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7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8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93" r:id="rId2"/>
    <p:sldMasterId id="2147483710" r:id="rId3"/>
    <p:sldMasterId id="2147483724" r:id="rId4"/>
    <p:sldMasterId id="2147483738" r:id="rId5"/>
    <p:sldMasterId id="2147483755" r:id="rId6"/>
    <p:sldMasterId id="2147483769" r:id="rId7"/>
    <p:sldMasterId id="2147483783" r:id="rId8"/>
    <p:sldMasterId id="2147483811" r:id="rId9"/>
  </p:sldMasterIdLst>
  <p:notesMasterIdLst>
    <p:notesMasterId r:id="rId22"/>
  </p:notesMasterIdLst>
  <p:sldIdLst>
    <p:sldId id="257" r:id="rId10"/>
    <p:sldId id="258" r:id="rId11"/>
    <p:sldId id="259" r:id="rId12"/>
    <p:sldId id="260" r:id="rId13"/>
    <p:sldId id="267" r:id="rId14"/>
    <p:sldId id="262" r:id="rId15"/>
    <p:sldId id="272" r:id="rId16"/>
    <p:sldId id="266" r:id="rId17"/>
    <p:sldId id="268" r:id="rId18"/>
    <p:sldId id="269" r:id="rId19"/>
    <p:sldId id="270" r:id="rId20"/>
    <p:sldId id="271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766BD2"/>
    <a:srgbClr val="FFFFFF"/>
    <a:srgbClr val="FFFF00"/>
    <a:srgbClr val="000000"/>
    <a:srgbClr val="00B0F0"/>
    <a:srgbClr val="462264"/>
    <a:srgbClr val="D4BF54"/>
    <a:srgbClr val="853043"/>
    <a:srgbClr val="F6F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>
        <p:scale>
          <a:sx n="113" d="100"/>
          <a:sy n="113" d="100"/>
        </p:scale>
        <p:origin x="136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9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DC99BAC5-AAC3-41B1-80A3-A98604D7601C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29C63B7B-8D39-4D0A-9EEA-56F291D34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2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 b="1">
                <a:solidFill>
                  <a:schemeClr val="tx1"/>
                </a:solidFill>
                <a:latin typeface="Times" pitchFamily="-32" charset="0"/>
              </a:defRPr>
            </a:lvl1pPr>
            <a:lvl2pPr marL="785305" indent="-302040">
              <a:defRPr sz="2500" b="1">
                <a:solidFill>
                  <a:schemeClr val="tx1"/>
                </a:solidFill>
                <a:latin typeface="Times" pitchFamily="-32" charset="0"/>
              </a:defRPr>
            </a:lvl2pPr>
            <a:lvl3pPr marL="1208161" indent="-241632">
              <a:defRPr sz="2500" b="1">
                <a:solidFill>
                  <a:schemeClr val="tx1"/>
                </a:solidFill>
                <a:latin typeface="Times" pitchFamily="-32" charset="0"/>
              </a:defRPr>
            </a:lvl3pPr>
            <a:lvl4pPr marL="1691426" indent="-241632">
              <a:defRPr sz="2500" b="1">
                <a:solidFill>
                  <a:schemeClr val="tx1"/>
                </a:solidFill>
                <a:latin typeface="Times" pitchFamily="-32" charset="0"/>
              </a:defRPr>
            </a:lvl4pPr>
            <a:lvl5pPr marL="2174690" indent="-241632">
              <a:defRPr sz="2500" b="1">
                <a:solidFill>
                  <a:schemeClr val="tx1"/>
                </a:solidFill>
                <a:latin typeface="Times" pitchFamily="-32" charset="0"/>
              </a:defRPr>
            </a:lvl5pPr>
            <a:lvl6pPr marL="2657954" indent="-241632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" pitchFamily="-32" charset="0"/>
              </a:defRPr>
            </a:lvl6pPr>
            <a:lvl7pPr marL="3141218" indent="-241632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" pitchFamily="-32" charset="0"/>
              </a:defRPr>
            </a:lvl7pPr>
            <a:lvl8pPr marL="3624483" indent="-241632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" pitchFamily="-32" charset="0"/>
              </a:defRPr>
            </a:lvl8pPr>
            <a:lvl9pPr marL="4107747" indent="-241632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" pitchFamily="-32" charset="0"/>
              </a:defRPr>
            </a:lvl9pPr>
          </a:lstStyle>
          <a:p>
            <a:r>
              <a:rPr lang="en-GB" altLang="en-US" sz="1200" dirty="0"/>
              <a:t>Objects First with Java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 b="1">
                <a:solidFill>
                  <a:schemeClr val="tx1"/>
                </a:solidFill>
                <a:latin typeface="Times" pitchFamily="-32" charset="0"/>
              </a:defRPr>
            </a:lvl1pPr>
            <a:lvl2pPr marL="785305" indent="-302040">
              <a:defRPr sz="2500" b="1">
                <a:solidFill>
                  <a:schemeClr val="tx1"/>
                </a:solidFill>
                <a:latin typeface="Times" pitchFamily="-32" charset="0"/>
              </a:defRPr>
            </a:lvl2pPr>
            <a:lvl3pPr marL="1208161" indent="-241632">
              <a:defRPr sz="2500" b="1">
                <a:solidFill>
                  <a:schemeClr val="tx1"/>
                </a:solidFill>
                <a:latin typeface="Times" pitchFamily="-32" charset="0"/>
              </a:defRPr>
            </a:lvl3pPr>
            <a:lvl4pPr marL="1691426" indent="-241632">
              <a:defRPr sz="2500" b="1">
                <a:solidFill>
                  <a:schemeClr val="tx1"/>
                </a:solidFill>
                <a:latin typeface="Times" pitchFamily="-32" charset="0"/>
              </a:defRPr>
            </a:lvl4pPr>
            <a:lvl5pPr marL="2174690" indent="-241632">
              <a:defRPr sz="2500" b="1">
                <a:solidFill>
                  <a:schemeClr val="tx1"/>
                </a:solidFill>
                <a:latin typeface="Times" pitchFamily="-32" charset="0"/>
              </a:defRPr>
            </a:lvl5pPr>
            <a:lvl6pPr marL="2657954" indent="-241632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" pitchFamily="-32" charset="0"/>
              </a:defRPr>
            </a:lvl6pPr>
            <a:lvl7pPr marL="3141218" indent="-241632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" pitchFamily="-32" charset="0"/>
              </a:defRPr>
            </a:lvl7pPr>
            <a:lvl8pPr marL="3624483" indent="-241632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" pitchFamily="-32" charset="0"/>
              </a:defRPr>
            </a:lvl8pPr>
            <a:lvl9pPr marL="4107747" indent="-241632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" pitchFamily="-32" charset="0"/>
              </a:defRPr>
            </a:lvl9pPr>
          </a:lstStyle>
          <a:p>
            <a:r>
              <a:rPr lang="en-GB" altLang="en-US" sz="1200" dirty="0"/>
              <a:t>© David J. Barnes and Michael </a:t>
            </a:r>
            <a:r>
              <a:rPr lang="en-GB" altLang="en-US" sz="1200" dirty="0" err="1"/>
              <a:t>Kölling</a:t>
            </a:r>
            <a:endParaRPr lang="en-GB" altLang="en-US" sz="1200"/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 b="1">
                <a:solidFill>
                  <a:schemeClr val="tx1"/>
                </a:solidFill>
                <a:latin typeface="Times" pitchFamily="-32" charset="0"/>
              </a:defRPr>
            </a:lvl1pPr>
            <a:lvl2pPr marL="785305" indent="-302040">
              <a:defRPr sz="2500" b="1">
                <a:solidFill>
                  <a:schemeClr val="tx1"/>
                </a:solidFill>
                <a:latin typeface="Times" pitchFamily="-32" charset="0"/>
              </a:defRPr>
            </a:lvl2pPr>
            <a:lvl3pPr marL="1208161" indent="-241632">
              <a:defRPr sz="2500" b="1">
                <a:solidFill>
                  <a:schemeClr val="tx1"/>
                </a:solidFill>
                <a:latin typeface="Times" pitchFamily="-32" charset="0"/>
              </a:defRPr>
            </a:lvl3pPr>
            <a:lvl4pPr marL="1691426" indent="-241632">
              <a:defRPr sz="2500" b="1">
                <a:solidFill>
                  <a:schemeClr val="tx1"/>
                </a:solidFill>
                <a:latin typeface="Times" pitchFamily="-32" charset="0"/>
              </a:defRPr>
            </a:lvl4pPr>
            <a:lvl5pPr marL="2174690" indent="-241632">
              <a:defRPr sz="2500" b="1">
                <a:solidFill>
                  <a:schemeClr val="tx1"/>
                </a:solidFill>
                <a:latin typeface="Times" pitchFamily="-32" charset="0"/>
              </a:defRPr>
            </a:lvl5pPr>
            <a:lvl6pPr marL="2657954" indent="-241632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" pitchFamily="-32" charset="0"/>
              </a:defRPr>
            </a:lvl6pPr>
            <a:lvl7pPr marL="3141218" indent="-241632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" pitchFamily="-32" charset="0"/>
              </a:defRPr>
            </a:lvl7pPr>
            <a:lvl8pPr marL="3624483" indent="-241632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" pitchFamily="-32" charset="0"/>
              </a:defRPr>
            </a:lvl8pPr>
            <a:lvl9pPr marL="4107747" indent="-241632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" pitchFamily="-32" charset="0"/>
              </a:defRPr>
            </a:lvl9pPr>
          </a:lstStyle>
          <a:p>
            <a:fld id="{03152B4E-4FD2-45FC-9CDE-05DF5F3AE35C}" type="slidenum">
              <a:rPr lang="en-GB" altLang="en-US" sz="1200"/>
              <a:pPr/>
              <a:t>1</a:t>
            </a:fld>
            <a:endParaRPr lang="en-GB" altLang="en-US" sz="1200"/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Replace this with your course title and your name/contact details.</a:t>
            </a:r>
          </a:p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109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47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82971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7282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21979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5453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83684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14976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8071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33410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1173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2659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53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21994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77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D8609DF-246E-4592-9017-335BBA61F54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52186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DE6586-20E5-4D2A-9EE1-44A5953165C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6477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1FB564D-8546-4D3A-B883-7D4B1C9A3B6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68227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EAD4A3F-3677-4F0D-8AF8-68CE0872A66B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5304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6AB850F-29E0-47A7-9D5F-C1DC738D1CA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76102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3D4124B-0DCE-4FD2-BE75-B48FBB7967C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46216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B62AEC6-CA35-4482-B790-D511620C0E5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106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F522084-5389-49DB-810C-34F47F8FDC4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5670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ECA56E7-F650-4170-B031-F26B491E1565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537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3623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ACBF2E09-7228-48B9-8044-B9D203F5551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0605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F10B818-19C8-4A97-84A9-335FAA858E3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38376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39114AE-1352-4D49-8C5C-3EED0062B8F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0044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58ACDF46-899B-4841-8F5D-27F0352B39E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482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325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709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8001000" y="150876"/>
            <a:ext cx="990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3307-CA20-40BA-A7E7-17A69DE3C3A7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34680" y="460247"/>
            <a:ext cx="604520" cy="5999929"/>
          </a:xfrm>
        </p:spPr>
        <p:txBody>
          <a:bodyPr vert="vert" anchor="b"/>
          <a:lstStyle>
            <a:lvl1pPr algn="l">
              <a:defRPr sz="3200" spc="15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>
                <a:solidFill>
                  <a:schemeClr val="accent3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schemeClr val="accent3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>
              <a:solidFill>
                <a:schemeClr val="accent3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54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8C7610B-743C-48E8-8761-F589C348B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34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0B3945-8C01-452C-BB78-F336F40B0C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525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34C5787E-A7DE-49C3-88D9-3C54C289A8D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780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C77EAA6-9D41-4E46-94CF-A35D0A2280B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877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2E3BE3B-EDD7-42E3-852D-562D2FDD652F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2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816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5F45C4B8-3C16-49F1-8510-9E8022B0948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769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913EEBCA-DA46-401D-ACC6-B5412897812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48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DDBED68A-ECCA-4BD7-AFEA-86CC0607AC8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0563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B7384813-B65D-4938-A41C-D822F5A8FB4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8952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1D6C419-2517-415A-8E7F-D34A46E0F50E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5937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A59B9B95-4360-4063-A6A0-0C34F8F79C84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4156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9730F2F-8CC0-4647-ACEE-615D755A84BB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4276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9ECAA582-BF34-4A37-B4F5-661CA7939C5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501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E8232434-1342-4CEB-82E4-0B5BA56BB475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71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01DE923-D9D0-4163-87EF-F1F611E2118F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937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466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8C7610B-743C-48E8-8761-F589C348B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8707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0B3945-8C01-452C-BB78-F336F40B0C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609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709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8001000" y="150876"/>
            <a:ext cx="990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3307-CA20-40BA-A7E7-17A69DE3C3A7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34680" y="460247"/>
            <a:ext cx="604520" cy="5999929"/>
          </a:xfrm>
        </p:spPr>
        <p:txBody>
          <a:bodyPr vert="vert" anchor="b"/>
          <a:lstStyle>
            <a:lvl1pPr algn="l">
              <a:defRPr sz="3200" spc="15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>
                <a:solidFill>
                  <a:schemeClr val="accent3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schemeClr val="accent3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>
              <a:solidFill>
                <a:schemeClr val="accent3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69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145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6291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9901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514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1132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2212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00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566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0867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815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765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4360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8267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05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D8609DF-246E-4592-9017-335BBA61F54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4135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DE6586-20E5-4D2A-9EE1-44A5953165C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6672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1FB564D-8546-4D3A-B883-7D4B1C9A3B6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4553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EAD4A3F-3677-4F0D-8AF8-68CE0872A66B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6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3797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6AB850F-29E0-47A7-9D5F-C1DC738D1CA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18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3D4124B-0DCE-4FD2-BE75-B48FBB7967C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3066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B62AEC6-CA35-4482-B790-D511620C0E5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3012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F522084-5389-49DB-810C-34F47F8FDC4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80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ECA56E7-F650-4170-B031-F26B491E1565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247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ACBF2E09-7228-48B9-8044-B9D203F5551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09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F10B818-19C8-4A97-84A9-335FAA858E3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9554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39114AE-1352-4D49-8C5C-3EED0062B8F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547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58ACDF46-899B-4841-8F5D-27F0352B39E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39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84765071-C1EF-4949-B6AE-C7EC626A71D3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84974CC4-9CAA-42EC-B7E6-2218C1F0D164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33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6771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50796159-A167-4EBA-BC24-7B6978F9A33F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5102599A-98E1-4B0C-9039-37DAEA9D7CF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2897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0C0BD0A-9F6C-4472-917A-9929BC4ED819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A910EFF0-A31A-4A78-9F24-820ECC5F855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4907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2169485-91DE-4D25-831A-65F99486610A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A88CCB75-F28B-4601-95ED-AA9895A87F28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6929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B9E47158-FD53-44BD-A80A-52E03BBF1B00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7797E598-1CC8-4BA3-8530-8CB1273D98F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431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1372F088-22AB-4260-B8FD-5B7CCA5E02E5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D0CCD661-FEBD-47BF-94BA-1634BB8D4E8E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9251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715262-A1E2-4C09-BFCC-6A2FEFB7E970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81E28AC-A6C2-4B55-A6FA-6E58D1B8077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8727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8934B90C-BF1E-4CDE-97BE-390E6F5E3570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7E0B6DED-0B37-45D6-A25D-C264F541B7D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94186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991BF8C-C3FF-4A49-87CD-6620D4182EEB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029C4954-9213-4750-8EBF-AA5DBEF3C98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4982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8CE3AC5D-AB0D-44BC-9539-8BFB13265F97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94B96F8-7CB0-4133-B0B2-8E5944E37078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5697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4E12966-8E59-4881-AD57-268CFDA296E3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D6928B06-B7D1-4B19-9276-B1481A4EBC9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17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23416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E32484E-0BCD-4316-B5AF-2788F1A6F20B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DF5225A-1385-46D2-AC4D-412F35EB7CD4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165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AB0FACF-D7CF-4FCF-8E89-38ADDD67B0DA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10C63E9E-8627-4023-80BF-CB527E59B8FE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126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6073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08547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5043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6139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97691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1979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1160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87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76092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842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304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1399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4964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46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42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3000" spc="113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9C5155B-E007-4FB8-BDC5-944FF9C06A6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2385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5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45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FC29A69-80F4-426C-B2B4-586E960A1103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5551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450"/>
              </a:spcAft>
              <a:defRPr sz="1800" spc="0"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 sz="1500" spc="0">
                <a:solidFill>
                  <a:schemeClr val="tx1"/>
                </a:solidFill>
              </a:defRPr>
            </a:lvl2pPr>
            <a:lvl3pPr>
              <a:spcAft>
                <a:spcPts val="450"/>
              </a:spcAft>
              <a:defRPr sz="1350" spc="0">
                <a:solidFill>
                  <a:schemeClr val="tx1"/>
                </a:solidFill>
              </a:defRPr>
            </a:lvl3pPr>
            <a:lvl4pPr>
              <a:spcAft>
                <a:spcPts val="450"/>
              </a:spcAft>
              <a:defRPr sz="1200">
                <a:solidFill>
                  <a:schemeClr val="tx1"/>
                </a:solidFill>
              </a:defRPr>
            </a:lvl4pPr>
            <a:lvl5pPr>
              <a:spcAft>
                <a:spcPts val="450"/>
              </a:spcAft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152938E-04DF-449C-B946-8BF5F47E3F8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18486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8366" indent="-225029">
              <a:spcAft>
                <a:spcPts val="450"/>
              </a:spcAft>
              <a:defRPr sz="2100" spc="0">
                <a:solidFill>
                  <a:schemeClr val="tx1"/>
                </a:solidFill>
              </a:defRPr>
            </a:lvl1pPr>
            <a:lvl2pPr marL="467916" indent="-194072">
              <a:spcAft>
                <a:spcPts val="450"/>
              </a:spcAft>
              <a:defRPr sz="1800" spc="0">
                <a:solidFill>
                  <a:schemeClr val="tx1"/>
                </a:solidFill>
              </a:defRPr>
            </a:lvl2pPr>
            <a:lvl3pPr>
              <a:spcAft>
                <a:spcPts val="450"/>
              </a:spcAft>
              <a:defRPr sz="1500" spc="0">
                <a:solidFill>
                  <a:schemeClr val="tx1"/>
                </a:solidFill>
              </a:defRPr>
            </a:lvl3pPr>
            <a:lvl4pPr>
              <a:spcAft>
                <a:spcPts val="450"/>
              </a:spcAft>
              <a:defRPr sz="1350">
                <a:solidFill>
                  <a:schemeClr val="tx1"/>
                </a:solidFill>
              </a:defRPr>
            </a:lvl4pPr>
            <a:lvl5pPr>
              <a:spcAft>
                <a:spcPts val="450"/>
              </a:spcAft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D7FED74-6427-4C8D-A54E-32A7D53CDF5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62407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3"/>
            <a:ext cx="4222668" cy="4912233"/>
          </a:xfrm>
        </p:spPr>
        <p:txBody>
          <a:bodyPr>
            <a:normAutofit/>
          </a:bodyPr>
          <a:lstStyle>
            <a:lvl1pPr>
              <a:defRPr sz="1500" spc="0">
                <a:solidFill>
                  <a:schemeClr val="tx1"/>
                </a:solidFill>
              </a:defRPr>
            </a:lvl1pPr>
            <a:lvl2pPr>
              <a:defRPr sz="1350" spc="0">
                <a:solidFill>
                  <a:schemeClr val="tx1"/>
                </a:solidFill>
              </a:defRPr>
            </a:lvl2pPr>
            <a:lvl3pPr>
              <a:defRPr sz="1200" spc="0">
                <a:solidFill>
                  <a:schemeClr val="tx1"/>
                </a:solidFill>
              </a:defRPr>
            </a:lvl3pPr>
            <a:lvl4pPr>
              <a:defRPr sz="1050" spc="0">
                <a:solidFill>
                  <a:schemeClr val="tx1"/>
                </a:solidFill>
              </a:defRPr>
            </a:lvl4pPr>
            <a:lvl5pPr>
              <a:defRPr sz="105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3"/>
            <a:ext cx="4258294" cy="4912233"/>
          </a:xfrm>
        </p:spPr>
        <p:txBody>
          <a:bodyPr>
            <a:normAutofit/>
          </a:bodyPr>
          <a:lstStyle>
            <a:lvl1pPr>
              <a:defRPr sz="1500" spc="0">
                <a:solidFill>
                  <a:schemeClr val="tx1"/>
                </a:solidFill>
              </a:defRPr>
            </a:lvl1pPr>
            <a:lvl2pPr>
              <a:defRPr sz="1350" spc="0">
                <a:solidFill>
                  <a:schemeClr val="tx1"/>
                </a:solidFill>
              </a:defRPr>
            </a:lvl2pPr>
            <a:lvl3pPr>
              <a:defRPr sz="1200" spc="0">
                <a:solidFill>
                  <a:schemeClr val="tx1"/>
                </a:solidFill>
              </a:defRPr>
            </a:lvl3pPr>
            <a:lvl4pPr>
              <a:defRPr sz="1050" spc="0">
                <a:solidFill>
                  <a:schemeClr val="tx1"/>
                </a:solidFill>
              </a:defRPr>
            </a:lvl4pPr>
            <a:lvl5pPr>
              <a:defRPr sz="105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05AD1468-197B-4EDE-8D47-AFD9154667E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72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18021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3"/>
            <a:ext cx="4222668" cy="4912233"/>
          </a:xfrm>
        </p:spPr>
        <p:txBody>
          <a:bodyPr>
            <a:normAutofit/>
          </a:bodyPr>
          <a:lstStyle>
            <a:lvl1pPr>
              <a:defRPr sz="1800" spc="0">
                <a:solidFill>
                  <a:schemeClr val="tx1"/>
                </a:solidFill>
              </a:defRPr>
            </a:lvl1pPr>
            <a:lvl2pPr>
              <a:defRPr sz="1500" spc="0">
                <a:solidFill>
                  <a:schemeClr val="tx1"/>
                </a:solidFill>
              </a:defRPr>
            </a:lvl2pPr>
            <a:lvl3pPr>
              <a:defRPr sz="1350" spc="0">
                <a:solidFill>
                  <a:schemeClr val="tx1"/>
                </a:solidFill>
              </a:defRPr>
            </a:lvl3pPr>
            <a:lvl4pPr>
              <a:defRPr sz="1200" spc="0">
                <a:solidFill>
                  <a:schemeClr val="tx1"/>
                </a:solidFill>
              </a:defRPr>
            </a:lvl4pPr>
            <a:lvl5pPr>
              <a:defRPr sz="120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3"/>
            <a:ext cx="4258294" cy="4912233"/>
          </a:xfrm>
        </p:spPr>
        <p:txBody>
          <a:bodyPr>
            <a:normAutofit/>
          </a:bodyPr>
          <a:lstStyle>
            <a:lvl1pPr>
              <a:defRPr sz="1800" spc="0">
                <a:solidFill>
                  <a:schemeClr val="tx1"/>
                </a:solidFill>
              </a:defRPr>
            </a:lvl1pPr>
            <a:lvl2pPr>
              <a:defRPr sz="1500" spc="0">
                <a:solidFill>
                  <a:schemeClr val="tx1"/>
                </a:solidFill>
              </a:defRPr>
            </a:lvl2pPr>
            <a:lvl3pPr>
              <a:defRPr sz="1350" spc="0">
                <a:solidFill>
                  <a:schemeClr val="tx1"/>
                </a:solidFill>
              </a:defRPr>
            </a:lvl3pPr>
            <a:lvl4pPr>
              <a:defRPr sz="1200" spc="0">
                <a:solidFill>
                  <a:schemeClr val="tx1"/>
                </a:solidFill>
              </a:defRPr>
            </a:lvl4pPr>
            <a:lvl5pPr>
              <a:defRPr sz="120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20A91EFF-491F-455B-99B2-379015FAEAB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36386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2"/>
            <a:ext cx="8407893" cy="5440679"/>
          </a:xfrm>
        </p:spPr>
        <p:txBody>
          <a:bodyPr/>
          <a:lstStyle>
            <a:lvl1pPr marL="3429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2743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4800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6858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82296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2"/>
            <a:ext cx="8381260" cy="406153"/>
          </a:xfrm>
        </p:spPr>
        <p:txBody>
          <a:bodyPr/>
          <a:lstStyle>
            <a:lvl1pPr>
              <a:defRPr sz="15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43A2051-FAC0-42CA-9F5D-826E4EA1A3C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32981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892277"/>
            <a:ext cx="1600201" cy="1645920"/>
          </a:xfrm>
        </p:spPr>
        <p:txBody>
          <a:bodyPr anchor="ctr"/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3150" spc="11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A5A710D5-955D-47B5-A439-A8129F08C5F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55470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892277"/>
            <a:ext cx="1600201" cy="1645920"/>
          </a:xfrm>
        </p:spPr>
        <p:txBody>
          <a:bodyPr anchor="ctr"/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3150" spc="11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AC9E5648-C388-4294-966F-B753400DAF0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31266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1800" b="0" spc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1"/>
            <a:ext cx="4040188" cy="3687763"/>
          </a:xfrm>
        </p:spPr>
        <p:txBody>
          <a:bodyPr/>
          <a:lstStyle>
            <a:lvl1pPr>
              <a:defRPr sz="1800" spc="0"/>
            </a:lvl1pPr>
            <a:lvl2pPr>
              <a:defRPr sz="1500" spc="0"/>
            </a:lvl2pPr>
            <a:lvl3pPr>
              <a:defRPr sz="1350" spc="0"/>
            </a:lvl3pPr>
            <a:lvl4pPr>
              <a:defRPr sz="1200" spc="0"/>
            </a:lvl4pPr>
            <a:lvl5pPr>
              <a:defRPr sz="1200" spc="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1800" b="0" spc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38401"/>
            <a:ext cx="4041775" cy="3687763"/>
          </a:xfrm>
        </p:spPr>
        <p:txBody>
          <a:bodyPr/>
          <a:lstStyle>
            <a:lvl1pPr>
              <a:defRPr sz="1800" spc="0"/>
            </a:lvl1pPr>
            <a:lvl2pPr>
              <a:defRPr sz="1500" spc="0"/>
            </a:lvl2pPr>
            <a:lvl3pPr>
              <a:defRPr sz="1350" spc="0"/>
            </a:lvl3pPr>
            <a:lvl4pPr>
              <a:defRPr sz="1200" spc="0"/>
            </a:lvl4pPr>
            <a:lvl5pPr>
              <a:defRPr sz="1200" spc="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87F842BF-D47C-4191-AB40-B6AB14F21E7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83554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B2D9C9A-4ED9-42B3-8936-1B7E9E0F896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73130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C052743-542F-4A54-BFEA-640A6E8061A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592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2"/>
            <a:ext cx="586740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1500" spc="11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4B748EA-9954-4FBF-AFD1-EF2E635F6FA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982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74333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56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1/21/2023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89342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9" r:id="rId9"/>
    <p:sldLayoutId id="2147483682" r:id="rId10"/>
    <p:sldLayoutId id="2147483683" r:id="rId11"/>
    <p:sldLayoutId id="2147483684" r:id="rId12"/>
    <p:sldLayoutId id="2147483685" r:id="rId13"/>
    <p:sldLayoutId id="2147483690" r:id="rId14"/>
    <p:sldLayoutId id="2147483691" r:id="rId15"/>
    <p:sldLayoutId id="2147483692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1/21/2023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3612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1/21/2023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13952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1/21/2023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0911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1/21/2023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56225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1/21/2023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5848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2402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1/21/2023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01491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2400" kern="1200" cap="none" spc="15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05740" indent="-171450" algn="l" defTabSz="6858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1500" kern="1200" spc="113" baseline="0">
          <a:solidFill>
            <a:schemeClr val="tx2"/>
          </a:solidFill>
          <a:latin typeface="+mn-lt"/>
          <a:ea typeface="+mn-ea"/>
          <a:cs typeface="+mn-cs"/>
        </a:defRPr>
      </a:lvl1pPr>
      <a:lvl2pPr marL="411480" indent="-137160" algn="l" defTabSz="6858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350" kern="1200" spc="75" baseline="0">
          <a:solidFill>
            <a:schemeClr val="tx2"/>
          </a:solidFill>
          <a:latin typeface="+mn-lt"/>
          <a:ea typeface="+mn-ea"/>
          <a:cs typeface="+mn-cs"/>
        </a:defRPr>
      </a:lvl2pPr>
      <a:lvl3pPr marL="617220" indent="-137160" algn="l" defTabSz="6858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 spc="75" baseline="0">
          <a:solidFill>
            <a:schemeClr val="tx2"/>
          </a:solidFill>
          <a:latin typeface="+mn-lt"/>
          <a:ea typeface="+mn-ea"/>
          <a:cs typeface="+mn-cs"/>
        </a:defRPr>
      </a:lvl3pPr>
      <a:lvl4pPr marL="822960" indent="-137160" algn="l" defTabSz="6858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050" kern="1200">
          <a:solidFill>
            <a:schemeClr val="tx2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975" kern="1200" spc="75" baseline="0">
          <a:solidFill>
            <a:schemeClr val="tx2"/>
          </a:solidFill>
          <a:latin typeface="+mn-lt"/>
          <a:ea typeface="+mn-ea"/>
          <a:cs typeface="+mn-cs"/>
        </a:defRPr>
      </a:lvl5pPr>
      <a:lvl6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defTabSz="6858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577340" indent="-137160" algn="l" defTabSz="6858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1783080" indent="-137160" algn="l" defTabSz="6858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1/21/2023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52588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1/21/2023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74216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solidFill>
                  <a:schemeClr val="tx2">
                    <a:lumMod val="20000"/>
                    <a:lumOff val="80000"/>
                  </a:schemeClr>
                </a:solidFill>
              </a:rPr>
              <a:t>UML Modeling</a:t>
            </a:r>
            <a:br>
              <a:rPr lang="en-GB" altLang="en-US" dirty="0"/>
            </a:br>
            <a:br>
              <a:rPr lang="en-GB" altLang="en-US"/>
            </a:br>
            <a:r>
              <a:rPr lang="en-GB" altLang="en-US"/>
              <a:t>Sequence Diagrams</a:t>
            </a:r>
            <a:endParaRPr lang="en-US" altLang="en-US" sz="3600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7162799" y="2892277"/>
            <a:ext cx="1600201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pc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719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3C04ED-5313-ACDB-9111-E89CF0D14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19071"/>
            <a:ext cx="4039218" cy="4407408"/>
          </a:xfrm>
        </p:spPr>
        <p:txBody>
          <a:bodyPr/>
          <a:lstStyle/>
          <a:p>
            <a:r>
              <a:rPr lang="en-US"/>
              <a:t>Messages can be numbered in sequence, but since they are time-ordered, these are not needed.</a:t>
            </a:r>
          </a:p>
          <a:p>
            <a:r>
              <a:rPr lang="en-US"/>
              <a:t>Use only if you want to reference a given message in another document.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5577FD-1CB8-52E7-C472-BD3F4B5C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Messages can be numbered</a:t>
            </a:r>
            <a:br>
              <a:rPr lang="en-US"/>
            </a:br>
            <a:r>
              <a:rPr lang="en-US"/>
              <a:t>or left unnumbered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6AD4B2-F708-7BF9-8911-2909D8EDC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839" y="4184603"/>
            <a:ext cx="3496163" cy="2010056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FEF0B9A2-D4DF-FAD4-41D1-39856BFDFD8B}"/>
              </a:ext>
            </a:extLst>
          </p:cNvPr>
          <p:cNvSpPr/>
          <p:nvPr/>
        </p:nvSpPr>
        <p:spPr>
          <a:xfrm>
            <a:off x="4584945" y="5338962"/>
            <a:ext cx="740465" cy="188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B1407D-F782-B2A0-4A67-2A94F97955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801" y="1719071"/>
            <a:ext cx="3134162" cy="152421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0F6F55-1004-5A4C-CBAD-D6FCC7BDB558}"/>
              </a:ext>
            </a:extLst>
          </p:cNvPr>
          <p:cNvSpPr txBox="1"/>
          <p:nvPr/>
        </p:nvSpPr>
        <p:spPr>
          <a:xfrm>
            <a:off x="5804212" y="3461110"/>
            <a:ext cx="29553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i="1">
                <a:solidFill>
                  <a:schemeClr val="tx2"/>
                </a:solidFill>
              </a:rPr>
              <a:t>In StarUML, select your diagram object and turn off showSequenceNumber</a:t>
            </a:r>
          </a:p>
        </p:txBody>
      </p:sp>
    </p:spTree>
    <p:extLst>
      <p:ext uri="{BB962C8B-B14F-4D97-AF65-F5344CB8AC3E}">
        <p14:creationId xmlns:p14="http://schemas.microsoft.com/office/powerpoint/2010/main" val="3006450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6851CE-F812-93FA-AEF0-AFAF50692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62028"/>
            <a:ext cx="8381260" cy="1054394"/>
          </a:xfrm>
        </p:spPr>
        <p:txBody>
          <a:bodyPr/>
          <a:lstStyle/>
          <a:p>
            <a:r>
              <a:rPr lang="en-US"/>
              <a:t>Decomposing a Sequence Diagram  </a:t>
            </a:r>
            <a:r>
              <a:rPr lang="en-US" sz="2400"/>
              <a:t>(4)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FBA0CC-E9C1-C46A-C893-621F5061329B}"/>
              </a:ext>
            </a:extLst>
          </p:cNvPr>
          <p:cNvSpPr/>
          <p:nvPr/>
        </p:nvSpPr>
        <p:spPr>
          <a:xfrm>
            <a:off x="150106" y="1216422"/>
            <a:ext cx="3518933" cy="1392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98BB9D-F8EE-6D59-5DA8-E139A7623C07}"/>
              </a:ext>
            </a:extLst>
          </p:cNvPr>
          <p:cNvSpPr/>
          <p:nvPr/>
        </p:nvSpPr>
        <p:spPr>
          <a:xfrm>
            <a:off x="3304550" y="1349762"/>
            <a:ext cx="639429" cy="5094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AD3FEA-995A-CF1F-C998-374B4494B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661" y="1380715"/>
            <a:ext cx="3450378" cy="4407408"/>
          </a:xfrm>
        </p:spPr>
        <p:txBody>
          <a:bodyPr>
            <a:normAutofit/>
          </a:bodyPr>
          <a:lstStyle/>
          <a:p>
            <a:r>
              <a:rPr lang="en-US" sz="1800" b="1"/>
              <a:t>Control structures </a:t>
            </a:r>
            <a:br>
              <a:rPr lang="en-US" sz="1800" b="1"/>
            </a:br>
            <a:r>
              <a:rPr lang="en-US" sz="1400">
                <a:solidFill>
                  <a:schemeClr val="tx2"/>
                </a:solidFill>
              </a:rPr>
              <a:t>(interaction use or combined fragments in StarUML)</a:t>
            </a:r>
          </a:p>
          <a:p>
            <a:r>
              <a:rPr lang="en-US" sz="1800" b="1"/>
              <a:t>Guard Conditions</a:t>
            </a:r>
            <a:br>
              <a:rPr lang="en-US" sz="1800" b="1"/>
            </a:br>
            <a:r>
              <a:rPr lang="en-US" sz="1400">
                <a:solidFill>
                  <a:schemeClr val="tx2"/>
                </a:solidFill>
              </a:rPr>
              <a:t>(interaction use or combined fragments in StarUML)</a:t>
            </a:r>
          </a:p>
          <a:p>
            <a:br>
              <a:rPr lang="en-US" sz="1800" b="1"/>
            </a:br>
            <a:endParaRPr lang="en-US" sz="1800" b="1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744B79-E2BD-3A80-05BC-AE6C1D094314}"/>
              </a:ext>
            </a:extLst>
          </p:cNvPr>
          <p:cNvSpPr/>
          <p:nvPr/>
        </p:nvSpPr>
        <p:spPr>
          <a:xfrm>
            <a:off x="150104" y="1189408"/>
            <a:ext cx="8993895" cy="1913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23938E-2F89-A9B0-888A-D4B0681D083D}"/>
              </a:ext>
            </a:extLst>
          </p:cNvPr>
          <p:cNvSpPr/>
          <p:nvPr/>
        </p:nvSpPr>
        <p:spPr>
          <a:xfrm>
            <a:off x="6689810" y="3429000"/>
            <a:ext cx="1587916" cy="112449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8932E31-B162-4F0F-7699-4A8F60A89BC4}"/>
              </a:ext>
            </a:extLst>
          </p:cNvPr>
          <p:cNvSpPr/>
          <p:nvPr/>
        </p:nvSpPr>
        <p:spPr>
          <a:xfrm>
            <a:off x="5200022" y="2818138"/>
            <a:ext cx="1418521" cy="70021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8A790A-6173-E284-50C4-1107A6F047A3}"/>
              </a:ext>
            </a:extLst>
          </p:cNvPr>
          <p:cNvSpPr/>
          <p:nvPr/>
        </p:nvSpPr>
        <p:spPr>
          <a:xfrm>
            <a:off x="5200022" y="4596343"/>
            <a:ext cx="1489788" cy="46802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07EE017-6C67-C667-7DE4-1CF6AD4D6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039" y="1322748"/>
            <a:ext cx="5324115" cy="512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0A64C5-6793-AC9B-AB27-518B4BEF1F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63" y="3104702"/>
            <a:ext cx="2562583" cy="36485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7FD4ACD-6D40-1868-9A51-230FEF0D38E8}"/>
              </a:ext>
            </a:extLst>
          </p:cNvPr>
          <p:cNvSpPr txBox="1"/>
          <p:nvPr/>
        </p:nvSpPr>
        <p:spPr>
          <a:xfrm>
            <a:off x="3438709" y="1584467"/>
            <a:ext cx="1167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>
                <a:solidFill>
                  <a:srgbClr val="766BD2"/>
                </a:solidFill>
                <a:latin typeface="Arial Narrow" panose="020B0606020202030204" pitchFamily="34" charset="0"/>
              </a:rPr>
              <a:t>Cross reference to another sequence diagram</a:t>
            </a:r>
            <a:endParaRPr lang="en-US" sz="1100" b="1" dirty="0" err="1">
              <a:solidFill>
                <a:srgbClr val="766BD2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EAF0E1-49CC-FD25-1D19-4FC2AA82952D}"/>
              </a:ext>
            </a:extLst>
          </p:cNvPr>
          <p:cNvSpPr/>
          <p:nvPr/>
        </p:nvSpPr>
        <p:spPr>
          <a:xfrm>
            <a:off x="4786846" y="2353908"/>
            <a:ext cx="3834640" cy="42137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C34023E-2FB6-056D-8C2F-3F997ACC3AD6}"/>
              </a:ext>
            </a:extLst>
          </p:cNvPr>
          <p:cNvSpPr/>
          <p:nvPr/>
        </p:nvSpPr>
        <p:spPr>
          <a:xfrm>
            <a:off x="4777521" y="2986196"/>
            <a:ext cx="2832211" cy="2125971"/>
          </a:xfrm>
          <a:prstGeom prst="rect">
            <a:avLst/>
          </a:prstGeom>
          <a:solidFill>
            <a:srgbClr val="FFFF9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CECCBEA-8CA9-9DC8-2860-983D083FEAD8}"/>
              </a:ext>
            </a:extLst>
          </p:cNvPr>
          <p:cNvSpPr/>
          <p:nvPr/>
        </p:nvSpPr>
        <p:spPr>
          <a:xfrm>
            <a:off x="4963805" y="3835888"/>
            <a:ext cx="2464371" cy="1124491"/>
          </a:xfrm>
          <a:prstGeom prst="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66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2FFE71-9DE3-1DFF-67D4-592439215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6" y="1803736"/>
            <a:ext cx="8407893" cy="4407408"/>
          </a:xfrm>
        </p:spPr>
        <p:txBody>
          <a:bodyPr>
            <a:no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Break</a:t>
            </a:r>
            <a:r>
              <a:rPr lang="en-US" sz="1400"/>
              <a:t> fragment models an alternative sequence of events </a:t>
            </a:r>
            <a:br>
              <a:rPr lang="en-US" sz="1400"/>
            </a:br>
            <a:r>
              <a:rPr lang="en-US" sz="1400"/>
              <a:t>that is processed instead of the whole of the rest of the diagram.</a:t>
            </a:r>
          </a:p>
          <a:p>
            <a:r>
              <a:rPr lang="en-US" sz="1400" b="1">
                <a:solidFill>
                  <a:schemeClr val="tx2"/>
                </a:solidFill>
              </a:rPr>
              <a:t>Parallel</a:t>
            </a:r>
            <a:r>
              <a:rPr lang="en-US" sz="1400"/>
              <a:t> fragment (denoted “par”) models concurrent processing.</a:t>
            </a:r>
          </a:p>
          <a:p>
            <a:r>
              <a:rPr lang="en-US" sz="1400" b="1">
                <a:solidFill>
                  <a:schemeClr val="tx2"/>
                </a:solidFill>
              </a:rPr>
              <a:t>Weak sequencing </a:t>
            </a:r>
            <a:r>
              <a:rPr lang="en-US" sz="1400"/>
              <a:t>fragment (denoted “seq”) encloses a number </a:t>
            </a:r>
            <a:br>
              <a:rPr lang="en-US" sz="1400"/>
            </a:br>
            <a:r>
              <a:rPr lang="en-US" sz="1400"/>
              <a:t>of sequences for which all the messages must be processed in</a:t>
            </a:r>
            <a:br>
              <a:rPr lang="en-US" sz="1400"/>
            </a:br>
            <a:r>
              <a:rPr lang="en-US" sz="1400"/>
              <a:t>a preceding segment before the following segment can start, </a:t>
            </a:r>
            <a:br>
              <a:rPr lang="en-US" sz="1400"/>
            </a:br>
            <a:r>
              <a:rPr lang="en-US" sz="1400"/>
              <a:t>but which does not impose any sequencing within a segment </a:t>
            </a:r>
            <a:br>
              <a:rPr lang="en-US" sz="1400"/>
            </a:br>
            <a:r>
              <a:rPr lang="en-US" sz="1400"/>
              <a:t>on messages that don’t share a lifeline.</a:t>
            </a:r>
          </a:p>
          <a:p>
            <a:r>
              <a:rPr lang="en-US" sz="1400" b="1">
                <a:solidFill>
                  <a:schemeClr val="tx2"/>
                </a:solidFill>
              </a:rPr>
              <a:t>Strict sequencing </a:t>
            </a:r>
            <a:r>
              <a:rPr lang="en-US" sz="1400"/>
              <a:t>fragment (denoted “strict”) encloses a series of messages which must be processed in the given order.</a:t>
            </a:r>
          </a:p>
          <a:p>
            <a:r>
              <a:rPr lang="en-US" sz="1400" b="1">
                <a:solidFill>
                  <a:schemeClr val="tx2"/>
                </a:solidFill>
              </a:rPr>
              <a:t>Negative</a:t>
            </a:r>
            <a:r>
              <a:rPr lang="en-US" sz="1400"/>
              <a:t> fragment (denoted “neg”) encloses an invalid series of messages.</a:t>
            </a:r>
          </a:p>
          <a:p>
            <a:r>
              <a:rPr lang="en-US" sz="1400" b="1">
                <a:solidFill>
                  <a:schemeClr val="tx2"/>
                </a:solidFill>
              </a:rPr>
              <a:t>Critical</a:t>
            </a:r>
            <a:r>
              <a:rPr lang="en-US" sz="1400"/>
              <a:t> fragment encloses a critical section.</a:t>
            </a:r>
          </a:p>
          <a:p>
            <a:r>
              <a:rPr lang="en-US" sz="1400" b="1">
                <a:solidFill>
                  <a:schemeClr val="tx2"/>
                </a:solidFill>
              </a:rPr>
              <a:t>Ignore</a:t>
            </a:r>
            <a:r>
              <a:rPr lang="en-US" sz="1400"/>
              <a:t> fragment declares a message or message to be of no interest if it appears in the current context.</a:t>
            </a:r>
          </a:p>
          <a:p>
            <a:r>
              <a:rPr lang="en-US" sz="1400" b="1">
                <a:solidFill>
                  <a:schemeClr val="tx2"/>
                </a:solidFill>
              </a:rPr>
              <a:t>Consider</a:t>
            </a:r>
            <a:r>
              <a:rPr lang="en-US" sz="1400"/>
              <a:t> fragment is in effect the opposite of the ignore fragment: any message not included in the consider fragment should be ignored.</a:t>
            </a:r>
          </a:p>
          <a:p>
            <a:r>
              <a:rPr lang="en-US" sz="1400" b="1">
                <a:solidFill>
                  <a:schemeClr val="tx2"/>
                </a:solidFill>
              </a:rPr>
              <a:t>Assertion</a:t>
            </a:r>
            <a:r>
              <a:rPr lang="en-US" sz="1400"/>
              <a:t> fragment (denoted “assert”) designates that any sequence not shown as an operand of the assertion is invalid.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97E7BE-8F81-BF47-7D64-AE08CF9EE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Other Control Structures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4A9A85-81A0-26C0-2A9F-AC76AE5432FB}"/>
              </a:ext>
            </a:extLst>
          </p:cNvPr>
          <p:cNvSpPr txBox="1"/>
          <p:nvPr/>
        </p:nvSpPr>
        <p:spPr>
          <a:xfrm>
            <a:off x="2298946" y="6651252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/>
              <a:t>https://sparxsystems.com/resources/tutorials/uml2/sequence-diagram.html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27E551-1699-06EC-802B-83BBE1F1F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1368" y="90642"/>
            <a:ext cx="3546799" cy="3485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77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E3673F-9E3D-B542-9970-DF1417BC2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0292" y="1719071"/>
            <a:ext cx="4278600" cy="4407408"/>
          </a:xfrm>
        </p:spPr>
        <p:txBody>
          <a:bodyPr/>
          <a:lstStyle/>
          <a:p>
            <a:r>
              <a:rPr lang="en-US"/>
              <a:t>Materials in this educational slide deck are taken from The Unified Modeling Language User Guide.</a:t>
            </a:r>
          </a:p>
          <a:p>
            <a:r>
              <a:rPr lang="en-US"/>
              <a:t>UML stared in October 1994 when Grady Booch and James Rumbaugh worked at Rational Software Company, pioneers in software modeling.</a:t>
            </a:r>
          </a:p>
          <a:p>
            <a:r>
              <a:rPr lang="en-US"/>
              <a:t>These three were the original designers of UML, but they collaborated with partners from the software industry, including Hewlett-Packard, IBM, Oracle and others.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7065DE-821F-90FA-8063-75B4EAE11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B96FB15-CAF0-BF6A-663F-7E4C44339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79" y="1817552"/>
            <a:ext cx="3495675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70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83F2DF-7157-2412-760D-D46B4AD6A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integration diagram shows an interaction, consisting of a set of objects and their relationships, including the messages that may be dispatched among them.  There are two types:</a:t>
            </a:r>
          </a:p>
          <a:p>
            <a:pPr lvl="1"/>
            <a:r>
              <a:rPr lang="en-US" sz="2000" b="1">
                <a:solidFill>
                  <a:schemeClr val="tx2"/>
                </a:solidFill>
              </a:rPr>
              <a:t>Communication diagram </a:t>
            </a:r>
            <a:r>
              <a:rPr lang="en-US"/>
              <a:t>(formerly known as Collaboration Diagram)</a:t>
            </a:r>
            <a:br>
              <a:rPr lang="en-US"/>
            </a:br>
            <a:r>
              <a:rPr lang="en-US"/>
              <a:t>which emphasizes the </a:t>
            </a:r>
            <a:r>
              <a:rPr lang="en-US" u="sng"/>
              <a:t>structural organization</a:t>
            </a:r>
            <a:r>
              <a:rPr lang="en-US"/>
              <a:t> of objects that receive and send messages</a:t>
            </a:r>
          </a:p>
          <a:p>
            <a:pPr lvl="1"/>
            <a:r>
              <a:rPr lang="en-US" sz="2000" b="1">
                <a:solidFill>
                  <a:schemeClr val="tx2"/>
                </a:solidFill>
              </a:rPr>
              <a:t>Sequence diagram </a:t>
            </a:r>
            <a:r>
              <a:rPr lang="en-US"/>
              <a:t>that emphasizes the </a:t>
            </a:r>
            <a:r>
              <a:rPr lang="en-US" u="sng"/>
              <a:t>time ordering</a:t>
            </a:r>
            <a:r>
              <a:rPr lang="en-US"/>
              <a:t> of messages.  </a:t>
            </a:r>
          </a:p>
          <a:p>
            <a:r>
              <a:rPr lang="en-US"/>
              <a:t>A sequence diagram shows a </a:t>
            </a:r>
            <a:r>
              <a:rPr lang="en-US" b="1">
                <a:solidFill>
                  <a:srgbClr val="FF0000"/>
                </a:solidFill>
              </a:rPr>
              <a:t>set of roles </a:t>
            </a:r>
            <a:r>
              <a:rPr lang="en-US"/>
              <a:t>and the </a:t>
            </a:r>
            <a:r>
              <a:rPr lang="en-US" b="1">
                <a:solidFill>
                  <a:srgbClr val="FF0000"/>
                </a:solidFill>
              </a:rPr>
              <a:t>messages sent and received </a:t>
            </a:r>
            <a:r>
              <a:rPr lang="en-US"/>
              <a:t>by the instances playing the roles.</a:t>
            </a:r>
          </a:p>
          <a:p>
            <a:r>
              <a:rPr lang="en-US"/>
              <a:t>Sequence diagrams illustrate the dynamic view of a system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9CC3F0-9DF2-FAA7-480E-6F428D4CE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Sequence Diagrams and</a:t>
            </a:r>
            <a:br>
              <a:rPr lang="en-US"/>
            </a:br>
            <a:r>
              <a:rPr lang="en-US"/>
              <a:t>Interaction Diagrams</a:t>
            </a:r>
          </a:p>
        </p:txBody>
      </p:sp>
    </p:spTree>
    <p:extLst>
      <p:ext uri="{BB962C8B-B14F-4D97-AF65-F5344CB8AC3E}">
        <p14:creationId xmlns:p14="http://schemas.microsoft.com/office/powerpoint/2010/main" val="264960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BD42E45D-56CD-10C5-A9CD-8B3CB6B77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051" y="1186856"/>
            <a:ext cx="5795333" cy="454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16851CE-F812-93FA-AEF0-AFAF50692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62028"/>
            <a:ext cx="8381260" cy="1054394"/>
          </a:xfrm>
        </p:spPr>
        <p:txBody>
          <a:bodyPr/>
          <a:lstStyle/>
          <a:p>
            <a:r>
              <a:rPr lang="en-US"/>
              <a:t>Decomposing a Sequence Diagram  </a:t>
            </a:r>
            <a:r>
              <a:rPr lang="en-US" sz="2400"/>
              <a:t>(1)</a:t>
            </a: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655E12-AB2B-B598-8772-78F0E799E8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508" y="3793573"/>
            <a:ext cx="1695687" cy="28293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336FC35-64B3-2A68-1347-511D219C9A2F}"/>
              </a:ext>
            </a:extLst>
          </p:cNvPr>
          <p:cNvSpPr/>
          <p:nvPr/>
        </p:nvSpPr>
        <p:spPr>
          <a:xfrm>
            <a:off x="4001965" y="1214660"/>
            <a:ext cx="1365969" cy="332961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ECB0B45-A9FE-3992-EEAD-F3C7F5539D3B}"/>
              </a:ext>
            </a:extLst>
          </p:cNvPr>
          <p:cNvSpPr/>
          <p:nvPr/>
        </p:nvSpPr>
        <p:spPr>
          <a:xfrm>
            <a:off x="469355" y="6378199"/>
            <a:ext cx="740465" cy="188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FBA0CC-E9C1-C46A-C893-621F5061329B}"/>
              </a:ext>
            </a:extLst>
          </p:cNvPr>
          <p:cNvSpPr/>
          <p:nvPr/>
        </p:nvSpPr>
        <p:spPr>
          <a:xfrm>
            <a:off x="150106" y="1216422"/>
            <a:ext cx="3168945" cy="1392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AD3FEA-995A-CF1F-C998-374B4494B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661" y="1381141"/>
            <a:ext cx="3109310" cy="4407408"/>
          </a:xfrm>
        </p:spPr>
        <p:txBody>
          <a:bodyPr>
            <a:normAutofit/>
          </a:bodyPr>
          <a:lstStyle/>
          <a:p>
            <a:r>
              <a:rPr lang="en-US" sz="1800"/>
              <a:t>Sequence diagrams should focus on only one functional requirement</a:t>
            </a:r>
          </a:p>
          <a:p>
            <a:r>
              <a:rPr lang="en-US" sz="1800"/>
              <a:t>Each separate bit of functionality is in its own Frame, in this case – processing an order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744B79-E2BD-3A80-05BC-AE6C1D094314}"/>
              </a:ext>
            </a:extLst>
          </p:cNvPr>
          <p:cNvSpPr/>
          <p:nvPr/>
        </p:nvSpPr>
        <p:spPr>
          <a:xfrm>
            <a:off x="149288" y="1186856"/>
            <a:ext cx="3220278" cy="1347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83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5EE01EE4-3C17-BED2-9DCC-DD102699E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051" y="1189408"/>
            <a:ext cx="5795333" cy="454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16851CE-F812-93FA-AEF0-AFAF50692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62028"/>
            <a:ext cx="8381260" cy="1054394"/>
          </a:xfrm>
        </p:spPr>
        <p:txBody>
          <a:bodyPr/>
          <a:lstStyle/>
          <a:p>
            <a:r>
              <a:rPr lang="en-US"/>
              <a:t>Decomposing a Sequence Diagram  </a:t>
            </a:r>
            <a:r>
              <a:rPr lang="en-US" sz="2400"/>
              <a:t>(2)</a:t>
            </a: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36FC35-64B3-2A68-1347-511D219C9A2F}"/>
              </a:ext>
            </a:extLst>
          </p:cNvPr>
          <p:cNvSpPr/>
          <p:nvPr/>
        </p:nvSpPr>
        <p:spPr>
          <a:xfrm>
            <a:off x="4797822" y="2236304"/>
            <a:ext cx="721519" cy="29624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ECB0B45-A9FE-3992-EEAD-F3C7F5539D3B}"/>
              </a:ext>
            </a:extLst>
          </p:cNvPr>
          <p:cNvSpPr/>
          <p:nvPr/>
        </p:nvSpPr>
        <p:spPr>
          <a:xfrm>
            <a:off x="969451" y="4413472"/>
            <a:ext cx="740465" cy="188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FBA0CC-E9C1-C46A-C893-621F5061329B}"/>
              </a:ext>
            </a:extLst>
          </p:cNvPr>
          <p:cNvSpPr/>
          <p:nvPr/>
        </p:nvSpPr>
        <p:spPr>
          <a:xfrm>
            <a:off x="150106" y="1216422"/>
            <a:ext cx="3168945" cy="1392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AD3FEA-995A-CF1F-C998-374B4494B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661" y="1380715"/>
            <a:ext cx="3109310" cy="4407408"/>
          </a:xfrm>
        </p:spPr>
        <p:txBody>
          <a:bodyPr>
            <a:normAutofit/>
          </a:bodyPr>
          <a:lstStyle/>
          <a:p>
            <a:r>
              <a:rPr lang="en-US" sz="1800"/>
              <a:t>Lifelines represent objects that are in play for the modeled functionality</a:t>
            </a:r>
          </a:p>
          <a:p>
            <a:r>
              <a:rPr lang="en-US" sz="1800"/>
              <a:t>Each object is listed in the box on top of the lifeline (the role)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744B79-E2BD-3A80-05BC-AE6C1D094314}"/>
              </a:ext>
            </a:extLst>
          </p:cNvPr>
          <p:cNvSpPr/>
          <p:nvPr/>
        </p:nvSpPr>
        <p:spPr>
          <a:xfrm>
            <a:off x="150106" y="1189408"/>
            <a:ext cx="3220278" cy="1347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F298EC-FC04-E559-3869-A578BB05914A}"/>
              </a:ext>
            </a:extLst>
          </p:cNvPr>
          <p:cNvSpPr/>
          <p:nvPr/>
        </p:nvSpPr>
        <p:spPr>
          <a:xfrm>
            <a:off x="5059738" y="2532551"/>
            <a:ext cx="137903" cy="2724323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93C2D60-30C0-9632-4070-0587AAAC1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245" y="4095873"/>
            <a:ext cx="1590897" cy="258163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C23938E-2F89-A9B0-888A-D4B0681D083D}"/>
              </a:ext>
            </a:extLst>
          </p:cNvPr>
          <p:cNvSpPr/>
          <p:nvPr/>
        </p:nvSpPr>
        <p:spPr>
          <a:xfrm>
            <a:off x="6356628" y="1766764"/>
            <a:ext cx="862319" cy="33228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BA3923A-27E2-0FEB-B5A9-FFFDD2792109}"/>
              </a:ext>
            </a:extLst>
          </p:cNvPr>
          <p:cNvSpPr/>
          <p:nvPr/>
        </p:nvSpPr>
        <p:spPr>
          <a:xfrm>
            <a:off x="6618544" y="2063011"/>
            <a:ext cx="137903" cy="324199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3FD6F9-5CC1-8CDB-D282-4555CF590254}"/>
              </a:ext>
            </a:extLst>
          </p:cNvPr>
          <p:cNvSpPr/>
          <p:nvPr/>
        </p:nvSpPr>
        <p:spPr>
          <a:xfrm>
            <a:off x="7981756" y="1822911"/>
            <a:ext cx="862319" cy="33228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A292AD-FBA0-C089-35E1-71684F070E55}"/>
              </a:ext>
            </a:extLst>
          </p:cNvPr>
          <p:cNvSpPr/>
          <p:nvPr/>
        </p:nvSpPr>
        <p:spPr>
          <a:xfrm>
            <a:off x="8243672" y="2119158"/>
            <a:ext cx="137903" cy="324199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68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4742F8-0068-1618-8E70-FE458DE48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930" y="1719071"/>
            <a:ext cx="2350154" cy="4407408"/>
          </a:xfrm>
        </p:spPr>
        <p:txBody>
          <a:bodyPr>
            <a:normAutofit/>
          </a:bodyPr>
          <a:lstStyle/>
          <a:p>
            <a:r>
              <a:rPr lang="en-US" sz="1800"/>
              <a:t>For OO Applications, the Lifelines are very typically classes.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E7C730-2E84-8CEA-8DAE-F5704D4EF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 Lifelines for </a:t>
            </a:r>
            <a:br>
              <a:rPr lang="en-US"/>
            </a:br>
            <a:r>
              <a:rPr lang="en-US"/>
              <a:t>Object Oriented Applications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5E2441-8324-202A-59DC-1DFCCDC968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10"/>
          <a:stretch/>
        </p:blipFill>
        <p:spPr>
          <a:xfrm>
            <a:off x="2817646" y="1614083"/>
            <a:ext cx="6226786" cy="51772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DDA7B5-6E69-7DBD-8FA8-98675D5E7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7684" y="4346783"/>
            <a:ext cx="514224" cy="28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93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0C280F-C631-E88B-5AE9-4390D577E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0" y="1719071"/>
            <a:ext cx="2480734" cy="4407408"/>
          </a:xfrm>
        </p:spPr>
        <p:txBody>
          <a:bodyPr>
            <a:normAutofit/>
          </a:bodyPr>
          <a:lstStyle/>
          <a:p>
            <a:r>
              <a:rPr lang="en-US" sz="1600"/>
              <a:t>Gates can be an easy way to model the passing of information between a sequence diagram and its context. </a:t>
            </a:r>
            <a:endParaRPr lang="en-US" sz="18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2BC8E8-7C8E-1407-9394-FA2A039CF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Gates</a:t>
            </a:r>
            <a:br>
              <a:rPr lang="en-US"/>
            </a:br>
            <a:r>
              <a:rPr lang="en-US"/>
              <a:t>(out of boundary messages)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6F676C-625B-9A2F-E878-BC8AE72CC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358" y="1587500"/>
            <a:ext cx="6217824" cy="513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693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5EE01EE4-3C17-BED2-9DCC-DD102699E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500" y="1189408"/>
            <a:ext cx="5795333" cy="454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16851CE-F812-93FA-AEF0-AFAF50692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62028"/>
            <a:ext cx="8381260" cy="1054394"/>
          </a:xfrm>
        </p:spPr>
        <p:txBody>
          <a:bodyPr/>
          <a:lstStyle/>
          <a:p>
            <a:r>
              <a:rPr lang="en-US"/>
              <a:t>Decomposing a Sequence Diagram  </a:t>
            </a:r>
            <a:r>
              <a:rPr lang="en-US" sz="2400"/>
              <a:t>(3)</a:t>
            </a: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36FC35-64B3-2A68-1347-511D219C9A2F}"/>
              </a:ext>
            </a:extLst>
          </p:cNvPr>
          <p:cNvSpPr/>
          <p:nvPr/>
        </p:nvSpPr>
        <p:spPr>
          <a:xfrm>
            <a:off x="3988844" y="2191879"/>
            <a:ext cx="826352" cy="29624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FBA0CC-E9C1-C46A-C893-621F5061329B}"/>
              </a:ext>
            </a:extLst>
          </p:cNvPr>
          <p:cNvSpPr/>
          <p:nvPr/>
        </p:nvSpPr>
        <p:spPr>
          <a:xfrm>
            <a:off x="150106" y="1216422"/>
            <a:ext cx="3168945" cy="1392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AD3FEA-995A-CF1F-C998-374B4494B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661" y="1380715"/>
            <a:ext cx="3029123" cy="4407408"/>
          </a:xfrm>
        </p:spPr>
        <p:txBody>
          <a:bodyPr>
            <a:normAutofit/>
          </a:bodyPr>
          <a:lstStyle/>
          <a:p>
            <a:r>
              <a:rPr lang="en-US" sz="1800" b="1">
                <a:solidFill>
                  <a:schemeClr val="tx2"/>
                </a:solidFill>
              </a:rPr>
              <a:t>Messages</a:t>
            </a:r>
            <a:r>
              <a:rPr lang="en-US" sz="1800"/>
              <a:t> indicate how objects communicate with each other, for example:</a:t>
            </a:r>
          </a:p>
          <a:p>
            <a:pPr lvl="1"/>
            <a:r>
              <a:rPr lang="en-US" sz="1600"/>
              <a:t>object 1 invoke a method of object 2</a:t>
            </a:r>
          </a:p>
          <a:p>
            <a:pPr lvl="1"/>
            <a:r>
              <a:rPr lang="en-US" sz="1600"/>
              <a:t>object 2 resturns a value to object 1</a:t>
            </a:r>
          </a:p>
          <a:p>
            <a:endParaRPr lang="en-US" sz="1800"/>
          </a:p>
          <a:p>
            <a:r>
              <a:rPr lang="en-US" sz="1800"/>
              <a:t>An </a:t>
            </a:r>
            <a:r>
              <a:rPr lang="en-US" sz="1800" b="1">
                <a:solidFill>
                  <a:schemeClr val="tx2"/>
                </a:solidFill>
              </a:rPr>
              <a:t>execution specification </a:t>
            </a:r>
            <a:r>
              <a:rPr lang="en-US" sz="1800"/>
              <a:t>(activation) is the execution of a procedure, including any time it waits for nested procedures to execute.   Also known as the focus of control.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744B79-E2BD-3A80-05BC-AE6C1D094314}"/>
              </a:ext>
            </a:extLst>
          </p:cNvPr>
          <p:cNvSpPr/>
          <p:nvPr/>
        </p:nvSpPr>
        <p:spPr>
          <a:xfrm>
            <a:off x="150106" y="1189408"/>
            <a:ext cx="3220278" cy="1347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23938E-2F89-A9B0-888A-D4B0681D083D}"/>
              </a:ext>
            </a:extLst>
          </p:cNvPr>
          <p:cNvSpPr/>
          <p:nvPr/>
        </p:nvSpPr>
        <p:spPr>
          <a:xfrm>
            <a:off x="6689810" y="3429000"/>
            <a:ext cx="1587916" cy="112449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3FD6F9-5CC1-8CDB-D282-4555CF590254}"/>
              </a:ext>
            </a:extLst>
          </p:cNvPr>
          <p:cNvSpPr/>
          <p:nvPr/>
        </p:nvSpPr>
        <p:spPr>
          <a:xfrm>
            <a:off x="7981756" y="1822911"/>
            <a:ext cx="862319" cy="33228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8932E31-B162-4F0F-7699-4A8F60A89BC4}"/>
              </a:ext>
            </a:extLst>
          </p:cNvPr>
          <p:cNvSpPr/>
          <p:nvPr/>
        </p:nvSpPr>
        <p:spPr>
          <a:xfrm>
            <a:off x="5200022" y="2818138"/>
            <a:ext cx="1418521" cy="70021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8A790A-6173-E284-50C4-1107A6F047A3}"/>
              </a:ext>
            </a:extLst>
          </p:cNvPr>
          <p:cNvSpPr/>
          <p:nvPr/>
        </p:nvSpPr>
        <p:spPr>
          <a:xfrm>
            <a:off x="5200022" y="4596343"/>
            <a:ext cx="1489788" cy="46802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E21B995-C4EC-C217-65CE-FD56A067D4FD}"/>
              </a:ext>
            </a:extLst>
          </p:cNvPr>
          <p:cNvSpPr/>
          <p:nvPr/>
        </p:nvSpPr>
        <p:spPr>
          <a:xfrm>
            <a:off x="5086580" y="2521891"/>
            <a:ext cx="113441" cy="2831236"/>
          </a:xfrm>
          <a:prstGeom prst="rect">
            <a:avLst/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A1BAE3-66D9-F04A-86E1-2F08B375B450}"/>
              </a:ext>
            </a:extLst>
          </p:cNvPr>
          <p:cNvSpPr/>
          <p:nvPr/>
        </p:nvSpPr>
        <p:spPr>
          <a:xfrm>
            <a:off x="6618543" y="3303635"/>
            <a:ext cx="127367" cy="1464572"/>
          </a:xfrm>
          <a:prstGeom prst="rect">
            <a:avLst/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DE72DA1-AF45-89D6-B7AA-A2E317EAD280}"/>
              </a:ext>
            </a:extLst>
          </p:cNvPr>
          <p:cNvSpPr/>
          <p:nvPr/>
        </p:nvSpPr>
        <p:spPr>
          <a:xfrm>
            <a:off x="8277726" y="3707772"/>
            <a:ext cx="127367" cy="786485"/>
          </a:xfrm>
          <a:prstGeom prst="rect">
            <a:avLst/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8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A1BD9A-D3B3-B485-9F19-59338E81F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039815"/>
            <a:ext cx="8496455" cy="2041249"/>
          </a:xfrm>
        </p:spPr>
        <p:txBody>
          <a:bodyPr>
            <a:normAutofit/>
          </a:bodyPr>
          <a:lstStyle/>
          <a:p>
            <a:r>
              <a:rPr lang="en-US" sz="1600" b="1">
                <a:solidFill>
                  <a:schemeClr val="tx2"/>
                </a:solidFill>
              </a:rPr>
              <a:t>(Synchronous) Message:  </a:t>
            </a:r>
            <a:r>
              <a:rPr lang="en-US" sz="1600"/>
              <a:t>a method call, where the calling object pauses execution until the called method completes.</a:t>
            </a:r>
          </a:p>
          <a:p>
            <a:r>
              <a:rPr lang="en-US" sz="1600" b="1">
                <a:solidFill>
                  <a:schemeClr val="tx2"/>
                </a:solidFill>
              </a:rPr>
              <a:t>Reply:  </a:t>
            </a:r>
            <a:r>
              <a:rPr lang="en-US" sz="1600"/>
              <a:t>the returned value from a method call. (Void methods do not have replies.)</a:t>
            </a:r>
          </a:p>
          <a:p>
            <a:r>
              <a:rPr lang="en-US" sz="1600" b="1">
                <a:solidFill>
                  <a:schemeClr val="tx2"/>
                </a:solidFill>
              </a:rPr>
              <a:t>Self Message:  </a:t>
            </a:r>
            <a:r>
              <a:rPr lang="en-US" sz="1600"/>
              <a:t>an internal method call, that is the object calls one of its own methods.</a:t>
            </a:r>
          </a:p>
          <a:p>
            <a:r>
              <a:rPr lang="en-US" sz="1600" b="1">
                <a:solidFill>
                  <a:schemeClr val="tx2"/>
                </a:solidFill>
              </a:rPr>
              <a:t>Asynchronous Message:  </a:t>
            </a:r>
            <a:r>
              <a:rPr lang="en-US" sz="1600"/>
              <a:t>the message caller does not wait for the receiver to process the message and return before sending other messages to other objects within the system. </a:t>
            </a:r>
          </a:p>
          <a:p>
            <a:r>
              <a:rPr lang="en-US" sz="1600"/>
              <a:t>.</a:t>
            </a:r>
          </a:p>
          <a:p>
            <a:endParaRPr lang="en-US" sz="16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CBECF4-B6A4-3E45-3974-D52C98FF6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Messages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F8FC5B-F9CD-63CF-2C48-4CE599DCF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48" y="4081064"/>
            <a:ext cx="1590897" cy="2581635"/>
          </a:xfrm>
          <a:prstGeom prst="rect">
            <a:avLst/>
          </a:prstGeom>
        </p:spPr>
      </p:pic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6EA70D4-CAD3-6085-29EF-5ED9372D7C64}"/>
              </a:ext>
            </a:extLst>
          </p:cNvPr>
          <p:cNvSpPr txBox="1">
            <a:spLocks/>
          </p:cNvSpPr>
          <p:nvPr/>
        </p:nvSpPr>
        <p:spPr>
          <a:xfrm>
            <a:off x="1836514" y="4048261"/>
            <a:ext cx="7096472" cy="2174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sz="18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§"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>
                <a:solidFill>
                  <a:schemeClr val="tx2"/>
                </a:solidFill>
              </a:rPr>
              <a:t>Create Message:  </a:t>
            </a:r>
            <a:r>
              <a:rPr lang="en-US" sz="1600"/>
              <a:t>when one object creates an instance of another object.</a:t>
            </a:r>
          </a:p>
          <a:p>
            <a:r>
              <a:rPr lang="en-US" sz="1600" b="1">
                <a:solidFill>
                  <a:schemeClr val="tx2"/>
                </a:solidFill>
              </a:rPr>
              <a:t>Delete Message:  </a:t>
            </a:r>
            <a:r>
              <a:rPr lang="en-US" sz="1600"/>
              <a:t>when an object is deallocated from memory or is destroyed within the system we use the Delete Message.</a:t>
            </a:r>
          </a:p>
          <a:p>
            <a:r>
              <a:rPr lang="en-US" sz="1600" b="1">
                <a:solidFill>
                  <a:schemeClr val="tx2"/>
                </a:solidFill>
              </a:rPr>
              <a:t>Asynchronous Signal Message:  </a:t>
            </a:r>
            <a:r>
              <a:rPr lang="en-US" sz="1600"/>
              <a:t>A signal differs from a message in that there is no operation associated with the signal. A signal can represent an interrupt or error condition..</a:t>
            </a:r>
          </a:p>
          <a:p>
            <a:endParaRPr lang="en-US" sz="1600"/>
          </a:p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738053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va Green">
  <a:themeElements>
    <a:clrScheme name="Custom 33">
      <a:dk1>
        <a:sysClr val="windowText" lastClr="000000"/>
      </a:dk1>
      <a:lt1>
        <a:sysClr val="window" lastClr="FFFFFF"/>
      </a:lt1>
      <a:dk2>
        <a:srgbClr val="860127"/>
      </a:dk2>
      <a:lt2>
        <a:srgbClr val="FABEC8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Java Green">
  <a:themeElements>
    <a:clrScheme name="Custom 33">
      <a:dk1>
        <a:sysClr val="windowText" lastClr="000000"/>
      </a:dk1>
      <a:lt1>
        <a:sysClr val="window" lastClr="FFFFFF"/>
      </a:lt1>
      <a:dk2>
        <a:srgbClr val="860127"/>
      </a:dk2>
      <a:lt2>
        <a:srgbClr val="FABEC8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smtClean="0">
            <a:latin typeface="+mn-lt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4_Java Green">
  <a:themeElements>
    <a:clrScheme name="UML">
      <a:dk1>
        <a:srgbClr val="853143"/>
      </a:dk1>
      <a:lt1>
        <a:sysClr val="window" lastClr="FFFFFF"/>
      </a:lt1>
      <a:dk2>
        <a:srgbClr val="452264"/>
      </a:dk2>
      <a:lt2>
        <a:srgbClr val="E2DFCC"/>
      </a:lt2>
      <a:accent1>
        <a:srgbClr val="853043"/>
      </a:accent1>
      <a:accent2>
        <a:srgbClr val="452264"/>
      </a:accent2>
      <a:accent3>
        <a:srgbClr val="D4BF54"/>
      </a:accent3>
      <a:accent4>
        <a:srgbClr val="2E66B8"/>
      </a:accent4>
      <a:accent5>
        <a:srgbClr val="FB4037"/>
      </a:accent5>
      <a:accent6>
        <a:srgbClr val="977B2D"/>
      </a:accent6>
      <a:hlink>
        <a:srgbClr val="2E66B8"/>
      </a:hlink>
      <a:folHlink>
        <a:srgbClr val="7030A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5_Java Green">
  <a:themeElements>
    <a:clrScheme name="Custom 33">
      <a:dk1>
        <a:sysClr val="windowText" lastClr="000000"/>
      </a:dk1>
      <a:lt1>
        <a:sysClr val="window" lastClr="FFFFFF"/>
      </a:lt1>
      <a:dk2>
        <a:srgbClr val="860127"/>
      </a:dk2>
      <a:lt2>
        <a:srgbClr val="FABEC8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6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7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9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smtClean="0">
            <a:latin typeface="+mn-lt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59046</TotalTime>
  <Words>843</Words>
  <Application>Microsoft Office PowerPoint</Application>
  <PresentationFormat>On-screen Show (4:3)</PresentationFormat>
  <Paragraphs>61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12</vt:i4>
      </vt:variant>
    </vt:vector>
  </HeadingPairs>
  <TitlesOfParts>
    <vt:vector size="28" baseType="lpstr">
      <vt:lpstr>Arial</vt:lpstr>
      <vt:lpstr>Arial Narrow</vt:lpstr>
      <vt:lpstr>Calibri</vt:lpstr>
      <vt:lpstr>Franklin Gothic Medium</vt:lpstr>
      <vt:lpstr>Times</vt:lpstr>
      <vt:lpstr>Wingdings</vt:lpstr>
      <vt:lpstr>Wingdings 2</vt:lpstr>
      <vt:lpstr>Java Green</vt:lpstr>
      <vt:lpstr>1_Java Green</vt:lpstr>
      <vt:lpstr>2_Java Green</vt:lpstr>
      <vt:lpstr>3_Java Green</vt:lpstr>
      <vt:lpstr>4_Java Green</vt:lpstr>
      <vt:lpstr>5_Java Green</vt:lpstr>
      <vt:lpstr>6_Java Green</vt:lpstr>
      <vt:lpstr>7_Java Green</vt:lpstr>
      <vt:lpstr>9_Java Green</vt:lpstr>
      <vt:lpstr>UML Modeling  Sequence Diagrams</vt:lpstr>
      <vt:lpstr>References</vt:lpstr>
      <vt:lpstr>Sequence Diagrams and Interaction Diagrams</vt:lpstr>
      <vt:lpstr>Decomposing a Sequence Diagram  (1)</vt:lpstr>
      <vt:lpstr>Decomposing a Sequence Diagram  (2)</vt:lpstr>
      <vt:lpstr>Object Lifelines for  Object Oriented Applications</vt:lpstr>
      <vt:lpstr>Using Gates (out of boundary messages)</vt:lpstr>
      <vt:lpstr>Decomposing a Sequence Diagram  (3)</vt:lpstr>
      <vt:lpstr>Types of Messages</vt:lpstr>
      <vt:lpstr>Messages can be numbered or left unnumbered</vt:lpstr>
      <vt:lpstr>Decomposing a Sequence Diagram  (4)</vt:lpstr>
      <vt:lpstr>Other Control Structures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Programming and Data Abstraction  Lesson 1: Review</dc:title>
  <dc:creator>Jack Myers</dc:creator>
  <cp:lastModifiedBy>Jack Myers</cp:lastModifiedBy>
  <cp:revision>648</cp:revision>
  <cp:lastPrinted>2021-05-19T00:11:10Z</cp:lastPrinted>
  <dcterms:created xsi:type="dcterms:W3CDTF">2013-12-20T15:33:26Z</dcterms:created>
  <dcterms:modified xsi:type="dcterms:W3CDTF">2023-01-22T14:41:06Z</dcterms:modified>
</cp:coreProperties>
</file>