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22"/>
  </p:notesMasterIdLst>
  <p:sldIdLst>
    <p:sldId id="257" r:id="rId10"/>
    <p:sldId id="258" r:id="rId11"/>
    <p:sldId id="259" r:id="rId12"/>
    <p:sldId id="260" r:id="rId13"/>
    <p:sldId id="267" r:id="rId14"/>
    <p:sldId id="262" r:id="rId15"/>
    <p:sldId id="272" r:id="rId16"/>
    <p:sldId id="266" r:id="rId17"/>
    <p:sldId id="268" r:id="rId18"/>
    <p:sldId id="269" r:id="rId19"/>
    <p:sldId id="270" r:id="rId20"/>
    <p:sldId id="271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766BD2"/>
    <a:srgbClr val="FFFFFF"/>
    <a:srgbClr val="FFFF00"/>
    <a:srgbClr val="000000"/>
    <a:srgbClr val="00B0F0"/>
    <a:srgbClr val="462264"/>
    <a:srgbClr val="D4BF54"/>
    <a:srgbClr val="853043"/>
    <a:srgbClr val="F6F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>
        <p:scale>
          <a:sx n="113" d="100"/>
          <a:sy n="113" d="100"/>
        </p:scale>
        <p:origin x="136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Times" pitchFamily="-32" charset="0"/>
              </a:defRPr>
            </a:lvl1pPr>
            <a:lvl2pPr marL="785305" indent="-302040">
              <a:defRPr sz="2500" b="1">
                <a:solidFill>
                  <a:schemeClr val="tx1"/>
                </a:solidFill>
                <a:latin typeface="Times" pitchFamily="-32" charset="0"/>
              </a:defRPr>
            </a:lvl2pPr>
            <a:lvl3pPr marL="1208161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3pPr>
            <a:lvl4pPr marL="1691426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4pPr>
            <a:lvl5pPr marL="2174690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5pPr>
            <a:lvl6pPr marL="2657954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6pPr>
            <a:lvl7pPr marL="3141218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7pPr>
            <a:lvl8pPr marL="3624483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8pPr>
            <a:lvl9pPr marL="4107747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Times" pitchFamily="-32" charset="0"/>
              </a:defRPr>
            </a:lvl1pPr>
            <a:lvl2pPr marL="785305" indent="-302040">
              <a:defRPr sz="2500" b="1">
                <a:solidFill>
                  <a:schemeClr val="tx1"/>
                </a:solidFill>
                <a:latin typeface="Times" pitchFamily="-32" charset="0"/>
              </a:defRPr>
            </a:lvl2pPr>
            <a:lvl3pPr marL="1208161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3pPr>
            <a:lvl4pPr marL="1691426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4pPr>
            <a:lvl5pPr marL="2174690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5pPr>
            <a:lvl6pPr marL="2657954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6pPr>
            <a:lvl7pPr marL="3141218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7pPr>
            <a:lvl8pPr marL="3624483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8pPr>
            <a:lvl9pPr marL="4107747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Times" pitchFamily="-32" charset="0"/>
              </a:defRPr>
            </a:lvl1pPr>
            <a:lvl2pPr marL="785305" indent="-302040">
              <a:defRPr sz="2500" b="1">
                <a:solidFill>
                  <a:schemeClr val="tx1"/>
                </a:solidFill>
                <a:latin typeface="Times" pitchFamily="-32" charset="0"/>
              </a:defRPr>
            </a:lvl2pPr>
            <a:lvl3pPr marL="1208161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3pPr>
            <a:lvl4pPr marL="1691426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4pPr>
            <a:lvl5pPr marL="2174690" indent="-241632">
              <a:defRPr sz="2500" b="1">
                <a:solidFill>
                  <a:schemeClr val="tx1"/>
                </a:solidFill>
                <a:latin typeface="Times" pitchFamily="-32" charset="0"/>
              </a:defRPr>
            </a:lvl5pPr>
            <a:lvl6pPr marL="2657954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6pPr>
            <a:lvl7pPr marL="3141218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7pPr>
            <a:lvl8pPr marL="3624483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8pPr>
            <a:lvl9pPr marL="4107747" indent="-241632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1/21/2023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Sequence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3C04ED-5313-ACDB-9111-E89CF0D14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19071"/>
            <a:ext cx="4039218" cy="4407408"/>
          </a:xfrm>
        </p:spPr>
        <p:txBody>
          <a:bodyPr/>
          <a:lstStyle/>
          <a:p>
            <a:r>
              <a:rPr lang="en-US"/>
              <a:t>Messages can be numbered in sequence, but since they are time-ordered, these are not needed.</a:t>
            </a:r>
          </a:p>
          <a:p>
            <a:r>
              <a:rPr lang="en-US"/>
              <a:t>Use only if you want to reference a given message in another document.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5577FD-1CB8-52E7-C472-BD3F4B5C0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Messages can be numbered</a:t>
            </a:r>
            <a:br>
              <a:rPr lang="en-US"/>
            </a:br>
            <a:r>
              <a:rPr lang="en-US"/>
              <a:t>or left unnumbered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6AD4B2-F708-7BF9-8911-2909D8EDC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839" y="4184603"/>
            <a:ext cx="3496163" cy="2010056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FEF0B9A2-D4DF-FAD4-41D1-39856BFDFD8B}"/>
              </a:ext>
            </a:extLst>
          </p:cNvPr>
          <p:cNvSpPr/>
          <p:nvPr/>
        </p:nvSpPr>
        <p:spPr>
          <a:xfrm>
            <a:off x="4584945" y="5338962"/>
            <a:ext cx="740465" cy="18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B1407D-F782-B2A0-4A67-2A94F9795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801" y="1719071"/>
            <a:ext cx="3134162" cy="15242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0F6F55-1004-5A4C-CBAD-D6FCC7BDB558}"/>
              </a:ext>
            </a:extLst>
          </p:cNvPr>
          <p:cNvSpPr txBox="1"/>
          <p:nvPr/>
        </p:nvSpPr>
        <p:spPr>
          <a:xfrm>
            <a:off x="5804212" y="3461110"/>
            <a:ext cx="29553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tx2"/>
                </a:solidFill>
              </a:rPr>
              <a:t>In StarUML, select your diagram object and turn off showSequenceNumber</a:t>
            </a:r>
          </a:p>
        </p:txBody>
      </p:sp>
    </p:spTree>
    <p:extLst>
      <p:ext uri="{BB962C8B-B14F-4D97-AF65-F5344CB8AC3E}">
        <p14:creationId xmlns:p14="http://schemas.microsoft.com/office/powerpoint/2010/main" val="3006450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6851CE-F812-93FA-AEF0-AFAF50692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2028"/>
            <a:ext cx="8381260" cy="1054394"/>
          </a:xfrm>
        </p:spPr>
        <p:txBody>
          <a:bodyPr/>
          <a:lstStyle/>
          <a:p>
            <a:r>
              <a:rPr lang="en-US"/>
              <a:t>Decomposing a Sequence Diagram  </a:t>
            </a:r>
            <a:r>
              <a:rPr lang="en-US" sz="2400"/>
              <a:t>(4)</a:t>
            </a: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FBA0CC-E9C1-C46A-C893-621F5061329B}"/>
              </a:ext>
            </a:extLst>
          </p:cNvPr>
          <p:cNvSpPr/>
          <p:nvPr/>
        </p:nvSpPr>
        <p:spPr>
          <a:xfrm>
            <a:off x="150106" y="1216422"/>
            <a:ext cx="3518933" cy="139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98BB9D-F8EE-6D59-5DA8-E139A7623C07}"/>
              </a:ext>
            </a:extLst>
          </p:cNvPr>
          <p:cNvSpPr/>
          <p:nvPr/>
        </p:nvSpPr>
        <p:spPr>
          <a:xfrm>
            <a:off x="3304550" y="1349762"/>
            <a:ext cx="639429" cy="5094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AD3FEA-995A-CF1F-C998-374B4494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380715"/>
            <a:ext cx="3450378" cy="4407408"/>
          </a:xfrm>
        </p:spPr>
        <p:txBody>
          <a:bodyPr>
            <a:normAutofit/>
          </a:bodyPr>
          <a:lstStyle/>
          <a:p>
            <a:r>
              <a:rPr lang="en-US" sz="1800" b="1"/>
              <a:t>Control structures </a:t>
            </a:r>
            <a:br>
              <a:rPr lang="en-US" sz="1800" b="1"/>
            </a:br>
            <a:r>
              <a:rPr lang="en-US" sz="1400">
                <a:solidFill>
                  <a:schemeClr val="tx2"/>
                </a:solidFill>
              </a:rPr>
              <a:t>(interaction use or combined fragments in StarUML)</a:t>
            </a:r>
          </a:p>
          <a:p>
            <a:r>
              <a:rPr lang="en-US" sz="1800" b="1"/>
              <a:t>Guard Conditions</a:t>
            </a:r>
            <a:br>
              <a:rPr lang="en-US" sz="1800" b="1"/>
            </a:br>
            <a:r>
              <a:rPr lang="en-US" sz="1400">
                <a:solidFill>
                  <a:schemeClr val="tx2"/>
                </a:solidFill>
              </a:rPr>
              <a:t>(interaction use or combined fragments in StarUML)</a:t>
            </a:r>
          </a:p>
          <a:p>
            <a:br>
              <a:rPr lang="en-US" sz="1800" b="1"/>
            </a:br>
            <a:endParaRPr lang="en-US" sz="1800" b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744B79-E2BD-3A80-05BC-AE6C1D094314}"/>
              </a:ext>
            </a:extLst>
          </p:cNvPr>
          <p:cNvSpPr/>
          <p:nvPr/>
        </p:nvSpPr>
        <p:spPr>
          <a:xfrm>
            <a:off x="150104" y="1189408"/>
            <a:ext cx="8993895" cy="19130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23938E-2F89-A9B0-888A-D4B0681D083D}"/>
              </a:ext>
            </a:extLst>
          </p:cNvPr>
          <p:cNvSpPr/>
          <p:nvPr/>
        </p:nvSpPr>
        <p:spPr>
          <a:xfrm>
            <a:off x="6689810" y="3429000"/>
            <a:ext cx="1587916" cy="1124490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932E31-B162-4F0F-7699-4A8F60A89BC4}"/>
              </a:ext>
            </a:extLst>
          </p:cNvPr>
          <p:cNvSpPr/>
          <p:nvPr/>
        </p:nvSpPr>
        <p:spPr>
          <a:xfrm>
            <a:off x="5200022" y="2818138"/>
            <a:ext cx="1418521" cy="700219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8A790A-6173-E284-50C4-1107A6F047A3}"/>
              </a:ext>
            </a:extLst>
          </p:cNvPr>
          <p:cNvSpPr/>
          <p:nvPr/>
        </p:nvSpPr>
        <p:spPr>
          <a:xfrm>
            <a:off x="5200022" y="4596343"/>
            <a:ext cx="1489788" cy="468025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07EE017-6C67-C667-7DE4-1CF6AD4D6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039" y="1322748"/>
            <a:ext cx="5324115" cy="512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0A64C5-6793-AC9B-AB27-518B4BEF1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63" y="3104702"/>
            <a:ext cx="2562583" cy="3648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FD4ACD-6D40-1868-9A51-230FEF0D38E8}"/>
              </a:ext>
            </a:extLst>
          </p:cNvPr>
          <p:cNvSpPr txBox="1"/>
          <p:nvPr/>
        </p:nvSpPr>
        <p:spPr>
          <a:xfrm>
            <a:off x="3438709" y="1584467"/>
            <a:ext cx="1167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solidFill>
                  <a:srgbClr val="766BD2"/>
                </a:solidFill>
                <a:latin typeface="Arial Narrow" panose="020B0606020202030204" pitchFamily="34" charset="0"/>
              </a:rPr>
              <a:t>Cross reference to another sequence diagram</a:t>
            </a:r>
            <a:endParaRPr lang="en-US" sz="1100" b="1" dirty="0" err="1">
              <a:solidFill>
                <a:srgbClr val="766BD2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EAF0E1-49CC-FD25-1D19-4FC2AA82952D}"/>
              </a:ext>
            </a:extLst>
          </p:cNvPr>
          <p:cNvSpPr/>
          <p:nvPr/>
        </p:nvSpPr>
        <p:spPr>
          <a:xfrm>
            <a:off x="4786846" y="2353908"/>
            <a:ext cx="3834640" cy="421377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34023E-2FB6-056D-8C2F-3F997ACC3AD6}"/>
              </a:ext>
            </a:extLst>
          </p:cNvPr>
          <p:cNvSpPr/>
          <p:nvPr/>
        </p:nvSpPr>
        <p:spPr>
          <a:xfrm>
            <a:off x="4777521" y="2986196"/>
            <a:ext cx="2832211" cy="2125971"/>
          </a:xfrm>
          <a:prstGeom prst="rect">
            <a:avLst/>
          </a:prstGeom>
          <a:solidFill>
            <a:srgbClr val="FFFF9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ECCBEA-8CA9-9DC8-2860-983D083FEAD8}"/>
              </a:ext>
            </a:extLst>
          </p:cNvPr>
          <p:cNvSpPr/>
          <p:nvPr/>
        </p:nvSpPr>
        <p:spPr>
          <a:xfrm>
            <a:off x="4963805" y="3835888"/>
            <a:ext cx="2464371" cy="1124491"/>
          </a:xfrm>
          <a:prstGeom prst="rect">
            <a:avLst/>
          </a:prstGeom>
          <a:solidFill>
            <a:schemeClr val="accent5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66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2FFE71-9DE3-1DFF-67D4-592439215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6" y="1803736"/>
            <a:ext cx="8407893" cy="4407408"/>
          </a:xfrm>
        </p:spPr>
        <p:txBody>
          <a:bodyPr>
            <a:no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Break</a:t>
            </a:r>
            <a:r>
              <a:rPr lang="en-US" sz="1400"/>
              <a:t> fragment models an alternative sequence of events </a:t>
            </a:r>
            <a:br>
              <a:rPr lang="en-US" sz="1400"/>
            </a:br>
            <a:r>
              <a:rPr lang="en-US" sz="1400"/>
              <a:t>that is processed instead of the whole of the rest of the diagram.</a:t>
            </a:r>
          </a:p>
          <a:p>
            <a:r>
              <a:rPr lang="en-US" sz="1400" b="1">
                <a:solidFill>
                  <a:schemeClr val="tx2"/>
                </a:solidFill>
              </a:rPr>
              <a:t>Parallel</a:t>
            </a:r>
            <a:r>
              <a:rPr lang="en-US" sz="1400"/>
              <a:t> fragment (denoted “par”) models concurrent processing.</a:t>
            </a:r>
          </a:p>
          <a:p>
            <a:r>
              <a:rPr lang="en-US" sz="1400" b="1">
                <a:solidFill>
                  <a:schemeClr val="tx2"/>
                </a:solidFill>
              </a:rPr>
              <a:t>Weak sequencing </a:t>
            </a:r>
            <a:r>
              <a:rPr lang="en-US" sz="1400"/>
              <a:t>fragment (denoted “seq”) encloses a number </a:t>
            </a:r>
            <a:br>
              <a:rPr lang="en-US" sz="1400"/>
            </a:br>
            <a:r>
              <a:rPr lang="en-US" sz="1400"/>
              <a:t>of sequences for which all the messages must be processed in</a:t>
            </a:r>
            <a:br>
              <a:rPr lang="en-US" sz="1400"/>
            </a:br>
            <a:r>
              <a:rPr lang="en-US" sz="1400"/>
              <a:t>a preceding segment before the following segment can start, </a:t>
            </a:r>
            <a:br>
              <a:rPr lang="en-US" sz="1400"/>
            </a:br>
            <a:r>
              <a:rPr lang="en-US" sz="1400"/>
              <a:t>but which does not impose any sequencing within a segment </a:t>
            </a:r>
            <a:br>
              <a:rPr lang="en-US" sz="1400"/>
            </a:br>
            <a:r>
              <a:rPr lang="en-US" sz="1400"/>
              <a:t>on messages that don’t share a lifeline.</a:t>
            </a:r>
          </a:p>
          <a:p>
            <a:r>
              <a:rPr lang="en-US" sz="1400" b="1">
                <a:solidFill>
                  <a:schemeClr val="tx2"/>
                </a:solidFill>
              </a:rPr>
              <a:t>Strict sequencing </a:t>
            </a:r>
            <a:r>
              <a:rPr lang="en-US" sz="1400"/>
              <a:t>fragment (denoted “strict”) encloses a series of messages which must be processed in the given order.</a:t>
            </a:r>
          </a:p>
          <a:p>
            <a:r>
              <a:rPr lang="en-US" sz="1400" b="1">
                <a:solidFill>
                  <a:schemeClr val="tx2"/>
                </a:solidFill>
              </a:rPr>
              <a:t>Negative</a:t>
            </a:r>
            <a:r>
              <a:rPr lang="en-US" sz="1400"/>
              <a:t> fragment (denoted “neg”) encloses an invalid series of messages.</a:t>
            </a:r>
          </a:p>
          <a:p>
            <a:r>
              <a:rPr lang="en-US" sz="1400" b="1">
                <a:solidFill>
                  <a:schemeClr val="tx2"/>
                </a:solidFill>
              </a:rPr>
              <a:t>Critical</a:t>
            </a:r>
            <a:r>
              <a:rPr lang="en-US" sz="1400"/>
              <a:t> fragment encloses a critical section.</a:t>
            </a:r>
          </a:p>
          <a:p>
            <a:r>
              <a:rPr lang="en-US" sz="1400" b="1">
                <a:solidFill>
                  <a:schemeClr val="tx2"/>
                </a:solidFill>
              </a:rPr>
              <a:t>Ignore</a:t>
            </a:r>
            <a:r>
              <a:rPr lang="en-US" sz="1400"/>
              <a:t> fragment declares a message or message to be of no interest if it appears in the current context.</a:t>
            </a:r>
          </a:p>
          <a:p>
            <a:r>
              <a:rPr lang="en-US" sz="1400" b="1">
                <a:solidFill>
                  <a:schemeClr val="tx2"/>
                </a:solidFill>
              </a:rPr>
              <a:t>Consider</a:t>
            </a:r>
            <a:r>
              <a:rPr lang="en-US" sz="1400"/>
              <a:t> fragment is in effect the opposite of the ignore fragment: any message not included in the consider fragment should be ignored.</a:t>
            </a:r>
          </a:p>
          <a:p>
            <a:r>
              <a:rPr lang="en-US" sz="1400" b="1">
                <a:solidFill>
                  <a:schemeClr val="tx2"/>
                </a:solidFill>
              </a:rPr>
              <a:t>Assertion</a:t>
            </a:r>
            <a:r>
              <a:rPr lang="en-US" sz="1400"/>
              <a:t> fragment (denoted “assert”) designates that any sequence not shown as an operand of the assertion is invalid.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97E7BE-8F81-BF47-7D64-AE08CF9EE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Other Control Structures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4A9A85-81A0-26C0-2A9F-AC76AE5432FB}"/>
              </a:ext>
            </a:extLst>
          </p:cNvPr>
          <p:cNvSpPr txBox="1"/>
          <p:nvPr/>
        </p:nvSpPr>
        <p:spPr>
          <a:xfrm>
            <a:off x="2298946" y="6651252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/>
              <a:t>https://sparxsystems.com/resources/tutorials/uml2/sequence-diagram.html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27E551-1699-06EC-802B-83BBE1F1F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1368" y="90642"/>
            <a:ext cx="3546799" cy="348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7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83F2DF-7157-2412-760D-D46B4AD6A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 integration diagram shows an interaction, consisting of a set of objects and their relationships, including the messages that may be dispatched among them.  There are two types:</a:t>
            </a:r>
          </a:p>
          <a:p>
            <a:pPr lvl="1"/>
            <a:r>
              <a:rPr lang="en-US" sz="2000" b="1">
                <a:solidFill>
                  <a:schemeClr val="tx2"/>
                </a:solidFill>
              </a:rPr>
              <a:t>Communication diagram </a:t>
            </a:r>
            <a:r>
              <a:rPr lang="en-US"/>
              <a:t>(formerly known as Collaboration Diagram)</a:t>
            </a:r>
            <a:br>
              <a:rPr lang="en-US"/>
            </a:br>
            <a:r>
              <a:rPr lang="en-US"/>
              <a:t>which emphasizes the </a:t>
            </a:r>
            <a:r>
              <a:rPr lang="en-US" u="sng"/>
              <a:t>structural organization</a:t>
            </a:r>
            <a:r>
              <a:rPr lang="en-US"/>
              <a:t> of objects that receive and send messages</a:t>
            </a:r>
          </a:p>
          <a:p>
            <a:pPr lvl="1"/>
            <a:r>
              <a:rPr lang="en-US" sz="2000" b="1">
                <a:solidFill>
                  <a:schemeClr val="tx2"/>
                </a:solidFill>
              </a:rPr>
              <a:t>Sequence diagram </a:t>
            </a:r>
            <a:r>
              <a:rPr lang="en-US"/>
              <a:t>that emphasizes the </a:t>
            </a:r>
            <a:r>
              <a:rPr lang="en-US" u="sng"/>
              <a:t>time ordering</a:t>
            </a:r>
            <a:r>
              <a:rPr lang="en-US"/>
              <a:t> of messages.  </a:t>
            </a:r>
          </a:p>
          <a:p>
            <a:r>
              <a:rPr lang="en-US"/>
              <a:t>A sequence diagram shows a </a:t>
            </a:r>
            <a:r>
              <a:rPr lang="en-US" b="1">
                <a:solidFill>
                  <a:srgbClr val="FF0000"/>
                </a:solidFill>
              </a:rPr>
              <a:t>set of roles </a:t>
            </a:r>
            <a:r>
              <a:rPr lang="en-US"/>
              <a:t>and the </a:t>
            </a:r>
            <a:r>
              <a:rPr lang="en-US" b="1">
                <a:solidFill>
                  <a:srgbClr val="FF0000"/>
                </a:solidFill>
              </a:rPr>
              <a:t>messages sent and received </a:t>
            </a:r>
            <a:r>
              <a:rPr lang="en-US"/>
              <a:t>by the instances playing the roles.</a:t>
            </a:r>
          </a:p>
          <a:p>
            <a:r>
              <a:rPr lang="en-US"/>
              <a:t>Sequence diagrams illustrate the dynamic view of a system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9CC3F0-9DF2-FAA7-480E-6F428D4CE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Sequence Diagrams and</a:t>
            </a:r>
            <a:br>
              <a:rPr lang="en-US"/>
            </a:br>
            <a:r>
              <a:rPr lang="en-US"/>
              <a:t>Interaction Diagrams</a:t>
            </a:r>
          </a:p>
        </p:txBody>
      </p:sp>
    </p:spTree>
    <p:extLst>
      <p:ext uri="{BB962C8B-B14F-4D97-AF65-F5344CB8AC3E}">
        <p14:creationId xmlns:p14="http://schemas.microsoft.com/office/powerpoint/2010/main" val="264960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D42E45D-56CD-10C5-A9CD-8B3CB6B77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051" y="1186856"/>
            <a:ext cx="5795333" cy="454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16851CE-F812-93FA-AEF0-AFAF50692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2028"/>
            <a:ext cx="8381260" cy="1054394"/>
          </a:xfrm>
        </p:spPr>
        <p:txBody>
          <a:bodyPr/>
          <a:lstStyle/>
          <a:p>
            <a:r>
              <a:rPr lang="en-US"/>
              <a:t>Decomposing a Sequence Diagram  </a:t>
            </a:r>
            <a:r>
              <a:rPr lang="en-US" sz="2400"/>
              <a:t>(1)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655E12-AB2B-B598-8772-78F0E799E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6508" y="3793573"/>
            <a:ext cx="1695687" cy="282932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36FC35-64B3-2A68-1347-511D219C9A2F}"/>
              </a:ext>
            </a:extLst>
          </p:cNvPr>
          <p:cNvSpPr/>
          <p:nvPr/>
        </p:nvSpPr>
        <p:spPr>
          <a:xfrm>
            <a:off x="4001965" y="1214660"/>
            <a:ext cx="1365969" cy="332961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ECB0B45-A9FE-3992-EEAD-F3C7F5539D3B}"/>
              </a:ext>
            </a:extLst>
          </p:cNvPr>
          <p:cNvSpPr/>
          <p:nvPr/>
        </p:nvSpPr>
        <p:spPr>
          <a:xfrm>
            <a:off x="469355" y="6378199"/>
            <a:ext cx="740465" cy="18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FBA0CC-E9C1-C46A-C893-621F5061329B}"/>
              </a:ext>
            </a:extLst>
          </p:cNvPr>
          <p:cNvSpPr/>
          <p:nvPr/>
        </p:nvSpPr>
        <p:spPr>
          <a:xfrm>
            <a:off x="150106" y="1216422"/>
            <a:ext cx="3168945" cy="139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AD3FEA-995A-CF1F-C998-374B4494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381141"/>
            <a:ext cx="3109310" cy="4407408"/>
          </a:xfrm>
        </p:spPr>
        <p:txBody>
          <a:bodyPr>
            <a:normAutofit/>
          </a:bodyPr>
          <a:lstStyle/>
          <a:p>
            <a:r>
              <a:rPr lang="en-US" sz="1800"/>
              <a:t>Sequence diagrams should focus on only one functional requirement</a:t>
            </a:r>
          </a:p>
          <a:p>
            <a:r>
              <a:rPr lang="en-US" sz="1800"/>
              <a:t>Each separate bit of functionality is in its own Frame, in this case – processing an order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744B79-E2BD-3A80-05BC-AE6C1D094314}"/>
              </a:ext>
            </a:extLst>
          </p:cNvPr>
          <p:cNvSpPr/>
          <p:nvPr/>
        </p:nvSpPr>
        <p:spPr>
          <a:xfrm>
            <a:off x="149288" y="1186856"/>
            <a:ext cx="3220278" cy="13479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83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5EE01EE4-3C17-BED2-9DCC-DD102699E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051" y="1189408"/>
            <a:ext cx="5795333" cy="454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16851CE-F812-93FA-AEF0-AFAF50692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2028"/>
            <a:ext cx="8381260" cy="1054394"/>
          </a:xfrm>
        </p:spPr>
        <p:txBody>
          <a:bodyPr/>
          <a:lstStyle/>
          <a:p>
            <a:r>
              <a:rPr lang="en-US"/>
              <a:t>Decomposing a Sequence Diagram  </a:t>
            </a:r>
            <a:r>
              <a:rPr lang="en-US" sz="2400"/>
              <a:t>(2)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36FC35-64B3-2A68-1347-511D219C9A2F}"/>
              </a:ext>
            </a:extLst>
          </p:cNvPr>
          <p:cNvSpPr/>
          <p:nvPr/>
        </p:nvSpPr>
        <p:spPr>
          <a:xfrm>
            <a:off x="4797822" y="2236304"/>
            <a:ext cx="721519" cy="296247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ECB0B45-A9FE-3992-EEAD-F3C7F5539D3B}"/>
              </a:ext>
            </a:extLst>
          </p:cNvPr>
          <p:cNvSpPr/>
          <p:nvPr/>
        </p:nvSpPr>
        <p:spPr>
          <a:xfrm>
            <a:off x="969451" y="4413472"/>
            <a:ext cx="740465" cy="18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FBA0CC-E9C1-C46A-C893-621F5061329B}"/>
              </a:ext>
            </a:extLst>
          </p:cNvPr>
          <p:cNvSpPr/>
          <p:nvPr/>
        </p:nvSpPr>
        <p:spPr>
          <a:xfrm>
            <a:off x="150106" y="1216422"/>
            <a:ext cx="3168945" cy="139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AD3FEA-995A-CF1F-C998-374B4494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380715"/>
            <a:ext cx="3109310" cy="4407408"/>
          </a:xfrm>
        </p:spPr>
        <p:txBody>
          <a:bodyPr>
            <a:normAutofit/>
          </a:bodyPr>
          <a:lstStyle/>
          <a:p>
            <a:r>
              <a:rPr lang="en-US" sz="1800"/>
              <a:t>Lifelines represent objects that are in play for the modeled functionality</a:t>
            </a:r>
          </a:p>
          <a:p>
            <a:r>
              <a:rPr lang="en-US" sz="1800"/>
              <a:t>Each object is listed in the box on top of the lifeline (the role)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744B79-E2BD-3A80-05BC-AE6C1D094314}"/>
              </a:ext>
            </a:extLst>
          </p:cNvPr>
          <p:cNvSpPr/>
          <p:nvPr/>
        </p:nvSpPr>
        <p:spPr>
          <a:xfrm>
            <a:off x="150106" y="1189408"/>
            <a:ext cx="3220278" cy="13479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F298EC-FC04-E559-3869-A578BB05914A}"/>
              </a:ext>
            </a:extLst>
          </p:cNvPr>
          <p:cNvSpPr/>
          <p:nvPr/>
        </p:nvSpPr>
        <p:spPr>
          <a:xfrm>
            <a:off x="5059738" y="2532551"/>
            <a:ext cx="137903" cy="2724323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93C2D60-30C0-9632-4070-0587AAAC1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0245" y="4095873"/>
            <a:ext cx="1590897" cy="258163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C23938E-2F89-A9B0-888A-D4B0681D083D}"/>
              </a:ext>
            </a:extLst>
          </p:cNvPr>
          <p:cNvSpPr/>
          <p:nvPr/>
        </p:nvSpPr>
        <p:spPr>
          <a:xfrm>
            <a:off x="6356628" y="1766764"/>
            <a:ext cx="862319" cy="332284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A3923A-27E2-0FEB-B5A9-FFFDD2792109}"/>
              </a:ext>
            </a:extLst>
          </p:cNvPr>
          <p:cNvSpPr/>
          <p:nvPr/>
        </p:nvSpPr>
        <p:spPr>
          <a:xfrm>
            <a:off x="6618544" y="2063011"/>
            <a:ext cx="137903" cy="3241990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3FD6F9-5CC1-8CDB-D282-4555CF590254}"/>
              </a:ext>
            </a:extLst>
          </p:cNvPr>
          <p:cNvSpPr/>
          <p:nvPr/>
        </p:nvSpPr>
        <p:spPr>
          <a:xfrm>
            <a:off x="7981756" y="1822911"/>
            <a:ext cx="862319" cy="332284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A292AD-FBA0-C089-35E1-71684F070E55}"/>
              </a:ext>
            </a:extLst>
          </p:cNvPr>
          <p:cNvSpPr/>
          <p:nvPr/>
        </p:nvSpPr>
        <p:spPr>
          <a:xfrm>
            <a:off x="8243672" y="2119158"/>
            <a:ext cx="137903" cy="3241990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6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4742F8-0068-1618-8E70-FE458DE48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930" y="1719071"/>
            <a:ext cx="2350154" cy="4407408"/>
          </a:xfrm>
        </p:spPr>
        <p:txBody>
          <a:bodyPr>
            <a:normAutofit/>
          </a:bodyPr>
          <a:lstStyle/>
          <a:p>
            <a:r>
              <a:rPr lang="en-US" sz="1800"/>
              <a:t>For OO Applications, the Lifelines are very typically classes.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E7C730-2E84-8CEA-8DAE-F5704D4EF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Lifelines for </a:t>
            </a:r>
            <a:br>
              <a:rPr lang="en-US"/>
            </a:br>
            <a:r>
              <a:rPr lang="en-US"/>
              <a:t>Object Oriented Applications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5E2441-8324-202A-59DC-1DFCCDC968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0"/>
          <a:stretch/>
        </p:blipFill>
        <p:spPr>
          <a:xfrm>
            <a:off x="2817646" y="1614083"/>
            <a:ext cx="6226786" cy="51772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DDA7B5-6E69-7DBD-8FA8-98675D5E7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7684" y="4346783"/>
            <a:ext cx="514224" cy="28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93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0C280F-C631-E88B-5AE9-4390D577E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00" y="1719071"/>
            <a:ext cx="2480734" cy="4407408"/>
          </a:xfrm>
        </p:spPr>
        <p:txBody>
          <a:bodyPr>
            <a:normAutofit/>
          </a:bodyPr>
          <a:lstStyle/>
          <a:p>
            <a:r>
              <a:rPr lang="en-US" sz="1600"/>
              <a:t>Gates can be an easy way to model the passing of information between a sequence diagram and its context. </a:t>
            </a:r>
            <a:endParaRPr lang="en-US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2BC8E8-7C8E-1407-9394-FA2A039C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Gates</a:t>
            </a:r>
            <a:br>
              <a:rPr lang="en-US"/>
            </a:br>
            <a:r>
              <a:rPr lang="en-US"/>
              <a:t>(out of boundary messages)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6F676C-625B-9A2F-E878-BC8AE72CC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358" y="1587500"/>
            <a:ext cx="6217824" cy="5135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69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5EE01EE4-3C17-BED2-9DCC-DD102699E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500" y="1189408"/>
            <a:ext cx="5795333" cy="454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16851CE-F812-93FA-AEF0-AFAF50692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2028"/>
            <a:ext cx="8381260" cy="1054394"/>
          </a:xfrm>
        </p:spPr>
        <p:txBody>
          <a:bodyPr/>
          <a:lstStyle/>
          <a:p>
            <a:r>
              <a:rPr lang="en-US"/>
              <a:t>Decomposing a Sequence Diagram  </a:t>
            </a:r>
            <a:r>
              <a:rPr lang="en-US" sz="2400"/>
              <a:t>(3)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36FC35-64B3-2A68-1347-511D219C9A2F}"/>
              </a:ext>
            </a:extLst>
          </p:cNvPr>
          <p:cNvSpPr/>
          <p:nvPr/>
        </p:nvSpPr>
        <p:spPr>
          <a:xfrm>
            <a:off x="3988844" y="2191879"/>
            <a:ext cx="826352" cy="296247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FBA0CC-E9C1-C46A-C893-621F5061329B}"/>
              </a:ext>
            </a:extLst>
          </p:cNvPr>
          <p:cNvSpPr/>
          <p:nvPr/>
        </p:nvSpPr>
        <p:spPr>
          <a:xfrm>
            <a:off x="150106" y="1216422"/>
            <a:ext cx="3168945" cy="139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AD3FEA-995A-CF1F-C998-374B4494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380715"/>
            <a:ext cx="3029123" cy="4407408"/>
          </a:xfrm>
        </p:spPr>
        <p:txBody>
          <a:bodyPr>
            <a:normAutofit/>
          </a:bodyPr>
          <a:lstStyle/>
          <a:p>
            <a:r>
              <a:rPr lang="en-US" sz="1800" b="1">
                <a:solidFill>
                  <a:schemeClr val="tx2"/>
                </a:solidFill>
              </a:rPr>
              <a:t>Messages</a:t>
            </a:r>
            <a:r>
              <a:rPr lang="en-US" sz="1800"/>
              <a:t> indicate how objects communicate with each other, for example:</a:t>
            </a:r>
          </a:p>
          <a:p>
            <a:pPr lvl="1"/>
            <a:r>
              <a:rPr lang="en-US" sz="1600"/>
              <a:t>object 1 invoke a method of object 2</a:t>
            </a:r>
          </a:p>
          <a:p>
            <a:pPr lvl="1"/>
            <a:r>
              <a:rPr lang="en-US" sz="1600"/>
              <a:t>object 2 resturns a value to object 1</a:t>
            </a:r>
          </a:p>
          <a:p>
            <a:endParaRPr lang="en-US" sz="1800"/>
          </a:p>
          <a:p>
            <a:r>
              <a:rPr lang="en-US" sz="1800"/>
              <a:t>An </a:t>
            </a:r>
            <a:r>
              <a:rPr lang="en-US" sz="1800" b="1">
                <a:solidFill>
                  <a:schemeClr val="tx2"/>
                </a:solidFill>
              </a:rPr>
              <a:t>execution specification </a:t>
            </a:r>
            <a:r>
              <a:rPr lang="en-US" sz="1800"/>
              <a:t>(activation) is the execution of a procedure, including any time it waits for nested procedures to execute.   Also known as the focus of control.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744B79-E2BD-3A80-05BC-AE6C1D094314}"/>
              </a:ext>
            </a:extLst>
          </p:cNvPr>
          <p:cNvSpPr/>
          <p:nvPr/>
        </p:nvSpPr>
        <p:spPr>
          <a:xfrm>
            <a:off x="150106" y="1189408"/>
            <a:ext cx="3220278" cy="13479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23938E-2F89-A9B0-888A-D4B0681D083D}"/>
              </a:ext>
            </a:extLst>
          </p:cNvPr>
          <p:cNvSpPr/>
          <p:nvPr/>
        </p:nvSpPr>
        <p:spPr>
          <a:xfrm>
            <a:off x="6689810" y="3429000"/>
            <a:ext cx="1587916" cy="1124490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3FD6F9-5CC1-8CDB-D282-4555CF590254}"/>
              </a:ext>
            </a:extLst>
          </p:cNvPr>
          <p:cNvSpPr/>
          <p:nvPr/>
        </p:nvSpPr>
        <p:spPr>
          <a:xfrm>
            <a:off x="7981756" y="1822911"/>
            <a:ext cx="862319" cy="332284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932E31-B162-4F0F-7699-4A8F60A89BC4}"/>
              </a:ext>
            </a:extLst>
          </p:cNvPr>
          <p:cNvSpPr/>
          <p:nvPr/>
        </p:nvSpPr>
        <p:spPr>
          <a:xfrm>
            <a:off x="5200022" y="2818138"/>
            <a:ext cx="1418521" cy="700219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8A790A-6173-E284-50C4-1107A6F047A3}"/>
              </a:ext>
            </a:extLst>
          </p:cNvPr>
          <p:cNvSpPr/>
          <p:nvPr/>
        </p:nvSpPr>
        <p:spPr>
          <a:xfrm>
            <a:off x="5200022" y="4596343"/>
            <a:ext cx="1489788" cy="468025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E21B995-C4EC-C217-65CE-FD56A067D4FD}"/>
              </a:ext>
            </a:extLst>
          </p:cNvPr>
          <p:cNvSpPr/>
          <p:nvPr/>
        </p:nvSpPr>
        <p:spPr>
          <a:xfrm>
            <a:off x="5086580" y="2521891"/>
            <a:ext cx="113441" cy="2831236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A1BAE3-66D9-F04A-86E1-2F08B375B450}"/>
              </a:ext>
            </a:extLst>
          </p:cNvPr>
          <p:cNvSpPr/>
          <p:nvPr/>
        </p:nvSpPr>
        <p:spPr>
          <a:xfrm>
            <a:off x="6618543" y="3303635"/>
            <a:ext cx="127367" cy="146457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E72DA1-AF45-89D6-B7AA-A2E317EAD280}"/>
              </a:ext>
            </a:extLst>
          </p:cNvPr>
          <p:cNvSpPr/>
          <p:nvPr/>
        </p:nvSpPr>
        <p:spPr>
          <a:xfrm>
            <a:off x="8277726" y="3707772"/>
            <a:ext cx="127367" cy="786485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A1BD9A-D3B3-B485-9F19-59338E81F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39815"/>
            <a:ext cx="8496455" cy="2041249"/>
          </a:xfrm>
        </p:spPr>
        <p:txBody>
          <a:bodyPr>
            <a:normAutofit/>
          </a:bodyPr>
          <a:lstStyle/>
          <a:p>
            <a:r>
              <a:rPr lang="en-US" sz="1600" b="1">
                <a:solidFill>
                  <a:schemeClr val="tx2"/>
                </a:solidFill>
              </a:rPr>
              <a:t>(Synchronous) Message:  </a:t>
            </a:r>
            <a:r>
              <a:rPr lang="en-US" sz="1600"/>
              <a:t>a method call, where the calling object pauses execution until the called method completes.</a:t>
            </a:r>
          </a:p>
          <a:p>
            <a:r>
              <a:rPr lang="en-US" sz="1600" b="1">
                <a:solidFill>
                  <a:schemeClr val="tx2"/>
                </a:solidFill>
              </a:rPr>
              <a:t>Reply:  </a:t>
            </a:r>
            <a:r>
              <a:rPr lang="en-US" sz="1600"/>
              <a:t>the returned value from a method call. (Void methods do not have replies.)</a:t>
            </a:r>
          </a:p>
          <a:p>
            <a:r>
              <a:rPr lang="en-US" sz="1600" b="1">
                <a:solidFill>
                  <a:schemeClr val="tx2"/>
                </a:solidFill>
              </a:rPr>
              <a:t>Self Message:  </a:t>
            </a:r>
            <a:r>
              <a:rPr lang="en-US" sz="1600"/>
              <a:t>an internal method call, that is the object calls one of its own methods.</a:t>
            </a:r>
          </a:p>
          <a:p>
            <a:r>
              <a:rPr lang="en-US" sz="1600" b="1">
                <a:solidFill>
                  <a:schemeClr val="tx2"/>
                </a:solidFill>
              </a:rPr>
              <a:t>Asynchronous Message:  </a:t>
            </a:r>
            <a:r>
              <a:rPr lang="en-US" sz="1600"/>
              <a:t>the message caller does not wait for the receiver to process the message and return before sending other messages to other objects within the system. </a:t>
            </a:r>
          </a:p>
          <a:p>
            <a:r>
              <a:rPr lang="en-US" sz="1600"/>
              <a:t>.</a:t>
            </a:r>
          </a:p>
          <a:p>
            <a:endParaRPr lang="en-US" sz="16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CBECF4-B6A4-3E45-3974-D52C98FF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Messages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F8FC5B-F9CD-63CF-2C48-4CE599DCF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48" y="4081064"/>
            <a:ext cx="1590897" cy="2581635"/>
          </a:xfrm>
          <a:prstGeom prst="rect">
            <a:avLst/>
          </a:prstGeom>
        </p:spPr>
      </p:pic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6EA70D4-CAD3-6085-29EF-5ED9372D7C64}"/>
              </a:ext>
            </a:extLst>
          </p:cNvPr>
          <p:cNvSpPr txBox="1">
            <a:spLocks/>
          </p:cNvSpPr>
          <p:nvPr/>
        </p:nvSpPr>
        <p:spPr>
          <a:xfrm>
            <a:off x="1836514" y="4048261"/>
            <a:ext cx="7096472" cy="2174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>
                <a:solidFill>
                  <a:schemeClr val="tx2"/>
                </a:solidFill>
              </a:rPr>
              <a:t>Create Message:  </a:t>
            </a:r>
            <a:r>
              <a:rPr lang="en-US" sz="1600"/>
              <a:t>when one object creates an instance of another object.</a:t>
            </a:r>
          </a:p>
          <a:p>
            <a:r>
              <a:rPr lang="en-US" sz="1600" b="1">
                <a:solidFill>
                  <a:schemeClr val="tx2"/>
                </a:solidFill>
              </a:rPr>
              <a:t>Delete Message:  </a:t>
            </a:r>
            <a:r>
              <a:rPr lang="en-US" sz="1600"/>
              <a:t>when an object is deallocated from memory or is destroyed within the system we use the Delete Message.</a:t>
            </a:r>
          </a:p>
          <a:p>
            <a:r>
              <a:rPr lang="en-US" sz="1600" b="1">
                <a:solidFill>
                  <a:schemeClr val="tx2"/>
                </a:solidFill>
              </a:rPr>
              <a:t>Asynchronous Signal Message:  </a:t>
            </a:r>
            <a:r>
              <a:rPr lang="en-US" sz="1600"/>
              <a:t>A signal differs from a message in that there is no operation associated with the signal. A signal can represent an interrupt or error condition..</a:t>
            </a:r>
          </a:p>
          <a:p>
            <a:endParaRPr lang="en-US" sz="1600"/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738053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59046</TotalTime>
  <Words>843</Words>
  <Application>Microsoft Office PowerPoint</Application>
  <PresentationFormat>On-screen Show (4:3)</PresentationFormat>
  <Paragraphs>61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12</vt:i4>
      </vt:variant>
    </vt:vector>
  </HeadingPairs>
  <TitlesOfParts>
    <vt:vector size="28" baseType="lpstr">
      <vt:lpstr>Arial</vt:lpstr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Sequence Diagrams</vt:lpstr>
      <vt:lpstr>References</vt:lpstr>
      <vt:lpstr>Sequence Diagrams and Interaction Diagrams</vt:lpstr>
      <vt:lpstr>Decomposing a Sequence Diagram  (1)</vt:lpstr>
      <vt:lpstr>Decomposing a Sequence Diagram  (2)</vt:lpstr>
      <vt:lpstr>Object Lifelines for  Object Oriented Applications</vt:lpstr>
      <vt:lpstr>Using Gates (out of boundary messages)</vt:lpstr>
      <vt:lpstr>Decomposing a Sequence Diagram  (3)</vt:lpstr>
      <vt:lpstr>Types of Messages</vt:lpstr>
      <vt:lpstr>Messages can be numbered or left unnumbered</vt:lpstr>
      <vt:lpstr>Decomposing a Sequence Diagram  (4)</vt:lpstr>
      <vt:lpstr>Other Control Structures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Myers</cp:lastModifiedBy>
  <cp:revision>648</cp:revision>
  <cp:lastPrinted>2021-05-19T00:11:10Z</cp:lastPrinted>
  <dcterms:created xsi:type="dcterms:W3CDTF">2013-12-20T15:33:26Z</dcterms:created>
  <dcterms:modified xsi:type="dcterms:W3CDTF">2023-01-22T14:41:06Z</dcterms:modified>
</cp:coreProperties>
</file>