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3" r:id="rId2"/>
    <p:sldMasterId id="2147483710" r:id="rId3"/>
    <p:sldMasterId id="2147483724" r:id="rId4"/>
    <p:sldMasterId id="2147483738" r:id="rId5"/>
    <p:sldMasterId id="2147483755" r:id="rId6"/>
    <p:sldMasterId id="2147483769" r:id="rId7"/>
    <p:sldMasterId id="2147483783" r:id="rId8"/>
    <p:sldMasterId id="2147483811" r:id="rId9"/>
  </p:sldMasterIdLst>
  <p:notesMasterIdLst>
    <p:notesMasterId r:id="rId23"/>
  </p:notesMasterIdLst>
  <p:sldIdLst>
    <p:sldId id="257" r:id="rId10"/>
    <p:sldId id="258" r:id="rId11"/>
    <p:sldId id="274" r:id="rId12"/>
    <p:sldId id="263" r:id="rId13"/>
    <p:sldId id="264" r:id="rId14"/>
    <p:sldId id="260" r:id="rId15"/>
    <p:sldId id="261" r:id="rId16"/>
    <p:sldId id="262" r:id="rId17"/>
    <p:sldId id="577" r:id="rId18"/>
    <p:sldId id="575" r:id="rId19"/>
    <p:sldId id="576" r:id="rId20"/>
    <p:sldId id="259" r:id="rId21"/>
    <p:sldId id="2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a:srgbClr val="000000"/>
    <a:srgbClr val="9D9D9D"/>
    <a:srgbClr val="1608DC"/>
    <a:srgbClr val="00B0F0"/>
    <a:srgbClr val="462264"/>
    <a:srgbClr val="D4BF54"/>
    <a:srgbClr val="853043"/>
    <a:srgbClr val="F6F5EE"/>
    <a:srgbClr val="FF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60"/>
  </p:normalViewPr>
  <p:slideViewPr>
    <p:cSldViewPr snapToGrid="0">
      <p:cViewPr varScale="1">
        <p:scale>
          <a:sx n="83" d="100"/>
          <a:sy n="83" d="100"/>
        </p:scale>
        <p:origin x="972" y="39"/>
      </p:cViewPr>
      <p:guideLst>
        <p:guide orient="horz" pos="2160"/>
        <p:guide pos="2880"/>
      </p:guideLst>
    </p:cSldViewPr>
  </p:slideViewPr>
  <p:notesTextViewPr>
    <p:cViewPr>
      <p:scale>
        <a:sx n="1" d="1"/>
        <a:sy n="1" d="1"/>
      </p:scale>
      <p:origin x="0" y="0"/>
    </p:cViewPr>
  </p:notesTextViewPr>
  <p:sorterViewPr>
    <p:cViewPr varScale="1">
      <p:scale>
        <a:sx n="1" d="1"/>
        <a:sy n="1" d="1"/>
      </p:scale>
      <p:origin x="0" y="-19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C99BAC5-AAC3-41B1-80A3-A98604D7601C}" type="datetimeFigureOut">
              <a:rPr lang="en-US" smtClean="0"/>
              <a:t>1/19/2024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57066" indent="-291179">
              <a:defRPr sz="2400" b="1">
                <a:solidFill>
                  <a:schemeClr val="tx1"/>
                </a:solidFill>
                <a:latin typeface="Times" pitchFamily="-32" charset="0"/>
              </a:defRPr>
            </a:lvl2pPr>
            <a:lvl3pPr marL="1164717" indent="-232943">
              <a:defRPr sz="2400" b="1">
                <a:solidFill>
                  <a:schemeClr val="tx1"/>
                </a:solidFill>
                <a:latin typeface="Times" pitchFamily="-32" charset="0"/>
              </a:defRPr>
            </a:lvl3pPr>
            <a:lvl4pPr marL="1630604" indent="-232943">
              <a:defRPr sz="2400" b="1">
                <a:solidFill>
                  <a:schemeClr val="tx1"/>
                </a:solidFill>
                <a:latin typeface="Times" pitchFamily="-32" charset="0"/>
              </a:defRPr>
            </a:lvl4pPr>
            <a:lvl5pPr marL="2096491" indent="-232943">
              <a:defRPr sz="2400" b="1">
                <a:solidFill>
                  <a:schemeClr val="tx1"/>
                </a:solidFill>
                <a:latin typeface="Times" pitchFamily="-32" charset="0"/>
              </a:defRPr>
            </a:lvl5pPr>
            <a:lvl6pPr marL="2562377" indent="-232943" eaLnBrk="0" fontAlgn="base" hangingPunct="0">
              <a:spcBef>
                <a:spcPct val="0"/>
              </a:spcBef>
              <a:spcAft>
                <a:spcPct val="0"/>
              </a:spcAft>
              <a:defRPr sz="2400" b="1">
                <a:solidFill>
                  <a:schemeClr val="tx1"/>
                </a:solidFill>
                <a:latin typeface="Times" pitchFamily="-32" charset="0"/>
              </a:defRPr>
            </a:lvl6pPr>
            <a:lvl7pPr marL="3028264" indent="-232943" eaLnBrk="0" fontAlgn="base" hangingPunct="0">
              <a:spcBef>
                <a:spcPct val="0"/>
              </a:spcBef>
              <a:spcAft>
                <a:spcPct val="0"/>
              </a:spcAft>
              <a:defRPr sz="2400" b="1">
                <a:solidFill>
                  <a:schemeClr val="tx1"/>
                </a:solidFill>
                <a:latin typeface="Times" pitchFamily="-32" charset="0"/>
              </a:defRPr>
            </a:lvl7pPr>
            <a:lvl8pPr marL="3494151" indent="-232943" eaLnBrk="0" fontAlgn="base" hangingPunct="0">
              <a:spcBef>
                <a:spcPct val="0"/>
              </a:spcBef>
              <a:spcAft>
                <a:spcPct val="0"/>
              </a:spcAft>
              <a:defRPr sz="2400" b="1">
                <a:solidFill>
                  <a:schemeClr val="tx1"/>
                </a:solidFill>
                <a:latin typeface="Times" pitchFamily="-32" charset="0"/>
              </a:defRPr>
            </a:lvl8pPr>
            <a:lvl9pPr marL="3960038" indent="-232943"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408109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63B7B-8D39-4D0A-9EEA-56F291D347AD}" type="slidenum">
              <a:rPr lang="en-US" smtClean="0"/>
              <a:t>7</a:t>
            </a:fld>
            <a:endParaRPr lang="en-US"/>
          </a:p>
        </p:txBody>
      </p:sp>
    </p:spTree>
    <p:extLst>
      <p:ext uri="{BB962C8B-B14F-4D97-AF65-F5344CB8AC3E}">
        <p14:creationId xmlns:p14="http://schemas.microsoft.com/office/powerpoint/2010/main" val="345964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C63B7B-8D39-4D0A-9EEA-56F291D347AD}" type="slidenum">
              <a:rPr lang="en-US" smtClean="0"/>
              <a:t>8</a:t>
            </a:fld>
            <a:endParaRPr lang="en-US"/>
          </a:p>
        </p:txBody>
      </p:sp>
    </p:spTree>
    <p:extLst>
      <p:ext uri="{BB962C8B-B14F-4D97-AF65-F5344CB8AC3E}">
        <p14:creationId xmlns:p14="http://schemas.microsoft.com/office/powerpoint/2010/main" val="2971053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599728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612197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6597545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348368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3881497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39580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003341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21117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32326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11253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4687749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4D8609DF-246E-4592-9017-335BBA61F54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475218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E2DE6586-20E5-4D2A-9EE1-44A5953165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2648647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01FB564D-8546-4D3A-B883-7D4B1C9A3B6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8216822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AEAD4A3F-3677-4F0D-8AF8-68CE0872A66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460753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06AB850F-29E0-47A7-9D5F-C1DC738D1CA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6567610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33D4124B-0DCE-4FD2-BE75-B48FBB7967C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234621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DB62AEC6-CA35-4482-B790-D511620C0E5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699106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7F522084-5389-49DB-810C-34F47F8FDC4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09056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ECA56E7-F650-4170-B031-F26B491E156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82537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a:extLst>
              <a:ext uri="{FF2B5EF4-FFF2-40B4-BE49-F238E27FC236}">
                <a16:creationId xmlns:a16="http://schemas.microsoft.com/office/drawing/2014/main" id="{ACBF2E09-7228-48B9-8044-B9D203F5551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780060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a:extLst>
              <a:ext uri="{FF2B5EF4-FFF2-40B4-BE49-F238E27FC236}">
                <a16:creationId xmlns:a16="http://schemas.microsoft.com/office/drawing/2014/main" id="{6F10B818-19C8-4A97-84A9-335FAA858E3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443837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a:extLst>
              <a:ext uri="{FF2B5EF4-FFF2-40B4-BE49-F238E27FC236}">
                <a16:creationId xmlns:a16="http://schemas.microsoft.com/office/drawing/2014/main" id="{039114AE-1352-4D49-8C5C-3EED0062B8F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500004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58ACDF46-899B-4841-8F5D-27F0352B39E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564820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413251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27709"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8001000" y="150876"/>
            <a:ext cx="990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28F3307-CA20-40BA-A7E7-17A69DE3C3A7}" type="datetime1">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a:xfrm>
            <a:off x="8234680" y="460247"/>
            <a:ext cx="604520" cy="5999929"/>
          </a:xfrm>
        </p:spPr>
        <p:txBody>
          <a:bodyPr vert="vert" anchor="b"/>
          <a:lstStyle>
            <a:lvl1pPr algn="l">
              <a:defRPr sz="3200" spc="150" baseline="0">
                <a:solidFill>
                  <a:schemeClr val="tx2"/>
                </a:solidFill>
              </a:defRPr>
            </a:lvl1pPr>
          </a:lstStyle>
          <a:p>
            <a:r>
              <a:rPr lang="en-US" dirty="0"/>
              <a:t>Click to edit Master title style</a:t>
            </a: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schemeClr val="accent3"/>
                </a:solidFill>
                <a:latin typeface="Arial Narrow" pitchFamily="34" charset="0"/>
              </a:rPr>
              <a:t>Slide </a:t>
            </a:r>
            <a:fld id="{91D1C02B-4EAB-4E15-8698-97615A35039E}" type="slidenum">
              <a:rPr lang="en-US" sz="900" smtClean="0">
                <a:solidFill>
                  <a:schemeClr val="accent3"/>
                </a:solidFill>
                <a:latin typeface="Arial Narrow" pitchFamily="34" charset="0"/>
              </a:rPr>
              <a:pPr algn="r"/>
              <a:t>‹#›</a:t>
            </a:fld>
            <a:endParaRPr lang="en-US" sz="900" dirty="0">
              <a:solidFill>
                <a:schemeClr val="accent3"/>
              </a:solidFill>
              <a:latin typeface="Arial Narrow" pitchFamily="34" charset="0"/>
            </a:endParaRPr>
          </a:p>
        </p:txBody>
      </p:sp>
    </p:spTree>
    <p:extLst>
      <p:ext uri="{BB962C8B-B14F-4D97-AF65-F5344CB8AC3E}">
        <p14:creationId xmlns:p14="http://schemas.microsoft.com/office/powerpoint/2010/main" val="178955438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18C7610B-743C-48E8-8761-F589C348B6EB}" type="slidenum">
              <a:rPr lang="en-US" altLang="en-US"/>
              <a:pPr/>
              <a:t>‹#›</a:t>
            </a:fld>
            <a:endParaRPr lang="en-US" altLang="en-US"/>
          </a:p>
        </p:txBody>
      </p:sp>
    </p:spTree>
    <p:extLst>
      <p:ext uri="{BB962C8B-B14F-4D97-AF65-F5344CB8AC3E}">
        <p14:creationId xmlns:p14="http://schemas.microsoft.com/office/powerpoint/2010/main" val="15143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B0B3945-8C01-452C-BB78-F336F40B0C19}" type="slidenum">
              <a:rPr lang="en-US" altLang="en-US"/>
              <a:pPr/>
              <a:t>‹#›</a:t>
            </a:fld>
            <a:endParaRPr lang="en-US" altLang="en-US"/>
          </a:p>
        </p:txBody>
      </p:sp>
    </p:spTree>
    <p:extLst>
      <p:ext uri="{BB962C8B-B14F-4D97-AF65-F5344CB8AC3E}">
        <p14:creationId xmlns:p14="http://schemas.microsoft.com/office/powerpoint/2010/main" val="742525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34C5787E-A7DE-49C3-88D9-3C54C289A8D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4278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3C77EAA6-9D41-4E46-94CF-A35D0A2280B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605877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42E3BE3B-EDD7-42E3-852D-562D2FDD652F}"/>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0162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5F45C4B8-3C16-49F1-8510-9E8022B0948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3376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913EEBCA-DA46-401D-ACC6-B5412897812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07948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DDBED68A-ECCA-4BD7-AFEA-86CC0607AC8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24805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B7384813-B65D-4938-A41C-D822F5A8FB4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888895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B1D6C419-2517-415A-8E7F-D34A46E0F50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263593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59B9B95-4360-4063-A6A0-0C34F8F79C8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103415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99730F2F-8CC0-4647-ACEE-615D755A84B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15427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9ECAA582-BF34-4A37-B4F5-661CA7939C5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994501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E8232434-1342-4CEB-82E4-0B5BA56BB47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17771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01DE923-D9D0-4163-87EF-F1F611E2118F}"/>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0329378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18C7610B-743C-48E8-8761-F589C348B6EB}" type="slidenum">
              <a:rPr lang="en-US" altLang="en-US"/>
              <a:pPr/>
              <a:t>‹#›</a:t>
            </a:fld>
            <a:endParaRPr lang="en-US" altLang="en-US"/>
          </a:p>
        </p:txBody>
      </p:sp>
    </p:spTree>
    <p:extLst>
      <p:ext uri="{BB962C8B-B14F-4D97-AF65-F5344CB8AC3E}">
        <p14:creationId xmlns:p14="http://schemas.microsoft.com/office/powerpoint/2010/main" val="1137870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B0B3945-8C01-452C-BB78-F336F40B0C19}" type="slidenum">
              <a:rPr lang="en-US" altLang="en-US"/>
              <a:pPr/>
              <a:t>‹#›</a:t>
            </a:fld>
            <a:endParaRPr lang="en-US" altLang="en-US"/>
          </a:p>
        </p:txBody>
      </p:sp>
    </p:spTree>
    <p:extLst>
      <p:ext uri="{BB962C8B-B14F-4D97-AF65-F5344CB8AC3E}">
        <p14:creationId xmlns:p14="http://schemas.microsoft.com/office/powerpoint/2010/main" val="798609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27709"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8001000" y="150876"/>
            <a:ext cx="990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328F3307-CA20-40BA-A7E7-17A69DE3C3A7}" type="datetime1">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a:xfrm>
            <a:off x="8234680" y="460247"/>
            <a:ext cx="604520" cy="5999929"/>
          </a:xfrm>
        </p:spPr>
        <p:txBody>
          <a:bodyPr vert="vert" anchor="b"/>
          <a:lstStyle>
            <a:lvl1pPr algn="l">
              <a:defRPr sz="3200" spc="150" baseline="0">
                <a:solidFill>
                  <a:schemeClr val="tx2"/>
                </a:solidFill>
              </a:defRPr>
            </a:lvl1pPr>
          </a:lstStyle>
          <a:p>
            <a:r>
              <a:rPr lang="en-US" dirty="0"/>
              <a:t>Click to edit Master title style</a:t>
            </a:r>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a:r>
              <a:rPr lang="en-US" sz="900">
                <a:solidFill>
                  <a:schemeClr val="accent3"/>
                </a:solidFill>
                <a:latin typeface="Arial Narrow" pitchFamily="34" charset="0"/>
              </a:rPr>
              <a:t>Slide </a:t>
            </a:r>
            <a:fld id="{91D1C02B-4EAB-4E15-8698-97615A35039E}" type="slidenum">
              <a:rPr lang="en-US" sz="900" smtClean="0">
                <a:solidFill>
                  <a:schemeClr val="accent3"/>
                </a:solidFill>
                <a:latin typeface="Arial Narrow" pitchFamily="34" charset="0"/>
              </a:rPr>
              <a:pPr algn="r"/>
              <a:t>‹#›</a:t>
            </a:fld>
            <a:endParaRPr lang="en-US" sz="900" dirty="0">
              <a:solidFill>
                <a:schemeClr val="accent3"/>
              </a:solidFill>
              <a:latin typeface="Arial Narrow" pitchFamily="34" charset="0"/>
            </a:endParaRPr>
          </a:p>
        </p:txBody>
      </p:sp>
    </p:spTree>
    <p:extLst>
      <p:ext uri="{BB962C8B-B14F-4D97-AF65-F5344CB8AC3E}">
        <p14:creationId xmlns:p14="http://schemas.microsoft.com/office/powerpoint/2010/main" val="4060869290"/>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13914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51629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35990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293851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11113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848221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8600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37086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658781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95276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894436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566826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5810535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4D8609DF-246E-4592-9017-335BBA61F54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726413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E2DE6586-20E5-4D2A-9EE1-44A5953165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51667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01FB564D-8546-4D3A-B883-7D4B1C9A3B6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79455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AEAD4A3F-3677-4F0D-8AF8-68CE0872A66B}"/>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37336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06AB850F-29E0-47A7-9D5F-C1DC738D1CAD}"/>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42371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33D4124B-0DCE-4FD2-BE75-B48FBB7967C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163066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DB62AEC6-CA35-4482-B790-D511620C0E5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576301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7F522084-5389-49DB-810C-34F47F8FDC4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618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ECA56E7-F650-4170-B031-F26B491E1565}"/>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92724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a:extLst>
              <a:ext uri="{FF2B5EF4-FFF2-40B4-BE49-F238E27FC236}">
                <a16:creationId xmlns:a16="http://schemas.microsoft.com/office/drawing/2014/main" id="{ACBF2E09-7228-48B9-8044-B9D203F5551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8809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a:extLst>
              <a:ext uri="{FF2B5EF4-FFF2-40B4-BE49-F238E27FC236}">
                <a16:creationId xmlns:a16="http://schemas.microsoft.com/office/drawing/2014/main" id="{6F10B818-19C8-4A97-84A9-335FAA858E3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0955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a:extLst>
              <a:ext uri="{FF2B5EF4-FFF2-40B4-BE49-F238E27FC236}">
                <a16:creationId xmlns:a16="http://schemas.microsoft.com/office/drawing/2014/main" id="{039114AE-1352-4D49-8C5C-3EED0062B8F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4102547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58ACDF46-899B-4841-8F5D-27F0352B39E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19839079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84765071-C1EF-4949-B6AE-C7EC626A71D3}"/>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84974CC4-9CAA-42EC-B7E6-2218C1F0D16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3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50796159-A167-4EBA-BC24-7B6978F9A33F}"/>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5102599A-98E1-4B0C-9039-37DAEA9D7CF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623289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00C0BD0A-9F6C-4472-917A-9929BC4ED819}"/>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A910EFF0-A31A-4A78-9F24-820ECC5F855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200490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C2169485-91DE-4D25-831A-65F99486610A}"/>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a:extLst>
              <a:ext uri="{FF2B5EF4-FFF2-40B4-BE49-F238E27FC236}">
                <a16:creationId xmlns:a16="http://schemas.microsoft.com/office/drawing/2014/main" id="{A88CCB75-F28B-4601-95ED-AA9895A87F28}"/>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70692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B9E47158-FD53-44BD-A80A-52E03BBF1B0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2" name="Slide Number Placeholder 3">
            <a:extLst>
              <a:ext uri="{FF2B5EF4-FFF2-40B4-BE49-F238E27FC236}">
                <a16:creationId xmlns:a16="http://schemas.microsoft.com/office/drawing/2014/main" id="{7797E598-1CC8-4BA3-8530-8CB1273D98F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4214843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1372F088-22AB-4260-B8FD-5B7CCA5E02E5}"/>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2" name="Slide Number Placeholder 3">
            <a:extLst>
              <a:ext uri="{FF2B5EF4-FFF2-40B4-BE49-F238E27FC236}">
                <a16:creationId xmlns:a16="http://schemas.microsoft.com/office/drawing/2014/main" id="{D0CCD661-FEBD-47BF-94BA-1634BB8D4E8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44692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88715262-A1E2-4C09-BFCC-6A2FEFB7E97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E81E28AC-A6C2-4B55-A6FA-6E58D1B8077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4758727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8934B90C-BF1E-4CDE-97BE-390E6F5E3570}"/>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7E0B6DED-0B37-45D6-A25D-C264F541B7D0}"/>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9949418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B991BF8C-C3FF-4A49-87CD-6620D4182EEB}"/>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029C4954-9213-4750-8EBF-AA5DBEF3C98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83749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8CE3AC5D-AB0D-44BC-9539-8BFB13265F97}"/>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C94B96F8-7CB0-4133-B0B2-8E5944E37078}"/>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99569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84E12966-8E59-4881-AD57-268CFDA296E3}"/>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D6928B06-B7D1-4B19-9276-B1481A4EBC9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7617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AE32484E-0BCD-4316-B5AF-2788F1A6F20B}"/>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
        <p:nvSpPr>
          <p:cNvPr id="9" name="Slide Number Placeholder 3">
            <a:extLst>
              <a:ext uri="{FF2B5EF4-FFF2-40B4-BE49-F238E27FC236}">
                <a16:creationId xmlns:a16="http://schemas.microsoft.com/office/drawing/2014/main" id="{ADF5225A-1385-46D2-AC4D-412F35EB7CD4}"/>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17416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AB0FACF-D7CF-4FCF-8E89-38ADDD67B0DA}"/>
              </a:ext>
            </a:extLst>
          </p:cNvPr>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5" name="Slide Number Placeholder 3">
            <a:extLst>
              <a:ext uri="{FF2B5EF4-FFF2-40B4-BE49-F238E27FC236}">
                <a16:creationId xmlns:a16="http://schemas.microsoft.com/office/drawing/2014/main" id="{10C63E9E-8627-4023-80BF-CB527E59B8FE}"/>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28612616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197607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110854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54504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81961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969976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1485197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65911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83887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580684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954430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2472139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6659496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1794680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42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675">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3000" spc="113"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C9C5155B-E007-4FB8-BDC5-944FF9C06A62}"/>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3792385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450"/>
              </a:spcAft>
              <a:defRPr spc="0">
                <a:solidFill>
                  <a:schemeClr val="tx1"/>
                </a:solidFill>
              </a:defRPr>
            </a:lvl1pPr>
            <a:lvl2pPr>
              <a:spcAft>
                <a:spcPts val="450"/>
              </a:spcAft>
              <a:defRPr spc="0">
                <a:solidFill>
                  <a:schemeClr val="tx1"/>
                </a:solidFill>
              </a:defRPr>
            </a:lvl2pPr>
            <a:lvl3pPr>
              <a:spcAft>
                <a:spcPts val="450"/>
              </a:spcAft>
              <a:defRPr spc="0">
                <a:solidFill>
                  <a:schemeClr val="tx1"/>
                </a:solidFill>
              </a:defRPr>
            </a:lvl3pPr>
            <a:lvl4pPr>
              <a:spcAft>
                <a:spcPts val="450"/>
              </a:spcAft>
              <a:defRPr>
                <a:solidFill>
                  <a:schemeClr val="tx1"/>
                </a:solidFill>
              </a:defRPr>
            </a:lvl4pPr>
            <a:lvl5pPr>
              <a:spcAft>
                <a:spcPts val="45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CFC29A69-80F4-426C-B2B4-586E960A1103}"/>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0895551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450"/>
              </a:spcAft>
              <a:defRPr sz="1800" spc="0">
                <a:solidFill>
                  <a:schemeClr val="tx1"/>
                </a:solidFill>
              </a:defRPr>
            </a:lvl1pPr>
            <a:lvl2pPr>
              <a:spcAft>
                <a:spcPts val="450"/>
              </a:spcAft>
              <a:defRPr sz="1500" spc="0">
                <a:solidFill>
                  <a:schemeClr val="tx1"/>
                </a:solidFill>
              </a:defRPr>
            </a:lvl2pPr>
            <a:lvl3pPr>
              <a:spcAft>
                <a:spcPts val="450"/>
              </a:spcAft>
              <a:defRPr sz="1350" spc="0">
                <a:solidFill>
                  <a:schemeClr val="tx1"/>
                </a:solidFill>
              </a:defRPr>
            </a:lvl3pPr>
            <a:lvl4pPr>
              <a:spcAft>
                <a:spcPts val="450"/>
              </a:spcAft>
              <a:defRPr sz="1200">
                <a:solidFill>
                  <a:schemeClr val="tx1"/>
                </a:solidFill>
              </a:defRPr>
            </a:lvl4pPr>
            <a:lvl5pPr>
              <a:spcAft>
                <a:spcPts val="450"/>
              </a:spcAft>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0152938E-04DF-449C-B946-8BF5F47E3F8C}"/>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4721848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258366" indent="-225029">
              <a:spcAft>
                <a:spcPts val="450"/>
              </a:spcAft>
              <a:defRPr sz="2100" spc="0">
                <a:solidFill>
                  <a:schemeClr val="tx1"/>
                </a:solidFill>
              </a:defRPr>
            </a:lvl1pPr>
            <a:lvl2pPr marL="467916" indent="-194072">
              <a:spcAft>
                <a:spcPts val="450"/>
              </a:spcAft>
              <a:defRPr sz="1800" spc="0">
                <a:solidFill>
                  <a:schemeClr val="tx1"/>
                </a:solidFill>
              </a:defRPr>
            </a:lvl2pPr>
            <a:lvl3pPr>
              <a:spcAft>
                <a:spcPts val="450"/>
              </a:spcAft>
              <a:defRPr sz="1500" spc="0">
                <a:solidFill>
                  <a:schemeClr val="tx1"/>
                </a:solidFill>
              </a:defRPr>
            </a:lvl3pPr>
            <a:lvl4pPr>
              <a:spcAft>
                <a:spcPts val="450"/>
              </a:spcAft>
              <a:defRPr sz="1350">
                <a:solidFill>
                  <a:schemeClr val="tx1"/>
                </a:solidFill>
              </a:defRPr>
            </a:lvl4pPr>
            <a:lvl5pPr>
              <a:spcAft>
                <a:spcPts val="450"/>
              </a:spcAft>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a:extLst>
              <a:ext uri="{FF2B5EF4-FFF2-40B4-BE49-F238E27FC236}">
                <a16:creationId xmlns:a16="http://schemas.microsoft.com/office/drawing/2014/main" id="{AD7FED74-6427-4C8D-A54E-32A7D53CDF5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206240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3"/>
            <a:ext cx="4222668" cy="4912233"/>
          </a:xfrm>
        </p:spPr>
        <p:txBody>
          <a:bodyPr>
            <a:normAutofit/>
          </a:bodyPr>
          <a:lstStyle>
            <a:lvl1pPr>
              <a:defRPr sz="1500" spc="0">
                <a:solidFill>
                  <a:schemeClr val="tx1"/>
                </a:solidFill>
              </a:defRPr>
            </a:lvl1pPr>
            <a:lvl2pPr>
              <a:defRPr sz="1350" spc="0">
                <a:solidFill>
                  <a:schemeClr val="tx1"/>
                </a:solidFill>
              </a:defRPr>
            </a:lvl2pPr>
            <a:lvl3pPr>
              <a:defRPr sz="1200" spc="0">
                <a:solidFill>
                  <a:schemeClr val="tx1"/>
                </a:solidFill>
              </a:defRPr>
            </a:lvl3pPr>
            <a:lvl4pPr>
              <a:defRPr sz="1050" spc="0">
                <a:solidFill>
                  <a:schemeClr val="tx1"/>
                </a:solidFill>
              </a:defRPr>
            </a:lvl4pPr>
            <a:lvl5pPr>
              <a:defRPr sz="105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3"/>
            <a:ext cx="4258294" cy="4912233"/>
          </a:xfrm>
        </p:spPr>
        <p:txBody>
          <a:bodyPr>
            <a:normAutofit/>
          </a:bodyPr>
          <a:lstStyle>
            <a:lvl1pPr>
              <a:defRPr sz="1500" spc="0">
                <a:solidFill>
                  <a:schemeClr val="tx1"/>
                </a:solidFill>
              </a:defRPr>
            </a:lvl1pPr>
            <a:lvl2pPr>
              <a:defRPr sz="1350" spc="0">
                <a:solidFill>
                  <a:schemeClr val="tx1"/>
                </a:solidFill>
              </a:defRPr>
            </a:lvl2pPr>
            <a:lvl3pPr>
              <a:defRPr sz="1200" spc="0">
                <a:solidFill>
                  <a:schemeClr val="tx1"/>
                </a:solidFill>
              </a:defRPr>
            </a:lvl3pPr>
            <a:lvl4pPr>
              <a:defRPr sz="1050" spc="0">
                <a:solidFill>
                  <a:schemeClr val="tx1"/>
                </a:solidFill>
              </a:defRPr>
            </a:lvl4pPr>
            <a:lvl5pPr>
              <a:defRPr sz="105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675">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05AD1468-197B-4EDE-8D47-AFD9154667E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1972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3"/>
            <a:ext cx="4222668" cy="4912233"/>
          </a:xfrm>
        </p:spPr>
        <p:txBody>
          <a:bodyPr>
            <a:normAutofit/>
          </a:bodyPr>
          <a:lstStyle>
            <a:lvl1pPr>
              <a:defRPr sz="1800" spc="0">
                <a:solidFill>
                  <a:schemeClr val="tx1"/>
                </a:solidFill>
              </a:defRPr>
            </a:lvl1pPr>
            <a:lvl2pPr>
              <a:defRPr sz="1500" spc="0">
                <a:solidFill>
                  <a:schemeClr val="tx1"/>
                </a:solidFill>
              </a:defRPr>
            </a:lvl2pPr>
            <a:lvl3pPr>
              <a:defRPr sz="1350" spc="0">
                <a:solidFill>
                  <a:schemeClr val="tx1"/>
                </a:solidFill>
              </a:defRPr>
            </a:lvl3pPr>
            <a:lvl4pPr>
              <a:defRPr sz="1200" spc="0">
                <a:solidFill>
                  <a:schemeClr val="tx1"/>
                </a:solidFill>
              </a:defRPr>
            </a:lvl4pPr>
            <a:lvl5pPr>
              <a:defRPr sz="120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3"/>
            <a:ext cx="4258294" cy="4912233"/>
          </a:xfrm>
        </p:spPr>
        <p:txBody>
          <a:bodyPr>
            <a:normAutofit/>
          </a:bodyPr>
          <a:lstStyle>
            <a:lvl1pPr>
              <a:defRPr sz="1800" spc="0">
                <a:solidFill>
                  <a:schemeClr val="tx1"/>
                </a:solidFill>
              </a:defRPr>
            </a:lvl1pPr>
            <a:lvl2pPr>
              <a:defRPr sz="1500" spc="0">
                <a:solidFill>
                  <a:schemeClr val="tx1"/>
                </a:solidFill>
              </a:defRPr>
            </a:lvl2pPr>
            <a:lvl3pPr>
              <a:defRPr sz="1350" spc="0">
                <a:solidFill>
                  <a:schemeClr val="tx1"/>
                </a:solidFill>
              </a:defRPr>
            </a:lvl3pPr>
            <a:lvl4pPr>
              <a:defRPr sz="1200" spc="0">
                <a:solidFill>
                  <a:schemeClr val="tx1"/>
                </a:solidFill>
              </a:defRPr>
            </a:lvl4pPr>
            <a:lvl5pPr>
              <a:defRPr sz="1200" spc="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675">
                <a:solidFill>
                  <a:schemeClr val="tx1"/>
                </a:solidFill>
                <a:latin typeface="Arial Narrow" panose="020B0606020202030204" pitchFamily="34" charset="0"/>
              </a:defRPr>
            </a:lvl1pPr>
          </a:lstStyle>
          <a:p>
            <a:fld id="{C715CDA6-468B-4914-9119-2CA166CC068C}" type="datetime1">
              <a:rPr lang="en-US" smtClean="0"/>
              <a:pPr/>
              <a:t>1/19/2024</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1" name="Slide Number Placeholder 3">
            <a:extLst>
              <a:ext uri="{FF2B5EF4-FFF2-40B4-BE49-F238E27FC236}">
                <a16:creationId xmlns:a16="http://schemas.microsoft.com/office/drawing/2014/main" id="{20A91EFF-491F-455B-99B2-379015FAEAB7}"/>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0823638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2"/>
            <a:ext cx="8407893" cy="5440679"/>
          </a:xfrm>
        </p:spPr>
        <p:txBody>
          <a:bodyPr/>
          <a:lstStyle>
            <a:lvl1pPr marL="34290" indent="0">
              <a:spcBef>
                <a:spcPts val="0"/>
              </a:spcBef>
              <a:spcAft>
                <a:spcPts val="0"/>
              </a:spcAft>
              <a:buNone/>
              <a:defRPr b="0" spc="0">
                <a:solidFill>
                  <a:schemeClr val="tx1"/>
                </a:solidFill>
              </a:defRPr>
            </a:lvl1pPr>
            <a:lvl2pPr marL="274320" indent="0">
              <a:spcBef>
                <a:spcPts val="0"/>
              </a:spcBef>
              <a:spcAft>
                <a:spcPts val="0"/>
              </a:spcAft>
              <a:buNone/>
              <a:defRPr b="0" spc="0">
                <a:solidFill>
                  <a:schemeClr val="tx1"/>
                </a:solidFill>
              </a:defRPr>
            </a:lvl2pPr>
            <a:lvl3pPr marL="480060" indent="0">
              <a:spcBef>
                <a:spcPts val="0"/>
              </a:spcBef>
              <a:spcAft>
                <a:spcPts val="0"/>
              </a:spcAft>
              <a:buNone/>
              <a:defRPr b="0" spc="0">
                <a:solidFill>
                  <a:schemeClr val="tx1"/>
                </a:solidFill>
              </a:defRPr>
            </a:lvl3pPr>
            <a:lvl4pPr marL="685800" indent="0">
              <a:spcBef>
                <a:spcPts val="0"/>
              </a:spcBef>
              <a:spcAft>
                <a:spcPts val="0"/>
              </a:spcAft>
              <a:buNone/>
              <a:defRPr b="0">
                <a:solidFill>
                  <a:schemeClr val="tx1"/>
                </a:solidFill>
              </a:defRPr>
            </a:lvl4pPr>
            <a:lvl5pPr marL="822960" indent="0">
              <a:spcBef>
                <a:spcPts val="0"/>
              </a:spcBef>
              <a:spcAft>
                <a:spcPts val="0"/>
              </a:spcAft>
              <a:buNone/>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675">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2"/>
            <a:ext cx="8381260" cy="406153"/>
          </a:xfrm>
        </p:spPr>
        <p:txBody>
          <a:bodyPr/>
          <a:lstStyle>
            <a:lvl1pPr>
              <a:defRPr sz="15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10" name="Slide Number Placeholder 3">
            <a:extLst>
              <a:ext uri="{FF2B5EF4-FFF2-40B4-BE49-F238E27FC236}">
                <a16:creationId xmlns:a16="http://schemas.microsoft.com/office/drawing/2014/main" id="{943A2051-FAC0-42CA-9F5D-826E4EA1A3C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73298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15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3150" spc="113"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5A710D5-955D-47B5-A439-A8129F08C5F1}"/>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768554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Text Placeholder 2"/>
          <p:cNvSpPr>
            <a:spLocks noGrp="1"/>
          </p:cNvSpPr>
          <p:nvPr>
            <p:ph type="body" idx="1"/>
          </p:nvPr>
        </p:nvSpPr>
        <p:spPr>
          <a:xfrm>
            <a:off x="7162800" y="2892277"/>
            <a:ext cx="1600201" cy="1645920"/>
          </a:xfrm>
        </p:spPr>
        <p:txBody>
          <a:bodyPr anchor="ctr"/>
          <a:lstStyle>
            <a:lvl1pPr marL="0" indent="0">
              <a:buNone/>
              <a:defRPr sz="15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C434DD70-68F0-4DEF-81F9-71079D2F1371}" type="datetime1">
              <a:rPr lang="en-US" smtClean="0"/>
              <a:pPr/>
              <a:t>1/19/2024</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3150" spc="113"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0"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AC9E5648-C388-4294-966F-B753400DAF09}"/>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507312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1800" b="0" spc="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1"/>
            <a:ext cx="4040188" cy="3687763"/>
          </a:xfrm>
        </p:spPr>
        <p:txBody>
          <a:bodyPr/>
          <a:lstStyle>
            <a:lvl1pPr>
              <a:defRPr sz="1800" spc="0"/>
            </a:lvl1pPr>
            <a:lvl2pPr>
              <a:defRPr sz="1500" spc="0"/>
            </a:lvl2pPr>
            <a:lvl3pPr>
              <a:defRPr sz="1350" spc="0"/>
            </a:lvl3pPr>
            <a:lvl4pPr>
              <a:defRPr sz="1200" spc="0"/>
            </a:lvl4pPr>
            <a:lvl5pPr>
              <a:defRPr sz="1200" spc="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722438"/>
            <a:ext cx="4041775" cy="639762"/>
          </a:xfrm>
        </p:spPr>
        <p:txBody>
          <a:bodyPr anchor="b"/>
          <a:lstStyle>
            <a:lvl1pPr marL="0" indent="0" algn="ctr">
              <a:buNone/>
              <a:defRPr sz="1800" b="0" spc="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438401"/>
            <a:ext cx="4041775" cy="3687763"/>
          </a:xfrm>
        </p:spPr>
        <p:txBody>
          <a:bodyPr/>
          <a:lstStyle>
            <a:lvl1pPr>
              <a:defRPr sz="1800" spc="0"/>
            </a:lvl1pPr>
            <a:lvl2pPr>
              <a:defRPr sz="1500" spc="0"/>
            </a:lvl2pPr>
            <a:lvl3pPr>
              <a:defRPr sz="1350" spc="0"/>
            </a:lvl3pPr>
            <a:lvl4pPr>
              <a:defRPr sz="1200" spc="0"/>
            </a:lvl4pPr>
            <a:lvl5pPr>
              <a:defRPr sz="1200" spc="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3DD63199-ED02-43C5-98B2-403BD5B5424D}" type="datetime1">
              <a:rPr lang="en-US" smtClean="0"/>
              <a:pPr/>
              <a:t>1/19/2024</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3" name="Slide Number Placeholder 3">
            <a:extLst>
              <a:ext uri="{FF2B5EF4-FFF2-40B4-BE49-F238E27FC236}">
                <a16:creationId xmlns:a16="http://schemas.microsoft.com/office/drawing/2014/main" id="{87F842BF-D47C-4191-AB40-B6AB14F21E7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4968355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675">
                <a:solidFill>
                  <a:schemeClr val="tx1"/>
                </a:solidFill>
                <a:latin typeface="Arial Narrow" panose="020B0606020202030204" pitchFamily="34" charset="0"/>
              </a:defRPr>
            </a:lvl1pPr>
          </a:lstStyle>
          <a:p>
            <a:fld id="{58F7003A-EE07-45D0-8EDE-BE72C64253B7}" type="datetime1">
              <a:rPr lang="en-US" smtClean="0"/>
              <a:pPr/>
              <a:t>1/19/2024</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9" name="Slide Number Placeholder 3">
            <a:extLst>
              <a:ext uri="{FF2B5EF4-FFF2-40B4-BE49-F238E27FC236}">
                <a16:creationId xmlns:a16="http://schemas.microsoft.com/office/drawing/2014/main" id="{3B2D9C9A-4ED9-42B3-8936-1B7E9E0F896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067313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675">
                <a:solidFill>
                  <a:schemeClr val="tx1"/>
                </a:solidFill>
                <a:latin typeface="Arial Narrow" panose="020B0606020202030204" pitchFamily="34" charset="0"/>
              </a:defRPr>
            </a:lvl1pPr>
          </a:lstStyle>
          <a:p>
            <a:fld id="{E6F30DDD-5613-420D-BFAE-9FDA909A81F5}" type="datetime1">
              <a:rPr lang="en-US" smtClean="0"/>
              <a:pPr/>
              <a:t>1/19/2024</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prstClr val="black"/>
                </a:solidFill>
                <a:latin typeface="Arial Narrow" pitchFamily="34" charset="0"/>
              </a:rPr>
              <a:t>Slide </a:t>
            </a:r>
            <a:fld id="{91D1C02B-4EAB-4E15-8698-97615A35039E}" type="slidenum">
              <a:rPr lang="en-US" sz="675" b="0" smtClean="0">
                <a:solidFill>
                  <a:prstClr val="black"/>
                </a:solidFill>
                <a:latin typeface="Arial Narrow" pitchFamily="34" charset="0"/>
              </a:rPr>
              <a:pPr algn="r" fontAlgn="auto">
                <a:spcBef>
                  <a:spcPts val="0"/>
                </a:spcBef>
                <a:spcAft>
                  <a:spcPts val="0"/>
                </a:spcAft>
              </a:pPr>
              <a:t>‹#›</a:t>
            </a:fld>
            <a:endParaRPr lang="en-US" sz="675" b="0">
              <a:solidFill>
                <a:prstClr val="black"/>
              </a:solidFill>
              <a:latin typeface="Arial Narrow" pitchFamily="34" charset="0"/>
            </a:endParaRPr>
          </a:p>
        </p:txBody>
      </p:sp>
      <p:sp>
        <p:nvSpPr>
          <p:cNvPr id="8" name="Slide Number Placeholder 3">
            <a:extLst>
              <a:ext uri="{FF2B5EF4-FFF2-40B4-BE49-F238E27FC236}">
                <a16:creationId xmlns:a16="http://schemas.microsoft.com/office/drawing/2014/main" id="{9C052743-542F-4A54-BFEA-640A6E8061AA}"/>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6132592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3" name="Content Placeholder 2"/>
          <p:cNvSpPr>
            <a:spLocks noGrp="1"/>
          </p:cNvSpPr>
          <p:nvPr>
            <p:ph idx="1"/>
          </p:nvPr>
        </p:nvSpPr>
        <p:spPr>
          <a:xfrm>
            <a:off x="609600" y="304802"/>
            <a:ext cx="586740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675">
                <a:solidFill>
                  <a:schemeClr val="tx1"/>
                </a:solidFill>
                <a:latin typeface="Arial Narrow" panose="020B0606020202030204" pitchFamily="34" charset="0"/>
              </a:defRPr>
            </a:lvl1pPr>
          </a:lstStyle>
          <a:p>
            <a:fld id="{83D39BFE-46BB-4B94-9063-9A78EB540FB4}" type="datetime1">
              <a:rPr lang="en-US" smtClean="0"/>
              <a:pPr/>
              <a:t>1/19/2024</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675">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1500" spc="113" baseline="0"/>
            </a:lvl1pPr>
          </a:lstStyle>
          <a:p>
            <a:r>
              <a:rPr lang="en-US"/>
              <a:t>Click to edit Master title style</a:t>
            </a:r>
            <a:endParaRPr lang="en-US" dirty="0"/>
          </a:p>
        </p:txBody>
      </p:sp>
      <p:sp>
        <p:nvSpPr>
          <p:cNvPr id="12"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675" b="0">
                <a:solidFill>
                  <a:schemeClr val="tx1"/>
                </a:solidFill>
                <a:latin typeface="Arial Narrow" pitchFamily="34" charset="0"/>
              </a:rPr>
              <a:t>Slide </a:t>
            </a:r>
            <a:fld id="{91D1C02B-4EAB-4E15-8698-97615A35039E}" type="slidenum">
              <a:rPr lang="en-US" sz="675" b="0" smtClean="0">
                <a:solidFill>
                  <a:schemeClr val="tx1"/>
                </a:solidFill>
                <a:latin typeface="Arial Narrow" pitchFamily="34" charset="0"/>
              </a:rPr>
              <a:pPr algn="r" fontAlgn="auto">
                <a:spcBef>
                  <a:spcPts val="0"/>
                </a:spcBef>
                <a:spcAft>
                  <a:spcPts val="0"/>
                </a:spcAft>
              </a:pPr>
              <a:t>‹#›</a:t>
            </a:fld>
            <a:endParaRPr lang="en-US" sz="675" b="0">
              <a:solidFill>
                <a:schemeClr val="tx1"/>
              </a:solidFill>
              <a:latin typeface="Arial Narrow" pitchFamily="34" charset="0"/>
            </a:endParaRPr>
          </a:p>
        </p:txBody>
      </p:sp>
      <p:sp>
        <p:nvSpPr>
          <p:cNvPr id="14" name="Slide Number Placeholder 3">
            <a:extLst>
              <a:ext uri="{FF2B5EF4-FFF2-40B4-BE49-F238E27FC236}">
                <a16:creationId xmlns:a16="http://schemas.microsoft.com/office/drawing/2014/main" id="{64B748EA-9954-4FBF-AFD1-EF2E635F6FA6}"/>
              </a:ext>
            </a:extLst>
          </p:cNvPr>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1377982026"/>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1/19/2024</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537743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1/19/2024</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0355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 id="2147483685" r:id="rId13"/>
    <p:sldLayoutId id="2147483690" r:id="rId14"/>
    <p:sldLayoutId id="2147483691" r:id="rId15"/>
    <p:sldLayoutId id="2147483692" r:id="rId16"/>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15361233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13952282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40911584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25622537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5848514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8" name="Rectangle 7"/>
          <p:cNvSpPr/>
          <p:nvPr/>
        </p:nvSpPr>
        <p:spPr>
          <a:xfrm>
            <a:off x="152400" y="152402"/>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825">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825">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201491668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ftr="0" dt="0"/>
  <p:txStyles>
    <p:titleStyle>
      <a:lvl1pPr algn="ctr" defTabSz="685800" rtl="0" eaLnBrk="1" latinLnBrk="0" hangingPunct="1">
        <a:spcBef>
          <a:spcPct val="0"/>
        </a:spcBef>
        <a:buNone/>
        <a:defRPr sz="2400" kern="1200" cap="none" spc="150" baseline="0">
          <a:ln>
            <a:noFill/>
          </a:ln>
          <a:solidFill>
            <a:schemeClr val="bg1"/>
          </a:solidFill>
          <a:effectLst/>
          <a:latin typeface="+mj-lt"/>
          <a:ea typeface="+mj-ea"/>
          <a:cs typeface="+mj-cs"/>
        </a:defRPr>
      </a:lvl1pPr>
    </p:titleStyle>
    <p:bodyStyle>
      <a:lvl1pPr marL="205740" indent="-171450" algn="l" defTabSz="685800" rtl="0" eaLnBrk="1" latinLnBrk="0" hangingPunct="1">
        <a:spcBef>
          <a:spcPct val="20000"/>
        </a:spcBef>
        <a:buClr>
          <a:schemeClr val="accent1"/>
        </a:buClr>
        <a:buFont typeface="Wingdings 2" pitchFamily="18" charset="2"/>
        <a:buChar char=""/>
        <a:defRPr sz="1500" kern="1200" spc="113" baseline="0">
          <a:solidFill>
            <a:schemeClr val="tx2"/>
          </a:solidFill>
          <a:latin typeface="+mn-lt"/>
          <a:ea typeface="+mn-ea"/>
          <a:cs typeface="+mn-cs"/>
        </a:defRPr>
      </a:lvl1pPr>
      <a:lvl2pPr marL="411480" indent="-137160" algn="l" defTabSz="685800" rtl="0" eaLnBrk="1" latinLnBrk="0" hangingPunct="1">
        <a:spcBef>
          <a:spcPct val="20000"/>
        </a:spcBef>
        <a:buClr>
          <a:schemeClr val="accent2"/>
        </a:buClr>
        <a:buFont typeface="Wingdings" pitchFamily="2" charset="2"/>
        <a:buChar char="§"/>
        <a:defRPr sz="1350" kern="1200" spc="75" baseline="0">
          <a:solidFill>
            <a:schemeClr val="tx2"/>
          </a:solidFill>
          <a:latin typeface="+mn-lt"/>
          <a:ea typeface="+mn-ea"/>
          <a:cs typeface="+mn-cs"/>
        </a:defRPr>
      </a:lvl2pPr>
      <a:lvl3pPr marL="617220" indent="-137160" algn="l" defTabSz="685800" rtl="0" eaLnBrk="1" latinLnBrk="0" hangingPunct="1">
        <a:spcBef>
          <a:spcPct val="20000"/>
        </a:spcBef>
        <a:buClr>
          <a:schemeClr val="accent3"/>
        </a:buClr>
        <a:buFont typeface="Wingdings" pitchFamily="2" charset="2"/>
        <a:buChar char="§"/>
        <a:defRPr sz="1200" kern="1200" spc="75" baseline="0">
          <a:solidFill>
            <a:schemeClr val="tx2"/>
          </a:solidFill>
          <a:latin typeface="+mn-lt"/>
          <a:ea typeface="+mn-ea"/>
          <a:cs typeface="+mn-cs"/>
        </a:defRPr>
      </a:lvl3pPr>
      <a:lvl4pPr marL="822960" indent="-137160" algn="l" defTabSz="685800" rtl="0" eaLnBrk="1" latinLnBrk="0" hangingPunct="1">
        <a:spcBef>
          <a:spcPct val="20000"/>
        </a:spcBef>
        <a:buClr>
          <a:schemeClr val="accent4"/>
        </a:buClr>
        <a:buFont typeface="Wingdings" pitchFamily="2" charset="2"/>
        <a:buChar char="§"/>
        <a:defRPr sz="1050" kern="1200">
          <a:solidFill>
            <a:schemeClr val="tx2"/>
          </a:solidFill>
          <a:latin typeface="+mn-lt"/>
          <a:ea typeface="+mn-ea"/>
          <a:cs typeface="+mn-cs"/>
        </a:defRPr>
      </a:lvl4pPr>
      <a:lvl5pPr marL="960120" indent="-137160" algn="l" defTabSz="685800" rtl="0" eaLnBrk="1" latinLnBrk="0" hangingPunct="1">
        <a:spcBef>
          <a:spcPct val="20000"/>
        </a:spcBef>
        <a:buClr>
          <a:schemeClr val="accent6"/>
        </a:buClr>
        <a:buFont typeface="Wingdings" pitchFamily="2" charset="2"/>
        <a:buChar char="§"/>
        <a:defRPr sz="975" kern="1200" spc="75" baseline="0">
          <a:solidFill>
            <a:schemeClr val="tx2"/>
          </a:solidFill>
          <a:latin typeface="+mn-lt"/>
          <a:ea typeface="+mn-ea"/>
          <a:cs typeface="+mn-cs"/>
        </a:defRPr>
      </a:lvl5pPr>
      <a:lvl6pPr marL="1165860" indent="-137160" algn="l" defTabSz="685800"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600" indent="-137160" algn="l" defTabSz="685800"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40" indent="-137160" algn="l" defTabSz="685800"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80" indent="-137160" algn="l" defTabSz="685800"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52588828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1/19/2024</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74216577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0.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1"/>
          <p:cNvSpPr>
            <a:spLocks noGrp="1" noChangeArrowheads="1"/>
          </p:cNvSpPr>
          <p:nvPr>
            <p:ph type="title"/>
          </p:nvPr>
        </p:nvSpPr>
        <p:spPr/>
        <p:txBody>
          <a:bodyPr/>
          <a:lstStyle/>
          <a:p>
            <a:pPr eaLnBrk="1" hangingPunct="1"/>
            <a:r>
              <a:rPr lang="en-GB" altLang="en-US" sz="3200">
                <a:solidFill>
                  <a:schemeClr val="tx2">
                    <a:lumMod val="20000"/>
                    <a:lumOff val="80000"/>
                  </a:schemeClr>
                </a:solidFill>
              </a:rPr>
              <a:t>UML Modeling</a:t>
            </a:r>
            <a:br>
              <a:rPr lang="en-GB" altLang="en-US" dirty="0"/>
            </a:br>
            <a:br>
              <a:rPr lang="en-GB" altLang="en-US"/>
            </a:br>
            <a:r>
              <a:rPr lang="en-GB" altLang="en-US"/>
              <a:t>Robustness Diagrams</a:t>
            </a:r>
            <a:endParaRPr lang="en-US" altLang="en-US" sz="3600"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Tree>
    <p:extLst>
      <p:ext uri="{BB962C8B-B14F-4D97-AF65-F5344CB8AC3E}">
        <p14:creationId xmlns:p14="http://schemas.microsoft.com/office/powerpoint/2010/main" val="35871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0999" y="1719071"/>
            <a:ext cx="3639245" cy="4407408"/>
          </a:xfrm>
        </p:spPr>
        <p:txBody>
          <a:bodyPr>
            <a:normAutofit/>
          </a:bodyPr>
          <a:lstStyle/>
          <a:p>
            <a:r>
              <a:rPr lang="en-US" sz="1800"/>
              <a:t>They </a:t>
            </a:r>
            <a:r>
              <a:rPr lang="en-US" sz="1800" dirty="0"/>
              <a:t>resemble the more detailed Use Case Diagrams (see diagram) except the main objects in an Analysis Class Diagram are </a:t>
            </a:r>
            <a:r>
              <a:rPr lang="en-US" sz="1800" b="1" i="1" dirty="0"/>
              <a:t>classes</a:t>
            </a:r>
            <a:r>
              <a:rPr lang="en-US" sz="1800" dirty="0"/>
              <a:t> not </a:t>
            </a:r>
            <a:r>
              <a:rPr lang="en-US" sz="1800" b="1" i="1" dirty="0"/>
              <a:t>use cases (or functions)</a:t>
            </a:r>
            <a:endParaRPr lang="en-US" sz="1800" dirty="0"/>
          </a:p>
        </p:txBody>
      </p:sp>
      <p:sp>
        <p:nvSpPr>
          <p:cNvPr id="3" name="Date Placeholder 2"/>
          <p:cNvSpPr>
            <a:spLocks noGrp="1"/>
          </p:cNvSpPr>
          <p:nvPr>
            <p:ph type="dt" sz="half" idx="10"/>
          </p:nvPr>
        </p:nvSpPr>
        <p:spPr/>
        <p:txBody>
          <a:bodyPr/>
          <a:lstStyle/>
          <a:p>
            <a:pPr>
              <a:defRPr/>
            </a:pPr>
            <a:r>
              <a:rPr lang="en-GB"/>
              <a:t>30/10/2014</a:t>
            </a:r>
            <a:endParaRPr lang="en-US"/>
          </a:p>
        </p:txBody>
      </p:sp>
      <p:sp>
        <p:nvSpPr>
          <p:cNvPr id="6" name="Title 5"/>
          <p:cNvSpPr>
            <a:spLocks noGrp="1"/>
          </p:cNvSpPr>
          <p:nvPr>
            <p:ph type="title"/>
          </p:nvPr>
        </p:nvSpPr>
        <p:spPr/>
        <p:txBody>
          <a:bodyPr/>
          <a:lstStyle/>
          <a:p>
            <a:r>
              <a:rPr lang="en-US"/>
              <a:t>The Robustness </a:t>
            </a:r>
            <a:r>
              <a:rPr lang="en-US" dirty="0"/>
              <a:t>Diagram</a:t>
            </a:r>
          </a:p>
        </p:txBody>
      </p:sp>
      <p:sp>
        <p:nvSpPr>
          <p:cNvPr id="4" name="Footer Placeholder 3"/>
          <p:cNvSpPr>
            <a:spLocks noGrp="1"/>
          </p:cNvSpPr>
          <p:nvPr>
            <p:ph type="ftr" sz="quarter" idx="4294967295"/>
          </p:nvPr>
        </p:nvSpPr>
        <p:spPr>
          <a:xfrm>
            <a:off x="5791200" y="6642100"/>
            <a:ext cx="3352800" cy="273050"/>
          </a:xfrm>
          <a:prstGeom prst="rect">
            <a:avLst/>
          </a:prstGeom>
        </p:spPr>
        <p:txBody>
          <a:bodyPr/>
          <a:lstStyle/>
          <a:p>
            <a:pPr>
              <a:defRPr/>
            </a:pPr>
            <a:r>
              <a:rPr lang="en-US"/>
              <a:t>Chapter 4 Requirements Engineering</a:t>
            </a:r>
          </a:p>
        </p:txBody>
      </p:sp>
      <p:grpSp>
        <p:nvGrpSpPr>
          <p:cNvPr id="8" name="Group 7"/>
          <p:cNvGrpSpPr/>
          <p:nvPr/>
        </p:nvGrpSpPr>
        <p:grpSpPr>
          <a:xfrm>
            <a:off x="4020244" y="1556792"/>
            <a:ext cx="5016252" cy="5305350"/>
            <a:chOff x="2552201" y="-53489"/>
            <a:chExt cx="6484295" cy="6858000"/>
          </a:xfrm>
        </p:grpSpPr>
        <p:pic>
          <p:nvPicPr>
            <p:cNvPr id="9" name="Picture 8"/>
            <p:cNvPicPr>
              <a:picLocks noChangeAspect="1"/>
            </p:cNvPicPr>
            <p:nvPr/>
          </p:nvPicPr>
          <p:blipFill>
            <a:blip r:embed="rId2"/>
            <a:stretch>
              <a:fillRect/>
            </a:stretch>
          </p:blipFill>
          <p:spPr>
            <a:xfrm>
              <a:off x="2552201" y="-53489"/>
              <a:ext cx="6484295" cy="6858000"/>
            </a:xfrm>
            <a:prstGeom prst="rect">
              <a:avLst/>
            </a:prstGeom>
          </p:spPr>
        </p:pic>
        <p:sp>
          <p:nvSpPr>
            <p:cNvPr id="10" name="Rectangle 9"/>
            <p:cNvSpPr/>
            <p:nvPr/>
          </p:nvSpPr>
          <p:spPr>
            <a:xfrm>
              <a:off x="3491880" y="6259378"/>
              <a:ext cx="144016" cy="14401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3635896" y="6187370"/>
              <a:ext cx="2088232" cy="461665"/>
            </a:xfrm>
            <a:prstGeom prst="rect">
              <a:avLst/>
            </a:prstGeom>
            <a:noFill/>
          </p:spPr>
          <p:txBody>
            <a:bodyPr wrap="square" rtlCol="0">
              <a:spAutoFit/>
            </a:bodyPr>
            <a:lstStyle/>
            <a:p>
              <a:r>
                <a:rPr lang="en-US" sz="1200" b="0" dirty="0">
                  <a:latin typeface="Arial" panose="020B0604020202020204" pitchFamily="34" charset="0"/>
                  <a:cs typeface="Arial" panose="020B0604020202020204" pitchFamily="34" charset="0"/>
                </a:rPr>
                <a:t>Represents </a:t>
              </a:r>
              <a:br>
                <a:rPr lang="en-US" sz="1200" b="0" dirty="0">
                  <a:latin typeface="Arial" panose="020B0604020202020204" pitchFamily="34" charset="0"/>
                  <a:cs typeface="Arial" panose="020B0604020202020204" pitchFamily="34" charset="0"/>
                </a:rPr>
              </a:br>
              <a:r>
                <a:rPr lang="en-US" sz="1200" b="0" dirty="0">
                  <a:latin typeface="Arial" panose="020B0604020202020204" pitchFamily="34" charset="0"/>
                  <a:cs typeface="Arial" panose="020B0604020202020204" pitchFamily="34" charset="0"/>
                </a:rPr>
                <a:t>database functions</a:t>
              </a:r>
            </a:p>
          </p:txBody>
        </p:sp>
      </p:grpSp>
      <p:sp>
        <p:nvSpPr>
          <p:cNvPr id="2" name="TextBox 1"/>
          <p:cNvSpPr txBox="1"/>
          <p:nvPr/>
        </p:nvSpPr>
        <p:spPr>
          <a:xfrm rot="21116417">
            <a:off x="1475656" y="5301208"/>
            <a:ext cx="1368152" cy="553998"/>
          </a:xfrm>
          <a:prstGeom prst="rect">
            <a:avLst/>
          </a:prstGeom>
          <a:noFill/>
        </p:spPr>
        <p:txBody>
          <a:bodyPr wrap="square" rtlCol="0">
            <a:spAutoFit/>
          </a:bodyPr>
          <a:lstStyle/>
          <a:p>
            <a:pPr algn="ctr">
              <a:lnSpc>
                <a:spcPts val="1800"/>
              </a:lnSpc>
            </a:pPr>
            <a:r>
              <a:rPr lang="en-US" sz="1600" b="0" dirty="0">
                <a:solidFill>
                  <a:srgbClr val="C00000"/>
                </a:solidFill>
                <a:latin typeface="Comic Sans MS" panose="030F0702030302020204" pitchFamily="66" charset="0"/>
              </a:rPr>
              <a:t>Use Case Diagram</a:t>
            </a:r>
          </a:p>
        </p:txBody>
      </p:sp>
      <p:sp>
        <p:nvSpPr>
          <p:cNvPr id="5" name="Arrow: Right 4"/>
          <p:cNvSpPr/>
          <p:nvPr/>
        </p:nvSpPr>
        <p:spPr>
          <a:xfrm>
            <a:off x="2699792" y="5373216"/>
            <a:ext cx="1728192" cy="432048"/>
          </a:xfrm>
          <a:prstGeom prst="rightArrow">
            <a:avLst>
              <a:gd name="adj1" fmla="val 50000"/>
              <a:gd name="adj2" fmla="val 6763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64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73131" y="1719071"/>
            <a:ext cx="2639891" cy="4912233"/>
          </a:xfrm>
        </p:spPr>
        <p:txBody>
          <a:bodyPr/>
          <a:lstStyle/>
          <a:p>
            <a:r>
              <a:rPr lang="en-US" dirty="0"/>
              <a:t>No longer are functions (use cases) represented, but actual classes </a:t>
            </a:r>
          </a:p>
        </p:txBody>
      </p:sp>
      <p:sp>
        <p:nvSpPr>
          <p:cNvPr id="7" name="Content Placeholder 6"/>
          <p:cNvSpPr>
            <a:spLocks noGrp="1"/>
          </p:cNvSpPr>
          <p:nvPr>
            <p:ph sz="half" idx="2"/>
          </p:nvPr>
        </p:nvSpPr>
        <p:spPr/>
        <p:txBody>
          <a:bodyPr/>
          <a:lstStyle/>
          <a:p>
            <a:endParaRPr lang="en-US"/>
          </a:p>
        </p:txBody>
      </p:sp>
      <p:sp>
        <p:nvSpPr>
          <p:cNvPr id="5" name="Title 4"/>
          <p:cNvSpPr>
            <a:spLocks noGrp="1"/>
          </p:cNvSpPr>
          <p:nvPr>
            <p:ph type="title"/>
          </p:nvPr>
        </p:nvSpPr>
        <p:spPr>
          <a:xfrm>
            <a:off x="239778" y="260648"/>
            <a:ext cx="2673244" cy="1054394"/>
          </a:xfrm>
        </p:spPr>
        <p:txBody>
          <a:bodyPr/>
          <a:lstStyle/>
          <a:p>
            <a:r>
              <a:rPr lang="en-US"/>
              <a:t>Robustness</a:t>
            </a:r>
            <a:br>
              <a:rPr lang="en-US" dirty="0"/>
            </a:br>
            <a:r>
              <a:rPr lang="en-US" dirty="0"/>
              <a:t>Diagram</a:t>
            </a:r>
          </a:p>
        </p:txBody>
      </p:sp>
      <p:sp>
        <p:nvSpPr>
          <p:cNvPr id="9" name="TextBox 8"/>
          <p:cNvSpPr txBox="1"/>
          <p:nvPr/>
        </p:nvSpPr>
        <p:spPr>
          <a:xfrm rot="21116417">
            <a:off x="499624" y="5301208"/>
            <a:ext cx="1368152" cy="553998"/>
          </a:xfrm>
          <a:prstGeom prst="rect">
            <a:avLst/>
          </a:prstGeom>
          <a:noFill/>
        </p:spPr>
        <p:txBody>
          <a:bodyPr wrap="square" rtlCol="0">
            <a:spAutoFit/>
          </a:bodyPr>
          <a:lstStyle/>
          <a:p>
            <a:pPr algn="ctr">
              <a:lnSpc>
                <a:spcPts val="1800"/>
              </a:lnSpc>
            </a:pPr>
            <a:r>
              <a:rPr lang="en-US" sz="1600" b="0">
                <a:solidFill>
                  <a:srgbClr val="C00000"/>
                </a:solidFill>
                <a:latin typeface="Comic Sans MS" panose="030F0702030302020204" pitchFamily="66" charset="0"/>
              </a:rPr>
              <a:t>Robustness </a:t>
            </a:r>
            <a:r>
              <a:rPr lang="en-US" sz="1600" b="0" dirty="0">
                <a:solidFill>
                  <a:srgbClr val="C00000"/>
                </a:solidFill>
                <a:latin typeface="Comic Sans MS" panose="030F0702030302020204" pitchFamily="66" charset="0"/>
              </a:rPr>
              <a:t>Diagram</a:t>
            </a:r>
          </a:p>
        </p:txBody>
      </p:sp>
      <p:pic>
        <p:nvPicPr>
          <p:cNvPr id="3" name="Picture 2">
            <a:extLst>
              <a:ext uri="{FF2B5EF4-FFF2-40B4-BE49-F238E27FC236}">
                <a16:creationId xmlns:a16="http://schemas.microsoft.com/office/drawing/2014/main" id="{5A77EA83-D926-37B8-7DBB-C3356729325F}"/>
              </a:ext>
            </a:extLst>
          </p:cNvPr>
          <p:cNvPicPr>
            <a:picLocks noChangeAspect="1"/>
          </p:cNvPicPr>
          <p:nvPr/>
        </p:nvPicPr>
        <p:blipFill>
          <a:blip r:embed="rId2"/>
          <a:stretch>
            <a:fillRect/>
          </a:stretch>
        </p:blipFill>
        <p:spPr>
          <a:xfrm>
            <a:off x="3272287" y="123799"/>
            <a:ext cx="5727643" cy="6607939"/>
          </a:xfrm>
          <a:prstGeom prst="rect">
            <a:avLst/>
          </a:prstGeom>
        </p:spPr>
      </p:pic>
      <p:sp>
        <p:nvSpPr>
          <p:cNvPr id="10" name="Arrow: Right 9"/>
          <p:cNvSpPr/>
          <p:nvPr/>
        </p:nvSpPr>
        <p:spPr>
          <a:xfrm>
            <a:off x="1723760" y="5373216"/>
            <a:ext cx="1728192" cy="432048"/>
          </a:xfrm>
          <a:prstGeom prst="rightArrow">
            <a:avLst>
              <a:gd name="adj1" fmla="val 50000"/>
              <a:gd name="adj2" fmla="val 6763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86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D1BD1F-84A1-A10D-35E5-C06922654F6D}"/>
              </a:ext>
            </a:extLst>
          </p:cNvPr>
          <p:cNvSpPr>
            <a:spLocks noGrp="1"/>
          </p:cNvSpPr>
          <p:nvPr>
            <p:ph idx="1"/>
          </p:nvPr>
        </p:nvSpPr>
        <p:spPr>
          <a:xfrm>
            <a:off x="380999" y="1719071"/>
            <a:ext cx="3326643" cy="4407408"/>
          </a:xfrm>
        </p:spPr>
        <p:txBody>
          <a:bodyPr>
            <a:normAutofit/>
          </a:bodyPr>
          <a:lstStyle/>
          <a:p>
            <a:r>
              <a:rPr lang="en-US" sz="1800"/>
              <a:t>Since Robustness Diagrams are technically a variant on the Class diagram, start by making a Class diagram and use the Robustness section of the </a:t>
            </a:r>
            <a:r>
              <a:rPr lang="en-US" sz="1800">
                <a:solidFill>
                  <a:schemeClr val="tx2"/>
                </a:solidFill>
              </a:rPr>
              <a:t>Toolbox</a:t>
            </a:r>
          </a:p>
          <a:p>
            <a:r>
              <a:rPr lang="en-US" sz="1800"/>
              <a:t>To add an Actor, right click on the </a:t>
            </a:r>
            <a:r>
              <a:rPr lang="en-US" sz="1800">
                <a:solidFill>
                  <a:schemeClr val="tx2"/>
                </a:solidFill>
              </a:rPr>
              <a:t>Model</a:t>
            </a:r>
            <a:r>
              <a:rPr lang="en-US" sz="1800"/>
              <a:t> and Add an Actor</a:t>
            </a:r>
          </a:p>
        </p:txBody>
      </p:sp>
      <p:sp>
        <p:nvSpPr>
          <p:cNvPr id="3" name="Title 2">
            <a:extLst>
              <a:ext uri="{FF2B5EF4-FFF2-40B4-BE49-F238E27FC236}">
                <a16:creationId xmlns:a16="http://schemas.microsoft.com/office/drawing/2014/main" id="{333045DE-89B3-56D7-B364-F07E841C369C}"/>
              </a:ext>
            </a:extLst>
          </p:cNvPr>
          <p:cNvSpPr>
            <a:spLocks noGrp="1"/>
          </p:cNvSpPr>
          <p:nvPr>
            <p:ph type="title"/>
          </p:nvPr>
        </p:nvSpPr>
        <p:spPr/>
        <p:txBody>
          <a:bodyPr/>
          <a:lstStyle/>
          <a:p>
            <a:r>
              <a:rPr lang="en-US"/>
              <a:t>Creating Robustness Diagrams</a:t>
            </a:r>
            <a:br>
              <a:rPr lang="en-US"/>
            </a:br>
            <a:r>
              <a:rPr lang="en-US"/>
              <a:t>in StarUML</a:t>
            </a:r>
          </a:p>
        </p:txBody>
      </p:sp>
      <p:pic>
        <p:nvPicPr>
          <p:cNvPr id="7" name="Picture 6">
            <a:extLst>
              <a:ext uri="{FF2B5EF4-FFF2-40B4-BE49-F238E27FC236}">
                <a16:creationId xmlns:a16="http://schemas.microsoft.com/office/drawing/2014/main" id="{A5581136-9A03-C8F9-02E9-15A9E193BBF9}"/>
              </a:ext>
            </a:extLst>
          </p:cNvPr>
          <p:cNvPicPr>
            <a:picLocks noChangeAspect="1"/>
          </p:cNvPicPr>
          <p:nvPr/>
        </p:nvPicPr>
        <p:blipFill>
          <a:blip r:embed="rId2"/>
          <a:stretch>
            <a:fillRect/>
          </a:stretch>
        </p:blipFill>
        <p:spPr>
          <a:xfrm>
            <a:off x="3834154" y="1637912"/>
            <a:ext cx="5142702" cy="4569725"/>
          </a:xfrm>
          <a:prstGeom prst="rect">
            <a:avLst/>
          </a:prstGeom>
        </p:spPr>
      </p:pic>
    </p:spTree>
    <p:extLst>
      <p:ext uri="{BB962C8B-B14F-4D97-AF65-F5344CB8AC3E}">
        <p14:creationId xmlns:p14="http://schemas.microsoft.com/office/powerpoint/2010/main" val="187629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7B2D3B-066A-D000-9F76-104F2C04EEC4}"/>
              </a:ext>
            </a:extLst>
          </p:cNvPr>
          <p:cNvSpPr>
            <a:spLocks noGrp="1"/>
          </p:cNvSpPr>
          <p:nvPr>
            <p:ph idx="1"/>
          </p:nvPr>
        </p:nvSpPr>
        <p:spPr/>
        <p:txBody>
          <a:bodyPr/>
          <a:lstStyle/>
          <a:p>
            <a:r>
              <a:rPr lang="en-US"/>
              <a:t>Robustness Diagrams are very simplified UML, but they do need to adhere to four basic rules:</a:t>
            </a:r>
          </a:p>
          <a:p>
            <a:pPr marL="777240" lvl="1" indent="-457200">
              <a:buFont typeface="+mj-lt"/>
              <a:buAutoNum type="arabicPeriod"/>
            </a:pPr>
            <a:r>
              <a:rPr lang="en-US"/>
              <a:t>Actors can only talk to boundary objects.</a:t>
            </a:r>
          </a:p>
          <a:p>
            <a:pPr marL="777240" lvl="1" indent="-457200">
              <a:buFont typeface="+mj-lt"/>
              <a:buAutoNum type="arabicPeriod"/>
            </a:pPr>
            <a:r>
              <a:rPr lang="en-US"/>
              <a:t>Boundary objects can only talk to controllers and actors.</a:t>
            </a:r>
          </a:p>
          <a:p>
            <a:pPr marL="777240" lvl="1" indent="-457200">
              <a:buFont typeface="+mj-lt"/>
              <a:buAutoNum type="arabicPeriod"/>
            </a:pPr>
            <a:r>
              <a:rPr lang="en-US"/>
              <a:t>Entity objects can only talk to controllers.</a:t>
            </a:r>
          </a:p>
          <a:p>
            <a:pPr marL="777240" lvl="1" indent="-457200">
              <a:buFont typeface="+mj-lt"/>
              <a:buAutoNum type="arabicPeriod"/>
            </a:pPr>
            <a:r>
              <a:rPr lang="en-US"/>
              <a:t>Controllers can talk to boundary objects, entity objects, and other controllers, but not to actors.</a:t>
            </a:r>
          </a:p>
          <a:p>
            <a:endParaRPr lang="en-US"/>
          </a:p>
        </p:txBody>
      </p:sp>
      <p:sp>
        <p:nvSpPr>
          <p:cNvPr id="3" name="Title 2">
            <a:extLst>
              <a:ext uri="{FF2B5EF4-FFF2-40B4-BE49-F238E27FC236}">
                <a16:creationId xmlns:a16="http://schemas.microsoft.com/office/drawing/2014/main" id="{04DD5B54-337F-4D4C-B4DE-7C3F2242B7F7}"/>
              </a:ext>
            </a:extLst>
          </p:cNvPr>
          <p:cNvSpPr>
            <a:spLocks noGrp="1"/>
          </p:cNvSpPr>
          <p:nvPr>
            <p:ph type="title"/>
          </p:nvPr>
        </p:nvSpPr>
        <p:spPr/>
        <p:txBody>
          <a:bodyPr/>
          <a:lstStyle/>
          <a:p>
            <a:r>
              <a:rPr lang="en-US"/>
              <a:t>Modeling rules</a:t>
            </a:r>
          </a:p>
        </p:txBody>
      </p:sp>
    </p:spTree>
    <p:extLst>
      <p:ext uri="{BB962C8B-B14F-4D97-AF65-F5344CB8AC3E}">
        <p14:creationId xmlns:p14="http://schemas.microsoft.com/office/powerpoint/2010/main" val="26881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3673F-9E3D-B542-9970-DF1417BC2D15}"/>
              </a:ext>
            </a:extLst>
          </p:cNvPr>
          <p:cNvSpPr>
            <a:spLocks noGrp="1"/>
          </p:cNvSpPr>
          <p:nvPr>
            <p:ph idx="1"/>
          </p:nvPr>
        </p:nvSpPr>
        <p:spPr>
          <a:xfrm>
            <a:off x="4510292" y="1719071"/>
            <a:ext cx="4278600" cy="4407408"/>
          </a:xfrm>
        </p:spPr>
        <p:txBody>
          <a:bodyPr/>
          <a:lstStyle/>
          <a:p>
            <a:r>
              <a:rPr lang="en-US"/>
              <a:t>Robustness Analysis and the corresponding Robustness Diagrams are best described in these texts.</a:t>
            </a:r>
            <a:br>
              <a:rPr lang="en-US"/>
            </a:br>
            <a:endParaRPr lang="en-US"/>
          </a:p>
          <a:p>
            <a:r>
              <a:rPr lang="en-US"/>
              <a:t>UML.</a:t>
            </a:r>
          </a:p>
        </p:txBody>
      </p:sp>
      <p:sp>
        <p:nvSpPr>
          <p:cNvPr id="3" name="Title 2">
            <a:extLst>
              <a:ext uri="{FF2B5EF4-FFF2-40B4-BE49-F238E27FC236}">
                <a16:creationId xmlns:a16="http://schemas.microsoft.com/office/drawing/2014/main" id="{897065DE-821F-90FA-8063-75B4EAE1144B}"/>
              </a:ext>
            </a:extLst>
          </p:cNvPr>
          <p:cNvSpPr>
            <a:spLocks noGrp="1"/>
          </p:cNvSpPr>
          <p:nvPr>
            <p:ph type="title"/>
          </p:nvPr>
        </p:nvSpPr>
        <p:spPr/>
        <p:txBody>
          <a:bodyPr/>
          <a:lstStyle/>
          <a:p>
            <a:r>
              <a:rPr lang="en-US"/>
              <a:t>References</a:t>
            </a:r>
          </a:p>
        </p:txBody>
      </p:sp>
      <p:pic>
        <p:nvPicPr>
          <p:cNvPr id="4" name="Picture 2">
            <a:extLst>
              <a:ext uri="{FF2B5EF4-FFF2-40B4-BE49-F238E27FC236}">
                <a16:creationId xmlns:a16="http://schemas.microsoft.com/office/drawing/2014/main" id="{FAA40FD7-8246-4BCB-4D13-EE4131DF88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108" y="1794349"/>
            <a:ext cx="3840923" cy="4735385"/>
          </a:xfrm>
          <a:prstGeom prst="rect">
            <a:avLst/>
          </a:prstGeom>
          <a:solidFill>
            <a:schemeClr val="accent2"/>
          </a:solidFill>
          <a:ln>
            <a:solidFill>
              <a:schemeClr val="accent1"/>
            </a:solidFill>
          </a:ln>
        </p:spPr>
      </p:pic>
      <p:pic>
        <p:nvPicPr>
          <p:cNvPr id="1028" name="Picture 4" descr="Applying Use Case Driven Object Modeling With Uml: An Annotated E-Commerce Example">
            <a:extLst>
              <a:ext uri="{FF2B5EF4-FFF2-40B4-BE49-F238E27FC236}">
                <a16:creationId xmlns:a16="http://schemas.microsoft.com/office/drawing/2014/main" id="{88CD7AD9-8EFA-54DD-2A71-930224C87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6535" y="3247106"/>
            <a:ext cx="2772494" cy="347358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5F9113E7-077F-3FAB-F472-B5DA74018431}"/>
              </a:ext>
            </a:extLst>
          </p:cNvPr>
          <p:cNvSpPr txBox="1">
            <a:spLocks/>
          </p:cNvSpPr>
          <p:nvPr/>
        </p:nvSpPr>
        <p:spPr>
          <a:xfrm>
            <a:off x="6177961" y="3168769"/>
            <a:ext cx="2772495" cy="2074939"/>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2000"/>
              <a:t>Robustness diagrams, however useful, are not a formal part of UML</a:t>
            </a:r>
          </a:p>
        </p:txBody>
      </p:sp>
      <p:pic>
        <p:nvPicPr>
          <p:cNvPr id="6" name="Picture 5">
            <a:extLst>
              <a:ext uri="{FF2B5EF4-FFF2-40B4-BE49-F238E27FC236}">
                <a16:creationId xmlns:a16="http://schemas.microsoft.com/office/drawing/2014/main" id="{71399742-99D1-814C-EDBB-AA56DF89E113}"/>
              </a:ext>
            </a:extLst>
          </p:cNvPr>
          <p:cNvPicPr>
            <a:picLocks noChangeAspect="1"/>
          </p:cNvPicPr>
          <p:nvPr/>
        </p:nvPicPr>
        <p:blipFill>
          <a:blip r:embed="rId4"/>
          <a:stretch>
            <a:fillRect/>
          </a:stretch>
        </p:blipFill>
        <p:spPr>
          <a:xfrm>
            <a:off x="7194060" y="4635055"/>
            <a:ext cx="1438476" cy="1648055"/>
          </a:xfrm>
          <a:prstGeom prst="rect">
            <a:avLst/>
          </a:prstGeom>
        </p:spPr>
      </p:pic>
      <p:sp>
        <p:nvSpPr>
          <p:cNvPr id="9" name="TextBox 8">
            <a:extLst>
              <a:ext uri="{FF2B5EF4-FFF2-40B4-BE49-F238E27FC236}">
                <a16:creationId xmlns:a16="http://schemas.microsoft.com/office/drawing/2014/main" id="{50C4D43E-AA54-7264-2909-28014E1B9468}"/>
              </a:ext>
            </a:extLst>
          </p:cNvPr>
          <p:cNvSpPr txBox="1"/>
          <p:nvPr/>
        </p:nvSpPr>
        <p:spPr>
          <a:xfrm>
            <a:off x="7040425" y="6250643"/>
            <a:ext cx="1910031" cy="369332"/>
          </a:xfrm>
          <a:prstGeom prst="rect">
            <a:avLst/>
          </a:prstGeom>
          <a:noFill/>
        </p:spPr>
        <p:txBody>
          <a:bodyPr wrap="square">
            <a:spAutoFit/>
          </a:bodyPr>
          <a:lstStyle/>
          <a:p>
            <a:r>
              <a:rPr lang="en-US">
                <a:solidFill>
                  <a:schemeClr val="tx2"/>
                </a:solidFill>
              </a:rPr>
              <a:t>Doug Rosenberg</a:t>
            </a:r>
          </a:p>
        </p:txBody>
      </p:sp>
    </p:spTree>
    <p:extLst>
      <p:ext uri="{BB962C8B-B14F-4D97-AF65-F5344CB8AC3E}">
        <p14:creationId xmlns:p14="http://schemas.microsoft.com/office/powerpoint/2010/main" val="158870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FBD751-7754-BB4C-615E-EC3B7B094C49}"/>
              </a:ext>
            </a:extLst>
          </p:cNvPr>
          <p:cNvSpPr>
            <a:spLocks noGrp="1"/>
          </p:cNvSpPr>
          <p:nvPr>
            <p:ph idx="1"/>
          </p:nvPr>
        </p:nvSpPr>
        <p:spPr/>
        <p:txBody>
          <a:bodyPr>
            <a:noAutofit/>
          </a:bodyPr>
          <a:lstStyle/>
          <a:p>
            <a:pPr algn="l"/>
            <a:r>
              <a:rPr lang="en-US" sz="1800" b="1">
                <a:solidFill>
                  <a:schemeClr val="tx2"/>
                </a:solidFill>
              </a:rPr>
              <a:t>Robustness Diagram </a:t>
            </a:r>
            <a:r>
              <a:rPr lang="en-US" sz="1400"/>
              <a:t>– </a:t>
            </a:r>
            <a:r>
              <a:rPr lang="en-US" sz="1400" b="0" i="0" u="none" strike="noStrike" baseline="0"/>
              <a:t>Robustness diagrams show how classes or objects will interact with each other.  It is a way to determine what you need to develop to fulfill the use cases of the use case diagrams</a:t>
            </a:r>
            <a:r>
              <a:rPr lang="en-US" sz="1400"/>
              <a:t> and prepare for MVC patterns.  It is considered a hybrid of the Class Diagram and an Interaction Diagram (e.g., Sequence Diagram).  Sometimes Robustness Diagrams are referred to as Analysis Class Diagrams.</a:t>
            </a:r>
            <a:endParaRPr lang="en-US" sz="1400" b="0" i="0" u="none" strike="noStrike" baseline="0"/>
          </a:p>
          <a:p>
            <a:pPr algn="l"/>
            <a:r>
              <a:rPr lang="en-US" sz="1600" b="1">
                <a:latin typeface="Arial" panose="020B0604020202020204" pitchFamily="34" charset="0"/>
              </a:rPr>
              <a:t>Robustness diagrams commonly contain:</a:t>
            </a:r>
          </a:p>
          <a:p>
            <a:pPr lvl="1">
              <a:spcBef>
                <a:spcPts val="400"/>
              </a:spcBef>
              <a:spcAft>
                <a:spcPts val="0"/>
              </a:spcAft>
            </a:pPr>
            <a:r>
              <a:rPr lang="en-US" sz="1400">
                <a:solidFill>
                  <a:schemeClr val="accent2"/>
                </a:solidFill>
              </a:rPr>
              <a:t>Actors.  </a:t>
            </a:r>
            <a:r>
              <a:rPr lang="en-US" sz="1400"/>
              <a:t>This is the same concept as actors on a UML use case diagram.</a:t>
            </a:r>
          </a:p>
          <a:p>
            <a:pPr lvl="1">
              <a:spcBef>
                <a:spcPts val="1200"/>
              </a:spcBef>
              <a:spcAft>
                <a:spcPts val="0"/>
              </a:spcAft>
            </a:pPr>
            <a:r>
              <a:rPr lang="en-US" sz="1400">
                <a:solidFill>
                  <a:schemeClr val="tx2"/>
                </a:solidFill>
              </a:rPr>
              <a:t>Entity Classes </a:t>
            </a:r>
            <a:r>
              <a:rPr lang="en-US" sz="1400">
                <a:solidFill>
                  <a:schemeClr val="accent2"/>
                </a:solidFill>
              </a:rPr>
              <a:t>(M</a:t>
            </a:r>
            <a:r>
              <a:rPr lang="en-US" sz="1400"/>
              <a:t>).</a:t>
            </a:r>
            <a:r>
              <a:rPr lang="en-US" sz="1400">
                <a:solidFill>
                  <a:schemeClr val="accent2"/>
                </a:solidFill>
              </a:rPr>
              <a:t>  </a:t>
            </a:r>
            <a:r>
              <a:rPr lang="en-US" sz="1400"/>
              <a:t>Objects representing system data or other terminating points of functionality.  Entity objects "outlive" use case execution.  Classes that handle automated printing, emailing or other network file transmission of data could also be considered entity objects.</a:t>
            </a:r>
          </a:p>
          <a:p>
            <a:pPr lvl="1">
              <a:spcBef>
                <a:spcPts val="1200"/>
              </a:spcBef>
              <a:spcAft>
                <a:spcPts val="0"/>
              </a:spcAft>
            </a:pPr>
            <a:r>
              <a:rPr lang="en-US" sz="1400">
                <a:solidFill>
                  <a:schemeClr val="accent2"/>
                </a:solidFill>
              </a:rPr>
              <a:t>Boundary Classes (V).  </a:t>
            </a:r>
            <a:r>
              <a:rPr lang="en-US" sz="1400"/>
              <a:t>Objects that interface with system actors (e.g. a user or external service).  Windows, screens and menus are examples of boundaries that interface with users.</a:t>
            </a:r>
          </a:p>
          <a:p>
            <a:pPr lvl="1">
              <a:spcBef>
                <a:spcPts val="1200"/>
              </a:spcBef>
              <a:spcAft>
                <a:spcPts val="0"/>
              </a:spcAft>
            </a:pPr>
            <a:r>
              <a:rPr lang="en-US" sz="1400">
                <a:solidFill>
                  <a:schemeClr val="accent2"/>
                </a:solidFill>
              </a:rPr>
              <a:t>Control Classes (C).  O</a:t>
            </a:r>
            <a:r>
              <a:rPr lang="en-US" sz="1400"/>
              <a:t>bjects that mediate between boundaries and entities.  </a:t>
            </a:r>
            <a:br>
              <a:rPr lang="en-US" sz="1400"/>
            </a:br>
            <a:r>
              <a:rPr lang="en-US" sz="1400"/>
              <a:t>These serve as the glue between boundary elements and entity elements, </a:t>
            </a:r>
            <a:br>
              <a:rPr lang="en-US" sz="1400"/>
            </a:br>
            <a:r>
              <a:rPr lang="en-US" sz="1400"/>
              <a:t>implementing the logic required to manage the various elements and their </a:t>
            </a:r>
            <a:br>
              <a:rPr lang="en-US" sz="1400"/>
            </a:br>
            <a:r>
              <a:rPr lang="en-US" sz="1400"/>
              <a:t>interactions. </a:t>
            </a:r>
          </a:p>
          <a:p>
            <a:pPr lvl="1">
              <a:spcBef>
                <a:spcPts val="1200"/>
              </a:spcBef>
              <a:spcAft>
                <a:spcPts val="0"/>
              </a:spcAft>
            </a:pPr>
            <a:r>
              <a:rPr lang="en-US" sz="1400">
                <a:solidFill>
                  <a:schemeClr val="accent2"/>
                </a:solidFill>
              </a:rPr>
              <a:t>Use cases (optional).  </a:t>
            </a:r>
            <a:r>
              <a:rPr lang="en-US" sz="1400"/>
              <a:t>Because use cases can invoke other use cases, you </a:t>
            </a:r>
            <a:br>
              <a:rPr lang="en-US" sz="1400"/>
            </a:br>
            <a:r>
              <a:rPr lang="en-US" sz="1400"/>
              <a:t>need to be able to depict this on your robustness diagrams.  This functions </a:t>
            </a:r>
            <a:br>
              <a:rPr lang="en-US" sz="1400"/>
            </a:br>
            <a:r>
              <a:rPr lang="en-US" sz="1400"/>
              <a:t>as a cross reference.</a:t>
            </a:r>
          </a:p>
          <a:p>
            <a:pPr lvl="1">
              <a:spcAft>
                <a:spcPts val="0"/>
              </a:spcAft>
            </a:pPr>
            <a:endParaRPr lang="en-US" sz="1600"/>
          </a:p>
        </p:txBody>
      </p:sp>
      <p:sp>
        <p:nvSpPr>
          <p:cNvPr id="3" name="Title 2">
            <a:extLst>
              <a:ext uri="{FF2B5EF4-FFF2-40B4-BE49-F238E27FC236}">
                <a16:creationId xmlns:a16="http://schemas.microsoft.com/office/drawing/2014/main" id="{85D1804C-4758-9481-EE4B-41793AB026A5}"/>
              </a:ext>
            </a:extLst>
          </p:cNvPr>
          <p:cNvSpPr>
            <a:spLocks noGrp="1"/>
          </p:cNvSpPr>
          <p:nvPr>
            <p:ph type="title"/>
          </p:nvPr>
        </p:nvSpPr>
        <p:spPr/>
        <p:txBody>
          <a:bodyPr/>
          <a:lstStyle/>
          <a:p>
            <a:r>
              <a:rPr lang="en-US"/>
              <a:t>UML Robustness Diagrams</a:t>
            </a:r>
          </a:p>
        </p:txBody>
      </p:sp>
      <p:pic>
        <p:nvPicPr>
          <p:cNvPr id="4" name="Picture 3">
            <a:extLst>
              <a:ext uri="{FF2B5EF4-FFF2-40B4-BE49-F238E27FC236}">
                <a16:creationId xmlns:a16="http://schemas.microsoft.com/office/drawing/2014/main" id="{EC792F06-9790-C4CC-3B08-23F6E4784050}"/>
              </a:ext>
            </a:extLst>
          </p:cNvPr>
          <p:cNvPicPr>
            <a:picLocks noChangeAspect="1"/>
          </p:cNvPicPr>
          <p:nvPr/>
        </p:nvPicPr>
        <p:blipFill>
          <a:blip r:embed="rId2"/>
          <a:stretch>
            <a:fillRect/>
          </a:stretch>
        </p:blipFill>
        <p:spPr>
          <a:xfrm>
            <a:off x="6940975" y="4845403"/>
            <a:ext cx="1847917" cy="1589906"/>
          </a:xfrm>
          <a:prstGeom prst="rect">
            <a:avLst/>
          </a:prstGeom>
        </p:spPr>
      </p:pic>
    </p:spTree>
    <p:extLst>
      <p:ext uri="{BB962C8B-B14F-4D97-AF65-F5344CB8AC3E}">
        <p14:creationId xmlns:p14="http://schemas.microsoft.com/office/powerpoint/2010/main" val="1561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6F05A0-3478-606D-02F4-685099A3D59D}"/>
              </a:ext>
            </a:extLst>
          </p:cNvPr>
          <p:cNvSpPr>
            <a:spLocks noGrp="1"/>
          </p:cNvSpPr>
          <p:nvPr>
            <p:ph idx="1"/>
          </p:nvPr>
        </p:nvSpPr>
        <p:spPr>
          <a:xfrm>
            <a:off x="58003" y="1646283"/>
            <a:ext cx="8407893" cy="4407408"/>
          </a:xfrm>
        </p:spPr>
        <p:txBody>
          <a:bodyPr>
            <a:noAutofit/>
          </a:bodyPr>
          <a:lstStyle/>
          <a:p>
            <a:r>
              <a:rPr lang="en-US" sz="1600"/>
              <a:t>Various OO modeling languages </a:t>
            </a:r>
            <a:br>
              <a:rPr lang="en-US" sz="1600"/>
            </a:br>
            <a:r>
              <a:rPr lang="en-US" sz="1600"/>
              <a:t>started to appear between the </a:t>
            </a:r>
            <a:br>
              <a:rPr lang="en-US" sz="1600"/>
            </a:br>
            <a:r>
              <a:rPr lang="en-US" sz="1600"/>
              <a:t>mid-1970s and the late 1980s. </a:t>
            </a:r>
            <a:br>
              <a:rPr lang="en-US" sz="1600"/>
            </a:br>
            <a:r>
              <a:rPr lang="en-US" sz="1600"/>
              <a:t>These were the so-called "1</a:t>
            </a:r>
            <a:r>
              <a:rPr lang="en-US" sz="1600" baseline="30000"/>
              <a:t>st</a:t>
            </a:r>
            <a:r>
              <a:rPr lang="en-US" sz="1600"/>
              <a:t> </a:t>
            </a:r>
            <a:br>
              <a:rPr lang="en-US" sz="1600"/>
            </a:br>
            <a:r>
              <a:rPr lang="en-US" sz="1600"/>
              <a:t>generation" modeling languages.</a:t>
            </a:r>
          </a:p>
          <a:p>
            <a:r>
              <a:rPr lang="en-US" sz="1600"/>
              <a:t>The number of modeling languages </a:t>
            </a:r>
            <a:br>
              <a:rPr lang="en-US" sz="1600"/>
            </a:br>
            <a:r>
              <a:rPr lang="en-US" sz="1600"/>
              <a:t>and methods increased from fewer </a:t>
            </a:r>
            <a:br>
              <a:rPr lang="en-US" sz="1600"/>
            </a:br>
            <a:r>
              <a:rPr lang="en-US" sz="1600"/>
              <a:t>than 10 to 50+ from 1989 to 1994!!</a:t>
            </a:r>
          </a:p>
          <a:p>
            <a:r>
              <a:rPr lang="en-US" sz="1600"/>
              <a:t>The so-called "method wars" broke </a:t>
            </a:r>
            <a:br>
              <a:rPr lang="en-US" sz="1600"/>
            </a:br>
            <a:r>
              <a:rPr lang="en-US" sz="1600"/>
              <a:t>out between various groups and </a:t>
            </a:r>
            <a:br>
              <a:rPr lang="en-US" sz="1600"/>
            </a:br>
            <a:r>
              <a:rPr lang="en-US" sz="1600"/>
              <a:t>individuals, with each one hyping </a:t>
            </a:r>
            <a:br>
              <a:rPr lang="en-US" sz="1600"/>
            </a:br>
            <a:r>
              <a:rPr lang="en-US" sz="1600"/>
              <a:t>their own approach.</a:t>
            </a:r>
          </a:p>
          <a:p>
            <a:r>
              <a:rPr lang="en-US" sz="1600"/>
              <a:t>Users began to tire of the "method wars", and long for a broadly-supported, general-purpose modeling language.</a:t>
            </a:r>
          </a:p>
          <a:p>
            <a:r>
              <a:rPr lang="en-US" sz="1600"/>
              <a:t>In the mid-1990s, three of the major approaches start to converge:</a:t>
            </a:r>
          </a:p>
          <a:p>
            <a:pPr lvl="1">
              <a:spcBef>
                <a:spcPts val="0"/>
              </a:spcBef>
              <a:spcAft>
                <a:spcPts val="0"/>
              </a:spcAft>
            </a:pPr>
            <a:r>
              <a:rPr lang="en-US" sz="1400"/>
              <a:t>The "Booch method", from Grady Booch of Rational Software</a:t>
            </a:r>
          </a:p>
          <a:p>
            <a:pPr lvl="1">
              <a:spcBef>
                <a:spcPts val="0"/>
              </a:spcBef>
              <a:spcAft>
                <a:spcPts val="0"/>
              </a:spcAft>
            </a:pPr>
            <a:r>
              <a:rPr lang="en-US" sz="1400"/>
              <a:t>OMT (Object Modeling Technique), from Jim Rumbaugh at General Electric</a:t>
            </a:r>
          </a:p>
          <a:p>
            <a:pPr lvl="1">
              <a:spcBef>
                <a:spcPts val="0"/>
              </a:spcBef>
              <a:spcAft>
                <a:spcPts val="0"/>
              </a:spcAft>
            </a:pPr>
            <a:r>
              <a:rPr lang="en-US" sz="1400"/>
              <a:t>OOSE (Object-Oriented Software Engineering), from Ivar Jacobson at Ericsson</a:t>
            </a:r>
          </a:p>
        </p:txBody>
      </p:sp>
      <p:sp>
        <p:nvSpPr>
          <p:cNvPr id="3" name="Title 2">
            <a:extLst>
              <a:ext uri="{FF2B5EF4-FFF2-40B4-BE49-F238E27FC236}">
                <a16:creationId xmlns:a16="http://schemas.microsoft.com/office/drawing/2014/main" id="{40F4FE0A-0091-2BDB-4E96-458BDE71483D}"/>
              </a:ext>
            </a:extLst>
          </p:cNvPr>
          <p:cNvSpPr>
            <a:spLocks noGrp="1"/>
          </p:cNvSpPr>
          <p:nvPr>
            <p:ph type="title"/>
          </p:nvPr>
        </p:nvSpPr>
        <p:spPr/>
        <p:txBody>
          <a:bodyPr/>
          <a:lstStyle/>
          <a:p>
            <a:r>
              <a:rPr lang="en-US"/>
              <a:t>History of UML</a:t>
            </a:r>
          </a:p>
        </p:txBody>
      </p:sp>
      <p:sp>
        <p:nvSpPr>
          <p:cNvPr id="6" name="TextBox 5">
            <a:extLst>
              <a:ext uri="{FF2B5EF4-FFF2-40B4-BE49-F238E27FC236}">
                <a16:creationId xmlns:a16="http://schemas.microsoft.com/office/drawing/2014/main" id="{9F09E680-10E0-70C0-906C-8D7AE1AB536F}"/>
              </a:ext>
            </a:extLst>
          </p:cNvPr>
          <p:cNvSpPr txBox="1"/>
          <p:nvPr/>
        </p:nvSpPr>
        <p:spPr>
          <a:xfrm>
            <a:off x="3189027" y="6642556"/>
            <a:ext cx="3029803" cy="215444"/>
          </a:xfrm>
          <a:prstGeom prst="rect">
            <a:avLst/>
          </a:prstGeom>
          <a:noFill/>
        </p:spPr>
        <p:txBody>
          <a:bodyPr wrap="square">
            <a:spAutoFit/>
          </a:bodyPr>
          <a:lstStyle/>
          <a:p>
            <a:r>
              <a:rPr lang="en-US" sz="800">
                <a:solidFill>
                  <a:srgbClr val="000000"/>
                </a:solidFill>
              </a:rPr>
              <a:t>https://cs.smu.ca/~porter/csc/341/notes/uml.html</a:t>
            </a:r>
          </a:p>
        </p:txBody>
      </p:sp>
      <p:sp>
        <p:nvSpPr>
          <p:cNvPr id="7" name="TextBox 6">
            <a:extLst>
              <a:ext uri="{FF2B5EF4-FFF2-40B4-BE49-F238E27FC236}">
                <a16:creationId xmlns:a16="http://schemas.microsoft.com/office/drawing/2014/main" id="{A1BD95F9-12B2-3CB8-C94A-4FF549450890}"/>
              </a:ext>
            </a:extLst>
          </p:cNvPr>
          <p:cNvSpPr txBox="1"/>
          <p:nvPr/>
        </p:nvSpPr>
        <p:spPr>
          <a:xfrm rot="21389038">
            <a:off x="6772597" y="5818497"/>
            <a:ext cx="1956179" cy="541367"/>
          </a:xfrm>
          <a:prstGeom prst="rect">
            <a:avLst/>
          </a:prstGeom>
          <a:noFill/>
        </p:spPr>
        <p:txBody>
          <a:bodyPr wrap="square" rtlCol="0">
            <a:spAutoFit/>
          </a:bodyPr>
          <a:lstStyle/>
          <a:p>
            <a:pPr algn="ctr">
              <a:lnSpc>
                <a:spcPts val="1800"/>
              </a:lnSpc>
            </a:pPr>
            <a:r>
              <a:rPr lang="en-US" sz="1400" b="0">
                <a:solidFill>
                  <a:schemeClr val="accent4"/>
                </a:solidFill>
                <a:latin typeface="Comic Sans MS" panose="030F0702030302020204" pitchFamily="66" charset="0"/>
              </a:rPr>
              <a:t>The "three amigos" – the founders of UML</a:t>
            </a:r>
            <a:endParaRPr lang="en-US" sz="1400" b="0" dirty="0" err="1">
              <a:solidFill>
                <a:schemeClr val="accent4"/>
              </a:solidFill>
              <a:latin typeface="Comic Sans MS" panose="030F0702030302020204" pitchFamily="66" charset="0"/>
            </a:endParaRPr>
          </a:p>
        </p:txBody>
      </p:sp>
      <p:grpSp>
        <p:nvGrpSpPr>
          <p:cNvPr id="9" name="Group 8">
            <a:extLst>
              <a:ext uri="{FF2B5EF4-FFF2-40B4-BE49-F238E27FC236}">
                <a16:creationId xmlns:a16="http://schemas.microsoft.com/office/drawing/2014/main" id="{DAB8BB63-9D05-14BC-6611-378A51D9207C}"/>
              </a:ext>
            </a:extLst>
          </p:cNvPr>
          <p:cNvGrpSpPr/>
          <p:nvPr/>
        </p:nvGrpSpPr>
        <p:grpSpPr>
          <a:xfrm>
            <a:off x="3861457" y="1531036"/>
            <a:ext cx="5159716" cy="3441299"/>
            <a:chOff x="3861457" y="1531036"/>
            <a:chExt cx="5159716" cy="3441299"/>
          </a:xfrm>
        </p:grpSpPr>
        <p:pic>
          <p:nvPicPr>
            <p:cNvPr id="4" name="Picture 2">
              <a:extLst>
                <a:ext uri="{FF2B5EF4-FFF2-40B4-BE49-F238E27FC236}">
                  <a16:creationId xmlns:a16="http://schemas.microsoft.com/office/drawing/2014/main" id="{C866C181-0E9C-38B8-2302-86E690A6D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769" b="40015"/>
            <a:stretch/>
          </p:blipFill>
          <p:spPr bwMode="auto">
            <a:xfrm>
              <a:off x="3861457" y="1531036"/>
              <a:ext cx="5159716" cy="34412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8ACF02-E5A3-90C2-5E8E-550278C677A0}"/>
                </a:ext>
              </a:extLst>
            </p:cNvPr>
            <p:cNvSpPr txBox="1"/>
            <p:nvPr/>
          </p:nvSpPr>
          <p:spPr>
            <a:xfrm>
              <a:off x="6817122" y="1721321"/>
              <a:ext cx="81754" cy="213776"/>
            </a:xfrm>
            <a:prstGeom prst="rect">
              <a:avLst/>
            </a:prstGeom>
            <a:solidFill>
              <a:schemeClr val="bg1"/>
            </a:solidFill>
          </p:spPr>
          <p:txBody>
            <a:bodyPr wrap="none" lIns="0" tIns="0" rIns="0" bIns="0" rtlCol="0">
              <a:spAutoFit/>
            </a:bodyPr>
            <a:lstStyle/>
            <a:p>
              <a:pPr algn="ctr">
                <a:lnSpc>
                  <a:spcPts val="1800"/>
                </a:lnSpc>
              </a:pPr>
              <a:r>
                <a:rPr lang="en-US" sz="1200" b="0">
                  <a:solidFill>
                    <a:srgbClr val="676767"/>
                  </a:solidFill>
                  <a:latin typeface="Calibri" panose="020F0502020204030204" pitchFamily="34" charset="0"/>
                  <a:cs typeface="Calibri" panose="020F0502020204030204" pitchFamily="34" charset="0"/>
                </a:rPr>
                <a:t>o</a:t>
              </a:r>
              <a:endParaRPr lang="en-US" sz="1200" b="0" dirty="0" err="1">
                <a:solidFill>
                  <a:srgbClr val="67676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6957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2894A-4777-A146-9928-D4759631E1BF}"/>
              </a:ext>
            </a:extLst>
          </p:cNvPr>
          <p:cNvSpPr>
            <a:spLocks noGrp="1"/>
          </p:cNvSpPr>
          <p:nvPr>
            <p:ph idx="1"/>
          </p:nvPr>
        </p:nvSpPr>
        <p:spPr>
          <a:xfrm>
            <a:off x="228020" y="1899865"/>
            <a:ext cx="3359625" cy="4407408"/>
          </a:xfrm>
        </p:spPr>
        <p:txBody>
          <a:bodyPr>
            <a:normAutofit/>
          </a:bodyPr>
          <a:lstStyle/>
          <a:p>
            <a:r>
              <a:rPr lang="en-US" sz="1800"/>
              <a:t>Agile vs FAST vs LeSS vs</a:t>
            </a:r>
            <a:br>
              <a:rPr lang="en-US" sz="1800"/>
            </a:br>
            <a:r>
              <a:rPr lang="en-US" sz="1800"/>
              <a:t>Kanban vs ???</a:t>
            </a:r>
            <a:br>
              <a:rPr lang="en-US" sz="1800"/>
            </a:br>
            <a:endParaRPr lang="en-US" sz="1800"/>
          </a:p>
          <a:p>
            <a:r>
              <a:rPr lang="en-US" sz="1800"/>
              <a:t>But UML remains pure.</a:t>
            </a:r>
            <a:br>
              <a:rPr lang="en-US" sz="1800"/>
            </a:br>
            <a:endParaRPr lang="en-US" sz="1800"/>
          </a:p>
          <a:p>
            <a:r>
              <a:rPr lang="en-US" sz="1800"/>
              <a:t>"We need to move Software Engineering from primarily being a craft to primarily being an engineering discipline.  That will make a huge impact on quality and cost" – Ivar Jacobson, 2003 address</a:t>
            </a:r>
          </a:p>
        </p:txBody>
      </p:sp>
      <p:sp>
        <p:nvSpPr>
          <p:cNvPr id="3" name="Title 2">
            <a:extLst>
              <a:ext uri="{FF2B5EF4-FFF2-40B4-BE49-F238E27FC236}">
                <a16:creationId xmlns:a16="http://schemas.microsoft.com/office/drawing/2014/main" id="{FB677AB7-0578-BCA9-432D-40FEA5E3EEA1}"/>
              </a:ext>
            </a:extLst>
          </p:cNvPr>
          <p:cNvSpPr>
            <a:spLocks noGrp="1"/>
          </p:cNvSpPr>
          <p:nvPr>
            <p:ph type="title"/>
          </p:nvPr>
        </p:nvSpPr>
        <p:spPr/>
        <p:txBody>
          <a:bodyPr/>
          <a:lstStyle/>
          <a:p>
            <a:r>
              <a:rPr lang="en-US"/>
              <a:t>Methods Wars continue to this day</a:t>
            </a:r>
          </a:p>
        </p:txBody>
      </p:sp>
      <p:pic>
        <p:nvPicPr>
          <p:cNvPr id="3074" name="Picture 2" descr="map">
            <a:extLst>
              <a:ext uri="{FF2B5EF4-FFF2-40B4-BE49-F238E27FC236}">
                <a16:creationId xmlns:a16="http://schemas.microsoft.com/office/drawing/2014/main" id="{4648777B-0BF2-018B-68F2-A7F6C496E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0624" y="152400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68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AA9C6-6666-DE26-04BE-3B22BD6EED33}"/>
              </a:ext>
            </a:extLst>
          </p:cNvPr>
          <p:cNvSpPr>
            <a:spLocks noGrp="1"/>
          </p:cNvSpPr>
          <p:nvPr>
            <p:ph idx="1"/>
          </p:nvPr>
        </p:nvSpPr>
        <p:spPr>
          <a:xfrm>
            <a:off x="303661" y="1623536"/>
            <a:ext cx="8540087" cy="1709929"/>
          </a:xfrm>
        </p:spPr>
        <p:txBody>
          <a:bodyPr>
            <a:normAutofit/>
          </a:bodyPr>
          <a:lstStyle/>
          <a:p>
            <a:r>
              <a:rPr lang="en-US" sz="1800"/>
              <a:t>In 1963, Ivar Jacobson, a Swedish computer scientist, got</a:t>
            </a:r>
            <a:br>
              <a:rPr lang="en-US" sz="1800"/>
            </a:br>
            <a:r>
              <a:rPr lang="en-US" sz="1800"/>
              <a:t>his first job at Ericsson – a networking/telecom company.</a:t>
            </a:r>
          </a:p>
          <a:p>
            <a:r>
              <a:rPr lang="en-US" sz="1800"/>
              <a:t>Objectory was first published in 1992 in Jacobson's book </a:t>
            </a:r>
            <a:br>
              <a:rPr lang="en-US" sz="1800"/>
            </a:br>
            <a:r>
              <a:rPr lang="en-US" sz="1800"/>
              <a:t>[Object-Oriented Software Engineering: A Use Case Driven </a:t>
            </a:r>
            <a:br>
              <a:rPr lang="en-US" sz="1800"/>
            </a:br>
            <a:r>
              <a:rPr lang="en-US" sz="1800"/>
              <a:t>Approach], which became a classic reference in the field. </a:t>
            </a:r>
            <a:br>
              <a:rPr lang="en-US" sz="1800"/>
            </a:br>
            <a:r>
              <a:rPr lang="en-US" sz="1800"/>
              <a:t>The book introduced use cases as a way to capture and </a:t>
            </a:r>
            <a:br>
              <a:rPr lang="en-US" sz="1800"/>
            </a:br>
            <a:r>
              <a:rPr lang="en-US" sz="1800"/>
              <a:t>communicate the functional requirements of a system from </a:t>
            </a:r>
            <a:br>
              <a:rPr lang="en-US" sz="1800"/>
            </a:br>
            <a:r>
              <a:rPr lang="en-US" sz="1800"/>
              <a:t>the perspective of its users.</a:t>
            </a:r>
          </a:p>
          <a:p>
            <a:r>
              <a:rPr lang="en-US" sz="1800"/>
              <a:t>In 1987, Ivar Jacobson, a Swedish computer scientist, founded Objectory Systems -- a software company based in Sweden that was instrumental in the development of Object-oriented program design. </a:t>
            </a:r>
          </a:p>
          <a:p>
            <a:r>
              <a:rPr lang="en-US" sz="1800"/>
              <a:t>While at Objectory, Jacobson developed robustness analysis.  Robustness analysis involves examining the text or steps of each Use Case and identifying the classes that are needed for the Use Case scenario to be performed. </a:t>
            </a:r>
          </a:p>
          <a:p>
            <a:r>
              <a:rPr lang="en-US" sz="1800"/>
              <a:t>These classes can be categorized into a number of different types: boundary classes, entity classes, and control classes.</a:t>
            </a:r>
          </a:p>
        </p:txBody>
      </p:sp>
      <p:sp>
        <p:nvSpPr>
          <p:cNvPr id="3" name="Title 2">
            <a:extLst>
              <a:ext uri="{FF2B5EF4-FFF2-40B4-BE49-F238E27FC236}">
                <a16:creationId xmlns:a16="http://schemas.microsoft.com/office/drawing/2014/main" id="{ABF940E0-A5DC-C3C8-E81E-2D58ADDA1052}"/>
              </a:ext>
            </a:extLst>
          </p:cNvPr>
          <p:cNvSpPr>
            <a:spLocks noGrp="1"/>
          </p:cNvSpPr>
          <p:nvPr>
            <p:ph type="title"/>
          </p:nvPr>
        </p:nvSpPr>
        <p:spPr/>
        <p:txBody>
          <a:bodyPr/>
          <a:lstStyle/>
          <a:p>
            <a:r>
              <a:rPr lang="en-US"/>
              <a:t>History of Robustness Diagrams  </a:t>
            </a:r>
            <a:r>
              <a:rPr lang="en-US" sz="2400"/>
              <a:t>(1)</a:t>
            </a:r>
            <a:endParaRPr lang="en-US"/>
          </a:p>
        </p:txBody>
      </p:sp>
      <p:pic>
        <p:nvPicPr>
          <p:cNvPr id="1028" name="Picture 4" descr="Ivar Jacobson on the Essence of Software">
            <a:extLst>
              <a:ext uri="{FF2B5EF4-FFF2-40B4-BE49-F238E27FC236}">
                <a16:creationId xmlns:a16="http://schemas.microsoft.com/office/drawing/2014/main" id="{7DE9B3A8-6556-D054-034B-CE3A9E15F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214" y="134179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BBE80A6-7DDA-932B-F431-3DE78DEFCBBC}"/>
              </a:ext>
            </a:extLst>
          </p:cNvPr>
          <p:cNvSpPr txBox="1"/>
          <p:nvPr/>
        </p:nvSpPr>
        <p:spPr>
          <a:xfrm>
            <a:off x="6871135" y="3474273"/>
            <a:ext cx="2143125" cy="584775"/>
          </a:xfrm>
          <a:prstGeom prst="rect">
            <a:avLst/>
          </a:prstGeom>
          <a:noFill/>
        </p:spPr>
        <p:txBody>
          <a:bodyPr wrap="square">
            <a:spAutoFit/>
          </a:bodyPr>
          <a:lstStyle/>
          <a:p>
            <a:r>
              <a:rPr lang="en-US">
                <a:solidFill>
                  <a:schemeClr val="tx2"/>
                </a:solidFill>
              </a:rPr>
              <a:t>Ivar Jacobson</a:t>
            </a:r>
          </a:p>
          <a:p>
            <a:r>
              <a:rPr lang="en-US" sz="1400">
                <a:solidFill>
                  <a:schemeClr val="tx2"/>
                </a:solidFill>
              </a:rPr>
              <a:t>"Father of the Use Case"</a:t>
            </a:r>
          </a:p>
        </p:txBody>
      </p:sp>
    </p:spTree>
    <p:extLst>
      <p:ext uri="{BB962C8B-B14F-4D97-AF65-F5344CB8AC3E}">
        <p14:creationId xmlns:p14="http://schemas.microsoft.com/office/powerpoint/2010/main" val="108166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AD4F24A-2DB9-3F65-2C24-2771596ED568}"/>
              </a:ext>
            </a:extLst>
          </p:cNvPr>
          <p:cNvSpPr>
            <a:spLocks noGrp="1"/>
          </p:cNvSpPr>
          <p:nvPr>
            <p:ph idx="1"/>
          </p:nvPr>
        </p:nvSpPr>
        <p:spPr>
          <a:xfrm>
            <a:off x="205132" y="1719071"/>
            <a:ext cx="3595018" cy="4407408"/>
          </a:xfrm>
        </p:spPr>
        <p:txBody>
          <a:bodyPr>
            <a:normAutofit/>
          </a:bodyPr>
          <a:lstStyle/>
          <a:p>
            <a:r>
              <a:rPr lang="en-US" sz="1600"/>
              <a:t>In 1992, Jacobson joined the other two amigos (Booch and Rumbaugh) on the development of UML.</a:t>
            </a:r>
          </a:p>
          <a:p>
            <a:r>
              <a:rPr lang="en-US" sz="1600"/>
              <a:t>In 1993, Doug Rosenberg  of ICONIX Software Engineering, developed a Unified Booch/Rumbaugh/Jacobson design method in 1993 that prominently featured the Robustness Diagram.</a:t>
            </a:r>
          </a:p>
          <a:p>
            <a:r>
              <a:rPr lang="en-US" sz="1600"/>
              <a:t>Rosenberg is now considered to be the Father of the Robustness Diagram.</a:t>
            </a:r>
          </a:p>
          <a:p>
            <a:endParaRPr lang="en-US" sz="1600"/>
          </a:p>
        </p:txBody>
      </p:sp>
      <p:sp>
        <p:nvSpPr>
          <p:cNvPr id="3" name="Title 2">
            <a:extLst>
              <a:ext uri="{FF2B5EF4-FFF2-40B4-BE49-F238E27FC236}">
                <a16:creationId xmlns:a16="http://schemas.microsoft.com/office/drawing/2014/main" id="{ABF940E0-A5DC-C3C8-E81E-2D58ADDA1052}"/>
              </a:ext>
            </a:extLst>
          </p:cNvPr>
          <p:cNvSpPr>
            <a:spLocks noGrp="1"/>
          </p:cNvSpPr>
          <p:nvPr>
            <p:ph type="title"/>
          </p:nvPr>
        </p:nvSpPr>
        <p:spPr>
          <a:xfrm>
            <a:off x="381000" y="355847"/>
            <a:ext cx="8381260" cy="1054394"/>
          </a:xfrm>
        </p:spPr>
        <p:txBody>
          <a:bodyPr/>
          <a:lstStyle/>
          <a:p>
            <a:r>
              <a:rPr lang="en-US"/>
              <a:t>History of Robustness Diagrams  (2)</a:t>
            </a:r>
          </a:p>
        </p:txBody>
      </p:sp>
      <p:sp>
        <p:nvSpPr>
          <p:cNvPr id="4" name="TextBox 3">
            <a:extLst>
              <a:ext uri="{FF2B5EF4-FFF2-40B4-BE49-F238E27FC236}">
                <a16:creationId xmlns:a16="http://schemas.microsoft.com/office/drawing/2014/main" id="{B4783769-9141-1F09-6014-0E595010CB6D}"/>
              </a:ext>
            </a:extLst>
          </p:cNvPr>
          <p:cNvSpPr txBox="1"/>
          <p:nvPr/>
        </p:nvSpPr>
        <p:spPr>
          <a:xfrm>
            <a:off x="339723" y="5136109"/>
            <a:ext cx="8381261" cy="1569660"/>
          </a:xfrm>
          <a:prstGeom prst="rect">
            <a:avLst/>
          </a:prstGeom>
          <a:noFill/>
        </p:spPr>
        <p:txBody>
          <a:bodyPr wrap="square">
            <a:spAutoFit/>
          </a:bodyPr>
          <a:lstStyle/>
          <a:p>
            <a:r>
              <a:rPr lang="en-US" sz="1600"/>
              <a:t>"If you’ve been looking at UML literature, the robustness diagram was originally only partially included in the UML. It originated in Ivar Jacobson’s work and got included in the UML standard as an appendage. This has to do with the history and the sequence of how Booch, Rumbaugh, and Jacobson got together and merged their methodologies, as opposed to the relative importance of the diagram in modeling."</a:t>
            </a:r>
          </a:p>
          <a:p>
            <a:pPr algn="r"/>
            <a:r>
              <a:rPr lang="en-US" sz="1600"/>
              <a:t>-- Doug Rosenberg</a:t>
            </a:r>
          </a:p>
        </p:txBody>
      </p:sp>
      <p:pic>
        <p:nvPicPr>
          <p:cNvPr id="7" name="Picture 2">
            <a:extLst>
              <a:ext uri="{FF2B5EF4-FFF2-40B4-BE49-F238E27FC236}">
                <a16:creationId xmlns:a16="http://schemas.microsoft.com/office/drawing/2014/main" id="{F0993802-CF29-72D0-F3D8-AE707E0D8B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69" b="40015"/>
          <a:stretch/>
        </p:blipFill>
        <p:spPr bwMode="auto">
          <a:xfrm>
            <a:off x="3842001" y="1622018"/>
            <a:ext cx="5159716" cy="34412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FE33F4-ABBA-6F1D-195D-C43F2774E310}"/>
              </a:ext>
            </a:extLst>
          </p:cNvPr>
          <p:cNvSpPr txBox="1"/>
          <p:nvPr/>
        </p:nvSpPr>
        <p:spPr>
          <a:xfrm>
            <a:off x="6207795" y="2795318"/>
            <a:ext cx="864358" cy="923330"/>
          </a:xfrm>
          <a:prstGeom prst="rect">
            <a:avLst/>
          </a:prstGeom>
          <a:solidFill>
            <a:schemeClr val="bg1"/>
          </a:solidFill>
        </p:spPr>
        <p:txBody>
          <a:bodyPr wrap="square" lIns="0" tIns="0" rIns="0" bIns="0" rtlCol="0">
            <a:spAutoFit/>
          </a:bodyPr>
          <a:lstStyle/>
          <a:p>
            <a:pPr algn="ctr"/>
            <a:r>
              <a:rPr lang="en-US" sz="1200" b="0">
                <a:solidFill>
                  <a:srgbClr val="FF0000"/>
                </a:solidFill>
                <a:latin typeface="+mn-lt"/>
              </a:rPr>
              <a:t>Jacobson's</a:t>
            </a:r>
            <a:br>
              <a:rPr lang="en-US" sz="1200" b="0">
                <a:solidFill>
                  <a:srgbClr val="FF0000"/>
                </a:solidFill>
                <a:latin typeface="+mn-lt"/>
              </a:rPr>
            </a:br>
            <a:r>
              <a:rPr lang="en-US" sz="1200" b="0">
                <a:solidFill>
                  <a:srgbClr val="FF0000"/>
                </a:solidFill>
                <a:latin typeface="+mn-lt"/>
              </a:rPr>
              <a:t>Robustness Diagrams don't make the cut</a:t>
            </a:r>
            <a:endParaRPr lang="en-US" sz="1200" b="0" dirty="0" err="1">
              <a:solidFill>
                <a:srgbClr val="FF0000"/>
              </a:solidFill>
              <a:latin typeface="+mn-lt"/>
            </a:endParaRPr>
          </a:p>
        </p:txBody>
      </p:sp>
    </p:spTree>
    <p:extLst>
      <p:ext uri="{BB962C8B-B14F-4D97-AF65-F5344CB8AC3E}">
        <p14:creationId xmlns:p14="http://schemas.microsoft.com/office/powerpoint/2010/main" val="254047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D36CD-0BCD-A66A-6DBE-DB44F26560E1}"/>
              </a:ext>
            </a:extLst>
          </p:cNvPr>
          <p:cNvSpPr>
            <a:spLocks noGrp="1"/>
          </p:cNvSpPr>
          <p:nvPr>
            <p:ph idx="1"/>
          </p:nvPr>
        </p:nvSpPr>
        <p:spPr>
          <a:xfrm>
            <a:off x="156457" y="1719071"/>
            <a:ext cx="8632436" cy="4799888"/>
          </a:xfrm>
        </p:spPr>
        <p:txBody>
          <a:bodyPr>
            <a:normAutofit/>
          </a:bodyPr>
          <a:lstStyle/>
          <a:p>
            <a:r>
              <a:rPr lang="en-US" sz="1200"/>
              <a:t>"The robustness diagram was described in the original UML specs, but its definition was in an extra document called Objectory Process-Specific Extensions. What we’ve found over the past ten years is that it’s very difficult to get from use cases to sequence diagrams without this technique. Using the robustness diagram helps avoid the common problem of project teams thrashing around with use cases and not really getting anywhere towards their software design. If you incorporate this step, it will make this process and your project much easier. We didn’t invent robustness analysis, but we’re trying to make sure it doesn’t get forgotten. Robustness analysis has proven to be an invaluable aid in getting across the gap between requirements and design."  -- Doug Rosenberg </a:t>
            </a:r>
            <a:br>
              <a:rPr lang="en-US" sz="1200"/>
            </a:br>
            <a:br>
              <a:rPr lang="en-US" sz="1200"/>
            </a:br>
            <a:endParaRPr lang="en-US" sz="1200"/>
          </a:p>
          <a:p>
            <a:r>
              <a:rPr lang="en-US" sz="1200"/>
              <a:t>Start from a requirements-</a:t>
            </a:r>
            <a:br>
              <a:rPr lang="en-US" sz="1200"/>
            </a:br>
            <a:r>
              <a:rPr lang="en-US" sz="1200"/>
              <a:t>level view, where you think</a:t>
            </a:r>
            <a:br>
              <a:rPr lang="en-US" sz="1200"/>
            </a:br>
            <a:r>
              <a:rPr lang="en-US" sz="1200"/>
              <a:t>only about what users need </a:t>
            </a:r>
            <a:br>
              <a:rPr lang="en-US" sz="1200"/>
            </a:br>
            <a:r>
              <a:rPr lang="en-US" sz="1200"/>
              <a:t>to donwithout considering </a:t>
            </a:r>
            <a:br>
              <a:rPr lang="en-US" sz="1200"/>
            </a:br>
            <a:r>
              <a:rPr lang="en-US" sz="1200"/>
              <a:t>implementation details, and </a:t>
            </a:r>
            <a:br>
              <a:rPr lang="en-US" sz="1200"/>
            </a:br>
            <a:r>
              <a:rPr lang="en-US" sz="1200"/>
              <a:t>then driving that view of your</a:t>
            </a:r>
            <a:br>
              <a:rPr lang="en-US" sz="1200"/>
            </a:br>
            <a:r>
              <a:rPr lang="en-US" sz="1200"/>
              <a:t>system forward into </a:t>
            </a:r>
            <a:br>
              <a:rPr lang="en-US" sz="1200"/>
            </a:br>
            <a:r>
              <a:rPr lang="en-US" sz="1200"/>
              <a:t>something that's focused on </a:t>
            </a:r>
            <a:br>
              <a:rPr lang="en-US" sz="1200"/>
            </a:br>
            <a:r>
              <a:rPr lang="en-US" sz="1200"/>
              <a:t>design.  </a:t>
            </a:r>
            <a:br>
              <a:rPr lang="en-US" sz="1200"/>
            </a:br>
            <a:br>
              <a:rPr lang="en-US" sz="1200"/>
            </a:br>
            <a:r>
              <a:rPr lang="en-US" sz="1200"/>
              <a:t>In this case, on your </a:t>
            </a:r>
            <a:br>
              <a:rPr lang="en-US" sz="1200"/>
            </a:br>
            <a:r>
              <a:rPr lang="en-US" sz="1200"/>
              <a:t>sequence diagram, you're </a:t>
            </a:r>
            <a:br>
              <a:rPr lang="en-US" sz="1200"/>
            </a:br>
            <a:r>
              <a:rPr lang="en-US" sz="1200"/>
              <a:t>showing precisely how </a:t>
            </a:r>
            <a:br>
              <a:rPr lang="en-US" sz="1200"/>
            </a:br>
            <a:r>
              <a:rPr lang="en-US" sz="1200"/>
              <a:t>runtime object instances </a:t>
            </a:r>
            <a:br>
              <a:rPr lang="en-US" sz="1200"/>
            </a:br>
            <a:r>
              <a:rPr lang="en-US" sz="1200"/>
              <a:t>interact with each other as </a:t>
            </a:r>
            <a:br>
              <a:rPr lang="en-US" sz="1200"/>
            </a:br>
            <a:r>
              <a:rPr lang="en-US" sz="1200"/>
              <a:t>your system is executing. </a:t>
            </a:r>
          </a:p>
        </p:txBody>
      </p:sp>
      <p:sp>
        <p:nvSpPr>
          <p:cNvPr id="3" name="Title 2">
            <a:extLst>
              <a:ext uri="{FF2B5EF4-FFF2-40B4-BE49-F238E27FC236}">
                <a16:creationId xmlns:a16="http://schemas.microsoft.com/office/drawing/2014/main" id="{2A2695BD-8043-9E0B-FE89-B623079DC302}"/>
              </a:ext>
            </a:extLst>
          </p:cNvPr>
          <p:cNvSpPr>
            <a:spLocks noGrp="1"/>
          </p:cNvSpPr>
          <p:nvPr>
            <p:ph type="title"/>
          </p:nvPr>
        </p:nvSpPr>
        <p:spPr/>
        <p:txBody>
          <a:bodyPr/>
          <a:lstStyle/>
          <a:p>
            <a:r>
              <a:rPr lang="en-US"/>
              <a:t>Why are Robustness Diagrams </a:t>
            </a:r>
            <a:br>
              <a:rPr lang="en-US"/>
            </a:br>
            <a:r>
              <a:rPr lang="en-US"/>
              <a:t>Important Then?</a:t>
            </a:r>
          </a:p>
        </p:txBody>
      </p:sp>
      <p:grpSp>
        <p:nvGrpSpPr>
          <p:cNvPr id="35" name="Group 34">
            <a:extLst>
              <a:ext uri="{FF2B5EF4-FFF2-40B4-BE49-F238E27FC236}">
                <a16:creationId xmlns:a16="http://schemas.microsoft.com/office/drawing/2014/main" id="{FD7D36F7-5D55-54B3-F3BB-5AF87387BC3A}"/>
              </a:ext>
            </a:extLst>
          </p:cNvPr>
          <p:cNvGrpSpPr/>
          <p:nvPr/>
        </p:nvGrpSpPr>
        <p:grpSpPr>
          <a:xfrm>
            <a:off x="2748786" y="3935261"/>
            <a:ext cx="6175786" cy="2696432"/>
            <a:chOff x="1059059" y="3858772"/>
            <a:chExt cx="6175786" cy="2696432"/>
          </a:xfrm>
        </p:grpSpPr>
        <p:grpSp>
          <p:nvGrpSpPr>
            <p:cNvPr id="13" name="Group 12">
              <a:extLst>
                <a:ext uri="{FF2B5EF4-FFF2-40B4-BE49-F238E27FC236}">
                  <a16:creationId xmlns:a16="http://schemas.microsoft.com/office/drawing/2014/main" id="{E9B29CA5-8232-98D2-7C1F-75C8055BB3D3}"/>
                </a:ext>
              </a:extLst>
            </p:cNvPr>
            <p:cNvGrpSpPr/>
            <p:nvPr/>
          </p:nvGrpSpPr>
          <p:grpSpPr>
            <a:xfrm>
              <a:off x="1096297" y="3859254"/>
              <a:ext cx="6138548" cy="2695950"/>
              <a:chOff x="1241219" y="4206935"/>
              <a:chExt cx="6138548" cy="2695950"/>
            </a:xfrm>
            <a:solidFill>
              <a:schemeClr val="bg1"/>
            </a:solidFill>
          </p:grpSpPr>
          <p:sp>
            <p:nvSpPr>
              <p:cNvPr id="12" name="Rectangle 11">
                <a:extLst>
                  <a:ext uri="{FF2B5EF4-FFF2-40B4-BE49-F238E27FC236}">
                    <a16:creationId xmlns:a16="http://schemas.microsoft.com/office/drawing/2014/main" id="{4EFA1CF4-79F7-96DC-4257-DC9133F6B170}"/>
                  </a:ext>
                </a:extLst>
              </p:cNvPr>
              <p:cNvSpPr/>
              <p:nvPr/>
            </p:nvSpPr>
            <p:spPr>
              <a:xfrm>
                <a:off x="1241219" y="4206935"/>
                <a:ext cx="6138548" cy="2695950"/>
              </a:xfrm>
              <a:prstGeom prst="rect">
                <a:avLst/>
              </a:prstGeom>
              <a:grpFill/>
              <a:ln w="9525"/>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7" name="Picture 6">
                <a:extLst>
                  <a:ext uri="{FF2B5EF4-FFF2-40B4-BE49-F238E27FC236}">
                    <a16:creationId xmlns:a16="http://schemas.microsoft.com/office/drawing/2014/main" id="{17914E61-9D91-5D2C-8673-8FECFF76320D}"/>
                  </a:ext>
                </a:extLst>
              </p:cNvPr>
              <p:cNvPicPr>
                <a:picLocks noChangeAspect="1"/>
              </p:cNvPicPr>
              <p:nvPr/>
            </p:nvPicPr>
            <p:blipFill rotWithShape="1">
              <a:blip r:embed="rId3"/>
              <a:srcRect l="10151" t="10169"/>
              <a:stretch/>
            </p:blipFill>
            <p:spPr>
              <a:xfrm>
                <a:off x="1288790" y="4270456"/>
                <a:ext cx="1349235" cy="1066203"/>
              </a:xfrm>
              <a:prstGeom prst="rect">
                <a:avLst/>
              </a:prstGeom>
              <a:grpFill/>
            </p:spPr>
          </p:pic>
          <p:pic>
            <p:nvPicPr>
              <p:cNvPr id="5" name="Picture 4">
                <a:extLst>
                  <a:ext uri="{FF2B5EF4-FFF2-40B4-BE49-F238E27FC236}">
                    <a16:creationId xmlns:a16="http://schemas.microsoft.com/office/drawing/2014/main" id="{7D96861E-24AA-2E2A-C04E-B3FDE8314E91}"/>
                  </a:ext>
                </a:extLst>
              </p:cNvPr>
              <p:cNvPicPr>
                <a:picLocks noChangeAspect="1"/>
              </p:cNvPicPr>
              <p:nvPr/>
            </p:nvPicPr>
            <p:blipFill>
              <a:blip r:embed="rId4"/>
              <a:stretch>
                <a:fillRect/>
              </a:stretch>
            </p:blipFill>
            <p:spPr>
              <a:xfrm>
                <a:off x="2880522" y="4926635"/>
                <a:ext cx="2122472" cy="1125166"/>
              </a:xfrm>
              <a:prstGeom prst="rect">
                <a:avLst/>
              </a:prstGeom>
              <a:grpFill/>
            </p:spPr>
          </p:pic>
          <p:pic>
            <p:nvPicPr>
              <p:cNvPr id="11" name="Picture 10">
                <a:extLst>
                  <a:ext uri="{FF2B5EF4-FFF2-40B4-BE49-F238E27FC236}">
                    <a16:creationId xmlns:a16="http://schemas.microsoft.com/office/drawing/2014/main" id="{AA82B4EE-C072-7792-A83B-D8715979E0D2}"/>
                  </a:ext>
                </a:extLst>
              </p:cNvPr>
              <p:cNvPicPr>
                <a:picLocks noChangeAspect="1"/>
              </p:cNvPicPr>
              <p:nvPr/>
            </p:nvPicPr>
            <p:blipFill rotWithShape="1">
              <a:blip r:embed="rId5"/>
              <a:srcRect b="5746"/>
              <a:stretch/>
            </p:blipFill>
            <p:spPr>
              <a:xfrm>
                <a:off x="5371665" y="5184525"/>
                <a:ext cx="2008102" cy="1605626"/>
              </a:xfrm>
              <a:prstGeom prst="rect">
                <a:avLst/>
              </a:prstGeom>
              <a:grpFill/>
            </p:spPr>
          </p:pic>
        </p:grpSp>
        <p:cxnSp>
          <p:nvCxnSpPr>
            <p:cNvPr id="15" name="Straight Connector 14">
              <a:extLst>
                <a:ext uri="{FF2B5EF4-FFF2-40B4-BE49-F238E27FC236}">
                  <a16:creationId xmlns:a16="http://schemas.microsoft.com/office/drawing/2014/main" id="{AEABCBEB-D6D6-F325-EEB7-B2C7CCDDAA23}"/>
                </a:ext>
              </a:extLst>
            </p:cNvPr>
            <p:cNvCxnSpPr/>
            <p:nvPr/>
          </p:nvCxnSpPr>
          <p:spPr>
            <a:xfrm flipV="1">
              <a:off x="1529793" y="3858773"/>
              <a:ext cx="1766218" cy="26964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F47F23-BC6A-6683-70CF-5E81B4F61F49}"/>
                </a:ext>
              </a:extLst>
            </p:cNvPr>
            <p:cNvCxnSpPr/>
            <p:nvPr/>
          </p:nvCxnSpPr>
          <p:spPr>
            <a:xfrm flipV="1">
              <a:off x="4059194" y="3858772"/>
              <a:ext cx="1766218" cy="26964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8172726-44C9-EA43-D519-A44499F9B1F6}"/>
                </a:ext>
              </a:extLst>
            </p:cNvPr>
            <p:cNvSpPr txBox="1"/>
            <p:nvPr/>
          </p:nvSpPr>
          <p:spPr>
            <a:xfrm>
              <a:off x="1059059" y="5003730"/>
              <a:ext cx="1209929" cy="553998"/>
            </a:xfrm>
            <a:prstGeom prst="rect">
              <a:avLst/>
            </a:prstGeom>
            <a:noFill/>
          </p:spPr>
          <p:txBody>
            <a:bodyPr wrap="square" rtlCol="0">
              <a:spAutoFit/>
            </a:bodyPr>
            <a:lstStyle/>
            <a:p>
              <a:pPr algn="ctr">
                <a:lnSpc>
                  <a:spcPts val="1800"/>
                </a:lnSpc>
              </a:pPr>
              <a:r>
                <a:rPr lang="en-US" sz="1800" b="0">
                  <a:latin typeface="+mn-lt"/>
                </a:rPr>
                <a:t>What</a:t>
              </a:r>
              <a:br>
                <a:rPr lang="en-US" sz="1800" b="0">
                  <a:latin typeface="+mn-lt"/>
                </a:rPr>
              </a:br>
              <a:r>
                <a:rPr lang="en-US" sz="1400" b="0">
                  <a:latin typeface="+mn-lt"/>
                </a:rPr>
                <a:t>(analysis)</a:t>
              </a:r>
              <a:endParaRPr lang="en-US" sz="1800" b="0" dirty="0" err="1">
                <a:latin typeface="+mn-lt"/>
              </a:endParaRPr>
            </a:p>
          </p:txBody>
        </p:sp>
        <p:sp>
          <p:nvSpPr>
            <p:cNvPr id="18" name="TextBox 17">
              <a:extLst>
                <a:ext uri="{FF2B5EF4-FFF2-40B4-BE49-F238E27FC236}">
                  <a16:creationId xmlns:a16="http://schemas.microsoft.com/office/drawing/2014/main" id="{D0FEFE08-DA86-1DCE-EF89-DCDCF06A5843}"/>
                </a:ext>
              </a:extLst>
            </p:cNvPr>
            <p:cNvSpPr txBox="1"/>
            <p:nvPr/>
          </p:nvSpPr>
          <p:spPr>
            <a:xfrm>
              <a:off x="5737313" y="4223134"/>
              <a:ext cx="1209929" cy="553998"/>
            </a:xfrm>
            <a:prstGeom prst="rect">
              <a:avLst/>
            </a:prstGeom>
            <a:noFill/>
          </p:spPr>
          <p:txBody>
            <a:bodyPr wrap="square" rtlCol="0">
              <a:spAutoFit/>
            </a:bodyPr>
            <a:lstStyle/>
            <a:p>
              <a:pPr algn="ctr">
                <a:lnSpc>
                  <a:spcPts val="1800"/>
                </a:lnSpc>
              </a:pPr>
              <a:r>
                <a:rPr lang="en-US" sz="1800" b="0">
                  <a:latin typeface="+mn-lt"/>
                </a:rPr>
                <a:t>How</a:t>
              </a:r>
              <a:br>
                <a:rPr lang="en-US" sz="1800" b="0">
                  <a:latin typeface="+mn-lt"/>
                </a:rPr>
              </a:br>
              <a:r>
                <a:rPr lang="en-US" sz="1400" b="0">
                  <a:latin typeface="+mn-lt"/>
                </a:rPr>
                <a:t>(design)</a:t>
              </a:r>
              <a:endParaRPr lang="en-US" sz="1800" b="0" dirty="0" err="1">
                <a:latin typeface="+mn-lt"/>
              </a:endParaRPr>
            </a:p>
          </p:txBody>
        </p:sp>
        <p:cxnSp>
          <p:nvCxnSpPr>
            <p:cNvPr id="24" name="Connector: Curved 23">
              <a:extLst>
                <a:ext uri="{FF2B5EF4-FFF2-40B4-BE49-F238E27FC236}">
                  <a16:creationId xmlns:a16="http://schemas.microsoft.com/office/drawing/2014/main" id="{EA0D6587-DCF1-9B42-5D97-79F8DDCC224E}"/>
                </a:ext>
              </a:extLst>
            </p:cNvPr>
            <p:cNvCxnSpPr>
              <a:cxnSpLocks/>
              <a:endCxn id="5" idx="1"/>
            </p:cNvCxnSpPr>
            <p:nvPr/>
          </p:nvCxnSpPr>
          <p:spPr>
            <a:xfrm>
              <a:off x="2013071" y="4849326"/>
              <a:ext cx="722529" cy="292211"/>
            </a:xfrm>
            <a:prstGeom prst="curvedConnector3">
              <a:avLst>
                <a:gd name="adj1" fmla="val 50000"/>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E1D28179-2058-FA76-962A-CB9629AB5F8D}"/>
                </a:ext>
              </a:extLst>
            </p:cNvPr>
            <p:cNvCxnSpPr>
              <a:cxnSpLocks/>
            </p:cNvCxnSpPr>
            <p:nvPr/>
          </p:nvCxnSpPr>
          <p:spPr>
            <a:xfrm>
              <a:off x="4432044" y="5635824"/>
              <a:ext cx="864693" cy="403782"/>
            </a:xfrm>
            <a:prstGeom prst="curvedConnector3">
              <a:avLst>
                <a:gd name="adj1" fmla="val 27483"/>
              </a:avLst>
            </a:prstGeom>
            <a:ln w="571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057B841-4044-0BE2-D7BE-340DD77D7687}"/>
                </a:ext>
              </a:extLst>
            </p:cNvPr>
            <p:cNvCxnSpPr/>
            <p:nvPr/>
          </p:nvCxnSpPr>
          <p:spPr>
            <a:xfrm>
              <a:off x="2117375" y="5635824"/>
              <a:ext cx="2043329" cy="764976"/>
            </a:xfrm>
            <a:prstGeom prst="straightConnector1">
              <a:avLst/>
            </a:prstGeom>
            <a:ln>
              <a:solidFill>
                <a:schemeClr val="accent4">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7DB69AA-DC9E-A06F-7D78-D944523E5D23}"/>
                </a:ext>
              </a:extLst>
            </p:cNvPr>
            <p:cNvSpPr txBox="1"/>
            <p:nvPr/>
          </p:nvSpPr>
          <p:spPr>
            <a:xfrm rot="1338193">
              <a:off x="2886564" y="5829863"/>
              <a:ext cx="381256" cy="276999"/>
            </a:xfrm>
            <a:prstGeom prst="rect">
              <a:avLst/>
            </a:prstGeom>
            <a:solidFill>
              <a:schemeClr val="bg1"/>
            </a:solidFill>
          </p:spPr>
          <p:txBody>
            <a:bodyPr wrap="square" lIns="0" tIns="0" rIns="0" bIns="0">
              <a:spAutoFit/>
            </a:bodyPr>
            <a:lstStyle/>
            <a:p>
              <a:r>
                <a:rPr lang="en-US" sz="1800" b="0">
                  <a:solidFill>
                    <a:schemeClr val="accent4">
                      <a:lumMod val="60000"/>
                      <a:lumOff val="40000"/>
                    </a:schemeClr>
                  </a:solidFill>
                  <a:latin typeface="+mn-lt"/>
                </a:rPr>
                <a:t>gap</a:t>
              </a:r>
              <a:endParaRPr lang="en-US">
                <a:solidFill>
                  <a:schemeClr val="accent4">
                    <a:lumMod val="60000"/>
                    <a:lumOff val="40000"/>
                  </a:schemeClr>
                </a:solidFill>
              </a:endParaRPr>
            </a:p>
          </p:txBody>
        </p:sp>
      </p:grpSp>
      <p:sp>
        <p:nvSpPr>
          <p:cNvPr id="37" name="TextBox 36">
            <a:extLst>
              <a:ext uri="{FF2B5EF4-FFF2-40B4-BE49-F238E27FC236}">
                <a16:creationId xmlns:a16="http://schemas.microsoft.com/office/drawing/2014/main" id="{F76ECDA7-FB02-0BC6-46D8-FF6677B76955}"/>
              </a:ext>
            </a:extLst>
          </p:cNvPr>
          <p:cNvSpPr txBox="1"/>
          <p:nvPr/>
        </p:nvSpPr>
        <p:spPr>
          <a:xfrm>
            <a:off x="3617987" y="3286457"/>
            <a:ext cx="4604659" cy="646331"/>
          </a:xfrm>
          <a:prstGeom prst="rect">
            <a:avLst/>
          </a:prstGeom>
          <a:noFill/>
        </p:spPr>
        <p:txBody>
          <a:bodyPr wrap="square">
            <a:spAutoFit/>
          </a:bodyPr>
          <a:lstStyle/>
          <a:p>
            <a:pPr algn="ctr"/>
            <a:r>
              <a:rPr lang="en-US" sz="1200">
                <a:solidFill>
                  <a:schemeClr val="accent2"/>
                </a:solidFill>
              </a:rPr>
              <a:t>One of the most difficult problems in software development is to get from the "what" view of the world into a "how" view of the world. </a:t>
            </a:r>
            <a:br>
              <a:rPr lang="en-US" sz="1200">
                <a:solidFill>
                  <a:schemeClr val="accent2"/>
                </a:solidFill>
              </a:rPr>
            </a:br>
            <a:r>
              <a:rPr lang="en-US" sz="1200">
                <a:solidFill>
                  <a:schemeClr val="accent2"/>
                </a:solidFill>
              </a:rPr>
              <a:t>Robustness analysis is a technique that helps people do this.</a:t>
            </a:r>
          </a:p>
        </p:txBody>
      </p:sp>
    </p:spTree>
    <p:extLst>
      <p:ext uri="{BB962C8B-B14F-4D97-AF65-F5344CB8AC3E}">
        <p14:creationId xmlns:p14="http://schemas.microsoft.com/office/powerpoint/2010/main" val="81722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D22285-47C7-71A7-115F-9BD3987C585C}"/>
              </a:ext>
            </a:extLst>
          </p:cNvPr>
          <p:cNvSpPr>
            <a:spLocks noGrp="1"/>
          </p:cNvSpPr>
          <p:nvPr>
            <p:ph idx="1"/>
          </p:nvPr>
        </p:nvSpPr>
        <p:spPr/>
        <p:txBody>
          <a:bodyPr>
            <a:normAutofit/>
          </a:bodyPr>
          <a:lstStyle/>
          <a:p>
            <a:r>
              <a:rPr lang="en-US" sz="1600"/>
              <a:t>Robustness analysis sits right in the gap between what the system has to do and how it's actually going to accomplish this task. While we're crossing this gap, there are actually several different activities that are going on concurrently. </a:t>
            </a:r>
          </a:p>
          <a:p>
            <a:pPr lvl="1"/>
            <a:r>
              <a:rPr lang="en-US" sz="1400"/>
              <a:t>First, we're going to be discovering objects that we forgot when we took our first guess at what objects we had in the system. </a:t>
            </a:r>
          </a:p>
          <a:p>
            <a:pPr lvl="1"/>
            <a:r>
              <a:rPr lang="en-US" sz="1400"/>
              <a:t>We can also add the attributes onto our classes as we trace data flow on the robustness diagrams.</a:t>
            </a:r>
          </a:p>
          <a:p>
            <a:pPr lvl="1"/>
            <a:r>
              <a:rPr lang="en-US" sz="1400"/>
              <a:t>Another important thing we'll do is update and refine the text of the use case as we work through this diagram.</a:t>
            </a:r>
            <a:br>
              <a:rPr lang="en-US" sz="1400"/>
            </a:br>
            <a:br>
              <a:rPr lang="en-US" sz="1400"/>
            </a:br>
            <a:br>
              <a:rPr lang="en-US" sz="1400"/>
            </a:br>
            <a:endParaRPr lang="en-US" sz="1400"/>
          </a:p>
          <a:p>
            <a:r>
              <a:rPr lang="en-US" sz="1600"/>
              <a:t>Robustness Diagrams are not </a:t>
            </a:r>
            <a:br>
              <a:rPr lang="en-US" sz="1600"/>
            </a:br>
            <a:r>
              <a:rPr lang="en-US" sz="1600"/>
              <a:t>only a good intermediate step </a:t>
            </a:r>
            <a:br>
              <a:rPr lang="en-US" sz="1600"/>
            </a:br>
            <a:r>
              <a:rPr lang="en-US" sz="1600"/>
              <a:t>to Sequence Diagrams, but to </a:t>
            </a:r>
            <a:br>
              <a:rPr lang="en-US" sz="1600"/>
            </a:br>
            <a:r>
              <a:rPr lang="en-US" sz="1600"/>
              <a:t>Class Diagrams as well.</a:t>
            </a:r>
          </a:p>
          <a:p>
            <a:endParaRPr lang="en-US" sz="1600"/>
          </a:p>
        </p:txBody>
      </p:sp>
      <p:sp>
        <p:nvSpPr>
          <p:cNvPr id="3" name="Title 2">
            <a:extLst>
              <a:ext uri="{FF2B5EF4-FFF2-40B4-BE49-F238E27FC236}">
                <a16:creationId xmlns:a16="http://schemas.microsoft.com/office/drawing/2014/main" id="{E011C336-7537-B7EA-FAE2-4D5A2172BEC4}"/>
              </a:ext>
            </a:extLst>
          </p:cNvPr>
          <p:cNvSpPr>
            <a:spLocks noGrp="1"/>
          </p:cNvSpPr>
          <p:nvPr>
            <p:ph type="title"/>
          </p:nvPr>
        </p:nvSpPr>
        <p:spPr/>
        <p:txBody>
          <a:bodyPr/>
          <a:lstStyle/>
          <a:p>
            <a:r>
              <a:rPr lang="en-US"/>
              <a:t>Closing the Gap</a:t>
            </a:r>
          </a:p>
        </p:txBody>
      </p:sp>
      <p:pic>
        <p:nvPicPr>
          <p:cNvPr id="5" name="Picture 4">
            <a:extLst>
              <a:ext uri="{FF2B5EF4-FFF2-40B4-BE49-F238E27FC236}">
                <a16:creationId xmlns:a16="http://schemas.microsoft.com/office/drawing/2014/main" id="{484DA4B4-7B1D-40D2-D723-9B71F8F6F86D}"/>
              </a:ext>
            </a:extLst>
          </p:cNvPr>
          <p:cNvPicPr>
            <a:picLocks noChangeAspect="1"/>
          </p:cNvPicPr>
          <p:nvPr/>
        </p:nvPicPr>
        <p:blipFill>
          <a:blip r:embed="rId2"/>
          <a:stretch>
            <a:fillRect/>
          </a:stretch>
        </p:blipFill>
        <p:spPr>
          <a:xfrm>
            <a:off x="3599360" y="3883592"/>
            <a:ext cx="4724113" cy="2942381"/>
          </a:xfrm>
          <a:prstGeom prst="rect">
            <a:avLst/>
          </a:prstGeom>
        </p:spPr>
      </p:pic>
      <p:sp>
        <p:nvSpPr>
          <p:cNvPr id="6" name="Rectangle 5">
            <a:extLst>
              <a:ext uri="{FF2B5EF4-FFF2-40B4-BE49-F238E27FC236}">
                <a16:creationId xmlns:a16="http://schemas.microsoft.com/office/drawing/2014/main" id="{279B5C7E-363E-9BCB-FAF8-808BDDF33C4C}"/>
              </a:ext>
            </a:extLst>
          </p:cNvPr>
          <p:cNvSpPr/>
          <p:nvPr/>
        </p:nvSpPr>
        <p:spPr>
          <a:xfrm>
            <a:off x="4853621" y="5764544"/>
            <a:ext cx="709269" cy="945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6069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3.xml><?xml version="1.0" encoding="utf-8"?>
<a:theme xmlns:a="http://schemas.openxmlformats.org/drawingml/2006/main" name="2_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4.xml><?xml version="1.0" encoding="utf-8"?>
<a:theme xmlns:a="http://schemas.openxmlformats.org/drawingml/2006/main" name="3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smtClean="0">
            <a:latin typeface="+mn-lt"/>
          </a:defRPr>
        </a:defPPr>
      </a:lstStyle>
    </a:txDef>
  </a:objectDefaults>
  <a:extraClrSchemeLst/>
</a:theme>
</file>

<file path=ppt/theme/theme5.xml><?xml version="1.0" encoding="utf-8"?>
<a:theme xmlns:a="http://schemas.openxmlformats.org/drawingml/2006/main" name="4_Java Green">
  <a:themeElements>
    <a:clrScheme name="UML">
      <a:dk1>
        <a:srgbClr val="853143"/>
      </a:dk1>
      <a:lt1>
        <a:sysClr val="window" lastClr="FFFFFF"/>
      </a:lt1>
      <a:dk2>
        <a:srgbClr val="452264"/>
      </a:dk2>
      <a:lt2>
        <a:srgbClr val="E2DFCC"/>
      </a:lt2>
      <a:accent1>
        <a:srgbClr val="853043"/>
      </a:accent1>
      <a:accent2>
        <a:srgbClr val="452264"/>
      </a:accent2>
      <a:accent3>
        <a:srgbClr val="D4BF54"/>
      </a:accent3>
      <a:accent4>
        <a:srgbClr val="2E66B8"/>
      </a:accent4>
      <a:accent5>
        <a:srgbClr val="FB4037"/>
      </a:accent5>
      <a:accent6>
        <a:srgbClr val="977B2D"/>
      </a:accent6>
      <a:hlink>
        <a:srgbClr val="2E66B8"/>
      </a:hlink>
      <a:folHlink>
        <a:srgbClr val="7030A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6.xml><?xml version="1.0" encoding="utf-8"?>
<a:theme xmlns:a="http://schemas.openxmlformats.org/drawingml/2006/main" name="5_Java Green">
  <a:themeElements>
    <a:clrScheme name="Custom 33">
      <a:dk1>
        <a:sysClr val="windowText" lastClr="000000"/>
      </a:dk1>
      <a:lt1>
        <a:sysClr val="window" lastClr="FFFFFF"/>
      </a:lt1>
      <a:dk2>
        <a:srgbClr val="860127"/>
      </a:dk2>
      <a:lt2>
        <a:srgbClr val="FABEC8"/>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7.xml><?xml version="1.0" encoding="utf-8"?>
<a:theme xmlns:a="http://schemas.openxmlformats.org/drawingml/2006/main" name="6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8.xml><?xml version="1.0" encoding="utf-8"?>
<a:theme xmlns:a="http://schemas.openxmlformats.org/drawingml/2006/main" name="7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9.xml><?xml version="1.0" encoding="utf-8"?>
<a:theme xmlns:a="http://schemas.openxmlformats.org/drawingml/2006/main" name="9_Java Green">
  <a:themeElements>
    <a:clrScheme name="Custom 4">
      <a:dk1>
        <a:sysClr val="windowText" lastClr="000000"/>
      </a:dk1>
      <a:lt1>
        <a:sysClr val="window" lastClr="FFFFFF"/>
      </a:lt1>
      <a:dk2>
        <a:srgbClr val="E37E03"/>
      </a:dk2>
      <a:lt2>
        <a:srgbClr val="EEE0F4"/>
      </a:lt2>
      <a:accent1>
        <a:srgbClr val="1F03EB"/>
      </a:accent1>
      <a:accent2>
        <a:srgbClr val="0070C0"/>
      </a:accent2>
      <a:accent3>
        <a:srgbClr val="A147C9"/>
      </a:accent3>
      <a:accent4>
        <a:srgbClr val="2E6C57"/>
      </a:accent4>
      <a:accent5>
        <a:srgbClr val="5B4672"/>
      </a:accent5>
      <a:accent6>
        <a:srgbClr val="45CBA2"/>
      </a:accent6>
      <a:hlink>
        <a:srgbClr val="47295D"/>
      </a:hlink>
      <a:folHlink>
        <a:srgbClr val="47295D"/>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smtClean="0">
            <a:latin typeface="+mn-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54358</TotalTime>
  <Words>1495</Words>
  <Application>Microsoft Office PowerPoint</Application>
  <PresentationFormat>On-screen Show (4:3)</PresentationFormat>
  <Paragraphs>83</Paragraphs>
  <Slides>13</Slides>
  <Notes>3</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13</vt:i4>
      </vt:variant>
    </vt:vector>
  </HeadingPairs>
  <TitlesOfParts>
    <vt:vector size="29" baseType="lpstr">
      <vt:lpstr>Arial</vt:lpstr>
      <vt:lpstr>Arial Narrow</vt:lpstr>
      <vt:lpstr>Calibri</vt:lpstr>
      <vt:lpstr>Comic Sans MS</vt:lpstr>
      <vt:lpstr>Franklin Gothic Medium</vt:lpstr>
      <vt:lpstr>Wingdings</vt:lpstr>
      <vt:lpstr>Wingdings 2</vt:lpstr>
      <vt:lpstr>Java Green</vt:lpstr>
      <vt:lpstr>1_Java Green</vt:lpstr>
      <vt:lpstr>2_Java Green</vt:lpstr>
      <vt:lpstr>3_Java Green</vt:lpstr>
      <vt:lpstr>4_Java Green</vt:lpstr>
      <vt:lpstr>5_Java Green</vt:lpstr>
      <vt:lpstr>6_Java Green</vt:lpstr>
      <vt:lpstr>7_Java Green</vt:lpstr>
      <vt:lpstr>9_Java Green</vt:lpstr>
      <vt:lpstr>UML Modeling  Robustness Diagrams</vt:lpstr>
      <vt:lpstr>References</vt:lpstr>
      <vt:lpstr>UML Robustness Diagrams</vt:lpstr>
      <vt:lpstr>History of UML</vt:lpstr>
      <vt:lpstr>Methods Wars continue to this day</vt:lpstr>
      <vt:lpstr>History of Robustness Diagrams  (1)</vt:lpstr>
      <vt:lpstr>History of Robustness Diagrams  (2)</vt:lpstr>
      <vt:lpstr>Why are Robustness Diagrams  Important Then?</vt:lpstr>
      <vt:lpstr>Closing the Gap</vt:lpstr>
      <vt:lpstr>The Robustness Diagram</vt:lpstr>
      <vt:lpstr>Robustness Diagram</vt:lpstr>
      <vt:lpstr>Creating Robustness Diagrams in StarUML</vt:lpstr>
      <vt:lpstr>Modeling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cp:lastModifiedBy>
  <cp:revision>658</cp:revision>
  <cp:lastPrinted>2021-05-19T00:11:10Z</cp:lastPrinted>
  <dcterms:created xsi:type="dcterms:W3CDTF">2013-12-20T15:33:26Z</dcterms:created>
  <dcterms:modified xsi:type="dcterms:W3CDTF">2024-01-20T03:41:09Z</dcterms:modified>
</cp:coreProperties>
</file>