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5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6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7.xml" ContentType="application/vnd.openxmlformats-officedocument.theme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8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3" r:id="rId2"/>
    <p:sldMasterId id="2147483710" r:id="rId3"/>
    <p:sldMasterId id="2147483724" r:id="rId4"/>
    <p:sldMasterId id="2147483738" r:id="rId5"/>
    <p:sldMasterId id="2147483755" r:id="rId6"/>
    <p:sldMasterId id="2147483769" r:id="rId7"/>
    <p:sldMasterId id="2147483783" r:id="rId8"/>
    <p:sldMasterId id="2147483811" r:id="rId9"/>
  </p:sldMasterIdLst>
  <p:notesMasterIdLst>
    <p:notesMasterId r:id="rId16"/>
  </p:notesMasterIdLst>
  <p:sldIdLst>
    <p:sldId id="257" r:id="rId10"/>
    <p:sldId id="258" r:id="rId11"/>
    <p:sldId id="274" r:id="rId12"/>
    <p:sldId id="557" r:id="rId13"/>
    <p:sldId id="558" r:id="rId14"/>
    <p:sldId id="559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C7CB"/>
    <a:srgbClr val="853043"/>
    <a:srgbClr val="FFFF00"/>
    <a:srgbClr val="000000"/>
    <a:srgbClr val="00B0F0"/>
    <a:srgbClr val="462264"/>
    <a:srgbClr val="D4BF54"/>
    <a:srgbClr val="F6F5EE"/>
    <a:srgbClr val="FF8989"/>
    <a:srgbClr val="F817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45" autoAdjust="0"/>
    <p:restoredTop sz="94660"/>
  </p:normalViewPr>
  <p:slideViewPr>
    <p:cSldViewPr snapToGrid="0">
      <p:cViewPr>
        <p:scale>
          <a:sx n="83" d="100"/>
          <a:sy n="83" d="100"/>
        </p:scale>
        <p:origin x="261" y="3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91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10" Type="http://schemas.openxmlformats.org/officeDocument/2006/relationships/slide" Target="slides/slide1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C99BAC5-AAC3-41B1-80A3-A98604D7601C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9C63B7B-8D39-4D0A-9EEA-56F291D3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2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57066" indent="-291179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64717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30604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96491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Objects First with Java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57066" indent="-291179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64717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30604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96491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© David J. Barnes and Michael </a:t>
            </a:r>
            <a:r>
              <a:rPr lang="en-GB" altLang="en-US" sz="1200" dirty="0" err="1"/>
              <a:t>Kölling</a:t>
            </a:r>
            <a:endParaRPr lang="en-GB" altLang="en-US" sz="1200"/>
          </a:p>
        </p:txBody>
      </p:sp>
      <p:sp>
        <p:nvSpPr>
          <p:cNvPr id="153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57066" indent="-291179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64717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30604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96491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fld id="{03152B4E-4FD2-45FC-9CDE-05DF5F3AE35C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153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/>
              <a:t>Replace this with your course title and your name/contact details.</a:t>
            </a:r>
          </a:p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1098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47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82971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97282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21979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754535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836840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14976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58071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33410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1173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32659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534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21994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8774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4D8609DF-246E-4592-9017-335BBA61F54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52186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DE6586-20E5-4D2A-9EE1-44A5953165C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86477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01FB564D-8546-4D3A-B883-7D4B1C9A3B6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68227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AEAD4A3F-3677-4F0D-8AF8-68CE0872A66B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753045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6AB850F-29E0-47A7-9D5F-C1DC738D1CA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761029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33D4124B-0DCE-4FD2-BE75-B48FBB7967C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462162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DB62AEC6-CA35-4482-B790-D511620C0E5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91069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7F522084-5389-49DB-810C-34F47F8FDC4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05670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AECA56E7-F650-4170-B031-F26B491E1565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5373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336237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ACBF2E09-7228-48B9-8044-B9D203F5551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006058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6F10B818-19C8-4A97-84A9-335FAA858E3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383769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39114AE-1352-4D49-8C5C-3EED0062B8F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000448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58ACDF46-899B-4841-8F5D-27F0352B39E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4820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3251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7709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8001000" y="150876"/>
            <a:ext cx="9906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3307-CA20-40BA-A7E7-17A69DE3C3A7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34680" y="460247"/>
            <a:ext cx="604520" cy="5999929"/>
          </a:xfrm>
        </p:spPr>
        <p:txBody>
          <a:bodyPr vert="vert" anchor="b"/>
          <a:lstStyle>
            <a:lvl1pPr algn="l">
              <a:defRPr sz="3200" spc="15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r>
              <a:rPr lang="en-US" sz="900">
                <a:solidFill>
                  <a:schemeClr val="accent3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smtClean="0">
                <a:solidFill>
                  <a:schemeClr val="accent3"/>
                </a:solidFill>
                <a:latin typeface="Arial Narrow" pitchFamily="34" charset="0"/>
              </a:rPr>
              <a:pPr algn="r"/>
              <a:t>‹#›</a:t>
            </a:fld>
            <a:endParaRPr lang="en-US" sz="900" dirty="0">
              <a:solidFill>
                <a:schemeClr val="accent3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5543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8C7610B-743C-48E8-8761-F589C348B6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434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B0B3945-8C01-452C-BB78-F336F40B0C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2525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34C5787E-A7DE-49C3-88D9-3C54C289A8D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780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3C77EAA6-9D41-4E46-94CF-A35D0A2280B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8773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42E3BE3B-EDD7-42E3-852D-562D2FDD652F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626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8167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5F45C4B8-3C16-49F1-8510-9E8022B0948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7692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913EEBCA-DA46-401D-ACC6-B5412897812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481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DDBED68A-ECCA-4BD7-AFEA-86CC0607AC8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0563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B7384813-B65D-4938-A41C-D822F5A8FB4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8952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1D6C419-2517-415A-8E7F-D34A46E0F50E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5937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A59B9B95-4360-4063-A6A0-0C34F8F79C84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4156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99730F2F-8CC0-4647-ACEE-615D755A84BB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4276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9ECAA582-BF34-4A37-B4F5-661CA7939C5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5013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8232434-1342-4CEB-82E4-0B5BA56BB475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7714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601DE923-D9D0-4163-87EF-F1F611E2118F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9378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8466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8C7610B-743C-48E8-8761-F589C348B6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78707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B0B3945-8C01-452C-BB78-F336F40B0C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6092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7709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8001000" y="150876"/>
            <a:ext cx="9906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3307-CA20-40BA-A7E7-17A69DE3C3A7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34680" y="460247"/>
            <a:ext cx="604520" cy="5999929"/>
          </a:xfrm>
        </p:spPr>
        <p:txBody>
          <a:bodyPr vert="vert" anchor="b"/>
          <a:lstStyle>
            <a:lvl1pPr algn="l">
              <a:defRPr sz="3200" spc="15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r>
              <a:rPr lang="en-US" sz="900">
                <a:solidFill>
                  <a:schemeClr val="accent3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smtClean="0">
                <a:solidFill>
                  <a:schemeClr val="accent3"/>
                </a:solidFill>
                <a:latin typeface="Arial Narrow" pitchFamily="34" charset="0"/>
              </a:rPr>
              <a:pPr algn="r"/>
              <a:t>‹#›</a:t>
            </a:fld>
            <a:endParaRPr lang="en-US" sz="900" dirty="0">
              <a:solidFill>
                <a:schemeClr val="accent3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692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145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62919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99010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8514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11324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2212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006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5667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08677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7815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2765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4360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82679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1053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4D8609DF-246E-4592-9017-335BBA61F54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41353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DE6586-20E5-4D2A-9EE1-44A5953165C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66720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01FB564D-8546-4D3A-B883-7D4B1C9A3B6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4553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AEAD4A3F-3677-4F0D-8AF8-68CE0872A66B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368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37971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6AB850F-29E0-47A7-9D5F-C1DC738D1CA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7189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33D4124B-0DCE-4FD2-BE75-B48FBB7967C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30669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DB62AEC6-CA35-4482-B790-D511620C0E5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30123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7F522084-5389-49DB-810C-34F47F8FDC4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804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AECA56E7-F650-4170-B031-F26B491E1565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72475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ACBF2E09-7228-48B9-8044-B9D203F5551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09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6F10B818-19C8-4A97-84A9-335FAA858E3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9554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39114AE-1352-4D49-8C5C-3EED0062B8F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5478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58ACDF46-899B-4841-8F5D-27F0352B39E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3907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84765071-C1EF-4949-B6AE-C7EC626A71D3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84974CC4-9CAA-42EC-B7E6-2218C1F0D164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33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67714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50796159-A167-4EBA-BC24-7B6978F9A33F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5102599A-98E1-4B0C-9039-37DAEA9D7CF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28978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0C0BD0A-9F6C-4472-917A-9929BC4ED819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A910EFF0-A31A-4A78-9F24-820ECC5F855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49075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C2169485-91DE-4D25-831A-65F99486610A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A88CCB75-F28B-4601-95ED-AA9895A87F28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69294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B9E47158-FD53-44BD-A80A-52E03BBF1B00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7797E598-1CC8-4BA3-8530-8CB1273D98F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84312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1372F088-22AB-4260-B8FD-5B7CCA5E02E5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D0CCD661-FEBD-47BF-94BA-1634BB8D4E8E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69251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88715262-A1E2-4C09-BFCC-6A2FEFB7E970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E81E28AC-A6C2-4B55-A6FA-6E58D1B8077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87270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8934B90C-BF1E-4CDE-97BE-390E6F5E3570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7E0B6DED-0B37-45D6-A25D-C264F541B7D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94186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991BF8C-C3FF-4A49-87CD-6620D4182EEB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029C4954-9213-4750-8EBF-AA5DBEF3C98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4982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8CE3AC5D-AB0D-44BC-9539-8BFB13265F97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94B96F8-7CB0-4133-B0B2-8E5944E37078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56972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84E12966-8E59-4881-AD57-268CFDA296E3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D6928B06-B7D1-4B19-9276-B1481A4EBC9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171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23416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E32484E-0BCD-4316-B5AF-2788F1A6F20B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ADF5225A-1385-46D2-AC4D-412F35EB7CD4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1655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6AB0FACF-D7CF-4FCF-8E89-38ADDD67B0DA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10C63E9E-8627-4023-80BF-CB527E59B8FE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1261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60737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08547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50437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6139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97691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51979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1160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873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76092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6842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4304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21399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94964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9468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425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3000" spc="113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9C5155B-E007-4FB8-BDC5-944FF9C06A6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23850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45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45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45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45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45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CFC29A69-80F4-426C-B2B4-586E960A1103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55517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450"/>
              </a:spcAft>
              <a:defRPr sz="1800" spc="0">
                <a:solidFill>
                  <a:schemeClr val="tx1"/>
                </a:solidFill>
              </a:defRPr>
            </a:lvl1pPr>
            <a:lvl2pPr>
              <a:spcAft>
                <a:spcPts val="450"/>
              </a:spcAft>
              <a:defRPr sz="1500" spc="0">
                <a:solidFill>
                  <a:schemeClr val="tx1"/>
                </a:solidFill>
              </a:defRPr>
            </a:lvl2pPr>
            <a:lvl3pPr>
              <a:spcAft>
                <a:spcPts val="450"/>
              </a:spcAft>
              <a:defRPr sz="1350" spc="0">
                <a:solidFill>
                  <a:schemeClr val="tx1"/>
                </a:solidFill>
              </a:defRPr>
            </a:lvl3pPr>
            <a:lvl4pPr>
              <a:spcAft>
                <a:spcPts val="450"/>
              </a:spcAft>
              <a:defRPr sz="1200">
                <a:solidFill>
                  <a:schemeClr val="tx1"/>
                </a:solidFill>
              </a:defRPr>
            </a:lvl4pPr>
            <a:lvl5pPr>
              <a:spcAft>
                <a:spcPts val="450"/>
              </a:spcAft>
              <a:defRPr sz="10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152938E-04DF-449C-B946-8BF5F47E3F8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18486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58366" indent="-225029">
              <a:spcAft>
                <a:spcPts val="450"/>
              </a:spcAft>
              <a:defRPr sz="2100" spc="0">
                <a:solidFill>
                  <a:schemeClr val="tx1"/>
                </a:solidFill>
              </a:defRPr>
            </a:lvl1pPr>
            <a:lvl2pPr marL="467916" indent="-194072">
              <a:spcAft>
                <a:spcPts val="45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450"/>
              </a:spcAft>
              <a:defRPr sz="1500" spc="0">
                <a:solidFill>
                  <a:schemeClr val="tx1"/>
                </a:solidFill>
              </a:defRPr>
            </a:lvl3pPr>
            <a:lvl4pPr>
              <a:spcAft>
                <a:spcPts val="450"/>
              </a:spcAft>
              <a:defRPr sz="1350">
                <a:solidFill>
                  <a:schemeClr val="tx1"/>
                </a:solidFill>
              </a:defRPr>
            </a:lvl4pPr>
            <a:lvl5pPr>
              <a:spcAft>
                <a:spcPts val="450"/>
              </a:spcAft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AD7FED74-6427-4C8D-A54E-32A7D53CDF5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6240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3"/>
            <a:ext cx="4222668" cy="4912233"/>
          </a:xfrm>
        </p:spPr>
        <p:txBody>
          <a:bodyPr>
            <a:normAutofit/>
          </a:bodyPr>
          <a:lstStyle>
            <a:lvl1pPr>
              <a:defRPr sz="1500" spc="0">
                <a:solidFill>
                  <a:schemeClr val="tx1"/>
                </a:solidFill>
              </a:defRPr>
            </a:lvl1pPr>
            <a:lvl2pPr>
              <a:defRPr sz="1350" spc="0">
                <a:solidFill>
                  <a:schemeClr val="tx1"/>
                </a:solidFill>
              </a:defRPr>
            </a:lvl2pPr>
            <a:lvl3pPr>
              <a:defRPr sz="1200" spc="0">
                <a:solidFill>
                  <a:schemeClr val="tx1"/>
                </a:solidFill>
              </a:defRPr>
            </a:lvl3pPr>
            <a:lvl4pPr>
              <a:defRPr sz="1050" spc="0">
                <a:solidFill>
                  <a:schemeClr val="tx1"/>
                </a:solidFill>
              </a:defRPr>
            </a:lvl4pPr>
            <a:lvl5pPr>
              <a:defRPr sz="105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3"/>
            <a:ext cx="4258294" cy="4912233"/>
          </a:xfrm>
        </p:spPr>
        <p:txBody>
          <a:bodyPr>
            <a:normAutofit/>
          </a:bodyPr>
          <a:lstStyle>
            <a:lvl1pPr>
              <a:defRPr sz="1500" spc="0">
                <a:solidFill>
                  <a:schemeClr val="tx1"/>
                </a:solidFill>
              </a:defRPr>
            </a:lvl1pPr>
            <a:lvl2pPr>
              <a:defRPr sz="1350" spc="0">
                <a:solidFill>
                  <a:schemeClr val="tx1"/>
                </a:solidFill>
              </a:defRPr>
            </a:lvl2pPr>
            <a:lvl3pPr>
              <a:defRPr sz="1200" spc="0">
                <a:solidFill>
                  <a:schemeClr val="tx1"/>
                </a:solidFill>
              </a:defRPr>
            </a:lvl3pPr>
            <a:lvl4pPr>
              <a:defRPr sz="1050" spc="0">
                <a:solidFill>
                  <a:schemeClr val="tx1"/>
                </a:solidFill>
              </a:defRPr>
            </a:lvl4pPr>
            <a:lvl5pPr>
              <a:defRPr sz="105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05AD1468-197B-4EDE-8D47-AFD9154667E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729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18021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3"/>
            <a:ext cx="4222668" cy="4912233"/>
          </a:xfrm>
        </p:spPr>
        <p:txBody>
          <a:bodyPr>
            <a:normAutofit/>
          </a:bodyPr>
          <a:lstStyle>
            <a:lvl1pPr>
              <a:defRPr sz="1800" spc="0">
                <a:solidFill>
                  <a:schemeClr val="tx1"/>
                </a:solidFill>
              </a:defRPr>
            </a:lvl1pPr>
            <a:lvl2pPr>
              <a:defRPr sz="1500" spc="0">
                <a:solidFill>
                  <a:schemeClr val="tx1"/>
                </a:solidFill>
              </a:defRPr>
            </a:lvl2pPr>
            <a:lvl3pPr>
              <a:defRPr sz="1350" spc="0">
                <a:solidFill>
                  <a:schemeClr val="tx1"/>
                </a:solidFill>
              </a:defRPr>
            </a:lvl3pPr>
            <a:lvl4pPr>
              <a:defRPr sz="1200" spc="0">
                <a:solidFill>
                  <a:schemeClr val="tx1"/>
                </a:solidFill>
              </a:defRPr>
            </a:lvl4pPr>
            <a:lvl5pPr>
              <a:defRPr sz="120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3"/>
            <a:ext cx="4258294" cy="4912233"/>
          </a:xfrm>
        </p:spPr>
        <p:txBody>
          <a:bodyPr>
            <a:normAutofit/>
          </a:bodyPr>
          <a:lstStyle>
            <a:lvl1pPr>
              <a:defRPr sz="1800" spc="0">
                <a:solidFill>
                  <a:schemeClr val="tx1"/>
                </a:solidFill>
              </a:defRPr>
            </a:lvl1pPr>
            <a:lvl2pPr>
              <a:defRPr sz="1500" spc="0">
                <a:solidFill>
                  <a:schemeClr val="tx1"/>
                </a:solidFill>
              </a:defRPr>
            </a:lvl2pPr>
            <a:lvl3pPr>
              <a:defRPr sz="1350" spc="0">
                <a:solidFill>
                  <a:schemeClr val="tx1"/>
                </a:solidFill>
              </a:defRPr>
            </a:lvl3pPr>
            <a:lvl4pPr>
              <a:defRPr sz="1200" spc="0">
                <a:solidFill>
                  <a:schemeClr val="tx1"/>
                </a:solidFill>
              </a:defRPr>
            </a:lvl4pPr>
            <a:lvl5pPr>
              <a:defRPr sz="120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20A91EFF-491F-455B-99B2-379015FAEAB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36386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2"/>
            <a:ext cx="8407893" cy="5440679"/>
          </a:xfrm>
        </p:spPr>
        <p:txBody>
          <a:bodyPr/>
          <a:lstStyle>
            <a:lvl1pPr marL="3429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2743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4800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6858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82296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2"/>
            <a:ext cx="8381260" cy="406153"/>
          </a:xfrm>
        </p:spPr>
        <p:txBody>
          <a:bodyPr/>
          <a:lstStyle>
            <a:lvl1pPr>
              <a:defRPr sz="15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943A2051-FAC0-42CA-9F5D-826E4EA1A3C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32981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800" y="2892277"/>
            <a:ext cx="1600201" cy="1645920"/>
          </a:xfrm>
        </p:spPr>
        <p:txBody>
          <a:bodyPr anchor="ctr"/>
          <a:lstStyle>
            <a:lvl1pPr marL="0" indent="0">
              <a:buNone/>
              <a:defRPr sz="1500">
                <a:solidFill>
                  <a:schemeClr val="bg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3150" spc="113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A5A710D5-955D-47B5-A439-A8129F08C5F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554700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800" y="2892277"/>
            <a:ext cx="1600201" cy="1645920"/>
          </a:xfrm>
        </p:spPr>
        <p:txBody>
          <a:bodyPr anchor="ctr"/>
          <a:lstStyle>
            <a:lvl1pPr marL="0" indent="0">
              <a:buNone/>
              <a:defRPr sz="1500">
                <a:solidFill>
                  <a:schemeClr val="bg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3150" spc="113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AC9E5648-C388-4294-966F-B753400DAF0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31266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1800" b="0" spc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1"/>
            <a:ext cx="4040188" cy="3687763"/>
          </a:xfrm>
        </p:spPr>
        <p:txBody>
          <a:bodyPr/>
          <a:lstStyle>
            <a:lvl1pPr>
              <a:defRPr sz="1800" spc="0"/>
            </a:lvl1pPr>
            <a:lvl2pPr>
              <a:defRPr sz="1500" spc="0"/>
            </a:lvl2pPr>
            <a:lvl3pPr>
              <a:defRPr sz="1350" spc="0"/>
            </a:lvl3pPr>
            <a:lvl4pPr>
              <a:defRPr sz="1200" spc="0"/>
            </a:lvl4pPr>
            <a:lvl5pPr>
              <a:defRPr sz="1200" spc="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1800" b="0" spc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438401"/>
            <a:ext cx="4041775" cy="3687763"/>
          </a:xfrm>
        </p:spPr>
        <p:txBody>
          <a:bodyPr/>
          <a:lstStyle>
            <a:lvl1pPr>
              <a:defRPr sz="1800" spc="0"/>
            </a:lvl1pPr>
            <a:lvl2pPr>
              <a:defRPr sz="1500" spc="0"/>
            </a:lvl2pPr>
            <a:lvl3pPr>
              <a:defRPr sz="1350" spc="0"/>
            </a:lvl3pPr>
            <a:lvl4pPr>
              <a:defRPr sz="1200" spc="0"/>
            </a:lvl4pPr>
            <a:lvl5pPr>
              <a:defRPr sz="1200" spc="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87F842BF-D47C-4191-AB40-B6AB14F21E7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835549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3B2D9C9A-4ED9-42B3-8936-1B7E9E0F896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73130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9C052743-542F-4A54-BFEA-640A6E8061A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5924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2"/>
            <a:ext cx="586740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050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1500" spc="113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64B748EA-9954-4FBF-AFD1-EF2E635F6FA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9820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743338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568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slideLayout" Target="../slideLayouts/slideLayout58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13" Type="http://schemas.openxmlformats.org/officeDocument/2006/relationships/slideLayout" Target="../slideLayouts/slideLayout84.xml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12" Type="http://schemas.openxmlformats.org/officeDocument/2006/relationships/slideLayout" Target="../slideLayouts/slideLayout83.xml"/><Relationship Id="rId2" Type="http://schemas.openxmlformats.org/officeDocument/2006/relationships/slideLayout" Target="../slideLayouts/slideLayout73.xml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82.xml"/><Relationship Id="rId5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81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slideLayout" Target="../slideLayouts/slideLayout97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5.xml"/><Relationship Id="rId13" Type="http://schemas.openxmlformats.org/officeDocument/2006/relationships/slideLayout" Target="../slideLayouts/slideLayout110.xml"/><Relationship Id="rId3" Type="http://schemas.openxmlformats.org/officeDocument/2006/relationships/slideLayout" Target="../slideLayouts/slideLayout100.xml"/><Relationship Id="rId7" Type="http://schemas.openxmlformats.org/officeDocument/2006/relationships/slideLayout" Target="../slideLayouts/slideLayout104.xml"/><Relationship Id="rId12" Type="http://schemas.openxmlformats.org/officeDocument/2006/relationships/slideLayout" Target="../slideLayouts/slideLayout109.xml"/><Relationship Id="rId2" Type="http://schemas.openxmlformats.org/officeDocument/2006/relationships/slideLayout" Target="../slideLayouts/slideLayout99.xml"/><Relationship Id="rId1" Type="http://schemas.openxmlformats.org/officeDocument/2006/relationships/slideLayout" Target="../slideLayouts/slideLayout98.xml"/><Relationship Id="rId6" Type="http://schemas.openxmlformats.org/officeDocument/2006/relationships/slideLayout" Target="../slideLayouts/slideLayout103.xml"/><Relationship Id="rId11" Type="http://schemas.openxmlformats.org/officeDocument/2006/relationships/slideLayout" Target="../slideLayouts/slideLayout108.xml"/><Relationship Id="rId5" Type="http://schemas.openxmlformats.org/officeDocument/2006/relationships/slideLayout" Target="../slideLayouts/slideLayout102.xml"/><Relationship Id="rId10" Type="http://schemas.openxmlformats.org/officeDocument/2006/relationships/slideLayout" Target="../slideLayouts/slideLayout107.xml"/><Relationship Id="rId4" Type="http://schemas.openxmlformats.org/officeDocument/2006/relationships/slideLayout" Target="../slideLayouts/slideLayout101.xml"/><Relationship Id="rId9" Type="http://schemas.openxmlformats.org/officeDocument/2006/relationships/slideLayout" Target="../slideLayouts/slideLayout106.xml"/><Relationship Id="rId1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13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Relationship Id="rId1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1/21/2024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89342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87" r:id="rId4"/>
    <p:sldLayoutId id="2147483679" r:id="rId5"/>
    <p:sldLayoutId id="2147483688" r:id="rId6"/>
    <p:sldLayoutId id="2147483680" r:id="rId7"/>
    <p:sldLayoutId id="2147483681" r:id="rId8"/>
    <p:sldLayoutId id="2147483689" r:id="rId9"/>
    <p:sldLayoutId id="2147483682" r:id="rId10"/>
    <p:sldLayoutId id="2147483683" r:id="rId11"/>
    <p:sldLayoutId id="2147483684" r:id="rId12"/>
    <p:sldLayoutId id="2147483685" r:id="rId13"/>
    <p:sldLayoutId id="2147483690" r:id="rId14"/>
    <p:sldLayoutId id="2147483691" r:id="rId15"/>
    <p:sldLayoutId id="2147483692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1/21/2024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1536123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  <p:sldLayoutId id="2147483708" r:id="rId15"/>
    <p:sldLayoutId id="2147483709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1/21/2024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139522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1/21/2024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4091158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1/21/2024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2562253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1/21/2024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58485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2402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1/21/2024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2014916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782" r:id="rId13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sz="2400" kern="1200" cap="none" spc="15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05740" indent="-171450" algn="l" defTabSz="6858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1500" kern="1200" spc="113" baseline="0">
          <a:solidFill>
            <a:schemeClr val="tx2"/>
          </a:solidFill>
          <a:latin typeface="+mn-lt"/>
          <a:ea typeface="+mn-ea"/>
          <a:cs typeface="+mn-cs"/>
        </a:defRPr>
      </a:lvl1pPr>
      <a:lvl2pPr marL="411480" indent="-137160" algn="l" defTabSz="6858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350" kern="1200" spc="75" baseline="0">
          <a:solidFill>
            <a:schemeClr val="tx2"/>
          </a:solidFill>
          <a:latin typeface="+mn-lt"/>
          <a:ea typeface="+mn-ea"/>
          <a:cs typeface="+mn-cs"/>
        </a:defRPr>
      </a:lvl2pPr>
      <a:lvl3pPr marL="617220" indent="-137160" algn="l" defTabSz="6858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 spc="75" baseline="0">
          <a:solidFill>
            <a:schemeClr val="tx2"/>
          </a:solidFill>
          <a:latin typeface="+mn-lt"/>
          <a:ea typeface="+mn-ea"/>
          <a:cs typeface="+mn-cs"/>
        </a:defRPr>
      </a:lvl3pPr>
      <a:lvl4pPr marL="822960" indent="-137160" algn="l" defTabSz="6858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050" kern="1200">
          <a:solidFill>
            <a:schemeClr val="tx2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975" kern="1200" spc="75" baseline="0">
          <a:solidFill>
            <a:schemeClr val="tx2"/>
          </a:solidFill>
          <a:latin typeface="+mn-lt"/>
          <a:ea typeface="+mn-ea"/>
          <a:cs typeface="+mn-cs"/>
        </a:defRPr>
      </a:lvl5pPr>
      <a:lvl6pPr marL="1165860" indent="-137160" algn="l" defTabSz="6858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defTabSz="6858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7pPr>
      <a:lvl8pPr marL="1577340" indent="-137160" algn="l" defTabSz="6858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8pPr>
      <a:lvl9pPr marL="1783080" indent="-137160" algn="l" defTabSz="6858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1/21/2024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52588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1/21/2024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742165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  <p:sldLayoutId id="2147483823" r:id="rId12"/>
    <p:sldLayoutId id="2147483824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200">
                <a:solidFill>
                  <a:schemeClr val="tx2">
                    <a:lumMod val="20000"/>
                    <a:lumOff val="80000"/>
                  </a:schemeClr>
                </a:solidFill>
              </a:rPr>
              <a:t>UML Modeling</a:t>
            </a:r>
            <a:br>
              <a:rPr lang="en-GB" altLang="en-US" dirty="0"/>
            </a:br>
            <a:br>
              <a:rPr lang="en-GB" altLang="en-US"/>
            </a:br>
            <a:r>
              <a:rPr lang="en-GB" altLang="en-US"/>
              <a:t>Deployment Diagrams</a:t>
            </a:r>
            <a:endParaRPr lang="en-US" altLang="en-US" sz="3600" dirty="0"/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7162799" y="2892277"/>
            <a:ext cx="1600201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1900" kern="1200" spc="1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8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3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spc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719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2E3673F-9E3D-B542-9970-DF1417BC2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0292" y="1719071"/>
            <a:ext cx="4278600" cy="4407408"/>
          </a:xfrm>
        </p:spPr>
        <p:txBody>
          <a:bodyPr/>
          <a:lstStyle/>
          <a:p>
            <a:r>
              <a:rPr lang="en-US"/>
              <a:t>Materials in this educational slide deck are taken from The Unified Modeling Language User Guide.</a:t>
            </a:r>
          </a:p>
          <a:p>
            <a:r>
              <a:rPr lang="en-US"/>
              <a:t>UML stared in October 1994 when Grady Booch and James Rumbaugh worked at Rational Software Company, pioneers in software modeling.</a:t>
            </a:r>
          </a:p>
          <a:p>
            <a:r>
              <a:rPr lang="en-US"/>
              <a:t>These three were the original designers of UML, but they collaborated with partners from the software industry, including Hewlett-Packard, IBM, Oracle and others.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97065DE-821F-90FA-8063-75B4EAE11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B96FB15-CAF0-BF6A-663F-7E4C443399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479" y="1817552"/>
            <a:ext cx="3495675" cy="452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8703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9FBD751-7754-BB4C-615E-EC3B7B094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1719071"/>
            <a:ext cx="8407893" cy="4407408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2"/>
                </a:solidFill>
              </a:rPr>
              <a:t>Deployment Diagrams </a:t>
            </a:r>
            <a:r>
              <a:rPr lang="en-US"/>
              <a:t>model the static deployment view of a system which primarily addresses the distribution, delivery, and installation of the parts that make up the physical system. </a:t>
            </a:r>
          </a:p>
          <a:p>
            <a:r>
              <a:rPr lang="en-US"/>
              <a:t>Deployment diagrams are used to visualize the topology of the physical components of a system where the software components are deployed.</a:t>
            </a:r>
          </a:p>
          <a:p>
            <a:r>
              <a:rPr lang="en-US"/>
              <a:t>Deployment diagrams are used by the system engineers and describe:</a:t>
            </a:r>
          </a:p>
          <a:p>
            <a:pPr lvl="1">
              <a:spcBef>
                <a:spcPts val="0"/>
              </a:spcBef>
            </a:pPr>
            <a:r>
              <a:rPr lang="en-US"/>
              <a:t>The physical components (hardware), </a:t>
            </a:r>
          </a:p>
          <a:p>
            <a:pPr lvl="1">
              <a:spcBef>
                <a:spcPts val="0"/>
              </a:spcBef>
            </a:pPr>
            <a:r>
              <a:rPr lang="en-US"/>
              <a:t>Their distribution</a:t>
            </a:r>
          </a:p>
          <a:p>
            <a:pPr lvl="1">
              <a:spcBef>
                <a:spcPts val="0"/>
              </a:spcBef>
            </a:pPr>
            <a:r>
              <a:rPr lang="en-US"/>
              <a:t>Their association</a:t>
            </a:r>
          </a:p>
          <a:p>
            <a:r>
              <a:rPr lang="en-US"/>
              <a:t>The purpose of deployment diagrams:</a:t>
            </a:r>
          </a:p>
          <a:p>
            <a:pPr lvl="1">
              <a:spcBef>
                <a:spcPts val="0"/>
              </a:spcBef>
            </a:pPr>
            <a:r>
              <a:rPr lang="en-US"/>
              <a:t>Visualize hardware topology of a system.</a:t>
            </a:r>
          </a:p>
          <a:p>
            <a:pPr lvl="1">
              <a:spcBef>
                <a:spcPts val="0"/>
              </a:spcBef>
            </a:pPr>
            <a:r>
              <a:rPr lang="en-US"/>
              <a:t>Describe the hardware components used to deploy software components.</a:t>
            </a:r>
          </a:p>
          <a:p>
            <a:pPr lvl="1">
              <a:spcBef>
                <a:spcPts val="0"/>
              </a:spcBef>
            </a:pPr>
            <a:r>
              <a:rPr lang="en-US"/>
              <a:t>Describe runtime processing nodes.</a:t>
            </a:r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D1804C-4758-9481-EE4B-41793AB02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</p:spPr>
        <p:txBody>
          <a:bodyPr/>
          <a:lstStyle/>
          <a:p>
            <a:r>
              <a:rPr lang="en-US"/>
              <a:t>UML Deployment Diagrams</a:t>
            </a:r>
          </a:p>
        </p:txBody>
      </p:sp>
    </p:spTree>
    <p:extLst>
      <p:ext uri="{BB962C8B-B14F-4D97-AF65-F5344CB8AC3E}">
        <p14:creationId xmlns:p14="http://schemas.microsoft.com/office/powerpoint/2010/main" val="15611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dirty="0"/>
              <a:t>UML deployment diagrams are used to depict the relationship among run-time components and nodes</a:t>
            </a:r>
          </a:p>
          <a:p>
            <a:r>
              <a:rPr lang="en-US" sz="1800" dirty="0"/>
              <a:t>Components</a:t>
            </a:r>
          </a:p>
          <a:p>
            <a:pPr lvl="1"/>
            <a:r>
              <a:rPr lang="en-US" sz="1600" dirty="0"/>
              <a:t>Components are self-contained entities that provide services to other components or actors. </a:t>
            </a:r>
          </a:p>
          <a:p>
            <a:pPr lvl="2"/>
            <a:r>
              <a:rPr lang="en-US" sz="1400" dirty="0"/>
              <a:t>A Web server, for example, is a component that provides services to Web browsers. </a:t>
            </a:r>
          </a:p>
          <a:p>
            <a:pPr lvl="2"/>
            <a:r>
              <a:rPr lang="en-US" sz="1400" dirty="0"/>
              <a:t>A Web browser such as Safari is a component that provides services to a user. </a:t>
            </a:r>
          </a:p>
          <a:p>
            <a:r>
              <a:rPr lang="en-US" sz="1800" dirty="0"/>
              <a:t>Nodes</a:t>
            </a:r>
          </a:p>
          <a:p>
            <a:pPr lvl="1"/>
            <a:r>
              <a:rPr lang="en-US" sz="1600" dirty="0"/>
              <a:t>A node is a physical device or an execution environment in which components are executed.  </a:t>
            </a:r>
          </a:p>
          <a:p>
            <a:pPr lvl="1"/>
            <a:r>
              <a:rPr lang="en-US" sz="1600" dirty="0"/>
              <a:t>A system is composed of interacting run-time components that can be distributed among several nodes. </a:t>
            </a:r>
          </a:p>
          <a:p>
            <a:pPr lvl="1"/>
            <a:r>
              <a:rPr lang="en-US" sz="1600" dirty="0"/>
              <a:t>A node can contain another node, for example, a device can contain an execution environment.</a:t>
            </a:r>
          </a:p>
          <a:p>
            <a:pPr lvl="1"/>
            <a:r>
              <a:rPr lang="en-US" sz="1600" dirty="0"/>
              <a:t>Represented by boxes containing component icons.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of a Deployment Diagram</a:t>
            </a:r>
          </a:p>
        </p:txBody>
      </p:sp>
    </p:spTree>
    <p:extLst>
      <p:ext uri="{BB962C8B-B14F-4D97-AF65-F5344CB8AC3E}">
        <p14:creationId xmlns:p14="http://schemas.microsoft.com/office/powerpoint/2010/main" val="3461344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Nodes are represented by boxes containing component icons. </a:t>
            </a:r>
          </a:p>
          <a:p>
            <a:r>
              <a:rPr lang="en-US" sz="1800" dirty="0"/>
              <a:t>Nodes can be stereotyped to denote physical devices or execution environments. </a:t>
            </a:r>
          </a:p>
          <a:p>
            <a:r>
              <a:rPr lang="en-US" sz="1800" dirty="0"/>
              <a:t>Communication paths between nodes are represented by solid lines. The protocol used by two nodes to communicate can be indicated with a stereotype on the communication path.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example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733800"/>
            <a:ext cx="7343775" cy="300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748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9F6596C-8CCB-25D4-A231-4E9058CD8B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837" y="1583006"/>
            <a:ext cx="5296639" cy="2172003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DDE38AE5-6E3B-57B1-53A5-763316A39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examples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40DE70B-91D8-6B1A-6C58-F3897B38AD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3983" y="4175816"/>
            <a:ext cx="5287113" cy="2543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5344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33">
      <a:dk1>
        <a:sysClr val="windowText" lastClr="000000"/>
      </a:dk1>
      <a:lt1>
        <a:sysClr val="window" lastClr="FFFFFF"/>
      </a:lt1>
      <a:dk2>
        <a:srgbClr val="860127"/>
      </a:dk2>
      <a:lt2>
        <a:srgbClr val="FABEC8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Java Green">
  <a:themeElements>
    <a:clrScheme name="Custom 33">
      <a:dk1>
        <a:sysClr val="windowText" lastClr="000000"/>
      </a:dk1>
      <a:lt1>
        <a:sysClr val="window" lastClr="FFFFFF"/>
      </a:lt1>
      <a:dk2>
        <a:srgbClr val="860127"/>
      </a:dk2>
      <a:lt2>
        <a:srgbClr val="FABEC8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3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smtClean="0">
            <a:latin typeface="+mn-lt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4_Java Green">
  <a:themeElements>
    <a:clrScheme name="UML">
      <a:dk1>
        <a:srgbClr val="853143"/>
      </a:dk1>
      <a:lt1>
        <a:sysClr val="window" lastClr="FFFFFF"/>
      </a:lt1>
      <a:dk2>
        <a:srgbClr val="452264"/>
      </a:dk2>
      <a:lt2>
        <a:srgbClr val="E2DFCC"/>
      </a:lt2>
      <a:accent1>
        <a:srgbClr val="853043"/>
      </a:accent1>
      <a:accent2>
        <a:srgbClr val="452264"/>
      </a:accent2>
      <a:accent3>
        <a:srgbClr val="D4BF54"/>
      </a:accent3>
      <a:accent4>
        <a:srgbClr val="2E66B8"/>
      </a:accent4>
      <a:accent5>
        <a:srgbClr val="FB4037"/>
      </a:accent5>
      <a:accent6>
        <a:srgbClr val="977B2D"/>
      </a:accent6>
      <a:hlink>
        <a:srgbClr val="2E66B8"/>
      </a:hlink>
      <a:folHlink>
        <a:srgbClr val="7030A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5_Java Green">
  <a:themeElements>
    <a:clrScheme name="Custom 33">
      <a:dk1>
        <a:sysClr val="windowText" lastClr="000000"/>
      </a:dk1>
      <a:lt1>
        <a:sysClr val="window" lastClr="FFFFFF"/>
      </a:lt1>
      <a:dk2>
        <a:srgbClr val="860127"/>
      </a:dk2>
      <a:lt2>
        <a:srgbClr val="FABEC8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6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8.xml><?xml version="1.0" encoding="utf-8"?>
<a:theme xmlns:a="http://schemas.openxmlformats.org/drawingml/2006/main" name="7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9.xml><?xml version="1.0" encoding="utf-8"?>
<a:theme xmlns:a="http://schemas.openxmlformats.org/drawingml/2006/main" name="9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smtClean="0">
            <a:latin typeface="+mn-lt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57855</TotalTime>
  <Words>382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6</vt:i4>
      </vt:variant>
    </vt:vector>
  </HeadingPairs>
  <TitlesOfParts>
    <vt:vector size="21" baseType="lpstr">
      <vt:lpstr>Arial</vt:lpstr>
      <vt:lpstr>Arial Narrow</vt:lpstr>
      <vt:lpstr>Calibri</vt:lpstr>
      <vt:lpstr>Franklin Gothic Medium</vt:lpstr>
      <vt:lpstr>Wingdings</vt:lpstr>
      <vt:lpstr>Wingdings 2</vt:lpstr>
      <vt:lpstr>Java Green</vt:lpstr>
      <vt:lpstr>1_Java Green</vt:lpstr>
      <vt:lpstr>2_Java Green</vt:lpstr>
      <vt:lpstr>3_Java Green</vt:lpstr>
      <vt:lpstr>4_Java Green</vt:lpstr>
      <vt:lpstr>5_Java Green</vt:lpstr>
      <vt:lpstr>6_Java Green</vt:lpstr>
      <vt:lpstr>7_Java Green</vt:lpstr>
      <vt:lpstr>9_Java Green</vt:lpstr>
      <vt:lpstr>UML Modeling  Deployment Diagrams</vt:lpstr>
      <vt:lpstr>References</vt:lpstr>
      <vt:lpstr>UML Deployment Diagrams</vt:lpstr>
      <vt:lpstr>Elements of a Deployment Diagram</vt:lpstr>
      <vt:lpstr>An example</vt:lpstr>
      <vt:lpstr>More examples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Programming and Data Abstraction  Lesson 1: Review</dc:title>
  <dc:creator>Jack Myers</dc:creator>
  <cp:lastModifiedBy>Jack</cp:lastModifiedBy>
  <cp:revision>648</cp:revision>
  <cp:lastPrinted>2021-05-19T00:11:10Z</cp:lastPrinted>
  <dcterms:created xsi:type="dcterms:W3CDTF">2013-12-20T15:33:26Z</dcterms:created>
  <dcterms:modified xsi:type="dcterms:W3CDTF">2024-01-21T19:46:09Z</dcterms:modified>
</cp:coreProperties>
</file>