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5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8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3" r:id="rId2"/>
    <p:sldMasterId id="2147483710" r:id="rId3"/>
    <p:sldMasterId id="2147483724" r:id="rId4"/>
    <p:sldMasterId id="2147483738" r:id="rId5"/>
    <p:sldMasterId id="2147483755" r:id="rId6"/>
    <p:sldMasterId id="2147483769" r:id="rId7"/>
    <p:sldMasterId id="2147483783" r:id="rId8"/>
    <p:sldMasterId id="2147483811" r:id="rId9"/>
  </p:sldMasterIdLst>
  <p:notesMasterIdLst>
    <p:notesMasterId r:id="rId19"/>
  </p:notesMasterIdLst>
  <p:sldIdLst>
    <p:sldId id="257" r:id="rId10"/>
    <p:sldId id="258" r:id="rId11"/>
    <p:sldId id="274" r:id="rId12"/>
    <p:sldId id="277" r:id="rId13"/>
    <p:sldId id="279" r:id="rId14"/>
    <p:sldId id="280" r:id="rId15"/>
    <p:sldId id="281" r:id="rId16"/>
    <p:sldId id="275" r:id="rId17"/>
    <p:sldId id="276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8DC"/>
    <a:srgbClr val="000000"/>
    <a:srgbClr val="00B0F0"/>
    <a:srgbClr val="462264"/>
    <a:srgbClr val="D4BF54"/>
    <a:srgbClr val="853043"/>
    <a:srgbClr val="F6F5EE"/>
    <a:srgbClr val="FF8989"/>
    <a:srgbClr val="F81720"/>
    <a:srgbClr val="EEE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5" autoAdjust="0"/>
    <p:restoredTop sz="94660"/>
  </p:normalViewPr>
  <p:slideViewPr>
    <p:cSldViewPr snapToGrid="0">
      <p:cViewPr>
        <p:scale>
          <a:sx n="105" d="100"/>
          <a:sy n="105" d="100"/>
        </p:scale>
        <p:origin x="1035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9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tableStyles" Target="tableStyle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1/4/2024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57066" indent="-291179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64717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30604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96491" indent="-232943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/>
              <a:t>Replace this with your course title and your name/contact details.</a:t>
            </a:r>
          </a:p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109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0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972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1979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545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8368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81497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58071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33410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1173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32659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3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774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5218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86477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8227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75304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7610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462162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1069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05670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5373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0060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837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00044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4820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325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54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34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525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34C5787E-A7DE-49C3-88D9-3C54C289A8D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780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C77EAA6-9D41-4E46-94CF-A35D0A2280B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877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2E3BE3B-EDD7-42E3-852D-562D2FDD652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62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F45C4B8-3C16-49F1-8510-9E8022B0948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769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13EEBCA-DA46-401D-ACC6-B5412897812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8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DDBED68A-ECCA-4BD7-AFEA-86CC0607AC8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056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B7384813-B65D-4938-A41C-D822F5A8FB4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8952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1D6C419-2517-415A-8E7F-D34A46E0F50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93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9B9B95-4360-4063-A6A0-0C34F8F79C8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15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9730F2F-8CC0-4647-ACEE-615D755A84B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276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9ECAA582-BF34-4A37-B4F5-661CA7939C5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5013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8232434-1342-4CEB-82E4-0B5BA56BB47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7714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01DE923-D9D0-4163-87EF-F1F611E2118F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9378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8C7610B-743C-48E8-8761-F589C348B6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8707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B0B3945-8C01-452C-BB78-F336F40B0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6092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709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8001000" y="150876"/>
            <a:ext cx="990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F3307-CA20-40BA-A7E7-17A69DE3C3A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34680" y="460247"/>
            <a:ext cx="604520" cy="5999929"/>
          </a:xfrm>
        </p:spPr>
        <p:txBody>
          <a:bodyPr vert="vert" anchor="b"/>
          <a:lstStyle>
            <a:lvl1pPr algn="l">
              <a:defRPr sz="3200" spc="150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/>
            <a:r>
              <a:rPr lang="en-US" sz="900">
                <a:solidFill>
                  <a:schemeClr val="accent3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smtClean="0">
                <a:solidFill>
                  <a:schemeClr val="accent3"/>
                </a:solidFill>
                <a:latin typeface="Arial Narrow" pitchFamily="34" charset="0"/>
              </a:rPr>
              <a:pPr algn="r"/>
              <a:t>‹#›</a:t>
            </a:fld>
            <a:endParaRPr lang="en-US" sz="900" dirty="0">
              <a:solidFill>
                <a:schemeClr val="accent3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69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45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62919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990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8514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113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22123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0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70867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781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2765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4360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826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53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D8609DF-246E-4592-9017-335BBA61F54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135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2DE6586-20E5-4D2A-9EE1-44A5953165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66720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FB564D-8546-4D3A-B883-7D4B1C9A3B6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553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EAD4A3F-3677-4F0D-8AF8-68CE0872A66B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68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AB850F-29E0-47A7-9D5F-C1DC738D1CAD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18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3D4124B-0DCE-4FD2-BE75-B48FBB7967C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3066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B62AEC6-CA35-4482-B790-D511620C0E5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3012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F522084-5389-49DB-810C-34F47F8FDC4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80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ECA56E7-F650-4170-B031-F26B491E1565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72475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ACBF2E09-7228-48B9-8044-B9D203F5551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09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F10B818-19C8-4A97-84A9-335FAA858E3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9554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9114AE-1352-4D49-8C5C-3EED0062B8F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547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8ACDF46-899B-4841-8F5D-27F0352B39E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39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4765071-C1EF-4949-B6AE-C7EC626A71D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84974CC4-9CAA-42EC-B7E6-2218C1F0D16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3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50796159-A167-4EBA-BC24-7B6978F9A33F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5102599A-98E1-4B0C-9039-37DAEA9D7CF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28978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0C0BD0A-9F6C-4472-917A-9929BC4ED819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910EFF0-A31A-4A78-9F24-820ECC5F855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49075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2169485-91DE-4D25-831A-65F99486610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8CCB75-F28B-4601-95ED-AA9895A87F2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29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9E47158-FD53-44BD-A80A-52E03BBF1B0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7797E598-1CC8-4BA3-8530-8CB1273D98F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4312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372F088-22AB-4260-B8FD-5B7CCA5E02E5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0CCD661-FEBD-47BF-94BA-1634BB8D4E8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9251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88715262-A1E2-4C09-BFCC-6A2FEFB7E9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E81E28AC-A6C2-4B55-A6FA-6E58D1B8077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8727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8934B90C-BF1E-4CDE-97BE-390E6F5E3570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7E0B6DED-0B37-45D6-A25D-C264F541B7D0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418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B991BF8C-C3FF-4A49-87CD-6620D4182EE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29C4954-9213-4750-8EBF-AA5DBEF3C9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4982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CE3AC5D-AB0D-44BC-9539-8BFB13265F97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4B96F8-7CB0-4133-B0B2-8E5944E37078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56972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4E12966-8E59-4881-AD57-268CFDA296E3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D6928B06-B7D1-4B19-9276-B1481A4EBC9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17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E32484E-0BCD-4316-B5AF-2788F1A6F20B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ADF5225A-1385-46D2-AC4D-412F35EB7CD4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1655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B0FACF-D7CF-4FCF-8E89-38ADDD67B0DA}"/>
              </a:ext>
            </a:extLst>
          </p:cNvPr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0C63E9E-8627-4023-80BF-CB527E59B8FE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1261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0737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854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50437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613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97691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1979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160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87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84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4304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21399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496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46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42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3000" spc="113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9C5155B-E007-4FB8-BDC5-944FF9C06A62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2385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45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CFC29A69-80F4-426C-B2B4-586E960A1103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55517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1pPr>
            <a:lvl2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35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20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05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152938E-04DF-449C-B946-8BF5F47E3F8C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8486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58366" indent="-225029">
              <a:spcAft>
                <a:spcPts val="450"/>
              </a:spcAft>
              <a:defRPr sz="2100" spc="0">
                <a:solidFill>
                  <a:schemeClr val="tx1"/>
                </a:solidFill>
              </a:defRPr>
            </a:lvl1pPr>
            <a:lvl2pPr marL="467916" indent="-194072">
              <a:spcAft>
                <a:spcPts val="45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450"/>
              </a:spcAft>
              <a:defRPr sz="1500" spc="0">
                <a:solidFill>
                  <a:schemeClr val="tx1"/>
                </a:solidFill>
              </a:defRPr>
            </a:lvl3pPr>
            <a:lvl4pPr>
              <a:spcAft>
                <a:spcPts val="450"/>
              </a:spcAft>
              <a:defRPr sz="1350">
                <a:solidFill>
                  <a:schemeClr val="tx1"/>
                </a:solidFill>
              </a:defRPr>
            </a:lvl4pPr>
            <a:lvl5pPr>
              <a:spcAft>
                <a:spcPts val="450"/>
              </a:spcAft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D7FED74-6427-4C8D-A54E-32A7D53CDF5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6240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500" spc="0">
                <a:solidFill>
                  <a:schemeClr val="tx1"/>
                </a:solidFill>
              </a:defRPr>
            </a:lvl1pPr>
            <a:lvl2pPr>
              <a:defRPr sz="1350" spc="0">
                <a:solidFill>
                  <a:schemeClr val="tx1"/>
                </a:solidFill>
              </a:defRPr>
            </a:lvl2pPr>
            <a:lvl3pPr>
              <a:defRPr sz="1200" spc="0">
                <a:solidFill>
                  <a:schemeClr val="tx1"/>
                </a:solidFill>
              </a:defRPr>
            </a:lvl3pPr>
            <a:lvl4pPr>
              <a:defRPr sz="1050" spc="0">
                <a:solidFill>
                  <a:schemeClr val="tx1"/>
                </a:solidFill>
              </a:defRPr>
            </a:lvl4pPr>
            <a:lvl5pPr>
              <a:defRPr sz="105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05AD1468-197B-4EDE-8D47-AFD9154667E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2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3"/>
            <a:ext cx="4222668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3"/>
            <a:ext cx="4258294" cy="4912233"/>
          </a:xfrm>
        </p:spPr>
        <p:txBody>
          <a:bodyPr>
            <a:normAutofit/>
          </a:bodyPr>
          <a:lstStyle>
            <a:lvl1pPr>
              <a:defRPr sz="1800" spc="0">
                <a:solidFill>
                  <a:schemeClr val="tx1"/>
                </a:solidFill>
              </a:defRPr>
            </a:lvl1pPr>
            <a:lvl2pPr>
              <a:defRPr sz="1500" spc="0">
                <a:solidFill>
                  <a:schemeClr val="tx1"/>
                </a:solidFill>
              </a:defRPr>
            </a:lvl2pPr>
            <a:lvl3pPr>
              <a:defRPr sz="1350" spc="0">
                <a:solidFill>
                  <a:schemeClr val="tx1"/>
                </a:solidFill>
              </a:defRPr>
            </a:lvl3pPr>
            <a:lvl4pPr>
              <a:defRPr sz="1200" spc="0">
                <a:solidFill>
                  <a:schemeClr val="tx1"/>
                </a:solidFill>
              </a:defRPr>
            </a:lvl4pPr>
            <a:lvl5pPr>
              <a:defRPr sz="1200" spc="0">
                <a:solidFill>
                  <a:schemeClr val="tx1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20A91EFF-491F-455B-99B2-379015FAEAB7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63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2"/>
            <a:ext cx="8407893" cy="5440679"/>
          </a:xfrm>
        </p:spPr>
        <p:txBody>
          <a:bodyPr/>
          <a:lstStyle>
            <a:lvl1pPr marL="3429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2743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4800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6858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82296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2"/>
            <a:ext cx="8381260" cy="406153"/>
          </a:xfrm>
        </p:spPr>
        <p:txBody>
          <a:bodyPr/>
          <a:lstStyle>
            <a:lvl1pPr>
              <a:defRPr sz="15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43A2051-FAC0-42CA-9F5D-826E4EA1A3C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2981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5A710D5-955D-47B5-A439-A8129F08C5F1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55470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800" y="2892277"/>
            <a:ext cx="1600201" cy="1645920"/>
          </a:xfrm>
        </p:spPr>
        <p:txBody>
          <a:bodyPr anchor="ctr"/>
          <a:lstStyle>
            <a:lvl1pPr marL="0" indent="0">
              <a:buNone/>
              <a:defRPr sz="1500">
                <a:solidFill>
                  <a:schemeClr val="bg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3150" spc="113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AC9E5648-C388-4294-966F-B753400DAF09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31266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4040188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1800" b="0" spc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38401"/>
            <a:ext cx="4041775" cy="3687763"/>
          </a:xfrm>
        </p:spPr>
        <p:txBody>
          <a:bodyPr/>
          <a:lstStyle>
            <a:lvl1pPr>
              <a:defRPr sz="1800" spc="0"/>
            </a:lvl1pPr>
            <a:lvl2pPr>
              <a:defRPr sz="1500" spc="0"/>
            </a:lvl2pPr>
            <a:lvl3pPr>
              <a:defRPr sz="1350" spc="0"/>
            </a:lvl3pPr>
            <a:lvl4pPr>
              <a:defRPr sz="1200" spc="0"/>
            </a:lvl4pPr>
            <a:lvl5pPr>
              <a:defRPr sz="1200" spc="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87F842BF-D47C-4191-AB40-B6AB14F21E7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83554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B2D9C9A-4ED9-42B3-8936-1B7E9E0F896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73130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052743-542F-4A54-BFEA-640A6E8061AA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5924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2"/>
            <a:ext cx="586740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0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83D39BFE-46BB-4B94-9063-9A78EB540FB4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675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1500" spc="113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675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675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675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4B748EA-9954-4FBF-AFD1-EF2E635F6FA6}"/>
              </a:ext>
            </a:extLst>
          </p:cNvPr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982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74333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1/4/2024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56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84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2" Type="http://schemas.openxmlformats.org/officeDocument/2006/relationships/slideLayout" Target="../slideLayouts/slideLayout99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  <p:sldLayoutId id="2147483685" r:id="rId13"/>
    <p:sldLayoutId id="2147483690" r:id="rId14"/>
    <p:sldLayoutId id="2147483691" r:id="rId15"/>
    <p:sldLayoutId id="2147483692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1536123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39522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115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6225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5848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2402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201491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  <p:sldLayoutId id="2147483782" r:id="rId13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2400" kern="1200" cap="none" spc="15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1500" kern="1200" spc="113" baseline="0">
          <a:solidFill>
            <a:schemeClr val="tx2"/>
          </a:solidFill>
          <a:latin typeface="+mn-lt"/>
          <a:ea typeface="+mn-ea"/>
          <a:cs typeface="+mn-cs"/>
        </a:defRPr>
      </a:lvl1pPr>
      <a:lvl2pPr marL="41148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350" kern="1200" spc="75" baseline="0">
          <a:solidFill>
            <a:schemeClr val="tx2"/>
          </a:solidFill>
          <a:latin typeface="+mn-lt"/>
          <a:ea typeface="+mn-ea"/>
          <a:cs typeface="+mn-cs"/>
        </a:defRPr>
      </a:lvl2pPr>
      <a:lvl3pPr marL="61722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 spc="75" baseline="0">
          <a:solidFill>
            <a:schemeClr val="tx2"/>
          </a:solidFill>
          <a:latin typeface="+mn-lt"/>
          <a:ea typeface="+mn-ea"/>
          <a:cs typeface="+mn-cs"/>
        </a:defRPr>
      </a:lvl3pPr>
      <a:lvl4pPr marL="822960" indent="-137160" algn="l" defTabSz="6858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975" kern="1200" spc="75" baseline="0">
          <a:solidFill>
            <a:schemeClr val="tx2"/>
          </a:solidFill>
          <a:latin typeface="+mn-lt"/>
          <a:ea typeface="+mn-ea"/>
          <a:cs typeface="+mn-cs"/>
        </a:defRPr>
      </a:lvl5pPr>
      <a:lvl6pPr marL="1165860" indent="-137160" algn="l" defTabSz="6858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defTabSz="6858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1783080" indent="-137160" algn="l" defTabSz="6858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52588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1/4/2024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74216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  <p:sldLayoutId id="2147483823" r:id="rId12"/>
    <p:sldLayoutId id="214748382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0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>
                <a:solidFill>
                  <a:schemeClr val="tx2">
                    <a:lumMod val="20000"/>
                    <a:lumOff val="80000"/>
                  </a:schemeClr>
                </a:solidFill>
              </a:rPr>
              <a:t>UML Modeling</a:t>
            </a:r>
            <a:br>
              <a:rPr lang="en-GB" altLang="en-US" dirty="0"/>
            </a:br>
            <a:br>
              <a:rPr lang="en-GB" altLang="en-US"/>
            </a:br>
            <a:r>
              <a:rPr lang="en-GB" altLang="en-US"/>
              <a:t>Object Diagrams</a:t>
            </a:r>
            <a:endParaRPr lang="en-US" altLang="en-US" sz="3600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E3673F-9E3D-B542-9970-DF1417BC2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0292" y="1719071"/>
            <a:ext cx="4278600" cy="4407408"/>
          </a:xfrm>
        </p:spPr>
        <p:txBody>
          <a:bodyPr/>
          <a:lstStyle/>
          <a:p>
            <a:r>
              <a:rPr lang="en-US"/>
              <a:t>Materials in this educational slide deck are taken from The Unified Modeling Language User Guide.</a:t>
            </a:r>
          </a:p>
          <a:p>
            <a:r>
              <a:rPr lang="en-US"/>
              <a:t>UML stared in October 1994 when Grady Booch and James Rumbaugh worked at Rational Software Company, pioneers in software modeling.</a:t>
            </a:r>
          </a:p>
          <a:p>
            <a:r>
              <a:rPr lang="en-US"/>
              <a:t>These three were the original designers of UML, but they collaborated with partners from the software industry, including Hewlett-Packard, IBM, Oracle and others.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97065DE-821F-90FA-8063-75B4EAE11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96FB15-CAF0-BF6A-663F-7E4C44339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9" y="1817552"/>
            <a:ext cx="349567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70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FBD751-7754-BB4C-615E-EC3B7B094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>
                <a:solidFill>
                  <a:schemeClr val="tx2"/>
                </a:solidFill>
              </a:rPr>
              <a:t>Object Diagram </a:t>
            </a:r>
            <a:r>
              <a:rPr lang="en-US" sz="2000"/>
              <a:t>– </a:t>
            </a:r>
            <a:r>
              <a:rPr lang="en-US"/>
              <a:t>An object diagram shows a set of objects and their relationships.  </a:t>
            </a:r>
          </a:p>
          <a:p>
            <a:r>
              <a:rPr lang="en-US"/>
              <a:t>Component diagrams are one of the two kinds of diagrams found in modeling the physical aspects of object-oriented systems, also known as </a:t>
            </a:r>
            <a:r>
              <a:rPr lang="en-US" b="1">
                <a:solidFill>
                  <a:schemeClr val="tx2"/>
                </a:solidFill>
              </a:rPr>
              <a:t>architectural modeling</a:t>
            </a:r>
            <a:r>
              <a:rPr lang="en-US"/>
              <a:t>. Examples of components include:</a:t>
            </a:r>
          </a:p>
          <a:p>
            <a:pPr lvl="1"/>
            <a:r>
              <a:rPr lang="en-US"/>
              <a:t>Executables</a:t>
            </a:r>
          </a:p>
          <a:p>
            <a:pPr lvl="1"/>
            <a:r>
              <a:rPr lang="en-US"/>
              <a:t>Libraries</a:t>
            </a:r>
          </a:p>
          <a:p>
            <a:r>
              <a:rPr lang="en-US"/>
              <a:t>A component diagram shows the organization and dependencies among a set of components. </a:t>
            </a:r>
          </a:p>
          <a:p>
            <a:r>
              <a:rPr lang="en-US"/>
              <a:t>Component diagrams are not only important for visualizing, specifying, and documenting component-based systems, but also for constructing executable systems through forward and reverse engineering.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D1804C-4758-9481-EE4B-41793AB0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UML Component </a:t>
            </a:r>
            <a:r>
              <a:rPr lang="en-US" dirty="0"/>
              <a:t>Diagrams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5D7164-B4AF-3C8B-5B29-0A6EBCBFB56C}"/>
              </a:ext>
            </a:extLst>
          </p:cNvPr>
          <p:cNvSpPr txBox="1"/>
          <p:nvPr/>
        </p:nvSpPr>
        <p:spPr>
          <a:xfrm>
            <a:off x="2222310" y="3516406"/>
            <a:ext cx="4572000" cy="1132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8640" lvl="1" indent="-18288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/>
              <a:t>Database tables</a:t>
            </a:r>
          </a:p>
          <a:p>
            <a:pPr marL="548640" lvl="1" indent="-18288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/>
              <a:t>Files</a:t>
            </a:r>
          </a:p>
          <a:p>
            <a:pPr lvl="1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FCD120-E90F-C4E8-2BD5-C972DB65F009}"/>
              </a:ext>
            </a:extLst>
          </p:cNvPr>
          <p:cNvSpPr txBox="1"/>
          <p:nvPr/>
        </p:nvSpPr>
        <p:spPr>
          <a:xfrm>
            <a:off x="4461718" y="3516406"/>
            <a:ext cx="4572000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8640" lvl="1" indent="-182880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/>
              <a:t>Documents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D95B81A-D56D-5C2C-F2DA-874FEB9B91E9}"/>
              </a:ext>
            </a:extLst>
          </p:cNvPr>
          <p:cNvSpPr/>
          <p:nvPr/>
        </p:nvSpPr>
        <p:spPr>
          <a:xfrm>
            <a:off x="66832" y="5118849"/>
            <a:ext cx="9036226" cy="16049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4D62B8-B8B3-7294-B50C-C10B74740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/>
              <a:t>An </a:t>
            </a:r>
            <a:r>
              <a:rPr lang="en-US" sz="1800" b="1">
                <a:solidFill>
                  <a:schemeClr val="tx2"/>
                </a:solidFill>
              </a:rPr>
              <a:t>interface</a:t>
            </a:r>
            <a:r>
              <a:rPr lang="en-US" sz="1800"/>
              <a:t> between components is a set of operations performed by a component in the system. A component </a:t>
            </a:r>
            <a:r>
              <a:rPr lang="en-US" sz="1800">
                <a:solidFill>
                  <a:schemeClr val="tx2"/>
                </a:solidFill>
              </a:rPr>
              <a:t>realizes</a:t>
            </a:r>
            <a:r>
              <a:rPr lang="en-US" sz="1800"/>
              <a:t> an interface if it supports the interface; another component then uses (</a:t>
            </a:r>
            <a:r>
              <a:rPr lang="en-US" sz="1800">
                <a:solidFill>
                  <a:schemeClr val="tx2"/>
                </a:solidFill>
              </a:rPr>
              <a:t>depends on</a:t>
            </a:r>
            <a:r>
              <a:rPr lang="en-US" sz="1800"/>
              <a:t>) that interface.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1FC59C-819C-F036-4C31-EE02C161A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Interfaces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A61366C-6D31-7AAB-552C-4D594C567326}"/>
              </a:ext>
            </a:extLst>
          </p:cNvPr>
          <p:cNvGrpSpPr/>
          <p:nvPr/>
        </p:nvGrpSpPr>
        <p:grpSpPr>
          <a:xfrm>
            <a:off x="875028" y="2738112"/>
            <a:ext cx="7419833" cy="2167485"/>
            <a:chOff x="861713" y="3525137"/>
            <a:chExt cx="7419833" cy="2167485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FC4C3DF-D528-86B7-6F05-99A4904D5B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1713" y="3525137"/>
              <a:ext cx="7419833" cy="2167485"/>
            </a:xfrm>
            <a:prstGeom prst="rect">
              <a:avLst/>
            </a:prstGeom>
          </p:spPr>
        </p:pic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652DBB2-939C-1DAA-1391-BEF2C4002F9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99128" y="4913194"/>
              <a:ext cx="63690" cy="427630"/>
            </a:xfrm>
            <a:prstGeom prst="straightConnector1">
              <a:avLst/>
            </a:prstGeom>
            <a:ln w="38100">
              <a:solidFill>
                <a:srgbClr val="1608DC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Picture 17" descr="A black line with a circle&#10;&#10;Description automatically generated">
            <a:extLst>
              <a:ext uri="{FF2B5EF4-FFF2-40B4-BE49-F238E27FC236}">
                <a16:creationId xmlns:a16="http://schemas.microsoft.com/office/drawing/2014/main" id="{F4AEAE67-990A-C9AF-8DFD-692B3D1C23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497" y="5118850"/>
            <a:ext cx="1600200" cy="1123950"/>
          </a:xfrm>
          <a:prstGeom prst="rect">
            <a:avLst/>
          </a:prstGeom>
        </p:spPr>
      </p:pic>
      <p:pic>
        <p:nvPicPr>
          <p:cNvPr id="20" name="Picture 19" descr="A black line with a circle&#10;&#10;Description automatically generated">
            <a:extLst>
              <a:ext uri="{FF2B5EF4-FFF2-40B4-BE49-F238E27FC236}">
                <a16:creationId xmlns:a16="http://schemas.microsoft.com/office/drawing/2014/main" id="{B72A195D-CA15-1532-419D-CA3558813CC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1"/>
          <a:stretch/>
        </p:blipFill>
        <p:spPr>
          <a:xfrm>
            <a:off x="4476133" y="5351032"/>
            <a:ext cx="1798612" cy="92392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354D0263-8112-0963-B611-5C4BDC42B37B}"/>
              </a:ext>
            </a:extLst>
          </p:cNvPr>
          <p:cNvSpPr txBox="1"/>
          <p:nvPr/>
        </p:nvSpPr>
        <p:spPr>
          <a:xfrm>
            <a:off x="66832" y="5196189"/>
            <a:ext cx="3285968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i="0">
                <a:solidFill>
                  <a:srgbClr val="282C33"/>
                </a:solidFill>
                <a:effectLst/>
                <a:latin typeface="Graphik"/>
              </a:rPr>
              <a:t>Required interfaces: </a:t>
            </a:r>
            <a:r>
              <a:rPr lang="en-US" sz="1400" b="0" i="0">
                <a:solidFill>
                  <a:srgbClr val="282C33"/>
                </a:solidFill>
                <a:effectLst/>
                <a:latin typeface="Graphik"/>
              </a:rPr>
              <a:t>A straight line from the component box with an attached half circle (also represented as a dashed arrow with an open arrow). These symbols represent the interfaces where a component requires information in order to perform its proper function.</a:t>
            </a:r>
            <a:endParaRPr 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FBD6D54-714F-A207-64D8-C723B1CD5F3E}"/>
              </a:ext>
            </a:extLst>
          </p:cNvPr>
          <p:cNvSpPr txBox="1"/>
          <p:nvPr/>
        </p:nvSpPr>
        <p:spPr>
          <a:xfrm>
            <a:off x="5873087" y="5435025"/>
            <a:ext cx="4572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Provided interfaces: </a:t>
            </a: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straight line from </a:t>
            </a:r>
            <a:b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component box with an attached circle. </a:t>
            </a:r>
            <a:b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These symbols represent the interfaces </a:t>
            </a:r>
            <a:b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where a component produces information </a:t>
            </a:r>
            <a:b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used by the required interface of another </a:t>
            </a:r>
            <a:b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b="0" i="0">
                <a:solidFill>
                  <a:srgbClr val="282C3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component.</a:t>
            </a:r>
            <a:endParaRPr lang="en-US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08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3F26EEA-865F-6F6B-6CA8-599FB4E88C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83" y="1956876"/>
            <a:ext cx="4174839" cy="2470935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E6A9-4A83-DBB9-ADBF-FA6BEA7E4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4776715"/>
            <a:ext cx="8407893" cy="1725685"/>
          </a:xfrm>
        </p:spPr>
        <p:txBody>
          <a:bodyPr/>
          <a:lstStyle/>
          <a:p>
            <a:r>
              <a:rPr lang="en-US"/>
              <a:t>Create a Component Diagram</a:t>
            </a:r>
          </a:p>
          <a:p>
            <a:r>
              <a:rPr lang="en-US"/>
              <a:t>Add Components to the Diagram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20A34-03D7-3FE2-B9D5-3AC52032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Building a Component Diagram</a:t>
            </a:r>
            <a:br>
              <a:rPr lang="en-US"/>
            </a:br>
            <a:r>
              <a:rPr lang="en-US"/>
              <a:t>in StarUML  (1)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99F9EE-F29B-A06F-8C53-F871441BD540}"/>
              </a:ext>
            </a:extLst>
          </p:cNvPr>
          <p:cNvSpPr txBox="1"/>
          <p:nvPr/>
        </p:nvSpPr>
        <p:spPr>
          <a:xfrm rot="21316391">
            <a:off x="2347809" y="3313079"/>
            <a:ext cx="1688911" cy="768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b="0">
                <a:solidFill>
                  <a:schemeClr val="tx2"/>
                </a:solidFill>
                <a:latin typeface="+mn-lt"/>
              </a:rPr>
              <a:t>components displayed with Format "Label"</a:t>
            </a:r>
            <a:endParaRPr lang="en-US" sz="1400" b="0" dirty="0" err="1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A4491C-63D2-2ACF-9DB1-95A5665781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8297" y="1963344"/>
            <a:ext cx="4174839" cy="24644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A112106-AC12-E5DE-409E-6055B6BF5194}"/>
              </a:ext>
            </a:extLst>
          </p:cNvPr>
          <p:cNvSpPr txBox="1"/>
          <p:nvPr/>
        </p:nvSpPr>
        <p:spPr>
          <a:xfrm rot="354128">
            <a:off x="6151195" y="3160209"/>
            <a:ext cx="2672126" cy="537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400" b="0">
                <a:solidFill>
                  <a:schemeClr val="tx2"/>
                </a:solidFill>
                <a:latin typeface="+mn-lt"/>
              </a:rPr>
              <a:t>components displayed with Format "Decoration with Label"</a:t>
            </a:r>
            <a:endParaRPr lang="en-US" sz="1400" b="0" dirty="0" err="1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D5E571-8BDB-AC3C-D234-7B9FE6AE800D}"/>
              </a:ext>
            </a:extLst>
          </p:cNvPr>
          <p:cNvSpPr txBox="1"/>
          <p:nvPr/>
        </p:nvSpPr>
        <p:spPr>
          <a:xfrm>
            <a:off x="1260143" y="3131346"/>
            <a:ext cx="1166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0">
                <a:solidFill>
                  <a:srgbClr val="FF0000"/>
                </a:solidFill>
                <a:latin typeface="Aptos" panose="020B0004020202020204" pitchFamily="34" charset="0"/>
              </a:rPr>
              <a:t>stereotype in guillemets</a:t>
            </a:r>
            <a:endParaRPr lang="en-US" sz="1200" b="0" dirty="0" err="1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433C658-51E7-E5AD-5FEB-EAFC560503B4}"/>
              </a:ext>
            </a:extLst>
          </p:cNvPr>
          <p:cNvCxnSpPr>
            <a:cxnSpLocks/>
          </p:cNvCxnSpPr>
          <p:nvPr/>
        </p:nvCxnSpPr>
        <p:spPr>
          <a:xfrm flipH="1">
            <a:off x="1475743" y="3567636"/>
            <a:ext cx="330311" cy="25929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181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E6A9-4A83-DBB9-ADBF-FA6BEA7E4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359" y="3539318"/>
            <a:ext cx="3717879" cy="1725685"/>
          </a:xfrm>
        </p:spPr>
        <p:txBody>
          <a:bodyPr/>
          <a:lstStyle/>
          <a:p>
            <a:r>
              <a:rPr lang="en-US"/>
              <a:t>Double click the component</a:t>
            </a:r>
          </a:p>
          <a:p>
            <a:r>
              <a:rPr lang="en-US"/>
              <a:t>Add provided interface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20A34-03D7-3FE2-B9D5-3AC52032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Building a Component Diagram</a:t>
            </a:r>
            <a:br>
              <a:rPr lang="en-US"/>
            </a:br>
            <a:r>
              <a:rPr lang="en-US"/>
              <a:t>in StarUML  (2)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A4491C-63D2-2ACF-9DB1-95A5665781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23" y="1509306"/>
            <a:ext cx="4174839" cy="24644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F1B504-3908-A32E-F03A-BEEF3E033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359" y="1914314"/>
            <a:ext cx="4124901" cy="1514686"/>
          </a:xfrm>
          <a:prstGeom prst="rect">
            <a:avLst/>
          </a:prstGeom>
        </p:spPr>
      </p:pic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433C658-51E7-E5AD-5FEB-EAFC560503B4}"/>
              </a:ext>
            </a:extLst>
          </p:cNvPr>
          <p:cNvCxnSpPr>
            <a:cxnSpLocks/>
          </p:cNvCxnSpPr>
          <p:nvPr/>
        </p:nvCxnSpPr>
        <p:spPr>
          <a:xfrm flipV="1">
            <a:off x="7553187" y="3002237"/>
            <a:ext cx="330311" cy="25929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3C7F941C-23AB-1676-A6F5-359B948AD1B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556" t="36128" b="17222"/>
          <a:stretch/>
        </p:blipFill>
        <p:spPr>
          <a:xfrm>
            <a:off x="7578741" y="3947235"/>
            <a:ext cx="618698" cy="4549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8E93C8A-8DB7-2BE6-74BC-EC128D0562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8585" y="4206311"/>
            <a:ext cx="4268740" cy="251889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6029303-8FE5-ED00-92AB-0239453F351E}"/>
              </a:ext>
            </a:extLst>
          </p:cNvPr>
          <p:cNvSpPr txBox="1"/>
          <p:nvPr/>
        </p:nvSpPr>
        <p:spPr>
          <a:xfrm>
            <a:off x="1913574" y="5568288"/>
            <a:ext cx="18850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>
                <a:solidFill>
                  <a:srgbClr val="FF0000"/>
                </a:solidFill>
                <a:latin typeface="Aptos" panose="020B0004020202020204" pitchFamily="34" charset="0"/>
              </a:rPr>
              <a:t>interfaces</a:t>
            </a:r>
            <a:br>
              <a:rPr lang="en-US" sz="1200" b="0">
                <a:solidFill>
                  <a:srgbClr val="FF0000"/>
                </a:solidFill>
                <a:latin typeface="Aptos" panose="020B0004020202020204" pitchFamily="34" charset="0"/>
              </a:rPr>
            </a:br>
            <a:r>
              <a:rPr lang="en-US" sz="1200" b="0">
                <a:solidFill>
                  <a:srgbClr val="FF0000"/>
                </a:solidFill>
                <a:latin typeface="Aptos" panose="020B0004020202020204" pitchFamily="34" charset="0"/>
              </a:rPr>
              <a:t>   (Interface Realization)</a:t>
            </a:r>
            <a:endParaRPr lang="en-US" sz="1200" b="0" dirty="0" err="1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750D41-B7D0-9875-EF61-C05E4BE77A45}"/>
              </a:ext>
            </a:extLst>
          </p:cNvPr>
          <p:cNvCxnSpPr>
            <a:cxnSpLocks/>
          </p:cNvCxnSpPr>
          <p:nvPr/>
        </p:nvCxnSpPr>
        <p:spPr>
          <a:xfrm flipH="1">
            <a:off x="1542197" y="5738630"/>
            <a:ext cx="373039" cy="5711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A161BF4-8338-A9DE-E5DD-2CD061A4AE57}"/>
              </a:ext>
            </a:extLst>
          </p:cNvPr>
          <p:cNvCxnSpPr>
            <a:cxnSpLocks/>
          </p:cNvCxnSpPr>
          <p:nvPr/>
        </p:nvCxnSpPr>
        <p:spPr>
          <a:xfrm flipH="1" flipV="1">
            <a:off x="2142699" y="5298652"/>
            <a:ext cx="36394" cy="301479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4080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E6A9-4A83-DBB9-ADBF-FA6BEA7E4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001" y="4632154"/>
            <a:ext cx="3565119" cy="1725685"/>
          </a:xfrm>
        </p:spPr>
        <p:txBody>
          <a:bodyPr>
            <a:noAutofit/>
          </a:bodyPr>
          <a:lstStyle/>
          <a:p>
            <a:r>
              <a:rPr lang="en-US" sz="1600"/>
              <a:t>The "ball and socket" motif is primarily used today to show interfaces (and their realization) and dependencies</a:t>
            </a:r>
          </a:p>
          <a:p>
            <a:r>
              <a:rPr lang="en-US" sz="1600"/>
              <a:t>StarUML is touchy.  You might have to play with the Line Styles to create pretty balls and sockets.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A20A34-03D7-3FE2-B9D5-3AC520326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Building a Component Diagram</a:t>
            </a:r>
            <a:br>
              <a:rPr lang="en-US"/>
            </a:br>
            <a:r>
              <a:rPr lang="en-US"/>
              <a:t>in StarUML  (3)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8E93C8A-8DB7-2BE6-74BC-EC128D056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76" y="1655134"/>
            <a:ext cx="4268740" cy="25188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33D877C-56B4-DDB9-EA50-970B1ABF9D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9944" y="3902299"/>
            <a:ext cx="4730880" cy="279270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6029303-8FE5-ED00-92AB-0239453F351E}"/>
              </a:ext>
            </a:extLst>
          </p:cNvPr>
          <p:cNvSpPr txBox="1"/>
          <p:nvPr/>
        </p:nvSpPr>
        <p:spPr>
          <a:xfrm>
            <a:off x="5366833" y="5217998"/>
            <a:ext cx="1885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Aptos" panose="020B0004020202020204" pitchFamily="34" charset="0"/>
              </a:rPr>
              <a:t>d</a:t>
            </a:r>
            <a:r>
              <a:rPr lang="en-US" sz="1200" b="0">
                <a:solidFill>
                  <a:srgbClr val="FF0000"/>
                </a:solidFill>
                <a:latin typeface="Aptos" panose="020B0004020202020204" pitchFamily="34" charset="0"/>
              </a:rPr>
              <a:t>ependencies</a:t>
            </a:r>
            <a:endParaRPr lang="en-US" sz="1200" b="0" dirty="0" err="1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2750D41-B7D0-9875-EF61-C05E4BE77A45}"/>
              </a:ext>
            </a:extLst>
          </p:cNvPr>
          <p:cNvCxnSpPr>
            <a:cxnSpLocks/>
          </p:cNvCxnSpPr>
          <p:nvPr/>
        </p:nvCxnSpPr>
        <p:spPr>
          <a:xfrm flipH="1" flipV="1">
            <a:off x="5181600" y="5122460"/>
            <a:ext cx="273328" cy="136477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A161BF4-8338-A9DE-E5DD-2CD061A4AE57}"/>
              </a:ext>
            </a:extLst>
          </p:cNvPr>
          <p:cNvCxnSpPr>
            <a:cxnSpLocks/>
          </p:cNvCxnSpPr>
          <p:nvPr/>
        </p:nvCxnSpPr>
        <p:spPr>
          <a:xfrm flipV="1">
            <a:off x="5618328" y="4804012"/>
            <a:ext cx="345744" cy="454925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39A0B728-D353-A3A4-992D-C70841F82825}"/>
              </a:ext>
            </a:extLst>
          </p:cNvPr>
          <p:cNvSpPr txBox="1">
            <a:spLocks/>
          </p:cNvSpPr>
          <p:nvPr/>
        </p:nvSpPr>
        <p:spPr>
          <a:xfrm>
            <a:off x="4964002" y="2738925"/>
            <a:ext cx="3717879" cy="1725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From the components that call the interface, connect a Dependency to the interface</a:t>
            </a:r>
          </a:p>
        </p:txBody>
      </p:sp>
    </p:spTree>
    <p:extLst>
      <p:ext uri="{BB962C8B-B14F-4D97-AF65-F5344CB8AC3E}">
        <p14:creationId xmlns:p14="http://schemas.microsoft.com/office/powerpoint/2010/main" val="536174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E4ABA60-5A81-6E80-91F6-BCED9111C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89" y="1563013"/>
            <a:ext cx="8980227" cy="4472744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C53C7BC-C5CE-6F05-8E72-304F5AB5E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489" y="6081249"/>
            <a:ext cx="8449854" cy="619801"/>
          </a:xfrm>
        </p:spPr>
        <p:txBody>
          <a:bodyPr>
            <a:normAutofit/>
          </a:bodyPr>
          <a:lstStyle/>
          <a:p>
            <a:r>
              <a:rPr lang="en-US" sz="1800"/>
              <a:t>ss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AAEA32-8AFF-82BD-87D7-4A3A9A2F6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Component Diagram</a:t>
            </a:r>
          </a:p>
        </p:txBody>
      </p:sp>
    </p:spTree>
    <p:extLst>
      <p:ext uri="{BB962C8B-B14F-4D97-AF65-F5344CB8AC3E}">
        <p14:creationId xmlns:p14="http://schemas.microsoft.com/office/powerpoint/2010/main" val="3203334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20463A-E9E5-D20D-68ED-E8A60DA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07408"/>
          </a:xfrm>
        </p:spPr>
        <p:txBody>
          <a:bodyPr>
            <a:normAutofit/>
          </a:bodyPr>
          <a:lstStyle/>
          <a:p>
            <a:r>
              <a:rPr lang="en-US" sz="1800"/>
              <a:t>A component is replaceable. A component is substitutable -- it is possible to replace a component with another that conforms to the same interfaces.</a:t>
            </a:r>
          </a:p>
          <a:p>
            <a:r>
              <a:rPr lang="en-US" sz="1800"/>
              <a:t>A well structured component:</a:t>
            </a:r>
          </a:p>
          <a:p>
            <a:pPr lvl="1"/>
            <a:r>
              <a:rPr lang="en-US" sz="1600"/>
              <a:t>Provides a crisp abstraction of something drawn from the physical aspect of the system. </a:t>
            </a:r>
          </a:p>
          <a:p>
            <a:pPr lvl="1"/>
            <a:r>
              <a:rPr lang="en-US" sz="1600"/>
              <a:t>Provides the realization of a small, well-defined set of interfaces. </a:t>
            </a:r>
          </a:p>
          <a:p>
            <a:pPr lvl="1"/>
            <a:r>
              <a:rPr lang="en-US" sz="1600"/>
              <a:t>Is loosely coupled relative to other components; most often, you'll model components only in connection with dependency and realization relationships. </a:t>
            </a:r>
          </a:p>
          <a:p>
            <a:r>
              <a:rPr lang="en-US" sz="1800"/>
              <a:t>Ports</a:t>
            </a:r>
          </a:p>
          <a:p>
            <a:pPr lvl="1"/>
            <a:r>
              <a:rPr lang="en-US" sz="1600"/>
              <a:t>Optionally, ports can be used to provide</a:t>
            </a:r>
            <a:br>
              <a:rPr lang="en-US" sz="1600"/>
            </a:br>
            <a:r>
              <a:rPr lang="en-US" sz="1600"/>
              <a:t>more information.</a:t>
            </a:r>
          </a:p>
          <a:p>
            <a:pPr lvl="1"/>
            <a:r>
              <a:rPr lang="en-US" sz="1600"/>
              <a:t>In this case search.php is using port</a:t>
            </a:r>
            <a:br>
              <a:rPr lang="en-US" sz="1600"/>
            </a:br>
            <a:r>
              <a:rPr lang="en-US" sz="1600"/>
              <a:t>3306 to connect to a MySQL database.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930828-1B75-0DF0-2ECF-5A85C6E84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</p:spPr>
        <p:txBody>
          <a:bodyPr/>
          <a:lstStyle/>
          <a:p>
            <a:r>
              <a:rPr lang="en-US"/>
              <a:t>Final Thoughts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A2C037A-CF45-35EE-7FF5-A0A520048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4362545"/>
            <a:ext cx="3380024" cy="21398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0EDA5AC-ACF6-6150-1DD1-6B1CA870078A}"/>
              </a:ext>
            </a:extLst>
          </p:cNvPr>
          <p:cNvSpPr txBox="1"/>
          <p:nvPr/>
        </p:nvSpPr>
        <p:spPr>
          <a:xfrm>
            <a:off x="4666247" y="5063825"/>
            <a:ext cx="1885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>
                <a:solidFill>
                  <a:srgbClr val="FF0000"/>
                </a:solidFill>
                <a:latin typeface="Aptos" panose="020B0004020202020204" pitchFamily="34" charset="0"/>
              </a:rPr>
              <a:t>port</a:t>
            </a:r>
            <a:endParaRPr lang="en-US" sz="1200" b="0" dirty="0" err="1">
              <a:solidFill>
                <a:srgbClr val="FF0000"/>
              </a:solidFill>
              <a:latin typeface="Aptos" panose="020B0004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7A3D341-640F-B2FD-DFD2-0372C74808A1}"/>
              </a:ext>
            </a:extLst>
          </p:cNvPr>
          <p:cNvCxnSpPr>
            <a:cxnSpLocks/>
          </p:cNvCxnSpPr>
          <p:nvPr/>
        </p:nvCxnSpPr>
        <p:spPr>
          <a:xfrm flipV="1">
            <a:off x="4845328" y="5108812"/>
            <a:ext cx="1036857" cy="232012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229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Java Green">
  <a:themeElements>
    <a:clrScheme name="UML">
      <a:dk1>
        <a:srgbClr val="853143"/>
      </a:dk1>
      <a:lt1>
        <a:sysClr val="window" lastClr="FFFFFF"/>
      </a:lt1>
      <a:dk2>
        <a:srgbClr val="452264"/>
      </a:dk2>
      <a:lt2>
        <a:srgbClr val="E2DFCC"/>
      </a:lt2>
      <a:accent1>
        <a:srgbClr val="853043"/>
      </a:accent1>
      <a:accent2>
        <a:srgbClr val="452264"/>
      </a:accent2>
      <a:accent3>
        <a:srgbClr val="D4BF54"/>
      </a:accent3>
      <a:accent4>
        <a:srgbClr val="2E66B8"/>
      </a:accent4>
      <a:accent5>
        <a:srgbClr val="FB4037"/>
      </a:accent5>
      <a:accent6>
        <a:srgbClr val="977B2D"/>
      </a:accent6>
      <a:hlink>
        <a:srgbClr val="2E66B8"/>
      </a:hlink>
      <a:folHlink>
        <a:srgbClr val="7030A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5_Java Green">
  <a:themeElements>
    <a:clrScheme name="Custom 33">
      <a:dk1>
        <a:sysClr val="windowText" lastClr="000000"/>
      </a:dk1>
      <a:lt1>
        <a:sysClr val="window" lastClr="FFFFFF"/>
      </a:lt1>
      <a:dk2>
        <a:srgbClr val="860127"/>
      </a:dk2>
      <a:lt2>
        <a:srgbClr val="FABEC8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6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7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9.xml><?xml version="1.0" encoding="utf-8"?>
<a:theme xmlns:a="http://schemas.openxmlformats.org/drawingml/2006/main" name="9_Java Green">
  <a:themeElements>
    <a:clrScheme name="Custom 4">
      <a:dk1>
        <a:sysClr val="windowText" lastClr="000000"/>
      </a:dk1>
      <a:lt1>
        <a:sysClr val="window" lastClr="FFFFFF"/>
      </a:lt1>
      <a:dk2>
        <a:srgbClr val="E37E03"/>
      </a:dk2>
      <a:lt2>
        <a:srgbClr val="EEE0F4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smtClean="0">
            <a:latin typeface="+mn-lt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52910</TotalTime>
  <Words>569</Words>
  <Application>Microsoft Office PowerPoint</Application>
  <PresentationFormat>On-screen Show (4:3)</PresentationFormat>
  <Paragraphs>52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9</vt:i4>
      </vt:variant>
    </vt:vector>
  </HeadingPairs>
  <TitlesOfParts>
    <vt:vector size="26" baseType="lpstr">
      <vt:lpstr>Aptos</vt:lpstr>
      <vt:lpstr>Arial Narrow</vt:lpstr>
      <vt:lpstr>Calibri</vt:lpstr>
      <vt:lpstr>Franklin Gothic Medium</vt:lpstr>
      <vt:lpstr>Graphik</vt:lpstr>
      <vt:lpstr>Times</vt:lpstr>
      <vt:lpstr>Wingdings</vt:lpstr>
      <vt:lpstr>Wingdings 2</vt:lpstr>
      <vt:lpstr>Java Green</vt:lpstr>
      <vt:lpstr>1_Java Green</vt:lpstr>
      <vt:lpstr>2_Java Green</vt:lpstr>
      <vt:lpstr>3_Java Green</vt:lpstr>
      <vt:lpstr>4_Java Green</vt:lpstr>
      <vt:lpstr>5_Java Green</vt:lpstr>
      <vt:lpstr>6_Java Green</vt:lpstr>
      <vt:lpstr>7_Java Green</vt:lpstr>
      <vt:lpstr>9_Java Green</vt:lpstr>
      <vt:lpstr>UML Modeling  Object Diagrams</vt:lpstr>
      <vt:lpstr>References</vt:lpstr>
      <vt:lpstr>UML Component Diagrams</vt:lpstr>
      <vt:lpstr>Interfaces</vt:lpstr>
      <vt:lpstr>Building a Component Diagram in StarUML  (1)</vt:lpstr>
      <vt:lpstr>Building a Component Diagram in StarUML  (2)</vt:lpstr>
      <vt:lpstr>Building a Component Diagram in StarUML  (3)</vt:lpstr>
      <vt:lpstr>Sample Component Diagram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</cp:lastModifiedBy>
  <cp:revision>648</cp:revision>
  <cp:lastPrinted>2021-05-19T00:11:10Z</cp:lastPrinted>
  <dcterms:created xsi:type="dcterms:W3CDTF">2013-12-20T15:33:26Z</dcterms:created>
  <dcterms:modified xsi:type="dcterms:W3CDTF">2024-01-05T01:32:54Z</dcterms:modified>
</cp:coreProperties>
</file>