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25"/>
  </p:notesMasterIdLst>
  <p:sldIdLst>
    <p:sldId id="257" r:id="rId10"/>
    <p:sldId id="258" r:id="rId11"/>
    <p:sldId id="274" r:id="rId12"/>
    <p:sldId id="277" r:id="rId13"/>
    <p:sldId id="266" r:id="rId14"/>
    <p:sldId id="275" r:id="rId15"/>
    <p:sldId id="562" r:id="rId16"/>
    <p:sldId id="276" r:id="rId17"/>
    <p:sldId id="278" r:id="rId18"/>
    <p:sldId id="269" r:id="rId19"/>
    <p:sldId id="271" r:id="rId20"/>
    <p:sldId id="563" r:id="rId21"/>
    <p:sldId id="270" r:id="rId22"/>
    <p:sldId id="272" r:id="rId23"/>
    <p:sldId id="273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F0"/>
    <a:srgbClr val="462264"/>
    <a:srgbClr val="D4BF54"/>
    <a:srgbClr val="853043"/>
    <a:srgbClr val="F6F5EE"/>
    <a:srgbClr val="FF8989"/>
    <a:srgbClr val="F81720"/>
    <a:srgbClr val="EEE0F4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0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6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16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9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uora.com/What-are-the-different-parts-of-a-library-What-function-do-they-serve" TargetMode="External"/><Relationship Id="rId2" Type="http://schemas.openxmlformats.org/officeDocument/2006/relationships/hyperlink" Target="https://arts-literature.blurtit.com/221840/what-are-the-parts-of-a-library" TargetMode="External"/><Relationship Id="rId1" Type="http://schemas.openxmlformats.org/officeDocument/2006/relationships/slideLayout" Target="../slideLayouts/slideLayout6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Class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53AB3-99AC-8F4C-A0DE-E1A3CD832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94" y="1739170"/>
            <a:ext cx="8407893" cy="2109351"/>
          </a:xfrm>
        </p:spPr>
        <p:txBody>
          <a:bodyPr>
            <a:normAutofit/>
          </a:bodyPr>
          <a:lstStyle/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r>
              <a:rPr lang="en-US" sz="1800" b="1">
                <a:solidFill>
                  <a:schemeClr val="tx2"/>
                </a:solidFill>
              </a:rPr>
              <a:t>Generalization</a:t>
            </a:r>
            <a:r>
              <a:rPr lang="en-US" sz="1800"/>
              <a:t> – the "superclass" relationship</a:t>
            </a:r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r>
              <a:rPr lang="en-US" sz="1800" b="1">
                <a:solidFill>
                  <a:schemeClr val="tx2"/>
                </a:solidFill>
              </a:rPr>
              <a:t>(Interface) Realization</a:t>
            </a:r>
            <a:r>
              <a:rPr lang="en-US" sz="1800"/>
              <a:t> – the "implemented contract" relationship</a:t>
            </a:r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r>
              <a:rPr lang="en-US" sz="1800" b="1">
                <a:solidFill>
                  <a:schemeClr val="tx2"/>
                </a:solidFill>
              </a:rPr>
              <a:t>Association</a:t>
            </a:r>
            <a:r>
              <a:rPr lang="en-US" sz="1800"/>
              <a:t> – the "has-a" relationship*</a:t>
            </a:r>
          </a:p>
          <a:p>
            <a:pPr marL="662940" lvl="1" indent="-342900">
              <a:spcBef>
                <a:spcPts val="0"/>
              </a:spcBef>
            </a:pPr>
            <a:r>
              <a:rPr lang="en-US" sz="1600"/>
              <a:t>Directed Association</a:t>
            </a:r>
          </a:p>
          <a:p>
            <a:pPr marL="662940" lvl="1" indent="-342900">
              <a:spcBef>
                <a:spcPts val="0"/>
              </a:spcBef>
            </a:pPr>
            <a:r>
              <a:rPr lang="en-US" sz="1600"/>
              <a:t>Bidirectional Association  ("Association" in StarUML)</a:t>
            </a:r>
          </a:p>
          <a:p>
            <a:pPr marL="662940" lvl="1" indent="-342900">
              <a:spcBef>
                <a:spcPts val="0"/>
              </a:spcBef>
            </a:pPr>
            <a:r>
              <a:rPr lang="en-US" sz="1600"/>
              <a:t>Aggregation</a:t>
            </a:r>
          </a:p>
          <a:p>
            <a:pPr marL="662940" lvl="1" indent="-342900">
              <a:spcBef>
                <a:spcPts val="0"/>
              </a:spcBef>
            </a:pPr>
            <a:r>
              <a:rPr lang="en-US" sz="1600"/>
              <a:t>Composition</a:t>
            </a:r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r>
              <a:rPr lang="en-US" sz="1800" b="1">
                <a:solidFill>
                  <a:schemeClr val="tx2"/>
                </a:solidFill>
              </a:rPr>
              <a:t>Dependency</a:t>
            </a:r>
            <a:r>
              <a:rPr lang="en-US" sz="1800"/>
              <a:t> – the "uses" relationship**</a:t>
            </a:r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endParaRPr lang="en-US" sz="1800"/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endParaRPr lang="en-US" sz="1800"/>
          </a:p>
          <a:p>
            <a:pPr marL="45720" indent="0">
              <a:spcBef>
                <a:spcPts val="0"/>
              </a:spcBef>
              <a:buNone/>
            </a:pPr>
            <a:r>
              <a:rPr lang="en-US" sz="1800" i="1">
                <a:solidFill>
                  <a:schemeClr val="tx2"/>
                </a:solidFill>
              </a:rPr>
              <a:t>*  "has-a" relationships are exclusively determined by</a:t>
            </a:r>
            <a:br>
              <a:rPr lang="en-US" sz="1800" i="1">
                <a:solidFill>
                  <a:schemeClr val="tx2"/>
                </a:solidFill>
              </a:rPr>
            </a:br>
            <a:r>
              <a:rPr lang="en-US" sz="1800" i="1">
                <a:solidFill>
                  <a:schemeClr val="tx2"/>
                </a:solidFill>
              </a:rPr>
              <a:t>     the owning class's instance and static variables.</a:t>
            </a:r>
            <a:br>
              <a:rPr lang="en-US" sz="1800" i="1">
                <a:solidFill>
                  <a:schemeClr val="tx2"/>
                </a:solidFill>
              </a:rPr>
            </a:br>
            <a:br>
              <a:rPr lang="en-US" sz="1800" i="1">
                <a:solidFill>
                  <a:schemeClr val="tx2"/>
                </a:solidFill>
              </a:rPr>
            </a:br>
            <a:r>
              <a:rPr lang="en-US" sz="1800" i="1">
                <a:solidFill>
                  <a:schemeClr val="tx2"/>
                </a:solidFill>
              </a:rPr>
              <a:t>** later versions of UML consider Realization to be a </a:t>
            </a:r>
            <a:br>
              <a:rPr lang="en-US" sz="1800" i="1">
                <a:solidFill>
                  <a:schemeClr val="tx2"/>
                </a:solidFill>
              </a:rPr>
            </a:br>
            <a:r>
              <a:rPr lang="en-US" sz="1800" i="1">
                <a:solidFill>
                  <a:schemeClr val="tx2"/>
                </a:solidFill>
              </a:rPr>
              <a:t>      form of Dependency, but here it's separated out for clarity.</a:t>
            </a:r>
          </a:p>
          <a:p>
            <a:pPr marL="388620" indent="-342900">
              <a:spcBef>
                <a:spcPts val="0"/>
              </a:spcBef>
              <a:buFont typeface="+mj-lt"/>
              <a:buAutoNum type="arabicPeriod"/>
            </a:pPr>
            <a:endParaRPr lang="en-US" sz="1800"/>
          </a:p>
          <a:p>
            <a:pPr>
              <a:spcBef>
                <a:spcPts val="0"/>
              </a:spcBef>
            </a:pPr>
            <a:endParaRPr lang="en-US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F8B43A-68A5-B176-D905-AB371B34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Relationships Between Classes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32BF18-D462-7DE7-C80A-7254FA31B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697" y="2724656"/>
            <a:ext cx="2412721" cy="3954577"/>
          </a:xfrm>
          <a:prstGeom prst="rect">
            <a:avLst/>
          </a:prstGeom>
        </p:spPr>
      </p:pic>
      <p:sp>
        <p:nvSpPr>
          <p:cNvPr id="7" name="Right Brace 6">
            <a:extLst>
              <a:ext uri="{FF2B5EF4-FFF2-40B4-BE49-F238E27FC236}">
                <a16:creationId xmlns:a16="http://schemas.microsoft.com/office/drawing/2014/main" id="{1AC16479-A850-6272-FD3A-6A1EE2F2E358}"/>
              </a:ext>
            </a:extLst>
          </p:cNvPr>
          <p:cNvSpPr/>
          <p:nvPr/>
        </p:nvSpPr>
        <p:spPr>
          <a:xfrm>
            <a:off x="7189596" y="1698171"/>
            <a:ext cx="205991" cy="758651"/>
          </a:xfrm>
          <a:prstGeom prst="rightBrace">
            <a:avLst>
              <a:gd name="adj1" fmla="val 32622"/>
              <a:gd name="adj2" fmla="val 50000"/>
            </a:avLst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C969ED-7DDA-6F42-77C6-F58852D64243}"/>
              </a:ext>
            </a:extLst>
          </p:cNvPr>
          <p:cNvSpPr txBox="1"/>
          <p:nvPr/>
        </p:nvSpPr>
        <p:spPr>
          <a:xfrm>
            <a:off x="7395587" y="1774939"/>
            <a:ext cx="16127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/>
              <a:t>the "is-a" </a:t>
            </a:r>
            <a:br>
              <a:rPr lang="en-US" sz="1800"/>
            </a:br>
            <a:r>
              <a:rPr lang="en-US" sz="1800"/>
              <a:t>relationships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44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3DC1B45-DD5C-90B5-98E5-B12DC411B571}"/>
              </a:ext>
            </a:extLst>
          </p:cNvPr>
          <p:cNvSpPr/>
          <p:nvPr/>
        </p:nvSpPr>
        <p:spPr>
          <a:xfrm>
            <a:off x="2451799" y="6386150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4B005E-49E8-5D19-B219-4771AB5BA51D}"/>
              </a:ext>
            </a:extLst>
          </p:cNvPr>
          <p:cNvSpPr/>
          <p:nvPr/>
        </p:nvSpPr>
        <p:spPr>
          <a:xfrm>
            <a:off x="2451800" y="1492180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95C39B-9ED0-C16B-B121-6DE85199D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Complications of Association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2FC8EA-DD1A-5A5A-D8D6-0E46FE8A3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581"/>
          <a:stretch/>
        </p:blipFill>
        <p:spPr>
          <a:xfrm>
            <a:off x="120713" y="1633025"/>
            <a:ext cx="2331086" cy="507927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8386C1-0BC3-4D34-D3F1-9989425114C2}"/>
              </a:ext>
            </a:extLst>
          </p:cNvPr>
          <p:cNvCxnSpPr>
            <a:cxnSpLocks/>
          </p:cNvCxnSpPr>
          <p:nvPr/>
        </p:nvCxnSpPr>
        <p:spPr>
          <a:xfrm>
            <a:off x="291402" y="2868804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C465E23-1743-1D7B-9C0E-8952F4DC8531}"/>
              </a:ext>
            </a:extLst>
          </p:cNvPr>
          <p:cNvCxnSpPr>
            <a:cxnSpLocks/>
          </p:cNvCxnSpPr>
          <p:nvPr/>
        </p:nvCxnSpPr>
        <p:spPr>
          <a:xfrm>
            <a:off x="304800" y="5183270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29851C-408A-44BC-C73A-7DB2B7F82CDD}"/>
              </a:ext>
            </a:extLst>
          </p:cNvPr>
          <p:cNvCxnSpPr>
            <a:cxnSpLocks/>
          </p:cNvCxnSpPr>
          <p:nvPr/>
        </p:nvCxnSpPr>
        <p:spPr>
          <a:xfrm>
            <a:off x="291402" y="4026037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074F13-2A10-F5B1-104B-93F9D6B12CA3}"/>
              </a:ext>
            </a:extLst>
          </p:cNvPr>
          <p:cNvCxnSpPr>
            <a:cxnSpLocks/>
          </p:cNvCxnSpPr>
          <p:nvPr/>
        </p:nvCxnSpPr>
        <p:spPr>
          <a:xfrm>
            <a:off x="291402" y="5183270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948A68D-05A1-7319-6A42-448DBCAEFA68}"/>
              </a:ext>
            </a:extLst>
          </p:cNvPr>
          <p:cNvSpPr txBox="1"/>
          <p:nvPr/>
        </p:nvSpPr>
        <p:spPr>
          <a:xfrm>
            <a:off x="2201845" y="1625666"/>
            <a:ext cx="4224076" cy="1176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Bidirectional Association  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("Association" in StarUML)</a:t>
            </a:r>
            <a:endParaRPr lang="en-US">
              <a:solidFill>
                <a:schemeClr val="tx2"/>
              </a:solidFill>
            </a:endParaRP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B;  B "has-a" A</a:t>
            </a:r>
            <a:endParaRPr lang="en-US" sz="18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5C48B2-C7F7-2D02-7824-3B052EBB3AD4}"/>
              </a:ext>
            </a:extLst>
          </p:cNvPr>
          <p:cNvSpPr txBox="1"/>
          <p:nvPr/>
        </p:nvSpPr>
        <p:spPr>
          <a:xfrm>
            <a:off x="2201845" y="3025601"/>
            <a:ext cx="4224076" cy="868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Directed Association</a:t>
            </a: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</a:t>
            </a:r>
            <a:endParaRPr lang="en-US" sz="18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7CC29C-8ED3-D190-CA1B-AA2C7CDBC28D}"/>
              </a:ext>
            </a:extLst>
          </p:cNvPr>
          <p:cNvSpPr txBox="1"/>
          <p:nvPr/>
        </p:nvSpPr>
        <p:spPr>
          <a:xfrm>
            <a:off x="2176725" y="4024546"/>
            <a:ext cx="42240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Aggregation</a:t>
            </a:r>
            <a:endParaRPr lang="en-US">
              <a:solidFill>
                <a:schemeClr val="tx2"/>
              </a:solidFill>
            </a:endParaRP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        - and -   </a:t>
            </a:r>
          </a:p>
          <a:p>
            <a:pPr marL="661988" lvl="1" indent="-342900">
              <a:lnSpc>
                <a:spcPts val="1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B is a part of A</a:t>
            </a:r>
            <a:endParaRPr lang="en-US" sz="1800"/>
          </a:p>
          <a:p>
            <a:pPr marL="341313" lvl="1" indent="-22225">
              <a:spcBef>
                <a:spcPts val="0"/>
              </a:spcBef>
            </a:pPr>
            <a:endParaRPr 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06BAFD-8F94-CFAE-B58E-A1BBB7070ED2}"/>
              </a:ext>
            </a:extLst>
          </p:cNvPr>
          <p:cNvSpPr txBox="1"/>
          <p:nvPr/>
        </p:nvSpPr>
        <p:spPr>
          <a:xfrm>
            <a:off x="2201845" y="5183270"/>
            <a:ext cx="4224076" cy="1443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Composition</a:t>
            </a:r>
            <a:endParaRPr lang="en-US">
              <a:solidFill>
                <a:schemeClr val="tx2"/>
              </a:solidFill>
            </a:endParaRP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        - and -   </a:t>
            </a:r>
          </a:p>
          <a:p>
            <a:pPr marL="661988" lvl="1" indent="-342900">
              <a:lnSpc>
                <a:spcPts val="1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B is a part of A  - and –</a:t>
            </a:r>
          </a:p>
          <a:p>
            <a:pPr marL="661988" lvl="1" indent="-34290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B is a part of nothing else</a:t>
            </a:r>
            <a:endParaRPr lang="en-US" sz="18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191A56-8D8D-E88B-D16C-FED4F7BB0798}"/>
              </a:ext>
            </a:extLst>
          </p:cNvPr>
          <p:cNvSpPr txBox="1"/>
          <p:nvPr/>
        </p:nvSpPr>
        <p:spPr>
          <a:xfrm>
            <a:off x="5511526" y="1499216"/>
            <a:ext cx="341128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Order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Customer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customer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Customer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Order order;</a:t>
            </a:r>
            <a:endParaRPr lang="en-US" sz="1400">
              <a:solidFill>
                <a:srgbClr val="6A3E3E"/>
              </a:solidFill>
              <a:latin typeface="Consolas"/>
            </a:endParaRP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F487A4-9DE0-72C9-6D04-6EFAEAD3863F}"/>
              </a:ext>
            </a:extLst>
          </p:cNvPr>
          <p:cNvSpPr txBox="1"/>
          <p:nvPr/>
        </p:nvSpPr>
        <p:spPr>
          <a:xfrm>
            <a:off x="5514456" y="4044290"/>
            <a:ext cx="341128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Playlist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List&lt;Song&gt;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songs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</a:rPr>
              <a:t>          Playlists and Songs can </a:t>
            </a:r>
            <a:br>
              <a:rPr lang="en-US" sz="1400">
                <a:solidFill>
                  <a:srgbClr val="000000"/>
                </a:solidFill>
              </a:rPr>
            </a:br>
            <a:r>
              <a:rPr lang="en-US" sz="1400">
                <a:solidFill>
                  <a:srgbClr val="000000"/>
                </a:solidFill>
              </a:rPr>
              <a:t>          exist without each other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470AB7-321F-0D28-4C3E-BD794BDE3A9C}"/>
              </a:ext>
            </a:extLst>
          </p:cNvPr>
          <p:cNvSpPr txBox="1"/>
          <p:nvPr/>
        </p:nvSpPr>
        <p:spPr>
          <a:xfrm>
            <a:off x="5489888" y="3099233"/>
            <a:ext cx="341128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Order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Customer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customer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777FC120-E149-A123-5857-B5CDA9567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860" y="5221727"/>
            <a:ext cx="3172348" cy="155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class Apartment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Room bedroom;</a:t>
            </a:r>
            <a:b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public Apartment() 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bedroom = new Room();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</a:rPr>
              <a:t>There is no Room independently created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F3D392AD-3217-CD07-9587-A204B60FF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public class Apartment{ private Room bedroom; public Apartment() { bedroom = new Room(); } }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03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3DC1B45-DD5C-90B5-98E5-B12DC411B571}"/>
              </a:ext>
            </a:extLst>
          </p:cNvPr>
          <p:cNvSpPr/>
          <p:nvPr/>
        </p:nvSpPr>
        <p:spPr>
          <a:xfrm>
            <a:off x="2451799" y="6386150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4B005E-49E8-5D19-B219-4771AB5BA51D}"/>
              </a:ext>
            </a:extLst>
          </p:cNvPr>
          <p:cNvSpPr/>
          <p:nvPr/>
        </p:nvSpPr>
        <p:spPr>
          <a:xfrm>
            <a:off x="2451800" y="1492180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95C39B-9ED0-C16B-B121-6DE85199D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Aggregation vs Composition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2FC8EA-DD1A-5A5A-D8D6-0E46FE8A3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581"/>
          <a:stretch/>
        </p:blipFill>
        <p:spPr>
          <a:xfrm>
            <a:off x="120713" y="1633025"/>
            <a:ext cx="2331086" cy="507927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C465E23-1743-1D7B-9C0E-8952F4DC8531}"/>
              </a:ext>
            </a:extLst>
          </p:cNvPr>
          <p:cNvCxnSpPr>
            <a:cxnSpLocks/>
          </p:cNvCxnSpPr>
          <p:nvPr/>
        </p:nvCxnSpPr>
        <p:spPr>
          <a:xfrm>
            <a:off x="304800" y="5183270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29851C-408A-44BC-C73A-7DB2B7F82CDD}"/>
              </a:ext>
            </a:extLst>
          </p:cNvPr>
          <p:cNvCxnSpPr>
            <a:cxnSpLocks/>
          </p:cNvCxnSpPr>
          <p:nvPr/>
        </p:nvCxnSpPr>
        <p:spPr>
          <a:xfrm>
            <a:off x="291402" y="4026037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074F13-2A10-F5B1-104B-93F9D6B12CA3}"/>
              </a:ext>
            </a:extLst>
          </p:cNvPr>
          <p:cNvCxnSpPr>
            <a:cxnSpLocks/>
          </p:cNvCxnSpPr>
          <p:nvPr/>
        </p:nvCxnSpPr>
        <p:spPr>
          <a:xfrm>
            <a:off x="291402" y="5183270"/>
            <a:ext cx="8701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7CC29C-8ED3-D190-CA1B-AA2C7CDBC28D}"/>
              </a:ext>
            </a:extLst>
          </p:cNvPr>
          <p:cNvSpPr txBox="1"/>
          <p:nvPr/>
        </p:nvSpPr>
        <p:spPr>
          <a:xfrm>
            <a:off x="2176725" y="4024546"/>
            <a:ext cx="42240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Aggregation</a:t>
            </a:r>
            <a:endParaRPr lang="en-US">
              <a:solidFill>
                <a:schemeClr val="tx2"/>
              </a:solidFill>
            </a:endParaRP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        - and -   </a:t>
            </a:r>
          </a:p>
          <a:p>
            <a:pPr marL="661988" lvl="1" indent="-342900">
              <a:lnSpc>
                <a:spcPts val="1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B is a part of A</a:t>
            </a:r>
            <a:endParaRPr lang="en-US" sz="1800"/>
          </a:p>
          <a:p>
            <a:pPr marL="341313" lvl="1" indent="-22225">
              <a:spcBef>
                <a:spcPts val="0"/>
              </a:spcBef>
            </a:pPr>
            <a:endParaRPr 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06BAFD-8F94-CFAE-B58E-A1BBB7070ED2}"/>
              </a:ext>
            </a:extLst>
          </p:cNvPr>
          <p:cNvSpPr txBox="1"/>
          <p:nvPr/>
        </p:nvSpPr>
        <p:spPr>
          <a:xfrm>
            <a:off x="2201845" y="5183270"/>
            <a:ext cx="4224076" cy="1443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2000">
                <a:solidFill>
                  <a:schemeClr val="tx2"/>
                </a:solidFill>
              </a:rPr>
              <a:t>Composition</a:t>
            </a:r>
            <a:endParaRPr lang="en-US">
              <a:solidFill>
                <a:schemeClr val="tx2"/>
              </a:solidFill>
            </a:endParaRPr>
          </a:p>
          <a:p>
            <a:pPr marL="661988" lvl="1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A "has-a" B        - and -   </a:t>
            </a:r>
          </a:p>
          <a:p>
            <a:pPr marL="661988" lvl="1" indent="-342900">
              <a:lnSpc>
                <a:spcPts val="1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B is a part of A  - and –</a:t>
            </a:r>
          </a:p>
          <a:p>
            <a:pPr marL="661988" lvl="1" indent="-34290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B is a part of nothing else</a:t>
            </a:r>
            <a:endParaRPr lang="en-US" sz="18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F487A4-9DE0-72C9-6D04-6EFAEAD3863F}"/>
              </a:ext>
            </a:extLst>
          </p:cNvPr>
          <p:cNvSpPr txBox="1"/>
          <p:nvPr/>
        </p:nvSpPr>
        <p:spPr>
          <a:xfrm>
            <a:off x="5514456" y="4044290"/>
            <a:ext cx="341128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Playlist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List&lt;Song&gt;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songs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</a:rPr>
              <a:t>          Playlists and Songs can </a:t>
            </a:r>
            <a:br>
              <a:rPr lang="en-US" sz="1400">
                <a:solidFill>
                  <a:srgbClr val="000000"/>
                </a:solidFill>
              </a:rPr>
            </a:br>
            <a:r>
              <a:rPr lang="en-US" sz="1400">
                <a:solidFill>
                  <a:srgbClr val="000000"/>
                </a:solidFill>
              </a:rPr>
              <a:t>          exist without each other</a:t>
            </a: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777FC120-E149-A123-5857-B5CDA9567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860" y="5221727"/>
            <a:ext cx="3172348" cy="155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class Apartment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Room bedroom;</a:t>
            </a:r>
            <a:b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public Apartment() 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bedroom = new Room();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  <a:latin typeface="Consolas" panose="020B0609020204030204" pitchFamily="49" charset="0"/>
              </a:rPr>
              <a:t>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>
                <a:solidFill>
                  <a:srgbClr val="000000"/>
                </a:solidFill>
              </a:rPr>
              <a:t>There is no Room independently created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F3D392AD-3217-CD07-9587-A204B60FF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public class Apartment{ private Room bedroom; public Apartment() { bedroom = new Room(); } }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E3B105-658F-6A3A-BF08-7745F0536E33}"/>
              </a:ext>
            </a:extLst>
          </p:cNvPr>
          <p:cNvSpPr/>
          <p:nvPr/>
        </p:nvSpPr>
        <p:spPr>
          <a:xfrm>
            <a:off x="120712" y="1566033"/>
            <a:ext cx="2250698" cy="109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A9691D-34DF-69BE-3352-196254185CAB}"/>
              </a:ext>
            </a:extLst>
          </p:cNvPr>
          <p:cNvSpPr/>
          <p:nvPr/>
        </p:nvSpPr>
        <p:spPr>
          <a:xfrm>
            <a:off x="160907" y="2802142"/>
            <a:ext cx="2250698" cy="109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36">
            <a:extLst>
              <a:ext uri="{FF2B5EF4-FFF2-40B4-BE49-F238E27FC236}">
                <a16:creationId xmlns:a16="http://schemas.microsoft.com/office/drawing/2014/main" id="{593A339F-8ACF-E66D-A71C-9EE12832F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082" y="1644159"/>
            <a:ext cx="6494656" cy="1324468"/>
          </a:xfrm>
        </p:spPr>
        <p:txBody>
          <a:bodyPr>
            <a:normAutofit/>
          </a:bodyPr>
          <a:lstStyle/>
          <a:p>
            <a:r>
              <a:rPr lang="en-US" sz="1800"/>
              <a:t>An </a:t>
            </a:r>
            <a:r>
              <a:rPr lang="en-US" sz="1800" b="1">
                <a:solidFill>
                  <a:schemeClr val="tx2"/>
                </a:solidFill>
              </a:rPr>
              <a:t>aggregation</a:t>
            </a:r>
            <a:r>
              <a:rPr lang="en-US" sz="1800"/>
              <a:t> is an association that represents a part-whole relationship. It is shown by a hollow-diamond adornment on the end of the path attached to the aggregate class. </a:t>
            </a:r>
          </a:p>
          <a:p>
            <a:r>
              <a:rPr lang="en-US" sz="1800"/>
              <a:t>A </a:t>
            </a:r>
            <a:r>
              <a:rPr lang="en-US" sz="1800" b="1">
                <a:solidFill>
                  <a:schemeClr val="tx2"/>
                </a:solidFill>
              </a:rPr>
              <a:t>composition</a:t>
            </a:r>
            <a:r>
              <a:rPr lang="en-US" sz="1800"/>
              <a:t> is a stronger form of association in which the composite has sole responsibility for managing its parts, such as their allocation and deallocation. It is shown by a filled-diamond on the composite end.</a:t>
            </a:r>
          </a:p>
        </p:txBody>
      </p:sp>
    </p:spTree>
    <p:extLst>
      <p:ext uri="{BB962C8B-B14F-4D97-AF65-F5344CB8AC3E}">
        <p14:creationId xmlns:p14="http://schemas.microsoft.com/office/powerpoint/2010/main" val="810677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3DC1B45-DD5C-90B5-98E5-B12DC411B571}"/>
              </a:ext>
            </a:extLst>
          </p:cNvPr>
          <p:cNvSpPr/>
          <p:nvPr/>
        </p:nvSpPr>
        <p:spPr>
          <a:xfrm>
            <a:off x="2451799" y="6386149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4B005E-49E8-5D19-B219-4771AB5BA51D}"/>
              </a:ext>
            </a:extLst>
          </p:cNvPr>
          <p:cNvSpPr/>
          <p:nvPr/>
        </p:nvSpPr>
        <p:spPr>
          <a:xfrm>
            <a:off x="2451800" y="1492180"/>
            <a:ext cx="6541476" cy="4521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BB643D37-DA7A-2DD5-B4F2-18B106AAB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081" y="1644159"/>
            <a:ext cx="6738037" cy="132446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en-US" sz="1700"/>
              <a:t>Bidirectional Association is easy to spot.</a:t>
            </a:r>
          </a:p>
          <a:p>
            <a:pPr>
              <a:buClr>
                <a:schemeClr val="tx2"/>
              </a:buClr>
            </a:pPr>
            <a:r>
              <a:rPr lang="en-US" sz="1700"/>
              <a:t>Composition is fairly rare.</a:t>
            </a:r>
          </a:p>
          <a:p>
            <a:pPr>
              <a:buClr>
                <a:schemeClr val="tx2"/>
              </a:buClr>
            </a:pPr>
            <a:r>
              <a:rPr lang="en-US" sz="1700"/>
              <a:t>But distinguishing Directed Association and Aggregation is hard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95C39B-9ED0-C16B-B121-6DE85199D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Directed Association vs. Aggregation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2FC8EA-DD1A-5A5A-D8D6-0E46FE8A3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581"/>
          <a:stretch/>
        </p:blipFill>
        <p:spPr>
          <a:xfrm>
            <a:off x="120713" y="1633025"/>
            <a:ext cx="2331086" cy="507927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72F775FA-5068-DD90-3639-E33057AF39A2}"/>
              </a:ext>
            </a:extLst>
          </p:cNvPr>
          <p:cNvGrpSpPr/>
          <p:nvPr/>
        </p:nvGrpSpPr>
        <p:grpSpPr>
          <a:xfrm>
            <a:off x="291403" y="2787342"/>
            <a:ext cx="1989574" cy="2395928"/>
            <a:chOff x="291402" y="2787342"/>
            <a:chExt cx="8715271" cy="2395928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C465E23-1743-1D7B-9C0E-8952F4DC8531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" y="5183270"/>
              <a:ext cx="870187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8F194A6-E5BB-DFA4-839F-BA0320FE938E}"/>
                </a:ext>
              </a:extLst>
            </p:cNvPr>
            <p:cNvGrpSpPr/>
            <p:nvPr/>
          </p:nvGrpSpPr>
          <p:grpSpPr>
            <a:xfrm>
              <a:off x="291402" y="2787342"/>
              <a:ext cx="8701873" cy="2395928"/>
              <a:chOff x="291402" y="2787342"/>
              <a:chExt cx="8701873" cy="2395928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D38386C1-0BC3-4D34-D3F1-9989425114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402" y="2787342"/>
                <a:ext cx="8701873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5C29851C-408A-44BC-C73A-7DB2B7F82C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402" y="4026037"/>
                <a:ext cx="8701873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9074F13-2A10-F5B1-104B-93F9D6B12C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402" y="5183270"/>
                <a:ext cx="8701873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948A68D-05A1-7319-6A42-448DBCAEFA68}"/>
              </a:ext>
            </a:extLst>
          </p:cNvPr>
          <p:cNvSpPr txBox="1"/>
          <p:nvPr/>
        </p:nvSpPr>
        <p:spPr>
          <a:xfrm>
            <a:off x="0" y="1566033"/>
            <a:ext cx="24517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888" lvl="1" indent="-22225" algn="ctr">
              <a:spcBef>
                <a:spcPts val="0"/>
              </a:spcBef>
            </a:pPr>
            <a:r>
              <a:rPr lang="en-US" sz="1600">
                <a:solidFill>
                  <a:schemeClr val="tx2"/>
                </a:solidFill>
              </a:rPr>
              <a:t>Bidirectional Association</a:t>
            </a:r>
            <a:endParaRPr lang="en-US" sz="1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F487A4-9DE0-72C9-6D04-6EFAEAD3863F}"/>
              </a:ext>
            </a:extLst>
          </p:cNvPr>
          <p:cNvSpPr txBox="1"/>
          <p:nvPr/>
        </p:nvSpPr>
        <p:spPr>
          <a:xfrm>
            <a:off x="2158306" y="4120080"/>
            <a:ext cx="341128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Playlist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List&lt;Song&gt;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songs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470AB7-321F-0D28-4C3E-BD794BDE3A9C}"/>
              </a:ext>
            </a:extLst>
          </p:cNvPr>
          <p:cNvSpPr txBox="1"/>
          <p:nvPr/>
        </p:nvSpPr>
        <p:spPr>
          <a:xfrm>
            <a:off x="2136668" y="3094639"/>
            <a:ext cx="341128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1313" lvl="1" indent="-22225">
              <a:spcBef>
                <a:spcPts val="0"/>
              </a:spcBef>
            </a:pPr>
            <a:r>
              <a:rPr lang="en-US" sz="1400" b="1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class Order {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private Customer </a:t>
            </a:r>
            <a:r>
              <a:rPr lang="en-US" sz="1400">
                <a:solidFill>
                  <a:srgbClr val="6A3E3E"/>
                </a:solidFill>
                <a:latin typeface="Consolas"/>
              </a:rPr>
              <a:t>customer</a:t>
            </a:r>
            <a:r>
              <a:rPr lang="en-US" sz="1400">
                <a:solidFill>
                  <a:srgbClr val="000000"/>
                </a:solidFill>
                <a:latin typeface="Consolas"/>
              </a:rPr>
              <a:t>;</a:t>
            </a:r>
          </a:p>
          <a:p>
            <a:pPr marL="341313" lvl="1" indent="-22225">
              <a:spcBef>
                <a:spcPts val="0"/>
              </a:spcBef>
            </a:pP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F3D392AD-3217-CD07-9587-A204B60FF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public class Apartment{ private Room bedroom; public Apartment() { bedroom = new Room(); } }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205D62-4868-28F1-F9D8-A9165AB23354}"/>
              </a:ext>
            </a:extLst>
          </p:cNvPr>
          <p:cNvSpPr txBox="1"/>
          <p:nvPr/>
        </p:nvSpPr>
        <p:spPr>
          <a:xfrm>
            <a:off x="-8303" y="2837581"/>
            <a:ext cx="2414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888" lvl="1" indent="-22225" algn="ctr">
              <a:spcBef>
                <a:spcPts val="0"/>
              </a:spcBef>
            </a:pPr>
            <a:r>
              <a:rPr lang="en-US" sz="1600">
                <a:solidFill>
                  <a:schemeClr val="tx2"/>
                </a:solidFill>
              </a:rPr>
              <a:t>Directed Association</a:t>
            </a:r>
            <a:endParaRPr lang="en-US" sz="14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9722FD3-2A76-82B3-F4F4-B22AB1FF147C}"/>
              </a:ext>
            </a:extLst>
          </p:cNvPr>
          <p:cNvSpPr txBox="1"/>
          <p:nvPr/>
        </p:nvSpPr>
        <p:spPr>
          <a:xfrm>
            <a:off x="18457" y="4003385"/>
            <a:ext cx="2414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888" lvl="1" indent="-22225" algn="ctr">
              <a:spcBef>
                <a:spcPts val="0"/>
              </a:spcBef>
            </a:pPr>
            <a:r>
              <a:rPr lang="en-US" sz="1600">
                <a:solidFill>
                  <a:schemeClr val="tx2"/>
                </a:solidFill>
              </a:rPr>
              <a:t>Aggregation</a:t>
            </a:r>
            <a:endParaRPr lang="en-US" sz="14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73F2A5-05A1-1AF1-9FE8-355CB55811EB}"/>
              </a:ext>
            </a:extLst>
          </p:cNvPr>
          <p:cNvSpPr txBox="1"/>
          <p:nvPr/>
        </p:nvSpPr>
        <p:spPr>
          <a:xfrm>
            <a:off x="45217" y="5169189"/>
            <a:ext cx="2414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888" lvl="1" indent="-22225" algn="ctr">
              <a:spcBef>
                <a:spcPts val="0"/>
              </a:spcBef>
            </a:pPr>
            <a:r>
              <a:rPr lang="en-US" sz="1600">
                <a:solidFill>
                  <a:schemeClr val="tx2"/>
                </a:solidFill>
              </a:rPr>
              <a:t>Composition</a:t>
            </a:r>
            <a:endParaRPr lang="en-US" sz="1400"/>
          </a:p>
        </p:txBody>
      </p:sp>
      <p:sp>
        <p:nvSpPr>
          <p:cNvPr id="38" name="Content Placeholder 36">
            <a:extLst>
              <a:ext uri="{FF2B5EF4-FFF2-40B4-BE49-F238E27FC236}">
                <a16:creationId xmlns:a16="http://schemas.microsoft.com/office/drawing/2014/main" id="{B7BCFE8F-E2FB-5493-8155-7664752D8302}"/>
              </a:ext>
            </a:extLst>
          </p:cNvPr>
          <p:cNvSpPr txBox="1">
            <a:spLocks/>
          </p:cNvSpPr>
          <p:nvPr/>
        </p:nvSpPr>
        <p:spPr>
          <a:xfrm>
            <a:off x="2431081" y="4943534"/>
            <a:ext cx="3265714" cy="1324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US" sz="1700">
                <a:solidFill>
                  <a:schemeClr val="tx2"/>
                </a:solidFill>
              </a:rPr>
              <a:t>Aggregation is a form of Directed Association, where the relationship is part/whole</a:t>
            </a:r>
          </a:p>
        </p:txBody>
      </p:sp>
      <p:sp>
        <p:nvSpPr>
          <p:cNvPr id="39" name="Content Placeholder 36">
            <a:extLst>
              <a:ext uri="{FF2B5EF4-FFF2-40B4-BE49-F238E27FC236}">
                <a16:creationId xmlns:a16="http://schemas.microsoft.com/office/drawing/2014/main" id="{85E7B391-F9F3-8D9B-CEE9-EB6A843634FB}"/>
              </a:ext>
            </a:extLst>
          </p:cNvPr>
          <p:cNvSpPr txBox="1">
            <a:spLocks/>
          </p:cNvSpPr>
          <p:nvPr/>
        </p:nvSpPr>
        <p:spPr>
          <a:xfrm>
            <a:off x="5648228" y="2968626"/>
            <a:ext cx="3265714" cy="37436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Is a LineItem part-of an Order?  Yes.</a:t>
            </a:r>
          </a:p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Is a Product part-of a LineItem?  Yes.</a:t>
            </a:r>
          </a:p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Is a Customer part-of an Order?   No.</a:t>
            </a:r>
          </a:p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Are Books part-of a Library?  Yes.</a:t>
            </a:r>
          </a:p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Are LibraryPatrons part-of a Library?   No.  </a:t>
            </a:r>
          </a:p>
          <a:p>
            <a:pPr>
              <a:buClr>
                <a:schemeClr val="tx2"/>
              </a:buClr>
            </a:pPr>
            <a:r>
              <a:rPr lang="en-US" sz="1600">
                <a:solidFill>
                  <a:schemeClr val="tx2"/>
                </a:solidFill>
              </a:rPr>
              <a:t>Are Librarians part-of a Library?   Hmmm…</a:t>
            </a:r>
          </a:p>
          <a:p>
            <a:pPr>
              <a:buClr>
                <a:schemeClr val="tx2"/>
              </a:buClr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F72F236-3110-C824-4ECA-AE0D4C67E360}"/>
              </a:ext>
            </a:extLst>
          </p:cNvPr>
          <p:cNvSpPr/>
          <p:nvPr/>
        </p:nvSpPr>
        <p:spPr>
          <a:xfrm>
            <a:off x="120712" y="1566033"/>
            <a:ext cx="2250698" cy="109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F6C730B-B623-DD99-2E7C-3F7854A499C0}"/>
              </a:ext>
            </a:extLst>
          </p:cNvPr>
          <p:cNvSpPr/>
          <p:nvPr/>
        </p:nvSpPr>
        <p:spPr>
          <a:xfrm>
            <a:off x="180383" y="5270544"/>
            <a:ext cx="2250698" cy="109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59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E728D6-E362-3362-B3F3-EBD75988E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What are some common ways to think of the part/whole relationship?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Components are part-of Objects.</a:t>
            </a:r>
            <a:br>
              <a:rPr lang="en-US" sz="1600" dirty="0"/>
            </a:br>
            <a:r>
              <a:rPr lang="en-US" sz="1600" dirty="0"/>
              <a:t>(processors and circuit boards are parts of computers)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Stuff are part of Objects.</a:t>
            </a:r>
            <a:br>
              <a:rPr lang="en-US" sz="1600" b="1" dirty="0">
                <a:solidFill>
                  <a:schemeClr val="tx2"/>
                </a:solidFill>
              </a:rPr>
            </a:br>
            <a:r>
              <a:rPr lang="en-US" sz="1600" dirty="0"/>
              <a:t>(steel is part of a bike frame, rubber is part of a tire)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Members are part-of Collections.</a:t>
            </a:r>
            <a:br>
              <a:rPr lang="en-US" sz="1600" dirty="0"/>
            </a:br>
            <a:r>
              <a:rPr lang="en-US" sz="1600" dirty="0"/>
              <a:t>(the conductor and the violinists are parts of an orchestra)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Portions are part-of Masses.</a:t>
            </a:r>
            <a:br>
              <a:rPr lang="en-US" sz="1600" dirty="0"/>
            </a:br>
            <a:r>
              <a:rPr lang="en-US" sz="1600" dirty="0"/>
              <a:t>(a slice is part of a pizza, an allocation is part of a grant)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Features are part-of Activities</a:t>
            </a:r>
            <a:br>
              <a:rPr lang="en-US" sz="1600" dirty="0"/>
            </a:br>
            <a:r>
              <a:rPr lang="en-US" sz="1600" dirty="0"/>
              <a:t>(running events and cycling are parts of triathlons)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Places are part-of Areas</a:t>
            </a:r>
            <a:br>
              <a:rPr lang="en-US" sz="1600" dirty="0"/>
            </a:br>
            <a:r>
              <a:rPr lang="en-US" sz="1600" dirty="0"/>
              <a:t>(cities are part of states/provinces, state/provinces are part of countries)</a:t>
            </a:r>
          </a:p>
          <a:p>
            <a:r>
              <a:rPr lang="en-US" sz="1800" dirty="0"/>
              <a:t>So is a Librarian part-of a Library?</a:t>
            </a:r>
          </a:p>
          <a:p>
            <a:pPr marL="365760" lvl="1" indent="0">
              <a:buNone/>
            </a:pPr>
            <a:br>
              <a:rPr lang="en-US" sz="1600" dirty="0"/>
            </a:br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599EBB-D74E-37E5-4098-20DDF3AB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 Librarians part-of a Library?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D880D9-5296-AFC3-ABBE-54F47FA8C0F2}"/>
              </a:ext>
            </a:extLst>
          </p:cNvPr>
          <p:cNvSpPr txBox="1"/>
          <p:nvPr/>
        </p:nvSpPr>
        <p:spPr>
          <a:xfrm>
            <a:off x="-100484" y="6261857"/>
            <a:ext cx="90033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760" lvl="1" indent="0">
              <a:buNone/>
            </a:pPr>
            <a:r>
              <a:rPr lang="en-US" sz="1200">
                <a:solidFill>
                  <a:srgbClr val="000000"/>
                </a:solidFill>
                <a:effectLst/>
              </a:rPr>
              <a:t>Motschnig-Pitrik, R., &amp; Kaasboll, J. (1999). Part-whole relationship categories and their application in object-oriented analysis. </a:t>
            </a:r>
            <a:r>
              <a:rPr lang="en-US" sz="1200" i="1">
                <a:solidFill>
                  <a:srgbClr val="000000"/>
                </a:solidFill>
                <a:effectLst/>
              </a:rPr>
              <a:t>IEEE Transactions on Knowledge and Data Engineering</a:t>
            </a:r>
            <a:r>
              <a:rPr lang="en-US" sz="1200">
                <a:solidFill>
                  <a:srgbClr val="000000"/>
                </a:solidFill>
                <a:effectLst/>
              </a:rPr>
              <a:t>, </a:t>
            </a:r>
            <a:r>
              <a:rPr lang="en-US" sz="1200" i="1">
                <a:solidFill>
                  <a:srgbClr val="000000"/>
                </a:solidFill>
                <a:effectLst/>
              </a:rPr>
              <a:t>11</a:t>
            </a:r>
            <a:r>
              <a:rPr lang="en-US" sz="1200">
                <a:solidFill>
                  <a:srgbClr val="000000"/>
                </a:solidFill>
                <a:effectLst/>
              </a:rPr>
              <a:t>(5), 779–797. https://doi.org/10.1109/69.806936 </a:t>
            </a:r>
          </a:p>
        </p:txBody>
      </p:sp>
    </p:spTree>
    <p:extLst>
      <p:ext uri="{BB962C8B-B14F-4D97-AF65-F5344CB8AC3E}">
        <p14:creationId xmlns:p14="http://schemas.microsoft.com/office/powerpoint/2010/main" val="4063068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E728D6-E362-3362-B3F3-EBD75988E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"The library is composed of several sections: Acquisition Section, Cataloging Section, Circulation Section, Multimedia or I.T. Section, Reference Section, and Periodicals Section." </a:t>
            </a:r>
            <a:r>
              <a:rPr lang="en-US" sz="1600">
                <a:hlinkClick r:id="rId2"/>
              </a:rPr>
              <a:t>https://arts-literature.blurtit.com/221840/what-are-the-parts-of-a-library</a:t>
            </a:r>
            <a:r>
              <a:rPr lang="en-US" sz="1600"/>
              <a:t> </a:t>
            </a:r>
          </a:p>
          <a:p>
            <a:r>
              <a:rPr lang="en-US" sz="1600">
                <a:solidFill>
                  <a:srgbClr val="000000"/>
                </a:solidFill>
              </a:rPr>
              <a:t>"Administration, Circulation, Reference, Cataloging". </a:t>
            </a:r>
            <a:r>
              <a:rPr lang="en-US" sz="1600">
                <a:hlinkClick r:id="rId3"/>
              </a:rPr>
              <a:t>https://www.quora.com/What-are-the-different-parts-of-a-library-What-function-do-they-serve</a:t>
            </a:r>
            <a:r>
              <a:rPr lang="en-US" sz="1600"/>
              <a:t> </a:t>
            </a:r>
            <a:br>
              <a:rPr lang="en-US" sz="1600"/>
            </a:br>
            <a:endParaRPr lang="en-US" sz="1600"/>
          </a:p>
          <a:p>
            <a:r>
              <a:rPr lang="en-US" sz="1600"/>
              <a:t>What is a Library?</a:t>
            </a:r>
          </a:p>
          <a:p>
            <a:pPr lvl="1"/>
            <a:r>
              <a:rPr lang="en-US" sz="1400"/>
              <a:t>A building?  </a:t>
            </a:r>
            <a:r>
              <a:rPr lang="en-US" sz="1400">
                <a:solidFill>
                  <a:srgbClr val="000000"/>
                </a:solidFill>
              </a:rPr>
              <a:t>Then no.</a:t>
            </a:r>
          </a:p>
          <a:p>
            <a:pPr lvl="1"/>
            <a:r>
              <a:rPr lang="en-US" sz="1400"/>
              <a:t>A compendium of collections?  </a:t>
            </a:r>
            <a:r>
              <a:rPr lang="en-US" sz="1400">
                <a:solidFill>
                  <a:srgbClr val="000000"/>
                </a:solidFill>
              </a:rPr>
              <a:t>Also no.</a:t>
            </a:r>
          </a:p>
          <a:p>
            <a:pPr lvl="1"/>
            <a:r>
              <a:rPr lang="en-US" sz="1400"/>
              <a:t>A collection of functions?  </a:t>
            </a:r>
            <a:r>
              <a:rPr lang="en-US" sz="1400">
                <a:solidFill>
                  <a:srgbClr val="000000"/>
                </a:solidFill>
              </a:rPr>
              <a:t>No.</a:t>
            </a:r>
          </a:p>
          <a:p>
            <a:pPr lvl="1"/>
            <a:r>
              <a:rPr lang="en-US" sz="1400"/>
              <a:t>A functioning service (like an Orchestra)?  </a:t>
            </a:r>
            <a:r>
              <a:rPr lang="en-US" sz="1400">
                <a:solidFill>
                  <a:srgbClr val="000000"/>
                </a:solidFill>
              </a:rPr>
              <a:t>Then maybe!</a:t>
            </a:r>
          </a:p>
          <a:p>
            <a:pPr lvl="1"/>
            <a:endParaRPr lang="en-US" sz="14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599EBB-D74E-37E5-4098-20DDF3AB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 Librarians part-of a Library?</a:t>
            </a:r>
          </a:p>
        </p:txBody>
      </p:sp>
    </p:spTree>
    <p:extLst>
      <p:ext uri="{BB962C8B-B14F-4D97-AF65-F5344CB8AC3E}">
        <p14:creationId xmlns:p14="http://schemas.microsoft.com/office/powerpoint/2010/main" val="212668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solidFill>
                  <a:schemeClr val="tx2"/>
                </a:solidFill>
              </a:rPr>
              <a:t>Class Diagrams </a:t>
            </a:r>
            <a:r>
              <a:rPr lang="en-US"/>
              <a:t>are the most common diagram found in modeling object-oriented systems.</a:t>
            </a:r>
            <a:r>
              <a:rPr lang="en-US" b="1">
                <a:solidFill>
                  <a:schemeClr val="tx2"/>
                </a:solidFill>
              </a:rPr>
              <a:t>  </a:t>
            </a:r>
            <a:r>
              <a:rPr lang="en-US" sz="2000"/>
              <a:t>They are a type of static structure diagram that describes the structure of a system.</a:t>
            </a:r>
          </a:p>
          <a:p>
            <a:r>
              <a:rPr lang="en-US"/>
              <a:t>Class diagrams address the static design view of a system </a:t>
            </a:r>
            <a:r>
              <a:rPr lang="en-US" sz="2000"/>
              <a:t>by showing the system's </a:t>
            </a:r>
            <a:r>
              <a:rPr lang="en-US" sz="2000" b="1">
                <a:solidFill>
                  <a:schemeClr val="tx2"/>
                </a:solidFill>
              </a:rPr>
              <a:t>classifiers</a:t>
            </a:r>
            <a:r>
              <a:rPr lang="en-US" sz="2000"/>
              <a:t>, their attributes, operations (or methods), and the </a:t>
            </a:r>
            <a:r>
              <a:rPr lang="en-US" sz="2000" b="1">
                <a:solidFill>
                  <a:schemeClr val="tx2"/>
                </a:solidFill>
              </a:rPr>
              <a:t>relationships</a:t>
            </a:r>
            <a:r>
              <a:rPr lang="en-US" sz="2000"/>
              <a:t> among objects.</a:t>
            </a:r>
          </a:p>
          <a:p>
            <a:r>
              <a:rPr lang="en-US" b="1">
                <a:solidFill>
                  <a:schemeClr val="tx2"/>
                </a:solidFill>
              </a:rPr>
              <a:t>Classifiers</a:t>
            </a:r>
            <a:r>
              <a:rPr lang="en-US"/>
              <a:t> model a discrete concept that </a:t>
            </a:r>
            <a:br>
              <a:rPr lang="en-US"/>
            </a:br>
            <a:r>
              <a:rPr lang="en-US"/>
              <a:t>describe things (objects) having identity, </a:t>
            </a:r>
            <a:br>
              <a:rPr lang="en-US"/>
            </a:br>
            <a:r>
              <a:rPr lang="en-US"/>
              <a:t>state, behavior, relationships and an </a:t>
            </a:r>
            <a:br>
              <a:rPr lang="en-US"/>
            </a:br>
            <a:r>
              <a:rPr lang="en-US"/>
              <a:t>optional internal structure.</a:t>
            </a:r>
            <a:br>
              <a:rPr lang="en-US"/>
            </a:br>
            <a:r>
              <a:rPr lang="en-US"/>
              <a:t>They include:</a:t>
            </a:r>
          </a:p>
          <a:p>
            <a:pPr lvl="1"/>
            <a:r>
              <a:rPr lang="en-US"/>
              <a:t>Classes</a:t>
            </a:r>
          </a:p>
          <a:p>
            <a:pPr lvl="1"/>
            <a:r>
              <a:rPr lang="en-US"/>
              <a:t>Enumerations</a:t>
            </a:r>
          </a:p>
          <a:p>
            <a:pPr lvl="1"/>
            <a:r>
              <a:rPr lang="en-US"/>
              <a:t>Interfaces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UML Class Diagrams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F7D8F8-A671-E3FC-A95C-EB7D47907CAA}"/>
              </a:ext>
            </a:extLst>
          </p:cNvPr>
          <p:cNvGrpSpPr/>
          <p:nvPr/>
        </p:nvGrpSpPr>
        <p:grpSpPr>
          <a:xfrm>
            <a:off x="5621338" y="4131014"/>
            <a:ext cx="3360800" cy="2505921"/>
            <a:chOff x="3576498" y="2995552"/>
            <a:chExt cx="1991003" cy="148455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9606349-DF1F-D32F-24B7-4A6C8FDAD8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78095"/>
            <a:stretch/>
          </p:blipFill>
          <p:spPr>
            <a:xfrm>
              <a:off x="3576498" y="3862449"/>
              <a:ext cx="1991003" cy="308830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D0DAFB2-8C08-3E43-AD6E-9304BCD1435B}"/>
                </a:ext>
              </a:extLst>
            </p:cNvPr>
            <p:cNvGrpSpPr/>
            <p:nvPr/>
          </p:nvGrpSpPr>
          <p:grpSpPr>
            <a:xfrm>
              <a:off x="3576498" y="2995552"/>
              <a:ext cx="1991003" cy="1484556"/>
              <a:chOff x="3576498" y="2995552"/>
              <a:chExt cx="1991003" cy="1484556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73FE4C38-27D5-E702-750E-304AC85B0F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76498" y="2995552"/>
                <a:ext cx="1991003" cy="866896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A6F5582C-7B9F-559C-C9DA-EFF69DB506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78095"/>
              <a:stretch/>
            </p:blipFill>
            <p:spPr>
              <a:xfrm>
                <a:off x="3576498" y="4171278"/>
                <a:ext cx="1991003" cy="30883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BEEF5F-2B55-81B7-C307-3E2C6D5F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Classifiers</a:t>
            </a:r>
          </a:p>
        </p:txBody>
      </p:sp>
    </p:spTree>
    <p:extLst>
      <p:ext uri="{BB962C8B-B14F-4D97-AF65-F5344CB8AC3E}">
        <p14:creationId xmlns:p14="http://schemas.microsoft.com/office/powerpoint/2010/main" val="38375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2129AC-FC64-4F30-B868-CE9853E51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1623615"/>
            <a:ext cx="8865090" cy="44074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1800"/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D67B3F-AD93-447C-8992-9DAF9AF35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Modeling Classes and Interfaces</a:t>
            </a:r>
            <a:endParaRPr lang="en-US" dirty="0"/>
          </a:p>
        </p:txBody>
      </p:sp>
      <p:grpSp>
        <p:nvGrpSpPr>
          <p:cNvPr id="4" name="Group 13">
            <a:extLst>
              <a:ext uri="{FF2B5EF4-FFF2-40B4-BE49-F238E27FC236}">
                <a16:creationId xmlns:a16="http://schemas.microsoft.com/office/drawing/2014/main" id="{CDCD5E08-36D9-4DAE-AC07-F5EFC60E91C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825258"/>
            <a:ext cx="5811699" cy="2133600"/>
            <a:chOff x="1248" y="1824"/>
            <a:chExt cx="3600" cy="1344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9AD7303-B963-496A-A980-27329A9F9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824"/>
              <a:ext cx="3600" cy="134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098A78-1186-49DB-B8F0-B82445CCF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112"/>
              <a:ext cx="3600" cy="43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B970A9FF-2758-4A9D-B2FB-8A3138DA1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9" y="1900"/>
              <a:ext cx="1118" cy="21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 dirty="0" err="1">
                  <a:solidFill>
                    <a:srgbClr val="000000"/>
                  </a:solidFill>
                  <a:latin typeface="Arial" charset="0"/>
                </a:rPr>
                <a:t>ATMTransaction</a:t>
              </a:r>
              <a:endParaRPr lang="en-US" sz="16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DC4A8351-D0D2-47BE-8480-A33B1BD492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160"/>
              <a:ext cx="1630" cy="3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pinNumber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: 	Integer</a:t>
              </a:r>
            </a:p>
            <a:p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#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accountBalance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: 	double</a:t>
              </a: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EAF2BDD1-681D-4D7F-927C-5199E3A48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592"/>
              <a:ext cx="3444" cy="46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+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ValidatePIN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 (in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pinNumberEntered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: Integer) :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boolean</a:t>
              </a:r>
              <a:endParaRPr lang="en-US" sz="1400" dirty="0">
                <a:solidFill>
                  <a:srgbClr val="000000"/>
                </a:solidFill>
                <a:latin typeface="Arial" charset="0"/>
              </a:endParaRPr>
            </a:p>
            <a:p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+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ValidateSufficientFunds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 (in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withdrawalAmount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: double) :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boolean</a:t>
              </a:r>
              <a:endParaRPr lang="en-US" sz="1400" dirty="0">
                <a:solidFill>
                  <a:srgbClr val="000000"/>
                </a:solidFill>
                <a:latin typeface="Arial" charset="0"/>
              </a:endParaRPr>
            </a:p>
            <a:p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+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UpdateBalance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 (in </a:t>
              </a:r>
              <a:r>
                <a:rPr lang="en-US" sz="1400" dirty="0" err="1">
                  <a:solidFill>
                    <a:srgbClr val="000000"/>
                  </a:solidFill>
                  <a:latin typeface="Arial" charset="0"/>
                </a:rPr>
                <a:t>withdrawalAmount</a:t>
              </a: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: double)</a:t>
              </a:r>
            </a:p>
          </p:txBody>
        </p:sp>
      </p:grpSp>
      <p:sp>
        <p:nvSpPr>
          <p:cNvPr id="10" name="Text Box 15">
            <a:extLst>
              <a:ext uri="{FF2B5EF4-FFF2-40B4-BE49-F238E27FC236}">
                <a16:creationId xmlns:a16="http://schemas.microsoft.com/office/drawing/2014/main" id="{D19D01A9-5398-4ADA-B10A-AA991A33F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5160" y="2920424"/>
            <a:ext cx="2523448" cy="338554"/>
          </a:xfrm>
          <a:prstGeom prst="rect">
            <a:avLst/>
          </a:prstGeom>
          <a:solidFill>
            <a:srgbClr val="FAF7EC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Class or Interface 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Name</a:t>
            </a: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C7D54DCA-1C99-454E-9305-92BCC4B57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020" y="3507700"/>
            <a:ext cx="1144588" cy="336550"/>
          </a:xfrm>
          <a:prstGeom prst="rect">
            <a:avLst/>
          </a:prstGeom>
          <a:solidFill>
            <a:srgbClr val="FAF7EC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Attributes</a:t>
            </a: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25C4C343-ED91-4FE8-8DFA-F96809145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0312" y="4244275"/>
            <a:ext cx="1268296" cy="338554"/>
          </a:xfrm>
          <a:prstGeom prst="rect">
            <a:avLst/>
          </a:prstGeom>
          <a:solidFill>
            <a:srgbClr val="FAF7EC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Operations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304C768-408E-4204-9B2C-A392BC3429CF}"/>
              </a:ext>
            </a:extLst>
          </p:cNvPr>
          <p:cNvGrpSpPr/>
          <p:nvPr/>
        </p:nvGrpSpPr>
        <p:grpSpPr>
          <a:xfrm>
            <a:off x="190501" y="2520458"/>
            <a:ext cx="2095502" cy="1705849"/>
            <a:chOff x="190501" y="3048000"/>
            <a:chExt cx="2095502" cy="1705849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ABACD50F-1846-4E3A-B377-F084284BFFAB}"/>
                </a:ext>
              </a:extLst>
            </p:cNvPr>
            <p:cNvGrpSpPr/>
            <p:nvPr/>
          </p:nvGrpSpPr>
          <p:grpSpPr>
            <a:xfrm>
              <a:off x="190501" y="3048000"/>
              <a:ext cx="2095502" cy="1705849"/>
              <a:chOff x="190501" y="3048000"/>
              <a:chExt cx="2095502" cy="1705849"/>
            </a:xfrm>
          </p:grpSpPr>
          <p:sp>
            <p:nvSpPr>
              <p:cNvPr id="40" name="Text Box 8">
                <a:extLst>
                  <a:ext uri="{FF2B5EF4-FFF2-40B4-BE49-F238E27FC236}">
                    <a16:creationId xmlns:a16="http://schemas.microsoft.com/office/drawing/2014/main" id="{C5FCAA5D-CF7E-41E7-9149-E1ACCC82B5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1" y="3048000"/>
                <a:ext cx="1944687" cy="1323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 sz="1600" dirty="0">
                    <a:solidFill>
                      <a:srgbClr val="C00000"/>
                    </a:solidFill>
                    <a:latin typeface="+mn-lt"/>
                  </a:rPr>
                  <a:t>Access modifiers  denoted as:</a:t>
                </a:r>
              </a:p>
              <a:p>
                <a:pPr eaLnBrk="1" hangingPunct="1"/>
                <a:r>
                  <a:rPr lang="en-US" sz="1600" dirty="0">
                    <a:solidFill>
                      <a:srgbClr val="C00000"/>
                    </a:solidFill>
                    <a:latin typeface="+mn-lt"/>
                  </a:rPr>
                  <a:t>        +  public</a:t>
                </a:r>
              </a:p>
              <a:p>
                <a:pPr lvl="1" algn="l" eaLnBrk="1" hangingPunct="1"/>
                <a:r>
                  <a:rPr lang="en-US" sz="1600" dirty="0">
                    <a:solidFill>
                      <a:srgbClr val="C00000"/>
                    </a:solidFill>
                    <a:latin typeface="+mn-lt"/>
                  </a:rPr>
                  <a:t>-   private</a:t>
                </a:r>
              </a:p>
              <a:p>
                <a:pPr lvl="1" algn="l" eaLnBrk="1" hangingPunct="1"/>
                <a:r>
                  <a:rPr lang="en-US" sz="1600" dirty="0">
                    <a:solidFill>
                      <a:srgbClr val="C00000"/>
                    </a:solidFill>
                    <a:latin typeface="+mn-lt"/>
                  </a:rPr>
                  <a:t>#  protected</a:t>
                </a:r>
              </a:p>
            </p:txBody>
          </p:sp>
          <p:cxnSp>
            <p:nvCxnSpPr>
              <p:cNvPr id="65" name="AutoShape 10">
                <a:extLst>
                  <a:ext uri="{FF2B5EF4-FFF2-40B4-BE49-F238E27FC236}">
                    <a16:creationId xmlns:a16="http://schemas.microsoft.com/office/drawing/2014/main" id="{B9FB52A2-1CBE-4FC6-9267-62601607CA4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1533221" y="4001066"/>
                <a:ext cx="382408" cy="1123157"/>
              </a:xfrm>
              <a:prstGeom prst="bentConnector2">
                <a:avLst/>
              </a:prstGeom>
              <a:noFill/>
              <a:ln w="28575">
                <a:solidFill>
                  <a:srgbClr val="C00000"/>
                </a:solidFill>
                <a:miter lim="800000"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AutoShape 12">
                <a:extLst>
                  <a:ext uri="{FF2B5EF4-FFF2-40B4-BE49-F238E27FC236}">
                    <a16:creationId xmlns:a16="http://schemas.microsoft.com/office/drawing/2014/main" id="{CB7E9633-4F20-4F11-A7FA-41A8C33C152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600201" y="3943045"/>
                <a:ext cx="685800" cy="220662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rgbClr val="C00000"/>
                </a:solidFill>
                <a:miter lim="800000"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1" name="AutoShape 10">
              <a:extLst>
                <a:ext uri="{FF2B5EF4-FFF2-40B4-BE49-F238E27FC236}">
                  <a16:creationId xmlns:a16="http://schemas.microsoft.com/office/drawing/2014/main" id="{38CFABCD-3787-4D8C-A9C2-2793DD196C0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533221" y="4001066"/>
              <a:ext cx="382408" cy="1123157"/>
            </a:xfrm>
            <a:prstGeom prst="bentConnector2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AutoShape 12">
              <a:extLst>
                <a:ext uri="{FF2B5EF4-FFF2-40B4-BE49-F238E27FC236}">
                  <a16:creationId xmlns:a16="http://schemas.microsoft.com/office/drawing/2014/main" id="{841DB6BF-D36B-4B5C-B8F7-80760E6F735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00201" y="3943045"/>
              <a:ext cx="685800" cy="22066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C00000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C21C60B-47C4-4962-972F-41F9A431C037}"/>
              </a:ext>
            </a:extLst>
          </p:cNvPr>
          <p:cNvGrpSpPr/>
          <p:nvPr/>
        </p:nvGrpSpPr>
        <p:grpSpPr>
          <a:xfrm>
            <a:off x="218071" y="4730258"/>
            <a:ext cx="4646096" cy="1191630"/>
            <a:chOff x="218071" y="5257800"/>
            <a:chExt cx="4646096" cy="1191630"/>
          </a:xfrm>
        </p:grpSpPr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id="{D611046D-84F6-43BA-B6D6-E3163C9E5E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071" y="5618433"/>
              <a:ext cx="34290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dirty="0">
                  <a:solidFill>
                    <a:srgbClr val="009242"/>
                  </a:solidFill>
                  <a:latin typeface="+mn-lt"/>
                </a:rPr>
                <a:t>Method parameters are shown inside the parentheses using the same notation as variables.</a:t>
              </a:r>
            </a:p>
          </p:txBody>
        </p:sp>
        <p:cxnSp>
          <p:nvCxnSpPr>
            <p:cNvPr id="47" name="AutoShape 13">
              <a:extLst>
                <a:ext uri="{FF2B5EF4-FFF2-40B4-BE49-F238E27FC236}">
                  <a16:creationId xmlns:a16="http://schemas.microsoft.com/office/drawing/2014/main" id="{0CC575F3-1021-4D96-A345-B2B23E1CC5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429000" y="5257800"/>
              <a:ext cx="1435167" cy="800100"/>
            </a:xfrm>
            <a:prstGeom prst="bentConnector2">
              <a:avLst/>
            </a:prstGeom>
            <a:noFill/>
            <a:ln w="28575">
              <a:solidFill>
                <a:srgbClr val="009242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F7D4CC8-B2F7-40EB-89E7-CBFCFE92D39C}"/>
              </a:ext>
            </a:extLst>
          </p:cNvPr>
          <p:cNvGrpSpPr/>
          <p:nvPr/>
        </p:nvGrpSpPr>
        <p:grpSpPr>
          <a:xfrm>
            <a:off x="4365171" y="2165203"/>
            <a:ext cx="3495554" cy="1395795"/>
            <a:chOff x="4365171" y="2692745"/>
            <a:chExt cx="3495554" cy="1395795"/>
          </a:xfrm>
        </p:grpSpPr>
        <p:sp>
          <p:nvSpPr>
            <p:cNvPr id="48" name="Text Box 12">
              <a:extLst>
                <a:ext uri="{FF2B5EF4-FFF2-40B4-BE49-F238E27FC236}">
                  <a16:creationId xmlns:a16="http://schemas.microsoft.com/office/drawing/2014/main" id="{7E16BD96-8687-4BD7-B306-E477B7432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5171" y="2692745"/>
              <a:ext cx="349555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dirty="0">
                  <a:solidFill>
                    <a:srgbClr val="7030A0"/>
                  </a:solidFill>
                  <a:latin typeface="+mn-lt"/>
                </a:rPr>
                <a:t>Variable types are placed after the variable name, separated by a colon.</a:t>
              </a:r>
            </a:p>
          </p:txBody>
        </p:sp>
        <p:cxnSp>
          <p:nvCxnSpPr>
            <p:cNvPr id="49" name="AutoShape 13">
              <a:extLst>
                <a:ext uri="{FF2B5EF4-FFF2-40B4-BE49-F238E27FC236}">
                  <a16:creationId xmlns:a16="http://schemas.microsoft.com/office/drawing/2014/main" id="{EEDA4746-FA0B-4134-A2B8-693745C5C2A0}"/>
                </a:ext>
              </a:extLst>
            </p:cNvPr>
            <p:cNvCxnSpPr>
              <a:cxnSpLocks noChangeShapeType="1"/>
              <a:stCxn id="48" idx="2"/>
            </p:cNvCxnSpPr>
            <p:nvPr/>
          </p:nvCxnSpPr>
          <p:spPr bwMode="auto">
            <a:xfrm rot="5400000">
              <a:off x="5013164" y="2988756"/>
              <a:ext cx="811020" cy="1388548"/>
            </a:xfrm>
            <a:prstGeom prst="bentConnector2">
              <a:avLst/>
            </a:prstGeom>
            <a:noFill/>
            <a:ln w="28575">
              <a:solidFill>
                <a:srgbClr val="7030A0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F0B111E-2AF2-4862-83D7-5A069DD9629E}"/>
              </a:ext>
            </a:extLst>
          </p:cNvPr>
          <p:cNvGrpSpPr/>
          <p:nvPr/>
        </p:nvGrpSpPr>
        <p:grpSpPr>
          <a:xfrm>
            <a:off x="5334000" y="4527152"/>
            <a:ext cx="3048000" cy="1375207"/>
            <a:chOff x="5334000" y="5054694"/>
            <a:chExt cx="3048000" cy="1375207"/>
          </a:xfrm>
        </p:grpSpPr>
        <p:sp>
          <p:nvSpPr>
            <p:cNvPr id="50" name="Text Box 12">
              <a:extLst>
                <a:ext uri="{FF2B5EF4-FFF2-40B4-BE49-F238E27FC236}">
                  <a16:creationId xmlns:a16="http://schemas.microsoft.com/office/drawing/2014/main" id="{C1730A2E-5DFD-453B-975B-EB5776425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5598904"/>
              <a:ext cx="30480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dirty="0">
                  <a:solidFill>
                    <a:srgbClr val="2A00FF"/>
                  </a:solidFill>
                  <a:latin typeface="+mn-lt"/>
                </a:rPr>
                <a:t>Method return types are placed after the method declaration name, separated by a colon.</a:t>
              </a:r>
            </a:p>
          </p:txBody>
        </p:sp>
        <p:cxnSp>
          <p:nvCxnSpPr>
            <p:cNvPr id="51" name="AutoShape 13">
              <a:extLst>
                <a:ext uri="{FF2B5EF4-FFF2-40B4-BE49-F238E27FC236}">
                  <a16:creationId xmlns:a16="http://schemas.microsoft.com/office/drawing/2014/main" id="{1E5AE227-8FEC-404F-B53A-0AEE101864DF}"/>
                </a:ext>
              </a:extLst>
            </p:cNvPr>
            <p:cNvCxnSpPr>
              <a:cxnSpLocks noChangeShapeType="1"/>
              <a:stCxn id="50" idx="0"/>
            </p:cNvCxnSpPr>
            <p:nvPr/>
          </p:nvCxnSpPr>
          <p:spPr bwMode="auto">
            <a:xfrm rot="5400000" flipH="1" flipV="1">
              <a:off x="6776395" y="5136299"/>
              <a:ext cx="544210" cy="38100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2A00FF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" name="Text Box 12">
            <a:extLst>
              <a:ext uri="{FF2B5EF4-FFF2-40B4-BE49-F238E27FC236}">
                <a16:creationId xmlns:a16="http://schemas.microsoft.com/office/drawing/2014/main" id="{0DB3A3B5-3A64-4273-8B0D-5CF15AD0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314" y="2103084"/>
            <a:ext cx="18977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Static variables</a:t>
            </a:r>
            <a:br>
              <a:rPr 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are underlined.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78F1D1BA-A0C5-9966-F9CA-436AE11CB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876644"/>
            <a:ext cx="1974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Constants are </a:t>
            </a:r>
            <a:br>
              <a:rPr 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marked Read Only.</a:t>
            </a:r>
            <a:endParaRPr lang="en-US" sz="1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947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09F95F-CCAC-D6AD-9326-99C322D373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3131" y="4228217"/>
            <a:ext cx="4222668" cy="240308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en-US" sz="1800">
                <a:solidFill>
                  <a:schemeClr val="tx2"/>
                </a:solidFill>
              </a:rPr>
              <a:t>Graphically, an Interface is </a:t>
            </a:r>
            <a:br>
              <a:rPr lang="en-US" sz="1800">
                <a:solidFill>
                  <a:schemeClr val="tx2"/>
                </a:solidFill>
              </a:rPr>
            </a:br>
            <a:r>
              <a:rPr lang="en-US" sz="1800">
                <a:solidFill>
                  <a:schemeClr val="tx2"/>
                </a:solidFill>
              </a:rPr>
              <a:t>rendered as a circle.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65D97B8-ECDD-FA18-B498-C57E43A6C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4228217"/>
            <a:ext cx="4258294" cy="240308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en-US" sz="1800">
                <a:solidFill>
                  <a:schemeClr val="tx2"/>
                </a:solidFill>
              </a:rPr>
              <a:t>Here the Interface is rendered as a stereotyped class to expose its operation.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71838F-C5A5-6754-B24F-F5AE392E6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Modeling Enumerations and</a:t>
            </a:r>
            <a:br>
              <a:rPr lang="en-US"/>
            </a:br>
            <a:r>
              <a:rPr lang="en-US"/>
              <a:t>Options for Interfaces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27E2B5-A72A-E997-3FE8-AAA290FA9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57" y="1635698"/>
            <a:ext cx="3951998" cy="25127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720C51-F21A-5883-E13A-B5153E46E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983" y="1580062"/>
            <a:ext cx="4120727" cy="26481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0A07A38-EE52-403C-F26C-633B14FB0C8C}"/>
              </a:ext>
            </a:extLst>
          </p:cNvPr>
          <p:cNvSpPr txBox="1"/>
          <p:nvPr/>
        </p:nvSpPr>
        <p:spPr>
          <a:xfrm>
            <a:off x="6777346" y="1663547"/>
            <a:ext cx="18639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>
                <a:latin typeface="+mn-lt"/>
              </a:rPr>
              <a:t>Stereotype</a:t>
            </a:r>
            <a:br>
              <a:rPr lang="en-US" sz="1800" b="0">
                <a:latin typeface="+mn-lt"/>
              </a:rPr>
            </a:br>
            <a:endParaRPr lang="en-US" sz="1800" b="0" dirty="0" err="1">
              <a:latin typeface="+mn-lt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F0661BD-7D9D-CF29-45FA-D991891E40A6}"/>
              </a:ext>
            </a:extLst>
          </p:cNvPr>
          <p:cNvCxnSpPr/>
          <p:nvPr/>
        </p:nvCxnSpPr>
        <p:spPr>
          <a:xfrm flipH="1">
            <a:off x="6049108" y="1825129"/>
            <a:ext cx="1065125" cy="0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67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40992"/>
            <a:ext cx="8407893" cy="4407408"/>
          </a:xfrm>
        </p:spPr>
        <p:txBody>
          <a:bodyPr/>
          <a:lstStyle/>
          <a:p>
            <a:r>
              <a:rPr lang="en-US" dirty="0"/>
              <a:t>A </a:t>
            </a:r>
            <a:r>
              <a:rPr lang="en-US" b="1" dirty="0">
                <a:solidFill>
                  <a:schemeClr val="tx2"/>
                </a:solidFill>
              </a:rPr>
              <a:t>stereotype</a:t>
            </a:r>
            <a:r>
              <a:rPr lang="en-US" dirty="0"/>
              <a:t> is one of three types of extensibility mechanisms in the Unified Modeling Language (</a:t>
            </a:r>
            <a:r>
              <a:rPr lang="en-US"/>
              <a:t>UML),</a:t>
            </a:r>
          </a:p>
          <a:p>
            <a:r>
              <a:rPr lang="en-US"/>
              <a:t>A </a:t>
            </a:r>
            <a:r>
              <a:rPr lang="en-US" dirty="0"/>
              <a:t>Stereotype provides the capability to create new kind of modeling elements. Stereotypes must be based on elements that are part of the UML meta-model. Some common stereotypes for a class are entity, boundary, control, utility and exception.</a:t>
            </a:r>
          </a:p>
          <a:p>
            <a:r>
              <a:rPr lang="en-US"/>
              <a:t>Stereotypes </a:t>
            </a:r>
            <a:r>
              <a:rPr lang="en-US" dirty="0"/>
              <a:t>are a way to group classes under a common purpose and are represented </a:t>
            </a:r>
            <a:r>
              <a:rPr lang="en-US"/>
              <a:t>by the stereotype surrounded by a </a:t>
            </a:r>
            <a:r>
              <a:rPr lang="en-US" dirty="0"/>
              <a:t>pair of guillemets (pronounced </a:t>
            </a:r>
            <a:r>
              <a:rPr lang="en-US"/>
              <a:t>GEE-may)     </a:t>
            </a:r>
            <a:r>
              <a:rPr lang="en-US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 </a:t>
            </a:r>
            <a:r>
              <a:rPr lang="en-US" sz="1600" b="1" i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your</a:t>
            </a:r>
            <a:r>
              <a:rPr lang="en-US" b="1" i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b="1" i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stereotype</a:t>
            </a:r>
            <a:r>
              <a:rPr lang="en-US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»</a:t>
            </a:r>
            <a:endParaRPr lang="en-US" b="1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Stereotypes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273656" y="4357004"/>
            <a:ext cx="511679" cy="348044"/>
            <a:chOff x="4019938" y="3038669"/>
            <a:chExt cx="511679" cy="348044"/>
          </a:xfrm>
        </p:grpSpPr>
        <p:sp>
          <p:nvSpPr>
            <p:cNvPr id="4" name="Rectangle 3"/>
            <p:cNvSpPr/>
            <p:nvPr/>
          </p:nvSpPr>
          <p:spPr>
            <a:xfrm>
              <a:off x="4038600" y="3048000"/>
              <a:ext cx="45720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19938" y="3038669"/>
              <a:ext cx="511679" cy="3480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2800" b="0" dirty="0">
                  <a:latin typeface="+mn-lt"/>
                </a:rPr>
                <a:t>« 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7604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934DAB5-1E93-B95F-FFA3-B4F5FD0A4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14" y="1623558"/>
            <a:ext cx="8868264" cy="5117407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3C358F-794A-D208-3665-DEC1A6D18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945" y="1593467"/>
            <a:ext cx="2438334" cy="1624101"/>
          </a:xfrm>
        </p:spPr>
        <p:txBody>
          <a:bodyPr>
            <a:normAutofit/>
          </a:bodyPr>
          <a:lstStyle/>
          <a:p>
            <a:r>
              <a:rPr lang="en-US" sz="1800"/>
              <a:t>Right-click Interface</a:t>
            </a:r>
          </a:p>
          <a:p>
            <a:r>
              <a:rPr lang="en-US" sz="1800"/>
              <a:t>Change Stereotype Display to Label</a:t>
            </a:r>
          </a:p>
          <a:p>
            <a:r>
              <a:rPr lang="en-US" sz="1800"/>
              <a:t>Unselect Suppress Operations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C9981D-91C8-98AC-E879-BE0B99A6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full Interface Information</a:t>
            </a:r>
            <a:br>
              <a:rPr lang="en-US"/>
            </a:br>
            <a:r>
              <a:rPr lang="en-US"/>
              <a:t>in StarUML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CDE581-9309-1FF4-A5F2-58480939C7A0}"/>
              </a:ext>
            </a:extLst>
          </p:cNvPr>
          <p:cNvSpPr/>
          <p:nvPr/>
        </p:nvSpPr>
        <p:spPr>
          <a:xfrm>
            <a:off x="3371222" y="5649896"/>
            <a:ext cx="2858756" cy="263559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CF8BD7-822D-B09D-D738-1C055EEA6D16}"/>
              </a:ext>
            </a:extLst>
          </p:cNvPr>
          <p:cNvSpPr/>
          <p:nvPr/>
        </p:nvSpPr>
        <p:spPr>
          <a:xfrm>
            <a:off x="6290268" y="3606731"/>
            <a:ext cx="2682910" cy="263559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B387D3-04D1-2018-89F8-B92C2645D066}"/>
              </a:ext>
            </a:extLst>
          </p:cNvPr>
          <p:cNvSpPr/>
          <p:nvPr/>
        </p:nvSpPr>
        <p:spPr>
          <a:xfrm>
            <a:off x="3371222" y="3343172"/>
            <a:ext cx="2919046" cy="263559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67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BEEF5F-2B55-81B7-C307-3E2C6D5F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Relationships</a:t>
            </a:r>
          </a:p>
        </p:txBody>
      </p:sp>
    </p:spTree>
    <p:extLst>
      <p:ext uri="{BB962C8B-B14F-4D97-AF65-F5344CB8AC3E}">
        <p14:creationId xmlns:p14="http://schemas.microsoft.com/office/powerpoint/2010/main" val="1981336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50601</TotalTime>
  <Words>1358</Words>
  <Application>Microsoft Office PowerPoint</Application>
  <PresentationFormat>On-screen Show (4:3)</PresentationFormat>
  <Paragraphs>161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15</vt:i4>
      </vt:variant>
    </vt:vector>
  </HeadingPairs>
  <TitlesOfParts>
    <vt:vector size="34" baseType="lpstr">
      <vt:lpstr>Arial</vt:lpstr>
      <vt:lpstr>Arial Narrow</vt:lpstr>
      <vt:lpstr>Calibri</vt:lpstr>
      <vt:lpstr>Consolas</vt:lpstr>
      <vt:lpstr>Franklin Gothic Medium</vt:lpstr>
      <vt:lpstr>Times</vt:lpstr>
      <vt:lpstr>var(--ff-mono)</vt:lpstr>
      <vt:lpstr>Verdana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Class Diagrams</vt:lpstr>
      <vt:lpstr>References</vt:lpstr>
      <vt:lpstr>UML Class Diagrams</vt:lpstr>
      <vt:lpstr>Classifiers</vt:lpstr>
      <vt:lpstr>Modeling Classes and Interfaces</vt:lpstr>
      <vt:lpstr>Modeling Enumerations and Options for Interfaces</vt:lpstr>
      <vt:lpstr>UML Stereotypes</vt:lpstr>
      <vt:lpstr>Viewing full Interface Information in StarUML</vt:lpstr>
      <vt:lpstr>Relationships</vt:lpstr>
      <vt:lpstr>Relationships Between Classes</vt:lpstr>
      <vt:lpstr>The Complications of Association</vt:lpstr>
      <vt:lpstr>Aggregation vs Composition</vt:lpstr>
      <vt:lpstr>Directed Association vs. Aggregation</vt:lpstr>
      <vt:lpstr>Are Librarians part-of a Library?</vt:lpstr>
      <vt:lpstr>Are Librarians part-of a Library?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Myers, Jack F</cp:lastModifiedBy>
  <cp:revision>644</cp:revision>
  <cp:lastPrinted>2021-05-19T00:11:10Z</cp:lastPrinted>
  <dcterms:created xsi:type="dcterms:W3CDTF">2013-12-20T15:33:26Z</dcterms:created>
  <dcterms:modified xsi:type="dcterms:W3CDTF">2024-01-31T20:59:41Z</dcterms:modified>
</cp:coreProperties>
</file>