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7.xml" ContentType="application/vnd.openxmlformats-officedocument.theme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8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93" r:id="rId2"/>
    <p:sldMasterId id="2147483710" r:id="rId3"/>
    <p:sldMasterId id="2147483724" r:id="rId4"/>
    <p:sldMasterId id="2147483738" r:id="rId5"/>
    <p:sldMasterId id="2147483755" r:id="rId6"/>
    <p:sldMasterId id="2147483769" r:id="rId7"/>
    <p:sldMasterId id="2147483783" r:id="rId8"/>
    <p:sldMasterId id="2147483811" r:id="rId9"/>
  </p:sldMasterIdLst>
  <p:notesMasterIdLst>
    <p:notesMasterId r:id="rId25"/>
  </p:notesMasterIdLst>
  <p:sldIdLst>
    <p:sldId id="257" r:id="rId10"/>
    <p:sldId id="258" r:id="rId11"/>
    <p:sldId id="274" r:id="rId12"/>
    <p:sldId id="277" r:id="rId13"/>
    <p:sldId id="266" r:id="rId14"/>
    <p:sldId id="275" r:id="rId15"/>
    <p:sldId id="562" r:id="rId16"/>
    <p:sldId id="276" r:id="rId17"/>
    <p:sldId id="278" r:id="rId18"/>
    <p:sldId id="269" r:id="rId19"/>
    <p:sldId id="271" r:id="rId20"/>
    <p:sldId id="563" r:id="rId21"/>
    <p:sldId id="270" r:id="rId22"/>
    <p:sldId id="272" r:id="rId23"/>
    <p:sldId id="273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B0F0"/>
    <a:srgbClr val="462264"/>
    <a:srgbClr val="D4BF54"/>
    <a:srgbClr val="853043"/>
    <a:srgbClr val="F6F5EE"/>
    <a:srgbClr val="FF8989"/>
    <a:srgbClr val="F81720"/>
    <a:srgbClr val="EEE0F4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0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91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C99BAC5-AAC3-41B1-80A3-A98604D7601C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9C63B7B-8D39-4D0A-9EEA-56F291D347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32" charset="0"/>
              </a:defRPr>
            </a:lvl1pPr>
            <a:lvl2pPr marL="757066" indent="-291179">
              <a:defRPr sz="2400" b="1">
                <a:solidFill>
                  <a:schemeClr val="tx1"/>
                </a:solidFill>
                <a:latin typeface="Times" pitchFamily="-32" charset="0"/>
              </a:defRPr>
            </a:lvl2pPr>
            <a:lvl3pPr marL="1164717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3pPr>
            <a:lvl4pPr marL="1630604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4pPr>
            <a:lvl5pPr marL="2096491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r>
              <a:rPr lang="en-GB" altLang="en-US" sz="1200" dirty="0"/>
              <a:t>Objects First with Java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32" charset="0"/>
              </a:defRPr>
            </a:lvl1pPr>
            <a:lvl2pPr marL="757066" indent="-291179">
              <a:defRPr sz="2400" b="1">
                <a:solidFill>
                  <a:schemeClr val="tx1"/>
                </a:solidFill>
                <a:latin typeface="Times" pitchFamily="-32" charset="0"/>
              </a:defRPr>
            </a:lvl2pPr>
            <a:lvl3pPr marL="1164717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3pPr>
            <a:lvl4pPr marL="1630604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4pPr>
            <a:lvl5pPr marL="2096491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r>
              <a:rPr lang="en-GB" altLang="en-US" sz="1200" dirty="0"/>
              <a:t>© David J. Barnes and Michael </a:t>
            </a:r>
            <a:r>
              <a:rPr lang="en-GB" altLang="en-US" sz="1200" dirty="0" err="1"/>
              <a:t>Kölling</a:t>
            </a:r>
            <a:endParaRPr lang="en-GB" altLang="en-US" sz="1200"/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-32" charset="0"/>
              </a:defRPr>
            </a:lvl1pPr>
            <a:lvl2pPr marL="757066" indent="-291179">
              <a:defRPr sz="2400" b="1">
                <a:solidFill>
                  <a:schemeClr val="tx1"/>
                </a:solidFill>
                <a:latin typeface="Times" pitchFamily="-32" charset="0"/>
              </a:defRPr>
            </a:lvl2pPr>
            <a:lvl3pPr marL="1164717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3pPr>
            <a:lvl4pPr marL="1630604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4pPr>
            <a:lvl5pPr marL="2096491" indent="-232943">
              <a:defRPr sz="2400" b="1">
                <a:solidFill>
                  <a:schemeClr val="tx1"/>
                </a:solidFill>
                <a:latin typeface="Times" pitchFamily="-32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-32" charset="0"/>
              </a:defRPr>
            </a:lvl9pPr>
          </a:lstStyle>
          <a:p>
            <a:fld id="{03152B4E-4FD2-45FC-9CDE-05DF5F3AE35C}" type="slidenum">
              <a:rPr lang="en-GB" altLang="en-US" sz="1200"/>
              <a:pPr/>
              <a:t>1</a:t>
            </a:fld>
            <a:endParaRPr lang="en-GB" altLang="en-US" sz="1200"/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/>
              <a:t>Replace this with your course title and your name/contact details.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098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3B7B-8D39-4D0A-9EEA-56F291D347A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60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3B7B-8D39-4D0A-9EEA-56F291D347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16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C63B7B-8D39-4D0A-9EEA-56F291D347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9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476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82971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72826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1979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75453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83684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14976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58071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3410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1173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2659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53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19948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77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D8609DF-246E-4592-9017-335BBA61F54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52186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DE6586-20E5-4D2A-9EE1-44A5953165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6477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1FB564D-8546-4D3A-B883-7D4B1C9A3B6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8227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EAD4A3F-3677-4F0D-8AF8-68CE0872A66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304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6AB850F-29E0-47A7-9D5F-C1DC738D1CA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761029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3D4124B-0DCE-4FD2-BE75-B48FBB7967C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46216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B62AEC6-CA35-4482-B790-D511620C0E5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106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F522084-5389-49DB-810C-34F47F8FDC4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5670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ECA56E7-F650-4170-B031-F26B491E156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537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36237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CBF2E09-7228-48B9-8044-B9D203F5551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0605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10B818-19C8-4A97-84A9-335FAA858E3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38376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9114AE-1352-4D49-8C5C-3EED0062B8F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00448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8ACDF46-899B-4841-8F5D-27F0352B39E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482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325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09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8001000" y="150876"/>
            <a:ext cx="990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3307-CA20-40BA-A7E7-17A69DE3C3A7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34680" y="460247"/>
            <a:ext cx="604520" cy="5999929"/>
          </a:xfrm>
        </p:spPr>
        <p:txBody>
          <a:bodyPr vert="vert" anchor="b"/>
          <a:lstStyle>
            <a:lvl1pPr algn="l">
              <a:defRPr sz="3200" spc="1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>
                <a:solidFill>
                  <a:schemeClr val="accent3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schemeClr val="accent3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>
              <a:solidFill>
                <a:schemeClr val="accent3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554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8C7610B-743C-48E8-8761-F589C348B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34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0B3945-8C01-452C-BB78-F336F40B0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2525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34C5787E-A7DE-49C3-88D9-3C54C289A8D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80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C77EAA6-9D41-4E46-94CF-A35D0A2280B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8773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42E3BE3B-EDD7-42E3-852D-562D2FDD652F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26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816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5F45C4B8-3C16-49F1-8510-9E8022B0948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769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13EEBCA-DA46-401D-ACC6-B5412897812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81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DDBED68A-ECCA-4BD7-AFEA-86CC0607AC8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0563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B7384813-B65D-4938-A41C-D822F5A8FB4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895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1D6C419-2517-415A-8E7F-D34A46E0F50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937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59B9B95-4360-4063-A6A0-0C34F8F79C8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156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99730F2F-8CC0-4647-ACEE-615D755A84B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4276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ECAA582-BF34-4A37-B4F5-661CA7939C5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013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E8232434-1342-4CEB-82E4-0B5BA56BB47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71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01DE923-D9D0-4163-87EF-F1F611E2118F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937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466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8C7610B-743C-48E8-8761-F589C348B6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78707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B0B3945-8C01-452C-BB78-F336F40B0C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6092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709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8001000" y="150876"/>
            <a:ext cx="990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F3307-CA20-40BA-A7E7-17A69DE3C3A7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34680" y="460247"/>
            <a:ext cx="604520" cy="5999929"/>
          </a:xfrm>
        </p:spPr>
        <p:txBody>
          <a:bodyPr vert="vert" anchor="b"/>
          <a:lstStyle>
            <a:lvl1pPr algn="l">
              <a:defRPr sz="3200" spc="1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/>
            <a:r>
              <a:rPr lang="en-US" sz="900">
                <a:solidFill>
                  <a:schemeClr val="accent3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smtClean="0">
                <a:solidFill>
                  <a:schemeClr val="accent3"/>
                </a:solidFill>
                <a:latin typeface="Arial Narrow" pitchFamily="34" charset="0"/>
              </a:rPr>
              <a:pPr algn="r"/>
              <a:t>‹#›</a:t>
            </a:fld>
            <a:endParaRPr lang="en-US" sz="900" dirty="0">
              <a:solidFill>
                <a:schemeClr val="accent3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69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45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16291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9901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8514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132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2212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00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8566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0867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815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765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360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8267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05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4D8609DF-246E-4592-9017-335BBA61F54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4135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E2DE6586-20E5-4D2A-9EE1-44A5953165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672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01FB564D-8546-4D3A-B883-7D4B1C9A3B6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4553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EAD4A3F-3677-4F0D-8AF8-68CE0872A66B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36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797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6AB850F-29E0-47A7-9D5F-C1DC738D1CAD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718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33D4124B-0DCE-4FD2-BE75-B48FBB7967C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3066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B62AEC6-CA35-4482-B790-D511620C0E5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3012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F522084-5389-49DB-810C-34F47F8FDC4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04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ECA56E7-F650-4170-B031-F26B491E1565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2475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ACBF2E09-7228-48B9-8044-B9D203F5551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09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6F10B818-19C8-4A97-84A9-335FAA858E3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554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39114AE-1352-4D49-8C5C-3EED0062B8F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547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58ACDF46-899B-4841-8F5D-27F0352B39E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39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4765071-C1EF-4949-B6AE-C7EC626A71D3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84974CC4-9CAA-42EC-B7E6-2218C1F0D16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3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6771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50796159-A167-4EBA-BC24-7B6978F9A33F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5102599A-98E1-4B0C-9039-37DAEA9D7CF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897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0C0BD0A-9F6C-4472-917A-9929BC4ED819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910EFF0-A31A-4A78-9F24-820ECC5F855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4907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2169485-91DE-4D25-831A-65F99486610A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88CCB75-F28B-4601-95ED-AA9895A87F28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69294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9E47158-FD53-44BD-A80A-52E03BBF1B0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7797E598-1CC8-4BA3-8530-8CB1273D98F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4312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372F088-22AB-4260-B8FD-5B7CCA5E02E5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D0CCD661-FEBD-47BF-94BA-1634BB8D4E8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9251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88715262-A1E2-4C09-BFCC-6A2FEFB7E97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81E28AC-A6C2-4B55-A6FA-6E58D1B8077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7270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8934B90C-BF1E-4CDE-97BE-390E6F5E3570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7E0B6DED-0B37-45D6-A25D-C264F541B7D0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9418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B991BF8C-C3FF-4A49-87CD-6620D4182EEB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029C4954-9213-4750-8EBF-AA5DBEF3C98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498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8CE3AC5D-AB0D-44BC-9539-8BFB13265F97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94B96F8-7CB0-4133-B0B2-8E5944E37078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56972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84E12966-8E59-4881-AD57-268CFDA296E3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D6928B06-B7D1-4B19-9276-B1481A4EBC9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171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3416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E32484E-0BCD-4316-B5AF-2788F1A6F20B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ADF5225A-1385-46D2-AC4D-412F35EB7CD4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65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AB0FACF-D7CF-4FCF-8E89-38ADDD67B0DA}"/>
              </a:ext>
            </a:extLst>
          </p:cNvPr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10C63E9E-8627-4023-80BF-CB527E59B8FE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1261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60737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8547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18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6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5043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4488" indent="-300038">
              <a:spcAft>
                <a:spcPts val="600"/>
              </a:spcAft>
              <a:defRPr sz="2800" spc="0">
                <a:solidFill>
                  <a:schemeClr val="tx1"/>
                </a:solidFill>
              </a:defRPr>
            </a:lvl1pPr>
            <a:lvl2pPr marL="623888" indent="-258763">
              <a:spcAft>
                <a:spcPts val="600"/>
              </a:spcAft>
              <a:defRPr sz="2400"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z="2000"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 sz="1800"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139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000" spc="0">
                <a:solidFill>
                  <a:schemeClr val="tx1"/>
                </a:solidFill>
              </a:defRPr>
            </a:lvl1pPr>
            <a:lvl2pPr>
              <a:defRPr sz="1800" spc="0">
                <a:solidFill>
                  <a:schemeClr val="tx1"/>
                </a:solidFill>
              </a:defRPr>
            </a:lvl2pPr>
            <a:lvl3pPr>
              <a:defRPr sz="1600" spc="0">
                <a:solidFill>
                  <a:schemeClr val="tx1"/>
                </a:solidFill>
              </a:defRPr>
            </a:lvl3pPr>
            <a:lvl4pPr>
              <a:defRPr sz="1400" spc="0">
                <a:solidFill>
                  <a:schemeClr val="tx1"/>
                </a:solidFill>
              </a:defRPr>
            </a:lvl4pPr>
            <a:lvl5pPr>
              <a:defRPr sz="14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97691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1"/>
            <a:ext cx="4222668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258294" cy="4912233"/>
          </a:xfrm>
        </p:spPr>
        <p:txBody>
          <a:bodyPr>
            <a:normAutofit/>
          </a:bodyPr>
          <a:lstStyle>
            <a:lvl1pPr>
              <a:defRPr sz="2400" spc="0">
                <a:solidFill>
                  <a:schemeClr val="tx1"/>
                </a:solidFill>
              </a:defRPr>
            </a:lvl1pPr>
            <a:lvl2pPr>
              <a:defRPr sz="2000" spc="0">
                <a:solidFill>
                  <a:schemeClr val="tx1"/>
                </a:solidFill>
              </a:defRPr>
            </a:lvl2pPr>
            <a:lvl3pPr>
              <a:defRPr sz="1800" spc="0">
                <a:solidFill>
                  <a:schemeClr val="tx1"/>
                </a:solidFill>
              </a:defRPr>
            </a:lvl3pPr>
            <a:lvl4pPr>
              <a:defRPr sz="1600" spc="0">
                <a:solidFill>
                  <a:schemeClr val="tx1"/>
                </a:solidFill>
              </a:defRPr>
            </a:lvl4pPr>
            <a:lvl5pPr>
              <a:defRPr sz="1600" spc="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51979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0"/>
            <a:ext cx="8407893" cy="5440679"/>
          </a:xfrm>
        </p:spPr>
        <p:txBody>
          <a:bodyPr/>
          <a:lstStyle>
            <a:lvl1pPr marL="457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3657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64008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9144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109728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0"/>
            <a:ext cx="8381260" cy="406153"/>
          </a:xfrm>
        </p:spPr>
        <p:txBody>
          <a:bodyPr/>
          <a:lstStyle>
            <a:lvl1pPr>
              <a:defRPr sz="20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1160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87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76092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6842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 spc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 spc="0"/>
            </a:lvl1pPr>
            <a:lvl2pPr>
              <a:defRPr sz="2000" spc="0"/>
            </a:lvl2pPr>
            <a:lvl3pPr>
              <a:defRPr sz="1800" spc="0"/>
            </a:lvl3pPr>
            <a:lvl4pPr>
              <a:defRPr sz="1600" spc="0"/>
            </a:lvl4pPr>
            <a:lvl5pPr>
              <a:defRPr sz="1600" spc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304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1399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4964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46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42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3000" spc="113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9C5155B-E007-4FB8-BDC5-944FF9C06A62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3850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5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CFC29A69-80F4-426C-B2B4-586E960A1103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5551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Aft>
                <a:spcPts val="450"/>
              </a:spcAft>
              <a:defRPr sz="1800" spc="0">
                <a:solidFill>
                  <a:schemeClr val="tx1"/>
                </a:solidFill>
              </a:defRPr>
            </a:lvl1pPr>
            <a:lvl2pPr>
              <a:spcAft>
                <a:spcPts val="450"/>
              </a:spcAft>
              <a:defRPr sz="1500"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z="1350"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 sz="1200"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 sz="10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152938E-04DF-449C-B946-8BF5F47E3F8C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18486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8366" indent="-225029">
              <a:spcAft>
                <a:spcPts val="450"/>
              </a:spcAft>
              <a:defRPr sz="2100" spc="0">
                <a:solidFill>
                  <a:schemeClr val="tx1"/>
                </a:solidFill>
              </a:defRPr>
            </a:lvl1pPr>
            <a:lvl2pPr marL="467916" indent="-194072">
              <a:spcAft>
                <a:spcPts val="450"/>
              </a:spcAft>
              <a:defRPr sz="1800" spc="0">
                <a:solidFill>
                  <a:schemeClr val="tx1"/>
                </a:solidFill>
              </a:defRPr>
            </a:lvl2pPr>
            <a:lvl3pPr>
              <a:spcAft>
                <a:spcPts val="450"/>
              </a:spcAft>
              <a:defRPr sz="1500" spc="0">
                <a:solidFill>
                  <a:schemeClr val="tx1"/>
                </a:solidFill>
              </a:defRPr>
            </a:lvl3pPr>
            <a:lvl4pPr>
              <a:spcAft>
                <a:spcPts val="450"/>
              </a:spcAft>
              <a:defRPr sz="1350">
                <a:solidFill>
                  <a:schemeClr val="tx1"/>
                </a:solidFill>
              </a:defRPr>
            </a:lvl4pPr>
            <a:lvl5pPr>
              <a:spcAft>
                <a:spcPts val="450"/>
              </a:spcAft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AD7FED74-6427-4C8D-A54E-32A7D53CDF5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62407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3"/>
            <a:ext cx="4222668" cy="4912233"/>
          </a:xfrm>
        </p:spPr>
        <p:txBody>
          <a:bodyPr>
            <a:normAutofit/>
          </a:bodyPr>
          <a:lstStyle>
            <a:lvl1pPr>
              <a:defRPr sz="1500" spc="0">
                <a:solidFill>
                  <a:schemeClr val="tx1"/>
                </a:solidFill>
              </a:defRPr>
            </a:lvl1pPr>
            <a:lvl2pPr>
              <a:defRPr sz="1350" spc="0">
                <a:solidFill>
                  <a:schemeClr val="tx1"/>
                </a:solidFill>
              </a:defRPr>
            </a:lvl2pPr>
            <a:lvl3pPr>
              <a:defRPr sz="1200" spc="0">
                <a:solidFill>
                  <a:schemeClr val="tx1"/>
                </a:solidFill>
              </a:defRPr>
            </a:lvl3pPr>
            <a:lvl4pPr>
              <a:defRPr sz="1050" spc="0">
                <a:solidFill>
                  <a:schemeClr val="tx1"/>
                </a:solidFill>
              </a:defRPr>
            </a:lvl4pPr>
            <a:lvl5pPr>
              <a:defRPr sz="105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3"/>
            <a:ext cx="4258294" cy="4912233"/>
          </a:xfrm>
        </p:spPr>
        <p:txBody>
          <a:bodyPr>
            <a:normAutofit/>
          </a:bodyPr>
          <a:lstStyle>
            <a:lvl1pPr>
              <a:defRPr sz="1500" spc="0">
                <a:solidFill>
                  <a:schemeClr val="tx1"/>
                </a:solidFill>
              </a:defRPr>
            </a:lvl1pPr>
            <a:lvl2pPr>
              <a:defRPr sz="1350" spc="0">
                <a:solidFill>
                  <a:schemeClr val="tx1"/>
                </a:solidFill>
              </a:defRPr>
            </a:lvl2pPr>
            <a:lvl3pPr>
              <a:defRPr sz="1200" spc="0">
                <a:solidFill>
                  <a:schemeClr val="tx1"/>
                </a:solidFill>
              </a:defRPr>
            </a:lvl3pPr>
            <a:lvl4pPr>
              <a:defRPr sz="1050" spc="0">
                <a:solidFill>
                  <a:schemeClr val="tx1"/>
                </a:solidFill>
              </a:defRPr>
            </a:lvl4pPr>
            <a:lvl5pPr>
              <a:defRPr sz="105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05AD1468-197B-4EDE-8D47-AFD9154667E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72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18021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(mediu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132" y="1719073"/>
            <a:ext cx="4222668" cy="4912233"/>
          </a:xfrm>
        </p:spPr>
        <p:txBody>
          <a:bodyPr>
            <a:normAutofit/>
          </a:bodyPr>
          <a:lstStyle>
            <a:lvl1pPr>
              <a:defRPr sz="1800" spc="0">
                <a:solidFill>
                  <a:schemeClr val="tx1"/>
                </a:solidFill>
              </a:defRPr>
            </a:lvl1pPr>
            <a:lvl2pPr>
              <a:defRPr sz="1500" spc="0">
                <a:solidFill>
                  <a:schemeClr val="tx1"/>
                </a:solidFill>
              </a:defRPr>
            </a:lvl2pPr>
            <a:lvl3pPr>
              <a:defRPr sz="1350" spc="0">
                <a:solidFill>
                  <a:schemeClr val="tx1"/>
                </a:solidFill>
              </a:defRPr>
            </a:lvl3pPr>
            <a:lvl4pPr>
              <a:defRPr sz="1200" spc="0">
                <a:solidFill>
                  <a:schemeClr val="tx1"/>
                </a:solidFill>
              </a:defRPr>
            </a:lvl4pPr>
            <a:lvl5pPr>
              <a:defRPr sz="120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3"/>
            <a:ext cx="4258294" cy="4912233"/>
          </a:xfrm>
        </p:spPr>
        <p:txBody>
          <a:bodyPr>
            <a:normAutofit/>
          </a:bodyPr>
          <a:lstStyle>
            <a:lvl1pPr>
              <a:defRPr sz="1800" spc="0">
                <a:solidFill>
                  <a:schemeClr val="tx1"/>
                </a:solidFill>
              </a:defRPr>
            </a:lvl1pPr>
            <a:lvl2pPr>
              <a:defRPr sz="1500" spc="0">
                <a:solidFill>
                  <a:schemeClr val="tx1"/>
                </a:solidFill>
              </a:defRPr>
            </a:lvl2pPr>
            <a:lvl3pPr>
              <a:defRPr sz="1350" spc="0">
                <a:solidFill>
                  <a:schemeClr val="tx1"/>
                </a:solidFill>
              </a:defRPr>
            </a:lvl3pPr>
            <a:lvl4pPr>
              <a:defRPr sz="1200" spc="0">
                <a:solidFill>
                  <a:schemeClr val="tx1"/>
                </a:solidFill>
              </a:defRPr>
            </a:lvl4pPr>
            <a:lvl5pPr>
              <a:defRPr sz="1200" spc="0">
                <a:solidFill>
                  <a:schemeClr val="tx1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521" y="663011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715CDA6-468B-4914-9119-2CA166CC068C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20A91EFF-491F-455B-99B2-379015FAEAB7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36386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685802"/>
            <a:ext cx="8407893" cy="5440679"/>
          </a:xfrm>
        </p:spPr>
        <p:txBody>
          <a:bodyPr/>
          <a:lstStyle>
            <a:lvl1pPr marL="3429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1pPr>
            <a:lvl2pPr marL="27432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2pPr>
            <a:lvl3pPr marL="480060" indent="0">
              <a:spcBef>
                <a:spcPts val="0"/>
              </a:spcBef>
              <a:spcAft>
                <a:spcPts val="0"/>
              </a:spcAft>
              <a:buNone/>
              <a:defRPr b="0" spc="0">
                <a:solidFill>
                  <a:schemeClr val="tx1"/>
                </a:solidFill>
              </a:defRPr>
            </a:lvl3pPr>
            <a:lvl4pPr marL="68580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4pPr>
            <a:lvl5pPr marL="822960" indent="0">
              <a:spcBef>
                <a:spcPts val="0"/>
              </a:spcBef>
              <a:spcAft>
                <a:spcPts val="0"/>
              </a:spcAft>
              <a:buNone/>
              <a:defRPr b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581975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5819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81000" y="152402"/>
            <a:ext cx="8381260" cy="406153"/>
          </a:xfrm>
        </p:spPr>
        <p:txBody>
          <a:bodyPr/>
          <a:lstStyle>
            <a:lvl1pPr>
              <a:defRPr sz="1500" u="sng"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943A2051-FAC0-42CA-9F5D-826E4EA1A3C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32981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892277"/>
            <a:ext cx="1600201" cy="1645920"/>
          </a:xfrm>
        </p:spPr>
        <p:txBody>
          <a:bodyPr anchor="ctr"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3150" spc="11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5A710D5-955D-47B5-A439-A8129F08C5F1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5470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ubs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0" y="2892277"/>
            <a:ext cx="1600201" cy="1645920"/>
          </a:xfrm>
        </p:spPr>
        <p:txBody>
          <a:bodyPr anchor="ctr"/>
          <a:lstStyle>
            <a:lvl1pPr marL="0" indent="0">
              <a:buNone/>
              <a:defRPr sz="1500">
                <a:solidFill>
                  <a:schemeClr val="bg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C434DD70-68F0-4DEF-81F9-71079D2F1371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3150" spc="113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AC9E5648-C388-4294-966F-B753400DAF09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31266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1800" b="0" spc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1"/>
            <a:ext cx="4040188" cy="3687763"/>
          </a:xfrm>
        </p:spPr>
        <p:txBody>
          <a:bodyPr/>
          <a:lstStyle>
            <a:lvl1pPr>
              <a:defRPr sz="1800" spc="0"/>
            </a:lvl1pPr>
            <a:lvl2pPr>
              <a:defRPr sz="1500" spc="0"/>
            </a:lvl2pPr>
            <a:lvl3pPr>
              <a:defRPr sz="1350" spc="0"/>
            </a:lvl3pPr>
            <a:lvl4pPr>
              <a:defRPr sz="1200" spc="0"/>
            </a:lvl4pPr>
            <a:lvl5pPr>
              <a:defRPr sz="1200" spc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1800" b="0" spc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38401"/>
            <a:ext cx="4041775" cy="3687763"/>
          </a:xfrm>
        </p:spPr>
        <p:txBody>
          <a:bodyPr/>
          <a:lstStyle>
            <a:lvl1pPr>
              <a:defRPr sz="1800" spc="0"/>
            </a:lvl1pPr>
            <a:lvl2pPr>
              <a:defRPr sz="1500" spc="0"/>
            </a:lvl2pPr>
            <a:lvl3pPr>
              <a:defRPr sz="1350" spc="0"/>
            </a:lvl3pPr>
            <a:lvl4pPr>
              <a:defRPr sz="1200" spc="0"/>
            </a:lvl4pPr>
            <a:lvl5pPr>
              <a:defRPr sz="1200" spc="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3DD63199-ED02-43C5-98B2-403BD5B5424D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87F842BF-D47C-4191-AB40-B6AB14F21E7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83554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58F7003A-EE07-45D0-8EDE-BE72C64253B7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3B2D9C9A-4ED9-42B3-8936-1B7E9E0F896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73130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0888" y="6629475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E6F30DDD-5613-420D-BFAE-9FDA909A81F5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0" y="6629475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prstClr val="black"/>
              </a:solidFill>
              <a:latin typeface="Arial Narrow" pitchFamily="34" charset="0"/>
            </a:endParaRP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C052743-542F-4A54-BFEA-640A6E8061AA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prstClr val="black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prstClr val="black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prstClr val="black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592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2"/>
            <a:ext cx="586740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0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0888" y="6641350"/>
            <a:ext cx="21336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83D39BFE-46BB-4B94-9063-9A78EB540FB4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641350"/>
            <a:ext cx="3352800" cy="274320"/>
          </a:xfrm>
        </p:spPr>
        <p:txBody>
          <a:bodyPr/>
          <a:lstStyle>
            <a:lvl1pPr>
              <a:defRPr sz="675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1500" spc="113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675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675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675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64B748EA-9954-4FBF-AFD1-EF2E635F6FA6}"/>
              </a:ext>
            </a:extLst>
          </p:cNvPr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820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645106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B01D2C00-4051-494E-A977-137197B29FE8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645106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000" spc="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4333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spc="0">
                <a:solidFill>
                  <a:schemeClr val="tx1"/>
                </a:solidFill>
              </a:defRPr>
            </a:lvl1pPr>
            <a:lvl2pPr>
              <a:spcAft>
                <a:spcPts val="600"/>
              </a:spcAft>
              <a:defRPr spc="0">
                <a:solidFill>
                  <a:schemeClr val="tx1"/>
                </a:solidFill>
              </a:defRPr>
            </a:lvl2pPr>
            <a:lvl3pPr>
              <a:spcAft>
                <a:spcPts val="600"/>
              </a:spcAft>
              <a:defRPr spc="0">
                <a:solidFill>
                  <a:schemeClr val="tx1"/>
                </a:solidFill>
              </a:defRPr>
            </a:lvl3pPr>
            <a:lvl4pPr>
              <a:spcAft>
                <a:spcPts val="600"/>
              </a:spcAft>
              <a:defRPr>
                <a:solidFill>
                  <a:schemeClr val="tx1"/>
                </a:solidFill>
              </a:defRPr>
            </a:lvl4pPr>
            <a:lvl5pPr>
              <a:spcAft>
                <a:spcPts val="60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0888" y="6617600"/>
            <a:ext cx="21336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fld id="{7AB79BEF-7C7E-4EC3-A0A2-7AB0F4F51B73}" type="datetime1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617600"/>
            <a:ext cx="3352800" cy="274320"/>
          </a:xfrm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234680" y="6631305"/>
            <a:ext cx="582966" cy="274320"/>
          </a:xfrm>
          <a:prstGeom prst="rect">
            <a:avLst/>
          </a:prstGeom>
          <a:noFill/>
          <a:ln w="190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sz="900" b="0">
                <a:solidFill>
                  <a:schemeClr val="tx1"/>
                </a:solidFill>
                <a:latin typeface="Arial Narrow" pitchFamily="34" charset="0"/>
              </a:rPr>
              <a:t>Slide </a:t>
            </a:r>
            <a:fld id="{91D1C02B-4EAB-4E15-8698-97615A35039E}" type="slidenum">
              <a:rPr lang="en-US" sz="900" b="0" smtClean="0">
                <a:solidFill>
                  <a:schemeClr val="tx1"/>
                </a:solidFill>
                <a:latin typeface="Arial Narrow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sz="900" b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568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9.xml"/><Relationship Id="rId13" Type="http://schemas.openxmlformats.org/officeDocument/2006/relationships/slideLayout" Target="../slideLayouts/slideLayout84.xml"/><Relationship Id="rId3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8.xml"/><Relationship Id="rId12" Type="http://schemas.openxmlformats.org/officeDocument/2006/relationships/slideLayout" Target="../slideLayouts/slideLayout83.xml"/><Relationship Id="rId2" Type="http://schemas.openxmlformats.org/officeDocument/2006/relationships/slideLayout" Target="../slideLayouts/slideLayout73.xml"/><Relationship Id="rId1" Type="http://schemas.openxmlformats.org/officeDocument/2006/relationships/slideLayout" Target="../slideLayouts/slideLayout72.xml"/><Relationship Id="rId6" Type="http://schemas.openxmlformats.org/officeDocument/2006/relationships/slideLayout" Target="../slideLayouts/slideLayout77.xml"/><Relationship Id="rId11" Type="http://schemas.openxmlformats.org/officeDocument/2006/relationships/slideLayout" Target="../slideLayouts/slideLayout82.xml"/><Relationship Id="rId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81.xml"/><Relationship Id="rId4" Type="http://schemas.openxmlformats.org/officeDocument/2006/relationships/slideLayout" Target="../slideLayouts/slideLayout75.xml"/><Relationship Id="rId9" Type="http://schemas.openxmlformats.org/officeDocument/2006/relationships/slideLayout" Target="../slideLayouts/slideLayout80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5.xml"/><Relationship Id="rId13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00.xml"/><Relationship Id="rId7" Type="http://schemas.openxmlformats.org/officeDocument/2006/relationships/slideLayout" Target="../slideLayouts/slideLayout104.xml"/><Relationship Id="rId12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99.xml"/><Relationship Id="rId1" Type="http://schemas.openxmlformats.org/officeDocument/2006/relationships/slideLayout" Target="../slideLayouts/slideLayout98.xml"/><Relationship Id="rId6" Type="http://schemas.openxmlformats.org/officeDocument/2006/relationships/slideLayout" Target="../slideLayouts/slideLayout103.xml"/><Relationship Id="rId11" Type="http://schemas.openxmlformats.org/officeDocument/2006/relationships/slideLayout" Target="../slideLayouts/slideLayout108.xml"/><Relationship Id="rId5" Type="http://schemas.openxmlformats.org/officeDocument/2006/relationships/slideLayout" Target="../slideLayouts/slideLayout102.xml"/><Relationship Id="rId10" Type="http://schemas.openxmlformats.org/officeDocument/2006/relationships/slideLayout" Target="../slideLayouts/slideLayout107.xml"/><Relationship Id="rId4" Type="http://schemas.openxmlformats.org/officeDocument/2006/relationships/slideLayout" Target="../slideLayouts/slideLayout101.xml"/><Relationship Id="rId9" Type="http://schemas.openxmlformats.org/officeDocument/2006/relationships/slideLayout" Target="../slideLayouts/slideLayout106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1/31/2024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89342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9" r:id="rId9"/>
    <p:sldLayoutId id="2147483682" r:id="rId10"/>
    <p:sldLayoutId id="2147483683" r:id="rId11"/>
    <p:sldLayoutId id="2147483684" r:id="rId12"/>
    <p:sldLayoutId id="2147483685" r:id="rId13"/>
    <p:sldLayoutId id="2147483690" r:id="rId14"/>
    <p:sldLayoutId id="2147483691" r:id="rId15"/>
    <p:sldLayoutId id="2147483692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1/31/2024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53612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1/31/2024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139522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1/31/2024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9115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1/31/2024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62253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1/31/2024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58485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2402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35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1/31/2024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01491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2400" kern="1200" cap="none" spc="15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05740" indent="-171450" algn="l" defTabSz="6858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1500" kern="1200" spc="113" baseline="0">
          <a:solidFill>
            <a:schemeClr val="tx2"/>
          </a:solidFill>
          <a:latin typeface="+mn-lt"/>
          <a:ea typeface="+mn-ea"/>
          <a:cs typeface="+mn-cs"/>
        </a:defRPr>
      </a:lvl1pPr>
      <a:lvl2pPr marL="411480" indent="-137160" algn="l" defTabSz="6858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350" kern="1200" spc="75" baseline="0">
          <a:solidFill>
            <a:schemeClr val="tx2"/>
          </a:solidFill>
          <a:latin typeface="+mn-lt"/>
          <a:ea typeface="+mn-ea"/>
          <a:cs typeface="+mn-cs"/>
        </a:defRPr>
      </a:lvl2pPr>
      <a:lvl3pPr marL="617220" indent="-137160" algn="l" defTabSz="6858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 spc="75" baseline="0">
          <a:solidFill>
            <a:schemeClr val="tx2"/>
          </a:solidFill>
          <a:latin typeface="+mn-lt"/>
          <a:ea typeface="+mn-ea"/>
          <a:cs typeface="+mn-cs"/>
        </a:defRPr>
      </a:lvl3pPr>
      <a:lvl4pPr marL="822960" indent="-137160" algn="l" defTabSz="6858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050" kern="1200">
          <a:solidFill>
            <a:schemeClr val="tx2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975" kern="1200" spc="75" baseline="0">
          <a:solidFill>
            <a:schemeClr val="tx2"/>
          </a:solidFill>
          <a:latin typeface="+mn-lt"/>
          <a:ea typeface="+mn-ea"/>
          <a:cs typeface="+mn-cs"/>
        </a:defRPr>
      </a:lvl5pPr>
      <a:lvl6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defTabSz="6858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577340" indent="-137160" algn="l" defTabSz="6858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1783080" indent="-137160" algn="l" defTabSz="6858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1/31/2024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525888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9D87F41-6843-4E69-8327-FFD93063886E}" type="datetime1">
              <a:rPr lang="en-US" b="0" smtClean="0">
                <a:solidFill>
                  <a:srgbClr val="0D6911"/>
                </a:solidFill>
                <a:latin typeface="Franklin Gothic Medium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1/31/2024</a:t>
            </a:fld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srgbClr val="0D6911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74216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  <p:sldLayoutId id="2147483824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none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ra.com/What-are-the-different-parts-of-a-library-What-function-do-they-serve" TargetMode="External"/><Relationship Id="rId2" Type="http://schemas.openxmlformats.org/officeDocument/2006/relationships/hyperlink" Target="https://arts-literature.blurtit.com/221840/what-are-the-parts-of-a-library" TargetMode="External"/><Relationship Id="rId1" Type="http://schemas.openxmlformats.org/officeDocument/2006/relationships/slideLayout" Target="../slideLayouts/slideLayout6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>
                <a:solidFill>
                  <a:schemeClr val="tx2">
                    <a:lumMod val="20000"/>
                    <a:lumOff val="80000"/>
                  </a:schemeClr>
                </a:solidFill>
              </a:rPr>
              <a:t>UML Modeling</a:t>
            </a:r>
            <a:br>
              <a:rPr lang="en-GB" altLang="en-US" dirty="0"/>
            </a:br>
            <a:br>
              <a:rPr lang="en-GB" altLang="en-US"/>
            </a:br>
            <a:r>
              <a:rPr lang="en-GB" altLang="en-US"/>
              <a:t>Class Diagrams</a:t>
            </a:r>
            <a:endParaRPr lang="en-US" altLang="en-US" sz="3600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7162799" y="2892277"/>
            <a:ext cx="1600201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spc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719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453AB3-99AC-8F4C-A0DE-E1A3CD832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894" y="1739170"/>
            <a:ext cx="8407893" cy="2109351"/>
          </a:xfrm>
        </p:spPr>
        <p:txBody>
          <a:bodyPr>
            <a:normAutofit/>
          </a:bodyPr>
          <a:lstStyle/>
          <a:p>
            <a:pPr marL="388620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b="1">
                <a:solidFill>
                  <a:schemeClr val="tx2"/>
                </a:solidFill>
              </a:rPr>
              <a:t>Generalization</a:t>
            </a:r>
            <a:r>
              <a:rPr lang="en-US" sz="1800"/>
              <a:t> – the "superclass" relationship</a:t>
            </a:r>
          </a:p>
          <a:p>
            <a:pPr marL="388620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b="1">
                <a:solidFill>
                  <a:schemeClr val="tx2"/>
                </a:solidFill>
              </a:rPr>
              <a:t>(Interface) Realization</a:t>
            </a:r>
            <a:r>
              <a:rPr lang="en-US" sz="1800"/>
              <a:t> – the "implemented contract" relationship</a:t>
            </a:r>
          </a:p>
          <a:p>
            <a:pPr marL="388620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b="1">
                <a:solidFill>
                  <a:schemeClr val="tx2"/>
                </a:solidFill>
              </a:rPr>
              <a:t>Association</a:t>
            </a:r>
            <a:r>
              <a:rPr lang="en-US" sz="1800"/>
              <a:t> – the "has-a" relationship*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1600"/>
              <a:t>Directed Association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1600"/>
              <a:t>Bidirectional Association  ("Association" in StarUML)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1600"/>
              <a:t>Aggregation</a:t>
            </a:r>
          </a:p>
          <a:p>
            <a:pPr marL="662940" lvl="1" indent="-342900">
              <a:spcBef>
                <a:spcPts val="0"/>
              </a:spcBef>
            </a:pPr>
            <a:r>
              <a:rPr lang="en-US" sz="1600"/>
              <a:t>Composition</a:t>
            </a:r>
          </a:p>
          <a:p>
            <a:pPr marL="388620" indent="-342900">
              <a:spcBef>
                <a:spcPts val="0"/>
              </a:spcBef>
              <a:buFont typeface="+mj-lt"/>
              <a:buAutoNum type="arabicPeriod"/>
            </a:pPr>
            <a:r>
              <a:rPr lang="en-US" sz="1800" b="1">
                <a:solidFill>
                  <a:schemeClr val="tx2"/>
                </a:solidFill>
              </a:rPr>
              <a:t>Dependency</a:t>
            </a:r>
            <a:r>
              <a:rPr lang="en-US" sz="1800"/>
              <a:t> – the "uses" relationship**</a:t>
            </a:r>
          </a:p>
          <a:p>
            <a:pPr marL="388620" indent="-342900">
              <a:spcBef>
                <a:spcPts val="0"/>
              </a:spcBef>
              <a:buFont typeface="+mj-lt"/>
              <a:buAutoNum type="arabicPeriod"/>
            </a:pPr>
            <a:endParaRPr lang="en-US" sz="1800"/>
          </a:p>
          <a:p>
            <a:pPr marL="388620" indent="-342900">
              <a:spcBef>
                <a:spcPts val="0"/>
              </a:spcBef>
              <a:buFont typeface="+mj-lt"/>
              <a:buAutoNum type="arabicPeriod"/>
            </a:pPr>
            <a:endParaRPr lang="en-US" sz="1800"/>
          </a:p>
          <a:p>
            <a:pPr marL="45720" indent="0">
              <a:spcBef>
                <a:spcPts val="0"/>
              </a:spcBef>
              <a:buNone/>
            </a:pPr>
            <a:r>
              <a:rPr lang="en-US" sz="1800" i="1">
                <a:solidFill>
                  <a:schemeClr val="tx2"/>
                </a:solidFill>
              </a:rPr>
              <a:t>*  "has-a" relationships are exclusively determined by</a:t>
            </a:r>
            <a:br>
              <a:rPr lang="en-US" sz="1800" i="1">
                <a:solidFill>
                  <a:schemeClr val="tx2"/>
                </a:solidFill>
              </a:rPr>
            </a:br>
            <a:r>
              <a:rPr lang="en-US" sz="1800" i="1">
                <a:solidFill>
                  <a:schemeClr val="tx2"/>
                </a:solidFill>
              </a:rPr>
              <a:t>     the owning class's instance and static variables.</a:t>
            </a:r>
            <a:br>
              <a:rPr lang="en-US" sz="1800" i="1">
                <a:solidFill>
                  <a:schemeClr val="tx2"/>
                </a:solidFill>
              </a:rPr>
            </a:br>
            <a:br>
              <a:rPr lang="en-US" sz="1800" i="1">
                <a:solidFill>
                  <a:schemeClr val="tx2"/>
                </a:solidFill>
              </a:rPr>
            </a:br>
            <a:r>
              <a:rPr lang="en-US" sz="1800" i="1">
                <a:solidFill>
                  <a:schemeClr val="tx2"/>
                </a:solidFill>
              </a:rPr>
              <a:t>** later versions of UML consider Realization to be a </a:t>
            </a:r>
            <a:br>
              <a:rPr lang="en-US" sz="1800" i="1">
                <a:solidFill>
                  <a:schemeClr val="tx2"/>
                </a:solidFill>
              </a:rPr>
            </a:br>
            <a:r>
              <a:rPr lang="en-US" sz="1800" i="1">
                <a:solidFill>
                  <a:schemeClr val="tx2"/>
                </a:solidFill>
              </a:rPr>
              <a:t>      form of Dependency, but here it's separated out for clarity.</a:t>
            </a:r>
          </a:p>
          <a:p>
            <a:pPr marL="388620" indent="-342900">
              <a:spcBef>
                <a:spcPts val="0"/>
              </a:spcBef>
              <a:buFont typeface="+mj-lt"/>
              <a:buAutoNum type="arabicPeriod"/>
            </a:pPr>
            <a:endParaRPr lang="en-US" sz="1800"/>
          </a:p>
          <a:p>
            <a:pPr>
              <a:spcBef>
                <a:spcPts val="0"/>
              </a:spcBef>
            </a:pPr>
            <a:endParaRPr lang="en-US" sz="18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F8B43A-68A5-B176-D905-AB371B34D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Relationships Between Classes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32BF18-D462-7DE7-C80A-7254FA31B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1697" y="2724656"/>
            <a:ext cx="2412721" cy="3954577"/>
          </a:xfrm>
          <a:prstGeom prst="rect">
            <a:avLst/>
          </a:prstGeom>
        </p:spPr>
      </p:pic>
      <p:sp>
        <p:nvSpPr>
          <p:cNvPr id="7" name="Right Brace 6">
            <a:extLst>
              <a:ext uri="{FF2B5EF4-FFF2-40B4-BE49-F238E27FC236}">
                <a16:creationId xmlns:a16="http://schemas.microsoft.com/office/drawing/2014/main" id="{1AC16479-A850-6272-FD3A-6A1EE2F2E358}"/>
              </a:ext>
            </a:extLst>
          </p:cNvPr>
          <p:cNvSpPr/>
          <p:nvPr/>
        </p:nvSpPr>
        <p:spPr>
          <a:xfrm>
            <a:off x="7189596" y="1698171"/>
            <a:ext cx="205991" cy="758651"/>
          </a:xfrm>
          <a:prstGeom prst="rightBrace">
            <a:avLst>
              <a:gd name="adj1" fmla="val 32622"/>
              <a:gd name="adj2" fmla="val 50000"/>
            </a:avLst>
          </a:prstGeom>
          <a:ln w="285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C969ED-7DDA-6F42-77C6-F58852D64243}"/>
              </a:ext>
            </a:extLst>
          </p:cNvPr>
          <p:cNvSpPr txBox="1"/>
          <p:nvPr/>
        </p:nvSpPr>
        <p:spPr>
          <a:xfrm>
            <a:off x="7395587" y="1774939"/>
            <a:ext cx="16127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/>
              <a:t>the "is-a" </a:t>
            </a:r>
            <a:br>
              <a:rPr lang="en-US" sz="1800"/>
            </a:br>
            <a:r>
              <a:rPr lang="en-US" sz="1800"/>
              <a:t>relationships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44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E3DC1B45-DD5C-90B5-98E5-B12DC411B571}"/>
              </a:ext>
            </a:extLst>
          </p:cNvPr>
          <p:cNvSpPr/>
          <p:nvPr/>
        </p:nvSpPr>
        <p:spPr>
          <a:xfrm>
            <a:off x="2451799" y="6386150"/>
            <a:ext cx="6541476" cy="4521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4B005E-49E8-5D19-B219-4771AB5BA51D}"/>
              </a:ext>
            </a:extLst>
          </p:cNvPr>
          <p:cNvSpPr/>
          <p:nvPr/>
        </p:nvSpPr>
        <p:spPr>
          <a:xfrm>
            <a:off x="2451800" y="1492180"/>
            <a:ext cx="6541476" cy="4521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95C39B-9ED0-C16B-B121-6DE85199D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Complications of Association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2FC8EA-DD1A-5A5A-D8D6-0E46FE8A33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581"/>
          <a:stretch/>
        </p:blipFill>
        <p:spPr>
          <a:xfrm>
            <a:off x="120713" y="1633025"/>
            <a:ext cx="2331086" cy="507927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8386C1-0BC3-4D34-D3F1-9989425114C2}"/>
              </a:ext>
            </a:extLst>
          </p:cNvPr>
          <p:cNvCxnSpPr>
            <a:cxnSpLocks/>
          </p:cNvCxnSpPr>
          <p:nvPr/>
        </p:nvCxnSpPr>
        <p:spPr>
          <a:xfrm>
            <a:off x="291402" y="2868804"/>
            <a:ext cx="870187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C465E23-1743-1D7B-9C0E-8952F4DC8531}"/>
              </a:ext>
            </a:extLst>
          </p:cNvPr>
          <p:cNvCxnSpPr>
            <a:cxnSpLocks/>
          </p:cNvCxnSpPr>
          <p:nvPr/>
        </p:nvCxnSpPr>
        <p:spPr>
          <a:xfrm>
            <a:off x="304800" y="5183270"/>
            <a:ext cx="870187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29851C-408A-44BC-C73A-7DB2B7F82CDD}"/>
              </a:ext>
            </a:extLst>
          </p:cNvPr>
          <p:cNvCxnSpPr>
            <a:cxnSpLocks/>
          </p:cNvCxnSpPr>
          <p:nvPr/>
        </p:nvCxnSpPr>
        <p:spPr>
          <a:xfrm>
            <a:off x="291402" y="4026037"/>
            <a:ext cx="870187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9074F13-2A10-F5B1-104B-93F9D6B12CA3}"/>
              </a:ext>
            </a:extLst>
          </p:cNvPr>
          <p:cNvCxnSpPr>
            <a:cxnSpLocks/>
          </p:cNvCxnSpPr>
          <p:nvPr/>
        </p:nvCxnSpPr>
        <p:spPr>
          <a:xfrm>
            <a:off x="291402" y="5183270"/>
            <a:ext cx="870187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948A68D-05A1-7319-6A42-448DBCAEFA68}"/>
              </a:ext>
            </a:extLst>
          </p:cNvPr>
          <p:cNvSpPr txBox="1"/>
          <p:nvPr/>
        </p:nvSpPr>
        <p:spPr>
          <a:xfrm>
            <a:off x="2201845" y="1625666"/>
            <a:ext cx="4224076" cy="1176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lvl="1" indent="-22225">
              <a:spcBef>
                <a:spcPts val="0"/>
              </a:spcBef>
            </a:pPr>
            <a:r>
              <a:rPr lang="en-US" sz="2000">
                <a:solidFill>
                  <a:schemeClr val="tx2"/>
                </a:solidFill>
              </a:rPr>
              <a:t>Bidirectional Association  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("Association" in StarUML)</a:t>
            </a:r>
            <a:endParaRPr lang="en-US">
              <a:solidFill>
                <a:schemeClr val="tx2"/>
              </a:solidFill>
            </a:endParaRPr>
          </a:p>
          <a:p>
            <a:pPr marL="661988" lvl="1" indent="-3429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A "has-a" B;  B "has-a" A</a:t>
            </a:r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5C48B2-C7F7-2D02-7824-3B052EBB3AD4}"/>
              </a:ext>
            </a:extLst>
          </p:cNvPr>
          <p:cNvSpPr txBox="1"/>
          <p:nvPr/>
        </p:nvSpPr>
        <p:spPr>
          <a:xfrm>
            <a:off x="2201845" y="3025601"/>
            <a:ext cx="4224076" cy="868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lvl="1" indent="-22225">
              <a:spcBef>
                <a:spcPts val="0"/>
              </a:spcBef>
            </a:pPr>
            <a:r>
              <a:rPr lang="en-US" sz="2000">
                <a:solidFill>
                  <a:schemeClr val="tx2"/>
                </a:solidFill>
              </a:rPr>
              <a:t>Directed Association</a:t>
            </a:r>
          </a:p>
          <a:p>
            <a:pPr marL="661988" lvl="1" indent="-3429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A "has-a" B</a:t>
            </a:r>
            <a:endParaRPr lang="en-US" sz="18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07CC29C-8ED3-D190-CA1B-AA2C7CDBC28D}"/>
              </a:ext>
            </a:extLst>
          </p:cNvPr>
          <p:cNvSpPr txBox="1"/>
          <p:nvPr/>
        </p:nvSpPr>
        <p:spPr>
          <a:xfrm>
            <a:off x="2176725" y="4024546"/>
            <a:ext cx="4224076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lvl="1" indent="-22225">
              <a:spcBef>
                <a:spcPts val="0"/>
              </a:spcBef>
            </a:pPr>
            <a:r>
              <a:rPr lang="en-US" sz="2000">
                <a:solidFill>
                  <a:schemeClr val="tx2"/>
                </a:solidFill>
              </a:rPr>
              <a:t>Aggregation</a:t>
            </a:r>
            <a:endParaRPr lang="en-US">
              <a:solidFill>
                <a:schemeClr val="tx2"/>
              </a:solidFill>
            </a:endParaRPr>
          </a:p>
          <a:p>
            <a:pPr marL="661988" lvl="1" indent="-3429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A "has-a" B        - and -   </a:t>
            </a:r>
          </a:p>
          <a:p>
            <a:pPr marL="661988" lvl="1" indent="-34290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B is a part of A</a:t>
            </a:r>
            <a:endParaRPr lang="en-US" sz="1800"/>
          </a:p>
          <a:p>
            <a:pPr marL="341313" lvl="1" indent="-22225">
              <a:spcBef>
                <a:spcPts val="0"/>
              </a:spcBef>
            </a:pPr>
            <a:endParaRPr lang="en-US" sz="1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06BAFD-8F94-CFAE-B58E-A1BBB7070ED2}"/>
              </a:ext>
            </a:extLst>
          </p:cNvPr>
          <p:cNvSpPr txBox="1"/>
          <p:nvPr/>
        </p:nvSpPr>
        <p:spPr>
          <a:xfrm>
            <a:off x="2201845" y="5183270"/>
            <a:ext cx="4224076" cy="1443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lvl="1" indent="-22225">
              <a:spcBef>
                <a:spcPts val="0"/>
              </a:spcBef>
            </a:pPr>
            <a:r>
              <a:rPr lang="en-US" sz="2000">
                <a:solidFill>
                  <a:schemeClr val="tx2"/>
                </a:solidFill>
              </a:rPr>
              <a:t>Composition</a:t>
            </a:r>
            <a:endParaRPr lang="en-US">
              <a:solidFill>
                <a:schemeClr val="tx2"/>
              </a:solidFill>
            </a:endParaRPr>
          </a:p>
          <a:p>
            <a:pPr marL="661988" lvl="1" indent="-3429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A "has-a" B        - and -   </a:t>
            </a:r>
          </a:p>
          <a:p>
            <a:pPr marL="661988" lvl="1" indent="-34290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B is a part of A  - and –</a:t>
            </a:r>
          </a:p>
          <a:p>
            <a:pPr marL="661988" lvl="1" indent="-34290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2"/>
                </a:solidFill>
              </a:rPr>
              <a:t>B is a part of nothing else</a:t>
            </a:r>
            <a:endParaRPr lang="en-US" sz="18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191A56-8D8D-E88B-D16C-FED4F7BB0798}"/>
              </a:ext>
            </a:extLst>
          </p:cNvPr>
          <p:cNvSpPr txBox="1"/>
          <p:nvPr/>
        </p:nvSpPr>
        <p:spPr>
          <a:xfrm>
            <a:off x="5511526" y="1499216"/>
            <a:ext cx="341128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lvl="1" indent="-22225">
              <a:spcBef>
                <a:spcPts val="0"/>
              </a:spcBef>
            </a:pPr>
            <a:r>
              <a:rPr lang="en-US" sz="1400" b="1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class Order {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private Customer </a:t>
            </a:r>
            <a:r>
              <a:rPr lang="en-US" sz="1400">
                <a:solidFill>
                  <a:srgbClr val="6A3E3E"/>
                </a:solidFill>
                <a:latin typeface="Consolas"/>
              </a:rPr>
              <a:t>customer</a:t>
            </a:r>
            <a:r>
              <a:rPr lang="en-US" sz="140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 b="1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class Customer {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private Order order;</a:t>
            </a:r>
            <a:endParaRPr lang="en-US" sz="1400">
              <a:solidFill>
                <a:srgbClr val="6A3E3E"/>
              </a:solidFill>
              <a:latin typeface="Consolas"/>
            </a:endParaRP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F487A4-9DE0-72C9-6D04-6EFAEAD3863F}"/>
              </a:ext>
            </a:extLst>
          </p:cNvPr>
          <p:cNvSpPr txBox="1"/>
          <p:nvPr/>
        </p:nvSpPr>
        <p:spPr>
          <a:xfrm>
            <a:off x="5514456" y="4044290"/>
            <a:ext cx="341128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lvl="1" indent="-22225">
              <a:spcBef>
                <a:spcPts val="0"/>
              </a:spcBef>
            </a:pPr>
            <a:r>
              <a:rPr lang="en-US" sz="1400" b="1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class Playlist {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private List&lt;Song&gt; </a:t>
            </a:r>
            <a:r>
              <a:rPr lang="en-US" sz="1400">
                <a:solidFill>
                  <a:srgbClr val="6A3E3E"/>
                </a:solidFill>
                <a:latin typeface="Consolas"/>
              </a:rPr>
              <a:t>songs</a:t>
            </a:r>
            <a:r>
              <a:rPr lang="en-US" sz="140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</a:rPr>
              <a:t>          Playlists and Songs can 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          exist without each other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470AB7-321F-0D28-4C3E-BD794BDE3A9C}"/>
              </a:ext>
            </a:extLst>
          </p:cNvPr>
          <p:cNvSpPr txBox="1"/>
          <p:nvPr/>
        </p:nvSpPr>
        <p:spPr>
          <a:xfrm>
            <a:off x="5489888" y="3099233"/>
            <a:ext cx="341128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lvl="1" indent="-22225">
              <a:spcBef>
                <a:spcPts val="0"/>
              </a:spcBef>
            </a:pPr>
            <a:r>
              <a:rPr lang="en-US" sz="1400" b="1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class Order {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private Customer </a:t>
            </a:r>
            <a:r>
              <a:rPr lang="en-US" sz="1400">
                <a:solidFill>
                  <a:srgbClr val="6A3E3E"/>
                </a:solidFill>
                <a:latin typeface="Consolas"/>
              </a:rPr>
              <a:t>customer</a:t>
            </a:r>
            <a:r>
              <a:rPr lang="en-US" sz="140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777FC120-E149-A123-5857-B5CDA9567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5860" y="5221727"/>
            <a:ext cx="3172348" cy="155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  <a:t> class Apartment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  <a:t>  private Room bedroom;</a:t>
            </a:r>
            <a:b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  <a:t>  public Apartment()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  <a:t>     bedroom = new Room();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>
                <a:solidFill>
                  <a:srgbClr val="000000"/>
                </a:solidFill>
              </a:rPr>
              <a:t>There is no Room independently created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F3D392AD-3217-CD07-9587-A204B60FF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ar(--ff-mono)"/>
              </a:rPr>
              <a:t>public class Apartment{ private Room bedroom; public Apartment() { bedroom = new Room(); } }</a:t>
            </a:r>
            <a:r>
              <a:rPr kumimoji="0" lang="en-US" altLang="en-US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03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E3DC1B45-DD5C-90B5-98E5-B12DC411B571}"/>
              </a:ext>
            </a:extLst>
          </p:cNvPr>
          <p:cNvSpPr/>
          <p:nvPr/>
        </p:nvSpPr>
        <p:spPr>
          <a:xfrm>
            <a:off x="2451799" y="6386150"/>
            <a:ext cx="6541476" cy="4521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4B005E-49E8-5D19-B219-4771AB5BA51D}"/>
              </a:ext>
            </a:extLst>
          </p:cNvPr>
          <p:cNvSpPr/>
          <p:nvPr/>
        </p:nvSpPr>
        <p:spPr>
          <a:xfrm>
            <a:off x="2451800" y="1492180"/>
            <a:ext cx="6541476" cy="4521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95C39B-9ED0-C16B-B121-6DE85199D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Aggregation vs Composition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2FC8EA-DD1A-5A5A-D8D6-0E46FE8A33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581"/>
          <a:stretch/>
        </p:blipFill>
        <p:spPr>
          <a:xfrm>
            <a:off x="120713" y="1633025"/>
            <a:ext cx="2331086" cy="5079275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C465E23-1743-1D7B-9C0E-8952F4DC8531}"/>
              </a:ext>
            </a:extLst>
          </p:cNvPr>
          <p:cNvCxnSpPr>
            <a:cxnSpLocks/>
          </p:cNvCxnSpPr>
          <p:nvPr/>
        </p:nvCxnSpPr>
        <p:spPr>
          <a:xfrm>
            <a:off x="304800" y="5183270"/>
            <a:ext cx="870187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29851C-408A-44BC-C73A-7DB2B7F82CDD}"/>
              </a:ext>
            </a:extLst>
          </p:cNvPr>
          <p:cNvCxnSpPr>
            <a:cxnSpLocks/>
          </p:cNvCxnSpPr>
          <p:nvPr/>
        </p:nvCxnSpPr>
        <p:spPr>
          <a:xfrm>
            <a:off x="291402" y="4026037"/>
            <a:ext cx="870187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9074F13-2A10-F5B1-104B-93F9D6B12CA3}"/>
              </a:ext>
            </a:extLst>
          </p:cNvPr>
          <p:cNvCxnSpPr>
            <a:cxnSpLocks/>
          </p:cNvCxnSpPr>
          <p:nvPr/>
        </p:nvCxnSpPr>
        <p:spPr>
          <a:xfrm>
            <a:off x="291402" y="5183270"/>
            <a:ext cx="870187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7CC29C-8ED3-D190-CA1B-AA2C7CDBC28D}"/>
              </a:ext>
            </a:extLst>
          </p:cNvPr>
          <p:cNvSpPr txBox="1"/>
          <p:nvPr/>
        </p:nvSpPr>
        <p:spPr>
          <a:xfrm>
            <a:off x="2176725" y="4024546"/>
            <a:ext cx="4224076" cy="1436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lvl="1" indent="-22225">
              <a:spcBef>
                <a:spcPts val="0"/>
              </a:spcBef>
            </a:pPr>
            <a:r>
              <a:rPr lang="en-US" sz="2000">
                <a:solidFill>
                  <a:schemeClr val="tx2"/>
                </a:solidFill>
              </a:rPr>
              <a:t>Aggregation</a:t>
            </a:r>
            <a:endParaRPr lang="en-US">
              <a:solidFill>
                <a:schemeClr val="tx2"/>
              </a:solidFill>
            </a:endParaRPr>
          </a:p>
          <a:p>
            <a:pPr marL="661988" lvl="1" indent="-3429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A "has-a" B        - and -   </a:t>
            </a:r>
          </a:p>
          <a:p>
            <a:pPr marL="661988" lvl="1" indent="-34290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B is a part of A</a:t>
            </a:r>
            <a:endParaRPr lang="en-US" sz="1800"/>
          </a:p>
          <a:p>
            <a:pPr marL="341313" lvl="1" indent="-22225">
              <a:spcBef>
                <a:spcPts val="0"/>
              </a:spcBef>
            </a:pPr>
            <a:endParaRPr lang="en-US" sz="18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06BAFD-8F94-CFAE-B58E-A1BBB7070ED2}"/>
              </a:ext>
            </a:extLst>
          </p:cNvPr>
          <p:cNvSpPr txBox="1"/>
          <p:nvPr/>
        </p:nvSpPr>
        <p:spPr>
          <a:xfrm>
            <a:off x="2201845" y="5183270"/>
            <a:ext cx="4224076" cy="1443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lvl="1" indent="-22225">
              <a:spcBef>
                <a:spcPts val="0"/>
              </a:spcBef>
            </a:pPr>
            <a:r>
              <a:rPr lang="en-US" sz="2000">
                <a:solidFill>
                  <a:schemeClr val="tx2"/>
                </a:solidFill>
              </a:rPr>
              <a:t>Composition</a:t>
            </a:r>
            <a:endParaRPr lang="en-US">
              <a:solidFill>
                <a:schemeClr val="tx2"/>
              </a:solidFill>
            </a:endParaRPr>
          </a:p>
          <a:p>
            <a:pPr marL="661988" lvl="1" indent="-342900">
              <a:lnSpc>
                <a:spcPct val="2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A "has-a" B        - and -   </a:t>
            </a:r>
          </a:p>
          <a:p>
            <a:pPr marL="661988" lvl="1" indent="-342900">
              <a:lnSpc>
                <a:spcPts val="16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>
                <a:solidFill>
                  <a:schemeClr val="tx2"/>
                </a:solidFill>
              </a:rPr>
              <a:t>B is a part of A  - and –</a:t>
            </a:r>
          </a:p>
          <a:p>
            <a:pPr marL="661988" lvl="1" indent="-342900">
              <a:lnSpc>
                <a:spcPts val="24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2"/>
                </a:solidFill>
              </a:rPr>
              <a:t>B is a part of nothing else</a:t>
            </a:r>
            <a:endParaRPr lang="en-US" sz="18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F487A4-9DE0-72C9-6D04-6EFAEAD3863F}"/>
              </a:ext>
            </a:extLst>
          </p:cNvPr>
          <p:cNvSpPr txBox="1"/>
          <p:nvPr/>
        </p:nvSpPr>
        <p:spPr>
          <a:xfrm>
            <a:off x="5514456" y="4044290"/>
            <a:ext cx="3411281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lvl="1" indent="-22225">
              <a:spcBef>
                <a:spcPts val="0"/>
              </a:spcBef>
            </a:pPr>
            <a:r>
              <a:rPr lang="en-US" sz="1400" b="1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class Playlist {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private List&lt;Song&gt; </a:t>
            </a:r>
            <a:r>
              <a:rPr lang="en-US" sz="1400">
                <a:solidFill>
                  <a:srgbClr val="6A3E3E"/>
                </a:solidFill>
                <a:latin typeface="Consolas"/>
              </a:rPr>
              <a:t>songs</a:t>
            </a:r>
            <a:r>
              <a:rPr lang="en-US" sz="140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</a:rPr>
              <a:t>          Playlists and Songs can </a:t>
            </a:r>
            <a:br>
              <a:rPr lang="en-US" sz="1400">
                <a:solidFill>
                  <a:srgbClr val="000000"/>
                </a:solidFill>
              </a:rPr>
            </a:br>
            <a:r>
              <a:rPr lang="en-US" sz="1400">
                <a:solidFill>
                  <a:srgbClr val="000000"/>
                </a:solidFill>
              </a:rPr>
              <a:t>          exist without each other</a:t>
            </a:r>
          </a:p>
        </p:txBody>
      </p:sp>
      <p:sp>
        <p:nvSpPr>
          <p:cNvPr id="29" name="Rectangle 2">
            <a:extLst>
              <a:ext uri="{FF2B5EF4-FFF2-40B4-BE49-F238E27FC236}">
                <a16:creationId xmlns:a16="http://schemas.microsoft.com/office/drawing/2014/main" id="{777FC120-E149-A123-5857-B5CDA9567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5860" y="5221727"/>
            <a:ext cx="3172348" cy="1559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  <a:t> class Apartment 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  <a:t>  private Room bedroom;</a:t>
            </a:r>
            <a:b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  <a:t>  public Apartment()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  <a:t>     bedroom = new Room();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>
                <a:solidFill>
                  <a:srgbClr val="000000"/>
                </a:solidFill>
                <a:latin typeface="Consolas" panose="020B0609020204030204" pitchFamily="49" charset="0"/>
              </a:rPr>
              <a:t>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>
                <a:solidFill>
                  <a:srgbClr val="000000"/>
                </a:solidFill>
              </a:rPr>
              <a:t>There is no Room independently created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F3D392AD-3217-CD07-9587-A204B60FF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ar(--ff-mono)"/>
              </a:rPr>
              <a:t>public class Apartment{ private Room bedroom; public Apartment() { bedroom = new Room(); } }</a:t>
            </a:r>
            <a:r>
              <a:rPr kumimoji="0" lang="en-US" altLang="en-US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2E3B105-658F-6A3A-BF08-7745F0536E33}"/>
              </a:ext>
            </a:extLst>
          </p:cNvPr>
          <p:cNvSpPr/>
          <p:nvPr/>
        </p:nvSpPr>
        <p:spPr>
          <a:xfrm>
            <a:off x="120712" y="1566033"/>
            <a:ext cx="2250698" cy="109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A9691D-34DF-69BE-3352-196254185CAB}"/>
              </a:ext>
            </a:extLst>
          </p:cNvPr>
          <p:cNvSpPr/>
          <p:nvPr/>
        </p:nvSpPr>
        <p:spPr>
          <a:xfrm>
            <a:off x="160907" y="2802142"/>
            <a:ext cx="2250698" cy="109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36">
            <a:extLst>
              <a:ext uri="{FF2B5EF4-FFF2-40B4-BE49-F238E27FC236}">
                <a16:creationId xmlns:a16="http://schemas.microsoft.com/office/drawing/2014/main" id="{593A339F-8ACF-E66D-A71C-9EE12832F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1082" y="1644159"/>
            <a:ext cx="6494656" cy="1324468"/>
          </a:xfrm>
        </p:spPr>
        <p:txBody>
          <a:bodyPr>
            <a:normAutofit/>
          </a:bodyPr>
          <a:lstStyle/>
          <a:p>
            <a:r>
              <a:rPr lang="en-US" sz="1800"/>
              <a:t>An </a:t>
            </a:r>
            <a:r>
              <a:rPr lang="en-US" sz="1800" b="1">
                <a:solidFill>
                  <a:schemeClr val="tx2"/>
                </a:solidFill>
              </a:rPr>
              <a:t>aggregation</a:t>
            </a:r>
            <a:r>
              <a:rPr lang="en-US" sz="1800"/>
              <a:t> is an association that represents a part-whole relationship. It is shown by a hollow-diamond adornment on the end of the path attached to the aggregate class. </a:t>
            </a:r>
          </a:p>
          <a:p>
            <a:r>
              <a:rPr lang="en-US" sz="1800"/>
              <a:t>A </a:t>
            </a:r>
            <a:r>
              <a:rPr lang="en-US" sz="1800" b="1">
                <a:solidFill>
                  <a:schemeClr val="tx2"/>
                </a:solidFill>
              </a:rPr>
              <a:t>composition</a:t>
            </a:r>
            <a:r>
              <a:rPr lang="en-US" sz="1800"/>
              <a:t> is a stronger form of association in which the composite has sole responsibility for managing its parts, such as their allocation and deallocation. It is shown by a filled-diamond on the composite end.</a:t>
            </a:r>
          </a:p>
        </p:txBody>
      </p:sp>
    </p:spTree>
    <p:extLst>
      <p:ext uri="{BB962C8B-B14F-4D97-AF65-F5344CB8AC3E}">
        <p14:creationId xmlns:p14="http://schemas.microsoft.com/office/powerpoint/2010/main" val="810677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E3DC1B45-DD5C-90B5-98E5-B12DC411B571}"/>
              </a:ext>
            </a:extLst>
          </p:cNvPr>
          <p:cNvSpPr/>
          <p:nvPr/>
        </p:nvSpPr>
        <p:spPr>
          <a:xfrm>
            <a:off x="2451799" y="6386149"/>
            <a:ext cx="6541476" cy="4521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84B005E-49E8-5D19-B219-4771AB5BA51D}"/>
              </a:ext>
            </a:extLst>
          </p:cNvPr>
          <p:cNvSpPr/>
          <p:nvPr/>
        </p:nvSpPr>
        <p:spPr>
          <a:xfrm>
            <a:off x="2451800" y="1492180"/>
            <a:ext cx="6541476" cy="45216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BB643D37-DA7A-2DD5-B4F2-18B106AAB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1081" y="1644159"/>
            <a:ext cx="6738037" cy="1324468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en-US" sz="1700"/>
              <a:t>Bidirectional Association is easy to spot.</a:t>
            </a:r>
          </a:p>
          <a:p>
            <a:pPr>
              <a:buClr>
                <a:schemeClr val="tx2"/>
              </a:buClr>
            </a:pPr>
            <a:r>
              <a:rPr lang="en-US" sz="1700"/>
              <a:t>Composition is fairly rare.</a:t>
            </a:r>
          </a:p>
          <a:p>
            <a:pPr>
              <a:buClr>
                <a:schemeClr val="tx2"/>
              </a:buClr>
            </a:pPr>
            <a:r>
              <a:rPr lang="en-US" sz="1700"/>
              <a:t>But distinguishing Directed Association and Aggregation is hard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295C39B-9ED0-C16B-B121-6DE85199D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Directed Association vs. Aggregation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2FC8EA-DD1A-5A5A-D8D6-0E46FE8A332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581"/>
          <a:stretch/>
        </p:blipFill>
        <p:spPr>
          <a:xfrm>
            <a:off x="120713" y="1633025"/>
            <a:ext cx="2331086" cy="5079275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72F775FA-5068-DD90-3639-E33057AF39A2}"/>
              </a:ext>
            </a:extLst>
          </p:cNvPr>
          <p:cNvGrpSpPr/>
          <p:nvPr/>
        </p:nvGrpSpPr>
        <p:grpSpPr>
          <a:xfrm>
            <a:off x="291403" y="2787342"/>
            <a:ext cx="1989574" cy="2395928"/>
            <a:chOff x="291402" y="2787342"/>
            <a:chExt cx="8715271" cy="2395928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C465E23-1743-1D7B-9C0E-8952F4DC8531}"/>
                </a:ext>
              </a:extLst>
            </p:cNvPr>
            <p:cNvCxnSpPr>
              <a:cxnSpLocks/>
            </p:cNvCxnSpPr>
            <p:nvPr/>
          </p:nvCxnSpPr>
          <p:spPr>
            <a:xfrm>
              <a:off x="304800" y="5183270"/>
              <a:ext cx="870187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8F194A6-E5BB-DFA4-839F-BA0320FE938E}"/>
                </a:ext>
              </a:extLst>
            </p:cNvPr>
            <p:cNvGrpSpPr/>
            <p:nvPr/>
          </p:nvGrpSpPr>
          <p:grpSpPr>
            <a:xfrm>
              <a:off x="291402" y="2787342"/>
              <a:ext cx="8701873" cy="2395928"/>
              <a:chOff x="291402" y="2787342"/>
              <a:chExt cx="8701873" cy="2395928"/>
            </a:xfrm>
          </p:grpSpPr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D38386C1-0BC3-4D34-D3F1-9989425114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402" y="2787342"/>
                <a:ext cx="870187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5C29851C-408A-44BC-C73A-7DB2B7F82CD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402" y="4026037"/>
                <a:ext cx="870187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99074F13-2A10-F5B1-104B-93F9D6B12CA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1402" y="5183270"/>
                <a:ext cx="8701873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948A68D-05A1-7319-6A42-448DBCAEFA68}"/>
              </a:ext>
            </a:extLst>
          </p:cNvPr>
          <p:cNvSpPr txBox="1"/>
          <p:nvPr/>
        </p:nvSpPr>
        <p:spPr>
          <a:xfrm>
            <a:off x="0" y="1566033"/>
            <a:ext cx="24517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5888" lvl="1" indent="-22225" algn="ctr">
              <a:spcBef>
                <a:spcPts val="0"/>
              </a:spcBef>
            </a:pPr>
            <a:r>
              <a:rPr lang="en-US" sz="1600">
                <a:solidFill>
                  <a:schemeClr val="tx2"/>
                </a:solidFill>
              </a:rPr>
              <a:t>Bidirectional Association</a:t>
            </a:r>
            <a:endParaRPr lang="en-US" sz="14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2F487A4-9DE0-72C9-6D04-6EFAEAD3863F}"/>
              </a:ext>
            </a:extLst>
          </p:cNvPr>
          <p:cNvSpPr txBox="1"/>
          <p:nvPr/>
        </p:nvSpPr>
        <p:spPr>
          <a:xfrm>
            <a:off x="2158306" y="4120080"/>
            <a:ext cx="341128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lvl="1" indent="-22225">
              <a:spcBef>
                <a:spcPts val="0"/>
              </a:spcBef>
            </a:pPr>
            <a:r>
              <a:rPr lang="en-US" sz="1400" b="1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class Playlist {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private List&lt;Song&gt; </a:t>
            </a:r>
            <a:r>
              <a:rPr lang="en-US" sz="1400">
                <a:solidFill>
                  <a:srgbClr val="6A3E3E"/>
                </a:solidFill>
                <a:latin typeface="Consolas"/>
              </a:rPr>
              <a:t>songs</a:t>
            </a:r>
            <a:r>
              <a:rPr lang="en-US" sz="140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470AB7-321F-0D28-4C3E-BD794BDE3A9C}"/>
              </a:ext>
            </a:extLst>
          </p:cNvPr>
          <p:cNvSpPr txBox="1"/>
          <p:nvPr/>
        </p:nvSpPr>
        <p:spPr>
          <a:xfrm>
            <a:off x="2136668" y="3094639"/>
            <a:ext cx="341128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1313" lvl="1" indent="-22225">
              <a:spcBef>
                <a:spcPts val="0"/>
              </a:spcBef>
            </a:pPr>
            <a:r>
              <a:rPr lang="en-US" sz="1400" b="1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1400"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class Order {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private Customer </a:t>
            </a:r>
            <a:r>
              <a:rPr lang="en-US" sz="1400">
                <a:solidFill>
                  <a:srgbClr val="6A3E3E"/>
                </a:solidFill>
                <a:latin typeface="Consolas"/>
              </a:rPr>
              <a:t>customer</a:t>
            </a:r>
            <a:r>
              <a:rPr lang="en-US" sz="140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341313" lvl="1" indent="-22225">
              <a:spcBef>
                <a:spcPts val="0"/>
              </a:spcBef>
            </a:pP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1" name="Rectangle 3">
            <a:extLst>
              <a:ext uri="{FF2B5EF4-FFF2-40B4-BE49-F238E27FC236}">
                <a16:creationId xmlns:a16="http://schemas.microsoft.com/office/drawing/2014/main" id="{F3D392AD-3217-CD07-9587-A204B60FF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ar(--ff-mono)"/>
              </a:rPr>
              <a:t>public class Apartment{ private Room bedroom; public Apartment() { bedroom = new Room(); } }</a:t>
            </a:r>
            <a:r>
              <a:rPr kumimoji="0" lang="en-US" altLang="en-US" sz="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F205D62-4868-28F1-F9D8-A9165AB23354}"/>
              </a:ext>
            </a:extLst>
          </p:cNvPr>
          <p:cNvSpPr txBox="1"/>
          <p:nvPr/>
        </p:nvSpPr>
        <p:spPr>
          <a:xfrm>
            <a:off x="-8303" y="2837581"/>
            <a:ext cx="24148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5888" lvl="1" indent="-22225" algn="ctr">
              <a:spcBef>
                <a:spcPts val="0"/>
              </a:spcBef>
            </a:pPr>
            <a:r>
              <a:rPr lang="en-US" sz="1600">
                <a:solidFill>
                  <a:schemeClr val="tx2"/>
                </a:solidFill>
              </a:rPr>
              <a:t>Directed Association</a:t>
            </a:r>
            <a:endParaRPr lang="en-US" sz="14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722FD3-2A76-82B3-F4F4-B22AB1FF147C}"/>
              </a:ext>
            </a:extLst>
          </p:cNvPr>
          <p:cNvSpPr txBox="1"/>
          <p:nvPr/>
        </p:nvSpPr>
        <p:spPr>
          <a:xfrm>
            <a:off x="18457" y="4003385"/>
            <a:ext cx="24148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5888" lvl="1" indent="-22225" algn="ctr">
              <a:spcBef>
                <a:spcPts val="0"/>
              </a:spcBef>
            </a:pPr>
            <a:r>
              <a:rPr lang="en-US" sz="1600">
                <a:solidFill>
                  <a:schemeClr val="tx2"/>
                </a:solidFill>
              </a:rPr>
              <a:t>Aggregation</a:t>
            </a:r>
            <a:endParaRPr lang="en-US" sz="140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B73F2A5-05A1-1AF1-9FE8-355CB55811EB}"/>
              </a:ext>
            </a:extLst>
          </p:cNvPr>
          <p:cNvSpPr txBox="1"/>
          <p:nvPr/>
        </p:nvSpPr>
        <p:spPr>
          <a:xfrm>
            <a:off x="45217" y="5169189"/>
            <a:ext cx="241488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5888" lvl="1" indent="-22225" algn="ctr">
              <a:spcBef>
                <a:spcPts val="0"/>
              </a:spcBef>
            </a:pPr>
            <a:r>
              <a:rPr lang="en-US" sz="1600">
                <a:solidFill>
                  <a:schemeClr val="tx2"/>
                </a:solidFill>
              </a:rPr>
              <a:t>Composition</a:t>
            </a:r>
            <a:endParaRPr lang="en-US" sz="1400"/>
          </a:p>
        </p:txBody>
      </p:sp>
      <p:sp>
        <p:nvSpPr>
          <p:cNvPr id="38" name="Content Placeholder 36">
            <a:extLst>
              <a:ext uri="{FF2B5EF4-FFF2-40B4-BE49-F238E27FC236}">
                <a16:creationId xmlns:a16="http://schemas.microsoft.com/office/drawing/2014/main" id="{B7BCFE8F-E2FB-5493-8155-7664752D8302}"/>
              </a:ext>
            </a:extLst>
          </p:cNvPr>
          <p:cNvSpPr txBox="1">
            <a:spLocks/>
          </p:cNvSpPr>
          <p:nvPr/>
        </p:nvSpPr>
        <p:spPr>
          <a:xfrm>
            <a:off x="2431081" y="4943534"/>
            <a:ext cx="3265714" cy="13244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1700">
                <a:solidFill>
                  <a:schemeClr val="tx2"/>
                </a:solidFill>
              </a:rPr>
              <a:t>Aggregation is a form of Directed Association, where the relationship is part/whole</a:t>
            </a:r>
          </a:p>
        </p:txBody>
      </p:sp>
      <p:sp>
        <p:nvSpPr>
          <p:cNvPr id="39" name="Content Placeholder 36">
            <a:extLst>
              <a:ext uri="{FF2B5EF4-FFF2-40B4-BE49-F238E27FC236}">
                <a16:creationId xmlns:a16="http://schemas.microsoft.com/office/drawing/2014/main" id="{85E7B391-F9F3-8D9B-CEE9-EB6A843634FB}"/>
              </a:ext>
            </a:extLst>
          </p:cNvPr>
          <p:cNvSpPr txBox="1">
            <a:spLocks/>
          </p:cNvSpPr>
          <p:nvPr/>
        </p:nvSpPr>
        <p:spPr>
          <a:xfrm>
            <a:off x="5648228" y="2968626"/>
            <a:ext cx="3265714" cy="37436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pitchFamily="18" charset="2"/>
              <a:buChar char=""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Font typeface="Wingdings" pitchFamily="2" charset="2"/>
              <a:buChar char="§"/>
              <a:defRPr sz="18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2"/>
              </a:buClr>
            </a:pPr>
            <a:r>
              <a:rPr lang="en-US" sz="1600">
                <a:solidFill>
                  <a:schemeClr val="tx2"/>
                </a:solidFill>
              </a:rPr>
              <a:t>Is a LineItem part-of an Order?  Yes.</a:t>
            </a:r>
          </a:p>
          <a:p>
            <a:pPr>
              <a:buClr>
                <a:schemeClr val="tx2"/>
              </a:buClr>
            </a:pPr>
            <a:r>
              <a:rPr lang="en-US" sz="1600">
                <a:solidFill>
                  <a:schemeClr val="tx2"/>
                </a:solidFill>
              </a:rPr>
              <a:t>Is a Product part-of a LineItem?  Yes.</a:t>
            </a:r>
          </a:p>
          <a:p>
            <a:pPr>
              <a:buClr>
                <a:schemeClr val="tx2"/>
              </a:buClr>
            </a:pPr>
            <a:r>
              <a:rPr lang="en-US" sz="1600">
                <a:solidFill>
                  <a:schemeClr val="tx2"/>
                </a:solidFill>
              </a:rPr>
              <a:t>Is a Customer part-of an Order?   No.</a:t>
            </a:r>
          </a:p>
          <a:p>
            <a:pPr>
              <a:buClr>
                <a:schemeClr val="tx2"/>
              </a:buClr>
            </a:pPr>
            <a:r>
              <a:rPr lang="en-US" sz="1600">
                <a:solidFill>
                  <a:schemeClr val="tx2"/>
                </a:solidFill>
              </a:rPr>
              <a:t>Are Books part-of a Library?  Yes.</a:t>
            </a:r>
          </a:p>
          <a:p>
            <a:pPr>
              <a:buClr>
                <a:schemeClr val="tx2"/>
              </a:buClr>
            </a:pPr>
            <a:r>
              <a:rPr lang="en-US" sz="1600">
                <a:solidFill>
                  <a:schemeClr val="tx2"/>
                </a:solidFill>
              </a:rPr>
              <a:t>Are LibraryPatrons part-of a Library?   No.  </a:t>
            </a:r>
          </a:p>
          <a:p>
            <a:pPr>
              <a:buClr>
                <a:schemeClr val="tx2"/>
              </a:buClr>
            </a:pPr>
            <a:r>
              <a:rPr lang="en-US" sz="1600">
                <a:solidFill>
                  <a:schemeClr val="tx2"/>
                </a:solidFill>
              </a:rPr>
              <a:t>Are Librarians part-of a Library?   Hmmm…</a:t>
            </a:r>
          </a:p>
          <a:p>
            <a:pPr>
              <a:buClr>
                <a:schemeClr val="tx2"/>
              </a:buClr>
            </a:pPr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F72F236-3110-C824-4ECA-AE0D4C67E360}"/>
              </a:ext>
            </a:extLst>
          </p:cNvPr>
          <p:cNvSpPr/>
          <p:nvPr/>
        </p:nvSpPr>
        <p:spPr>
          <a:xfrm>
            <a:off x="120712" y="1566033"/>
            <a:ext cx="2250698" cy="109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F6C730B-B623-DD99-2E7C-3F7854A499C0}"/>
              </a:ext>
            </a:extLst>
          </p:cNvPr>
          <p:cNvSpPr/>
          <p:nvPr/>
        </p:nvSpPr>
        <p:spPr>
          <a:xfrm>
            <a:off x="180383" y="5270544"/>
            <a:ext cx="2250698" cy="1095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59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E728D6-E362-3362-B3F3-EBD7598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What are some common ways to think of the part/whole relationship?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Components are part-of Objects.</a:t>
            </a:r>
            <a:br>
              <a:rPr lang="en-US" sz="1600" dirty="0"/>
            </a:br>
            <a:r>
              <a:rPr lang="en-US" sz="1600" dirty="0"/>
              <a:t>(processors and circuit boards are parts of computers)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Stuff are part of Objects.</a:t>
            </a:r>
            <a:br>
              <a:rPr lang="en-US" sz="1600" b="1" dirty="0">
                <a:solidFill>
                  <a:schemeClr val="tx2"/>
                </a:solidFill>
              </a:rPr>
            </a:br>
            <a:r>
              <a:rPr lang="en-US" sz="1600" dirty="0"/>
              <a:t>(steel is part of a bike frame, rubber is part of a tire)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Members are part-of Collections.</a:t>
            </a:r>
            <a:br>
              <a:rPr lang="en-US" sz="1600" dirty="0"/>
            </a:br>
            <a:r>
              <a:rPr lang="en-US" sz="1600" dirty="0"/>
              <a:t>(the conductor and the violinists are parts of an orchestra)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Portions are part-of Masses.</a:t>
            </a:r>
            <a:br>
              <a:rPr lang="en-US" sz="1600" dirty="0"/>
            </a:br>
            <a:r>
              <a:rPr lang="en-US" sz="1600" dirty="0"/>
              <a:t>(a slice is part of a pizza, an allocation is part of a grant)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Features are part-of Activities</a:t>
            </a:r>
            <a:br>
              <a:rPr lang="en-US" sz="1600" dirty="0"/>
            </a:br>
            <a:r>
              <a:rPr lang="en-US" sz="1600" dirty="0"/>
              <a:t>(running events and cycling are parts of triathlons)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Places are part-of Areas</a:t>
            </a:r>
            <a:br>
              <a:rPr lang="en-US" sz="1600" dirty="0"/>
            </a:br>
            <a:r>
              <a:rPr lang="en-US" sz="1600" dirty="0"/>
              <a:t>(cities are part of states/provinces, state/provinces are part of countries)</a:t>
            </a:r>
          </a:p>
          <a:p>
            <a:r>
              <a:rPr lang="en-US" sz="1800" dirty="0"/>
              <a:t>So is a Librarian part-of a Library?</a:t>
            </a:r>
          </a:p>
          <a:p>
            <a:pPr marL="365760" lvl="1" indent="0">
              <a:buNone/>
            </a:pPr>
            <a:br>
              <a:rPr lang="en-US" sz="1600" dirty="0"/>
            </a:br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599EBB-D74E-37E5-4098-20DDF3AB0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Librarians part-of a Library?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D880D9-5296-AFC3-ABBE-54F47FA8C0F2}"/>
              </a:ext>
            </a:extLst>
          </p:cNvPr>
          <p:cNvSpPr txBox="1"/>
          <p:nvPr/>
        </p:nvSpPr>
        <p:spPr>
          <a:xfrm>
            <a:off x="-100484" y="6261857"/>
            <a:ext cx="90033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en-US" sz="1200">
                <a:solidFill>
                  <a:srgbClr val="000000"/>
                </a:solidFill>
                <a:effectLst/>
              </a:rPr>
              <a:t>Motschnig-Pitrik, R., &amp; Kaasboll, J. (1999). Part-whole relationship categories and their application in object-oriented analysis. </a:t>
            </a:r>
            <a:r>
              <a:rPr lang="en-US" sz="1200" i="1">
                <a:solidFill>
                  <a:srgbClr val="000000"/>
                </a:solidFill>
                <a:effectLst/>
              </a:rPr>
              <a:t>IEEE Transactions on Knowledge and Data Engineering</a:t>
            </a:r>
            <a:r>
              <a:rPr lang="en-US" sz="1200">
                <a:solidFill>
                  <a:srgbClr val="000000"/>
                </a:solidFill>
                <a:effectLst/>
              </a:rPr>
              <a:t>, </a:t>
            </a:r>
            <a:r>
              <a:rPr lang="en-US" sz="1200" i="1">
                <a:solidFill>
                  <a:srgbClr val="000000"/>
                </a:solidFill>
                <a:effectLst/>
              </a:rPr>
              <a:t>11</a:t>
            </a:r>
            <a:r>
              <a:rPr lang="en-US" sz="1200">
                <a:solidFill>
                  <a:srgbClr val="000000"/>
                </a:solidFill>
                <a:effectLst/>
              </a:rPr>
              <a:t>(5), 779–797. https://doi.org/10.1109/69.806936 </a:t>
            </a:r>
          </a:p>
        </p:txBody>
      </p:sp>
    </p:spTree>
    <p:extLst>
      <p:ext uri="{BB962C8B-B14F-4D97-AF65-F5344CB8AC3E}">
        <p14:creationId xmlns:p14="http://schemas.microsoft.com/office/powerpoint/2010/main" val="4063068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E728D6-E362-3362-B3F3-EBD75988E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"The library is composed of several sections: Acquisition Section, Cataloging Section, Circulation Section, Multimedia or I.T. Section, Reference Section, and Periodicals Section." </a:t>
            </a:r>
            <a:r>
              <a:rPr lang="en-US" sz="1600">
                <a:hlinkClick r:id="rId2"/>
              </a:rPr>
              <a:t>https://arts-literature.blurtit.com/221840/what-are-the-parts-of-a-library</a:t>
            </a:r>
            <a:r>
              <a:rPr lang="en-US" sz="1600"/>
              <a:t> </a:t>
            </a:r>
          </a:p>
          <a:p>
            <a:r>
              <a:rPr lang="en-US" sz="1600">
                <a:solidFill>
                  <a:srgbClr val="000000"/>
                </a:solidFill>
              </a:rPr>
              <a:t>"Administration, Circulation, Reference, Cataloging". </a:t>
            </a:r>
            <a:r>
              <a:rPr lang="en-US" sz="1600">
                <a:hlinkClick r:id="rId3"/>
              </a:rPr>
              <a:t>https://www.quora.com/What-are-the-different-parts-of-a-library-What-function-do-they-serve</a:t>
            </a:r>
            <a:r>
              <a:rPr lang="en-US" sz="1600"/>
              <a:t> </a:t>
            </a:r>
            <a:br>
              <a:rPr lang="en-US" sz="1600"/>
            </a:br>
            <a:endParaRPr lang="en-US" sz="1600"/>
          </a:p>
          <a:p>
            <a:r>
              <a:rPr lang="en-US" sz="1600"/>
              <a:t>What is a Library?</a:t>
            </a:r>
          </a:p>
          <a:p>
            <a:pPr lvl="1"/>
            <a:r>
              <a:rPr lang="en-US" sz="1400"/>
              <a:t>A building?  </a:t>
            </a:r>
            <a:r>
              <a:rPr lang="en-US" sz="1400">
                <a:solidFill>
                  <a:srgbClr val="000000"/>
                </a:solidFill>
              </a:rPr>
              <a:t>Then no.</a:t>
            </a:r>
          </a:p>
          <a:p>
            <a:pPr lvl="1"/>
            <a:r>
              <a:rPr lang="en-US" sz="1400"/>
              <a:t>A compendium of collections?  </a:t>
            </a:r>
            <a:r>
              <a:rPr lang="en-US" sz="1400">
                <a:solidFill>
                  <a:srgbClr val="000000"/>
                </a:solidFill>
              </a:rPr>
              <a:t>Also no.</a:t>
            </a:r>
          </a:p>
          <a:p>
            <a:pPr lvl="1"/>
            <a:r>
              <a:rPr lang="en-US" sz="1400"/>
              <a:t>A collection of functions?  </a:t>
            </a:r>
            <a:r>
              <a:rPr lang="en-US" sz="1400">
                <a:solidFill>
                  <a:srgbClr val="000000"/>
                </a:solidFill>
              </a:rPr>
              <a:t>No.</a:t>
            </a:r>
          </a:p>
          <a:p>
            <a:pPr lvl="1"/>
            <a:r>
              <a:rPr lang="en-US" sz="1400"/>
              <a:t>A functioning service (like an Orchestra)?  </a:t>
            </a:r>
            <a:r>
              <a:rPr lang="en-US" sz="1400">
                <a:solidFill>
                  <a:srgbClr val="000000"/>
                </a:solidFill>
              </a:rPr>
              <a:t>Then maybe!</a:t>
            </a:r>
          </a:p>
          <a:p>
            <a:pPr lvl="1"/>
            <a:endParaRPr lang="en-US" sz="14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9599EBB-D74E-37E5-4098-20DDF3AB0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Librarians part-of a Library?</a:t>
            </a:r>
          </a:p>
        </p:txBody>
      </p:sp>
    </p:spTree>
    <p:extLst>
      <p:ext uri="{BB962C8B-B14F-4D97-AF65-F5344CB8AC3E}">
        <p14:creationId xmlns:p14="http://schemas.microsoft.com/office/powerpoint/2010/main" val="212668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E3673F-9E3D-B542-9970-DF1417BC2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0292" y="1719071"/>
            <a:ext cx="4278600" cy="4407408"/>
          </a:xfrm>
        </p:spPr>
        <p:txBody>
          <a:bodyPr/>
          <a:lstStyle/>
          <a:p>
            <a:r>
              <a:rPr lang="en-US"/>
              <a:t>Materials in this educational slide deck are taken from The Unified Modeling Language User Guide.</a:t>
            </a:r>
          </a:p>
          <a:p>
            <a:r>
              <a:rPr lang="en-US"/>
              <a:t>UML stared in October 1994 when Grady Booch and James Rumbaugh worked at Rational Software Company, pioneers in software modeling.</a:t>
            </a:r>
          </a:p>
          <a:p>
            <a:r>
              <a:rPr lang="en-US"/>
              <a:t>These three were the original designers of UML, but they collaborated with partners from the software industry, including Hewlett-Packard, IBM, Oracle and others.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7065DE-821F-90FA-8063-75B4EAE11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B96FB15-CAF0-BF6A-663F-7E4C44339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79" y="1817552"/>
            <a:ext cx="349567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70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FBD751-7754-BB4C-615E-EC3B7B094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solidFill>
                  <a:schemeClr val="tx2"/>
                </a:solidFill>
              </a:rPr>
              <a:t>Class Diagrams </a:t>
            </a:r>
            <a:r>
              <a:rPr lang="en-US"/>
              <a:t>are the most common diagram found in modeling object-oriented systems.</a:t>
            </a:r>
            <a:r>
              <a:rPr lang="en-US" b="1">
                <a:solidFill>
                  <a:schemeClr val="tx2"/>
                </a:solidFill>
              </a:rPr>
              <a:t>  </a:t>
            </a:r>
            <a:r>
              <a:rPr lang="en-US" sz="2000"/>
              <a:t>They are a type of static structure diagram that describes the structure of a system.</a:t>
            </a:r>
          </a:p>
          <a:p>
            <a:r>
              <a:rPr lang="en-US"/>
              <a:t>Class diagrams address the static design view of a system </a:t>
            </a:r>
            <a:r>
              <a:rPr lang="en-US" sz="2000"/>
              <a:t>by showing the system's </a:t>
            </a:r>
            <a:r>
              <a:rPr lang="en-US" sz="2000" b="1">
                <a:solidFill>
                  <a:schemeClr val="tx2"/>
                </a:solidFill>
              </a:rPr>
              <a:t>classifiers</a:t>
            </a:r>
            <a:r>
              <a:rPr lang="en-US" sz="2000"/>
              <a:t>, their attributes, operations (or methods), and the </a:t>
            </a:r>
            <a:r>
              <a:rPr lang="en-US" sz="2000" b="1">
                <a:solidFill>
                  <a:schemeClr val="tx2"/>
                </a:solidFill>
              </a:rPr>
              <a:t>relationships</a:t>
            </a:r>
            <a:r>
              <a:rPr lang="en-US" sz="2000"/>
              <a:t> among objects.</a:t>
            </a:r>
          </a:p>
          <a:p>
            <a:r>
              <a:rPr lang="en-US" b="1">
                <a:solidFill>
                  <a:schemeClr val="tx2"/>
                </a:solidFill>
              </a:rPr>
              <a:t>Classifiers</a:t>
            </a:r>
            <a:r>
              <a:rPr lang="en-US"/>
              <a:t> model a discrete concept that </a:t>
            </a:r>
            <a:br>
              <a:rPr lang="en-US"/>
            </a:br>
            <a:r>
              <a:rPr lang="en-US"/>
              <a:t>describe things (objects) having identity, </a:t>
            </a:r>
            <a:br>
              <a:rPr lang="en-US"/>
            </a:br>
            <a:r>
              <a:rPr lang="en-US"/>
              <a:t>state, behavior, relationships and an </a:t>
            </a:r>
            <a:br>
              <a:rPr lang="en-US"/>
            </a:br>
            <a:r>
              <a:rPr lang="en-US"/>
              <a:t>optional internal structure.</a:t>
            </a:r>
            <a:br>
              <a:rPr lang="en-US"/>
            </a:br>
            <a:r>
              <a:rPr lang="en-US"/>
              <a:t>They include:</a:t>
            </a:r>
          </a:p>
          <a:p>
            <a:pPr lvl="1"/>
            <a:r>
              <a:rPr lang="en-US"/>
              <a:t>Classes</a:t>
            </a:r>
          </a:p>
          <a:p>
            <a:pPr lvl="1"/>
            <a:r>
              <a:rPr lang="en-US"/>
              <a:t>Enumerations</a:t>
            </a:r>
          </a:p>
          <a:p>
            <a:pPr lvl="1"/>
            <a:r>
              <a:rPr lang="en-US"/>
              <a:t>Interfaces</a:t>
            </a:r>
          </a:p>
          <a:p>
            <a:endParaRPr lang="en-US" sz="2000"/>
          </a:p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D1804C-4758-9481-EE4B-41793AB02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UML Class Diagrams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F7D8F8-A671-E3FC-A95C-EB7D47907CAA}"/>
              </a:ext>
            </a:extLst>
          </p:cNvPr>
          <p:cNvGrpSpPr/>
          <p:nvPr/>
        </p:nvGrpSpPr>
        <p:grpSpPr>
          <a:xfrm>
            <a:off x="5621338" y="4131014"/>
            <a:ext cx="3360800" cy="2505921"/>
            <a:chOff x="3576498" y="2995552"/>
            <a:chExt cx="1991003" cy="148455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9606349-DF1F-D32F-24B7-4A6C8FDAD8E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78095"/>
            <a:stretch/>
          </p:blipFill>
          <p:spPr>
            <a:xfrm>
              <a:off x="3576498" y="3862449"/>
              <a:ext cx="1991003" cy="308830"/>
            </a:xfrm>
            <a:prstGeom prst="rect">
              <a:avLst/>
            </a:prstGeom>
          </p:spPr>
        </p:pic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D0DAFB2-8C08-3E43-AD6E-9304BCD1435B}"/>
                </a:ext>
              </a:extLst>
            </p:cNvPr>
            <p:cNvGrpSpPr/>
            <p:nvPr/>
          </p:nvGrpSpPr>
          <p:grpSpPr>
            <a:xfrm>
              <a:off x="3576498" y="2995552"/>
              <a:ext cx="1991003" cy="1484556"/>
              <a:chOff x="3576498" y="2995552"/>
              <a:chExt cx="1991003" cy="1484556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73FE4C38-27D5-E702-750E-304AC85B0F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76498" y="2995552"/>
                <a:ext cx="1991003" cy="866896"/>
              </a:xfrm>
              <a:prstGeom prst="rect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A6F5582C-7B9F-559C-C9DA-EFF69DB506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t="78095"/>
              <a:stretch/>
            </p:blipFill>
            <p:spPr>
              <a:xfrm>
                <a:off x="3576498" y="4171278"/>
                <a:ext cx="1991003" cy="30883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5611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BEEF5F-2B55-81B7-C307-3E2C6D5F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Classifiers</a:t>
            </a:r>
          </a:p>
        </p:txBody>
      </p:sp>
    </p:spTree>
    <p:extLst>
      <p:ext uri="{BB962C8B-B14F-4D97-AF65-F5344CB8AC3E}">
        <p14:creationId xmlns:p14="http://schemas.microsoft.com/office/powerpoint/2010/main" val="38375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2129AC-FC64-4F30-B868-CE9853E51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623615"/>
            <a:ext cx="8865090" cy="4407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1800"/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D67B3F-AD93-447C-8992-9DAF9AF35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Classes and Interfaces</a:t>
            </a:r>
            <a:endParaRPr lang="en-US" dirty="0"/>
          </a:p>
        </p:txBody>
      </p:sp>
      <p:grpSp>
        <p:nvGrpSpPr>
          <p:cNvPr id="4" name="Group 13">
            <a:extLst>
              <a:ext uri="{FF2B5EF4-FFF2-40B4-BE49-F238E27FC236}">
                <a16:creationId xmlns:a16="http://schemas.microsoft.com/office/drawing/2014/main" id="{CDCD5E08-36D9-4DAE-AC07-F5EFC60E91C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2825258"/>
            <a:ext cx="5811699" cy="2133600"/>
            <a:chOff x="1248" y="1824"/>
            <a:chExt cx="3600" cy="1344"/>
          </a:xfrm>
          <a:solidFill>
            <a:srgbClr val="FFFFFF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9AD7303-B963-496A-A980-27329A9F9F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1824"/>
              <a:ext cx="3600" cy="1344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E098A78-1186-49DB-B8F0-B82445CCFA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2112"/>
              <a:ext cx="3600" cy="43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B970A9FF-2758-4A9D-B2FB-8A3138DA1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9" y="1900"/>
              <a:ext cx="1118" cy="212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b="1" dirty="0" err="1">
                  <a:solidFill>
                    <a:srgbClr val="000000"/>
                  </a:solidFill>
                  <a:latin typeface="Arial" charset="0"/>
                </a:rPr>
                <a:t>ATMTransaction</a:t>
              </a:r>
              <a:endParaRPr lang="en-US" sz="16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id="{DC4A8351-D0D2-47BE-8480-A33B1BD492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160"/>
              <a:ext cx="1630" cy="3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-"/>
              </a:pP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400" dirty="0" err="1">
                  <a:solidFill>
                    <a:srgbClr val="000000"/>
                  </a:solidFill>
                  <a:latin typeface="Arial" charset="0"/>
                </a:rPr>
                <a:t>pinNumber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: 	Integer</a:t>
              </a:r>
            </a:p>
            <a:p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# </a:t>
              </a:r>
              <a:r>
                <a:rPr lang="en-US" sz="1400" dirty="0" err="1">
                  <a:solidFill>
                    <a:srgbClr val="000000"/>
                  </a:solidFill>
                  <a:latin typeface="Arial" charset="0"/>
                </a:rPr>
                <a:t>accountBalance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: 	double</a:t>
              </a: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id="{EAF2BDD1-681D-4D7F-927C-5199E3A48C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4" y="2592"/>
              <a:ext cx="3444" cy="46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+ </a:t>
              </a:r>
              <a:r>
                <a:rPr lang="en-US" sz="1400" dirty="0" err="1">
                  <a:solidFill>
                    <a:srgbClr val="000000"/>
                  </a:solidFill>
                  <a:latin typeface="Arial" charset="0"/>
                </a:rPr>
                <a:t>ValidatePIN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 (in </a:t>
              </a:r>
              <a:r>
                <a:rPr lang="en-US" sz="1400" dirty="0" err="1">
                  <a:solidFill>
                    <a:srgbClr val="000000"/>
                  </a:solidFill>
                  <a:latin typeface="Arial" charset="0"/>
                </a:rPr>
                <a:t>pinNumberEntered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: Integer) : </a:t>
              </a:r>
              <a:r>
                <a:rPr lang="en-US" sz="1400" dirty="0" err="1">
                  <a:solidFill>
                    <a:srgbClr val="000000"/>
                  </a:solidFill>
                  <a:latin typeface="Arial" charset="0"/>
                </a:rPr>
                <a:t>boolean</a:t>
              </a:r>
              <a:endParaRPr lang="en-US" sz="1400" dirty="0">
                <a:solidFill>
                  <a:srgbClr val="000000"/>
                </a:solidFill>
                <a:latin typeface="Arial" charset="0"/>
              </a:endParaRPr>
            </a:p>
            <a:p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+ </a:t>
              </a:r>
              <a:r>
                <a:rPr lang="en-US" sz="1400" dirty="0" err="1">
                  <a:solidFill>
                    <a:srgbClr val="000000"/>
                  </a:solidFill>
                  <a:latin typeface="Arial" charset="0"/>
                </a:rPr>
                <a:t>ValidateSufficientFunds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 (in </a:t>
              </a:r>
              <a:r>
                <a:rPr lang="en-US" sz="1400" dirty="0" err="1">
                  <a:solidFill>
                    <a:srgbClr val="000000"/>
                  </a:solidFill>
                  <a:latin typeface="Arial" charset="0"/>
                </a:rPr>
                <a:t>withdrawalAmount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: double) : </a:t>
              </a:r>
              <a:r>
                <a:rPr lang="en-US" sz="1400" dirty="0" err="1">
                  <a:solidFill>
                    <a:srgbClr val="000000"/>
                  </a:solidFill>
                  <a:latin typeface="Arial" charset="0"/>
                </a:rPr>
                <a:t>boolean</a:t>
              </a:r>
              <a:endParaRPr lang="en-US" sz="1400" dirty="0">
                <a:solidFill>
                  <a:srgbClr val="000000"/>
                </a:solidFill>
                <a:latin typeface="Arial" charset="0"/>
              </a:endParaRPr>
            </a:p>
            <a:p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+ </a:t>
              </a:r>
              <a:r>
                <a:rPr lang="en-US" sz="1400" dirty="0" err="1">
                  <a:solidFill>
                    <a:srgbClr val="000000"/>
                  </a:solidFill>
                  <a:latin typeface="Arial" charset="0"/>
                </a:rPr>
                <a:t>UpdateBalance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 (in </a:t>
              </a:r>
              <a:r>
                <a:rPr lang="en-US" sz="1400" dirty="0" err="1">
                  <a:solidFill>
                    <a:srgbClr val="000000"/>
                  </a:solidFill>
                  <a:latin typeface="Arial" charset="0"/>
                </a:rPr>
                <a:t>withdrawalAmount</a:t>
              </a:r>
              <a:r>
                <a:rPr lang="en-US" sz="1400" dirty="0">
                  <a:solidFill>
                    <a:srgbClr val="000000"/>
                  </a:solidFill>
                  <a:latin typeface="Arial" charset="0"/>
                </a:rPr>
                <a:t>: double)</a:t>
              </a:r>
            </a:p>
          </p:txBody>
        </p:sp>
      </p:grpSp>
      <p:sp>
        <p:nvSpPr>
          <p:cNvPr id="10" name="Text Box 15">
            <a:extLst>
              <a:ext uri="{FF2B5EF4-FFF2-40B4-BE49-F238E27FC236}">
                <a16:creationId xmlns:a16="http://schemas.microsoft.com/office/drawing/2014/main" id="{D19D01A9-5398-4ADA-B10A-AA991A33F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5160" y="2920424"/>
            <a:ext cx="2523448" cy="338554"/>
          </a:xfrm>
          <a:prstGeom prst="rect">
            <a:avLst/>
          </a:prstGeom>
          <a:solidFill>
            <a:srgbClr val="FAF7EC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Class or Interface </a:t>
            </a:r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Name</a:t>
            </a:r>
          </a:p>
        </p:txBody>
      </p:sp>
      <p:sp>
        <p:nvSpPr>
          <p:cNvPr id="11" name="Text Box 16">
            <a:extLst>
              <a:ext uri="{FF2B5EF4-FFF2-40B4-BE49-F238E27FC236}">
                <a16:creationId xmlns:a16="http://schemas.microsoft.com/office/drawing/2014/main" id="{C7D54DCA-1C99-454E-9305-92BCC4B57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4020" y="3507700"/>
            <a:ext cx="1144588" cy="336550"/>
          </a:xfrm>
          <a:prstGeom prst="rect">
            <a:avLst/>
          </a:prstGeom>
          <a:solidFill>
            <a:srgbClr val="FAF7EC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Attributes</a:t>
            </a:r>
          </a:p>
        </p:txBody>
      </p:sp>
      <p:sp>
        <p:nvSpPr>
          <p:cNvPr id="12" name="Text Box 17">
            <a:extLst>
              <a:ext uri="{FF2B5EF4-FFF2-40B4-BE49-F238E27FC236}">
                <a16:creationId xmlns:a16="http://schemas.microsoft.com/office/drawing/2014/main" id="{25C4C343-ED91-4FE8-8DFA-F968091451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0312" y="4244275"/>
            <a:ext cx="1268296" cy="338554"/>
          </a:xfrm>
          <a:prstGeom prst="rect">
            <a:avLst/>
          </a:prstGeom>
          <a:solidFill>
            <a:srgbClr val="FAF7EC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Operations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2304C768-408E-4204-9B2C-A392BC3429CF}"/>
              </a:ext>
            </a:extLst>
          </p:cNvPr>
          <p:cNvGrpSpPr/>
          <p:nvPr/>
        </p:nvGrpSpPr>
        <p:grpSpPr>
          <a:xfrm>
            <a:off x="190501" y="2520458"/>
            <a:ext cx="2095502" cy="1705849"/>
            <a:chOff x="190501" y="3048000"/>
            <a:chExt cx="2095502" cy="1705849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ABACD50F-1846-4E3A-B377-F084284BFFAB}"/>
                </a:ext>
              </a:extLst>
            </p:cNvPr>
            <p:cNvGrpSpPr/>
            <p:nvPr/>
          </p:nvGrpSpPr>
          <p:grpSpPr>
            <a:xfrm>
              <a:off x="190501" y="3048000"/>
              <a:ext cx="2095502" cy="1705849"/>
              <a:chOff x="190501" y="3048000"/>
              <a:chExt cx="2095502" cy="1705849"/>
            </a:xfrm>
          </p:grpSpPr>
          <p:sp>
            <p:nvSpPr>
              <p:cNvPr id="40" name="Text Box 8">
                <a:extLst>
                  <a:ext uri="{FF2B5EF4-FFF2-40B4-BE49-F238E27FC236}">
                    <a16:creationId xmlns:a16="http://schemas.microsoft.com/office/drawing/2014/main" id="{C5FCAA5D-CF7E-41E7-9149-E1ACCC82B5E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501" y="3048000"/>
                <a:ext cx="1944687" cy="1323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l" eaLnBrk="1" hangingPunct="1"/>
                <a:r>
                  <a:rPr lang="en-US" sz="1600" dirty="0">
                    <a:solidFill>
                      <a:srgbClr val="C00000"/>
                    </a:solidFill>
                    <a:latin typeface="+mn-lt"/>
                  </a:rPr>
                  <a:t>Access modifiers  denoted as:</a:t>
                </a:r>
              </a:p>
              <a:p>
                <a:pPr eaLnBrk="1" hangingPunct="1"/>
                <a:r>
                  <a:rPr lang="en-US" sz="1600" dirty="0">
                    <a:solidFill>
                      <a:srgbClr val="C00000"/>
                    </a:solidFill>
                    <a:latin typeface="+mn-lt"/>
                  </a:rPr>
                  <a:t>        +  public</a:t>
                </a:r>
              </a:p>
              <a:p>
                <a:pPr lvl="1" algn="l" eaLnBrk="1" hangingPunct="1"/>
                <a:r>
                  <a:rPr lang="en-US" sz="1600" dirty="0">
                    <a:solidFill>
                      <a:srgbClr val="C00000"/>
                    </a:solidFill>
                    <a:latin typeface="+mn-lt"/>
                  </a:rPr>
                  <a:t>-   private</a:t>
                </a:r>
              </a:p>
              <a:p>
                <a:pPr lvl="1" algn="l" eaLnBrk="1" hangingPunct="1"/>
                <a:r>
                  <a:rPr lang="en-US" sz="1600" dirty="0">
                    <a:solidFill>
                      <a:srgbClr val="C00000"/>
                    </a:solidFill>
                    <a:latin typeface="+mn-lt"/>
                  </a:rPr>
                  <a:t>#  protected</a:t>
                </a:r>
              </a:p>
            </p:txBody>
          </p:sp>
          <p:cxnSp>
            <p:nvCxnSpPr>
              <p:cNvPr id="65" name="AutoShape 10">
                <a:extLst>
                  <a:ext uri="{FF2B5EF4-FFF2-40B4-BE49-F238E27FC236}">
                    <a16:creationId xmlns:a16="http://schemas.microsoft.com/office/drawing/2014/main" id="{B9FB52A2-1CBE-4FC6-9267-62601607CA4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6200000" flipH="1">
                <a:off x="1533221" y="4001066"/>
                <a:ext cx="382408" cy="1123157"/>
              </a:xfrm>
              <a:prstGeom prst="bentConnector2">
                <a:avLst/>
              </a:prstGeom>
              <a:noFill/>
              <a:ln w="28575">
                <a:solidFill>
                  <a:srgbClr val="C00000"/>
                </a:solidFill>
                <a:miter lim="800000"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6" name="AutoShape 12">
                <a:extLst>
                  <a:ext uri="{FF2B5EF4-FFF2-40B4-BE49-F238E27FC236}">
                    <a16:creationId xmlns:a16="http://schemas.microsoft.com/office/drawing/2014/main" id="{CB7E9633-4F20-4F11-A7FA-41A8C33C152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600201" y="3943045"/>
                <a:ext cx="685800" cy="220662"/>
              </a:xfrm>
              <a:prstGeom prst="bentConnector3">
                <a:avLst>
                  <a:gd name="adj1" fmla="val 50000"/>
                </a:avLst>
              </a:prstGeom>
              <a:noFill/>
              <a:ln w="28575">
                <a:solidFill>
                  <a:srgbClr val="C00000"/>
                </a:solidFill>
                <a:miter lim="800000"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cxnSp>
          <p:nvCxnSpPr>
            <p:cNvPr id="41" name="AutoShape 10">
              <a:extLst>
                <a:ext uri="{FF2B5EF4-FFF2-40B4-BE49-F238E27FC236}">
                  <a16:creationId xmlns:a16="http://schemas.microsoft.com/office/drawing/2014/main" id="{38CFABCD-3787-4D8C-A9C2-2793DD196C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1533221" y="4001066"/>
              <a:ext cx="382408" cy="1123157"/>
            </a:xfrm>
            <a:prstGeom prst="bentConnector2">
              <a:avLst/>
            </a:prstGeom>
            <a:noFill/>
            <a:ln w="28575">
              <a:solidFill>
                <a:srgbClr val="C00000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12">
              <a:extLst>
                <a:ext uri="{FF2B5EF4-FFF2-40B4-BE49-F238E27FC236}">
                  <a16:creationId xmlns:a16="http://schemas.microsoft.com/office/drawing/2014/main" id="{841DB6BF-D36B-4B5C-B8F7-80760E6F73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600201" y="3943045"/>
              <a:ext cx="685800" cy="22066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C00000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C21C60B-47C4-4962-972F-41F9A431C037}"/>
              </a:ext>
            </a:extLst>
          </p:cNvPr>
          <p:cNvGrpSpPr/>
          <p:nvPr/>
        </p:nvGrpSpPr>
        <p:grpSpPr>
          <a:xfrm>
            <a:off x="218071" y="4730258"/>
            <a:ext cx="4646096" cy="1191630"/>
            <a:chOff x="218071" y="5257800"/>
            <a:chExt cx="4646096" cy="1191630"/>
          </a:xfrm>
        </p:grpSpPr>
        <p:sp>
          <p:nvSpPr>
            <p:cNvPr id="46" name="Text Box 8">
              <a:extLst>
                <a:ext uri="{FF2B5EF4-FFF2-40B4-BE49-F238E27FC236}">
                  <a16:creationId xmlns:a16="http://schemas.microsoft.com/office/drawing/2014/main" id="{D611046D-84F6-43BA-B6D6-E3163C9E5E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071" y="5618433"/>
              <a:ext cx="34290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600" dirty="0">
                  <a:solidFill>
                    <a:srgbClr val="009242"/>
                  </a:solidFill>
                  <a:latin typeface="+mn-lt"/>
                </a:rPr>
                <a:t>Method parameters are shown inside the parentheses using the same notation as variables.</a:t>
              </a:r>
            </a:p>
          </p:txBody>
        </p:sp>
        <p:cxnSp>
          <p:nvCxnSpPr>
            <p:cNvPr id="47" name="AutoShape 13">
              <a:extLst>
                <a:ext uri="{FF2B5EF4-FFF2-40B4-BE49-F238E27FC236}">
                  <a16:creationId xmlns:a16="http://schemas.microsoft.com/office/drawing/2014/main" id="{0CC575F3-1021-4D96-A345-B2B23E1CC5E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429000" y="5257800"/>
              <a:ext cx="1435167" cy="800100"/>
            </a:xfrm>
            <a:prstGeom prst="bentConnector2">
              <a:avLst/>
            </a:prstGeom>
            <a:noFill/>
            <a:ln w="28575">
              <a:solidFill>
                <a:srgbClr val="009242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8F7D4CC8-B2F7-40EB-89E7-CBFCFE92D39C}"/>
              </a:ext>
            </a:extLst>
          </p:cNvPr>
          <p:cNvGrpSpPr/>
          <p:nvPr/>
        </p:nvGrpSpPr>
        <p:grpSpPr>
          <a:xfrm>
            <a:off x="4365171" y="2165203"/>
            <a:ext cx="3495554" cy="1395795"/>
            <a:chOff x="4365171" y="2692745"/>
            <a:chExt cx="3495554" cy="1395795"/>
          </a:xfrm>
        </p:grpSpPr>
        <p:sp>
          <p:nvSpPr>
            <p:cNvPr id="48" name="Text Box 12">
              <a:extLst>
                <a:ext uri="{FF2B5EF4-FFF2-40B4-BE49-F238E27FC236}">
                  <a16:creationId xmlns:a16="http://schemas.microsoft.com/office/drawing/2014/main" id="{7E16BD96-8687-4BD7-B306-E477B74328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5171" y="2692745"/>
              <a:ext cx="349555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1600" dirty="0">
                  <a:solidFill>
                    <a:srgbClr val="7030A0"/>
                  </a:solidFill>
                  <a:latin typeface="+mn-lt"/>
                </a:rPr>
                <a:t>Variable types are placed after the variable name, separated by a colon.</a:t>
              </a:r>
            </a:p>
          </p:txBody>
        </p:sp>
        <p:cxnSp>
          <p:nvCxnSpPr>
            <p:cNvPr id="49" name="AutoShape 13">
              <a:extLst>
                <a:ext uri="{FF2B5EF4-FFF2-40B4-BE49-F238E27FC236}">
                  <a16:creationId xmlns:a16="http://schemas.microsoft.com/office/drawing/2014/main" id="{EEDA4746-FA0B-4134-A2B8-693745C5C2A0}"/>
                </a:ext>
              </a:extLst>
            </p:cNvPr>
            <p:cNvCxnSpPr>
              <a:cxnSpLocks noChangeShapeType="1"/>
              <a:stCxn id="48" idx="2"/>
            </p:cNvCxnSpPr>
            <p:nvPr/>
          </p:nvCxnSpPr>
          <p:spPr bwMode="auto">
            <a:xfrm rot="5400000">
              <a:off x="5013164" y="2988756"/>
              <a:ext cx="811020" cy="1388548"/>
            </a:xfrm>
            <a:prstGeom prst="bentConnector2">
              <a:avLst/>
            </a:prstGeom>
            <a:noFill/>
            <a:ln w="28575">
              <a:solidFill>
                <a:srgbClr val="7030A0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F0B111E-2AF2-4862-83D7-5A069DD9629E}"/>
              </a:ext>
            </a:extLst>
          </p:cNvPr>
          <p:cNvGrpSpPr/>
          <p:nvPr/>
        </p:nvGrpSpPr>
        <p:grpSpPr>
          <a:xfrm>
            <a:off x="5334000" y="4527152"/>
            <a:ext cx="3048000" cy="1375207"/>
            <a:chOff x="5334000" y="5054694"/>
            <a:chExt cx="3048000" cy="1375207"/>
          </a:xfrm>
        </p:grpSpPr>
        <p:sp>
          <p:nvSpPr>
            <p:cNvPr id="50" name="Text Box 12">
              <a:extLst>
                <a:ext uri="{FF2B5EF4-FFF2-40B4-BE49-F238E27FC236}">
                  <a16:creationId xmlns:a16="http://schemas.microsoft.com/office/drawing/2014/main" id="{C1730A2E-5DFD-453B-975B-EB57764254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5598904"/>
              <a:ext cx="30480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600" dirty="0">
                  <a:solidFill>
                    <a:srgbClr val="2A00FF"/>
                  </a:solidFill>
                  <a:latin typeface="+mn-lt"/>
                </a:rPr>
                <a:t>Method return types are placed after the method declaration name, separated by a colon.</a:t>
              </a:r>
            </a:p>
          </p:txBody>
        </p:sp>
        <p:cxnSp>
          <p:nvCxnSpPr>
            <p:cNvPr id="51" name="AutoShape 13">
              <a:extLst>
                <a:ext uri="{FF2B5EF4-FFF2-40B4-BE49-F238E27FC236}">
                  <a16:creationId xmlns:a16="http://schemas.microsoft.com/office/drawing/2014/main" id="{1E5AE227-8FEC-404F-B53A-0AEE101864DF}"/>
                </a:ext>
              </a:extLst>
            </p:cNvPr>
            <p:cNvCxnSpPr>
              <a:cxnSpLocks noChangeShapeType="1"/>
              <a:stCxn id="50" idx="0"/>
            </p:cNvCxnSpPr>
            <p:nvPr/>
          </p:nvCxnSpPr>
          <p:spPr bwMode="auto">
            <a:xfrm rot="5400000" flipH="1" flipV="1">
              <a:off x="6776395" y="5136299"/>
              <a:ext cx="544210" cy="38100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2A00FF"/>
              </a:solidFill>
              <a:miter lim="800000"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" name="Text Box 12">
            <a:extLst>
              <a:ext uri="{FF2B5EF4-FFF2-40B4-BE49-F238E27FC236}">
                <a16:creationId xmlns:a16="http://schemas.microsoft.com/office/drawing/2014/main" id="{0DB3A3B5-3A64-4273-8B0D-5CF15AD04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8314" y="2103084"/>
            <a:ext cx="189779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Static variables</a:t>
            </a:r>
            <a:br>
              <a:rPr 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are underlined.</a:t>
            </a:r>
          </a:p>
        </p:txBody>
      </p:sp>
      <p:sp>
        <p:nvSpPr>
          <p:cNvPr id="31" name="Text Box 12">
            <a:extLst>
              <a:ext uri="{FF2B5EF4-FFF2-40B4-BE49-F238E27FC236}">
                <a16:creationId xmlns:a16="http://schemas.microsoft.com/office/drawing/2014/main" id="{78F1D1BA-A0C5-9966-F9CA-436AE11CB2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876644"/>
            <a:ext cx="19746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Constants are </a:t>
            </a:r>
            <a:br>
              <a:rPr 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en-US" sz="1600">
                <a:solidFill>
                  <a:schemeClr val="accent2">
                    <a:lumMod val="75000"/>
                  </a:schemeClr>
                </a:solidFill>
                <a:latin typeface="+mn-lt"/>
              </a:rPr>
              <a:t>marked Read Only.</a:t>
            </a:r>
            <a:endParaRPr lang="en-US" sz="16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947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709F95F-CCAC-D6AD-9326-99C322D37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3131" y="4228217"/>
            <a:ext cx="4222668" cy="2403087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en-US" sz="1800">
                <a:solidFill>
                  <a:schemeClr val="tx2"/>
                </a:solidFill>
              </a:rPr>
              <a:t>Graphically, an Interface is </a:t>
            </a:r>
            <a:br>
              <a:rPr lang="en-US" sz="1800">
                <a:solidFill>
                  <a:schemeClr val="tx2"/>
                </a:solidFill>
              </a:rPr>
            </a:br>
            <a:r>
              <a:rPr lang="en-US" sz="1800">
                <a:solidFill>
                  <a:schemeClr val="tx2"/>
                </a:solidFill>
              </a:rPr>
              <a:t>rendered as a circle.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65D97B8-ECDD-FA18-B498-C57E43A6C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199" y="4228217"/>
            <a:ext cx="4258294" cy="2403087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</a:pPr>
            <a:r>
              <a:rPr lang="en-US" sz="1800">
                <a:solidFill>
                  <a:schemeClr val="tx2"/>
                </a:solidFill>
              </a:rPr>
              <a:t>Here the Interface is rendered as a stereotyped class to expose its operation.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71838F-C5A5-6754-B24F-F5AE392E6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Enumerations and</a:t>
            </a:r>
            <a:br>
              <a:rPr lang="en-US"/>
            </a:br>
            <a:r>
              <a:rPr lang="en-US"/>
              <a:t>Options for Interfaces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27E2B5-A72A-E997-3FE8-AAA290FA96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57" y="1635698"/>
            <a:ext cx="3951998" cy="251276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720C51-F21A-5883-E13A-B5153E46EA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983" y="1580062"/>
            <a:ext cx="4120727" cy="264815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0A07A38-EE52-403C-F26C-633B14FB0C8C}"/>
              </a:ext>
            </a:extLst>
          </p:cNvPr>
          <p:cNvSpPr txBox="1"/>
          <p:nvPr/>
        </p:nvSpPr>
        <p:spPr>
          <a:xfrm>
            <a:off x="6777346" y="1663547"/>
            <a:ext cx="18639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US" sz="1800" b="0">
                <a:latin typeface="+mn-lt"/>
              </a:rPr>
              <a:t>Stereotype</a:t>
            </a:r>
            <a:br>
              <a:rPr lang="en-US" sz="1800" b="0">
                <a:latin typeface="+mn-lt"/>
              </a:rPr>
            </a:br>
            <a:endParaRPr lang="en-US" sz="1800" b="0" dirty="0" err="1">
              <a:latin typeface="+mn-lt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0661BD-7D9D-CF29-45FA-D991891E40A6}"/>
              </a:ext>
            </a:extLst>
          </p:cNvPr>
          <p:cNvCxnSpPr/>
          <p:nvPr/>
        </p:nvCxnSpPr>
        <p:spPr>
          <a:xfrm flipH="1">
            <a:off x="6049108" y="1825129"/>
            <a:ext cx="1065125" cy="0"/>
          </a:xfrm>
          <a:prstGeom prst="straightConnector1">
            <a:avLst/>
          </a:prstGeom>
          <a:ln w="2222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67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40992"/>
            <a:ext cx="8407893" cy="4407408"/>
          </a:xfrm>
        </p:spPr>
        <p:txBody>
          <a:bodyPr/>
          <a:lstStyle/>
          <a:p>
            <a:r>
              <a:rPr lang="en-US" dirty="0"/>
              <a:t>A </a:t>
            </a:r>
            <a:r>
              <a:rPr lang="en-US" b="1" dirty="0">
                <a:solidFill>
                  <a:schemeClr val="tx2"/>
                </a:solidFill>
              </a:rPr>
              <a:t>stereotype</a:t>
            </a:r>
            <a:r>
              <a:rPr lang="en-US" dirty="0"/>
              <a:t> is one of three types of extensibility mechanisms in the Unified Modeling Language (</a:t>
            </a:r>
            <a:r>
              <a:rPr lang="en-US"/>
              <a:t>UML),</a:t>
            </a:r>
          </a:p>
          <a:p>
            <a:r>
              <a:rPr lang="en-US"/>
              <a:t>A </a:t>
            </a:r>
            <a:r>
              <a:rPr lang="en-US" dirty="0"/>
              <a:t>Stereotype provides the capability to create new kind of modeling elements. Stereotypes must be based on elements that are part of the UML meta-model. Some common stereotypes for a class are entity, boundary, control, utility and exception.</a:t>
            </a:r>
          </a:p>
          <a:p>
            <a:r>
              <a:rPr lang="en-US"/>
              <a:t>Stereotypes </a:t>
            </a:r>
            <a:r>
              <a:rPr lang="en-US" dirty="0"/>
              <a:t>are a way to group classes under a common purpose and are represented </a:t>
            </a:r>
            <a:r>
              <a:rPr lang="en-US"/>
              <a:t>by the stereotype surrounded by a </a:t>
            </a:r>
            <a:r>
              <a:rPr lang="en-US" dirty="0"/>
              <a:t>pair of guillemets (pronounced </a:t>
            </a:r>
            <a:r>
              <a:rPr lang="en-US"/>
              <a:t>GEE-may)     </a:t>
            </a:r>
            <a:r>
              <a:rPr lang="en-US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 </a:t>
            </a:r>
            <a:r>
              <a:rPr lang="en-US" sz="1600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your</a:t>
            </a:r>
            <a:r>
              <a:rPr lang="en-US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b="1" i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stereotype</a:t>
            </a:r>
            <a:r>
              <a:rPr lang="en-US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»</a:t>
            </a:r>
            <a:endParaRPr lang="en-US" b="1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Stereotypes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273656" y="4357004"/>
            <a:ext cx="511679" cy="348044"/>
            <a:chOff x="4019938" y="3038669"/>
            <a:chExt cx="511679" cy="348044"/>
          </a:xfrm>
        </p:grpSpPr>
        <p:sp>
          <p:nvSpPr>
            <p:cNvPr id="4" name="Rectangle 3"/>
            <p:cNvSpPr/>
            <p:nvPr/>
          </p:nvSpPr>
          <p:spPr>
            <a:xfrm>
              <a:off x="4038600" y="3048000"/>
              <a:ext cx="4572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019938" y="3038669"/>
              <a:ext cx="511679" cy="348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US" sz="2800" b="0" dirty="0">
                  <a:latin typeface="+mn-lt"/>
                </a:rPr>
                <a:t>« 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7604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934DAB5-1E93-B95F-FFA3-B4F5FD0A4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14" y="1623558"/>
            <a:ext cx="8868264" cy="5117407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143C358F-794A-D208-3665-DEC1A6D18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0945" y="1593467"/>
            <a:ext cx="2438334" cy="1624101"/>
          </a:xfrm>
        </p:spPr>
        <p:txBody>
          <a:bodyPr>
            <a:normAutofit/>
          </a:bodyPr>
          <a:lstStyle/>
          <a:p>
            <a:r>
              <a:rPr lang="en-US" sz="1800"/>
              <a:t>Right-click Interface</a:t>
            </a:r>
          </a:p>
          <a:p>
            <a:r>
              <a:rPr lang="en-US" sz="1800"/>
              <a:t>Change Stereotype Display to Label</a:t>
            </a:r>
          </a:p>
          <a:p>
            <a:r>
              <a:rPr lang="en-US" sz="1800"/>
              <a:t>Unselect Suppress Operations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2C9981D-91C8-98AC-E879-BE0B99A6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Viewing full Interface Information</a:t>
            </a:r>
            <a:br>
              <a:rPr lang="en-US"/>
            </a:br>
            <a:r>
              <a:rPr lang="en-US"/>
              <a:t>in StarUML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CDE581-9309-1FF4-A5F2-58480939C7A0}"/>
              </a:ext>
            </a:extLst>
          </p:cNvPr>
          <p:cNvSpPr/>
          <p:nvPr/>
        </p:nvSpPr>
        <p:spPr>
          <a:xfrm>
            <a:off x="3371222" y="5649896"/>
            <a:ext cx="2858756" cy="263559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CF8BD7-822D-B09D-D738-1C055EEA6D16}"/>
              </a:ext>
            </a:extLst>
          </p:cNvPr>
          <p:cNvSpPr/>
          <p:nvPr/>
        </p:nvSpPr>
        <p:spPr>
          <a:xfrm>
            <a:off x="6290268" y="3606731"/>
            <a:ext cx="2682910" cy="263559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FB387D3-04D1-2018-89F8-B92C2645D066}"/>
              </a:ext>
            </a:extLst>
          </p:cNvPr>
          <p:cNvSpPr/>
          <p:nvPr/>
        </p:nvSpPr>
        <p:spPr>
          <a:xfrm>
            <a:off x="3371222" y="3343172"/>
            <a:ext cx="2919046" cy="263559"/>
          </a:xfrm>
          <a:prstGeom prst="rect">
            <a:avLst/>
          </a:prstGeom>
          <a:solidFill>
            <a:srgbClr val="00B0F0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67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4BEEF5F-2B55-81B7-C307-3E2C6D5F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1981336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3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smtClean="0">
            <a:latin typeface="+mn-lt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4_Java Green">
  <a:themeElements>
    <a:clrScheme name="UML">
      <a:dk1>
        <a:srgbClr val="853143"/>
      </a:dk1>
      <a:lt1>
        <a:sysClr val="window" lastClr="FFFFFF"/>
      </a:lt1>
      <a:dk2>
        <a:srgbClr val="452264"/>
      </a:dk2>
      <a:lt2>
        <a:srgbClr val="E2DFCC"/>
      </a:lt2>
      <a:accent1>
        <a:srgbClr val="853043"/>
      </a:accent1>
      <a:accent2>
        <a:srgbClr val="452264"/>
      </a:accent2>
      <a:accent3>
        <a:srgbClr val="D4BF54"/>
      </a:accent3>
      <a:accent4>
        <a:srgbClr val="2E66B8"/>
      </a:accent4>
      <a:accent5>
        <a:srgbClr val="FB4037"/>
      </a:accent5>
      <a:accent6>
        <a:srgbClr val="977B2D"/>
      </a:accent6>
      <a:hlink>
        <a:srgbClr val="2E66B8"/>
      </a:hlink>
      <a:folHlink>
        <a:srgbClr val="7030A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5_Java Green">
  <a:themeElements>
    <a:clrScheme name="Custom 33">
      <a:dk1>
        <a:sysClr val="windowText" lastClr="000000"/>
      </a:dk1>
      <a:lt1>
        <a:sysClr val="window" lastClr="FFFFFF"/>
      </a:lt1>
      <a:dk2>
        <a:srgbClr val="860127"/>
      </a:dk2>
      <a:lt2>
        <a:srgbClr val="FABEC8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6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7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err="1" smtClean="0">
            <a:latin typeface="+mn-lt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9_Java Green">
  <a:themeElements>
    <a:clrScheme name="Custom 4">
      <a:dk1>
        <a:sysClr val="windowText" lastClr="000000"/>
      </a:dk1>
      <a:lt1>
        <a:sysClr val="window" lastClr="FFFFFF"/>
      </a:lt1>
      <a:dk2>
        <a:srgbClr val="E37E03"/>
      </a:dk2>
      <a:lt2>
        <a:srgbClr val="EEE0F4"/>
      </a:lt2>
      <a:accent1>
        <a:srgbClr val="1F03EB"/>
      </a:accent1>
      <a:accent2>
        <a:srgbClr val="0070C0"/>
      </a:accent2>
      <a:accent3>
        <a:srgbClr val="A147C9"/>
      </a:accent3>
      <a:accent4>
        <a:srgbClr val="2E6C57"/>
      </a:accent4>
      <a:accent5>
        <a:srgbClr val="5B4672"/>
      </a:accent5>
      <a:accent6>
        <a:srgbClr val="45CBA2"/>
      </a:accent6>
      <a:hlink>
        <a:srgbClr val="47295D"/>
      </a:hlink>
      <a:folHlink>
        <a:srgbClr val="47295D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1800"/>
          </a:lnSpc>
          <a:defRPr sz="1800" b="0" dirty="0" smtClean="0">
            <a:latin typeface="+mn-lt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50601</TotalTime>
  <Words>1358</Words>
  <Application>Microsoft Office PowerPoint</Application>
  <PresentationFormat>On-screen Show (4:3)</PresentationFormat>
  <Paragraphs>161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15</vt:i4>
      </vt:variant>
    </vt:vector>
  </HeadingPairs>
  <TitlesOfParts>
    <vt:vector size="34" baseType="lpstr">
      <vt:lpstr>Arial</vt:lpstr>
      <vt:lpstr>Arial Narrow</vt:lpstr>
      <vt:lpstr>Calibri</vt:lpstr>
      <vt:lpstr>Consolas</vt:lpstr>
      <vt:lpstr>Franklin Gothic Medium</vt:lpstr>
      <vt:lpstr>Times</vt:lpstr>
      <vt:lpstr>var(--ff-mono)</vt:lpstr>
      <vt:lpstr>Verdana</vt:lpstr>
      <vt:lpstr>Wingdings</vt:lpstr>
      <vt:lpstr>Wingdings 2</vt:lpstr>
      <vt:lpstr>Java Green</vt:lpstr>
      <vt:lpstr>1_Java Green</vt:lpstr>
      <vt:lpstr>2_Java Green</vt:lpstr>
      <vt:lpstr>3_Java Green</vt:lpstr>
      <vt:lpstr>4_Java Green</vt:lpstr>
      <vt:lpstr>5_Java Green</vt:lpstr>
      <vt:lpstr>6_Java Green</vt:lpstr>
      <vt:lpstr>7_Java Green</vt:lpstr>
      <vt:lpstr>9_Java Green</vt:lpstr>
      <vt:lpstr>UML Modeling  Class Diagrams</vt:lpstr>
      <vt:lpstr>References</vt:lpstr>
      <vt:lpstr>UML Class Diagrams</vt:lpstr>
      <vt:lpstr>Classifiers</vt:lpstr>
      <vt:lpstr>Modeling Classes and Interfaces</vt:lpstr>
      <vt:lpstr>Modeling Enumerations and Options for Interfaces</vt:lpstr>
      <vt:lpstr>UML Stereotypes</vt:lpstr>
      <vt:lpstr>Viewing full Interface Information in StarUML</vt:lpstr>
      <vt:lpstr>Relationships</vt:lpstr>
      <vt:lpstr>Relationships Between Classes</vt:lpstr>
      <vt:lpstr>The Complications of Association</vt:lpstr>
      <vt:lpstr>Aggregation vs Composition</vt:lpstr>
      <vt:lpstr>Directed Association vs. Aggregation</vt:lpstr>
      <vt:lpstr>Are Librarians part-of a Library?</vt:lpstr>
      <vt:lpstr>Are Librarians part-of a Library?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 and Data Abstraction  Lesson 1: Review</dc:title>
  <dc:creator>Jack Myers</dc:creator>
  <cp:lastModifiedBy>Myers, Jack F</cp:lastModifiedBy>
  <cp:revision>644</cp:revision>
  <cp:lastPrinted>2021-05-19T00:11:10Z</cp:lastPrinted>
  <dcterms:created xsi:type="dcterms:W3CDTF">2013-12-20T15:33:26Z</dcterms:created>
  <dcterms:modified xsi:type="dcterms:W3CDTF">2024-01-31T20:59:41Z</dcterms:modified>
</cp:coreProperties>
</file>