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5"/>
  </p:notesMasterIdLst>
  <p:sldIdLst>
    <p:sldId id="258" r:id="rId2"/>
    <p:sldId id="259" r:id="rId3"/>
    <p:sldId id="256" r:id="rId4"/>
  </p:sldIdLst>
  <p:sldSz cx="32918400" cy="43891200"/>
  <p:notesSz cx="6858000" cy="9144000"/>
  <p:defaultTextStyle>
    <a:defPPr>
      <a:defRPr lang="zh-CN"/>
    </a:defPPr>
    <a:lvl1pPr algn="l" rtl="0" eaLnBrk="0" fontAlgn="base" hangingPunct="0">
      <a:spcBef>
        <a:spcPct val="0"/>
      </a:spcBef>
      <a:spcAft>
        <a:spcPct val="0"/>
      </a:spcAft>
      <a:buFont typeface="Arial" charset="0"/>
      <a:defRPr sz="2400" kern="1200">
        <a:solidFill>
          <a:schemeClr val="tx1"/>
        </a:solidFill>
        <a:latin typeface="Times New Roman" pitchFamily="18" charset="0"/>
        <a:ea typeface="SimSun" pitchFamily="2" charset="-122"/>
        <a:cs typeface="+mn-cs"/>
        <a:sym typeface="Times New Roman" pitchFamily="18" charset="0"/>
      </a:defRPr>
    </a:lvl1pPr>
    <a:lvl2pPr marL="457200" algn="l" rtl="0" eaLnBrk="0" fontAlgn="base" hangingPunct="0">
      <a:spcBef>
        <a:spcPct val="0"/>
      </a:spcBef>
      <a:spcAft>
        <a:spcPct val="0"/>
      </a:spcAft>
      <a:buFont typeface="Arial" charset="0"/>
      <a:defRPr sz="2400" kern="1200">
        <a:solidFill>
          <a:schemeClr val="tx1"/>
        </a:solidFill>
        <a:latin typeface="Times New Roman" pitchFamily="18" charset="0"/>
        <a:ea typeface="SimSun" pitchFamily="2" charset="-122"/>
        <a:cs typeface="+mn-cs"/>
        <a:sym typeface="Times New Roman" pitchFamily="18" charset="0"/>
      </a:defRPr>
    </a:lvl2pPr>
    <a:lvl3pPr marL="914400" algn="l" rtl="0" eaLnBrk="0" fontAlgn="base" hangingPunct="0">
      <a:spcBef>
        <a:spcPct val="0"/>
      </a:spcBef>
      <a:spcAft>
        <a:spcPct val="0"/>
      </a:spcAft>
      <a:buFont typeface="Arial" charset="0"/>
      <a:defRPr sz="2400" kern="1200">
        <a:solidFill>
          <a:schemeClr val="tx1"/>
        </a:solidFill>
        <a:latin typeface="Times New Roman" pitchFamily="18" charset="0"/>
        <a:ea typeface="SimSun" pitchFamily="2" charset="-122"/>
        <a:cs typeface="+mn-cs"/>
        <a:sym typeface="Times New Roman" pitchFamily="18" charset="0"/>
      </a:defRPr>
    </a:lvl3pPr>
    <a:lvl4pPr marL="1371600" algn="l" rtl="0" eaLnBrk="0" fontAlgn="base" hangingPunct="0">
      <a:spcBef>
        <a:spcPct val="0"/>
      </a:spcBef>
      <a:spcAft>
        <a:spcPct val="0"/>
      </a:spcAft>
      <a:buFont typeface="Arial" charset="0"/>
      <a:defRPr sz="2400" kern="1200">
        <a:solidFill>
          <a:schemeClr val="tx1"/>
        </a:solidFill>
        <a:latin typeface="Times New Roman" pitchFamily="18" charset="0"/>
        <a:ea typeface="SimSun" pitchFamily="2" charset="-122"/>
        <a:cs typeface="+mn-cs"/>
        <a:sym typeface="Times New Roman" pitchFamily="18" charset="0"/>
      </a:defRPr>
    </a:lvl4pPr>
    <a:lvl5pPr marL="1828800" algn="l" rtl="0" eaLnBrk="0" fontAlgn="base" hangingPunct="0">
      <a:spcBef>
        <a:spcPct val="0"/>
      </a:spcBef>
      <a:spcAft>
        <a:spcPct val="0"/>
      </a:spcAft>
      <a:buFont typeface="Arial" charset="0"/>
      <a:defRPr sz="2400" kern="1200">
        <a:solidFill>
          <a:schemeClr val="tx1"/>
        </a:solidFill>
        <a:latin typeface="Times New Roman" pitchFamily="18" charset="0"/>
        <a:ea typeface="SimSun" pitchFamily="2" charset="-122"/>
        <a:cs typeface="+mn-cs"/>
        <a:sym typeface="Times New Roman" pitchFamily="18" charset="0"/>
      </a:defRPr>
    </a:lvl5pPr>
    <a:lvl6pPr marL="2286000" algn="l" defTabSz="914400" rtl="0" eaLnBrk="1" latinLnBrk="0" hangingPunct="1">
      <a:defRPr sz="2400" kern="1200">
        <a:solidFill>
          <a:schemeClr val="tx1"/>
        </a:solidFill>
        <a:latin typeface="Times New Roman" pitchFamily="18" charset="0"/>
        <a:ea typeface="SimSun" pitchFamily="2" charset="-122"/>
        <a:cs typeface="+mn-cs"/>
        <a:sym typeface="Times New Roman" pitchFamily="18" charset="0"/>
      </a:defRPr>
    </a:lvl6pPr>
    <a:lvl7pPr marL="2743200" algn="l" defTabSz="914400" rtl="0" eaLnBrk="1" latinLnBrk="0" hangingPunct="1">
      <a:defRPr sz="2400" kern="1200">
        <a:solidFill>
          <a:schemeClr val="tx1"/>
        </a:solidFill>
        <a:latin typeface="Times New Roman" pitchFamily="18" charset="0"/>
        <a:ea typeface="SimSun" pitchFamily="2" charset="-122"/>
        <a:cs typeface="+mn-cs"/>
        <a:sym typeface="Times New Roman" pitchFamily="18" charset="0"/>
      </a:defRPr>
    </a:lvl7pPr>
    <a:lvl8pPr marL="3200400" algn="l" defTabSz="914400" rtl="0" eaLnBrk="1" latinLnBrk="0" hangingPunct="1">
      <a:defRPr sz="2400" kern="1200">
        <a:solidFill>
          <a:schemeClr val="tx1"/>
        </a:solidFill>
        <a:latin typeface="Times New Roman" pitchFamily="18" charset="0"/>
        <a:ea typeface="SimSun" pitchFamily="2" charset="-122"/>
        <a:cs typeface="+mn-cs"/>
        <a:sym typeface="Times New Roman" pitchFamily="18" charset="0"/>
      </a:defRPr>
    </a:lvl8pPr>
    <a:lvl9pPr marL="3657600" algn="l" defTabSz="914400" rtl="0" eaLnBrk="1" latinLnBrk="0" hangingPunct="1">
      <a:defRPr sz="2400" kern="1200">
        <a:solidFill>
          <a:schemeClr val="tx1"/>
        </a:solidFill>
        <a:latin typeface="Times New Roman" pitchFamily="18" charset="0"/>
        <a:ea typeface="SimSun" pitchFamily="2" charset="-122"/>
        <a:cs typeface="+mn-cs"/>
        <a:sym typeface="Times New Roman" pitchFamily="18" charset="0"/>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E9AF"/>
    <a:srgbClr val="5C1500"/>
    <a:srgbClr val="FFCC00"/>
    <a:srgbClr val="B1F99D"/>
    <a:srgbClr val="C8D7EA"/>
    <a:srgbClr val="FFF0DB"/>
    <a:srgbClr val="FEB850"/>
    <a:srgbClr val="FFEC84"/>
    <a:srgbClr val="F29302"/>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autoAdjust="0"/>
    <p:restoredTop sz="99200" autoAdjust="0"/>
  </p:normalViewPr>
  <p:slideViewPr>
    <p:cSldViewPr>
      <p:cViewPr>
        <p:scale>
          <a:sx n="30" d="100"/>
          <a:sy n="30" d="100"/>
        </p:scale>
        <p:origin x="1662" y="12"/>
      </p:cViewPr>
      <p:guideLst>
        <p:guide orient="horz" pos="13824"/>
        <p:guide pos="10368"/>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0" y="0"/>
            <a:ext cx="2971800" cy="45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200"/>
            </a:lvl1pPr>
          </a:lstStyle>
          <a:p>
            <a:pPr>
              <a:defRPr/>
            </a:pPr>
            <a:endParaRPr lang="en-US"/>
          </a:p>
        </p:txBody>
      </p:sp>
      <p:sp>
        <p:nvSpPr>
          <p:cNvPr id="2051" name="Date Placeholder 2"/>
          <p:cNvSpPr>
            <a:spLocks noGrp="1" noChangeArrowheads="1"/>
          </p:cNvSpPr>
          <p:nvPr>
            <p:ph type="dt" idx="1"/>
          </p:nvPr>
        </p:nvSpPr>
        <p:spPr bwMode="auto">
          <a:xfrm>
            <a:off x="3884613" y="0"/>
            <a:ext cx="2971800" cy="45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a:lvl1pPr>
          </a:lstStyle>
          <a:p>
            <a:pPr>
              <a:defRPr/>
            </a:pPr>
            <a:fld id="{C75F0E97-24BC-4CE0-BB32-5CA011115B33}" type="datetime1">
              <a:rPr lang="en-US"/>
              <a:pPr>
                <a:defRPr/>
              </a:pPr>
              <a:t>9/5/2021</a:t>
            </a:fld>
            <a:endParaRPr lang="en-US" sz="1200"/>
          </a:p>
        </p:txBody>
      </p:sp>
      <p:sp>
        <p:nvSpPr>
          <p:cNvPr id="3076" name="Slide Image Placeholder 3"/>
          <p:cNvSpPr>
            <a:spLocks noGrp="1" noRot="1" noChangeAspect="1" noChangeArrowheads="1"/>
          </p:cNvSpPr>
          <p:nvPr>
            <p:ph type="sldImg" idx="2"/>
          </p:nvPr>
        </p:nvSpPr>
        <p:spPr bwMode="auto">
          <a:xfrm>
            <a:off x="2271713" y="1143000"/>
            <a:ext cx="23145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Notes Placeholder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ea typeface="SimSun" pitchFamily="2" charset="-122"/>
                <a:sym typeface="Times New Roman" pitchFamily="18" charset="0"/>
              </a:defRPr>
            </a:lvl1pPr>
            <a:lvl2pPr marL="742950" indent="-285750">
              <a:defRPr sz="2400">
                <a:solidFill>
                  <a:schemeClr val="tx1"/>
                </a:solidFill>
                <a:latin typeface="Times New Roman" pitchFamily="18" charset="0"/>
                <a:ea typeface="SimSun" pitchFamily="2" charset="-122"/>
                <a:sym typeface="Times New Roman" pitchFamily="18" charset="0"/>
              </a:defRPr>
            </a:lvl2pPr>
            <a:lvl3pPr marL="1143000" indent="-228600">
              <a:defRPr sz="2400">
                <a:solidFill>
                  <a:schemeClr val="tx1"/>
                </a:solidFill>
                <a:latin typeface="Times New Roman" pitchFamily="18" charset="0"/>
                <a:ea typeface="SimSun" pitchFamily="2" charset="-122"/>
                <a:sym typeface="Times New Roman" pitchFamily="18" charset="0"/>
              </a:defRPr>
            </a:lvl3pPr>
            <a:lvl4pPr marL="1600200" indent="-228600">
              <a:defRPr sz="2400">
                <a:solidFill>
                  <a:schemeClr val="tx1"/>
                </a:solidFill>
                <a:latin typeface="Times New Roman" pitchFamily="18" charset="0"/>
                <a:ea typeface="SimSun" pitchFamily="2" charset="-122"/>
                <a:sym typeface="Times New Roman" pitchFamily="18" charset="0"/>
              </a:defRPr>
            </a:lvl4pPr>
            <a:lvl5pPr marL="2057400" indent="-228600">
              <a:defRPr sz="2400">
                <a:solidFill>
                  <a:schemeClr val="tx1"/>
                </a:solidFill>
                <a:latin typeface="Times New Roman" pitchFamily="18" charset="0"/>
                <a:ea typeface="SimSun" pitchFamily="2" charset="-122"/>
                <a:sym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ea typeface="SimSun" pitchFamily="2" charset="-122"/>
                <a:sym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ea typeface="SimSun" pitchFamily="2" charset="-122"/>
                <a:sym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ea typeface="SimSun" pitchFamily="2" charset="-122"/>
                <a:sym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ea typeface="SimSun" pitchFamily="2" charset="-122"/>
                <a:sym typeface="Times New Roman" pitchFamily="18" charset="0"/>
              </a:defRPr>
            </a:lvl9pPr>
          </a:lstStyle>
          <a:p>
            <a:pPr>
              <a:spcBef>
                <a:spcPct val="30000"/>
              </a:spcBef>
              <a:defRPr/>
            </a:pPr>
            <a:r>
              <a:rPr lang="en-US" altLang="en-US" sz="1200">
                <a:latin typeface="Arial" charset="0"/>
              </a:rPr>
              <a:t>Click to edit Master text styles</a:t>
            </a:r>
          </a:p>
          <a:p>
            <a:pPr>
              <a:spcBef>
                <a:spcPct val="30000"/>
              </a:spcBef>
              <a:defRPr/>
            </a:pPr>
            <a:r>
              <a:rPr lang="en-US" altLang="en-US" sz="1200">
                <a:latin typeface="Arial" charset="0"/>
              </a:rPr>
              <a:t>Second level</a:t>
            </a:r>
          </a:p>
          <a:p>
            <a:pPr>
              <a:spcBef>
                <a:spcPct val="30000"/>
              </a:spcBef>
              <a:defRPr/>
            </a:pPr>
            <a:r>
              <a:rPr lang="en-US" altLang="en-US" sz="1200">
                <a:latin typeface="Arial" charset="0"/>
              </a:rPr>
              <a:t>Third level</a:t>
            </a:r>
          </a:p>
          <a:p>
            <a:pPr>
              <a:spcBef>
                <a:spcPct val="30000"/>
              </a:spcBef>
              <a:defRPr/>
            </a:pPr>
            <a:r>
              <a:rPr lang="en-US" altLang="en-US" sz="1200">
                <a:latin typeface="Arial" charset="0"/>
              </a:rPr>
              <a:t>Fourth level</a:t>
            </a:r>
          </a:p>
          <a:p>
            <a:pPr>
              <a:spcBef>
                <a:spcPct val="30000"/>
              </a:spcBef>
              <a:defRPr/>
            </a:pPr>
            <a:r>
              <a:rPr lang="en-US" altLang="en-US" sz="1200">
                <a:latin typeface="Arial" charset="0"/>
              </a:rPr>
              <a:t>Fifth level</a:t>
            </a:r>
          </a:p>
        </p:txBody>
      </p:sp>
      <p:sp>
        <p:nvSpPr>
          <p:cNvPr id="2054" name="Footer Placeholder 5"/>
          <p:cNvSpPr>
            <a:spLocks noGrp="1" noChangeArrowheads="1"/>
          </p:cNvSpPr>
          <p:nvPr>
            <p:ph type="ftr" sz="quarter" idx="4"/>
          </p:nvPr>
        </p:nvSpPr>
        <p:spPr bwMode="auto">
          <a:xfrm>
            <a:off x="0" y="8685213"/>
            <a:ext cx="2971800" cy="458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buFont typeface="Arial" pitchFamily="34" charset="0"/>
              <a:buNone/>
              <a:defRPr sz="1200"/>
            </a:lvl1pPr>
          </a:lstStyle>
          <a:p>
            <a:pPr>
              <a:defRPr/>
            </a:pPr>
            <a:endParaRPr lang="en-US"/>
          </a:p>
        </p:txBody>
      </p:sp>
      <p:sp>
        <p:nvSpPr>
          <p:cNvPr id="2055" name="Slide Number Placeholder 6"/>
          <p:cNvSpPr>
            <a:spLocks noGrp="1" noChangeArrowheads="1"/>
          </p:cNvSpPr>
          <p:nvPr>
            <p:ph type="sldNum" sz="quarter" idx="5"/>
          </p:nvPr>
        </p:nvSpPr>
        <p:spPr bwMode="auto">
          <a:xfrm>
            <a:off x="3884613" y="8685213"/>
            <a:ext cx="2971800" cy="458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Font typeface="Arial" pitchFamily="34" charset="0"/>
              <a:buNone/>
              <a:defRPr/>
            </a:lvl1pPr>
          </a:lstStyle>
          <a:p>
            <a:pPr>
              <a:defRPr/>
            </a:pPr>
            <a:fld id="{9E77175A-F8CA-4CC0-99F0-F827FB1EED0E}" type="slidenum">
              <a:rPr lang="en-US"/>
              <a:pPr>
                <a:defRPr/>
              </a:pPr>
              <a:t>‹#›</a:t>
            </a:fld>
            <a:endParaRPr lang="en-US" sz="1200"/>
          </a:p>
        </p:txBody>
      </p:sp>
    </p:spTree>
    <p:extLst>
      <p:ext uri="{BB962C8B-B14F-4D97-AF65-F5344CB8AC3E}">
        <p14:creationId xmlns:p14="http://schemas.microsoft.com/office/powerpoint/2010/main" val="1163296275"/>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 name="Google Shape;2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 name="Google Shape;2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94710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 name="Google Shape;2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14350" y="6226629"/>
            <a:ext cx="31889700" cy="36837255"/>
          </a:xfrm>
          <a:prstGeom prst="rect">
            <a:avLst/>
          </a:prstGeom>
          <a:noFill/>
          <a:ln>
            <a:noFill/>
          </a:ln>
        </p:spPr>
        <p:txBody>
          <a:bodyPr spcFirstLastPara="1" wrap="square" lIns="0" tIns="0" rIns="0" bIns="0" anchor="ctr" anchorCtr="0">
            <a:normAutofit/>
          </a:bodyPr>
          <a:lstStyle>
            <a:lvl1pPr lvl="0" algn="l">
              <a:spcBef>
                <a:spcPts val="0"/>
              </a:spcBef>
              <a:spcAft>
                <a:spcPts val="0"/>
              </a:spcAft>
              <a:buClr>
                <a:srgbClr val="663300"/>
              </a:buClr>
              <a:buSzPts val="5400"/>
              <a:buFont typeface="Source Sans Pro"/>
              <a:buNone/>
              <a:defRPr sz="5400" b="0" i="0">
                <a:solidFill>
                  <a:srgbClr val="663300"/>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3380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423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7" name="Google Shape;10;p2">
            <a:extLst>
              <a:ext uri="{FF2B5EF4-FFF2-40B4-BE49-F238E27FC236}">
                <a16:creationId xmlns:a16="http://schemas.microsoft.com/office/drawing/2014/main" id="{1C5C9200-3359-4B69-BBC6-51B93BD8BB50}"/>
              </a:ext>
            </a:extLst>
          </p:cNvPr>
          <p:cNvSpPr/>
          <p:nvPr userDrawn="1"/>
        </p:nvSpPr>
        <p:spPr>
          <a:xfrm>
            <a:off x="381422" y="381567"/>
            <a:ext cx="9542781" cy="3977710"/>
          </a:xfrm>
          <a:prstGeom prst="flowChartAlternateProcess">
            <a:avLst/>
          </a:prstGeom>
          <a:solidFill>
            <a:srgbClr val="F8C0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850" b="0" i="0" u="none" strike="noStrike" cap="none">
              <a:solidFill>
                <a:schemeClr val="lt1"/>
              </a:solidFill>
              <a:latin typeface="Calibri"/>
              <a:ea typeface="Calibri"/>
              <a:cs typeface="Calibri"/>
              <a:sym typeface="Calibri"/>
            </a:endParaRPr>
          </a:p>
        </p:txBody>
      </p:sp>
      <p:sp>
        <p:nvSpPr>
          <p:cNvPr id="8" name="Google Shape;11;p2">
            <a:extLst>
              <a:ext uri="{FF2B5EF4-FFF2-40B4-BE49-F238E27FC236}">
                <a16:creationId xmlns:a16="http://schemas.microsoft.com/office/drawing/2014/main" id="{4F430C97-4BEE-49BE-8112-F5E36D32C3C4}"/>
              </a:ext>
            </a:extLst>
          </p:cNvPr>
          <p:cNvSpPr/>
          <p:nvPr userDrawn="1"/>
        </p:nvSpPr>
        <p:spPr>
          <a:xfrm>
            <a:off x="10287391" y="381567"/>
            <a:ext cx="22249588" cy="3977710"/>
          </a:xfrm>
          <a:prstGeom prst="flowChartAlternateProcess">
            <a:avLst/>
          </a:prstGeom>
          <a:solidFill>
            <a:srgbClr val="F8C01B">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850" b="0" i="0" u="none" strike="noStrike" cap="none">
              <a:solidFill>
                <a:schemeClr val="lt1"/>
              </a:solidFill>
              <a:latin typeface="Calibri"/>
              <a:ea typeface="Calibri"/>
              <a:cs typeface="Calibri"/>
              <a:sym typeface="Calibri"/>
            </a:endParaRPr>
          </a:p>
        </p:txBody>
      </p:sp>
      <p:pic>
        <p:nvPicPr>
          <p:cNvPr id="9" name="Google Shape;13;p2">
            <a:extLst>
              <a:ext uri="{FF2B5EF4-FFF2-40B4-BE49-F238E27FC236}">
                <a16:creationId xmlns:a16="http://schemas.microsoft.com/office/drawing/2014/main" id="{560968D2-391C-4FBD-B001-2EECC48DCDBF}"/>
              </a:ext>
            </a:extLst>
          </p:cNvPr>
          <p:cNvPicPr preferRelativeResize="0"/>
          <p:nvPr userDrawn="1"/>
        </p:nvPicPr>
        <p:blipFill rotWithShape="1">
          <a:blip r:embed="rId4">
            <a:alphaModFix/>
          </a:blip>
          <a:srcRect b="21597"/>
          <a:stretch/>
        </p:blipFill>
        <p:spPr>
          <a:xfrm>
            <a:off x="634136" y="877570"/>
            <a:ext cx="8896050" cy="1433830"/>
          </a:xfrm>
          <a:prstGeom prst="rect">
            <a:avLst/>
          </a:prstGeom>
          <a:noFill/>
          <a:ln>
            <a:noFill/>
          </a:ln>
        </p:spPr>
      </p:pic>
      <p:sp>
        <p:nvSpPr>
          <p:cNvPr id="15" name="Google Shape;14;p2">
            <a:extLst>
              <a:ext uri="{FF2B5EF4-FFF2-40B4-BE49-F238E27FC236}">
                <a16:creationId xmlns:a16="http://schemas.microsoft.com/office/drawing/2014/main" id="{74D5DE01-8F56-483E-B729-D64A94BAF041}"/>
              </a:ext>
            </a:extLst>
          </p:cNvPr>
          <p:cNvSpPr txBox="1">
            <a:spLocks noGrp="1"/>
          </p:cNvSpPr>
          <p:nvPr>
            <p:ph type="body" idx="1"/>
          </p:nvPr>
        </p:nvSpPr>
        <p:spPr>
          <a:xfrm>
            <a:off x="2263775" y="11684000"/>
            <a:ext cx="28390849" cy="27847924"/>
          </a:xfrm>
          <a:prstGeom prst="rect">
            <a:avLst/>
          </a:prstGeom>
          <a:noFill/>
          <a:ln>
            <a:noFill/>
          </a:ln>
        </p:spPr>
        <p:txBody>
          <a:bodyPr spcFirstLastPara="1" wrap="square" lIns="91425" tIns="45700" rIns="91425" bIns="45700" anchor="t" anchorCtr="0">
            <a:normAutofit/>
          </a:bodyPr>
          <a:lstStyle>
            <a:lvl1pPr marL="457200" marR="0" lvl="0" indent="-885825" algn="l" rtl="0">
              <a:spcBef>
                <a:spcPts val="2070"/>
              </a:spcBef>
              <a:spcAft>
                <a:spcPts val="0"/>
              </a:spcAft>
              <a:buClr>
                <a:schemeClr val="dk1"/>
              </a:buClr>
              <a:buSzPts val="10350"/>
              <a:buFont typeface="Arial"/>
              <a:buChar char="•"/>
              <a:defRPr sz="10350" b="0" i="0" u="none" strike="noStrike" cap="none">
                <a:solidFill>
                  <a:schemeClr val="dk1"/>
                </a:solidFill>
                <a:latin typeface="Calibri"/>
                <a:ea typeface="Calibri"/>
                <a:cs typeface="Calibri"/>
                <a:sym typeface="Calibri"/>
              </a:defRPr>
            </a:lvl1pPr>
            <a:lvl2pPr marL="914400" marR="0" lvl="1" indent="-804862" algn="l" rtl="0">
              <a:spcBef>
                <a:spcPts val="1815"/>
              </a:spcBef>
              <a:spcAft>
                <a:spcPts val="0"/>
              </a:spcAft>
              <a:buClr>
                <a:schemeClr val="dk1"/>
              </a:buClr>
              <a:buSzPts val="9075"/>
              <a:buFont typeface="Arial"/>
              <a:buChar char="–"/>
              <a:defRPr sz="9075" b="0" i="0" u="none" strike="noStrike" cap="none">
                <a:solidFill>
                  <a:schemeClr val="dk1"/>
                </a:solidFill>
                <a:latin typeface="Calibri"/>
                <a:ea typeface="Calibri"/>
                <a:cs typeface="Calibri"/>
                <a:sym typeface="Calibri"/>
              </a:defRPr>
            </a:lvl2pPr>
            <a:lvl3pPr marL="1371600" marR="0" lvl="2" indent="-719137" algn="l" rtl="0">
              <a:spcBef>
                <a:spcPts val="1545"/>
              </a:spcBef>
              <a:spcAft>
                <a:spcPts val="0"/>
              </a:spcAft>
              <a:buClr>
                <a:schemeClr val="dk1"/>
              </a:buClr>
              <a:buSzPts val="7725"/>
              <a:buFont typeface="Arial"/>
              <a:buChar char="•"/>
              <a:defRPr sz="7725" b="0" i="0" u="none" strike="noStrike" cap="none">
                <a:solidFill>
                  <a:schemeClr val="dk1"/>
                </a:solidFill>
                <a:latin typeface="Calibri"/>
                <a:ea typeface="Calibri"/>
                <a:cs typeface="Calibri"/>
                <a:sym typeface="Calibri"/>
              </a:defRPr>
            </a:lvl3pPr>
            <a:lvl4pPr marL="1828800" marR="0" lvl="3" indent="-638175" algn="l" rtl="0">
              <a:spcBef>
                <a:spcPts val="1290"/>
              </a:spcBef>
              <a:spcAft>
                <a:spcPts val="0"/>
              </a:spcAft>
              <a:buClr>
                <a:schemeClr val="dk1"/>
              </a:buClr>
              <a:buSzPts val="6450"/>
              <a:buFont typeface="Arial"/>
              <a:buChar char="–"/>
              <a:defRPr sz="6450" b="0" i="0" u="none" strike="noStrike" cap="none">
                <a:solidFill>
                  <a:schemeClr val="dk1"/>
                </a:solidFill>
                <a:latin typeface="Calibri"/>
                <a:ea typeface="Calibri"/>
                <a:cs typeface="Calibri"/>
                <a:sym typeface="Calibri"/>
              </a:defRPr>
            </a:lvl4pPr>
            <a:lvl5pPr marL="2286000" marR="0" lvl="4" indent="-638175" algn="l" rtl="0">
              <a:spcBef>
                <a:spcPts val="1290"/>
              </a:spcBef>
              <a:spcAft>
                <a:spcPts val="0"/>
              </a:spcAft>
              <a:buClr>
                <a:schemeClr val="dk1"/>
              </a:buClr>
              <a:buSzPts val="6450"/>
              <a:buFont typeface="Arial"/>
              <a:buChar char="»"/>
              <a:defRPr sz="6450" b="0" i="0" u="none" strike="noStrike" cap="none">
                <a:solidFill>
                  <a:schemeClr val="dk1"/>
                </a:solidFill>
                <a:latin typeface="Calibri"/>
                <a:ea typeface="Calibri"/>
                <a:cs typeface="Calibri"/>
                <a:sym typeface="Calibri"/>
              </a:defRPr>
            </a:lvl5pPr>
            <a:lvl6pPr marL="2743200" marR="0" lvl="5" indent="-638175" algn="l" rtl="0">
              <a:spcBef>
                <a:spcPts val="1290"/>
              </a:spcBef>
              <a:spcAft>
                <a:spcPts val="0"/>
              </a:spcAft>
              <a:buClr>
                <a:schemeClr val="dk1"/>
              </a:buClr>
              <a:buSzPts val="6450"/>
              <a:buFont typeface="Arial"/>
              <a:buChar char="•"/>
              <a:defRPr sz="6450" b="0" i="0" u="none" strike="noStrike" cap="none">
                <a:solidFill>
                  <a:schemeClr val="dk1"/>
                </a:solidFill>
                <a:latin typeface="Calibri"/>
                <a:ea typeface="Calibri"/>
                <a:cs typeface="Calibri"/>
                <a:sym typeface="Calibri"/>
              </a:defRPr>
            </a:lvl6pPr>
            <a:lvl7pPr marL="3200400" marR="0" lvl="6" indent="-638175" algn="l" rtl="0">
              <a:spcBef>
                <a:spcPts val="1290"/>
              </a:spcBef>
              <a:spcAft>
                <a:spcPts val="0"/>
              </a:spcAft>
              <a:buClr>
                <a:schemeClr val="dk1"/>
              </a:buClr>
              <a:buSzPts val="6450"/>
              <a:buFont typeface="Arial"/>
              <a:buChar char="•"/>
              <a:defRPr sz="6450" b="0" i="0" u="none" strike="noStrike" cap="none">
                <a:solidFill>
                  <a:schemeClr val="dk1"/>
                </a:solidFill>
                <a:latin typeface="Calibri"/>
                <a:ea typeface="Calibri"/>
                <a:cs typeface="Calibri"/>
                <a:sym typeface="Calibri"/>
              </a:defRPr>
            </a:lvl7pPr>
            <a:lvl8pPr marL="3657600" marR="0" lvl="7" indent="-638175" algn="l" rtl="0">
              <a:spcBef>
                <a:spcPts val="1290"/>
              </a:spcBef>
              <a:spcAft>
                <a:spcPts val="0"/>
              </a:spcAft>
              <a:buClr>
                <a:schemeClr val="dk1"/>
              </a:buClr>
              <a:buSzPts val="6450"/>
              <a:buFont typeface="Arial"/>
              <a:buChar char="•"/>
              <a:defRPr sz="6450" b="0" i="0" u="none" strike="noStrike" cap="none">
                <a:solidFill>
                  <a:schemeClr val="dk1"/>
                </a:solidFill>
                <a:latin typeface="Calibri"/>
                <a:ea typeface="Calibri"/>
                <a:cs typeface="Calibri"/>
                <a:sym typeface="Calibri"/>
              </a:defRPr>
            </a:lvl8pPr>
            <a:lvl9pPr marL="4114800" marR="0" lvl="8" indent="-638175" algn="l" rtl="0">
              <a:spcBef>
                <a:spcPts val="1290"/>
              </a:spcBef>
              <a:spcAft>
                <a:spcPts val="0"/>
              </a:spcAft>
              <a:buClr>
                <a:schemeClr val="dk1"/>
              </a:buClr>
              <a:buSzPts val="6450"/>
              <a:buFont typeface="Arial"/>
              <a:buChar char="•"/>
              <a:defRPr sz="6450" b="0" i="0" u="none" strike="noStrike" cap="none">
                <a:solidFill>
                  <a:schemeClr val="dk1"/>
                </a:solidFill>
                <a:latin typeface="Calibri"/>
                <a:ea typeface="Calibri"/>
                <a:cs typeface="Calibri"/>
                <a:sym typeface="Calibri"/>
              </a:defRPr>
            </a:lvl9pPr>
          </a:lstStyle>
          <a:p>
            <a:endParaRPr/>
          </a:p>
        </p:txBody>
      </p:sp>
      <p:sp>
        <p:nvSpPr>
          <p:cNvPr id="16" name="TextBox 15">
            <a:extLst>
              <a:ext uri="{FF2B5EF4-FFF2-40B4-BE49-F238E27FC236}">
                <a16:creationId xmlns:a16="http://schemas.microsoft.com/office/drawing/2014/main" id="{DDD9F781-CA82-4237-BAC5-2ED89530D611}"/>
              </a:ext>
            </a:extLst>
          </p:cNvPr>
          <p:cNvSpPr txBox="1"/>
          <p:nvPr userDrawn="1"/>
        </p:nvSpPr>
        <p:spPr>
          <a:xfrm>
            <a:off x="2066254" y="1600734"/>
            <a:ext cx="7337425" cy="2585323"/>
          </a:xfrm>
          <a:prstGeom prst="rect">
            <a:avLst/>
          </a:prstGeom>
          <a:noFill/>
        </p:spPr>
        <p:txBody>
          <a:bodyPr wrap="square" rtlCol="0">
            <a:spAutoFit/>
          </a:bodyPr>
          <a:lstStyle/>
          <a:p>
            <a:endParaRPr lang="en-US" sz="5400">
              <a:solidFill>
                <a:srgbClr val="5C1500"/>
              </a:solidFill>
              <a:latin typeface="Franklin Gothic Demi" panose="020B0703020102020204" pitchFamily="34" charset="0"/>
            </a:endParaRPr>
          </a:p>
          <a:p>
            <a:pPr algn="r"/>
            <a:r>
              <a:rPr lang="en-US" sz="5400">
                <a:solidFill>
                  <a:srgbClr val="5C1500"/>
                </a:solidFill>
                <a:latin typeface="Franklin Gothic Demi" panose="020B0703020102020204" pitchFamily="34" charset="0"/>
              </a:rPr>
              <a:t>Department of </a:t>
            </a:r>
            <a:br>
              <a:rPr lang="en-US" sz="5400">
                <a:solidFill>
                  <a:srgbClr val="5C1500"/>
                </a:solidFill>
                <a:latin typeface="Franklin Gothic Demi" panose="020B0703020102020204" pitchFamily="34" charset="0"/>
              </a:rPr>
            </a:br>
            <a:r>
              <a:rPr lang="en-US" sz="5400">
                <a:solidFill>
                  <a:srgbClr val="5C1500"/>
                </a:solidFill>
                <a:latin typeface="Franklin Gothic Demi" panose="020B0703020102020204" pitchFamily="34" charset="0"/>
              </a:rPr>
              <a:t>Computer Science</a:t>
            </a:r>
          </a:p>
        </p:txBody>
      </p:sp>
    </p:spTree>
    <p:extLst>
      <p:ext uri="{BB962C8B-B14F-4D97-AF65-F5344CB8AC3E}">
        <p14:creationId xmlns:p14="http://schemas.microsoft.com/office/powerpoint/2010/main" val="2315919906"/>
      </p:ext>
    </p:extLst>
  </p:cSld>
  <p:clrMap bg1="lt1" tx1="dk1" bg2="dk2" tx2="lt2" accent1="accent1" accent2="accent2" accent3="accent3" accent4="accent4" accent5="accent5" accent6="accent6" hlink="hlink" folHlink="folHlink"/>
  <p:sldLayoutIdLst>
    <p:sldLayoutId id="2147483657" r:id="rId1"/>
    <p:sldLayoutId id="214748365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329"/>
          <p:cNvSpPr>
            <a:spLocks noChangeArrowheads="1"/>
          </p:cNvSpPr>
          <p:nvPr/>
        </p:nvSpPr>
        <p:spPr bwMode="auto">
          <a:xfrm>
            <a:off x="14325656" y="43074964"/>
            <a:ext cx="18538612" cy="740035"/>
          </a:xfrm>
          <a:prstGeom prst="rect">
            <a:avLst/>
          </a:prstGeom>
          <a:solidFill>
            <a:schemeClr val="bg1"/>
          </a:solidFill>
          <a:ln w="9525" algn="ctr">
            <a:noFill/>
            <a:round/>
            <a:headEnd/>
            <a:tailEnd/>
          </a:ln>
        </p:spPr>
        <p:txBody>
          <a:bodyPr tIns="121920" bIns="121920"/>
          <a:lstStyle>
            <a:lvl1pPr>
              <a:defRPr sz="2400">
                <a:solidFill>
                  <a:schemeClr val="tx1"/>
                </a:solidFill>
                <a:latin typeface="Times New Roman" pitchFamily="18" charset="0"/>
                <a:ea typeface="SimSun" pitchFamily="2" charset="-122"/>
                <a:sym typeface="Times New Roman" pitchFamily="18" charset="0"/>
              </a:defRPr>
            </a:lvl1pPr>
            <a:lvl2pPr marL="742950" indent="-285750">
              <a:defRPr sz="2400">
                <a:solidFill>
                  <a:schemeClr val="tx1"/>
                </a:solidFill>
                <a:latin typeface="Times New Roman" pitchFamily="18" charset="0"/>
                <a:ea typeface="SimSun" pitchFamily="2" charset="-122"/>
                <a:sym typeface="Times New Roman" pitchFamily="18" charset="0"/>
              </a:defRPr>
            </a:lvl2pPr>
            <a:lvl3pPr marL="1143000" indent="-228600">
              <a:defRPr sz="2400">
                <a:solidFill>
                  <a:schemeClr val="tx1"/>
                </a:solidFill>
                <a:latin typeface="Times New Roman" pitchFamily="18" charset="0"/>
                <a:ea typeface="SimSun" pitchFamily="2" charset="-122"/>
                <a:sym typeface="Times New Roman" pitchFamily="18" charset="0"/>
              </a:defRPr>
            </a:lvl3pPr>
            <a:lvl4pPr marL="1600200" indent="-228600">
              <a:defRPr sz="2400">
                <a:solidFill>
                  <a:schemeClr val="tx1"/>
                </a:solidFill>
                <a:latin typeface="Times New Roman" pitchFamily="18" charset="0"/>
                <a:ea typeface="SimSun" pitchFamily="2" charset="-122"/>
                <a:sym typeface="Times New Roman" pitchFamily="18" charset="0"/>
              </a:defRPr>
            </a:lvl4pPr>
            <a:lvl5pPr marL="2057400" indent="-228600">
              <a:defRPr sz="2400">
                <a:solidFill>
                  <a:schemeClr val="tx1"/>
                </a:solidFill>
                <a:latin typeface="Times New Roman" pitchFamily="18" charset="0"/>
                <a:ea typeface="SimSun" pitchFamily="2" charset="-122"/>
                <a:sym typeface="Times New Roman" pitchFamily="18" charset="0"/>
              </a:defRPr>
            </a:lvl5pPr>
            <a:lvl6pPr marL="2514600" indent="-228600" eaLnBrk="0" fontAlgn="base" hangingPunct="0">
              <a:spcBef>
                <a:spcPct val="0"/>
              </a:spcBef>
              <a:spcAft>
                <a:spcPct val="0"/>
              </a:spcAft>
              <a:buFont typeface="Arial" charset="0"/>
              <a:defRPr sz="2400">
                <a:solidFill>
                  <a:schemeClr val="tx1"/>
                </a:solidFill>
                <a:latin typeface="Times New Roman" pitchFamily="18" charset="0"/>
                <a:ea typeface="SimSun" pitchFamily="2" charset="-122"/>
                <a:sym typeface="Times New Roman" pitchFamily="18" charset="0"/>
              </a:defRPr>
            </a:lvl6pPr>
            <a:lvl7pPr marL="2971800" indent="-228600" eaLnBrk="0" fontAlgn="base" hangingPunct="0">
              <a:spcBef>
                <a:spcPct val="0"/>
              </a:spcBef>
              <a:spcAft>
                <a:spcPct val="0"/>
              </a:spcAft>
              <a:buFont typeface="Arial" charset="0"/>
              <a:defRPr sz="2400">
                <a:solidFill>
                  <a:schemeClr val="tx1"/>
                </a:solidFill>
                <a:latin typeface="Times New Roman" pitchFamily="18" charset="0"/>
                <a:ea typeface="SimSun" pitchFamily="2" charset="-122"/>
                <a:sym typeface="Times New Roman" pitchFamily="18" charset="0"/>
              </a:defRPr>
            </a:lvl7pPr>
            <a:lvl8pPr marL="3429000" indent="-228600" eaLnBrk="0" fontAlgn="base" hangingPunct="0">
              <a:spcBef>
                <a:spcPct val="0"/>
              </a:spcBef>
              <a:spcAft>
                <a:spcPct val="0"/>
              </a:spcAft>
              <a:buFont typeface="Arial" charset="0"/>
              <a:defRPr sz="2400">
                <a:solidFill>
                  <a:schemeClr val="tx1"/>
                </a:solidFill>
                <a:latin typeface="Times New Roman" pitchFamily="18" charset="0"/>
                <a:ea typeface="SimSun" pitchFamily="2" charset="-122"/>
                <a:sym typeface="Times New Roman" pitchFamily="18" charset="0"/>
              </a:defRPr>
            </a:lvl8pPr>
            <a:lvl9pPr marL="3886200" indent="-228600" eaLnBrk="0" fontAlgn="base" hangingPunct="0">
              <a:spcBef>
                <a:spcPct val="0"/>
              </a:spcBef>
              <a:spcAft>
                <a:spcPct val="0"/>
              </a:spcAft>
              <a:buFont typeface="Arial" charset="0"/>
              <a:defRPr sz="2400">
                <a:solidFill>
                  <a:schemeClr val="tx1"/>
                </a:solidFill>
                <a:latin typeface="Times New Roman" pitchFamily="18" charset="0"/>
                <a:ea typeface="SimSun" pitchFamily="2" charset="-122"/>
                <a:sym typeface="Times New Roman" pitchFamily="18" charset="0"/>
              </a:defRPr>
            </a:lvl9pPr>
          </a:lstStyle>
          <a:p>
            <a:pPr algn="ctr"/>
            <a:r>
              <a:rPr lang="en-US" altLang="en-US" sz="3600" i="1" dirty="0">
                <a:latin typeface="Calibri" pitchFamily="34" charset="0"/>
              </a:rPr>
              <a:t>Acknowledgement  Jayson Daughtry for his contributions</a:t>
            </a:r>
            <a:endParaRPr lang="en-US" altLang="en-US" sz="1600" i="1" dirty="0">
              <a:latin typeface="Calibri" pitchFamily="34" charset="0"/>
            </a:endParaRPr>
          </a:p>
        </p:txBody>
      </p:sp>
      <p:sp>
        <p:nvSpPr>
          <p:cNvPr id="272" name="TextBox 271">
            <a:extLst>
              <a:ext uri="{FF2B5EF4-FFF2-40B4-BE49-F238E27FC236}">
                <a16:creationId xmlns:a16="http://schemas.microsoft.com/office/drawing/2014/main" id="{CFEFDC4A-EB0A-4BA4-91A8-53A233977B25}"/>
              </a:ext>
            </a:extLst>
          </p:cNvPr>
          <p:cNvSpPr txBox="1"/>
          <p:nvPr/>
        </p:nvSpPr>
        <p:spPr bwMode="auto">
          <a:xfrm>
            <a:off x="13256993" y="26780432"/>
            <a:ext cx="19064524" cy="3508653"/>
          </a:xfrm>
          <a:prstGeom prst="rect">
            <a:avLst/>
          </a:prstGeom>
          <a:solidFill>
            <a:srgbClr val="FDE9AF"/>
          </a:solidFill>
        </p:spPr>
        <p:txBody>
          <a:bodyPr wrap="square">
            <a:spAutoFit/>
          </a:bodyPr>
          <a:lstStyle/>
          <a:p>
            <a:pPr algn="ctr">
              <a:defRPr/>
            </a:pPr>
            <a:r>
              <a:rPr lang="en-US" sz="6000" b="1" u="sng" dirty="0">
                <a:latin typeface="Calibri" panose="020F0502020204030204" pitchFamily="34" charset="0"/>
              </a:rPr>
              <a:t>Data Visualization</a:t>
            </a:r>
          </a:p>
          <a:p>
            <a:pPr algn="ctr">
              <a:defRPr/>
            </a:pPr>
            <a:endParaRPr lang="en-US" sz="6000" b="1" u="sng" dirty="0">
              <a:latin typeface="Calibri" panose="020F0502020204030204" pitchFamily="34" charset="0"/>
            </a:endParaRPr>
          </a:p>
          <a:p>
            <a:pPr>
              <a:defRPr/>
            </a:pPr>
            <a:r>
              <a:rPr lang="en-US" sz="3400" kern="0" dirty="0">
                <a:solidFill>
                  <a:srgbClr val="000000"/>
                </a:solidFill>
                <a:latin typeface="Arial"/>
                <a:ea typeface="+mn-ea"/>
              </a:rPr>
              <a:t>Splunk enabled us to create data </a:t>
            </a:r>
            <a:r>
              <a:rPr lang="en-US" sz="3400" kern="0">
                <a:solidFill>
                  <a:srgbClr val="000000"/>
                </a:solidFill>
                <a:latin typeface="Arial"/>
                <a:ea typeface="+mn-ea"/>
              </a:rPr>
              <a:t>visualizations based upon </a:t>
            </a:r>
            <a:r>
              <a:rPr lang="en-US" sz="3400" kern="0" dirty="0">
                <a:solidFill>
                  <a:srgbClr val="000000"/>
                </a:solidFill>
                <a:latin typeface="Arial"/>
                <a:ea typeface="+mn-ea"/>
              </a:rPr>
              <a:t>the logs that we were monitoring, </a:t>
            </a:r>
            <a:r>
              <a:rPr lang="en-US" sz="3400" kern="0">
                <a:solidFill>
                  <a:srgbClr val="000000"/>
                </a:solidFill>
                <a:latin typeface="Arial"/>
                <a:ea typeface="+mn-ea"/>
              </a:rPr>
              <a:t>giving operators a </a:t>
            </a:r>
            <a:r>
              <a:rPr lang="en-US" sz="3400" kern="0" dirty="0">
                <a:solidFill>
                  <a:srgbClr val="000000"/>
                </a:solidFill>
                <a:latin typeface="Arial"/>
                <a:ea typeface="+mn-ea"/>
              </a:rPr>
              <a:t>way to </a:t>
            </a:r>
            <a:r>
              <a:rPr lang="en-US" sz="3400" kern="0">
                <a:solidFill>
                  <a:srgbClr val="000000"/>
                </a:solidFill>
                <a:latin typeface="Arial"/>
                <a:ea typeface="+mn-ea"/>
              </a:rPr>
              <a:t>quickly understand the gravity </a:t>
            </a:r>
            <a:r>
              <a:rPr lang="en-US" sz="3400" kern="0" dirty="0">
                <a:solidFill>
                  <a:srgbClr val="000000"/>
                </a:solidFill>
                <a:latin typeface="Arial"/>
                <a:ea typeface="+mn-ea"/>
              </a:rPr>
              <a:t>of an </a:t>
            </a:r>
            <a:r>
              <a:rPr lang="en-US" sz="3400" kern="0">
                <a:solidFill>
                  <a:srgbClr val="000000"/>
                </a:solidFill>
                <a:latin typeface="Arial"/>
                <a:ea typeface="+mn-ea"/>
              </a:rPr>
              <a:t>event that </a:t>
            </a:r>
            <a:r>
              <a:rPr lang="en-US" sz="3400" kern="0" dirty="0">
                <a:solidFill>
                  <a:srgbClr val="000000"/>
                </a:solidFill>
                <a:latin typeface="Arial"/>
                <a:ea typeface="+mn-ea"/>
              </a:rPr>
              <a:t>was </a:t>
            </a:r>
            <a:r>
              <a:rPr lang="en-US" sz="3400" kern="0">
                <a:solidFill>
                  <a:srgbClr val="000000"/>
                </a:solidFill>
                <a:latin typeface="Arial"/>
                <a:ea typeface="+mn-ea"/>
              </a:rPr>
              <a:t>caught by SPLUNK</a:t>
            </a:r>
            <a:r>
              <a:rPr lang="en-US" sz="3400" kern="0" dirty="0">
                <a:solidFill>
                  <a:srgbClr val="000000"/>
                </a:solidFill>
                <a:latin typeface="Arial"/>
                <a:ea typeface="+mn-ea"/>
              </a:rPr>
              <a:t>.</a:t>
            </a:r>
            <a:br>
              <a:rPr lang="en-US" sz="3400" kern="0" dirty="0">
                <a:solidFill>
                  <a:srgbClr val="000000"/>
                </a:solidFill>
                <a:latin typeface="Arial"/>
                <a:ea typeface="+mn-ea"/>
              </a:rPr>
            </a:br>
            <a:endParaRPr lang="en-US" sz="3400" kern="0" dirty="0">
              <a:solidFill>
                <a:srgbClr val="000000"/>
              </a:solidFill>
              <a:latin typeface="Arial"/>
              <a:ea typeface="+mn-ea"/>
            </a:endParaRPr>
          </a:p>
        </p:txBody>
      </p:sp>
      <p:pic>
        <p:nvPicPr>
          <p:cNvPr id="4" name="Picture 3"/>
          <p:cNvPicPr>
            <a:picLocks noChangeAspect="1"/>
          </p:cNvPicPr>
          <p:nvPr/>
        </p:nvPicPr>
        <p:blipFill>
          <a:blip r:embed="rId2"/>
          <a:stretch>
            <a:fillRect/>
          </a:stretch>
        </p:blipFill>
        <p:spPr>
          <a:xfrm>
            <a:off x="15431620" y="8739626"/>
            <a:ext cx="17504585" cy="7841910"/>
          </a:xfrm>
          <a:prstGeom prst="rect">
            <a:avLst/>
          </a:prstGeom>
        </p:spPr>
      </p:pic>
      <p:sp>
        <p:nvSpPr>
          <p:cNvPr id="16" name="TextBox 15"/>
          <p:cNvSpPr txBox="1"/>
          <p:nvPr/>
        </p:nvSpPr>
        <p:spPr>
          <a:xfrm>
            <a:off x="18461832" y="16590332"/>
            <a:ext cx="11444159" cy="769441"/>
          </a:xfrm>
          <a:prstGeom prst="rect">
            <a:avLst/>
          </a:prstGeom>
          <a:noFill/>
        </p:spPr>
        <p:txBody>
          <a:bodyPr wrap="none">
            <a:spAutoFit/>
          </a:bodyPr>
          <a:lstStyle/>
          <a:p>
            <a:pPr algn="ctr">
              <a:defRPr/>
            </a:pPr>
            <a:r>
              <a:rPr lang="en-US" sz="4400" b="1" i="1" dirty="0">
                <a:solidFill>
                  <a:srgbClr val="5C15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 powerful but </a:t>
            </a:r>
            <a:r>
              <a:rPr lang="en-US" sz="4400" b="1" i="1" u="sng" dirty="0">
                <a:solidFill>
                  <a:srgbClr val="5C15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overly</a:t>
            </a:r>
            <a:r>
              <a:rPr lang="en-US" sz="4400" b="1" i="1" dirty="0">
                <a:solidFill>
                  <a:srgbClr val="5C15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4400" b="1" i="1" u="sng" dirty="0">
                <a:solidFill>
                  <a:srgbClr val="5C15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complex</a:t>
            </a:r>
            <a:r>
              <a:rPr lang="en-US" sz="4400" b="1" i="1" dirty="0">
                <a:solidFill>
                  <a:srgbClr val="5C15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tool.</a:t>
            </a:r>
          </a:p>
        </p:txBody>
      </p:sp>
      <p:sp>
        <p:nvSpPr>
          <p:cNvPr id="5" name="Rectangle 4"/>
          <p:cNvSpPr/>
          <p:nvPr/>
        </p:nvSpPr>
        <p:spPr>
          <a:xfrm>
            <a:off x="439630" y="9736055"/>
            <a:ext cx="14997280" cy="8494633"/>
          </a:xfrm>
          <a:prstGeom prst="rect">
            <a:avLst/>
          </a:prstGeom>
        </p:spPr>
        <p:txBody>
          <a:bodyPr wrap="square">
            <a:spAutoFit/>
          </a:bodyPr>
          <a:lstStyle/>
          <a:p>
            <a:r>
              <a:rPr lang="en-US" sz="6000">
                <a:latin typeface="Calibri" panose="020F0502020204030204" pitchFamily="34" charset="0"/>
                <a:cs typeface="Calibri" panose="020F0502020204030204" pitchFamily="34" charset="0"/>
              </a:rPr>
              <a:t>Mission-critical systems require real-time and actionable data analytics, event monitoring and response.</a:t>
            </a:r>
            <a:br>
              <a:rPr lang="en-US" sz="6000">
                <a:latin typeface="Calibri" panose="020F0502020204030204" pitchFamily="34" charset="0"/>
                <a:cs typeface="Calibri" panose="020F0502020204030204" pitchFamily="34" charset="0"/>
              </a:rPr>
            </a:br>
            <a:br>
              <a:rPr lang="en-US" sz="6000">
                <a:latin typeface="Calibri" panose="020F0502020204030204" pitchFamily="34" charset="0"/>
                <a:cs typeface="Calibri" panose="020F0502020204030204" pitchFamily="34" charset="0"/>
              </a:rPr>
            </a:br>
            <a:r>
              <a:rPr lang="en-US" sz="6000">
                <a:latin typeface="Calibri" panose="020F0502020204030204" pitchFamily="34" charset="0"/>
                <a:cs typeface="Calibri" panose="020F0502020204030204" pitchFamily="34" charset="0"/>
              </a:rPr>
              <a:t>Tools like SPLUNK can fulfill these needs…but…</a:t>
            </a:r>
          </a:p>
          <a:p>
            <a:endParaRPr lang="en-US" sz="6000">
              <a:latin typeface="Calibri" panose="020F0502020204030204" pitchFamily="34" charset="0"/>
              <a:cs typeface="Calibri" panose="020F0502020204030204" pitchFamily="34" charset="0"/>
            </a:endParaRPr>
          </a:p>
          <a:p>
            <a:r>
              <a:rPr lang="en-US" sz="6000">
                <a:latin typeface="Calibri" panose="020F0502020204030204" pitchFamily="34" charset="0"/>
                <a:cs typeface="Calibri" panose="020F0502020204030204" pitchFamily="34" charset="0"/>
              </a:rPr>
              <a:t>In 2019, Cybersecurity management must be the domain of ALL employees, not just highly trained specialists.</a:t>
            </a:r>
            <a:endParaRPr lang="en-US" sz="6000" dirty="0">
              <a:latin typeface="Calibri" panose="020F0502020204030204" pitchFamily="34" charset="0"/>
              <a:cs typeface="Calibri" panose="020F0502020204030204" pitchFamily="34" charset="0"/>
            </a:endParaRPr>
          </a:p>
        </p:txBody>
      </p:sp>
      <p:sp>
        <p:nvSpPr>
          <p:cNvPr id="6" name="Bent Arrow 5"/>
          <p:cNvSpPr/>
          <p:nvPr/>
        </p:nvSpPr>
        <p:spPr bwMode="auto">
          <a:xfrm rot="10604089" flipH="1" flipV="1">
            <a:off x="4443108" y="12123791"/>
            <a:ext cx="11513717" cy="1142517"/>
          </a:xfrm>
          <a:prstGeom prst="bentArrow">
            <a:avLst>
              <a:gd name="adj1" fmla="val 25000"/>
              <a:gd name="adj2" fmla="val 50000"/>
              <a:gd name="adj3" fmla="val 50000"/>
              <a:gd name="adj4" fmla="val 43750"/>
            </a:avLst>
          </a:prstGeom>
          <a:solidFill>
            <a:srgbClr val="FFCC00"/>
          </a:solidFill>
          <a:ln w="12700"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endParaRPr lang="en-US" sz="3200"/>
          </a:p>
        </p:txBody>
      </p:sp>
      <p:pic>
        <p:nvPicPr>
          <p:cNvPr id="11" name="Picture 10"/>
          <p:cNvPicPr>
            <a:picLocks noChangeAspect="1"/>
          </p:cNvPicPr>
          <p:nvPr/>
        </p:nvPicPr>
        <p:blipFill>
          <a:blip r:embed="rId3"/>
          <a:stretch>
            <a:fillRect/>
          </a:stretch>
        </p:blipFill>
        <p:spPr>
          <a:xfrm>
            <a:off x="376436" y="26731091"/>
            <a:ext cx="12345880" cy="9518945"/>
          </a:xfrm>
          <a:prstGeom prst="rect">
            <a:avLst/>
          </a:prstGeom>
        </p:spPr>
      </p:pic>
      <p:grpSp>
        <p:nvGrpSpPr>
          <p:cNvPr id="2051" name="Group 2050"/>
          <p:cNvGrpSpPr/>
          <p:nvPr/>
        </p:nvGrpSpPr>
        <p:grpSpPr>
          <a:xfrm>
            <a:off x="18047928" y="33088328"/>
            <a:ext cx="15022436" cy="9777989"/>
            <a:chOff x="11516952" y="20124690"/>
            <a:chExt cx="11266826" cy="7333492"/>
          </a:xfrm>
        </p:grpSpPr>
        <p:grpSp>
          <p:nvGrpSpPr>
            <p:cNvPr id="22" name="Group 21">
              <a:extLst>
                <a:ext uri="{FF2B5EF4-FFF2-40B4-BE49-F238E27FC236}">
                  <a16:creationId xmlns:a16="http://schemas.microsoft.com/office/drawing/2014/main" id="{009B1FCD-CFA4-40FC-A406-B3A2A2C34E46}"/>
                </a:ext>
              </a:extLst>
            </p:cNvPr>
            <p:cNvGrpSpPr/>
            <p:nvPr/>
          </p:nvGrpSpPr>
          <p:grpSpPr>
            <a:xfrm>
              <a:off x="17289704" y="21788393"/>
              <a:ext cx="5494074" cy="5669789"/>
              <a:chOff x="17972168" y="21128399"/>
              <a:chExt cx="5494074" cy="5669789"/>
            </a:xfrm>
          </p:grpSpPr>
          <p:grpSp>
            <p:nvGrpSpPr>
              <p:cNvPr id="19" name="Group 18">
                <a:extLst>
                  <a:ext uri="{FF2B5EF4-FFF2-40B4-BE49-F238E27FC236}">
                    <a16:creationId xmlns:a16="http://schemas.microsoft.com/office/drawing/2014/main" id="{0946E39B-7544-4023-BC9E-C4D22EDB1F54}"/>
                  </a:ext>
                </a:extLst>
              </p:cNvPr>
              <p:cNvGrpSpPr/>
              <p:nvPr/>
            </p:nvGrpSpPr>
            <p:grpSpPr>
              <a:xfrm>
                <a:off x="19427748" y="21128399"/>
                <a:ext cx="2709624" cy="2765995"/>
                <a:chOff x="12757953" y="21171176"/>
                <a:chExt cx="3085491" cy="3172494"/>
              </a:xfrm>
            </p:grpSpPr>
            <p:sp>
              <p:nvSpPr>
                <p:cNvPr id="3" name="Isosceles Triangle 2">
                  <a:extLst>
                    <a:ext uri="{FF2B5EF4-FFF2-40B4-BE49-F238E27FC236}">
                      <a16:creationId xmlns:a16="http://schemas.microsoft.com/office/drawing/2014/main" id="{A400E107-6301-4615-98EC-D224936094D2}"/>
                    </a:ext>
                  </a:extLst>
                </p:cNvPr>
                <p:cNvSpPr/>
                <p:nvPr/>
              </p:nvSpPr>
              <p:spPr bwMode="auto">
                <a:xfrm>
                  <a:off x="12757953" y="21171176"/>
                  <a:ext cx="3085491" cy="3172494"/>
                </a:xfrm>
                <a:prstGeom prst="triangle">
                  <a:avLst/>
                </a:prstGeom>
                <a:solidFill>
                  <a:srgbClr val="FFF0DB"/>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defTabSz="1219170"/>
                  <a:endParaRPr lang="en-US" sz="3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7957F67-93B9-416B-938D-1D1A230C8598}"/>
                    </a:ext>
                  </a:extLst>
                </p:cNvPr>
                <p:cNvSpPr txBox="1"/>
                <p:nvPr/>
              </p:nvSpPr>
              <p:spPr>
                <a:xfrm>
                  <a:off x="13482285" y="22864497"/>
                  <a:ext cx="2017840" cy="432490"/>
                </a:xfrm>
                <a:prstGeom prst="rect">
                  <a:avLst/>
                </a:prstGeom>
                <a:noFill/>
              </p:spPr>
              <p:txBody>
                <a:bodyPr wrap="square" rtlCol="0">
                  <a:spAutoFit/>
                </a:bodyPr>
                <a:lstStyle/>
                <a:p>
                  <a:r>
                    <a:rPr lang="en-US" sz="2667" dirty="0">
                      <a:latin typeface="Arial" panose="020B0604020202020204" pitchFamily="34" charset="0"/>
                      <a:cs typeface="Arial" panose="020B0604020202020204" pitchFamily="34" charset="0"/>
                    </a:rPr>
                    <a:t>Agency ATO</a:t>
                  </a:r>
                </a:p>
              </p:txBody>
            </p:sp>
          </p:grpSp>
          <p:grpSp>
            <p:nvGrpSpPr>
              <p:cNvPr id="17" name="Group 16">
                <a:extLst>
                  <a:ext uri="{FF2B5EF4-FFF2-40B4-BE49-F238E27FC236}">
                    <a16:creationId xmlns:a16="http://schemas.microsoft.com/office/drawing/2014/main" id="{507452C5-67D2-4A33-9880-2F4950BB1621}"/>
                  </a:ext>
                </a:extLst>
              </p:cNvPr>
              <p:cNvGrpSpPr/>
              <p:nvPr/>
            </p:nvGrpSpPr>
            <p:grpSpPr>
              <a:xfrm>
                <a:off x="18665769" y="24137551"/>
                <a:ext cx="4190889" cy="1300548"/>
                <a:chOff x="7460567" y="24690149"/>
                <a:chExt cx="4929521" cy="1493008"/>
              </a:xfrm>
            </p:grpSpPr>
            <p:sp>
              <p:nvSpPr>
                <p:cNvPr id="24" name="Trapezoid 23">
                  <a:extLst>
                    <a:ext uri="{FF2B5EF4-FFF2-40B4-BE49-F238E27FC236}">
                      <a16:creationId xmlns:a16="http://schemas.microsoft.com/office/drawing/2014/main" id="{D0BCE2AC-8C2D-4047-9FC5-734C482FE3E6}"/>
                    </a:ext>
                  </a:extLst>
                </p:cNvPr>
                <p:cNvSpPr/>
                <p:nvPr/>
              </p:nvSpPr>
              <p:spPr bwMode="auto">
                <a:xfrm>
                  <a:off x="7460567" y="24690151"/>
                  <a:ext cx="4929521" cy="1447762"/>
                </a:xfrm>
                <a:prstGeom prst="trapezoid">
                  <a:avLst>
                    <a:gd name="adj" fmla="val 49673"/>
                  </a:avLst>
                </a:prstGeom>
                <a:solidFill>
                  <a:srgbClr val="C8D7EA"/>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defTabSz="1219170"/>
                  <a:endParaRPr lang="en-US" sz="3200"/>
                </a:p>
              </p:txBody>
            </p:sp>
            <p:sp>
              <p:nvSpPr>
                <p:cNvPr id="9" name="TextBox 8">
                  <a:extLst>
                    <a:ext uri="{FF2B5EF4-FFF2-40B4-BE49-F238E27FC236}">
                      <a16:creationId xmlns:a16="http://schemas.microsoft.com/office/drawing/2014/main" id="{3165DDC8-C754-4CD8-9862-2DFD3F38B9F7}"/>
                    </a:ext>
                  </a:extLst>
                </p:cNvPr>
                <p:cNvSpPr txBox="1"/>
                <p:nvPr/>
              </p:nvSpPr>
              <p:spPr>
                <a:xfrm>
                  <a:off x="8008717" y="24690149"/>
                  <a:ext cx="3931273" cy="1493008"/>
                </a:xfrm>
                <a:prstGeom prst="rect">
                  <a:avLst/>
                </a:prstGeom>
                <a:noFill/>
              </p:spPr>
              <p:txBody>
                <a:bodyPr wrap="square" rtlCol="0">
                  <a:spAutoFit/>
                </a:bodyPr>
                <a:lstStyle/>
                <a:p>
                  <a:pPr algn="ctr"/>
                  <a:r>
                    <a:rPr lang="en-US" sz="2667" dirty="0">
                      <a:latin typeface="Arial" panose="020B0604020202020204" pitchFamily="34" charset="0"/>
                      <a:cs typeface="Arial" panose="020B0604020202020204" pitchFamily="34" charset="0"/>
                    </a:rPr>
                    <a:t>OMB A-130 </a:t>
                  </a:r>
                </a:p>
                <a:p>
                  <a:pPr algn="ctr"/>
                  <a:r>
                    <a:rPr lang="en-US" sz="2667" dirty="0">
                      <a:latin typeface="Arial" panose="020B0604020202020204" pitchFamily="34" charset="0"/>
                      <a:cs typeface="Arial" panose="020B0604020202020204" pitchFamily="34" charset="0"/>
                    </a:rPr>
                    <a:t>FIPS, 200 FIPS 199 </a:t>
                  </a:r>
                </a:p>
                <a:p>
                  <a:pPr algn="ctr"/>
                  <a:r>
                    <a:rPr lang="en-US" sz="2667" dirty="0">
                      <a:latin typeface="Arial" panose="020B0604020202020204" pitchFamily="34" charset="0"/>
                      <a:cs typeface="Arial" panose="020B0604020202020204" pitchFamily="34" charset="0"/>
                    </a:rPr>
                    <a:t>NIST SP 800-37, 800-137, </a:t>
                  </a:r>
                </a:p>
                <a:p>
                  <a:pPr algn="ctr"/>
                  <a:r>
                    <a:rPr lang="en-US" sz="2667" dirty="0">
                      <a:latin typeface="Arial" panose="020B0604020202020204" pitchFamily="34" charset="0"/>
                      <a:cs typeface="Arial" panose="020B0604020202020204" pitchFamily="34" charset="0"/>
                    </a:rPr>
                    <a:t>800-53</a:t>
                  </a:r>
                </a:p>
              </p:txBody>
            </p:sp>
          </p:grpSp>
          <p:grpSp>
            <p:nvGrpSpPr>
              <p:cNvPr id="15" name="Group 14">
                <a:extLst>
                  <a:ext uri="{FF2B5EF4-FFF2-40B4-BE49-F238E27FC236}">
                    <a16:creationId xmlns:a16="http://schemas.microsoft.com/office/drawing/2014/main" id="{F06053F9-A3A8-414E-A8A1-78E784D2AA89}"/>
                  </a:ext>
                </a:extLst>
              </p:cNvPr>
              <p:cNvGrpSpPr/>
              <p:nvPr/>
            </p:nvGrpSpPr>
            <p:grpSpPr>
              <a:xfrm>
                <a:off x="17972168" y="25607948"/>
                <a:ext cx="5494074" cy="1190240"/>
                <a:chOff x="10081254" y="28620373"/>
                <a:chExt cx="7971010" cy="1447762"/>
              </a:xfrm>
            </p:grpSpPr>
            <p:sp>
              <p:nvSpPr>
                <p:cNvPr id="2" name="Trapezoid 1">
                  <a:extLst>
                    <a:ext uri="{FF2B5EF4-FFF2-40B4-BE49-F238E27FC236}">
                      <a16:creationId xmlns:a16="http://schemas.microsoft.com/office/drawing/2014/main" id="{3FF78FB2-9E72-4122-99B2-564941B7AC01}"/>
                    </a:ext>
                  </a:extLst>
                </p:cNvPr>
                <p:cNvSpPr/>
                <p:nvPr/>
              </p:nvSpPr>
              <p:spPr bwMode="auto">
                <a:xfrm>
                  <a:off x="10081254" y="28620373"/>
                  <a:ext cx="7971010" cy="1447762"/>
                </a:xfrm>
                <a:prstGeom prst="trapezoid">
                  <a:avLst>
                    <a:gd name="adj" fmla="val 49008"/>
                  </a:avLst>
                </a:prstGeom>
                <a:solidFill>
                  <a:srgbClr val="FEB85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121920" tIns="60960" rIns="121920" bIns="60960" numCol="1" rtlCol="0" anchor="t" anchorCtr="0" compatLnSpc="1">
                  <a:prstTxWarp prst="textNoShape">
                    <a:avLst/>
                  </a:prstTxWarp>
                </a:bodyPr>
                <a:lstStyle/>
                <a:p>
                  <a:pPr defTabSz="1219170"/>
                  <a:endParaRPr lang="en-US" sz="3200"/>
                </a:p>
              </p:txBody>
            </p:sp>
            <p:sp>
              <p:nvSpPr>
                <p:cNvPr id="10" name="TextBox 9">
                  <a:extLst>
                    <a:ext uri="{FF2B5EF4-FFF2-40B4-BE49-F238E27FC236}">
                      <a16:creationId xmlns:a16="http://schemas.microsoft.com/office/drawing/2014/main" id="{ECA5C525-3A63-416A-92B9-EE8FC0A1D574}"/>
                    </a:ext>
                  </a:extLst>
                </p:cNvPr>
                <p:cNvSpPr txBox="1"/>
                <p:nvPr/>
              </p:nvSpPr>
              <p:spPr>
                <a:xfrm>
                  <a:off x="11226410" y="28711915"/>
                  <a:ext cx="5578042" cy="1207511"/>
                </a:xfrm>
                <a:prstGeom prst="rect">
                  <a:avLst/>
                </a:prstGeom>
                <a:noFill/>
              </p:spPr>
              <p:txBody>
                <a:bodyPr wrap="square" rtlCol="0">
                  <a:spAutoFit/>
                </a:bodyPr>
                <a:lstStyle/>
                <a:p>
                  <a:pPr algn="ctr"/>
                  <a:r>
                    <a:rPr lang="en-US" sz="2667" dirty="0">
                      <a:solidFill>
                        <a:srgbClr val="FFEC84"/>
                      </a:solidFill>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eGov</a:t>
                  </a:r>
                  <a:r>
                    <a:rPr lang="en-US" sz="2667" dirty="0">
                      <a:latin typeface="Arial" panose="020B0604020202020204" pitchFamily="34" charset="0"/>
                      <a:cs typeface="Arial" panose="020B0604020202020204" pitchFamily="34" charset="0"/>
                    </a:rPr>
                    <a:t> Act of 2002 includes </a:t>
                  </a:r>
                </a:p>
                <a:p>
                  <a:pPr algn="ctr"/>
                  <a:r>
                    <a:rPr lang="en-US" sz="2667" dirty="0">
                      <a:latin typeface="Arial" panose="020B0604020202020204" pitchFamily="34" charset="0"/>
                      <a:cs typeface="Arial" panose="020B0604020202020204" pitchFamily="34" charset="0"/>
                    </a:rPr>
                    <a:t>Federal Information Security Management Act (FISMA)</a:t>
                  </a:r>
                </a:p>
              </p:txBody>
            </p:sp>
          </p:grpSp>
        </p:grpSp>
        <p:cxnSp>
          <p:nvCxnSpPr>
            <p:cNvPr id="25" name="Straight Connector 24"/>
            <p:cNvCxnSpPr/>
            <p:nvPr/>
          </p:nvCxnSpPr>
          <p:spPr bwMode="auto">
            <a:xfrm flipH="1">
              <a:off x="14085688" y="24836580"/>
              <a:ext cx="4129800" cy="62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TextBox 28"/>
            <p:cNvSpPr txBox="1"/>
            <p:nvPr/>
          </p:nvSpPr>
          <p:spPr>
            <a:xfrm>
              <a:off x="12774694" y="26403190"/>
              <a:ext cx="4449002" cy="807913"/>
            </a:xfrm>
            <a:prstGeom prst="rect">
              <a:avLst/>
            </a:prstGeom>
            <a:noFill/>
          </p:spPr>
          <p:txBody>
            <a:bodyPr wrap="square" rtlCol="0">
              <a:spAutoFit/>
            </a:bodyPr>
            <a:lstStyle/>
            <a:p>
              <a:pPr algn="r"/>
              <a:r>
                <a:rPr lang="en-US" sz="3200" dirty="0">
                  <a:latin typeface="Verdana" panose="020B0604030504040204" pitchFamily="34" charset="0"/>
                  <a:ea typeface="Verdana" panose="020B0604030504040204" pitchFamily="34" charset="0"/>
                  <a:cs typeface="Verdana" panose="020B0604030504040204" pitchFamily="34" charset="0"/>
                </a:rPr>
                <a:t>FISMA - approved by Congress: 2002 </a:t>
              </a:r>
              <a:r>
                <a:rPr lang="en-US" sz="3200" dirty="0" err="1">
                  <a:latin typeface="Verdana" panose="020B0604030504040204" pitchFamily="34" charset="0"/>
                  <a:ea typeface="Verdana" panose="020B0604030504040204" pitchFamily="34" charset="0"/>
                  <a:cs typeface="Verdana" panose="020B0604030504040204" pitchFamily="34" charset="0"/>
                </a:rPr>
                <a:t>eGov</a:t>
              </a:r>
              <a:r>
                <a:rPr lang="en-US" sz="3200" dirty="0">
                  <a:latin typeface="Verdana" panose="020B0604030504040204" pitchFamily="34" charset="0"/>
                  <a:ea typeface="Verdana" panose="020B0604030504040204" pitchFamily="34" charset="0"/>
                  <a:cs typeface="Verdana" panose="020B0604030504040204" pitchFamily="34" charset="0"/>
                </a:rPr>
                <a:t> Act</a:t>
              </a:r>
            </a:p>
          </p:txBody>
        </p:sp>
        <p:sp>
          <p:nvSpPr>
            <p:cNvPr id="37" name="TextBox 36"/>
            <p:cNvSpPr txBox="1"/>
            <p:nvPr/>
          </p:nvSpPr>
          <p:spPr>
            <a:xfrm>
              <a:off x="11516952" y="25052089"/>
              <a:ext cx="6503944" cy="946413"/>
            </a:xfrm>
            <a:prstGeom prst="rect">
              <a:avLst/>
            </a:prstGeom>
            <a:noFill/>
          </p:spPr>
          <p:txBody>
            <a:bodyPr wrap="square" rtlCol="0">
              <a:spAutoFit/>
            </a:bodyPr>
            <a:lstStyle/>
            <a:p>
              <a:pPr algn="r"/>
              <a:r>
                <a:rPr lang="en-US" sz="3200" dirty="0">
                  <a:latin typeface="Verdana" panose="020B0604030504040204" pitchFamily="34" charset="0"/>
                  <a:ea typeface="Verdana" panose="020B0604030504040204" pitchFamily="34" charset="0"/>
                  <a:cs typeface="Verdana" panose="020B0604030504040204" pitchFamily="34" charset="0"/>
                </a:rPr>
                <a:t>OMB A-130 – the policy</a:t>
              </a:r>
            </a:p>
            <a:p>
              <a:pPr algn="r"/>
              <a:r>
                <a:rPr lang="en-US" sz="1200" dirty="0">
                  <a:latin typeface="Verdana" panose="020B0604030504040204" pitchFamily="34" charset="0"/>
                  <a:ea typeface="Verdana" panose="020B0604030504040204" pitchFamily="34" charset="0"/>
                  <a:cs typeface="Verdana" panose="020B0604030504040204" pitchFamily="34" charset="0"/>
                </a:rPr>
                <a:t>  </a:t>
              </a:r>
              <a:br>
                <a:rPr lang="en-US" sz="3200" dirty="0">
                  <a:latin typeface="Verdana" panose="020B0604030504040204" pitchFamily="34" charset="0"/>
                  <a:ea typeface="Verdana" panose="020B0604030504040204" pitchFamily="34" charset="0"/>
                  <a:cs typeface="Verdana" panose="020B0604030504040204" pitchFamily="34" charset="0"/>
                </a:rPr>
              </a:br>
              <a:r>
                <a:rPr lang="en-US" sz="3200" dirty="0">
                  <a:latin typeface="Verdana" panose="020B0604030504040204" pitchFamily="34" charset="0"/>
                  <a:ea typeface="Verdana" panose="020B0604030504040204" pitchFamily="34" charset="0"/>
                  <a:cs typeface="Verdana" panose="020B0604030504040204" pitchFamily="34" charset="0"/>
                </a:rPr>
                <a:t>NIST – the risk management framework</a:t>
              </a:r>
            </a:p>
          </p:txBody>
        </p:sp>
        <p:sp>
          <p:nvSpPr>
            <p:cNvPr id="38" name="TextBox 37"/>
            <p:cNvSpPr txBox="1"/>
            <p:nvPr/>
          </p:nvSpPr>
          <p:spPr>
            <a:xfrm>
              <a:off x="14208909" y="23007810"/>
              <a:ext cx="4551147" cy="1546577"/>
            </a:xfrm>
            <a:prstGeom prst="rect">
              <a:avLst/>
            </a:prstGeom>
            <a:noFill/>
          </p:spPr>
          <p:txBody>
            <a:bodyPr wrap="square" rtlCol="0">
              <a:spAutoFit/>
            </a:bodyPr>
            <a:lstStyle/>
            <a:p>
              <a:pPr algn="r"/>
              <a:r>
                <a:rPr lang="en-US" sz="3200" dirty="0">
                  <a:latin typeface="Verdana" panose="020B0604030504040204" pitchFamily="34" charset="0"/>
                  <a:ea typeface="Verdana" panose="020B0604030504040204" pitchFamily="34" charset="0"/>
                  <a:cs typeface="Verdana" panose="020B0604030504040204" pitchFamily="34" charset="0"/>
                </a:rPr>
                <a:t>Authorization to </a:t>
              </a:r>
              <a:br>
                <a:rPr lang="en-US" sz="3200" dirty="0">
                  <a:latin typeface="Verdana" panose="020B0604030504040204" pitchFamily="34" charset="0"/>
                  <a:ea typeface="Verdana" panose="020B0604030504040204" pitchFamily="34" charset="0"/>
                  <a:cs typeface="Verdana" panose="020B0604030504040204" pitchFamily="34" charset="0"/>
                </a:rPr>
              </a:br>
              <a:r>
                <a:rPr lang="en-US" sz="3200" dirty="0">
                  <a:latin typeface="Verdana" panose="020B0604030504040204" pitchFamily="34" charset="0"/>
                  <a:ea typeface="Verdana" panose="020B0604030504040204" pitchFamily="34" charset="0"/>
                  <a:cs typeface="Verdana" panose="020B0604030504040204" pitchFamily="34" charset="0"/>
                </a:rPr>
                <a:t>Operate (ATO) </a:t>
              </a:r>
              <a:br>
                <a:rPr lang="en-US" sz="3200" dirty="0">
                  <a:latin typeface="Verdana" panose="020B0604030504040204" pitchFamily="34" charset="0"/>
                  <a:ea typeface="Verdana" panose="020B0604030504040204" pitchFamily="34" charset="0"/>
                  <a:cs typeface="Verdana" panose="020B0604030504040204" pitchFamily="34" charset="0"/>
                </a:rPr>
              </a:br>
              <a:r>
                <a:rPr lang="en-US" sz="3200" dirty="0">
                  <a:latin typeface="Verdana" panose="020B0604030504040204" pitchFamily="34" charset="0"/>
                  <a:ea typeface="Verdana" panose="020B0604030504040204" pitchFamily="34" charset="0"/>
                  <a:cs typeface="Verdana" panose="020B0604030504040204" pitchFamily="34" charset="0"/>
                </a:rPr>
                <a:t>for IT Security </a:t>
              </a:r>
              <a:br>
                <a:rPr lang="en-US" sz="3200" dirty="0">
                  <a:latin typeface="Verdana" panose="020B0604030504040204" pitchFamily="34" charset="0"/>
                  <a:ea typeface="Verdana" panose="020B0604030504040204" pitchFamily="34" charset="0"/>
                  <a:cs typeface="Verdana" panose="020B0604030504040204" pitchFamily="34" charset="0"/>
                </a:rPr>
              </a:br>
              <a:r>
                <a:rPr lang="en-US" sz="3200" dirty="0">
                  <a:latin typeface="Verdana" panose="020B0604030504040204" pitchFamily="34" charset="0"/>
                  <a:ea typeface="Verdana" panose="020B0604030504040204" pitchFamily="34" charset="0"/>
                  <a:cs typeface="Verdana" panose="020B0604030504040204" pitchFamily="34" charset="0"/>
                </a:rPr>
                <a:t>Professionals </a:t>
              </a:r>
            </a:p>
          </p:txBody>
        </p:sp>
        <p:cxnSp>
          <p:nvCxnSpPr>
            <p:cNvPr id="42" name="Straight Connector 41"/>
            <p:cNvCxnSpPr/>
            <p:nvPr/>
          </p:nvCxnSpPr>
          <p:spPr bwMode="auto">
            <a:xfrm flipH="1" flipV="1">
              <a:off x="13944810" y="26124395"/>
              <a:ext cx="3741364" cy="1195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15968697" y="20124690"/>
              <a:ext cx="6195223" cy="1454244"/>
            </a:xfrm>
            <a:prstGeom prst="rect">
              <a:avLst/>
            </a:prstGeom>
            <a:solidFill>
              <a:schemeClr val="bg1"/>
            </a:solidFill>
          </p:spPr>
          <p:txBody>
            <a:bodyPr wrap="square" rtlCol="0">
              <a:spAutoFit/>
            </a:bodyPr>
            <a:lstStyle/>
            <a:p>
              <a:pPr algn="ctr"/>
              <a:r>
                <a:rPr lang="en-US" sz="6000" b="1" dirty="0">
                  <a:latin typeface="Calibri" panose="020F0502020204030204" pitchFamily="34" charset="0"/>
                </a:rPr>
                <a:t>US </a:t>
              </a:r>
              <a:r>
                <a:rPr lang="en-US" sz="6000" b="1">
                  <a:latin typeface="Calibri" panose="020F0502020204030204" pitchFamily="34" charset="0"/>
                </a:rPr>
                <a:t>Government </a:t>
              </a:r>
              <a:br>
                <a:rPr lang="en-US" sz="6000" b="1" u="sng">
                  <a:latin typeface="Calibri" panose="020F0502020204030204" pitchFamily="34" charset="0"/>
                </a:rPr>
              </a:br>
              <a:r>
                <a:rPr lang="en-US" sz="6000" b="1" u="sng">
                  <a:latin typeface="Calibri" panose="020F0502020204030204" pitchFamily="34" charset="0"/>
                </a:rPr>
                <a:t>IA </a:t>
              </a:r>
              <a:r>
                <a:rPr lang="en-US" sz="6000" b="1" u="sng" dirty="0">
                  <a:latin typeface="Calibri" panose="020F0502020204030204" pitchFamily="34" charset="0"/>
                </a:rPr>
                <a:t>Policy Framework</a:t>
              </a:r>
            </a:p>
          </p:txBody>
        </p:sp>
      </p:grpSp>
      <p:sp>
        <p:nvSpPr>
          <p:cNvPr id="13" name="Rectangle 12"/>
          <p:cNvSpPr/>
          <p:nvPr/>
        </p:nvSpPr>
        <p:spPr>
          <a:xfrm>
            <a:off x="22125495" y="9584683"/>
            <a:ext cx="4116833" cy="1077218"/>
          </a:xfrm>
          <a:prstGeom prst="rect">
            <a:avLst/>
          </a:prstGeom>
        </p:spPr>
        <p:txBody>
          <a:bodyPr wrap="none">
            <a:spAutoFit/>
          </a:bodyPr>
          <a:lstStyle/>
          <a:p>
            <a:r>
              <a:rPr lang="en-US" sz="6400" b="1" i="1" dirty="0">
                <a:solidFill>
                  <a:srgbClr val="5C15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SPLUNK</a:t>
            </a:r>
            <a:r>
              <a:rPr lang="en-US" b="1" i="1" dirty="0">
                <a:solidFill>
                  <a:schemeClr val="bg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lang="en-US" dirty="0"/>
          </a:p>
        </p:txBody>
      </p:sp>
      <p:sp>
        <p:nvSpPr>
          <p:cNvPr id="39" name="Rectangle 38"/>
          <p:cNvSpPr/>
          <p:nvPr/>
        </p:nvSpPr>
        <p:spPr>
          <a:xfrm>
            <a:off x="1" y="17925902"/>
            <a:ext cx="32918400" cy="3477875"/>
          </a:xfrm>
          <a:prstGeom prst="rect">
            <a:avLst/>
          </a:prstGeom>
        </p:spPr>
        <p:txBody>
          <a:bodyPr wrap="square">
            <a:spAutoFit/>
          </a:bodyPr>
          <a:lstStyle/>
          <a:p>
            <a:pPr algn="ctr"/>
            <a:br>
              <a:rPr lang="en-US" sz="6000" b="1" dirty="0">
                <a:solidFill>
                  <a:srgbClr val="175B05"/>
                </a:solidFill>
                <a:effectLst>
                  <a:outerShdw blurRad="38100" dist="38100" dir="2700000" algn="tl">
                    <a:srgbClr val="000000">
                      <a:alpha val="43137"/>
                    </a:srgbClr>
                  </a:outerShdw>
                </a:effectLst>
                <a:latin typeface="Source Sans Pro Semibold" panose="020B0603030403020204" pitchFamily="34" charset="0"/>
                <a:ea typeface="Source Sans Pro Semibold" panose="020B0603030403020204" pitchFamily="34" charset="0"/>
                <a:cs typeface="Verdana" panose="020B0604030504040204" pitchFamily="34" charset="0"/>
              </a:rPr>
            </a:br>
            <a:r>
              <a:rPr lang="en-US" sz="8000" b="1" dirty="0">
                <a:solidFill>
                  <a:srgbClr val="C00000"/>
                </a:solidFill>
                <a:effectLst>
                  <a:outerShdw blurRad="38100" dist="38100" dir="2700000" algn="tl">
                    <a:srgbClr val="000000">
                      <a:alpha val="43137"/>
                    </a:srgbClr>
                  </a:outerShdw>
                </a:effectLst>
                <a:latin typeface="Source Sans Pro Semibold" panose="020B0603030403020204" pitchFamily="34" charset="0"/>
                <a:ea typeface="Source Sans Pro Semibold" panose="020B0603030403020204" pitchFamily="34" charset="0"/>
                <a:cs typeface="Verdana" panose="020B0604030504040204" pitchFamily="34" charset="0"/>
              </a:rPr>
              <a:t>How can we empower regular users to perform cybersecurity operations? </a:t>
            </a:r>
          </a:p>
          <a:p>
            <a:pPr algn="ctr"/>
            <a:endParaRPr lang="en-US" sz="8000" b="1" dirty="0">
              <a:solidFill>
                <a:srgbClr val="C00000"/>
              </a:solidFill>
              <a:effectLst>
                <a:outerShdw blurRad="38100" dist="38100" dir="2700000" algn="tl">
                  <a:srgbClr val="000000">
                    <a:alpha val="43137"/>
                  </a:srgbClr>
                </a:outerShdw>
              </a:effectLst>
              <a:latin typeface="Source Sans Pro Semibold" panose="020B0603030403020204" pitchFamily="34" charset="0"/>
              <a:ea typeface="Source Sans Pro Semibold" panose="020B0603030403020204" pitchFamily="34" charset="0"/>
              <a:cs typeface="Verdana" panose="020B0604030504040204" pitchFamily="34" charset="0"/>
            </a:endParaRPr>
          </a:p>
        </p:txBody>
      </p:sp>
      <p:pic>
        <p:nvPicPr>
          <p:cNvPr id="12" name="Picture 11"/>
          <p:cNvPicPr>
            <a:picLocks noChangeAspect="1"/>
          </p:cNvPicPr>
          <p:nvPr/>
        </p:nvPicPr>
        <p:blipFill rotWithShape="1">
          <a:blip r:embed="rId4"/>
          <a:srcRect t="25964"/>
          <a:stretch/>
        </p:blipFill>
        <p:spPr>
          <a:xfrm>
            <a:off x="6934450" y="27439011"/>
            <a:ext cx="6047114" cy="2583577"/>
          </a:xfrm>
          <a:prstGeom prst="rect">
            <a:avLst/>
          </a:prstGeom>
        </p:spPr>
      </p:pic>
      <p:sp>
        <p:nvSpPr>
          <p:cNvPr id="27" name="Bent Arrow 26"/>
          <p:cNvSpPr/>
          <p:nvPr/>
        </p:nvSpPr>
        <p:spPr bwMode="auto">
          <a:xfrm rot="17810406" flipH="1">
            <a:off x="4797045" y="28718220"/>
            <a:ext cx="2995066" cy="978500"/>
          </a:xfrm>
          <a:prstGeom prst="bentArrow">
            <a:avLst>
              <a:gd name="adj1" fmla="val 25000"/>
              <a:gd name="adj2" fmla="val 30448"/>
              <a:gd name="adj3" fmla="val 25000"/>
              <a:gd name="adj4" fmla="val 43750"/>
            </a:avLst>
          </a:prstGeom>
          <a:solidFill>
            <a:srgbClr val="FFCC00"/>
          </a:solidFill>
          <a:ln w="12700"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endParaRPr lang="en-US" sz="3200"/>
          </a:p>
        </p:txBody>
      </p:sp>
      <p:sp>
        <p:nvSpPr>
          <p:cNvPr id="363" name="TextBox 362"/>
          <p:cNvSpPr txBox="1"/>
          <p:nvPr/>
        </p:nvSpPr>
        <p:spPr bwMode="auto">
          <a:xfrm>
            <a:off x="494934" y="36200687"/>
            <a:ext cx="12539159" cy="6924973"/>
          </a:xfrm>
          <a:prstGeom prst="rect">
            <a:avLst/>
          </a:prstGeom>
          <a:solidFill>
            <a:srgbClr val="FDE9AF"/>
          </a:solidFill>
        </p:spPr>
        <p:txBody>
          <a:bodyPr wrap="square">
            <a:spAutoFit/>
          </a:bodyPr>
          <a:lstStyle/>
          <a:p>
            <a:pPr algn="ctr">
              <a:defRPr/>
            </a:pPr>
            <a:r>
              <a:rPr lang="en-US" sz="6000" b="1" u="sng" dirty="0">
                <a:latin typeface="Calibri" panose="020F0502020204030204" pitchFamily="34" charset="0"/>
              </a:rPr>
              <a:t>Response Dashboard</a:t>
            </a:r>
            <a:br>
              <a:rPr lang="en-US" sz="4400" b="1" dirty="0">
                <a:latin typeface="Calibri" panose="020F0502020204030204" pitchFamily="34" charset="0"/>
              </a:rPr>
            </a:br>
            <a:endParaRPr lang="en-US" sz="4400" b="1" dirty="0">
              <a:latin typeface="Calibri" panose="020F0502020204030204" pitchFamily="34" charset="0"/>
            </a:endParaRPr>
          </a:p>
          <a:p>
            <a:pPr>
              <a:defRPr/>
            </a:pPr>
            <a:r>
              <a:rPr lang="en-US" sz="3400" kern="0" dirty="0">
                <a:solidFill>
                  <a:srgbClr val="000000"/>
                </a:solidFill>
                <a:latin typeface="Arial"/>
                <a:ea typeface="+mn-ea"/>
              </a:rPr>
              <a:t>Built within Splunk using </a:t>
            </a:r>
            <a:r>
              <a:rPr lang="en-US" sz="3400" kern="0" dirty="0" err="1">
                <a:solidFill>
                  <a:srgbClr val="000000"/>
                </a:solidFill>
                <a:latin typeface="Arial"/>
                <a:ea typeface="+mn-ea"/>
              </a:rPr>
              <a:t>Javascript</a:t>
            </a:r>
            <a:r>
              <a:rPr lang="en-US" sz="3400" kern="0" dirty="0">
                <a:solidFill>
                  <a:srgbClr val="000000"/>
                </a:solidFill>
                <a:latin typeface="Arial"/>
                <a:ea typeface="+mn-ea"/>
              </a:rPr>
              <a:t> and </a:t>
            </a:r>
            <a:r>
              <a:rPr lang="en-US" sz="3400" kern="0">
                <a:solidFill>
                  <a:srgbClr val="000000"/>
                </a:solidFill>
                <a:latin typeface="Arial"/>
                <a:ea typeface="+mn-ea"/>
              </a:rPr>
              <a:t>various libraries </a:t>
            </a:r>
            <a:br>
              <a:rPr lang="en-US" sz="3400" kern="0">
                <a:solidFill>
                  <a:srgbClr val="000000"/>
                </a:solidFill>
                <a:latin typeface="Arial"/>
                <a:ea typeface="+mn-ea"/>
              </a:rPr>
            </a:br>
            <a:r>
              <a:rPr lang="en-US" sz="3400" kern="0">
                <a:solidFill>
                  <a:srgbClr val="000000"/>
                </a:solidFill>
                <a:latin typeface="Arial"/>
                <a:ea typeface="+mn-ea"/>
              </a:rPr>
              <a:t>such </a:t>
            </a:r>
            <a:r>
              <a:rPr lang="en-US" sz="3400" kern="0" dirty="0">
                <a:solidFill>
                  <a:srgbClr val="000000"/>
                </a:solidFill>
                <a:latin typeface="Arial"/>
                <a:ea typeface="+mn-ea"/>
              </a:rPr>
              <a:t>as </a:t>
            </a:r>
            <a:r>
              <a:rPr lang="en-US" sz="3400" kern="0" dirty="0" err="1">
                <a:solidFill>
                  <a:srgbClr val="000000"/>
                </a:solidFill>
                <a:latin typeface="Arial"/>
                <a:ea typeface="+mn-ea"/>
              </a:rPr>
              <a:t>jquery</a:t>
            </a:r>
            <a:r>
              <a:rPr lang="en-US" sz="3400" kern="0" dirty="0">
                <a:solidFill>
                  <a:srgbClr val="000000"/>
                </a:solidFill>
                <a:latin typeface="Arial"/>
                <a:ea typeface="+mn-ea"/>
              </a:rPr>
              <a:t>, </a:t>
            </a:r>
            <a:r>
              <a:rPr lang="en-US" sz="3400" kern="0" dirty="0" err="1">
                <a:solidFill>
                  <a:srgbClr val="000000"/>
                </a:solidFill>
                <a:latin typeface="Arial"/>
                <a:ea typeface="+mn-ea"/>
              </a:rPr>
              <a:t>jquery-ui</a:t>
            </a:r>
            <a:r>
              <a:rPr lang="en-US" sz="3400" kern="0" dirty="0">
                <a:solidFill>
                  <a:srgbClr val="000000"/>
                </a:solidFill>
                <a:latin typeface="Arial"/>
                <a:ea typeface="+mn-ea"/>
              </a:rPr>
              <a:t>, and notify.js.</a:t>
            </a:r>
          </a:p>
          <a:p>
            <a:pPr>
              <a:defRPr/>
            </a:pPr>
            <a:endParaRPr lang="en-US" sz="3400" kern="0" dirty="0">
              <a:solidFill>
                <a:srgbClr val="000000"/>
              </a:solidFill>
              <a:latin typeface="Arial"/>
              <a:ea typeface="+mn-ea"/>
            </a:endParaRPr>
          </a:p>
          <a:p>
            <a:pPr>
              <a:defRPr/>
            </a:pPr>
            <a:r>
              <a:rPr lang="en-US" sz="3400" kern="0" dirty="0">
                <a:solidFill>
                  <a:srgbClr val="000000"/>
                </a:solidFill>
                <a:latin typeface="Arial"/>
                <a:ea typeface="+mn-ea"/>
              </a:rPr>
              <a:t>User-friendly way to respond to alerts by presenting each alert class with a button that opens a dialog that offers responses to the specific alert. </a:t>
            </a:r>
          </a:p>
          <a:p>
            <a:pPr>
              <a:defRPr/>
            </a:pPr>
            <a:endParaRPr lang="en-US" sz="3400" kern="0" dirty="0">
              <a:solidFill>
                <a:srgbClr val="000000"/>
              </a:solidFill>
              <a:latin typeface="Arial"/>
              <a:ea typeface="+mn-ea"/>
            </a:endParaRPr>
          </a:p>
          <a:p>
            <a:pPr>
              <a:defRPr/>
            </a:pPr>
            <a:r>
              <a:rPr lang="en-US" sz="3400" kern="0" dirty="0">
                <a:solidFill>
                  <a:srgbClr val="000000"/>
                </a:solidFill>
                <a:latin typeface="Arial"/>
                <a:ea typeface="+mn-ea"/>
              </a:rPr>
              <a:t>Instead of needing to manually sift through data, operators will be able to simply view an alert’s data and make a decision quickly through a sleek user-interface.</a:t>
            </a:r>
          </a:p>
        </p:txBody>
      </p:sp>
      <p:pic>
        <p:nvPicPr>
          <p:cNvPr id="23" name="Picture 22"/>
          <p:cNvPicPr>
            <a:picLocks noChangeAspect="1"/>
          </p:cNvPicPr>
          <p:nvPr/>
        </p:nvPicPr>
        <p:blipFill>
          <a:blip r:embed="rId5"/>
          <a:stretch>
            <a:fillRect/>
          </a:stretch>
        </p:blipFill>
        <p:spPr>
          <a:xfrm>
            <a:off x="13164144" y="30244764"/>
            <a:ext cx="10762460" cy="8080725"/>
          </a:xfrm>
          <a:prstGeom prst="rect">
            <a:avLst/>
          </a:prstGeom>
        </p:spPr>
      </p:pic>
      <p:sp>
        <p:nvSpPr>
          <p:cNvPr id="35" name="Google Shape;27;p1">
            <a:extLst>
              <a:ext uri="{FF2B5EF4-FFF2-40B4-BE49-F238E27FC236}">
                <a16:creationId xmlns:a16="http://schemas.microsoft.com/office/drawing/2014/main" id="{5296C770-FAA5-41C3-B2B8-25B2F4295A79}"/>
              </a:ext>
            </a:extLst>
          </p:cNvPr>
          <p:cNvSpPr txBox="1"/>
          <p:nvPr/>
        </p:nvSpPr>
        <p:spPr>
          <a:xfrm>
            <a:off x="10668152" y="457764"/>
            <a:ext cx="21887063" cy="38471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i="0" u="none" strike="noStrike" cap="none">
                <a:latin typeface="Source Sans Pro SemiBold"/>
                <a:ea typeface="Source Sans Pro SemiBold"/>
                <a:cs typeface="Source Sans Pro SemiBold"/>
                <a:sym typeface="Source Sans Pro SemiBold"/>
              </a:rPr>
              <a:t>Automation of Security Information and Event Management</a:t>
            </a:r>
          </a:p>
          <a:p>
            <a:pPr lvl="0">
              <a:spcBef>
                <a:spcPts val="3600"/>
              </a:spcBef>
            </a:pPr>
            <a:r>
              <a:rPr lang="en-US" sz="4400">
                <a:solidFill>
                  <a:srgbClr val="6D3219"/>
                </a:solidFill>
                <a:latin typeface="Source Sans Pro SemiBold"/>
                <a:ea typeface="Source Sans Pro SemiBold"/>
                <a:sym typeface="Source Sans Pro SemiBold"/>
              </a:rPr>
              <a:t>Kevin Malone, Jacob Dominguez, Quinn Mchugh, Zachary Miles, Daniel Vega</a:t>
            </a:r>
          </a:p>
          <a:p>
            <a:pPr lvl="0">
              <a:spcBef>
                <a:spcPts val="0"/>
              </a:spcBef>
            </a:pPr>
            <a:r>
              <a:rPr lang="en-US" sz="4400">
                <a:solidFill>
                  <a:srgbClr val="6D3219"/>
                </a:solidFill>
                <a:latin typeface="Source Sans Pro SemiBold"/>
                <a:ea typeface="Source Sans Pro SemiBold"/>
                <a:sym typeface="Source Sans Pro SemiBold"/>
              </a:rPr>
              <a:t>Rosty Hnatyshyn, Alex Lam, Dylan Chow, Eric Currie, Kyle Butera </a:t>
            </a:r>
          </a:p>
          <a:p>
            <a:pPr lvl="0">
              <a:spcBef>
                <a:spcPts val="2400"/>
              </a:spcBef>
            </a:pPr>
            <a:r>
              <a:rPr lang="en-US" sz="4000">
                <a:solidFill>
                  <a:srgbClr val="6D3219"/>
                </a:solidFill>
                <a:latin typeface="Source Sans Pro"/>
                <a:ea typeface="Source Sans Pro"/>
                <a:sym typeface="Source Sans Pro"/>
              </a:rPr>
              <a:t>Faculty Advisor:  Jack Myers</a:t>
            </a:r>
            <a:endParaRPr sz="2800" dirty="0"/>
          </a:p>
        </p:txBody>
      </p:sp>
      <p:sp>
        <p:nvSpPr>
          <p:cNvPr id="36" name="Rectangle 35">
            <a:extLst>
              <a:ext uri="{FF2B5EF4-FFF2-40B4-BE49-F238E27FC236}">
                <a16:creationId xmlns:a16="http://schemas.microsoft.com/office/drawing/2014/main" id="{615A7D51-C10F-4BA1-BEB8-F8E1CB4BFDF9}"/>
              </a:ext>
            </a:extLst>
          </p:cNvPr>
          <p:cNvSpPr/>
          <p:nvPr/>
        </p:nvSpPr>
        <p:spPr>
          <a:xfrm>
            <a:off x="427662" y="4914426"/>
            <a:ext cx="31940095" cy="1216759"/>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85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0" name="Rectangle 39">
            <a:extLst>
              <a:ext uri="{FF2B5EF4-FFF2-40B4-BE49-F238E27FC236}">
                <a16:creationId xmlns:a16="http://schemas.microsoft.com/office/drawing/2014/main" id="{19A382F7-7513-4C59-8452-A8B4135567F3}"/>
              </a:ext>
            </a:extLst>
          </p:cNvPr>
          <p:cNvSpPr/>
          <p:nvPr/>
        </p:nvSpPr>
        <p:spPr>
          <a:xfrm>
            <a:off x="838610" y="5022471"/>
            <a:ext cx="31080308" cy="12713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5C1500"/>
                </a:solidFill>
                <a:effectLst/>
                <a:uLnTx/>
                <a:uFillTx/>
                <a:latin typeface="Arial"/>
                <a:ea typeface="+mn-ea"/>
                <a:cs typeface="+mn-cs"/>
                <a:sym typeface="Arial"/>
              </a:rPr>
              <a:t>The Problem</a:t>
            </a:r>
            <a:endParaRPr kumimoji="0" lang="en-US" sz="3600" b="0" i="0" u="none" strike="noStrike" kern="0" cap="none" spc="0" normalizeH="0" baseline="0" noProof="0" dirty="0">
              <a:ln>
                <a:noFill/>
              </a:ln>
              <a:solidFill>
                <a:srgbClr val="5C1500"/>
              </a:solidFill>
              <a:effectLst/>
              <a:uLnTx/>
              <a:uFillTx/>
              <a:latin typeface="Arial"/>
              <a:ea typeface="+mn-ea"/>
              <a:cs typeface="+mn-cs"/>
              <a:sym typeface="Arial"/>
            </a:endParaRPr>
          </a:p>
        </p:txBody>
      </p:sp>
      <p:sp>
        <p:nvSpPr>
          <p:cNvPr id="44" name="TextBox 43">
            <a:extLst>
              <a:ext uri="{FF2B5EF4-FFF2-40B4-BE49-F238E27FC236}">
                <a16:creationId xmlns:a16="http://schemas.microsoft.com/office/drawing/2014/main" id="{33E6EB00-19F6-47C5-A9C0-990FB8CE5DA6}"/>
              </a:ext>
            </a:extLst>
          </p:cNvPr>
          <p:cNvSpPr txBox="1"/>
          <p:nvPr/>
        </p:nvSpPr>
        <p:spPr>
          <a:xfrm>
            <a:off x="522478" y="6399387"/>
            <a:ext cx="31845279" cy="1938992"/>
          </a:xfrm>
          <a:prstGeom prst="rect">
            <a:avLst/>
          </a:prstGeom>
          <a:noFill/>
        </p:spPr>
        <p:txBody>
          <a:bodyPr wrap="square">
            <a:spAutoFit/>
          </a:bodyPr>
          <a:lstStyle/>
          <a:p>
            <a:pPr algn="ctr"/>
            <a:r>
              <a:rPr lang="en-US" sz="6000">
                <a:latin typeface="Calibri" panose="020F0502020204030204" pitchFamily="34" charset="0"/>
                <a:cs typeface="Calibri" panose="020F0502020204030204" pitchFamily="34" charset="0"/>
              </a:rPr>
              <a:t>Cybersecurity awareness is extremely critical in today’s climate. While existing cybersecurity tools are available, they are often riddled with deficiencies that make them difficult to utilize effectively. </a:t>
            </a:r>
            <a:endParaRPr lang="en-US" sz="6000"/>
          </a:p>
        </p:txBody>
      </p:sp>
      <p:sp>
        <p:nvSpPr>
          <p:cNvPr id="46" name="Rectangle 45">
            <a:extLst>
              <a:ext uri="{FF2B5EF4-FFF2-40B4-BE49-F238E27FC236}">
                <a16:creationId xmlns:a16="http://schemas.microsoft.com/office/drawing/2014/main" id="{068F0D59-0049-4BD8-A8E1-FE7EB7A5ADB6}"/>
              </a:ext>
            </a:extLst>
          </p:cNvPr>
          <p:cNvSpPr/>
          <p:nvPr/>
        </p:nvSpPr>
        <p:spPr>
          <a:xfrm>
            <a:off x="381422" y="21098991"/>
            <a:ext cx="31940095" cy="1216759"/>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85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7" name="Rectangle 46">
            <a:extLst>
              <a:ext uri="{FF2B5EF4-FFF2-40B4-BE49-F238E27FC236}">
                <a16:creationId xmlns:a16="http://schemas.microsoft.com/office/drawing/2014/main" id="{B07FAB72-9A09-4A11-B5E2-2D71F0E65E96}"/>
              </a:ext>
            </a:extLst>
          </p:cNvPr>
          <p:cNvSpPr/>
          <p:nvPr/>
        </p:nvSpPr>
        <p:spPr>
          <a:xfrm>
            <a:off x="792370" y="21207613"/>
            <a:ext cx="31080308" cy="12713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5C1500"/>
                </a:solidFill>
                <a:effectLst/>
                <a:uLnTx/>
                <a:uFillTx/>
                <a:latin typeface="Arial"/>
                <a:ea typeface="+mn-ea"/>
                <a:cs typeface="+mn-cs"/>
                <a:sym typeface="Arial"/>
              </a:rPr>
              <a:t>The Solution</a:t>
            </a:r>
            <a:endParaRPr kumimoji="0" lang="en-US" sz="3600" b="0" i="0" u="none" strike="noStrike" kern="0" cap="none" spc="0" normalizeH="0" baseline="0" noProof="0" dirty="0">
              <a:ln>
                <a:noFill/>
              </a:ln>
              <a:solidFill>
                <a:srgbClr val="5C1500"/>
              </a:solidFill>
              <a:effectLst/>
              <a:uLnTx/>
              <a:uFillTx/>
              <a:latin typeface="Arial"/>
              <a:ea typeface="+mn-ea"/>
              <a:cs typeface="+mn-cs"/>
              <a:sym typeface="Arial"/>
            </a:endParaRPr>
          </a:p>
        </p:txBody>
      </p:sp>
      <p:sp>
        <p:nvSpPr>
          <p:cNvPr id="48" name="TextBox 47">
            <a:extLst>
              <a:ext uri="{FF2B5EF4-FFF2-40B4-BE49-F238E27FC236}">
                <a16:creationId xmlns:a16="http://schemas.microsoft.com/office/drawing/2014/main" id="{77BEC7FB-CE4C-4DA4-8BE7-0644E9B149B7}"/>
              </a:ext>
            </a:extLst>
          </p:cNvPr>
          <p:cNvSpPr txBox="1"/>
          <p:nvPr/>
        </p:nvSpPr>
        <p:spPr>
          <a:xfrm>
            <a:off x="381422" y="22715766"/>
            <a:ext cx="31940095" cy="3785652"/>
          </a:xfrm>
          <a:prstGeom prst="rect">
            <a:avLst/>
          </a:prstGeom>
        </p:spPr>
        <p:txBody>
          <a:bodyPr wrap="square">
            <a:spAutoFit/>
          </a:bodyPr>
          <a:lstStyle>
            <a:defPPr>
              <a:defRPr lang="zh-CN"/>
            </a:defPPr>
            <a:lvl1pPr>
              <a:defRPr sz="6000">
                <a:latin typeface="Calibri" panose="020F0502020204030204" pitchFamily="34" charset="0"/>
                <a:cs typeface="Calibri" panose="020F0502020204030204" pitchFamily="34" charset="0"/>
              </a:defRPr>
            </a:lvl1pPr>
          </a:lstStyle>
          <a:p>
            <a:r>
              <a:rPr lang="en-US"/>
              <a:t>Our research examined in detail both compliance standards from the Federal Information Systems Management Act (FISMA) of 2002, the National Institute of Standards (NIST) SP 800-53 Security Controls and the underlying functionality of SPLUNK itself.  We developed a cloud-based application to merge existing security capabilities with a novel security framework.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92" y="23582061"/>
            <a:ext cx="14536812" cy="5449953"/>
          </a:xfrm>
          <a:prstGeom prst="rect">
            <a:avLst/>
          </a:prstGeom>
        </p:spPr>
      </p:pic>
      <p:sp>
        <p:nvSpPr>
          <p:cNvPr id="27" name="Google Shape;27;p1"/>
          <p:cNvSpPr txBox="1"/>
          <p:nvPr/>
        </p:nvSpPr>
        <p:spPr>
          <a:xfrm>
            <a:off x="10591954" y="483677"/>
            <a:ext cx="22021222" cy="3724056"/>
          </a:xfrm>
          <a:prstGeom prst="rect">
            <a:avLst/>
          </a:prstGeom>
          <a:noFill/>
          <a:ln>
            <a:noFill/>
          </a:ln>
        </p:spPr>
        <p:txBody>
          <a:bodyPr spcFirstLastPara="1" wrap="square" lIns="91425" tIns="45700" rIns="91425" bIns="45700" anchor="t" anchorCtr="0">
            <a:spAutoFit/>
          </a:bodyPr>
          <a:lstStyle/>
          <a:p>
            <a:pPr eaLnBrk="1" fontAlgn="auto" hangingPunct="1">
              <a:spcBef>
                <a:spcPts val="0"/>
              </a:spcBef>
              <a:spcAft>
                <a:spcPts val="0"/>
              </a:spcAft>
              <a:buClr>
                <a:srgbClr val="000000"/>
              </a:buClr>
            </a:pPr>
            <a:r>
              <a:rPr lang="en-US" sz="6600" b="1" dirty="0">
                <a:latin typeface="Source Sans Pro SemiBold"/>
                <a:ea typeface="Source Sans Pro SemiBold"/>
                <a:sym typeface="Source Sans Pro SemiBold"/>
              </a:rPr>
              <a:t>Optimizing City Bike Sharing Solutions Using Deep Reinforcement Learning</a:t>
            </a:r>
          </a:p>
          <a:p>
            <a:pPr lvl="0">
              <a:spcBef>
                <a:spcPts val="2400"/>
              </a:spcBef>
            </a:pPr>
            <a:r>
              <a:rPr lang="en-US" sz="4400">
                <a:solidFill>
                  <a:srgbClr val="6D3219"/>
                </a:solidFill>
                <a:latin typeface="Source Sans Pro SemiBold"/>
                <a:ea typeface="Source Sans Pro SemiBold"/>
                <a:sym typeface="Source Sans Pro SemiBold"/>
              </a:rPr>
              <a:t>Brian Campana</a:t>
            </a:r>
            <a:br>
              <a:rPr kumimoji="0" lang="en-US" sz="5400" b="1" i="0" u="none" strike="noStrike" kern="0" cap="none" spc="0" normalizeH="0" baseline="0" noProof="0">
                <a:ln>
                  <a:noFill/>
                </a:ln>
                <a:solidFill>
                  <a:srgbClr val="6D3219"/>
                </a:solidFill>
                <a:effectLst/>
                <a:uLnTx/>
                <a:uFillTx/>
                <a:latin typeface="Source Sans Pro SemiBold"/>
                <a:ea typeface="Source Sans Pro SemiBold"/>
                <a:cs typeface="Arial"/>
                <a:sym typeface="Source Sans Pro SemiBold"/>
              </a:rPr>
            </a:br>
            <a:r>
              <a:rPr lang="en-US" sz="4000">
                <a:solidFill>
                  <a:srgbClr val="6D3219"/>
                </a:solidFill>
                <a:latin typeface="Source Sans Pro"/>
                <a:ea typeface="Source Sans Pro"/>
                <a:sym typeface="Source Sans Pro"/>
              </a:rPr>
              <a:t>Faculty Advisors:  Shen-Shyang Ho, Ning Wang</a:t>
            </a:r>
            <a:endParaRPr lang="en-US" sz="4000" dirty="0">
              <a:solidFill>
                <a:srgbClr val="6D3219"/>
              </a:solidFill>
              <a:latin typeface="Source Sans Pro"/>
              <a:ea typeface="Source Sans Pro"/>
            </a:endParaRPr>
          </a:p>
        </p:txBody>
      </p:sp>
      <p:sp>
        <p:nvSpPr>
          <p:cNvPr id="21" name="TextBox 20"/>
          <p:cNvSpPr txBox="1"/>
          <p:nvPr/>
        </p:nvSpPr>
        <p:spPr>
          <a:xfrm>
            <a:off x="631920" y="5913118"/>
            <a:ext cx="15156177" cy="923330"/>
          </a:xfrm>
          <a:prstGeom prst="rect">
            <a:avLst/>
          </a:prstGeom>
          <a:solidFill>
            <a:srgbClr val="F8C01B"/>
          </a:solidFill>
          <a:effectLst/>
        </p:spPr>
        <p:txBody>
          <a:bodyPr wrap="square" rtlCol="0">
            <a:spAutoFit/>
          </a:bodyPr>
          <a:lstStyle/>
          <a:p>
            <a:pPr algn="ctr"/>
            <a:r>
              <a:rPr lang="en-US" sz="5400" b="1" dirty="0">
                <a:solidFill>
                  <a:srgbClr val="6F3F0F"/>
                </a:solidFill>
                <a:latin typeface="Source Sans Pro" panose="020B0503030403020204" pitchFamily="34" charset="0"/>
              </a:rPr>
              <a:t>Introduction</a:t>
            </a:r>
          </a:p>
        </p:txBody>
      </p:sp>
      <p:sp>
        <p:nvSpPr>
          <p:cNvPr id="24" name="TextBox 23"/>
          <p:cNvSpPr txBox="1"/>
          <p:nvPr/>
        </p:nvSpPr>
        <p:spPr>
          <a:xfrm>
            <a:off x="710504" y="6980268"/>
            <a:ext cx="15156178" cy="8340745"/>
          </a:xfrm>
          <a:prstGeom prst="rect">
            <a:avLst/>
          </a:prstGeom>
          <a:noFill/>
        </p:spPr>
        <p:txBody>
          <a:bodyPr wrap="square" rtlCol="0">
            <a:spAutoFit/>
          </a:bodyPr>
          <a:lstStyle/>
          <a:p>
            <a:pPr marL="68580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Growing traffic problems </a:t>
            </a:r>
            <a:r>
              <a:rPr lang="en-US" sz="3400" kern="0">
                <a:solidFill>
                  <a:srgbClr val="000000"/>
                </a:solidFill>
                <a:latin typeface="Arial"/>
                <a:ea typeface="+mn-ea"/>
              </a:rPr>
              <a:t>and </a:t>
            </a:r>
            <a:br>
              <a:rPr lang="en-US" sz="3400" kern="0">
                <a:solidFill>
                  <a:srgbClr val="000000"/>
                </a:solidFill>
                <a:latin typeface="Arial"/>
                <a:ea typeface="+mn-ea"/>
              </a:rPr>
            </a:br>
            <a:r>
              <a:rPr lang="en-US" sz="3400" kern="0">
                <a:solidFill>
                  <a:srgbClr val="000000"/>
                </a:solidFill>
                <a:latin typeface="Arial"/>
                <a:ea typeface="+mn-ea"/>
              </a:rPr>
              <a:t>pollution concerns </a:t>
            </a:r>
            <a:r>
              <a:rPr lang="en-US" sz="3400" kern="0" dirty="0">
                <a:solidFill>
                  <a:srgbClr val="000000"/>
                </a:solidFill>
                <a:latin typeface="Arial"/>
                <a:ea typeface="+mn-ea"/>
              </a:rPr>
              <a:t>are leading </a:t>
            </a:r>
            <a:r>
              <a:rPr lang="en-US" sz="3400" kern="0">
                <a:solidFill>
                  <a:srgbClr val="000000"/>
                </a:solidFill>
                <a:latin typeface="Arial"/>
                <a:ea typeface="+mn-ea"/>
              </a:rPr>
              <a:t>more </a:t>
            </a:r>
            <a:br>
              <a:rPr lang="en-US" sz="3400" kern="0">
                <a:solidFill>
                  <a:srgbClr val="000000"/>
                </a:solidFill>
                <a:latin typeface="Arial"/>
                <a:ea typeface="+mn-ea"/>
              </a:rPr>
            </a:br>
            <a:r>
              <a:rPr lang="en-US" sz="3400" kern="0">
                <a:solidFill>
                  <a:srgbClr val="000000"/>
                </a:solidFill>
                <a:latin typeface="Arial"/>
                <a:ea typeface="+mn-ea"/>
              </a:rPr>
              <a:t>people towards alternative </a:t>
            </a:r>
            <a:br>
              <a:rPr lang="en-US" sz="3400" kern="0">
                <a:solidFill>
                  <a:srgbClr val="000000"/>
                </a:solidFill>
                <a:latin typeface="Arial"/>
                <a:ea typeface="+mn-ea"/>
              </a:rPr>
            </a:br>
            <a:r>
              <a:rPr lang="en-US" sz="3400" kern="0">
                <a:solidFill>
                  <a:srgbClr val="000000"/>
                </a:solidFill>
                <a:latin typeface="Arial"/>
                <a:ea typeface="+mn-ea"/>
              </a:rPr>
              <a:t>transportation, like bicycles</a:t>
            </a:r>
            <a:r>
              <a:rPr lang="en-US" sz="3400" kern="0" dirty="0">
                <a:solidFill>
                  <a:srgbClr val="000000"/>
                </a:solidFill>
                <a:latin typeface="Arial"/>
                <a:ea typeface="+mn-ea"/>
              </a:rPr>
              <a:t>.</a:t>
            </a:r>
          </a:p>
          <a:p>
            <a:pPr marL="68580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Services like Lyft and Citi bikes are 					        responding to these trends by 							     increasing the amount of rentable 							    bikes and docking </a:t>
            </a:r>
            <a:r>
              <a:rPr lang="en-US" sz="3400" kern="0">
                <a:solidFill>
                  <a:srgbClr val="000000"/>
                </a:solidFill>
                <a:latin typeface="Arial"/>
                <a:ea typeface="+mn-ea"/>
              </a:rPr>
              <a:t>stations throughout </a:t>
            </a:r>
            <a:br>
              <a:rPr lang="en-US" sz="3400" kern="0">
                <a:solidFill>
                  <a:srgbClr val="000000"/>
                </a:solidFill>
                <a:latin typeface="Arial"/>
                <a:ea typeface="+mn-ea"/>
              </a:rPr>
            </a:br>
            <a:r>
              <a:rPr lang="en-US" sz="3400" kern="0">
                <a:solidFill>
                  <a:srgbClr val="000000"/>
                </a:solidFill>
                <a:latin typeface="Arial"/>
                <a:ea typeface="+mn-ea"/>
              </a:rPr>
              <a:t>cities.</a:t>
            </a:r>
            <a:endParaRPr lang="en-US" sz="3400" kern="0" dirty="0">
              <a:solidFill>
                <a:srgbClr val="000000"/>
              </a:solidFill>
              <a:latin typeface="Arial"/>
              <a:ea typeface="+mn-ea"/>
            </a:endParaRPr>
          </a:p>
          <a:p>
            <a:pPr marL="68580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These companies currently need </a:t>
            </a:r>
            <a:r>
              <a:rPr lang="en-US" sz="3400" kern="0">
                <a:solidFill>
                  <a:srgbClr val="000000"/>
                </a:solidFill>
                <a:latin typeface="Arial"/>
                <a:ea typeface="+mn-ea"/>
              </a:rPr>
              <a:t>to maintain </a:t>
            </a:r>
            <a:r>
              <a:rPr lang="en-US" sz="3400" kern="0" dirty="0">
                <a:solidFill>
                  <a:srgbClr val="000000"/>
                </a:solidFill>
                <a:latin typeface="Arial"/>
                <a:ea typeface="+mn-ea"/>
              </a:rPr>
              <a:t>stock by employing drivers to rebalance stations, however they are looking into incentivizing users to help keep stations balanced. </a:t>
            </a:r>
          </a:p>
          <a:p>
            <a:pPr marL="68580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This project’s goal is to simulate these stations and train an agent with deep reinforcement learning to properly incentive users for rebalancing. </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1915" y="7297995"/>
            <a:ext cx="7036181" cy="4690787"/>
          </a:xfrm>
          <a:prstGeom prst="rect">
            <a:avLst/>
          </a:prstGeom>
        </p:spPr>
      </p:pic>
      <p:sp>
        <p:nvSpPr>
          <p:cNvPr id="29" name="TextBox 28"/>
          <p:cNvSpPr txBox="1"/>
          <p:nvPr/>
        </p:nvSpPr>
        <p:spPr>
          <a:xfrm>
            <a:off x="631919" y="29879510"/>
            <a:ext cx="15156177" cy="923330"/>
          </a:xfrm>
          <a:prstGeom prst="rect">
            <a:avLst/>
          </a:prstGeom>
          <a:solidFill>
            <a:srgbClr val="F8C01B"/>
          </a:solidFill>
          <a:effectLst/>
        </p:spPr>
        <p:txBody>
          <a:bodyPr wrap="square" rtlCol="0">
            <a:spAutoFit/>
          </a:bodyPr>
          <a:lstStyle/>
          <a:p>
            <a:pPr algn="ctr"/>
            <a:r>
              <a:rPr lang="en-US" sz="5400" b="1" dirty="0">
                <a:solidFill>
                  <a:srgbClr val="6F3F0F"/>
                </a:solidFill>
                <a:latin typeface="Source Sans Pro" panose="020B0503030403020204" pitchFamily="34" charset="0"/>
              </a:rPr>
              <a:t>Methods</a:t>
            </a:r>
          </a:p>
        </p:txBody>
      </p:sp>
      <p:sp>
        <p:nvSpPr>
          <p:cNvPr id="30" name="TextBox 29"/>
          <p:cNvSpPr txBox="1"/>
          <p:nvPr/>
        </p:nvSpPr>
        <p:spPr>
          <a:xfrm>
            <a:off x="710504" y="31057834"/>
            <a:ext cx="15156178" cy="12680394"/>
          </a:xfrm>
          <a:prstGeom prst="rect">
            <a:avLst/>
          </a:prstGeom>
          <a:noFill/>
        </p:spPr>
        <p:txBody>
          <a:bodyPr wrap="square" rtlCol="0">
            <a:spAutoFit/>
          </a:bodyPr>
          <a:lstStyle>
            <a:defPPr>
              <a:defRPr lang="zh-CN"/>
            </a:defPPr>
            <a:lvl1pPr marL="685800" indent="-685800">
              <a:spcAft>
                <a:spcPts val="2400"/>
              </a:spcAft>
              <a:buClr>
                <a:srgbClr val="6F3F0F"/>
              </a:buClr>
              <a:buFont typeface="Arial" panose="020B0604020202020204" pitchFamily="34" charset="0"/>
              <a:buChar char="•"/>
              <a:defRPr sz="3400" kern="0">
                <a:solidFill>
                  <a:srgbClr val="000000"/>
                </a:solidFill>
                <a:latin typeface="Arial"/>
                <a:ea typeface="+mn-ea"/>
              </a:defRPr>
            </a:lvl1pPr>
          </a:lstStyle>
          <a:p>
            <a:r>
              <a:rPr lang="en-US" dirty="0"/>
              <a:t>Using the python Gym library, we created a simple dock station network to simulate users walking to stations and renting bikes.</a:t>
            </a:r>
          </a:p>
          <a:p>
            <a:r>
              <a:rPr lang="en-US" dirty="0"/>
              <a:t>Our environments action space </a:t>
            </a:r>
            <a:r>
              <a:rPr lang="en-US" altLang="zh-CN" dirty="0"/>
              <a:t>is</a:t>
            </a:r>
            <a:r>
              <a:rPr lang="en-US" dirty="0"/>
              <a:t> each station</a:t>
            </a:r>
            <a:r>
              <a:rPr lang="en-US" altLang="zh-CN" dirty="0"/>
              <a:t>’</a:t>
            </a:r>
            <a:r>
              <a:rPr lang="en-US" dirty="0"/>
              <a:t>s incentive</a:t>
            </a:r>
            <a:r>
              <a:rPr lang="en-US"/>
              <a:t>, and</a:t>
            </a:r>
            <a:r>
              <a:rPr lang="zh-CN" altLang="en-US" dirty="0"/>
              <a:t> </a:t>
            </a:r>
            <a:r>
              <a:rPr lang="en-US" altLang="zh-CN" dirty="0"/>
              <a:t>it</a:t>
            </a:r>
            <a:r>
              <a:rPr lang="en-US" dirty="0"/>
              <a:t> can be a value from 0 to 15 (represents dollars.)</a:t>
            </a:r>
          </a:p>
          <a:p>
            <a:r>
              <a:rPr lang="en-US" dirty="0"/>
              <a:t>Our environments observation </a:t>
            </a:r>
            <a:r>
              <a:rPr lang="en-US"/>
              <a:t>space include</a:t>
            </a:r>
            <a:r>
              <a:rPr lang="zh-CN" altLang="en-US" dirty="0"/>
              <a:t> </a:t>
            </a:r>
            <a:r>
              <a:rPr lang="en-US" dirty="0"/>
              <a:t>the current hour, the number of bikes remaining in each station after the hour, and the remaining daily budget.</a:t>
            </a:r>
          </a:p>
          <a:p>
            <a:r>
              <a:rPr lang="en-US" dirty="0"/>
              <a:t>In the environment, each hour is one step, in which each trip is iterated through and determined if successful or not. A trip is not successful if there are no bikes at the users given station and the neighboring stations are either empty or not incentivized.</a:t>
            </a:r>
          </a:p>
          <a:p>
            <a:r>
              <a:rPr lang="en-US" dirty="0"/>
              <a:t>The environments reward is based on the success rate of each hour</a:t>
            </a:r>
            <a:r>
              <a:rPr lang="en-US"/>
              <a:t>.  We</a:t>
            </a:r>
            <a:r>
              <a:rPr lang="zh-CN" altLang="en-US" dirty="0"/>
              <a:t> </a:t>
            </a:r>
            <a:r>
              <a:rPr lang="en-US" altLang="zh-CN" dirty="0"/>
              <a:t>u</a:t>
            </a:r>
            <a:r>
              <a:rPr lang="en-US" dirty="0"/>
              <a:t>s</a:t>
            </a:r>
            <a:r>
              <a:rPr lang="en-US" altLang="zh-CN" dirty="0"/>
              <a:t>e</a:t>
            </a:r>
            <a:r>
              <a:rPr lang="en-US" dirty="0"/>
              <a:t> the formula (T – F)/T, where T is the total number of trips for the hour, and F is the number of customers who failed to find a bicycle, our reward maxes out for each hour at one, and 12 for the total day.</a:t>
            </a:r>
          </a:p>
          <a:p>
            <a:r>
              <a:rPr lang="en-US" dirty="0"/>
              <a:t>Implemented seeding user trips to create consistent days and trips to train agents on. These seeds were saved as text files and imported in to keep consistency between the different algorithms for testing. </a:t>
            </a:r>
          </a:p>
          <a:p>
            <a:r>
              <a:rPr lang="en-US" dirty="0"/>
              <a:t>Finally, used the python Stable-Baselines library for deep reinforcement learning algorithms to learn from our environment.</a:t>
            </a:r>
          </a:p>
        </p:txBody>
      </p:sp>
      <p:sp>
        <p:nvSpPr>
          <p:cNvPr id="32" name="TextBox 31"/>
          <p:cNvSpPr txBox="1"/>
          <p:nvPr/>
        </p:nvSpPr>
        <p:spPr>
          <a:xfrm>
            <a:off x="823569" y="15526388"/>
            <a:ext cx="15156177" cy="923330"/>
          </a:xfrm>
          <a:prstGeom prst="rect">
            <a:avLst/>
          </a:prstGeom>
          <a:solidFill>
            <a:srgbClr val="F8C01B"/>
          </a:solidFill>
          <a:effectLst/>
        </p:spPr>
        <p:txBody>
          <a:bodyPr wrap="square" rtlCol="0">
            <a:spAutoFit/>
          </a:bodyPr>
          <a:lstStyle/>
          <a:p>
            <a:pPr algn="ctr"/>
            <a:r>
              <a:rPr lang="en-US" sz="5400" b="1" dirty="0">
                <a:solidFill>
                  <a:srgbClr val="6F3F0F"/>
                </a:solidFill>
                <a:latin typeface="Source Sans Pro" panose="020B0503030403020204" pitchFamily="34" charset="0"/>
              </a:rPr>
              <a:t>Deep Reinforcement Learning</a:t>
            </a:r>
          </a:p>
        </p:txBody>
      </p:sp>
      <p:sp>
        <p:nvSpPr>
          <p:cNvPr id="36" name="TextBox 35"/>
          <p:cNvSpPr txBox="1"/>
          <p:nvPr/>
        </p:nvSpPr>
        <p:spPr>
          <a:xfrm>
            <a:off x="823567" y="16670387"/>
            <a:ext cx="15156178" cy="12895838"/>
          </a:xfrm>
          <a:prstGeom prst="rect">
            <a:avLst/>
          </a:prstGeom>
          <a:noFill/>
        </p:spPr>
        <p:txBody>
          <a:bodyPr wrap="square" rtlCol="0">
            <a:spAutoFit/>
          </a:bodyPr>
          <a:lstStyle/>
          <a:p>
            <a:pPr marL="68580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Deep Reinforcement Learning (DRL) allows agents to learn from previous actions based on the reward, similar to humans.  </a:t>
            </a:r>
          </a:p>
          <a:p>
            <a:pPr marL="68580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These algorithms do so by creating artificial neural networks, inspired by the architecture of the brain, and then using a framework of reinforcement learning to improve agents. </a:t>
            </a:r>
          </a:p>
          <a:p>
            <a:pPr marL="68580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Different training algorithms exists, and the ones we worked with include: Trust Region Policy Optimization (TRPO), Proximal Policy Optimization (PPO2), Actor Critic using </a:t>
            </a:r>
            <a:r>
              <a:rPr lang="en-US" sz="3400" kern="0" dirty="0" err="1">
                <a:solidFill>
                  <a:srgbClr val="000000"/>
                </a:solidFill>
                <a:latin typeface="Arial"/>
                <a:ea typeface="+mn-ea"/>
              </a:rPr>
              <a:t>Kronecker</a:t>
            </a:r>
            <a:r>
              <a:rPr lang="en-US" sz="3400" kern="0" dirty="0">
                <a:solidFill>
                  <a:srgbClr val="000000"/>
                </a:solidFill>
                <a:latin typeface="Arial"/>
                <a:ea typeface="+mn-ea"/>
              </a:rPr>
              <a:t>-Factored Trust Region (ACKTR), and Asynchronous Advantage Actor Critic (A2C). </a:t>
            </a:r>
          </a:p>
          <a:p>
            <a:pPr marL="68580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While each algorithm is different, they all still use deep neural networks, with an input layer, many hidden layers, and an output layer.</a:t>
            </a:r>
          </a:p>
          <a:p>
            <a:pPr marL="685800" indent="-685800">
              <a:buClr>
                <a:srgbClr val="6F3F0F"/>
              </a:buClr>
              <a:buFont typeface="Arial" panose="020B0604020202020204" pitchFamily="34" charset="0"/>
              <a:buChar char="•"/>
            </a:pPr>
            <a:endParaRPr lang="en-US" sz="3600" kern="1200" dirty="0">
              <a:solidFill>
                <a:srgbClr val="6F3F0F"/>
              </a:solidFill>
            </a:endParaRPr>
          </a:p>
          <a:p>
            <a:pPr marL="685800" indent="-685800">
              <a:buClr>
                <a:srgbClr val="6F3F0F"/>
              </a:buClr>
              <a:buFont typeface="Arial" panose="020B0604020202020204" pitchFamily="34" charset="0"/>
              <a:buChar char="•"/>
            </a:pPr>
            <a:endParaRPr lang="en-US" sz="3600" kern="1200" dirty="0">
              <a:solidFill>
                <a:srgbClr val="6F3F0F"/>
              </a:solidFill>
            </a:endParaRPr>
          </a:p>
          <a:p>
            <a:pPr marL="685800" indent="-685800">
              <a:buClr>
                <a:srgbClr val="6F3F0F"/>
              </a:buClr>
              <a:buFont typeface="Arial" panose="020B0604020202020204" pitchFamily="34" charset="0"/>
              <a:buChar char="•"/>
            </a:pPr>
            <a:endParaRPr lang="en-US" sz="3600" kern="1200" dirty="0">
              <a:solidFill>
                <a:srgbClr val="6F3F0F"/>
              </a:solidFill>
            </a:endParaRPr>
          </a:p>
          <a:p>
            <a:pPr>
              <a:buClr>
                <a:srgbClr val="6F3F0F"/>
              </a:buClr>
            </a:pPr>
            <a:endParaRPr lang="en-US" sz="3600" kern="1200" dirty="0">
              <a:solidFill>
                <a:srgbClr val="6F3F0F"/>
              </a:solidFill>
            </a:endParaRPr>
          </a:p>
          <a:p>
            <a:pPr marL="685800" indent="-685800">
              <a:buClr>
                <a:srgbClr val="6F3F0F"/>
              </a:buClr>
              <a:buFont typeface="Arial" panose="020B0604020202020204" pitchFamily="34" charset="0"/>
              <a:buChar char="•"/>
            </a:pPr>
            <a:endParaRPr lang="en-US" sz="3600" kern="1200" dirty="0">
              <a:solidFill>
                <a:srgbClr val="6F3F0F"/>
              </a:solidFill>
            </a:endParaRPr>
          </a:p>
          <a:p>
            <a:pPr marL="685800" indent="-685800">
              <a:buClr>
                <a:srgbClr val="6F3F0F"/>
              </a:buClr>
              <a:buFont typeface="Arial" panose="020B0604020202020204" pitchFamily="34" charset="0"/>
              <a:buChar char="•"/>
            </a:pPr>
            <a:endParaRPr lang="en-US" sz="3600" kern="1200" dirty="0">
              <a:solidFill>
                <a:srgbClr val="6F3F0F"/>
              </a:solidFill>
            </a:endParaRPr>
          </a:p>
          <a:p>
            <a:pPr marL="685800" indent="-685800">
              <a:buClr>
                <a:srgbClr val="6F3F0F"/>
              </a:buClr>
              <a:buFont typeface="Arial" panose="020B0604020202020204" pitchFamily="34" charset="0"/>
              <a:buChar char="•"/>
            </a:pPr>
            <a:endParaRPr lang="en-US" sz="3600" kern="1200" dirty="0">
              <a:solidFill>
                <a:srgbClr val="6F3F0F"/>
              </a:solidFill>
            </a:endParaRPr>
          </a:p>
          <a:p>
            <a:pPr marL="685800" indent="-685800">
              <a:buClr>
                <a:srgbClr val="6F3F0F"/>
              </a:buClr>
              <a:buFont typeface="Arial" panose="020B0604020202020204" pitchFamily="34" charset="0"/>
              <a:buChar char="•"/>
            </a:pPr>
            <a:endParaRPr lang="en-US" sz="3600" kern="1200" dirty="0">
              <a:solidFill>
                <a:srgbClr val="6F3F0F"/>
              </a:solidFill>
            </a:endParaRPr>
          </a:p>
          <a:p>
            <a:pPr marL="685800" indent="-685800">
              <a:buClr>
                <a:srgbClr val="6F3F0F"/>
              </a:buClr>
              <a:buFont typeface="Arial" panose="020B0604020202020204" pitchFamily="34" charset="0"/>
              <a:buChar char="•"/>
            </a:pPr>
            <a:endParaRPr lang="en-US" sz="3600" kern="1200" dirty="0">
              <a:solidFill>
                <a:srgbClr val="6F3F0F"/>
              </a:solidFill>
            </a:endParaRPr>
          </a:p>
          <a:p>
            <a:pPr>
              <a:buClr>
                <a:srgbClr val="6F3F0F"/>
              </a:buClr>
            </a:pPr>
            <a:endParaRPr lang="en-US" sz="1800" kern="1200" dirty="0">
              <a:solidFill>
                <a:schemeClr val="tx1"/>
              </a:solidFill>
            </a:endParaRPr>
          </a:p>
          <a:p>
            <a:pPr>
              <a:buClr>
                <a:srgbClr val="6F3F0F"/>
              </a:buClr>
            </a:pPr>
            <a:r>
              <a:rPr lang="en-US" sz="1800" kern="1200" dirty="0">
                <a:solidFill>
                  <a:schemeClr val="tx1"/>
                </a:solidFill>
              </a:rPr>
              <a:t>			Source: https://towardsdatascience.com/what-is-deep-learning-and-how-does-it-work-2ce44bb692ac</a:t>
            </a:r>
            <a:r>
              <a:rPr lang="en-US" sz="3600" kern="1200" dirty="0">
                <a:solidFill>
                  <a:schemeClr val="tx1"/>
                </a:solidFill>
              </a:rPr>
              <a:t> </a:t>
            </a:r>
          </a:p>
        </p:txBody>
      </p:sp>
      <p:pic>
        <p:nvPicPr>
          <p:cNvPr id="37" name="Picture 36"/>
          <p:cNvPicPr>
            <a:picLocks noChangeAspect="1"/>
          </p:cNvPicPr>
          <p:nvPr/>
        </p:nvPicPr>
        <p:blipFill rotWithShape="1">
          <a:blip r:embed="rId5">
            <a:extLst>
              <a:ext uri="{28A0092B-C50C-407E-A947-70E740481C1C}">
                <a14:useLocalDpi xmlns:a14="http://schemas.microsoft.com/office/drawing/2010/main" val="0"/>
              </a:ext>
            </a:extLst>
          </a:blip>
          <a:srcRect l="2591" t="4451" r="4692"/>
          <a:stretch/>
        </p:blipFill>
        <p:spPr>
          <a:xfrm>
            <a:off x="17189023" y="16078412"/>
            <a:ext cx="14655442" cy="11327359"/>
          </a:xfrm>
          <a:prstGeom prst="rect">
            <a:avLst/>
          </a:prstGeom>
        </p:spPr>
      </p:pic>
      <p:sp>
        <p:nvSpPr>
          <p:cNvPr id="45" name="TextBox 44"/>
          <p:cNvSpPr txBox="1"/>
          <p:nvPr/>
        </p:nvSpPr>
        <p:spPr>
          <a:xfrm>
            <a:off x="16939261" y="5913118"/>
            <a:ext cx="15156177" cy="923330"/>
          </a:xfrm>
          <a:prstGeom prst="rect">
            <a:avLst/>
          </a:prstGeom>
          <a:solidFill>
            <a:srgbClr val="F8C01B"/>
          </a:solidFill>
          <a:effectLst/>
        </p:spPr>
        <p:txBody>
          <a:bodyPr wrap="square" rtlCol="0">
            <a:spAutoFit/>
          </a:bodyPr>
          <a:lstStyle/>
          <a:p>
            <a:pPr algn="ctr"/>
            <a:r>
              <a:rPr lang="en-US" sz="5400" b="1" dirty="0">
                <a:solidFill>
                  <a:srgbClr val="6F3F0F"/>
                </a:solidFill>
                <a:latin typeface="Source Sans Pro" panose="020B0503030403020204" pitchFamily="34" charset="0"/>
              </a:rPr>
              <a:t>Results</a:t>
            </a:r>
          </a:p>
        </p:txBody>
      </p:sp>
      <p:sp>
        <p:nvSpPr>
          <p:cNvPr id="46" name="TextBox 45"/>
          <p:cNvSpPr txBox="1"/>
          <p:nvPr/>
        </p:nvSpPr>
        <p:spPr>
          <a:xfrm>
            <a:off x="16938655" y="6980268"/>
            <a:ext cx="15156176" cy="11141512"/>
          </a:xfrm>
          <a:prstGeom prst="rect">
            <a:avLst/>
          </a:prstGeom>
          <a:noFill/>
        </p:spPr>
        <p:txBody>
          <a:bodyPr wrap="square" rtlCol="0">
            <a:spAutoFit/>
          </a:bodyPr>
          <a:lstStyle/>
          <a:p>
            <a:pPr marL="685800" lvl="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Before having each algorithm teach an agent the environment, we needed a baseline, no incentive success rate to compare our agents.  Over the same seed, our no incentive resulted in </a:t>
            </a:r>
            <a:r>
              <a:rPr lang="en-US" sz="3400" b="1" kern="0" dirty="0">
                <a:solidFill>
                  <a:srgbClr val="000000"/>
                </a:solidFill>
                <a:latin typeface="Arial"/>
                <a:ea typeface="+mn-ea"/>
              </a:rPr>
              <a:t>44 percent success rate.</a:t>
            </a:r>
          </a:p>
          <a:p>
            <a:pPr marL="685800" lvl="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Each of the four algorithms ran through nearly 17000 days, increasing the amount of successful transactions until reaching a plateau. </a:t>
            </a:r>
          </a:p>
          <a:p>
            <a:pPr marL="685800" lvl="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Proximal Policy Optimization (PPO2) reached a higher plateau, </a:t>
            </a:r>
            <a:r>
              <a:rPr lang="en-US" sz="3400" b="1" kern="0" dirty="0">
                <a:solidFill>
                  <a:srgbClr val="000000"/>
                </a:solidFill>
                <a:latin typeface="Arial"/>
                <a:ea typeface="+mn-ea"/>
              </a:rPr>
              <a:t>86.4 percent</a:t>
            </a:r>
            <a:r>
              <a:rPr lang="en-US" sz="3400" kern="0" dirty="0">
                <a:solidFill>
                  <a:srgbClr val="000000"/>
                </a:solidFill>
                <a:latin typeface="Arial"/>
                <a:ea typeface="+mn-ea"/>
              </a:rPr>
              <a:t>, then the rest of the algorithms, as well as the quickest.  This is expected, as PPO2 combines the ideas from A2C and TRPO.</a:t>
            </a:r>
          </a:p>
          <a:p>
            <a:pPr marL="685800" lvl="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Trust Region Policy Optimization (TRPO) eventually closed the success rate gap with PPO2, reaching 86.1, however it took significantly longer to reach that rate.</a:t>
            </a:r>
          </a:p>
          <a:p>
            <a:pPr marL="685800" lvl="0" indent="-685800">
              <a:spcAft>
                <a:spcPts val="2400"/>
              </a:spcAft>
              <a:buClr>
                <a:srgbClr val="6F3F0F"/>
              </a:buClr>
              <a:buFont typeface="Arial" panose="020B0604020202020204" pitchFamily="34" charset="0"/>
              <a:buChar char="•"/>
            </a:pPr>
            <a:r>
              <a:rPr lang="en-US" sz="3400" kern="0" dirty="0">
                <a:solidFill>
                  <a:srgbClr val="000000"/>
                </a:solidFill>
                <a:latin typeface="Arial"/>
                <a:ea typeface="+mn-ea"/>
              </a:rPr>
              <a:t>Actor Critic using </a:t>
            </a:r>
            <a:r>
              <a:rPr lang="en-US" sz="3400" kern="0" dirty="0" err="1">
                <a:solidFill>
                  <a:srgbClr val="000000"/>
                </a:solidFill>
                <a:latin typeface="Arial"/>
                <a:ea typeface="+mn-ea"/>
              </a:rPr>
              <a:t>Kronecker</a:t>
            </a:r>
            <a:r>
              <a:rPr lang="en-US" sz="3400" kern="0" dirty="0">
                <a:solidFill>
                  <a:srgbClr val="000000"/>
                </a:solidFill>
                <a:latin typeface="Arial"/>
                <a:ea typeface="+mn-ea"/>
              </a:rPr>
              <a:t>-Factored Trust Region (ACKTR) and Asynchronous Advantage Actor Critic (A2C) plateaus’ were less reliable compared to the previous two, having a wider range of success rates as well as preforming worse.</a:t>
            </a:r>
          </a:p>
          <a:p>
            <a:pPr marL="685800" lvl="0" indent="-685800">
              <a:buClr>
                <a:srgbClr val="6F3F0F"/>
              </a:buClr>
              <a:buFont typeface="Arial" panose="020B0604020202020204" pitchFamily="34" charset="0"/>
              <a:buChar char="•"/>
            </a:pPr>
            <a:endParaRPr lang="en-US" sz="3600" kern="1200" dirty="0">
              <a:solidFill>
                <a:srgbClr val="6F3F0F"/>
              </a:solidFill>
            </a:endParaRPr>
          </a:p>
          <a:p>
            <a:pPr marL="685800" lvl="0" indent="-685800">
              <a:buClr>
                <a:srgbClr val="6F3F0F"/>
              </a:buClr>
              <a:buFont typeface="Arial" panose="020B0604020202020204" pitchFamily="34" charset="0"/>
              <a:buChar char="•"/>
            </a:pPr>
            <a:endParaRPr lang="en-US" sz="3600" kern="1200" dirty="0">
              <a:solidFill>
                <a:srgbClr val="6F3F0F"/>
              </a:solidFill>
            </a:endParaRPr>
          </a:p>
          <a:p>
            <a:pPr marL="685800" lvl="0" indent="-685800">
              <a:buClr>
                <a:srgbClr val="6F3F0F"/>
              </a:buClr>
              <a:buFont typeface="Arial" panose="020B0604020202020204" pitchFamily="34" charset="0"/>
              <a:buChar char="•"/>
            </a:pPr>
            <a:endParaRPr lang="en-US" sz="3600" kern="1200" dirty="0">
              <a:solidFill>
                <a:srgbClr val="6F3F0F"/>
              </a:solidFill>
            </a:endParaRPr>
          </a:p>
        </p:txBody>
      </p:sp>
      <p:sp>
        <p:nvSpPr>
          <p:cNvPr id="47" name="TextBox 46"/>
          <p:cNvSpPr txBox="1"/>
          <p:nvPr/>
        </p:nvSpPr>
        <p:spPr>
          <a:xfrm>
            <a:off x="16938653" y="27816095"/>
            <a:ext cx="15156178" cy="923330"/>
          </a:xfrm>
          <a:prstGeom prst="rect">
            <a:avLst/>
          </a:prstGeom>
          <a:solidFill>
            <a:srgbClr val="F8C01B"/>
          </a:solidFill>
          <a:effectLst/>
        </p:spPr>
        <p:txBody>
          <a:bodyPr wrap="square" rtlCol="0">
            <a:spAutoFit/>
          </a:bodyPr>
          <a:lstStyle/>
          <a:p>
            <a:pPr algn="ctr"/>
            <a:r>
              <a:rPr lang="en-US" sz="5400" b="1" dirty="0">
                <a:solidFill>
                  <a:srgbClr val="6F3F0F"/>
                </a:solidFill>
                <a:latin typeface="Source Sans Pro" panose="020B0503030403020204" pitchFamily="34" charset="0"/>
              </a:rPr>
              <a:t>Future Implementation</a:t>
            </a:r>
          </a:p>
        </p:txBody>
      </p:sp>
      <p:sp>
        <p:nvSpPr>
          <p:cNvPr id="49" name="TextBox 48"/>
          <p:cNvSpPr txBox="1"/>
          <p:nvPr/>
        </p:nvSpPr>
        <p:spPr>
          <a:xfrm>
            <a:off x="16938653" y="28945833"/>
            <a:ext cx="15156178" cy="15173385"/>
          </a:xfrm>
          <a:prstGeom prst="rect">
            <a:avLst/>
          </a:prstGeom>
          <a:noFill/>
        </p:spPr>
        <p:txBody>
          <a:bodyPr wrap="square" rtlCol="0">
            <a:spAutoFit/>
          </a:bodyPr>
          <a:lstStyle/>
          <a:p>
            <a:pPr marL="685800" indent="-685800">
              <a:spcAft>
                <a:spcPts val="2400"/>
              </a:spcAft>
              <a:buClr>
                <a:srgbClr val="6F3F0F"/>
              </a:buClr>
              <a:buFont typeface="Arial" panose="020B0604020202020204" pitchFamily="34" charset="0"/>
              <a:buChar char="•"/>
            </a:pPr>
            <a:r>
              <a:rPr lang="en-US" sz="3400" kern="0">
                <a:solidFill>
                  <a:srgbClr val="000000"/>
                </a:solidFill>
                <a:latin typeface="Arial"/>
                <a:ea typeface="+mn-ea"/>
              </a:rPr>
              <a:t>Currently, the environment is one dimensional and does not completely simulate a city and its docking networks.  Doing so would include adding distance between the stations and implementing a dynamic walking cost for our users.</a:t>
            </a:r>
          </a:p>
          <a:p>
            <a:pPr marL="685800" lvl="1" indent="-685800">
              <a:spcAft>
                <a:spcPts val="2400"/>
              </a:spcAft>
              <a:buClr>
                <a:srgbClr val="6F3F0F"/>
              </a:buClr>
              <a:buFont typeface="Arial" panose="020B0604020202020204" pitchFamily="34" charset="0"/>
              <a:buChar char="•"/>
            </a:pPr>
            <a:r>
              <a:rPr lang="en-US" sz="3400" kern="0">
                <a:solidFill>
                  <a:srgbClr val="000000"/>
                </a:solidFill>
                <a:latin typeface="Arial"/>
                <a:ea typeface="+mn-ea"/>
              </a:rPr>
              <a:t>Working with different environment parameters and studying the correlation between bikes in circulation, max number of users, and number of stations on both the one dimensional environment and the eventual two dimensional version.</a:t>
            </a:r>
          </a:p>
          <a:p>
            <a:pPr marL="685800" lvl="1" indent="-685800">
              <a:spcAft>
                <a:spcPts val="2400"/>
              </a:spcAft>
              <a:buClr>
                <a:srgbClr val="6F3F0F"/>
              </a:buClr>
              <a:buFont typeface="Arial" panose="020B0604020202020204" pitchFamily="34" charset="0"/>
              <a:buChar char="•"/>
            </a:pPr>
            <a:r>
              <a:rPr lang="en-US" sz="3400" kern="0">
                <a:solidFill>
                  <a:srgbClr val="000000"/>
                </a:solidFill>
                <a:latin typeface="Arial"/>
                <a:ea typeface="+mn-ea"/>
              </a:rPr>
              <a:t>Potentially Importing actual data from Citi Bikes in New York City to test our algorithms on a real city to test user incentivized bike sharing.</a:t>
            </a:r>
          </a:p>
          <a:p>
            <a:pPr marL="685800" lvl="1" indent="-685800">
              <a:buClr>
                <a:srgbClr val="6F3F0F"/>
              </a:buClr>
              <a:buFont typeface="Arial" panose="020B0604020202020204" pitchFamily="34" charset="0"/>
              <a:buChar char="•"/>
            </a:pPr>
            <a:endParaRPr lang="en-US" sz="3400" kern="0">
              <a:solidFill>
                <a:srgbClr val="000000"/>
              </a:solidFill>
              <a:latin typeface="Arial"/>
              <a:ea typeface="+mn-ea"/>
            </a:endParaRPr>
          </a:p>
          <a:p>
            <a:pPr marL="685800" lvl="1" indent="-685800">
              <a:buClr>
                <a:srgbClr val="6F3F0F"/>
              </a:buClr>
              <a:buFont typeface="Arial" panose="020B0604020202020204" pitchFamily="34" charset="0"/>
              <a:buChar char="•"/>
            </a:pPr>
            <a:endParaRPr lang="en-US" sz="3600" kern="120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marL="685800" lvl="1" indent="-685800">
              <a:buClr>
                <a:srgbClr val="6F3F0F"/>
              </a:buClr>
              <a:buFont typeface="Arial" panose="020B0604020202020204" pitchFamily="34" charset="0"/>
              <a:buChar char="•"/>
            </a:pPr>
            <a:endParaRPr lang="en-US" sz="3600" kern="1200" dirty="0">
              <a:solidFill>
                <a:srgbClr val="6F3F0F"/>
              </a:solidFill>
            </a:endParaRPr>
          </a:p>
          <a:p>
            <a:pPr lvl="1" algn="ctr">
              <a:buClr>
                <a:srgbClr val="6F3F0F"/>
              </a:buClr>
            </a:pPr>
            <a:endParaRPr lang="en-US" sz="3600" kern="1200" dirty="0">
              <a:solidFill>
                <a:srgbClr val="6F3F0F"/>
              </a:solidFill>
            </a:endParaRPr>
          </a:p>
          <a:p>
            <a:pPr lvl="1" algn="ctr">
              <a:buClr>
                <a:srgbClr val="6F3F0F"/>
              </a:buClr>
            </a:pPr>
            <a:r>
              <a:rPr lang="en-US" sz="2400" kern="1200" dirty="0">
                <a:solidFill>
                  <a:schemeClr val="tx1"/>
                </a:solidFill>
              </a:rPr>
              <a:t>Map of Citi Bike Stations in New York City</a:t>
            </a:r>
          </a:p>
          <a:p>
            <a:pPr lvl="1" algn="ctr">
              <a:buClr>
                <a:srgbClr val="6F3F0F"/>
              </a:buClr>
            </a:pPr>
            <a:r>
              <a:rPr lang="en-US" sz="1800" kern="1200" dirty="0">
                <a:solidFill>
                  <a:schemeClr val="tx1"/>
                </a:solidFill>
              </a:rPr>
              <a:t>Source: https://nycmap360.com/nyc-bike-map</a:t>
            </a:r>
            <a:endParaRPr lang="en-US" sz="1600" kern="1200" dirty="0">
              <a:solidFill>
                <a:schemeClr val="tx1"/>
              </a:solidFill>
            </a:endParaRPr>
          </a:p>
        </p:txBody>
      </p:sp>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30764" y="35294300"/>
            <a:ext cx="13612052" cy="73009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5" name="Rounded Rectangle 2">
            <a:extLst>
              <a:ext uri="{FF2B5EF4-FFF2-40B4-BE49-F238E27FC236}">
                <a16:creationId xmlns:a16="http://schemas.microsoft.com/office/drawing/2014/main" id="{58846CF1-FE7E-457A-92F7-AED7367B2410}"/>
              </a:ext>
            </a:extLst>
          </p:cNvPr>
          <p:cNvSpPr/>
          <p:nvPr/>
        </p:nvSpPr>
        <p:spPr>
          <a:xfrm>
            <a:off x="389603" y="5563030"/>
            <a:ext cx="32139194" cy="38328170"/>
          </a:xfrm>
          <a:prstGeom prst="roundRect">
            <a:avLst>
              <a:gd name="adj" fmla="val 2369"/>
            </a:avLst>
          </a:prstGeom>
          <a:solidFill>
            <a:srgbClr val="F8C0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85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34C1FED9-8F53-4B62-B6D7-B683A8B36575}"/>
              </a:ext>
            </a:extLst>
          </p:cNvPr>
          <p:cNvSpPr/>
          <p:nvPr/>
        </p:nvSpPr>
        <p:spPr>
          <a:xfrm>
            <a:off x="596835" y="5867816"/>
            <a:ext cx="15830243" cy="15330809"/>
          </a:xfrm>
          <a:prstGeom prst="rect">
            <a:avLst/>
          </a:prstGeom>
          <a:solidFill>
            <a:srgbClr val="FDE9AF"/>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Internet of Things (IoT) devices are becoming more and more a part of our daily life. All kinds of devices are connected and managed directly from cell phones. From doorbells to refrigerators, the pursuit of perfect convenience drives every device to connect to each other</a:t>
            </a:r>
            <a:r>
              <a:rPr kumimoji="0" lang="en-US" sz="3400" b="0" i="0" u="none" strike="noStrike" kern="0" cap="none" spc="0" normalizeH="0" baseline="0" noProof="0">
                <a:ln>
                  <a:noFill/>
                </a:ln>
                <a:solidFill>
                  <a:srgbClr val="000000"/>
                </a:solidFill>
                <a:effectLst/>
                <a:uLnTx/>
                <a:uFillTx/>
                <a:latin typeface="Arial"/>
                <a:ea typeface="+mn-ea"/>
                <a:cs typeface="+mn-cs"/>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a:ln>
                  <a:noFill/>
                </a:ln>
                <a:solidFill>
                  <a:srgbClr val="000000"/>
                </a:solidFill>
                <a:effectLst/>
                <a:uLnTx/>
                <a:uFillTx/>
                <a:latin typeface="Arial"/>
                <a:ea typeface="+mn-ea"/>
                <a:cs typeface="+mn-cs"/>
                <a:sym typeface="Arial"/>
              </a:rPr>
              <a:t>According </a:t>
            </a: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to Statista, the number of smart homes will grow by approximately 100 million homes in just 2021 alone. More and more devices will begin to be connected. Obtaining convenience from additional smart devices will become more challenging, as it increases the amount of time needed to manage all the devices. The next step in the advancement of quality of home living is finding a way to manage smart devices with a more automatic approach. </a:t>
            </a:r>
          </a:p>
        </p:txBody>
      </p:sp>
      <p:sp>
        <p:nvSpPr>
          <p:cNvPr id="27" name="Google Shape;27;p1"/>
          <p:cNvSpPr txBox="1"/>
          <p:nvPr/>
        </p:nvSpPr>
        <p:spPr>
          <a:xfrm>
            <a:off x="10591954" y="457764"/>
            <a:ext cx="21564034" cy="37856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6600" b="1" dirty="0">
                <a:latin typeface="Source Sans Pro SemiBold"/>
                <a:ea typeface="Source Sans Pro SemiBold"/>
                <a:sym typeface="Source Sans Pro SemiBold"/>
              </a:rPr>
              <a:t>Smart Home Energy Optimization </a:t>
            </a:r>
            <a:r>
              <a:rPr lang="en-US" sz="6600" b="1">
                <a:latin typeface="Source Sans Pro SemiBold"/>
                <a:ea typeface="Source Sans Pro SemiBold"/>
                <a:sym typeface="Source Sans Pro SemiBold"/>
              </a:rPr>
              <a:t>with </a:t>
            </a:r>
            <a:br>
              <a:rPr lang="en-US" sz="6600" b="1">
                <a:latin typeface="Source Sans Pro SemiBold"/>
                <a:ea typeface="Source Sans Pro SemiBold"/>
                <a:sym typeface="Source Sans Pro SemiBold"/>
              </a:rPr>
            </a:br>
            <a:r>
              <a:rPr lang="en-US" sz="6600" b="1">
                <a:latin typeface="Source Sans Pro SemiBold"/>
                <a:ea typeface="Source Sans Pro SemiBold"/>
                <a:sym typeface="Source Sans Pro SemiBold"/>
              </a:rPr>
              <a:t>Deep </a:t>
            </a:r>
            <a:r>
              <a:rPr lang="en-US" sz="6600" b="1" dirty="0">
                <a:latin typeface="Source Sans Pro SemiBold"/>
                <a:ea typeface="Source Sans Pro SemiBold"/>
                <a:sym typeface="Source Sans Pro SemiBold"/>
              </a:rPr>
              <a:t>Reinforcement Learning</a:t>
            </a:r>
          </a:p>
          <a:p>
            <a:pPr lvl="0">
              <a:spcBef>
                <a:spcPts val="2400"/>
              </a:spcBef>
            </a:pPr>
            <a:r>
              <a:rPr lang="en-US" sz="4400">
                <a:solidFill>
                  <a:srgbClr val="6D3219"/>
                </a:solidFill>
                <a:latin typeface="Source Sans Pro SemiBold"/>
                <a:ea typeface="Source Sans Pro SemiBold"/>
                <a:sym typeface="Source Sans Pro SemiBold"/>
              </a:rPr>
              <a:t>Dylan Perry</a:t>
            </a:r>
            <a:br>
              <a:rPr kumimoji="0" lang="en-US" sz="4400" b="1" i="0" u="none" strike="noStrike" kern="0" cap="none" spc="0" normalizeH="0" baseline="0" noProof="0">
                <a:ln>
                  <a:noFill/>
                </a:ln>
                <a:solidFill>
                  <a:srgbClr val="6D3219"/>
                </a:solidFill>
                <a:effectLst/>
                <a:uLnTx/>
                <a:uFillTx/>
                <a:latin typeface="Source Sans Pro SemiBold"/>
                <a:ea typeface="Source Sans Pro SemiBold"/>
                <a:cs typeface="Arial"/>
                <a:sym typeface="Source Sans Pro SemiBold"/>
              </a:rPr>
            </a:br>
            <a:r>
              <a:rPr lang="en-US" sz="4000">
                <a:solidFill>
                  <a:srgbClr val="6D3219"/>
                </a:solidFill>
                <a:latin typeface="Source Sans Pro"/>
                <a:ea typeface="Source Sans Pro"/>
                <a:sym typeface="Source Sans Pro"/>
              </a:rPr>
              <a:t>Faculty Advisors:  Shen-Shyang Ho, Ning Wang</a:t>
            </a:r>
            <a:endParaRPr lang="en-US" sz="4000" dirty="0">
              <a:solidFill>
                <a:srgbClr val="6D3219"/>
              </a:solidFill>
              <a:latin typeface="Source Sans Pro"/>
              <a:ea typeface="Source Sans Pro"/>
            </a:endParaRPr>
          </a:p>
        </p:txBody>
      </p:sp>
      <p:sp>
        <p:nvSpPr>
          <p:cNvPr id="4" name="Rectangle 3">
            <a:extLst>
              <a:ext uri="{FF2B5EF4-FFF2-40B4-BE49-F238E27FC236}">
                <a16:creationId xmlns:a16="http://schemas.microsoft.com/office/drawing/2014/main" id="{6858988F-13AF-4749-8AB2-83BF1F3A752E}"/>
              </a:ext>
            </a:extLst>
          </p:cNvPr>
          <p:cNvSpPr/>
          <p:nvPr/>
        </p:nvSpPr>
        <p:spPr>
          <a:xfrm>
            <a:off x="411003" y="5009312"/>
            <a:ext cx="32117794" cy="956662"/>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85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996E663D-4ABA-45C6-A852-CD85184CDBAB}"/>
              </a:ext>
            </a:extLst>
          </p:cNvPr>
          <p:cNvSpPr/>
          <p:nvPr/>
        </p:nvSpPr>
        <p:spPr>
          <a:xfrm>
            <a:off x="636985" y="23172030"/>
            <a:ext cx="15830242" cy="20484427"/>
          </a:xfrm>
          <a:prstGeom prst="rect">
            <a:avLst/>
          </a:prstGeom>
          <a:solidFill>
            <a:srgbClr val="FDECBA"/>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Reinforcement learning is a field of machine learning that focuses on training machine learning models through trial and error. Models are placed in simulated environments and are instructed to makes decisions based on the observation data it receives. Through making new actions each time, the model can adjust and learn what actions are the most preferred in each situation it encounters.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3400" kern="0">
              <a:solidFill>
                <a:srgbClr val="000000"/>
              </a:solidFill>
              <a:latin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a:ln>
                  <a:noFill/>
                </a:ln>
                <a:solidFill>
                  <a:srgbClr val="000000"/>
                </a:solidFill>
                <a:effectLst/>
                <a:uLnTx/>
                <a:uFillTx/>
                <a:latin typeface="Arial"/>
                <a:ea typeface="+mn-ea"/>
                <a:cs typeface="+mn-cs"/>
                <a:sym typeface="Arial"/>
              </a:rPr>
              <a:t>When </a:t>
            </a: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it comes to larger environments, it becomes inefficient to train a reinforcement learning model for every possible scenario and every action it can take in those situations. In these situations, Deep Reinforcement Learning is used. This method makes use of Deep Learning models to generalize unexplored scenarios so that the model will not need to explore as much to reach the optimal rewards.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With reinforcement learning, models can be trained to manage many kinds of situations. In this application, it would be able to manage many smart devices without needing user interaction at many steps. The proposed purpose of this research is to understand and attempt to build a reinforcement model structure such that smart home devices can be controlled autonomously while still maintaining the user’s preferred settings. This model would also find the equilibrium point between providing the most energy-efficient control of said devices.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7" name="Picture 6">
            <a:extLst>
              <a:ext uri="{FF2B5EF4-FFF2-40B4-BE49-F238E27FC236}">
                <a16:creationId xmlns:a16="http://schemas.microsoft.com/office/drawing/2014/main" id="{6BD7B1AF-D15A-410D-9750-467F1BE45A8E}"/>
              </a:ext>
            </a:extLst>
          </p:cNvPr>
          <p:cNvPicPr>
            <a:picLocks noChangeAspect="1"/>
          </p:cNvPicPr>
          <p:nvPr/>
        </p:nvPicPr>
        <p:blipFill>
          <a:blip r:embed="rId3"/>
          <a:stretch>
            <a:fillRect/>
          </a:stretch>
        </p:blipFill>
        <p:spPr>
          <a:xfrm>
            <a:off x="4687705" y="8998743"/>
            <a:ext cx="8276475" cy="8198979"/>
          </a:xfrm>
          <a:prstGeom prst="rect">
            <a:avLst/>
          </a:prstGeom>
        </p:spPr>
      </p:pic>
      <p:pic>
        <p:nvPicPr>
          <p:cNvPr id="1026" name="Picture 2" descr="Reinforcement learning – Part 2: Getting started with Deep Q-Networks |  Novatec">
            <a:extLst>
              <a:ext uri="{FF2B5EF4-FFF2-40B4-BE49-F238E27FC236}">
                <a16:creationId xmlns:a16="http://schemas.microsoft.com/office/drawing/2014/main" id="{B3B917FF-ED57-4E06-B0B7-1F4E1671A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859" y="27522507"/>
            <a:ext cx="12832914" cy="580442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C96A4B1-B531-4061-BB8A-C0A2717A2DB3}"/>
              </a:ext>
            </a:extLst>
          </p:cNvPr>
          <p:cNvSpPr/>
          <p:nvPr/>
        </p:nvSpPr>
        <p:spPr>
          <a:xfrm>
            <a:off x="3451862" y="5021418"/>
            <a:ext cx="10628918" cy="93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950" b="1" i="0" u="none" strike="noStrike" kern="0" cap="none" spc="0" normalizeH="0" baseline="0" noProof="0" dirty="0">
                <a:ln>
                  <a:noFill/>
                </a:ln>
                <a:solidFill>
                  <a:srgbClr val="5C1500"/>
                </a:solidFill>
                <a:effectLst/>
                <a:uLnTx/>
                <a:uFillTx/>
                <a:latin typeface="Arial"/>
                <a:ea typeface="+mn-ea"/>
                <a:cs typeface="+mn-cs"/>
                <a:sym typeface="Arial"/>
              </a:rPr>
              <a:t>Introduction</a:t>
            </a:r>
            <a:endParaRPr kumimoji="0" lang="en-US" sz="2800" b="0" i="0" u="none" strike="noStrike" kern="0" cap="none" spc="0" normalizeH="0" baseline="0" noProof="0" dirty="0">
              <a:ln>
                <a:noFill/>
              </a:ln>
              <a:solidFill>
                <a:srgbClr val="5C1500"/>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4E2DADF3-5B13-4AA2-BFC4-8D0B1C1F4076}"/>
              </a:ext>
            </a:extLst>
          </p:cNvPr>
          <p:cNvSpPr/>
          <p:nvPr/>
        </p:nvSpPr>
        <p:spPr>
          <a:xfrm>
            <a:off x="610016" y="22625814"/>
            <a:ext cx="15830243" cy="956662"/>
          </a:xfrm>
          <a:prstGeom prst="rect">
            <a:avLst/>
          </a:prstGeom>
          <a:solidFill>
            <a:srgbClr val="FFCC00"/>
          </a:solidFill>
          <a:ln>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8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a:extLst>
              <a:ext uri="{FF2B5EF4-FFF2-40B4-BE49-F238E27FC236}">
                <a16:creationId xmlns:a16="http://schemas.microsoft.com/office/drawing/2014/main" id="{92FAB3AA-5223-4C7C-864D-4ABC8539C1C2}"/>
              </a:ext>
            </a:extLst>
          </p:cNvPr>
          <p:cNvSpPr/>
          <p:nvPr/>
        </p:nvSpPr>
        <p:spPr>
          <a:xfrm>
            <a:off x="3451862" y="22707580"/>
            <a:ext cx="10628917" cy="11485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950" b="1" i="0" u="none" strike="noStrike" kern="0" cap="none" spc="0" normalizeH="0" baseline="0" noProof="0" dirty="0">
                <a:ln>
                  <a:noFill/>
                </a:ln>
                <a:solidFill>
                  <a:srgbClr val="5C1500"/>
                </a:solidFill>
                <a:effectLst/>
                <a:uLnTx/>
                <a:uFillTx/>
                <a:latin typeface="Arial"/>
                <a:ea typeface="+mn-ea"/>
                <a:cs typeface="+mn-cs"/>
                <a:sym typeface="Arial"/>
              </a:rPr>
              <a:t>Deep Reinforcement Learning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sng"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4CCA0649-7989-41C4-9738-511557905FEC}"/>
              </a:ext>
            </a:extLst>
          </p:cNvPr>
          <p:cNvSpPr/>
          <p:nvPr/>
        </p:nvSpPr>
        <p:spPr>
          <a:xfrm>
            <a:off x="16427078" y="6305846"/>
            <a:ext cx="16080319" cy="108305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642938" marR="0" lvl="0" indent="-642938" algn="l" defTabSz="914400" rtl="0" eaLnBrk="1" fontAlgn="auto" latinLnBrk="0" hangingPunct="1">
              <a:lnSpc>
                <a:spcPct val="100000"/>
              </a:lnSpc>
              <a:spcBef>
                <a:spcPts val="0"/>
              </a:spcBef>
              <a:spcAft>
                <a:spcPts val="2400"/>
              </a:spcAft>
              <a:buClr>
                <a:srgbClr val="5C1500"/>
              </a:buClr>
              <a:buSzPct val="175000"/>
              <a:buFont typeface="Arial" panose="020B0604020202020204" pitchFamily="34" charset="0"/>
              <a:buChar char="•"/>
              <a:tabLst/>
              <a:defRPr/>
            </a:pPr>
            <a:r>
              <a:rPr kumimoji="0" lang="en-US" sz="3400" b="0" i="0" u="none" strike="noStrike" kern="0" cap="none" spc="0" normalizeH="0" baseline="0" noProof="0">
                <a:ln>
                  <a:noFill/>
                </a:ln>
                <a:solidFill>
                  <a:srgbClr val="000000"/>
                </a:solidFill>
                <a:effectLst/>
                <a:uLnTx/>
                <a:uFillTx/>
                <a:latin typeface="Arial"/>
                <a:ea typeface="+mn-ea"/>
                <a:cs typeface="+mn-cs"/>
                <a:sym typeface="Arial"/>
              </a:rPr>
              <a:t>Utilizing </a:t>
            </a: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Open AI gym’s reinforcement learning environment building API, a simulated smart home environment with various example devices is created. The Stable-Baselines library provides full support for the popular standard models in reinforcement learning. These are used to test the efficacy of the simulated environment and device structures. With these libraries and structure, optimizing environments and models becomes streamlined.</a:t>
            </a:r>
          </a:p>
          <a:p>
            <a:pPr marL="642938" marR="0" lvl="0" indent="-642938" algn="l" defTabSz="914400" rtl="0" eaLnBrk="1" fontAlgn="auto" latinLnBrk="0" hangingPunct="1">
              <a:lnSpc>
                <a:spcPct val="100000"/>
              </a:lnSpc>
              <a:spcBef>
                <a:spcPts val="0"/>
              </a:spcBef>
              <a:spcAft>
                <a:spcPts val="2400"/>
              </a:spcAft>
              <a:buClr>
                <a:srgbClr val="5C1500"/>
              </a:buClr>
              <a:buSzPct val="175000"/>
              <a:buFont typeface="Arial" panose="020B0604020202020204" pitchFamily="34" charset="0"/>
              <a:buChar char="•"/>
              <a:tabLst/>
              <a:defRPr/>
            </a:pP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The simulated structures are designed to replicated actual conditions that would impact decision making when it comes to smart devices (ex. comfort, people are present, energy costs, priority). In the initial stage of the environment, the information the agent receives from the is the current energy usage, the designated energy limit, a value indicating how much convenience is offered by the smart devices, and the threshold with which this convenience should not go below.</a:t>
            </a:r>
          </a:p>
          <a:p>
            <a:pPr marL="642938" marR="0" lvl="0" indent="-642938" algn="l" defTabSz="914400" rtl="0" eaLnBrk="1" fontAlgn="auto" latinLnBrk="0" hangingPunct="1">
              <a:lnSpc>
                <a:spcPct val="100000"/>
              </a:lnSpc>
              <a:spcBef>
                <a:spcPts val="0"/>
              </a:spcBef>
              <a:spcAft>
                <a:spcPts val="2400"/>
              </a:spcAft>
              <a:buClr>
                <a:srgbClr val="5C1500"/>
              </a:buClr>
              <a:buSzPct val="175000"/>
              <a:buFont typeface="Arial" panose="020B0604020202020204" pitchFamily="34" charset="0"/>
              <a:buChar char="•"/>
              <a:tabLst/>
              <a:defRPr/>
            </a:pP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The first version of the smart home environment focuses solely on providing optimal comfort with minimum energy usage based on the energy cost throughout the day. Using real-world energy usage data, the model is incentivized to use less energy demanding devices during high load times during the day, and vice versa. </a:t>
            </a:r>
          </a:p>
          <a:p>
            <a:pPr marL="642938" marR="0" lvl="0" indent="-642938" algn="ctr" defTabSz="914400" rtl="0" eaLnBrk="1" fontAlgn="auto" latinLnBrk="0" hangingPunct="1">
              <a:lnSpc>
                <a:spcPct val="100000"/>
              </a:lnSpc>
              <a:spcBef>
                <a:spcPts val="0"/>
              </a:spcBef>
              <a:spcAft>
                <a:spcPts val="240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240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26567950-1869-41A3-92CF-DEC70FB4BAD5}"/>
              </a:ext>
            </a:extLst>
          </p:cNvPr>
          <p:cNvSpPr/>
          <p:nvPr/>
        </p:nvSpPr>
        <p:spPr>
          <a:xfrm>
            <a:off x="19176860" y="5021418"/>
            <a:ext cx="10628918" cy="93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950" b="1" i="0" u="none" strike="noStrike" kern="0" cap="none" spc="0" normalizeH="0" baseline="0" noProof="0" dirty="0">
                <a:ln>
                  <a:noFill/>
                </a:ln>
                <a:solidFill>
                  <a:srgbClr val="5C1500"/>
                </a:solidFill>
                <a:effectLst/>
                <a:uLnTx/>
                <a:uFillTx/>
                <a:latin typeface="Arial"/>
                <a:ea typeface="+mn-ea"/>
                <a:cs typeface="+mn-cs"/>
                <a:sym typeface="Arial"/>
              </a:rPr>
              <a:t>Methods</a:t>
            </a:r>
            <a:endParaRPr kumimoji="0" lang="en-US" sz="2800" b="0" i="0" u="none" strike="noStrike" kern="0" cap="none" spc="0" normalizeH="0" baseline="0" noProof="0" dirty="0">
              <a:ln>
                <a:noFill/>
              </a:ln>
              <a:solidFill>
                <a:srgbClr val="5C1500"/>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A209A29D-21F6-41C3-A703-4FAF3AD770F0}"/>
              </a:ext>
            </a:extLst>
          </p:cNvPr>
          <p:cNvSpPr/>
          <p:nvPr/>
        </p:nvSpPr>
        <p:spPr>
          <a:xfrm>
            <a:off x="16427078" y="17297522"/>
            <a:ext cx="16091030" cy="15549006"/>
          </a:xfrm>
          <a:prstGeom prst="rect">
            <a:avLst/>
          </a:prstGeom>
          <a:solidFill>
            <a:srgbClr val="FDECBA"/>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a:p>
            <a:pPr marL="457200" marR="0" lvl="0" indent="-457200" algn="l" defTabSz="914400" rtl="0" eaLnBrk="1" fontAlgn="auto" latinLnBrk="0" hangingPunct="1">
              <a:lnSpc>
                <a:spcPct val="100000"/>
              </a:lnSpc>
              <a:spcBef>
                <a:spcPts val="0"/>
              </a:spcBef>
              <a:spcAft>
                <a:spcPts val="2400"/>
              </a:spcAft>
              <a:buClr>
                <a:srgbClr val="000000"/>
              </a:buClr>
              <a:buSzPct val="175000"/>
              <a:buFont typeface="Arial" panose="020B0604020202020204" pitchFamily="34" charset="0"/>
              <a:buChar char="•"/>
              <a:tabLst/>
              <a:defRPr/>
            </a:pP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The results above show the reward value that each episode of each model receives during training. The first version of the Smart Home Environment shows promising results of the agent learning the environment with relative fast speed.</a:t>
            </a:r>
          </a:p>
          <a:p>
            <a:pPr marL="457200" marR="0" lvl="0" indent="-457200" algn="l" defTabSz="914400" rtl="0" eaLnBrk="1" fontAlgn="auto" latinLnBrk="0" hangingPunct="1">
              <a:lnSpc>
                <a:spcPct val="100000"/>
              </a:lnSpc>
              <a:spcBef>
                <a:spcPts val="0"/>
              </a:spcBef>
              <a:spcAft>
                <a:spcPts val="2400"/>
              </a:spcAft>
              <a:buClr>
                <a:srgbClr val="000000"/>
              </a:buClr>
              <a:buSzPct val="175000"/>
              <a:buFont typeface="Arial" panose="020B0604020202020204" pitchFamily="34" charset="0"/>
              <a:buChar char="•"/>
              <a:tabLst/>
              <a:defRPr/>
            </a:pP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As the environment becomes more complex to accurate reflect real-world environments, the challenge becomes structuring the environment in a way that machine learning models can train and learn using it. On the other hand, environments that become too complex may reflect the real-world applications accurately but will suffer from significantly slower training times. The optimal case to pursue is thus a model that is just complex enough to simulate the real world without any unnecessary features.</a:t>
            </a:r>
          </a:p>
          <a:p>
            <a:pPr marL="457200" marR="0" lvl="0" indent="-457200" algn="l" defTabSz="914400" rtl="0" eaLnBrk="1" fontAlgn="auto" latinLnBrk="0" hangingPunct="1">
              <a:lnSpc>
                <a:spcPct val="100000"/>
              </a:lnSpc>
              <a:spcBef>
                <a:spcPts val="0"/>
              </a:spcBef>
              <a:spcAft>
                <a:spcPts val="2400"/>
              </a:spcAft>
              <a:buClr>
                <a:srgbClr val="000000"/>
              </a:buClr>
              <a:buSzPct val="175000"/>
              <a:buFont typeface="Arial" panose="020B0604020202020204" pitchFamily="34" charset="0"/>
              <a:buChar char="•"/>
              <a:tabLst/>
              <a:defRPr/>
            </a:pP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Each model undergoes thousands of episodes of the device managing scenario. Throughout the training, the agent chooses from a list of possible actions while considering the reward values obtained from previous actions in other scenarios. The agent has the choice with each device to turn it off or turn it on.</a:t>
            </a:r>
          </a:p>
          <a:p>
            <a:pPr marL="457200" marR="0" lvl="0" indent="-45720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22" name="Picture 21" descr="Chart, histogram&#10;&#10;Description automatically generated">
            <a:extLst>
              <a:ext uri="{FF2B5EF4-FFF2-40B4-BE49-F238E27FC236}">
                <a16:creationId xmlns:a16="http://schemas.microsoft.com/office/drawing/2014/main" id="{9363B2C6-3909-4DB5-81A1-1A6CC51BFEB7}"/>
              </a:ext>
            </a:extLst>
          </p:cNvPr>
          <p:cNvPicPr>
            <a:picLocks noChangeAspect="1"/>
          </p:cNvPicPr>
          <p:nvPr/>
        </p:nvPicPr>
        <p:blipFill rotWithShape="1">
          <a:blip r:embed="rId5"/>
          <a:srcRect t="7813"/>
          <a:stretch/>
        </p:blipFill>
        <p:spPr>
          <a:xfrm>
            <a:off x="19614443" y="18135700"/>
            <a:ext cx="9716299" cy="6717859"/>
          </a:xfrm>
          <a:prstGeom prst="rect">
            <a:avLst/>
          </a:prstGeom>
        </p:spPr>
      </p:pic>
      <p:sp>
        <p:nvSpPr>
          <p:cNvPr id="15" name="TextBox 14">
            <a:extLst>
              <a:ext uri="{FF2B5EF4-FFF2-40B4-BE49-F238E27FC236}">
                <a16:creationId xmlns:a16="http://schemas.microsoft.com/office/drawing/2014/main" id="{84AB3F17-C5DA-4813-B454-6EC43052B1D0}"/>
              </a:ext>
            </a:extLst>
          </p:cNvPr>
          <p:cNvSpPr txBox="1"/>
          <p:nvPr/>
        </p:nvSpPr>
        <p:spPr>
          <a:xfrm>
            <a:off x="2920687" y="33383360"/>
            <a:ext cx="1169125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An example of the structure of a Deep Reinforcement Learning scenario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	Source: http://people.csail.mit.edu/hongzi/content/publications/DeepRM-HotNets16.pdf</a:t>
            </a:r>
          </a:p>
        </p:txBody>
      </p:sp>
      <p:sp>
        <p:nvSpPr>
          <p:cNvPr id="26" name="Rectangle 25">
            <a:extLst>
              <a:ext uri="{FF2B5EF4-FFF2-40B4-BE49-F238E27FC236}">
                <a16:creationId xmlns:a16="http://schemas.microsoft.com/office/drawing/2014/main" id="{7A52E71E-73E1-4F55-ADA9-7C5D191FA42D}"/>
              </a:ext>
            </a:extLst>
          </p:cNvPr>
          <p:cNvSpPr/>
          <p:nvPr/>
        </p:nvSpPr>
        <p:spPr>
          <a:xfrm>
            <a:off x="16459189" y="16840334"/>
            <a:ext cx="16048207" cy="956662"/>
          </a:xfrm>
          <a:prstGeom prst="rect">
            <a:avLst/>
          </a:prstGeom>
          <a:solidFill>
            <a:srgbClr val="FFCC00"/>
          </a:solidFill>
          <a:ln>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8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B78291C4-375A-4FEA-8E29-DD7ABECEEF42}"/>
              </a:ext>
            </a:extLst>
          </p:cNvPr>
          <p:cNvSpPr/>
          <p:nvPr/>
        </p:nvSpPr>
        <p:spPr>
          <a:xfrm>
            <a:off x="19178431" y="16910117"/>
            <a:ext cx="10628917" cy="11485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950" b="1" i="0" u="none" strike="noStrike" kern="0" cap="none" spc="0" normalizeH="0" baseline="0" noProof="0" dirty="0">
                <a:ln>
                  <a:noFill/>
                </a:ln>
                <a:solidFill>
                  <a:srgbClr val="5C1500"/>
                </a:solidFill>
                <a:effectLst/>
                <a:uLnTx/>
                <a:uFillTx/>
                <a:latin typeface="Arial"/>
                <a:ea typeface="+mn-ea"/>
                <a:cs typeface="+mn-cs"/>
                <a:sym typeface="Arial"/>
              </a:rPr>
              <a:t>Early Results and Discussions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sng"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9" name="Rectangle 28">
            <a:extLst>
              <a:ext uri="{FF2B5EF4-FFF2-40B4-BE49-F238E27FC236}">
                <a16:creationId xmlns:a16="http://schemas.microsoft.com/office/drawing/2014/main" id="{9B07A001-DF12-4126-B0DA-D2C72580A1D0}"/>
              </a:ext>
            </a:extLst>
          </p:cNvPr>
          <p:cNvSpPr/>
          <p:nvPr/>
        </p:nvSpPr>
        <p:spPr>
          <a:xfrm>
            <a:off x="16432446" y="33674524"/>
            <a:ext cx="16069607" cy="956662"/>
          </a:xfrm>
          <a:prstGeom prst="rect">
            <a:avLst/>
          </a:prstGeom>
          <a:solidFill>
            <a:srgbClr val="FFCC00"/>
          </a:solidFill>
          <a:ln>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85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57D18069-397D-4929-A83F-69DF277C48AF}"/>
              </a:ext>
            </a:extLst>
          </p:cNvPr>
          <p:cNvSpPr txBox="1"/>
          <p:nvPr/>
        </p:nvSpPr>
        <p:spPr>
          <a:xfrm>
            <a:off x="2942459" y="17387162"/>
            <a:ext cx="116584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Source: https://www.vectorstock.com/royalty-free-vector/smart-house-concept-3d-isometric-blueprint-vector-17426798</a:t>
            </a:r>
          </a:p>
        </p:txBody>
      </p:sp>
      <p:sp>
        <p:nvSpPr>
          <p:cNvPr id="30" name="Rectangle 29">
            <a:extLst>
              <a:ext uri="{FF2B5EF4-FFF2-40B4-BE49-F238E27FC236}">
                <a16:creationId xmlns:a16="http://schemas.microsoft.com/office/drawing/2014/main" id="{79EEDD99-69B7-484F-96F7-EDC01C773356}"/>
              </a:ext>
            </a:extLst>
          </p:cNvPr>
          <p:cNvSpPr/>
          <p:nvPr/>
        </p:nvSpPr>
        <p:spPr>
          <a:xfrm>
            <a:off x="19176861" y="33750722"/>
            <a:ext cx="10628917" cy="11485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950" b="1" i="0" u="none" strike="noStrike" kern="0" cap="none" spc="0" normalizeH="0" baseline="0" noProof="0" dirty="0">
                <a:ln>
                  <a:noFill/>
                </a:ln>
                <a:solidFill>
                  <a:srgbClr val="5C1500"/>
                </a:solidFill>
                <a:effectLst/>
                <a:uLnTx/>
                <a:uFillTx/>
                <a:latin typeface="Arial"/>
                <a:ea typeface="+mn-ea"/>
                <a:cs typeface="+mn-cs"/>
                <a:sym typeface="Arial"/>
              </a:rPr>
              <a:t>Future Applications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sng"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8B53F4F9-0456-46C4-A8C6-A505FB05098F}"/>
              </a:ext>
            </a:extLst>
          </p:cNvPr>
          <p:cNvSpPr/>
          <p:nvPr/>
        </p:nvSpPr>
        <p:spPr>
          <a:xfrm>
            <a:off x="16453847" y="35005083"/>
            <a:ext cx="16048206" cy="8809343"/>
          </a:xfrm>
          <a:prstGeom prst="rect">
            <a:avLst/>
          </a:prstGeom>
          <a:solidFill>
            <a:srgbClr val="FDECBA"/>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457200" marR="0" lvl="0" indent="-457200" algn="l" defTabSz="914400" rtl="0" eaLnBrk="1" fontAlgn="auto" latinLnBrk="0" hangingPunct="1">
              <a:lnSpc>
                <a:spcPct val="100000"/>
              </a:lnSpc>
              <a:spcBef>
                <a:spcPts val="0"/>
              </a:spcBef>
              <a:spcAft>
                <a:spcPts val="2400"/>
              </a:spcAft>
              <a:buClr>
                <a:srgbClr val="000000"/>
              </a:buClr>
              <a:buSzPct val="175000"/>
              <a:buFont typeface="Arial" panose="020B0604020202020204" pitchFamily="34" charset="0"/>
              <a:buChar char="•"/>
              <a:tabLst/>
              <a:defRPr/>
            </a:pP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As more and more smart homes and smart devices are built, a need to manage these components comes into fruition. In future applications of this research, smart homes will not only take into consideration the individual home but will also assist in mitigating high-load times across the entire surrounding area. </a:t>
            </a:r>
          </a:p>
          <a:p>
            <a:pPr marL="457200" marR="0" lvl="0" indent="-457200" algn="l" defTabSz="914400" rtl="0" eaLnBrk="1" fontAlgn="auto" latinLnBrk="0" hangingPunct="1">
              <a:lnSpc>
                <a:spcPct val="100000"/>
              </a:lnSpc>
              <a:spcBef>
                <a:spcPts val="0"/>
              </a:spcBef>
              <a:spcAft>
                <a:spcPts val="2400"/>
              </a:spcAft>
              <a:buClr>
                <a:srgbClr val="000000"/>
              </a:buClr>
              <a:buSzPct val="175000"/>
              <a:buFont typeface="Arial" panose="020B0604020202020204" pitchFamily="34" charset="0"/>
              <a:buChar char="•"/>
              <a:tabLst/>
              <a:defRPr/>
            </a:pPr>
            <a:r>
              <a:rPr kumimoji="0" lang="en-US" sz="3400" b="0" i="0" u="none" strike="noStrike" kern="0" cap="none" spc="0" normalizeH="0" baseline="0" noProof="0" dirty="0">
                <a:ln>
                  <a:noFill/>
                </a:ln>
                <a:solidFill>
                  <a:srgbClr val="000000"/>
                </a:solidFill>
                <a:effectLst/>
                <a:uLnTx/>
                <a:uFillTx/>
                <a:latin typeface="Arial"/>
                <a:ea typeface="+mn-ea"/>
                <a:cs typeface="+mn-cs"/>
                <a:sym typeface="Arial"/>
              </a:rPr>
              <a:t>Future applications may not just be limited to single family houses as well. Larger buildings and infrastructure in cities may also benefit from becoming more manageable, decreasing wasted energy across the board.</a:t>
            </a:r>
          </a:p>
          <a:p>
            <a:pPr marL="457200" marR="0" lvl="0" indent="-45720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3400" b="0"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1030" name="Picture 6" descr="Philadelphia starts mapping its smart city future -- GCN">
            <a:extLst>
              <a:ext uri="{FF2B5EF4-FFF2-40B4-BE49-F238E27FC236}">
                <a16:creationId xmlns:a16="http://schemas.microsoft.com/office/drawing/2014/main" id="{3BF79F9D-7E04-427E-806D-FF6C913092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18490" y="39262607"/>
            <a:ext cx="11183019" cy="37898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24C5116-95B2-487C-A130-026EC1E45986}"/>
              </a:ext>
            </a:extLst>
          </p:cNvPr>
          <p:cNvSpPr txBox="1"/>
          <p:nvPr/>
        </p:nvSpPr>
        <p:spPr>
          <a:xfrm>
            <a:off x="19887562" y="43196324"/>
            <a:ext cx="111830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Source: https://gcn.com/articles/2017/03/21/philadelphia-smart-city.aspx</a:t>
            </a:r>
          </a:p>
        </p:txBody>
      </p:sp>
    </p:spTree>
  </p:cSld>
  <p:clrMapOvr>
    <a:masterClrMapping/>
  </p:clrMapOvr>
</p:sld>
</file>

<file path=ppt/theme/theme1.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4302</TotalTime>
  <Pages>0</Pages>
  <Words>2119</Words>
  <Characters>0</Characters>
  <Application>Microsoft Office PowerPoint</Application>
  <DocSecurity>0</DocSecurity>
  <PresentationFormat>Custom</PresentationFormat>
  <Lines>0</Lines>
  <Paragraphs>209</Paragraphs>
  <Slides>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Calibri</vt:lpstr>
      <vt:lpstr>Franklin Gothic Demi</vt:lpstr>
      <vt:lpstr>Source Sans Pro</vt:lpstr>
      <vt:lpstr>Source Sans Pro SemiBold</vt:lpstr>
      <vt:lpstr>Source Sans Pro SemiBold</vt:lpstr>
      <vt:lpstr>Times New Roman</vt:lpstr>
      <vt:lpstr>Verdana</vt:lpstr>
      <vt:lpstr>Default Theme</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Chin, Jovaughn Anthoneil</dc:creator>
  <cp:lastModifiedBy>Jack Myers</cp:lastModifiedBy>
  <cp:revision>171</cp:revision>
  <cp:lastPrinted>2015-04-24T03:10:37Z</cp:lastPrinted>
  <dcterms:created xsi:type="dcterms:W3CDTF">2015-04-24T01:00:14Z</dcterms:created>
  <dcterms:modified xsi:type="dcterms:W3CDTF">2021-09-06T01:39:10Z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1033-9.1.0.4550</vt:lpwstr>
  </property>
</Properties>
</file>