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27"/>
  </p:notesMasterIdLst>
  <p:sldIdLst>
    <p:sldId id="256" r:id="rId2"/>
    <p:sldId id="257" r:id="rId3"/>
    <p:sldId id="259" r:id="rId4"/>
    <p:sldId id="262" r:id="rId5"/>
    <p:sldId id="258" r:id="rId6"/>
    <p:sldId id="276" r:id="rId7"/>
    <p:sldId id="277" r:id="rId8"/>
    <p:sldId id="278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0" r:id="rId18"/>
    <p:sldId id="272" r:id="rId19"/>
    <p:sldId id="269" r:id="rId20"/>
    <p:sldId id="280" r:id="rId21"/>
    <p:sldId id="273" r:id="rId22"/>
    <p:sldId id="274" r:id="rId23"/>
    <p:sldId id="261" r:id="rId24"/>
    <p:sldId id="279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340BB-3C81-4E31-AC02-7CA92602DBED}" type="doc">
      <dgm:prSet loTypeId="urn:microsoft.com/office/officeart/2005/8/layout/cycle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B228DB-07B6-4B9B-94CE-D70DCF1AF695}">
      <dgm:prSet phldrT="[Text]"/>
      <dgm:spPr>
        <a:xfrm>
          <a:off x="3105334" y="-85506"/>
          <a:ext cx="1714130" cy="102785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Planning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519DE7-CFD3-42B6-8E1C-9915889A2955}" type="parTrans" cxnId="{731B6C8A-9F4A-41D3-963A-3B7F09A17B16}">
      <dgm:prSet/>
      <dgm:spPr/>
      <dgm:t>
        <a:bodyPr/>
        <a:lstStyle/>
        <a:p>
          <a:endParaRPr lang="en-US"/>
        </a:p>
      </dgm:t>
    </dgm:pt>
    <dgm:pt modelId="{4C861076-D471-4BF7-9EAC-CA0AA70B6A07}" type="sibTrans" cxnId="{731B6C8A-9F4A-41D3-963A-3B7F09A17B16}">
      <dgm:prSet/>
      <dgm:spPr>
        <a:xfrm>
          <a:off x="1668312" y="476650"/>
          <a:ext cx="4870736" cy="4870736"/>
        </a:xfrm>
      </dgm:spPr>
      <dgm:t>
        <a:bodyPr/>
        <a:lstStyle/>
        <a:p>
          <a:endParaRPr lang="en-US"/>
        </a:p>
      </dgm:t>
    </dgm:pt>
    <dgm:pt modelId="{373B6972-6341-4110-80CB-DE63160F2ACD}">
      <dgm:prSet phldrT="[Text]"/>
      <dgm:spPr>
        <a:xfrm>
          <a:off x="5176603" y="974017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Requirements Analysis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2E2D80B0-ED88-4EBA-A502-06D66CFA02FE}" type="parTrans" cxnId="{0C4251E5-4F81-4C9C-B6AA-682092D2B310}">
      <dgm:prSet/>
      <dgm:spPr/>
      <dgm:t>
        <a:bodyPr/>
        <a:lstStyle/>
        <a:p>
          <a:endParaRPr lang="en-US"/>
        </a:p>
      </dgm:t>
    </dgm:pt>
    <dgm:pt modelId="{BF8069E1-4E22-4939-967C-6AFBC44D76D2}" type="sibTrans" cxnId="{0C4251E5-4F81-4C9C-B6AA-682092D2B310}">
      <dgm:prSet/>
      <dgm:spPr>
        <a:xfrm>
          <a:off x="1427477" y="-305044"/>
          <a:ext cx="4870736" cy="4870736"/>
        </a:xfrm>
      </dgm:spPr>
      <dgm:t>
        <a:bodyPr/>
        <a:lstStyle/>
        <a:p>
          <a:endParaRPr lang="en-US"/>
        </a:p>
      </dgm:t>
    </dgm:pt>
    <dgm:pt modelId="{4DC50893-65DD-430C-8A96-912668ED8756}">
      <dgm:prSet phldrT="[Text]"/>
      <dgm:spPr>
        <a:xfrm>
          <a:off x="5398887" y="2595406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Design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E91C3C90-0323-45C3-9700-E1EC75B16889}" type="parTrans" cxnId="{F472F0D6-AA64-4F41-93DB-C1D7FA1388BE}">
      <dgm:prSet/>
      <dgm:spPr/>
      <dgm:t>
        <a:bodyPr/>
        <a:lstStyle/>
        <a:p>
          <a:endParaRPr lang="en-US"/>
        </a:p>
      </dgm:t>
    </dgm:pt>
    <dgm:pt modelId="{28D20B06-61C4-4297-8FE2-F39F87652BB5}" type="sibTrans" cxnId="{F472F0D6-AA64-4F41-93DB-C1D7FA1388BE}">
      <dgm:prSet/>
      <dgm:spPr>
        <a:xfrm>
          <a:off x="1289956" y="874502"/>
          <a:ext cx="4870736" cy="4870736"/>
        </a:xfrm>
      </dgm:spPr>
      <dgm:t>
        <a:bodyPr/>
        <a:lstStyle/>
        <a:p>
          <a:endParaRPr lang="en-US"/>
        </a:p>
      </dgm:t>
    </dgm:pt>
    <dgm:pt modelId="{7ABEA1E2-95B2-4935-BAF2-4E76479B95AB}">
      <dgm:prSet phldrT="[Text]"/>
      <dgm:spPr>
        <a:xfrm>
          <a:off x="4657928" y="4227196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Development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774F14F-214A-4BF8-89BF-7FE98FF84877}" type="parTrans" cxnId="{B3711468-A07C-4BD1-B6FD-08A748B8607F}">
      <dgm:prSet/>
      <dgm:spPr/>
      <dgm:t>
        <a:bodyPr/>
        <a:lstStyle/>
        <a:p>
          <a:endParaRPr lang="en-US"/>
        </a:p>
      </dgm:t>
    </dgm:pt>
    <dgm:pt modelId="{02AB4E57-FBD3-4453-9D28-9C6DC4B436FC}" type="sibTrans" cxnId="{B3711468-A07C-4BD1-B6FD-08A748B8607F}">
      <dgm:prSet/>
      <dgm:spPr>
        <a:xfrm>
          <a:off x="1451943" y="452964"/>
          <a:ext cx="4870736" cy="4870736"/>
        </a:xfrm>
      </dgm:spPr>
      <dgm:t>
        <a:bodyPr/>
        <a:lstStyle/>
        <a:p>
          <a:endParaRPr lang="en-US"/>
        </a:p>
      </dgm:t>
    </dgm:pt>
    <dgm:pt modelId="{6FA2477B-C804-484C-B8D3-6E3BCF0E76D6}">
      <dgm:prSet phldrT="[Text]"/>
      <dgm:spPr>
        <a:xfrm>
          <a:off x="1483256" y="4227194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Integration, Test, and Validation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1A716DE-5C16-4665-BF0D-20CAB0B145F1}" type="parTrans" cxnId="{3998070E-E720-42A2-B0A2-4D3F43EB83DC}">
      <dgm:prSet/>
      <dgm:spPr/>
      <dgm:t>
        <a:bodyPr/>
        <a:lstStyle/>
        <a:p>
          <a:endParaRPr lang="en-US"/>
        </a:p>
      </dgm:t>
    </dgm:pt>
    <dgm:pt modelId="{2C32BD8D-D626-43C6-AD8E-316A94F1EBC4}" type="sibTrans" cxnId="{3998070E-E720-42A2-B0A2-4D3F43EB83DC}">
      <dgm:prSet/>
      <dgm:spPr>
        <a:xfrm>
          <a:off x="1655402" y="749850"/>
          <a:ext cx="4870736" cy="4870736"/>
        </a:xfrm>
      </dgm:spPr>
      <dgm:t>
        <a:bodyPr/>
        <a:lstStyle/>
        <a:p>
          <a:endParaRPr lang="en-US"/>
        </a:p>
      </dgm:t>
    </dgm:pt>
    <dgm:pt modelId="{7A4651AC-CB00-47F0-A369-EA7779335747}">
      <dgm:prSet phldrT="[Text]"/>
      <dgm:spPr>
        <a:xfrm>
          <a:off x="731066" y="2521317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Installation, Qualification, and Implementation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4F2BB145-B7B8-4F99-83F1-FC8257E77DA9}" type="parTrans" cxnId="{D04448AA-F0DC-4D2E-B4D1-050C419EE7A7}">
      <dgm:prSet/>
      <dgm:spPr/>
      <dgm:t>
        <a:bodyPr/>
        <a:lstStyle/>
        <a:p>
          <a:endParaRPr lang="en-US"/>
        </a:p>
      </dgm:t>
    </dgm:pt>
    <dgm:pt modelId="{700575EC-389E-40F9-98F9-184B1E75C4E4}" type="sibTrans" cxnId="{D04448AA-F0DC-4D2E-B4D1-050C419EE7A7}">
      <dgm:prSet/>
      <dgm:spPr>
        <a:xfrm>
          <a:off x="1603121" y="-46270"/>
          <a:ext cx="4870736" cy="4870736"/>
        </a:xfrm>
      </dgm:spPr>
      <dgm:t>
        <a:bodyPr/>
        <a:lstStyle/>
        <a:p>
          <a:endParaRPr lang="en-US"/>
        </a:p>
      </dgm:t>
    </dgm:pt>
    <dgm:pt modelId="{DFB70C90-372B-4D56-A639-6A8D0B79C728}">
      <dgm:prSet phldrT="[Text]"/>
      <dgm:spPr>
        <a:xfrm>
          <a:off x="1038710" y="974026"/>
          <a:ext cx="1714130" cy="102785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Operations and Maintenance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B84621A-DD00-48C8-AC0F-EF4C43EE36B2}" type="parTrans" cxnId="{6B52AC39-4B10-491A-B21B-B6F2C1BCC25B}">
      <dgm:prSet/>
      <dgm:spPr/>
      <dgm:t>
        <a:bodyPr/>
        <a:lstStyle/>
        <a:p>
          <a:endParaRPr lang="en-US"/>
        </a:p>
      </dgm:t>
    </dgm:pt>
    <dgm:pt modelId="{DAD88AB7-B4ED-4332-8E33-6B265EC6B8CE}" type="sibTrans" cxnId="{6B52AC39-4B10-491A-B21B-B6F2C1BCC25B}">
      <dgm:prSet/>
      <dgm:spPr>
        <a:xfrm>
          <a:off x="1395798" y="473537"/>
          <a:ext cx="4870736" cy="4870736"/>
        </a:xfrm>
      </dgm:spPr>
      <dgm:t>
        <a:bodyPr/>
        <a:lstStyle/>
        <a:p>
          <a:endParaRPr lang="en-US"/>
        </a:p>
      </dgm:t>
    </dgm:pt>
    <dgm:pt modelId="{AB856749-4141-4C3C-A5A4-EB4D6FEEAD77}" type="pres">
      <dgm:prSet presAssocID="{E62340BB-3C81-4E31-AC02-7CA92602DB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8DBE8-026D-4183-B6C8-EA52DB4BFAF3}" type="pres">
      <dgm:prSet presAssocID="{C4B228DB-07B6-4B9B-94CE-D70DCF1AF695}" presName="node" presStyleLbl="node1" presStyleIdx="0" presStyleCnt="7" custScaleX="130673" custScaleY="120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4A91C-3D62-4333-8533-FAA939FDB3F5}" type="pres">
      <dgm:prSet presAssocID="{C4B228DB-07B6-4B9B-94CE-D70DCF1AF695}" presName="spNode" presStyleCnt="0"/>
      <dgm:spPr/>
      <dgm:t>
        <a:bodyPr/>
        <a:lstStyle/>
        <a:p>
          <a:endParaRPr lang="en-US"/>
        </a:p>
      </dgm:t>
    </dgm:pt>
    <dgm:pt modelId="{4E38732C-6842-403A-B68B-622A9602786F}" type="pres">
      <dgm:prSet presAssocID="{4C861076-D471-4BF7-9EAC-CA0AA70B6A07}" presName="sibTrans" presStyleLbl="sibTrans1D1" presStyleIdx="0" presStyleCnt="7" custScaleX="1616094" custScaleY="2000000"/>
      <dgm:spPr/>
      <dgm:t>
        <a:bodyPr/>
        <a:lstStyle/>
        <a:p>
          <a:endParaRPr lang="en-US"/>
        </a:p>
      </dgm:t>
    </dgm:pt>
    <dgm:pt modelId="{3AEDB8EA-845B-4226-AA69-284E4AAD4459}" type="pres">
      <dgm:prSet presAssocID="{373B6972-6341-4110-80CB-DE63160F2ACD}" presName="node" presStyleLbl="node1" presStyleIdx="1" presStyleCnt="7" custScaleX="130673" custScaleY="120548" custRadScaleRad="102103" custRadScaleInc="29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EFA20-7B23-410D-9577-9F851A797B18}" type="pres">
      <dgm:prSet presAssocID="{373B6972-6341-4110-80CB-DE63160F2ACD}" presName="spNode" presStyleCnt="0"/>
      <dgm:spPr/>
      <dgm:t>
        <a:bodyPr/>
        <a:lstStyle/>
        <a:p>
          <a:endParaRPr lang="en-US"/>
        </a:p>
      </dgm:t>
    </dgm:pt>
    <dgm:pt modelId="{5CFEEBC9-3E16-44D6-948C-BD47E6BDFF3A}" type="pres">
      <dgm:prSet presAssocID="{BF8069E1-4E22-4939-967C-6AFBC44D76D2}" presName="sibTrans" presStyleLbl="sibTrans1D1" presStyleIdx="1" presStyleCnt="7" custScaleX="1616094" custScaleY="2000000"/>
      <dgm:spPr/>
      <dgm:t>
        <a:bodyPr/>
        <a:lstStyle/>
        <a:p>
          <a:endParaRPr lang="en-US"/>
        </a:p>
      </dgm:t>
    </dgm:pt>
    <dgm:pt modelId="{A7A25317-BC27-4D5B-8C05-55DBBB7CAC93}" type="pres">
      <dgm:prSet presAssocID="{4DC50893-65DD-430C-8A96-912668ED8756}" presName="node" presStyleLbl="node1" presStyleIdx="2" presStyleCnt="7" custScaleX="130673" custScaleY="120548" custRadScaleRad="94715" custRadScaleInc="-39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1B145-A978-45AB-8566-4C23D802CBF3}" type="pres">
      <dgm:prSet presAssocID="{4DC50893-65DD-430C-8A96-912668ED8756}" presName="spNode" presStyleCnt="0"/>
      <dgm:spPr/>
      <dgm:t>
        <a:bodyPr/>
        <a:lstStyle/>
        <a:p>
          <a:endParaRPr lang="en-US"/>
        </a:p>
      </dgm:t>
    </dgm:pt>
    <dgm:pt modelId="{325719DF-24C8-4CFE-8D25-813D8CB2288B}" type="pres">
      <dgm:prSet presAssocID="{28D20B06-61C4-4297-8FE2-F39F87652BB5}" presName="sibTrans" presStyleLbl="sibTrans1D1" presStyleIdx="2" presStyleCnt="7" custScaleX="1616094" custScaleY="2000000"/>
      <dgm:spPr/>
      <dgm:t>
        <a:bodyPr/>
        <a:lstStyle/>
        <a:p>
          <a:endParaRPr lang="en-US"/>
        </a:p>
      </dgm:t>
    </dgm:pt>
    <dgm:pt modelId="{F2E77AB8-46C1-4074-9E57-AD96D34AC734}" type="pres">
      <dgm:prSet presAssocID="{7ABEA1E2-95B2-4935-BAF2-4E76479B95AB}" presName="node" presStyleLbl="node1" presStyleIdx="3" presStyleCnt="7" custScaleX="130673" custScaleY="120548" custRadScaleRad="100033" custRadScaleInc="-80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A43FE-0A2F-4614-A3EA-DD95642BF83F}" type="pres">
      <dgm:prSet presAssocID="{7ABEA1E2-95B2-4935-BAF2-4E76479B95AB}" presName="spNode" presStyleCnt="0"/>
      <dgm:spPr/>
      <dgm:t>
        <a:bodyPr/>
        <a:lstStyle/>
        <a:p>
          <a:endParaRPr lang="en-US"/>
        </a:p>
      </dgm:t>
    </dgm:pt>
    <dgm:pt modelId="{5CBD6A52-43B7-41BC-B785-BB7E4A899947}" type="pres">
      <dgm:prSet presAssocID="{02AB4E57-FBD3-4453-9D28-9C6DC4B436FC}" presName="sibTrans" presStyleLbl="sibTrans1D1" presStyleIdx="3" presStyleCnt="7" custScaleX="1616094" custScaleY="2000000"/>
      <dgm:spPr/>
      <dgm:t>
        <a:bodyPr/>
        <a:lstStyle/>
        <a:p>
          <a:endParaRPr lang="en-US"/>
        </a:p>
      </dgm:t>
    </dgm:pt>
    <dgm:pt modelId="{C5723C8E-131A-4282-A32E-B0451BA99661}" type="pres">
      <dgm:prSet presAssocID="{6FA2477B-C804-484C-B8D3-6E3BCF0E76D6}" presName="node" presStyleLbl="node1" presStyleIdx="4" presStyleCnt="7" custScaleX="130673" custScaleY="120548" custRadScaleRad="101875" custRadScaleInc="88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15FCE-85F9-4AF9-8CB2-96D587403679}" type="pres">
      <dgm:prSet presAssocID="{6FA2477B-C804-484C-B8D3-6E3BCF0E76D6}" presName="spNode" presStyleCnt="0"/>
      <dgm:spPr/>
      <dgm:t>
        <a:bodyPr/>
        <a:lstStyle/>
        <a:p>
          <a:endParaRPr lang="en-US"/>
        </a:p>
      </dgm:t>
    </dgm:pt>
    <dgm:pt modelId="{523EBC75-2781-4102-9B8F-051D1C61E7B2}" type="pres">
      <dgm:prSet presAssocID="{2C32BD8D-D626-43C6-AD8E-316A94F1EBC4}" presName="sibTrans" presStyleLbl="sibTrans1D1" presStyleIdx="4" presStyleCnt="7" custScaleX="1616094" custScaleY="2000000"/>
      <dgm:spPr/>
      <dgm:t>
        <a:bodyPr/>
        <a:lstStyle/>
        <a:p>
          <a:endParaRPr lang="en-US"/>
        </a:p>
      </dgm:t>
    </dgm:pt>
    <dgm:pt modelId="{DC6498F6-A30D-4EB2-8E4D-481071F5214F}" type="pres">
      <dgm:prSet presAssocID="{7A4651AC-CB00-47F0-A369-EA7779335747}" presName="node" presStyleLbl="node1" presStyleIdx="5" presStyleCnt="7" custScaleX="130673" custScaleY="120548" custRadScaleRad="97745" custRadScaleInc="50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618FF-E034-4CEF-AED5-D90694364F6D}" type="pres">
      <dgm:prSet presAssocID="{7A4651AC-CB00-47F0-A369-EA7779335747}" presName="spNode" presStyleCnt="0"/>
      <dgm:spPr/>
      <dgm:t>
        <a:bodyPr/>
        <a:lstStyle/>
        <a:p>
          <a:endParaRPr lang="en-US"/>
        </a:p>
      </dgm:t>
    </dgm:pt>
    <dgm:pt modelId="{E51FE83B-15C4-402E-9DB1-52C7A5524090}" type="pres">
      <dgm:prSet presAssocID="{700575EC-389E-40F9-98F9-184B1E75C4E4}" presName="sibTrans" presStyleLbl="sibTrans1D1" presStyleIdx="5" presStyleCnt="7" custScaleX="1616094" custScaleY="2000000"/>
      <dgm:spPr/>
      <dgm:t>
        <a:bodyPr/>
        <a:lstStyle/>
        <a:p>
          <a:endParaRPr lang="en-US"/>
        </a:p>
      </dgm:t>
    </dgm:pt>
    <dgm:pt modelId="{A00A5F53-080C-467C-AE09-34F84B02071A}" type="pres">
      <dgm:prSet presAssocID="{DFB70C90-372B-4D56-A639-6A8D0B79C728}" presName="node" presStyleLbl="node1" presStyleIdx="6" presStyleCnt="7" custScaleX="130673" custScaleY="120548" custRadScaleRad="101944" custRadScaleInc="-28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68B63-B858-41D0-8C39-9227640D38C4}" type="pres">
      <dgm:prSet presAssocID="{DFB70C90-372B-4D56-A639-6A8D0B79C728}" presName="spNode" presStyleCnt="0"/>
      <dgm:spPr/>
      <dgm:t>
        <a:bodyPr/>
        <a:lstStyle/>
        <a:p>
          <a:endParaRPr lang="en-US"/>
        </a:p>
      </dgm:t>
    </dgm:pt>
    <dgm:pt modelId="{ED9DA201-C309-4380-9BC6-48E86B78EAC1}" type="pres">
      <dgm:prSet presAssocID="{DAD88AB7-B4ED-4332-8E33-6B265EC6B8CE}" presName="sibTrans" presStyleLbl="sibTrans1D1" presStyleIdx="6" presStyleCnt="7" custScaleX="1616094" custScaleY="2000000"/>
      <dgm:spPr/>
      <dgm:t>
        <a:bodyPr/>
        <a:lstStyle/>
        <a:p>
          <a:endParaRPr lang="en-US"/>
        </a:p>
      </dgm:t>
    </dgm:pt>
  </dgm:ptLst>
  <dgm:cxnLst>
    <dgm:cxn modelId="{F9F57899-8EEB-40DD-BF10-273A0F682671}" type="presOf" srcId="{C4B228DB-07B6-4B9B-94CE-D70DCF1AF695}" destId="{C358DBE8-026D-4183-B6C8-EA52DB4BFAF3}" srcOrd="0" destOrd="0" presId="urn:microsoft.com/office/officeart/2005/8/layout/cycle5"/>
    <dgm:cxn modelId="{92DD1F5C-7D2B-4769-B750-972C25FCFC3B}" type="presOf" srcId="{28D20B06-61C4-4297-8FE2-F39F87652BB5}" destId="{325719DF-24C8-4CFE-8D25-813D8CB2288B}" srcOrd="0" destOrd="0" presId="urn:microsoft.com/office/officeart/2005/8/layout/cycle5"/>
    <dgm:cxn modelId="{9A78660F-CCF4-448F-90C3-831BFFEC34C0}" type="presOf" srcId="{BF8069E1-4E22-4939-967C-6AFBC44D76D2}" destId="{5CFEEBC9-3E16-44D6-948C-BD47E6BDFF3A}" srcOrd="0" destOrd="0" presId="urn:microsoft.com/office/officeart/2005/8/layout/cycle5"/>
    <dgm:cxn modelId="{B3711468-A07C-4BD1-B6FD-08A748B8607F}" srcId="{E62340BB-3C81-4E31-AC02-7CA92602DBED}" destId="{7ABEA1E2-95B2-4935-BAF2-4E76479B95AB}" srcOrd="3" destOrd="0" parTransId="{3774F14F-214A-4BF8-89BF-7FE98FF84877}" sibTransId="{02AB4E57-FBD3-4453-9D28-9C6DC4B436FC}"/>
    <dgm:cxn modelId="{65C903FC-6178-4213-B99A-76049CA462F4}" type="presOf" srcId="{700575EC-389E-40F9-98F9-184B1E75C4E4}" destId="{E51FE83B-15C4-402E-9DB1-52C7A5524090}" srcOrd="0" destOrd="0" presId="urn:microsoft.com/office/officeart/2005/8/layout/cycle5"/>
    <dgm:cxn modelId="{6AAD5D56-5CB5-458F-8C6A-1036177A6EA1}" type="presOf" srcId="{02AB4E57-FBD3-4453-9D28-9C6DC4B436FC}" destId="{5CBD6A52-43B7-41BC-B785-BB7E4A899947}" srcOrd="0" destOrd="0" presId="urn:microsoft.com/office/officeart/2005/8/layout/cycle5"/>
    <dgm:cxn modelId="{BA5CDD89-8FDA-4606-B406-8D33C57396E9}" type="presOf" srcId="{6FA2477B-C804-484C-B8D3-6E3BCF0E76D6}" destId="{C5723C8E-131A-4282-A32E-B0451BA99661}" srcOrd="0" destOrd="0" presId="urn:microsoft.com/office/officeart/2005/8/layout/cycle5"/>
    <dgm:cxn modelId="{F472F0D6-AA64-4F41-93DB-C1D7FA1388BE}" srcId="{E62340BB-3C81-4E31-AC02-7CA92602DBED}" destId="{4DC50893-65DD-430C-8A96-912668ED8756}" srcOrd="2" destOrd="0" parTransId="{E91C3C90-0323-45C3-9700-E1EC75B16889}" sibTransId="{28D20B06-61C4-4297-8FE2-F39F87652BB5}"/>
    <dgm:cxn modelId="{3998070E-E720-42A2-B0A2-4D3F43EB83DC}" srcId="{E62340BB-3C81-4E31-AC02-7CA92602DBED}" destId="{6FA2477B-C804-484C-B8D3-6E3BCF0E76D6}" srcOrd="4" destOrd="0" parTransId="{B1A716DE-5C16-4665-BF0D-20CAB0B145F1}" sibTransId="{2C32BD8D-D626-43C6-AD8E-316A94F1EBC4}"/>
    <dgm:cxn modelId="{0C4251E5-4F81-4C9C-B6AA-682092D2B310}" srcId="{E62340BB-3C81-4E31-AC02-7CA92602DBED}" destId="{373B6972-6341-4110-80CB-DE63160F2ACD}" srcOrd="1" destOrd="0" parTransId="{2E2D80B0-ED88-4EBA-A502-06D66CFA02FE}" sibTransId="{BF8069E1-4E22-4939-967C-6AFBC44D76D2}"/>
    <dgm:cxn modelId="{6B52AC39-4B10-491A-B21B-B6F2C1BCC25B}" srcId="{E62340BB-3C81-4E31-AC02-7CA92602DBED}" destId="{DFB70C90-372B-4D56-A639-6A8D0B79C728}" srcOrd="6" destOrd="0" parTransId="{7B84621A-DD00-48C8-AC0F-EF4C43EE36B2}" sibTransId="{DAD88AB7-B4ED-4332-8E33-6B265EC6B8CE}"/>
    <dgm:cxn modelId="{B4600732-4F1A-4078-9DA4-25856FBACCCF}" type="presOf" srcId="{4C861076-D471-4BF7-9EAC-CA0AA70B6A07}" destId="{4E38732C-6842-403A-B68B-622A9602786F}" srcOrd="0" destOrd="0" presId="urn:microsoft.com/office/officeart/2005/8/layout/cycle5"/>
    <dgm:cxn modelId="{5DF4359A-2B73-4AAA-9F5F-79041B7FF29B}" type="presOf" srcId="{7A4651AC-CB00-47F0-A369-EA7779335747}" destId="{DC6498F6-A30D-4EB2-8E4D-481071F5214F}" srcOrd="0" destOrd="0" presId="urn:microsoft.com/office/officeart/2005/8/layout/cycle5"/>
    <dgm:cxn modelId="{DB4D7F94-1914-4E9D-B3D0-2DD9B738B489}" type="presOf" srcId="{2C32BD8D-D626-43C6-AD8E-316A94F1EBC4}" destId="{523EBC75-2781-4102-9B8F-051D1C61E7B2}" srcOrd="0" destOrd="0" presId="urn:microsoft.com/office/officeart/2005/8/layout/cycle5"/>
    <dgm:cxn modelId="{E3163E9A-593C-43AB-9CAE-A4D8D1AB0ADF}" type="presOf" srcId="{373B6972-6341-4110-80CB-DE63160F2ACD}" destId="{3AEDB8EA-845B-4226-AA69-284E4AAD4459}" srcOrd="0" destOrd="0" presId="urn:microsoft.com/office/officeart/2005/8/layout/cycle5"/>
    <dgm:cxn modelId="{5BCAA451-EB8B-4358-9FAA-A0F2870E9BC4}" type="presOf" srcId="{4DC50893-65DD-430C-8A96-912668ED8756}" destId="{A7A25317-BC27-4D5B-8C05-55DBBB7CAC93}" srcOrd="0" destOrd="0" presId="urn:microsoft.com/office/officeart/2005/8/layout/cycle5"/>
    <dgm:cxn modelId="{731B6C8A-9F4A-41D3-963A-3B7F09A17B16}" srcId="{E62340BB-3C81-4E31-AC02-7CA92602DBED}" destId="{C4B228DB-07B6-4B9B-94CE-D70DCF1AF695}" srcOrd="0" destOrd="0" parTransId="{F8519DE7-CFD3-42B6-8E1C-9915889A2955}" sibTransId="{4C861076-D471-4BF7-9EAC-CA0AA70B6A07}"/>
    <dgm:cxn modelId="{24A29C96-7296-44FC-A0A3-0523EDD8ABE9}" type="presOf" srcId="{DAD88AB7-B4ED-4332-8E33-6B265EC6B8CE}" destId="{ED9DA201-C309-4380-9BC6-48E86B78EAC1}" srcOrd="0" destOrd="0" presId="urn:microsoft.com/office/officeart/2005/8/layout/cycle5"/>
    <dgm:cxn modelId="{F53A7B9C-B69A-43E1-8A95-D5B941DD25FD}" type="presOf" srcId="{E62340BB-3C81-4E31-AC02-7CA92602DBED}" destId="{AB856749-4141-4C3C-A5A4-EB4D6FEEAD77}" srcOrd="0" destOrd="0" presId="urn:microsoft.com/office/officeart/2005/8/layout/cycle5"/>
    <dgm:cxn modelId="{5F8769D6-E11D-43E3-91D9-5AAD5288F23C}" type="presOf" srcId="{DFB70C90-372B-4D56-A639-6A8D0B79C728}" destId="{A00A5F53-080C-467C-AE09-34F84B02071A}" srcOrd="0" destOrd="0" presId="urn:microsoft.com/office/officeart/2005/8/layout/cycle5"/>
    <dgm:cxn modelId="{D04448AA-F0DC-4D2E-B4D1-050C419EE7A7}" srcId="{E62340BB-3C81-4E31-AC02-7CA92602DBED}" destId="{7A4651AC-CB00-47F0-A369-EA7779335747}" srcOrd="5" destOrd="0" parTransId="{4F2BB145-B7B8-4F99-83F1-FC8257E77DA9}" sibTransId="{700575EC-389E-40F9-98F9-184B1E75C4E4}"/>
    <dgm:cxn modelId="{149E7AE5-EF0B-40B1-9D80-44A373B67FD5}" type="presOf" srcId="{7ABEA1E2-95B2-4935-BAF2-4E76479B95AB}" destId="{F2E77AB8-46C1-4074-9E57-AD96D34AC734}" srcOrd="0" destOrd="0" presId="urn:microsoft.com/office/officeart/2005/8/layout/cycle5"/>
    <dgm:cxn modelId="{151926D6-DA93-4EA0-861A-FED44CC6B6B4}" type="presParOf" srcId="{AB856749-4141-4C3C-A5A4-EB4D6FEEAD77}" destId="{C358DBE8-026D-4183-B6C8-EA52DB4BFAF3}" srcOrd="0" destOrd="0" presId="urn:microsoft.com/office/officeart/2005/8/layout/cycle5"/>
    <dgm:cxn modelId="{F19A6059-1CEE-4200-94C7-56854D254AFE}" type="presParOf" srcId="{AB856749-4141-4C3C-A5A4-EB4D6FEEAD77}" destId="{C2E4A91C-3D62-4333-8533-FAA939FDB3F5}" srcOrd="1" destOrd="0" presId="urn:microsoft.com/office/officeart/2005/8/layout/cycle5"/>
    <dgm:cxn modelId="{D170BD03-A628-44BC-ABE1-04918BC89FD4}" type="presParOf" srcId="{AB856749-4141-4C3C-A5A4-EB4D6FEEAD77}" destId="{4E38732C-6842-403A-B68B-622A9602786F}" srcOrd="2" destOrd="0" presId="urn:microsoft.com/office/officeart/2005/8/layout/cycle5"/>
    <dgm:cxn modelId="{2D61948E-DA18-490A-B31D-FEDEE943E429}" type="presParOf" srcId="{AB856749-4141-4C3C-A5A4-EB4D6FEEAD77}" destId="{3AEDB8EA-845B-4226-AA69-284E4AAD4459}" srcOrd="3" destOrd="0" presId="urn:microsoft.com/office/officeart/2005/8/layout/cycle5"/>
    <dgm:cxn modelId="{B1209B3D-4EF7-43FF-95D8-3DE05F05AB31}" type="presParOf" srcId="{AB856749-4141-4C3C-A5A4-EB4D6FEEAD77}" destId="{D21EFA20-7B23-410D-9577-9F851A797B18}" srcOrd="4" destOrd="0" presId="urn:microsoft.com/office/officeart/2005/8/layout/cycle5"/>
    <dgm:cxn modelId="{30D955F1-C0A6-45A1-9F9B-50BE702B4F5D}" type="presParOf" srcId="{AB856749-4141-4C3C-A5A4-EB4D6FEEAD77}" destId="{5CFEEBC9-3E16-44D6-948C-BD47E6BDFF3A}" srcOrd="5" destOrd="0" presId="urn:microsoft.com/office/officeart/2005/8/layout/cycle5"/>
    <dgm:cxn modelId="{CAFE1D04-2C73-4996-B094-CC3B7C44ECDC}" type="presParOf" srcId="{AB856749-4141-4C3C-A5A4-EB4D6FEEAD77}" destId="{A7A25317-BC27-4D5B-8C05-55DBBB7CAC93}" srcOrd="6" destOrd="0" presId="urn:microsoft.com/office/officeart/2005/8/layout/cycle5"/>
    <dgm:cxn modelId="{FE594366-BC53-46E8-A493-307C4D6402FB}" type="presParOf" srcId="{AB856749-4141-4C3C-A5A4-EB4D6FEEAD77}" destId="{4631B145-A978-45AB-8566-4C23D802CBF3}" srcOrd="7" destOrd="0" presId="urn:microsoft.com/office/officeart/2005/8/layout/cycle5"/>
    <dgm:cxn modelId="{3656ABB5-EE2F-4D57-AB97-68E7A8A44338}" type="presParOf" srcId="{AB856749-4141-4C3C-A5A4-EB4D6FEEAD77}" destId="{325719DF-24C8-4CFE-8D25-813D8CB2288B}" srcOrd="8" destOrd="0" presId="urn:microsoft.com/office/officeart/2005/8/layout/cycle5"/>
    <dgm:cxn modelId="{D1BD39D7-11D1-4F76-8809-9EDDC9212BCC}" type="presParOf" srcId="{AB856749-4141-4C3C-A5A4-EB4D6FEEAD77}" destId="{F2E77AB8-46C1-4074-9E57-AD96D34AC734}" srcOrd="9" destOrd="0" presId="urn:microsoft.com/office/officeart/2005/8/layout/cycle5"/>
    <dgm:cxn modelId="{6AEB93AD-7C3E-4199-8E5F-268138F90B2F}" type="presParOf" srcId="{AB856749-4141-4C3C-A5A4-EB4D6FEEAD77}" destId="{A40A43FE-0A2F-4614-A3EA-DD95642BF83F}" srcOrd="10" destOrd="0" presId="urn:microsoft.com/office/officeart/2005/8/layout/cycle5"/>
    <dgm:cxn modelId="{E77DC84B-7A98-4AA5-AFE6-E8F68EA04D18}" type="presParOf" srcId="{AB856749-4141-4C3C-A5A4-EB4D6FEEAD77}" destId="{5CBD6A52-43B7-41BC-B785-BB7E4A899947}" srcOrd="11" destOrd="0" presId="urn:microsoft.com/office/officeart/2005/8/layout/cycle5"/>
    <dgm:cxn modelId="{24009A1B-0FD4-4968-A3F6-D2686A2E68FA}" type="presParOf" srcId="{AB856749-4141-4C3C-A5A4-EB4D6FEEAD77}" destId="{C5723C8E-131A-4282-A32E-B0451BA99661}" srcOrd="12" destOrd="0" presId="urn:microsoft.com/office/officeart/2005/8/layout/cycle5"/>
    <dgm:cxn modelId="{CEF9FE0F-E108-4760-B1AB-F8A04C3FF74F}" type="presParOf" srcId="{AB856749-4141-4C3C-A5A4-EB4D6FEEAD77}" destId="{08815FCE-85F9-4AF9-8CB2-96D587403679}" srcOrd="13" destOrd="0" presId="urn:microsoft.com/office/officeart/2005/8/layout/cycle5"/>
    <dgm:cxn modelId="{4F292E05-5AA4-4C38-9229-6C1FC4A5D3A0}" type="presParOf" srcId="{AB856749-4141-4C3C-A5A4-EB4D6FEEAD77}" destId="{523EBC75-2781-4102-9B8F-051D1C61E7B2}" srcOrd="14" destOrd="0" presId="urn:microsoft.com/office/officeart/2005/8/layout/cycle5"/>
    <dgm:cxn modelId="{ED761FAB-A7A8-4295-A6E5-E158E7A974A3}" type="presParOf" srcId="{AB856749-4141-4C3C-A5A4-EB4D6FEEAD77}" destId="{DC6498F6-A30D-4EB2-8E4D-481071F5214F}" srcOrd="15" destOrd="0" presId="urn:microsoft.com/office/officeart/2005/8/layout/cycle5"/>
    <dgm:cxn modelId="{4D161744-D14C-4CF2-8C4A-8201ED1B3D6E}" type="presParOf" srcId="{AB856749-4141-4C3C-A5A4-EB4D6FEEAD77}" destId="{CFB618FF-E034-4CEF-AED5-D90694364F6D}" srcOrd="16" destOrd="0" presId="urn:microsoft.com/office/officeart/2005/8/layout/cycle5"/>
    <dgm:cxn modelId="{DE371542-9DAE-46DB-8EEB-2D1B9BC5E7CA}" type="presParOf" srcId="{AB856749-4141-4C3C-A5A4-EB4D6FEEAD77}" destId="{E51FE83B-15C4-402E-9DB1-52C7A5524090}" srcOrd="17" destOrd="0" presId="urn:microsoft.com/office/officeart/2005/8/layout/cycle5"/>
    <dgm:cxn modelId="{B2EA5BF7-3B5D-4810-B401-BAC2E0A6DD55}" type="presParOf" srcId="{AB856749-4141-4C3C-A5A4-EB4D6FEEAD77}" destId="{A00A5F53-080C-467C-AE09-34F84B02071A}" srcOrd="18" destOrd="0" presId="urn:microsoft.com/office/officeart/2005/8/layout/cycle5"/>
    <dgm:cxn modelId="{B0FB64A3-5260-4294-9743-28E8B8F9B9CF}" type="presParOf" srcId="{AB856749-4141-4C3C-A5A4-EB4D6FEEAD77}" destId="{78168B63-B858-41D0-8C39-9227640D38C4}" srcOrd="19" destOrd="0" presId="urn:microsoft.com/office/officeart/2005/8/layout/cycle5"/>
    <dgm:cxn modelId="{84AC5F5F-18FB-4C8E-9275-0D7C51FE4194}" type="presParOf" srcId="{AB856749-4141-4C3C-A5A4-EB4D6FEEAD77}" destId="{ED9DA201-C309-4380-9BC6-48E86B78EAC1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DBE8-026D-4183-B6C8-EA52DB4BFAF3}">
      <dsp:nvSpPr>
        <dsp:cNvPr id="0" name=""/>
        <dsp:cNvSpPr/>
      </dsp:nvSpPr>
      <dsp:spPr>
        <a:xfrm>
          <a:off x="2747026" y="-75640"/>
          <a:ext cx="1516346" cy="9092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/>
              <a:ea typeface="+mn-ea"/>
              <a:cs typeface="+mn-cs"/>
            </a:rPr>
            <a:t>Planning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2791412" y="-31254"/>
        <a:ext cx="1427574" cy="820483"/>
      </dsp:txXfrm>
    </dsp:sp>
    <dsp:sp modelId="{4E38732C-6842-403A-B68B-622A9602786F}">
      <dsp:nvSpPr>
        <dsp:cNvPr id="0" name=""/>
        <dsp:cNvSpPr/>
      </dsp:nvSpPr>
      <dsp:spPr>
        <a:xfrm>
          <a:off x="1475815" y="421652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2930186" y="144542"/>
              </a:moveTo>
              <a:arcTo wR="2154363" hR="2154363" stAng="17466442" swAng="72895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DB8EA-845B-4226-AA69-284E4AAD4459}">
      <dsp:nvSpPr>
        <dsp:cNvPr id="0" name=""/>
        <dsp:cNvSpPr/>
      </dsp:nvSpPr>
      <dsp:spPr>
        <a:xfrm>
          <a:off x="4579302" y="861630"/>
          <a:ext cx="1516346" cy="9092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Requirements Analysis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4623688" y="906016"/>
        <a:ext cx="1427574" cy="820483"/>
      </dsp:txXfrm>
    </dsp:sp>
    <dsp:sp modelId="{5CFEEBC9-3E16-44D6-948C-BD47E6BDFF3A}">
      <dsp:nvSpPr>
        <dsp:cNvPr id="0" name=""/>
        <dsp:cNvSpPr/>
      </dsp:nvSpPr>
      <dsp:spPr>
        <a:xfrm>
          <a:off x="1262768" y="-269846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4308711" y="2145945"/>
              </a:moveTo>
              <a:arcTo wR="2154363" hR="2154363" stAng="21586567" swAng="50602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25317-BC27-4D5B-8C05-55DBBB7CAC93}">
      <dsp:nvSpPr>
        <dsp:cNvPr id="0" name=""/>
        <dsp:cNvSpPr/>
      </dsp:nvSpPr>
      <dsp:spPr>
        <a:xfrm>
          <a:off x="4775938" y="2295936"/>
          <a:ext cx="1516346" cy="9092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Design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4820324" y="2340322"/>
        <a:ext cx="1427574" cy="820483"/>
      </dsp:txXfrm>
    </dsp:sp>
    <dsp:sp modelId="{325719DF-24C8-4CFE-8D25-813D8CB2288B}">
      <dsp:nvSpPr>
        <dsp:cNvPr id="0" name=""/>
        <dsp:cNvSpPr/>
      </dsp:nvSpPr>
      <dsp:spPr>
        <a:xfrm>
          <a:off x="1141115" y="773598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4273793" y="2540758"/>
              </a:moveTo>
              <a:arcTo wR="2154363" hR="2154363" stAng="619929" swAng="53139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77AB8-46C1-4074-9E57-AD96D34AC734}">
      <dsp:nvSpPr>
        <dsp:cNvPr id="0" name=""/>
        <dsp:cNvSpPr/>
      </dsp:nvSpPr>
      <dsp:spPr>
        <a:xfrm>
          <a:off x="4120474" y="3739442"/>
          <a:ext cx="1516346" cy="909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Development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4164860" y="3783828"/>
        <a:ext cx="1427574" cy="820483"/>
      </dsp:txXfrm>
    </dsp:sp>
    <dsp:sp modelId="{5CBD6A52-43B7-41BC-B785-BB7E4A899947}">
      <dsp:nvSpPr>
        <dsp:cNvPr id="0" name=""/>
        <dsp:cNvSpPr/>
      </dsp:nvSpPr>
      <dsp:spPr>
        <a:xfrm>
          <a:off x="1284412" y="400698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2586587" y="4264924"/>
              </a:moveTo>
              <a:arcTo wR="2154363" hR="2154363" stAng="4705581" swAng="126943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3C8E-131A-4282-A32E-B0451BA99661}">
      <dsp:nvSpPr>
        <dsp:cNvPr id="0" name=""/>
        <dsp:cNvSpPr/>
      </dsp:nvSpPr>
      <dsp:spPr>
        <a:xfrm>
          <a:off x="1312111" y="3739440"/>
          <a:ext cx="1516346" cy="9092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Integration, Test, and Validation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1356497" y="3783826"/>
        <a:ext cx="1427574" cy="820483"/>
      </dsp:txXfrm>
    </dsp:sp>
    <dsp:sp modelId="{523EBC75-2781-4102-9B8F-051D1C61E7B2}">
      <dsp:nvSpPr>
        <dsp:cNvPr id="0" name=""/>
        <dsp:cNvSpPr/>
      </dsp:nvSpPr>
      <dsp:spPr>
        <a:xfrm>
          <a:off x="1464395" y="663329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156814" y="2961258"/>
              </a:moveTo>
              <a:arcTo wR="2154363" hR="2154363" stAng="9480248" swAng="60394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498F6-A30D-4EB2-8E4D-481071F5214F}">
      <dsp:nvSpPr>
        <dsp:cNvPr id="0" name=""/>
        <dsp:cNvSpPr/>
      </dsp:nvSpPr>
      <dsp:spPr>
        <a:xfrm>
          <a:off x="646713" y="2230395"/>
          <a:ext cx="1516346" cy="9092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Installation, Qualification, and Implementation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691099" y="2274781"/>
        <a:ext cx="1427574" cy="820483"/>
      </dsp:txXfrm>
    </dsp:sp>
    <dsp:sp modelId="{E51FE83B-15C4-402E-9DB1-52C7A5524090}">
      <dsp:nvSpPr>
        <dsp:cNvPr id="0" name=""/>
        <dsp:cNvSpPr/>
      </dsp:nvSpPr>
      <dsp:spPr>
        <a:xfrm>
          <a:off x="1418146" y="-40931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144" y="2179356"/>
              </a:moveTo>
              <a:arcTo wR="2154363" hR="2154363" stAng="10760118" swAng="44195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A5F53-080C-467C-AE09-34F84B02071A}">
      <dsp:nvSpPr>
        <dsp:cNvPr id="0" name=""/>
        <dsp:cNvSpPr/>
      </dsp:nvSpPr>
      <dsp:spPr>
        <a:xfrm>
          <a:off x="918859" y="861638"/>
          <a:ext cx="1516346" cy="9092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Calibri"/>
              <a:ea typeface="+mn-ea"/>
              <a:cs typeface="+mn-cs"/>
            </a:rPr>
            <a:t>Operations and Maintenance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963245" y="906024"/>
        <a:ext cx="1427574" cy="820483"/>
      </dsp:txXfrm>
    </dsp:sp>
    <dsp:sp modelId="{ED9DA201-C309-4380-9BC6-48E86B78EAC1}">
      <dsp:nvSpPr>
        <dsp:cNvPr id="0" name=""/>
        <dsp:cNvSpPr/>
      </dsp:nvSpPr>
      <dsp:spPr>
        <a:xfrm>
          <a:off x="1234745" y="418898"/>
          <a:ext cx="4308727" cy="4308727"/>
        </a:xfrm>
        <a:custGeom>
          <a:avLst/>
          <a:gdLst/>
          <a:ahLst/>
          <a:cxnLst/>
          <a:rect l="0" t="0" r="0" b="0"/>
          <a:pathLst>
            <a:path>
              <a:moveTo>
                <a:pt x="968346" y="355851"/>
              </a:moveTo>
              <a:arcTo wR="2154363" hR="2154363" stAng="14195844" swAng="72435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53566-7D0C-44C7-8C8D-8881BD4B2344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BA37D-0BE8-46A6-9718-30C920146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A37D-0BE8-46A6-9718-30C920146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6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76EE7F-098A-4898-95FC-62B769AAADD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data.fda.gov/scripts/cdrh/cfdocs/cfcfr/cfrsearch.cfm?cfrpart=11" TargetMode="External"/><Relationship Id="rId2" Type="http://schemas.openxmlformats.org/officeDocument/2006/relationships/hyperlink" Target="http://www.fda.com/csv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sv.com/pdfs/STS_CSV_article.pdf" TargetMode="External"/><Relationship Id="rId4" Type="http://schemas.openxmlformats.org/officeDocument/2006/relationships/hyperlink" Target="http://www.fda.gov/regulatoryinformation/guidances/ucm12640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Computer System Validation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J. Silva</a:t>
            </a:r>
          </a:p>
          <a:p>
            <a:r>
              <a:rPr lang="en-US" i="1" dirty="0" smtClean="0"/>
              <a:t>eric@ericsilva.org</a:t>
            </a:r>
          </a:p>
          <a:p>
            <a:r>
              <a:rPr lang="en-US" dirty="0" smtClean="0"/>
              <a:t>01 March 2013</a:t>
            </a:r>
          </a:p>
        </p:txBody>
      </p:sp>
    </p:spTree>
    <p:extLst>
      <p:ext uri="{BB962C8B-B14F-4D97-AF65-F5344CB8AC3E}">
        <p14:creationId xmlns:p14="http://schemas.microsoft.com/office/powerpoint/2010/main" val="1980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Responsibilities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8892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Computer system validation must be supported at different levels within the organization through policies, standards and documentation</a:t>
            </a:r>
          </a:p>
          <a:p>
            <a:endParaRPr lang="en-US" smtClean="0"/>
          </a:p>
          <a:p>
            <a:r>
              <a:rPr lang="en-US" smtClean="0"/>
              <a:t>Corporate/Business Unit</a:t>
            </a:r>
          </a:p>
          <a:p>
            <a:r>
              <a:rPr lang="en-US" smtClean="0"/>
              <a:t>Site/Department Personnel</a:t>
            </a:r>
          </a:p>
          <a:p>
            <a:r>
              <a:rPr lang="en-US" smtClean="0"/>
              <a:t>Quality Assurance and Regulatory Units</a:t>
            </a:r>
          </a:p>
          <a:p>
            <a:r>
              <a:rPr lang="en-US" smtClean="0"/>
              <a:t>Corporate Management</a:t>
            </a:r>
          </a:p>
          <a:p>
            <a:r>
              <a:rPr lang="en-US" smtClean="0"/>
              <a:t>IT Departments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4927937"/>
            <a:ext cx="7086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371600" tIns="91440" bIns="91440" rtlCol="0">
            <a:spAutoFit/>
          </a:bodyPr>
          <a:lstStyle/>
          <a:p>
            <a:pPr marL="0" lvl="1"/>
            <a:r>
              <a:rPr lang="en-US" dirty="0" smtClean="0"/>
              <a:t>Smaller companies can </a:t>
            </a:r>
            <a:r>
              <a:rPr lang="en-US" dirty="0" smtClean="0"/>
              <a:t>be considered a single Corporate/ Business Unit, but </a:t>
            </a:r>
            <a:r>
              <a:rPr lang="en-US" dirty="0" smtClean="0"/>
              <a:t>can </a:t>
            </a:r>
            <a:r>
              <a:rPr lang="en-US" dirty="0" smtClean="0"/>
              <a:t>also have different policies based on Site [geographical] differences (e.g., USA, </a:t>
            </a:r>
            <a:r>
              <a:rPr lang="en-US" dirty="0" smtClean="0"/>
              <a:t>UK, India)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47" y="4993301"/>
            <a:ext cx="884935" cy="88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Responsibilities &amp; SOPs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Each corporate [business] unit is responsible for establishing a policy on computer systems validation requirements.</a:t>
            </a:r>
          </a:p>
          <a:p>
            <a:endParaRPr lang="en-US" smtClean="0"/>
          </a:p>
          <a:p>
            <a:r>
              <a:rPr lang="en-US" smtClean="0"/>
              <a:t>Site or departments are responsible for:</a:t>
            </a:r>
          </a:p>
          <a:p>
            <a:pPr lvl="1"/>
            <a:r>
              <a:rPr lang="en-US" smtClean="0"/>
              <a:t>Computer system validation Standard Operating Procedures (SOPs)</a:t>
            </a:r>
          </a:p>
          <a:p>
            <a:pPr lvl="1"/>
            <a:r>
              <a:rPr lang="en-US" smtClean="0"/>
              <a:t>System inventory and assessment</a:t>
            </a:r>
          </a:p>
          <a:p>
            <a:pPr lvl="1"/>
            <a:r>
              <a:rPr lang="en-US" smtClean="0"/>
              <a:t>System specific validation protocols</a:t>
            </a:r>
          </a:p>
          <a:p>
            <a:pPr lvl="1"/>
            <a:r>
              <a:rPr lang="en-US" smtClean="0"/>
              <a:t>System specific validation documentation</a:t>
            </a:r>
          </a:p>
          <a:p>
            <a:endParaRPr lang="en-US" smtClean="0"/>
          </a:p>
          <a:p>
            <a:r>
              <a:rPr lang="en-US" smtClean="0"/>
              <a:t>SOPs must:</a:t>
            </a:r>
          </a:p>
          <a:p>
            <a:pPr lvl="1"/>
            <a:r>
              <a:rPr lang="en-US" smtClean="0"/>
              <a:t>Comply with the Computer Systems Validation Policy and any Business Unit policies that may apply</a:t>
            </a:r>
          </a:p>
          <a:p>
            <a:pPr lvl="1"/>
            <a:r>
              <a:rPr lang="en-US" smtClean="0"/>
              <a:t>Be approved by the appropriate management for that site or department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System and Inventory 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Site or departmental management is responsible for compiling and maintaining details about their computer systems.</a:t>
            </a:r>
          </a:p>
          <a:p>
            <a:pPr lvl="1"/>
            <a:r>
              <a:rPr lang="en-US" smtClean="0"/>
              <a:t>This information includes identifying the systems that are being used and for what purposes those systems are being used.</a:t>
            </a:r>
          </a:p>
          <a:p>
            <a:endParaRPr lang="en-US" smtClean="0"/>
          </a:p>
          <a:p>
            <a:r>
              <a:rPr lang="en-US" smtClean="0"/>
              <a:t>The system inventory and assessment information is used to determine which systems need to be validated.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System Specific Validation Protocols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protocols are documents associated with each system identified as requiring validation.  </a:t>
            </a:r>
          </a:p>
          <a:p>
            <a:endParaRPr lang="en-US" dirty="0" smtClean="0"/>
          </a:p>
          <a:p>
            <a:r>
              <a:rPr lang="en-US" dirty="0" smtClean="0"/>
              <a:t>The protocol describes the scope, procedure to be followed, responsibilities and acceptance criteria for the validation.</a:t>
            </a:r>
          </a:p>
          <a:p>
            <a:endParaRPr lang="en-US" dirty="0" smtClean="0"/>
          </a:p>
          <a:p>
            <a:r>
              <a:rPr lang="en-US" dirty="0" smtClean="0"/>
              <a:t>Validation protocols should comply with the SOPs.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 Documentation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 that verifies each validation activity must be generated and stored with the validation protocol in the appropriate archive.</a:t>
            </a:r>
          </a:p>
          <a:p>
            <a:endParaRPr lang="en-US" dirty="0" smtClean="0"/>
          </a:p>
          <a:p>
            <a:r>
              <a:rPr lang="en-US" dirty="0" smtClean="0"/>
              <a:t>Validation documentation may include:</a:t>
            </a:r>
          </a:p>
          <a:p>
            <a:pPr lvl="1"/>
            <a:r>
              <a:rPr lang="en-US" dirty="0" smtClean="0"/>
              <a:t>test data</a:t>
            </a:r>
          </a:p>
          <a:p>
            <a:pPr lvl="1"/>
            <a:r>
              <a:rPr lang="en-US" dirty="0" smtClean="0"/>
              <a:t>summary reports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certification forms produced during the validation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Pre-Validation Process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Before you can validate a system, you need to identify the systems that require validation.</a:t>
            </a:r>
          </a:p>
          <a:p>
            <a:endParaRPr lang="en-US" smtClean="0"/>
          </a:p>
          <a:p>
            <a:r>
              <a:rPr lang="en-US" smtClean="0"/>
              <a:t>Determining if a system requires validation involves analysis of the following areas:</a:t>
            </a:r>
          </a:p>
          <a:p>
            <a:pPr lvl="1"/>
            <a:r>
              <a:rPr lang="en-US" smtClean="0"/>
              <a:t>21 CFR Part 11 – electronic records and signatures</a:t>
            </a:r>
          </a:p>
          <a:p>
            <a:pPr lvl="1"/>
            <a:r>
              <a:rPr lang="en-US" smtClean="0"/>
              <a:t>Manufacturing processes</a:t>
            </a:r>
          </a:p>
          <a:p>
            <a:pPr lvl="1"/>
            <a:r>
              <a:rPr lang="en-US" smtClean="0"/>
              <a:t>Product [drug material] release or stability information</a:t>
            </a:r>
          </a:p>
          <a:p>
            <a:pPr lvl="1"/>
            <a:r>
              <a:rPr lang="en-US" smtClean="0"/>
              <a:t>Regulatory information</a:t>
            </a:r>
          </a:p>
          <a:p>
            <a:pPr lvl="1"/>
            <a:r>
              <a:rPr lang="en-US" smtClean="0"/>
              <a:t>Support GxP activities</a:t>
            </a:r>
          </a:p>
          <a:p>
            <a:pPr lvl="1"/>
            <a:endParaRPr lang="en-US" smtClean="0"/>
          </a:p>
          <a:p>
            <a:r>
              <a:rPr lang="en-US" smtClean="0"/>
              <a:t>All users must be trained on current SOPs related to computer system development and validation.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Owners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hardware and system/application should have a designated owner.</a:t>
            </a:r>
          </a:p>
          <a:p>
            <a:endParaRPr lang="en-US" dirty="0" smtClean="0"/>
          </a:p>
          <a:p>
            <a:r>
              <a:rPr lang="en-US" dirty="0" smtClean="0"/>
              <a:t>Hardware Owner</a:t>
            </a:r>
          </a:p>
          <a:p>
            <a:pPr lvl="1"/>
            <a:r>
              <a:rPr lang="en-US" dirty="0" smtClean="0"/>
              <a:t>Responsible for identifying all software residing on the hardware – both system and application software</a:t>
            </a:r>
          </a:p>
          <a:p>
            <a:pPr lvl="1"/>
            <a:r>
              <a:rPr lang="en-US" dirty="0" smtClean="0"/>
              <a:t>Maintaining the inventory whenever changes are made</a:t>
            </a:r>
          </a:p>
          <a:p>
            <a:pPr lvl="1"/>
            <a:r>
              <a:rPr lang="en-US" dirty="0" smtClean="0"/>
              <a:t>Managing the change control process for the system software and hardware</a:t>
            </a:r>
          </a:p>
          <a:p>
            <a:pPr lvl="1"/>
            <a:r>
              <a:rPr lang="en-US" dirty="0" smtClean="0"/>
              <a:t>Working with the system/application owners to determine the impact of the change to the system/application</a:t>
            </a:r>
          </a:p>
          <a:p>
            <a:endParaRPr lang="en-US" dirty="0" smtClean="0"/>
          </a:p>
          <a:p>
            <a:r>
              <a:rPr lang="en-US" dirty="0" smtClean="0"/>
              <a:t>System/Application Owner</a:t>
            </a:r>
          </a:p>
          <a:p>
            <a:pPr lvl="1"/>
            <a:r>
              <a:rPr lang="en-US" dirty="0" smtClean="0"/>
              <a:t>Defining the system (hardware and application)</a:t>
            </a:r>
          </a:p>
          <a:p>
            <a:pPr lvl="1"/>
            <a:r>
              <a:rPr lang="en-US" dirty="0" smtClean="0"/>
              <a:t>Completing the system assessment</a:t>
            </a:r>
          </a:p>
          <a:p>
            <a:pPr lvl="1"/>
            <a:r>
              <a:rPr lang="en-US" dirty="0" smtClean="0"/>
              <a:t>Ensuring that information pertaining to their specific system is correct and complete</a:t>
            </a:r>
          </a:p>
          <a:p>
            <a:pPr lvl="1"/>
            <a:r>
              <a:rPr lang="en-US" dirty="0" smtClean="0"/>
              <a:t>Updating the system assessment whenever changes are made to the system</a:t>
            </a:r>
          </a:p>
          <a:p>
            <a:pPr lvl="1"/>
            <a:r>
              <a:rPr lang="en-US" dirty="0" smtClean="0"/>
              <a:t>Managing the change control process for the system/application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 Master Plan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validation of all computer systems will be documented in a Validation Master Plan (VMP)</a:t>
            </a:r>
          </a:p>
          <a:p>
            <a:endParaRPr lang="en-US" smtClean="0"/>
          </a:p>
          <a:p>
            <a:r>
              <a:rPr lang="en-US" smtClean="0"/>
              <a:t>The Validation Master Plan will include:</a:t>
            </a:r>
          </a:p>
          <a:p>
            <a:pPr lvl="1"/>
            <a:r>
              <a:rPr lang="en-US" smtClean="0"/>
              <a:t>Identifying components requiring validation</a:t>
            </a:r>
          </a:p>
          <a:p>
            <a:pPr lvl="1"/>
            <a:r>
              <a:rPr lang="en-US" smtClean="0"/>
              <a:t>Prioritizing and justifying the validations to be performed</a:t>
            </a:r>
          </a:p>
          <a:p>
            <a:pPr lvl="1"/>
            <a:r>
              <a:rPr lang="en-US" smtClean="0"/>
              <a:t>All activities and assigned responsibilities</a:t>
            </a:r>
          </a:p>
          <a:p>
            <a:pPr lvl="1"/>
            <a:r>
              <a:rPr lang="en-US" smtClean="0"/>
              <a:t>Establishing site specific procedures to support validation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Validation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Prospective validation – the validation of a new system as it is developed</a:t>
            </a:r>
          </a:p>
          <a:p>
            <a:endParaRPr lang="en-US" smtClean="0"/>
          </a:p>
          <a:p>
            <a:r>
              <a:rPr lang="en-US" smtClean="0"/>
              <a:t>Retrospective validation – the validation of an existing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Validation Process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Consists of five specific processes</a:t>
            </a:r>
          </a:p>
          <a:p>
            <a:pPr lvl="1"/>
            <a:r>
              <a:rPr lang="en-US" smtClean="0"/>
              <a:t>Validation Master Plan (VMP)</a:t>
            </a:r>
          </a:p>
          <a:p>
            <a:pPr lvl="1"/>
            <a:r>
              <a:rPr lang="en-US" smtClean="0"/>
              <a:t>Project Plan</a:t>
            </a:r>
          </a:p>
          <a:p>
            <a:pPr lvl="1"/>
            <a:r>
              <a:rPr lang="en-US" smtClean="0"/>
              <a:t>Installation Qualification (IQ)</a:t>
            </a:r>
          </a:p>
          <a:p>
            <a:pPr lvl="1"/>
            <a:r>
              <a:rPr lang="en-US" smtClean="0"/>
              <a:t>Operational Qualification (OQ)</a:t>
            </a:r>
          </a:p>
          <a:p>
            <a:pPr lvl="1"/>
            <a:r>
              <a:rPr lang="en-US" smtClean="0"/>
              <a:t>Performance or Process Qualification (PQ)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Target Audience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Responsibilities &amp; SOPs</a:t>
            </a:r>
          </a:p>
          <a:p>
            <a:r>
              <a:rPr lang="en-US" dirty="0" smtClean="0"/>
              <a:t>The Validation Process</a:t>
            </a:r>
          </a:p>
          <a:p>
            <a:r>
              <a:rPr lang="en-US" dirty="0" smtClean="0"/>
              <a:t>Software Development Lifecycle (SDLC)</a:t>
            </a:r>
          </a:p>
          <a:p>
            <a:r>
              <a:rPr lang="en-US" dirty="0" smtClean="0"/>
              <a:t>Computer System Development SOPs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27888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Specification and Qualification Relationships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2209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Requirement Specification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2971800"/>
            <a:ext cx="22098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Functional Specification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343400"/>
            <a:ext cx="2209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Specification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67100" y="5410200"/>
            <a:ext cx="2209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Build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5717" y="1600200"/>
            <a:ext cx="2209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PQ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45717" y="2971800"/>
            <a:ext cx="22098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OQ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45717" y="4343400"/>
            <a:ext cx="2209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1714500" y="2514600"/>
            <a:ext cx="0" cy="4572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>
            <a:off x="1714500" y="3886200"/>
            <a:ext cx="0" cy="4572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2"/>
            <a:endCxn id="10" idx="1"/>
          </p:cNvCxnSpPr>
          <p:nvPr/>
        </p:nvCxnSpPr>
        <p:spPr>
          <a:xfrm rot="16200000" flipH="1">
            <a:off x="2286000" y="4686300"/>
            <a:ext cx="609600" cy="17526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3"/>
            <a:endCxn id="13" idx="2"/>
          </p:cNvCxnSpPr>
          <p:nvPr/>
        </p:nvCxnSpPr>
        <p:spPr>
          <a:xfrm flipV="1">
            <a:off x="5676900" y="5257800"/>
            <a:ext cx="1673717" cy="6096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0"/>
            <a:endCxn id="12" idx="2"/>
          </p:cNvCxnSpPr>
          <p:nvPr/>
        </p:nvCxnSpPr>
        <p:spPr>
          <a:xfrm flipV="1">
            <a:off x="7350617" y="3886200"/>
            <a:ext cx="0" cy="4572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0"/>
            <a:endCxn id="11" idx="2"/>
          </p:cNvCxnSpPr>
          <p:nvPr/>
        </p:nvCxnSpPr>
        <p:spPr>
          <a:xfrm flipV="1">
            <a:off x="7350617" y="2514600"/>
            <a:ext cx="0" cy="4572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7" idx="3"/>
          </p:cNvCxnSpPr>
          <p:nvPr/>
        </p:nvCxnSpPr>
        <p:spPr>
          <a:xfrm flipH="1">
            <a:off x="2819400" y="2057400"/>
            <a:ext cx="342631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1"/>
            <a:endCxn id="8" idx="3"/>
          </p:cNvCxnSpPr>
          <p:nvPr/>
        </p:nvCxnSpPr>
        <p:spPr>
          <a:xfrm flipH="1">
            <a:off x="2819400" y="3429000"/>
            <a:ext cx="342631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2" idx="1"/>
            <a:endCxn id="9" idx="3"/>
          </p:cNvCxnSpPr>
          <p:nvPr/>
        </p:nvCxnSpPr>
        <p:spPr>
          <a:xfrm flipH="1">
            <a:off x="2819400" y="3429000"/>
            <a:ext cx="3426317" cy="13716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3" idx="1"/>
            <a:endCxn id="9" idx="3"/>
          </p:cNvCxnSpPr>
          <p:nvPr/>
        </p:nvCxnSpPr>
        <p:spPr>
          <a:xfrm flipH="1">
            <a:off x="2819400" y="4800600"/>
            <a:ext cx="342631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0332" y="2065396"/>
            <a:ext cx="804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Verifies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9774" y="3438553"/>
            <a:ext cx="804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Verifies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4130332" y="4810153"/>
            <a:ext cx="804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Verifies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644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Validation Process Steps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Establish Team(s)</a:t>
            </a:r>
          </a:p>
          <a:p>
            <a:pPr lvl="1"/>
            <a:r>
              <a:rPr lang="en-US" dirty="0" smtClean="0"/>
              <a:t>These are the teams that will be responsible for the validation process</a:t>
            </a:r>
          </a:p>
          <a:p>
            <a:endParaRPr lang="en-US" dirty="0" smtClean="0"/>
          </a:p>
          <a:p>
            <a:r>
              <a:rPr lang="en-US" dirty="0" smtClean="0"/>
              <a:t>Determine Validation Activities</a:t>
            </a:r>
          </a:p>
          <a:p>
            <a:pPr lvl="1"/>
            <a:r>
              <a:rPr lang="en-US" dirty="0" smtClean="0"/>
              <a:t>Validation activities are the exact details or activities that will be required for each of the steps in the validation process</a:t>
            </a:r>
          </a:p>
          <a:p>
            <a:pPr lvl="1"/>
            <a:r>
              <a:rPr lang="en-US" dirty="0" smtClean="0"/>
              <a:t>The output from this activity will be the Validation Plan</a:t>
            </a:r>
          </a:p>
          <a:p>
            <a:endParaRPr lang="en-US" dirty="0" smtClean="0"/>
          </a:p>
          <a:p>
            <a:r>
              <a:rPr lang="en-US" dirty="0" smtClean="0"/>
              <a:t>Write the Validation Protocol</a:t>
            </a:r>
          </a:p>
          <a:p>
            <a:pPr lvl="1"/>
            <a:r>
              <a:rPr lang="en-US" dirty="0" smtClean="0"/>
              <a:t>Describes the procedure and the steps within the procedure that will be followed in order to validate the system</a:t>
            </a:r>
          </a:p>
          <a:p>
            <a:pPr lvl="1"/>
            <a:r>
              <a:rPr lang="en-US" dirty="0" smtClean="0"/>
              <a:t>The Validation Protocol must also provide a high level description of the overall philosophy, intention and approach</a:t>
            </a:r>
          </a:p>
          <a:p>
            <a:endParaRPr lang="en-US" dirty="0" smtClean="0"/>
          </a:p>
          <a:p>
            <a:r>
              <a:rPr lang="en-US" dirty="0" smtClean="0"/>
              <a:t>Specify the System Development Details</a:t>
            </a:r>
          </a:p>
          <a:p>
            <a:pPr lvl="1"/>
            <a:r>
              <a:rPr lang="en-US" dirty="0" smtClean="0"/>
              <a:t>Must have a good methodology in order to develop a system (SDLC)</a:t>
            </a:r>
          </a:p>
          <a:p>
            <a:pPr lvl="1"/>
            <a:r>
              <a:rPr lang="en-US" dirty="0" smtClean="0"/>
              <a:t>Must have a formal quality management system for the development, supply and maintenance of the system</a:t>
            </a:r>
          </a:p>
          <a:p>
            <a:endParaRPr lang="en-US" dirty="0" smtClean="0"/>
          </a:p>
          <a:p>
            <a:r>
              <a:rPr lang="en-US" dirty="0" smtClean="0"/>
              <a:t>Perform Qualification Activities</a:t>
            </a:r>
          </a:p>
          <a:p>
            <a:pPr lvl="1"/>
            <a:r>
              <a:rPr lang="en-US" dirty="0" smtClean="0"/>
              <a:t>Design, IQ, OQ, PQ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Validation Process Steps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Develop/Review Controls and Procedures</a:t>
            </a:r>
          </a:p>
          <a:p>
            <a:pPr lvl="1"/>
            <a:r>
              <a:rPr lang="en-US" dirty="0" smtClean="0"/>
              <a:t>SOPs (Standard Operating Procedures)</a:t>
            </a:r>
          </a:p>
          <a:p>
            <a:pPr lvl="1"/>
            <a:r>
              <a:rPr lang="en-US" dirty="0" smtClean="0"/>
              <a:t>Training procedures and Training records</a:t>
            </a:r>
          </a:p>
          <a:p>
            <a:endParaRPr lang="en-US" dirty="0" smtClean="0"/>
          </a:p>
          <a:p>
            <a:r>
              <a:rPr lang="en-US" dirty="0" smtClean="0"/>
              <a:t>Certify the System</a:t>
            </a:r>
          </a:p>
          <a:p>
            <a:pPr lvl="1"/>
            <a:r>
              <a:rPr lang="en-US" dirty="0" smtClean="0"/>
              <a:t>This step is where you certify that the validation deliverables have met the acceptance criteria that were described in the Validation Protocol</a:t>
            </a:r>
          </a:p>
          <a:p>
            <a:pPr lvl="1"/>
            <a:r>
              <a:rPr lang="en-US" dirty="0" smtClean="0"/>
              <a:t>When you certify the system you should prepare a Validation Report</a:t>
            </a:r>
          </a:p>
          <a:p>
            <a:pPr lvl="1"/>
            <a:r>
              <a:rPr lang="en-US" dirty="0" smtClean="0"/>
              <a:t>The validation report should outline the details of the validation process</a:t>
            </a:r>
          </a:p>
          <a:p>
            <a:endParaRPr lang="en-US" dirty="0" smtClean="0"/>
          </a:p>
          <a:p>
            <a:r>
              <a:rPr lang="en-US" dirty="0" smtClean="0"/>
              <a:t>Review Periodically</a:t>
            </a:r>
          </a:p>
          <a:p>
            <a:pPr lvl="1"/>
            <a:r>
              <a:rPr lang="en-US" dirty="0" smtClean="0"/>
              <a:t>The system should be reviewed periodically to provide additional assurance of validation</a:t>
            </a:r>
          </a:p>
          <a:p>
            <a:pPr lvl="1"/>
            <a:r>
              <a:rPr lang="en-US" dirty="0" smtClean="0"/>
              <a:t>There should be documentation outlining the details of how the review is to be done and what the review should cover</a:t>
            </a:r>
          </a:p>
          <a:p>
            <a:pPr lvl="1"/>
            <a:r>
              <a:rPr lang="en-US" dirty="0" smtClean="0"/>
              <a:t>The end result of a review should be a summary of the review and a recommendation as to what to do next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70408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Software Development Lifecycle</a:t>
            </a:r>
            <a:endParaRPr lang="en-US" sz="4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9257"/>
              </p:ext>
            </p:extLst>
          </p:nvPr>
        </p:nvGraphicFramePr>
        <p:xfrm>
          <a:off x="1066800" y="1623646"/>
          <a:ext cx="7010400" cy="485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18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27888"/>
          </a:xfrm>
        </p:spPr>
        <p:txBody>
          <a:bodyPr>
            <a:noAutofit/>
          </a:bodyPr>
          <a:lstStyle/>
          <a:p>
            <a:r>
              <a:rPr lang="en-US" sz="4400" dirty="0" smtClean="0"/>
              <a:t>Typical SDLC SOPs</a:t>
            </a:r>
            <a:endParaRPr lang="en-US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497069"/>
              </p:ext>
            </p:extLst>
          </p:nvPr>
        </p:nvGraphicFramePr>
        <p:xfrm>
          <a:off x="321778" y="1418928"/>
          <a:ext cx="8517422" cy="505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69222"/>
                <a:gridCol w="4648200"/>
              </a:tblGrid>
              <a:tr h="2357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Title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Phase</a:t>
                      </a:r>
                      <a:r>
                        <a:rPr lang="en-US" sz="1000" dirty="0" smtClean="0"/>
                        <a:t> / Description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Lifecycle Policy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Overview of SDLC Process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Planning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Planning</a:t>
                      </a:r>
                      <a:endParaRPr lang="en-US" sz="1000" i="1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Requirements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Planning</a:t>
                      </a:r>
                      <a:r>
                        <a:rPr lang="en-US" sz="1000" dirty="0" smtClean="0"/>
                        <a:t> / Requirements Gathering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Assessments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Planning</a:t>
                      </a:r>
                      <a:r>
                        <a:rPr lang="en-US" sz="1000" baseline="0" dirty="0" smtClean="0"/>
                        <a:t> / </a:t>
                      </a:r>
                      <a:r>
                        <a:rPr lang="en-US" sz="1000" dirty="0" smtClean="0"/>
                        <a:t>Determining</a:t>
                      </a:r>
                      <a:r>
                        <a:rPr lang="en-US" sz="1000" baseline="0" dirty="0" smtClean="0"/>
                        <a:t> Validation Needs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Estimation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Planning</a:t>
                      </a:r>
                      <a:r>
                        <a:rPr lang="en-US" sz="1000" dirty="0" smtClean="0"/>
                        <a:t> /</a:t>
                      </a:r>
                      <a:r>
                        <a:rPr lang="en-US" sz="1000" baseline="0" dirty="0" smtClean="0"/>
                        <a:t> Time and Resource </a:t>
                      </a:r>
                      <a:r>
                        <a:rPr lang="en-US" sz="1000" dirty="0" smtClean="0"/>
                        <a:t>Estimation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Design and Configuration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Design</a:t>
                      </a:r>
                      <a:r>
                        <a:rPr lang="en-US" sz="1000" dirty="0" smtClean="0"/>
                        <a:t> / Hardware and Software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Development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Build</a:t>
                      </a:r>
                      <a:r>
                        <a:rPr lang="en-US" sz="1000" dirty="0" smtClean="0"/>
                        <a:t> / Development, Review,</a:t>
                      </a:r>
                      <a:r>
                        <a:rPr lang="en-US" sz="1000" baseline="0" dirty="0" smtClean="0"/>
                        <a:t> and Configuration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Test Planning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Testing</a:t>
                      </a:r>
                      <a:r>
                        <a:rPr lang="en-US" sz="1000" baseline="0" dirty="0" smtClean="0"/>
                        <a:t> / Planning, Strategy, Scripts, and Summary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Application Test Execution, Deviation, and Documentation Processes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Testing</a:t>
                      </a:r>
                      <a:r>
                        <a:rPr lang="en-US" sz="1000" baseline="0" dirty="0" smtClean="0"/>
                        <a:t> / Test Execution and Deviations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Defect and Feature Management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Testing</a:t>
                      </a:r>
                      <a:r>
                        <a:rPr lang="en-US" sz="1000" dirty="0" smtClean="0"/>
                        <a:t> / Managing</a:t>
                      </a:r>
                      <a:r>
                        <a:rPr lang="en-US" sz="1000" baseline="0" dirty="0" smtClean="0"/>
                        <a:t> Defects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Release Management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Release</a:t>
                      </a:r>
                      <a:r>
                        <a:rPr lang="en-US" sz="1000" baseline="0" dirty="0" smtClean="0"/>
                        <a:t> / Release and Archiving</a:t>
                      </a:r>
                      <a:endParaRPr lang="en-US" sz="1000" i="1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Configuration Management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Maintenance</a:t>
                      </a:r>
                      <a:r>
                        <a:rPr lang="en-US" sz="1000" baseline="0" dirty="0" smtClean="0"/>
                        <a:t> / Change Control and Maintenance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Decommissioning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Decommissioning</a:t>
                      </a:r>
                      <a:r>
                        <a:rPr lang="en-US" sz="1000" dirty="0" smtClean="0"/>
                        <a:t> / Retirement</a:t>
                      </a:r>
                      <a:r>
                        <a:rPr lang="en-US" sz="1000" baseline="0" dirty="0" smtClean="0"/>
                        <a:t> of Computer System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Project Closure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Closure</a:t>
                      </a:r>
                      <a:r>
                        <a:rPr lang="en-US" sz="1000" baseline="0" dirty="0" smtClean="0"/>
                        <a:t> / Post Release Analysis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398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Maintenance and Administration Activities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Maintenance</a:t>
                      </a:r>
                      <a:r>
                        <a:rPr lang="en-US" sz="1000" dirty="0" smtClean="0"/>
                        <a:t> / Admin</a:t>
                      </a:r>
                      <a:r>
                        <a:rPr lang="en-US" sz="1000" baseline="0" dirty="0" smtClean="0"/>
                        <a:t> and Maintenance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  <a:tr h="242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System Change Control</a:t>
                      </a:r>
                    </a:p>
                  </a:txBody>
                  <a:tcPr marL="43967" marR="43967" marT="43968" marB="43968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Maintenance</a:t>
                      </a:r>
                      <a:r>
                        <a:rPr lang="en-US" sz="1000" dirty="0" smtClean="0"/>
                        <a:t> / Change Control</a:t>
                      </a:r>
                      <a:endParaRPr lang="en-US" sz="1000" dirty="0"/>
                    </a:p>
                  </a:txBody>
                  <a:tcPr marL="43967" marR="43967" marT="43968" marB="43968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and 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hlinkClick r:id="rId2"/>
              </a:rPr>
              <a:t>Computer System Validation (FDA)</a:t>
            </a:r>
            <a:endParaRPr lang="en-US" smtClean="0"/>
          </a:p>
          <a:p>
            <a:endParaRPr lang="en-US" smtClean="0"/>
          </a:p>
          <a:p>
            <a:r>
              <a:rPr lang="en-US" smtClean="0">
                <a:hlinkClick r:id="rId3"/>
              </a:rPr>
              <a:t>21 CFR Part 11</a:t>
            </a:r>
            <a:endParaRPr lang="en-US" smtClean="0"/>
          </a:p>
          <a:p>
            <a:endParaRPr lang="en-US" smtClean="0"/>
          </a:p>
          <a:p>
            <a:r>
              <a:rPr lang="en-US" smtClean="0">
                <a:hlinkClick r:id="rId4"/>
              </a:rPr>
              <a:t>FDA Guidance for Industry – Computer Systems Used in Clinical Trials</a:t>
            </a:r>
            <a:endParaRPr lang="en-US" smtClean="0"/>
          </a:p>
          <a:p>
            <a:endParaRPr lang="en-US" smtClean="0"/>
          </a:p>
          <a:p>
            <a:r>
              <a:rPr lang="en-US" smtClean="0">
                <a:hlinkClick r:id="rId5"/>
              </a:rPr>
              <a:t>Computer System Validation – It’s More Than Just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purpose of this presentation is to give the audience an overview of:</a:t>
            </a:r>
          </a:p>
          <a:p>
            <a:pPr lvl="1"/>
            <a:r>
              <a:rPr lang="en-US" smtClean="0"/>
              <a:t>What is Computer System Validation (CSV)</a:t>
            </a:r>
          </a:p>
          <a:p>
            <a:pPr lvl="1"/>
            <a:r>
              <a:rPr lang="en-US" smtClean="0"/>
              <a:t>Why is CSV needed</a:t>
            </a:r>
          </a:p>
          <a:p>
            <a:pPr lvl="1"/>
            <a:r>
              <a:rPr lang="en-US" smtClean="0"/>
              <a:t>What processes are needed for CSV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Target Audience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Developers of computer systems applications</a:t>
            </a:r>
          </a:p>
          <a:p>
            <a:r>
              <a:rPr lang="en-US" smtClean="0"/>
              <a:t>Users of computer systems involved in testing and validation activities</a:t>
            </a:r>
          </a:p>
          <a:p>
            <a:r>
              <a:rPr lang="en-US" smtClean="0"/>
              <a:t>Personnel involved in computer systems procurement</a:t>
            </a:r>
          </a:p>
          <a:p>
            <a:r>
              <a:rPr lang="en-US" smtClean="0"/>
              <a:t>All concerned managers, auditors, and regulatory personnel</a:t>
            </a:r>
          </a:p>
          <a:p>
            <a:r>
              <a:rPr lang="en-US" smtClean="0"/>
              <a:t>Personnel involved in the maintenance of computer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1987 the FDA published a document entitled ‘FDA Guidelines on General Principles of Process Validation’</a:t>
            </a:r>
          </a:p>
          <a:p>
            <a:r>
              <a:rPr lang="en-US" smtClean="0"/>
              <a:t>It states the following:</a:t>
            </a:r>
          </a:p>
          <a:p>
            <a:pPr lvl="1"/>
            <a:r>
              <a:rPr lang="en-US" smtClean="0"/>
              <a:t>Process validation is establishing documented evidence which provides a high degree of assurance that a specific process will consistently produce a product meeting its predetermined specifications and quality attributes.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8700" y="4971871"/>
            <a:ext cx="7086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71600" tIns="91440" bIns="91440" rtlCol="0">
            <a:spAutoFit/>
          </a:bodyPr>
          <a:lstStyle/>
          <a:p>
            <a:pPr marL="0" lvl="1"/>
            <a:r>
              <a:rPr lang="en-US" sz="2200" dirty="0" smtClean="0"/>
              <a:t>This definition indicates that validation can apply to any process including process managed / controlled by computer systems.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085321"/>
            <a:ext cx="973428" cy="97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Computer System Validation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543651"/>
            <a:ext cx="8229600" cy="17235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71600" tIns="91440" bIns="91440" rtlCol="0">
            <a:spAutoFit/>
          </a:bodyPr>
          <a:lstStyle/>
          <a:p>
            <a:pPr marL="0" lvl="1" algn="just"/>
            <a:r>
              <a:rPr lang="en-US" sz="2000" dirty="0"/>
              <a:t>The purpose of the validation process is to provide a high degree of assurance that a specific process (or in this case computer system) will consistently produce a product (control information or data) which meets predetermined specifications and quality attributes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18711"/>
            <a:ext cx="973428" cy="97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5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Validation Needed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78"/>
            <a:ext cx="8229600" cy="286512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FDA regulations mandate the need to perform Computer System Validation and these regulations have the impact of law.</a:t>
            </a:r>
          </a:p>
          <a:p>
            <a:endParaRPr lang="en-US" dirty="0" smtClean="0"/>
          </a:p>
          <a:p>
            <a:r>
              <a:rPr lang="en-US" dirty="0" smtClean="0"/>
              <a:t>Failing an FDA audit can result in FDA inspectional observations (“483s”) and warning letters. </a:t>
            </a:r>
          </a:p>
          <a:p>
            <a:endParaRPr lang="en-US" dirty="0" smtClean="0"/>
          </a:p>
          <a:p>
            <a:r>
              <a:rPr lang="en-US" dirty="0" smtClean="0"/>
              <a:t>Failure to take corrective action in a timely manner can result in shutting down manufacturing facilities, consent decrees, and stiff financial penalties. </a:t>
            </a:r>
          </a:p>
          <a:p>
            <a:endParaRPr lang="en-US" dirty="0" smtClean="0"/>
          </a:p>
          <a:p>
            <a:r>
              <a:rPr lang="en-US" dirty="0" smtClean="0"/>
              <a:t>The ultimate result could be loss of jobs, indictment of responsible parties (usually the officers of a company), and companies suffering economic instabilities resulting in downsizing and possibly eventual bankruptcy.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4879538"/>
            <a:ext cx="8001000" cy="12926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371600" tIns="91440" bIns="91440" rtlCol="0">
            <a:spAutoFit/>
          </a:bodyPr>
          <a:lstStyle/>
          <a:p>
            <a:pPr marL="0" lvl="1" algn="just"/>
            <a:r>
              <a:rPr lang="en-US" dirty="0" smtClean="0"/>
              <a:t>As a contracted resource of software and services to pharmaceutical and other life sciences companies, we are responsible for ensuring that our </a:t>
            </a:r>
            <a:r>
              <a:rPr lang="en-US" dirty="0" smtClean="0"/>
              <a:t>software products </a:t>
            </a:r>
            <a:r>
              <a:rPr lang="en-US" dirty="0" smtClean="0"/>
              <a:t>are compliant with federal regulations.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992384"/>
            <a:ext cx="1066971" cy="106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Validation Needed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risk and legal liability</a:t>
            </a:r>
          </a:p>
          <a:p>
            <a:endParaRPr lang="en-US" dirty="0" smtClean="0"/>
          </a:p>
          <a:p>
            <a:r>
              <a:rPr lang="en-US" dirty="0" smtClean="0"/>
              <a:t>Having the evidence that computer systems are correct for their purpose and operating properly represents a good business practice</a:t>
            </a:r>
          </a:p>
          <a:p>
            <a:endParaRPr lang="en-US" dirty="0" smtClean="0"/>
          </a:p>
          <a:p>
            <a:r>
              <a:rPr lang="en-US" dirty="0" smtClean="0"/>
              <a:t>Software is constantly evolving to keep up with the increasingly complex needs of the people that use it; therefore validation is an ongoing necessity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747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Validation is applied to many aspects of the healthcare and other regulated industries and businesses.</a:t>
            </a:r>
          </a:p>
          <a:p>
            <a:endParaRPr lang="en-US" dirty="0" smtClean="0"/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Computer Systems</a:t>
            </a:r>
          </a:p>
          <a:p>
            <a:pPr lvl="1"/>
            <a:r>
              <a:rPr lang="en-US" dirty="0" smtClean="0"/>
              <a:t>Processes</a:t>
            </a:r>
          </a:p>
          <a:p>
            <a:endParaRPr lang="en-US" dirty="0" smtClean="0"/>
          </a:p>
          <a:p>
            <a:r>
              <a:rPr lang="en-US" dirty="0" smtClean="0"/>
              <a:t>In each case, the objective of validation is to produce documented evidence, which provides a high degree of assurance that all parts of the facility will consistently work correctly when brought into use.</a:t>
            </a:r>
          </a:p>
          <a:p>
            <a:endParaRPr lang="en-US" dirty="0" smtClean="0"/>
          </a:p>
          <a:p>
            <a:r>
              <a:rPr lang="en-US" dirty="0" smtClean="0"/>
              <a:t>Computer systems validation includes validation of both new and existing computer systems.</a:t>
            </a:r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01-Mar-2013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©2013 Eric J. Silva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EE7F-098A-4898-95FC-62B769AAADD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8700" y="5493603"/>
            <a:ext cx="70866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371600" tIns="91440" bIns="91440" rtlCol="0">
            <a:spAutoFit/>
          </a:bodyPr>
          <a:lstStyle/>
          <a:p>
            <a:pPr marL="0" lvl="1"/>
            <a:r>
              <a:rPr lang="en-US" sz="1400" dirty="0" smtClean="0"/>
              <a:t>Validation requires documented evidence. </a:t>
            </a:r>
            <a:br>
              <a:rPr lang="en-US" sz="1400" dirty="0" smtClean="0"/>
            </a:br>
            <a:r>
              <a:rPr lang="en-US" sz="1400" dirty="0" smtClean="0"/>
              <a:t>If the validation process is not documented then it cannot be proved to have occurred.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566201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4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3774</TotalTime>
  <Words>1728</Words>
  <Application>Microsoft Office PowerPoint</Application>
  <PresentationFormat>On-screen Show (4:3)</PresentationFormat>
  <Paragraphs>310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Computer System Validation</vt:lpstr>
      <vt:lpstr>Agenda</vt:lpstr>
      <vt:lpstr>Introduction</vt:lpstr>
      <vt:lpstr>Target Audience</vt:lpstr>
      <vt:lpstr>Background</vt:lpstr>
      <vt:lpstr>What is Computer System Validation</vt:lpstr>
      <vt:lpstr>Why is Validation Needed</vt:lpstr>
      <vt:lpstr>Why is Validation Needed</vt:lpstr>
      <vt:lpstr>Validation</vt:lpstr>
      <vt:lpstr>Responsibilities</vt:lpstr>
      <vt:lpstr>Responsibilities &amp; SOPs</vt:lpstr>
      <vt:lpstr>System and Inventory Assessment</vt:lpstr>
      <vt:lpstr>System Specific Validation Protocols</vt:lpstr>
      <vt:lpstr>Validation Documentation</vt:lpstr>
      <vt:lpstr>Pre-Validation Process</vt:lpstr>
      <vt:lpstr>System Owners</vt:lpstr>
      <vt:lpstr>Validation Master Plan</vt:lpstr>
      <vt:lpstr>Types of Validation</vt:lpstr>
      <vt:lpstr>The Validation Process</vt:lpstr>
      <vt:lpstr>Specification and Qualification Relationships</vt:lpstr>
      <vt:lpstr>The Validation Process Steps</vt:lpstr>
      <vt:lpstr>The Validation Process Steps</vt:lpstr>
      <vt:lpstr>Software Development Lifecycle</vt:lpstr>
      <vt:lpstr>Typical SDLC SOPs</vt:lpstr>
      <vt:lpstr>Resources and References</vt:lpstr>
    </vt:vector>
  </TitlesOfParts>
  <Company>Cytel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 Validation</dc:title>
  <dc:creator>Eric J. Silva</dc:creator>
  <cp:lastModifiedBy>Eric J. Silva</cp:lastModifiedBy>
  <cp:revision>35</cp:revision>
  <dcterms:created xsi:type="dcterms:W3CDTF">2013-02-26T20:25:34Z</dcterms:created>
  <dcterms:modified xsi:type="dcterms:W3CDTF">2013-03-13T14:15:31Z</dcterms:modified>
</cp:coreProperties>
</file>