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116"/>
  </p:notesMasterIdLst>
  <p:handoutMasterIdLst>
    <p:handoutMasterId r:id="rId117"/>
  </p:handoutMasterIdLst>
  <p:sldIdLst>
    <p:sldId id="401" r:id="rId2"/>
    <p:sldId id="403" r:id="rId3"/>
    <p:sldId id="405" r:id="rId4"/>
    <p:sldId id="406" r:id="rId5"/>
    <p:sldId id="409" r:id="rId6"/>
    <p:sldId id="410" r:id="rId7"/>
    <p:sldId id="413" r:id="rId8"/>
    <p:sldId id="417" r:id="rId9"/>
    <p:sldId id="418" r:id="rId10"/>
    <p:sldId id="420" r:id="rId11"/>
    <p:sldId id="419" r:id="rId12"/>
    <p:sldId id="421" r:id="rId13"/>
    <p:sldId id="423" r:id="rId14"/>
    <p:sldId id="425" r:id="rId15"/>
    <p:sldId id="426" r:id="rId16"/>
    <p:sldId id="467" r:id="rId17"/>
    <p:sldId id="468" r:id="rId18"/>
    <p:sldId id="469" r:id="rId19"/>
    <p:sldId id="470" r:id="rId20"/>
    <p:sldId id="471" r:id="rId21"/>
    <p:sldId id="427" r:id="rId22"/>
    <p:sldId id="431" r:id="rId23"/>
    <p:sldId id="432" r:id="rId24"/>
    <p:sldId id="473" r:id="rId25"/>
    <p:sldId id="472" r:id="rId26"/>
    <p:sldId id="434" r:id="rId27"/>
    <p:sldId id="435" r:id="rId28"/>
    <p:sldId id="436" r:id="rId29"/>
    <p:sldId id="437" r:id="rId30"/>
    <p:sldId id="438" r:id="rId31"/>
    <p:sldId id="475" r:id="rId32"/>
    <p:sldId id="439" r:id="rId33"/>
    <p:sldId id="440" r:id="rId34"/>
    <p:sldId id="441" r:id="rId35"/>
    <p:sldId id="442" r:id="rId36"/>
    <p:sldId id="443" r:id="rId37"/>
    <p:sldId id="444" r:id="rId38"/>
    <p:sldId id="476" r:id="rId39"/>
    <p:sldId id="477" r:id="rId40"/>
    <p:sldId id="478" r:id="rId41"/>
    <p:sldId id="480" r:id="rId42"/>
    <p:sldId id="479" r:id="rId43"/>
    <p:sldId id="481" r:id="rId44"/>
    <p:sldId id="487" r:id="rId45"/>
    <p:sldId id="551" r:id="rId46"/>
    <p:sldId id="482" r:id="rId47"/>
    <p:sldId id="485" r:id="rId48"/>
    <p:sldId id="484" r:id="rId49"/>
    <p:sldId id="486" r:id="rId50"/>
    <p:sldId id="483" r:id="rId51"/>
    <p:sldId id="451" r:id="rId52"/>
    <p:sldId id="452" r:id="rId53"/>
    <p:sldId id="453" r:id="rId54"/>
    <p:sldId id="454" r:id="rId55"/>
    <p:sldId id="458" r:id="rId56"/>
    <p:sldId id="459" r:id="rId57"/>
    <p:sldId id="460" r:id="rId58"/>
    <p:sldId id="461" r:id="rId59"/>
    <p:sldId id="464" r:id="rId60"/>
    <p:sldId id="465" r:id="rId61"/>
    <p:sldId id="466" r:id="rId62"/>
    <p:sldId id="488" r:id="rId63"/>
    <p:sldId id="505" r:id="rId64"/>
    <p:sldId id="500" r:id="rId65"/>
    <p:sldId id="501" r:id="rId66"/>
    <p:sldId id="502" r:id="rId67"/>
    <p:sldId id="503" r:id="rId68"/>
    <p:sldId id="549" r:id="rId69"/>
    <p:sldId id="506" r:id="rId70"/>
    <p:sldId id="507" r:id="rId71"/>
    <p:sldId id="509" r:id="rId72"/>
    <p:sldId id="511" r:id="rId73"/>
    <p:sldId id="513" r:id="rId74"/>
    <p:sldId id="514" r:id="rId75"/>
    <p:sldId id="516" r:id="rId76"/>
    <p:sldId id="517" r:id="rId77"/>
    <p:sldId id="518" r:id="rId78"/>
    <p:sldId id="519" r:id="rId79"/>
    <p:sldId id="520" r:id="rId80"/>
    <p:sldId id="522" r:id="rId81"/>
    <p:sldId id="524" r:id="rId82"/>
    <p:sldId id="525" r:id="rId83"/>
    <p:sldId id="526" r:id="rId84"/>
    <p:sldId id="527" r:id="rId85"/>
    <p:sldId id="528" r:id="rId86"/>
    <p:sldId id="529" r:id="rId87"/>
    <p:sldId id="530" r:id="rId88"/>
    <p:sldId id="531" r:id="rId89"/>
    <p:sldId id="532" r:id="rId90"/>
    <p:sldId id="533" r:id="rId91"/>
    <p:sldId id="534" r:id="rId92"/>
    <p:sldId id="535" r:id="rId93"/>
    <p:sldId id="547" r:id="rId94"/>
    <p:sldId id="550" r:id="rId95"/>
    <p:sldId id="536" r:id="rId96"/>
    <p:sldId id="537" r:id="rId97"/>
    <p:sldId id="538" r:id="rId98"/>
    <p:sldId id="539" r:id="rId99"/>
    <p:sldId id="540" r:id="rId100"/>
    <p:sldId id="541" r:id="rId101"/>
    <p:sldId id="542" r:id="rId102"/>
    <p:sldId id="543" r:id="rId103"/>
    <p:sldId id="546" r:id="rId104"/>
    <p:sldId id="548" r:id="rId105"/>
    <p:sldId id="552" r:id="rId106"/>
    <p:sldId id="553" r:id="rId107"/>
    <p:sldId id="554" r:id="rId108"/>
    <p:sldId id="555" r:id="rId109"/>
    <p:sldId id="556" r:id="rId110"/>
    <p:sldId id="557" r:id="rId111"/>
    <p:sldId id="558" r:id="rId112"/>
    <p:sldId id="559" r:id="rId113"/>
    <p:sldId id="560" r:id="rId114"/>
    <p:sldId id="561" r:id="rId1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C610"/>
    <a:srgbClr val="B8B980"/>
    <a:srgbClr val="4A66AC"/>
    <a:srgbClr val="FFFF00"/>
    <a:srgbClr val="F16B21"/>
    <a:srgbClr val="6600FF"/>
    <a:srgbClr val="686763"/>
    <a:srgbClr val="008F98"/>
    <a:srgbClr val="51C6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Objects="1">
      <p:cViewPr varScale="1">
        <p:scale>
          <a:sx n="88" d="100"/>
          <a:sy n="88" d="100"/>
        </p:scale>
        <p:origin x="-1224" y="-108"/>
      </p:cViewPr>
      <p:guideLst>
        <p:guide orient="horz" pos="2160"/>
        <p:guide pos="2880"/>
      </p:guideLst>
    </p:cSldViewPr>
  </p:slideViewPr>
  <p:notesTextViewPr>
    <p:cViewPr>
      <p:scale>
        <a:sx n="100" d="100"/>
        <a:sy n="100" d="100"/>
      </p:scale>
      <p:origin x="0" y="0"/>
    </p:cViewPr>
  </p:notesTextViewPr>
  <p:sorterViewPr>
    <p:cViewPr>
      <p:scale>
        <a:sx n="541386138" d="896937575"/>
        <a:sy n="541386138" d="896937575"/>
      </p:scale>
      <p:origin x="0" y="202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handoutMaster" Target="handoutMasters/handout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F13E72A6-F1CE-9A44-92E1-BCD7317752E8}" type="datetime1">
              <a:rPr lang="en-US"/>
              <a:pPr>
                <a:defRPr/>
              </a:pPr>
              <a:t>12/17/2017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03440264-03AB-7A44-911E-26A2AEFC15F4}" type="slidenum">
              <a:rPr lang="en-US"/>
              <a:pPr>
                <a:defRPr/>
              </a:pPr>
              <a:t>‹#›</a:t>
            </a:fld>
            <a:endParaRPr lang="en-US"/>
          </a:p>
        </p:txBody>
      </p:sp>
    </p:spTree>
    <p:extLst>
      <p:ext uri="{BB962C8B-B14F-4D97-AF65-F5344CB8AC3E}">
        <p14:creationId xmlns:p14="http://schemas.microsoft.com/office/powerpoint/2010/main" val="25121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EB352ED9-E653-9A47-B7A3-C5AB53D5C0B6}" type="datetime1">
              <a:rPr lang="en-US"/>
              <a:pPr>
                <a:defRPr/>
              </a:pPr>
              <a:t>12/17/2017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60DBBD1-181E-744E-89E7-45F0EE4D9123}" type="slidenum">
              <a:rPr lang="en-US"/>
              <a:pPr>
                <a:defRPr/>
              </a:pPr>
              <a:t>‹#›</a:t>
            </a:fld>
            <a:endParaRPr lang="en-US"/>
          </a:p>
        </p:txBody>
      </p:sp>
    </p:spTree>
    <p:extLst>
      <p:ext uri="{BB962C8B-B14F-4D97-AF65-F5344CB8AC3E}">
        <p14:creationId xmlns:p14="http://schemas.microsoft.com/office/powerpoint/2010/main" val="557350352"/>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fontAlgn="base">
      <a:spcBef>
        <a:spcPct val="30000"/>
      </a:spcBef>
      <a:spcAft>
        <a:spcPct val="0"/>
      </a:spcAft>
      <a:defRPr sz="1200" kern="1200">
        <a:solidFill>
          <a:schemeClr val="tx1"/>
        </a:solidFill>
        <a:latin typeface="+mn-lt"/>
        <a:ea typeface="ＭＳ Ｐゴシック"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Objects First with Java</a:t>
            </a:r>
          </a:p>
        </p:txBody>
      </p:sp>
      <p:sp>
        <p:nvSpPr>
          <p:cNvPr id="15363"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 David J. Barnes and Michael Kölling</a:t>
            </a:r>
          </a:p>
        </p:txBody>
      </p:sp>
      <p:sp>
        <p:nvSpPr>
          <p:cNvPr id="1536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fld id="{03152B4E-4FD2-45FC-9CDE-05DF5F3AE35C}" type="slidenum">
              <a:rPr lang="en-GB" altLang="en-US" sz="1200"/>
              <a:pPr/>
              <a:t>1</a:t>
            </a:fld>
            <a:endParaRPr lang="en-GB" altLang="en-US" sz="1200"/>
          </a:p>
        </p:txBody>
      </p:sp>
      <p:sp>
        <p:nvSpPr>
          <p:cNvPr id="15365" name="Rectangle 2"/>
          <p:cNvSpPr>
            <a:spLocks noGrp="1" noRot="1" noChangeAspect="1" noChangeArrowheads="1" noTextEdit="1"/>
          </p:cNvSpPr>
          <p:nvPr>
            <p:ph type="sldImg"/>
          </p:nvPr>
        </p:nvSpPr>
        <p:spPr>
          <a:ln/>
        </p:spPr>
      </p:sp>
      <p:sp>
        <p:nvSpPr>
          <p:cNvPr id="153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Replace this with your course title and your name/contact details.</a:t>
            </a:r>
          </a:p>
          <a:p>
            <a:pPr eaLnBrk="1" hangingPunct="1"/>
            <a:endParaRPr lang="en-GB" altLang="en-US"/>
          </a:p>
        </p:txBody>
      </p:sp>
    </p:spTree>
    <p:extLst>
      <p:ext uri="{BB962C8B-B14F-4D97-AF65-F5344CB8AC3E}">
        <p14:creationId xmlns:p14="http://schemas.microsoft.com/office/powerpoint/2010/main" val="3170682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082A43-FD40-714E-BD60-4E5210E14341}" type="slidenum">
              <a:rPr lang="en-US" smtClean="0"/>
              <a:pPr/>
              <a:t>2</a:t>
            </a:fld>
            <a:endParaRPr lang="en-US"/>
          </a:p>
        </p:txBody>
      </p:sp>
    </p:spTree>
    <p:extLst>
      <p:ext uri="{BB962C8B-B14F-4D97-AF65-F5344CB8AC3E}">
        <p14:creationId xmlns:p14="http://schemas.microsoft.com/office/powerpoint/2010/main" val="581512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ln/>
        </p:spPr>
        <p:txBody>
          <a:bodyPr/>
          <a:lstStyle/>
          <a:p>
            <a:endParaRPr lang="en-US"/>
          </a:p>
        </p:txBody>
      </p:sp>
      <p:sp>
        <p:nvSpPr>
          <p:cNvPr id="9219"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2338325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noFill/>
          <a:ln w="9525"/>
        </p:spPr>
        <p:txBody>
          <a:bodyPr/>
          <a:lstStyle/>
          <a:p>
            <a:endParaRPr lang="en-US"/>
          </a:p>
        </p:txBody>
      </p:sp>
      <p:sp>
        <p:nvSpPr>
          <p:cNvPr id="46083"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112323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ln/>
        </p:spPr>
        <p:txBody>
          <a:bodyPr/>
          <a:lstStyle/>
          <a:p>
            <a:endParaRPr lang="en-US"/>
          </a:p>
        </p:txBody>
      </p:sp>
      <p:sp>
        <p:nvSpPr>
          <p:cNvPr id="9219"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305817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ln/>
        </p:spPr>
        <p:txBody>
          <a:bodyPr/>
          <a:lstStyle/>
          <a:p>
            <a:endParaRPr lang="en-US"/>
          </a:p>
        </p:txBody>
      </p:sp>
      <p:sp>
        <p:nvSpPr>
          <p:cNvPr id="13315"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203741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ln/>
        </p:spPr>
        <p:txBody>
          <a:bodyPr/>
          <a:lstStyle/>
          <a:p>
            <a:endParaRPr lang="en-US"/>
          </a:p>
        </p:txBody>
      </p:sp>
      <p:sp>
        <p:nvSpPr>
          <p:cNvPr id="31747"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2996700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black"/>
              </a:solidFill>
            </a:endParaRPr>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Date Placeholder 9"/>
          <p:cNvSpPr>
            <a:spLocks noGrp="1"/>
          </p:cNvSpPr>
          <p:nvPr>
            <p:ph type="dt" sz="half" idx="10"/>
          </p:nvPr>
        </p:nvSpPr>
        <p:spPr>
          <a:xfrm>
            <a:off x="370888" y="6645106"/>
            <a:ext cx="2133600" cy="274320"/>
          </a:xfrm>
        </p:spPr>
        <p:txBody>
          <a:bodyPr/>
          <a:lstStyle>
            <a:lvl1pPr>
              <a:defRPr sz="900">
                <a:solidFill>
                  <a:schemeClr val="tx1"/>
                </a:solidFill>
                <a:latin typeface="Arial Narrow" panose="020B0606020202030204" pitchFamily="34" charset="0"/>
              </a:defRPr>
            </a:lvl1pPr>
          </a:lstStyle>
          <a:p>
            <a:pPr>
              <a:defRPr/>
            </a:pPr>
            <a:fld id="{ECDF1431-10EF-405B-B8CC-90CBE300E91E}" type="datetime1">
              <a:rPr lang="en-US" smtClean="0"/>
              <a:t>12/17/2017</a:t>
            </a:fld>
            <a:endParaRPr lang="en-US"/>
          </a:p>
        </p:txBody>
      </p:sp>
      <p:sp>
        <p:nvSpPr>
          <p:cNvPr id="12" name="Footer Placeholder 11"/>
          <p:cNvSpPr>
            <a:spLocks noGrp="1"/>
          </p:cNvSpPr>
          <p:nvPr>
            <p:ph type="ftr" sz="quarter" idx="12"/>
          </p:nvPr>
        </p:nvSpPr>
        <p:spPr>
          <a:xfrm>
            <a:off x="3048000" y="6645106"/>
            <a:ext cx="3352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13" name="Title 12"/>
          <p:cNvSpPr>
            <a:spLocks noGrp="1"/>
          </p:cNvSpPr>
          <p:nvPr>
            <p:ph type="title" hasCustomPrompt="1"/>
          </p:nvPr>
        </p:nvSpPr>
        <p:spPr>
          <a:xfrm>
            <a:off x="457200" y="2052960"/>
            <a:ext cx="6324600" cy="1828800"/>
          </a:xfrm>
        </p:spPr>
        <p:txBody>
          <a:bodyPr/>
          <a:lstStyle>
            <a:lvl1pPr algn="r">
              <a:defRPr sz="4000" spc="150" baseline="0"/>
            </a:lvl1pPr>
          </a:lstStyle>
          <a:p>
            <a:r>
              <a:rPr lang="en-US" dirty="0"/>
              <a:t>CLICK TO EDIT MASTER TITLE STYLE</a:t>
            </a:r>
          </a:p>
        </p:txBody>
      </p:sp>
      <p:sp>
        <p:nvSpPr>
          <p:cNvPr id="9"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845706647"/>
      </p:ext>
    </p:extLst>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Date Placeholder 8"/>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pPr>
              <a:defRPr/>
            </a:pPr>
            <a:fld id="{0990467D-D8E1-4D64-BEA0-6847305464B8}" type="datetime1">
              <a:rPr lang="en-US" smtClean="0"/>
              <a:t>12/17/2017</a:t>
            </a:fld>
            <a:endParaRPr lang="en-US"/>
          </a:p>
        </p:txBody>
      </p:sp>
      <p:sp>
        <p:nvSpPr>
          <p:cNvPr id="11" name="Footer Placeholder 10"/>
          <p:cNvSpPr>
            <a:spLocks noGrp="1"/>
          </p:cNvSpPr>
          <p:nvPr>
            <p:ph type="ftr" sz="quarter" idx="12"/>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12" name="Title 11"/>
          <p:cNvSpPr>
            <a:spLocks noGrp="1"/>
          </p:cNvSpPr>
          <p:nvPr>
            <p:ph type="title"/>
          </p:nvPr>
        </p:nvSpPr>
        <p:spPr>
          <a:xfrm>
            <a:off x="381000" y="2892277"/>
            <a:ext cx="6324600" cy="1645920"/>
          </a:xfrm>
        </p:spPr>
        <p:txBody>
          <a:bodyPr/>
          <a:lstStyle>
            <a:lvl1pPr algn="r">
              <a:defRPr sz="4200" spc="150" baseline="0">
                <a:solidFill>
                  <a:schemeClr val="tx1"/>
                </a:solidFill>
              </a:defRPr>
            </a:lvl1pPr>
          </a:lstStyle>
          <a:p>
            <a:r>
              <a:rPr lang="en-US"/>
              <a:t>Click to edit Master title style</a:t>
            </a:r>
            <a:endParaRPr lang="en-US" dirty="0"/>
          </a:p>
        </p:txBody>
      </p:sp>
      <p:sp>
        <p:nvSpPr>
          <p:cNvPr id="13"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4237124207"/>
      </p:ext>
    </p:extLst>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pPr>
              <a:defRPr/>
            </a:pPr>
            <a:fld id="{D2C6BFE1-3D32-4EBA-9288-7E00BFABEE14}" type="datetime1">
              <a:rPr lang="en-US" smtClean="0"/>
              <a:t>12/17/2017</a:t>
            </a:fld>
            <a:endParaRPr lang="en-US"/>
          </a:p>
        </p:txBody>
      </p:sp>
      <p:sp>
        <p:nvSpPr>
          <p:cNvPr id="8" name="Footer Placeholder 7"/>
          <p:cNvSpPr>
            <a:spLocks noGrp="1"/>
          </p:cNvSpPr>
          <p:nvPr>
            <p:ph type="ftr" sz="quarter" idx="11"/>
          </p:nvPr>
        </p:nvSpPr>
        <p:spPr>
          <a:xfrm>
            <a:off x="457200" y="6641350"/>
            <a:ext cx="85344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10" name="Title 9"/>
          <p:cNvSpPr>
            <a:spLocks noGrp="1"/>
          </p:cNvSpPr>
          <p:nvPr>
            <p:ph type="title"/>
          </p:nvPr>
        </p:nvSpPr>
        <p:spPr/>
        <p:txBody>
          <a:bodyPr/>
          <a:lstStyle/>
          <a:p>
            <a:r>
              <a:rPr lang="en-US"/>
              <a:t>Click to edit Master title style</a:t>
            </a:r>
          </a:p>
        </p:txBody>
      </p:sp>
      <p:sp>
        <p:nvSpPr>
          <p:cNvPr id="11"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416173886"/>
      </p:ext>
    </p:extLst>
  </p:cSld>
  <p:clrMapOvr>
    <a:masterClrMapping/>
  </p:clrMapOvr>
  <p:transition spd="med">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fld id="{7CE29DDB-6A46-414A-AC24-7244F92D6873}" type="datetime1">
              <a:rPr lang="en-US" smtClean="0"/>
              <a:t>12/17/2017</a:t>
            </a:fld>
            <a:endParaRPr lang="en-US"/>
          </a:p>
        </p:txBody>
      </p:sp>
      <p:sp>
        <p:nvSpPr>
          <p:cNvPr id="4" name="Footer Placeholder 3"/>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6" name="Title 5"/>
          <p:cNvSpPr>
            <a:spLocks noGrp="1"/>
          </p:cNvSpPr>
          <p:nvPr>
            <p:ph type="title"/>
          </p:nvPr>
        </p:nvSpPr>
        <p:spPr/>
        <p:txBody>
          <a:bodyPr/>
          <a:lstStyle/>
          <a:p>
            <a:r>
              <a:rPr lang="en-US"/>
              <a:t>Click to edit Master title style</a:t>
            </a:r>
          </a:p>
        </p:txBody>
      </p:sp>
      <p:sp>
        <p:nvSpPr>
          <p:cNvPr id="7"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899683370"/>
      </p:ext>
    </p:extLst>
  </p:cSld>
  <p:clrMapOvr>
    <a:masterClrMapping/>
  </p:clrMapOvr>
  <p:transition spd="med">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Date Placeholder 1"/>
          <p:cNvSpPr>
            <a:spLocks noGrp="1"/>
          </p:cNvSpPr>
          <p:nvPr>
            <p:ph type="dt" sz="half" idx="10"/>
          </p:nvPr>
        </p:nvSpPr>
        <p:spPr>
          <a:xfrm>
            <a:off x="370888" y="6629475"/>
            <a:ext cx="2133600" cy="274320"/>
          </a:xfrm>
        </p:spPr>
        <p:txBody>
          <a:bodyPr/>
          <a:lstStyle>
            <a:lvl1pPr>
              <a:defRPr sz="900">
                <a:solidFill>
                  <a:schemeClr val="tx1"/>
                </a:solidFill>
                <a:latin typeface="Arial Narrow" panose="020B0606020202030204" pitchFamily="34" charset="0"/>
              </a:defRPr>
            </a:lvl1pPr>
          </a:lstStyle>
          <a:p>
            <a:pPr>
              <a:defRPr/>
            </a:pPr>
            <a:fld id="{26EE1481-8075-42F1-9DED-3A4DA1BF9B41}" type="datetime1">
              <a:rPr lang="en-US" smtClean="0"/>
              <a:t>12/17/2017</a:t>
            </a:fld>
            <a:endParaRPr lang="en-US"/>
          </a:p>
        </p:txBody>
      </p:sp>
      <p:sp>
        <p:nvSpPr>
          <p:cNvPr id="3" name="Footer Placeholder 2"/>
          <p:cNvSpPr>
            <a:spLocks noGrp="1"/>
          </p:cNvSpPr>
          <p:nvPr>
            <p:ph type="ftr" sz="quarter" idx="11"/>
          </p:nvPr>
        </p:nvSpPr>
        <p:spPr>
          <a:xfrm>
            <a:off x="152400" y="6629475"/>
            <a:ext cx="91440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6"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1155883859"/>
      </p:ext>
    </p:extLst>
  </p:cSld>
  <p:clrMapOvr>
    <a:masterClrMapping/>
  </p:clrMapOvr>
  <p:transition spd="med">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pPr>
              <a:defRPr/>
            </a:pPr>
            <a:fld id="{189B88B1-32A9-43B5-9110-30E93A2A8317}" type="datetime1">
              <a:rPr lang="en-US" smtClean="0"/>
              <a:t>12/17/2017</a:t>
            </a:fld>
            <a:endParaRPr lang="en-US"/>
          </a:p>
        </p:txBody>
      </p:sp>
      <p:sp>
        <p:nvSpPr>
          <p:cNvPr id="6" name="Footer Placeholder 5"/>
          <p:cNvSpPr>
            <a:spLocks noGrp="1"/>
          </p:cNvSpPr>
          <p:nvPr>
            <p:ph type="ftr" sz="quarter" idx="11"/>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a:t>Click to edit Master title style</a:t>
            </a:r>
            <a:endParaRPr lang="en-US" dirty="0"/>
          </a:p>
        </p:txBody>
      </p:sp>
      <p:sp>
        <p:nvSpPr>
          <p:cNvPr id="12"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4115966311"/>
      </p:ext>
    </p:extLst>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small)">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fld id="{146A36DE-1C31-46A9-A418-7CB1B96382EA}" type="datetime1">
              <a:rPr lang="en-US" smtClean="0"/>
              <a:t>12/17/2017</a:t>
            </a:fld>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1988949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Java Foundations">
    <p:bg>
      <p:bgPr>
        <a:solidFill>
          <a:srgbClr val="FFC00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fld id="{895035C7-80FA-4207-A911-0F71BBB76F41}" type="datetime1">
              <a:rPr lang="en-US" smtClean="0"/>
              <a:t>12/17/2017</a:t>
            </a:fld>
            <a:endParaRPr lang="en-US"/>
          </a:p>
        </p:txBody>
      </p:sp>
      <p:sp>
        <p:nvSpPr>
          <p:cNvPr id="5" name="Footer Placeholder 4"/>
          <p:cNvSpPr>
            <a:spLocks noGrp="1"/>
          </p:cNvSpPr>
          <p:nvPr>
            <p:ph type="ftr" sz="quarter" idx="11"/>
          </p:nvPr>
        </p:nvSpPr>
        <p:spPr>
          <a:xfrm>
            <a:off x="3048000" y="6617600"/>
            <a:ext cx="3352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038741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ueJay">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fld id="{A01A405D-6F5C-46DC-ABA1-B61AEEDE5811}" type="datetime1">
              <a:rPr lang="en-US" smtClean="0"/>
              <a:t>12/17/2017</a:t>
            </a:fld>
            <a:endParaRPr lang="en-US"/>
          </a:p>
        </p:txBody>
      </p:sp>
      <p:sp>
        <p:nvSpPr>
          <p:cNvPr id="5" name="Footer Placeholder 4"/>
          <p:cNvSpPr>
            <a:spLocks noGrp="1"/>
          </p:cNvSpPr>
          <p:nvPr>
            <p:ph type="ftr" sz="quarter" idx="11"/>
          </p:nvPr>
        </p:nvSpPr>
        <p:spPr>
          <a:xfrm>
            <a:off x="304800" y="6617600"/>
            <a:ext cx="88392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382735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medium)">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a:spcAft>
                <a:spcPts val="600"/>
              </a:spcAft>
              <a:defRPr sz="2400" spc="0">
                <a:solidFill>
                  <a:schemeClr val="tx1"/>
                </a:solidFill>
              </a:defRPr>
            </a:lvl1pPr>
            <a:lvl2pPr>
              <a:spcAft>
                <a:spcPts val="600"/>
              </a:spcAft>
              <a:defRPr sz="2000" spc="0">
                <a:solidFill>
                  <a:schemeClr val="tx1"/>
                </a:solidFill>
              </a:defRPr>
            </a:lvl2pPr>
            <a:lvl3pPr>
              <a:spcAft>
                <a:spcPts val="600"/>
              </a:spcAft>
              <a:defRPr sz="1800" spc="0">
                <a:solidFill>
                  <a:schemeClr val="tx1"/>
                </a:solidFill>
              </a:defRPr>
            </a:lvl3pPr>
            <a:lvl4pPr>
              <a:spcAft>
                <a:spcPts val="600"/>
              </a:spcAft>
              <a:defRPr sz="1600">
                <a:solidFill>
                  <a:schemeClr val="tx1"/>
                </a:solidFill>
              </a:defRPr>
            </a:lvl4pPr>
            <a:lvl5pPr>
              <a:spcAft>
                <a:spcPts val="600"/>
              </a:spcAft>
              <a:defRPr sz="14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fld id="{C6D95B2E-684B-4F16-A51A-5EEDB10CF5D8}" type="datetime1">
              <a:rPr lang="en-US" smtClean="0"/>
              <a:t>12/17/2017</a:t>
            </a:fld>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509387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larg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344488" indent="-300038">
              <a:spcAft>
                <a:spcPts val="600"/>
              </a:spcAft>
              <a:defRPr sz="2800" spc="0">
                <a:solidFill>
                  <a:schemeClr val="tx1"/>
                </a:solidFill>
              </a:defRPr>
            </a:lvl1pPr>
            <a:lvl2pPr marL="623888" indent="-258763">
              <a:spcAft>
                <a:spcPts val="600"/>
              </a:spcAft>
              <a:defRPr sz="2400" spc="0">
                <a:solidFill>
                  <a:schemeClr val="tx1"/>
                </a:solidFill>
              </a:defRPr>
            </a:lvl2pPr>
            <a:lvl3pPr>
              <a:spcAft>
                <a:spcPts val="600"/>
              </a:spcAft>
              <a:defRPr sz="2000" spc="0">
                <a:solidFill>
                  <a:schemeClr val="tx1"/>
                </a:solidFill>
              </a:defRPr>
            </a:lvl3pPr>
            <a:lvl4pPr>
              <a:spcAft>
                <a:spcPts val="600"/>
              </a:spcAft>
              <a:defRPr sz="1800">
                <a:solidFill>
                  <a:schemeClr val="tx1"/>
                </a:solidFill>
              </a:defRPr>
            </a:lvl4pPr>
            <a:lvl5pPr>
              <a:spcAft>
                <a:spcPts val="600"/>
              </a:spcAft>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fld id="{341B4114-CB3E-4650-9F33-2DECBE34CEB6}" type="datetime1">
              <a:rPr lang="en-US" smtClean="0"/>
              <a:t>12/17/2017</a:t>
            </a:fld>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906409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smal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258294"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pPr>
              <a:defRPr/>
            </a:pPr>
            <a:fld id="{23425887-88D1-4824-895E-5575AAF9C334}" type="datetime1">
              <a:rPr lang="en-US" smtClean="0"/>
              <a:t>12/17/2017</a:t>
            </a:fld>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endParaRPr lang="en-US" dirty="0"/>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385629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medium)">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258294"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pPr>
              <a:defRPr/>
            </a:pPr>
            <a:fld id="{54480D9A-9C1C-40BC-AF9E-5FD905F13B95}" type="datetime1">
              <a:rPr lang="en-US" smtClean="0"/>
              <a:t>12/17/2017</a:t>
            </a:fld>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endParaRPr lang="en-US" dirty="0"/>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1632665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Co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685800"/>
            <a:ext cx="8407893" cy="5440679"/>
          </a:xfrm>
        </p:spPr>
        <p:txBody>
          <a:bodyPr/>
          <a:lstStyle>
            <a:lvl1pPr marL="4572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1pPr>
            <a:lvl2pPr marL="36576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2pPr>
            <a:lvl3pPr marL="64008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3pPr>
            <a:lvl4pPr marL="91440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4pPr>
            <a:lvl5pPr marL="109728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581975"/>
            <a:ext cx="2133600" cy="274320"/>
          </a:xfrm>
        </p:spPr>
        <p:txBody>
          <a:bodyPr/>
          <a:lstStyle>
            <a:lvl1pPr>
              <a:defRPr sz="900">
                <a:solidFill>
                  <a:schemeClr val="tx1"/>
                </a:solidFill>
                <a:latin typeface="Arial Narrow" panose="020B0606020202030204" pitchFamily="34" charset="0"/>
              </a:defRPr>
            </a:lvl1pPr>
          </a:lstStyle>
          <a:p>
            <a:pPr>
              <a:defRPr/>
            </a:pPr>
            <a:fld id="{EDD91273-5BEE-41CC-B47B-381F6F061604}" type="datetime1">
              <a:rPr lang="en-US" smtClean="0"/>
              <a:t>12/17/2017</a:t>
            </a:fld>
            <a:endParaRPr lang="en-US"/>
          </a:p>
        </p:txBody>
      </p:sp>
      <p:sp>
        <p:nvSpPr>
          <p:cNvPr id="5" name="Footer Placeholder 4"/>
          <p:cNvSpPr>
            <a:spLocks noGrp="1"/>
          </p:cNvSpPr>
          <p:nvPr>
            <p:ph type="ftr" sz="quarter" idx="11"/>
          </p:nvPr>
        </p:nvSpPr>
        <p:spPr>
          <a:xfrm>
            <a:off x="304800" y="6581975"/>
            <a:ext cx="8839200" cy="274320"/>
          </a:xfrm>
        </p:spPr>
        <p:txBody>
          <a:bodyPr/>
          <a:lstStyle>
            <a:lvl1pPr>
              <a:defRPr sz="900">
                <a:solidFill>
                  <a:schemeClr val="tx1"/>
                </a:solidFill>
                <a:latin typeface="Arial Narrow" panose="020B0606020202030204" pitchFamily="34" charset="0"/>
              </a:defRPr>
            </a:lvl1pPr>
          </a:lstStyle>
          <a:p>
            <a:pPr>
              <a:defRPr/>
            </a:pPr>
            <a:r>
              <a:rPr lang="en-US"/>
              <a:t>SW Testing and Maintenance</a:t>
            </a:r>
            <a:endParaRPr lang="en-US" dirty="0"/>
          </a:p>
        </p:txBody>
      </p:sp>
      <p:sp>
        <p:nvSpPr>
          <p:cNvPr id="7" name="Title 6"/>
          <p:cNvSpPr>
            <a:spLocks noGrp="1"/>
          </p:cNvSpPr>
          <p:nvPr>
            <p:ph type="title" hasCustomPrompt="1"/>
          </p:nvPr>
        </p:nvSpPr>
        <p:spPr>
          <a:xfrm>
            <a:off x="381000" y="152400"/>
            <a:ext cx="8381260" cy="406153"/>
          </a:xfrm>
        </p:spPr>
        <p:txBody>
          <a:bodyPr/>
          <a:lstStyle>
            <a:lvl1pPr>
              <a:defRPr sz="2000" u="sng" cap="none" spc="0">
                <a:solidFill>
                  <a:schemeClr val="tx1"/>
                </a:solidFill>
              </a:defRPr>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2544490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pPr>
              <a:defRPr/>
            </a:pPr>
            <a:fld id="{A788EF70-B301-4F9C-8373-CA632ADC9C49}" type="datetime1">
              <a:rPr lang="en-US" smtClean="0"/>
              <a:t>12/17/2017</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pPr>
              <a:defRPr/>
            </a:pPr>
            <a:r>
              <a:rPr lang="en-US"/>
              <a:t>SW Testing and Maintenance</a:t>
            </a:r>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defRPr/>
            </a:pPr>
            <a:fld id="{4606AE16-8D53-A649-9482-7C8DBD7175B3}" type="slidenum">
              <a:rPr lang="en-US" smtClean="0"/>
              <a:pPr>
                <a:defRPr/>
              </a:pPr>
              <a:t>‹#›</a:t>
            </a:fld>
            <a:endParaRPr lang="en-US"/>
          </a:p>
        </p:txBody>
      </p:sp>
    </p:spTree>
    <p:extLst>
      <p:ext uri="{BB962C8B-B14F-4D97-AF65-F5344CB8AC3E}">
        <p14:creationId xmlns:p14="http://schemas.microsoft.com/office/powerpoint/2010/main" val="385967800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Lst>
  <p:transition spd="med">
    <p:wipe dir="r"/>
  </p:transition>
  <p:hf sldNum="0" hdr="0"/>
  <p:txStyles>
    <p:titleStyle>
      <a:lvl1pPr algn="ctr" defTabSz="914400" rtl="0" eaLnBrk="1" latinLnBrk="0" hangingPunct="1">
        <a:spcBef>
          <a:spcPct val="0"/>
        </a:spcBef>
        <a:buNone/>
        <a:defRPr sz="3200" kern="1200" cap="none"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1"/>
          <p:cNvSpPr>
            <a:spLocks noGrp="1" noChangeArrowheads="1"/>
          </p:cNvSpPr>
          <p:nvPr>
            <p:ph type="title"/>
          </p:nvPr>
        </p:nvSpPr>
        <p:spPr>
          <a:xfrm>
            <a:off x="304800" y="381000"/>
            <a:ext cx="4648200" cy="1828800"/>
          </a:xfrm>
        </p:spPr>
        <p:txBody>
          <a:bodyPr anchor="t"/>
          <a:lstStyle/>
          <a:p>
            <a:r>
              <a:rPr lang="en-GB" altLang="en-US" sz="3200" dirty="0">
                <a:solidFill>
                  <a:schemeClr val="tx2">
                    <a:lumMod val="20000"/>
                    <a:lumOff val="80000"/>
                  </a:schemeClr>
                </a:solidFill>
              </a:rPr>
              <a:t>Software Engineering I</a:t>
            </a:r>
            <a:r>
              <a:rPr lang="en-GB" altLang="en-US" dirty="0"/>
              <a:t/>
            </a:r>
            <a:br>
              <a:rPr lang="en-GB" altLang="en-US" dirty="0"/>
            </a:br>
            <a:r>
              <a:rPr lang="en-GB" altLang="en-US" dirty="0"/>
              <a:t/>
            </a:r>
            <a:br>
              <a:rPr lang="en-GB" altLang="en-US" dirty="0"/>
            </a:br>
            <a:r>
              <a:rPr lang="en-GB" altLang="en-US" dirty="0"/>
              <a:t/>
            </a:r>
            <a:br>
              <a:rPr lang="en-GB" altLang="en-US" dirty="0"/>
            </a:br>
            <a:r>
              <a:rPr lang="en-GB" altLang="en-US" dirty="0"/>
              <a:t/>
            </a:r>
            <a:br>
              <a:rPr lang="en-GB" altLang="en-US" dirty="0"/>
            </a:br>
            <a:r>
              <a:rPr lang="en-GB" altLang="en-US" dirty="0"/>
              <a:t>Chapters 8 &amp; 9</a:t>
            </a:r>
            <a:br>
              <a:rPr lang="en-GB" altLang="en-US" dirty="0"/>
            </a:br>
            <a:r>
              <a:rPr lang="en-GB" altLang="en-US" dirty="0"/>
              <a:t/>
            </a:r>
            <a:br>
              <a:rPr lang="en-GB" altLang="en-US" dirty="0"/>
            </a:br>
            <a:r>
              <a:rPr lang="en-GB" altLang="en-US" dirty="0"/>
              <a:t>	</a:t>
            </a:r>
            <a:br>
              <a:rPr lang="en-GB" altLang="en-US" dirty="0"/>
            </a:br>
            <a:r>
              <a:rPr lang="en-GB" altLang="en-US" dirty="0"/>
              <a:t>	</a:t>
            </a:r>
            <a:r>
              <a:rPr lang="en-US" dirty="0"/>
              <a:t> SW Testing &amp;</a:t>
            </a:r>
            <a:br>
              <a:rPr lang="en-US" dirty="0"/>
            </a:br>
            <a:r>
              <a:rPr lang="en-US" dirty="0"/>
              <a:t>Maintenance</a:t>
            </a:r>
            <a:r>
              <a:rPr lang="en-GB" altLang="en-US" dirty="0"/>
              <a:t/>
            </a:r>
            <a:br>
              <a:rPr lang="en-GB" altLang="en-US" dirty="0"/>
            </a:br>
            <a:r>
              <a:rPr lang="en-GB" altLang="en-US" dirty="0"/>
              <a:t/>
            </a:r>
            <a:br>
              <a:rPr lang="en-GB" altLang="en-US" dirty="0"/>
            </a:br>
            <a:r>
              <a:rPr lang="en-GB" altLang="en-US" dirty="0"/>
              <a:t> </a:t>
            </a:r>
            <a:endParaRPr lang="en-US" altLang="en-US" sz="3600" dirty="0"/>
          </a:p>
        </p:txBody>
      </p:sp>
      <p:pic>
        <p:nvPicPr>
          <p:cNvPr id="3" name="Picture 2" descr="Image result for software engineering pearson 10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949669"/>
            <a:ext cx="3832225" cy="4757245"/>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nvPr>
        </p:nvSpPr>
        <p:spPr/>
        <p:txBody>
          <a:bodyPr/>
          <a:lstStyle/>
          <a:p>
            <a:pPr>
              <a:defRPr/>
            </a:pPr>
            <a:fld id="{13292D27-4595-4F04-8CC7-21067CC46B19}" type="datetime1">
              <a:rPr lang="en-US" smtClean="0"/>
              <a:t>12/17/2017</a:t>
            </a:fld>
            <a:endParaRPr lang="en-US"/>
          </a:p>
        </p:txBody>
      </p:sp>
      <p:sp>
        <p:nvSpPr>
          <p:cNvPr id="4" name="Footer Placeholder 3"/>
          <p:cNvSpPr>
            <a:spLocks noGrp="1"/>
          </p:cNvSpPr>
          <p:nvPr>
            <p:ph type="ftr" sz="quarter" idx="12"/>
          </p:nvPr>
        </p:nvSpPr>
        <p:spPr/>
        <p:txBody>
          <a:bodyPr/>
          <a:lstStyle/>
          <a:p>
            <a:pPr>
              <a:defRPr/>
            </a:pPr>
            <a:r>
              <a:rPr lang="en-US"/>
              <a:t>SW Testing and Maintenance</a:t>
            </a:r>
          </a:p>
        </p:txBody>
      </p:sp>
    </p:spTree>
    <p:extLst>
      <p:ext uri="{BB962C8B-B14F-4D97-AF65-F5344CB8AC3E}">
        <p14:creationId xmlns:p14="http://schemas.microsoft.com/office/powerpoint/2010/main" val="413498224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testing</a:t>
            </a:r>
          </a:p>
        </p:txBody>
      </p:sp>
      <p:sp>
        <p:nvSpPr>
          <p:cNvPr id="3" name="Content Placeholder 2"/>
          <p:cNvSpPr>
            <a:spLocks noGrp="1"/>
          </p:cNvSpPr>
          <p:nvPr>
            <p:ph idx="1"/>
          </p:nvPr>
        </p:nvSpPr>
        <p:spPr/>
        <p:txBody>
          <a:bodyPr/>
          <a:lstStyle/>
          <a:p>
            <a:r>
              <a:rPr lang="en-US" dirty="0"/>
              <a:t>Development testing includes all testing activities that are carried out by the team developing the system. </a:t>
            </a:r>
          </a:p>
          <a:p>
            <a:pPr lvl="1"/>
            <a:r>
              <a:rPr lang="en-US" dirty="0">
                <a:solidFill>
                  <a:srgbClr val="6600FF"/>
                </a:solidFill>
              </a:rPr>
              <a:t>Unit testing</a:t>
            </a:r>
            <a:r>
              <a:rPr lang="en-US" dirty="0"/>
              <a:t>, where individual program units or object classes are tested. Unit testing should focus on testing the functionality of objects or methods.</a:t>
            </a:r>
            <a:endParaRPr lang="en-GB" dirty="0"/>
          </a:p>
          <a:p>
            <a:pPr lvl="1"/>
            <a:r>
              <a:rPr lang="en-US" dirty="0">
                <a:solidFill>
                  <a:srgbClr val="6600FF"/>
                </a:solidFill>
              </a:rPr>
              <a:t>Integration testing </a:t>
            </a:r>
            <a:r>
              <a:rPr lang="en-US" dirty="0"/>
              <a:t>or </a:t>
            </a:r>
            <a:r>
              <a:rPr lang="en-US" dirty="0">
                <a:solidFill>
                  <a:srgbClr val="6600FF"/>
                </a:solidFill>
              </a:rPr>
              <a:t>Component testing </a:t>
            </a:r>
            <a:r>
              <a:rPr lang="en-US" dirty="0"/>
              <a:t>(per textbook), where several individual units are integrated to create composite components. Component testing should focus on testing component interfaces.</a:t>
            </a:r>
            <a:endParaRPr lang="en-GB" dirty="0"/>
          </a:p>
          <a:p>
            <a:pPr lvl="1"/>
            <a:r>
              <a:rPr lang="en-US" dirty="0">
                <a:solidFill>
                  <a:srgbClr val="6600FF"/>
                </a:solidFill>
              </a:rPr>
              <a:t>System testing</a:t>
            </a:r>
            <a:r>
              <a:rPr lang="en-US" dirty="0"/>
              <a:t>, where some or all of the components in a system are integrated and the system is tested as a whole. System testing should focus on testing component interactions.</a:t>
            </a:r>
            <a:endParaRPr lang="en-GB" dirty="0"/>
          </a:p>
          <a:p>
            <a:endParaRPr lang="en-US" dirty="0"/>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52631E3A-9676-4C0B-A52A-C87F86F8147F}" type="datetime1">
              <a:rPr lang="en-US" smtClean="0"/>
              <a:t>12/17/2017</a:t>
            </a:fld>
            <a:endParaRPr lang="en-US"/>
          </a:p>
        </p:txBody>
      </p:sp>
    </p:spTree>
    <p:extLst>
      <p:ext uri="{BB962C8B-B14F-4D97-AF65-F5344CB8AC3E}">
        <p14:creationId xmlns:p14="http://schemas.microsoft.com/office/powerpoint/2010/main" val="10802827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a:t>Reengineering cost factors</a:t>
            </a:r>
          </a:p>
        </p:txBody>
      </p:sp>
      <p:sp>
        <p:nvSpPr>
          <p:cNvPr id="107523" name="Rectangle 3"/>
          <p:cNvSpPr>
            <a:spLocks noGrp="1" noChangeArrowheads="1"/>
          </p:cNvSpPr>
          <p:nvPr>
            <p:ph idx="1"/>
          </p:nvPr>
        </p:nvSpPr>
        <p:spPr/>
        <p:txBody>
          <a:bodyPr/>
          <a:lstStyle/>
          <a:p>
            <a:pPr>
              <a:lnSpc>
                <a:spcPct val="90000"/>
              </a:lnSpc>
            </a:pPr>
            <a:r>
              <a:rPr lang="en-GB"/>
              <a:t>The quality of the software to be reengineered.</a:t>
            </a:r>
          </a:p>
          <a:p>
            <a:pPr>
              <a:lnSpc>
                <a:spcPct val="90000"/>
              </a:lnSpc>
            </a:pPr>
            <a:r>
              <a:rPr lang="en-GB"/>
              <a:t>The tool support available for reengineering.</a:t>
            </a:r>
          </a:p>
          <a:p>
            <a:pPr>
              <a:lnSpc>
                <a:spcPct val="90000"/>
              </a:lnSpc>
            </a:pPr>
            <a:r>
              <a:rPr lang="en-GB"/>
              <a:t>The extent of the data conversion which is required.</a:t>
            </a:r>
          </a:p>
          <a:p>
            <a:pPr>
              <a:lnSpc>
                <a:spcPct val="90000"/>
              </a:lnSpc>
            </a:pPr>
            <a:r>
              <a:rPr lang="en-GB"/>
              <a:t>The availability of expert staff for reengineering. </a:t>
            </a:r>
          </a:p>
          <a:p>
            <a:pPr lvl="1">
              <a:lnSpc>
                <a:spcPct val="90000"/>
              </a:lnSpc>
            </a:pPr>
            <a:r>
              <a:rPr lang="en-GB"/>
              <a:t>This can be a problem with old systems based on technology that is no longer widely used.</a:t>
            </a:r>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6264776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Refactoring</a:t>
            </a:r>
            <a:endParaRPr lang="en-US" dirty="0"/>
          </a:p>
        </p:txBody>
      </p:sp>
      <p:sp>
        <p:nvSpPr>
          <p:cNvPr id="3" name="Content Placeholder 2"/>
          <p:cNvSpPr>
            <a:spLocks noGrp="1"/>
          </p:cNvSpPr>
          <p:nvPr>
            <p:ph idx="1"/>
          </p:nvPr>
        </p:nvSpPr>
        <p:spPr/>
        <p:txBody>
          <a:bodyPr/>
          <a:lstStyle/>
          <a:p>
            <a:r>
              <a:rPr lang="en-US" dirty="0" smtClean="0"/>
              <a:t>Refactoring is the process of making improvements to a program to slow down degradation through change.</a:t>
            </a:r>
          </a:p>
          <a:p>
            <a:r>
              <a:rPr lang="en-US" dirty="0" smtClean="0"/>
              <a:t>You can think of refactoring as ‘preventative maintenance’ that reduces the problems of future change. </a:t>
            </a:r>
          </a:p>
          <a:p>
            <a:r>
              <a:rPr lang="en-US" dirty="0" smtClean="0"/>
              <a:t>Refactoring involves modifying a program to improve its structure, reduce its complexity or make it easier to understand. </a:t>
            </a:r>
          </a:p>
          <a:p>
            <a:r>
              <a:rPr lang="en-US" dirty="0" smtClean="0"/>
              <a:t>When you </a:t>
            </a:r>
            <a:r>
              <a:rPr lang="en-US" dirty="0" err="1" smtClean="0"/>
              <a:t>refactor</a:t>
            </a:r>
            <a:r>
              <a:rPr lang="en-US" dirty="0" smtClean="0"/>
              <a:t> a program, you should not add functionality but rather concentrate on program improvement. </a:t>
            </a:r>
            <a:endParaRPr lang="en-US" dirty="0"/>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4" name="Date Placeholder 3"/>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3937149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Refactoring and reengineering</a:t>
            </a:r>
            <a:endParaRPr lang="en-US" dirty="0"/>
          </a:p>
        </p:txBody>
      </p:sp>
      <p:sp>
        <p:nvSpPr>
          <p:cNvPr id="3" name="Content Placeholder 2"/>
          <p:cNvSpPr>
            <a:spLocks noGrp="1"/>
          </p:cNvSpPr>
          <p:nvPr>
            <p:ph idx="1"/>
          </p:nvPr>
        </p:nvSpPr>
        <p:spPr/>
        <p:txBody>
          <a:bodyPr/>
          <a:lstStyle/>
          <a:p>
            <a:r>
              <a:rPr lang="en-US" dirty="0" smtClean="0"/>
              <a:t>Re-engineering takes place after a system has been maintained for some time and maintenance costs are increasing. You use automated tools to process and re-engineer a legacy system to create a new system that is more maintainable. </a:t>
            </a:r>
          </a:p>
          <a:p>
            <a:r>
              <a:rPr lang="en-US" dirty="0" smtClean="0"/>
              <a:t>Refactoring is a continuous process of improvement throughout the development and evolution process. It is intended to avoid the structure and code degradation that increases the costs and difficulties of maintaining a system.</a:t>
            </a:r>
            <a:r>
              <a:rPr lang="en-GB" dirty="0" smtClean="0"/>
              <a:t> </a:t>
            </a:r>
            <a:endParaRPr lang="en-US" dirty="0"/>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4" name="Date Placeholder 3"/>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54935937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Software development and evolution can be thought of as an integrated, iterative process that can be represented using a spiral model.</a:t>
            </a:r>
            <a:endParaRPr lang="en-GB" dirty="0" smtClean="0"/>
          </a:p>
          <a:p>
            <a:r>
              <a:rPr lang="en-US" dirty="0" smtClean="0"/>
              <a:t>For custom systems, the costs of software maintenance usually exceed the software development costs.</a:t>
            </a:r>
            <a:endParaRPr lang="en-GB" dirty="0" smtClean="0"/>
          </a:p>
          <a:p>
            <a:r>
              <a:rPr lang="en-US" dirty="0" smtClean="0"/>
              <a:t>The process of software evolution is driven by requests for changes and includes change impact analysis, release planning and change implementation. </a:t>
            </a:r>
          </a:p>
          <a:p>
            <a:r>
              <a:rPr lang="en-US" dirty="0"/>
              <a:t>Legacy systems are older software systems, developed using obsolete software and hardware technologies, that remain useful for a </a:t>
            </a:r>
            <a:r>
              <a:rPr lang="en-US" dirty="0" smtClean="0"/>
              <a:t>business.</a:t>
            </a:r>
            <a:r>
              <a:rPr lang="en-GB" dirty="0"/>
              <a:t> </a:t>
            </a:r>
            <a:endParaRPr lang="en-GB" dirty="0" smtClean="0"/>
          </a:p>
          <a:p>
            <a:endParaRPr lang="en-US" dirty="0"/>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4" name="Date Placeholder 3"/>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43085842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a:t>Software re-engineering is concerned with re-structuring and re-documenting software to make it easier to understand and change. </a:t>
            </a:r>
            <a:endParaRPr lang="en-GB" dirty="0"/>
          </a:p>
          <a:p>
            <a:r>
              <a:rPr lang="en-US" dirty="0"/>
              <a:t>Refactoring, making program changes that preserve functionality, is a form of preventative maintenance.</a:t>
            </a:r>
            <a:endParaRPr lang="en-GB" dirty="0"/>
          </a:p>
        </p:txBody>
      </p:sp>
      <p:sp>
        <p:nvSpPr>
          <p:cNvPr id="4" name="Footer Placeholder 3"/>
          <p:cNvSpPr>
            <a:spLocks noGrp="1"/>
          </p:cNvSpPr>
          <p:nvPr>
            <p:ph type="ftr" sz="quarter" idx="11"/>
          </p:nvPr>
        </p:nvSpPr>
        <p:spPr/>
        <p:txBody>
          <a:bodyPr/>
          <a:lstStyle/>
          <a:p>
            <a:r>
              <a:rPr lang="en-US" smtClean="0"/>
              <a:t>Chapter 9 Software Evolution</a:t>
            </a:r>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4906952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endParaRPr lang="en-US"/>
          </a:p>
        </p:txBody>
      </p:sp>
      <p:sp>
        <p:nvSpPr>
          <p:cNvPr id="3" name="Date Placeholder 2"/>
          <p:cNvSpPr>
            <a:spLocks noGrp="1"/>
          </p:cNvSpPr>
          <p:nvPr>
            <p:ph type="dt" sz="half" idx="10"/>
          </p:nvPr>
        </p:nvSpPr>
        <p:spPr/>
        <p:txBody>
          <a:bodyPr/>
          <a:lstStyle/>
          <a:p>
            <a:pPr>
              <a:defRPr/>
            </a:pPr>
            <a:fld id="{146A36DE-1C31-46A9-A418-7CB1B96382EA}" type="datetime1">
              <a:rPr lang="en-US" smtClean="0"/>
              <a:t>12/17/2017</a:t>
            </a:fld>
            <a:endParaRPr lang="en-US"/>
          </a:p>
        </p:txBody>
      </p:sp>
      <p:sp>
        <p:nvSpPr>
          <p:cNvPr id="4" name="Footer Placeholder 3"/>
          <p:cNvSpPr>
            <a:spLocks noGrp="1"/>
          </p:cNvSpPr>
          <p:nvPr>
            <p:ph type="ftr" sz="quarter" idx="12"/>
          </p:nvPr>
        </p:nvSpPr>
        <p:spPr/>
        <p:txBody>
          <a:bodyPr/>
          <a:lstStyle/>
          <a:p>
            <a:pPr>
              <a:defRPr/>
            </a:pPr>
            <a:r>
              <a:rPr lang="en-US" smtClean="0"/>
              <a:t>SW Testing and Maintenance</a:t>
            </a:r>
            <a:endParaRPr lang="en-US"/>
          </a:p>
        </p:txBody>
      </p:sp>
      <p:sp>
        <p:nvSpPr>
          <p:cNvPr id="6" name="Title 5"/>
          <p:cNvSpPr>
            <a:spLocks noGrp="1"/>
          </p:cNvSpPr>
          <p:nvPr>
            <p:ph type="title"/>
          </p:nvPr>
        </p:nvSpPr>
        <p:spPr/>
        <p:txBody>
          <a:bodyPr/>
          <a:lstStyle/>
          <a:p>
            <a:r>
              <a:rPr lang="en-US" dirty="0" smtClean="0"/>
              <a:t>Supplemental Slides</a:t>
            </a:r>
            <a:endParaRPr lang="en-US" dirty="0"/>
          </a:p>
        </p:txBody>
      </p:sp>
    </p:spTree>
    <p:extLst>
      <p:ext uri="{BB962C8B-B14F-4D97-AF65-F5344CB8AC3E}">
        <p14:creationId xmlns:p14="http://schemas.microsoft.com/office/powerpoint/2010/main" val="1274071870"/>
      </p:ext>
    </p:extLst>
  </p:cSld>
  <p:clrMapOvr>
    <a:masterClrMapping/>
  </p:clrMapOvr>
  <p:transition spd="med">
    <p:wipe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fld id="{A4C04D62-14C7-4D65-B226-83D6BB7C3147}" type="datetime1">
              <a:rPr lang="en-US" smtClean="0"/>
              <a:t>12/17/2017</a:t>
            </a:fld>
            <a:endParaRPr lang="en-US"/>
          </a:p>
        </p:txBody>
      </p:sp>
      <p:sp>
        <p:nvSpPr>
          <p:cNvPr id="4" name="Footer Placeholder 3"/>
          <p:cNvSpPr>
            <a:spLocks noGrp="1"/>
          </p:cNvSpPr>
          <p:nvPr>
            <p:ph type="ftr" sz="quarter" idx="12"/>
          </p:nvPr>
        </p:nvSpPr>
        <p:spPr/>
        <p:txBody>
          <a:bodyPr/>
          <a:lstStyle/>
          <a:p>
            <a:r>
              <a:rPr lang="en-US"/>
              <a:t>SW Testing and Maintenance</a:t>
            </a:r>
          </a:p>
        </p:txBody>
      </p:sp>
      <p:sp>
        <p:nvSpPr>
          <p:cNvPr id="2" name="Title 1"/>
          <p:cNvSpPr>
            <a:spLocks noGrp="1"/>
          </p:cNvSpPr>
          <p:nvPr>
            <p:ph type="title"/>
          </p:nvPr>
        </p:nvSpPr>
        <p:spPr/>
        <p:txBody>
          <a:bodyPr/>
          <a:lstStyle/>
          <a:p>
            <a:pPr algn="ctr"/>
            <a:r>
              <a:rPr lang="en-US" dirty="0">
                <a:solidFill>
                  <a:schemeClr val="bg2"/>
                </a:solidFill>
              </a:rPr>
              <a:t>Test-driven development</a:t>
            </a:r>
          </a:p>
        </p:txBody>
      </p:sp>
    </p:spTree>
    <p:extLst>
      <p:ext uri="{BB962C8B-B14F-4D97-AF65-F5344CB8AC3E}">
        <p14:creationId xmlns:p14="http://schemas.microsoft.com/office/powerpoint/2010/main" val="41929126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Test-driven development</a:t>
            </a:r>
          </a:p>
        </p:txBody>
      </p:sp>
      <p:sp>
        <p:nvSpPr>
          <p:cNvPr id="3" name="Content Placeholder 2"/>
          <p:cNvSpPr>
            <a:spLocks noGrp="1"/>
          </p:cNvSpPr>
          <p:nvPr>
            <p:ph idx="1"/>
          </p:nvPr>
        </p:nvSpPr>
        <p:spPr/>
        <p:txBody>
          <a:bodyPr/>
          <a:lstStyle/>
          <a:p>
            <a:r>
              <a:rPr lang="en-US" dirty="0"/>
              <a:t>Test-driven development (TDD) is an approach to program development in which you inter-leave testing and code development.</a:t>
            </a:r>
          </a:p>
          <a:p>
            <a:r>
              <a:rPr lang="en-US" dirty="0"/>
              <a:t>Tests are written before code and ‘passing’ the tests is the critical driver of development. </a:t>
            </a:r>
          </a:p>
          <a:p>
            <a:r>
              <a:rPr lang="en-US" dirty="0"/>
              <a:t>You develop code incrementally, along with a test for that increment. You don’t move on to the next increment until the code that you have developed passes its test. </a:t>
            </a:r>
          </a:p>
          <a:p>
            <a:r>
              <a:rPr lang="en-US" dirty="0"/>
              <a:t>TDD was introduced as part of agile methods such as Extreme Programming. However, it can also be used in plan-driven development processes. </a:t>
            </a:r>
            <a:endParaRPr lang="en-GB" dirty="0"/>
          </a:p>
          <a:p>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B1617664-3B76-45FE-AF21-4546BE1813B9}" type="datetime1">
              <a:rPr lang="en-US" smtClean="0"/>
              <a:t>12/17/2017</a:t>
            </a:fld>
            <a:endParaRPr lang="en-US"/>
          </a:p>
        </p:txBody>
      </p:sp>
    </p:spTree>
    <p:extLst>
      <p:ext uri="{BB962C8B-B14F-4D97-AF65-F5344CB8AC3E}">
        <p14:creationId xmlns:p14="http://schemas.microsoft.com/office/powerpoint/2010/main" val="291015088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Test-driven development</a:t>
            </a:r>
          </a:p>
        </p:txBody>
      </p:sp>
      <p:sp>
        <p:nvSpPr>
          <p:cNvPr id="6" name="Footer Placeholder 5"/>
          <p:cNvSpPr>
            <a:spLocks noGrp="1"/>
          </p:cNvSpPr>
          <p:nvPr>
            <p:ph type="ftr" sz="quarter" idx="11"/>
          </p:nvPr>
        </p:nvSpPr>
        <p:spPr/>
        <p:txBody>
          <a:bodyPr/>
          <a:lstStyle/>
          <a:p>
            <a:r>
              <a:rPr lang="en-US"/>
              <a:t>SW Testing and Maintenance</a:t>
            </a:r>
          </a:p>
        </p:txBody>
      </p:sp>
      <p:pic>
        <p:nvPicPr>
          <p:cNvPr id="7" name="Picture 6" descr="8.9 Test Driven Dev.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160" y="2365791"/>
            <a:ext cx="7971995" cy="2340402"/>
          </a:xfrm>
          <a:prstGeom prst="rect">
            <a:avLst/>
          </a:prstGeom>
        </p:spPr>
      </p:pic>
      <p:sp>
        <p:nvSpPr>
          <p:cNvPr id="3" name="Date Placeholder 2"/>
          <p:cNvSpPr>
            <a:spLocks noGrp="1"/>
          </p:cNvSpPr>
          <p:nvPr>
            <p:ph type="dt" sz="half" idx="10"/>
          </p:nvPr>
        </p:nvSpPr>
        <p:spPr/>
        <p:txBody>
          <a:bodyPr/>
          <a:lstStyle/>
          <a:p>
            <a:fld id="{5ADDD914-BD42-4CE8-A45B-3A0458246305}" type="datetime1">
              <a:rPr lang="en-US" smtClean="0"/>
              <a:t>12/17/2017</a:t>
            </a:fld>
            <a:endParaRPr lang="en-US"/>
          </a:p>
        </p:txBody>
      </p:sp>
    </p:spTree>
    <p:extLst>
      <p:ext uri="{BB962C8B-B14F-4D97-AF65-F5344CB8AC3E}">
        <p14:creationId xmlns:p14="http://schemas.microsoft.com/office/powerpoint/2010/main" val="62562051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TDD process activities</a:t>
            </a:r>
          </a:p>
        </p:txBody>
      </p:sp>
      <p:sp>
        <p:nvSpPr>
          <p:cNvPr id="3" name="Content Placeholder 2"/>
          <p:cNvSpPr>
            <a:spLocks noGrp="1"/>
          </p:cNvSpPr>
          <p:nvPr>
            <p:ph idx="1"/>
          </p:nvPr>
        </p:nvSpPr>
        <p:spPr/>
        <p:txBody>
          <a:bodyPr/>
          <a:lstStyle/>
          <a:p>
            <a:r>
              <a:rPr lang="en-US" dirty="0"/>
              <a:t>Start by identifying the increment of functionality that is required. This should normally be small and implementable in a few lines of code.</a:t>
            </a:r>
            <a:endParaRPr lang="en-GB" dirty="0"/>
          </a:p>
          <a:p>
            <a:r>
              <a:rPr lang="en-US" dirty="0"/>
              <a:t>Write a test for this functionality and implement this as an automated test. </a:t>
            </a:r>
            <a:endParaRPr lang="en-GB" dirty="0"/>
          </a:p>
          <a:p>
            <a:r>
              <a:rPr lang="en-US" dirty="0"/>
              <a:t>Run the test, along with all other tests that have been implemented. Initially, you have not implemented the functionality so the new test will fail. </a:t>
            </a:r>
            <a:endParaRPr lang="en-GB" dirty="0"/>
          </a:p>
          <a:p>
            <a:r>
              <a:rPr lang="en-US" dirty="0"/>
              <a:t>Implement the functionality and re-run the test. </a:t>
            </a:r>
            <a:endParaRPr lang="en-GB" dirty="0"/>
          </a:p>
          <a:p>
            <a:r>
              <a:rPr lang="en-US" dirty="0"/>
              <a:t>Once all tests run successfully, you move on to implementing the next chunk of functionality.</a:t>
            </a:r>
            <a:endParaRPr lang="en-GB" dirty="0"/>
          </a:p>
          <a:p>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5A0D5BD8-6825-4BE1-B5C1-86FA9724FDAF}" type="datetime1">
              <a:rPr lang="en-US" smtClean="0"/>
              <a:t>12/17/2017</a:t>
            </a:fld>
            <a:endParaRPr lang="en-US"/>
          </a:p>
        </p:txBody>
      </p:sp>
    </p:spTree>
    <p:extLst>
      <p:ext uri="{BB962C8B-B14F-4D97-AF65-F5344CB8AC3E}">
        <p14:creationId xmlns:p14="http://schemas.microsoft.com/office/powerpoint/2010/main" val="24500606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6" name="Date Placeholder 5"/>
          <p:cNvSpPr>
            <a:spLocks noGrp="1"/>
          </p:cNvSpPr>
          <p:nvPr>
            <p:ph type="dt" sz="half" idx="10"/>
          </p:nvPr>
        </p:nvSpPr>
        <p:spPr/>
        <p:txBody>
          <a:bodyPr/>
          <a:lstStyle/>
          <a:p>
            <a:fld id="{C9318B34-CE4D-4839-95EB-3F5F8DA0B4AC}" type="datetime1">
              <a:rPr lang="en-US" smtClean="0"/>
              <a:t>12/17/2017</a:t>
            </a:fld>
            <a:endParaRPr lang="en-US"/>
          </a:p>
        </p:txBody>
      </p:sp>
      <p:sp>
        <p:nvSpPr>
          <p:cNvPr id="4" name="Footer Placeholder 3"/>
          <p:cNvSpPr>
            <a:spLocks noGrp="1"/>
          </p:cNvSpPr>
          <p:nvPr>
            <p:ph type="ftr" sz="quarter" idx="12"/>
          </p:nvPr>
        </p:nvSpPr>
        <p:spPr/>
        <p:txBody>
          <a:bodyPr/>
          <a:lstStyle/>
          <a:p>
            <a:r>
              <a:rPr lang="en-US"/>
              <a:t>SW Testing and Maintenance</a:t>
            </a:r>
          </a:p>
        </p:txBody>
      </p:sp>
      <p:sp>
        <p:nvSpPr>
          <p:cNvPr id="2" name="Title 1"/>
          <p:cNvSpPr>
            <a:spLocks noGrp="1"/>
          </p:cNvSpPr>
          <p:nvPr>
            <p:ph type="title"/>
          </p:nvPr>
        </p:nvSpPr>
        <p:spPr/>
        <p:txBody>
          <a:bodyPr/>
          <a:lstStyle/>
          <a:p>
            <a:pPr algn="ctr"/>
            <a:r>
              <a:rPr lang="en-US" dirty="0">
                <a:solidFill>
                  <a:schemeClr val="bg2"/>
                </a:solidFill>
              </a:rPr>
              <a:t>Unit testing</a:t>
            </a:r>
          </a:p>
        </p:txBody>
      </p:sp>
    </p:spTree>
    <p:extLst>
      <p:ext uri="{BB962C8B-B14F-4D97-AF65-F5344CB8AC3E}">
        <p14:creationId xmlns:p14="http://schemas.microsoft.com/office/powerpoint/2010/main" val="367362077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test-driven development</a:t>
            </a:r>
          </a:p>
        </p:txBody>
      </p:sp>
      <p:sp>
        <p:nvSpPr>
          <p:cNvPr id="3" name="Content Placeholder 2"/>
          <p:cNvSpPr>
            <a:spLocks noGrp="1"/>
          </p:cNvSpPr>
          <p:nvPr>
            <p:ph idx="1"/>
          </p:nvPr>
        </p:nvSpPr>
        <p:spPr/>
        <p:txBody>
          <a:bodyPr/>
          <a:lstStyle/>
          <a:p>
            <a:r>
              <a:rPr lang="en-US" dirty="0">
                <a:solidFill>
                  <a:srgbClr val="000000"/>
                </a:solidFill>
              </a:rPr>
              <a:t>Code coverage </a:t>
            </a:r>
          </a:p>
          <a:p>
            <a:pPr lvl="1"/>
            <a:r>
              <a:rPr lang="en-US" dirty="0"/>
              <a:t>Every code segment that you write has at least one associated test so all code written has at least one test.</a:t>
            </a:r>
            <a:endParaRPr lang="en-GB" dirty="0"/>
          </a:p>
          <a:p>
            <a:r>
              <a:rPr lang="en-US" dirty="0">
                <a:solidFill>
                  <a:srgbClr val="000000"/>
                </a:solidFill>
              </a:rPr>
              <a:t>Regression testing </a:t>
            </a:r>
          </a:p>
          <a:p>
            <a:pPr lvl="1"/>
            <a:r>
              <a:rPr lang="en-US" dirty="0"/>
              <a:t>A regression test suite is developed incrementally as a program is developed. </a:t>
            </a:r>
            <a:endParaRPr lang="en-GB" dirty="0"/>
          </a:p>
          <a:p>
            <a:r>
              <a:rPr lang="en-US" dirty="0">
                <a:solidFill>
                  <a:srgbClr val="000000"/>
                </a:solidFill>
              </a:rPr>
              <a:t>Simplified debugging </a:t>
            </a:r>
          </a:p>
          <a:p>
            <a:pPr lvl="1"/>
            <a:r>
              <a:rPr lang="en-US" dirty="0"/>
              <a:t>When a test fails, it should be obvious where the problem lies. The newly written code needs to be checked and modified. </a:t>
            </a:r>
            <a:endParaRPr lang="en-GB" dirty="0"/>
          </a:p>
          <a:p>
            <a:r>
              <a:rPr lang="en-US" dirty="0">
                <a:solidFill>
                  <a:srgbClr val="000000"/>
                </a:solidFill>
              </a:rPr>
              <a:t>System documentation </a:t>
            </a:r>
          </a:p>
          <a:p>
            <a:pPr lvl="1"/>
            <a:r>
              <a:rPr lang="en-US" dirty="0"/>
              <a:t>The tests themselves are a form of documentation that describe what the code should be doing. </a:t>
            </a:r>
            <a:endParaRPr lang="en-GB" dirty="0"/>
          </a:p>
          <a:p>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FE53378A-FBF5-47C8-9A7B-AE22DEBABD14}" type="datetime1">
              <a:rPr lang="en-US" smtClean="0"/>
              <a:t>12/17/2017</a:t>
            </a:fld>
            <a:endParaRPr lang="en-US"/>
          </a:p>
        </p:txBody>
      </p:sp>
    </p:spTree>
    <p:extLst>
      <p:ext uri="{BB962C8B-B14F-4D97-AF65-F5344CB8AC3E}">
        <p14:creationId xmlns:p14="http://schemas.microsoft.com/office/powerpoint/2010/main" val="17410029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Regression testing</a:t>
            </a:r>
          </a:p>
        </p:txBody>
      </p:sp>
      <p:sp>
        <p:nvSpPr>
          <p:cNvPr id="3" name="Content Placeholder 2"/>
          <p:cNvSpPr>
            <a:spLocks noGrp="1"/>
          </p:cNvSpPr>
          <p:nvPr>
            <p:ph idx="1"/>
          </p:nvPr>
        </p:nvSpPr>
        <p:spPr/>
        <p:txBody>
          <a:bodyPr/>
          <a:lstStyle/>
          <a:p>
            <a:r>
              <a:rPr lang="en-US" dirty="0"/>
              <a:t>Regression testing is testing the system to check that changes have not ‘broken’ previously working code.</a:t>
            </a:r>
          </a:p>
          <a:p>
            <a:r>
              <a:rPr lang="en-US" dirty="0"/>
              <a:t>In a manual testing process, regression testing is expensive but, with automated testing, it is simple and straightforward. All tests are rerun every time a change is made to the program.</a:t>
            </a:r>
          </a:p>
          <a:p>
            <a:r>
              <a:rPr lang="en-US" dirty="0"/>
              <a:t>Tests must run ‘successfully’ before the change is committed.</a:t>
            </a:r>
          </a:p>
          <a:p>
            <a:pPr>
              <a:buNone/>
            </a:pPr>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45C01212-DE79-4C12-8328-CF3AE131F8BB}" type="datetime1">
              <a:rPr lang="en-US" smtClean="0"/>
              <a:t>12/17/2017</a:t>
            </a:fld>
            <a:endParaRPr lang="en-US"/>
          </a:p>
        </p:txBody>
      </p:sp>
    </p:spTree>
    <p:extLst>
      <p:ext uri="{BB962C8B-B14F-4D97-AF65-F5344CB8AC3E}">
        <p14:creationId xmlns:p14="http://schemas.microsoft.com/office/powerpoint/2010/main" val="11605640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55847"/>
            <a:ext cx="8784236" cy="1054394"/>
          </a:xfrm>
        </p:spPr>
        <p:txBody>
          <a:bodyPr/>
          <a:lstStyle/>
          <a:p>
            <a:r>
              <a:rPr lang="en-US" dirty="0"/>
              <a:t>A usage scenario for the </a:t>
            </a:r>
            <a:r>
              <a:rPr lang="en-GB" dirty="0" err="1"/>
              <a:t>Mentcare</a:t>
            </a:r>
            <a:r>
              <a:rPr lang="en-GB" dirty="0"/>
              <a:t> </a:t>
            </a:r>
            <a:r>
              <a:rPr lang="en-GB" dirty="0" smtClean="0"/>
              <a:t>system</a:t>
            </a:r>
            <a:br>
              <a:rPr lang="en-GB" dirty="0" smtClean="0"/>
            </a:br>
            <a:r>
              <a:rPr lang="en-GB" sz="2800" dirty="0" smtClean="0"/>
              <a:t>What should we test?</a:t>
            </a:r>
            <a:endParaRPr lang="en-US" sz="2800"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Rectangle 5"/>
          <p:cNvSpPr/>
          <p:nvPr/>
        </p:nvSpPr>
        <p:spPr>
          <a:xfrm>
            <a:off x="317510" y="1698188"/>
            <a:ext cx="8504728" cy="4755148"/>
          </a:xfrm>
          <a:prstGeom prst="rect">
            <a:avLst/>
          </a:prstGeom>
        </p:spPr>
        <p:txBody>
          <a:bodyPr wrap="square">
            <a:spAutoFit/>
          </a:bodyPr>
          <a:lstStyle/>
          <a:p>
            <a:pPr>
              <a:spcAft>
                <a:spcPts val="600"/>
              </a:spcAft>
            </a:pPr>
            <a:r>
              <a:rPr lang="en-GB" sz="1600" dirty="0"/>
              <a:t>George is a nurse who specializes in mental healthcare. One of his responsibilities is to visit patients at home to check that their treatment is effective and that they are not suffering from medication side effects.</a:t>
            </a:r>
          </a:p>
          <a:p>
            <a:pPr>
              <a:spcAft>
                <a:spcPts val="600"/>
              </a:spcAft>
            </a:pPr>
            <a:r>
              <a:rPr lang="en-GB" sz="1600" dirty="0"/>
              <a:t>On a day for home visits, George logs into the Mentcare system and uses it to print his schedule of home visits for that day, along with summary information about the patients to be visited. He requests that the records for these patients be downloaded to his laptop. He is prompted for his key phrase to encrypt the records on the laptop.</a:t>
            </a:r>
          </a:p>
          <a:p>
            <a:pPr>
              <a:spcAft>
                <a:spcPts val="600"/>
              </a:spcAft>
            </a:pPr>
            <a:r>
              <a:rPr lang="en-GB" sz="1600" dirty="0"/>
              <a:t>One of the patients that he visits is Jim, who is being treated with medication for depression. Jim feels that the medication is helping him but believes that it has the side effect of keeping him awake at night. George looks up Jim’s record and is prompted for his key phrase to decrypt the record. He checks the drug prescribed and queries its side effects. Sleeplessness is a known side effect so he notes the problem in Jim’s record and suggests that he visits the clinic to have his medication changed. Jim agrees so George enters a prompt to call him when he gets back to the clinic to make an appointment with a physician. George ends the consultation and the system re-encrypts Jim’s record.</a:t>
            </a:r>
          </a:p>
          <a:p>
            <a:r>
              <a:rPr lang="en-GB" sz="1600" dirty="0"/>
              <a:t>After, finishing his consultations, George returns to the clinic and uploads the records of patients visited to the database. The system generates a call list for George of those patients who He has to contact for follow-up information and make clinic appointments.</a:t>
            </a:r>
          </a:p>
        </p:txBody>
      </p:sp>
      <p:sp>
        <p:nvSpPr>
          <p:cNvPr id="3" name="Date Placeholder 2"/>
          <p:cNvSpPr>
            <a:spLocks noGrp="1"/>
          </p:cNvSpPr>
          <p:nvPr>
            <p:ph type="dt" sz="half" idx="10"/>
          </p:nvPr>
        </p:nvSpPr>
        <p:spPr/>
        <p:txBody>
          <a:bodyPr/>
          <a:lstStyle/>
          <a:p>
            <a:fld id="{B6621F2E-6036-4917-A263-38AA6AFB36EA}" type="datetime1">
              <a:rPr lang="en-US" smtClean="0"/>
              <a:t>12/17/2017</a:t>
            </a:fld>
            <a:endParaRPr lang="en-US"/>
          </a:p>
        </p:txBody>
      </p:sp>
    </p:spTree>
    <p:extLst>
      <p:ext uri="{BB962C8B-B14F-4D97-AF65-F5344CB8AC3E}">
        <p14:creationId xmlns:p14="http://schemas.microsoft.com/office/powerpoint/2010/main" val="295306996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Features tested by scenario</a:t>
            </a:r>
          </a:p>
        </p:txBody>
      </p:sp>
      <p:sp>
        <p:nvSpPr>
          <p:cNvPr id="3" name="Content Placeholder 2"/>
          <p:cNvSpPr>
            <a:spLocks noGrp="1"/>
          </p:cNvSpPr>
          <p:nvPr>
            <p:ph idx="1"/>
          </p:nvPr>
        </p:nvSpPr>
        <p:spPr/>
        <p:txBody>
          <a:bodyPr/>
          <a:lstStyle/>
          <a:p>
            <a:r>
              <a:rPr lang="en-US" dirty="0"/>
              <a:t>Authentication by logging on to the system.</a:t>
            </a:r>
            <a:endParaRPr lang="en-GB" dirty="0"/>
          </a:p>
          <a:p>
            <a:r>
              <a:rPr lang="en-US" dirty="0"/>
              <a:t>Downloading and uploading of specified patient records to a laptop.</a:t>
            </a:r>
            <a:endParaRPr lang="en-GB" dirty="0"/>
          </a:p>
          <a:p>
            <a:r>
              <a:rPr lang="en-US" dirty="0"/>
              <a:t>Home visit scheduling.</a:t>
            </a:r>
            <a:endParaRPr lang="en-GB" dirty="0"/>
          </a:p>
          <a:p>
            <a:r>
              <a:rPr lang="en-US" dirty="0"/>
              <a:t>Encryption and decryption of patient records on a mobile device. </a:t>
            </a:r>
            <a:endParaRPr lang="en-GB" dirty="0"/>
          </a:p>
          <a:p>
            <a:r>
              <a:rPr lang="en-US" dirty="0"/>
              <a:t>Record retrieval and modification.</a:t>
            </a:r>
            <a:endParaRPr lang="en-GB" dirty="0"/>
          </a:p>
          <a:p>
            <a:r>
              <a:rPr lang="en-US" dirty="0"/>
              <a:t>Links with the drugs database that maintains side-effect information.</a:t>
            </a:r>
            <a:endParaRPr lang="en-GB" dirty="0"/>
          </a:p>
          <a:p>
            <a:r>
              <a:rPr lang="en-US" dirty="0"/>
              <a:t>The system for call prompting.</a:t>
            </a:r>
            <a:endParaRPr lang="en-GB" dirty="0"/>
          </a:p>
          <a:p>
            <a:endParaRPr lang="en-US" dirty="0"/>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576D8341-D5C0-472E-A2D3-B0783893565C}" type="datetime1">
              <a:rPr lang="en-US" smtClean="0"/>
              <a:t>12/17/2017</a:t>
            </a:fld>
            <a:endParaRPr lang="en-US"/>
          </a:p>
        </p:txBody>
      </p:sp>
    </p:spTree>
    <p:extLst>
      <p:ext uri="{BB962C8B-B14F-4D97-AF65-F5344CB8AC3E}">
        <p14:creationId xmlns:p14="http://schemas.microsoft.com/office/powerpoint/2010/main" val="31746444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acceptance testing process</a:t>
            </a:r>
            <a:r>
              <a:rPr lang="en-GB" dirty="0"/>
              <a:t> </a:t>
            </a:r>
            <a:endParaRPr lang="en-US" dirty="0"/>
          </a:p>
        </p:txBody>
      </p:sp>
      <p:sp>
        <p:nvSpPr>
          <p:cNvPr id="6" name="Footer Placeholder 5"/>
          <p:cNvSpPr>
            <a:spLocks noGrp="1"/>
          </p:cNvSpPr>
          <p:nvPr>
            <p:ph type="ftr" sz="quarter" idx="11"/>
          </p:nvPr>
        </p:nvSpPr>
        <p:spPr/>
        <p:txBody>
          <a:bodyPr/>
          <a:lstStyle/>
          <a:p>
            <a:r>
              <a:rPr lang="en-US"/>
              <a:t>SW Testing and Maintenance</a:t>
            </a:r>
          </a:p>
        </p:txBody>
      </p:sp>
      <p:pic>
        <p:nvPicPr>
          <p:cNvPr id="7" name="Picture 6" descr="8.11 Acceptance Testing.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99" y="2938280"/>
            <a:ext cx="8797205" cy="1552448"/>
          </a:xfrm>
          <a:prstGeom prst="rect">
            <a:avLst/>
          </a:prstGeom>
        </p:spPr>
      </p:pic>
      <p:sp>
        <p:nvSpPr>
          <p:cNvPr id="3" name="Date Placeholder 2"/>
          <p:cNvSpPr>
            <a:spLocks noGrp="1"/>
          </p:cNvSpPr>
          <p:nvPr>
            <p:ph type="dt" sz="half" idx="10"/>
          </p:nvPr>
        </p:nvSpPr>
        <p:spPr/>
        <p:txBody>
          <a:bodyPr/>
          <a:lstStyle/>
          <a:p>
            <a:fld id="{CF53246A-4A69-43B7-9DFE-0FCC4A61EE8B}" type="datetime1">
              <a:rPr lang="en-US" smtClean="0"/>
              <a:t>12/17/2017</a:t>
            </a:fld>
            <a:endParaRPr lang="en-US"/>
          </a:p>
        </p:txBody>
      </p:sp>
      <p:sp>
        <p:nvSpPr>
          <p:cNvPr id="4" name="TextBox 3"/>
          <p:cNvSpPr txBox="1"/>
          <p:nvPr/>
        </p:nvSpPr>
        <p:spPr>
          <a:xfrm>
            <a:off x="2051720" y="4490728"/>
            <a:ext cx="3600400" cy="306751"/>
          </a:xfrm>
          <a:prstGeom prst="rect">
            <a:avLst/>
          </a:prstGeom>
          <a:noFill/>
        </p:spPr>
        <p:txBody>
          <a:bodyPr wrap="square" rtlCol="0">
            <a:spAutoFit/>
          </a:bodyPr>
          <a:lstStyle/>
          <a:p>
            <a:pPr algn="ctr">
              <a:lnSpc>
                <a:spcPts val="1800"/>
              </a:lnSpc>
            </a:pPr>
            <a:r>
              <a:rPr lang="en-US" sz="1400" b="0" dirty="0" smtClean="0">
                <a:latin typeface="+mn-lt"/>
              </a:rPr>
              <a:t>aka "develop"</a:t>
            </a:r>
          </a:p>
        </p:txBody>
      </p:sp>
    </p:spTree>
    <p:extLst>
      <p:ext uri="{BB962C8B-B14F-4D97-AF65-F5344CB8AC3E}">
        <p14:creationId xmlns:p14="http://schemas.microsoft.com/office/powerpoint/2010/main" val="2788960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sz="half" idx="1"/>
          </p:nvPr>
        </p:nvSpPr>
        <p:spPr>
          <a:xfrm>
            <a:off x="273132" y="1719071"/>
            <a:ext cx="3506780" cy="4912233"/>
          </a:xfrm>
        </p:spPr>
        <p:txBody>
          <a:bodyPr/>
          <a:lstStyle/>
          <a:p>
            <a:pPr marL="45720" indent="0">
              <a:buNone/>
            </a:pPr>
            <a:r>
              <a:rPr lang="en-US" dirty="0">
                <a:solidFill>
                  <a:srgbClr val="6600FF"/>
                </a:solidFill>
              </a:rPr>
              <a:t>Unit testing</a:t>
            </a:r>
          </a:p>
          <a:p>
            <a:r>
              <a:rPr lang="en-US" dirty="0"/>
              <a:t>Unit testing is the process of testing individual components in isolation.</a:t>
            </a:r>
          </a:p>
          <a:p>
            <a:r>
              <a:rPr lang="en-US" dirty="0"/>
              <a:t>It is a defect testing process.</a:t>
            </a:r>
          </a:p>
          <a:p>
            <a:r>
              <a:rPr lang="en-US" dirty="0"/>
              <a:t>Units may be:</a:t>
            </a:r>
          </a:p>
          <a:p>
            <a:pPr lvl="1"/>
            <a:r>
              <a:rPr lang="en-US" dirty="0"/>
              <a:t>Individual functions or methods within an object </a:t>
            </a:r>
          </a:p>
          <a:p>
            <a:pPr lvl="1"/>
            <a:r>
              <a:rPr lang="en-US" dirty="0"/>
              <a:t>Object classes with several attributes and methods </a:t>
            </a:r>
          </a:p>
          <a:p>
            <a:pPr lvl="1"/>
            <a:r>
              <a:rPr lang="en-US" dirty="0"/>
              <a:t>Composite components with defined interfaces used to access their functionality.</a:t>
            </a:r>
          </a:p>
        </p:txBody>
      </p:sp>
      <p:sp>
        <p:nvSpPr>
          <p:cNvPr id="3" name="Content Placeholder 2"/>
          <p:cNvSpPr>
            <a:spLocks noGrp="1"/>
          </p:cNvSpPr>
          <p:nvPr>
            <p:ph sz="half" idx="2"/>
          </p:nvPr>
        </p:nvSpPr>
        <p:spPr>
          <a:xfrm>
            <a:off x="4067944" y="1719071"/>
            <a:ext cx="4838550" cy="4912233"/>
          </a:xfrm>
        </p:spPr>
        <p:txBody>
          <a:bodyPr/>
          <a:lstStyle/>
          <a:p>
            <a:pPr marL="45720" indent="0">
              <a:buNone/>
            </a:pPr>
            <a:r>
              <a:rPr lang="en-GB" dirty="0">
                <a:solidFill>
                  <a:srgbClr val="6600FF"/>
                </a:solidFill>
              </a:rPr>
              <a:t>Object testing</a:t>
            </a:r>
          </a:p>
          <a:p>
            <a:r>
              <a:rPr lang="en-GB" dirty="0"/>
              <a:t>Complete test coverage of a class </a:t>
            </a:r>
            <a:br>
              <a:rPr lang="en-GB" dirty="0"/>
            </a:br>
            <a:r>
              <a:rPr lang="en-GB" dirty="0"/>
              <a:t>(a unit) involves</a:t>
            </a:r>
          </a:p>
          <a:p>
            <a:pPr lvl="1"/>
            <a:r>
              <a:rPr lang="en-GB" dirty="0"/>
              <a:t>Testing all operations associated with an object</a:t>
            </a:r>
            <a:r>
              <a:rPr lang="en-US" dirty="0"/>
              <a:t> </a:t>
            </a:r>
            <a:endParaRPr lang="en-GB" dirty="0"/>
          </a:p>
          <a:p>
            <a:pPr lvl="1"/>
            <a:r>
              <a:rPr lang="en-GB" dirty="0"/>
              <a:t>Setting and interrogating all object attributes</a:t>
            </a:r>
            <a:r>
              <a:rPr lang="en-US" dirty="0"/>
              <a:t> </a:t>
            </a:r>
            <a:endParaRPr lang="en-GB" dirty="0"/>
          </a:p>
          <a:p>
            <a:pPr lvl="1"/>
            <a:r>
              <a:rPr lang="en-GB" dirty="0"/>
              <a:t>Exercising the object in all possible states.</a:t>
            </a:r>
          </a:p>
          <a:p>
            <a:r>
              <a:rPr lang="en-GB" dirty="0"/>
              <a:t>Inheritance makes it more difficult to design object class tests as the information to be tested is not localised.</a:t>
            </a:r>
          </a:p>
          <a:p>
            <a:pPr lvl="1"/>
            <a:r>
              <a:rPr lang="en-GB" dirty="0"/>
              <a:t>Can a class be tested in isolation of other classes?  </a:t>
            </a:r>
          </a:p>
          <a:p>
            <a:pPr lvl="1"/>
            <a:r>
              <a:rPr lang="en-GB" dirty="0"/>
              <a:t>Unit testing is more challenging</a:t>
            </a:r>
          </a:p>
          <a:p>
            <a:endParaRPr lang="en-US" dirty="0"/>
          </a:p>
        </p:txBody>
      </p:sp>
      <p:sp>
        <p:nvSpPr>
          <p:cNvPr id="2" name="Date Placeholder 1"/>
          <p:cNvSpPr>
            <a:spLocks noGrp="1"/>
          </p:cNvSpPr>
          <p:nvPr>
            <p:ph type="dt" sz="half" idx="10"/>
          </p:nvPr>
        </p:nvSpPr>
        <p:spPr/>
        <p:txBody>
          <a:bodyPr/>
          <a:lstStyle/>
          <a:p>
            <a:fld id="{D2980743-A297-47F9-8705-388E49E1EFF0}" type="datetime1">
              <a:rPr lang="en-US" smtClean="0"/>
              <a:t>12/17/2017</a:t>
            </a:fld>
            <a:endParaRPr lang="en-US"/>
          </a:p>
        </p:txBody>
      </p:sp>
      <p:sp>
        <p:nvSpPr>
          <p:cNvPr id="5" name="Footer Placeholder 4"/>
          <p:cNvSpPr>
            <a:spLocks noGrp="1"/>
          </p:cNvSpPr>
          <p:nvPr>
            <p:ph type="ftr" sz="quarter" idx="11"/>
          </p:nvPr>
        </p:nvSpPr>
        <p:spPr/>
        <p:txBody>
          <a:bodyPr/>
          <a:lstStyle/>
          <a:p>
            <a:r>
              <a:rPr lang="en-US"/>
              <a:t>SW Testing and Maintenance</a:t>
            </a:r>
          </a:p>
        </p:txBody>
      </p:sp>
      <p:sp>
        <p:nvSpPr>
          <p:cNvPr id="40962" name="Rectangle 2"/>
          <p:cNvSpPr>
            <a:spLocks noGrp="1" noChangeArrowheads="1"/>
          </p:cNvSpPr>
          <p:nvPr>
            <p:ph type="title"/>
          </p:nvPr>
        </p:nvSpPr>
        <p:spPr/>
        <p:txBody>
          <a:bodyPr/>
          <a:lstStyle/>
          <a:p>
            <a:r>
              <a:rPr lang="en-US" dirty="0"/>
              <a:t>Unit testing</a:t>
            </a:r>
          </a:p>
        </p:txBody>
      </p:sp>
    </p:spTree>
    <p:extLst>
      <p:ext uri="{BB962C8B-B14F-4D97-AF65-F5344CB8AC3E}">
        <p14:creationId xmlns:p14="http://schemas.microsoft.com/office/powerpoint/2010/main" val="35758272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8.4 WeatherStationIface.eps"/>
          <p:cNvPicPr>
            <a:picLocks noGrp="1" noChangeAspect="1"/>
          </p:cNvPicPr>
          <p:nvPr>
            <p:ph sz="half" idx="1"/>
          </p:nvPr>
        </p:nvPicPr>
        <p:blipFill>
          <a:blip r:embed="rId2"/>
          <a:stretch>
            <a:fillRect/>
          </a:stretch>
        </p:blipFill>
        <p:spPr>
          <a:xfrm>
            <a:off x="467544" y="2060848"/>
            <a:ext cx="3756077" cy="3948793"/>
          </a:xfrm>
        </p:spPr>
      </p:pic>
      <p:sp>
        <p:nvSpPr>
          <p:cNvPr id="7" name="Content Placeholder 6"/>
          <p:cNvSpPr>
            <a:spLocks noGrp="1"/>
          </p:cNvSpPr>
          <p:nvPr>
            <p:ph sz="half" idx="2"/>
          </p:nvPr>
        </p:nvSpPr>
        <p:spPr/>
        <p:txBody>
          <a:bodyPr/>
          <a:lstStyle/>
          <a:p>
            <a:r>
              <a:rPr lang="en-US" dirty="0"/>
              <a:t>Need to define test cases for </a:t>
            </a:r>
            <a:r>
              <a:rPr lang="en-US" dirty="0" err="1"/>
              <a:t>reportWeather</a:t>
            </a:r>
            <a:r>
              <a:rPr lang="en-US" dirty="0"/>
              <a:t>(), reconfigure() and other methods.</a:t>
            </a:r>
          </a:p>
          <a:p>
            <a:r>
              <a:rPr lang="en-US" dirty="0"/>
              <a:t>Using a state model, </a:t>
            </a:r>
            <a:r>
              <a:rPr lang="en-US"/>
              <a:t>identify sequences </a:t>
            </a:r>
            <a:r>
              <a:rPr lang="en-US" dirty="0"/>
              <a:t>of state transitions to be tested and the </a:t>
            </a:r>
            <a:r>
              <a:rPr lang="en-US"/>
              <a:t>event sequences </a:t>
            </a:r>
            <a:r>
              <a:rPr lang="en-US" dirty="0"/>
              <a:t>to cause these transitions</a:t>
            </a:r>
          </a:p>
          <a:p>
            <a:r>
              <a:rPr lang="en-US" dirty="0"/>
              <a:t>For example:</a:t>
            </a:r>
          </a:p>
          <a:p>
            <a:pPr lvl="1"/>
            <a:r>
              <a:rPr lang="en-US" dirty="0"/>
              <a:t>Shutdown -&gt; Running-&gt; Shutdown</a:t>
            </a:r>
          </a:p>
          <a:p>
            <a:pPr lvl="1"/>
            <a:r>
              <a:rPr lang="en-US" dirty="0"/>
              <a:t>Configuring-&gt; Running-&gt; Testing -&gt; Transmitting -&gt; Running</a:t>
            </a:r>
          </a:p>
          <a:p>
            <a:pPr lvl="1"/>
            <a:r>
              <a:rPr lang="en-US" dirty="0"/>
              <a:t>Running-&gt; Collecting-&gt; Running-&gt; Summarizing -&gt; Transmitting -&gt; Running</a:t>
            </a:r>
          </a:p>
          <a:p>
            <a:pPr lvl="1"/>
            <a:endParaRPr lang="en-US" dirty="0"/>
          </a:p>
          <a:p>
            <a:endParaRPr lang="en-US" dirty="0"/>
          </a:p>
        </p:txBody>
      </p:sp>
      <p:sp>
        <p:nvSpPr>
          <p:cNvPr id="3" name="Date Placeholder 2"/>
          <p:cNvSpPr>
            <a:spLocks noGrp="1"/>
          </p:cNvSpPr>
          <p:nvPr>
            <p:ph type="dt" sz="half" idx="10"/>
          </p:nvPr>
        </p:nvSpPr>
        <p:spPr/>
        <p:txBody>
          <a:bodyPr/>
          <a:lstStyle/>
          <a:p>
            <a:fld id="{615ED595-48FA-44DA-9838-FA216A37B53C}" type="datetime1">
              <a:rPr lang="en-US" smtClean="0"/>
              <a:t>12/17/2017</a:t>
            </a:fld>
            <a:endParaRPr lang="en-US"/>
          </a:p>
        </p:txBody>
      </p:sp>
      <p:sp>
        <p:nvSpPr>
          <p:cNvPr id="6" name="Footer Placeholder 5"/>
          <p:cNvSpPr>
            <a:spLocks noGrp="1"/>
          </p:cNvSpPr>
          <p:nvPr>
            <p:ph type="ftr" sz="quarter" idx="11"/>
          </p:nvPr>
        </p:nvSpPr>
        <p:spPr/>
        <p:txBody>
          <a:bodyPr/>
          <a:lstStyle/>
          <a:p>
            <a:r>
              <a:rPr lang="en-US"/>
              <a:t>SW Testing and Maintenance</a:t>
            </a:r>
          </a:p>
        </p:txBody>
      </p:sp>
      <p:sp>
        <p:nvSpPr>
          <p:cNvPr id="2" name="Title 1"/>
          <p:cNvSpPr>
            <a:spLocks noGrp="1"/>
          </p:cNvSpPr>
          <p:nvPr>
            <p:ph type="title"/>
          </p:nvPr>
        </p:nvSpPr>
        <p:spPr/>
        <p:txBody>
          <a:bodyPr/>
          <a:lstStyle/>
          <a:p>
            <a:r>
              <a:rPr lang="en-US" dirty="0"/>
              <a:t>The weather station object interface</a:t>
            </a:r>
            <a:br>
              <a:rPr lang="en-US" dirty="0"/>
            </a:br>
            <a:r>
              <a:rPr lang="en-US" sz="2400" dirty="0"/>
              <a:t>("interface" as public methods or hooks)</a:t>
            </a:r>
            <a:r>
              <a:rPr lang="en-GB" sz="2400" dirty="0"/>
              <a:t> </a:t>
            </a:r>
            <a:endParaRPr lang="en-US" dirty="0"/>
          </a:p>
        </p:txBody>
      </p:sp>
    </p:spTree>
    <p:extLst>
      <p:ext uri="{BB962C8B-B14F-4D97-AF65-F5344CB8AC3E}">
        <p14:creationId xmlns:p14="http://schemas.microsoft.com/office/powerpoint/2010/main" val="345740838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Automated testing</a:t>
            </a:r>
          </a:p>
        </p:txBody>
      </p:sp>
      <p:sp>
        <p:nvSpPr>
          <p:cNvPr id="3" name="Content Placeholder 2"/>
          <p:cNvSpPr>
            <a:spLocks noGrp="1"/>
          </p:cNvSpPr>
          <p:nvPr>
            <p:ph idx="1"/>
          </p:nvPr>
        </p:nvSpPr>
        <p:spPr/>
        <p:txBody>
          <a:bodyPr/>
          <a:lstStyle/>
          <a:p>
            <a:r>
              <a:rPr lang="en-US" dirty="0"/>
              <a:t>Whenever possible, unit testing should be automated so that tests are run and checked without manual intervention.</a:t>
            </a:r>
          </a:p>
          <a:p>
            <a:r>
              <a:rPr lang="en-US" dirty="0"/>
              <a:t>In automated unit testing, you make use of a test automation framework (such as </a:t>
            </a:r>
            <a:r>
              <a:rPr lang="en-US" dirty="0" err="1"/>
              <a:t>JUnit</a:t>
            </a:r>
            <a:r>
              <a:rPr lang="en-US" dirty="0"/>
              <a:t>) to write and run your program tests. </a:t>
            </a:r>
          </a:p>
          <a:p>
            <a:r>
              <a:rPr lang="en-US" dirty="0"/>
              <a:t>Unit testing frameworks provide generic test classes that you extend to create specific test cases. They can then run all of the tests that you have implemented and report, often through some GUI, on the success of otherwise of the tests. </a:t>
            </a:r>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0A314E35-2FD2-4A04-9697-CDE3073411F6}" type="datetime1">
              <a:rPr lang="en-US" smtClean="0"/>
              <a:t>12/17/2017</a:t>
            </a:fld>
            <a:endParaRPr lang="en-US"/>
          </a:p>
        </p:txBody>
      </p:sp>
    </p:spTree>
    <p:extLst>
      <p:ext uri="{BB962C8B-B14F-4D97-AF65-F5344CB8AC3E}">
        <p14:creationId xmlns:p14="http://schemas.microsoft.com/office/powerpoint/2010/main" val="31883548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US" dirty="0"/>
              <a:t>A setup part, where you initialize the system with the test case, namely the inputs and expected outputs.</a:t>
            </a:r>
            <a:endParaRPr lang="en-GB" dirty="0"/>
          </a:p>
          <a:p>
            <a:r>
              <a:rPr lang="en-US" dirty="0"/>
              <a:t>A call part, where you call the object or method to be tested.</a:t>
            </a:r>
            <a:endParaRPr lang="en-GB" dirty="0"/>
          </a:p>
          <a:p>
            <a:r>
              <a:rPr lang="en-US" dirty="0"/>
              <a:t>An assertion part where you compare the result of the call with the expected result. If the assertion evaluates to true, the test has been successful  if false, then it has failed.</a:t>
            </a:r>
            <a:endParaRPr lang="en-GB" dirty="0"/>
          </a:p>
          <a:p>
            <a:endParaRPr lang="en-US" dirty="0"/>
          </a:p>
        </p:txBody>
      </p:sp>
      <p:sp>
        <p:nvSpPr>
          <p:cNvPr id="7" name="Content Placeholder 6"/>
          <p:cNvSpPr>
            <a:spLocks noGrp="1"/>
          </p:cNvSpPr>
          <p:nvPr>
            <p:ph sz="half" idx="2"/>
          </p:nvPr>
        </p:nvSpPr>
        <p:spPr/>
        <p:txBody>
          <a:bodyPr/>
          <a:lstStyle/>
          <a:p>
            <a:r>
              <a:rPr lang="en-US" dirty="0"/>
              <a:t>Setup Junit in Eclipse</a:t>
            </a:r>
          </a:p>
          <a:p>
            <a:endParaRPr lang="en-US" dirty="0"/>
          </a:p>
        </p:txBody>
      </p:sp>
      <p:sp>
        <p:nvSpPr>
          <p:cNvPr id="6" name="Date Placeholder 5"/>
          <p:cNvSpPr>
            <a:spLocks noGrp="1"/>
          </p:cNvSpPr>
          <p:nvPr>
            <p:ph type="dt" sz="half" idx="10"/>
          </p:nvPr>
        </p:nvSpPr>
        <p:spPr/>
        <p:txBody>
          <a:bodyPr/>
          <a:lstStyle/>
          <a:p>
            <a:fld id="{D4FF299C-2FFC-49A8-A2AF-4F138DC580CE}" type="datetime1">
              <a:rPr lang="en-US" smtClean="0"/>
              <a:t>12/17/2017</a:t>
            </a:fld>
            <a:endParaRPr lang="en-US"/>
          </a:p>
        </p:txBody>
      </p:sp>
      <p:sp>
        <p:nvSpPr>
          <p:cNvPr id="4" name="Footer Placeholder 3"/>
          <p:cNvSpPr>
            <a:spLocks noGrp="1"/>
          </p:cNvSpPr>
          <p:nvPr>
            <p:ph type="ftr" sz="quarter" idx="11"/>
          </p:nvPr>
        </p:nvSpPr>
        <p:spPr/>
        <p:txBody>
          <a:bodyPr/>
          <a:lstStyle/>
          <a:p>
            <a:r>
              <a:rPr lang="en-US"/>
              <a:t>SW Testing and Maintenance</a:t>
            </a:r>
          </a:p>
        </p:txBody>
      </p:sp>
      <p:sp>
        <p:nvSpPr>
          <p:cNvPr id="2" name="Title 1"/>
          <p:cNvSpPr>
            <a:spLocks noGrp="1"/>
          </p:cNvSpPr>
          <p:nvPr>
            <p:ph type="title"/>
          </p:nvPr>
        </p:nvSpPr>
        <p:spPr/>
        <p:txBody>
          <a:bodyPr/>
          <a:lstStyle/>
          <a:p>
            <a:r>
              <a:rPr lang="en-US" dirty="0"/>
              <a:t>Automated test components</a:t>
            </a:r>
          </a:p>
        </p:txBody>
      </p:sp>
      <p:pic>
        <p:nvPicPr>
          <p:cNvPr id="8" name="Picture 7"/>
          <p:cNvPicPr>
            <a:picLocks noChangeAspect="1"/>
          </p:cNvPicPr>
          <p:nvPr/>
        </p:nvPicPr>
        <p:blipFill rotWithShape="1">
          <a:blip r:embed="rId2"/>
          <a:srcRect r="60910"/>
          <a:stretch/>
        </p:blipFill>
        <p:spPr>
          <a:xfrm>
            <a:off x="6561283" y="2207717"/>
            <a:ext cx="2425864" cy="3555721"/>
          </a:xfrm>
          <a:prstGeom prst="rect">
            <a:avLst/>
          </a:prstGeom>
        </p:spPr>
      </p:pic>
    </p:spTree>
    <p:extLst>
      <p:ext uri="{BB962C8B-B14F-4D97-AF65-F5344CB8AC3E}">
        <p14:creationId xmlns:p14="http://schemas.microsoft.com/office/powerpoint/2010/main" val="38999158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29116" y="1685119"/>
            <a:ext cx="7323204" cy="4912233"/>
          </a:xfrm>
        </p:spPr>
        <p:txBody>
          <a:bodyPr>
            <a:normAutofit/>
          </a:bodyPr>
          <a:lstStyle/>
          <a:p>
            <a:pPr marL="45720" indent="0">
              <a:spcBef>
                <a:spcPts val="0"/>
              </a:spcBef>
              <a:buNone/>
            </a:pPr>
            <a:r>
              <a:rPr lang="en-US" sz="1600" dirty="0">
                <a:solidFill>
                  <a:srgbClr val="008080"/>
                </a:solidFill>
                <a:latin typeface="Consolas" panose="020B0609020204030204" pitchFamily="49" charset="0"/>
              </a:rPr>
              <a:t>// </a:t>
            </a:r>
            <a:r>
              <a:rPr lang="en-US" sz="1600" dirty="0" err="1">
                <a:solidFill>
                  <a:srgbClr val="008080"/>
                </a:solidFill>
                <a:latin typeface="Consolas" panose="020B0609020204030204" pitchFamily="49" charset="0"/>
              </a:rPr>
              <a:t>Constructuor</a:t>
            </a:r>
            <a:r>
              <a:rPr lang="en-US" sz="1600" dirty="0">
                <a:solidFill>
                  <a:srgbClr val="008080"/>
                </a:solidFill>
                <a:latin typeface="Consolas" panose="020B0609020204030204" pitchFamily="49" charset="0"/>
              </a:rPr>
              <a:t> in Creature class</a:t>
            </a:r>
          </a:p>
          <a:p>
            <a:pPr marL="45720" indent="0">
              <a:spcBef>
                <a:spcPts val="0"/>
              </a:spcBef>
              <a:buNone/>
            </a:pPr>
            <a:r>
              <a:rPr lang="en-US" sz="1600" b="1" dirty="0">
                <a:solidFill>
                  <a:srgbClr val="7F0055"/>
                </a:solidFill>
                <a:latin typeface="Consolas" panose="020B0609020204030204" pitchFamily="49" charset="0"/>
              </a:rPr>
              <a:t>public</a:t>
            </a:r>
            <a:r>
              <a:rPr lang="en-US" sz="1600" b="1" dirty="0">
                <a:solidFill>
                  <a:srgbClr val="000000"/>
                </a:solidFill>
                <a:latin typeface="Consolas" panose="020B0609020204030204" pitchFamily="49" charset="0"/>
              </a:rPr>
              <a:t> </a:t>
            </a:r>
            <a:r>
              <a:rPr lang="en-US" sz="1600" dirty="0">
                <a:solidFill>
                  <a:srgbClr val="000000"/>
                </a:solidFill>
                <a:latin typeface="Consolas" panose="020B0609020204030204" pitchFamily="49" charset="0"/>
              </a:rPr>
              <a:t>Creature(String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 </a:t>
            </a:r>
            <a:r>
              <a:rPr lang="en-US" sz="1600" b="1" dirty="0">
                <a:solidFill>
                  <a:srgbClr val="7F0055"/>
                </a:solidFill>
                <a:latin typeface="Consolas" panose="020B0609020204030204" pitchFamily="49" charset="0"/>
              </a:rPr>
              <a:t>double</a:t>
            </a:r>
            <a:r>
              <a:rPr lang="en-US" sz="1600" b="1" dirty="0">
                <a:solidFill>
                  <a:srgbClr val="000000"/>
                </a:solidFill>
                <a:latin typeface="Consolas" panose="020B0609020204030204" pitchFamily="49" charset="0"/>
              </a:rPr>
              <a:t> </a:t>
            </a:r>
            <a:r>
              <a:rPr lang="en-US" sz="1600" dirty="0">
                <a:solidFill>
                  <a:srgbClr val="6A3E3E"/>
                </a:solidFill>
                <a:latin typeface="Consolas" panose="020B0609020204030204" pitchFamily="49" charset="0"/>
              </a:rPr>
              <a:t>height</a:t>
            </a:r>
            <a:r>
              <a:rPr lang="en-US" sz="1600" dirty="0">
                <a:solidFill>
                  <a:srgbClr val="000000"/>
                </a:solidFill>
                <a:latin typeface="Consolas" panose="020B0609020204030204" pitchFamily="49" charset="0"/>
              </a:rPr>
              <a:t>, String </a:t>
            </a:r>
            <a:r>
              <a:rPr lang="en-US" sz="1600" dirty="0">
                <a:solidFill>
                  <a:srgbClr val="6A3E3E"/>
                </a:solidFill>
                <a:latin typeface="Consolas" panose="020B0609020204030204" pitchFamily="49" charset="0"/>
              </a:rPr>
              <a:t>color</a:t>
            </a:r>
            <a:r>
              <a:rPr lang="en-US" sz="1600" dirty="0">
                <a:solidFill>
                  <a:srgbClr val="000000"/>
                </a:solidFill>
                <a:latin typeface="Consolas" panose="020B0609020204030204" pitchFamily="49" charset="0"/>
              </a:rPr>
              <a:t>) {</a:t>
            </a:r>
          </a:p>
          <a:p>
            <a:pPr marL="45720" indent="0">
              <a:spcBef>
                <a:spcPts val="0"/>
              </a:spcBef>
              <a:buNone/>
            </a:pPr>
            <a:r>
              <a:rPr lang="en-US" sz="1600" b="1" dirty="0">
                <a:solidFill>
                  <a:srgbClr val="7F0055"/>
                </a:solidFill>
                <a:latin typeface="Consolas" panose="020B0609020204030204" pitchFamily="49" charset="0"/>
              </a:rPr>
              <a:t>   this</a:t>
            </a:r>
            <a:r>
              <a:rPr lang="en-US" sz="1600" dirty="0">
                <a:solidFill>
                  <a:srgbClr val="000000"/>
                </a:solidFill>
                <a:latin typeface="Consolas" panose="020B0609020204030204" pitchFamily="49" charset="0"/>
              </a:rPr>
              <a:t>.</a:t>
            </a:r>
            <a:r>
              <a:rPr lang="en-US" sz="1600" dirty="0">
                <a:solidFill>
                  <a:srgbClr val="0000C0"/>
                </a:solidFill>
                <a:latin typeface="Consolas" panose="020B0609020204030204" pitchFamily="49" charset="0"/>
              </a:rPr>
              <a:t>name</a:t>
            </a:r>
            <a:r>
              <a:rPr lang="en-US" sz="1600" dirty="0">
                <a:solidFill>
                  <a:srgbClr val="000000"/>
                </a:solidFill>
                <a:latin typeface="Consolas" panose="020B0609020204030204" pitchFamily="49" charset="0"/>
              </a:rPr>
              <a:t> =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a:t>
            </a:r>
          </a:p>
          <a:p>
            <a:pPr marL="45720" indent="0">
              <a:spcBef>
                <a:spcPts val="0"/>
              </a:spcBef>
              <a:buNone/>
            </a:pPr>
            <a:r>
              <a:rPr lang="en-US" sz="1600" b="1" dirty="0">
                <a:solidFill>
                  <a:srgbClr val="7F0055"/>
                </a:solidFill>
                <a:latin typeface="Consolas" panose="020B0609020204030204" pitchFamily="49" charset="0"/>
              </a:rPr>
              <a:t>   </a:t>
            </a:r>
            <a:r>
              <a:rPr lang="en-US" sz="1600" b="1" dirty="0" err="1">
                <a:solidFill>
                  <a:srgbClr val="7F0055"/>
                </a:solidFill>
                <a:latin typeface="Consolas" panose="020B0609020204030204" pitchFamily="49" charset="0"/>
              </a:rPr>
              <a:t>this</a:t>
            </a:r>
            <a:r>
              <a:rPr lang="en-US" sz="1600" dirty="0" err="1">
                <a:solidFill>
                  <a:srgbClr val="000000"/>
                </a:solidFill>
                <a:latin typeface="Consolas" panose="020B0609020204030204" pitchFamily="49" charset="0"/>
              </a:rPr>
              <a:t>.</a:t>
            </a:r>
            <a:r>
              <a:rPr lang="en-US" sz="1600" dirty="0" err="1">
                <a:solidFill>
                  <a:srgbClr val="0000C0"/>
                </a:solidFill>
                <a:latin typeface="Consolas" panose="020B0609020204030204" pitchFamily="49" charset="0"/>
              </a:rPr>
              <a:t>height</a:t>
            </a:r>
            <a:r>
              <a:rPr lang="en-US" sz="1600" b="1" dirty="0">
                <a:solidFill>
                  <a:srgbClr val="000000"/>
                </a:solidFill>
                <a:latin typeface="Consolas" panose="020B0609020204030204" pitchFamily="49" charset="0"/>
              </a:rPr>
              <a:t> </a:t>
            </a:r>
            <a:r>
              <a:rPr lang="en-US" sz="1600" dirty="0">
                <a:solidFill>
                  <a:srgbClr val="000000"/>
                </a:solidFill>
                <a:latin typeface="Consolas" panose="020B0609020204030204" pitchFamily="49" charset="0"/>
              </a:rPr>
              <a:t>= </a:t>
            </a:r>
            <a:r>
              <a:rPr lang="en-US" sz="1600" dirty="0">
                <a:solidFill>
                  <a:srgbClr val="6A3E3E"/>
                </a:solidFill>
                <a:latin typeface="Consolas" panose="020B0609020204030204" pitchFamily="49" charset="0"/>
              </a:rPr>
              <a:t>height</a:t>
            </a:r>
            <a:r>
              <a:rPr lang="en-US" sz="1600" dirty="0">
                <a:solidFill>
                  <a:srgbClr val="000000"/>
                </a:solidFill>
                <a:latin typeface="Consolas" panose="020B0609020204030204" pitchFamily="49" charset="0"/>
              </a:rPr>
              <a:t>;</a:t>
            </a:r>
          </a:p>
          <a:p>
            <a:pPr marL="45720" indent="0">
              <a:spcBef>
                <a:spcPts val="0"/>
              </a:spcBef>
              <a:buNone/>
            </a:pPr>
            <a:r>
              <a:rPr lang="en-US" sz="1600" b="1" dirty="0">
                <a:solidFill>
                  <a:srgbClr val="7F0055"/>
                </a:solidFill>
                <a:latin typeface="Consolas" panose="020B0609020204030204" pitchFamily="49" charset="0"/>
              </a:rPr>
              <a:t>   </a:t>
            </a:r>
            <a:r>
              <a:rPr lang="en-US" sz="1600" b="1" dirty="0" err="1">
                <a:solidFill>
                  <a:srgbClr val="7F0055"/>
                </a:solidFill>
                <a:latin typeface="Consolas" panose="020B0609020204030204" pitchFamily="49" charset="0"/>
              </a:rPr>
              <a:t>this</a:t>
            </a:r>
            <a:r>
              <a:rPr lang="en-US" sz="1600" b="1" dirty="0" err="1">
                <a:solidFill>
                  <a:srgbClr val="000000"/>
                </a:solidFill>
                <a:latin typeface="Consolas" panose="020B0609020204030204" pitchFamily="49" charset="0"/>
              </a:rPr>
              <a:t>.</a:t>
            </a:r>
            <a:r>
              <a:rPr lang="en-US" sz="1600" dirty="0" err="1">
                <a:solidFill>
                  <a:srgbClr val="0000C0"/>
                </a:solidFill>
                <a:latin typeface="Consolas" panose="020B0609020204030204" pitchFamily="49" charset="0"/>
              </a:rPr>
              <a:t>color</a:t>
            </a:r>
            <a:r>
              <a:rPr lang="en-US" sz="1600" b="1" dirty="0">
                <a:solidFill>
                  <a:srgbClr val="000000"/>
                </a:solidFill>
                <a:latin typeface="Consolas" panose="020B0609020204030204" pitchFamily="49" charset="0"/>
              </a:rPr>
              <a:t> </a:t>
            </a:r>
            <a:r>
              <a:rPr lang="en-US" sz="1600" dirty="0">
                <a:solidFill>
                  <a:srgbClr val="000000"/>
                </a:solidFill>
                <a:latin typeface="Consolas" panose="020B0609020204030204" pitchFamily="49" charset="0"/>
              </a:rPr>
              <a:t>= </a:t>
            </a:r>
            <a:r>
              <a:rPr lang="en-US" sz="1600" dirty="0">
                <a:solidFill>
                  <a:srgbClr val="6A3E3E"/>
                </a:solidFill>
                <a:latin typeface="Consolas" panose="020B0609020204030204" pitchFamily="49" charset="0"/>
              </a:rPr>
              <a:t>color</a:t>
            </a:r>
            <a:r>
              <a:rPr lang="en-US" sz="1600" dirty="0">
                <a:solidFill>
                  <a:srgbClr val="000000"/>
                </a:solidFill>
                <a:latin typeface="Consolas" panose="020B0609020204030204" pitchFamily="49" charset="0"/>
              </a:rPr>
              <a:t>;</a:t>
            </a:r>
          </a:p>
          <a:p>
            <a:pPr marL="45720" indent="0">
              <a:spcBef>
                <a:spcPts val="0"/>
              </a:spcBef>
              <a:buNone/>
            </a:pPr>
            <a:r>
              <a:rPr lang="en-US" sz="1600" dirty="0">
                <a:solidFill>
                  <a:srgbClr val="000000"/>
                </a:solidFill>
                <a:latin typeface="Consolas" panose="020B0609020204030204" pitchFamily="49" charset="0"/>
              </a:rPr>
              <a:t>}</a:t>
            </a:r>
            <a:endParaRPr lang="en-US" sz="1600" dirty="0">
              <a:solidFill>
                <a:srgbClr val="008080"/>
              </a:solidFill>
              <a:latin typeface="Consolas" panose="020B0609020204030204" pitchFamily="49" charset="0"/>
            </a:endParaRPr>
          </a:p>
          <a:p>
            <a:pPr marL="45720" indent="0">
              <a:spcBef>
                <a:spcPts val="0"/>
              </a:spcBef>
              <a:buNone/>
            </a:pPr>
            <a:endParaRPr lang="en-US" sz="1600" dirty="0">
              <a:solidFill>
                <a:srgbClr val="008080"/>
              </a:solidFill>
              <a:latin typeface="Consolas" panose="020B0609020204030204" pitchFamily="49" charset="0"/>
            </a:endParaRPr>
          </a:p>
          <a:p>
            <a:pPr marL="45720" indent="0">
              <a:spcBef>
                <a:spcPts val="0"/>
              </a:spcBef>
              <a:buNone/>
            </a:pPr>
            <a:r>
              <a:rPr lang="en-US" sz="1600" dirty="0">
                <a:solidFill>
                  <a:srgbClr val="008080"/>
                </a:solidFill>
                <a:latin typeface="Consolas" panose="020B0609020204030204" pitchFamily="49" charset="0"/>
              </a:rPr>
              <a:t>// Set name in Creature class</a:t>
            </a:r>
          </a:p>
          <a:p>
            <a:pPr marL="45720" indent="0">
              <a:spcBef>
                <a:spcPts val="0"/>
              </a:spcBef>
              <a:buNone/>
            </a:pPr>
            <a:r>
              <a:rPr lang="en-US" sz="1600" b="1" dirty="0">
                <a:solidFill>
                  <a:srgbClr val="7F0055"/>
                </a:solidFill>
                <a:latin typeface="Consolas" panose="020B0609020204030204" pitchFamily="49" charset="0"/>
              </a:rPr>
              <a:t>public</a:t>
            </a:r>
            <a:r>
              <a:rPr lang="en-US" sz="1600" b="1" dirty="0">
                <a:solidFill>
                  <a:srgbClr val="000000"/>
                </a:solidFill>
                <a:latin typeface="Consolas" panose="020B0609020204030204" pitchFamily="49" charset="0"/>
              </a:rPr>
              <a:t> </a:t>
            </a:r>
            <a:r>
              <a:rPr lang="en-US" sz="1600" b="1" dirty="0">
                <a:solidFill>
                  <a:srgbClr val="7F0055"/>
                </a:solidFill>
                <a:latin typeface="Consolas" panose="020B0609020204030204" pitchFamily="49" charset="0"/>
              </a:rPr>
              <a:t>void</a:t>
            </a:r>
            <a:r>
              <a:rPr lang="en-US" sz="1600" b="1" dirty="0">
                <a:solidFill>
                  <a:srgbClr val="000000"/>
                </a:solidFill>
                <a:latin typeface="Consolas" panose="020B0609020204030204" pitchFamily="49" charset="0"/>
              </a:rPr>
              <a:t> </a:t>
            </a:r>
            <a:r>
              <a:rPr lang="en-US" sz="1600" dirty="0" err="1">
                <a:solidFill>
                  <a:srgbClr val="000000"/>
                </a:solidFill>
                <a:latin typeface="Consolas" panose="020B0609020204030204" pitchFamily="49" charset="0"/>
              </a:rPr>
              <a:t>setName</a:t>
            </a:r>
            <a:r>
              <a:rPr lang="en-US" sz="1600" dirty="0">
                <a:solidFill>
                  <a:srgbClr val="000000"/>
                </a:solidFill>
                <a:latin typeface="Consolas" panose="020B0609020204030204" pitchFamily="49" charset="0"/>
              </a:rPr>
              <a:t>(String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 {</a:t>
            </a:r>
          </a:p>
          <a:p>
            <a:pPr marL="45720" indent="0">
              <a:spcBef>
                <a:spcPts val="0"/>
              </a:spcBef>
              <a:buNone/>
            </a:pPr>
            <a:r>
              <a:rPr lang="en-US" sz="1600" b="1" dirty="0">
                <a:solidFill>
                  <a:srgbClr val="7F0055"/>
                </a:solidFill>
                <a:latin typeface="Consolas" panose="020B0609020204030204" pitchFamily="49" charset="0"/>
              </a:rPr>
              <a:t>   this</a:t>
            </a:r>
            <a:r>
              <a:rPr lang="en-US" sz="1600" dirty="0">
                <a:solidFill>
                  <a:srgbClr val="000000"/>
                </a:solidFill>
                <a:latin typeface="Consolas" panose="020B0609020204030204" pitchFamily="49" charset="0"/>
              </a:rPr>
              <a:t>.</a:t>
            </a:r>
            <a:r>
              <a:rPr lang="en-US" sz="1600" dirty="0">
                <a:solidFill>
                  <a:srgbClr val="0000C0"/>
                </a:solidFill>
                <a:latin typeface="Consolas" panose="020B0609020204030204" pitchFamily="49" charset="0"/>
              </a:rPr>
              <a:t>name</a:t>
            </a:r>
            <a:r>
              <a:rPr lang="en-US" sz="1600" dirty="0">
                <a:solidFill>
                  <a:srgbClr val="000000"/>
                </a:solidFill>
                <a:latin typeface="Consolas" panose="020B0609020204030204" pitchFamily="49" charset="0"/>
              </a:rPr>
              <a:t> =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a:t>
            </a:r>
          </a:p>
          <a:p>
            <a:pPr marL="45720" indent="0">
              <a:spcBef>
                <a:spcPts val="0"/>
              </a:spcBef>
              <a:buNone/>
            </a:pPr>
            <a:r>
              <a:rPr lang="en-US" sz="1600" dirty="0">
                <a:solidFill>
                  <a:srgbClr val="000000"/>
                </a:solidFill>
                <a:latin typeface="Consolas" panose="020B0609020204030204" pitchFamily="49" charset="0"/>
              </a:rPr>
              <a:t>}</a:t>
            </a:r>
          </a:p>
          <a:p>
            <a:pPr marL="45720" indent="0">
              <a:spcBef>
                <a:spcPts val="0"/>
              </a:spcBef>
              <a:buNone/>
            </a:pPr>
            <a:endParaRPr lang="en-US" sz="1600" dirty="0">
              <a:solidFill>
                <a:srgbClr val="000000"/>
              </a:solidFill>
              <a:latin typeface="Consolas" panose="020B0609020204030204" pitchFamily="49" charset="0"/>
            </a:endParaRPr>
          </a:p>
          <a:p>
            <a:pPr marL="45720" indent="0">
              <a:spcBef>
                <a:spcPts val="0"/>
              </a:spcBef>
              <a:buNone/>
            </a:pPr>
            <a:r>
              <a:rPr lang="en-US" sz="1600" dirty="0">
                <a:solidFill>
                  <a:srgbClr val="008080"/>
                </a:solidFill>
                <a:latin typeface="Consolas" panose="020B0609020204030204" pitchFamily="49" charset="0"/>
              </a:rPr>
              <a:t>// Set name in Dragon class</a:t>
            </a:r>
          </a:p>
          <a:p>
            <a:pPr marL="45720" indent="0">
              <a:spcBef>
                <a:spcPts val="0"/>
              </a:spcBef>
              <a:buNone/>
            </a:pPr>
            <a:r>
              <a:rPr lang="en-US" sz="1600" dirty="0">
                <a:solidFill>
                  <a:srgbClr val="646464"/>
                </a:solidFill>
                <a:latin typeface="Consolas" panose="020B0609020204030204" pitchFamily="49" charset="0"/>
              </a:rPr>
              <a:t>@Override</a:t>
            </a:r>
          </a:p>
          <a:p>
            <a:pPr marL="45720" indent="0">
              <a:spcBef>
                <a:spcPts val="0"/>
              </a:spcBef>
              <a:buNone/>
            </a:pPr>
            <a:r>
              <a:rPr lang="en-US" sz="1600" b="1" dirty="0">
                <a:solidFill>
                  <a:srgbClr val="7F0055"/>
                </a:solidFill>
                <a:latin typeface="Consolas" panose="020B0609020204030204" pitchFamily="49" charset="0"/>
              </a:rPr>
              <a:t>public</a:t>
            </a:r>
            <a:r>
              <a:rPr lang="en-US" sz="1600" b="1" dirty="0">
                <a:solidFill>
                  <a:srgbClr val="000000"/>
                </a:solidFill>
                <a:latin typeface="Consolas" panose="020B0609020204030204" pitchFamily="49" charset="0"/>
              </a:rPr>
              <a:t> </a:t>
            </a:r>
            <a:r>
              <a:rPr lang="en-US" sz="1600" b="1" dirty="0">
                <a:solidFill>
                  <a:srgbClr val="7F0055"/>
                </a:solidFill>
                <a:latin typeface="Consolas" panose="020B0609020204030204" pitchFamily="49" charset="0"/>
              </a:rPr>
              <a:t>void</a:t>
            </a:r>
            <a:r>
              <a:rPr lang="en-US" sz="1600" b="1" dirty="0">
                <a:solidFill>
                  <a:srgbClr val="000000"/>
                </a:solidFill>
                <a:latin typeface="Consolas" panose="020B0609020204030204" pitchFamily="49" charset="0"/>
              </a:rPr>
              <a:t> </a:t>
            </a:r>
            <a:r>
              <a:rPr lang="en-US" sz="1600" dirty="0" err="1">
                <a:solidFill>
                  <a:srgbClr val="000000"/>
                </a:solidFill>
                <a:latin typeface="Consolas" panose="020B0609020204030204" pitchFamily="49" charset="0"/>
              </a:rPr>
              <a:t>setName</a:t>
            </a:r>
            <a:r>
              <a:rPr lang="en-US" sz="1600" dirty="0">
                <a:solidFill>
                  <a:srgbClr val="000000"/>
                </a:solidFill>
                <a:latin typeface="Consolas" panose="020B0609020204030204" pitchFamily="49" charset="0"/>
              </a:rPr>
              <a:t>(String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 {</a:t>
            </a:r>
          </a:p>
          <a:p>
            <a:pPr marL="45720" indent="0">
              <a:spcBef>
                <a:spcPts val="0"/>
              </a:spcBef>
              <a:buNone/>
            </a:pPr>
            <a:r>
              <a:rPr lang="en-US" sz="1600" dirty="0">
                <a:solidFill>
                  <a:srgbClr val="7F0055"/>
                </a:solidFill>
                <a:latin typeface="Consolas" panose="020B0609020204030204" pitchFamily="49" charset="0"/>
              </a:rPr>
              <a:t>  </a:t>
            </a:r>
            <a:r>
              <a:rPr lang="en-US" sz="1600" b="1" dirty="0">
                <a:solidFill>
                  <a:srgbClr val="7F0055"/>
                </a:solidFill>
                <a:latin typeface="Consolas" panose="020B0609020204030204" pitchFamily="49" charset="0"/>
              </a:rPr>
              <a:t> if</a:t>
            </a:r>
            <a:r>
              <a:rPr lang="en-US" sz="1600" b="1" dirty="0">
                <a:solidFill>
                  <a:srgbClr val="000000"/>
                </a:solidFill>
                <a:latin typeface="Consolas" panose="020B0609020204030204" pitchFamily="49" charset="0"/>
              </a:rPr>
              <a:t> </a:t>
            </a:r>
            <a:r>
              <a:rPr lang="en-US" sz="1600" dirty="0">
                <a:solidFill>
                  <a:srgbClr val="000000"/>
                </a:solidFill>
                <a:latin typeface="Consolas" panose="020B0609020204030204" pitchFamily="49" charset="0"/>
              </a:rPr>
              <a:t>(</a:t>
            </a:r>
            <a:r>
              <a:rPr lang="en-US" sz="1600" dirty="0" err="1">
                <a:solidFill>
                  <a:srgbClr val="6A3E3E"/>
                </a:solidFill>
                <a:latin typeface="Consolas" panose="020B0609020204030204" pitchFamily="49" charset="0"/>
              </a:rPr>
              <a:t>name</a:t>
            </a:r>
            <a:r>
              <a:rPr lang="en-US" sz="1600" dirty="0" err="1">
                <a:solidFill>
                  <a:srgbClr val="000000"/>
                </a:solidFill>
                <a:latin typeface="Consolas" panose="020B0609020204030204" pitchFamily="49" charset="0"/>
              </a:rPr>
              <a:t>.length</a:t>
            </a:r>
            <a:r>
              <a:rPr lang="en-US" sz="1600" dirty="0">
                <a:solidFill>
                  <a:srgbClr val="000000"/>
                </a:solidFill>
                <a:latin typeface="Consolas" panose="020B0609020204030204" pitchFamily="49" charset="0"/>
              </a:rPr>
              <a:t>() &lt; 9) {</a:t>
            </a:r>
          </a:p>
          <a:p>
            <a:pPr marL="45720" indent="0">
              <a:spcBef>
                <a:spcPts val="0"/>
              </a:spcBef>
              <a:buNone/>
            </a:pPr>
            <a:r>
              <a:rPr lang="en-US" sz="1600" dirty="0">
                <a:solidFill>
                  <a:srgbClr val="7F0055"/>
                </a:solidFill>
                <a:latin typeface="Consolas" panose="020B0609020204030204" pitchFamily="49" charset="0"/>
              </a:rPr>
              <a:t>      </a:t>
            </a:r>
            <a:r>
              <a:rPr lang="en-US" sz="1600" b="1" dirty="0">
                <a:solidFill>
                  <a:srgbClr val="7F0055"/>
                </a:solidFill>
                <a:latin typeface="Consolas" panose="020B0609020204030204" pitchFamily="49" charset="0"/>
              </a:rPr>
              <a:t>this</a:t>
            </a:r>
            <a:r>
              <a:rPr lang="en-US" sz="1600" dirty="0">
                <a:solidFill>
                  <a:srgbClr val="000000"/>
                </a:solidFill>
                <a:latin typeface="Consolas" panose="020B0609020204030204" pitchFamily="49" charset="0"/>
              </a:rPr>
              <a:t>.</a:t>
            </a:r>
            <a:r>
              <a:rPr lang="en-US" sz="1600" dirty="0">
                <a:solidFill>
                  <a:srgbClr val="0000C0"/>
                </a:solidFill>
                <a:latin typeface="Consolas" panose="020B0609020204030204" pitchFamily="49" charset="0"/>
              </a:rPr>
              <a:t>name</a:t>
            </a:r>
            <a:r>
              <a:rPr lang="en-US" sz="1600" dirty="0">
                <a:solidFill>
                  <a:srgbClr val="000000"/>
                </a:solidFill>
                <a:latin typeface="Consolas" panose="020B0609020204030204" pitchFamily="49" charset="0"/>
              </a:rPr>
              <a:t> = </a:t>
            </a:r>
            <a:r>
              <a:rPr lang="en-US" sz="1600" dirty="0">
                <a:solidFill>
                  <a:srgbClr val="2A00FF"/>
                </a:solidFill>
                <a:latin typeface="Consolas" panose="020B0609020204030204" pitchFamily="49" charset="0"/>
              </a:rPr>
              <a:t>"Dragon "</a:t>
            </a:r>
            <a:r>
              <a:rPr lang="en-US" sz="1600" dirty="0">
                <a:solidFill>
                  <a:srgbClr val="000000"/>
                </a:solidFill>
                <a:latin typeface="Consolas" panose="020B0609020204030204" pitchFamily="49" charset="0"/>
              </a:rPr>
              <a:t> +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a:t>
            </a:r>
          </a:p>
          <a:p>
            <a:pPr marL="45720" indent="0">
              <a:spcBef>
                <a:spcPts val="0"/>
              </a:spcBef>
              <a:buNone/>
            </a:pPr>
            <a:r>
              <a:rPr lang="en-US" sz="1600" dirty="0">
                <a:solidFill>
                  <a:srgbClr val="000000"/>
                </a:solidFill>
                <a:latin typeface="Consolas" panose="020B0609020204030204" pitchFamily="49" charset="0"/>
              </a:rPr>
              <a:t>   }</a:t>
            </a:r>
          </a:p>
          <a:p>
            <a:pPr marL="45720" indent="0">
              <a:spcBef>
                <a:spcPts val="0"/>
              </a:spcBef>
              <a:buNone/>
            </a:pPr>
            <a:r>
              <a:rPr lang="en-US" sz="1600" dirty="0">
                <a:solidFill>
                  <a:srgbClr val="7F0055"/>
                </a:solidFill>
                <a:latin typeface="Consolas" panose="020B0609020204030204" pitchFamily="49" charset="0"/>
              </a:rPr>
              <a:t>   else</a:t>
            </a:r>
            <a:r>
              <a:rPr lang="en-US" sz="1600" dirty="0">
                <a:solidFill>
                  <a:srgbClr val="000000"/>
                </a:solidFill>
                <a:latin typeface="Consolas" panose="020B0609020204030204" pitchFamily="49" charset="0"/>
              </a:rPr>
              <a:t> </a:t>
            </a:r>
            <a:r>
              <a:rPr lang="en-US" sz="1600" dirty="0" err="1">
                <a:solidFill>
                  <a:srgbClr val="7F0055"/>
                </a:solidFill>
                <a:latin typeface="Consolas" panose="020B0609020204030204" pitchFamily="49" charset="0"/>
              </a:rPr>
              <a:t>s</a:t>
            </a:r>
            <a:r>
              <a:rPr lang="en-US" sz="1600" b="1" dirty="0" err="1">
                <a:solidFill>
                  <a:srgbClr val="7F0055"/>
                </a:solidFill>
                <a:latin typeface="Consolas" panose="020B0609020204030204" pitchFamily="49" charset="0"/>
              </a:rPr>
              <a:t>uper</a:t>
            </a:r>
            <a:r>
              <a:rPr lang="en-US" sz="1600" b="1" dirty="0" err="1">
                <a:solidFill>
                  <a:srgbClr val="000000"/>
                </a:solidFill>
                <a:latin typeface="Consolas" panose="020B0609020204030204" pitchFamily="49" charset="0"/>
              </a:rPr>
              <a:t>.</a:t>
            </a:r>
            <a:r>
              <a:rPr lang="en-US" sz="1600" dirty="0" err="1">
                <a:solidFill>
                  <a:srgbClr val="000000"/>
                </a:solidFill>
                <a:latin typeface="Consolas" panose="020B0609020204030204" pitchFamily="49" charset="0"/>
              </a:rPr>
              <a:t>setName</a:t>
            </a:r>
            <a:r>
              <a:rPr lang="en-US" sz="1600" dirty="0">
                <a:solidFill>
                  <a:srgbClr val="000000"/>
                </a:solidFill>
                <a:latin typeface="Consolas" panose="020B0609020204030204" pitchFamily="49" charset="0"/>
              </a:rPr>
              <a:t>(</a:t>
            </a:r>
            <a:r>
              <a:rPr lang="en-US" sz="1600" b="1"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a:t>
            </a:r>
          </a:p>
          <a:p>
            <a:pPr marL="45720" indent="0">
              <a:spcBef>
                <a:spcPts val="0"/>
              </a:spcBef>
              <a:buNone/>
            </a:pPr>
            <a:r>
              <a:rPr lang="en-US" sz="1600" dirty="0">
                <a:solidFill>
                  <a:srgbClr val="000000"/>
                </a:solidFill>
                <a:latin typeface="Consolas" panose="020B0609020204030204" pitchFamily="49" charset="0"/>
              </a:rPr>
              <a:t>}</a:t>
            </a:r>
            <a:endParaRPr lang="en-US" sz="1600" dirty="0"/>
          </a:p>
          <a:p>
            <a:pPr marL="45720" indent="0">
              <a:spcBef>
                <a:spcPts val="0"/>
              </a:spcBef>
              <a:buNone/>
            </a:pPr>
            <a:endParaRPr lang="en-US" sz="1600" dirty="0"/>
          </a:p>
        </p:txBody>
      </p:sp>
      <p:sp>
        <p:nvSpPr>
          <p:cNvPr id="3" name="Content Placeholder 2"/>
          <p:cNvSpPr>
            <a:spLocks noGrp="1"/>
          </p:cNvSpPr>
          <p:nvPr>
            <p:ph sz="half" idx="2"/>
          </p:nvPr>
        </p:nvSpPr>
        <p:spPr>
          <a:xfrm>
            <a:off x="4355976" y="2420888"/>
            <a:ext cx="4550518" cy="4210416"/>
          </a:xfrm>
        </p:spPr>
        <p:txBody>
          <a:bodyPr/>
          <a:lstStyle/>
          <a:p>
            <a:r>
              <a:rPr lang="en-US" dirty="0"/>
              <a:t>Constructor of Creature as well as </a:t>
            </a:r>
            <a:r>
              <a:rPr lang="en-US" dirty="0" err="1"/>
              <a:t>setName</a:t>
            </a:r>
            <a:r>
              <a:rPr lang="en-US" dirty="0"/>
              <a:t>() sets the name of the creature to whatever parameter is passed.</a:t>
            </a:r>
          </a:p>
          <a:p>
            <a:r>
              <a:rPr lang="en-US" dirty="0"/>
              <a:t>In the Dragon class, however, the setter is overridden and may set the dragon creature's name differently</a:t>
            </a:r>
          </a:p>
          <a:p>
            <a:pPr lvl="1"/>
            <a:r>
              <a:rPr lang="en-US" dirty="0"/>
              <a:t>Dragon constructor calls super(), setting the name to the passed parameter</a:t>
            </a:r>
          </a:p>
          <a:p>
            <a:pPr lvl="1"/>
            <a:endParaRPr lang="en-US" dirty="0"/>
          </a:p>
          <a:p>
            <a:pPr lvl="1"/>
            <a:r>
              <a:rPr lang="en-US" dirty="0"/>
              <a:t>Dragon setter may conditionally set the name using a different convention.</a:t>
            </a:r>
          </a:p>
        </p:txBody>
      </p:sp>
      <p:sp>
        <p:nvSpPr>
          <p:cNvPr id="4" name="Date Placeholder 3"/>
          <p:cNvSpPr>
            <a:spLocks noGrp="1"/>
          </p:cNvSpPr>
          <p:nvPr>
            <p:ph type="dt" sz="half" idx="10"/>
          </p:nvPr>
        </p:nvSpPr>
        <p:spPr/>
        <p:txBody>
          <a:bodyPr/>
          <a:lstStyle/>
          <a:p>
            <a:pPr>
              <a:defRPr/>
            </a:pPr>
            <a:fld id="{DB149F20-6F0D-46AD-9787-A51EC808F167}" type="datetime1">
              <a:rPr lang="en-US" smtClean="0"/>
              <a:t>12/17/2017</a:t>
            </a:fld>
            <a:endParaRPr lang="en-US"/>
          </a:p>
        </p:txBody>
      </p:sp>
      <p:sp>
        <p:nvSpPr>
          <p:cNvPr id="5" name="Footer Placeholder 4"/>
          <p:cNvSpPr>
            <a:spLocks noGrp="1"/>
          </p:cNvSpPr>
          <p:nvPr>
            <p:ph type="ftr" sz="quarter" idx="11"/>
          </p:nvPr>
        </p:nvSpPr>
        <p:spPr/>
        <p:txBody>
          <a:bodyPr/>
          <a:lstStyle/>
          <a:p>
            <a:pPr>
              <a:defRPr/>
            </a:pPr>
            <a:r>
              <a:rPr lang="en-US"/>
              <a:t>SW Testing and Maintenance</a:t>
            </a:r>
          </a:p>
        </p:txBody>
      </p:sp>
      <p:sp>
        <p:nvSpPr>
          <p:cNvPr id="6" name="Title 5"/>
          <p:cNvSpPr>
            <a:spLocks noGrp="1"/>
          </p:cNvSpPr>
          <p:nvPr>
            <p:ph type="title"/>
          </p:nvPr>
        </p:nvSpPr>
        <p:spPr/>
        <p:txBody>
          <a:bodyPr/>
          <a:lstStyle/>
          <a:p>
            <a:r>
              <a:rPr lang="en-US" dirty="0"/>
              <a:t>JUnit Setup  </a:t>
            </a:r>
            <a:r>
              <a:rPr lang="en-US" sz="2400" dirty="0"/>
              <a:t>(1)</a:t>
            </a:r>
            <a:endParaRPr lang="en-US" dirty="0"/>
          </a:p>
        </p:txBody>
      </p:sp>
      <p:sp>
        <p:nvSpPr>
          <p:cNvPr id="7" name="TextBox 6"/>
          <p:cNvSpPr txBox="1"/>
          <p:nvPr/>
        </p:nvSpPr>
        <p:spPr>
          <a:xfrm rot="21154513">
            <a:off x="4153395" y="5614996"/>
            <a:ext cx="1773911" cy="323165"/>
          </a:xfrm>
          <a:prstGeom prst="rect">
            <a:avLst/>
          </a:prstGeom>
          <a:noFill/>
        </p:spPr>
        <p:txBody>
          <a:bodyPr wrap="square" rtlCol="0">
            <a:spAutoFit/>
          </a:bodyPr>
          <a:lstStyle/>
          <a:p>
            <a:pPr algn="ctr">
              <a:lnSpc>
                <a:spcPts val="1800"/>
              </a:lnSpc>
            </a:pPr>
            <a:r>
              <a:rPr lang="en-US" sz="1800" b="0" dirty="0">
                <a:solidFill>
                  <a:srgbClr val="C00000"/>
                </a:solidFill>
                <a:latin typeface="Arial Black" panose="020B0A04020102020204" pitchFamily="34" charset="0"/>
              </a:rPr>
              <a:t>Conflict!</a:t>
            </a:r>
          </a:p>
        </p:txBody>
      </p:sp>
      <p:grpSp>
        <p:nvGrpSpPr>
          <p:cNvPr id="10" name="Group 9"/>
          <p:cNvGrpSpPr/>
          <p:nvPr/>
        </p:nvGrpSpPr>
        <p:grpSpPr>
          <a:xfrm>
            <a:off x="4499992" y="5157192"/>
            <a:ext cx="318144" cy="1224136"/>
            <a:chOff x="4613896" y="5085184"/>
            <a:chExt cx="318144" cy="1440160"/>
          </a:xfrm>
        </p:grpSpPr>
        <p:sp>
          <p:nvSpPr>
            <p:cNvPr id="8" name="Arrow: Bent 7"/>
            <p:cNvSpPr/>
            <p:nvPr/>
          </p:nvSpPr>
          <p:spPr>
            <a:xfrm>
              <a:off x="4613896" y="5085184"/>
              <a:ext cx="318144" cy="504056"/>
            </a:xfrm>
            <a:prstGeom prst="bentArrow">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Bent 8"/>
            <p:cNvSpPr/>
            <p:nvPr/>
          </p:nvSpPr>
          <p:spPr>
            <a:xfrm flipV="1">
              <a:off x="4613896" y="6021288"/>
              <a:ext cx="318144" cy="504056"/>
            </a:xfrm>
            <a:prstGeom prst="bentArrow">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40559044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29116" y="1685119"/>
            <a:ext cx="7323204" cy="4912233"/>
          </a:xfrm>
        </p:spPr>
        <p:txBody>
          <a:bodyPr>
            <a:normAutofit/>
          </a:bodyPr>
          <a:lstStyle/>
          <a:p>
            <a:pPr marL="45720" indent="0">
              <a:spcBef>
                <a:spcPts val="0"/>
              </a:spcBef>
              <a:buNone/>
            </a:pPr>
            <a:r>
              <a:rPr lang="en-US" sz="1600" dirty="0">
                <a:solidFill>
                  <a:srgbClr val="008080"/>
                </a:solidFill>
                <a:latin typeface="Consolas" panose="020B0609020204030204" pitchFamily="49" charset="0"/>
              </a:rPr>
              <a:t>// </a:t>
            </a:r>
            <a:r>
              <a:rPr lang="en-US" sz="1600" dirty="0" err="1">
                <a:solidFill>
                  <a:srgbClr val="008080"/>
                </a:solidFill>
                <a:latin typeface="Consolas" panose="020B0609020204030204" pitchFamily="49" charset="0"/>
              </a:rPr>
              <a:t>Constructuor</a:t>
            </a:r>
            <a:r>
              <a:rPr lang="en-US" sz="1600" dirty="0">
                <a:solidFill>
                  <a:srgbClr val="008080"/>
                </a:solidFill>
                <a:latin typeface="Consolas" panose="020B0609020204030204" pitchFamily="49" charset="0"/>
              </a:rPr>
              <a:t> in Creature class</a:t>
            </a:r>
          </a:p>
          <a:p>
            <a:pPr marL="45720" indent="0">
              <a:spcBef>
                <a:spcPts val="0"/>
              </a:spcBef>
              <a:buNone/>
            </a:pPr>
            <a:r>
              <a:rPr lang="en-US" sz="1600" b="1" dirty="0">
                <a:solidFill>
                  <a:srgbClr val="7F0055"/>
                </a:solidFill>
                <a:latin typeface="Consolas" panose="020B0609020204030204" pitchFamily="49" charset="0"/>
              </a:rPr>
              <a:t>public</a:t>
            </a:r>
            <a:r>
              <a:rPr lang="en-US" sz="1600" b="1" dirty="0">
                <a:solidFill>
                  <a:srgbClr val="000000"/>
                </a:solidFill>
                <a:latin typeface="Consolas" panose="020B0609020204030204" pitchFamily="49" charset="0"/>
              </a:rPr>
              <a:t> </a:t>
            </a:r>
            <a:r>
              <a:rPr lang="en-US" sz="1600" dirty="0">
                <a:solidFill>
                  <a:srgbClr val="000000"/>
                </a:solidFill>
                <a:latin typeface="Consolas" panose="020B0609020204030204" pitchFamily="49" charset="0"/>
              </a:rPr>
              <a:t>Creature(String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 </a:t>
            </a:r>
            <a:r>
              <a:rPr lang="en-US" sz="1600" b="1" dirty="0">
                <a:solidFill>
                  <a:srgbClr val="7F0055"/>
                </a:solidFill>
                <a:latin typeface="Consolas" panose="020B0609020204030204" pitchFamily="49" charset="0"/>
              </a:rPr>
              <a:t>double</a:t>
            </a:r>
            <a:r>
              <a:rPr lang="en-US" sz="1600" b="1" dirty="0">
                <a:solidFill>
                  <a:srgbClr val="000000"/>
                </a:solidFill>
                <a:latin typeface="Consolas" panose="020B0609020204030204" pitchFamily="49" charset="0"/>
              </a:rPr>
              <a:t> </a:t>
            </a:r>
            <a:r>
              <a:rPr lang="en-US" sz="1600" dirty="0">
                <a:solidFill>
                  <a:srgbClr val="6A3E3E"/>
                </a:solidFill>
                <a:latin typeface="Consolas" panose="020B0609020204030204" pitchFamily="49" charset="0"/>
              </a:rPr>
              <a:t>height</a:t>
            </a:r>
            <a:r>
              <a:rPr lang="en-US" sz="1600" dirty="0">
                <a:solidFill>
                  <a:srgbClr val="000000"/>
                </a:solidFill>
                <a:latin typeface="Consolas" panose="020B0609020204030204" pitchFamily="49" charset="0"/>
              </a:rPr>
              <a:t>, String </a:t>
            </a:r>
            <a:r>
              <a:rPr lang="en-US" sz="1600" dirty="0">
                <a:solidFill>
                  <a:srgbClr val="6A3E3E"/>
                </a:solidFill>
                <a:latin typeface="Consolas" panose="020B0609020204030204" pitchFamily="49" charset="0"/>
              </a:rPr>
              <a:t>color</a:t>
            </a:r>
            <a:r>
              <a:rPr lang="en-US" sz="1600" dirty="0">
                <a:solidFill>
                  <a:srgbClr val="000000"/>
                </a:solidFill>
                <a:latin typeface="Consolas" panose="020B0609020204030204" pitchFamily="49" charset="0"/>
              </a:rPr>
              <a:t>) {</a:t>
            </a:r>
          </a:p>
          <a:p>
            <a:pPr marL="45720" indent="0">
              <a:spcBef>
                <a:spcPts val="0"/>
              </a:spcBef>
              <a:buNone/>
            </a:pPr>
            <a:r>
              <a:rPr lang="en-US" sz="1600" b="1" dirty="0">
                <a:solidFill>
                  <a:srgbClr val="7F0055"/>
                </a:solidFill>
                <a:latin typeface="Consolas" panose="020B0609020204030204" pitchFamily="49" charset="0"/>
              </a:rPr>
              <a:t>   this</a:t>
            </a:r>
            <a:r>
              <a:rPr lang="en-US" sz="1600" dirty="0">
                <a:solidFill>
                  <a:srgbClr val="000000"/>
                </a:solidFill>
                <a:latin typeface="Consolas" panose="020B0609020204030204" pitchFamily="49" charset="0"/>
              </a:rPr>
              <a:t>.</a:t>
            </a:r>
            <a:r>
              <a:rPr lang="en-US" sz="1600" dirty="0">
                <a:solidFill>
                  <a:srgbClr val="0000C0"/>
                </a:solidFill>
                <a:latin typeface="Consolas" panose="020B0609020204030204" pitchFamily="49" charset="0"/>
              </a:rPr>
              <a:t>name</a:t>
            </a:r>
            <a:r>
              <a:rPr lang="en-US" sz="1600" dirty="0">
                <a:solidFill>
                  <a:srgbClr val="000000"/>
                </a:solidFill>
                <a:latin typeface="Consolas" panose="020B0609020204030204" pitchFamily="49" charset="0"/>
              </a:rPr>
              <a:t> =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a:t>
            </a:r>
          </a:p>
          <a:p>
            <a:pPr marL="45720" indent="0">
              <a:spcBef>
                <a:spcPts val="0"/>
              </a:spcBef>
              <a:buNone/>
            </a:pPr>
            <a:r>
              <a:rPr lang="en-US" sz="1600" b="1" dirty="0">
                <a:solidFill>
                  <a:srgbClr val="7F0055"/>
                </a:solidFill>
                <a:latin typeface="Consolas" panose="020B0609020204030204" pitchFamily="49" charset="0"/>
              </a:rPr>
              <a:t>   </a:t>
            </a:r>
            <a:r>
              <a:rPr lang="en-US" sz="1600" b="1" dirty="0" err="1">
                <a:solidFill>
                  <a:srgbClr val="7F0055"/>
                </a:solidFill>
                <a:latin typeface="Consolas" panose="020B0609020204030204" pitchFamily="49" charset="0"/>
              </a:rPr>
              <a:t>this</a:t>
            </a:r>
            <a:r>
              <a:rPr lang="en-US" sz="1600" dirty="0" err="1">
                <a:solidFill>
                  <a:srgbClr val="000000"/>
                </a:solidFill>
                <a:latin typeface="Consolas" panose="020B0609020204030204" pitchFamily="49" charset="0"/>
              </a:rPr>
              <a:t>.</a:t>
            </a:r>
            <a:r>
              <a:rPr lang="en-US" sz="1600" dirty="0" err="1">
                <a:solidFill>
                  <a:srgbClr val="0000C0"/>
                </a:solidFill>
                <a:latin typeface="Consolas" panose="020B0609020204030204" pitchFamily="49" charset="0"/>
              </a:rPr>
              <a:t>height</a:t>
            </a:r>
            <a:r>
              <a:rPr lang="en-US" sz="1600" b="1" dirty="0">
                <a:solidFill>
                  <a:srgbClr val="000000"/>
                </a:solidFill>
                <a:latin typeface="Consolas" panose="020B0609020204030204" pitchFamily="49" charset="0"/>
              </a:rPr>
              <a:t> </a:t>
            </a:r>
            <a:r>
              <a:rPr lang="en-US" sz="1600" dirty="0">
                <a:solidFill>
                  <a:srgbClr val="000000"/>
                </a:solidFill>
                <a:latin typeface="Consolas" panose="020B0609020204030204" pitchFamily="49" charset="0"/>
              </a:rPr>
              <a:t>= </a:t>
            </a:r>
            <a:r>
              <a:rPr lang="en-US" sz="1600" dirty="0">
                <a:solidFill>
                  <a:srgbClr val="6A3E3E"/>
                </a:solidFill>
                <a:latin typeface="Consolas" panose="020B0609020204030204" pitchFamily="49" charset="0"/>
              </a:rPr>
              <a:t>height</a:t>
            </a:r>
            <a:r>
              <a:rPr lang="en-US" sz="1600" dirty="0">
                <a:solidFill>
                  <a:srgbClr val="000000"/>
                </a:solidFill>
                <a:latin typeface="Consolas" panose="020B0609020204030204" pitchFamily="49" charset="0"/>
              </a:rPr>
              <a:t>;</a:t>
            </a:r>
          </a:p>
          <a:p>
            <a:pPr marL="45720" indent="0">
              <a:spcBef>
                <a:spcPts val="0"/>
              </a:spcBef>
              <a:buNone/>
            </a:pPr>
            <a:r>
              <a:rPr lang="en-US" sz="1600" b="1" dirty="0">
                <a:solidFill>
                  <a:srgbClr val="7F0055"/>
                </a:solidFill>
                <a:latin typeface="Consolas" panose="020B0609020204030204" pitchFamily="49" charset="0"/>
              </a:rPr>
              <a:t>   </a:t>
            </a:r>
            <a:r>
              <a:rPr lang="en-US" sz="1600" b="1" dirty="0" err="1">
                <a:solidFill>
                  <a:srgbClr val="7F0055"/>
                </a:solidFill>
                <a:latin typeface="Consolas" panose="020B0609020204030204" pitchFamily="49" charset="0"/>
              </a:rPr>
              <a:t>this</a:t>
            </a:r>
            <a:r>
              <a:rPr lang="en-US" sz="1600" b="1" dirty="0" err="1">
                <a:solidFill>
                  <a:srgbClr val="000000"/>
                </a:solidFill>
                <a:latin typeface="Consolas" panose="020B0609020204030204" pitchFamily="49" charset="0"/>
              </a:rPr>
              <a:t>.</a:t>
            </a:r>
            <a:r>
              <a:rPr lang="en-US" sz="1600" dirty="0" err="1">
                <a:solidFill>
                  <a:srgbClr val="0000C0"/>
                </a:solidFill>
                <a:latin typeface="Consolas" panose="020B0609020204030204" pitchFamily="49" charset="0"/>
              </a:rPr>
              <a:t>color</a:t>
            </a:r>
            <a:r>
              <a:rPr lang="en-US" sz="1600" b="1" dirty="0">
                <a:solidFill>
                  <a:srgbClr val="000000"/>
                </a:solidFill>
                <a:latin typeface="Consolas" panose="020B0609020204030204" pitchFamily="49" charset="0"/>
              </a:rPr>
              <a:t> </a:t>
            </a:r>
            <a:r>
              <a:rPr lang="en-US" sz="1600" dirty="0">
                <a:solidFill>
                  <a:srgbClr val="000000"/>
                </a:solidFill>
                <a:latin typeface="Consolas" panose="020B0609020204030204" pitchFamily="49" charset="0"/>
              </a:rPr>
              <a:t>= </a:t>
            </a:r>
            <a:r>
              <a:rPr lang="en-US" sz="1600" dirty="0">
                <a:solidFill>
                  <a:srgbClr val="6A3E3E"/>
                </a:solidFill>
                <a:latin typeface="Consolas" panose="020B0609020204030204" pitchFamily="49" charset="0"/>
              </a:rPr>
              <a:t>color</a:t>
            </a:r>
            <a:r>
              <a:rPr lang="en-US" sz="1600" dirty="0">
                <a:solidFill>
                  <a:srgbClr val="000000"/>
                </a:solidFill>
                <a:latin typeface="Consolas" panose="020B0609020204030204" pitchFamily="49" charset="0"/>
              </a:rPr>
              <a:t>;</a:t>
            </a:r>
          </a:p>
          <a:p>
            <a:pPr marL="45720" indent="0">
              <a:spcBef>
                <a:spcPts val="0"/>
              </a:spcBef>
              <a:buNone/>
            </a:pPr>
            <a:r>
              <a:rPr lang="en-US" sz="1600" dirty="0">
                <a:solidFill>
                  <a:srgbClr val="000000"/>
                </a:solidFill>
                <a:latin typeface="Consolas" panose="020B0609020204030204" pitchFamily="49" charset="0"/>
              </a:rPr>
              <a:t>}</a:t>
            </a:r>
            <a:endParaRPr lang="en-US" sz="1600" dirty="0">
              <a:solidFill>
                <a:srgbClr val="008080"/>
              </a:solidFill>
              <a:latin typeface="Consolas" panose="020B0609020204030204" pitchFamily="49" charset="0"/>
            </a:endParaRPr>
          </a:p>
          <a:p>
            <a:pPr marL="45720" indent="0">
              <a:spcBef>
                <a:spcPts val="0"/>
              </a:spcBef>
              <a:buNone/>
            </a:pPr>
            <a:endParaRPr lang="en-US" sz="1600" dirty="0">
              <a:solidFill>
                <a:srgbClr val="008080"/>
              </a:solidFill>
              <a:latin typeface="Consolas" panose="020B0609020204030204" pitchFamily="49" charset="0"/>
            </a:endParaRPr>
          </a:p>
          <a:p>
            <a:pPr marL="45720" indent="0">
              <a:spcBef>
                <a:spcPts val="0"/>
              </a:spcBef>
              <a:buNone/>
            </a:pPr>
            <a:r>
              <a:rPr lang="en-US" sz="1600" dirty="0">
                <a:solidFill>
                  <a:srgbClr val="008080"/>
                </a:solidFill>
                <a:latin typeface="Consolas" panose="020B0609020204030204" pitchFamily="49" charset="0"/>
              </a:rPr>
              <a:t>// Set name in Creature class</a:t>
            </a:r>
          </a:p>
          <a:p>
            <a:pPr marL="45720" indent="0">
              <a:spcBef>
                <a:spcPts val="0"/>
              </a:spcBef>
              <a:buNone/>
            </a:pPr>
            <a:r>
              <a:rPr lang="en-US" sz="1600" b="1" dirty="0">
                <a:solidFill>
                  <a:srgbClr val="7F0055"/>
                </a:solidFill>
                <a:latin typeface="Consolas" panose="020B0609020204030204" pitchFamily="49" charset="0"/>
              </a:rPr>
              <a:t>public</a:t>
            </a:r>
            <a:r>
              <a:rPr lang="en-US" sz="1600" b="1" dirty="0">
                <a:solidFill>
                  <a:srgbClr val="000000"/>
                </a:solidFill>
                <a:latin typeface="Consolas" panose="020B0609020204030204" pitchFamily="49" charset="0"/>
              </a:rPr>
              <a:t> </a:t>
            </a:r>
            <a:r>
              <a:rPr lang="en-US" sz="1600" b="1" dirty="0">
                <a:solidFill>
                  <a:srgbClr val="7F0055"/>
                </a:solidFill>
                <a:latin typeface="Consolas" panose="020B0609020204030204" pitchFamily="49" charset="0"/>
              </a:rPr>
              <a:t>void</a:t>
            </a:r>
            <a:r>
              <a:rPr lang="en-US" sz="1600" b="1" dirty="0">
                <a:solidFill>
                  <a:srgbClr val="000000"/>
                </a:solidFill>
                <a:latin typeface="Consolas" panose="020B0609020204030204" pitchFamily="49" charset="0"/>
              </a:rPr>
              <a:t> </a:t>
            </a:r>
            <a:r>
              <a:rPr lang="en-US" sz="1600" dirty="0" err="1">
                <a:solidFill>
                  <a:srgbClr val="000000"/>
                </a:solidFill>
                <a:latin typeface="Consolas" panose="020B0609020204030204" pitchFamily="49" charset="0"/>
              </a:rPr>
              <a:t>setName</a:t>
            </a:r>
            <a:r>
              <a:rPr lang="en-US" sz="1600" dirty="0">
                <a:solidFill>
                  <a:srgbClr val="000000"/>
                </a:solidFill>
                <a:latin typeface="Consolas" panose="020B0609020204030204" pitchFamily="49" charset="0"/>
              </a:rPr>
              <a:t>(String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 {</a:t>
            </a:r>
          </a:p>
          <a:p>
            <a:pPr marL="45720" indent="0">
              <a:spcBef>
                <a:spcPts val="0"/>
              </a:spcBef>
              <a:buNone/>
            </a:pPr>
            <a:r>
              <a:rPr lang="en-US" sz="1600" b="1" dirty="0">
                <a:solidFill>
                  <a:srgbClr val="7F0055"/>
                </a:solidFill>
                <a:latin typeface="Consolas" panose="020B0609020204030204" pitchFamily="49" charset="0"/>
              </a:rPr>
              <a:t>   this</a:t>
            </a:r>
            <a:r>
              <a:rPr lang="en-US" sz="1600" dirty="0">
                <a:solidFill>
                  <a:srgbClr val="000000"/>
                </a:solidFill>
                <a:latin typeface="Consolas" panose="020B0609020204030204" pitchFamily="49" charset="0"/>
              </a:rPr>
              <a:t>.</a:t>
            </a:r>
            <a:r>
              <a:rPr lang="en-US" sz="1600" dirty="0">
                <a:solidFill>
                  <a:srgbClr val="0000C0"/>
                </a:solidFill>
                <a:latin typeface="Consolas" panose="020B0609020204030204" pitchFamily="49" charset="0"/>
              </a:rPr>
              <a:t>name</a:t>
            </a:r>
            <a:r>
              <a:rPr lang="en-US" sz="1600" dirty="0">
                <a:solidFill>
                  <a:srgbClr val="000000"/>
                </a:solidFill>
                <a:latin typeface="Consolas" panose="020B0609020204030204" pitchFamily="49" charset="0"/>
              </a:rPr>
              <a:t> =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a:t>
            </a:r>
          </a:p>
          <a:p>
            <a:pPr marL="45720" indent="0">
              <a:spcBef>
                <a:spcPts val="0"/>
              </a:spcBef>
              <a:buNone/>
            </a:pPr>
            <a:r>
              <a:rPr lang="en-US" sz="1600" dirty="0">
                <a:solidFill>
                  <a:srgbClr val="000000"/>
                </a:solidFill>
                <a:latin typeface="Consolas" panose="020B0609020204030204" pitchFamily="49" charset="0"/>
              </a:rPr>
              <a:t>}</a:t>
            </a:r>
          </a:p>
          <a:p>
            <a:pPr marL="45720" indent="0">
              <a:spcBef>
                <a:spcPts val="0"/>
              </a:spcBef>
              <a:buNone/>
            </a:pPr>
            <a:endParaRPr lang="en-US" sz="1600" dirty="0">
              <a:solidFill>
                <a:srgbClr val="000000"/>
              </a:solidFill>
              <a:latin typeface="Consolas" panose="020B0609020204030204" pitchFamily="49" charset="0"/>
            </a:endParaRPr>
          </a:p>
          <a:p>
            <a:pPr marL="45720" indent="0">
              <a:spcBef>
                <a:spcPts val="0"/>
              </a:spcBef>
              <a:buNone/>
            </a:pPr>
            <a:r>
              <a:rPr lang="en-US" sz="1600" dirty="0">
                <a:solidFill>
                  <a:srgbClr val="008080"/>
                </a:solidFill>
                <a:latin typeface="Consolas" panose="020B0609020204030204" pitchFamily="49" charset="0"/>
              </a:rPr>
              <a:t>// Set name in Dragon class</a:t>
            </a:r>
          </a:p>
          <a:p>
            <a:pPr marL="45720" indent="0">
              <a:spcBef>
                <a:spcPts val="0"/>
              </a:spcBef>
              <a:buNone/>
            </a:pPr>
            <a:r>
              <a:rPr lang="en-US" sz="1600" dirty="0">
                <a:solidFill>
                  <a:srgbClr val="646464"/>
                </a:solidFill>
                <a:latin typeface="Consolas" panose="020B0609020204030204" pitchFamily="49" charset="0"/>
              </a:rPr>
              <a:t>@Override</a:t>
            </a:r>
          </a:p>
          <a:p>
            <a:pPr marL="45720" indent="0">
              <a:spcBef>
                <a:spcPts val="0"/>
              </a:spcBef>
              <a:buNone/>
            </a:pPr>
            <a:r>
              <a:rPr lang="en-US" sz="1600" b="1" dirty="0">
                <a:solidFill>
                  <a:srgbClr val="7F0055"/>
                </a:solidFill>
                <a:latin typeface="Consolas" panose="020B0609020204030204" pitchFamily="49" charset="0"/>
              </a:rPr>
              <a:t>public</a:t>
            </a:r>
            <a:r>
              <a:rPr lang="en-US" sz="1600" b="1" dirty="0">
                <a:solidFill>
                  <a:srgbClr val="000000"/>
                </a:solidFill>
                <a:latin typeface="Consolas" panose="020B0609020204030204" pitchFamily="49" charset="0"/>
              </a:rPr>
              <a:t> </a:t>
            </a:r>
            <a:r>
              <a:rPr lang="en-US" sz="1600" b="1" dirty="0">
                <a:solidFill>
                  <a:srgbClr val="7F0055"/>
                </a:solidFill>
                <a:latin typeface="Consolas" panose="020B0609020204030204" pitchFamily="49" charset="0"/>
              </a:rPr>
              <a:t>void</a:t>
            </a:r>
            <a:r>
              <a:rPr lang="en-US" sz="1600" b="1" dirty="0">
                <a:solidFill>
                  <a:srgbClr val="000000"/>
                </a:solidFill>
                <a:latin typeface="Consolas" panose="020B0609020204030204" pitchFamily="49" charset="0"/>
              </a:rPr>
              <a:t> </a:t>
            </a:r>
            <a:r>
              <a:rPr lang="en-US" sz="1600" dirty="0" err="1">
                <a:solidFill>
                  <a:srgbClr val="000000"/>
                </a:solidFill>
                <a:latin typeface="Consolas" panose="020B0609020204030204" pitchFamily="49" charset="0"/>
              </a:rPr>
              <a:t>setName</a:t>
            </a:r>
            <a:r>
              <a:rPr lang="en-US" sz="1600" dirty="0">
                <a:solidFill>
                  <a:srgbClr val="000000"/>
                </a:solidFill>
                <a:latin typeface="Consolas" panose="020B0609020204030204" pitchFamily="49" charset="0"/>
              </a:rPr>
              <a:t>(String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 {</a:t>
            </a:r>
          </a:p>
          <a:p>
            <a:pPr marL="45720" indent="0">
              <a:spcBef>
                <a:spcPts val="0"/>
              </a:spcBef>
              <a:buNone/>
            </a:pPr>
            <a:r>
              <a:rPr lang="en-US" sz="1600" dirty="0">
                <a:solidFill>
                  <a:srgbClr val="7F0055"/>
                </a:solidFill>
                <a:latin typeface="Consolas" panose="020B0609020204030204" pitchFamily="49" charset="0"/>
              </a:rPr>
              <a:t>  </a:t>
            </a:r>
            <a:r>
              <a:rPr lang="en-US" sz="1600" b="1" dirty="0">
                <a:solidFill>
                  <a:srgbClr val="7F0055"/>
                </a:solidFill>
                <a:latin typeface="Consolas" panose="020B0609020204030204" pitchFamily="49" charset="0"/>
              </a:rPr>
              <a:t> if</a:t>
            </a:r>
            <a:r>
              <a:rPr lang="en-US" sz="1600" b="1" dirty="0">
                <a:solidFill>
                  <a:srgbClr val="000000"/>
                </a:solidFill>
                <a:latin typeface="Consolas" panose="020B0609020204030204" pitchFamily="49" charset="0"/>
              </a:rPr>
              <a:t> </a:t>
            </a:r>
            <a:r>
              <a:rPr lang="en-US" sz="1600" dirty="0">
                <a:solidFill>
                  <a:srgbClr val="000000"/>
                </a:solidFill>
                <a:latin typeface="Consolas" panose="020B0609020204030204" pitchFamily="49" charset="0"/>
              </a:rPr>
              <a:t>(</a:t>
            </a:r>
            <a:r>
              <a:rPr lang="en-US" sz="1600" dirty="0" err="1">
                <a:solidFill>
                  <a:srgbClr val="6A3E3E"/>
                </a:solidFill>
                <a:latin typeface="Consolas" panose="020B0609020204030204" pitchFamily="49" charset="0"/>
              </a:rPr>
              <a:t>name</a:t>
            </a:r>
            <a:r>
              <a:rPr lang="en-US" sz="1600" dirty="0" err="1">
                <a:solidFill>
                  <a:srgbClr val="000000"/>
                </a:solidFill>
                <a:latin typeface="Consolas" panose="020B0609020204030204" pitchFamily="49" charset="0"/>
              </a:rPr>
              <a:t>.length</a:t>
            </a:r>
            <a:r>
              <a:rPr lang="en-US" sz="1600" dirty="0">
                <a:solidFill>
                  <a:srgbClr val="000000"/>
                </a:solidFill>
                <a:latin typeface="Consolas" panose="020B0609020204030204" pitchFamily="49" charset="0"/>
              </a:rPr>
              <a:t>() &lt; 9) {</a:t>
            </a:r>
          </a:p>
          <a:p>
            <a:pPr marL="45720" indent="0">
              <a:spcBef>
                <a:spcPts val="0"/>
              </a:spcBef>
              <a:buNone/>
            </a:pPr>
            <a:r>
              <a:rPr lang="en-US" sz="1600" dirty="0">
                <a:solidFill>
                  <a:srgbClr val="7F0055"/>
                </a:solidFill>
                <a:latin typeface="Consolas" panose="020B0609020204030204" pitchFamily="49" charset="0"/>
              </a:rPr>
              <a:t>      </a:t>
            </a:r>
            <a:r>
              <a:rPr lang="en-US" sz="1600" b="1" dirty="0">
                <a:solidFill>
                  <a:srgbClr val="7F0055"/>
                </a:solidFill>
                <a:latin typeface="Consolas" panose="020B0609020204030204" pitchFamily="49" charset="0"/>
              </a:rPr>
              <a:t>this</a:t>
            </a:r>
            <a:r>
              <a:rPr lang="en-US" sz="1600" dirty="0">
                <a:solidFill>
                  <a:srgbClr val="000000"/>
                </a:solidFill>
                <a:latin typeface="Consolas" panose="020B0609020204030204" pitchFamily="49" charset="0"/>
              </a:rPr>
              <a:t>.</a:t>
            </a:r>
            <a:r>
              <a:rPr lang="en-US" sz="1600" dirty="0">
                <a:solidFill>
                  <a:srgbClr val="0000C0"/>
                </a:solidFill>
                <a:latin typeface="Consolas" panose="020B0609020204030204" pitchFamily="49" charset="0"/>
              </a:rPr>
              <a:t>name</a:t>
            </a:r>
            <a:r>
              <a:rPr lang="en-US" sz="1600" dirty="0">
                <a:solidFill>
                  <a:srgbClr val="000000"/>
                </a:solidFill>
                <a:latin typeface="Consolas" panose="020B0609020204030204" pitchFamily="49" charset="0"/>
              </a:rPr>
              <a:t> = </a:t>
            </a:r>
            <a:r>
              <a:rPr lang="en-US" sz="1600" dirty="0">
                <a:solidFill>
                  <a:srgbClr val="2A00FF"/>
                </a:solidFill>
                <a:latin typeface="Consolas" panose="020B0609020204030204" pitchFamily="49" charset="0"/>
              </a:rPr>
              <a:t>"Dragon "</a:t>
            </a:r>
            <a:r>
              <a:rPr lang="en-US" sz="1600" dirty="0">
                <a:solidFill>
                  <a:srgbClr val="000000"/>
                </a:solidFill>
                <a:latin typeface="Consolas" panose="020B0609020204030204" pitchFamily="49" charset="0"/>
              </a:rPr>
              <a:t> + </a:t>
            </a:r>
            <a:r>
              <a:rPr lang="en-US" sz="1600"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a:t>
            </a:r>
          </a:p>
          <a:p>
            <a:pPr marL="45720" indent="0">
              <a:spcBef>
                <a:spcPts val="0"/>
              </a:spcBef>
              <a:buNone/>
            </a:pPr>
            <a:r>
              <a:rPr lang="en-US" sz="1600" dirty="0">
                <a:solidFill>
                  <a:srgbClr val="000000"/>
                </a:solidFill>
                <a:latin typeface="Consolas" panose="020B0609020204030204" pitchFamily="49" charset="0"/>
              </a:rPr>
              <a:t>   }</a:t>
            </a:r>
          </a:p>
          <a:p>
            <a:pPr marL="45720" indent="0">
              <a:spcBef>
                <a:spcPts val="0"/>
              </a:spcBef>
              <a:buNone/>
            </a:pPr>
            <a:r>
              <a:rPr lang="en-US" sz="1600" dirty="0">
                <a:solidFill>
                  <a:srgbClr val="7F0055"/>
                </a:solidFill>
                <a:latin typeface="Consolas" panose="020B0609020204030204" pitchFamily="49" charset="0"/>
              </a:rPr>
              <a:t>   else</a:t>
            </a:r>
            <a:r>
              <a:rPr lang="en-US" sz="1600" dirty="0">
                <a:solidFill>
                  <a:srgbClr val="000000"/>
                </a:solidFill>
                <a:latin typeface="Consolas" panose="020B0609020204030204" pitchFamily="49" charset="0"/>
              </a:rPr>
              <a:t> </a:t>
            </a:r>
            <a:r>
              <a:rPr lang="en-US" sz="1600" dirty="0" err="1">
                <a:solidFill>
                  <a:srgbClr val="7F0055"/>
                </a:solidFill>
                <a:latin typeface="Consolas" panose="020B0609020204030204" pitchFamily="49" charset="0"/>
              </a:rPr>
              <a:t>s</a:t>
            </a:r>
            <a:r>
              <a:rPr lang="en-US" sz="1600" b="1" dirty="0" err="1">
                <a:solidFill>
                  <a:srgbClr val="7F0055"/>
                </a:solidFill>
                <a:latin typeface="Consolas" panose="020B0609020204030204" pitchFamily="49" charset="0"/>
              </a:rPr>
              <a:t>uper</a:t>
            </a:r>
            <a:r>
              <a:rPr lang="en-US" sz="1600" b="1" dirty="0" err="1">
                <a:solidFill>
                  <a:srgbClr val="000000"/>
                </a:solidFill>
                <a:latin typeface="Consolas" panose="020B0609020204030204" pitchFamily="49" charset="0"/>
              </a:rPr>
              <a:t>.</a:t>
            </a:r>
            <a:r>
              <a:rPr lang="en-US" sz="1600" dirty="0" err="1">
                <a:solidFill>
                  <a:srgbClr val="000000"/>
                </a:solidFill>
                <a:latin typeface="Consolas" panose="020B0609020204030204" pitchFamily="49" charset="0"/>
              </a:rPr>
              <a:t>setName</a:t>
            </a:r>
            <a:r>
              <a:rPr lang="en-US" sz="1600" dirty="0">
                <a:solidFill>
                  <a:srgbClr val="000000"/>
                </a:solidFill>
                <a:latin typeface="Consolas" panose="020B0609020204030204" pitchFamily="49" charset="0"/>
              </a:rPr>
              <a:t>(</a:t>
            </a:r>
            <a:r>
              <a:rPr lang="en-US" sz="1600" b="1" dirty="0">
                <a:solidFill>
                  <a:srgbClr val="6A3E3E"/>
                </a:solidFill>
                <a:latin typeface="Consolas" panose="020B0609020204030204" pitchFamily="49" charset="0"/>
              </a:rPr>
              <a:t>name</a:t>
            </a:r>
            <a:r>
              <a:rPr lang="en-US" sz="1600" dirty="0">
                <a:solidFill>
                  <a:srgbClr val="000000"/>
                </a:solidFill>
                <a:latin typeface="Consolas" panose="020B0609020204030204" pitchFamily="49" charset="0"/>
              </a:rPr>
              <a:t>);</a:t>
            </a:r>
          </a:p>
          <a:p>
            <a:pPr marL="45720" indent="0">
              <a:spcBef>
                <a:spcPts val="0"/>
              </a:spcBef>
              <a:buNone/>
            </a:pPr>
            <a:r>
              <a:rPr lang="en-US" sz="1600" dirty="0">
                <a:solidFill>
                  <a:srgbClr val="000000"/>
                </a:solidFill>
                <a:latin typeface="Consolas" panose="020B0609020204030204" pitchFamily="49" charset="0"/>
              </a:rPr>
              <a:t>}</a:t>
            </a:r>
            <a:endParaRPr lang="en-US" sz="1600" dirty="0"/>
          </a:p>
          <a:p>
            <a:pPr marL="45720" indent="0">
              <a:spcBef>
                <a:spcPts val="0"/>
              </a:spcBef>
              <a:buNone/>
            </a:pPr>
            <a:endParaRPr lang="en-US" sz="1600" dirty="0"/>
          </a:p>
        </p:txBody>
      </p:sp>
      <p:sp>
        <p:nvSpPr>
          <p:cNvPr id="3" name="Content Placeholder 2"/>
          <p:cNvSpPr>
            <a:spLocks noGrp="1"/>
          </p:cNvSpPr>
          <p:nvPr>
            <p:ph sz="half" idx="2"/>
          </p:nvPr>
        </p:nvSpPr>
        <p:spPr>
          <a:xfrm>
            <a:off x="4355976" y="2420888"/>
            <a:ext cx="4550518" cy="4210416"/>
          </a:xfrm>
        </p:spPr>
        <p:txBody>
          <a:bodyPr/>
          <a:lstStyle/>
          <a:p>
            <a:r>
              <a:rPr lang="en-US" dirty="0"/>
              <a:t>However, since most dragons have long names, this bug might never be caught!</a:t>
            </a:r>
            <a:br>
              <a:rPr lang="en-US" dirty="0"/>
            </a:br>
            <a:endParaRPr lang="en-US" dirty="0"/>
          </a:p>
          <a:p>
            <a:pPr marL="45720" indent="0">
              <a:buNone/>
            </a:pPr>
            <a:r>
              <a:rPr lang="en-US" dirty="0"/>
              <a:t> </a:t>
            </a:r>
            <a:br>
              <a:rPr lang="en-US" dirty="0"/>
            </a:br>
            <a:r>
              <a:rPr lang="en-US" dirty="0"/>
              <a:t> </a:t>
            </a:r>
            <a:br>
              <a:rPr lang="en-US" dirty="0"/>
            </a:br>
            <a:endParaRPr lang="en-US" dirty="0"/>
          </a:p>
          <a:p>
            <a:pPr lvl="1"/>
            <a:r>
              <a:rPr lang="en-US" dirty="0"/>
              <a:t>Dragon constructor calls super(), setting the name to the passed parameter</a:t>
            </a:r>
          </a:p>
          <a:p>
            <a:pPr lvl="1"/>
            <a:endParaRPr lang="en-US" dirty="0"/>
          </a:p>
          <a:p>
            <a:pPr lvl="1"/>
            <a:r>
              <a:rPr lang="en-US" dirty="0"/>
              <a:t>Dragon setter may conditionally set the name using a different convention.</a:t>
            </a:r>
          </a:p>
        </p:txBody>
      </p:sp>
      <p:sp>
        <p:nvSpPr>
          <p:cNvPr id="4" name="Date Placeholder 3"/>
          <p:cNvSpPr>
            <a:spLocks noGrp="1"/>
          </p:cNvSpPr>
          <p:nvPr>
            <p:ph type="dt" sz="half" idx="10"/>
          </p:nvPr>
        </p:nvSpPr>
        <p:spPr/>
        <p:txBody>
          <a:bodyPr/>
          <a:lstStyle/>
          <a:p>
            <a:pPr>
              <a:defRPr/>
            </a:pPr>
            <a:fld id="{FD67F33B-9902-4C7F-B710-77B8763761B4}" type="datetime1">
              <a:rPr lang="en-US" smtClean="0"/>
              <a:t>12/17/2017</a:t>
            </a:fld>
            <a:endParaRPr lang="en-US"/>
          </a:p>
        </p:txBody>
      </p:sp>
      <p:sp>
        <p:nvSpPr>
          <p:cNvPr id="5" name="Footer Placeholder 4"/>
          <p:cNvSpPr>
            <a:spLocks noGrp="1"/>
          </p:cNvSpPr>
          <p:nvPr>
            <p:ph type="ftr" sz="quarter" idx="11"/>
          </p:nvPr>
        </p:nvSpPr>
        <p:spPr/>
        <p:txBody>
          <a:bodyPr/>
          <a:lstStyle/>
          <a:p>
            <a:pPr>
              <a:defRPr/>
            </a:pPr>
            <a:r>
              <a:rPr lang="en-US"/>
              <a:t>SW Testing and Maintenance</a:t>
            </a:r>
            <a:endParaRPr lang="en-US" dirty="0"/>
          </a:p>
        </p:txBody>
      </p:sp>
      <p:sp>
        <p:nvSpPr>
          <p:cNvPr id="6" name="Title 5"/>
          <p:cNvSpPr>
            <a:spLocks noGrp="1"/>
          </p:cNvSpPr>
          <p:nvPr>
            <p:ph type="title"/>
          </p:nvPr>
        </p:nvSpPr>
        <p:spPr/>
        <p:txBody>
          <a:bodyPr/>
          <a:lstStyle/>
          <a:p>
            <a:r>
              <a:rPr lang="en-US" dirty="0"/>
              <a:t>JUnit Setup  </a:t>
            </a:r>
            <a:r>
              <a:rPr lang="en-US" sz="2400" dirty="0"/>
              <a:t>(2)</a:t>
            </a:r>
            <a:endParaRPr lang="en-US" dirty="0"/>
          </a:p>
        </p:txBody>
      </p:sp>
      <p:sp>
        <p:nvSpPr>
          <p:cNvPr id="7" name="TextBox 6"/>
          <p:cNvSpPr txBox="1"/>
          <p:nvPr/>
        </p:nvSpPr>
        <p:spPr>
          <a:xfrm rot="21154513">
            <a:off x="4153395" y="5614996"/>
            <a:ext cx="1773911" cy="323165"/>
          </a:xfrm>
          <a:prstGeom prst="rect">
            <a:avLst/>
          </a:prstGeom>
          <a:noFill/>
        </p:spPr>
        <p:txBody>
          <a:bodyPr wrap="square" rtlCol="0">
            <a:spAutoFit/>
          </a:bodyPr>
          <a:lstStyle/>
          <a:p>
            <a:pPr algn="ctr">
              <a:lnSpc>
                <a:spcPts val="1800"/>
              </a:lnSpc>
            </a:pPr>
            <a:r>
              <a:rPr lang="en-US" sz="1800" b="0" dirty="0">
                <a:solidFill>
                  <a:srgbClr val="C00000"/>
                </a:solidFill>
                <a:latin typeface="Arial Black" panose="020B0A04020102020204" pitchFamily="34" charset="0"/>
              </a:rPr>
              <a:t>Conflict!</a:t>
            </a:r>
          </a:p>
        </p:txBody>
      </p:sp>
      <p:grpSp>
        <p:nvGrpSpPr>
          <p:cNvPr id="10" name="Group 9"/>
          <p:cNvGrpSpPr/>
          <p:nvPr/>
        </p:nvGrpSpPr>
        <p:grpSpPr>
          <a:xfrm>
            <a:off x="4499992" y="5157192"/>
            <a:ext cx="318144" cy="1224136"/>
            <a:chOff x="4613896" y="5085184"/>
            <a:chExt cx="318144" cy="1440160"/>
          </a:xfrm>
        </p:grpSpPr>
        <p:sp>
          <p:nvSpPr>
            <p:cNvPr id="8" name="Arrow: Bent 7"/>
            <p:cNvSpPr/>
            <p:nvPr/>
          </p:nvSpPr>
          <p:spPr>
            <a:xfrm>
              <a:off x="4613896" y="5085184"/>
              <a:ext cx="318144" cy="504056"/>
            </a:xfrm>
            <a:prstGeom prst="bentArrow">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Bent 8"/>
            <p:cNvSpPr/>
            <p:nvPr/>
          </p:nvSpPr>
          <p:spPr>
            <a:xfrm flipV="1">
              <a:off x="4613896" y="6021288"/>
              <a:ext cx="318144" cy="504056"/>
            </a:xfrm>
            <a:prstGeom prst="bentArrow">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145818181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80999" y="685800"/>
            <a:ext cx="8655497" cy="5440679"/>
          </a:xfrm>
        </p:spPr>
        <p:txBody>
          <a:bodyPr>
            <a:noAutofit/>
          </a:bodyPr>
          <a:lstStyle/>
          <a:p>
            <a:r>
              <a:rPr lang="en-US" sz="1600" b="1" dirty="0">
                <a:solidFill>
                  <a:srgbClr val="7F0055"/>
                </a:solidFill>
              </a:rPr>
              <a:t>public</a:t>
            </a:r>
            <a:r>
              <a:rPr lang="en-US" sz="1600" dirty="0">
                <a:solidFill>
                  <a:srgbClr val="000000"/>
                </a:solidFill>
              </a:rPr>
              <a:t> </a:t>
            </a:r>
            <a:r>
              <a:rPr lang="en-US" sz="1600" b="1" dirty="0">
                <a:solidFill>
                  <a:srgbClr val="7F0055"/>
                </a:solidFill>
              </a:rPr>
              <a:t>void</a:t>
            </a:r>
            <a:r>
              <a:rPr lang="en-US" sz="1600" dirty="0">
                <a:solidFill>
                  <a:srgbClr val="000000"/>
                </a:solidFill>
              </a:rPr>
              <a:t> </a:t>
            </a:r>
            <a:r>
              <a:rPr lang="en-US" sz="1600" dirty="0" err="1">
                <a:solidFill>
                  <a:srgbClr val="000000"/>
                </a:solidFill>
              </a:rPr>
              <a:t>testSetters</a:t>
            </a:r>
            <a:r>
              <a:rPr lang="en-US" sz="1600" dirty="0">
                <a:solidFill>
                  <a:srgbClr val="000000"/>
                </a:solidFill>
              </a:rPr>
              <a:t>() {</a:t>
            </a:r>
          </a:p>
          <a:p>
            <a:endParaRPr lang="en-US" sz="1600" dirty="0"/>
          </a:p>
          <a:p>
            <a:r>
              <a:rPr lang="en-US" sz="1600" dirty="0">
                <a:solidFill>
                  <a:srgbClr val="3F7F5F"/>
                </a:solidFill>
              </a:rPr>
              <a:t>  // Keep some test case dragons in an </a:t>
            </a:r>
            <a:r>
              <a:rPr lang="en-US" sz="1600" dirty="0" err="1">
                <a:solidFill>
                  <a:srgbClr val="3F7F5F"/>
                </a:solidFill>
              </a:rPr>
              <a:t>ArrayList</a:t>
            </a:r>
            <a:endParaRPr lang="en-US" sz="1600" dirty="0">
              <a:solidFill>
                <a:srgbClr val="3F7F5F"/>
              </a:solidFill>
            </a:endParaRPr>
          </a:p>
          <a:p>
            <a:endParaRPr lang="en-US" sz="1600" dirty="0"/>
          </a:p>
          <a:p>
            <a:r>
              <a:rPr lang="en-US" sz="1600" dirty="0">
                <a:solidFill>
                  <a:srgbClr val="3F7F5F"/>
                </a:solidFill>
              </a:rPr>
              <a:t>  // But first... let's get some instance variable values</a:t>
            </a:r>
          </a:p>
          <a:p>
            <a:r>
              <a:rPr lang="en-US" sz="1600" dirty="0">
                <a:solidFill>
                  <a:srgbClr val="000000"/>
                </a:solidFill>
              </a:rPr>
              <a:t>  String[] </a:t>
            </a:r>
            <a:r>
              <a:rPr lang="en-US" sz="1600" dirty="0">
                <a:solidFill>
                  <a:srgbClr val="6A3E3E"/>
                </a:solidFill>
              </a:rPr>
              <a:t>names</a:t>
            </a:r>
            <a:r>
              <a:rPr lang="en-US" sz="1600" dirty="0">
                <a:solidFill>
                  <a:srgbClr val="000000"/>
                </a:solidFill>
              </a:rPr>
              <a:t> =    { </a:t>
            </a:r>
            <a:r>
              <a:rPr lang="en-US" sz="1600" dirty="0">
                <a:solidFill>
                  <a:srgbClr val="2A00FF"/>
                </a:solidFill>
              </a:rPr>
              <a:t>"</a:t>
            </a:r>
            <a:r>
              <a:rPr lang="en-US" sz="1600" dirty="0" err="1">
                <a:solidFill>
                  <a:srgbClr val="2A00FF"/>
                </a:solidFill>
              </a:rPr>
              <a:t>Deathwing</a:t>
            </a:r>
            <a:r>
              <a:rPr lang="en-US" sz="1600" dirty="0">
                <a:solidFill>
                  <a:srgbClr val="2A00FF"/>
                </a:solidFill>
              </a:rPr>
              <a:t>"</a:t>
            </a:r>
            <a:r>
              <a:rPr lang="en-US" sz="1600" dirty="0">
                <a:solidFill>
                  <a:srgbClr val="000000"/>
                </a:solidFill>
              </a:rPr>
              <a:t>, </a:t>
            </a:r>
            <a:r>
              <a:rPr lang="en-US" sz="1600" dirty="0">
                <a:solidFill>
                  <a:srgbClr val="2A00FF"/>
                </a:solidFill>
              </a:rPr>
              <a:t>"</a:t>
            </a:r>
            <a:r>
              <a:rPr lang="en-US" sz="1600" dirty="0" err="1">
                <a:solidFill>
                  <a:srgbClr val="2A00FF"/>
                </a:solidFill>
              </a:rPr>
              <a:t>Ysera</a:t>
            </a:r>
            <a:r>
              <a:rPr lang="en-US" sz="1600" dirty="0">
                <a:solidFill>
                  <a:srgbClr val="2A00FF"/>
                </a:solidFill>
              </a:rPr>
              <a:t>"</a:t>
            </a:r>
            <a:r>
              <a:rPr lang="en-US" sz="1600" dirty="0">
                <a:solidFill>
                  <a:srgbClr val="000000"/>
                </a:solidFill>
              </a:rPr>
              <a:t>, </a:t>
            </a:r>
            <a:r>
              <a:rPr lang="en-US" sz="1600" dirty="0">
                <a:solidFill>
                  <a:srgbClr val="2A00FF"/>
                </a:solidFill>
              </a:rPr>
              <a:t>"</a:t>
            </a:r>
            <a:r>
              <a:rPr lang="en-US" sz="1600" dirty="0" err="1">
                <a:solidFill>
                  <a:srgbClr val="2A00FF"/>
                </a:solidFill>
              </a:rPr>
              <a:t>Alexstrasza</a:t>
            </a:r>
            <a:r>
              <a:rPr lang="en-US" sz="1600" dirty="0">
                <a:solidFill>
                  <a:srgbClr val="2A00FF"/>
                </a:solidFill>
              </a:rPr>
              <a:t>"</a:t>
            </a:r>
            <a:r>
              <a:rPr lang="en-US" sz="1600" dirty="0">
                <a:solidFill>
                  <a:srgbClr val="000000"/>
                </a:solidFill>
              </a:rPr>
              <a:t>, </a:t>
            </a:r>
            <a:r>
              <a:rPr lang="en-US" sz="1600" dirty="0">
                <a:solidFill>
                  <a:srgbClr val="2A00FF"/>
                </a:solidFill>
              </a:rPr>
              <a:t>"</a:t>
            </a:r>
            <a:r>
              <a:rPr lang="en-US" sz="1600" dirty="0" err="1">
                <a:solidFill>
                  <a:srgbClr val="2A00FF"/>
                </a:solidFill>
              </a:rPr>
              <a:t>Saragosa</a:t>
            </a:r>
            <a:r>
              <a:rPr lang="en-US" sz="1600" dirty="0">
                <a:solidFill>
                  <a:srgbClr val="2A00FF"/>
                </a:solidFill>
              </a:rPr>
              <a:t>"</a:t>
            </a:r>
            <a:r>
              <a:rPr lang="en-US" sz="1600" dirty="0">
                <a:solidFill>
                  <a:srgbClr val="000000"/>
                </a:solidFill>
              </a:rPr>
              <a:t> };</a:t>
            </a:r>
          </a:p>
          <a:p>
            <a:r>
              <a:rPr lang="en-US" sz="1600" b="1" dirty="0">
                <a:solidFill>
                  <a:srgbClr val="7F0055"/>
                </a:solidFill>
              </a:rPr>
              <a:t>  double</a:t>
            </a:r>
            <a:r>
              <a:rPr lang="en-US" sz="1600" dirty="0">
                <a:solidFill>
                  <a:srgbClr val="000000"/>
                </a:solidFill>
              </a:rPr>
              <a:t>[] </a:t>
            </a:r>
            <a:r>
              <a:rPr lang="en-US" sz="1600" dirty="0">
                <a:solidFill>
                  <a:srgbClr val="6A3E3E"/>
                </a:solidFill>
              </a:rPr>
              <a:t>heights</a:t>
            </a:r>
            <a:r>
              <a:rPr lang="en-US" sz="1600" dirty="0">
                <a:solidFill>
                  <a:srgbClr val="000000"/>
                </a:solidFill>
              </a:rPr>
              <a:t> =  { 84.5, 72.0, 80.0, -71.0 };</a:t>
            </a:r>
          </a:p>
          <a:p>
            <a:r>
              <a:rPr lang="en-US" sz="1600" dirty="0">
                <a:solidFill>
                  <a:srgbClr val="000000"/>
                </a:solidFill>
              </a:rPr>
              <a:t>  String[] </a:t>
            </a:r>
            <a:r>
              <a:rPr lang="en-US" sz="1600" dirty="0">
                <a:solidFill>
                  <a:srgbClr val="6A3E3E"/>
                </a:solidFill>
              </a:rPr>
              <a:t>colors</a:t>
            </a:r>
            <a:r>
              <a:rPr lang="en-US" sz="1600" dirty="0">
                <a:solidFill>
                  <a:srgbClr val="000000"/>
                </a:solidFill>
              </a:rPr>
              <a:t> =   { </a:t>
            </a:r>
            <a:r>
              <a:rPr lang="en-US" sz="1600" dirty="0">
                <a:solidFill>
                  <a:srgbClr val="2A00FF"/>
                </a:solidFill>
              </a:rPr>
              <a:t>"black"</a:t>
            </a:r>
            <a:r>
              <a:rPr lang="en-US" sz="1600" dirty="0">
                <a:solidFill>
                  <a:srgbClr val="000000"/>
                </a:solidFill>
              </a:rPr>
              <a:t>, </a:t>
            </a:r>
            <a:r>
              <a:rPr lang="en-US" sz="1600" dirty="0">
                <a:solidFill>
                  <a:srgbClr val="2A00FF"/>
                </a:solidFill>
              </a:rPr>
              <a:t>"green"</a:t>
            </a:r>
            <a:r>
              <a:rPr lang="en-US" sz="1600" dirty="0">
                <a:solidFill>
                  <a:srgbClr val="000000"/>
                </a:solidFill>
              </a:rPr>
              <a:t>, </a:t>
            </a:r>
            <a:r>
              <a:rPr lang="en-US" sz="1600" dirty="0">
                <a:solidFill>
                  <a:srgbClr val="2A00FF"/>
                </a:solidFill>
              </a:rPr>
              <a:t>"red"</a:t>
            </a:r>
            <a:r>
              <a:rPr lang="en-US" sz="1600" dirty="0">
                <a:solidFill>
                  <a:srgbClr val="000000"/>
                </a:solidFill>
              </a:rPr>
              <a:t>, </a:t>
            </a:r>
            <a:r>
              <a:rPr lang="en-US" sz="1600" dirty="0">
                <a:solidFill>
                  <a:srgbClr val="2A00FF"/>
                </a:solidFill>
              </a:rPr>
              <a:t>"blue"</a:t>
            </a:r>
            <a:r>
              <a:rPr lang="en-US" sz="1600" dirty="0">
                <a:solidFill>
                  <a:srgbClr val="000000"/>
                </a:solidFill>
              </a:rPr>
              <a:t> };</a:t>
            </a:r>
          </a:p>
          <a:p>
            <a:r>
              <a:rPr lang="en-US" sz="1600" b="1" dirty="0">
                <a:solidFill>
                  <a:srgbClr val="7F0055"/>
                </a:solidFill>
              </a:rPr>
              <a:t>  </a:t>
            </a:r>
            <a:r>
              <a:rPr lang="en-US" sz="1600" b="1" dirty="0" err="1">
                <a:solidFill>
                  <a:srgbClr val="7F0055"/>
                </a:solidFill>
              </a:rPr>
              <a:t>boolean</a:t>
            </a:r>
            <a:r>
              <a:rPr lang="en-US" sz="1600" dirty="0">
                <a:solidFill>
                  <a:srgbClr val="000000"/>
                </a:solidFill>
              </a:rPr>
              <a:t>[] </a:t>
            </a:r>
            <a:r>
              <a:rPr lang="en-US" sz="1600" dirty="0">
                <a:solidFill>
                  <a:srgbClr val="6A3E3E"/>
                </a:solidFill>
              </a:rPr>
              <a:t>fire</a:t>
            </a:r>
            <a:r>
              <a:rPr lang="en-US" sz="1600" dirty="0">
                <a:solidFill>
                  <a:srgbClr val="000000"/>
                </a:solidFill>
              </a:rPr>
              <a:t> =    { </a:t>
            </a:r>
            <a:r>
              <a:rPr lang="en-US" sz="1600" b="1" dirty="0">
                <a:solidFill>
                  <a:srgbClr val="7F0055"/>
                </a:solidFill>
              </a:rPr>
              <a:t>true</a:t>
            </a:r>
            <a:r>
              <a:rPr lang="en-US" sz="1600" dirty="0">
                <a:solidFill>
                  <a:srgbClr val="000000"/>
                </a:solidFill>
              </a:rPr>
              <a:t>, </a:t>
            </a:r>
            <a:r>
              <a:rPr lang="en-US" sz="1600" b="1" dirty="0">
                <a:solidFill>
                  <a:srgbClr val="7F0055"/>
                </a:solidFill>
              </a:rPr>
              <a:t>false</a:t>
            </a:r>
            <a:r>
              <a:rPr lang="en-US" sz="1600" dirty="0">
                <a:solidFill>
                  <a:srgbClr val="000000"/>
                </a:solidFill>
              </a:rPr>
              <a:t>, </a:t>
            </a:r>
            <a:r>
              <a:rPr lang="en-US" sz="1600" b="1" dirty="0">
                <a:solidFill>
                  <a:srgbClr val="7F0055"/>
                </a:solidFill>
              </a:rPr>
              <a:t>false</a:t>
            </a:r>
            <a:r>
              <a:rPr lang="en-US" sz="1600" dirty="0">
                <a:solidFill>
                  <a:srgbClr val="000000"/>
                </a:solidFill>
              </a:rPr>
              <a:t>, </a:t>
            </a:r>
            <a:r>
              <a:rPr lang="en-US" sz="1600" b="1" dirty="0">
                <a:solidFill>
                  <a:srgbClr val="7F0055"/>
                </a:solidFill>
              </a:rPr>
              <a:t>true</a:t>
            </a:r>
            <a:r>
              <a:rPr lang="en-US" sz="1600" dirty="0">
                <a:solidFill>
                  <a:srgbClr val="000000"/>
                </a:solidFill>
              </a:rPr>
              <a:t> };</a:t>
            </a:r>
          </a:p>
          <a:p>
            <a:r>
              <a:rPr lang="en-US" sz="1600" b="1" dirty="0">
                <a:solidFill>
                  <a:srgbClr val="7F0055"/>
                </a:solidFill>
              </a:rPr>
              <a:t>  </a:t>
            </a:r>
            <a:r>
              <a:rPr lang="en-US" sz="1600" b="1" dirty="0" err="1">
                <a:solidFill>
                  <a:srgbClr val="7F0055"/>
                </a:solidFill>
              </a:rPr>
              <a:t>boolean</a:t>
            </a:r>
            <a:r>
              <a:rPr lang="en-US" sz="1600" dirty="0">
                <a:solidFill>
                  <a:srgbClr val="000000"/>
                </a:solidFill>
              </a:rPr>
              <a:t>[] </a:t>
            </a:r>
            <a:r>
              <a:rPr lang="en-US" sz="1600" dirty="0" err="1">
                <a:solidFill>
                  <a:srgbClr val="6A3E3E"/>
                </a:solidFill>
              </a:rPr>
              <a:t>canRide</a:t>
            </a:r>
            <a:r>
              <a:rPr lang="en-US" sz="1600" dirty="0">
                <a:solidFill>
                  <a:srgbClr val="000000"/>
                </a:solidFill>
              </a:rPr>
              <a:t> = { </a:t>
            </a:r>
            <a:r>
              <a:rPr lang="en-US" sz="1600" b="1" dirty="0">
                <a:solidFill>
                  <a:srgbClr val="7F0055"/>
                </a:solidFill>
              </a:rPr>
              <a:t>false</a:t>
            </a:r>
            <a:r>
              <a:rPr lang="en-US" sz="1600" dirty="0">
                <a:solidFill>
                  <a:srgbClr val="000000"/>
                </a:solidFill>
              </a:rPr>
              <a:t>, </a:t>
            </a:r>
            <a:r>
              <a:rPr lang="en-US" sz="1600" b="1" dirty="0">
                <a:solidFill>
                  <a:srgbClr val="7F0055"/>
                </a:solidFill>
              </a:rPr>
              <a:t>true</a:t>
            </a:r>
            <a:r>
              <a:rPr lang="en-US" sz="1600" dirty="0">
                <a:solidFill>
                  <a:srgbClr val="000000"/>
                </a:solidFill>
              </a:rPr>
              <a:t>, </a:t>
            </a:r>
            <a:r>
              <a:rPr lang="en-US" sz="1600" b="1" dirty="0">
                <a:solidFill>
                  <a:srgbClr val="7F0055"/>
                </a:solidFill>
              </a:rPr>
              <a:t>false</a:t>
            </a:r>
            <a:r>
              <a:rPr lang="en-US" sz="1600" dirty="0">
                <a:solidFill>
                  <a:srgbClr val="000000"/>
                </a:solidFill>
              </a:rPr>
              <a:t>, </a:t>
            </a:r>
            <a:r>
              <a:rPr lang="en-US" sz="1600" b="1" dirty="0">
                <a:solidFill>
                  <a:srgbClr val="7F0055"/>
                </a:solidFill>
              </a:rPr>
              <a:t>true</a:t>
            </a:r>
            <a:r>
              <a:rPr lang="en-US" sz="1600" dirty="0">
                <a:solidFill>
                  <a:srgbClr val="000000"/>
                </a:solidFill>
              </a:rPr>
              <a:t> };</a:t>
            </a:r>
          </a:p>
          <a:p>
            <a:endParaRPr lang="en-US" sz="1600" dirty="0"/>
          </a:p>
          <a:p>
            <a:r>
              <a:rPr lang="en-US" sz="1600" dirty="0">
                <a:solidFill>
                  <a:srgbClr val="000000"/>
                </a:solidFill>
              </a:rPr>
              <a:t>  </a:t>
            </a:r>
            <a:r>
              <a:rPr lang="en-US" sz="1600" dirty="0" err="1">
                <a:solidFill>
                  <a:srgbClr val="000000"/>
                </a:solidFill>
              </a:rPr>
              <a:t>ArrayList</a:t>
            </a:r>
            <a:r>
              <a:rPr lang="en-US" sz="1600" dirty="0">
                <a:solidFill>
                  <a:srgbClr val="000000"/>
                </a:solidFill>
              </a:rPr>
              <a:t>&lt;Dragon&gt; </a:t>
            </a:r>
            <a:r>
              <a:rPr lang="en-US" sz="1600" dirty="0" err="1">
                <a:solidFill>
                  <a:srgbClr val="6A3E3E"/>
                </a:solidFill>
              </a:rPr>
              <a:t>testDragons</a:t>
            </a:r>
            <a:r>
              <a:rPr lang="en-US" sz="1600" dirty="0">
                <a:solidFill>
                  <a:srgbClr val="000000"/>
                </a:solidFill>
              </a:rPr>
              <a:t> = </a:t>
            </a:r>
            <a:r>
              <a:rPr lang="en-US" sz="1600" b="1" dirty="0">
                <a:solidFill>
                  <a:srgbClr val="7F0055"/>
                </a:solidFill>
              </a:rPr>
              <a:t>new</a:t>
            </a:r>
            <a:r>
              <a:rPr lang="en-US" sz="1600" dirty="0">
                <a:solidFill>
                  <a:srgbClr val="000000"/>
                </a:solidFill>
              </a:rPr>
              <a:t> </a:t>
            </a:r>
            <a:r>
              <a:rPr lang="en-US" sz="1600" dirty="0" err="1">
                <a:solidFill>
                  <a:srgbClr val="000000"/>
                </a:solidFill>
              </a:rPr>
              <a:t>ArrayList</a:t>
            </a:r>
            <a:r>
              <a:rPr lang="en-US" sz="1600" dirty="0">
                <a:solidFill>
                  <a:srgbClr val="000000"/>
                </a:solidFill>
              </a:rPr>
              <a:t>&lt;Dragon&gt;();</a:t>
            </a:r>
          </a:p>
          <a:p>
            <a:r>
              <a:rPr lang="nn-NO" sz="1600" b="1" dirty="0">
                <a:solidFill>
                  <a:srgbClr val="7F0055"/>
                </a:solidFill>
              </a:rPr>
              <a:t>  for</a:t>
            </a:r>
            <a:r>
              <a:rPr lang="nn-NO" sz="1600" dirty="0">
                <a:solidFill>
                  <a:srgbClr val="000000"/>
                </a:solidFill>
              </a:rPr>
              <a:t> (</a:t>
            </a:r>
            <a:r>
              <a:rPr lang="nn-NO" sz="1600" b="1" dirty="0">
                <a:solidFill>
                  <a:srgbClr val="7F0055"/>
                </a:solidFill>
              </a:rPr>
              <a:t>int</a:t>
            </a:r>
            <a:r>
              <a:rPr lang="nn-NO" sz="1600" dirty="0">
                <a:solidFill>
                  <a:srgbClr val="000000"/>
                </a:solidFill>
              </a:rPr>
              <a:t> </a:t>
            </a:r>
            <a:r>
              <a:rPr lang="nn-NO" sz="1600" dirty="0">
                <a:solidFill>
                  <a:srgbClr val="6A3E3E"/>
                </a:solidFill>
              </a:rPr>
              <a:t>i</a:t>
            </a:r>
            <a:r>
              <a:rPr lang="nn-NO" sz="1600" dirty="0">
                <a:solidFill>
                  <a:srgbClr val="000000"/>
                </a:solidFill>
              </a:rPr>
              <a:t> = 0; </a:t>
            </a:r>
            <a:r>
              <a:rPr lang="nn-NO" sz="1600" dirty="0">
                <a:solidFill>
                  <a:srgbClr val="6A3E3E"/>
                </a:solidFill>
              </a:rPr>
              <a:t>i</a:t>
            </a:r>
            <a:r>
              <a:rPr lang="nn-NO" sz="1600" dirty="0">
                <a:solidFill>
                  <a:srgbClr val="000000"/>
                </a:solidFill>
              </a:rPr>
              <a:t> &lt; </a:t>
            </a:r>
            <a:r>
              <a:rPr lang="nn-NO" sz="1600" dirty="0">
                <a:solidFill>
                  <a:srgbClr val="6A3E3E"/>
                </a:solidFill>
              </a:rPr>
              <a:t>names</a:t>
            </a:r>
            <a:r>
              <a:rPr lang="nn-NO" sz="1600" dirty="0">
                <a:solidFill>
                  <a:srgbClr val="000000"/>
                </a:solidFill>
              </a:rPr>
              <a:t>.</a:t>
            </a:r>
            <a:r>
              <a:rPr lang="nn-NO" sz="1600" dirty="0">
                <a:solidFill>
                  <a:srgbClr val="0000C0"/>
                </a:solidFill>
              </a:rPr>
              <a:t>length</a:t>
            </a:r>
            <a:r>
              <a:rPr lang="nn-NO" sz="1600" dirty="0">
                <a:solidFill>
                  <a:srgbClr val="000000"/>
                </a:solidFill>
              </a:rPr>
              <a:t>; </a:t>
            </a:r>
            <a:r>
              <a:rPr lang="nn-NO" sz="1600" dirty="0">
                <a:solidFill>
                  <a:srgbClr val="6A3E3E"/>
                </a:solidFill>
              </a:rPr>
              <a:t>i</a:t>
            </a:r>
            <a:r>
              <a:rPr lang="nn-NO" sz="1600" dirty="0">
                <a:solidFill>
                  <a:srgbClr val="000000"/>
                </a:solidFill>
              </a:rPr>
              <a:t>++) {</a:t>
            </a:r>
          </a:p>
          <a:p>
            <a:r>
              <a:rPr lang="en-US" sz="1600" dirty="0">
                <a:solidFill>
                  <a:srgbClr val="6A3E3E"/>
                </a:solidFill>
              </a:rPr>
              <a:t>     </a:t>
            </a:r>
            <a:r>
              <a:rPr lang="en-US" sz="1600" dirty="0" err="1">
                <a:solidFill>
                  <a:srgbClr val="6A3E3E"/>
                </a:solidFill>
              </a:rPr>
              <a:t>testDragons</a:t>
            </a:r>
            <a:r>
              <a:rPr lang="en-US" sz="1600" dirty="0" err="1">
                <a:solidFill>
                  <a:srgbClr val="000000"/>
                </a:solidFill>
              </a:rPr>
              <a:t>.add</a:t>
            </a:r>
            <a:r>
              <a:rPr lang="en-US" sz="1600" dirty="0">
                <a:solidFill>
                  <a:srgbClr val="000000"/>
                </a:solidFill>
              </a:rPr>
              <a:t>(</a:t>
            </a:r>
            <a:r>
              <a:rPr lang="en-US" sz="1600" b="1" dirty="0">
                <a:solidFill>
                  <a:srgbClr val="7F0055"/>
                </a:solidFill>
              </a:rPr>
              <a:t>new</a:t>
            </a:r>
            <a:r>
              <a:rPr lang="en-US" sz="1600" b="1" dirty="0">
                <a:solidFill>
                  <a:srgbClr val="000000"/>
                </a:solidFill>
              </a:rPr>
              <a:t> </a:t>
            </a:r>
            <a:r>
              <a:rPr lang="en-US" sz="1600" dirty="0">
                <a:solidFill>
                  <a:srgbClr val="000000"/>
                </a:solidFill>
              </a:rPr>
              <a:t>Dragon(</a:t>
            </a:r>
            <a:r>
              <a:rPr lang="en-US" sz="1600" dirty="0">
                <a:solidFill>
                  <a:srgbClr val="6A3E3E"/>
                </a:solidFill>
              </a:rPr>
              <a:t>names</a:t>
            </a:r>
            <a:r>
              <a:rPr lang="en-US" sz="1600" dirty="0">
                <a:solidFill>
                  <a:srgbClr val="000000"/>
                </a:solidFill>
              </a:rPr>
              <a:t>[</a:t>
            </a:r>
            <a:r>
              <a:rPr lang="en-US" sz="1600" dirty="0" err="1">
                <a:solidFill>
                  <a:srgbClr val="6A3E3E"/>
                </a:solidFill>
              </a:rPr>
              <a:t>i</a:t>
            </a:r>
            <a:r>
              <a:rPr lang="en-US" sz="1600" dirty="0">
                <a:solidFill>
                  <a:srgbClr val="000000"/>
                </a:solidFill>
              </a:rPr>
              <a:t>], </a:t>
            </a:r>
            <a:r>
              <a:rPr lang="en-US" sz="1600" dirty="0">
                <a:solidFill>
                  <a:srgbClr val="6A3E3E"/>
                </a:solidFill>
              </a:rPr>
              <a:t>heights</a:t>
            </a:r>
            <a:r>
              <a:rPr lang="en-US" sz="1600" dirty="0">
                <a:solidFill>
                  <a:srgbClr val="000000"/>
                </a:solidFill>
              </a:rPr>
              <a:t>[</a:t>
            </a:r>
            <a:r>
              <a:rPr lang="en-US" sz="1600" dirty="0" err="1">
                <a:solidFill>
                  <a:srgbClr val="6A3E3E"/>
                </a:solidFill>
              </a:rPr>
              <a:t>i</a:t>
            </a:r>
            <a:r>
              <a:rPr lang="en-US" sz="1600" dirty="0">
                <a:solidFill>
                  <a:srgbClr val="000000"/>
                </a:solidFill>
              </a:rPr>
              <a:t>],</a:t>
            </a:r>
          </a:p>
          <a:p>
            <a:r>
              <a:rPr lang="en-US" sz="1600" dirty="0">
                <a:solidFill>
                  <a:srgbClr val="6A3E3E"/>
                </a:solidFill>
              </a:rPr>
              <a:t>                                colors</a:t>
            </a:r>
            <a:r>
              <a:rPr lang="en-US" sz="1600" dirty="0">
                <a:solidFill>
                  <a:srgbClr val="000000"/>
                </a:solidFill>
              </a:rPr>
              <a:t>[</a:t>
            </a:r>
            <a:r>
              <a:rPr lang="en-US" sz="1600" dirty="0" err="1">
                <a:solidFill>
                  <a:srgbClr val="6A3E3E"/>
                </a:solidFill>
              </a:rPr>
              <a:t>i</a:t>
            </a:r>
            <a:r>
              <a:rPr lang="en-US" sz="1600" dirty="0">
                <a:solidFill>
                  <a:srgbClr val="000000"/>
                </a:solidFill>
              </a:rPr>
              <a:t>], </a:t>
            </a:r>
            <a:r>
              <a:rPr lang="en-US" sz="1600" dirty="0">
                <a:solidFill>
                  <a:srgbClr val="6A3E3E"/>
                </a:solidFill>
              </a:rPr>
              <a:t>fire</a:t>
            </a:r>
            <a:r>
              <a:rPr lang="en-US" sz="1600" dirty="0">
                <a:solidFill>
                  <a:srgbClr val="000000"/>
                </a:solidFill>
              </a:rPr>
              <a:t>[</a:t>
            </a:r>
            <a:r>
              <a:rPr lang="en-US" sz="1600" dirty="0" err="1">
                <a:solidFill>
                  <a:srgbClr val="6A3E3E"/>
                </a:solidFill>
              </a:rPr>
              <a:t>i</a:t>
            </a:r>
            <a:r>
              <a:rPr lang="en-US" sz="1600" dirty="0">
                <a:solidFill>
                  <a:srgbClr val="000000"/>
                </a:solidFill>
              </a:rPr>
              <a:t>], </a:t>
            </a:r>
            <a:r>
              <a:rPr lang="en-US" sz="1600" dirty="0" err="1">
                <a:solidFill>
                  <a:srgbClr val="6A3E3E"/>
                </a:solidFill>
              </a:rPr>
              <a:t>canRide</a:t>
            </a:r>
            <a:r>
              <a:rPr lang="en-US" sz="1600" dirty="0">
                <a:solidFill>
                  <a:srgbClr val="000000"/>
                </a:solidFill>
              </a:rPr>
              <a:t>[</a:t>
            </a:r>
            <a:r>
              <a:rPr lang="en-US" sz="1600" dirty="0" err="1">
                <a:solidFill>
                  <a:srgbClr val="6A3E3E"/>
                </a:solidFill>
              </a:rPr>
              <a:t>i</a:t>
            </a:r>
            <a:r>
              <a:rPr lang="en-US" sz="1600" dirty="0">
                <a:solidFill>
                  <a:srgbClr val="000000"/>
                </a:solidFill>
              </a:rPr>
              <a:t>]));</a:t>
            </a:r>
          </a:p>
          <a:p>
            <a:r>
              <a:rPr lang="en-US" sz="1600" dirty="0">
                <a:solidFill>
                  <a:srgbClr val="000000"/>
                </a:solidFill>
              </a:rPr>
              <a:t>  }</a:t>
            </a:r>
          </a:p>
          <a:p>
            <a:endParaRPr lang="en-US" sz="1600" dirty="0"/>
          </a:p>
          <a:p>
            <a:r>
              <a:rPr lang="en-US" sz="1600" dirty="0">
                <a:solidFill>
                  <a:srgbClr val="3F7F5F"/>
                </a:solidFill>
              </a:rPr>
              <a:t>  // Select a random Dragon to test</a:t>
            </a:r>
          </a:p>
          <a:p>
            <a:r>
              <a:rPr lang="en-US" sz="1600" dirty="0">
                <a:solidFill>
                  <a:srgbClr val="000000"/>
                </a:solidFill>
              </a:rPr>
              <a:t>  Random </a:t>
            </a:r>
            <a:r>
              <a:rPr lang="en-US" sz="1600" dirty="0" err="1">
                <a:solidFill>
                  <a:srgbClr val="6A3E3E"/>
                </a:solidFill>
              </a:rPr>
              <a:t>random</a:t>
            </a:r>
            <a:r>
              <a:rPr lang="en-US" sz="1600" dirty="0">
                <a:solidFill>
                  <a:srgbClr val="000000"/>
                </a:solidFill>
              </a:rPr>
              <a:t> = </a:t>
            </a:r>
            <a:r>
              <a:rPr lang="en-US" sz="1600" b="1" dirty="0">
                <a:solidFill>
                  <a:srgbClr val="7F0055"/>
                </a:solidFill>
              </a:rPr>
              <a:t>new</a:t>
            </a:r>
            <a:r>
              <a:rPr lang="en-US" sz="1600" dirty="0">
                <a:solidFill>
                  <a:srgbClr val="000000"/>
                </a:solidFill>
              </a:rPr>
              <a:t> Random();</a:t>
            </a:r>
          </a:p>
          <a:p>
            <a:r>
              <a:rPr lang="en-US" sz="1600" dirty="0"/>
              <a:t>  </a:t>
            </a:r>
            <a:r>
              <a:rPr lang="en-US" sz="1600" b="1" dirty="0" err="1">
                <a:solidFill>
                  <a:srgbClr val="7F0055"/>
                </a:solidFill>
              </a:rPr>
              <a:t>int</a:t>
            </a:r>
            <a:r>
              <a:rPr lang="en-US" sz="1600" dirty="0">
                <a:solidFill>
                  <a:srgbClr val="000000"/>
                </a:solidFill>
              </a:rPr>
              <a:t> </a:t>
            </a:r>
            <a:r>
              <a:rPr lang="en-US" sz="1600" dirty="0" err="1">
                <a:solidFill>
                  <a:srgbClr val="6A3E3E"/>
                </a:solidFill>
              </a:rPr>
              <a:t>i</a:t>
            </a:r>
            <a:r>
              <a:rPr lang="en-US" sz="1600" dirty="0">
                <a:solidFill>
                  <a:srgbClr val="000000"/>
                </a:solidFill>
              </a:rPr>
              <a:t> = </a:t>
            </a:r>
            <a:r>
              <a:rPr lang="en-US" sz="1600" dirty="0" err="1">
                <a:solidFill>
                  <a:srgbClr val="6A3E3E"/>
                </a:solidFill>
              </a:rPr>
              <a:t>random</a:t>
            </a:r>
            <a:r>
              <a:rPr lang="en-US" sz="1600" dirty="0" err="1">
                <a:solidFill>
                  <a:srgbClr val="000000"/>
                </a:solidFill>
              </a:rPr>
              <a:t>.nextInt</a:t>
            </a:r>
            <a:r>
              <a:rPr lang="en-US" sz="1600" dirty="0">
                <a:solidFill>
                  <a:srgbClr val="000000"/>
                </a:solidFill>
              </a:rPr>
              <a:t>(</a:t>
            </a:r>
            <a:r>
              <a:rPr lang="en-US" sz="1600" dirty="0" err="1">
                <a:solidFill>
                  <a:srgbClr val="6A3E3E"/>
                </a:solidFill>
              </a:rPr>
              <a:t>names</a:t>
            </a:r>
            <a:r>
              <a:rPr lang="en-US" sz="1600" dirty="0" err="1">
                <a:solidFill>
                  <a:srgbClr val="000000"/>
                </a:solidFill>
              </a:rPr>
              <a:t>.</a:t>
            </a:r>
            <a:r>
              <a:rPr lang="en-US" sz="1600" dirty="0" err="1">
                <a:solidFill>
                  <a:srgbClr val="0000C0"/>
                </a:solidFill>
              </a:rPr>
              <a:t>length</a:t>
            </a:r>
            <a:r>
              <a:rPr lang="en-US" sz="1600" dirty="0">
                <a:solidFill>
                  <a:srgbClr val="000000"/>
                </a:solidFill>
              </a:rPr>
              <a:t>);    </a:t>
            </a:r>
          </a:p>
          <a:p>
            <a:r>
              <a:rPr lang="en-US" sz="1600" dirty="0">
                <a:solidFill>
                  <a:srgbClr val="000000"/>
                </a:solidFill>
              </a:rPr>
              <a:t>  </a:t>
            </a:r>
          </a:p>
          <a:p>
            <a:r>
              <a:rPr lang="en-US" sz="1600" dirty="0">
                <a:solidFill>
                  <a:srgbClr val="000000"/>
                </a:solidFill>
              </a:rPr>
              <a:t>  Dragon </a:t>
            </a:r>
            <a:r>
              <a:rPr lang="en-US" sz="1600" dirty="0" err="1">
                <a:solidFill>
                  <a:srgbClr val="6A3E3E"/>
                </a:solidFill>
              </a:rPr>
              <a:t>testDragon</a:t>
            </a:r>
            <a:r>
              <a:rPr lang="en-US" sz="1600" dirty="0">
                <a:solidFill>
                  <a:srgbClr val="000000"/>
                </a:solidFill>
              </a:rPr>
              <a:t> = </a:t>
            </a:r>
            <a:r>
              <a:rPr lang="en-US" sz="1600" dirty="0" err="1">
                <a:solidFill>
                  <a:srgbClr val="6A3E3E"/>
                </a:solidFill>
              </a:rPr>
              <a:t>testDragons</a:t>
            </a:r>
            <a:r>
              <a:rPr lang="en-US" sz="1600" dirty="0" err="1">
                <a:solidFill>
                  <a:srgbClr val="000000"/>
                </a:solidFill>
              </a:rPr>
              <a:t>.get</a:t>
            </a:r>
            <a:r>
              <a:rPr lang="en-US" sz="1600" dirty="0">
                <a:solidFill>
                  <a:srgbClr val="000000"/>
                </a:solidFill>
              </a:rPr>
              <a:t>(</a:t>
            </a:r>
            <a:r>
              <a:rPr lang="en-US" sz="1600" dirty="0" err="1">
                <a:solidFill>
                  <a:srgbClr val="6A3E3E"/>
                </a:solidFill>
              </a:rPr>
              <a:t>i</a:t>
            </a:r>
            <a:r>
              <a:rPr lang="en-US" sz="1600" dirty="0">
                <a:solidFill>
                  <a:srgbClr val="000000"/>
                </a:solidFill>
              </a:rPr>
              <a:t>);</a:t>
            </a:r>
          </a:p>
          <a:p>
            <a:r>
              <a:rPr lang="en-US" sz="1600" dirty="0">
                <a:solidFill>
                  <a:srgbClr val="000000"/>
                </a:solidFill>
              </a:rPr>
              <a:t>  </a:t>
            </a:r>
            <a:r>
              <a:rPr lang="en-US" sz="1600" dirty="0" err="1">
                <a:solidFill>
                  <a:srgbClr val="000000"/>
                </a:solidFill>
              </a:rPr>
              <a:t>System.</a:t>
            </a:r>
            <a:r>
              <a:rPr lang="en-US" sz="1600" i="1" dirty="0" err="1">
                <a:solidFill>
                  <a:srgbClr val="0000C0"/>
                </a:solidFill>
              </a:rPr>
              <a:t>out</a:t>
            </a:r>
            <a:r>
              <a:rPr lang="en-US" sz="1600" i="1" dirty="0" err="1">
                <a:solidFill>
                  <a:srgbClr val="000000"/>
                </a:solidFill>
              </a:rPr>
              <a:t>.</a:t>
            </a:r>
            <a:r>
              <a:rPr lang="en-US" sz="1600" dirty="0" err="1">
                <a:solidFill>
                  <a:srgbClr val="000000"/>
                </a:solidFill>
              </a:rPr>
              <a:t>println</a:t>
            </a:r>
            <a:r>
              <a:rPr lang="en-US" sz="1600" dirty="0">
                <a:solidFill>
                  <a:srgbClr val="000000"/>
                </a:solidFill>
              </a:rPr>
              <a:t>(</a:t>
            </a:r>
            <a:r>
              <a:rPr lang="en-US" sz="1600" dirty="0">
                <a:solidFill>
                  <a:srgbClr val="2A00FF"/>
                </a:solidFill>
              </a:rPr>
              <a:t>"Testing dragon "</a:t>
            </a:r>
            <a:r>
              <a:rPr lang="en-US" sz="1600" dirty="0">
                <a:solidFill>
                  <a:srgbClr val="000000"/>
                </a:solidFill>
              </a:rPr>
              <a:t> + </a:t>
            </a:r>
            <a:r>
              <a:rPr lang="en-US" sz="1600" dirty="0" err="1">
                <a:solidFill>
                  <a:srgbClr val="6A3E3E"/>
                </a:solidFill>
              </a:rPr>
              <a:t>i</a:t>
            </a:r>
            <a:r>
              <a:rPr lang="en-US" sz="1600" dirty="0">
                <a:solidFill>
                  <a:srgbClr val="000000"/>
                </a:solidFill>
              </a:rPr>
              <a:t> + </a:t>
            </a:r>
            <a:r>
              <a:rPr lang="en-US" sz="1600" dirty="0">
                <a:solidFill>
                  <a:srgbClr val="2A00FF"/>
                </a:solidFill>
              </a:rPr>
              <a:t>": "</a:t>
            </a:r>
            <a:r>
              <a:rPr lang="en-US" sz="1600" dirty="0">
                <a:solidFill>
                  <a:srgbClr val="000000"/>
                </a:solidFill>
              </a:rPr>
              <a:t> </a:t>
            </a:r>
            <a:r>
              <a:rPr lang="en-US" sz="1600" i="1" dirty="0">
                <a:solidFill>
                  <a:srgbClr val="000000"/>
                </a:solidFill>
              </a:rPr>
              <a:t>+ </a:t>
            </a:r>
            <a:r>
              <a:rPr lang="en-US" sz="1600" dirty="0" err="1">
                <a:solidFill>
                  <a:srgbClr val="6A3E3E"/>
                </a:solidFill>
              </a:rPr>
              <a:t>testDragon</a:t>
            </a:r>
            <a:r>
              <a:rPr lang="en-US" sz="1600" dirty="0">
                <a:solidFill>
                  <a:srgbClr val="000000"/>
                </a:solidFill>
              </a:rPr>
              <a:t>);</a:t>
            </a:r>
          </a:p>
          <a:p>
            <a:endParaRPr lang="en-US" sz="1600" dirty="0"/>
          </a:p>
        </p:txBody>
      </p:sp>
      <p:sp>
        <p:nvSpPr>
          <p:cNvPr id="4" name="Date Placeholder 3"/>
          <p:cNvSpPr>
            <a:spLocks noGrp="1"/>
          </p:cNvSpPr>
          <p:nvPr>
            <p:ph type="dt" sz="half" idx="10"/>
          </p:nvPr>
        </p:nvSpPr>
        <p:spPr/>
        <p:txBody>
          <a:bodyPr/>
          <a:lstStyle/>
          <a:p>
            <a:pPr>
              <a:defRPr/>
            </a:pPr>
            <a:fld id="{11A7AF50-A2CA-46E4-8735-ED1BBC164E1A}" type="datetime1">
              <a:rPr lang="en-US" smtClean="0"/>
              <a:t>12/17/2017</a:t>
            </a:fld>
            <a:endParaRPr lang="en-US"/>
          </a:p>
        </p:txBody>
      </p:sp>
      <p:sp>
        <p:nvSpPr>
          <p:cNvPr id="5" name="Footer Placeholder 4"/>
          <p:cNvSpPr>
            <a:spLocks noGrp="1"/>
          </p:cNvSpPr>
          <p:nvPr>
            <p:ph type="ftr" sz="quarter" idx="11"/>
          </p:nvPr>
        </p:nvSpPr>
        <p:spPr/>
        <p:txBody>
          <a:bodyPr/>
          <a:lstStyle/>
          <a:p>
            <a:pPr>
              <a:defRPr/>
            </a:pPr>
            <a:r>
              <a:rPr lang="en-US"/>
              <a:t>SW Testing and Maintenance</a:t>
            </a:r>
          </a:p>
        </p:txBody>
      </p:sp>
      <p:sp>
        <p:nvSpPr>
          <p:cNvPr id="7" name="Title 6"/>
          <p:cNvSpPr>
            <a:spLocks noGrp="1"/>
          </p:cNvSpPr>
          <p:nvPr>
            <p:ph type="title"/>
          </p:nvPr>
        </p:nvSpPr>
        <p:spPr/>
        <p:txBody>
          <a:bodyPr/>
          <a:lstStyle/>
          <a:p>
            <a:r>
              <a:rPr lang="en-US" dirty="0"/>
              <a:t>A method in a unit test case class, </a:t>
            </a:r>
            <a:r>
              <a:rPr lang="en-US" dirty="0" err="1"/>
              <a:t>DragonTester</a:t>
            </a:r>
            <a:endParaRPr lang="en-US" dirty="0"/>
          </a:p>
        </p:txBody>
      </p:sp>
      <p:sp>
        <p:nvSpPr>
          <p:cNvPr id="9" name="TextBox 8"/>
          <p:cNvSpPr txBox="1"/>
          <p:nvPr/>
        </p:nvSpPr>
        <p:spPr>
          <a:xfrm rot="21154513">
            <a:off x="6680564" y="549011"/>
            <a:ext cx="2299950" cy="1015663"/>
          </a:xfrm>
          <a:prstGeom prst="rect">
            <a:avLst/>
          </a:prstGeom>
          <a:solidFill>
            <a:srgbClr val="FEE6CE"/>
          </a:solidFill>
        </p:spPr>
        <p:txBody>
          <a:bodyPr wrap="square" rtlCol="0">
            <a:spAutoFit/>
          </a:bodyPr>
          <a:lstStyle/>
          <a:p>
            <a:pPr algn="ctr">
              <a:lnSpc>
                <a:spcPts val="1800"/>
              </a:lnSpc>
            </a:pPr>
            <a:r>
              <a:rPr lang="en-US" sz="1800" b="0" dirty="0">
                <a:solidFill>
                  <a:srgbClr val="C00000"/>
                </a:solidFill>
                <a:latin typeface="Comic Sans MS" panose="030F0702030302020204" pitchFamily="66" charset="0"/>
              </a:rPr>
              <a:t>One of our test dragons has an unusually short name!</a:t>
            </a:r>
          </a:p>
        </p:txBody>
      </p:sp>
    </p:spTree>
    <p:extLst>
      <p:ext uri="{BB962C8B-B14F-4D97-AF65-F5344CB8AC3E}">
        <p14:creationId xmlns:p14="http://schemas.microsoft.com/office/powerpoint/2010/main" val="56755858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685800"/>
            <a:ext cx="8583489" cy="5440679"/>
          </a:xfrm>
        </p:spPr>
        <p:txBody>
          <a:bodyPr>
            <a:normAutofit/>
          </a:bodyPr>
          <a:lstStyle/>
          <a:p>
            <a:r>
              <a:rPr lang="en-US" sz="1600" dirty="0">
                <a:solidFill>
                  <a:srgbClr val="7F0055"/>
                </a:solidFill>
              </a:rPr>
              <a:t>public</a:t>
            </a:r>
            <a:r>
              <a:rPr lang="en-US" sz="1600" dirty="0">
                <a:solidFill>
                  <a:srgbClr val="000000"/>
                </a:solidFill>
              </a:rPr>
              <a:t> </a:t>
            </a:r>
            <a:r>
              <a:rPr lang="en-US" sz="1600" dirty="0">
                <a:solidFill>
                  <a:srgbClr val="7F0055"/>
                </a:solidFill>
              </a:rPr>
              <a:t>void</a:t>
            </a:r>
            <a:r>
              <a:rPr lang="en-US" sz="1600" dirty="0">
                <a:solidFill>
                  <a:srgbClr val="000000"/>
                </a:solidFill>
              </a:rPr>
              <a:t> </a:t>
            </a:r>
            <a:r>
              <a:rPr lang="en-US" sz="1600" dirty="0" err="1">
                <a:solidFill>
                  <a:srgbClr val="000000"/>
                </a:solidFill>
              </a:rPr>
              <a:t>testSetters</a:t>
            </a:r>
            <a:r>
              <a:rPr lang="en-US" sz="1600" dirty="0">
                <a:solidFill>
                  <a:srgbClr val="000000"/>
                </a:solidFill>
              </a:rPr>
              <a:t>() {</a:t>
            </a:r>
          </a:p>
          <a:p>
            <a:r>
              <a:rPr lang="en-US" sz="1600" dirty="0"/>
              <a:t>  ...</a:t>
            </a:r>
          </a:p>
          <a:p>
            <a:endParaRPr lang="en-US" sz="1600" dirty="0">
              <a:solidFill>
                <a:srgbClr val="3F7F5F"/>
              </a:solidFill>
            </a:endParaRPr>
          </a:p>
          <a:p>
            <a:r>
              <a:rPr lang="en-US" sz="1600" dirty="0">
                <a:solidFill>
                  <a:srgbClr val="3F7F5F"/>
                </a:solidFill>
              </a:rPr>
              <a:t>  // Test the </a:t>
            </a:r>
            <a:r>
              <a:rPr lang="en-US" sz="1600" dirty="0" err="1">
                <a:solidFill>
                  <a:srgbClr val="3F7F5F"/>
                </a:solidFill>
              </a:rPr>
              <a:t>setColor</a:t>
            </a:r>
            <a:r>
              <a:rPr lang="en-US" sz="1600" dirty="0">
                <a:solidFill>
                  <a:srgbClr val="3F7F5F"/>
                </a:solidFill>
              </a:rPr>
              <a:t> method</a:t>
            </a:r>
          </a:p>
          <a:p>
            <a:r>
              <a:rPr lang="en-US" sz="1600" dirty="0">
                <a:solidFill>
                  <a:srgbClr val="000000"/>
                </a:solidFill>
              </a:rPr>
              <a:t>  String </a:t>
            </a:r>
            <a:r>
              <a:rPr lang="en-US" sz="1600" dirty="0" err="1">
                <a:solidFill>
                  <a:srgbClr val="6A3E3E"/>
                </a:solidFill>
              </a:rPr>
              <a:t>dragonColor</a:t>
            </a:r>
            <a:r>
              <a:rPr lang="en-US" sz="1600" dirty="0">
                <a:solidFill>
                  <a:srgbClr val="000000"/>
                </a:solidFill>
              </a:rPr>
              <a:t> = </a:t>
            </a:r>
            <a:r>
              <a:rPr lang="en-US" sz="1600" dirty="0" err="1">
                <a:solidFill>
                  <a:srgbClr val="6A3E3E"/>
                </a:solidFill>
              </a:rPr>
              <a:t>testDragon</a:t>
            </a:r>
            <a:r>
              <a:rPr lang="en-US" sz="1600" dirty="0" err="1">
                <a:solidFill>
                  <a:srgbClr val="000000"/>
                </a:solidFill>
              </a:rPr>
              <a:t>.getColor</a:t>
            </a:r>
            <a:r>
              <a:rPr lang="en-US" sz="1600" dirty="0">
                <a:solidFill>
                  <a:srgbClr val="000000"/>
                </a:solidFill>
              </a:rPr>
              <a:t>();  </a:t>
            </a:r>
            <a:r>
              <a:rPr lang="en-US" sz="1600" dirty="0">
                <a:solidFill>
                  <a:srgbClr val="3F7F5F"/>
                </a:solidFill>
              </a:rPr>
              <a:t>// color set by constructor</a:t>
            </a:r>
          </a:p>
          <a:p>
            <a:r>
              <a:rPr lang="en-US" sz="1600" dirty="0">
                <a:solidFill>
                  <a:srgbClr val="6A3E3E"/>
                </a:solidFill>
              </a:rPr>
              <a:t>  </a:t>
            </a:r>
            <a:r>
              <a:rPr lang="en-US" sz="1600" dirty="0" err="1">
                <a:solidFill>
                  <a:srgbClr val="6A3E3E"/>
                </a:solidFill>
              </a:rPr>
              <a:t>testDragon</a:t>
            </a:r>
            <a:r>
              <a:rPr lang="en-US" sz="1600" dirty="0" err="1">
                <a:solidFill>
                  <a:srgbClr val="000000"/>
                </a:solidFill>
              </a:rPr>
              <a:t>.setColor</a:t>
            </a:r>
            <a:r>
              <a:rPr lang="en-US" sz="1600" dirty="0">
                <a:solidFill>
                  <a:srgbClr val="000000"/>
                </a:solidFill>
              </a:rPr>
              <a:t>(</a:t>
            </a:r>
            <a:r>
              <a:rPr lang="en-US" sz="1600" dirty="0">
                <a:solidFill>
                  <a:srgbClr val="6A3E3E"/>
                </a:solidFill>
              </a:rPr>
              <a:t>colors</a:t>
            </a:r>
            <a:r>
              <a:rPr lang="en-US" sz="1600" dirty="0">
                <a:solidFill>
                  <a:srgbClr val="000000"/>
                </a:solidFill>
              </a:rPr>
              <a:t>[</a:t>
            </a:r>
            <a:r>
              <a:rPr lang="en-US" sz="1600" dirty="0" err="1">
                <a:solidFill>
                  <a:srgbClr val="6A3E3E"/>
                </a:solidFill>
              </a:rPr>
              <a:t>i</a:t>
            </a:r>
            <a:r>
              <a:rPr lang="en-US" sz="1600" dirty="0">
                <a:solidFill>
                  <a:srgbClr val="000000"/>
                </a:solidFill>
              </a:rPr>
              <a:t>]);</a:t>
            </a:r>
          </a:p>
          <a:p>
            <a:r>
              <a:rPr lang="en-US" sz="1600" dirty="0">
                <a:solidFill>
                  <a:srgbClr val="000000"/>
                </a:solidFill>
              </a:rPr>
              <a:t>  </a:t>
            </a:r>
            <a:r>
              <a:rPr lang="en-US" sz="1600" dirty="0">
                <a:solidFill>
                  <a:srgbClr val="008080"/>
                </a:solidFill>
              </a:rPr>
              <a:t>/* If we use setter to set the color that was set in the constructor,</a:t>
            </a:r>
          </a:p>
          <a:p>
            <a:r>
              <a:rPr lang="en-US" sz="1600" dirty="0">
                <a:solidFill>
                  <a:srgbClr val="008080"/>
                </a:solidFill>
              </a:rPr>
              <a:t>     the colors should be equal                                         */ </a:t>
            </a:r>
            <a:endParaRPr lang="en-US" sz="1600" dirty="0">
              <a:solidFill>
                <a:srgbClr val="000000"/>
              </a:solidFill>
            </a:endParaRPr>
          </a:p>
          <a:p>
            <a:r>
              <a:rPr lang="en-US" sz="1600" i="1" dirty="0">
                <a:solidFill>
                  <a:srgbClr val="000000"/>
                </a:solidFill>
              </a:rPr>
              <a:t>  </a:t>
            </a:r>
            <a:r>
              <a:rPr lang="en-US" sz="1600" i="1" dirty="0" err="1">
                <a:solidFill>
                  <a:srgbClr val="000000"/>
                </a:solidFill>
              </a:rPr>
              <a:t>assertEquals</a:t>
            </a:r>
            <a:r>
              <a:rPr lang="en-US" sz="1600" dirty="0">
                <a:solidFill>
                  <a:srgbClr val="000000"/>
                </a:solidFill>
              </a:rPr>
              <a:t>(</a:t>
            </a:r>
            <a:r>
              <a:rPr lang="en-US" sz="1600" dirty="0" err="1">
                <a:solidFill>
                  <a:srgbClr val="6A3E3E"/>
                </a:solidFill>
              </a:rPr>
              <a:t>dragonColor</a:t>
            </a:r>
            <a:r>
              <a:rPr lang="en-US" sz="1600" dirty="0">
                <a:solidFill>
                  <a:srgbClr val="000000"/>
                </a:solidFill>
              </a:rPr>
              <a:t>, </a:t>
            </a:r>
            <a:r>
              <a:rPr lang="en-US" sz="1600" dirty="0" err="1">
                <a:solidFill>
                  <a:srgbClr val="6A3E3E"/>
                </a:solidFill>
              </a:rPr>
              <a:t>testDragon</a:t>
            </a:r>
            <a:r>
              <a:rPr lang="en-US" sz="1600" dirty="0" err="1">
                <a:solidFill>
                  <a:srgbClr val="000000"/>
                </a:solidFill>
              </a:rPr>
              <a:t>.getColor</a:t>
            </a:r>
            <a:r>
              <a:rPr lang="en-US" sz="1600" dirty="0">
                <a:solidFill>
                  <a:srgbClr val="000000"/>
                </a:solidFill>
              </a:rPr>
              <a:t>());</a:t>
            </a:r>
          </a:p>
          <a:p>
            <a:endParaRPr lang="en-US" sz="1600" dirty="0">
              <a:solidFill>
                <a:srgbClr val="000000"/>
              </a:solidFill>
            </a:endParaRPr>
          </a:p>
          <a:p>
            <a:r>
              <a:rPr lang="en-US" sz="1600" dirty="0">
                <a:solidFill>
                  <a:srgbClr val="3F7F5F"/>
                </a:solidFill>
              </a:rPr>
              <a:t> // Test the </a:t>
            </a:r>
            <a:r>
              <a:rPr lang="en-US" sz="1600" dirty="0" err="1">
                <a:solidFill>
                  <a:srgbClr val="3F7F5F"/>
                </a:solidFill>
              </a:rPr>
              <a:t>setName</a:t>
            </a:r>
            <a:r>
              <a:rPr lang="en-US" sz="1600" dirty="0">
                <a:solidFill>
                  <a:srgbClr val="3F7F5F"/>
                </a:solidFill>
              </a:rPr>
              <a:t> method</a:t>
            </a:r>
          </a:p>
          <a:p>
            <a:r>
              <a:rPr lang="en-US" sz="1600" dirty="0">
                <a:solidFill>
                  <a:srgbClr val="000000"/>
                </a:solidFill>
              </a:rPr>
              <a:t>  String </a:t>
            </a:r>
            <a:r>
              <a:rPr lang="en-US" sz="1600" dirty="0" err="1">
                <a:solidFill>
                  <a:srgbClr val="6A3E3E"/>
                </a:solidFill>
              </a:rPr>
              <a:t>dragonName</a:t>
            </a:r>
            <a:r>
              <a:rPr lang="en-US" sz="1600" dirty="0">
                <a:solidFill>
                  <a:srgbClr val="000000"/>
                </a:solidFill>
              </a:rPr>
              <a:t> = </a:t>
            </a:r>
            <a:r>
              <a:rPr lang="en-US" sz="1600" dirty="0" err="1">
                <a:solidFill>
                  <a:srgbClr val="6A3E3E"/>
                </a:solidFill>
              </a:rPr>
              <a:t>testDragon</a:t>
            </a:r>
            <a:r>
              <a:rPr lang="en-US" sz="1600" dirty="0" err="1">
                <a:solidFill>
                  <a:srgbClr val="000000"/>
                </a:solidFill>
              </a:rPr>
              <a:t>.getName</a:t>
            </a:r>
            <a:r>
              <a:rPr lang="en-US" sz="1600" dirty="0">
                <a:solidFill>
                  <a:srgbClr val="000000"/>
                </a:solidFill>
              </a:rPr>
              <a:t>();  </a:t>
            </a:r>
            <a:r>
              <a:rPr lang="en-US" sz="1600" dirty="0">
                <a:solidFill>
                  <a:srgbClr val="3F7F5F"/>
                </a:solidFill>
              </a:rPr>
              <a:t>// name set by constructor</a:t>
            </a:r>
          </a:p>
          <a:p>
            <a:r>
              <a:rPr lang="en-US" sz="1600" dirty="0">
                <a:solidFill>
                  <a:srgbClr val="6A3E3E"/>
                </a:solidFill>
              </a:rPr>
              <a:t>  </a:t>
            </a:r>
            <a:r>
              <a:rPr lang="en-US" sz="1600" dirty="0" err="1">
                <a:solidFill>
                  <a:srgbClr val="6A3E3E"/>
                </a:solidFill>
              </a:rPr>
              <a:t>testDragon</a:t>
            </a:r>
            <a:r>
              <a:rPr lang="en-US" sz="1600" dirty="0" err="1">
                <a:solidFill>
                  <a:srgbClr val="000000"/>
                </a:solidFill>
              </a:rPr>
              <a:t>.setName</a:t>
            </a:r>
            <a:r>
              <a:rPr lang="en-US" sz="1600" dirty="0">
                <a:solidFill>
                  <a:srgbClr val="000000"/>
                </a:solidFill>
              </a:rPr>
              <a:t>(</a:t>
            </a:r>
            <a:r>
              <a:rPr lang="en-US" sz="1600" dirty="0">
                <a:solidFill>
                  <a:srgbClr val="6A3E3E"/>
                </a:solidFill>
              </a:rPr>
              <a:t>names</a:t>
            </a:r>
            <a:r>
              <a:rPr lang="en-US" sz="1600" dirty="0">
                <a:solidFill>
                  <a:srgbClr val="000000"/>
                </a:solidFill>
              </a:rPr>
              <a:t>[</a:t>
            </a:r>
            <a:r>
              <a:rPr lang="en-US" sz="1600" dirty="0" err="1">
                <a:solidFill>
                  <a:srgbClr val="6A3E3E"/>
                </a:solidFill>
              </a:rPr>
              <a:t>i</a:t>
            </a:r>
            <a:r>
              <a:rPr lang="en-US" sz="1600" dirty="0">
                <a:solidFill>
                  <a:srgbClr val="000000"/>
                </a:solidFill>
              </a:rPr>
              <a:t>]);</a:t>
            </a:r>
          </a:p>
          <a:p>
            <a:r>
              <a:rPr lang="en-US" sz="1600" dirty="0">
                <a:solidFill>
                  <a:srgbClr val="000000"/>
                </a:solidFill>
              </a:rPr>
              <a:t>  </a:t>
            </a:r>
            <a:r>
              <a:rPr lang="en-US" sz="1600" dirty="0">
                <a:solidFill>
                  <a:srgbClr val="008080"/>
                </a:solidFill>
              </a:rPr>
              <a:t>/* If we use setter to set the name that was set in the constructor,</a:t>
            </a:r>
          </a:p>
          <a:p>
            <a:r>
              <a:rPr lang="en-US" sz="1600" dirty="0">
                <a:solidFill>
                  <a:srgbClr val="008080"/>
                </a:solidFill>
              </a:rPr>
              <a:t>     the names should be equal                                         */ </a:t>
            </a:r>
            <a:endParaRPr lang="en-US" sz="1600" dirty="0">
              <a:solidFill>
                <a:srgbClr val="000000"/>
              </a:solidFill>
            </a:endParaRPr>
          </a:p>
          <a:p>
            <a:r>
              <a:rPr lang="en-US" sz="1600" i="1" dirty="0">
                <a:solidFill>
                  <a:srgbClr val="000000"/>
                </a:solidFill>
              </a:rPr>
              <a:t>  </a:t>
            </a:r>
            <a:r>
              <a:rPr lang="en-US" sz="1600" i="1" dirty="0" err="1">
                <a:solidFill>
                  <a:srgbClr val="000000"/>
                </a:solidFill>
              </a:rPr>
              <a:t>assertEquals</a:t>
            </a:r>
            <a:r>
              <a:rPr lang="en-US" sz="1600" dirty="0">
                <a:solidFill>
                  <a:srgbClr val="000000"/>
                </a:solidFill>
              </a:rPr>
              <a:t>(</a:t>
            </a:r>
            <a:r>
              <a:rPr lang="en-US" sz="1600" dirty="0" err="1">
                <a:solidFill>
                  <a:srgbClr val="6A3E3E"/>
                </a:solidFill>
              </a:rPr>
              <a:t>dragonName</a:t>
            </a:r>
            <a:r>
              <a:rPr lang="en-US" sz="1600" dirty="0">
                <a:solidFill>
                  <a:srgbClr val="000000"/>
                </a:solidFill>
              </a:rPr>
              <a:t>, </a:t>
            </a:r>
            <a:r>
              <a:rPr lang="en-US" sz="1600" dirty="0" err="1">
                <a:solidFill>
                  <a:srgbClr val="6A3E3E"/>
                </a:solidFill>
              </a:rPr>
              <a:t>testDragon</a:t>
            </a:r>
            <a:r>
              <a:rPr lang="en-US" sz="1600" dirty="0" err="1">
                <a:solidFill>
                  <a:srgbClr val="000000"/>
                </a:solidFill>
              </a:rPr>
              <a:t>.getName</a:t>
            </a:r>
            <a:r>
              <a:rPr lang="en-US" sz="1600" dirty="0">
                <a:solidFill>
                  <a:srgbClr val="000000"/>
                </a:solidFill>
              </a:rPr>
              <a:t>());</a:t>
            </a:r>
          </a:p>
        </p:txBody>
      </p:sp>
      <p:sp>
        <p:nvSpPr>
          <p:cNvPr id="3" name="Date Placeholder 2"/>
          <p:cNvSpPr>
            <a:spLocks noGrp="1"/>
          </p:cNvSpPr>
          <p:nvPr>
            <p:ph type="dt" sz="half" idx="10"/>
          </p:nvPr>
        </p:nvSpPr>
        <p:spPr/>
        <p:txBody>
          <a:bodyPr/>
          <a:lstStyle/>
          <a:p>
            <a:pPr>
              <a:defRPr/>
            </a:pPr>
            <a:fld id="{3A41D185-FC87-438C-B9FF-75CC212B2EBB}"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p>
        </p:txBody>
      </p:sp>
      <p:sp>
        <p:nvSpPr>
          <p:cNvPr id="5" name="Title 4"/>
          <p:cNvSpPr>
            <a:spLocks noGrp="1"/>
          </p:cNvSpPr>
          <p:nvPr>
            <p:ph type="title"/>
          </p:nvPr>
        </p:nvSpPr>
        <p:spPr/>
        <p:txBody>
          <a:bodyPr/>
          <a:lstStyle/>
          <a:p>
            <a:r>
              <a:rPr lang="en-US" dirty="0"/>
              <a:t>A method in a unit test case class, </a:t>
            </a:r>
            <a:r>
              <a:rPr lang="en-US" dirty="0" err="1"/>
              <a:t>DragonTester</a:t>
            </a:r>
            <a:endParaRPr lang="en-US" dirty="0"/>
          </a:p>
        </p:txBody>
      </p:sp>
    </p:spTree>
    <p:extLst>
      <p:ext uri="{BB962C8B-B14F-4D97-AF65-F5344CB8AC3E}">
        <p14:creationId xmlns:p14="http://schemas.microsoft.com/office/powerpoint/2010/main" val="41485857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Chapter 8 </a:t>
            </a:r>
            <a:br>
              <a:rPr lang="en-US" dirty="0"/>
            </a:br>
            <a:r>
              <a:rPr lang="en-US" dirty="0"/>
              <a:t>Software Testing</a:t>
            </a:r>
          </a:p>
        </p:txBody>
      </p:sp>
      <p:sp>
        <p:nvSpPr>
          <p:cNvPr id="3" name="Subtitle 2"/>
          <p:cNvSpPr>
            <a:spLocks noGrp="1"/>
          </p:cNvSpPr>
          <p:nvPr>
            <p:ph type="subTitle" idx="1"/>
          </p:nvPr>
        </p:nvSpPr>
        <p:spPr/>
        <p:txBody>
          <a:bodyPr/>
          <a:lstStyle/>
          <a:p>
            <a:endParaRPr lang="en-US" dirty="0"/>
          </a:p>
        </p:txBody>
      </p:sp>
      <p:sp>
        <p:nvSpPr>
          <p:cNvPr id="6" name="Date Placeholder 5"/>
          <p:cNvSpPr>
            <a:spLocks noGrp="1"/>
          </p:cNvSpPr>
          <p:nvPr>
            <p:ph type="dt" sz="half" idx="10"/>
          </p:nvPr>
        </p:nvSpPr>
        <p:spPr/>
        <p:txBody>
          <a:bodyPr/>
          <a:lstStyle/>
          <a:p>
            <a:fld id="{3145B911-D2CD-4D9A-994B-4A1635E1DD4C}" type="datetime1">
              <a:rPr lang="en-US" smtClean="0"/>
              <a:t>12/17/2017</a:t>
            </a:fld>
            <a:endParaRPr lang="en-US"/>
          </a:p>
        </p:txBody>
      </p:sp>
      <p:sp>
        <p:nvSpPr>
          <p:cNvPr id="7" name="Footer Placeholder 6"/>
          <p:cNvSpPr>
            <a:spLocks noGrp="1"/>
          </p:cNvSpPr>
          <p:nvPr>
            <p:ph type="ftr" sz="quarter" idx="12"/>
          </p:nvPr>
        </p:nvSpPr>
        <p:spPr/>
        <p:txBody>
          <a:bodyPr/>
          <a:lstStyle/>
          <a:p>
            <a:pPr>
              <a:defRPr/>
            </a:pPr>
            <a:r>
              <a:rPr lang="en-US"/>
              <a:t>SW Testing and Maintenance</a:t>
            </a:r>
          </a:p>
        </p:txBody>
      </p:sp>
    </p:spTree>
    <p:extLst>
      <p:ext uri="{BB962C8B-B14F-4D97-AF65-F5344CB8AC3E}">
        <p14:creationId xmlns:p14="http://schemas.microsoft.com/office/powerpoint/2010/main" val="307229478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1600" b="1" dirty="0">
                <a:solidFill>
                  <a:srgbClr val="7F0055"/>
                </a:solidFill>
              </a:rPr>
              <a:t>public</a:t>
            </a:r>
            <a:r>
              <a:rPr lang="en-US" sz="1600" b="1" dirty="0">
                <a:solidFill>
                  <a:srgbClr val="000000"/>
                </a:solidFill>
              </a:rPr>
              <a:t> </a:t>
            </a:r>
            <a:r>
              <a:rPr lang="en-US" sz="1600" b="1" dirty="0">
                <a:solidFill>
                  <a:srgbClr val="7F0055"/>
                </a:solidFill>
              </a:rPr>
              <a:t>class</a:t>
            </a:r>
            <a:r>
              <a:rPr lang="en-US" sz="1600" b="1" dirty="0">
                <a:solidFill>
                  <a:srgbClr val="000000"/>
                </a:solidFill>
              </a:rPr>
              <a:t> </a:t>
            </a:r>
            <a:r>
              <a:rPr lang="en-US" sz="1600" dirty="0">
                <a:solidFill>
                  <a:srgbClr val="000000"/>
                </a:solidFill>
              </a:rPr>
              <a:t>Driver {</a:t>
            </a:r>
          </a:p>
          <a:p>
            <a:endParaRPr lang="en-US" sz="1600" b="1" dirty="0"/>
          </a:p>
          <a:p>
            <a:r>
              <a:rPr lang="en-US" sz="1600" b="1" dirty="0">
                <a:solidFill>
                  <a:srgbClr val="7F0055"/>
                </a:solidFill>
              </a:rPr>
              <a:t>   public</a:t>
            </a:r>
            <a:r>
              <a:rPr lang="en-US" sz="1600" b="1" dirty="0">
                <a:solidFill>
                  <a:srgbClr val="000000"/>
                </a:solidFill>
              </a:rPr>
              <a:t> </a:t>
            </a:r>
            <a:r>
              <a:rPr lang="en-US" sz="1600" b="1" dirty="0">
                <a:solidFill>
                  <a:srgbClr val="7F0055"/>
                </a:solidFill>
              </a:rPr>
              <a:t>static</a:t>
            </a:r>
            <a:r>
              <a:rPr lang="en-US" sz="1600" b="1" dirty="0">
                <a:solidFill>
                  <a:srgbClr val="000000"/>
                </a:solidFill>
              </a:rPr>
              <a:t> </a:t>
            </a:r>
            <a:r>
              <a:rPr lang="en-US" sz="1600" b="1" dirty="0">
                <a:solidFill>
                  <a:srgbClr val="7F0055"/>
                </a:solidFill>
              </a:rPr>
              <a:t>void</a:t>
            </a:r>
            <a:r>
              <a:rPr lang="en-US" sz="1600" b="1" dirty="0">
                <a:solidFill>
                  <a:srgbClr val="000000"/>
                </a:solidFill>
              </a:rPr>
              <a:t> </a:t>
            </a:r>
            <a:r>
              <a:rPr lang="en-US" sz="1600" dirty="0">
                <a:solidFill>
                  <a:srgbClr val="000000"/>
                </a:solidFill>
              </a:rPr>
              <a:t>main(String[] </a:t>
            </a:r>
            <a:r>
              <a:rPr lang="en-US" sz="1600" dirty="0" err="1">
                <a:solidFill>
                  <a:srgbClr val="6A3E3E"/>
                </a:solidFill>
              </a:rPr>
              <a:t>args</a:t>
            </a:r>
            <a:r>
              <a:rPr lang="en-US" sz="1600" dirty="0">
                <a:solidFill>
                  <a:srgbClr val="000000"/>
                </a:solidFill>
              </a:rPr>
              <a:t>) {</a:t>
            </a:r>
          </a:p>
          <a:p>
            <a:endParaRPr lang="en-US" sz="1600" dirty="0"/>
          </a:p>
          <a:p>
            <a:r>
              <a:rPr lang="en-US" sz="1600" dirty="0">
                <a:solidFill>
                  <a:srgbClr val="000000"/>
                </a:solidFill>
              </a:rPr>
              <a:t>      Result </a:t>
            </a:r>
            <a:r>
              <a:rPr lang="en-US" sz="1600" dirty="0" err="1">
                <a:solidFill>
                  <a:srgbClr val="6A3E3E"/>
                </a:solidFill>
              </a:rPr>
              <a:t>result</a:t>
            </a:r>
            <a:r>
              <a:rPr lang="en-US" sz="1600" dirty="0">
                <a:solidFill>
                  <a:srgbClr val="000000"/>
                </a:solidFill>
              </a:rPr>
              <a:t> = </a:t>
            </a:r>
            <a:r>
              <a:rPr lang="en-US" sz="1600" dirty="0" err="1">
                <a:solidFill>
                  <a:srgbClr val="000000"/>
                </a:solidFill>
              </a:rPr>
              <a:t>JUnitCore.runClasses</a:t>
            </a:r>
            <a:r>
              <a:rPr lang="en-US" sz="1600" dirty="0">
                <a:solidFill>
                  <a:srgbClr val="000000"/>
                </a:solidFill>
              </a:rPr>
              <a:t>(</a:t>
            </a:r>
            <a:r>
              <a:rPr lang="en-US" sz="1600" dirty="0" err="1">
                <a:solidFill>
                  <a:srgbClr val="000000"/>
                </a:solidFill>
              </a:rPr>
              <a:t>DragonTester.</a:t>
            </a:r>
            <a:r>
              <a:rPr lang="en-US" sz="1600" dirty="0" err="1">
                <a:solidFill>
                  <a:srgbClr val="7F0055"/>
                </a:solidFill>
              </a:rPr>
              <a:t>class</a:t>
            </a:r>
            <a:r>
              <a:rPr lang="en-US" sz="1600" dirty="0">
                <a:solidFill>
                  <a:srgbClr val="000000"/>
                </a:solidFill>
              </a:rPr>
              <a:t>);</a:t>
            </a:r>
          </a:p>
          <a:p>
            <a:r>
              <a:rPr lang="en-US" sz="1600" dirty="0">
                <a:solidFill>
                  <a:srgbClr val="000000"/>
                </a:solidFill>
              </a:rPr>
              <a:t>      </a:t>
            </a:r>
            <a:r>
              <a:rPr lang="en-US" sz="1600" dirty="0" err="1">
                <a:solidFill>
                  <a:srgbClr val="000000"/>
                </a:solidFill>
              </a:rPr>
              <a:t>System.</a:t>
            </a:r>
            <a:r>
              <a:rPr lang="en-US" sz="1600" i="1" dirty="0" err="1">
                <a:solidFill>
                  <a:srgbClr val="0000C0"/>
                </a:solidFill>
              </a:rPr>
              <a:t>out</a:t>
            </a:r>
            <a:r>
              <a:rPr lang="en-US" sz="1600" dirty="0" err="1">
                <a:solidFill>
                  <a:srgbClr val="000000"/>
                </a:solidFill>
              </a:rPr>
              <a:t>.println</a:t>
            </a:r>
            <a:r>
              <a:rPr lang="en-US" sz="1600" dirty="0">
                <a:solidFill>
                  <a:srgbClr val="000000"/>
                </a:solidFill>
              </a:rPr>
              <a:t>(</a:t>
            </a:r>
            <a:r>
              <a:rPr lang="en-US" sz="1600" dirty="0">
                <a:solidFill>
                  <a:srgbClr val="2A00FF"/>
                </a:solidFill>
              </a:rPr>
              <a:t>"Failures: "</a:t>
            </a:r>
            <a:r>
              <a:rPr lang="en-US" sz="1600" dirty="0">
                <a:solidFill>
                  <a:srgbClr val="000000"/>
                </a:solidFill>
              </a:rPr>
              <a:t> + </a:t>
            </a:r>
            <a:r>
              <a:rPr lang="en-US" sz="1600" dirty="0" err="1">
                <a:solidFill>
                  <a:srgbClr val="6A3E3E"/>
                </a:solidFill>
              </a:rPr>
              <a:t>result</a:t>
            </a:r>
            <a:r>
              <a:rPr lang="en-US" sz="1600" dirty="0" err="1">
                <a:solidFill>
                  <a:srgbClr val="000000"/>
                </a:solidFill>
              </a:rPr>
              <a:t>.getFailureCount</a:t>
            </a:r>
            <a:r>
              <a:rPr lang="en-US" sz="1600" dirty="0">
                <a:solidFill>
                  <a:srgbClr val="000000"/>
                </a:solidFill>
              </a:rPr>
              <a:t>());</a:t>
            </a:r>
          </a:p>
          <a:p>
            <a:endParaRPr lang="en-US" sz="1600" b="1" dirty="0">
              <a:solidFill>
                <a:srgbClr val="7F0055"/>
              </a:solidFill>
            </a:endParaRPr>
          </a:p>
          <a:p>
            <a:r>
              <a:rPr lang="en-US" sz="1600" b="1" dirty="0">
                <a:solidFill>
                  <a:srgbClr val="7F0055"/>
                </a:solidFill>
              </a:rPr>
              <a:t>      for</a:t>
            </a:r>
            <a:r>
              <a:rPr lang="en-US" sz="1600" dirty="0">
                <a:solidFill>
                  <a:srgbClr val="000000"/>
                </a:solidFill>
              </a:rPr>
              <a:t> (Failure </a:t>
            </a:r>
            <a:r>
              <a:rPr lang="en-US" sz="1600" dirty="0" err="1">
                <a:solidFill>
                  <a:srgbClr val="6A3E3E"/>
                </a:solidFill>
              </a:rPr>
              <a:t>failure</a:t>
            </a:r>
            <a:r>
              <a:rPr lang="en-US" sz="1600" dirty="0">
                <a:solidFill>
                  <a:srgbClr val="000000"/>
                </a:solidFill>
              </a:rPr>
              <a:t> : </a:t>
            </a:r>
            <a:r>
              <a:rPr lang="en-US" sz="1600" dirty="0" err="1">
                <a:solidFill>
                  <a:srgbClr val="6A3E3E"/>
                </a:solidFill>
              </a:rPr>
              <a:t>result</a:t>
            </a:r>
            <a:r>
              <a:rPr lang="en-US" sz="1600" dirty="0" err="1">
                <a:solidFill>
                  <a:srgbClr val="000000"/>
                </a:solidFill>
              </a:rPr>
              <a:t>.getFailures</a:t>
            </a:r>
            <a:r>
              <a:rPr lang="en-US" sz="1600" dirty="0">
                <a:solidFill>
                  <a:srgbClr val="000000"/>
                </a:solidFill>
              </a:rPr>
              <a:t>()) {</a:t>
            </a:r>
          </a:p>
          <a:p>
            <a:r>
              <a:rPr lang="en-US" sz="1600" dirty="0">
                <a:solidFill>
                  <a:srgbClr val="000000"/>
                </a:solidFill>
              </a:rPr>
              <a:t>         </a:t>
            </a:r>
            <a:r>
              <a:rPr lang="en-US" sz="1600" dirty="0" err="1">
                <a:solidFill>
                  <a:srgbClr val="000000"/>
                </a:solidFill>
              </a:rPr>
              <a:t>System.</a:t>
            </a:r>
            <a:r>
              <a:rPr lang="en-US" sz="1600" i="1" dirty="0" err="1">
                <a:solidFill>
                  <a:srgbClr val="0000C0"/>
                </a:solidFill>
              </a:rPr>
              <a:t>out</a:t>
            </a:r>
            <a:r>
              <a:rPr lang="en-US" sz="1600" dirty="0" err="1">
                <a:solidFill>
                  <a:srgbClr val="000000"/>
                </a:solidFill>
              </a:rPr>
              <a:t>.println</a:t>
            </a:r>
            <a:r>
              <a:rPr lang="en-US" sz="1600" dirty="0">
                <a:solidFill>
                  <a:srgbClr val="000000"/>
                </a:solidFill>
              </a:rPr>
              <a:t>(</a:t>
            </a:r>
            <a:r>
              <a:rPr lang="en-US" sz="1600" dirty="0">
                <a:solidFill>
                  <a:srgbClr val="2A00FF"/>
                </a:solidFill>
              </a:rPr>
              <a:t>"--&gt; "</a:t>
            </a:r>
            <a:r>
              <a:rPr lang="en-US" sz="1600" dirty="0">
                <a:solidFill>
                  <a:srgbClr val="000000"/>
                </a:solidFill>
              </a:rPr>
              <a:t> + </a:t>
            </a:r>
            <a:r>
              <a:rPr lang="en-US" sz="1600" dirty="0">
                <a:solidFill>
                  <a:srgbClr val="6A3E3E"/>
                </a:solidFill>
              </a:rPr>
              <a:t>failure</a:t>
            </a:r>
            <a:r>
              <a:rPr lang="en-US" sz="1600" dirty="0">
                <a:solidFill>
                  <a:srgbClr val="000000"/>
                </a:solidFill>
              </a:rPr>
              <a:t>);</a:t>
            </a:r>
          </a:p>
          <a:p>
            <a:r>
              <a:rPr lang="en-US" sz="1600" dirty="0">
                <a:solidFill>
                  <a:srgbClr val="000000"/>
                </a:solidFill>
              </a:rPr>
              <a:t>      }</a:t>
            </a:r>
          </a:p>
          <a:p>
            <a:r>
              <a:rPr lang="en-US" sz="1600" dirty="0">
                <a:solidFill>
                  <a:srgbClr val="000000"/>
                </a:solidFill>
              </a:rPr>
              <a:t>      System.</a:t>
            </a:r>
            <a:r>
              <a:rPr lang="en-US" sz="1600" i="1" dirty="0">
                <a:solidFill>
                  <a:srgbClr val="0000C0"/>
                </a:solidFill>
              </a:rPr>
              <a:t> </a:t>
            </a:r>
            <a:r>
              <a:rPr lang="en-US" sz="1600" i="1" dirty="0" err="1">
                <a:solidFill>
                  <a:srgbClr val="0000C0"/>
                </a:solidFill>
              </a:rPr>
              <a:t>out</a:t>
            </a:r>
            <a:r>
              <a:rPr lang="en-US" sz="1600" dirty="0" err="1">
                <a:solidFill>
                  <a:srgbClr val="000000"/>
                </a:solidFill>
              </a:rPr>
              <a:t>.println</a:t>
            </a:r>
            <a:r>
              <a:rPr lang="en-US" sz="1600" dirty="0">
                <a:solidFill>
                  <a:srgbClr val="000000"/>
                </a:solidFill>
              </a:rPr>
              <a:t>(</a:t>
            </a:r>
            <a:r>
              <a:rPr lang="en-US" sz="1600" dirty="0">
                <a:solidFill>
                  <a:srgbClr val="2A00FF"/>
                </a:solidFill>
              </a:rPr>
              <a:t>"Bottom Line Success? "</a:t>
            </a:r>
            <a:r>
              <a:rPr lang="en-US" sz="1600" dirty="0">
                <a:solidFill>
                  <a:srgbClr val="000000"/>
                </a:solidFill>
              </a:rPr>
              <a:t> + </a:t>
            </a:r>
          </a:p>
          <a:p>
            <a:r>
              <a:rPr lang="en-US" sz="1600" dirty="0">
                <a:solidFill>
                  <a:srgbClr val="6A3E3E"/>
                </a:solidFill>
              </a:rPr>
              <a:t>      </a:t>
            </a:r>
            <a:r>
              <a:rPr lang="en-US" sz="1600" dirty="0" err="1">
                <a:solidFill>
                  <a:srgbClr val="6A3E3E"/>
                </a:solidFill>
              </a:rPr>
              <a:t>result</a:t>
            </a:r>
            <a:r>
              <a:rPr lang="en-US" sz="1600" dirty="0" err="1">
                <a:solidFill>
                  <a:srgbClr val="000000"/>
                </a:solidFill>
              </a:rPr>
              <a:t>.wasSuccessful</a:t>
            </a:r>
            <a:r>
              <a:rPr lang="en-US" sz="1600" dirty="0">
                <a:solidFill>
                  <a:srgbClr val="000000"/>
                </a:solidFill>
              </a:rPr>
              <a:t>());</a:t>
            </a:r>
          </a:p>
          <a:p>
            <a:r>
              <a:rPr lang="en-US" sz="1600" dirty="0">
                <a:solidFill>
                  <a:srgbClr val="000000"/>
                </a:solidFill>
              </a:rPr>
              <a:t>   }</a:t>
            </a:r>
            <a:endParaRPr lang="en-US" sz="1600" dirty="0"/>
          </a:p>
          <a:p>
            <a:r>
              <a:rPr lang="en-US" sz="1600" dirty="0">
                <a:solidFill>
                  <a:srgbClr val="000000"/>
                </a:solidFill>
              </a:rPr>
              <a:t>}</a:t>
            </a:r>
            <a:endParaRPr lang="en-US" sz="1600" dirty="0"/>
          </a:p>
        </p:txBody>
      </p:sp>
      <p:sp>
        <p:nvSpPr>
          <p:cNvPr id="3" name="Date Placeholder 2"/>
          <p:cNvSpPr>
            <a:spLocks noGrp="1"/>
          </p:cNvSpPr>
          <p:nvPr>
            <p:ph type="dt" sz="half" idx="10"/>
          </p:nvPr>
        </p:nvSpPr>
        <p:spPr/>
        <p:txBody>
          <a:bodyPr/>
          <a:lstStyle/>
          <a:p>
            <a:pPr>
              <a:defRPr/>
            </a:pPr>
            <a:fld id="{0F2D4FA2-6786-45EB-8D26-0E5A288FFF50}"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p>
        </p:txBody>
      </p:sp>
      <p:sp>
        <p:nvSpPr>
          <p:cNvPr id="5" name="Title 4"/>
          <p:cNvSpPr>
            <a:spLocks noGrp="1"/>
          </p:cNvSpPr>
          <p:nvPr>
            <p:ph type="title"/>
          </p:nvPr>
        </p:nvSpPr>
        <p:spPr/>
        <p:txBody>
          <a:bodyPr/>
          <a:lstStyle/>
          <a:p>
            <a:r>
              <a:rPr lang="en-US" dirty="0"/>
              <a:t>And a Driver to run the Unit Test classes</a:t>
            </a:r>
          </a:p>
        </p:txBody>
      </p:sp>
      <p:pic>
        <p:nvPicPr>
          <p:cNvPr id="8" name="Picture 7"/>
          <p:cNvPicPr>
            <a:picLocks noChangeAspect="1"/>
          </p:cNvPicPr>
          <p:nvPr/>
        </p:nvPicPr>
        <p:blipFill>
          <a:blip r:embed="rId2"/>
          <a:stretch>
            <a:fillRect/>
          </a:stretch>
        </p:blipFill>
        <p:spPr>
          <a:xfrm>
            <a:off x="12945" y="4509120"/>
            <a:ext cx="9144000" cy="1602388"/>
          </a:xfrm>
          <a:prstGeom prst="rect">
            <a:avLst/>
          </a:prstGeom>
        </p:spPr>
      </p:pic>
      <p:sp>
        <p:nvSpPr>
          <p:cNvPr id="9" name="TextBox 8"/>
          <p:cNvSpPr txBox="1"/>
          <p:nvPr/>
        </p:nvSpPr>
        <p:spPr>
          <a:xfrm rot="21154513">
            <a:off x="6182341" y="832081"/>
            <a:ext cx="2299950" cy="554191"/>
          </a:xfrm>
          <a:prstGeom prst="rect">
            <a:avLst/>
          </a:prstGeom>
          <a:solidFill>
            <a:srgbClr val="FEE6CE"/>
          </a:solidFill>
        </p:spPr>
        <p:txBody>
          <a:bodyPr wrap="square" rtlCol="0">
            <a:spAutoFit/>
          </a:bodyPr>
          <a:lstStyle/>
          <a:p>
            <a:pPr algn="ctr">
              <a:lnSpc>
                <a:spcPts val="1800"/>
              </a:lnSpc>
            </a:pPr>
            <a:r>
              <a:rPr lang="en-US" sz="1800" b="0" dirty="0">
                <a:solidFill>
                  <a:srgbClr val="C00000"/>
                </a:solidFill>
                <a:latin typeface="Comic Sans MS" panose="030F0702030302020204" pitchFamily="66" charset="0"/>
              </a:rPr>
              <a:t>Run your unit test classes</a:t>
            </a:r>
          </a:p>
        </p:txBody>
      </p:sp>
      <p:sp>
        <p:nvSpPr>
          <p:cNvPr id="10" name="Arrow: Down 9"/>
          <p:cNvSpPr/>
          <p:nvPr/>
        </p:nvSpPr>
        <p:spPr>
          <a:xfrm rot="1127204">
            <a:off x="7150255" y="1368048"/>
            <a:ext cx="221710" cy="396718"/>
          </a:xfrm>
          <a:prstGeom prst="downArrow">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Tree>
    <p:extLst>
      <p:ext uri="{BB962C8B-B14F-4D97-AF65-F5344CB8AC3E}">
        <p14:creationId xmlns:p14="http://schemas.microsoft.com/office/powerpoint/2010/main" val="8620337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Choosing unit test cases</a:t>
            </a:r>
          </a:p>
        </p:txBody>
      </p:sp>
      <p:sp>
        <p:nvSpPr>
          <p:cNvPr id="3" name="Content Placeholder 2"/>
          <p:cNvSpPr>
            <a:spLocks noGrp="1"/>
          </p:cNvSpPr>
          <p:nvPr>
            <p:ph idx="1"/>
          </p:nvPr>
        </p:nvSpPr>
        <p:spPr/>
        <p:txBody>
          <a:bodyPr/>
          <a:lstStyle/>
          <a:p>
            <a:r>
              <a:rPr lang="en-US" dirty="0"/>
              <a:t>The test cases should show that, when used as expected, the component that you are testing does what it is supposed to do.</a:t>
            </a:r>
            <a:endParaRPr lang="en-GB" dirty="0"/>
          </a:p>
          <a:p>
            <a:r>
              <a:rPr lang="en-US" dirty="0"/>
              <a:t>If there are defects in the component, these should be revealed by test cases. </a:t>
            </a:r>
            <a:endParaRPr lang="en-GB" dirty="0"/>
          </a:p>
          <a:p>
            <a:r>
              <a:rPr lang="en-US" dirty="0"/>
              <a:t>This leads to 2 types of unit test case:</a:t>
            </a:r>
          </a:p>
          <a:p>
            <a:pPr lvl="1"/>
            <a:r>
              <a:rPr lang="en-US" dirty="0"/>
              <a:t>The first of these should reflect normal operation of a program and should show that the component works as expected. </a:t>
            </a:r>
          </a:p>
          <a:p>
            <a:pPr lvl="1"/>
            <a:r>
              <a:rPr lang="en-US" dirty="0"/>
              <a:t>The other kind of test case should be based on testing experience of where common problems arise. It should use abnormal inputs to check that these are properly processed and do not crash the component.</a:t>
            </a:r>
            <a:r>
              <a:rPr lang="en-GB" dirty="0"/>
              <a:t> </a:t>
            </a:r>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F0ECFE5D-7884-4544-B496-9A8337067C26}" type="datetime1">
              <a:rPr lang="en-US" smtClean="0"/>
              <a:t>12/17/2017</a:t>
            </a:fld>
            <a:endParaRPr lang="en-US"/>
          </a:p>
        </p:txBody>
      </p:sp>
    </p:spTree>
    <p:extLst>
      <p:ext uri="{BB962C8B-B14F-4D97-AF65-F5344CB8AC3E}">
        <p14:creationId xmlns:p14="http://schemas.microsoft.com/office/powerpoint/2010/main" val="398325652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Equivalence partitions</a:t>
            </a:r>
            <a:r>
              <a:rPr lang="en-GB" dirty="0"/>
              <a:t> </a:t>
            </a:r>
            <a:endParaRPr lang="en-US" dirty="0"/>
          </a:p>
        </p:txBody>
      </p:sp>
      <p:pic>
        <p:nvPicPr>
          <p:cNvPr id="4" name="Content Placeholder 3" descr="8.6 Partitions.eps"/>
          <p:cNvPicPr>
            <a:picLocks noGrp="1" noChangeAspect="1"/>
          </p:cNvPicPr>
          <p:nvPr>
            <p:ph idx="1"/>
          </p:nvPr>
        </p:nvPicPr>
        <p:blipFill rotWithShape="1">
          <a:blip r:embed="rId2"/>
          <a:srcRect l="-1764" t="-52" r="-2387" b="52"/>
          <a:stretch/>
        </p:blipFill>
        <p:spPr>
          <a:xfrm>
            <a:off x="2483769" y="2574466"/>
            <a:ext cx="6408712" cy="4020798"/>
          </a:xfrm>
        </p:spPr>
      </p:pic>
      <p:sp>
        <p:nvSpPr>
          <p:cNvPr id="6" name="Footer Placeholder 5"/>
          <p:cNvSpPr>
            <a:spLocks noGrp="1"/>
          </p:cNvSpPr>
          <p:nvPr>
            <p:ph type="ftr" sz="quarter" idx="11"/>
          </p:nvPr>
        </p:nvSpPr>
        <p:spPr/>
        <p:txBody>
          <a:bodyPr/>
          <a:lstStyle/>
          <a:p>
            <a:r>
              <a:rPr lang="en-US"/>
              <a:t>SW Testing and Maintenance</a:t>
            </a:r>
          </a:p>
        </p:txBody>
      </p:sp>
      <p:sp>
        <p:nvSpPr>
          <p:cNvPr id="3" name="Date Placeholder 2"/>
          <p:cNvSpPr>
            <a:spLocks noGrp="1"/>
          </p:cNvSpPr>
          <p:nvPr>
            <p:ph type="dt" sz="half" idx="10"/>
          </p:nvPr>
        </p:nvSpPr>
        <p:spPr/>
        <p:txBody>
          <a:bodyPr/>
          <a:lstStyle/>
          <a:p>
            <a:fld id="{9C505311-0F24-4E54-B547-BA44F959FC15}" type="datetime1">
              <a:rPr lang="en-US" smtClean="0"/>
              <a:t>12/17/2017</a:t>
            </a:fld>
            <a:endParaRPr lang="en-US"/>
          </a:p>
        </p:txBody>
      </p:sp>
      <p:sp>
        <p:nvSpPr>
          <p:cNvPr id="7" name="Rectangle 6"/>
          <p:cNvSpPr/>
          <p:nvPr/>
        </p:nvSpPr>
        <p:spPr>
          <a:xfrm>
            <a:off x="683568" y="1628800"/>
            <a:ext cx="8064896" cy="923330"/>
          </a:xfrm>
          <a:prstGeom prst="rect">
            <a:avLst/>
          </a:prstGeom>
        </p:spPr>
        <p:txBody>
          <a:bodyPr wrap="square">
            <a:spAutoFit/>
          </a:bodyPr>
          <a:lstStyle/>
          <a:p>
            <a:r>
              <a:rPr lang="en-US" b="1" dirty="0">
                <a:solidFill>
                  <a:srgbClr val="222222"/>
                </a:solidFill>
                <a:latin typeface="arial" panose="020B0604020202020204" pitchFamily="34" charset="0"/>
              </a:rPr>
              <a:t>Equivalence partitioning</a:t>
            </a:r>
            <a:r>
              <a:rPr lang="en-US" dirty="0">
                <a:solidFill>
                  <a:srgbClr val="222222"/>
                </a:solidFill>
                <a:latin typeface="arial" panose="020B0604020202020204" pitchFamily="34" charset="0"/>
              </a:rPr>
              <a:t> or </a:t>
            </a:r>
            <a:r>
              <a:rPr lang="en-US" b="1" dirty="0">
                <a:solidFill>
                  <a:srgbClr val="222222"/>
                </a:solidFill>
                <a:latin typeface="arial" panose="020B0604020202020204" pitchFamily="34" charset="0"/>
              </a:rPr>
              <a:t>equivalence</a:t>
            </a:r>
            <a:r>
              <a:rPr lang="en-US" dirty="0">
                <a:solidFill>
                  <a:srgbClr val="222222"/>
                </a:solidFill>
                <a:latin typeface="arial" panose="020B0604020202020204" pitchFamily="34" charset="0"/>
              </a:rPr>
              <a:t> class </a:t>
            </a:r>
            <a:r>
              <a:rPr lang="en-US" b="1" dirty="0">
                <a:solidFill>
                  <a:srgbClr val="222222"/>
                </a:solidFill>
                <a:latin typeface="arial" panose="020B0604020202020204" pitchFamily="34" charset="0"/>
              </a:rPr>
              <a:t>partitioning</a:t>
            </a:r>
            <a:r>
              <a:rPr lang="en-US" dirty="0">
                <a:solidFill>
                  <a:srgbClr val="222222"/>
                </a:solidFill>
                <a:latin typeface="arial" panose="020B0604020202020204" pitchFamily="34" charset="0"/>
              </a:rPr>
              <a:t> (ECP) is a software testing technique that divides the input data of a software unit into </a:t>
            </a:r>
            <a:r>
              <a:rPr lang="en-US" b="1" dirty="0">
                <a:solidFill>
                  <a:srgbClr val="222222"/>
                </a:solidFill>
                <a:latin typeface="arial" panose="020B0604020202020204" pitchFamily="34" charset="0"/>
              </a:rPr>
              <a:t>partitions</a:t>
            </a:r>
            <a:r>
              <a:rPr lang="en-US" dirty="0">
                <a:solidFill>
                  <a:srgbClr val="222222"/>
                </a:solidFill>
                <a:latin typeface="arial" panose="020B0604020202020204" pitchFamily="34" charset="0"/>
              </a:rPr>
              <a:t> of equivalent data from which test cases can be derived.</a:t>
            </a:r>
            <a:endParaRPr lang="en-US" dirty="0"/>
          </a:p>
        </p:txBody>
      </p:sp>
      <p:sp>
        <p:nvSpPr>
          <p:cNvPr id="8" name="TextBox 7"/>
          <p:cNvSpPr txBox="1"/>
          <p:nvPr/>
        </p:nvSpPr>
        <p:spPr>
          <a:xfrm>
            <a:off x="251520" y="2780928"/>
            <a:ext cx="2184888" cy="3785652"/>
          </a:xfrm>
          <a:prstGeom prst="rect">
            <a:avLst/>
          </a:prstGeom>
          <a:solidFill>
            <a:srgbClr val="FEE6CE"/>
          </a:solidFill>
        </p:spPr>
        <p:txBody>
          <a:bodyPr wrap="square" rtlCol="0">
            <a:spAutoFit/>
          </a:bodyPr>
          <a:lstStyle/>
          <a:p>
            <a:pPr algn="ctr">
              <a:lnSpc>
                <a:spcPts val="1800"/>
              </a:lnSpc>
            </a:pPr>
            <a:endParaRPr lang="en-US" sz="2400" b="0" dirty="0">
              <a:solidFill>
                <a:srgbClr val="6600FF"/>
              </a:solidFill>
              <a:latin typeface="+mn-lt"/>
            </a:endParaRPr>
          </a:p>
          <a:p>
            <a:pPr algn="ctr">
              <a:lnSpc>
                <a:spcPts val="1800"/>
              </a:lnSpc>
            </a:pPr>
            <a:r>
              <a:rPr lang="en-US" sz="2400" b="0" dirty="0">
                <a:solidFill>
                  <a:srgbClr val="6600FF"/>
                </a:solidFill>
                <a:latin typeface="+mn-lt"/>
              </a:rPr>
              <a:t>Example:</a:t>
            </a:r>
          </a:p>
          <a:p>
            <a:pPr algn="ctr">
              <a:lnSpc>
                <a:spcPts val="1800"/>
              </a:lnSpc>
            </a:pPr>
            <a:endParaRPr lang="en-US" dirty="0"/>
          </a:p>
          <a:p>
            <a:pPr algn="ctr">
              <a:lnSpc>
                <a:spcPts val="1800"/>
              </a:lnSpc>
            </a:pPr>
            <a:r>
              <a:rPr lang="en-US" sz="1800" b="0" dirty="0">
                <a:latin typeface="+mn-lt"/>
              </a:rPr>
              <a:t>A program reads a file that contains between four and ten 5-digit numbers.</a:t>
            </a:r>
          </a:p>
          <a:p>
            <a:pPr algn="ctr">
              <a:lnSpc>
                <a:spcPts val="1800"/>
              </a:lnSpc>
            </a:pPr>
            <a:endParaRPr lang="en-US" dirty="0"/>
          </a:p>
          <a:p>
            <a:pPr>
              <a:lnSpc>
                <a:spcPts val="1800"/>
              </a:lnSpc>
            </a:pPr>
            <a:r>
              <a:rPr lang="en-US" dirty="0"/>
              <a:t>Boundary test cases</a:t>
            </a:r>
          </a:p>
          <a:p>
            <a:pPr marL="342900" indent="-342900">
              <a:lnSpc>
                <a:spcPts val="1800"/>
              </a:lnSpc>
              <a:buFont typeface="Arial" panose="020B0604020202020204" pitchFamily="34" charset="0"/>
              <a:buChar char="•"/>
            </a:pPr>
            <a:r>
              <a:rPr lang="en-US" sz="1800" b="0" dirty="0">
                <a:latin typeface="+mn-lt"/>
              </a:rPr>
              <a:t>3, 4, 10, 11</a:t>
            </a:r>
          </a:p>
          <a:p>
            <a:pPr marL="342900" indent="-342900">
              <a:lnSpc>
                <a:spcPts val="1800"/>
              </a:lnSpc>
              <a:buFont typeface="Arial" panose="020B0604020202020204" pitchFamily="34" charset="0"/>
              <a:buChar char="•"/>
            </a:pPr>
            <a:r>
              <a:rPr lang="en-US" sz="1800" b="0" dirty="0">
                <a:latin typeface="+mn-lt"/>
              </a:rPr>
              <a:t>9999, 10000</a:t>
            </a:r>
          </a:p>
          <a:p>
            <a:pPr marL="342900" indent="-342900">
              <a:lnSpc>
                <a:spcPts val="1800"/>
              </a:lnSpc>
              <a:buFont typeface="Arial" panose="020B0604020202020204" pitchFamily="34" charset="0"/>
              <a:buChar char="•"/>
            </a:pPr>
            <a:endParaRPr lang="en-US" dirty="0"/>
          </a:p>
          <a:p>
            <a:pPr>
              <a:lnSpc>
                <a:spcPts val="1800"/>
              </a:lnSpc>
            </a:pPr>
            <a:r>
              <a:rPr lang="en-US" dirty="0"/>
              <a:t>Midpoint test cases</a:t>
            </a:r>
          </a:p>
          <a:p>
            <a:pPr marL="342900" indent="-342900">
              <a:lnSpc>
                <a:spcPts val="1800"/>
              </a:lnSpc>
              <a:buFont typeface="Arial" panose="020B0604020202020204" pitchFamily="34" charset="0"/>
              <a:buChar char="•"/>
            </a:pPr>
            <a:r>
              <a:rPr lang="en-US" dirty="0"/>
              <a:t>7</a:t>
            </a:r>
          </a:p>
          <a:p>
            <a:pPr marL="342900" indent="-342900">
              <a:lnSpc>
                <a:spcPts val="1800"/>
              </a:lnSpc>
              <a:buFont typeface="Arial" panose="020B0604020202020204" pitchFamily="34" charset="0"/>
              <a:buChar char="•"/>
            </a:pPr>
            <a:r>
              <a:rPr lang="en-US" dirty="0"/>
              <a:t>50000</a:t>
            </a:r>
          </a:p>
          <a:p>
            <a:pPr marL="342900" indent="-342900">
              <a:lnSpc>
                <a:spcPts val="1800"/>
              </a:lnSpc>
              <a:buFont typeface="Arial" panose="020B0604020202020204" pitchFamily="34" charset="0"/>
              <a:buChar char="•"/>
            </a:pPr>
            <a:endParaRPr lang="en-US" sz="1800" b="0" dirty="0">
              <a:latin typeface="+mn-lt"/>
            </a:endParaRPr>
          </a:p>
        </p:txBody>
      </p:sp>
    </p:spTree>
    <p:extLst>
      <p:ext uri="{BB962C8B-B14F-4D97-AF65-F5344CB8AC3E}">
        <p14:creationId xmlns:p14="http://schemas.microsoft.com/office/powerpoint/2010/main" val="10338963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noFill/>
        </p:spPr>
        <p:txBody>
          <a:bodyPr lIns="90840" tIns="44623" rIns="90840" bIns="44623"/>
          <a:lstStyle/>
          <a:p>
            <a:r>
              <a:rPr lang="en-US" dirty="0"/>
              <a:t>General testing guidelines</a:t>
            </a:r>
            <a:endParaRPr lang="en-GB" dirty="0"/>
          </a:p>
        </p:txBody>
      </p:sp>
      <p:sp>
        <p:nvSpPr>
          <p:cNvPr id="63491" name="Rectangle 3"/>
          <p:cNvSpPr>
            <a:spLocks noGrp="1" noChangeArrowheads="1"/>
          </p:cNvSpPr>
          <p:nvPr>
            <p:ph idx="1"/>
          </p:nvPr>
        </p:nvSpPr>
        <p:spPr>
          <a:noFill/>
        </p:spPr>
        <p:txBody>
          <a:bodyPr lIns="90840" tIns="44623" rIns="90840" bIns="44623"/>
          <a:lstStyle/>
          <a:p>
            <a:r>
              <a:rPr lang="en-GB" dirty="0"/>
              <a:t>Collections</a:t>
            </a:r>
          </a:p>
          <a:p>
            <a:pPr lvl="1"/>
            <a:r>
              <a:rPr lang="en-GB" dirty="0"/>
              <a:t>Test software collections which have only a single value.</a:t>
            </a:r>
          </a:p>
          <a:p>
            <a:pPr lvl="1"/>
            <a:r>
              <a:rPr lang="en-GB" dirty="0"/>
              <a:t>Use collections of different sizes in different tests.</a:t>
            </a:r>
          </a:p>
          <a:p>
            <a:pPr lvl="1"/>
            <a:r>
              <a:rPr lang="en-GB" dirty="0"/>
              <a:t>Derive tests so that the first, middle and last elements of the collection are accessed.</a:t>
            </a:r>
          </a:p>
          <a:p>
            <a:pPr lvl="1"/>
            <a:r>
              <a:rPr lang="en-GB" dirty="0"/>
              <a:t>Test with collections of zero length.</a:t>
            </a:r>
          </a:p>
          <a:p>
            <a:pPr lvl="0"/>
            <a:r>
              <a:rPr lang="en-US" dirty="0"/>
              <a:t>Choose inputs that force the system to generate all error messages </a:t>
            </a:r>
            <a:endParaRPr lang="en-GB" dirty="0"/>
          </a:p>
          <a:p>
            <a:r>
              <a:rPr lang="en-US" dirty="0"/>
              <a:t>Design inputs that cause input buffers to overflow </a:t>
            </a:r>
            <a:endParaRPr lang="en-GB" dirty="0"/>
          </a:p>
          <a:p>
            <a:r>
              <a:rPr lang="en-US" dirty="0"/>
              <a:t>Repeat the same input or series of inputs numerous times </a:t>
            </a:r>
            <a:endParaRPr lang="en-GB" dirty="0"/>
          </a:p>
          <a:p>
            <a:r>
              <a:rPr lang="en-US" dirty="0"/>
              <a:t>Force invalid outputs to be generated </a:t>
            </a:r>
            <a:endParaRPr lang="en-GB" dirty="0"/>
          </a:p>
          <a:p>
            <a:r>
              <a:rPr lang="en-US" dirty="0"/>
              <a:t>Force computation results to be too large or too small.</a:t>
            </a:r>
            <a:endParaRPr lang="en-GB" dirty="0"/>
          </a:p>
          <a:p>
            <a:endParaRPr lang="en-GB" dirty="0"/>
          </a:p>
        </p:txBody>
      </p:sp>
      <p:sp>
        <p:nvSpPr>
          <p:cNvPr id="5" name="Footer Placeholder 4"/>
          <p:cNvSpPr>
            <a:spLocks noGrp="1"/>
          </p:cNvSpPr>
          <p:nvPr>
            <p:ph type="ftr" sz="quarter" idx="11"/>
          </p:nvPr>
        </p:nvSpPr>
        <p:spPr/>
        <p:txBody>
          <a:bodyPr/>
          <a:lstStyle/>
          <a:p>
            <a:r>
              <a:rPr lang="en-US"/>
              <a:t>SW Testing and Maintenance</a:t>
            </a:r>
          </a:p>
        </p:txBody>
      </p:sp>
      <p:sp>
        <p:nvSpPr>
          <p:cNvPr id="2" name="Date Placeholder 1"/>
          <p:cNvSpPr>
            <a:spLocks noGrp="1"/>
          </p:cNvSpPr>
          <p:nvPr>
            <p:ph type="dt" sz="half" idx="10"/>
          </p:nvPr>
        </p:nvSpPr>
        <p:spPr/>
        <p:txBody>
          <a:bodyPr/>
          <a:lstStyle/>
          <a:p>
            <a:fld id="{1E1F6047-E381-460D-98DA-32C29960FAC2}" type="datetime1">
              <a:rPr lang="en-US" smtClean="0"/>
              <a:t>12/17/2017</a:t>
            </a:fld>
            <a:endParaRPr lang="en-US"/>
          </a:p>
        </p:txBody>
      </p:sp>
    </p:spTree>
    <p:extLst>
      <p:ext uri="{BB962C8B-B14F-4D97-AF65-F5344CB8AC3E}">
        <p14:creationId xmlns:p14="http://schemas.microsoft.com/office/powerpoint/2010/main" val="312937526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noFill/>
        </p:spPr>
        <p:txBody>
          <a:bodyPr lIns="90840" tIns="44623" rIns="90840" bIns="44623"/>
          <a:lstStyle/>
          <a:p>
            <a:r>
              <a:rPr lang="en-US" dirty="0"/>
              <a:t>General testing guidelines</a:t>
            </a:r>
            <a:endParaRPr lang="en-GB" dirty="0"/>
          </a:p>
        </p:txBody>
      </p:sp>
      <p:sp>
        <p:nvSpPr>
          <p:cNvPr id="63491" name="Rectangle 3"/>
          <p:cNvSpPr>
            <a:spLocks noGrp="1" noChangeArrowheads="1"/>
          </p:cNvSpPr>
          <p:nvPr>
            <p:ph idx="1"/>
          </p:nvPr>
        </p:nvSpPr>
        <p:spPr>
          <a:noFill/>
        </p:spPr>
        <p:txBody>
          <a:bodyPr lIns="90840" tIns="44623" rIns="90840" bIns="44623"/>
          <a:lstStyle/>
          <a:p>
            <a:r>
              <a:rPr lang="en-GB" dirty="0"/>
              <a:t>Collections</a:t>
            </a:r>
          </a:p>
          <a:p>
            <a:pPr lvl="1"/>
            <a:r>
              <a:rPr lang="en-GB" dirty="0"/>
              <a:t>Test software collections which have only a single value.</a:t>
            </a:r>
          </a:p>
          <a:p>
            <a:pPr lvl="1"/>
            <a:r>
              <a:rPr lang="en-GB" dirty="0"/>
              <a:t>Use collections of different sizes in different tests.</a:t>
            </a:r>
          </a:p>
          <a:p>
            <a:pPr lvl="1"/>
            <a:r>
              <a:rPr lang="en-GB" dirty="0"/>
              <a:t>Derive tests so that the first, middle and last elements of the collection are accessed.</a:t>
            </a:r>
          </a:p>
          <a:p>
            <a:pPr lvl="1"/>
            <a:r>
              <a:rPr lang="en-GB" dirty="0"/>
              <a:t>Test with collections of zero length.</a:t>
            </a:r>
          </a:p>
          <a:p>
            <a:pPr lvl="0"/>
            <a:r>
              <a:rPr lang="en-US" dirty="0"/>
              <a:t>Choose inputs that force the system to generate all error messages </a:t>
            </a:r>
            <a:endParaRPr lang="en-GB" dirty="0"/>
          </a:p>
          <a:p>
            <a:r>
              <a:rPr lang="en-US" dirty="0"/>
              <a:t>Design inputs that cause input buffers to overflow </a:t>
            </a:r>
            <a:endParaRPr lang="en-GB" dirty="0"/>
          </a:p>
          <a:p>
            <a:r>
              <a:rPr lang="en-US" dirty="0"/>
              <a:t>Repeat the same input or series of inputs numerous times </a:t>
            </a:r>
            <a:endParaRPr lang="en-GB" dirty="0"/>
          </a:p>
          <a:p>
            <a:r>
              <a:rPr lang="en-US" dirty="0"/>
              <a:t>Force invalid outputs to be generated </a:t>
            </a:r>
            <a:endParaRPr lang="en-GB" dirty="0"/>
          </a:p>
          <a:p>
            <a:r>
              <a:rPr lang="en-US" dirty="0"/>
              <a:t>Force computation results to be too large or too small.</a:t>
            </a:r>
            <a:endParaRPr lang="en-GB" dirty="0"/>
          </a:p>
          <a:p>
            <a:endParaRPr lang="en-GB" dirty="0"/>
          </a:p>
        </p:txBody>
      </p:sp>
      <p:sp>
        <p:nvSpPr>
          <p:cNvPr id="5" name="Footer Placeholder 4"/>
          <p:cNvSpPr>
            <a:spLocks noGrp="1"/>
          </p:cNvSpPr>
          <p:nvPr>
            <p:ph type="ftr" sz="quarter" idx="11"/>
          </p:nvPr>
        </p:nvSpPr>
        <p:spPr/>
        <p:txBody>
          <a:bodyPr/>
          <a:lstStyle/>
          <a:p>
            <a:r>
              <a:rPr lang="en-US"/>
              <a:t>SW Testing and Maintenance</a:t>
            </a:r>
          </a:p>
        </p:txBody>
      </p:sp>
      <p:sp>
        <p:nvSpPr>
          <p:cNvPr id="2" name="Date Placeholder 1"/>
          <p:cNvSpPr>
            <a:spLocks noGrp="1"/>
          </p:cNvSpPr>
          <p:nvPr>
            <p:ph type="dt" sz="half" idx="10"/>
          </p:nvPr>
        </p:nvSpPr>
        <p:spPr/>
        <p:txBody>
          <a:bodyPr/>
          <a:lstStyle/>
          <a:p>
            <a:fld id="{1E1F6047-E381-460D-98DA-32C29960FAC2}" type="datetime1">
              <a:rPr lang="en-US" smtClean="0"/>
              <a:t>12/17/2017</a:t>
            </a:fld>
            <a:endParaRPr lang="en-US"/>
          </a:p>
        </p:txBody>
      </p:sp>
    </p:spTree>
    <p:extLst>
      <p:ext uri="{BB962C8B-B14F-4D97-AF65-F5344CB8AC3E}">
        <p14:creationId xmlns:p14="http://schemas.microsoft.com/office/powerpoint/2010/main" val="38834635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6" name="Date Placeholder 5"/>
          <p:cNvSpPr>
            <a:spLocks noGrp="1"/>
          </p:cNvSpPr>
          <p:nvPr>
            <p:ph type="dt" sz="half" idx="10"/>
          </p:nvPr>
        </p:nvSpPr>
        <p:spPr/>
        <p:txBody>
          <a:bodyPr/>
          <a:lstStyle/>
          <a:p>
            <a:fld id="{C9318B34-CE4D-4839-95EB-3F5F8DA0B4AC}" type="datetime1">
              <a:rPr lang="en-US" smtClean="0"/>
              <a:t>12/17/2017</a:t>
            </a:fld>
            <a:endParaRPr lang="en-US"/>
          </a:p>
        </p:txBody>
      </p:sp>
      <p:sp>
        <p:nvSpPr>
          <p:cNvPr id="4" name="Footer Placeholder 3"/>
          <p:cNvSpPr>
            <a:spLocks noGrp="1"/>
          </p:cNvSpPr>
          <p:nvPr>
            <p:ph type="ftr" sz="quarter" idx="12"/>
          </p:nvPr>
        </p:nvSpPr>
        <p:spPr/>
        <p:txBody>
          <a:bodyPr/>
          <a:lstStyle/>
          <a:p>
            <a:r>
              <a:rPr lang="en-US"/>
              <a:t>SW Testing and Maintenance</a:t>
            </a:r>
          </a:p>
        </p:txBody>
      </p:sp>
      <p:sp>
        <p:nvSpPr>
          <p:cNvPr id="2" name="Title 1"/>
          <p:cNvSpPr>
            <a:spLocks noGrp="1"/>
          </p:cNvSpPr>
          <p:nvPr>
            <p:ph type="title"/>
          </p:nvPr>
        </p:nvSpPr>
        <p:spPr/>
        <p:txBody>
          <a:bodyPr/>
          <a:lstStyle/>
          <a:p>
            <a:pPr algn="ctr"/>
            <a:r>
              <a:rPr lang="en-US" dirty="0">
                <a:solidFill>
                  <a:schemeClr val="bg2"/>
                </a:solidFill>
              </a:rPr>
              <a:t>Integration testing</a:t>
            </a:r>
          </a:p>
        </p:txBody>
      </p:sp>
    </p:spTree>
    <p:extLst>
      <p:ext uri="{BB962C8B-B14F-4D97-AF65-F5344CB8AC3E}">
        <p14:creationId xmlns:p14="http://schemas.microsoft.com/office/powerpoint/2010/main" val="28118850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Interface testing</a:t>
            </a:r>
          </a:p>
        </p:txBody>
      </p:sp>
      <p:sp>
        <p:nvSpPr>
          <p:cNvPr id="3" name="Content Placeholder 2"/>
          <p:cNvSpPr>
            <a:spLocks noGrp="1"/>
          </p:cNvSpPr>
          <p:nvPr>
            <p:ph idx="1"/>
          </p:nvPr>
        </p:nvSpPr>
        <p:spPr/>
        <p:txBody>
          <a:bodyPr/>
          <a:lstStyle/>
          <a:p>
            <a:r>
              <a:rPr lang="en-US" dirty="0"/>
              <a:t>Software components are often composite components that are made up of several interacting objects. </a:t>
            </a:r>
          </a:p>
          <a:p>
            <a:pPr lvl="1"/>
            <a:r>
              <a:rPr lang="en-US" dirty="0"/>
              <a:t>For example, in the weather station system, the reconfiguration component includes objects that deal with each aspect of the reconfiguration. </a:t>
            </a:r>
          </a:p>
          <a:p>
            <a:r>
              <a:rPr lang="en-US" dirty="0"/>
              <a:t>You access the functionality of these objects through the defined component interface (aka API, aka exposed methods or functions)</a:t>
            </a:r>
          </a:p>
          <a:p>
            <a:r>
              <a:rPr lang="en-US" dirty="0"/>
              <a:t>Testing composite components should therefore focus on showing that the component interface behaves according to its specification. </a:t>
            </a:r>
          </a:p>
          <a:p>
            <a:pPr lvl="1"/>
            <a:r>
              <a:rPr lang="en-US" dirty="0"/>
              <a:t>You can assume that unit tests on the individual objects within the component have been completed.</a:t>
            </a:r>
            <a:r>
              <a:rPr lang="en-GB" dirty="0"/>
              <a:t> </a:t>
            </a:r>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C3D1D701-4462-40CF-A7B4-D800A31B68F9}" type="datetime1">
              <a:rPr lang="en-US" smtClean="0"/>
              <a:t>12/17/2017</a:t>
            </a:fld>
            <a:endParaRPr lang="en-US"/>
          </a:p>
        </p:txBody>
      </p:sp>
    </p:spTree>
    <p:extLst>
      <p:ext uri="{BB962C8B-B14F-4D97-AF65-F5344CB8AC3E}">
        <p14:creationId xmlns:p14="http://schemas.microsoft.com/office/powerpoint/2010/main" val="17162248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title"/>
          </p:nvPr>
        </p:nvSpPr>
        <p:spPr>
          <a:noFill/>
        </p:spPr>
        <p:txBody>
          <a:bodyPr lIns="90840" tIns="44623" rIns="90840" bIns="44623"/>
          <a:lstStyle/>
          <a:p>
            <a:r>
              <a:rPr lang="en-GB"/>
              <a:t>Interface testing</a:t>
            </a:r>
          </a:p>
        </p:txBody>
      </p:sp>
      <p:sp>
        <p:nvSpPr>
          <p:cNvPr id="45058" name="Rectangle 2"/>
          <p:cNvSpPr>
            <a:spLocks noGrp="1" noChangeArrowheads="1"/>
          </p:cNvSpPr>
          <p:nvPr>
            <p:ph idx="1"/>
          </p:nvPr>
        </p:nvSpPr>
        <p:spPr>
          <a:noFill/>
        </p:spPr>
        <p:txBody>
          <a:bodyPr lIns="90840" tIns="44623" rIns="90840" bIns="44623"/>
          <a:lstStyle/>
          <a:p>
            <a:r>
              <a:rPr lang="en-GB" dirty="0"/>
              <a:t>Objectives are to detect faults due to interface errors or invalid assumptions about interfaces.</a:t>
            </a:r>
          </a:p>
          <a:p>
            <a:r>
              <a:rPr lang="en-GB" dirty="0"/>
              <a:t>Interface types</a:t>
            </a:r>
          </a:p>
          <a:p>
            <a:pPr lvl="1"/>
            <a:r>
              <a:rPr lang="en-GB" dirty="0">
                <a:solidFill>
                  <a:srgbClr val="6600FF"/>
                </a:solidFill>
              </a:rPr>
              <a:t>Parameter interfaces </a:t>
            </a:r>
            <a:br>
              <a:rPr lang="en-GB" dirty="0">
                <a:solidFill>
                  <a:srgbClr val="6600FF"/>
                </a:solidFill>
              </a:rPr>
            </a:br>
            <a:r>
              <a:rPr lang="en-GB" dirty="0"/>
              <a:t>Data passed from one method or procedure to another.</a:t>
            </a:r>
          </a:p>
          <a:p>
            <a:pPr lvl="1"/>
            <a:r>
              <a:rPr lang="en-GB" dirty="0">
                <a:solidFill>
                  <a:srgbClr val="6600FF"/>
                </a:solidFill>
              </a:rPr>
              <a:t>Shared memory interfaces </a:t>
            </a:r>
            <a:br>
              <a:rPr lang="en-GB" dirty="0">
                <a:solidFill>
                  <a:srgbClr val="6600FF"/>
                </a:solidFill>
              </a:rPr>
            </a:br>
            <a:r>
              <a:rPr lang="en-GB" dirty="0"/>
              <a:t>Data placed into memory by one subsystem and retrieved from there by another subsystem.  (Frequent paradigm of embedded systems.)</a:t>
            </a:r>
          </a:p>
          <a:p>
            <a:pPr lvl="1"/>
            <a:r>
              <a:rPr lang="en-GB" dirty="0">
                <a:solidFill>
                  <a:srgbClr val="6600FF"/>
                </a:solidFill>
              </a:rPr>
              <a:t>Procedural interfaces </a:t>
            </a:r>
            <a:br>
              <a:rPr lang="en-GB" dirty="0">
                <a:solidFill>
                  <a:srgbClr val="6600FF"/>
                </a:solidFill>
              </a:rPr>
            </a:br>
            <a:r>
              <a:rPr lang="en-GB" dirty="0"/>
              <a:t>Sub-system encapsulates a set of procedures to be called by other </a:t>
            </a:r>
            <a:br>
              <a:rPr lang="en-GB" dirty="0"/>
            </a:br>
            <a:r>
              <a:rPr lang="en-GB" dirty="0"/>
              <a:t>sub-systems.  (e.g., PHP web form invoking a stored database procedure)</a:t>
            </a:r>
          </a:p>
          <a:p>
            <a:pPr lvl="1"/>
            <a:r>
              <a:rPr lang="en-GB" dirty="0">
                <a:solidFill>
                  <a:srgbClr val="6600FF"/>
                </a:solidFill>
              </a:rPr>
              <a:t>Message passing interfaces </a:t>
            </a:r>
            <a:br>
              <a:rPr lang="en-GB" dirty="0">
                <a:solidFill>
                  <a:srgbClr val="6600FF"/>
                </a:solidFill>
              </a:rPr>
            </a:br>
            <a:r>
              <a:rPr lang="en-GB" dirty="0"/>
              <a:t>Sub-systems request services from other sub-systems  (e.g., web services, JSON feeds)</a:t>
            </a:r>
          </a:p>
          <a:p>
            <a:endParaRPr lang="en-GB" dirty="0"/>
          </a:p>
        </p:txBody>
      </p:sp>
      <p:sp>
        <p:nvSpPr>
          <p:cNvPr id="5" name="Footer Placeholder 4"/>
          <p:cNvSpPr>
            <a:spLocks noGrp="1"/>
          </p:cNvSpPr>
          <p:nvPr>
            <p:ph type="ftr" sz="quarter" idx="11"/>
          </p:nvPr>
        </p:nvSpPr>
        <p:spPr/>
        <p:txBody>
          <a:bodyPr/>
          <a:lstStyle/>
          <a:p>
            <a:r>
              <a:rPr lang="en-US"/>
              <a:t>SW Testing and Maintenance</a:t>
            </a:r>
          </a:p>
        </p:txBody>
      </p:sp>
      <p:sp>
        <p:nvSpPr>
          <p:cNvPr id="2" name="Date Placeholder 1"/>
          <p:cNvSpPr>
            <a:spLocks noGrp="1"/>
          </p:cNvSpPr>
          <p:nvPr>
            <p:ph type="dt" sz="half" idx="10"/>
          </p:nvPr>
        </p:nvSpPr>
        <p:spPr/>
        <p:txBody>
          <a:bodyPr/>
          <a:lstStyle/>
          <a:p>
            <a:fld id="{F40C193D-D498-4791-9694-AA41FD0CE141}" type="datetime1">
              <a:rPr lang="en-US" smtClean="0"/>
              <a:t>12/17/2017</a:t>
            </a:fld>
            <a:endParaRPr lang="en-US"/>
          </a:p>
        </p:txBody>
      </p:sp>
    </p:spTree>
    <p:extLst>
      <p:ext uri="{BB962C8B-B14F-4D97-AF65-F5344CB8AC3E}">
        <p14:creationId xmlns:p14="http://schemas.microsoft.com/office/powerpoint/2010/main" val="25369678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Interface testing</a:t>
            </a:r>
            <a:r>
              <a:rPr lang="en-GB" dirty="0"/>
              <a:t> </a:t>
            </a:r>
            <a:endParaRPr lang="en-US" dirty="0"/>
          </a:p>
        </p:txBody>
      </p:sp>
      <p:sp>
        <p:nvSpPr>
          <p:cNvPr id="6" name="Footer Placeholder 5"/>
          <p:cNvSpPr>
            <a:spLocks noGrp="1"/>
          </p:cNvSpPr>
          <p:nvPr>
            <p:ph type="ftr" sz="quarter" idx="11"/>
          </p:nvPr>
        </p:nvSpPr>
        <p:spPr/>
        <p:txBody>
          <a:bodyPr/>
          <a:lstStyle/>
          <a:p>
            <a:r>
              <a:rPr lang="en-US"/>
              <a:t>SW Testing and Maintenance</a:t>
            </a:r>
          </a:p>
        </p:txBody>
      </p:sp>
      <p:pic>
        <p:nvPicPr>
          <p:cNvPr id="7" name="Picture 6" descr="8.7 Iface Testing.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4204" y="1601044"/>
            <a:ext cx="4872975" cy="4576827"/>
          </a:xfrm>
          <a:prstGeom prst="rect">
            <a:avLst/>
          </a:prstGeom>
        </p:spPr>
      </p:pic>
      <p:sp>
        <p:nvSpPr>
          <p:cNvPr id="3" name="Date Placeholder 2"/>
          <p:cNvSpPr>
            <a:spLocks noGrp="1"/>
          </p:cNvSpPr>
          <p:nvPr>
            <p:ph type="dt" sz="half" idx="10"/>
          </p:nvPr>
        </p:nvSpPr>
        <p:spPr/>
        <p:txBody>
          <a:bodyPr/>
          <a:lstStyle/>
          <a:p>
            <a:fld id="{E6A6D7B5-99CE-4205-A6A0-928A69A1711B}" type="datetime1">
              <a:rPr lang="en-US" smtClean="0"/>
              <a:t>12/17/2017</a:t>
            </a:fld>
            <a:endParaRPr lang="en-US"/>
          </a:p>
        </p:txBody>
      </p:sp>
      <p:sp>
        <p:nvSpPr>
          <p:cNvPr id="8" name="TextBox 7"/>
          <p:cNvSpPr txBox="1"/>
          <p:nvPr/>
        </p:nvSpPr>
        <p:spPr>
          <a:xfrm>
            <a:off x="251520" y="1735980"/>
            <a:ext cx="2184888" cy="1246495"/>
          </a:xfrm>
          <a:prstGeom prst="rect">
            <a:avLst/>
          </a:prstGeom>
          <a:solidFill>
            <a:srgbClr val="FEE6CE"/>
          </a:solidFill>
        </p:spPr>
        <p:txBody>
          <a:bodyPr wrap="square" rtlCol="0">
            <a:spAutoFit/>
          </a:bodyPr>
          <a:lstStyle/>
          <a:p>
            <a:pPr algn="ctr">
              <a:lnSpc>
                <a:spcPts val="1800"/>
              </a:lnSpc>
            </a:pPr>
            <a:endParaRPr lang="en-US" sz="2400" b="0" dirty="0">
              <a:solidFill>
                <a:srgbClr val="6600FF"/>
              </a:solidFill>
              <a:latin typeface="+mn-lt"/>
            </a:endParaRPr>
          </a:p>
          <a:p>
            <a:pPr algn="ctr">
              <a:lnSpc>
                <a:spcPts val="1800"/>
              </a:lnSpc>
            </a:pPr>
            <a:r>
              <a:rPr lang="en-US" dirty="0"/>
              <a:t>Objects A, B and C have already been unit tested.</a:t>
            </a:r>
          </a:p>
          <a:p>
            <a:pPr marL="342900" indent="-342900">
              <a:lnSpc>
                <a:spcPts val="1800"/>
              </a:lnSpc>
              <a:buFont typeface="Arial" panose="020B0604020202020204" pitchFamily="34" charset="0"/>
              <a:buChar char="•"/>
            </a:pPr>
            <a:endParaRPr lang="en-US" sz="1800" b="0" dirty="0">
              <a:latin typeface="+mn-lt"/>
            </a:endParaRPr>
          </a:p>
        </p:txBody>
      </p:sp>
      <p:sp>
        <p:nvSpPr>
          <p:cNvPr id="9" name="TextBox 8"/>
          <p:cNvSpPr txBox="1"/>
          <p:nvPr/>
        </p:nvSpPr>
        <p:spPr>
          <a:xfrm>
            <a:off x="6635584" y="1735980"/>
            <a:ext cx="2184888" cy="1708160"/>
          </a:xfrm>
          <a:prstGeom prst="rect">
            <a:avLst/>
          </a:prstGeom>
          <a:solidFill>
            <a:srgbClr val="FEE6CE"/>
          </a:solidFill>
        </p:spPr>
        <p:txBody>
          <a:bodyPr wrap="square" rtlCol="0">
            <a:spAutoFit/>
          </a:bodyPr>
          <a:lstStyle/>
          <a:p>
            <a:pPr algn="ctr">
              <a:lnSpc>
                <a:spcPts val="1800"/>
              </a:lnSpc>
            </a:pPr>
            <a:endParaRPr lang="en-US" sz="2400" b="0" dirty="0">
              <a:solidFill>
                <a:srgbClr val="6600FF"/>
              </a:solidFill>
              <a:latin typeface="+mn-lt"/>
            </a:endParaRPr>
          </a:p>
          <a:p>
            <a:pPr algn="ctr">
              <a:lnSpc>
                <a:spcPts val="1800"/>
              </a:lnSpc>
            </a:pPr>
            <a:r>
              <a:rPr lang="en-US" dirty="0"/>
              <a:t>Test cases have data appropriate to the functionality of A, B and C as a subsystem</a:t>
            </a:r>
          </a:p>
          <a:p>
            <a:pPr marL="342900" indent="-342900">
              <a:lnSpc>
                <a:spcPts val="1800"/>
              </a:lnSpc>
              <a:buFont typeface="Arial" panose="020B0604020202020204" pitchFamily="34" charset="0"/>
              <a:buChar char="•"/>
            </a:pPr>
            <a:endParaRPr lang="en-US" sz="1800" b="0" dirty="0">
              <a:latin typeface="+mn-lt"/>
            </a:endParaRPr>
          </a:p>
        </p:txBody>
      </p:sp>
      <p:sp>
        <p:nvSpPr>
          <p:cNvPr id="10" name="TextBox 9"/>
          <p:cNvSpPr txBox="1"/>
          <p:nvPr/>
        </p:nvSpPr>
        <p:spPr>
          <a:xfrm>
            <a:off x="251520" y="4869160"/>
            <a:ext cx="1584176" cy="1708160"/>
          </a:xfrm>
          <a:prstGeom prst="rect">
            <a:avLst/>
          </a:prstGeom>
          <a:solidFill>
            <a:srgbClr val="FEE6CE"/>
          </a:solidFill>
        </p:spPr>
        <p:txBody>
          <a:bodyPr wrap="square" rtlCol="0">
            <a:spAutoFit/>
          </a:bodyPr>
          <a:lstStyle/>
          <a:p>
            <a:pPr algn="ctr">
              <a:lnSpc>
                <a:spcPts val="1800"/>
              </a:lnSpc>
            </a:pPr>
            <a:endParaRPr lang="en-US" sz="2400" b="0" dirty="0">
              <a:solidFill>
                <a:srgbClr val="6600FF"/>
              </a:solidFill>
              <a:latin typeface="+mn-lt"/>
            </a:endParaRPr>
          </a:p>
          <a:p>
            <a:pPr algn="ctr">
              <a:lnSpc>
                <a:spcPts val="1800"/>
              </a:lnSpc>
            </a:pPr>
            <a:r>
              <a:rPr lang="en-US" dirty="0"/>
              <a:t>Focus on </a:t>
            </a:r>
            <a:r>
              <a:rPr lang="en-US" dirty="0">
                <a:solidFill>
                  <a:srgbClr val="6600FF"/>
                </a:solidFill>
              </a:rPr>
              <a:t>inter</a:t>
            </a:r>
            <a:r>
              <a:rPr lang="en-US" dirty="0"/>
              <a:t>-object code, not </a:t>
            </a:r>
            <a:r>
              <a:rPr lang="en-US" dirty="0">
                <a:solidFill>
                  <a:srgbClr val="6600FF"/>
                </a:solidFill>
              </a:rPr>
              <a:t>intra</a:t>
            </a:r>
            <a:r>
              <a:rPr lang="en-US" dirty="0"/>
              <a:t>-object code</a:t>
            </a:r>
          </a:p>
          <a:p>
            <a:pPr marL="342900" indent="-342900">
              <a:lnSpc>
                <a:spcPts val="1800"/>
              </a:lnSpc>
              <a:buFont typeface="Arial" panose="020B0604020202020204" pitchFamily="34" charset="0"/>
              <a:buChar char="•"/>
            </a:pPr>
            <a:endParaRPr lang="en-US" sz="1800" b="0" dirty="0">
              <a:latin typeface="+mn-lt"/>
            </a:endParaRPr>
          </a:p>
        </p:txBody>
      </p:sp>
    </p:spTree>
    <p:extLst>
      <p:ext uri="{BB962C8B-B14F-4D97-AF65-F5344CB8AC3E}">
        <p14:creationId xmlns:p14="http://schemas.microsoft.com/office/powerpoint/2010/main" val="32945154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noFill/>
        </p:spPr>
        <p:txBody>
          <a:bodyPr lIns="90840" tIns="44623" rIns="90840" bIns="44623"/>
          <a:lstStyle/>
          <a:p>
            <a:r>
              <a:rPr lang="en-GB"/>
              <a:t>Interface errors</a:t>
            </a:r>
          </a:p>
        </p:txBody>
      </p:sp>
      <p:sp>
        <p:nvSpPr>
          <p:cNvPr id="49155" name="Rectangle 3"/>
          <p:cNvSpPr>
            <a:spLocks noGrp="1" noChangeArrowheads="1"/>
          </p:cNvSpPr>
          <p:nvPr>
            <p:ph idx="1"/>
          </p:nvPr>
        </p:nvSpPr>
        <p:spPr>
          <a:noFill/>
        </p:spPr>
        <p:txBody>
          <a:bodyPr lIns="90840" tIns="44623" rIns="90840" bIns="44623"/>
          <a:lstStyle/>
          <a:p>
            <a:r>
              <a:rPr lang="en-GB" sz="2400"/>
              <a:t>Interface misuse</a:t>
            </a:r>
          </a:p>
          <a:p>
            <a:pPr lvl="1"/>
            <a:r>
              <a:rPr lang="en-GB" sz="2000"/>
              <a:t>A calling component calls another component and makes an error in its use of its interface e.g. parameters in the wrong order.</a:t>
            </a:r>
          </a:p>
          <a:p>
            <a:r>
              <a:rPr lang="en-GB" sz="2400"/>
              <a:t>Interface misunderstanding</a:t>
            </a:r>
          </a:p>
          <a:p>
            <a:pPr lvl="1"/>
            <a:r>
              <a:rPr lang="en-GB" sz="2000"/>
              <a:t>A calling component embeds assumptions about the behaviour of the called component which are incorrect.</a:t>
            </a:r>
          </a:p>
          <a:p>
            <a:r>
              <a:rPr lang="en-GB" sz="2400"/>
              <a:t>Timing errors</a:t>
            </a:r>
          </a:p>
          <a:p>
            <a:pPr lvl="1"/>
            <a:r>
              <a:rPr lang="en-GB" sz="2000"/>
              <a:t>The called and the calling component operate at different speeds and out-of-date information is accessed.</a:t>
            </a:r>
          </a:p>
        </p:txBody>
      </p:sp>
      <p:sp>
        <p:nvSpPr>
          <p:cNvPr id="5" name="Footer Placeholder 4"/>
          <p:cNvSpPr>
            <a:spLocks noGrp="1"/>
          </p:cNvSpPr>
          <p:nvPr>
            <p:ph type="ftr" sz="quarter" idx="11"/>
          </p:nvPr>
        </p:nvSpPr>
        <p:spPr/>
        <p:txBody>
          <a:bodyPr/>
          <a:lstStyle/>
          <a:p>
            <a:r>
              <a:rPr lang="en-US"/>
              <a:t>SW Testing and Maintenance</a:t>
            </a:r>
          </a:p>
        </p:txBody>
      </p:sp>
      <p:sp>
        <p:nvSpPr>
          <p:cNvPr id="2" name="Date Placeholder 1"/>
          <p:cNvSpPr>
            <a:spLocks noGrp="1"/>
          </p:cNvSpPr>
          <p:nvPr>
            <p:ph type="dt" sz="half" idx="10"/>
          </p:nvPr>
        </p:nvSpPr>
        <p:spPr/>
        <p:txBody>
          <a:bodyPr/>
          <a:lstStyle/>
          <a:p>
            <a:fld id="{5F240FB4-BDF1-47D0-B759-7220A1ACC033}" type="datetime1">
              <a:rPr lang="en-US" smtClean="0"/>
              <a:t>12/17/2017</a:t>
            </a:fld>
            <a:endParaRPr lang="en-US"/>
          </a:p>
        </p:txBody>
      </p:sp>
    </p:spTree>
    <p:extLst>
      <p:ext uri="{BB962C8B-B14F-4D97-AF65-F5344CB8AC3E}">
        <p14:creationId xmlns:p14="http://schemas.microsoft.com/office/powerpoint/2010/main" val="102031779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testing</a:t>
            </a:r>
          </a:p>
        </p:txBody>
      </p:sp>
      <p:sp>
        <p:nvSpPr>
          <p:cNvPr id="3" name="Content Placeholder 2"/>
          <p:cNvSpPr>
            <a:spLocks noGrp="1"/>
          </p:cNvSpPr>
          <p:nvPr>
            <p:ph idx="1"/>
          </p:nvPr>
        </p:nvSpPr>
        <p:spPr/>
        <p:txBody>
          <a:bodyPr/>
          <a:lstStyle/>
          <a:p>
            <a:r>
              <a:rPr lang="en-US" sz="2200" dirty="0"/>
              <a:t>Testing is intended to show that a program does what it is intended to do and to discover program defects before it is put into use. </a:t>
            </a:r>
          </a:p>
          <a:p>
            <a:r>
              <a:rPr lang="en-US" sz="2200" dirty="0"/>
              <a:t>When you test software, you execute a program using artificial data. </a:t>
            </a:r>
          </a:p>
          <a:p>
            <a:r>
              <a:rPr lang="en-US" sz="2200" dirty="0"/>
              <a:t>You check the results of the test run for errors, anomalies or information about the program’s non-functional attributes. </a:t>
            </a:r>
          </a:p>
          <a:p>
            <a:r>
              <a:rPr lang="en-GB" sz="2200" dirty="0"/>
              <a:t>Can reveal the presence of errors NOT their absence.</a:t>
            </a:r>
          </a:p>
          <a:p>
            <a:r>
              <a:rPr lang="en-GB" sz="2200" dirty="0"/>
              <a:t>Testing is part of a more general verification and validation process, which also includes static validation techniques.</a:t>
            </a:r>
            <a:endParaRPr lang="en-GB" sz="2200" i="1" dirty="0"/>
          </a:p>
          <a:p>
            <a:endParaRPr lang="en-US" dirty="0"/>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67E89037-E5E2-4282-8CD6-D788307E825B}" type="datetime1">
              <a:rPr lang="en-US" smtClean="0"/>
              <a:t>12/17/2017</a:t>
            </a:fld>
            <a:endParaRPr lang="en-US"/>
          </a:p>
        </p:txBody>
      </p:sp>
    </p:spTree>
    <p:extLst>
      <p:ext uri="{BB962C8B-B14F-4D97-AF65-F5344CB8AC3E}">
        <p14:creationId xmlns:p14="http://schemas.microsoft.com/office/powerpoint/2010/main" val="425175006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p:spPr>
        <p:txBody>
          <a:bodyPr lIns="90840" tIns="44623" rIns="90840" bIns="44623"/>
          <a:lstStyle/>
          <a:p>
            <a:r>
              <a:rPr lang="en-GB"/>
              <a:t>Interface testing guidelines</a:t>
            </a:r>
          </a:p>
        </p:txBody>
      </p:sp>
      <p:sp>
        <p:nvSpPr>
          <p:cNvPr id="50179" name="Rectangle 3"/>
          <p:cNvSpPr>
            <a:spLocks noGrp="1" noChangeArrowheads="1"/>
          </p:cNvSpPr>
          <p:nvPr>
            <p:ph idx="1"/>
          </p:nvPr>
        </p:nvSpPr>
        <p:spPr>
          <a:noFill/>
        </p:spPr>
        <p:txBody>
          <a:bodyPr lIns="90840" tIns="44623" rIns="90840" bIns="44623"/>
          <a:lstStyle/>
          <a:p>
            <a:r>
              <a:rPr lang="en-GB" sz="2400"/>
              <a:t>Design tests so that parameters to a called procedure are at the extreme ends of their ranges.</a:t>
            </a:r>
          </a:p>
          <a:p>
            <a:r>
              <a:rPr lang="en-GB" sz="2400"/>
              <a:t>Always test pointer parameters with null pointers.</a:t>
            </a:r>
          </a:p>
          <a:p>
            <a:r>
              <a:rPr lang="en-GB" sz="2400"/>
              <a:t>Design tests which cause the component to fail.</a:t>
            </a:r>
          </a:p>
          <a:p>
            <a:r>
              <a:rPr lang="en-GB" sz="2400"/>
              <a:t>Use stress testing in message passing systems.</a:t>
            </a:r>
          </a:p>
          <a:p>
            <a:r>
              <a:rPr lang="en-GB" sz="2400"/>
              <a:t>In shared memory systems, vary the order in which components are activated.</a:t>
            </a:r>
          </a:p>
        </p:txBody>
      </p:sp>
      <p:sp>
        <p:nvSpPr>
          <p:cNvPr id="5" name="Footer Placeholder 4"/>
          <p:cNvSpPr>
            <a:spLocks noGrp="1"/>
          </p:cNvSpPr>
          <p:nvPr>
            <p:ph type="ftr" sz="quarter" idx="11"/>
          </p:nvPr>
        </p:nvSpPr>
        <p:spPr/>
        <p:txBody>
          <a:bodyPr/>
          <a:lstStyle/>
          <a:p>
            <a:r>
              <a:rPr lang="en-US"/>
              <a:t>SW Testing and Maintenance</a:t>
            </a:r>
          </a:p>
        </p:txBody>
      </p:sp>
      <p:sp>
        <p:nvSpPr>
          <p:cNvPr id="2" name="Date Placeholder 1"/>
          <p:cNvSpPr>
            <a:spLocks noGrp="1"/>
          </p:cNvSpPr>
          <p:nvPr>
            <p:ph type="dt" sz="half" idx="10"/>
          </p:nvPr>
        </p:nvSpPr>
        <p:spPr/>
        <p:txBody>
          <a:bodyPr/>
          <a:lstStyle/>
          <a:p>
            <a:fld id="{6678F8E5-4E42-42A2-ACE9-3A2CC1697C09}" type="datetime1">
              <a:rPr lang="en-US" smtClean="0"/>
              <a:t>12/17/2017</a:t>
            </a:fld>
            <a:endParaRPr lang="en-US"/>
          </a:p>
        </p:txBody>
      </p:sp>
    </p:spTree>
    <p:extLst>
      <p:ext uri="{BB962C8B-B14F-4D97-AF65-F5344CB8AC3E}">
        <p14:creationId xmlns:p14="http://schemas.microsoft.com/office/powerpoint/2010/main" val="46827191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6" name="Date Placeholder 5"/>
          <p:cNvSpPr>
            <a:spLocks noGrp="1"/>
          </p:cNvSpPr>
          <p:nvPr>
            <p:ph type="dt" sz="half" idx="10"/>
          </p:nvPr>
        </p:nvSpPr>
        <p:spPr/>
        <p:txBody>
          <a:bodyPr/>
          <a:lstStyle/>
          <a:p>
            <a:fld id="{C9318B34-CE4D-4839-95EB-3F5F8DA0B4AC}" type="datetime1">
              <a:rPr lang="en-US" smtClean="0"/>
              <a:t>12/17/2017</a:t>
            </a:fld>
            <a:endParaRPr lang="en-US"/>
          </a:p>
        </p:txBody>
      </p:sp>
      <p:sp>
        <p:nvSpPr>
          <p:cNvPr id="4" name="Footer Placeholder 3"/>
          <p:cNvSpPr>
            <a:spLocks noGrp="1"/>
          </p:cNvSpPr>
          <p:nvPr>
            <p:ph type="ftr" sz="quarter" idx="12"/>
          </p:nvPr>
        </p:nvSpPr>
        <p:spPr/>
        <p:txBody>
          <a:bodyPr/>
          <a:lstStyle/>
          <a:p>
            <a:r>
              <a:rPr lang="en-US"/>
              <a:t>SW Testing and Maintenance</a:t>
            </a:r>
          </a:p>
        </p:txBody>
      </p:sp>
      <p:sp>
        <p:nvSpPr>
          <p:cNvPr id="2" name="Title 1"/>
          <p:cNvSpPr>
            <a:spLocks noGrp="1"/>
          </p:cNvSpPr>
          <p:nvPr>
            <p:ph type="title"/>
          </p:nvPr>
        </p:nvSpPr>
        <p:spPr/>
        <p:txBody>
          <a:bodyPr/>
          <a:lstStyle/>
          <a:p>
            <a:pPr algn="ctr"/>
            <a:r>
              <a:rPr lang="en-US" dirty="0">
                <a:solidFill>
                  <a:schemeClr val="bg2"/>
                </a:solidFill>
              </a:rPr>
              <a:t>System testing</a:t>
            </a:r>
          </a:p>
        </p:txBody>
      </p:sp>
    </p:spTree>
    <p:extLst>
      <p:ext uri="{BB962C8B-B14F-4D97-AF65-F5344CB8AC3E}">
        <p14:creationId xmlns:p14="http://schemas.microsoft.com/office/powerpoint/2010/main" val="168009607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testing</a:t>
            </a:r>
          </a:p>
        </p:txBody>
      </p:sp>
      <p:sp>
        <p:nvSpPr>
          <p:cNvPr id="3" name="Content Placeholder 2"/>
          <p:cNvSpPr>
            <a:spLocks noGrp="1"/>
          </p:cNvSpPr>
          <p:nvPr>
            <p:ph idx="1"/>
          </p:nvPr>
        </p:nvSpPr>
        <p:spPr/>
        <p:txBody>
          <a:bodyPr/>
          <a:lstStyle/>
          <a:p>
            <a:r>
              <a:rPr lang="en-US" dirty="0"/>
              <a:t>System testing during development involves integrating components to create a version of the system and then testing the integrated system.</a:t>
            </a:r>
          </a:p>
          <a:p>
            <a:r>
              <a:rPr lang="en-US" dirty="0"/>
              <a:t>The focus in system testing is testing the interactions between components. </a:t>
            </a:r>
          </a:p>
          <a:p>
            <a:r>
              <a:rPr lang="en-US" dirty="0"/>
              <a:t>System testing checks that components are compatible, interact correctly and transfer the right data at the right time across their interfaces. </a:t>
            </a:r>
          </a:p>
          <a:p>
            <a:r>
              <a:rPr lang="en-US" dirty="0"/>
              <a:t>System testing tests the emergent </a:t>
            </a:r>
            <a:r>
              <a:rPr lang="en-US" dirty="0" err="1"/>
              <a:t>behaviour</a:t>
            </a:r>
            <a:r>
              <a:rPr lang="en-US" dirty="0"/>
              <a:t> of a system. </a:t>
            </a:r>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7E1E756C-50EC-49A2-BA77-E2665E035FBF}" type="datetime1">
              <a:rPr lang="en-US" smtClean="0"/>
              <a:t>12/17/2017</a:t>
            </a:fld>
            <a:endParaRPr lang="en-US"/>
          </a:p>
        </p:txBody>
      </p:sp>
    </p:spTree>
    <p:extLst>
      <p:ext uri="{BB962C8B-B14F-4D97-AF65-F5344CB8AC3E}">
        <p14:creationId xmlns:p14="http://schemas.microsoft.com/office/powerpoint/2010/main" val="318061624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and component testing</a:t>
            </a:r>
          </a:p>
        </p:txBody>
      </p:sp>
      <p:sp>
        <p:nvSpPr>
          <p:cNvPr id="3" name="Content Placeholder 2"/>
          <p:cNvSpPr>
            <a:spLocks noGrp="1"/>
          </p:cNvSpPr>
          <p:nvPr>
            <p:ph idx="1"/>
          </p:nvPr>
        </p:nvSpPr>
        <p:spPr/>
        <p:txBody>
          <a:bodyPr/>
          <a:lstStyle/>
          <a:p>
            <a:r>
              <a:rPr lang="en-US" dirty="0"/>
              <a:t>During system testing, reusable components that have been separately developed and off-the-shelf systems may be integrated with newly developed components. The </a:t>
            </a:r>
            <a:r>
              <a:rPr lang="en-US" u="sng" dirty="0">
                <a:solidFill>
                  <a:srgbClr val="C00000"/>
                </a:solidFill>
              </a:rPr>
              <a:t>complete system </a:t>
            </a:r>
            <a:r>
              <a:rPr lang="en-US" dirty="0"/>
              <a:t>is then tested.</a:t>
            </a:r>
            <a:endParaRPr lang="en-GB" dirty="0"/>
          </a:p>
          <a:p>
            <a:r>
              <a:rPr lang="en-US" dirty="0"/>
              <a:t>Components developed by different team members or sub-teams may be integrated at this stage. System testing is a collective rather than an individual process. </a:t>
            </a:r>
          </a:p>
          <a:p>
            <a:pPr lvl="1"/>
            <a:r>
              <a:rPr lang="en-US" dirty="0"/>
              <a:t>In some companies, system testing may involve a separate testing team with no involvement from designers and programmers. </a:t>
            </a:r>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4B434700-2CD2-439C-B2F1-96BFABFCB13D}" type="datetime1">
              <a:rPr lang="en-US" smtClean="0"/>
              <a:t>12/17/2017</a:t>
            </a:fld>
            <a:endParaRPr lang="en-US"/>
          </a:p>
        </p:txBody>
      </p:sp>
    </p:spTree>
    <p:extLst>
      <p:ext uri="{BB962C8B-B14F-4D97-AF65-F5344CB8AC3E}">
        <p14:creationId xmlns:p14="http://schemas.microsoft.com/office/powerpoint/2010/main" val="259478652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Use-case testing</a:t>
            </a:r>
          </a:p>
        </p:txBody>
      </p:sp>
      <p:sp>
        <p:nvSpPr>
          <p:cNvPr id="3" name="Content Placeholder 2"/>
          <p:cNvSpPr>
            <a:spLocks noGrp="1"/>
          </p:cNvSpPr>
          <p:nvPr>
            <p:ph idx="1"/>
          </p:nvPr>
        </p:nvSpPr>
        <p:spPr/>
        <p:txBody>
          <a:bodyPr/>
          <a:lstStyle/>
          <a:p>
            <a:r>
              <a:rPr lang="en-US" dirty="0"/>
              <a:t>The use-cases developed to identify system interactions can be used as a basis for system testing.</a:t>
            </a:r>
          </a:p>
          <a:p>
            <a:r>
              <a:rPr lang="en-US" dirty="0"/>
              <a:t>Each use case usually involves several system components so testing the use case forces these interactions to occur.</a:t>
            </a:r>
          </a:p>
          <a:p>
            <a:r>
              <a:rPr lang="en-US" dirty="0"/>
              <a:t>The sequence diagrams associated with the use case documents the components and interactions that are being tested.</a:t>
            </a:r>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EEA6776E-E070-41E9-9B1A-E4A61C0C0D53}" type="datetime1">
              <a:rPr lang="en-US" smtClean="0"/>
              <a:t>12/17/2017</a:t>
            </a:fld>
            <a:endParaRPr lang="en-US"/>
          </a:p>
        </p:txBody>
      </p:sp>
    </p:spTree>
    <p:extLst>
      <p:ext uri="{BB962C8B-B14F-4D97-AF65-F5344CB8AC3E}">
        <p14:creationId xmlns:p14="http://schemas.microsoft.com/office/powerpoint/2010/main" val="170143068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Collect</a:t>
            </a:r>
            <a:r>
              <a:rPr lang="en-US" b="1" dirty="0"/>
              <a:t> </a:t>
            </a:r>
            <a:r>
              <a:rPr lang="en-US" dirty="0"/>
              <a:t>weather </a:t>
            </a:r>
            <a:r>
              <a:rPr lang="en-US"/>
              <a:t>data sequence </a:t>
            </a:r>
            <a:r>
              <a:rPr lang="en-US" dirty="0"/>
              <a:t>chart</a:t>
            </a:r>
            <a:r>
              <a:rPr lang="en-GB" dirty="0"/>
              <a:t> </a:t>
            </a:r>
            <a:endParaRPr lang="en-US" dirty="0"/>
          </a:p>
        </p:txBody>
      </p:sp>
      <p:pic>
        <p:nvPicPr>
          <p:cNvPr id="4" name="Content Placeholder 3" descr="8.8 WS-SeqDiagram.eps"/>
          <p:cNvPicPr>
            <a:picLocks noGrp="1" noChangeAspect="1"/>
          </p:cNvPicPr>
          <p:nvPr>
            <p:ph idx="1"/>
          </p:nvPr>
        </p:nvPicPr>
        <p:blipFill>
          <a:blip r:embed="rId2"/>
          <a:srcRect t="4378" b="4378"/>
          <a:stretch>
            <a:fillRect/>
          </a:stretch>
        </p:blipFill>
        <p:spPr/>
      </p:pic>
      <p:sp>
        <p:nvSpPr>
          <p:cNvPr id="6" name="Footer Placeholder 5"/>
          <p:cNvSpPr>
            <a:spLocks noGrp="1"/>
          </p:cNvSpPr>
          <p:nvPr>
            <p:ph type="ftr" sz="quarter" idx="11"/>
          </p:nvPr>
        </p:nvSpPr>
        <p:spPr/>
        <p:txBody>
          <a:bodyPr/>
          <a:lstStyle/>
          <a:p>
            <a:r>
              <a:rPr lang="en-US"/>
              <a:t>SW Testing and Maintenance</a:t>
            </a:r>
          </a:p>
        </p:txBody>
      </p:sp>
      <p:sp>
        <p:nvSpPr>
          <p:cNvPr id="3" name="Date Placeholder 2"/>
          <p:cNvSpPr>
            <a:spLocks noGrp="1"/>
          </p:cNvSpPr>
          <p:nvPr>
            <p:ph type="dt" sz="half" idx="10"/>
          </p:nvPr>
        </p:nvSpPr>
        <p:spPr/>
        <p:txBody>
          <a:bodyPr/>
          <a:lstStyle/>
          <a:p>
            <a:fld id="{90628251-9B91-489A-83B9-B2165B618BB5}" type="datetime1">
              <a:rPr lang="en-US" smtClean="0"/>
              <a:t>12/17/2017</a:t>
            </a:fld>
            <a:endParaRPr lang="en-US"/>
          </a:p>
        </p:txBody>
      </p:sp>
    </p:spTree>
    <p:extLst>
      <p:ext uri="{BB962C8B-B14F-4D97-AF65-F5344CB8AC3E}">
        <p14:creationId xmlns:p14="http://schemas.microsoft.com/office/powerpoint/2010/main" val="229915839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cases derived </a:t>
            </a:r>
            <a:r>
              <a:rPr lang="en-US"/>
              <a:t>from sequence </a:t>
            </a:r>
            <a:r>
              <a:rPr lang="en-US" dirty="0"/>
              <a:t>diagram</a:t>
            </a:r>
          </a:p>
        </p:txBody>
      </p:sp>
      <p:sp>
        <p:nvSpPr>
          <p:cNvPr id="3" name="Content Placeholder 2"/>
          <p:cNvSpPr>
            <a:spLocks noGrp="1"/>
          </p:cNvSpPr>
          <p:nvPr>
            <p:ph idx="1"/>
          </p:nvPr>
        </p:nvSpPr>
        <p:spPr>
          <a:xfrm>
            <a:off x="251520" y="1628800"/>
            <a:ext cx="4824535" cy="4407408"/>
          </a:xfrm>
        </p:spPr>
        <p:txBody>
          <a:bodyPr/>
          <a:lstStyle/>
          <a:p>
            <a:r>
              <a:rPr lang="en-US" dirty="0"/>
              <a:t>An input of a request for a report should have an associated </a:t>
            </a:r>
            <a:r>
              <a:rPr lang="en-US" dirty="0">
                <a:solidFill>
                  <a:srgbClr val="C00000"/>
                </a:solidFill>
              </a:rPr>
              <a:t>acknowledgement</a:t>
            </a:r>
            <a:r>
              <a:rPr lang="en-US" dirty="0"/>
              <a:t>.</a:t>
            </a:r>
          </a:p>
          <a:p>
            <a:r>
              <a:rPr lang="en-US" dirty="0"/>
              <a:t> A </a:t>
            </a:r>
            <a:r>
              <a:rPr lang="en-US" dirty="0">
                <a:solidFill>
                  <a:srgbClr val="C00000"/>
                </a:solidFill>
              </a:rPr>
              <a:t>report </a:t>
            </a:r>
            <a:r>
              <a:rPr lang="en-US" dirty="0"/>
              <a:t>should ultimately be returned from the request. </a:t>
            </a:r>
          </a:p>
          <a:p>
            <a:pPr lvl="1"/>
            <a:r>
              <a:rPr lang="en-US" dirty="0"/>
              <a:t>You should create summarized data that can be used to check that the report is correctly organized and formatted.  </a:t>
            </a:r>
            <a:r>
              <a:rPr lang="en-US" dirty="0">
                <a:solidFill>
                  <a:srgbClr val="6600FF"/>
                </a:solidFill>
              </a:rPr>
              <a:t>Expected Results</a:t>
            </a:r>
            <a:endParaRPr lang="en-GB" dirty="0">
              <a:solidFill>
                <a:srgbClr val="6600FF"/>
              </a:solidFill>
            </a:endParaRPr>
          </a:p>
          <a:p>
            <a:endParaRPr lang="en-US" dirty="0"/>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C2EE8D10-5705-4CD4-A29A-E18DFDDA1D00}" type="datetime1">
              <a:rPr lang="en-US" smtClean="0"/>
              <a:t>12/17/2017</a:t>
            </a:fld>
            <a:endParaRPr lang="en-US"/>
          </a:p>
        </p:txBody>
      </p:sp>
      <p:pic>
        <p:nvPicPr>
          <p:cNvPr id="7" name="Picture 6"/>
          <p:cNvPicPr>
            <a:picLocks noChangeAspect="1"/>
          </p:cNvPicPr>
          <p:nvPr/>
        </p:nvPicPr>
        <p:blipFill rotWithShape="1">
          <a:blip r:embed="rId2"/>
          <a:srcRect r="6441"/>
          <a:stretch/>
        </p:blipFill>
        <p:spPr>
          <a:xfrm>
            <a:off x="5238992" y="1725749"/>
            <a:ext cx="3653488" cy="2322871"/>
          </a:xfrm>
          <a:prstGeom prst="rect">
            <a:avLst/>
          </a:prstGeom>
        </p:spPr>
      </p:pic>
      <p:pic>
        <p:nvPicPr>
          <p:cNvPr id="8" name="Picture 7"/>
          <p:cNvPicPr>
            <a:picLocks noChangeAspect="1"/>
          </p:cNvPicPr>
          <p:nvPr/>
        </p:nvPicPr>
        <p:blipFill>
          <a:blip r:embed="rId3"/>
          <a:stretch>
            <a:fillRect/>
          </a:stretch>
        </p:blipFill>
        <p:spPr>
          <a:xfrm>
            <a:off x="5815386" y="4321463"/>
            <a:ext cx="2520280" cy="763721"/>
          </a:xfrm>
          <a:prstGeom prst="rect">
            <a:avLst/>
          </a:prstGeom>
        </p:spPr>
      </p:pic>
      <p:sp>
        <p:nvSpPr>
          <p:cNvPr id="10" name="Content Placeholder 2"/>
          <p:cNvSpPr txBox="1">
            <a:spLocks/>
          </p:cNvSpPr>
          <p:nvPr/>
        </p:nvSpPr>
        <p:spPr>
          <a:xfrm>
            <a:off x="251520" y="4437112"/>
            <a:ext cx="7560840" cy="2304256"/>
          </a:xfrm>
          <a:prstGeom prst="rect">
            <a:avLst/>
          </a:prstGeom>
        </p:spPr>
        <p:txBody>
          <a:bodyPr vert="horz" lIns="91440" tIns="45720" rIns="91440" bIns="45720" rtlCol="0">
            <a:noAutofit/>
          </a:bodyPr>
          <a:lstStyle>
            <a:lvl1pPr marL="274320" indent="-228600" algn="l" defTabSz="914400" rtl="0" eaLnBrk="1" latinLnBrk="0" hangingPunct="1">
              <a:spcBef>
                <a:spcPct val="20000"/>
              </a:spcBef>
              <a:spcAft>
                <a:spcPts val="600"/>
              </a:spcAft>
              <a:buClr>
                <a:schemeClr val="accent1"/>
              </a:buClr>
              <a:buFont typeface="Wingdings 2" pitchFamily="18" charset="2"/>
              <a:buChar char=""/>
              <a:defRPr sz="2000" kern="1200" spc="0" baseline="0">
                <a:solidFill>
                  <a:schemeClr val="tx1"/>
                </a:solidFill>
                <a:latin typeface="+mn-lt"/>
                <a:ea typeface="+mn-ea"/>
                <a:cs typeface="+mn-cs"/>
              </a:defRPr>
            </a:lvl1pPr>
            <a:lvl2pPr marL="548640" indent="-182880" algn="l" defTabSz="914400" rtl="0" eaLnBrk="1" latinLnBrk="0" hangingPunct="1">
              <a:spcBef>
                <a:spcPct val="20000"/>
              </a:spcBef>
              <a:spcAft>
                <a:spcPts val="600"/>
              </a:spcAft>
              <a:buClr>
                <a:schemeClr val="accent2"/>
              </a:buClr>
              <a:buFont typeface="Wingdings" pitchFamily="2" charset="2"/>
              <a:buChar char="§"/>
              <a:defRPr sz="1800" kern="1200" spc="0" baseline="0">
                <a:solidFill>
                  <a:schemeClr val="tx1"/>
                </a:solidFill>
                <a:latin typeface="+mn-lt"/>
                <a:ea typeface="+mn-ea"/>
                <a:cs typeface="+mn-cs"/>
              </a:defRPr>
            </a:lvl2pPr>
            <a:lvl3pPr marL="822960" indent="-182880" algn="l" defTabSz="914400" rtl="0" eaLnBrk="1" latinLnBrk="0" hangingPunct="1">
              <a:spcBef>
                <a:spcPct val="20000"/>
              </a:spcBef>
              <a:spcAft>
                <a:spcPts val="600"/>
              </a:spcAft>
              <a:buClr>
                <a:schemeClr val="accent3"/>
              </a:buClr>
              <a:buFont typeface="Wingdings" pitchFamily="2" charset="2"/>
              <a:buChar char="§"/>
              <a:defRPr sz="1600" kern="1200" spc="0" baseline="0">
                <a:solidFill>
                  <a:schemeClr val="tx1"/>
                </a:solidFill>
                <a:latin typeface="+mn-lt"/>
                <a:ea typeface="+mn-ea"/>
                <a:cs typeface="+mn-cs"/>
              </a:defRPr>
            </a:lvl3pPr>
            <a:lvl4pPr marL="1097280" indent="-182880" algn="l" defTabSz="914400" rtl="0" eaLnBrk="1" latinLnBrk="0" hangingPunct="1">
              <a:spcBef>
                <a:spcPct val="20000"/>
              </a:spcBef>
              <a:spcAft>
                <a:spcPts val="600"/>
              </a:spcAft>
              <a:buClr>
                <a:schemeClr val="accent4"/>
              </a:buClr>
              <a:buFont typeface="Wingdings" pitchFamily="2" charset="2"/>
              <a:buChar char="§"/>
              <a:defRPr sz="1400" kern="1200">
                <a:solidFill>
                  <a:schemeClr val="tx1"/>
                </a:solidFill>
                <a:latin typeface="+mn-lt"/>
                <a:ea typeface="+mn-ea"/>
                <a:cs typeface="+mn-cs"/>
              </a:defRPr>
            </a:lvl4pPr>
            <a:lvl5pPr marL="1280160" indent="-182880" algn="l" defTabSz="914400" rtl="0" eaLnBrk="1" latinLnBrk="0" hangingPunct="1">
              <a:spcBef>
                <a:spcPct val="20000"/>
              </a:spcBef>
              <a:spcAft>
                <a:spcPts val="600"/>
              </a:spcAft>
              <a:buClr>
                <a:schemeClr val="accent6"/>
              </a:buClr>
              <a:buFont typeface="Wingdings" pitchFamily="2" charset="2"/>
              <a:buChar char="§"/>
              <a:defRPr sz="1300" kern="1200" spc="100" baseline="0">
                <a:solidFill>
                  <a:schemeClr val="tx1"/>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r>
              <a:rPr lang="en-US" dirty="0"/>
              <a:t>An input request for a report to </a:t>
            </a:r>
            <a:br>
              <a:rPr lang="en-US" dirty="0"/>
            </a:br>
            <a:r>
              <a:rPr lang="en-US" dirty="0" err="1"/>
              <a:t>WeatherStation</a:t>
            </a:r>
            <a:r>
              <a:rPr lang="en-US" dirty="0"/>
              <a:t> results in a summarized </a:t>
            </a:r>
            <a:br>
              <a:rPr lang="en-US" dirty="0"/>
            </a:br>
            <a:r>
              <a:rPr lang="en-US" dirty="0"/>
              <a:t>report being generated. </a:t>
            </a:r>
          </a:p>
          <a:p>
            <a:pPr lvl="1"/>
            <a:r>
              <a:rPr lang="en-US" dirty="0"/>
              <a:t>Can be tested by creating </a:t>
            </a:r>
            <a:r>
              <a:rPr lang="en-US" dirty="0">
                <a:solidFill>
                  <a:srgbClr val="6600FF"/>
                </a:solidFill>
              </a:rPr>
              <a:t>raw data </a:t>
            </a:r>
            <a:r>
              <a:rPr lang="en-US" dirty="0"/>
              <a:t>corresponding to the summary that you have prepared for the test of </a:t>
            </a:r>
            <a:r>
              <a:rPr lang="en-US" dirty="0" err="1"/>
              <a:t>SatComms</a:t>
            </a:r>
            <a:r>
              <a:rPr lang="en-US" dirty="0"/>
              <a:t> and checking that the </a:t>
            </a:r>
            <a:r>
              <a:rPr lang="en-US" dirty="0" err="1"/>
              <a:t>WeatherStation</a:t>
            </a:r>
            <a:r>
              <a:rPr lang="en-US" dirty="0"/>
              <a:t> object correctly produces this summary. This raw data is also used to test the </a:t>
            </a:r>
            <a:r>
              <a:rPr lang="en-US" dirty="0" err="1"/>
              <a:t>WeatherData</a:t>
            </a:r>
            <a:r>
              <a:rPr lang="en-US" dirty="0"/>
              <a:t> object. </a:t>
            </a:r>
            <a:r>
              <a:rPr lang="en-US" dirty="0">
                <a:solidFill>
                  <a:srgbClr val="6600FF"/>
                </a:solidFill>
              </a:rPr>
              <a:t>Expected Results</a:t>
            </a:r>
            <a:endParaRPr lang="en-GB" dirty="0">
              <a:solidFill>
                <a:srgbClr val="6600FF"/>
              </a:solidFill>
            </a:endParaRPr>
          </a:p>
          <a:p>
            <a:pPr lvl="1"/>
            <a:endParaRPr lang="en-GB" dirty="0"/>
          </a:p>
          <a:p>
            <a:endParaRPr lang="en-US" dirty="0"/>
          </a:p>
        </p:txBody>
      </p:sp>
      <p:cxnSp>
        <p:nvCxnSpPr>
          <p:cNvPr id="12" name="Straight Connector 11"/>
          <p:cNvCxnSpPr/>
          <p:nvPr/>
        </p:nvCxnSpPr>
        <p:spPr>
          <a:xfrm>
            <a:off x="251520" y="4365104"/>
            <a:ext cx="5328592" cy="0"/>
          </a:xfrm>
          <a:prstGeom prst="line">
            <a:avLst/>
          </a:prstGeom>
          <a:ln w="76200" cmpd="dbl"/>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8866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Testing policies</a:t>
            </a:r>
          </a:p>
        </p:txBody>
      </p:sp>
      <p:sp>
        <p:nvSpPr>
          <p:cNvPr id="3" name="Content Placeholder 2"/>
          <p:cNvSpPr>
            <a:spLocks noGrp="1"/>
          </p:cNvSpPr>
          <p:nvPr>
            <p:ph idx="1"/>
          </p:nvPr>
        </p:nvSpPr>
        <p:spPr/>
        <p:txBody>
          <a:bodyPr/>
          <a:lstStyle/>
          <a:p>
            <a:r>
              <a:rPr lang="en-US" dirty="0"/>
              <a:t>Exhaustive system testing is impossible so testing policies which define the required system test coverage may be developed.</a:t>
            </a:r>
          </a:p>
          <a:p>
            <a:r>
              <a:rPr lang="en-US" dirty="0"/>
              <a:t>Examples of testing policies:</a:t>
            </a:r>
          </a:p>
          <a:p>
            <a:pPr lvl="1"/>
            <a:r>
              <a:rPr lang="en-US" dirty="0"/>
              <a:t>All system functions that are accessed through menus should be tested.</a:t>
            </a:r>
            <a:endParaRPr lang="en-GB" dirty="0"/>
          </a:p>
          <a:p>
            <a:pPr lvl="1"/>
            <a:r>
              <a:rPr lang="en-US" dirty="0"/>
              <a:t>Combinations of functions (e.g. text formatting) that are accessed through the same menu must be tested.</a:t>
            </a:r>
            <a:endParaRPr lang="en-GB" dirty="0"/>
          </a:p>
          <a:p>
            <a:pPr lvl="1"/>
            <a:r>
              <a:rPr lang="en-US" dirty="0"/>
              <a:t>Where user input is provided, all functions must be tested with both correct and incorrect input.</a:t>
            </a:r>
            <a:endParaRPr lang="en-GB" dirty="0"/>
          </a:p>
          <a:p>
            <a:endParaRPr lang="en-US" dirty="0"/>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2AE67100-A1E8-470E-9BDD-20689E271F73}" type="datetime1">
              <a:rPr lang="en-US" smtClean="0"/>
              <a:t>12/17/2017</a:t>
            </a:fld>
            <a:endParaRPr lang="en-US"/>
          </a:p>
        </p:txBody>
      </p:sp>
    </p:spTree>
    <p:extLst>
      <p:ext uri="{BB962C8B-B14F-4D97-AF65-F5344CB8AC3E}">
        <p14:creationId xmlns:p14="http://schemas.microsoft.com/office/powerpoint/2010/main" val="146813958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fld id="{146A36DE-1C31-46A9-A418-7CB1B96382EA}" type="datetime1">
              <a:rPr lang="en-US" smtClean="0"/>
              <a:t>12/17/2017</a:t>
            </a:fld>
            <a:endParaRPr lang="en-US"/>
          </a:p>
        </p:txBody>
      </p:sp>
      <p:sp>
        <p:nvSpPr>
          <p:cNvPr id="4" name="Footer Placeholder 3"/>
          <p:cNvSpPr>
            <a:spLocks noGrp="1"/>
          </p:cNvSpPr>
          <p:nvPr>
            <p:ph type="ftr" sz="quarter" idx="12"/>
          </p:nvPr>
        </p:nvSpPr>
        <p:spPr/>
        <p:txBody>
          <a:bodyPr/>
          <a:lstStyle/>
          <a:p>
            <a:pPr>
              <a:defRPr/>
            </a:pPr>
            <a:r>
              <a:rPr lang="en-US"/>
              <a:t>SW Testing and Maintenance</a:t>
            </a:r>
          </a:p>
        </p:txBody>
      </p:sp>
      <p:sp>
        <p:nvSpPr>
          <p:cNvPr id="6" name="Title 5"/>
          <p:cNvSpPr>
            <a:spLocks noGrp="1"/>
          </p:cNvSpPr>
          <p:nvPr>
            <p:ph type="title"/>
          </p:nvPr>
        </p:nvSpPr>
        <p:spPr/>
        <p:txBody>
          <a:bodyPr/>
          <a:lstStyle/>
          <a:p>
            <a:r>
              <a:rPr lang="en-US" dirty="0">
                <a:solidFill>
                  <a:schemeClr val="bg2"/>
                </a:solidFill>
              </a:rPr>
              <a:t>Test Scripts</a:t>
            </a:r>
          </a:p>
        </p:txBody>
      </p:sp>
    </p:spTree>
    <p:extLst>
      <p:ext uri="{BB962C8B-B14F-4D97-AF65-F5344CB8AC3E}">
        <p14:creationId xmlns:p14="http://schemas.microsoft.com/office/powerpoint/2010/main" val="9426713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7473" y="198365"/>
            <a:ext cx="9144000" cy="6556395"/>
          </a:xfrm>
          <a:prstGeom prst="rect">
            <a:avLst/>
          </a:prstGeom>
        </p:spPr>
      </p:pic>
      <p:sp>
        <p:nvSpPr>
          <p:cNvPr id="3" name="Date Placeholder 2"/>
          <p:cNvSpPr>
            <a:spLocks noGrp="1"/>
          </p:cNvSpPr>
          <p:nvPr>
            <p:ph type="dt" sz="half" idx="10"/>
          </p:nvPr>
        </p:nvSpPr>
        <p:spPr/>
        <p:txBody>
          <a:bodyPr/>
          <a:lstStyle/>
          <a:p>
            <a:pPr>
              <a:defRPr/>
            </a:pPr>
            <a:fld id="{0990467D-D8E1-4D64-BEA0-6847305464B8}"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p>
        </p:txBody>
      </p:sp>
      <p:sp>
        <p:nvSpPr>
          <p:cNvPr id="6" name="Title 5"/>
          <p:cNvSpPr>
            <a:spLocks noGrp="1"/>
          </p:cNvSpPr>
          <p:nvPr>
            <p:ph type="title"/>
          </p:nvPr>
        </p:nvSpPr>
        <p:spPr/>
        <p:txBody>
          <a:bodyPr/>
          <a:lstStyle/>
          <a:p>
            <a:endParaRPr lang="en-US"/>
          </a:p>
        </p:txBody>
      </p:sp>
      <p:grpSp>
        <p:nvGrpSpPr>
          <p:cNvPr id="14" name="Group 13"/>
          <p:cNvGrpSpPr/>
          <p:nvPr/>
        </p:nvGrpSpPr>
        <p:grpSpPr>
          <a:xfrm>
            <a:off x="3203847" y="2636912"/>
            <a:ext cx="5328593" cy="1800200"/>
            <a:chOff x="3203847" y="2636912"/>
            <a:chExt cx="5328593" cy="1800200"/>
          </a:xfrm>
        </p:grpSpPr>
        <p:sp>
          <p:nvSpPr>
            <p:cNvPr id="8" name="TextBox 7"/>
            <p:cNvSpPr txBox="1"/>
            <p:nvPr/>
          </p:nvSpPr>
          <p:spPr>
            <a:xfrm>
              <a:off x="3203847" y="2780928"/>
              <a:ext cx="2736305" cy="554191"/>
            </a:xfrm>
            <a:prstGeom prst="rect">
              <a:avLst/>
            </a:prstGeom>
            <a:noFill/>
          </p:spPr>
          <p:txBody>
            <a:bodyPr wrap="square" rtlCol="0">
              <a:spAutoFit/>
            </a:bodyPr>
            <a:lstStyle/>
            <a:p>
              <a:pPr algn="ctr">
                <a:lnSpc>
                  <a:spcPts val="1800"/>
                </a:lnSpc>
              </a:pPr>
              <a:r>
                <a:rPr lang="en-US" sz="1800" b="0" dirty="0">
                  <a:solidFill>
                    <a:srgbClr val="00B050"/>
                  </a:solidFill>
                  <a:latin typeface="Comic Sans MS" panose="030F0702030302020204" pitchFamily="66" charset="0"/>
                </a:rPr>
                <a:t>Inputs to each </a:t>
              </a:r>
              <a:br>
                <a:rPr lang="en-US" sz="1800" b="0" dirty="0">
                  <a:solidFill>
                    <a:srgbClr val="00B050"/>
                  </a:solidFill>
                  <a:latin typeface="Comic Sans MS" panose="030F0702030302020204" pitchFamily="66" charset="0"/>
                </a:rPr>
              </a:br>
              <a:r>
                <a:rPr lang="en-US" sz="1800" b="0" dirty="0">
                  <a:solidFill>
                    <a:srgbClr val="00B050"/>
                  </a:solidFill>
                  <a:latin typeface="Comic Sans MS" panose="030F0702030302020204" pitchFamily="66" charset="0"/>
                </a:rPr>
                <a:t>test step</a:t>
              </a:r>
            </a:p>
          </p:txBody>
        </p:sp>
        <p:cxnSp>
          <p:nvCxnSpPr>
            <p:cNvPr id="10" name="Straight Arrow Connector 9"/>
            <p:cNvCxnSpPr/>
            <p:nvPr/>
          </p:nvCxnSpPr>
          <p:spPr>
            <a:xfrm flipH="1">
              <a:off x="3419872" y="3284984"/>
              <a:ext cx="504056" cy="1152128"/>
            </a:xfrm>
            <a:prstGeom prst="straightConnector1">
              <a:avLst/>
            </a:prstGeom>
            <a:ln w="28575">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796135" y="2636912"/>
              <a:ext cx="2736305" cy="1003031"/>
            </a:xfrm>
            <a:prstGeom prst="rect">
              <a:avLst/>
            </a:prstGeom>
            <a:solidFill>
              <a:schemeClr val="bg1"/>
            </a:solidFill>
          </p:spPr>
          <p:txBody>
            <a:bodyPr wrap="square" rtlCol="0">
              <a:spAutoFit/>
            </a:bodyPr>
            <a:lstStyle/>
            <a:p>
              <a:pPr algn="ctr">
                <a:lnSpc>
                  <a:spcPts val="1800"/>
                </a:lnSpc>
              </a:pPr>
              <a:r>
                <a:rPr lang="en-US" sz="1400" dirty="0">
                  <a:solidFill>
                    <a:srgbClr val="00B050"/>
                  </a:solidFill>
                  <a:latin typeface="Comic Sans MS" panose="030F0702030302020204" pitchFamily="66" charset="0"/>
                </a:rPr>
                <a:t>Can include data to use for a test step (e.g. step 5) or can refer user to a document containing test data.</a:t>
              </a:r>
              <a:endParaRPr lang="en-US" sz="1400" b="0" dirty="0">
                <a:solidFill>
                  <a:srgbClr val="00B050"/>
                </a:solidFill>
                <a:latin typeface="Comic Sans MS" panose="030F0702030302020204" pitchFamily="66" charset="0"/>
              </a:endParaRPr>
            </a:p>
          </p:txBody>
        </p:sp>
      </p:grpSp>
    </p:spTree>
    <p:extLst>
      <p:ext uri="{BB962C8B-B14F-4D97-AF65-F5344CB8AC3E}">
        <p14:creationId xmlns:p14="http://schemas.microsoft.com/office/powerpoint/2010/main" val="20516872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testing goals</a:t>
            </a:r>
          </a:p>
        </p:txBody>
      </p:sp>
      <p:sp>
        <p:nvSpPr>
          <p:cNvPr id="3" name="Content Placeholder 2"/>
          <p:cNvSpPr>
            <a:spLocks noGrp="1"/>
          </p:cNvSpPr>
          <p:nvPr>
            <p:ph idx="1"/>
          </p:nvPr>
        </p:nvSpPr>
        <p:spPr>
          <a:xfrm>
            <a:off x="107505" y="1719071"/>
            <a:ext cx="5441028" cy="4407408"/>
          </a:xfrm>
        </p:spPr>
        <p:txBody>
          <a:bodyPr>
            <a:noAutofit/>
          </a:bodyPr>
          <a:lstStyle/>
          <a:p>
            <a:r>
              <a:rPr lang="en-US" sz="1800" dirty="0"/>
              <a:t>To demonstrate to the developer and the customer that the software meets its requirements. </a:t>
            </a:r>
          </a:p>
          <a:p>
            <a:pPr lvl="1"/>
            <a:r>
              <a:rPr lang="en-US" sz="1600" dirty="0"/>
              <a:t>For custom software, this means that there should </a:t>
            </a:r>
            <a:br>
              <a:rPr lang="en-US" sz="1600" dirty="0"/>
            </a:br>
            <a:r>
              <a:rPr lang="en-US" sz="1600" dirty="0"/>
              <a:t>be </a:t>
            </a:r>
            <a:r>
              <a:rPr lang="en-US" sz="1600" dirty="0">
                <a:solidFill>
                  <a:srgbClr val="6600FF"/>
                </a:solidFill>
              </a:rPr>
              <a:t>at least one test for every requirement</a:t>
            </a:r>
            <a:r>
              <a:rPr lang="en-US" sz="1600" dirty="0"/>
              <a:t> in the requirements document. </a:t>
            </a:r>
          </a:p>
          <a:p>
            <a:pPr lvl="1"/>
            <a:r>
              <a:rPr lang="en-US" sz="1600" dirty="0"/>
              <a:t>For generic software products, it means that there should be </a:t>
            </a:r>
            <a:r>
              <a:rPr lang="en-US" sz="1600" dirty="0">
                <a:solidFill>
                  <a:srgbClr val="6600FF"/>
                </a:solidFill>
              </a:rPr>
              <a:t>tests for all of the system features, plus combinations of these features</a:t>
            </a:r>
            <a:r>
              <a:rPr lang="en-US" sz="1600" dirty="0"/>
              <a:t>, that will be incorporated in the product release.  </a:t>
            </a:r>
            <a:endParaRPr lang="en-GB" sz="1600" dirty="0"/>
          </a:p>
          <a:p>
            <a:pPr>
              <a:spcBef>
                <a:spcPts val="1200"/>
              </a:spcBef>
            </a:pPr>
            <a:r>
              <a:rPr lang="en-US" sz="1800" dirty="0"/>
              <a:t>To discover situations in which the behavior of the software is incorrect, undesirable or does not conform to its specification. </a:t>
            </a:r>
          </a:p>
          <a:p>
            <a:pPr lvl="1">
              <a:spcBef>
                <a:spcPts val="1200"/>
              </a:spcBef>
            </a:pPr>
            <a:r>
              <a:rPr lang="en-US" sz="1600" dirty="0"/>
              <a:t>Defect testing is concerned with rooting out undesirable system behavior such as system crashes, unwanted interactions with other systems, incorrect computations and data corruption.</a:t>
            </a:r>
            <a:endParaRPr lang="en-GB" sz="1600" dirty="0"/>
          </a:p>
          <a:p>
            <a:endParaRPr lang="en-US" sz="1800"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8F46D46E-7E7B-4C65-863C-20AF0618CB82}" type="datetime1">
              <a:rPr lang="en-US" smtClean="0"/>
              <a:t>12/17/2017</a:t>
            </a:fld>
            <a:endParaRPr lang="en-US"/>
          </a:p>
        </p:txBody>
      </p:sp>
      <p:sp>
        <p:nvSpPr>
          <p:cNvPr id="7" name="Content Placeholder 2"/>
          <p:cNvSpPr txBox="1">
            <a:spLocks/>
          </p:cNvSpPr>
          <p:nvPr/>
        </p:nvSpPr>
        <p:spPr>
          <a:xfrm>
            <a:off x="5940152" y="1719071"/>
            <a:ext cx="2560708" cy="4407408"/>
          </a:xfrm>
          <a:prstGeom prst="rect">
            <a:avLst/>
          </a:prstGeom>
        </p:spPr>
        <p:txBody>
          <a:bodyPr vert="horz" lIns="91440" tIns="45720" rIns="91440" bIns="45720" rtlCol="0">
            <a:noAutofit/>
          </a:bodyPr>
          <a:lstStyle>
            <a:lvl1pPr marL="274320" indent="-228600">
              <a:spcBef>
                <a:spcPct val="20000"/>
              </a:spcBef>
              <a:spcAft>
                <a:spcPts val="600"/>
              </a:spcAft>
              <a:buClr>
                <a:schemeClr val="accent1"/>
              </a:buClr>
              <a:buFont typeface="Wingdings 2" pitchFamily="18" charset="2"/>
              <a:buChar char=""/>
              <a:defRPr spc="0" baseline="0"/>
            </a:lvl1pPr>
            <a:lvl2pPr marL="548640" lvl="1" indent="-182880">
              <a:spcBef>
                <a:spcPct val="20000"/>
              </a:spcBef>
              <a:spcAft>
                <a:spcPts val="600"/>
              </a:spcAft>
              <a:buClr>
                <a:schemeClr val="accent2"/>
              </a:buClr>
              <a:buFont typeface="Wingdings" pitchFamily="2" charset="2"/>
              <a:buChar char="§"/>
              <a:defRPr sz="1600" spc="0" baseline="0"/>
            </a:lvl2pPr>
            <a:lvl3pPr marL="822960" indent="-182880">
              <a:spcBef>
                <a:spcPct val="20000"/>
              </a:spcBef>
              <a:spcAft>
                <a:spcPts val="600"/>
              </a:spcAft>
              <a:buClr>
                <a:schemeClr val="accent3"/>
              </a:buClr>
              <a:buFont typeface="Wingdings" pitchFamily="2" charset="2"/>
              <a:buChar char="§"/>
              <a:defRPr sz="1600" spc="0" baseline="0"/>
            </a:lvl3pPr>
            <a:lvl4pPr marL="1097280" indent="-182880">
              <a:spcBef>
                <a:spcPct val="20000"/>
              </a:spcBef>
              <a:spcAft>
                <a:spcPts val="600"/>
              </a:spcAft>
              <a:buClr>
                <a:schemeClr val="accent4"/>
              </a:buClr>
              <a:buFont typeface="Wingdings" pitchFamily="2" charset="2"/>
              <a:buChar char="§"/>
              <a:defRPr sz="1400"/>
            </a:lvl4pPr>
            <a:lvl5pPr marL="1280160" indent="-182880">
              <a:spcBef>
                <a:spcPct val="20000"/>
              </a:spcBef>
              <a:spcAft>
                <a:spcPts val="600"/>
              </a:spcAft>
              <a:buClr>
                <a:schemeClr val="accent6"/>
              </a:buClr>
              <a:buFont typeface="Wingdings" pitchFamily="2" charset="2"/>
              <a:buChar char="§"/>
              <a:defRPr sz="1300" spc="100" baseline="0"/>
            </a:lvl5pPr>
            <a:lvl6pPr marL="1554480" indent="-182880">
              <a:spcBef>
                <a:spcPct val="20000"/>
              </a:spcBef>
              <a:buClr>
                <a:schemeClr val="accent1"/>
              </a:buClr>
              <a:buFont typeface="Wingdings" pitchFamily="2" charset="2"/>
              <a:buChar char="§"/>
              <a:defRPr sz="1200">
                <a:solidFill>
                  <a:schemeClr val="tx2"/>
                </a:solidFill>
              </a:defRPr>
            </a:lvl6pPr>
            <a:lvl7pPr marL="1828800" indent="-182880">
              <a:spcBef>
                <a:spcPct val="20000"/>
              </a:spcBef>
              <a:buClr>
                <a:schemeClr val="accent2"/>
              </a:buClr>
              <a:buFont typeface="Wingdings" pitchFamily="2" charset="2"/>
              <a:buChar char="§"/>
              <a:defRPr sz="1200">
                <a:solidFill>
                  <a:schemeClr val="tx2"/>
                </a:solidFill>
              </a:defRPr>
            </a:lvl7pPr>
            <a:lvl8pPr marL="2103120" indent="-182880">
              <a:spcBef>
                <a:spcPct val="20000"/>
              </a:spcBef>
              <a:buClr>
                <a:schemeClr val="accent3"/>
              </a:buClr>
              <a:buFont typeface="Wingdings" pitchFamily="2" charset="2"/>
              <a:buChar char="§"/>
              <a:defRPr sz="1200">
                <a:solidFill>
                  <a:schemeClr val="tx2"/>
                </a:solidFill>
              </a:defRPr>
            </a:lvl8pPr>
            <a:lvl9pPr marL="2377440" indent="-182880">
              <a:spcBef>
                <a:spcPct val="20000"/>
              </a:spcBef>
              <a:buClr>
                <a:schemeClr val="accent5"/>
              </a:buClr>
              <a:buFont typeface="Wingdings" pitchFamily="2" charset="2"/>
              <a:buChar char="§"/>
              <a:defRPr sz="1200">
                <a:solidFill>
                  <a:schemeClr val="tx2"/>
                </a:solidFill>
              </a:defRPr>
            </a:lvl9pPr>
          </a:lstStyle>
          <a:p>
            <a:endParaRPr lang="en-US" dirty="0"/>
          </a:p>
        </p:txBody>
      </p:sp>
      <p:sp>
        <p:nvSpPr>
          <p:cNvPr id="8" name="Rectangle 7"/>
          <p:cNvSpPr/>
          <p:nvPr/>
        </p:nvSpPr>
        <p:spPr>
          <a:xfrm>
            <a:off x="5580112" y="1734869"/>
            <a:ext cx="3456384" cy="4918269"/>
          </a:xfrm>
          <a:prstGeom prst="rect">
            <a:avLst/>
          </a:prstGeom>
        </p:spPr>
        <p:txBody>
          <a:bodyPr wrap="square">
            <a:spAutoFit/>
          </a:bodyPr>
          <a:lstStyle/>
          <a:p>
            <a:pPr marL="274320" indent="-228600">
              <a:spcBef>
                <a:spcPct val="20000"/>
              </a:spcBef>
              <a:spcAft>
                <a:spcPts val="600"/>
              </a:spcAft>
              <a:buClr>
                <a:schemeClr val="accent1"/>
              </a:buClr>
              <a:buFont typeface="Wingdings 2" pitchFamily="18" charset="2"/>
              <a:buChar char=""/>
            </a:pPr>
            <a:r>
              <a:rPr lang="en-US" dirty="0"/>
              <a:t>Validation testing</a:t>
            </a:r>
          </a:p>
          <a:p>
            <a:pPr marL="742950" lvl="1" indent="-285750">
              <a:buClr>
                <a:schemeClr val="accent2"/>
              </a:buClr>
              <a:buFont typeface="Wingdings" panose="05000000000000000000" pitchFamily="2" charset="2"/>
              <a:buChar char="§"/>
            </a:pPr>
            <a:r>
              <a:rPr lang="en-US" sz="1600" dirty="0"/>
              <a:t>You expect the system to perform correctly using a given set of test cases that reflect the system’s </a:t>
            </a:r>
            <a:br>
              <a:rPr lang="en-US" sz="1600" dirty="0"/>
            </a:br>
            <a:r>
              <a:rPr lang="en-US" sz="1600" dirty="0">
                <a:solidFill>
                  <a:srgbClr val="6600FF"/>
                </a:solidFill>
              </a:rPr>
              <a:t>expected use. </a:t>
            </a:r>
            <a:br>
              <a:rPr lang="en-US" sz="1600" dirty="0">
                <a:solidFill>
                  <a:srgbClr val="6600FF"/>
                </a:solidFill>
              </a:rPr>
            </a:br>
            <a:r>
              <a:rPr lang="en-US" sz="1600" dirty="0">
                <a:solidFill>
                  <a:srgbClr val="6600FF"/>
                </a:solidFill>
              </a:rPr>
              <a:t/>
            </a:r>
            <a:br>
              <a:rPr lang="en-US" sz="1600" dirty="0">
                <a:solidFill>
                  <a:srgbClr val="6600FF"/>
                </a:solidFill>
              </a:rPr>
            </a:br>
            <a:r>
              <a:rPr lang="en-US" sz="2400" dirty="0">
                <a:solidFill>
                  <a:srgbClr val="6600FF"/>
                </a:solidFill>
              </a:rPr>
              <a:t>  </a:t>
            </a:r>
            <a:endParaRPr lang="en-US" sz="1600" dirty="0">
              <a:solidFill>
                <a:srgbClr val="6600FF"/>
              </a:solidFill>
            </a:endParaRPr>
          </a:p>
          <a:p>
            <a:pPr lvl="1">
              <a:buClr>
                <a:schemeClr val="accent2"/>
              </a:buClr>
            </a:pPr>
            <a:r>
              <a:rPr lang="en-US" sz="1600" dirty="0"/>
              <a:t/>
            </a:r>
            <a:br>
              <a:rPr lang="en-US" sz="1600" dirty="0"/>
            </a:br>
            <a:endParaRPr lang="en-US" sz="1600" dirty="0"/>
          </a:p>
          <a:p>
            <a:pPr marL="274320" indent="-228600">
              <a:spcBef>
                <a:spcPct val="20000"/>
              </a:spcBef>
              <a:spcAft>
                <a:spcPts val="600"/>
              </a:spcAft>
              <a:buClr>
                <a:schemeClr val="accent1"/>
              </a:buClr>
              <a:buFont typeface="Wingdings 2" pitchFamily="18" charset="2"/>
              <a:buChar char=""/>
            </a:pPr>
            <a:r>
              <a:rPr lang="en-US" dirty="0"/>
              <a:t>Defect testing</a:t>
            </a:r>
          </a:p>
          <a:p>
            <a:pPr marL="742950" lvl="1" indent="-285750">
              <a:buClr>
                <a:schemeClr val="accent2"/>
              </a:buClr>
              <a:buFont typeface="Wingdings" panose="05000000000000000000" pitchFamily="2" charset="2"/>
              <a:buChar char="§"/>
            </a:pPr>
            <a:r>
              <a:rPr lang="en-US" sz="1600" dirty="0"/>
              <a:t>The test cases are designed to expose defects. </a:t>
            </a:r>
          </a:p>
          <a:p>
            <a:pPr marL="742950" lvl="1" indent="-285750">
              <a:buClr>
                <a:schemeClr val="accent2"/>
              </a:buClr>
              <a:buFont typeface="Wingdings" panose="05000000000000000000" pitchFamily="2" charset="2"/>
              <a:buChar char="§"/>
            </a:pPr>
            <a:r>
              <a:rPr lang="en-US" sz="1600" dirty="0"/>
              <a:t>The test cases in defect testing can be deliberately obscure and </a:t>
            </a:r>
            <a:r>
              <a:rPr lang="en-US" sz="1600" dirty="0">
                <a:solidFill>
                  <a:srgbClr val="6600FF"/>
                </a:solidFill>
              </a:rPr>
              <a:t>need not reflect how the system is normally used. </a:t>
            </a:r>
          </a:p>
        </p:txBody>
      </p:sp>
      <p:sp>
        <p:nvSpPr>
          <p:cNvPr id="9" name="Arrow: Right 8"/>
          <p:cNvSpPr/>
          <p:nvPr/>
        </p:nvSpPr>
        <p:spPr>
          <a:xfrm>
            <a:off x="5260500" y="2924944"/>
            <a:ext cx="679652" cy="432048"/>
          </a:xfrm>
          <a:prstGeom prst="rightArrow">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p:cNvSpPr/>
          <p:nvPr/>
        </p:nvSpPr>
        <p:spPr>
          <a:xfrm>
            <a:off x="5260500" y="5157192"/>
            <a:ext cx="679652" cy="432048"/>
          </a:xfrm>
          <a:prstGeom prst="rightArrow">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60035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7473" y="198365"/>
            <a:ext cx="9144000" cy="6556395"/>
          </a:xfrm>
          <a:prstGeom prst="rect">
            <a:avLst/>
          </a:prstGeom>
        </p:spPr>
      </p:pic>
      <p:sp>
        <p:nvSpPr>
          <p:cNvPr id="3" name="Date Placeholder 2"/>
          <p:cNvSpPr>
            <a:spLocks noGrp="1"/>
          </p:cNvSpPr>
          <p:nvPr>
            <p:ph type="dt" sz="half" idx="10"/>
          </p:nvPr>
        </p:nvSpPr>
        <p:spPr/>
        <p:txBody>
          <a:bodyPr/>
          <a:lstStyle/>
          <a:p>
            <a:pPr>
              <a:defRPr/>
            </a:pPr>
            <a:fld id="{0990467D-D8E1-4D64-BEA0-6847305464B8}"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p>
        </p:txBody>
      </p:sp>
      <p:sp>
        <p:nvSpPr>
          <p:cNvPr id="6" name="Title 5"/>
          <p:cNvSpPr>
            <a:spLocks noGrp="1"/>
          </p:cNvSpPr>
          <p:nvPr>
            <p:ph type="title"/>
          </p:nvPr>
        </p:nvSpPr>
        <p:spPr/>
        <p:txBody>
          <a:bodyPr/>
          <a:lstStyle/>
          <a:p>
            <a:endParaRPr lang="en-US"/>
          </a:p>
        </p:txBody>
      </p:sp>
      <p:grpSp>
        <p:nvGrpSpPr>
          <p:cNvPr id="14" name="Group 13"/>
          <p:cNvGrpSpPr/>
          <p:nvPr/>
        </p:nvGrpSpPr>
        <p:grpSpPr>
          <a:xfrm>
            <a:off x="1547664" y="2730986"/>
            <a:ext cx="6984777" cy="1778134"/>
            <a:chOff x="1547664" y="2730986"/>
            <a:chExt cx="6984777" cy="1778134"/>
          </a:xfrm>
        </p:grpSpPr>
        <p:sp>
          <p:nvSpPr>
            <p:cNvPr id="8" name="TextBox 7"/>
            <p:cNvSpPr txBox="1"/>
            <p:nvPr/>
          </p:nvSpPr>
          <p:spPr>
            <a:xfrm>
              <a:off x="1547664" y="2780928"/>
              <a:ext cx="2736305" cy="554191"/>
            </a:xfrm>
            <a:prstGeom prst="rect">
              <a:avLst/>
            </a:prstGeom>
            <a:noFill/>
          </p:spPr>
          <p:txBody>
            <a:bodyPr wrap="square" rtlCol="0">
              <a:spAutoFit/>
            </a:bodyPr>
            <a:lstStyle/>
            <a:p>
              <a:pPr algn="ctr">
                <a:lnSpc>
                  <a:spcPts val="1800"/>
                </a:lnSpc>
              </a:pPr>
              <a:r>
                <a:rPr lang="en-US" sz="1800" b="0" dirty="0">
                  <a:solidFill>
                    <a:srgbClr val="00B050"/>
                  </a:solidFill>
                  <a:latin typeface="Comic Sans MS" panose="030F0702030302020204" pitchFamily="66" charset="0"/>
                </a:rPr>
                <a:t>Expected results for each step</a:t>
              </a:r>
            </a:p>
          </p:txBody>
        </p:sp>
        <p:cxnSp>
          <p:nvCxnSpPr>
            <p:cNvPr id="10" name="Straight Arrow Connector 9"/>
            <p:cNvCxnSpPr>
              <a:stCxn id="8" idx="2"/>
            </p:cNvCxnSpPr>
            <p:nvPr/>
          </p:nvCxnSpPr>
          <p:spPr>
            <a:xfrm>
              <a:off x="2915817" y="3335119"/>
              <a:ext cx="648071" cy="1174001"/>
            </a:xfrm>
            <a:prstGeom prst="straightConnector1">
              <a:avLst/>
            </a:prstGeom>
            <a:ln w="28575">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788025" y="2730986"/>
              <a:ext cx="3744416" cy="553998"/>
            </a:xfrm>
            <a:prstGeom prst="rect">
              <a:avLst/>
            </a:prstGeom>
            <a:solidFill>
              <a:schemeClr val="bg1"/>
            </a:solidFill>
          </p:spPr>
          <p:txBody>
            <a:bodyPr wrap="square" rtlCol="0">
              <a:spAutoFit/>
            </a:bodyPr>
            <a:lstStyle/>
            <a:p>
              <a:pPr algn="ctr">
                <a:lnSpc>
                  <a:spcPts val="1800"/>
                </a:lnSpc>
              </a:pPr>
              <a:r>
                <a:rPr lang="en-US" sz="1400" dirty="0">
                  <a:solidFill>
                    <a:srgbClr val="00B050"/>
                  </a:solidFill>
                  <a:latin typeface="Comic Sans MS" panose="030F0702030302020204" pitchFamily="66" charset="0"/>
                </a:rPr>
                <a:t>Expected results may be listed here or may refer to an external document.</a:t>
              </a:r>
              <a:endParaRPr lang="en-US" sz="1400" b="0" dirty="0">
                <a:solidFill>
                  <a:srgbClr val="00B050"/>
                </a:solidFill>
                <a:latin typeface="Comic Sans MS" panose="030F0702030302020204" pitchFamily="66" charset="0"/>
              </a:endParaRPr>
            </a:p>
          </p:txBody>
        </p:sp>
      </p:grpSp>
    </p:spTree>
    <p:extLst>
      <p:ext uri="{BB962C8B-B14F-4D97-AF65-F5344CB8AC3E}">
        <p14:creationId xmlns:p14="http://schemas.microsoft.com/office/powerpoint/2010/main" val="10085447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7473" y="198365"/>
            <a:ext cx="9144000" cy="6556395"/>
          </a:xfrm>
          <a:prstGeom prst="rect">
            <a:avLst/>
          </a:prstGeom>
        </p:spPr>
      </p:pic>
      <p:sp>
        <p:nvSpPr>
          <p:cNvPr id="3" name="Date Placeholder 2"/>
          <p:cNvSpPr>
            <a:spLocks noGrp="1"/>
          </p:cNvSpPr>
          <p:nvPr>
            <p:ph type="dt" sz="half" idx="10"/>
          </p:nvPr>
        </p:nvSpPr>
        <p:spPr/>
        <p:txBody>
          <a:bodyPr/>
          <a:lstStyle/>
          <a:p>
            <a:pPr>
              <a:defRPr/>
            </a:pPr>
            <a:fld id="{0990467D-D8E1-4D64-BEA0-6847305464B8}"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p>
        </p:txBody>
      </p:sp>
      <p:sp>
        <p:nvSpPr>
          <p:cNvPr id="6" name="Title 5"/>
          <p:cNvSpPr>
            <a:spLocks noGrp="1"/>
          </p:cNvSpPr>
          <p:nvPr>
            <p:ph type="title"/>
          </p:nvPr>
        </p:nvSpPr>
        <p:spPr/>
        <p:txBody>
          <a:bodyPr/>
          <a:lstStyle/>
          <a:p>
            <a:endParaRPr lang="en-US"/>
          </a:p>
        </p:txBody>
      </p:sp>
      <p:grpSp>
        <p:nvGrpSpPr>
          <p:cNvPr id="14" name="Group 13"/>
          <p:cNvGrpSpPr/>
          <p:nvPr/>
        </p:nvGrpSpPr>
        <p:grpSpPr>
          <a:xfrm>
            <a:off x="1547664" y="2780928"/>
            <a:ext cx="7488832" cy="4021527"/>
            <a:chOff x="1547664" y="2780928"/>
            <a:chExt cx="7488832" cy="4021527"/>
          </a:xfrm>
        </p:grpSpPr>
        <p:sp>
          <p:nvSpPr>
            <p:cNvPr id="8" name="TextBox 7"/>
            <p:cNvSpPr txBox="1"/>
            <p:nvPr/>
          </p:nvSpPr>
          <p:spPr>
            <a:xfrm>
              <a:off x="1547664" y="2780928"/>
              <a:ext cx="2736305" cy="553998"/>
            </a:xfrm>
            <a:prstGeom prst="rect">
              <a:avLst/>
            </a:prstGeom>
            <a:noFill/>
          </p:spPr>
          <p:txBody>
            <a:bodyPr wrap="square" rtlCol="0">
              <a:spAutoFit/>
            </a:bodyPr>
            <a:lstStyle/>
            <a:p>
              <a:pPr algn="ctr">
                <a:lnSpc>
                  <a:spcPts val="1800"/>
                </a:lnSpc>
              </a:pPr>
              <a:r>
                <a:rPr lang="en-US" sz="1800" b="0" dirty="0">
                  <a:solidFill>
                    <a:srgbClr val="00B050"/>
                  </a:solidFill>
                  <a:latin typeface="Comic Sans MS" panose="030F0702030302020204" pitchFamily="66" charset="0"/>
                </a:rPr>
                <a:t>Actual results for each step</a:t>
              </a:r>
            </a:p>
          </p:txBody>
        </p:sp>
        <p:cxnSp>
          <p:nvCxnSpPr>
            <p:cNvPr id="10" name="Straight Arrow Connector 9"/>
            <p:cNvCxnSpPr>
              <a:stCxn id="8" idx="2"/>
            </p:cNvCxnSpPr>
            <p:nvPr/>
          </p:nvCxnSpPr>
          <p:spPr>
            <a:xfrm>
              <a:off x="2915817" y="3334926"/>
              <a:ext cx="3672407" cy="1054240"/>
            </a:xfrm>
            <a:prstGeom prst="straightConnector1">
              <a:avLst/>
            </a:prstGeom>
            <a:ln w="28575">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156176" y="4632630"/>
              <a:ext cx="2880320" cy="2169825"/>
            </a:xfrm>
            <a:prstGeom prst="rect">
              <a:avLst/>
            </a:prstGeom>
            <a:solidFill>
              <a:schemeClr val="bg1"/>
            </a:solidFill>
          </p:spPr>
          <p:txBody>
            <a:bodyPr wrap="square" rtlCol="0">
              <a:spAutoFit/>
            </a:bodyPr>
            <a:lstStyle/>
            <a:p>
              <a:pPr algn="ctr">
                <a:lnSpc>
                  <a:spcPts val="1800"/>
                </a:lnSpc>
              </a:pPr>
              <a:r>
                <a:rPr lang="en-US" sz="1400" b="0" dirty="0">
                  <a:solidFill>
                    <a:srgbClr val="00B050"/>
                  </a:solidFill>
                  <a:latin typeface="Comic Sans MS" panose="030F0702030302020204" pitchFamily="66" charset="0"/>
                </a:rPr>
                <a:t>Highly validated systems may require another colum</a:t>
              </a:r>
              <a:r>
                <a:rPr lang="en-US" sz="1400" dirty="0">
                  <a:solidFill>
                    <a:srgbClr val="00B050"/>
                  </a:solidFill>
                  <a:latin typeface="Comic Sans MS" panose="030F0702030302020204" pitchFamily="66" charset="0"/>
                </a:rPr>
                <a:t>n to record initials of tester for each step – or may require tester to sign each page of testing document.</a:t>
              </a:r>
            </a:p>
            <a:p>
              <a:pPr algn="ctr">
                <a:lnSpc>
                  <a:spcPts val="1800"/>
                </a:lnSpc>
              </a:pPr>
              <a:endParaRPr lang="en-US" sz="1400" b="0" dirty="0">
                <a:solidFill>
                  <a:srgbClr val="00B050"/>
                </a:solidFill>
                <a:latin typeface="Comic Sans MS" panose="030F0702030302020204" pitchFamily="66" charset="0"/>
              </a:endParaRPr>
            </a:p>
            <a:p>
              <a:pPr algn="ctr">
                <a:lnSpc>
                  <a:spcPts val="1800"/>
                </a:lnSpc>
              </a:pPr>
              <a:r>
                <a:rPr lang="en-US" sz="1400" dirty="0">
                  <a:solidFill>
                    <a:srgbClr val="00B050"/>
                  </a:solidFill>
                  <a:latin typeface="Comic Sans MS" panose="030F0702030302020204" pitchFamily="66" charset="0"/>
                </a:rPr>
                <a:t>Screen shots may be required for critical steps such as step 6</a:t>
              </a:r>
              <a:endParaRPr lang="en-US" sz="1400" b="0" dirty="0">
                <a:solidFill>
                  <a:srgbClr val="00B050"/>
                </a:solidFill>
                <a:latin typeface="Comic Sans MS" panose="030F0702030302020204" pitchFamily="66" charset="0"/>
              </a:endParaRPr>
            </a:p>
          </p:txBody>
        </p:sp>
        <p:sp>
          <p:nvSpPr>
            <p:cNvPr id="11" name="TextBox 10"/>
            <p:cNvSpPr txBox="1"/>
            <p:nvPr/>
          </p:nvSpPr>
          <p:spPr>
            <a:xfrm>
              <a:off x="5652120" y="2780928"/>
              <a:ext cx="2736304" cy="541367"/>
            </a:xfrm>
            <a:prstGeom prst="rect">
              <a:avLst/>
            </a:prstGeom>
            <a:solidFill>
              <a:schemeClr val="bg1"/>
            </a:solidFill>
          </p:spPr>
          <p:txBody>
            <a:bodyPr wrap="square" rtlCol="0">
              <a:spAutoFit/>
            </a:bodyPr>
            <a:lstStyle/>
            <a:p>
              <a:pPr algn="ctr">
                <a:lnSpc>
                  <a:spcPts val="1800"/>
                </a:lnSpc>
              </a:pPr>
              <a:r>
                <a:rPr lang="en-US" sz="1400" dirty="0">
                  <a:solidFill>
                    <a:srgbClr val="00B050"/>
                  </a:solidFill>
                  <a:latin typeface="Comic Sans MS" panose="030F0702030302020204" pitchFamily="66" charset="0"/>
                </a:rPr>
                <a:t>Actual results may be recorded or described here.</a:t>
              </a:r>
            </a:p>
          </p:txBody>
        </p:sp>
      </p:grpSp>
    </p:spTree>
    <p:extLst>
      <p:ext uri="{BB962C8B-B14F-4D97-AF65-F5344CB8AC3E}">
        <p14:creationId xmlns:p14="http://schemas.microsoft.com/office/powerpoint/2010/main" val="28048620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7473" y="198365"/>
            <a:ext cx="9144000" cy="6556395"/>
          </a:xfrm>
          <a:prstGeom prst="rect">
            <a:avLst/>
          </a:prstGeom>
        </p:spPr>
      </p:pic>
      <p:sp>
        <p:nvSpPr>
          <p:cNvPr id="3" name="Date Placeholder 2"/>
          <p:cNvSpPr>
            <a:spLocks noGrp="1"/>
          </p:cNvSpPr>
          <p:nvPr>
            <p:ph type="dt" sz="half" idx="10"/>
          </p:nvPr>
        </p:nvSpPr>
        <p:spPr/>
        <p:txBody>
          <a:bodyPr/>
          <a:lstStyle/>
          <a:p>
            <a:pPr>
              <a:defRPr/>
            </a:pPr>
            <a:fld id="{0990467D-D8E1-4D64-BEA0-6847305464B8}"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p>
        </p:txBody>
      </p:sp>
      <p:sp>
        <p:nvSpPr>
          <p:cNvPr id="6" name="Title 5"/>
          <p:cNvSpPr>
            <a:spLocks noGrp="1"/>
          </p:cNvSpPr>
          <p:nvPr>
            <p:ph type="title"/>
          </p:nvPr>
        </p:nvSpPr>
        <p:spPr/>
        <p:txBody>
          <a:bodyPr/>
          <a:lstStyle/>
          <a:p>
            <a:endParaRPr lang="en-US"/>
          </a:p>
        </p:txBody>
      </p:sp>
      <p:sp>
        <p:nvSpPr>
          <p:cNvPr id="13" name="TextBox 12"/>
          <p:cNvSpPr txBox="1"/>
          <p:nvPr/>
        </p:nvSpPr>
        <p:spPr>
          <a:xfrm>
            <a:off x="3851920" y="2730986"/>
            <a:ext cx="4680521" cy="310534"/>
          </a:xfrm>
          <a:prstGeom prst="rect">
            <a:avLst/>
          </a:prstGeom>
          <a:solidFill>
            <a:schemeClr val="bg1"/>
          </a:solidFill>
        </p:spPr>
        <p:txBody>
          <a:bodyPr wrap="square" rtlCol="0">
            <a:spAutoFit/>
          </a:bodyPr>
          <a:lstStyle/>
          <a:p>
            <a:pPr algn="ctr">
              <a:lnSpc>
                <a:spcPts val="1800"/>
              </a:lnSpc>
            </a:pPr>
            <a:r>
              <a:rPr lang="en-US" sz="1400" dirty="0">
                <a:solidFill>
                  <a:srgbClr val="00B050"/>
                </a:solidFill>
                <a:latin typeface="Comic Sans MS" panose="030F0702030302020204" pitchFamily="66" charset="0"/>
              </a:rPr>
              <a:t>Traceability to requirements</a:t>
            </a:r>
            <a:endParaRPr lang="en-US" sz="1400" b="0" dirty="0">
              <a:solidFill>
                <a:srgbClr val="00B050"/>
              </a:solidFill>
              <a:latin typeface="Comic Sans MS" panose="030F0702030302020204" pitchFamily="66" charset="0"/>
            </a:endParaRPr>
          </a:p>
        </p:txBody>
      </p:sp>
      <p:cxnSp>
        <p:nvCxnSpPr>
          <p:cNvPr id="12" name="Straight Arrow Connector 11"/>
          <p:cNvCxnSpPr/>
          <p:nvPr/>
        </p:nvCxnSpPr>
        <p:spPr>
          <a:xfrm>
            <a:off x="6516216" y="3077656"/>
            <a:ext cx="1554480" cy="1371600"/>
          </a:xfrm>
          <a:prstGeom prst="straightConnector1">
            <a:avLst/>
          </a:prstGeom>
          <a:ln w="28575">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192181" y="4573577"/>
            <a:ext cx="2628292" cy="1015663"/>
          </a:xfrm>
          <a:prstGeom prst="rect">
            <a:avLst/>
          </a:prstGeom>
          <a:solidFill>
            <a:schemeClr val="bg1"/>
          </a:solidFill>
        </p:spPr>
        <p:txBody>
          <a:bodyPr wrap="square" rtlCol="0">
            <a:spAutoFit/>
          </a:bodyPr>
          <a:lstStyle/>
          <a:p>
            <a:pPr algn="ctr">
              <a:lnSpc>
                <a:spcPts val="1800"/>
              </a:lnSpc>
            </a:pPr>
            <a:r>
              <a:rPr lang="en-US" sz="1400" dirty="0">
                <a:solidFill>
                  <a:srgbClr val="00B050"/>
                </a:solidFill>
                <a:latin typeface="Comic Sans MS" panose="030F0702030302020204" pitchFamily="66" charset="0"/>
              </a:rPr>
              <a:t>Traceability is often maintained in a separate document called a Traceability Matrix.</a:t>
            </a:r>
            <a:endParaRPr lang="en-US" sz="1400" b="0" dirty="0">
              <a:solidFill>
                <a:srgbClr val="00B050"/>
              </a:solidFill>
              <a:latin typeface="Comic Sans MS" panose="030F0702030302020204" pitchFamily="66" charset="0"/>
            </a:endParaRPr>
          </a:p>
        </p:txBody>
      </p:sp>
      <p:sp>
        <p:nvSpPr>
          <p:cNvPr id="17" name="Oval 16"/>
          <p:cNvSpPr/>
          <p:nvPr/>
        </p:nvSpPr>
        <p:spPr>
          <a:xfrm>
            <a:off x="7308304" y="5943600"/>
            <a:ext cx="1097280" cy="82296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331816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2" name="Date Placeholder 1"/>
          <p:cNvSpPr>
            <a:spLocks noGrp="1"/>
          </p:cNvSpPr>
          <p:nvPr>
            <p:ph type="dt" sz="half" idx="10"/>
          </p:nvPr>
        </p:nvSpPr>
        <p:spPr/>
        <p:txBody>
          <a:bodyPr/>
          <a:lstStyle/>
          <a:p>
            <a:pPr>
              <a:defRPr/>
            </a:pPr>
            <a:fld id="{7CE29DDB-6A46-414A-AC24-7244F92D6873}" type="datetime1">
              <a:rPr lang="en-US" smtClean="0"/>
              <a:t>12/17/2017</a:t>
            </a:fld>
            <a:endParaRPr lang="en-US"/>
          </a:p>
        </p:txBody>
      </p:sp>
      <p:sp>
        <p:nvSpPr>
          <p:cNvPr id="3" name="Footer Placeholder 2"/>
          <p:cNvSpPr>
            <a:spLocks noGrp="1"/>
          </p:cNvSpPr>
          <p:nvPr>
            <p:ph type="ftr" sz="quarter" idx="12"/>
          </p:nvPr>
        </p:nvSpPr>
        <p:spPr/>
        <p:txBody>
          <a:bodyPr/>
          <a:lstStyle/>
          <a:p>
            <a:pPr>
              <a:defRPr/>
            </a:pPr>
            <a:r>
              <a:rPr lang="en-US"/>
              <a:t>SW Testing and Maintenance</a:t>
            </a:r>
          </a:p>
        </p:txBody>
      </p:sp>
      <p:sp>
        <p:nvSpPr>
          <p:cNvPr id="5" name="Title 4"/>
          <p:cNvSpPr>
            <a:spLocks noGrp="1"/>
          </p:cNvSpPr>
          <p:nvPr>
            <p:ph type="title"/>
          </p:nvPr>
        </p:nvSpPr>
        <p:spPr/>
        <p:txBody>
          <a:bodyPr/>
          <a:lstStyle/>
          <a:p>
            <a:r>
              <a:rPr lang="en-US" dirty="0">
                <a:solidFill>
                  <a:schemeClr val="bg2"/>
                </a:solidFill>
              </a:rPr>
              <a:t>The "V" model of validation</a:t>
            </a:r>
          </a:p>
        </p:txBody>
      </p:sp>
    </p:spTree>
    <p:extLst>
      <p:ext uri="{BB962C8B-B14F-4D97-AF65-F5344CB8AC3E}">
        <p14:creationId xmlns:p14="http://schemas.microsoft.com/office/powerpoint/2010/main" val="293934154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8194" name="Rectangle 2"/>
          <p:cNvSpPr>
            <a:spLocks noGrp="1" noChangeArrowheads="1"/>
          </p:cNvSpPr>
          <p:nvPr>
            <p:ph type="title"/>
          </p:nvPr>
        </p:nvSpPr>
        <p:spPr>
          <a:noFill/>
          <a:ln/>
        </p:spPr>
        <p:txBody>
          <a:bodyPr lIns="90487" tIns="44450" rIns="90487" bIns="44450"/>
          <a:lstStyle/>
          <a:p>
            <a:r>
              <a:rPr lang="en-GB" dirty="0"/>
              <a:t>The Many-to-Many Complexity Problem</a:t>
            </a:r>
          </a:p>
        </p:txBody>
      </p:sp>
      <p:grpSp>
        <p:nvGrpSpPr>
          <p:cNvPr id="4" name="Group 3"/>
          <p:cNvGrpSpPr/>
          <p:nvPr/>
        </p:nvGrpSpPr>
        <p:grpSpPr>
          <a:xfrm>
            <a:off x="107504" y="2758862"/>
            <a:ext cx="6452602" cy="3999526"/>
            <a:chOff x="57232" y="1412776"/>
            <a:chExt cx="8705028" cy="5395651"/>
          </a:xfrm>
        </p:grpSpPr>
        <p:sp>
          <p:nvSpPr>
            <p:cNvPr id="40" name="TextBox 39"/>
            <p:cNvSpPr txBox="1"/>
            <p:nvPr/>
          </p:nvSpPr>
          <p:spPr>
            <a:xfrm>
              <a:off x="1691679" y="6061043"/>
              <a:ext cx="1903750" cy="747384"/>
            </a:xfrm>
            <a:prstGeom prst="rect">
              <a:avLst/>
            </a:prstGeom>
            <a:noFill/>
          </p:spPr>
          <p:txBody>
            <a:bodyPr wrap="square" rtlCol="0">
              <a:spAutoFit/>
            </a:bodyPr>
            <a:lstStyle/>
            <a:p>
              <a:pPr algn="ctr">
                <a:lnSpc>
                  <a:spcPts val="1800"/>
                </a:lnSpc>
              </a:pPr>
              <a:r>
                <a:rPr lang="en-US" sz="1400" cap="small" dirty="0">
                  <a:solidFill>
                    <a:srgbClr val="6600FF"/>
                  </a:solidFill>
                </a:rPr>
                <a:t>Functional Requirement</a:t>
              </a:r>
              <a:endParaRPr lang="en-US" sz="1400" b="0" cap="small" dirty="0">
                <a:solidFill>
                  <a:srgbClr val="6600FF"/>
                </a:solidFill>
              </a:endParaRPr>
            </a:p>
          </p:txBody>
        </p:sp>
        <p:sp>
          <p:nvSpPr>
            <p:cNvPr id="42" name="TextBox 41"/>
            <p:cNvSpPr txBox="1"/>
            <p:nvPr/>
          </p:nvSpPr>
          <p:spPr>
            <a:xfrm>
              <a:off x="6660232" y="6061043"/>
              <a:ext cx="2102028" cy="747384"/>
            </a:xfrm>
            <a:prstGeom prst="rect">
              <a:avLst/>
            </a:prstGeom>
            <a:noFill/>
          </p:spPr>
          <p:txBody>
            <a:bodyPr wrap="square" rtlCol="0">
              <a:spAutoFit/>
            </a:bodyPr>
            <a:lstStyle/>
            <a:p>
              <a:pPr algn="ctr">
                <a:lnSpc>
                  <a:spcPts val="1800"/>
                </a:lnSpc>
              </a:pPr>
              <a:r>
                <a:rPr lang="en-US" sz="1400" cap="small" dirty="0">
                  <a:solidFill>
                    <a:srgbClr val="6600FF"/>
                  </a:solidFill>
                </a:rPr>
                <a:t>Non-Functional Requirement</a:t>
              </a:r>
              <a:endParaRPr lang="en-US" sz="1400" b="0" cap="small" dirty="0">
                <a:solidFill>
                  <a:srgbClr val="6600FF"/>
                </a:solidFill>
              </a:endParaRPr>
            </a:p>
          </p:txBody>
        </p:sp>
        <p:grpSp>
          <p:nvGrpSpPr>
            <p:cNvPr id="3" name="Group 2"/>
            <p:cNvGrpSpPr/>
            <p:nvPr/>
          </p:nvGrpSpPr>
          <p:grpSpPr>
            <a:xfrm>
              <a:off x="57232" y="1412776"/>
              <a:ext cx="8705028" cy="4859669"/>
              <a:chOff x="57232" y="1412776"/>
              <a:chExt cx="8705028" cy="4859669"/>
            </a:xfrm>
          </p:grpSpPr>
          <p:sp>
            <p:nvSpPr>
              <p:cNvPr id="37" name="TextBox 36"/>
              <p:cNvSpPr txBox="1"/>
              <p:nvPr/>
            </p:nvSpPr>
            <p:spPr>
              <a:xfrm>
                <a:off x="251521" y="5352620"/>
                <a:ext cx="1665685" cy="747384"/>
              </a:xfrm>
              <a:prstGeom prst="rect">
                <a:avLst/>
              </a:prstGeom>
              <a:noFill/>
            </p:spPr>
            <p:txBody>
              <a:bodyPr wrap="square" rtlCol="0">
                <a:spAutoFit/>
              </a:bodyPr>
              <a:lstStyle/>
              <a:p>
                <a:pPr algn="ctr">
                  <a:lnSpc>
                    <a:spcPts val="1800"/>
                  </a:lnSpc>
                </a:pPr>
                <a:r>
                  <a:rPr lang="en-US" sz="1400" cap="small" dirty="0">
                    <a:solidFill>
                      <a:srgbClr val="6600FF"/>
                    </a:solidFill>
                  </a:rPr>
                  <a:t>User Requirement</a:t>
                </a:r>
                <a:endParaRPr lang="en-US" sz="1400" b="0" cap="small" dirty="0">
                  <a:solidFill>
                    <a:srgbClr val="6600FF"/>
                  </a:solidFill>
                </a:endParaRPr>
              </a:p>
            </p:txBody>
          </p:sp>
          <p:sp>
            <p:nvSpPr>
              <p:cNvPr id="38" name="TextBox 37"/>
              <p:cNvSpPr txBox="1"/>
              <p:nvPr/>
            </p:nvSpPr>
            <p:spPr>
              <a:xfrm>
                <a:off x="57232" y="1928265"/>
                <a:ext cx="1665685" cy="747384"/>
              </a:xfrm>
              <a:prstGeom prst="rect">
                <a:avLst/>
              </a:prstGeom>
              <a:noFill/>
            </p:spPr>
            <p:txBody>
              <a:bodyPr wrap="square" rtlCol="0">
                <a:spAutoFit/>
              </a:bodyPr>
              <a:lstStyle/>
              <a:p>
                <a:pPr algn="ctr">
                  <a:lnSpc>
                    <a:spcPts val="1800"/>
                  </a:lnSpc>
                </a:pPr>
                <a:r>
                  <a:rPr lang="en-US" sz="1400" cap="small" dirty="0">
                    <a:solidFill>
                      <a:srgbClr val="6600FF"/>
                    </a:solidFill>
                  </a:rPr>
                  <a:t>System Requirement</a:t>
                </a:r>
                <a:endParaRPr lang="en-US" sz="1400" b="0" cap="small" dirty="0">
                  <a:solidFill>
                    <a:srgbClr val="6600FF"/>
                  </a:solidFill>
                </a:endParaRPr>
              </a:p>
            </p:txBody>
          </p:sp>
          <p:grpSp>
            <p:nvGrpSpPr>
              <p:cNvPr id="34" name="Group 33"/>
              <p:cNvGrpSpPr/>
              <p:nvPr/>
            </p:nvGrpSpPr>
            <p:grpSpPr>
              <a:xfrm>
                <a:off x="1499449" y="1412776"/>
                <a:ext cx="7262811" cy="4859669"/>
                <a:chOff x="1499449" y="1556792"/>
                <a:chExt cx="6096887" cy="4859669"/>
              </a:xfrm>
            </p:grpSpPr>
            <p:sp>
              <p:nvSpPr>
                <p:cNvPr id="29" name="Rectangle 28"/>
                <p:cNvSpPr/>
                <p:nvPr/>
              </p:nvSpPr>
              <p:spPr>
                <a:xfrm>
                  <a:off x="1834408" y="2013375"/>
                  <a:ext cx="5328592" cy="39741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834408" y="2013375"/>
                  <a:ext cx="2664296" cy="393590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98702" y="2013375"/>
                  <a:ext cx="2664296" cy="393590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a:off x="1834407" y="1556792"/>
                  <a:ext cx="5761929" cy="4439961"/>
                  <a:chOff x="1547665" y="1556792"/>
                  <a:chExt cx="5761929" cy="4439961"/>
                </a:xfrm>
              </p:grpSpPr>
              <p:grpSp>
                <p:nvGrpSpPr>
                  <p:cNvPr id="23" name="Group 22"/>
                  <p:cNvGrpSpPr/>
                  <p:nvPr/>
                </p:nvGrpSpPr>
                <p:grpSpPr>
                  <a:xfrm>
                    <a:off x="1547666" y="2013375"/>
                    <a:ext cx="5328592" cy="3983378"/>
                    <a:chOff x="1619672" y="2085383"/>
                    <a:chExt cx="5328592" cy="3983378"/>
                  </a:xfrm>
                </p:grpSpPr>
                <p:sp>
                  <p:nvSpPr>
                    <p:cNvPr id="22" name="Rectangle 21"/>
                    <p:cNvSpPr/>
                    <p:nvPr/>
                  </p:nvSpPr>
                  <p:spPr>
                    <a:xfrm>
                      <a:off x="1619672" y="4077072"/>
                      <a:ext cx="2664296" cy="1991689"/>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1619672" y="2085383"/>
                      <a:ext cx="2664296" cy="1991689"/>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4283968" y="2085383"/>
                      <a:ext cx="2664296" cy="1991689"/>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4283968" y="4077072"/>
                      <a:ext cx="2664296" cy="1991689"/>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1547665" y="1556792"/>
                    <a:ext cx="5761929" cy="4439961"/>
                    <a:chOff x="683568" y="2060848"/>
                    <a:chExt cx="4032448" cy="4032448"/>
                  </a:xfrm>
                </p:grpSpPr>
                <p:cxnSp>
                  <p:nvCxnSpPr>
                    <p:cNvPr id="6" name="Straight Arrow Connector 5"/>
                    <p:cNvCxnSpPr/>
                    <p:nvPr/>
                  </p:nvCxnSpPr>
                  <p:spPr>
                    <a:xfrm flipV="1">
                      <a:off x="683568" y="2060848"/>
                      <a:ext cx="0" cy="4032448"/>
                    </a:xfrm>
                    <a:prstGeom prst="straightConnector1">
                      <a:avLst/>
                    </a:prstGeom>
                    <a:ln w="889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flipV="1">
                      <a:off x="2699792" y="4072872"/>
                      <a:ext cx="0" cy="4032448"/>
                    </a:xfrm>
                    <a:prstGeom prst="straightConnector1">
                      <a:avLst/>
                    </a:prstGeom>
                    <a:ln w="889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sp>
              <p:nvSpPr>
                <p:cNvPr id="31" name="Rectangle 30"/>
                <p:cNvSpPr/>
                <p:nvPr/>
              </p:nvSpPr>
              <p:spPr>
                <a:xfrm>
                  <a:off x="1834406" y="4022776"/>
                  <a:ext cx="5328592" cy="1926503"/>
                </a:xfrm>
                <a:prstGeom prst="rect">
                  <a:avLst/>
                </a:prstGeom>
                <a:solidFill>
                  <a:srgbClr val="ACCBF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1834408" y="2013375"/>
                  <a:ext cx="5328592" cy="2016224"/>
                </a:xfrm>
                <a:prstGeom prst="rect">
                  <a:avLst/>
                </a:prstGeom>
                <a:solidFill>
                  <a:schemeClr val="bg2">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p:cNvSpPr txBox="1"/>
                <p:nvPr/>
              </p:nvSpPr>
              <p:spPr>
                <a:xfrm rot="16200000">
                  <a:off x="631038" y="3852479"/>
                  <a:ext cx="2073068" cy="336246"/>
                </a:xfrm>
                <a:prstGeom prst="rect">
                  <a:avLst/>
                </a:prstGeom>
                <a:noFill/>
              </p:spPr>
              <p:txBody>
                <a:bodyPr wrap="none" rtlCol="0">
                  <a:spAutoFit/>
                </a:bodyPr>
                <a:lstStyle/>
                <a:p>
                  <a:pPr algn="ctr">
                    <a:lnSpc>
                      <a:spcPts val="1800"/>
                    </a:lnSpc>
                  </a:pPr>
                  <a:r>
                    <a:rPr lang="en-US" sz="2400" b="0" cap="small" dirty="0">
                      <a:latin typeface="+mn-lt"/>
                    </a:rPr>
                    <a:t>Level of Detail</a:t>
                  </a:r>
                </a:p>
              </p:txBody>
            </p:sp>
            <p:sp>
              <p:nvSpPr>
                <p:cNvPr id="39" name="TextBox 38"/>
                <p:cNvSpPr txBox="1"/>
                <p:nvPr/>
              </p:nvSpPr>
              <p:spPr>
                <a:xfrm>
                  <a:off x="3282079" y="6093296"/>
                  <a:ext cx="2522999" cy="323165"/>
                </a:xfrm>
                <a:prstGeom prst="rect">
                  <a:avLst/>
                </a:prstGeom>
                <a:noFill/>
              </p:spPr>
              <p:txBody>
                <a:bodyPr wrap="none" rtlCol="0">
                  <a:spAutoFit/>
                </a:bodyPr>
                <a:lstStyle/>
                <a:p>
                  <a:pPr algn="ctr">
                    <a:lnSpc>
                      <a:spcPts val="1800"/>
                    </a:lnSpc>
                  </a:pPr>
                  <a:r>
                    <a:rPr lang="en-US" sz="2400" b="0" cap="small" dirty="0">
                      <a:latin typeface="+mn-lt"/>
                    </a:rPr>
                    <a:t>Level of Limitation</a:t>
                  </a:r>
                </a:p>
              </p:txBody>
            </p:sp>
          </p:grpSp>
          <p:sp>
            <p:nvSpPr>
              <p:cNvPr id="60" name="TextBox 59"/>
              <p:cNvSpPr txBox="1"/>
              <p:nvPr/>
            </p:nvSpPr>
            <p:spPr>
              <a:xfrm>
                <a:off x="2485832" y="2226929"/>
                <a:ext cx="1924622" cy="1058792"/>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Functional System Requirement</a:t>
                </a:r>
                <a:endParaRPr lang="en-US" b="0" cap="small" dirty="0">
                  <a:solidFill>
                    <a:schemeClr val="tx1">
                      <a:lumMod val="75000"/>
                      <a:lumOff val="25000"/>
                    </a:schemeClr>
                  </a:solidFill>
                </a:endParaRPr>
              </a:p>
            </p:txBody>
          </p:sp>
          <p:sp>
            <p:nvSpPr>
              <p:cNvPr id="61" name="TextBox 60"/>
              <p:cNvSpPr txBox="1"/>
              <p:nvPr/>
            </p:nvSpPr>
            <p:spPr>
              <a:xfrm>
                <a:off x="5438160" y="2204864"/>
                <a:ext cx="2507304" cy="1058792"/>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Non-Functional System Requirement</a:t>
                </a:r>
                <a:endParaRPr lang="en-US" b="0" cap="small" dirty="0">
                  <a:solidFill>
                    <a:schemeClr val="tx1">
                      <a:lumMod val="75000"/>
                      <a:lumOff val="25000"/>
                    </a:schemeClr>
                  </a:solidFill>
                </a:endParaRPr>
              </a:p>
            </p:txBody>
          </p:sp>
          <p:sp>
            <p:nvSpPr>
              <p:cNvPr id="62" name="TextBox 61"/>
              <p:cNvSpPr txBox="1"/>
              <p:nvPr/>
            </p:nvSpPr>
            <p:spPr>
              <a:xfrm>
                <a:off x="2485832" y="4366656"/>
                <a:ext cx="1924622" cy="1058792"/>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Functional User Requirement</a:t>
                </a:r>
                <a:endParaRPr lang="en-US" b="0" cap="small" dirty="0">
                  <a:solidFill>
                    <a:schemeClr val="tx1">
                      <a:lumMod val="75000"/>
                      <a:lumOff val="25000"/>
                    </a:schemeClr>
                  </a:solidFill>
                </a:endParaRPr>
              </a:p>
            </p:txBody>
          </p:sp>
          <p:sp>
            <p:nvSpPr>
              <p:cNvPr id="63" name="TextBox 62"/>
              <p:cNvSpPr txBox="1"/>
              <p:nvPr/>
            </p:nvSpPr>
            <p:spPr>
              <a:xfrm>
                <a:off x="5438160" y="4344591"/>
                <a:ext cx="2507304" cy="1058792"/>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Non-Functional User Requirement</a:t>
                </a:r>
                <a:endParaRPr lang="en-US" b="0" cap="small" dirty="0">
                  <a:solidFill>
                    <a:schemeClr val="tx1">
                      <a:lumMod val="75000"/>
                      <a:lumOff val="25000"/>
                    </a:schemeClr>
                  </a:solidFill>
                </a:endParaRPr>
              </a:p>
            </p:txBody>
          </p:sp>
        </p:grpSp>
      </p:grpSp>
      <p:grpSp>
        <p:nvGrpSpPr>
          <p:cNvPr id="21" name="Group 20"/>
          <p:cNvGrpSpPr/>
          <p:nvPr/>
        </p:nvGrpSpPr>
        <p:grpSpPr>
          <a:xfrm>
            <a:off x="4737720" y="4176882"/>
            <a:ext cx="410344" cy="781093"/>
            <a:chOff x="6825952" y="2564904"/>
            <a:chExt cx="820688" cy="2080748"/>
          </a:xfrm>
        </p:grpSpPr>
        <p:cxnSp>
          <p:nvCxnSpPr>
            <p:cNvPr id="13" name="Straight Connector 12"/>
            <p:cNvCxnSpPr/>
            <p:nvPr/>
          </p:nvCxnSpPr>
          <p:spPr>
            <a:xfrm>
              <a:off x="7236296" y="2564904"/>
              <a:ext cx="0" cy="20807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825952" y="2564904"/>
              <a:ext cx="410344" cy="625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7236296" y="2564904"/>
              <a:ext cx="410344" cy="625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2411760" y="4221088"/>
            <a:ext cx="410344" cy="781093"/>
            <a:chOff x="6825952" y="2564904"/>
            <a:chExt cx="820688" cy="2080748"/>
          </a:xfrm>
        </p:grpSpPr>
        <p:cxnSp>
          <p:nvCxnSpPr>
            <p:cNvPr id="47" name="Straight Connector 46"/>
            <p:cNvCxnSpPr/>
            <p:nvPr/>
          </p:nvCxnSpPr>
          <p:spPr>
            <a:xfrm>
              <a:off x="7236296" y="2564904"/>
              <a:ext cx="0" cy="20807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825952" y="2564904"/>
              <a:ext cx="410344" cy="625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7236296" y="2564904"/>
              <a:ext cx="410344" cy="625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0" name="TextBox 49"/>
          <p:cNvSpPr txBox="1"/>
          <p:nvPr/>
        </p:nvSpPr>
        <p:spPr>
          <a:xfrm>
            <a:off x="1907704" y="1700808"/>
            <a:ext cx="1426626" cy="784830"/>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Functional Design Specification</a:t>
            </a:r>
            <a:endParaRPr lang="en-US" b="0" cap="small" dirty="0">
              <a:solidFill>
                <a:schemeClr val="tx1">
                  <a:lumMod val="75000"/>
                  <a:lumOff val="25000"/>
                </a:schemeClr>
              </a:solidFill>
            </a:endParaRPr>
          </a:p>
        </p:txBody>
      </p:sp>
      <p:grpSp>
        <p:nvGrpSpPr>
          <p:cNvPr id="51" name="Group 50"/>
          <p:cNvGrpSpPr/>
          <p:nvPr/>
        </p:nvGrpSpPr>
        <p:grpSpPr>
          <a:xfrm>
            <a:off x="2411760" y="2564904"/>
            <a:ext cx="410344" cy="781093"/>
            <a:chOff x="6825952" y="2564904"/>
            <a:chExt cx="820688" cy="2080748"/>
          </a:xfrm>
        </p:grpSpPr>
        <p:cxnSp>
          <p:nvCxnSpPr>
            <p:cNvPr id="52" name="Straight Connector 51"/>
            <p:cNvCxnSpPr/>
            <p:nvPr/>
          </p:nvCxnSpPr>
          <p:spPr>
            <a:xfrm>
              <a:off x="7236296" y="2564904"/>
              <a:ext cx="0" cy="20807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6825952" y="2564904"/>
              <a:ext cx="410344" cy="625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7236296" y="2564904"/>
              <a:ext cx="410344" cy="625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rot="18395651">
            <a:off x="3853590" y="1965299"/>
            <a:ext cx="410344" cy="1645563"/>
            <a:chOff x="6825952" y="2564904"/>
            <a:chExt cx="820688" cy="2080748"/>
          </a:xfrm>
        </p:grpSpPr>
        <p:cxnSp>
          <p:nvCxnSpPr>
            <p:cNvPr id="56" name="Straight Connector 55"/>
            <p:cNvCxnSpPr/>
            <p:nvPr/>
          </p:nvCxnSpPr>
          <p:spPr>
            <a:xfrm>
              <a:off x="7236296" y="2564904"/>
              <a:ext cx="0" cy="20807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825952" y="2564904"/>
              <a:ext cx="410344" cy="625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7236296" y="2564904"/>
              <a:ext cx="410344" cy="6254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9" name="TextBox 58"/>
          <p:cNvSpPr txBox="1"/>
          <p:nvPr/>
        </p:nvSpPr>
        <p:spPr>
          <a:xfrm>
            <a:off x="3851920" y="2125305"/>
            <a:ext cx="3177305" cy="1015663"/>
          </a:xfrm>
          <a:prstGeom prst="rect">
            <a:avLst/>
          </a:prstGeom>
          <a:noFill/>
        </p:spPr>
        <p:txBody>
          <a:bodyPr wrap="square" rtlCol="0">
            <a:spAutoFit/>
          </a:bodyPr>
          <a:lstStyle/>
          <a:p>
            <a:pPr algn="ctr">
              <a:lnSpc>
                <a:spcPts val="1800"/>
              </a:lnSpc>
            </a:pPr>
            <a:r>
              <a:rPr lang="en-US" sz="1400" dirty="0">
                <a:solidFill>
                  <a:srgbClr val="C00000"/>
                </a:solidFill>
                <a:latin typeface="Comic Sans MS" panose="030F0702030302020204" pitchFamily="66" charset="0"/>
              </a:rPr>
              <a:t>Some Non-Functional Requirements can also result in a functional design specification, e.g., audit </a:t>
            </a:r>
            <a:r>
              <a:rPr lang="en-US" sz="1400" dirty="0" smtClean="0">
                <a:solidFill>
                  <a:srgbClr val="C00000"/>
                </a:solidFill>
                <a:latin typeface="Comic Sans MS" panose="030F0702030302020204" pitchFamily="66" charset="0"/>
              </a:rPr>
              <a:t>trails, release of Oracle </a:t>
            </a:r>
            <a:endParaRPr lang="en-US" sz="1400" b="0" dirty="0">
              <a:solidFill>
                <a:srgbClr val="C00000"/>
              </a:solidFill>
              <a:latin typeface="Comic Sans MS" panose="030F0702030302020204" pitchFamily="66" charset="0"/>
            </a:endParaRPr>
          </a:p>
        </p:txBody>
      </p:sp>
      <p:grpSp>
        <p:nvGrpSpPr>
          <p:cNvPr id="20" name="Group 19"/>
          <p:cNvGrpSpPr/>
          <p:nvPr/>
        </p:nvGrpSpPr>
        <p:grpSpPr>
          <a:xfrm>
            <a:off x="3601512" y="1772816"/>
            <a:ext cx="3864342" cy="435448"/>
            <a:chOff x="3601512" y="1700810"/>
            <a:chExt cx="4568000" cy="558089"/>
          </a:xfrm>
        </p:grpSpPr>
        <p:cxnSp>
          <p:nvCxnSpPr>
            <p:cNvPr id="65" name="Straight Connector 64"/>
            <p:cNvCxnSpPr/>
            <p:nvPr/>
          </p:nvCxnSpPr>
          <p:spPr>
            <a:xfrm rot="5400000">
              <a:off x="5885511" y="-320581"/>
              <a:ext cx="0" cy="45679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7449424" y="1700810"/>
              <a:ext cx="720086" cy="2626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7449424" y="1963418"/>
              <a:ext cx="720088" cy="2954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8" name="TextBox 67"/>
          <p:cNvSpPr txBox="1"/>
          <p:nvPr/>
        </p:nvSpPr>
        <p:spPr>
          <a:xfrm>
            <a:off x="7465854" y="1700808"/>
            <a:ext cx="1426626" cy="553998"/>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Test Case</a:t>
            </a:r>
            <a:br>
              <a:rPr lang="en-US" cap="small" dirty="0">
                <a:solidFill>
                  <a:schemeClr val="tx1">
                    <a:lumMod val="75000"/>
                    <a:lumOff val="25000"/>
                  </a:schemeClr>
                </a:solidFill>
              </a:rPr>
            </a:br>
            <a:r>
              <a:rPr lang="en-US" cap="small" dirty="0">
                <a:solidFill>
                  <a:schemeClr val="tx1">
                    <a:lumMod val="75000"/>
                    <a:lumOff val="25000"/>
                  </a:schemeClr>
                </a:solidFill>
              </a:rPr>
              <a:t>Step</a:t>
            </a:r>
            <a:endParaRPr lang="en-US" b="0" cap="small" dirty="0">
              <a:solidFill>
                <a:schemeClr val="tx1">
                  <a:lumMod val="75000"/>
                  <a:lumOff val="25000"/>
                </a:schemeClr>
              </a:solidFill>
            </a:endParaRPr>
          </a:p>
        </p:txBody>
      </p:sp>
      <p:sp>
        <p:nvSpPr>
          <p:cNvPr id="69" name="TextBox 68"/>
          <p:cNvSpPr txBox="1"/>
          <p:nvPr/>
        </p:nvSpPr>
        <p:spPr>
          <a:xfrm>
            <a:off x="6598962" y="4763110"/>
            <a:ext cx="2376264" cy="1246495"/>
          </a:xfrm>
          <a:prstGeom prst="rect">
            <a:avLst/>
          </a:prstGeom>
          <a:noFill/>
        </p:spPr>
        <p:txBody>
          <a:bodyPr wrap="square" rtlCol="0">
            <a:spAutoFit/>
          </a:bodyPr>
          <a:lstStyle/>
          <a:p>
            <a:pPr algn="ctr">
              <a:lnSpc>
                <a:spcPts val="1800"/>
              </a:lnSpc>
            </a:pPr>
            <a:r>
              <a:rPr lang="en-US" sz="1400" dirty="0" smtClean="0">
                <a:solidFill>
                  <a:srgbClr val="C00000"/>
                </a:solidFill>
                <a:latin typeface="Comic Sans MS" panose="030F0702030302020204" pitchFamily="66" charset="0"/>
              </a:rPr>
              <a:t>Still other </a:t>
            </a:r>
            <a:r>
              <a:rPr lang="en-US" sz="1400" dirty="0">
                <a:solidFill>
                  <a:srgbClr val="C00000"/>
                </a:solidFill>
                <a:latin typeface="Comic Sans MS" panose="030F0702030302020204" pitchFamily="66" charset="0"/>
              </a:rPr>
              <a:t>Non-Functional </a:t>
            </a:r>
            <a:r>
              <a:rPr lang="en-US" sz="1400" dirty="0" smtClean="0">
                <a:solidFill>
                  <a:srgbClr val="C00000"/>
                </a:solidFill>
                <a:latin typeface="Comic Sans MS" panose="030F0702030302020204" pitchFamily="66" charset="0"/>
              </a:rPr>
              <a:t>Requirements cannot </a:t>
            </a:r>
            <a:r>
              <a:rPr lang="en-US" sz="1400" dirty="0">
                <a:solidFill>
                  <a:srgbClr val="C00000"/>
                </a:solidFill>
                <a:latin typeface="Comic Sans MS" panose="030F0702030302020204" pitchFamily="66" charset="0"/>
              </a:rPr>
              <a:t>be tested, but must be verifiable in production, e.g. 24x7 access</a:t>
            </a:r>
            <a:endParaRPr lang="en-US" sz="1400" b="0" dirty="0">
              <a:solidFill>
                <a:srgbClr val="C00000"/>
              </a:solidFill>
              <a:latin typeface="Comic Sans MS" panose="030F0702030302020204" pitchFamily="66" charset="0"/>
            </a:endParaRPr>
          </a:p>
        </p:txBody>
      </p:sp>
      <p:cxnSp>
        <p:nvCxnSpPr>
          <p:cNvPr id="64" name="Straight Connector 63"/>
          <p:cNvCxnSpPr/>
          <p:nvPr/>
        </p:nvCxnSpPr>
        <p:spPr>
          <a:xfrm flipH="1">
            <a:off x="5702356" y="3738411"/>
            <a:ext cx="1029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6668029" y="2887415"/>
            <a:ext cx="2376264" cy="1708160"/>
          </a:xfrm>
          <a:prstGeom prst="rect">
            <a:avLst/>
          </a:prstGeom>
          <a:noFill/>
        </p:spPr>
        <p:txBody>
          <a:bodyPr wrap="square" rtlCol="0">
            <a:spAutoFit/>
          </a:bodyPr>
          <a:lstStyle/>
          <a:p>
            <a:pPr algn="ctr">
              <a:lnSpc>
                <a:spcPts val="1800"/>
              </a:lnSpc>
            </a:pPr>
            <a:r>
              <a:rPr lang="en-US" sz="1400" dirty="0" smtClean="0">
                <a:solidFill>
                  <a:srgbClr val="C00000"/>
                </a:solidFill>
                <a:latin typeface="Comic Sans MS" panose="030F0702030302020204" pitchFamily="66" charset="0"/>
              </a:rPr>
              <a:t>Some other </a:t>
            </a:r>
            <a:r>
              <a:rPr lang="en-US" sz="1400" dirty="0">
                <a:solidFill>
                  <a:srgbClr val="C00000"/>
                </a:solidFill>
                <a:latin typeface="Comic Sans MS" panose="030F0702030302020204" pitchFamily="66" charset="0"/>
              </a:rPr>
              <a:t>Non-Functional </a:t>
            </a:r>
            <a:r>
              <a:rPr lang="en-US" sz="1400" dirty="0" smtClean="0">
                <a:solidFill>
                  <a:srgbClr val="C00000"/>
                </a:solidFill>
                <a:latin typeface="Comic Sans MS" panose="030F0702030302020204" pitchFamily="66" charset="0"/>
              </a:rPr>
              <a:t>Requirements cannot </a:t>
            </a:r>
            <a:r>
              <a:rPr lang="en-US" sz="1400" dirty="0">
                <a:solidFill>
                  <a:srgbClr val="C00000"/>
                </a:solidFill>
                <a:latin typeface="Comic Sans MS" panose="030F0702030302020204" pitchFamily="66" charset="0"/>
              </a:rPr>
              <a:t>be tested, but </a:t>
            </a:r>
            <a:r>
              <a:rPr lang="en-US" sz="1400" dirty="0" smtClean="0">
                <a:solidFill>
                  <a:srgbClr val="C00000"/>
                </a:solidFill>
                <a:latin typeface="Comic Sans MS" panose="030F0702030302020204" pitchFamily="66" charset="0"/>
              </a:rPr>
              <a:t/>
            </a:r>
            <a:br>
              <a:rPr lang="en-US" sz="1400" dirty="0" smtClean="0">
                <a:solidFill>
                  <a:srgbClr val="C00000"/>
                </a:solidFill>
                <a:latin typeface="Comic Sans MS" panose="030F0702030302020204" pitchFamily="66" charset="0"/>
              </a:rPr>
            </a:br>
            <a:r>
              <a:rPr lang="en-US" sz="1400" dirty="0" smtClean="0">
                <a:solidFill>
                  <a:srgbClr val="C00000"/>
                </a:solidFill>
                <a:latin typeface="Comic Sans MS" panose="030F0702030302020204" pitchFamily="66" charset="0"/>
              </a:rPr>
              <a:t>can be verified before putting into production, e.g.. training of system administrators</a:t>
            </a:r>
            <a:endParaRPr lang="en-US" sz="1400" b="0" dirty="0">
              <a:solidFill>
                <a:srgbClr val="C00000"/>
              </a:solidFill>
              <a:latin typeface="Comic Sans MS" panose="030F0702030302020204" pitchFamily="66" charset="0"/>
            </a:endParaRPr>
          </a:p>
        </p:txBody>
      </p:sp>
      <p:cxnSp>
        <p:nvCxnSpPr>
          <p:cNvPr id="71" name="Straight Connector 70"/>
          <p:cNvCxnSpPr/>
          <p:nvPr/>
        </p:nvCxnSpPr>
        <p:spPr>
          <a:xfrm flipH="1" flipV="1">
            <a:off x="5674363" y="4185460"/>
            <a:ext cx="897580" cy="7307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69833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dirty="0"/>
              <a:t>Testing phases in a plan-driven software process (V-model)</a:t>
            </a:r>
            <a:endParaRPr lang="en-US" dirty="0"/>
          </a:p>
        </p:txBody>
      </p:sp>
      <p:sp>
        <p:nvSpPr>
          <p:cNvPr id="8" name="Footer Placeholder 7"/>
          <p:cNvSpPr>
            <a:spLocks noGrp="1"/>
          </p:cNvSpPr>
          <p:nvPr>
            <p:ph type="ftr" sz="quarter" idx="11"/>
          </p:nvPr>
        </p:nvSpPr>
        <p:spPr/>
        <p:txBody>
          <a:bodyPr/>
          <a:lstStyle/>
          <a:p>
            <a:pPr>
              <a:defRPr/>
            </a:pPr>
            <a:r>
              <a:rPr lang="en-US"/>
              <a:t>Chapter 2 Software Processes</a:t>
            </a:r>
          </a:p>
        </p:txBody>
      </p:sp>
      <p:pic>
        <p:nvPicPr>
          <p:cNvPr id="4" name="Picture 3" descr="2.7 Testing-phases.eps"/>
          <p:cNvPicPr>
            <a:picLocks noChangeAspect="1"/>
          </p:cNvPicPr>
          <p:nvPr/>
        </p:nvPicPr>
        <p:blipFill>
          <a:blip r:embed="rId2"/>
          <a:stretch>
            <a:fillRect/>
          </a:stretch>
        </p:blipFill>
        <p:spPr>
          <a:xfrm>
            <a:off x="248957" y="2186304"/>
            <a:ext cx="8647437" cy="2988016"/>
          </a:xfrm>
          <a:prstGeom prst="rect">
            <a:avLst/>
          </a:prstGeom>
        </p:spPr>
      </p:pic>
      <p:sp>
        <p:nvSpPr>
          <p:cNvPr id="2" name="Date Placeholder 1"/>
          <p:cNvSpPr>
            <a:spLocks noGrp="1"/>
          </p:cNvSpPr>
          <p:nvPr>
            <p:ph type="dt" sz="half" idx="10"/>
          </p:nvPr>
        </p:nvSpPr>
        <p:spPr/>
        <p:txBody>
          <a:bodyPr/>
          <a:lstStyle/>
          <a:p>
            <a:pPr>
              <a:defRPr/>
            </a:pPr>
            <a:r>
              <a:rPr lang="en-GB"/>
              <a:t>30/10/2014</a:t>
            </a:r>
            <a:endParaRPr lang="en-US"/>
          </a:p>
        </p:txBody>
      </p:sp>
      <p:sp>
        <p:nvSpPr>
          <p:cNvPr id="5" name="Oval 4"/>
          <p:cNvSpPr/>
          <p:nvPr/>
        </p:nvSpPr>
        <p:spPr>
          <a:xfrm rot="19432935">
            <a:off x="1351133" y="2797918"/>
            <a:ext cx="1800200" cy="3096344"/>
          </a:xfrm>
          <a:prstGeom prst="ellipse">
            <a:avLst/>
          </a:prstGeom>
          <a:solidFill>
            <a:srgbClr val="4A66AC">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555776" y="3091542"/>
            <a:ext cx="4659085" cy="2569705"/>
          </a:xfrm>
          <a:custGeom>
            <a:avLst/>
            <a:gdLst>
              <a:gd name="connsiteX0" fmla="*/ 0 w 4659085"/>
              <a:gd name="connsiteY0" fmla="*/ 0 h 2275114"/>
              <a:gd name="connsiteX1" fmla="*/ 772885 w 4659085"/>
              <a:gd name="connsiteY1" fmla="*/ 1251857 h 2275114"/>
              <a:gd name="connsiteX2" fmla="*/ 1099457 w 4659085"/>
              <a:gd name="connsiteY2" fmla="*/ 2275114 h 2275114"/>
              <a:gd name="connsiteX3" fmla="*/ 4495800 w 4659085"/>
              <a:gd name="connsiteY3" fmla="*/ 2275114 h 2275114"/>
              <a:gd name="connsiteX4" fmla="*/ 4659085 w 4659085"/>
              <a:gd name="connsiteY4" fmla="*/ 1524000 h 2275114"/>
              <a:gd name="connsiteX5" fmla="*/ 3788228 w 4659085"/>
              <a:gd name="connsiteY5" fmla="*/ 1099457 h 2275114"/>
              <a:gd name="connsiteX6" fmla="*/ 3559628 w 4659085"/>
              <a:gd name="connsiteY6" fmla="*/ 43543 h 2275114"/>
              <a:gd name="connsiteX7" fmla="*/ 87085 w 4659085"/>
              <a:gd name="connsiteY7" fmla="*/ 0 h 2275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9085" h="2275114">
                <a:moveTo>
                  <a:pt x="0" y="0"/>
                </a:moveTo>
                <a:lnTo>
                  <a:pt x="772885" y="1251857"/>
                </a:lnTo>
                <a:lnTo>
                  <a:pt x="1099457" y="2275114"/>
                </a:lnTo>
                <a:lnTo>
                  <a:pt x="4495800" y="2275114"/>
                </a:lnTo>
                <a:lnTo>
                  <a:pt x="4659085" y="1524000"/>
                </a:lnTo>
                <a:lnTo>
                  <a:pt x="3788228" y="1099457"/>
                </a:lnTo>
                <a:lnTo>
                  <a:pt x="3559628" y="43543"/>
                </a:lnTo>
                <a:lnTo>
                  <a:pt x="87085" y="0"/>
                </a:lnTo>
              </a:path>
            </a:pathLst>
          </a:cu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5076056" y="5234429"/>
            <a:ext cx="471604" cy="323165"/>
          </a:xfrm>
          <a:prstGeom prst="rect">
            <a:avLst/>
          </a:prstGeom>
          <a:noFill/>
        </p:spPr>
        <p:txBody>
          <a:bodyPr wrap="none" rtlCol="0">
            <a:spAutoFit/>
          </a:bodyPr>
          <a:lstStyle/>
          <a:p>
            <a:pPr algn="ctr">
              <a:lnSpc>
                <a:spcPts val="1800"/>
              </a:lnSpc>
            </a:pPr>
            <a:r>
              <a:rPr lang="en-US" sz="1800" b="0" dirty="0" smtClean="0">
                <a:latin typeface="+mn-lt"/>
              </a:rPr>
              <a:t>PQ</a:t>
            </a:r>
            <a:endParaRPr lang="en-US" sz="1800" b="0" dirty="0" smtClean="0">
              <a:latin typeface="+mn-lt"/>
            </a:endParaRPr>
          </a:p>
        </p:txBody>
      </p:sp>
      <p:sp>
        <p:nvSpPr>
          <p:cNvPr id="12" name="TextBox 11"/>
          <p:cNvSpPr txBox="1"/>
          <p:nvPr/>
        </p:nvSpPr>
        <p:spPr>
          <a:xfrm>
            <a:off x="2472912" y="5234428"/>
            <a:ext cx="482824" cy="323165"/>
          </a:xfrm>
          <a:prstGeom prst="rect">
            <a:avLst/>
          </a:prstGeom>
          <a:noFill/>
        </p:spPr>
        <p:txBody>
          <a:bodyPr wrap="none" rtlCol="0">
            <a:spAutoFit/>
          </a:bodyPr>
          <a:lstStyle/>
          <a:p>
            <a:pPr algn="ctr">
              <a:lnSpc>
                <a:spcPts val="1800"/>
              </a:lnSpc>
            </a:pPr>
            <a:r>
              <a:rPr lang="en-US" sz="1800" b="0" dirty="0" smtClean="0">
                <a:latin typeface="+mn-lt"/>
              </a:rPr>
              <a:t>OQ</a:t>
            </a:r>
            <a:endParaRPr lang="en-US" sz="1800" b="0" dirty="0" smtClean="0">
              <a:latin typeface="+mn-lt"/>
            </a:endParaRPr>
          </a:p>
        </p:txBody>
      </p:sp>
      <p:sp>
        <p:nvSpPr>
          <p:cNvPr id="11" name="TextBox 10"/>
          <p:cNvSpPr txBox="1"/>
          <p:nvPr/>
        </p:nvSpPr>
        <p:spPr>
          <a:xfrm>
            <a:off x="3463416" y="4043545"/>
            <a:ext cx="1342547" cy="306751"/>
          </a:xfrm>
          <a:prstGeom prst="rect">
            <a:avLst/>
          </a:prstGeom>
          <a:noFill/>
        </p:spPr>
        <p:txBody>
          <a:bodyPr wrap="none" rtlCol="0">
            <a:spAutoFit/>
          </a:bodyPr>
          <a:lstStyle/>
          <a:p>
            <a:pPr algn="ctr">
              <a:lnSpc>
                <a:spcPts val="1800"/>
              </a:lnSpc>
            </a:pPr>
            <a:r>
              <a:rPr lang="en-US" sz="1400" b="0" dirty="0" smtClean="0">
                <a:latin typeface="+mn-lt"/>
              </a:rPr>
              <a:t>System Testing</a:t>
            </a:r>
            <a:endParaRPr lang="en-US" sz="1400" b="0" dirty="0" smtClean="0">
              <a:latin typeface="+mn-lt"/>
            </a:endParaRPr>
          </a:p>
        </p:txBody>
      </p:sp>
      <p:sp>
        <p:nvSpPr>
          <p:cNvPr id="14" name="TextBox 13"/>
          <p:cNvSpPr txBox="1"/>
          <p:nvPr/>
        </p:nvSpPr>
        <p:spPr>
          <a:xfrm>
            <a:off x="5035821" y="4043545"/>
            <a:ext cx="1023677" cy="537583"/>
          </a:xfrm>
          <a:prstGeom prst="rect">
            <a:avLst/>
          </a:prstGeom>
          <a:noFill/>
        </p:spPr>
        <p:txBody>
          <a:bodyPr wrap="none" rtlCol="0">
            <a:spAutoFit/>
          </a:bodyPr>
          <a:lstStyle/>
          <a:p>
            <a:pPr algn="ctr">
              <a:lnSpc>
                <a:spcPts val="1800"/>
              </a:lnSpc>
            </a:pPr>
            <a:r>
              <a:rPr lang="en-US" sz="1400" b="0" dirty="0" smtClean="0">
                <a:latin typeface="+mn-lt"/>
              </a:rPr>
              <a:t>Integration</a:t>
            </a:r>
            <a:br>
              <a:rPr lang="en-US" sz="1400" b="0" dirty="0" smtClean="0">
                <a:latin typeface="+mn-lt"/>
              </a:rPr>
            </a:br>
            <a:r>
              <a:rPr lang="en-US" sz="1400" b="0" dirty="0" smtClean="0">
                <a:latin typeface="+mn-lt"/>
              </a:rPr>
              <a:t>Testing</a:t>
            </a:r>
            <a:endParaRPr lang="en-US" sz="1400" b="0" dirty="0" smtClean="0">
              <a:latin typeface="+mn-lt"/>
            </a:endParaRPr>
          </a:p>
        </p:txBody>
      </p:sp>
    </p:spTree>
    <p:extLst>
      <p:ext uri="{BB962C8B-B14F-4D97-AF65-F5344CB8AC3E}">
        <p14:creationId xmlns:p14="http://schemas.microsoft.com/office/powerpoint/2010/main" val="1584027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endParaRPr lang="en-US" dirty="0"/>
          </a:p>
        </p:txBody>
      </p:sp>
      <p:sp>
        <p:nvSpPr>
          <p:cNvPr id="3" name="Date Placeholder 2"/>
          <p:cNvSpPr>
            <a:spLocks noGrp="1"/>
          </p:cNvSpPr>
          <p:nvPr>
            <p:ph type="dt" sz="half" idx="10"/>
          </p:nvPr>
        </p:nvSpPr>
        <p:spPr/>
        <p:txBody>
          <a:bodyPr/>
          <a:lstStyle/>
          <a:p>
            <a:pPr>
              <a:defRPr/>
            </a:pPr>
            <a:fld id="{0990467D-D8E1-4D64-BEA0-6847305464B8}"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p>
        </p:txBody>
      </p:sp>
      <p:sp>
        <p:nvSpPr>
          <p:cNvPr id="6" name="Title 5"/>
          <p:cNvSpPr>
            <a:spLocks noGrp="1"/>
          </p:cNvSpPr>
          <p:nvPr>
            <p:ph type="title"/>
          </p:nvPr>
        </p:nvSpPr>
        <p:spPr/>
        <p:txBody>
          <a:bodyPr/>
          <a:lstStyle/>
          <a:p>
            <a:r>
              <a:rPr lang="en-US" dirty="0"/>
              <a:t>The V Model</a:t>
            </a:r>
          </a:p>
        </p:txBody>
      </p:sp>
      <p:pic>
        <p:nvPicPr>
          <p:cNvPr id="8" name="Picture 7"/>
          <p:cNvPicPr>
            <a:picLocks noChangeAspect="1"/>
          </p:cNvPicPr>
          <p:nvPr/>
        </p:nvPicPr>
        <p:blipFill>
          <a:blip r:embed="rId2"/>
          <a:stretch>
            <a:fillRect/>
          </a:stretch>
        </p:blipFill>
        <p:spPr>
          <a:xfrm>
            <a:off x="36512" y="557188"/>
            <a:ext cx="9144000" cy="6067928"/>
          </a:xfrm>
          <a:prstGeom prst="rect">
            <a:avLst/>
          </a:prstGeom>
        </p:spPr>
      </p:pic>
      <p:sp>
        <p:nvSpPr>
          <p:cNvPr id="9" name="TextBox 8"/>
          <p:cNvSpPr txBox="1"/>
          <p:nvPr/>
        </p:nvSpPr>
        <p:spPr>
          <a:xfrm flipH="1">
            <a:off x="179512" y="2463625"/>
            <a:ext cx="3029905" cy="323165"/>
          </a:xfrm>
          <a:prstGeom prst="rect">
            <a:avLst/>
          </a:prstGeom>
          <a:noFill/>
        </p:spPr>
        <p:txBody>
          <a:bodyPr wrap="square" rtlCol="0">
            <a:spAutoFit/>
          </a:bodyPr>
          <a:lstStyle/>
          <a:p>
            <a:pPr algn="ctr">
              <a:lnSpc>
                <a:spcPts val="1800"/>
              </a:lnSpc>
            </a:pPr>
            <a:r>
              <a:rPr lang="en-US" sz="1200" b="0" dirty="0">
                <a:solidFill>
                  <a:srgbClr val="6600FF"/>
                </a:solidFill>
                <a:latin typeface="+mn-lt"/>
              </a:rPr>
              <a:t>User Requirement Specification</a:t>
            </a:r>
          </a:p>
        </p:txBody>
      </p:sp>
      <p:sp>
        <p:nvSpPr>
          <p:cNvPr id="10" name="TextBox 9"/>
          <p:cNvSpPr txBox="1"/>
          <p:nvPr/>
        </p:nvSpPr>
        <p:spPr>
          <a:xfrm flipH="1">
            <a:off x="772200" y="3547792"/>
            <a:ext cx="3029905" cy="300788"/>
          </a:xfrm>
          <a:prstGeom prst="rect">
            <a:avLst/>
          </a:prstGeom>
          <a:noFill/>
        </p:spPr>
        <p:txBody>
          <a:bodyPr wrap="square" rtlCol="0">
            <a:spAutoFit/>
          </a:bodyPr>
          <a:lstStyle/>
          <a:p>
            <a:pPr algn="ctr">
              <a:lnSpc>
                <a:spcPts val="1800"/>
              </a:lnSpc>
            </a:pPr>
            <a:r>
              <a:rPr lang="en-US" sz="1200" b="0" dirty="0">
                <a:solidFill>
                  <a:srgbClr val="6600FF"/>
                </a:solidFill>
                <a:latin typeface="+mn-lt"/>
              </a:rPr>
              <a:t>Functional Design Specification</a:t>
            </a:r>
          </a:p>
        </p:txBody>
      </p:sp>
      <p:grpSp>
        <p:nvGrpSpPr>
          <p:cNvPr id="48" name="Group 47"/>
          <p:cNvGrpSpPr/>
          <p:nvPr/>
        </p:nvGrpSpPr>
        <p:grpSpPr>
          <a:xfrm>
            <a:off x="107504" y="2487073"/>
            <a:ext cx="4536504" cy="1084167"/>
            <a:chOff x="107504" y="2487073"/>
            <a:chExt cx="4536504" cy="1084167"/>
          </a:xfrm>
        </p:grpSpPr>
        <p:sp>
          <p:nvSpPr>
            <p:cNvPr id="15" name="TextBox 14"/>
            <p:cNvSpPr txBox="1"/>
            <p:nvPr/>
          </p:nvSpPr>
          <p:spPr>
            <a:xfrm>
              <a:off x="3737991" y="2492896"/>
              <a:ext cx="906017" cy="323165"/>
            </a:xfrm>
            <a:prstGeom prst="rect">
              <a:avLst/>
            </a:prstGeom>
            <a:noFill/>
          </p:spPr>
          <p:txBody>
            <a:bodyPr wrap="none" rtlCol="0">
              <a:spAutoFit/>
            </a:bodyPr>
            <a:lstStyle/>
            <a:p>
              <a:pPr algn="ctr">
                <a:lnSpc>
                  <a:spcPts val="1800"/>
                </a:lnSpc>
              </a:pPr>
              <a:r>
                <a:rPr lang="en-US" sz="1600" i="1" dirty="0">
                  <a:solidFill>
                    <a:schemeClr val="bg2">
                      <a:lumMod val="25000"/>
                    </a:schemeClr>
                  </a:solidFill>
                </a:rPr>
                <a:t>Analysis</a:t>
              </a:r>
              <a:endParaRPr lang="en-US" sz="1600" b="0" i="1" dirty="0">
                <a:solidFill>
                  <a:schemeClr val="bg2">
                    <a:lumMod val="25000"/>
                  </a:schemeClr>
                </a:solidFill>
              </a:endParaRPr>
            </a:p>
          </p:txBody>
        </p:sp>
        <p:sp>
          <p:nvSpPr>
            <p:cNvPr id="20" name="Rectangle 19"/>
            <p:cNvSpPr/>
            <p:nvPr/>
          </p:nvSpPr>
          <p:spPr>
            <a:xfrm>
              <a:off x="107504" y="2487073"/>
              <a:ext cx="4536504" cy="1084167"/>
            </a:xfrm>
            <a:prstGeom prst="rect">
              <a:avLst/>
            </a:prstGeom>
            <a:solidFill>
              <a:srgbClr val="FFC61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7" name="Group 46"/>
          <p:cNvGrpSpPr/>
          <p:nvPr/>
        </p:nvGrpSpPr>
        <p:grpSpPr>
          <a:xfrm>
            <a:off x="107504" y="3573016"/>
            <a:ext cx="4536504" cy="2119639"/>
            <a:chOff x="107504" y="3573016"/>
            <a:chExt cx="4536504" cy="2119639"/>
          </a:xfrm>
        </p:grpSpPr>
        <p:sp>
          <p:nvSpPr>
            <p:cNvPr id="18" name="TextBox 17"/>
            <p:cNvSpPr txBox="1"/>
            <p:nvPr/>
          </p:nvSpPr>
          <p:spPr>
            <a:xfrm>
              <a:off x="3851920" y="3573016"/>
              <a:ext cx="785793" cy="323165"/>
            </a:xfrm>
            <a:prstGeom prst="rect">
              <a:avLst/>
            </a:prstGeom>
            <a:noFill/>
          </p:spPr>
          <p:txBody>
            <a:bodyPr wrap="none" rtlCol="0">
              <a:spAutoFit/>
            </a:bodyPr>
            <a:lstStyle/>
            <a:p>
              <a:pPr algn="ctr">
                <a:lnSpc>
                  <a:spcPts val="1800"/>
                </a:lnSpc>
              </a:pPr>
              <a:r>
                <a:rPr lang="en-US" sz="1600" i="1" dirty="0">
                  <a:solidFill>
                    <a:schemeClr val="bg2">
                      <a:lumMod val="25000"/>
                    </a:schemeClr>
                  </a:solidFill>
                </a:rPr>
                <a:t>Design</a:t>
              </a:r>
              <a:endParaRPr lang="en-US" sz="1600" b="0" i="1" dirty="0">
                <a:solidFill>
                  <a:schemeClr val="bg2">
                    <a:lumMod val="25000"/>
                  </a:schemeClr>
                </a:solidFill>
              </a:endParaRPr>
            </a:p>
          </p:txBody>
        </p:sp>
        <p:sp>
          <p:nvSpPr>
            <p:cNvPr id="21" name="Rectangle 20"/>
            <p:cNvSpPr/>
            <p:nvPr/>
          </p:nvSpPr>
          <p:spPr>
            <a:xfrm>
              <a:off x="107504" y="3573016"/>
              <a:ext cx="4536504" cy="2119639"/>
            </a:xfrm>
            <a:prstGeom prst="rect">
              <a:avLst/>
            </a:prstGeom>
            <a:solidFill>
              <a:srgbClr val="8EC63A">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p:cNvSpPr/>
          <p:nvPr/>
        </p:nvSpPr>
        <p:spPr>
          <a:xfrm>
            <a:off x="107504" y="5717879"/>
            <a:ext cx="6263696" cy="1095497"/>
          </a:xfrm>
          <a:prstGeom prst="rect">
            <a:avLst/>
          </a:prstGeom>
          <a:solidFill>
            <a:srgbClr val="51C6D2">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627784" y="5754742"/>
            <a:ext cx="1343766" cy="338554"/>
          </a:xfrm>
          <a:prstGeom prst="rect">
            <a:avLst/>
          </a:prstGeom>
        </p:spPr>
        <p:txBody>
          <a:bodyPr wrap="none">
            <a:spAutoFit/>
          </a:bodyPr>
          <a:lstStyle/>
          <a:p>
            <a:r>
              <a:rPr lang="en-US" sz="1600" i="1" dirty="0">
                <a:solidFill>
                  <a:schemeClr val="bg2">
                    <a:lumMod val="25000"/>
                  </a:schemeClr>
                </a:solidFill>
              </a:rPr>
              <a:t>Development</a:t>
            </a:r>
          </a:p>
        </p:txBody>
      </p:sp>
      <p:sp>
        <p:nvSpPr>
          <p:cNvPr id="11" name="TextBox 10"/>
          <p:cNvSpPr txBox="1"/>
          <p:nvPr/>
        </p:nvSpPr>
        <p:spPr>
          <a:xfrm flipH="1">
            <a:off x="7374742" y="3698186"/>
            <a:ext cx="1877778" cy="964367"/>
          </a:xfrm>
          <a:prstGeom prst="rect">
            <a:avLst/>
          </a:prstGeom>
          <a:noFill/>
        </p:spPr>
        <p:txBody>
          <a:bodyPr wrap="square" rtlCol="0">
            <a:spAutoFit/>
          </a:bodyPr>
          <a:lstStyle/>
          <a:p>
            <a:pPr algn="ctr">
              <a:lnSpc>
                <a:spcPts val="1400"/>
              </a:lnSpc>
              <a:spcAft>
                <a:spcPts val="600"/>
              </a:spcAft>
            </a:pPr>
            <a:r>
              <a:rPr lang="en-US" sz="1200" dirty="0">
                <a:solidFill>
                  <a:srgbClr val="6600FF"/>
                </a:solidFill>
              </a:rPr>
              <a:t>Unit </a:t>
            </a:r>
            <a:r>
              <a:rPr lang="en-US" sz="1200" dirty="0" smtClean="0">
                <a:solidFill>
                  <a:srgbClr val="6600FF"/>
                </a:solidFill>
              </a:rPr>
              <a:t>testing</a:t>
            </a:r>
          </a:p>
          <a:p>
            <a:pPr algn="ctr">
              <a:lnSpc>
                <a:spcPts val="1400"/>
              </a:lnSpc>
              <a:spcAft>
                <a:spcPts val="600"/>
              </a:spcAft>
            </a:pPr>
            <a:r>
              <a:rPr lang="en-US" sz="1200" dirty="0" smtClean="0">
                <a:solidFill>
                  <a:srgbClr val="6600FF"/>
                </a:solidFill>
              </a:rPr>
              <a:t>Integration testing</a:t>
            </a:r>
          </a:p>
          <a:p>
            <a:pPr algn="ctr">
              <a:lnSpc>
                <a:spcPts val="1400"/>
              </a:lnSpc>
              <a:spcAft>
                <a:spcPts val="600"/>
              </a:spcAft>
            </a:pPr>
            <a:r>
              <a:rPr lang="en-US" sz="1200" dirty="0" smtClean="0">
                <a:solidFill>
                  <a:srgbClr val="6600FF"/>
                </a:solidFill>
              </a:rPr>
              <a:t>System testing</a:t>
            </a:r>
            <a:br>
              <a:rPr lang="en-US" sz="1200" dirty="0" smtClean="0">
                <a:solidFill>
                  <a:srgbClr val="6600FF"/>
                </a:solidFill>
              </a:rPr>
            </a:br>
            <a:r>
              <a:rPr lang="en-US" sz="1200" dirty="0" smtClean="0">
                <a:solidFill>
                  <a:srgbClr val="6600FF"/>
                </a:solidFill>
              </a:rPr>
              <a:t>(sometimes)</a:t>
            </a:r>
            <a:endParaRPr lang="en-US" sz="1200" b="0" dirty="0">
              <a:solidFill>
                <a:srgbClr val="6600FF"/>
              </a:solidFill>
              <a:latin typeface="+mn-lt"/>
            </a:endParaRPr>
          </a:p>
        </p:txBody>
      </p:sp>
      <p:sp>
        <p:nvSpPr>
          <p:cNvPr id="13" name="TextBox 12"/>
          <p:cNvSpPr txBox="1"/>
          <p:nvPr/>
        </p:nvSpPr>
        <p:spPr>
          <a:xfrm flipH="1">
            <a:off x="7662774" y="2905586"/>
            <a:ext cx="1877778" cy="451406"/>
          </a:xfrm>
          <a:prstGeom prst="rect">
            <a:avLst/>
          </a:prstGeom>
          <a:noFill/>
        </p:spPr>
        <p:txBody>
          <a:bodyPr wrap="square" rtlCol="0">
            <a:spAutoFit/>
          </a:bodyPr>
          <a:lstStyle/>
          <a:p>
            <a:pPr algn="ctr">
              <a:lnSpc>
                <a:spcPts val="1400"/>
              </a:lnSpc>
            </a:pPr>
            <a:r>
              <a:rPr lang="en-US" sz="1200" dirty="0">
                <a:solidFill>
                  <a:srgbClr val="6600FF"/>
                </a:solidFill>
              </a:rPr>
              <a:t>System</a:t>
            </a:r>
            <a:br>
              <a:rPr lang="en-US" sz="1200" dirty="0">
                <a:solidFill>
                  <a:srgbClr val="6600FF"/>
                </a:solidFill>
              </a:rPr>
            </a:br>
            <a:r>
              <a:rPr lang="en-US" sz="1200" dirty="0">
                <a:solidFill>
                  <a:srgbClr val="6600FF"/>
                </a:solidFill>
              </a:rPr>
              <a:t>testing</a:t>
            </a:r>
            <a:endParaRPr lang="en-US" sz="1200" b="0" dirty="0">
              <a:solidFill>
                <a:srgbClr val="6600FF"/>
              </a:solidFill>
              <a:latin typeface="+mn-lt"/>
            </a:endParaRPr>
          </a:p>
        </p:txBody>
      </p:sp>
      <p:sp>
        <p:nvSpPr>
          <p:cNvPr id="23" name="TextBox 22"/>
          <p:cNvSpPr txBox="1"/>
          <p:nvPr/>
        </p:nvSpPr>
        <p:spPr>
          <a:xfrm>
            <a:off x="7884368" y="5085184"/>
            <a:ext cx="1190069" cy="553998"/>
          </a:xfrm>
          <a:prstGeom prst="rect">
            <a:avLst/>
          </a:prstGeom>
          <a:noFill/>
        </p:spPr>
        <p:txBody>
          <a:bodyPr wrap="none" rtlCol="0">
            <a:spAutoFit/>
          </a:bodyPr>
          <a:lstStyle/>
          <a:p>
            <a:pPr algn="ctr">
              <a:lnSpc>
                <a:spcPts val="1800"/>
              </a:lnSpc>
            </a:pPr>
            <a:r>
              <a:rPr lang="en-US" sz="1600" i="1" dirty="0">
                <a:solidFill>
                  <a:schemeClr val="bg2">
                    <a:lumMod val="25000"/>
                  </a:schemeClr>
                </a:solidFill>
              </a:rPr>
              <a:t>Integration </a:t>
            </a:r>
            <a:br>
              <a:rPr lang="en-US" sz="1600" i="1" dirty="0">
                <a:solidFill>
                  <a:schemeClr val="bg2">
                    <a:lumMod val="25000"/>
                  </a:schemeClr>
                </a:solidFill>
              </a:rPr>
            </a:br>
            <a:r>
              <a:rPr lang="en-US" sz="1600" i="1" dirty="0">
                <a:solidFill>
                  <a:schemeClr val="bg2">
                    <a:lumMod val="25000"/>
                  </a:schemeClr>
                </a:solidFill>
              </a:rPr>
              <a:t>&amp; Testing</a:t>
            </a:r>
          </a:p>
        </p:txBody>
      </p:sp>
      <p:grpSp>
        <p:nvGrpSpPr>
          <p:cNvPr id="49" name="Group 48"/>
          <p:cNvGrpSpPr/>
          <p:nvPr/>
        </p:nvGrpSpPr>
        <p:grpSpPr>
          <a:xfrm>
            <a:off x="107504" y="1556792"/>
            <a:ext cx="4536504" cy="936104"/>
            <a:chOff x="107504" y="1556792"/>
            <a:chExt cx="4536504" cy="936104"/>
          </a:xfrm>
        </p:grpSpPr>
        <p:sp>
          <p:nvSpPr>
            <p:cNvPr id="38" name="TextBox 37"/>
            <p:cNvSpPr txBox="1"/>
            <p:nvPr/>
          </p:nvSpPr>
          <p:spPr>
            <a:xfrm>
              <a:off x="3688297" y="2082334"/>
              <a:ext cx="955711" cy="338554"/>
            </a:xfrm>
            <a:prstGeom prst="rect">
              <a:avLst/>
            </a:prstGeom>
          </p:spPr>
          <p:txBody>
            <a:bodyPr wrap="none">
              <a:spAutoFit/>
            </a:bodyPr>
            <a:lstStyle>
              <a:defPPr>
                <a:defRPr lang="en-US"/>
              </a:defPPr>
              <a:lvl1pPr>
                <a:defRPr sz="1600" i="1">
                  <a:solidFill>
                    <a:schemeClr val="bg2">
                      <a:lumMod val="25000"/>
                    </a:schemeClr>
                  </a:solidFill>
                </a:defRPr>
              </a:lvl1pPr>
            </a:lstStyle>
            <a:p>
              <a:r>
                <a:rPr lang="en-US" dirty="0"/>
                <a:t>Planning</a:t>
              </a:r>
            </a:p>
          </p:txBody>
        </p:sp>
        <p:sp>
          <p:nvSpPr>
            <p:cNvPr id="40" name="Rectangle 39"/>
            <p:cNvSpPr/>
            <p:nvPr/>
          </p:nvSpPr>
          <p:spPr>
            <a:xfrm>
              <a:off x="107504" y="1556792"/>
              <a:ext cx="4536504" cy="936104"/>
            </a:xfrm>
            <a:prstGeom prst="rect">
              <a:avLst/>
            </a:prstGeom>
            <a:solidFill>
              <a:srgbClr val="F16B21">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4" name="Group 43"/>
          <p:cNvGrpSpPr/>
          <p:nvPr/>
        </p:nvGrpSpPr>
        <p:grpSpPr>
          <a:xfrm>
            <a:off x="5508104" y="1916832"/>
            <a:ext cx="3625275" cy="584775"/>
            <a:chOff x="5508104" y="1916832"/>
            <a:chExt cx="3625275" cy="584775"/>
          </a:xfrm>
        </p:grpSpPr>
        <p:sp>
          <p:nvSpPr>
            <p:cNvPr id="32" name="TextBox 31"/>
            <p:cNvSpPr txBox="1"/>
            <p:nvPr/>
          </p:nvSpPr>
          <p:spPr>
            <a:xfrm>
              <a:off x="5580112" y="1916832"/>
              <a:ext cx="1190519" cy="584775"/>
            </a:xfrm>
            <a:prstGeom prst="rect">
              <a:avLst/>
            </a:prstGeom>
          </p:spPr>
          <p:txBody>
            <a:bodyPr wrap="none">
              <a:spAutoFit/>
            </a:bodyPr>
            <a:lstStyle>
              <a:defPPr>
                <a:defRPr lang="en-US"/>
              </a:defPPr>
              <a:lvl1pPr>
                <a:defRPr sz="1600" i="1">
                  <a:solidFill>
                    <a:schemeClr val="bg2">
                      <a:lumMod val="25000"/>
                    </a:schemeClr>
                  </a:solidFill>
                </a:defRPr>
              </a:lvl1pPr>
            </a:lstStyle>
            <a:p>
              <a:r>
                <a:rPr lang="en-US" dirty="0"/>
                <a:t>Implement-</a:t>
              </a:r>
              <a:br>
                <a:rPr lang="en-US" dirty="0"/>
              </a:br>
              <a:r>
                <a:rPr lang="en-US" dirty="0" err="1"/>
                <a:t>ation</a:t>
              </a:r>
              <a:endParaRPr lang="en-US" dirty="0"/>
            </a:p>
          </p:txBody>
        </p:sp>
        <p:sp>
          <p:nvSpPr>
            <p:cNvPr id="41" name="Rectangle 40"/>
            <p:cNvSpPr/>
            <p:nvPr/>
          </p:nvSpPr>
          <p:spPr>
            <a:xfrm>
              <a:off x="5508104" y="1998260"/>
              <a:ext cx="3625275" cy="457799"/>
            </a:xfrm>
            <a:prstGeom prst="rect">
              <a:avLst/>
            </a:prstGeom>
            <a:solidFill>
              <a:srgbClr val="B8B98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3" name="Group 42"/>
          <p:cNvGrpSpPr/>
          <p:nvPr/>
        </p:nvGrpSpPr>
        <p:grpSpPr>
          <a:xfrm>
            <a:off x="5508104" y="391901"/>
            <a:ext cx="3625275" cy="1596940"/>
            <a:chOff x="5508104" y="391901"/>
            <a:chExt cx="3625275" cy="1596940"/>
          </a:xfrm>
        </p:grpSpPr>
        <p:sp>
          <p:nvSpPr>
            <p:cNvPr id="35" name="TextBox 34"/>
            <p:cNvSpPr txBox="1"/>
            <p:nvPr/>
          </p:nvSpPr>
          <p:spPr>
            <a:xfrm>
              <a:off x="5580112" y="476672"/>
              <a:ext cx="1327736" cy="338554"/>
            </a:xfrm>
            <a:prstGeom prst="rect">
              <a:avLst/>
            </a:prstGeom>
          </p:spPr>
          <p:txBody>
            <a:bodyPr wrap="none">
              <a:spAutoFit/>
            </a:bodyPr>
            <a:lstStyle>
              <a:defPPr>
                <a:defRPr lang="en-US"/>
              </a:defPPr>
              <a:lvl1pPr>
                <a:defRPr sz="1600" i="1">
                  <a:solidFill>
                    <a:schemeClr val="bg2">
                      <a:lumMod val="25000"/>
                    </a:schemeClr>
                  </a:solidFill>
                </a:defRPr>
              </a:lvl1pPr>
            </a:lstStyle>
            <a:p>
              <a:r>
                <a:rPr lang="en-US" dirty="0"/>
                <a:t>Maintenance</a:t>
              </a:r>
            </a:p>
          </p:txBody>
        </p:sp>
        <p:sp>
          <p:nvSpPr>
            <p:cNvPr id="42" name="Rectangle 41"/>
            <p:cNvSpPr/>
            <p:nvPr/>
          </p:nvSpPr>
          <p:spPr>
            <a:xfrm>
              <a:off x="5508104" y="391901"/>
              <a:ext cx="3625275" cy="1596940"/>
            </a:xfrm>
            <a:prstGeom prst="rect">
              <a:avLst/>
            </a:prstGeom>
            <a:solidFill>
              <a:srgbClr val="686763">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Rectangle 1"/>
          <p:cNvSpPr/>
          <p:nvPr/>
        </p:nvSpPr>
        <p:spPr>
          <a:xfrm>
            <a:off x="8964488" y="2487073"/>
            <a:ext cx="288032" cy="18060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5508104" y="2463625"/>
            <a:ext cx="3635896" cy="3269631"/>
          </a:xfrm>
          <a:prstGeom prst="rect">
            <a:avLst/>
          </a:prstGeom>
          <a:solidFill>
            <a:srgbClr val="008F98">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99439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EDD91273-5BEE-41CC-B47B-381F6F061604}"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endParaRPr lang="en-US" dirty="0"/>
          </a:p>
        </p:txBody>
      </p:sp>
      <p:sp>
        <p:nvSpPr>
          <p:cNvPr id="7" name="Title 6"/>
          <p:cNvSpPr>
            <a:spLocks noGrp="1"/>
          </p:cNvSpPr>
          <p:nvPr>
            <p:ph type="title"/>
          </p:nvPr>
        </p:nvSpPr>
        <p:spPr/>
        <p:txBody>
          <a:bodyPr/>
          <a:lstStyle/>
          <a:p>
            <a:r>
              <a:rPr lang="en-US" dirty="0"/>
              <a:t>A formal software qualification process</a:t>
            </a:r>
          </a:p>
        </p:txBody>
      </p:sp>
      <p:graphicFrame>
        <p:nvGraphicFramePr>
          <p:cNvPr id="8" name="Group 111"/>
          <p:cNvGraphicFramePr>
            <a:graphicFrameLocks noGrp="1"/>
          </p:cNvGraphicFramePr>
          <p:nvPr/>
        </p:nvGraphicFramePr>
        <p:xfrm>
          <a:off x="571472" y="1916025"/>
          <a:ext cx="7973274" cy="4230801"/>
        </p:xfrm>
        <a:graphic>
          <a:graphicData uri="http://schemas.openxmlformats.org/drawingml/2006/table">
            <a:tbl>
              <a:tblPr/>
              <a:tblGrid>
                <a:gridCol w="1579611">
                  <a:extLst>
                    <a:ext uri="{9D8B030D-6E8A-4147-A177-3AD203B41FA5}">
                      <a16:colId xmlns:a16="http://schemas.microsoft.com/office/drawing/2014/main" xmlns="" val="20000"/>
                    </a:ext>
                  </a:extLst>
                </a:gridCol>
                <a:gridCol w="1247392">
                  <a:extLst>
                    <a:ext uri="{9D8B030D-6E8A-4147-A177-3AD203B41FA5}">
                      <a16:colId xmlns:a16="http://schemas.microsoft.com/office/drawing/2014/main" xmlns="" val="20001"/>
                    </a:ext>
                  </a:extLst>
                </a:gridCol>
                <a:gridCol w="1415068">
                  <a:extLst>
                    <a:ext uri="{9D8B030D-6E8A-4147-A177-3AD203B41FA5}">
                      <a16:colId xmlns:a16="http://schemas.microsoft.com/office/drawing/2014/main" xmlns="" val="20002"/>
                    </a:ext>
                  </a:extLst>
                </a:gridCol>
                <a:gridCol w="1411933">
                  <a:extLst>
                    <a:ext uri="{9D8B030D-6E8A-4147-A177-3AD203B41FA5}">
                      <a16:colId xmlns:a16="http://schemas.microsoft.com/office/drawing/2014/main" xmlns="" val="20003"/>
                    </a:ext>
                  </a:extLst>
                </a:gridCol>
                <a:gridCol w="2319270">
                  <a:extLst>
                    <a:ext uri="{9D8B030D-6E8A-4147-A177-3AD203B41FA5}">
                      <a16:colId xmlns:a16="http://schemas.microsoft.com/office/drawing/2014/main" xmlns="" val="20004"/>
                    </a:ext>
                  </a:extLst>
                </a:gridCol>
              </a:tblGrid>
              <a:tr h="530940">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Vendor</a:t>
                      </a:r>
                      <a:r>
                        <a:rPr kumimoji="1" lang="en-US" altLang="ko-KR" sz="1600" b="1" i="0" u="none" strike="noStrike" cap="none" normalizeH="0" baseline="0" dirty="0">
                          <a:ln>
                            <a:noFill/>
                          </a:ln>
                          <a:solidFill>
                            <a:schemeClr val="tx1"/>
                          </a:solidFill>
                          <a:effectLst/>
                          <a:latin typeface="Times New Roman"/>
                          <a:ea typeface="굴림" pitchFamily="50" charset="-127"/>
                        </a:rPr>
                        <a:t>’</a:t>
                      </a:r>
                      <a:r>
                        <a:rPr kumimoji="1" lang="en-US" altLang="ko-KR" sz="1600" b="1" i="0" u="none" strike="noStrike" cap="none" normalizeH="0" baseline="0" dirty="0">
                          <a:ln>
                            <a:noFill/>
                          </a:ln>
                          <a:solidFill>
                            <a:schemeClr val="tx1"/>
                          </a:solidFill>
                          <a:effectLst/>
                          <a:latin typeface="굴림" pitchFamily="50" charset="-127"/>
                          <a:ea typeface="굴림" pitchFamily="50" charset="-127"/>
                        </a:rPr>
                        <a:t>s Site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4">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Owner</a:t>
                      </a:r>
                      <a:r>
                        <a:rPr kumimoji="1" lang="en-US" altLang="ko-KR" sz="1600" b="1" i="0" u="none" strike="noStrike" cap="none" normalizeH="0" baseline="0" dirty="0">
                          <a:ln>
                            <a:noFill/>
                          </a:ln>
                          <a:solidFill>
                            <a:schemeClr val="tx1"/>
                          </a:solidFill>
                          <a:effectLst/>
                          <a:latin typeface="Times New Roman"/>
                          <a:ea typeface="굴림" pitchFamily="50" charset="-127"/>
                        </a:rPr>
                        <a:t>’</a:t>
                      </a:r>
                      <a:r>
                        <a:rPr kumimoji="1" lang="en-US" altLang="ko-KR" sz="1600" b="1" i="0" u="none" strike="noStrike" cap="none" normalizeH="0" baseline="0" dirty="0">
                          <a:ln>
                            <a:noFill/>
                          </a:ln>
                          <a:solidFill>
                            <a:schemeClr val="tx1"/>
                          </a:solidFill>
                          <a:effectLst/>
                          <a:latin typeface="굴림" pitchFamily="50" charset="-127"/>
                          <a:ea typeface="굴림" pitchFamily="50" charset="-127"/>
                        </a:rPr>
                        <a:t>s site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10000"/>
                  </a:ext>
                </a:extLst>
              </a:tr>
              <a:tr h="379566">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300" b="1" i="0" u="none" strike="noStrike" cap="none" normalizeH="0" baseline="0" dirty="0">
                          <a:ln>
                            <a:noFill/>
                          </a:ln>
                          <a:solidFill>
                            <a:schemeClr val="bg1"/>
                          </a:solidFill>
                          <a:effectLst/>
                          <a:latin typeface="굴림" pitchFamily="50" charset="-127"/>
                          <a:ea typeface="굴림" pitchFamily="50" charset="-127"/>
                        </a:rPr>
                        <a:t>In Planning</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gridSpan="3">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300" b="1" i="0" u="none" strike="noStrike" cap="none" normalizeH="0" baseline="0" dirty="0">
                          <a:ln>
                            <a:noFill/>
                          </a:ln>
                          <a:solidFill>
                            <a:schemeClr val="bg1"/>
                          </a:solidFill>
                          <a:effectLst/>
                          <a:latin typeface="굴림" pitchFamily="50" charset="-127"/>
                          <a:ea typeface="굴림" pitchFamily="50" charset="-127"/>
                        </a:rPr>
                        <a:t>Before Use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hMerge="1">
                  <a:txBody>
                    <a:bodyPr/>
                    <a:lstStyle/>
                    <a:p>
                      <a:endParaRPr lang="en-IN"/>
                    </a:p>
                  </a:txBody>
                  <a:tcPr/>
                </a:tc>
                <a:tc hMerge="1">
                  <a:txBody>
                    <a:bodyPr/>
                    <a:lstStyle/>
                    <a:p>
                      <a:endParaRPr lang="en-IN"/>
                    </a:p>
                  </a:txBody>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300" b="1" i="0" u="none" strike="noStrike" cap="none" normalizeH="0" baseline="0" dirty="0">
                          <a:ln>
                            <a:noFill/>
                          </a:ln>
                          <a:solidFill>
                            <a:schemeClr val="bg1"/>
                          </a:solidFill>
                          <a:effectLst/>
                          <a:latin typeface="굴림" pitchFamily="50" charset="-127"/>
                          <a:ea typeface="굴림" pitchFamily="50" charset="-127"/>
                        </a:rPr>
                        <a:t>After Use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xmlns="" val="10001"/>
                  </a:ext>
                </a:extLst>
              </a:tr>
              <a:tr h="1874331">
                <a:tc rowSpan="2">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Structurally</a:t>
                      </a: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Validated</a:t>
                      </a: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Products</a:t>
                      </a: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굴림" pitchFamily="50" charset="-127"/>
                        </a:rPr>
                        <a:t>DQ</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gridSpan="3">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rgbClr val="7030A0"/>
                          </a:solidFill>
                          <a:effectLst/>
                          <a:latin typeface="굴림" pitchFamily="50" charset="-127"/>
                          <a:ea typeface="굴림" pitchFamily="50" charset="-127"/>
                        </a:rPr>
                        <a:t>Functional Validation</a:t>
                      </a: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rgbClr val="7030A0"/>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400" b="1" i="0" u="none" strike="noStrike" cap="none" normalizeH="0" baseline="0" dirty="0">
                          <a:ln>
                            <a:noFill/>
                          </a:ln>
                          <a:solidFill>
                            <a:srgbClr val="7030A0"/>
                          </a:solidFill>
                          <a:effectLst/>
                          <a:latin typeface="굴림" pitchFamily="50" charset="-127"/>
                          <a:ea typeface="굴림" pitchFamily="50" charset="-127"/>
                        </a:rPr>
                        <a:t>Installation      Operational      Performance</a:t>
                      </a: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400" b="1" i="0" u="none" strike="noStrike" cap="none" normalizeH="0" baseline="0" dirty="0">
                          <a:ln>
                            <a:noFill/>
                          </a:ln>
                          <a:solidFill>
                            <a:srgbClr val="7030A0"/>
                          </a:solidFill>
                          <a:effectLst/>
                          <a:latin typeface="굴림" pitchFamily="50" charset="-127"/>
                          <a:ea typeface="굴림" pitchFamily="50" charset="-127"/>
                        </a:rPr>
                        <a:t>Qualification   </a:t>
                      </a:r>
                      <a:r>
                        <a:rPr kumimoji="1" lang="en-US" altLang="ko-KR" sz="1400" b="1" i="0" u="none" strike="noStrike" cap="none" normalizeH="0" baseline="0" dirty="0" err="1">
                          <a:ln>
                            <a:noFill/>
                          </a:ln>
                          <a:solidFill>
                            <a:srgbClr val="7030A0"/>
                          </a:solidFill>
                          <a:effectLst/>
                          <a:latin typeface="굴림" pitchFamily="50" charset="-127"/>
                          <a:ea typeface="굴림" pitchFamily="50" charset="-127"/>
                        </a:rPr>
                        <a:t>Qualification</a:t>
                      </a:r>
                      <a:r>
                        <a:rPr kumimoji="1" lang="en-US" altLang="ko-KR" sz="1400" b="1" i="0" u="none" strike="noStrike" cap="none" normalizeH="0" baseline="0" dirty="0">
                          <a:ln>
                            <a:noFill/>
                          </a:ln>
                          <a:solidFill>
                            <a:srgbClr val="7030A0"/>
                          </a:solidFill>
                          <a:effectLst/>
                          <a:latin typeface="굴림" pitchFamily="50" charset="-127"/>
                          <a:ea typeface="굴림" pitchFamily="50" charset="-127"/>
                        </a:rPr>
                        <a:t>    </a:t>
                      </a:r>
                      <a:r>
                        <a:rPr kumimoji="1" lang="en-US" altLang="ko-KR" sz="1400" b="1" i="0" u="none" strike="noStrike" cap="none" normalizeH="0" baseline="0" dirty="0" err="1">
                          <a:ln>
                            <a:noFill/>
                          </a:ln>
                          <a:solidFill>
                            <a:srgbClr val="7030A0"/>
                          </a:solidFill>
                          <a:effectLst/>
                          <a:latin typeface="굴림" pitchFamily="50" charset="-127"/>
                          <a:ea typeface="굴림" pitchFamily="50" charset="-127"/>
                        </a:rPr>
                        <a:t>Qualification</a:t>
                      </a:r>
                      <a:endParaRPr kumimoji="1" lang="en-US" altLang="ko-KR" sz="1400" b="1" i="0" u="none" strike="noStrike" cap="none" normalizeH="0" baseline="0" dirty="0">
                        <a:ln>
                          <a:noFill/>
                        </a:ln>
                        <a:solidFill>
                          <a:srgbClr val="7030A0"/>
                        </a:solidFill>
                        <a:effectLst/>
                        <a:latin typeface="굴림" pitchFamily="50" charset="-127"/>
                        <a:ea typeface="굴림" pitchFamily="50" charset="-127"/>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hMerge="1">
                  <a:txBody>
                    <a:bodyPr/>
                    <a:lstStyle/>
                    <a:p>
                      <a:endParaRPr lang="en-IN"/>
                    </a:p>
                  </a:txBody>
                  <a:tcPr/>
                </a:tc>
                <a:tc hMerge="1">
                  <a:txBody>
                    <a:bodyPr/>
                    <a:lstStyle/>
                    <a:p>
                      <a:endParaRPr lang="en-IN"/>
                    </a:p>
                  </a:txBody>
                  <a:tcPr/>
                </a:tc>
                <a:tc rowSpan="2">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Maintenance</a:t>
                      </a: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000" b="1" i="0" u="none" strike="noStrike" cap="none" normalizeH="0" baseline="0" dirty="0">
                        <a:ln>
                          <a:noFill/>
                        </a:ln>
                        <a:solidFill>
                          <a:schemeClr val="tx1"/>
                        </a:solidFill>
                        <a:effectLst/>
                        <a:latin typeface="Arial Black" pitchFamily="34" charset="0"/>
                        <a:ea typeface="궁서" pitchFamily="18"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OQ</a:t>
                      </a: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PQ</a:t>
                      </a: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3200" b="1" i="0" u="none" strike="noStrike" cap="none" normalizeH="0" baseline="0" dirty="0">
                        <a:ln>
                          <a:noFill/>
                        </a:ln>
                        <a:solidFill>
                          <a:schemeClr val="tx1"/>
                        </a:solidFill>
                        <a:effectLst/>
                        <a:latin typeface="Arial Black" pitchFamily="34" charset="0"/>
                        <a:ea typeface="궁서" pitchFamily="18" charset="-127"/>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extLst>
                  <a:ext uri="{0D108BD9-81ED-4DB2-BD59-A6C34878D82A}">
                    <a16:rowId xmlns:a16="http://schemas.microsoft.com/office/drawing/2014/main" xmlns="" val="10002"/>
                  </a:ext>
                </a:extLst>
              </a:tr>
              <a:tr h="1445964">
                <a:tc vMerge="1">
                  <a:txBody>
                    <a:bodyPr/>
                    <a:lstStyle/>
                    <a:p>
                      <a:endParaRPr lang="en-IN"/>
                    </a:p>
                  </a:txBody>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000" b="1" i="0" u="none" strike="noStrike" cap="none" normalizeH="0" baseline="0" dirty="0">
                        <a:ln>
                          <a:noFill/>
                        </a:ln>
                        <a:solidFill>
                          <a:schemeClr val="bg1"/>
                        </a:solidFill>
                        <a:effectLst/>
                        <a:latin typeface="Arial Black" pitchFamily="34" charset="0"/>
                        <a:ea typeface="궁서" pitchFamily="18"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IQ</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000" b="1" i="0" u="none" strike="noStrike" cap="none" normalizeH="0" baseline="0" dirty="0">
                        <a:ln>
                          <a:noFill/>
                        </a:ln>
                        <a:solidFill>
                          <a:schemeClr val="bg1"/>
                        </a:solidFill>
                        <a:effectLst/>
                        <a:latin typeface="Arial Black" pitchFamily="34" charset="0"/>
                        <a:ea typeface="궁서" pitchFamily="18"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OQ</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000" b="1" i="0" u="none" strike="noStrike" cap="none" normalizeH="0" baseline="0" dirty="0">
                        <a:ln>
                          <a:noFill/>
                        </a:ln>
                        <a:solidFill>
                          <a:schemeClr val="bg1"/>
                        </a:solidFill>
                        <a:effectLst/>
                        <a:latin typeface="Arial Black" pitchFamily="34" charset="0"/>
                        <a:ea typeface="궁서" pitchFamily="18"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PQ</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vMerge="1">
                  <a:txBody>
                    <a:bodyPr/>
                    <a:lstStyle/>
                    <a:p>
                      <a:endParaRPr lang="en-IN"/>
                    </a:p>
                  </a:txBody>
                  <a:tcPr/>
                </a:tc>
                <a:extLst>
                  <a:ext uri="{0D108BD9-81ED-4DB2-BD59-A6C34878D82A}">
                    <a16:rowId xmlns:a16="http://schemas.microsoft.com/office/drawing/2014/main" xmlns="" val="10003"/>
                  </a:ext>
                </a:extLst>
              </a:tr>
            </a:tbl>
          </a:graphicData>
        </a:graphic>
      </p:graphicFrame>
      <p:sp>
        <p:nvSpPr>
          <p:cNvPr id="9" name="Line 100"/>
          <p:cNvSpPr>
            <a:spLocks noChangeShapeType="1"/>
          </p:cNvSpPr>
          <p:nvPr/>
        </p:nvSpPr>
        <p:spPr bwMode="auto">
          <a:xfrm>
            <a:off x="666749" y="3079761"/>
            <a:ext cx="1295400" cy="0"/>
          </a:xfrm>
          <a:prstGeom prst="line">
            <a:avLst/>
          </a:prstGeom>
          <a:noFill/>
          <a:ln w="38100">
            <a:solidFill>
              <a:schemeClr val="tx1"/>
            </a:solidFill>
            <a:round/>
            <a:headEnd/>
            <a:tailEnd type="stealth" w="med" len="lg"/>
          </a:ln>
          <a:effectLst/>
        </p:spPr>
        <p:txBody>
          <a:bodyPr/>
          <a:lstStyle/>
          <a:p>
            <a:endParaRPr lang="en-IN" dirty="0"/>
          </a:p>
        </p:txBody>
      </p:sp>
      <p:sp>
        <p:nvSpPr>
          <p:cNvPr id="10" name="Line 101"/>
          <p:cNvSpPr>
            <a:spLocks noChangeShapeType="1"/>
          </p:cNvSpPr>
          <p:nvPr/>
        </p:nvSpPr>
        <p:spPr bwMode="auto">
          <a:xfrm>
            <a:off x="2286000" y="3065473"/>
            <a:ext cx="3810000" cy="0"/>
          </a:xfrm>
          <a:prstGeom prst="line">
            <a:avLst/>
          </a:prstGeom>
          <a:noFill/>
          <a:ln w="38100">
            <a:solidFill>
              <a:schemeClr val="tx1"/>
            </a:solidFill>
            <a:round/>
            <a:headEnd type="stealth" w="med" len="lg"/>
            <a:tailEnd type="stealth" w="med" len="lg"/>
          </a:ln>
          <a:effectLst/>
        </p:spPr>
        <p:txBody>
          <a:bodyPr/>
          <a:lstStyle/>
          <a:p>
            <a:endParaRPr lang="en-IN" dirty="0"/>
          </a:p>
        </p:txBody>
      </p:sp>
      <p:sp>
        <p:nvSpPr>
          <p:cNvPr id="11" name="Rectangle 103"/>
          <p:cNvSpPr>
            <a:spLocks noChangeArrowheads="1"/>
          </p:cNvSpPr>
          <p:nvPr/>
        </p:nvSpPr>
        <p:spPr bwMode="auto">
          <a:xfrm>
            <a:off x="642910" y="5932512"/>
            <a:ext cx="8153400" cy="304800"/>
          </a:xfrm>
          <a:prstGeom prst="rect">
            <a:avLst/>
          </a:prstGeom>
          <a:solidFill>
            <a:schemeClr val="tx2"/>
          </a:solidFill>
          <a:ln w="9525">
            <a:solidFill>
              <a:schemeClr val="tx1"/>
            </a:solidFill>
            <a:miter lim="800000"/>
            <a:headEnd/>
            <a:tailEnd/>
          </a:ln>
          <a:effectLst/>
        </p:spPr>
        <p:txBody>
          <a:bodyPr wrap="none" anchor="ctr"/>
          <a:lstStyle/>
          <a:p>
            <a:r>
              <a:rPr lang="en-US" altLang="ko-KR" sz="1800" b="1" dirty="0">
                <a:solidFill>
                  <a:schemeClr val="bg1"/>
                </a:solidFill>
              </a:rPr>
              <a:t>System Suitability During Use</a:t>
            </a:r>
          </a:p>
        </p:txBody>
      </p:sp>
    </p:spTree>
    <p:extLst>
      <p:ext uri="{BB962C8B-B14F-4D97-AF65-F5344CB8AC3E}">
        <p14:creationId xmlns:p14="http://schemas.microsoft.com/office/powerpoint/2010/main" val="328099396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EDD91273-5BEE-41CC-B47B-381F6F061604}"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endParaRPr lang="en-US" dirty="0"/>
          </a:p>
        </p:txBody>
      </p:sp>
      <p:sp>
        <p:nvSpPr>
          <p:cNvPr id="7" name="Title 6"/>
          <p:cNvSpPr>
            <a:spLocks noGrp="1"/>
          </p:cNvSpPr>
          <p:nvPr>
            <p:ph type="title"/>
          </p:nvPr>
        </p:nvSpPr>
        <p:spPr/>
        <p:txBody>
          <a:bodyPr/>
          <a:lstStyle/>
          <a:p>
            <a:r>
              <a:rPr lang="en-US" dirty="0"/>
              <a:t>Design Qualification:</a:t>
            </a:r>
            <a:br>
              <a:rPr lang="en-US" dirty="0"/>
            </a:br>
            <a:r>
              <a:rPr lang="en-US" sz="2400" dirty="0"/>
              <a:t>Is product development done under best practices?</a:t>
            </a:r>
            <a:endParaRPr lang="en-US" dirty="0"/>
          </a:p>
        </p:txBody>
      </p:sp>
      <p:graphicFrame>
        <p:nvGraphicFramePr>
          <p:cNvPr id="8" name="Group 111"/>
          <p:cNvGraphicFramePr>
            <a:graphicFrameLocks noGrp="1"/>
          </p:cNvGraphicFramePr>
          <p:nvPr>
            <p:extLst>
              <p:ext uri="{D42A27DB-BD31-4B8C-83A1-F6EECF244321}">
                <p14:modId xmlns:p14="http://schemas.microsoft.com/office/powerpoint/2010/main" val="1537524832"/>
              </p:ext>
            </p:extLst>
          </p:nvPr>
        </p:nvGraphicFramePr>
        <p:xfrm>
          <a:off x="571472" y="1916025"/>
          <a:ext cx="7973274" cy="4230801"/>
        </p:xfrm>
        <a:graphic>
          <a:graphicData uri="http://schemas.openxmlformats.org/drawingml/2006/table">
            <a:tbl>
              <a:tblPr/>
              <a:tblGrid>
                <a:gridCol w="1579611">
                  <a:extLst>
                    <a:ext uri="{9D8B030D-6E8A-4147-A177-3AD203B41FA5}">
                      <a16:colId xmlns:a16="http://schemas.microsoft.com/office/drawing/2014/main" xmlns="" val="20000"/>
                    </a:ext>
                  </a:extLst>
                </a:gridCol>
                <a:gridCol w="1247392">
                  <a:extLst>
                    <a:ext uri="{9D8B030D-6E8A-4147-A177-3AD203B41FA5}">
                      <a16:colId xmlns:a16="http://schemas.microsoft.com/office/drawing/2014/main" xmlns="" val="20001"/>
                    </a:ext>
                  </a:extLst>
                </a:gridCol>
                <a:gridCol w="1415068">
                  <a:extLst>
                    <a:ext uri="{9D8B030D-6E8A-4147-A177-3AD203B41FA5}">
                      <a16:colId xmlns:a16="http://schemas.microsoft.com/office/drawing/2014/main" xmlns="" val="20002"/>
                    </a:ext>
                  </a:extLst>
                </a:gridCol>
                <a:gridCol w="1411933">
                  <a:extLst>
                    <a:ext uri="{9D8B030D-6E8A-4147-A177-3AD203B41FA5}">
                      <a16:colId xmlns:a16="http://schemas.microsoft.com/office/drawing/2014/main" xmlns="" val="20003"/>
                    </a:ext>
                  </a:extLst>
                </a:gridCol>
                <a:gridCol w="2319270">
                  <a:extLst>
                    <a:ext uri="{9D8B030D-6E8A-4147-A177-3AD203B41FA5}">
                      <a16:colId xmlns:a16="http://schemas.microsoft.com/office/drawing/2014/main" xmlns="" val="20004"/>
                    </a:ext>
                  </a:extLst>
                </a:gridCol>
              </a:tblGrid>
              <a:tr h="530940">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Vendor</a:t>
                      </a:r>
                      <a:r>
                        <a:rPr kumimoji="1" lang="en-US" altLang="ko-KR" sz="1600" b="1" i="0" u="none" strike="noStrike" cap="none" normalizeH="0" baseline="0" dirty="0">
                          <a:ln>
                            <a:noFill/>
                          </a:ln>
                          <a:solidFill>
                            <a:schemeClr val="tx1"/>
                          </a:solidFill>
                          <a:effectLst/>
                          <a:latin typeface="Times New Roman"/>
                          <a:ea typeface="굴림" pitchFamily="50" charset="-127"/>
                        </a:rPr>
                        <a:t>’</a:t>
                      </a:r>
                      <a:r>
                        <a:rPr kumimoji="1" lang="en-US" altLang="ko-KR" sz="1600" b="1" i="0" u="none" strike="noStrike" cap="none" normalizeH="0" baseline="0" dirty="0">
                          <a:ln>
                            <a:noFill/>
                          </a:ln>
                          <a:solidFill>
                            <a:schemeClr val="tx1"/>
                          </a:solidFill>
                          <a:effectLst/>
                          <a:latin typeface="굴림" pitchFamily="50" charset="-127"/>
                          <a:ea typeface="굴림" pitchFamily="50" charset="-127"/>
                        </a:rPr>
                        <a:t>s Site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4">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Owner</a:t>
                      </a:r>
                      <a:r>
                        <a:rPr kumimoji="1" lang="en-US" altLang="ko-KR" sz="1600" b="1" i="0" u="none" strike="noStrike" cap="none" normalizeH="0" baseline="0" dirty="0">
                          <a:ln>
                            <a:noFill/>
                          </a:ln>
                          <a:solidFill>
                            <a:schemeClr val="tx1"/>
                          </a:solidFill>
                          <a:effectLst/>
                          <a:latin typeface="Times New Roman"/>
                          <a:ea typeface="굴림" pitchFamily="50" charset="-127"/>
                        </a:rPr>
                        <a:t>’</a:t>
                      </a:r>
                      <a:r>
                        <a:rPr kumimoji="1" lang="en-US" altLang="ko-KR" sz="1600" b="1" i="0" u="none" strike="noStrike" cap="none" normalizeH="0" baseline="0" dirty="0">
                          <a:ln>
                            <a:noFill/>
                          </a:ln>
                          <a:solidFill>
                            <a:schemeClr val="tx1"/>
                          </a:solidFill>
                          <a:effectLst/>
                          <a:latin typeface="굴림" pitchFamily="50" charset="-127"/>
                          <a:ea typeface="굴림" pitchFamily="50" charset="-127"/>
                        </a:rPr>
                        <a:t>s site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10000"/>
                  </a:ext>
                </a:extLst>
              </a:tr>
              <a:tr h="379566">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300" b="1" i="0" u="none" strike="noStrike" cap="none" normalizeH="0" baseline="0" dirty="0">
                          <a:ln>
                            <a:noFill/>
                          </a:ln>
                          <a:solidFill>
                            <a:schemeClr val="bg1"/>
                          </a:solidFill>
                          <a:effectLst/>
                          <a:latin typeface="굴림" pitchFamily="50" charset="-127"/>
                          <a:ea typeface="굴림" pitchFamily="50" charset="-127"/>
                        </a:rPr>
                        <a:t>In Planning</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gridSpan="3">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300" b="1" i="0" u="none" strike="noStrike" cap="none" normalizeH="0" baseline="0" dirty="0">
                          <a:ln>
                            <a:noFill/>
                          </a:ln>
                          <a:solidFill>
                            <a:schemeClr val="bg1"/>
                          </a:solidFill>
                          <a:effectLst/>
                          <a:latin typeface="굴림" pitchFamily="50" charset="-127"/>
                          <a:ea typeface="굴림" pitchFamily="50" charset="-127"/>
                        </a:rPr>
                        <a:t>Before Use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hMerge="1">
                  <a:txBody>
                    <a:bodyPr/>
                    <a:lstStyle/>
                    <a:p>
                      <a:endParaRPr lang="en-IN"/>
                    </a:p>
                  </a:txBody>
                  <a:tcPr/>
                </a:tc>
                <a:tc hMerge="1">
                  <a:txBody>
                    <a:bodyPr/>
                    <a:lstStyle/>
                    <a:p>
                      <a:endParaRPr lang="en-IN"/>
                    </a:p>
                  </a:txBody>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300" b="1" i="0" u="none" strike="noStrike" cap="none" normalizeH="0" baseline="0" dirty="0">
                          <a:ln>
                            <a:noFill/>
                          </a:ln>
                          <a:solidFill>
                            <a:schemeClr val="bg1"/>
                          </a:solidFill>
                          <a:effectLst/>
                          <a:latin typeface="굴림" pitchFamily="50" charset="-127"/>
                          <a:ea typeface="굴림" pitchFamily="50" charset="-127"/>
                        </a:rPr>
                        <a:t>After Use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xmlns="" val="10001"/>
                  </a:ext>
                </a:extLst>
              </a:tr>
              <a:tr h="1874331">
                <a:tc rowSpan="2">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Structurally</a:t>
                      </a: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Validated</a:t>
                      </a: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Products</a:t>
                      </a: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굴림" pitchFamily="50" charset="-127"/>
                        </a:rPr>
                        <a:t>DQ</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gridSpan="3">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rgbClr val="7030A0"/>
                          </a:solidFill>
                          <a:effectLst/>
                          <a:latin typeface="굴림" pitchFamily="50" charset="-127"/>
                          <a:ea typeface="굴림" pitchFamily="50" charset="-127"/>
                        </a:rPr>
                        <a:t>Functional Validation</a:t>
                      </a: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rgbClr val="7030A0"/>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400" b="1" i="0" u="none" strike="noStrike" cap="none" normalizeH="0" baseline="0" dirty="0">
                          <a:ln>
                            <a:noFill/>
                          </a:ln>
                          <a:solidFill>
                            <a:srgbClr val="7030A0"/>
                          </a:solidFill>
                          <a:effectLst/>
                          <a:latin typeface="굴림" pitchFamily="50" charset="-127"/>
                          <a:ea typeface="굴림" pitchFamily="50" charset="-127"/>
                        </a:rPr>
                        <a:t>Installation      Operational      Performance</a:t>
                      </a: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400" b="1" i="0" u="none" strike="noStrike" cap="none" normalizeH="0" baseline="0" dirty="0">
                          <a:ln>
                            <a:noFill/>
                          </a:ln>
                          <a:solidFill>
                            <a:srgbClr val="7030A0"/>
                          </a:solidFill>
                          <a:effectLst/>
                          <a:latin typeface="굴림" pitchFamily="50" charset="-127"/>
                          <a:ea typeface="굴림" pitchFamily="50" charset="-127"/>
                        </a:rPr>
                        <a:t>Qualification   </a:t>
                      </a:r>
                      <a:r>
                        <a:rPr kumimoji="1" lang="en-US" altLang="ko-KR" sz="1400" b="1" i="0" u="none" strike="noStrike" cap="none" normalizeH="0" baseline="0" dirty="0" err="1">
                          <a:ln>
                            <a:noFill/>
                          </a:ln>
                          <a:solidFill>
                            <a:srgbClr val="7030A0"/>
                          </a:solidFill>
                          <a:effectLst/>
                          <a:latin typeface="굴림" pitchFamily="50" charset="-127"/>
                          <a:ea typeface="굴림" pitchFamily="50" charset="-127"/>
                        </a:rPr>
                        <a:t>Qualification</a:t>
                      </a:r>
                      <a:r>
                        <a:rPr kumimoji="1" lang="en-US" altLang="ko-KR" sz="1400" b="1" i="0" u="none" strike="noStrike" cap="none" normalizeH="0" baseline="0" dirty="0">
                          <a:ln>
                            <a:noFill/>
                          </a:ln>
                          <a:solidFill>
                            <a:srgbClr val="7030A0"/>
                          </a:solidFill>
                          <a:effectLst/>
                          <a:latin typeface="굴림" pitchFamily="50" charset="-127"/>
                          <a:ea typeface="굴림" pitchFamily="50" charset="-127"/>
                        </a:rPr>
                        <a:t>    </a:t>
                      </a:r>
                      <a:r>
                        <a:rPr kumimoji="1" lang="en-US" altLang="ko-KR" sz="1400" b="1" i="0" u="none" strike="noStrike" cap="none" normalizeH="0" baseline="0" dirty="0" err="1">
                          <a:ln>
                            <a:noFill/>
                          </a:ln>
                          <a:solidFill>
                            <a:srgbClr val="7030A0"/>
                          </a:solidFill>
                          <a:effectLst/>
                          <a:latin typeface="굴림" pitchFamily="50" charset="-127"/>
                          <a:ea typeface="굴림" pitchFamily="50" charset="-127"/>
                        </a:rPr>
                        <a:t>Qualification</a:t>
                      </a:r>
                      <a:endParaRPr kumimoji="1" lang="en-US" altLang="ko-KR" sz="1400" b="1" i="0" u="none" strike="noStrike" cap="none" normalizeH="0" baseline="0" dirty="0">
                        <a:ln>
                          <a:noFill/>
                        </a:ln>
                        <a:solidFill>
                          <a:srgbClr val="7030A0"/>
                        </a:solidFill>
                        <a:effectLst/>
                        <a:latin typeface="굴림" pitchFamily="50" charset="-127"/>
                        <a:ea typeface="굴림" pitchFamily="50" charset="-127"/>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hMerge="1">
                  <a:txBody>
                    <a:bodyPr/>
                    <a:lstStyle/>
                    <a:p>
                      <a:endParaRPr lang="en-IN"/>
                    </a:p>
                  </a:txBody>
                  <a:tcPr/>
                </a:tc>
                <a:tc hMerge="1">
                  <a:txBody>
                    <a:bodyPr/>
                    <a:lstStyle/>
                    <a:p>
                      <a:endParaRPr lang="en-IN"/>
                    </a:p>
                  </a:txBody>
                  <a:tcPr/>
                </a:tc>
                <a:tc rowSpan="2">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600" b="1" i="0" u="none" strike="noStrike" cap="none" normalizeH="0" baseline="0" dirty="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a:ln>
                            <a:noFill/>
                          </a:ln>
                          <a:solidFill>
                            <a:schemeClr val="tx1"/>
                          </a:solidFill>
                          <a:effectLst/>
                          <a:latin typeface="굴림" pitchFamily="50" charset="-127"/>
                          <a:ea typeface="굴림" pitchFamily="50" charset="-127"/>
                        </a:rPr>
                        <a:t>Maintenance</a:t>
                      </a: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000" b="1" i="0" u="none" strike="noStrike" cap="none" normalizeH="0" baseline="0" dirty="0">
                        <a:ln>
                          <a:noFill/>
                        </a:ln>
                        <a:solidFill>
                          <a:schemeClr val="tx1"/>
                        </a:solidFill>
                        <a:effectLst/>
                        <a:latin typeface="Arial Black" pitchFamily="34" charset="0"/>
                        <a:ea typeface="궁서" pitchFamily="18"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OQ</a:t>
                      </a: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PQ</a:t>
                      </a: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3200" b="1" i="0" u="none" strike="noStrike" cap="none" normalizeH="0" baseline="0" dirty="0">
                        <a:ln>
                          <a:noFill/>
                        </a:ln>
                        <a:solidFill>
                          <a:schemeClr val="tx1"/>
                        </a:solidFill>
                        <a:effectLst/>
                        <a:latin typeface="Arial Black" pitchFamily="34" charset="0"/>
                        <a:ea typeface="궁서" pitchFamily="18" charset="-127"/>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3">
                        <a:lumMod val="20000"/>
                        <a:lumOff val="80000"/>
                      </a:schemeClr>
                    </a:solidFill>
                  </a:tcPr>
                </a:tc>
                <a:extLst>
                  <a:ext uri="{0D108BD9-81ED-4DB2-BD59-A6C34878D82A}">
                    <a16:rowId xmlns:a16="http://schemas.microsoft.com/office/drawing/2014/main" xmlns="" val="10002"/>
                  </a:ext>
                </a:extLst>
              </a:tr>
              <a:tr h="1445964">
                <a:tc vMerge="1">
                  <a:txBody>
                    <a:bodyPr/>
                    <a:lstStyle/>
                    <a:p>
                      <a:endParaRPr lang="en-IN"/>
                    </a:p>
                  </a:txBody>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000" b="1" i="0" u="none" strike="noStrike" cap="none" normalizeH="0" baseline="0" dirty="0">
                        <a:ln>
                          <a:noFill/>
                        </a:ln>
                        <a:solidFill>
                          <a:schemeClr val="bg1"/>
                        </a:solidFill>
                        <a:effectLst/>
                        <a:latin typeface="Arial Black" pitchFamily="34" charset="0"/>
                        <a:ea typeface="궁서" pitchFamily="18"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IQ</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000" b="1" i="0" u="none" strike="noStrike" cap="none" normalizeH="0" baseline="0" dirty="0">
                        <a:ln>
                          <a:noFill/>
                        </a:ln>
                        <a:solidFill>
                          <a:schemeClr val="bg1"/>
                        </a:solidFill>
                        <a:effectLst/>
                        <a:latin typeface="Arial Black" pitchFamily="34" charset="0"/>
                        <a:ea typeface="궁서" pitchFamily="18"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OQ</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000" b="1" i="0" u="none" strike="noStrike" cap="none" normalizeH="0" baseline="0" dirty="0">
                        <a:ln>
                          <a:noFill/>
                        </a:ln>
                        <a:solidFill>
                          <a:schemeClr val="bg1"/>
                        </a:solidFill>
                        <a:effectLst/>
                        <a:latin typeface="Arial Black" pitchFamily="34" charset="0"/>
                        <a:ea typeface="궁서" pitchFamily="18"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2800" b="1" i="0" u="none" strike="noStrike" cap="none" normalizeH="0" baseline="0" dirty="0">
                          <a:ln>
                            <a:noFill/>
                          </a:ln>
                          <a:solidFill>
                            <a:schemeClr val="accent2"/>
                          </a:solidFill>
                          <a:effectLst/>
                          <a:latin typeface="Arial" charset="0"/>
                          <a:ea typeface="궁서" pitchFamily="18" charset="-127"/>
                        </a:rPr>
                        <a:t>PQ</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6">
                        <a:lumMod val="20000"/>
                        <a:lumOff val="80000"/>
                      </a:schemeClr>
                    </a:solidFill>
                  </a:tcPr>
                </a:tc>
                <a:tc vMerge="1">
                  <a:txBody>
                    <a:bodyPr/>
                    <a:lstStyle/>
                    <a:p>
                      <a:endParaRPr lang="en-IN"/>
                    </a:p>
                  </a:txBody>
                  <a:tcPr/>
                </a:tc>
                <a:extLst>
                  <a:ext uri="{0D108BD9-81ED-4DB2-BD59-A6C34878D82A}">
                    <a16:rowId xmlns:a16="http://schemas.microsoft.com/office/drawing/2014/main" xmlns="" val="10003"/>
                  </a:ext>
                </a:extLst>
              </a:tr>
            </a:tbl>
          </a:graphicData>
        </a:graphic>
      </p:graphicFrame>
      <p:sp>
        <p:nvSpPr>
          <p:cNvPr id="9" name="Line 100"/>
          <p:cNvSpPr>
            <a:spLocks noChangeShapeType="1"/>
          </p:cNvSpPr>
          <p:nvPr/>
        </p:nvSpPr>
        <p:spPr bwMode="auto">
          <a:xfrm>
            <a:off x="666749" y="3079761"/>
            <a:ext cx="1295400" cy="0"/>
          </a:xfrm>
          <a:prstGeom prst="line">
            <a:avLst/>
          </a:prstGeom>
          <a:noFill/>
          <a:ln w="38100">
            <a:solidFill>
              <a:schemeClr val="tx1"/>
            </a:solidFill>
            <a:round/>
            <a:headEnd/>
            <a:tailEnd type="stealth" w="med" len="lg"/>
          </a:ln>
          <a:effectLst/>
        </p:spPr>
        <p:txBody>
          <a:bodyPr/>
          <a:lstStyle/>
          <a:p>
            <a:endParaRPr lang="en-IN" dirty="0"/>
          </a:p>
        </p:txBody>
      </p:sp>
      <p:sp>
        <p:nvSpPr>
          <p:cNvPr id="10" name="Line 101"/>
          <p:cNvSpPr>
            <a:spLocks noChangeShapeType="1"/>
          </p:cNvSpPr>
          <p:nvPr/>
        </p:nvSpPr>
        <p:spPr bwMode="auto">
          <a:xfrm>
            <a:off x="2286000" y="3065473"/>
            <a:ext cx="3810000" cy="0"/>
          </a:xfrm>
          <a:prstGeom prst="line">
            <a:avLst/>
          </a:prstGeom>
          <a:noFill/>
          <a:ln w="38100">
            <a:solidFill>
              <a:schemeClr val="tx1"/>
            </a:solidFill>
            <a:round/>
            <a:headEnd type="stealth" w="med" len="lg"/>
            <a:tailEnd type="stealth" w="med" len="lg"/>
          </a:ln>
          <a:effectLst/>
        </p:spPr>
        <p:txBody>
          <a:bodyPr/>
          <a:lstStyle/>
          <a:p>
            <a:endParaRPr lang="en-IN" dirty="0"/>
          </a:p>
        </p:txBody>
      </p:sp>
      <p:sp>
        <p:nvSpPr>
          <p:cNvPr id="11" name="Rectangle 103"/>
          <p:cNvSpPr>
            <a:spLocks noChangeArrowheads="1"/>
          </p:cNvSpPr>
          <p:nvPr/>
        </p:nvSpPr>
        <p:spPr bwMode="auto">
          <a:xfrm>
            <a:off x="642910" y="5932512"/>
            <a:ext cx="8153400" cy="304800"/>
          </a:xfrm>
          <a:prstGeom prst="rect">
            <a:avLst/>
          </a:prstGeom>
          <a:solidFill>
            <a:schemeClr val="tx2"/>
          </a:solidFill>
          <a:ln w="9525">
            <a:solidFill>
              <a:schemeClr val="tx1"/>
            </a:solidFill>
            <a:miter lim="800000"/>
            <a:headEnd/>
            <a:tailEnd/>
          </a:ln>
          <a:effectLst/>
        </p:spPr>
        <p:txBody>
          <a:bodyPr wrap="none" anchor="ctr"/>
          <a:lstStyle/>
          <a:p>
            <a:r>
              <a:rPr lang="en-US" altLang="ko-KR" sz="1800" b="1" dirty="0">
                <a:solidFill>
                  <a:schemeClr val="bg1"/>
                </a:solidFill>
              </a:rPr>
              <a:t>System Suitability During Use</a:t>
            </a:r>
          </a:p>
        </p:txBody>
      </p:sp>
      <p:sp>
        <p:nvSpPr>
          <p:cNvPr id="12" name="Content Placeholder 11"/>
          <p:cNvSpPr>
            <a:spLocks noGrp="1"/>
          </p:cNvSpPr>
          <p:nvPr>
            <p:ph idx="1"/>
          </p:nvPr>
        </p:nvSpPr>
        <p:spPr>
          <a:xfrm>
            <a:off x="2195736" y="1719070"/>
            <a:ext cx="6593156" cy="4518241"/>
          </a:xfrm>
          <a:solidFill>
            <a:schemeClr val="bg2"/>
          </a:solidFill>
        </p:spPr>
        <p:txBody>
          <a:bodyPr>
            <a:normAutofit/>
          </a:bodyPr>
          <a:lstStyle/>
          <a:p>
            <a:r>
              <a:rPr lang="en-US" sz="2000" dirty="0"/>
              <a:t>Vendor:</a:t>
            </a:r>
          </a:p>
          <a:p>
            <a:pPr lvl="1"/>
            <a:r>
              <a:rPr lang="en-US" sz="1600" dirty="0"/>
              <a:t>Can be an external software provider (like SAP, Oracle)</a:t>
            </a:r>
          </a:p>
          <a:p>
            <a:pPr lvl="2"/>
            <a:r>
              <a:rPr lang="en-US" sz="1400" dirty="0"/>
              <a:t>Such vendors are often inspected and a </a:t>
            </a:r>
            <a:br>
              <a:rPr lang="en-US" sz="1400" dirty="0"/>
            </a:br>
            <a:r>
              <a:rPr lang="en-US" sz="1400" dirty="0"/>
              <a:t>Vendor Qualification Report is produced.</a:t>
            </a:r>
          </a:p>
          <a:p>
            <a:pPr lvl="2"/>
            <a:r>
              <a:rPr lang="en-US" sz="1400" dirty="0"/>
              <a:t>What development policies are in place?</a:t>
            </a:r>
          </a:p>
          <a:p>
            <a:pPr lvl="2"/>
            <a:r>
              <a:rPr lang="en-US" sz="1400" dirty="0"/>
              <a:t>Can all developers demonstrate that they are qualified? </a:t>
            </a:r>
            <a:br>
              <a:rPr lang="en-US" sz="1400" dirty="0"/>
            </a:br>
            <a:r>
              <a:rPr lang="en-US" sz="1400" dirty="0"/>
              <a:t>(resume / training records</a:t>
            </a:r>
          </a:p>
          <a:p>
            <a:pPr lvl="2"/>
            <a:r>
              <a:rPr lang="en-US" sz="1400" dirty="0"/>
              <a:t>What to do for Open Source software?</a:t>
            </a:r>
          </a:p>
          <a:p>
            <a:pPr lvl="1"/>
            <a:r>
              <a:rPr lang="en-US" sz="1600" dirty="0"/>
              <a:t>Can be an internal development team</a:t>
            </a:r>
          </a:p>
          <a:p>
            <a:pPr lvl="2"/>
            <a:r>
              <a:rPr lang="en-US" sz="1400" dirty="0"/>
              <a:t>All of the same checks are needed</a:t>
            </a:r>
          </a:p>
        </p:txBody>
      </p:sp>
      <p:sp>
        <p:nvSpPr>
          <p:cNvPr id="13" name="Rectangle 12"/>
          <p:cNvSpPr/>
          <p:nvPr/>
        </p:nvSpPr>
        <p:spPr>
          <a:xfrm>
            <a:off x="370888" y="5552224"/>
            <a:ext cx="1968864" cy="8291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02476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EDD91273-5BEE-41CC-B47B-381F6F061604}"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endParaRPr lang="en-US" dirty="0"/>
          </a:p>
        </p:txBody>
      </p:sp>
      <p:sp>
        <p:nvSpPr>
          <p:cNvPr id="6" name="Title 5"/>
          <p:cNvSpPr>
            <a:spLocks noGrp="1"/>
          </p:cNvSpPr>
          <p:nvPr>
            <p:ph type="title"/>
          </p:nvPr>
        </p:nvSpPr>
        <p:spPr/>
        <p:txBody>
          <a:bodyPr/>
          <a:lstStyle/>
          <a:p>
            <a:r>
              <a:rPr lang="en-US" dirty="0"/>
              <a:t>Sample Traceability Matrix</a:t>
            </a:r>
          </a:p>
        </p:txBody>
      </p:sp>
      <p:pic>
        <p:nvPicPr>
          <p:cNvPr id="7" name="Picture 6"/>
          <p:cNvPicPr>
            <a:picLocks noChangeAspect="1"/>
          </p:cNvPicPr>
          <p:nvPr/>
        </p:nvPicPr>
        <p:blipFill>
          <a:blip r:embed="rId2"/>
          <a:stretch>
            <a:fillRect/>
          </a:stretch>
        </p:blipFill>
        <p:spPr>
          <a:xfrm>
            <a:off x="111061" y="2411720"/>
            <a:ext cx="8997443" cy="3177520"/>
          </a:xfrm>
          <a:prstGeom prst="rect">
            <a:avLst/>
          </a:prstGeom>
        </p:spPr>
      </p:pic>
    </p:spTree>
    <p:extLst>
      <p:ext uri="{BB962C8B-B14F-4D97-AF65-F5344CB8AC3E}">
        <p14:creationId xmlns:p14="http://schemas.microsoft.com/office/powerpoint/2010/main" val="178008493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input-output model </a:t>
            </a:r>
            <a:br>
              <a:rPr lang="en-US" dirty="0"/>
            </a:br>
            <a:r>
              <a:rPr lang="en-US" dirty="0"/>
              <a:t>of program testing</a:t>
            </a:r>
            <a:r>
              <a:rPr lang="en-GB" dirty="0"/>
              <a:t> </a:t>
            </a:r>
            <a:endParaRPr lang="en-US" dirty="0"/>
          </a:p>
        </p:txBody>
      </p:sp>
      <p:pic>
        <p:nvPicPr>
          <p:cNvPr id="4" name="Content Placeholder 3" descr="8.1 IOModelofTesting.eps"/>
          <p:cNvPicPr>
            <a:picLocks noGrp="1" noChangeAspect="1"/>
          </p:cNvPicPr>
          <p:nvPr>
            <p:ph idx="1"/>
          </p:nvPr>
        </p:nvPicPr>
        <p:blipFill>
          <a:blip r:embed="rId2"/>
          <a:srcRect l="-14077" r="-14077"/>
          <a:stretch>
            <a:fillRect/>
          </a:stretch>
        </p:blipFill>
        <p:spPr>
          <a:xfrm>
            <a:off x="467544" y="1886248"/>
            <a:ext cx="7097521" cy="3903363"/>
          </a:xfrm>
        </p:spPr>
      </p:pic>
      <p:sp>
        <p:nvSpPr>
          <p:cNvPr id="6" name="Footer Placeholder 5"/>
          <p:cNvSpPr>
            <a:spLocks noGrp="1"/>
          </p:cNvSpPr>
          <p:nvPr>
            <p:ph type="ftr" sz="quarter" idx="11"/>
          </p:nvPr>
        </p:nvSpPr>
        <p:spPr/>
        <p:txBody>
          <a:bodyPr/>
          <a:lstStyle/>
          <a:p>
            <a:r>
              <a:rPr lang="en-US"/>
              <a:t>SW Testing and Maintenance</a:t>
            </a:r>
          </a:p>
        </p:txBody>
      </p:sp>
      <p:sp>
        <p:nvSpPr>
          <p:cNvPr id="3" name="Date Placeholder 2"/>
          <p:cNvSpPr>
            <a:spLocks noGrp="1"/>
          </p:cNvSpPr>
          <p:nvPr>
            <p:ph type="dt" sz="half" idx="10"/>
          </p:nvPr>
        </p:nvSpPr>
        <p:spPr/>
        <p:txBody>
          <a:bodyPr/>
          <a:lstStyle/>
          <a:p>
            <a:fld id="{AF1C476F-E400-4DF2-8196-17E180082873}" type="datetime1">
              <a:rPr lang="en-US" smtClean="0"/>
              <a:t>12/17/2017</a:t>
            </a:fld>
            <a:endParaRPr lang="en-US"/>
          </a:p>
        </p:txBody>
      </p:sp>
      <p:sp>
        <p:nvSpPr>
          <p:cNvPr id="7" name="TextBox 6"/>
          <p:cNvSpPr txBox="1"/>
          <p:nvPr/>
        </p:nvSpPr>
        <p:spPr>
          <a:xfrm rot="21337015">
            <a:off x="5292080" y="3356992"/>
            <a:ext cx="2736305" cy="784830"/>
          </a:xfrm>
          <a:prstGeom prst="rect">
            <a:avLst/>
          </a:prstGeom>
          <a:noFill/>
        </p:spPr>
        <p:txBody>
          <a:bodyPr wrap="square" rtlCol="0">
            <a:spAutoFit/>
          </a:bodyPr>
          <a:lstStyle/>
          <a:p>
            <a:pPr algn="ctr">
              <a:lnSpc>
                <a:spcPts val="1800"/>
              </a:lnSpc>
            </a:pPr>
            <a:r>
              <a:rPr lang="en-US" sz="1800" b="0" dirty="0">
                <a:solidFill>
                  <a:srgbClr val="C00000"/>
                </a:solidFill>
                <a:latin typeface="Comic Sans MS" panose="030F0702030302020204" pitchFamily="66" charset="0"/>
              </a:rPr>
              <a:t>Test scripts are based on this input / output model</a:t>
            </a:r>
          </a:p>
        </p:txBody>
      </p:sp>
    </p:spTree>
    <p:extLst>
      <p:ext uri="{BB962C8B-B14F-4D97-AF65-F5344CB8AC3E}">
        <p14:creationId xmlns:p14="http://schemas.microsoft.com/office/powerpoint/2010/main" val="24541239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EDD91273-5BEE-41CC-B47B-381F6F061604}" type="datetime1">
              <a:rPr lang="en-US" smtClean="0"/>
              <a:t>12/17/2017</a:t>
            </a:fld>
            <a:endParaRPr lang="en-US"/>
          </a:p>
        </p:txBody>
      </p:sp>
      <p:sp>
        <p:nvSpPr>
          <p:cNvPr id="4" name="Footer Placeholder 3"/>
          <p:cNvSpPr>
            <a:spLocks noGrp="1"/>
          </p:cNvSpPr>
          <p:nvPr>
            <p:ph type="ftr" sz="quarter" idx="11"/>
          </p:nvPr>
        </p:nvSpPr>
        <p:spPr/>
        <p:txBody>
          <a:bodyPr/>
          <a:lstStyle/>
          <a:p>
            <a:pPr>
              <a:defRPr/>
            </a:pPr>
            <a:r>
              <a:rPr lang="en-US"/>
              <a:t>SW Testing and Maintenance</a:t>
            </a:r>
            <a:endParaRPr lang="en-US" dirty="0"/>
          </a:p>
        </p:txBody>
      </p:sp>
      <p:sp>
        <p:nvSpPr>
          <p:cNvPr id="5" name="Title 4"/>
          <p:cNvSpPr>
            <a:spLocks noGrp="1"/>
          </p:cNvSpPr>
          <p:nvPr>
            <p:ph type="title"/>
          </p:nvPr>
        </p:nvSpPr>
        <p:spPr/>
        <p:txBody>
          <a:bodyPr/>
          <a:lstStyle/>
          <a:p>
            <a:endParaRPr lang="en-US"/>
          </a:p>
        </p:txBody>
      </p:sp>
      <p:pic>
        <p:nvPicPr>
          <p:cNvPr id="7" name="Picture 6" descr="C:\Users\varun\Downloads\800px-Traditional2.png"/>
          <p:cNvPicPr>
            <a:picLocks noGrp="1" noChangeAspect="1" noChangeArrowheads="1"/>
          </p:cNvPicPr>
          <p:nvPr/>
        </p:nvPicPr>
        <p:blipFill>
          <a:blip r:embed="rId2" cstate="print"/>
          <a:srcRect/>
          <a:stretch>
            <a:fillRect/>
          </a:stretch>
        </p:blipFill>
        <p:spPr bwMode="auto">
          <a:xfrm>
            <a:off x="483789" y="905826"/>
            <a:ext cx="8176422" cy="5403494"/>
          </a:xfrm>
          <a:prstGeom prst="rect">
            <a:avLst/>
          </a:prstGeom>
          <a:ln>
            <a:noFill/>
          </a:ln>
          <a:effectLst>
            <a:softEdge rad="112500"/>
          </a:effectLst>
        </p:spPr>
      </p:pic>
    </p:spTree>
    <p:extLst>
      <p:ext uri="{BB962C8B-B14F-4D97-AF65-F5344CB8AC3E}">
        <p14:creationId xmlns:p14="http://schemas.microsoft.com/office/powerpoint/2010/main" val="284041424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6" name="Date Placeholder 5"/>
          <p:cNvSpPr>
            <a:spLocks noGrp="1"/>
          </p:cNvSpPr>
          <p:nvPr>
            <p:ph type="dt" sz="half" idx="10"/>
          </p:nvPr>
        </p:nvSpPr>
        <p:spPr/>
        <p:txBody>
          <a:bodyPr/>
          <a:lstStyle/>
          <a:p>
            <a:fld id="{CE13B92C-0BF2-461D-B764-05953388E10B}" type="datetime1">
              <a:rPr lang="en-US" smtClean="0"/>
              <a:t>12/17/2017</a:t>
            </a:fld>
            <a:endParaRPr lang="en-US"/>
          </a:p>
        </p:txBody>
      </p:sp>
      <p:sp>
        <p:nvSpPr>
          <p:cNvPr id="4" name="Footer Placeholder 3"/>
          <p:cNvSpPr>
            <a:spLocks noGrp="1"/>
          </p:cNvSpPr>
          <p:nvPr>
            <p:ph type="ftr" sz="quarter" idx="12"/>
          </p:nvPr>
        </p:nvSpPr>
        <p:spPr/>
        <p:txBody>
          <a:bodyPr/>
          <a:lstStyle/>
          <a:p>
            <a:r>
              <a:rPr lang="en-US"/>
              <a:t>SW Testing and Maintenance</a:t>
            </a:r>
          </a:p>
        </p:txBody>
      </p:sp>
      <p:sp>
        <p:nvSpPr>
          <p:cNvPr id="2" name="Title 1"/>
          <p:cNvSpPr>
            <a:spLocks noGrp="1"/>
          </p:cNvSpPr>
          <p:nvPr>
            <p:ph type="title"/>
          </p:nvPr>
        </p:nvSpPr>
        <p:spPr/>
        <p:txBody>
          <a:bodyPr/>
          <a:lstStyle/>
          <a:p>
            <a:pPr algn="ctr"/>
            <a:r>
              <a:rPr lang="en-US" dirty="0">
                <a:solidFill>
                  <a:schemeClr val="bg2"/>
                </a:solidFill>
              </a:rPr>
              <a:t>Release testing</a:t>
            </a:r>
          </a:p>
        </p:txBody>
      </p:sp>
    </p:spTree>
    <p:extLst>
      <p:ext uri="{BB962C8B-B14F-4D97-AF65-F5344CB8AC3E}">
        <p14:creationId xmlns:p14="http://schemas.microsoft.com/office/powerpoint/2010/main" val="228764992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Release testing</a:t>
            </a:r>
          </a:p>
        </p:txBody>
      </p:sp>
      <p:sp>
        <p:nvSpPr>
          <p:cNvPr id="3" name="Content Placeholder 2"/>
          <p:cNvSpPr>
            <a:spLocks noGrp="1"/>
          </p:cNvSpPr>
          <p:nvPr>
            <p:ph idx="1"/>
          </p:nvPr>
        </p:nvSpPr>
        <p:spPr>
          <a:xfrm>
            <a:off x="229698" y="1600200"/>
            <a:ext cx="8633936" cy="4525963"/>
          </a:xfrm>
        </p:spPr>
        <p:txBody>
          <a:bodyPr/>
          <a:lstStyle/>
          <a:p>
            <a:r>
              <a:rPr lang="en-US" dirty="0"/>
              <a:t>Release testing is the process of testing a particular release of a system that is intended for use outside of the development team.</a:t>
            </a:r>
            <a:r>
              <a:rPr lang="en-GB" dirty="0"/>
              <a:t> </a:t>
            </a:r>
          </a:p>
          <a:p>
            <a:r>
              <a:rPr lang="en-US" dirty="0"/>
              <a:t>The primary goal of the release testing process is to convince the supplier of the system that it is good enough for use</a:t>
            </a:r>
            <a:r>
              <a:rPr lang="en-GB" dirty="0"/>
              <a:t>.</a:t>
            </a:r>
          </a:p>
          <a:p>
            <a:pPr lvl="1"/>
            <a:r>
              <a:rPr lang="en-US" dirty="0"/>
              <a:t>Release testing, therefore, has to show that the system delivers its specified functionality, performance and dependability, and that it does not fail during normal use.</a:t>
            </a:r>
            <a:r>
              <a:rPr lang="en-GB" dirty="0"/>
              <a:t> </a:t>
            </a:r>
          </a:p>
          <a:p>
            <a:r>
              <a:rPr lang="en-US" dirty="0"/>
              <a:t>Release testing is usually a black-box testing process where tests are only derived from the system specification. </a:t>
            </a:r>
            <a:endParaRPr lang="en-GB" dirty="0"/>
          </a:p>
          <a:p>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E2BD1DFC-DA7E-41F7-A347-890222A8B628}" type="datetime1">
              <a:rPr lang="en-US" smtClean="0"/>
              <a:t>12/17/2017</a:t>
            </a:fld>
            <a:endParaRPr lang="en-US"/>
          </a:p>
        </p:txBody>
      </p:sp>
    </p:spTree>
    <p:extLst>
      <p:ext uri="{BB962C8B-B14F-4D97-AF65-F5344CB8AC3E}">
        <p14:creationId xmlns:p14="http://schemas.microsoft.com/office/powerpoint/2010/main" val="309518176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Release testing and system testing</a:t>
            </a:r>
          </a:p>
        </p:txBody>
      </p:sp>
      <p:sp>
        <p:nvSpPr>
          <p:cNvPr id="3" name="Content Placeholder 2"/>
          <p:cNvSpPr>
            <a:spLocks noGrp="1"/>
          </p:cNvSpPr>
          <p:nvPr>
            <p:ph idx="1"/>
          </p:nvPr>
        </p:nvSpPr>
        <p:spPr/>
        <p:txBody>
          <a:bodyPr/>
          <a:lstStyle/>
          <a:p>
            <a:r>
              <a:rPr lang="en-US" dirty="0"/>
              <a:t>Release testing is a form of system testing.</a:t>
            </a:r>
          </a:p>
          <a:p>
            <a:r>
              <a:rPr lang="en-US" dirty="0"/>
              <a:t>Important differences:</a:t>
            </a:r>
          </a:p>
          <a:p>
            <a:pPr lvl="1"/>
            <a:r>
              <a:rPr lang="en-US" dirty="0"/>
              <a:t>A separate team that has not been involved in the system development, should be responsible for release testing.</a:t>
            </a:r>
            <a:endParaRPr lang="en-GB" dirty="0"/>
          </a:p>
          <a:p>
            <a:pPr lvl="1"/>
            <a:r>
              <a:rPr lang="en-US" dirty="0"/>
              <a:t>System testing by the development team should focus on discovering bugs in the system (defect testing). The objective of release testing is to check that the system meets its requirements and is good enough for external use (validation testing).</a:t>
            </a:r>
            <a:endParaRPr lang="en-GB" dirty="0"/>
          </a:p>
          <a:p>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BC90B0C3-B7DD-4C33-9EA6-BD02C2423375}" type="datetime1">
              <a:rPr lang="en-US" smtClean="0"/>
              <a:t>12/17/2017</a:t>
            </a:fld>
            <a:endParaRPr lang="en-US"/>
          </a:p>
        </p:txBody>
      </p:sp>
    </p:spTree>
    <p:extLst>
      <p:ext uri="{BB962C8B-B14F-4D97-AF65-F5344CB8AC3E}">
        <p14:creationId xmlns:p14="http://schemas.microsoft.com/office/powerpoint/2010/main" val="13313014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based testing</a:t>
            </a:r>
          </a:p>
        </p:txBody>
      </p:sp>
      <p:sp>
        <p:nvSpPr>
          <p:cNvPr id="3" name="Content Placeholder 2"/>
          <p:cNvSpPr>
            <a:spLocks noGrp="1"/>
          </p:cNvSpPr>
          <p:nvPr>
            <p:ph idx="1"/>
          </p:nvPr>
        </p:nvSpPr>
        <p:spPr/>
        <p:txBody>
          <a:bodyPr/>
          <a:lstStyle/>
          <a:p>
            <a:r>
              <a:rPr lang="en-US" dirty="0"/>
              <a:t>Requirements-based testing involves examining each requirement and developing a test or tests for it.</a:t>
            </a:r>
          </a:p>
          <a:p>
            <a:r>
              <a:rPr lang="en-US" dirty="0" smtClean="0"/>
              <a:t>Traceability matrices are good vehicles for ensuring this.</a:t>
            </a:r>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240F6122-13FB-4AAB-BC3F-B7642CF57B77}" type="datetime1">
              <a:rPr lang="en-US" smtClean="0"/>
              <a:t>12/17/2017</a:t>
            </a:fld>
            <a:endParaRPr lang="en-US"/>
          </a:p>
        </p:txBody>
      </p:sp>
    </p:spTree>
    <p:extLst>
      <p:ext uri="{BB962C8B-B14F-4D97-AF65-F5344CB8AC3E}">
        <p14:creationId xmlns:p14="http://schemas.microsoft.com/office/powerpoint/2010/main" val="57844215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t>Performance testing</a:t>
            </a:r>
          </a:p>
        </p:txBody>
      </p:sp>
      <p:sp>
        <p:nvSpPr>
          <p:cNvPr id="38915" name="Rectangle 3"/>
          <p:cNvSpPr>
            <a:spLocks noGrp="1" noChangeArrowheads="1"/>
          </p:cNvSpPr>
          <p:nvPr>
            <p:ph idx="1"/>
          </p:nvPr>
        </p:nvSpPr>
        <p:spPr/>
        <p:txBody>
          <a:bodyPr/>
          <a:lstStyle/>
          <a:p>
            <a:r>
              <a:rPr lang="en-US" dirty="0"/>
              <a:t>Part of release testing may involve testing the emergent properties of a system, such as performance and reliability.</a:t>
            </a:r>
          </a:p>
          <a:p>
            <a:r>
              <a:rPr lang="en-US" dirty="0"/>
              <a:t>Tests should reflect the profile of use of the system.</a:t>
            </a:r>
          </a:p>
          <a:p>
            <a:r>
              <a:rPr lang="en-US" dirty="0"/>
              <a:t>Performance tests usually involve planning a series of tests where the load is steadily increased until the system performance becomes unacceptable.</a:t>
            </a:r>
          </a:p>
          <a:p>
            <a:r>
              <a:rPr lang="en-US" dirty="0"/>
              <a:t>Stress testing is a form of performance testing where the system is deliberately overloaded to test its failure </a:t>
            </a:r>
            <a:r>
              <a:rPr lang="en-US" dirty="0" err="1"/>
              <a:t>behaviour</a:t>
            </a:r>
            <a:r>
              <a:rPr lang="en-US" dirty="0" smtClean="0"/>
              <a:t>.</a:t>
            </a:r>
          </a:p>
          <a:p>
            <a:endParaRPr lang="en-US" dirty="0"/>
          </a:p>
          <a:p>
            <a:r>
              <a:rPr lang="en-US" dirty="0" smtClean="0"/>
              <a:t>Often required to test a non-functional performance requirement</a:t>
            </a:r>
          </a:p>
          <a:p>
            <a:r>
              <a:rPr lang="en-US" dirty="0" smtClean="0"/>
              <a:t>For discussion:  should every system have a performance requirement?</a:t>
            </a:r>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2" name="Date Placeholder 1"/>
          <p:cNvSpPr>
            <a:spLocks noGrp="1"/>
          </p:cNvSpPr>
          <p:nvPr>
            <p:ph type="dt" sz="half" idx="10"/>
          </p:nvPr>
        </p:nvSpPr>
        <p:spPr/>
        <p:txBody>
          <a:bodyPr/>
          <a:lstStyle/>
          <a:p>
            <a:fld id="{28B8B996-47EA-43B1-80D6-3490DFC3E17F}" type="datetime1">
              <a:rPr lang="en-US" smtClean="0"/>
              <a:t>12/17/2017</a:t>
            </a:fld>
            <a:endParaRPr lang="en-US"/>
          </a:p>
        </p:txBody>
      </p:sp>
    </p:spTree>
    <p:extLst>
      <p:ext uri="{BB962C8B-B14F-4D97-AF65-F5344CB8AC3E}">
        <p14:creationId xmlns:p14="http://schemas.microsoft.com/office/powerpoint/2010/main" val="216248958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fld id="{F3EE1A1C-DE76-4C5E-88BD-1608FA715378}" type="datetime1">
              <a:rPr lang="en-US" smtClean="0"/>
              <a:t>12/17/2017</a:t>
            </a:fld>
            <a:endParaRPr lang="en-US"/>
          </a:p>
        </p:txBody>
      </p:sp>
      <p:sp>
        <p:nvSpPr>
          <p:cNvPr id="4" name="Footer Placeholder 3"/>
          <p:cNvSpPr>
            <a:spLocks noGrp="1"/>
          </p:cNvSpPr>
          <p:nvPr>
            <p:ph type="ftr" sz="quarter" idx="12"/>
          </p:nvPr>
        </p:nvSpPr>
        <p:spPr/>
        <p:txBody>
          <a:bodyPr/>
          <a:lstStyle/>
          <a:p>
            <a:r>
              <a:rPr lang="en-US"/>
              <a:t>SW Testing and Maintenance</a:t>
            </a:r>
          </a:p>
        </p:txBody>
      </p:sp>
      <p:sp>
        <p:nvSpPr>
          <p:cNvPr id="2" name="Title 1"/>
          <p:cNvSpPr>
            <a:spLocks noGrp="1"/>
          </p:cNvSpPr>
          <p:nvPr>
            <p:ph type="title"/>
          </p:nvPr>
        </p:nvSpPr>
        <p:spPr/>
        <p:txBody>
          <a:bodyPr/>
          <a:lstStyle/>
          <a:p>
            <a:pPr algn="ctr"/>
            <a:r>
              <a:rPr lang="en-US" dirty="0">
                <a:solidFill>
                  <a:schemeClr val="bg2"/>
                </a:solidFill>
              </a:rPr>
              <a:t>User testing</a:t>
            </a:r>
          </a:p>
        </p:txBody>
      </p:sp>
    </p:spTree>
    <p:extLst>
      <p:ext uri="{BB962C8B-B14F-4D97-AF65-F5344CB8AC3E}">
        <p14:creationId xmlns:p14="http://schemas.microsoft.com/office/powerpoint/2010/main" val="31017122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testing</a:t>
            </a:r>
          </a:p>
        </p:txBody>
      </p:sp>
      <p:sp>
        <p:nvSpPr>
          <p:cNvPr id="3" name="Content Placeholder 2"/>
          <p:cNvSpPr>
            <a:spLocks noGrp="1"/>
          </p:cNvSpPr>
          <p:nvPr>
            <p:ph idx="1"/>
          </p:nvPr>
        </p:nvSpPr>
        <p:spPr/>
        <p:txBody>
          <a:bodyPr/>
          <a:lstStyle/>
          <a:p>
            <a:r>
              <a:rPr lang="en-US" dirty="0"/>
              <a:t>User or customer testing is a stage in the testing process in which users or customers provide input and advice on system testing. </a:t>
            </a:r>
          </a:p>
          <a:p>
            <a:r>
              <a:rPr lang="en-US" dirty="0"/>
              <a:t>User testing is essential, even when comprehensive system and release testing have been carried out. </a:t>
            </a:r>
          </a:p>
          <a:p>
            <a:pPr lvl="1"/>
            <a:r>
              <a:rPr lang="en-US" dirty="0"/>
              <a:t>The reason for this is that influences from the user’s working environment have a major effect on the reliability, performance, usability and robustness of a system. These cannot be replicated in a testing environment.</a:t>
            </a:r>
            <a:endParaRPr lang="en-GB" dirty="0"/>
          </a:p>
          <a:p>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18C2308E-D3F8-4B33-86AB-9F6510FB6247}" type="datetime1">
              <a:rPr lang="en-US" smtClean="0"/>
              <a:t>12/17/2017</a:t>
            </a:fld>
            <a:endParaRPr lang="en-US"/>
          </a:p>
        </p:txBody>
      </p:sp>
    </p:spTree>
    <p:extLst>
      <p:ext uri="{BB962C8B-B14F-4D97-AF65-F5344CB8AC3E}">
        <p14:creationId xmlns:p14="http://schemas.microsoft.com/office/powerpoint/2010/main" val="383296535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user testing</a:t>
            </a:r>
          </a:p>
        </p:txBody>
      </p:sp>
      <p:sp>
        <p:nvSpPr>
          <p:cNvPr id="3" name="Content Placeholder 2"/>
          <p:cNvSpPr>
            <a:spLocks noGrp="1"/>
          </p:cNvSpPr>
          <p:nvPr>
            <p:ph idx="1"/>
          </p:nvPr>
        </p:nvSpPr>
        <p:spPr/>
        <p:txBody>
          <a:bodyPr/>
          <a:lstStyle/>
          <a:p>
            <a:r>
              <a:rPr lang="en-US" dirty="0"/>
              <a:t>Alpha testing</a:t>
            </a:r>
          </a:p>
          <a:p>
            <a:pPr lvl="1"/>
            <a:r>
              <a:rPr lang="en-US" dirty="0"/>
              <a:t>Users of the software work with the development team to test the software at the developer’s site.</a:t>
            </a:r>
            <a:endParaRPr lang="en-GB" dirty="0"/>
          </a:p>
          <a:p>
            <a:r>
              <a:rPr lang="en-US" dirty="0"/>
              <a:t>Beta testing</a:t>
            </a:r>
          </a:p>
          <a:p>
            <a:pPr lvl="1"/>
            <a:r>
              <a:rPr lang="en-US" dirty="0"/>
              <a:t>A release of the software is made available to users to allow them to experiment and to raise problems that they discover with the system developers.</a:t>
            </a:r>
            <a:endParaRPr lang="en-GB" dirty="0"/>
          </a:p>
          <a:p>
            <a:r>
              <a:rPr lang="en-US" dirty="0"/>
              <a:t>Acceptance testing</a:t>
            </a:r>
          </a:p>
          <a:p>
            <a:pPr lvl="1"/>
            <a:r>
              <a:rPr lang="en-US" dirty="0"/>
              <a:t>Customers test a system to decide whether or not it is ready to be accepted from the system developers and deployed in the customer environment. Primarily for custom systems.</a:t>
            </a:r>
            <a:endParaRPr lang="en-GB" dirty="0"/>
          </a:p>
          <a:p>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83CCDF5A-9C0B-477E-A7B6-51E5163D1960}" type="datetime1">
              <a:rPr lang="en-US" smtClean="0"/>
              <a:t>12/17/2017</a:t>
            </a:fld>
            <a:endParaRPr lang="en-US"/>
          </a:p>
        </p:txBody>
      </p:sp>
    </p:spTree>
    <p:extLst>
      <p:ext uri="{BB962C8B-B14F-4D97-AF65-F5344CB8AC3E}">
        <p14:creationId xmlns:p14="http://schemas.microsoft.com/office/powerpoint/2010/main" val="44886603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Agile methods and acceptance testing</a:t>
            </a:r>
          </a:p>
        </p:txBody>
      </p:sp>
      <p:sp>
        <p:nvSpPr>
          <p:cNvPr id="3" name="Content Placeholder 2"/>
          <p:cNvSpPr>
            <a:spLocks noGrp="1"/>
          </p:cNvSpPr>
          <p:nvPr>
            <p:ph idx="1"/>
          </p:nvPr>
        </p:nvSpPr>
        <p:spPr/>
        <p:txBody>
          <a:bodyPr/>
          <a:lstStyle/>
          <a:p>
            <a:r>
              <a:rPr lang="en-US" dirty="0"/>
              <a:t>In agile methods, the user/customer is part of the development team and is responsible for making decisions on the acceptability of the system.</a:t>
            </a:r>
          </a:p>
          <a:p>
            <a:r>
              <a:rPr lang="en-US" dirty="0"/>
              <a:t>Tests are defined by the user/customer and are integrated with other tests in that they are run automatically when changes are made.</a:t>
            </a:r>
          </a:p>
          <a:p>
            <a:r>
              <a:rPr lang="en-US" dirty="0"/>
              <a:t>There is no separate acceptance testing process.</a:t>
            </a:r>
          </a:p>
          <a:p>
            <a:r>
              <a:rPr lang="en-US" dirty="0"/>
              <a:t>Main problem here is whether or not the embedded user is ‘typical’ and can represent the interests of all system stakeholders.</a:t>
            </a:r>
          </a:p>
          <a:p>
            <a:endParaRPr lang="en-US"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50A84FA8-AB0E-479F-8B51-71BB59762D89}" type="datetime1">
              <a:rPr lang="en-US" smtClean="0"/>
              <a:t>12/17/2017</a:t>
            </a:fld>
            <a:endParaRPr lang="en-US"/>
          </a:p>
        </p:txBody>
      </p:sp>
    </p:spTree>
    <p:extLst>
      <p:ext uri="{BB962C8B-B14F-4D97-AF65-F5344CB8AC3E}">
        <p14:creationId xmlns:p14="http://schemas.microsoft.com/office/powerpoint/2010/main" val="314129556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sz="half" idx="1"/>
          </p:nvPr>
        </p:nvSpPr>
        <p:spPr>
          <a:xfrm>
            <a:off x="273132" y="1719071"/>
            <a:ext cx="4010836" cy="4912233"/>
          </a:xfrm>
          <a:noFill/>
          <a:ln/>
        </p:spPr>
        <p:txBody>
          <a:bodyPr lIns="90840" tIns="44623" rIns="90840" bIns="44623">
            <a:normAutofit/>
          </a:bodyPr>
          <a:lstStyle/>
          <a:p>
            <a:pPr>
              <a:buSzPct val="70000"/>
            </a:pPr>
            <a:r>
              <a:rPr lang="en-GB" sz="2400" dirty="0">
                <a:solidFill>
                  <a:srgbClr val="C00000"/>
                </a:solidFill>
              </a:rPr>
              <a:t>Verification</a:t>
            </a:r>
            <a:r>
              <a:rPr lang="en-GB" sz="1800" dirty="0"/>
              <a:t>   </a:t>
            </a:r>
            <a:br>
              <a:rPr lang="en-GB" sz="1800" dirty="0"/>
            </a:br>
            <a:r>
              <a:rPr lang="en-GB" sz="1800" dirty="0"/>
              <a:t>"Are we building the product right?”</a:t>
            </a:r>
          </a:p>
          <a:p>
            <a:pPr lvl="1"/>
            <a:r>
              <a:rPr lang="en-GB" sz="1600" dirty="0"/>
              <a:t>The software should conform to its specification.</a:t>
            </a:r>
            <a:br>
              <a:rPr lang="en-GB" sz="1600" dirty="0"/>
            </a:br>
            <a:r>
              <a:rPr lang="en-GB" sz="1600" dirty="0"/>
              <a:t/>
            </a:r>
            <a:br>
              <a:rPr lang="en-GB" sz="1600" dirty="0"/>
            </a:br>
            <a:endParaRPr lang="en-GB" sz="1600" dirty="0"/>
          </a:p>
          <a:p>
            <a:pPr>
              <a:buSzPct val="70000"/>
            </a:pPr>
            <a:r>
              <a:rPr lang="en-GB" sz="2400" dirty="0">
                <a:solidFill>
                  <a:srgbClr val="C00000"/>
                </a:solidFill>
              </a:rPr>
              <a:t>Validation    </a:t>
            </a:r>
            <a:r>
              <a:rPr lang="en-GB" sz="1800" dirty="0"/>
              <a:t> </a:t>
            </a:r>
            <a:br>
              <a:rPr lang="en-GB" sz="1800" dirty="0"/>
            </a:br>
            <a:r>
              <a:rPr lang="en-GB" sz="1800" dirty="0"/>
              <a:t>"Are we building the right product?”</a:t>
            </a:r>
          </a:p>
          <a:p>
            <a:pPr lvl="1"/>
            <a:r>
              <a:rPr lang="en-GB" sz="1600" dirty="0"/>
              <a:t>The software should do what the user really requires.</a:t>
            </a:r>
          </a:p>
          <a:p>
            <a:pPr lvl="1"/>
            <a:endParaRPr lang="en-GB" sz="1600" dirty="0"/>
          </a:p>
        </p:txBody>
      </p:sp>
      <p:sp>
        <p:nvSpPr>
          <p:cNvPr id="3" name="Content Placeholder 2"/>
          <p:cNvSpPr>
            <a:spLocks noGrp="1"/>
          </p:cNvSpPr>
          <p:nvPr>
            <p:ph sz="half" idx="2"/>
          </p:nvPr>
        </p:nvSpPr>
        <p:spPr>
          <a:xfrm>
            <a:off x="4391836" y="1719071"/>
            <a:ext cx="4514658" cy="4912233"/>
          </a:xfrm>
        </p:spPr>
        <p:txBody>
          <a:bodyPr/>
          <a:lstStyle/>
          <a:p>
            <a:pPr>
              <a:lnSpc>
                <a:spcPct val="90000"/>
              </a:lnSpc>
            </a:pPr>
            <a:r>
              <a:rPr lang="en-GB" dirty="0"/>
              <a:t>Aim of V &amp; V is to establish confidence that the system is </a:t>
            </a:r>
            <a:br>
              <a:rPr lang="en-GB" dirty="0"/>
            </a:br>
            <a:r>
              <a:rPr lang="en-GB" dirty="0"/>
              <a:t>‘fit for purpose’.</a:t>
            </a:r>
            <a:br>
              <a:rPr lang="en-GB" dirty="0"/>
            </a:br>
            <a:endParaRPr lang="en-GB" dirty="0"/>
          </a:p>
          <a:p>
            <a:pPr>
              <a:lnSpc>
                <a:spcPct val="90000"/>
              </a:lnSpc>
            </a:pPr>
            <a:r>
              <a:rPr lang="en-GB" dirty="0"/>
              <a:t>Depends on system’s purpose, user expectations and marketing environment</a:t>
            </a:r>
          </a:p>
          <a:p>
            <a:pPr lvl="1">
              <a:lnSpc>
                <a:spcPct val="90000"/>
              </a:lnSpc>
            </a:pPr>
            <a:r>
              <a:rPr lang="en-GB" dirty="0">
                <a:solidFill>
                  <a:srgbClr val="000000"/>
                </a:solidFill>
              </a:rPr>
              <a:t>Software purpose</a:t>
            </a:r>
          </a:p>
          <a:p>
            <a:pPr lvl="2">
              <a:lnSpc>
                <a:spcPct val="90000"/>
              </a:lnSpc>
            </a:pPr>
            <a:r>
              <a:rPr lang="en-GB" dirty="0"/>
              <a:t>The level of confidence depends on how critical the software is to an organisation.</a:t>
            </a:r>
          </a:p>
          <a:p>
            <a:pPr lvl="1">
              <a:lnSpc>
                <a:spcPct val="90000"/>
              </a:lnSpc>
            </a:pPr>
            <a:r>
              <a:rPr lang="en-GB" dirty="0">
                <a:solidFill>
                  <a:srgbClr val="000000"/>
                </a:solidFill>
              </a:rPr>
              <a:t>User expectations</a:t>
            </a:r>
          </a:p>
          <a:p>
            <a:pPr lvl="2">
              <a:lnSpc>
                <a:spcPct val="90000"/>
              </a:lnSpc>
            </a:pPr>
            <a:r>
              <a:rPr lang="en-GB" dirty="0"/>
              <a:t>Users may have low expectations of certain kinds of software.</a:t>
            </a:r>
          </a:p>
          <a:p>
            <a:pPr lvl="1">
              <a:lnSpc>
                <a:spcPct val="90000"/>
              </a:lnSpc>
            </a:pPr>
            <a:r>
              <a:rPr lang="en-GB" dirty="0">
                <a:solidFill>
                  <a:srgbClr val="000000"/>
                </a:solidFill>
              </a:rPr>
              <a:t>Marketing environment</a:t>
            </a:r>
          </a:p>
          <a:p>
            <a:pPr lvl="2">
              <a:lnSpc>
                <a:spcPct val="90000"/>
              </a:lnSpc>
            </a:pPr>
            <a:r>
              <a:rPr lang="en-GB" dirty="0"/>
              <a:t>Getting a product to market early may be more important than finding defects in the program.</a:t>
            </a:r>
          </a:p>
          <a:p>
            <a:endParaRPr lang="en-US" dirty="0"/>
          </a:p>
        </p:txBody>
      </p:sp>
      <p:sp>
        <p:nvSpPr>
          <p:cNvPr id="2" name="Date Placeholder 1"/>
          <p:cNvSpPr>
            <a:spLocks noGrp="1"/>
          </p:cNvSpPr>
          <p:nvPr>
            <p:ph type="dt" sz="half" idx="10"/>
          </p:nvPr>
        </p:nvSpPr>
        <p:spPr/>
        <p:txBody>
          <a:bodyPr/>
          <a:lstStyle/>
          <a:p>
            <a:fld id="{A15B5002-BD50-47D6-8815-965DD5D52E8C}" type="datetime1">
              <a:rPr lang="en-US" smtClean="0"/>
              <a:t>12/17/2017</a:t>
            </a:fld>
            <a:endParaRPr lang="en-US"/>
          </a:p>
        </p:txBody>
      </p:sp>
      <p:sp>
        <p:nvSpPr>
          <p:cNvPr id="5" name="Footer Placeholder 4"/>
          <p:cNvSpPr>
            <a:spLocks noGrp="1"/>
          </p:cNvSpPr>
          <p:nvPr>
            <p:ph type="ftr" sz="quarter" idx="11"/>
          </p:nvPr>
        </p:nvSpPr>
        <p:spPr/>
        <p:txBody>
          <a:bodyPr/>
          <a:lstStyle/>
          <a:p>
            <a:r>
              <a:rPr lang="en-US"/>
              <a:t>SW Testing and Maintenance</a:t>
            </a:r>
          </a:p>
        </p:txBody>
      </p:sp>
      <p:sp>
        <p:nvSpPr>
          <p:cNvPr id="8195" name="Rectangle 3"/>
          <p:cNvSpPr>
            <a:spLocks noGrp="1" noChangeArrowheads="1"/>
          </p:cNvSpPr>
          <p:nvPr>
            <p:ph type="title"/>
          </p:nvPr>
        </p:nvSpPr>
        <p:spPr>
          <a:noFill/>
          <a:ln/>
        </p:spPr>
        <p:txBody>
          <a:bodyPr lIns="90840" tIns="44623" rIns="90840" bIns="44623"/>
          <a:lstStyle/>
          <a:p>
            <a:r>
              <a:rPr lang="en-GB"/>
              <a:t>Verification vs validation</a:t>
            </a:r>
          </a:p>
        </p:txBody>
      </p:sp>
    </p:spTree>
    <p:extLst>
      <p:ext uri="{BB962C8B-B14F-4D97-AF65-F5344CB8AC3E}">
        <p14:creationId xmlns:p14="http://schemas.microsoft.com/office/powerpoint/2010/main" val="14429597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idx="1"/>
          </p:nvPr>
        </p:nvSpPr>
        <p:spPr/>
        <p:txBody>
          <a:bodyPr/>
          <a:lstStyle/>
          <a:p>
            <a:r>
              <a:rPr lang="en-US" dirty="0"/>
              <a:t>Testing can only show the presence of errors in a program. It cannot demonstrate that there are no remaining faults.</a:t>
            </a:r>
            <a:endParaRPr lang="en-GB" dirty="0"/>
          </a:p>
          <a:p>
            <a:r>
              <a:rPr lang="en-US" dirty="0"/>
              <a:t>Development testing is the responsibility of the software development team. A separate team should be responsible for testing a system before it is released to customers. </a:t>
            </a:r>
            <a:endParaRPr lang="en-GB" dirty="0"/>
          </a:p>
          <a:p>
            <a:r>
              <a:rPr lang="en-US" dirty="0"/>
              <a:t>Development testing includes unit testing, in which you test individual objects and methods  component testing in which you test related groups of objects  and system testing, in which you test partial or complete systems.</a:t>
            </a:r>
            <a:endParaRPr lang="en-GB" dirty="0"/>
          </a:p>
          <a:p>
            <a:endParaRPr lang="en-US" dirty="0"/>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93D742B0-1144-44F5-9EB3-8599944CCDBC}" type="datetime1">
              <a:rPr lang="en-US" smtClean="0"/>
              <a:t>12/17/2017</a:t>
            </a:fld>
            <a:endParaRPr lang="en-US"/>
          </a:p>
        </p:txBody>
      </p:sp>
    </p:spTree>
    <p:extLst>
      <p:ext uri="{BB962C8B-B14F-4D97-AF65-F5344CB8AC3E}">
        <p14:creationId xmlns:p14="http://schemas.microsoft.com/office/powerpoint/2010/main" val="16422890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points</a:t>
            </a:r>
          </a:p>
        </p:txBody>
      </p:sp>
      <p:sp>
        <p:nvSpPr>
          <p:cNvPr id="3" name="Content Placeholder 2"/>
          <p:cNvSpPr>
            <a:spLocks noGrp="1"/>
          </p:cNvSpPr>
          <p:nvPr>
            <p:ph idx="1"/>
          </p:nvPr>
        </p:nvSpPr>
        <p:spPr/>
        <p:txBody>
          <a:bodyPr/>
          <a:lstStyle/>
          <a:p>
            <a:r>
              <a:rPr lang="en-US" sz="2000" dirty="0"/>
              <a:t>When testing software, you should try to ‘break’ the software by using experience and guidelines to choose types of test case that have been effective in discovering defects in other systems.</a:t>
            </a:r>
            <a:endParaRPr lang="en-GB" sz="2000" dirty="0"/>
          </a:p>
          <a:p>
            <a:r>
              <a:rPr lang="en-US" sz="2000" dirty="0"/>
              <a:t>Wherever possible, you should write automated tests. The tests are embedded in a program that can be run every time a change is made to a system.</a:t>
            </a:r>
            <a:endParaRPr lang="en-GB" sz="2000" dirty="0"/>
          </a:p>
          <a:p>
            <a:r>
              <a:rPr lang="en-US" sz="2000" dirty="0"/>
              <a:t>Test-first development is an approach to development where tests are written before the code to be tested. </a:t>
            </a:r>
            <a:endParaRPr lang="en-GB" sz="2000" dirty="0"/>
          </a:p>
          <a:p>
            <a:r>
              <a:rPr lang="en-US" sz="2000" dirty="0"/>
              <a:t>Scenario testing involves inventing a typical usage scenario and using this to derive test cases.</a:t>
            </a:r>
            <a:endParaRPr lang="en-GB" sz="2000" dirty="0"/>
          </a:p>
          <a:p>
            <a:r>
              <a:rPr lang="en-US" sz="2000" dirty="0"/>
              <a:t>Acceptance testing is a user testing process where the aim is to decide if the software is good enough to be deployed and used in its operational environment.</a:t>
            </a:r>
            <a:endParaRPr lang="en-GB" sz="2000" dirty="0"/>
          </a:p>
        </p:txBody>
      </p:sp>
      <p:sp>
        <p:nvSpPr>
          <p:cNvPr id="5" name="Footer Placeholder 4"/>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F9538178-0FC2-43EF-9B03-D063E36ACB6D}" type="datetime1">
              <a:rPr lang="en-US" smtClean="0"/>
              <a:t>12/17/2017</a:t>
            </a:fld>
            <a:endParaRPr lang="en-US"/>
          </a:p>
        </p:txBody>
      </p:sp>
    </p:spTree>
    <p:extLst>
      <p:ext uri="{BB962C8B-B14F-4D97-AF65-F5344CB8AC3E}">
        <p14:creationId xmlns:p14="http://schemas.microsoft.com/office/powerpoint/2010/main" val="13505253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9 </a:t>
            </a:r>
            <a:br>
              <a:rPr lang="en-US" dirty="0" smtClean="0"/>
            </a:br>
            <a:r>
              <a:rPr lang="en-US" dirty="0" smtClean="0"/>
              <a:t>Software Evolution</a:t>
            </a:r>
            <a:endParaRPr lang="en-US" dirty="0"/>
          </a:p>
        </p:txBody>
      </p:sp>
      <p:sp>
        <p:nvSpPr>
          <p:cNvPr id="3" name="Subtitle 2"/>
          <p:cNvSpPr>
            <a:spLocks noGrp="1"/>
          </p:cNvSpPr>
          <p:nvPr>
            <p:ph type="subTitle" idx="1"/>
          </p:nvPr>
        </p:nvSpPr>
        <p:spPr/>
        <p:txBody>
          <a:bodyPr/>
          <a:lstStyle/>
          <a:p>
            <a:endParaRPr lang="en-US" dirty="0"/>
          </a:p>
        </p:txBody>
      </p:sp>
      <p:sp>
        <p:nvSpPr>
          <p:cNvPr id="5" name="Footer Placeholder 4"/>
          <p:cNvSpPr>
            <a:spLocks noGrp="1"/>
          </p:cNvSpPr>
          <p:nvPr>
            <p:ph type="ftr" sz="quarter" idx="4294967295"/>
          </p:nvPr>
        </p:nvSpPr>
        <p:spPr>
          <a:xfrm>
            <a:off x="3124200" y="6356350"/>
            <a:ext cx="2895600" cy="365125"/>
          </a:xfrm>
          <a:prstGeom prst="rect">
            <a:avLst/>
          </a:prstGeom>
        </p:spPr>
        <p:txBody>
          <a:bodyPr/>
          <a:lstStyle/>
          <a:p>
            <a:r>
              <a:rPr lang="en-US" smtClean="0"/>
              <a:t>Chapter 9 Software Evolution</a:t>
            </a:r>
            <a:endParaRPr lang="en-US"/>
          </a:p>
        </p:txBody>
      </p:sp>
      <p:sp>
        <p:nvSpPr>
          <p:cNvPr id="4" name="Slide Number Placeholder 3"/>
          <p:cNvSpPr>
            <a:spLocks noGrp="1"/>
          </p:cNvSpPr>
          <p:nvPr>
            <p:ph type="sldNum" sz="quarter" idx="12"/>
          </p:nvPr>
        </p:nvSpPr>
        <p:spPr/>
        <p:txBody>
          <a:bodyPr/>
          <a:lstStyle/>
          <a:p>
            <a:fld id="{C8735F24-F0A4-DB4E-AAD6-0E2C6B4C4636}" type="slidenum">
              <a:rPr lang="en-US" smtClean="0"/>
              <a:pPr/>
              <a:t>62</a:t>
            </a:fld>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2364376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2"/>
          </p:nvPr>
        </p:nvSpPr>
        <p:spPr/>
        <p:txBody>
          <a:bodyPr/>
          <a:lstStyle/>
          <a:p>
            <a:r>
              <a:rPr lang="en-US" smtClean="0"/>
              <a:t>Chapter 9 Software Evolution</a:t>
            </a:r>
            <a:endParaRPr lang="en-US"/>
          </a:p>
        </p:txBody>
      </p:sp>
      <p:sp>
        <p:nvSpPr>
          <p:cNvPr id="2" name="Title 1"/>
          <p:cNvSpPr>
            <a:spLocks noGrp="1"/>
          </p:cNvSpPr>
          <p:nvPr>
            <p:ph type="title"/>
          </p:nvPr>
        </p:nvSpPr>
        <p:spPr/>
        <p:txBody>
          <a:bodyPr/>
          <a:lstStyle/>
          <a:p>
            <a:pPr algn="ctr"/>
            <a:r>
              <a:rPr lang="en-US" dirty="0" smtClean="0">
                <a:solidFill>
                  <a:schemeClr val="bg2"/>
                </a:solidFill>
              </a:rPr>
              <a:t>Change Management</a:t>
            </a:r>
            <a:endParaRPr lang="en-US" dirty="0">
              <a:solidFill>
                <a:schemeClr val="bg2"/>
              </a:solidFill>
            </a:endParaRP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C8735F24-F0A4-DB4E-AAD6-0E2C6B4C4636}" type="slidenum">
              <a:rPr lang="en-US" smtClean="0"/>
              <a:pPr/>
              <a:t>63</a:t>
            </a:fld>
            <a:endParaRPr lang="en-US"/>
          </a:p>
        </p:txBody>
      </p:sp>
    </p:spTree>
    <p:extLst>
      <p:ext uri="{BB962C8B-B14F-4D97-AF65-F5344CB8AC3E}">
        <p14:creationId xmlns:p14="http://schemas.microsoft.com/office/powerpoint/2010/main" val="229216138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implementation</a:t>
            </a:r>
            <a:endParaRPr lang="en-US" dirty="0"/>
          </a:p>
        </p:txBody>
      </p:sp>
      <p:sp>
        <p:nvSpPr>
          <p:cNvPr id="3" name="Content Placeholder 2"/>
          <p:cNvSpPr>
            <a:spLocks noGrp="1"/>
          </p:cNvSpPr>
          <p:nvPr>
            <p:ph idx="1"/>
          </p:nvPr>
        </p:nvSpPr>
        <p:spPr/>
        <p:txBody>
          <a:bodyPr/>
          <a:lstStyle/>
          <a:p>
            <a:r>
              <a:rPr lang="en-US" dirty="0" smtClean="0"/>
              <a:t>Iteration of the development process where the revisions to the system are designed, implemented and tested.</a:t>
            </a:r>
          </a:p>
          <a:p>
            <a:r>
              <a:rPr lang="en-US" dirty="0" smtClean="0"/>
              <a:t>A critical difference is that the first stage of change implementation may involve program understanding, especially if the original system developers are not responsible for  the change implementation. </a:t>
            </a:r>
          </a:p>
          <a:p>
            <a:r>
              <a:rPr lang="en-US" dirty="0" smtClean="0"/>
              <a:t>During the program understanding phase, you have to understand how the program is structured, how it delivers functionality and how the proposed change might affect the program. </a:t>
            </a:r>
          </a:p>
          <a:p>
            <a:endParaRPr lang="en-US" dirty="0"/>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4" name="Date Placeholder 3"/>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1601938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a:t>Urgent change requests</a:t>
            </a:r>
          </a:p>
        </p:txBody>
      </p:sp>
      <p:sp>
        <p:nvSpPr>
          <p:cNvPr id="104451" name="Rectangle 3"/>
          <p:cNvSpPr>
            <a:spLocks noGrp="1" noChangeArrowheads="1"/>
          </p:cNvSpPr>
          <p:nvPr>
            <p:ph idx="1"/>
          </p:nvPr>
        </p:nvSpPr>
        <p:spPr/>
        <p:txBody>
          <a:bodyPr/>
          <a:lstStyle/>
          <a:p>
            <a:r>
              <a:rPr lang="en-US" dirty="0"/>
              <a:t>Urgent changes may have to be implemented without going through all stages of the software engineering process</a:t>
            </a:r>
          </a:p>
          <a:p>
            <a:pPr lvl="1"/>
            <a:r>
              <a:rPr lang="en-US" dirty="0"/>
              <a:t>If a serious system fault has to be </a:t>
            </a:r>
            <a:r>
              <a:rPr lang="en-US" dirty="0" smtClean="0"/>
              <a:t>repaired to allow normal operation to continue;</a:t>
            </a:r>
            <a:endParaRPr lang="en-US" dirty="0"/>
          </a:p>
          <a:p>
            <a:pPr lvl="1"/>
            <a:r>
              <a:rPr lang="en-US" dirty="0"/>
              <a:t>If changes to the system’s environment (e.g. an OS upgrade) have unexpected effects;</a:t>
            </a:r>
          </a:p>
          <a:p>
            <a:pPr lvl="1"/>
            <a:r>
              <a:rPr lang="en-US" dirty="0"/>
              <a:t>If there are business changes that require a very rapid response (e.g. the release of a competing product).</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64887918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emergency repair </a:t>
            </a:r>
            <a:r>
              <a:rPr lang="en-US" dirty="0" smtClean="0"/>
              <a:t>process</a:t>
            </a:r>
            <a:endParaRPr lang="en-US" dirty="0"/>
          </a:p>
        </p:txBody>
      </p:sp>
      <p:pic>
        <p:nvPicPr>
          <p:cNvPr id="4" name="Content Placeholder 3" descr="9.6 EmergencyRepair.eps"/>
          <p:cNvPicPr>
            <a:picLocks noGrp="1" noChangeAspect="1"/>
          </p:cNvPicPr>
          <p:nvPr>
            <p:ph idx="1"/>
          </p:nvPr>
        </p:nvPicPr>
        <p:blipFill>
          <a:blip r:embed="rId2"/>
          <a:srcRect t="-212562" b="-212562"/>
          <a:stretch>
            <a:fillRect/>
          </a:stretch>
        </p:blipFill>
        <p:spPr>
          <a:xfrm>
            <a:off x="725738" y="1580164"/>
            <a:ext cx="7699614" cy="4234490"/>
          </a:xfrm>
        </p:spPr>
      </p:pic>
      <p:sp>
        <p:nvSpPr>
          <p:cNvPr id="8" name="Footer Placeholder 7"/>
          <p:cNvSpPr>
            <a:spLocks noGrp="1"/>
          </p:cNvSpPr>
          <p:nvPr>
            <p:ph type="ftr" sz="quarter" idx="11"/>
          </p:nvPr>
        </p:nvSpPr>
        <p:spPr/>
        <p:txBody>
          <a:bodyPr/>
          <a:lstStyle/>
          <a:p>
            <a:r>
              <a:rPr lang="en-US" smtClean="0"/>
              <a:t>Chapter 9 Software Evolution</a:t>
            </a:r>
            <a:endParaRPr lang="en-US"/>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C8735F24-F0A4-DB4E-AAD6-0E2C6B4C4636}" type="slidenum">
              <a:rPr lang="en-US" smtClean="0"/>
              <a:pPr/>
              <a:t>66</a:t>
            </a:fld>
            <a:endParaRPr lang="en-US"/>
          </a:p>
        </p:txBody>
      </p:sp>
      <p:sp>
        <p:nvSpPr>
          <p:cNvPr id="3" name="Date Placeholder 2"/>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641733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methods and evolution</a:t>
            </a:r>
            <a:endParaRPr lang="en-US" dirty="0"/>
          </a:p>
        </p:txBody>
      </p:sp>
      <p:sp>
        <p:nvSpPr>
          <p:cNvPr id="3" name="Content Placeholder 2"/>
          <p:cNvSpPr>
            <a:spLocks noGrp="1"/>
          </p:cNvSpPr>
          <p:nvPr>
            <p:ph idx="1"/>
          </p:nvPr>
        </p:nvSpPr>
        <p:spPr/>
        <p:txBody>
          <a:bodyPr/>
          <a:lstStyle/>
          <a:p>
            <a:r>
              <a:rPr lang="en-US" dirty="0" smtClean="0"/>
              <a:t>Agile methods are based on incremental development so the transition from development to evolution is a seamless one.</a:t>
            </a:r>
          </a:p>
          <a:p>
            <a:pPr lvl="1"/>
            <a:r>
              <a:rPr lang="en-US" dirty="0" smtClean="0"/>
              <a:t>Evolution is simply a continuation of the development process based on frequent system releases.</a:t>
            </a:r>
          </a:p>
          <a:p>
            <a:r>
              <a:rPr lang="en-US" dirty="0" smtClean="0"/>
              <a:t>Automated regression testing is particularly valuable when changes are made to a system.</a:t>
            </a:r>
          </a:p>
          <a:p>
            <a:r>
              <a:rPr lang="en-US" dirty="0" smtClean="0"/>
              <a:t>Changes may be expressed as additional user stories.</a:t>
            </a:r>
            <a:endParaRPr lang="en-US" dirty="0"/>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4" name="Date Placeholder 3"/>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50112606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2"/>
          </p:nvPr>
        </p:nvSpPr>
        <p:spPr/>
        <p:txBody>
          <a:bodyPr/>
          <a:lstStyle/>
          <a:p>
            <a:r>
              <a:rPr lang="en-US" smtClean="0"/>
              <a:t>Chapter 9 Software Evolution</a:t>
            </a:r>
            <a:endParaRPr lang="en-US"/>
          </a:p>
        </p:txBody>
      </p:sp>
      <p:sp>
        <p:nvSpPr>
          <p:cNvPr id="2" name="Title 1"/>
          <p:cNvSpPr>
            <a:spLocks noGrp="1"/>
          </p:cNvSpPr>
          <p:nvPr>
            <p:ph type="title"/>
          </p:nvPr>
        </p:nvSpPr>
        <p:spPr/>
        <p:txBody>
          <a:bodyPr/>
          <a:lstStyle/>
          <a:p>
            <a:pPr algn="ctr"/>
            <a:r>
              <a:rPr lang="en-US" dirty="0" smtClean="0">
                <a:solidFill>
                  <a:schemeClr val="bg2"/>
                </a:solidFill>
              </a:rPr>
              <a:t>Legacy systems</a:t>
            </a:r>
            <a:endParaRPr lang="en-US" dirty="0">
              <a:solidFill>
                <a:schemeClr val="bg2"/>
              </a:solidFill>
            </a:endParaRP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C8735F24-F0A4-DB4E-AAD6-0E2C6B4C4636}" type="slidenum">
              <a:rPr lang="en-US" smtClean="0"/>
              <a:pPr/>
              <a:t>68</a:t>
            </a:fld>
            <a:endParaRPr lang="en-US"/>
          </a:p>
        </p:txBody>
      </p:sp>
    </p:spTree>
    <p:extLst>
      <p:ext uri="{BB962C8B-B14F-4D97-AF65-F5344CB8AC3E}">
        <p14:creationId xmlns:p14="http://schemas.microsoft.com/office/powerpoint/2010/main" val="187442246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Legacy systems</a:t>
            </a:r>
            <a:endParaRPr lang="en-US" dirty="0"/>
          </a:p>
        </p:txBody>
      </p:sp>
      <p:sp>
        <p:nvSpPr>
          <p:cNvPr id="3" name="Content Placeholder 2"/>
          <p:cNvSpPr>
            <a:spLocks noGrp="1"/>
          </p:cNvSpPr>
          <p:nvPr>
            <p:ph idx="1"/>
          </p:nvPr>
        </p:nvSpPr>
        <p:spPr/>
        <p:txBody>
          <a:bodyPr/>
          <a:lstStyle/>
          <a:p>
            <a:r>
              <a:rPr lang="en-GB" dirty="0"/>
              <a:t>Legacy systems are older systems that rely on languages and technology that are no longer used for new systems development. </a:t>
            </a:r>
            <a:endParaRPr lang="en-GB" dirty="0" smtClean="0"/>
          </a:p>
          <a:p>
            <a:r>
              <a:rPr lang="en-GB" dirty="0"/>
              <a:t>Legacy software may be dependent on older hardware, such as mainframe computers and may have associated </a:t>
            </a:r>
            <a:r>
              <a:rPr lang="en-GB" dirty="0" smtClean="0"/>
              <a:t>legacy </a:t>
            </a:r>
            <a:r>
              <a:rPr lang="en-GB" dirty="0"/>
              <a:t>processes and procedures. </a:t>
            </a:r>
            <a:endParaRPr lang="en-GB" dirty="0" smtClean="0"/>
          </a:p>
          <a:p>
            <a:r>
              <a:rPr lang="en-GB" dirty="0"/>
              <a:t>Legacy systems are not just software systems but are broader socio-technical systems that include hardware, software, libraries and other supporting software and business processes. </a:t>
            </a:r>
            <a:endParaRPr lang="en-US" dirty="0"/>
          </a:p>
        </p:txBody>
      </p:sp>
      <p:sp>
        <p:nvSpPr>
          <p:cNvPr id="4" name="Footer Placeholder 3"/>
          <p:cNvSpPr>
            <a:spLocks noGrp="1"/>
          </p:cNvSpPr>
          <p:nvPr>
            <p:ph type="ftr" sz="quarter" idx="11"/>
          </p:nvPr>
        </p:nvSpPr>
        <p:spPr/>
        <p:txBody>
          <a:bodyPr/>
          <a:lstStyle/>
          <a:p>
            <a:r>
              <a:rPr lang="en-US" smtClean="0"/>
              <a:t>Chapter 9 Software Evolution</a:t>
            </a:r>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66257697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772619" y="1719071"/>
            <a:ext cx="8407893" cy="4407408"/>
          </a:xfrm>
        </p:spPr>
        <p:txBody>
          <a:bodyPr>
            <a:normAutofit/>
          </a:bodyPr>
          <a:lstStyle/>
          <a:p>
            <a:r>
              <a:rPr lang="en-GB" sz="1800" dirty="0">
                <a:solidFill>
                  <a:srgbClr val="6600FF"/>
                </a:solidFill>
              </a:rPr>
              <a:t>Software inspections</a:t>
            </a:r>
            <a:r>
              <a:rPr lang="en-GB" sz="1800" i="1" dirty="0">
                <a:solidFill>
                  <a:srgbClr val="6600FF"/>
                </a:solidFill>
              </a:rPr>
              <a:t> </a:t>
            </a:r>
            <a:r>
              <a:rPr lang="en-GB" sz="1800" dirty="0"/>
              <a:t> -- concerned with analysis of the </a:t>
            </a:r>
            <a:r>
              <a:rPr lang="en-GB" sz="1800" dirty="0">
                <a:solidFill>
                  <a:srgbClr val="C00000"/>
                </a:solidFill>
              </a:rPr>
              <a:t>static</a:t>
            </a:r>
            <a:r>
              <a:rPr lang="en-GB" sz="1800" dirty="0"/>
              <a:t> system representation to discover problems</a:t>
            </a:r>
            <a:r>
              <a:rPr lang="en-GB" sz="1800" i="1" dirty="0"/>
              <a:t>  (</a:t>
            </a:r>
            <a:r>
              <a:rPr lang="en-GB" sz="1800" dirty="0">
                <a:solidFill>
                  <a:srgbClr val="C00000"/>
                </a:solidFill>
              </a:rPr>
              <a:t>static</a:t>
            </a:r>
            <a:r>
              <a:rPr lang="en-GB" sz="1800" dirty="0"/>
              <a:t> verification)</a:t>
            </a:r>
          </a:p>
          <a:p>
            <a:pPr lvl="1"/>
            <a:r>
              <a:rPr lang="en-GB" dirty="0"/>
              <a:t>May be supplemented by tool-based document and code analysis</a:t>
            </a:r>
            <a:endParaRPr lang="en-US" dirty="0"/>
          </a:p>
        </p:txBody>
      </p:sp>
      <p:sp>
        <p:nvSpPr>
          <p:cNvPr id="3" name="Date Placeholder 2"/>
          <p:cNvSpPr>
            <a:spLocks noGrp="1"/>
          </p:cNvSpPr>
          <p:nvPr>
            <p:ph type="dt" sz="half" idx="10"/>
          </p:nvPr>
        </p:nvSpPr>
        <p:spPr/>
        <p:txBody>
          <a:bodyPr/>
          <a:lstStyle/>
          <a:p>
            <a:fld id="{BBE33CDE-6EA7-4407-A3EE-642923B8727B}" type="datetime1">
              <a:rPr lang="en-US" smtClean="0"/>
              <a:t>12/17/2017</a:t>
            </a:fld>
            <a:endParaRPr lang="en-US"/>
          </a:p>
        </p:txBody>
      </p:sp>
      <p:sp>
        <p:nvSpPr>
          <p:cNvPr id="6" name="Footer Placeholder 5"/>
          <p:cNvSpPr>
            <a:spLocks noGrp="1"/>
          </p:cNvSpPr>
          <p:nvPr>
            <p:ph type="ftr" sz="quarter" idx="11"/>
          </p:nvPr>
        </p:nvSpPr>
        <p:spPr/>
        <p:txBody>
          <a:bodyPr/>
          <a:lstStyle/>
          <a:p>
            <a:r>
              <a:rPr lang="en-US"/>
              <a:t>SW Testing and Maintenance</a:t>
            </a:r>
          </a:p>
        </p:txBody>
      </p:sp>
      <p:sp>
        <p:nvSpPr>
          <p:cNvPr id="2" name="Title 1"/>
          <p:cNvSpPr>
            <a:spLocks noGrp="1"/>
          </p:cNvSpPr>
          <p:nvPr>
            <p:ph type="title"/>
          </p:nvPr>
        </p:nvSpPr>
        <p:spPr/>
        <p:txBody>
          <a:bodyPr/>
          <a:lstStyle/>
          <a:p>
            <a:r>
              <a:rPr lang="en-US" dirty="0"/>
              <a:t>Inspections and testing</a:t>
            </a:r>
            <a:r>
              <a:rPr lang="en-GB" dirty="0"/>
              <a:t> </a:t>
            </a:r>
            <a:endParaRPr lang="en-US" dirty="0"/>
          </a:p>
        </p:txBody>
      </p:sp>
      <p:pic>
        <p:nvPicPr>
          <p:cNvPr id="8" name="Picture 7" descr="8.2 Inspections Testing.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996952"/>
            <a:ext cx="8441514" cy="3538359"/>
          </a:xfrm>
          <a:prstGeom prst="rect">
            <a:avLst/>
          </a:prstGeom>
        </p:spPr>
      </p:pic>
      <p:sp>
        <p:nvSpPr>
          <p:cNvPr id="11" name="Rectangle 10"/>
          <p:cNvSpPr/>
          <p:nvPr/>
        </p:nvSpPr>
        <p:spPr>
          <a:xfrm>
            <a:off x="1769922" y="5393307"/>
            <a:ext cx="11521280" cy="1348061"/>
          </a:xfrm>
          <a:prstGeom prst="rect">
            <a:avLst/>
          </a:prstGeom>
        </p:spPr>
        <p:txBody>
          <a:bodyPr wrap="square">
            <a:spAutoFit/>
          </a:bodyPr>
          <a:lstStyle/>
          <a:p>
            <a:pPr marL="342900" indent="-342900">
              <a:buFont typeface="Wingdings" panose="05000000000000000000" pitchFamily="2" charset="2"/>
              <a:buChar char="§"/>
            </a:pPr>
            <a:r>
              <a:rPr lang="en-GB" dirty="0">
                <a:solidFill>
                  <a:srgbClr val="6600FF"/>
                </a:solidFill>
              </a:rPr>
              <a:t>Software testing </a:t>
            </a:r>
            <a:r>
              <a:rPr lang="en-GB" dirty="0"/>
              <a:t>– concerned with exercising and </a:t>
            </a:r>
            <a:br>
              <a:rPr lang="en-GB" dirty="0"/>
            </a:br>
            <a:r>
              <a:rPr lang="en-GB" dirty="0"/>
              <a:t>observing product behaviour (</a:t>
            </a:r>
            <a:r>
              <a:rPr lang="en-GB" dirty="0">
                <a:solidFill>
                  <a:srgbClr val="C00000"/>
                </a:solidFill>
              </a:rPr>
              <a:t>dynamic</a:t>
            </a:r>
            <a:r>
              <a:rPr lang="en-GB" dirty="0"/>
              <a:t> verification)</a:t>
            </a:r>
            <a:br>
              <a:rPr lang="en-GB" dirty="0"/>
            </a:br>
            <a:r>
              <a:rPr lang="en-GB" sz="500" dirty="0"/>
              <a:t>`</a:t>
            </a:r>
          </a:p>
          <a:p>
            <a:pPr marL="548640" lvl="1" indent="-182880">
              <a:spcBef>
                <a:spcPct val="20000"/>
              </a:spcBef>
              <a:spcAft>
                <a:spcPts val="600"/>
              </a:spcAft>
              <a:buClr>
                <a:schemeClr val="accent2"/>
              </a:buClr>
              <a:buFont typeface="Wingdings" pitchFamily="2" charset="2"/>
              <a:buChar char="§"/>
            </a:pPr>
            <a:r>
              <a:rPr lang="en-GB" dirty="0"/>
              <a:t>The system is executed with test data and its </a:t>
            </a:r>
            <a:br>
              <a:rPr lang="en-GB" dirty="0"/>
            </a:br>
            <a:r>
              <a:rPr lang="en-GB" dirty="0"/>
              <a:t>operational behaviour is observed.</a:t>
            </a:r>
          </a:p>
        </p:txBody>
      </p:sp>
    </p:spTree>
    <p:extLst>
      <p:ext uri="{BB962C8B-B14F-4D97-AF65-F5344CB8AC3E}">
        <p14:creationId xmlns:p14="http://schemas.microsoft.com/office/powerpoint/2010/main" val="276208529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80999" y="4129289"/>
            <a:ext cx="8407893" cy="2625471"/>
          </a:xfrm>
        </p:spPr>
        <p:txBody>
          <a:bodyPr>
            <a:noAutofit/>
          </a:bodyPr>
          <a:lstStyle/>
          <a:p>
            <a:r>
              <a:rPr lang="en-GB" sz="1600" i="1" dirty="0">
                <a:solidFill>
                  <a:srgbClr val="6600FF"/>
                </a:solidFill>
              </a:rPr>
              <a:t>System </a:t>
            </a:r>
            <a:r>
              <a:rPr lang="en-GB" sz="1600" i="1" dirty="0" smtClean="0">
                <a:solidFill>
                  <a:srgbClr val="6600FF"/>
                </a:solidFill>
              </a:rPr>
              <a:t>hardware: </a:t>
            </a:r>
            <a:r>
              <a:rPr lang="en-GB" sz="1600" dirty="0"/>
              <a:t> Legacy systems may have been written for hardware that is no longer available.</a:t>
            </a:r>
          </a:p>
          <a:p>
            <a:r>
              <a:rPr lang="en-GB" sz="1600" i="1" dirty="0" smtClean="0">
                <a:solidFill>
                  <a:srgbClr val="6600FF"/>
                </a:solidFill>
              </a:rPr>
              <a:t>Support software: </a:t>
            </a:r>
            <a:r>
              <a:rPr lang="en-GB" sz="1600" dirty="0"/>
              <a:t> The legacy system may rely on a range of support software, which may be obsolete or unsupported.</a:t>
            </a:r>
          </a:p>
          <a:p>
            <a:r>
              <a:rPr lang="en-GB" sz="1600" i="1" dirty="0">
                <a:solidFill>
                  <a:srgbClr val="6600FF"/>
                </a:solidFill>
              </a:rPr>
              <a:t>Application </a:t>
            </a:r>
            <a:r>
              <a:rPr lang="en-GB" sz="1600" i="1" dirty="0" smtClean="0">
                <a:solidFill>
                  <a:srgbClr val="6600FF"/>
                </a:solidFill>
              </a:rPr>
              <a:t>software: </a:t>
            </a:r>
            <a:r>
              <a:rPr lang="en-GB" sz="1600" dirty="0"/>
              <a:t> The application system that provides the business services is usually made up of a number of application programs.</a:t>
            </a:r>
          </a:p>
          <a:p>
            <a:r>
              <a:rPr lang="en-GB" sz="1600" i="1" dirty="0">
                <a:solidFill>
                  <a:srgbClr val="6600FF"/>
                </a:solidFill>
              </a:rPr>
              <a:t>Application </a:t>
            </a:r>
            <a:r>
              <a:rPr lang="en-GB" sz="1600" i="1" dirty="0" smtClean="0">
                <a:solidFill>
                  <a:srgbClr val="6600FF"/>
                </a:solidFill>
              </a:rPr>
              <a:t>data: </a:t>
            </a:r>
            <a:r>
              <a:rPr lang="en-GB" sz="1600" dirty="0"/>
              <a:t> These are data that are processed by the application system. They may be inconsistent, duplicated or held in different databases.</a:t>
            </a:r>
            <a:endParaRPr lang="en-US" sz="1600" dirty="0"/>
          </a:p>
          <a:p>
            <a:endParaRPr lang="en-US" sz="1600" dirty="0"/>
          </a:p>
        </p:txBody>
      </p:sp>
      <p:sp>
        <p:nvSpPr>
          <p:cNvPr id="3" name="Date Placeholder 2"/>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1"/>
          </p:nvPr>
        </p:nvSpPr>
        <p:spPr/>
        <p:txBody>
          <a:bodyPr/>
          <a:lstStyle/>
          <a:p>
            <a:r>
              <a:rPr lang="en-US" smtClean="0"/>
              <a:t>Chapter 9 Software Evolution</a:t>
            </a:r>
            <a:endParaRPr lang="en-US"/>
          </a:p>
        </p:txBody>
      </p:sp>
      <p:sp>
        <p:nvSpPr>
          <p:cNvPr id="2" name="Title 1"/>
          <p:cNvSpPr>
            <a:spLocks noGrp="1"/>
          </p:cNvSpPr>
          <p:nvPr>
            <p:ph type="title"/>
          </p:nvPr>
        </p:nvSpPr>
        <p:spPr>
          <a:xfrm>
            <a:off x="381000" y="355847"/>
            <a:ext cx="8381260" cy="364877"/>
          </a:xfrm>
        </p:spPr>
        <p:txBody>
          <a:bodyPr/>
          <a:lstStyle/>
          <a:p>
            <a:r>
              <a:rPr lang="en-US" dirty="0" smtClean="0"/>
              <a:t>The elements of a legacy system</a:t>
            </a:r>
            <a:endParaRPr lang="en-US" dirty="0"/>
          </a:p>
        </p:txBody>
      </p:sp>
      <p:pic>
        <p:nvPicPr>
          <p:cNvPr id="6" name="Picture 5" descr="9.7 Legacy system components.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883044"/>
            <a:ext cx="7631503" cy="2954130"/>
          </a:xfrm>
          <a:prstGeom prst="rect">
            <a:avLst/>
          </a:prstGeom>
        </p:spPr>
      </p:pic>
      <p:sp>
        <p:nvSpPr>
          <p:cNvPr id="9" name="Rectangle 8"/>
          <p:cNvSpPr/>
          <p:nvPr/>
        </p:nvSpPr>
        <p:spPr>
          <a:xfrm>
            <a:off x="155128" y="1124744"/>
            <a:ext cx="8784976" cy="504056"/>
          </a:xfrm>
          <a:prstGeom prst="rect">
            <a:avLst/>
          </a:prstGeom>
          <a:solidFill>
            <a:schemeClr val="bg2"/>
          </a:solidFill>
          <a:ln w="57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77648" y="857884"/>
            <a:ext cx="8784976" cy="504056"/>
          </a:xfrm>
          <a:prstGeom prst="rect">
            <a:avLst/>
          </a:prstGeom>
          <a:solidFill>
            <a:schemeClr val="bg1"/>
          </a:solidFill>
          <a:ln w="57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731918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Legacy system components</a:t>
            </a:r>
            <a:endParaRPr lang="en-US" dirty="0"/>
          </a:p>
        </p:txBody>
      </p:sp>
      <p:sp>
        <p:nvSpPr>
          <p:cNvPr id="3" name="Content Placeholder 2"/>
          <p:cNvSpPr>
            <a:spLocks noGrp="1"/>
          </p:cNvSpPr>
          <p:nvPr>
            <p:ph idx="1"/>
          </p:nvPr>
        </p:nvSpPr>
        <p:spPr/>
        <p:txBody>
          <a:bodyPr/>
          <a:lstStyle/>
          <a:p>
            <a:r>
              <a:rPr lang="en-GB" i="1" dirty="0"/>
              <a:t>Business processes </a:t>
            </a:r>
            <a:r>
              <a:rPr lang="en-GB" dirty="0"/>
              <a:t>These are processes that are used in the business to achieve some business </a:t>
            </a:r>
            <a:r>
              <a:rPr lang="en-GB" dirty="0" smtClean="0"/>
              <a:t>objective.</a:t>
            </a:r>
          </a:p>
          <a:p>
            <a:r>
              <a:rPr lang="en-GB" dirty="0" smtClean="0"/>
              <a:t>Business </a:t>
            </a:r>
            <a:r>
              <a:rPr lang="en-GB" dirty="0"/>
              <a:t>processes may be designed around a legacy system and constrained by the functionality that it provides. </a:t>
            </a:r>
            <a:endParaRPr lang="en-GB" dirty="0" smtClean="0"/>
          </a:p>
          <a:p>
            <a:r>
              <a:rPr lang="en-GB" i="1" dirty="0"/>
              <a:t>Business policies and rules</a:t>
            </a:r>
            <a:r>
              <a:rPr lang="en-GB" dirty="0"/>
              <a:t> These are definitions of how the business should be carried out and constraints on the business. Use of the legacy application system may be embedded in these </a:t>
            </a:r>
            <a:r>
              <a:rPr lang="en-GB" dirty="0" smtClean="0"/>
              <a:t>policies </a:t>
            </a:r>
            <a:r>
              <a:rPr lang="en-GB" dirty="0"/>
              <a:t>and rules. </a:t>
            </a:r>
            <a:endParaRPr lang="en-US" dirty="0"/>
          </a:p>
        </p:txBody>
      </p:sp>
      <p:sp>
        <p:nvSpPr>
          <p:cNvPr id="4" name="Footer Placeholder 3"/>
          <p:cNvSpPr>
            <a:spLocks noGrp="1"/>
          </p:cNvSpPr>
          <p:nvPr>
            <p:ph type="ftr" sz="quarter" idx="11"/>
          </p:nvPr>
        </p:nvSpPr>
        <p:spPr/>
        <p:txBody>
          <a:bodyPr/>
          <a:lstStyle/>
          <a:p>
            <a:r>
              <a:rPr lang="en-US" smtClean="0"/>
              <a:t>Chapter 9 Software Evolution</a:t>
            </a:r>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0161021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US" dirty="0" smtClean="0"/>
              <a:t>Legacy system </a:t>
            </a:r>
            <a:r>
              <a:rPr lang="en-US" dirty="0" smtClean="0">
                <a:solidFill>
                  <a:srgbClr val="C00000"/>
                </a:solidFill>
              </a:rPr>
              <a:t>replacement</a:t>
            </a:r>
            <a:r>
              <a:rPr lang="en-US" dirty="0" smtClean="0"/>
              <a:t> is risky and expensive so businesses continue to use these systems</a:t>
            </a:r>
          </a:p>
          <a:p>
            <a:r>
              <a:rPr lang="en-US" dirty="0" smtClean="0"/>
              <a:t>System replacement is risky for a number of reasons</a:t>
            </a:r>
          </a:p>
          <a:p>
            <a:pPr lvl="1"/>
            <a:r>
              <a:rPr lang="en-US" dirty="0" smtClean="0"/>
              <a:t>Lack of complete system specification</a:t>
            </a:r>
          </a:p>
          <a:p>
            <a:pPr lvl="1"/>
            <a:r>
              <a:rPr lang="en-US" dirty="0" smtClean="0"/>
              <a:t>Tight integration of system and business processes</a:t>
            </a:r>
          </a:p>
          <a:p>
            <a:pPr lvl="1"/>
            <a:r>
              <a:rPr lang="en-US" dirty="0" smtClean="0"/>
              <a:t>Undocumented business rules embedded in the legacy system</a:t>
            </a:r>
          </a:p>
          <a:p>
            <a:pPr lvl="1"/>
            <a:r>
              <a:rPr lang="en-US" dirty="0" smtClean="0"/>
              <a:t>New software development may be late and/or over budget</a:t>
            </a:r>
            <a:endParaRPr lang="en-US" dirty="0"/>
          </a:p>
        </p:txBody>
      </p:sp>
      <p:sp>
        <p:nvSpPr>
          <p:cNvPr id="7" name="Content Placeholder 6"/>
          <p:cNvSpPr>
            <a:spLocks noGrp="1"/>
          </p:cNvSpPr>
          <p:nvPr>
            <p:ph sz="half" idx="2"/>
          </p:nvPr>
        </p:nvSpPr>
        <p:spPr/>
        <p:txBody>
          <a:bodyPr/>
          <a:lstStyle/>
          <a:p>
            <a:r>
              <a:rPr lang="en-US" dirty="0"/>
              <a:t>Legacy systems are expensive to </a:t>
            </a:r>
            <a:r>
              <a:rPr lang="en-US" dirty="0">
                <a:solidFill>
                  <a:srgbClr val="C00000"/>
                </a:solidFill>
              </a:rPr>
              <a:t>change</a:t>
            </a:r>
            <a:r>
              <a:rPr lang="en-US" dirty="0"/>
              <a:t> for a number of reasons:</a:t>
            </a:r>
          </a:p>
          <a:p>
            <a:pPr lvl="1"/>
            <a:r>
              <a:rPr lang="en-US" dirty="0"/>
              <a:t>No consistent programming style</a:t>
            </a:r>
          </a:p>
          <a:p>
            <a:pPr lvl="1"/>
            <a:r>
              <a:rPr lang="en-US" dirty="0"/>
              <a:t>Use of obsolete programming languages with few people available with these language skills</a:t>
            </a:r>
          </a:p>
          <a:p>
            <a:pPr lvl="1"/>
            <a:r>
              <a:rPr lang="en-US" dirty="0"/>
              <a:t>Inadequate system documentation</a:t>
            </a:r>
          </a:p>
          <a:p>
            <a:pPr lvl="1"/>
            <a:r>
              <a:rPr lang="en-US" dirty="0"/>
              <a:t>System structure degradation</a:t>
            </a:r>
          </a:p>
          <a:p>
            <a:pPr lvl="1"/>
            <a:r>
              <a:rPr lang="en-US" dirty="0"/>
              <a:t>Program optimizations may make them hard to understand</a:t>
            </a:r>
          </a:p>
          <a:p>
            <a:pPr lvl="1"/>
            <a:r>
              <a:rPr lang="en-US" dirty="0"/>
              <a:t>Data errors, duplication and inconsistency</a:t>
            </a:r>
          </a:p>
          <a:p>
            <a:endParaRPr lang="en-US" dirty="0"/>
          </a:p>
        </p:txBody>
      </p:sp>
      <p:sp>
        <p:nvSpPr>
          <p:cNvPr id="6" name="Date Placeholder 5"/>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1"/>
          </p:nvPr>
        </p:nvSpPr>
        <p:spPr/>
        <p:txBody>
          <a:bodyPr/>
          <a:lstStyle/>
          <a:p>
            <a:r>
              <a:rPr lang="en-US" smtClean="0"/>
              <a:t>Chapter 9 Software Evolution</a:t>
            </a:r>
            <a:endParaRPr lang="en-US"/>
          </a:p>
        </p:txBody>
      </p:sp>
      <p:sp>
        <p:nvSpPr>
          <p:cNvPr id="2" name="Title 1"/>
          <p:cNvSpPr>
            <a:spLocks noGrp="1"/>
          </p:cNvSpPr>
          <p:nvPr>
            <p:ph type="title"/>
          </p:nvPr>
        </p:nvSpPr>
        <p:spPr/>
        <p:txBody>
          <a:bodyPr/>
          <a:lstStyle/>
          <a:p>
            <a:r>
              <a:rPr lang="en-US" dirty="0" smtClean="0"/>
              <a:t>Legacy system replacement and change</a:t>
            </a:r>
            <a:endParaRPr lang="en-US" dirty="0"/>
          </a:p>
        </p:txBody>
      </p:sp>
    </p:spTree>
    <p:extLst>
      <p:ext uri="{BB962C8B-B14F-4D97-AF65-F5344CB8AC3E}">
        <p14:creationId xmlns:p14="http://schemas.microsoft.com/office/powerpoint/2010/main" val="142490920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GB" dirty="0"/>
              <a:t>Legacy system</a:t>
            </a:r>
            <a:r>
              <a:rPr lang="en-GB" dirty="0" smtClean="0"/>
              <a:t> management</a:t>
            </a:r>
            <a:endParaRPr lang="en-GB" dirty="0"/>
          </a:p>
        </p:txBody>
      </p:sp>
      <p:sp>
        <p:nvSpPr>
          <p:cNvPr id="81923" name="Rectangle 3"/>
          <p:cNvSpPr>
            <a:spLocks noGrp="1" noChangeArrowheads="1"/>
          </p:cNvSpPr>
          <p:nvPr>
            <p:ph idx="1"/>
          </p:nvPr>
        </p:nvSpPr>
        <p:spPr/>
        <p:txBody>
          <a:bodyPr/>
          <a:lstStyle/>
          <a:p>
            <a:r>
              <a:rPr lang="en-GB" sz="2400"/>
              <a:t>Organisations that rely on legacy systems must choose a strategy for evolving these systems</a:t>
            </a:r>
          </a:p>
          <a:p>
            <a:pPr lvl="1"/>
            <a:r>
              <a:rPr lang="en-GB" sz="2000"/>
              <a:t>Scrap the system completely and modify business processes so that it is no longer required;</a:t>
            </a:r>
          </a:p>
          <a:p>
            <a:pPr lvl="1"/>
            <a:r>
              <a:rPr lang="en-GB" sz="2000"/>
              <a:t>Continue maintaining the system;</a:t>
            </a:r>
          </a:p>
          <a:p>
            <a:pPr lvl="1"/>
            <a:r>
              <a:rPr lang="en-GB" sz="2000"/>
              <a:t>Transform the system by re-engineering to improve its maintainability;</a:t>
            </a:r>
          </a:p>
          <a:p>
            <a:pPr lvl="1"/>
            <a:r>
              <a:rPr lang="en-GB" sz="2000"/>
              <a:t>Replace the system with a new system.</a:t>
            </a:r>
          </a:p>
          <a:p>
            <a:r>
              <a:rPr lang="en-GB" sz="2400"/>
              <a:t>The strategy chosen should depend on the system quality and its business value.</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3955473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9.13</a:t>
            </a:r>
            <a:r>
              <a:rPr lang="en-US" dirty="0" smtClean="0"/>
              <a:t>  An </a:t>
            </a:r>
            <a:r>
              <a:rPr lang="en-US" dirty="0"/>
              <a:t>example of a legacy system assessment</a:t>
            </a:r>
            <a:r>
              <a:rPr lang="en-GB" dirty="0" smtClean="0"/>
              <a:t> </a:t>
            </a:r>
            <a:endParaRPr lang="en-US" dirty="0"/>
          </a:p>
        </p:txBody>
      </p:sp>
      <p:pic>
        <p:nvPicPr>
          <p:cNvPr id="4" name="Content Placeholder 3" descr="9.13 LegacySysAss.eps"/>
          <p:cNvPicPr>
            <a:picLocks noGrp="1" noChangeAspect="1"/>
          </p:cNvPicPr>
          <p:nvPr>
            <p:ph idx="1"/>
          </p:nvPr>
        </p:nvPicPr>
        <p:blipFill>
          <a:blip r:embed="rId2"/>
          <a:srcRect l="-10967" r="-10967"/>
          <a:stretch>
            <a:fillRect/>
          </a:stretch>
        </p:blipFill>
        <p:spPr>
          <a:xfrm>
            <a:off x="65262" y="1886248"/>
            <a:ext cx="8696998" cy="4783014"/>
          </a:xfrm>
          <a:solidFill>
            <a:schemeClr val="bg1"/>
          </a:solidFill>
        </p:spPr>
      </p:pic>
      <p:sp>
        <p:nvSpPr>
          <p:cNvPr id="8" name="Footer Placeholder 7"/>
          <p:cNvSpPr>
            <a:spLocks noGrp="1"/>
          </p:cNvSpPr>
          <p:nvPr>
            <p:ph type="ftr" sz="quarter" idx="11"/>
          </p:nvPr>
        </p:nvSpPr>
        <p:spPr/>
        <p:txBody>
          <a:bodyPr/>
          <a:lstStyle/>
          <a:p>
            <a:r>
              <a:rPr lang="en-US" smtClean="0"/>
              <a:t>Chapter 9 Software Evolution</a:t>
            </a:r>
            <a:endParaRPr lang="en-US"/>
          </a:p>
        </p:txBody>
      </p:sp>
      <p:sp>
        <p:nvSpPr>
          <p:cNvPr id="3" name="Date Placeholder 2"/>
          <p:cNvSpPr>
            <a:spLocks noGrp="1"/>
          </p:cNvSpPr>
          <p:nvPr>
            <p:ph type="dt" sz="half" idx="10"/>
          </p:nvPr>
        </p:nvSpPr>
        <p:spPr/>
        <p:txBody>
          <a:bodyPr/>
          <a:lstStyle/>
          <a:p>
            <a:r>
              <a:rPr lang="en-GB" smtClean="0"/>
              <a:t>30/10/2014</a:t>
            </a:r>
            <a:endParaRPr lang="en-US"/>
          </a:p>
        </p:txBody>
      </p:sp>
      <p:sp>
        <p:nvSpPr>
          <p:cNvPr id="5" name="Rectangle 4"/>
          <p:cNvSpPr/>
          <p:nvPr/>
        </p:nvSpPr>
        <p:spPr>
          <a:xfrm>
            <a:off x="1332117" y="1886248"/>
            <a:ext cx="2807835" cy="1686768"/>
          </a:xfrm>
          <a:prstGeom prst="rect">
            <a:avLst/>
          </a:prstGeom>
          <a:solidFill>
            <a:srgbClr val="F16B21">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139952" y="1886248"/>
            <a:ext cx="4104456" cy="1686768"/>
          </a:xfrm>
          <a:prstGeom prst="rect">
            <a:avLst/>
          </a:prstGeom>
          <a:solidFill>
            <a:srgbClr val="FFFF0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31640" y="3573016"/>
            <a:ext cx="2804127" cy="2664296"/>
          </a:xfrm>
          <a:prstGeom prst="rect">
            <a:avLst/>
          </a:prstGeom>
          <a:solidFill>
            <a:srgbClr val="7030A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4139952" y="3573016"/>
            <a:ext cx="4099036" cy="2664296"/>
          </a:xfrm>
          <a:prstGeom prst="rect">
            <a:avLst/>
          </a:prstGeom>
          <a:solidFill>
            <a:srgbClr val="00B0F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407458" y="5834653"/>
            <a:ext cx="720069" cy="310534"/>
          </a:xfrm>
          <a:prstGeom prst="rect">
            <a:avLst/>
          </a:prstGeom>
          <a:noFill/>
        </p:spPr>
        <p:txBody>
          <a:bodyPr wrap="none" rtlCol="0">
            <a:spAutoFit/>
          </a:bodyPr>
          <a:lstStyle/>
          <a:p>
            <a:pPr algn="ctr">
              <a:lnSpc>
                <a:spcPts val="1800"/>
              </a:lnSpc>
            </a:pPr>
            <a:r>
              <a:rPr lang="en-US" sz="1400" b="0" dirty="0" smtClean="0">
                <a:solidFill>
                  <a:srgbClr val="C00000"/>
                </a:solidFill>
                <a:latin typeface="Comic Sans MS" panose="030F0702030302020204" pitchFamily="66" charset="0"/>
              </a:rPr>
              <a:t>Scrap!</a:t>
            </a:r>
          </a:p>
        </p:txBody>
      </p:sp>
      <p:sp>
        <p:nvSpPr>
          <p:cNvPr id="14" name="TextBox 13"/>
          <p:cNvSpPr txBox="1"/>
          <p:nvPr/>
        </p:nvSpPr>
        <p:spPr>
          <a:xfrm>
            <a:off x="2944286" y="2485345"/>
            <a:ext cx="1190245" cy="1015663"/>
          </a:xfrm>
          <a:prstGeom prst="rect">
            <a:avLst/>
          </a:prstGeom>
          <a:noFill/>
        </p:spPr>
        <p:txBody>
          <a:bodyPr wrap="square" rtlCol="0">
            <a:spAutoFit/>
          </a:bodyPr>
          <a:lstStyle/>
          <a:p>
            <a:pPr algn="ctr">
              <a:lnSpc>
                <a:spcPts val="1800"/>
              </a:lnSpc>
            </a:pPr>
            <a:r>
              <a:rPr lang="en-US" sz="1400" b="0" dirty="0" smtClean="0">
                <a:solidFill>
                  <a:srgbClr val="C00000"/>
                </a:solidFill>
                <a:latin typeface="Comic Sans MS" panose="030F0702030302020204" pitchFamily="66" charset="0"/>
              </a:rPr>
              <a:t>Important but $$$</a:t>
            </a:r>
            <a:br>
              <a:rPr lang="en-US" sz="1400" b="0" dirty="0" smtClean="0">
                <a:solidFill>
                  <a:srgbClr val="C00000"/>
                </a:solidFill>
                <a:latin typeface="Comic Sans MS" panose="030F0702030302020204" pitchFamily="66" charset="0"/>
              </a:rPr>
            </a:br>
            <a:r>
              <a:rPr lang="en-US" sz="1400" b="0" dirty="0" smtClean="0">
                <a:solidFill>
                  <a:srgbClr val="C00000"/>
                </a:solidFill>
                <a:latin typeface="Comic Sans MS" panose="030F0702030302020204" pitchFamily="66" charset="0"/>
              </a:rPr>
              <a:t>Reengineer or replace!</a:t>
            </a:r>
          </a:p>
        </p:txBody>
      </p:sp>
      <p:sp>
        <p:nvSpPr>
          <p:cNvPr id="15" name="Rectangle 14"/>
          <p:cNvSpPr/>
          <p:nvPr/>
        </p:nvSpPr>
        <p:spPr>
          <a:xfrm>
            <a:off x="6986114" y="5162881"/>
            <a:ext cx="1264328" cy="1015663"/>
          </a:xfrm>
          <a:prstGeom prst="rect">
            <a:avLst/>
          </a:prstGeom>
          <a:noFill/>
        </p:spPr>
        <p:txBody>
          <a:bodyPr wrap="square" rtlCol="0">
            <a:spAutoFit/>
          </a:bodyPr>
          <a:lstStyle/>
          <a:p>
            <a:pPr algn="ctr">
              <a:lnSpc>
                <a:spcPts val="1800"/>
              </a:lnSpc>
            </a:pPr>
            <a:r>
              <a:rPr lang="en-GB" sz="1400" dirty="0">
                <a:solidFill>
                  <a:srgbClr val="C00000"/>
                </a:solidFill>
                <a:latin typeface="Comic Sans MS" panose="030F0702030302020204" pitchFamily="66" charset="0"/>
              </a:rPr>
              <a:t>Replace with COTS, scrap completely or maintain</a:t>
            </a:r>
            <a:endParaRPr lang="en-US" sz="1400" dirty="0">
              <a:solidFill>
                <a:srgbClr val="C00000"/>
              </a:solidFill>
              <a:latin typeface="Comic Sans MS" panose="030F0702030302020204" pitchFamily="66" charset="0"/>
            </a:endParaRPr>
          </a:p>
        </p:txBody>
      </p:sp>
      <p:sp>
        <p:nvSpPr>
          <p:cNvPr id="16" name="Rectangle 15"/>
          <p:cNvSpPr/>
          <p:nvPr/>
        </p:nvSpPr>
        <p:spPr>
          <a:xfrm>
            <a:off x="6255194" y="2582905"/>
            <a:ext cx="2141984" cy="954107"/>
          </a:xfrm>
          <a:prstGeom prst="rect">
            <a:avLst/>
          </a:prstGeom>
          <a:noFill/>
        </p:spPr>
        <p:txBody>
          <a:bodyPr wrap="square" rtlCol="0">
            <a:spAutoFit/>
          </a:bodyPr>
          <a:lstStyle/>
          <a:p>
            <a:pPr lvl="1"/>
            <a:r>
              <a:rPr lang="en-GB" sz="1400" dirty="0">
                <a:solidFill>
                  <a:srgbClr val="C00000"/>
                </a:solidFill>
                <a:latin typeface="Comic Sans MS" panose="030F0702030302020204" pitchFamily="66" charset="0"/>
              </a:rPr>
              <a:t>Continue in operation using normal system maintenance.</a:t>
            </a:r>
          </a:p>
        </p:txBody>
      </p:sp>
    </p:spTree>
    <p:extLst>
      <p:ext uri="{BB962C8B-B14F-4D97-AF65-F5344CB8AC3E}">
        <p14:creationId xmlns:p14="http://schemas.microsoft.com/office/powerpoint/2010/main" val="328913769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GB"/>
              <a:t>Business value assessment</a:t>
            </a:r>
          </a:p>
        </p:txBody>
      </p:sp>
      <p:sp>
        <p:nvSpPr>
          <p:cNvPr id="84995" name="Rectangle 3"/>
          <p:cNvSpPr>
            <a:spLocks noGrp="1" noChangeArrowheads="1"/>
          </p:cNvSpPr>
          <p:nvPr>
            <p:ph idx="1"/>
          </p:nvPr>
        </p:nvSpPr>
        <p:spPr/>
        <p:txBody>
          <a:bodyPr/>
          <a:lstStyle/>
          <a:p>
            <a:r>
              <a:rPr lang="en-GB"/>
              <a:t>Assessment should take different viewpoints into account</a:t>
            </a:r>
          </a:p>
          <a:p>
            <a:pPr lvl="1"/>
            <a:r>
              <a:rPr lang="en-GB"/>
              <a:t>System end-users;</a:t>
            </a:r>
          </a:p>
          <a:p>
            <a:pPr lvl="1"/>
            <a:r>
              <a:rPr lang="en-GB"/>
              <a:t>Business customers;</a:t>
            </a:r>
          </a:p>
          <a:p>
            <a:pPr lvl="1"/>
            <a:r>
              <a:rPr lang="en-GB"/>
              <a:t>Line managers;</a:t>
            </a:r>
          </a:p>
          <a:p>
            <a:pPr lvl="1"/>
            <a:r>
              <a:rPr lang="en-GB"/>
              <a:t>IT managers;</a:t>
            </a:r>
          </a:p>
          <a:p>
            <a:pPr lvl="1"/>
            <a:r>
              <a:rPr lang="en-GB"/>
              <a:t>Senior managers.</a:t>
            </a:r>
          </a:p>
          <a:p>
            <a:r>
              <a:rPr lang="en-GB"/>
              <a:t>Interview different stakeholders and collate results.</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28044425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 in business value assessment</a:t>
            </a:r>
            <a:endParaRPr lang="en-US" dirty="0"/>
          </a:p>
        </p:txBody>
      </p:sp>
      <p:sp>
        <p:nvSpPr>
          <p:cNvPr id="3" name="Content Placeholder 2"/>
          <p:cNvSpPr>
            <a:spLocks noGrp="1"/>
          </p:cNvSpPr>
          <p:nvPr>
            <p:ph idx="1"/>
          </p:nvPr>
        </p:nvSpPr>
        <p:spPr>
          <a:xfrm>
            <a:off x="457200" y="1783357"/>
            <a:ext cx="8229600" cy="4525963"/>
          </a:xfrm>
        </p:spPr>
        <p:txBody>
          <a:bodyPr/>
          <a:lstStyle/>
          <a:p>
            <a:r>
              <a:rPr lang="en-US" dirty="0" smtClean="0"/>
              <a:t>The use of the system </a:t>
            </a:r>
          </a:p>
          <a:p>
            <a:pPr lvl="1"/>
            <a:r>
              <a:rPr lang="en-US" dirty="0" smtClean="0"/>
              <a:t>If systems are only used occasionally or by a small number of people, they may have a low business value. </a:t>
            </a:r>
            <a:endParaRPr lang="en-GB" dirty="0" smtClean="0"/>
          </a:p>
          <a:p>
            <a:r>
              <a:rPr lang="en-US" dirty="0" smtClean="0"/>
              <a:t>The business processes that are supported </a:t>
            </a:r>
          </a:p>
          <a:p>
            <a:pPr lvl="1"/>
            <a:r>
              <a:rPr lang="en-US" dirty="0" smtClean="0"/>
              <a:t>A system may have a low business value if it forces the use of inefficient business processes. </a:t>
            </a:r>
            <a:endParaRPr lang="en-GB" dirty="0" smtClean="0"/>
          </a:p>
          <a:p>
            <a:r>
              <a:rPr lang="en-US" dirty="0" smtClean="0"/>
              <a:t>System dependability </a:t>
            </a:r>
          </a:p>
          <a:p>
            <a:pPr lvl="1"/>
            <a:r>
              <a:rPr lang="en-US" dirty="0" smtClean="0"/>
              <a:t>If a system is not dependable and the problems directly affect business customers, the system has a low business value.</a:t>
            </a:r>
            <a:endParaRPr lang="en-GB" dirty="0" smtClean="0"/>
          </a:p>
          <a:p>
            <a:r>
              <a:rPr lang="en-US" dirty="0" smtClean="0"/>
              <a:t>The system outputs </a:t>
            </a:r>
          </a:p>
          <a:p>
            <a:pPr lvl="1"/>
            <a:r>
              <a:rPr lang="en-US" dirty="0" smtClean="0"/>
              <a:t>If the business depends on system outputs, then the system has a high business value. </a:t>
            </a:r>
            <a:endParaRPr lang="en-GB" dirty="0" smtClean="0"/>
          </a:p>
          <a:p>
            <a:endParaRPr lang="en-US" dirty="0"/>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4" name="Date Placeholder 3"/>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863018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GB"/>
              <a:t>System quality assessment</a:t>
            </a:r>
          </a:p>
        </p:txBody>
      </p:sp>
      <p:sp>
        <p:nvSpPr>
          <p:cNvPr id="86019" name="Rectangle 3"/>
          <p:cNvSpPr>
            <a:spLocks noGrp="1" noChangeArrowheads="1"/>
          </p:cNvSpPr>
          <p:nvPr>
            <p:ph idx="1"/>
          </p:nvPr>
        </p:nvSpPr>
        <p:spPr/>
        <p:txBody>
          <a:bodyPr/>
          <a:lstStyle/>
          <a:p>
            <a:r>
              <a:rPr lang="en-GB"/>
              <a:t>Business process assessment</a:t>
            </a:r>
          </a:p>
          <a:p>
            <a:pPr lvl="1"/>
            <a:r>
              <a:rPr lang="en-GB"/>
              <a:t>How well does the business process support the current goals of the business?</a:t>
            </a:r>
          </a:p>
          <a:p>
            <a:r>
              <a:rPr lang="en-GB"/>
              <a:t>Environment assessment</a:t>
            </a:r>
          </a:p>
          <a:p>
            <a:pPr lvl="1"/>
            <a:r>
              <a:rPr lang="en-GB"/>
              <a:t>How effective is the system’s environment and how expensive is it to maintain?</a:t>
            </a:r>
          </a:p>
          <a:p>
            <a:r>
              <a:rPr lang="en-GB"/>
              <a:t>Application assessment</a:t>
            </a:r>
          </a:p>
          <a:p>
            <a:pPr lvl="1"/>
            <a:r>
              <a:rPr lang="en-GB"/>
              <a:t>What is the quality of the application software system?</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85462753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GB"/>
              <a:t>Business process assessment</a:t>
            </a:r>
          </a:p>
        </p:txBody>
      </p:sp>
      <p:sp>
        <p:nvSpPr>
          <p:cNvPr id="87043" name="Rectangle 3"/>
          <p:cNvSpPr>
            <a:spLocks noGrp="1" noChangeArrowheads="1"/>
          </p:cNvSpPr>
          <p:nvPr>
            <p:ph idx="1"/>
          </p:nvPr>
        </p:nvSpPr>
        <p:spPr/>
        <p:txBody>
          <a:bodyPr/>
          <a:lstStyle/>
          <a:p>
            <a:pPr>
              <a:lnSpc>
                <a:spcPct val="90000"/>
              </a:lnSpc>
            </a:pPr>
            <a:r>
              <a:rPr lang="en-GB" sz="2400"/>
              <a:t>Use a viewpoint-oriented approach and seek answers from system stakeholders</a:t>
            </a:r>
          </a:p>
          <a:p>
            <a:pPr lvl="1">
              <a:lnSpc>
                <a:spcPct val="90000"/>
              </a:lnSpc>
            </a:pPr>
            <a:r>
              <a:rPr lang="en-GB" sz="2000"/>
              <a:t>Is there a defined process model and is it followed?</a:t>
            </a:r>
          </a:p>
          <a:p>
            <a:pPr lvl="1">
              <a:lnSpc>
                <a:spcPct val="90000"/>
              </a:lnSpc>
            </a:pPr>
            <a:r>
              <a:rPr lang="en-GB" sz="2000"/>
              <a:t>Do different parts of the organisation use different processes for the same function?</a:t>
            </a:r>
          </a:p>
          <a:p>
            <a:pPr lvl="1">
              <a:lnSpc>
                <a:spcPct val="90000"/>
              </a:lnSpc>
            </a:pPr>
            <a:r>
              <a:rPr lang="en-GB" sz="2000"/>
              <a:t>How has the process been adapted?</a:t>
            </a:r>
          </a:p>
          <a:p>
            <a:pPr lvl="1">
              <a:lnSpc>
                <a:spcPct val="90000"/>
              </a:lnSpc>
            </a:pPr>
            <a:r>
              <a:rPr lang="en-GB" sz="2000"/>
              <a:t>What are the relationships with other business processes and are these necessary?</a:t>
            </a:r>
          </a:p>
          <a:p>
            <a:pPr lvl="1">
              <a:lnSpc>
                <a:spcPct val="90000"/>
              </a:lnSpc>
            </a:pPr>
            <a:r>
              <a:rPr lang="en-GB" sz="2000"/>
              <a:t>Is the process effectively supported by the legacy application software?</a:t>
            </a:r>
          </a:p>
          <a:p>
            <a:pPr>
              <a:lnSpc>
                <a:spcPct val="90000"/>
              </a:lnSpc>
            </a:pPr>
            <a:r>
              <a:rPr lang="en-GB" sz="2400"/>
              <a:t>Example - a travel ordering system may have a low business value because of the widespread use of web-based ordering.</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6774247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55847"/>
            <a:ext cx="8381260" cy="552873"/>
          </a:xfrm>
        </p:spPr>
        <p:txBody>
          <a:bodyPr/>
          <a:lstStyle/>
          <a:p>
            <a:r>
              <a:rPr lang="en-US" dirty="0" smtClean="0"/>
              <a:t>Factors </a:t>
            </a:r>
            <a:r>
              <a:rPr lang="en-US" dirty="0"/>
              <a:t>used in </a:t>
            </a:r>
            <a:r>
              <a:rPr lang="en-US" dirty="0">
                <a:solidFill>
                  <a:srgbClr val="FFFF00"/>
                </a:solidFill>
              </a:rPr>
              <a:t>environment</a:t>
            </a:r>
            <a:r>
              <a:rPr lang="en-US" dirty="0"/>
              <a:t> assessment</a:t>
            </a:r>
            <a:r>
              <a:rPr lang="en-GB" dirty="0" smtClean="0"/>
              <a:t> </a:t>
            </a:r>
            <a:endParaRPr lang="en-US" dirty="0"/>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
        <p:nvSpPr>
          <p:cNvPr id="3" name="Date Placeholder 2"/>
          <p:cNvSpPr>
            <a:spLocks noGrp="1"/>
          </p:cNvSpPr>
          <p:nvPr>
            <p:ph type="dt" sz="half" idx="10"/>
          </p:nvPr>
        </p:nvSpPr>
        <p:spPr/>
        <p:txBody>
          <a:bodyPr/>
          <a:lstStyle/>
          <a:p>
            <a:r>
              <a:rPr lang="en-GB" smtClean="0"/>
              <a:t>30/10/2014</a:t>
            </a: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3693407"/>
              </p:ext>
            </p:extLst>
          </p:nvPr>
        </p:nvGraphicFramePr>
        <p:xfrm>
          <a:off x="179512" y="1124988"/>
          <a:ext cx="8784976" cy="5777865"/>
        </p:xfrm>
        <a:graphic>
          <a:graphicData uri="http://schemas.openxmlformats.org/drawingml/2006/table">
            <a:tbl>
              <a:tblPr firstRow="1" bandRow="1">
                <a:tableStyleId>{5C22544A-7EE6-4342-B048-85BDC9FD1C3A}</a:tableStyleId>
              </a:tblPr>
              <a:tblGrid>
                <a:gridCol w="1906242"/>
                <a:gridCol w="6878734"/>
              </a:tblGrid>
              <a:tr h="370840">
                <a:tc>
                  <a:txBody>
                    <a:bodyPr/>
                    <a:lstStyle/>
                    <a:p>
                      <a:pPr>
                        <a:spcAft>
                          <a:spcPts val="600"/>
                        </a:spcAft>
                      </a:pPr>
                      <a:r>
                        <a:rPr lang="en-US" sz="1600" dirty="0" smtClean="0">
                          <a:latin typeface="Arial"/>
                          <a:ea typeface="Calibri"/>
                          <a:cs typeface="Times New Roman"/>
                        </a:rPr>
                        <a:t>Factor</a:t>
                      </a:r>
                      <a:endParaRPr lang="en-GB" sz="1600" dirty="0">
                        <a:latin typeface="Arial"/>
                        <a:ea typeface="Calibri"/>
                        <a:cs typeface="Times New Roman"/>
                      </a:endParaRPr>
                    </a:p>
                  </a:txBody>
                  <a:tcPr marL="73025" marR="73025" marT="73025" marB="73025"/>
                </a:tc>
                <a:tc>
                  <a:txBody>
                    <a:bodyPr/>
                    <a:lstStyle/>
                    <a:p>
                      <a:pPr>
                        <a:spcAft>
                          <a:spcPts val="600"/>
                        </a:spcAft>
                      </a:pPr>
                      <a:r>
                        <a:rPr lang="en-US" sz="1600" dirty="0" smtClean="0">
                          <a:latin typeface="Arial"/>
                          <a:ea typeface="Calibri"/>
                          <a:cs typeface="Times New Roman"/>
                        </a:rPr>
                        <a:t>Questions</a:t>
                      </a:r>
                      <a:endParaRPr lang="en-GB" sz="1600" dirty="0">
                        <a:latin typeface="Arial"/>
                        <a:ea typeface="Calibri"/>
                        <a:cs typeface="Times New Roman"/>
                      </a:endParaRPr>
                    </a:p>
                  </a:txBody>
                  <a:tcPr marL="73025" marR="73025" marT="73025" marB="73025"/>
                </a:tc>
              </a:tr>
              <a:tr h="370840">
                <a:tc>
                  <a:txBody>
                    <a:bodyPr/>
                    <a:lstStyle/>
                    <a:p>
                      <a:pPr>
                        <a:spcAft>
                          <a:spcPts val="600"/>
                        </a:spcAft>
                      </a:pPr>
                      <a:r>
                        <a:rPr lang="en-US" sz="1600" dirty="0" smtClean="0">
                          <a:latin typeface="Arial"/>
                          <a:ea typeface="Calibri"/>
                          <a:cs typeface="Times New Roman"/>
                        </a:rPr>
                        <a:t>Supplier </a:t>
                      </a:r>
                      <a:r>
                        <a:rPr lang="en-US" sz="1600" dirty="0">
                          <a:latin typeface="Arial"/>
                          <a:ea typeface="Calibri"/>
                          <a:cs typeface="Times New Roman"/>
                        </a:rPr>
                        <a:t>stability</a:t>
                      </a:r>
                      <a:endParaRPr lang="en-GB" sz="1600" dirty="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Is the supplier still in existence? Is the supplier financially stable and likely to continue in existence? If the supplier is no longer in business, does someone else maintain the systems? </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a:latin typeface="Arial"/>
                          <a:ea typeface="Calibri"/>
                          <a:cs typeface="Times New Roman"/>
                        </a:rPr>
                        <a:t>Failure rate</a:t>
                      </a:r>
                      <a:endParaRPr lang="en-GB" sz="160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Does the hardware have a high rate of reported failures? Does the support software crash and force system restarts? </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a:latin typeface="Arial"/>
                          <a:ea typeface="Calibri"/>
                          <a:cs typeface="Times New Roman"/>
                        </a:rPr>
                        <a:t>Age</a:t>
                      </a:r>
                      <a:endParaRPr lang="en-GB" sz="160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How old is the hardware and software? The older the hardware and support software, the more obsolete it will be. It may still function correctly but there could be significant economic and business benefits to moving to a more modern system.</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a:latin typeface="Arial"/>
                          <a:ea typeface="Calibri"/>
                          <a:cs typeface="Times New Roman"/>
                        </a:rPr>
                        <a:t>Performance</a:t>
                      </a:r>
                      <a:endParaRPr lang="en-GB" sz="160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Is the performance of the system adequate? Do performance problems have a significant effect on system users?</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dirty="0">
                          <a:latin typeface="Arial"/>
                          <a:ea typeface="Calibri"/>
                          <a:cs typeface="Times New Roman"/>
                        </a:rPr>
                        <a:t>Support requirements</a:t>
                      </a:r>
                      <a:endParaRPr lang="en-GB" sz="1600" dirty="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What local support is required by the hardware and software? If there are high costs associated with this support, it may be worth considering system replacement.</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dirty="0">
                          <a:latin typeface="Arial"/>
                          <a:ea typeface="Calibri"/>
                          <a:cs typeface="Times New Roman"/>
                        </a:rPr>
                        <a:t>Maintenance costs</a:t>
                      </a:r>
                      <a:endParaRPr lang="en-GB" sz="1600" dirty="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What are the costs of hardware maintenance and support software </a:t>
                      </a:r>
                      <a:r>
                        <a:rPr lang="en-US" sz="1600" dirty="0" err="1">
                          <a:latin typeface="Arial"/>
                          <a:ea typeface="Calibri"/>
                          <a:cs typeface="Times New Roman"/>
                        </a:rPr>
                        <a:t>licences</a:t>
                      </a:r>
                      <a:r>
                        <a:rPr lang="en-US" sz="1600" dirty="0">
                          <a:latin typeface="Arial"/>
                          <a:ea typeface="Calibri"/>
                          <a:cs typeface="Times New Roman"/>
                        </a:rPr>
                        <a:t>? Older hardware may have higher maintenance costs than modern systems. Support software may have high annual licensing costs.</a:t>
                      </a:r>
                      <a:endParaRPr lang="en-GB" sz="1600" dirty="0">
                        <a:latin typeface="Arial"/>
                        <a:ea typeface="Calibri"/>
                        <a:cs typeface="Times New Roman"/>
                      </a:endParaRPr>
                    </a:p>
                  </a:txBody>
                  <a:tcPr marL="73025" marR="73025" marT="0" marB="73025"/>
                </a:tc>
              </a:tr>
              <a:tr h="370840">
                <a:tc>
                  <a:txBody>
                    <a:bodyPr/>
                    <a:lstStyle/>
                    <a:p>
                      <a:pPr>
                        <a:spcAft>
                          <a:spcPts val="600"/>
                        </a:spcAft>
                      </a:pPr>
                      <a:r>
                        <a:rPr lang="en-US" sz="1600">
                          <a:latin typeface="Arial"/>
                          <a:ea typeface="Calibri"/>
                          <a:cs typeface="Times New Roman"/>
                        </a:rPr>
                        <a:t>Interoperability</a:t>
                      </a:r>
                      <a:endParaRPr lang="en-GB" sz="1600">
                        <a:latin typeface="Arial"/>
                        <a:ea typeface="Calibri"/>
                        <a:cs typeface="Times New Roman"/>
                      </a:endParaRPr>
                    </a:p>
                  </a:txBody>
                  <a:tcPr marL="73025" marR="73025" marT="0" marB="73025"/>
                </a:tc>
                <a:tc>
                  <a:txBody>
                    <a:bodyPr/>
                    <a:lstStyle/>
                    <a:p>
                      <a:pPr>
                        <a:spcAft>
                          <a:spcPts val="600"/>
                        </a:spcAft>
                      </a:pPr>
                      <a:r>
                        <a:rPr lang="en-US" sz="1600" dirty="0">
                          <a:latin typeface="Arial"/>
                          <a:ea typeface="Calibri"/>
                          <a:cs typeface="Times New Roman"/>
                        </a:rPr>
                        <a:t>Are there problems interfacing the system to other systems? Can compilers, for example, be used with current versions of the operating system? Is hardware emulation required</a:t>
                      </a:r>
                      <a:r>
                        <a:rPr lang="en-US" sz="1600" dirty="0" smtClean="0">
                          <a:latin typeface="Arial"/>
                          <a:ea typeface="Calibri"/>
                          <a:cs typeface="Times New Roman"/>
                        </a:rPr>
                        <a:t>?</a:t>
                      </a:r>
                      <a:endParaRPr lang="en-GB" sz="1600" dirty="0">
                        <a:latin typeface="Arial"/>
                        <a:ea typeface="Calibri"/>
                        <a:cs typeface="Times New Roman"/>
                      </a:endParaRPr>
                    </a:p>
                  </a:txBody>
                  <a:tcPr marL="73025" marR="73025" marT="0" marB="73025"/>
                </a:tc>
              </a:tr>
            </a:tbl>
          </a:graphicData>
        </a:graphic>
      </p:graphicFrame>
    </p:spTree>
    <p:extLst>
      <p:ext uri="{BB962C8B-B14F-4D97-AF65-F5344CB8AC3E}">
        <p14:creationId xmlns:p14="http://schemas.microsoft.com/office/powerpoint/2010/main" val="86192447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model of the software testing process</a:t>
            </a:r>
            <a:r>
              <a:rPr lang="en-GB" dirty="0"/>
              <a:t> </a:t>
            </a:r>
            <a:endParaRPr lang="en-US" dirty="0"/>
          </a:p>
        </p:txBody>
      </p:sp>
      <p:sp>
        <p:nvSpPr>
          <p:cNvPr id="6" name="Footer Placeholder 5"/>
          <p:cNvSpPr>
            <a:spLocks noGrp="1"/>
          </p:cNvSpPr>
          <p:nvPr>
            <p:ph type="ftr" sz="quarter" idx="11"/>
          </p:nvPr>
        </p:nvSpPr>
        <p:spPr/>
        <p:txBody>
          <a:bodyPr/>
          <a:lstStyle/>
          <a:p>
            <a:r>
              <a:rPr lang="en-US"/>
              <a:t>SW Testing and Maintenance</a:t>
            </a:r>
          </a:p>
        </p:txBody>
      </p:sp>
      <p:pic>
        <p:nvPicPr>
          <p:cNvPr id="7" name="Picture 6" descr="8.3 Testing Process.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085" y="2655237"/>
            <a:ext cx="8744367" cy="1835492"/>
          </a:xfrm>
          <a:prstGeom prst="rect">
            <a:avLst/>
          </a:prstGeom>
        </p:spPr>
      </p:pic>
      <p:sp>
        <p:nvSpPr>
          <p:cNvPr id="3" name="Date Placeholder 2"/>
          <p:cNvSpPr>
            <a:spLocks noGrp="1"/>
          </p:cNvSpPr>
          <p:nvPr>
            <p:ph type="dt" sz="half" idx="10"/>
          </p:nvPr>
        </p:nvSpPr>
        <p:spPr/>
        <p:txBody>
          <a:bodyPr/>
          <a:lstStyle/>
          <a:p>
            <a:fld id="{FD5B5583-EECF-4A78-9968-1254C7B828AC}" type="datetime1">
              <a:rPr lang="en-US" smtClean="0"/>
              <a:t>12/17/2017</a:t>
            </a:fld>
            <a:endParaRPr lang="en-US"/>
          </a:p>
        </p:txBody>
      </p:sp>
    </p:spTree>
    <p:extLst>
      <p:ext uri="{BB962C8B-B14F-4D97-AF65-F5344CB8AC3E}">
        <p14:creationId xmlns:p14="http://schemas.microsoft.com/office/powerpoint/2010/main" val="4650353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538"/>
            <a:ext cx="8229600" cy="625166"/>
          </a:xfrm>
        </p:spPr>
        <p:txBody>
          <a:bodyPr/>
          <a:lstStyle/>
          <a:p>
            <a:r>
              <a:rPr lang="en-US" dirty="0" smtClean="0"/>
              <a:t>Factors </a:t>
            </a:r>
            <a:r>
              <a:rPr lang="en-US" dirty="0"/>
              <a:t>used in </a:t>
            </a:r>
            <a:r>
              <a:rPr lang="en-US" dirty="0">
                <a:solidFill>
                  <a:srgbClr val="FFFF00"/>
                </a:solidFill>
              </a:rPr>
              <a:t>application</a:t>
            </a:r>
            <a:r>
              <a:rPr lang="en-US" dirty="0"/>
              <a:t> assessment</a:t>
            </a:r>
            <a:r>
              <a:rPr lang="en-GB" dirty="0" smtClean="0"/>
              <a:t> </a:t>
            </a:r>
            <a:endParaRPr lang="en-US" dirty="0"/>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fld id="{C8735F24-F0A4-DB4E-AAD6-0E2C6B4C4636}" type="slidenum">
              <a:rPr lang="en-US" smtClean="0"/>
              <a:pPr/>
              <a:t>80</a:t>
            </a:fld>
            <a:endParaRPr lang="en-US"/>
          </a:p>
        </p:txBody>
      </p:sp>
      <p:sp>
        <p:nvSpPr>
          <p:cNvPr id="3" name="Date Placeholder 2"/>
          <p:cNvSpPr>
            <a:spLocks noGrp="1"/>
          </p:cNvSpPr>
          <p:nvPr>
            <p:ph type="dt" sz="half" idx="10"/>
          </p:nvPr>
        </p:nvSpPr>
        <p:spPr/>
        <p:txBody>
          <a:bodyPr/>
          <a:lstStyle/>
          <a:p>
            <a:r>
              <a:rPr lang="en-GB" smtClean="0"/>
              <a:t>30/10/2014</a:t>
            </a:r>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29428972"/>
              </p:ext>
            </p:extLst>
          </p:nvPr>
        </p:nvGraphicFramePr>
        <p:xfrm>
          <a:off x="179512" y="908720"/>
          <a:ext cx="8784976" cy="5850890"/>
        </p:xfrm>
        <a:graphic>
          <a:graphicData uri="http://schemas.openxmlformats.org/drawingml/2006/table">
            <a:tbl>
              <a:tblPr firstRow="1" bandRow="1">
                <a:tableStyleId>{5C22544A-7EE6-4342-B048-85BDC9FD1C3A}</a:tableStyleId>
              </a:tblPr>
              <a:tblGrid>
                <a:gridCol w="1800200"/>
                <a:gridCol w="6984776"/>
              </a:tblGrid>
              <a:tr h="370840">
                <a:tc>
                  <a:txBody>
                    <a:bodyPr/>
                    <a:lstStyle/>
                    <a:p>
                      <a:pPr>
                        <a:spcAft>
                          <a:spcPts val="600"/>
                        </a:spcAft>
                      </a:pPr>
                      <a:r>
                        <a:rPr lang="en-US" sz="1600" dirty="0" smtClean="0">
                          <a:latin typeface="Arial"/>
                          <a:ea typeface="Calibri"/>
                          <a:cs typeface="Arial"/>
                        </a:rPr>
                        <a:t>Factor</a:t>
                      </a:r>
                      <a:endParaRPr lang="en-GB" sz="1600" dirty="0">
                        <a:latin typeface="Arial"/>
                        <a:ea typeface="Calibri"/>
                        <a:cs typeface="Arial"/>
                      </a:endParaRPr>
                    </a:p>
                  </a:txBody>
                  <a:tcPr marL="73025" marR="73025" marT="73025" marB="73025"/>
                </a:tc>
                <a:tc>
                  <a:txBody>
                    <a:bodyPr/>
                    <a:lstStyle/>
                    <a:p>
                      <a:pPr>
                        <a:spcAft>
                          <a:spcPts val="600"/>
                        </a:spcAft>
                      </a:pPr>
                      <a:r>
                        <a:rPr lang="en-US" sz="1600" dirty="0" smtClean="0">
                          <a:latin typeface="Arial"/>
                          <a:ea typeface="Calibri"/>
                          <a:cs typeface="Arial"/>
                        </a:rPr>
                        <a:t>Questions</a:t>
                      </a:r>
                      <a:endParaRPr lang="en-GB" sz="1600" dirty="0">
                        <a:latin typeface="Arial"/>
                        <a:ea typeface="Calibri"/>
                        <a:cs typeface="Arial"/>
                      </a:endParaRPr>
                    </a:p>
                  </a:txBody>
                  <a:tcPr marL="73025" marR="73025" marT="73025" marB="73025"/>
                </a:tc>
              </a:tr>
              <a:tr h="370840">
                <a:tc>
                  <a:txBody>
                    <a:bodyPr/>
                    <a:lstStyle/>
                    <a:p>
                      <a:pPr>
                        <a:spcAft>
                          <a:spcPts val="600"/>
                        </a:spcAft>
                      </a:pPr>
                      <a:r>
                        <a:rPr lang="en-US" sz="1600" dirty="0" smtClean="0">
                          <a:latin typeface="Arial"/>
                          <a:ea typeface="Calibri"/>
                          <a:cs typeface="Arial"/>
                        </a:rPr>
                        <a:t>Understandability</a:t>
                      </a:r>
                      <a:endParaRPr lang="en-GB" sz="1600" dirty="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How difficult is it to understand the source code of the current system? How complex are the control structures that are used? Do variables have meaningful names that reflect their function?</a:t>
                      </a:r>
                      <a:endParaRPr lang="en-GB" sz="160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Documentation</a:t>
                      </a:r>
                      <a:endParaRPr lang="en-GB" sz="160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What system documentation is available? Is the documentation complete, consistent, and current?</a:t>
                      </a:r>
                      <a:endParaRPr lang="en-GB" sz="160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Data</a:t>
                      </a:r>
                      <a:endParaRPr lang="en-GB" sz="160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Is there an explicit data model for the system? To what extent is data duplicated across files? Is the data used by the system up to date and consistent?</a:t>
                      </a:r>
                      <a:endParaRPr lang="en-GB" sz="160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Performance</a:t>
                      </a:r>
                      <a:endParaRPr lang="en-GB" sz="1600">
                        <a:latin typeface="Arial"/>
                        <a:ea typeface="Calibri"/>
                        <a:cs typeface="Arial"/>
                      </a:endParaRPr>
                    </a:p>
                  </a:txBody>
                  <a:tcPr marL="73025" marR="73025" marT="0" marB="73025"/>
                </a:tc>
                <a:tc>
                  <a:txBody>
                    <a:bodyPr/>
                    <a:lstStyle/>
                    <a:p>
                      <a:pPr>
                        <a:spcAft>
                          <a:spcPts val="600"/>
                        </a:spcAft>
                      </a:pPr>
                      <a:r>
                        <a:rPr lang="en-US" sz="1600" dirty="0">
                          <a:latin typeface="Arial"/>
                          <a:ea typeface="Calibri"/>
                          <a:cs typeface="Arial"/>
                        </a:rPr>
                        <a:t>Is the performance of the application adequate? Do performance problems have a significant effect on system users?</a:t>
                      </a:r>
                      <a:endParaRPr lang="en-GB" sz="1600" dirty="0">
                        <a:latin typeface="Arial"/>
                        <a:ea typeface="Calibri"/>
                        <a:cs typeface="Arial"/>
                      </a:endParaRPr>
                    </a:p>
                  </a:txBody>
                  <a:tcPr marL="73025" marR="73025" marT="0" marB="73025"/>
                </a:tc>
              </a:tr>
              <a:tr h="370840">
                <a:tc>
                  <a:txBody>
                    <a:bodyPr/>
                    <a:lstStyle/>
                    <a:p>
                      <a:pPr>
                        <a:spcAft>
                          <a:spcPts val="600"/>
                        </a:spcAft>
                      </a:pPr>
                      <a:r>
                        <a:rPr lang="en-US" sz="1600" dirty="0">
                          <a:latin typeface="Arial"/>
                          <a:ea typeface="Calibri"/>
                          <a:cs typeface="Arial"/>
                        </a:rPr>
                        <a:t>Programming language</a:t>
                      </a:r>
                      <a:endParaRPr lang="en-GB" sz="1600" dirty="0">
                        <a:latin typeface="Arial"/>
                        <a:ea typeface="Calibri"/>
                        <a:cs typeface="Arial"/>
                      </a:endParaRPr>
                    </a:p>
                  </a:txBody>
                  <a:tcPr marL="73025" marR="73025" marT="0" marB="73025"/>
                </a:tc>
                <a:tc>
                  <a:txBody>
                    <a:bodyPr/>
                    <a:lstStyle/>
                    <a:p>
                      <a:pPr>
                        <a:spcAft>
                          <a:spcPts val="600"/>
                        </a:spcAft>
                      </a:pPr>
                      <a:r>
                        <a:rPr lang="en-US" sz="1600">
                          <a:latin typeface="Arial"/>
                          <a:ea typeface="Calibri"/>
                          <a:cs typeface="Arial"/>
                        </a:rPr>
                        <a:t>Are modern compilers available for the programming language used to develop the system? Is the programming language still used for new system development?</a:t>
                      </a:r>
                      <a:endParaRPr lang="en-GB" sz="1600">
                        <a:latin typeface="Arial"/>
                        <a:ea typeface="Calibri"/>
                        <a:cs typeface="Arial"/>
                      </a:endParaRPr>
                    </a:p>
                  </a:txBody>
                  <a:tcPr marL="73025" marR="73025" marT="0" marB="73025"/>
                </a:tc>
              </a:tr>
              <a:tr h="370840">
                <a:tc>
                  <a:txBody>
                    <a:bodyPr/>
                    <a:lstStyle/>
                    <a:p>
                      <a:pPr>
                        <a:spcAft>
                          <a:spcPts val="600"/>
                        </a:spcAft>
                      </a:pPr>
                      <a:r>
                        <a:rPr lang="en-US" sz="1600" dirty="0">
                          <a:latin typeface="Arial"/>
                          <a:ea typeface="Calibri"/>
                          <a:cs typeface="Arial"/>
                        </a:rPr>
                        <a:t>Configuration management</a:t>
                      </a:r>
                      <a:endParaRPr lang="en-GB" sz="1600" dirty="0">
                        <a:latin typeface="Arial"/>
                        <a:ea typeface="Calibri"/>
                        <a:cs typeface="Arial"/>
                      </a:endParaRPr>
                    </a:p>
                  </a:txBody>
                  <a:tcPr marL="73025" marR="73025" marT="0" marB="73025"/>
                </a:tc>
                <a:tc>
                  <a:txBody>
                    <a:bodyPr/>
                    <a:lstStyle/>
                    <a:p>
                      <a:pPr>
                        <a:spcAft>
                          <a:spcPts val="600"/>
                        </a:spcAft>
                      </a:pPr>
                      <a:r>
                        <a:rPr lang="en-US" sz="1600" dirty="0">
                          <a:latin typeface="Arial"/>
                          <a:ea typeface="Calibri"/>
                          <a:cs typeface="Arial"/>
                        </a:rPr>
                        <a:t>Are all versions of all parts of the system managed by a configuration management system? Is there an explicit description of the versions of components that are used in the current system?</a:t>
                      </a:r>
                      <a:endParaRPr lang="en-GB" sz="1600" dirty="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Test data</a:t>
                      </a:r>
                      <a:endParaRPr lang="en-GB" sz="1600">
                        <a:latin typeface="Arial"/>
                        <a:ea typeface="Calibri"/>
                        <a:cs typeface="Arial"/>
                      </a:endParaRPr>
                    </a:p>
                  </a:txBody>
                  <a:tcPr marL="73025" marR="73025" marT="0" marB="73025"/>
                </a:tc>
                <a:tc>
                  <a:txBody>
                    <a:bodyPr/>
                    <a:lstStyle/>
                    <a:p>
                      <a:pPr>
                        <a:spcAft>
                          <a:spcPts val="600"/>
                        </a:spcAft>
                      </a:pPr>
                      <a:r>
                        <a:rPr lang="en-US" sz="1600" dirty="0">
                          <a:latin typeface="Arial"/>
                          <a:ea typeface="Calibri"/>
                          <a:cs typeface="Arial"/>
                        </a:rPr>
                        <a:t>Does test data for the system exist? Is there a record of regression tests carried out when new features have been added to the system? </a:t>
                      </a:r>
                      <a:endParaRPr lang="en-GB" sz="1600" dirty="0">
                        <a:latin typeface="Arial"/>
                        <a:ea typeface="Calibri"/>
                        <a:cs typeface="Arial"/>
                      </a:endParaRPr>
                    </a:p>
                  </a:txBody>
                  <a:tcPr marL="73025" marR="73025" marT="0" marB="73025"/>
                </a:tc>
              </a:tr>
              <a:tr h="370840">
                <a:tc>
                  <a:txBody>
                    <a:bodyPr/>
                    <a:lstStyle/>
                    <a:p>
                      <a:pPr>
                        <a:spcAft>
                          <a:spcPts val="600"/>
                        </a:spcAft>
                      </a:pPr>
                      <a:r>
                        <a:rPr lang="en-US" sz="1600">
                          <a:latin typeface="Arial"/>
                          <a:ea typeface="Calibri"/>
                          <a:cs typeface="Arial"/>
                        </a:rPr>
                        <a:t>Personnel skills</a:t>
                      </a:r>
                      <a:endParaRPr lang="en-GB" sz="1600">
                        <a:latin typeface="Arial"/>
                        <a:ea typeface="Calibri"/>
                        <a:cs typeface="Arial"/>
                      </a:endParaRPr>
                    </a:p>
                  </a:txBody>
                  <a:tcPr marL="73025" marR="73025" marT="0" marB="73025"/>
                </a:tc>
                <a:tc>
                  <a:txBody>
                    <a:bodyPr/>
                    <a:lstStyle/>
                    <a:p>
                      <a:pPr>
                        <a:spcAft>
                          <a:spcPts val="600"/>
                        </a:spcAft>
                      </a:pPr>
                      <a:r>
                        <a:rPr lang="en-US" sz="1600" dirty="0">
                          <a:latin typeface="Arial"/>
                          <a:ea typeface="Calibri"/>
                          <a:cs typeface="Arial"/>
                        </a:rPr>
                        <a:t>Are there people available who have the skills to maintain the application? Are there people available who have experience with the system?</a:t>
                      </a:r>
                      <a:r>
                        <a:rPr lang="en-US" sz="1600" dirty="0" smtClean="0">
                          <a:latin typeface="Arial"/>
                          <a:ea typeface="Calibri"/>
                          <a:cs typeface="Arial"/>
                        </a:rPr>
                        <a:t> </a:t>
                      </a:r>
                      <a:endParaRPr lang="en-GB" sz="1600" dirty="0">
                        <a:latin typeface="Arial"/>
                        <a:ea typeface="Calibri"/>
                        <a:cs typeface="Arial"/>
                      </a:endParaRPr>
                    </a:p>
                  </a:txBody>
                  <a:tcPr marL="73025" marR="73025" marT="0" marB="73025"/>
                </a:tc>
              </a:tr>
            </a:tbl>
          </a:graphicData>
        </a:graphic>
      </p:graphicFrame>
    </p:spTree>
    <p:extLst>
      <p:ext uri="{BB962C8B-B14F-4D97-AF65-F5344CB8AC3E}">
        <p14:creationId xmlns:p14="http://schemas.microsoft.com/office/powerpoint/2010/main" val="236561692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GB"/>
              <a:t>System measurement</a:t>
            </a:r>
          </a:p>
        </p:txBody>
      </p:sp>
      <p:sp>
        <p:nvSpPr>
          <p:cNvPr id="90115" name="Rectangle 3"/>
          <p:cNvSpPr>
            <a:spLocks noGrp="1" noChangeArrowheads="1"/>
          </p:cNvSpPr>
          <p:nvPr>
            <p:ph idx="1"/>
          </p:nvPr>
        </p:nvSpPr>
        <p:spPr/>
        <p:txBody>
          <a:bodyPr/>
          <a:lstStyle/>
          <a:p>
            <a:r>
              <a:rPr lang="en-GB" dirty="0"/>
              <a:t>You may collect quantitative data to make an assessment of the quality of the application system</a:t>
            </a:r>
          </a:p>
          <a:p>
            <a:pPr lvl="1"/>
            <a:r>
              <a:rPr lang="en-GB" dirty="0"/>
              <a:t>The number of system change requests; </a:t>
            </a:r>
            <a:r>
              <a:rPr lang="en-US" dirty="0"/>
              <a:t>The higher this accumulated value, the lower the quality of the system.</a:t>
            </a:r>
            <a:r>
              <a:rPr lang="en-GB" dirty="0"/>
              <a:t> </a:t>
            </a:r>
          </a:p>
          <a:p>
            <a:pPr lvl="1"/>
            <a:r>
              <a:rPr lang="en-GB" dirty="0"/>
              <a:t>The number of different user interfaces used by the system</a:t>
            </a:r>
            <a:r>
              <a:rPr lang="en-GB" dirty="0" smtClean="0"/>
              <a:t>; </a:t>
            </a:r>
            <a:r>
              <a:rPr lang="en-US" dirty="0"/>
              <a:t>The more interfaces, the more likely it is that there will be inconsistencies and redundancies in these interfaces.</a:t>
            </a:r>
            <a:r>
              <a:rPr lang="en-GB" dirty="0"/>
              <a:t> </a:t>
            </a:r>
          </a:p>
          <a:p>
            <a:pPr lvl="1"/>
            <a:r>
              <a:rPr lang="en-GB" dirty="0"/>
              <a:t>The volume of data used by the system</a:t>
            </a:r>
            <a:r>
              <a:rPr lang="en-GB" dirty="0" smtClean="0"/>
              <a:t>.</a:t>
            </a:r>
            <a:r>
              <a:rPr lang="en-US" dirty="0"/>
              <a:t> As the volume of data (number of files, size of database, etc.) processed by the system increases, so too do the inconsistencies and errors in that data.</a:t>
            </a:r>
            <a:r>
              <a:rPr lang="en-GB" dirty="0"/>
              <a:t> </a:t>
            </a:r>
            <a:endParaRPr lang="en-GB" dirty="0" smtClean="0"/>
          </a:p>
          <a:p>
            <a:pPr lvl="1"/>
            <a:r>
              <a:rPr lang="en-GB" dirty="0" smtClean="0"/>
              <a:t>Cleaning up old data is a very expensive and time-consuming process</a:t>
            </a:r>
            <a:endParaRPr lang="en-GB" dirty="0"/>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52622416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2"/>
          </p:nvPr>
        </p:nvSpPr>
        <p:spPr/>
        <p:txBody>
          <a:bodyPr/>
          <a:lstStyle/>
          <a:p>
            <a:r>
              <a:rPr lang="en-US" smtClean="0"/>
              <a:t>Chapter 9 Software Evolution</a:t>
            </a:r>
            <a:endParaRPr lang="en-US"/>
          </a:p>
        </p:txBody>
      </p:sp>
      <p:sp>
        <p:nvSpPr>
          <p:cNvPr id="2" name="Title 1"/>
          <p:cNvSpPr>
            <a:spLocks noGrp="1"/>
          </p:cNvSpPr>
          <p:nvPr>
            <p:ph type="title"/>
          </p:nvPr>
        </p:nvSpPr>
        <p:spPr/>
        <p:txBody>
          <a:bodyPr/>
          <a:lstStyle/>
          <a:p>
            <a:pPr algn="ctr"/>
            <a:r>
              <a:rPr lang="en-US" dirty="0" smtClean="0">
                <a:solidFill>
                  <a:schemeClr val="bg2"/>
                </a:solidFill>
              </a:rPr>
              <a:t>Software maintenance</a:t>
            </a:r>
            <a:endParaRPr lang="en-US" dirty="0">
              <a:solidFill>
                <a:schemeClr val="bg2"/>
              </a:solidFill>
            </a:endParaRP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C8735F24-F0A4-DB4E-AAD6-0E2C6B4C4636}" type="slidenum">
              <a:rPr lang="en-US" smtClean="0"/>
              <a:pPr/>
              <a:t>82</a:t>
            </a:fld>
            <a:endParaRPr lang="en-US"/>
          </a:p>
        </p:txBody>
      </p:sp>
    </p:spTree>
    <p:extLst>
      <p:ext uri="{BB962C8B-B14F-4D97-AF65-F5344CB8AC3E}">
        <p14:creationId xmlns:p14="http://schemas.microsoft.com/office/powerpoint/2010/main" val="332845507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title"/>
          </p:nvPr>
        </p:nvSpPr>
        <p:spPr>
          <a:noFill/>
          <a:ln/>
        </p:spPr>
        <p:txBody>
          <a:bodyPr lIns="90840" tIns="44623" rIns="90840" bIns="44623"/>
          <a:lstStyle/>
          <a:p>
            <a:r>
              <a:rPr lang="en-GB"/>
              <a:t>Software maintenance</a:t>
            </a:r>
          </a:p>
        </p:txBody>
      </p:sp>
      <p:sp>
        <p:nvSpPr>
          <p:cNvPr id="8194" name="Rectangle 2"/>
          <p:cNvSpPr>
            <a:spLocks noGrp="1" noChangeArrowheads="1"/>
          </p:cNvSpPr>
          <p:nvPr>
            <p:ph idx="1"/>
          </p:nvPr>
        </p:nvSpPr>
        <p:spPr>
          <a:noFill/>
          <a:ln/>
        </p:spPr>
        <p:txBody>
          <a:bodyPr lIns="90840" tIns="44623" rIns="90840" bIns="44623"/>
          <a:lstStyle/>
          <a:p>
            <a:r>
              <a:rPr lang="en-GB" dirty="0"/>
              <a:t>Modifying a program after it has been put into use</a:t>
            </a:r>
            <a:r>
              <a:rPr lang="en-GB" dirty="0" smtClean="0"/>
              <a:t>.</a:t>
            </a:r>
          </a:p>
          <a:p>
            <a:r>
              <a:rPr lang="en-GB" dirty="0" smtClean="0"/>
              <a:t>The term is mostly used for changing custom software. Generic software products are said to evolve to create new versions.</a:t>
            </a:r>
          </a:p>
          <a:p>
            <a:r>
              <a:rPr lang="en-GB" dirty="0"/>
              <a:t>Maintenance does not normally involve major changes to the system’s architecture.</a:t>
            </a:r>
          </a:p>
          <a:p>
            <a:r>
              <a:rPr lang="en-GB" dirty="0"/>
              <a:t>Changes are implemented by modifying existing components and adding new components to the system.</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00164791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title"/>
          </p:nvPr>
        </p:nvSpPr>
        <p:spPr>
          <a:noFill/>
          <a:ln/>
        </p:spPr>
        <p:txBody>
          <a:bodyPr lIns="90840" tIns="44623" rIns="90840" bIns="44623"/>
          <a:lstStyle/>
          <a:p>
            <a:r>
              <a:rPr lang="en-GB"/>
              <a:t>Types of maintenance</a:t>
            </a:r>
          </a:p>
        </p:txBody>
      </p:sp>
      <p:sp>
        <p:nvSpPr>
          <p:cNvPr id="12290" name="Rectangle 2"/>
          <p:cNvSpPr>
            <a:spLocks noGrp="1" noChangeArrowheads="1"/>
          </p:cNvSpPr>
          <p:nvPr>
            <p:ph idx="1"/>
          </p:nvPr>
        </p:nvSpPr>
        <p:spPr>
          <a:noFill/>
          <a:ln/>
        </p:spPr>
        <p:txBody>
          <a:bodyPr lIns="90840" tIns="44623" rIns="90840" bIns="44623"/>
          <a:lstStyle/>
          <a:p>
            <a:r>
              <a:rPr lang="en-GB" sz="2400" dirty="0" smtClean="0"/>
              <a:t>Fault repairs</a:t>
            </a:r>
          </a:p>
          <a:p>
            <a:pPr lvl="1"/>
            <a:r>
              <a:rPr lang="en-GB" sz="2000" dirty="0" smtClean="0"/>
              <a:t>Changing </a:t>
            </a:r>
            <a:r>
              <a:rPr lang="en-GB" sz="2000" dirty="0"/>
              <a:t>a system to </a:t>
            </a:r>
            <a:r>
              <a:rPr lang="en-GB" sz="2000" dirty="0" smtClean="0"/>
              <a:t>fix bugs/vulnerabilities and correct </a:t>
            </a:r>
            <a:r>
              <a:rPr lang="en-GB" sz="2000" dirty="0"/>
              <a:t>deficiencies in the way meets its requirements.</a:t>
            </a:r>
          </a:p>
          <a:p>
            <a:r>
              <a:rPr lang="en-GB" sz="2400" dirty="0" smtClean="0"/>
              <a:t>Environmental adaptation</a:t>
            </a:r>
          </a:p>
          <a:p>
            <a:pPr lvl="1"/>
            <a:r>
              <a:rPr lang="en-GB" sz="2000" dirty="0" smtClean="0"/>
              <a:t>Maintenance </a:t>
            </a:r>
            <a:r>
              <a:rPr lang="en-GB" sz="2000" dirty="0"/>
              <a:t>to adapt software to a different operating environment</a:t>
            </a:r>
          </a:p>
          <a:p>
            <a:pPr lvl="1"/>
            <a:r>
              <a:rPr lang="en-GB" sz="2000" dirty="0"/>
              <a:t>Changing a system so that it operates in a different environment (computer, OS, etc.) from its initial implementation.</a:t>
            </a:r>
          </a:p>
          <a:p>
            <a:r>
              <a:rPr lang="en-GB" sz="2400" dirty="0" smtClean="0"/>
              <a:t>Functionality addition and modification </a:t>
            </a:r>
          </a:p>
          <a:p>
            <a:pPr lvl="1"/>
            <a:r>
              <a:rPr lang="en-GB" dirty="0" smtClean="0"/>
              <a:t>Modifying </a:t>
            </a:r>
            <a:r>
              <a:rPr lang="en-GB" dirty="0"/>
              <a:t>the system to satisfy new requirements</a:t>
            </a:r>
            <a:r>
              <a:rPr lang="en-GB" sz="1600" dirty="0"/>
              <a:t>.</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62241090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Maintenance </a:t>
            </a:r>
            <a:r>
              <a:rPr lang="en-US" dirty="0"/>
              <a:t>effort distribution</a:t>
            </a:r>
            <a:r>
              <a:rPr lang="en-GB" dirty="0" smtClean="0"/>
              <a:t> </a:t>
            </a:r>
            <a:endParaRPr lang="en-US" dirty="0"/>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pic>
        <p:nvPicPr>
          <p:cNvPr id="5" name="Picture 4" descr="9.12 Maint Effort.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4198" y="1871850"/>
            <a:ext cx="4061059" cy="4061059"/>
          </a:xfrm>
          <a:prstGeom prst="rect">
            <a:avLst/>
          </a:prstGeom>
        </p:spPr>
      </p:pic>
      <p:sp>
        <p:nvSpPr>
          <p:cNvPr id="3" name="Date Placeholder 2"/>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7229585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title"/>
          </p:nvPr>
        </p:nvSpPr>
        <p:spPr>
          <a:noFill/>
          <a:ln/>
        </p:spPr>
        <p:txBody>
          <a:bodyPr lIns="90840" tIns="44623" rIns="90840" bIns="44623"/>
          <a:lstStyle/>
          <a:p>
            <a:r>
              <a:rPr lang="en-GB"/>
              <a:t>Maintenance costs</a:t>
            </a:r>
          </a:p>
        </p:txBody>
      </p:sp>
      <p:sp>
        <p:nvSpPr>
          <p:cNvPr id="30722" name="Rectangle 2"/>
          <p:cNvSpPr>
            <a:spLocks noGrp="1" noChangeArrowheads="1"/>
          </p:cNvSpPr>
          <p:nvPr>
            <p:ph idx="1"/>
          </p:nvPr>
        </p:nvSpPr>
        <p:spPr>
          <a:noFill/>
          <a:ln/>
        </p:spPr>
        <p:txBody>
          <a:bodyPr lIns="90840" tIns="44623" rIns="90840" bIns="44623"/>
          <a:lstStyle/>
          <a:p>
            <a:r>
              <a:rPr lang="en-GB" sz="2400" dirty="0"/>
              <a:t>Usually greater than development costs (2* to </a:t>
            </a:r>
            <a:br>
              <a:rPr lang="en-GB" sz="2400" dirty="0"/>
            </a:br>
            <a:r>
              <a:rPr lang="en-GB" sz="2400" dirty="0"/>
              <a:t>100* depending on the application).</a:t>
            </a:r>
          </a:p>
          <a:p>
            <a:r>
              <a:rPr lang="en-GB" sz="2400" dirty="0"/>
              <a:t>Affected by both technical and non-technical </a:t>
            </a:r>
            <a:br>
              <a:rPr lang="en-GB" sz="2400" dirty="0"/>
            </a:br>
            <a:r>
              <a:rPr lang="en-GB" sz="2400" dirty="0"/>
              <a:t>factors.</a:t>
            </a:r>
          </a:p>
          <a:p>
            <a:r>
              <a:rPr lang="en-GB" sz="2400" dirty="0"/>
              <a:t>Increases as software is maintained. </a:t>
            </a:r>
            <a:br>
              <a:rPr lang="en-GB" sz="2400" dirty="0"/>
            </a:br>
            <a:r>
              <a:rPr lang="en-GB" sz="2400" dirty="0"/>
              <a:t>Maintenance corrupts the software structure so </a:t>
            </a:r>
            <a:br>
              <a:rPr lang="en-GB" sz="2400" dirty="0"/>
            </a:br>
            <a:r>
              <a:rPr lang="en-GB" sz="2400" dirty="0"/>
              <a:t>makes further maintenance more difficult.</a:t>
            </a:r>
          </a:p>
          <a:p>
            <a:r>
              <a:rPr lang="en-GB" sz="2400" dirty="0"/>
              <a:t>Ageing software can have high support costs </a:t>
            </a:r>
            <a:br>
              <a:rPr lang="en-GB" sz="2400" dirty="0"/>
            </a:br>
            <a:r>
              <a:rPr lang="en-GB" sz="2400" dirty="0"/>
              <a:t>(e.g. old languages, compilers etc.).</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263454576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Maintenance costs</a:t>
            </a:r>
            <a:endParaRPr lang="en-US" dirty="0"/>
          </a:p>
        </p:txBody>
      </p:sp>
      <p:sp>
        <p:nvSpPr>
          <p:cNvPr id="3" name="Content Placeholder 2"/>
          <p:cNvSpPr>
            <a:spLocks noGrp="1"/>
          </p:cNvSpPr>
          <p:nvPr>
            <p:ph idx="1"/>
          </p:nvPr>
        </p:nvSpPr>
        <p:spPr/>
        <p:txBody>
          <a:bodyPr/>
          <a:lstStyle/>
          <a:p>
            <a:r>
              <a:rPr lang="en-US" dirty="0" smtClean="0"/>
              <a:t>It is usually more expensive to add new features to a system during maintenance than it is to add the same features during development</a:t>
            </a:r>
          </a:p>
          <a:p>
            <a:pPr lvl="1"/>
            <a:r>
              <a:rPr lang="en-US" dirty="0" smtClean="0"/>
              <a:t>A new team has to understand the programs being maintained</a:t>
            </a:r>
          </a:p>
          <a:p>
            <a:pPr lvl="1"/>
            <a:r>
              <a:rPr lang="en-US" dirty="0"/>
              <a:t>Separating maintenance and development means there is no incentive for the development team to write maintainable software</a:t>
            </a:r>
            <a:r>
              <a:rPr lang="en-GB" dirty="0"/>
              <a:t> </a:t>
            </a:r>
            <a:endParaRPr lang="en-GB" dirty="0" smtClean="0"/>
          </a:p>
          <a:p>
            <a:pPr lvl="1"/>
            <a:r>
              <a:rPr lang="en-US" dirty="0"/>
              <a:t>Program maintenance work is unpopular</a:t>
            </a:r>
            <a:r>
              <a:rPr lang="en-GB" dirty="0"/>
              <a:t> </a:t>
            </a:r>
            <a:endParaRPr lang="en-GB" dirty="0" smtClean="0"/>
          </a:p>
          <a:p>
            <a:pPr lvl="2"/>
            <a:r>
              <a:rPr lang="en-GB" dirty="0"/>
              <a:t>Maintenance staff are often inexperienced and have limited domain knowledge</a:t>
            </a:r>
            <a:r>
              <a:rPr lang="en-GB" dirty="0" smtClean="0"/>
              <a:t>.</a:t>
            </a:r>
          </a:p>
          <a:p>
            <a:pPr lvl="1"/>
            <a:r>
              <a:rPr lang="en-US" dirty="0"/>
              <a:t>As programs age, their structure degrades and they become harder to change</a:t>
            </a:r>
            <a:r>
              <a:rPr lang="en-GB" dirty="0"/>
              <a:t> </a:t>
            </a:r>
            <a:endParaRPr lang="en-US" dirty="0"/>
          </a:p>
        </p:txBody>
      </p:sp>
      <p:sp>
        <p:nvSpPr>
          <p:cNvPr id="4" name="Footer Placeholder 3"/>
          <p:cNvSpPr>
            <a:spLocks noGrp="1"/>
          </p:cNvSpPr>
          <p:nvPr>
            <p:ph type="ftr" sz="quarter" idx="11"/>
          </p:nvPr>
        </p:nvSpPr>
        <p:spPr/>
        <p:txBody>
          <a:bodyPr/>
          <a:lstStyle/>
          <a:p>
            <a:r>
              <a:rPr lang="en-US" smtClean="0"/>
              <a:t>Chapter 9 Software Evolution</a:t>
            </a:r>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297190413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GB"/>
              <a:t>Maintenance prediction</a:t>
            </a:r>
          </a:p>
        </p:txBody>
      </p:sp>
      <p:sp>
        <p:nvSpPr>
          <p:cNvPr id="73731" name="Rectangle 3"/>
          <p:cNvSpPr>
            <a:spLocks noGrp="1" noChangeArrowheads="1"/>
          </p:cNvSpPr>
          <p:nvPr>
            <p:ph idx="1"/>
          </p:nvPr>
        </p:nvSpPr>
        <p:spPr/>
        <p:txBody>
          <a:bodyPr/>
          <a:lstStyle/>
          <a:p>
            <a:r>
              <a:rPr lang="en-GB" sz="2400"/>
              <a:t>Maintenance prediction is concerned with assessing which parts of the system may cause problems and have high maintenance costs</a:t>
            </a:r>
          </a:p>
          <a:p>
            <a:pPr lvl="1"/>
            <a:r>
              <a:rPr lang="en-GB" sz="2000"/>
              <a:t>Change acceptance depends on the maintainability of the components affected by the change;</a:t>
            </a:r>
          </a:p>
          <a:p>
            <a:pPr lvl="1"/>
            <a:r>
              <a:rPr lang="en-GB" sz="2000"/>
              <a:t>Implementing changes degrades the system and reduces its maintainability;</a:t>
            </a:r>
          </a:p>
          <a:p>
            <a:pPr lvl="1"/>
            <a:r>
              <a:rPr lang="en-GB" sz="2000"/>
              <a:t>Maintenance costs depend on the number of changes and costs of change depend on maintainability.</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267072678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Maintenance </a:t>
            </a:r>
            <a:r>
              <a:rPr lang="en-US" dirty="0"/>
              <a:t>prediction</a:t>
            </a:r>
            <a:r>
              <a:rPr lang="en-GB" dirty="0" smtClean="0"/>
              <a:t> </a:t>
            </a:r>
            <a:endParaRPr lang="en-US" dirty="0"/>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pic>
        <p:nvPicPr>
          <p:cNvPr id="5" name="Picture 4" descr="9.13 Maint Predict (9.10).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054" y="2000237"/>
            <a:ext cx="7963315" cy="3942039"/>
          </a:xfrm>
          <a:prstGeom prst="rect">
            <a:avLst/>
          </a:prstGeom>
        </p:spPr>
      </p:pic>
      <p:sp>
        <p:nvSpPr>
          <p:cNvPr id="3" name="Date Placeholder 2"/>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47803123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Stages of testing</a:t>
            </a:r>
          </a:p>
        </p:txBody>
      </p:sp>
      <p:sp>
        <p:nvSpPr>
          <p:cNvPr id="3" name="Content Placeholder 2"/>
          <p:cNvSpPr>
            <a:spLocks noGrp="1"/>
          </p:cNvSpPr>
          <p:nvPr>
            <p:ph idx="1"/>
          </p:nvPr>
        </p:nvSpPr>
        <p:spPr/>
        <p:txBody>
          <a:bodyPr/>
          <a:lstStyle/>
          <a:p>
            <a:r>
              <a:rPr lang="en-US" dirty="0"/>
              <a:t>Development testing, where the system is tested during development to discover bugs and defects. </a:t>
            </a:r>
          </a:p>
          <a:p>
            <a:r>
              <a:rPr lang="en-US" dirty="0"/>
              <a:t>Release testing, where a separate testing team test a complete version of the system before it is released to users. </a:t>
            </a:r>
          </a:p>
          <a:p>
            <a:r>
              <a:rPr lang="en-US" dirty="0"/>
              <a:t>User testing, where users or potential users of a system test the system in their own environment.</a:t>
            </a:r>
          </a:p>
        </p:txBody>
      </p:sp>
      <p:sp>
        <p:nvSpPr>
          <p:cNvPr id="4" name="Footer Placeholder 3"/>
          <p:cNvSpPr>
            <a:spLocks noGrp="1"/>
          </p:cNvSpPr>
          <p:nvPr>
            <p:ph type="ftr" sz="quarter" idx="11"/>
          </p:nvPr>
        </p:nvSpPr>
        <p:spPr/>
        <p:txBody>
          <a:bodyPr/>
          <a:lstStyle/>
          <a:p>
            <a:r>
              <a:rPr lang="en-US"/>
              <a:t>SW Testing and Maintenance</a:t>
            </a:r>
          </a:p>
        </p:txBody>
      </p:sp>
      <p:sp>
        <p:nvSpPr>
          <p:cNvPr id="6" name="Date Placeholder 5"/>
          <p:cNvSpPr>
            <a:spLocks noGrp="1"/>
          </p:cNvSpPr>
          <p:nvPr>
            <p:ph type="dt" sz="half" idx="10"/>
          </p:nvPr>
        </p:nvSpPr>
        <p:spPr/>
        <p:txBody>
          <a:bodyPr/>
          <a:lstStyle/>
          <a:p>
            <a:fld id="{049B48B2-0737-4D2C-9B22-C7B0706DEA03}" type="datetime1">
              <a:rPr lang="en-US" smtClean="0"/>
              <a:t>12/17/2017</a:t>
            </a:fld>
            <a:endParaRPr lang="en-US"/>
          </a:p>
        </p:txBody>
      </p:sp>
    </p:spTree>
    <p:extLst>
      <p:ext uri="{BB962C8B-B14F-4D97-AF65-F5344CB8AC3E}">
        <p14:creationId xmlns:p14="http://schemas.microsoft.com/office/powerpoint/2010/main" val="261031600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GB"/>
              <a:t>Change prediction</a:t>
            </a:r>
          </a:p>
        </p:txBody>
      </p:sp>
      <p:sp>
        <p:nvSpPr>
          <p:cNvPr id="74755" name="Rectangle 3"/>
          <p:cNvSpPr>
            <a:spLocks noGrp="1" noChangeArrowheads="1"/>
          </p:cNvSpPr>
          <p:nvPr>
            <p:ph idx="1"/>
          </p:nvPr>
        </p:nvSpPr>
        <p:spPr/>
        <p:txBody>
          <a:bodyPr/>
          <a:lstStyle/>
          <a:p>
            <a:r>
              <a:rPr lang="en-GB" sz="2400"/>
              <a:t>Predicting the number of changes requires and understanding of the relationships between a system and its environment.</a:t>
            </a:r>
          </a:p>
          <a:p>
            <a:r>
              <a:rPr lang="en-GB" sz="2400"/>
              <a:t>Tightly coupled systems require changes whenever the environment is changed.</a:t>
            </a:r>
          </a:p>
          <a:p>
            <a:r>
              <a:rPr lang="en-GB" sz="2400"/>
              <a:t>Factors influencing this relationship are</a:t>
            </a:r>
          </a:p>
          <a:p>
            <a:pPr lvl="1"/>
            <a:r>
              <a:rPr lang="en-GB" sz="2000"/>
              <a:t>Number and complexity of system interfaces;</a:t>
            </a:r>
          </a:p>
          <a:p>
            <a:pPr lvl="1"/>
            <a:r>
              <a:rPr lang="en-GB" sz="2000"/>
              <a:t>Number of inherently volatile system requirements;</a:t>
            </a:r>
          </a:p>
          <a:p>
            <a:pPr lvl="1"/>
            <a:r>
              <a:rPr lang="en-GB" sz="2000"/>
              <a:t>The business processes where the system is used.</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95124944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GB"/>
              <a:t>Complexity metrics</a:t>
            </a:r>
          </a:p>
        </p:txBody>
      </p:sp>
      <p:sp>
        <p:nvSpPr>
          <p:cNvPr id="75779" name="Rectangle 3"/>
          <p:cNvSpPr>
            <a:spLocks noGrp="1" noChangeArrowheads="1"/>
          </p:cNvSpPr>
          <p:nvPr>
            <p:ph idx="1"/>
          </p:nvPr>
        </p:nvSpPr>
        <p:spPr/>
        <p:txBody>
          <a:bodyPr/>
          <a:lstStyle/>
          <a:p>
            <a:r>
              <a:rPr lang="en-GB" sz="2400"/>
              <a:t>Predictions of maintainability can be made by assessing the complexity of system components.</a:t>
            </a:r>
          </a:p>
          <a:p>
            <a:r>
              <a:rPr lang="en-GB" sz="2400"/>
              <a:t>Studies have shown that most maintenance effort is spent on a relatively small number of system components.</a:t>
            </a:r>
          </a:p>
          <a:p>
            <a:r>
              <a:rPr lang="en-GB" sz="2400"/>
              <a:t>Complexity depends on</a:t>
            </a:r>
          </a:p>
          <a:p>
            <a:pPr lvl="1"/>
            <a:r>
              <a:rPr lang="en-GB" sz="2000"/>
              <a:t>Complexity of control structures;</a:t>
            </a:r>
          </a:p>
          <a:p>
            <a:pPr lvl="1"/>
            <a:r>
              <a:rPr lang="en-GB" sz="2000"/>
              <a:t>Complexity of data structures;</a:t>
            </a:r>
          </a:p>
          <a:p>
            <a:pPr lvl="1"/>
            <a:r>
              <a:rPr lang="en-GB" sz="2000"/>
              <a:t>Object, method (procedure) and module size.</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08946993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a:ln/>
        </p:spPr>
        <p:txBody>
          <a:bodyPr lIns="90840" tIns="44623" rIns="90840" bIns="44623"/>
          <a:lstStyle/>
          <a:p>
            <a:r>
              <a:rPr lang="en-GB"/>
              <a:t>Process metrics</a:t>
            </a:r>
          </a:p>
        </p:txBody>
      </p:sp>
      <p:sp>
        <p:nvSpPr>
          <p:cNvPr id="50179" name="Rectangle 3"/>
          <p:cNvSpPr>
            <a:spLocks noGrp="1" noChangeArrowheads="1"/>
          </p:cNvSpPr>
          <p:nvPr>
            <p:ph idx="1"/>
          </p:nvPr>
        </p:nvSpPr>
        <p:spPr>
          <a:noFill/>
          <a:ln/>
        </p:spPr>
        <p:txBody>
          <a:bodyPr lIns="90840" tIns="44623" rIns="90840" bIns="44623"/>
          <a:lstStyle/>
          <a:p>
            <a:r>
              <a:rPr lang="en-GB" dirty="0"/>
              <a:t>Process</a:t>
            </a:r>
            <a:r>
              <a:rPr lang="en-GB" dirty="0" smtClean="0"/>
              <a:t> metrics may </a:t>
            </a:r>
            <a:r>
              <a:rPr lang="en-GB" dirty="0"/>
              <a:t>be used to assess maintainability</a:t>
            </a:r>
          </a:p>
          <a:p>
            <a:pPr lvl="1"/>
            <a:r>
              <a:rPr lang="en-GB" dirty="0"/>
              <a:t>Number of requests for corrective maintenance;</a:t>
            </a:r>
          </a:p>
          <a:p>
            <a:pPr lvl="1"/>
            <a:r>
              <a:rPr lang="en-GB" dirty="0"/>
              <a:t>Average time required for impact analysis;</a:t>
            </a:r>
          </a:p>
          <a:p>
            <a:pPr lvl="1"/>
            <a:r>
              <a:rPr lang="en-GB" dirty="0"/>
              <a:t>Average time taken to implement a change request;</a:t>
            </a:r>
          </a:p>
          <a:p>
            <a:pPr lvl="1"/>
            <a:r>
              <a:rPr lang="en-GB" dirty="0"/>
              <a:t>Number of outstanding change requests.</a:t>
            </a:r>
          </a:p>
          <a:p>
            <a:r>
              <a:rPr lang="en-GB" dirty="0"/>
              <a:t>If any or all of these is increasing, this may indicate a decline in maintainability.</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7850789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a:t>It is often cheaper and less risky to maintain a legacy system than to develop a replacement system using modern technology.</a:t>
            </a:r>
            <a:endParaRPr lang="en-GB" dirty="0"/>
          </a:p>
          <a:p>
            <a:r>
              <a:rPr lang="en-US" dirty="0" smtClean="0"/>
              <a:t>The </a:t>
            </a:r>
            <a:r>
              <a:rPr lang="en-US" dirty="0"/>
              <a:t>business value of a legacy system and the quality of the application should be assessed to help decide if a system should be replaced, transformed or maintained.</a:t>
            </a:r>
            <a:r>
              <a:rPr lang="en-GB" dirty="0"/>
              <a:t> </a:t>
            </a:r>
            <a:endParaRPr lang="en-US" dirty="0"/>
          </a:p>
          <a:p>
            <a:r>
              <a:rPr lang="en-US" dirty="0" smtClean="0"/>
              <a:t>There are 3 types of software maintenance, namely bug fixing, modifying software to work in a new environment, and implementing new or changed requirements.</a:t>
            </a:r>
            <a:endParaRPr lang="en-GB" dirty="0" smtClean="0"/>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4" name="Date Placeholder 3"/>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18869053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fld id="{146A36DE-1C31-46A9-A418-7CB1B96382EA}" type="datetime1">
              <a:rPr lang="en-US" smtClean="0"/>
              <a:t>12/17/2017</a:t>
            </a:fld>
            <a:endParaRPr lang="en-US"/>
          </a:p>
        </p:txBody>
      </p:sp>
      <p:sp>
        <p:nvSpPr>
          <p:cNvPr id="4" name="Footer Placeholder 3"/>
          <p:cNvSpPr>
            <a:spLocks noGrp="1"/>
          </p:cNvSpPr>
          <p:nvPr>
            <p:ph type="ftr" sz="quarter" idx="12"/>
          </p:nvPr>
        </p:nvSpPr>
        <p:spPr/>
        <p:txBody>
          <a:bodyPr/>
          <a:lstStyle/>
          <a:p>
            <a:pPr>
              <a:defRPr/>
            </a:pPr>
            <a:r>
              <a:rPr lang="en-US" smtClean="0"/>
              <a:t>SW Testing and Maintenance</a:t>
            </a:r>
            <a:endParaRPr lang="en-US"/>
          </a:p>
        </p:txBody>
      </p:sp>
      <p:sp>
        <p:nvSpPr>
          <p:cNvPr id="6" name="Title 5"/>
          <p:cNvSpPr>
            <a:spLocks noGrp="1"/>
          </p:cNvSpPr>
          <p:nvPr>
            <p:ph type="title"/>
          </p:nvPr>
        </p:nvSpPr>
        <p:spPr/>
        <p:txBody>
          <a:bodyPr/>
          <a:lstStyle/>
          <a:p>
            <a:r>
              <a:rPr lang="en-US" dirty="0" smtClean="0">
                <a:solidFill>
                  <a:schemeClr val="bg2"/>
                </a:solidFill>
              </a:rPr>
              <a:t>Bonus Material:</a:t>
            </a:r>
            <a:br>
              <a:rPr lang="en-US" dirty="0" smtClean="0">
                <a:solidFill>
                  <a:schemeClr val="bg2"/>
                </a:solidFill>
              </a:rPr>
            </a:br>
            <a:r>
              <a:rPr lang="en-US" dirty="0" smtClean="0">
                <a:solidFill>
                  <a:schemeClr val="bg2"/>
                </a:solidFill>
              </a:rPr>
              <a:t>Software Engineering</a:t>
            </a:r>
            <a:endParaRPr lang="en-US" dirty="0">
              <a:solidFill>
                <a:schemeClr val="bg2"/>
              </a:solidFill>
            </a:endParaRPr>
          </a:p>
        </p:txBody>
      </p:sp>
    </p:spTree>
    <p:extLst>
      <p:ext uri="{BB962C8B-B14F-4D97-AF65-F5344CB8AC3E}">
        <p14:creationId xmlns:p14="http://schemas.microsoft.com/office/powerpoint/2010/main" val="32401954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dirty="0" smtClean="0"/>
              <a:t>Software reengineering</a:t>
            </a:r>
            <a:endParaRPr lang="en-US" dirty="0"/>
          </a:p>
        </p:txBody>
      </p:sp>
      <p:sp>
        <p:nvSpPr>
          <p:cNvPr id="98307" name="Rectangle 3"/>
          <p:cNvSpPr>
            <a:spLocks noGrp="1" noChangeArrowheads="1"/>
          </p:cNvSpPr>
          <p:nvPr>
            <p:ph idx="1"/>
          </p:nvPr>
        </p:nvSpPr>
        <p:spPr/>
        <p:txBody>
          <a:bodyPr/>
          <a:lstStyle/>
          <a:p>
            <a:r>
              <a:rPr lang="en-GB" sz="2400" dirty="0" smtClean="0"/>
              <a:t>Restructuring </a:t>
            </a:r>
            <a:r>
              <a:rPr lang="en-GB" sz="2400" dirty="0"/>
              <a:t>or </a:t>
            </a:r>
            <a:r>
              <a:rPr lang="en-GB" sz="2400" dirty="0" smtClean="0"/>
              <a:t>rewriting </a:t>
            </a:r>
            <a:r>
              <a:rPr lang="en-GB" sz="2400" dirty="0"/>
              <a:t>part or all of a </a:t>
            </a:r>
            <a:br>
              <a:rPr lang="en-GB" sz="2400" dirty="0"/>
            </a:br>
            <a:r>
              <a:rPr lang="en-GB" sz="2400" dirty="0"/>
              <a:t>legacy system without changing its </a:t>
            </a:r>
            <a:br>
              <a:rPr lang="en-GB" sz="2400" dirty="0"/>
            </a:br>
            <a:r>
              <a:rPr lang="en-GB" sz="2400" dirty="0"/>
              <a:t>functionality.</a:t>
            </a:r>
          </a:p>
          <a:p>
            <a:r>
              <a:rPr lang="en-GB" sz="2400" dirty="0"/>
              <a:t>Applicable where some but not all sub-systems </a:t>
            </a:r>
            <a:br>
              <a:rPr lang="en-GB" sz="2400" dirty="0"/>
            </a:br>
            <a:r>
              <a:rPr lang="en-GB" sz="2400" dirty="0"/>
              <a:t>of a larger system require frequent </a:t>
            </a:r>
            <a:br>
              <a:rPr lang="en-GB" sz="2400" dirty="0"/>
            </a:br>
            <a:r>
              <a:rPr lang="en-GB" sz="2400" dirty="0"/>
              <a:t>maintenance.</a:t>
            </a:r>
          </a:p>
          <a:p>
            <a:r>
              <a:rPr lang="en-GB" sz="2400" dirty="0" smtClean="0"/>
              <a:t>Reengineering </a:t>
            </a:r>
            <a:r>
              <a:rPr lang="en-GB" sz="2400" dirty="0"/>
              <a:t>involves adding effort to make </a:t>
            </a:r>
            <a:br>
              <a:rPr lang="en-GB" sz="2400" dirty="0"/>
            </a:br>
            <a:r>
              <a:rPr lang="en-GB" sz="2400" dirty="0"/>
              <a:t>them easier to maintain. The system may be re-structured and re-documented.</a:t>
            </a:r>
          </a:p>
          <a:p>
            <a:endParaRPr lang="en-US" sz="2400" dirty="0"/>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2647141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n-US"/>
              <a:t>Advantages of reengineering</a:t>
            </a:r>
          </a:p>
        </p:txBody>
      </p:sp>
      <p:sp>
        <p:nvSpPr>
          <p:cNvPr id="105475" name="Rectangle 3"/>
          <p:cNvSpPr>
            <a:spLocks noGrp="1" noChangeArrowheads="1"/>
          </p:cNvSpPr>
          <p:nvPr>
            <p:ph idx="1"/>
          </p:nvPr>
        </p:nvSpPr>
        <p:spPr/>
        <p:txBody>
          <a:bodyPr/>
          <a:lstStyle/>
          <a:p>
            <a:r>
              <a:rPr lang="en-GB"/>
              <a:t>Reduced risk</a:t>
            </a:r>
          </a:p>
          <a:p>
            <a:pPr lvl="1"/>
            <a:r>
              <a:rPr lang="en-GB"/>
              <a:t>There is a high risk in new software development. There may be development problems, staffing problems and specification problems.</a:t>
            </a:r>
          </a:p>
          <a:p>
            <a:r>
              <a:rPr lang="en-GB"/>
              <a:t>Reduced cost</a:t>
            </a:r>
          </a:p>
          <a:p>
            <a:pPr lvl="1"/>
            <a:r>
              <a:rPr lang="en-GB"/>
              <a:t>The cost of re-engineering is often significantly less than the costs of developing new software.</a:t>
            </a:r>
          </a:p>
          <a:p>
            <a:endParaRPr lang="en-US"/>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285032291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reengineering process</a:t>
            </a:r>
            <a:r>
              <a:rPr lang="en-GB" dirty="0" smtClean="0"/>
              <a:t> </a:t>
            </a:r>
            <a:endParaRPr lang="en-US" dirty="0"/>
          </a:p>
        </p:txBody>
      </p:sp>
      <p:sp>
        <p:nvSpPr>
          <p:cNvPr id="8" name="Footer Placeholder 7"/>
          <p:cNvSpPr>
            <a:spLocks noGrp="1"/>
          </p:cNvSpPr>
          <p:nvPr>
            <p:ph type="ftr" sz="quarter" idx="11"/>
          </p:nvPr>
        </p:nvSpPr>
        <p:spPr/>
        <p:txBody>
          <a:bodyPr/>
          <a:lstStyle/>
          <a:p>
            <a:r>
              <a:rPr lang="en-US" smtClean="0"/>
              <a:t>Chapter 9 Software Evolution</a:t>
            </a:r>
            <a:endParaRPr lang="en-US"/>
          </a:p>
        </p:txBody>
      </p:sp>
      <p:pic>
        <p:nvPicPr>
          <p:cNvPr id="5" name="Picture 4" descr="9.14 Re-Eng Process.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52" y="2029253"/>
            <a:ext cx="8198244" cy="3584157"/>
          </a:xfrm>
          <a:prstGeom prst="rect">
            <a:avLst/>
          </a:prstGeom>
        </p:spPr>
      </p:pic>
      <p:sp>
        <p:nvSpPr>
          <p:cNvPr id="3" name="Date Placeholder 2"/>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09826773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n-US"/>
              <a:t>Reengineering process activities</a:t>
            </a:r>
          </a:p>
        </p:txBody>
      </p:sp>
      <p:sp>
        <p:nvSpPr>
          <p:cNvPr id="106499" name="Rectangle 3"/>
          <p:cNvSpPr>
            <a:spLocks noGrp="1" noChangeArrowheads="1"/>
          </p:cNvSpPr>
          <p:nvPr>
            <p:ph idx="1"/>
          </p:nvPr>
        </p:nvSpPr>
        <p:spPr/>
        <p:txBody>
          <a:bodyPr/>
          <a:lstStyle/>
          <a:p>
            <a:r>
              <a:rPr lang="en-US" sz="2400"/>
              <a:t>Source code translation</a:t>
            </a:r>
          </a:p>
          <a:p>
            <a:pPr lvl="1"/>
            <a:r>
              <a:rPr lang="en-US" sz="2000"/>
              <a:t>Convert code to a new language.</a:t>
            </a:r>
          </a:p>
          <a:p>
            <a:r>
              <a:rPr lang="en-US" sz="2400"/>
              <a:t>Reverse engineering</a:t>
            </a:r>
          </a:p>
          <a:p>
            <a:pPr lvl="1"/>
            <a:r>
              <a:rPr lang="en-US" sz="2000"/>
              <a:t>Analyse the program to understand it;</a:t>
            </a:r>
          </a:p>
          <a:p>
            <a:r>
              <a:rPr lang="en-US" sz="2400"/>
              <a:t>Program structure improvement</a:t>
            </a:r>
          </a:p>
          <a:p>
            <a:pPr lvl="1"/>
            <a:r>
              <a:rPr lang="en-US" sz="2000"/>
              <a:t>Restructure automatically for understandability;</a:t>
            </a:r>
          </a:p>
          <a:p>
            <a:r>
              <a:rPr lang="en-US" sz="2400"/>
              <a:t>Program modularisation</a:t>
            </a:r>
          </a:p>
          <a:p>
            <a:pPr lvl="1"/>
            <a:r>
              <a:rPr lang="en-US" sz="2000"/>
              <a:t>Reorganise the program structure;</a:t>
            </a:r>
          </a:p>
          <a:p>
            <a:r>
              <a:rPr lang="en-US" sz="2400"/>
              <a:t>Data reengineering</a:t>
            </a:r>
          </a:p>
          <a:p>
            <a:pPr lvl="1"/>
            <a:r>
              <a:rPr lang="en-US" sz="2000"/>
              <a:t>Clean-up and restructure system data.</a:t>
            </a:r>
          </a:p>
        </p:txBody>
      </p:sp>
      <p:sp>
        <p:nvSpPr>
          <p:cNvPr id="7" name="Footer Placeholder 6"/>
          <p:cNvSpPr>
            <a:spLocks noGrp="1"/>
          </p:cNvSpPr>
          <p:nvPr>
            <p:ph type="ftr" sz="quarter" idx="11"/>
          </p:nvPr>
        </p:nvSpPr>
        <p:spPr/>
        <p:txBody>
          <a:bodyPr/>
          <a:lstStyle/>
          <a:p>
            <a:r>
              <a:rPr lang="en-US" smtClean="0"/>
              <a:t>Chapter 9 Software Evolution</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44716346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Reengineering </a:t>
            </a:r>
            <a:r>
              <a:rPr lang="en-US" dirty="0"/>
              <a:t>approaches</a:t>
            </a:r>
            <a:r>
              <a:rPr lang="en-GB" dirty="0" smtClean="0"/>
              <a:t> </a:t>
            </a:r>
            <a:endParaRPr lang="en-US" dirty="0"/>
          </a:p>
        </p:txBody>
      </p:sp>
      <p:pic>
        <p:nvPicPr>
          <p:cNvPr id="4" name="Content Placeholder 3" descr="9.12 Re-EngApproaches.eps"/>
          <p:cNvPicPr>
            <a:picLocks noGrp="1" noChangeAspect="1"/>
          </p:cNvPicPr>
          <p:nvPr>
            <p:ph idx="1"/>
          </p:nvPr>
        </p:nvPicPr>
        <p:blipFill>
          <a:blip r:embed="rId2"/>
          <a:srcRect t="-25178" b="-25178"/>
          <a:stretch>
            <a:fillRect/>
          </a:stretch>
        </p:blipFill>
        <p:spPr>
          <a:xfrm>
            <a:off x="1143643" y="1851923"/>
            <a:ext cx="6933509" cy="3813163"/>
          </a:xfrm>
        </p:spPr>
      </p:pic>
      <p:sp>
        <p:nvSpPr>
          <p:cNvPr id="8" name="Footer Placeholder 7"/>
          <p:cNvSpPr>
            <a:spLocks noGrp="1"/>
          </p:cNvSpPr>
          <p:nvPr>
            <p:ph type="ftr" sz="quarter" idx="11"/>
          </p:nvPr>
        </p:nvSpPr>
        <p:spPr/>
        <p:txBody>
          <a:bodyPr/>
          <a:lstStyle/>
          <a:p>
            <a:r>
              <a:rPr lang="en-US" smtClean="0"/>
              <a:t>Chapter 9 Software Evolution</a:t>
            </a:r>
            <a:endParaRPr lang="en-US"/>
          </a:p>
        </p:txBody>
      </p:sp>
      <p:sp>
        <p:nvSpPr>
          <p:cNvPr id="3" name="Date Placeholder 2"/>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03469579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ava Gree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txDef>
      <a:spPr>
        <a:noFill/>
      </a:spPr>
      <a:bodyPr wrap="square" rtlCol="0">
        <a:spAutoFit/>
      </a:bodyPr>
      <a:lstStyle>
        <a:defPPr algn="ctr">
          <a:lnSpc>
            <a:spcPts val="1800"/>
          </a:lnSpc>
          <a:defRPr sz="1800" b="0" dirty="0" err="1" smtClean="0">
            <a:latin typeface="+mn-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Scrum</Template>
  <TotalTime>14130</TotalTime>
  <Words>7108</Words>
  <Application>Microsoft Office PowerPoint</Application>
  <PresentationFormat>On-screen Show (4:3)</PresentationFormat>
  <Paragraphs>981</Paragraphs>
  <Slides>114</Slides>
  <Notes>7</Notes>
  <HiddenSlides>0</HiddenSlides>
  <MMClips>0</MMClips>
  <ScaleCrop>false</ScaleCrop>
  <HeadingPairs>
    <vt:vector size="4" baseType="variant">
      <vt:variant>
        <vt:lpstr>Theme</vt:lpstr>
      </vt:variant>
      <vt:variant>
        <vt:i4>1</vt:i4>
      </vt:variant>
      <vt:variant>
        <vt:lpstr>Slide Titles</vt:lpstr>
      </vt:variant>
      <vt:variant>
        <vt:i4>114</vt:i4>
      </vt:variant>
    </vt:vector>
  </HeadingPairs>
  <TitlesOfParts>
    <vt:vector size="115" baseType="lpstr">
      <vt:lpstr>Java Green</vt:lpstr>
      <vt:lpstr>Software Engineering I    Chapters 8 &amp; 9      SW Testing &amp; Maintenance   </vt:lpstr>
      <vt:lpstr>Chapter 8  Software Testing</vt:lpstr>
      <vt:lpstr>Program testing</vt:lpstr>
      <vt:lpstr>Program testing goals</vt:lpstr>
      <vt:lpstr>An input-output model  of program testing </vt:lpstr>
      <vt:lpstr>Verification vs validation</vt:lpstr>
      <vt:lpstr>Inspections and testing </vt:lpstr>
      <vt:lpstr>A model of the software testing process </vt:lpstr>
      <vt:lpstr>Stages of testing</vt:lpstr>
      <vt:lpstr>Types of testing</vt:lpstr>
      <vt:lpstr>Unit testing</vt:lpstr>
      <vt:lpstr>Unit testing</vt:lpstr>
      <vt:lpstr>The weather station object interface ("interface" as public methods or hooks) </vt:lpstr>
      <vt:lpstr>Automated testing</vt:lpstr>
      <vt:lpstr>Automated test components</vt:lpstr>
      <vt:lpstr>JUnit Setup  (1)</vt:lpstr>
      <vt:lpstr>JUnit Setup  (2)</vt:lpstr>
      <vt:lpstr>A method in a unit test case class, DragonTester</vt:lpstr>
      <vt:lpstr>A method in a unit test case class, DragonTester</vt:lpstr>
      <vt:lpstr>And a Driver to run the Unit Test classes</vt:lpstr>
      <vt:lpstr>Choosing unit test cases</vt:lpstr>
      <vt:lpstr>Equivalence partitions </vt:lpstr>
      <vt:lpstr>General testing guidelines</vt:lpstr>
      <vt:lpstr>General testing guidelines</vt:lpstr>
      <vt:lpstr>Integration testing</vt:lpstr>
      <vt:lpstr>Interface testing</vt:lpstr>
      <vt:lpstr>Interface testing</vt:lpstr>
      <vt:lpstr>Interface testing </vt:lpstr>
      <vt:lpstr>Interface errors</vt:lpstr>
      <vt:lpstr>Interface testing guidelines</vt:lpstr>
      <vt:lpstr>System testing</vt:lpstr>
      <vt:lpstr>System testing</vt:lpstr>
      <vt:lpstr>System and component testing</vt:lpstr>
      <vt:lpstr>Use-case testing</vt:lpstr>
      <vt:lpstr>Collect weather data sequence chart </vt:lpstr>
      <vt:lpstr>Test cases derived from sequence diagram</vt:lpstr>
      <vt:lpstr>Testing policies</vt:lpstr>
      <vt:lpstr>Test Scripts</vt:lpstr>
      <vt:lpstr>PowerPoint Presentation</vt:lpstr>
      <vt:lpstr>PowerPoint Presentation</vt:lpstr>
      <vt:lpstr>PowerPoint Presentation</vt:lpstr>
      <vt:lpstr>PowerPoint Presentation</vt:lpstr>
      <vt:lpstr>The "V" model of validation</vt:lpstr>
      <vt:lpstr>The Many-to-Many Complexity Problem</vt:lpstr>
      <vt:lpstr>Testing phases in a plan-driven software process (V-model)</vt:lpstr>
      <vt:lpstr>The V Model</vt:lpstr>
      <vt:lpstr>A formal software qualification process</vt:lpstr>
      <vt:lpstr>Design Qualification: Is product development done under best practices?</vt:lpstr>
      <vt:lpstr>Sample Traceability Matrix</vt:lpstr>
      <vt:lpstr>PowerPoint Presentation</vt:lpstr>
      <vt:lpstr>Release testing</vt:lpstr>
      <vt:lpstr>Release testing</vt:lpstr>
      <vt:lpstr>Release testing and system testing</vt:lpstr>
      <vt:lpstr>Requirements based testing</vt:lpstr>
      <vt:lpstr>Performance testing</vt:lpstr>
      <vt:lpstr>User testing</vt:lpstr>
      <vt:lpstr>User testing</vt:lpstr>
      <vt:lpstr>Types of user testing</vt:lpstr>
      <vt:lpstr>Agile methods and acceptance testing</vt:lpstr>
      <vt:lpstr>Key points</vt:lpstr>
      <vt:lpstr>Key points</vt:lpstr>
      <vt:lpstr>Chapter 9  Software Evolution</vt:lpstr>
      <vt:lpstr>Change Management</vt:lpstr>
      <vt:lpstr>Change implementation</vt:lpstr>
      <vt:lpstr>Urgent change requests</vt:lpstr>
      <vt:lpstr>The emergency repair process</vt:lpstr>
      <vt:lpstr>Agile methods and evolution</vt:lpstr>
      <vt:lpstr>Legacy systems</vt:lpstr>
      <vt:lpstr>Legacy systems</vt:lpstr>
      <vt:lpstr>The elements of a legacy system</vt:lpstr>
      <vt:lpstr>Legacy system components</vt:lpstr>
      <vt:lpstr>Legacy system replacement and change</vt:lpstr>
      <vt:lpstr>Legacy system management</vt:lpstr>
      <vt:lpstr>Figure 9.13  An example of a legacy system assessment </vt:lpstr>
      <vt:lpstr>Business value assessment</vt:lpstr>
      <vt:lpstr>Issues in business value assessment</vt:lpstr>
      <vt:lpstr>System quality assessment</vt:lpstr>
      <vt:lpstr>Business process assessment</vt:lpstr>
      <vt:lpstr>Factors used in environment assessment </vt:lpstr>
      <vt:lpstr>Factors used in application assessment </vt:lpstr>
      <vt:lpstr>System measurement</vt:lpstr>
      <vt:lpstr>Software maintenance</vt:lpstr>
      <vt:lpstr>Software maintenance</vt:lpstr>
      <vt:lpstr>Types of maintenance</vt:lpstr>
      <vt:lpstr>Maintenance effort distribution </vt:lpstr>
      <vt:lpstr>Maintenance costs</vt:lpstr>
      <vt:lpstr>Maintenance costs</vt:lpstr>
      <vt:lpstr>Maintenance prediction</vt:lpstr>
      <vt:lpstr>Maintenance prediction </vt:lpstr>
      <vt:lpstr>Change prediction</vt:lpstr>
      <vt:lpstr>Complexity metrics</vt:lpstr>
      <vt:lpstr>Process metrics</vt:lpstr>
      <vt:lpstr>Key points</vt:lpstr>
      <vt:lpstr>Bonus Material: Software Engineering</vt:lpstr>
      <vt:lpstr>Software reengineering</vt:lpstr>
      <vt:lpstr>Advantages of reengineering</vt:lpstr>
      <vt:lpstr>The reengineering process </vt:lpstr>
      <vt:lpstr>Reengineering process activities</vt:lpstr>
      <vt:lpstr>Reengineering approaches </vt:lpstr>
      <vt:lpstr>Reengineering cost factors</vt:lpstr>
      <vt:lpstr>Refactoring</vt:lpstr>
      <vt:lpstr>Refactoring and reengineering</vt:lpstr>
      <vt:lpstr>Key points</vt:lpstr>
      <vt:lpstr>Key points</vt:lpstr>
      <vt:lpstr>Supplemental Slides</vt:lpstr>
      <vt:lpstr>Test-driven development</vt:lpstr>
      <vt:lpstr>Test-driven development</vt:lpstr>
      <vt:lpstr>Test-driven development</vt:lpstr>
      <vt:lpstr>TDD process activities</vt:lpstr>
      <vt:lpstr>Benefits of test-driven development</vt:lpstr>
      <vt:lpstr>Regression testing</vt:lpstr>
      <vt:lpstr>A usage scenario for the Mentcare system What should we test?</vt:lpstr>
      <vt:lpstr>Features tested by scenario</vt:lpstr>
      <vt:lpstr>The acceptance testing process </vt:lpstr>
    </vt:vector>
  </TitlesOfParts>
  <Company>St Andrews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4</dc:title>
  <dc:creator>Ian Sommerville</dc:creator>
  <cp:lastModifiedBy>Jack Myers</cp:lastModifiedBy>
  <cp:revision>201</cp:revision>
  <cp:lastPrinted>2010-01-11T10:54:43Z</cp:lastPrinted>
  <dcterms:created xsi:type="dcterms:W3CDTF">2010-01-08T19:43:52Z</dcterms:created>
  <dcterms:modified xsi:type="dcterms:W3CDTF">2017-12-17T18:04:34Z</dcterms:modified>
</cp:coreProperties>
</file>