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112"/>
  </p:notesMasterIdLst>
  <p:handoutMasterIdLst>
    <p:handoutMasterId r:id="rId113"/>
  </p:handoutMasterIdLst>
  <p:sldIdLst>
    <p:sldId id="401" r:id="rId2"/>
    <p:sldId id="402" r:id="rId3"/>
    <p:sldId id="404" r:id="rId4"/>
    <p:sldId id="407" r:id="rId5"/>
    <p:sldId id="408" r:id="rId6"/>
    <p:sldId id="409" r:id="rId7"/>
    <p:sldId id="411" r:id="rId8"/>
    <p:sldId id="413" r:id="rId9"/>
    <p:sldId id="414" r:id="rId10"/>
    <p:sldId id="417" r:id="rId11"/>
    <p:sldId id="418" r:id="rId12"/>
    <p:sldId id="419" r:id="rId13"/>
    <p:sldId id="526" r:id="rId14"/>
    <p:sldId id="525" r:id="rId15"/>
    <p:sldId id="524" r:id="rId16"/>
    <p:sldId id="420" r:id="rId17"/>
    <p:sldId id="421" r:id="rId18"/>
    <p:sldId id="427" r:id="rId19"/>
    <p:sldId id="461" r:id="rId20"/>
    <p:sldId id="463" r:id="rId21"/>
    <p:sldId id="464" r:id="rId22"/>
    <p:sldId id="528" r:id="rId23"/>
    <p:sldId id="546" r:id="rId24"/>
    <p:sldId id="547" r:id="rId25"/>
    <p:sldId id="560" r:id="rId26"/>
    <p:sldId id="550" r:id="rId27"/>
    <p:sldId id="529" r:id="rId28"/>
    <p:sldId id="562" r:id="rId29"/>
    <p:sldId id="563" r:id="rId30"/>
    <p:sldId id="564" r:id="rId31"/>
    <p:sldId id="565" r:id="rId32"/>
    <p:sldId id="566" r:id="rId33"/>
    <p:sldId id="577" r:id="rId34"/>
    <p:sldId id="579" r:id="rId35"/>
    <p:sldId id="580" r:id="rId36"/>
    <p:sldId id="567" r:id="rId37"/>
    <p:sldId id="568" r:id="rId38"/>
    <p:sldId id="569" r:id="rId39"/>
    <p:sldId id="570" r:id="rId40"/>
    <p:sldId id="571" r:id="rId41"/>
    <p:sldId id="572" r:id="rId42"/>
    <p:sldId id="573" r:id="rId43"/>
    <p:sldId id="574" r:id="rId44"/>
    <p:sldId id="575" r:id="rId45"/>
    <p:sldId id="576" r:id="rId46"/>
    <p:sldId id="581" r:id="rId47"/>
    <p:sldId id="554" r:id="rId48"/>
    <p:sldId id="555" r:id="rId49"/>
    <p:sldId id="582" r:id="rId50"/>
    <p:sldId id="584" r:id="rId51"/>
    <p:sldId id="551" r:id="rId52"/>
    <p:sldId id="585" r:id="rId53"/>
    <p:sldId id="586" r:id="rId54"/>
    <p:sldId id="552" r:id="rId55"/>
    <p:sldId id="583" r:id="rId56"/>
    <p:sldId id="537" r:id="rId57"/>
    <p:sldId id="549" r:id="rId58"/>
    <p:sldId id="538" r:id="rId59"/>
    <p:sldId id="536" r:id="rId60"/>
    <p:sldId id="539" r:id="rId61"/>
    <p:sldId id="540" r:id="rId62"/>
    <p:sldId id="542" r:id="rId63"/>
    <p:sldId id="561" r:id="rId64"/>
    <p:sldId id="541" r:id="rId65"/>
    <p:sldId id="556" r:id="rId66"/>
    <p:sldId id="557" r:id="rId67"/>
    <p:sldId id="558" r:id="rId68"/>
    <p:sldId id="543" r:id="rId69"/>
    <p:sldId id="527" r:id="rId70"/>
    <p:sldId id="544" r:id="rId71"/>
    <p:sldId id="588" r:id="rId72"/>
    <p:sldId id="587" r:id="rId73"/>
    <p:sldId id="465" r:id="rId74"/>
    <p:sldId id="466" r:id="rId75"/>
    <p:sldId id="470" r:id="rId76"/>
    <p:sldId id="471" r:id="rId77"/>
    <p:sldId id="472" r:id="rId78"/>
    <p:sldId id="473" r:id="rId79"/>
    <p:sldId id="474" r:id="rId80"/>
    <p:sldId id="477" r:id="rId81"/>
    <p:sldId id="478" r:id="rId82"/>
    <p:sldId id="479" r:id="rId83"/>
    <p:sldId id="484" r:id="rId84"/>
    <p:sldId id="486" r:id="rId85"/>
    <p:sldId id="487" r:id="rId86"/>
    <p:sldId id="488" r:id="rId87"/>
    <p:sldId id="499" r:id="rId88"/>
    <p:sldId id="500" r:id="rId89"/>
    <p:sldId id="501" r:id="rId90"/>
    <p:sldId id="502" r:id="rId91"/>
    <p:sldId id="503" r:id="rId92"/>
    <p:sldId id="504" r:id="rId93"/>
    <p:sldId id="505" r:id="rId94"/>
    <p:sldId id="506" r:id="rId95"/>
    <p:sldId id="507" r:id="rId96"/>
    <p:sldId id="508" r:id="rId97"/>
    <p:sldId id="509" r:id="rId98"/>
    <p:sldId id="510" r:id="rId99"/>
    <p:sldId id="511" r:id="rId100"/>
    <p:sldId id="512" r:id="rId101"/>
    <p:sldId id="513" r:id="rId102"/>
    <p:sldId id="514" r:id="rId103"/>
    <p:sldId id="515" r:id="rId104"/>
    <p:sldId id="516" r:id="rId105"/>
    <p:sldId id="517" r:id="rId106"/>
    <p:sldId id="518" r:id="rId107"/>
    <p:sldId id="519" r:id="rId108"/>
    <p:sldId id="520" r:id="rId109"/>
    <p:sldId id="521" r:id="rId110"/>
    <p:sldId id="522" r:id="rId1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8CC642"/>
    <a:srgbClr val="FFC310"/>
    <a:srgbClr val="B9BA7F"/>
    <a:srgbClr val="E5801B"/>
    <a:srgbClr val="D4D597"/>
    <a:srgbClr val="FFFF99"/>
    <a:srgbClr val="FEE6CE"/>
    <a:srgbClr val="709767"/>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Objects="1">
      <p:cViewPr>
        <p:scale>
          <a:sx n="65" d="100"/>
          <a:sy n="65" d="100"/>
        </p:scale>
        <p:origin x="636" y="36"/>
      </p:cViewPr>
      <p:guideLst>
        <p:guide orient="horz" pos="2160"/>
        <p:guide pos="2880"/>
      </p:guideLst>
    </p:cSldViewPr>
  </p:slideViewPr>
  <p:notesTextViewPr>
    <p:cViewPr>
      <p:scale>
        <a:sx n="100" d="100"/>
        <a:sy n="100" d="100"/>
      </p:scale>
      <p:origin x="0" y="0"/>
    </p:cViewPr>
  </p:notesTextViewPr>
  <p:sorterViewPr>
    <p:cViewPr>
      <p:scale>
        <a:sx n="1657511667" d="2002092800"/>
        <a:sy n="1657511667" d="2002092800"/>
      </p:scale>
      <p:origin x="0" y="-12871"/>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BD4605-AD70-46FE-9885-8E58BCDE4114}" type="doc">
      <dgm:prSet loTypeId="urn:microsoft.com/office/officeart/2005/8/layout/chevron1" loCatId="process" qsTypeId="urn:microsoft.com/office/officeart/2005/8/quickstyle/simple1" qsCatId="simple" csTypeId="urn:microsoft.com/office/officeart/2005/8/colors/accent1_2" csCatId="accent1" phldr="1"/>
      <dgm:spPr/>
    </dgm:pt>
    <dgm:pt modelId="{F38AA7F2-3878-47DA-8344-03DBC2A9B6D6}">
      <dgm:prSet phldrT="[Text]" custT="1"/>
      <dgm:spPr>
        <a:solidFill>
          <a:srgbClr val="FFC310"/>
        </a:solidFill>
      </dgm:spPr>
      <dgm:t>
        <a:bodyPr/>
        <a:lstStyle/>
        <a:p>
          <a:r>
            <a:rPr lang="en-US" sz="2200" dirty="0">
              <a:solidFill>
                <a:schemeClr val="tx1"/>
              </a:solidFill>
            </a:rPr>
            <a:t>Analysis</a:t>
          </a:r>
        </a:p>
      </dgm:t>
    </dgm:pt>
    <dgm:pt modelId="{7A74AA6C-6AF7-4B08-BB90-51BBBC8947AD}" type="parTrans" cxnId="{FEE30C80-A0A1-4FB9-A265-2ECA11B6F376}">
      <dgm:prSet/>
      <dgm:spPr/>
      <dgm:t>
        <a:bodyPr/>
        <a:lstStyle/>
        <a:p>
          <a:endParaRPr lang="en-US"/>
        </a:p>
      </dgm:t>
    </dgm:pt>
    <dgm:pt modelId="{6162BFBD-07AB-41A2-8D81-C71B3DB623C1}" type="sibTrans" cxnId="{FEE30C80-A0A1-4FB9-A265-2ECA11B6F376}">
      <dgm:prSet/>
      <dgm:spPr/>
      <dgm:t>
        <a:bodyPr/>
        <a:lstStyle/>
        <a:p>
          <a:endParaRPr lang="en-US"/>
        </a:p>
      </dgm:t>
    </dgm:pt>
    <dgm:pt modelId="{6D227207-1D95-4010-800A-185195A1C1F0}">
      <dgm:prSet phldrT="[Text]" custT="1"/>
      <dgm:spPr>
        <a:solidFill>
          <a:srgbClr val="8CC642"/>
        </a:solidFill>
      </dgm:spPr>
      <dgm:t>
        <a:bodyPr/>
        <a:lstStyle/>
        <a:p>
          <a:r>
            <a:rPr lang="en-US" sz="2200" dirty="0">
              <a:solidFill>
                <a:schemeClr val="tx1"/>
              </a:solidFill>
            </a:rPr>
            <a:t>Design</a:t>
          </a:r>
        </a:p>
      </dgm:t>
    </dgm:pt>
    <dgm:pt modelId="{EDE320A9-437C-44B0-91FB-D62B4A6DE4C5}" type="parTrans" cxnId="{1E254711-69C6-429D-A6B9-6248101F0B8C}">
      <dgm:prSet/>
      <dgm:spPr/>
      <dgm:t>
        <a:bodyPr/>
        <a:lstStyle/>
        <a:p>
          <a:endParaRPr lang="en-US"/>
        </a:p>
      </dgm:t>
    </dgm:pt>
    <dgm:pt modelId="{F60689C4-0134-4159-80B0-1A23512E8154}" type="sibTrans" cxnId="{1E254711-69C6-429D-A6B9-6248101F0B8C}">
      <dgm:prSet/>
      <dgm:spPr/>
      <dgm:t>
        <a:bodyPr/>
        <a:lstStyle/>
        <a:p>
          <a:endParaRPr lang="en-US"/>
        </a:p>
      </dgm:t>
    </dgm:pt>
    <dgm:pt modelId="{1495ACDF-1567-45F4-A508-6AD2A0AB8588}" type="pres">
      <dgm:prSet presAssocID="{D6BD4605-AD70-46FE-9885-8E58BCDE4114}" presName="Name0" presStyleCnt="0">
        <dgm:presLayoutVars>
          <dgm:dir/>
          <dgm:animLvl val="lvl"/>
          <dgm:resizeHandles val="exact"/>
        </dgm:presLayoutVars>
      </dgm:prSet>
      <dgm:spPr/>
    </dgm:pt>
    <dgm:pt modelId="{C8694BFC-1688-4497-8F4E-2EEADA00988A}" type="pres">
      <dgm:prSet presAssocID="{F38AA7F2-3878-47DA-8344-03DBC2A9B6D6}" presName="parTxOnly" presStyleLbl="node1" presStyleIdx="0" presStyleCnt="2">
        <dgm:presLayoutVars>
          <dgm:chMax val="0"/>
          <dgm:chPref val="0"/>
          <dgm:bulletEnabled val="1"/>
        </dgm:presLayoutVars>
      </dgm:prSet>
      <dgm:spPr/>
    </dgm:pt>
    <dgm:pt modelId="{F5CD0350-A416-4A7F-AE37-1554DD05B752}" type="pres">
      <dgm:prSet presAssocID="{6162BFBD-07AB-41A2-8D81-C71B3DB623C1}" presName="parTxOnlySpace" presStyleCnt="0"/>
      <dgm:spPr/>
    </dgm:pt>
    <dgm:pt modelId="{9C540729-2024-4B98-A6A7-9CEDA3EEA1BF}" type="pres">
      <dgm:prSet presAssocID="{6D227207-1D95-4010-800A-185195A1C1F0}" presName="parTxOnly" presStyleLbl="node1" presStyleIdx="1" presStyleCnt="2">
        <dgm:presLayoutVars>
          <dgm:chMax val="0"/>
          <dgm:chPref val="0"/>
          <dgm:bulletEnabled val="1"/>
        </dgm:presLayoutVars>
      </dgm:prSet>
      <dgm:spPr/>
    </dgm:pt>
  </dgm:ptLst>
  <dgm:cxnLst>
    <dgm:cxn modelId="{FEE30C80-A0A1-4FB9-A265-2ECA11B6F376}" srcId="{D6BD4605-AD70-46FE-9885-8E58BCDE4114}" destId="{F38AA7F2-3878-47DA-8344-03DBC2A9B6D6}" srcOrd="0" destOrd="0" parTransId="{7A74AA6C-6AF7-4B08-BB90-51BBBC8947AD}" sibTransId="{6162BFBD-07AB-41A2-8D81-C71B3DB623C1}"/>
    <dgm:cxn modelId="{D0936B34-6A49-4F27-82ED-31DDF3FED742}" type="presOf" srcId="{D6BD4605-AD70-46FE-9885-8E58BCDE4114}" destId="{1495ACDF-1567-45F4-A508-6AD2A0AB8588}" srcOrd="0" destOrd="0" presId="urn:microsoft.com/office/officeart/2005/8/layout/chevron1"/>
    <dgm:cxn modelId="{F235122D-7903-4DA3-A6AD-058E20E2FFC6}" type="presOf" srcId="{6D227207-1D95-4010-800A-185195A1C1F0}" destId="{9C540729-2024-4B98-A6A7-9CEDA3EEA1BF}" srcOrd="0" destOrd="0" presId="urn:microsoft.com/office/officeart/2005/8/layout/chevron1"/>
    <dgm:cxn modelId="{C1ADCA8F-AF34-4EC9-8320-B6009E5CFAAC}" type="presOf" srcId="{F38AA7F2-3878-47DA-8344-03DBC2A9B6D6}" destId="{C8694BFC-1688-4497-8F4E-2EEADA00988A}" srcOrd="0" destOrd="0" presId="urn:microsoft.com/office/officeart/2005/8/layout/chevron1"/>
    <dgm:cxn modelId="{1E254711-69C6-429D-A6B9-6248101F0B8C}" srcId="{D6BD4605-AD70-46FE-9885-8E58BCDE4114}" destId="{6D227207-1D95-4010-800A-185195A1C1F0}" srcOrd="1" destOrd="0" parTransId="{EDE320A9-437C-44B0-91FB-D62B4A6DE4C5}" sibTransId="{F60689C4-0134-4159-80B0-1A23512E8154}"/>
    <dgm:cxn modelId="{FA8674BC-2B70-4122-9257-E2B21B3FD73C}" type="presParOf" srcId="{1495ACDF-1567-45F4-A508-6AD2A0AB8588}" destId="{C8694BFC-1688-4497-8F4E-2EEADA00988A}" srcOrd="0" destOrd="0" presId="urn:microsoft.com/office/officeart/2005/8/layout/chevron1"/>
    <dgm:cxn modelId="{B1DDA72D-8EF1-4878-8BF3-B5DAA91688D4}" type="presParOf" srcId="{1495ACDF-1567-45F4-A508-6AD2A0AB8588}" destId="{F5CD0350-A416-4A7F-AE37-1554DD05B752}" srcOrd="1" destOrd="0" presId="urn:microsoft.com/office/officeart/2005/8/layout/chevron1"/>
    <dgm:cxn modelId="{ADACB149-5130-46B3-966C-BFD71882372E}" type="presParOf" srcId="{1495ACDF-1567-45F4-A508-6AD2A0AB8588}" destId="{9C540729-2024-4B98-A6A7-9CEDA3EEA1BF}"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94BFC-1688-4497-8F4E-2EEADA00988A}">
      <dsp:nvSpPr>
        <dsp:cNvPr id="0" name=""/>
        <dsp:cNvSpPr/>
      </dsp:nvSpPr>
      <dsp:spPr>
        <a:xfrm>
          <a:off x="3844" y="877007"/>
          <a:ext cx="2298233" cy="919293"/>
        </a:xfrm>
        <a:prstGeom prst="chevron">
          <a:avLst/>
        </a:prstGeom>
        <a:solidFill>
          <a:srgbClr val="FFC31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rPr>
            <a:t>Analysis</a:t>
          </a:r>
        </a:p>
      </dsp:txBody>
      <dsp:txXfrm>
        <a:off x="463491" y="877007"/>
        <a:ext cx="1378940" cy="919293"/>
      </dsp:txXfrm>
    </dsp:sp>
    <dsp:sp modelId="{9C540729-2024-4B98-A6A7-9CEDA3EEA1BF}">
      <dsp:nvSpPr>
        <dsp:cNvPr id="0" name=""/>
        <dsp:cNvSpPr/>
      </dsp:nvSpPr>
      <dsp:spPr>
        <a:xfrm>
          <a:off x="2072254" y="877007"/>
          <a:ext cx="2298233" cy="919293"/>
        </a:xfrm>
        <a:prstGeom prst="chevron">
          <a:avLst/>
        </a:prstGeom>
        <a:solidFill>
          <a:srgbClr val="8CC64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rPr>
            <a:t>Design</a:t>
          </a:r>
        </a:p>
      </dsp:txBody>
      <dsp:txXfrm>
        <a:off x="2531901" y="877007"/>
        <a:ext cx="1378940" cy="9192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13E72A6-F1CE-9A44-92E1-BCD7317752E8}" type="datetime1">
              <a:rPr lang="en-US"/>
              <a:pPr>
                <a:defRPr/>
              </a:pPr>
              <a:t>3/20/2017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03440264-03AB-7A44-911E-26A2AEFC15F4}" type="slidenum">
              <a:rPr lang="en-US"/>
              <a:pPr>
                <a:defRPr/>
              </a:pPr>
              <a:t>‹#›</a:t>
            </a:fld>
            <a:endParaRPr lang="en-US"/>
          </a:p>
        </p:txBody>
      </p:sp>
    </p:spTree>
    <p:extLst>
      <p:ext uri="{BB962C8B-B14F-4D97-AF65-F5344CB8AC3E}">
        <p14:creationId xmlns:p14="http://schemas.microsoft.com/office/powerpoint/2010/main" val="25121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EB352ED9-E653-9A47-B7A3-C5AB53D5C0B6}" type="datetime1">
              <a:rPr lang="en-US"/>
              <a:pPr>
                <a:defRPr/>
              </a:pPr>
              <a:t>3/20/2017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60DBBD1-181E-744E-89E7-45F0EE4D9123}" type="slidenum">
              <a:rPr lang="en-US"/>
              <a:pPr>
                <a:defRPr/>
              </a:pPr>
              <a:t>‹#›</a:t>
            </a:fld>
            <a:endParaRPr lang="en-US"/>
          </a:p>
        </p:txBody>
      </p:sp>
    </p:spTree>
    <p:extLst>
      <p:ext uri="{BB962C8B-B14F-4D97-AF65-F5344CB8AC3E}">
        <p14:creationId xmlns:p14="http://schemas.microsoft.com/office/powerpoint/2010/main" val="557350352"/>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Objects First with Java</a:t>
            </a:r>
          </a:p>
        </p:txBody>
      </p:sp>
      <p:sp>
        <p:nvSpPr>
          <p:cNvPr id="15363"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 David J. Barnes and Michael Kölling</a:t>
            </a:r>
          </a:p>
        </p:txBody>
      </p:sp>
      <p:sp>
        <p:nvSpPr>
          <p:cNvPr id="1536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fld id="{03152B4E-4FD2-45FC-9CDE-05DF5F3AE35C}" type="slidenum">
              <a:rPr lang="en-GB" altLang="en-US" sz="1200"/>
              <a:pPr/>
              <a:t>1</a:t>
            </a:fld>
            <a:endParaRPr lang="en-GB" altLang="en-US" sz="1200"/>
          </a:p>
        </p:txBody>
      </p:sp>
      <p:sp>
        <p:nvSpPr>
          <p:cNvPr id="15365" name="Rectangle 2"/>
          <p:cNvSpPr>
            <a:spLocks noGrp="1" noRot="1" noChangeAspect="1" noChangeArrowheads="1" noTextEdit="1"/>
          </p:cNvSpPr>
          <p:nvPr>
            <p:ph type="sldImg"/>
          </p:nvPr>
        </p:nvSpPr>
        <p:spPr>
          <a:ln/>
        </p:spPr>
      </p:sp>
      <p:sp>
        <p:nvSpPr>
          <p:cNvPr id="153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Replace this with your course title and your name/contact details.</a:t>
            </a:r>
          </a:p>
          <a:p>
            <a:pPr eaLnBrk="1" hangingPunct="1"/>
            <a:endParaRPr lang="en-GB" altLang="en-US"/>
          </a:p>
        </p:txBody>
      </p:sp>
    </p:spTree>
    <p:extLst>
      <p:ext uri="{BB962C8B-B14F-4D97-AF65-F5344CB8AC3E}">
        <p14:creationId xmlns:p14="http://schemas.microsoft.com/office/powerpoint/2010/main" val="3170682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60DBBD1-181E-744E-89E7-45F0EE4D9123}" type="slidenum">
              <a:rPr lang="en-US" smtClean="0"/>
              <a:pPr>
                <a:defRPr/>
              </a:pPr>
              <a:t>37</a:t>
            </a:fld>
            <a:endParaRPr lang="en-US"/>
          </a:p>
        </p:txBody>
      </p:sp>
    </p:spTree>
    <p:extLst>
      <p:ext uri="{BB962C8B-B14F-4D97-AF65-F5344CB8AC3E}">
        <p14:creationId xmlns:p14="http://schemas.microsoft.com/office/powerpoint/2010/main" val="808782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60DBBD1-181E-744E-89E7-45F0EE4D9123}" type="slidenum">
              <a:rPr lang="en-US" smtClean="0"/>
              <a:pPr>
                <a:defRPr/>
              </a:pPr>
              <a:t>38</a:t>
            </a:fld>
            <a:endParaRPr lang="en-US"/>
          </a:p>
        </p:txBody>
      </p:sp>
    </p:spTree>
    <p:extLst>
      <p:ext uri="{BB962C8B-B14F-4D97-AF65-F5344CB8AC3E}">
        <p14:creationId xmlns:p14="http://schemas.microsoft.com/office/powerpoint/2010/main" val="2078170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60DBBD1-181E-744E-89E7-45F0EE4D9123}" type="slidenum">
              <a:rPr lang="en-US" smtClean="0"/>
              <a:pPr>
                <a:defRPr/>
              </a:pPr>
              <a:t>39</a:t>
            </a:fld>
            <a:endParaRPr lang="en-US"/>
          </a:p>
        </p:txBody>
      </p:sp>
    </p:spTree>
    <p:extLst>
      <p:ext uri="{BB962C8B-B14F-4D97-AF65-F5344CB8AC3E}">
        <p14:creationId xmlns:p14="http://schemas.microsoft.com/office/powerpoint/2010/main" val="3893012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60DBBD1-181E-744E-89E7-45F0EE4D9123}" type="slidenum">
              <a:rPr lang="en-US" smtClean="0"/>
              <a:pPr>
                <a:defRPr/>
              </a:pPr>
              <a:t>40</a:t>
            </a:fld>
            <a:endParaRPr lang="en-US"/>
          </a:p>
        </p:txBody>
      </p:sp>
    </p:spTree>
    <p:extLst>
      <p:ext uri="{BB962C8B-B14F-4D97-AF65-F5344CB8AC3E}">
        <p14:creationId xmlns:p14="http://schemas.microsoft.com/office/powerpoint/2010/main" val="141869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black"/>
              </a:solidFill>
            </a:endParaRPr>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Date Placeholder 9"/>
          <p:cNvSpPr>
            <a:spLocks noGrp="1"/>
          </p:cNvSpPr>
          <p:nvPr>
            <p:ph type="dt" sz="half" idx="10"/>
          </p:nvPr>
        </p:nvSpPr>
        <p:spPr>
          <a:xfrm>
            <a:off x="370888" y="6645106"/>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12" name="Footer Placeholder 11"/>
          <p:cNvSpPr>
            <a:spLocks noGrp="1"/>
          </p:cNvSpPr>
          <p:nvPr>
            <p:ph type="ftr" sz="quarter" idx="12"/>
          </p:nvPr>
        </p:nvSpPr>
        <p:spPr>
          <a:xfrm>
            <a:off x="3048000" y="6645106"/>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3" name="Title 12"/>
          <p:cNvSpPr>
            <a:spLocks noGrp="1"/>
          </p:cNvSpPr>
          <p:nvPr>
            <p:ph type="title" hasCustomPrompt="1"/>
          </p:nvPr>
        </p:nvSpPr>
        <p:spPr>
          <a:xfrm>
            <a:off x="457200" y="2052960"/>
            <a:ext cx="6324600" cy="1828800"/>
          </a:xfrm>
        </p:spPr>
        <p:txBody>
          <a:bodyPr/>
          <a:lstStyle>
            <a:lvl1pPr algn="r">
              <a:defRPr sz="4000" spc="150" baseline="0"/>
            </a:lvl1pPr>
          </a:lstStyle>
          <a:p>
            <a:r>
              <a:rPr lang="en-US" dirty="0"/>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845706647"/>
      </p:ext>
    </p:extLst>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Date Placeholder 8"/>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11" name="Footer Placeholder 10"/>
          <p:cNvSpPr>
            <a:spLocks noGrp="1"/>
          </p:cNvSpPr>
          <p:nvPr>
            <p:ph type="ftr" sz="quarter" idx="12"/>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2" name="Title 11"/>
          <p:cNvSpPr>
            <a:spLocks noGrp="1"/>
          </p:cNvSpPr>
          <p:nvPr>
            <p:ph type="title"/>
          </p:nvPr>
        </p:nvSpPr>
        <p:spPr>
          <a:xfrm>
            <a:off x="381000" y="2892277"/>
            <a:ext cx="6324600" cy="1645920"/>
          </a:xfrm>
        </p:spPr>
        <p:txBody>
          <a:bodyPr/>
          <a:lstStyle>
            <a:lvl1pPr algn="r">
              <a:defRPr sz="4200" spc="150" baseline="0">
                <a:solidFill>
                  <a:schemeClr val="tx1"/>
                </a:solidFill>
              </a:defRPr>
            </a:lvl1pPr>
          </a:lstStyle>
          <a:p>
            <a:r>
              <a:rPr lang="en-US"/>
              <a:t>Click to edit Master title style</a:t>
            </a:r>
            <a:endParaRPr lang="en-US" dirty="0"/>
          </a:p>
        </p:txBody>
      </p:sp>
      <p:sp>
        <p:nvSpPr>
          <p:cNvPr id="13"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237124207"/>
      </p:ext>
    </p:extLst>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8" name="Footer Placeholder 7"/>
          <p:cNvSpPr>
            <a:spLocks noGrp="1"/>
          </p:cNvSpPr>
          <p:nvPr>
            <p:ph type="ftr" sz="quarter" idx="11"/>
          </p:nvPr>
        </p:nvSpPr>
        <p:spPr>
          <a:xfrm>
            <a:off x="457200" y="6641350"/>
            <a:ext cx="85344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0" name="Title 9"/>
          <p:cNvSpPr>
            <a:spLocks noGrp="1"/>
          </p:cNvSpPr>
          <p:nvPr>
            <p:ph type="title"/>
          </p:nvPr>
        </p:nvSpPr>
        <p:spPr/>
        <p:txBody>
          <a:bodyPr/>
          <a:lstStyle/>
          <a:p>
            <a:r>
              <a:rPr lang="en-US"/>
              <a:t>Click to edit Master title style</a:t>
            </a:r>
          </a:p>
        </p:txBody>
      </p:sp>
      <p:sp>
        <p:nvSpPr>
          <p:cNvPr id="11"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416173886"/>
      </p:ext>
    </p:extLst>
  </p:cSld>
  <p:clrMapOvr>
    <a:masterClrMapping/>
  </p:clrMapOvr>
  <p:transition spd="med">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4" name="Footer Placeholder 3"/>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6" name="Title 5"/>
          <p:cNvSpPr>
            <a:spLocks noGrp="1"/>
          </p:cNvSpPr>
          <p:nvPr>
            <p:ph type="title"/>
          </p:nvPr>
        </p:nvSpPr>
        <p:spPr/>
        <p:txBody>
          <a:bodyPr/>
          <a:lstStyle/>
          <a:p>
            <a:r>
              <a:rPr lang="en-US"/>
              <a:t>Click to edit Master title style</a:t>
            </a:r>
          </a:p>
        </p:txBody>
      </p:sp>
      <p:sp>
        <p:nvSpPr>
          <p:cNvPr id="7"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899683370"/>
      </p:ext>
    </p:extLst>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Date Placeholder 1"/>
          <p:cNvSpPr>
            <a:spLocks noGrp="1"/>
          </p:cNvSpPr>
          <p:nvPr>
            <p:ph type="dt" sz="half" idx="10"/>
          </p:nvPr>
        </p:nvSpPr>
        <p:spPr>
          <a:xfrm>
            <a:off x="370888" y="6629475"/>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3" name="Footer Placeholder 2"/>
          <p:cNvSpPr>
            <a:spLocks noGrp="1"/>
          </p:cNvSpPr>
          <p:nvPr>
            <p:ph type="ftr" sz="quarter" idx="11"/>
          </p:nvPr>
        </p:nvSpPr>
        <p:spPr>
          <a:xfrm>
            <a:off x="152400" y="6629475"/>
            <a:ext cx="91440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6"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155883859"/>
      </p:ext>
    </p:extLst>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6" name="Footer Placeholder 5"/>
          <p:cNvSpPr>
            <a:spLocks noGrp="1"/>
          </p:cNvSpPr>
          <p:nvPr>
            <p:ph type="ftr" sz="quarter" idx="11"/>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
        <p:nvSpPr>
          <p:cNvPr id="12"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115966311"/>
      </p:ext>
    </p:extLst>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sma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198894965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Java Foundations">
    <p:bg>
      <p:bgPr>
        <a:solidFill>
          <a:srgbClr val="FFC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048000" y="6617600"/>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038741096"/>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ueJay">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04800" y="6617600"/>
            <a:ext cx="88392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382735660"/>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medium)">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a:spcAft>
                <a:spcPts val="600"/>
              </a:spcAft>
              <a:defRPr sz="2400" spc="0">
                <a:solidFill>
                  <a:schemeClr val="tx1"/>
                </a:solidFill>
              </a:defRPr>
            </a:lvl1pPr>
            <a:lvl2pPr>
              <a:spcAft>
                <a:spcPts val="600"/>
              </a:spcAft>
              <a:defRPr sz="2000" spc="0">
                <a:solidFill>
                  <a:schemeClr val="tx1"/>
                </a:solidFill>
              </a:defRPr>
            </a:lvl2pPr>
            <a:lvl3pPr>
              <a:spcAft>
                <a:spcPts val="600"/>
              </a:spcAft>
              <a:defRPr sz="1800" spc="0">
                <a:solidFill>
                  <a:schemeClr val="tx1"/>
                </a:solidFill>
              </a:defRPr>
            </a:lvl3pPr>
            <a:lvl4pPr>
              <a:spcAft>
                <a:spcPts val="600"/>
              </a:spcAft>
              <a:defRPr sz="1600">
                <a:solidFill>
                  <a:schemeClr val="tx1"/>
                </a:solidFill>
              </a:defRPr>
            </a:lvl4pPr>
            <a:lvl5pPr>
              <a:spcAft>
                <a:spcPts val="600"/>
              </a:spcAft>
              <a:defRPr sz="1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509387642"/>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344488" indent="-300038">
              <a:spcAft>
                <a:spcPts val="600"/>
              </a:spcAft>
              <a:defRPr sz="2800" spc="0">
                <a:solidFill>
                  <a:schemeClr val="tx1"/>
                </a:solidFill>
              </a:defRPr>
            </a:lvl1pPr>
            <a:lvl2pPr marL="623888" indent="-258763">
              <a:spcAft>
                <a:spcPts val="600"/>
              </a:spcAft>
              <a:defRPr sz="2400" spc="0">
                <a:solidFill>
                  <a:schemeClr val="tx1"/>
                </a:solidFill>
              </a:defRPr>
            </a:lvl2pPr>
            <a:lvl3pPr>
              <a:spcAft>
                <a:spcPts val="600"/>
              </a:spcAft>
              <a:defRPr sz="2000" spc="0">
                <a:solidFill>
                  <a:schemeClr val="tx1"/>
                </a:solidFill>
              </a:defRPr>
            </a:lvl3pPr>
            <a:lvl4pPr>
              <a:spcAft>
                <a:spcPts val="600"/>
              </a:spcAft>
              <a:defRPr sz="1800">
                <a:solidFill>
                  <a:schemeClr val="tx1"/>
                </a:solidFill>
              </a:defRPr>
            </a:lvl4pPr>
            <a:lvl5pPr>
              <a:spcAft>
                <a:spcPts val="600"/>
              </a:spcAft>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906409468"/>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smal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258294"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385629695"/>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medium)">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258294"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632665511"/>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Co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685800"/>
            <a:ext cx="8407893" cy="5440679"/>
          </a:xfrm>
        </p:spPr>
        <p:txBody>
          <a:bodyPr/>
          <a:lstStyle>
            <a:lvl1pPr marL="4572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1pPr>
            <a:lvl2pPr marL="36576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2pPr>
            <a:lvl3pPr marL="64008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3pPr>
            <a:lvl4pPr marL="91440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4pPr>
            <a:lvl5pPr marL="109728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581975"/>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04800" y="6581975"/>
            <a:ext cx="88392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a:xfrm>
            <a:off x="381000" y="152400"/>
            <a:ext cx="8381260" cy="406153"/>
          </a:xfrm>
        </p:spPr>
        <p:txBody>
          <a:bodyPr/>
          <a:lstStyle>
            <a:lvl1pPr>
              <a:defRPr sz="2000" u="sng" cap="none" spc="0">
                <a:solidFill>
                  <a:schemeClr val="tx1"/>
                </a:solidFill>
              </a:defRPr>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2544490099"/>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pPr>
              <a:defRPr/>
            </a:pPr>
            <a:r>
              <a:rPr lang="en-GB"/>
              <a:t>30/10/2014</a:t>
            </a:r>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pPr>
              <a:defRPr/>
            </a:pPr>
            <a:r>
              <a:rPr lang="en-US"/>
              <a:t>Chapter 4 Requirements Engineering</a:t>
            </a:r>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defRPr/>
            </a:pPr>
            <a:fld id="{4606AE16-8D53-A649-9482-7C8DBD7175B3}" type="slidenum">
              <a:rPr lang="en-US" smtClean="0"/>
              <a:pPr>
                <a:defRPr/>
              </a:pPr>
              <a:t>‹#›</a:t>
            </a:fld>
            <a:endParaRPr lang="en-US"/>
          </a:p>
        </p:txBody>
      </p:sp>
    </p:spTree>
    <p:extLst>
      <p:ext uri="{BB962C8B-B14F-4D97-AF65-F5344CB8AC3E}">
        <p14:creationId xmlns:p14="http://schemas.microsoft.com/office/powerpoint/2010/main" val="385967800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Lst>
  <p:transition spd="med">
    <p:wipe dir="r"/>
  </p:transition>
  <p:hf hdr="0"/>
  <p:txStyles>
    <p:titleStyle>
      <a:lvl1pPr algn="ctr" defTabSz="914400" rtl="0" eaLnBrk="1" latinLnBrk="0" hangingPunct="1">
        <a:spcBef>
          <a:spcPct val="0"/>
        </a:spcBef>
        <a:buNone/>
        <a:defRPr sz="3200" kern="1200" cap="none"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omg.org/spec/UML/index.htm" TargetMode="Externa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40.gif"/><Relationship Id="rId1" Type="http://schemas.openxmlformats.org/officeDocument/2006/relationships/slideLayout" Target="../slideLayouts/slideLayout12.xml"/><Relationship Id="rId4" Type="http://schemas.openxmlformats.org/officeDocument/2006/relationships/image" Target="../media/image1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1"/>
          <p:cNvSpPr>
            <a:spLocks noGrp="1" noChangeArrowheads="1"/>
          </p:cNvSpPr>
          <p:nvPr>
            <p:ph type="title"/>
          </p:nvPr>
        </p:nvSpPr>
        <p:spPr>
          <a:xfrm>
            <a:off x="304800" y="381000"/>
            <a:ext cx="4648200" cy="1828800"/>
          </a:xfrm>
        </p:spPr>
        <p:txBody>
          <a:bodyPr anchor="t"/>
          <a:lstStyle/>
          <a:p>
            <a:r>
              <a:rPr lang="en-GB" altLang="en-US" sz="3200" dirty="0">
                <a:solidFill>
                  <a:schemeClr val="tx2">
                    <a:lumMod val="20000"/>
                    <a:lumOff val="80000"/>
                  </a:schemeClr>
                </a:solidFill>
              </a:rPr>
              <a:t>Software Engineering I</a:t>
            </a:r>
            <a:br>
              <a:rPr lang="en-GB" altLang="en-US" dirty="0"/>
            </a:br>
            <a:br>
              <a:rPr lang="en-GB" altLang="en-US" dirty="0"/>
            </a:br>
            <a:br>
              <a:rPr lang="en-GB" altLang="en-US" dirty="0"/>
            </a:br>
            <a:br>
              <a:rPr lang="en-GB" altLang="en-US" dirty="0"/>
            </a:br>
            <a:r>
              <a:rPr lang="en-GB" altLang="en-US" dirty="0"/>
              <a:t>Chapters 6 &amp; 7</a:t>
            </a:r>
            <a:br>
              <a:rPr lang="en-GB" altLang="en-US" dirty="0"/>
            </a:br>
            <a:br>
              <a:rPr lang="en-GB" altLang="en-US" dirty="0"/>
            </a:br>
            <a:r>
              <a:rPr lang="en-GB" altLang="en-US" dirty="0"/>
              <a:t>	</a:t>
            </a:r>
            <a:br>
              <a:rPr lang="en-GB" altLang="en-US" dirty="0"/>
            </a:br>
            <a:r>
              <a:rPr lang="en-GB" altLang="en-US" dirty="0"/>
              <a:t>	</a:t>
            </a:r>
            <a:r>
              <a:rPr lang="en-US" dirty="0"/>
              <a:t> Architecture and Design</a:t>
            </a:r>
            <a:br>
              <a:rPr lang="en-GB" altLang="en-US" dirty="0"/>
            </a:br>
            <a:br>
              <a:rPr lang="en-GB" altLang="en-US" dirty="0"/>
            </a:br>
            <a:r>
              <a:rPr lang="en-GB" altLang="en-US" dirty="0"/>
              <a:t> </a:t>
            </a:r>
            <a:endParaRPr lang="en-US" altLang="en-US" sz="3600" dirty="0"/>
          </a:p>
        </p:txBody>
      </p:sp>
      <p:pic>
        <p:nvPicPr>
          <p:cNvPr id="3" name="Picture 2" descr="Image result for software engineering pearson 10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949669"/>
            <a:ext cx="3832225" cy="4757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982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fld id="{AF3A79A5-34C8-A24C-B96B-DD17163DEB3B}" type="datetime1">
              <a:rPr lang="en-GB" smtClean="0"/>
              <a:t>20/03/2017</a:t>
            </a:fld>
            <a:endParaRPr lang="en-US"/>
          </a:p>
        </p:txBody>
      </p:sp>
      <p:sp>
        <p:nvSpPr>
          <p:cNvPr id="4" name="Footer Placeholder 3"/>
          <p:cNvSpPr>
            <a:spLocks noGrp="1"/>
          </p:cNvSpPr>
          <p:nvPr>
            <p:ph type="ftr" sz="quarter" idx="12"/>
          </p:nvPr>
        </p:nvSpPr>
        <p:spPr/>
        <p:txBody>
          <a:bodyPr/>
          <a:lstStyle/>
          <a:p>
            <a:r>
              <a:rPr lang="en-US"/>
              <a:t>Chapter 6 Architectural Design</a:t>
            </a:r>
          </a:p>
        </p:txBody>
      </p:sp>
      <p:sp>
        <p:nvSpPr>
          <p:cNvPr id="2" name="Title 1"/>
          <p:cNvSpPr>
            <a:spLocks noGrp="1"/>
          </p:cNvSpPr>
          <p:nvPr>
            <p:ph type="title"/>
          </p:nvPr>
        </p:nvSpPr>
        <p:spPr/>
        <p:txBody>
          <a:bodyPr/>
          <a:lstStyle/>
          <a:p>
            <a:pPr algn="ctr"/>
            <a:r>
              <a:rPr lang="en-US" dirty="0">
                <a:solidFill>
                  <a:schemeClr val="bg2"/>
                </a:solidFill>
              </a:rPr>
              <a:t>Architectural views</a:t>
            </a:r>
          </a:p>
        </p:txBody>
      </p:sp>
      <p:sp>
        <p:nvSpPr>
          <p:cNvPr id="5" name="Slide Number Placeholder 4"/>
          <p:cNvSpPr>
            <a:spLocks noGrp="1"/>
          </p:cNvSpPr>
          <p:nvPr>
            <p:ph type="sldNum" sz="quarter" idx="4294967295"/>
          </p:nvPr>
        </p:nvSpPr>
        <p:spPr/>
        <p:txBody>
          <a:bodyPr/>
          <a:lstStyle/>
          <a:p>
            <a:fld id="{EC33B370-F672-B743-B3AF-248A63C17270}" type="slidenum">
              <a:rPr lang="en-US" smtClean="0"/>
              <a:pPr/>
              <a:t>10</a:t>
            </a:fld>
            <a:endParaRPr lang="en-US"/>
          </a:p>
        </p:txBody>
      </p:sp>
    </p:spTree>
    <p:extLst>
      <p:ext uri="{BB962C8B-B14F-4D97-AF65-F5344CB8AC3E}">
        <p14:creationId xmlns:p14="http://schemas.microsoft.com/office/powerpoint/2010/main" val="34730303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a:t>If a component is designed for a specific hardware architecture, or relies on some other software system, it must obviously be deployed on a platform that provides the required hardware and software support.</a:t>
            </a:r>
            <a:endParaRPr lang="en-GB"/>
          </a:p>
          <a:p>
            <a:r>
              <a:rPr lang="en-US"/>
              <a:t>High availability systems may require components to be deployed on more than one platform. This means that, in the event of platform failure, an alternative implementation of the component is available.</a:t>
            </a:r>
            <a:r>
              <a:rPr lang="en-GB"/>
              <a:t> </a:t>
            </a:r>
            <a:endParaRPr lang="en-US"/>
          </a:p>
          <a:p>
            <a:r>
              <a:rPr lang="en-US"/>
              <a:t>If there is a high level of communications traffic between components, it usually makes sense to deploy them on the same platform or on platforms that are physically close to one other. This reduces the delay between the time a message is sent by one component and received by another.</a:t>
            </a:r>
            <a:endParaRPr lang="en-GB"/>
          </a:p>
          <a:p>
            <a:endParaRPr lang="en-US" dirty="0"/>
          </a:p>
        </p:txBody>
      </p:sp>
      <p:sp>
        <p:nvSpPr>
          <p:cNvPr id="6" name="Date Placeholder 5"/>
          <p:cNvSpPr>
            <a:spLocks noGrp="1"/>
          </p:cNvSpPr>
          <p:nvPr>
            <p:ph type="dt" sz="half" idx="10"/>
          </p:nvPr>
        </p:nvSpPr>
        <p:spPr/>
        <p:txBody>
          <a:bodyPr/>
          <a:lstStyle/>
          <a:p>
            <a:r>
              <a:rPr lang="en-GB"/>
              <a:t>30/10/2014</a:t>
            </a:r>
            <a:endParaRPr lang="en-US"/>
          </a:p>
        </p:txBody>
      </p:sp>
      <p:sp>
        <p:nvSpPr>
          <p:cNvPr id="5" name="Footer Placeholder 4"/>
          <p:cNvSpPr>
            <a:spLocks noGrp="1"/>
          </p:cNvSpPr>
          <p:nvPr>
            <p:ph type="ftr" sz="quarter" idx="11"/>
          </p:nvPr>
        </p:nvSpPr>
        <p:spPr/>
        <p:txBody>
          <a:bodyPr/>
          <a:lstStyle/>
          <a:p>
            <a:r>
              <a:rPr lang="en-US"/>
              <a:t>Chapter 7 Design and Implementation</a:t>
            </a:r>
          </a:p>
        </p:txBody>
      </p:sp>
      <p:sp>
        <p:nvSpPr>
          <p:cNvPr id="2" name="Title 1"/>
          <p:cNvSpPr>
            <a:spLocks noGrp="1"/>
          </p:cNvSpPr>
          <p:nvPr>
            <p:ph type="title"/>
          </p:nvPr>
        </p:nvSpPr>
        <p:spPr/>
        <p:txBody>
          <a:bodyPr/>
          <a:lstStyle/>
          <a:p>
            <a:r>
              <a:rPr lang="en-US"/>
              <a:t>Component/system deployment factors</a:t>
            </a:r>
            <a:endParaRPr lang="en-US" dirty="0"/>
          </a:p>
        </p:txBody>
      </p:sp>
      <p:sp>
        <p:nvSpPr>
          <p:cNvPr id="4" name="Slide Number Placeholder 3"/>
          <p:cNvSpPr>
            <a:spLocks noGrp="1"/>
          </p:cNvSpPr>
          <p:nvPr>
            <p:ph type="sldNum" sz="quarter" idx="4294967295"/>
          </p:nvPr>
        </p:nvSpPr>
        <p:spPr/>
        <p:txBody>
          <a:bodyPr/>
          <a:lstStyle/>
          <a:p>
            <a:fld id="{EC83099C-5FA5-B04A-B819-64718E2A253A}" type="slidenum">
              <a:rPr lang="en-US" smtClean="0"/>
              <a:pPr/>
              <a:t>100</a:t>
            </a:fld>
            <a:endParaRPr lang="en-US"/>
          </a:p>
        </p:txBody>
      </p:sp>
    </p:spTree>
    <p:extLst>
      <p:ext uri="{BB962C8B-B14F-4D97-AF65-F5344CB8AC3E}">
        <p14:creationId xmlns:p14="http://schemas.microsoft.com/office/powerpoint/2010/main" val="41351189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r>
              <a:rPr lang="en-GB"/>
              <a:t>30/10/2014</a:t>
            </a:r>
            <a:endParaRPr lang="en-US"/>
          </a:p>
        </p:txBody>
      </p:sp>
      <p:sp>
        <p:nvSpPr>
          <p:cNvPr id="4" name="Footer Placeholder 3"/>
          <p:cNvSpPr>
            <a:spLocks noGrp="1"/>
          </p:cNvSpPr>
          <p:nvPr>
            <p:ph type="ftr" sz="quarter" idx="12"/>
          </p:nvPr>
        </p:nvSpPr>
        <p:spPr/>
        <p:txBody>
          <a:bodyPr/>
          <a:lstStyle/>
          <a:p>
            <a:r>
              <a:rPr lang="en-US"/>
              <a:t>Chapter 7 Design and Implementation</a:t>
            </a:r>
          </a:p>
        </p:txBody>
      </p:sp>
      <p:sp>
        <p:nvSpPr>
          <p:cNvPr id="2" name="Title 1"/>
          <p:cNvSpPr>
            <a:spLocks noGrp="1"/>
          </p:cNvSpPr>
          <p:nvPr>
            <p:ph type="title"/>
          </p:nvPr>
        </p:nvSpPr>
        <p:spPr/>
        <p:txBody>
          <a:bodyPr/>
          <a:lstStyle/>
          <a:p>
            <a:r>
              <a:rPr lang="en-US" dirty="0">
                <a:solidFill>
                  <a:schemeClr val="bg2"/>
                </a:solidFill>
              </a:rPr>
              <a:t>Open source development</a:t>
            </a:r>
          </a:p>
        </p:txBody>
      </p:sp>
      <p:sp>
        <p:nvSpPr>
          <p:cNvPr id="5" name="Slide Number Placeholder 4"/>
          <p:cNvSpPr>
            <a:spLocks noGrp="1"/>
          </p:cNvSpPr>
          <p:nvPr>
            <p:ph type="sldNum" sz="quarter" idx="4294967295"/>
          </p:nvPr>
        </p:nvSpPr>
        <p:spPr>
          <a:xfrm>
            <a:off x="8561388" y="6354763"/>
            <a:ext cx="582612" cy="274637"/>
          </a:xfrm>
        </p:spPr>
        <p:txBody>
          <a:bodyPr/>
          <a:lstStyle/>
          <a:p>
            <a:fld id="{EC83099C-5FA5-B04A-B819-64718E2A253A}" type="slidenum">
              <a:rPr lang="en-US" smtClean="0"/>
              <a:pPr/>
              <a:t>101</a:t>
            </a:fld>
            <a:endParaRPr lang="en-US"/>
          </a:p>
        </p:txBody>
      </p:sp>
    </p:spTree>
    <p:extLst>
      <p:ext uri="{BB962C8B-B14F-4D97-AF65-F5344CB8AC3E}">
        <p14:creationId xmlns:p14="http://schemas.microsoft.com/office/powerpoint/2010/main" val="2108186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source development</a:t>
            </a:r>
          </a:p>
        </p:txBody>
      </p:sp>
      <p:sp>
        <p:nvSpPr>
          <p:cNvPr id="3" name="Content Placeholder 2"/>
          <p:cNvSpPr>
            <a:spLocks noGrp="1"/>
          </p:cNvSpPr>
          <p:nvPr>
            <p:ph idx="1"/>
          </p:nvPr>
        </p:nvSpPr>
        <p:spPr/>
        <p:txBody>
          <a:bodyPr/>
          <a:lstStyle/>
          <a:p>
            <a:r>
              <a:rPr lang="en-US" dirty="0"/>
              <a:t>Open source development is an approach to software development in which the source code of a software system is published and volunteers are invited to participate in the development process</a:t>
            </a:r>
          </a:p>
          <a:p>
            <a:r>
              <a:rPr lang="en-US" dirty="0"/>
              <a:t>Its roots are in the Free Software Foundation (</a:t>
            </a:r>
            <a:r>
              <a:rPr lang="en-US" dirty="0" err="1"/>
              <a:t>www.fsf.org</a:t>
            </a:r>
            <a:r>
              <a:rPr lang="en-US" dirty="0"/>
              <a:t>), which advocates that source code should not be proprietary but rather should always be available for users to examine and modify as they wish. </a:t>
            </a:r>
          </a:p>
          <a:p>
            <a:r>
              <a:rPr lang="en-US" dirty="0"/>
              <a:t>Open source software extended this idea by using the Internet to recruit a much larger population of volunteer developers. Many of them are also users of the code. </a:t>
            </a:r>
            <a:endParaRPr lang="en-GB"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102</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8720631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source systems</a:t>
            </a:r>
          </a:p>
        </p:txBody>
      </p:sp>
      <p:sp>
        <p:nvSpPr>
          <p:cNvPr id="3" name="Content Placeholder 2"/>
          <p:cNvSpPr>
            <a:spLocks noGrp="1"/>
          </p:cNvSpPr>
          <p:nvPr>
            <p:ph idx="1"/>
          </p:nvPr>
        </p:nvSpPr>
        <p:spPr/>
        <p:txBody>
          <a:bodyPr/>
          <a:lstStyle/>
          <a:p>
            <a:r>
              <a:rPr lang="en-US" dirty="0"/>
              <a:t>The best-known open source product is, of course, the Linux operating system which is widely used as a server system and, increasingly, as a desktop environment.</a:t>
            </a:r>
          </a:p>
          <a:p>
            <a:r>
              <a:rPr lang="en-US" dirty="0"/>
              <a:t>Other important open source products are Java, the Apache web server and the </a:t>
            </a:r>
            <a:r>
              <a:rPr lang="en-US" dirty="0" err="1"/>
              <a:t>mySQL</a:t>
            </a:r>
            <a:r>
              <a:rPr lang="en-US" dirty="0"/>
              <a:t> database management system. </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103</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337786479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source issues</a:t>
            </a:r>
          </a:p>
        </p:txBody>
      </p:sp>
      <p:sp>
        <p:nvSpPr>
          <p:cNvPr id="3" name="Content Placeholder 2"/>
          <p:cNvSpPr>
            <a:spLocks noGrp="1"/>
          </p:cNvSpPr>
          <p:nvPr>
            <p:ph idx="1"/>
          </p:nvPr>
        </p:nvSpPr>
        <p:spPr/>
        <p:txBody>
          <a:bodyPr/>
          <a:lstStyle/>
          <a:p>
            <a:r>
              <a:rPr lang="en-US" dirty="0"/>
              <a:t>Should the product that is being developed make use of open source components?</a:t>
            </a:r>
            <a:endParaRPr lang="en-GB" dirty="0"/>
          </a:p>
          <a:p>
            <a:r>
              <a:rPr lang="en-US" dirty="0"/>
              <a:t>Should an open source approach be used for the software’s development?</a:t>
            </a:r>
          </a:p>
          <a:p>
            <a:pPr>
              <a:buNone/>
            </a:pPr>
            <a:endParaRPr lang="en-GB"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104</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31899437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source business</a:t>
            </a:r>
          </a:p>
        </p:txBody>
      </p:sp>
      <p:sp>
        <p:nvSpPr>
          <p:cNvPr id="3" name="Content Placeholder 2"/>
          <p:cNvSpPr>
            <a:spLocks noGrp="1"/>
          </p:cNvSpPr>
          <p:nvPr>
            <p:ph idx="1"/>
          </p:nvPr>
        </p:nvSpPr>
        <p:spPr/>
        <p:txBody>
          <a:bodyPr/>
          <a:lstStyle/>
          <a:p>
            <a:r>
              <a:rPr lang="en-US" dirty="0"/>
              <a:t>More and more product companies are using an open source approach to development. </a:t>
            </a:r>
          </a:p>
          <a:p>
            <a:r>
              <a:rPr lang="en-US" dirty="0"/>
              <a:t>Their business model is not reliant on selling a software product but on selling support for that product. </a:t>
            </a:r>
          </a:p>
          <a:p>
            <a:r>
              <a:rPr lang="en-US" dirty="0"/>
              <a:t>They believe that involving the open source community will allow software to be developed more cheaply, more quickly and will create a community of users for the software. </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105</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1380898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source licensing</a:t>
            </a:r>
          </a:p>
        </p:txBody>
      </p:sp>
      <p:sp>
        <p:nvSpPr>
          <p:cNvPr id="3" name="Content Placeholder 2"/>
          <p:cNvSpPr>
            <a:spLocks noGrp="1"/>
          </p:cNvSpPr>
          <p:nvPr>
            <p:ph idx="1"/>
          </p:nvPr>
        </p:nvSpPr>
        <p:spPr/>
        <p:txBody>
          <a:bodyPr/>
          <a:lstStyle/>
          <a:p>
            <a:r>
              <a:rPr lang="en-US" dirty="0"/>
              <a:t>A fundamental principle of open-source development is that source code should be freely available, this does not mean that anyone can do as they wish with that code.</a:t>
            </a:r>
          </a:p>
          <a:p>
            <a:pPr lvl="1"/>
            <a:r>
              <a:rPr lang="en-US" dirty="0"/>
              <a:t>Legally, the developer of the code (either a company or an individual) still owns the code. They can place restrictions on how it is used by including legally binding conditions in an open source software license. </a:t>
            </a:r>
          </a:p>
          <a:p>
            <a:pPr lvl="1"/>
            <a:r>
              <a:rPr lang="en-US" dirty="0"/>
              <a:t>Some open source developers believe that if an open source component is used to develop a new system, then that system should also be open source. </a:t>
            </a:r>
          </a:p>
          <a:p>
            <a:pPr lvl="1"/>
            <a:r>
              <a:rPr lang="en-US" dirty="0"/>
              <a:t>Others are willing to allow their code to be used without this restriction. The developed systems may be proprietary and sold as closed source systems.</a:t>
            </a:r>
            <a:endParaRPr lang="en-GB"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106</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39095739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License models</a:t>
            </a:r>
          </a:p>
        </p:txBody>
      </p:sp>
      <p:sp>
        <p:nvSpPr>
          <p:cNvPr id="3" name="Content Placeholder 2"/>
          <p:cNvSpPr>
            <a:spLocks noGrp="1"/>
          </p:cNvSpPr>
          <p:nvPr>
            <p:ph idx="1"/>
          </p:nvPr>
        </p:nvSpPr>
        <p:spPr/>
        <p:txBody>
          <a:bodyPr/>
          <a:lstStyle/>
          <a:p>
            <a:r>
              <a:rPr lang="en-US" sz="2200" dirty="0"/>
              <a:t>The GNU General Public License (GPL). This is a so-called ‘reciprocal’ license that means that if you use open source software that is licensed under the GPL license, then you must make that software open source. </a:t>
            </a:r>
            <a:endParaRPr lang="en-GB" sz="2200" dirty="0"/>
          </a:p>
          <a:p>
            <a:r>
              <a:rPr lang="en-US" sz="2200" dirty="0"/>
              <a:t>The GNU Lesser General Public License (LGPL) is a variant of the GPL license where you can write components that link to open source code without having to publish the source of these components. </a:t>
            </a:r>
            <a:endParaRPr lang="en-GB" sz="2200" dirty="0"/>
          </a:p>
          <a:p>
            <a:r>
              <a:rPr lang="en-US" sz="2200" dirty="0"/>
              <a:t>The Berkley Standard Distribution (BSD) License. This is a non-reciprocal license, which means you are not obliged to re-publish any changes or modifications made to open source code. You can include the code in proprietary systems that are sold.</a:t>
            </a:r>
            <a:endParaRPr lang="en-GB" sz="2200"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107</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7518239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License management</a:t>
            </a:r>
          </a:p>
        </p:txBody>
      </p:sp>
      <p:sp>
        <p:nvSpPr>
          <p:cNvPr id="3" name="Content Placeholder 2"/>
          <p:cNvSpPr>
            <a:spLocks noGrp="1"/>
          </p:cNvSpPr>
          <p:nvPr>
            <p:ph idx="1"/>
          </p:nvPr>
        </p:nvSpPr>
        <p:spPr/>
        <p:txBody>
          <a:bodyPr/>
          <a:lstStyle/>
          <a:p>
            <a:r>
              <a:rPr lang="en-US" dirty="0"/>
              <a:t>Establish a system for maintaining information about open-source components that are downloaded and used. </a:t>
            </a:r>
            <a:endParaRPr lang="en-GB" dirty="0"/>
          </a:p>
          <a:p>
            <a:r>
              <a:rPr lang="en-US" dirty="0"/>
              <a:t>Be aware of the different types of licenses and understand how a component is licensed before it is used. </a:t>
            </a:r>
            <a:endParaRPr lang="en-GB" dirty="0"/>
          </a:p>
          <a:p>
            <a:r>
              <a:rPr lang="en-US" dirty="0"/>
              <a:t>Be aware of evolution pathways for components. </a:t>
            </a:r>
            <a:endParaRPr lang="en-GB" dirty="0"/>
          </a:p>
          <a:p>
            <a:r>
              <a:rPr lang="en-US" dirty="0"/>
              <a:t>Educate people about open source. </a:t>
            </a:r>
            <a:endParaRPr lang="en-GB" dirty="0"/>
          </a:p>
          <a:p>
            <a:r>
              <a:rPr lang="en-US" dirty="0"/>
              <a:t>Have auditing systems in place. </a:t>
            </a:r>
            <a:endParaRPr lang="en-GB" dirty="0"/>
          </a:p>
          <a:p>
            <a:r>
              <a:rPr lang="en-US" dirty="0"/>
              <a:t>Participate in the open source community. </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108</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191824682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idx="1"/>
          </p:nvPr>
        </p:nvSpPr>
        <p:spPr/>
        <p:txBody>
          <a:bodyPr/>
          <a:lstStyle/>
          <a:p>
            <a:r>
              <a:rPr lang="en-US" sz="2000" dirty="0"/>
              <a:t>Software design and implementation are inter-leaved activities. The level of detail in the design depends on the type of system and whether you are using a plan-driven or agile approach.</a:t>
            </a:r>
            <a:endParaRPr lang="en-GB" sz="2000" dirty="0"/>
          </a:p>
          <a:p>
            <a:r>
              <a:rPr lang="en-US" sz="2000" dirty="0"/>
              <a:t>The process of object-oriented design includes activities to design the system architecture, identify objects in the system, describe the design using different object models and document the component interfaces.</a:t>
            </a:r>
            <a:endParaRPr lang="en-GB" sz="2000" dirty="0"/>
          </a:p>
          <a:p>
            <a:r>
              <a:rPr lang="en-US" sz="2000" dirty="0"/>
              <a:t>A range of different models may be produced during an object-oriented design process. These include static models (class models, generalization models, association models) and dynamic models (sequence models, state machine models).</a:t>
            </a:r>
            <a:endParaRPr lang="en-GB" sz="2000" dirty="0"/>
          </a:p>
          <a:p>
            <a:r>
              <a:rPr lang="en-US" sz="2000" dirty="0"/>
              <a:t>Component interfaces must be defined precisely so that other objects can use them. A UML interface stereotype may be used to define interfaces.</a:t>
            </a:r>
            <a:endParaRPr lang="en-GB" sz="2000"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109</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228555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Architectural views</a:t>
            </a:r>
          </a:p>
        </p:txBody>
      </p:sp>
      <p:sp>
        <p:nvSpPr>
          <p:cNvPr id="3" name="Content Placeholder 2"/>
          <p:cNvSpPr>
            <a:spLocks noGrp="1"/>
          </p:cNvSpPr>
          <p:nvPr>
            <p:ph idx="1"/>
          </p:nvPr>
        </p:nvSpPr>
        <p:spPr>
          <a:xfrm>
            <a:off x="4356862" y="1814036"/>
            <a:ext cx="4578454" cy="4407408"/>
          </a:xfrm>
        </p:spPr>
        <p:txBody>
          <a:bodyPr>
            <a:normAutofit/>
          </a:bodyPr>
          <a:lstStyle/>
          <a:p>
            <a:r>
              <a:rPr lang="en-US" sz="1800" dirty="0"/>
              <a:t>What views or perspectives are useful when designing and documenting a system’s architecture?</a:t>
            </a:r>
            <a:endParaRPr lang="en-GB" sz="1800" dirty="0"/>
          </a:p>
          <a:p>
            <a:r>
              <a:rPr lang="en-US" sz="1800" dirty="0"/>
              <a:t>What notations should be used for describing architectural models?</a:t>
            </a:r>
          </a:p>
          <a:p>
            <a:r>
              <a:rPr lang="en-US" sz="1800" dirty="0"/>
              <a:t>Each architectural model only shows one view or perspective of the system. </a:t>
            </a:r>
          </a:p>
          <a:p>
            <a:pPr lvl="1"/>
            <a:r>
              <a:rPr lang="en-US" sz="1600" dirty="0"/>
              <a:t>It might show how a system is decomposed into modules, how the run-time processes interact or the different ways in which system components are distributed across a network. </a:t>
            </a:r>
          </a:p>
          <a:p>
            <a:pPr lvl="1"/>
            <a:r>
              <a:rPr lang="en-US" sz="1600" dirty="0"/>
              <a:t>For both design and documentation, you usually need to present multiple views of the software architecture.</a:t>
            </a:r>
            <a:r>
              <a:rPr lang="en-GB" sz="1600" dirty="0"/>
              <a:t> </a:t>
            </a:r>
          </a:p>
          <a:p>
            <a:endParaRPr lang="en-US" sz="1800" dirty="0"/>
          </a:p>
        </p:txBody>
      </p:sp>
      <p:sp>
        <p:nvSpPr>
          <p:cNvPr id="5" name="Footer Placeholder 4"/>
          <p:cNvSpPr>
            <a:spLocks noGrp="1"/>
          </p:cNvSpPr>
          <p:nvPr>
            <p:ph type="ftr" sz="quarter" idx="11"/>
          </p:nvPr>
        </p:nvSpPr>
        <p:spPr/>
        <p:txBody>
          <a:bodyPr/>
          <a:lstStyle/>
          <a:p>
            <a:r>
              <a:rPr lang="en-US"/>
              <a:t>Chapter 6 Architectural Design</a:t>
            </a:r>
          </a:p>
        </p:txBody>
      </p:sp>
      <p:sp>
        <p:nvSpPr>
          <p:cNvPr id="6" name="Date Placeholder 5"/>
          <p:cNvSpPr>
            <a:spLocks noGrp="1"/>
          </p:cNvSpPr>
          <p:nvPr>
            <p:ph type="dt" sz="half" idx="10"/>
          </p:nvPr>
        </p:nvSpPr>
        <p:spPr/>
        <p:txBody>
          <a:bodyPr/>
          <a:lstStyle/>
          <a:p>
            <a:fld id="{62201369-D6C0-374C-A163-C22226977C99}" type="datetime1">
              <a:rPr lang="en-GB" smtClean="0"/>
              <a:t>20/03/2017</a:t>
            </a:fld>
            <a:endParaRPr lang="en-US"/>
          </a:p>
        </p:txBody>
      </p:sp>
      <p:grpSp>
        <p:nvGrpSpPr>
          <p:cNvPr id="7" name="Group 6"/>
          <p:cNvGrpSpPr/>
          <p:nvPr/>
        </p:nvGrpSpPr>
        <p:grpSpPr>
          <a:xfrm>
            <a:off x="251520" y="1722472"/>
            <a:ext cx="3950116" cy="2647013"/>
            <a:chOff x="4388787" y="1929940"/>
            <a:chExt cx="4493369" cy="3011052"/>
          </a:xfrm>
        </p:grpSpPr>
        <p:sp>
          <p:nvSpPr>
            <p:cNvPr id="8" name="Rectangle 7"/>
            <p:cNvSpPr/>
            <p:nvPr/>
          </p:nvSpPr>
          <p:spPr>
            <a:xfrm>
              <a:off x="5884335" y="2964441"/>
              <a:ext cx="1728192" cy="792088"/>
            </a:xfrm>
            <a:prstGeom prst="rect">
              <a:avLst/>
            </a:prstGeom>
            <a:solidFill>
              <a:schemeClr val="bg1"/>
            </a:solidFill>
            <a:ln>
              <a:solidFill>
                <a:srgbClr val="00B050"/>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709767"/>
                  </a:solidFill>
                </a:rPr>
                <a:t>System</a:t>
              </a:r>
              <a:br>
                <a:rPr lang="en-US" dirty="0">
                  <a:solidFill>
                    <a:srgbClr val="709767"/>
                  </a:solidFill>
                </a:rPr>
              </a:br>
              <a:r>
                <a:rPr lang="en-US" dirty="0">
                  <a:solidFill>
                    <a:srgbClr val="709767"/>
                  </a:solidFill>
                </a:rPr>
                <a:t>architecture</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207" y="1929940"/>
              <a:ext cx="1399045" cy="514782"/>
            </a:xfrm>
            <a:prstGeom prst="rect">
              <a:avLst/>
            </a:prstGeom>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6503" y="1929940"/>
              <a:ext cx="1399045" cy="514782"/>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207" y="4426210"/>
              <a:ext cx="1399045" cy="514782"/>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6503" y="4426210"/>
              <a:ext cx="1399045" cy="514782"/>
            </a:xfrm>
            <a:prstGeom prst="rect">
              <a:avLst/>
            </a:prstGeom>
          </p:spPr>
        </p:pic>
        <p:cxnSp>
          <p:nvCxnSpPr>
            <p:cNvPr id="13" name="Straight Arrow Connector 12"/>
            <p:cNvCxnSpPr>
              <a:stCxn id="9" idx="2"/>
            </p:cNvCxnSpPr>
            <p:nvPr/>
          </p:nvCxnSpPr>
          <p:spPr>
            <a:xfrm>
              <a:off x="5431730" y="2444722"/>
              <a:ext cx="452605" cy="519719"/>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2"/>
            </p:cNvCxnSpPr>
            <p:nvPr/>
          </p:nvCxnSpPr>
          <p:spPr>
            <a:xfrm flipH="1">
              <a:off x="7612527" y="2444722"/>
              <a:ext cx="483499" cy="519719"/>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1" idx="0"/>
            </p:cNvCxnSpPr>
            <p:nvPr/>
          </p:nvCxnSpPr>
          <p:spPr>
            <a:xfrm flipV="1">
              <a:off x="5431730" y="3756529"/>
              <a:ext cx="524613" cy="669681"/>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2" idx="0"/>
            </p:cNvCxnSpPr>
            <p:nvPr/>
          </p:nvCxnSpPr>
          <p:spPr>
            <a:xfrm flipH="1" flipV="1">
              <a:off x="7684535" y="3756529"/>
              <a:ext cx="411491" cy="669681"/>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592076" y="2587068"/>
              <a:ext cx="1045343" cy="630188"/>
            </a:xfrm>
            <a:prstGeom prst="rect">
              <a:avLst/>
            </a:prstGeom>
            <a:noFill/>
          </p:spPr>
          <p:txBody>
            <a:bodyPr wrap="square" rtlCol="0">
              <a:spAutoFit/>
            </a:bodyPr>
            <a:lstStyle/>
            <a:p>
              <a:pPr algn="ctr">
                <a:lnSpc>
                  <a:spcPts val="1800"/>
                </a:lnSpc>
              </a:pPr>
              <a:r>
                <a:rPr lang="en-US" sz="1600" b="0" dirty="0">
                  <a:latin typeface="+mn-lt"/>
                </a:rPr>
                <a:t>Logical View</a:t>
              </a:r>
            </a:p>
          </p:txBody>
        </p:sp>
        <p:sp>
          <p:nvSpPr>
            <p:cNvPr id="18" name="TextBox 17"/>
            <p:cNvSpPr txBox="1"/>
            <p:nvPr/>
          </p:nvSpPr>
          <p:spPr>
            <a:xfrm>
              <a:off x="4388787" y="3729175"/>
              <a:ext cx="1352165" cy="553998"/>
            </a:xfrm>
            <a:prstGeom prst="rect">
              <a:avLst/>
            </a:prstGeom>
            <a:noFill/>
          </p:spPr>
          <p:txBody>
            <a:bodyPr wrap="none" rtlCol="0">
              <a:spAutoFit/>
            </a:bodyPr>
            <a:lstStyle/>
            <a:p>
              <a:pPr algn="ctr">
                <a:lnSpc>
                  <a:spcPts val="1800"/>
                </a:lnSpc>
              </a:pPr>
              <a:r>
                <a:rPr lang="en-US" sz="1600" b="0" dirty="0">
                  <a:latin typeface="+mn-lt"/>
                </a:rPr>
                <a:t>Development</a:t>
              </a:r>
              <a:br>
                <a:rPr lang="en-US" sz="1600" b="0" dirty="0">
                  <a:latin typeface="+mn-lt"/>
                </a:rPr>
              </a:br>
              <a:r>
                <a:rPr lang="en-US" sz="1600" b="0" dirty="0">
                  <a:latin typeface="+mn-lt"/>
                </a:rPr>
                <a:t>View</a:t>
              </a:r>
            </a:p>
          </p:txBody>
        </p:sp>
        <p:sp>
          <p:nvSpPr>
            <p:cNvPr id="19" name="TextBox 18"/>
            <p:cNvSpPr txBox="1"/>
            <p:nvPr/>
          </p:nvSpPr>
          <p:spPr>
            <a:xfrm>
              <a:off x="8009418" y="3753167"/>
              <a:ext cx="872738" cy="553998"/>
            </a:xfrm>
            <a:prstGeom prst="rect">
              <a:avLst/>
            </a:prstGeom>
            <a:noFill/>
          </p:spPr>
          <p:txBody>
            <a:bodyPr wrap="none" rtlCol="0">
              <a:spAutoFit/>
            </a:bodyPr>
            <a:lstStyle/>
            <a:p>
              <a:pPr algn="ctr">
                <a:lnSpc>
                  <a:spcPts val="1800"/>
                </a:lnSpc>
              </a:pPr>
              <a:r>
                <a:rPr lang="en-US" sz="1600" b="0" dirty="0">
                  <a:latin typeface="+mn-lt"/>
                </a:rPr>
                <a:t>Process</a:t>
              </a:r>
              <a:br>
                <a:rPr lang="en-US" sz="1600" b="0" dirty="0">
                  <a:latin typeface="+mn-lt"/>
                </a:rPr>
              </a:br>
              <a:r>
                <a:rPr lang="en-US" sz="1600" b="0" dirty="0">
                  <a:latin typeface="+mn-lt"/>
                </a:rPr>
                <a:t>View</a:t>
              </a:r>
            </a:p>
          </p:txBody>
        </p:sp>
        <p:sp>
          <p:nvSpPr>
            <p:cNvPr id="20" name="TextBox 19"/>
            <p:cNvSpPr txBox="1"/>
            <p:nvPr/>
          </p:nvSpPr>
          <p:spPr>
            <a:xfrm>
              <a:off x="7889210" y="2587069"/>
              <a:ext cx="906338" cy="553998"/>
            </a:xfrm>
            <a:prstGeom prst="rect">
              <a:avLst/>
            </a:prstGeom>
            <a:noFill/>
          </p:spPr>
          <p:txBody>
            <a:bodyPr wrap="none" rtlCol="0">
              <a:spAutoFit/>
            </a:bodyPr>
            <a:lstStyle/>
            <a:p>
              <a:pPr algn="ctr">
                <a:lnSpc>
                  <a:spcPts val="1800"/>
                </a:lnSpc>
              </a:pPr>
              <a:r>
                <a:rPr lang="en-US" sz="1600" b="0" dirty="0">
                  <a:latin typeface="+mn-lt"/>
                </a:rPr>
                <a:t>Physical</a:t>
              </a:r>
              <a:br>
                <a:rPr lang="en-US" sz="1600" b="0" dirty="0">
                  <a:latin typeface="+mn-lt"/>
                </a:rPr>
              </a:br>
              <a:r>
                <a:rPr lang="en-US" sz="1600" b="0" dirty="0">
                  <a:latin typeface="+mn-lt"/>
                </a:rPr>
                <a:t>View</a:t>
              </a:r>
            </a:p>
          </p:txBody>
        </p:sp>
      </p:grpSp>
    </p:spTree>
    <p:extLst>
      <p:ext uri="{BB962C8B-B14F-4D97-AF65-F5344CB8AC3E}">
        <p14:creationId xmlns:p14="http://schemas.microsoft.com/office/powerpoint/2010/main" val="349691009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idx="1"/>
          </p:nvPr>
        </p:nvSpPr>
        <p:spPr/>
        <p:txBody>
          <a:bodyPr/>
          <a:lstStyle/>
          <a:p>
            <a:r>
              <a:rPr lang="en-US" sz="2000" dirty="0"/>
              <a:t>When developing software, you should always consider the possibility of reusing existing software, either as components, services or complete systems.</a:t>
            </a:r>
            <a:endParaRPr lang="en-GB" sz="2000" dirty="0"/>
          </a:p>
          <a:p>
            <a:r>
              <a:rPr lang="en-US" sz="2000" dirty="0"/>
              <a:t>Configuration management is the process of managing changes to an evolving software system. It is essential when a team of people are cooperating to develop software.</a:t>
            </a:r>
            <a:endParaRPr lang="en-GB" sz="2000" dirty="0"/>
          </a:p>
          <a:p>
            <a:r>
              <a:rPr lang="en-US" sz="2000" dirty="0"/>
              <a:t>Most software development is host-target development. You use an IDE on a host machine to develop the software, which is transferred to a target machine for execution.</a:t>
            </a:r>
            <a:endParaRPr lang="en-GB" sz="2000" dirty="0"/>
          </a:p>
          <a:p>
            <a:r>
              <a:rPr lang="en-US" sz="2000" dirty="0"/>
              <a:t>Open source development involves making the source code of a system publicly available.  This means that many people can propose changes and improvements to the software.</a:t>
            </a:r>
            <a:endParaRPr lang="en-GB" sz="2000"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110</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275307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6"/>
          <p:cNvSpPr>
            <a:spLocks noGrp="1"/>
          </p:cNvSpPr>
          <p:nvPr>
            <p:ph sz="half" idx="1"/>
          </p:nvPr>
        </p:nvSpPr>
        <p:spPr>
          <a:xfrm>
            <a:off x="3434325" y="1556792"/>
            <a:ext cx="5530164" cy="4912233"/>
          </a:xfrm>
        </p:spPr>
        <p:txBody>
          <a:bodyPr>
            <a:normAutofit/>
          </a:bodyPr>
          <a:lstStyle/>
          <a:p>
            <a:r>
              <a:rPr lang="en-US" sz="1800" dirty="0"/>
              <a:t>Shows key abstractions in the system as objects</a:t>
            </a:r>
          </a:p>
        </p:txBody>
      </p:sp>
      <p:sp>
        <p:nvSpPr>
          <p:cNvPr id="3" name="Date Placeholder 2"/>
          <p:cNvSpPr>
            <a:spLocks noGrp="1"/>
          </p:cNvSpPr>
          <p:nvPr>
            <p:ph type="dt" sz="half" idx="10"/>
          </p:nvPr>
        </p:nvSpPr>
        <p:spPr/>
        <p:txBody>
          <a:bodyPr/>
          <a:lstStyle/>
          <a:p>
            <a:fld id="{11B519F4-9FE5-8D45-82F3-E4A6557F0386}" type="datetime1">
              <a:rPr lang="en-GB" smtClean="0"/>
              <a:t>20/03/2017</a:t>
            </a:fld>
            <a:endParaRPr lang="en-US"/>
          </a:p>
        </p:txBody>
      </p:sp>
      <p:sp>
        <p:nvSpPr>
          <p:cNvPr id="4" name="Footer Placeholder 3"/>
          <p:cNvSpPr>
            <a:spLocks noGrp="1"/>
          </p:cNvSpPr>
          <p:nvPr>
            <p:ph type="ftr" sz="quarter" idx="11"/>
          </p:nvPr>
        </p:nvSpPr>
        <p:spPr/>
        <p:txBody>
          <a:bodyPr/>
          <a:lstStyle/>
          <a:p>
            <a:r>
              <a:rPr lang="en-US"/>
              <a:t>Chapter 6 Architectural Design</a:t>
            </a:r>
          </a:p>
        </p:txBody>
      </p:sp>
      <p:sp>
        <p:nvSpPr>
          <p:cNvPr id="2" name="Title 1"/>
          <p:cNvSpPr>
            <a:spLocks noGrp="1"/>
          </p:cNvSpPr>
          <p:nvPr>
            <p:ph type="title"/>
          </p:nvPr>
        </p:nvSpPr>
        <p:spPr/>
        <p:txBody>
          <a:bodyPr/>
          <a:lstStyle/>
          <a:p>
            <a:r>
              <a:rPr lang="en-US" dirty="0"/>
              <a:t>Logical View</a:t>
            </a:r>
          </a:p>
        </p:txBody>
      </p:sp>
      <p:sp>
        <p:nvSpPr>
          <p:cNvPr id="5" name="Slide Number Placeholder 4"/>
          <p:cNvSpPr>
            <a:spLocks noGrp="1"/>
          </p:cNvSpPr>
          <p:nvPr>
            <p:ph type="sldNum" sz="quarter" idx="4294967295"/>
          </p:nvPr>
        </p:nvSpPr>
        <p:spPr/>
        <p:txBody>
          <a:bodyPr/>
          <a:lstStyle/>
          <a:p>
            <a:fld id="{EC33B370-F672-B743-B3AF-248A63C17270}" type="slidenum">
              <a:rPr lang="en-US" smtClean="0"/>
              <a:pPr/>
              <a:t>12</a:t>
            </a:fld>
            <a:endParaRPr lang="en-US"/>
          </a:p>
        </p:txBody>
      </p:sp>
      <p:grpSp>
        <p:nvGrpSpPr>
          <p:cNvPr id="29" name="Group 28"/>
          <p:cNvGrpSpPr/>
          <p:nvPr/>
        </p:nvGrpSpPr>
        <p:grpSpPr>
          <a:xfrm>
            <a:off x="430230" y="1723368"/>
            <a:ext cx="2655275" cy="1605752"/>
            <a:chOff x="4592076" y="1929940"/>
            <a:chExt cx="3020451" cy="1826589"/>
          </a:xfrm>
        </p:grpSpPr>
        <p:sp>
          <p:nvSpPr>
            <p:cNvPr id="7" name="Rectangle 6"/>
            <p:cNvSpPr/>
            <p:nvPr/>
          </p:nvSpPr>
          <p:spPr>
            <a:xfrm>
              <a:off x="5884335" y="2964441"/>
              <a:ext cx="1728192" cy="792088"/>
            </a:xfrm>
            <a:prstGeom prst="rect">
              <a:avLst/>
            </a:prstGeom>
            <a:solidFill>
              <a:schemeClr val="bg1"/>
            </a:solidFill>
            <a:ln>
              <a:solidFill>
                <a:srgbClr val="00B050"/>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709767"/>
                  </a:solidFill>
                </a:rPr>
                <a:t>System</a:t>
              </a:r>
              <a:br>
                <a:rPr lang="en-US" dirty="0">
                  <a:solidFill>
                    <a:srgbClr val="709767"/>
                  </a:solidFill>
                </a:rPr>
              </a:br>
              <a:r>
                <a:rPr lang="en-US" dirty="0">
                  <a:solidFill>
                    <a:srgbClr val="709767"/>
                  </a:solidFill>
                </a:rPr>
                <a:t>architecture</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207" y="1929940"/>
              <a:ext cx="1399045" cy="514782"/>
            </a:xfrm>
            <a:prstGeom prst="rect">
              <a:avLst/>
            </a:prstGeom>
          </p:spPr>
        </p:pic>
        <p:cxnSp>
          <p:nvCxnSpPr>
            <p:cNvPr id="13" name="Straight Arrow Connector 12"/>
            <p:cNvCxnSpPr>
              <a:stCxn id="8" idx="2"/>
            </p:cNvCxnSpPr>
            <p:nvPr/>
          </p:nvCxnSpPr>
          <p:spPr>
            <a:xfrm>
              <a:off x="5431730" y="2444722"/>
              <a:ext cx="452605" cy="519719"/>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592076" y="2587068"/>
              <a:ext cx="1045343" cy="630188"/>
            </a:xfrm>
            <a:prstGeom prst="rect">
              <a:avLst/>
            </a:prstGeom>
            <a:noFill/>
          </p:spPr>
          <p:txBody>
            <a:bodyPr wrap="square" rtlCol="0">
              <a:spAutoFit/>
            </a:bodyPr>
            <a:lstStyle/>
            <a:p>
              <a:pPr algn="ctr">
                <a:lnSpc>
                  <a:spcPts val="1800"/>
                </a:lnSpc>
              </a:pPr>
              <a:r>
                <a:rPr lang="en-US" sz="1600" b="0" dirty="0">
                  <a:latin typeface="+mn-lt"/>
                </a:rPr>
                <a:t>Logical View</a:t>
              </a:r>
            </a:p>
          </p:txBody>
        </p:sp>
      </p:grpSp>
      <p:pic>
        <p:nvPicPr>
          <p:cNvPr id="2050" name="Picture 2" descr="Image result for logical architecture 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2264014"/>
            <a:ext cx="4286250" cy="3943350"/>
          </a:xfrm>
          <a:prstGeom prst="rect">
            <a:avLst/>
          </a:prstGeom>
          <a:noFill/>
          <a:extLst>
            <a:ext uri="{909E8E84-426E-40DD-AFC4-6F175D3DCCD1}">
              <a14:hiddenFill xmlns:a14="http://schemas.microsoft.com/office/drawing/2010/main">
                <a:solidFill>
                  <a:srgbClr val="FFFFFF"/>
                </a:solidFill>
              </a14:hiddenFill>
            </a:ext>
          </a:extLst>
        </p:spPr>
      </p:pic>
      <p:sp>
        <p:nvSpPr>
          <p:cNvPr id="31" name="Right Arrow 30"/>
          <p:cNvSpPr/>
          <p:nvPr/>
        </p:nvSpPr>
        <p:spPr>
          <a:xfrm rot="1093790">
            <a:off x="4267704" y="4771961"/>
            <a:ext cx="794419" cy="216532"/>
          </a:xfrm>
          <a:prstGeom prst="rightArrow">
            <a:avLst/>
          </a:prstGeom>
          <a:solidFill>
            <a:srgbClr val="FF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 name="Rectangle 2047"/>
          <p:cNvSpPr/>
          <p:nvPr/>
        </p:nvSpPr>
        <p:spPr>
          <a:xfrm>
            <a:off x="796311" y="3996044"/>
            <a:ext cx="3712619" cy="2462213"/>
          </a:xfrm>
          <a:prstGeom prst="rect">
            <a:avLst/>
          </a:prstGeom>
        </p:spPr>
        <p:txBody>
          <a:bodyPr wrap="square">
            <a:spAutoFit/>
          </a:bodyPr>
          <a:lstStyle/>
          <a:p>
            <a:pPr marR="0" lvl="2">
              <a:spcBef>
                <a:spcPts val="300"/>
              </a:spcBef>
              <a:spcAft>
                <a:spcPts val="300"/>
              </a:spcAft>
              <a:tabLst>
                <a:tab pos="1463040" algn="l"/>
              </a:tabLst>
            </a:pPr>
            <a:r>
              <a:rPr lang="en-US" sz="1400" dirty="0">
                <a:ea typeface="SimSun" panose="02010600030101010101" pitchFamily="2" charset="-122"/>
              </a:rPr>
              <a:t>4.1.28 </a:t>
            </a:r>
            <a:br>
              <a:rPr lang="en-US" sz="1400" dirty="0">
                <a:ea typeface="SimSun" panose="02010600030101010101" pitchFamily="2" charset="-122"/>
              </a:rPr>
            </a:br>
            <a:r>
              <a:rPr lang="en-US" sz="1400" dirty="0">
                <a:ea typeface="SimSun" panose="02010600030101010101" pitchFamily="2" charset="-122"/>
              </a:rPr>
              <a:t>A user should be able to retrieve paintings by location (for example, all paintings in (art galleries of) Italy). The search results returned should be sorted alphabetically according to the name of the art galleries in the location and should be links that take the user to the particular art gallery information. </a:t>
            </a:r>
          </a:p>
        </p:txBody>
      </p:sp>
    </p:spTree>
    <p:extLst>
      <p:ext uri="{BB962C8B-B14F-4D97-AF65-F5344CB8AC3E}">
        <p14:creationId xmlns:p14="http://schemas.microsoft.com/office/powerpoint/2010/main" val="3257165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stretch>
            <a:fillRect/>
          </a:stretch>
        </p:blipFill>
        <p:spPr>
          <a:xfrm>
            <a:off x="1817212" y="2204864"/>
            <a:ext cx="7329925" cy="4536493"/>
          </a:xfrm>
          <a:prstGeom prst="rect">
            <a:avLst/>
          </a:prstGeom>
        </p:spPr>
      </p:pic>
      <p:sp>
        <p:nvSpPr>
          <p:cNvPr id="2" name="Title 1"/>
          <p:cNvSpPr>
            <a:spLocks noGrp="1"/>
          </p:cNvSpPr>
          <p:nvPr>
            <p:ph type="title"/>
          </p:nvPr>
        </p:nvSpPr>
        <p:spPr/>
        <p:txBody>
          <a:bodyPr/>
          <a:lstStyle/>
          <a:p>
            <a:r>
              <a:rPr lang="en-US" dirty="0"/>
              <a:t>Development View</a:t>
            </a:r>
          </a:p>
        </p:txBody>
      </p:sp>
      <p:sp>
        <p:nvSpPr>
          <p:cNvPr id="5" name="Footer Placeholder 4"/>
          <p:cNvSpPr>
            <a:spLocks noGrp="1"/>
          </p:cNvSpPr>
          <p:nvPr>
            <p:ph type="ftr" sz="quarter" idx="11"/>
          </p:nvPr>
        </p:nvSpPr>
        <p:spPr/>
        <p:txBody>
          <a:bodyPr/>
          <a:lstStyle/>
          <a:p>
            <a:r>
              <a:rPr lang="en-US"/>
              <a:t>Chapter 6 Architectural Design</a:t>
            </a:r>
          </a:p>
        </p:txBody>
      </p:sp>
      <p:sp>
        <p:nvSpPr>
          <p:cNvPr id="4" name="Slide Number Placeholder 3"/>
          <p:cNvSpPr>
            <a:spLocks noGrp="1"/>
          </p:cNvSpPr>
          <p:nvPr>
            <p:ph type="sldNum" sz="quarter" idx="4294967295"/>
          </p:nvPr>
        </p:nvSpPr>
        <p:spPr/>
        <p:txBody>
          <a:bodyPr/>
          <a:lstStyle/>
          <a:p>
            <a:fld id="{EC33B370-F672-B743-B3AF-248A63C17270}" type="slidenum">
              <a:rPr lang="en-US" smtClean="0"/>
              <a:pPr/>
              <a:t>13</a:t>
            </a:fld>
            <a:endParaRPr lang="en-US"/>
          </a:p>
        </p:txBody>
      </p:sp>
      <p:sp>
        <p:nvSpPr>
          <p:cNvPr id="6" name="Date Placeholder 5"/>
          <p:cNvSpPr>
            <a:spLocks noGrp="1"/>
          </p:cNvSpPr>
          <p:nvPr>
            <p:ph type="dt" sz="half" idx="10"/>
          </p:nvPr>
        </p:nvSpPr>
        <p:spPr/>
        <p:txBody>
          <a:bodyPr/>
          <a:lstStyle/>
          <a:p>
            <a:fld id="{62201369-D6C0-374C-A163-C22226977C99}" type="datetime1">
              <a:rPr lang="en-GB" smtClean="0"/>
              <a:t>20/03/2017</a:t>
            </a:fld>
            <a:endParaRPr lang="en-US"/>
          </a:p>
        </p:txBody>
      </p:sp>
      <p:sp>
        <p:nvSpPr>
          <p:cNvPr id="23" name="Rectangle 22"/>
          <p:cNvSpPr/>
          <p:nvPr/>
        </p:nvSpPr>
        <p:spPr>
          <a:xfrm>
            <a:off x="1565155" y="1732365"/>
            <a:ext cx="1583806" cy="179623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251521" y="1732365"/>
            <a:ext cx="2833987" cy="1737584"/>
            <a:chOff x="4388787" y="2964441"/>
            <a:chExt cx="3223740" cy="1976551"/>
          </a:xfrm>
        </p:grpSpPr>
        <p:sp>
          <p:nvSpPr>
            <p:cNvPr id="8" name="Rectangle 7"/>
            <p:cNvSpPr/>
            <p:nvPr/>
          </p:nvSpPr>
          <p:spPr>
            <a:xfrm>
              <a:off x="5884335" y="2964441"/>
              <a:ext cx="1728192" cy="792088"/>
            </a:xfrm>
            <a:prstGeom prst="rect">
              <a:avLst/>
            </a:prstGeom>
            <a:solidFill>
              <a:schemeClr val="bg1"/>
            </a:solidFill>
            <a:ln>
              <a:solidFill>
                <a:srgbClr val="00B050"/>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709767"/>
                  </a:solidFill>
                </a:rPr>
                <a:t>System</a:t>
              </a:r>
              <a:br>
                <a:rPr lang="en-US" dirty="0">
                  <a:solidFill>
                    <a:srgbClr val="709767"/>
                  </a:solidFill>
                </a:rPr>
              </a:br>
              <a:r>
                <a:rPr lang="en-US" dirty="0">
                  <a:solidFill>
                    <a:srgbClr val="709767"/>
                  </a:solidFill>
                </a:rPr>
                <a:t>architecture</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207" y="4426210"/>
              <a:ext cx="1399045" cy="514782"/>
            </a:xfrm>
            <a:prstGeom prst="rect">
              <a:avLst/>
            </a:prstGeom>
          </p:spPr>
        </p:pic>
        <p:cxnSp>
          <p:nvCxnSpPr>
            <p:cNvPr id="15" name="Straight Arrow Connector 14"/>
            <p:cNvCxnSpPr>
              <a:stCxn id="11" idx="0"/>
            </p:cNvCxnSpPr>
            <p:nvPr/>
          </p:nvCxnSpPr>
          <p:spPr>
            <a:xfrm flipV="1">
              <a:off x="5431730" y="3756529"/>
              <a:ext cx="524613" cy="669681"/>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388787" y="3729175"/>
              <a:ext cx="1352165" cy="553998"/>
            </a:xfrm>
            <a:prstGeom prst="rect">
              <a:avLst/>
            </a:prstGeom>
            <a:noFill/>
          </p:spPr>
          <p:txBody>
            <a:bodyPr wrap="none" rtlCol="0">
              <a:spAutoFit/>
            </a:bodyPr>
            <a:lstStyle/>
            <a:p>
              <a:pPr algn="ctr">
                <a:lnSpc>
                  <a:spcPts val="1800"/>
                </a:lnSpc>
              </a:pPr>
              <a:r>
                <a:rPr lang="en-US" sz="1600" b="0" dirty="0">
                  <a:latin typeface="+mn-lt"/>
                </a:rPr>
                <a:t>Development</a:t>
              </a:r>
              <a:br>
                <a:rPr lang="en-US" sz="1600" b="0" dirty="0">
                  <a:latin typeface="+mn-lt"/>
                </a:rPr>
              </a:br>
              <a:r>
                <a:rPr lang="en-US" sz="1600" b="0" dirty="0">
                  <a:latin typeface="+mn-lt"/>
                </a:rPr>
                <a:t>View</a:t>
              </a:r>
            </a:p>
          </p:txBody>
        </p:sp>
      </p:grpSp>
      <p:sp>
        <p:nvSpPr>
          <p:cNvPr id="24" name="Rectangle 23"/>
          <p:cNvSpPr/>
          <p:nvPr/>
        </p:nvSpPr>
        <p:spPr>
          <a:xfrm>
            <a:off x="1817212" y="6028883"/>
            <a:ext cx="2610772" cy="6224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6655" y="4117315"/>
            <a:ext cx="4578454" cy="5735317"/>
          </a:xfrm>
        </p:spPr>
        <p:txBody>
          <a:bodyPr>
            <a:normAutofit/>
          </a:bodyPr>
          <a:lstStyle/>
          <a:p>
            <a:r>
              <a:rPr lang="en-US" sz="1600" dirty="0"/>
              <a:t>Shows how the </a:t>
            </a:r>
            <a:br>
              <a:rPr lang="en-US" sz="1600" dirty="0"/>
            </a:br>
            <a:r>
              <a:rPr lang="en-US" sz="1600" dirty="0"/>
              <a:t>software is </a:t>
            </a:r>
            <a:br>
              <a:rPr lang="en-US" sz="1600" dirty="0"/>
            </a:br>
            <a:r>
              <a:rPr lang="en-US" sz="1600" dirty="0"/>
              <a:t>decomposed for</a:t>
            </a:r>
            <a:br>
              <a:rPr lang="en-US" sz="1600" dirty="0"/>
            </a:br>
            <a:r>
              <a:rPr lang="en-US" sz="1600" dirty="0"/>
              <a:t>development, </a:t>
            </a:r>
            <a:br>
              <a:rPr lang="en-US" sz="1600" dirty="0"/>
            </a:br>
            <a:r>
              <a:rPr lang="en-US" sz="1600" dirty="0"/>
              <a:t>-- the </a:t>
            </a:r>
            <a:br>
              <a:rPr lang="en-US" sz="1600" dirty="0"/>
            </a:br>
            <a:r>
              <a:rPr lang="en-US" sz="1600" dirty="0"/>
              <a:t>breakdown of </a:t>
            </a:r>
            <a:br>
              <a:rPr lang="en-US" sz="1600" dirty="0"/>
            </a:br>
            <a:r>
              <a:rPr lang="en-US" sz="1600" dirty="0"/>
              <a:t>software into </a:t>
            </a:r>
            <a:br>
              <a:rPr lang="en-US" sz="1600" dirty="0"/>
            </a:br>
            <a:r>
              <a:rPr lang="en-US" sz="1600" dirty="0"/>
              <a:t>components</a:t>
            </a:r>
          </a:p>
          <a:p>
            <a:r>
              <a:rPr lang="en-US" sz="1600" dirty="0"/>
              <a:t>Useful for software managers and developers</a:t>
            </a:r>
            <a:endParaRPr lang="en-GB" sz="1600" dirty="0"/>
          </a:p>
          <a:p>
            <a:endParaRPr lang="en-US" sz="1600" dirty="0"/>
          </a:p>
        </p:txBody>
      </p:sp>
    </p:spTree>
    <p:extLst>
      <p:ext uri="{BB962C8B-B14F-4D97-AF65-F5344CB8AC3E}">
        <p14:creationId xmlns:p14="http://schemas.microsoft.com/office/powerpoint/2010/main" val="393308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View</a:t>
            </a:r>
          </a:p>
        </p:txBody>
      </p:sp>
      <p:pic>
        <p:nvPicPr>
          <p:cNvPr id="21" name="Content Placeholder 20"/>
          <p:cNvPicPr>
            <a:picLocks noGrp="1" noChangeAspect="1"/>
          </p:cNvPicPr>
          <p:nvPr>
            <p:ph idx="1"/>
          </p:nvPr>
        </p:nvPicPr>
        <p:blipFill>
          <a:blip r:embed="rId2"/>
          <a:stretch>
            <a:fillRect/>
          </a:stretch>
        </p:blipFill>
        <p:spPr>
          <a:xfrm>
            <a:off x="2904412" y="3356991"/>
            <a:ext cx="6173500" cy="3341019"/>
          </a:xfrm>
          <a:prstGeom prst="rect">
            <a:avLst/>
          </a:prstGeom>
        </p:spPr>
      </p:pic>
      <p:sp>
        <p:nvSpPr>
          <p:cNvPr id="5" name="Footer Placeholder 4"/>
          <p:cNvSpPr>
            <a:spLocks noGrp="1"/>
          </p:cNvSpPr>
          <p:nvPr>
            <p:ph type="ftr" sz="quarter" idx="11"/>
          </p:nvPr>
        </p:nvSpPr>
        <p:spPr/>
        <p:txBody>
          <a:bodyPr/>
          <a:lstStyle/>
          <a:p>
            <a:r>
              <a:rPr lang="en-US"/>
              <a:t>Chapter 6 Architectural Design</a:t>
            </a:r>
          </a:p>
        </p:txBody>
      </p:sp>
      <p:sp>
        <p:nvSpPr>
          <p:cNvPr id="4" name="Slide Number Placeholder 3"/>
          <p:cNvSpPr>
            <a:spLocks noGrp="1"/>
          </p:cNvSpPr>
          <p:nvPr>
            <p:ph type="sldNum" sz="quarter" idx="4294967295"/>
          </p:nvPr>
        </p:nvSpPr>
        <p:spPr/>
        <p:txBody>
          <a:bodyPr/>
          <a:lstStyle/>
          <a:p>
            <a:fld id="{EC33B370-F672-B743-B3AF-248A63C17270}" type="slidenum">
              <a:rPr lang="en-US" smtClean="0"/>
              <a:pPr/>
              <a:t>14</a:t>
            </a:fld>
            <a:endParaRPr lang="en-US"/>
          </a:p>
        </p:txBody>
      </p:sp>
      <p:sp>
        <p:nvSpPr>
          <p:cNvPr id="6" name="Date Placeholder 5"/>
          <p:cNvSpPr>
            <a:spLocks noGrp="1"/>
          </p:cNvSpPr>
          <p:nvPr>
            <p:ph type="dt" sz="half" idx="10"/>
          </p:nvPr>
        </p:nvSpPr>
        <p:spPr/>
        <p:txBody>
          <a:bodyPr/>
          <a:lstStyle/>
          <a:p>
            <a:fld id="{62201369-D6C0-374C-A163-C22226977C99}" type="datetime1">
              <a:rPr lang="en-GB" smtClean="0"/>
              <a:t>20/03/2017</a:t>
            </a:fld>
            <a:endParaRPr lang="en-US"/>
          </a:p>
        </p:txBody>
      </p:sp>
      <p:grpSp>
        <p:nvGrpSpPr>
          <p:cNvPr id="7" name="Group 6"/>
          <p:cNvGrpSpPr/>
          <p:nvPr/>
        </p:nvGrpSpPr>
        <p:grpSpPr>
          <a:xfrm>
            <a:off x="271389" y="1763109"/>
            <a:ext cx="2635381" cy="1737584"/>
            <a:chOff x="5884335" y="2964441"/>
            <a:chExt cx="2997821" cy="1976551"/>
          </a:xfrm>
        </p:grpSpPr>
        <p:sp>
          <p:nvSpPr>
            <p:cNvPr id="8" name="Rectangle 7"/>
            <p:cNvSpPr/>
            <p:nvPr/>
          </p:nvSpPr>
          <p:spPr>
            <a:xfrm>
              <a:off x="5884335" y="2964441"/>
              <a:ext cx="1728192" cy="792088"/>
            </a:xfrm>
            <a:prstGeom prst="rect">
              <a:avLst/>
            </a:prstGeom>
            <a:solidFill>
              <a:schemeClr val="bg1"/>
            </a:solidFill>
            <a:ln>
              <a:solidFill>
                <a:srgbClr val="00B050"/>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709767"/>
                  </a:solidFill>
                </a:rPr>
                <a:t>System</a:t>
              </a:r>
              <a:br>
                <a:rPr lang="en-US" dirty="0">
                  <a:solidFill>
                    <a:srgbClr val="709767"/>
                  </a:solidFill>
                </a:rPr>
              </a:br>
              <a:r>
                <a:rPr lang="en-US" dirty="0">
                  <a:solidFill>
                    <a:srgbClr val="709767"/>
                  </a:solidFill>
                </a:rPr>
                <a:t>architecture</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6503" y="4426210"/>
              <a:ext cx="1399045" cy="514782"/>
            </a:xfrm>
            <a:prstGeom prst="rect">
              <a:avLst/>
            </a:prstGeom>
          </p:spPr>
        </p:pic>
        <p:cxnSp>
          <p:nvCxnSpPr>
            <p:cNvPr id="16" name="Straight Arrow Connector 15"/>
            <p:cNvCxnSpPr>
              <a:stCxn id="12" idx="0"/>
            </p:cNvCxnSpPr>
            <p:nvPr/>
          </p:nvCxnSpPr>
          <p:spPr>
            <a:xfrm flipH="1" flipV="1">
              <a:off x="7684535" y="3756529"/>
              <a:ext cx="411491" cy="669681"/>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009418" y="3753167"/>
              <a:ext cx="872738" cy="553998"/>
            </a:xfrm>
            <a:prstGeom prst="rect">
              <a:avLst/>
            </a:prstGeom>
            <a:noFill/>
          </p:spPr>
          <p:txBody>
            <a:bodyPr wrap="none" rtlCol="0">
              <a:spAutoFit/>
            </a:bodyPr>
            <a:lstStyle/>
            <a:p>
              <a:pPr algn="ctr">
                <a:lnSpc>
                  <a:spcPts val="1800"/>
                </a:lnSpc>
              </a:pPr>
              <a:r>
                <a:rPr lang="en-US" sz="1600" b="0" dirty="0">
                  <a:latin typeface="+mn-lt"/>
                </a:rPr>
                <a:t>Process</a:t>
              </a:r>
              <a:br>
                <a:rPr lang="en-US" sz="1600" b="0" dirty="0">
                  <a:latin typeface="+mn-lt"/>
                </a:rPr>
              </a:br>
              <a:r>
                <a:rPr lang="en-US" sz="1600" b="0" dirty="0">
                  <a:latin typeface="+mn-lt"/>
                </a:rPr>
                <a:t>View</a:t>
              </a:r>
            </a:p>
          </p:txBody>
        </p:sp>
      </p:grpSp>
      <p:sp>
        <p:nvSpPr>
          <p:cNvPr id="23" name="Content Placeholder 26"/>
          <p:cNvSpPr txBox="1">
            <a:spLocks/>
          </p:cNvSpPr>
          <p:nvPr/>
        </p:nvSpPr>
        <p:spPr>
          <a:xfrm>
            <a:off x="3434325" y="1613111"/>
            <a:ext cx="5530164" cy="4912233"/>
          </a:xfrm>
          <a:prstGeom prst="rect">
            <a:avLst/>
          </a:prstGeom>
        </p:spPr>
        <p:txBody>
          <a:bodyPr vert="horz" lIns="91440" tIns="45720" rIns="91440" bIns="45720" rtlCol="0">
            <a:normAutofit/>
          </a:bodyPr>
          <a:lstStyle>
            <a:lvl1pPr marL="274320" indent="-228600" algn="l" defTabSz="914400" rtl="0" eaLnBrk="1" latinLnBrk="0" hangingPunct="1">
              <a:spcBef>
                <a:spcPct val="20000"/>
              </a:spcBef>
              <a:spcAft>
                <a:spcPts val="600"/>
              </a:spcAft>
              <a:buClr>
                <a:schemeClr val="accent1"/>
              </a:buClr>
              <a:buFont typeface="Wingdings 2" pitchFamily="18" charset="2"/>
              <a:buChar char=""/>
              <a:defRPr sz="2000" kern="1200" spc="0" baseline="0">
                <a:solidFill>
                  <a:schemeClr val="tx1"/>
                </a:solidFill>
                <a:latin typeface="+mn-lt"/>
                <a:ea typeface="+mn-ea"/>
                <a:cs typeface="+mn-cs"/>
              </a:defRPr>
            </a:lvl1pPr>
            <a:lvl2pPr marL="548640" indent="-182880" algn="l" defTabSz="914400" rtl="0" eaLnBrk="1" latinLnBrk="0" hangingPunct="1">
              <a:spcBef>
                <a:spcPct val="20000"/>
              </a:spcBef>
              <a:spcAft>
                <a:spcPts val="600"/>
              </a:spcAft>
              <a:buClr>
                <a:schemeClr val="accent2"/>
              </a:buClr>
              <a:buFont typeface="Wingdings" pitchFamily="2" charset="2"/>
              <a:buChar char="§"/>
              <a:defRPr sz="1800" kern="1200" spc="0" baseline="0">
                <a:solidFill>
                  <a:schemeClr val="tx1"/>
                </a:solidFill>
                <a:latin typeface="+mn-lt"/>
                <a:ea typeface="+mn-ea"/>
                <a:cs typeface="+mn-cs"/>
              </a:defRPr>
            </a:lvl2pPr>
            <a:lvl3pPr marL="822960" indent="-182880" algn="l" defTabSz="914400" rtl="0" eaLnBrk="1" latinLnBrk="0" hangingPunct="1">
              <a:spcBef>
                <a:spcPct val="20000"/>
              </a:spcBef>
              <a:spcAft>
                <a:spcPts val="600"/>
              </a:spcAft>
              <a:buClr>
                <a:schemeClr val="accent3"/>
              </a:buClr>
              <a:buFont typeface="Wingdings" pitchFamily="2" charset="2"/>
              <a:buChar char="§"/>
              <a:defRPr sz="1600" kern="1200" spc="0" baseline="0">
                <a:solidFill>
                  <a:schemeClr val="tx1"/>
                </a:solidFill>
                <a:latin typeface="+mn-lt"/>
                <a:ea typeface="+mn-ea"/>
                <a:cs typeface="+mn-cs"/>
              </a:defRPr>
            </a:lvl3pPr>
            <a:lvl4pPr marL="1097280" indent="-182880" algn="l" defTabSz="914400" rtl="0" eaLnBrk="1" latinLnBrk="0" hangingPunct="1">
              <a:spcBef>
                <a:spcPct val="20000"/>
              </a:spcBef>
              <a:spcAft>
                <a:spcPts val="600"/>
              </a:spcAft>
              <a:buClr>
                <a:schemeClr val="accent4"/>
              </a:buClr>
              <a:buFont typeface="Wingdings" pitchFamily="2" charset="2"/>
              <a:buChar char="§"/>
              <a:defRPr sz="1400" kern="1200">
                <a:solidFill>
                  <a:schemeClr val="tx1"/>
                </a:solidFill>
                <a:latin typeface="+mn-lt"/>
                <a:ea typeface="+mn-ea"/>
                <a:cs typeface="+mn-cs"/>
              </a:defRPr>
            </a:lvl4pPr>
            <a:lvl5pPr marL="1280160" indent="-182880" algn="l" defTabSz="914400" rtl="0" eaLnBrk="1" latinLnBrk="0" hangingPunct="1">
              <a:spcBef>
                <a:spcPct val="20000"/>
              </a:spcBef>
              <a:spcAft>
                <a:spcPts val="600"/>
              </a:spcAft>
              <a:buClr>
                <a:schemeClr val="accent6"/>
              </a:buClr>
              <a:buFont typeface="Wingdings" pitchFamily="2" charset="2"/>
              <a:buChar char="§"/>
              <a:defRPr sz="1300" kern="1200" spc="100" baseline="0">
                <a:solidFill>
                  <a:schemeClr val="tx1"/>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US" sz="1800" dirty="0"/>
              <a:t>Shows how, at runtime, the system is composed of interacting processes</a:t>
            </a:r>
          </a:p>
        </p:txBody>
      </p:sp>
      <p:sp>
        <p:nvSpPr>
          <p:cNvPr id="22" name="TextBox 21"/>
          <p:cNvSpPr txBox="1"/>
          <p:nvPr/>
        </p:nvSpPr>
        <p:spPr>
          <a:xfrm>
            <a:off x="529525" y="5971346"/>
            <a:ext cx="1670701" cy="400110"/>
          </a:xfrm>
          <a:prstGeom prst="rect">
            <a:avLst/>
          </a:prstGeom>
          <a:noFill/>
        </p:spPr>
        <p:txBody>
          <a:bodyPr wrap="square" rtlCol="0">
            <a:spAutoFit/>
          </a:bodyPr>
          <a:lstStyle/>
          <a:p>
            <a:pPr algn="ctr"/>
            <a:r>
              <a:rPr lang="en-US" sz="1000" dirty="0"/>
              <a:t>Process chart made with QPR Process Designer</a:t>
            </a:r>
            <a:endParaRPr lang="en-US" sz="1000" b="0" dirty="0"/>
          </a:p>
        </p:txBody>
      </p:sp>
    </p:spTree>
    <p:extLst>
      <p:ext uri="{BB962C8B-B14F-4D97-AF65-F5344CB8AC3E}">
        <p14:creationId xmlns:p14="http://schemas.microsoft.com/office/powerpoint/2010/main" val="1435050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92112" y="3933056"/>
            <a:ext cx="2502490" cy="4912233"/>
          </a:xfrm>
        </p:spPr>
        <p:txBody>
          <a:bodyPr>
            <a:normAutofit/>
          </a:bodyPr>
          <a:lstStyle/>
          <a:p>
            <a:r>
              <a:rPr lang="en-US" sz="1800" dirty="0"/>
              <a:t>Shows system hardware and how software components are distributed across processors</a:t>
            </a:r>
            <a:br>
              <a:rPr lang="en-US" sz="1800" dirty="0"/>
            </a:br>
            <a:endParaRPr lang="en-US" sz="1800" dirty="0"/>
          </a:p>
          <a:p>
            <a:r>
              <a:rPr lang="en-US" sz="1800" dirty="0"/>
              <a:t>Useful to system engineers</a:t>
            </a:r>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Physical View</a:t>
            </a:r>
          </a:p>
        </p:txBody>
      </p:sp>
      <p:pic>
        <p:nvPicPr>
          <p:cNvPr id="3074" name="Picture 2" descr="Image result for physical architecture diagram"/>
          <p:cNvPicPr>
            <a:picLocks noChangeAspect="1" noChangeArrowheads="1"/>
          </p:cNvPicPr>
          <p:nvPr/>
        </p:nvPicPr>
        <p:blipFill rotWithShape="1">
          <a:blip r:embed="rId2">
            <a:extLst>
              <a:ext uri="{28A0092B-C50C-407E-A947-70E740481C1C}">
                <a14:useLocalDpi xmlns:a14="http://schemas.microsoft.com/office/drawing/2010/main" val="0"/>
              </a:ext>
            </a:extLst>
          </a:blip>
          <a:srcRect l="11331" t="8758" r="7073"/>
          <a:stretch/>
        </p:blipFill>
        <p:spPr bwMode="auto">
          <a:xfrm>
            <a:off x="3069934" y="2261572"/>
            <a:ext cx="5976664" cy="443230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2987824" y="2186095"/>
            <a:ext cx="1583806" cy="198909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1566254" y="1722472"/>
            <a:ext cx="2559244" cy="1605753"/>
            <a:chOff x="5884335" y="1929940"/>
            <a:chExt cx="2911213" cy="1826589"/>
          </a:xfrm>
        </p:grpSpPr>
        <p:sp>
          <p:nvSpPr>
            <p:cNvPr id="8" name="Rectangle 7"/>
            <p:cNvSpPr/>
            <p:nvPr/>
          </p:nvSpPr>
          <p:spPr>
            <a:xfrm>
              <a:off x="5884335" y="2964441"/>
              <a:ext cx="1728192" cy="792088"/>
            </a:xfrm>
            <a:prstGeom prst="rect">
              <a:avLst/>
            </a:prstGeom>
            <a:solidFill>
              <a:schemeClr val="bg1"/>
            </a:solidFill>
            <a:ln>
              <a:solidFill>
                <a:srgbClr val="00B050"/>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709767"/>
                  </a:solidFill>
                </a:rPr>
                <a:t>System</a:t>
              </a:r>
              <a:br>
                <a:rPr lang="en-US" dirty="0">
                  <a:solidFill>
                    <a:srgbClr val="709767"/>
                  </a:solidFill>
                </a:rPr>
              </a:br>
              <a:r>
                <a:rPr lang="en-US" dirty="0">
                  <a:solidFill>
                    <a:srgbClr val="709767"/>
                  </a:solidFill>
                </a:rPr>
                <a:t>architecture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6503" y="1929940"/>
              <a:ext cx="1399045" cy="514782"/>
            </a:xfrm>
            <a:prstGeom prst="rect">
              <a:avLst/>
            </a:prstGeom>
          </p:spPr>
        </p:pic>
        <p:cxnSp>
          <p:nvCxnSpPr>
            <p:cNvPr id="14" name="Straight Arrow Connector 13"/>
            <p:cNvCxnSpPr>
              <a:stCxn id="10" idx="2"/>
            </p:cNvCxnSpPr>
            <p:nvPr/>
          </p:nvCxnSpPr>
          <p:spPr>
            <a:xfrm flipH="1">
              <a:off x="7612527" y="2444722"/>
              <a:ext cx="483499" cy="519719"/>
            </a:xfrm>
            <a:prstGeom prst="straightConnector1">
              <a:avLst/>
            </a:prstGeom>
            <a:ln w="28575">
              <a:solidFill>
                <a:srgbClr val="993300"/>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889210" y="2587069"/>
              <a:ext cx="906338" cy="553998"/>
            </a:xfrm>
            <a:prstGeom prst="rect">
              <a:avLst/>
            </a:prstGeom>
            <a:noFill/>
          </p:spPr>
          <p:txBody>
            <a:bodyPr wrap="none" rtlCol="0">
              <a:spAutoFit/>
            </a:bodyPr>
            <a:lstStyle/>
            <a:p>
              <a:pPr algn="ctr">
                <a:lnSpc>
                  <a:spcPts val="1800"/>
                </a:lnSpc>
              </a:pPr>
              <a:r>
                <a:rPr lang="en-US" sz="1600" b="0" dirty="0">
                  <a:latin typeface="+mn-lt"/>
                </a:rPr>
                <a:t>Physical</a:t>
              </a:r>
              <a:br>
                <a:rPr lang="en-US" sz="1600" b="0" dirty="0">
                  <a:latin typeface="+mn-lt"/>
                </a:rPr>
              </a:br>
              <a:r>
                <a:rPr lang="en-US" sz="1600" b="0" dirty="0">
                  <a:latin typeface="+mn-lt"/>
                </a:rPr>
                <a:t>View</a:t>
              </a:r>
            </a:p>
          </p:txBody>
        </p:sp>
      </p:grpSp>
      <p:sp>
        <p:nvSpPr>
          <p:cNvPr id="22" name="TextBox 21"/>
          <p:cNvSpPr txBox="1"/>
          <p:nvPr/>
        </p:nvSpPr>
        <p:spPr>
          <a:xfrm>
            <a:off x="3540517" y="5926840"/>
            <a:ext cx="490839" cy="323165"/>
          </a:xfrm>
          <a:prstGeom prst="rect">
            <a:avLst/>
          </a:prstGeom>
          <a:noFill/>
        </p:spPr>
        <p:txBody>
          <a:bodyPr wrap="none" rtlCol="0">
            <a:spAutoFit/>
          </a:bodyPr>
          <a:lstStyle/>
          <a:p>
            <a:pPr algn="ctr">
              <a:lnSpc>
                <a:spcPts val="1800"/>
              </a:lnSpc>
            </a:pPr>
            <a:r>
              <a:rPr lang="en-US" sz="1200" b="0" dirty="0">
                <a:latin typeface="+mn-lt"/>
              </a:rPr>
              <a:t>DMZ</a:t>
            </a:r>
          </a:p>
        </p:txBody>
      </p:sp>
    </p:spTree>
    <p:extLst>
      <p:ext uri="{BB962C8B-B14F-4D97-AF65-F5344CB8AC3E}">
        <p14:creationId xmlns:p14="http://schemas.microsoft.com/office/powerpoint/2010/main" val="4016664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+ 1 view model of software architecture</a:t>
            </a:r>
          </a:p>
        </p:txBody>
      </p:sp>
      <p:sp>
        <p:nvSpPr>
          <p:cNvPr id="3" name="Content Placeholder 2"/>
          <p:cNvSpPr>
            <a:spLocks noGrp="1"/>
          </p:cNvSpPr>
          <p:nvPr>
            <p:ph idx="1"/>
          </p:nvPr>
        </p:nvSpPr>
        <p:spPr/>
        <p:txBody>
          <a:bodyPr/>
          <a:lstStyle/>
          <a:p>
            <a:r>
              <a:rPr lang="en-US" dirty="0"/>
              <a:t>A </a:t>
            </a:r>
            <a:r>
              <a:rPr lang="en-US" dirty="0">
                <a:solidFill>
                  <a:srgbClr val="6600FF"/>
                </a:solidFill>
              </a:rPr>
              <a:t>logical view</a:t>
            </a:r>
            <a:r>
              <a:rPr lang="en-US" dirty="0"/>
              <a:t>, which shows the key abstractions in the system as objects or object classes. </a:t>
            </a:r>
            <a:endParaRPr lang="en-GB" dirty="0"/>
          </a:p>
          <a:p>
            <a:r>
              <a:rPr lang="en-US" dirty="0"/>
              <a:t>A </a:t>
            </a:r>
            <a:r>
              <a:rPr lang="en-US" dirty="0">
                <a:solidFill>
                  <a:srgbClr val="6600FF"/>
                </a:solidFill>
              </a:rPr>
              <a:t>process view</a:t>
            </a:r>
            <a:r>
              <a:rPr lang="en-US" dirty="0"/>
              <a:t>, which shows how, at run-time, the system is composed of interacting processes. </a:t>
            </a:r>
            <a:endParaRPr lang="en-GB" dirty="0"/>
          </a:p>
          <a:p>
            <a:r>
              <a:rPr lang="en-US" dirty="0"/>
              <a:t>A </a:t>
            </a:r>
            <a:r>
              <a:rPr lang="en-US" dirty="0">
                <a:solidFill>
                  <a:srgbClr val="6600FF"/>
                </a:solidFill>
              </a:rPr>
              <a:t>development view</a:t>
            </a:r>
            <a:r>
              <a:rPr lang="en-US" dirty="0"/>
              <a:t>, which shows how the software is decomposed for development.</a:t>
            </a:r>
            <a:endParaRPr lang="en-GB" dirty="0"/>
          </a:p>
          <a:p>
            <a:r>
              <a:rPr lang="en-US" dirty="0"/>
              <a:t>A </a:t>
            </a:r>
            <a:r>
              <a:rPr lang="en-US" dirty="0">
                <a:solidFill>
                  <a:srgbClr val="6600FF"/>
                </a:solidFill>
              </a:rPr>
              <a:t>physical view</a:t>
            </a:r>
            <a:r>
              <a:rPr lang="en-US" dirty="0"/>
              <a:t>, which shows the system hardware and how software components are distributed across the processors in the system.</a:t>
            </a:r>
          </a:p>
          <a:p>
            <a:r>
              <a:rPr lang="en-US" dirty="0"/>
              <a:t>Related using use cases or scenarios (+1) </a:t>
            </a:r>
            <a:endParaRPr lang="en-GB" dirty="0"/>
          </a:p>
          <a:p>
            <a:endParaRPr lang="en-US" dirty="0"/>
          </a:p>
        </p:txBody>
      </p:sp>
      <p:sp>
        <p:nvSpPr>
          <p:cNvPr id="5" name="Footer Placeholder 4"/>
          <p:cNvSpPr>
            <a:spLocks noGrp="1"/>
          </p:cNvSpPr>
          <p:nvPr>
            <p:ph type="ftr" sz="quarter" idx="11"/>
          </p:nvPr>
        </p:nvSpPr>
        <p:spPr/>
        <p:txBody>
          <a:bodyPr/>
          <a:lstStyle/>
          <a:p>
            <a:r>
              <a:rPr lang="en-US"/>
              <a:t>Chapter 6 Architectural Design</a:t>
            </a:r>
          </a:p>
        </p:txBody>
      </p:sp>
      <p:sp>
        <p:nvSpPr>
          <p:cNvPr id="6" name="Date Placeholder 5"/>
          <p:cNvSpPr>
            <a:spLocks noGrp="1"/>
          </p:cNvSpPr>
          <p:nvPr>
            <p:ph type="dt" sz="half" idx="10"/>
          </p:nvPr>
        </p:nvSpPr>
        <p:spPr/>
        <p:txBody>
          <a:bodyPr/>
          <a:lstStyle/>
          <a:p>
            <a:fld id="{4CFD6B35-256A-2A40-9472-A482CF8F5D90}" type="datetime1">
              <a:rPr lang="en-GB" smtClean="0"/>
              <a:t>20/03/2017</a:t>
            </a:fld>
            <a:endParaRPr lang="en-US"/>
          </a:p>
        </p:txBody>
      </p:sp>
    </p:spTree>
    <p:extLst>
      <p:ext uri="{BB962C8B-B14F-4D97-AF65-F5344CB8AC3E}">
        <p14:creationId xmlns:p14="http://schemas.microsoft.com/office/powerpoint/2010/main" val="1978623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Representing architectural views</a:t>
            </a:r>
          </a:p>
        </p:txBody>
      </p:sp>
      <p:sp>
        <p:nvSpPr>
          <p:cNvPr id="3" name="Content Placeholder 2"/>
          <p:cNvSpPr>
            <a:spLocks noGrp="1"/>
          </p:cNvSpPr>
          <p:nvPr>
            <p:ph idx="1"/>
          </p:nvPr>
        </p:nvSpPr>
        <p:spPr/>
        <p:txBody>
          <a:bodyPr/>
          <a:lstStyle/>
          <a:p>
            <a:r>
              <a:rPr lang="en-US" dirty="0"/>
              <a:t>Some people argue that the Unified Modeling Language (UML) is an appropriate notation for describing and documenting system architectures</a:t>
            </a:r>
          </a:p>
          <a:p>
            <a:r>
              <a:rPr lang="en-US" dirty="0"/>
              <a:t>Your author disagrees with this as he does not think that the UML includes abstractions appropriate for high-level system description.</a:t>
            </a:r>
          </a:p>
          <a:p>
            <a:r>
              <a:rPr lang="en-US" dirty="0"/>
              <a:t>Architectural description languages (ADLs) have been developed but are not widely used</a:t>
            </a:r>
          </a:p>
          <a:p>
            <a:endParaRPr lang="en-US" dirty="0"/>
          </a:p>
        </p:txBody>
      </p:sp>
      <p:sp>
        <p:nvSpPr>
          <p:cNvPr id="4" name="Footer Placeholder 3"/>
          <p:cNvSpPr>
            <a:spLocks noGrp="1"/>
          </p:cNvSpPr>
          <p:nvPr>
            <p:ph type="ftr" sz="quarter" idx="11"/>
          </p:nvPr>
        </p:nvSpPr>
        <p:spPr/>
        <p:txBody>
          <a:bodyPr/>
          <a:lstStyle/>
          <a:p>
            <a:r>
              <a:rPr lang="en-US"/>
              <a:t>Chapter 6 Architectural Design</a:t>
            </a:r>
          </a:p>
        </p:txBody>
      </p:sp>
      <p:sp>
        <p:nvSpPr>
          <p:cNvPr id="6" name="Date Placeholder 5"/>
          <p:cNvSpPr>
            <a:spLocks noGrp="1"/>
          </p:cNvSpPr>
          <p:nvPr>
            <p:ph type="dt" sz="half" idx="10"/>
          </p:nvPr>
        </p:nvSpPr>
        <p:spPr/>
        <p:txBody>
          <a:bodyPr/>
          <a:lstStyle/>
          <a:p>
            <a:fld id="{C807C2EE-6F5B-394F-836A-596BEC395EFD}" type="datetime1">
              <a:rPr lang="en-GB" smtClean="0"/>
              <a:t>20/03/2017</a:t>
            </a:fld>
            <a:endParaRPr lang="en-US"/>
          </a:p>
        </p:txBody>
      </p:sp>
    </p:spTree>
    <p:extLst>
      <p:ext uri="{BB962C8B-B14F-4D97-AF65-F5344CB8AC3E}">
        <p14:creationId xmlns:p14="http://schemas.microsoft.com/office/powerpoint/2010/main" val="1808588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p:spPr>
        <p:txBody>
          <a:bodyPr lIns="90487" tIns="44450" rIns="90487" bIns="44450"/>
          <a:lstStyle/>
          <a:p>
            <a:r>
              <a:rPr lang="en-GB" dirty="0"/>
              <a:t>Layered architecture</a:t>
            </a:r>
          </a:p>
        </p:txBody>
      </p:sp>
      <p:sp>
        <p:nvSpPr>
          <p:cNvPr id="19459" name="Rectangle 3"/>
          <p:cNvSpPr>
            <a:spLocks noGrp="1" noChangeArrowheads="1"/>
          </p:cNvSpPr>
          <p:nvPr>
            <p:ph idx="1"/>
          </p:nvPr>
        </p:nvSpPr>
        <p:spPr>
          <a:noFill/>
          <a:ln/>
        </p:spPr>
        <p:txBody>
          <a:bodyPr lIns="90487" tIns="44450" rIns="90487" bIns="44450"/>
          <a:lstStyle/>
          <a:p>
            <a:r>
              <a:rPr lang="en-GB" sz="2400"/>
              <a:t>Used to model the interfacing of sub-systems.</a:t>
            </a:r>
          </a:p>
          <a:p>
            <a:r>
              <a:rPr lang="en-GB" sz="2400"/>
              <a:t>Organises the system into a set of layers (or abstract machines) each of which provide a set of services.</a:t>
            </a:r>
          </a:p>
          <a:p>
            <a:r>
              <a:rPr lang="en-GB" sz="2400"/>
              <a:t>Supports the incremental development of sub-systems in different layers. When a layer interface changes, only the adjacent layer is affected.</a:t>
            </a:r>
          </a:p>
          <a:p>
            <a:r>
              <a:rPr lang="en-GB" sz="2400"/>
              <a:t>However, often artificial to structure systems in this way.</a:t>
            </a:r>
          </a:p>
        </p:txBody>
      </p:sp>
      <p:sp>
        <p:nvSpPr>
          <p:cNvPr id="5" name="Footer Placeholder 4"/>
          <p:cNvSpPr>
            <a:spLocks noGrp="1"/>
          </p:cNvSpPr>
          <p:nvPr>
            <p:ph type="ftr" sz="quarter" idx="11"/>
          </p:nvPr>
        </p:nvSpPr>
        <p:spPr/>
        <p:txBody>
          <a:bodyPr/>
          <a:lstStyle/>
          <a:p>
            <a:r>
              <a:rPr lang="en-US"/>
              <a:t>Chapter 6 Architectural Design</a:t>
            </a:r>
          </a:p>
        </p:txBody>
      </p:sp>
      <p:sp>
        <p:nvSpPr>
          <p:cNvPr id="2" name="Date Placeholder 1"/>
          <p:cNvSpPr>
            <a:spLocks noGrp="1"/>
          </p:cNvSpPr>
          <p:nvPr>
            <p:ph type="dt" sz="half" idx="10"/>
          </p:nvPr>
        </p:nvSpPr>
        <p:spPr/>
        <p:txBody>
          <a:bodyPr/>
          <a:lstStyle/>
          <a:p>
            <a:fld id="{671AD420-8029-344A-9A64-C4ADDEF11B35}" type="datetime1">
              <a:rPr lang="en-GB" smtClean="0"/>
              <a:t>20/03/2017</a:t>
            </a:fld>
            <a:endParaRPr lang="en-US"/>
          </a:p>
        </p:txBody>
      </p:sp>
    </p:spTree>
    <p:extLst>
      <p:ext uri="{BB962C8B-B14F-4D97-AF65-F5344CB8AC3E}">
        <p14:creationId xmlns:p14="http://schemas.microsoft.com/office/powerpoint/2010/main" val="50085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GB"/>
              <a:t>30/10/2014</a:t>
            </a:r>
            <a:endParaRPr lang="en-US"/>
          </a:p>
        </p:txBody>
      </p:sp>
      <p:sp>
        <p:nvSpPr>
          <p:cNvPr id="5" name="Footer Placeholder 4"/>
          <p:cNvSpPr>
            <a:spLocks noGrp="1"/>
          </p:cNvSpPr>
          <p:nvPr>
            <p:ph type="ftr" sz="quarter" idx="12"/>
          </p:nvPr>
        </p:nvSpPr>
        <p:spPr/>
        <p:txBody>
          <a:bodyPr/>
          <a:lstStyle/>
          <a:p>
            <a:r>
              <a:rPr lang="en-US"/>
              <a:t>Chapter 7 Design and Implementation</a:t>
            </a:r>
            <a:endParaRPr lang="en-US" dirty="0"/>
          </a:p>
        </p:txBody>
      </p:sp>
      <p:sp>
        <p:nvSpPr>
          <p:cNvPr id="2" name="Title 1"/>
          <p:cNvSpPr>
            <a:spLocks noGrp="1"/>
          </p:cNvSpPr>
          <p:nvPr>
            <p:ph type="title"/>
          </p:nvPr>
        </p:nvSpPr>
        <p:spPr/>
        <p:txBody>
          <a:bodyPr/>
          <a:lstStyle/>
          <a:p>
            <a:r>
              <a:rPr lang="en-US" dirty="0"/>
              <a:t>Chapter 7</a:t>
            </a:r>
            <a:br>
              <a:rPr lang="en-US" dirty="0"/>
            </a:br>
            <a:br>
              <a:rPr lang="en-US" dirty="0"/>
            </a:br>
            <a:r>
              <a:rPr lang="en-US" dirty="0"/>
              <a:t>Design and Implementation</a:t>
            </a:r>
          </a:p>
        </p:txBody>
      </p:sp>
      <p:sp>
        <p:nvSpPr>
          <p:cNvPr id="4" name="Slide Number Placeholder 3"/>
          <p:cNvSpPr>
            <a:spLocks noGrp="1"/>
          </p:cNvSpPr>
          <p:nvPr>
            <p:ph type="sldNum" sz="quarter" idx="4294967295"/>
          </p:nvPr>
        </p:nvSpPr>
        <p:spPr>
          <a:xfrm>
            <a:off x="5791200" y="6645275"/>
            <a:ext cx="3352800" cy="274638"/>
          </a:xfrm>
        </p:spPr>
        <p:txBody>
          <a:bodyPr/>
          <a:lstStyle/>
          <a:p>
            <a:fld id="{EC83099C-5FA5-B04A-B819-64718E2A253A}" type="slidenum">
              <a:rPr lang="en-US" smtClean="0"/>
              <a:pPr/>
              <a:t>19</a:t>
            </a:fld>
            <a:endParaRPr lang="en-US"/>
          </a:p>
        </p:txBody>
      </p:sp>
    </p:spTree>
    <p:extLst>
      <p:ext uri="{BB962C8B-B14F-4D97-AF65-F5344CB8AC3E}">
        <p14:creationId xmlns:p14="http://schemas.microsoft.com/office/powerpoint/2010/main" val="22526580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6 </a:t>
            </a:r>
            <a:br>
              <a:rPr lang="en-US" dirty="0"/>
            </a:br>
            <a:r>
              <a:rPr lang="en-US" dirty="0"/>
              <a:t>Architectural Design</a:t>
            </a:r>
          </a:p>
        </p:txBody>
      </p:sp>
      <p:sp>
        <p:nvSpPr>
          <p:cNvPr id="3" name="Subtitle 2"/>
          <p:cNvSpPr>
            <a:spLocks noGrp="1"/>
          </p:cNvSpPr>
          <p:nvPr>
            <p:ph type="subTitle" idx="1"/>
          </p:nvPr>
        </p:nvSpPr>
        <p:spPr/>
        <p:txBody>
          <a:bodyPr/>
          <a:lstStyle/>
          <a:p>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2</a:t>
            </a:fld>
            <a:endParaRPr lang="en-US"/>
          </a:p>
        </p:txBody>
      </p:sp>
      <p:sp>
        <p:nvSpPr>
          <p:cNvPr id="6" name="Date Placeholder 5"/>
          <p:cNvSpPr>
            <a:spLocks noGrp="1"/>
          </p:cNvSpPr>
          <p:nvPr>
            <p:ph type="dt" sz="half" idx="10"/>
          </p:nvPr>
        </p:nvSpPr>
        <p:spPr/>
        <p:txBody>
          <a:bodyPr/>
          <a:lstStyle/>
          <a:p>
            <a:fld id="{CAF6504B-3581-E041-9FA4-34A2DB63B5D7}" type="datetime1">
              <a:rPr lang="en-GB" smtClean="0"/>
              <a:t>20/03/2017</a:t>
            </a:fld>
            <a:endParaRPr lang="en-US"/>
          </a:p>
        </p:txBody>
      </p:sp>
    </p:spTree>
    <p:extLst>
      <p:ext uri="{BB962C8B-B14F-4D97-AF65-F5344CB8AC3E}">
        <p14:creationId xmlns:p14="http://schemas.microsoft.com/office/powerpoint/2010/main" val="4077179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and implementation</a:t>
            </a:r>
          </a:p>
        </p:txBody>
      </p:sp>
      <p:sp>
        <p:nvSpPr>
          <p:cNvPr id="3" name="Content Placeholder 2"/>
          <p:cNvSpPr>
            <a:spLocks noGrp="1"/>
          </p:cNvSpPr>
          <p:nvPr>
            <p:ph idx="1"/>
          </p:nvPr>
        </p:nvSpPr>
        <p:spPr/>
        <p:txBody>
          <a:bodyPr/>
          <a:lstStyle/>
          <a:p>
            <a:r>
              <a:rPr lang="en-US" dirty="0"/>
              <a:t>Software design and implementation is the stage in the software engineering process at which an executable software system is developed. </a:t>
            </a:r>
          </a:p>
          <a:p>
            <a:r>
              <a:rPr lang="en-US" dirty="0"/>
              <a:t>Software design and implementation activities are invariably inter-leaved. </a:t>
            </a:r>
          </a:p>
          <a:p>
            <a:pPr lvl="1"/>
            <a:r>
              <a:rPr lang="en-US" dirty="0"/>
              <a:t>Software design is a creative activity in which you identify software components and their relationships, based on a customer’s requirements. </a:t>
            </a:r>
          </a:p>
          <a:p>
            <a:pPr lvl="1"/>
            <a:r>
              <a:rPr lang="en-US" dirty="0"/>
              <a:t>Implementation is the process of realizing the design as a program. </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1791292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 or buy</a:t>
            </a:r>
          </a:p>
        </p:txBody>
      </p:sp>
      <p:sp>
        <p:nvSpPr>
          <p:cNvPr id="3" name="Content Placeholder 2"/>
          <p:cNvSpPr>
            <a:spLocks noGrp="1"/>
          </p:cNvSpPr>
          <p:nvPr>
            <p:ph idx="1"/>
          </p:nvPr>
        </p:nvSpPr>
        <p:spPr/>
        <p:txBody>
          <a:bodyPr/>
          <a:lstStyle/>
          <a:p>
            <a:r>
              <a:rPr lang="en-US" dirty="0"/>
              <a:t>In a wide range of domains, it is now possible to buy off-the-shelf systems (COTS) that can be adapted and tailored to the users’ requirements. </a:t>
            </a:r>
          </a:p>
          <a:p>
            <a:pPr lvl="1"/>
            <a:r>
              <a:rPr lang="en-US" dirty="0"/>
              <a:t>For example, if you want to implement a medical records system, you can buy a package that is already used in hospitals. It can be cheaper and faster to use this approach rather than developing a system in a conventional programming language.</a:t>
            </a:r>
            <a:endParaRPr lang="en-GB" dirty="0"/>
          </a:p>
          <a:p>
            <a:r>
              <a:rPr lang="en-US" dirty="0"/>
              <a:t>When you develop an application in this way, the design process becomes concerned with how to use the configuration features of that system to deliver the system requirements.</a:t>
            </a:r>
            <a:r>
              <a:rPr lang="en-GB" dirty="0"/>
              <a:t> </a:t>
            </a:r>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549719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GB" dirty="0"/>
              <a:t>Software design and development</a:t>
            </a:r>
          </a:p>
        </p:txBody>
      </p:sp>
      <p:sp>
        <p:nvSpPr>
          <p:cNvPr id="86019" name="Rectangle 3"/>
          <p:cNvSpPr>
            <a:spLocks noGrp="1" noChangeArrowheads="1"/>
          </p:cNvSpPr>
          <p:nvPr>
            <p:ph idx="1"/>
          </p:nvPr>
        </p:nvSpPr>
        <p:spPr>
          <a:xfrm>
            <a:off x="304800" y="1719071"/>
            <a:ext cx="8457460" cy="4407408"/>
          </a:xfrm>
        </p:spPr>
        <p:txBody>
          <a:bodyPr>
            <a:normAutofit/>
          </a:bodyPr>
          <a:lstStyle/>
          <a:p>
            <a:r>
              <a:rPr lang="en-GB" sz="1800" dirty="0"/>
              <a:t>The activities of design and development are </a:t>
            </a:r>
            <a:br>
              <a:rPr lang="en-GB" sz="1800" dirty="0"/>
            </a:br>
            <a:r>
              <a:rPr lang="en-GB" sz="1800" dirty="0">
                <a:solidFill>
                  <a:srgbClr val="6600FF"/>
                </a:solidFill>
              </a:rPr>
              <a:t>closely related and may be inter-leaved.</a:t>
            </a:r>
          </a:p>
          <a:p>
            <a:r>
              <a:rPr lang="en-US" sz="1800" dirty="0"/>
              <a:t>The software is created either by developing a program or programs or by configuring an application system.</a:t>
            </a:r>
          </a:p>
          <a:p>
            <a:r>
              <a:rPr lang="en-US" sz="1800" dirty="0"/>
              <a:t>Programming is an individual activity with no standard process.</a:t>
            </a:r>
          </a:p>
          <a:p>
            <a:r>
              <a:rPr lang="en-US" sz="1800" dirty="0"/>
              <a:t>Debugging is the activity of finding program faults </a:t>
            </a:r>
            <a:br>
              <a:rPr lang="en-US" sz="1800" dirty="0"/>
            </a:br>
            <a:r>
              <a:rPr lang="en-US" sz="1800" dirty="0"/>
              <a:t>and correcting these faults.</a:t>
            </a:r>
          </a:p>
          <a:p>
            <a:endParaRPr lang="en-US" sz="1800" dirty="0"/>
          </a:p>
          <a:p>
            <a:endParaRPr lang="en-US" sz="1800" dirty="0"/>
          </a:p>
          <a:p>
            <a:pPr marL="45720" indent="0">
              <a:buNone/>
            </a:pPr>
            <a:r>
              <a:rPr lang="en-US" sz="1800" dirty="0"/>
              <a:t>This begs the question:</a:t>
            </a:r>
          </a:p>
          <a:p>
            <a:pPr marL="45720" indent="0">
              <a:buNone/>
            </a:pPr>
            <a:r>
              <a:rPr lang="en-US" sz="1800" dirty="0">
                <a:solidFill>
                  <a:srgbClr val="6600FF"/>
                </a:solidFill>
              </a:rPr>
              <a:t>	Does the Design drive the Development?</a:t>
            </a:r>
            <a:br>
              <a:rPr lang="en-US" sz="1800" dirty="0">
                <a:solidFill>
                  <a:srgbClr val="6600FF"/>
                </a:solidFill>
              </a:rPr>
            </a:br>
            <a:r>
              <a:rPr lang="en-US" sz="1800" dirty="0">
                <a:solidFill>
                  <a:srgbClr val="6600FF"/>
                </a:solidFill>
              </a:rPr>
              <a:t>	Or does the Development drive the Design?</a:t>
            </a:r>
          </a:p>
          <a:p>
            <a:endParaRPr lang="en-GB" sz="1800" dirty="0"/>
          </a:p>
        </p:txBody>
      </p:sp>
      <p:sp>
        <p:nvSpPr>
          <p:cNvPr id="7" name="Footer Placeholder 6"/>
          <p:cNvSpPr>
            <a:spLocks noGrp="1"/>
          </p:cNvSpPr>
          <p:nvPr>
            <p:ph type="ftr" sz="quarter" idx="11"/>
          </p:nvPr>
        </p:nvSpPr>
        <p:spPr/>
        <p:txBody>
          <a:bodyPr/>
          <a:lstStyle/>
          <a:p>
            <a:pPr>
              <a:defRPr/>
            </a:pPr>
            <a:r>
              <a:rPr lang="en-US"/>
              <a:t>Chapter 2 Software Processes</a:t>
            </a:r>
          </a:p>
        </p:txBody>
      </p:sp>
      <p:sp>
        <p:nvSpPr>
          <p:cNvPr id="2" name="Date Placeholder 1"/>
          <p:cNvSpPr>
            <a:spLocks noGrp="1"/>
          </p:cNvSpPr>
          <p:nvPr>
            <p:ph type="dt" sz="half" idx="10"/>
          </p:nvPr>
        </p:nvSpPr>
        <p:spPr/>
        <p:txBody>
          <a:bodyPr/>
          <a:lstStyle/>
          <a:p>
            <a:pPr>
              <a:defRPr/>
            </a:pPr>
            <a:r>
              <a:rPr lang="en-GB"/>
              <a:t>30/10/2014</a:t>
            </a:r>
            <a:endParaRPr lang="en-US"/>
          </a:p>
        </p:txBody>
      </p:sp>
      <p:grpSp>
        <p:nvGrpSpPr>
          <p:cNvPr id="6" name="Group 5"/>
          <p:cNvGrpSpPr/>
          <p:nvPr/>
        </p:nvGrpSpPr>
        <p:grpSpPr>
          <a:xfrm>
            <a:off x="6994497" y="3166716"/>
            <a:ext cx="1643064" cy="942975"/>
            <a:chOff x="6994497" y="3166716"/>
            <a:chExt cx="1643064" cy="942975"/>
          </a:xfrm>
        </p:grpSpPr>
        <p:sp>
          <p:nvSpPr>
            <p:cNvPr id="8" name="TextBox 7"/>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10" name="Group 9"/>
          <p:cNvGrpSpPr/>
          <p:nvPr/>
        </p:nvGrpSpPr>
        <p:grpSpPr>
          <a:xfrm>
            <a:off x="6217639" y="3549086"/>
            <a:ext cx="1352165" cy="1022914"/>
            <a:chOff x="6217639" y="3549086"/>
            <a:chExt cx="1352165" cy="1022914"/>
          </a:xfrm>
        </p:grpSpPr>
        <p:sp>
          <p:nvSpPr>
            <p:cNvPr id="11" name="TextBox 10"/>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spTree>
    <p:extLst>
      <p:ext uri="{BB962C8B-B14F-4D97-AF65-F5344CB8AC3E}">
        <p14:creationId xmlns:p14="http://schemas.microsoft.com/office/powerpoint/2010/main" val="254602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US" dirty="0"/>
              <a:t>Current Spec is UML 2.5</a:t>
            </a:r>
          </a:p>
          <a:p>
            <a:r>
              <a:rPr lang="en-US" dirty="0">
                <a:hlinkClick r:id="rId2"/>
              </a:rPr>
              <a:t>http://www.omg.org/spec/UML/index.htm</a:t>
            </a:r>
            <a:r>
              <a:rPr lang="en-US" dirty="0"/>
              <a:t> </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solidFill>
                  <a:schemeClr val="bg2"/>
                </a:solidFill>
              </a:rPr>
              <a:t>UML</a:t>
            </a:r>
          </a:p>
        </p:txBody>
      </p:sp>
    </p:spTree>
    <p:extLst>
      <p:ext uri="{BB962C8B-B14F-4D97-AF65-F5344CB8AC3E}">
        <p14:creationId xmlns:p14="http://schemas.microsoft.com/office/powerpoint/2010/main" val="14573098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1"/>
          </p:nvPr>
        </p:nvSpPr>
        <p:spPr>
          <a:xfrm>
            <a:off x="273132" y="1719071"/>
            <a:ext cx="3074732" cy="4912233"/>
          </a:xfrm>
        </p:spPr>
        <p:txBody>
          <a:bodyPr>
            <a:normAutofit/>
          </a:bodyPr>
          <a:lstStyle/>
          <a:p>
            <a:r>
              <a:rPr lang="en-US" sz="1800" dirty="0">
                <a:solidFill>
                  <a:srgbClr val="6600FF"/>
                </a:solidFill>
              </a:rPr>
              <a:t>Structural Models</a:t>
            </a:r>
          </a:p>
          <a:p>
            <a:pPr lvl="1"/>
            <a:r>
              <a:rPr lang="en-US" sz="1600" dirty="0"/>
              <a:t>Capture the static features of a system. </a:t>
            </a:r>
          </a:p>
          <a:p>
            <a:pPr lvl="1"/>
            <a:r>
              <a:rPr lang="en-US" sz="1600" dirty="0"/>
              <a:t>Represent the framework for the system and this framework is the place where all other components exist. </a:t>
            </a:r>
          </a:p>
          <a:p>
            <a:pPr lvl="1"/>
            <a:r>
              <a:rPr lang="en-US" sz="1600" dirty="0">
                <a:solidFill>
                  <a:srgbClr val="C00000"/>
                </a:solidFill>
              </a:rPr>
              <a:t>Class diagram</a:t>
            </a:r>
          </a:p>
          <a:p>
            <a:pPr lvl="1"/>
            <a:r>
              <a:rPr lang="en-US" sz="1600" dirty="0">
                <a:solidFill>
                  <a:srgbClr val="C00000"/>
                </a:solidFill>
              </a:rPr>
              <a:t>Object diagram</a:t>
            </a:r>
          </a:p>
          <a:p>
            <a:pPr lvl="1"/>
            <a:r>
              <a:rPr lang="en-US" sz="1600" dirty="0">
                <a:solidFill>
                  <a:srgbClr val="C00000"/>
                </a:solidFill>
              </a:rPr>
              <a:t>Package diagram</a:t>
            </a:r>
          </a:p>
        </p:txBody>
      </p:sp>
      <p:sp>
        <p:nvSpPr>
          <p:cNvPr id="9" name="Content Placeholder 8"/>
          <p:cNvSpPr>
            <a:spLocks noGrp="1"/>
          </p:cNvSpPr>
          <p:nvPr>
            <p:ph sz="half" idx="2"/>
          </p:nvPr>
        </p:nvSpPr>
        <p:spPr>
          <a:xfrm>
            <a:off x="3765166" y="1719071"/>
            <a:ext cx="5141328" cy="4912233"/>
          </a:xfrm>
        </p:spPr>
        <p:txBody>
          <a:bodyPr/>
          <a:lstStyle/>
          <a:p>
            <a:r>
              <a:rPr lang="en-US" sz="1800" dirty="0">
                <a:solidFill>
                  <a:srgbClr val="6600FF"/>
                </a:solidFill>
              </a:rPr>
              <a:t>Behavioral Models</a:t>
            </a:r>
          </a:p>
          <a:p>
            <a:pPr lvl="1"/>
            <a:r>
              <a:rPr lang="en-US" sz="1600" dirty="0"/>
              <a:t>Describe the interaction in the system by depicting the interaction among the structural diagrams.</a:t>
            </a:r>
          </a:p>
          <a:p>
            <a:pPr lvl="1"/>
            <a:r>
              <a:rPr lang="en-US" sz="1600" dirty="0"/>
              <a:t>Show the dynamic nature or "flow" of the system. </a:t>
            </a:r>
          </a:p>
          <a:p>
            <a:pPr lvl="1"/>
            <a:r>
              <a:rPr lang="en-US" sz="1600" dirty="0">
                <a:solidFill>
                  <a:srgbClr val="C00000"/>
                </a:solidFill>
              </a:rPr>
              <a:t>Use case diagram</a:t>
            </a:r>
          </a:p>
          <a:p>
            <a:pPr lvl="1"/>
            <a:r>
              <a:rPr lang="en-US" sz="1600" i="1" dirty="0"/>
              <a:t>Interaction diagrams</a:t>
            </a:r>
          </a:p>
          <a:p>
            <a:pPr lvl="2"/>
            <a:r>
              <a:rPr lang="en-US" dirty="0">
                <a:solidFill>
                  <a:srgbClr val="C00000"/>
                </a:solidFill>
              </a:rPr>
              <a:t>Communication diagram</a:t>
            </a:r>
          </a:p>
          <a:p>
            <a:pPr lvl="2"/>
            <a:r>
              <a:rPr lang="en-US" dirty="0">
                <a:solidFill>
                  <a:srgbClr val="C00000"/>
                </a:solidFill>
              </a:rPr>
              <a:t>Sequence diagram</a:t>
            </a:r>
          </a:p>
          <a:p>
            <a:pPr lvl="1"/>
            <a:r>
              <a:rPr lang="en-US" sz="1600" i="1" dirty="0"/>
              <a:t>Analysis diagrams</a:t>
            </a:r>
          </a:p>
          <a:p>
            <a:pPr lvl="2"/>
            <a:r>
              <a:rPr lang="en-US" dirty="0">
                <a:solidFill>
                  <a:srgbClr val="C00000"/>
                </a:solidFill>
              </a:rPr>
              <a:t>Activity diagrams</a:t>
            </a:r>
          </a:p>
          <a:p>
            <a:pPr lvl="1"/>
            <a:r>
              <a:rPr lang="en-US" sz="1600" dirty="0">
                <a:solidFill>
                  <a:srgbClr val="C00000"/>
                </a:solidFill>
              </a:rPr>
              <a:t>State diagram</a:t>
            </a:r>
            <a:endParaRPr lang="en-US" sz="1600" dirty="0"/>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dirty="0"/>
              <a:t>Chapter 4 Requirements Engineering</a:t>
            </a:r>
          </a:p>
        </p:txBody>
      </p:sp>
      <p:sp>
        <p:nvSpPr>
          <p:cNvPr id="6" name="Title 5"/>
          <p:cNvSpPr>
            <a:spLocks noGrp="1"/>
          </p:cNvSpPr>
          <p:nvPr>
            <p:ph type="title"/>
          </p:nvPr>
        </p:nvSpPr>
        <p:spPr/>
        <p:txBody>
          <a:bodyPr/>
          <a:lstStyle/>
          <a:p>
            <a:r>
              <a:rPr lang="en-US" dirty="0"/>
              <a:t>Types of UML Diagrams</a:t>
            </a:r>
          </a:p>
        </p:txBody>
      </p:sp>
      <p:sp>
        <p:nvSpPr>
          <p:cNvPr id="2" name="Rectangle 1"/>
          <p:cNvSpPr/>
          <p:nvPr/>
        </p:nvSpPr>
        <p:spPr>
          <a:xfrm>
            <a:off x="1809179" y="4890045"/>
            <a:ext cx="6086913" cy="1797415"/>
          </a:xfrm>
          <a:prstGeom prst="rect">
            <a:avLst/>
          </a:prstGeom>
        </p:spPr>
        <p:txBody>
          <a:bodyPr wrap="square">
            <a:spAutoFit/>
          </a:bodyPr>
          <a:lstStyle/>
          <a:p>
            <a:pPr marL="274320" indent="-228600">
              <a:spcBef>
                <a:spcPct val="20000"/>
              </a:spcBef>
              <a:buClr>
                <a:schemeClr val="accent1"/>
              </a:buClr>
              <a:buFont typeface="Wingdings 2" pitchFamily="18" charset="2"/>
              <a:buChar char=""/>
            </a:pPr>
            <a:r>
              <a:rPr lang="en-US" dirty="0">
                <a:solidFill>
                  <a:srgbClr val="6600FF"/>
                </a:solidFill>
              </a:rPr>
              <a:t>Architectural Models</a:t>
            </a:r>
          </a:p>
          <a:p>
            <a:pPr marL="548640" lvl="1" indent="-182880">
              <a:spcBef>
                <a:spcPct val="20000"/>
              </a:spcBef>
              <a:buClr>
                <a:schemeClr val="accent2"/>
              </a:buClr>
              <a:buFont typeface="Wingdings" pitchFamily="2" charset="2"/>
              <a:buChar char="§"/>
            </a:pPr>
            <a:r>
              <a:rPr lang="en-US" sz="1600" dirty="0"/>
              <a:t>Represents the overall framework of the system – contain both structural and behavioral elements of the system. </a:t>
            </a:r>
          </a:p>
          <a:p>
            <a:pPr marL="548640" lvl="1" indent="-182880">
              <a:spcBef>
                <a:spcPct val="20000"/>
              </a:spcBef>
              <a:buClr>
                <a:schemeClr val="accent2"/>
              </a:buClr>
              <a:buFont typeface="Wingdings" pitchFamily="2" charset="2"/>
              <a:buChar char="§"/>
            </a:pPr>
            <a:r>
              <a:rPr lang="en-US" sz="1600" dirty="0"/>
              <a:t>The "blue print" of the entire system. </a:t>
            </a:r>
          </a:p>
          <a:p>
            <a:pPr marL="548640" lvl="1" indent="-182880">
              <a:spcBef>
                <a:spcPct val="20000"/>
              </a:spcBef>
              <a:buClr>
                <a:schemeClr val="accent2"/>
              </a:buClr>
              <a:buFont typeface="Wingdings" pitchFamily="2" charset="2"/>
              <a:buChar char="§"/>
            </a:pPr>
            <a:r>
              <a:rPr lang="en-US" sz="1600" dirty="0">
                <a:solidFill>
                  <a:srgbClr val="C00000"/>
                </a:solidFill>
              </a:rPr>
              <a:t>Component diagram</a:t>
            </a:r>
          </a:p>
          <a:p>
            <a:pPr marL="548640" lvl="1" indent="-182880">
              <a:spcBef>
                <a:spcPct val="20000"/>
              </a:spcBef>
              <a:buClr>
                <a:schemeClr val="accent2"/>
              </a:buClr>
              <a:buFont typeface="Wingdings" pitchFamily="2" charset="2"/>
              <a:buChar char="§"/>
            </a:pPr>
            <a:r>
              <a:rPr lang="en-US" sz="1600" dirty="0">
                <a:solidFill>
                  <a:srgbClr val="C00000"/>
                </a:solidFill>
              </a:rPr>
              <a:t>Deployment diagram</a:t>
            </a:r>
          </a:p>
        </p:txBody>
      </p:sp>
      <p:sp>
        <p:nvSpPr>
          <p:cNvPr id="5" name="Rectangle 4"/>
          <p:cNvSpPr/>
          <p:nvPr/>
        </p:nvSpPr>
        <p:spPr>
          <a:xfrm>
            <a:off x="2339752" y="3861048"/>
            <a:ext cx="2069156" cy="584775"/>
          </a:xfrm>
          <a:prstGeom prst="rect">
            <a:avLst/>
          </a:prstGeom>
        </p:spPr>
        <p:txBody>
          <a:bodyPr wrap="none">
            <a:spAutoFit/>
          </a:bodyPr>
          <a:lstStyle/>
          <a:p>
            <a:pPr marL="548640" lvl="1" indent="-182880">
              <a:spcBef>
                <a:spcPct val="20000"/>
              </a:spcBef>
              <a:buClr>
                <a:schemeClr val="accent2"/>
              </a:buClr>
              <a:buFont typeface="Wingdings" pitchFamily="2" charset="2"/>
              <a:buChar char="§"/>
            </a:pPr>
            <a:r>
              <a:rPr lang="en-US" sz="1600" dirty="0">
                <a:solidFill>
                  <a:srgbClr val="C00000"/>
                </a:solidFill>
              </a:rPr>
              <a:t>Analysis Class </a:t>
            </a:r>
            <a:br>
              <a:rPr lang="en-US" sz="1600" dirty="0">
                <a:solidFill>
                  <a:srgbClr val="C00000"/>
                </a:solidFill>
              </a:rPr>
            </a:br>
            <a:r>
              <a:rPr lang="en-US" sz="1600" dirty="0">
                <a:solidFill>
                  <a:srgbClr val="C00000"/>
                </a:solidFill>
              </a:rPr>
              <a:t>diagram</a:t>
            </a:r>
          </a:p>
        </p:txBody>
      </p:sp>
    </p:spTree>
    <p:extLst>
      <p:ext uri="{BB962C8B-B14F-4D97-AF65-F5344CB8AC3E}">
        <p14:creationId xmlns:p14="http://schemas.microsoft.com/office/powerpoint/2010/main" val="1473873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1"/>
          </p:nvPr>
        </p:nvSpPr>
        <p:spPr>
          <a:xfrm>
            <a:off x="273132" y="1719071"/>
            <a:ext cx="3074732" cy="4912233"/>
          </a:xfrm>
        </p:spPr>
        <p:txBody>
          <a:bodyPr>
            <a:normAutofit/>
          </a:bodyPr>
          <a:lstStyle/>
          <a:p>
            <a:r>
              <a:rPr lang="en-US" sz="1800" dirty="0">
                <a:solidFill>
                  <a:srgbClr val="6600FF"/>
                </a:solidFill>
              </a:rPr>
              <a:t>Structural Models</a:t>
            </a:r>
          </a:p>
          <a:p>
            <a:pPr lvl="1"/>
            <a:endParaRPr lang="en-US" sz="1600" dirty="0">
              <a:solidFill>
                <a:srgbClr val="C00000"/>
              </a:solidFill>
            </a:endParaRPr>
          </a:p>
        </p:txBody>
      </p:sp>
      <p:sp>
        <p:nvSpPr>
          <p:cNvPr id="9" name="Content Placeholder 8"/>
          <p:cNvSpPr>
            <a:spLocks noGrp="1"/>
          </p:cNvSpPr>
          <p:nvPr>
            <p:ph sz="half" idx="2"/>
          </p:nvPr>
        </p:nvSpPr>
        <p:spPr>
          <a:xfrm>
            <a:off x="3765166" y="1719071"/>
            <a:ext cx="5141328" cy="4912233"/>
          </a:xfrm>
        </p:spPr>
        <p:txBody>
          <a:bodyPr/>
          <a:lstStyle/>
          <a:p>
            <a:r>
              <a:rPr lang="en-US" sz="1800" dirty="0">
                <a:solidFill>
                  <a:srgbClr val="6600FF"/>
                </a:solidFill>
              </a:rPr>
              <a:t>Behavioral Models</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dirty="0"/>
              <a:t>Chapter 4 Requirements Engineering</a:t>
            </a:r>
          </a:p>
        </p:txBody>
      </p:sp>
      <p:sp>
        <p:nvSpPr>
          <p:cNvPr id="6" name="Title 5"/>
          <p:cNvSpPr>
            <a:spLocks noGrp="1"/>
          </p:cNvSpPr>
          <p:nvPr>
            <p:ph type="title"/>
          </p:nvPr>
        </p:nvSpPr>
        <p:spPr/>
        <p:txBody>
          <a:bodyPr/>
          <a:lstStyle/>
          <a:p>
            <a:r>
              <a:rPr lang="en-US" dirty="0"/>
              <a:t>Types of UML Diagrams</a:t>
            </a:r>
            <a:br>
              <a:rPr lang="en-US" dirty="0"/>
            </a:br>
            <a:r>
              <a:rPr lang="en-US" dirty="0" err="1"/>
              <a:t>Sommerville's</a:t>
            </a:r>
            <a:r>
              <a:rPr lang="en-US" dirty="0"/>
              <a:t> View</a:t>
            </a:r>
          </a:p>
        </p:txBody>
      </p:sp>
      <p:sp>
        <p:nvSpPr>
          <p:cNvPr id="5" name="Rectangle 4"/>
          <p:cNvSpPr/>
          <p:nvPr/>
        </p:nvSpPr>
        <p:spPr>
          <a:xfrm>
            <a:off x="1133872" y="2437145"/>
            <a:ext cx="6390456" cy="1754326"/>
          </a:xfrm>
          <a:prstGeom prst="rect">
            <a:avLst/>
          </a:prstGeom>
        </p:spPr>
        <p:txBody>
          <a:bodyPr wrap="square">
            <a:spAutoFit/>
          </a:bodyPr>
          <a:lstStyle/>
          <a:p>
            <a:pPr lvl="1"/>
            <a:r>
              <a:rPr lang="en-US" dirty="0"/>
              <a:t>A </a:t>
            </a:r>
            <a:r>
              <a:rPr lang="en-US" dirty="0">
                <a:solidFill>
                  <a:srgbClr val="C00000"/>
                </a:solidFill>
              </a:rPr>
              <a:t>system context model </a:t>
            </a:r>
            <a:r>
              <a:rPr lang="en-US" dirty="0"/>
              <a:t>is a structural model that demonstrates the other systems in the environment of the system being developed.</a:t>
            </a:r>
          </a:p>
          <a:p>
            <a:pPr lvl="1"/>
            <a:endParaRPr lang="en-GB" dirty="0"/>
          </a:p>
          <a:p>
            <a:pPr lvl="1"/>
            <a:r>
              <a:rPr lang="en-US" dirty="0"/>
              <a:t>An </a:t>
            </a:r>
            <a:r>
              <a:rPr lang="en-US" dirty="0">
                <a:solidFill>
                  <a:srgbClr val="C00000"/>
                </a:solidFill>
              </a:rPr>
              <a:t>interaction model </a:t>
            </a:r>
            <a:r>
              <a:rPr lang="en-US" dirty="0"/>
              <a:t>is a dynamic model that shows how the system interacts with its environment as it is used.</a:t>
            </a:r>
            <a:endParaRPr lang="en-GB" dirty="0"/>
          </a:p>
        </p:txBody>
      </p:sp>
      <p:sp>
        <p:nvSpPr>
          <p:cNvPr id="10" name="Arrow: Bent 9"/>
          <p:cNvSpPr/>
          <p:nvPr/>
        </p:nvSpPr>
        <p:spPr>
          <a:xfrm rot="16200000">
            <a:off x="737098" y="2343053"/>
            <a:ext cx="648072" cy="774374"/>
          </a:xfrm>
          <a:prstGeom prst="bentArrow">
            <a:avLst>
              <a:gd name="adj1" fmla="val 25000"/>
              <a:gd name="adj2" fmla="val 25000"/>
              <a:gd name="adj3" fmla="val 25000"/>
              <a:gd name="adj4" fmla="val 471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row: U-Turn 11"/>
          <p:cNvSpPr/>
          <p:nvPr/>
        </p:nvSpPr>
        <p:spPr>
          <a:xfrm rot="16200000" flipV="1">
            <a:off x="6864740" y="2380148"/>
            <a:ext cx="2358000" cy="1035848"/>
          </a:xfrm>
          <a:prstGeom prst="uturnArrow">
            <a:avLst>
              <a:gd name="adj1" fmla="val 20473"/>
              <a:gd name="adj2" fmla="val 25000"/>
              <a:gd name="adj3" fmla="val 25000"/>
              <a:gd name="adj4" fmla="val 43750"/>
              <a:gd name="adj5" fmla="val 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p:cNvSpPr/>
          <p:nvPr/>
        </p:nvSpPr>
        <p:spPr>
          <a:xfrm>
            <a:off x="273132" y="4293096"/>
            <a:ext cx="8633362" cy="2308324"/>
          </a:xfrm>
          <a:prstGeom prst="rect">
            <a:avLst/>
          </a:prstGeom>
        </p:spPr>
        <p:txBody>
          <a:bodyPr wrap="square">
            <a:spAutoFit/>
          </a:bodyPr>
          <a:lstStyle/>
          <a:p>
            <a:pPr marL="285750" indent="-285750">
              <a:buFont typeface="Arial" panose="020B0604020202020204" pitchFamily="34" charset="0"/>
              <a:buChar char="•"/>
            </a:pPr>
            <a:r>
              <a:rPr lang="en-US" dirty="0"/>
              <a:t>Understanding  the </a:t>
            </a:r>
            <a:r>
              <a:rPr lang="en-US" dirty="0">
                <a:solidFill>
                  <a:srgbClr val="6600FF"/>
                </a:solidFill>
              </a:rPr>
              <a:t>relationships</a:t>
            </a:r>
            <a:r>
              <a:rPr lang="en-US" dirty="0"/>
              <a:t> between the software that is being designed and its external environment is essential for deciding how to provide the required system functionality and how to structure the system to communicate with its environment. </a:t>
            </a:r>
            <a:br>
              <a:rPr lang="en-US" dirty="0"/>
            </a:br>
            <a:endParaRPr lang="en-US" dirty="0"/>
          </a:p>
          <a:p>
            <a:pPr marL="285750" indent="-285750">
              <a:buFont typeface="Arial" panose="020B0604020202020204" pitchFamily="34" charset="0"/>
              <a:buChar char="•"/>
            </a:pPr>
            <a:r>
              <a:rPr lang="en-US" dirty="0"/>
              <a:t>Understanding of the </a:t>
            </a:r>
            <a:r>
              <a:rPr lang="en-US" dirty="0">
                <a:solidFill>
                  <a:srgbClr val="6600FF"/>
                </a:solidFill>
              </a:rPr>
              <a:t>context</a:t>
            </a:r>
            <a:r>
              <a:rPr lang="en-US" dirty="0"/>
              <a:t> also lets you establish the boundaries of the system. Setting the system boundaries helps you decide what features are implemented in the system being designed and what features are in other associated systems. </a:t>
            </a:r>
          </a:p>
        </p:txBody>
      </p:sp>
    </p:spTree>
    <p:extLst>
      <p:ext uri="{BB962C8B-B14F-4D97-AF65-F5344CB8AC3E}">
        <p14:creationId xmlns:p14="http://schemas.microsoft.com/office/powerpoint/2010/main" val="3444567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endParaRPr lang="en-US"/>
          </a:p>
        </p:txBody>
      </p:sp>
      <p:sp>
        <p:nvSpPr>
          <p:cNvPr id="3" name="Content Placeholder 2"/>
          <p:cNvSpPr>
            <a:spLocks noGrp="1"/>
          </p:cNvSpPr>
          <p:nvPr>
            <p:ph sz="half" idx="2"/>
          </p:nvPr>
        </p:nvSpPr>
        <p:spPr/>
        <p:txBody>
          <a:bodyPr/>
          <a:lstStyle/>
          <a:p>
            <a:endParaRPr lang="en-US"/>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UML Diagrams:</a:t>
            </a:r>
            <a:br>
              <a:rPr lang="en-US" dirty="0"/>
            </a:br>
            <a:r>
              <a:rPr lang="en-US" dirty="0"/>
              <a:t>Class level vs Instance Level</a:t>
            </a:r>
          </a:p>
        </p:txBody>
      </p:sp>
      <p:pic>
        <p:nvPicPr>
          <p:cNvPr id="8" name="Picture 7"/>
          <p:cNvPicPr>
            <a:picLocks noChangeAspect="1"/>
          </p:cNvPicPr>
          <p:nvPr/>
        </p:nvPicPr>
        <p:blipFill>
          <a:blip r:embed="rId2"/>
          <a:stretch>
            <a:fillRect/>
          </a:stretch>
        </p:blipFill>
        <p:spPr>
          <a:xfrm>
            <a:off x="683568" y="2224835"/>
            <a:ext cx="7221843" cy="4131514"/>
          </a:xfrm>
          <a:prstGeom prst="rect">
            <a:avLst/>
          </a:prstGeom>
        </p:spPr>
      </p:pic>
    </p:spTree>
    <p:extLst>
      <p:ext uri="{BB962C8B-B14F-4D97-AF65-F5344CB8AC3E}">
        <p14:creationId xmlns:p14="http://schemas.microsoft.com/office/powerpoint/2010/main" val="3523827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8407893" cy="940927"/>
          </a:xfrm>
        </p:spPr>
        <p:txBody>
          <a:bodyPr/>
          <a:lstStyle/>
          <a:p>
            <a:r>
              <a:rPr lang="en-US" dirty="0">
                <a:solidFill>
                  <a:srgbClr val="6600FF"/>
                </a:solidFill>
              </a:rPr>
              <a:t>Use Cases </a:t>
            </a:r>
            <a:r>
              <a:rPr lang="en-US" dirty="0"/>
              <a:t>(Diagrams and Descriptions) as well as </a:t>
            </a:r>
            <a:r>
              <a:rPr lang="en-US" dirty="0">
                <a:solidFill>
                  <a:srgbClr val="6600FF"/>
                </a:solidFill>
              </a:rPr>
              <a:t>Non-Functional Requirements</a:t>
            </a:r>
            <a:r>
              <a:rPr lang="en-US" dirty="0"/>
              <a:t> bridge the Requirements and the Design Phases.</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Design Artifacts</a:t>
            </a:r>
            <a:br>
              <a:rPr lang="en-US" dirty="0"/>
            </a:br>
            <a:r>
              <a:rPr lang="en-US" dirty="0"/>
              <a:t>UML Diagrams by SDLC Phase</a:t>
            </a:r>
          </a:p>
        </p:txBody>
      </p:sp>
      <p:graphicFrame>
        <p:nvGraphicFramePr>
          <p:cNvPr id="15" name="Diagram 14"/>
          <p:cNvGraphicFramePr/>
          <p:nvPr>
            <p:extLst>
              <p:ext uri="{D42A27DB-BD31-4B8C-83A1-F6EECF244321}">
                <p14:modId xmlns:p14="http://schemas.microsoft.com/office/powerpoint/2010/main" val="1751624222"/>
              </p:ext>
            </p:extLst>
          </p:nvPr>
        </p:nvGraphicFramePr>
        <p:xfrm>
          <a:off x="395536" y="4572115"/>
          <a:ext cx="4374333" cy="2673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 name="Group 15"/>
          <p:cNvGrpSpPr/>
          <p:nvPr/>
        </p:nvGrpSpPr>
        <p:grpSpPr>
          <a:xfrm>
            <a:off x="5466508" y="5438974"/>
            <a:ext cx="3425972" cy="870346"/>
            <a:chOff x="3920132" y="1605921"/>
            <a:chExt cx="2175867" cy="870346"/>
          </a:xfrm>
        </p:grpSpPr>
        <p:sp>
          <p:nvSpPr>
            <p:cNvPr id="17" name="Arrow: Chevron 16"/>
            <p:cNvSpPr/>
            <p:nvPr/>
          </p:nvSpPr>
          <p:spPr>
            <a:xfrm>
              <a:off x="3920132" y="1605921"/>
              <a:ext cx="2175867" cy="870346"/>
            </a:xfrm>
            <a:prstGeom prst="chevron">
              <a:avLst/>
            </a:prstGeom>
            <a:solidFill>
              <a:srgbClr val="B9BA7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Arrow: Chevron 4"/>
            <p:cNvSpPr txBox="1"/>
            <p:nvPr/>
          </p:nvSpPr>
          <p:spPr>
            <a:xfrm>
              <a:off x="4355305" y="1605921"/>
              <a:ext cx="1305521" cy="8703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2200" kern="1200" dirty="0">
                  <a:solidFill>
                    <a:schemeClr val="tx1"/>
                  </a:solidFill>
                </a:rPr>
                <a:t>Implementation</a:t>
              </a:r>
            </a:p>
          </p:txBody>
        </p:sp>
      </p:grpSp>
      <p:sp>
        <p:nvSpPr>
          <p:cNvPr id="22" name="Rectangle 21"/>
          <p:cNvSpPr/>
          <p:nvPr/>
        </p:nvSpPr>
        <p:spPr>
          <a:xfrm>
            <a:off x="2496249" y="3136900"/>
            <a:ext cx="5244103" cy="2308324"/>
          </a:xfrm>
          <a:prstGeom prst="rect">
            <a:avLst/>
          </a:prstGeom>
        </p:spPr>
        <p:txBody>
          <a:bodyPr wrap="square">
            <a:spAutoFit/>
          </a:bodyPr>
          <a:lstStyle/>
          <a:p>
            <a:pPr marL="285750" indent="-285750">
              <a:buFont typeface="Arial" panose="020B0604020202020204" pitchFamily="34" charset="0"/>
              <a:buChar char="•"/>
            </a:pPr>
            <a:r>
              <a:rPr lang="en-US" sz="1600" dirty="0">
                <a:solidFill>
                  <a:srgbClr val="C00000"/>
                </a:solidFill>
              </a:rPr>
              <a:t>Analysis Class diagram  </a:t>
            </a:r>
            <a:r>
              <a:rPr lang="en-US" sz="1400" i="1" dirty="0">
                <a:solidFill>
                  <a:srgbClr val="C00000"/>
                </a:solidFill>
              </a:rPr>
              <a:t>(aka Robustness diagram)</a:t>
            </a:r>
          </a:p>
          <a:p>
            <a:pPr marL="285750" indent="-285750">
              <a:buFont typeface="Arial" panose="020B0604020202020204" pitchFamily="34" charset="0"/>
              <a:buChar char="•"/>
            </a:pPr>
            <a:r>
              <a:rPr lang="en-US" sz="1600" dirty="0">
                <a:solidFill>
                  <a:srgbClr val="C00000"/>
                </a:solidFill>
              </a:rPr>
              <a:t>Class diagram</a:t>
            </a:r>
          </a:p>
          <a:p>
            <a:pPr marL="285750" indent="-285750">
              <a:buFont typeface="Arial" panose="020B0604020202020204" pitchFamily="34" charset="0"/>
              <a:buChar char="•"/>
            </a:pPr>
            <a:r>
              <a:rPr lang="en-US" sz="1600" dirty="0">
                <a:solidFill>
                  <a:srgbClr val="C00000"/>
                </a:solidFill>
              </a:rPr>
              <a:t>Object diagram</a:t>
            </a:r>
          </a:p>
          <a:p>
            <a:pPr marL="285750" indent="-285750">
              <a:buFont typeface="Arial" panose="020B0604020202020204" pitchFamily="34" charset="0"/>
              <a:buChar char="•"/>
            </a:pPr>
            <a:r>
              <a:rPr lang="en-US" sz="1600" dirty="0">
                <a:solidFill>
                  <a:srgbClr val="C00000"/>
                </a:solidFill>
              </a:rPr>
              <a:t>Package diagram</a:t>
            </a:r>
            <a:br>
              <a:rPr lang="en-US" sz="1600" dirty="0">
                <a:solidFill>
                  <a:srgbClr val="C00000"/>
                </a:solidFill>
              </a:rPr>
            </a:br>
            <a:endParaRPr lang="en-US" sz="1600" dirty="0">
              <a:solidFill>
                <a:srgbClr val="C00000"/>
              </a:solidFill>
            </a:endParaRPr>
          </a:p>
          <a:p>
            <a:pPr marL="285750" indent="-285750">
              <a:buFont typeface="Arial" panose="020B0604020202020204" pitchFamily="34" charset="0"/>
              <a:buChar char="•"/>
            </a:pPr>
            <a:r>
              <a:rPr lang="en-US" sz="1600" dirty="0">
                <a:solidFill>
                  <a:srgbClr val="C00000"/>
                </a:solidFill>
              </a:rPr>
              <a:t>Communication diagram</a:t>
            </a:r>
          </a:p>
          <a:p>
            <a:pPr marL="285750" indent="-285750">
              <a:buFont typeface="Arial" panose="020B0604020202020204" pitchFamily="34" charset="0"/>
              <a:buChar char="•"/>
            </a:pPr>
            <a:r>
              <a:rPr lang="en-US" sz="1600" dirty="0">
                <a:solidFill>
                  <a:srgbClr val="C00000"/>
                </a:solidFill>
              </a:rPr>
              <a:t>Sequence diagram</a:t>
            </a:r>
          </a:p>
          <a:p>
            <a:pPr marL="285750" indent="-285750">
              <a:buFont typeface="Arial" panose="020B0604020202020204" pitchFamily="34" charset="0"/>
              <a:buChar char="•"/>
            </a:pPr>
            <a:r>
              <a:rPr lang="en-US" sz="1600" dirty="0">
                <a:solidFill>
                  <a:srgbClr val="C00000"/>
                </a:solidFill>
              </a:rPr>
              <a:t>Activity diagrams</a:t>
            </a:r>
          </a:p>
          <a:p>
            <a:pPr marL="285750" indent="-285750">
              <a:buFont typeface="Arial" panose="020B0604020202020204" pitchFamily="34" charset="0"/>
              <a:buChar char="•"/>
            </a:pPr>
            <a:r>
              <a:rPr lang="en-US" sz="1600" dirty="0">
                <a:solidFill>
                  <a:srgbClr val="C00000"/>
                </a:solidFill>
              </a:rPr>
              <a:t>State diagram</a:t>
            </a:r>
          </a:p>
        </p:txBody>
      </p:sp>
      <p:sp>
        <p:nvSpPr>
          <p:cNvPr id="23" name="Rectangle 22"/>
          <p:cNvSpPr/>
          <p:nvPr/>
        </p:nvSpPr>
        <p:spPr>
          <a:xfrm>
            <a:off x="1437688" y="2708920"/>
            <a:ext cx="2646040" cy="338554"/>
          </a:xfrm>
          <a:prstGeom prst="rect">
            <a:avLst/>
          </a:prstGeom>
        </p:spPr>
        <p:txBody>
          <a:bodyPr wrap="square">
            <a:spAutoFit/>
          </a:bodyPr>
          <a:lstStyle/>
          <a:p>
            <a:pPr marL="285750" indent="-285750">
              <a:buFont typeface="Arial" panose="020B0604020202020204" pitchFamily="34" charset="0"/>
              <a:buChar char="•"/>
            </a:pPr>
            <a:r>
              <a:rPr lang="en-US" sz="1600" dirty="0">
                <a:solidFill>
                  <a:srgbClr val="C00000"/>
                </a:solidFill>
              </a:rPr>
              <a:t>Use case diagram</a:t>
            </a:r>
          </a:p>
        </p:txBody>
      </p:sp>
      <p:sp>
        <p:nvSpPr>
          <p:cNvPr id="24" name="Rectangle 23"/>
          <p:cNvSpPr/>
          <p:nvPr/>
        </p:nvSpPr>
        <p:spPr>
          <a:xfrm>
            <a:off x="4997338" y="4615916"/>
            <a:ext cx="3209948" cy="646331"/>
          </a:xfrm>
          <a:prstGeom prst="rect">
            <a:avLst/>
          </a:prstGeom>
        </p:spPr>
        <p:txBody>
          <a:bodyPr wrap="square">
            <a:spAutoFit/>
          </a:bodyPr>
          <a:lstStyle/>
          <a:p>
            <a:pPr marL="742950" lvl="1" indent="-285750">
              <a:buFont typeface="Arial" panose="020B0604020202020204" pitchFamily="34" charset="0"/>
              <a:buChar char="•"/>
            </a:pPr>
            <a:r>
              <a:rPr lang="en-US" sz="1600" dirty="0">
                <a:solidFill>
                  <a:srgbClr val="C00000"/>
                </a:solidFill>
              </a:rPr>
              <a:t>Component</a:t>
            </a:r>
            <a:r>
              <a:rPr lang="en-US" dirty="0"/>
              <a:t> </a:t>
            </a:r>
            <a:r>
              <a:rPr lang="en-US" sz="1600" dirty="0">
                <a:solidFill>
                  <a:srgbClr val="C00000"/>
                </a:solidFill>
              </a:rPr>
              <a:t>diagram</a:t>
            </a:r>
          </a:p>
          <a:p>
            <a:pPr marL="742950" lvl="1" indent="-285750">
              <a:buFont typeface="Arial" panose="020B0604020202020204" pitchFamily="34" charset="0"/>
              <a:buChar char="•"/>
            </a:pPr>
            <a:r>
              <a:rPr lang="en-US" sz="1600" dirty="0">
                <a:solidFill>
                  <a:srgbClr val="C00000"/>
                </a:solidFill>
              </a:rPr>
              <a:t>Deployment</a:t>
            </a:r>
            <a:r>
              <a:rPr lang="en-US" dirty="0"/>
              <a:t> </a:t>
            </a:r>
            <a:r>
              <a:rPr lang="en-US" sz="1600" dirty="0">
                <a:solidFill>
                  <a:srgbClr val="C00000"/>
                </a:solidFill>
              </a:rPr>
              <a:t>diagram</a:t>
            </a:r>
          </a:p>
        </p:txBody>
      </p:sp>
    </p:spTree>
    <p:extLst>
      <p:ext uri="{BB962C8B-B14F-4D97-AF65-F5344CB8AC3E}">
        <p14:creationId xmlns:p14="http://schemas.microsoft.com/office/powerpoint/2010/main" val="3336292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840992"/>
            <a:ext cx="8407893" cy="4407408"/>
          </a:xfrm>
        </p:spPr>
        <p:txBody>
          <a:bodyPr/>
          <a:lstStyle/>
          <a:p>
            <a:r>
              <a:rPr lang="en-US" dirty="0"/>
              <a:t>A </a:t>
            </a:r>
            <a:r>
              <a:rPr lang="en-US" dirty="0">
                <a:solidFill>
                  <a:srgbClr val="267422"/>
                </a:solidFill>
              </a:rPr>
              <a:t>stereotype</a:t>
            </a:r>
            <a:r>
              <a:rPr lang="en-US" dirty="0"/>
              <a:t> is one of three types of extensibility mechanisms in the Unified Modeling Language (UML),</a:t>
            </a:r>
          </a:p>
          <a:p>
            <a:r>
              <a:rPr lang="en-US" dirty="0"/>
              <a:t>A Stereotype provides the capability to create new kind of modeling elements. Stereotypes must be based on elements that are part of the UML meta-model. Some common stereotypes for a class are entity, boundary, control, utility and exception.</a:t>
            </a:r>
          </a:p>
          <a:p>
            <a:r>
              <a:rPr lang="en-US" dirty="0"/>
              <a:t>Stereotypes are a way to group classes under a common purpose and are represented by a pair of guillemets (pronounced GEE-may)</a:t>
            </a:r>
          </a:p>
        </p:txBody>
      </p:sp>
      <p:sp>
        <p:nvSpPr>
          <p:cNvPr id="3" name="Title 2"/>
          <p:cNvSpPr>
            <a:spLocks noGrp="1"/>
          </p:cNvSpPr>
          <p:nvPr>
            <p:ph type="title"/>
          </p:nvPr>
        </p:nvSpPr>
        <p:spPr/>
        <p:txBody>
          <a:bodyPr/>
          <a:lstStyle/>
          <a:p>
            <a:r>
              <a:rPr lang="en-US" dirty="0"/>
              <a:t>UML Stereotypes</a:t>
            </a:r>
          </a:p>
        </p:txBody>
      </p:sp>
      <p:grpSp>
        <p:nvGrpSpPr>
          <p:cNvPr id="6" name="Group 5"/>
          <p:cNvGrpSpPr/>
          <p:nvPr/>
        </p:nvGrpSpPr>
        <p:grpSpPr>
          <a:xfrm>
            <a:off x="7876745" y="4377100"/>
            <a:ext cx="511679" cy="348044"/>
            <a:chOff x="4019938" y="3038669"/>
            <a:chExt cx="511679" cy="348044"/>
          </a:xfrm>
        </p:grpSpPr>
        <p:sp>
          <p:nvSpPr>
            <p:cNvPr id="4" name="Rectangle 3"/>
            <p:cNvSpPr/>
            <p:nvPr/>
          </p:nvSpPr>
          <p:spPr>
            <a:xfrm>
              <a:off x="4038600" y="3048000"/>
              <a:ext cx="457200" cy="22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19938" y="3038669"/>
              <a:ext cx="511679" cy="348044"/>
            </a:xfrm>
            <a:prstGeom prst="rect">
              <a:avLst/>
            </a:prstGeom>
            <a:noFill/>
          </p:spPr>
          <p:txBody>
            <a:bodyPr wrap="none" rtlCol="0">
              <a:spAutoFit/>
            </a:bodyPr>
            <a:lstStyle/>
            <a:p>
              <a:pPr algn="ctr">
                <a:lnSpc>
                  <a:spcPts val="1800"/>
                </a:lnSpc>
              </a:pPr>
              <a:r>
                <a:rPr lang="en-US" sz="2800" b="0" dirty="0">
                  <a:latin typeface="+mn-lt"/>
                </a:rPr>
                <a:t>« »</a:t>
              </a:r>
            </a:p>
          </p:txBody>
        </p:sp>
      </p:grpSp>
    </p:spTree>
    <p:extLst>
      <p:ext uri="{BB962C8B-B14F-4D97-AF65-F5344CB8AC3E}">
        <p14:creationId xmlns:p14="http://schemas.microsoft.com/office/powerpoint/2010/main" val="3117604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March 2017</a:t>
            </a:r>
            <a:endParaRPr lang="en-US" dirty="0"/>
          </a:p>
        </p:txBody>
      </p:sp>
      <p:sp>
        <p:nvSpPr>
          <p:cNvPr id="5" name="Title 4"/>
          <p:cNvSpPr>
            <a:spLocks noGrp="1"/>
          </p:cNvSpPr>
          <p:nvPr>
            <p:ph type="title"/>
          </p:nvPr>
        </p:nvSpPr>
        <p:spPr/>
        <p:txBody>
          <a:bodyPr/>
          <a:lstStyle/>
          <a:p>
            <a:r>
              <a:rPr lang="en-US" dirty="0">
                <a:solidFill>
                  <a:schemeClr val="bg2"/>
                </a:solidFill>
              </a:rPr>
              <a:t>Use Case Diagrams</a:t>
            </a:r>
          </a:p>
        </p:txBody>
      </p:sp>
    </p:spTree>
    <p:extLst>
      <p:ext uri="{BB962C8B-B14F-4D97-AF65-F5344CB8AC3E}">
        <p14:creationId xmlns:p14="http://schemas.microsoft.com/office/powerpoint/2010/main" val="6192672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GB" dirty="0"/>
              <a:t>Architectural design</a:t>
            </a:r>
          </a:p>
        </p:txBody>
      </p:sp>
      <p:sp>
        <p:nvSpPr>
          <p:cNvPr id="44035" name="Rectangle 3"/>
          <p:cNvSpPr>
            <a:spLocks noGrp="1" noChangeArrowheads="1"/>
          </p:cNvSpPr>
          <p:nvPr>
            <p:ph idx="1"/>
          </p:nvPr>
        </p:nvSpPr>
        <p:spPr/>
        <p:txBody>
          <a:bodyPr/>
          <a:lstStyle/>
          <a:p>
            <a:r>
              <a:rPr lang="en-US" dirty="0"/>
              <a:t>Architectural design is concerned with understanding how a software system should be organized and designing the overall structure of that system.</a:t>
            </a:r>
          </a:p>
          <a:p>
            <a:r>
              <a:rPr lang="en-US" dirty="0"/>
              <a:t>Architectural design is the critical link between design and requirements engineering, as it identifies the main structural components in a system and the relationships between them. </a:t>
            </a:r>
          </a:p>
          <a:p>
            <a:r>
              <a:rPr lang="en-US" dirty="0"/>
              <a:t>The output of the architectural design process is an architectural model that describes how the system is organized as a set of communicating components. </a:t>
            </a:r>
          </a:p>
          <a:p>
            <a:r>
              <a:rPr lang="en-US" dirty="0"/>
              <a:t>It is generally accepted that an early stage of agile processes is to design an overall systems architecture.</a:t>
            </a:r>
          </a:p>
          <a:p>
            <a:r>
              <a:rPr lang="en-US" dirty="0"/>
              <a:t>Refactoring the system architecture is usually expensive because it affects so many components in the system</a:t>
            </a:r>
          </a:p>
          <a:p>
            <a:endParaRPr lang="en-GB" dirty="0"/>
          </a:p>
          <a:p>
            <a:endParaRPr lang="en-GB" dirty="0"/>
          </a:p>
        </p:txBody>
      </p:sp>
      <p:sp>
        <p:nvSpPr>
          <p:cNvPr id="5" name="Footer Placeholder 4"/>
          <p:cNvSpPr>
            <a:spLocks noGrp="1"/>
          </p:cNvSpPr>
          <p:nvPr>
            <p:ph type="ftr" sz="quarter" idx="11"/>
          </p:nvPr>
        </p:nvSpPr>
        <p:spPr/>
        <p:txBody>
          <a:bodyPr/>
          <a:lstStyle/>
          <a:p>
            <a:r>
              <a:rPr lang="en-US"/>
              <a:t>Chapter 6 Architectural Design</a:t>
            </a:r>
          </a:p>
        </p:txBody>
      </p:sp>
      <p:sp>
        <p:nvSpPr>
          <p:cNvPr id="2" name="Date Placeholder 1"/>
          <p:cNvSpPr>
            <a:spLocks noGrp="1"/>
          </p:cNvSpPr>
          <p:nvPr>
            <p:ph type="dt" sz="half" idx="10"/>
          </p:nvPr>
        </p:nvSpPr>
        <p:spPr/>
        <p:txBody>
          <a:bodyPr/>
          <a:lstStyle/>
          <a:p>
            <a:fld id="{A4B9C21B-EA13-2E45-9ABB-0DAEA836331C}" type="datetime1">
              <a:rPr lang="en-GB" smtClean="0"/>
              <a:t>20/03/2017</a:t>
            </a:fld>
            <a:endParaRPr lang="en-US"/>
          </a:p>
        </p:txBody>
      </p:sp>
    </p:spTree>
    <p:extLst>
      <p:ext uri="{BB962C8B-B14F-4D97-AF65-F5344CB8AC3E}">
        <p14:creationId xmlns:p14="http://schemas.microsoft.com/office/powerpoint/2010/main" val="3989588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719071"/>
            <a:ext cx="3940752" cy="4407408"/>
          </a:xfrm>
        </p:spPr>
        <p:txBody>
          <a:bodyPr>
            <a:normAutofit/>
          </a:bodyPr>
          <a:lstStyle/>
          <a:p>
            <a:r>
              <a:rPr lang="en-US" sz="1800" dirty="0"/>
              <a:t>Purpose</a:t>
            </a:r>
          </a:p>
          <a:p>
            <a:pPr lvl="1"/>
            <a:r>
              <a:rPr lang="en-US" sz="1600" dirty="0"/>
              <a:t>Visualize the different types of roles in a system</a:t>
            </a:r>
          </a:p>
          <a:p>
            <a:pPr lvl="1"/>
            <a:r>
              <a:rPr lang="en-US" sz="1600" dirty="0"/>
              <a:t>Show how those roles interact with the system</a:t>
            </a:r>
          </a:p>
          <a:p>
            <a:r>
              <a:rPr lang="en-US" sz="1800" dirty="0"/>
              <a:t>Usage</a:t>
            </a:r>
          </a:p>
          <a:p>
            <a:pPr lvl="1"/>
            <a:r>
              <a:rPr lang="en-US" sz="1600" dirty="0"/>
              <a:t>Requirements Document</a:t>
            </a:r>
            <a:br>
              <a:rPr lang="en-US" sz="1600" dirty="0"/>
            </a:br>
            <a:r>
              <a:rPr lang="en-US" sz="1600" dirty="0"/>
              <a:t>(simple Use Case Diagrams)</a:t>
            </a:r>
          </a:p>
          <a:p>
            <a:pPr lvl="1"/>
            <a:r>
              <a:rPr lang="en-US" sz="1600" dirty="0"/>
              <a:t>Design Document</a:t>
            </a:r>
            <a:br>
              <a:rPr lang="en-US" sz="1600" dirty="0"/>
            </a:br>
            <a:r>
              <a:rPr lang="en-US" sz="1600" dirty="0"/>
              <a:t>(advanced Use Case Diagrams</a:t>
            </a:r>
          </a:p>
        </p:txBody>
      </p:sp>
      <p:sp>
        <p:nvSpPr>
          <p:cNvPr id="5" name="Title 4"/>
          <p:cNvSpPr>
            <a:spLocks noGrp="1"/>
          </p:cNvSpPr>
          <p:nvPr>
            <p:ph type="title"/>
          </p:nvPr>
        </p:nvSpPr>
        <p:spPr/>
        <p:txBody>
          <a:bodyPr/>
          <a:lstStyle/>
          <a:p>
            <a:r>
              <a:rPr lang="en-US" dirty="0"/>
              <a:t>Use Case Diagrams  </a:t>
            </a:r>
            <a:r>
              <a:rPr lang="en-US" sz="2400" dirty="0"/>
              <a:t>(1)</a:t>
            </a:r>
            <a:endParaRPr lang="en-US" dirty="0"/>
          </a:p>
        </p:txBody>
      </p:sp>
      <p:pic>
        <p:nvPicPr>
          <p:cNvPr id="6" name="Picture 5"/>
          <p:cNvPicPr>
            <a:picLocks noChangeAspect="1"/>
          </p:cNvPicPr>
          <p:nvPr/>
        </p:nvPicPr>
        <p:blipFill>
          <a:blip r:embed="rId2"/>
          <a:stretch>
            <a:fillRect/>
          </a:stretch>
        </p:blipFill>
        <p:spPr>
          <a:xfrm>
            <a:off x="4048256" y="1517711"/>
            <a:ext cx="4916232" cy="5154115"/>
          </a:xfrm>
          <a:prstGeom prst="rect">
            <a:avLst/>
          </a:prstGeom>
        </p:spPr>
      </p:pic>
    </p:spTree>
    <p:extLst>
      <p:ext uri="{BB962C8B-B14F-4D97-AF65-F5344CB8AC3E}">
        <p14:creationId xmlns:p14="http://schemas.microsoft.com/office/powerpoint/2010/main" val="3503046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0528" y="1628800"/>
            <a:ext cx="4404538" cy="4497679"/>
          </a:xfrm>
        </p:spPr>
        <p:txBody>
          <a:bodyPr>
            <a:normAutofit/>
          </a:bodyPr>
          <a:lstStyle/>
          <a:p>
            <a:pPr lvl="1"/>
            <a:r>
              <a:rPr lang="en-US" sz="1600" b="1" dirty="0">
                <a:solidFill>
                  <a:srgbClr val="C00000"/>
                </a:solidFill>
              </a:rPr>
              <a:t>Boundary</a:t>
            </a:r>
            <a:r>
              <a:rPr lang="en-US" sz="1600" dirty="0"/>
              <a:t> (aka "Use Case Subject" or "Scope"): defines the considered scope of the diagram.</a:t>
            </a:r>
          </a:p>
          <a:p>
            <a:pPr lvl="1"/>
            <a:r>
              <a:rPr lang="en-US" sz="1600" b="1" dirty="0">
                <a:solidFill>
                  <a:srgbClr val="C00000"/>
                </a:solidFill>
              </a:rPr>
              <a:t>Actor</a:t>
            </a:r>
            <a:r>
              <a:rPr lang="en-US" sz="1600" dirty="0"/>
              <a:t>: any entity that performs a role in a system. Could be a person, organization or an external system.</a:t>
            </a:r>
          </a:p>
          <a:p>
            <a:pPr lvl="1"/>
            <a:r>
              <a:rPr lang="en-US" sz="1600" b="1" dirty="0">
                <a:solidFill>
                  <a:srgbClr val="C00000"/>
                </a:solidFill>
              </a:rPr>
              <a:t>Use Case</a:t>
            </a:r>
            <a:r>
              <a:rPr lang="en-US" sz="1600" dirty="0"/>
              <a:t>:  a function or an action within the system.</a:t>
            </a:r>
            <a:endParaRPr lang="en-US" sz="1600" b="1" dirty="0">
              <a:solidFill>
                <a:srgbClr val="C00000"/>
              </a:solidFill>
            </a:endParaRPr>
          </a:p>
          <a:p>
            <a:pPr lvl="1"/>
            <a:r>
              <a:rPr lang="en-US" sz="1600" b="1" dirty="0">
                <a:solidFill>
                  <a:srgbClr val="C00000"/>
                </a:solidFill>
              </a:rPr>
              <a:t>Association</a:t>
            </a:r>
            <a:r>
              <a:rPr lang="en-US" sz="1600" dirty="0"/>
              <a:t>:  links an Actor to a Use Case</a:t>
            </a:r>
          </a:p>
          <a:p>
            <a:pPr lvl="1"/>
            <a:r>
              <a:rPr lang="en-US" sz="1600" b="1" dirty="0">
                <a:solidFill>
                  <a:srgbClr val="C00000"/>
                </a:solidFill>
              </a:rPr>
              <a:t>Generalization</a:t>
            </a:r>
            <a:r>
              <a:rPr lang="en-US" sz="1600" dirty="0"/>
              <a:t>:  one Actor can inherit ( or "act as" the role of another Actor</a:t>
            </a:r>
          </a:p>
        </p:txBody>
      </p:sp>
      <p:sp>
        <p:nvSpPr>
          <p:cNvPr id="5" name="Title 4"/>
          <p:cNvSpPr>
            <a:spLocks noGrp="1"/>
          </p:cNvSpPr>
          <p:nvPr>
            <p:ph type="title"/>
          </p:nvPr>
        </p:nvSpPr>
        <p:spPr/>
        <p:txBody>
          <a:bodyPr/>
          <a:lstStyle/>
          <a:p>
            <a:r>
              <a:rPr lang="en-US" dirty="0"/>
              <a:t>Use Case Diagrams  </a:t>
            </a:r>
            <a:r>
              <a:rPr lang="en-US" sz="2400" dirty="0"/>
              <a:t>(2)</a:t>
            </a:r>
            <a:endParaRPr lang="en-US" dirty="0"/>
          </a:p>
        </p:txBody>
      </p:sp>
      <p:pic>
        <p:nvPicPr>
          <p:cNvPr id="6" name="Picture 5"/>
          <p:cNvPicPr>
            <a:picLocks noChangeAspect="1"/>
          </p:cNvPicPr>
          <p:nvPr/>
        </p:nvPicPr>
        <p:blipFill>
          <a:blip r:embed="rId2"/>
          <a:stretch>
            <a:fillRect/>
          </a:stretch>
        </p:blipFill>
        <p:spPr>
          <a:xfrm>
            <a:off x="4192272" y="1517711"/>
            <a:ext cx="4916232" cy="5154115"/>
          </a:xfrm>
          <a:prstGeom prst="rect">
            <a:avLst/>
          </a:prstGeom>
        </p:spPr>
      </p:pic>
      <p:pic>
        <p:nvPicPr>
          <p:cNvPr id="4" name="Picture 3"/>
          <p:cNvPicPr>
            <a:picLocks noChangeAspect="1"/>
          </p:cNvPicPr>
          <p:nvPr/>
        </p:nvPicPr>
        <p:blipFill>
          <a:blip r:embed="rId3"/>
          <a:stretch>
            <a:fillRect/>
          </a:stretch>
        </p:blipFill>
        <p:spPr>
          <a:xfrm>
            <a:off x="971600" y="4966083"/>
            <a:ext cx="2563033" cy="1871455"/>
          </a:xfrm>
          <a:prstGeom prst="rect">
            <a:avLst/>
          </a:prstGeom>
        </p:spPr>
      </p:pic>
    </p:spTree>
    <p:extLst>
      <p:ext uri="{BB962C8B-B14F-4D97-AF65-F5344CB8AC3E}">
        <p14:creationId xmlns:p14="http://schemas.microsoft.com/office/powerpoint/2010/main" val="434576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0528" y="1628800"/>
            <a:ext cx="4404538" cy="4497679"/>
          </a:xfrm>
        </p:spPr>
        <p:txBody>
          <a:bodyPr>
            <a:normAutofit/>
          </a:bodyPr>
          <a:lstStyle/>
          <a:p>
            <a:pPr lvl="1"/>
            <a:r>
              <a:rPr lang="en-US" sz="1600" dirty="0"/>
              <a:t>Note that the Owner of the Bike Shop can act as a Sales Rep if needed through Generalization</a:t>
            </a:r>
          </a:p>
          <a:p>
            <a:pPr lvl="1"/>
            <a:r>
              <a:rPr lang="en-US" sz="1600" dirty="0"/>
              <a:t>Both the Sales Rep and the Owner are associated with "Run Reports."  Is this redundant?</a:t>
            </a:r>
          </a:p>
          <a:p>
            <a:pPr lvl="2"/>
            <a:r>
              <a:rPr lang="en-US" sz="1400" dirty="0"/>
              <a:t>No, there are certain reports a Sales Rep runs that an Owner could also run when he is assuming that role.</a:t>
            </a:r>
          </a:p>
          <a:p>
            <a:pPr lvl="2"/>
            <a:r>
              <a:rPr lang="en-US" sz="1400" dirty="0"/>
              <a:t>But the separate Association between the Owner and Run Reports implies that there are some reports only the Owner can run.</a:t>
            </a:r>
          </a:p>
        </p:txBody>
      </p:sp>
      <p:sp>
        <p:nvSpPr>
          <p:cNvPr id="5" name="Title 4"/>
          <p:cNvSpPr>
            <a:spLocks noGrp="1"/>
          </p:cNvSpPr>
          <p:nvPr>
            <p:ph type="title"/>
          </p:nvPr>
        </p:nvSpPr>
        <p:spPr/>
        <p:txBody>
          <a:bodyPr/>
          <a:lstStyle/>
          <a:p>
            <a:r>
              <a:rPr lang="en-US" dirty="0"/>
              <a:t>Use Case Diagrams  </a:t>
            </a:r>
            <a:r>
              <a:rPr lang="en-US" sz="2400" dirty="0"/>
              <a:t>(3)</a:t>
            </a:r>
            <a:endParaRPr lang="en-US" dirty="0"/>
          </a:p>
        </p:txBody>
      </p:sp>
      <p:pic>
        <p:nvPicPr>
          <p:cNvPr id="6" name="Picture 5"/>
          <p:cNvPicPr>
            <a:picLocks noChangeAspect="1"/>
          </p:cNvPicPr>
          <p:nvPr/>
        </p:nvPicPr>
        <p:blipFill>
          <a:blip r:embed="rId2"/>
          <a:stretch>
            <a:fillRect/>
          </a:stretch>
        </p:blipFill>
        <p:spPr>
          <a:xfrm>
            <a:off x="4192272" y="1517711"/>
            <a:ext cx="4916232" cy="5154115"/>
          </a:xfrm>
          <a:prstGeom prst="rect">
            <a:avLst/>
          </a:prstGeom>
        </p:spPr>
      </p:pic>
      <p:pic>
        <p:nvPicPr>
          <p:cNvPr id="4" name="Picture 3"/>
          <p:cNvPicPr>
            <a:picLocks noChangeAspect="1"/>
          </p:cNvPicPr>
          <p:nvPr/>
        </p:nvPicPr>
        <p:blipFill>
          <a:blip r:embed="rId3"/>
          <a:stretch>
            <a:fillRect/>
          </a:stretch>
        </p:blipFill>
        <p:spPr>
          <a:xfrm>
            <a:off x="971600" y="4966083"/>
            <a:ext cx="2563033" cy="1871455"/>
          </a:xfrm>
          <a:prstGeom prst="rect">
            <a:avLst/>
          </a:prstGeom>
        </p:spPr>
      </p:pic>
    </p:spTree>
    <p:extLst>
      <p:ext uri="{BB962C8B-B14F-4D97-AF65-F5344CB8AC3E}">
        <p14:creationId xmlns:p14="http://schemas.microsoft.com/office/powerpoint/2010/main" val="1434869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 indent="0">
              <a:buNone/>
            </a:pPr>
            <a:r>
              <a:rPr lang="en-US" sz="1800" dirty="0"/>
              <a:t>Use Case diagrams consist of</a:t>
            </a:r>
          </a:p>
          <a:p>
            <a:r>
              <a:rPr lang="en-US" sz="1800" dirty="0">
                <a:solidFill>
                  <a:srgbClr val="6600FF"/>
                </a:solidFill>
              </a:rPr>
              <a:t>Actors</a:t>
            </a:r>
            <a:r>
              <a:rPr lang="en-US" sz="1800" dirty="0"/>
              <a:t> </a:t>
            </a:r>
          </a:p>
          <a:p>
            <a:pPr lvl="1"/>
            <a:r>
              <a:rPr lang="en-US" dirty="0"/>
              <a:t>External entities that interact with the system. </a:t>
            </a:r>
          </a:p>
          <a:p>
            <a:pPr lvl="1"/>
            <a:r>
              <a:rPr lang="en-US" dirty="0"/>
              <a:t>Examples of actors include a user role (e.g., a system administrator, a bank customer, a bank teller) or another system (e.g., a central database, a fabrication line). </a:t>
            </a:r>
          </a:p>
          <a:p>
            <a:pPr lvl="1"/>
            <a:r>
              <a:rPr lang="en-US" dirty="0"/>
              <a:t>Actors have unique names and descriptions. </a:t>
            </a:r>
          </a:p>
          <a:p>
            <a:r>
              <a:rPr lang="en-US" sz="1800" dirty="0">
                <a:solidFill>
                  <a:srgbClr val="6600FF"/>
                </a:solidFill>
              </a:rPr>
              <a:t>Use cases </a:t>
            </a:r>
          </a:p>
          <a:p>
            <a:pPr lvl="1"/>
            <a:r>
              <a:rPr lang="en-US" dirty="0"/>
              <a:t>Describe the behavior of the system as seen from an actor’s point of view. </a:t>
            </a:r>
          </a:p>
          <a:p>
            <a:pPr lvl="1"/>
            <a:r>
              <a:rPr lang="en-US" dirty="0"/>
              <a:t>A use case describes a function provided by the system as a set of events that yields a visible result for the actors. Actors initiate a use case to access system functionality. The use case can then initiate other use cases and gather more information from the actors. When actors and use cases exchange information, they are said to </a:t>
            </a:r>
            <a:r>
              <a:rPr lang="en-US" b="1" i="1" dirty="0"/>
              <a:t>communicate</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Use Case Diagrams</a:t>
            </a:r>
          </a:p>
        </p:txBody>
      </p:sp>
    </p:spTree>
    <p:extLst>
      <p:ext uri="{BB962C8B-B14F-4D97-AF65-F5344CB8AC3E}">
        <p14:creationId xmlns:p14="http://schemas.microsoft.com/office/powerpoint/2010/main" val="3127826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45720" indent="0">
              <a:buNone/>
            </a:pPr>
            <a:r>
              <a:rPr lang="en-US" b="1" dirty="0">
                <a:solidFill>
                  <a:srgbClr val="6600FF"/>
                </a:solidFill>
              </a:rPr>
              <a:t>Rent Bike Use Case</a:t>
            </a:r>
          </a:p>
          <a:p>
            <a:r>
              <a:rPr lang="en-US" sz="1600" dirty="0"/>
              <a:t>Customers have the option to browse or search the database at a customer kiosk to select available bike(s) for rental and specify the rental period for each of the selected bikes. Alternatively, they can have an employee of the bike shop browse or search the database, make customer suggestions with which the customer can agree or disagree, and record the respective rental periods. The selected bikes are then physically examined by an employee to ensure their suitability for rental. If any bikes are unsuitable, they are marked for repair (see Update Bike use case) and alternative bike selections are made by either the customer or employee. Then the system will display to the employee any special discounts that might apply to frequent customers. The employee informs the customer of the final price (including all bike rates, rental durations, rental deposits and discounts) for all bikes rented, accepts the payment for the rental and authorizes the rental.  The employee will check out the bikes by either associating the bike(s) with the pre-existing customer record, or by creating a new customer record and then associating that record with the bike(s).  A receipt will be printed for the customer which lists the details and cost of each bike rental. A rental request may be cancelled at any time during this process, up until the bikes are associated with the customer. After that, the Return Bike use case will apply.</a:t>
            </a:r>
          </a:p>
          <a:p>
            <a:endParaRPr lang="en-US" sz="1600" dirty="0"/>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Use Case Description  </a:t>
            </a:r>
            <a:r>
              <a:rPr lang="en-US" sz="2400" dirty="0"/>
              <a:t>(1)</a:t>
            </a:r>
            <a:br>
              <a:rPr lang="en-US" sz="2400" dirty="0"/>
            </a:br>
            <a:r>
              <a:rPr lang="en-US" sz="2400" dirty="0">
                <a:solidFill>
                  <a:schemeClr val="bg2"/>
                </a:solidFill>
              </a:rPr>
              <a:t>The Overview</a:t>
            </a:r>
          </a:p>
        </p:txBody>
      </p:sp>
    </p:spTree>
    <p:extLst>
      <p:ext uri="{BB962C8B-B14F-4D97-AF65-F5344CB8AC3E}">
        <p14:creationId xmlns:p14="http://schemas.microsoft.com/office/powerpoint/2010/main" val="18009827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24924" y="2189175"/>
            <a:ext cx="5239164" cy="4912233"/>
          </a:xfrm>
        </p:spPr>
        <p:txBody>
          <a:bodyPr>
            <a:noAutofit/>
          </a:bodyPr>
          <a:lstStyle/>
          <a:p>
            <a:pPr marL="45720" indent="0">
              <a:buNone/>
            </a:pPr>
            <a:r>
              <a:rPr lang="en-US" sz="1600" b="1" dirty="0">
                <a:solidFill>
                  <a:srgbClr val="C00000"/>
                </a:solidFill>
              </a:rPr>
              <a:t>Primary Flow </a:t>
            </a:r>
            <a:r>
              <a:rPr lang="en-US" sz="1600" dirty="0"/>
              <a:t> “Typical rental” </a:t>
            </a:r>
            <a:br>
              <a:rPr lang="en-US" sz="1600" dirty="0"/>
            </a:br>
            <a:r>
              <a:rPr lang="en-US" sz="1400" i="1" dirty="0"/>
              <a:t>(consists of subordinate use cases)</a:t>
            </a:r>
          </a:p>
          <a:p>
            <a:pPr lvl="0">
              <a:spcBef>
                <a:spcPts val="0"/>
              </a:spcBef>
            </a:pPr>
            <a:r>
              <a:rPr lang="en-US" sz="1600" dirty="0"/>
              <a:t>Employee Selects Bikes </a:t>
            </a:r>
          </a:p>
          <a:p>
            <a:pPr lvl="0">
              <a:spcBef>
                <a:spcPts val="0"/>
              </a:spcBef>
            </a:pPr>
            <a:r>
              <a:rPr lang="en-US" sz="1600" dirty="0"/>
              <a:t>Employee Selects Customer</a:t>
            </a:r>
          </a:p>
          <a:p>
            <a:pPr lvl="0">
              <a:spcBef>
                <a:spcPts val="0"/>
              </a:spcBef>
            </a:pPr>
            <a:r>
              <a:rPr lang="en-US" sz="1600" dirty="0"/>
              <a:t>Employee Confirms Reservation</a:t>
            </a:r>
          </a:p>
          <a:p>
            <a:pPr marL="45720" indent="0">
              <a:buNone/>
            </a:pPr>
            <a:br>
              <a:rPr lang="en-US" sz="1600" dirty="0"/>
            </a:br>
            <a:r>
              <a:rPr lang="en-US" sz="1600" b="1" dirty="0">
                <a:solidFill>
                  <a:srgbClr val="C00000"/>
                </a:solidFill>
              </a:rPr>
              <a:t>Alternate Flow </a:t>
            </a:r>
            <a:r>
              <a:rPr lang="en-US" sz="1600" dirty="0"/>
              <a:t>“Customer selects bikes rental” </a:t>
            </a:r>
            <a:br>
              <a:rPr lang="en-US" sz="1600" dirty="0"/>
            </a:br>
            <a:r>
              <a:rPr lang="en-US" sz="1400" i="1" dirty="0"/>
              <a:t>(consists of subordinate use cases)</a:t>
            </a:r>
          </a:p>
          <a:p>
            <a:pPr>
              <a:spcBef>
                <a:spcPts val="0"/>
              </a:spcBef>
            </a:pPr>
            <a:r>
              <a:rPr lang="en-US" sz="1600" dirty="0"/>
              <a:t>Customer Selects Bikes</a:t>
            </a:r>
          </a:p>
          <a:p>
            <a:pPr>
              <a:spcBef>
                <a:spcPts val="0"/>
              </a:spcBef>
            </a:pPr>
            <a:r>
              <a:rPr lang="en-US" sz="1600" dirty="0"/>
              <a:t>Employee Selects Rental Log</a:t>
            </a:r>
          </a:p>
          <a:p>
            <a:pPr>
              <a:spcBef>
                <a:spcPts val="0"/>
              </a:spcBef>
            </a:pPr>
            <a:r>
              <a:rPr lang="en-US" sz="1600" dirty="0"/>
              <a:t>Employee Selects Customer</a:t>
            </a:r>
          </a:p>
          <a:p>
            <a:pPr>
              <a:spcBef>
                <a:spcPts val="0"/>
              </a:spcBef>
            </a:pPr>
            <a:r>
              <a:rPr lang="en-US" sz="1600" dirty="0"/>
              <a:t>Employee Confirms Reservation</a:t>
            </a:r>
            <a:br>
              <a:rPr lang="en-US" sz="1600" dirty="0"/>
            </a:br>
            <a:endParaRPr lang="en-US" sz="1600" dirty="0"/>
          </a:p>
          <a:p>
            <a:pPr marL="45720" indent="0">
              <a:buNone/>
            </a:pPr>
            <a:r>
              <a:rPr lang="en-US" sz="1600" b="1" dirty="0">
                <a:solidFill>
                  <a:srgbClr val="C00000"/>
                </a:solidFill>
              </a:rPr>
              <a:t>Alternate Flow </a:t>
            </a:r>
            <a:r>
              <a:rPr lang="en-US" sz="1600" dirty="0"/>
              <a:t> “Cancellation after bike selection” </a:t>
            </a:r>
            <a:r>
              <a:rPr lang="en-US" sz="1400" i="1" dirty="0"/>
              <a:t>(consists of subordinate use cases)</a:t>
            </a:r>
          </a:p>
          <a:p>
            <a:pPr>
              <a:spcBef>
                <a:spcPts val="0"/>
              </a:spcBef>
            </a:pPr>
            <a:r>
              <a:rPr lang="en-US" sz="1600" dirty="0"/>
              <a:t>Employee Selects Bikes</a:t>
            </a:r>
          </a:p>
          <a:p>
            <a:pPr>
              <a:spcBef>
                <a:spcPts val="0"/>
              </a:spcBef>
            </a:pPr>
            <a:r>
              <a:rPr lang="en-US" sz="1600" dirty="0"/>
              <a:t>Cancel Reservation</a:t>
            </a:r>
          </a:p>
          <a:p>
            <a:pPr lvl="0">
              <a:spcBef>
                <a:spcPts val="0"/>
              </a:spcBef>
            </a:pPr>
            <a:endParaRPr lang="en-US" sz="1600" dirty="0"/>
          </a:p>
          <a:p>
            <a:pPr lvl="0"/>
            <a:endParaRPr lang="en-US" sz="1600" dirty="0"/>
          </a:p>
          <a:p>
            <a:endParaRPr lang="en-US" sz="1600" dirty="0"/>
          </a:p>
        </p:txBody>
      </p:sp>
      <p:sp>
        <p:nvSpPr>
          <p:cNvPr id="6" name="Content Placeholder 5"/>
          <p:cNvSpPr>
            <a:spLocks noGrp="1"/>
          </p:cNvSpPr>
          <p:nvPr>
            <p:ph sz="half" idx="2"/>
          </p:nvPr>
        </p:nvSpPr>
        <p:spPr>
          <a:xfrm>
            <a:off x="4860032" y="2189175"/>
            <a:ext cx="4207768" cy="4912233"/>
          </a:xfrm>
        </p:spPr>
        <p:txBody>
          <a:bodyPr>
            <a:noAutofit/>
          </a:bodyPr>
          <a:lstStyle/>
          <a:p>
            <a:pPr marL="45720" indent="0">
              <a:buNone/>
            </a:pPr>
            <a:r>
              <a:rPr lang="en-US" sz="1600" b="1" dirty="0">
                <a:solidFill>
                  <a:srgbClr val="C00000"/>
                </a:solidFill>
              </a:rPr>
              <a:t>Alternate Flow </a:t>
            </a:r>
            <a:r>
              <a:rPr lang="en-US" sz="1600" dirty="0"/>
              <a:t> “Cancellation after bike selection” </a:t>
            </a:r>
            <a:r>
              <a:rPr lang="en-US" sz="1400" i="1" dirty="0"/>
              <a:t>(consists of subordinate use cases)</a:t>
            </a:r>
          </a:p>
          <a:p>
            <a:pPr lvl="0">
              <a:spcBef>
                <a:spcPts val="0"/>
              </a:spcBef>
            </a:pPr>
            <a:r>
              <a:rPr lang="en-US" sz="1600" dirty="0"/>
              <a:t>Customer Selects Bikes</a:t>
            </a:r>
          </a:p>
          <a:p>
            <a:pPr lvl="0">
              <a:spcBef>
                <a:spcPts val="0"/>
              </a:spcBef>
            </a:pPr>
            <a:r>
              <a:rPr lang="en-US" sz="1600" dirty="0"/>
              <a:t>Cancel Reservation</a:t>
            </a:r>
          </a:p>
          <a:p>
            <a:endParaRPr lang="en-US" sz="1600" dirty="0"/>
          </a:p>
          <a:p>
            <a:pPr marL="45720" indent="0">
              <a:buNone/>
            </a:pPr>
            <a:r>
              <a:rPr lang="en-US" sz="1600" b="1" dirty="0">
                <a:solidFill>
                  <a:srgbClr val="C00000"/>
                </a:solidFill>
              </a:rPr>
              <a:t>Alternate Flow </a:t>
            </a:r>
            <a:r>
              <a:rPr lang="en-US" sz="1600" dirty="0"/>
              <a:t> “Cancellation after rental log selection” </a:t>
            </a:r>
            <a:r>
              <a:rPr lang="en-US" sz="1400" i="1" dirty="0"/>
              <a:t>(consists of subordinate use cases)</a:t>
            </a:r>
          </a:p>
          <a:p>
            <a:pPr lvl="0">
              <a:spcBef>
                <a:spcPts val="0"/>
              </a:spcBef>
            </a:pPr>
            <a:r>
              <a:rPr lang="en-US" sz="1600" dirty="0"/>
              <a:t>Customer Selects Bikes</a:t>
            </a:r>
          </a:p>
          <a:p>
            <a:pPr lvl="0">
              <a:spcBef>
                <a:spcPts val="0"/>
              </a:spcBef>
            </a:pPr>
            <a:r>
              <a:rPr lang="en-US" sz="1600" dirty="0"/>
              <a:t>Employee Selects Rental Log</a:t>
            </a:r>
          </a:p>
          <a:p>
            <a:pPr lvl="0">
              <a:spcBef>
                <a:spcPts val="0"/>
              </a:spcBef>
            </a:pPr>
            <a:r>
              <a:rPr lang="en-US" sz="1600" dirty="0"/>
              <a:t>Cancel Reservation</a:t>
            </a:r>
          </a:p>
          <a:p>
            <a:endParaRPr lang="en-US" sz="1600" dirty="0"/>
          </a:p>
          <a:p>
            <a:pPr marL="45720" indent="0">
              <a:buNone/>
            </a:pPr>
            <a:r>
              <a:rPr lang="en-US" sz="1600" b="1" dirty="0">
                <a:solidFill>
                  <a:srgbClr val="C00000"/>
                </a:solidFill>
              </a:rPr>
              <a:t>Alternate Flow </a:t>
            </a:r>
            <a:r>
              <a:rPr lang="en-US" sz="1600" dirty="0"/>
              <a:t>“Cancellation after customer selection” </a:t>
            </a:r>
            <a:r>
              <a:rPr lang="en-US" sz="1400" i="1" dirty="0"/>
              <a:t>(consists of subordinate use cases)</a:t>
            </a:r>
          </a:p>
          <a:p>
            <a:pPr lvl="0">
              <a:spcBef>
                <a:spcPts val="0"/>
              </a:spcBef>
            </a:pPr>
            <a:r>
              <a:rPr lang="en-US" sz="1600" dirty="0"/>
              <a:t>Employee Select Bikes</a:t>
            </a:r>
          </a:p>
          <a:p>
            <a:pPr lvl="0">
              <a:spcBef>
                <a:spcPts val="0"/>
              </a:spcBef>
            </a:pPr>
            <a:r>
              <a:rPr lang="en-US" sz="1600" dirty="0"/>
              <a:t>Employee Selects Customer</a:t>
            </a:r>
          </a:p>
          <a:p>
            <a:pPr lvl="0">
              <a:spcBef>
                <a:spcPts val="0"/>
              </a:spcBef>
            </a:pPr>
            <a:r>
              <a:rPr lang="en-US" sz="1600" dirty="0"/>
              <a:t>Cancel Reservation</a:t>
            </a:r>
          </a:p>
          <a:p>
            <a:endParaRPr lang="en-US" sz="1600" dirty="0"/>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endParaRPr lang="en-US" dirty="0"/>
          </a:p>
        </p:txBody>
      </p:sp>
      <p:sp>
        <p:nvSpPr>
          <p:cNvPr id="5" name="Title 4"/>
          <p:cNvSpPr>
            <a:spLocks noGrp="1"/>
          </p:cNvSpPr>
          <p:nvPr>
            <p:ph type="title"/>
          </p:nvPr>
        </p:nvSpPr>
        <p:spPr/>
        <p:txBody>
          <a:bodyPr/>
          <a:lstStyle/>
          <a:p>
            <a:r>
              <a:rPr lang="en-US" dirty="0"/>
              <a:t>Use Case Description  </a:t>
            </a:r>
            <a:r>
              <a:rPr lang="en-US" sz="2400" dirty="0"/>
              <a:t>(2)</a:t>
            </a:r>
            <a:br>
              <a:rPr lang="en-US" sz="2400" dirty="0"/>
            </a:br>
            <a:r>
              <a:rPr lang="en-US" sz="2400" dirty="0">
                <a:solidFill>
                  <a:schemeClr val="bg2"/>
                </a:solidFill>
              </a:rPr>
              <a:t>The Scenarios</a:t>
            </a:r>
          </a:p>
        </p:txBody>
      </p:sp>
      <p:sp>
        <p:nvSpPr>
          <p:cNvPr id="7" name="Rectangle 6"/>
          <p:cNvSpPr/>
          <p:nvPr/>
        </p:nvSpPr>
        <p:spPr>
          <a:xfrm>
            <a:off x="138269" y="1615042"/>
            <a:ext cx="2158220" cy="369332"/>
          </a:xfrm>
          <a:prstGeom prst="rect">
            <a:avLst/>
          </a:prstGeom>
        </p:spPr>
        <p:txBody>
          <a:bodyPr wrap="none">
            <a:spAutoFit/>
          </a:bodyPr>
          <a:lstStyle/>
          <a:p>
            <a:pPr marL="45720" indent="0">
              <a:buNone/>
            </a:pPr>
            <a:r>
              <a:rPr lang="en-US" b="1" dirty="0">
                <a:solidFill>
                  <a:srgbClr val="6600FF"/>
                </a:solidFill>
              </a:rPr>
              <a:t>Rent Bike Use Case</a:t>
            </a:r>
          </a:p>
        </p:txBody>
      </p:sp>
    </p:spTree>
    <p:extLst>
      <p:ext uri="{BB962C8B-B14F-4D97-AF65-F5344CB8AC3E}">
        <p14:creationId xmlns:p14="http://schemas.microsoft.com/office/powerpoint/2010/main" val="1471201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3758953" cy="4407408"/>
          </a:xfrm>
        </p:spPr>
        <p:txBody>
          <a:bodyPr/>
          <a:lstStyle/>
          <a:p>
            <a:r>
              <a:rPr lang="en-US" dirty="0"/>
              <a:t>Use case diagrams can be decomposed to lower levels</a:t>
            </a:r>
          </a:p>
          <a:p>
            <a:r>
              <a:rPr lang="en-US" dirty="0"/>
              <a:t>This is why it is a good idea to number your Use Cases</a:t>
            </a:r>
          </a:p>
        </p:txBody>
      </p:sp>
      <p:sp>
        <p:nvSpPr>
          <p:cNvPr id="3" name="Date Placeholder 2"/>
          <p:cNvSpPr>
            <a:spLocks noGrp="1"/>
          </p:cNvSpPr>
          <p:nvPr>
            <p:ph type="dt" sz="half" idx="10"/>
          </p:nvPr>
        </p:nvSpPr>
        <p:spPr/>
        <p:txBody>
          <a:bodyPr/>
          <a:lstStyle/>
          <a:p>
            <a:pPr>
              <a:defRPr/>
            </a:pPr>
            <a:r>
              <a:rPr lang="en-GB"/>
              <a:t>March 2017</a:t>
            </a:r>
            <a:endParaRPr lang="en-US" dirty="0"/>
          </a:p>
        </p:txBody>
      </p:sp>
      <p:sp>
        <p:nvSpPr>
          <p:cNvPr id="4" name="Title 3"/>
          <p:cNvSpPr>
            <a:spLocks noGrp="1"/>
          </p:cNvSpPr>
          <p:nvPr>
            <p:ph type="title"/>
          </p:nvPr>
        </p:nvSpPr>
        <p:spPr/>
        <p:txBody>
          <a:bodyPr/>
          <a:lstStyle/>
          <a:p>
            <a:r>
              <a:rPr lang="en-US" dirty="0"/>
              <a:t>Decomposed Use Case Diagrams</a:t>
            </a:r>
          </a:p>
        </p:txBody>
      </p:sp>
      <p:pic>
        <p:nvPicPr>
          <p:cNvPr id="5" name="Picture 4"/>
          <p:cNvPicPr>
            <a:picLocks noChangeAspect="1"/>
          </p:cNvPicPr>
          <p:nvPr/>
        </p:nvPicPr>
        <p:blipFill>
          <a:blip r:embed="rId2"/>
          <a:stretch>
            <a:fillRect/>
          </a:stretch>
        </p:blipFill>
        <p:spPr>
          <a:xfrm>
            <a:off x="4592204" y="1578345"/>
            <a:ext cx="4444292" cy="5139135"/>
          </a:xfrm>
          <a:prstGeom prst="rect">
            <a:avLst/>
          </a:prstGeom>
        </p:spPr>
      </p:pic>
    </p:spTree>
    <p:extLst>
      <p:ext uri="{BB962C8B-B14F-4D97-AF65-F5344CB8AC3E}">
        <p14:creationId xmlns:p14="http://schemas.microsoft.com/office/powerpoint/2010/main" val="3843536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March 2017</a:t>
            </a:r>
            <a:endParaRPr lang="en-US" dirty="0"/>
          </a:p>
        </p:txBody>
      </p:sp>
      <p:sp>
        <p:nvSpPr>
          <p:cNvPr id="4" name="Title 3"/>
          <p:cNvSpPr>
            <a:spLocks noGrp="1"/>
          </p:cNvSpPr>
          <p:nvPr>
            <p:ph type="title"/>
          </p:nvPr>
        </p:nvSpPr>
        <p:spPr>
          <a:xfrm>
            <a:off x="236984" y="286374"/>
            <a:ext cx="2246784" cy="1054394"/>
          </a:xfrm>
        </p:spPr>
        <p:txBody>
          <a:bodyPr/>
          <a:lstStyle/>
          <a:p>
            <a:r>
              <a:rPr lang="en-US" sz="2000" dirty="0"/>
              <a:t>More Advanced Use Case Diagrams</a:t>
            </a:r>
          </a:p>
        </p:txBody>
      </p:sp>
      <p:grpSp>
        <p:nvGrpSpPr>
          <p:cNvPr id="9" name="Group 8"/>
          <p:cNvGrpSpPr/>
          <p:nvPr/>
        </p:nvGrpSpPr>
        <p:grpSpPr>
          <a:xfrm>
            <a:off x="2552201" y="4142"/>
            <a:ext cx="6484295" cy="6858000"/>
            <a:chOff x="2552201" y="-53489"/>
            <a:chExt cx="6484295" cy="6858000"/>
          </a:xfrm>
        </p:grpSpPr>
        <p:pic>
          <p:nvPicPr>
            <p:cNvPr id="6" name="Picture 5"/>
            <p:cNvPicPr>
              <a:picLocks noChangeAspect="1"/>
            </p:cNvPicPr>
            <p:nvPr/>
          </p:nvPicPr>
          <p:blipFill>
            <a:blip r:embed="rId3"/>
            <a:stretch>
              <a:fillRect/>
            </a:stretch>
          </p:blipFill>
          <p:spPr>
            <a:xfrm>
              <a:off x="2552201" y="-53489"/>
              <a:ext cx="6484295" cy="6858000"/>
            </a:xfrm>
            <a:prstGeom prst="rect">
              <a:avLst/>
            </a:prstGeom>
          </p:spPr>
        </p:pic>
        <p:sp>
          <p:nvSpPr>
            <p:cNvPr id="7" name="Rectangle 6"/>
            <p:cNvSpPr/>
            <p:nvPr/>
          </p:nvSpPr>
          <p:spPr>
            <a:xfrm>
              <a:off x="3491880" y="6259378"/>
              <a:ext cx="144016" cy="144016"/>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flipH="1">
              <a:off x="3635896" y="6187370"/>
              <a:ext cx="2088232" cy="461665"/>
            </a:xfrm>
            <a:prstGeom prst="rect">
              <a:avLst/>
            </a:prstGeom>
            <a:noFill/>
          </p:spPr>
          <p:txBody>
            <a:bodyPr wrap="square" rtlCol="0">
              <a:spAutoFit/>
            </a:bodyPr>
            <a:lstStyle/>
            <a:p>
              <a:r>
                <a:rPr lang="en-US" sz="1200" b="0" dirty="0">
                  <a:latin typeface="Arial" panose="020B0604020202020204" pitchFamily="34" charset="0"/>
                  <a:cs typeface="Arial" panose="020B0604020202020204" pitchFamily="34" charset="0"/>
                </a:rPr>
                <a:t>Represents </a:t>
              </a:r>
              <a:br>
                <a:rPr lang="en-US" sz="1200" b="0" dirty="0">
                  <a:latin typeface="Arial" panose="020B0604020202020204" pitchFamily="34" charset="0"/>
                  <a:cs typeface="Arial" panose="020B0604020202020204" pitchFamily="34" charset="0"/>
                </a:rPr>
              </a:br>
              <a:r>
                <a:rPr lang="en-US" sz="1200" b="0" dirty="0">
                  <a:latin typeface="Arial" panose="020B0604020202020204" pitchFamily="34" charset="0"/>
                  <a:cs typeface="Arial" panose="020B0604020202020204" pitchFamily="34" charset="0"/>
                </a:rPr>
                <a:t>database functions</a:t>
              </a:r>
            </a:p>
          </p:txBody>
        </p:sp>
      </p:grpSp>
      <p:sp>
        <p:nvSpPr>
          <p:cNvPr id="10" name="Rectangle 9"/>
          <p:cNvSpPr/>
          <p:nvPr/>
        </p:nvSpPr>
        <p:spPr>
          <a:xfrm>
            <a:off x="1547664" y="2636912"/>
            <a:ext cx="1584176" cy="40697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idx="1"/>
          </p:nvPr>
        </p:nvSpPr>
        <p:spPr>
          <a:xfrm>
            <a:off x="107504" y="1628800"/>
            <a:ext cx="3024336" cy="4407408"/>
          </a:xfrm>
        </p:spPr>
        <p:txBody>
          <a:bodyPr>
            <a:normAutofit/>
          </a:bodyPr>
          <a:lstStyle/>
          <a:p>
            <a:r>
              <a:rPr lang="en-US" sz="1800" dirty="0"/>
              <a:t>This Use Case </a:t>
            </a:r>
            <a:br>
              <a:rPr lang="en-US" sz="1800" dirty="0"/>
            </a:br>
            <a:r>
              <a:rPr lang="en-US" sz="1800" dirty="0"/>
              <a:t>Diagram belongs in</a:t>
            </a:r>
            <a:br>
              <a:rPr lang="en-US" sz="1800" dirty="0"/>
            </a:br>
            <a:r>
              <a:rPr lang="en-US" sz="1800" dirty="0"/>
              <a:t>a Design Document</a:t>
            </a:r>
            <a:br>
              <a:rPr lang="en-US" sz="1800" dirty="0"/>
            </a:br>
            <a:endParaRPr lang="en-US" sz="1800" dirty="0"/>
          </a:p>
          <a:p>
            <a:r>
              <a:rPr lang="en-US" sz="1800" dirty="0"/>
              <a:t>The Use Cases are still functions, but only two are exposed to the Actors</a:t>
            </a:r>
          </a:p>
          <a:p>
            <a:r>
              <a:rPr lang="en-US" sz="1800" dirty="0"/>
              <a:t>The </a:t>
            </a:r>
            <a:r>
              <a:rPr lang="en-US" sz="3200" dirty="0"/>
              <a:t>«</a:t>
            </a:r>
            <a:r>
              <a:rPr lang="en-US" baseline="30000" dirty="0"/>
              <a:t>include</a:t>
            </a:r>
            <a:r>
              <a:rPr lang="en-US" sz="3200" dirty="0"/>
              <a:t>»</a:t>
            </a:r>
            <a:r>
              <a:rPr lang="en-US" sz="1800" dirty="0"/>
              <a:t> relationship indicates which functions are included in other functions, i.e.,  the behavior of the included use case is inserted into the behavior of the including use case</a:t>
            </a:r>
          </a:p>
        </p:txBody>
      </p:sp>
    </p:spTree>
    <p:extLst>
      <p:ext uri="{BB962C8B-B14F-4D97-AF65-F5344CB8AC3E}">
        <p14:creationId xmlns:p14="http://schemas.microsoft.com/office/powerpoint/2010/main" val="1239924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2678833" cy="4407408"/>
          </a:xfrm>
        </p:spPr>
        <p:txBody>
          <a:bodyPr/>
          <a:lstStyle/>
          <a:p>
            <a:r>
              <a:rPr lang="en-US" b="1" dirty="0">
                <a:solidFill>
                  <a:srgbClr val="C00000"/>
                </a:solidFill>
              </a:rPr>
              <a:t>Package</a:t>
            </a:r>
            <a:r>
              <a:rPr lang="en-US" dirty="0"/>
              <a:t> is an optional element that is extremely useful in complex diagrams. Packages are </a:t>
            </a:r>
            <a:r>
              <a:rPr lang="en-US" b="1" dirty="0"/>
              <a:t>used to group together use cases</a:t>
            </a:r>
            <a:r>
              <a:rPr lang="en-US" dirty="0"/>
              <a:t>.</a:t>
            </a:r>
          </a:p>
        </p:txBody>
      </p:sp>
      <p:sp>
        <p:nvSpPr>
          <p:cNvPr id="3" name="Date Placeholder 2"/>
          <p:cNvSpPr>
            <a:spLocks noGrp="1"/>
          </p:cNvSpPr>
          <p:nvPr>
            <p:ph type="dt" sz="half" idx="10"/>
          </p:nvPr>
        </p:nvSpPr>
        <p:spPr/>
        <p:txBody>
          <a:bodyPr/>
          <a:lstStyle/>
          <a:p>
            <a:pPr>
              <a:defRPr/>
            </a:pPr>
            <a:r>
              <a:rPr lang="en-GB"/>
              <a:t>March 2017</a:t>
            </a:r>
            <a:endParaRPr lang="en-US" dirty="0"/>
          </a:p>
        </p:txBody>
      </p:sp>
      <p:sp>
        <p:nvSpPr>
          <p:cNvPr id="4" name="Title 3"/>
          <p:cNvSpPr>
            <a:spLocks noGrp="1"/>
          </p:cNvSpPr>
          <p:nvPr>
            <p:ph type="title"/>
          </p:nvPr>
        </p:nvSpPr>
        <p:spPr/>
        <p:txBody>
          <a:bodyPr/>
          <a:lstStyle/>
          <a:p>
            <a:r>
              <a:rPr lang="en-US" dirty="0"/>
              <a:t>More Use Case Symbols  </a:t>
            </a:r>
            <a:r>
              <a:rPr lang="en-US" sz="2400" dirty="0"/>
              <a:t>(1)</a:t>
            </a:r>
            <a:endParaRPr lang="en-US" dirty="0"/>
          </a:p>
        </p:txBody>
      </p:sp>
      <p:pic>
        <p:nvPicPr>
          <p:cNvPr id="2050" name="Picture 2" descr="https://www.visual-paradigm.com/VPGallery/img/diagrams/UseCase/Use-Case-Diagram-Samp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1863" y="1556792"/>
            <a:ext cx="5762625"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039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rgbClr val="C00000"/>
                </a:solidFill>
              </a:rPr>
              <a:t>Extend</a:t>
            </a:r>
            <a:r>
              <a:rPr lang="en-US" dirty="0"/>
              <a:t> is used</a:t>
            </a:r>
            <a:br>
              <a:rPr lang="en-US" dirty="0"/>
            </a:br>
            <a:r>
              <a:rPr lang="en-US" dirty="0"/>
              <a:t>instead of includes</a:t>
            </a:r>
            <a:br>
              <a:rPr lang="en-US" dirty="0"/>
            </a:br>
            <a:r>
              <a:rPr lang="en-US" dirty="0"/>
              <a:t>when one use case</a:t>
            </a:r>
            <a:br>
              <a:rPr lang="en-US" dirty="0"/>
            </a:br>
            <a:r>
              <a:rPr lang="en-US" dirty="0"/>
              <a:t>invokes another </a:t>
            </a:r>
            <a:br>
              <a:rPr lang="en-US" dirty="0"/>
            </a:br>
            <a:r>
              <a:rPr lang="en-US" dirty="0"/>
              <a:t>use case </a:t>
            </a:r>
            <a:br>
              <a:rPr lang="en-US" dirty="0"/>
            </a:br>
            <a:r>
              <a:rPr lang="en-US" b="1" dirty="0"/>
              <a:t>conditionally.</a:t>
            </a:r>
            <a:br>
              <a:rPr lang="en-US" b="1" dirty="0"/>
            </a:br>
            <a:r>
              <a:rPr lang="en-US" b="1" dirty="0"/>
              <a:t>(see diagram)</a:t>
            </a:r>
          </a:p>
        </p:txBody>
      </p:sp>
      <p:sp>
        <p:nvSpPr>
          <p:cNvPr id="3" name="Date Placeholder 2"/>
          <p:cNvSpPr>
            <a:spLocks noGrp="1"/>
          </p:cNvSpPr>
          <p:nvPr>
            <p:ph type="dt" sz="half" idx="10"/>
          </p:nvPr>
        </p:nvSpPr>
        <p:spPr/>
        <p:txBody>
          <a:bodyPr/>
          <a:lstStyle/>
          <a:p>
            <a:pPr>
              <a:defRPr/>
            </a:pPr>
            <a:r>
              <a:rPr lang="en-GB"/>
              <a:t>March 2017</a:t>
            </a:r>
            <a:endParaRPr lang="en-US" dirty="0"/>
          </a:p>
        </p:txBody>
      </p:sp>
      <p:sp>
        <p:nvSpPr>
          <p:cNvPr id="4" name="Title 3"/>
          <p:cNvSpPr>
            <a:spLocks noGrp="1"/>
          </p:cNvSpPr>
          <p:nvPr>
            <p:ph type="title"/>
          </p:nvPr>
        </p:nvSpPr>
        <p:spPr/>
        <p:txBody>
          <a:bodyPr/>
          <a:lstStyle/>
          <a:p>
            <a:r>
              <a:rPr lang="en-US" dirty="0"/>
              <a:t>More Use Case Symbols  </a:t>
            </a:r>
            <a:r>
              <a:rPr lang="en-US" sz="2400" dirty="0"/>
              <a:t>(2)</a:t>
            </a:r>
            <a:endParaRPr lang="en-US" dirty="0"/>
          </a:p>
        </p:txBody>
      </p:sp>
      <p:pic>
        <p:nvPicPr>
          <p:cNvPr id="5" name="Picture 4"/>
          <p:cNvPicPr>
            <a:picLocks noChangeAspect="1"/>
          </p:cNvPicPr>
          <p:nvPr/>
        </p:nvPicPr>
        <p:blipFill>
          <a:blip r:embed="rId3"/>
          <a:stretch>
            <a:fillRect/>
          </a:stretch>
        </p:blipFill>
        <p:spPr>
          <a:xfrm>
            <a:off x="2988159" y="1556792"/>
            <a:ext cx="6048337" cy="3991003"/>
          </a:xfrm>
          <a:prstGeom prst="rect">
            <a:avLst/>
          </a:prstGeom>
        </p:spPr>
      </p:pic>
    </p:spTree>
    <p:extLst>
      <p:ext uri="{BB962C8B-B14F-4D97-AF65-F5344CB8AC3E}">
        <p14:creationId xmlns:p14="http://schemas.microsoft.com/office/powerpoint/2010/main" val="1815970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Architectural abstraction</a:t>
            </a:r>
          </a:p>
        </p:txBody>
      </p:sp>
      <p:sp>
        <p:nvSpPr>
          <p:cNvPr id="3" name="Content Placeholder 2"/>
          <p:cNvSpPr>
            <a:spLocks noGrp="1"/>
          </p:cNvSpPr>
          <p:nvPr>
            <p:ph idx="1"/>
          </p:nvPr>
        </p:nvSpPr>
        <p:spPr/>
        <p:txBody>
          <a:bodyPr/>
          <a:lstStyle/>
          <a:p>
            <a:r>
              <a:rPr lang="en-US" dirty="0">
                <a:solidFill>
                  <a:srgbClr val="000000"/>
                </a:solidFill>
              </a:rPr>
              <a:t>Architecture in the small is concerned with the architecture of individual programs. At this level, we are concerned with the way that an individual program is decomposed into components.  </a:t>
            </a:r>
            <a:endParaRPr lang="en-GB" dirty="0">
              <a:solidFill>
                <a:srgbClr val="000000"/>
              </a:solidFill>
            </a:endParaRPr>
          </a:p>
          <a:p>
            <a:r>
              <a:rPr lang="en-US" dirty="0">
                <a:solidFill>
                  <a:srgbClr val="000000"/>
                </a:solidFill>
              </a:rPr>
              <a:t>Architecture in the large is concerned with the architecture of complex enterprise systems that include other systems, programs, and program components. These enterprise systems are distributed over different computers, which may be owned and managed by different companies.  </a:t>
            </a:r>
          </a:p>
        </p:txBody>
      </p:sp>
      <p:sp>
        <p:nvSpPr>
          <p:cNvPr id="5" name="Footer Placeholder 4"/>
          <p:cNvSpPr>
            <a:spLocks noGrp="1"/>
          </p:cNvSpPr>
          <p:nvPr>
            <p:ph type="ftr" sz="quarter" idx="11"/>
          </p:nvPr>
        </p:nvSpPr>
        <p:spPr/>
        <p:txBody>
          <a:bodyPr/>
          <a:lstStyle/>
          <a:p>
            <a:r>
              <a:rPr lang="en-US"/>
              <a:t>Chapter 6 Architectural Design</a:t>
            </a:r>
          </a:p>
        </p:txBody>
      </p:sp>
      <p:sp>
        <p:nvSpPr>
          <p:cNvPr id="6" name="Date Placeholder 5"/>
          <p:cNvSpPr>
            <a:spLocks noGrp="1"/>
          </p:cNvSpPr>
          <p:nvPr>
            <p:ph type="dt" sz="half" idx="10"/>
          </p:nvPr>
        </p:nvSpPr>
        <p:spPr/>
        <p:txBody>
          <a:bodyPr/>
          <a:lstStyle/>
          <a:p>
            <a:fld id="{EFB9FC12-CD08-1841-B4E7-6447ABCA8C41}" type="datetime1">
              <a:rPr lang="en-GB" smtClean="0"/>
              <a:t>20/03/2017</a:t>
            </a:fld>
            <a:endParaRPr lang="en-US"/>
          </a:p>
        </p:txBody>
      </p:sp>
    </p:spTree>
    <p:extLst>
      <p:ext uri="{BB962C8B-B14F-4D97-AF65-F5344CB8AC3E}">
        <p14:creationId xmlns:p14="http://schemas.microsoft.com/office/powerpoint/2010/main" val="1474571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2734" y="1719071"/>
            <a:ext cx="2803082" cy="4407408"/>
          </a:xfrm>
        </p:spPr>
        <p:txBody>
          <a:bodyPr>
            <a:noAutofit/>
          </a:bodyPr>
          <a:lstStyle/>
          <a:p>
            <a:r>
              <a:rPr lang="en-US" sz="1800" b="1" dirty="0">
                <a:solidFill>
                  <a:srgbClr val="C00000"/>
                </a:solidFill>
              </a:rPr>
              <a:t>Dependency</a:t>
            </a:r>
            <a:r>
              <a:rPr lang="en-US" sz="1800" dirty="0"/>
              <a:t>:</a:t>
            </a:r>
            <a:br>
              <a:rPr lang="en-US" sz="1800" dirty="0"/>
            </a:br>
            <a:r>
              <a:rPr lang="en-US" sz="1800" dirty="0"/>
              <a:t>the extending use case is dependent on the base use case as a one way dependency, i.e. the base use case doesn’t need any reference to the extending use case in the sequence. </a:t>
            </a:r>
          </a:p>
          <a:p>
            <a:r>
              <a:rPr lang="en-US" sz="1800" dirty="0"/>
              <a:t>You cannot return bikes that have not been first rented,  but you can rent bikes without returning them</a:t>
            </a:r>
          </a:p>
        </p:txBody>
      </p:sp>
      <p:sp>
        <p:nvSpPr>
          <p:cNvPr id="3" name="Date Placeholder 2"/>
          <p:cNvSpPr>
            <a:spLocks noGrp="1"/>
          </p:cNvSpPr>
          <p:nvPr>
            <p:ph type="dt" sz="half" idx="10"/>
          </p:nvPr>
        </p:nvSpPr>
        <p:spPr/>
        <p:txBody>
          <a:bodyPr/>
          <a:lstStyle/>
          <a:p>
            <a:pPr>
              <a:defRPr/>
            </a:pPr>
            <a:r>
              <a:rPr lang="en-GB"/>
              <a:t>March 2017</a:t>
            </a:r>
            <a:endParaRPr lang="en-US" dirty="0"/>
          </a:p>
        </p:txBody>
      </p:sp>
      <p:sp>
        <p:nvSpPr>
          <p:cNvPr id="4" name="Title 3"/>
          <p:cNvSpPr>
            <a:spLocks noGrp="1"/>
          </p:cNvSpPr>
          <p:nvPr>
            <p:ph type="title"/>
          </p:nvPr>
        </p:nvSpPr>
        <p:spPr>
          <a:xfrm>
            <a:off x="251520" y="355847"/>
            <a:ext cx="2747377" cy="1054394"/>
          </a:xfrm>
        </p:spPr>
        <p:txBody>
          <a:bodyPr/>
          <a:lstStyle/>
          <a:p>
            <a:r>
              <a:rPr lang="en-US" sz="2800" dirty="0"/>
              <a:t>More Use Case Symbols  </a:t>
            </a:r>
            <a:r>
              <a:rPr lang="en-US" sz="2000" dirty="0"/>
              <a:t>(3)</a:t>
            </a:r>
            <a:endParaRPr lang="en-US" sz="2800" dirty="0"/>
          </a:p>
        </p:txBody>
      </p:sp>
      <p:pic>
        <p:nvPicPr>
          <p:cNvPr id="5" name="Picture 4"/>
          <p:cNvPicPr>
            <a:picLocks noChangeAspect="1"/>
          </p:cNvPicPr>
          <p:nvPr/>
        </p:nvPicPr>
        <p:blipFill>
          <a:blip r:embed="rId3"/>
          <a:stretch>
            <a:fillRect/>
          </a:stretch>
        </p:blipFill>
        <p:spPr>
          <a:xfrm>
            <a:off x="3128377" y="710975"/>
            <a:ext cx="5853838" cy="6043785"/>
          </a:xfrm>
          <a:prstGeom prst="rect">
            <a:avLst/>
          </a:prstGeom>
        </p:spPr>
      </p:pic>
    </p:spTree>
    <p:extLst>
      <p:ext uri="{BB962C8B-B14F-4D97-AF65-F5344CB8AC3E}">
        <p14:creationId xmlns:p14="http://schemas.microsoft.com/office/powerpoint/2010/main" val="2839271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57896"/>
            <a:ext cx="2926080" cy="4572000"/>
          </a:xfrm>
        </p:spPr>
        <p:txBody>
          <a:bodyPr/>
          <a:lstStyle/>
          <a:p>
            <a:r>
              <a:rPr lang="en-US" dirty="0"/>
              <a:t>A different example of</a:t>
            </a:r>
          </a:p>
          <a:p>
            <a:pPr lvl="1"/>
            <a:r>
              <a:rPr lang="en-US" dirty="0"/>
              <a:t>Includes</a:t>
            </a:r>
          </a:p>
          <a:p>
            <a:pPr lvl="1"/>
            <a:r>
              <a:rPr lang="en-US" dirty="0"/>
              <a:t>Extends</a:t>
            </a:r>
          </a:p>
          <a:p>
            <a:pPr lvl="1"/>
            <a:r>
              <a:rPr lang="en-US" dirty="0"/>
              <a:t>Dependency</a:t>
            </a:r>
          </a:p>
          <a:p>
            <a:pPr lvl="1"/>
            <a:r>
              <a:rPr lang="en-US" dirty="0"/>
              <a:t>Generalization</a:t>
            </a:r>
          </a:p>
        </p:txBody>
      </p:sp>
      <p:sp>
        <p:nvSpPr>
          <p:cNvPr id="3" name="Date Placeholder 2"/>
          <p:cNvSpPr>
            <a:spLocks noGrp="1"/>
          </p:cNvSpPr>
          <p:nvPr>
            <p:ph type="dt" sz="half" idx="10"/>
          </p:nvPr>
        </p:nvSpPr>
        <p:spPr/>
        <p:txBody>
          <a:bodyPr/>
          <a:lstStyle/>
          <a:p>
            <a:pPr>
              <a:defRPr/>
            </a:pPr>
            <a:r>
              <a:rPr lang="en-GB"/>
              <a:t>March 2017</a:t>
            </a:r>
            <a:endParaRPr lang="en-US" dirty="0"/>
          </a:p>
        </p:txBody>
      </p:sp>
      <p:sp>
        <p:nvSpPr>
          <p:cNvPr id="4" name="Title 3"/>
          <p:cNvSpPr>
            <a:spLocks noGrp="1"/>
          </p:cNvSpPr>
          <p:nvPr>
            <p:ph type="title"/>
          </p:nvPr>
        </p:nvSpPr>
        <p:spPr/>
        <p:txBody>
          <a:bodyPr/>
          <a:lstStyle/>
          <a:p>
            <a:r>
              <a:rPr lang="en-US" dirty="0"/>
              <a:t>One More Example</a:t>
            </a:r>
          </a:p>
        </p:txBody>
      </p:sp>
      <p:pic>
        <p:nvPicPr>
          <p:cNvPr id="5" name="Picture 4"/>
          <p:cNvPicPr>
            <a:picLocks noChangeAspect="1"/>
          </p:cNvPicPr>
          <p:nvPr/>
        </p:nvPicPr>
        <p:blipFill>
          <a:blip r:embed="rId2"/>
          <a:stretch>
            <a:fillRect/>
          </a:stretch>
        </p:blipFill>
        <p:spPr>
          <a:xfrm>
            <a:off x="3563888" y="1539182"/>
            <a:ext cx="5394960" cy="5130178"/>
          </a:xfrm>
          <a:prstGeom prst="rect">
            <a:avLst/>
          </a:prstGeom>
        </p:spPr>
      </p:pic>
    </p:spTree>
    <p:extLst>
      <p:ext uri="{BB962C8B-B14F-4D97-AF65-F5344CB8AC3E}">
        <p14:creationId xmlns:p14="http://schemas.microsoft.com/office/powerpoint/2010/main" val="3485019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March 2017</a:t>
            </a:r>
            <a:endParaRPr lang="en-US" dirty="0"/>
          </a:p>
        </p:txBody>
      </p:sp>
      <p:sp>
        <p:nvSpPr>
          <p:cNvPr id="5" name="Title 4"/>
          <p:cNvSpPr>
            <a:spLocks noGrp="1"/>
          </p:cNvSpPr>
          <p:nvPr>
            <p:ph type="title"/>
          </p:nvPr>
        </p:nvSpPr>
        <p:spPr/>
        <p:txBody>
          <a:bodyPr/>
          <a:lstStyle/>
          <a:p>
            <a:pPr algn="ctr"/>
            <a:r>
              <a:rPr lang="en-US" dirty="0">
                <a:solidFill>
                  <a:schemeClr val="bg2"/>
                </a:solidFill>
              </a:rPr>
              <a:t>from </a:t>
            </a:r>
            <a:br>
              <a:rPr lang="en-US" dirty="0">
                <a:solidFill>
                  <a:schemeClr val="bg2"/>
                </a:solidFill>
              </a:rPr>
            </a:br>
            <a:r>
              <a:rPr lang="en-US" dirty="0">
                <a:solidFill>
                  <a:schemeClr val="bg2"/>
                </a:solidFill>
              </a:rPr>
              <a:t>Use Case Diagrams</a:t>
            </a:r>
            <a:br>
              <a:rPr lang="en-US" dirty="0">
                <a:solidFill>
                  <a:schemeClr val="bg2"/>
                </a:solidFill>
              </a:rPr>
            </a:br>
            <a:r>
              <a:rPr lang="en-US" dirty="0">
                <a:solidFill>
                  <a:schemeClr val="bg2"/>
                </a:solidFill>
              </a:rPr>
              <a:t> to </a:t>
            </a:r>
            <a:br>
              <a:rPr lang="en-US" dirty="0">
                <a:solidFill>
                  <a:schemeClr val="bg2"/>
                </a:solidFill>
              </a:rPr>
            </a:br>
            <a:r>
              <a:rPr lang="en-US" dirty="0">
                <a:solidFill>
                  <a:schemeClr val="bg2"/>
                </a:solidFill>
              </a:rPr>
              <a:t>Analysis Class Diagrams</a:t>
            </a:r>
          </a:p>
        </p:txBody>
      </p:sp>
    </p:spTree>
    <p:extLst>
      <p:ext uri="{BB962C8B-B14F-4D97-AF65-F5344CB8AC3E}">
        <p14:creationId xmlns:p14="http://schemas.microsoft.com/office/powerpoint/2010/main" val="3223386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79512" y="1719071"/>
            <a:ext cx="8407893" cy="4407408"/>
          </a:xfrm>
        </p:spPr>
        <p:txBody>
          <a:bodyPr>
            <a:normAutofit/>
          </a:bodyPr>
          <a:lstStyle/>
          <a:p>
            <a:r>
              <a:rPr lang="en-US" sz="1800" dirty="0"/>
              <a:t>A robustness diagram is basically a simplified UML communication / collaboration diagram which uses the symbols / stereotypes</a:t>
            </a:r>
          </a:p>
          <a:p>
            <a:pPr lvl="1"/>
            <a:r>
              <a:rPr lang="en-US" sz="1600" dirty="0">
                <a:solidFill>
                  <a:srgbClr val="C00000"/>
                </a:solidFill>
              </a:rPr>
              <a:t>Actors</a:t>
            </a:r>
            <a:r>
              <a:rPr lang="en-US" sz="1600" dirty="0"/>
              <a:t>. This is the same concept as actors on a UML use case diagram.</a:t>
            </a:r>
          </a:p>
          <a:p>
            <a:pPr lvl="1"/>
            <a:r>
              <a:rPr lang="en-US" sz="1600" dirty="0">
                <a:solidFill>
                  <a:srgbClr val="C00000"/>
                </a:solidFill>
              </a:rPr>
              <a:t>Boundary elements</a:t>
            </a:r>
            <a:r>
              <a:rPr lang="en-US" sz="1600" dirty="0"/>
              <a:t>. These represent software elements such as screens, reports, HTML pages, or system interfaces that actors interact with. Also called interface elements.</a:t>
            </a:r>
          </a:p>
          <a:p>
            <a:pPr lvl="1"/>
            <a:r>
              <a:rPr lang="en-US" sz="1600" dirty="0">
                <a:solidFill>
                  <a:srgbClr val="C00000"/>
                </a:solidFill>
              </a:rPr>
              <a:t>Control elements</a:t>
            </a:r>
            <a:r>
              <a:rPr lang="en-US" sz="1600" dirty="0"/>
              <a:t>. These serve as the glue between boundary elements and entity elements, implementing the logic required to manage the various elements and their interactions. Also known as process elements or simply as controllers. It is important to understand that you may decide to implement controllers within your design as something other than objects - many controllers are simple enough to be implemented as a method of an entity or boundary class for example.</a:t>
            </a:r>
          </a:p>
          <a:p>
            <a:pPr lvl="1"/>
            <a:r>
              <a:rPr lang="en-US" sz="1600" dirty="0">
                <a:solidFill>
                  <a:srgbClr val="C00000"/>
                </a:solidFill>
              </a:rPr>
              <a:t>Entity elements</a:t>
            </a:r>
            <a:r>
              <a:rPr lang="en-US" sz="1600" dirty="0"/>
              <a:t>. These are entity types that are typically found in </a:t>
            </a:r>
            <a:br>
              <a:rPr lang="en-US" sz="1600" dirty="0"/>
            </a:br>
            <a:r>
              <a:rPr lang="en-US" sz="1600" dirty="0"/>
              <a:t>your conceptual model, such as Student and Seminar.</a:t>
            </a:r>
          </a:p>
          <a:p>
            <a:pPr lvl="1"/>
            <a:r>
              <a:rPr lang="en-US" sz="1600" dirty="0">
                <a:solidFill>
                  <a:srgbClr val="C00000"/>
                </a:solidFill>
              </a:rPr>
              <a:t>Use cases </a:t>
            </a:r>
            <a:r>
              <a:rPr lang="en-US" sz="1600" dirty="0"/>
              <a:t>(optional). Because use cases can invoke other use cases</a:t>
            </a:r>
            <a:br>
              <a:rPr lang="en-US" sz="1600" dirty="0"/>
            </a:br>
            <a:r>
              <a:rPr lang="en-US" sz="1600" dirty="0"/>
              <a:t>you need to be able to depict this on your robustness diagrams.  </a:t>
            </a:r>
            <a:br>
              <a:rPr lang="en-US" sz="1600" dirty="0"/>
            </a:br>
            <a:r>
              <a:rPr lang="en-US" sz="1600" dirty="0"/>
              <a:t>This functions as a cross reference.</a:t>
            </a:r>
          </a:p>
        </p:txBody>
      </p:sp>
      <p:sp>
        <p:nvSpPr>
          <p:cNvPr id="5" name="Title 4"/>
          <p:cNvSpPr>
            <a:spLocks noGrp="1"/>
          </p:cNvSpPr>
          <p:nvPr>
            <p:ph type="title"/>
          </p:nvPr>
        </p:nvSpPr>
        <p:spPr/>
        <p:txBody>
          <a:bodyPr/>
          <a:lstStyle/>
          <a:p>
            <a:r>
              <a:rPr lang="en-US" dirty="0"/>
              <a:t>Analysis Class Diagram</a:t>
            </a:r>
          </a:p>
        </p:txBody>
      </p:sp>
      <p:pic>
        <p:nvPicPr>
          <p:cNvPr id="2" name="Picture 1"/>
          <p:cNvPicPr>
            <a:picLocks noChangeAspect="1"/>
          </p:cNvPicPr>
          <p:nvPr/>
        </p:nvPicPr>
        <p:blipFill>
          <a:blip r:embed="rId2"/>
          <a:stretch>
            <a:fillRect/>
          </a:stretch>
        </p:blipFill>
        <p:spPr>
          <a:xfrm>
            <a:off x="6914343" y="4941168"/>
            <a:ext cx="1847917" cy="1589906"/>
          </a:xfrm>
          <a:prstGeom prst="rect">
            <a:avLst/>
          </a:prstGeom>
        </p:spPr>
      </p:pic>
    </p:spTree>
    <p:extLst>
      <p:ext uri="{BB962C8B-B14F-4D97-AF65-F5344CB8AC3E}">
        <p14:creationId xmlns:p14="http://schemas.microsoft.com/office/powerpoint/2010/main" val="25456666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80999" y="1719071"/>
            <a:ext cx="3639245" cy="4407408"/>
          </a:xfrm>
        </p:spPr>
        <p:txBody>
          <a:bodyPr>
            <a:normAutofit/>
          </a:bodyPr>
          <a:lstStyle/>
          <a:p>
            <a:r>
              <a:rPr lang="en-US" sz="1800" dirty="0"/>
              <a:t>Analysis Class Diagrams are also known as</a:t>
            </a:r>
          </a:p>
          <a:p>
            <a:pPr lvl="1"/>
            <a:r>
              <a:rPr lang="en-US" sz="1600" dirty="0"/>
              <a:t>Robustness Diagrams</a:t>
            </a:r>
          </a:p>
          <a:p>
            <a:pPr lvl="1"/>
            <a:r>
              <a:rPr lang="en-US" sz="1600" dirty="0"/>
              <a:t>Ideal Object Model</a:t>
            </a:r>
          </a:p>
          <a:p>
            <a:r>
              <a:rPr lang="en-US" sz="1800" dirty="0"/>
              <a:t>They resemble the more detailed Use Case Diagrams (see diagram) except the main objects in an Analysis Class Diagram are </a:t>
            </a:r>
            <a:r>
              <a:rPr lang="en-US" sz="1800" b="1" i="1" dirty="0"/>
              <a:t>classes</a:t>
            </a:r>
            <a:r>
              <a:rPr lang="en-US" sz="1800" dirty="0"/>
              <a:t> not </a:t>
            </a:r>
            <a:r>
              <a:rPr lang="en-US" sz="1800" b="1" i="1" dirty="0"/>
              <a:t>use cases (or functions)</a:t>
            </a:r>
            <a:endParaRPr lang="en-US" sz="1800" dirty="0"/>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6" name="Title 5"/>
          <p:cNvSpPr>
            <a:spLocks noGrp="1"/>
          </p:cNvSpPr>
          <p:nvPr>
            <p:ph type="title"/>
          </p:nvPr>
        </p:nvSpPr>
        <p:spPr/>
        <p:txBody>
          <a:bodyPr/>
          <a:lstStyle/>
          <a:p>
            <a:r>
              <a:rPr lang="en-US" dirty="0"/>
              <a:t>The Analysis Class Diagram</a:t>
            </a:r>
          </a:p>
        </p:txBody>
      </p:sp>
      <p:sp>
        <p:nvSpPr>
          <p:cNvPr id="4" name="Footer Placeholder 3"/>
          <p:cNvSpPr>
            <a:spLocks noGrp="1"/>
          </p:cNvSpPr>
          <p:nvPr>
            <p:ph type="ftr" sz="quarter" idx="4294967295"/>
          </p:nvPr>
        </p:nvSpPr>
        <p:spPr>
          <a:xfrm>
            <a:off x="5791200" y="6642100"/>
            <a:ext cx="3352800" cy="273050"/>
          </a:xfrm>
          <a:prstGeom prst="rect">
            <a:avLst/>
          </a:prstGeom>
        </p:spPr>
        <p:txBody>
          <a:bodyPr/>
          <a:lstStyle/>
          <a:p>
            <a:pPr>
              <a:defRPr/>
            </a:pPr>
            <a:r>
              <a:rPr lang="en-US"/>
              <a:t>Chapter 4 Requirements Engineering</a:t>
            </a:r>
          </a:p>
        </p:txBody>
      </p:sp>
      <p:grpSp>
        <p:nvGrpSpPr>
          <p:cNvPr id="8" name="Group 7"/>
          <p:cNvGrpSpPr/>
          <p:nvPr/>
        </p:nvGrpSpPr>
        <p:grpSpPr>
          <a:xfrm>
            <a:off x="4020244" y="1556792"/>
            <a:ext cx="5016252" cy="5305350"/>
            <a:chOff x="2552201" y="-53489"/>
            <a:chExt cx="6484295" cy="6858000"/>
          </a:xfrm>
        </p:grpSpPr>
        <p:pic>
          <p:nvPicPr>
            <p:cNvPr id="9" name="Picture 8"/>
            <p:cNvPicPr>
              <a:picLocks noChangeAspect="1"/>
            </p:cNvPicPr>
            <p:nvPr/>
          </p:nvPicPr>
          <p:blipFill>
            <a:blip r:embed="rId2"/>
            <a:stretch>
              <a:fillRect/>
            </a:stretch>
          </p:blipFill>
          <p:spPr>
            <a:xfrm>
              <a:off x="2552201" y="-53489"/>
              <a:ext cx="6484295" cy="6858000"/>
            </a:xfrm>
            <a:prstGeom prst="rect">
              <a:avLst/>
            </a:prstGeom>
          </p:spPr>
        </p:pic>
        <p:sp>
          <p:nvSpPr>
            <p:cNvPr id="10" name="Rectangle 9"/>
            <p:cNvSpPr/>
            <p:nvPr/>
          </p:nvSpPr>
          <p:spPr>
            <a:xfrm>
              <a:off x="3491880" y="6259378"/>
              <a:ext cx="144016" cy="144016"/>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flipH="1">
              <a:off x="3635896" y="6187370"/>
              <a:ext cx="2088232" cy="461665"/>
            </a:xfrm>
            <a:prstGeom prst="rect">
              <a:avLst/>
            </a:prstGeom>
            <a:noFill/>
          </p:spPr>
          <p:txBody>
            <a:bodyPr wrap="square" rtlCol="0">
              <a:spAutoFit/>
            </a:bodyPr>
            <a:lstStyle/>
            <a:p>
              <a:r>
                <a:rPr lang="en-US" sz="1200" b="0" dirty="0">
                  <a:latin typeface="Arial" panose="020B0604020202020204" pitchFamily="34" charset="0"/>
                  <a:cs typeface="Arial" panose="020B0604020202020204" pitchFamily="34" charset="0"/>
                </a:rPr>
                <a:t>Represents </a:t>
              </a:r>
              <a:br>
                <a:rPr lang="en-US" sz="1200" b="0" dirty="0">
                  <a:latin typeface="Arial" panose="020B0604020202020204" pitchFamily="34" charset="0"/>
                  <a:cs typeface="Arial" panose="020B0604020202020204" pitchFamily="34" charset="0"/>
                </a:rPr>
              </a:br>
              <a:r>
                <a:rPr lang="en-US" sz="1200" b="0" dirty="0">
                  <a:latin typeface="Arial" panose="020B0604020202020204" pitchFamily="34" charset="0"/>
                  <a:cs typeface="Arial" panose="020B0604020202020204" pitchFamily="34" charset="0"/>
                </a:rPr>
                <a:t>database functions</a:t>
              </a:r>
            </a:p>
          </p:txBody>
        </p:sp>
      </p:grpSp>
      <p:sp>
        <p:nvSpPr>
          <p:cNvPr id="2" name="TextBox 1"/>
          <p:cNvSpPr txBox="1"/>
          <p:nvPr/>
        </p:nvSpPr>
        <p:spPr>
          <a:xfrm rot="21116417">
            <a:off x="1475656" y="5301208"/>
            <a:ext cx="1368152" cy="553998"/>
          </a:xfrm>
          <a:prstGeom prst="rect">
            <a:avLst/>
          </a:prstGeom>
          <a:noFill/>
        </p:spPr>
        <p:txBody>
          <a:bodyPr wrap="square" rtlCol="0">
            <a:spAutoFit/>
          </a:bodyPr>
          <a:lstStyle/>
          <a:p>
            <a:pPr algn="ctr">
              <a:lnSpc>
                <a:spcPts val="1800"/>
              </a:lnSpc>
            </a:pPr>
            <a:r>
              <a:rPr lang="en-US" sz="1600" b="0" dirty="0">
                <a:solidFill>
                  <a:srgbClr val="C00000"/>
                </a:solidFill>
                <a:latin typeface="Comic Sans MS" panose="030F0702030302020204" pitchFamily="66" charset="0"/>
              </a:rPr>
              <a:t>Use Case Diagram</a:t>
            </a:r>
          </a:p>
        </p:txBody>
      </p:sp>
      <p:sp>
        <p:nvSpPr>
          <p:cNvPr id="5" name="Arrow: Right 4"/>
          <p:cNvSpPr/>
          <p:nvPr/>
        </p:nvSpPr>
        <p:spPr>
          <a:xfrm>
            <a:off x="2699792" y="5373216"/>
            <a:ext cx="1728192" cy="432048"/>
          </a:xfrm>
          <a:prstGeom prst="rightArrow">
            <a:avLst>
              <a:gd name="adj1" fmla="val 50000"/>
              <a:gd name="adj2" fmla="val 6763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8647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73131" y="1719071"/>
            <a:ext cx="2639891" cy="4912233"/>
          </a:xfrm>
        </p:spPr>
        <p:txBody>
          <a:bodyPr/>
          <a:lstStyle/>
          <a:p>
            <a:r>
              <a:rPr lang="en-US" dirty="0"/>
              <a:t>No longer are functions (use cases) represented, but actual classes </a:t>
            </a:r>
          </a:p>
        </p:txBody>
      </p:sp>
      <p:sp>
        <p:nvSpPr>
          <p:cNvPr id="7" name="Content Placeholder 6"/>
          <p:cNvSpPr>
            <a:spLocks noGrp="1"/>
          </p:cNvSpPr>
          <p:nvPr>
            <p:ph sz="half" idx="2"/>
          </p:nvPr>
        </p:nvSpPr>
        <p:spPr/>
        <p:txBody>
          <a:bodyPr/>
          <a:lstStyle/>
          <a:p>
            <a:endParaRPr lang="en-US"/>
          </a:p>
        </p:txBody>
      </p:sp>
      <p:sp>
        <p:nvSpPr>
          <p:cNvPr id="5" name="Title 4"/>
          <p:cNvSpPr>
            <a:spLocks noGrp="1"/>
          </p:cNvSpPr>
          <p:nvPr>
            <p:ph type="title"/>
          </p:nvPr>
        </p:nvSpPr>
        <p:spPr>
          <a:xfrm>
            <a:off x="453008" y="260648"/>
            <a:ext cx="2246784" cy="1054394"/>
          </a:xfrm>
        </p:spPr>
        <p:txBody>
          <a:bodyPr/>
          <a:lstStyle/>
          <a:p>
            <a:r>
              <a:rPr lang="en-US" dirty="0"/>
              <a:t>Analysis Class</a:t>
            </a:r>
            <a:br>
              <a:rPr lang="en-US" dirty="0"/>
            </a:br>
            <a:r>
              <a:rPr lang="en-US" dirty="0"/>
              <a:t>Diagram</a:t>
            </a:r>
          </a:p>
        </p:txBody>
      </p:sp>
      <p:pic>
        <p:nvPicPr>
          <p:cNvPr id="8" name="Picture 7"/>
          <p:cNvPicPr>
            <a:picLocks noChangeAspect="1"/>
          </p:cNvPicPr>
          <p:nvPr/>
        </p:nvPicPr>
        <p:blipFill>
          <a:blip r:embed="rId2"/>
          <a:stretch>
            <a:fillRect/>
          </a:stretch>
        </p:blipFill>
        <p:spPr>
          <a:xfrm>
            <a:off x="2987824" y="0"/>
            <a:ext cx="5993471" cy="6858000"/>
          </a:xfrm>
          <a:prstGeom prst="rect">
            <a:avLst/>
          </a:prstGeom>
        </p:spPr>
      </p:pic>
      <p:sp>
        <p:nvSpPr>
          <p:cNvPr id="9" name="TextBox 8"/>
          <p:cNvSpPr txBox="1"/>
          <p:nvPr/>
        </p:nvSpPr>
        <p:spPr>
          <a:xfrm rot="21116417">
            <a:off x="499624" y="5185792"/>
            <a:ext cx="1368152" cy="784830"/>
          </a:xfrm>
          <a:prstGeom prst="rect">
            <a:avLst/>
          </a:prstGeom>
          <a:noFill/>
        </p:spPr>
        <p:txBody>
          <a:bodyPr wrap="square" rtlCol="0">
            <a:spAutoFit/>
          </a:bodyPr>
          <a:lstStyle/>
          <a:p>
            <a:pPr algn="ctr">
              <a:lnSpc>
                <a:spcPts val="1800"/>
              </a:lnSpc>
            </a:pPr>
            <a:r>
              <a:rPr lang="en-US" sz="1600" b="0" dirty="0">
                <a:solidFill>
                  <a:srgbClr val="C00000"/>
                </a:solidFill>
                <a:latin typeface="Comic Sans MS" panose="030F0702030302020204" pitchFamily="66" charset="0"/>
              </a:rPr>
              <a:t>Analysis Class Diagram</a:t>
            </a:r>
          </a:p>
        </p:txBody>
      </p:sp>
      <p:sp>
        <p:nvSpPr>
          <p:cNvPr id="10" name="Arrow: Right 9"/>
          <p:cNvSpPr/>
          <p:nvPr/>
        </p:nvSpPr>
        <p:spPr>
          <a:xfrm>
            <a:off x="1723760" y="5373216"/>
            <a:ext cx="1728192" cy="432048"/>
          </a:xfrm>
          <a:prstGeom prst="rightArrow">
            <a:avLst>
              <a:gd name="adj1" fmla="val 50000"/>
              <a:gd name="adj2" fmla="val 6763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48662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2"/>
          </p:nvPr>
        </p:nvSpPr>
        <p:spPr/>
        <p:txBody>
          <a:bodyPr/>
          <a:lstStyle/>
          <a:p>
            <a:pPr>
              <a:defRPr/>
            </a:pPr>
            <a:r>
              <a:rPr lang="en-US"/>
              <a:t>Chapter 4 Requirements Engineering</a:t>
            </a:r>
          </a:p>
        </p:txBody>
      </p:sp>
      <p:sp>
        <p:nvSpPr>
          <p:cNvPr id="7" name="Title 6"/>
          <p:cNvSpPr>
            <a:spLocks noGrp="1"/>
          </p:cNvSpPr>
          <p:nvPr>
            <p:ph type="title"/>
          </p:nvPr>
        </p:nvSpPr>
        <p:spPr/>
        <p:txBody>
          <a:bodyPr/>
          <a:lstStyle/>
          <a:p>
            <a:r>
              <a:rPr lang="en-US" dirty="0">
                <a:solidFill>
                  <a:schemeClr val="bg2"/>
                </a:solidFill>
              </a:rPr>
              <a:t>Class and Object Diagrams</a:t>
            </a:r>
          </a:p>
        </p:txBody>
      </p:sp>
    </p:spTree>
    <p:extLst>
      <p:ext uri="{BB962C8B-B14F-4D97-AF65-F5344CB8AC3E}">
        <p14:creationId xmlns:p14="http://schemas.microsoft.com/office/powerpoint/2010/main" val="791760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613111"/>
            <a:ext cx="8794668" cy="4912233"/>
          </a:xfrm>
        </p:spPr>
        <p:txBody>
          <a:bodyPr/>
          <a:lstStyle/>
          <a:p>
            <a:r>
              <a:rPr lang="en-US" dirty="0"/>
              <a:t>Class diagram: Describes the structure of a system by showing the classes of the systems, their attributes, and the relationships among the classes.</a:t>
            </a:r>
          </a:p>
          <a:p>
            <a:endParaRPr lang="en-US" dirty="0"/>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Class Diagrams</a:t>
            </a:r>
          </a:p>
        </p:txBody>
      </p:sp>
      <p:pic>
        <p:nvPicPr>
          <p:cNvPr id="7" name="Picture 6"/>
          <p:cNvPicPr>
            <a:picLocks noChangeAspect="1"/>
          </p:cNvPicPr>
          <p:nvPr/>
        </p:nvPicPr>
        <p:blipFill>
          <a:blip r:embed="rId2"/>
          <a:stretch>
            <a:fillRect/>
          </a:stretch>
        </p:blipFill>
        <p:spPr>
          <a:xfrm>
            <a:off x="-76200" y="2403365"/>
            <a:ext cx="9144000" cy="4363270"/>
          </a:xfrm>
          <a:prstGeom prst="rect">
            <a:avLst/>
          </a:prstGeom>
        </p:spPr>
      </p:pic>
    </p:spTree>
    <p:extLst>
      <p:ext uri="{BB962C8B-B14F-4D97-AF65-F5344CB8AC3E}">
        <p14:creationId xmlns:p14="http://schemas.microsoft.com/office/powerpoint/2010/main" val="1331865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7504" y="1719071"/>
            <a:ext cx="8619348" cy="4912233"/>
          </a:xfrm>
        </p:spPr>
        <p:txBody>
          <a:bodyPr>
            <a:normAutofit/>
          </a:bodyPr>
          <a:lstStyle/>
          <a:p>
            <a:r>
              <a:rPr lang="en-US" sz="1800" dirty="0"/>
              <a:t>Object diagram: A view of the structure of example instances of modeled concepts at a specific time, possibly including property values. </a:t>
            </a:r>
            <a:br>
              <a:rPr lang="en-US" sz="1800" dirty="0"/>
            </a:br>
            <a:endParaRPr lang="en-US" sz="1800" dirty="0"/>
          </a:p>
          <a:p>
            <a:r>
              <a:rPr lang="en-US" sz="1800" dirty="0"/>
              <a:t>The syntax is similar</a:t>
            </a:r>
            <a:br>
              <a:rPr lang="en-US" sz="1800" dirty="0"/>
            </a:br>
            <a:r>
              <a:rPr lang="en-US" sz="1800" dirty="0"/>
              <a:t>to class diagrams, but </a:t>
            </a:r>
            <a:br>
              <a:rPr lang="en-US" sz="1800" dirty="0"/>
            </a:br>
            <a:r>
              <a:rPr lang="en-US" sz="1800" dirty="0"/>
              <a:t>objects are identified </a:t>
            </a:r>
            <a:br>
              <a:rPr lang="en-US" sz="1800" dirty="0"/>
            </a:br>
            <a:r>
              <a:rPr lang="en-US" sz="1800" dirty="0"/>
              <a:t>thorough </a:t>
            </a:r>
            <a:br>
              <a:rPr lang="en-US" sz="1800" dirty="0"/>
            </a:br>
            <a:r>
              <a:rPr lang="en-US" sz="1800" dirty="0"/>
              <a:t>underlined names. </a:t>
            </a:r>
            <a:br>
              <a:rPr lang="en-US" sz="1800" dirty="0"/>
            </a:br>
            <a:endParaRPr lang="en-US" sz="1800" dirty="0"/>
          </a:p>
          <a:p>
            <a:r>
              <a:rPr lang="en-US" sz="1800" dirty="0"/>
              <a:t>Objects can be </a:t>
            </a:r>
            <a:br>
              <a:rPr lang="en-US" sz="1800" dirty="0"/>
            </a:br>
            <a:r>
              <a:rPr lang="en-US" sz="1800" dirty="0"/>
              <a:t>identified by the </a:t>
            </a:r>
            <a:br>
              <a:rPr lang="en-US" sz="1800" dirty="0"/>
            </a:br>
            <a:r>
              <a:rPr lang="en-US" sz="1800" dirty="0"/>
              <a:t>couple object name </a:t>
            </a:r>
            <a:br>
              <a:rPr lang="en-US" sz="1800" dirty="0"/>
            </a:br>
            <a:r>
              <a:rPr lang="en-US" sz="1800" dirty="0"/>
              <a:t>and class name, by </a:t>
            </a:r>
            <a:br>
              <a:rPr lang="en-US" sz="1800" dirty="0"/>
            </a:br>
            <a:r>
              <a:rPr lang="en-US" sz="1800" dirty="0"/>
              <a:t>the simple object </a:t>
            </a:r>
            <a:br>
              <a:rPr lang="en-US" sz="1800" dirty="0"/>
            </a:br>
            <a:r>
              <a:rPr lang="en-US" sz="1800" dirty="0"/>
              <a:t>name, or by the class </a:t>
            </a:r>
            <a:br>
              <a:rPr lang="en-US" sz="1800" dirty="0"/>
            </a:br>
            <a:r>
              <a:rPr lang="en-US" sz="1800" dirty="0"/>
              <a:t>name they are </a:t>
            </a:r>
            <a:br>
              <a:rPr lang="en-US" sz="1800" dirty="0"/>
            </a:br>
            <a:r>
              <a:rPr lang="en-US" sz="1800" dirty="0"/>
              <a:t>instance of. </a:t>
            </a:r>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dirty="0"/>
              <a:t>Chapter 4 Requirements Engineering</a:t>
            </a:r>
          </a:p>
        </p:txBody>
      </p:sp>
      <p:sp>
        <p:nvSpPr>
          <p:cNvPr id="6" name="Title 5"/>
          <p:cNvSpPr>
            <a:spLocks noGrp="1"/>
          </p:cNvSpPr>
          <p:nvPr>
            <p:ph type="title"/>
          </p:nvPr>
        </p:nvSpPr>
        <p:spPr/>
        <p:txBody>
          <a:bodyPr/>
          <a:lstStyle/>
          <a:p>
            <a:r>
              <a:rPr lang="en-US" dirty="0"/>
              <a:t>Object Diagrams</a:t>
            </a:r>
          </a:p>
        </p:txBody>
      </p:sp>
      <p:pic>
        <p:nvPicPr>
          <p:cNvPr id="1026" name="Picture 2" descr="http://edn.embarcadero.com/article/images/31863/objdiagno3d.gif"/>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758405" y="3022906"/>
            <a:ext cx="6350099" cy="3646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281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2"/>
          </p:nvPr>
        </p:nvSpPr>
        <p:spPr/>
        <p:txBody>
          <a:bodyPr/>
          <a:lstStyle/>
          <a:p>
            <a:pPr>
              <a:defRPr/>
            </a:pPr>
            <a:r>
              <a:rPr lang="en-US"/>
              <a:t>Chapter 4 Requirements Engineering</a:t>
            </a:r>
          </a:p>
        </p:txBody>
      </p:sp>
      <p:sp>
        <p:nvSpPr>
          <p:cNvPr id="7" name="Title 6"/>
          <p:cNvSpPr>
            <a:spLocks noGrp="1"/>
          </p:cNvSpPr>
          <p:nvPr>
            <p:ph type="title"/>
          </p:nvPr>
        </p:nvSpPr>
        <p:spPr/>
        <p:txBody>
          <a:bodyPr/>
          <a:lstStyle/>
          <a:p>
            <a:r>
              <a:rPr lang="en-US" dirty="0">
                <a:solidFill>
                  <a:schemeClr val="bg2"/>
                </a:solidFill>
              </a:rPr>
              <a:t>Activity Diagrams</a:t>
            </a:r>
          </a:p>
        </p:txBody>
      </p:sp>
    </p:spTree>
    <p:extLst>
      <p:ext uri="{BB962C8B-B14F-4D97-AF65-F5344CB8AC3E}">
        <p14:creationId xmlns:p14="http://schemas.microsoft.com/office/powerpoint/2010/main" val="117708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GB" dirty="0"/>
              <a:t>Advantages of explicit architecture</a:t>
            </a:r>
          </a:p>
        </p:txBody>
      </p:sp>
      <p:sp>
        <p:nvSpPr>
          <p:cNvPr id="45059" name="Rectangle 3"/>
          <p:cNvSpPr>
            <a:spLocks noGrp="1" noChangeArrowheads="1"/>
          </p:cNvSpPr>
          <p:nvPr>
            <p:ph idx="1"/>
          </p:nvPr>
        </p:nvSpPr>
        <p:spPr/>
        <p:txBody>
          <a:bodyPr/>
          <a:lstStyle/>
          <a:p>
            <a:pPr>
              <a:lnSpc>
                <a:spcPct val="90000"/>
              </a:lnSpc>
            </a:pPr>
            <a:r>
              <a:rPr lang="en-GB" dirty="0"/>
              <a:t>Stakeholder communication</a:t>
            </a:r>
          </a:p>
          <a:p>
            <a:pPr lvl="1">
              <a:lnSpc>
                <a:spcPct val="90000"/>
              </a:lnSpc>
            </a:pPr>
            <a:r>
              <a:rPr lang="en-GB" dirty="0"/>
              <a:t>Architecture may be used as a focus of discussion by system stakeholders.</a:t>
            </a:r>
          </a:p>
          <a:p>
            <a:pPr>
              <a:lnSpc>
                <a:spcPct val="90000"/>
              </a:lnSpc>
            </a:pPr>
            <a:r>
              <a:rPr lang="en-GB" dirty="0"/>
              <a:t>System analysis</a:t>
            </a:r>
          </a:p>
          <a:p>
            <a:pPr lvl="1">
              <a:lnSpc>
                <a:spcPct val="90000"/>
              </a:lnSpc>
            </a:pPr>
            <a:r>
              <a:rPr lang="en-GB" dirty="0"/>
              <a:t>Means that analysis of whether the system can meet its non-functional requirements is possible.</a:t>
            </a:r>
          </a:p>
          <a:p>
            <a:pPr>
              <a:lnSpc>
                <a:spcPct val="90000"/>
              </a:lnSpc>
            </a:pPr>
            <a:r>
              <a:rPr lang="en-GB" dirty="0"/>
              <a:t>Large-scale reuse</a:t>
            </a:r>
          </a:p>
          <a:p>
            <a:pPr lvl="1">
              <a:lnSpc>
                <a:spcPct val="90000"/>
              </a:lnSpc>
            </a:pPr>
            <a:r>
              <a:rPr lang="en-GB" dirty="0"/>
              <a:t>The architecture may be reusable across a range of systems</a:t>
            </a:r>
          </a:p>
          <a:p>
            <a:pPr lvl="1">
              <a:lnSpc>
                <a:spcPct val="90000"/>
              </a:lnSpc>
            </a:pPr>
            <a:r>
              <a:rPr lang="en-GB" dirty="0"/>
              <a:t>Product-line architectures may be developed.</a:t>
            </a:r>
          </a:p>
        </p:txBody>
      </p:sp>
      <p:sp>
        <p:nvSpPr>
          <p:cNvPr id="5" name="Footer Placeholder 4"/>
          <p:cNvSpPr>
            <a:spLocks noGrp="1"/>
          </p:cNvSpPr>
          <p:nvPr>
            <p:ph type="ftr" sz="quarter" idx="11"/>
          </p:nvPr>
        </p:nvSpPr>
        <p:spPr/>
        <p:txBody>
          <a:bodyPr/>
          <a:lstStyle/>
          <a:p>
            <a:r>
              <a:rPr lang="en-US"/>
              <a:t>Chapter 6 Architectural Design</a:t>
            </a:r>
          </a:p>
        </p:txBody>
      </p:sp>
      <p:sp>
        <p:nvSpPr>
          <p:cNvPr id="2" name="Date Placeholder 1"/>
          <p:cNvSpPr>
            <a:spLocks noGrp="1"/>
          </p:cNvSpPr>
          <p:nvPr>
            <p:ph type="dt" sz="half" idx="10"/>
          </p:nvPr>
        </p:nvSpPr>
        <p:spPr/>
        <p:txBody>
          <a:bodyPr/>
          <a:lstStyle/>
          <a:p>
            <a:fld id="{12511611-7B60-0443-8254-EB024D6E18F8}" type="datetime1">
              <a:rPr lang="en-GB" smtClean="0"/>
              <a:t>20/03/2017</a:t>
            </a:fld>
            <a:endParaRPr lang="en-US"/>
          </a:p>
        </p:txBody>
      </p:sp>
    </p:spTree>
    <p:extLst>
      <p:ext uri="{BB962C8B-B14F-4D97-AF65-F5344CB8AC3E}">
        <p14:creationId xmlns:p14="http://schemas.microsoft.com/office/powerpoint/2010/main" val="5201787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a:t>There are many kinds of diagrams that </a:t>
            </a:r>
            <a:r>
              <a:rPr lang="en-US" dirty="0" err="1"/>
              <a:t>depct</a:t>
            </a:r>
            <a:r>
              <a:rPr lang="en-US" dirty="0"/>
              <a:t> a process, such as "flow charts" or "workflow diagrams"</a:t>
            </a:r>
          </a:p>
          <a:p>
            <a:r>
              <a:rPr lang="en-US" dirty="0"/>
              <a:t>The Activity Diagram is one such diagram, except it has been formalized in UML</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Activity Diagrams</a:t>
            </a:r>
          </a:p>
        </p:txBody>
      </p:sp>
    </p:spTree>
    <p:extLst>
      <p:ext uri="{BB962C8B-B14F-4D97-AF65-F5344CB8AC3E}">
        <p14:creationId xmlns:p14="http://schemas.microsoft.com/office/powerpoint/2010/main" val="304054407"/>
      </p:ext>
    </p:extLst>
  </p:cSld>
  <p:clrMapOvr>
    <a:masterClrMapping/>
  </p:clrMapOvr>
  <p:transition spd="med">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dirty="0"/>
              <a:t>Activity diagrams are used to model system behaviors, and the way in which these behaviors are related in an overall flow</a:t>
            </a:r>
          </a:p>
          <a:p>
            <a:pPr lvl="1"/>
            <a:r>
              <a:rPr lang="en-US" dirty="0"/>
              <a:t>of the system</a:t>
            </a:r>
          </a:p>
          <a:p>
            <a:pPr lvl="1"/>
            <a:r>
              <a:rPr lang="en-US" dirty="0"/>
              <a:t>of the data</a:t>
            </a:r>
          </a:p>
          <a:p>
            <a:pPr lvl="1"/>
            <a:r>
              <a:rPr lang="en-US" dirty="0"/>
              <a:t>of control for performing a task</a:t>
            </a:r>
            <a:br>
              <a:rPr lang="en-US" dirty="0"/>
            </a:br>
            <a:endParaRPr lang="en-US" dirty="0"/>
          </a:p>
          <a:p>
            <a:r>
              <a:rPr lang="en-US" dirty="0"/>
              <a:t>Describe the step-by-step workflows of activities to be performed in a system for reaching a specific goal.</a:t>
            </a:r>
          </a:p>
        </p:txBody>
      </p:sp>
      <p:sp>
        <p:nvSpPr>
          <p:cNvPr id="3" name="Content Placeholder 2"/>
          <p:cNvSpPr>
            <a:spLocks noGrp="1"/>
          </p:cNvSpPr>
          <p:nvPr>
            <p:ph sz="half" idx="2"/>
          </p:nvPr>
        </p:nvSpPr>
        <p:spPr/>
        <p:txBody>
          <a:bodyPr/>
          <a:lstStyle/>
          <a:p>
            <a:r>
              <a:rPr lang="en-US" dirty="0"/>
              <a:t>The logical paths a process follows, based on various conditions, concurrent processing, data access, interruptions and other logical path distinctions, are all used to construct a process, system or procedure.</a:t>
            </a:r>
            <a:br>
              <a:rPr lang="en-US" dirty="0"/>
            </a:br>
            <a:endParaRPr lang="en-US" dirty="0"/>
          </a:p>
          <a:p>
            <a:r>
              <a:rPr lang="en-US" dirty="0"/>
              <a:t>Diagrams are an oriented graph where nodes represent the activities.</a:t>
            </a:r>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Activity Diagram</a:t>
            </a:r>
          </a:p>
        </p:txBody>
      </p:sp>
    </p:spTree>
    <p:extLst>
      <p:ext uri="{BB962C8B-B14F-4D97-AF65-F5344CB8AC3E}">
        <p14:creationId xmlns:p14="http://schemas.microsoft.com/office/powerpoint/2010/main" val="12964634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022" y="1597825"/>
            <a:ext cx="3558850" cy="5147661"/>
          </a:xfrm>
        </p:spPr>
        <p:txBody>
          <a:bodyPr>
            <a:normAutofit/>
          </a:bodyPr>
          <a:lstStyle/>
          <a:p>
            <a:r>
              <a:rPr lang="en-US" sz="1800" dirty="0"/>
              <a:t>Join vs Merge</a:t>
            </a:r>
          </a:p>
          <a:p>
            <a:pPr marL="346075" lvl="1" indent="-176213"/>
            <a:r>
              <a:rPr lang="en-US" sz="1600" dirty="0"/>
              <a:t>Merge automatically advances the flow</a:t>
            </a:r>
          </a:p>
          <a:p>
            <a:pPr marL="346075" lvl="1" indent="-176213"/>
            <a:r>
              <a:rPr lang="en-US" sz="1600" dirty="0"/>
              <a:t>Join requires that both Actions complete before flow is advanced,</a:t>
            </a:r>
            <a:br>
              <a:rPr lang="en-US" sz="1600" dirty="0"/>
            </a:br>
            <a:r>
              <a:rPr lang="en-US" sz="1600" dirty="0"/>
              <a:t>(example: </a:t>
            </a:r>
            <a:br>
              <a:rPr lang="en-US" sz="1600" dirty="0"/>
            </a:br>
            <a:r>
              <a:rPr lang="en-US" sz="1600" dirty="0"/>
              <a:t>document </a:t>
            </a:r>
            <a:br>
              <a:rPr lang="en-US" sz="1600" dirty="0"/>
            </a:br>
            <a:r>
              <a:rPr lang="en-US" sz="1600" dirty="0"/>
              <a:t>being </a:t>
            </a:r>
            <a:br>
              <a:rPr lang="en-US" sz="1600" dirty="0"/>
            </a:br>
            <a:r>
              <a:rPr lang="en-US" sz="1600" dirty="0"/>
              <a:t>approved </a:t>
            </a:r>
            <a:br>
              <a:rPr lang="en-US" sz="1600" dirty="0"/>
            </a:br>
            <a:r>
              <a:rPr lang="en-US" sz="1600" dirty="0"/>
              <a:t>by two </a:t>
            </a:r>
            <a:br>
              <a:rPr lang="en-US" sz="1600" dirty="0"/>
            </a:br>
            <a:r>
              <a:rPr lang="en-US" sz="1600" dirty="0" err="1"/>
              <a:t>dept</a:t>
            </a:r>
            <a:r>
              <a:rPr lang="en-US" sz="1600" dirty="0"/>
              <a:t> heads)</a:t>
            </a:r>
          </a:p>
          <a:p>
            <a:pPr marL="71755" indent="-176213"/>
            <a:r>
              <a:rPr lang="en-US" sz="1800" dirty="0"/>
              <a:t>Connector</a:t>
            </a:r>
          </a:p>
          <a:p>
            <a:pPr marL="346075" lvl="1" indent="-176213"/>
            <a:r>
              <a:rPr lang="en-US" sz="1600" dirty="0"/>
              <a:t>Circle</a:t>
            </a:r>
            <a:br>
              <a:rPr lang="en-US" sz="1600" dirty="0"/>
            </a:br>
            <a:r>
              <a:rPr lang="en-US" sz="1600" dirty="0"/>
              <a:t>designates</a:t>
            </a:r>
            <a:br>
              <a:rPr lang="en-US" sz="1600" dirty="0"/>
            </a:br>
            <a:r>
              <a:rPr lang="en-US" sz="1600" dirty="0"/>
              <a:t>another </a:t>
            </a:r>
            <a:br>
              <a:rPr lang="en-US" sz="1600" dirty="0"/>
            </a:br>
            <a:r>
              <a:rPr lang="en-US" sz="1600" dirty="0"/>
              <a:t>Activity</a:t>
            </a:r>
            <a:br>
              <a:rPr lang="en-US" sz="1600" dirty="0"/>
            </a:br>
            <a:r>
              <a:rPr lang="en-US" sz="1600" dirty="0"/>
              <a:t>Diagram</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a:xfrm>
            <a:off x="381000" y="355847"/>
            <a:ext cx="3038872" cy="1054394"/>
          </a:xfrm>
        </p:spPr>
        <p:txBody>
          <a:bodyPr/>
          <a:lstStyle/>
          <a:p>
            <a:r>
              <a:rPr lang="en-US" dirty="0"/>
              <a:t>Bike Shop</a:t>
            </a:r>
          </a:p>
        </p:txBody>
      </p:sp>
      <p:pic>
        <p:nvPicPr>
          <p:cNvPr id="6" name="Picture 5"/>
          <p:cNvPicPr>
            <a:picLocks noChangeAspect="1"/>
          </p:cNvPicPr>
          <p:nvPr/>
        </p:nvPicPr>
        <p:blipFill>
          <a:blip r:embed="rId2"/>
          <a:stretch>
            <a:fillRect/>
          </a:stretch>
        </p:blipFill>
        <p:spPr>
          <a:xfrm>
            <a:off x="3635896" y="0"/>
            <a:ext cx="5397880" cy="6858000"/>
          </a:xfrm>
          <a:prstGeom prst="rect">
            <a:avLst/>
          </a:prstGeom>
        </p:spPr>
      </p:pic>
      <p:pic>
        <p:nvPicPr>
          <p:cNvPr id="7" name="Picture 6"/>
          <p:cNvPicPr>
            <a:picLocks noChangeAspect="1"/>
          </p:cNvPicPr>
          <p:nvPr/>
        </p:nvPicPr>
        <p:blipFill>
          <a:blip r:embed="rId3"/>
          <a:stretch>
            <a:fillRect/>
          </a:stretch>
        </p:blipFill>
        <p:spPr>
          <a:xfrm>
            <a:off x="1597589" y="3429000"/>
            <a:ext cx="2044907" cy="3316487"/>
          </a:xfrm>
          <a:prstGeom prst="rect">
            <a:avLst/>
          </a:prstGeom>
        </p:spPr>
      </p:pic>
      <p:sp>
        <p:nvSpPr>
          <p:cNvPr id="8" name="TextBox 7"/>
          <p:cNvSpPr txBox="1"/>
          <p:nvPr/>
        </p:nvSpPr>
        <p:spPr>
          <a:xfrm>
            <a:off x="4527232" y="6490211"/>
            <a:ext cx="3429144" cy="323165"/>
          </a:xfrm>
          <a:prstGeom prst="rect">
            <a:avLst/>
          </a:prstGeom>
          <a:noFill/>
        </p:spPr>
        <p:txBody>
          <a:bodyPr wrap="none" rtlCol="0">
            <a:spAutoFit/>
          </a:bodyPr>
          <a:lstStyle/>
          <a:p>
            <a:pPr algn="ctr">
              <a:lnSpc>
                <a:spcPts val="1800"/>
              </a:lnSpc>
            </a:pPr>
            <a:r>
              <a:rPr lang="en-US" sz="1600" b="0" dirty="0">
                <a:solidFill>
                  <a:srgbClr val="C00000"/>
                </a:solidFill>
                <a:latin typeface="Comic Sans MS" panose="030F0702030302020204" pitchFamily="66" charset="0"/>
              </a:rPr>
              <a:t>There can be multiple Final nodes.</a:t>
            </a:r>
          </a:p>
        </p:txBody>
      </p:sp>
    </p:spTree>
    <p:extLst>
      <p:ext uri="{BB962C8B-B14F-4D97-AF65-F5344CB8AC3E}">
        <p14:creationId xmlns:p14="http://schemas.microsoft.com/office/powerpoint/2010/main" val="35688647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719071"/>
            <a:ext cx="2678833" cy="4407408"/>
          </a:xfrm>
        </p:spPr>
        <p:txBody>
          <a:bodyPr/>
          <a:lstStyle/>
          <a:p>
            <a:r>
              <a:rPr lang="en-US" dirty="0" err="1"/>
              <a:t>Swimlanes</a:t>
            </a:r>
            <a:r>
              <a:rPr lang="en-US" dirty="0"/>
              <a:t> (horizontal or vertical) can clearly differentiate which Actors are performing which function in an Activity Diagram</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a:xfrm>
            <a:off x="381000" y="355847"/>
            <a:ext cx="2462808" cy="1054394"/>
          </a:xfrm>
        </p:spPr>
        <p:txBody>
          <a:bodyPr/>
          <a:lstStyle/>
          <a:p>
            <a:r>
              <a:rPr lang="en-US" dirty="0" err="1"/>
              <a:t>Swimlanes</a:t>
            </a:r>
            <a:endParaRPr lang="en-US" dirty="0"/>
          </a:p>
        </p:txBody>
      </p:sp>
      <p:pic>
        <p:nvPicPr>
          <p:cNvPr id="7" name="Picture 6"/>
          <p:cNvPicPr>
            <a:picLocks noChangeAspect="1"/>
          </p:cNvPicPr>
          <p:nvPr/>
        </p:nvPicPr>
        <p:blipFill>
          <a:blip r:embed="rId2"/>
          <a:stretch>
            <a:fillRect/>
          </a:stretch>
        </p:blipFill>
        <p:spPr>
          <a:xfrm>
            <a:off x="3136858" y="0"/>
            <a:ext cx="5899638" cy="6858000"/>
          </a:xfrm>
          <a:prstGeom prst="rect">
            <a:avLst/>
          </a:prstGeom>
        </p:spPr>
      </p:pic>
    </p:spTree>
    <p:extLst>
      <p:ext uri="{BB962C8B-B14F-4D97-AF65-F5344CB8AC3E}">
        <p14:creationId xmlns:p14="http://schemas.microsoft.com/office/powerpoint/2010/main" val="2539701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719071"/>
            <a:ext cx="2138628" cy="4912233"/>
          </a:xfrm>
        </p:spPr>
        <p:txBody>
          <a:bodyPr/>
          <a:lstStyle/>
          <a:p>
            <a:r>
              <a:rPr lang="en-US" dirty="0"/>
              <a:t>Diagrams are an oriented graph where nodes represent the activities.</a:t>
            </a:r>
          </a:p>
          <a:p>
            <a:endParaRPr lang="en-US" dirty="0"/>
          </a:p>
        </p:txBody>
      </p:sp>
      <p:sp>
        <p:nvSpPr>
          <p:cNvPr id="3" name="Content Placeholder 2"/>
          <p:cNvSpPr>
            <a:spLocks noGrp="1"/>
          </p:cNvSpPr>
          <p:nvPr>
            <p:ph sz="half" idx="2"/>
          </p:nvPr>
        </p:nvSpPr>
        <p:spPr/>
        <p:txBody>
          <a:bodyPr/>
          <a:lstStyle/>
          <a:p>
            <a:endParaRPr lang="en-US"/>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Activity Diagrams </a:t>
            </a:r>
            <a:br>
              <a:rPr lang="en-US" dirty="0"/>
            </a:br>
            <a:r>
              <a:rPr lang="en-US" dirty="0"/>
              <a:t>are essentially flow charts</a:t>
            </a:r>
          </a:p>
        </p:txBody>
      </p:sp>
      <p:pic>
        <p:nvPicPr>
          <p:cNvPr id="7" name="Picture 6"/>
          <p:cNvPicPr>
            <a:picLocks noChangeAspect="1"/>
          </p:cNvPicPr>
          <p:nvPr/>
        </p:nvPicPr>
        <p:blipFill>
          <a:blip r:embed="rId2"/>
          <a:stretch>
            <a:fillRect/>
          </a:stretch>
        </p:blipFill>
        <p:spPr>
          <a:xfrm>
            <a:off x="2590690" y="1649706"/>
            <a:ext cx="6477110" cy="5037870"/>
          </a:xfrm>
          <a:prstGeom prst="rect">
            <a:avLst/>
          </a:prstGeom>
        </p:spPr>
      </p:pic>
      <p:cxnSp>
        <p:nvCxnSpPr>
          <p:cNvPr id="9" name="Straight Arrow Connector 8"/>
          <p:cNvCxnSpPr/>
          <p:nvPr/>
        </p:nvCxnSpPr>
        <p:spPr>
          <a:xfrm flipV="1">
            <a:off x="1763688" y="3140968"/>
            <a:ext cx="2808312" cy="360040"/>
          </a:xfrm>
          <a:prstGeom prst="straightConnector1">
            <a:avLst/>
          </a:prstGeom>
          <a:ln w="28575">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763688" y="3602401"/>
            <a:ext cx="1296144" cy="1122743"/>
          </a:xfrm>
          <a:prstGeom prst="straightConnector1">
            <a:avLst/>
          </a:prstGeom>
          <a:ln w="28575">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flipH="1">
            <a:off x="6444208" y="1730830"/>
            <a:ext cx="2407568" cy="1220847"/>
          </a:xfrm>
          <a:prstGeom prst="rect">
            <a:avLst/>
          </a:prstGeom>
          <a:noFill/>
        </p:spPr>
        <p:txBody>
          <a:bodyPr wrap="square" rtlCol="0">
            <a:spAutoFit/>
          </a:bodyPr>
          <a:lstStyle/>
          <a:p>
            <a:pPr algn="ctr">
              <a:lnSpc>
                <a:spcPts val="2200"/>
              </a:lnSpc>
            </a:pPr>
            <a:r>
              <a:rPr lang="en-US" sz="2400" b="0" dirty="0">
                <a:solidFill>
                  <a:srgbClr val="6600FF"/>
                </a:solidFill>
                <a:latin typeface="+mn-lt"/>
              </a:rPr>
              <a:t>"Check shipping status of a purchased good" example</a:t>
            </a:r>
          </a:p>
        </p:txBody>
      </p:sp>
    </p:spTree>
    <p:extLst>
      <p:ext uri="{BB962C8B-B14F-4D97-AF65-F5344CB8AC3E}">
        <p14:creationId xmlns:p14="http://schemas.microsoft.com/office/powerpoint/2010/main" val="11631347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2"/>
          </p:nvPr>
        </p:nvSpPr>
        <p:spPr/>
        <p:txBody>
          <a:bodyPr/>
          <a:lstStyle/>
          <a:p>
            <a:pPr>
              <a:defRPr/>
            </a:pPr>
            <a:r>
              <a:rPr lang="en-US"/>
              <a:t>Chapter 4 Requirements Engineering</a:t>
            </a:r>
          </a:p>
        </p:txBody>
      </p:sp>
      <p:sp>
        <p:nvSpPr>
          <p:cNvPr id="7" name="Title 6"/>
          <p:cNvSpPr>
            <a:spLocks noGrp="1"/>
          </p:cNvSpPr>
          <p:nvPr>
            <p:ph type="title"/>
          </p:nvPr>
        </p:nvSpPr>
        <p:spPr/>
        <p:txBody>
          <a:bodyPr/>
          <a:lstStyle/>
          <a:p>
            <a:r>
              <a:rPr lang="en-US" dirty="0">
                <a:solidFill>
                  <a:schemeClr val="bg2"/>
                </a:solidFill>
              </a:rPr>
              <a:t>Interaction Diagrams</a:t>
            </a:r>
          </a:p>
        </p:txBody>
      </p:sp>
    </p:spTree>
    <p:extLst>
      <p:ext uri="{BB962C8B-B14F-4D97-AF65-F5344CB8AC3E}">
        <p14:creationId xmlns:p14="http://schemas.microsoft.com/office/powerpoint/2010/main" val="37243139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a:t>UML defines two types of Interaction Diagram: </a:t>
            </a:r>
          </a:p>
          <a:p>
            <a:pPr lvl="1"/>
            <a:r>
              <a:rPr lang="en-US" dirty="0"/>
              <a:t>the </a:t>
            </a:r>
            <a:r>
              <a:rPr lang="en-US" dirty="0">
                <a:solidFill>
                  <a:srgbClr val="6600FF"/>
                </a:solidFill>
              </a:rPr>
              <a:t>Sequence Diagram </a:t>
            </a:r>
          </a:p>
          <a:p>
            <a:pPr lvl="1"/>
            <a:r>
              <a:rPr lang="en-US" dirty="0"/>
              <a:t>the </a:t>
            </a:r>
            <a:r>
              <a:rPr lang="en-US" dirty="0">
                <a:solidFill>
                  <a:srgbClr val="6600FF"/>
                </a:solidFill>
              </a:rPr>
              <a:t>Communication Diagram  </a:t>
            </a:r>
            <a:r>
              <a:rPr lang="en-US" dirty="0"/>
              <a:t>(formerly known as Collaboration Diagram)</a:t>
            </a:r>
          </a:p>
          <a:p>
            <a:r>
              <a:rPr lang="en-US" dirty="0"/>
              <a:t>Sequence and communication diagrams both aim at describing the dynamic interactions between objects.  The information you can describe are basically the same, but the two models have a different focus:</a:t>
            </a:r>
          </a:p>
          <a:p>
            <a:endParaRPr lang="en-US" dirty="0"/>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dirty="0"/>
              <a:t>Information abstracted from </a:t>
            </a:r>
            <a:r>
              <a:rPr lang="en-US" b="1" dirty="0"/>
              <a:t>Marco </a:t>
            </a:r>
            <a:r>
              <a:rPr lang="en-US" b="1" dirty="0" err="1"/>
              <a:t>Brambilla</a:t>
            </a:r>
            <a:r>
              <a:rPr lang="en-US" dirty="0" err="1"/>
              <a:t>'s</a:t>
            </a:r>
            <a:r>
              <a:rPr lang="en-US" dirty="0"/>
              <a:t> </a:t>
            </a:r>
            <a:r>
              <a:rPr lang="en-US" dirty="0" err="1"/>
              <a:t>StackOverflow</a:t>
            </a:r>
            <a:r>
              <a:rPr lang="en-US" dirty="0"/>
              <a:t> </a:t>
            </a:r>
            <a:r>
              <a:rPr lang="en-US" dirty="0" err="1"/>
              <a:t>discssions</a:t>
            </a:r>
            <a:endParaRPr lang="en-US" b="1" dirty="0"/>
          </a:p>
        </p:txBody>
      </p:sp>
      <p:sp>
        <p:nvSpPr>
          <p:cNvPr id="6" name="Title 5"/>
          <p:cNvSpPr>
            <a:spLocks noGrp="1"/>
          </p:cNvSpPr>
          <p:nvPr>
            <p:ph type="title"/>
          </p:nvPr>
        </p:nvSpPr>
        <p:spPr/>
        <p:txBody>
          <a:bodyPr/>
          <a:lstStyle/>
          <a:p>
            <a:r>
              <a:rPr lang="en-US" dirty="0"/>
              <a:t>Interaction Diagrams</a:t>
            </a:r>
          </a:p>
        </p:txBody>
      </p:sp>
    </p:spTree>
    <p:extLst>
      <p:ext uri="{BB962C8B-B14F-4D97-AF65-F5344CB8AC3E}">
        <p14:creationId xmlns:p14="http://schemas.microsoft.com/office/powerpoint/2010/main" val="36464424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719071"/>
            <a:ext cx="8407893" cy="4407408"/>
          </a:xfrm>
        </p:spPr>
        <p:txBody>
          <a:bodyPr>
            <a:normAutofit/>
          </a:bodyPr>
          <a:lstStyle/>
          <a:p>
            <a:r>
              <a:rPr lang="en-US" sz="1800" dirty="0"/>
              <a:t>Sequence diagrams highlight more the </a:t>
            </a:r>
            <a:r>
              <a:rPr lang="en-US" sz="1800" dirty="0">
                <a:solidFill>
                  <a:srgbClr val="6600FF"/>
                </a:solidFill>
              </a:rPr>
              <a:t>temporal</a:t>
            </a:r>
            <a:r>
              <a:rPr lang="en-US" sz="1800" dirty="0"/>
              <a:t> aspect of interactions</a:t>
            </a:r>
          </a:p>
          <a:p>
            <a:pPr lvl="1"/>
            <a:r>
              <a:rPr lang="en-US" sz="1600" dirty="0"/>
              <a:t>Show invocation and responses along a (vertical) timeline</a:t>
            </a:r>
          </a:p>
          <a:p>
            <a:pPr lvl="1"/>
            <a:r>
              <a:rPr lang="en-US" sz="1600" dirty="0"/>
              <a:t>Explicitly show the activation time of objects. </a:t>
            </a:r>
            <a:br>
              <a:rPr lang="en-US" sz="1600" dirty="0"/>
            </a:br>
            <a:endParaRPr lang="en-US" sz="1600" dirty="0"/>
          </a:p>
          <a:p>
            <a:r>
              <a:rPr lang="en-US" sz="1800" dirty="0"/>
              <a:t>Sequence diagrams show how objects communicate with each other in terms of a temporal sequence of messages. </a:t>
            </a:r>
            <a:br>
              <a:rPr lang="en-US" sz="1800" dirty="0"/>
            </a:br>
            <a:endParaRPr lang="en-US" sz="1800" dirty="0"/>
          </a:p>
          <a:p>
            <a:r>
              <a:rPr lang="en-US" sz="1800" dirty="0"/>
              <a:t>The time flow is the most </a:t>
            </a:r>
            <a:br>
              <a:rPr lang="en-US" sz="1800" dirty="0"/>
            </a:br>
            <a:r>
              <a:rPr lang="en-US" sz="1800" dirty="0"/>
              <a:t>visible aspect in these </a:t>
            </a:r>
            <a:br>
              <a:rPr lang="en-US" sz="1800" dirty="0"/>
            </a:br>
            <a:r>
              <a:rPr lang="en-US" sz="1800" dirty="0"/>
              <a:t>diagrams, as messages </a:t>
            </a:r>
            <a:br>
              <a:rPr lang="en-US" sz="1800" dirty="0"/>
            </a:br>
            <a:r>
              <a:rPr lang="en-US" sz="1800" dirty="0"/>
              <a:t>are sequenced </a:t>
            </a:r>
            <a:br>
              <a:rPr lang="en-US" sz="1800" dirty="0"/>
            </a:br>
            <a:r>
              <a:rPr lang="en-US" sz="1800" dirty="0"/>
              <a:t>according to a vertical </a:t>
            </a:r>
            <a:br>
              <a:rPr lang="en-US" sz="1800" dirty="0"/>
            </a:br>
            <a:r>
              <a:rPr lang="en-US" sz="1800" dirty="0"/>
              <a:t>timeline and also the</a:t>
            </a:r>
            <a:br>
              <a:rPr lang="en-US" sz="1800" dirty="0"/>
            </a:br>
            <a:r>
              <a:rPr lang="en-US" sz="1800" dirty="0"/>
              <a:t>lifespan of objects </a:t>
            </a:r>
            <a:br>
              <a:rPr lang="en-US" sz="1800" dirty="0"/>
            </a:br>
            <a:r>
              <a:rPr lang="en-US" sz="1800" dirty="0"/>
              <a:t>associated to those </a:t>
            </a:r>
            <a:br>
              <a:rPr lang="en-US" sz="1800" dirty="0"/>
            </a:br>
            <a:r>
              <a:rPr lang="en-US" sz="1800" dirty="0"/>
              <a:t>messages is reported. </a:t>
            </a:r>
          </a:p>
          <a:p>
            <a:endParaRPr lang="en-US" sz="1800" dirty="0"/>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Interaction Diagrams</a:t>
            </a:r>
            <a:br>
              <a:rPr lang="en-US" dirty="0"/>
            </a:br>
            <a:r>
              <a:rPr lang="en-US" sz="2800" dirty="0">
                <a:solidFill>
                  <a:schemeClr val="bg2"/>
                </a:solidFill>
              </a:rPr>
              <a:t>Sequence Diagram</a:t>
            </a:r>
            <a:endParaRPr lang="en-US" dirty="0"/>
          </a:p>
        </p:txBody>
      </p:sp>
      <p:pic>
        <p:nvPicPr>
          <p:cNvPr id="6" name="Picture 5"/>
          <p:cNvPicPr>
            <a:picLocks noChangeAspect="1"/>
          </p:cNvPicPr>
          <p:nvPr/>
        </p:nvPicPr>
        <p:blipFill>
          <a:blip r:embed="rId2"/>
          <a:stretch>
            <a:fillRect/>
          </a:stretch>
        </p:blipFill>
        <p:spPr>
          <a:xfrm>
            <a:off x="3253200" y="4156345"/>
            <a:ext cx="5798685" cy="2598415"/>
          </a:xfrm>
          <a:prstGeom prst="rect">
            <a:avLst/>
          </a:prstGeom>
        </p:spPr>
      </p:pic>
    </p:spTree>
    <p:extLst>
      <p:ext uri="{BB962C8B-B14F-4D97-AF65-F5344CB8AC3E}">
        <p14:creationId xmlns:p14="http://schemas.microsoft.com/office/powerpoint/2010/main" val="14618534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Interaction Diagrams</a:t>
            </a:r>
            <a:br>
              <a:rPr lang="en-US" dirty="0"/>
            </a:br>
            <a:r>
              <a:rPr lang="en-US" sz="2800" dirty="0">
                <a:solidFill>
                  <a:schemeClr val="bg2"/>
                </a:solidFill>
              </a:rPr>
              <a:t>Sequence Diagram</a:t>
            </a:r>
            <a:endParaRPr lang="en-US" dirty="0">
              <a:solidFill>
                <a:schemeClr val="bg2"/>
              </a:solidFill>
            </a:endParaRPr>
          </a:p>
        </p:txBody>
      </p:sp>
      <p:pic>
        <p:nvPicPr>
          <p:cNvPr id="8" name="Picture 7"/>
          <p:cNvPicPr>
            <a:picLocks noChangeAspect="1"/>
          </p:cNvPicPr>
          <p:nvPr/>
        </p:nvPicPr>
        <p:blipFill rotWithShape="1">
          <a:blip r:embed="rId2"/>
          <a:srcRect b="6044"/>
          <a:stretch/>
        </p:blipFill>
        <p:spPr>
          <a:xfrm>
            <a:off x="638175" y="1410241"/>
            <a:ext cx="7867650" cy="5629125"/>
          </a:xfrm>
          <a:prstGeom prst="rect">
            <a:avLst/>
          </a:prstGeom>
        </p:spPr>
      </p:pic>
    </p:spTree>
    <p:extLst>
      <p:ext uri="{BB962C8B-B14F-4D97-AF65-F5344CB8AC3E}">
        <p14:creationId xmlns:p14="http://schemas.microsoft.com/office/powerpoint/2010/main" val="4266772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endParaRPr lang="en-US"/>
          </a:p>
        </p:txBody>
      </p:sp>
      <p:sp>
        <p:nvSpPr>
          <p:cNvPr id="3" name="Content Placeholder 2"/>
          <p:cNvSpPr>
            <a:spLocks noGrp="1"/>
          </p:cNvSpPr>
          <p:nvPr>
            <p:ph sz="half" idx="2"/>
          </p:nvPr>
        </p:nvSpPr>
        <p:spPr/>
        <p:txBody>
          <a:bodyPr/>
          <a:lstStyle/>
          <a:p>
            <a:endParaRPr lang="en-US"/>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Interaction Diagrams</a:t>
            </a:r>
            <a:br>
              <a:rPr lang="en-US" dirty="0"/>
            </a:br>
            <a:r>
              <a:rPr lang="en-US" sz="2800" dirty="0">
                <a:solidFill>
                  <a:schemeClr val="bg2"/>
                </a:solidFill>
              </a:rPr>
              <a:t>Communication Diagram</a:t>
            </a:r>
            <a:endParaRPr lang="en-US" dirty="0">
              <a:solidFill>
                <a:schemeClr val="bg2"/>
              </a:solidFill>
            </a:endParaRPr>
          </a:p>
        </p:txBody>
      </p:sp>
      <p:pic>
        <p:nvPicPr>
          <p:cNvPr id="7" name="Picture 6"/>
          <p:cNvPicPr>
            <a:picLocks noChangeAspect="1"/>
          </p:cNvPicPr>
          <p:nvPr/>
        </p:nvPicPr>
        <p:blipFill>
          <a:blip r:embed="rId2"/>
          <a:stretch>
            <a:fillRect/>
          </a:stretch>
        </p:blipFill>
        <p:spPr>
          <a:xfrm>
            <a:off x="763886" y="1542585"/>
            <a:ext cx="7580709" cy="5315415"/>
          </a:xfrm>
          <a:prstGeom prst="rect">
            <a:avLst/>
          </a:prstGeom>
        </p:spPr>
      </p:pic>
    </p:spTree>
    <p:extLst>
      <p:ext uri="{BB962C8B-B14F-4D97-AF65-F5344CB8AC3E}">
        <p14:creationId xmlns:p14="http://schemas.microsoft.com/office/powerpoint/2010/main" val="196994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Architectural representations</a:t>
            </a:r>
          </a:p>
        </p:txBody>
      </p:sp>
      <p:sp>
        <p:nvSpPr>
          <p:cNvPr id="3" name="Content Placeholder 2"/>
          <p:cNvSpPr>
            <a:spLocks noGrp="1"/>
          </p:cNvSpPr>
          <p:nvPr>
            <p:ph idx="1"/>
          </p:nvPr>
        </p:nvSpPr>
        <p:spPr>
          <a:xfrm>
            <a:off x="107504" y="1628800"/>
            <a:ext cx="4392488" cy="4407408"/>
          </a:xfrm>
        </p:spPr>
        <p:txBody>
          <a:bodyPr>
            <a:normAutofit/>
          </a:bodyPr>
          <a:lstStyle/>
          <a:p>
            <a:r>
              <a:rPr lang="en-US" sz="1800" dirty="0"/>
              <a:t>Simple, informal block diagrams showing entities and relationships are the most frequently used method for documenting software architectures.</a:t>
            </a:r>
          </a:p>
          <a:p>
            <a:r>
              <a:rPr lang="en-US" sz="1800" dirty="0"/>
              <a:t>But these have been criticized because they lack semantics, do not show the types of relationships between entities nor the visible properties of entities in the architecture.</a:t>
            </a:r>
          </a:p>
          <a:p>
            <a:r>
              <a:rPr lang="en-US" sz="1800" dirty="0"/>
              <a:t>Depends on the use of architectural models. The  requirements for model semantics depends on how the models are used.</a:t>
            </a:r>
          </a:p>
          <a:p>
            <a:pPr lvl="1"/>
            <a:r>
              <a:rPr lang="en-US" sz="1600" dirty="0"/>
              <a:t>Very abstract - do not show nature of component relationships nor externally visible properties of the sub-systems.</a:t>
            </a:r>
          </a:p>
          <a:p>
            <a:endParaRPr lang="en-US" sz="1800" dirty="0"/>
          </a:p>
        </p:txBody>
      </p:sp>
      <p:sp>
        <p:nvSpPr>
          <p:cNvPr id="5" name="Footer Placeholder 4"/>
          <p:cNvSpPr>
            <a:spLocks noGrp="1"/>
          </p:cNvSpPr>
          <p:nvPr>
            <p:ph type="ftr" sz="quarter" idx="11"/>
          </p:nvPr>
        </p:nvSpPr>
        <p:spPr/>
        <p:txBody>
          <a:bodyPr/>
          <a:lstStyle/>
          <a:p>
            <a:r>
              <a:rPr lang="en-US"/>
              <a:t>Chapter 6 Architectural Design</a:t>
            </a:r>
          </a:p>
        </p:txBody>
      </p:sp>
      <p:sp>
        <p:nvSpPr>
          <p:cNvPr id="6" name="Date Placeholder 5"/>
          <p:cNvSpPr>
            <a:spLocks noGrp="1"/>
          </p:cNvSpPr>
          <p:nvPr>
            <p:ph type="dt" sz="half" idx="10"/>
          </p:nvPr>
        </p:nvSpPr>
        <p:spPr/>
        <p:txBody>
          <a:bodyPr/>
          <a:lstStyle/>
          <a:p>
            <a:fld id="{6978846F-99CA-574D-810B-74D43F5551EB}" type="datetime1">
              <a:rPr lang="en-GB" smtClean="0"/>
              <a:t>20/03/2017</a:t>
            </a:fld>
            <a:endParaRPr lang="en-US"/>
          </a:p>
        </p:txBody>
      </p:sp>
      <p:pic>
        <p:nvPicPr>
          <p:cNvPr id="7" name="Picture 2" descr="6"/>
          <p:cNvPicPr>
            <a:picLocks noChangeAspect="1" noChangeArrowheads="1"/>
          </p:cNvPicPr>
          <p:nvPr/>
        </p:nvPicPr>
        <p:blipFill>
          <a:blip r:embed="rId2"/>
          <a:srcRect b="-8765"/>
          <a:stretch>
            <a:fillRect/>
          </a:stretch>
        </p:blipFill>
        <p:spPr bwMode="auto">
          <a:xfrm>
            <a:off x="4571630" y="1711311"/>
            <a:ext cx="4065294" cy="3940547"/>
          </a:xfrm>
          <a:prstGeom prst="rect">
            <a:avLst/>
          </a:prstGeom>
          <a:noFill/>
          <a:ln w="9525">
            <a:noFill/>
            <a:miter lim="800000"/>
            <a:headEnd/>
            <a:tailEnd/>
          </a:ln>
        </p:spPr>
      </p:pic>
      <p:sp>
        <p:nvSpPr>
          <p:cNvPr id="8" name="Rectangle 7"/>
          <p:cNvSpPr/>
          <p:nvPr/>
        </p:nvSpPr>
        <p:spPr>
          <a:xfrm>
            <a:off x="4427984" y="5549953"/>
            <a:ext cx="4572000" cy="584775"/>
          </a:xfrm>
          <a:prstGeom prst="rect">
            <a:avLst/>
          </a:prstGeom>
        </p:spPr>
        <p:txBody>
          <a:bodyPr>
            <a:spAutoFit/>
          </a:bodyPr>
          <a:lstStyle/>
          <a:p>
            <a:pPr marL="548640" lvl="1" indent="-182880">
              <a:spcBef>
                <a:spcPct val="20000"/>
              </a:spcBef>
              <a:spcAft>
                <a:spcPts val="600"/>
              </a:spcAft>
              <a:buClr>
                <a:schemeClr val="accent2"/>
              </a:buClr>
              <a:buFont typeface="Wingdings" pitchFamily="2" charset="2"/>
              <a:buChar char="§"/>
            </a:pPr>
            <a:r>
              <a:rPr lang="en-US" sz="1600" dirty="0"/>
              <a:t>However, useful for communication with stakeholders and for project planning.</a:t>
            </a:r>
          </a:p>
        </p:txBody>
      </p:sp>
    </p:spTree>
    <p:extLst>
      <p:ext uri="{BB962C8B-B14F-4D97-AF65-F5344CB8AC3E}">
        <p14:creationId xmlns:p14="http://schemas.microsoft.com/office/powerpoint/2010/main" val="24331957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07504" y="2045928"/>
            <a:ext cx="8407893" cy="4407408"/>
          </a:xfrm>
        </p:spPr>
        <p:txBody>
          <a:bodyPr/>
          <a:lstStyle/>
          <a:p>
            <a:r>
              <a:rPr lang="en-US" dirty="0"/>
              <a:t>More examples</a:t>
            </a:r>
          </a:p>
          <a:p>
            <a:pPr lvl="1">
              <a:spcBef>
                <a:spcPts val="0"/>
              </a:spcBef>
              <a:spcAft>
                <a:spcPts val="0"/>
              </a:spcAft>
            </a:pPr>
            <a:r>
              <a:rPr lang="en-US" dirty="0"/>
              <a:t>Shipment of purchased goods</a:t>
            </a:r>
          </a:p>
          <a:p>
            <a:pPr lvl="1">
              <a:spcBef>
                <a:spcPts val="0"/>
              </a:spcBef>
              <a:spcAft>
                <a:spcPts val="0"/>
              </a:spcAft>
            </a:pPr>
            <a:r>
              <a:rPr lang="en-US" dirty="0"/>
              <a:t>Customer checkout</a:t>
            </a:r>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a:xfrm>
            <a:off x="251520" y="260648"/>
            <a:ext cx="2678832" cy="1054394"/>
          </a:xfrm>
        </p:spPr>
        <p:txBody>
          <a:bodyPr/>
          <a:lstStyle/>
          <a:p>
            <a:r>
              <a:rPr lang="en-US" sz="2400" dirty="0"/>
              <a:t>Interaction Diagrams</a:t>
            </a:r>
            <a:br>
              <a:rPr lang="en-US" sz="2400" dirty="0"/>
            </a:br>
            <a:r>
              <a:rPr lang="en-US" sz="2000" dirty="0">
                <a:solidFill>
                  <a:schemeClr val="bg2"/>
                </a:solidFill>
              </a:rPr>
              <a:t>Communication Diagram</a:t>
            </a:r>
            <a:endParaRPr lang="en-US" sz="2400" dirty="0">
              <a:solidFill>
                <a:schemeClr val="bg2"/>
              </a:solidFill>
            </a:endParaRPr>
          </a:p>
        </p:txBody>
      </p:sp>
      <p:pic>
        <p:nvPicPr>
          <p:cNvPr id="8" name="Picture 7"/>
          <p:cNvPicPr>
            <a:picLocks noChangeAspect="1"/>
          </p:cNvPicPr>
          <p:nvPr/>
        </p:nvPicPr>
        <p:blipFill>
          <a:blip r:embed="rId2"/>
          <a:stretch>
            <a:fillRect/>
          </a:stretch>
        </p:blipFill>
        <p:spPr>
          <a:xfrm>
            <a:off x="56998" y="3129643"/>
            <a:ext cx="9167260" cy="3611725"/>
          </a:xfrm>
          <a:prstGeom prst="rect">
            <a:avLst/>
          </a:prstGeom>
        </p:spPr>
      </p:pic>
      <p:pic>
        <p:nvPicPr>
          <p:cNvPr id="2" name="Picture 1"/>
          <p:cNvPicPr>
            <a:picLocks noChangeAspect="1"/>
          </p:cNvPicPr>
          <p:nvPr/>
        </p:nvPicPr>
        <p:blipFill>
          <a:blip r:embed="rId3"/>
          <a:stretch>
            <a:fillRect/>
          </a:stretch>
        </p:blipFill>
        <p:spPr>
          <a:xfrm>
            <a:off x="3197627" y="125761"/>
            <a:ext cx="5808948" cy="2256967"/>
          </a:xfrm>
          <a:prstGeom prst="rect">
            <a:avLst/>
          </a:prstGeom>
        </p:spPr>
      </p:pic>
    </p:spTree>
    <p:extLst>
      <p:ext uri="{BB962C8B-B14F-4D97-AF65-F5344CB8AC3E}">
        <p14:creationId xmlns:p14="http://schemas.microsoft.com/office/powerpoint/2010/main" val="9746245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15432" y="1581504"/>
            <a:ext cx="3960440" cy="1853945"/>
          </a:xfrm>
        </p:spPr>
        <p:txBody>
          <a:bodyPr/>
          <a:lstStyle/>
          <a:p>
            <a:r>
              <a:rPr lang="en-US" dirty="0"/>
              <a:t>Sufficiently complex objects warrant State Diagrams </a:t>
            </a:r>
          </a:p>
          <a:p>
            <a:r>
              <a:rPr lang="en-US" dirty="0"/>
              <a:t>Examples</a:t>
            </a:r>
          </a:p>
          <a:p>
            <a:pPr lvl="1">
              <a:spcBef>
                <a:spcPts val="0"/>
              </a:spcBef>
              <a:spcAft>
                <a:spcPts val="0"/>
              </a:spcAft>
            </a:pPr>
            <a:r>
              <a:rPr lang="en-US" dirty="0"/>
              <a:t>Purchased Good states</a:t>
            </a:r>
          </a:p>
          <a:p>
            <a:pPr lvl="1">
              <a:spcBef>
                <a:spcPts val="0"/>
              </a:spcBef>
              <a:spcAft>
                <a:spcPts val="0"/>
              </a:spcAft>
            </a:pPr>
            <a:r>
              <a:rPr lang="en-US" dirty="0"/>
              <a:t>Seminar states</a:t>
            </a:r>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7" name="Title 6"/>
          <p:cNvSpPr>
            <a:spLocks noGrp="1"/>
          </p:cNvSpPr>
          <p:nvPr>
            <p:ph type="title"/>
          </p:nvPr>
        </p:nvSpPr>
        <p:spPr>
          <a:xfrm>
            <a:off x="381000" y="355847"/>
            <a:ext cx="3686944" cy="1054394"/>
          </a:xfrm>
        </p:spPr>
        <p:txBody>
          <a:bodyPr/>
          <a:lstStyle/>
          <a:p>
            <a:r>
              <a:rPr lang="en-US" dirty="0"/>
              <a:t>State Diagrams</a:t>
            </a:r>
          </a:p>
        </p:txBody>
      </p:sp>
      <p:pic>
        <p:nvPicPr>
          <p:cNvPr id="9" name="Picture 8"/>
          <p:cNvPicPr>
            <a:picLocks noChangeAspect="1"/>
          </p:cNvPicPr>
          <p:nvPr/>
        </p:nvPicPr>
        <p:blipFill>
          <a:blip r:embed="rId2"/>
          <a:stretch>
            <a:fillRect/>
          </a:stretch>
        </p:blipFill>
        <p:spPr>
          <a:xfrm>
            <a:off x="63770" y="3370384"/>
            <a:ext cx="9108912" cy="3384376"/>
          </a:xfrm>
          <a:prstGeom prst="rect">
            <a:avLst/>
          </a:prstGeom>
        </p:spPr>
      </p:pic>
      <p:pic>
        <p:nvPicPr>
          <p:cNvPr id="2" name="Picture 1"/>
          <p:cNvPicPr>
            <a:picLocks noChangeAspect="1"/>
          </p:cNvPicPr>
          <p:nvPr/>
        </p:nvPicPr>
        <p:blipFill>
          <a:blip r:embed="rId3"/>
          <a:stretch>
            <a:fillRect/>
          </a:stretch>
        </p:blipFill>
        <p:spPr>
          <a:xfrm>
            <a:off x="4223589" y="94546"/>
            <a:ext cx="4844211" cy="2929619"/>
          </a:xfrm>
          <a:prstGeom prst="rect">
            <a:avLst/>
          </a:prstGeom>
        </p:spPr>
      </p:pic>
    </p:spTree>
    <p:extLst>
      <p:ext uri="{BB962C8B-B14F-4D97-AF65-F5344CB8AC3E}">
        <p14:creationId xmlns:p14="http://schemas.microsoft.com/office/powerpoint/2010/main" val="6590080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0999" y="1719071"/>
            <a:ext cx="2123489" cy="4407408"/>
          </a:xfrm>
        </p:spPr>
        <p:txBody>
          <a:bodyPr/>
          <a:lstStyle/>
          <a:p>
            <a:r>
              <a:rPr lang="en-US" dirty="0"/>
              <a:t>Bike shop example</a:t>
            </a:r>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7" name="Title 6"/>
          <p:cNvSpPr>
            <a:spLocks noGrp="1"/>
          </p:cNvSpPr>
          <p:nvPr>
            <p:ph type="title"/>
          </p:nvPr>
        </p:nvSpPr>
        <p:spPr/>
        <p:txBody>
          <a:bodyPr/>
          <a:lstStyle/>
          <a:p>
            <a:r>
              <a:rPr lang="en-US" dirty="0"/>
              <a:t>State Diagrams</a:t>
            </a:r>
          </a:p>
        </p:txBody>
      </p:sp>
      <p:pic>
        <p:nvPicPr>
          <p:cNvPr id="2" name="Picture 1"/>
          <p:cNvPicPr>
            <a:picLocks noChangeAspect="1"/>
          </p:cNvPicPr>
          <p:nvPr/>
        </p:nvPicPr>
        <p:blipFill>
          <a:blip r:embed="rId2"/>
          <a:stretch>
            <a:fillRect/>
          </a:stretch>
        </p:blipFill>
        <p:spPr>
          <a:xfrm>
            <a:off x="2699792" y="1753181"/>
            <a:ext cx="5916538" cy="4618859"/>
          </a:xfrm>
          <a:prstGeom prst="rect">
            <a:avLst/>
          </a:prstGeom>
        </p:spPr>
      </p:pic>
    </p:spTree>
    <p:extLst>
      <p:ext uri="{BB962C8B-B14F-4D97-AF65-F5344CB8AC3E}">
        <p14:creationId xmlns:p14="http://schemas.microsoft.com/office/powerpoint/2010/main" val="37408626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Shows how the design is organised into logically related groups of objects.</a:t>
            </a:r>
          </a:p>
          <a:p>
            <a:pPr marL="45720" indent="0">
              <a:buNone/>
            </a:pPr>
            <a:endParaRPr lang="en-GB" dirty="0"/>
          </a:p>
          <a:p>
            <a:r>
              <a:rPr lang="en-GB" dirty="0"/>
              <a:t>In the UML, these are shown using packages - an encapsulation construct. This is a logical model. The actual organisation of objects in the system may be different.</a:t>
            </a:r>
          </a:p>
          <a:p>
            <a:endParaRPr lang="en-US" dirty="0"/>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Component Diagrams</a:t>
            </a:r>
          </a:p>
        </p:txBody>
      </p:sp>
    </p:spTree>
    <p:extLst>
      <p:ext uri="{BB962C8B-B14F-4D97-AF65-F5344CB8AC3E}">
        <p14:creationId xmlns:p14="http://schemas.microsoft.com/office/powerpoint/2010/main" val="29087043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719071"/>
            <a:ext cx="1872207" cy="4407408"/>
          </a:xfrm>
        </p:spPr>
        <p:txBody>
          <a:bodyPr>
            <a:normAutofit/>
          </a:bodyPr>
          <a:lstStyle/>
          <a:p>
            <a:r>
              <a:rPr lang="en-US" sz="1800" dirty="0"/>
              <a:t>A subsystem is a replaceable part of the system with well-defined interfaces that encapsulates the state and behavior of its contained classes.</a:t>
            </a:r>
          </a:p>
          <a:p>
            <a:r>
              <a:rPr lang="en-US" sz="1800" dirty="0"/>
              <a:t>UML component and package  conventions</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Subsystem Decomposition</a:t>
            </a:r>
            <a:br>
              <a:rPr lang="en-US" dirty="0"/>
            </a:br>
            <a:r>
              <a:rPr lang="en-US" dirty="0"/>
              <a:t>with Component Diagrams</a:t>
            </a:r>
          </a:p>
        </p:txBody>
      </p:sp>
      <p:pic>
        <p:nvPicPr>
          <p:cNvPr id="6" name="Picture 5"/>
          <p:cNvPicPr>
            <a:picLocks noChangeAspect="1"/>
          </p:cNvPicPr>
          <p:nvPr/>
        </p:nvPicPr>
        <p:blipFill>
          <a:blip r:embed="rId2"/>
          <a:stretch>
            <a:fillRect/>
          </a:stretch>
        </p:blipFill>
        <p:spPr>
          <a:xfrm>
            <a:off x="2051720" y="1547367"/>
            <a:ext cx="7068467" cy="5277295"/>
          </a:xfrm>
          <a:prstGeom prst="rect">
            <a:avLst/>
          </a:prstGeom>
        </p:spPr>
      </p:pic>
      <p:sp>
        <p:nvSpPr>
          <p:cNvPr id="7" name="Right Arrow 6"/>
          <p:cNvSpPr/>
          <p:nvPr/>
        </p:nvSpPr>
        <p:spPr>
          <a:xfrm>
            <a:off x="1402168" y="553968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02875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Deployment diagrams are used to visualize the topology of the physical components of a system where the software components are deployed.</a:t>
            </a:r>
          </a:p>
          <a:p>
            <a:r>
              <a:rPr lang="en-US" dirty="0"/>
              <a:t>Deployment diagrams are used by the system engineers and describe:</a:t>
            </a:r>
          </a:p>
          <a:p>
            <a:pPr lvl="1"/>
            <a:r>
              <a:rPr lang="en-US" dirty="0"/>
              <a:t>The physical components (hardware), </a:t>
            </a:r>
          </a:p>
          <a:p>
            <a:pPr lvl="1"/>
            <a:r>
              <a:rPr lang="en-US" dirty="0"/>
              <a:t>Their distribution</a:t>
            </a:r>
          </a:p>
          <a:p>
            <a:pPr lvl="1"/>
            <a:r>
              <a:rPr lang="en-US" dirty="0"/>
              <a:t>Their association</a:t>
            </a:r>
          </a:p>
          <a:p>
            <a:r>
              <a:rPr lang="en-US" dirty="0"/>
              <a:t>The purpose of deployment diagrams:</a:t>
            </a:r>
          </a:p>
          <a:p>
            <a:pPr lvl="1"/>
            <a:r>
              <a:rPr lang="en-US" dirty="0"/>
              <a:t>Visualize hardware topology of a system.</a:t>
            </a:r>
          </a:p>
          <a:p>
            <a:pPr lvl="1"/>
            <a:r>
              <a:rPr lang="en-US" dirty="0"/>
              <a:t>Describe the hardware components used to deploy software components.</a:t>
            </a:r>
          </a:p>
          <a:p>
            <a:pPr lvl="1"/>
            <a:r>
              <a:rPr lang="en-US" dirty="0"/>
              <a:t>Describe runtime processing nodes.</a:t>
            </a:r>
          </a:p>
          <a:p>
            <a:endParaRPr lang="en-US" dirty="0"/>
          </a:p>
        </p:txBody>
      </p:sp>
      <p:sp>
        <p:nvSpPr>
          <p:cNvPr id="3" name="Title 2"/>
          <p:cNvSpPr>
            <a:spLocks noGrp="1"/>
          </p:cNvSpPr>
          <p:nvPr>
            <p:ph type="title"/>
          </p:nvPr>
        </p:nvSpPr>
        <p:spPr/>
        <p:txBody>
          <a:bodyPr/>
          <a:lstStyle/>
          <a:p>
            <a:r>
              <a:rPr lang="en-US" dirty="0"/>
              <a:t>Deployment Diagrams</a:t>
            </a:r>
          </a:p>
        </p:txBody>
      </p:sp>
    </p:spTree>
    <p:extLst>
      <p:ext uri="{BB962C8B-B14F-4D97-AF65-F5344CB8AC3E}">
        <p14:creationId xmlns:p14="http://schemas.microsoft.com/office/powerpoint/2010/main" val="18433529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1800" dirty="0"/>
              <a:t>UML deployment diagrams are used to depict the relationship among run-time components and nodes</a:t>
            </a:r>
          </a:p>
          <a:p>
            <a:r>
              <a:rPr lang="en-US" sz="1800" dirty="0"/>
              <a:t>Components</a:t>
            </a:r>
          </a:p>
          <a:p>
            <a:pPr lvl="1"/>
            <a:r>
              <a:rPr lang="en-US" sz="1600" dirty="0"/>
              <a:t>Components are self-contained entities that provide services to other components or actors. </a:t>
            </a:r>
          </a:p>
          <a:p>
            <a:pPr lvl="2"/>
            <a:r>
              <a:rPr lang="en-US" sz="1400" dirty="0"/>
              <a:t>A Web server, for example, is a component that provides services to Web browsers. </a:t>
            </a:r>
          </a:p>
          <a:p>
            <a:pPr lvl="2"/>
            <a:r>
              <a:rPr lang="en-US" sz="1400" dirty="0"/>
              <a:t>A Web browser such as Safari is a component that provides services to a user. </a:t>
            </a:r>
          </a:p>
          <a:p>
            <a:r>
              <a:rPr lang="en-US" sz="1800" dirty="0"/>
              <a:t>Nodes</a:t>
            </a:r>
          </a:p>
          <a:p>
            <a:pPr lvl="1"/>
            <a:r>
              <a:rPr lang="en-US" sz="1600" dirty="0"/>
              <a:t>A node is a physical device or an execution environment in which components are executed.  </a:t>
            </a:r>
          </a:p>
          <a:p>
            <a:pPr lvl="1"/>
            <a:r>
              <a:rPr lang="en-US" sz="1600" dirty="0"/>
              <a:t>A system is composed of interacting run-time components that can be distributed among several nodes. </a:t>
            </a:r>
          </a:p>
          <a:p>
            <a:pPr lvl="1"/>
            <a:r>
              <a:rPr lang="en-US" sz="1600" dirty="0"/>
              <a:t>A node can contain another node, for example, a device can contain an execution environment.</a:t>
            </a:r>
          </a:p>
          <a:p>
            <a:pPr lvl="1"/>
            <a:r>
              <a:rPr lang="en-US" sz="1600" dirty="0"/>
              <a:t>Represented by boxes containing component icons. </a:t>
            </a:r>
          </a:p>
        </p:txBody>
      </p:sp>
      <p:sp>
        <p:nvSpPr>
          <p:cNvPr id="3" name="Title 2"/>
          <p:cNvSpPr>
            <a:spLocks noGrp="1"/>
          </p:cNvSpPr>
          <p:nvPr>
            <p:ph type="title"/>
          </p:nvPr>
        </p:nvSpPr>
        <p:spPr/>
        <p:txBody>
          <a:bodyPr/>
          <a:lstStyle/>
          <a:p>
            <a:r>
              <a:rPr lang="en-US" dirty="0"/>
              <a:t>Elements of a Deployment Diagram</a:t>
            </a:r>
          </a:p>
        </p:txBody>
      </p:sp>
    </p:spTree>
    <p:extLst>
      <p:ext uri="{BB962C8B-B14F-4D97-AF65-F5344CB8AC3E}">
        <p14:creationId xmlns:p14="http://schemas.microsoft.com/office/powerpoint/2010/main" val="34613445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1800" dirty="0"/>
              <a:t>Nodes are represented by boxes containing component icons. </a:t>
            </a:r>
          </a:p>
          <a:p>
            <a:r>
              <a:rPr lang="en-US" sz="1800" dirty="0"/>
              <a:t>Nodes can be stereotyped to denote physical devices or execution environments. </a:t>
            </a:r>
          </a:p>
          <a:p>
            <a:r>
              <a:rPr lang="en-US" sz="1800" dirty="0"/>
              <a:t>Communication paths between nodes are represented by solid lines. The protocol used by two nodes to communicate can be indicated with a stereotype on the communication path.</a:t>
            </a:r>
          </a:p>
        </p:txBody>
      </p:sp>
      <p:sp>
        <p:nvSpPr>
          <p:cNvPr id="3" name="Title 2"/>
          <p:cNvSpPr>
            <a:spLocks noGrp="1"/>
          </p:cNvSpPr>
          <p:nvPr>
            <p:ph type="title"/>
          </p:nvPr>
        </p:nvSpPr>
        <p:spPr/>
        <p:txBody>
          <a:bodyPr/>
          <a:lstStyle/>
          <a:p>
            <a:r>
              <a:rPr lang="en-US" dirty="0"/>
              <a:t>An example</a:t>
            </a:r>
          </a:p>
        </p:txBody>
      </p:sp>
      <p:pic>
        <p:nvPicPr>
          <p:cNvPr id="4" name="Picture 3"/>
          <p:cNvPicPr>
            <a:picLocks noChangeAspect="1"/>
          </p:cNvPicPr>
          <p:nvPr/>
        </p:nvPicPr>
        <p:blipFill>
          <a:blip r:embed="rId2"/>
          <a:stretch>
            <a:fillRect/>
          </a:stretch>
        </p:blipFill>
        <p:spPr>
          <a:xfrm>
            <a:off x="762000" y="3733800"/>
            <a:ext cx="7343775" cy="3000375"/>
          </a:xfrm>
          <a:prstGeom prst="rect">
            <a:avLst/>
          </a:prstGeom>
        </p:spPr>
      </p:pic>
    </p:spTree>
    <p:extLst>
      <p:ext uri="{BB962C8B-B14F-4D97-AF65-F5344CB8AC3E}">
        <p14:creationId xmlns:p14="http://schemas.microsoft.com/office/powerpoint/2010/main" val="5507481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Any Diagram that Explains How the System Works is a Good One</a:t>
            </a:r>
          </a:p>
        </p:txBody>
      </p:sp>
      <p:pic>
        <p:nvPicPr>
          <p:cNvPr id="6" name="Picture 5"/>
          <p:cNvPicPr>
            <a:picLocks noChangeAspect="1"/>
          </p:cNvPicPr>
          <p:nvPr/>
        </p:nvPicPr>
        <p:blipFill>
          <a:blip r:embed="rId2"/>
          <a:stretch>
            <a:fillRect/>
          </a:stretch>
        </p:blipFill>
        <p:spPr>
          <a:xfrm>
            <a:off x="623517" y="1748539"/>
            <a:ext cx="7896225" cy="3152775"/>
          </a:xfrm>
          <a:prstGeom prst="rect">
            <a:avLst/>
          </a:prstGeom>
        </p:spPr>
      </p:pic>
    </p:spTree>
    <p:extLst>
      <p:ext uri="{BB962C8B-B14F-4D97-AF65-F5344CB8AC3E}">
        <p14:creationId xmlns:p14="http://schemas.microsoft.com/office/powerpoint/2010/main" val="39605637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endParaRPr lang="en-US" dirty="0"/>
          </a:p>
        </p:txBody>
      </p:sp>
      <p:sp>
        <p:nvSpPr>
          <p:cNvPr id="5" name="Title 4"/>
          <p:cNvSpPr>
            <a:spLocks noGrp="1"/>
          </p:cNvSpPr>
          <p:nvPr>
            <p:ph type="title"/>
          </p:nvPr>
        </p:nvSpPr>
        <p:spPr/>
        <p:txBody>
          <a:bodyPr/>
          <a:lstStyle/>
          <a:p>
            <a:r>
              <a:rPr lang="en-US" dirty="0"/>
              <a:t>Design Artifacts</a:t>
            </a:r>
          </a:p>
        </p:txBody>
      </p:sp>
      <p:sp>
        <p:nvSpPr>
          <p:cNvPr id="6" name="Rounded Rectangle 5"/>
          <p:cNvSpPr/>
          <p:nvPr/>
        </p:nvSpPr>
        <p:spPr>
          <a:xfrm>
            <a:off x="3059832" y="1936279"/>
            <a:ext cx="2589233" cy="72008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7" name="Rounded Rectangle 6"/>
          <p:cNvSpPr/>
          <p:nvPr/>
        </p:nvSpPr>
        <p:spPr>
          <a:xfrm>
            <a:off x="3059832" y="3120798"/>
            <a:ext cx="2589233" cy="72008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System Design</a:t>
            </a:r>
          </a:p>
        </p:txBody>
      </p:sp>
      <p:sp>
        <p:nvSpPr>
          <p:cNvPr id="8" name="Rounded Rectangle 7"/>
          <p:cNvSpPr/>
          <p:nvPr/>
        </p:nvSpPr>
        <p:spPr>
          <a:xfrm>
            <a:off x="3072061" y="4305316"/>
            <a:ext cx="2589233" cy="72008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Object Design</a:t>
            </a:r>
          </a:p>
        </p:txBody>
      </p:sp>
      <p:sp>
        <p:nvSpPr>
          <p:cNvPr id="10" name="Flowchart: Document 9"/>
          <p:cNvSpPr/>
          <p:nvPr/>
        </p:nvSpPr>
        <p:spPr>
          <a:xfrm>
            <a:off x="539552" y="3120798"/>
            <a:ext cx="1368152" cy="1066165"/>
          </a:xfrm>
          <a:prstGeom prst="flowChartDocument">
            <a:avLst/>
          </a:prstGeom>
          <a:solidFill>
            <a:srgbClr val="FEE6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Nonfunctional Requirements</a:t>
            </a:r>
          </a:p>
        </p:txBody>
      </p:sp>
      <p:sp>
        <p:nvSpPr>
          <p:cNvPr id="11" name="Flowchart: Card 10"/>
          <p:cNvSpPr/>
          <p:nvPr/>
        </p:nvSpPr>
        <p:spPr>
          <a:xfrm>
            <a:off x="6870530" y="3002446"/>
            <a:ext cx="1886744" cy="1042458"/>
          </a:xfrm>
          <a:prstGeom prst="flowChartPunchedCard">
            <a:avLst/>
          </a:prstGeom>
          <a:solidFill>
            <a:srgbClr val="FEE6CE"/>
          </a:solidFill>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lstStyle/>
          <a:p>
            <a:pPr marL="57150"/>
            <a:r>
              <a:rPr lang="en-US" sz="1400" dirty="0">
                <a:solidFill>
                  <a:schemeClr val="tx1"/>
                </a:solidFill>
                <a:sym typeface="Wingdings 2" panose="05020102010507070707" pitchFamily="18" charset="2"/>
              </a:rPr>
              <a:t>      DYNAMIC MODEL</a:t>
            </a:r>
          </a:p>
          <a:p>
            <a:pPr marL="171450" indent="-114300">
              <a:buFont typeface="Wingdings 2" panose="05020102010507070707" pitchFamily="18" charset="2"/>
              <a:buChar char=""/>
            </a:pPr>
            <a:r>
              <a:rPr lang="en-US" sz="1400" dirty="0">
                <a:solidFill>
                  <a:schemeClr val="tx1"/>
                </a:solidFill>
                <a:sym typeface="Wingdings 2" panose="05020102010507070707" pitchFamily="18" charset="2"/>
              </a:rPr>
              <a:t>Sequence Diagrams</a:t>
            </a:r>
            <a:endParaRPr lang="en-US" sz="1400" dirty="0">
              <a:solidFill>
                <a:schemeClr val="tx1"/>
              </a:solidFill>
            </a:endParaRPr>
          </a:p>
          <a:p>
            <a:pPr marL="171450" indent="-114300">
              <a:buFont typeface="Wingdings 2" panose="05020102010507070707" pitchFamily="18" charset="2"/>
              <a:buChar char=""/>
            </a:pPr>
            <a:r>
              <a:rPr lang="en-US" sz="1400" dirty="0">
                <a:solidFill>
                  <a:schemeClr val="tx1"/>
                </a:solidFill>
                <a:sym typeface="Wingdings 2" panose="05020102010507070707" pitchFamily="18" charset="2"/>
              </a:rPr>
              <a:t>State Machine Diagrams</a:t>
            </a:r>
          </a:p>
        </p:txBody>
      </p:sp>
      <p:cxnSp>
        <p:nvCxnSpPr>
          <p:cNvPr id="13" name="Straight Arrow Connector 12"/>
          <p:cNvCxnSpPr>
            <a:stCxn id="10" idx="3"/>
            <a:endCxn id="7" idx="1"/>
          </p:cNvCxnSpPr>
          <p:nvPr/>
        </p:nvCxnSpPr>
        <p:spPr>
          <a:xfrm flipV="1">
            <a:off x="1907704" y="3480838"/>
            <a:ext cx="1152128" cy="173043"/>
          </a:xfrm>
          <a:prstGeom prst="straightConnector1">
            <a:avLst/>
          </a:prstGeom>
          <a:ln w="28575">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649065" y="3535579"/>
            <a:ext cx="1152128" cy="0"/>
          </a:xfrm>
          <a:prstGeom prst="straightConnector1">
            <a:avLst/>
          </a:prstGeom>
          <a:ln w="28575">
            <a:solidFill>
              <a:srgbClr val="6600FF"/>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8" name="Flowchart: Card 17"/>
          <p:cNvSpPr/>
          <p:nvPr/>
        </p:nvSpPr>
        <p:spPr>
          <a:xfrm>
            <a:off x="6892208" y="4170768"/>
            <a:ext cx="1865065" cy="1466340"/>
          </a:xfrm>
          <a:prstGeom prst="flowChartPunchedCard">
            <a:avLst/>
          </a:prstGeom>
          <a:solidFill>
            <a:srgbClr val="FEE6CE"/>
          </a:solidFill>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lstStyle/>
          <a:p>
            <a:pPr marL="57150"/>
            <a:r>
              <a:rPr lang="en-US" sz="1400" dirty="0">
                <a:solidFill>
                  <a:schemeClr val="tx1"/>
                </a:solidFill>
                <a:sym typeface="Wingdings 2" panose="05020102010507070707" pitchFamily="18" charset="2"/>
              </a:rPr>
              <a:t>     ANALYSIS OBJECT</a:t>
            </a:r>
            <a:br>
              <a:rPr lang="en-US" sz="1400" dirty="0">
                <a:solidFill>
                  <a:schemeClr val="tx1"/>
                </a:solidFill>
                <a:sym typeface="Wingdings 2" panose="05020102010507070707" pitchFamily="18" charset="2"/>
              </a:rPr>
            </a:br>
            <a:r>
              <a:rPr lang="en-US" sz="1400" dirty="0">
                <a:solidFill>
                  <a:schemeClr val="tx1"/>
                </a:solidFill>
                <a:sym typeface="Wingdings 2" panose="05020102010507070707" pitchFamily="18" charset="2"/>
              </a:rPr>
              <a:t>              MODEL</a:t>
            </a:r>
          </a:p>
          <a:p>
            <a:pPr marL="171450" indent="-114300">
              <a:buFont typeface="Wingdings 2" panose="05020102010507070707" pitchFamily="18" charset="2"/>
              <a:buChar char=""/>
            </a:pPr>
            <a:r>
              <a:rPr lang="en-US" sz="1400" dirty="0">
                <a:solidFill>
                  <a:schemeClr val="tx1"/>
                </a:solidFill>
                <a:sym typeface="Wingdings 2" panose="05020102010507070707" pitchFamily="18" charset="2"/>
              </a:rPr>
              <a:t>Class Diagrams</a:t>
            </a:r>
          </a:p>
          <a:p>
            <a:pPr marL="171450" indent="-114300">
              <a:buFont typeface="Wingdings 2" panose="05020102010507070707" pitchFamily="18" charset="2"/>
              <a:buChar char=""/>
            </a:pPr>
            <a:r>
              <a:rPr lang="en-US" sz="1400" dirty="0">
                <a:solidFill>
                  <a:schemeClr val="tx1"/>
                </a:solidFill>
                <a:sym typeface="Wingdings 2" panose="05020102010507070707" pitchFamily="18" charset="2"/>
              </a:rPr>
              <a:t>ER Diagrams and</a:t>
            </a:r>
            <a:br>
              <a:rPr lang="en-US" sz="1400" dirty="0">
                <a:solidFill>
                  <a:schemeClr val="tx1"/>
                </a:solidFill>
                <a:sym typeface="Wingdings 2" panose="05020102010507070707" pitchFamily="18" charset="2"/>
              </a:rPr>
            </a:br>
            <a:r>
              <a:rPr lang="en-US" sz="1400" dirty="0">
                <a:solidFill>
                  <a:schemeClr val="tx1"/>
                </a:solidFill>
                <a:sym typeface="Wingdings 2" panose="05020102010507070707" pitchFamily="18" charset="2"/>
              </a:rPr>
              <a:t>EER Diagrams</a:t>
            </a:r>
          </a:p>
        </p:txBody>
      </p:sp>
      <p:cxnSp>
        <p:nvCxnSpPr>
          <p:cNvPr id="19" name="Straight Arrow Connector 18"/>
          <p:cNvCxnSpPr/>
          <p:nvPr/>
        </p:nvCxnSpPr>
        <p:spPr>
          <a:xfrm>
            <a:off x="5556143" y="3767548"/>
            <a:ext cx="1337336" cy="672096"/>
          </a:xfrm>
          <a:prstGeom prst="straightConnector1">
            <a:avLst/>
          </a:prstGeom>
          <a:ln w="28575">
            <a:solidFill>
              <a:srgbClr val="6600FF"/>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8" idx="3"/>
            <a:endCxn id="18" idx="1"/>
          </p:cNvCxnSpPr>
          <p:nvPr/>
        </p:nvCxnSpPr>
        <p:spPr>
          <a:xfrm>
            <a:off x="5661294" y="4665356"/>
            <a:ext cx="1230914" cy="238582"/>
          </a:xfrm>
          <a:prstGeom prst="straightConnector1">
            <a:avLst/>
          </a:prstGeom>
          <a:ln w="28575">
            <a:solidFill>
              <a:srgbClr val="6600FF"/>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 name="Flowchart: Card 16"/>
          <p:cNvSpPr/>
          <p:nvPr/>
        </p:nvSpPr>
        <p:spPr>
          <a:xfrm>
            <a:off x="569860" y="4403729"/>
            <a:ext cx="1886744" cy="1042458"/>
          </a:xfrm>
          <a:prstGeom prst="flowChartPunchedCard">
            <a:avLst/>
          </a:prstGeom>
          <a:solidFill>
            <a:srgbClr val="FEE6CE"/>
          </a:solidFill>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lstStyle/>
          <a:p>
            <a:pPr marL="171450" indent="-114300">
              <a:buFont typeface="Wingdings 2" panose="05020102010507070707" pitchFamily="18" charset="2"/>
              <a:buChar char=""/>
            </a:pPr>
            <a:r>
              <a:rPr lang="en-US" sz="1400" dirty="0">
                <a:solidFill>
                  <a:schemeClr val="tx1"/>
                </a:solidFill>
                <a:sym typeface="Wingdings 2" panose="05020102010507070707" pitchFamily="18" charset="2"/>
              </a:rPr>
              <a:t>Subsystem Decomposition Diagrams</a:t>
            </a:r>
          </a:p>
        </p:txBody>
      </p:sp>
      <p:grpSp>
        <p:nvGrpSpPr>
          <p:cNvPr id="20" name="Group 19"/>
          <p:cNvGrpSpPr/>
          <p:nvPr/>
        </p:nvGrpSpPr>
        <p:grpSpPr>
          <a:xfrm>
            <a:off x="7280583" y="455547"/>
            <a:ext cx="1609999" cy="1200150"/>
            <a:chOff x="7381601" y="2238541"/>
            <a:chExt cx="1609999" cy="1200150"/>
          </a:xfrm>
        </p:grpSpPr>
        <p:sp>
          <p:nvSpPr>
            <p:cNvPr id="22" name="TextBox 21"/>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solidFill>
                    <a:schemeClr val="bg1"/>
                  </a:solidFill>
                </a:rPr>
                <a:t>Analysis</a:t>
              </a:r>
              <a:endParaRPr lang="en-US" sz="1600" b="0" dirty="0">
                <a:solidFill>
                  <a:schemeClr val="bg1"/>
                </a:solidFill>
              </a:endParaRPr>
            </a:p>
          </p:txBody>
        </p:sp>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grpSp>
        <p:nvGrpSpPr>
          <p:cNvPr id="24" name="Group 23"/>
          <p:cNvGrpSpPr/>
          <p:nvPr/>
        </p:nvGrpSpPr>
        <p:grpSpPr>
          <a:xfrm>
            <a:off x="6893479" y="1383722"/>
            <a:ext cx="1643064" cy="942975"/>
            <a:chOff x="6994497" y="3166716"/>
            <a:chExt cx="1643064" cy="942975"/>
          </a:xfrm>
        </p:grpSpPr>
        <p:sp>
          <p:nvSpPr>
            <p:cNvPr id="25" name="TextBox 24"/>
            <p:cNvSpPr txBox="1"/>
            <p:nvPr/>
          </p:nvSpPr>
          <p:spPr>
            <a:xfrm>
              <a:off x="7851768" y="3754652"/>
              <a:ext cx="785793" cy="323165"/>
            </a:xfrm>
            <a:prstGeom prst="rect">
              <a:avLst/>
            </a:prstGeom>
            <a:noFill/>
          </p:spPr>
          <p:txBody>
            <a:bodyPr wrap="none" rtlCol="0">
              <a:spAutoFit/>
            </a:bodyPr>
            <a:lstStyle/>
            <a:p>
              <a:pPr algn="ctr">
                <a:lnSpc>
                  <a:spcPts val="1800"/>
                </a:lnSpc>
              </a:pPr>
              <a:r>
                <a:rPr lang="en-US" sz="1600" dirty="0"/>
                <a:t>Design</a:t>
              </a:r>
              <a:endParaRPr lang="en-US" sz="1600" b="0" dirty="0">
                <a:latin typeface="+mn-lt"/>
              </a:endParaRPr>
            </a:p>
          </p:txBody>
        </p: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4497" y="3166716"/>
              <a:ext cx="1047750" cy="942975"/>
            </a:xfrm>
            <a:prstGeom prst="rect">
              <a:avLst/>
            </a:prstGeom>
          </p:spPr>
        </p:pic>
      </p:grpSp>
      <p:grpSp>
        <p:nvGrpSpPr>
          <p:cNvPr id="27" name="Group 26"/>
          <p:cNvGrpSpPr/>
          <p:nvPr/>
        </p:nvGrpSpPr>
        <p:grpSpPr>
          <a:xfrm>
            <a:off x="6116621" y="1766092"/>
            <a:ext cx="1352165" cy="1022914"/>
            <a:chOff x="6217639" y="3549086"/>
            <a:chExt cx="1352165" cy="1022914"/>
          </a:xfrm>
        </p:grpSpPr>
        <p:sp>
          <p:nvSpPr>
            <p:cNvPr id="28" name="TextBox 27"/>
            <p:cNvSpPr txBox="1"/>
            <p:nvPr/>
          </p:nvSpPr>
          <p:spPr>
            <a:xfrm>
              <a:off x="6217639" y="4248835"/>
              <a:ext cx="1352165" cy="323165"/>
            </a:xfrm>
            <a:prstGeom prst="rect">
              <a:avLst/>
            </a:prstGeom>
            <a:noFill/>
          </p:spPr>
          <p:txBody>
            <a:bodyPr wrap="none" rtlCol="0">
              <a:spAutoFit/>
            </a:bodyPr>
            <a:lstStyle/>
            <a:p>
              <a:pPr algn="ctr">
                <a:lnSpc>
                  <a:spcPts val="1800"/>
                </a:lnSpc>
              </a:pPr>
              <a:r>
                <a:rPr lang="en-US" sz="1600" dirty="0"/>
                <a:t>Development</a:t>
              </a:r>
              <a:endParaRPr lang="en-US" sz="1600" b="0" dirty="0">
                <a:latin typeface="+mn-lt"/>
              </a:endParaRPr>
            </a:p>
          </p:txBody>
        </p:sp>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0692" y="3549086"/>
              <a:ext cx="1047750" cy="685800"/>
            </a:xfrm>
            <a:prstGeom prst="rect">
              <a:avLst/>
            </a:prstGeom>
          </p:spPr>
        </p:pic>
      </p:grpSp>
      <p:cxnSp>
        <p:nvCxnSpPr>
          <p:cNvPr id="30" name="Straight Arrow Connector 29"/>
          <p:cNvCxnSpPr>
            <a:endCxn id="8" idx="1"/>
          </p:cNvCxnSpPr>
          <p:nvPr/>
        </p:nvCxnSpPr>
        <p:spPr>
          <a:xfrm flipV="1">
            <a:off x="2456604" y="4665356"/>
            <a:ext cx="615457" cy="124270"/>
          </a:xfrm>
          <a:prstGeom prst="straightConnector1">
            <a:avLst/>
          </a:prstGeom>
          <a:ln w="28575">
            <a:solidFill>
              <a:srgbClr val="6600FF"/>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2435914" y="3851348"/>
            <a:ext cx="911950" cy="588296"/>
          </a:xfrm>
          <a:prstGeom prst="straightConnector1">
            <a:avLst/>
          </a:prstGeom>
          <a:ln w="28575">
            <a:solidFill>
              <a:srgbClr val="6600FF"/>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3140079" y="5445224"/>
            <a:ext cx="2589233" cy="72008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Development</a:t>
            </a:r>
          </a:p>
        </p:txBody>
      </p:sp>
      <p:sp>
        <p:nvSpPr>
          <p:cNvPr id="16" name="Curved Right Arrow 15"/>
          <p:cNvSpPr/>
          <p:nvPr/>
        </p:nvSpPr>
        <p:spPr>
          <a:xfrm>
            <a:off x="2987824" y="4922752"/>
            <a:ext cx="432048" cy="935643"/>
          </a:xfrm>
          <a:prstGeom prst="curvedRightArrow">
            <a:avLst/>
          </a:prstGeom>
          <a:solidFill>
            <a:srgbClr val="FFFF99"/>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Curved Right Arrow 32"/>
          <p:cNvSpPr/>
          <p:nvPr/>
        </p:nvSpPr>
        <p:spPr>
          <a:xfrm flipH="1" flipV="1">
            <a:off x="5381501" y="4917614"/>
            <a:ext cx="432048" cy="935643"/>
          </a:xfrm>
          <a:prstGeom prst="curvedRightArrow">
            <a:avLst/>
          </a:prstGeom>
          <a:solidFill>
            <a:srgbClr val="FFFF99"/>
          </a:solidFill>
          <a:ln w="76200">
            <a:solidFill>
              <a:srgbClr val="E580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Curved Right Arrow 33"/>
          <p:cNvSpPr/>
          <p:nvPr/>
        </p:nvSpPr>
        <p:spPr>
          <a:xfrm flipH="1" flipV="1">
            <a:off x="5165477" y="3702946"/>
            <a:ext cx="432048" cy="935643"/>
          </a:xfrm>
          <a:prstGeom prst="curvedRightArrow">
            <a:avLst/>
          </a:prstGeom>
          <a:solidFill>
            <a:srgbClr val="FFFF99"/>
          </a:solidFill>
          <a:ln w="76200">
            <a:solidFill>
              <a:srgbClr val="E580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Curved Right Arrow 37"/>
          <p:cNvSpPr/>
          <p:nvPr/>
        </p:nvSpPr>
        <p:spPr>
          <a:xfrm flipH="1" flipV="1">
            <a:off x="5165477" y="2169446"/>
            <a:ext cx="874254" cy="2469143"/>
          </a:xfrm>
          <a:prstGeom prst="curvedRightArrow">
            <a:avLst/>
          </a:prstGeom>
          <a:solidFill>
            <a:srgbClr val="FFFF99"/>
          </a:solidFill>
          <a:ln w="76200">
            <a:solidFill>
              <a:srgbClr val="E580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Curved Right Arrow 36"/>
          <p:cNvSpPr/>
          <p:nvPr/>
        </p:nvSpPr>
        <p:spPr>
          <a:xfrm flipH="1" flipV="1">
            <a:off x="5220072" y="2287799"/>
            <a:ext cx="491873" cy="978896"/>
          </a:xfrm>
          <a:prstGeom prst="curvedRightArrow">
            <a:avLst/>
          </a:prstGeom>
          <a:solidFill>
            <a:srgbClr val="FFFF99"/>
          </a:solidFill>
          <a:ln w="76200">
            <a:solidFill>
              <a:srgbClr val="E580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52853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Use of architectural models</a:t>
            </a:r>
            <a:endParaRPr lang="en-US" dirty="0"/>
          </a:p>
        </p:txBody>
      </p:sp>
      <p:sp>
        <p:nvSpPr>
          <p:cNvPr id="3" name="Content Placeholder 2"/>
          <p:cNvSpPr>
            <a:spLocks noGrp="1"/>
          </p:cNvSpPr>
          <p:nvPr>
            <p:ph idx="1"/>
          </p:nvPr>
        </p:nvSpPr>
        <p:spPr/>
        <p:txBody>
          <a:bodyPr/>
          <a:lstStyle/>
          <a:p>
            <a:r>
              <a:rPr lang="en-US" dirty="0"/>
              <a:t>As a way of facilitating discussion about the system design </a:t>
            </a:r>
          </a:p>
          <a:p>
            <a:pPr lvl="1"/>
            <a:r>
              <a:rPr lang="en-US" dirty="0"/>
              <a:t>A high-level architectural view of a system is useful for communication with system stakeholders and project planning because it is not cluttered with detail. Stakeholders can relate to it and understand an abstract view of the system. They can then discuss the system as a whole without being confused by detail. </a:t>
            </a:r>
            <a:endParaRPr lang="en-GB" dirty="0"/>
          </a:p>
          <a:p>
            <a:r>
              <a:rPr lang="en-US" dirty="0"/>
              <a:t>As a way of documenting an architecture that has been designed </a:t>
            </a:r>
          </a:p>
          <a:p>
            <a:pPr lvl="1"/>
            <a:r>
              <a:rPr lang="en-US" dirty="0"/>
              <a:t>The aim here is to produce a complete system model that shows the different components in a system, their interfaces and their connections. </a:t>
            </a:r>
          </a:p>
        </p:txBody>
      </p:sp>
      <p:sp>
        <p:nvSpPr>
          <p:cNvPr id="5" name="Footer Placeholder 4"/>
          <p:cNvSpPr>
            <a:spLocks noGrp="1"/>
          </p:cNvSpPr>
          <p:nvPr>
            <p:ph type="ftr" sz="quarter" idx="11"/>
          </p:nvPr>
        </p:nvSpPr>
        <p:spPr/>
        <p:txBody>
          <a:bodyPr/>
          <a:lstStyle/>
          <a:p>
            <a:r>
              <a:rPr lang="en-US"/>
              <a:t>Chapter 6 Architectural Design</a:t>
            </a:r>
          </a:p>
        </p:txBody>
      </p:sp>
      <p:sp>
        <p:nvSpPr>
          <p:cNvPr id="6" name="Date Placeholder 5"/>
          <p:cNvSpPr>
            <a:spLocks noGrp="1"/>
          </p:cNvSpPr>
          <p:nvPr>
            <p:ph type="dt" sz="half" idx="10"/>
          </p:nvPr>
        </p:nvSpPr>
        <p:spPr/>
        <p:txBody>
          <a:bodyPr/>
          <a:lstStyle/>
          <a:p>
            <a:fld id="{0C852F40-6977-7646-99C3-82F9A7E07487}" type="datetime1">
              <a:rPr lang="en-GB" smtClean="0"/>
              <a:t>20/03/2017</a:t>
            </a:fld>
            <a:endParaRPr lang="en-US"/>
          </a:p>
        </p:txBody>
      </p:sp>
    </p:spTree>
    <p:extLst>
      <p:ext uri="{BB962C8B-B14F-4D97-AF65-F5344CB8AC3E}">
        <p14:creationId xmlns:p14="http://schemas.microsoft.com/office/powerpoint/2010/main" val="39013356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3" name="Footer Placeholder 2"/>
          <p:cNvSpPr>
            <a:spLocks noGrp="1"/>
          </p:cNvSpPr>
          <p:nvPr>
            <p:ph type="ftr" sz="quarter" idx="11"/>
          </p:nvPr>
        </p:nvSpPr>
        <p:spPr/>
        <p:txBody>
          <a:bodyPr/>
          <a:lstStyle/>
          <a:p>
            <a:pPr>
              <a:defRPr/>
            </a:pPr>
            <a:r>
              <a:rPr lang="en-US"/>
              <a:t>Chapter 4 Requirements Engineering</a:t>
            </a:r>
          </a:p>
        </p:txBody>
      </p:sp>
      <p:sp>
        <p:nvSpPr>
          <p:cNvPr id="4" name="Title 3"/>
          <p:cNvSpPr>
            <a:spLocks noGrp="1"/>
          </p:cNvSpPr>
          <p:nvPr>
            <p:ph type="title"/>
          </p:nvPr>
        </p:nvSpPr>
        <p:spPr/>
        <p:txBody>
          <a:bodyPr/>
          <a:lstStyle/>
          <a:p>
            <a:r>
              <a:rPr lang="en-US" dirty="0"/>
              <a:t>Explain and Design Patterns Used</a:t>
            </a:r>
          </a:p>
        </p:txBody>
      </p:sp>
      <p:pic>
        <p:nvPicPr>
          <p:cNvPr id="5" name="Picture 4"/>
          <p:cNvPicPr>
            <a:picLocks noChangeAspect="1"/>
          </p:cNvPicPr>
          <p:nvPr/>
        </p:nvPicPr>
        <p:blipFill>
          <a:blip r:embed="rId2"/>
          <a:stretch>
            <a:fillRect/>
          </a:stretch>
        </p:blipFill>
        <p:spPr>
          <a:xfrm>
            <a:off x="954749" y="344686"/>
            <a:ext cx="8143875" cy="6496050"/>
          </a:xfrm>
          <a:prstGeom prst="rect">
            <a:avLst/>
          </a:prstGeom>
        </p:spPr>
      </p:pic>
      <p:sp>
        <p:nvSpPr>
          <p:cNvPr id="6" name="TextBox 5"/>
          <p:cNvSpPr txBox="1"/>
          <p:nvPr/>
        </p:nvSpPr>
        <p:spPr>
          <a:xfrm>
            <a:off x="35496" y="3212976"/>
            <a:ext cx="1275157" cy="1246688"/>
          </a:xfrm>
          <a:prstGeom prst="rect">
            <a:avLst/>
          </a:prstGeom>
          <a:solidFill>
            <a:schemeClr val="bg1"/>
          </a:solidFill>
        </p:spPr>
        <p:txBody>
          <a:bodyPr wrap="square" rtlCol="0">
            <a:spAutoFit/>
          </a:bodyPr>
          <a:lstStyle/>
          <a:p>
            <a:pPr algn="ctr">
              <a:lnSpc>
                <a:spcPts val="1800"/>
              </a:lnSpc>
            </a:pPr>
            <a:r>
              <a:rPr lang="en-US" sz="1800" b="0" dirty="0">
                <a:solidFill>
                  <a:srgbClr val="C00000"/>
                </a:solidFill>
                <a:latin typeface="Comic Sans MS" panose="030F0702030302020204" pitchFamily="66" charset="0"/>
              </a:rPr>
              <a:t>Explain any Design Patterns used</a:t>
            </a:r>
          </a:p>
        </p:txBody>
      </p:sp>
    </p:spTree>
    <p:extLst>
      <p:ext uri="{BB962C8B-B14F-4D97-AF65-F5344CB8AC3E}">
        <p14:creationId xmlns:p14="http://schemas.microsoft.com/office/powerpoint/2010/main" val="784084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3" name="Footer Placeholder 2"/>
          <p:cNvSpPr>
            <a:spLocks noGrp="1"/>
          </p:cNvSpPr>
          <p:nvPr>
            <p:ph type="ftr" sz="quarter" idx="12"/>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err="1">
                <a:solidFill>
                  <a:schemeClr val="bg2"/>
                </a:solidFill>
              </a:rPr>
              <a:t>StarUML</a:t>
            </a:r>
            <a:r>
              <a:rPr lang="en-US" dirty="0">
                <a:solidFill>
                  <a:schemeClr val="bg2"/>
                </a:solidFill>
              </a:rPr>
              <a:t> Tips</a:t>
            </a:r>
          </a:p>
        </p:txBody>
      </p:sp>
      <p:pic>
        <p:nvPicPr>
          <p:cNvPr id="7" name="Picture 6"/>
          <p:cNvPicPr>
            <a:picLocks noChangeAspect="1"/>
          </p:cNvPicPr>
          <p:nvPr/>
        </p:nvPicPr>
        <p:blipFill>
          <a:blip r:embed="rId2"/>
          <a:stretch>
            <a:fillRect/>
          </a:stretch>
        </p:blipFill>
        <p:spPr>
          <a:xfrm>
            <a:off x="755576" y="1340768"/>
            <a:ext cx="2143125" cy="2143125"/>
          </a:xfrm>
          <a:prstGeom prst="rect">
            <a:avLst/>
          </a:prstGeom>
        </p:spPr>
      </p:pic>
    </p:spTree>
    <p:extLst>
      <p:ext uri="{BB962C8B-B14F-4D97-AF65-F5344CB8AC3E}">
        <p14:creationId xmlns:p14="http://schemas.microsoft.com/office/powerpoint/2010/main" val="1510844405"/>
      </p:ext>
    </p:extLst>
  </p:cSld>
  <p:clrMapOvr>
    <a:masterClrMapping/>
  </p:clrMapOvr>
  <p:transition spd="med">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dirty="0"/>
              <a:t>To move a selected object use Ctrl-&lt;</a:t>
            </a:r>
            <a:r>
              <a:rPr lang="en-US" i="1" dirty="0"/>
              <a:t>arrow key</a:t>
            </a:r>
            <a:r>
              <a:rPr lang="en-US" dirty="0"/>
              <a:t>&gt;</a:t>
            </a:r>
          </a:p>
          <a:p>
            <a:r>
              <a:rPr lang="en-US" dirty="0"/>
              <a:t>For Use Case Diagrams drag Association from Use Case to Actor</a:t>
            </a:r>
          </a:p>
          <a:p>
            <a:r>
              <a:rPr lang="en-US" dirty="0"/>
              <a:t>For Analysis Class Diagrams create a Use Case Diagram if you want Actors.  Copy Actors to a Class Diagram.  Utilize the "Classes (Basic)" and the "Robustness" icon libraries</a:t>
            </a:r>
          </a:p>
          <a:p>
            <a:r>
              <a:rPr lang="en-US" dirty="0"/>
              <a:t>Activity Diagram Forks and Joins will be vertical or horizontal depending on how you draw them</a:t>
            </a:r>
          </a:p>
        </p:txBody>
      </p:sp>
      <p:sp>
        <p:nvSpPr>
          <p:cNvPr id="3" name="Content Placeholder 2"/>
          <p:cNvSpPr>
            <a:spLocks noGrp="1"/>
          </p:cNvSpPr>
          <p:nvPr>
            <p:ph sz="half" idx="2"/>
          </p:nvPr>
        </p:nvSpPr>
        <p:spPr/>
        <p:txBody>
          <a:bodyPr/>
          <a:lstStyle/>
          <a:p>
            <a:r>
              <a:rPr lang="en-US" dirty="0" err="1"/>
              <a:t>StarUML</a:t>
            </a:r>
            <a:r>
              <a:rPr lang="en-US" dirty="0"/>
              <a:t> model explorer</a:t>
            </a:r>
          </a:p>
        </p:txBody>
      </p:sp>
      <p:sp>
        <p:nvSpPr>
          <p:cNvPr id="6" name="Title 5"/>
          <p:cNvSpPr>
            <a:spLocks noGrp="1"/>
          </p:cNvSpPr>
          <p:nvPr>
            <p:ph type="title"/>
          </p:nvPr>
        </p:nvSpPr>
        <p:spPr/>
        <p:txBody>
          <a:bodyPr/>
          <a:lstStyle/>
          <a:p>
            <a:r>
              <a:rPr lang="en-US" dirty="0" err="1"/>
              <a:t>StarUML</a:t>
            </a:r>
            <a:r>
              <a:rPr lang="en-US" dirty="0"/>
              <a:t> tips</a:t>
            </a:r>
          </a:p>
        </p:txBody>
      </p:sp>
      <p:pic>
        <p:nvPicPr>
          <p:cNvPr id="7" name="Picture 6"/>
          <p:cNvPicPr>
            <a:picLocks noChangeAspect="1"/>
          </p:cNvPicPr>
          <p:nvPr/>
        </p:nvPicPr>
        <p:blipFill>
          <a:blip r:embed="rId2"/>
          <a:stretch>
            <a:fillRect/>
          </a:stretch>
        </p:blipFill>
        <p:spPr>
          <a:xfrm>
            <a:off x="5724128" y="2163590"/>
            <a:ext cx="3038132" cy="4484862"/>
          </a:xfrm>
          <a:prstGeom prst="rect">
            <a:avLst/>
          </a:prstGeom>
        </p:spPr>
      </p:pic>
    </p:spTree>
    <p:extLst>
      <p:ext uri="{BB962C8B-B14F-4D97-AF65-F5344CB8AC3E}">
        <p14:creationId xmlns:p14="http://schemas.microsoft.com/office/powerpoint/2010/main" val="16628070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r>
              <a:rPr lang="en-GB"/>
              <a:t>30/10/2014</a:t>
            </a:r>
            <a:endParaRPr lang="en-US"/>
          </a:p>
        </p:txBody>
      </p:sp>
      <p:sp>
        <p:nvSpPr>
          <p:cNvPr id="4" name="Footer Placeholder 3"/>
          <p:cNvSpPr>
            <a:spLocks noGrp="1"/>
          </p:cNvSpPr>
          <p:nvPr>
            <p:ph type="ftr" sz="quarter" idx="12"/>
          </p:nvPr>
        </p:nvSpPr>
        <p:spPr/>
        <p:txBody>
          <a:bodyPr/>
          <a:lstStyle/>
          <a:p>
            <a:r>
              <a:rPr lang="en-US"/>
              <a:t>Chapter 7 Design and Implementation</a:t>
            </a:r>
          </a:p>
        </p:txBody>
      </p:sp>
      <p:sp>
        <p:nvSpPr>
          <p:cNvPr id="2" name="Title 1"/>
          <p:cNvSpPr>
            <a:spLocks noGrp="1"/>
          </p:cNvSpPr>
          <p:nvPr>
            <p:ph type="title"/>
          </p:nvPr>
        </p:nvSpPr>
        <p:spPr/>
        <p:txBody>
          <a:bodyPr/>
          <a:lstStyle/>
          <a:p>
            <a:pPr algn="ctr"/>
            <a:r>
              <a:rPr lang="en-US" dirty="0">
                <a:solidFill>
                  <a:schemeClr val="bg2"/>
                </a:solidFill>
              </a:rPr>
              <a:t>The Weather Station Example</a:t>
            </a:r>
          </a:p>
        </p:txBody>
      </p:sp>
      <p:sp>
        <p:nvSpPr>
          <p:cNvPr id="5" name="Slide Number Placeholder 4"/>
          <p:cNvSpPr>
            <a:spLocks noGrp="1"/>
          </p:cNvSpPr>
          <p:nvPr>
            <p:ph type="sldNum" sz="quarter" idx="4294967295"/>
          </p:nvPr>
        </p:nvSpPr>
        <p:spPr/>
        <p:txBody>
          <a:bodyPr/>
          <a:lstStyle/>
          <a:p>
            <a:fld id="{EC83099C-5FA5-B04A-B819-64718E2A253A}" type="slidenum">
              <a:rPr lang="en-US" smtClean="0"/>
              <a:pPr/>
              <a:t>73</a:t>
            </a:fld>
            <a:endParaRPr lang="en-US"/>
          </a:p>
        </p:txBody>
      </p:sp>
    </p:spTree>
    <p:extLst>
      <p:ext uri="{BB962C8B-B14F-4D97-AF65-F5344CB8AC3E}">
        <p14:creationId xmlns:p14="http://schemas.microsoft.com/office/powerpoint/2010/main" val="740486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sz="half" idx="1"/>
          </p:nvPr>
        </p:nvSpPr>
        <p:spPr/>
        <p:txBody>
          <a:bodyPr/>
          <a:lstStyle/>
          <a:p>
            <a:pPr>
              <a:lnSpc>
                <a:spcPct val="90000"/>
              </a:lnSpc>
            </a:pPr>
            <a:r>
              <a:rPr lang="en-US" dirty="0"/>
              <a:t>Structured object-oriented design processes involve developing a number of different system models.</a:t>
            </a:r>
            <a:br>
              <a:rPr lang="en-US" dirty="0"/>
            </a:br>
            <a:endParaRPr lang="en-US" dirty="0"/>
          </a:p>
          <a:p>
            <a:pPr>
              <a:lnSpc>
                <a:spcPct val="90000"/>
              </a:lnSpc>
            </a:pPr>
            <a:r>
              <a:rPr lang="en-US" dirty="0"/>
              <a:t>They require a lot of effort for development and maintenance of these models and, for small systems, this may not be cost-effective.</a:t>
            </a:r>
            <a:br>
              <a:rPr lang="en-US" dirty="0"/>
            </a:br>
            <a:endParaRPr lang="en-US" dirty="0"/>
          </a:p>
          <a:p>
            <a:pPr>
              <a:lnSpc>
                <a:spcPct val="90000"/>
              </a:lnSpc>
            </a:pPr>
            <a:r>
              <a:rPr lang="en-US" dirty="0"/>
              <a:t>However, for large systems developed by different groups design models are an important communication mechanism.</a:t>
            </a:r>
          </a:p>
        </p:txBody>
      </p:sp>
      <p:sp>
        <p:nvSpPr>
          <p:cNvPr id="3" name="Content Placeholder 2"/>
          <p:cNvSpPr>
            <a:spLocks noGrp="1"/>
          </p:cNvSpPr>
          <p:nvPr>
            <p:ph sz="half" idx="2"/>
          </p:nvPr>
        </p:nvSpPr>
        <p:spPr/>
        <p:txBody>
          <a:bodyPr/>
          <a:lstStyle/>
          <a:p>
            <a:r>
              <a:rPr lang="en-GB" dirty="0"/>
              <a:t>There are a variety of different object-oriented design processes that depend on the organization using the process.</a:t>
            </a:r>
            <a:br>
              <a:rPr lang="en-GB" dirty="0"/>
            </a:br>
            <a:endParaRPr lang="en-GB" dirty="0"/>
          </a:p>
          <a:p>
            <a:r>
              <a:rPr lang="en-GB" dirty="0"/>
              <a:t>Common activities in these processes include:</a:t>
            </a:r>
          </a:p>
          <a:p>
            <a:pPr lvl="1"/>
            <a:r>
              <a:rPr lang="en-GB" dirty="0"/>
              <a:t>Define the context and modes of use of the system;</a:t>
            </a:r>
          </a:p>
          <a:p>
            <a:pPr lvl="1"/>
            <a:r>
              <a:rPr lang="en-GB" dirty="0"/>
              <a:t>Design the system architecture;</a:t>
            </a:r>
          </a:p>
          <a:p>
            <a:pPr lvl="1"/>
            <a:r>
              <a:rPr lang="en-GB" dirty="0"/>
              <a:t>Identify the principal system objects;</a:t>
            </a:r>
          </a:p>
          <a:p>
            <a:pPr lvl="1"/>
            <a:r>
              <a:rPr lang="en-GB" dirty="0"/>
              <a:t>Develop design models;</a:t>
            </a:r>
          </a:p>
          <a:p>
            <a:pPr lvl="1"/>
            <a:r>
              <a:rPr lang="en-GB" dirty="0"/>
              <a:t>Specify object interfaces.</a:t>
            </a:r>
          </a:p>
          <a:p>
            <a:endParaRPr lang="en-US" dirty="0"/>
          </a:p>
        </p:txBody>
      </p:sp>
      <p:sp>
        <p:nvSpPr>
          <p:cNvPr id="2" name="Date Placeholder 1"/>
          <p:cNvSpPr>
            <a:spLocks noGrp="1"/>
          </p:cNvSpPr>
          <p:nvPr>
            <p:ph type="dt" sz="half" idx="10"/>
          </p:nvPr>
        </p:nvSpPr>
        <p:spPr/>
        <p:txBody>
          <a:bodyPr/>
          <a:lstStyle/>
          <a:p>
            <a:r>
              <a:rPr lang="en-GB"/>
              <a:t>30/10/2014</a:t>
            </a:r>
            <a:endParaRPr lang="en-US"/>
          </a:p>
        </p:txBody>
      </p:sp>
      <p:sp>
        <p:nvSpPr>
          <p:cNvPr id="5" name="Footer Placeholder 4"/>
          <p:cNvSpPr>
            <a:spLocks noGrp="1"/>
          </p:cNvSpPr>
          <p:nvPr>
            <p:ph type="ftr" sz="quarter" idx="11"/>
          </p:nvPr>
        </p:nvSpPr>
        <p:spPr/>
        <p:txBody>
          <a:bodyPr/>
          <a:lstStyle/>
          <a:p>
            <a:r>
              <a:rPr lang="en-US"/>
              <a:t>Chapter 7 Design and Implementation</a:t>
            </a:r>
          </a:p>
        </p:txBody>
      </p:sp>
      <p:sp>
        <p:nvSpPr>
          <p:cNvPr id="126978" name="Rectangle 2"/>
          <p:cNvSpPr>
            <a:spLocks noGrp="1" noChangeArrowheads="1"/>
          </p:cNvSpPr>
          <p:nvPr>
            <p:ph type="title"/>
          </p:nvPr>
        </p:nvSpPr>
        <p:spPr/>
        <p:txBody>
          <a:bodyPr/>
          <a:lstStyle/>
          <a:p>
            <a:r>
              <a:rPr lang="en-US" dirty="0"/>
              <a:t>An object-oriented design process,</a:t>
            </a:r>
            <a:br>
              <a:rPr lang="en-US" dirty="0"/>
            </a:br>
            <a:r>
              <a:rPr lang="en-US" dirty="0"/>
              <a:t>implemented in stages</a:t>
            </a:r>
          </a:p>
        </p:txBody>
      </p:sp>
      <p:sp>
        <p:nvSpPr>
          <p:cNvPr id="4" name="Slide Number Placeholder 3"/>
          <p:cNvSpPr>
            <a:spLocks noGrp="1"/>
          </p:cNvSpPr>
          <p:nvPr>
            <p:ph type="sldNum" sz="quarter" idx="4294967295"/>
          </p:nvPr>
        </p:nvSpPr>
        <p:spPr/>
        <p:txBody>
          <a:bodyPr/>
          <a:lstStyle/>
          <a:p>
            <a:fld id="{EC83099C-5FA5-B04A-B819-64718E2A253A}" type="slidenum">
              <a:rPr lang="en-US" smtClean="0"/>
              <a:pPr/>
              <a:t>74</a:t>
            </a:fld>
            <a:endParaRPr lang="en-US"/>
          </a:p>
        </p:txBody>
      </p:sp>
    </p:spTree>
    <p:extLst>
      <p:ext uri="{BB962C8B-B14F-4D97-AF65-F5344CB8AC3E}">
        <p14:creationId xmlns:p14="http://schemas.microsoft.com/office/powerpoint/2010/main" val="38700771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System context for the weather station</a:t>
            </a:r>
            <a:r>
              <a:rPr lang="en-GB" sz="2400" dirty="0"/>
              <a:t> </a:t>
            </a:r>
            <a:endParaRPr lang="en-US" sz="2400" dirty="0"/>
          </a:p>
        </p:txBody>
      </p:sp>
      <p:pic>
        <p:nvPicPr>
          <p:cNvPr id="4" name="Content Placeholder 3" descr="7.1 WeatherStatContext.eps"/>
          <p:cNvPicPr>
            <a:picLocks noGrp="1" noChangeAspect="1"/>
          </p:cNvPicPr>
          <p:nvPr>
            <p:ph idx="1"/>
          </p:nvPr>
        </p:nvPicPr>
        <p:blipFill>
          <a:blip r:embed="rId2"/>
          <a:srcRect l="-3566" r="-3566"/>
          <a:stretch>
            <a:fillRect/>
          </a:stretch>
        </p:blipFill>
        <p:spPr>
          <a:xfrm>
            <a:off x="1612713" y="2172296"/>
            <a:ext cx="5629266" cy="3095879"/>
          </a:xfrm>
        </p:spPr>
      </p:pic>
      <p:sp>
        <p:nvSpPr>
          <p:cNvPr id="6" name="Footer Placeholder 5"/>
          <p:cNvSpPr>
            <a:spLocks noGrp="1"/>
          </p:cNvSpPr>
          <p:nvPr>
            <p:ph type="ftr" sz="quarter" idx="11"/>
          </p:nvPr>
        </p:nvSpPr>
        <p:spPr/>
        <p:txBody>
          <a:bodyPr/>
          <a:lstStyle/>
          <a:p>
            <a:r>
              <a:rPr lang="en-US"/>
              <a:t>Chapter 7 Design and Implementation</a:t>
            </a:r>
          </a:p>
        </p:txBody>
      </p:sp>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6169072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Weather station use cases</a:t>
            </a:r>
            <a:r>
              <a:rPr lang="en-GB" dirty="0"/>
              <a:t> </a:t>
            </a:r>
            <a:endParaRPr lang="en-US" dirty="0"/>
          </a:p>
        </p:txBody>
      </p:sp>
      <p:sp>
        <p:nvSpPr>
          <p:cNvPr id="6" name="Footer Placeholder 5"/>
          <p:cNvSpPr>
            <a:spLocks noGrp="1"/>
          </p:cNvSpPr>
          <p:nvPr>
            <p:ph type="ftr" sz="quarter" idx="11"/>
          </p:nvPr>
        </p:nvSpPr>
        <p:spPr/>
        <p:txBody>
          <a:bodyPr/>
          <a:lstStyle/>
          <a:p>
            <a:r>
              <a:rPr lang="en-US"/>
              <a:t>Chapter 7 Design and Implementation</a:t>
            </a:r>
          </a:p>
        </p:txBody>
      </p:sp>
      <p:sp>
        <p:nvSpPr>
          <p:cNvPr id="3" name="Date Placeholder 2"/>
          <p:cNvSpPr>
            <a:spLocks noGrp="1"/>
          </p:cNvSpPr>
          <p:nvPr>
            <p:ph type="dt" sz="half" idx="10"/>
          </p:nvPr>
        </p:nvSpPr>
        <p:spPr/>
        <p:txBody>
          <a:bodyPr/>
          <a:lstStyle/>
          <a:p>
            <a:r>
              <a:rPr lang="en-GB"/>
              <a:t>30/10/2014</a:t>
            </a:r>
            <a:endParaRPr lang="en-US"/>
          </a:p>
        </p:txBody>
      </p:sp>
      <p:pic>
        <p:nvPicPr>
          <p:cNvPr id="11" name="Picture 10" descr="7.2 WS-UseCase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700808"/>
            <a:ext cx="3277704" cy="4802746"/>
          </a:xfrm>
          <a:prstGeom prst="rect">
            <a:avLst/>
          </a:prstGeom>
        </p:spPr>
      </p:pic>
      <p:pic>
        <p:nvPicPr>
          <p:cNvPr id="7" name="Content Placeholder 3" descr="7.1 WeatherStatContext.eps"/>
          <p:cNvPicPr>
            <a:picLocks noGrp="1" noChangeAspect="1"/>
          </p:cNvPicPr>
          <p:nvPr>
            <p:ph idx="1"/>
          </p:nvPr>
        </p:nvPicPr>
        <p:blipFill>
          <a:blip r:embed="rId3"/>
          <a:srcRect l="-3566" r="-3566"/>
          <a:stretch>
            <a:fillRect/>
          </a:stretch>
        </p:blipFill>
        <p:spPr>
          <a:xfrm>
            <a:off x="370888" y="2852936"/>
            <a:ext cx="4058072" cy="2231783"/>
          </a:xfrm>
        </p:spPr>
      </p:pic>
    </p:spTree>
    <p:extLst>
      <p:ext uri="{BB962C8B-B14F-4D97-AF65-F5344CB8AC3E}">
        <p14:creationId xmlns:p14="http://schemas.microsoft.com/office/powerpoint/2010/main" val="16045535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case description—Report weather</a:t>
            </a:r>
            <a:r>
              <a:rPr lang="en-GB" dirty="0"/>
              <a:t> </a:t>
            </a:r>
            <a:endParaRPr lang="en-US" dirty="0"/>
          </a:p>
        </p:txBody>
      </p:sp>
      <p:graphicFrame>
        <p:nvGraphicFramePr>
          <p:cNvPr id="5" name="Content Placeholder 4"/>
          <p:cNvGraphicFramePr>
            <a:graphicFrameLocks noGrp="1"/>
          </p:cNvGraphicFramePr>
          <p:nvPr>
            <p:ph idx="1"/>
          </p:nvPr>
        </p:nvGraphicFramePr>
        <p:xfrm>
          <a:off x="457200" y="1661727"/>
          <a:ext cx="8229600" cy="4683760"/>
        </p:xfrm>
        <a:graphic>
          <a:graphicData uri="http://schemas.openxmlformats.org/drawingml/2006/table">
            <a:tbl>
              <a:tblPr firstRow="1" bandRow="1">
                <a:tableStyleId>{5C22544A-7EE6-4342-B048-85BDC9FD1C3A}</a:tableStyleId>
              </a:tblPr>
              <a:tblGrid>
                <a:gridCol w="1556034">
                  <a:extLst>
                    <a:ext uri="{9D8B030D-6E8A-4147-A177-3AD203B41FA5}">
                      <a16:colId xmlns:a16="http://schemas.microsoft.com/office/drawing/2014/main" val="20000"/>
                    </a:ext>
                  </a:extLst>
                </a:gridCol>
                <a:gridCol w="6673566">
                  <a:extLst>
                    <a:ext uri="{9D8B030D-6E8A-4147-A177-3AD203B41FA5}">
                      <a16:colId xmlns:a16="http://schemas.microsoft.com/office/drawing/2014/main" val="20001"/>
                    </a:ext>
                  </a:extLst>
                </a:gridCol>
              </a:tblGrid>
              <a:tr h="370840">
                <a:tc>
                  <a:txBody>
                    <a:bodyPr/>
                    <a:lstStyle/>
                    <a:p>
                      <a:r>
                        <a:rPr lang="en-US" sz="1600" dirty="0"/>
                        <a:t>System</a:t>
                      </a:r>
                    </a:p>
                  </a:txBody>
                  <a:tcPr/>
                </a:tc>
                <a:tc>
                  <a:txBody>
                    <a:bodyPr/>
                    <a:lstStyle/>
                    <a:p>
                      <a:r>
                        <a:rPr lang="en-US" sz="1600" dirty="0"/>
                        <a:t>Weather station</a:t>
                      </a:r>
                    </a:p>
                  </a:txBody>
                  <a:tcPr/>
                </a:tc>
                <a:extLst>
                  <a:ext uri="{0D108BD9-81ED-4DB2-BD59-A6C34878D82A}">
                    <a16:rowId xmlns:a16="http://schemas.microsoft.com/office/drawing/2014/main" val="10000"/>
                  </a:ext>
                </a:extLst>
              </a:tr>
              <a:tr h="370840">
                <a:tc>
                  <a:txBody>
                    <a:bodyPr/>
                    <a:lstStyle/>
                    <a:p>
                      <a:r>
                        <a:rPr lang="en-US" sz="1600" dirty="0"/>
                        <a:t>Use case</a:t>
                      </a:r>
                    </a:p>
                  </a:txBody>
                  <a:tcPr/>
                </a:tc>
                <a:tc>
                  <a:txBody>
                    <a:bodyPr/>
                    <a:lstStyle/>
                    <a:p>
                      <a:r>
                        <a:rPr lang="en-US" sz="1600" dirty="0"/>
                        <a:t>Report weather</a:t>
                      </a:r>
                    </a:p>
                  </a:txBody>
                  <a:tcPr/>
                </a:tc>
                <a:extLst>
                  <a:ext uri="{0D108BD9-81ED-4DB2-BD59-A6C34878D82A}">
                    <a16:rowId xmlns:a16="http://schemas.microsoft.com/office/drawing/2014/main" val="10001"/>
                  </a:ext>
                </a:extLst>
              </a:tr>
              <a:tr h="370840">
                <a:tc>
                  <a:txBody>
                    <a:bodyPr/>
                    <a:lstStyle/>
                    <a:p>
                      <a:r>
                        <a:rPr lang="en-US" sz="1600" dirty="0"/>
                        <a:t>Actors</a:t>
                      </a:r>
                    </a:p>
                  </a:txBody>
                  <a:tcPr/>
                </a:tc>
                <a:tc>
                  <a:txBody>
                    <a:bodyPr/>
                    <a:lstStyle/>
                    <a:p>
                      <a:r>
                        <a:rPr lang="en-US" sz="1600" kern="1200" dirty="0">
                          <a:solidFill>
                            <a:schemeClr val="dk1"/>
                          </a:solidFill>
                          <a:latin typeface="+mn-lt"/>
                          <a:ea typeface="+mn-ea"/>
                          <a:cs typeface="+mn-cs"/>
                        </a:rPr>
                        <a:t>Weather information system, Weather station</a:t>
                      </a:r>
                      <a:r>
                        <a:rPr lang="en-GB" sz="1600" dirty="0"/>
                        <a:t> </a:t>
                      </a:r>
                      <a:endParaRPr lang="en-US" sz="1600" dirty="0"/>
                    </a:p>
                  </a:txBody>
                  <a:tcPr/>
                </a:tc>
                <a:extLst>
                  <a:ext uri="{0D108BD9-81ED-4DB2-BD59-A6C34878D82A}">
                    <a16:rowId xmlns:a16="http://schemas.microsoft.com/office/drawing/2014/main" val="10002"/>
                  </a:ext>
                </a:extLst>
              </a:tr>
              <a:tr h="370840">
                <a:tc>
                  <a:txBody>
                    <a:bodyPr/>
                    <a:lstStyle/>
                    <a:p>
                      <a:r>
                        <a:rPr lang="en-US" sz="1600" dirty="0"/>
                        <a:t>Description</a:t>
                      </a:r>
                    </a:p>
                  </a:txBody>
                  <a:tcPr/>
                </a:tc>
                <a:tc>
                  <a:txBody>
                    <a:bodyPr/>
                    <a:lstStyle/>
                    <a:p>
                      <a:r>
                        <a:rPr lang="en-US" sz="1600" kern="1200" dirty="0">
                          <a:solidFill>
                            <a:schemeClr val="dk1"/>
                          </a:solidFill>
                          <a:latin typeface="+mn-lt"/>
                          <a:ea typeface="+mn-ea"/>
                          <a:cs typeface="+mn-cs"/>
                        </a:rPr>
                        <a:t>The weather station sends a summary of the weather data that has been collected from the instruments in the collection period to the weather information system. The data sent are the maximum, minimum, and average ground and air temperatures; the maximum, minimum, and average air pressures; the maximum, minimum, and average wind speeds; the total rainfall; and the wind direction as sampled at five-minute intervals.</a:t>
                      </a:r>
                      <a:r>
                        <a:rPr lang="en-GB" sz="1600" dirty="0"/>
                        <a:t> </a:t>
                      </a:r>
                      <a:endParaRPr lang="en-US" sz="1600" dirty="0"/>
                    </a:p>
                  </a:txBody>
                  <a:tcPr/>
                </a:tc>
                <a:extLst>
                  <a:ext uri="{0D108BD9-81ED-4DB2-BD59-A6C34878D82A}">
                    <a16:rowId xmlns:a16="http://schemas.microsoft.com/office/drawing/2014/main" val="10003"/>
                  </a:ext>
                </a:extLst>
              </a:tr>
              <a:tr h="370840">
                <a:tc>
                  <a:txBody>
                    <a:bodyPr/>
                    <a:lstStyle/>
                    <a:p>
                      <a:r>
                        <a:rPr lang="en-US" sz="1600" dirty="0"/>
                        <a:t>Stimulus</a:t>
                      </a:r>
                    </a:p>
                  </a:txBody>
                  <a:tcPr/>
                </a:tc>
                <a:tc>
                  <a:txBody>
                    <a:bodyPr/>
                    <a:lstStyle/>
                    <a:p>
                      <a:r>
                        <a:rPr lang="en-US" sz="1600" kern="1200" dirty="0">
                          <a:solidFill>
                            <a:schemeClr val="dk1"/>
                          </a:solidFill>
                          <a:latin typeface="+mn-lt"/>
                          <a:ea typeface="+mn-ea"/>
                          <a:cs typeface="+mn-cs"/>
                        </a:rPr>
                        <a:t>The weather information system establishes a satellite communication link with the weather station and requests transmission of the data.</a:t>
                      </a:r>
                      <a:r>
                        <a:rPr lang="en-GB" sz="1600" dirty="0"/>
                        <a:t> </a:t>
                      </a:r>
                      <a:endParaRPr lang="en-US" sz="1600" dirty="0"/>
                    </a:p>
                  </a:txBody>
                  <a:tcPr/>
                </a:tc>
                <a:extLst>
                  <a:ext uri="{0D108BD9-81ED-4DB2-BD59-A6C34878D82A}">
                    <a16:rowId xmlns:a16="http://schemas.microsoft.com/office/drawing/2014/main" val="10004"/>
                  </a:ext>
                </a:extLst>
              </a:tr>
              <a:tr h="370840">
                <a:tc>
                  <a:txBody>
                    <a:bodyPr/>
                    <a:lstStyle/>
                    <a:p>
                      <a:r>
                        <a:rPr lang="en-US" sz="1600" dirty="0"/>
                        <a:t>Response</a:t>
                      </a:r>
                    </a:p>
                  </a:txBody>
                  <a:tcPr/>
                </a:tc>
                <a:tc>
                  <a:txBody>
                    <a:bodyPr/>
                    <a:lstStyle/>
                    <a:p>
                      <a:r>
                        <a:rPr lang="en-US" sz="1600" kern="1200" dirty="0">
                          <a:solidFill>
                            <a:schemeClr val="dk1"/>
                          </a:solidFill>
                          <a:latin typeface="+mn-lt"/>
                          <a:ea typeface="+mn-ea"/>
                          <a:cs typeface="+mn-cs"/>
                        </a:rPr>
                        <a:t>The summarized data is sent to the weather information system.</a:t>
                      </a:r>
                      <a:r>
                        <a:rPr lang="en-GB" sz="1600" dirty="0"/>
                        <a:t> </a:t>
                      </a:r>
                      <a:endParaRPr lang="en-US" sz="1600" dirty="0"/>
                    </a:p>
                  </a:txBody>
                  <a:tcPr/>
                </a:tc>
                <a:extLst>
                  <a:ext uri="{0D108BD9-81ED-4DB2-BD59-A6C34878D82A}">
                    <a16:rowId xmlns:a16="http://schemas.microsoft.com/office/drawing/2014/main" val="10005"/>
                  </a:ext>
                </a:extLst>
              </a:tr>
              <a:tr h="370840">
                <a:tc>
                  <a:txBody>
                    <a:bodyPr/>
                    <a:lstStyle/>
                    <a:p>
                      <a:r>
                        <a:rPr lang="en-US" sz="1600" dirty="0"/>
                        <a:t>Comments</a:t>
                      </a:r>
                    </a:p>
                  </a:txBody>
                  <a:tcPr/>
                </a:tc>
                <a:tc>
                  <a:txBody>
                    <a:bodyPr/>
                    <a:lstStyle/>
                    <a:p>
                      <a:r>
                        <a:rPr lang="en-US" sz="1600" kern="1200" dirty="0">
                          <a:solidFill>
                            <a:schemeClr val="dk1"/>
                          </a:solidFill>
                          <a:latin typeface="+mn-lt"/>
                          <a:ea typeface="+mn-ea"/>
                          <a:cs typeface="+mn-cs"/>
                        </a:rPr>
                        <a:t>Weather stations are usually asked to report once per hour but this frequency may differ from one station to another and may be modified in the future.</a:t>
                      </a:r>
                      <a:r>
                        <a:rPr lang="en-GB" sz="1600" dirty="0"/>
                        <a:t> </a:t>
                      </a:r>
                      <a:endParaRPr lang="en-US" sz="1600" dirty="0"/>
                    </a:p>
                  </a:txBody>
                  <a:tcPr/>
                </a:tc>
                <a:extLst>
                  <a:ext uri="{0D108BD9-81ED-4DB2-BD59-A6C34878D82A}">
                    <a16:rowId xmlns:a16="http://schemas.microsoft.com/office/drawing/2014/main" val="10006"/>
                  </a:ext>
                </a:extLst>
              </a:tr>
            </a:tbl>
          </a:graphicData>
        </a:graphic>
      </p:graphicFrame>
      <p:sp>
        <p:nvSpPr>
          <p:cNvPr id="6" name="Footer Placeholder 5"/>
          <p:cNvSpPr>
            <a:spLocks noGrp="1"/>
          </p:cNvSpPr>
          <p:nvPr>
            <p:ph type="ftr" sz="quarter" idx="11"/>
          </p:nvPr>
        </p:nvSpPr>
        <p:spPr/>
        <p:txBody>
          <a:bodyPr/>
          <a:lstStyle/>
          <a:p>
            <a:r>
              <a:rPr lang="en-US"/>
              <a:t>Chapter 7 Design and Implementation</a:t>
            </a:r>
          </a:p>
        </p:txBody>
      </p:sp>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37487484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p:cNvSpPr>
            <a:spLocks noGrp="1" noChangeArrowheads="1"/>
          </p:cNvSpPr>
          <p:nvPr>
            <p:ph idx="1"/>
          </p:nvPr>
        </p:nvSpPr>
        <p:spPr/>
        <p:txBody>
          <a:bodyPr/>
          <a:lstStyle/>
          <a:p>
            <a:r>
              <a:rPr lang="en-GB"/>
              <a:t>Once interactions between the system and its environment have been understood, you use this information for designing the system architecture.</a:t>
            </a:r>
          </a:p>
          <a:p>
            <a:r>
              <a:rPr lang="en-US"/>
              <a:t>You identify the major components that make up the system and their interactions, and then may organize the components using an architectural pattern such as a layered or client-server model. </a:t>
            </a:r>
          </a:p>
          <a:p>
            <a:r>
              <a:rPr lang="en-US"/>
              <a:t>The weather station is composed of independent subsystems that communicate by broadcasting messages on a common infrastructure.</a:t>
            </a:r>
            <a:endParaRPr lang="en-GB" dirty="0"/>
          </a:p>
        </p:txBody>
      </p:sp>
      <p:sp>
        <p:nvSpPr>
          <p:cNvPr id="2" name="Date Placeholder 1"/>
          <p:cNvSpPr>
            <a:spLocks noGrp="1"/>
          </p:cNvSpPr>
          <p:nvPr>
            <p:ph type="dt" sz="half" idx="10"/>
          </p:nvPr>
        </p:nvSpPr>
        <p:spPr/>
        <p:txBody>
          <a:bodyPr/>
          <a:lstStyle/>
          <a:p>
            <a:r>
              <a:rPr lang="en-GB"/>
              <a:t>30/10/2014</a:t>
            </a:r>
            <a:endParaRPr lang="en-US"/>
          </a:p>
        </p:txBody>
      </p:sp>
      <p:sp>
        <p:nvSpPr>
          <p:cNvPr id="5" name="Footer Placeholder 4"/>
          <p:cNvSpPr>
            <a:spLocks noGrp="1"/>
          </p:cNvSpPr>
          <p:nvPr>
            <p:ph type="ftr" sz="quarter" idx="11"/>
          </p:nvPr>
        </p:nvSpPr>
        <p:spPr/>
        <p:txBody>
          <a:bodyPr/>
          <a:lstStyle/>
          <a:p>
            <a:r>
              <a:rPr lang="en-US"/>
              <a:t>Chapter 7 Design and Implementation</a:t>
            </a:r>
          </a:p>
        </p:txBody>
      </p:sp>
      <p:sp>
        <p:nvSpPr>
          <p:cNvPr id="120834" name="Rectangle 2"/>
          <p:cNvSpPr>
            <a:spLocks noGrp="1" noChangeArrowheads="1"/>
          </p:cNvSpPr>
          <p:nvPr>
            <p:ph type="title"/>
          </p:nvPr>
        </p:nvSpPr>
        <p:spPr/>
        <p:txBody>
          <a:bodyPr/>
          <a:lstStyle/>
          <a:p>
            <a:r>
              <a:rPr lang="en-GB"/>
              <a:t>Architectural design</a:t>
            </a:r>
          </a:p>
        </p:txBody>
      </p:sp>
    </p:spTree>
    <p:extLst>
      <p:ext uri="{BB962C8B-B14F-4D97-AF65-F5344CB8AC3E}">
        <p14:creationId xmlns:p14="http://schemas.microsoft.com/office/powerpoint/2010/main" val="18553305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Architectures of the Weather Station</a:t>
            </a:r>
            <a:r>
              <a:rPr lang="en-GB" dirty="0"/>
              <a:t> </a:t>
            </a:r>
            <a:endParaRPr lang="en-US" dirty="0"/>
          </a:p>
        </p:txBody>
      </p:sp>
      <p:pic>
        <p:nvPicPr>
          <p:cNvPr id="4" name="Content Placeholder 3" descr="7.4 WS-Architecture.eps"/>
          <p:cNvPicPr>
            <a:picLocks noGrp="1" noChangeAspect="1"/>
          </p:cNvPicPr>
          <p:nvPr>
            <p:ph idx="1"/>
          </p:nvPr>
        </p:nvPicPr>
        <p:blipFill>
          <a:blip r:embed="rId2"/>
          <a:srcRect t="-16491" b="-16491"/>
          <a:stretch>
            <a:fillRect/>
          </a:stretch>
        </p:blipFill>
        <p:spPr>
          <a:xfrm>
            <a:off x="251520" y="989457"/>
            <a:ext cx="6647491" cy="3655864"/>
          </a:xfrm>
        </p:spPr>
      </p:pic>
      <p:pic>
        <p:nvPicPr>
          <p:cNvPr id="7" name="Content Placeholder 3" descr="7.5 DataCollection.eps"/>
          <p:cNvPicPr>
            <a:picLocks noChangeAspect="1"/>
          </p:cNvPicPr>
          <p:nvPr/>
        </p:nvPicPr>
        <p:blipFill>
          <a:blip r:embed="rId3"/>
          <a:srcRect l="-9317" r="-9317"/>
          <a:stretch>
            <a:fillRect/>
          </a:stretch>
        </p:blipFill>
        <p:spPr>
          <a:xfrm>
            <a:off x="4572000" y="4509120"/>
            <a:ext cx="4051690" cy="2228274"/>
          </a:xfrm>
          <a:prstGeom prst="rect">
            <a:avLst/>
          </a:prstGeom>
        </p:spPr>
      </p:pic>
      <p:sp>
        <p:nvSpPr>
          <p:cNvPr id="8" name="Bent Arrow 7"/>
          <p:cNvSpPr/>
          <p:nvPr/>
        </p:nvSpPr>
        <p:spPr>
          <a:xfrm rot="10800000" flipH="1">
            <a:off x="3203848" y="4270232"/>
            <a:ext cx="1584176" cy="1247000"/>
          </a:xfrm>
          <a:prstGeom prst="bentArrow">
            <a:avLst>
              <a:gd name="adj1" fmla="val 1787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7092280" y="2407092"/>
            <a:ext cx="1741988" cy="784830"/>
          </a:xfrm>
          <a:prstGeom prst="rect">
            <a:avLst/>
          </a:prstGeom>
          <a:noFill/>
          <a:ln>
            <a:solidFill>
              <a:srgbClr val="C00000"/>
            </a:solidFill>
          </a:ln>
        </p:spPr>
        <p:txBody>
          <a:bodyPr wrap="square" rtlCol="0">
            <a:spAutoFit/>
          </a:bodyPr>
          <a:lstStyle/>
          <a:p>
            <a:pPr algn="ctr">
              <a:lnSpc>
                <a:spcPts val="1800"/>
              </a:lnSpc>
            </a:pPr>
            <a:r>
              <a:rPr lang="en-US" sz="1800" b="0" dirty="0">
                <a:solidFill>
                  <a:srgbClr val="C00000"/>
                </a:solidFill>
                <a:latin typeface="Comic Sans MS" panose="030F0702030302020204" pitchFamily="66" charset="0"/>
              </a:rPr>
              <a:t>High Level Architecture Diagram</a:t>
            </a:r>
          </a:p>
        </p:txBody>
      </p:sp>
      <p:sp>
        <p:nvSpPr>
          <p:cNvPr id="11" name="TextBox 10"/>
          <p:cNvSpPr txBox="1"/>
          <p:nvPr/>
        </p:nvSpPr>
        <p:spPr>
          <a:xfrm>
            <a:off x="3016930" y="5756121"/>
            <a:ext cx="1741988" cy="784830"/>
          </a:xfrm>
          <a:prstGeom prst="rect">
            <a:avLst/>
          </a:prstGeom>
          <a:noFill/>
          <a:ln>
            <a:solidFill>
              <a:srgbClr val="C00000"/>
            </a:solidFill>
          </a:ln>
        </p:spPr>
        <p:txBody>
          <a:bodyPr wrap="square" rtlCol="0">
            <a:spAutoFit/>
          </a:bodyPr>
          <a:lstStyle/>
          <a:p>
            <a:pPr algn="ctr">
              <a:lnSpc>
                <a:spcPts val="1800"/>
              </a:lnSpc>
            </a:pPr>
            <a:r>
              <a:rPr lang="en-US" sz="1800" b="0" dirty="0">
                <a:solidFill>
                  <a:srgbClr val="C00000"/>
                </a:solidFill>
                <a:latin typeface="Comic Sans MS" panose="030F0702030302020204" pitchFamily="66" charset="0"/>
              </a:rPr>
              <a:t>Lower Level Architecture Diagram</a:t>
            </a:r>
          </a:p>
        </p:txBody>
      </p:sp>
    </p:spTree>
    <p:extLst>
      <p:ext uri="{BB962C8B-B14F-4D97-AF65-F5344CB8AC3E}">
        <p14:creationId xmlns:p14="http://schemas.microsoft.com/office/powerpoint/2010/main" val="3741083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Architectural design decisions</a:t>
            </a:r>
          </a:p>
        </p:txBody>
      </p:sp>
      <p:sp>
        <p:nvSpPr>
          <p:cNvPr id="58371" name="Rectangle 3"/>
          <p:cNvSpPr>
            <a:spLocks noGrp="1" noChangeArrowheads="1"/>
          </p:cNvSpPr>
          <p:nvPr>
            <p:ph idx="1"/>
          </p:nvPr>
        </p:nvSpPr>
        <p:spPr/>
        <p:txBody>
          <a:bodyPr/>
          <a:lstStyle/>
          <a:p>
            <a:r>
              <a:rPr lang="en-US" dirty="0"/>
              <a:t>Architectural design is a creative process so the process differs depending on the type of system being developed.</a:t>
            </a:r>
          </a:p>
          <a:p>
            <a:r>
              <a:rPr lang="en-US" dirty="0"/>
              <a:t>However, a number of common decisions span all design processes and these decisions affect the non-functional characteristics of the system.</a:t>
            </a:r>
          </a:p>
        </p:txBody>
      </p:sp>
      <p:sp>
        <p:nvSpPr>
          <p:cNvPr id="5" name="Footer Placeholder 4"/>
          <p:cNvSpPr>
            <a:spLocks noGrp="1"/>
          </p:cNvSpPr>
          <p:nvPr>
            <p:ph type="ftr" sz="quarter" idx="11"/>
          </p:nvPr>
        </p:nvSpPr>
        <p:spPr/>
        <p:txBody>
          <a:bodyPr/>
          <a:lstStyle/>
          <a:p>
            <a:r>
              <a:rPr lang="en-US"/>
              <a:t>Chapter 6 Architectural Design</a:t>
            </a:r>
          </a:p>
        </p:txBody>
      </p:sp>
      <p:sp>
        <p:nvSpPr>
          <p:cNvPr id="2" name="Date Placeholder 1"/>
          <p:cNvSpPr>
            <a:spLocks noGrp="1"/>
          </p:cNvSpPr>
          <p:nvPr>
            <p:ph type="dt" sz="half" idx="10"/>
          </p:nvPr>
        </p:nvSpPr>
        <p:spPr/>
        <p:txBody>
          <a:bodyPr/>
          <a:lstStyle/>
          <a:p>
            <a:fld id="{7C436FAF-8728-3741-BE51-A0D01615043E}" type="datetime1">
              <a:rPr lang="en-GB" smtClean="0"/>
              <a:t>20/03/2017</a:t>
            </a:fld>
            <a:endParaRPr lang="en-US"/>
          </a:p>
        </p:txBody>
      </p:sp>
    </p:spTree>
    <p:extLst>
      <p:ext uri="{BB962C8B-B14F-4D97-AF65-F5344CB8AC3E}">
        <p14:creationId xmlns:p14="http://schemas.microsoft.com/office/powerpoint/2010/main" val="35687273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noFill/>
          <a:ln/>
        </p:spPr>
        <p:txBody>
          <a:bodyPr lIns="90840" tIns="44623" rIns="90840" bIns="44623"/>
          <a:lstStyle/>
          <a:p>
            <a:r>
              <a:rPr lang="en-GB"/>
              <a:t>Approaches to identification</a:t>
            </a:r>
          </a:p>
        </p:txBody>
      </p:sp>
      <p:sp>
        <p:nvSpPr>
          <p:cNvPr id="44035" name="Rectangle 3"/>
          <p:cNvSpPr>
            <a:spLocks noGrp="1" noChangeArrowheads="1"/>
          </p:cNvSpPr>
          <p:nvPr>
            <p:ph idx="1"/>
          </p:nvPr>
        </p:nvSpPr>
        <p:spPr>
          <a:noFill/>
          <a:ln/>
        </p:spPr>
        <p:txBody>
          <a:bodyPr lIns="90840" tIns="44623" rIns="90840" bIns="44623"/>
          <a:lstStyle/>
          <a:p>
            <a:r>
              <a:rPr lang="en-GB" sz="2400" dirty="0"/>
              <a:t>Use a grammatical approach based on a natural language description of the system.</a:t>
            </a:r>
          </a:p>
          <a:p>
            <a:r>
              <a:rPr lang="en-GB" sz="2400" dirty="0"/>
              <a:t>Base the identification on tangible things in the application domain.</a:t>
            </a:r>
          </a:p>
          <a:p>
            <a:r>
              <a:rPr lang="en-GB" sz="2400" dirty="0"/>
              <a:t>Use a behavioural approach and identify objects based on what participates in what behaviour.</a:t>
            </a:r>
          </a:p>
          <a:p>
            <a:r>
              <a:rPr lang="en-GB" sz="2400" dirty="0"/>
              <a:t>Use a scenario-based analysis.  The objects, attributes and methods in each scenario are identified.</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2" name="Date Placeholder 1"/>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17504757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GB"/>
              <a:t>Weather station object classes</a:t>
            </a:r>
          </a:p>
        </p:txBody>
      </p:sp>
      <p:sp>
        <p:nvSpPr>
          <p:cNvPr id="121859" name="Rectangle 3"/>
          <p:cNvSpPr>
            <a:spLocks noGrp="1" noChangeArrowheads="1"/>
          </p:cNvSpPr>
          <p:nvPr>
            <p:ph idx="1"/>
          </p:nvPr>
        </p:nvSpPr>
        <p:spPr/>
        <p:txBody>
          <a:bodyPr/>
          <a:lstStyle/>
          <a:p>
            <a:r>
              <a:rPr lang="en-GB" sz="2400" dirty="0"/>
              <a:t>Object class identification in the weather station system may be based </a:t>
            </a:r>
            <a:r>
              <a:rPr lang="en-GB" dirty="0"/>
              <a:t>on the tangible hardware and data in the system:</a:t>
            </a:r>
          </a:p>
          <a:p>
            <a:pPr lvl="1"/>
            <a:r>
              <a:rPr lang="en-GB" sz="2000" dirty="0"/>
              <a:t>Ground thermometer, Anemometer, Barometer</a:t>
            </a:r>
          </a:p>
          <a:p>
            <a:pPr lvl="2"/>
            <a:r>
              <a:rPr lang="en-GB" sz="1800" dirty="0"/>
              <a:t>Application domain objects that are ‘hardware’ objects related to the instruments in the system.</a:t>
            </a:r>
          </a:p>
          <a:p>
            <a:pPr lvl="1"/>
            <a:r>
              <a:rPr lang="en-GB" sz="2000" dirty="0"/>
              <a:t>Weather station</a:t>
            </a:r>
          </a:p>
          <a:p>
            <a:pPr lvl="2"/>
            <a:r>
              <a:rPr lang="en-GB" sz="1800" dirty="0"/>
              <a:t>The basic interface of the weather station to its environment. It therefore reflects the interactions identified in the use-case model.</a:t>
            </a:r>
          </a:p>
          <a:p>
            <a:pPr lvl="1"/>
            <a:r>
              <a:rPr lang="en-GB" sz="2000" dirty="0"/>
              <a:t>Weather data</a:t>
            </a:r>
          </a:p>
          <a:p>
            <a:pPr lvl="2"/>
            <a:r>
              <a:rPr lang="en-GB" sz="1800" dirty="0"/>
              <a:t>Encapsulates the summarized data from the instruments.</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2" name="Date Placeholder 1"/>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39771891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Weather station object classes</a:t>
            </a:r>
            <a:r>
              <a:rPr lang="en-GB" dirty="0"/>
              <a:t> </a:t>
            </a:r>
            <a:endParaRPr lang="en-US" dirty="0"/>
          </a:p>
        </p:txBody>
      </p:sp>
      <p:pic>
        <p:nvPicPr>
          <p:cNvPr id="4" name="Content Placeholder 3" descr="7.6 WeatherStatObjs.eps"/>
          <p:cNvPicPr>
            <a:picLocks noGrp="1" noChangeAspect="1"/>
          </p:cNvPicPr>
          <p:nvPr>
            <p:ph idx="1"/>
          </p:nvPr>
        </p:nvPicPr>
        <p:blipFill>
          <a:blip r:embed="rId2"/>
          <a:srcRect t="17133" b="17133"/>
          <a:stretch>
            <a:fillRect/>
          </a:stretch>
        </p:blipFill>
        <p:spPr/>
      </p:pic>
      <p:sp>
        <p:nvSpPr>
          <p:cNvPr id="6" name="Footer Placeholder 5"/>
          <p:cNvSpPr>
            <a:spLocks noGrp="1"/>
          </p:cNvSpPr>
          <p:nvPr>
            <p:ph type="ftr" sz="quarter" idx="11"/>
          </p:nvPr>
        </p:nvSpPr>
        <p:spPr/>
        <p:txBody>
          <a:bodyPr/>
          <a:lstStyle/>
          <a:p>
            <a:r>
              <a:rPr lang="en-US"/>
              <a:t>Chapter 7 Design and Implementation</a:t>
            </a:r>
          </a:p>
        </p:txBody>
      </p:sp>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5292324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diagram describing data collection</a:t>
            </a:r>
            <a:r>
              <a:rPr lang="en-GB" dirty="0"/>
              <a:t> </a:t>
            </a:r>
            <a:endParaRPr lang="en-US" dirty="0"/>
          </a:p>
        </p:txBody>
      </p:sp>
      <p:pic>
        <p:nvPicPr>
          <p:cNvPr id="4" name="Content Placeholder 3" descr="7.7 WS-SeqDiagram.eps"/>
          <p:cNvPicPr>
            <a:picLocks noGrp="1" noChangeAspect="1"/>
          </p:cNvPicPr>
          <p:nvPr>
            <p:ph idx="1"/>
          </p:nvPr>
        </p:nvPicPr>
        <p:blipFill>
          <a:blip r:embed="rId2"/>
          <a:srcRect t="4378" b="4378"/>
          <a:stretch>
            <a:fillRect/>
          </a:stretch>
        </p:blipFill>
        <p:spPr/>
      </p:pic>
      <p:sp>
        <p:nvSpPr>
          <p:cNvPr id="6" name="Footer Placeholder 5"/>
          <p:cNvSpPr>
            <a:spLocks noGrp="1"/>
          </p:cNvSpPr>
          <p:nvPr>
            <p:ph type="ftr" sz="quarter" idx="11"/>
          </p:nvPr>
        </p:nvSpPr>
        <p:spPr/>
        <p:txBody>
          <a:bodyPr/>
          <a:lstStyle/>
          <a:p>
            <a:r>
              <a:rPr lang="en-US"/>
              <a:t>Chapter 7 Design and Implementation</a:t>
            </a:r>
          </a:p>
        </p:txBody>
      </p:sp>
      <p:sp>
        <p:nvSpPr>
          <p:cNvPr id="5" name="Slide Number Placeholder 4"/>
          <p:cNvSpPr>
            <a:spLocks noGrp="1"/>
          </p:cNvSpPr>
          <p:nvPr>
            <p:ph type="sldNum" sz="quarter" idx="12"/>
          </p:nvPr>
        </p:nvSpPr>
        <p:spPr/>
        <p:txBody>
          <a:bodyPr/>
          <a:lstStyle/>
          <a:p>
            <a:fld id="{EC83099C-5FA5-B04A-B819-64718E2A253A}" type="slidenum">
              <a:rPr lang="en-US" smtClean="0"/>
              <a:pPr/>
              <a:t>83</a:t>
            </a:fld>
            <a:endParaRPr lang="en-US"/>
          </a:p>
        </p:txBody>
      </p:sp>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5784035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Weather station state diagram</a:t>
            </a:r>
            <a:r>
              <a:rPr lang="en-GB" dirty="0"/>
              <a:t> </a:t>
            </a:r>
            <a:endParaRPr lang="en-US" dirty="0"/>
          </a:p>
        </p:txBody>
      </p:sp>
      <p:pic>
        <p:nvPicPr>
          <p:cNvPr id="4" name="Content Placeholder 3" descr="7.8 WS-StateModel.eps"/>
          <p:cNvPicPr>
            <a:picLocks noGrp="1" noChangeAspect="1"/>
          </p:cNvPicPr>
          <p:nvPr>
            <p:ph idx="1"/>
          </p:nvPr>
        </p:nvPicPr>
        <p:blipFill>
          <a:blip r:embed="rId2"/>
          <a:srcRect t="4170" b="4170"/>
          <a:stretch>
            <a:fillRect/>
          </a:stretch>
        </p:blipFill>
        <p:spPr>
          <a:xfrm>
            <a:off x="380999" y="1901912"/>
            <a:ext cx="8407893" cy="4407408"/>
          </a:xfrm>
        </p:spPr>
      </p:pic>
      <p:sp>
        <p:nvSpPr>
          <p:cNvPr id="6" name="Footer Placeholder 5"/>
          <p:cNvSpPr>
            <a:spLocks noGrp="1"/>
          </p:cNvSpPr>
          <p:nvPr>
            <p:ph type="ftr" sz="quarter" idx="11"/>
          </p:nvPr>
        </p:nvSpPr>
        <p:spPr/>
        <p:txBody>
          <a:bodyPr/>
          <a:lstStyle/>
          <a:p>
            <a:r>
              <a:rPr lang="en-US"/>
              <a:t>Chapter 7 Design and Implementation</a:t>
            </a:r>
          </a:p>
        </p:txBody>
      </p:sp>
      <p:sp>
        <p:nvSpPr>
          <p:cNvPr id="5" name="Slide Number Placeholder 4"/>
          <p:cNvSpPr>
            <a:spLocks noGrp="1"/>
          </p:cNvSpPr>
          <p:nvPr>
            <p:ph type="sldNum" sz="quarter" idx="12"/>
          </p:nvPr>
        </p:nvSpPr>
        <p:spPr/>
        <p:txBody>
          <a:bodyPr/>
          <a:lstStyle/>
          <a:p>
            <a:fld id="{EC83099C-5FA5-B04A-B819-64718E2A253A}" type="slidenum">
              <a:rPr lang="en-US" smtClean="0"/>
              <a:pPr/>
              <a:t>84</a:t>
            </a:fld>
            <a:endParaRPr lang="en-US"/>
          </a:p>
        </p:txBody>
      </p:sp>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5167206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n-GB" dirty="0"/>
              <a:t>Interface specification</a:t>
            </a:r>
          </a:p>
        </p:txBody>
      </p:sp>
      <p:sp>
        <p:nvSpPr>
          <p:cNvPr id="116739" name="Rectangle 3"/>
          <p:cNvSpPr>
            <a:spLocks noGrp="1" noChangeArrowheads="1"/>
          </p:cNvSpPr>
          <p:nvPr>
            <p:ph idx="1"/>
          </p:nvPr>
        </p:nvSpPr>
        <p:spPr/>
        <p:txBody>
          <a:bodyPr/>
          <a:lstStyle/>
          <a:p>
            <a:r>
              <a:rPr lang="en-GB" sz="2400" dirty="0"/>
              <a:t>Object interfaces have to be specified so that the objects and other components can be designed in parallel.</a:t>
            </a:r>
          </a:p>
          <a:p>
            <a:r>
              <a:rPr lang="en-GB" sz="2400" dirty="0"/>
              <a:t>Designers should avoid designing the interface representation but should hide this in the object itself.</a:t>
            </a:r>
          </a:p>
          <a:p>
            <a:r>
              <a:rPr lang="en-GB" sz="2400" dirty="0"/>
              <a:t>Objects may have several interfaces which are viewpoints on the methods provided.</a:t>
            </a:r>
          </a:p>
          <a:p>
            <a:r>
              <a:rPr lang="en-GB" sz="2400" dirty="0"/>
              <a:t>The UML uses class diagrams  for interface specification but Java may also be used.</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85</a:t>
            </a:fld>
            <a:endParaRPr lang="en-US"/>
          </a:p>
        </p:txBody>
      </p:sp>
      <p:sp>
        <p:nvSpPr>
          <p:cNvPr id="2" name="Date Placeholder 1"/>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34704026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Weather station interfaces</a:t>
            </a:r>
            <a:r>
              <a:rPr lang="en-GB" dirty="0"/>
              <a:t> </a:t>
            </a:r>
            <a:endParaRPr lang="en-US" dirty="0"/>
          </a:p>
        </p:txBody>
      </p:sp>
      <p:pic>
        <p:nvPicPr>
          <p:cNvPr id="4" name="Content Placeholder 3" descr="7.9 Interfaces.eps"/>
          <p:cNvPicPr>
            <a:picLocks noGrp="1" noChangeAspect="1"/>
          </p:cNvPicPr>
          <p:nvPr>
            <p:ph idx="1"/>
          </p:nvPr>
        </p:nvPicPr>
        <p:blipFill>
          <a:blip r:embed="rId2"/>
          <a:srcRect t="-45645" b="-45645"/>
          <a:stretch>
            <a:fillRect/>
          </a:stretch>
        </p:blipFill>
        <p:spPr>
          <a:xfrm>
            <a:off x="1143643" y="1600200"/>
            <a:ext cx="6739016" cy="3706199"/>
          </a:xfrm>
        </p:spPr>
      </p:pic>
      <p:sp>
        <p:nvSpPr>
          <p:cNvPr id="6" name="Footer Placeholder 5"/>
          <p:cNvSpPr>
            <a:spLocks noGrp="1"/>
          </p:cNvSpPr>
          <p:nvPr>
            <p:ph type="ftr" sz="quarter" idx="11"/>
          </p:nvPr>
        </p:nvSpPr>
        <p:spPr/>
        <p:txBody>
          <a:bodyPr/>
          <a:lstStyle/>
          <a:p>
            <a:r>
              <a:rPr lang="en-US"/>
              <a:t>Chapter 7 Design and Implementation</a:t>
            </a:r>
          </a:p>
        </p:txBody>
      </p:sp>
      <p:sp>
        <p:nvSpPr>
          <p:cNvPr id="5" name="Slide Number Placeholder 4"/>
          <p:cNvSpPr>
            <a:spLocks noGrp="1"/>
          </p:cNvSpPr>
          <p:nvPr>
            <p:ph type="sldNum" sz="quarter" idx="12"/>
          </p:nvPr>
        </p:nvSpPr>
        <p:spPr/>
        <p:txBody>
          <a:bodyPr/>
          <a:lstStyle/>
          <a:p>
            <a:fld id="{EC83099C-5FA5-B04A-B819-64718E2A253A}" type="slidenum">
              <a:rPr lang="en-US" smtClean="0"/>
              <a:pPr/>
              <a:t>86</a:t>
            </a:fld>
            <a:endParaRPr lang="en-US"/>
          </a:p>
        </p:txBody>
      </p:sp>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8797336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r>
              <a:rPr lang="en-GB"/>
              <a:t>30/10/2014</a:t>
            </a:r>
            <a:endParaRPr lang="en-US"/>
          </a:p>
        </p:txBody>
      </p:sp>
      <p:sp>
        <p:nvSpPr>
          <p:cNvPr id="4" name="Footer Placeholder 3"/>
          <p:cNvSpPr>
            <a:spLocks noGrp="1"/>
          </p:cNvSpPr>
          <p:nvPr>
            <p:ph type="ftr" sz="quarter" idx="12"/>
          </p:nvPr>
        </p:nvSpPr>
        <p:spPr/>
        <p:txBody>
          <a:bodyPr/>
          <a:lstStyle/>
          <a:p>
            <a:r>
              <a:rPr lang="en-US"/>
              <a:t>Chapter 7 Design and Implementation</a:t>
            </a:r>
          </a:p>
        </p:txBody>
      </p:sp>
      <p:sp>
        <p:nvSpPr>
          <p:cNvPr id="2" name="Title 1"/>
          <p:cNvSpPr>
            <a:spLocks noGrp="1"/>
          </p:cNvSpPr>
          <p:nvPr>
            <p:ph type="title"/>
          </p:nvPr>
        </p:nvSpPr>
        <p:spPr/>
        <p:txBody>
          <a:bodyPr/>
          <a:lstStyle/>
          <a:p>
            <a:pPr algn="ctr"/>
            <a:r>
              <a:rPr lang="en-US" dirty="0">
                <a:solidFill>
                  <a:schemeClr val="bg2"/>
                </a:solidFill>
              </a:rPr>
              <a:t>Implementation issues</a:t>
            </a:r>
          </a:p>
        </p:txBody>
      </p:sp>
      <p:sp>
        <p:nvSpPr>
          <p:cNvPr id="5" name="Slide Number Placeholder 4"/>
          <p:cNvSpPr>
            <a:spLocks noGrp="1"/>
          </p:cNvSpPr>
          <p:nvPr>
            <p:ph type="sldNum" sz="quarter" idx="4294967295"/>
          </p:nvPr>
        </p:nvSpPr>
        <p:spPr/>
        <p:txBody>
          <a:bodyPr/>
          <a:lstStyle/>
          <a:p>
            <a:fld id="{EC83099C-5FA5-B04A-B819-64718E2A253A}" type="slidenum">
              <a:rPr lang="en-US" smtClean="0"/>
              <a:pPr/>
              <a:t>87</a:t>
            </a:fld>
            <a:endParaRPr lang="en-US"/>
          </a:p>
        </p:txBody>
      </p:sp>
    </p:spTree>
    <p:extLst>
      <p:ext uri="{BB962C8B-B14F-4D97-AF65-F5344CB8AC3E}">
        <p14:creationId xmlns:p14="http://schemas.microsoft.com/office/powerpoint/2010/main" val="904649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Implementation issues</a:t>
            </a:r>
          </a:p>
        </p:txBody>
      </p:sp>
      <p:sp>
        <p:nvSpPr>
          <p:cNvPr id="3" name="Content Placeholder 2"/>
          <p:cNvSpPr>
            <a:spLocks noGrp="1"/>
          </p:cNvSpPr>
          <p:nvPr>
            <p:ph idx="1"/>
          </p:nvPr>
        </p:nvSpPr>
        <p:spPr/>
        <p:txBody>
          <a:bodyPr/>
          <a:lstStyle/>
          <a:p>
            <a:r>
              <a:rPr lang="en-US" dirty="0"/>
              <a:t>Focus here is not on programming, although this is obviously important, but on other implementation issues that are often not covered in programming texts:</a:t>
            </a:r>
          </a:p>
          <a:p>
            <a:pPr lvl="1"/>
            <a:r>
              <a:rPr lang="en-US" dirty="0">
                <a:solidFill>
                  <a:srgbClr val="FF0000"/>
                </a:solidFill>
              </a:rPr>
              <a:t>Reuse </a:t>
            </a:r>
            <a:r>
              <a:rPr lang="en-US" dirty="0"/>
              <a:t>Most modern software is constructed by reusing existing components or systems. When you are developing software, you should make as much use as possible of existing code.</a:t>
            </a:r>
            <a:endParaRPr lang="en-GB" dirty="0"/>
          </a:p>
          <a:p>
            <a:pPr lvl="1"/>
            <a:r>
              <a:rPr lang="en-US" dirty="0">
                <a:solidFill>
                  <a:srgbClr val="FF0000"/>
                </a:solidFill>
              </a:rPr>
              <a:t>Configuration management </a:t>
            </a:r>
            <a:r>
              <a:rPr lang="en-US" dirty="0"/>
              <a:t>During the development process, you have to keep track of the many different versions of each software component in a configuration management system.</a:t>
            </a:r>
            <a:endParaRPr lang="en-GB" dirty="0"/>
          </a:p>
          <a:p>
            <a:pPr lvl="1"/>
            <a:r>
              <a:rPr lang="en-US" dirty="0">
                <a:solidFill>
                  <a:srgbClr val="FF0000"/>
                </a:solidFill>
              </a:rPr>
              <a:t>Host-target development </a:t>
            </a:r>
            <a:r>
              <a:rPr lang="en-US" dirty="0"/>
              <a:t>Production software does not usually execute on the same computer as the software development environment. Rather, you develop it on one computer (the host system) and execute it on a separate computer (the target system).</a:t>
            </a:r>
            <a:r>
              <a:rPr lang="en-GB" dirty="0"/>
              <a:t> </a:t>
            </a:r>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88</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9837076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Reuse</a:t>
            </a:r>
          </a:p>
        </p:txBody>
      </p:sp>
      <p:sp>
        <p:nvSpPr>
          <p:cNvPr id="3" name="Content Placeholder 2"/>
          <p:cNvSpPr>
            <a:spLocks noGrp="1"/>
          </p:cNvSpPr>
          <p:nvPr>
            <p:ph idx="1"/>
          </p:nvPr>
        </p:nvSpPr>
        <p:spPr/>
        <p:txBody>
          <a:bodyPr/>
          <a:lstStyle/>
          <a:p>
            <a:r>
              <a:rPr lang="en-US" dirty="0"/>
              <a:t>From the 1960s to the 1990s, most new software was developed from scratch, by writing all code in a high-level programming language. </a:t>
            </a:r>
          </a:p>
          <a:p>
            <a:pPr lvl="1"/>
            <a:r>
              <a:rPr lang="en-US" dirty="0"/>
              <a:t>The only significant reuse or software was the reuse of functions and objects in programming language libraries. </a:t>
            </a:r>
          </a:p>
          <a:p>
            <a:r>
              <a:rPr lang="en-US" dirty="0"/>
              <a:t>Costs and schedule pressure mean that this approach became increasingly unviable, especially for commercial and Internet-based systems. </a:t>
            </a:r>
          </a:p>
          <a:p>
            <a:r>
              <a:rPr lang="en-US" dirty="0"/>
              <a:t>An approach to development based around the reuse of existing software emerged and is now generally used for business and scientific software. </a:t>
            </a:r>
            <a:endParaRPr lang="en-GB"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89</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700443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Architectural design decisions</a:t>
            </a:r>
          </a:p>
        </p:txBody>
      </p:sp>
      <p:sp>
        <p:nvSpPr>
          <p:cNvPr id="4" name="Footer Placeholder 3"/>
          <p:cNvSpPr>
            <a:spLocks noGrp="1"/>
          </p:cNvSpPr>
          <p:nvPr>
            <p:ph type="ftr" sz="quarter" idx="11"/>
          </p:nvPr>
        </p:nvSpPr>
        <p:spPr/>
        <p:txBody>
          <a:bodyPr/>
          <a:lstStyle/>
          <a:p>
            <a:r>
              <a:rPr lang="en-US"/>
              <a:t>Chapter 6 Architectural Design</a:t>
            </a:r>
          </a:p>
        </p:txBody>
      </p:sp>
      <p:sp>
        <p:nvSpPr>
          <p:cNvPr id="5" name="Slide Number Placeholder 4"/>
          <p:cNvSpPr>
            <a:spLocks noGrp="1"/>
          </p:cNvSpPr>
          <p:nvPr>
            <p:ph type="sldNum" sz="quarter" idx="12"/>
          </p:nvPr>
        </p:nvSpPr>
        <p:spPr/>
        <p:txBody>
          <a:bodyPr/>
          <a:lstStyle/>
          <a:p>
            <a:endParaRPr lang="en-US" dirty="0"/>
          </a:p>
        </p:txBody>
      </p:sp>
      <p:pic>
        <p:nvPicPr>
          <p:cNvPr id="6" name="Picture 5" descr="6.2 Arch design question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839" y="1684421"/>
            <a:ext cx="8705841" cy="4671929"/>
          </a:xfrm>
          <a:prstGeom prst="rect">
            <a:avLst/>
          </a:prstGeom>
        </p:spPr>
      </p:pic>
      <p:sp>
        <p:nvSpPr>
          <p:cNvPr id="3" name="Date Placeholder 2"/>
          <p:cNvSpPr>
            <a:spLocks noGrp="1"/>
          </p:cNvSpPr>
          <p:nvPr>
            <p:ph type="dt" sz="half" idx="10"/>
          </p:nvPr>
        </p:nvSpPr>
        <p:spPr/>
        <p:txBody>
          <a:bodyPr/>
          <a:lstStyle/>
          <a:p>
            <a:fld id="{797EC886-3A82-414C-AE09-89E7C04AB97D}" type="datetime1">
              <a:rPr lang="en-GB" smtClean="0"/>
              <a:t>20/03/2017</a:t>
            </a:fld>
            <a:endParaRPr lang="en-US"/>
          </a:p>
        </p:txBody>
      </p:sp>
    </p:spTree>
    <p:extLst>
      <p:ext uri="{BB962C8B-B14F-4D97-AF65-F5344CB8AC3E}">
        <p14:creationId xmlns:p14="http://schemas.microsoft.com/office/powerpoint/2010/main" val="32150472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Reuse levels</a:t>
            </a:r>
          </a:p>
        </p:txBody>
      </p:sp>
      <p:sp>
        <p:nvSpPr>
          <p:cNvPr id="3" name="Content Placeholder 2"/>
          <p:cNvSpPr>
            <a:spLocks noGrp="1"/>
          </p:cNvSpPr>
          <p:nvPr>
            <p:ph idx="1"/>
          </p:nvPr>
        </p:nvSpPr>
        <p:spPr/>
        <p:txBody>
          <a:bodyPr/>
          <a:lstStyle/>
          <a:p>
            <a:r>
              <a:rPr lang="en-US" dirty="0"/>
              <a:t>The abstraction level </a:t>
            </a:r>
          </a:p>
          <a:p>
            <a:pPr lvl="1"/>
            <a:r>
              <a:rPr lang="en-US" dirty="0"/>
              <a:t>At this level, you don’t reuse software directly but use knowledge of successful abstractions in the design of your software. </a:t>
            </a:r>
            <a:endParaRPr lang="en-GB" dirty="0"/>
          </a:p>
          <a:p>
            <a:r>
              <a:rPr lang="en-US" dirty="0"/>
              <a:t>The object level </a:t>
            </a:r>
          </a:p>
          <a:p>
            <a:pPr lvl="1"/>
            <a:r>
              <a:rPr lang="en-US" dirty="0"/>
              <a:t>At this level, you directly reuse objects from a library rather than writing the code yourself. </a:t>
            </a:r>
            <a:endParaRPr lang="en-GB" dirty="0"/>
          </a:p>
          <a:p>
            <a:r>
              <a:rPr lang="en-US" dirty="0"/>
              <a:t>The component level </a:t>
            </a:r>
          </a:p>
          <a:p>
            <a:pPr lvl="1"/>
            <a:r>
              <a:rPr lang="en-US" dirty="0"/>
              <a:t>Components are collections of objects and object classes that you reuse in application systems. </a:t>
            </a:r>
            <a:endParaRPr lang="en-GB" dirty="0"/>
          </a:p>
          <a:p>
            <a:r>
              <a:rPr lang="en-US" dirty="0"/>
              <a:t>The system level </a:t>
            </a:r>
          </a:p>
          <a:p>
            <a:pPr lvl="1"/>
            <a:r>
              <a:rPr lang="en-US" dirty="0"/>
              <a:t>At this level, you reuse entire application systems. </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90</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17122955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Software reuse</a:t>
            </a:r>
          </a:p>
        </p:txBody>
      </p:sp>
      <p:sp>
        <p:nvSpPr>
          <p:cNvPr id="4" name="Footer Placeholder 3"/>
          <p:cNvSpPr>
            <a:spLocks noGrp="1"/>
          </p:cNvSpPr>
          <p:nvPr>
            <p:ph type="ftr" sz="quarter" idx="11"/>
          </p:nvPr>
        </p:nvSpPr>
        <p:spPr/>
        <p:txBody>
          <a:bodyPr/>
          <a:lstStyle/>
          <a:p>
            <a:r>
              <a:rPr lang="en-US"/>
              <a:t>Chapter 7 Design and Implementation</a:t>
            </a:r>
          </a:p>
        </p:txBody>
      </p:sp>
      <p:sp>
        <p:nvSpPr>
          <p:cNvPr id="5" name="Slide Number Placeholder 4"/>
          <p:cNvSpPr>
            <a:spLocks noGrp="1"/>
          </p:cNvSpPr>
          <p:nvPr>
            <p:ph type="sldNum" sz="quarter" idx="12"/>
          </p:nvPr>
        </p:nvSpPr>
        <p:spPr/>
        <p:txBody>
          <a:bodyPr/>
          <a:lstStyle/>
          <a:p>
            <a:fld id="{EC83099C-5FA5-B04A-B819-64718E2A253A}" type="slidenum">
              <a:rPr lang="en-US" smtClean="0"/>
              <a:pPr/>
              <a:t>91</a:t>
            </a:fld>
            <a:endParaRPr lang="en-US"/>
          </a:p>
        </p:txBody>
      </p:sp>
      <p:pic>
        <p:nvPicPr>
          <p:cNvPr id="6" name="Picture 5" descr="7.13 Software reuse.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165" y="1862665"/>
            <a:ext cx="7598835" cy="4221575"/>
          </a:xfrm>
          <a:prstGeom prst="rect">
            <a:avLst/>
          </a:prstGeom>
        </p:spPr>
      </p:pic>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36631199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Reuse costs</a:t>
            </a:r>
          </a:p>
        </p:txBody>
      </p:sp>
      <p:sp>
        <p:nvSpPr>
          <p:cNvPr id="3" name="Content Placeholder 2"/>
          <p:cNvSpPr>
            <a:spLocks noGrp="1"/>
          </p:cNvSpPr>
          <p:nvPr>
            <p:ph idx="1"/>
          </p:nvPr>
        </p:nvSpPr>
        <p:spPr/>
        <p:txBody>
          <a:bodyPr/>
          <a:lstStyle/>
          <a:p>
            <a:r>
              <a:rPr lang="en-US" dirty="0"/>
              <a:t>The costs of the time spent in looking for software to reuse and assessing whether or not it meets your needs. </a:t>
            </a:r>
            <a:endParaRPr lang="en-GB" dirty="0"/>
          </a:p>
          <a:p>
            <a:r>
              <a:rPr lang="en-US" dirty="0"/>
              <a:t>Where applicable, the costs of buying the reusable software. For large off-the-shelf systems, these costs can be very high.</a:t>
            </a:r>
            <a:endParaRPr lang="en-GB" dirty="0"/>
          </a:p>
          <a:p>
            <a:r>
              <a:rPr lang="en-US" dirty="0"/>
              <a:t>The costs of adapting and configuring the reusable software components or systems to reflect the requirements of the system that you are developing.</a:t>
            </a:r>
            <a:endParaRPr lang="en-GB" dirty="0"/>
          </a:p>
          <a:p>
            <a:r>
              <a:rPr lang="en-US" dirty="0"/>
              <a:t>The costs of integrating reusable software elements with each other (if you are using software from different sources) and with the new code that you have developed. </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92</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99091077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Configuration management</a:t>
            </a:r>
          </a:p>
        </p:txBody>
      </p:sp>
      <p:sp>
        <p:nvSpPr>
          <p:cNvPr id="3" name="Content Placeholder 2"/>
          <p:cNvSpPr>
            <a:spLocks noGrp="1"/>
          </p:cNvSpPr>
          <p:nvPr>
            <p:ph idx="1"/>
          </p:nvPr>
        </p:nvSpPr>
        <p:spPr/>
        <p:txBody>
          <a:bodyPr/>
          <a:lstStyle/>
          <a:p>
            <a:r>
              <a:rPr lang="en-US" dirty="0"/>
              <a:t>Configuration management is the name given to the general process of managing a changing software system. </a:t>
            </a:r>
          </a:p>
          <a:p>
            <a:r>
              <a:rPr lang="en-US" dirty="0"/>
              <a:t>The aim of configuration management is to support the system integration process so that all developers can access the project code and documents in a controlled way, find out what changes have been made, and compile and link components to create a system. </a:t>
            </a:r>
          </a:p>
          <a:p>
            <a:r>
              <a:rPr lang="en-US" dirty="0"/>
              <a:t>See also Chapter 25.</a:t>
            </a:r>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93</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9147763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Configuration management activities</a:t>
            </a:r>
          </a:p>
        </p:txBody>
      </p:sp>
      <p:sp>
        <p:nvSpPr>
          <p:cNvPr id="3" name="Content Placeholder 2"/>
          <p:cNvSpPr>
            <a:spLocks noGrp="1"/>
          </p:cNvSpPr>
          <p:nvPr>
            <p:ph idx="1"/>
          </p:nvPr>
        </p:nvSpPr>
        <p:spPr/>
        <p:txBody>
          <a:bodyPr/>
          <a:lstStyle/>
          <a:p>
            <a:r>
              <a:rPr lang="en-US" sz="2200" dirty="0"/>
              <a:t>Version management, where support is provided to keep track of the different versions of software components. Version management systems include facilities to coordinate development by several programmers. </a:t>
            </a:r>
            <a:endParaRPr lang="en-GB" sz="2200" dirty="0"/>
          </a:p>
          <a:p>
            <a:r>
              <a:rPr lang="en-US" sz="2200" dirty="0"/>
              <a:t>System integration, where support is provided to help developers define what versions of components are used to create each version of a system. This description is then used to build a system automatically by compiling and linking the required components.</a:t>
            </a:r>
            <a:endParaRPr lang="en-GB" sz="2200" dirty="0"/>
          </a:p>
          <a:p>
            <a:r>
              <a:rPr lang="en-US" sz="2200" dirty="0"/>
              <a:t>Problem tracking, where support is provided to allow users to report bugs and other problems, and to allow all developers to see who is working on these problems and when they are fixed.</a:t>
            </a:r>
            <a:r>
              <a:rPr lang="en-GB" sz="2200" dirty="0"/>
              <a:t> </a:t>
            </a:r>
            <a:endParaRPr lang="en-US" sz="2200"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94</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18423445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Configuration management tool interaction</a:t>
            </a:r>
          </a:p>
        </p:txBody>
      </p:sp>
      <p:sp>
        <p:nvSpPr>
          <p:cNvPr id="4" name="Footer Placeholder 3"/>
          <p:cNvSpPr>
            <a:spLocks noGrp="1"/>
          </p:cNvSpPr>
          <p:nvPr>
            <p:ph type="ftr" sz="quarter" idx="11"/>
          </p:nvPr>
        </p:nvSpPr>
        <p:spPr/>
        <p:txBody>
          <a:bodyPr/>
          <a:lstStyle/>
          <a:p>
            <a:r>
              <a:rPr lang="en-US"/>
              <a:t>Chapter 7 Design and Implementation</a:t>
            </a:r>
          </a:p>
        </p:txBody>
      </p:sp>
      <p:sp>
        <p:nvSpPr>
          <p:cNvPr id="5" name="Slide Number Placeholder 4"/>
          <p:cNvSpPr>
            <a:spLocks noGrp="1"/>
          </p:cNvSpPr>
          <p:nvPr>
            <p:ph type="sldNum" sz="quarter" idx="12"/>
          </p:nvPr>
        </p:nvSpPr>
        <p:spPr/>
        <p:txBody>
          <a:bodyPr/>
          <a:lstStyle/>
          <a:p>
            <a:fld id="{EC83099C-5FA5-B04A-B819-64718E2A253A}" type="slidenum">
              <a:rPr lang="en-US" smtClean="0"/>
              <a:pPr/>
              <a:t>95</a:t>
            </a:fld>
            <a:endParaRPr lang="en-US"/>
          </a:p>
        </p:txBody>
      </p:sp>
      <p:pic>
        <p:nvPicPr>
          <p:cNvPr id="6" name="Picture 5" descr="7.14 CM_activitie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099" y="1936750"/>
            <a:ext cx="7864829" cy="3757084"/>
          </a:xfrm>
          <a:prstGeom prst="rect">
            <a:avLst/>
          </a:prstGeom>
        </p:spPr>
      </p:pic>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27902767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Host-target development</a:t>
            </a:r>
          </a:p>
        </p:txBody>
      </p:sp>
      <p:sp>
        <p:nvSpPr>
          <p:cNvPr id="3" name="Content Placeholder 2"/>
          <p:cNvSpPr>
            <a:spLocks noGrp="1"/>
          </p:cNvSpPr>
          <p:nvPr>
            <p:ph idx="1"/>
          </p:nvPr>
        </p:nvSpPr>
        <p:spPr/>
        <p:txBody>
          <a:bodyPr/>
          <a:lstStyle/>
          <a:p>
            <a:r>
              <a:rPr lang="en-US" dirty="0"/>
              <a:t>Most software is developed on one computer (the host), but runs on a separate machine (the target). </a:t>
            </a:r>
          </a:p>
          <a:p>
            <a:r>
              <a:rPr lang="en-US" dirty="0"/>
              <a:t>More generally, we can talk about a development platform and an execution platform. </a:t>
            </a:r>
          </a:p>
          <a:p>
            <a:pPr lvl="1"/>
            <a:r>
              <a:rPr lang="en-US" dirty="0"/>
              <a:t>A platform is more than just hardware. </a:t>
            </a:r>
          </a:p>
          <a:p>
            <a:pPr lvl="1"/>
            <a:r>
              <a:rPr lang="en-US" dirty="0"/>
              <a:t>It includes the installed operating system plus other supporting software such as a database management system or, for development platforms, an interactive development environment.</a:t>
            </a:r>
          </a:p>
          <a:p>
            <a:r>
              <a:rPr lang="en-US" dirty="0"/>
              <a:t>Development platform usually has different installed software than execution platform;</a:t>
            </a:r>
            <a:r>
              <a:rPr lang="en-GB" dirty="0"/>
              <a:t> these platforms may have different architectures.</a:t>
            </a:r>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96</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42217895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Host-target development</a:t>
            </a:r>
          </a:p>
        </p:txBody>
      </p:sp>
      <p:sp>
        <p:nvSpPr>
          <p:cNvPr id="4" name="Footer Placeholder 3"/>
          <p:cNvSpPr>
            <a:spLocks noGrp="1"/>
          </p:cNvSpPr>
          <p:nvPr>
            <p:ph type="ftr" sz="quarter" idx="11"/>
          </p:nvPr>
        </p:nvSpPr>
        <p:spPr/>
        <p:txBody>
          <a:bodyPr/>
          <a:lstStyle/>
          <a:p>
            <a:r>
              <a:rPr lang="en-US"/>
              <a:t>Chapter 7 Design and Implementation</a:t>
            </a:r>
          </a:p>
        </p:txBody>
      </p:sp>
      <p:sp>
        <p:nvSpPr>
          <p:cNvPr id="5" name="Slide Number Placeholder 4"/>
          <p:cNvSpPr>
            <a:spLocks noGrp="1"/>
          </p:cNvSpPr>
          <p:nvPr>
            <p:ph type="sldNum" sz="quarter" idx="12"/>
          </p:nvPr>
        </p:nvSpPr>
        <p:spPr/>
        <p:txBody>
          <a:bodyPr/>
          <a:lstStyle/>
          <a:p>
            <a:fld id="{EC83099C-5FA5-B04A-B819-64718E2A253A}" type="slidenum">
              <a:rPr lang="en-US" smtClean="0"/>
              <a:pPr/>
              <a:t>97</a:t>
            </a:fld>
            <a:endParaRPr lang="en-US"/>
          </a:p>
        </p:txBody>
      </p:sp>
      <p:pic>
        <p:nvPicPr>
          <p:cNvPr id="6" name="Picture 5" descr="7.15 Host-target development.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320" y="1494367"/>
            <a:ext cx="7500181" cy="4220634"/>
          </a:xfrm>
          <a:prstGeom prst="rect">
            <a:avLst/>
          </a:prstGeom>
        </p:spPr>
      </p:pic>
      <p:sp>
        <p:nvSpPr>
          <p:cNvPr id="3" name="Date Placeholder 2"/>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41759695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platform tools</a:t>
            </a:r>
          </a:p>
        </p:txBody>
      </p:sp>
      <p:sp>
        <p:nvSpPr>
          <p:cNvPr id="3" name="Content Placeholder 2"/>
          <p:cNvSpPr>
            <a:spLocks noGrp="1"/>
          </p:cNvSpPr>
          <p:nvPr>
            <p:ph idx="1"/>
          </p:nvPr>
        </p:nvSpPr>
        <p:spPr/>
        <p:txBody>
          <a:bodyPr/>
          <a:lstStyle/>
          <a:p>
            <a:r>
              <a:rPr lang="en-US" dirty="0"/>
              <a:t>An integrated compiler and syntax-directed editing system that allows you to create, edit and compile code.</a:t>
            </a:r>
            <a:endParaRPr lang="en-GB" dirty="0"/>
          </a:p>
          <a:p>
            <a:r>
              <a:rPr lang="en-US" dirty="0"/>
              <a:t>A language debugging system.</a:t>
            </a:r>
            <a:endParaRPr lang="en-GB" dirty="0"/>
          </a:p>
          <a:p>
            <a:r>
              <a:rPr lang="en-US" dirty="0"/>
              <a:t>Graphical editing tools, such as tools to edit UML models.</a:t>
            </a:r>
            <a:endParaRPr lang="en-GB" dirty="0"/>
          </a:p>
          <a:p>
            <a:r>
              <a:rPr lang="en-US" dirty="0"/>
              <a:t>Testing tools, such as </a:t>
            </a:r>
            <a:r>
              <a:rPr lang="en-US" dirty="0" err="1"/>
              <a:t>Junit</a:t>
            </a:r>
            <a:r>
              <a:rPr lang="en-US" dirty="0"/>
              <a:t> that can automatically run a set of tests on a new version of a program.</a:t>
            </a:r>
            <a:endParaRPr lang="en-GB" dirty="0"/>
          </a:p>
          <a:p>
            <a:r>
              <a:rPr lang="en-US" dirty="0"/>
              <a:t>Project support tools that help you organize the code for different development projects.</a:t>
            </a:r>
            <a:endParaRPr lang="en-GB"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98</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32637955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Integrated development environments (</a:t>
            </a:r>
            <a:r>
              <a:rPr lang="en-US" dirty="0" err="1"/>
              <a:t>IDEs</a:t>
            </a:r>
            <a:r>
              <a:rPr lang="en-US" dirty="0"/>
              <a:t>)</a:t>
            </a:r>
          </a:p>
        </p:txBody>
      </p:sp>
      <p:sp>
        <p:nvSpPr>
          <p:cNvPr id="3" name="Content Placeholder 2"/>
          <p:cNvSpPr>
            <a:spLocks noGrp="1"/>
          </p:cNvSpPr>
          <p:nvPr>
            <p:ph idx="1"/>
          </p:nvPr>
        </p:nvSpPr>
        <p:spPr/>
        <p:txBody>
          <a:bodyPr/>
          <a:lstStyle/>
          <a:p>
            <a:r>
              <a:rPr lang="en-US" dirty="0"/>
              <a:t>Software development tools are often grouped to create an integrated development environment (IDE). </a:t>
            </a:r>
          </a:p>
          <a:p>
            <a:r>
              <a:rPr lang="en-US" dirty="0"/>
              <a:t>An IDE is a set of software tools that supports different aspects of software development, within some common framework and user interface. </a:t>
            </a:r>
          </a:p>
          <a:p>
            <a:r>
              <a:rPr lang="en-US" dirty="0" err="1"/>
              <a:t>IDEs</a:t>
            </a:r>
            <a:r>
              <a:rPr lang="en-US" dirty="0"/>
              <a:t> are created to support development in a specific programming language such as Java. The language IDE may be developed specially, or may be an instantiation of a general-purpose IDE, with specific language-support tools.</a:t>
            </a:r>
            <a:endParaRPr lang="en-GB" dirty="0"/>
          </a:p>
          <a:p>
            <a:endParaRPr lang="en-US" dirty="0"/>
          </a:p>
        </p:txBody>
      </p:sp>
      <p:sp>
        <p:nvSpPr>
          <p:cNvPr id="5" name="Footer Placeholder 4"/>
          <p:cNvSpPr>
            <a:spLocks noGrp="1"/>
          </p:cNvSpPr>
          <p:nvPr>
            <p:ph type="ftr" sz="quarter" idx="11"/>
          </p:nvPr>
        </p:nvSpPr>
        <p:spPr/>
        <p:txBody>
          <a:bodyPr/>
          <a:lstStyle/>
          <a:p>
            <a:r>
              <a:rPr lang="en-US"/>
              <a:t>Chapter 7 Design and Implementation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99</a:t>
            </a:fld>
            <a:endParaRPr lang="en-US"/>
          </a:p>
        </p:txBody>
      </p:sp>
      <p:sp>
        <p:nvSpPr>
          <p:cNvPr id="6" name="Date Placeholder 5"/>
          <p:cNvSpPr>
            <a:spLocks noGrp="1"/>
          </p:cNvSpPr>
          <p:nvPr>
            <p:ph type="dt" sz="half" idx="10"/>
          </p:nvPr>
        </p:nvSpPr>
        <p:spPr/>
        <p:txBody>
          <a:bodyPr/>
          <a:lstStyle/>
          <a:p>
            <a:r>
              <a:rPr lang="en-GB"/>
              <a:t>30/10/2014</a:t>
            </a:r>
            <a:endParaRPr lang="en-US"/>
          </a:p>
        </p:txBody>
      </p:sp>
    </p:spTree>
    <p:extLst>
      <p:ext uri="{BB962C8B-B14F-4D97-AF65-F5344CB8AC3E}">
        <p14:creationId xmlns:p14="http://schemas.microsoft.com/office/powerpoint/2010/main" val="7690762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ava Gree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txDef>
      <a:spPr>
        <a:noFill/>
      </a:spPr>
      <a:bodyPr wrap="square" rtlCol="0">
        <a:spAutoFit/>
      </a:bodyPr>
      <a:lstStyle>
        <a:defPPr algn="ctr">
          <a:lnSpc>
            <a:spcPts val="1800"/>
          </a:lnSpc>
          <a:defRPr sz="1800" b="0" dirty="0" err="1" smtClean="0">
            <a:latin typeface="+mn-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Scrum</Template>
  <TotalTime>16068</TotalTime>
  <Words>5642</Words>
  <Application>Microsoft Office PowerPoint</Application>
  <PresentationFormat>On-screen Show (4:3)</PresentationFormat>
  <Paragraphs>755</Paragraphs>
  <Slides>110</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110</vt:i4>
      </vt:variant>
    </vt:vector>
  </HeadingPairs>
  <TitlesOfParts>
    <vt:vector size="122" baseType="lpstr">
      <vt:lpstr>ＭＳ Ｐゴシック</vt:lpstr>
      <vt:lpstr>SimSun</vt:lpstr>
      <vt:lpstr>Arial</vt:lpstr>
      <vt:lpstr>Arial Narrow</vt:lpstr>
      <vt:lpstr>Calibri</vt:lpstr>
      <vt:lpstr>Comic Sans MS</vt:lpstr>
      <vt:lpstr>Consolas</vt:lpstr>
      <vt:lpstr>Franklin Gothic Medium</vt:lpstr>
      <vt:lpstr>Times</vt:lpstr>
      <vt:lpstr>Wingdings</vt:lpstr>
      <vt:lpstr>Wingdings 2</vt:lpstr>
      <vt:lpstr>Java Green</vt:lpstr>
      <vt:lpstr>Software Engineering I    Chapters 6 &amp; 7      Architecture and Design   </vt:lpstr>
      <vt:lpstr>Chapter 6  Architectural Design</vt:lpstr>
      <vt:lpstr>Architectural design</vt:lpstr>
      <vt:lpstr>Architectural abstraction</vt:lpstr>
      <vt:lpstr>Advantages of explicit architecture</vt:lpstr>
      <vt:lpstr>Architectural representations</vt:lpstr>
      <vt:lpstr>Use of architectural models</vt:lpstr>
      <vt:lpstr>Architectural design decisions</vt:lpstr>
      <vt:lpstr>Architectural design decisions</vt:lpstr>
      <vt:lpstr>Architectural views</vt:lpstr>
      <vt:lpstr>Architectural views</vt:lpstr>
      <vt:lpstr>Logical View</vt:lpstr>
      <vt:lpstr>Development View</vt:lpstr>
      <vt:lpstr>Process View</vt:lpstr>
      <vt:lpstr>Physical View</vt:lpstr>
      <vt:lpstr>4 + 1 view model of software architecture</vt:lpstr>
      <vt:lpstr>Representing architectural views</vt:lpstr>
      <vt:lpstr>Layered architecture</vt:lpstr>
      <vt:lpstr>Chapter 7  Design and Implementation</vt:lpstr>
      <vt:lpstr>Design and implementation</vt:lpstr>
      <vt:lpstr>Build or buy</vt:lpstr>
      <vt:lpstr>Software design and development</vt:lpstr>
      <vt:lpstr>UML</vt:lpstr>
      <vt:lpstr>Types of UML Diagrams</vt:lpstr>
      <vt:lpstr>Types of UML Diagrams Sommerville's View</vt:lpstr>
      <vt:lpstr>UML Diagrams: Class level vs Instance Level</vt:lpstr>
      <vt:lpstr>Design Artifacts UML Diagrams by SDLC Phase</vt:lpstr>
      <vt:lpstr>UML Stereotypes</vt:lpstr>
      <vt:lpstr>Use Case Diagrams</vt:lpstr>
      <vt:lpstr>Use Case Diagrams  (1)</vt:lpstr>
      <vt:lpstr>Use Case Diagrams  (2)</vt:lpstr>
      <vt:lpstr>Use Case Diagrams  (3)</vt:lpstr>
      <vt:lpstr>Use Case Diagrams</vt:lpstr>
      <vt:lpstr>Use Case Description  (1) The Overview</vt:lpstr>
      <vt:lpstr>Use Case Description  (2) The Scenarios</vt:lpstr>
      <vt:lpstr>Decomposed Use Case Diagrams</vt:lpstr>
      <vt:lpstr>More Advanced Use Case Diagrams</vt:lpstr>
      <vt:lpstr>More Use Case Symbols  (1)</vt:lpstr>
      <vt:lpstr>More Use Case Symbols  (2)</vt:lpstr>
      <vt:lpstr>More Use Case Symbols  (3)</vt:lpstr>
      <vt:lpstr>One More Example</vt:lpstr>
      <vt:lpstr>from  Use Case Diagrams  to  Analysis Class Diagrams</vt:lpstr>
      <vt:lpstr>Analysis Class Diagram</vt:lpstr>
      <vt:lpstr>The Analysis Class Diagram</vt:lpstr>
      <vt:lpstr>Analysis Class Diagram</vt:lpstr>
      <vt:lpstr>Class and Object Diagrams</vt:lpstr>
      <vt:lpstr>Class Diagrams</vt:lpstr>
      <vt:lpstr>Object Diagrams</vt:lpstr>
      <vt:lpstr>Activity Diagrams</vt:lpstr>
      <vt:lpstr>Activity Diagrams</vt:lpstr>
      <vt:lpstr>Activity Diagram</vt:lpstr>
      <vt:lpstr>Bike Shop</vt:lpstr>
      <vt:lpstr>Swimlanes</vt:lpstr>
      <vt:lpstr>Activity Diagrams  are essentially flow charts</vt:lpstr>
      <vt:lpstr>Interaction Diagrams</vt:lpstr>
      <vt:lpstr>Interaction Diagrams</vt:lpstr>
      <vt:lpstr>Interaction Diagrams Sequence Diagram</vt:lpstr>
      <vt:lpstr>Interaction Diagrams Sequence Diagram</vt:lpstr>
      <vt:lpstr>Interaction Diagrams Communication Diagram</vt:lpstr>
      <vt:lpstr>Interaction Diagrams Communication Diagram</vt:lpstr>
      <vt:lpstr>State Diagrams</vt:lpstr>
      <vt:lpstr>State Diagrams</vt:lpstr>
      <vt:lpstr>Component Diagrams</vt:lpstr>
      <vt:lpstr>Subsystem Decomposition with Component Diagrams</vt:lpstr>
      <vt:lpstr>Deployment Diagrams</vt:lpstr>
      <vt:lpstr>Elements of a Deployment Diagram</vt:lpstr>
      <vt:lpstr>An example</vt:lpstr>
      <vt:lpstr>Any Diagram that Explains How the System Works is a Good One</vt:lpstr>
      <vt:lpstr>Design Artifacts</vt:lpstr>
      <vt:lpstr>Explain and Design Patterns Used</vt:lpstr>
      <vt:lpstr>StarUML Tips</vt:lpstr>
      <vt:lpstr>StarUML tips</vt:lpstr>
      <vt:lpstr>The Weather Station Example</vt:lpstr>
      <vt:lpstr>An object-oriented design process, implemented in stages</vt:lpstr>
      <vt:lpstr>System context for the weather station </vt:lpstr>
      <vt:lpstr>Weather station use cases </vt:lpstr>
      <vt:lpstr>Use case description—Report weather </vt:lpstr>
      <vt:lpstr>Architectural design</vt:lpstr>
      <vt:lpstr>Architectures of the Weather Station </vt:lpstr>
      <vt:lpstr>Approaches to identification</vt:lpstr>
      <vt:lpstr>Weather station object classes</vt:lpstr>
      <vt:lpstr>Weather station object classes </vt:lpstr>
      <vt:lpstr>Sequence diagram describing data collection </vt:lpstr>
      <vt:lpstr>Weather station state diagram </vt:lpstr>
      <vt:lpstr>Interface specification</vt:lpstr>
      <vt:lpstr>Weather station interfaces </vt:lpstr>
      <vt:lpstr>Implementation issues</vt:lpstr>
      <vt:lpstr>Implementation issues</vt:lpstr>
      <vt:lpstr>Reuse</vt:lpstr>
      <vt:lpstr>Reuse levels</vt:lpstr>
      <vt:lpstr>Software reuse</vt:lpstr>
      <vt:lpstr>Reuse costs</vt:lpstr>
      <vt:lpstr>Configuration management</vt:lpstr>
      <vt:lpstr>Configuration management activities</vt:lpstr>
      <vt:lpstr>Configuration management tool interaction</vt:lpstr>
      <vt:lpstr>Host-target development</vt:lpstr>
      <vt:lpstr>Host-target development</vt:lpstr>
      <vt:lpstr>Development platform tools</vt:lpstr>
      <vt:lpstr>Integrated development environments (IDEs)</vt:lpstr>
      <vt:lpstr>Component/system deployment factors</vt:lpstr>
      <vt:lpstr>Open source development</vt:lpstr>
      <vt:lpstr>Open source development</vt:lpstr>
      <vt:lpstr>Open source systems</vt:lpstr>
      <vt:lpstr>Open source issues</vt:lpstr>
      <vt:lpstr>Open source business</vt:lpstr>
      <vt:lpstr>Open source licensing</vt:lpstr>
      <vt:lpstr>License models</vt:lpstr>
      <vt:lpstr>License management</vt:lpstr>
      <vt:lpstr>Key points</vt:lpstr>
      <vt:lpstr>Key points</vt:lpstr>
    </vt:vector>
  </TitlesOfParts>
  <Company>St Andrews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4</dc:title>
  <dc:creator>Ian Sommerville</dc:creator>
  <cp:lastModifiedBy>jack faolan myers</cp:lastModifiedBy>
  <cp:revision>161</cp:revision>
  <cp:lastPrinted>2010-01-11T10:54:43Z</cp:lastPrinted>
  <dcterms:created xsi:type="dcterms:W3CDTF">2010-01-08T19:43:52Z</dcterms:created>
  <dcterms:modified xsi:type="dcterms:W3CDTF">2017-03-20T12:40:31Z</dcterms:modified>
</cp:coreProperties>
</file>