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80"/>
  </p:notesMasterIdLst>
  <p:handoutMasterIdLst>
    <p:handoutMasterId r:id="rId81"/>
  </p:handoutMasterIdLst>
  <p:sldIdLst>
    <p:sldId id="321" r:id="rId2"/>
    <p:sldId id="319" r:id="rId3"/>
    <p:sldId id="298" r:id="rId4"/>
    <p:sldId id="306" r:id="rId5"/>
    <p:sldId id="307" r:id="rId6"/>
    <p:sldId id="300" r:id="rId7"/>
    <p:sldId id="297" r:id="rId8"/>
    <p:sldId id="318" r:id="rId9"/>
    <p:sldId id="299" r:id="rId10"/>
    <p:sldId id="258" r:id="rId11"/>
    <p:sldId id="285" r:id="rId12"/>
    <p:sldId id="303" r:id="rId13"/>
    <p:sldId id="304" r:id="rId14"/>
    <p:sldId id="305" r:id="rId15"/>
    <p:sldId id="286" r:id="rId16"/>
    <p:sldId id="302" r:id="rId17"/>
    <p:sldId id="296" r:id="rId18"/>
    <p:sldId id="308" r:id="rId19"/>
    <p:sldId id="309" r:id="rId20"/>
    <p:sldId id="310" r:id="rId21"/>
    <p:sldId id="311" r:id="rId22"/>
    <p:sldId id="313" r:id="rId23"/>
    <p:sldId id="315" r:id="rId24"/>
    <p:sldId id="316" r:id="rId25"/>
    <p:sldId id="317" r:id="rId26"/>
    <p:sldId id="312" r:id="rId27"/>
    <p:sldId id="357" r:id="rId28"/>
    <p:sldId id="359" r:id="rId29"/>
    <p:sldId id="361" r:id="rId30"/>
    <p:sldId id="360" r:id="rId31"/>
    <p:sldId id="328" r:id="rId32"/>
    <p:sldId id="314" r:id="rId33"/>
    <p:sldId id="326" r:id="rId34"/>
    <p:sldId id="271" r:id="rId35"/>
    <p:sldId id="327" r:id="rId36"/>
    <p:sldId id="329" r:id="rId37"/>
    <p:sldId id="275" r:id="rId38"/>
    <p:sldId id="330" r:id="rId39"/>
    <p:sldId id="355" r:id="rId40"/>
    <p:sldId id="331" r:id="rId41"/>
    <p:sldId id="334" r:id="rId42"/>
    <p:sldId id="335" r:id="rId43"/>
    <p:sldId id="336" r:id="rId44"/>
    <p:sldId id="293" r:id="rId45"/>
    <p:sldId id="337" r:id="rId46"/>
    <p:sldId id="338" r:id="rId47"/>
    <p:sldId id="339" r:id="rId48"/>
    <p:sldId id="340" r:id="rId49"/>
    <p:sldId id="341" r:id="rId50"/>
    <p:sldId id="342" r:id="rId51"/>
    <p:sldId id="322" r:id="rId52"/>
    <p:sldId id="343" r:id="rId53"/>
    <p:sldId id="356" r:id="rId54"/>
    <p:sldId id="344" r:id="rId55"/>
    <p:sldId id="345" r:id="rId56"/>
    <p:sldId id="346" r:id="rId57"/>
    <p:sldId id="371" r:id="rId58"/>
    <p:sldId id="347" r:id="rId59"/>
    <p:sldId id="354" r:id="rId60"/>
    <p:sldId id="348" r:id="rId61"/>
    <p:sldId id="349" r:id="rId62"/>
    <p:sldId id="352" r:id="rId63"/>
    <p:sldId id="350" r:id="rId64"/>
    <p:sldId id="351" r:id="rId65"/>
    <p:sldId id="353" r:id="rId66"/>
    <p:sldId id="362" r:id="rId67"/>
    <p:sldId id="363" r:id="rId68"/>
    <p:sldId id="364" r:id="rId69"/>
    <p:sldId id="365" r:id="rId70"/>
    <p:sldId id="366" r:id="rId71"/>
    <p:sldId id="324" r:id="rId72"/>
    <p:sldId id="367" r:id="rId73"/>
    <p:sldId id="368" r:id="rId74"/>
    <p:sldId id="325" r:id="rId75"/>
    <p:sldId id="301" r:id="rId76"/>
    <p:sldId id="323" r:id="rId77"/>
    <p:sldId id="369" r:id="rId78"/>
    <p:sldId id="370"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EEE1CE"/>
    <a:srgbClr val="ECB5B2"/>
    <a:srgbClr val="F8F8F8"/>
    <a:srgbClr val="89B1D2"/>
    <a:srgbClr val="DEE9F2"/>
    <a:srgbClr val="FFFFFF"/>
    <a:srgbClr val="ECF2F8"/>
    <a:srgbClr val="D7D7D7"/>
    <a:srgbClr val="F5F6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76" autoAdjust="0"/>
  </p:normalViewPr>
  <p:slideViewPr>
    <p:cSldViewPr>
      <p:cViewPr varScale="1">
        <p:scale>
          <a:sx n="92" d="100"/>
          <a:sy n="92" d="100"/>
        </p:scale>
        <p:origin x="546" y="78"/>
      </p:cViewPr>
      <p:guideLst>
        <p:guide orient="horz" pos="2160"/>
        <p:guide pos="2880"/>
      </p:guideLst>
    </p:cSldViewPr>
  </p:slideViewPr>
  <p:outlineViewPr>
    <p:cViewPr>
      <p:scale>
        <a:sx n="33" d="100"/>
        <a:sy n="33" d="100"/>
      </p:scale>
      <p:origin x="0" y="65172"/>
    </p:cViewPr>
  </p:outlineViewPr>
  <p:notesTextViewPr>
    <p:cViewPr>
      <p:scale>
        <a:sx n="1" d="1"/>
        <a:sy n="1" d="1"/>
      </p:scale>
      <p:origin x="0" y="0"/>
    </p:cViewPr>
  </p:notesTextViewPr>
  <p:sorterViewPr>
    <p:cViewPr>
      <p:scale>
        <a:sx n="10557" d="12500"/>
        <a:sy n="10557" d="12500"/>
      </p:scale>
      <p:origin x="0" y="-9840"/>
    </p:cViewPr>
  </p:sorterViewPr>
  <p:notesViewPr>
    <p:cSldViewPr>
      <p:cViewPr varScale="1">
        <p:scale>
          <a:sx n="49" d="100"/>
          <a:sy n="49" d="100"/>
        </p:scale>
        <p:origin x="211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DFB2C1-7BD8-47F3-8816-3B5173662A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62A512F-C9D5-42B9-8266-87554B4B1B46}">
      <dgm:prSet phldrT="[Text]"/>
      <dgm:spPr/>
      <dgm:t>
        <a:bodyPr/>
        <a:lstStyle/>
        <a:p>
          <a:r>
            <a:rPr lang="en-US" dirty="0"/>
            <a:t>An objective to be met in the Sprint</a:t>
          </a:r>
        </a:p>
      </dgm:t>
    </dgm:pt>
    <dgm:pt modelId="{CC58A8F3-3621-41E3-BF03-B8CF937B906E}" type="parTrans" cxnId="{FD39A9E5-B87B-490B-B6A8-77085227B390}">
      <dgm:prSet/>
      <dgm:spPr/>
      <dgm:t>
        <a:bodyPr/>
        <a:lstStyle/>
        <a:p>
          <a:endParaRPr lang="en-US"/>
        </a:p>
      </dgm:t>
    </dgm:pt>
    <dgm:pt modelId="{B217F3E9-5CBA-4680-86BC-79DF35BBBBF2}" type="sibTrans" cxnId="{FD39A9E5-B87B-490B-B6A8-77085227B390}">
      <dgm:prSet/>
      <dgm:spPr/>
      <dgm:t>
        <a:bodyPr/>
        <a:lstStyle/>
        <a:p>
          <a:endParaRPr lang="en-US"/>
        </a:p>
      </dgm:t>
    </dgm:pt>
    <dgm:pt modelId="{0E9A4DC9-D99F-446B-AFBA-435CD61419B7}">
      <dgm:prSet phldrT="[Text]"/>
      <dgm:spPr/>
      <dgm:t>
        <a:bodyPr/>
        <a:lstStyle/>
        <a:p>
          <a:r>
            <a:rPr lang="en-US" dirty="0"/>
            <a:t>Through the implementation of the PBIs selected in Sprint Planning</a:t>
          </a:r>
        </a:p>
      </dgm:t>
    </dgm:pt>
    <dgm:pt modelId="{D16F33A0-F3E0-4FBC-8DDA-F5212364B902}" type="parTrans" cxnId="{C6251529-BE4E-475A-AB60-A7D14D20F1EF}">
      <dgm:prSet/>
      <dgm:spPr/>
      <dgm:t>
        <a:bodyPr/>
        <a:lstStyle/>
        <a:p>
          <a:endParaRPr lang="en-US"/>
        </a:p>
      </dgm:t>
    </dgm:pt>
    <dgm:pt modelId="{5DE8ABDF-06AB-4C75-A21D-E84CF13AF783}" type="sibTrans" cxnId="{C6251529-BE4E-475A-AB60-A7D14D20F1EF}">
      <dgm:prSet/>
      <dgm:spPr/>
      <dgm:t>
        <a:bodyPr/>
        <a:lstStyle/>
        <a:p>
          <a:endParaRPr lang="en-US"/>
        </a:p>
      </dgm:t>
    </dgm:pt>
    <dgm:pt modelId="{47536D75-D636-4D4E-A940-4A1E40FA0360}">
      <dgm:prSet phldrT="[Text]"/>
      <dgm:spPr/>
      <dgm:t>
        <a:bodyPr/>
        <a:lstStyle/>
        <a:p>
          <a:r>
            <a:rPr lang="en-US" dirty="0"/>
            <a:t>Providing guidance to the Development Team</a:t>
          </a:r>
        </a:p>
      </dgm:t>
    </dgm:pt>
    <dgm:pt modelId="{897FE8D5-E8C9-412F-9C9C-6C35406875C8}" type="parTrans" cxnId="{A36032BD-4458-4D18-A7E0-9607EF74D70E}">
      <dgm:prSet/>
      <dgm:spPr/>
      <dgm:t>
        <a:bodyPr/>
        <a:lstStyle/>
        <a:p>
          <a:endParaRPr lang="en-US"/>
        </a:p>
      </dgm:t>
    </dgm:pt>
    <dgm:pt modelId="{B94780C4-CD4D-41D2-919D-62EF50B7C3FC}" type="sibTrans" cxnId="{A36032BD-4458-4D18-A7E0-9607EF74D70E}">
      <dgm:prSet/>
      <dgm:spPr/>
      <dgm:t>
        <a:bodyPr/>
        <a:lstStyle/>
        <a:p>
          <a:endParaRPr lang="en-US"/>
        </a:p>
      </dgm:t>
    </dgm:pt>
    <dgm:pt modelId="{57071094-561C-4FEA-8F71-EA16297BC55B}">
      <dgm:prSet phldrT="[Text]"/>
      <dgm:spPr/>
      <dgm:t>
        <a:bodyPr/>
        <a:lstStyle/>
        <a:p>
          <a:r>
            <a:rPr lang="en-US" dirty="0"/>
            <a:t>Allows flexibility in delivering the increment</a:t>
          </a:r>
        </a:p>
      </dgm:t>
    </dgm:pt>
    <dgm:pt modelId="{5F6801A5-394D-4126-9AC2-C52759971561}" type="parTrans" cxnId="{7279F65D-227C-4291-B7BD-4DB42758D224}">
      <dgm:prSet/>
      <dgm:spPr/>
      <dgm:t>
        <a:bodyPr/>
        <a:lstStyle/>
        <a:p>
          <a:endParaRPr lang="en-US"/>
        </a:p>
      </dgm:t>
    </dgm:pt>
    <dgm:pt modelId="{2F8495E1-0692-4F7B-99B6-2496EAE17DBA}" type="sibTrans" cxnId="{7279F65D-227C-4291-B7BD-4DB42758D224}">
      <dgm:prSet/>
      <dgm:spPr/>
      <dgm:t>
        <a:bodyPr/>
        <a:lstStyle/>
        <a:p>
          <a:endParaRPr lang="en-US"/>
        </a:p>
      </dgm:t>
    </dgm:pt>
    <dgm:pt modelId="{B02A6EF1-4DE0-4720-ACBB-907A73BDB5AB}">
      <dgm:prSet phldrT="[Text]"/>
      <dgm:spPr/>
      <dgm:t>
        <a:bodyPr/>
        <a:lstStyle/>
        <a:p>
          <a:r>
            <a:rPr lang="en-US" dirty="0"/>
            <a:t>Allows wiggle room for exact implementation of PBIs</a:t>
          </a:r>
        </a:p>
      </dgm:t>
    </dgm:pt>
    <dgm:pt modelId="{37F02E36-DEE9-41F9-9E77-7DA142A992E0}" type="parTrans" cxnId="{75DF8196-71DC-44CA-A1A6-7C8EC57DB3A4}">
      <dgm:prSet/>
      <dgm:spPr/>
      <dgm:t>
        <a:bodyPr/>
        <a:lstStyle/>
        <a:p>
          <a:endParaRPr lang="en-US"/>
        </a:p>
      </dgm:t>
    </dgm:pt>
    <dgm:pt modelId="{EF3CBFAE-6AA4-4B90-B56E-A482CDB76952}" type="sibTrans" cxnId="{75DF8196-71DC-44CA-A1A6-7C8EC57DB3A4}">
      <dgm:prSet/>
      <dgm:spPr/>
      <dgm:t>
        <a:bodyPr/>
        <a:lstStyle/>
        <a:p>
          <a:endParaRPr lang="en-US"/>
        </a:p>
      </dgm:t>
    </dgm:pt>
    <dgm:pt modelId="{D41EAA3E-BCED-484B-95A2-2F49168F4561}">
      <dgm:prSet phldrT="[Text]"/>
      <dgm:spPr/>
      <dgm:t>
        <a:bodyPr/>
        <a:lstStyle/>
        <a:p>
          <a:r>
            <a:rPr lang="en-US" dirty="0"/>
            <a:t>Although the Sprint Goal is fixed</a:t>
          </a:r>
        </a:p>
      </dgm:t>
    </dgm:pt>
    <dgm:pt modelId="{4C3260EC-7F98-434C-B2E7-F9BA71B35149}" type="parTrans" cxnId="{033DF97B-30C0-46C2-BB8C-81D778D2686A}">
      <dgm:prSet/>
      <dgm:spPr/>
      <dgm:t>
        <a:bodyPr/>
        <a:lstStyle/>
        <a:p>
          <a:endParaRPr lang="en-US"/>
        </a:p>
      </dgm:t>
    </dgm:pt>
    <dgm:pt modelId="{0CF95611-E0B8-4866-A4DB-3C775695B5BC}" type="sibTrans" cxnId="{033DF97B-30C0-46C2-BB8C-81D778D2686A}">
      <dgm:prSet/>
      <dgm:spPr/>
      <dgm:t>
        <a:bodyPr/>
        <a:lstStyle/>
        <a:p>
          <a:endParaRPr lang="en-US"/>
        </a:p>
      </dgm:t>
    </dgm:pt>
    <dgm:pt modelId="{A385C41C-9DE3-41F8-A3D8-C930D1FF4F8B}">
      <dgm:prSet phldrT="[Text]"/>
      <dgm:spPr/>
      <dgm:t>
        <a:bodyPr/>
        <a:lstStyle/>
        <a:p>
          <a:r>
            <a:rPr lang="en-US" dirty="0"/>
            <a:t>Is sacrosanct throughout the Sprint</a:t>
          </a:r>
        </a:p>
      </dgm:t>
    </dgm:pt>
    <dgm:pt modelId="{A9CBA3AA-7D13-4205-B085-9B46EB098068}" type="parTrans" cxnId="{9C8397D3-505C-4301-8236-3B733BE8A053}">
      <dgm:prSet/>
      <dgm:spPr/>
      <dgm:t>
        <a:bodyPr/>
        <a:lstStyle/>
        <a:p>
          <a:endParaRPr lang="en-US"/>
        </a:p>
      </dgm:t>
    </dgm:pt>
    <dgm:pt modelId="{A913C813-DA4D-436C-B8B5-D2BDDB24F7F4}" type="sibTrans" cxnId="{9C8397D3-505C-4301-8236-3B733BE8A053}">
      <dgm:prSet/>
      <dgm:spPr/>
      <dgm:t>
        <a:bodyPr/>
        <a:lstStyle/>
        <a:p>
          <a:endParaRPr lang="en-US"/>
        </a:p>
      </dgm:t>
    </dgm:pt>
    <dgm:pt modelId="{210F06D8-C077-454A-8529-735BBF7A50A8}">
      <dgm:prSet phldrT="[Text]"/>
      <dgm:spPr/>
      <dgm:t>
        <a:bodyPr/>
        <a:lstStyle/>
        <a:p>
          <a:r>
            <a:rPr lang="en-US" dirty="0"/>
            <a:t>As the development team works, it keeps this goal in mind</a:t>
          </a:r>
        </a:p>
      </dgm:t>
    </dgm:pt>
    <dgm:pt modelId="{43EDAA97-EC00-4665-B785-40CB62726964}" type="parTrans" cxnId="{B0BF9CE3-5A0E-4D41-9F94-FB909526079B}">
      <dgm:prSet/>
      <dgm:spPr/>
      <dgm:t>
        <a:bodyPr/>
        <a:lstStyle/>
        <a:p>
          <a:endParaRPr lang="en-US"/>
        </a:p>
      </dgm:t>
    </dgm:pt>
    <dgm:pt modelId="{70BBC6CF-ACDF-4311-934E-D122D46E8ADD}" type="sibTrans" cxnId="{B0BF9CE3-5A0E-4D41-9F94-FB909526079B}">
      <dgm:prSet/>
      <dgm:spPr/>
      <dgm:t>
        <a:bodyPr/>
        <a:lstStyle/>
        <a:p>
          <a:endParaRPr lang="en-US"/>
        </a:p>
      </dgm:t>
    </dgm:pt>
    <dgm:pt modelId="{12B0CA98-D39F-4C5D-A7AF-61AD2F4F1952}">
      <dgm:prSet phldrT="[Text]"/>
      <dgm:spPr/>
      <dgm:t>
        <a:bodyPr/>
        <a:lstStyle/>
        <a:p>
          <a:r>
            <a:rPr lang="en-US" dirty="0"/>
            <a:t>Each Daily Scrum assesses the Team's progress toward meeting the Sprint</a:t>
          </a:r>
        </a:p>
      </dgm:t>
    </dgm:pt>
    <dgm:pt modelId="{26450B43-ADA6-4800-B8D8-9313587795C7}" type="parTrans" cxnId="{CEA06003-4D75-4CA9-BFEC-CB83B8E04E2E}">
      <dgm:prSet/>
      <dgm:spPr/>
      <dgm:t>
        <a:bodyPr/>
        <a:lstStyle/>
        <a:p>
          <a:endParaRPr lang="en-US"/>
        </a:p>
      </dgm:t>
    </dgm:pt>
    <dgm:pt modelId="{0F25D6FB-D825-4C6C-8733-8CF053A46ECE}" type="sibTrans" cxnId="{CEA06003-4D75-4CA9-BFEC-CB83B8E04E2E}">
      <dgm:prSet/>
      <dgm:spPr/>
      <dgm:t>
        <a:bodyPr/>
        <a:lstStyle/>
        <a:p>
          <a:endParaRPr lang="en-US"/>
        </a:p>
      </dgm:t>
    </dgm:pt>
    <dgm:pt modelId="{812C7FAD-3771-4935-9D90-CD8F0D021491}" type="pres">
      <dgm:prSet presAssocID="{F0DFB2C1-7BD8-47F3-8816-3B5173662A6E}" presName="Name0" presStyleCnt="0">
        <dgm:presLayoutVars>
          <dgm:dir/>
          <dgm:animLvl val="lvl"/>
          <dgm:resizeHandles val="exact"/>
        </dgm:presLayoutVars>
      </dgm:prSet>
      <dgm:spPr/>
      <dgm:t>
        <a:bodyPr/>
        <a:lstStyle/>
        <a:p>
          <a:endParaRPr lang="en-US"/>
        </a:p>
      </dgm:t>
    </dgm:pt>
    <dgm:pt modelId="{96753F19-5693-42AB-8A12-D2C7D13BA7EB}" type="pres">
      <dgm:prSet presAssocID="{062A512F-C9D5-42B9-8266-87554B4B1B46}" presName="linNode" presStyleCnt="0"/>
      <dgm:spPr/>
    </dgm:pt>
    <dgm:pt modelId="{869162D6-9BFC-4361-ABC5-F8C12B33655C}" type="pres">
      <dgm:prSet presAssocID="{062A512F-C9D5-42B9-8266-87554B4B1B46}" presName="parentText" presStyleLbl="node1" presStyleIdx="0" presStyleCnt="3">
        <dgm:presLayoutVars>
          <dgm:chMax val="1"/>
          <dgm:bulletEnabled val="1"/>
        </dgm:presLayoutVars>
      </dgm:prSet>
      <dgm:spPr/>
      <dgm:t>
        <a:bodyPr/>
        <a:lstStyle/>
        <a:p>
          <a:endParaRPr lang="en-US"/>
        </a:p>
      </dgm:t>
    </dgm:pt>
    <dgm:pt modelId="{A8F8659D-EEB8-4494-AC1A-1C00A0BF59DD}" type="pres">
      <dgm:prSet presAssocID="{062A512F-C9D5-42B9-8266-87554B4B1B46}" presName="descendantText" presStyleLbl="alignAccFollowNode1" presStyleIdx="0" presStyleCnt="3">
        <dgm:presLayoutVars>
          <dgm:bulletEnabled val="1"/>
        </dgm:presLayoutVars>
      </dgm:prSet>
      <dgm:spPr/>
      <dgm:t>
        <a:bodyPr/>
        <a:lstStyle/>
        <a:p>
          <a:endParaRPr lang="en-US"/>
        </a:p>
      </dgm:t>
    </dgm:pt>
    <dgm:pt modelId="{1AB6BEE1-67D7-4318-A948-40F7EC8BAB46}" type="pres">
      <dgm:prSet presAssocID="{B217F3E9-5CBA-4680-86BC-79DF35BBBBF2}" presName="sp" presStyleCnt="0"/>
      <dgm:spPr/>
    </dgm:pt>
    <dgm:pt modelId="{BB844C61-7E1B-404B-BAA6-27CA554CD8CC}" type="pres">
      <dgm:prSet presAssocID="{57071094-561C-4FEA-8F71-EA16297BC55B}" presName="linNode" presStyleCnt="0"/>
      <dgm:spPr/>
    </dgm:pt>
    <dgm:pt modelId="{FE2FBA85-2B4D-4326-8A80-30AF6C23B575}" type="pres">
      <dgm:prSet presAssocID="{57071094-561C-4FEA-8F71-EA16297BC55B}" presName="parentText" presStyleLbl="node1" presStyleIdx="1" presStyleCnt="3">
        <dgm:presLayoutVars>
          <dgm:chMax val="1"/>
          <dgm:bulletEnabled val="1"/>
        </dgm:presLayoutVars>
      </dgm:prSet>
      <dgm:spPr/>
      <dgm:t>
        <a:bodyPr/>
        <a:lstStyle/>
        <a:p>
          <a:endParaRPr lang="en-US"/>
        </a:p>
      </dgm:t>
    </dgm:pt>
    <dgm:pt modelId="{784A45D0-C113-4D40-BC27-BE624F4A6DD6}" type="pres">
      <dgm:prSet presAssocID="{57071094-561C-4FEA-8F71-EA16297BC55B}" presName="descendantText" presStyleLbl="alignAccFollowNode1" presStyleIdx="1" presStyleCnt="3">
        <dgm:presLayoutVars>
          <dgm:bulletEnabled val="1"/>
        </dgm:presLayoutVars>
      </dgm:prSet>
      <dgm:spPr/>
      <dgm:t>
        <a:bodyPr/>
        <a:lstStyle/>
        <a:p>
          <a:endParaRPr lang="en-US"/>
        </a:p>
      </dgm:t>
    </dgm:pt>
    <dgm:pt modelId="{8729143D-B2BD-411B-9664-86A6B58A89E7}" type="pres">
      <dgm:prSet presAssocID="{2F8495E1-0692-4F7B-99B6-2496EAE17DBA}" presName="sp" presStyleCnt="0"/>
      <dgm:spPr/>
    </dgm:pt>
    <dgm:pt modelId="{FF2A82C8-3AE7-4EEC-820A-73D6709611E2}" type="pres">
      <dgm:prSet presAssocID="{A385C41C-9DE3-41F8-A3D8-C930D1FF4F8B}" presName="linNode" presStyleCnt="0"/>
      <dgm:spPr/>
    </dgm:pt>
    <dgm:pt modelId="{08F945DA-C99F-4684-A052-033E85EF57E1}" type="pres">
      <dgm:prSet presAssocID="{A385C41C-9DE3-41F8-A3D8-C930D1FF4F8B}" presName="parentText" presStyleLbl="node1" presStyleIdx="2" presStyleCnt="3">
        <dgm:presLayoutVars>
          <dgm:chMax val="1"/>
          <dgm:bulletEnabled val="1"/>
        </dgm:presLayoutVars>
      </dgm:prSet>
      <dgm:spPr/>
      <dgm:t>
        <a:bodyPr/>
        <a:lstStyle/>
        <a:p>
          <a:endParaRPr lang="en-US"/>
        </a:p>
      </dgm:t>
    </dgm:pt>
    <dgm:pt modelId="{C8D86EAA-54F5-4558-9127-36D91CC08FE6}" type="pres">
      <dgm:prSet presAssocID="{A385C41C-9DE3-41F8-A3D8-C930D1FF4F8B}" presName="descendantText" presStyleLbl="alignAccFollowNode1" presStyleIdx="2" presStyleCnt="3">
        <dgm:presLayoutVars>
          <dgm:bulletEnabled val="1"/>
        </dgm:presLayoutVars>
      </dgm:prSet>
      <dgm:spPr/>
      <dgm:t>
        <a:bodyPr/>
        <a:lstStyle/>
        <a:p>
          <a:endParaRPr lang="en-US"/>
        </a:p>
      </dgm:t>
    </dgm:pt>
  </dgm:ptLst>
  <dgm:cxnLst>
    <dgm:cxn modelId="{6B66115F-A0D1-47D5-95F2-DEA7860B9265}" type="presOf" srcId="{B02A6EF1-4DE0-4720-ACBB-907A73BDB5AB}" destId="{784A45D0-C113-4D40-BC27-BE624F4A6DD6}" srcOrd="0" destOrd="0" presId="urn:microsoft.com/office/officeart/2005/8/layout/vList5"/>
    <dgm:cxn modelId="{9C8397D3-505C-4301-8236-3B733BE8A053}" srcId="{F0DFB2C1-7BD8-47F3-8816-3B5173662A6E}" destId="{A385C41C-9DE3-41F8-A3D8-C930D1FF4F8B}" srcOrd="2" destOrd="0" parTransId="{A9CBA3AA-7D13-4205-B085-9B46EB098068}" sibTransId="{A913C813-DA4D-436C-B8B5-D2BDDB24F7F4}"/>
    <dgm:cxn modelId="{B0BF9CE3-5A0E-4D41-9F94-FB909526079B}" srcId="{A385C41C-9DE3-41F8-A3D8-C930D1FF4F8B}" destId="{210F06D8-C077-454A-8529-735BBF7A50A8}" srcOrd="0" destOrd="0" parTransId="{43EDAA97-EC00-4665-B785-40CB62726964}" sibTransId="{70BBC6CF-ACDF-4311-934E-D122D46E8ADD}"/>
    <dgm:cxn modelId="{6FEAE41A-E1FC-4CFC-BF78-9FE523ECFA31}" type="presOf" srcId="{062A512F-C9D5-42B9-8266-87554B4B1B46}" destId="{869162D6-9BFC-4361-ABC5-F8C12B33655C}" srcOrd="0" destOrd="0" presId="urn:microsoft.com/office/officeart/2005/8/layout/vList5"/>
    <dgm:cxn modelId="{CEA06003-4D75-4CA9-BFEC-CB83B8E04E2E}" srcId="{A385C41C-9DE3-41F8-A3D8-C930D1FF4F8B}" destId="{12B0CA98-D39F-4C5D-A7AF-61AD2F4F1952}" srcOrd="1" destOrd="0" parTransId="{26450B43-ADA6-4800-B8D8-9313587795C7}" sibTransId="{0F25D6FB-D825-4C6C-8733-8CF053A46ECE}"/>
    <dgm:cxn modelId="{64560FC9-82BE-4A83-BD49-D714D1D308F4}" type="presOf" srcId="{0E9A4DC9-D99F-446B-AFBA-435CD61419B7}" destId="{A8F8659D-EEB8-4494-AC1A-1C00A0BF59DD}" srcOrd="0" destOrd="0" presId="urn:microsoft.com/office/officeart/2005/8/layout/vList5"/>
    <dgm:cxn modelId="{033DF97B-30C0-46C2-BB8C-81D778D2686A}" srcId="{57071094-561C-4FEA-8F71-EA16297BC55B}" destId="{D41EAA3E-BCED-484B-95A2-2F49168F4561}" srcOrd="1" destOrd="0" parTransId="{4C3260EC-7F98-434C-B2E7-F9BA71B35149}" sibTransId="{0CF95611-E0B8-4866-A4DB-3C775695B5BC}"/>
    <dgm:cxn modelId="{1067AE7D-09D9-487F-9E6F-64EC49B446DF}" type="presOf" srcId="{210F06D8-C077-454A-8529-735BBF7A50A8}" destId="{C8D86EAA-54F5-4558-9127-36D91CC08FE6}" srcOrd="0" destOrd="0" presId="urn:microsoft.com/office/officeart/2005/8/layout/vList5"/>
    <dgm:cxn modelId="{8529A4AC-00AA-44EE-A820-361783C4EBCA}" type="presOf" srcId="{F0DFB2C1-7BD8-47F3-8816-3B5173662A6E}" destId="{812C7FAD-3771-4935-9D90-CD8F0D021491}" srcOrd="0" destOrd="0" presId="urn:microsoft.com/office/officeart/2005/8/layout/vList5"/>
    <dgm:cxn modelId="{75DF8196-71DC-44CA-A1A6-7C8EC57DB3A4}" srcId="{57071094-561C-4FEA-8F71-EA16297BC55B}" destId="{B02A6EF1-4DE0-4720-ACBB-907A73BDB5AB}" srcOrd="0" destOrd="0" parTransId="{37F02E36-DEE9-41F9-9E77-7DA142A992E0}" sibTransId="{EF3CBFAE-6AA4-4B90-B56E-A482CDB76952}"/>
    <dgm:cxn modelId="{2C89FD4A-CCA7-42F6-A7E4-FC155DCA808F}" type="presOf" srcId="{A385C41C-9DE3-41F8-A3D8-C930D1FF4F8B}" destId="{08F945DA-C99F-4684-A052-033E85EF57E1}" srcOrd="0" destOrd="0" presId="urn:microsoft.com/office/officeart/2005/8/layout/vList5"/>
    <dgm:cxn modelId="{DBE3BC7C-9AFD-41AD-A032-8BF4CA2D3B6F}" type="presOf" srcId="{47536D75-D636-4D4E-A940-4A1E40FA0360}" destId="{A8F8659D-EEB8-4494-AC1A-1C00A0BF59DD}" srcOrd="0" destOrd="1" presId="urn:microsoft.com/office/officeart/2005/8/layout/vList5"/>
    <dgm:cxn modelId="{C6251529-BE4E-475A-AB60-A7D14D20F1EF}" srcId="{062A512F-C9D5-42B9-8266-87554B4B1B46}" destId="{0E9A4DC9-D99F-446B-AFBA-435CD61419B7}" srcOrd="0" destOrd="0" parTransId="{D16F33A0-F3E0-4FBC-8DDA-F5212364B902}" sibTransId="{5DE8ABDF-06AB-4C75-A21D-E84CF13AF783}"/>
    <dgm:cxn modelId="{F02A4166-C369-46FF-88EB-FD73F8FC1639}" type="presOf" srcId="{57071094-561C-4FEA-8F71-EA16297BC55B}" destId="{FE2FBA85-2B4D-4326-8A80-30AF6C23B575}" srcOrd="0" destOrd="0" presId="urn:microsoft.com/office/officeart/2005/8/layout/vList5"/>
    <dgm:cxn modelId="{A36032BD-4458-4D18-A7E0-9607EF74D70E}" srcId="{062A512F-C9D5-42B9-8266-87554B4B1B46}" destId="{47536D75-D636-4D4E-A940-4A1E40FA0360}" srcOrd="1" destOrd="0" parTransId="{897FE8D5-E8C9-412F-9C9C-6C35406875C8}" sibTransId="{B94780C4-CD4D-41D2-919D-62EF50B7C3FC}"/>
    <dgm:cxn modelId="{FD39A9E5-B87B-490B-B6A8-77085227B390}" srcId="{F0DFB2C1-7BD8-47F3-8816-3B5173662A6E}" destId="{062A512F-C9D5-42B9-8266-87554B4B1B46}" srcOrd="0" destOrd="0" parTransId="{CC58A8F3-3621-41E3-BF03-B8CF937B906E}" sibTransId="{B217F3E9-5CBA-4680-86BC-79DF35BBBBF2}"/>
    <dgm:cxn modelId="{8A20A4AE-A117-4BFB-BFDC-2C2AFC40263D}" type="presOf" srcId="{D41EAA3E-BCED-484B-95A2-2F49168F4561}" destId="{784A45D0-C113-4D40-BC27-BE624F4A6DD6}" srcOrd="0" destOrd="1" presId="urn:microsoft.com/office/officeart/2005/8/layout/vList5"/>
    <dgm:cxn modelId="{7279F65D-227C-4291-B7BD-4DB42758D224}" srcId="{F0DFB2C1-7BD8-47F3-8816-3B5173662A6E}" destId="{57071094-561C-4FEA-8F71-EA16297BC55B}" srcOrd="1" destOrd="0" parTransId="{5F6801A5-394D-4126-9AC2-C52759971561}" sibTransId="{2F8495E1-0692-4F7B-99B6-2496EAE17DBA}"/>
    <dgm:cxn modelId="{72FDB85D-A672-4521-BF55-43DEC5E0D41D}" type="presOf" srcId="{12B0CA98-D39F-4C5D-A7AF-61AD2F4F1952}" destId="{C8D86EAA-54F5-4558-9127-36D91CC08FE6}" srcOrd="0" destOrd="1" presId="urn:microsoft.com/office/officeart/2005/8/layout/vList5"/>
    <dgm:cxn modelId="{D252C0BF-648B-41BD-AD10-22D15FE97F1F}" type="presParOf" srcId="{812C7FAD-3771-4935-9D90-CD8F0D021491}" destId="{96753F19-5693-42AB-8A12-D2C7D13BA7EB}" srcOrd="0" destOrd="0" presId="urn:microsoft.com/office/officeart/2005/8/layout/vList5"/>
    <dgm:cxn modelId="{C78751A1-900D-47BE-A5A2-29F19486DF01}" type="presParOf" srcId="{96753F19-5693-42AB-8A12-D2C7D13BA7EB}" destId="{869162D6-9BFC-4361-ABC5-F8C12B33655C}" srcOrd="0" destOrd="0" presId="urn:microsoft.com/office/officeart/2005/8/layout/vList5"/>
    <dgm:cxn modelId="{DA96B794-6C79-40F0-BA8A-3110868A9A56}" type="presParOf" srcId="{96753F19-5693-42AB-8A12-D2C7D13BA7EB}" destId="{A8F8659D-EEB8-4494-AC1A-1C00A0BF59DD}" srcOrd="1" destOrd="0" presId="urn:microsoft.com/office/officeart/2005/8/layout/vList5"/>
    <dgm:cxn modelId="{802F2B3B-29E6-48C3-91CD-ADE3174262E1}" type="presParOf" srcId="{812C7FAD-3771-4935-9D90-CD8F0D021491}" destId="{1AB6BEE1-67D7-4318-A948-40F7EC8BAB46}" srcOrd="1" destOrd="0" presId="urn:microsoft.com/office/officeart/2005/8/layout/vList5"/>
    <dgm:cxn modelId="{2F6D6A83-5A50-4536-B233-03BA7A42E0B3}" type="presParOf" srcId="{812C7FAD-3771-4935-9D90-CD8F0D021491}" destId="{BB844C61-7E1B-404B-BAA6-27CA554CD8CC}" srcOrd="2" destOrd="0" presId="urn:microsoft.com/office/officeart/2005/8/layout/vList5"/>
    <dgm:cxn modelId="{E8AE240E-AB4B-4796-B40F-EED4E49501A9}" type="presParOf" srcId="{BB844C61-7E1B-404B-BAA6-27CA554CD8CC}" destId="{FE2FBA85-2B4D-4326-8A80-30AF6C23B575}" srcOrd="0" destOrd="0" presId="urn:microsoft.com/office/officeart/2005/8/layout/vList5"/>
    <dgm:cxn modelId="{985205A3-82FD-44F6-8C5C-8F00594416B9}" type="presParOf" srcId="{BB844C61-7E1B-404B-BAA6-27CA554CD8CC}" destId="{784A45D0-C113-4D40-BC27-BE624F4A6DD6}" srcOrd="1" destOrd="0" presId="urn:microsoft.com/office/officeart/2005/8/layout/vList5"/>
    <dgm:cxn modelId="{334D0703-4A53-459B-954E-7B193347A376}" type="presParOf" srcId="{812C7FAD-3771-4935-9D90-CD8F0D021491}" destId="{8729143D-B2BD-411B-9664-86A6B58A89E7}" srcOrd="3" destOrd="0" presId="urn:microsoft.com/office/officeart/2005/8/layout/vList5"/>
    <dgm:cxn modelId="{E67F70BF-2742-4E94-B8EB-2CDF216343D4}" type="presParOf" srcId="{812C7FAD-3771-4935-9D90-CD8F0D021491}" destId="{FF2A82C8-3AE7-4EEC-820A-73D6709611E2}" srcOrd="4" destOrd="0" presId="urn:microsoft.com/office/officeart/2005/8/layout/vList5"/>
    <dgm:cxn modelId="{E1C1B0A0-7897-434B-A808-49E95AD2DDCE}" type="presParOf" srcId="{FF2A82C8-3AE7-4EEC-820A-73D6709611E2}" destId="{08F945DA-C99F-4684-A052-033E85EF57E1}" srcOrd="0" destOrd="0" presId="urn:microsoft.com/office/officeart/2005/8/layout/vList5"/>
    <dgm:cxn modelId="{C0F02D22-EB61-4F45-BF8A-12E7396F1C21}" type="presParOf" srcId="{FF2A82C8-3AE7-4EEC-820A-73D6709611E2}" destId="{C8D86EAA-54F5-4558-9127-36D91CC08FE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C7AC08-EE8B-4458-BA71-94BE4603E477}" type="datetimeFigureOut">
              <a:rPr lang="en-US" smtClean="0"/>
              <a:t>10/7/2016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DB6BEF-4148-4CC0-BB8F-FEAF1027F5F2}" type="slidenum">
              <a:rPr lang="en-US" smtClean="0"/>
              <a:t>‹#›</a:t>
            </a:fld>
            <a:endParaRPr lang="en-US"/>
          </a:p>
        </p:txBody>
      </p:sp>
    </p:spTree>
    <p:extLst>
      <p:ext uri="{BB962C8B-B14F-4D97-AF65-F5344CB8AC3E}">
        <p14:creationId xmlns:p14="http://schemas.microsoft.com/office/powerpoint/2010/main" val="1646013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99BAC5-AAC3-41B1-80A3-A98604D7601C}" type="datetimeFigureOut">
              <a:rPr lang="en-US" smtClean="0"/>
              <a:t>10/7/2016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63B7B-8D39-4D0A-9EEA-56F291D347AD}" type="slidenum">
              <a:rPr lang="en-US" smtClean="0"/>
              <a:t>‹#›</a:t>
            </a:fld>
            <a:endParaRPr lang="en-US"/>
          </a:p>
        </p:txBody>
      </p:sp>
    </p:spTree>
    <p:extLst>
      <p:ext uri="{BB962C8B-B14F-4D97-AF65-F5344CB8AC3E}">
        <p14:creationId xmlns:p14="http://schemas.microsoft.com/office/powerpoint/2010/main" val="2078626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Objects First with Java</a:t>
            </a:r>
          </a:p>
        </p:txBody>
      </p:sp>
      <p:sp>
        <p:nvSpPr>
          <p:cNvPr id="153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 David J. Barnes and Michael Kölling</a:t>
            </a:r>
          </a:p>
        </p:txBody>
      </p:sp>
      <p:sp>
        <p:nvSpPr>
          <p:cNvPr id="1536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fld id="{03152B4E-4FD2-45FC-9CDE-05DF5F3AE35C}" type="slidenum">
              <a:rPr lang="en-GB" altLang="en-US" sz="1200"/>
              <a:pPr/>
              <a:t>1</a:t>
            </a:fld>
            <a:endParaRPr lang="en-GB" altLang="en-US" sz="120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Replace this with your course title and your name/contact details.</a:t>
            </a:r>
          </a:p>
          <a:p>
            <a:pPr eaLnBrk="1" hangingPunct="1"/>
            <a:endParaRPr lang="en-GB" altLang="en-US"/>
          </a:p>
        </p:txBody>
      </p:sp>
    </p:spTree>
    <p:extLst>
      <p:ext uri="{BB962C8B-B14F-4D97-AF65-F5344CB8AC3E}">
        <p14:creationId xmlns:p14="http://schemas.microsoft.com/office/powerpoint/2010/main" val="16539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black"/>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Date Placeholder 9"/>
          <p:cNvSpPr>
            <a:spLocks noGrp="1"/>
          </p:cNvSpPr>
          <p:nvPr>
            <p:ph type="dt" sz="half" idx="10"/>
          </p:nvPr>
        </p:nvSpPr>
        <p:spPr>
          <a:xfrm>
            <a:off x="370888" y="6645106"/>
            <a:ext cx="2133600" cy="274320"/>
          </a:xfrm>
        </p:spPr>
        <p:txBody>
          <a:bodyPr/>
          <a:lstStyle>
            <a:lvl1pPr>
              <a:defRPr sz="900">
                <a:solidFill>
                  <a:schemeClr val="tx1"/>
                </a:solidFill>
                <a:latin typeface="Arial Narrow" panose="020B0606020202030204" pitchFamily="34" charset="0"/>
              </a:defRPr>
            </a:lvl1pPr>
          </a:lstStyle>
          <a:p>
            <a:fld id="{B01D2C00-4051-494E-A977-137197B29FE8}" type="datetime1">
              <a:rPr lang="en-US" smtClean="0"/>
              <a:pPr/>
              <a:t>10/7/2016</a:t>
            </a:fld>
            <a:endParaRPr lang="en-US"/>
          </a:p>
        </p:txBody>
      </p:sp>
      <p:sp>
        <p:nvSpPr>
          <p:cNvPr id="12" name="Footer Placeholder 11"/>
          <p:cNvSpPr>
            <a:spLocks noGrp="1"/>
          </p:cNvSpPr>
          <p:nvPr>
            <p:ph type="ftr" sz="quarter" idx="12"/>
          </p:nvPr>
        </p:nvSpPr>
        <p:spPr>
          <a:xfrm>
            <a:off x="3048000" y="6645106"/>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3" name="Title 12"/>
          <p:cNvSpPr>
            <a:spLocks noGrp="1"/>
          </p:cNvSpPr>
          <p:nvPr>
            <p:ph type="title" hasCustomPrompt="1"/>
          </p:nvPr>
        </p:nvSpPr>
        <p:spPr>
          <a:xfrm>
            <a:off x="457200" y="2052960"/>
            <a:ext cx="6324600" cy="1828800"/>
          </a:xfrm>
        </p:spPr>
        <p:txBody>
          <a:bodyPr/>
          <a:lstStyle>
            <a:lvl1pPr algn="r">
              <a:defRPr sz="4000" spc="150" baseline="0"/>
            </a:lvl1pPr>
          </a:lstStyle>
          <a:p>
            <a:r>
              <a:rPr lang="en-US" dirty="0"/>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07476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Date Placeholder 8"/>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C434DD70-68F0-4DEF-81F9-71079D2F1371}" type="datetime1">
              <a:rPr lang="en-US" smtClean="0"/>
              <a:pPr/>
              <a:t>10/7/2016</a:t>
            </a:fld>
            <a:endParaRPr lang="en-US"/>
          </a:p>
        </p:txBody>
      </p:sp>
      <p:sp>
        <p:nvSpPr>
          <p:cNvPr id="11" name="Footer Placeholder 10"/>
          <p:cNvSpPr>
            <a:spLocks noGrp="1"/>
          </p:cNvSpPr>
          <p:nvPr>
            <p:ph type="ftr" sz="quarter" idx="12"/>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solidFill>
                  <a:schemeClr val="bg2"/>
                </a:solidFill>
              </a:defRPr>
            </a:lvl1pPr>
          </a:lstStyle>
          <a:p>
            <a:r>
              <a:rPr lang="en-US" dirty="0"/>
              <a:t>Click to edit Master title style</a:t>
            </a:r>
          </a:p>
        </p:txBody>
      </p:sp>
      <p:sp>
        <p:nvSpPr>
          <p:cNvPr id="13"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19476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3DD63199-ED02-43C5-98B2-403BD5B5424D}" type="datetime1">
              <a:rPr lang="en-US" smtClean="0"/>
              <a:pPr/>
              <a:t>10/7/2016</a:t>
            </a:fld>
            <a:endParaRPr lang="en-US"/>
          </a:p>
        </p:txBody>
      </p:sp>
      <p:sp>
        <p:nvSpPr>
          <p:cNvPr id="8" name="Footer Placeholder 7"/>
          <p:cNvSpPr>
            <a:spLocks noGrp="1"/>
          </p:cNvSpPr>
          <p:nvPr>
            <p:ph type="ftr" sz="quarter" idx="11"/>
          </p:nvPr>
        </p:nvSpPr>
        <p:spPr>
          <a:xfrm>
            <a:off x="457200" y="6641350"/>
            <a:ext cx="85344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10" name="Title 9"/>
          <p:cNvSpPr>
            <a:spLocks noGrp="1"/>
          </p:cNvSpPr>
          <p:nvPr>
            <p:ph type="title"/>
          </p:nvPr>
        </p:nvSpPr>
        <p:spPr/>
        <p:txBody>
          <a:bodyPr/>
          <a:lstStyle/>
          <a:p>
            <a:r>
              <a:rPr lang="en-US"/>
              <a:t>Click to edit Master title style</a:t>
            </a:r>
          </a:p>
        </p:txBody>
      </p:sp>
      <p:sp>
        <p:nvSpPr>
          <p:cNvPr id="11"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593829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58F7003A-EE07-45D0-8EDE-BE72C64253B7}" type="datetime1">
              <a:rPr lang="en-US" smtClean="0"/>
              <a:pPr/>
              <a:t>10/7/2016</a:t>
            </a:fld>
            <a:endParaRPr lang="en-US"/>
          </a:p>
        </p:txBody>
      </p:sp>
      <p:sp>
        <p:nvSpPr>
          <p:cNvPr id="4" name="Footer Placeholder 3"/>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6" name="Title 5"/>
          <p:cNvSpPr>
            <a:spLocks noGrp="1"/>
          </p:cNvSpPr>
          <p:nvPr>
            <p:ph type="title"/>
          </p:nvPr>
        </p:nvSpPr>
        <p:spPr/>
        <p:txBody>
          <a:bodyPr/>
          <a:lstStyle/>
          <a:p>
            <a:r>
              <a:rPr lang="en-US"/>
              <a:t>Click to edit Master title style</a:t>
            </a:r>
          </a:p>
        </p:txBody>
      </p:sp>
      <p:sp>
        <p:nvSpPr>
          <p:cNvPr id="7"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16521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Date Placeholder 1"/>
          <p:cNvSpPr>
            <a:spLocks noGrp="1"/>
          </p:cNvSpPr>
          <p:nvPr>
            <p:ph type="dt" sz="half" idx="10"/>
          </p:nvPr>
        </p:nvSpPr>
        <p:spPr>
          <a:xfrm>
            <a:off x="370888" y="6629475"/>
            <a:ext cx="2133600" cy="274320"/>
          </a:xfrm>
        </p:spPr>
        <p:txBody>
          <a:bodyPr/>
          <a:lstStyle>
            <a:lvl1pPr>
              <a:defRPr sz="900">
                <a:solidFill>
                  <a:schemeClr val="tx1"/>
                </a:solidFill>
                <a:latin typeface="Arial Narrow" panose="020B0606020202030204" pitchFamily="34" charset="0"/>
              </a:defRPr>
            </a:lvl1pPr>
          </a:lstStyle>
          <a:p>
            <a:fld id="{E6F30DDD-5613-420D-BFAE-9FDA909A81F5}" type="datetime1">
              <a:rPr lang="en-US" smtClean="0"/>
              <a:pPr/>
              <a:t>10/7/2016</a:t>
            </a:fld>
            <a:endParaRPr lang="en-US"/>
          </a:p>
        </p:txBody>
      </p:sp>
      <p:sp>
        <p:nvSpPr>
          <p:cNvPr id="3" name="Footer Placeholder 2"/>
          <p:cNvSpPr>
            <a:spLocks noGrp="1"/>
          </p:cNvSpPr>
          <p:nvPr>
            <p:ph type="ftr" sz="quarter" idx="11"/>
          </p:nvPr>
        </p:nvSpPr>
        <p:spPr>
          <a:xfrm>
            <a:off x="152400" y="6629475"/>
            <a:ext cx="91440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6"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799336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fld id="{83D39BFE-46BB-4B94-9063-9A78EB540FB4}" type="datetime1">
              <a:rPr lang="en-US" smtClean="0"/>
              <a:pPr/>
              <a:t>10/7/2016</a:t>
            </a:fld>
            <a:endParaRPr lang="en-US"/>
          </a:p>
        </p:txBody>
      </p:sp>
      <p:sp>
        <p:nvSpPr>
          <p:cNvPr id="6" name="Footer Placeholder 5"/>
          <p:cNvSpPr>
            <a:spLocks noGrp="1"/>
          </p:cNvSpPr>
          <p:nvPr>
            <p:ph type="ftr" sz="quarter" idx="11"/>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
        <p:nvSpPr>
          <p:cNvPr id="12"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94132512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ma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7481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Java Foundations">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048000" y="6617600"/>
            <a:ext cx="3352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8939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Jay">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04800" y="6617600"/>
            <a:ext cx="88392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39094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mediu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spcAft>
                <a:spcPts val="600"/>
              </a:spcAft>
              <a:defRPr sz="2400" spc="0">
                <a:solidFill>
                  <a:schemeClr val="tx1"/>
                </a:solidFill>
              </a:defRPr>
            </a:lvl1pPr>
            <a:lvl2pPr>
              <a:spcAft>
                <a:spcPts val="600"/>
              </a:spcAft>
              <a:defRPr sz="2000" spc="0">
                <a:solidFill>
                  <a:schemeClr val="tx1"/>
                </a:solidFill>
              </a:defRPr>
            </a:lvl2pPr>
            <a:lvl3pPr>
              <a:spcAft>
                <a:spcPts val="600"/>
              </a:spcAft>
              <a:defRPr sz="1800" spc="0">
                <a:solidFill>
                  <a:schemeClr val="tx1"/>
                </a:solidFill>
              </a:defRPr>
            </a:lvl3pPr>
            <a:lvl4pPr>
              <a:spcAft>
                <a:spcPts val="600"/>
              </a:spcAft>
              <a:defRPr sz="1600">
                <a:solidFill>
                  <a:schemeClr val="tx1"/>
                </a:solidFill>
              </a:defRPr>
            </a:lvl4pPr>
            <a:lvl5pPr>
              <a:spcAft>
                <a:spcPts val="6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38084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4488" indent="-300038">
              <a:spcAft>
                <a:spcPts val="600"/>
              </a:spcAft>
              <a:defRPr sz="2800" spc="0">
                <a:solidFill>
                  <a:schemeClr val="tx1"/>
                </a:solidFill>
              </a:defRPr>
            </a:lvl1pPr>
            <a:lvl2pPr marL="623888" indent="-258763">
              <a:spcAft>
                <a:spcPts val="600"/>
              </a:spcAft>
              <a:defRPr sz="2400" spc="0">
                <a:solidFill>
                  <a:schemeClr val="tx1"/>
                </a:solidFill>
              </a:defRPr>
            </a:lvl2pPr>
            <a:lvl3pPr>
              <a:spcAft>
                <a:spcPts val="600"/>
              </a:spcAft>
              <a:defRPr sz="2000" spc="0">
                <a:solidFill>
                  <a:schemeClr val="tx1"/>
                </a:solidFill>
              </a:defRPr>
            </a:lvl3pPr>
            <a:lvl4pPr>
              <a:spcAft>
                <a:spcPts val="600"/>
              </a:spcAft>
              <a:defRPr sz="1800">
                <a:solidFill>
                  <a:schemeClr val="tx1"/>
                </a:solidFill>
              </a:defRPr>
            </a:lvl4pPr>
            <a:lvl5pPr>
              <a:spcAft>
                <a:spcPts val="600"/>
              </a:spcAft>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060856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19071"/>
            <a:ext cx="4258294"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fld id="{C715CDA6-468B-4914-9119-2CA166CC068C}" type="datetime1">
              <a:rPr lang="en-US" smtClean="0"/>
              <a:pPr/>
              <a:t>10/7/2016</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endParaRPr lang="en-US"/>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632379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mediu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19071"/>
            <a:ext cx="4258294"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fld id="{C715CDA6-468B-4914-9119-2CA166CC068C}" type="datetime1">
              <a:rPr lang="en-US" smtClean="0"/>
              <a:pPr/>
              <a:t>10/7/2016</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endParaRPr lang="en-US" dirty="0"/>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3201677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Co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685800"/>
            <a:ext cx="8407893" cy="5440679"/>
          </a:xfrm>
        </p:spPr>
        <p:txBody>
          <a:bodyPr/>
          <a:lstStyle>
            <a:lvl1pPr marL="4572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1pPr>
            <a:lvl2pPr marL="36576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2pPr>
            <a:lvl3pPr marL="64008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3pPr>
            <a:lvl4pPr marL="91440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4pPr>
            <a:lvl5pPr marL="109728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70888" y="6581975"/>
            <a:ext cx="2133600" cy="274320"/>
          </a:xfrm>
        </p:spPr>
        <p:txBody>
          <a:bodyPr/>
          <a:lstStyle>
            <a:lvl1pPr>
              <a:defRPr sz="900">
                <a:solidFill>
                  <a:schemeClr val="tx1"/>
                </a:solidFill>
                <a:latin typeface="Arial Narrow" panose="020B0606020202030204" pitchFamily="34" charset="0"/>
              </a:defRPr>
            </a:lvl1pPr>
          </a:lstStyle>
          <a:p>
            <a:fld id="{7AB79BEF-7C7E-4EC3-A0A2-7AB0F4F51B73}" type="datetime1">
              <a:rPr lang="en-US" smtClean="0"/>
              <a:pPr/>
              <a:t>10/7/2016</a:t>
            </a:fld>
            <a:endParaRPr lang="en-US"/>
          </a:p>
        </p:txBody>
      </p:sp>
      <p:sp>
        <p:nvSpPr>
          <p:cNvPr id="5" name="Footer Placeholder 4"/>
          <p:cNvSpPr>
            <a:spLocks noGrp="1"/>
          </p:cNvSpPr>
          <p:nvPr>
            <p:ph type="ftr" sz="quarter" idx="11"/>
          </p:nvPr>
        </p:nvSpPr>
        <p:spPr>
          <a:xfrm>
            <a:off x="304800" y="6581975"/>
            <a:ext cx="8839200" cy="274320"/>
          </a:xfrm>
        </p:spPr>
        <p:txBody>
          <a:bodyPr/>
          <a:lstStyle>
            <a:lvl1pPr>
              <a:defRPr sz="900">
                <a:solidFill>
                  <a:schemeClr val="tx1"/>
                </a:solidFill>
                <a:latin typeface="Arial Narrow" panose="020B0606020202030204" pitchFamily="34" charset="0"/>
              </a:defRPr>
            </a:lvl1pPr>
          </a:lstStyle>
          <a:p>
            <a:endParaRPr lang="en-US"/>
          </a:p>
        </p:txBody>
      </p:sp>
      <p:sp>
        <p:nvSpPr>
          <p:cNvPr id="7" name="Title 6"/>
          <p:cNvSpPr>
            <a:spLocks noGrp="1"/>
          </p:cNvSpPr>
          <p:nvPr>
            <p:ph type="title" hasCustomPrompt="1"/>
          </p:nvPr>
        </p:nvSpPr>
        <p:spPr>
          <a:xfrm>
            <a:off x="381000" y="152400"/>
            <a:ext cx="8381260" cy="406153"/>
          </a:xfrm>
        </p:spPr>
        <p:txBody>
          <a:bodyPr/>
          <a:lstStyle>
            <a:lvl1pPr>
              <a:defRPr sz="2000" u="sng" cap="none" spc="0">
                <a:solidFill>
                  <a:schemeClr val="tx1"/>
                </a:solidFill>
              </a:defRPr>
            </a:lvl1pPr>
          </a:lstStyle>
          <a:p>
            <a:r>
              <a:rPr lang="en-US" dirty="0"/>
              <a:t>Click To Edit Master Title Style</a:t>
            </a:r>
          </a:p>
        </p:txBody>
      </p:sp>
      <p:sp>
        <p:nvSpPr>
          <p:cNvPr id="8" name="Slide Number Placeholder 3"/>
          <p:cNvSpPr txBox="1">
            <a:spLocks/>
          </p:cNvSpPr>
          <p:nvPr userDrawn="1"/>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20523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eaLnBrk="1" fontAlgn="auto" hangingPunct="1">
              <a:spcBef>
                <a:spcPts val="0"/>
              </a:spcBef>
              <a:spcAft>
                <a:spcPts val="0"/>
              </a:spcAft>
            </a:pPr>
            <a:fld id="{29D87F41-6843-4E69-8327-FFD93063886E}" type="datetime1">
              <a:rPr lang="en-US" b="0" smtClean="0">
                <a:solidFill>
                  <a:srgbClr val="0D6911"/>
                </a:solidFill>
                <a:latin typeface="Franklin Gothic Medium"/>
              </a:rPr>
              <a:pPr eaLnBrk="1" fontAlgn="auto" hangingPunct="1">
                <a:spcBef>
                  <a:spcPts val="0"/>
                </a:spcBef>
                <a:spcAft>
                  <a:spcPts val="0"/>
                </a:spcAft>
              </a:pPr>
              <a:t>10/7/2016</a:t>
            </a:fld>
            <a:endParaRPr lang="en-US" b="0">
              <a:solidFill>
                <a:srgbClr val="0D6911"/>
              </a:solidFill>
              <a:latin typeface="Franklin Gothic Medium"/>
            </a:endParaRPr>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eaLnBrk="1" fontAlgn="auto" hangingPunct="1">
              <a:spcBef>
                <a:spcPts val="0"/>
              </a:spcBef>
              <a:spcAft>
                <a:spcPts val="0"/>
              </a:spcAft>
            </a:pPr>
            <a:endParaRPr lang="en-US" b="0">
              <a:solidFill>
                <a:srgbClr val="0D6911"/>
              </a:solidFill>
              <a:latin typeface="Franklin Gothic Medium"/>
            </a:endParaRP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eaLnBrk="1" fontAlgn="auto" hangingPunct="1">
              <a:spcBef>
                <a:spcPts val="0"/>
              </a:spcBef>
              <a:spcAft>
                <a:spcPts val="0"/>
              </a:spcAft>
            </a:pPr>
            <a:endParaRPr lang="en-US" b="0" dirty="0">
              <a:solidFill>
                <a:srgbClr val="0D6911"/>
              </a:solidFill>
              <a:latin typeface="Franklin Gothic Medium"/>
            </a:endParaRPr>
          </a:p>
        </p:txBody>
      </p:sp>
    </p:spTree>
    <p:extLst>
      <p:ext uri="{BB962C8B-B14F-4D97-AF65-F5344CB8AC3E}">
        <p14:creationId xmlns:p14="http://schemas.microsoft.com/office/powerpoint/2010/main" val="389342856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90" r:id="rId3"/>
    <p:sldLayoutId id="2147483691" r:id="rId4"/>
    <p:sldLayoutId id="2147483678" r:id="rId5"/>
    <p:sldLayoutId id="2147483687" r:id="rId6"/>
    <p:sldLayoutId id="2147483679" r:id="rId7"/>
    <p:sldLayoutId id="2147483688" r:id="rId8"/>
    <p:sldLayoutId id="2147483680" r:id="rId9"/>
    <p:sldLayoutId id="2147483681" r:id="rId10"/>
    <p:sldLayoutId id="2147483682" r:id="rId11"/>
    <p:sldLayoutId id="2147483683" r:id="rId12"/>
    <p:sldLayoutId id="2147483684" r:id="rId13"/>
    <p:sldLayoutId id="2147483685" r:id="rId14"/>
  </p:sldLayoutIdLst>
  <p:hf hdr="0" ftr="0" dt="0"/>
  <p:txStyles>
    <p:titleStyle>
      <a:lvl1pPr algn="ctr" defTabSz="914400" rtl="0" eaLnBrk="1" latinLnBrk="0" hangingPunct="1">
        <a:spcBef>
          <a:spcPct val="0"/>
        </a:spcBef>
        <a:buNone/>
        <a:defRPr sz="3200" kern="1200" cap="none"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gif"/><Relationship Id="rId7" Type="http://schemas.openxmlformats.org/officeDocument/2006/relationships/image" Target="../media/image20.emf"/><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7.emf"/><Relationship Id="rId9" Type="http://schemas.openxmlformats.org/officeDocument/2006/relationships/image" Target="../media/image22.emf"/></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jackmyers.info/sweng/hybridCollaborative.html" TargetMode="Externa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73.xml.rels><?xml version="1.0" encoding="UTF-8" standalone="yes"?>
<Relationships xmlns="http://schemas.openxmlformats.org/package/2006/relationships"><Relationship Id="rId3" Type="http://schemas.openxmlformats.org/officeDocument/2006/relationships/hyperlink" Target="https://www.scrumalliance.org/community/articles/2015/may/hybrid-agile-versus-agile" TargetMode="External"/><Relationship Id="rId2" Type="http://schemas.openxmlformats.org/officeDocument/2006/relationships/hyperlink" Target="http://jackmyers.info/sweng/Agile-Waterfall-Hybrid-Template.pdf"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1"/>
          <p:cNvSpPr>
            <a:spLocks noGrp="1" noChangeArrowheads="1"/>
          </p:cNvSpPr>
          <p:nvPr>
            <p:ph type="title"/>
          </p:nvPr>
        </p:nvSpPr>
        <p:spPr>
          <a:xfrm>
            <a:off x="304800" y="381000"/>
            <a:ext cx="4648200" cy="1828800"/>
          </a:xfrm>
        </p:spPr>
        <p:txBody>
          <a:bodyPr anchor="t"/>
          <a:lstStyle/>
          <a:p>
            <a:pPr eaLnBrk="1" hangingPunct="1"/>
            <a:r>
              <a:rPr lang="en-GB" altLang="en-US" sz="3200" dirty="0">
                <a:solidFill>
                  <a:schemeClr val="tx2">
                    <a:lumMod val="20000"/>
                    <a:lumOff val="80000"/>
                  </a:schemeClr>
                </a:solidFill>
              </a:rPr>
              <a:t>Software Engineering I</a:t>
            </a: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Chapter 3</a:t>
            </a:r>
            <a:br>
              <a:rPr lang="en-GB" altLang="en-US" dirty="0"/>
            </a:br>
            <a:r>
              <a:rPr lang="en-GB" altLang="en-US" dirty="0"/>
              <a:t>	</a:t>
            </a:r>
            <a:br>
              <a:rPr lang="en-GB" altLang="en-US" dirty="0"/>
            </a:br>
            <a:r>
              <a:rPr lang="en-GB" altLang="en-US" dirty="0"/>
              <a:t>	Agile SW Development</a:t>
            </a:r>
            <a:br>
              <a:rPr lang="en-GB" altLang="en-US" dirty="0"/>
            </a:br>
            <a:r>
              <a:rPr lang="en-GB" altLang="en-US" dirty="0"/>
              <a:t/>
            </a:r>
            <a:br>
              <a:rPr lang="en-GB" altLang="en-US" dirty="0"/>
            </a:br>
            <a:r>
              <a:rPr lang="en-GB" altLang="en-US" dirty="0"/>
              <a:t> </a:t>
            </a:r>
            <a:r>
              <a:rPr lang="en-GB" altLang="en-US" sz="2400" i="1" dirty="0"/>
              <a:t>plus</a:t>
            </a:r>
            <a:r>
              <a:rPr lang="en-GB" altLang="en-US" dirty="0"/>
              <a:t> Scrum in</a:t>
            </a:r>
            <a:r>
              <a:rPr lang="en-GB" altLang="en-US" sz="3200" dirty="0"/>
              <a:t>-</a:t>
            </a:r>
            <a:r>
              <a:rPr lang="en-GB" altLang="en-US" dirty="0"/>
              <a:t>depth</a:t>
            </a:r>
            <a:endParaRPr lang="en-US" altLang="en-US" sz="3600" dirty="0"/>
          </a:p>
        </p:txBody>
      </p:sp>
      <p:pic>
        <p:nvPicPr>
          <p:cNvPr id="3" name="Picture 2" descr="Image result for software engineering pearson 10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949669"/>
            <a:ext cx="3832225" cy="4757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647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719071"/>
            <a:ext cx="4343400" cy="4912233"/>
          </a:xfrm>
        </p:spPr>
        <p:txBody>
          <a:bodyPr/>
          <a:lstStyle/>
          <a:p>
            <a:r>
              <a:rPr lang="en-US" sz="1800" dirty="0"/>
              <a:t>Scrum (n): A framework within which people can address complex adaptive problems, while productively and creatively delivering products of the highest possible value. </a:t>
            </a:r>
          </a:p>
          <a:p>
            <a:pPr>
              <a:spcAft>
                <a:spcPts val="0"/>
              </a:spcAft>
            </a:pPr>
            <a:r>
              <a:rPr lang="en-US" sz="1800" dirty="0"/>
              <a:t>Scrum is: </a:t>
            </a:r>
          </a:p>
          <a:p>
            <a:pPr lvl="1">
              <a:spcAft>
                <a:spcPts val="0"/>
              </a:spcAft>
            </a:pPr>
            <a:r>
              <a:rPr lang="en-US" sz="1600" dirty="0"/>
              <a:t>Lightweight </a:t>
            </a:r>
          </a:p>
          <a:p>
            <a:pPr lvl="1">
              <a:spcAft>
                <a:spcPts val="0"/>
              </a:spcAft>
            </a:pPr>
            <a:r>
              <a:rPr lang="en-US" sz="1600" dirty="0"/>
              <a:t>Simple to understand </a:t>
            </a:r>
          </a:p>
          <a:p>
            <a:pPr lvl="1"/>
            <a:r>
              <a:rPr lang="en-US" sz="1600" dirty="0"/>
              <a:t>Difficult to master </a:t>
            </a:r>
          </a:p>
          <a:p>
            <a:r>
              <a:rPr lang="en-US" sz="1800" dirty="0"/>
              <a:t>Scrum is a process framework that has been used to manage complex product development since the early 1990s. </a:t>
            </a:r>
          </a:p>
          <a:p>
            <a:r>
              <a:rPr lang="en-US" sz="1800" dirty="0"/>
              <a:t>Scrum is not a process or a technique for building products; rather, it is a framework within which you can employ various processes and techniques. </a:t>
            </a:r>
          </a:p>
        </p:txBody>
      </p:sp>
      <p:sp>
        <p:nvSpPr>
          <p:cNvPr id="4" name="Content Placeholder 3"/>
          <p:cNvSpPr>
            <a:spLocks noGrp="1"/>
          </p:cNvSpPr>
          <p:nvPr>
            <p:ph sz="half" idx="2"/>
          </p:nvPr>
        </p:nvSpPr>
        <p:spPr/>
        <p:txBody>
          <a:bodyPr>
            <a:normAutofit/>
          </a:bodyPr>
          <a:lstStyle/>
          <a:p>
            <a:r>
              <a:rPr lang="en-US" sz="1800" dirty="0"/>
              <a:t>The Scrum framework consists of Scrum Teams and their associated </a:t>
            </a:r>
            <a:r>
              <a:rPr lang="en-US" sz="1800" b="1" dirty="0">
                <a:solidFill>
                  <a:srgbClr val="C00000"/>
                </a:solidFill>
              </a:rPr>
              <a:t>roles</a:t>
            </a:r>
            <a:r>
              <a:rPr lang="en-US" sz="1800" dirty="0"/>
              <a:t>, </a:t>
            </a:r>
            <a:r>
              <a:rPr lang="en-US" sz="1800" b="1" dirty="0">
                <a:solidFill>
                  <a:srgbClr val="C00000"/>
                </a:solidFill>
              </a:rPr>
              <a:t>events</a:t>
            </a:r>
            <a:r>
              <a:rPr lang="en-US" sz="1800" dirty="0"/>
              <a:t>, </a:t>
            </a:r>
            <a:r>
              <a:rPr lang="en-US" sz="1800" b="1" dirty="0">
                <a:solidFill>
                  <a:srgbClr val="C00000"/>
                </a:solidFill>
              </a:rPr>
              <a:t>artifacts</a:t>
            </a:r>
            <a:r>
              <a:rPr lang="en-US" sz="1800" dirty="0"/>
              <a:t>, and </a:t>
            </a:r>
            <a:r>
              <a:rPr lang="en-US" sz="1800" b="1" dirty="0">
                <a:solidFill>
                  <a:srgbClr val="C00000"/>
                </a:solidFill>
              </a:rPr>
              <a:t>rules</a:t>
            </a:r>
            <a:r>
              <a:rPr lang="en-US" sz="1800" dirty="0"/>
              <a:t>. Each component within the framework serves a specific purpose and is essential to Scrum’s success and usage. </a:t>
            </a:r>
          </a:p>
          <a:p>
            <a:r>
              <a:rPr lang="en-US" sz="1800" dirty="0"/>
              <a:t>The rules of Scrum bind together the events, roles, and artifacts, governing the relationships and interaction between them. The rules of Scrum are described throughout this document. </a:t>
            </a:r>
          </a:p>
          <a:p>
            <a:r>
              <a:rPr lang="en-US" sz="1800" dirty="0"/>
              <a:t>Specific tactics for using the Scrum framework vary and are described elsewhere. </a:t>
            </a:r>
          </a:p>
        </p:txBody>
      </p:sp>
      <p:sp>
        <p:nvSpPr>
          <p:cNvPr id="3" name="Title 2"/>
          <p:cNvSpPr>
            <a:spLocks noGrp="1"/>
          </p:cNvSpPr>
          <p:nvPr>
            <p:ph type="title"/>
          </p:nvPr>
        </p:nvSpPr>
        <p:spPr/>
        <p:txBody>
          <a:bodyPr/>
          <a:lstStyle/>
          <a:p>
            <a:r>
              <a:rPr lang="en-US" dirty="0"/>
              <a:t>Definition of scrum</a:t>
            </a:r>
          </a:p>
        </p:txBody>
      </p:sp>
    </p:spTree>
    <p:extLst>
      <p:ext uri="{BB962C8B-B14F-4D97-AF65-F5344CB8AC3E}">
        <p14:creationId xmlns:p14="http://schemas.microsoft.com/office/powerpoint/2010/main" val="2706740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228600" y="1722438"/>
            <a:ext cx="4040188" cy="639762"/>
          </a:xfrm>
        </p:spPr>
        <p:txBody>
          <a:bodyPr/>
          <a:lstStyle/>
          <a:p>
            <a:r>
              <a:rPr lang="en-US" b="1" dirty="0">
                <a:solidFill>
                  <a:srgbClr val="C00000"/>
                </a:solidFill>
              </a:rPr>
              <a:t>PREDICTIVE</a:t>
            </a:r>
          </a:p>
        </p:txBody>
      </p:sp>
      <p:sp>
        <p:nvSpPr>
          <p:cNvPr id="2" name="Content Placeholder 1"/>
          <p:cNvSpPr>
            <a:spLocks noGrp="1"/>
          </p:cNvSpPr>
          <p:nvPr>
            <p:ph sz="half" idx="2"/>
          </p:nvPr>
        </p:nvSpPr>
        <p:spPr>
          <a:xfrm>
            <a:off x="228600" y="2438399"/>
            <a:ext cx="4040188" cy="3687763"/>
          </a:xfrm>
        </p:spPr>
        <p:txBody>
          <a:bodyPr/>
          <a:lstStyle/>
          <a:p>
            <a:r>
              <a:rPr lang="en-US" sz="2000" dirty="0"/>
              <a:t>Work and outcomes are understood before execution.</a:t>
            </a:r>
            <a:br>
              <a:rPr lang="en-US" sz="2000" dirty="0"/>
            </a:br>
            <a:endParaRPr lang="en-US" sz="2000" dirty="0"/>
          </a:p>
          <a:p>
            <a:r>
              <a:rPr lang="en-US" sz="2000" dirty="0"/>
              <a:t>Given a well-defined set of inputs, the same outputs are generated every time.</a:t>
            </a:r>
            <a:br>
              <a:rPr lang="en-US" sz="2000" dirty="0"/>
            </a:br>
            <a:endParaRPr lang="en-US" sz="2000" dirty="0"/>
          </a:p>
          <a:p>
            <a:r>
              <a:rPr lang="en-US" sz="2000" dirty="0"/>
              <a:t>Follow the pre-determined steps to get known results.</a:t>
            </a:r>
          </a:p>
        </p:txBody>
      </p:sp>
      <p:sp>
        <p:nvSpPr>
          <p:cNvPr id="6" name="Text Placeholder 5"/>
          <p:cNvSpPr>
            <a:spLocks noGrp="1"/>
          </p:cNvSpPr>
          <p:nvPr>
            <p:ph type="body" sz="quarter" idx="3"/>
          </p:nvPr>
        </p:nvSpPr>
        <p:spPr>
          <a:xfrm>
            <a:off x="4495800" y="1722438"/>
            <a:ext cx="4041775" cy="639762"/>
          </a:xfrm>
        </p:spPr>
        <p:txBody>
          <a:bodyPr/>
          <a:lstStyle/>
          <a:p>
            <a:r>
              <a:rPr lang="en-US" b="1" dirty="0">
                <a:solidFill>
                  <a:srgbClr val="C00000"/>
                </a:solidFill>
              </a:rPr>
              <a:t>EMPIRICAL</a:t>
            </a:r>
          </a:p>
        </p:txBody>
      </p:sp>
      <p:sp>
        <p:nvSpPr>
          <p:cNvPr id="12" name="Content Placeholder 11"/>
          <p:cNvSpPr>
            <a:spLocks noGrp="1"/>
          </p:cNvSpPr>
          <p:nvPr>
            <p:ph sz="quarter" idx="4"/>
          </p:nvPr>
        </p:nvSpPr>
        <p:spPr>
          <a:xfrm>
            <a:off x="4495800" y="2438399"/>
            <a:ext cx="4422775" cy="3687763"/>
          </a:xfrm>
        </p:spPr>
        <p:txBody>
          <a:bodyPr>
            <a:noAutofit/>
          </a:bodyPr>
          <a:lstStyle/>
          <a:p>
            <a:r>
              <a:rPr lang="en-US" sz="2000" dirty="0"/>
              <a:t>Frequent inspection and adaptation occurs as work proceeds.</a:t>
            </a:r>
            <a:br>
              <a:rPr lang="en-US" sz="2000" dirty="0"/>
            </a:br>
            <a:endParaRPr lang="en-US" sz="2000" dirty="0"/>
          </a:p>
          <a:p>
            <a:r>
              <a:rPr lang="en-US" sz="2000" dirty="0"/>
              <a:t>Processes are accepted as imperfectly designed.</a:t>
            </a:r>
            <a:br>
              <a:rPr lang="en-US" sz="2000" dirty="0"/>
            </a:br>
            <a:r>
              <a:rPr lang="en-US" sz="2000" dirty="0"/>
              <a:t/>
            </a:r>
            <a:br>
              <a:rPr lang="en-US" sz="2000" dirty="0"/>
            </a:br>
            <a:endParaRPr lang="en-US" sz="2000" dirty="0"/>
          </a:p>
          <a:p>
            <a:r>
              <a:rPr lang="en-US" sz="2000" dirty="0"/>
              <a:t>Outputs are often unpredictable and unrepeatable.</a:t>
            </a:r>
          </a:p>
        </p:txBody>
      </p:sp>
      <p:sp>
        <p:nvSpPr>
          <p:cNvPr id="4" name="Title 3"/>
          <p:cNvSpPr>
            <a:spLocks noGrp="1"/>
          </p:cNvSpPr>
          <p:nvPr>
            <p:ph type="title"/>
          </p:nvPr>
        </p:nvSpPr>
        <p:spPr/>
        <p:txBody>
          <a:bodyPr/>
          <a:lstStyle/>
          <a:p>
            <a:r>
              <a:rPr lang="en-US"/>
              <a:t>Scrum Theory:</a:t>
            </a:r>
            <a:br>
              <a:rPr lang="en-US"/>
            </a:br>
            <a:r>
              <a:rPr lang="en-US"/>
              <a:t>Process Control Models</a:t>
            </a:r>
          </a:p>
        </p:txBody>
      </p:sp>
      <p:sp>
        <p:nvSpPr>
          <p:cNvPr id="3" name="Rectangle 2"/>
          <p:cNvSpPr/>
          <p:nvPr/>
        </p:nvSpPr>
        <p:spPr>
          <a:xfrm>
            <a:off x="419894" y="5638800"/>
            <a:ext cx="3657600" cy="914400"/>
          </a:xfrm>
          <a:prstGeom prst="rect">
            <a:avLst/>
          </a:prstGeom>
          <a:gradFill flip="none" rotWithShape="1">
            <a:gsLst>
              <a:gs pos="0">
                <a:schemeClr val="accent4">
                  <a:lumMod val="0"/>
                  <a:lumOff val="100000"/>
                </a:schemeClr>
              </a:gs>
              <a:gs pos="100000">
                <a:srgbClr val="C7C4A7"/>
              </a:gs>
            </a:gsLst>
            <a:path path="circle">
              <a:fillToRect l="50000" t="-80000" r="50000" b="180000"/>
            </a:path>
            <a:tileRect/>
          </a:gra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Customer knows what he wants.</a:t>
            </a:r>
            <a:br>
              <a:rPr lang="en-US" dirty="0">
                <a:solidFill>
                  <a:schemeClr val="tx1"/>
                </a:solidFill>
              </a:rPr>
            </a:br>
            <a:r>
              <a:rPr lang="en-US" dirty="0">
                <a:solidFill>
                  <a:schemeClr val="tx1"/>
                </a:solidFill>
              </a:rPr>
              <a:t>Engineers know how to build it.</a:t>
            </a:r>
            <a:br>
              <a:rPr lang="en-US" dirty="0">
                <a:solidFill>
                  <a:schemeClr val="tx1"/>
                </a:solidFill>
              </a:rPr>
            </a:br>
            <a:r>
              <a:rPr lang="en-US" dirty="0">
                <a:solidFill>
                  <a:schemeClr val="tx1"/>
                </a:solidFill>
              </a:rPr>
              <a:t>Nothing changes along the way.</a:t>
            </a:r>
          </a:p>
        </p:txBody>
      </p:sp>
      <p:sp>
        <p:nvSpPr>
          <p:cNvPr id="8" name="Rectangle 7"/>
          <p:cNvSpPr/>
          <p:nvPr/>
        </p:nvSpPr>
        <p:spPr>
          <a:xfrm>
            <a:off x="4802187" y="5638800"/>
            <a:ext cx="3810000" cy="914400"/>
          </a:xfrm>
          <a:prstGeom prst="rect">
            <a:avLst/>
          </a:prstGeom>
          <a:gradFill flip="none" rotWithShape="1">
            <a:gsLst>
              <a:gs pos="0">
                <a:schemeClr val="accent4">
                  <a:lumMod val="0"/>
                  <a:lumOff val="100000"/>
                </a:schemeClr>
              </a:gs>
              <a:gs pos="100000">
                <a:srgbClr val="C7C4A7"/>
              </a:gs>
            </a:gsLst>
            <a:path path="circle">
              <a:fillToRect l="50000" t="-80000" r="50000" b="180000"/>
            </a:path>
            <a:tileRect/>
          </a:gra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Customer discovers what he wants.</a:t>
            </a:r>
            <a:br>
              <a:rPr lang="en-US" dirty="0">
                <a:solidFill>
                  <a:schemeClr val="tx1"/>
                </a:solidFill>
              </a:rPr>
            </a:br>
            <a:r>
              <a:rPr lang="en-US" dirty="0">
                <a:solidFill>
                  <a:schemeClr val="tx1"/>
                </a:solidFill>
              </a:rPr>
              <a:t>Engineers discover how to build it.</a:t>
            </a:r>
            <a:br>
              <a:rPr lang="en-US" dirty="0">
                <a:solidFill>
                  <a:schemeClr val="tx1"/>
                </a:solidFill>
              </a:rPr>
            </a:br>
            <a:r>
              <a:rPr lang="en-US" dirty="0">
                <a:solidFill>
                  <a:schemeClr val="tx1"/>
                </a:solidFill>
              </a:rPr>
              <a:t>Things change along the way.</a:t>
            </a:r>
          </a:p>
        </p:txBody>
      </p:sp>
    </p:spTree>
    <p:extLst>
      <p:ext uri="{BB962C8B-B14F-4D97-AF65-F5344CB8AC3E}">
        <p14:creationId xmlns:p14="http://schemas.microsoft.com/office/powerpoint/2010/main" val="3388084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52400" y="1765962"/>
            <a:ext cx="8534400" cy="5168238"/>
          </a:xfrm>
        </p:spPr>
        <p:txBody>
          <a:bodyPr>
            <a:noAutofit/>
          </a:bodyPr>
          <a:lstStyle/>
          <a:p>
            <a:pPr>
              <a:spcAft>
                <a:spcPts val="300"/>
              </a:spcAft>
            </a:pPr>
            <a:r>
              <a:rPr lang="en-US" cap="small" dirty="0">
                <a:solidFill>
                  <a:srgbClr val="6600FF"/>
                </a:solidFill>
              </a:rPr>
              <a:t>Transparency</a:t>
            </a:r>
            <a:br>
              <a:rPr lang="en-US" cap="small" dirty="0">
                <a:solidFill>
                  <a:srgbClr val="6600FF"/>
                </a:solidFill>
              </a:rPr>
            </a:br>
            <a:endParaRPr lang="en-US" sz="1800" cap="small" dirty="0">
              <a:solidFill>
                <a:srgbClr val="6600FF"/>
              </a:solidFill>
            </a:endParaRPr>
          </a:p>
          <a:p>
            <a:pPr lvl="1">
              <a:spcBef>
                <a:spcPts val="0"/>
              </a:spcBef>
            </a:pPr>
            <a:r>
              <a:rPr lang="en-US" sz="1600" dirty="0"/>
              <a:t>Significant aspects of the process must be visible to those responsible for the outcome.</a:t>
            </a:r>
          </a:p>
          <a:p>
            <a:pPr lvl="1">
              <a:spcBef>
                <a:spcPts val="0"/>
              </a:spcBef>
            </a:pPr>
            <a:r>
              <a:rPr lang="en-US" sz="1600" dirty="0"/>
              <a:t>Transparency requires those aspects be defined by a common standard so observers share a common understanding of what is being seen. </a:t>
            </a:r>
          </a:p>
          <a:p>
            <a:pPr lvl="1">
              <a:spcBef>
                <a:spcPts val="0"/>
              </a:spcBef>
            </a:pPr>
            <a:r>
              <a:rPr lang="en-US" sz="1600" dirty="0"/>
              <a:t>For example: </a:t>
            </a:r>
          </a:p>
          <a:p>
            <a:pPr lvl="2">
              <a:spcBef>
                <a:spcPts val="0"/>
              </a:spcBef>
            </a:pPr>
            <a:r>
              <a:rPr lang="en-US" sz="1400" dirty="0"/>
              <a:t>A common language referring to the process must be shared by all participants; and, </a:t>
            </a:r>
          </a:p>
          <a:p>
            <a:pPr lvl="2">
              <a:spcBef>
                <a:spcPts val="0"/>
              </a:spcBef>
            </a:pPr>
            <a:r>
              <a:rPr lang="en-US" sz="1400" dirty="0"/>
              <a:t>Those performing the work and those accepting the work product must share a common definition of “Done”. </a:t>
            </a:r>
          </a:p>
          <a:p>
            <a:pPr lvl="1">
              <a:spcBef>
                <a:spcPts val="0"/>
              </a:spcBef>
            </a:pPr>
            <a:r>
              <a:rPr lang="en-US" sz="1600" dirty="0"/>
              <a:t>Transparency allows all facets of any Scrum process to be observed by anyone. This promotes an easy and transparent flow of information throughout the organization and creates an open work culture. In Scrum, transparency is depicted through:</a:t>
            </a:r>
            <a:endParaRPr lang="en-US" sz="1400" dirty="0"/>
          </a:p>
          <a:p>
            <a:pPr lvl="2">
              <a:spcAft>
                <a:spcPts val="0"/>
              </a:spcAft>
            </a:pPr>
            <a:r>
              <a:rPr lang="en-US" sz="1500" dirty="0"/>
              <a:t>Artifacts</a:t>
            </a:r>
          </a:p>
          <a:p>
            <a:pPr lvl="2">
              <a:spcBef>
                <a:spcPts val="200"/>
              </a:spcBef>
              <a:spcAft>
                <a:spcPts val="0"/>
              </a:spcAft>
            </a:pPr>
            <a:r>
              <a:rPr lang="en-US" sz="1500" dirty="0"/>
              <a:t>Project Vision Statement</a:t>
            </a:r>
          </a:p>
          <a:p>
            <a:pPr lvl="2">
              <a:spcBef>
                <a:spcPts val="200"/>
              </a:spcBef>
              <a:spcAft>
                <a:spcPts val="0"/>
              </a:spcAft>
            </a:pPr>
            <a:r>
              <a:rPr lang="en-US" sz="1500" dirty="0"/>
              <a:t>Prioritized Product Backlog</a:t>
            </a:r>
          </a:p>
          <a:p>
            <a:pPr marL="365760" lvl="1" indent="0">
              <a:buNone/>
            </a:pPr>
            <a:endParaRPr lang="en-US" sz="1800" dirty="0"/>
          </a:p>
        </p:txBody>
      </p:sp>
      <p:sp>
        <p:nvSpPr>
          <p:cNvPr id="7" name="Title 6"/>
          <p:cNvSpPr>
            <a:spLocks noGrp="1"/>
          </p:cNvSpPr>
          <p:nvPr>
            <p:ph type="title"/>
          </p:nvPr>
        </p:nvSpPr>
        <p:spPr>
          <a:xfrm>
            <a:off x="381000" y="241006"/>
            <a:ext cx="8381260" cy="1054394"/>
          </a:xfrm>
        </p:spPr>
        <p:txBody>
          <a:bodyPr/>
          <a:lstStyle/>
          <a:p>
            <a:r>
              <a:rPr lang="en-US" dirty="0"/>
              <a:t>The Three Legs of Empiricism</a:t>
            </a:r>
            <a:br>
              <a:rPr lang="en-US" dirty="0"/>
            </a:br>
            <a:endParaRPr lang="en-US" dirty="0"/>
          </a:p>
        </p:txBody>
      </p:sp>
      <p:sp>
        <p:nvSpPr>
          <p:cNvPr id="9" name="Rectangle 8"/>
          <p:cNvSpPr/>
          <p:nvPr/>
        </p:nvSpPr>
        <p:spPr>
          <a:xfrm>
            <a:off x="2895600" y="5322626"/>
            <a:ext cx="4572000" cy="836126"/>
          </a:xfrm>
          <a:prstGeom prst="rect">
            <a:avLst/>
          </a:prstGeom>
        </p:spPr>
        <p:txBody>
          <a:bodyPr>
            <a:spAutoFit/>
          </a:bodyPr>
          <a:lstStyle/>
          <a:p>
            <a:pPr marL="1087438" lvl="2" indent="-173038">
              <a:spcBef>
                <a:spcPts val="384"/>
              </a:spcBef>
              <a:spcAft>
                <a:spcPts val="0"/>
              </a:spcAft>
              <a:buClr>
                <a:schemeClr val="accent2">
                  <a:lumMod val="75000"/>
                </a:schemeClr>
              </a:buClr>
              <a:buFont typeface="Wingdings" panose="05000000000000000000" pitchFamily="2" charset="2"/>
              <a:buChar char="§"/>
            </a:pPr>
            <a:r>
              <a:rPr lang="en-US" sz="1500" dirty="0"/>
              <a:t>Meetings</a:t>
            </a:r>
          </a:p>
          <a:p>
            <a:pPr marL="1087438" lvl="2" indent="-173038">
              <a:spcBef>
                <a:spcPts val="200"/>
              </a:spcBef>
              <a:spcAft>
                <a:spcPts val="0"/>
              </a:spcAft>
              <a:buClr>
                <a:schemeClr val="accent2">
                  <a:lumMod val="75000"/>
                </a:schemeClr>
              </a:buClr>
              <a:buFont typeface="Wingdings" panose="05000000000000000000" pitchFamily="2" charset="2"/>
              <a:buChar char="§"/>
            </a:pPr>
            <a:r>
              <a:rPr lang="en-US" sz="1500" dirty="0"/>
              <a:t>Sprint Review Meetings</a:t>
            </a:r>
          </a:p>
          <a:p>
            <a:pPr marL="1087438" lvl="2" indent="-173038">
              <a:spcBef>
                <a:spcPts val="200"/>
              </a:spcBef>
              <a:buClr>
                <a:schemeClr val="accent2">
                  <a:lumMod val="75000"/>
                </a:schemeClr>
              </a:buClr>
              <a:buFont typeface="Wingdings" panose="05000000000000000000" pitchFamily="2" charset="2"/>
              <a:buChar char="§"/>
            </a:pPr>
            <a:r>
              <a:rPr lang="en-US" sz="1500" dirty="0"/>
              <a:t>Release Planning Schedule</a:t>
            </a:r>
          </a:p>
        </p:txBody>
      </p:sp>
      <p:sp>
        <p:nvSpPr>
          <p:cNvPr id="10" name="Rectangle 9"/>
          <p:cNvSpPr/>
          <p:nvPr/>
        </p:nvSpPr>
        <p:spPr>
          <a:xfrm>
            <a:off x="5486400" y="5322626"/>
            <a:ext cx="4572000" cy="836126"/>
          </a:xfrm>
          <a:prstGeom prst="rect">
            <a:avLst/>
          </a:prstGeom>
        </p:spPr>
        <p:txBody>
          <a:bodyPr>
            <a:spAutoFit/>
          </a:bodyPr>
          <a:lstStyle/>
          <a:p>
            <a:pPr marL="1087438" lvl="2" indent="-173038">
              <a:spcBef>
                <a:spcPts val="384"/>
              </a:spcBef>
              <a:spcAft>
                <a:spcPts val="0"/>
              </a:spcAft>
              <a:buClr>
                <a:schemeClr val="accent2">
                  <a:lumMod val="75000"/>
                </a:schemeClr>
              </a:buClr>
              <a:buFont typeface="Wingdings" panose="05000000000000000000" pitchFamily="2" charset="2"/>
              <a:buChar char="§"/>
            </a:pPr>
            <a:r>
              <a:rPr lang="en-US" sz="1500" dirty="0"/>
              <a:t>Burndown Chart</a:t>
            </a:r>
          </a:p>
          <a:p>
            <a:pPr marL="1087438" lvl="2" indent="-173038">
              <a:spcBef>
                <a:spcPts val="200"/>
              </a:spcBef>
              <a:spcAft>
                <a:spcPts val="0"/>
              </a:spcAft>
              <a:buClr>
                <a:schemeClr val="accent2">
                  <a:lumMod val="75000"/>
                </a:schemeClr>
              </a:buClr>
              <a:buFont typeface="Wingdings" panose="05000000000000000000" pitchFamily="2" charset="2"/>
              <a:buChar char="§"/>
            </a:pPr>
            <a:r>
              <a:rPr lang="en-US" sz="1500" dirty="0" err="1"/>
              <a:t>Scrumboard</a:t>
            </a:r>
            <a:endParaRPr lang="en-US" sz="1500" dirty="0"/>
          </a:p>
          <a:p>
            <a:pPr marL="1087438" lvl="2" indent="-173038">
              <a:spcBef>
                <a:spcPts val="200"/>
              </a:spcBef>
              <a:spcAft>
                <a:spcPts val="0"/>
              </a:spcAft>
              <a:buClr>
                <a:schemeClr val="accent2">
                  <a:lumMod val="75000"/>
                </a:schemeClr>
              </a:buClr>
              <a:buFont typeface="Wingdings" panose="05000000000000000000" pitchFamily="2" charset="2"/>
              <a:buChar char="§"/>
            </a:pPr>
            <a:r>
              <a:rPr lang="en-US" sz="1500" dirty="0"/>
              <a:t>Inspection</a:t>
            </a:r>
          </a:p>
        </p:txBody>
      </p:sp>
      <p:sp>
        <p:nvSpPr>
          <p:cNvPr id="11" name="Rectangle 10"/>
          <p:cNvSpPr/>
          <p:nvPr/>
        </p:nvSpPr>
        <p:spPr>
          <a:xfrm>
            <a:off x="1600200" y="844049"/>
            <a:ext cx="5943600" cy="646331"/>
          </a:xfrm>
          <a:prstGeom prst="rect">
            <a:avLst/>
          </a:prstGeom>
        </p:spPr>
        <p:txBody>
          <a:bodyPr wrap="square">
            <a:spAutoFit/>
          </a:bodyPr>
          <a:lstStyle/>
          <a:p>
            <a:pPr algn="ctr"/>
            <a:r>
              <a:rPr lang="en-US" dirty="0">
                <a:solidFill>
                  <a:schemeClr val="bg1"/>
                </a:solidFill>
              </a:rPr>
              <a:t>Empiricism asserts that knowledge comes from experience and</a:t>
            </a:r>
            <a:r>
              <a:rPr lang="en-US" i="1" dirty="0">
                <a:solidFill>
                  <a:schemeClr val="bg1"/>
                </a:solidFill>
              </a:rPr>
              <a:t> </a:t>
            </a:r>
            <a:r>
              <a:rPr lang="en-US" dirty="0">
                <a:solidFill>
                  <a:schemeClr val="bg1"/>
                </a:solidFill>
              </a:rPr>
              <a:t>making decisions based on what is known</a:t>
            </a:r>
          </a:p>
        </p:txBody>
      </p:sp>
    </p:spTree>
    <p:extLst>
      <p:ext uri="{BB962C8B-B14F-4D97-AF65-F5344CB8AC3E}">
        <p14:creationId xmlns:p14="http://schemas.microsoft.com/office/powerpoint/2010/main" val="3522234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05540" y="1689762"/>
            <a:ext cx="8305060" cy="5168238"/>
          </a:xfrm>
        </p:spPr>
        <p:txBody>
          <a:bodyPr>
            <a:noAutofit/>
          </a:bodyPr>
          <a:lstStyle/>
          <a:p>
            <a:pPr>
              <a:spcAft>
                <a:spcPts val="0"/>
              </a:spcAft>
            </a:pPr>
            <a:r>
              <a:rPr lang="en-US" cap="small" dirty="0">
                <a:solidFill>
                  <a:srgbClr val="6600FF"/>
                </a:solidFill>
              </a:rPr>
              <a:t>Inspection</a:t>
            </a:r>
            <a:br>
              <a:rPr lang="en-US" cap="small" dirty="0">
                <a:solidFill>
                  <a:srgbClr val="6600FF"/>
                </a:solidFill>
              </a:rPr>
            </a:br>
            <a:endParaRPr lang="en-US" cap="small" dirty="0">
              <a:solidFill>
                <a:srgbClr val="6600FF"/>
              </a:solidFill>
            </a:endParaRPr>
          </a:p>
          <a:p>
            <a:pPr lvl="1">
              <a:spcBef>
                <a:spcPts val="0"/>
              </a:spcBef>
            </a:pPr>
            <a:r>
              <a:rPr lang="en-US" sz="1600" dirty="0"/>
              <a:t>Scrum users must frequently inspect Scrum artifacts and progress toward a Sprint Goal to detect undesirable variances. </a:t>
            </a:r>
          </a:p>
          <a:p>
            <a:pPr lvl="1"/>
            <a:r>
              <a:rPr lang="en-US" sz="1600" dirty="0"/>
              <a:t>Their inspection should not be so frequent that inspection gets in the way of the work. Inspections are most beneficial when diligently performed by skilled inspectors at the point of work. </a:t>
            </a:r>
          </a:p>
          <a:p>
            <a:pPr lvl="1"/>
            <a:r>
              <a:rPr lang="en-US" sz="1600" dirty="0"/>
              <a:t>Inspection can be accomplished through:</a:t>
            </a:r>
          </a:p>
          <a:p>
            <a:pPr lvl="2"/>
            <a:r>
              <a:rPr lang="en-US" sz="1400" dirty="0"/>
              <a:t>Use of a common </a:t>
            </a:r>
            <a:r>
              <a:rPr lang="en-US" sz="1400" dirty="0" err="1"/>
              <a:t>Scrumboard</a:t>
            </a:r>
            <a:r>
              <a:rPr lang="en-US" sz="1400" dirty="0"/>
              <a:t> and other information radiators</a:t>
            </a:r>
          </a:p>
          <a:p>
            <a:pPr lvl="2"/>
            <a:r>
              <a:rPr lang="en-US" sz="1400" dirty="0"/>
              <a:t>Collection of feedback from the customer and other stakeholders during Sprint reviews, when creating a Prioritized Product Backlog, and during Release Planning processes</a:t>
            </a:r>
          </a:p>
          <a:p>
            <a:pPr lvl="2"/>
            <a:r>
              <a:rPr lang="en-US" sz="1400" dirty="0"/>
              <a:t>Inspection and approval of the Deliverables by the Product Owner and the customer in the Demonstrate and Validate Sprint process.</a:t>
            </a:r>
          </a:p>
        </p:txBody>
      </p:sp>
      <p:sp>
        <p:nvSpPr>
          <p:cNvPr id="7" name="Title 6"/>
          <p:cNvSpPr>
            <a:spLocks noGrp="1"/>
          </p:cNvSpPr>
          <p:nvPr>
            <p:ph type="title"/>
          </p:nvPr>
        </p:nvSpPr>
        <p:spPr>
          <a:xfrm>
            <a:off x="381000" y="241006"/>
            <a:ext cx="8381260" cy="1054394"/>
          </a:xfrm>
        </p:spPr>
        <p:txBody>
          <a:bodyPr/>
          <a:lstStyle/>
          <a:p>
            <a:r>
              <a:rPr lang="en-US" dirty="0"/>
              <a:t>The Three Legs of Empiricism</a:t>
            </a:r>
            <a:br>
              <a:rPr lang="en-US" dirty="0"/>
            </a:br>
            <a:endParaRPr lang="en-US" dirty="0"/>
          </a:p>
        </p:txBody>
      </p:sp>
      <p:sp>
        <p:nvSpPr>
          <p:cNvPr id="11" name="Rectangle 10"/>
          <p:cNvSpPr/>
          <p:nvPr/>
        </p:nvSpPr>
        <p:spPr>
          <a:xfrm>
            <a:off x="1600200" y="844049"/>
            <a:ext cx="5943600" cy="646331"/>
          </a:xfrm>
          <a:prstGeom prst="rect">
            <a:avLst/>
          </a:prstGeom>
        </p:spPr>
        <p:txBody>
          <a:bodyPr wrap="square">
            <a:spAutoFit/>
          </a:bodyPr>
          <a:lstStyle/>
          <a:p>
            <a:pPr algn="ctr"/>
            <a:r>
              <a:rPr lang="en-US" dirty="0">
                <a:solidFill>
                  <a:schemeClr val="bg1"/>
                </a:solidFill>
              </a:rPr>
              <a:t>Empiricism asserts that knowledge comes from experience and</a:t>
            </a:r>
            <a:r>
              <a:rPr lang="en-US" i="1" dirty="0">
                <a:solidFill>
                  <a:schemeClr val="bg1"/>
                </a:solidFill>
              </a:rPr>
              <a:t> </a:t>
            </a:r>
            <a:r>
              <a:rPr lang="en-US" dirty="0">
                <a:solidFill>
                  <a:schemeClr val="bg1"/>
                </a:solidFill>
              </a:rPr>
              <a:t>making decisions based on what is known</a:t>
            </a:r>
          </a:p>
        </p:txBody>
      </p:sp>
    </p:spTree>
    <p:extLst>
      <p:ext uri="{BB962C8B-B14F-4D97-AF65-F5344CB8AC3E}">
        <p14:creationId xmlns:p14="http://schemas.microsoft.com/office/powerpoint/2010/main" val="3530702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05540" y="1689762"/>
            <a:ext cx="8381260" cy="5168238"/>
          </a:xfrm>
        </p:spPr>
        <p:txBody>
          <a:bodyPr>
            <a:noAutofit/>
          </a:bodyPr>
          <a:lstStyle/>
          <a:p>
            <a:pPr>
              <a:spcAft>
                <a:spcPts val="0"/>
              </a:spcAft>
            </a:pPr>
            <a:r>
              <a:rPr lang="en-US" cap="small" dirty="0">
                <a:solidFill>
                  <a:srgbClr val="6600FF"/>
                </a:solidFill>
              </a:rPr>
              <a:t>Adaptation</a:t>
            </a:r>
            <a:br>
              <a:rPr lang="en-US" cap="small" dirty="0">
                <a:solidFill>
                  <a:srgbClr val="6600FF"/>
                </a:solidFill>
              </a:rPr>
            </a:br>
            <a:endParaRPr lang="en-US" cap="small" dirty="0">
              <a:solidFill>
                <a:srgbClr val="6600FF"/>
              </a:solidFill>
            </a:endParaRPr>
          </a:p>
          <a:p>
            <a:pPr lvl="1">
              <a:spcBef>
                <a:spcPts val="0"/>
              </a:spcBef>
            </a:pPr>
            <a:r>
              <a:rPr lang="en-US" sz="1600" dirty="0"/>
              <a:t>Adaptation happens as the Scrum Team and Stakeholders learn through transparency and inspection and then adapt by making improvements in the work they are doing., especially through Sprint Retrospectives and constant risk identification.</a:t>
            </a:r>
          </a:p>
          <a:p>
            <a:pPr lvl="1">
              <a:spcBef>
                <a:spcPts val="0"/>
              </a:spcBef>
            </a:pPr>
            <a:r>
              <a:rPr lang="en-US" sz="1600" dirty="0"/>
              <a:t>If an inspector determines that one or more aspects of a process deviate outside acceptable limits, and that the resulting product will be unacceptable, the process or the material being processed must be adjusted. An adjustment must be made as soon as possible to minimize further deviation. </a:t>
            </a:r>
          </a:p>
          <a:p>
            <a:pPr lvl="1">
              <a:spcBef>
                <a:spcPts val="0"/>
              </a:spcBef>
            </a:pPr>
            <a:r>
              <a:rPr lang="en-US" sz="1600" dirty="0"/>
              <a:t>Scrum prescribes four formal events for inspection and adaptation, as described in the Scrum Events section of this document: </a:t>
            </a:r>
          </a:p>
          <a:p>
            <a:pPr lvl="2">
              <a:spcBef>
                <a:spcPts val="0"/>
              </a:spcBef>
            </a:pPr>
            <a:r>
              <a:rPr lang="en-US" sz="1400" dirty="0"/>
              <a:t>Sprint Planning </a:t>
            </a:r>
          </a:p>
          <a:p>
            <a:pPr lvl="2">
              <a:spcBef>
                <a:spcPts val="0"/>
              </a:spcBef>
            </a:pPr>
            <a:r>
              <a:rPr lang="en-US" sz="1400" dirty="0"/>
              <a:t>Daily Scrum </a:t>
            </a:r>
          </a:p>
          <a:p>
            <a:pPr lvl="2">
              <a:spcBef>
                <a:spcPts val="0"/>
              </a:spcBef>
            </a:pPr>
            <a:r>
              <a:rPr lang="en-US" sz="1400" dirty="0"/>
              <a:t>Sprint Review </a:t>
            </a:r>
          </a:p>
          <a:p>
            <a:pPr lvl="2">
              <a:spcBef>
                <a:spcPts val="0"/>
              </a:spcBef>
            </a:pPr>
            <a:r>
              <a:rPr lang="en-US" sz="1400" dirty="0"/>
              <a:t>Sprint Retrospective</a:t>
            </a:r>
          </a:p>
          <a:p>
            <a:pPr marL="365760" lvl="1" indent="0">
              <a:buNone/>
            </a:pPr>
            <a:endParaRPr lang="en-US" sz="1800" dirty="0"/>
          </a:p>
        </p:txBody>
      </p:sp>
      <p:sp>
        <p:nvSpPr>
          <p:cNvPr id="7" name="Title 6"/>
          <p:cNvSpPr>
            <a:spLocks noGrp="1"/>
          </p:cNvSpPr>
          <p:nvPr>
            <p:ph type="title"/>
          </p:nvPr>
        </p:nvSpPr>
        <p:spPr>
          <a:xfrm>
            <a:off x="381000" y="241006"/>
            <a:ext cx="8381260" cy="1054394"/>
          </a:xfrm>
        </p:spPr>
        <p:txBody>
          <a:bodyPr/>
          <a:lstStyle/>
          <a:p>
            <a:r>
              <a:rPr lang="en-US" dirty="0"/>
              <a:t>The Three Legs of Empiricism</a:t>
            </a:r>
            <a:br>
              <a:rPr lang="en-US" dirty="0"/>
            </a:br>
            <a:endParaRPr lang="en-US" dirty="0"/>
          </a:p>
        </p:txBody>
      </p:sp>
      <p:sp>
        <p:nvSpPr>
          <p:cNvPr id="11" name="Rectangle 10"/>
          <p:cNvSpPr/>
          <p:nvPr/>
        </p:nvSpPr>
        <p:spPr>
          <a:xfrm>
            <a:off x="1600200" y="844049"/>
            <a:ext cx="5943600" cy="646331"/>
          </a:xfrm>
          <a:prstGeom prst="rect">
            <a:avLst/>
          </a:prstGeom>
        </p:spPr>
        <p:txBody>
          <a:bodyPr wrap="square">
            <a:spAutoFit/>
          </a:bodyPr>
          <a:lstStyle/>
          <a:p>
            <a:pPr algn="ctr"/>
            <a:r>
              <a:rPr lang="en-US" dirty="0">
                <a:solidFill>
                  <a:schemeClr val="bg1"/>
                </a:solidFill>
              </a:rPr>
              <a:t>Empiricism asserts that knowledge comes from experience and</a:t>
            </a:r>
            <a:r>
              <a:rPr lang="en-US" i="1" dirty="0">
                <a:solidFill>
                  <a:schemeClr val="bg1"/>
                </a:solidFill>
              </a:rPr>
              <a:t> </a:t>
            </a:r>
            <a:r>
              <a:rPr lang="en-US" dirty="0">
                <a:solidFill>
                  <a:schemeClr val="bg1"/>
                </a:solidFill>
              </a:rPr>
              <a:t>making decisions based on what is known</a:t>
            </a:r>
          </a:p>
        </p:txBody>
      </p:sp>
    </p:spTree>
    <p:extLst>
      <p:ext uri="{BB962C8B-B14F-4D97-AF65-F5344CB8AC3E}">
        <p14:creationId xmlns:p14="http://schemas.microsoft.com/office/powerpoint/2010/main" val="1207302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1063258" y="2001033"/>
            <a:ext cx="4118342" cy="3857547"/>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ontent Placeholder 36"/>
          <p:cNvSpPr>
            <a:spLocks noGrp="1"/>
          </p:cNvSpPr>
          <p:nvPr>
            <p:ph sz="half" idx="2"/>
          </p:nvPr>
        </p:nvSpPr>
        <p:spPr>
          <a:xfrm>
            <a:off x="5711034" y="1719071"/>
            <a:ext cx="3195460" cy="4912233"/>
          </a:xfrm>
        </p:spPr>
        <p:txBody>
          <a:bodyPr/>
          <a:lstStyle/>
          <a:p>
            <a:r>
              <a:rPr lang="en-US" dirty="0"/>
              <a:t>Simple</a:t>
            </a:r>
          </a:p>
          <a:p>
            <a:pPr lvl="1"/>
            <a:r>
              <a:rPr lang="en-US" dirty="0"/>
              <a:t>Everything is known</a:t>
            </a:r>
          </a:p>
          <a:p>
            <a:pPr lvl="1"/>
            <a:endParaRPr lang="en-US" dirty="0"/>
          </a:p>
          <a:p>
            <a:r>
              <a:rPr lang="en-US" dirty="0"/>
              <a:t>Complicated</a:t>
            </a:r>
          </a:p>
          <a:p>
            <a:pPr lvl="1"/>
            <a:r>
              <a:rPr lang="en-US" dirty="0"/>
              <a:t>More is known than unknown</a:t>
            </a:r>
            <a:br>
              <a:rPr lang="en-US" dirty="0"/>
            </a:br>
            <a:endParaRPr lang="en-US" dirty="0"/>
          </a:p>
          <a:p>
            <a:r>
              <a:rPr lang="en-US" dirty="0"/>
              <a:t>Complex</a:t>
            </a:r>
          </a:p>
          <a:p>
            <a:pPr lvl="1"/>
            <a:r>
              <a:rPr lang="en-US" dirty="0"/>
              <a:t>More is unknown than known</a:t>
            </a:r>
          </a:p>
          <a:p>
            <a:pPr lvl="1"/>
            <a:r>
              <a:rPr lang="en-US" dirty="0"/>
              <a:t>Scrum thrives here</a:t>
            </a:r>
            <a:br>
              <a:rPr lang="en-US" dirty="0"/>
            </a:br>
            <a:endParaRPr lang="en-US" dirty="0"/>
          </a:p>
          <a:p>
            <a:r>
              <a:rPr lang="en-US" dirty="0"/>
              <a:t>Chaotic</a:t>
            </a:r>
          </a:p>
          <a:p>
            <a:pPr lvl="1"/>
            <a:r>
              <a:rPr lang="en-US" dirty="0"/>
              <a:t>Very little is known</a:t>
            </a:r>
          </a:p>
        </p:txBody>
      </p:sp>
      <p:sp>
        <p:nvSpPr>
          <p:cNvPr id="6" name="Title 5"/>
          <p:cNvSpPr>
            <a:spLocks noGrp="1"/>
          </p:cNvSpPr>
          <p:nvPr>
            <p:ph type="title"/>
          </p:nvPr>
        </p:nvSpPr>
        <p:spPr/>
        <p:txBody>
          <a:bodyPr/>
          <a:lstStyle/>
          <a:p>
            <a:r>
              <a:rPr lang="en-US" dirty="0"/>
              <a:t>The Complexity of Software Development</a:t>
            </a:r>
          </a:p>
        </p:txBody>
      </p:sp>
      <p:sp>
        <p:nvSpPr>
          <p:cNvPr id="13" name="TextBox 12"/>
          <p:cNvSpPr txBox="1"/>
          <p:nvPr/>
        </p:nvSpPr>
        <p:spPr>
          <a:xfrm>
            <a:off x="2240281" y="6039163"/>
            <a:ext cx="1798319" cy="323165"/>
          </a:xfrm>
          <a:prstGeom prst="rect">
            <a:avLst/>
          </a:prstGeom>
          <a:noFill/>
        </p:spPr>
        <p:txBody>
          <a:bodyPr wrap="square" rtlCol="0">
            <a:spAutoFit/>
          </a:bodyPr>
          <a:lstStyle/>
          <a:p>
            <a:pPr algn="ctr">
              <a:lnSpc>
                <a:spcPts val="1800"/>
              </a:lnSpc>
            </a:pPr>
            <a:r>
              <a:rPr lang="en-US" sz="1800" b="1" dirty="0">
                <a:solidFill>
                  <a:srgbClr val="C00000"/>
                </a:solidFill>
                <a:latin typeface="+mn-lt"/>
              </a:rPr>
              <a:t>TECHNOLOGY</a:t>
            </a:r>
          </a:p>
        </p:txBody>
      </p:sp>
      <p:sp>
        <p:nvSpPr>
          <p:cNvPr id="14" name="TextBox 13"/>
          <p:cNvSpPr txBox="1"/>
          <p:nvPr/>
        </p:nvSpPr>
        <p:spPr>
          <a:xfrm rot="16200000">
            <a:off x="-97496" y="3633177"/>
            <a:ext cx="1798319" cy="323165"/>
          </a:xfrm>
          <a:prstGeom prst="rect">
            <a:avLst/>
          </a:prstGeom>
          <a:noFill/>
        </p:spPr>
        <p:txBody>
          <a:bodyPr wrap="square" rtlCol="0">
            <a:spAutoFit/>
          </a:bodyPr>
          <a:lstStyle/>
          <a:p>
            <a:pPr algn="ctr">
              <a:lnSpc>
                <a:spcPts val="1800"/>
              </a:lnSpc>
            </a:pPr>
            <a:r>
              <a:rPr lang="en-US" sz="1800" b="1" dirty="0">
                <a:solidFill>
                  <a:srgbClr val="C00000"/>
                </a:solidFill>
                <a:latin typeface="+mn-lt"/>
              </a:rPr>
              <a:t>REQUIREMENTS</a:t>
            </a:r>
          </a:p>
        </p:txBody>
      </p:sp>
      <p:sp>
        <p:nvSpPr>
          <p:cNvPr id="15" name="TextBox 14"/>
          <p:cNvSpPr txBox="1"/>
          <p:nvPr/>
        </p:nvSpPr>
        <p:spPr>
          <a:xfrm>
            <a:off x="801663" y="5930605"/>
            <a:ext cx="1143000" cy="400110"/>
          </a:xfrm>
          <a:prstGeom prst="rect">
            <a:avLst/>
          </a:prstGeom>
          <a:noFill/>
        </p:spPr>
        <p:txBody>
          <a:bodyPr wrap="square" rtlCol="0">
            <a:spAutoFit/>
          </a:bodyPr>
          <a:lstStyle/>
          <a:p>
            <a:pPr algn="ctr">
              <a:lnSpc>
                <a:spcPts val="1200"/>
              </a:lnSpc>
            </a:pPr>
            <a:r>
              <a:rPr lang="en-US" sz="1200" b="0" dirty="0">
                <a:latin typeface="+mn-lt"/>
              </a:rPr>
              <a:t>Close to Certainty</a:t>
            </a:r>
          </a:p>
        </p:txBody>
      </p:sp>
      <p:sp>
        <p:nvSpPr>
          <p:cNvPr id="16" name="TextBox 15"/>
          <p:cNvSpPr txBox="1"/>
          <p:nvPr/>
        </p:nvSpPr>
        <p:spPr>
          <a:xfrm>
            <a:off x="4191000" y="6000690"/>
            <a:ext cx="1143000" cy="400110"/>
          </a:xfrm>
          <a:prstGeom prst="rect">
            <a:avLst/>
          </a:prstGeom>
          <a:noFill/>
        </p:spPr>
        <p:txBody>
          <a:bodyPr wrap="square" rtlCol="0">
            <a:spAutoFit/>
          </a:bodyPr>
          <a:lstStyle/>
          <a:p>
            <a:pPr algn="ctr">
              <a:lnSpc>
                <a:spcPts val="1200"/>
              </a:lnSpc>
            </a:pPr>
            <a:r>
              <a:rPr lang="en-US" sz="1200" b="0" dirty="0">
                <a:latin typeface="+mn-lt"/>
              </a:rPr>
              <a:t>Far from Certainty</a:t>
            </a:r>
          </a:p>
        </p:txBody>
      </p:sp>
      <p:sp>
        <p:nvSpPr>
          <p:cNvPr id="17" name="TextBox 16"/>
          <p:cNvSpPr txBox="1"/>
          <p:nvPr/>
        </p:nvSpPr>
        <p:spPr>
          <a:xfrm rot="16200000">
            <a:off x="176247" y="5267608"/>
            <a:ext cx="1143000" cy="400110"/>
          </a:xfrm>
          <a:prstGeom prst="rect">
            <a:avLst/>
          </a:prstGeom>
          <a:noFill/>
        </p:spPr>
        <p:txBody>
          <a:bodyPr wrap="square" rtlCol="0">
            <a:spAutoFit/>
          </a:bodyPr>
          <a:lstStyle/>
          <a:p>
            <a:pPr algn="ctr">
              <a:lnSpc>
                <a:spcPts val="1200"/>
              </a:lnSpc>
            </a:pPr>
            <a:r>
              <a:rPr lang="en-US" sz="1200" b="0" dirty="0">
                <a:latin typeface="+mn-lt"/>
              </a:rPr>
              <a:t>Close to Agreement</a:t>
            </a:r>
          </a:p>
        </p:txBody>
      </p:sp>
      <p:sp>
        <p:nvSpPr>
          <p:cNvPr id="18" name="TextBox 17"/>
          <p:cNvSpPr txBox="1"/>
          <p:nvPr/>
        </p:nvSpPr>
        <p:spPr>
          <a:xfrm rot="16200000">
            <a:off x="116236" y="1971645"/>
            <a:ext cx="1143000" cy="400110"/>
          </a:xfrm>
          <a:prstGeom prst="rect">
            <a:avLst/>
          </a:prstGeom>
          <a:noFill/>
        </p:spPr>
        <p:txBody>
          <a:bodyPr wrap="square" rtlCol="0">
            <a:spAutoFit/>
          </a:bodyPr>
          <a:lstStyle/>
          <a:p>
            <a:pPr algn="ctr">
              <a:lnSpc>
                <a:spcPts val="1200"/>
              </a:lnSpc>
            </a:pPr>
            <a:r>
              <a:rPr lang="en-US" sz="1200" b="0" dirty="0">
                <a:latin typeface="+mn-lt"/>
              </a:rPr>
              <a:t>Far from Agreement</a:t>
            </a:r>
          </a:p>
        </p:txBody>
      </p:sp>
      <p:sp>
        <p:nvSpPr>
          <p:cNvPr id="21" name="Arc 20"/>
          <p:cNvSpPr/>
          <p:nvPr/>
        </p:nvSpPr>
        <p:spPr>
          <a:xfrm>
            <a:off x="-304800" y="3265118"/>
            <a:ext cx="2670966" cy="2590800"/>
          </a:xfrm>
          <a:prstGeom prst="arc">
            <a:avLst/>
          </a:prstGeom>
          <a:solidFill>
            <a:schemeClr val="accent5"/>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p:cNvSpPr/>
          <p:nvPr/>
        </p:nvSpPr>
        <p:spPr>
          <a:xfrm rot="5400000" flipH="1">
            <a:off x="1026717" y="4576802"/>
            <a:ext cx="2670966" cy="2590800"/>
          </a:xfrm>
          <a:prstGeom prst="arc">
            <a:avLst/>
          </a:prstGeom>
          <a:solidFill>
            <a:schemeClr val="accent5"/>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Rectangle 24"/>
          <p:cNvSpPr/>
          <p:nvPr/>
        </p:nvSpPr>
        <p:spPr>
          <a:xfrm>
            <a:off x="1052813" y="4536718"/>
            <a:ext cx="1309387" cy="1308291"/>
          </a:xfrm>
          <a:prstGeom prst="rect">
            <a:avLst/>
          </a:prstGeom>
          <a:solidFill>
            <a:schemeClr val="accent5"/>
          </a:solidFill>
          <a:ln>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3" name="Group 22"/>
          <p:cNvGrpSpPr/>
          <p:nvPr/>
        </p:nvGrpSpPr>
        <p:grpSpPr>
          <a:xfrm>
            <a:off x="-288933" y="4578263"/>
            <a:ext cx="2670966" cy="2590800"/>
            <a:chOff x="-282670" y="4572000"/>
            <a:chExt cx="2670966" cy="2590800"/>
          </a:xfrm>
        </p:grpSpPr>
        <p:sp>
          <p:nvSpPr>
            <p:cNvPr id="19" name="Arc 18"/>
            <p:cNvSpPr/>
            <p:nvPr/>
          </p:nvSpPr>
          <p:spPr>
            <a:xfrm>
              <a:off x="-282670" y="4572000"/>
              <a:ext cx="2670966" cy="2590800"/>
            </a:xfrm>
            <a:prstGeom prst="arc">
              <a:avLst/>
            </a:prstGeom>
            <a:solidFill>
              <a:srgbClr val="9933FF"/>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920663" y="5353822"/>
              <a:ext cx="1066800" cy="323165"/>
            </a:xfrm>
            <a:prstGeom prst="rect">
              <a:avLst/>
            </a:prstGeom>
            <a:noFill/>
          </p:spPr>
          <p:txBody>
            <a:bodyPr wrap="square" rtlCol="0">
              <a:spAutoFit/>
            </a:bodyPr>
            <a:lstStyle/>
            <a:p>
              <a:pPr algn="ctr">
                <a:lnSpc>
                  <a:spcPts val="1800"/>
                </a:lnSpc>
              </a:pPr>
              <a:r>
                <a:rPr lang="en-US" sz="1600" b="0" dirty="0">
                  <a:solidFill>
                    <a:schemeClr val="bg1"/>
                  </a:solidFill>
                  <a:latin typeface="+mn-lt"/>
                </a:rPr>
                <a:t>Simple</a:t>
              </a:r>
            </a:p>
          </p:txBody>
        </p:sp>
      </p:grpSp>
      <p:sp>
        <p:nvSpPr>
          <p:cNvPr id="26" name="TextBox 25"/>
          <p:cNvSpPr txBox="1"/>
          <p:nvPr/>
        </p:nvSpPr>
        <p:spPr>
          <a:xfrm>
            <a:off x="965200" y="4020235"/>
            <a:ext cx="1387476" cy="323165"/>
          </a:xfrm>
          <a:prstGeom prst="rect">
            <a:avLst/>
          </a:prstGeom>
          <a:noFill/>
        </p:spPr>
        <p:txBody>
          <a:bodyPr wrap="square" rtlCol="0">
            <a:spAutoFit/>
          </a:bodyPr>
          <a:lstStyle/>
          <a:p>
            <a:pPr algn="ctr">
              <a:lnSpc>
                <a:spcPts val="1800"/>
              </a:lnSpc>
            </a:pPr>
            <a:r>
              <a:rPr lang="en-US" sz="1600" b="0" dirty="0">
                <a:solidFill>
                  <a:schemeClr val="bg1"/>
                </a:solidFill>
                <a:latin typeface="+mn-lt"/>
              </a:rPr>
              <a:t>Complicated</a:t>
            </a:r>
          </a:p>
        </p:txBody>
      </p:sp>
      <p:sp>
        <p:nvSpPr>
          <p:cNvPr id="27" name="TextBox 26"/>
          <p:cNvSpPr txBox="1"/>
          <p:nvPr/>
        </p:nvSpPr>
        <p:spPr>
          <a:xfrm>
            <a:off x="2297269" y="5372215"/>
            <a:ext cx="1387476" cy="323165"/>
          </a:xfrm>
          <a:prstGeom prst="rect">
            <a:avLst/>
          </a:prstGeom>
          <a:noFill/>
        </p:spPr>
        <p:txBody>
          <a:bodyPr wrap="square" rtlCol="0">
            <a:spAutoFit/>
          </a:bodyPr>
          <a:lstStyle/>
          <a:p>
            <a:pPr algn="ctr">
              <a:lnSpc>
                <a:spcPts val="1800"/>
              </a:lnSpc>
            </a:pPr>
            <a:r>
              <a:rPr lang="en-US" sz="1600" b="0" dirty="0">
                <a:solidFill>
                  <a:schemeClr val="bg1"/>
                </a:solidFill>
                <a:latin typeface="+mn-lt"/>
              </a:rPr>
              <a:t>Complicated</a:t>
            </a:r>
          </a:p>
        </p:txBody>
      </p:sp>
      <p:sp>
        <p:nvSpPr>
          <p:cNvPr id="31" name="Arc 30"/>
          <p:cNvSpPr/>
          <p:nvPr/>
        </p:nvSpPr>
        <p:spPr>
          <a:xfrm rot="16200000" flipH="1">
            <a:off x="3319280" y="189849"/>
            <a:ext cx="3747357" cy="3634884"/>
          </a:xfrm>
          <a:prstGeom prst="arc">
            <a:avLst/>
          </a:prstGeom>
          <a:solidFill>
            <a:schemeClr val="tx1"/>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p:cNvSpPr txBox="1"/>
          <p:nvPr/>
        </p:nvSpPr>
        <p:spPr>
          <a:xfrm>
            <a:off x="3717924" y="2648635"/>
            <a:ext cx="1387476" cy="323165"/>
          </a:xfrm>
          <a:prstGeom prst="rect">
            <a:avLst/>
          </a:prstGeom>
          <a:noFill/>
        </p:spPr>
        <p:txBody>
          <a:bodyPr wrap="square" rtlCol="0">
            <a:spAutoFit/>
          </a:bodyPr>
          <a:lstStyle/>
          <a:p>
            <a:pPr algn="ctr">
              <a:lnSpc>
                <a:spcPts val="1800"/>
              </a:lnSpc>
            </a:pPr>
            <a:r>
              <a:rPr lang="en-US" sz="1600" b="0" dirty="0">
                <a:solidFill>
                  <a:schemeClr val="bg1"/>
                </a:solidFill>
                <a:latin typeface="+mn-lt"/>
              </a:rPr>
              <a:t>Chaos</a:t>
            </a:r>
          </a:p>
        </p:txBody>
      </p:sp>
      <p:sp>
        <p:nvSpPr>
          <p:cNvPr id="34" name="TextBox 33"/>
          <p:cNvSpPr txBox="1"/>
          <p:nvPr/>
        </p:nvSpPr>
        <p:spPr>
          <a:xfrm>
            <a:off x="2514600" y="3791635"/>
            <a:ext cx="1387476" cy="323165"/>
          </a:xfrm>
          <a:prstGeom prst="rect">
            <a:avLst/>
          </a:prstGeom>
          <a:noFill/>
        </p:spPr>
        <p:txBody>
          <a:bodyPr wrap="square" rtlCol="0">
            <a:spAutoFit/>
          </a:bodyPr>
          <a:lstStyle/>
          <a:p>
            <a:pPr algn="ctr">
              <a:lnSpc>
                <a:spcPts val="1800"/>
              </a:lnSpc>
            </a:pPr>
            <a:r>
              <a:rPr lang="en-US" sz="2400" b="0" dirty="0">
                <a:latin typeface="+mn-lt"/>
              </a:rPr>
              <a:t>Complex</a:t>
            </a:r>
          </a:p>
        </p:txBody>
      </p:sp>
      <p:cxnSp>
        <p:nvCxnSpPr>
          <p:cNvPr id="10" name="Straight Arrow Connector 9"/>
          <p:cNvCxnSpPr/>
          <p:nvPr/>
        </p:nvCxnSpPr>
        <p:spPr>
          <a:xfrm flipV="1">
            <a:off x="1011686" y="1719407"/>
            <a:ext cx="10750" cy="420328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021081" y="5883632"/>
            <a:ext cx="4541519" cy="182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827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US"/>
          </a:p>
        </p:txBody>
      </p:sp>
      <p:sp>
        <p:nvSpPr>
          <p:cNvPr id="3" name="Content Placeholder 2"/>
          <p:cNvSpPr>
            <a:spLocks noGrp="1"/>
          </p:cNvSpPr>
          <p:nvPr>
            <p:ph sz="half" idx="2"/>
          </p:nvPr>
        </p:nvSpPr>
        <p:spPr/>
        <p:txBody>
          <a:bodyPr/>
          <a:lstStyle/>
          <a:p>
            <a:endParaRPr lang="en-US" dirty="0"/>
          </a:p>
        </p:txBody>
      </p:sp>
      <p:sp>
        <p:nvSpPr>
          <p:cNvPr id="4" name="Title 3"/>
          <p:cNvSpPr>
            <a:spLocks noGrp="1"/>
          </p:cNvSpPr>
          <p:nvPr>
            <p:ph type="title"/>
          </p:nvPr>
        </p:nvSpPr>
        <p:spPr/>
        <p:txBody>
          <a:bodyPr/>
          <a:lstStyle/>
          <a:p>
            <a:r>
              <a:rPr lang="en-US" dirty="0"/>
              <a:t>Characteristics of Waterfall vs Scrum</a:t>
            </a:r>
          </a:p>
        </p:txBody>
      </p:sp>
      <p:pic>
        <p:nvPicPr>
          <p:cNvPr id="5" name="Picture 4"/>
          <p:cNvPicPr>
            <a:picLocks noChangeAspect="1"/>
          </p:cNvPicPr>
          <p:nvPr/>
        </p:nvPicPr>
        <p:blipFill>
          <a:blip r:embed="rId2"/>
          <a:stretch>
            <a:fillRect/>
          </a:stretch>
        </p:blipFill>
        <p:spPr>
          <a:xfrm>
            <a:off x="152400" y="1532862"/>
            <a:ext cx="8878794" cy="5172738"/>
          </a:xfrm>
          <a:prstGeom prst="rect">
            <a:avLst/>
          </a:prstGeom>
        </p:spPr>
      </p:pic>
    </p:spTree>
    <p:extLst>
      <p:ext uri="{BB962C8B-B14F-4D97-AF65-F5344CB8AC3E}">
        <p14:creationId xmlns:p14="http://schemas.microsoft.com/office/powerpoint/2010/main" val="4169100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A Team commits to delivering working software in 30 days or less.</a:t>
            </a:r>
          </a:p>
          <a:p>
            <a:r>
              <a:rPr lang="en-US" dirty="0"/>
              <a:t>A time is scheduled to show that software</a:t>
            </a:r>
          </a:p>
          <a:p>
            <a:r>
              <a:rPr lang="en-US" dirty="0"/>
              <a:t>The Team creates the software</a:t>
            </a:r>
          </a:p>
          <a:p>
            <a:r>
              <a:rPr lang="en-US" dirty="0"/>
              <a:t>The Team offers their work for inspection and adapts the plan for the next cycle</a:t>
            </a:r>
          </a:p>
        </p:txBody>
      </p:sp>
      <p:sp>
        <p:nvSpPr>
          <p:cNvPr id="3" name="Content Placeholder 2"/>
          <p:cNvSpPr>
            <a:spLocks noGrp="1"/>
          </p:cNvSpPr>
          <p:nvPr>
            <p:ph sz="half" idx="2"/>
          </p:nvPr>
        </p:nvSpPr>
        <p:spPr/>
        <p:txBody>
          <a:bodyPr/>
          <a:lstStyle/>
          <a:p>
            <a:endParaRPr lang="en-US"/>
          </a:p>
        </p:txBody>
      </p:sp>
      <p:sp>
        <p:nvSpPr>
          <p:cNvPr id="4" name="Title 3"/>
          <p:cNvSpPr>
            <a:spLocks noGrp="1"/>
          </p:cNvSpPr>
          <p:nvPr>
            <p:ph type="title"/>
          </p:nvPr>
        </p:nvSpPr>
        <p:spPr/>
        <p:txBody>
          <a:bodyPr/>
          <a:lstStyle/>
          <a:p>
            <a:r>
              <a:rPr lang="en-US" dirty="0"/>
              <a:t>Scrum in a nutshell</a:t>
            </a:r>
          </a:p>
        </p:txBody>
      </p:sp>
    </p:spTree>
    <p:extLst>
      <p:ext uri="{BB962C8B-B14F-4D97-AF65-F5344CB8AC3E}">
        <p14:creationId xmlns:p14="http://schemas.microsoft.com/office/powerpoint/2010/main" val="3929508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a:solidFill>
                  <a:schemeClr val="bg2"/>
                </a:solidFill>
              </a:rPr>
              <a:t>Scrum Roles, </a:t>
            </a:r>
            <a:br>
              <a:rPr lang="en-US" dirty="0">
                <a:solidFill>
                  <a:schemeClr val="bg2"/>
                </a:solidFill>
              </a:rPr>
            </a:br>
            <a:r>
              <a:rPr lang="en-US" dirty="0">
                <a:solidFill>
                  <a:schemeClr val="bg2"/>
                </a:solidFill>
              </a:rPr>
              <a:t>Artifacts </a:t>
            </a:r>
            <a:br>
              <a:rPr lang="en-US" dirty="0">
                <a:solidFill>
                  <a:schemeClr val="bg2"/>
                </a:solidFill>
              </a:rPr>
            </a:br>
            <a:r>
              <a:rPr lang="en-US" dirty="0">
                <a:solidFill>
                  <a:schemeClr val="bg2"/>
                </a:solidFill>
              </a:rPr>
              <a:t>and Events</a:t>
            </a:r>
          </a:p>
        </p:txBody>
      </p:sp>
    </p:spTree>
    <p:extLst>
      <p:ext uri="{BB962C8B-B14F-4D97-AF65-F5344CB8AC3E}">
        <p14:creationId xmlns:p14="http://schemas.microsoft.com/office/powerpoint/2010/main" val="973010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Prescribed by Scrum</a:t>
            </a:r>
          </a:p>
        </p:txBody>
      </p:sp>
      <p:sp>
        <p:nvSpPr>
          <p:cNvPr id="5" name="TextBox 4"/>
          <p:cNvSpPr txBox="1"/>
          <p:nvPr/>
        </p:nvSpPr>
        <p:spPr>
          <a:xfrm>
            <a:off x="171450" y="1769150"/>
            <a:ext cx="2590800" cy="2092881"/>
          </a:xfrm>
          <a:prstGeom prst="rect">
            <a:avLst/>
          </a:prstGeom>
          <a:noFill/>
        </p:spPr>
        <p:txBody>
          <a:bodyPr wrap="square" rtlCol="0">
            <a:spAutoFit/>
          </a:bodyPr>
          <a:lstStyle/>
          <a:p>
            <a:pPr>
              <a:lnSpc>
                <a:spcPts val="1800"/>
              </a:lnSpc>
            </a:pPr>
            <a:r>
              <a:rPr lang="en-US" sz="2400" b="0" cap="small" dirty="0">
                <a:solidFill>
                  <a:srgbClr val="6600FF"/>
                </a:solidFill>
                <a:latin typeface="+mn-lt"/>
              </a:rPr>
              <a:t>Roles</a:t>
            </a:r>
            <a:br>
              <a:rPr lang="en-US" sz="2400" b="0" cap="small" dirty="0">
                <a:solidFill>
                  <a:srgbClr val="6600FF"/>
                </a:solidFill>
                <a:latin typeface="+mn-lt"/>
              </a:rPr>
            </a:br>
            <a:endParaRPr lang="en-US" sz="2400" b="0" cap="small" dirty="0">
              <a:solidFill>
                <a:srgbClr val="6600FF"/>
              </a:solidFill>
              <a:latin typeface="+mn-lt"/>
            </a:endParaRPr>
          </a:p>
          <a:p>
            <a:pPr marL="342900" indent="-342900">
              <a:buFont typeface="Arial" panose="020B0604020202020204" pitchFamily="34" charset="0"/>
              <a:buChar char="•"/>
            </a:pPr>
            <a:r>
              <a:rPr lang="en-US" sz="2000" cap="small" dirty="0"/>
              <a:t>Product Owner</a:t>
            </a:r>
            <a:br>
              <a:rPr lang="en-US" sz="2000" cap="small" dirty="0"/>
            </a:br>
            <a:endParaRPr lang="en-US" sz="2000" cap="small" dirty="0"/>
          </a:p>
          <a:p>
            <a:pPr marL="342900" indent="-342900">
              <a:buFont typeface="Arial" panose="020B0604020202020204" pitchFamily="34" charset="0"/>
              <a:buChar char="•"/>
            </a:pPr>
            <a:r>
              <a:rPr lang="en-US" sz="2000" cap="small" dirty="0"/>
              <a:t>Development Team</a:t>
            </a:r>
            <a:br>
              <a:rPr lang="en-US" sz="2000" cap="small" dirty="0"/>
            </a:br>
            <a:endParaRPr lang="en-US" sz="2000" cap="small" dirty="0"/>
          </a:p>
          <a:p>
            <a:pPr marL="342900" indent="-342900">
              <a:buFont typeface="Arial" panose="020B0604020202020204" pitchFamily="34" charset="0"/>
              <a:buChar char="•"/>
            </a:pPr>
            <a:r>
              <a:rPr lang="en-US" sz="2000" b="0" cap="small" dirty="0"/>
              <a:t>Scrum Master</a:t>
            </a:r>
            <a:endParaRPr lang="en-US" sz="1600" b="0" cap="small" dirty="0"/>
          </a:p>
        </p:txBody>
      </p:sp>
      <p:sp>
        <p:nvSpPr>
          <p:cNvPr id="6" name="TextBox 5"/>
          <p:cNvSpPr txBox="1"/>
          <p:nvPr/>
        </p:nvSpPr>
        <p:spPr>
          <a:xfrm>
            <a:off x="2971800" y="3429000"/>
            <a:ext cx="2400300" cy="1524000"/>
          </a:xfrm>
          <a:prstGeom prst="rect">
            <a:avLst/>
          </a:prstGeom>
          <a:noFill/>
        </p:spPr>
        <p:txBody>
          <a:bodyPr wrap="square" rtlCol="0">
            <a:spAutoFit/>
          </a:bodyPr>
          <a:lstStyle/>
          <a:p>
            <a:pPr>
              <a:lnSpc>
                <a:spcPts val="1800"/>
              </a:lnSpc>
            </a:pPr>
            <a:r>
              <a:rPr lang="en-US" sz="2400" b="0" cap="small" dirty="0">
                <a:solidFill>
                  <a:srgbClr val="6600FF"/>
                </a:solidFill>
                <a:latin typeface="+mn-lt"/>
              </a:rPr>
              <a:t>Artifacts</a:t>
            </a:r>
            <a:br>
              <a:rPr lang="en-US" sz="2400" b="0" cap="small" dirty="0">
                <a:solidFill>
                  <a:srgbClr val="6600FF"/>
                </a:solidFill>
                <a:latin typeface="+mn-lt"/>
              </a:rPr>
            </a:br>
            <a:endParaRPr lang="en-US" sz="2400" b="0" cap="small" dirty="0">
              <a:solidFill>
                <a:srgbClr val="6600FF"/>
              </a:solidFill>
              <a:latin typeface="+mn-lt"/>
            </a:endParaRPr>
          </a:p>
          <a:p>
            <a:pPr marL="342900" indent="-342900">
              <a:buFont typeface="Arial" panose="020B0604020202020204" pitchFamily="34" charset="0"/>
              <a:buChar char="•"/>
            </a:pPr>
            <a:r>
              <a:rPr lang="en-US" sz="2000" b="0" cap="small" dirty="0"/>
              <a:t>Product Backlog</a:t>
            </a:r>
          </a:p>
          <a:p>
            <a:pPr marL="342900" indent="-342900">
              <a:buFont typeface="Arial" panose="020B0604020202020204" pitchFamily="34" charset="0"/>
              <a:buChar char="•"/>
            </a:pPr>
            <a:r>
              <a:rPr lang="en-US" sz="2000" cap="small" dirty="0"/>
              <a:t>Sprint Backlog</a:t>
            </a:r>
          </a:p>
          <a:p>
            <a:pPr marL="342900" indent="-342900">
              <a:buFont typeface="Arial" panose="020B0604020202020204" pitchFamily="34" charset="0"/>
              <a:buChar char="•"/>
            </a:pPr>
            <a:r>
              <a:rPr lang="en-US" sz="2000" b="0" cap="small" dirty="0"/>
              <a:t>Increment</a:t>
            </a:r>
            <a:endParaRPr lang="en-US" sz="1600" b="0" cap="small" dirty="0"/>
          </a:p>
        </p:txBody>
      </p:sp>
      <p:sp>
        <p:nvSpPr>
          <p:cNvPr id="7" name="TextBox 6"/>
          <p:cNvSpPr txBox="1"/>
          <p:nvPr/>
        </p:nvSpPr>
        <p:spPr>
          <a:xfrm>
            <a:off x="5581650" y="4519970"/>
            <a:ext cx="3352800" cy="2092881"/>
          </a:xfrm>
          <a:prstGeom prst="rect">
            <a:avLst/>
          </a:prstGeom>
          <a:noFill/>
        </p:spPr>
        <p:txBody>
          <a:bodyPr wrap="square" rtlCol="0">
            <a:spAutoFit/>
          </a:bodyPr>
          <a:lstStyle/>
          <a:p>
            <a:pPr>
              <a:lnSpc>
                <a:spcPts val="1800"/>
              </a:lnSpc>
            </a:pPr>
            <a:r>
              <a:rPr lang="en-US" sz="2400" cap="small" dirty="0">
                <a:solidFill>
                  <a:srgbClr val="6600FF"/>
                </a:solidFill>
              </a:rPr>
              <a:t>Time Boxed Even</a:t>
            </a:r>
            <a:r>
              <a:rPr lang="en-US" sz="2400" b="0" cap="small" dirty="0">
                <a:solidFill>
                  <a:srgbClr val="6600FF"/>
                </a:solidFill>
                <a:latin typeface="+mn-lt"/>
              </a:rPr>
              <a:t>ts</a:t>
            </a:r>
            <a:br>
              <a:rPr lang="en-US" sz="2400" b="0" cap="small" dirty="0">
                <a:solidFill>
                  <a:srgbClr val="6600FF"/>
                </a:solidFill>
                <a:latin typeface="+mn-lt"/>
              </a:rPr>
            </a:br>
            <a:endParaRPr lang="en-US" sz="2400" b="0" cap="small" dirty="0">
              <a:solidFill>
                <a:srgbClr val="6600FF"/>
              </a:solidFill>
              <a:latin typeface="+mn-lt"/>
            </a:endParaRPr>
          </a:p>
          <a:p>
            <a:pPr marL="342900" indent="-342900">
              <a:buFont typeface="Arial" panose="020B0604020202020204" pitchFamily="34" charset="0"/>
              <a:buChar char="•"/>
            </a:pPr>
            <a:r>
              <a:rPr lang="en-US" sz="2000" cap="small" dirty="0"/>
              <a:t>Sprint </a:t>
            </a:r>
          </a:p>
          <a:p>
            <a:pPr marL="342900" indent="-342900">
              <a:buFont typeface="Arial" panose="020B0604020202020204" pitchFamily="34" charset="0"/>
              <a:buChar char="•"/>
            </a:pPr>
            <a:r>
              <a:rPr lang="en-US" sz="2000" b="0" cap="small" dirty="0"/>
              <a:t>Sprint Planning Meeting</a:t>
            </a:r>
          </a:p>
          <a:p>
            <a:pPr marL="342900" indent="-342900">
              <a:buFont typeface="Arial" panose="020B0604020202020204" pitchFamily="34" charset="0"/>
              <a:buChar char="•"/>
            </a:pPr>
            <a:r>
              <a:rPr lang="en-US" sz="2000" cap="small" dirty="0"/>
              <a:t>Daily Scrum</a:t>
            </a:r>
          </a:p>
          <a:p>
            <a:pPr marL="342900" indent="-342900">
              <a:buFont typeface="Arial" panose="020B0604020202020204" pitchFamily="34" charset="0"/>
              <a:buChar char="•"/>
            </a:pPr>
            <a:r>
              <a:rPr lang="en-US" sz="2000" b="0" cap="small" dirty="0"/>
              <a:t>Sprint Review</a:t>
            </a:r>
          </a:p>
          <a:p>
            <a:pPr marL="342900" indent="-342900">
              <a:buFont typeface="Arial" panose="020B0604020202020204" pitchFamily="34" charset="0"/>
              <a:buChar char="•"/>
            </a:pPr>
            <a:r>
              <a:rPr lang="en-US" sz="2000" cap="small" dirty="0"/>
              <a:t>Sprint Retrospective</a:t>
            </a:r>
            <a:endParaRPr lang="en-US" sz="1600" b="0" cap="small" dirty="0"/>
          </a:p>
        </p:txBody>
      </p:sp>
      <p:sp>
        <p:nvSpPr>
          <p:cNvPr id="9" name="Arrow: Up 8"/>
          <p:cNvSpPr/>
          <p:nvPr/>
        </p:nvSpPr>
        <p:spPr>
          <a:xfrm>
            <a:off x="1295400" y="2590800"/>
            <a:ext cx="152400" cy="2926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p:cNvSpPr/>
          <p:nvPr/>
        </p:nvSpPr>
        <p:spPr>
          <a:xfrm>
            <a:off x="1295400" y="3212592"/>
            <a:ext cx="152400" cy="2926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371600" y="2590800"/>
            <a:ext cx="729687" cy="310534"/>
          </a:xfrm>
          <a:prstGeom prst="rect">
            <a:avLst/>
          </a:prstGeom>
          <a:noFill/>
        </p:spPr>
        <p:txBody>
          <a:bodyPr wrap="none" rtlCol="0">
            <a:spAutoFit/>
          </a:bodyPr>
          <a:lstStyle/>
          <a:p>
            <a:pPr algn="ctr">
              <a:lnSpc>
                <a:spcPts val="1800"/>
              </a:lnSpc>
            </a:pPr>
            <a:r>
              <a:rPr lang="en-US" sz="1400" b="0" dirty="0">
                <a:solidFill>
                  <a:schemeClr val="accent1"/>
                </a:solidFill>
                <a:latin typeface="Comic Sans MS" panose="030F0702030302020204" pitchFamily="66" charset="0"/>
              </a:rPr>
              <a:t>serves</a:t>
            </a:r>
          </a:p>
        </p:txBody>
      </p:sp>
      <p:sp>
        <p:nvSpPr>
          <p:cNvPr id="13" name="TextBox 12"/>
          <p:cNvSpPr txBox="1"/>
          <p:nvPr/>
        </p:nvSpPr>
        <p:spPr>
          <a:xfrm>
            <a:off x="1371600" y="3257081"/>
            <a:ext cx="729687" cy="310534"/>
          </a:xfrm>
          <a:prstGeom prst="rect">
            <a:avLst/>
          </a:prstGeom>
          <a:noFill/>
        </p:spPr>
        <p:txBody>
          <a:bodyPr wrap="none" rtlCol="0">
            <a:spAutoFit/>
          </a:bodyPr>
          <a:lstStyle/>
          <a:p>
            <a:pPr algn="ctr">
              <a:lnSpc>
                <a:spcPts val="1800"/>
              </a:lnSpc>
            </a:pPr>
            <a:r>
              <a:rPr lang="en-US" sz="1400" b="0" dirty="0">
                <a:solidFill>
                  <a:schemeClr val="accent1"/>
                </a:solidFill>
                <a:latin typeface="Comic Sans MS" panose="030F0702030302020204" pitchFamily="66" charset="0"/>
              </a:rPr>
              <a:t>serves</a:t>
            </a:r>
          </a:p>
        </p:txBody>
      </p:sp>
    </p:spTree>
    <p:extLst>
      <p:ext uri="{BB962C8B-B14F-4D97-AF65-F5344CB8AC3E}">
        <p14:creationId xmlns:p14="http://schemas.microsoft.com/office/powerpoint/2010/main" val="2941917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Plan-driven and agile development</a:t>
            </a:r>
          </a:p>
        </p:txBody>
      </p:sp>
      <p:sp>
        <p:nvSpPr>
          <p:cNvPr id="3" name="Content Placeholder 2"/>
          <p:cNvSpPr>
            <a:spLocks noGrp="1"/>
          </p:cNvSpPr>
          <p:nvPr>
            <p:ph idx="1"/>
          </p:nvPr>
        </p:nvSpPr>
        <p:spPr/>
        <p:txBody>
          <a:bodyPr/>
          <a:lstStyle/>
          <a:p>
            <a:r>
              <a:rPr lang="en-US" dirty="0"/>
              <a:t>Plan-driven development</a:t>
            </a:r>
          </a:p>
          <a:p>
            <a:pPr lvl="1"/>
            <a:r>
              <a:rPr lang="en-US" dirty="0"/>
              <a:t>A plan-driven approach to software engineering is based around separate development stages with the outputs to be produced at each of these stages planned in advance.</a:t>
            </a:r>
          </a:p>
          <a:p>
            <a:pPr lvl="1"/>
            <a:r>
              <a:rPr lang="en-US" dirty="0"/>
              <a:t>Not necessarily waterfall model – plan-driven, incremental development is possible</a:t>
            </a:r>
          </a:p>
          <a:p>
            <a:pPr lvl="1"/>
            <a:r>
              <a:rPr lang="en-US" dirty="0"/>
              <a:t>Iteration occurs within activities. </a:t>
            </a:r>
          </a:p>
          <a:p>
            <a:r>
              <a:rPr lang="en-US" dirty="0"/>
              <a:t>Agile development</a:t>
            </a:r>
          </a:p>
          <a:p>
            <a:pPr lvl="1"/>
            <a:r>
              <a:rPr lang="en-US" dirty="0"/>
              <a:t>Specification, design, implementation and testing are inter-leaved and the outputs from the development process are decided through a process of negotiation during the software development process.</a:t>
            </a:r>
          </a:p>
          <a:p>
            <a:pPr lvl="1"/>
            <a:r>
              <a:rPr lang="en-US" dirty="0"/>
              <a:t>A cadence of multiple deliverables is better able to help a project keep progress and provide better estimates rather than having everything be "80% done"</a:t>
            </a:r>
          </a:p>
          <a:p>
            <a:pPr lvl="1"/>
            <a:endParaRPr lang="en-US" dirty="0"/>
          </a:p>
        </p:txBody>
      </p:sp>
      <p:sp>
        <p:nvSpPr>
          <p:cNvPr id="5" name="Footer Placeholder 4"/>
          <p:cNvSpPr>
            <a:spLocks noGrp="1"/>
          </p:cNvSpPr>
          <p:nvPr>
            <p:ph type="ftr" sz="quarter" idx="11"/>
          </p:nvPr>
        </p:nvSpPr>
        <p:spPr/>
        <p:txBody>
          <a:bodyPr/>
          <a:lstStyle/>
          <a:p>
            <a:pPr>
              <a:defRPr/>
            </a:pPr>
            <a:r>
              <a:rPr lang="en-US"/>
              <a:t>Chapter 3 Agile Software Development</a:t>
            </a:r>
          </a:p>
        </p:txBody>
      </p:sp>
      <p:sp>
        <p:nvSpPr>
          <p:cNvPr id="4" name="Slide Number Placeholder 3"/>
          <p:cNvSpPr>
            <a:spLocks noGrp="1"/>
          </p:cNvSpPr>
          <p:nvPr>
            <p:ph type="sldNum" sz="quarter" idx="12"/>
          </p:nvPr>
        </p:nvSpPr>
        <p:spPr/>
        <p:txBody>
          <a:bodyPr/>
          <a:lstStyle/>
          <a:p>
            <a:pPr>
              <a:defRPr/>
            </a:pPr>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3589756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Roles</a:t>
            </a:r>
            <a:br>
              <a:rPr lang="en-US" dirty="0"/>
            </a:br>
            <a:r>
              <a:rPr lang="en-US" dirty="0"/>
              <a:t>(high level)</a:t>
            </a:r>
          </a:p>
        </p:txBody>
      </p:sp>
      <p:sp>
        <p:nvSpPr>
          <p:cNvPr id="5" name="Oval 4"/>
          <p:cNvSpPr/>
          <p:nvPr/>
        </p:nvSpPr>
        <p:spPr>
          <a:xfrm>
            <a:off x="3048000" y="1676400"/>
            <a:ext cx="2971800" cy="2971800"/>
          </a:xfrm>
          <a:prstGeom prst="ellipse">
            <a:avLst/>
          </a:prstGeom>
          <a:solidFill>
            <a:srgbClr val="FFFF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400" dirty="0">
                <a:solidFill>
                  <a:schemeClr val="tx1"/>
                </a:solidFill>
              </a:rPr>
              <a:t>Product Owner</a:t>
            </a:r>
          </a:p>
        </p:txBody>
      </p:sp>
      <p:sp>
        <p:nvSpPr>
          <p:cNvPr id="6" name="Oval 5"/>
          <p:cNvSpPr/>
          <p:nvPr/>
        </p:nvSpPr>
        <p:spPr>
          <a:xfrm>
            <a:off x="4191000" y="3570218"/>
            <a:ext cx="2971800" cy="2971800"/>
          </a:xfrm>
          <a:prstGeom prst="ellipse">
            <a:avLst/>
          </a:prstGeom>
          <a:solidFill>
            <a:srgbClr val="FF0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r"/>
            <a:r>
              <a:rPr lang="en-US" sz="2400" dirty="0"/>
              <a:t>Development</a:t>
            </a:r>
            <a:br>
              <a:rPr lang="en-US" sz="2400" dirty="0"/>
            </a:br>
            <a:r>
              <a:rPr lang="en-US" sz="2400" dirty="0"/>
              <a:t>Team</a:t>
            </a:r>
          </a:p>
        </p:txBody>
      </p:sp>
      <p:sp>
        <p:nvSpPr>
          <p:cNvPr id="4" name="Oval 3"/>
          <p:cNvSpPr/>
          <p:nvPr/>
        </p:nvSpPr>
        <p:spPr>
          <a:xfrm>
            <a:off x="1905000" y="3570218"/>
            <a:ext cx="2971800" cy="2971800"/>
          </a:xfrm>
          <a:prstGeom prst="ellipse">
            <a:avLst/>
          </a:prstGeom>
          <a:solidFill>
            <a:srgbClr val="6600FF">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2400" dirty="0"/>
              <a:t>Scrum</a:t>
            </a:r>
            <a:br>
              <a:rPr lang="en-US" sz="2400" dirty="0"/>
            </a:br>
            <a:r>
              <a:rPr lang="en-US" sz="2400" dirty="0"/>
              <a:t>Master</a:t>
            </a:r>
          </a:p>
        </p:txBody>
      </p:sp>
      <p:sp>
        <p:nvSpPr>
          <p:cNvPr id="7" name="Rectangle: Rounded Corners 6"/>
          <p:cNvSpPr/>
          <p:nvPr/>
        </p:nvSpPr>
        <p:spPr>
          <a:xfrm>
            <a:off x="1752600" y="1600200"/>
            <a:ext cx="5562600" cy="510540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p:cNvSpPr/>
          <p:nvPr/>
        </p:nvSpPr>
        <p:spPr>
          <a:xfrm>
            <a:off x="7696200" y="1752600"/>
            <a:ext cx="990600" cy="762000"/>
          </a:xfrm>
          <a:prstGeom prst="wedgeRoundRectCallout">
            <a:avLst>
              <a:gd name="adj1" fmla="val -93022"/>
              <a:gd name="adj2" fmla="val 14250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Scrum Team</a:t>
            </a:r>
          </a:p>
        </p:txBody>
      </p:sp>
      <p:sp>
        <p:nvSpPr>
          <p:cNvPr id="9" name="Speech Bubble: Rectangle with Corners Rounded 8"/>
          <p:cNvSpPr/>
          <p:nvPr/>
        </p:nvSpPr>
        <p:spPr>
          <a:xfrm>
            <a:off x="7543800" y="4648200"/>
            <a:ext cx="1447800" cy="1828800"/>
          </a:xfrm>
          <a:prstGeom prst="wedgeRoundRectCallout">
            <a:avLst>
              <a:gd name="adj1" fmla="val -102179"/>
              <a:gd name="adj2" fmla="val -2187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Manages itself</a:t>
            </a:r>
          </a:p>
          <a:p>
            <a:pPr algn="ctr"/>
            <a:endParaRPr lang="en-US" dirty="0">
              <a:solidFill>
                <a:schemeClr val="tx1"/>
              </a:solidFill>
            </a:endParaRPr>
          </a:p>
          <a:p>
            <a:pPr algn="ctr"/>
            <a:r>
              <a:rPr lang="en-US" dirty="0">
                <a:solidFill>
                  <a:schemeClr val="tx1"/>
                </a:solidFill>
              </a:rPr>
              <a:t>Creates Done increments</a:t>
            </a:r>
          </a:p>
        </p:txBody>
      </p:sp>
      <p:sp>
        <p:nvSpPr>
          <p:cNvPr id="10" name="Speech Bubble: Rectangle with Corners Rounded 9"/>
          <p:cNvSpPr/>
          <p:nvPr/>
        </p:nvSpPr>
        <p:spPr>
          <a:xfrm>
            <a:off x="76200" y="4665785"/>
            <a:ext cx="1562100" cy="1828800"/>
          </a:xfrm>
          <a:prstGeom prst="wedgeRoundRectCallout">
            <a:avLst>
              <a:gd name="adj1" fmla="val 88016"/>
              <a:gd name="adj2" fmla="val -27318"/>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Manages </a:t>
            </a:r>
            <a:br>
              <a:rPr lang="en-US" dirty="0">
                <a:solidFill>
                  <a:schemeClr val="tx1"/>
                </a:solidFill>
              </a:rPr>
            </a:br>
            <a:r>
              <a:rPr lang="en-US" dirty="0">
                <a:solidFill>
                  <a:schemeClr val="tx1"/>
                </a:solidFill>
              </a:rPr>
              <a:t>the Scrum Process</a:t>
            </a:r>
            <a:br>
              <a:rPr lang="en-US" dirty="0">
                <a:solidFill>
                  <a:schemeClr val="tx1"/>
                </a:solidFill>
              </a:rPr>
            </a:br>
            <a:endParaRPr lang="en-US" dirty="0">
              <a:solidFill>
                <a:schemeClr val="tx1"/>
              </a:solidFill>
            </a:endParaRPr>
          </a:p>
          <a:p>
            <a:pPr algn="ctr"/>
            <a:r>
              <a:rPr lang="en-US" dirty="0">
                <a:solidFill>
                  <a:schemeClr val="tx1"/>
                </a:solidFill>
              </a:rPr>
              <a:t>Removes impediments</a:t>
            </a:r>
          </a:p>
        </p:txBody>
      </p:sp>
      <p:sp>
        <p:nvSpPr>
          <p:cNvPr id="11" name="Speech Bubble: Rectangle with Corners Rounded 10"/>
          <p:cNvSpPr/>
          <p:nvPr/>
        </p:nvSpPr>
        <p:spPr>
          <a:xfrm>
            <a:off x="76200" y="1981200"/>
            <a:ext cx="1562100" cy="1828800"/>
          </a:xfrm>
          <a:prstGeom prst="wedgeRoundRectCallout">
            <a:avLst>
              <a:gd name="adj1" fmla="val 164939"/>
              <a:gd name="adj2" fmla="val 14990"/>
              <a:gd name="adj3" fmla="val 1666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Manages </a:t>
            </a:r>
            <a:br>
              <a:rPr lang="en-US" dirty="0">
                <a:solidFill>
                  <a:schemeClr val="tx1"/>
                </a:solidFill>
              </a:rPr>
            </a:br>
            <a:r>
              <a:rPr lang="en-US" dirty="0">
                <a:solidFill>
                  <a:schemeClr val="tx1"/>
                </a:solidFill>
              </a:rPr>
              <a:t>the Product Backlog</a:t>
            </a:r>
            <a:br>
              <a:rPr lang="en-US" dirty="0">
                <a:solidFill>
                  <a:schemeClr val="tx1"/>
                </a:solidFill>
              </a:rPr>
            </a:br>
            <a:endParaRPr lang="en-US" dirty="0">
              <a:solidFill>
                <a:schemeClr val="tx1"/>
              </a:solidFill>
            </a:endParaRPr>
          </a:p>
          <a:p>
            <a:pPr algn="ctr"/>
            <a:r>
              <a:rPr lang="en-US" dirty="0">
                <a:solidFill>
                  <a:schemeClr val="tx1"/>
                </a:solidFill>
              </a:rPr>
              <a:t>Optimizes the product value</a:t>
            </a:r>
          </a:p>
        </p:txBody>
      </p:sp>
    </p:spTree>
    <p:extLst>
      <p:ext uri="{BB962C8B-B14F-4D97-AF65-F5344CB8AC3E}">
        <p14:creationId xmlns:p14="http://schemas.microsoft.com/office/powerpoint/2010/main" val="2675391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Roles</a:t>
            </a:r>
          </a:p>
        </p:txBody>
      </p:sp>
      <p:sp>
        <p:nvSpPr>
          <p:cNvPr id="5" name="Content Placeholder 7"/>
          <p:cNvSpPr>
            <a:spLocks noGrp="1"/>
          </p:cNvSpPr>
          <p:nvPr>
            <p:ph idx="1"/>
          </p:nvPr>
        </p:nvSpPr>
        <p:spPr>
          <a:xfrm>
            <a:off x="228600" y="1600200"/>
            <a:ext cx="8407893" cy="4407408"/>
          </a:xfrm>
        </p:spPr>
        <p:txBody>
          <a:bodyPr>
            <a:noAutofit/>
          </a:bodyPr>
          <a:lstStyle/>
          <a:p>
            <a:pPr>
              <a:spcAft>
                <a:spcPts val="300"/>
              </a:spcAft>
            </a:pPr>
            <a:r>
              <a:rPr lang="en-US" sz="1800" cap="small" dirty="0">
                <a:solidFill>
                  <a:srgbClr val="6600FF"/>
                </a:solidFill>
              </a:rPr>
              <a:t>Product Owner</a:t>
            </a:r>
          </a:p>
          <a:p>
            <a:pPr lvl="1">
              <a:spcBef>
                <a:spcPts val="0"/>
              </a:spcBef>
              <a:spcAft>
                <a:spcPts val="400"/>
              </a:spcAft>
            </a:pPr>
            <a:r>
              <a:rPr lang="en-US" sz="1600" dirty="0"/>
              <a:t>Optimizes the value of the Product</a:t>
            </a:r>
            <a:endParaRPr lang="en-US" sz="1600" u="sng" dirty="0"/>
          </a:p>
          <a:p>
            <a:pPr lvl="1">
              <a:spcBef>
                <a:spcPts val="0"/>
              </a:spcBef>
              <a:spcAft>
                <a:spcPts val="400"/>
              </a:spcAft>
            </a:pPr>
            <a:r>
              <a:rPr lang="en-US" sz="1600" dirty="0"/>
              <a:t>Manages the Product Backlog</a:t>
            </a:r>
          </a:p>
          <a:p>
            <a:pPr lvl="1">
              <a:spcBef>
                <a:spcPts val="0"/>
              </a:spcBef>
              <a:spcAft>
                <a:spcPts val="400"/>
              </a:spcAft>
            </a:pPr>
            <a:r>
              <a:rPr lang="en-US" sz="1600" dirty="0"/>
              <a:t>Chooses what and when to release</a:t>
            </a:r>
          </a:p>
          <a:p>
            <a:pPr lvl="1">
              <a:spcBef>
                <a:spcPts val="0"/>
              </a:spcBef>
              <a:spcAft>
                <a:spcPts val="400"/>
              </a:spcAft>
            </a:pPr>
            <a:r>
              <a:rPr lang="en-US" sz="1600" dirty="0"/>
              <a:t>Represents stakeholders and customers to the Development Team</a:t>
            </a:r>
          </a:p>
          <a:p>
            <a:pPr lvl="1">
              <a:spcBef>
                <a:spcPts val="0"/>
              </a:spcBef>
              <a:spcAft>
                <a:spcPts val="400"/>
              </a:spcAft>
            </a:pPr>
            <a:r>
              <a:rPr lang="en-US" sz="1600" dirty="0"/>
              <a:t>Ideally from the business with profit and loss accountability for Product</a:t>
            </a:r>
            <a:endParaRPr lang="en-US" sz="1500" dirty="0"/>
          </a:p>
          <a:p>
            <a:pPr>
              <a:spcAft>
                <a:spcPts val="300"/>
              </a:spcAft>
            </a:pPr>
            <a:r>
              <a:rPr lang="en-US" sz="1800" cap="small" dirty="0">
                <a:solidFill>
                  <a:srgbClr val="6600FF"/>
                </a:solidFill>
              </a:rPr>
              <a:t>Development Team</a:t>
            </a:r>
            <a:endParaRPr lang="en-US" sz="1600" dirty="0">
              <a:solidFill>
                <a:srgbClr val="C00000"/>
              </a:solidFill>
              <a:latin typeface="Comic Sans MS" panose="030F0702030302020204" pitchFamily="66" charset="0"/>
            </a:endParaRPr>
          </a:p>
          <a:p>
            <a:pPr lvl="1">
              <a:spcBef>
                <a:spcPts val="0"/>
              </a:spcBef>
              <a:spcAft>
                <a:spcPts val="400"/>
              </a:spcAft>
            </a:pPr>
            <a:r>
              <a:rPr lang="en-US" sz="1600" dirty="0"/>
              <a:t>Creates the product Increment</a:t>
            </a:r>
          </a:p>
          <a:p>
            <a:pPr lvl="1">
              <a:spcBef>
                <a:spcPts val="0"/>
              </a:spcBef>
              <a:spcAft>
                <a:spcPts val="400"/>
              </a:spcAft>
            </a:pPr>
            <a:r>
              <a:rPr lang="en-US" sz="1600" dirty="0"/>
              <a:t>Operates in a series of Sprints</a:t>
            </a:r>
          </a:p>
          <a:p>
            <a:pPr lvl="1">
              <a:spcBef>
                <a:spcPts val="0"/>
              </a:spcBef>
              <a:spcAft>
                <a:spcPts val="400"/>
              </a:spcAft>
            </a:pPr>
            <a:r>
              <a:rPr lang="en-US" sz="1600" dirty="0"/>
              <a:t>Organizes itself and its work</a:t>
            </a:r>
          </a:p>
          <a:p>
            <a:pPr lvl="1">
              <a:spcBef>
                <a:spcPts val="0"/>
              </a:spcBef>
              <a:spcAft>
                <a:spcPts val="400"/>
              </a:spcAft>
            </a:pPr>
            <a:r>
              <a:rPr lang="en-US" sz="1600" dirty="0"/>
              <a:t>Collaborates with Product Owner to optimize value</a:t>
            </a:r>
          </a:p>
          <a:p>
            <a:pPr lvl="1">
              <a:spcBef>
                <a:spcPts val="0"/>
              </a:spcBef>
              <a:spcAft>
                <a:spcPts val="400"/>
              </a:spcAft>
            </a:pPr>
            <a:r>
              <a:rPr lang="en-US" sz="1600" dirty="0"/>
              <a:t>Must have all the skills it needs to deliver a done Increment – breadth and depth;</a:t>
            </a:r>
            <a:br>
              <a:rPr lang="en-US" sz="1600" dirty="0"/>
            </a:br>
            <a:r>
              <a:rPr lang="en-US" sz="1600" dirty="0"/>
              <a:t>ideally more than one team member has the competency</a:t>
            </a:r>
          </a:p>
          <a:p>
            <a:pPr>
              <a:spcAft>
                <a:spcPts val="300"/>
              </a:spcAft>
            </a:pPr>
            <a:r>
              <a:rPr lang="en-US" sz="1800" cap="small" dirty="0">
                <a:solidFill>
                  <a:srgbClr val="6600FF"/>
                </a:solidFill>
              </a:rPr>
              <a:t>Scrum Master</a:t>
            </a:r>
          </a:p>
          <a:p>
            <a:pPr lvl="1">
              <a:spcBef>
                <a:spcPts val="0"/>
              </a:spcBef>
              <a:spcAft>
                <a:spcPts val="400"/>
              </a:spcAft>
            </a:pPr>
            <a:r>
              <a:rPr lang="en-US" sz="1600" dirty="0"/>
              <a:t>Enacts Scrum values, practices, and rules throughout the organization</a:t>
            </a:r>
          </a:p>
          <a:p>
            <a:pPr lvl="1">
              <a:spcBef>
                <a:spcPts val="0"/>
              </a:spcBef>
              <a:spcAft>
                <a:spcPts val="400"/>
              </a:spcAft>
            </a:pPr>
            <a:r>
              <a:rPr lang="en-US" sz="1500" dirty="0"/>
              <a:t>Ensures the Scrum Team is functional and productive – "healthy"</a:t>
            </a:r>
          </a:p>
          <a:p>
            <a:pPr lvl="1">
              <a:spcBef>
                <a:spcPts val="0"/>
              </a:spcBef>
              <a:spcAft>
                <a:spcPts val="400"/>
              </a:spcAft>
            </a:pPr>
            <a:r>
              <a:rPr lang="en-US" sz="1500" dirty="0"/>
              <a:t>Provides guidance and support for the Scrum Team – has a helpful personality</a:t>
            </a:r>
          </a:p>
          <a:p>
            <a:pPr marL="365760" lvl="1" indent="0">
              <a:buNone/>
            </a:pPr>
            <a:endParaRPr lang="en-US" dirty="0"/>
          </a:p>
          <a:p>
            <a:pPr marL="365760" lvl="1" indent="0">
              <a:buNone/>
            </a:pPr>
            <a:endParaRPr lang="en-US" sz="1800" dirty="0"/>
          </a:p>
        </p:txBody>
      </p:sp>
      <p:pic>
        <p:nvPicPr>
          <p:cNvPr id="6" name="Picture 5"/>
          <p:cNvPicPr>
            <a:picLocks noChangeAspect="1"/>
          </p:cNvPicPr>
          <p:nvPr/>
        </p:nvPicPr>
        <p:blipFill>
          <a:blip r:embed="rId2"/>
          <a:stretch>
            <a:fillRect/>
          </a:stretch>
        </p:blipFill>
        <p:spPr>
          <a:xfrm>
            <a:off x="8153400" y="1600200"/>
            <a:ext cx="881123" cy="1500188"/>
          </a:xfrm>
          <a:prstGeom prst="rect">
            <a:avLst/>
          </a:prstGeom>
        </p:spPr>
      </p:pic>
      <p:pic>
        <p:nvPicPr>
          <p:cNvPr id="7" name="Picture 6"/>
          <p:cNvPicPr>
            <a:picLocks noChangeAspect="1"/>
          </p:cNvPicPr>
          <p:nvPr/>
        </p:nvPicPr>
        <p:blipFill>
          <a:blip r:embed="rId3"/>
          <a:stretch>
            <a:fillRect/>
          </a:stretch>
        </p:blipFill>
        <p:spPr>
          <a:xfrm>
            <a:off x="7888941" y="3423969"/>
            <a:ext cx="1219200" cy="1548063"/>
          </a:xfrm>
          <a:prstGeom prst="rect">
            <a:avLst/>
          </a:prstGeom>
        </p:spPr>
      </p:pic>
      <p:pic>
        <p:nvPicPr>
          <p:cNvPr id="8" name="Picture 7"/>
          <p:cNvPicPr>
            <a:picLocks noChangeAspect="1"/>
          </p:cNvPicPr>
          <p:nvPr/>
        </p:nvPicPr>
        <p:blipFill>
          <a:blip r:embed="rId4"/>
          <a:stretch>
            <a:fillRect/>
          </a:stretch>
        </p:blipFill>
        <p:spPr>
          <a:xfrm>
            <a:off x="8305314" y="5295614"/>
            <a:ext cx="746242" cy="1423988"/>
          </a:xfrm>
          <a:prstGeom prst="rect">
            <a:avLst/>
          </a:prstGeom>
        </p:spPr>
      </p:pic>
      <p:sp>
        <p:nvSpPr>
          <p:cNvPr id="9" name="Rectangle 8"/>
          <p:cNvSpPr/>
          <p:nvPr/>
        </p:nvSpPr>
        <p:spPr>
          <a:xfrm rot="21250762">
            <a:off x="2877733" y="3887927"/>
            <a:ext cx="4572000" cy="584775"/>
          </a:xfrm>
          <a:prstGeom prst="rect">
            <a:avLst/>
          </a:prstGeom>
        </p:spPr>
        <p:txBody>
          <a:bodyPr>
            <a:spAutoFit/>
          </a:bodyPr>
          <a:lstStyle/>
          <a:p>
            <a:pPr lvl="2"/>
            <a:r>
              <a:rPr lang="en-US" sz="1600" dirty="0">
                <a:solidFill>
                  <a:srgbClr val="C00000"/>
                </a:solidFill>
                <a:latin typeface="Comic Sans MS" panose="030F0702030302020204" pitchFamily="66" charset="0"/>
              </a:rPr>
              <a:t>Scrum does not name sub-roles, e.g. Testers, Coders, Business Analysts…</a:t>
            </a:r>
          </a:p>
        </p:txBody>
      </p:sp>
      <p:sp>
        <p:nvSpPr>
          <p:cNvPr id="10" name="Rectangle 9"/>
          <p:cNvSpPr/>
          <p:nvPr/>
        </p:nvSpPr>
        <p:spPr>
          <a:xfrm rot="21165632">
            <a:off x="4319310" y="1959104"/>
            <a:ext cx="3200400" cy="584775"/>
          </a:xfrm>
          <a:prstGeom prst="rect">
            <a:avLst/>
          </a:prstGeom>
        </p:spPr>
        <p:txBody>
          <a:bodyPr wrap="square">
            <a:spAutoFit/>
          </a:bodyPr>
          <a:lstStyle/>
          <a:p>
            <a:r>
              <a:rPr lang="en-US" sz="1600" dirty="0">
                <a:solidFill>
                  <a:srgbClr val="C00000"/>
                </a:solidFill>
                <a:latin typeface="Comic Sans MS" panose="030F0702030302020204" pitchFamily="66" charset="0"/>
              </a:rPr>
              <a:t>Does not do all this in a vacuum, works with full Scrum Team</a:t>
            </a:r>
          </a:p>
        </p:txBody>
      </p:sp>
    </p:spTree>
    <p:extLst>
      <p:ext uri="{BB962C8B-B14F-4D97-AF65-F5344CB8AC3E}">
        <p14:creationId xmlns:p14="http://schemas.microsoft.com/office/powerpoint/2010/main" val="2852755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600200"/>
            <a:ext cx="7264892" cy="4407408"/>
          </a:xfrm>
        </p:spPr>
        <p:txBody>
          <a:bodyPr/>
          <a:lstStyle/>
          <a:p>
            <a:r>
              <a:rPr lang="en-US" dirty="0"/>
              <a:t>The Product Owner will be the direct interface to MSE.</a:t>
            </a:r>
            <a:br>
              <a:rPr lang="en-US" dirty="0"/>
            </a:br>
            <a:r>
              <a:rPr lang="en-US" dirty="0"/>
              <a:t/>
            </a:r>
            <a:br>
              <a:rPr lang="en-US" dirty="0"/>
            </a:br>
            <a:r>
              <a:rPr lang="en-US" dirty="0"/>
              <a:t/>
            </a:r>
            <a:br>
              <a:rPr lang="en-US" dirty="0"/>
            </a:br>
            <a:r>
              <a:rPr lang="en-US" dirty="0"/>
              <a:t/>
            </a:r>
            <a:br>
              <a:rPr lang="en-US" dirty="0"/>
            </a:br>
            <a:endParaRPr lang="en-US" dirty="0"/>
          </a:p>
          <a:p>
            <a:r>
              <a:rPr lang="en-US" dirty="0"/>
              <a:t>One member of the development team will be in charge of the GitHub repository</a:t>
            </a:r>
            <a:br>
              <a:rPr lang="en-US" dirty="0"/>
            </a:br>
            <a:r>
              <a:rPr lang="en-US" dirty="0"/>
              <a:t/>
            </a:r>
            <a:br>
              <a:rPr lang="en-US" dirty="0"/>
            </a:br>
            <a:r>
              <a:rPr lang="en-US" dirty="0"/>
              <a:t/>
            </a:r>
            <a:br>
              <a:rPr lang="en-US" dirty="0"/>
            </a:br>
            <a:r>
              <a:rPr lang="en-US" dirty="0"/>
              <a:t/>
            </a:r>
            <a:br>
              <a:rPr lang="en-US" dirty="0"/>
            </a:br>
            <a:r>
              <a:rPr lang="en-US" sz="1200" dirty="0"/>
              <a:t> </a:t>
            </a:r>
          </a:p>
          <a:p>
            <a:r>
              <a:rPr lang="en-US" dirty="0"/>
              <a:t>The Scrum Master will be the direct interface to me.</a:t>
            </a:r>
          </a:p>
          <a:p>
            <a:endParaRPr lang="en-US" dirty="0"/>
          </a:p>
          <a:p>
            <a:pPr marL="45720" indent="0" algn="ctr">
              <a:buNone/>
            </a:pPr>
            <a:r>
              <a:rPr lang="en-US" i="1" dirty="0"/>
              <a:t>Plus every team member will run a Sprint</a:t>
            </a:r>
            <a:br>
              <a:rPr lang="en-US" i="1" dirty="0"/>
            </a:br>
            <a:r>
              <a:rPr lang="en-US" i="1" dirty="0"/>
              <a:t> and produce a formal deliverable.</a:t>
            </a:r>
          </a:p>
        </p:txBody>
      </p:sp>
      <p:sp>
        <p:nvSpPr>
          <p:cNvPr id="3" name="Title 2"/>
          <p:cNvSpPr>
            <a:spLocks noGrp="1"/>
          </p:cNvSpPr>
          <p:nvPr>
            <p:ph type="title"/>
          </p:nvPr>
        </p:nvSpPr>
        <p:spPr/>
        <p:txBody>
          <a:bodyPr/>
          <a:lstStyle/>
          <a:p>
            <a:r>
              <a:rPr lang="en-US" dirty="0"/>
              <a:t>For our section</a:t>
            </a:r>
          </a:p>
        </p:txBody>
      </p:sp>
      <p:pic>
        <p:nvPicPr>
          <p:cNvPr id="4" name="Picture 3"/>
          <p:cNvPicPr>
            <a:picLocks noChangeAspect="1"/>
          </p:cNvPicPr>
          <p:nvPr/>
        </p:nvPicPr>
        <p:blipFill>
          <a:blip r:embed="rId2"/>
          <a:stretch>
            <a:fillRect/>
          </a:stretch>
        </p:blipFill>
        <p:spPr>
          <a:xfrm>
            <a:off x="152400" y="1600200"/>
            <a:ext cx="881123" cy="1500188"/>
          </a:xfrm>
          <a:prstGeom prst="rect">
            <a:avLst/>
          </a:prstGeom>
        </p:spPr>
      </p:pic>
      <p:pic>
        <p:nvPicPr>
          <p:cNvPr id="5" name="Picture 4"/>
          <p:cNvPicPr>
            <a:picLocks noChangeAspect="1"/>
          </p:cNvPicPr>
          <p:nvPr/>
        </p:nvPicPr>
        <p:blipFill>
          <a:blip r:embed="rId3"/>
          <a:stretch>
            <a:fillRect/>
          </a:stretch>
        </p:blipFill>
        <p:spPr>
          <a:xfrm>
            <a:off x="152400" y="3423969"/>
            <a:ext cx="1219200" cy="1548063"/>
          </a:xfrm>
          <a:prstGeom prst="rect">
            <a:avLst/>
          </a:prstGeom>
        </p:spPr>
      </p:pic>
      <p:pic>
        <p:nvPicPr>
          <p:cNvPr id="6" name="Picture 5"/>
          <p:cNvPicPr>
            <a:picLocks noChangeAspect="1"/>
          </p:cNvPicPr>
          <p:nvPr/>
        </p:nvPicPr>
        <p:blipFill>
          <a:blip r:embed="rId4"/>
          <a:stretch>
            <a:fillRect/>
          </a:stretch>
        </p:blipFill>
        <p:spPr>
          <a:xfrm>
            <a:off x="152400" y="5295614"/>
            <a:ext cx="746242" cy="1423988"/>
          </a:xfrm>
          <a:prstGeom prst="rect">
            <a:avLst/>
          </a:prstGeom>
        </p:spPr>
      </p:pic>
    </p:spTree>
    <p:extLst>
      <p:ext uri="{BB962C8B-B14F-4D97-AF65-F5344CB8AC3E}">
        <p14:creationId xmlns:p14="http://schemas.microsoft.com/office/powerpoint/2010/main" val="34592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7"/>
          <p:cNvSpPr>
            <a:spLocks noGrp="1"/>
          </p:cNvSpPr>
          <p:nvPr>
            <p:ph sz="half" idx="1"/>
          </p:nvPr>
        </p:nvSpPr>
        <p:spPr>
          <a:xfrm>
            <a:off x="76200" y="1600200"/>
            <a:ext cx="4267200" cy="4912233"/>
          </a:xfrm>
        </p:spPr>
        <p:txBody>
          <a:bodyPr>
            <a:noAutofit/>
          </a:bodyPr>
          <a:lstStyle/>
          <a:p>
            <a:pPr>
              <a:spcAft>
                <a:spcPts val="300"/>
              </a:spcAft>
            </a:pPr>
            <a:r>
              <a:rPr lang="en-US" sz="1800" cap="small" dirty="0">
                <a:solidFill>
                  <a:srgbClr val="6600FF"/>
                </a:solidFill>
              </a:rPr>
              <a:t>Product Backlog</a:t>
            </a:r>
          </a:p>
          <a:p>
            <a:pPr lvl="1">
              <a:spcBef>
                <a:spcPts val="0"/>
              </a:spcBef>
              <a:spcAft>
                <a:spcPts val="400"/>
              </a:spcAft>
            </a:pPr>
            <a:r>
              <a:rPr lang="en-US" sz="1600" dirty="0"/>
              <a:t>Holds the requirements for the Product</a:t>
            </a:r>
          </a:p>
          <a:p>
            <a:pPr lvl="2">
              <a:spcBef>
                <a:spcPts val="0"/>
              </a:spcBef>
              <a:spcAft>
                <a:spcPts val="400"/>
              </a:spcAft>
            </a:pPr>
            <a:r>
              <a:rPr lang="en-US" sz="1400" dirty="0"/>
              <a:t>A minimal but sufficient inventory of work</a:t>
            </a:r>
          </a:p>
          <a:p>
            <a:pPr lvl="2">
              <a:spcBef>
                <a:spcPts val="0"/>
              </a:spcBef>
              <a:spcAft>
                <a:spcPts val="400"/>
              </a:spcAft>
            </a:pPr>
            <a:r>
              <a:rPr lang="en-US" sz="1400" dirty="0"/>
              <a:t>An ordered list of </a:t>
            </a:r>
            <a:r>
              <a:rPr lang="en-US" sz="1400" dirty="0" err="1"/>
              <a:t>desirements</a:t>
            </a:r>
            <a:endParaRPr lang="en-US" sz="1400" dirty="0"/>
          </a:p>
          <a:p>
            <a:pPr lvl="2">
              <a:spcBef>
                <a:spcPts val="0"/>
              </a:spcBef>
              <a:spcAft>
                <a:spcPts val="400"/>
              </a:spcAft>
            </a:pPr>
            <a:r>
              <a:rPr lang="en-US" sz="1400" dirty="0"/>
              <a:t>Potential features of the product</a:t>
            </a:r>
          </a:p>
          <a:p>
            <a:pPr lvl="2">
              <a:spcBef>
                <a:spcPts val="0"/>
              </a:spcBef>
              <a:spcAft>
                <a:spcPts val="400"/>
              </a:spcAft>
            </a:pPr>
            <a:r>
              <a:rPr lang="en-US" sz="1400" dirty="0"/>
              <a:t>The single source of truth for what is planned in the product</a:t>
            </a:r>
          </a:p>
          <a:p>
            <a:pPr lvl="1">
              <a:spcBef>
                <a:spcPts val="0"/>
              </a:spcBef>
              <a:spcAft>
                <a:spcPts val="400"/>
              </a:spcAft>
            </a:pPr>
            <a:r>
              <a:rPr lang="en-US" sz="1600" dirty="0"/>
              <a:t>Managed by the Product Owner</a:t>
            </a:r>
          </a:p>
          <a:p>
            <a:pPr lvl="1">
              <a:spcBef>
                <a:spcPts val="0"/>
              </a:spcBef>
              <a:spcAft>
                <a:spcPts val="400"/>
              </a:spcAft>
            </a:pPr>
            <a:r>
              <a:rPr lang="en-US" sz="1600" dirty="0"/>
              <a:t>Consists of Product Backlog Items (PBIs)</a:t>
            </a:r>
          </a:p>
          <a:p>
            <a:pPr lvl="1">
              <a:spcBef>
                <a:spcPts val="0"/>
              </a:spcBef>
              <a:spcAft>
                <a:spcPts val="400"/>
              </a:spcAft>
            </a:pPr>
            <a:r>
              <a:rPr lang="en-US" sz="1600" dirty="0"/>
              <a:t>Public and available</a:t>
            </a:r>
            <a:endParaRPr lang="en-US" sz="1500" dirty="0"/>
          </a:p>
          <a:p>
            <a:pPr>
              <a:spcAft>
                <a:spcPts val="300"/>
              </a:spcAft>
            </a:pPr>
            <a:r>
              <a:rPr lang="en-US" sz="1800" cap="small" dirty="0">
                <a:solidFill>
                  <a:srgbClr val="6600FF"/>
                </a:solidFill>
              </a:rPr>
              <a:t>Increment</a:t>
            </a:r>
          </a:p>
          <a:p>
            <a:pPr lvl="1">
              <a:spcBef>
                <a:spcPts val="0"/>
              </a:spcBef>
              <a:spcAft>
                <a:spcPts val="400"/>
              </a:spcAft>
            </a:pPr>
            <a:r>
              <a:rPr lang="en-US" sz="1600" dirty="0"/>
              <a:t>Working addition to the product</a:t>
            </a:r>
          </a:p>
          <a:p>
            <a:pPr lvl="1">
              <a:spcBef>
                <a:spcPts val="0"/>
              </a:spcBef>
              <a:spcAft>
                <a:spcPts val="400"/>
              </a:spcAft>
            </a:pPr>
            <a:r>
              <a:rPr lang="en-US" sz="1600" dirty="0"/>
              <a:t>Should be releasable</a:t>
            </a:r>
          </a:p>
          <a:p>
            <a:pPr lvl="1">
              <a:spcBef>
                <a:spcPts val="0"/>
              </a:spcBef>
              <a:spcAft>
                <a:spcPts val="400"/>
              </a:spcAft>
            </a:pPr>
            <a:r>
              <a:rPr lang="en-US" sz="1600" dirty="0"/>
              <a:t>The sum of all the PBIs completed during the Sprint</a:t>
            </a:r>
          </a:p>
          <a:p>
            <a:pPr lvl="1">
              <a:spcBef>
                <a:spcPts val="0"/>
              </a:spcBef>
              <a:spcAft>
                <a:spcPts val="400"/>
              </a:spcAft>
            </a:pPr>
            <a:r>
              <a:rPr lang="en-US" sz="1600" dirty="0"/>
              <a:t>Is usable and it works</a:t>
            </a:r>
          </a:p>
          <a:p>
            <a:pPr lvl="1">
              <a:spcBef>
                <a:spcPts val="0"/>
              </a:spcBef>
              <a:spcAft>
                <a:spcPts val="400"/>
              </a:spcAft>
            </a:pPr>
            <a:r>
              <a:rPr lang="en-US" sz="1600" dirty="0"/>
              <a:t>Must be DONE per Scrum Team standards with no work remaining</a:t>
            </a:r>
            <a:endParaRPr lang="en-US" sz="1500" dirty="0"/>
          </a:p>
          <a:p>
            <a:pPr marL="365760" lvl="1" indent="0">
              <a:buNone/>
            </a:pPr>
            <a:endParaRPr lang="en-US" dirty="0"/>
          </a:p>
          <a:p>
            <a:pPr marL="365760" lvl="1" indent="0">
              <a:buNone/>
            </a:pPr>
            <a:endParaRPr lang="en-US" sz="1800" dirty="0"/>
          </a:p>
        </p:txBody>
      </p:sp>
      <p:sp>
        <p:nvSpPr>
          <p:cNvPr id="3" name="Content Placeholder 2"/>
          <p:cNvSpPr>
            <a:spLocks noGrp="1"/>
          </p:cNvSpPr>
          <p:nvPr>
            <p:ph sz="half" idx="2"/>
          </p:nvPr>
        </p:nvSpPr>
        <p:spPr>
          <a:xfrm>
            <a:off x="4038600" y="1600200"/>
            <a:ext cx="4971961" cy="4912233"/>
          </a:xfrm>
        </p:spPr>
        <p:txBody>
          <a:bodyPr/>
          <a:lstStyle/>
          <a:p>
            <a:pPr>
              <a:spcAft>
                <a:spcPts val="300"/>
              </a:spcAft>
            </a:pPr>
            <a:r>
              <a:rPr lang="en-US" sz="1800" cap="small" dirty="0">
                <a:solidFill>
                  <a:srgbClr val="6600FF"/>
                </a:solidFill>
              </a:rPr>
              <a:t>Sprint Backlog</a:t>
            </a:r>
          </a:p>
          <a:p>
            <a:pPr lvl="1">
              <a:spcBef>
                <a:spcPts val="0"/>
              </a:spcBef>
              <a:spcAft>
                <a:spcPts val="400"/>
              </a:spcAft>
            </a:pPr>
            <a:r>
              <a:rPr lang="en-US" sz="1600" dirty="0"/>
              <a:t>Holds all work for the Sprint Goal</a:t>
            </a:r>
          </a:p>
          <a:p>
            <a:pPr lvl="1">
              <a:spcBef>
                <a:spcPts val="0"/>
              </a:spcBef>
              <a:spcAft>
                <a:spcPts val="400"/>
              </a:spcAft>
            </a:pPr>
            <a:r>
              <a:rPr lang="en-US" sz="1600" dirty="0"/>
              <a:t>The selected Product Backlog Items ("forecast" for the Sprint</a:t>
            </a:r>
          </a:p>
          <a:p>
            <a:pPr lvl="1">
              <a:spcBef>
                <a:spcPts val="0"/>
              </a:spcBef>
              <a:spcAft>
                <a:spcPts val="400"/>
              </a:spcAft>
            </a:pPr>
            <a:r>
              <a:rPr lang="en-US" sz="1600" dirty="0"/>
              <a:t>A plan, often a list of tasks, to deliver the Product Backlog Items against the Sprint Goal</a:t>
            </a:r>
          </a:p>
          <a:p>
            <a:pPr lvl="1">
              <a:spcBef>
                <a:spcPts val="0"/>
              </a:spcBef>
              <a:spcAft>
                <a:spcPts val="400"/>
              </a:spcAft>
            </a:pPr>
            <a:r>
              <a:rPr lang="en-US" sz="1600" dirty="0"/>
              <a:t>Created by the Development Team during Sprint Planning</a:t>
            </a:r>
          </a:p>
          <a:p>
            <a:pPr lvl="1">
              <a:spcBef>
                <a:spcPts val="0"/>
              </a:spcBef>
              <a:spcAft>
                <a:spcPts val="400"/>
              </a:spcAft>
            </a:pPr>
            <a:r>
              <a:rPr lang="en-US" sz="1600" dirty="0"/>
              <a:t>Often derived by examining and decomposing PBIs</a:t>
            </a:r>
          </a:p>
          <a:p>
            <a:pPr lvl="1">
              <a:spcBef>
                <a:spcPts val="0"/>
              </a:spcBef>
              <a:spcAft>
                <a:spcPts val="400"/>
              </a:spcAft>
            </a:pPr>
            <a:r>
              <a:rPr lang="en-US" sz="1600" dirty="0"/>
              <a:t>Might be a simple To Do list</a:t>
            </a:r>
          </a:p>
          <a:p>
            <a:pPr lvl="1">
              <a:spcBef>
                <a:spcPts val="0"/>
              </a:spcBef>
              <a:spcAft>
                <a:spcPts val="400"/>
              </a:spcAft>
            </a:pPr>
            <a:r>
              <a:rPr lang="en-US" sz="1600" dirty="0"/>
              <a:t>Work for the Sprint emerges during the Sprint</a:t>
            </a:r>
          </a:p>
          <a:p>
            <a:pPr lvl="1">
              <a:spcBef>
                <a:spcPts val="0"/>
              </a:spcBef>
              <a:spcAft>
                <a:spcPts val="400"/>
              </a:spcAft>
            </a:pPr>
            <a:r>
              <a:rPr lang="en-US" sz="1600" dirty="0"/>
              <a:t>Development Team members sign up for work, they aren't assigned</a:t>
            </a:r>
          </a:p>
          <a:p>
            <a:pPr lvl="1">
              <a:spcBef>
                <a:spcPts val="0"/>
              </a:spcBef>
              <a:spcAft>
                <a:spcPts val="400"/>
              </a:spcAft>
            </a:pPr>
            <a:r>
              <a:rPr lang="en-US" sz="1600" dirty="0"/>
              <a:t>Development Team members may modify the Sprint Backlog anytime as they see fit</a:t>
            </a:r>
          </a:p>
          <a:p>
            <a:pPr lvl="1">
              <a:spcBef>
                <a:spcPts val="0"/>
              </a:spcBef>
              <a:spcAft>
                <a:spcPts val="400"/>
              </a:spcAft>
            </a:pPr>
            <a:r>
              <a:rPr lang="en-US" sz="1600" dirty="0"/>
              <a:t>Progress within the Sprint must be visualized</a:t>
            </a:r>
          </a:p>
          <a:p>
            <a:pPr lvl="1">
              <a:spcBef>
                <a:spcPts val="0"/>
              </a:spcBef>
              <a:spcAft>
                <a:spcPts val="400"/>
              </a:spcAft>
            </a:pPr>
            <a:r>
              <a:rPr lang="en-US" sz="1600" dirty="0"/>
              <a:t>Owned and managed by the Development Team</a:t>
            </a:r>
          </a:p>
        </p:txBody>
      </p:sp>
      <p:sp>
        <p:nvSpPr>
          <p:cNvPr id="2" name="Title 1"/>
          <p:cNvSpPr>
            <a:spLocks noGrp="1"/>
          </p:cNvSpPr>
          <p:nvPr>
            <p:ph type="title"/>
          </p:nvPr>
        </p:nvSpPr>
        <p:spPr/>
        <p:txBody>
          <a:bodyPr/>
          <a:lstStyle/>
          <a:p>
            <a:r>
              <a:rPr lang="en-US" dirty="0"/>
              <a:t>Artifacts</a:t>
            </a:r>
          </a:p>
        </p:txBody>
      </p:sp>
    </p:spTree>
    <p:extLst>
      <p:ext uri="{BB962C8B-B14F-4D97-AF65-F5344CB8AC3E}">
        <p14:creationId xmlns:p14="http://schemas.microsoft.com/office/powerpoint/2010/main" val="62997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7"/>
          <p:cNvSpPr>
            <a:spLocks noGrp="1"/>
          </p:cNvSpPr>
          <p:nvPr>
            <p:ph sz="half" idx="1"/>
          </p:nvPr>
        </p:nvSpPr>
        <p:spPr>
          <a:xfrm>
            <a:off x="76200" y="1600200"/>
            <a:ext cx="4419600" cy="4912233"/>
          </a:xfrm>
        </p:spPr>
        <p:txBody>
          <a:bodyPr>
            <a:noAutofit/>
          </a:bodyPr>
          <a:lstStyle/>
          <a:p>
            <a:pPr>
              <a:spcAft>
                <a:spcPts val="300"/>
              </a:spcAft>
            </a:pPr>
            <a:r>
              <a:rPr lang="en-US" sz="1800" cap="small" dirty="0">
                <a:solidFill>
                  <a:srgbClr val="6600FF"/>
                </a:solidFill>
              </a:rPr>
              <a:t>Sprint Planning</a:t>
            </a:r>
          </a:p>
          <a:p>
            <a:pPr marL="365760" lvl="1" indent="0">
              <a:spcBef>
                <a:spcPts val="0"/>
              </a:spcBef>
              <a:spcAft>
                <a:spcPts val="400"/>
              </a:spcAft>
              <a:buNone/>
            </a:pPr>
            <a:r>
              <a:rPr lang="en-US" sz="1600" i="1" dirty="0">
                <a:solidFill>
                  <a:schemeClr val="accent3"/>
                </a:solidFill>
              </a:rPr>
              <a:t>from Product Backlog </a:t>
            </a:r>
            <a:br>
              <a:rPr lang="en-US" sz="1600" i="1" dirty="0">
                <a:solidFill>
                  <a:schemeClr val="accent3"/>
                </a:solidFill>
              </a:rPr>
            </a:br>
            <a:r>
              <a:rPr lang="en-US" sz="1600" i="1" dirty="0">
                <a:solidFill>
                  <a:schemeClr val="accent3"/>
                </a:solidFill>
              </a:rPr>
              <a:t>to Forecast, Sprint Goal and Sprint Backlog</a:t>
            </a:r>
          </a:p>
          <a:p>
            <a:pPr lvl="1">
              <a:spcBef>
                <a:spcPts val="0"/>
              </a:spcBef>
              <a:spcAft>
                <a:spcPts val="400"/>
              </a:spcAft>
            </a:pPr>
            <a:r>
              <a:rPr lang="en-US" sz="1600" dirty="0"/>
              <a:t>Product Backlog is inspected</a:t>
            </a:r>
          </a:p>
          <a:p>
            <a:pPr lvl="1">
              <a:spcBef>
                <a:spcPts val="0"/>
              </a:spcBef>
              <a:spcAft>
                <a:spcPts val="400"/>
              </a:spcAft>
            </a:pPr>
            <a:r>
              <a:rPr lang="en-US" sz="1600" dirty="0"/>
              <a:t>A Sprint Goal is created</a:t>
            </a:r>
          </a:p>
          <a:p>
            <a:pPr lvl="1">
              <a:spcBef>
                <a:spcPts val="0"/>
              </a:spcBef>
              <a:spcAft>
                <a:spcPts val="400"/>
              </a:spcAft>
            </a:pPr>
            <a:r>
              <a:rPr lang="en-US" sz="1600" dirty="0"/>
              <a:t>Sprint Backlog is created</a:t>
            </a:r>
          </a:p>
          <a:p>
            <a:pPr lvl="2">
              <a:spcBef>
                <a:spcPts val="0"/>
              </a:spcBef>
              <a:spcAft>
                <a:spcPts val="400"/>
              </a:spcAft>
            </a:pPr>
            <a:r>
              <a:rPr lang="en-US" sz="1500" dirty="0"/>
              <a:t>The Development Team selects PBIs for the Sprint in collaboration with the Product Owner</a:t>
            </a:r>
          </a:p>
          <a:p>
            <a:pPr lvl="2">
              <a:spcBef>
                <a:spcPts val="0"/>
              </a:spcBef>
              <a:spcAft>
                <a:spcPts val="400"/>
              </a:spcAft>
            </a:pPr>
            <a:r>
              <a:rPr lang="en-US" sz="1500" dirty="0"/>
              <a:t>The selection of Product Backlog items into the Sprint Backlog represents the Development Team's forecast for what can be completed in this Sprint</a:t>
            </a:r>
          </a:p>
          <a:p>
            <a:pPr lvl="1">
              <a:spcBef>
                <a:spcPts val="0"/>
              </a:spcBef>
              <a:spcAft>
                <a:spcPts val="400"/>
              </a:spcAft>
            </a:pPr>
            <a:r>
              <a:rPr lang="en-US" sz="1500" dirty="0"/>
              <a:t>The entire Scrum Team attends</a:t>
            </a:r>
          </a:p>
        </p:txBody>
      </p:sp>
      <p:sp>
        <p:nvSpPr>
          <p:cNvPr id="3" name="Content Placeholder 2"/>
          <p:cNvSpPr>
            <a:spLocks noGrp="1"/>
          </p:cNvSpPr>
          <p:nvPr>
            <p:ph sz="half" idx="2"/>
          </p:nvPr>
        </p:nvSpPr>
        <p:spPr>
          <a:xfrm>
            <a:off x="4572001" y="1600200"/>
            <a:ext cx="4343400" cy="4912233"/>
          </a:xfrm>
        </p:spPr>
        <p:txBody>
          <a:bodyPr/>
          <a:lstStyle/>
          <a:p>
            <a:pPr>
              <a:spcAft>
                <a:spcPts val="300"/>
              </a:spcAft>
            </a:pPr>
            <a:r>
              <a:rPr lang="en-US" sz="1800" cap="small" dirty="0">
                <a:solidFill>
                  <a:srgbClr val="6600FF"/>
                </a:solidFill>
              </a:rPr>
              <a:t>Daily Scrum</a:t>
            </a:r>
          </a:p>
          <a:p>
            <a:pPr marL="365760" lvl="1" indent="0">
              <a:spcBef>
                <a:spcPts val="0"/>
              </a:spcBef>
              <a:spcAft>
                <a:spcPts val="400"/>
              </a:spcAft>
              <a:buNone/>
            </a:pPr>
            <a:r>
              <a:rPr lang="en-US" sz="1600" i="1" dirty="0">
                <a:solidFill>
                  <a:schemeClr val="accent3"/>
                </a:solidFill>
              </a:rPr>
              <a:t>from Daily Progress to Updated daily plan</a:t>
            </a:r>
          </a:p>
          <a:p>
            <a:pPr lvl="1">
              <a:spcBef>
                <a:spcPts val="0"/>
              </a:spcBef>
              <a:spcAft>
                <a:spcPts val="400"/>
              </a:spcAft>
            </a:pPr>
            <a:r>
              <a:rPr lang="en-US" sz="1600" dirty="0"/>
              <a:t>15 minute daily meeting</a:t>
            </a:r>
          </a:p>
          <a:p>
            <a:pPr lvl="1">
              <a:spcBef>
                <a:spcPts val="0"/>
              </a:spcBef>
              <a:spcAft>
                <a:spcPts val="400"/>
              </a:spcAft>
            </a:pPr>
            <a:r>
              <a:rPr lang="en-US" sz="1600" dirty="0"/>
              <a:t>Same time and place</a:t>
            </a:r>
            <a:br>
              <a:rPr lang="en-US" sz="1600" dirty="0"/>
            </a:br>
            <a:r>
              <a:rPr lang="en-US" sz="1600" dirty="0"/>
              <a:t>(this might not be possible in a University setting)</a:t>
            </a:r>
          </a:p>
          <a:p>
            <a:pPr lvl="1">
              <a:spcBef>
                <a:spcPts val="0"/>
              </a:spcBef>
              <a:spcAft>
                <a:spcPts val="400"/>
              </a:spcAft>
            </a:pPr>
            <a:r>
              <a:rPr lang="en-US" sz="1600" dirty="0"/>
              <a:t>An opportunity for the Development Team to</a:t>
            </a:r>
          </a:p>
          <a:p>
            <a:pPr lvl="2">
              <a:spcBef>
                <a:spcPts val="0"/>
              </a:spcBef>
              <a:spcAft>
                <a:spcPts val="400"/>
              </a:spcAft>
            </a:pPr>
            <a:r>
              <a:rPr lang="en-US" sz="1500" dirty="0"/>
              <a:t>Assess progress toward the Sprint Goal</a:t>
            </a:r>
          </a:p>
          <a:p>
            <a:pPr lvl="2">
              <a:spcBef>
                <a:spcPts val="0"/>
              </a:spcBef>
              <a:spcAft>
                <a:spcPts val="400"/>
              </a:spcAft>
            </a:pPr>
            <a:r>
              <a:rPr lang="en-US" sz="1500" dirty="0"/>
              <a:t>Synchronize activities</a:t>
            </a:r>
          </a:p>
          <a:p>
            <a:pPr lvl="2">
              <a:spcBef>
                <a:spcPts val="0"/>
              </a:spcBef>
              <a:spcAft>
                <a:spcPts val="400"/>
              </a:spcAft>
            </a:pPr>
            <a:r>
              <a:rPr lang="en-US" sz="1500" dirty="0"/>
              <a:t>Create a plan for the next 24 hours</a:t>
            </a:r>
          </a:p>
          <a:p>
            <a:pPr marL="365760" lvl="1" indent="0">
              <a:buNone/>
            </a:pPr>
            <a:endParaRPr lang="en-US" dirty="0"/>
          </a:p>
          <a:p>
            <a:pPr marL="365760" lvl="1" indent="0">
              <a:buNone/>
            </a:pPr>
            <a:endParaRPr lang="en-US" dirty="0"/>
          </a:p>
        </p:txBody>
      </p:sp>
      <p:sp>
        <p:nvSpPr>
          <p:cNvPr id="2" name="Title 1"/>
          <p:cNvSpPr>
            <a:spLocks noGrp="1"/>
          </p:cNvSpPr>
          <p:nvPr>
            <p:ph type="title"/>
          </p:nvPr>
        </p:nvSpPr>
        <p:spPr/>
        <p:txBody>
          <a:bodyPr/>
          <a:lstStyle/>
          <a:p>
            <a:r>
              <a:rPr lang="en-US" dirty="0"/>
              <a:t>Events  </a:t>
            </a:r>
            <a:r>
              <a:rPr lang="en-US" sz="2400" dirty="0"/>
              <a:t>(1)</a:t>
            </a:r>
            <a:endParaRPr lang="en-US" dirty="0"/>
          </a:p>
        </p:txBody>
      </p:sp>
    </p:spTree>
    <p:extLst>
      <p:ext uri="{BB962C8B-B14F-4D97-AF65-F5344CB8AC3E}">
        <p14:creationId xmlns:p14="http://schemas.microsoft.com/office/powerpoint/2010/main" val="1703104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7"/>
          <p:cNvSpPr>
            <a:spLocks noGrp="1"/>
          </p:cNvSpPr>
          <p:nvPr>
            <p:ph sz="half" idx="1"/>
          </p:nvPr>
        </p:nvSpPr>
        <p:spPr>
          <a:xfrm>
            <a:off x="76200" y="1600200"/>
            <a:ext cx="4419600" cy="4912233"/>
          </a:xfrm>
        </p:spPr>
        <p:txBody>
          <a:bodyPr>
            <a:noAutofit/>
          </a:bodyPr>
          <a:lstStyle/>
          <a:p>
            <a:pPr>
              <a:spcAft>
                <a:spcPts val="300"/>
              </a:spcAft>
            </a:pPr>
            <a:r>
              <a:rPr lang="en-US" sz="1800" cap="small" dirty="0">
                <a:solidFill>
                  <a:srgbClr val="6600FF"/>
                </a:solidFill>
              </a:rPr>
              <a:t>Sprint Review</a:t>
            </a:r>
          </a:p>
          <a:p>
            <a:pPr marL="365760" lvl="1" indent="0">
              <a:spcBef>
                <a:spcPts val="0"/>
              </a:spcBef>
              <a:spcAft>
                <a:spcPts val="400"/>
              </a:spcAft>
              <a:buNone/>
            </a:pPr>
            <a:r>
              <a:rPr lang="en-US" sz="1600" i="1" dirty="0">
                <a:solidFill>
                  <a:schemeClr val="accent3"/>
                </a:solidFill>
              </a:rPr>
              <a:t>from Sprint, Increment </a:t>
            </a:r>
            <a:br>
              <a:rPr lang="en-US" sz="1600" i="1" dirty="0">
                <a:solidFill>
                  <a:schemeClr val="accent3"/>
                </a:solidFill>
              </a:rPr>
            </a:br>
            <a:r>
              <a:rPr lang="en-US" sz="1600" i="1" dirty="0">
                <a:solidFill>
                  <a:schemeClr val="accent3"/>
                </a:solidFill>
              </a:rPr>
              <a:t>to Updated Product Backlog</a:t>
            </a:r>
          </a:p>
          <a:p>
            <a:pPr lvl="1">
              <a:spcBef>
                <a:spcPts val="0"/>
              </a:spcBef>
              <a:spcAft>
                <a:spcPts val="400"/>
              </a:spcAft>
            </a:pPr>
            <a:r>
              <a:rPr lang="en-US" sz="1600" dirty="0"/>
              <a:t>The product Increment is inspected with the stakeholders</a:t>
            </a:r>
          </a:p>
          <a:p>
            <a:pPr lvl="1">
              <a:spcBef>
                <a:spcPts val="0"/>
              </a:spcBef>
              <a:spcAft>
                <a:spcPts val="400"/>
              </a:spcAft>
            </a:pPr>
            <a:r>
              <a:rPr lang="en-US" sz="1600" dirty="0"/>
              <a:t>Stakeholders are encouraged to provide feedback and to collaborate</a:t>
            </a:r>
          </a:p>
          <a:p>
            <a:pPr lvl="1">
              <a:spcBef>
                <a:spcPts val="0"/>
              </a:spcBef>
              <a:spcAft>
                <a:spcPts val="400"/>
              </a:spcAft>
            </a:pPr>
            <a:r>
              <a:rPr lang="en-US" sz="1600" dirty="0"/>
              <a:t>The Product Backlog is updated upon the new insights</a:t>
            </a:r>
          </a:p>
          <a:p>
            <a:pPr>
              <a:spcAft>
                <a:spcPts val="300"/>
              </a:spcAft>
            </a:pPr>
            <a:r>
              <a:rPr lang="en-US" sz="1800" cap="small" dirty="0">
                <a:solidFill>
                  <a:srgbClr val="6600FF"/>
                </a:solidFill>
              </a:rPr>
              <a:t>Sprint Retrospective</a:t>
            </a:r>
          </a:p>
          <a:p>
            <a:pPr marL="365760" lvl="1" indent="0">
              <a:spcBef>
                <a:spcPts val="0"/>
              </a:spcBef>
              <a:spcAft>
                <a:spcPts val="400"/>
              </a:spcAft>
              <a:buNone/>
            </a:pPr>
            <a:r>
              <a:rPr lang="en-US" sz="1600" i="1" dirty="0">
                <a:solidFill>
                  <a:schemeClr val="accent3"/>
                </a:solidFill>
              </a:rPr>
              <a:t>from Past Spring </a:t>
            </a:r>
            <a:br>
              <a:rPr lang="en-US" sz="1600" i="1" dirty="0">
                <a:solidFill>
                  <a:schemeClr val="accent3"/>
                </a:solidFill>
              </a:rPr>
            </a:br>
            <a:r>
              <a:rPr lang="en-US" sz="1600" i="1" dirty="0">
                <a:solidFill>
                  <a:schemeClr val="accent3"/>
                </a:solidFill>
              </a:rPr>
              <a:t>to Improvements for next Sprint</a:t>
            </a:r>
          </a:p>
          <a:p>
            <a:pPr lvl="1">
              <a:spcBef>
                <a:spcPts val="0"/>
              </a:spcBef>
              <a:spcAft>
                <a:spcPts val="400"/>
              </a:spcAft>
            </a:pPr>
            <a:r>
              <a:rPr lang="en-US" sz="1600" dirty="0"/>
              <a:t>The Scrum Team discusses</a:t>
            </a:r>
          </a:p>
          <a:p>
            <a:pPr lvl="2">
              <a:spcBef>
                <a:spcPts val="0"/>
              </a:spcBef>
              <a:spcAft>
                <a:spcPts val="400"/>
              </a:spcAft>
            </a:pPr>
            <a:r>
              <a:rPr lang="en-US" sz="1500" dirty="0"/>
              <a:t>What went well in the Sprint</a:t>
            </a:r>
          </a:p>
          <a:p>
            <a:pPr lvl="2">
              <a:spcBef>
                <a:spcPts val="0"/>
              </a:spcBef>
              <a:spcAft>
                <a:spcPts val="400"/>
              </a:spcAft>
            </a:pPr>
            <a:r>
              <a:rPr lang="en-US" sz="1500" dirty="0"/>
              <a:t>What could be improved</a:t>
            </a:r>
          </a:p>
          <a:p>
            <a:pPr lvl="2">
              <a:spcBef>
                <a:spcPts val="0"/>
              </a:spcBef>
              <a:spcAft>
                <a:spcPts val="400"/>
              </a:spcAft>
            </a:pPr>
            <a:r>
              <a:rPr lang="en-US" sz="1500" dirty="0"/>
              <a:t>What we will commit to improve in the next Sprint</a:t>
            </a:r>
          </a:p>
          <a:p>
            <a:pPr lvl="1">
              <a:spcBef>
                <a:spcPts val="0"/>
              </a:spcBef>
              <a:spcAft>
                <a:spcPts val="400"/>
              </a:spcAft>
            </a:pPr>
            <a:endParaRPr lang="en-US" sz="1500" dirty="0"/>
          </a:p>
        </p:txBody>
      </p:sp>
      <p:sp>
        <p:nvSpPr>
          <p:cNvPr id="3" name="Content Placeholder 2"/>
          <p:cNvSpPr>
            <a:spLocks noGrp="1"/>
          </p:cNvSpPr>
          <p:nvPr>
            <p:ph sz="half" idx="2"/>
          </p:nvPr>
        </p:nvSpPr>
        <p:spPr>
          <a:xfrm>
            <a:off x="4572001" y="1600200"/>
            <a:ext cx="4343400" cy="4912233"/>
          </a:xfrm>
        </p:spPr>
        <p:txBody>
          <a:bodyPr/>
          <a:lstStyle/>
          <a:p>
            <a:pPr>
              <a:spcAft>
                <a:spcPts val="300"/>
              </a:spcAft>
            </a:pPr>
            <a:r>
              <a:rPr lang="en-US" sz="1800" cap="small" dirty="0">
                <a:solidFill>
                  <a:srgbClr val="6600FF"/>
                </a:solidFill>
              </a:rPr>
              <a:t>Sprint</a:t>
            </a:r>
          </a:p>
          <a:p>
            <a:pPr marL="365760" lvl="1" indent="0">
              <a:spcBef>
                <a:spcPts val="0"/>
              </a:spcBef>
              <a:spcAft>
                <a:spcPts val="400"/>
              </a:spcAft>
              <a:buNone/>
            </a:pPr>
            <a:r>
              <a:rPr lang="en-US" sz="1600" i="1" dirty="0">
                <a:solidFill>
                  <a:schemeClr val="accent3"/>
                </a:solidFill>
              </a:rPr>
              <a:t>container event: 30 days or less in duration</a:t>
            </a:r>
          </a:p>
          <a:p>
            <a:pPr lvl="1">
              <a:spcBef>
                <a:spcPts val="0"/>
              </a:spcBef>
              <a:spcAft>
                <a:spcPts val="400"/>
              </a:spcAft>
            </a:pPr>
            <a:r>
              <a:rPr lang="en-US" sz="1600" dirty="0"/>
              <a:t>A container for all activities and the other Scrum events</a:t>
            </a:r>
          </a:p>
          <a:p>
            <a:pPr lvl="1">
              <a:spcBef>
                <a:spcPts val="0"/>
              </a:spcBef>
              <a:spcAft>
                <a:spcPts val="400"/>
              </a:spcAft>
            </a:pPr>
            <a:r>
              <a:rPr lang="en-US" sz="1600" dirty="0"/>
              <a:t>Focus is on development activities</a:t>
            </a:r>
          </a:p>
          <a:p>
            <a:pPr lvl="1">
              <a:spcBef>
                <a:spcPts val="0"/>
              </a:spcBef>
              <a:spcAft>
                <a:spcPts val="400"/>
              </a:spcAft>
            </a:pPr>
            <a:r>
              <a:rPr lang="en-US" sz="1600" dirty="0"/>
              <a:t>Starts with Sprint Planning</a:t>
            </a:r>
          </a:p>
          <a:p>
            <a:pPr lvl="1">
              <a:spcBef>
                <a:spcPts val="0"/>
              </a:spcBef>
              <a:spcAft>
                <a:spcPts val="400"/>
              </a:spcAft>
            </a:pPr>
            <a:r>
              <a:rPr lang="en-US" sz="1600" dirty="0"/>
              <a:t>Ends with Sprint Retrospective</a:t>
            </a:r>
          </a:p>
          <a:p>
            <a:pPr lvl="1">
              <a:spcBef>
                <a:spcPts val="0"/>
              </a:spcBef>
              <a:spcAft>
                <a:spcPts val="400"/>
              </a:spcAft>
            </a:pPr>
            <a:r>
              <a:rPr lang="en-US" sz="1600" dirty="0"/>
              <a:t>30 days or less to enable regular </a:t>
            </a:r>
            <a:r>
              <a:rPr lang="en-US" sz="1600" dirty="0" err="1"/>
              <a:t>feedbace</a:t>
            </a:r>
            <a:endParaRPr lang="en-US" dirty="0"/>
          </a:p>
          <a:p>
            <a:pPr marL="365760" lvl="1" indent="0">
              <a:buNone/>
            </a:pPr>
            <a:endParaRPr lang="en-US" dirty="0"/>
          </a:p>
        </p:txBody>
      </p:sp>
      <p:sp>
        <p:nvSpPr>
          <p:cNvPr id="2" name="Title 1"/>
          <p:cNvSpPr>
            <a:spLocks noGrp="1"/>
          </p:cNvSpPr>
          <p:nvPr>
            <p:ph type="title"/>
          </p:nvPr>
        </p:nvSpPr>
        <p:spPr/>
        <p:txBody>
          <a:bodyPr/>
          <a:lstStyle/>
          <a:p>
            <a:r>
              <a:rPr lang="en-US" dirty="0"/>
              <a:t>Events  </a:t>
            </a:r>
            <a:r>
              <a:rPr lang="en-US" sz="2400" dirty="0"/>
              <a:t>(2)</a:t>
            </a:r>
            <a:endParaRPr lang="en-US" dirty="0"/>
          </a:p>
        </p:txBody>
      </p:sp>
    </p:spTree>
    <p:extLst>
      <p:ext uri="{BB962C8B-B14F-4D97-AF65-F5344CB8AC3E}">
        <p14:creationId xmlns:p14="http://schemas.microsoft.com/office/powerpoint/2010/main" val="18343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Roles, Artifacts and Events in Action</a:t>
            </a:r>
          </a:p>
        </p:txBody>
      </p:sp>
      <p:pic>
        <p:nvPicPr>
          <p:cNvPr id="6" name="Content Placeholder 5"/>
          <p:cNvPicPr>
            <a:picLocks noGrp="1" noChangeAspect="1"/>
          </p:cNvPicPr>
          <p:nvPr>
            <p:ph idx="1"/>
          </p:nvPr>
        </p:nvPicPr>
        <p:blipFill>
          <a:blip r:embed="rId2"/>
          <a:stretch>
            <a:fillRect/>
          </a:stretch>
        </p:blipFill>
        <p:spPr>
          <a:xfrm>
            <a:off x="1676400" y="1600200"/>
            <a:ext cx="7307835" cy="5257800"/>
          </a:xfrm>
          <a:prstGeom prst="rect">
            <a:avLst/>
          </a:prstGeom>
        </p:spPr>
      </p:pic>
      <p:sp>
        <p:nvSpPr>
          <p:cNvPr id="7" name="TextBox 6"/>
          <p:cNvSpPr txBox="1"/>
          <p:nvPr/>
        </p:nvSpPr>
        <p:spPr>
          <a:xfrm>
            <a:off x="207786" y="2396316"/>
            <a:ext cx="1353256" cy="541367"/>
          </a:xfrm>
          <a:prstGeom prst="rect">
            <a:avLst/>
          </a:prstGeom>
          <a:noFill/>
        </p:spPr>
        <p:txBody>
          <a:bodyPr wrap="none" rtlCol="0">
            <a:spAutoFit/>
          </a:bodyPr>
          <a:lstStyle/>
          <a:p>
            <a:pPr algn="ctr">
              <a:lnSpc>
                <a:spcPts val="1800"/>
              </a:lnSpc>
            </a:pPr>
            <a:r>
              <a:rPr lang="en-US" sz="1400" b="0" dirty="0">
                <a:solidFill>
                  <a:srgbClr val="C00000"/>
                </a:solidFill>
                <a:latin typeface="Comic Sans MS" panose="030F0702030302020204" pitchFamily="66" charset="0"/>
              </a:rPr>
              <a:t>have clear </a:t>
            </a:r>
            <a:br>
              <a:rPr lang="en-US" sz="1400" b="0" dirty="0">
                <a:solidFill>
                  <a:srgbClr val="C00000"/>
                </a:solidFill>
                <a:latin typeface="Comic Sans MS" panose="030F0702030302020204" pitchFamily="66" charset="0"/>
              </a:rPr>
            </a:br>
            <a:r>
              <a:rPr lang="en-US" sz="1400" b="0" dirty="0">
                <a:solidFill>
                  <a:srgbClr val="C00000"/>
                </a:solidFill>
                <a:latin typeface="Comic Sans MS" panose="030F0702030302020204" pitchFamily="66" charset="0"/>
              </a:rPr>
              <a:t>accountability</a:t>
            </a:r>
          </a:p>
        </p:txBody>
      </p:sp>
      <p:sp>
        <p:nvSpPr>
          <p:cNvPr id="8" name="TextBox 7"/>
          <p:cNvSpPr txBox="1"/>
          <p:nvPr/>
        </p:nvSpPr>
        <p:spPr>
          <a:xfrm>
            <a:off x="169970" y="3493785"/>
            <a:ext cx="1428889" cy="784830"/>
          </a:xfrm>
          <a:prstGeom prst="rect">
            <a:avLst/>
          </a:prstGeom>
          <a:noFill/>
        </p:spPr>
        <p:txBody>
          <a:bodyPr wrap="square" rtlCol="0">
            <a:spAutoFit/>
          </a:bodyPr>
          <a:lstStyle/>
          <a:p>
            <a:pPr algn="ctr">
              <a:lnSpc>
                <a:spcPts val="1800"/>
              </a:lnSpc>
            </a:pPr>
            <a:r>
              <a:rPr lang="en-US" sz="1400" b="0" dirty="0">
                <a:solidFill>
                  <a:srgbClr val="C00000"/>
                </a:solidFill>
                <a:latin typeface="Comic Sans MS" panose="030F0702030302020204" pitchFamily="66" charset="0"/>
              </a:rPr>
              <a:t>provide transparent information</a:t>
            </a:r>
          </a:p>
        </p:txBody>
      </p:sp>
      <p:sp>
        <p:nvSpPr>
          <p:cNvPr id="9" name="TextBox 8"/>
          <p:cNvSpPr txBox="1"/>
          <p:nvPr/>
        </p:nvSpPr>
        <p:spPr>
          <a:xfrm>
            <a:off x="169970" y="4711868"/>
            <a:ext cx="1428889" cy="1015663"/>
          </a:xfrm>
          <a:prstGeom prst="rect">
            <a:avLst/>
          </a:prstGeom>
          <a:noFill/>
        </p:spPr>
        <p:txBody>
          <a:bodyPr wrap="square" rtlCol="0">
            <a:spAutoFit/>
          </a:bodyPr>
          <a:lstStyle/>
          <a:p>
            <a:pPr algn="ctr">
              <a:lnSpc>
                <a:spcPts val="1800"/>
              </a:lnSpc>
            </a:pPr>
            <a:r>
              <a:rPr lang="en-US" sz="1400" b="0" dirty="0">
                <a:solidFill>
                  <a:srgbClr val="C00000"/>
                </a:solidFill>
                <a:latin typeface="Comic Sans MS" panose="030F0702030302020204" pitchFamily="66" charset="0"/>
              </a:rPr>
              <a:t>serve inspection, adaptation and transparency</a:t>
            </a:r>
          </a:p>
        </p:txBody>
      </p:sp>
      <p:cxnSp>
        <p:nvCxnSpPr>
          <p:cNvPr id="11" name="Straight Connector 10"/>
          <p:cNvCxnSpPr/>
          <p:nvPr/>
        </p:nvCxnSpPr>
        <p:spPr>
          <a:xfrm flipH="1">
            <a:off x="162139" y="2057400"/>
            <a:ext cx="14542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52400" y="3276600"/>
            <a:ext cx="14542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142661" y="4495800"/>
            <a:ext cx="14542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52400" y="5943600"/>
            <a:ext cx="14542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032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a:t>Roles </a:t>
            </a:r>
            <a:r>
              <a:rPr lang="en-US" dirty="0" err="1"/>
              <a:t>Revisitied</a:t>
            </a:r>
            <a:endParaRPr lang="en-US" dirty="0"/>
          </a:p>
        </p:txBody>
      </p:sp>
    </p:spTree>
    <p:extLst>
      <p:ext uri="{BB962C8B-B14F-4D97-AF65-F5344CB8AC3E}">
        <p14:creationId xmlns:p14="http://schemas.microsoft.com/office/powerpoint/2010/main" val="2530844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a:t>Defines features and functionality</a:t>
            </a:r>
          </a:p>
          <a:p>
            <a:pPr lvl="1"/>
            <a:r>
              <a:rPr lang="en-US" dirty="0"/>
              <a:t>The level of detail provided will vary</a:t>
            </a:r>
          </a:p>
          <a:p>
            <a:pPr lvl="1"/>
            <a:r>
              <a:rPr lang="en-US" dirty="0"/>
              <a:t>Some Product Owners will work closer to implementation details than others</a:t>
            </a:r>
          </a:p>
          <a:p>
            <a:r>
              <a:rPr lang="en-US" dirty="0"/>
              <a:t>Has the final word on the content and the ordering of the Product Backlog</a:t>
            </a:r>
          </a:p>
          <a:p>
            <a:r>
              <a:rPr lang="en-US" dirty="0"/>
              <a:t>Not the Development Team's assistant</a:t>
            </a:r>
          </a:p>
          <a:p>
            <a:pPr lvl="1"/>
            <a:r>
              <a:rPr lang="en-US" dirty="0"/>
              <a:t>If a member of the business, it is preferred that the Product Owner not be tasked with writing a User Story</a:t>
            </a:r>
          </a:p>
          <a:p>
            <a:pPr lvl="1"/>
            <a:r>
              <a:rPr lang="en-US" dirty="0"/>
              <a:t>Needs to spend as much time with the Development Team as needed</a:t>
            </a:r>
          </a:p>
        </p:txBody>
      </p:sp>
      <p:sp>
        <p:nvSpPr>
          <p:cNvPr id="4" name="Title 3"/>
          <p:cNvSpPr>
            <a:spLocks noGrp="1"/>
          </p:cNvSpPr>
          <p:nvPr>
            <p:ph type="title"/>
          </p:nvPr>
        </p:nvSpPr>
        <p:spPr/>
        <p:txBody>
          <a:bodyPr/>
          <a:lstStyle/>
          <a:p>
            <a:r>
              <a:rPr lang="en-US" dirty="0"/>
              <a:t>Who the Product Owner Is</a:t>
            </a:r>
          </a:p>
        </p:txBody>
      </p:sp>
    </p:spTree>
    <p:extLst>
      <p:ext uri="{BB962C8B-B14F-4D97-AF65-F5344CB8AC3E}">
        <p14:creationId xmlns:p14="http://schemas.microsoft.com/office/powerpoint/2010/main" val="1780449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676400"/>
            <a:ext cx="4222668" cy="4912233"/>
          </a:xfrm>
        </p:spPr>
        <p:txBody>
          <a:bodyPr>
            <a:noAutofit/>
          </a:bodyPr>
          <a:lstStyle/>
          <a:p>
            <a:r>
              <a:rPr lang="en-US" sz="2000" dirty="0"/>
              <a:t>A servant-leader, management position</a:t>
            </a:r>
          </a:p>
          <a:p>
            <a:pPr lvl="1"/>
            <a:r>
              <a:rPr lang="en-US" sz="1800" dirty="0"/>
              <a:t>Managing the use and adoption of Scrum by the team and within the organization</a:t>
            </a:r>
          </a:p>
          <a:p>
            <a:pPr lvl="1"/>
            <a:r>
              <a:rPr lang="en-US" sz="1800" dirty="0"/>
              <a:t>Serving and coaching the Scrum Team</a:t>
            </a:r>
          </a:p>
          <a:p>
            <a:pPr lvl="1"/>
            <a:r>
              <a:rPr lang="en-US" sz="1800" dirty="0"/>
              <a:t>Embodying agility for all to see</a:t>
            </a:r>
            <a:br>
              <a:rPr lang="en-US" sz="1800" dirty="0"/>
            </a:br>
            <a:endParaRPr lang="en-US" sz="1800" dirty="0"/>
          </a:p>
          <a:p>
            <a:r>
              <a:rPr lang="en-US" sz="2000" dirty="0"/>
              <a:t>Not the Development Team's assistant</a:t>
            </a:r>
          </a:p>
          <a:p>
            <a:pPr lvl="1"/>
            <a:r>
              <a:rPr lang="en-US" sz="1800" dirty="0"/>
              <a:t>Optional to the Daily Scrum</a:t>
            </a:r>
          </a:p>
          <a:p>
            <a:pPr lvl="1"/>
            <a:r>
              <a:rPr lang="en-US" sz="1800" dirty="0"/>
              <a:t>Is not there to "drive the team" or "drive results"</a:t>
            </a:r>
          </a:p>
          <a:p>
            <a:pPr lvl="1"/>
            <a:r>
              <a:rPr lang="en-US" sz="1800" dirty="0"/>
              <a:t>Is not the agile variant of a Project Manager</a:t>
            </a:r>
          </a:p>
        </p:txBody>
      </p:sp>
      <p:sp>
        <p:nvSpPr>
          <p:cNvPr id="4" name="Content Placeholder 3"/>
          <p:cNvSpPr>
            <a:spLocks noGrp="1"/>
          </p:cNvSpPr>
          <p:nvPr>
            <p:ph sz="half" idx="2"/>
          </p:nvPr>
        </p:nvSpPr>
        <p:spPr>
          <a:xfrm>
            <a:off x="4648200" y="1676400"/>
            <a:ext cx="4258294" cy="4912233"/>
          </a:xfrm>
        </p:spPr>
        <p:txBody>
          <a:bodyPr/>
          <a:lstStyle/>
          <a:p>
            <a:r>
              <a:rPr lang="en-US" sz="2000" dirty="0"/>
              <a:t>Guides and cares for the Team</a:t>
            </a:r>
          </a:p>
          <a:p>
            <a:pPr lvl="1"/>
            <a:r>
              <a:rPr lang="en-US" sz="1800" dirty="0"/>
              <a:t>Adheres to Scrum values, practices and rules</a:t>
            </a:r>
          </a:p>
          <a:p>
            <a:pPr lvl="1"/>
            <a:r>
              <a:rPr lang="en-US" sz="1800" dirty="0"/>
              <a:t>Understands and uses self-organization</a:t>
            </a:r>
          </a:p>
          <a:p>
            <a:pPr lvl="1"/>
            <a:r>
              <a:rPr lang="en-US" sz="1800" dirty="0"/>
              <a:t>Is productive</a:t>
            </a:r>
          </a:p>
          <a:p>
            <a:pPr lvl="1"/>
            <a:r>
              <a:rPr lang="en-US" sz="1800" dirty="0"/>
              <a:t>Increases the quality of Increments</a:t>
            </a:r>
            <a:br>
              <a:rPr lang="en-US" sz="1800" dirty="0"/>
            </a:br>
            <a:r>
              <a:rPr lang="en-US" sz="1800" dirty="0"/>
              <a:t/>
            </a:r>
            <a:br>
              <a:rPr lang="en-US" sz="1800" dirty="0"/>
            </a:br>
            <a:endParaRPr lang="en-US" sz="1800" dirty="0"/>
          </a:p>
          <a:p>
            <a:r>
              <a:rPr lang="en-US" sz="2000" dirty="0"/>
              <a:t>Removes impediments to the Development Team's success </a:t>
            </a:r>
            <a:r>
              <a:rPr lang="en-US" sz="2000" dirty="0">
                <a:solidFill>
                  <a:srgbClr val="6600FF"/>
                </a:solidFill>
              </a:rPr>
              <a:t>that they are unable to remove themselves.</a:t>
            </a:r>
            <a:endParaRPr lang="en-US" sz="2000" dirty="0"/>
          </a:p>
          <a:p>
            <a:endParaRPr lang="en-US" dirty="0"/>
          </a:p>
        </p:txBody>
      </p:sp>
      <p:sp>
        <p:nvSpPr>
          <p:cNvPr id="3" name="Title 2"/>
          <p:cNvSpPr>
            <a:spLocks noGrp="1"/>
          </p:cNvSpPr>
          <p:nvPr>
            <p:ph type="title"/>
          </p:nvPr>
        </p:nvSpPr>
        <p:spPr/>
        <p:txBody>
          <a:bodyPr/>
          <a:lstStyle/>
          <a:p>
            <a:r>
              <a:rPr lang="en-US" dirty="0"/>
              <a:t>Who the Scrum Master Is</a:t>
            </a:r>
          </a:p>
        </p:txBody>
      </p:sp>
    </p:spTree>
    <p:extLst>
      <p:ext uri="{BB962C8B-B14F-4D97-AF65-F5344CB8AC3E}">
        <p14:creationId xmlns:p14="http://schemas.microsoft.com/office/powerpoint/2010/main" val="90635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lstStyle/>
          <a:p>
            <a:endParaRPr lang="en-US"/>
          </a:p>
        </p:txBody>
      </p:sp>
      <p:sp>
        <p:nvSpPr>
          <p:cNvPr id="8" name="Content Placeholder 7"/>
          <p:cNvSpPr>
            <a:spLocks noGrp="1"/>
          </p:cNvSpPr>
          <p:nvPr>
            <p:ph sz="half" idx="2"/>
          </p:nvPr>
        </p:nvSpPr>
        <p:spPr>
          <a:xfrm>
            <a:off x="7467600" y="1719071"/>
            <a:ext cx="1438894" cy="4912233"/>
          </a:xfrm>
        </p:spPr>
        <p:txBody>
          <a:bodyPr>
            <a:noAutofit/>
          </a:bodyPr>
          <a:lstStyle/>
          <a:p>
            <a:pPr marL="45720" indent="0">
              <a:buNone/>
            </a:pPr>
            <a:r>
              <a:rPr lang="en-US" sz="1600" dirty="0"/>
              <a:t>On February 2001, 17 software developers met at the Snowbird resort in Utah to discuss lightweight development methods.</a:t>
            </a:r>
          </a:p>
          <a:p>
            <a:pPr marL="45720" indent="0">
              <a:buNone/>
            </a:pPr>
            <a:endParaRPr lang="en-US" sz="1600" dirty="0"/>
          </a:p>
          <a:p>
            <a:pPr marL="45720" indent="0">
              <a:buNone/>
            </a:pPr>
            <a:r>
              <a:rPr lang="en-US" sz="1600" dirty="0"/>
              <a:t>They published the </a:t>
            </a:r>
            <a:r>
              <a:rPr lang="en-US" sz="1600" i="1" dirty="0"/>
              <a:t>Manifesto for Agile Software Development</a:t>
            </a:r>
            <a:endParaRPr lang="en-US" sz="1600" dirty="0"/>
          </a:p>
        </p:txBody>
      </p:sp>
      <p:sp>
        <p:nvSpPr>
          <p:cNvPr id="3" name="Title 2"/>
          <p:cNvSpPr>
            <a:spLocks noGrp="1"/>
          </p:cNvSpPr>
          <p:nvPr>
            <p:ph type="title"/>
          </p:nvPr>
        </p:nvSpPr>
        <p:spPr/>
        <p:txBody>
          <a:bodyPr/>
          <a:lstStyle/>
          <a:p>
            <a:r>
              <a:rPr lang="en-US" dirty="0"/>
              <a:t>Why the break from Waterfall?</a:t>
            </a:r>
          </a:p>
        </p:txBody>
      </p:sp>
      <p:pic>
        <p:nvPicPr>
          <p:cNvPr id="6" name="Picture 5"/>
          <p:cNvPicPr>
            <a:picLocks noChangeAspect="1"/>
          </p:cNvPicPr>
          <p:nvPr/>
        </p:nvPicPr>
        <p:blipFill>
          <a:blip r:embed="rId2"/>
          <a:stretch>
            <a:fillRect/>
          </a:stretch>
        </p:blipFill>
        <p:spPr>
          <a:xfrm>
            <a:off x="152400" y="1600200"/>
            <a:ext cx="7365664" cy="5209089"/>
          </a:xfrm>
          <a:prstGeom prst="rect">
            <a:avLst/>
          </a:prstGeom>
        </p:spPr>
      </p:pic>
    </p:spTree>
    <p:extLst>
      <p:ext uri="{BB962C8B-B14F-4D97-AF65-F5344CB8AC3E}">
        <p14:creationId xmlns:p14="http://schemas.microsoft.com/office/powerpoint/2010/main" val="1785586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team composition is constant throughout a Sprint</a:t>
            </a:r>
          </a:p>
          <a:p>
            <a:r>
              <a:rPr lang="en-US" dirty="0"/>
              <a:t>Typically has 3-9 members, with the sweet spot around 6</a:t>
            </a:r>
          </a:p>
          <a:p>
            <a:r>
              <a:rPr lang="en-US" dirty="0"/>
              <a:t>May have partially allocated members</a:t>
            </a:r>
          </a:p>
          <a:p>
            <a:pPr lvl="1"/>
            <a:r>
              <a:rPr lang="en-US" dirty="0"/>
              <a:t>Although this is often considered an impediment as they have other priorities</a:t>
            </a:r>
          </a:p>
          <a:p>
            <a:pPr lvl="1"/>
            <a:r>
              <a:rPr lang="en-US" dirty="0"/>
              <a:t>For instance, Database Administrators, User Interface Design experts, Technical Writers</a:t>
            </a:r>
          </a:p>
          <a:p>
            <a:r>
              <a:rPr lang="en-US" dirty="0"/>
              <a:t>Non-sequential execution is key</a:t>
            </a:r>
          </a:p>
          <a:p>
            <a:r>
              <a:rPr lang="en-US" dirty="0"/>
              <a:t>Everyone pitches in regardless of individual skill specialty</a:t>
            </a:r>
          </a:p>
          <a:p>
            <a:r>
              <a:rPr lang="en-US" dirty="0"/>
              <a:t>The Development Team is held to account </a:t>
            </a:r>
            <a:r>
              <a:rPr lang="en-US" dirty="0">
                <a:solidFill>
                  <a:srgbClr val="6600FF"/>
                </a:solidFill>
              </a:rPr>
              <a:t>as a unit.</a:t>
            </a:r>
          </a:p>
        </p:txBody>
      </p:sp>
      <p:sp>
        <p:nvSpPr>
          <p:cNvPr id="3" name="Title 2"/>
          <p:cNvSpPr>
            <a:spLocks noGrp="1"/>
          </p:cNvSpPr>
          <p:nvPr>
            <p:ph type="title"/>
          </p:nvPr>
        </p:nvSpPr>
        <p:spPr/>
        <p:txBody>
          <a:bodyPr/>
          <a:lstStyle/>
          <a:p>
            <a:r>
              <a:rPr lang="en-US" dirty="0"/>
              <a:t>More on the Development Team</a:t>
            </a:r>
          </a:p>
        </p:txBody>
      </p:sp>
    </p:spTree>
    <p:extLst>
      <p:ext uri="{BB962C8B-B14F-4D97-AF65-F5344CB8AC3E}">
        <p14:creationId xmlns:p14="http://schemas.microsoft.com/office/powerpoint/2010/main" val="3585350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a:solidFill>
                  <a:schemeClr val="bg2"/>
                </a:solidFill>
              </a:rPr>
              <a:t>Techniques</a:t>
            </a:r>
            <a:br>
              <a:rPr lang="en-US" dirty="0">
                <a:solidFill>
                  <a:schemeClr val="bg2"/>
                </a:solidFill>
              </a:rPr>
            </a:br>
            <a:r>
              <a:rPr lang="en-US" dirty="0"/>
              <a:t>Complementary</a:t>
            </a:r>
            <a:br>
              <a:rPr lang="en-US" dirty="0"/>
            </a:br>
            <a:r>
              <a:rPr lang="en-US" dirty="0"/>
              <a:t>Practices</a:t>
            </a:r>
            <a:endParaRPr lang="en-US" dirty="0">
              <a:solidFill>
                <a:schemeClr val="bg2"/>
              </a:solidFill>
            </a:endParaRPr>
          </a:p>
        </p:txBody>
      </p:sp>
    </p:spTree>
    <p:extLst>
      <p:ext uri="{BB962C8B-B14F-4D97-AF65-F5344CB8AC3E}">
        <p14:creationId xmlns:p14="http://schemas.microsoft.com/office/powerpoint/2010/main" val="3338199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600200"/>
            <a:ext cx="4222668" cy="4912233"/>
          </a:xfrm>
        </p:spPr>
        <p:txBody>
          <a:bodyPr/>
          <a:lstStyle/>
          <a:p>
            <a:r>
              <a:rPr lang="en-US" dirty="0"/>
              <a:t>Transparent unit of deliverable work</a:t>
            </a:r>
          </a:p>
          <a:p>
            <a:r>
              <a:rPr lang="en-US" dirty="0"/>
              <a:t>Contains clear acceptance criteria</a:t>
            </a:r>
          </a:p>
          <a:p>
            <a:pPr lvl="1"/>
            <a:r>
              <a:rPr lang="en-US" dirty="0"/>
              <a:t>Criteria for successful completion</a:t>
            </a:r>
          </a:p>
          <a:p>
            <a:pPr lvl="1"/>
            <a:r>
              <a:rPr lang="en-US" dirty="0"/>
              <a:t>Answering "what will be true when this works"</a:t>
            </a:r>
          </a:p>
          <a:p>
            <a:r>
              <a:rPr lang="en-US" dirty="0"/>
              <a:t>May reference other artifacts like</a:t>
            </a:r>
          </a:p>
          <a:p>
            <a:pPr lvl="1"/>
            <a:r>
              <a:rPr lang="en-US" dirty="0"/>
              <a:t>Specifications</a:t>
            </a:r>
          </a:p>
          <a:p>
            <a:pPr lvl="1"/>
            <a:r>
              <a:rPr lang="en-US" dirty="0"/>
              <a:t>Mockups</a:t>
            </a:r>
          </a:p>
          <a:p>
            <a:pPr lvl="1"/>
            <a:r>
              <a:rPr lang="en-US" dirty="0"/>
              <a:t>Architecture Models</a:t>
            </a:r>
          </a:p>
          <a:p>
            <a:r>
              <a:rPr lang="en-US" dirty="0"/>
              <a:t>Must be sized appropriately</a:t>
            </a:r>
          </a:p>
          <a:p>
            <a:pPr lvl="1"/>
            <a:r>
              <a:rPr lang="en-US" dirty="0"/>
              <a:t>Must be </a:t>
            </a:r>
            <a:r>
              <a:rPr lang="en-US" dirty="0" err="1"/>
              <a:t>completeable</a:t>
            </a:r>
            <a:r>
              <a:rPr lang="en-US" dirty="0"/>
              <a:t> (able to be "DONE") within a single Sprint</a:t>
            </a:r>
          </a:p>
          <a:p>
            <a:pPr lvl="1"/>
            <a:r>
              <a:rPr lang="en-US" dirty="0"/>
              <a:t>Best to have several PBIs in a Sprint</a:t>
            </a:r>
          </a:p>
        </p:txBody>
      </p:sp>
      <p:sp>
        <p:nvSpPr>
          <p:cNvPr id="4" name="Content Placeholder 3"/>
          <p:cNvSpPr>
            <a:spLocks noGrp="1"/>
          </p:cNvSpPr>
          <p:nvPr>
            <p:ph sz="half" idx="2"/>
          </p:nvPr>
        </p:nvSpPr>
        <p:spPr>
          <a:xfrm>
            <a:off x="4648200" y="1600200"/>
            <a:ext cx="4258294" cy="4912233"/>
          </a:xfrm>
        </p:spPr>
        <p:txBody>
          <a:bodyPr/>
          <a:lstStyle/>
          <a:p>
            <a:r>
              <a:rPr lang="en-US" dirty="0"/>
              <a:t>Valid Product Backlog Items</a:t>
            </a:r>
          </a:p>
          <a:p>
            <a:pPr lvl="1"/>
            <a:r>
              <a:rPr lang="en-US" dirty="0"/>
              <a:t>Feature definitions</a:t>
            </a:r>
          </a:p>
          <a:p>
            <a:pPr lvl="1"/>
            <a:r>
              <a:rPr lang="en-US" dirty="0"/>
              <a:t>User actions or stories</a:t>
            </a:r>
          </a:p>
          <a:p>
            <a:pPr lvl="1"/>
            <a:r>
              <a:rPr lang="en-US" dirty="0"/>
              <a:t>Constraints</a:t>
            </a:r>
          </a:p>
          <a:p>
            <a:pPr lvl="2"/>
            <a:r>
              <a:rPr lang="en-US" dirty="0"/>
              <a:t>e.g., The system responds to all search requests within 10 seconds of receiving the request</a:t>
            </a:r>
          </a:p>
          <a:p>
            <a:pPr lvl="1"/>
            <a:r>
              <a:rPr lang="en-US" dirty="0"/>
              <a:t>Bugs / Defects</a:t>
            </a:r>
          </a:p>
          <a:p>
            <a:pPr lvl="1"/>
            <a:r>
              <a:rPr lang="en-US" dirty="0"/>
              <a:t>Behaviors </a:t>
            </a:r>
            <a:r>
              <a:rPr lang="en-US" sz="1600" dirty="0"/>
              <a:t>(execution of tasks that can be verified with observation)</a:t>
            </a:r>
          </a:p>
          <a:p>
            <a:pPr lvl="1"/>
            <a:r>
              <a:rPr lang="en-US" dirty="0"/>
              <a:t>Use Cases</a:t>
            </a:r>
          </a:p>
          <a:p>
            <a:pPr lvl="1"/>
            <a:r>
              <a:rPr lang="en-US" dirty="0" err="1"/>
              <a:t>Desirements</a:t>
            </a:r>
            <a:r>
              <a:rPr lang="en-US" dirty="0"/>
              <a:t> </a:t>
            </a:r>
            <a:r>
              <a:rPr lang="en-US" sz="1600" dirty="0"/>
              <a:t>(aka functional require(?)</a:t>
            </a:r>
            <a:r>
              <a:rPr lang="en-US" sz="1600" dirty="0" err="1"/>
              <a:t>ments</a:t>
            </a:r>
            <a:r>
              <a:rPr lang="en-US" sz="1600" dirty="0"/>
              <a:t>)</a:t>
            </a:r>
          </a:p>
          <a:p>
            <a:pPr lvl="1"/>
            <a:r>
              <a:rPr lang="en-US" dirty="0"/>
              <a:t>Non-functional requirements</a:t>
            </a:r>
          </a:p>
          <a:p>
            <a:pPr lvl="2"/>
            <a:r>
              <a:rPr lang="en-US" dirty="0"/>
              <a:t>e.g., all database records must be replicated in a remote database environment</a:t>
            </a:r>
          </a:p>
        </p:txBody>
      </p:sp>
      <p:sp>
        <p:nvSpPr>
          <p:cNvPr id="3" name="Title 2"/>
          <p:cNvSpPr>
            <a:spLocks noGrp="1"/>
          </p:cNvSpPr>
          <p:nvPr>
            <p:ph type="title"/>
          </p:nvPr>
        </p:nvSpPr>
        <p:spPr/>
        <p:txBody>
          <a:bodyPr/>
          <a:lstStyle/>
          <a:p>
            <a:r>
              <a:rPr lang="en-US" dirty="0"/>
              <a:t>PBIs</a:t>
            </a:r>
          </a:p>
        </p:txBody>
      </p:sp>
    </p:spTree>
    <p:extLst>
      <p:ext uri="{BB962C8B-B14F-4D97-AF65-F5344CB8AC3E}">
        <p14:creationId xmlns:p14="http://schemas.microsoft.com/office/powerpoint/2010/main" val="3359547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52400" y="152400"/>
            <a:ext cx="5826221" cy="6553200"/>
          </a:xfrm>
          <a:prstGeom prst="rect">
            <a:avLst/>
          </a:prstGeom>
        </p:spPr>
      </p:pic>
      <p:sp>
        <p:nvSpPr>
          <p:cNvPr id="3" name="Content Placeholder 2"/>
          <p:cNvSpPr>
            <a:spLocks noGrp="1"/>
          </p:cNvSpPr>
          <p:nvPr>
            <p:ph sz="half" idx="2"/>
          </p:nvPr>
        </p:nvSpPr>
        <p:spPr>
          <a:xfrm>
            <a:off x="6324600" y="1719071"/>
            <a:ext cx="2581894" cy="4912233"/>
          </a:xfrm>
        </p:spPr>
        <p:txBody>
          <a:bodyPr/>
          <a:lstStyle/>
          <a:p>
            <a:r>
              <a:rPr lang="en-US" dirty="0"/>
              <a:t>User story</a:t>
            </a:r>
            <a:br>
              <a:rPr lang="en-US" dirty="0"/>
            </a:br>
            <a:r>
              <a:rPr lang="en-US" dirty="0"/>
              <a:t/>
            </a:r>
            <a:br>
              <a:rPr lang="en-US" dirty="0"/>
            </a:br>
            <a:endParaRPr lang="en-US" dirty="0"/>
          </a:p>
          <a:p>
            <a:r>
              <a:rPr lang="en-US" dirty="0"/>
              <a:t>Acceptance criteria</a:t>
            </a:r>
            <a:br>
              <a:rPr lang="en-US" dirty="0"/>
            </a:br>
            <a:endParaRPr lang="en-US" dirty="0"/>
          </a:p>
          <a:p>
            <a:endParaRPr lang="en-US" dirty="0"/>
          </a:p>
          <a:p>
            <a:endParaRPr lang="en-US" dirty="0"/>
          </a:p>
          <a:p>
            <a:endParaRPr lang="en-US" dirty="0"/>
          </a:p>
          <a:p>
            <a:r>
              <a:rPr lang="en-US" dirty="0"/>
              <a:t>PBI decomposed into tasks</a:t>
            </a:r>
          </a:p>
        </p:txBody>
      </p:sp>
      <p:sp>
        <p:nvSpPr>
          <p:cNvPr id="4" name="Title 3"/>
          <p:cNvSpPr>
            <a:spLocks noGrp="1"/>
          </p:cNvSpPr>
          <p:nvPr>
            <p:ph type="title"/>
          </p:nvPr>
        </p:nvSpPr>
        <p:spPr>
          <a:xfrm>
            <a:off x="6172200" y="355847"/>
            <a:ext cx="2590060" cy="1054394"/>
          </a:xfrm>
        </p:spPr>
        <p:txBody>
          <a:bodyPr/>
          <a:lstStyle/>
          <a:p>
            <a:r>
              <a:rPr lang="en-US" dirty="0"/>
              <a:t>Example PBI</a:t>
            </a:r>
          </a:p>
        </p:txBody>
      </p:sp>
      <p:cxnSp>
        <p:nvCxnSpPr>
          <p:cNvPr id="8" name="Straight Arrow Connector 7"/>
          <p:cNvCxnSpPr/>
          <p:nvPr/>
        </p:nvCxnSpPr>
        <p:spPr>
          <a:xfrm flipH="1">
            <a:off x="5867400" y="1905000"/>
            <a:ext cx="533400" cy="7620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38800" y="2895600"/>
            <a:ext cx="762000" cy="15240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638800" y="4724400"/>
            <a:ext cx="762000" cy="152400"/>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86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5400" y="1600200"/>
            <a:ext cx="6096000" cy="4407408"/>
          </a:xfrm>
        </p:spPr>
        <p:txBody>
          <a:bodyPr>
            <a:normAutofit/>
          </a:bodyPr>
          <a:lstStyle/>
          <a:p>
            <a:r>
              <a:rPr lang="en-US" sz="1800" dirty="0"/>
              <a:t>Scrum says to visualize progress on the Sprint Backlog.</a:t>
            </a:r>
            <a:br>
              <a:rPr lang="en-US" sz="1800" dirty="0"/>
            </a:br>
            <a:r>
              <a:rPr lang="en-US" sz="1800" dirty="0"/>
              <a:t>A Scrum board is an often used means to do so</a:t>
            </a:r>
          </a:p>
          <a:p>
            <a:r>
              <a:rPr lang="en-US" sz="1800" dirty="0"/>
              <a:t>Note PBIs are decomposed to Tasks by the time </a:t>
            </a:r>
            <a:br>
              <a:rPr lang="en-US" sz="1800" dirty="0"/>
            </a:br>
            <a:r>
              <a:rPr lang="en-US" sz="1800" dirty="0"/>
              <a:t>they are represented in the To Do column</a:t>
            </a:r>
          </a:p>
          <a:p>
            <a:endParaRPr lang="en-US" sz="1800" dirty="0"/>
          </a:p>
          <a:p>
            <a:endParaRPr lang="en-US" sz="1800" dirty="0"/>
          </a:p>
        </p:txBody>
      </p:sp>
      <p:sp>
        <p:nvSpPr>
          <p:cNvPr id="4" name="Title 3"/>
          <p:cNvSpPr>
            <a:spLocks noGrp="1"/>
          </p:cNvSpPr>
          <p:nvPr>
            <p:ph type="title"/>
          </p:nvPr>
        </p:nvSpPr>
        <p:spPr/>
        <p:txBody>
          <a:bodyPr/>
          <a:lstStyle/>
          <a:p>
            <a:r>
              <a:rPr lang="en-US" dirty="0"/>
              <a:t>A Scrum Board</a:t>
            </a:r>
          </a:p>
        </p:txBody>
      </p:sp>
      <p:graphicFrame>
        <p:nvGraphicFramePr>
          <p:cNvPr id="5" name="Table 4"/>
          <p:cNvGraphicFramePr>
            <a:graphicFrameLocks noGrp="1"/>
          </p:cNvGraphicFramePr>
          <p:nvPr>
            <p:extLst>
              <p:ext uri="{D42A27DB-BD31-4B8C-83A1-F6EECF244321}">
                <p14:modId xmlns:p14="http://schemas.microsoft.com/office/powerpoint/2010/main" val="3361062783"/>
              </p:ext>
            </p:extLst>
          </p:nvPr>
        </p:nvGraphicFramePr>
        <p:xfrm>
          <a:off x="609600" y="3042920"/>
          <a:ext cx="7467600" cy="3738880"/>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xmlns="" val="20000"/>
                    </a:ext>
                  </a:extLst>
                </a:gridCol>
                <a:gridCol w="1866900">
                  <a:extLst>
                    <a:ext uri="{9D8B030D-6E8A-4147-A177-3AD203B41FA5}">
                      <a16:colId xmlns:a16="http://schemas.microsoft.com/office/drawing/2014/main" xmlns="" val="20001"/>
                    </a:ext>
                  </a:extLst>
                </a:gridCol>
                <a:gridCol w="1866900">
                  <a:extLst>
                    <a:ext uri="{9D8B030D-6E8A-4147-A177-3AD203B41FA5}">
                      <a16:colId xmlns:a16="http://schemas.microsoft.com/office/drawing/2014/main" xmlns="" val="20002"/>
                    </a:ext>
                  </a:extLst>
                </a:gridCol>
                <a:gridCol w="1866900">
                  <a:extLst>
                    <a:ext uri="{9D8B030D-6E8A-4147-A177-3AD203B41FA5}">
                      <a16:colId xmlns:a16="http://schemas.microsoft.com/office/drawing/2014/main" xmlns="" val="20003"/>
                    </a:ext>
                  </a:extLst>
                </a:gridCol>
              </a:tblGrid>
              <a:tr h="304800">
                <a:tc gridSpan="4">
                  <a:txBody>
                    <a:bodyPr/>
                    <a:lstStyle/>
                    <a:p>
                      <a:pPr algn="ctr"/>
                      <a:r>
                        <a:rPr lang="en-US" sz="1600" dirty="0"/>
                        <a:t>Sprint #1</a:t>
                      </a: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xmlns="" val="10000"/>
                  </a:ext>
                </a:extLst>
              </a:tr>
              <a:tr h="198120">
                <a:tc>
                  <a:txBody>
                    <a:bodyPr/>
                    <a:lstStyle/>
                    <a:p>
                      <a:pPr algn="ctr"/>
                      <a:r>
                        <a:rPr lang="en-US" sz="1600" dirty="0">
                          <a:solidFill>
                            <a:schemeClr val="bg1"/>
                          </a:solidFill>
                        </a:rPr>
                        <a:t>PBI</a:t>
                      </a:r>
                    </a:p>
                  </a:txBody>
                  <a:tcPr>
                    <a:solidFill>
                      <a:schemeClr val="accent1"/>
                    </a:solidFill>
                  </a:tcPr>
                </a:tc>
                <a:tc>
                  <a:txBody>
                    <a:bodyPr/>
                    <a:lstStyle/>
                    <a:p>
                      <a:pPr algn="ctr"/>
                      <a:r>
                        <a:rPr lang="en-US" sz="1600" dirty="0">
                          <a:solidFill>
                            <a:schemeClr val="bg1"/>
                          </a:solidFill>
                        </a:rPr>
                        <a:t>To Do</a:t>
                      </a:r>
                    </a:p>
                  </a:txBody>
                  <a:tcPr>
                    <a:solidFill>
                      <a:schemeClr val="accent1"/>
                    </a:solidFill>
                  </a:tcPr>
                </a:tc>
                <a:tc>
                  <a:txBody>
                    <a:bodyPr/>
                    <a:lstStyle/>
                    <a:p>
                      <a:pPr algn="ctr"/>
                      <a:r>
                        <a:rPr lang="en-US" sz="1600" dirty="0">
                          <a:solidFill>
                            <a:schemeClr val="bg1"/>
                          </a:solidFill>
                        </a:rPr>
                        <a:t>In Progress</a:t>
                      </a:r>
                    </a:p>
                  </a:txBody>
                  <a:tcPr>
                    <a:solidFill>
                      <a:schemeClr val="accent1"/>
                    </a:solidFill>
                  </a:tcPr>
                </a:tc>
                <a:tc>
                  <a:txBody>
                    <a:bodyPr/>
                    <a:lstStyle/>
                    <a:p>
                      <a:pPr algn="ctr"/>
                      <a:r>
                        <a:rPr lang="en-US" sz="1600" dirty="0">
                          <a:solidFill>
                            <a:schemeClr val="bg1"/>
                          </a:solidFill>
                        </a:rPr>
                        <a:t>Done</a:t>
                      </a:r>
                    </a:p>
                  </a:txBody>
                  <a:tcPr>
                    <a:solidFill>
                      <a:schemeClr val="accent1"/>
                    </a:solidFill>
                  </a:tcPr>
                </a:tc>
                <a:extLst>
                  <a:ext uri="{0D108BD9-81ED-4DB2-BD59-A6C34878D82A}">
                    <a16:rowId xmlns:a16="http://schemas.microsoft.com/office/drawing/2014/main" xmlns="" val="10001"/>
                  </a:ext>
                </a:extLst>
              </a:tr>
              <a:tr h="70612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2"/>
                  </a:ext>
                </a:extLst>
              </a:tr>
              <a:tr h="76200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3"/>
                  </a:ext>
                </a:extLst>
              </a:tr>
              <a:tr h="762000">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xmlns="" val="10004"/>
                  </a:ext>
                </a:extLst>
              </a:tr>
              <a:tr h="83820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5"/>
                  </a:ext>
                </a:extLst>
              </a:tr>
            </a:tbl>
          </a:graphicData>
        </a:graphic>
      </p:graphicFrame>
      <p:sp>
        <p:nvSpPr>
          <p:cNvPr id="6" name="Rectangle 5"/>
          <p:cNvSpPr/>
          <p:nvPr/>
        </p:nvSpPr>
        <p:spPr>
          <a:xfrm>
            <a:off x="1066800" y="3962400"/>
            <a:ext cx="1066800" cy="228600"/>
          </a:xfrm>
          <a:prstGeom prst="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66800" y="4729480"/>
            <a:ext cx="1066800" cy="2286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66800" y="5496560"/>
            <a:ext cx="1066800" cy="2286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66800" y="6263639"/>
            <a:ext cx="1066800" cy="2286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337300" y="3880104"/>
            <a:ext cx="533400" cy="164592"/>
          </a:xfrm>
          <a:prstGeom prst="rect">
            <a:avLst/>
          </a:prstGeom>
          <a:solidFill>
            <a:srgbClr val="FF9999"/>
          </a:solidFill>
          <a:ln>
            <a:solidFill>
              <a:srgbClr val="FF7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207000" y="3797808"/>
            <a:ext cx="533400" cy="164592"/>
          </a:xfrm>
          <a:prstGeom prst="rect">
            <a:avLst/>
          </a:prstGeom>
          <a:solidFill>
            <a:srgbClr val="FF9999"/>
          </a:solidFill>
          <a:ln>
            <a:solidFill>
              <a:srgbClr val="FF7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77000" y="4114800"/>
            <a:ext cx="533400" cy="164592"/>
          </a:xfrm>
          <a:prstGeom prst="rect">
            <a:avLst/>
          </a:prstGeom>
          <a:solidFill>
            <a:srgbClr val="FF9999"/>
          </a:solidFill>
          <a:ln>
            <a:solidFill>
              <a:srgbClr val="FF7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042150" y="3814741"/>
            <a:ext cx="533400" cy="164592"/>
          </a:xfrm>
          <a:prstGeom prst="rect">
            <a:avLst/>
          </a:prstGeom>
          <a:solidFill>
            <a:srgbClr val="FF9999"/>
          </a:solidFill>
          <a:ln>
            <a:solidFill>
              <a:srgbClr val="FF7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086600" y="4157133"/>
            <a:ext cx="533400" cy="164592"/>
          </a:xfrm>
          <a:prstGeom prst="rect">
            <a:avLst/>
          </a:prstGeom>
          <a:solidFill>
            <a:srgbClr val="FF9999"/>
          </a:solidFill>
          <a:ln>
            <a:solidFill>
              <a:srgbClr val="FF7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743200" y="4579451"/>
            <a:ext cx="533400" cy="164592"/>
          </a:xfrm>
          <a:prstGeom prst="rect">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895600" y="4888281"/>
            <a:ext cx="533400" cy="164592"/>
          </a:xfrm>
          <a:prstGeom prst="rect">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334000" y="4794504"/>
            <a:ext cx="533400" cy="164592"/>
          </a:xfrm>
          <a:prstGeom prst="rect">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086600" y="4787222"/>
            <a:ext cx="533400" cy="164592"/>
          </a:xfrm>
          <a:prstGeom prst="rect">
            <a:avLst/>
          </a:prstGeom>
          <a:solidFill>
            <a:srgbClr val="FFFFCC"/>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607733" y="5300846"/>
            <a:ext cx="533400" cy="164592"/>
          </a:xfrm>
          <a:prstGeom prst="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700865" y="5609676"/>
            <a:ext cx="533400" cy="164592"/>
          </a:xfrm>
          <a:prstGeom prst="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429000" y="5340773"/>
            <a:ext cx="533400" cy="164592"/>
          </a:xfrm>
          <a:prstGeom prst="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522132" y="5649603"/>
            <a:ext cx="533400" cy="164592"/>
          </a:xfrm>
          <a:prstGeom prst="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590800" y="6039851"/>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628900" y="6277086"/>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412067" y="6079778"/>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798234" y="6532508"/>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530599" y="6360939"/>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754965" y="6593197"/>
            <a:ext cx="533400" cy="164592"/>
          </a:xfrm>
          <a:prstGeom prst="rect">
            <a:avLst/>
          </a:prstGeom>
          <a:solidFill>
            <a:schemeClr val="accent5">
              <a:lumMod val="40000"/>
              <a:lumOff val="6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445000" y="5290786"/>
            <a:ext cx="533400" cy="164592"/>
          </a:xfrm>
          <a:prstGeom prst="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rot="21028122">
            <a:off x="5170310" y="5569847"/>
            <a:ext cx="2822793" cy="553998"/>
          </a:xfrm>
          <a:prstGeom prst="rect">
            <a:avLst/>
          </a:prstGeom>
          <a:noFill/>
        </p:spPr>
        <p:txBody>
          <a:bodyPr wrap="square" rtlCol="0">
            <a:spAutoFit/>
          </a:bodyPr>
          <a:lstStyle/>
          <a:p>
            <a:pPr algn="ctr">
              <a:lnSpc>
                <a:spcPts val="1800"/>
              </a:lnSpc>
            </a:pPr>
            <a:r>
              <a:rPr lang="en-US" sz="1600" b="0" dirty="0">
                <a:solidFill>
                  <a:srgbClr val="C00000"/>
                </a:solidFill>
                <a:latin typeface="Comic Sans MS" panose="030F0702030302020204" pitchFamily="66" charset="0"/>
              </a:rPr>
              <a:t>Each PBI is ideally discrete without dependencies</a:t>
            </a:r>
          </a:p>
        </p:txBody>
      </p:sp>
    </p:spTree>
    <p:extLst>
      <p:ext uri="{BB962C8B-B14F-4D97-AF65-F5344CB8AC3E}">
        <p14:creationId xmlns:p14="http://schemas.microsoft.com/office/powerpoint/2010/main" val="720939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623649"/>
            <a:ext cx="2743200" cy="5031104"/>
          </a:xfrm>
          <a:solidFill>
            <a:srgbClr val="ECB5B2"/>
          </a:solidFill>
        </p:spPr>
        <p:txBody>
          <a:bodyPr/>
          <a:lstStyle/>
          <a:p>
            <a:r>
              <a:rPr lang="en-US" sz="1800" dirty="0"/>
              <a:t>An increment is deemed complete </a:t>
            </a:r>
            <a:br>
              <a:rPr lang="en-US" sz="1800" dirty="0"/>
            </a:br>
            <a:r>
              <a:rPr lang="en-US" sz="1800" dirty="0"/>
              <a:t>after all PBIs for the corresponding Sprint meet their done </a:t>
            </a:r>
            <a:br>
              <a:rPr lang="en-US" sz="1800" dirty="0"/>
            </a:br>
            <a:r>
              <a:rPr lang="en-US" sz="1800" dirty="0"/>
              <a:t>criteria and their acceptance criteria.  </a:t>
            </a:r>
            <a:br>
              <a:rPr lang="en-US" sz="1800" dirty="0"/>
            </a:br>
            <a:endParaRPr lang="en-US" sz="1800" dirty="0"/>
          </a:p>
          <a:p>
            <a:r>
              <a:rPr lang="en-US" sz="1800" dirty="0"/>
              <a:t>In pure Scrum, </a:t>
            </a:r>
            <a:r>
              <a:rPr lang="en-US" sz="1800" b="1" i="1" dirty="0">
                <a:solidFill>
                  <a:srgbClr val="C00000"/>
                </a:solidFill>
              </a:rPr>
              <a:t>the team </a:t>
            </a:r>
            <a:r>
              <a:rPr lang="en-US" sz="1800" dirty="0"/>
              <a:t>defines the definition of done.  However, those performing the work and those accepting the work product must share a common definition of “Done”. </a:t>
            </a:r>
          </a:p>
          <a:p>
            <a:endParaRPr lang="en-US" sz="1800" dirty="0"/>
          </a:p>
          <a:p>
            <a:endParaRPr lang="en-US" sz="1800" dirty="0"/>
          </a:p>
        </p:txBody>
      </p:sp>
      <p:sp>
        <p:nvSpPr>
          <p:cNvPr id="4" name="Content Placeholder 3"/>
          <p:cNvSpPr>
            <a:spLocks noGrp="1"/>
          </p:cNvSpPr>
          <p:nvPr>
            <p:ph sz="half" idx="2"/>
          </p:nvPr>
        </p:nvSpPr>
        <p:spPr>
          <a:xfrm>
            <a:off x="2667000" y="1719071"/>
            <a:ext cx="6400800" cy="4912233"/>
          </a:xfrm>
        </p:spPr>
        <p:txBody>
          <a:bodyPr>
            <a:noAutofit/>
          </a:bodyPr>
          <a:lstStyle/>
          <a:p>
            <a:pPr marL="45720" indent="0">
              <a:buNone/>
            </a:pPr>
            <a:r>
              <a:rPr lang="en-US" sz="1800" b="1" dirty="0"/>
              <a:t>     The DoD is NOT the same as Acceptance Criteria</a:t>
            </a:r>
          </a:p>
          <a:p>
            <a:pPr lvl="1"/>
            <a:r>
              <a:rPr lang="en-US" sz="1600" dirty="0"/>
              <a:t>The Definition of Done is a clear and concise list of requirements that the user story must satisfy for the team to call it complete. </a:t>
            </a:r>
          </a:p>
          <a:p>
            <a:pPr lvl="1"/>
            <a:r>
              <a:rPr lang="en-US" sz="1600" dirty="0"/>
              <a:t>The DoD is a list of technical and non-technical requirements for each user story to meet for the project.  It must apply to </a:t>
            </a:r>
            <a:r>
              <a:rPr lang="en-US" sz="1600" u="sng" dirty="0">
                <a:solidFill>
                  <a:srgbClr val="C00000"/>
                </a:solidFill>
              </a:rPr>
              <a:t>all</a:t>
            </a:r>
            <a:r>
              <a:rPr lang="en-US" sz="1600" dirty="0"/>
              <a:t> items in the backlog. </a:t>
            </a:r>
          </a:p>
          <a:p>
            <a:pPr lvl="1"/>
            <a:r>
              <a:rPr lang="en-US" sz="1600" dirty="0"/>
              <a:t>DoD is a contract between the Scrum Team &amp; the Product Owner. </a:t>
            </a:r>
          </a:p>
          <a:p>
            <a:pPr lvl="1"/>
            <a:r>
              <a:rPr lang="en-US" sz="1600" dirty="0"/>
              <a:t>User story Acceptance Criteria can be modified over the course of the Sprint as the user story is further refined. </a:t>
            </a:r>
          </a:p>
          <a:p>
            <a:pPr lvl="1"/>
            <a:r>
              <a:rPr lang="en-US" sz="1600" dirty="0"/>
              <a:t>The DoD is set during the Release Planning or Sprint 0 – not generally modified once active development print cycles are underway. </a:t>
            </a:r>
          </a:p>
          <a:p>
            <a:pPr lvl="1"/>
            <a:r>
              <a:rPr lang="en-US" sz="1600" dirty="0"/>
              <a:t>The DoD is often confused with acceptance criteria because, like acceptance criteria, it is used to prove that a story is complete. </a:t>
            </a:r>
          </a:p>
          <a:p>
            <a:pPr lvl="1"/>
            <a:r>
              <a:rPr lang="en-US" sz="1600" dirty="0"/>
              <a:t>The difference with the DoD is that it is a list of requisites that determine that a story meets company or project requirements, instead of only technical requirements. </a:t>
            </a:r>
          </a:p>
        </p:txBody>
      </p:sp>
      <p:sp>
        <p:nvSpPr>
          <p:cNvPr id="3" name="Title 2"/>
          <p:cNvSpPr>
            <a:spLocks noGrp="1"/>
          </p:cNvSpPr>
          <p:nvPr>
            <p:ph type="title"/>
          </p:nvPr>
        </p:nvSpPr>
        <p:spPr/>
        <p:txBody>
          <a:bodyPr/>
          <a:lstStyle/>
          <a:p>
            <a:r>
              <a:rPr lang="en-US" dirty="0"/>
              <a:t>The Definition of DONE</a:t>
            </a:r>
            <a:br>
              <a:rPr lang="en-US" dirty="0"/>
            </a:br>
            <a:r>
              <a:rPr lang="en-US" dirty="0"/>
              <a:t>(DoD)</a:t>
            </a:r>
          </a:p>
        </p:txBody>
      </p:sp>
    </p:spTree>
    <p:extLst>
      <p:ext uri="{BB962C8B-B14F-4D97-AF65-F5344CB8AC3E}">
        <p14:creationId xmlns:p14="http://schemas.microsoft.com/office/powerpoint/2010/main" val="40994866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642534"/>
            <a:ext cx="4343400" cy="4912233"/>
          </a:xfrm>
        </p:spPr>
        <p:txBody>
          <a:bodyPr/>
          <a:lstStyle/>
          <a:p>
            <a:pPr>
              <a:spcAft>
                <a:spcPts val="0"/>
              </a:spcAft>
            </a:pPr>
            <a:r>
              <a:rPr lang="en-US" sz="1600" b="1" dirty="0"/>
              <a:t>Preliminary Design.  </a:t>
            </a:r>
          </a:p>
          <a:p>
            <a:pPr lvl="1">
              <a:spcAft>
                <a:spcPts val="0"/>
              </a:spcAft>
            </a:pPr>
            <a:r>
              <a:rPr lang="en-US" sz="1400" dirty="0"/>
              <a:t>is done by showing artifacts that focus on identifying actors, black box software components and their inter-relationships.  The architecture is represented by the following artifacts:</a:t>
            </a:r>
          </a:p>
          <a:p>
            <a:pPr lvl="2">
              <a:spcAft>
                <a:spcPts val="0"/>
              </a:spcAft>
            </a:pPr>
            <a:r>
              <a:rPr lang="en-US" sz="1200" dirty="0"/>
              <a:t>Subsystem context diagrams</a:t>
            </a:r>
          </a:p>
          <a:p>
            <a:pPr lvl="2">
              <a:spcAft>
                <a:spcPts val="0"/>
              </a:spcAft>
            </a:pPr>
            <a:r>
              <a:rPr lang="en-US" sz="1200" dirty="0"/>
              <a:t>Leaf subsystem level collaborations</a:t>
            </a:r>
          </a:p>
          <a:p>
            <a:pPr lvl="2">
              <a:spcAft>
                <a:spcPts val="0"/>
              </a:spcAft>
            </a:pPr>
            <a:r>
              <a:rPr lang="en-US" sz="1200" dirty="0"/>
              <a:t>Subsystem collaboration requirements trace diagram</a:t>
            </a:r>
          </a:p>
          <a:p>
            <a:pPr lvl="2">
              <a:spcAft>
                <a:spcPts val="0"/>
              </a:spcAft>
            </a:pPr>
            <a:r>
              <a:rPr lang="en-US" sz="1200" dirty="0"/>
              <a:t>Software Model Questions are all addressed.</a:t>
            </a:r>
          </a:p>
          <a:p>
            <a:pPr lvl="2">
              <a:spcAft>
                <a:spcPts val="0"/>
              </a:spcAft>
            </a:pPr>
            <a:r>
              <a:rPr lang="en-US" sz="1200" dirty="0"/>
              <a:t>Level 2 test plan is developed or updated </a:t>
            </a:r>
          </a:p>
          <a:p>
            <a:pPr lvl="2">
              <a:spcAft>
                <a:spcPts val="0"/>
              </a:spcAft>
            </a:pPr>
            <a:r>
              <a:rPr lang="en-US" sz="1200" dirty="0"/>
              <a:t>…</a:t>
            </a:r>
          </a:p>
          <a:p>
            <a:r>
              <a:rPr lang="en-US" sz="1600" b="1" dirty="0"/>
              <a:t>Detailed Design  </a:t>
            </a:r>
          </a:p>
          <a:p>
            <a:pPr lvl="1"/>
            <a:r>
              <a:rPr lang="en-US" sz="1400" dirty="0"/>
              <a:t>is done by showing artifacts that focus on identifying relationships between a software component’s architecturally significant classes.  The Detailed Design is represented by the following artifacts:</a:t>
            </a:r>
          </a:p>
          <a:p>
            <a:pPr lvl="3"/>
            <a:r>
              <a:rPr lang="en-US" sz="1100" dirty="0"/>
              <a:t>Component level collaboration sequence diagrams</a:t>
            </a:r>
          </a:p>
          <a:p>
            <a:pPr lvl="3"/>
            <a:r>
              <a:rPr lang="en-US" sz="1100" dirty="0"/>
              <a:t>Component level collaboration class diagrams</a:t>
            </a:r>
          </a:p>
          <a:p>
            <a:pPr lvl="3"/>
            <a:r>
              <a:rPr lang="en-US" sz="1100" dirty="0"/>
              <a:t>…</a:t>
            </a:r>
          </a:p>
        </p:txBody>
      </p:sp>
      <p:sp>
        <p:nvSpPr>
          <p:cNvPr id="4" name="Content Placeholder 3"/>
          <p:cNvSpPr>
            <a:spLocks noGrp="1"/>
          </p:cNvSpPr>
          <p:nvPr>
            <p:ph sz="half" idx="2"/>
          </p:nvPr>
        </p:nvSpPr>
        <p:spPr>
          <a:xfrm>
            <a:off x="4343400" y="1642534"/>
            <a:ext cx="4648200" cy="4912233"/>
          </a:xfrm>
        </p:spPr>
        <p:txBody>
          <a:bodyPr>
            <a:noAutofit/>
          </a:bodyPr>
          <a:lstStyle/>
          <a:p>
            <a:pPr>
              <a:tabLst>
                <a:tab pos="2516188" algn="l"/>
              </a:tabLst>
            </a:pPr>
            <a:r>
              <a:rPr lang="en-US" sz="1600" b="1" dirty="0"/>
              <a:t>Code &amp; Unit Test (CUT)</a:t>
            </a:r>
          </a:p>
          <a:p>
            <a:pPr lvl="1">
              <a:tabLst>
                <a:tab pos="2516188" algn="l"/>
              </a:tabLst>
            </a:pPr>
            <a:r>
              <a:rPr lang="en-US" sz="1400" dirty="0"/>
              <a:t>Level 1 tests are done using </a:t>
            </a:r>
            <a:r>
              <a:rPr lang="en-US" sz="1400" dirty="0" err="1"/>
              <a:t>CppUnitLite</a:t>
            </a:r>
            <a:r>
              <a:rPr lang="en-US" sz="1400" dirty="0"/>
              <a:t> for C++ and JUnit for Java.  Model updated to reflect design impact of code changes. All implementation artifacts from the story are ready for formal review.</a:t>
            </a:r>
          </a:p>
          <a:p>
            <a:pPr lvl="2">
              <a:tabLst>
                <a:tab pos="2516188" algn="l"/>
              </a:tabLst>
            </a:pPr>
            <a:r>
              <a:rPr lang="en-US" sz="1200" dirty="0"/>
              <a:t>All code written will include Code Headers &amp; Commenting standards</a:t>
            </a:r>
          </a:p>
          <a:p>
            <a:pPr lvl="2">
              <a:tabLst>
                <a:tab pos="2516188" algn="l"/>
              </a:tabLst>
            </a:pPr>
            <a:r>
              <a:rPr lang="en-US" sz="1200" dirty="0"/>
              <a:t>Each new or modified level 1 test is named to clearly indicate its purpose</a:t>
            </a:r>
          </a:p>
          <a:p>
            <a:pPr lvl="2">
              <a:tabLst>
                <a:tab pos="2516188" algn="l"/>
              </a:tabLst>
            </a:pPr>
            <a:r>
              <a:rPr lang="en-US" sz="1200" dirty="0"/>
              <a:t>Code and level 1 test drivers are in the code repository on the appropriate branch</a:t>
            </a:r>
          </a:p>
          <a:p>
            <a:pPr lvl="2">
              <a:tabLst>
                <a:tab pos="2516188" algn="l"/>
              </a:tabLst>
            </a:pPr>
            <a:r>
              <a:rPr lang="en-US" sz="1200" dirty="0"/>
              <a:t>A subject matter expert has peer reviewed level 1 test procedures to verify sufficiency of preconditions tested and expected results verifications</a:t>
            </a:r>
          </a:p>
          <a:p>
            <a:pPr lvl="2">
              <a:tabLst>
                <a:tab pos="2516188" algn="l"/>
              </a:tabLst>
            </a:pPr>
            <a:r>
              <a:rPr lang="en-US" sz="1200" dirty="0"/>
              <a:t>Level 2 test procedures have been created</a:t>
            </a:r>
          </a:p>
          <a:p>
            <a:r>
              <a:rPr lang="en-US" sz="1600" b="1" dirty="0"/>
              <a:t>Integration</a:t>
            </a:r>
          </a:p>
          <a:p>
            <a:pPr lvl="1"/>
            <a:r>
              <a:rPr lang="en-US" sz="1400" dirty="0"/>
              <a:t>is done when:</a:t>
            </a:r>
          </a:p>
          <a:p>
            <a:pPr lvl="2"/>
            <a:r>
              <a:rPr lang="en-US" sz="1200" dirty="0"/>
              <a:t>Verification and regression tests are complete</a:t>
            </a:r>
          </a:p>
          <a:p>
            <a:pPr lvl="2"/>
            <a:r>
              <a:rPr lang="en-US" sz="1200" dirty="0"/>
              <a:t>All open Level 2 open items have been documented in the test record and in additional software code records and stories.</a:t>
            </a:r>
          </a:p>
          <a:p>
            <a:pPr lvl="2"/>
            <a:r>
              <a:rPr lang="en-US" sz="1200" dirty="0"/>
              <a:t>Updated Level 2 test plans and procedures</a:t>
            </a:r>
          </a:p>
          <a:p>
            <a:pPr lvl="2"/>
            <a:r>
              <a:rPr lang="en-US" sz="1200" dirty="0"/>
              <a:t>…</a:t>
            </a:r>
          </a:p>
          <a:p>
            <a:endParaRPr lang="en-US" sz="1600" dirty="0"/>
          </a:p>
        </p:txBody>
      </p:sp>
      <p:sp>
        <p:nvSpPr>
          <p:cNvPr id="3" name="Title 2"/>
          <p:cNvSpPr>
            <a:spLocks noGrp="1"/>
          </p:cNvSpPr>
          <p:nvPr>
            <p:ph type="title"/>
          </p:nvPr>
        </p:nvSpPr>
        <p:spPr/>
        <p:txBody>
          <a:bodyPr/>
          <a:lstStyle/>
          <a:p>
            <a:r>
              <a:rPr lang="en-US" dirty="0"/>
              <a:t>Sample Definition of Done</a:t>
            </a:r>
            <a:br>
              <a:rPr lang="en-US" dirty="0"/>
            </a:br>
            <a:r>
              <a:rPr lang="en-US" dirty="0"/>
              <a:t>(excerpted)</a:t>
            </a:r>
          </a:p>
        </p:txBody>
      </p:sp>
    </p:spTree>
    <p:extLst>
      <p:ext uri="{BB962C8B-B14F-4D97-AF65-F5344CB8AC3E}">
        <p14:creationId xmlns:p14="http://schemas.microsoft.com/office/powerpoint/2010/main" val="2179885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800" dirty="0"/>
              <a:t>The</a:t>
            </a:r>
            <a:r>
              <a:rPr lang="en-US" sz="1800" dirty="0">
                <a:solidFill>
                  <a:srgbClr val="C00000"/>
                </a:solidFill>
              </a:rPr>
              <a:t> </a:t>
            </a:r>
            <a:r>
              <a:rPr lang="en-US" sz="1800" dirty="0">
                <a:solidFill>
                  <a:srgbClr val="6600FF"/>
                </a:solidFill>
              </a:rPr>
              <a:t>product</a:t>
            </a:r>
            <a:r>
              <a:rPr lang="en-US" sz="1800" dirty="0"/>
              <a:t> is the sum of all increments</a:t>
            </a:r>
          </a:p>
          <a:p>
            <a:r>
              <a:rPr lang="en-US" sz="1800" dirty="0">
                <a:solidFill>
                  <a:srgbClr val="6600FF"/>
                </a:solidFill>
              </a:rPr>
              <a:t>Release Planning </a:t>
            </a:r>
            <a:r>
              <a:rPr lang="en-US" sz="1800" dirty="0"/>
              <a:t>is used to plan out all sprints needed to produce the product.</a:t>
            </a:r>
          </a:p>
          <a:p>
            <a:pPr lvl="1"/>
            <a:r>
              <a:rPr lang="en-US" sz="1600" dirty="0"/>
              <a:t>Can be done at the PBI level. </a:t>
            </a:r>
          </a:p>
          <a:p>
            <a:pPr lvl="1"/>
            <a:r>
              <a:rPr lang="en-US" sz="1600" dirty="0"/>
              <a:t>This way the team can know the approximate size of the effort and can make sure they are marching toward completing that amount of work based in their </a:t>
            </a:r>
            <a:r>
              <a:rPr lang="en-US" sz="1600" dirty="0">
                <a:solidFill>
                  <a:srgbClr val="6600FF"/>
                </a:solidFill>
              </a:rPr>
              <a:t>velocity</a:t>
            </a:r>
            <a:r>
              <a:rPr lang="en-US" sz="1600" dirty="0"/>
              <a:t> and total work plan. </a:t>
            </a:r>
          </a:p>
          <a:p>
            <a:pPr lvl="1"/>
            <a:r>
              <a:rPr lang="en-US" sz="1600" dirty="0">
                <a:solidFill>
                  <a:srgbClr val="6600FF"/>
                </a:solidFill>
              </a:rPr>
              <a:t>Burn up charts </a:t>
            </a:r>
            <a:r>
              <a:rPr lang="en-US" sz="1600" dirty="0"/>
              <a:t>and </a:t>
            </a:r>
            <a:r>
              <a:rPr lang="en-US" sz="1600" dirty="0">
                <a:solidFill>
                  <a:srgbClr val="6600FF"/>
                </a:solidFill>
              </a:rPr>
              <a:t>feature burn down charts </a:t>
            </a:r>
            <a:r>
              <a:rPr lang="en-US" sz="1600" dirty="0"/>
              <a:t>can be used for this.</a:t>
            </a:r>
            <a:br>
              <a:rPr lang="en-US" sz="1600" dirty="0"/>
            </a:br>
            <a:endParaRPr lang="en-US" sz="1600" dirty="0"/>
          </a:p>
        </p:txBody>
      </p:sp>
      <p:sp>
        <p:nvSpPr>
          <p:cNvPr id="3" name="Content Placeholder 2"/>
          <p:cNvSpPr>
            <a:spLocks noGrp="1"/>
          </p:cNvSpPr>
          <p:nvPr>
            <p:ph sz="half" idx="2"/>
          </p:nvPr>
        </p:nvSpPr>
        <p:spPr/>
        <p:txBody>
          <a:bodyPr/>
          <a:lstStyle/>
          <a:p>
            <a:r>
              <a:rPr lang="en-US" sz="1800" dirty="0">
                <a:solidFill>
                  <a:srgbClr val="6600FF"/>
                </a:solidFill>
              </a:rPr>
              <a:t>Sprint Planning </a:t>
            </a:r>
            <a:r>
              <a:rPr lang="en-US" sz="1800" dirty="0"/>
              <a:t>is used to plan the current Sprint, i.e., the current Increment</a:t>
            </a:r>
          </a:p>
          <a:p>
            <a:pPr lvl="1"/>
            <a:r>
              <a:rPr lang="en-US" sz="1600" dirty="0"/>
              <a:t>Has two main topics:  What will we do?</a:t>
            </a:r>
            <a:br>
              <a:rPr lang="en-US" sz="1600" dirty="0"/>
            </a:br>
            <a:r>
              <a:rPr lang="en-US" sz="1600" dirty="0"/>
              <a:t>How will we do it?</a:t>
            </a:r>
          </a:p>
          <a:p>
            <a:pPr lvl="1"/>
            <a:r>
              <a:rPr lang="en-US" sz="1600" dirty="0"/>
              <a:t>8 hours for a 4 week Sprint</a:t>
            </a:r>
          </a:p>
          <a:p>
            <a:pPr lvl="2"/>
            <a:r>
              <a:rPr lang="en-US" sz="1400" dirty="0"/>
              <a:t>Usually less for shorter Sprints</a:t>
            </a:r>
          </a:p>
          <a:p>
            <a:pPr lvl="1"/>
            <a:r>
              <a:rPr lang="en-US" sz="1600" dirty="0"/>
              <a:t>Often the day after the Sprint Retrospective</a:t>
            </a:r>
          </a:p>
          <a:p>
            <a:pPr lvl="1"/>
            <a:r>
              <a:rPr lang="en-US" sz="1600" dirty="0"/>
              <a:t>The full Scrum Team participates</a:t>
            </a:r>
          </a:p>
          <a:p>
            <a:pPr lvl="1"/>
            <a:r>
              <a:rPr lang="en-US" sz="1600" dirty="0"/>
              <a:t>What do you think the activities and responsibilities are during Sprint Planning are for:</a:t>
            </a:r>
          </a:p>
          <a:p>
            <a:pPr lvl="2"/>
            <a:r>
              <a:rPr lang="en-US" sz="1400" dirty="0"/>
              <a:t>Product Owner</a:t>
            </a:r>
          </a:p>
          <a:p>
            <a:pPr lvl="2"/>
            <a:r>
              <a:rPr lang="en-US" sz="1400" dirty="0"/>
              <a:t>Development Team</a:t>
            </a:r>
          </a:p>
          <a:p>
            <a:pPr lvl="2"/>
            <a:r>
              <a:rPr lang="en-US" sz="1400" dirty="0"/>
              <a:t>Scrum Master</a:t>
            </a:r>
          </a:p>
          <a:p>
            <a:endParaRPr lang="en-US" dirty="0"/>
          </a:p>
        </p:txBody>
      </p:sp>
      <p:sp>
        <p:nvSpPr>
          <p:cNvPr id="4" name="Title 3"/>
          <p:cNvSpPr>
            <a:spLocks noGrp="1"/>
          </p:cNvSpPr>
          <p:nvPr>
            <p:ph type="title"/>
          </p:nvPr>
        </p:nvSpPr>
        <p:spPr/>
        <p:txBody>
          <a:bodyPr/>
          <a:lstStyle/>
          <a:p>
            <a:r>
              <a:rPr lang="en-US" dirty="0"/>
              <a:t>Planning for the </a:t>
            </a:r>
            <a:br>
              <a:rPr lang="en-US" dirty="0"/>
            </a:br>
            <a:r>
              <a:rPr lang="en-US" dirty="0"/>
              <a:t>Increment and the Product</a:t>
            </a:r>
          </a:p>
        </p:txBody>
      </p:sp>
    </p:spTree>
    <p:extLst>
      <p:ext uri="{BB962C8B-B14F-4D97-AF65-F5344CB8AC3E}">
        <p14:creationId xmlns:p14="http://schemas.microsoft.com/office/powerpoint/2010/main" val="21236346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671564" y="1669147"/>
            <a:ext cx="3208667" cy="1615611"/>
          </a:xfrm>
        </p:spPr>
        <p:txBody>
          <a:bodyPr>
            <a:normAutofit/>
          </a:bodyPr>
          <a:lstStyle/>
          <a:p>
            <a:r>
              <a:rPr lang="en-US" sz="1800" dirty="0"/>
              <a:t>Inputs</a:t>
            </a:r>
          </a:p>
          <a:p>
            <a:pPr lvl="1"/>
            <a:r>
              <a:rPr lang="en-US" sz="1600" dirty="0"/>
              <a:t>Definition of Done</a:t>
            </a:r>
          </a:p>
          <a:p>
            <a:pPr lvl="1"/>
            <a:r>
              <a:rPr lang="en-US" sz="1600" dirty="0"/>
              <a:t>Development Team Capacity for next Sprint</a:t>
            </a:r>
          </a:p>
          <a:p>
            <a:pPr lvl="1"/>
            <a:r>
              <a:rPr lang="en-US" sz="1600" dirty="0"/>
              <a:t>Past performance of the Development Team</a:t>
            </a:r>
          </a:p>
          <a:p>
            <a:pPr lvl="1"/>
            <a:r>
              <a:rPr lang="en-US" sz="1600" dirty="0"/>
              <a:t>The Ready Product Backlog</a:t>
            </a:r>
          </a:p>
          <a:p>
            <a:pPr lvl="1"/>
            <a:r>
              <a:rPr lang="en-US" sz="1600" dirty="0"/>
              <a:t>The latest Increment</a:t>
            </a:r>
          </a:p>
          <a:p>
            <a:pPr lvl="1"/>
            <a:r>
              <a:rPr lang="en-US" sz="1600" dirty="0"/>
              <a:t>Retrospective commitments</a:t>
            </a:r>
          </a:p>
          <a:p>
            <a:r>
              <a:rPr lang="en-US" sz="1800" dirty="0"/>
              <a:t>Outcome</a:t>
            </a:r>
          </a:p>
          <a:p>
            <a:pPr lvl="1"/>
            <a:r>
              <a:rPr lang="en-US" sz="1600" dirty="0"/>
              <a:t>The Sprint Goal</a:t>
            </a:r>
          </a:p>
          <a:p>
            <a:pPr lvl="1"/>
            <a:r>
              <a:rPr lang="en-US" sz="1600" dirty="0"/>
              <a:t>Forecast</a:t>
            </a:r>
          </a:p>
          <a:p>
            <a:pPr lvl="1"/>
            <a:r>
              <a:rPr lang="en-US" sz="1600" dirty="0"/>
              <a:t>Sprint Backlog</a:t>
            </a:r>
          </a:p>
          <a:p>
            <a:pPr lvl="2"/>
            <a:r>
              <a:rPr lang="en-US" sz="1400" dirty="0"/>
              <a:t>60-70% known and accurate</a:t>
            </a:r>
          </a:p>
          <a:p>
            <a:pPr lvl="2"/>
            <a:r>
              <a:rPr lang="en-US" sz="1400" dirty="0"/>
              <a:t>Some work is stubbed out for discovery later</a:t>
            </a:r>
          </a:p>
          <a:p>
            <a:pPr lvl="2"/>
            <a:r>
              <a:rPr lang="en-US" sz="1400" dirty="0"/>
              <a:t>100% time commitment is going to fail</a:t>
            </a:r>
          </a:p>
        </p:txBody>
      </p:sp>
      <p:sp>
        <p:nvSpPr>
          <p:cNvPr id="4" name="Title 3"/>
          <p:cNvSpPr>
            <a:spLocks noGrp="1"/>
          </p:cNvSpPr>
          <p:nvPr>
            <p:ph type="title"/>
          </p:nvPr>
        </p:nvSpPr>
        <p:spPr/>
        <p:txBody>
          <a:bodyPr/>
          <a:lstStyle/>
          <a:p>
            <a:r>
              <a:rPr lang="en-US" sz="3600" dirty="0"/>
              <a:t>Sprint Planning</a:t>
            </a:r>
            <a:br>
              <a:rPr lang="en-US" sz="3600" dirty="0"/>
            </a:br>
            <a:r>
              <a:rPr lang="en-US" sz="3600" dirty="0"/>
              <a:t>Meeting Flow</a:t>
            </a:r>
          </a:p>
        </p:txBody>
      </p:sp>
      <p:sp>
        <p:nvSpPr>
          <p:cNvPr id="10" name="Flowchart: Alternate Process 9"/>
          <p:cNvSpPr/>
          <p:nvPr/>
        </p:nvSpPr>
        <p:spPr>
          <a:xfrm>
            <a:off x="367203" y="2200880"/>
            <a:ext cx="1232520"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Definition of Done</a:t>
            </a:r>
          </a:p>
        </p:txBody>
      </p:sp>
      <p:sp>
        <p:nvSpPr>
          <p:cNvPr id="11" name="Flowchart: Alternate Process 10"/>
          <p:cNvSpPr/>
          <p:nvPr/>
        </p:nvSpPr>
        <p:spPr>
          <a:xfrm>
            <a:off x="1699498" y="2200880"/>
            <a:ext cx="1616286"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Development Team </a:t>
            </a:r>
            <a:r>
              <a:rPr lang="en-US" sz="1200" i="1" dirty="0">
                <a:solidFill>
                  <a:schemeClr val="bg1"/>
                </a:solidFill>
              </a:rPr>
              <a:t>(Velocity + Capacity)</a:t>
            </a:r>
          </a:p>
        </p:txBody>
      </p:sp>
      <p:sp>
        <p:nvSpPr>
          <p:cNvPr id="12" name="Flowchart: Alternate Process 11"/>
          <p:cNvSpPr/>
          <p:nvPr/>
        </p:nvSpPr>
        <p:spPr>
          <a:xfrm>
            <a:off x="3415559" y="2200880"/>
            <a:ext cx="923716"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Product Backlog</a:t>
            </a:r>
          </a:p>
        </p:txBody>
      </p:sp>
      <p:sp>
        <p:nvSpPr>
          <p:cNvPr id="13" name="Flowchart: Alternate Process 12"/>
          <p:cNvSpPr/>
          <p:nvPr/>
        </p:nvSpPr>
        <p:spPr>
          <a:xfrm>
            <a:off x="4439050" y="2200880"/>
            <a:ext cx="1247521"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Retrospective Commitments</a:t>
            </a:r>
          </a:p>
        </p:txBody>
      </p:sp>
      <p:sp>
        <p:nvSpPr>
          <p:cNvPr id="15" name="Rectangle: Rounded Corners 14"/>
          <p:cNvSpPr/>
          <p:nvPr/>
        </p:nvSpPr>
        <p:spPr>
          <a:xfrm>
            <a:off x="1095633" y="3180292"/>
            <a:ext cx="3775379" cy="2352606"/>
          </a:xfrm>
          <a:prstGeom prst="roundRect">
            <a:avLst>
              <a:gd name="adj" fmla="val 7859"/>
            </a:avLst>
          </a:prstGeom>
          <a:gradFill>
            <a:gsLst>
              <a:gs pos="0">
                <a:schemeClr val="accent1">
                  <a:lumMod val="5000"/>
                  <a:lumOff val="95000"/>
                </a:schemeClr>
              </a:gs>
              <a:gs pos="100000">
                <a:srgbClr val="D0D6C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Rectangle: Rounded Corners 15"/>
          <p:cNvSpPr/>
          <p:nvPr/>
        </p:nvSpPr>
        <p:spPr>
          <a:xfrm>
            <a:off x="1147851" y="3601342"/>
            <a:ext cx="2173512" cy="798835"/>
          </a:xfrm>
          <a:prstGeom prst="roundRect">
            <a:avLst>
              <a:gd name="adj" fmla="val 31382"/>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Analyze, evaluate and select Product Backlog for Sprint</a:t>
            </a:r>
            <a:br>
              <a:rPr lang="en-US" sz="1200" dirty="0"/>
            </a:br>
            <a:endParaRPr lang="en-US" sz="1200" dirty="0"/>
          </a:p>
          <a:p>
            <a:pPr algn="ctr"/>
            <a:r>
              <a:rPr lang="en-US" sz="1200" dirty="0"/>
              <a:t>Sprint Goal gives direction</a:t>
            </a:r>
          </a:p>
        </p:txBody>
      </p:sp>
      <p:sp>
        <p:nvSpPr>
          <p:cNvPr id="17" name="Rectangle: Rounded Corners 16"/>
          <p:cNvSpPr/>
          <p:nvPr/>
        </p:nvSpPr>
        <p:spPr>
          <a:xfrm>
            <a:off x="2665620" y="4673647"/>
            <a:ext cx="2136005" cy="793643"/>
          </a:xfrm>
          <a:prstGeom prst="roundRect">
            <a:avLst>
              <a:gd name="adj" fmla="val 31382"/>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Decompose into </a:t>
            </a:r>
            <a:br>
              <a:rPr lang="en-US" sz="1200" dirty="0"/>
            </a:br>
            <a:r>
              <a:rPr lang="en-US" sz="1200" dirty="0"/>
              <a:t>actionable plan</a:t>
            </a:r>
          </a:p>
          <a:p>
            <a:pPr algn="ctr"/>
            <a:endParaRPr lang="en-US" sz="1200" dirty="0"/>
          </a:p>
          <a:p>
            <a:pPr algn="ctr"/>
            <a:r>
              <a:rPr lang="en-US" sz="1200" dirty="0"/>
              <a:t>Enough Work is decomposed</a:t>
            </a:r>
          </a:p>
        </p:txBody>
      </p:sp>
      <p:sp>
        <p:nvSpPr>
          <p:cNvPr id="18" name="Oval 17"/>
          <p:cNvSpPr/>
          <p:nvPr/>
        </p:nvSpPr>
        <p:spPr>
          <a:xfrm>
            <a:off x="1725131" y="3274963"/>
            <a:ext cx="235479" cy="235479"/>
          </a:xfrm>
          <a:prstGeom prst="ellips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a:t>
            </a:r>
          </a:p>
        </p:txBody>
      </p:sp>
      <p:sp>
        <p:nvSpPr>
          <p:cNvPr id="21" name="TextBox 20"/>
          <p:cNvSpPr txBox="1"/>
          <p:nvPr/>
        </p:nvSpPr>
        <p:spPr>
          <a:xfrm>
            <a:off x="1891084" y="3243735"/>
            <a:ext cx="766056" cy="324448"/>
          </a:xfrm>
          <a:prstGeom prst="rect">
            <a:avLst/>
          </a:prstGeom>
          <a:noFill/>
        </p:spPr>
        <p:txBody>
          <a:bodyPr wrap="square" rtlCol="0">
            <a:spAutoFit/>
          </a:bodyPr>
          <a:lstStyle/>
          <a:p>
            <a:pPr algn="ctr">
              <a:lnSpc>
                <a:spcPts val="1800"/>
              </a:lnSpc>
            </a:pPr>
            <a:r>
              <a:rPr lang="en-US" b="0" dirty="0">
                <a:latin typeface="+mn-lt"/>
              </a:rPr>
              <a:t>What</a:t>
            </a:r>
          </a:p>
        </p:txBody>
      </p:sp>
      <p:sp>
        <p:nvSpPr>
          <p:cNvPr id="22" name="Oval 21"/>
          <p:cNvSpPr/>
          <p:nvPr/>
        </p:nvSpPr>
        <p:spPr>
          <a:xfrm>
            <a:off x="3507041" y="4365218"/>
            <a:ext cx="235479" cy="235479"/>
          </a:xfrm>
          <a:prstGeom prst="ellips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2</a:t>
            </a:r>
          </a:p>
        </p:txBody>
      </p:sp>
      <p:sp>
        <p:nvSpPr>
          <p:cNvPr id="23" name="TextBox 22"/>
          <p:cNvSpPr txBox="1"/>
          <p:nvPr/>
        </p:nvSpPr>
        <p:spPr>
          <a:xfrm>
            <a:off x="3672994" y="4333990"/>
            <a:ext cx="766056" cy="323165"/>
          </a:xfrm>
          <a:prstGeom prst="rect">
            <a:avLst/>
          </a:prstGeom>
          <a:noFill/>
        </p:spPr>
        <p:txBody>
          <a:bodyPr wrap="square" rtlCol="0">
            <a:spAutoFit/>
          </a:bodyPr>
          <a:lstStyle/>
          <a:p>
            <a:pPr algn="ctr">
              <a:lnSpc>
                <a:spcPts val="1800"/>
              </a:lnSpc>
            </a:pPr>
            <a:r>
              <a:rPr lang="en-US" b="0" dirty="0">
                <a:latin typeface="+mn-lt"/>
              </a:rPr>
              <a:t>How</a:t>
            </a:r>
          </a:p>
        </p:txBody>
      </p:sp>
      <p:sp>
        <p:nvSpPr>
          <p:cNvPr id="26" name="Arrow: Bent 25"/>
          <p:cNvSpPr/>
          <p:nvPr/>
        </p:nvSpPr>
        <p:spPr>
          <a:xfrm rot="10800000" flipV="1">
            <a:off x="3456951" y="3741964"/>
            <a:ext cx="605414" cy="542586"/>
          </a:xfrm>
          <a:prstGeom prst="bentArrow">
            <a:avLst>
              <a:gd name="adj1" fmla="val 16808"/>
              <a:gd name="adj2" fmla="val 25000"/>
              <a:gd name="adj3" fmla="val 25000"/>
              <a:gd name="adj4" fmla="val 9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endParaRPr>
          </a:p>
        </p:txBody>
      </p:sp>
      <p:sp>
        <p:nvSpPr>
          <p:cNvPr id="27" name="Arrow: Bent 26"/>
          <p:cNvSpPr/>
          <p:nvPr/>
        </p:nvSpPr>
        <p:spPr>
          <a:xfrm flipV="1">
            <a:off x="1942476" y="4575377"/>
            <a:ext cx="605414" cy="657285"/>
          </a:xfrm>
          <a:prstGeom prst="bentArrow">
            <a:avLst>
              <a:gd name="adj1" fmla="val 16808"/>
              <a:gd name="adj2" fmla="val 25000"/>
              <a:gd name="adj3" fmla="val 25000"/>
              <a:gd name="adj4" fmla="val 9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endParaRPr>
          </a:p>
        </p:txBody>
      </p:sp>
      <p:sp>
        <p:nvSpPr>
          <p:cNvPr id="28" name="Flowchart: Alternate Process 27"/>
          <p:cNvSpPr/>
          <p:nvPr/>
        </p:nvSpPr>
        <p:spPr>
          <a:xfrm>
            <a:off x="1095634" y="5987975"/>
            <a:ext cx="3775378" cy="376708"/>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Sprint Goal + Forecast + Sprint Backlog</a:t>
            </a:r>
          </a:p>
        </p:txBody>
      </p:sp>
      <p:sp>
        <p:nvSpPr>
          <p:cNvPr id="29" name="Arrow: Down 28"/>
          <p:cNvSpPr/>
          <p:nvPr/>
        </p:nvSpPr>
        <p:spPr>
          <a:xfrm>
            <a:off x="1189134"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p:cNvSpPr/>
          <p:nvPr/>
        </p:nvSpPr>
        <p:spPr>
          <a:xfrm>
            <a:off x="2337938"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Down 30"/>
          <p:cNvSpPr/>
          <p:nvPr/>
        </p:nvSpPr>
        <p:spPr>
          <a:xfrm>
            <a:off x="3626150"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p:cNvSpPr/>
          <p:nvPr/>
        </p:nvSpPr>
        <p:spPr>
          <a:xfrm>
            <a:off x="4418225"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Down 32"/>
          <p:cNvSpPr/>
          <p:nvPr/>
        </p:nvSpPr>
        <p:spPr>
          <a:xfrm>
            <a:off x="2754276" y="5589392"/>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8557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t>Sprint Planning</a:t>
            </a:r>
            <a:br>
              <a:rPr lang="en-US" sz="3600" dirty="0"/>
            </a:br>
            <a:r>
              <a:rPr lang="en-US" sz="3600" dirty="0"/>
              <a:t>Roles</a:t>
            </a:r>
          </a:p>
        </p:txBody>
      </p:sp>
      <p:sp>
        <p:nvSpPr>
          <p:cNvPr id="10" name="Flowchart: Alternate Process 9"/>
          <p:cNvSpPr/>
          <p:nvPr/>
        </p:nvSpPr>
        <p:spPr>
          <a:xfrm>
            <a:off x="367203" y="2200880"/>
            <a:ext cx="1232520"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Definition of Done</a:t>
            </a:r>
          </a:p>
        </p:txBody>
      </p:sp>
      <p:sp>
        <p:nvSpPr>
          <p:cNvPr id="11" name="Flowchart: Alternate Process 10"/>
          <p:cNvSpPr/>
          <p:nvPr/>
        </p:nvSpPr>
        <p:spPr>
          <a:xfrm>
            <a:off x="1699498" y="2200880"/>
            <a:ext cx="1616286"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Development Team </a:t>
            </a:r>
            <a:r>
              <a:rPr lang="en-US" sz="1200" i="1" dirty="0">
                <a:solidFill>
                  <a:schemeClr val="bg1"/>
                </a:solidFill>
              </a:rPr>
              <a:t>(Velocity + Capacity)</a:t>
            </a:r>
          </a:p>
        </p:txBody>
      </p:sp>
      <p:sp>
        <p:nvSpPr>
          <p:cNvPr id="12" name="Flowchart: Alternate Process 11"/>
          <p:cNvSpPr/>
          <p:nvPr/>
        </p:nvSpPr>
        <p:spPr>
          <a:xfrm>
            <a:off x="3415559" y="2200880"/>
            <a:ext cx="923716"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Product Backlog</a:t>
            </a:r>
          </a:p>
        </p:txBody>
      </p:sp>
      <p:sp>
        <p:nvSpPr>
          <p:cNvPr id="13" name="Flowchart: Alternate Process 12"/>
          <p:cNvSpPr/>
          <p:nvPr/>
        </p:nvSpPr>
        <p:spPr>
          <a:xfrm>
            <a:off x="4439050" y="2200880"/>
            <a:ext cx="1247521" cy="508713"/>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Retrospective Commitments</a:t>
            </a:r>
          </a:p>
        </p:txBody>
      </p:sp>
      <p:sp>
        <p:nvSpPr>
          <p:cNvPr id="15" name="Rectangle: Rounded Corners 14"/>
          <p:cNvSpPr/>
          <p:nvPr/>
        </p:nvSpPr>
        <p:spPr>
          <a:xfrm>
            <a:off x="1095633" y="3180292"/>
            <a:ext cx="3775379" cy="2352606"/>
          </a:xfrm>
          <a:prstGeom prst="roundRect">
            <a:avLst>
              <a:gd name="adj" fmla="val 7859"/>
            </a:avLst>
          </a:prstGeom>
          <a:gradFill>
            <a:gsLst>
              <a:gs pos="0">
                <a:schemeClr val="accent1">
                  <a:lumMod val="5000"/>
                  <a:lumOff val="95000"/>
                </a:schemeClr>
              </a:gs>
              <a:gs pos="100000">
                <a:srgbClr val="D0D6C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Rectangle: Rounded Corners 15"/>
          <p:cNvSpPr/>
          <p:nvPr/>
        </p:nvSpPr>
        <p:spPr>
          <a:xfrm>
            <a:off x="1147851" y="3601342"/>
            <a:ext cx="2173512" cy="798835"/>
          </a:xfrm>
          <a:prstGeom prst="roundRect">
            <a:avLst>
              <a:gd name="adj" fmla="val 31382"/>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Analyze, evaluate and select Product Backlog for Sprint</a:t>
            </a:r>
            <a:br>
              <a:rPr lang="en-US" sz="1200" dirty="0"/>
            </a:br>
            <a:endParaRPr lang="en-US" sz="1200" dirty="0"/>
          </a:p>
          <a:p>
            <a:pPr algn="ctr"/>
            <a:r>
              <a:rPr lang="en-US" sz="1200" dirty="0"/>
              <a:t>Sprint Goal gives direction</a:t>
            </a:r>
          </a:p>
        </p:txBody>
      </p:sp>
      <p:sp>
        <p:nvSpPr>
          <p:cNvPr id="17" name="Rectangle: Rounded Corners 16"/>
          <p:cNvSpPr/>
          <p:nvPr/>
        </p:nvSpPr>
        <p:spPr>
          <a:xfrm>
            <a:off x="2665620" y="4673647"/>
            <a:ext cx="2136005" cy="793643"/>
          </a:xfrm>
          <a:prstGeom prst="roundRect">
            <a:avLst>
              <a:gd name="adj" fmla="val 31382"/>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t>Decompose into </a:t>
            </a:r>
            <a:br>
              <a:rPr lang="en-US" sz="1200" dirty="0"/>
            </a:br>
            <a:r>
              <a:rPr lang="en-US" sz="1200" dirty="0"/>
              <a:t>actionable plan</a:t>
            </a:r>
          </a:p>
          <a:p>
            <a:pPr algn="ctr"/>
            <a:endParaRPr lang="en-US" sz="1200" dirty="0"/>
          </a:p>
          <a:p>
            <a:pPr algn="ctr"/>
            <a:r>
              <a:rPr lang="en-US" sz="1200" dirty="0"/>
              <a:t>Enough Work is decomposed</a:t>
            </a:r>
          </a:p>
        </p:txBody>
      </p:sp>
      <p:sp>
        <p:nvSpPr>
          <p:cNvPr id="18" name="Oval 17"/>
          <p:cNvSpPr/>
          <p:nvPr/>
        </p:nvSpPr>
        <p:spPr>
          <a:xfrm>
            <a:off x="1725131" y="3274963"/>
            <a:ext cx="235479" cy="235479"/>
          </a:xfrm>
          <a:prstGeom prst="ellips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a:t>
            </a:r>
          </a:p>
        </p:txBody>
      </p:sp>
      <p:sp>
        <p:nvSpPr>
          <p:cNvPr id="21" name="TextBox 20"/>
          <p:cNvSpPr txBox="1"/>
          <p:nvPr/>
        </p:nvSpPr>
        <p:spPr>
          <a:xfrm>
            <a:off x="1891084" y="3243735"/>
            <a:ext cx="766056" cy="324448"/>
          </a:xfrm>
          <a:prstGeom prst="rect">
            <a:avLst/>
          </a:prstGeom>
          <a:noFill/>
        </p:spPr>
        <p:txBody>
          <a:bodyPr wrap="square" rtlCol="0">
            <a:spAutoFit/>
          </a:bodyPr>
          <a:lstStyle/>
          <a:p>
            <a:pPr algn="ctr">
              <a:lnSpc>
                <a:spcPts val="1800"/>
              </a:lnSpc>
            </a:pPr>
            <a:r>
              <a:rPr lang="en-US" b="0" dirty="0">
                <a:latin typeface="+mn-lt"/>
              </a:rPr>
              <a:t>What</a:t>
            </a:r>
          </a:p>
        </p:txBody>
      </p:sp>
      <p:sp>
        <p:nvSpPr>
          <p:cNvPr id="22" name="Oval 21"/>
          <p:cNvSpPr/>
          <p:nvPr/>
        </p:nvSpPr>
        <p:spPr>
          <a:xfrm>
            <a:off x="3507041" y="4365218"/>
            <a:ext cx="235479" cy="235479"/>
          </a:xfrm>
          <a:prstGeom prst="ellipse">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2</a:t>
            </a:r>
          </a:p>
        </p:txBody>
      </p:sp>
      <p:sp>
        <p:nvSpPr>
          <p:cNvPr id="23" name="TextBox 22"/>
          <p:cNvSpPr txBox="1"/>
          <p:nvPr/>
        </p:nvSpPr>
        <p:spPr>
          <a:xfrm>
            <a:off x="3672994" y="4333990"/>
            <a:ext cx="766056" cy="323165"/>
          </a:xfrm>
          <a:prstGeom prst="rect">
            <a:avLst/>
          </a:prstGeom>
          <a:noFill/>
        </p:spPr>
        <p:txBody>
          <a:bodyPr wrap="square" rtlCol="0">
            <a:spAutoFit/>
          </a:bodyPr>
          <a:lstStyle/>
          <a:p>
            <a:pPr algn="ctr">
              <a:lnSpc>
                <a:spcPts val="1800"/>
              </a:lnSpc>
            </a:pPr>
            <a:r>
              <a:rPr lang="en-US" b="0" dirty="0">
                <a:latin typeface="+mn-lt"/>
              </a:rPr>
              <a:t>How</a:t>
            </a:r>
          </a:p>
        </p:txBody>
      </p:sp>
      <p:sp>
        <p:nvSpPr>
          <p:cNvPr id="26" name="Arrow: Bent 25"/>
          <p:cNvSpPr/>
          <p:nvPr/>
        </p:nvSpPr>
        <p:spPr>
          <a:xfrm rot="10800000" flipV="1">
            <a:off x="3456951" y="3741964"/>
            <a:ext cx="605414" cy="542586"/>
          </a:xfrm>
          <a:prstGeom prst="bentArrow">
            <a:avLst>
              <a:gd name="adj1" fmla="val 16808"/>
              <a:gd name="adj2" fmla="val 25000"/>
              <a:gd name="adj3" fmla="val 25000"/>
              <a:gd name="adj4" fmla="val 9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endParaRPr>
          </a:p>
        </p:txBody>
      </p:sp>
      <p:sp>
        <p:nvSpPr>
          <p:cNvPr id="27" name="Arrow: Bent 26"/>
          <p:cNvSpPr/>
          <p:nvPr/>
        </p:nvSpPr>
        <p:spPr>
          <a:xfrm flipV="1">
            <a:off x="1942476" y="4575377"/>
            <a:ext cx="605414" cy="657285"/>
          </a:xfrm>
          <a:prstGeom prst="bentArrow">
            <a:avLst>
              <a:gd name="adj1" fmla="val 16808"/>
              <a:gd name="adj2" fmla="val 25000"/>
              <a:gd name="adj3" fmla="val 25000"/>
              <a:gd name="adj4" fmla="val 9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endParaRPr>
          </a:p>
        </p:txBody>
      </p:sp>
      <p:sp>
        <p:nvSpPr>
          <p:cNvPr id="28" name="Flowchart: Alternate Process 27"/>
          <p:cNvSpPr/>
          <p:nvPr/>
        </p:nvSpPr>
        <p:spPr>
          <a:xfrm>
            <a:off x="1095634" y="5987975"/>
            <a:ext cx="3775378" cy="376708"/>
          </a:xfrm>
          <a:prstGeom prst="flowChartAlternateProcess">
            <a:avLst/>
          </a:prstGeom>
          <a:solidFill>
            <a:srgbClr val="009999"/>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Sprint Goal + Forecast + Sprint Backlog</a:t>
            </a:r>
          </a:p>
        </p:txBody>
      </p:sp>
      <p:sp>
        <p:nvSpPr>
          <p:cNvPr id="29" name="Arrow: Down 28"/>
          <p:cNvSpPr/>
          <p:nvPr/>
        </p:nvSpPr>
        <p:spPr>
          <a:xfrm>
            <a:off x="1189134"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p:cNvSpPr/>
          <p:nvPr/>
        </p:nvSpPr>
        <p:spPr>
          <a:xfrm>
            <a:off x="2337938"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Down 30"/>
          <p:cNvSpPr/>
          <p:nvPr/>
        </p:nvSpPr>
        <p:spPr>
          <a:xfrm>
            <a:off x="3626150"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p:cNvSpPr/>
          <p:nvPr/>
        </p:nvSpPr>
        <p:spPr>
          <a:xfrm>
            <a:off x="4418225" y="2797900"/>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Down 32"/>
          <p:cNvSpPr/>
          <p:nvPr/>
        </p:nvSpPr>
        <p:spPr>
          <a:xfrm>
            <a:off x="2754276" y="5589392"/>
            <a:ext cx="458092" cy="341749"/>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1"/>
          <p:cNvSpPr>
            <a:spLocks noGrp="1"/>
          </p:cNvSpPr>
          <p:nvPr>
            <p:ph sz="half" idx="1"/>
          </p:nvPr>
        </p:nvSpPr>
        <p:spPr>
          <a:xfrm>
            <a:off x="5988132" y="1719071"/>
            <a:ext cx="2851068" cy="4912233"/>
          </a:xfrm>
        </p:spPr>
        <p:txBody>
          <a:bodyPr/>
          <a:lstStyle/>
          <a:p>
            <a:r>
              <a:rPr lang="en-US" dirty="0">
                <a:solidFill>
                  <a:srgbClr val="6600FF"/>
                </a:solidFill>
              </a:rPr>
              <a:t>Product Owner</a:t>
            </a:r>
          </a:p>
          <a:p>
            <a:pPr lvl="1"/>
            <a:r>
              <a:rPr lang="en-US" dirty="0"/>
              <a:t>Brings in new PBIs, prioritized</a:t>
            </a:r>
          </a:p>
          <a:p>
            <a:pPr lvl="1"/>
            <a:r>
              <a:rPr lang="en-US" dirty="0"/>
              <a:t>Clarifies information</a:t>
            </a:r>
            <a:br>
              <a:rPr lang="en-US" dirty="0"/>
            </a:br>
            <a:endParaRPr lang="en-US" dirty="0"/>
          </a:p>
          <a:p>
            <a:r>
              <a:rPr lang="en-US" dirty="0">
                <a:solidFill>
                  <a:srgbClr val="6600FF"/>
                </a:solidFill>
              </a:rPr>
              <a:t>Development Team</a:t>
            </a:r>
          </a:p>
          <a:p>
            <a:pPr lvl="1"/>
            <a:r>
              <a:rPr lang="en-US" dirty="0"/>
              <a:t>Create plan</a:t>
            </a:r>
          </a:p>
          <a:p>
            <a:pPr lvl="1"/>
            <a:r>
              <a:rPr lang="en-US" dirty="0"/>
              <a:t>Ask questions</a:t>
            </a:r>
            <a:br>
              <a:rPr lang="en-US" dirty="0"/>
            </a:br>
            <a:endParaRPr lang="en-US" dirty="0"/>
          </a:p>
          <a:p>
            <a:r>
              <a:rPr lang="en-US" dirty="0">
                <a:solidFill>
                  <a:srgbClr val="6600FF"/>
                </a:solidFill>
              </a:rPr>
              <a:t>Scrum Master	</a:t>
            </a:r>
          </a:p>
          <a:p>
            <a:pPr lvl="1"/>
            <a:r>
              <a:rPr lang="en-US" dirty="0"/>
              <a:t>Identifies impediments</a:t>
            </a:r>
          </a:p>
          <a:p>
            <a:pPr lvl="1"/>
            <a:r>
              <a:rPr lang="en-US" dirty="0"/>
              <a:t>Conducts risk management</a:t>
            </a:r>
          </a:p>
          <a:p>
            <a:pPr lvl="1"/>
            <a:endParaRPr lang="en-US" dirty="0"/>
          </a:p>
        </p:txBody>
      </p:sp>
    </p:spTree>
    <p:extLst>
      <p:ext uri="{BB962C8B-B14F-4D97-AF65-F5344CB8AC3E}">
        <p14:creationId xmlns:p14="http://schemas.microsoft.com/office/powerpoint/2010/main" val="134590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t>We are uncovering better ways of developing software by doing it and helping others do it. </a:t>
            </a:r>
          </a:p>
          <a:p>
            <a:r>
              <a:rPr lang="en-US" sz="2400" dirty="0"/>
              <a:t>Through this work we have come to value:</a:t>
            </a:r>
          </a:p>
          <a:p>
            <a:pPr lvl="1"/>
            <a:r>
              <a:rPr lang="en-US" sz="2000" dirty="0"/>
              <a:t>Individuals and interactions </a:t>
            </a:r>
            <a:r>
              <a:rPr lang="en-US" dirty="0"/>
              <a:t>over</a:t>
            </a:r>
            <a:r>
              <a:rPr lang="en-US" sz="2000" dirty="0"/>
              <a:t> processes and tools</a:t>
            </a:r>
          </a:p>
          <a:p>
            <a:pPr lvl="1"/>
            <a:r>
              <a:rPr lang="en-US" sz="2000" dirty="0"/>
              <a:t>Working software </a:t>
            </a:r>
            <a:r>
              <a:rPr lang="en-US" dirty="0"/>
              <a:t>over</a:t>
            </a:r>
            <a:r>
              <a:rPr lang="en-US" sz="2000" dirty="0"/>
              <a:t> comprehensive documentation</a:t>
            </a:r>
          </a:p>
          <a:p>
            <a:pPr lvl="1"/>
            <a:r>
              <a:rPr lang="en-US" sz="2000" dirty="0"/>
              <a:t>Customer collaboration </a:t>
            </a:r>
            <a:r>
              <a:rPr lang="en-US" dirty="0"/>
              <a:t>over</a:t>
            </a:r>
            <a:r>
              <a:rPr lang="en-US" sz="2000" dirty="0"/>
              <a:t> contract negotiation</a:t>
            </a:r>
          </a:p>
          <a:p>
            <a:pPr lvl="1"/>
            <a:r>
              <a:rPr lang="en-US" sz="2000" dirty="0"/>
              <a:t>Responding to change </a:t>
            </a:r>
            <a:r>
              <a:rPr lang="en-US" dirty="0"/>
              <a:t>over</a:t>
            </a:r>
            <a:r>
              <a:rPr lang="en-US" sz="2000" dirty="0"/>
              <a:t> following a plan</a:t>
            </a:r>
          </a:p>
          <a:p>
            <a:r>
              <a:rPr lang="en-US" sz="2400" dirty="0"/>
              <a:t>That is, while there is value in the items on the right, </a:t>
            </a:r>
            <a:br>
              <a:rPr lang="en-US" sz="2400" dirty="0"/>
            </a:br>
            <a:r>
              <a:rPr lang="en-US" sz="2400" dirty="0"/>
              <a:t>we value the items on the left more.</a:t>
            </a:r>
          </a:p>
        </p:txBody>
      </p:sp>
      <p:sp>
        <p:nvSpPr>
          <p:cNvPr id="3" name="Title 2"/>
          <p:cNvSpPr>
            <a:spLocks noGrp="1"/>
          </p:cNvSpPr>
          <p:nvPr>
            <p:ph type="title"/>
          </p:nvPr>
        </p:nvSpPr>
        <p:spPr/>
        <p:txBody>
          <a:bodyPr/>
          <a:lstStyle/>
          <a:p>
            <a:r>
              <a:rPr lang="en-US" dirty="0"/>
              <a:t>Manifesto for Agile Software Development</a:t>
            </a:r>
          </a:p>
        </p:txBody>
      </p:sp>
    </p:spTree>
    <p:extLst>
      <p:ext uri="{BB962C8B-B14F-4D97-AF65-F5344CB8AC3E}">
        <p14:creationId xmlns:p14="http://schemas.microsoft.com/office/powerpoint/2010/main" val="26606424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1800" dirty="0"/>
              <a:t>Measurement is for the Development Team and no one else</a:t>
            </a:r>
          </a:p>
          <a:p>
            <a:r>
              <a:rPr lang="en-US" sz="1800" dirty="0"/>
              <a:t>This is part of self-managing the Sprint's work</a:t>
            </a:r>
          </a:p>
          <a:p>
            <a:r>
              <a:rPr lang="en-US" sz="1800" dirty="0"/>
              <a:t>Measurements are indications of</a:t>
            </a:r>
          </a:p>
          <a:p>
            <a:pPr lvl="1"/>
            <a:r>
              <a:rPr lang="en-US" sz="1600" dirty="0"/>
              <a:t>Progress in the Sprint</a:t>
            </a:r>
          </a:p>
          <a:p>
            <a:pPr lvl="1"/>
            <a:r>
              <a:rPr lang="en-US" sz="1600" dirty="0"/>
              <a:t>If scope should be re-negotiated with the Product Owner</a:t>
            </a:r>
          </a:p>
          <a:p>
            <a:r>
              <a:rPr lang="en-US" sz="1800" dirty="0"/>
              <a:t>Sprint progress monitoring can be easily misused</a:t>
            </a:r>
          </a:p>
          <a:p>
            <a:pPr lvl="1"/>
            <a:r>
              <a:rPr lang="en-US" sz="1600" dirty="0"/>
              <a:t>To micromanage the Development Team</a:t>
            </a:r>
          </a:p>
          <a:p>
            <a:pPr lvl="1"/>
            <a:r>
              <a:rPr lang="en-US" sz="1600" dirty="0"/>
              <a:t>To demonstrate false progress</a:t>
            </a:r>
          </a:p>
          <a:p>
            <a:r>
              <a:rPr lang="en-US" sz="1800" dirty="0"/>
              <a:t>Progress may change abruptly when</a:t>
            </a:r>
          </a:p>
          <a:p>
            <a:pPr lvl="1"/>
            <a:r>
              <a:rPr lang="en-US" sz="1600" dirty="0"/>
              <a:t>New work is added or removed during the Sprint</a:t>
            </a:r>
          </a:p>
          <a:p>
            <a:pPr lvl="1"/>
            <a:r>
              <a:rPr lang="en-US" sz="1600" dirty="0"/>
              <a:t>Scope is renegotiated with the Product Owner</a:t>
            </a:r>
          </a:p>
          <a:p>
            <a:pPr lvl="1"/>
            <a:r>
              <a:rPr lang="en-US" sz="1600" dirty="0"/>
              <a:t>New things are learned about the work of the Sprint</a:t>
            </a:r>
          </a:p>
        </p:txBody>
      </p:sp>
      <p:sp>
        <p:nvSpPr>
          <p:cNvPr id="4" name="Title 3"/>
          <p:cNvSpPr>
            <a:spLocks noGrp="1"/>
          </p:cNvSpPr>
          <p:nvPr>
            <p:ph type="title"/>
          </p:nvPr>
        </p:nvSpPr>
        <p:spPr/>
        <p:txBody>
          <a:bodyPr/>
          <a:lstStyle/>
          <a:p>
            <a:r>
              <a:rPr lang="en-US" dirty="0"/>
              <a:t>Monitoring Sprint Progress</a:t>
            </a:r>
          </a:p>
        </p:txBody>
      </p:sp>
    </p:spTree>
    <p:extLst>
      <p:ext uri="{BB962C8B-B14F-4D97-AF65-F5344CB8AC3E}">
        <p14:creationId xmlns:p14="http://schemas.microsoft.com/office/powerpoint/2010/main" val="187121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07082984"/>
              </p:ext>
            </p:extLst>
          </p:nvPr>
        </p:nvGraphicFramePr>
        <p:xfrm>
          <a:off x="381000" y="1719263"/>
          <a:ext cx="8407400" cy="3491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a:t>Sprint Goals</a:t>
            </a:r>
          </a:p>
        </p:txBody>
      </p:sp>
      <p:sp>
        <p:nvSpPr>
          <p:cNvPr id="5" name="Rectangle 4"/>
          <p:cNvSpPr/>
          <p:nvPr/>
        </p:nvSpPr>
        <p:spPr>
          <a:xfrm rot="20994742">
            <a:off x="7686098" y="5531944"/>
            <a:ext cx="1541585" cy="1060939"/>
          </a:xfrm>
          <a:prstGeom prst="rect">
            <a:avLst/>
          </a:prstGeom>
          <a:solidFill>
            <a:srgbClr val="60DA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omic Sans MS" panose="030F0702030302020204" pitchFamily="66" charset="0"/>
              </a:rPr>
              <a:t>Decrease upstream payloads by 30%</a:t>
            </a:r>
          </a:p>
        </p:txBody>
      </p:sp>
      <p:sp>
        <p:nvSpPr>
          <p:cNvPr id="6" name="Rectangle 5"/>
          <p:cNvSpPr/>
          <p:nvPr/>
        </p:nvSpPr>
        <p:spPr>
          <a:xfrm rot="268383">
            <a:off x="381000" y="5423779"/>
            <a:ext cx="2280139" cy="1060939"/>
          </a:xfrm>
          <a:prstGeom prst="rect">
            <a:avLst/>
          </a:prstGeom>
          <a:solidFill>
            <a:srgbClr val="E3D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omic Sans MS" panose="030F0702030302020204" pitchFamily="66" charset="0"/>
              </a:rPr>
              <a:t>Make the app run on SQL Server in addition to Oracle</a:t>
            </a:r>
          </a:p>
        </p:txBody>
      </p:sp>
      <p:sp>
        <p:nvSpPr>
          <p:cNvPr id="7" name="Rectangle 6"/>
          <p:cNvSpPr/>
          <p:nvPr/>
        </p:nvSpPr>
        <p:spPr>
          <a:xfrm rot="320909">
            <a:off x="5624146" y="5406020"/>
            <a:ext cx="1541585" cy="1060939"/>
          </a:xfrm>
          <a:prstGeom prst="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omic Sans MS" panose="030F0702030302020204" pitchFamily="66" charset="0"/>
              </a:rPr>
              <a:t>Deliver a minimal set of admin features</a:t>
            </a:r>
          </a:p>
        </p:txBody>
      </p:sp>
      <p:sp>
        <p:nvSpPr>
          <p:cNvPr id="8" name="Rectangle 7"/>
          <p:cNvSpPr/>
          <p:nvPr/>
        </p:nvSpPr>
        <p:spPr>
          <a:xfrm rot="21392556">
            <a:off x="3272633" y="5465560"/>
            <a:ext cx="1541585" cy="106093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omic Sans MS" panose="030F0702030302020204" pitchFamily="66" charset="0"/>
              </a:rPr>
              <a:t>Increase find accuracy of search by 20%</a:t>
            </a:r>
          </a:p>
        </p:txBody>
      </p:sp>
    </p:spTree>
    <p:extLst>
      <p:ext uri="{BB962C8B-B14F-4D97-AF65-F5344CB8AC3E}">
        <p14:creationId xmlns:p14="http://schemas.microsoft.com/office/powerpoint/2010/main" val="3180797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a:spcAft>
                <a:spcPts val="300"/>
              </a:spcAft>
            </a:pPr>
            <a:r>
              <a:rPr lang="en-US" sz="1800" cap="small" dirty="0">
                <a:solidFill>
                  <a:srgbClr val="6600FF"/>
                </a:solidFill>
              </a:rPr>
              <a:t>Daily Scrum</a:t>
            </a:r>
          </a:p>
          <a:p>
            <a:pPr marL="365760" lvl="1" indent="0">
              <a:spcBef>
                <a:spcPts val="0"/>
              </a:spcBef>
              <a:spcAft>
                <a:spcPts val="400"/>
              </a:spcAft>
              <a:buNone/>
            </a:pPr>
            <a:r>
              <a:rPr lang="en-US" sz="1600" i="1" dirty="0">
                <a:solidFill>
                  <a:schemeClr val="accent3"/>
                </a:solidFill>
              </a:rPr>
              <a:t>from Daily Progress to Updated daily plan</a:t>
            </a:r>
          </a:p>
          <a:p>
            <a:pPr lvl="1">
              <a:spcBef>
                <a:spcPts val="0"/>
              </a:spcBef>
              <a:spcAft>
                <a:spcPts val="400"/>
              </a:spcAft>
            </a:pPr>
            <a:r>
              <a:rPr lang="en-US" sz="1600" dirty="0"/>
              <a:t>15 minute daily meeting</a:t>
            </a:r>
          </a:p>
          <a:p>
            <a:pPr lvl="1">
              <a:spcBef>
                <a:spcPts val="0"/>
              </a:spcBef>
              <a:spcAft>
                <a:spcPts val="400"/>
              </a:spcAft>
            </a:pPr>
            <a:r>
              <a:rPr lang="en-US" sz="1600" dirty="0"/>
              <a:t>Same time and place</a:t>
            </a:r>
            <a:br>
              <a:rPr lang="en-US" sz="1600" dirty="0"/>
            </a:br>
            <a:r>
              <a:rPr lang="en-US" sz="1600" dirty="0"/>
              <a:t>(this might not be possible in a University setting)</a:t>
            </a:r>
          </a:p>
          <a:p>
            <a:pPr lvl="1">
              <a:spcBef>
                <a:spcPts val="0"/>
              </a:spcBef>
              <a:spcAft>
                <a:spcPts val="400"/>
              </a:spcAft>
            </a:pPr>
            <a:r>
              <a:rPr lang="en-US" sz="1600" dirty="0"/>
              <a:t>An opportunity for the Development Team to</a:t>
            </a:r>
          </a:p>
          <a:p>
            <a:pPr lvl="2">
              <a:spcBef>
                <a:spcPts val="0"/>
              </a:spcBef>
              <a:spcAft>
                <a:spcPts val="400"/>
              </a:spcAft>
            </a:pPr>
            <a:r>
              <a:rPr lang="en-US" sz="1500" dirty="0"/>
              <a:t>Assess progress toward the Sprint Goal</a:t>
            </a:r>
          </a:p>
          <a:p>
            <a:pPr lvl="2">
              <a:spcBef>
                <a:spcPts val="0"/>
              </a:spcBef>
              <a:spcAft>
                <a:spcPts val="400"/>
              </a:spcAft>
            </a:pPr>
            <a:r>
              <a:rPr lang="en-US" sz="1500" dirty="0"/>
              <a:t>Synchronize activities</a:t>
            </a:r>
          </a:p>
          <a:p>
            <a:pPr lvl="2">
              <a:spcBef>
                <a:spcPts val="0"/>
              </a:spcBef>
              <a:spcAft>
                <a:spcPts val="400"/>
              </a:spcAft>
            </a:pPr>
            <a:r>
              <a:rPr lang="en-US" sz="1500" dirty="0"/>
              <a:t>Create a plan for the next 24 hours</a:t>
            </a:r>
          </a:p>
          <a:p>
            <a:endParaRPr lang="en-US" dirty="0"/>
          </a:p>
        </p:txBody>
      </p:sp>
      <p:sp>
        <p:nvSpPr>
          <p:cNvPr id="3" name="Content Placeholder 2"/>
          <p:cNvSpPr>
            <a:spLocks noGrp="1"/>
          </p:cNvSpPr>
          <p:nvPr>
            <p:ph sz="half" idx="2"/>
          </p:nvPr>
        </p:nvSpPr>
        <p:spPr/>
        <p:txBody>
          <a:bodyPr/>
          <a:lstStyle/>
          <a:p>
            <a:r>
              <a:rPr lang="en-US" dirty="0"/>
              <a:t>Why a Daily Scrum?</a:t>
            </a:r>
          </a:p>
          <a:p>
            <a:pPr lvl="1"/>
            <a:r>
              <a:rPr lang="en-US" dirty="0"/>
              <a:t>Share commitments</a:t>
            </a:r>
          </a:p>
          <a:p>
            <a:pPr lvl="1"/>
            <a:r>
              <a:rPr lang="en-US" dirty="0"/>
              <a:t>Identify impediments</a:t>
            </a:r>
          </a:p>
          <a:p>
            <a:pPr lvl="1"/>
            <a:r>
              <a:rPr lang="en-US" dirty="0"/>
              <a:t>Create focus</a:t>
            </a:r>
          </a:p>
          <a:p>
            <a:pPr lvl="1"/>
            <a:r>
              <a:rPr lang="en-US" dirty="0"/>
              <a:t>Increase and maintain situational awareness</a:t>
            </a:r>
          </a:p>
          <a:p>
            <a:r>
              <a:rPr lang="en-US" dirty="0"/>
              <a:t>Good idea to update the Sprint Backlog and Burndown charts at the Daily Scrum</a:t>
            </a:r>
          </a:p>
        </p:txBody>
      </p:sp>
      <p:sp>
        <p:nvSpPr>
          <p:cNvPr id="4" name="Title 3"/>
          <p:cNvSpPr>
            <a:spLocks noGrp="1"/>
          </p:cNvSpPr>
          <p:nvPr>
            <p:ph type="title"/>
          </p:nvPr>
        </p:nvSpPr>
        <p:spPr>
          <a:xfrm>
            <a:off x="381000" y="355847"/>
            <a:ext cx="5562600" cy="1054394"/>
          </a:xfrm>
        </p:spPr>
        <p:txBody>
          <a:bodyPr/>
          <a:lstStyle/>
          <a:p>
            <a:r>
              <a:rPr lang="en-US" dirty="0"/>
              <a:t>The Daily Scrum</a:t>
            </a:r>
          </a:p>
        </p:txBody>
      </p:sp>
      <p:sp>
        <p:nvSpPr>
          <p:cNvPr id="5" name="Rectangle 4"/>
          <p:cNvSpPr/>
          <p:nvPr/>
        </p:nvSpPr>
        <p:spPr>
          <a:xfrm rot="268383">
            <a:off x="924008" y="5189318"/>
            <a:ext cx="2280139" cy="1060939"/>
          </a:xfrm>
          <a:prstGeom prst="rect">
            <a:avLst/>
          </a:prstGeom>
          <a:solidFill>
            <a:srgbClr val="E3D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What did I do yesterday that helped the Development Team meet the Sprint Goal?</a:t>
            </a:r>
          </a:p>
        </p:txBody>
      </p:sp>
      <p:sp>
        <p:nvSpPr>
          <p:cNvPr id="6" name="Rectangle 5"/>
          <p:cNvSpPr/>
          <p:nvPr/>
        </p:nvSpPr>
        <p:spPr>
          <a:xfrm rot="21386246">
            <a:off x="6084977" y="5351632"/>
            <a:ext cx="2566251" cy="1060939"/>
          </a:xfrm>
          <a:prstGeom prst="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Do I see any impediment that prevents me or the Development Team from meeting the Sprint Goal?</a:t>
            </a:r>
          </a:p>
        </p:txBody>
      </p:sp>
      <p:sp>
        <p:nvSpPr>
          <p:cNvPr id="7" name="Rectangle 6"/>
          <p:cNvSpPr/>
          <p:nvPr/>
        </p:nvSpPr>
        <p:spPr>
          <a:xfrm rot="21392556">
            <a:off x="3794058" y="5210929"/>
            <a:ext cx="1821587" cy="106093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What will I do today to help the Development Team meet the Sprint Goal?</a:t>
            </a:r>
          </a:p>
        </p:txBody>
      </p:sp>
      <p:pic>
        <p:nvPicPr>
          <p:cNvPr id="8" name="Picture 7" descr="Image result for scrum"/>
          <p:cNvPicPr/>
          <p:nvPr/>
        </p:nvPicPr>
        <p:blipFill rotWithShape="1">
          <a:blip r:embed="rId2" cstate="print">
            <a:extLst>
              <a:ext uri="{28A0092B-C50C-407E-A947-70E740481C1C}">
                <a14:useLocalDpi xmlns:a14="http://schemas.microsoft.com/office/drawing/2010/main" val="0"/>
              </a:ext>
            </a:extLst>
          </a:blip>
          <a:srcRect b="13396"/>
          <a:stretch/>
        </p:blipFill>
        <p:spPr bwMode="auto">
          <a:xfrm>
            <a:off x="5645978" y="355847"/>
            <a:ext cx="3398612" cy="1161044"/>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6403152" y="168925"/>
            <a:ext cx="1216854" cy="323165"/>
          </a:xfrm>
          <a:prstGeom prst="rect">
            <a:avLst/>
          </a:prstGeom>
          <a:noFill/>
        </p:spPr>
        <p:txBody>
          <a:bodyPr wrap="square" rtlCol="0">
            <a:spAutoFit/>
          </a:bodyPr>
          <a:lstStyle/>
          <a:p>
            <a:pPr algn="ctr">
              <a:lnSpc>
                <a:spcPts val="1800"/>
              </a:lnSpc>
            </a:pPr>
            <a:r>
              <a:rPr lang="en-US" sz="1200" b="0" cap="small" dirty="0">
                <a:solidFill>
                  <a:schemeClr val="bg1"/>
                </a:solidFill>
                <a:latin typeface="+mn-lt"/>
              </a:rPr>
              <a:t>Daily Scrum</a:t>
            </a:r>
          </a:p>
        </p:txBody>
      </p:sp>
    </p:spTree>
    <p:extLst>
      <p:ext uri="{BB962C8B-B14F-4D97-AF65-F5344CB8AC3E}">
        <p14:creationId xmlns:p14="http://schemas.microsoft.com/office/powerpoint/2010/main" val="3799842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a:spcAft>
                <a:spcPts val="300"/>
              </a:spcAft>
            </a:pPr>
            <a:r>
              <a:rPr lang="en-US" sz="1800" cap="small" dirty="0">
                <a:solidFill>
                  <a:srgbClr val="6600FF"/>
                </a:solidFill>
              </a:rPr>
              <a:t>Sprint</a:t>
            </a:r>
          </a:p>
          <a:p>
            <a:pPr marL="365760" lvl="1" indent="0">
              <a:spcBef>
                <a:spcPts val="0"/>
              </a:spcBef>
              <a:spcAft>
                <a:spcPts val="400"/>
              </a:spcAft>
              <a:buNone/>
            </a:pPr>
            <a:r>
              <a:rPr lang="en-US" sz="1600" i="1" dirty="0">
                <a:solidFill>
                  <a:schemeClr val="accent3"/>
                </a:solidFill>
              </a:rPr>
              <a:t>container event: 30 days or less in duration</a:t>
            </a:r>
          </a:p>
          <a:p>
            <a:pPr lvl="1">
              <a:spcBef>
                <a:spcPts val="0"/>
              </a:spcBef>
              <a:spcAft>
                <a:spcPts val="400"/>
              </a:spcAft>
            </a:pPr>
            <a:r>
              <a:rPr lang="en-US" sz="1600" dirty="0"/>
              <a:t>A container for all activities and the other Scrum events</a:t>
            </a:r>
          </a:p>
          <a:p>
            <a:pPr lvl="1">
              <a:spcBef>
                <a:spcPts val="0"/>
              </a:spcBef>
              <a:spcAft>
                <a:spcPts val="400"/>
              </a:spcAft>
            </a:pPr>
            <a:r>
              <a:rPr lang="en-US" sz="1600" dirty="0"/>
              <a:t>Focus is on development activities</a:t>
            </a:r>
          </a:p>
          <a:p>
            <a:pPr lvl="1">
              <a:spcBef>
                <a:spcPts val="0"/>
              </a:spcBef>
              <a:spcAft>
                <a:spcPts val="400"/>
              </a:spcAft>
            </a:pPr>
            <a:r>
              <a:rPr lang="en-US" sz="1600" dirty="0"/>
              <a:t>Starts with Sprint Planning</a:t>
            </a:r>
          </a:p>
          <a:p>
            <a:pPr lvl="1">
              <a:spcBef>
                <a:spcPts val="0"/>
              </a:spcBef>
              <a:spcAft>
                <a:spcPts val="400"/>
              </a:spcAft>
            </a:pPr>
            <a:r>
              <a:rPr lang="en-US" sz="1600" dirty="0"/>
              <a:t>Ends with Sprint Retrospective</a:t>
            </a:r>
          </a:p>
          <a:p>
            <a:pPr lvl="1">
              <a:spcBef>
                <a:spcPts val="0"/>
              </a:spcBef>
              <a:spcAft>
                <a:spcPts val="400"/>
              </a:spcAft>
            </a:pPr>
            <a:r>
              <a:rPr lang="en-US" sz="1600" dirty="0"/>
              <a:t>30 days or less to enable regular </a:t>
            </a:r>
            <a:r>
              <a:rPr lang="en-US" sz="1600" dirty="0" err="1"/>
              <a:t>feedbace</a:t>
            </a:r>
            <a:endParaRPr lang="en-US" dirty="0"/>
          </a:p>
          <a:p>
            <a:pPr marL="365760" lvl="1" indent="0">
              <a:buNone/>
            </a:pPr>
            <a:endParaRPr lang="en-US" dirty="0"/>
          </a:p>
          <a:p>
            <a:endParaRPr lang="en-US" dirty="0"/>
          </a:p>
        </p:txBody>
      </p:sp>
      <p:sp>
        <p:nvSpPr>
          <p:cNvPr id="3" name="Content Placeholder 2"/>
          <p:cNvSpPr>
            <a:spLocks noGrp="1"/>
          </p:cNvSpPr>
          <p:nvPr>
            <p:ph sz="half" idx="2"/>
          </p:nvPr>
        </p:nvSpPr>
        <p:spPr/>
        <p:txBody>
          <a:bodyPr/>
          <a:lstStyle/>
          <a:p>
            <a:r>
              <a:rPr lang="en-US" dirty="0"/>
              <a:t>All Sprints have consistent duration</a:t>
            </a:r>
          </a:p>
          <a:p>
            <a:r>
              <a:rPr lang="en-US" dirty="0"/>
              <a:t>Sprints begin as soon as the previous Sprint ends</a:t>
            </a:r>
          </a:p>
          <a:p>
            <a:r>
              <a:rPr lang="en-US" dirty="0"/>
              <a:t>Scope is negotiated constantly throughout</a:t>
            </a:r>
          </a:p>
          <a:p>
            <a:pPr lvl="1"/>
            <a:r>
              <a:rPr lang="en-US" dirty="0"/>
              <a:t>Between Development Team and Product Owner</a:t>
            </a:r>
          </a:p>
          <a:p>
            <a:pPr lvl="1"/>
            <a:r>
              <a:rPr lang="en-US" dirty="0"/>
              <a:t>This recognizes uncertainty even within the Sprint</a:t>
            </a:r>
          </a:p>
        </p:txBody>
      </p:sp>
      <p:sp>
        <p:nvSpPr>
          <p:cNvPr id="4" name="Title 3"/>
          <p:cNvSpPr>
            <a:spLocks noGrp="1"/>
          </p:cNvSpPr>
          <p:nvPr>
            <p:ph type="title"/>
          </p:nvPr>
        </p:nvSpPr>
        <p:spPr>
          <a:xfrm>
            <a:off x="381000" y="355847"/>
            <a:ext cx="5562600" cy="1054394"/>
          </a:xfrm>
        </p:spPr>
        <p:txBody>
          <a:bodyPr/>
          <a:lstStyle/>
          <a:p>
            <a:r>
              <a:rPr lang="en-US" dirty="0"/>
              <a:t>The Sprint</a:t>
            </a:r>
          </a:p>
        </p:txBody>
      </p:sp>
      <p:pic>
        <p:nvPicPr>
          <p:cNvPr id="8" name="Picture 7" descr="Image result for scrum"/>
          <p:cNvPicPr/>
          <p:nvPr/>
        </p:nvPicPr>
        <p:blipFill rotWithShape="1">
          <a:blip r:embed="rId2" cstate="print">
            <a:extLst>
              <a:ext uri="{28A0092B-C50C-407E-A947-70E740481C1C}">
                <a14:useLocalDpi xmlns:a14="http://schemas.microsoft.com/office/drawing/2010/main" val="0"/>
              </a:ext>
            </a:extLst>
          </a:blip>
          <a:srcRect b="13396"/>
          <a:stretch/>
        </p:blipFill>
        <p:spPr bwMode="auto">
          <a:xfrm>
            <a:off x="5645978" y="355847"/>
            <a:ext cx="3398612" cy="1161044"/>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7071363" y="801969"/>
            <a:ext cx="1216854" cy="300788"/>
          </a:xfrm>
          <a:prstGeom prst="rect">
            <a:avLst/>
          </a:prstGeom>
          <a:noFill/>
        </p:spPr>
        <p:txBody>
          <a:bodyPr wrap="square" rtlCol="0">
            <a:spAutoFit/>
          </a:bodyPr>
          <a:lstStyle/>
          <a:p>
            <a:pPr algn="ctr">
              <a:lnSpc>
                <a:spcPts val="1800"/>
              </a:lnSpc>
            </a:pPr>
            <a:r>
              <a:rPr lang="en-US" sz="1200" cap="small" dirty="0">
                <a:solidFill>
                  <a:schemeClr val="bg1"/>
                </a:solidFill>
              </a:rPr>
              <a:t>S</a:t>
            </a:r>
            <a:r>
              <a:rPr lang="en-US" sz="1200" b="0" cap="small" dirty="0">
                <a:solidFill>
                  <a:schemeClr val="bg1"/>
                </a:solidFill>
                <a:latin typeface="+mn-lt"/>
              </a:rPr>
              <a:t>print</a:t>
            </a:r>
          </a:p>
        </p:txBody>
      </p:sp>
    </p:spTree>
    <p:extLst>
      <p:ext uri="{BB962C8B-B14F-4D97-AF65-F5344CB8AC3E}">
        <p14:creationId xmlns:p14="http://schemas.microsoft.com/office/powerpoint/2010/main" val="2349396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676400"/>
            <a:ext cx="5472272" cy="4912233"/>
          </a:xfrm>
        </p:spPr>
        <p:txBody>
          <a:bodyPr>
            <a:noAutofit/>
          </a:bodyPr>
          <a:lstStyle/>
          <a:p>
            <a:r>
              <a:rPr lang="en-US" sz="1800" dirty="0"/>
              <a:t>Sometimes the Development Team has difficulty estimating the unknown</a:t>
            </a:r>
          </a:p>
          <a:p>
            <a:pPr lvl="1"/>
            <a:r>
              <a:rPr lang="en-US" sz="1600" dirty="0"/>
              <a:t>"We don't know enough to size this PBI"</a:t>
            </a:r>
          </a:p>
          <a:p>
            <a:pPr lvl="1"/>
            <a:r>
              <a:rPr lang="en-US" sz="1600" dirty="0"/>
              <a:t>"The technology is foreign to us"</a:t>
            </a:r>
          </a:p>
          <a:p>
            <a:pPr lvl="1"/>
            <a:r>
              <a:rPr lang="en-US" sz="1600" dirty="0"/>
              <a:t>"We don’t know enough about the security </a:t>
            </a:r>
            <a:br>
              <a:rPr lang="en-US" sz="1600" dirty="0"/>
            </a:br>
            <a:r>
              <a:rPr lang="en-US" sz="1600" dirty="0"/>
              <a:t>capabilities of this software"</a:t>
            </a:r>
          </a:p>
          <a:p>
            <a:r>
              <a:rPr lang="en-US" sz="1800" dirty="0"/>
              <a:t>The team may have hit a spike</a:t>
            </a:r>
            <a:br>
              <a:rPr lang="en-US" sz="1800" dirty="0"/>
            </a:br>
            <a:r>
              <a:rPr lang="en-US" sz="700" dirty="0"/>
              <a:t>   </a:t>
            </a:r>
            <a:endParaRPr lang="en-US" sz="1800" dirty="0"/>
          </a:p>
          <a:p>
            <a:endParaRPr lang="en-US" sz="1800" dirty="0"/>
          </a:p>
          <a:p>
            <a:endParaRPr lang="en-US" sz="1800" dirty="0"/>
          </a:p>
          <a:p>
            <a:endParaRPr lang="en-US" sz="1800" dirty="0"/>
          </a:p>
          <a:p>
            <a:r>
              <a:rPr lang="en-US" sz="1800" dirty="0"/>
              <a:t>The spikes teams take </a:t>
            </a:r>
            <a:r>
              <a:rPr lang="en-US" sz="1800" b="1" dirty="0"/>
              <a:t>on</a:t>
            </a:r>
            <a:r>
              <a:rPr lang="en-US" sz="1800" dirty="0"/>
              <a:t> are often proof-of-concept types of activities. </a:t>
            </a:r>
          </a:p>
          <a:p>
            <a:r>
              <a:rPr lang="en-US" sz="1800" dirty="0"/>
              <a:t>Work is not focused on the finished product. It may even be designed to be thrown away at the end.</a:t>
            </a:r>
          </a:p>
          <a:p>
            <a:r>
              <a:rPr lang="en-US" sz="1800" dirty="0"/>
              <a:t>Product Owner given the proper expectation that spike solution will most likely not be implemented.  </a:t>
            </a:r>
          </a:p>
        </p:txBody>
      </p:sp>
      <p:sp>
        <p:nvSpPr>
          <p:cNvPr id="3" name="Content Placeholder 2"/>
          <p:cNvSpPr>
            <a:spLocks noGrp="1"/>
          </p:cNvSpPr>
          <p:nvPr>
            <p:ph sz="half" idx="2"/>
          </p:nvPr>
        </p:nvSpPr>
        <p:spPr>
          <a:xfrm>
            <a:off x="5700872" y="1655501"/>
            <a:ext cx="3290728" cy="5029200"/>
          </a:xfrm>
          <a:solidFill>
            <a:srgbClr val="ECB5B2"/>
          </a:solidFill>
        </p:spPr>
        <p:txBody>
          <a:bodyPr>
            <a:normAutofit/>
          </a:bodyPr>
          <a:lstStyle/>
          <a:p>
            <a:pPr marL="45720" indent="0">
              <a:spcAft>
                <a:spcPts val="1000"/>
              </a:spcAft>
              <a:buNone/>
            </a:pPr>
            <a:r>
              <a:rPr lang="en-US" b="1" cap="small" dirty="0">
                <a:solidFill>
                  <a:srgbClr val="6600FF"/>
                </a:solidFill>
              </a:rPr>
              <a:t>Dealing with Spikes</a:t>
            </a:r>
          </a:p>
          <a:p>
            <a:pPr>
              <a:spcAft>
                <a:spcPts val="1000"/>
              </a:spcAft>
            </a:pPr>
            <a:r>
              <a:rPr lang="en-US" sz="1800" b="1" dirty="0"/>
              <a:t>Have clear objectives and outcomes for the spike.</a:t>
            </a:r>
            <a:r>
              <a:rPr lang="en-US" sz="1800" dirty="0"/>
              <a:t> </a:t>
            </a:r>
          </a:p>
          <a:p>
            <a:pPr marL="320040" lvl="1" indent="0">
              <a:spcBef>
                <a:spcPts val="600"/>
              </a:spcBef>
              <a:buNone/>
            </a:pPr>
            <a:r>
              <a:rPr lang="en-US" dirty="0"/>
              <a:t>Be clear on the knowledge you are trying to gain and the problem(s) you are trying to address. It's easy for a team to stray off into something interesting and related, but not relevant.</a:t>
            </a:r>
          </a:p>
          <a:p>
            <a:pPr>
              <a:spcBef>
                <a:spcPts val="1200"/>
              </a:spcBef>
              <a:spcAft>
                <a:spcPts val="600"/>
              </a:spcAft>
            </a:pPr>
            <a:r>
              <a:rPr lang="en-US" sz="1800" b="1" dirty="0"/>
              <a:t>Be </a:t>
            </a:r>
            <a:r>
              <a:rPr lang="en-US" sz="1800" b="1" dirty="0" err="1"/>
              <a:t>timeboxed</a:t>
            </a:r>
            <a:r>
              <a:rPr lang="en-US" sz="1800" b="1" dirty="0"/>
              <a:t>.</a:t>
            </a:r>
            <a:r>
              <a:rPr lang="en-US" sz="1800" dirty="0"/>
              <a:t> </a:t>
            </a:r>
          </a:p>
          <a:p>
            <a:pPr marL="320040" lvl="1" indent="0">
              <a:spcBef>
                <a:spcPts val="600"/>
              </a:spcBef>
              <a:buNone/>
            </a:pPr>
            <a:r>
              <a:rPr lang="en-US" dirty="0"/>
              <a:t>Spikes should be </a:t>
            </a:r>
            <a:r>
              <a:rPr lang="en-US" dirty="0" err="1"/>
              <a:t>timeboxed</a:t>
            </a:r>
            <a:r>
              <a:rPr lang="en-US" dirty="0"/>
              <a:t> so you do just enough work that's just good enough to get the value required.</a:t>
            </a:r>
          </a:p>
        </p:txBody>
      </p:sp>
      <p:sp>
        <p:nvSpPr>
          <p:cNvPr id="4" name="Title 3"/>
          <p:cNvSpPr>
            <a:spLocks noGrp="1"/>
          </p:cNvSpPr>
          <p:nvPr>
            <p:ph type="title"/>
          </p:nvPr>
        </p:nvSpPr>
        <p:spPr>
          <a:xfrm>
            <a:off x="381000" y="355847"/>
            <a:ext cx="3733800" cy="1015753"/>
          </a:xfrm>
        </p:spPr>
        <p:txBody>
          <a:bodyPr/>
          <a:lstStyle/>
          <a:p>
            <a:r>
              <a:rPr lang="en-US" dirty="0"/>
              <a:t>Hitting a Spike</a:t>
            </a:r>
          </a:p>
        </p:txBody>
      </p:sp>
      <p:sp>
        <p:nvSpPr>
          <p:cNvPr id="8" name="Rectangle 7"/>
          <p:cNvSpPr/>
          <p:nvPr/>
        </p:nvSpPr>
        <p:spPr>
          <a:xfrm>
            <a:off x="609600" y="3810000"/>
            <a:ext cx="4281328" cy="979266"/>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solidFill>
                  <a:schemeClr val="tx1"/>
                </a:solidFill>
              </a:rPr>
              <a:t>A user story or task aimed at answering a question or gathering information, rather than at producing shippable product.</a:t>
            </a:r>
            <a:endParaRPr lang="en-US" sz="1600" dirty="0">
              <a:solidFill>
                <a:schemeClr val="tx1"/>
              </a:solidFill>
            </a:endParaRPr>
          </a:p>
        </p:txBody>
      </p:sp>
      <p:pic>
        <p:nvPicPr>
          <p:cNvPr id="7170" name="Picture 2" descr="Image result for scrum spi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3992" y="105534"/>
            <a:ext cx="4510008" cy="14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73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719071"/>
            <a:ext cx="2377970" cy="4912233"/>
          </a:xfrm>
        </p:spPr>
        <p:txBody>
          <a:bodyPr/>
          <a:lstStyle/>
          <a:p>
            <a:pPr>
              <a:spcAft>
                <a:spcPts val="300"/>
              </a:spcAft>
            </a:pPr>
            <a:r>
              <a:rPr lang="en-US" sz="1800" cap="small" dirty="0">
                <a:solidFill>
                  <a:srgbClr val="6600FF"/>
                </a:solidFill>
              </a:rPr>
              <a:t>Sprint Review</a:t>
            </a:r>
          </a:p>
          <a:p>
            <a:pPr marL="365760" lvl="1" indent="0">
              <a:spcBef>
                <a:spcPts val="0"/>
              </a:spcBef>
              <a:spcAft>
                <a:spcPts val="400"/>
              </a:spcAft>
              <a:buNone/>
            </a:pPr>
            <a:r>
              <a:rPr lang="en-US" sz="1600" i="1" dirty="0">
                <a:solidFill>
                  <a:schemeClr val="accent3"/>
                </a:solidFill>
              </a:rPr>
              <a:t>from Sprint, Increment </a:t>
            </a:r>
            <a:br>
              <a:rPr lang="en-US" sz="1600" i="1" dirty="0">
                <a:solidFill>
                  <a:schemeClr val="accent3"/>
                </a:solidFill>
              </a:rPr>
            </a:br>
            <a:r>
              <a:rPr lang="en-US" sz="1600" i="1" dirty="0">
                <a:solidFill>
                  <a:schemeClr val="accent3"/>
                </a:solidFill>
              </a:rPr>
              <a:t>to Updated Product Backlog</a:t>
            </a:r>
          </a:p>
          <a:p>
            <a:pPr lvl="1">
              <a:spcBef>
                <a:spcPts val="0"/>
              </a:spcBef>
              <a:spcAft>
                <a:spcPts val="400"/>
              </a:spcAft>
            </a:pPr>
            <a:r>
              <a:rPr lang="en-US" sz="1600" dirty="0"/>
              <a:t>The product Increment is inspected with the stakeholders</a:t>
            </a:r>
          </a:p>
          <a:p>
            <a:pPr lvl="1">
              <a:spcBef>
                <a:spcPts val="0"/>
              </a:spcBef>
              <a:spcAft>
                <a:spcPts val="400"/>
              </a:spcAft>
            </a:pPr>
            <a:r>
              <a:rPr lang="en-US" sz="1600" dirty="0"/>
              <a:t>Stakeholders are encouraged to provide feedback and to collaborate</a:t>
            </a:r>
          </a:p>
          <a:p>
            <a:pPr lvl="1">
              <a:spcBef>
                <a:spcPts val="0"/>
              </a:spcBef>
              <a:spcAft>
                <a:spcPts val="400"/>
              </a:spcAft>
            </a:pPr>
            <a:r>
              <a:rPr lang="en-US" sz="1600" dirty="0"/>
              <a:t>The Product Backlog is updated upon the new insights</a:t>
            </a:r>
          </a:p>
          <a:p>
            <a:endParaRPr lang="en-US" dirty="0"/>
          </a:p>
        </p:txBody>
      </p:sp>
      <p:sp>
        <p:nvSpPr>
          <p:cNvPr id="3" name="Content Placeholder 2"/>
          <p:cNvSpPr>
            <a:spLocks noGrp="1"/>
          </p:cNvSpPr>
          <p:nvPr>
            <p:ph sz="half" idx="2"/>
          </p:nvPr>
        </p:nvSpPr>
        <p:spPr>
          <a:xfrm>
            <a:off x="3848374" y="1719071"/>
            <a:ext cx="5058120" cy="4912233"/>
          </a:xfrm>
        </p:spPr>
        <p:txBody>
          <a:bodyPr>
            <a:normAutofit/>
          </a:bodyPr>
          <a:lstStyle/>
          <a:p>
            <a:r>
              <a:rPr lang="en-US" sz="1800" dirty="0"/>
              <a:t>A </a:t>
            </a:r>
            <a:r>
              <a:rPr lang="en-US" sz="1800" u="sng" dirty="0">
                <a:solidFill>
                  <a:srgbClr val="C00000"/>
                </a:solidFill>
              </a:rPr>
              <a:t>collaborative</a:t>
            </a:r>
            <a:r>
              <a:rPr lang="en-US" sz="1800" dirty="0"/>
              <a:t> working session, not a demo</a:t>
            </a:r>
          </a:p>
          <a:p>
            <a:r>
              <a:rPr lang="en-US" sz="1800" dirty="0"/>
              <a:t>The Scrum Team shows the increment</a:t>
            </a:r>
          </a:p>
          <a:p>
            <a:r>
              <a:rPr lang="en-US" sz="1800" dirty="0"/>
              <a:t>Feedback is heard from all present</a:t>
            </a:r>
          </a:p>
          <a:p>
            <a:pPr lvl="1"/>
            <a:r>
              <a:rPr lang="en-US" sz="1600" dirty="0"/>
              <a:t>Feedback used to guide the next increment</a:t>
            </a:r>
          </a:p>
          <a:p>
            <a:pPr lvl="1"/>
            <a:r>
              <a:rPr lang="en-US" sz="1600" dirty="0"/>
              <a:t>No slides!  Just working software</a:t>
            </a:r>
          </a:p>
          <a:p>
            <a:pPr lvl="1"/>
            <a:r>
              <a:rPr lang="en-US" sz="1600" dirty="0"/>
              <a:t>4 hours for a 4 week Spring</a:t>
            </a:r>
          </a:p>
          <a:p>
            <a:pPr lvl="2"/>
            <a:r>
              <a:rPr lang="en-US" sz="1400" dirty="0"/>
              <a:t>Usually less for shorter Sprints</a:t>
            </a:r>
          </a:p>
          <a:p>
            <a:pPr lvl="1"/>
            <a:r>
              <a:rPr lang="en-US" sz="1600" dirty="0"/>
              <a:t>The full Scrum Team participates</a:t>
            </a:r>
          </a:p>
          <a:p>
            <a:pPr lvl="2"/>
            <a:r>
              <a:rPr lang="en-US" sz="1400" dirty="0"/>
              <a:t>Complemented by the stakeholders</a:t>
            </a:r>
          </a:p>
        </p:txBody>
      </p:sp>
      <p:sp>
        <p:nvSpPr>
          <p:cNvPr id="4" name="Title 3"/>
          <p:cNvSpPr>
            <a:spLocks noGrp="1"/>
          </p:cNvSpPr>
          <p:nvPr>
            <p:ph type="title"/>
          </p:nvPr>
        </p:nvSpPr>
        <p:spPr>
          <a:xfrm>
            <a:off x="381000" y="355847"/>
            <a:ext cx="5562600" cy="1054394"/>
          </a:xfrm>
        </p:spPr>
        <p:txBody>
          <a:bodyPr/>
          <a:lstStyle/>
          <a:p>
            <a:r>
              <a:rPr lang="en-US" dirty="0"/>
              <a:t>Sprint Review Meeting</a:t>
            </a:r>
          </a:p>
        </p:txBody>
      </p:sp>
      <p:pic>
        <p:nvPicPr>
          <p:cNvPr id="8" name="Picture 7" descr="Image result for scrum"/>
          <p:cNvPicPr/>
          <p:nvPr/>
        </p:nvPicPr>
        <p:blipFill rotWithShape="1">
          <a:blip r:embed="rId2" cstate="print">
            <a:extLst>
              <a:ext uri="{28A0092B-C50C-407E-A947-70E740481C1C}">
                <a14:useLocalDpi xmlns:a14="http://schemas.microsoft.com/office/drawing/2010/main" val="0"/>
              </a:ext>
            </a:extLst>
          </a:blip>
          <a:srcRect b="13396"/>
          <a:stretch/>
        </p:blipFill>
        <p:spPr bwMode="auto">
          <a:xfrm>
            <a:off x="5645978" y="355847"/>
            <a:ext cx="3398612" cy="1161044"/>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8155753" y="488468"/>
            <a:ext cx="648283" cy="461665"/>
          </a:xfrm>
          <a:prstGeom prst="rect">
            <a:avLst/>
          </a:prstGeom>
          <a:noFill/>
        </p:spPr>
        <p:txBody>
          <a:bodyPr wrap="square" rtlCol="0">
            <a:spAutoFit/>
          </a:bodyPr>
          <a:lstStyle/>
          <a:p>
            <a:pPr algn="ctr"/>
            <a:r>
              <a:rPr lang="en-US" sz="1200" cap="small" dirty="0">
                <a:solidFill>
                  <a:schemeClr val="bg1"/>
                </a:solidFill>
              </a:rPr>
              <a:t>S</a:t>
            </a:r>
            <a:r>
              <a:rPr lang="en-US" sz="1200" b="0" cap="small" dirty="0">
                <a:solidFill>
                  <a:schemeClr val="bg1"/>
                </a:solidFill>
                <a:latin typeface="+mn-lt"/>
              </a:rPr>
              <a:t>print Review</a:t>
            </a:r>
          </a:p>
        </p:txBody>
      </p:sp>
      <p:cxnSp>
        <p:nvCxnSpPr>
          <p:cNvPr id="6" name="Straight Arrow Connector 5"/>
          <p:cNvCxnSpPr/>
          <p:nvPr/>
        </p:nvCxnSpPr>
        <p:spPr>
          <a:xfrm>
            <a:off x="8578261" y="950133"/>
            <a:ext cx="146839" cy="38528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894332" y="4608660"/>
            <a:ext cx="6000441" cy="1920240"/>
            <a:chOff x="2974920" y="3999058"/>
            <a:chExt cx="6000441" cy="2363804"/>
          </a:xfrm>
        </p:grpSpPr>
        <p:sp>
          <p:nvSpPr>
            <p:cNvPr id="13" name="Freeform: Shape 12"/>
            <p:cNvSpPr/>
            <p:nvPr/>
          </p:nvSpPr>
          <p:spPr>
            <a:xfrm>
              <a:off x="2974920" y="3999058"/>
              <a:ext cx="1920240" cy="442807"/>
            </a:xfrm>
            <a:custGeom>
              <a:avLst/>
              <a:gdLst>
                <a:gd name="connsiteX0" fmla="*/ 0 w 1483262"/>
                <a:gd name="connsiteY0" fmla="*/ 0 h 442807"/>
                <a:gd name="connsiteX1" fmla="*/ 1483262 w 1483262"/>
                <a:gd name="connsiteY1" fmla="*/ 0 h 442807"/>
                <a:gd name="connsiteX2" fmla="*/ 1483262 w 1483262"/>
                <a:gd name="connsiteY2" fmla="*/ 442807 h 442807"/>
                <a:gd name="connsiteX3" fmla="*/ 0 w 1483262"/>
                <a:gd name="connsiteY3" fmla="*/ 442807 h 442807"/>
                <a:gd name="connsiteX4" fmla="*/ 0 w 1483262"/>
                <a:gd name="connsiteY4" fmla="*/ 0 h 44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62" h="442807">
                  <a:moveTo>
                    <a:pt x="0" y="0"/>
                  </a:moveTo>
                  <a:lnTo>
                    <a:pt x="1483262" y="0"/>
                  </a:lnTo>
                  <a:lnTo>
                    <a:pt x="1483262" y="442807"/>
                  </a:lnTo>
                  <a:lnTo>
                    <a:pt x="0" y="4428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400" kern="1200" dirty="0"/>
                <a:t>Product Owner Shares</a:t>
              </a:r>
            </a:p>
          </p:txBody>
        </p:sp>
        <p:sp>
          <p:nvSpPr>
            <p:cNvPr id="14" name="Freeform: Shape 13"/>
            <p:cNvSpPr/>
            <p:nvPr/>
          </p:nvSpPr>
          <p:spPr>
            <a:xfrm>
              <a:off x="2974920" y="4441866"/>
              <a:ext cx="1920240" cy="1920996"/>
            </a:xfrm>
            <a:custGeom>
              <a:avLst/>
              <a:gdLst>
                <a:gd name="connsiteX0" fmla="*/ 0 w 1483262"/>
                <a:gd name="connsiteY0" fmla="*/ 0 h 1920996"/>
                <a:gd name="connsiteX1" fmla="*/ 1483262 w 1483262"/>
                <a:gd name="connsiteY1" fmla="*/ 0 h 1920996"/>
                <a:gd name="connsiteX2" fmla="*/ 1483262 w 1483262"/>
                <a:gd name="connsiteY2" fmla="*/ 1920996 h 1920996"/>
                <a:gd name="connsiteX3" fmla="*/ 0 w 1483262"/>
                <a:gd name="connsiteY3" fmla="*/ 1920996 h 1920996"/>
                <a:gd name="connsiteX4" fmla="*/ 0 w 1483262"/>
                <a:gd name="connsiteY4" fmla="*/ 0 h 1920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62" h="1920996">
                  <a:moveTo>
                    <a:pt x="0" y="0"/>
                  </a:moveTo>
                  <a:lnTo>
                    <a:pt x="1483262" y="0"/>
                  </a:lnTo>
                  <a:lnTo>
                    <a:pt x="1483262" y="1920996"/>
                  </a:lnTo>
                  <a:lnTo>
                    <a:pt x="0" y="1920996"/>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400" kern="1200" dirty="0"/>
                <a:t>What was done</a:t>
              </a:r>
            </a:p>
            <a:p>
              <a:pPr marL="114300" lvl="1" indent="-114300" algn="l" defTabSz="577850">
                <a:lnSpc>
                  <a:spcPct val="90000"/>
                </a:lnSpc>
                <a:spcBef>
                  <a:spcPct val="0"/>
                </a:spcBef>
                <a:spcAft>
                  <a:spcPct val="15000"/>
                </a:spcAft>
                <a:buChar char="•"/>
              </a:pPr>
              <a:r>
                <a:rPr lang="en-US" sz="1400" kern="1200" dirty="0"/>
                <a:t>What wasn't</a:t>
              </a:r>
            </a:p>
            <a:p>
              <a:pPr marL="114300" lvl="1" indent="-114300" algn="l" defTabSz="577850">
                <a:lnSpc>
                  <a:spcPct val="90000"/>
                </a:lnSpc>
                <a:spcBef>
                  <a:spcPct val="0"/>
                </a:spcBef>
                <a:spcAft>
                  <a:spcPct val="15000"/>
                </a:spcAft>
                <a:buChar char="•"/>
              </a:pPr>
              <a:r>
                <a:rPr lang="en-US" sz="1400" kern="1200" dirty="0"/>
                <a:t>State of the Product Backlog</a:t>
              </a:r>
            </a:p>
            <a:p>
              <a:pPr marL="114300" lvl="1" indent="-114300" algn="l" defTabSz="577850">
                <a:lnSpc>
                  <a:spcPct val="90000"/>
                </a:lnSpc>
                <a:spcBef>
                  <a:spcPct val="0"/>
                </a:spcBef>
                <a:spcAft>
                  <a:spcPct val="15000"/>
                </a:spcAft>
                <a:buChar char="•"/>
              </a:pPr>
              <a:r>
                <a:rPr lang="en-US" sz="1400" kern="1200" dirty="0"/>
                <a:t>Likely Release projections</a:t>
              </a:r>
            </a:p>
          </p:txBody>
        </p:sp>
        <p:sp>
          <p:nvSpPr>
            <p:cNvPr id="15" name="Freeform: Shape 14"/>
            <p:cNvSpPr/>
            <p:nvPr/>
          </p:nvSpPr>
          <p:spPr>
            <a:xfrm>
              <a:off x="5005813" y="3999058"/>
              <a:ext cx="2377440" cy="442807"/>
            </a:xfrm>
            <a:custGeom>
              <a:avLst/>
              <a:gdLst>
                <a:gd name="connsiteX0" fmla="*/ 0 w 2548259"/>
                <a:gd name="connsiteY0" fmla="*/ 0 h 442807"/>
                <a:gd name="connsiteX1" fmla="*/ 2548259 w 2548259"/>
                <a:gd name="connsiteY1" fmla="*/ 0 h 442807"/>
                <a:gd name="connsiteX2" fmla="*/ 2548259 w 2548259"/>
                <a:gd name="connsiteY2" fmla="*/ 442807 h 442807"/>
                <a:gd name="connsiteX3" fmla="*/ 0 w 2548259"/>
                <a:gd name="connsiteY3" fmla="*/ 442807 h 442807"/>
                <a:gd name="connsiteX4" fmla="*/ 0 w 2548259"/>
                <a:gd name="connsiteY4" fmla="*/ 0 h 44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8259" h="442807">
                  <a:moveTo>
                    <a:pt x="0" y="0"/>
                  </a:moveTo>
                  <a:lnTo>
                    <a:pt x="2548259" y="0"/>
                  </a:lnTo>
                  <a:lnTo>
                    <a:pt x="2548259" y="442807"/>
                  </a:lnTo>
                  <a:lnTo>
                    <a:pt x="0" y="4428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400" kern="1200" dirty="0"/>
                <a:t>Development Team Shares</a:t>
              </a:r>
            </a:p>
          </p:txBody>
        </p:sp>
        <p:sp>
          <p:nvSpPr>
            <p:cNvPr id="16" name="Freeform: Shape 15"/>
            <p:cNvSpPr/>
            <p:nvPr/>
          </p:nvSpPr>
          <p:spPr>
            <a:xfrm>
              <a:off x="5005813" y="4441866"/>
              <a:ext cx="2377440" cy="1920996"/>
            </a:xfrm>
            <a:custGeom>
              <a:avLst/>
              <a:gdLst>
                <a:gd name="connsiteX0" fmla="*/ 0 w 2548259"/>
                <a:gd name="connsiteY0" fmla="*/ 0 h 1920996"/>
                <a:gd name="connsiteX1" fmla="*/ 2548259 w 2548259"/>
                <a:gd name="connsiteY1" fmla="*/ 0 h 1920996"/>
                <a:gd name="connsiteX2" fmla="*/ 2548259 w 2548259"/>
                <a:gd name="connsiteY2" fmla="*/ 1920996 h 1920996"/>
                <a:gd name="connsiteX3" fmla="*/ 0 w 2548259"/>
                <a:gd name="connsiteY3" fmla="*/ 1920996 h 1920996"/>
                <a:gd name="connsiteX4" fmla="*/ 0 w 2548259"/>
                <a:gd name="connsiteY4" fmla="*/ 0 h 1920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8259" h="1920996">
                  <a:moveTo>
                    <a:pt x="0" y="0"/>
                  </a:moveTo>
                  <a:lnTo>
                    <a:pt x="2548259" y="0"/>
                  </a:lnTo>
                  <a:lnTo>
                    <a:pt x="2548259" y="1920996"/>
                  </a:lnTo>
                  <a:lnTo>
                    <a:pt x="0" y="1920996"/>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400" kern="1200" dirty="0"/>
                <a:t>The actual Increment of software</a:t>
              </a:r>
            </a:p>
            <a:p>
              <a:pPr marL="114300" lvl="1" indent="-114300" algn="l" defTabSz="577850">
                <a:lnSpc>
                  <a:spcPct val="90000"/>
                </a:lnSpc>
                <a:spcBef>
                  <a:spcPct val="0"/>
                </a:spcBef>
                <a:spcAft>
                  <a:spcPct val="15000"/>
                </a:spcAft>
                <a:buChar char="•"/>
              </a:pPr>
              <a:r>
                <a:rPr lang="en-US" sz="1400" kern="1200" dirty="0"/>
                <a:t>What happened in the Sprint</a:t>
              </a:r>
            </a:p>
            <a:p>
              <a:pPr marL="114300" lvl="1" indent="-114300" algn="l" defTabSz="577850">
                <a:lnSpc>
                  <a:spcPct val="90000"/>
                </a:lnSpc>
                <a:spcBef>
                  <a:spcPct val="0"/>
                </a:spcBef>
                <a:spcAft>
                  <a:spcPct val="15000"/>
                </a:spcAft>
                <a:buChar char="•"/>
              </a:pPr>
              <a:r>
                <a:rPr lang="en-US" sz="1400" kern="1200" dirty="0"/>
                <a:t>How many problems were addressed and the effect on the Increment</a:t>
              </a:r>
            </a:p>
          </p:txBody>
        </p:sp>
        <p:sp>
          <p:nvSpPr>
            <p:cNvPr id="17" name="Freeform: Shape 16"/>
            <p:cNvSpPr/>
            <p:nvPr/>
          </p:nvSpPr>
          <p:spPr>
            <a:xfrm>
              <a:off x="7492099" y="3999058"/>
              <a:ext cx="1483262" cy="442807"/>
            </a:xfrm>
            <a:custGeom>
              <a:avLst/>
              <a:gdLst>
                <a:gd name="connsiteX0" fmla="*/ 0 w 1483262"/>
                <a:gd name="connsiteY0" fmla="*/ 0 h 442807"/>
                <a:gd name="connsiteX1" fmla="*/ 1483262 w 1483262"/>
                <a:gd name="connsiteY1" fmla="*/ 0 h 442807"/>
                <a:gd name="connsiteX2" fmla="*/ 1483262 w 1483262"/>
                <a:gd name="connsiteY2" fmla="*/ 442807 h 442807"/>
                <a:gd name="connsiteX3" fmla="*/ 0 w 1483262"/>
                <a:gd name="connsiteY3" fmla="*/ 442807 h 442807"/>
                <a:gd name="connsiteX4" fmla="*/ 0 w 1483262"/>
                <a:gd name="connsiteY4" fmla="*/ 0 h 44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62" h="442807">
                  <a:moveTo>
                    <a:pt x="0" y="0"/>
                  </a:moveTo>
                  <a:lnTo>
                    <a:pt x="1483262" y="0"/>
                  </a:lnTo>
                  <a:lnTo>
                    <a:pt x="1483262" y="442807"/>
                  </a:lnTo>
                  <a:lnTo>
                    <a:pt x="0" y="44280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400" kern="1200" dirty="0"/>
                <a:t>Everyone</a:t>
              </a:r>
            </a:p>
          </p:txBody>
        </p:sp>
        <p:sp>
          <p:nvSpPr>
            <p:cNvPr id="18" name="Freeform: Shape 17"/>
            <p:cNvSpPr/>
            <p:nvPr/>
          </p:nvSpPr>
          <p:spPr>
            <a:xfrm>
              <a:off x="7492099" y="4441866"/>
              <a:ext cx="1483262" cy="1920996"/>
            </a:xfrm>
            <a:custGeom>
              <a:avLst/>
              <a:gdLst>
                <a:gd name="connsiteX0" fmla="*/ 0 w 1483262"/>
                <a:gd name="connsiteY0" fmla="*/ 0 h 1920996"/>
                <a:gd name="connsiteX1" fmla="*/ 1483262 w 1483262"/>
                <a:gd name="connsiteY1" fmla="*/ 0 h 1920996"/>
                <a:gd name="connsiteX2" fmla="*/ 1483262 w 1483262"/>
                <a:gd name="connsiteY2" fmla="*/ 1920996 h 1920996"/>
                <a:gd name="connsiteX3" fmla="*/ 0 w 1483262"/>
                <a:gd name="connsiteY3" fmla="*/ 1920996 h 1920996"/>
                <a:gd name="connsiteX4" fmla="*/ 0 w 1483262"/>
                <a:gd name="connsiteY4" fmla="*/ 0 h 1920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262" h="1920996">
                  <a:moveTo>
                    <a:pt x="0" y="0"/>
                  </a:moveTo>
                  <a:lnTo>
                    <a:pt x="1483262" y="0"/>
                  </a:lnTo>
                  <a:lnTo>
                    <a:pt x="1483262" y="1920996"/>
                  </a:lnTo>
                  <a:lnTo>
                    <a:pt x="0" y="1920996"/>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US" sz="1400" kern="1200" dirty="0"/>
                <a:t>Provides and hears feedback</a:t>
              </a:r>
            </a:p>
          </p:txBody>
        </p:sp>
      </p:grpSp>
      <p:sp>
        <p:nvSpPr>
          <p:cNvPr id="21" name="Rectangle: Rounded Corners 20"/>
          <p:cNvSpPr/>
          <p:nvPr/>
        </p:nvSpPr>
        <p:spPr>
          <a:xfrm rot="21339062">
            <a:off x="7463190" y="5505284"/>
            <a:ext cx="1379904" cy="570556"/>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dirty="0">
                <a:solidFill>
                  <a:schemeClr val="tx1"/>
                </a:solidFill>
                <a:latin typeface="Comic Sans MS" panose="030F0702030302020204" pitchFamily="66" charset="0"/>
              </a:rPr>
              <a:t>This is </a:t>
            </a:r>
            <a:r>
              <a:rPr lang="en-US" sz="1100" u="sng" dirty="0">
                <a:solidFill>
                  <a:schemeClr val="tx1"/>
                </a:solidFill>
                <a:latin typeface="Comic Sans MS" panose="030F0702030302020204" pitchFamily="66" charset="0"/>
              </a:rPr>
              <a:t>not</a:t>
            </a:r>
            <a:r>
              <a:rPr lang="en-US" sz="1100" dirty="0">
                <a:solidFill>
                  <a:schemeClr val="tx1"/>
                </a:solidFill>
                <a:latin typeface="Comic Sans MS" panose="030F0702030302020204" pitchFamily="66" charset="0"/>
              </a:rPr>
              <a:t> an excuse for self-congratulations!</a:t>
            </a:r>
          </a:p>
        </p:txBody>
      </p:sp>
      <p:sp>
        <p:nvSpPr>
          <p:cNvPr id="22" name="Rectangle: Rounded Corners 21"/>
          <p:cNvSpPr/>
          <p:nvPr/>
        </p:nvSpPr>
        <p:spPr>
          <a:xfrm rot="239822">
            <a:off x="7498853" y="6130782"/>
            <a:ext cx="1379904" cy="570556"/>
          </a:xfrm>
          <a:prstGeom prst="roundRect">
            <a:avLst/>
          </a:prstGeom>
          <a:solidFill>
            <a:srgbClr val="E3DC57"/>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100" dirty="0">
                <a:solidFill>
                  <a:schemeClr val="tx1"/>
                </a:solidFill>
                <a:latin typeface="Comic Sans MS" panose="030F0702030302020204" pitchFamily="66" charset="0"/>
              </a:rPr>
              <a:t>This is an inspect and adapt opportunity!</a:t>
            </a:r>
          </a:p>
        </p:txBody>
      </p:sp>
    </p:spTree>
    <p:extLst>
      <p:ext uri="{BB962C8B-B14F-4D97-AF65-F5344CB8AC3E}">
        <p14:creationId xmlns:p14="http://schemas.microsoft.com/office/powerpoint/2010/main" val="3452195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5" name="Rectangle 2074"/>
          <p:cNvSpPr/>
          <p:nvPr/>
        </p:nvSpPr>
        <p:spPr>
          <a:xfrm>
            <a:off x="152400" y="1593776"/>
            <a:ext cx="8892190" cy="51884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381000" y="355847"/>
            <a:ext cx="4945488" cy="1054394"/>
          </a:xfrm>
        </p:spPr>
        <p:txBody>
          <a:bodyPr/>
          <a:lstStyle/>
          <a:p>
            <a:r>
              <a:rPr lang="en-US" dirty="0"/>
              <a:t>Sprint Review Meeting</a:t>
            </a:r>
          </a:p>
        </p:txBody>
      </p:sp>
      <p:pic>
        <p:nvPicPr>
          <p:cNvPr id="8" name="Picture 7" descr="Image result for scrum"/>
          <p:cNvPicPr/>
          <p:nvPr/>
        </p:nvPicPr>
        <p:blipFill rotWithShape="1">
          <a:blip r:embed="rId2" cstate="print">
            <a:extLst>
              <a:ext uri="{28A0092B-C50C-407E-A947-70E740481C1C}">
                <a14:useLocalDpi xmlns:a14="http://schemas.microsoft.com/office/drawing/2010/main" val="0"/>
              </a:ext>
            </a:extLst>
          </a:blip>
          <a:srcRect b="13396"/>
          <a:stretch/>
        </p:blipFill>
        <p:spPr bwMode="auto">
          <a:xfrm>
            <a:off x="5645978" y="355847"/>
            <a:ext cx="3398612" cy="1161044"/>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8155753" y="488468"/>
            <a:ext cx="648283" cy="461665"/>
          </a:xfrm>
          <a:prstGeom prst="rect">
            <a:avLst/>
          </a:prstGeom>
          <a:noFill/>
        </p:spPr>
        <p:txBody>
          <a:bodyPr wrap="square" rtlCol="0">
            <a:spAutoFit/>
          </a:bodyPr>
          <a:lstStyle/>
          <a:p>
            <a:pPr algn="ctr"/>
            <a:r>
              <a:rPr lang="en-US" sz="1200" cap="small" dirty="0">
                <a:solidFill>
                  <a:schemeClr val="bg1"/>
                </a:solidFill>
              </a:rPr>
              <a:t>S</a:t>
            </a:r>
            <a:r>
              <a:rPr lang="en-US" sz="1200" b="0" cap="small" dirty="0">
                <a:solidFill>
                  <a:schemeClr val="bg1"/>
                </a:solidFill>
                <a:latin typeface="+mn-lt"/>
              </a:rPr>
              <a:t>print Review</a:t>
            </a:r>
          </a:p>
        </p:txBody>
      </p:sp>
      <p:cxnSp>
        <p:nvCxnSpPr>
          <p:cNvPr id="6" name="Straight Arrow Connector 5"/>
          <p:cNvCxnSpPr/>
          <p:nvPr/>
        </p:nvCxnSpPr>
        <p:spPr>
          <a:xfrm>
            <a:off x="8578261" y="950133"/>
            <a:ext cx="146839" cy="38528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2051" name="Group 2050"/>
          <p:cNvGrpSpPr/>
          <p:nvPr/>
        </p:nvGrpSpPr>
        <p:grpSpPr>
          <a:xfrm>
            <a:off x="455604" y="3219345"/>
            <a:ext cx="974773" cy="1200210"/>
            <a:chOff x="643890" y="2005686"/>
            <a:chExt cx="974773" cy="120021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02" y="2005686"/>
              <a:ext cx="895350" cy="800100"/>
            </a:xfrm>
            <a:prstGeom prst="rect">
              <a:avLst/>
            </a:prstGeom>
          </p:spPr>
        </p:pic>
        <p:sp>
          <p:nvSpPr>
            <p:cNvPr id="23" name="TextBox 22"/>
            <p:cNvSpPr txBox="1"/>
            <p:nvPr/>
          </p:nvSpPr>
          <p:spPr>
            <a:xfrm>
              <a:off x="643890" y="2805786"/>
              <a:ext cx="974773" cy="400110"/>
            </a:xfrm>
            <a:prstGeom prst="rect">
              <a:avLst/>
            </a:prstGeom>
            <a:noFill/>
          </p:spPr>
          <p:txBody>
            <a:bodyPr wrap="square" rtlCol="0">
              <a:spAutoFit/>
            </a:bodyPr>
            <a:lstStyle/>
            <a:p>
              <a:pPr algn="ctr"/>
              <a:r>
                <a:rPr lang="en-US" sz="2000" cap="small" dirty="0"/>
                <a:t>S</a:t>
              </a:r>
              <a:r>
                <a:rPr lang="en-US" sz="2000" b="0" cap="small" dirty="0"/>
                <a:t>print</a:t>
              </a:r>
            </a:p>
          </p:txBody>
        </p:sp>
      </p:grpSp>
      <p:grpSp>
        <p:nvGrpSpPr>
          <p:cNvPr id="2052" name="Group 2051"/>
          <p:cNvGrpSpPr/>
          <p:nvPr/>
        </p:nvGrpSpPr>
        <p:grpSpPr>
          <a:xfrm>
            <a:off x="2072116" y="1725614"/>
            <a:ext cx="1293448" cy="1668564"/>
            <a:chOff x="2149427" y="1858722"/>
            <a:chExt cx="1293448" cy="1668564"/>
          </a:xfrm>
        </p:grpSpPr>
        <p:pic>
          <p:nvPicPr>
            <p:cNvPr id="9" name="Picture 8"/>
            <p:cNvPicPr>
              <a:picLocks noChangeAspect="1"/>
            </p:cNvPicPr>
            <p:nvPr/>
          </p:nvPicPr>
          <p:blipFill>
            <a:blip r:embed="rId4"/>
            <a:stretch>
              <a:fillRect/>
            </a:stretch>
          </p:blipFill>
          <p:spPr>
            <a:xfrm>
              <a:off x="2303584" y="1858722"/>
              <a:ext cx="1139291" cy="1094028"/>
            </a:xfrm>
            <a:prstGeom prst="rect">
              <a:avLst/>
            </a:prstGeom>
          </p:spPr>
        </p:pic>
        <p:sp>
          <p:nvSpPr>
            <p:cNvPr id="25" name="TextBox 24"/>
            <p:cNvSpPr txBox="1"/>
            <p:nvPr/>
          </p:nvSpPr>
          <p:spPr>
            <a:xfrm>
              <a:off x="2149427" y="2819400"/>
              <a:ext cx="1293448" cy="707886"/>
            </a:xfrm>
            <a:prstGeom prst="rect">
              <a:avLst/>
            </a:prstGeom>
            <a:noFill/>
          </p:spPr>
          <p:txBody>
            <a:bodyPr wrap="square" rtlCol="0">
              <a:spAutoFit/>
            </a:bodyPr>
            <a:lstStyle/>
            <a:p>
              <a:pPr algn="ctr"/>
              <a:r>
                <a:rPr lang="en-US" sz="2000" cap="small" dirty="0"/>
                <a:t>Product</a:t>
              </a:r>
              <a:br>
                <a:rPr lang="en-US" sz="2000" cap="small" dirty="0"/>
              </a:br>
              <a:r>
                <a:rPr lang="en-US" sz="2000" cap="small" dirty="0"/>
                <a:t>Backlog</a:t>
              </a:r>
              <a:endParaRPr lang="en-US" sz="2000" b="0" cap="small" dirty="0"/>
            </a:p>
          </p:txBody>
        </p:sp>
      </p:grpSp>
      <p:grpSp>
        <p:nvGrpSpPr>
          <p:cNvPr id="2053" name="Group 2052"/>
          <p:cNvGrpSpPr/>
          <p:nvPr/>
        </p:nvGrpSpPr>
        <p:grpSpPr>
          <a:xfrm>
            <a:off x="4572000" y="2099510"/>
            <a:ext cx="1293448" cy="1204756"/>
            <a:chOff x="3733085" y="1981200"/>
            <a:chExt cx="1293448" cy="1204756"/>
          </a:xfrm>
        </p:grpSpPr>
        <p:pic>
          <p:nvPicPr>
            <p:cNvPr id="11" name="Picture 10"/>
            <p:cNvPicPr>
              <a:picLocks noChangeAspect="1"/>
            </p:cNvPicPr>
            <p:nvPr/>
          </p:nvPicPr>
          <p:blipFill>
            <a:blip r:embed="rId5"/>
            <a:stretch>
              <a:fillRect/>
            </a:stretch>
          </p:blipFill>
          <p:spPr>
            <a:xfrm>
              <a:off x="3733800" y="1981200"/>
              <a:ext cx="1140784" cy="920773"/>
            </a:xfrm>
            <a:prstGeom prst="rect">
              <a:avLst/>
            </a:prstGeom>
          </p:spPr>
        </p:pic>
        <p:sp>
          <p:nvSpPr>
            <p:cNvPr id="27" name="TextBox 26"/>
            <p:cNvSpPr txBox="1"/>
            <p:nvPr/>
          </p:nvSpPr>
          <p:spPr>
            <a:xfrm>
              <a:off x="3733085" y="2785846"/>
              <a:ext cx="1293448" cy="400110"/>
            </a:xfrm>
            <a:prstGeom prst="rect">
              <a:avLst/>
            </a:prstGeom>
            <a:noFill/>
          </p:spPr>
          <p:txBody>
            <a:bodyPr wrap="square" rtlCol="0">
              <a:spAutoFit/>
            </a:bodyPr>
            <a:lstStyle/>
            <a:p>
              <a:pPr algn="ctr"/>
              <a:r>
                <a:rPr lang="en-US" sz="2000" cap="small" dirty="0"/>
                <a:t>Increment</a:t>
              </a:r>
              <a:endParaRPr lang="en-US" sz="2000" b="0" cap="small" dirty="0"/>
            </a:p>
          </p:txBody>
        </p:sp>
      </p:grpSp>
      <p:grpSp>
        <p:nvGrpSpPr>
          <p:cNvPr id="2054" name="Group 2053"/>
          <p:cNvGrpSpPr/>
          <p:nvPr/>
        </p:nvGrpSpPr>
        <p:grpSpPr>
          <a:xfrm>
            <a:off x="6532187" y="1902573"/>
            <a:ext cx="2307013" cy="2059827"/>
            <a:chOff x="5394887" y="1669699"/>
            <a:chExt cx="2307013" cy="2059827"/>
          </a:xfrm>
        </p:grpSpPr>
        <p:grpSp>
          <p:nvGrpSpPr>
            <p:cNvPr id="2048" name="Group 2047"/>
            <p:cNvGrpSpPr/>
            <p:nvPr/>
          </p:nvGrpSpPr>
          <p:grpSpPr>
            <a:xfrm>
              <a:off x="5450438" y="1669699"/>
              <a:ext cx="2169562" cy="1394742"/>
              <a:chOff x="5286553" y="1728254"/>
              <a:chExt cx="3017687" cy="1773695"/>
            </a:xfrm>
          </p:grpSpPr>
          <p:pic>
            <p:nvPicPr>
              <p:cNvPr id="29" name="Picture 28"/>
              <p:cNvPicPr>
                <a:picLocks noChangeAspect="1"/>
              </p:cNvPicPr>
              <p:nvPr/>
            </p:nvPicPr>
            <p:blipFill>
              <a:blip r:embed="rId6"/>
              <a:stretch>
                <a:fillRect/>
              </a:stretch>
            </p:blipFill>
            <p:spPr>
              <a:xfrm>
                <a:off x="6813722" y="1728254"/>
                <a:ext cx="1490518" cy="1624546"/>
              </a:xfrm>
              <a:prstGeom prst="rect">
                <a:avLst/>
              </a:prstGeom>
            </p:spPr>
          </p:pic>
          <p:pic>
            <p:nvPicPr>
              <p:cNvPr id="31" name="Picture 30"/>
              <p:cNvPicPr>
                <a:picLocks noChangeAspect="1"/>
              </p:cNvPicPr>
              <p:nvPr/>
            </p:nvPicPr>
            <p:blipFill>
              <a:blip r:embed="rId7"/>
              <a:stretch>
                <a:fillRect/>
              </a:stretch>
            </p:blipFill>
            <p:spPr>
              <a:xfrm>
                <a:off x="5286553" y="2403550"/>
                <a:ext cx="1453548" cy="1098399"/>
              </a:xfrm>
              <a:prstGeom prst="rect">
                <a:avLst/>
              </a:prstGeom>
            </p:spPr>
          </p:pic>
          <p:pic>
            <p:nvPicPr>
              <p:cNvPr id="30" name="Picture 29"/>
              <p:cNvPicPr>
                <a:picLocks noChangeAspect="1"/>
              </p:cNvPicPr>
              <p:nvPr/>
            </p:nvPicPr>
            <p:blipFill>
              <a:blip r:embed="rId8"/>
              <a:stretch>
                <a:fillRect/>
              </a:stretch>
            </p:blipFill>
            <p:spPr>
              <a:xfrm>
                <a:off x="5867400" y="1858722"/>
                <a:ext cx="652889" cy="664372"/>
              </a:xfrm>
              <a:prstGeom prst="rect">
                <a:avLst/>
              </a:prstGeom>
            </p:spPr>
          </p:pic>
        </p:grpSp>
        <p:sp>
          <p:nvSpPr>
            <p:cNvPr id="34" name="TextBox 33"/>
            <p:cNvSpPr txBox="1"/>
            <p:nvPr/>
          </p:nvSpPr>
          <p:spPr>
            <a:xfrm>
              <a:off x="5394887" y="3021640"/>
              <a:ext cx="2307013" cy="707886"/>
            </a:xfrm>
            <a:prstGeom prst="rect">
              <a:avLst/>
            </a:prstGeom>
            <a:noFill/>
          </p:spPr>
          <p:txBody>
            <a:bodyPr wrap="square" rtlCol="0">
              <a:spAutoFit/>
            </a:bodyPr>
            <a:lstStyle/>
            <a:p>
              <a:pPr algn="ctr"/>
              <a:r>
                <a:rPr lang="en-US" sz="2000" cap="small" dirty="0"/>
                <a:t>Current Business Conditions</a:t>
              </a:r>
              <a:endParaRPr lang="en-US" sz="2000" b="0" cap="small" dirty="0"/>
            </a:p>
          </p:txBody>
        </p:sp>
      </p:grpSp>
      <p:pic>
        <p:nvPicPr>
          <p:cNvPr id="2049" name="Picture 2048"/>
          <p:cNvPicPr>
            <a:picLocks noChangeAspect="1"/>
          </p:cNvPicPr>
          <p:nvPr/>
        </p:nvPicPr>
        <p:blipFill>
          <a:blip r:embed="rId9"/>
          <a:stretch>
            <a:fillRect/>
          </a:stretch>
        </p:blipFill>
        <p:spPr>
          <a:xfrm>
            <a:off x="3925274" y="5118624"/>
            <a:ext cx="1140189" cy="1094890"/>
          </a:xfrm>
          <a:prstGeom prst="rect">
            <a:avLst/>
          </a:prstGeom>
        </p:spPr>
      </p:pic>
      <p:sp>
        <p:nvSpPr>
          <p:cNvPr id="36" name="TextBox 35"/>
          <p:cNvSpPr txBox="1"/>
          <p:nvPr/>
        </p:nvSpPr>
        <p:spPr>
          <a:xfrm>
            <a:off x="3504340" y="6074338"/>
            <a:ext cx="1982059" cy="707886"/>
          </a:xfrm>
          <a:prstGeom prst="rect">
            <a:avLst/>
          </a:prstGeom>
          <a:noFill/>
        </p:spPr>
        <p:txBody>
          <a:bodyPr wrap="square" rtlCol="0">
            <a:spAutoFit/>
          </a:bodyPr>
          <a:lstStyle/>
          <a:p>
            <a:pPr algn="ctr"/>
            <a:r>
              <a:rPr lang="en-US" sz="2000" cap="small" dirty="0"/>
              <a:t>Updated Product</a:t>
            </a:r>
            <a:br>
              <a:rPr lang="en-US" sz="2000" cap="small" dirty="0"/>
            </a:br>
            <a:r>
              <a:rPr lang="en-US" sz="2000" cap="small" dirty="0"/>
              <a:t>Backlog</a:t>
            </a:r>
            <a:endParaRPr lang="en-US" sz="2000" b="0" cap="small" dirty="0"/>
          </a:p>
        </p:txBody>
      </p:sp>
      <p:sp>
        <p:nvSpPr>
          <p:cNvPr id="2055" name="Rectangle 2054"/>
          <p:cNvSpPr/>
          <p:nvPr/>
        </p:nvSpPr>
        <p:spPr>
          <a:xfrm>
            <a:off x="3131138" y="3810000"/>
            <a:ext cx="2881725" cy="880705"/>
          </a:xfrm>
          <a:prstGeom prst="rect">
            <a:avLst/>
          </a:prstGeom>
          <a:solidFill>
            <a:srgbClr val="ECB5B2"/>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Review, discover and rearrange info</a:t>
            </a:r>
          </a:p>
        </p:txBody>
      </p:sp>
      <p:cxnSp>
        <p:nvCxnSpPr>
          <p:cNvPr id="2057" name="Straight Arrow Connector 2056"/>
          <p:cNvCxnSpPr/>
          <p:nvPr/>
        </p:nvCxnSpPr>
        <p:spPr>
          <a:xfrm>
            <a:off x="1524000" y="3780320"/>
            <a:ext cx="1447800" cy="439180"/>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3200400" y="3066685"/>
            <a:ext cx="498533" cy="567442"/>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27" idx="2"/>
          </p:cNvCxnSpPr>
          <p:nvPr/>
        </p:nvCxnSpPr>
        <p:spPr>
          <a:xfrm flipH="1">
            <a:off x="5143107" y="3304266"/>
            <a:ext cx="75617" cy="399084"/>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H="1">
            <a:off x="6096000" y="3720088"/>
            <a:ext cx="823486" cy="493927"/>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4419018" y="4782516"/>
            <a:ext cx="582" cy="475284"/>
          </a:xfrm>
          <a:prstGeom prst="straightConnector1">
            <a:avLst/>
          </a:prstGeom>
          <a:ln w="28575">
            <a:tailEnd type="arrow" w="lg" len="lg"/>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rot="21415230">
            <a:off x="3809408" y="1632268"/>
            <a:ext cx="2668191" cy="523220"/>
          </a:xfrm>
          <a:prstGeom prst="rect">
            <a:avLst/>
          </a:prstGeom>
        </p:spPr>
        <p:txBody>
          <a:bodyPr wrap="square">
            <a:spAutoFit/>
          </a:bodyPr>
          <a:lstStyle/>
          <a:p>
            <a:r>
              <a:rPr lang="en-US" sz="1400" dirty="0">
                <a:solidFill>
                  <a:srgbClr val="6600FF"/>
                </a:solidFill>
                <a:latin typeface="Comic Sans MS" panose="030F0702030302020204" pitchFamily="66" charset="0"/>
              </a:rPr>
              <a:t>Only completed features may be shown at a Sprint Review. </a:t>
            </a:r>
          </a:p>
        </p:txBody>
      </p:sp>
    </p:spTree>
    <p:extLst>
      <p:ext uri="{BB962C8B-B14F-4D97-AF65-F5344CB8AC3E}">
        <p14:creationId xmlns:p14="http://schemas.microsoft.com/office/powerpoint/2010/main" val="2334249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719071"/>
            <a:ext cx="2377970" cy="4912233"/>
          </a:xfrm>
        </p:spPr>
        <p:txBody>
          <a:bodyPr/>
          <a:lstStyle/>
          <a:p>
            <a:pPr>
              <a:spcAft>
                <a:spcPts val="300"/>
              </a:spcAft>
            </a:pPr>
            <a:r>
              <a:rPr lang="en-US" sz="1800" cap="small" dirty="0">
                <a:solidFill>
                  <a:srgbClr val="6600FF"/>
                </a:solidFill>
              </a:rPr>
              <a:t>Sprint Retrospective</a:t>
            </a:r>
          </a:p>
          <a:p>
            <a:pPr marL="365760" lvl="1" indent="0">
              <a:spcBef>
                <a:spcPts val="0"/>
              </a:spcBef>
              <a:spcAft>
                <a:spcPts val="400"/>
              </a:spcAft>
              <a:buNone/>
            </a:pPr>
            <a:r>
              <a:rPr lang="en-US" sz="1600" i="1" dirty="0">
                <a:solidFill>
                  <a:schemeClr val="accent3"/>
                </a:solidFill>
              </a:rPr>
              <a:t>from Past Spring </a:t>
            </a:r>
            <a:br>
              <a:rPr lang="en-US" sz="1600" i="1" dirty="0">
                <a:solidFill>
                  <a:schemeClr val="accent3"/>
                </a:solidFill>
              </a:rPr>
            </a:br>
            <a:r>
              <a:rPr lang="en-US" sz="1600" i="1" dirty="0">
                <a:solidFill>
                  <a:schemeClr val="accent3"/>
                </a:solidFill>
              </a:rPr>
              <a:t>to Improvements for next Sprint</a:t>
            </a:r>
          </a:p>
          <a:p>
            <a:pPr lvl="1">
              <a:spcBef>
                <a:spcPts val="0"/>
              </a:spcBef>
              <a:spcAft>
                <a:spcPts val="400"/>
              </a:spcAft>
            </a:pPr>
            <a:r>
              <a:rPr lang="en-US" sz="1600" dirty="0"/>
              <a:t>The Scrum Team discusses</a:t>
            </a:r>
          </a:p>
          <a:p>
            <a:pPr lvl="2">
              <a:spcBef>
                <a:spcPts val="0"/>
              </a:spcBef>
              <a:spcAft>
                <a:spcPts val="400"/>
              </a:spcAft>
            </a:pPr>
            <a:r>
              <a:rPr lang="en-US" sz="1500" dirty="0"/>
              <a:t>What went well in the Sprint</a:t>
            </a:r>
          </a:p>
          <a:p>
            <a:pPr lvl="2">
              <a:spcBef>
                <a:spcPts val="0"/>
              </a:spcBef>
              <a:spcAft>
                <a:spcPts val="400"/>
              </a:spcAft>
            </a:pPr>
            <a:r>
              <a:rPr lang="en-US" sz="1500" dirty="0"/>
              <a:t>What could be improved</a:t>
            </a:r>
          </a:p>
          <a:p>
            <a:pPr lvl="2">
              <a:spcBef>
                <a:spcPts val="0"/>
              </a:spcBef>
              <a:spcAft>
                <a:spcPts val="400"/>
              </a:spcAft>
            </a:pPr>
            <a:r>
              <a:rPr lang="en-US" sz="1500" dirty="0"/>
              <a:t>What we will commit to improve in the next Sprint</a:t>
            </a:r>
          </a:p>
          <a:p>
            <a:pPr lvl="1">
              <a:spcBef>
                <a:spcPts val="0"/>
              </a:spcBef>
              <a:spcAft>
                <a:spcPts val="400"/>
              </a:spcAft>
            </a:pPr>
            <a:endParaRPr lang="en-US" sz="1500" dirty="0"/>
          </a:p>
          <a:p>
            <a:endParaRPr lang="en-US" dirty="0"/>
          </a:p>
        </p:txBody>
      </p:sp>
      <p:sp>
        <p:nvSpPr>
          <p:cNvPr id="3" name="Content Placeholder 2"/>
          <p:cNvSpPr>
            <a:spLocks noGrp="1"/>
          </p:cNvSpPr>
          <p:nvPr>
            <p:ph sz="half" idx="2"/>
          </p:nvPr>
        </p:nvSpPr>
        <p:spPr>
          <a:xfrm>
            <a:off x="3056906" y="1719071"/>
            <a:ext cx="5858494" cy="4912233"/>
          </a:xfrm>
        </p:spPr>
        <p:txBody>
          <a:bodyPr>
            <a:normAutofit/>
          </a:bodyPr>
          <a:lstStyle/>
          <a:p>
            <a:r>
              <a:rPr lang="en-US" sz="1800" dirty="0"/>
              <a:t>A discussion of</a:t>
            </a:r>
          </a:p>
          <a:p>
            <a:pPr lvl="1"/>
            <a:r>
              <a:rPr lang="en-US" sz="1600" dirty="0"/>
              <a:t>The Scrum process</a:t>
            </a:r>
          </a:p>
          <a:p>
            <a:pPr lvl="1"/>
            <a:r>
              <a:rPr lang="en-US" sz="1600" dirty="0"/>
              <a:t>Scrum Team members behaviors</a:t>
            </a:r>
          </a:p>
          <a:p>
            <a:pPr lvl="1"/>
            <a:r>
              <a:rPr lang="en-US" sz="1600" dirty="0"/>
              <a:t>Tools used and needed</a:t>
            </a:r>
          </a:p>
          <a:p>
            <a:pPr lvl="1"/>
            <a:r>
              <a:rPr lang="en-US" sz="1600" dirty="0"/>
              <a:t>Expanding the Definition of Done (based on Sprint Review)</a:t>
            </a:r>
          </a:p>
          <a:p>
            <a:r>
              <a:rPr lang="en-US" sz="1800" dirty="0"/>
              <a:t>Goal: to find actionable improvements</a:t>
            </a:r>
          </a:p>
          <a:p>
            <a:pPr lvl="1"/>
            <a:r>
              <a:rPr lang="en-US" sz="1600" dirty="0"/>
              <a:t>The Scrum Team can enact on the next Sprint</a:t>
            </a:r>
          </a:p>
          <a:p>
            <a:pPr lvl="1"/>
            <a:r>
              <a:rPr lang="en-US" sz="1600" dirty="0"/>
              <a:t>To adapt common practices and techniques</a:t>
            </a:r>
          </a:p>
          <a:p>
            <a:pPr lvl="1"/>
            <a:r>
              <a:rPr lang="en-US" sz="1600" dirty="0"/>
              <a:t>To increase the Definition of Done</a:t>
            </a:r>
          </a:p>
          <a:p>
            <a:r>
              <a:rPr lang="en-US" sz="1800" dirty="0"/>
              <a:t>Typically 3 hours for a 4-week Sprint</a:t>
            </a:r>
          </a:p>
          <a:p>
            <a:pPr lvl="1"/>
            <a:r>
              <a:rPr lang="en-US" sz="1600" dirty="0"/>
              <a:t>Usually less for shorter Sprints</a:t>
            </a:r>
          </a:p>
          <a:p>
            <a:r>
              <a:rPr lang="en-US" sz="1800" dirty="0"/>
              <a:t>Occurs after every Sprint Review</a:t>
            </a:r>
          </a:p>
          <a:p>
            <a:r>
              <a:rPr lang="en-US" sz="1800" dirty="0"/>
              <a:t>Full Scrum Team participation</a:t>
            </a:r>
          </a:p>
          <a:p>
            <a:pPr lvl="1"/>
            <a:r>
              <a:rPr lang="en-US" sz="1600" dirty="0"/>
              <a:t>Product Owner</a:t>
            </a:r>
          </a:p>
          <a:p>
            <a:pPr lvl="1"/>
            <a:r>
              <a:rPr lang="en-US" sz="1600" dirty="0"/>
              <a:t>Scrum Master</a:t>
            </a:r>
          </a:p>
          <a:p>
            <a:pPr lvl="1"/>
            <a:r>
              <a:rPr lang="en-US" sz="1600" dirty="0"/>
              <a:t>Development Team</a:t>
            </a:r>
          </a:p>
          <a:p>
            <a:endParaRPr lang="en-US" sz="1800" dirty="0"/>
          </a:p>
        </p:txBody>
      </p:sp>
      <p:sp>
        <p:nvSpPr>
          <p:cNvPr id="4" name="Title 3"/>
          <p:cNvSpPr>
            <a:spLocks noGrp="1"/>
          </p:cNvSpPr>
          <p:nvPr>
            <p:ph type="title"/>
          </p:nvPr>
        </p:nvSpPr>
        <p:spPr>
          <a:xfrm>
            <a:off x="273132" y="355847"/>
            <a:ext cx="5746668" cy="1054394"/>
          </a:xfrm>
        </p:spPr>
        <p:txBody>
          <a:bodyPr/>
          <a:lstStyle/>
          <a:p>
            <a:r>
              <a:rPr lang="en-US" dirty="0"/>
              <a:t>Sprint Retrospective:</a:t>
            </a:r>
            <a:br>
              <a:rPr lang="en-US" dirty="0"/>
            </a:br>
            <a:r>
              <a:rPr lang="en-US" sz="600" dirty="0"/>
              <a:t>  </a:t>
            </a:r>
            <a:r>
              <a:rPr lang="en-US" sz="2000" dirty="0"/>
              <a:t/>
            </a:r>
            <a:br>
              <a:rPr lang="en-US" sz="2000" dirty="0"/>
            </a:br>
            <a:r>
              <a:rPr lang="en-US" sz="2000" dirty="0"/>
              <a:t>The Scrum Team's Opportunity to Improve</a:t>
            </a:r>
            <a:endParaRPr lang="en-US" dirty="0"/>
          </a:p>
        </p:txBody>
      </p:sp>
      <p:pic>
        <p:nvPicPr>
          <p:cNvPr id="8" name="Picture 7" descr="Image result for scrum"/>
          <p:cNvPicPr/>
          <p:nvPr/>
        </p:nvPicPr>
        <p:blipFill rotWithShape="1">
          <a:blip r:embed="rId2" cstate="print">
            <a:extLst>
              <a:ext uri="{28A0092B-C50C-407E-A947-70E740481C1C}">
                <a14:useLocalDpi xmlns:a14="http://schemas.microsoft.com/office/drawing/2010/main" val="0"/>
              </a:ext>
            </a:extLst>
          </a:blip>
          <a:srcRect b="13396"/>
          <a:stretch/>
        </p:blipFill>
        <p:spPr bwMode="auto">
          <a:xfrm>
            <a:off x="5645978" y="355847"/>
            <a:ext cx="3398612" cy="1161044"/>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7927153" y="147935"/>
            <a:ext cx="1369247" cy="461665"/>
          </a:xfrm>
          <a:prstGeom prst="rect">
            <a:avLst/>
          </a:prstGeom>
          <a:noFill/>
        </p:spPr>
        <p:txBody>
          <a:bodyPr wrap="square" rtlCol="0">
            <a:spAutoFit/>
          </a:bodyPr>
          <a:lstStyle/>
          <a:p>
            <a:r>
              <a:rPr lang="en-US" sz="1200" cap="small" dirty="0">
                <a:solidFill>
                  <a:schemeClr val="bg1"/>
                </a:solidFill>
              </a:rPr>
              <a:t>S</a:t>
            </a:r>
            <a:r>
              <a:rPr lang="en-US" sz="1200" b="0" cap="small" dirty="0">
                <a:solidFill>
                  <a:schemeClr val="bg1"/>
                </a:solidFill>
                <a:latin typeface="+mn-lt"/>
              </a:rPr>
              <a:t>print Retrospective</a:t>
            </a:r>
          </a:p>
        </p:txBody>
      </p:sp>
      <p:cxnSp>
        <p:nvCxnSpPr>
          <p:cNvPr id="6" name="Straight Arrow Connector 5"/>
          <p:cNvCxnSpPr/>
          <p:nvPr/>
        </p:nvCxnSpPr>
        <p:spPr>
          <a:xfrm>
            <a:off x="8648500" y="609600"/>
            <a:ext cx="266900" cy="72581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268383">
            <a:off x="7457441" y="4216759"/>
            <a:ext cx="1398775" cy="820765"/>
          </a:xfrm>
          <a:prstGeom prst="rect">
            <a:avLst/>
          </a:prstGeom>
          <a:solidFill>
            <a:srgbClr val="E3D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What worked well?</a:t>
            </a:r>
          </a:p>
        </p:txBody>
      </p:sp>
      <p:sp>
        <p:nvSpPr>
          <p:cNvPr id="20" name="Rectangle 19"/>
          <p:cNvSpPr/>
          <p:nvPr/>
        </p:nvSpPr>
        <p:spPr>
          <a:xfrm rot="21386246">
            <a:off x="7158683" y="5254454"/>
            <a:ext cx="1536940" cy="1080279"/>
          </a:xfrm>
          <a:prstGeom prst="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What will we commit to doing in the next Sprint?</a:t>
            </a:r>
          </a:p>
        </p:txBody>
      </p:sp>
      <p:sp>
        <p:nvSpPr>
          <p:cNvPr id="23" name="Rectangle 22"/>
          <p:cNvSpPr/>
          <p:nvPr/>
        </p:nvSpPr>
        <p:spPr>
          <a:xfrm rot="629888">
            <a:off x="5984919" y="5905967"/>
            <a:ext cx="1313960" cy="995452"/>
          </a:xfrm>
          <a:prstGeom prst="rect">
            <a:avLst/>
          </a:prstGeom>
          <a:solidFill>
            <a:srgbClr val="60DA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Comic Sans MS" panose="030F0702030302020204" pitchFamily="66" charset="0"/>
              </a:rPr>
              <a:t>What could be improved?</a:t>
            </a:r>
          </a:p>
        </p:txBody>
      </p:sp>
      <p:sp>
        <p:nvSpPr>
          <p:cNvPr id="27" name="Rectangle 26"/>
          <p:cNvSpPr/>
          <p:nvPr/>
        </p:nvSpPr>
        <p:spPr>
          <a:xfrm>
            <a:off x="233280" y="5794593"/>
            <a:ext cx="2895601" cy="762000"/>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Scrum Team members make </a:t>
            </a:r>
            <a:r>
              <a:rPr lang="en-US" sz="1600" u="sng" dirty="0">
                <a:solidFill>
                  <a:schemeClr val="tx1"/>
                </a:solidFill>
              </a:rPr>
              <a:t>actionable </a:t>
            </a:r>
            <a:r>
              <a:rPr lang="en-US" sz="1600" dirty="0">
                <a:solidFill>
                  <a:schemeClr val="tx1"/>
                </a:solidFill>
              </a:rPr>
              <a:t>commitments</a:t>
            </a:r>
          </a:p>
        </p:txBody>
      </p:sp>
    </p:spTree>
    <p:extLst>
      <p:ext uri="{BB962C8B-B14F-4D97-AF65-F5344CB8AC3E}">
        <p14:creationId xmlns:p14="http://schemas.microsoft.com/office/powerpoint/2010/main" val="37730151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506797478"/>
              </p:ext>
            </p:extLst>
          </p:nvPr>
        </p:nvGraphicFramePr>
        <p:xfrm>
          <a:off x="137161" y="2672080"/>
          <a:ext cx="8869679" cy="2966720"/>
        </p:xfrm>
        <a:graphic>
          <a:graphicData uri="http://schemas.openxmlformats.org/drawingml/2006/table">
            <a:tbl>
              <a:tblPr firstRow="1" bandRow="1">
                <a:tableStyleId>{5C22544A-7EE6-4342-B048-85BDC9FD1C3A}</a:tableStyleId>
              </a:tblPr>
              <a:tblGrid>
                <a:gridCol w="1807249">
                  <a:extLst>
                    <a:ext uri="{9D8B030D-6E8A-4147-A177-3AD203B41FA5}">
                      <a16:colId xmlns:a16="http://schemas.microsoft.com/office/drawing/2014/main" xmlns="" val="1379345111"/>
                    </a:ext>
                  </a:extLst>
                </a:gridCol>
                <a:gridCol w="1744656">
                  <a:extLst>
                    <a:ext uri="{9D8B030D-6E8A-4147-A177-3AD203B41FA5}">
                      <a16:colId xmlns:a16="http://schemas.microsoft.com/office/drawing/2014/main" xmlns="" val="3996638202"/>
                    </a:ext>
                  </a:extLst>
                </a:gridCol>
                <a:gridCol w="1744656">
                  <a:extLst>
                    <a:ext uri="{9D8B030D-6E8A-4147-A177-3AD203B41FA5}">
                      <a16:colId xmlns:a16="http://schemas.microsoft.com/office/drawing/2014/main" xmlns="" val="2507507076"/>
                    </a:ext>
                  </a:extLst>
                </a:gridCol>
                <a:gridCol w="1786559">
                  <a:extLst>
                    <a:ext uri="{9D8B030D-6E8A-4147-A177-3AD203B41FA5}">
                      <a16:colId xmlns:a16="http://schemas.microsoft.com/office/drawing/2014/main" xmlns="" val="2769912630"/>
                    </a:ext>
                  </a:extLst>
                </a:gridCol>
                <a:gridCol w="1786559">
                  <a:extLst>
                    <a:ext uri="{9D8B030D-6E8A-4147-A177-3AD203B41FA5}">
                      <a16:colId xmlns:a16="http://schemas.microsoft.com/office/drawing/2014/main" xmlns="" val="952713415"/>
                    </a:ext>
                  </a:extLst>
                </a:gridCol>
              </a:tblGrid>
              <a:tr h="370840">
                <a:tc>
                  <a:txBody>
                    <a:bodyPr/>
                    <a:lstStyle/>
                    <a:p>
                      <a:r>
                        <a:rPr lang="en-US" dirty="0"/>
                        <a:t>Event</a:t>
                      </a:r>
                    </a:p>
                  </a:txBody>
                  <a:tcPr/>
                </a:tc>
                <a:tc>
                  <a:txBody>
                    <a:bodyPr/>
                    <a:lstStyle/>
                    <a:p>
                      <a:r>
                        <a:rPr lang="en-US" dirty="0"/>
                        <a:t>20 days</a:t>
                      </a:r>
                    </a:p>
                  </a:txBody>
                  <a:tcPr/>
                </a:tc>
                <a:tc>
                  <a:txBody>
                    <a:bodyPr/>
                    <a:lstStyle/>
                    <a:p>
                      <a:r>
                        <a:rPr lang="en-US" dirty="0"/>
                        <a:t>3 weeks</a:t>
                      </a:r>
                    </a:p>
                  </a:txBody>
                  <a:tcPr/>
                </a:tc>
                <a:tc>
                  <a:txBody>
                    <a:bodyPr/>
                    <a:lstStyle/>
                    <a:p>
                      <a:r>
                        <a:rPr lang="en-US" dirty="0"/>
                        <a:t>2 weeks</a:t>
                      </a:r>
                    </a:p>
                  </a:txBody>
                  <a:tcPr/>
                </a:tc>
                <a:tc>
                  <a:txBody>
                    <a:bodyPr/>
                    <a:lstStyle/>
                    <a:p>
                      <a:r>
                        <a:rPr lang="en-US" dirty="0"/>
                        <a:t>1 week</a:t>
                      </a:r>
                    </a:p>
                  </a:txBody>
                  <a:tcPr/>
                </a:tc>
                <a:extLst>
                  <a:ext uri="{0D108BD9-81ED-4DB2-BD59-A6C34878D82A}">
                    <a16:rowId xmlns:a16="http://schemas.microsoft.com/office/drawing/2014/main" xmlns="" val="1322037920"/>
                  </a:ext>
                </a:extLst>
              </a:tr>
              <a:tr h="370840">
                <a:tc>
                  <a:txBody>
                    <a:bodyPr/>
                    <a:lstStyle/>
                    <a:p>
                      <a:r>
                        <a:rPr lang="en-US" dirty="0"/>
                        <a:t>Sprint Planning</a:t>
                      </a:r>
                    </a:p>
                  </a:txBody>
                  <a:tcPr/>
                </a:tc>
                <a:tc>
                  <a:txBody>
                    <a:bodyPr/>
                    <a:lstStyle/>
                    <a:p>
                      <a:r>
                        <a:rPr lang="en-US" sz="1600" dirty="0"/>
                        <a:t>8 hours</a:t>
                      </a:r>
                    </a:p>
                  </a:txBody>
                  <a:tcPr/>
                </a:tc>
                <a:tc>
                  <a:txBody>
                    <a:bodyPr/>
                    <a:lstStyle/>
                    <a:p>
                      <a:r>
                        <a:rPr lang="en-US" sz="1600" dirty="0"/>
                        <a:t>Less than 8 hours (~6 hours)</a:t>
                      </a:r>
                    </a:p>
                  </a:txBody>
                  <a:tcPr/>
                </a:tc>
                <a:tc>
                  <a:txBody>
                    <a:bodyPr/>
                    <a:lstStyle/>
                    <a:p>
                      <a:r>
                        <a:rPr lang="en-US" sz="1600" dirty="0"/>
                        <a:t>Less than 8 hours</a:t>
                      </a:r>
                      <a:br>
                        <a:rPr lang="en-US" sz="1600" dirty="0"/>
                      </a:br>
                      <a:r>
                        <a:rPr lang="en-US" sz="1600" dirty="0"/>
                        <a:t>(~4 hours)</a:t>
                      </a:r>
                    </a:p>
                  </a:txBody>
                  <a:tcPr/>
                </a:tc>
                <a:tc>
                  <a:txBody>
                    <a:bodyPr/>
                    <a:lstStyle/>
                    <a:p>
                      <a:r>
                        <a:rPr lang="en-US" sz="1600" dirty="0"/>
                        <a:t>Less than 8 hours (~2 hours)</a:t>
                      </a:r>
                    </a:p>
                  </a:txBody>
                  <a:tcPr/>
                </a:tc>
                <a:extLst>
                  <a:ext uri="{0D108BD9-81ED-4DB2-BD59-A6C34878D82A}">
                    <a16:rowId xmlns:a16="http://schemas.microsoft.com/office/drawing/2014/main" xmlns="" val="2292250409"/>
                  </a:ext>
                </a:extLst>
              </a:tr>
              <a:tr h="370840">
                <a:tc>
                  <a:txBody>
                    <a:bodyPr/>
                    <a:lstStyle/>
                    <a:p>
                      <a:r>
                        <a:rPr lang="en-US" dirty="0"/>
                        <a:t>Daily Scrum</a:t>
                      </a:r>
                    </a:p>
                  </a:txBody>
                  <a:tcPr/>
                </a:tc>
                <a:tc gridSpan="4">
                  <a:txBody>
                    <a:bodyPr/>
                    <a:lstStyle/>
                    <a:p>
                      <a:pPr algn="ctr"/>
                      <a:r>
                        <a:rPr lang="en-US" sz="1600" dirty="0"/>
                        <a:t>15 minutes</a:t>
                      </a:r>
                    </a:p>
                  </a:txBody>
                  <a:tcPr/>
                </a:tc>
                <a:tc hMerge="1">
                  <a:txBody>
                    <a:bodyPr/>
                    <a:lstStyle/>
                    <a:p>
                      <a:endParaRPr lang="en-US" sz="1600" dirty="0"/>
                    </a:p>
                  </a:txBody>
                  <a:tcPr/>
                </a:tc>
                <a:tc hMerge="1">
                  <a:txBody>
                    <a:bodyPr/>
                    <a:lstStyle/>
                    <a:p>
                      <a:endParaRPr lang="en-US" sz="1600"/>
                    </a:p>
                  </a:txBody>
                  <a:tcPr/>
                </a:tc>
                <a:tc hMerge="1">
                  <a:txBody>
                    <a:bodyPr/>
                    <a:lstStyle/>
                    <a:p>
                      <a:endParaRPr lang="en-US" sz="1600" dirty="0"/>
                    </a:p>
                  </a:txBody>
                  <a:tcPr/>
                </a:tc>
                <a:extLst>
                  <a:ext uri="{0D108BD9-81ED-4DB2-BD59-A6C34878D82A}">
                    <a16:rowId xmlns:a16="http://schemas.microsoft.com/office/drawing/2014/main" xmlns="" val="2269214823"/>
                  </a:ext>
                </a:extLst>
              </a:tr>
              <a:tr h="370840">
                <a:tc>
                  <a:txBody>
                    <a:bodyPr/>
                    <a:lstStyle/>
                    <a:p>
                      <a:r>
                        <a:rPr lang="en-US" dirty="0"/>
                        <a:t>Sprint Review</a:t>
                      </a:r>
                    </a:p>
                  </a:txBody>
                  <a:tcPr/>
                </a:tc>
                <a:tc>
                  <a:txBody>
                    <a:bodyPr/>
                    <a:lstStyle/>
                    <a:p>
                      <a:r>
                        <a:rPr lang="en-US" sz="1600" dirty="0"/>
                        <a:t>4 hours</a:t>
                      </a:r>
                    </a:p>
                  </a:txBody>
                  <a:tcPr/>
                </a:tc>
                <a:tc>
                  <a:txBody>
                    <a:bodyPr/>
                    <a:lstStyle/>
                    <a:p>
                      <a:r>
                        <a:rPr lang="en-US" sz="1600" dirty="0"/>
                        <a:t>Less than</a:t>
                      </a:r>
                      <a:r>
                        <a:rPr lang="en-US" sz="1600" baseline="0" dirty="0"/>
                        <a:t> 4 hours (~3 hours)</a:t>
                      </a:r>
                      <a:endParaRPr lang="en-US" sz="1600" dirty="0"/>
                    </a:p>
                  </a:txBody>
                  <a:tcPr/>
                </a:tc>
                <a:tc>
                  <a:txBody>
                    <a:bodyPr/>
                    <a:lstStyle/>
                    <a:p>
                      <a:r>
                        <a:rPr lang="en-US" sz="1600" dirty="0"/>
                        <a:t>Less than 4 hours</a:t>
                      </a:r>
                      <a:br>
                        <a:rPr lang="en-US" sz="1600" dirty="0"/>
                      </a:br>
                      <a:r>
                        <a:rPr lang="en-US" sz="1600" dirty="0"/>
                        <a:t>(~2 hours)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Less than 4 hours</a:t>
                      </a:r>
                      <a:br>
                        <a:rPr lang="en-US" sz="1600" dirty="0"/>
                      </a:br>
                      <a:r>
                        <a:rPr lang="en-US" sz="1600" dirty="0"/>
                        <a:t>(~1 hour)</a:t>
                      </a:r>
                    </a:p>
                    <a:p>
                      <a:endParaRPr lang="en-US" sz="1600" dirty="0"/>
                    </a:p>
                  </a:txBody>
                  <a:tcPr/>
                </a:tc>
                <a:extLst>
                  <a:ext uri="{0D108BD9-81ED-4DB2-BD59-A6C34878D82A}">
                    <a16:rowId xmlns:a16="http://schemas.microsoft.com/office/drawing/2014/main" xmlns="" val="1311661983"/>
                  </a:ext>
                </a:extLst>
              </a:tr>
              <a:tr h="251777">
                <a:tc>
                  <a:txBody>
                    <a:bodyPr/>
                    <a:lstStyle/>
                    <a:p>
                      <a:r>
                        <a:rPr lang="en-US" dirty="0"/>
                        <a:t>Sprint Retrospective</a:t>
                      </a:r>
                    </a:p>
                  </a:txBody>
                  <a:tcPr/>
                </a:tc>
                <a:tc>
                  <a:txBody>
                    <a:bodyPr/>
                    <a:lstStyle/>
                    <a:p>
                      <a:r>
                        <a:rPr lang="en-US" sz="1600" dirty="0"/>
                        <a:t>3 hours</a:t>
                      </a:r>
                    </a:p>
                  </a:txBody>
                  <a:tcPr/>
                </a:tc>
                <a:tc>
                  <a:txBody>
                    <a:bodyPr/>
                    <a:lstStyle/>
                    <a:p>
                      <a:r>
                        <a:rPr lang="en-US" sz="1600" dirty="0"/>
                        <a:t>Less than</a:t>
                      </a:r>
                      <a:r>
                        <a:rPr lang="en-US" sz="1600" baseline="0" dirty="0"/>
                        <a:t> 3 hours (~2.25 hours)</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Less than</a:t>
                      </a:r>
                      <a:r>
                        <a:rPr lang="en-US" sz="1600" baseline="0" dirty="0"/>
                        <a:t> 3 hours (~1.5 hours)</a:t>
                      </a:r>
                      <a:endParaRPr lang="en-US" sz="1600" dirty="0"/>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Less than</a:t>
                      </a:r>
                      <a:r>
                        <a:rPr lang="en-US" sz="1600" baseline="0" dirty="0"/>
                        <a:t> 3 hours (~45 minutes)</a:t>
                      </a:r>
                      <a:endParaRPr lang="en-US" sz="1600" dirty="0"/>
                    </a:p>
                    <a:p>
                      <a:endParaRPr lang="en-US" sz="1600" dirty="0"/>
                    </a:p>
                  </a:txBody>
                  <a:tcPr/>
                </a:tc>
                <a:extLst>
                  <a:ext uri="{0D108BD9-81ED-4DB2-BD59-A6C34878D82A}">
                    <a16:rowId xmlns:a16="http://schemas.microsoft.com/office/drawing/2014/main" xmlns="" val="3593479668"/>
                  </a:ext>
                </a:extLst>
              </a:tr>
            </a:tbl>
          </a:graphicData>
        </a:graphic>
      </p:graphicFrame>
      <p:sp>
        <p:nvSpPr>
          <p:cNvPr id="4" name="Title 3"/>
          <p:cNvSpPr>
            <a:spLocks noGrp="1"/>
          </p:cNvSpPr>
          <p:nvPr>
            <p:ph type="title"/>
          </p:nvPr>
        </p:nvSpPr>
        <p:spPr/>
        <p:txBody>
          <a:bodyPr/>
          <a:lstStyle/>
          <a:p>
            <a:r>
              <a:rPr lang="en-US" dirty="0"/>
              <a:t>Event lengths and Sprint length</a:t>
            </a:r>
          </a:p>
        </p:txBody>
      </p:sp>
    </p:spTree>
    <p:extLst>
      <p:ext uri="{BB962C8B-B14F-4D97-AF65-F5344CB8AC3E}">
        <p14:creationId xmlns:p14="http://schemas.microsoft.com/office/powerpoint/2010/main" val="1218428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2285630" y="1905000"/>
            <a:ext cx="4572000" cy="4572000"/>
          </a:xfrm>
          <a:prstGeom prst="ellipse">
            <a:avLst/>
          </a:prstGeom>
          <a:solidFill>
            <a:srgbClr val="6600F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endParaRPr lang="en-US" sz="2400" dirty="0"/>
          </a:p>
        </p:txBody>
      </p:sp>
      <p:sp>
        <p:nvSpPr>
          <p:cNvPr id="10" name="Oval 9"/>
          <p:cNvSpPr/>
          <p:nvPr/>
        </p:nvSpPr>
        <p:spPr>
          <a:xfrm>
            <a:off x="2742830" y="2819400"/>
            <a:ext cx="3657600" cy="3657600"/>
          </a:xfrm>
          <a:prstGeom prst="ellipse">
            <a:avLst/>
          </a:prstGeom>
          <a:solidFill>
            <a:srgbClr val="0066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pPr algn="ctr"/>
            <a:endParaRPr lang="en-US" sz="2400" dirty="0"/>
          </a:p>
        </p:txBody>
      </p:sp>
      <p:sp>
        <p:nvSpPr>
          <p:cNvPr id="8" name="Oval 7"/>
          <p:cNvSpPr/>
          <p:nvPr/>
        </p:nvSpPr>
        <p:spPr>
          <a:xfrm>
            <a:off x="3200030" y="3733800"/>
            <a:ext cx="2743200" cy="2743200"/>
          </a:xfrm>
          <a:prstGeom prst="ellipse">
            <a:avLst/>
          </a:prstGeom>
          <a:solidFill>
            <a:srgbClr val="9E3C56"/>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nchorCtr="0"/>
          <a:lstStyle/>
          <a:p>
            <a:pPr algn="ctr"/>
            <a:endParaRPr lang="en-US" sz="2400" dirty="0"/>
          </a:p>
        </p:txBody>
      </p:sp>
      <p:sp>
        <p:nvSpPr>
          <p:cNvPr id="3" name="Title 2"/>
          <p:cNvSpPr>
            <a:spLocks noGrp="1"/>
          </p:cNvSpPr>
          <p:nvPr>
            <p:ph type="title"/>
          </p:nvPr>
        </p:nvSpPr>
        <p:spPr>
          <a:xfrm>
            <a:off x="381000" y="355847"/>
            <a:ext cx="8381260" cy="1054394"/>
          </a:xfrm>
        </p:spPr>
        <p:txBody>
          <a:bodyPr/>
          <a:lstStyle/>
          <a:p>
            <a:r>
              <a:rPr lang="en-US" dirty="0"/>
              <a:t>Planning Horizons</a:t>
            </a:r>
          </a:p>
        </p:txBody>
      </p:sp>
      <p:sp>
        <p:nvSpPr>
          <p:cNvPr id="4" name="Oval 3"/>
          <p:cNvSpPr/>
          <p:nvPr/>
        </p:nvSpPr>
        <p:spPr>
          <a:xfrm>
            <a:off x="3657230" y="4648200"/>
            <a:ext cx="1828800" cy="1828800"/>
          </a:xfrm>
          <a:prstGeom prst="ellipse">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Daily</a:t>
            </a:r>
            <a:br>
              <a:rPr lang="en-US" sz="2400" dirty="0"/>
            </a:br>
            <a:r>
              <a:rPr lang="en-US" sz="2400" dirty="0"/>
              <a:t>Plan</a:t>
            </a:r>
          </a:p>
        </p:txBody>
      </p:sp>
      <p:sp>
        <p:nvSpPr>
          <p:cNvPr id="12" name="Rectangle 11"/>
          <p:cNvSpPr/>
          <p:nvPr/>
        </p:nvSpPr>
        <p:spPr>
          <a:xfrm>
            <a:off x="3613964" y="3124200"/>
            <a:ext cx="1915333" cy="461665"/>
          </a:xfrm>
          <a:prstGeom prst="rect">
            <a:avLst/>
          </a:prstGeom>
        </p:spPr>
        <p:txBody>
          <a:bodyPr wrap="none">
            <a:spAutoFit/>
          </a:bodyPr>
          <a:lstStyle/>
          <a:p>
            <a:pPr algn="ctr"/>
            <a:r>
              <a:rPr lang="en-US" sz="2400" dirty="0">
                <a:solidFill>
                  <a:schemeClr val="bg1"/>
                </a:solidFill>
              </a:rPr>
              <a:t>Release Plan</a:t>
            </a:r>
          </a:p>
        </p:txBody>
      </p:sp>
      <p:sp>
        <p:nvSpPr>
          <p:cNvPr id="13" name="Rectangle 12"/>
          <p:cNvSpPr/>
          <p:nvPr/>
        </p:nvSpPr>
        <p:spPr>
          <a:xfrm>
            <a:off x="3929563" y="1912203"/>
            <a:ext cx="1284134" cy="830997"/>
          </a:xfrm>
          <a:prstGeom prst="rect">
            <a:avLst/>
          </a:prstGeom>
        </p:spPr>
        <p:txBody>
          <a:bodyPr wrap="none">
            <a:spAutoFit/>
          </a:bodyPr>
          <a:lstStyle/>
          <a:p>
            <a:r>
              <a:rPr lang="en-US" sz="2400" dirty="0">
                <a:solidFill>
                  <a:schemeClr val="bg1"/>
                </a:solidFill>
              </a:rPr>
              <a:t>Product </a:t>
            </a:r>
            <a:br>
              <a:rPr lang="en-US" sz="2400" dirty="0">
                <a:solidFill>
                  <a:schemeClr val="bg1"/>
                </a:solidFill>
              </a:rPr>
            </a:br>
            <a:r>
              <a:rPr lang="en-US" sz="2400" dirty="0">
                <a:solidFill>
                  <a:schemeClr val="bg1"/>
                </a:solidFill>
              </a:rPr>
              <a:t>Backlog</a:t>
            </a:r>
          </a:p>
        </p:txBody>
      </p:sp>
      <p:sp>
        <p:nvSpPr>
          <p:cNvPr id="14" name="Rectangle 13"/>
          <p:cNvSpPr/>
          <p:nvPr/>
        </p:nvSpPr>
        <p:spPr>
          <a:xfrm>
            <a:off x="3847730" y="3786254"/>
            <a:ext cx="1447800" cy="830997"/>
          </a:xfrm>
          <a:prstGeom prst="rect">
            <a:avLst/>
          </a:prstGeom>
        </p:spPr>
        <p:txBody>
          <a:bodyPr wrap="square">
            <a:spAutoFit/>
          </a:bodyPr>
          <a:lstStyle/>
          <a:p>
            <a:pPr algn="ctr"/>
            <a:r>
              <a:rPr lang="en-US" sz="2400" dirty="0">
                <a:solidFill>
                  <a:schemeClr val="bg1"/>
                </a:solidFill>
              </a:rPr>
              <a:t>Sprint </a:t>
            </a:r>
            <a:br>
              <a:rPr lang="en-US" sz="2400" dirty="0">
                <a:solidFill>
                  <a:schemeClr val="bg1"/>
                </a:solidFill>
              </a:rPr>
            </a:br>
            <a:r>
              <a:rPr lang="en-US" sz="2400" dirty="0">
                <a:solidFill>
                  <a:schemeClr val="bg1"/>
                </a:solidFill>
              </a:rPr>
              <a:t>Backlog</a:t>
            </a:r>
          </a:p>
        </p:txBody>
      </p:sp>
      <p:sp>
        <p:nvSpPr>
          <p:cNvPr id="15" name="Right Brace 14"/>
          <p:cNvSpPr/>
          <p:nvPr/>
        </p:nvSpPr>
        <p:spPr>
          <a:xfrm>
            <a:off x="6914780" y="3786254"/>
            <a:ext cx="533400" cy="2690746"/>
          </a:xfrm>
          <a:prstGeom prst="rightBrace">
            <a:avLst>
              <a:gd name="adj1" fmla="val 28315"/>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p:cNvCxnSpPr>
            <a:stCxn id="15" idx="0"/>
            <a:endCxn id="8" idx="0"/>
          </p:cNvCxnSpPr>
          <p:nvPr/>
        </p:nvCxnSpPr>
        <p:spPr>
          <a:xfrm flipH="1" flipV="1">
            <a:off x="4571630" y="3733800"/>
            <a:ext cx="2343150" cy="52454"/>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5" idx="2"/>
          </p:cNvCxnSpPr>
          <p:nvPr/>
        </p:nvCxnSpPr>
        <p:spPr>
          <a:xfrm flipH="1">
            <a:off x="4724400" y="6477000"/>
            <a:ext cx="219038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Right Brace 26"/>
          <p:cNvSpPr/>
          <p:nvPr/>
        </p:nvSpPr>
        <p:spPr>
          <a:xfrm>
            <a:off x="6934200" y="1905000"/>
            <a:ext cx="533400" cy="1881252"/>
          </a:xfrm>
          <a:prstGeom prst="rightBrace">
            <a:avLst>
              <a:gd name="adj1" fmla="val 28315"/>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8" name="Straight Connector 27"/>
          <p:cNvCxnSpPr/>
          <p:nvPr/>
        </p:nvCxnSpPr>
        <p:spPr>
          <a:xfrm flipH="1">
            <a:off x="4591050" y="1912203"/>
            <a:ext cx="234315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Right Brace 28"/>
          <p:cNvSpPr/>
          <p:nvPr/>
        </p:nvSpPr>
        <p:spPr>
          <a:xfrm flipH="1">
            <a:off x="1752600" y="2743200"/>
            <a:ext cx="533400" cy="3733800"/>
          </a:xfrm>
          <a:prstGeom prst="rightBrace">
            <a:avLst>
              <a:gd name="adj1" fmla="val 28315"/>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 name="Straight Connector 29"/>
          <p:cNvCxnSpPr/>
          <p:nvPr/>
        </p:nvCxnSpPr>
        <p:spPr>
          <a:xfrm flipH="1">
            <a:off x="2209800" y="6477000"/>
            <a:ext cx="234315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2152650" y="2743200"/>
            <a:ext cx="2343150" cy="52454"/>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96625" y="2337137"/>
            <a:ext cx="1619620" cy="1015663"/>
          </a:xfrm>
          <a:prstGeom prst="rect">
            <a:avLst/>
          </a:prstGeom>
          <a:noFill/>
        </p:spPr>
        <p:txBody>
          <a:bodyPr wrap="square" rtlCol="0">
            <a:spAutoFit/>
          </a:bodyPr>
          <a:lstStyle/>
          <a:p>
            <a:pPr algn="ctr"/>
            <a:r>
              <a:rPr lang="en-US" sz="2000" cap="small" dirty="0"/>
              <a:t>Owned by</a:t>
            </a:r>
            <a:br>
              <a:rPr lang="en-US" sz="2000" cap="small" dirty="0"/>
            </a:br>
            <a:r>
              <a:rPr lang="en-US" sz="2000" cap="small" dirty="0"/>
              <a:t>the Product Owner</a:t>
            </a:r>
            <a:endParaRPr lang="en-US" sz="2000" b="0" cap="small" dirty="0"/>
          </a:p>
        </p:txBody>
      </p:sp>
      <p:sp>
        <p:nvSpPr>
          <p:cNvPr id="38" name="TextBox 37"/>
          <p:cNvSpPr txBox="1"/>
          <p:nvPr/>
        </p:nvSpPr>
        <p:spPr>
          <a:xfrm>
            <a:off x="7416830" y="4610100"/>
            <a:ext cx="1619620" cy="1015663"/>
          </a:xfrm>
          <a:prstGeom prst="rect">
            <a:avLst/>
          </a:prstGeom>
          <a:noFill/>
        </p:spPr>
        <p:txBody>
          <a:bodyPr wrap="square" rtlCol="0">
            <a:spAutoFit/>
          </a:bodyPr>
          <a:lstStyle/>
          <a:p>
            <a:pPr algn="ctr"/>
            <a:r>
              <a:rPr lang="en-US" sz="2000" cap="small" dirty="0"/>
              <a:t>Owned by the Development Team</a:t>
            </a:r>
            <a:endParaRPr lang="en-US" sz="2000" b="0" cap="small" dirty="0"/>
          </a:p>
        </p:txBody>
      </p:sp>
      <p:sp>
        <p:nvSpPr>
          <p:cNvPr id="39" name="TextBox 38"/>
          <p:cNvSpPr txBox="1"/>
          <p:nvPr/>
        </p:nvSpPr>
        <p:spPr>
          <a:xfrm>
            <a:off x="132980" y="3962400"/>
            <a:ext cx="1619620" cy="1323439"/>
          </a:xfrm>
          <a:prstGeom prst="rect">
            <a:avLst/>
          </a:prstGeom>
          <a:noFill/>
        </p:spPr>
        <p:txBody>
          <a:bodyPr wrap="square" rtlCol="0">
            <a:spAutoFit/>
          </a:bodyPr>
          <a:lstStyle/>
          <a:p>
            <a:pPr algn="ctr"/>
            <a:r>
              <a:rPr lang="en-US" sz="2000" cap="small" dirty="0"/>
              <a:t>Requires Consultation by the Scrum Team</a:t>
            </a:r>
            <a:endParaRPr lang="en-US" sz="2000" b="0" cap="small" dirty="0"/>
          </a:p>
        </p:txBody>
      </p:sp>
      <p:sp>
        <p:nvSpPr>
          <p:cNvPr id="40" name="Rectangle 39"/>
          <p:cNvSpPr/>
          <p:nvPr/>
        </p:nvSpPr>
        <p:spPr>
          <a:xfrm rot="21223981">
            <a:off x="207699" y="1676400"/>
            <a:ext cx="2535131" cy="762000"/>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Changing the plan doesn't mean changing timing.</a:t>
            </a:r>
          </a:p>
        </p:txBody>
      </p:sp>
    </p:spTree>
    <p:extLst>
      <p:ext uri="{BB962C8B-B14F-4D97-AF65-F5344CB8AC3E}">
        <p14:creationId xmlns:p14="http://schemas.microsoft.com/office/powerpoint/2010/main" val="2996339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20732" y="1676400"/>
            <a:ext cx="3994068" cy="4912233"/>
          </a:xfrm>
        </p:spPr>
        <p:txBody>
          <a:bodyPr>
            <a:noAutofit/>
          </a:bodyPr>
          <a:lstStyle/>
          <a:p>
            <a:pPr marL="388620" indent="-342900">
              <a:buFont typeface="+mj-lt"/>
              <a:buAutoNum type="arabicPeriod"/>
            </a:pPr>
            <a:r>
              <a:rPr lang="en-US" sz="1600" dirty="0"/>
              <a:t>Our highest priority is to satisfy the customer through early and continuous delivery of valuable software.</a:t>
            </a:r>
          </a:p>
          <a:p>
            <a:pPr marL="388620" indent="-342900">
              <a:buFont typeface="+mj-lt"/>
              <a:buAutoNum type="arabicPeriod"/>
            </a:pPr>
            <a:r>
              <a:rPr lang="en-US" sz="1600" dirty="0"/>
              <a:t>Welcome changing requirements, even late in development. Agile processes harness change for the customer's competitive advantage.</a:t>
            </a:r>
          </a:p>
          <a:p>
            <a:pPr marL="388620" indent="-342900">
              <a:buFont typeface="+mj-lt"/>
              <a:buAutoNum type="arabicPeriod"/>
            </a:pPr>
            <a:r>
              <a:rPr lang="en-US" sz="1600" dirty="0"/>
              <a:t>Deliver working software frequently, from a couple of weeks to a couple of months, with a preference to the shorter timescale.</a:t>
            </a:r>
          </a:p>
          <a:p>
            <a:pPr marL="388620" indent="-342900">
              <a:buFont typeface="+mj-lt"/>
              <a:buAutoNum type="arabicPeriod"/>
            </a:pPr>
            <a:r>
              <a:rPr lang="en-US" sz="1600" dirty="0"/>
              <a:t>Business people and developers must work together daily throughout the project.</a:t>
            </a:r>
          </a:p>
          <a:p>
            <a:pPr marL="388620" indent="-342900">
              <a:buFont typeface="+mj-lt"/>
              <a:buAutoNum type="arabicPeriod"/>
            </a:pPr>
            <a:r>
              <a:rPr lang="en-US" sz="1600" dirty="0"/>
              <a:t>Build projects around motivated individuals.  Give them the environment and support they need, and trust them to get the job done.</a:t>
            </a:r>
          </a:p>
        </p:txBody>
      </p:sp>
      <p:sp>
        <p:nvSpPr>
          <p:cNvPr id="5" name="Content Placeholder 4"/>
          <p:cNvSpPr>
            <a:spLocks noGrp="1"/>
          </p:cNvSpPr>
          <p:nvPr>
            <p:ph sz="half" idx="2"/>
          </p:nvPr>
        </p:nvSpPr>
        <p:spPr>
          <a:xfrm>
            <a:off x="4267200" y="1676400"/>
            <a:ext cx="4639294" cy="4912233"/>
          </a:xfrm>
        </p:spPr>
        <p:txBody>
          <a:bodyPr>
            <a:noAutofit/>
          </a:bodyPr>
          <a:lstStyle/>
          <a:p>
            <a:pPr marL="388620" indent="-342900">
              <a:buFont typeface="+mj-lt"/>
              <a:buAutoNum type="arabicPeriod" startAt="6"/>
            </a:pPr>
            <a:r>
              <a:rPr lang="en-US" sz="1600" dirty="0"/>
              <a:t>The most efficient and effective method of conveying information to and within a development team is face-to-face conversation.</a:t>
            </a:r>
          </a:p>
          <a:p>
            <a:pPr marL="388620" indent="-342900">
              <a:buFont typeface="+mj-lt"/>
              <a:buAutoNum type="arabicPeriod" startAt="6"/>
            </a:pPr>
            <a:r>
              <a:rPr lang="en-US" sz="1600" dirty="0"/>
              <a:t>Working software is the primary measure of progress.</a:t>
            </a:r>
          </a:p>
          <a:p>
            <a:pPr marL="388620" indent="-342900">
              <a:buFont typeface="+mj-lt"/>
              <a:buAutoNum type="arabicPeriod" startAt="6"/>
            </a:pPr>
            <a:r>
              <a:rPr lang="en-US" sz="1600" dirty="0"/>
              <a:t>Agile processes promote sustainable development.  The sponsors, developers, and users should be able to maintain a constant pace indefinitely.</a:t>
            </a:r>
          </a:p>
          <a:p>
            <a:pPr marL="388620" indent="-342900">
              <a:buFont typeface="+mj-lt"/>
              <a:buAutoNum type="arabicPeriod" startAt="6"/>
            </a:pPr>
            <a:r>
              <a:rPr lang="en-US" sz="1600" dirty="0"/>
              <a:t>Continuous attention to technical excellence and good design enhances agility.</a:t>
            </a:r>
          </a:p>
          <a:p>
            <a:pPr marL="388620" indent="-342900">
              <a:buFont typeface="+mj-lt"/>
              <a:buAutoNum type="arabicPeriod" startAt="6"/>
            </a:pPr>
            <a:r>
              <a:rPr lang="en-US" sz="1600" dirty="0"/>
              <a:t>Simplicity--the art of maximizing the amount of work not done -- is essential.</a:t>
            </a:r>
          </a:p>
          <a:p>
            <a:pPr marL="388620" indent="-342900">
              <a:buFont typeface="+mj-lt"/>
              <a:buAutoNum type="arabicPeriod" startAt="6"/>
            </a:pPr>
            <a:r>
              <a:rPr lang="en-US" sz="1600" dirty="0"/>
              <a:t>The best architectures, requirements, and designs emerge from self-organizing teams.</a:t>
            </a:r>
          </a:p>
          <a:p>
            <a:pPr marL="388620" indent="-342900">
              <a:buFont typeface="+mj-lt"/>
              <a:buAutoNum type="arabicPeriod" startAt="6"/>
            </a:pPr>
            <a:r>
              <a:rPr lang="en-US" sz="1600" dirty="0"/>
              <a:t>At regular intervals, the team reflects on how to become more effective, then tunes and adjusts its behavior accordingly</a:t>
            </a:r>
          </a:p>
        </p:txBody>
      </p:sp>
      <p:sp>
        <p:nvSpPr>
          <p:cNvPr id="3" name="Title 2"/>
          <p:cNvSpPr>
            <a:spLocks noGrp="1"/>
          </p:cNvSpPr>
          <p:nvPr>
            <p:ph type="title"/>
          </p:nvPr>
        </p:nvSpPr>
        <p:spPr/>
        <p:txBody>
          <a:bodyPr/>
          <a:lstStyle/>
          <a:p>
            <a:r>
              <a:rPr lang="en-US" dirty="0"/>
              <a:t>Twelve Principles of </a:t>
            </a:r>
            <a:br>
              <a:rPr lang="en-US" dirty="0"/>
            </a:br>
            <a:r>
              <a:rPr lang="en-US" dirty="0"/>
              <a:t>the Agile Manifesto</a:t>
            </a:r>
          </a:p>
        </p:txBody>
      </p:sp>
    </p:spTree>
    <p:extLst>
      <p:ext uri="{BB962C8B-B14F-4D97-AF65-F5344CB8AC3E}">
        <p14:creationId xmlns:p14="http://schemas.microsoft.com/office/powerpoint/2010/main" val="36292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0999" y="5410199"/>
            <a:ext cx="8407893" cy="1524001"/>
          </a:xfrm>
        </p:spPr>
        <p:txBody>
          <a:bodyPr>
            <a:noAutofit/>
          </a:bodyPr>
          <a:lstStyle/>
          <a:p>
            <a:r>
              <a:rPr lang="en-US" sz="1800" dirty="0"/>
              <a:t>PBIs are estimated and ordered for approximately the next 3 Sprints</a:t>
            </a:r>
          </a:p>
          <a:p>
            <a:pPr>
              <a:spcBef>
                <a:spcPts val="300"/>
              </a:spcBef>
              <a:spcAft>
                <a:spcPts val="0"/>
              </a:spcAft>
            </a:pPr>
            <a:r>
              <a:rPr lang="en-US" sz="1800" dirty="0"/>
              <a:t>The current Sprint is detailed</a:t>
            </a:r>
          </a:p>
          <a:p>
            <a:pPr lvl="1">
              <a:spcBef>
                <a:spcPts val="300"/>
              </a:spcBef>
              <a:spcAft>
                <a:spcPts val="0"/>
              </a:spcAft>
            </a:pPr>
            <a:r>
              <a:rPr lang="en-US" sz="1600" dirty="0"/>
              <a:t>Broken into Sprint Backlog Tasks</a:t>
            </a:r>
          </a:p>
          <a:p>
            <a:pPr lvl="1">
              <a:spcBef>
                <a:spcPts val="300"/>
              </a:spcBef>
              <a:spcAft>
                <a:spcPts val="0"/>
              </a:spcAft>
            </a:pPr>
            <a:r>
              <a:rPr lang="en-US" sz="1600" dirty="0"/>
              <a:t>Very granular detail</a:t>
            </a:r>
          </a:p>
        </p:txBody>
      </p:sp>
      <p:sp>
        <p:nvSpPr>
          <p:cNvPr id="2" name="Title 1"/>
          <p:cNvSpPr>
            <a:spLocks noGrp="1"/>
          </p:cNvSpPr>
          <p:nvPr>
            <p:ph type="title"/>
          </p:nvPr>
        </p:nvSpPr>
        <p:spPr/>
        <p:txBody>
          <a:bodyPr/>
          <a:lstStyle/>
          <a:p>
            <a:r>
              <a:rPr lang="en-US" dirty="0"/>
              <a:t>Backlog Accuracy and Item Detail</a:t>
            </a:r>
          </a:p>
        </p:txBody>
      </p:sp>
      <p:grpSp>
        <p:nvGrpSpPr>
          <p:cNvPr id="13" name="Group 12"/>
          <p:cNvGrpSpPr/>
          <p:nvPr/>
        </p:nvGrpSpPr>
        <p:grpSpPr>
          <a:xfrm>
            <a:off x="533400" y="1752600"/>
            <a:ext cx="8153400" cy="3581400"/>
            <a:chOff x="609600" y="2133600"/>
            <a:chExt cx="8153400" cy="3581400"/>
          </a:xfrm>
        </p:grpSpPr>
        <p:sp>
          <p:nvSpPr>
            <p:cNvPr id="3" name="Rectangle 2"/>
            <p:cNvSpPr/>
            <p:nvPr/>
          </p:nvSpPr>
          <p:spPr>
            <a:xfrm>
              <a:off x="609600" y="2133600"/>
              <a:ext cx="1862380" cy="35814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Vague</a:t>
              </a:r>
            </a:p>
          </p:txBody>
        </p:sp>
        <p:sp>
          <p:nvSpPr>
            <p:cNvPr id="4" name="Rectangle 3"/>
            <p:cNvSpPr/>
            <p:nvPr/>
          </p:nvSpPr>
          <p:spPr>
            <a:xfrm>
              <a:off x="2605007" y="2133600"/>
              <a:ext cx="1862380" cy="35814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Understood</a:t>
              </a:r>
            </a:p>
          </p:txBody>
        </p:sp>
        <p:sp>
          <p:nvSpPr>
            <p:cNvPr id="5" name="Rectangle 4"/>
            <p:cNvSpPr/>
            <p:nvPr/>
          </p:nvSpPr>
          <p:spPr>
            <a:xfrm>
              <a:off x="4600414" y="2133600"/>
              <a:ext cx="2181386" cy="35814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Estimated PBIs</a:t>
              </a:r>
            </a:p>
          </p:txBody>
        </p:sp>
        <p:sp>
          <p:nvSpPr>
            <p:cNvPr id="6" name="Rectangle 5"/>
            <p:cNvSpPr/>
            <p:nvPr/>
          </p:nvSpPr>
          <p:spPr>
            <a:xfrm>
              <a:off x="6900620" y="2133600"/>
              <a:ext cx="1862380" cy="35814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tx1"/>
                  </a:solidFill>
                </a:rPr>
                <a:t>Tasks</a:t>
              </a:r>
            </a:p>
          </p:txBody>
        </p:sp>
        <p:sp>
          <p:nvSpPr>
            <p:cNvPr id="8" name="Rectangle: Rounded Corners 7"/>
            <p:cNvSpPr/>
            <p:nvPr/>
          </p:nvSpPr>
          <p:spPr>
            <a:xfrm>
              <a:off x="914400" y="2743200"/>
              <a:ext cx="1219200" cy="2514600"/>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Other Backlog Items</a:t>
              </a:r>
            </a:p>
          </p:txBody>
        </p:sp>
        <p:sp>
          <p:nvSpPr>
            <p:cNvPr id="9" name="Rectangle: Rounded Corners 8"/>
            <p:cNvSpPr/>
            <p:nvPr/>
          </p:nvSpPr>
          <p:spPr>
            <a:xfrm>
              <a:off x="2895600" y="3048000"/>
              <a:ext cx="1219200" cy="1905000"/>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Next</a:t>
              </a:r>
              <a:br>
                <a:rPr lang="en-US" dirty="0">
                  <a:solidFill>
                    <a:schemeClr val="tx1"/>
                  </a:solidFill>
                </a:rPr>
              </a:br>
              <a:r>
                <a:rPr lang="en-US" dirty="0">
                  <a:solidFill>
                    <a:schemeClr val="tx1"/>
                  </a:solidFill>
                </a:rPr>
                <a:t>Product Release</a:t>
              </a:r>
            </a:p>
          </p:txBody>
        </p:sp>
        <p:sp>
          <p:nvSpPr>
            <p:cNvPr id="10" name="Rectangle: Rounded Corners 9"/>
            <p:cNvSpPr/>
            <p:nvPr/>
          </p:nvSpPr>
          <p:spPr>
            <a:xfrm>
              <a:off x="4800600" y="3352800"/>
              <a:ext cx="762000" cy="1295400"/>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Next </a:t>
              </a:r>
              <a:r>
                <a:rPr lang="en-US" dirty="0" err="1">
                  <a:solidFill>
                    <a:schemeClr val="tx1"/>
                  </a:solidFill>
                </a:rPr>
                <a:t>Next</a:t>
              </a:r>
              <a:r>
                <a:rPr lang="en-US" dirty="0">
                  <a:solidFill>
                    <a:schemeClr val="tx1"/>
                  </a:solidFill>
                </a:rPr>
                <a:t> Sprint</a:t>
              </a:r>
            </a:p>
          </p:txBody>
        </p:sp>
        <p:sp>
          <p:nvSpPr>
            <p:cNvPr id="11" name="Rectangle: Rounded Corners 10"/>
            <p:cNvSpPr/>
            <p:nvPr/>
          </p:nvSpPr>
          <p:spPr>
            <a:xfrm>
              <a:off x="7162800" y="3733800"/>
              <a:ext cx="1219200" cy="533400"/>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This Sprint</a:t>
              </a:r>
            </a:p>
          </p:txBody>
        </p:sp>
        <p:sp>
          <p:nvSpPr>
            <p:cNvPr id="12" name="Rectangle: Rounded Corners 11"/>
            <p:cNvSpPr/>
            <p:nvPr/>
          </p:nvSpPr>
          <p:spPr>
            <a:xfrm>
              <a:off x="5791200" y="3581400"/>
              <a:ext cx="762000" cy="838200"/>
            </a:xfrm>
            <a:prstGeom prst="roundRect">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rPr>
                <a:t>Next Sprint</a:t>
              </a:r>
            </a:p>
          </p:txBody>
        </p:sp>
      </p:grpSp>
      <p:sp>
        <p:nvSpPr>
          <p:cNvPr id="16" name="Content Placeholder 13"/>
          <p:cNvSpPr txBox="1">
            <a:spLocks/>
          </p:cNvSpPr>
          <p:nvPr/>
        </p:nvSpPr>
        <p:spPr>
          <a:xfrm>
            <a:off x="4038600" y="5791200"/>
            <a:ext cx="4876800" cy="1524001"/>
          </a:xfrm>
          <a:prstGeom prst="rect">
            <a:avLst/>
          </a:prstGeom>
        </p:spPr>
        <p:txBody>
          <a:bodyPr vert="horz" lIns="91440" tIns="45720" rIns="91440" bIns="45720" rtlCol="0">
            <a:noAutofit/>
          </a:bodyPr>
          <a:lstStyle>
            <a:lvl1pPr marL="274320" indent="-228600" algn="l" defTabSz="914400" rtl="0" eaLnBrk="1" latinLnBrk="0" hangingPunct="1">
              <a:spcBef>
                <a:spcPct val="20000"/>
              </a:spcBef>
              <a:spcAft>
                <a:spcPts val="600"/>
              </a:spcAft>
              <a:buClr>
                <a:schemeClr val="accent1"/>
              </a:buClr>
              <a:buFont typeface="Wingdings 2" pitchFamily="18" charset="2"/>
              <a:buChar char=""/>
              <a:defRPr sz="2000" kern="1200" spc="0" baseline="0">
                <a:solidFill>
                  <a:schemeClr val="tx1"/>
                </a:solidFill>
                <a:latin typeface="+mn-lt"/>
                <a:ea typeface="+mn-ea"/>
                <a:cs typeface="+mn-cs"/>
              </a:defRPr>
            </a:lvl1pPr>
            <a:lvl2pPr marL="548640" indent="-182880" algn="l" defTabSz="914400" rtl="0" eaLnBrk="1" latinLnBrk="0" hangingPunct="1">
              <a:spcBef>
                <a:spcPct val="20000"/>
              </a:spcBef>
              <a:spcAft>
                <a:spcPts val="600"/>
              </a:spcAft>
              <a:buClr>
                <a:schemeClr val="accent2"/>
              </a:buClr>
              <a:buFont typeface="Wingdings" pitchFamily="2" charset="2"/>
              <a:buChar char="§"/>
              <a:defRPr sz="1800" kern="1200" spc="0" baseline="0">
                <a:solidFill>
                  <a:schemeClr val="tx1"/>
                </a:solidFill>
                <a:latin typeface="+mn-lt"/>
                <a:ea typeface="+mn-ea"/>
                <a:cs typeface="+mn-cs"/>
              </a:defRPr>
            </a:lvl2pPr>
            <a:lvl3pPr marL="822960" indent="-182880" algn="l" defTabSz="914400" rtl="0" eaLnBrk="1" latinLnBrk="0" hangingPunct="1">
              <a:spcBef>
                <a:spcPct val="20000"/>
              </a:spcBef>
              <a:spcAft>
                <a:spcPts val="600"/>
              </a:spcAft>
              <a:buClr>
                <a:schemeClr val="accent3"/>
              </a:buClr>
              <a:buFont typeface="Wingdings" pitchFamily="2" charset="2"/>
              <a:buChar char="§"/>
              <a:defRPr sz="1600" kern="1200" spc="0" baseline="0">
                <a:solidFill>
                  <a:schemeClr val="tx1"/>
                </a:solidFill>
                <a:latin typeface="+mn-lt"/>
                <a:ea typeface="+mn-ea"/>
                <a:cs typeface="+mn-cs"/>
              </a:defRPr>
            </a:lvl3pPr>
            <a:lvl4pPr marL="1097280" indent="-182880" algn="l" defTabSz="914400" rtl="0" eaLnBrk="1" latinLnBrk="0" hangingPunct="1">
              <a:spcBef>
                <a:spcPct val="20000"/>
              </a:spcBef>
              <a:spcAft>
                <a:spcPts val="600"/>
              </a:spcAft>
              <a:buClr>
                <a:schemeClr val="accent4"/>
              </a:buClr>
              <a:buFont typeface="Wingdings" pitchFamily="2" charset="2"/>
              <a:buChar char="§"/>
              <a:defRPr sz="1400" kern="1200">
                <a:solidFill>
                  <a:schemeClr val="tx1"/>
                </a:solidFill>
                <a:latin typeface="+mn-lt"/>
                <a:ea typeface="+mn-ea"/>
                <a:cs typeface="+mn-cs"/>
              </a:defRPr>
            </a:lvl4pPr>
            <a:lvl5pPr marL="1280160" indent="-182880" algn="l" defTabSz="914400" rtl="0" eaLnBrk="1" latinLnBrk="0" hangingPunct="1">
              <a:spcBef>
                <a:spcPct val="20000"/>
              </a:spcBef>
              <a:spcAft>
                <a:spcPts val="600"/>
              </a:spcAft>
              <a:buClr>
                <a:schemeClr val="accent6"/>
              </a:buClr>
              <a:buFont typeface="Wingdings" pitchFamily="2" charset="2"/>
              <a:buChar char="§"/>
              <a:defRPr sz="1300" kern="1200" spc="100" baseline="0">
                <a:solidFill>
                  <a:schemeClr val="tx1"/>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a:spcBef>
                <a:spcPts val="300"/>
              </a:spcBef>
              <a:spcAft>
                <a:spcPts val="0"/>
              </a:spcAft>
            </a:pPr>
            <a:r>
              <a:rPr lang="en-US" sz="1800" dirty="0"/>
              <a:t>The next 2 Sprints are understood by the entire Scrum Team.  They are estimated, valued, ordered, loosely planned.</a:t>
            </a:r>
          </a:p>
        </p:txBody>
      </p:sp>
      <p:sp>
        <p:nvSpPr>
          <p:cNvPr id="17" name="Arrow: Left 16"/>
          <p:cNvSpPr/>
          <p:nvPr/>
        </p:nvSpPr>
        <p:spPr>
          <a:xfrm>
            <a:off x="1930892" y="4762501"/>
            <a:ext cx="7289308" cy="609600"/>
          </a:xfrm>
          <a:prstGeom prst="leftArrow">
            <a:avLst/>
          </a:prstGeom>
          <a:solidFill>
            <a:srgbClr val="70F8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Decreasing clarity</a:t>
            </a:r>
          </a:p>
        </p:txBody>
      </p:sp>
    </p:spTree>
    <p:extLst>
      <p:ext uri="{BB962C8B-B14F-4D97-AF65-F5344CB8AC3E}">
        <p14:creationId xmlns:p14="http://schemas.microsoft.com/office/powerpoint/2010/main" val="18952101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 ‘prescribing medication’ story</a:t>
            </a:r>
            <a:r>
              <a:rPr lang="en-GB" dirty="0"/>
              <a:t> </a:t>
            </a:r>
            <a:endParaRPr lang="en-US" dirty="0"/>
          </a:p>
        </p:txBody>
      </p:sp>
      <p:sp>
        <p:nvSpPr>
          <p:cNvPr id="6" name="Footer Placeholder 5"/>
          <p:cNvSpPr>
            <a:spLocks noGrp="1"/>
          </p:cNvSpPr>
          <p:nvPr>
            <p:ph type="ftr" sz="quarter" idx="11"/>
          </p:nvPr>
        </p:nvSpPr>
        <p:spPr/>
        <p:txBody>
          <a:bodyPr/>
          <a:lstStyle/>
          <a:p>
            <a:pPr>
              <a:defRPr/>
            </a:pPr>
            <a:r>
              <a:rPr lang="en-US"/>
              <a:t>Chapter 3 Agile Software Development</a:t>
            </a:r>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51</a:t>
            </a:fld>
            <a:endParaRPr lang="en-US"/>
          </a:p>
        </p:txBody>
      </p:sp>
      <p:pic>
        <p:nvPicPr>
          <p:cNvPr id="4" name="Picture 3" descr="3.5 StoryCard.eps"/>
          <p:cNvPicPr>
            <a:picLocks noChangeAspect="1"/>
          </p:cNvPicPr>
          <p:nvPr/>
        </p:nvPicPr>
        <p:blipFill>
          <a:blip r:embed="rId2"/>
          <a:stretch>
            <a:fillRect/>
          </a:stretch>
        </p:blipFill>
        <p:spPr>
          <a:xfrm>
            <a:off x="1587483" y="1803997"/>
            <a:ext cx="5968294" cy="4789603"/>
          </a:xfrm>
          <a:prstGeom prst="rect">
            <a:avLst/>
          </a:prstGeom>
          <a:solidFill>
            <a:srgbClr val="F8F8F8"/>
          </a:solidFill>
        </p:spPr>
      </p:pic>
      <p:sp>
        <p:nvSpPr>
          <p:cNvPr id="2" name="Date Placeholder 1"/>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5168811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719071"/>
            <a:ext cx="8407893" cy="4407408"/>
          </a:xfrm>
        </p:spPr>
        <p:txBody>
          <a:bodyPr/>
          <a:lstStyle/>
          <a:p>
            <a:r>
              <a:rPr lang="en-US" dirty="0"/>
              <a:t>Refining means</a:t>
            </a:r>
          </a:p>
          <a:p>
            <a:pPr lvl="1"/>
            <a:r>
              <a:rPr lang="en-US" dirty="0"/>
              <a:t>Planning the PBI to an actionable level of detail</a:t>
            </a:r>
          </a:p>
          <a:p>
            <a:pPr lvl="1"/>
            <a:r>
              <a:rPr lang="en-US" dirty="0"/>
              <a:t>Maintaining a Rolling Backlog Projection</a:t>
            </a:r>
          </a:p>
          <a:p>
            <a:r>
              <a:rPr lang="en-US" dirty="0"/>
              <a:t>Plan 10% of the Sprint capacity of the Development Team to be spent on refining the Product Backlog</a:t>
            </a:r>
          </a:p>
          <a:p>
            <a:r>
              <a:rPr lang="en-US" dirty="0"/>
              <a:t>Top ordered Product Backlog items </a:t>
            </a:r>
            <a:br>
              <a:rPr lang="en-US" dirty="0"/>
            </a:br>
            <a:r>
              <a:rPr lang="en-US" dirty="0"/>
              <a:t>are well understood and easily </a:t>
            </a:r>
            <a:br>
              <a:rPr lang="en-US" dirty="0"/>
            </a:br>
            <a:r>
              <a:rPr lang="en-US" dirty="0"/>
              <a:t>selected in Sprint Planning.  These </a:t>
            </a:r>
            <a:br>
              <a:rPr lang="en-US" dirty="0"/>
            </a:br>
            <a:r>
              <a:rPr lang="en-US" dirty="0"/>
              <a:t>are </a:t>
            </a:r>
            <a:r>
              <a:rPr lang="en-US" dirty="0">
                <a:solidFill>
                  <a:srgbClr val="6600FF"/>
                </a:solidFill>
              </a:rPr>
              <a:t>READY</a:t>
            </a:r>
            <a:r>
              <a:rPr lang="en-US" dirty="0"/>
              <a:t>.</a:t>
            </a:r>
          </a:p>
          <a:p>
            <a:r>
              <a:rPr lang="en-US" dirty="0"/>
              <a:t>Estimate in groups.  Group derived </a:t>
            </a:r>
            <a:br>
              <a:rPr lang="en-US" dirty="0"/>
            </a:br>
            <a:r>
              <a:rPr lang="en-US" dirty="0"/>
              <a:t>estimates are demonstrably more </a:t>
            </a:r>
            <a:br>
              <a:rPr lang="en-US" dirty="0"/>
            </a:br>
            <a:r>
              <a:rPr lang="en-US" dirty="0"/>
              <a:t>accurate than estimates by </a:t>
            </a:r>
            <a:br>
              <a:rPr lang="en-US" dirty="0"/>
            </a:br>
            <a:r>
              <a:rPr lang="en-US" dirty="0"/>
              <a:t>individuals.</a:t>
            </a:r>
          </a:p>
        </p:txBody>
      </p:sp>
      <p:sp>
        <p:nvSpPr>
          <p:cNvPr id="3" name="Title 2"/>
          <p:cNvSpPr>
            <a:spLocks noGrp="1"/>
          </p:cNvSpPr>
          <p:nvPr>
            <p:ph type="title"/>
          </p:nvPr>
        </p:nvSpPr>
        <p:spPr/>
        <p:txBody>
          <a:bodyPr/>
          <a:lstStyle/>
          <a:p>
            <a:r>
              <a:rPr lang="en-US" dirty="0"/>
              <a:t>PBI Refinement:</a:t>
            </a:r>
            <a:br>
              <a:rPr lang="en-US" dirty="0"/>
            </a:br>
            <a:r>
              <a:rPr lang="en-US" sz="2800" dirty="0"/>
              <a:t>Progression from vague idea to specific tasks</a:t>
            </a:r>
            <a:endParaRPr lang="en-US" dirty="0"/>
          </a:p>
        </p:txBody>
      </p:sp>
      <p:pic>
        <p:nvPicPr>
          <p:cNvPr id="3074" name="Picture 2" descr="Image result for mike cohn agile estimating and plan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886200"/>
            <a:ext cx="4171950" cy="280987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rot="271205">
            <a:off x="6201785" y="3635090"/>
            <a:ext cx="2535131" cy="762000"/>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Estimate well, but know when to call it quits.</a:t>
            </a:r>
          </a:p>
        </p:txBody>
      </p:sp>
      <p:sp>
        <p:nvSpPr>
          <p:cNvPr id="4" name="TextBox 3"/>
          <p:cNvSpPr txBox="1"/>
          <p:nvPr/>
        </p:nvSpPr>
        <p:spPr>
          <a:xfrm flipH="1">
            <a:off x="4286250" y="6477000"/>
            <a:ext cx="3714750" cy="294953"/>
          </a:xfrm>
          <a:prstGeom prst="rect">
            <a:avLst/>
          </a:prstGeom>
          <a:noFill/>
        </p:spPr>
        <p:txBody>
          <a:bodyPr wrap="square" rtlCol="0">
            <a:spAutoFit/>
          </a:bodyPr>
          <a:lstStyle/>
          <a:p>
            <a:pPr algn="ctr">
              <a:lnSpc>
                <a:spcPts val="1800"/>
              </a:lnSpc>
            </a:pPr>
            <a:r>
              <a:rPr lang="en-US" sz="800" b="0" dirty="0">
                <a:latin typeface="+mn-lt"/>
              </a:rPr>
              <a:t>Source: Mike Cohn ("Agile Estimating and Planning")</a:t>
            </a:r>
          </a:p>
        </p:txBody>
      </p:sp>
    </p:spTree>
    <p:extLst>
      <p:ext uri="{BB962C8B-B14F-4D97-AF65-F5344CB8AC3E}">
        <p14:creationId xmlns:p14="http://schemas.microsoft.com/office/powerpoint/2010/main" val="2666402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719071"/>
            <a:ext cx="3505200" cy="4407408"/>
          </a:xfrm>
        </p:spPr>
        <p:txBody>
          <a:bodyPr>
            <a:noAutofit/>
          </a:bodyPr>
          <a:lstStyle/>
          <a:p>
            <a:r>
              <a:rPr lang="en-US" sz="1800" dirty="0"/>
              <a:t>Gherkin is a line-oriented</a:t>
            </a:r>
            <a:br>
              <a:rPr lang="en-US" sz="1800" dirty="0"/>
            </a:br>
            <a:r>
              <a:rPr lang="en-US" sz="1800" dirty="0"/>
              <a:t>language that uses indentation</a:t>
            </a:r>
            <a:br>
              <a:rPr lang="en-US" sz="1800" dirty="0"/>
            </a:br>
            <a:r>
              <a:rPr lang="en-US" sz="1800" dirty="0"/>
              <a:t>to define structure. </a:t>
            </a:r>
          </a:p>
          <a:p>
            <a:r>
              <a:rPr lang="en-US" sz="1800" dirty="0"/>
              <a:t>Line endings terminate </a:t>
            </a:r>
            <a:br>
              <a:rPr lang="en-US" sz="1800" dirty="0"/>
            </a:br>
            <a:r>
              <a:rPr lang="en-US" sz="1800" dirty="0"/>
              <a:t>statements (called steps)</a:t>
            </a:r>
            <a:br>
              <a:rPr lang="en-US" sz="1800" dirty="0"/>
            </a:br>
            <a:r>
              <a:rPr lang="en-US" sz="1800" dirty="0"/>
              <a:t>and either spaces or tabs</a:t>
            </a:r>
            <a:br>
              <a:rPr lang="en-US" sz="1800" dirty="0"/>
            </a:br>
            <a:r>
              <a:rPr lang="en-US" sz="1800" dirty="0"/>
              <a:t>may be used for indentation. </a:t>
            </a:r>
            <a:endParaRPr lang="en-US" sz="1600" dirty="0"/>
          </a:p>
          <a:p>
            <a:r>
              <a:rPr lang="en-US" sz="1800" dirty="0"/>
              <a:t>Every scenario consists of a </a:t>
            </a:r>
            <a:br>
              <a:rPr lang="en-US" sz="1800" dirty="0"/>
            </a:br>
            <a:r>
              <a:rPr lang="en-US" sz="1800" dirty="0"/>
              <a:t>list of steps, which must </a:t>
            </a:r>
            <a:br>
              <a:rPr lang="en-US" sz="1800" dirty="0"/>
            </a:br>
            <a:r>
              <a:rPr lang="en-US" sz="1800" dirty="0"/>
              <a:t>start with one of the keywords </a:t>
            </a:r>
            <a:br>
              <a:rPr lang="en-US" sz="1800" dirty="0"/>
            </a:br>
            <a:r>
              <a:rPr lang="en-US" sz="1800" dirty="0"/>
              <a:t>Given, When, Then, But </a:t>
            </a:r>
            <a:r>
              <a:rPr lang="en-US" sz="1800" dirty="0" err="1"/>
              <a:t>or</a:t>
            </a:r>
            <a:r>
              <a:rPr lang="en-US" sz="1800" dirty="0"/>
              <a:t> And</a:t>
            </a:r>
          </a:p>
          <a:p>
            <a:r>
              <a:rPr lang="en-US" sz="1800" dirty="0"/>
              <a:t>Serves two purposes</a:t>
            </a:r>
          </a:p>
          <a:p>
            <a:pPr lvl="1"/>
            <a:r>
              <a:rPr lang="en-US" sz="1600" dirty="0"/>
              <a:t>Acts as project documentation</a:t>
            </a:r>
          </a:p>
          <a:p>
            <a:pPr lvl="1"/>
            <a:r>
              <a:rPr lang="en-US" sz="1600" dirty="0"/>
              <a:t>Useful in automating feature testing</a:t>
            </a:r>
          </a:p>
        </p:txBody>
      </p:sp>
      <p:sp>
        <p:nvSpPr>
          <p:cNvPr id="3" name="Title 2"/>
          <p:cNvSpPr>
            <a:spLocks noGrp="1"/>
          </p:cNvSpPr>
          <p:nvPr>
            <p:ph type="title"/>
          </p:nvPr>
        </p:nvSpPr>
        <p:spPr>
          <a:xfrm>
            <a:off x="381000" y="355847"/>
            <a:ext cx="3276600" cy="1054394"/>
          </a:xfrm>
        </p:spPr>
        <p:txBody>
          <a:bodyPr/>
          <a:lstStyle/>
          <a:p>
            <a:r>
              <a:rPr lang="en-US" dirty="0"/>
              <a:t>Gherkin Syntax</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0" y="0"/>
            <a:ext cx="6172200" cy="3343605"/>
          </a:xfrm>
          <a:prstGeom prst="rect">
            <a:avLst/>
          </a:prstGeom>
        </p:spPr>
      </p:pic>
      <p:sp>
        <p:nvSpPr>
          <p:cNvPr id="6" name="Rectangle 5"/>
          <p:cNvSpPr/>
          <p:nvPr/>
        </p:nvSpPr>
        <p:spPr>
          <a:xfrm>
            <a:off x="3581400" y="3505200"/>
            <a:ext cx="5410200" cy="2246769"/>
          </a:xfrm>
          <a:prstGeom prst="rect">
            <a:avLst/>
          </a:prstGeom>
        </p:spPr>
        <p:txBody>
          <a:bodyPr wrap="square">
            <a:spAutoFit/>
          </a:bodyPr>
          <a:lstStyle/>
          <a:p>
            <a:r>
              <a:rPr lang="en-US" sz="1400" b="1" i="1" dirty="0">
                <a:solidFill>
                  <a:srgbClr val="002060"/>
                </a:solidFill>
                <a:latin typeface="Consolas" panose="020B0609020204030204" pitchFamily="49" charset="0"/>
              </a:rPr>
              <a:t>Feature</a:t>
            </a:r>
            <a:r>
              <a:rPr lang="en-US" sz="1400" i="1" dirty="0">
                <a:solidFill>
                  <a:srgbClr val="002060"/>
                </a:solidFill>
                <a:latin typeface="Consolas" panose="020B0609020204030204" pitchFamily="49" charset="0"/>
              </a:rPr>
              <a:t>: </a:t>
            </a:r>
            <a:r>
              <a:rPr lang="en-US" sz="1400" i="1" dirty="0" err="1">
                <a:solidFill>
                  <a:srgbClr val="002060"/>
                </a:solidFill>
                <a:latin typeface="Consolas" panose="020B0609020204030204" pitchFamily="49" charset="0"/>
              </a:rPr>
              <a:t>LogIn</a:t>
            </a:r>
            <a:r>
              <a:rPr lang="en-US" sz="1400" i="1" dirty="0">
                <a:solidFill>
                  <a:srgbClr val="002060"/>
                </a:solidFill>
                <a:latin typeface="Consolas" panose="020B0609020204030204" pitchFamily="49" charset="0"/>
              </a:rPr>
              <a:t> Action Test</a:t>
            </a:r>
          </a:p>
          <a:p>
            <a:r>
              <a:rPr lang="en-US" sz="1400" i="1" dirty="0">
                <a:solidFill>
                  <a:srgbClr val="002060"/>
                </a:solidFill>
                <a:latin typeface="Consolas" panose="020B0609020204030204" pitchFamily="49" charset="0"/>
              </a:rPr>
              <a:t>   Description: This feature will test a </a:t>
            </a:r>
            <a:r>
              <a:rPr lang="en-US" sz="1400" i="1" dirty="0" err="1">
                <a:solidFill>
                  <a:srgbClr val="002060"/>
                </a:solidFill>
                <a:latin typeface="Consolas" panose="020B0609020204030204" pitchFamily="49" charset="0"/>
              </a:rPr>
              <a:t>LogIn</a:t>
            </a:r>
            <a:r>
              <a:rPr lang="en-US" sz="1400" i="1" dirty="0">
                <a:solidFill>
                  <a:srgbClr val="002060"/>
                </a:solidFill>
                <a:latin typeface="Consolas" panose="020B0609020204030204" pitchFamily="49" charset="0"/>
              </a:rPr>
              <a:t> and</a:t>
            </a:r>
            <a:br>
              <a:rPr lang="en-US" sz="1400" i="1" dirty="0">
                <a:solidFill>
                  <a:srgbClr val="002060"/>
                </a:solidFill>
                <a:latin typeface="Consolas" panose="020B0609020204030204" pitchFamily="49" charset="0"/>
              </a:rPr>
            </a:br>
            <a:r>
              <a:rPr lang="en-US" sz="1400" i="1" dirty="0">
                <a:solidFill>
                  <a:srgbClr val="002060"/>
                </a:solidFill>
                <a:latin typeface="Consolas" panose="020B0609020204030204" pitchFamily="49" charset="0"/>
              </a:rPr>
              <a:t>   </a:t>
            </a:r>
            <a:r>
              <a:rPr lang="en-US" sz="1400" i="1" dirty="0" err="1">
                <a:solidFill>
                  <a:srgbClr val="002060"/>
                </a:solidFill>
                <a:latin typeface="Consolas" panose="020B0609020204030204" pitchFamily="49" charset="0"/>
              </a:rPr>
              <a:t>LogOut</a:t>
            </a:r>
            <a:r>
              <a:rPr lang="en-US" sz="1400" i="1" dirty="0">
                <a:solidFill>
                  <a:srgbClr val="002060"/>
                </a:solidFill>
                <a:latin typeface="Consolas" panose="020B0609020204030204" pitchFamily="49" charset="0"/>
              </a:rPr>
              <a:t> functionality</a:t>
            </a:r>
          </a:p>
          <a:p>
            <a:endParaRPr lang="en-US" sz="1400" dirty="0">
              <a:solidFill>
                <a:srgbClr val="002060"/>
              </a:solidFill>
              <a:latin typeface="Consolas" panose="020B0609020204030204" pitchFamily="49" charset="0"/>
            </a:endParaRPr>
          </a:p>
          <a:p>
            <a:r>
              <a:rPr lang="en-US" sz="1400" b="1" i="1" dirty="0">
                <a:solidFill>
                  <a:srgbClr val="002060"/>
                </a:solidFill>
                <a:latin typeface="Consolas" panose="020B0609020204030204" pitchFamily="49" charset="0"/>
              </a:rPr>
              <a:t>Scenario</a:t>
            </a:r>
            <a:r>
              <a:rPr lang="en-US" sz="1400" i="1" dirty="0">
                <a:solidFill>
                  <a:srgbClr val="002060"/>
                </a:solidFill>
                <a:latin typeface="Consolas" panose="020B0609020204030204" pitchFamily="49" charset="0"/>
              </a:rPr>
              <a:t>: Unsuccessful Login with Invalid Credentials</a:t>
            </a:r>
            <a:r>
              <a:rPr lang="en-US" sz="1400" dirty="0">
                <a:solidFill>
                  <a:srgbClr val="002060"/>
                </a:solidFill>
                <a:latin typeface="Consolas" panose="020B0609020204030204" pitchFamily="49" charset="0"/>
              </a:rPr>
              <a:t/>
            </a:r>
            <a:br>
              <a:rPr lang="en-US" sz="1400" dirty="0">
                <a:solidFill>
                  <a:srgbClr val="002060"/>
                </a:solidFill>
                <a:latin typeface="Consolas" panose="020B0609020204030204" pitchFamily="49" charset="0"/>
              </a:rPr>
            </a:br>
            <a:r>
              <a:rPr lang="en-US" sz="1400" b="1" i="1" dirty="0">
                <a:solidFill>
                  <a:srgbClr val="002060"/>
                </a:solidFill>
                <a:latin typeface="Consolas" panose="020B0609020204030204" pitchFamily="49" charset="0"/>
              </a:rPr>
              <a:t>     Given </a:t>
            </a:r>
            <a:r>
              <a:rPr lang="en-US" sz="1400" i="1" dirty="0">
                <a:solidFill>
                  <a:srgbClr val="002060"/>
                </a:solidFill>
                <a:latin typeface="Consolas" panose="020B0609020204030204" pitchFamily="49" charset="0"/>
              </a:rPr>
              <a:t>user is on Home Page</a:t>
            </a:r>
            <a:r>
              <a:rPr lang="en-US" sz="1400" dirty="0">
                <a:solidFill>
                  <a:srgbClr val="002060"/>
                </a:solidFill>
                <a:latin typeface="Consolas" panose="020B0609020204030204" pitchFamily="49" charset="0"/>
              </a:rPr>
              <a:t/>
            </a:r>
            <a:br>
              <a:rPr lang="en-US" sz="1400" dirty="0">
                <a:solidFill>
                  <a:srgbClr val="002060"/>
                </a:solidFill>
                <a:latin typeface="Consolas" panose="020B0609020204030204" pitchFamily="49" charset="0"/>
              </a:rPr>
            </a:br>
            <a:r>
              <a:rPr lang="en-US" sz="1400" b="1" i="1" dirty="0">
                <a:solidFill>
                  <a:srgbClr val="002060"/>
                </a:solidFill>
                <a:latin typeface="Consolas" panose="020B0609020204030204" pitchFamily="49" charset="0"/>
              </a:rPr>
              <a:t>     When </a:t>
            </a:r>
            <a:r>
              <a:rPr lang="en-US" sz="1400" i="1" dirty="0">
                <a:solidFill>
                  <a:srgbClr val="002060"/>
                </a:solidFill>
                <a:latin typeface="Consolas" panose="020B0609020204030204" pitchFamily="49" charset="0"/>
              </a:rPr>
              <a:t>user navigates to the </a:t>
            </a:r>
            <a:r>
              <a:rPr lang="en-US" sz="1400" i="1" dirty="0" err="1">
                <a:solidFill>
                  <a:srgbClr val="002060"/>
                </a:solidFill>
                <a:latin typeface="Consolas" panose="020B0609020204030204" pitchFamily="49" charset="0"/>
              </a:rPr>
              <a:t>LogIn</a:t>
            </a:r>
            <a:r>
              <a:rPr lang="en-US" sz="1400" i="1" dirty="0">
                <a:solidFill>
                  <a:srgbClr val="002060"/>
                </a:solidFill>
                <a:latin typeface="Consolas" panose="020B0609020204030204" pitchFamily="49" charset="0"/>
              </a:rPr>
              <a:t> Page</a:t>
            </a:r>
            <a:r>
              <a:rPr lang="en-US" sz="1400" dirty="0">
                <a:solidFill>
                  <a:srgbClr val="002060"/>
                </a:solidFill>
                <a:latin typeface="Consolas" panose="020B0609020204030204" pitchFamily="49" charset="0"/>
              </a:rPr>
              <a:t/>
            </a:r>
            <a:br>
              <a:rPr lang="en-US" sz="1400" dirty="0">
                <a:solidFill>
                  <a:srgbClr val="002060"/>
                </a:solidFill>
                <a:latin typeface="Consolas" panose="020B0609020204030204" pitchFamily="49" charset="0"/>
              </a:rPr>
            </a:br>
            <a:r>
              <a:rPr lang="en-US" sz="1400" b="1" i="1" dirty="0">
                <a:solidFill>
                  <a:srgbClr val="002060"/>
                </a:solidFill>
                <a:latin typeface="Consolas" panose="020B0609020204030204" pitchFamily="49" charset="0"/>
              </a:rPr>
              <a:t>     And </a:t>
            </a:r>
            <a:r>
              <a:rPr lang="en-US" sz="1400" i="1" dirty="0">
                <a:solidFill>
                  <a:srgbClr val="002060"/>
                </a:solidFill>
                <a:latin typeface="Consolas" panose="020B0609020204030204" pitchFamily="49" charset="0"/>
              </a:rPr>
              <a:t>user enters </a:t>
            </a:r>
            <a:r>
              <a:rPr lang="en-US" sz="1400" i="1" dirty="0" err="1">
                <a:solidFill>
                  <a:srgbClr val="002060"/>
                </a:solidFill>
                <a:latin typeface="Consolas" panose="020B0609020204030204" pitchFamily="49" charset="0"/>
              </a:rPr>
              <a:t>UserName</a:t>
            </a:r>
            <a:r>
              <a:rPr lang="en-US" sz="1400" i="1" dirty="0">
                <a:solidFill>
                  <a:srgbClr val="002060"/>
                </a:solidFill>
                <a:latin typeface="Consolas" panose="020B0609020204030204" pitchFamily="49" charset="0"/>
              </a:rPr>
              <a:t> and Password</a:t>
            </a:r>
            <a:r>
              <a:rPr lang="en-US" sz="1400" dirty="0">
                <a:solidFill>
                  <a:srgbClr val="002060"/>
                </a:solidFill>
                <a:latin typeface="Consolas" panose="020B0609020204030204" pitchFamily="49" charset="0"/>
              </a:rPr>
              <a:t/>
            </a:r>
            <a:br>
              <a:rPr lang="en-US" sz="1400" dirty="0">
                <a:solidFill>
                  <a:srgbClr val="002060"/>
                </a:solidFill>
                <a:latin typeface="Consolas" panose="020B0609020204030204" pitchFamily="49" charset="0"/>
              </a:rPr>
            </a:br>
            <a:r>
              <a:rPr lang="en-US" sz="1400" b="1" i="1" dirty="0">
                <a:solidFill>
                  <a:srgbClr val="002060"/>
                </a:solidFill>
                <a:latin typeface="Consolas" panose="020B0609020204030204" pitchFamily="49" charset="0"/>
              </a:rPr>
              <a:t>     But </a:t>
            </a:r>
            <a:r>
              <a:rPr lang="en-US" sz="1400" i="1" dirty="0">
                <a:solidFill>
                  <a:srgbClr val="002060"/>
                </a:solidFill>
                <a:latin typeface="Consolas" panose="020B0609020204030204" pitchFamily="49" charset="0"/>
              </a:rPr>
              <a:t>the user credentials are wrong</a:t>
            </a:r>
            <a:r>
              <a:rPr lang="en-US" sz="1400" dirty="0">
                <a:solidFill>
                  <a:srgbClr val="002060"/>
                </a:solidFill>
                <a:latin typeface="Consolas" panose="020B0609020204030204" pitchFamily="49" charset="0"/>
              </a:rPr>
              <a:t/>
            </a:r>
            <a:br>
              <a:rPr lang="en-US" sz="1400" dirty="0">
                <a:solidFill>
                  <a:srgbClr val="002060"/>
                </a:solidFill>
                <a:latin typeface="Consolas" panose="020B0609020204030204" pitchFamily="49" charset="0"/>
              </a:rPr>
            </a:br>
            <a:r>
              <a:rPr lang="en-US" sz="1400" b="1" i="1" dirty="0">
                <a:solidFill>
                  <a:srgbClr val="002060"/>
                </a:solidFill>
                <a:latin typeface="Consolas" panose="020B0609020204030204" pitchFamily="49" charset="0"/>
              </a:rPr>
              <a:t>     Then w</a:t>
            </a:r>
            <a:r>
              <a:rPr lang="en-US" sz="1400" i="1" dirty="0">
                <a:solidFill>
                  <a:srgbClr val="002060"/>
                </a:solidFill>
                <a:latin typeface="Consolas" panose="020B0609020204030204" pitchFamily="49" charset="0"/>
              </a:rPr>
              <a:t>rong </a:t>
            </a:r>
            <a:r>
              <a:rPr lang="en-US" sz="1400" i="1" dirty="0" err="1">
                <a:solidFill>
                  <a:srgbClr val="002060"/>
                </a:solidFill>
                <a:latin typeface="Consolas" panose="020B0609020204030204" pitchFamily="49" charset="0"/>
              </a:rPr>
              <a:t>UserName</a:t>
            </a:r>
            <a:r>
              <a:rPr lang="en-US" sz="1400" i="1" dirty="0">
                <a:solidFill>
                  <a:srgbClr val="002060"/>
                </a:solidFill>
                <a:latin typeface="Consolas" panose="020B0609020204030204" pitchFamily="49" charset="0"/>
              </a:rPr>
              <a:t> &amp; Password message displayed </a:t>
            </a:r>
            <a:endParaRPr lang="en-US" sz="1400" dirty="0">
              <a:solidFill>
                <a:srgbClr val="002060"/>
              </a:solidFill>
              <a:latin typeface="Consolas" panose="020B0609020204030204" pitchFamily="49" charset="0"/>
            </a:endParaRPr>
          </a:p>
        </p:txBody>
      </p:sp>
    </p:spTree>
    <p:extLst>
      <p:ext uri="{BB962C8B-B14F-4D97-AF65-F5344CB8AC3E}">
        <p14:creationId xmlns:p14="http://schemas.microsoft.com/office/powerpoint/2010/main" val="29641930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3155935"/>
            <a:ext cx="2667001" cy="2970543"/>
          </a:xfrm>
        </p:spPr>
        <p:txBody>
          <a:bodyPr/>
          <a:lstStyle/>
          <a:p>
            <a:r>
              <a:rPr lang="en-US" dirty="0"/>
              <a:t>This PBI is only vaguely understood</a:t>
            </a:r>
          </a:p>
          <a:p>
            <a:r>
              <a:rPr lang="en-US" dirty="0"/>
              <a:t>A user story is developed and the PBI may or may not be prioritized.</a:t>
            </a:r>
          </a:p>
          <a:p>
            <a:endParaRPr lang="en-US" dirty="0"/>
          </a:p>
          <a:p>
            <a:r>
              <a:rPr lang="en-US" dirty="0"/>
              <a:t>A full refined PBI</a:t>
            </a:r>
          </a:p>
        </p:txBody>
      </p:sp>
      <p:sp>
        <p:nvSpPr>
          <p:cNvPr id="3" name="Title 2"/>
          <p:cNvSpPr>
            <a:spLocks noGrp="1"/>
          </p:cNvSpPr>
          <p:nvPr>
            <p:ph type="title"/>
          </p:nvPr>
        </p:nvSpPr>
        <p:spPr>
          <a:xfrm>
            <a:off x="381000" y="355847"/>
            <a:ext cx="1828800" cy="1054394"/>
          </a:xfrm>
        </p:spPr>
        <p:txBody>
          <a:bodyPr/>
          <a:lstStyle/>
          <a:p>
            <a:r>
              <a:rPr lang="en-US" dirty="0"/>
              <a:t>Early PBI</a:t>
            </a:r>
          </a:p>
        </p:txBody>
      </p:sp>
      <p:pic>
        <p:nvPicPr>
          <p:cNvPr id="4" name="Picture 3"/>
          <p:cNvPicPr>
            <a:picLocks noChangeAspect="1"/>
          </p:cNvPicPr>
          <p:nvPr/>
        </p:nvPicPr>
        <p:blipFill>
          <a:blip r:embed="rId2"/>
          <a:stretch>
            <a:fillRect/>
          </a:stretch>
        </p:blipFill>
        <p:spPr>
          <a:xfrm>
            <a:off x="2490544" y="76889"/>
            <a:ext cx="6667633" cy="2666704"/>
          </a:xfrm>
          <a:prstGeom prst="rect">
            <a:avLst/>
          </a:prstGeom>
        </p:spPr>
      </p:pic>
      <p:sp>
        <p:nvSpPr>
          <p:cNvPr id="7" name="TextBox 6"/>
          <p:cNvSpPr txBox="1"/>
          <p:nvPr/>
        </p:nvSpPr>
        <p:spPr>
          <a:xfrm>
            <a:off x="6603925" y="1581835"/>
            <a:ext cx="1394934" cy="323165"/>
          </a:xfrm>
          <a:prstGeom prst="rect">
            <a:avLst/>
          </a:prstGeom>
          <a:noFill/>
        </p:spPr>
        <p:txBody>
          <a:bodyPr wrap="none" rtlCol="0">
            <a:spAutoFit/>
          </a:bodyPr>
          <a:lstStyle/>
          <a:p>
            <a:pPr algn="ctr">
              <a:lnSpc>
                <a:spcPts val="1800"/>
              </a:lnSpc>
            </a:pPr>
            <a:r>
              <a:rPr lang="en-US" sz="1800" b="0" dirty="0">
                <a:solidFill>
                  <a:srgbClr val="6600FF"/>
                </a:solidFill>
                <a:latin typeface="Comic Sans MS" panose="030F0702030302020204" pitchFamily="66" charset="0"/>
              </a:rPr>
              <a:t>User Story</a:t>
            </a:r>
          </a:p>
        </p:txBody>
      </p:sp>
      <p:cxnSp>
        <p:nvCxnSpPr>
          <p:cNvPr id="8" name="Straight Arrow Connector 7"/>
          <p:cNvCxnSpPr>
            <a:stCxn id="7" idx="1"/>
          </p:cNvCxnSpPr>
          <p:nvPr/>
        </p:nvCxnSpPr>
        <p:spPr>
          <a:xfrm flipH="1">
            <a:off x="5867400" y="1743418"/>
            <a:ext cx="736525" cy="237782"/>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486400" y="512802"/>
            <a:ext cx="1737329" cy="553998"/>
          </a:xfrm>
          <a:prstGeom prst="rect">
            <a:avLst/>
          </a:prstGeom>
          <a:noFill/>
        </p:spPr>
        <p:txBody>
          <a:bodyPr wrap="square" rtlCol="0">
            <a:spAutoFit/>
          </a:bodyPr>
          <a:lstStyle/>
          <a:p>
            <a:pPr algn="ctr">
              <a:lnSpc>
                <a:spcPts val="1800"/>
              </a:lnSpc>
            </a:pPr>
            <a:r>
              <a:rPr lang="en-US" sz="1800" b="0" dirty="0">
                <a:solidFill>
                  <a:srgbClr val="6600FF"/>
                </a:solidFill>
                <a:latin typeface="Comic Sans MS" panose="030F0702030302020204" pitchFamily="66" charset="0"/>
              </a:rPr>
              <a:t>Priority or Business Value</a:t>
            </a:r>
          </a:p>
        </p:txBody>
      </p:sp>
      <p:cxnSp>
        <p:nvCxnSpPr>
          <p:cNvPr id="18" name="Straight Arrow Connector 17"/>
          <p:cNvCxnSpPr/>
          <p:nvPr/>
        </p:nvCxnSpPr>
        <p:spPr>
          <a:xfrm flipH="1">
            <a:off x="4876800" y="685800"/>
            <a:ext cx="762000" cy="322949"/>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20" name="Flowchart: Document 19"/>
          <p:cNvSpPr/>
          <p:nvPr/>
        </p:nvSpPr>
        <p:spPr>
          <a:xfrm>
            <a:off x="3352800" y="2905177"/>
            <a:ext cx="5410200" cy="3648024"/>
          </a:xfrm>
          <a:prstGeom prst="flowChartDocumen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1489075" algn="l"/>
              </a:tabLst>
            </a:pPr>
            <a:r>
              <a:rPr lang="en-US" sz="2000" b="1" u="sng" dirty="0">
                <a:solidFill>
                  <a:sysClr val="windowText" lastClr="000000"/>
                </a:solidFill>
              </a:rPr>
              <a:t>A Refined PBI</a:t>
            </a:r>
          </a:p>
          <a:p>
            <a:pPr>
              <a:tabLst>
                <a:tab pos="1489075" algn="l"/>
              </a:tabLst>
            </a:pPr>
            <a:r>
              <a:rPr lang="en-US" dirty="0">
                <a:solidFill>
                  <a:sysClr val="windowText" lastClr="000000"/>
                </a:solidFill>
              </a:rPr>
              <a:t>   </a:t>
            </a:r>
          </a:p>
          <a:p>
            <a:pPr>
              <a:spcAft>
                <a:spcPts val="600"/>
              </a:spcAft>
              <a:tabLst>
                <a:tab pos="1489075" algn="l"/>
              </a:tabLst>
            </a:pPr>
            <a:r>
              <a:rPr lang="en-US" b="1" dirty="0">
                <a:solidFill>
                  <a:srgbClr val="6600FF"/>
                </a:solidFill>
              </a:rPr>
              <a:t>   Name:   </a:t>
            </a:r>
            <a:r>
              <a:rPr lang="en-US" dirty="0">
                <a:solidFill>
                  <a:sysClr val="windowText" lastClr="000000"/>
                </a:solidFill>
              </a:rPr>
              <a:t>	</a:t>
            </a:r>
            <a:r>
              <a:rPr lang="en-US" i="1" dirty="0">
                <a:solidFill>
                  <a:sysClr val="windowText" lastClr="000000"/>
                </a:solidFill>
              </a:rPr>
              <a:t>clear, short, atomic (single entity)</a:t>
            </a:r>
          </a:p>
          <a:p>
            <a:pPr>
              <a:spcAft>
                <a:spcPts val="600"/>
              </a:spcAft>
              <a:tabLst>
                <a:tab pos="1489075" algn="l"/>
              </a:tabLst>
            </a:pPr>
            <a:r>
              <a:rPr lang="en-US" i="1" dirty="0">
                <a:solidFill>
                  <a:sysClr val="windowText" lastClr="000000"/>
                </a:solidFill>
              </a:rPr>
              <a:t>   </a:t>
            </a:r>
            <a:r>
              <a:rPr lang="en-US" b="1" dirty="0">
                <a:solidFill>
                  <a:srgbClr val="6600FF"/>
                </a:solidFill>
              </a:rPr>
              <a:t>Value</a:t>
            </a:r>
            <a:r>
              <a:rPr lang="en-US" dirty="0">
                <a:solidFill>
                  <a:sysClr val="windowText" lastClr="000000"/>
                </a:solidFill>
              </a:rPr>
              <a:t>:	</a:t>
            </a:r>
            <a:r>
              <a:rPr lang="en-US" i="1" dirty="0">
                <a:solidFill>
                  <a:sysClr val="windowText" lastClr="000000"/>
                </a:solidFill>
              </a:rPr>
              <a:t>business value, acts as priority   </a:t>
            </a:r>
          </a:p>
          <a:p>
            <a:pPr>
              <a:spcAft>
                <a:spcPts val="600"/>
              </a:spcAft>
              <a:tabLst>
                <a:tab pos="1489075" algn="l"/>
              </a:tabLst>
            </a:pPr>
            <a:r>
              <a:rPr lang="en-US" i="1" dirty="0">
                <a:solidFill>
                  <a:sysClr val="windowText" lastClr="000000"/>
                </a:solidFill>
              </a:rPr>
              <a:t>   </a:t>
            </a:r>
            <a:r>
              <a:rPr lang="en-US" b="1" dirty="0">
                <a:solidFill>
                  <a:srgbClr val="6600FF"/>
                </a:solidFill>
              </a:rPr>
              <a:t>Description</a:t>
            </a:r>
            <a:r>
              <a:rPr lang="en-US" dirty="0">
                <a:solidFill>
                  <a:sysClr val="windowText" lastClr="000000"/>
                </a:solidFill>
              </a:rPr>
              <a:t>:	</a:t>
            </a:r>
            <a:r>
              <a:rPr lang="en-US" i="1" dirty="0">
                <a:solidFill>
                  <a:sysClr val="windowText" lastClr="000000"/>
                </a:solidFill>
              </a:rPr>
              <a:t>the user story </a:t>
            </a:r>
            <a:br>
              <a:rPr lang="en-US" i="1" dirty="0">
                <a:solidFill>
                  <a:sysClr val="windowText" lastClr="000000"/>
                </a:solidFill>
              </a:rPr>
            </a:br>
            <a:r>
              <a:rPr lang="en-US" i="1" dirty="0">
                <a:solidFill>
                  <a:sysClr val="windowText" lastClr="000000"/>
                </a:solidFill>
              </a:rPr>
              <a:t>	"As a ___, I want a ___ that ____"</a:t>
            </a:r>
          </a:p>
          <a:p>
            <a:pPr>
              <a:spcAft>
                <a:spcPts val="600"/>
              </a:spcAft>
              <a:tabLst>
                <a:tab pos="1489075" algn="l"/>
              </a:tabLst>
            </a:pPr>
            <a:r>
              <a:rPr lang="en-US" dirty="0">
                <a:solidFill>
                  <a:sysClr val="windowText" lastClr="000000"/>
                </a:solidFill>
              </a:rPr>
              <a:t>   </a:t>
            </a:r>
            <a:r>
              <a:rPr lang="en-US" b="1" dirty="0">
                <a:solidFill>
                  <a:srgbClr val="6600FF"/>
                </a:solidFill>
              </a:rPr>
              <a:t>Acceptance</a:t>
            </a:r>
            <a:r>
              <a:rPr lang="en-US" dirty="0">
                <a:solidFill>
                  <a:sysClr val="windowText" lastClr="000000"/>
                </a:solidFill>
              </a:rPr>
              <a:t> </a:t>
            </a:r>
            <a:br>
              <a:rPr lang="en-US" dirty="0">
                <a:solidFill>
                  <a:sysClr val="windowText" lastClr="000000"/>
                </a:solidFill>
              </a:rPr>
            </a:br>
            <a:r>
              <a:rPr lang="en-US" dirty="0">
                <a:solidFill>
                  <a:sysClr val="windowText" lastClr="000000"/>
                </a:solidFill>
              </a:rPr>
              <a:t>   </a:t>
            </a:r>
            <a:r>
              <a:rPr lang="en-US" b="1" dirty="0">
                <a:solidFill>
                  <a:srgbClr val="6600FF"/>
                </a:solidFill>
              </a:rPr>
              <a:t>Criteria</a:t>
            </a:r>
            <a:r>
              <a:rPr lang="en-US" dirty="0">
                <a:solidFill>
                  <a:sysClr val="windowText" lastClr="000000"/>
                </a:solidFill>
              </a:rPr>
              <a:t>:	</a:t>
            </a:r>
            <a:r>
              <a:rPr lang="en-US" i="1" dirty="0">
                <a:solidFill>
                  <a:sysClr val="windowText" lastClr="000000"/>
                </a:solidFill>
              </a:rPr>
              <a:t>"Given ___ when ___ then ___"</a:t>
            </a:r>
          </a:p>
          <a:p>
            <a:pPr>
              <a:spcAft>
                <a:spcPts val="600"/>
              </a:spcAft>
              <a:tabLst>
                <a:tab pos="1489075" algn="l"/>
              </a:tabLst>
            </a:pPr>
            <a:r>
              <a:rPr lang="en-US" dirty="0">
                <a:solidFill>
                  <a:sysClr val="windowText" lastClr="000000"/>
                </a:solidFill>
              </a:rPr>
              <a:t>   </a:t>
            </a:r>
            <a:r>
              <a:rPr lang="en-US" b="1" dirty="0">
                <a:solidFill>
                  <a:srgbClr val="6600FF"/>
                </a:solidFill>
              </a:rPr>
              <a:t>Sizing</a:t>
            </a:r>
            <a:r>
              <a:rPr lang="en-US" dirty="0">
                <a:solidFill>
                  <a:sysClr val="windowText" lastClr="000000"/>
                </a:solidFill>
              </a:rPr>
              <a:t>: 	</a:t>
            </a:r>
            <a:r>
              <a:rPr lang="en-US" i="1" dirty="0">
                <a:solidFill>
                  <a:sysClr val="windowText" lastClr="000000"/>
                </a:solidFill>
              </a:rPr>
              <a:t>how difficult is the development</a:t>
            </a:r>
          </a:p>
        </p:txBody>
      </p:sp>
      <p:sp>
        <p:nvSpPr>
          <p:cNvPr id="21" name="TextBox 20"/>
          <p:cNvSpPr txBox="1"/>
          <p:nvPr/>
        </p:nvSpPr>
        <p:spPr>
          <a:xfrm>
            <a:off x="3967563" y="6001435"/>
            <a:ext cx="1061637" cy="323165"/>
          </a:xfrm>
          <a:prstGeom prst="rect">
            <a:avLst/>
          </a:prstGeom>
          <a:noFill/>
        </p:spPr>
        <p:txBody>
          <a:bodyPr wrap="none" rtlCol="0">
            <a:spAutoFit/>
          </a:bodyPr>
          <a:lstStyle/>
          <a:p>
            <a:pPr algn="ctr">
              <a:lnSpc>
                <a:spcPts val="1800"/>
              </a:lnSpc>
            </a:pPr>
            <a:r>
              <a:rPr lang="en-US" sz="1800" b="0" dirty="0">
                <a:solidFill>
                  <a:srgbClr val="32A450"/>
                </a:solidFill>
                <a:latin typeface="Arial Black" panose="020B0A04020102020204" pitchFamily="34" charset="0"/>
              </a:rPr>
              <a:t>READY</a:t>
            </a:r>
          </a:p>
        </p:txBody>
      </p:sp>
      <p:cxnSp>
        <p:nvCxnSpPr>
          <p:cNvPr id="22" name="Straight Arrow Connector 21"/>
          <p:cNvCxnSpPr/>
          <p:nvPr/>
        </p:nvCxnSpPr>
        <p:spPr>
          <a:xfrm>
            <a:off x="2667000" y="5936876"/>
            <a:ext cx="1066800" cy="109355"/>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3211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2452913" y="76889"/>
            <a:ext cx="6705264" cy="4411501"/>
          </a:xfrm>
          <a:prstGeom prst="rect">
            <a:avLst/>
          </a:prstGeom>
        </p:spPr>
      </p:pic>
      <p:sp>
        <p:nvSpPr>
          <p:cNvPr id="2" name="Content Placeholder 1"/>
          <p:cNvSpPr>
            <a:spLocks noGrp="1"/>
          </p:cNvSpPr>
          <p:nvPr>
            <p:ph idx="1"/>
          </p:nvPr>
        </p:nvSpPr>
        <p:spPr>
          <a:xfrm>
            <a:off x="2971800" y="4572000"/>
            <a:ext cx="6019800" cy="1101914"/>
          </a:xfrm>
        </p:spPr>
        <p:txBody>
          <a:bodyPr/>
          <a:lstStyle/>
          <a:p>
            <a:r>
              <a:rPr lang="en-US" dirty="0"/>
              <a:t>Acceptance Criteria that follows Gherkin syntax are often more specific and clear because they set up </a:t>
            </a:r>
            <a:br>
              <a:rPr lang="en-US" dirty="0"/>
            </a:br>
            <a:r>
              <a:rPr lang="en-US" dirty="0"/>
              <a:t>pre-conditions and post-conditions.</a:t>
            </a:r>
          </a:p>
          <a:p>
            <a:r>
              <a:rPr lang="en-US" dirty="0"/>
              <a:t>This PBI is </a:t>
            </a:r>
            <a:r>
              <a:rPr lang="en-US" dirty="0">
                <a:solidFill>
                  <a:srgbClr val="6600FF"/>
                </a:solidFill>
              </a:rPr>
              <a:t>Refined</a:t>
            </a:r>
            <a:r>
              <a:rPr lang="en-US" dirty="0"/>
              <a:t> and </a:t>
            </a:r>
            <a:r>
              <a:rPr lang="en-US" dirty="0">
                <a:solidFill>
                  <a:srgbClr val="6600FF"/>
                </a:solidFill>
              </a:rPr>
              <a:t>Ready</a:t>
            </a:r>
            <a:r>
              <a:rPr lang="en-US" dirty="0"/>
              <a:t> to be moved from the Product Backlog to the Sprint Backlog</a:t>
            </a:r>
          </a:p>
        </p:txBody>
      </p:sp>
      <p:sp>
        <p:nvSpPr>
          <p:cNvPr id="3" name="Title 2"/>
          <p:cNvSpPr>
            <a:spLocks noGrp="1"/>
          </p:cNvSpPr>
          <p:nvPr>
            <p:ph type="title"/>
          </p:nvPr>
        </p:nvSpPr>
        <p:spPr>
          <a:xfrm>
            <a:off x="381000" y="355847"/>
            <a:ext cx="1828800" cy="1054394"/>
          </a:xfrm>
        </p:spPr>
        <p:txBody>
          <a:bodyPr/>
          <a:lstStyle/>
          <a:p>
            <a:r>
              <a:rPr lang="en-US" dirty="0"/>
              <a:t>Refined PBI</a:t>
            </a:r>
          </a:p>
        </p:txBody>
      </p:sp>
      <p:sp>
        <p:nvSpPr>
          <p:cNvPr id="6" name="TextBox 5"/>
          <p:cNvSpPr txBox="1"/>
          <p:nvPr/>
        </p:nvSpPr>
        <p:spPr>
          <a:xfrm>
            <a:off x="5486400" y="512802"/>
            <a:ext cx="1737329" cy="553998"/>
          </a:xfrm>
          <a:prstGeom prst="rect">
            <a:avLst/>
          </a:prstGeom>
          <a:noFill/>
        </p:spPr>
        <p:txBody>
          <a:bodyPr wrap="square" rtlCol="0">
            <a:spAutoFit/>
          </a:bodyPr>
          <a:lstStyle/>
          <a:p>
            <a:pPr algn="ctr">
              <a:lnSpc>
                <a:spcPts val="1800"/>
              </a:lnSpc>
            </a:pPr>
            <a:r>
              <a:rPr lang="en-US" sz="1800" b="0" dirty="0">
                <a:solidFill>
                  <a:srgbClr val="6600FF"/>
                </a:solidFill>
                <a:latin typeface="Comic Sans MS" panose="030F0702030302020204" pitchFamily="66" charset="0"/>
              </a:rPr>
              <a:t>Priority or Business Value</a:t>
            </a:r>
          </a:p>
        </p:txBody>
      </p:sp>
      <p:cxnSp>
        <p:nvCxnSpPr>
          <p:cNvPr id="11" name="Straight Arrow Connector 10"/>
          <p:cNvCxnSpPr/>
          <p:nvPr/>
        </p:nvCxnSpPr>
        <p:spPr>
          <a:xfrm flipH="1">
            <a:off x="4876800" y="685800"/>
            <a:ext cx="762000" cy="322949"/>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387175" y="194928"/>
            <a:ext cx="1737329" cy="323358"/>
          </a:xfrm>
          <a:prstGeom prst="rect">
            <a:avLst/>
          </a:prstGeom>
          <a:noFill/>
        </p:spPr>
        <p:txBody>
          <a:bodyPr wrap="square" rtlCol="0">
            <a:spAutoFit/>
          </a:bodyPr>
          <a:lstStyle/>
          <a:p>
            <a:pPr algn="ctr">
              <a:lnSpc>
                <a:spcPts val="1800"/>
              </a:lnSpc>
            </a:pPr>
            <a:r>
              <a:rPr lang="en-US" sz="1800" b="0" dirty="0">
                <a:solidFill>
                  <a:srgbClr val="6600FF"/>
                </a:solidFill>
                <a:latin typeface="Comic Sans MS" panose="030F0702030302020204" pitchFamily="66" charset="0"/>
              </a:rPr>
              <a:t>Name</a:t>
            </a:r>
          </a:p>
        </p:txBody>
      </p:sp>
      <p:cxnSp>
        <p:nvCxnSpPr>
          <p:cNvPr id="13" name="Straight Arrow Connector 12"/>
          <p:cNvCxnSpPr/>
          <p:nvPr/>
        </p:nvCxnSpPr>
        <p:spPr>
          <a:xfrm flipH="1" flipV="1">
            <a:off x="7010400" y="238363"/>
            <a:ext cx="838200" cy="75716"/>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03925" y="1581835"/>
            <a:ext cx="1394934" cy="323165"/>
          </a:xfrm>
          <a:prstGeom prst="rect">
            <a:avLst/>
          </a:prstGeom>
          <a:noFill/>
        </p:spPr>
        <p:txBody>
          <a:bodyPr wrap="none" rtlCol="0">
            <a:spAutoFit/>
          </a:bodyPr>
          <a:lstStyle/>
          <a:p>
            <a:pPr algn="ctr">
              <a:lnSpc>
                <a:spcPts val="1800"/>
              </a:lnSpc>
            </a:pPr>
            <a:r>
              <a:rPr lang="en-US" sz="1800" b="0" dirty="0">
                <a:solidFill>
                  <a:srgbClr val="6600FF"/>
                </a:solidFill>
                <a:latin typeface="Comic Sans MS" panose="030F0702030302020204" pitchFamily="66" charset="0"/>
              </a:rPr>
              <a:t>User Story</a:t>
            </a:r>
          </a:p>
        </p:txBody>
      </p:sp>
      <p:cxnSp>
        <p:nvCxnSpPr>
          <p:cNvPr id="16" name="Straight Arrow Connector 15"/>
          <p:cNvCxnSpPr>
            <a:stCxn id="15" idx="1"/>
          </p:cNvCxnSpPr>
          <p:nvPr/>
        </p:nvCxnSpPr>
        <p:spPr>
          <a:xfrm flipH="1">
            <a:off x="5867400" y="1743418"/>
            <a:ext cx="736525" cy="237782"/>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348831" y="2724835"/>
            <a:ext cx="1433406" cy="554191"/>
          </a:xfrm>
          <a:prstGeom prst="rect">
            <a:avLst/>
          </a:prstGeom>
          <a:noFill/>
        </p:spPr>
        <p:txBody>
          <a:bodyPr wrap="none" rtlCol="0">
            <a:spAutoFit/>
          </a:bodyPr>
          <a:lstStyle/>
          <a:p>
            <a:pPr algn="ctr">
              <a:lnSpc>
                <a:spcPts val="1800"/>
              </a:lnSpc>
            </a:pPr>
            <a:r>
              <a:rPr lang="en-US" sz="1800" b="0" dirty="0">
                <a:solidFill>
                  <a:srgbClr val="6600FF"/>
                </a:solidFill>
                <a:latin typeface="Comic Sans MS" panose="030F0702030302020204" pitchFamily="66" charset="0"/>
              </a:rPr>
              <a:t>Acceptance</a:t>
            </a:r>
            <a:br>
              <a:rPr lang="en-US" sz="1800" b="0" dirty="0">
                <a:solidFill>
                  <a:srgbClr val="6600FF"/>
                </a:solidFill>
                <a:latin typeface="Comic Sans MS" panose="030F0702030302020204" pitchFamily="66" charset="0"/>
              </a:rPr>
            </a:br>
            <a:r>
              <a:rPr lang="en-US" sz="1800" b="0" dirty="0">
                <a:solidFill>
                  <a:srgbClr val="6600FF"/>
                </a:solidFill>
                <a:latin typeface="Comic Sans MS" panose="030F0702030302020204" pitchFamily="66" charset="0"/>
              </a:rPr>
              <a:t>Criteria</a:t>
            </a:r>
          </a:p>
        </p:txBody>
      </p:sp>
      <p:cxnSp>
        <p:nvCxnSpPr>
          <p:cNvPr id="18" name="Straight Arrow Connector 17"/>
          <p:cNvCxnSpPr>
            <a:stCxn id="17" idx="1"/>
          </p:cNvCxnSpPr>
          <p:nvPr/>
        </p:nvCxnSpPr>
        <p:spPr>
          <a:xfrm flipH="1">
            <a:off x="6631549" y="3001931"/>
            <a:ext cx="717282" cy="122269"/>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543800" y="972042"/>
            <a:ext cx="1737329" cy="323358"/>
          </a:xfrm>
          <a:prstGeom prst="rect">
            <a:avLst/>
          </a:prstGeom>
          <a:noFill/>
        </p:spPr>
        <p:txBody>
          <a:bodyPr wrap="square" rtlCol="0">
            <a:spAutoFit/>
          </a:bodyPr>
          <a:lstStyle/>
          <a:p>
            <a:pPr algn="ctr">
              <a:lnSpc>
                <a:spcPts val="1800"/>
              </a:lnSpc>
            </a:pPr>
            <a:r>
              <a:rPr lang="en-US" sz="1800" b="0" dirty="0">
                <a:solidFill>
                  <a:srgbClr val="6600FF"/>
                </a:solidFill>
                <a:latin typeface="Comic Sans MS" panose="030F0702030302020204" pitchFamily="66" charset="0"/>
              </a:rPr>
              <a:t>Sizing</a:t>
            </a:r>
          </a:p>
        </p:txBody>
      </p:sp>
      <p:cxnSp>
        <p:nvCxnSpPr>
          <p:cNvPr id="20" name="Straight Arrow Connector 19"/>
          <p:cNvCxnSpPr/>
          <p:nvPr/>
        </p:nvCxnSpPr>
        <p:spPr>
          <a:xfrm flipH="1">
            <a:off x="6797071" y="1106355"/>
            <a:ext cx="1201788" cy="127516"/>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52400" y="1600200"/>
            <a:ext cx="2371798" cy="5155257"/>
          </a:xfrm>
          <a:prstGeom prst="rect">
            <a:avLst/>
          </a:prstGeom>
        </p:spPr>
        <p:txBody>
          <a:bodyPr wrap="square">
            <a:spAutoFit/>
          </a:bodyPr>
          <a:lstStyle/>
          <a:p>
            <a:pPr marL="274320" indent="-228600" fontAlgn="base">
              <a:spcBef>
                <a:spcPct val="20000"/>
              </a:spcBef>
              <a:spcAft>
                <a:spcPts val="600"/>
              </a:spcAft>
              <a:buClr>
                <a:schemeClr val="accent1"/>
              </a:buClr>
              <a:buFont typeface="Wingdings 2" pitchFamily="18" charset="2"/>
              <a:buChar char=""/>
            </a:pPr>
            <a:r>
              <a:rPr lang="en-US" sz="2000" dirty="0"/>
              <a:t>Because requirements in Scrum are only loosely defined, they need to revisited and clearly defined before they come into the Sprint.</a:t>
            </a:r>
          </a:p>
          <a:p>
            <a:pPr marL="274320" indent="-228600" fontAlgn="base">
              <a:spcBef>
                <a:spcPct val="20000"/>
              </a:spcBef>
              <a:spcAft>
                <a:spcPts val="600"/>
              </a:spcAft>
              <a:buClr>
                <a:schemeClr val="accent1"/>
              </a:buClr>
              <a:buFont typeface="Wingdings 2" pitchFamily="18" charset="2"/>
              <a:buChar char=""/>
            </a:pPr>
            <a:r>
              <a:rPr lang="en-US" sz="2000" dirty="0"/>
              <a:t>This is done in during the current Sprint in a ceremony called Product Backlog Refinement.</a:t>
            </a:r>
          </a:p>
        </p:txBody>
      </p:sp>
    </p:spTree>
    <p:extLst>
      <p:ext uri="{BB962C8B-B14F-4D97-AF65-F5344CB8AC3E}">
        <p14:creationId xmlns:p14="http://schemas.microsoft.com/office/powerpoint/2010/main" val="27772785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39210" y="4343400"/>
            <a:ext cx="6677896" cy="2840843"/>
          </a:xfrm>
          <a:prstGeom prst="rect">
            <a:avLst/>
          </a:prstGeom>
        </p:spPr>
      </p:pic>
      <p:pic>
        <p:nvPicPr>
          <p:cNvPr id="7" name="Picture 6"/>
          <p:cNvPicPr>
            <a:picLocks noChangeAspect="1"/>
          </p:cNvPicPr>
          <p:nvPr/>
        </p:nvPicPr>
        <p:blipFill>
          <a:blip r:embed="rId3"/>
          <a:stretch>
            <a:fillRect/>
          </a:stretch>
        </p:blipFill>
        <p:spPr>
          <a:xfrm>
            <a:off x="2439210" y="76889"/>
            <a:ext cx="6725791" cy="4421744"/>
          </a:xfrm>
          <a:prstGeom prst="rect">
            <a:avLst/>
          </a:prstGeom>
        </p:spPr>
      </p:pic>
      <p:sp>
        <p:nvSpPr>
          <p:cNvPr id="2" name="Content Placeholder 1"/>
          <p:cNvSpPr>
            <a:spLocks noGrp="1"/>
          </p:cNvSpPr>
          <p:nvPr>
            <p:ph idx="1"/>
          </p:nvPr>
        </p:nvSpPr>
        <p:spPr>
          <a:xfrm>
            <a:off x="304800" y="1752600"/>
            <a:ext cx="2018282" cy="1066800"/>
          </a:xfrm>
        </p:spPr>
        <p:txBody>
          <a:bodyPr/>
          <a:lstStyle/>
          <a:p>
            <a:r>
              <a:rPr lang="en-US" dirty="0"/>
              <a:t>A Refined and Ready PBI may be pulled into the Sprint backlog.</a:t>
            </a:r>
          </a:p>
          <a:p>
            <a:r>
              <a:rPr lang="en-US" dirty="0"/>
              <a:t>However, the PBI must be  </a:t>
            </a:r>
            <a:r>
              <a:rPr lang="en-US" dirty="0">
                <a:solidFill>
                  <a:srgbClr val="6600FF"/>
                </a:solidFill>
              </a:rPr>
              <a:t>Decomposed</a:t>
            </a:r>
            <a:r>
              <a:rPr lang="en-US" dirty="0"/>
              <a:t> into Tasks before it can be worked on.</a:t>
            </a:r>
          </a:p>
          <a:p>
            <a:r>
              <a:rPr lang="en-US" dirty="0"/>
              <a:t>Caution:</a:t>
            </a:r>
            <a:br>
              <a:rPr lang="en-US" dirty="0"/>
            </a:br>
            <a:r>
              <a:rPr lang="en-US" dirty="0"/>
              <a:t>Don't </a:t>
            </a:r>
            <a:r>
              <a:rPr lang="en-US" b="1" i="1" u="sng" dirty="0"/>
              <a:t>over</a:t>
            </a:r>
            <a:r>
              <a:rPr lang="en-US" dirty="0"/>
              <a:t> focus on defining tasks</a:t>
            </a:r>
          </a:p>
        </p:txBody>
      </p:sp>
      <p:sp>
        <p:nvSpPr>
          <p:cNvPr id="3" name="Title 2"/>
          <p:cNvSpPr>
            <a:spLocks noGrp="1"/>
          </p:cNvSpPr>
          <p:nvPr>
            <p:ph type="title"/>
          </p:nvPr>
        </p:nvSpPr>
        <p:spPr>
          <a:xfrm>
            <a:off x="0" y="355847"/>
            <a:ext cx="2590800" cy="1054394"/>
          </a:xfrm>
        </p:spPr>
        <p:txBody>
          <a:bodyPr/>
          <a:lstStyle/>
          <a:p>
            <a:r>
              <a:rPr lang="en-US" sz="2400" dirty="0"/>
              <a:t>Decomposed</a:t>
            </a:r>
            <a:r>
              <a:rPr lang="en-US" dirty="0"/>
              <a:t> PBI</a:t>
            </a:r>
          </a:p>
        </p:txBody>
      </p:sp>
      <p:sp>
        <p:nvSpPr>
          <p:cNvPr id="6" name="TextBox 5"/>
          <p:cNvSpPr txBox="1"/>
          <p:nvPr/>
        </p:nvSpPr>
        <p:spPr>
          <a:xfrm>
            <a:off x="4038600" y="596808"/>
            <a:ext cx="4953000" cy="1015663"/>
          </a:xfrm>
          <a:prstGeom prst="rect">
            <a:avLst/>
          </a:prstGeom>
          <a:solidFill>
            <a:srgbClr val="F5F6F7"/>
          </a:solidFill>
        </p:spPr>
        <p:txBody>
          <a:bodyPr wrap="square" rtlCol="0">
            <a:spAutoFit/>
          </a:bodyPr>
          <a:lstStyle/>
          <a:p>
            <a:pPr lvl="1">
              <a:lnSpc>
                <a:spcPts val="1800"/>
              </a:lnSpc>
            </a:pPr>
            <a:r>
              <a:rPr lang="en-US" b="0" dirty="0">
                <a:solidFill>
                  <a:srgbClr val="6600FF"/>
                </a:solidFill>
                <a:latin typeface="Comic Sans MS" panose="030F0702030302020204" pitchFamily="66" charset="0"/>
              </a:rPr>
              <a:t>A Refined and Ready PBI may be:</a:t>
            </a:r>
          </a:p>
          <a:p>
            <a:pPr marL="742950" lvl="1" indent="-285750">
              <a:lnSpc>
                <a:spcPts val="1800"/>
              </a:lnSpc>
              <a:buFont typeface="Arial" panose="020B0604020202020204" pitchFamily="34" charset="0"/>
              <a:buChar char="•"/>
            </a:pPr>
            <a:r>
              <a:rPr lang="en-US" b="0" dirty="0">
                <a:solidFill>
                  <a:srgbClr val="6600FF"/>
                </a:solidFill>
                <a:latin typeface="Comic Sans MS" panose="030F0702030302020204" pitchFamily="66" charset="0"/>
              </a:rPr>
              <a:t>placed into the Sprint Backlog</a:t>
            </a:r>
          </a:p>
          <a:p>
            <a:pPr marL="742950" lvl="1" indent="-285750">
              <a:lnSpc>
                <a:spcPts val="1800"/>
              </a:lnSpc>
              <a:buFont typeface="Arial" panose="020B0604020202020204" pitchFamily="34" charset="0"/>
              <a:buChar char="•"/>
            </a:pPr>
            <a:r>
              <a:rPr lang="en-US" b="0" dirty="0">
                <a:solidFill>
                  <a:srgbClr val="6600FF"/>
                </a:solidFill>
                <a:latin typeface="Comic Sans MS" panose="030F0702030302020204" pitchFamily="66" charset="0"/>
              </a:rPr>
              <a:t>chosen by a member of the Development Team</a:t>
            </a:r>
          </a:p>
        </p:txBody>
      </p:sp>
      <p:cxnSp>
        <p:nvCxnSpPr>
          <p:cNvPr id="11" name="Straight Arrow Connector 10"/>
          <p:cNvCxnSpPr/>
          <p:nvPr/>
        </p:nvCxnSpPr>
        <p:spPr>
          <a:xfrm flipH="1">
            <a:off x="3345932" y="1219200"/>
            <a:ext cx="1149868" cy="48629"/>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158575" y="5996970"/>
            <a:ext cx="1528225" cy="784830"/>
          </a:xfrm>
          <a:prstGeom prst="rect">
            <a:avLst/>
          </a:prstGeom>
          <a:noFill/>
        </p:spPr>
        <p:txBody>
          <a:bodyPr wrap="square" rtlCol="0">
            <a:spAutoFit/>
          </a:bodyPr>
          <a:lstStyle/>
          <a:p>
            <a:pPr algn="ctr">
              <a:lnSpc>
                <a:spcPts val="1800"/>
              </a:lnSpc>
            </a:pPr>
            <a:r>
              <a:rPr lang="en-US" dirty="0">
                <a:solidFill>
                  <a:srgbClr val="6600FF"/>
                </a:solidFill>
                <a:latin typeface="Comic Sans MS" panose="030F0702030302020204" pitchFamily="66" charset="0"/>
              </a:rPr>
              <a:t>PBI is decomposed into Tasks</a:t>
            </a:r>
            <a:endParaRPr lang="en-US" sz="1800" b="0" dirty="0">
              <a:solidFill>
                <a:srgbClr val="6600FF"/>
              </a:solidFill>
              <a:latin typeface="Comic Sans MS" panose="030F0702030302020204" pitchFamily="66" charset="0"/>
            </a:endParaRPr>
          </a:p>
        </p:txBody>
      </p:sp>
      <p:cxnSp>
        <p:nvCxnSpPr>
          <p:cNvPr id="18" name="Straight Arrow Connector 17"/>
          <p:cNvCxnSpPr>
            <a:stCxn id="17" idx="1"/>
          </p:cNvCxnSpPr>
          <p:nvPr/>
        </p:nvCxnSpPr>
        <p:spPr>
          <a:xfrm flipH="1" flipV="1">
            <a:off x="6172200" y="6105799"/>
            <a:ext cx="986375" cy="283586"/>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3886200" y="596808"/>
            <a:ext cx="609600" cy="381604"/>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9406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8407893" cy="566929"/>
          </a:xfrm>
        </p:spPr>
        <p:txBody>
          <a:bodyPr/>
          <a:lstStyle/>
          <a:p>
            <a:r>
              <a:rPr lang="en-US" dirty="0" smtClean="0"/>
              <a:t>When to move a PBI in a Scrum Board</a:t>
            </a:r>
            <a:endParaRPr lang="en-US" dirty="0"/>
          </a:p>
        </p:txBody>
      </p:sp>
      <p:sp>
        <p:nvSpPr>
          <p:cNvPr id="3" name="Title 2"/>
          <p:cNvSpPr>
            <a:spLocks noGrp="1"/>
          </p:cNvSpPr>
          <p:nvPr>
            <p:ph type="title"/>
          </p:nvPr>
        </p:nvSpPr>
        <p:spPr/>
        <p:txBody>
          <a:bodyPr/>
          <a:lstStyle/>
          <a:p>
            <a:r>
              <a:rPr lang="en-US" dirty="0" smtClean="0"/>
              <a:t>Proper Use of Scrum Boards</a:t>
            </a:r>
            <a:br>
              <a:rPr lang="en-US" dirty="0" smtClean="0"/>
            </a:br>
            <a:r>
              <a:rPr lang="en-US" dirty="0" smtClean="0"/>
              <a:t>(and Trello)</a:t>
            </a:r>
            <a:endParaRPr lang="en-US" dirty="0"/>
          </a:p>
        </p:txBody>
      </p:sp>
      <p:sp>
        <p:nvSpPr>
          <p:cNvPr id="4" name="Rounded Rectangle 3"/>
          <p:cNvSpPr/>
          <p:nvPr/>
        </p:nvSpPr>
        <p:spPr>
          <a:xfrm>
            <a:off x="228600" y="2514600"/>
            <a:ext cx="983045" cy="3505200"/>
          </a:xfrm>
          <a:prstGeom prst="round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smtClean="0">
                <a:solidFill>
                  <a:schemeClr val="tx1"/>
                </a:solidFill>
              </a:rPr>
              <a:t>Product Backlog</a:t>
            </a:r>
            <a:endParaRPr lang="en-US" sz="1600" dirty="0">
              <a:solidFill>
                <a:schemeClr val="tx1"/>
              </a:solidFill>
            </a:endParaRPr>
          </a:p>
        </p:txBody>
      </p:sp>
      <p:sp>
        <p:nvSpPr>
          <p:cNvPr id="5" name="Rounded Rectangle 4"/>
          <p:cNvSpPr/>
          <p:nvPr/>
        </p:nvSpPr>
        <p:spPr>
          <a:xfrm>
            <a:off x="2152650" y="2514600"/>
            <a:ext cx="983045" cy="3505200"/>
          </a:xfrm>
          <a:prstGeom prst="round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smtClean="0">
                <a:solidFill>
                  <a:schemeClr val="tx1"/>
                </a:solidFill>
              </a:rPr>
              <a:t>Sprint Backlog</a:t>
            </a:r>
            <a:endParaRPr lang="en-US" sz="1600" dirty="0">
              <a:solidFill>
                <a:schemeClr val="tx1"/>
              </a:solidFill>
            </a:endParaRPr>
          </a:p>
        </p:txBody>
      </p:sp>
      <p:sp>
        <p:nvSpPr>
          <p:cNvPr id="6" name="Rounded Rectangle 5"/>
          <p:cNvSpPr/>
          <p:nvPr/>
        </p:nvSpPr>
        <p:spPr>
          <a:xfrm>
            <a:off x="4076700" y="2514600"/>
            <a:ext cx="983045" cy="3505200"/>
          </a:xfrm>
          <a:prstGeom prst="round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smtClean="0">
                <a:solidFill>
                  <a:schemeClr val="tx1"/>
                </a:solidFill>
              </a:rPr>
              <a:t>Sprint To Do</a:t>
            </a:r>
            <a:endParaRPr lang="en-US" sz="1600" dirty="0">
              <a:solidFill>
                <a:schemeClr val="tx1"/>
              </a:solidFill>
            </a:endParaRPr>
          </a:p>
        </p:txBody>
      </p:sp>
      <p:sp>
        <p:nvSpPr>
          <p:cNvPr id="7" name="Rounded Rectangle 6"/>
          <p:cNvSpPr/>
          <p:nvPr/>
        </p:nvSpPr>
        <p:spPr>
          <a:xfrm>
            <a:off x="7924800" y="2514600"/>
            <a:ext cx="983045" cy="3505200"/>
          </a:xfrm>
          <a:prstGeom prst="round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smtClean="0">
                <a:solidFill>
                  <a:schemeClr val="tx1"/>
                </a:solidFill>
              </a:rPr>
              <a:t>Sprint</a:t>
            </a:r>
            <a:br>
              <a:rPr lang="en-US" sz="1600" dirty="0" smtClean="0">
                <a:solidFill>
                  <a:schemeClr val="tx1"/>
                </a:solidFill>
              </a:rPr>
            </a:br>
            <a:r>
              <a:rPr lang="en-US" sz="1600" dirty="0" smtClean="0">
                <a:solidFill>
                  <a:schemeClr val="tx1"/>
                </a:solidFill>
              </a:rPr>
              <a:t>Done</a:t>
            </a:r>
            <a:endParaRPr lang="en-US" sz="1600" dirty="0">
              <a:solidFill>
                <a:schemeClr val="tx1"/>
              </a:solidFill>
            </a:endParaRPr>
          </a:p>
        </p:txBody>
      </p:sp>
      <p:sp>
        <p:nvSpPr>
          <p:cNvPr id="8" name="Rounded Rectangle 7"/>
          <p:cNvSpPr/>
          <p:nvPr/>
        </p:nvSpPr>
        <p:spPr>
          <a:xfrm>
            <a:off x="6000750" y="2514600"/>
            <a:ext cx="983045" cy="3505200"/>
          </a:xfrm>
          <a:prstGeom prst="round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600" dirty="0" smtClean="0">
                <a:solidFill>
                  <a:schemeClr val="tx1"/>
                </a:solidFill>
              </a:rPr>
              <a:t>Sprint In Progress</a:t>
            </a:r>
            <a:endParaRPr lang="en-US" sz="1600" dirty="0">
              <a:solidFill>
                <a:schemeClr val="tx1"/>
              </a:solidFill>
            </a:endParaRPr>
          </a:p>
        </p:txBody>
      </p:sp>
      <p:sp>
        <p:nvSpPr>
          <p:cNvPr id="9" name="Right Arrow 8"/>
          <p:cNvSpPr/>
          <p:nvPr/>
        </p:nvSpPr>
        <p:spPr>
          <a:xfrm>
            <a:off x="1003300" y="3962400"/>
            <a:ext cx="1447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24942" y="3200400"/>
            <a:ext cx="914410" cy="784830"/>
          </a:xfrm>
          <a:prstGeom prst="rect">
            <a:avLst/>
          </a:prstGeom>
          <a:noFill/>
        </p:spPr>
        <p:txBody>
          <a:bodyPr wrap="square" rtlCol="0">
            <a:spAutoFit/>
          </a:bodyPr>
          <a:lstStyle/>
          <a:p>
            <a:pPr algn="ctr">
              <a:lnSpc>
                <a:spcPts val="1800"/>
              </a:lnSpc>
            </a:pPr>
            <a:r>
              <a:rPr lang="en-US" sz="1500" b="0" dirty="0" smtClean="0">
                <a:solidFill>
                  <a:srgbClr val="6600FF"/>
                </a:solidFill>
                <a:latin typeface="+mn-lt"/>
              </a:rPr>
              <a:t>Refined and Ready</a:t>
            </a:r>
          </a:p>
        </p:txBody>
      </p:sp>
      <p:sp>
        <p:nvSpPr>
          <p:cNvPr id="12" name="TextBox 11"/>
          <p:cNvSpPr txBox="1"/>
          <p:nvPr/>
        </p:nvSpPr>
        <p:spPr>
          <a:xfrm>
            <a:off x="2958495" y="3799701"/>
            <a:ext cx="1295405" cy="553998"/>
          </a:xfrm>
          <a:prstGeom prst="rect">
            <a:avLst/>
          </a:prstGeom>
          <a:noFill/>
        </p:spPr>
        <p:txBody>
          <a:bodyPr wrap="square" rtlCol="0">
            <a:spAutoFit/>
          </a:bodyPr>
          <a:lstStyle/>
          <a:p>
            <a:pPr algn="ctr">
              <a:lnSpc>
                <a:spcPts val="1800"/>
              </a:lnSpc>
            </a:pPr>
            <a:r>
              <a:rPr lang="en-US" sz="1500" b="0" dirty="0" smtClean="0">
                <a:solidFill>
                  <a:srgbClr val="6600FF"/>
                </a:solidFill>
                <a:latin typeface="+mn-lt"/>
              </a:rPr>
              <a:t>Decom-posed*</a:t>
            </a:r>
          </a:p>
        </p:txBody>
      </p:sp>
      <p:sp>
        <p:nvSpPr>
          <p:cNvPr id="13" name="Right Arrow 12"/>
          <p:cNvSpPr/>
          <p:nvPr/>
        </p:nvSpPr>
        <p:spPr>
          <a:xfrm>
            <a:off x="2857500" y="4319892"/>
            <a:ext cx="1447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882545" y="3886200"/>
            <a:ext cx="1295405" cy="1015663"/>
          </a:xfrm>
          <a:prstGeom prst="rect">
            <a:avLst/>
          </a:prstGeom>
          <a:noFill/>
        </p:spPr>
        <p:txBody>
          <a:bodyPr wrap="square" rtlCol="0">
            <a:spAutoFit/>
          </a:bodyPr>
          <a:lstStyle/>
          <a:p>
            <a:pPr algn="ctr">
              <a:lnSpc>
                <a:spcPts val="1800"/>
              </a:lnSpc>
            </a:pPr>
            <a:r>
              <a:rPr lang="en-US" sz="1500" b="0" dirty="0" smtClean="0">
                <a:solidFill>
                  <a:srgbClr val="6600FF"/>
                </a:solidFill>
                <a:latin typeface="+mn-lt"/>
              </a:rPr>
              <a:t>Claimed</a:t>
            </a:r>
            <a:br>
              <a:rPr lang="en-US" sz="1500" b="0" dirty="0" smtClean="0">
                <a:solidFill>
                  <a:srgbClr val="6600FF"/>
                </a:solidFill>
                <a:latin typeface="+mn-lt"/>
              </a:rPr>
            </a:br>
            <a:r>
              <a:rPr lang="en-US" sz="1500" b="0" dirty="0" smtClean="0">
                <a:solidFill>
                  <a:srgbClr val="6600FF"/>
                </a:solidFill>
                <a:latin typeface="+mn-lt"/>
              </a:rPr>
              <a:t>by Dev </a:t>
            </a:r>
          </a:p>
          <a:p>
            <a:pPr algn="ctr">
              <a:lnSpc>
                <a:spcPts val="1800"/>
              </a:lnSpc>
            </a:pPr>
            <a:r>
              <a:rPr lang="en-US" sz="1500" b="0" dirty="0" smtClean="0">
                <a:solidFill>
                  <a:srgbClr val="6600FF"/>
                </a:solidFill>
                <a:latin typeface="+mn-lt"/>
              </a:rPr>
              <a:t>Team member</a:t>
            </a:r>
          </a:p>
        </p:txBody>
      </p:sp>
      <p:sp>
        <p:nvSpPr>
          <p:cNvPr id="15" name="Right Arrow 14"/>
          <p:cNvSpPr/>
          <p:nvPr/>
        </p:nvSpPr>
        <p:spPr>
          <a:xfrm>
            <a:off x="4751859" y="4871832"/>
            <a:ext cx="1447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806595" y="4653168"/>
            <a:ext cx="1295405" cy="1015663"/>
          </a:xfrm>
          <a:prstGeom prst="rect">
            <a:avLst/>
          </a:prstGeom>
          <a:noFill/>
        </p:spPr>
        <p:txBody>
          <a:bodyPr wrap="square" rtlCol="0">
            <a:spAutoFit/>
          </a:bodyPr>
          <a:lstStyle/>
          <a:p>
            <a:pPr algn="ctr">
              <a:lnSpc>
                <a:spcPts val="1800"/>
              </a:lnSpc>
            </a:pPr>
            <a:r>
              <a:rPr lang="en-US" sz="1500" b="0" dirty="0" smtClean="0">
                <a:solidFill>
                  <a:srgbClr val="6600FF"/>
                </a:solidFill>
                <a:latin typeface="+mn-lt"/>
              </a:rPr>
              <a:t>Complete</a:t>
            </a:r>
            <a:br>
              <a:rPr lang="en-US" sz="1500" b="0" dirty="0" smtClean="0">
                <a:solidFill>
                  <a:srgbClr val="6600FF"/>
                </a:solidFill>
                <a:latin typeface="+mn-lt"/>
              </a:rPr>
            </a:br>
            <a:r>
              <a:rPr lang="en-US" sz="1500" b="0" dirty="0" smtClean="0">
                <a:solidFill>
                  <a:srgbClr val="6600FF"/>
                </a:solidFill>
                <a:latin typeface="+mn-lt"/>
              </a:rPr>
              <a:t>per </a:t>
            </a:r>
          </a:p>
          <a:p>
            <a:pPr algn="ctr">
              <a:lnSpc>
                <a:spcPts val="1800"/>
              </a:lnSpc>
            </a:pPr>
            <a:r>
              <a:rPr lang="en-US" sz="1400" dirty="0" smtClean="0">
                <a:solidFill>
                  <a:srgbClr val="6600FF"/>
                </a:solidFill>
              </a:rPr>
              <a:t>Acceptance</a:t>
            </a:r>
            <a:r>
              <a:rPr lang="en-US" sz="1500" dirty="0" smtClean="0">
                <a:solidFill>
                  <a:srgbClr val="6600FF"/>
                </a:solidFill>
              </a:rPr>
              <a:t/>
            </a:r>
            <a:br>
              <a:rPr lang="en-US" sz="1500" dirty="0" smtClean="0">
                <a:solidFill>
                  <a:srgbClr val="6600FF"/>
                </a:solidFill>
              </a:rPr>
            </a:br>
            <a:r>
              <a:rPr lang="en-US" sz="1400" dirty="0" smtClean="0">
                <a:solidFill>
                  <a:srgbClr val="6600FF"/>
                </a:solidFill>
              </a:rPr>
              <a:t>Criteria</a:t>
            </a:r>
            <a:endParaRPr lang="en-US" sz="1500" b="0" dirty="0" smtClean="0">
              <a:solidFill>
                <a:srgbClr val="6600FF"/>
              </a:solidFill>
              <a:latin typeface="+mn-lt"/>
            </a:endParaRPr>
          </a:p>
        </p:txBody>
      </p:sp>
      <p:sp>
        <p:nvSpPr>
          <p:cNvPr id="17" name="Right Arrow 16"/>
          <p:cNvSpPr/>
          <p:nvPr/>
        </p:nvSpPr>
        <p:spPr>
          <a:xfrm>
            <a:off x="6658921" y="5638800"/>
            <a:ext cx="1447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32340" y="6164810"/>
            <a:ext cx="6345920" cy="553998"/>
          </a:xfrm>
          <a:prstGeom prst="rect">
            <a:avLst/>
          </a:prstGeom>
          <a:noFill/>
        </p:spPr>
        <p:txBody>
          <a:bodyPr wrap="square" rtlCol="0">
            <a:spAutoFit/>
          </a:bodyPr>
          <a:lstStyle/>
          <a:p>
            <a:pPr algn="ctr">
              <a:lnSpc>
                <a:spcPts val="1800"/>
              </a:lnSpc>
            </a:pPr>
            <a:r>
              <a:rPr lang="en-US" sz="1400" dirty="0" smtClean="0"/>
              <a:t>* In fully functional scrum boards, the decomposed </a:t>
            </a:r>
            <a:r>
              <a:rPr lang="en-US" sz="1400" b="1" u="sng" dirty="0" smtClean="0">
                <a:solidFill>
                  <a:srgbClr val="C00000"/>
                </a:solidFill>
              </a:rPr>
              <a:t>tasks</a:t>
            </a:r>
            <a:r>
              <a:rPr lang="en-US" sz="1400" dirty="0" smtClean="0"/>
              <a:t> more to "To Do" but the tasks retain their association with the PBI.  In Trello, PBIs move as a whole.</a:t>
            </a:r>
            <a:endParaRPr lang="en-US" sz="1400" b="0" dirty="0" smtClean="0"/>
          </a:p>
        </p:txBody>
      </p:sp>
    </p:spTree>
    <p:extLst>
      <p:ext uri="{BB962C8B-B14F-4D97-AF65-F5344CB8AC3E}">
        <p14:creationId xmlns:p14="http://schemas.microsoft.com/office/powerpoint/2010/main" val="26710774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566671"/>
            <a:ext cx="8407893" cy="4834129"/>
          </a:xfrm>
        </p:spPr>
        <p:txBody>
          <a:bodyPr>
            <a:noAutofit/>
          </a:bodyPr>
          <a:lstStyle/>
          <a:p>
            <a:r>
              <a:rPr lang="en-US" sz="1800" dirty="0"/>
              <a:t>Story points 	</a:t>
            </a:r>
          </a:p>
          <a:p>
            <a:pPr lvl="1">
              <a:spcAft>
                <a:spcPts val="0"/>
              </a:spcAft>
            </a:pPr>
            <a:r>
              <a:rPr lang="en-US" sz="1600" dirty="0"/>
              <a:t>A very common way to estimate work based on size, effort and complexity, not duration</a:t>
            </a:r>
          </a:p>
          <a:p>
            <a:pPr lvl="1">
              <a:spcAft>
                <a:spcPts val="0"/>
              </a:spcAft>
            </a:pPr>
            <a:r>
              <a:rPr lang="en-US" sz="1600" dirty="0"/>
              <a:t>Unit less and numerically relative</a:t>
            </a:r>
          </a:p>
          <a:p>
            <a:pPr lvl="1">
              <a:spcAft>
                <a:spcPts val="0"/>
              </a:spcAft>
            </a:pPr>
            <a:r>
              <a:rPr lang="en-US" sz="1600" dirty="0"/>
              <a:t>Points are additive, based on historical reality and easy to use and understand</a:t>
            </a:r>
          </a:p>
          <a:p>
            <a:pPr lvl="1">
              <a:spcAft>
                <a:spcPts val="0"/>
              </a:spcAft>
            </a:pPr>
            <a:r>
              <a:rPr lang="en-US" sz="1600" dirty="0"/>
              <a:t>Common practices:  Fibonacci sequence  [1, 2, 3, 5, 8, 13, 21, 34 ]</a:t>
            </a:r>
          </a:p>
          <a:p>
            <a:pPr lvl="1">
              <a:spcAft>
                <a:spcPts val="0"/>
              </a:spcAft>
            </a:pPr>
            <a:r>
              <a:rPr lang="en-US" sz="1600" dirty="0"/>
              <a:t>Sometimes other cards are added:  ? (I </a:t>
            </a:r>
            <a:r>
              <a:rPr lang="en-US" sz="1600" dirty="0" err="1"/>
              <a:t>stil</a:t>
            </a:r>
            <a:r>
              <a:rPr lang="en-US" sz="1600" dirty="0"/>
              <a:t> have questions) and </a:t>
            </a:r>
            <a:r>
              <a:rPr lang="en-US" b="1" dirty="0"/>
              <a:t>∞</a:t>
            </a:r>
            <a:r>
              <a:rPr lang="en-US" sz="1600" dirty="0"/>
              <a:t> (too big to estimate)</a:t>
            </a:r>
          </a:p>
          <a:p>
            <a:r>
              <a:rPr lang="en-US" sz="1800" dirty="0"/>
              <a:t>Planning Poker</a:t>
            </a:r>
          </a:p>
          <a:p>
            <a:pPr lvl="1">
              <a:spcAft>
                <a:spcPts val="0"/>
              </a:spcAft>
            </a:pPr>
            <a:r>
              <a:rPr lang="en-US" sz="1600" dirty="0"/>
              <a:t>Each PBI has a size.  </a:t>
            </a:r>
          </a:p>
          <a:p>
            <a:pPr lvl="1">
              <a:spcAft>
                <a:spcPts val="0"/>
              </a:spcAft>
            </a:pPr>
            <a:r>
              <a:rPr lang="en-US" sz="1600" dirty="0"/>
              <a:t>Each developer has a deck of estimation cards.</a:t>
            </a:r>
          </a:p>
          <a:p>
            <a:pPr lvl="1">
              <a:spcAft>
                <a:spcPts val="0"/>
              </a:spcAft>
            </a:pPr>
            <a:r>
              <a:rPr lang="en-US" sz="1600" dirty="0"/>
              <a:t>Product Owner reads a user story and it's discussed briefly</a:t>
            </a:r>
          </a:p>
          <a:p>
            <a:pPr lvl="1">
              <a:spcAft>
                <a:spcPts val="0"/>
              </a:spcAft>
            </a:pPr>
            <a:r>
              <a:rPr lang="en-US" sz="1600" dirty="0"/>
              <a:t>Each developer selects a card that's his or her estimate</a:t>
            </a:r>
          </a:p>
          <a:p>
            <a:pPr lvl="1">
              <a:spcAft>
                <a:spcPts val="0"/>
              </a:spcAft>
            </a:pPr>
            <a:r>
              <a:rPr lang="en-US" sz="1600" dirty="0"/>
              <a:t>Cards are turned over at the same time so all can see them</a:t>
            </a:r>
          </a:p>
          <a:p>
            <a:pPr lvl="1">
              <a:spcAft>
                <a:spcPts val="0"/>
              </a:spcAft>
            </a:pPr>
            <a:r>
              <a:rPr lang="en-US" sz="1600" dirty="0"/>
              <a:t>Differences are discussed (especially outliers)</a:t>
            </a:r>
          </a:p>
          <a:p>
            <a:pPr lvl="1">
              <a:spcAft>
                <a:spcPts val="0"/>
              </a:spcAft>
            </a:pPr>
            <a:r>
              <a:rPr lang="en-US" sz="1600" dirty="0"/>
              <a:t>Re-estimate until estimates converge</a:t>
            </a:r>
          </a:p>
          <a:p>
            <a:pPr lvl="1">
              <a:spcAft>
                <a:spcPts val="0"/>
              </a:spcAft>
            </a:pPr>
            <a:r>
              <a:rPr lang="en-US" sz="1600" dirty="0"/>
              <a:t>Eventually, as the team gets better at estimating, use older PBIs as a relative measure of new work.  "Remember that previous bit of work?  This one is like it.  And the previous one was a 13."</a:t>
            </a:r>
          </a:p>
        </p:txBody>
      </p:sp>
      <p:sp>
        <p:nvSpPr>
          <p:cNvPr id="3" name="Title 2"/>
          <p:cNvSpPr>
            <a:spLocks noGrp="1"/>
          </p:cNvSpPr>
          <p:nvPr>
            <p:ph type="title"/>
          </p:nvPr>
        </p:nvSpPr>
        <p:spPr/>
        <p:txBody>
          <a:bodyPr/>
          <a:lstStyle/>
          <a:p>
            <a:r>
              <a:rPr lang="en-US" dirty="0"/>
              <a:t>Assigning Points for PBI Sizing</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3810000"/>
            <a:ext cx="3048000" cy="1677088"/>
          </a:xfrm>
          <a:prstGeom prst="rect">
            <a:avLst/>
          </a:prstGeom>
        </p:spPr>
      </p:pic>
    </p:spTree>
    <p:extLst>
      <p:ext uri="{BB962C8B-B14F-4D97-AF65-F5344CB8AC3E}">
        <p14:creationId xmlns:p14="http://schemas.microsoft.com/office/powerpoint/2010/main" val="8007136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 y="1566671"/>
            <a:ext cx="1752600" cy="4912233"/>
          </a:xfrm>
        </p:spPr>
        <p:txBody>
          <a:bodyPr>
            <a:normAutofit/>
          </a:bodyPr>
          <a:lstStyle/>
          <a:p>
            <a:r>
              <a:rPr lang="en-US" sz="1600" dirty="0"/>
              <a:t>The Product Owner is responsible for this</a:t>
            </a:r>
          </a:p>
          <a:p>
            <a:r>
              <a:rPr lang="en-US" sz="1600" dirty="0"/>
              <a:t>It isn't always just revenue</a:t>
            </a:r>
          </a:p>
          <a:p>
            <a:r>
              <a:rPr lang="en-US" sz="1600" dirty="0"/>
              <a:t>It can be estimated or calculated</a:t>
            </a:r>
          </a:p>
          <a:p>
            <a:pPr lvl="1"/>
            <a:r>
              <a:rPr lang="en-US" sz="1400" dirty="0"/>
              <a:t>Can be High / Medium / Low</a:t>
            </a:r>
          </a:p>
          <a:p>
            <a:pPr lvl="1"/>
            <a:r>
              <a:rPr lang="en-US" sz="1400" dirty="0"/>
              <a:t>Can use </a:t>
            </a:r>
            <a:r>
              <a:rPr lang="en-US" sz="1400" dirty="0" err="1"/>
              <a:t>MoSCoW</a:t>
            </a:r>
            <a:endParaRPr lang="en-US" sz="1400" dirty="0"/>
          </a:p>
          <a:p>
            <a:pPr lvl="1"/>
            <a:r>
              <a:rPr lang="en-US" sz="1400" dirty="0"/>
              <a:t>Can be numeric value</a:t>
            </a:r>
          </a:p>
        </p:txBody>
      </p:sp>
      <p:sp>
        <p:nvSpPr>
          <p:cNvPr id="4" name="Content Placeholder 3"/>
          <p:cNvSpPr>
            <a:spLocks noGrp="1"/>
          </p:cNvSpPr>
          <p:nvPr>
            <p:ph sz="half" idx="2"/>
          </p:nvPr>
        </p:nvSpPr>
        <p:spPr>
          <a:xfrm>
            <a:off x="1981200" y="1600200"/>
            <a:ext cx="7010400" cy="5181600"/>
          </a:xfrm>
        </p:spPr>
        <p:txBody>
          <a:bodyPr>
            <a:noAutofit/>
          </a:bodyPr>
          <a:lstStyle/>
          <a:p>
            <a:r>
              <a:rPr lang="en-US" sz="1800" b="1" dirty="0" smtClean="0">
                <a:solidFill>
                  <a:srgbClr val="C00000"/>
                </a:solidFill>
                <a:effectLst>
                  <a:outerShdw blurRad="38100" dist="38100" dir="2700000" algn="tl">
                    <a:srgbClr val="000000">
                      <a:alpha val="43137"/>
                    </a:srgbClr>
                  </a:outerShdw>
                </a:effectLst>
              </a:rPr>
              <a:t>M </a:t>
            </a:r>
            <a:r>
              <a:rPr lang="en-US" sz="1800" dirty="0" err="1" smtClean="0"/>
              <a:t>ust</a:t>
            </a:r>
            <a:r>
              <a:rPr lang="en-US" sz="1800" dirty="0" smtClean="0"/>
              <a:t> </a:t>
            </a:r>
            <a:r>
              <a:rPr lang="en-US" sz="1800" dirty="0"/>
              <a:t>have</a:t>
            </a:r>
          </a:p>
          <a:p>
            <a:pPr lvl="1"/>
            <a:r>
              <a:rPr lang="en-US" sz="1500" dirty="0"/>
              <a:t>Critical to the current delivery </a:t>
            </a:r>
            <a:r>
              <a:rPr lang="en-US" sz="1500" dirty="0" err="1"/>
              <a:t>timebox</a:t>
            </a:r>
            <a:r>
              <a:rPr lang="en-US" sz="1500" dirty="0"/>
              <a:t> in order for it to be a success. If even one MUST requirement is not included, the project delivery should be considered a failure </a:t>
            </a:r>
          </a:p>
          <a:p>
            <a:pPr lvl="1"/>
            <a:r>
              <a:rPr lang="en-US" sz="1500" dirty="0"/>
              <a:t>MUST can be considered an acronym for the </a:t>
            </a:r>
            <a:r>
              <a:rPr lang="en-US" sz="1500" u="sng" dirty="0"/>
              <a:t>M</a:t>
            </a:r>
            <a:r>
              <a:rPr lang="en-US" sz="1500" dirty="0"/>
              <a:t>inimum </a:t>
            </a:r>
            <a:r>
              <a:rPr lang="en-US" sz="1500" u="sng" dirty="0"/>
              <a:t>U</a:t>
            </a:r>
            <a:r>
              <a:rPr lang="en-US" sz="1500" dirty="0"/>
              <a:t>sable </a:t>
            </a:r>
            <a:r>
              <a:rPr lang="en-US" sz="1500" u="sng" dirty="0" err="1"/>
              <a:t>S</a:t>
            </a:r>
            <a:r>
              <a:rPr lang="en-US" sz="1500" dirty="0" err="1"/>
              <a:t>ubse</a:t>
            </a:r>
            <a:r>
              <a:rPr lang="en-US" sz="1500" u="sng" dirty="0" err="1"/>
              <a:t>T</a:t>
            </a:r>
            <a:r>
              <a:rPr lang="en-US" sz="1500" dirty="0"/>
              <a:t>.</a:t>
            </a:r>
          </a:p>
          <a:p>
            <a:r>
              <a:rPr lang="en-US" sz="1800" b="1" dirty="0" smtClean="0">
                <a:solidFill>
                  <a:srgbClr val="C00000"/>
                </a:solidFill>
                <a:effectLst>
                  <a:outerShdw blurRad="38100" dist="38100" dir="2700000" algn="tl">
                    <a:srgbClr val="000000">
                      <a:alpha val="43137"/>
                    </a:srgbClr>
                  </a:outerShdw>
                </a:effectLst>
              </a:rPr>
              <a:t>S </a:t>
            </a:r>
            <a:r>
              <a:rPr lang="en-US" sz="1800" dirty="0" err="1" smtClean="0"/>
              <a:t>hould</a:t>
            </a:r>
            <a:r>
              <a:rPr lang="en-US" sz="1800" dirty="0" smtClean="0"/>
              <a:t> </a:t>
            </a:r>
            <a:r>
              <a:rPr lang="en-US" sz="1800" dirty="0"/>
              <a:t>have</a:t>
            </a:r>
          </a:p>
          <a:p>
            <a:pPr lvl="1"/>
            <a:r>
              <a:rPr lang="en-US" sz="1500" dirty="0"/>
              <a:t>Important but not necessary for delivery in the current delivery </a:t>
            </a:r>
            <a:r>
              <a:rPr lang="en-US" sz="1500" dirty="0" err="1"/>
              <a:t>timebox</a:t>
            </a:r>
            <a:r>
              <a:rPr lang="en-US" sz="1500" dirty="0"/>
              <a:t>. </a:t>
            </a:r>
          </a:p>
          <a:p>
            <a:pPr lvl="1"/>
            <a:r>
              <a:rPr lang="en-US" sz="1500" dirty="0"/>
              <a:t>While SHOULD requirements can be as important as MUST, they are often not as time-critical or there may be another way to satisfy the requirement, so that it can be held back until a future delivery </a:t>
            </a:r>
            <a:r>
              <a:rPr lang="en-US" sz="1500" dirty="0" err="1"/>
              <a:t>timebox</a:t>
            </a:r>
            <a:r>
              <a:rPr lang="en-US" sz="1500" dirty="0"/>
              <a:t>.</a:t>
            </a:r>
          </a:p>
          <a:p>
            <a:r>
              <a:rPr lang="en-US" sz="1800" b="1" dirty="0" smtClean="0">
                <a:solidFill>
                  <a:srgbClr val="C00000"/>
                </a:solidFill>
                <a:effectLst>
                  <a:outerShdw blurRad="38100" dist="38100" dir="2700000" algn="tl">
                    <a:srgbClr val="000000">
                      <a:alpha val="43137"/>
                    </a:srgbClr>
                  </a:outerShdw>
                </a:effectLst>
              </a:rPr>
              <a:t>C </a:t>
            </a:r>
            <a:r>
              <a:rPr lang="en-US" sz="1800" dirty="0" err="1" smtClean="0"/>
              <a:t>ould</a:t>
            </a:r>
            <a:r>
              <a:rPr lang="en-US" sz="1800" dirty="0" smtClean="0"/>
              <a:t> </a:t>
            </a:r>
            <a:r>
              <a:rPr lang="en-US" sz="1800" dirty="0"/>
              <a:t>have</a:t>
            </a:r>
          </a:p>
          <a:p>
            <a:pPr lvl="1"/>
            <a:r>
              <a:rPr lang="en-US" sz="1500" dirty="0"/>
              <a:t>Desirable but not necessary, and could improve user experience or customer satisfaction for little development cost. These will typically be included if time and resources permit.</a:t>
            </a:r>
          </a:p>
          <a:p>
            <a:r>
              <a:rPr lang="en-US" sz="1800" b="1" dirty="0" smtClean="0">
                <a:solidFill>
                  <a:srgbClr val="C00000"/>
                </a:solidFill>
                <a:effectLst>
                  <a:outerShdw blurRad="38100" dist="38100" dir="2700000" algn="tl">
                    <a:srgbClr val="000000">
                      <a:alpha val="43137"/>
                    </a:srgbClr>
                  </a:outerShdw>
                </a:effectLst>
              </a:rPr>
              <a:t>W </a:t>
            </a:r>
            <a:r>
              <a:rPr lang="en-US" sz="1800" dirty="0" err="1" smtClean="0"/>
              <a:t>on't</a:t>
            </a:r>
            <a:r>
              <a:rPr lang="en-US" sz="1800" dirty="0" smtClean="0"/>
              <a:t> </a:t>
            </a:r>
            <a:r>
              <a:rPr lang="en-US" sz="1800" dirty="0"/>
              <a:t>have</a:t>
            </a:r>
          </a:p>
          <a:p>
            <a:pPr lvl="1"/>
            <a:r>
              <a:rPr lang="en-US" sz="1500" dirty="0"/>
              <a:t>the least-critical, lowest-payback items, or not appropriate at that time. As a result, WON'T requirements are not planned into the schedule for the delivery </a:t>
            </a:r>
            <a:r>
              <a:rPr lang="en-US" sz="1500" dirty="0" err="1"/>
              <a:t>timebox</a:t>
            </a:r>
            <a:r>
              <a:rPr lang="en-US" sz="1500" dirty="0"/>
              <a:t>. WON'T requirements are either dropped or reconsidered for inclusion in later </a:t>
            </a:r>
            <a:r>
              <a:rPr lang="en-US" sz="1500" dirty="0" err="1"/>
              <a:t>timeboxes</a:t>
            </a:r>
            <a:r>
              <a:rPr lang="en-US" sz="1500" dirty="0"/>
              <a:t>.</a:t>
            </a:r>
          </a:p>
        </p:txBody>
      </p:sp>
      <p:sp>
        <p:nvSpPr>
          <p:cNvPr id="3" name="Title 2"/>
          <p:cNvSpPr>
            <a:spLocks noGrp="1"/>
          </p:cNvSpPr>
          <p:nvPr>
            <p:ph type="title"/>
          </p:nvPr>
        </p:nvSpPr>
        <p:spPr/>
        <p:txBody>
          <a:bodyPr/>
          <a:lstStyle/>
          <a:p>
            <a:r>
              <a:rPr lang="en-US" dirty="0"/>
              <a:t>Business Value</a:t>
            </a:r>
          </a:p>
        </p:txBody>
      </p:sp>
      <p:cxnSp>
        <p:nvCxnSpPr>
          <p:cNvPr id="7" name="Straight Arrow Connector 6"/>
          <p:cNvCxnSpPr/>
          <p:nvPr/>
        </p:nvCxnSpPr>
        <p:spPr>
          <a:xfrm flipV="1">
            <a:off x="1600200" y="4724400"/>
            <a:ext cx="381000" cy="228600"/>
          </a:xfrm>
          <a:prstGeom prst="straightConnector1">
            <a:avLst/>
          </a:prstGeom>
          <a:ln w="28575">
            <a:solidFill>
              <a:srgbClr val="6600FF"/>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942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56" name="Straight Connector 2055"/>
          <p:cNvCxnSpPr/>
          <p:nvPr/>
        </p:nvCxnSpPr>
        <p:spPr>
          <a:xfrm>
            <a:off x="304800" y="4191000"/>
            <a:ext cx="1955800" cy="0"/>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038602" y="2209014"/>
            <a:ext cx="38098" cy="3810788"/>
          </a:xfrm>
          <a:prstGeom prst="line">
            <a:avLst/>
          </a:prstGeom>
          <a:ln w="31750">
            <a:prstDash val="dash"/>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381000" y="355847"/>
            <a:ext cx="6324600" cy="1054394"/>
          </a:xfrm>
        </p:spPr>
        <p:txBody>
          <a:bodyPr/>
          <a:lstStyle/>
          <a:p>
            <a:r>
              <a:rPr lang="en-US" dirty="0"/>
              <a:t>The primary measure of progress</a:t>
            </a:r>
          </a:p>
        </p:txBody>
      </p:sp>
      <p:pic>
        <p:nvPicPr>
          <p:cNvPr id="5" name="Picture 4"/>
          <p:cNvPicPr>
            <a:picLocks noChangeAspect="1"/>
          </p:cNvPicPr>
          <p:nvPr/>
        </p:nvPicPr>
        <p:blipFill>
          <a:blip r:embed="rId2"/>
          <a:stretch>
            <a:fillRect/>
          </a:stretch>
        </p:blipFill>
        <p:spPr>
          <a:xfrm>
            <a:off x="5181600" y="2272901"/>
            <a:ext cx="3547389" cy="3581400"/>
          </a:xfrm>
          <a:prstGeom prst="rect">
            <a:avLst/>
          </a:prstGeom>
        </p:spPr>
      </p:pic>
      <p:pic>
        <p:nvPicPr>
          <p:cNvPr id="2050" name="Picture 2" descr="Image result for screen beans meas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5294" y="0"/>
            <a:ext cx="2090116" cy="1866900"/>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p:cNvSpPr/>
          <p:nvPr/>
        </p:nvSpPr>
        <p:spPr>
          <a:xfrm>
            <a:off x="3352800" y="2590801"/>
            <a:ext cx="1447800" cy="480195"/>
          </a:xfrm>
          <a:prstGeom prst="roundRect">
            <a:avLst/>
          </a:prstGeom>
          <a:solidFill>
            <a:srgbClr val="FFE0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Analysis</a:t>
            </a:r>
          </a:p>
        </p:txBody>
      </p:sp>
      <p:sp>
        <p:nvSpPr>
          <p:cNvPr id="33" name="Rectangle: Rounded Corners 32"/>
          <p:cNvSpPr/>
          <p:nvPr/>
        </p:nvSpPr>
        <p:spPr>
          <a:xfrm>
            <a:off x="3352800" y="3253606"/>
            <a:ext cx="1447800" cy="480195"/>
          </a:xfrm>
          <a:prstGeom prst="roundRect">
            <a:avLst/>
          </a:prstGeom>
          <a:solidFill>
            <a:srgbClr val="AECD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Design</a:t>
            </a:r>
          </a:p>
        </p:txBody>
      </p:sp>
      <p:sp>
        <p:nvSpPr>
          <p:cNvPr id="35" name="Rectangle: Rounded Corners 34"/>
          <p:cNvSpPr/>
          <p:nvPr/>
        </p:nvSpPr>
        <p:spPr>
          <a:xfrm>
            <a:off x="3352800" y="3916411"/>
            <a:ext cx="1447800" cy="480195"/>
          </a:xfrm>
          <a:prstGeom prst="roundRect">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Development</a:t>
            </a:r>
          </a:p>
        </p:txBody>
      </p:sp>
      <p:sp>
        <p:nvSpPr>
          <p:cNvPr id="37" name="Rectangle: Rounded Corners 36"/>
          <p:cNvSpPr/>
          <p:nvPr/>
        </p:nvSpPr>
        <p:spPr>
          <a:xfrm>
            <a:off x="3352800" y="4579216"/>
            <a:ext cx="1447800" cy="480195"/>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Integration &amp; Testing</a:t>
            </a:r>
          </a:p>
        </p:txBody>
      </p:sp>
      <p:sp>
        <p:nvSpPr>
          <p:cNvPr id="38" name="Rectangle: Rounded Corners 37"/>
          <p:cNvSpPr/>
          <p:nvPr/>
        </p:nvSpPr>
        <p:spPr>
          <a:xfrm>
            <a:off x="838200" y="2590801"/>
            <a:ext cx="1447800" cy="480195"/>
          </a:xfrm>
          <a:prstGeom prst="roundRect">
            <a:avLst/>
          </a:prstGeom>
          <a:solidFill>
            <a:srgbClr val="FFE0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Analysis</a:t>
            </a:r>
          </a:p>
        </p:txBody>
      </p:sp>
      <p:sp>
        <p:nvSpPr>
          <p:cNvPr id="39" name="Rectangle: Rounded Corners 38"/>
          <p:cNvSpPr/>
          <p:nvPr/>
        </p:nvSpPr>
        <p:spPr>
          <a:xfrm>
            <a:off x="838200" y="3253606"/>
            <a:ext cx="1447800" cy="480195"/>
          </a:xfrm>
          <a:prstGeom prst="roundRect">
            <a:avLst/>
          </a:prstGeom>
          <a:solidFill>
            <a:srgbClr val="AECD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Design</a:t>
            </a:r>
          </a:p>
        </p:txBody>
      </p:sp>
      <p:sp>
        <p:nvSpPr>
          <p:cNvPr id="40" name="Rectangle: Rounded Corners 39"/>
          <p:cNvSpPr/>
          <p:nvPr/>
        </p:nvSpPr>
        <p:spPr>
          <a:xfrm>
            <a:off x="838200" y="3916411"/>
            <a:ext cx="1447800" cy="480195"/>
          </a:xfrm>
          <a:prstGeom prst="roundRect">
            <a:avLst/>
          </a:prstGeom>
          <a:solidFill>
            <a:srgbClr val="33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85000"/>
                    <a:lumOff val="15000"/>
                  </a:schemeClr>
                </a:solidFill>
              </a:rPr>
              <a:t>Development</a:t>
            </a:r>
          </a:p>
        </p:txBody>
      </p:sp>
      <p:sp>
        <p:nvSpPr>
          <p:cNvPr id="41" name="Rectangle: Rounded Corners 40"/>
          <p:cNvSpPr/>
          <p:nvPr/>
        </p:nvSpPr>
        <p:spPr>
          <a:xfrm>
            <a:off x="838200" y="4579216"/>
            <a:ext cx="1447800" cy="480195"/>
          </a:xfrm>
          <a:prstGeom prst="roundRect">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Integration &amp; Testing</a:t>
            </a:r>
          </a:p>
        </p:txBody>
      </p:sp>
      <p:cxnSp>
        <p:nvCxnSpPr>
          <p:cNvPr id="2059" name="Straight Connector 2058"/>
          <p:cNvCxnSpPr/>
          <p:nvPr/>
        </p:nvCxnSpPr>
        <p:spPr>
          <a:xfrm>
            <a:off x="685800" y="2514600"/>
            <a:ext cx="0" cy="1676400"/>
          </a:xfrm>
          <a:prstGeom prst="line">
            <a:avLst/>
          </a:prstGeom>
          <a:ln w="28575">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060" name="TextBox 2059"/>
          <p:cNvSpPr txBox="1"/>
          <p:nvPr/>
        </p:nvSpPr>
        <p:spPr>
          <a:xfrm>
            <a:off x="152400" y="3014173"/>
            <a:ext cx="567784" cy="553998"/>
          </a:xfrm>
          <a:prstGeom prst="rect">
            <a:avLst/>
          </a:prstGeom>
          <a:noFill/>
        </p:spPr>
        <p:txBody>
          <a:bodyPr wrap="none" rtlCol="0">
            <a:spAutoFit/>
          </a:bodyPr>
          <a:lstStyle/>
          <a:p>
            <a:pPr algn="ctr">
              <a:lnSpc>
                <a:spcPts val="1800"/>
              </a:lnSpc>
            </a:pPr>
            <a:r>
              <a:rPr lang="en-US" sz="1400" b="0" dirty="0">
                <a:solidFill>
                  <a:schemeClr val="bg2">
                    <a:lumMod val="50000"/>
                  </a:schemeClr>
                </a:solidFill>
                <a:latin typeface="+mn-lt"/>
              </a:rPr>
              <a:t>50%</a:t>
            </a:r>
            <a:br>
              <a:rPr lang="en-US" sz="1400" b="0" dirty="0">
                <a:solidFill>
                  <a:schemeClr val="bg2">
                    <a:lumMod val="50000"/>
                  </a:schemeClr>
                </a:solidFill>
                <a:latin typeface="+mn-lt"/>
              </a:rPr>
            </a:br>
            <a:r>
              <a:rPr lang="en-US" sz="1400" b="0" dirty="0">
                <a:solidFill>
                  <a:schemeClr val="accent1"/>
                </a:solidFill>
                <a:latin typeface="+mn-lt"/>
              </a:rPr>
              <a:t>done</a:t>
            </a:r>
          </a:p>
        </p:txBody>
      </p:sp>
      <p:cxnSp>
        <p:nvCxnSpPr>
          <p:cNvPr id="65" name="Straight Connector 64"/>
          <p:cNvCxnSpPr/>
          <p:nvPr/>
        </p:nvCxnSpPr>
        <p:spPr>
          <a:xfrm>
            <a:off x="3130749" y="6089452"/>
            <a:ext cx="907853" cy="6551"/>
          </a:xfrm>
          <a:prstGeom prst="line">
            <a:avLst/>
          </a:prstGeom>
          <a:ln w="28575">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3200400" y="6151603"/>
            <a:ext cx="567784" cy="553998"/>
          </a:xfrm>
          <a:prstGeom prst="rect">
            <a:avLst/>
          </a:prstGeom>
          <a:noFill/>
        </p:spPr>
        <p:txBody>
          <a:bodyPr wrap="none" rtlCol="0">
            <a:spAutoFit/>
          </a:bodyPr>
          <a:lstStyle/>
          <a:p>
            <a:pPr algn="ctr">
              <a:lnSpc>
                <a:spcPts val="1800"/>
              </a:lnSpc>
            </a:pPr>
            <a:r>
              <a:rPr lang="en-US" sz="1400" b="0" dirty="0">
                <a:solidFill>
                  <a:schemeClr val="bg2">
                    <a:lumMod val="50000"/>
                  </a:schemeClr>
                </a:solidFill>
                <a:latin typeface="+mn-lt"/>
              </a:rPr>
              <a:t>50%</a:t>
            </a:r>
            <a:br>
              <a:rPr lang="en-US" sz="1400" b="0" dirty="0">
                <a:solidFill>
                  <a:schemeClr val="bg2">
                    <a:lumMod val="50000"/>
                  </a:schemeClr>
                </a:solidFill>
                <a:latin typeface="+mn-lt"/>
              </a:rPr>
            </a:br>
            <a:r>
              <a:rPr lang="en-US" sz="1400" b="0" dirty="0">
                <a:solidFill>
                  <a:schemeClr val="accent1"/>
                </a:solidFill>
                <a:latin typeface="+mn-lt"/>
              </a:rPr>
              <a:t>done</a:t>
            </a:r>
          </a:p>
        </p:txBody>
      </p:sp>
      <p:sp>
        <p:nvSpPr>
          <p:cNvPr id="69" name="Rectangle: Rounded Corners 68"/>
          <p:cNvSpPr/>
          <p:nvPr/>
        </p:nvSpPr>
        <p:spPr>
          <a:xfrm>
            <a:off x="838200" y="5234806"/>
            <a:ext cx="1447800" cy="480195"/>
          </a:xfrm>
          <a:prstGeom prst="roundRect">
            <a:avLst/>
          </a:prstGeom>
          <a:solidFill>
            <a:srgbClr val="C7C4A7"/>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Implementation</a:t>
            </a:r>
          </a:p>
        </p:txBody>
      </p:sp>
      <p:sp>
        <p:nvSpPr>
          <p:cNvPr id="70" name="Rectangle: Rounded Corners 69"/>
          <p:cNvSpPr/>
          <p:nvPr/>
        </p:nvSpPr>
        <p:spPr>
          <a:xfrm>
            <a:off x="3352800" y="5257801"/>
            <a:ext cx="1447800" cy="480195"/>
          </a:xfrm>
          <a:prstGeom prst="roundRect">
            <a:avLst/>
          </a:prstGeom>
          <a:solidFill>
            <a:srgbClr val="C7C4A7"/>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Implementation</a:t>
            </a:r>
          </a:p>
        </p:txBody>
      </p:sp>
      <p:sp>
        <p:nvSpPr>
          <p:cNvPr id="2073" name="Rectangle 2072"/>
          <p:cNvSpPr/>
          <p:nvPr/>
        </p:nvSpPr>
        <p:spPr>
          <a:xfrm>
            <a:off x="871638" y="1676400"/>
            <a:ext cx="1396537" cy="707886"/>
          </a:xfrm>
          <a:prstGeom prst="rect">
            <a:avLst/>
          </a:prstGeom>
        </p:spPr>
        <p:txBody>
          <a:bodyPr wrap="none">
            <a:spAutoFit/>
          </a:bodyPr>
          <a:lstStyle/>
          <a:p>
            <a:pPr algn="r"/>
            <a:r>
              <a:rPr lang="en-US" sz="2000" b="1" cap="small" dirty="0">
                <a:solidFill>
                  <a:srgbClr val="6600FF"/>
                </a:solidFill>
              </a:rPr>
              <a:t>Traditional</a:t>
            </a:r>
            <a:br>
              <a:rPr lang="en-US" sz="2000" b="1" cap="small" dirty="0">
                <a:solidFill>
                  <a:srgbClr val="6600FF"/>
                </a:solidFill>
              </a:rPr>
            </a:br>
            <a:r>
              <a:rPr lang="en-US" sz="2000" b="1" cap="small" dirty="0">
                <a:solidFill>
                  <a:srgbClr val="6600FF"/>
                </a:solidFill>
              </a:rPr>
              <a:t>Waterfall</a:t>
            </a:r>
            <a:endParaRPr lang="en-US" sz="2000" cap="small" dirty="0">
              <a:solidFill>
                <a:srgbClr val="6600FF"/>
              </a:solidFill>
            </a:endParaRPr>
          </a:p>
        </p:txBody>
      </p:sp>
      <p:sp>
        <p:nvSpPr>
          <p:cNvPr id="73" name="Rectangle 72"/>
          <p:cNvSpPr/>
          <p:nvPr/>
        </p:nvSpPr>
        <p:spPr>
          <a:xfrm>
            <a:off x="3687797" y="1676400"/>
            <a:ext cx="731803" cy="400110"/>
          </a:xfrm>
          <a:prstGeom prst="rect">
            <a:avLst/>
          </a:prstGeom>
        </p:spPr>
        <p:txBody>
          <a:bodyPr wrap="none">
            <a:spAutoFit/>
          </a:bodyPr>
          <a:lstStyle/>
          <a:p>
            <a:pPr algn="r"/>
            <a:r>
              <a:rPr lang="en-US" sz="2000" cap="small" dirty="0">
                <a:solidFill>
                  <a:srgbClr val="6600FF"/>
                </a:solidFill>
              </a:rPr>
              <a:t>Agile</a:t>
            </a:r>
          </a:p>
        </p:txBody>
      </p:sp>
    </p:spTree>
    <p:extLst>
      <p:ext uri="{BB962C8B-B14F-4D97-AF65-F5344CB8AC3E}">
        <p14:creationId xmlns:p14="http://schemas.microsoft.com/office/powerpoint/2010/main" val="84354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1719071"/>
            <a:ext cx="1676400" cy="4407408"/>
          </a:xfrm>
        </p:spPr>
        <p:txBody>
          <a:bodyPr>
            <a:normAutofit/>
          </a:bodyPr>
          <a:lstStyle/>
          <a:p>
            <a:r>
              <a:rPr lang="en-US" sz="1600" dirty="0"/>
              <a:t>Business Value can also be assigned points as well</a:t>
            </a:r>
          </a:p>
          <a:p>
            <a:r>
              <a:rPr lang="en-US" sz="1600" dirty="0"/>
              <a:t>Y axis of burn down and burn up charts can be Sizing or Business Value</a:t>
            </a:r>
          </a:p>
          <a:p>
            <a:r>
              <a:rPr lang="en-US" sz="1600" dirty="0"/>
              <a:t>Burn up charts may be more accurate – they show scope change</a:t>
            </a:r>
          </a:p>
        </p:txBody>
      </p:sp>
      <p:sp>
        <p:nvSpPr>
          <p:cNvPr id="3" name="Title 2"/>
          <p:cNvSpPr>
            <a:spLocks noGrp="1"/>
          </p:cNvSpPr>
          <p:nvPr>
            <p:ph type="title"/>
          </p:nvPr>
        </p:nvSpPr>
        <p:spPr/>
        <p:txBody>
          <a:bodyPr/>
          <a:lstStyle/>
          <a:p>
            <a:r>
              <a:rPr lang="en-US"/>
              <a:t>Assigning Points for PBI Value</a:t>
            </a:r>
            <a:endParaRPr lang="en-US" dirty="0"/>
          </a:p>
        </p:txBody>
      </p:sp>
      <p:pic>
        <p:nvPicPr>
          <p:cNvPr id="7" name="Picture 6"/>
          <p:cNvPicPr>
            <a:picLocks noChangeAspect="1"/>
          </p:cNvPicPr>
          <p:nvPr/>
        </p:nvPicPr>
        <p:blipFill>
          <a:blip r:embed="rId2"/>
          <a:stretch>
            <a:fillRect/>
          </a:stretch>
        </p:blipFill>
        <p:spPr>
          <a:xfrm>
            <a:off x="1752600" y="1600200"/>
            <a:ext cx="7315200" cy="5112412"/>
          </a:xfrm>
          <a:prstGeom prst="rect">
            <a:avLst/>
          </a:prstGeom>
        </p:spPr>
      </p:pic>
      <p:sp>
        <p:nvSpPr>
          <p:cNvPr id="8" name="Rectangle 7"/>
          <p:cNvSpPr/>
          <p:nvPr/>
        </p:nvSpPr>
        <p:spPr>
          <a:xfrm>
            <a:off x="1828800" y="6642556"/>
            <a:ext cx="4572000" cy="215444"/>
          </a:xfrm>
          <a:prstGeom prst="rect">
            <a:avLst/>
          </a:prstGeom>
        </p:spPr>
        <p:txBody>
          <a:bodyPr>
            <a:spAutoFit/>
          </a:bodyPr>
          <a:lstStyle/>
          <a:p>
            <a:r>
              <a:rPr lang="en-US" sz="800" dirty="0"/>
              <a:t>http://www.clariostechnology.com/productivity/blog/burnupvsburndownchart</a:t>
            </a:r>
          </a:p>
        </p:txBody>
      </p:sp>
    </p:spTree>
    <p:extLst>
      <p:ext uri="{BB962C8B-B14F-4D97-AF65-F5344CB8AC3E}">
        <p14:creationId xmlns:p14="http://schemas.microsoft.com/office/powerpoint/2010/main" val="907106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4215"/>
          <a:stretch/>
        </p:blipFill>
        <p:spPr>
          <a:xfrm>
            <a:off x="572232" y="1904999"/>
            <a:ext cx="8024935" cy="4221163"/>
          </a:xfrm>
          <a:prstGeom prst="rect">
            <a:avLst/>
          </a:prstGeom>
        </p:spPr>
      </p:pic>
      <p:sp>
        <p:nvSpPr>
          <p:cNvPr id="3" name="Title 2"/>
          <p:cNvSpPr>
            <a:spLocks noGrp="1"/>
          </p:cNvSpPr>
          <p:nvPr>
            <p:ph type="title"/>
          </p:nvPr>
        </p:nvSpPr>
        <p:spPr/>
        <p:txBody>
          <a:bodyPr/>
          <a:lstStyle/>
          <a:p>
            <a:r>
              <a:rPr lang="en-US" dirty="0"/>
              <a:t>Burndown for Trello</a:t>
            </a:r>
          </a:p>
        </p:txBody>
      </p:sp>
      <p:sp>
        <p:nvSpPr>
          <p:cNvPr id="5" name="TextBox 4"/>
          <p:cNvSpPr txBox="1"/>
          <p:nvPr/>
        </p:nvSpPr>
        <p:spPr>
          <a:xfrm flipH="1">
            <a:off x="838200" y="6230035"/>
            <a:ext cx="7467600" cy="323165"/>
          </a:xfrm>
          <a:prstGeom prst="rect">
            <a:avLst/>
          </a:prstGeom>
          <a:noFill/>
        </p:spPr>
        <p:txBody>
          <a:bodyPr wrap="square" rtlCol="0">
            <a:spAutoFit/>
          </a:bodyPr>
          <a:lstStyle/>
          <a:p>
            <a:pPr algn="ctr">
              <a:lnSpc>
                <a:spcPts val="1800"/>
              </a:lnSpc>
            </a:pPr>
            <a:r>
              <a:rPr lang="en-US" sz="1800" b="0" dirty="0">
                <a:latin typeface="+mn-lt"/>
              </a:rPr>
              <a:t>Burndown for Trello bases burndown on number of hours (Y axis)</a:t>
            </a:r>
          </a:p>
        </p:txBody>
      </p:sp>
    </p:spTree>
    <p:extLst>
      <p:ext uri="{BB962C8B-B14F-4D97-AF65-F5344CB8AC3E}">
        <p14:creationId xmlns:p14="http://schemas.microsoft.com/office/powerpoint/2010/main" val="9698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Burndown can show </a:t>
            </a:r>
            <a:br>
              <a:rPr lang="en-US" dirty="0"/>
            </a:br>
            <a:r>
              <a:rPr lang="en-US" dirty="0"/>
              <a:t>over-commitment problems</a:t>
            </a:r>
          </a:p>
        </p:txBody>
      </p:sp>
      <p:pic>
        <p:nvPicPr>
          <p:cNvPr id="1026" name="Picture 2" descr="Image result for scrum velocit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2116287"/>
            <a:ext cx="8407400" cy="405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9070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86200" y="1828800"/>
            <a:ext cx="5181600" cy="4407408"/>
          </a:xfrm>
        </p:spPr>
        <p:txBody>
          <a:bodyPr/>
          <a:lstStyle/>
          <a:p>
            <a:r>
              <a:rPr lang="en-US" dirty="0"/>
              <a:t>Sprint Visualization</a:t>
            </a:r>
          </a:p>
          <a:p>
            <a:pPr lvl="1"/>
            <a:r>
              <a:rPr lang="en-US" dirty="0"/>
              <a:t>Use Trello's Burn Down </a:t>
            </a:r>
            <a:r>
              <a:rPr lang="en-US" dirty="0" smtClean="0"/>
              <a:t>capability</a:t>
            </a:r>
            <a:br>
              <a:rPr lang="en-US" dirty="0" smtClean="0"/>
            </a:br>
            <a:r>
              <a:rPr lang="en-US" dirty="0" smtClean="0"/>
              <a:t>(Or Excel with difficulty on </a:t>
            </a:r>
            <a:r>
              <a:rPr lang="en-US" smtClean="0"/>
              <a:t>Y axis)</a:t>
            </a:r>
            <a:endParaRPr lang="en-US" dirty="0"/>
          </a:p>
          <a:p>
            <a:pPr lvl="1"/>
            <a:r>
              <a:rPr lang="en-US" dirty="0"/>
              <a:t>Accept hours as unit for Y axis</a:t>
            </a:r>
          </a:p>
          <a:p>
            <a:pPr lvl="1"/>
            <a:r>
              <a:rPr lang="en-US" dirty="0"/>
              <a:t>Update at Daily Scrum</a:t>
            </a:r>
          </a:p>
          <a:p>
            <a:pPr lvl="1"/>
            <a:endParaRPr lang="en-US" dirty="0"/>
          </a:p>
          <a:p>
            <a:r>
              <a:rPr lang="en-US" dirty="0"/>
              <a:t>Release Visualization (Sprints 1 to 5)</a:t>
            </a:r>
          </a:p>
          <a:p>
            <a:pPr lvl="1"/>
            <a:r>
              <a:rPr lang="en-US" dirty="0"/>
              <a:t>Use Burn Up charts</a:t>
            </a:r>
          </a:p>
          <a:p>
            <a:pPr lvl="1"/>
            <a:r>
              <a:rPr lang="en-US" dirty="0"/>
              <a:t>Create two charts</a:t>
            </a:r>
          </a:p>
          <a:p>
            <a:pPr lvl="2"/>
            <a:r>
              <a:rPr lang="en-US" dirty="0"/>
              <a:t>1 with Business Value on the Y axis</a:t>
            </a:r>
          </a:p>
          <a:p>
            <a:pPr lvl="2"/>
            <a:r>
              <a:rPr lang="en-US" dirty="0"/>
              <a:t>1 with Effort (PBI Sizing) on the Y axis</a:t>
            </a:r>
          </a:p>
          <a:p>
            <a:pPr lvl="1"/>
            <a:r>
              <a:rPr lang="en-US" dirty="0"/>
              <a:t>Update prior to each Spring Review</a:t>
            </a:r>
          </a:p>
        </p:txBody>
      </p:sp>
      <p:sp>
        <p:nvSpPr>
          <p:cNvPr id="3" name="Title 2"/>
          <p:cNvSpPr>
            <a:spLocks noGrp="1"/>
          </p:cNvSpPr>
          <p:nvPr>
            <p:ph type="title"/>
          </p:nvPr>
        </p:nvSpPr>
        <p:spPr/>
        <p:txBody>
          <a:bodyPr/>
          <a:lstStyle/>
          <a:p>
            <a:r>
              <a:rPr lang="en-US" dirty="0"/>
              <a:t>Visualization Suggestions for Project</a:t>
            </a:r>
          </a:p>
        </p:txBody>
      </p:sp>
      <p:pic>
        <p:nvPicPr>
          <p:cNvPr id="5124" name="Picture 4" descr="Image result for scrum burndown 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05000"/>
            <a:ext cx="3276600" cy="1920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mage result for scrum burn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191000"/>
            <a:ext cx="3348037" cy="228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2347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2895601" cy="4407408"/>
          </a:xfrm>
        </p:spPr>
        <p:txBody>
          <a:bodyPr/>
          <a:lstStyle/>
          <a:p>
            <a:r>
              <a:rPr lang="en-US" dirty="0"/>
              <a:t>A measure of Product Backlog Items delivered per Sprint</a:t>
            </a:r>
          </a:p>
          <a:p>
            <a:r>
              <a:rPr lang="en-US" dirty="0"/>
              <a:t>Used by the Development Team to gauge how much work to pull in a Sprint Planning meeting</a:t>
            </a:r>
          </a:p>
          <a:p>
            <a:r>
              <a:rPr lang="en-US" dirty="0"/>
              <a:t>Used by Product Owner to provide forecasts on the Product Backlog completion</a:t>
            </a:r>
          </a:p>
        </p:txBody>
      </p:sp>
      <p:sp>
        <p:nvSpPr>
          <p:cNvPr id="3" name="Title 2"/>
          <p:cNvSpPr>
            <a:spLocks noGrp="1"/>
          </p:cNvSpPr>
          <p:nvPr>
            <p:ph type="title"/>
          </p:nvPr>
        </p:nvSpPr>
        <p:spPr/>
        <p:txBody>
          <a:bodyPr/>
          <a:lstStyle/>
          <a:p>
            <a:r>
              <a:rPr lang="en-US" dirty="0"/>
              <a:t>Velocity</a:t>
            </a:r>
          </a:p>
        </p:txBody>
      </p:sp>
      <p:pic>
        <p:nvPicPr>
          <p:cNvPr id="3074" name="Picture 2" descr="Image result for scrum velocity"/>
          <p:cNvPicPr>
            <a:picLocks noChangeAspect="1" noChangeArrowheads="1"/>
          </p:cNvPicPr>
          <p:nvPr/>
        </p:nvPicPr>
        <p:blipFill rotWithShape="1">
          <a:blip r:embed="rId2">
            <a:extLst>
              <a:ext uri="{28A0092B-C50C-407E-A947-70E740481C1C}">
                <a14:useLocalDpi xmlns:a14="http://schemas.microsoft.com/office/drawing/2010/main" val="0"/>
              </a:ext>
            </a:extLst>
          </a:blip>
          <a:srcRect b="4402"/>
          <a:stretch/>
        </p:blipFill>
        <p:spPr bwMode="auto">
          <a:xfrm>
            <a:off x="3581400" y="2590800"/>
            <a:ext cx="5457825" cy="412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2558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Velocity is supposed to help Development Teams plan better Sprints</a:t>
            </a:r>
          </a:p>
          <a:p>
            <a:r>
              <a:rPr lang="en-US" dirty="0"/>
              <a:t>It is NOT supposed to be a tool for managers to assess teams!</a:t>
            </a:r>
          </a:p>
        </p:txBody>
      </p:sp>
      <p:sp>
        <p:nvSpPr>
          <p:cNvPr id="3" name="Title 2"/>
          <p:cNvSpPr>
            <a:spLocks noGrp="1"/>
          </p:cNvSpPr>
          <p:nvPr>
            <p:ph type="title"/>
          </p:nvPr>
        </p:nvSpPr>
        <p:spPr/>
        <p:txBody>
          <a:bodyPr/>
          <a:lstStyle/>
          <a:p>
            <a:r>
              <a:rPr lang="en-US" dirty="0"/>
              <a:t>Velocity</a:t>
            </a:r>
            <a:br>
              <a:rPr lang="en-US" dirty="0"/>
            </a:br>
            <a:r>
              <a:rPr lang="en-US" dirty="0"/>
              <a:t>Don't Do This</a:t>
            </a:r>
          </a:p>
        </p:txBody>
      </p:sp>
      <p:pic>
        <p:nvPicPr>
          <p:cNvPr id="2050" name="Picture 2" descr="Image result for scrum velo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34117"/>
            <a:ext cx="8484092" cy="4123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4154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1"/>
            <a:ext cx="4419601" cy="4407408"/>
          </a:xfrm>
        </p:spPr>
        <p:txBody>
          <a:bodyPr/>
          <a:lstStyle/>
          <a:p>
            <a:r>
              <a:rPr lang="en-US" dirty="0"/>
              <a:t>Risk</a:t>
            </a:r>
          </a:p>
          <a:p>
            <a:pPr lvl="1"/>
            <a:r>
              <a:rPr lang="en-US" dirty="0"/>
              <a:t>Identify risk for items in the Backlog</a:t>
            </a:r>
          </a:p>
          <a:p>
            <a:pPr lvl="1"/>
            <a:r>
              <a:rPr lang="en-US" dirty="0"/>
              <a:t>Do the highest risk items first</a:t>
            </a:r>
          </a:p>
          <a:p>
            <a:r>
              <a:rPr lang="en-US" dirty="0"/>
              <a:t>Return on Investment (ROI)</a:t>
            </a:r>
          </a:p>
          <a:p>
            <a:pPr lvl="1"/>
            <a:r>
              <a:rPr lang="en-US" dirty="0"/>
              <a:t>Simple business ranking system</a:t>
            </a:r>
          </a:p>
          <a:p>
            <a:pPr lvl="1"/>
            <a:r>
              <a:rPr lang="en-US" dirty="0"/>
              <a:t>Gives a single number by which to rank work</a:t>
            </a:r>
          </a:p>
          <a:p>
            <a:pPr lvl="1"/>
            <a:r>
              <a:rPr lang="en-US" dirty="0"/>
              <a:t>You can see value at a glance and this is less subjective</a:t>
            </a:r>
          </a:p>
          <a:p>
            <a:r>
              <a:rPr lang="en-US" dirty="0"/>
              <a:t>Because the Product Owner says so</a:t>
            </a:r>
          </a:p>
        </p:txBody>
      </p:sp>
      <p:sp>
        <p:nvSpPr>
          <p:cNvPr id="3" name="Title 2"/>
          <p:cNvSpPr>
            <a:spLocks noGrp="1"/>
          </p:cNvSpPr>
          <p:nvPr>
            <p:ph type="title"/>
          </p:nvPr>
        </p:nvSpPr>
        <p:spPr/>
        <p:txBody>
          <a:bodyPr/>
          <a:lstStyle/>
          <a:p>
            <a:r>
              <a:rPr lang="en-US" dirty="0"/>
              <a:t>Ordering the Product Backlog</a:t>
            </a:r>
          </a:p>
        </p:txBody>
      </p:sp>
      <p:sp>
        <p:nvSpPr>
          <p:cNvPr id="4" name="Rectangle 3"/>
          <p:cNvSpPr/>
          <p:nvPr/>
        </p:nvSpPr>
        <p:spPr>
          <a:xfrm>
            <a:off x="5977614" y="2609165"/>
            <a:ext cx="2535131" cy="762000"/>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An accurate release plan requires an ordered and estimated backlog</a:t>
            </a:r>
          </a:p>
        </p:txBody>
      </p:sp>
      <p:sp>
        <p:nvSpPr>
          <p:cNvPr id="5" name="Rectangle 4"/>
          <p:cNvSpPr/>
          <p:nvPr/>
        </p:nvSpPr>
        <p:spPr>
          <a:xfrm>
            <a:off x="5977615" y="4739715"/>
            <a:ext cx="2535131" cy="762000"/>
          </a:xfrm>
          <a:prstGeom prst="rect">
            <a:avLst/>
          </a:prstGeom>
          <a:solidFill>
            <a:srgbClr val="D0D6C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An accurate release plan requires known Velocity</a:t>
            </a:r>
          </a:p>
        </p:txBody>
      </p:sp>
      <p:sp>
        <p:nvSpPr>
          <p:cNvPr id="6" name="TextBox 5"/>
          <p:cNvSpPr txBox="1"/>
          <p:nvPr/>
        </p:nvSpPr>
        <p:spPr>
          <a:xfrm flipH="1">
            <a:off x="6172200" y="2209800"/>
            <a:ext cx="1905000" cy="323165"/>
          </a:xfrm>
          <a:prstGeom prst="rect">
            <a:avLst/>
          </a:prstGeom>
          <a:noFill/>
        </p:spPr>
        <p:txBody>
          <a:bodyPr wrap="square" rtlCol="0">
            <a:spAutoFit/>
          </a:bodyPr>
          <a:lstStyle/>
          <a:p>
            <a:pPr algn="ctr">
              <a:lnSpc>
                <a:spcPts val="1800"/>
              </a:lnSpc>
            </a:pPr>
            <a:r>
              <a:rPr lang="en-US" sz="2000" b="0" cap="small" dirty="0">
                <a:solidFill>
                  <a:srgbClr val="6600FF"/>
                </a:solidFill>
                <a:latin typeface="+mn-lt"/>
              </a:rPr>
              <a:t>Rule #1</a:t>
            </a:r>
          </a:p>
        </p:txBody>
      </p:sp>
      <p:sp>
        <p:nvSpPr>
          <p:cNvPr id="7" name="TextBox 6"/>
          <p:cNvSpPr txBox="1"/>
          <p:nvPr/>
        </p:nvSpPr>
        <p:spPr>
          <a:xfrm flipH="1">
            <a:off x="6172200" y="4343400"/>
            <a:ext cx="1905000" cy="323165"/>
          </a:xfrm>
          <a:prstGeom prst="rect">
            <a:avLst/>
          </a:prstGeom>
          <a:noFill/>
        </p:spPr>
        <p:txBody>
          <a:bodyPr wrap="square" rtlCol="0">
            <a:spAutoFit/>
          </a:bodyPr>
          <a:lstStyle/>
          <a:p>
            <a:pPr algn="ctr">
              <a:lnSpc>
                <a:spcPts val="1800"/>
              </a:lnSpc>
            </a:pPr>
            <a:r>
              <a:rPr lang="en-US" sz="2000" b="0" cap="small" dirty="0">
                <a:solidFill>
                  <a:srgbClr val="6600FF"/>
                </a:solidFill>
                <a:latin typeface="+mn-lt"/>
              </a:rPr>
              <a:t>Rule #2</a:t>
            </a:r>
          </a:p>
        </p:txBody>
      </p:sp>
    </p:spTree>
    <p:extLst>
      <p:ext uri="{BB962C8B-B14F-4D97-AF65-F5344CB8AC3E}">
        <p14:creationId xmlns:p14="http://schemas.microsoft.com/office/powerpoint/2010/main" val="5769793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normAutofit/>
          </a:bodyPr>
          <a:lstStyle/>
          <a:p>
            <a:pPr algn="l"/>
            <a:r>
              <a:rPr lang="en-US" sz="2800" cap="small" dirty="0">
                <a:solidFill>
                  <a:srgbClr val="6600FF"/>
                </a:solidFill>
              </a:rPr>
              <a:t>Date Target Planning</a:t>
            </a:r>
          </a:p>
        </p:txBody>
      </p:sp>
      <p:sp>
        <p:nvSpPr>
          <p:cNvPr id="5" name="Content Placeholder 4"/>
          <p:cNvSpPr>
            <a:spLocks noGrp="1"/>
          </p:cNvSpPr>
          <p:nvPr>
            <p:ph sz="half" idx="2"/>
          </p:nvPr>
        </p:nvSpPr>
        <p:spPr>
          <a:xfrm>
            <a:off x="457200" y="2438399"/>
            <a:ext cx="3962400" cy="3687763"/>
          </a:xfrm>
        </p:spPr>
        <p:txBody>
          <a:bodyPr/>
          <a:lstStyle/>
          <a:p>
            <a:r>
              <a:rPr lang="en-US" dirty="0"/>
              <a:t>The product will release on a specific date</a:t>
            </a:r>
            <a:br>
              <a:rPr lang="en-US" dirty="0"/>
            </a:br>
            <a:endParaRPr lang="en-US" dirty="0"/>
          </a:p>
          <a:p>
            <a:endParaRPr lang="en-US" dirty="0"/>
          </a:p>
          <a:p>
            <a:pPr marL="45720" indent="0">
              <a:buNone/>
            </a:pPr>
            <a:r>
              <a:rPr lang="en-US" b="1" u="sng" dirty="0"/>
              <a:t>We Must Answer</a:t>
            </a:r>
          </a:p>
          <a:p>
            <a:r>
              <a:rPr lang="en-US" dirty="0"/>
              <a:t>How much of the backlog will be complete by a given date?</a:t>
            </a:r>
          </a:p>
          <a:p>
            <a:endParaRPr lang="en-US" dirty="0"/>
          </a:p>
        </p:txBody>
      </p:sp>
      <p:sp>
        <p:nvSpPr>
          <p:cNvPr id="6" name="Text Placeholder 5"/>
          <p:cNvSpPr>
            <a:spLocks noGrp="1"/>
          </p:cNvSpPr>
          <p:nvPr>
            <p:ph type="body" sz="quarter" idx="3"/>
          </p:nvPr>
        </p:nvSpPr>
        <p:spPr/>
        <p:txBody>
          <a:bodyPr/>
          <a:lstStyle/>
          <a:p>
            <a:r>
              <a:rPr lang="en-US" sz="2800" cap="small" dirty="0">
                <a:solidFill>
                  <a:srgbClr val="6600FF"/>
                </a:solidFill>
              </a:rPr>
              <a:t>Feature Target Planning</a:t>
            </a:r>
          </a:p>
        </p:txBody>
      </p:sp>
      <p:sp>
        <p:nvSpPr>
          <p:cNvPr id="7" name="Content Placeholder 6"/>
          <p:cNvSpPr>
            <a:spLocks noGrp="1"/>
          </p:cNvSpPr>
          <p:nvPr>
            <p:ph sz="quarter" idx="4"/>
          </p:nvPr>
        </p:nvSpPr>
        <p:spPr>
          <a:xfrm>
            <a:off x="4876800" y="2438399"/>
            <a:ext cx="3810000" cy="3687763"/>
          </a:xfrm>
        </p:spPr>
        <p:txBody>
          <a:bodyPr/>
          <a:lstStyle/>
          <a:p>
            <a:r>
              <a:rPr lang="en-US" dirty="0"/>
              <a:t>The product will release when specific features are ready</a:t>
            </a:r>
          </a:p>
          <a:p>
            <a:endParaRPr lang="en-US" dirty="0"/>
          </a:p>
          <a:p>
            <a:pPr marL="45720" indent="0">
              <a:buNone/>
            </a:pPr>
            <a:r>
              <a:rPr lang="en-US" b="1" u="sng" dirty="0"/>
              <a:t>We Must Answer</a:t>
            </a:r>
          </a:p>
          <a:p>
            <a:r>
              <a:rPr lang="en-US" dirty="0"/>
              <a:t>When will features A, B, and C be ready?</a:t>
            </a:r>
          </a:p>
        </p:txBody>
      </p:sp>
      <p:sp>
        <p:nvSpPr>
          <p:cNvPr id="3" name="Title 2"/>
          <p:cNvSpPr>
            <a:spLocks noGrp="1"/>
          </p:cNvSpPr>
          <p:nvPr>
            <p:ph type="title"/>
          </p:nvPr>
        </p:nvSpPr>
        <p:spPr/>
        <p:txBody>
          <a:bodyPr/>
          <a:lstStyle/>
          <a:p>
            <a:r>
              <a:rPr lang="en-US" dirty="0"/>
              <a:t>Two Basic Types of Release Planning</a:t>
            </a:r>
          </a:p>
        </p:txBody>
      </p:sp>
    </p:spTree>
    <p:extLst>
      <p:ext uri="{BB962C8B-B14F-4D97-AF65-F5344CB8AC3E}">
        <p14:creationId xmlns:p14="http://schemas.microsoft.com/office/powerpoint/2010/main" val="26874016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Cone of Uncertainty</a:t>
            </a:r>
          </a:p>
        </p:txBody>
      </p:sp>
      <p:pic>
        <p:nvPicPr>
          <p:cNvPr id="13" name="Picture 12"/>
          <p:cNvPicPr>
            <a:picLocks noChangeAspect="1"/>
          </p:cNvPicPr>
          <p:nvPr/>
        </p:nvPicPr>
        <p:blipFill>
          <a:blip r:embed="rId2"/>
          <a:stretch>
            <a:fillRect/>
          </a:stretch>
        </p:blipFill>
        <p:spPr>
          <a:xfrm>
            <a:off x="152400" y="1524000"/>
            <a:ext cx="7186521" cy="5257800"/>
          </a:xfrm>
          <a:prstGeom prst="rect">
            <a:avLst/>
          </a:prstGeom>
        </p:spPr>
      </p:pic>
      <p:sp>
        <p:nvSpPr>
          <p:cNvPr id="15" name="Rectangle 14"/>
          <p:cNvSpPr/>
          <p:nvPr/>
        </p:nvSpPr>
        <p:spPr>
          <a:xfrm>
            <a:off x="7239000" y="6019800"/>
            <a:ext cx="19050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239000" y="1371600"/>
            <a:ext cx="1752600" cy="4953000"/>
          </a:xfrm>
          <a:prstGeom prst="rect">
            <a:avLst/>
          </a:prstGeom>
          <a:solidFill>
            <a:srgbClr val="EEE1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7391400" y="2244966"/>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A</a:t>
            </a:r>
          </a:p>
        </p:txBody>
      </p:sp>
      <p:sp>
        <p:nvSpPr>
          <p:cNvPr id="19" name="Rectangle: Rounded Corners 18"/>
          <p:cNvSpPr/>
          <p:nvPr/>
        </p:nvSpPr>
        <p:spPr>
          <a:xfrm>
            <a:off x="7391400" y="2584932"/>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B</a:t>
            </a:r>
          </a:p>
        </p:txBody>
      </p:sp>
      <p:sp>
        <p:nvSpPr>
          <p:cNvPr id="20" name="Rectangle: Rounded Corners 19"/>
          <p:cNvSpPr/>
          <p:nvPr/>
        </p:nvSpPr>
        <p:spPr>
          <a:xfrm>
            <a:off x="7391400" y="2924898"/>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C</a:t>
            </a:r>
          </a:p>
        </p:txBody>
      </p:sp>
      <p:sp>
        <p:nvSpPr>
          <p:cNvPr id="21" name="Rectangle: Rounded Corners 20"/>
          <p:cNvSpPr/>
          <p:nvPr/>
        </p:nvSpPr>
        <p:spPr>
          <a:xfrm>
            <a:off x="7391400" y="3264864"/>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D</a:t>
            </a:r>
          </a:p>
        </p:txBody>
      </p:sp>
      <p:sp>
        <p:nvSpPr>
          <p:cNvPr id="22" name="Rectangle: Rounded Corners 21"/>
          <p:cNvSpPr/>
          <p:nvPr/>
        </p:nvSpPr>
        <p:spPr>
          <a:xfrm>
            <a:off x="7391400" y="3604830"/>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E</a:t>
            </a:r>
          </a:p>
        </p:txBody>
      </p:sp>
      <p:sp>
        <p:nvSpPr>
          <p:cNvPr id="23" name="Rectangle: Rounded Corners 22"/>
          <p:cNvSpPr/>
          <p:nvPr/>
        </p:nvSpPr>
        <p:spPr>
          <a:xfrm>
            <a:off x="7391400" y="3944796"/>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F</a:t>
            </a:r>
          </a:p>
        </p:txBody>
      </p:sp>
      <p:sp>
        <p:nvSpPr>
          <p:cNvPr id="24" name="Rectangle: Rounded Corners 23"/>
          <p:cNvSpPr/>
          <p:nvPr/>
        </p:nvSpPr>
        <p:spPr>
          <a:xfrm>
            <a:off x="7391400" y="4284762"/>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G</a:t>
            </a:r>
          </a:p>
        </p:txBody>
      </p:sp>
      <p:sp>
        <p:nvSpPr>
          <p:cNvPr id="25" name="Rectangle: Rounded Corners 24"/>
          <p:cNvSpPr/>
          <p:nvPr/>
        </p:nvSpPr>
        <p:spPr>
          <a:xfrm>
            <a:off x="7391400" y="4624728"/>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H</a:t>
            </a:r>
          </a:p>
        </p:txBody>
      </p:sp>
      <p:sp>
        <p:nvSpPr>
          <p:cNvPr id="26" name="Rectangle: Rounded Corners 25"/>
          <p:cNvSpPr/>
          <p:nvPr/>
        </p:nvSpPr>
        <p:spPr>
          <a:xfrm>
            <a:off x="7391400" y="4964694"/>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I</a:t>
            </a:r>
          </a:p>
        </p:txBody>
      </p:sp>
      <p:sp>
        <p:nvSpPr>
          <p:cNvPr id="27" name="Rectangle: Rounded Corners 26"/>
          <p:cNvSpPr/>
          <p:nvPr/>
        </p:nvSpPr>
        <p:spPr>
          <a:xfrm>
            <a:off x="7391400" y="5304660"/>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J</a:t>
            </a:r>
          </a:p>
        </p:txBody>
      </p:sp>
      <p:sp>
        <p:nvSpPr>
          <p:cNvPr id="28" name="Rectangle: Rounded Corners 27"/>
          <p:cNvSpPr/>
          <p:nvPr/>
        </p:nvSpPr>
        <p:spPr>
          <a:xfrm>
            <a:off x="7391400" y="5644626"/>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K</a:t>
            </a:r>
          </a:p>
        </p:txBody>
      </p:sp>
      <p:sp>
        <p:nvSpPr>
          <p:cNvPr id="29" name="Rectangle: Rounded Corners 28"/>
          <p:cNvSpPr/>
          <p:nvPr/>
        </p:nvSpPr>
        <p:spPr>
          <a:xfrm>
            <a:off x="7391400" y="5984592"/>
            <a:ext cx="1370860" cy="22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Feature L</a:t>
            </a:r>
          </a:p>
        </p:txBody>
      </p:sp>
      <p:sp>
        <p:nvSpPr>
          <p:cNvPr id="17" name="TextBox 16"/>
          <p:cNvSpPr txBox="1"/>
          <p:nvPr/>
        </p:nvSpPr>
        <p:spPr>
          <a:xfrm flipH="1">
            <a:off x="7208519" y="1371600"/>
            <a:ext cx="1783081" cy="784830"/>
          </a:xfrm>
          <a:prstGeom prst="rect">
            <a:avLst/>
          </a:prstGeom>
          <a:noFill/>
        </p:spPr>
        <p:txBody>
          <a:bodyPr wrap="square" rtlCol="0">
            <a:spAutoFit/>
          </a:bodyPr>
          <a:lstStyle/>
          <a:p>
            <a:pPr algn="ctr">
              <a:lnSpc>
                <a:spcPts val="1800"/>
              </a:lnSpc>
            </a:pPr>
            <a:r>
              <a:rPr lang="en-US" sz="1800" b="0" dirty="0">
                <a:latin typeface="+mn-lt"/>
              </a:rPr>
              <a:t>Prioritized Product Backlog</a:t>
            </a:r>
          </a:p>
        </p:txBody>
      </p:sp>
      <p:sp>
        <p:nvSpPr>
          <p:cNvPr id="30" name="TextBox 29"/>
          <p:cNvSpPr txBox="1"/>
          <p:nvPr/>
        </p:nvSpPr>
        <p:spPr>
          <a:xfrm>
            <a:off x="1143000" y="3193567"/>
            <a:ext cx="2362200" cy="2862322"/>
          </a:xfrm>
          <a:prstGeom prst="rect">
            <a:avLst/>
          </a:prstGeom>
          <a:solidFill>
            <a:srgbClr val="F8F8F8">
              <a:alpha val="69804"/>
            </a:srgbClr>
          </a:solidFill>
        </p:spPr>
        <p:txBody>
          <a:bodyPr wrap="square" rtlCol="0">
            <a:spAutoFit/>
          </a:bodyPr>
          <a:lstStyle/>
          <a:p>
            <a:pPr>
              <a:lnSpc>
                <a:spcPts val="1800"/>
              </a:lnSpc>
            </a:pPr>
            <a:r>
              <a:rPr lang="en-US" sz="1400" b="0" dirty="0"/>
              <a:t>At Sprint 6, features J through L are in the cone of uncertainty.</a:t>
            </a:r>
          </a:p>
          <a:p>
            <a:pPr marL="112713" indent="-112713">
              <a:lnSpc>
                <a:spcPts val="1800"/>
              </a:lnSpc>
              <a:buFont typeface="Arial" panose="020B0604020202020204" pitchFamily="34" charset="0"/>
              <a:buChar char="•"/>
            </a:pPr>
            <a:endParaRPr lang="en-US" sz="1400" dirty="0"/>
          </a:p>
          <a:p>
            <a:pPr marL="112713" indent="-112713">
              <a:lnSpc>
                <a:spcPts val="1800"/>
              </a:lnSpc>
              <a:buFont typeface="Arial" panose="020B0604020202020204" pitchFamily="34" charset="0"/>
              <a:buChar char="•"/>
            </a:pPr>
            <a:r>
              <a:rPr lang="en-US" sz="1400" dirty="0"/>
              <a:t>Feature J: won't be delivered if progress slows</a:t>
            </a:r>
          </a:p>
          <a:p>
            <a:pPr marL="112713" indent="-112713">
              <a:lnSpc>
                <a:spcPts val="1800"/>
              </a:lnSpc>
              <a:buFont typeface="Arial" panose="020B0604020202020204" pitchFamily="34" charset="0"/>
              <a:buChar char="•"/>
            </a:pPr>
            <a:r>
              <a:rPr lang="en-US" sz="1400" b="0" dirty="0"/>
              <a:t>Feature K: should be delivered given current progress</a:t>
            </a:r>
          </a:p>
          <a:p>
            <a:pPr marL="112713" indent="-112713">
              <a:lnSpc>
                <a:spcPts val="1800"/>
              </a:lnSpc>
              <a:buFont typeface="Arial" panose="020B0604020202020204" pitchFamily="34" charset="0"/>
              <a:buChar char="•"/>
            </a:pPr>
            <a:r>
              <a:rPr lang="en-US" sz="1400" dirty="0"/>
              <a:t>Feature L: won't be delivered unless progress quickens</a:t>
            </a:r>
            <a:r>
              <a:rPr lang="en-US" sz="1400" b="0" dirty="0"/>
              <a:t> </a:t>
            </a:r>
          </a:p>
        </p:txBody>
      </p:sp>
      <p:cxnSp>
        <p:nvCxnSpPr>
          <p:cNvPr id="8192" name="Straight Connector 8191"/>
          <p:cNvCxnSpPr/>
          <p:nvPr/>
        </p:nvCxnSpPr>
        <p:spPr>
          <a:xfrm>
            <a:off x="3048000" y="3153498"/>
            <a:ext cx="457200" cy="312164"/>
          </a:xfrm>
          <a:prstGeom prst="line">
            <a:avLst/>
          </a:prstGeom>
          <a:ln w="38100">
            <a:solidFill>
              <a:srgbClr val="89B1D2"/>
            </a:solidFill>
          </a:ln>
        </p:spPr>
        <p:style>
          <a:lnRef idx="1">
            <a:schemeClr val="accent1"/>
          </a:lnRef>
          <a:fillRef idx="0">
            <a:schemeClr val="accent1"/>
          </a:fillRef>
          <a:effectRef idx="0">
            <a:schemeClr val="accent1"/>
          </a:effectRef>
          <a:fontRef idx="minor">
            <a:schemeClr val="tx1"/>
          </a:fontRef>
        </p:style>
      </p:cxnSp>
      <p:sp>
        <p:nvSpPr>
          <p:cNvPr id="8198" name="TextBox 8197"/>
          <p:cNvSpPr txBox="1"/>
          <p:nvPr/>
        </p:nvSpPr>
        <p:spPr>
          <a:xfrm>
            <a:off x="4173108" y="2813532"/>
            <a:ext cx="2661435" cy="892552"/>
          </a:xfrm>
          <a:prstGeom prst="rect">
            <a:avLst/>
          </a:prstGeom>
          <a:noFill/>
        </p:spPr>
        <p:txBody>
          <a:bodyPr wrap="square" rtlCol="0">
            <a:spAutoFit/>
          </a:bodyPr>
          <a:lstStyle/>
          <a:p>
            <a:pPr algn="ctr"/>
            <a:r>
              <a:rPr lang="en-US" sz="1300" b="0" dirty="0">
                <a:solidFill>
                  <a:srgbClr val="C00000"/>
                </a:solidFill>
                <a:latin typeface="Comic Sans MS" panose="030F0702030302020204" pitchFamily="66" charset="0"/>
              </a:rPr>
              <a:t>The red line is the projected progress based on the regression line of Measured </a:t>
            </a:r>
            <a:r>
              <a:rPr lang="en-US" sz="1300" dirty="0">
                <a:solidFill>
                  <a:srgbClr val="C00000"/>
                </a:solidFill>
                <a:latin typeface="Comic Sans MS" panose="030F0702030302020204" pitchFamily="66" charset="0"/>
              </a:rPr>
              <a:t>P</a:t>
            </a:r>
            <a:r>
              <a:rPr lang="en-US" sz="1300" b="0" dirty="0">
                <a:solidFill>
                  <a:srgbClr val="C00000"/>
                </a:solidFill>
                <a:latin typeface="Comic Sans MS" panose="030F0702030302020204" pitchFamily="66" charset="0"/>
              </a:rPr>
              <a:t>rogress observations</a:t>
            </a:r>
          </a:p>
        </p:txBody>
      </p:sp>
      <p:sp>
        <p:nvSpPr>
          <p:cNvPr id="39" name="TextBox 38"/>
          <p:cNvSpPr txBox="1"/>
          <p:nvPr/>
        </p:nvSpPr>
        <p:spPr>
          <a:xfrm>
            <a:off x="4342630" y="3803303"/>
            <a:ext cx="2819430" cy="692497"/>
          </a:xfrm>
          <a:prstGeom prst="rect">
            <a:avLst/>
          </a:prstGeom>
          <a:noFill/>
        </p:spPr>
        <p:txBody>
          <a:bodyPr wrap="square" rtlCol="0">
            <a:spAutoFit/>
          </a:bodyPr>
          <a:lstStyle/>
          <a:p>
            <a:pPr algn="ctr"/>
            <a:r>
              <a:rPr lang="en-US" sz="1300" b="0" dirty="0">
                <a:solidFill>
                  <a:srgbClr val="C00000"/>
                </a:solidFill>
                <a:latin typeface="Comic Sans MS" panose="030F0702030302020204" pitchFamily="66" charset="0"/>
              </a:rPr>
              <a:t>The cone is created by adjusting the slope of projected progress by value +/- </a:t>
            </a:r>
            <a:r>
              <a:rPr lang="en-US" sz="1300" b="0" i="1" dirty="0">
                <a:solidFill>
                  <a:srgbClr val="C00000"/>
                </a:solidFill>
                <a:latin typeface="Comic Sans MS" panose="030F0702030302020204" pitchFamily="66" charset="0"/>
              </a:rPr>
              <a:t>y</a:t>
            </a:r>
            <a:endParaRPr lang="en-US" sz="1300" b="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3635211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Per Scrum, there is no Sprint 0</a:t>
            </a:r>
          </a:p>
          <a:p>
            <a:r>
              <a:rPr lang="en-US" dirty="0"/>
              <a:t>However, many organizations create a Sprint 0, for example:</a:t>
            </a:r>
          </a:p>
          <a:p>
            <a:pPr lvl="1"/>
            <a:r>
              <a:rPr lang="en-US" dirty="0"/>
              <a:t>The planning team is responsible for producing 3 deliverables by the end of the planning iteration:</a:t>
            </a:r>
          </a:p>
          <a:p>
            <a:pPr lvl="2"/>
            <a:r>
              <a:rPr lang="en-US" dirty="0"/>
              <a:t>A list of all prioritized features/stories with estimates</a:t>
            </a:r>
          </a:p>
          <a:p>
            <a:pPr lvl="2"/>
            <a:r>
              <a:rPr lang="en-US" dirty="0"/>
              <a:t>A release plan that assigns each feature/story to an iteration/sprint</a:t>
            </a:r>
          </a:p>
          <a:p>
            <a:pPr lvl="2"/>
            <a:r>
              <a:rPr lang="en-US" dirty="0"/>
              <a:t>A high-level application architecture, i.e. how the features will likely be implemented</a:t>
            </a:r>
          </a:p>
          <a:p>
            <a:r>
              <a:rPr lang="en-US" dirty="0"/>
              <a:t>Ken </a:t>
            </a:r>
            <a:r>
              <a:rPr lang="en-US" dirty="0" err="1"/>
              <a:t>Schawber</a:t>
            </a:r>
            <a:r>
              <a:rPr lang="en-US" dirty="0"/>
              <a:t>, co-creator of Scrum agrees: "Sprint 0 has become a phrase misused to describe the planning that occurs prior to the first sprint".</a:t>
            </a:r>
          </a:p>
        </p:txBody>
      </p:sp>
      <p:sp>
        <p:nvSpPr>
          <p:cNvPr id="2" name="Title 1"/>
          <p:cNvSpPr>
            <a:spLocks noGrp="1"/>
          </p:cNvSpPr>
          <p:nvPr>
            <p:ph type="title"/>
          </p:nvPr>
        </p:nvSpPr>
        <p:spPr/>
        <p:txBody>
          <a:bodyPr/>
          <a:lstStyle/>
          <a:p>
            <a:r>
              <a:rPr lang="en-US" dirty="0"/>
              <a:t>Sprint 0</a:t>
            </a:r>
          </a:p>
        </p:txBody>
      </p:sp>
    </p:spTree>
    <p:extLst>
      <p:ext uri="{BB962C8B-B14F-4D97-AF65-F5344CB8AC3E}">
        <p14:creationId xmlns:p14="http://schemas.microsoft.com/office/powerpoint/2010/main" val="151132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8908" y="1676400"/>
            <a:ext cx="8636492" cy="4407408"/>
          </a:xfrm>
        </p:spPr>
        <p:txBody>
          <a:bodyPr>
            <a:normAutofit/>
          </a:bodyPr>
          <a:lstStyle/>
          <a:p>
            <a:pPr marL="45720" indent="0">
              <a:buNone/>
            </a:pPr>
            <a:r>
              <a:rPr lang="en-US" sz="1800" i="1" dirty="0">
                <a:solidFill>
                  <a:srgbClr val="6600FF"/>
                </a:solidFill>
              </a:rPr>
              <a:t>"The Agile movement is not anti-methodology, in fact many of us want to restore credibility to the word methodology. We want to restore a balance. We embrace modeling, but not in order to file some diagram in a dusty corporate repository. We embrace documentation, but not hundreds of pages of never-maintained and rarely-used tomes. We plan, but recognize the limits of planning in a turbulent environment." </a:t>
            </a:r>
            <a:r>
              <a:rPr lang="en-US" sz="1800" dirty="0">
                <a:solidFill>
                  <a:srgbClr val="6600FF"/>
                </a:solidFill>
              </a:rPr>
              <a:t> </a:t>
            </a:r>
          </a:p>
          <a:p>
            <a:pPr marL="45720" indent="0" algn="r">
              <a:buNone/>
            </a:pPr>
            <a:r>
              <a:rPr lang="en-US" sz="1600" dirty="0">
                <a:solidFill>
                  <a:schemeClr val="tx1">
                    <a:lumMod val="85000"/>
                    <a:lumOff val="15000"/>
                  </a:schemeClr>
                </a:solidFill>
              </a:rPr>
              <a:t>Jim Highsmith, 1 of the 17 original signatories of the Agile Manifesto</a:t>
            </a:r>
            <a:br>
              <a:rPr lang="en-US" sz="1600" dirty="0">
                <a:solidFill>
                  <a:schemeClr val="tx1">
                    <a:lumMod val="85000"/>
                    <a:lumOff val="15000"/>
                  </a:schemeClr>
                </a:solidFill>
              </a:rPr>
            </a:br>
            <a:endParaRPr lang="en-US" sz="1600" dirty="0">
              <a:solidFill>
                <a:schemeClr val="tx1">
                  <a:lumMod val="85000"/>
                  <a:lumOff val="15000"/>
                </a:schemeClr>
              </a:solidFill>
            </a:endParaRPr>
          </a:p>
          <a:p>
            <a:pPr marL="45720" indent="0">
              <a:buNone/>
            </a:pPr>
            <a:r>
              <a:rPr lang="en-US" sz="1800" i="1" dirty="0">
                <a:solidFill>
                  <a:srgbClr val="6600FF"/>
                </a:solidFill>
              </a:rPr>
              <a:t>"Scrum is an Agile framework for completing complex projects. Scrum originally was formalized for software development projects, but it works well for any complex, innovative scope of work"  </a:t>
            </a:r>
          </a:p>
          <a:p>
            <a:pPr marL="45720" indent="0" algn="r">
              <a:buNone/>
            </a:pPr>
            <a:r>
              <a:rPr lang="en-US" sz="1600" dirty="0" err="1">
                <a:solidFill>
                  <a:schemeClr val="tx1">
                    <a:lumMod val="85000"/>
                    <a:lumOff val="15000"/>
                  </a:schemeClr>
                </a:solidFill>
              </a:rPr>
              <a:t>ScrumAlliance</a:t>
            </a:r>
            <a:r>
              <a:rPr lang="en-US" sz="1600" dirty="0">
                <a:solidFill>
                  <a:schemeClr val="tx1">
                    <a:lumMod val="85000"/>
                    <a:lumOff val="15000"/>
                  </a:schemeClr>
                </a:solidFill>
              </a:rPr>
              <a:t>, founded by Ken </a:t>
            </a:r>
            <a:r>
              <a:rPr lang="en-US" sz="1600" dirty="0" err="1">
                <a:solidFill>
                  <a:schemeClr val="tx1">
                    <a:lumMod val="85000"/>
                    <a:lumOff val="15000"/>
                  </a:schemeClr>
                </a:solidFill>
              </a:rPr>
              <a:t>Schwaber</a:t>
            </a:r>
            <a:r>
              <a:rPr lang="en-US" sz="1600" dirty="0">
                <a:solidFill>
                  <a:schemeClr val="tx1">
                    <a:lumMod val="85000"/>
                    <a:lumOff val="15000"/>
                  </a:schemeClr>
                </a:solidFill>
              </a:rPr>
              <a:t>, another original signatory of the Agile Manifesto</a:t>
            </a:r>
            <a:br>
              <a:rPr lang="en-US" sz="1600" dirty="0">
                <a:solidFill>
                  <a:schemeClr val="tx1">
                    <a:lumMod val="85000"/>
                    <a:lumOff val="15000"/>
                  </a:schemeClr>
                </a:solidFill>
              </a:rPr>
            </a:br>
            <a:endParaRPr lang="en-US" sz="1600" dirty="0">
              <a:solidFill>
                <a:schemeClr val="tx1">
                  <a:lumMod val="85000"/>
                  <a:lumOff val="15000"/>
                </a:schemeClr>
              </a:solidFill>
            </a:endParaRPr>
          </a:p>
          <a:p>
            <a:pPr marL="45720" indent="0">
              <a:buNone/>
            </a:pPr>
            <a:r>
              <a:rPr lang="en-US" sz="1800" i="1" dirty="0">
                <a:solidFill>
                  <a:srgbClr val="6600FF"/>
                </a:solidFill>
              </a:rPr>
              <a:t>"Scrum is a management and control process that cuts through complexity to focus on building software that meets business needs… Scrum itself is a simple framework for effective team collaboration on complex software projects." </a:t>
            </a:r>
          </a:p>
          <a:p>
            <a:pPr marL="45720" indent="0" algn="r">
              <a:buNone/>
            </a:pPr>
            <a:r>
              <a:rPr lang="en-US" sz="1600" dirty="0">
                <a:solidFill>
                  <a:schemeClr val="tx1">
                    <a:lumMod val="85000"/>
                    <a:lumOff val="15000"/>
                  </a:schemeClr>
                </a:solidFill>
              </a:rPr>
              <a:t>scrum.org, founded by Ken </a:t>
            </a:r>
            <a:r>
              <a:rPr lang="en-US" sz="1600" dirty="0" err="1">
                <a:solidFill>
                  <a:schemeClr val="tx1">
                    <a:lumMod val="85000"/>
                    <a:lumOff val="15000"/>
                  </a:schemeClr>
                </a:solidFill>
              </a:rPr>
              <a:t>Schwaber</a:t>
            </a:r>
            <a:r>
              <a:rPr lang="en-US" sz="1600" dirty="0">
                <a:solidFill>
                  <a:schemeClr val="tx1">
                    <a:lumMod val="85000"/>
                    <a:lumOff val="15000"/>
                  </a:schemeClr>
                </a:solidFill>
              </a:rPr>
              <a:t>, </a:t>
            </a:r>
          </a:p>
        </p:txBody>
      </p:sp>
      <p:sp>
        <p:nvSpPr>
          <p:cNvPr id="3" name="Title 2"/>
          <p:cNvSpPr>
            <a:spLocks noGrp="1"/>
          </p:cNvSpPr>
          <p:nvPr>
            <p:ph type="title"/>
          </p:nvPr>
        </p:nvSpPr>
        <p:spPr/>
        <p:txBody>
          <a:bodyPr/>
          <a:lstStyle/>
          <a:p>
            <a:r>
              <a:rPr lang="en-US" dirty="0"/>
              <a:t>Agile vs Scrum</a:t>
            </a:r>
          </a:p>
        </p:txBody>
      </p:sp>
    </p:spTree>
    <p:extLst>
      <p:ext uri="{BB962C8B-B14F-4D97-AF65-F5344CB8AC3E}">
        <p14:creationId xmlns:p14="http://schemas.microsoft.com/office/powerpoint/2010/main" val="29456343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a:t>Hybrid models</a:t>
            </a:r>
          </a:p>
        </p:txBody>
      </p:sp>
    </p:spTree>
    <p:extLst>
      <p:ext uri="{BB962C8B-B14F-4D97-AF65-F5344CB8AC3E}">
        <p14:creationId xmlns:p14="http://schemas.microsoft.com/office/powerpoint/2010/main" val="21391018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Agile and plan-driven methods</a:t>
            </a:r>
          </a:p>
        </p:txBody>
      </p:sp>
      <p:sp>
        <p:nvSpPr>
          <p:cNvPr id="3" name="Content Placeholder 2"/>
          <p:cNvSpPr>
            <a:spLocks noGrp="1"/>
          </p:cNvSpPr>
          <p:nvPr>
            <p:ph idx="1"/>
          </p:nvPr>
        </p:nvSpPr>
        <p:spPr>
          <a:xfrm>
            <a:off x="457200" y="1600200"/>
            <a:ext cx="8420100" cy="4525963"/>
          </a:xfrm>
        </p:spPr>
        <p:txBody>
          <a:bodyPr/>
          <a:lstStyle/>
          <a:p>
            <a:r>
              <a:rPr lang="en-US" dirty="0"/>
              <a:t>Most projects include elements of plan-driven and agile processes. Deciding on the balance depends on:</a:t>
            </a:r>
          </a:p>
          <a:p>
            <a:pPr lvl="1"/>
            <a:r>
              <a:rPr lang="en-GB" dirty="0"/>
              <a:t>Is it important to have a very detailed specification and design before moving to implementation? If so, you probably need to use a plan-driven approach.</a:t>
            </a:r>
          </a:p>
          <a:p>
            <a:pPr lvl="1"/>
            <a:r>
              <a:rPr lang="en-GB" dirty="0"/>
              <a:t>Is an incremental delivery strategy, where you deliver the software to customers and get rapid feedback from them, realistic? If so, consider using agile methods.</a:t>
            </a:r>
          </a:p>
          <a:p>
            <a:pPr lvl="1"/>
            <a:r>
              <a:rPr lang="en-GB" dirty="0"/>
              <a:t>How large is the system that is being developed? Agile methods are most effective when the system can be developed with a small co-located team who can communicate informally. This may not be possible for large systems that require larger development teams so a plan-driven approach may have to be used. </a:t>
            </a:r>
          </a:p>
          <a:p>
            <a:pPr lvl="1"/>
            <a:endParaRPr lang="en-US" dirty="0"/>
          </a:p>
        </p:txBody>
      </p:sp>
      <p:sp>
        <p:nvSpPr>
          <p:cNvPr id="5" name="Footer Placeholder 4"/>
          <p:cNvSpPr>
            <a:spLocks noGrp="1"/>
          </p:cNvSpPr>
          <p:nvPr>
            <p:ph type="ftr" sz="quarter" idx="11"/>
          </p:nvPr>
        </p:nvSpPr>
        <p:spPr/>
        <p:txBody>
          <a:bodyPr/>
          <a:lstStyle/>
          <a:p>
            <a:pPr>
              <a:defRPr/>
            </a:pPr>
            <a:r>
              <a:rPr lang="en-US"/>
              <a:t>Chapter 3 Agile Software Development</a:t>
            </a:r>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71</a:t>
            </a:fld>
            <a:endParaRPr lang="en-US"/>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31652413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273132" y="1719071"/>
            <a:ext cx="3079668" cy="4912233"/>
          </a:xfrm>
        </p:spPr>
        <p:txBody>
          <a:bodyPr>
            <a:normAutofit/>
          </a:bodyPr>
          <a:lstStyle/>
          <a:p>
            <a:r>
              <a:rPr lang="en-US" sz="1800" dirty="0"/>
              <a:t>Collaborative Model</a:t>
            </a:r>
          </a:p>
          <a:p>
            <a:pPr lvl="1"/>
            <a:r>
              <a:rPr lang="en-US" sz="1600" dirty="0"/>
              <a:t>See </a:t>
            </a:r>
            <a:r>
              <a:rPr lang="en-US" sz="1100" dirty="0">
                <a:hlinkClick r:id="rId2"/>
              </a:rPr>
              <a:t>http://jackmyers.info/sweng/hybridCollaborative.html</a:t>
            </a:r>
            <a:r>
              <a:rPr lang="en-US" sz="1100" dirty="0"/>
              <a:t> </a:t>
            </a:r>
          </a:p>
          <a:p>
            <a:pPr lvl="1"/>
            <a:r>
              <a:rPr lang="en-US" sz="1600" dirty="0"/>
              <a:t>" The Collaborative Model aims to combine both the models -- Waterfall and Agile. Leveraging both the Waterfall and Agile approach ensures the success of the project. It removes the disadvantages of both the models; while bringing together the advantages of both."</a:t>
            </a:r>
          </a:p>
        </p:txBody>
      </p:sp>
      <p:sp>
        <p:nvSpPr>
          <p:cNvPr id="4" name="Title 3"/>
          <p:cNvSpPr>
            <a:spLocks noGrp="1"/>
          </p:cNvSpPr>
          <p:nvPr>
            <p:ph type="title"/>
          </p:nvPr>
        </p:nvSpPr>
        <p:spPr>
          <a:xfrm>
            <a:off x="381000" y="355847"/>
            <a:ext cx="4572000" cy="1054394"/>
          </a:xfrm>
        </p:spPr>
        <p:txBody>
          <a:bodyPr/>
          <a:lstStyle/>
          <a:p>
            <a:r>
              <a:rPr lang="en-US" dirty="0"/>
              <a:t>Collaborative Model</a:t>
            </a:r>
          </a:p>
        </p:txBody>
      </p:sp>
      <p:pic>
        <p:nvPicPr>
          <p:cNvPr id="9218" name="Picture 2" descr="Collaborative (Hybrid) Mode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62550" y="990600"/>
            <a:ext cx="3876675" cy="17907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ollaborative (Hybrid) Model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64" y="2969896"/>
            <a:ext cx="5152961" cy="3735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889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719071"/>
            <a:ext cx="8566068" cy="4912233"/>
          </a:xfrm>
        </p:spPr>
        <p:txBody>
          <a:bodyPr/>
          <a:lstStyle/>
          <a:p>
            <a:r>
              <a:rPr lang="en-US" dirty="0"/>
              <a:t>The collaborative model divided the phases of the SDLC into</a:t>
            </a:r>
          </a:p>
          <a:p>
            <a:pPr lvl="1"/>
            <a:r>
              <a:rPr lang="en-US" dirty="0"/>
              <a:t>Waterfall phases</a:t>
            </a:r>
          </a:p>
          <a:p>
            <a:pPr lvl="1"/>
            <a:r>
              <a:rPr lang="en-US" dirty="0"/>
              <a:t>Agile phases</a:t>
            </a:r>
          </a:p>
          <a:p>
            <a:pPr lvl="1"/>
            <a:endParaRPr lang="en-US" dirty="0"/>
          </a:p>
          <a:p>
            <a:r>
              <a:rPr lang="en-US" dirty="0"/>
              <a:t>Other hybrid models blend the approaches </a:t>
            </a:r>
          </a:p>
          <a:p>
            <a:pPr lvl="1"/>
            <a:r>
              <a:rPr lang="en-US" dirty="0"/>
              <a:t>See </a:t>
            </a:r>
            <a:r>
              <a:rPr lang="en-US" dirty="0">
                <a:hlinkClick r:id="rId2"/>
              </a:rPr>
              <a:t>http://jackmyers.info/sweng/Agile-Waterfall-Hybrid-Template.pdf</a:t>
            </a:r>
            <a:endParaRPr lang="en-US" dirty="0"/>
          </a:p>
          <a:p>
            <a:pPr lvl="1"/>
            <a:endParaRPr lang="en-US" dirty="0"/>
          </a:p>
          <a:p>
            <a:r>
              <a:rPr lang="en-US" dirty="0"/>
              <a:t>Neither </a:t>
            </a:r>
            <a:r>
              <a:rPr lang="en-US" dirty="0" err="1"/>
              <a:t>scrun.or</a:t>
            </a:r>
            <a:r>
              <a:rPr lang="en-US" dirty="0"/>
              <a:t> nor </a:t>
            </a:r>
            <a:r>
              <a:rPr lang="en-US" dirty="0" err="1"/>
              <a:t>ScrumAlliance</a:t>
            </a:r>
            <a:r>
              <a:rPr lang="en-US" dirty="0"/>
              <a:t> believe in or support hybrid methodologies.</a:t>
            </a:r>
            <a:br>
              <a:rPr lang="en-US" dirty="0"/>
            </a:br>
            <a:endParaRPr lang="en-US" dirty="0"/>
          </a:p>
          <a:p>
            <a:r>
              <a:rPr lang="en-US" dirty="0"/>
              <a:t>For an interesting take on hybridization, see </a:t>
            </a:r>
            <a:r>
              <a:rPr lang="en-US" dirty="0">
                <a:hlinkClick r:id="rId3"/>
              </a:rPr>
              <a:t>https://www.scrumalliance.org/community/articles/2015/may/hybrid-agile-versus-agile</a:t>
            </a:r>
            <a:r>
              <a:rPr lang="en-US" dirty="0"/>
              <a:t>  </a:t>
            </a:r>
            <a:endParaRPr lang="en-US" sz="4600" dirty="0"/>
          </a:p>
          <a:p>
            <a:pPr lvl="1"/>
            <a:endParaRPr lang="en-US" dirty="0"/>
          </a:p>
        </p:txBody>
      </p:sp>
      <p:sp>
        <p:nvSpPr>
          <p:cNvPr id="4" name="Title 3"/>
          <p:cNvSpPr>
            <a:spLocks noGrp="1"/>
          </p:cNvSpPr>
          <p:nvPr>
            <p:ph type="title"/>
          </p:nvPr>
        </p:nvSpPr>
        <p:spPr/>
        <p:txBody>
          <a:bodyPr/>
          <a:lstStyle/>
          <a:p>
            <a:r>
              <a:rPr lang="en-US" dirty="0"/>
              <a:t>Variations</a:t>
            </a:r>
          </a:p>
        </p:txBody>
      </p:sp>
    </p:spTree>
    <p:extLst>
      <p:ext uri="{BB962C8B-B14F-4D97-AF65-F5344CB8AC3E}">
        <p14:creationId xmlns:p14="http://schemas.microsoft.com/office/powerpoint/2010/main" val="1047916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Larger Project can use</a:t>
            </a:r>
            <a:br>
              <a:rPr lang="en-US" dirty="0"/>
            </a:br>
            <a:r>
              <a:rPr lang="en-US" dirty="0"/>
              <a:t>Multi-team Scrum</a:t>
            </a:r>
          </a:p>
        </p:txBody>
      </p:sp>
      <p:sp>
        <p:nvSpPr>
          <p:cNvPr id="3" name="Content Placeholder 2"/>
          <p:cNvSpPr>
            <a:spLocks noGrp="1"/>
          </p:cNvSpPr>
          <p:nvPr>
            <p:ph idx="1"/>
          </p:nvPr>
        </p:nvSpPr>
        <p:spPr/>
        <p:txBody>
          <a:bodyPr/>
          <a:lstStyle/>
          <a:p>
            <a:r>
              <a:rPr lang="en-GB" i="1" dirty="0"/>
              <a:t>Role replication</a:t>
            </a:r>
            <a:r>
              <a:rPr lang="en-GB" dirty="0"/>
              <a:t> </a:t>
            </a:r>
          </a:p>
          <a:p>
            <a:pPr lvl="1"/>
            <a:r>
              <a:rPr lang="en-GB" dirty="0"/>
              <a:t>Each team has a Product Owner for their work component and </a:t>
            </a:r>
            <a:r>
              <a:rPr lang="en-GB" dirty="0" err="1"/>
              <a:t>ScrumMaster</a:t>
            </a:r>
            <a:r>
              <a:rPr lang="en-GB" dirty="0"/>
              <a:t>. </a:t>
            </a:r>
          </a:p>
          <a:p>
            <a:r>
              <a:rPr lang="en-GB" i="1" dirty="0"/>
              <a:t>Product architects</a:t>
            </a:r>
            <a:r>
              <a:rPr lang="en-GB" dirty="0"/>
              <a:t> </a:t>
            </a:r>
          </a:p>
          <a:p>
            <a:pPr lvl="1"/>
            <a:r>
              <a:rPr lang="en-GB" dirty="0"/>
              <a:t>Each team chooses a product architect and these architects collaborate to design and evolve the overall system architecture.</a:t>
            </a:r>
          </a:p>
          <a:p>
            <a:r>
              <a:rPr lang="en-GB" i="1" dirty="0"/>
              <a:t>Release alignment</a:t>
            </a:r>
            <a:r>
              <a:rPr lang="en-GB" dirty="0"/>
              <a:t> </a:t>
            </a:r>
          </a:p>
          <a:p>
            <a:pPr lvl="1"/>
            <a:r>
              <a:rPr lang="en-GB" dirty="0"/>
              <a:t>The dates of product releases from each team are aligned so that a demonstrable and complete system is produced.</a:t>
            </a:r>
          </a:p>
          <a:p>
            <a:r>
              <a:rPr lang="en-GB" i="1" dirty="0"/>
              <a:t>Scrum of Scrums</a:t>
            </a:r>
            <a:r>
              <a:rPr lang="en-GB" dirty="0"/>
              <a:t> </a:t>
            </a:r>
          </a:p>
          <a:p>
            <a:pPr lvl="1"/>
            <a:r>
              <a:rPr lang="en-GB" dirty="0"/>
              <a:t>There is a daily Scrum of Scrums where representatives from each team meet to discuss </a:t>
            </a:r>
            <a:r>
              <a:rPr lang="en-GB" dirty="0" err="1"/>
              <a:t>progressand</a:t>
            </a:r>
            <a:r>
              <a:rPr lang="en-GB" dirty="0"/>
              <a:t> plan work to be done.</a:t>
            </a:r>
          </a:p>
          <a:p>
            <a:endParaRPr lang="en-US" dirty="0"/>
          </a:p>
        </p:txBody>
      </p:sp>
      <p:sp>
        <p:nvSpPr>
          <p:cNvPr id="4" name="Footer Placeholder 3"/>
          <p:cNvSpPr>
            <a:spLocks noGrp="1"/>
          </p:cNvSpPr>
          <p:nvPr>
            <p:ph type="ftr" sz="quarter" idx="11"/>
          </p:nvPr>
        </p:nvSpPr>
        <p:spPr/>
        <p:txBody>
          <a:bodyPr/>
          <a:lstStyle/>
          <a:p>
            <a:pPr>
              <a:defRPr/>
            </a:pPr>
            <a:r>
              <a:rPr lang="en-US"/>
              <a:t>Chapter 3 Agile Software Development</a:t>
            </a:r>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74</a:t>
            </a:fld>
            <a:endParaRPr lang="en-US"/>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19113434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endParaRPr lang="en-US"/>
          </a:p>
        </p:txBody>
      </p:sp>
      <p:sp>
        <p:nvSpPr>
          <p:cNvPr id="3" name="Content Placeholder 2"/>
          <p:cNvSpPr>
            <a:spLocks noGrp="1"/>
          </p:cNvSpPr>
          <p:nvPr>
            <p:ph sz="half" idx="2"/>
          </p:nvPr>
        </p:nvSpPr>
        <p:spPr/>
        <p:txBody>
          <a:bodyPr/>
          <a:lstStyle/>
          <a:p>
            <a:endParaRPr lang="en-US"/>
          </a:p>
        </p:txBody>
      </p:sp>
      <p:sp>
        <p:nvSpPr>
          <p:cNvPr id="4" name="Title 3"/>
          <p:cNvSpPr>
            <a:spLocks noGrp="1"/>
          </p:cNvSpPr>
          <p:nvPr>
            <p:ph type="title"/>
          </p:nvPr>
        </p:nvSpPr>
        <p:spPr/>
        <p:txBody>
          <a:bodyPr/>
          <a:lstStyle/>
          <a:p>
            <a:r>
              <a:rPr lang="en-US" dirty="0"/>
              <a:t>It's all about the team</a:t>
            </a:r>
          </a:p>
        </p:txBody>
      </p:sp>
      <p:pic>
        <p:nvPicPr>
          <p:cNvPr id="5" name="Picture 4"/>
          <p:cNvPicPr>
            <a:picLocks noChangeAspect="1"/>
          </p:cNvPicPr>
          <p:nvPr/>
        </p:nvPicPr>
        <p:blipFill>
          <a:blip r:embed="rId2"/>
          <a:stretch>
            <a:fillRect/>
          </a:stretch>
        </p:blipFill>
        <p:spPr>
          <a:xfrm>
            <a:off x="2667000" y="1695165"/>
            <a:ext cx="4038600" cy="4924739"/>
          </a:xfrm>
          <a:prstGeom prst="rect">
            <a:avLst/>
          </a:prstGeom>
        </p:spPr>
      </p:pic>
    </p:spTree>
    <p:extLst>
      <p:ext uri="{BB962C8B-B14F-4D97-AF65-F5344CB8AC3E}">
        <p14:creationId xmlns:p14="http://schemas.microsoft.com/office/powerpoint/2010/main" val="21893242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Teamwork in Scrum</a:t>
            </a:r>
          </a:p>
        </p:txBody>
      </p:sp>
      <p:sp>
        <p:nvSpPr>
          <p:cNvPr id="3" name="Content Placeholder 2"/>
          <p:cNvSpPr>
            <a:spLocks noGrp="1"/>
          </p:cNvSpPr>
          <p:nvPr>
            <p:ph idx="1"/>
          </p:nvPr>
        </p:nvSpPr>
        <p:spPr/>
        <p:txBody>
          <a:bodyPr/>
          <a:lstStyle/>
          <a:p>
            <a:r>
              <a:rPr lang="en-GB" dirty="0"/>
              <a:t>The ‘Scrum master’ is a facilitator who arranges daily meetings, tracks the backlog of work to be done, records decisions, measures progress against the backlog and communicates with customers and management outside of the team.</a:t>
            </a:r>
          </a:p>
          <a:p>
            <a:r>
              <a:rPr lang="en-GB" dirty="0"/>
              <a:t>The whole team attends short daily meetings (Scrums) where all team members share information, describe their progress since the last meeting, problems that have arisen and what is planned for the following day. </a:t>
            </a:r>
          </a:p>
          <a:p>
            <a:pPr lvl="1"/>
            <a:r>
              <a:rPr lang="en-GB" dirty="0"/>
              <a:t>This means that everyone on the team knows what is going on and, if problems arise, can re-plan short-term work to cope with them. </a:t>
            </a:r>
          </a:p>
          <a:p>
            <a:endParaRPr lang="en-US" dirty="0"/>
          </a:p>
        </p:txBody>
      </p:sp>
      <p:sp>
        <p:nvSpPr>
          <p:cNvPr id="4" name="Footer Placeholder 3"/>
          <p:cNvSpPr>
            <a:spLocks noGrp="1"/>
          </p:cNvSpPr>
          <p:nvPr>
            <p:ph type="ftr" sz="quarter" idx="11"/>
          </p:nvPr>
        </p:nvSpPr>
        <p:spPr/>
        <p:txBody>
          <a:bodyPr/>
          <a:lstStyle/>
          <a:p>
            <a:pPr>
              <a:defRPr/>
            </a:pPr>
            <a:r>
              <a:rPr lang="en-US"/>
              <a:t>Chapter 3 Agile Software Development</a:t>
            </a:r>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76</a:t>
            </a:fld>
            <a:endParaRPr lang="en-US"/>
          </a:p>
        </p:txBody>
      </p:sp>
      <p:sp>
        <p:nvSpPr>
          <p:cNvPr id="6" name="Date Placeholder 5"/>
          <p:cNvSpPr>
            <a:spLocks noGrp="1"/>
          </p:cNvSpPr>
          <p:nvPr>
            <p:ph type="dt" sz="half" idx="10"/>
          </p:nvPr>
        </p:nvSpPr>
        <p:spPr/>
        <p:txBody>
          <a:bodyPr/>
          <a:lstStyle/>
          <a:p>
            <a:pPr>
              <a:defRPr/>
            </a:pPr>
            <a:r>
              <a:rPr lang="en-GB"/>
              <a:t>30/10/2014</a:t>
            </a:r>
            <a:endParaRPr lang="en-US"/>
          </a:p>
        </p:txBody>
      </p:sp>
    </p:spTree>
    <p:extLst>
      <p:ext uri="{BB962C8B-B14F-4D97-AF65-F5344CB8AC3E}">
        <p14:creationId xmlns:p14="http://schemas.microsoft.com/office/powerpoint/2010/main" val="10372028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752600"/>
            <a:ext cx="4563278" cy="4405034"/>
            <a:chOff x="2303060" y="1720195"/>
            <a:chExt cx="4563278" cy="4405034"/>
          </a:xfrm>
        </p:grpSpPr>
        <p:sp>
          <p:nvSpPr>
            <p:cNvPr id="5" name="Circle: Hollow 4"/>
            <p:cNvSpPr/>
            <p:nvPr/>
          </p:nvSpPr>
          <p:spPr>
            <a:xfrm>
              <a:off x="2895600" y="2514600"/>
              <a:ext cx="3200400" cy="3200400"/>
            </a:xfrm>
            <a:prstGeom prst="donut">
              <a:avLst>
                <a:gd name="adj" fmla="val 7897"/>
              </a:avLst>
            </a:prstGeom>
            <a:solidFill>
              <a:srgbClr val="ECB5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eeform: Shape 6"/>
            <p:cNvSpPr/>
            <p:nvPr/>
          </p:nvSpPr>
          <p:spPr>
            <a:xfrm>
              <a:off x="3919661" y="1720195"/>
              <a:ext cx="1330076" cy="1330076"/>
            </a:xfrm>
            <a:custGeom>
              <a:avLst/>
              <a:gdLst>
                <a:gd name="connsiteX0" fmla="*/ 0 w 1330076"/>
                <a:gd name="connsiteY0" fmla="*/ 665038 h 1330076"/>
                <a:gd name="connsiteX1" fmla="*/ 665038 w 1330076"/>
                <a:gd name="connsiteY1" fmla="*/ 0 h 1330076"/>
                <a:gd name="connsiteX2" fmla="*/ 1330076 w 1330076"/>
                <a:gd name="connsiteY2" fmla="*/ 665038 h 1330076"/>
                <a:gd name="connsiteX3" fmla="*/ 665038 w 1330076"/>
                <a:gd name="connsiteY3" fmla="*/ 1330076 h 1330076"/>
                <a:gd name="connsiteX4" fmla="*/ 0 w 1330076"/>
                <a:gd name="connsiteY4" fmla="*/ 665038 h 133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076" h="1330076">
                  <a:moveTo>
                    <a:pt x="0" y="665038"/>
                  </a:moveTo>
                  <a:cubicBezTo>
                    <a:pt x="0" y="297748"/>
                    <a:pt x="297748" y="0"/>
                    <a:pt x="665038" y="0"/>
                  </a:cubicBezTo>
                  <a:cubicBezTo>
                    <a:pt x="1032328" y="0"/>
                    <a:pt x="1330076" y="297748"/>
                    <a:pt x="1330076" y="665038"/>
                  </a:cubicBezTo>
                  <a:cubicBezTo>
                    <a:pt x="1330076" y="1032328"/>
                    <a:pt x="1032328" y="1330076"/>
                    <a:pt x="665038" y="1330076"/>
                  </a:cubicBezTo>
                  <a:cubicBezTo>
                    <a:pt x="297748" y="1330076"/>
                    <a:pt x="0" y="1032328"/>
                    <a:pt x="0" y="665038"/>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645" tIns="217645" rIns="217645" bIns="217645" numCol="1" spcCol="1270" anchor="ctr" anchorCtr="0">
              <a:noAutofit/>
            </a:bodyPr>
            <a:lstStyle/>
            <a:p>
              <a:pPr marL="0" lvl="0" indent="0" algn="ctr" defTabSz="800100">
                <a:lnSpc>
                  <a:spcPct val="90000"/>
                </a:lnSpc>
                <a:spcBef>
                  <a:spcPct val="0"/>
                </a:spcBef>
                <a:spcAft>
                  <a:spcPct val="35000"/>
                </a:spcAft>
                <a:buNone/>
              </a:pPr>
              <a:r>
                <a:rPr lang="en-US" sz="1800" kern="1200" dirty="0"/>
                <a:t>Commitment</a:t>
              </a:r>
            </a:p>
          </p:txBody>
        </p:sp>
        <p:sp>
          <p:nvSpPr>
            <p:cNvPr id="9" name="Freeform: Shape 8"/>
            <p:cNvSpPr/>
            <p:nvPr/>
          </p:nvSpPr>
          <p:spPr>
            <a:xfrm>
              <a:off x="5536262" y="2894725"/>
              <a:ext cx="1330076" cy="1330076"/>
            </a:xfrm>
            <a:custGeom>
              <a:avLst/>
              <a:gdLst>
                <a:gd name="connsiteX0" fmla="*/ 0 w 1330076"/>
                <a:gd name="connsiteY0" fmla="*/ 665038 h 1330076"/>
                <a:gd name="connsiteX1" fmla="*/ 665038 w 1330076"/>
                <a:gd name="connsiteY1" fmla="*/ 0 h 1330076"/>
                <a:gd name="connsiteX2" fmla="*/ 1330076 w 1330076"/>
                <a:gd name="connsiteY2" fmla="*/ 665038 h 1330076"/>
                <a:gd name="connsiteX3" fmla="*/ 665038 w 1330076"/>
                <a:gd name="connsiteY3" fmla="*/ 1330076 h 1330076"/>
                <a:gd name="connsiteX4" fmla="*/ 0 w 1330076"/>
                <a:gd name="connsiteY4" fmla="*/ 665038 h 133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076" h="1330076">
                  <a:moveTo>
                    <a:pt x="0" y="665038"/>
                  </a:moveTo>
                  <a:cubicBezTo>
                    <a:pt x="0" y="297748"/>
                    <a:pt x="297748" y="0"/>
                    <a:pt x="665038" y="0"/>
                  </a:cubicBezTo>
                  <a:cubicBezTo>
                    <a:pt x="1032328" y="0"/>
                    <a:pt x="1330076" y="297748"/>
                    <a:pt x="1330076" y="665038"/>
                  </a:cubicBezTo>
                  <a:cubicBezTo>
                    <a:pt x="1330076" y="1032328"/>
                    <a:pt x="1032328" y="1330076"/>
                    <a:pt x="665038" y="1330076"/>
                  </a:cubicBezTo>
                  <a:cubicBezTo>
                    <a:pt x="297748" y="1330076"/>
                    <a:pt x="0" y="1032328"/>
                    <a:pt x="0" y="665038"/>
                  </a:cubicBezTo>
                  <a:close/>
                </a:path>
              </a:pathLst>
            </a:custGeom>
            <a:solidFill>
              <a:srgbClr val="6600F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7645" tIns="217645" rIns="217645" bIns="217645" numCol="1" spcCol="1270" anchor="ctr" anchorCtr="0">
              <a:noAutofit/>
            </a:bodyPr>
            <a:lstStyle/>
            <a:p>
              <a:pPr marL="0" lvl="0" indent="0" algn="ctr" defTabSz="800100">
                <a:lnSpc>
                  <a:spcPct val="90000"/>
                </a:lnSpc>
                <a:spcBef>
                  <a:spcPct val="0"/>
                </a:spcBef>
                <a:spcAft>
                  <a:spcPct val="35000"/>
                </a:spcAft>
                <a:buNone/>
              </a:pPr>
              <a:r>
                <a:rPr lang="en-US" sz="1800" kern="1200" dirty="0"/>
                <a:t>Focus</a:t>
              </a:r>
            </a:p>
          </p:txBody>
        </p:sp>
        <p:sp>
          <p:nvSpPr>
            <p:cNvPr id="11" name="Freeform: Shape 10"/>
            <p:cNvSpPr/>
            <p:nvPr/>
          </p:nvSpPr>
          <p:spPr>
            <a:xfrm>
              <a:off x="4918775" y="4795153"/>
              <a:ext cx="1330076" cy="1330076"/>
            </a:xfrm>
            <a:custGeom>
              <a:avLst/>
              <a:gdLst>
                <a:gd name="connsiteX0" fmla="*/ 0 w 1330076"/>
                <a:gd name="connsiteY0" fmla="*/ 665038 h 1330076"/>
                <a:gd name="connsiteX1" fmla="*/ 665038 w 1330076"/>
                <a:gd name="connsiteY1" fmla="*/ 0 h 1330076"/>
                <a:gd name="connsiteX2" fmla="*/ 1330076 w 1330076"/>
                <a:gd name="connsiteY2" fmla="*/ 665038 h 1330076"/>
                <a:gd name="connsiteX3" fmla="*/ 665038 w 1330076"/>
                <a:gd name="connsiteY3" fmla="*/ 1330076 h 1330076"/>
                <a:gd name="connsiteX4" fmla="*/ 0 w 1330076"/>
                <a:gd name="connsiteY4" fmla="*/ 665038 h 133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076" h="1330076">
                  <a:moveTo>
                    <a:pt x="0" y="665038"/>
                  </a:moveTo>
                  <a:cubicBezTo>
                    <a:pt x="0" y="297748"/>
                    <a:pt x="297748" y="0"/>
                    <a:pt x="665038" y="0"/>
                  </a:cubicBezTo>
                  <a:cubicBezTo>
                    <a:pt x="1032328" y="0"/>
                    <a:pt x="1330076" y="297748"/>
                    <a:pt x="1330076" y="665038"/>
                  </a:cubicBezTo>
                  <a:cubicBezTo>
                    <a:pt x="1330076" y="1032328"/>
                    <a:pt x="1032328" y="1330076"/>
                    <a:pt x="665038" y="1330076"/>
                  </a:cubicBezTo>
                  <a:cubicBezTo>
                    <a:pt x="297748" y="1330076"/>
                    <a:pt x="0" y="1032328"/>
                    <a:pt x="0" y="665038"/>
                  </a:cubicBezTo>
                  <a:close/>
                </a:path>
              </a:pathLst>
            </a:cu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7645" tIns="217645" rIns="217645" bIns="217645" numCol="1" spcCol="1270" anchor="ctr" anchorCtr="0">
              <a:noAutofit/>
            </a:bodyPr>
            <a:lstStyle/>
            <a:p>
              <a:pPr marL="0" lvl="0" indent="0" algn="ctr" defTabSz="800100">
                <a:lnSpc>
                  <a:spcPct val="90000"/>
                </a:lnSpc>
                <a:spcBef>
                  <a:spcPct val="0"/>
                </a:spcBef>
                <a:spcAft>
                  <a:spcPct val="35000"/>
                </a:spcAft>
                <a:buNone/>
              </a:pPr>
              <a:r>
                <a:rPr lang="en-US" sz="1800" kern="1200" dirty="0"/>
                <a:t>Open-ness</a:t>
              </a:r>
            </a:p>
          </p:txBody>
        </p:sp>
        <p:sp>
          <p:nvSpPr>
            <p:cNvPr id="13" name="Freeform: Shape 12"/>
            <p:cNvSpPr/>
            <p:nvPr/>
          </p:nvSpPr>
          <p:spPr>
            <a:xfrm>
              <a:off x="2920547" y="4795153"/>
              <a:ext cx="1330076" cy="1330076"/>
            </a:xfrm>
            <a:custGeom>
              <a:avLst/>
              <a:gdLst>
                <a:gd name="connsiteX0" fmla="*/ 0 w 1330076"/>
                <a:gd name="connsiteY0" fmla="*/ 665038 h 1330076"/>
                <a:gd name="connsiteX1" fmla="*/ 665038 w 1330076"/>
                <a:gd name="connsiteY1" fmla="*/ 0 h 1330076"/>
                <a:gd name="connsiteX2" fmla="*/ 1330076 w 1330076"/>
                <a:gd name="connsiteY2" fmla="*/ 665038 h 1330076"/>
                <a:gd name="connsiteX3" fmla="*/ 665038 w 1330076"/>
                <a:gd name="connsiteY3" fmla="*/ 1330076 h 1330076"/>
                <a:gd name="connsiteX4" fmla="*/ 0 w 1330076"/>
                <a:gd name="connsiteY4" fmla="*/ 665038 h 133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076" h="1330076">
                  <a:moveTo>
                    <a:pt x="0" y="665038"/>
                  </a:moveTo>
                  <a:cubicBezTo>
                    <a:pt x="0" y="297748"/>
                    <a:pt x="297748" y="0"/>
                    <a:pt x="665038" y="0"/>
                  </a:cubicBezTo>
                  <a:cubicBezTo>
                    <a:pt x="1032328" y="0"/>
                    <a:pt x="1330076" y="297748"/>
                    <a:pt x="1330076" y="665038"/>
                  </a:cubicBezTo>
                  <a:cubicBezTo>
                    <a:pt x="1330076" y="1032328"/>
                    <a:pt x="1032328" y="1330076"/>
                    <a:pt x="665038" y="1330076"/>
                  </a:cubicBezTo>
                  <a:cubicBezTo>
                    <a:pt x="297748" y="1330076"/>
                    <a:pt x="0" y="1032328"/>
                    <a:pt x="0" y="665038"/>
                  </a:cubicBez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7645" tIns="217645" rIns="217645" bIns="217645" numCol="1" spcCol="1270" anchor="ctr" anchorCtr="0">
              <a:noAutofit/>
            </a:bodyPr>
            <a:lstStyle/>
            <a:p>
              <a:pPr marL="0" lvl="0" indent="0" algn="ctr" defTabSz="800100">
                <a:lnSpc>
                  <a:spcPct val="90000"/>
                </a:lnSpc>
                <a:spcBef>
                  <a:spcPct val="0"/>
                </a:spcBef>
                <a:spcAft>
                  <a:spcPct val="35000"/>
                </a:spcAft>
                <a:buNone/>
              </a:pPr>
              <a:r>
                <a:rPr lang="en-US" sz="1800" kern="1200" dirty="0"/>
                <a:t>Respect</a:t>
              </a:r>
            </a:p>
          </p:txBody>
        </p:sp>
        <p:sp>
          <p:nvSpPr>
            <p:cNvPr id="15" name="Freeform: Shape 14"/>
            <p:cNvSpPr/>
            <p:nvPr/>
          </p:nvSpPr>
          <p:spPr>
            <a:xfrm>
              <a:off x="2303060" y="2894725"/>
              <a:ext cx="1330076" cy="1330076"/>
            </a:xfrm>
            <a:custGeom>
              <a:avLst/>
              <a:gdLst>
                <a:gd name="connsiteX0" fmla="*/ 0 w 1330076"/>
                <a:gd name="connsiteY0" fmla="*/ 665038 h 1330076"/>
                <a:gd name="connsiteX1" fmla="*/ 665038 w 1330076"/>
                <a:gd name="connsiteY1" fmla="*/ 0 h 1330076"/>
                <a:gd name="connsiteX2" fmla="*/ 1330076 w 1330076"/>
                <a:gd name="connsiteY2" fmla="*/ 665038 h 1330076"/>
                <a:gd name="connsiteX3" fmla="*/ 665038 w 1330076"/>
                <a:gd name="connsiteY3" fmla="*/ 1330076 h 1330076"/>
                <a:gd name="connsiteX4" fmla="*/ 0 w 1330076"/>
                <a:gd name="connsiteY4" fmla="*/ 665038 h 1330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076" h="1330076">
                  <a:moveTo>
                    <a:pt x="0" y="665038"/>
                  </a:moveTo>
                  <a:cubicBezTo>
                    <a:pt x="0" y="297748"/>
                    <a:pt x="297748" y="0"/>
                    <a:pt x="665038" y="0"/>
                  </a:cubicBezTo>
                  <a:cubicBezTo>
                    <a:pt x="1032328" y="0"/>
                    <a:pt x="1330076" y="297748"/>
                    <a:pt x="1330076" y="665038"/>
                  </a:cubicBezTo>
                  <a:cubicBezTo>
                    <a:pt x="1330076" y="1032328"/>
                    <a:pt x="1032328" y="1330076"/>
                    <a:pt x="665038" y="1330076"/>
                  </a:cubicBezTo>
                  <a:cubicBezTo>
                    <a:pt x="297748" y="1330076"/>
                    <a:pt x="0" y="1032328"/>
                    <a:pt x="0" y="665038"/>
                  </a:cubicBezTo>
                  <a:close/>
                </a:path>
              </a:pathLst>
            </a:cu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7645" tIns="217645" rIns="217645" bIns="217645" numCol="1" spcCol="1270" anchor="ctr" anchorCtr="0">
              <a:noAutofit/>
            </a:bodyPr>
            <a:lstStyle/>
            <a:p>
              <a:pPr marL="0" lvl="0" indent="0" algn="ctr" defTabSz="800100">
                <a:lnSpc>
                  <a:spcPct val="90000"/>
                </a:lnSpc>
                <a:spcBef>
                  <a:spcPct val="0"/>
                </a:spcBef>
                <a:spcAft>
                  <a:spcPct val="35000"/>
                </a:spcAft>
                <a:buNone/>
              </a:pPr>
              <a:r>
                <a:rPr lang="en-US" sz="1800" kern="1200" dirty="0"/>
                <a:t>Courage</a:t>
              </a:r>
            </a:p>
          </p:txBody>
        </p:sp>
      </p:grpSp>
      <p:sp>
        <p:nvSpPr>
          <p:cNvPr id="3" name="Title 2"/>
          <p:cNvSpPr>
            <a:spLocks noGrp="1"/>
          </p:cNvSpPr>
          <p:nvPr>
            <p:ph type="title"/>
          </p:nvPr>
        </p:nvSpPr>
        <p:spPr/>
        <p:txBody>
          <a:bodyPr/>
          <a:lstStyle/>
          <a:p>
            <a:r>
              <a:rPr lang="en-US" dirty="0"/>
              <a:t>Scrum Values</a:t>
            </a:r>
          </a:p>
        </p:txBody>
      </p:sp>
    </p:spTree>
    <p:extLst>
      <p:ext uri="{BB962C8B-B14F-4D97-AF65-F5344CB8AC3E}">
        <p14:creationId xmlns:p14="http://schemas.microsoft.com/office/powerpoint/2010/main" val="23389725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Scrum Values</a:t>
            </a:r>
          </a:p>
        </p:txBody>
      </p:sp>
      <p:graphicFrame>
        <p:nvGraphicFramePr>
          <p:cNvPr id="19" name="Table 18"/>
          <p:cNvGraphicFramePr>
            <a:graphicFrameLocks noGrp="1"/>
          </p:cNvGraphicFramePr>
          <p:nvPr>
            <p:extLst>
              <p:ext uri="{D42A27DB-BD31-4B8C-83A1-F6EECF244321}">
                <p14:modId xmlns:p14="http://schemas.microsoft.com/office/powerpoint/2010/main" val="2875855049"/>
              </p:ext>
            </p:extLst>
          </p:nvPr>
        </p:nvGraphicFramePr>
        <p:xfrm>
          <a:off x="152400" y="1676400"/>
          <a:ext cx="8839200" cy="4865230"/>
        </p:xfrm>
        <a:graphic>
          <a:graphicData uri="http://schemas.openxmlformats.org/drawingml/2006/table">
            <a:tbl>
              <a:tblPr firstRow="1" firstCol="1" bandRow="1">
                <a:tableStyleId>{5C22544A-7EE6-4342-B048-85BDC9FD1C3A}</a:tableStyleId>
              </a:tblPr>
              <a:tblGrid>
                <a:gridCol w="1826281">
                  <a:extLst>
                    <a:ext uri="{9D8B030D-6E8A-4147-A177-3AD203B41FA5}">
                      <a16:colId xmlns:a16="http://schemas.microsoft.com/office/drawing/2014/main" xmlns="" val="1643774848"/>
                    </a:ext>
                  </a:extLst>
                </a:gridCol>
                <a:gridCol w="3360357">
                  <a:extLst>
                    <a:ext uri="{9D8B030D-6E8A-4147-A177-3AD203B41FA5}">
                      <a16:colId xmlns:a16="http://schemas.microsoft.com/office/drawing/2014/main" xmlns="" val="3388298369"/>
                    </a:ext>
                  </a:extLst>
                </a:gridCol>
                <a:gridCol w="3652562">
                  <a:extLst>
                    <a:ext uri="{9D8B030D-6E8A-4147-A177-3AD203B41FA5}">
                      <a16:colId xmlns:a16="http://schemas.microsoft.com/office/drawing/2014/main" xmlns="" val="599721657"/>
                    </a:ext>
                  </a:extLst>
                </a:gridCol>
              </a:tblGrid>
              <a:tr h="202629">
                <a:tc>
                  <a:txBody>
                    <a:bodyPr/>
                    <a:lstStyle/>
                    <a:p>
                      <a:pPr marL="0" marR="0">
                        <a:lnSpc>
                          <a:spcPct val="107000"/>
                        </a:lnSpc>
                        <a:spcBef>
                          <a:spcPts val="0"/>
                        </a:spcBef>
                        <a:spcAft>
                          <a:spcPts val="0"/>
                        </a:spcAft>
                      </a:pPr>
                      <a:r>
                        <a:rPr lang="en-US" sz="2000" dirty="0">
                          <a:effectLst/>
                        </a:rPr>
                        <a:t>Value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2000" dirty="0">
                          <a:effectLst/>
                        </a:rPr>
                        <a:t>Misunderstanding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2000" dirty="0">
                          <a:effectLst/>
                        </a:rPr>
                        <a:t>Getting the value right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extLst>
                  <a:ext uri="{0D108BD9-81ED-4DB2-BD59-A6C34878D82A}">
                    <a16:rowId xmlns:a16="http://schemas.microsoft.com/office/drawing/2014/main" xmlns="" val="4290182400"/>
                  </a:ext>
                </a:extLst>
              </a:tr>
              <a:tr h="973365">
                <a:tc>
                  <a:txBody>
                    <a:bodyPr/>
                    <a:lstStyle/>
                    <a:p>
                      <a:pPr marL="0" marR="0">
                        <a:lnSpc>
                          <a:spcPct val="107000"/>
                        </a:lnSpc>
                        <a:spcBef>
                          <a:spcPts val="0"/>
                        </a:spcBef>
                        <a:spcAft>
                          <a:spcPts val="0"/>
                        </a:spcAft>
                      </a:pPr>
                      <a:r>
                        <a:rPr lang="en-US" sz="1800" dirty="0">
                          <a:effectLst/>
                        </a:rPr>
                        <a:t>Commitment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Committing to something that you don’t understand because you are told to by your boss.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Committing yourself to the team and Sprint Goal.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extLst>
                  <a:ext uri="{0D108BD9-81ED-4DB2-BD59-A6C34878D82A}">
                    <a16:rowId xmlns:a16="http://schemas.microsoft.com/office/drawing/2014/main" xmlns="" val="3589840732"/>
                  </a:ext>
                </a:extLst>
              </a:tr>
              <a:tr h="425847">
                <a:tc>
                  <a:txBody>
                    <a:bodyPr/>
                    <a:lstStyle/>
                    <a:p>
                      <a:pPr marL="0" marR="0">
                        <a:lnSpc>
                          <a:spcPct val="107000"/>
                        </a:lnSpc>
                        <a:spcBef>
                          <a:spcPts val="0"/>
                        </a:spcBef>
                        <a:spcAft>
                          <a:spcPts val="0"/>
                        </a:spcAft>
                      </a:pPr>
                      <a:r>
                        <a:rPr lang="en-US" sz="2000">
                          <a:effectLst/>
                        </a:rPr>
                        <a:t>Focus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Focusing on keeping the customer happy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a:effectLst/>
                        </a:rPr>
                        <a:t>Being focused on the sprint and its goal.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extLst>
                  <a:ext uri="{0D108BD9-81ED-4DB2-BD59-A6C34878D82A}">
                    <a16:rowId xmlns:a16="http://schemas.microsoft.com/office/drawing/2014/main" xmlns="" val="4168705564"/>
                  </a:ext>
                </a:extLst>
              </a:tr>
              <a:tr h="973365">
                <a:tc>
                  <a:txBody>
                    <a:bodyPr/>
                    <a:lstStyle/>
                    <a:p>
                      <a:pPr marL="0" marR="0">
                        <a:lnSpc>
                          <a:spcPct val="107000"/>
                        </a:lnSpc>
                        <a:spcBef>
                          <a:spcPts val="0"/>
                        </a:spcBef>
                        <a:spcAft>
                          <a:spcPts val="0"/>
                        </a:spcAft>
                      </a:pPr>
                      <a:r>
                        <a:rPr lang="en-US" sz="2000" dirty="0">
                          <a:effectLst/>
                        </a:rPr>
                        <a:t>Openness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Telling everyone everything about all your work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Highlighting when you have challenges and problems that are stopping you from success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extLst>
                  <a:ext uri="{0D108BD9-81ED-4DB2-BD59-A6C34878D82A}">
                    <a16:rowId xmlns:a16="http://schemas.microsoft.com/office/drawing/2014/main" xmlns="" val="4272235005"/>
                  </a:ext>
                </a:extLst>
              </a:tr>
              <a:tr h="1034201">
                <a:tc>
                  <a:txBody>
                    <a:bodyPr/>
                    <a:lstStyle/>
                    <a:p>
                      <a:pPr marL="0" marR="0">
                        <a:lnSpc>
                          <a:spcPct val="107000"/>
                        </a:lnSpc>
                        <a:spcBef>
                          <a:spcPts val="0"/>
                        </a:spcBef>
                        <a:spcAft>
                          <a:spcPts val="0"/>
                        </a:spcAft>
                      </a:pPr>
                      <a:r>
                        <a:rPr lang="en-US" sz="2000" dirty="0">
                          <a:effectLst/>
                        </a:rPr>
                        <a:t>Respect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Thinking you are helping the team by being a hero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tc>
                  <a:txBody>
                    <a:bodyPr/>
                    <a:lstStyle/>
                    <a:p>
                      <a:pPr marL="0" marR="0">
                        <a:lnSpc>
                          <a:spcPct val="107000"/>
                        </a:lnSpc>
                        <a:spcBef>
                          <a:spcPts val="0"/>
                        </a:spcBef>
                        <a:spcAft>
                          <a:spcPts val="0"/>
                        </a:spcAft>
                      </a:pPr>
                      <a:r>
                        <a:rPr lang="en-US" sz="1600" dirty="0">
                          <a:effectLst/>
                        </a:rPr>
                        <a:t>Helping people to learn the things that you are good at and not judging the things that others aren’t good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5738" marR="25738" marT="0" marB="0" anchor="ctr"/>
                </a:tc>
                <a:extLst>
                  <a:ext uri="{0D108BD9-81ED-4DB2-BD59-A6C34878D82A}">
                    <a16:rowId xmlns:a16="http://schemas.microsoft.com/office/drawing/2014/main" xmlns="" val="57600091"/>
                  </a:ext>
                </a:extLst>
              </a:tr>
              <a:tr h="1034201">
                <a:tc>
                  <a:txBody>
                    <a:bodyPr/>
                    <a:lstStyle/>
                    <a:p>
                      <a:pPr fontAlgn="t"/>
                      <a:r>
                        <a:rPr lang="en-US" sz="2000" dirty="0">
                          <a:effectLst/>
                        </a:rPr>
                        <a:t>Courage</a:t>
                      </a:r>
                    </a:p>
                  </a:txBody>
                  <a:tcPr marL="30480" marR="30480" marT="30480" marB="30480"/>
                </a:tc>
                <a:tc>
                  <a:txBody>
                    <a:bodyPr/>
                    <a:lstStyle/>
                    <a:p>
                      <a:pPr fontAlgn="t"/>
                      <a:r>
                        <a:rPr lang="en-US" sz="1600" kern="1200" dirty="0">
                          <a:solidFill>
                            <a:schemeClr val="dk1"/>
                          </a:solidFill>
                          <a:effectLst/>
                          <a:latin typeface="+mn-lt"/>
                          <a:ea typeface="+mn-ea"/>
                          <a:cs typeface="+mn-cs"/>
                        </a:rPr>
                        <a:t>Even after the decision has been made continuing to push back</a:t>
                      </a:r>
                    </a:p>
                  </a:txBody>
                  <a:tcPr marL="30480" marR="30480" marT="30480" marB="30480"/>
                </a:tc>
                <a:tc>
                  <a:txBody>
                    <a:bodyPr/>
                    <a:lstStyle/>
                    <a:p>
                      <a:pPr fontAlgn="t"/>
                      <a:r>
                        <a:rPr lang="en-US" sz="1600" kern="1200" dirty="0">
                          <a:solidFill>
                            <a:schemeClr val="dk1"/>
                          </a:solidFill>
                          <a:effectLst/>
                          <a:latin typeface="+mn-lt"/>
                          <a:ea typeface="+mn-ea"/>
                          <a:cs typeface="+mn-cs"/>
                        </a:rPr>
                        <a:t>Being transparent, but willing to change even if that means accepting that you are wrong, or that your opinion is not the direction that the team is going.</a:t>
                      </a:r>
                    </a:p>
                  </a:txBody>
                  <a:tcPr marL="30480" marR="30480" marT="30480" marB="30480"/>
                </a:tc>
                <a:extLst>
                  <a:ext uri="{0D108BD9-81ED-4DB2-BD59-A6C34878D82A}">
                    <a16:rowId xmlns:a16="http://schemas.microsoft.com/office/drawing/2014/main" xmlns="" val="488793002"/>
                  </a:ext>
                </a:extLst>
              </a:tr>
            </a:tbl>
          </a:graphicData>
        </a:graphic>
      </p:graphicFrame>
    </p:spTree>
    <p:extLst>
      <p:ext uri="{BB962C8B-B14F-4D97-AF65-F5344CB8AC3E}">
        <p14:creationId xmlns:p14="http://schemas.microsoft.com/office/powerpoint/2010/main" val="407402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Agile Programming</a:t>
            </a:r>
          </a:p>
        </p:txBody>
      </p:sp>
      <p:pic>
        <p:nvPicPr>
          <p:cNvPr id="4" name="Picture 3"/>
          <p:cNvPicPr>
            <a:picLocks noChangeAspect="1"/>
          </p:cNvPicPr>
          <p:nvPr/>
        </p:nvPicPr>
        <p:blipFill>
          <a:blip r:embed="rId2"/>
          <a:stretch>
            <a:fillRect/>
          </a:stretch>
        </p:blipFill>
        <p:spPr>
          <a:xfrm>
            <a:off x="277234" y="3276600"/>
            <a:ext cx="8561966" cy="2727763"/>
          </a:xfrm>
          <a:prstGeom prst="rect">
            <a:avLst/>
          </a:prstGeom>
        </p:spPr>
      </p:pic>
      <p:sp>
        <p:nvSpPr>
          <p:cNvPr id="2" name="Rectangle 1"/>
          <p:cNvSpPr/>
          <p:nvPr/>
        </p:nvSpPr>
        <p:spPr>
          <a:xfrm>
            <a:off x="1181100" y="1828800"/>
            <a:ext cx="6781800" cy="923330"/>
          </a:xfrm>
          <a:prstGeom prst="rect">
            <a:avLst/>
          </a:prstGeom>
        </p:spPr>
        <p:txBody>
          <a:bodyPr wrap="square">
            <a:spAutoFit/>
          </a:bodyPr>
          <a:lstStyle/>
          <a:p>
            <a:pPr algn="ctr"/>
            <a:r>
              <a:rPr lang="en-US" dirty="0"/>
              <a:t>The aim of agile methods is to reduce overheads in the software process (e.g. by limiting documentation) and to be able to respond quickly to changing requirements without excessive rework.</a:t>
            </a:r>
          </a:p>
        </p:txBody>
      </p:sp>
    </p:spTree>
    <p:extLst>
      <p:ext uri="{BB962C8B-B14F-4D97-AF65-F5344CB8AC3E}">
        <p14:creationId xmlns:p14="http://schemas.microsoft.com/office/powerpoint/2010/main" val="3638134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Scrum</a:t>
            </a:r>
            <a:br>
              <a:rPr lang="en-US" dirty="0"/>
            </a:br>
            <a:r>
              <a:rPr lang="en-US" sz="2400" dirty="0"/>
              <a:t>The most prevalent of the Agile Methodologies</a:t>
            </a:r>
            <a:endParaRPr lang="en-US" dirty="0"/>
          </a:p>
        </p:txBody>
      </p:sp>
      <p:pic>
        <p:nvPicPr>
          <p:cNvPr id="1026" name="Picture 2" descr="agile methodologies"/>
          <p:cNvPicPr>
            <a:picLocks noChangeAspect="1" noChangeArrowheads="1"/>
          </p:cNvPicPr>
          <p:nvPr/>
        </p:nvPicPr>
        <p:blipFill rotWithShape="1">
          <a:blip r:embed="rId2">
            <a:extLst>
              <a:ext uri="{28A0092B-C50C-407E-A947-70E740481C1C}">
                <a14:useLocalDpi xmlns:a14="http://schemas.microsoft.com/office/drawing/2010/main" val="0"/>
              </a:ext>
            </a:extLst>
          </a:blip>
          <a:srcRect t="3825"/>
          <a:stretch/>
        </p:blipFill>
        <p:spPr bwMode="auto">
          <a:xfrm>
            <a:off x="152400" y="2057400"/>
            <a:ext cx="8922326" cy="4267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7838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ava Gree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txDef>
      <a:spPr>
        <a:noFill/>
      </a:spPr>
      <a:bodyPr wrap="square" rtlCol="0">
        <a:spAutoFit/>
      </a:bodyPr>
      <a:lstStyle>
        <a:defPPr algn="ctr">
          <a:lnSpc>
            <a:spcPts val="1800"/>
          </a:lnSpc>
          <a:defRPr sz="1800" b="0" dirty="0" err="1"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12050</TotalTime>
  <Words>4971</Words>
  <Application>Microsoft Office PowerPoint</Application>
  <PresentationFormat>On-screen Show (4:3)</PresentationFormat>
  <Paragraphs>899</Paragraphs>
  <Slides>78</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78</vt:i4>
      </vt:variant>
    </vt:vector>
  </HeadingPairs>
  <TitlesOfParts>
    <vt:vector size="90" baseType="lpstr">
      <vt:lpstr>Arial</vt:lpstr>
      <vt:lpstr>Arial Black</vt:lpstr>
      <vt:lpstr>Arial Narrow</vt:lpstr>
      <vt:lpstr>Calibri</vt:lpstr>
      <vt:lpstr>Comic Sans MS</vt:lpstr>
      <vt:lpstr>Consolas</vt:lpstr>
      <vt:lpstr>Franklin Gothic Medium</vt:lpstr>
      <vt:lpstr>Times</vt:lpstr>
      <vt:lpstr>Times New Roman</vt:lpstr>
      <vt:lpstr>Wingdings</vt:lpstr>
      <vt:lpstr>Wingdings 2</vt:lpstr>
      <vt:lpstr>Java Green</vt:lpstr>
      <vt:lpstr>Software Engineering I     Chapter 3    Agile SW Development   plus Scrum in-depth</vt:lpstr>
      <vt:lpstr>Plan-driven and agile development</vt:lpstr>
      <vt:lpstr>Why the break from Waterfall?</vt:lpstr>
      <vt:lpstr>Manifesto for Agile Software Development</vt:lpstr>
      <vt:lpstr>Twelve Principles of  the Agile Manifesto</vt:lpstr>
      <vt:lpstr>The primary measure of progress</vt:lpstr>
      <vt:lpstr>Agile vs Scrum</vt:lpstr>
      <vt:lpstr>Agile Programming</vt:lpstr>
      <vt:lpstr>Scrum The most prevalent of the Agile Methodologies</vt:lpstr>
      <vt:lpstr>Definition of scrum</vt:lpstr>
      <vt:lpstr>Scrum Theory: Process Control Models</vt:lpstr>
      <vt:lpstr>The Three Legs of Empiricism </vt:lpstr>
      <vt:lpstr>The Three Legs of Empiricism </vt:lpstr>
      <vt:lpstr>The Three Legs of Empiricism </vt:lpstr>
      <vt:lpstr>The Complexity of Software Development</vt:lpstr>
      <vt:lpstr>Characteristics of Waterfall vs Scrum</vt:lpstr>
      <vt:lpstr>Scrum in a nutshell</vt:lpstr>
      <vt:lpstr>Scrum Roles,  Artifacts  and Events</vt:lpstr>
      <vt:lpstr>Prescribed by Scrum</vt:lpstr>
      <vt:lpstr>Roles (high level)</vt:lpstr>
      <vt:lpstr>Roles</vt:lpstr>
      <vt:lpstr>For our section</vt:lpstr>
      <vt:lpstr>Artifacts</vt:lpstr>
      <vt:lpstr>Events  (1)</vt:lpstr>
      <vt:lpstr>Events  (2)</vt:lpstr>
      <vt:lpstr>Roles, Artifacts and Events in Action</vt:lpstr>
      <vt:lpstr>Roles Revisitied</vt:lpstr>
      <vt:lpstr>Who the Product Owner Is</vt:lpstr>
      <vt:lpstr>Who the Scrum Master Is</vt:lpstr>
      <vt:lpstr>More on the Development Team</vt:lpstr>
      <vt:lpstr>Techniques Complementary Practices</vt:lpstr>
      <vt:lpstr>PBIs</vt:lpstr>
      <vt:lpstr>Example PBI</vt:lpstr>
      <vt:lpstr>A Scrum Board</vt:lpstr>
      <vt:lpstr>The Definition of DONE (DoD)</vt:lpstr>
      <vt:lpstr>Sample Definition of Done (excerpted)</vt:lpstr>
      <vt:lpstr>Planning for the  Increment and the Product</vt:lpstr>
      <vt:lpstr>Sprint Planning Meeting Flow</vt:lpstr>
      <vt:lpstr>Sprint Planning Roles</vt:lpstr>
      <vt:lpstr>Monitoring Sprint Progress</vt:lpstr>
      <vt:lpstr>Sprint Goals</vt:lpstr>
      <vt:lpstr>The Daily Scrum</vt:lpstr>
      <vt:lpstr>The Sprint</vt:lpstr>
      <vt:lpstr>Hitting a Spike</vt:lpstr>
      <vt:lpstr>Sprint Review Meeting</vt:lpstr>
      <vt:lpstr>Sprint Review Meeting</vt:lpstr>
      <vt:lpstr>Sprint Retrospective:    The Scrum Team's Opportunity to Improve</vt:lpstr>
      <vt:lpstr>Event lengths and Sprint length</vt:lpstr>
      <vt:lpstr>Planning Horizons</vt:lpstr>
      <vt:lpstr>Backlog Accuracy and Item Detail</vt:lpstr>
      <vt:lpstr>A ‘prescribing medication’ story </vt:lpstr>
      <vt:lpstr>PBI Refinement: Progression from vague idea to specific tasks</vt:lpstr>
      <vt:lpstr>Gherkin Syntax</vt:lpstr>
      <vt:lpstr>Early PBI</vt:lpstr>
      <vt:lpstr>Refined PBI</vt:lpstr>
      <vt:lpstr>Decomposed PBI</vt:lpstr>
      <vt:lpstr>Proper Use of Scrum Boards (and Trello)</vt:lpstr>
      <vt:lpstr>Assigning Points for PBI Sizing</vt:lpstr>
      <vt:lpstr>Business Value</vt:lpstr>
      <vt:lpstr>Assigning Points for PBI Value</vt:lpstr>
      <vt:lpstr>Burndown for Trello</vt:lpstr>
      <vt:lpstr>Burndown can show  over-commitment problems</vt:lpstr>
      <vt:lpstr>Visualization Suggestions for Project</vt:lpstr>
      <vt:lpstr>Velocity</vt:lpstr>
      <vt:lpstr>Velocity Don't Do This</vt:lpstr>
      <vt:lpstr>Ordering the Product Backlog</vt:lpstr>
      <vt:lpstr>Two Basic Types of Release Planning</vt:lpstr>
      <vt:lpstr>Cone of Uncertainty</vt:lpstr>
      <vt:lpstr>Sprint 0</vt:lpstr>
      <vt:lpstr>Hybrid models</vt:lpstr>
      <vt:lpstr>Agile and plan-driven methods</vt:lpstr>
      <vt:lpstr>Collaborative Model</vt:lpstr>
      <vt:lpstr>Variations</vt:lpstr>
      <vt:lpstr>Larger Project can use Multi-team Scrum</vt:lpstr>
      <vt:lpstr>It's all about the team</vt:lpstr>
      <vt:lpstr>Teamwork in Scrum</vt:lpstr>
      <vt:lpstr>Scrum Values</vt:lpstr>
      <vt:lpstr>Scrum Values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Object-Oriented Programming and Data Abstraction  Lesson 1: Review</dc:title>
  <dc:creator>Jack Myers</dc:creator>
  <cp:lastModifiedBy>Myers, Jack F</cp:lastModifiedBy>
  <cp:revision>271</cp:revision>
  <dcterms:created xsi:type="dcterms:W3CDTF">2013-12-20T15:33:26Z</dcterms:created>
  <dcterms:modified xsi:type="dcterms:W3CDTF">2016-10-07T19:48:14Z</dcterms:modified>
</cp:coreProperties>
</file>