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48"/>
  </p:notesMasterIdLst>
  <p:sldIdLst>
    <p:sldId id="257" r:id="rId2"/>
    <p:sldId id="260" r:id="rId3"/>
    <p:sldId id="262" r:id="rId4"/>
    <p:sldId id="263" r:id="rId5"/>
    <p:sldId id="264" r:id="rId6"/>
    <p:sldId id="316" r:id="rId7"/>
    <p:sldId id="317" r:id="rId8"/>
    <p:sldId id="318" r:id="rId9"/>
    <p:sldId id="325" r:id="rId10"/>
    <p:sldId id="330" r:id="rId11"/>
    <p:sldId id="319" r:id="rId12"/>
    <p:sldId id="320" r:id="rId13"/>
    <p:sldId id="322" r:id="rId14"/>
    <p:sldId id="323" r:id="rId15"/>
    <p:sldId id="326" r:id="rId16"/>
    <p:sldId id="324" r:id="rId17"/>
    <p:sldId id="327" r:id="rId18"/>
    <p:sldId id="265" r:id="rId19"/>
    <p:sldId id="267" r:id="rId20"/>
    <p:sldId id="268" r:id="rId21"/>
    <p:sldId id="269" r:id="rId22"/>
    <p:sldId id="271" r:id="rId23"/>
    <p:sldId id="328" r:id="rId24"/>
    <p:sldId id="275" r:id="rId25"/>
    <p:sldId id="329" r:id="rId26"/>
    <p:sldId id="279" r:id="rId27"/>
    <p:sldId id="280" r:id="rId28"/>
    <p:sldId id="284" r:id="rId29"/>
    <p:sldId id="288" r:id="rId30"/>
    <p:sldId id="290" r:id="rId31"/>
    <p:sldId id="291" r:id="rId32"/>
    <p:sldId id="292" r:id="rId33"/>
    <p:sldId id="293" r:id="rId34"/>
    <p:sldId id="297" r:id="rId35"/>
    <p:sldId id="298" r:id="rId36"/>
    <p:sldId id="299" r:id="rId37"/>
    <p:sldId id="302" r:id="rId38"/>
    <p:sldId id="331" r:id="rId39"/>
    <p:sldId id="261" r:id="rId40"/>
    <p:sldId id="281" r:id="rId41"/>
    <p:sldId id="285" r:id="rId42"/>
    <p:sldId id="287" r:id="rId43"/>
    <p:sldId id="289" r:id="rId44"/>
    <p:sldId id="294" r:id="rId45"/>
    <p:sldId id="296" r:id="rId46"/>
    <p:sldId id="30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a:srgbClr val="FFD45B"/>
    <a:srgbClr val="009494"/>
    <a:srgbClr val="72C89D"/>
    <a:srgbClr val="8EC63D"/>
    <a:srgbClr val="58C6D1"/>
    <a:srgbClr val="63636B"/>
    <a:srgbClr val="989799"/>
    <a:srgbClr val="ACACAB"/>
    <a:srgbClr val="ABAC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76" autoAdjust="0"/>
  </p:normalViewPr>
  <p:slideViewPr>
    <p:cSldViewPr>
      <p:cViewPr>
        <p:scale>
          <a:sx n="70" d="100"/>
          <a:sy n="70" d="100"/>
        </p:scale>
        <p:origin x="-1758" y="-492"/>
      </p:cViewPr>
      <p:guideLst>
        <p:guide orient="horz" pos="2160"/>
        <p:guide pos="2880"/>
      </p:guideLst>
    </p:cSldViewPr>
  </p:slideViewPr>
  <p:outlineViewPr>
    <p:cViewPr>
      <p:scale>
        <a:sx n="33" d="100"/>
        <a:sy n="33" d="100"/>
      </p:scale>
      <p:origin x="0" y="65172"/>
    </p:cViewPr>
  </p:outlineViewPr>
  <p:notesTextViewPr>
    <p:cViewPr>
      <p:scale>
        <a:sx n="1" d="1"/>
        <a:sy n="1" d="1"/>
      </p:scale>
      <p:origin x="0" y="0"/>
    </p:cViewPr>
  </p:notesTextViewPr>
  <p:sorterViewPr>
    <p:cViewPr>
      <p:scale>
        <a:sx n="159" d="100"/>
        <a:sy n="159" d="100"/>
      </p:scale>
      <p:origin x="0" y="210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99BAC5-AAC3-41B1-80A3-A98604D7601C}" type="datetimeFigureOut">
              <a:rPr lang="en-US" smtClean="0"/>
              <a:t>12/17/2017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C63B7B-8D39-4D0A-9EEA-56F291D347AD}" type="slidenum">
              <a:rPr lang="en-US" smtClean="0"/>
              <a:t>‹#›</a:t>
            </a:fld>
            <a:endParaRPr lang="en-US"/>
          </a:p>
        </p:txBody>
      </p:sp>
    </p:spTree>
    <p:extLst>
      <p:ext uri="{BB962C8B-B14F-4D97-AF65-F5344CB8AC3E}">
        <p14:creationId xmlns:p14="http://schemas.microsoft.com/office/powerpoint/2010/main" val="2078626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Objects First with Java</a:t>
            </a:r>
          </a:p>
        </p:txBody>
      </p:sp>
      <p:sp>
        <p:nvSpPr>
          <p:cNvPr id="15363"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 David J. Barnes and Michael Kölling</a:t>
            </a:r>
          </a:p>
        </p:txBody>
      </p:sp>
      <p:sp>
        <p:nvSpPr>
          <p:cNvPr id="1536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fld id="{03152B4E-4FD2-45FC-9CDE-05DF5F3AE35C}" type="slidenum">
              <a:rPr lang="en-GB" altLang="en-US" sz="1200"/>
              <a:pPr/>
              <a:t>1</a:t>
            </a:fld>
            <a:endParaRPr lang="en-GB" altLang="en-US" sz="1200"/>
          </a:p>
        </p:txBody>
      </p:sp>
      <p:sp>
        <p:nvSpPr>
          <p:cNvPr id="15365" name="Rectangle 2"/>
          <p:cNvSpPr>
            <a:spLocks noGrp="1" noRot="1" noChangeAspect="1" noChangeArrowheads="1" noTextEdit="1"/>
          </p:cNvSpPr>
          <p:nvPr>
            <p:ph type="sldImg"/>
          </p:nvPr>
        </p:nvSpPr>
        <p:spPr>
          <a:ln/>
        </p:spPr>
      </p:sp>
      <p:sp>
        <p:nvSpPr>
          <p:cNvPr id="153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Replace this with your course title and your name/contact details.</a:t>
            </a:r>
          </a:p>
          <a:p>
            <a:pPr eaLnBrk="1" hangingPunct="1"/>
            <a:endParaRPr lang="en-GB" altLang="en-US"/>
          </a:p>
        </p:txBody>
      </p:sp>
    </p:spTree>
    <p:extLst>
      <p:ext uri="{BB962C8B-B14F-4D97-AF65-F5344CB8AC3E}">
        <p14:creationId xmlns:p14="http://schemas.microsoft.com/office/powerpoint/2010/main" val="3039200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ln/>
        </p:spPr>
        <p:txBody>
          <a:bodyPr/>
          <a:lstStyle/>
          <a:p>
            <a:endParaRPr lang="en-US"/>
          </a:p>
        </p:txBody>
      </p:sp>
      <p:sp>
        <p:nvSpPr>
          <p:cNvPr id="18435"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2305992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ln/>
        </p:spPr>
        <p:txBody>
          <a:bodyPr/>
          <a:lstStyle/>
          <a:p>
            <a:endParaRPr lang="en-US"/>
          </a:p>
        </p:txBody>
      </p:sp>
      <p:sp>
        <p:nvSpPr>
          <p:cNvPr id="26627"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722931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black"/>
              </a:solidFill>
            </a:endParaRPr>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0" name="Date Placeholder 9"/>
          <p:cNvSpPr>
            <a:spLocks noGrp="1"/>
          </p:cNvSpPr>
          <p:nvPr>
            <p:ph type="dt" sz="half" idx="10"/>
          </p:nvPr>
        </p:nvSpPr>
        <p:spPr>
          <a:xfrm>
            <a:off x="370888" y="6645106"/>
            <a:ext cx="2133600" cy="274320"/>
          </a:xfrm>
        </p:spPr>
        <p:txBody>
          <a:bodyPr/>
          <a:lstStyle>
            <a:lvl1pPr>
              <a:defRPr sz="900">
                <a:solidFill>
                  <a:schemeClr val="tx1"/>
                </a:solidFill>
                <a:latin typeface="Arial Narrow" panose="020B0606020202030204" pitchFamily="34" charset="0"/>
              </a:defRPr>
            </a:lvl1pPr>
          </a:lstStyle>
          <a:p>
            <a:fld id="{B01D2C00-4051-494E-A977-137197B29FE8}" type="datetime1">
              <a:rPr lang="en-US" smtClean="0"/>
              <a:pPr/>
              <a:t>12/17/2017</a:t>
            </a:fld>
            <a:endParaRPr lang="en-US"/>
          </a:p>
        </p:txBody>
      </p:sp>
      <p:sp>
        <p:nvSpPr>
          <p:cNvPr id="12" name="Footer Placeholder 11"/>
          <p:cNvSpPr>
            <a:spLocks noGrp="1"/>
          </p:cNvSpPr>
          <p:nvPr>
            <p:ph type="ftr" sz="quarter" idx="12"/>
          </p:nvPr>
        </p:nvSpPr>
        <p:spPr>
          <a:xfrm>
            <a:off x="3048000" y="6645106"/>
            <a:ext cx="3352800" cy="274320"/>
          </a:xfrm>
        </p:spPr>
        <p:txBody>
          <a:bodyPr/>
          <a:lstStyle>
            <a:lvl1pPr>
              <a:defRPr sz="900">
                <a:solidFill>
                  <a:schemeClr val="tx1"/>
                </a:solidFill>
                <a:latin typeface="Arial Narrow" panose="020B0606020202030204" pitchFamily="34" charset="0"/>
              </a:defRPr>
            </a:lvl1pPr>
          </a:lstStyle>
          <a:p>
            <a:endParaRPr lang="en-US"/>
          </a:p>
        </p:txBody>
      </p:sp>
      <p:sp>
        <p:nvSpPr>
          <p:cNvPr id="13" name="Title 12"/>
          <p:cNvSpPr>
            <a:spLocks noGrp="1"/>
          </p:cNvSpPr>
          <p:nvPr>
            <p:ph type="title" hasCustomPrompt="1"/>
          </p:nvPr>
        </p:nvSpPr>
        <p:spPr>
          <a:xfrm>
            <a:off x="457200" y="2052960"/>
            <a:ext cx="6324600" cy="1828800"/>
          </a:xfrm>
        </p:spPr>
        <p:txBody>
          <a:bodyPr/>
          <a:lstStyle>
            <a:lvl1pPr algn="r">
              <a:defRPr sz="4000" spc="150" baseline="0"/>
            </a:lvl1pPr>
          </a:lstStyle>
          <a:p>
            <a:r>
              <a:rPr lang="en-US" dirty="0"/>
              <a:t>CLICK TO EDIT MASTER TITLE STYLE</a:t>
            </a:r>
          </a:p>
        </p:txBody>
      </p:sp>
      <p:sp>
        <p:nvSpPr>
          <p:cNvPr id="9"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807476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Date Placeholder 8"/>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fld id="{C434DD70-68F0-4DEF-81F9-71079D2F1371}" type="datetime1">
              <a:rPr lang="en-US" smtClean="0"/>
              <a:pPr/>
              <a:t>12/17/2017</a:t>
            </a:fld>
            <a:endParaRPr lang="en-US"/>
          </a:p>
        </p:txBody>
      </p:sp>
      <p:sp>
        <p:nvSpPr>
          <p:cNvPr id="11" name="Footer Placeholder 10"/>
          <p:cNvSpPr>
            <a:spLocks noGrp="1"/>
          </p:cNvSpPr>
          <p:nvPr>
            <p:ph type="ftr" sz="quarter" idx="12"/>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solidFill>
                  <a:srgbClr val="CCECFF"/>
                </a:solidFill>
              </a:defRPr>
            </a:lvl1pPr>
          </a:lstStyle>
          <a:p>
            <a:r>
              <a:rPr lang="en-US" dirty="0"/>
              <a:t>Click to edit Master title style</a:t>
            </a:r>
          </a:p>
        </p:txBody>
      </p:sp>
      <p:sp>
        <p:nvSpPr>
          <p:cNvPr id="13"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194760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fld id="{3DD63199-ED02-43C5-98B2-403BD5B5424D}" type="datetime1">
              <a:rPr lang="en-US" smtClean="0"/>
              <a:pPr/>
              <a:t>12/17/2017</a:t>
            </a:fld>
            <a:endParaRPr lang="en-US"/>
          </a:p>
        </p:txBody>
      </p:sp>
      <p:sp>
        <p:nvSpPr>
          <p:cNvPr id="8" name="Footer Placeholder 7"/>
          <p:cNvSpPr>
            <a:spLocks noGrp="1"/>
          </p:cNvSpPr>
          <p:nvPr>
            <p:ph type="ftr" sz="quarter" idx="11"/>
          </p:nvPr>
        </p:nvSpPr>
        <p:spPr>
          <a:xfrm>
            <a:off x="457200" y="6641350"/>
            <a:ext cx="85344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10" name="Title 9"/>
          <p:cNvSpPr>
            <a:spLocks noGrp="1"/>
          </p:cNvSpPr>
          <p:nvPr>
            <p:ph type="title"/>
          </p:nvPr>
        </p:nvSpPr>
        <p:spPr/>
        <p:txBody>
          <a:bodyPr/>
          <a:lstStyle/>
          <a:p>
            <a:r>
              <a:rPr lang="en-US"/>
              <a:t>Click to edit Master title style</a:t>
            </a:r>
          </a:p>
        </p:txBody>
      </p:sp>
      <p:sp>
        <p:nvSpPr>
          <p:cNvPr id="11"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593829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58F7003A-EE07-45D0-8EDE-BE72C64253B7}" type="datetime1">
              <a:rPr lang="en-US" smtClean="0"/>
              <a:pPr/>
              <a:t>12/17/2017</a:t>
            </a:fld>
            <a:endParaRPr lang="en-US"/>
          </a:p>
        </p:txBody>
      </p:sp>
      <p:sp>
        <p:nvSpPr>
          <p:cNvPr id="4" name="Footer Placeholder 3"/>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endParaRPr lang="en-US"/>
          </a:p>
        </p:txBody>
      </p:sp>
      <p:sp>
        <p:nvSpPr>
          <p:cNvPr id="6" name="Title 5"/>
          <p:cNvSpPr>
            <a:spLocks noGrp="1"/>
          </p:cNvSpPr>
          <p:nvPr>
            <p:ph type="title"/>
          </p:nvPr>
        </p:nvSpPr>
        <p:spPr/>
        <p:txBody>
          <a:bodyPr/>
          <a:lstStyle/>
          <a:p>
            <a:r>
              <a:rPr lang="en-US"/>
              <a:t>Click to edit Master title style</a:t>
            </a:r>
          </a:p>
        </p:txBody>
      </p:sp>
      <p:sp>
        <p:nvSpPr>
          <p:cNvPr id="7"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165219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Date Placeholder 1"/>
          <p:cNvSpPr>
            <a:spLocks noGrp="1"/>
          </p:cNvSpPr>
          <p:nvPr>
            <p:ph type="dt" sz="half" idx="10"/>
          </p:nvPr>
        </p:nvSpPr>
        <p:spPr>
          <a:xfrm>
            <a:off x="370888" y="6629475"/>
            <a:ext cx="2133600" cy="274320"/>
          </a:xfrm>
        </p:spPr>
        <p:txBody>
          <a:bodyPr/>
          <a:lstStyle>
            <a:lvl1pPr>
              <a:defRPr sz="900">
                <a:solidFill>
                  <a:schemeClr val="tx1"/>
                </a:solidFill>
                <a:latin typeface="Arial Narrow" panose="020B0606020202030204" pitchFamily="34" charset="0"/>
              </a:defRPr>
            </a:lvl1pPr>
          </a:lstStyle>
          <a:p>
            <a:fld id="{E6F30DDD-5613-420D-BFAE-9FDA909A81F5}" type="datetime1">
              <a:rPr lang="en-US" smtClean="0"/>
              <a:pPr/>
              <a:t>12/17/2017</a:t>
            </a:fld>
            <a:endParaRPr lang="en-US"/>
          </a:p>
        </p:txBody>
      </p:sp>
      <p:sp>
        <p:nvSpPr>
          <p:cNvPr id="3" name="Footer Placeholder 2"/>
          <p:cNvSpPr>
            <a:spLocks noGrp="1"/>
          </p:cNvSpPr>
          <p:nvPr>
            <p:ph type="ftr" sz="quarter" idx="11"/>
          </p:nvPr>
        </p:nvSpPr>
        <p:spPr>
          <a:xfrm>
            <a:off x="152400" y="6629475"/>
            <a:ext cx="91440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6"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2799336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fld id="{83D39BFE-46BB-4B94-9063-9A78EB540FB4}" type="datetime1">
              <a:rPr lang="en-US" smtClean="0"/>
              <a:pPr/>
              <a:t>12/17/2017</a:t>
            </a:fld>
            <a:endParaRPr lang="en-US"/>
          </a:p>
        </p:txBody>
      </p:sp>
      <p:sp>
        <p:nvSpPr>
          <p:cNvPr id="6" name="Footer Placeholder 5"/>
          <p:cNvSpPr>
            <a:spLocks noGrp="1"/>
          </p:cNvSpPr>
          <p:nvPr>
            <p:ph type="ftr" sz="quarter" idx="11"/>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a:t>Click to edit Master title style</a:t>
            </a:r>
            <a:endParaRPr lang="en-US" dirty="0"/>
          </a:p>
        </p:txBody>
      </p:sp>
      <p:sp>
        <p:nvSpPr>
          <p:cNvPr id="12"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94132512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small)">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12/17/2017</a:t>
            </a:fld>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87481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Java Foundations">
    <p:bg>
      <p:bgPr>
        <a:solidFill>
          <a:srgbClr val="FFC00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12/17/2017</a:t>
            </a:fld>
            <a:endParaRPr lang="en-US"/>
          </a:p>
        </p:txBody>
      </p:sp>
      <p:sp>
        <p:nvSpPr>
          <p:cNvPr id="5" name="Footer Placeholder 4"/>
          <p:cNvSpPr>
            <a:spLocks noGrp="1"/>
          </p:cNvSpPr>
          <p:nvPr>
            <p:ph type="ftr" sz="quarter" idx="11"/>
          </p:nvPr>
        </p:nvSpPr>
        <p:spPr>
          <a:xfrm>
            <a:off x="3048000" y="6617600"/>
            <a:ext cx="3352800" cy="274320"/>
          </a:xfrm>
        </p:spPr>
        <p:txBody>
          <a:bodyPr/>
          <a:lstStyle>
            <a:lvl1pPr>
              <a:defRPr sz="900">
                <a:solidFill>
                  <a:schemeClr val="tx1"/>
                </a:solidFill>
                <a:latin typeface="Arial Narrow" panose="020B0606020202030204" pitchFamily="34" charset="0"/>
              </a:defRPr>
            </a:lvl1pPr>
          </a:lstStyle>
          <a:p>
            <a:endParaRPr lang="en-US"/>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89392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ueJay">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12/17/2017</a:t>
            </a:fld>
            <a:endParaRPr lang="en-US"/>
          </a:p>
        </p:txBody>
      </p:sp>
      <p:sp>
        <p:nvSpPr>
          <p:cNvPr id="5" name="Footer Placeholder 4"/>
          <p:cNvSpPr>
            <a:spLocks noGrp="1"/>
          </p:cNvSpPr>
          <p:nvPr>
            <p:ph type="ftr" sz="quarter" idx="11"/>
          </p:nvPr>
        </p:nvSpPr>
        <p:spPr>
          <a:xfrm>
            <a:off x="304800" y="6617600"/>
            <a:ext cx="88392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390945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medium)">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a:spcAft>
                <a:spcPts val="600"/>
              </a:spcAft>
              <a:defRPr sz="2400" spc="0">
                <a:solidFill>
                  <a:schemeClr val="tx1"/>
                </a:solidFill>
              </a:defRPr>
            </a:lvl1pPr>
            <a:lvl2pPr>
              <a:spcAft>
                <a:spcPts val="600"/>
              </a:spcAft>
              <a:defRPr sz="2000" spc="0">
                <a:solidFill>
                  <a:schemeClr val="tx1"/>
                </a:solidFill>
              </a:defRPr>
            </a:lvl2pPr>
            <a:lvl3pPr>
              <a:spcAft>
                <a:spcPts val="600"/>
              </a:spcAft>
              <a:defRPr sz="1800" spc="0">
                <a:solidFill>
                  <a:schemeClr val="tx1"/>
                </a:solidFill>
              </a:defRPr>
            </a:lvl3pPr>
            <a:lvl4pPr>
              <a:spcAft>
                <a:spcPts val="600"/>
              </a:spcAft>
              <a:defRPr sz="1600">
                <a:solidFill>
                  <a:schemeClr val="tx1"/>
                </a:solidFill>
              </a:defRPr>
            </a:lvl4pPr>
            <a:lvl5pPr>
              <a:spcAft>
                <a:spcPts val="600"/>
              </a:spcAft>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12/17/2017</a:t>
            </a:fld>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endParaRPr lang="en-US"/>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380846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larg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344488" indent="-300038">
              <a:spcAft>
                <a:spcPts val="600"/>
              </a:spcAft>
              <a:defRPr sz="2800" spc="0">
                <a:solidFill>
                  <a:schemeClr val="tx1"/>
                </a:solidFill>
              </a:defRPr>
            </a:lvl1pPr>
            <a:lvl2pPr marL="623888" indent="-258763">
              <a:spcAft>
                <a:spcPts val="600"/>
              </a:spcAft>
              <a:defRPr sz="2400" spc="0">
                <a:solidFill>
                  <a:schemeClr val="tx1"/>
                </a:solidFill>
              </a:defRPr>
            </a:lvl2pPr>
            <a:lvl3pPr>
              <a:spcAft>
                <a:spcPts val="600"/>
              </a:spcAft>
              <a:defRPr sz="2000" spc="0">
                <a:solidFill>
                  <a:schemeClr val="tx1"/>
                </a:solidFill>
              </a:defRPr>
            </a:lvl3pPr>
            <a:lvl4pPr>
              <a:spcAft>
                <a:spcPts val="600"/>
              </a:spcAft>
              <a:defRPr sz="1800">
                <a:solidFill>
                  <a:schemeClr val="tx1"/>
                </a:solidFill>
              </a:defRPr>
            </a:lvl4pPr>
            <a:lvl5pPr>
              <a:spcAft>
                <a:spcPts val="600"/>
              </a:spcAft>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12/17/2017</a:t>
            </a:fld>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endParaRPr lang="en-US"/>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4060856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smal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719071"/>
            <a:ext cx="4258294"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fld id="{C715CDA6-468B-4914-9119-2CA166CC068C}" type="datetime1">
              <a:rPr lang="en-US" smtClean="0"/>
              <a:pPr/>
              <a:t>12/17/2017</a:t>
            </a:fld>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endParaRPr lang="en-US"/>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1632379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medium)">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719071"/>
            <a:ext cx="4258294"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fld id="{C715CDA6-468B-4914-9119-2CA166CC068C}" type="datetime1">
              <a:rPr lang="en-US" smtClean="0"/>
              <a:pPr/>
              <a:t>12/17/2017</a:t>
            </a:fld>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3201677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Co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685800"/>
            <a:ext cx="8407893" cy="5440679"/>
          </a:xfrm>
        </p:spPr>
        <p:txBody>
          <a:bodyPr/>
          <a:lstStyle>
            <a:lvl1pPr marL="4572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1pPr>
            <a:lvl2pPr marL="36576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2pPr>
            <a:lvl3pPr marL="64008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3pPr>
            <a:lvl4pPr marL="91440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4pPr>
            <a:lvl5pPr marL="109728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581975"/>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12/17/2017</a:t>
            </a:fld>
            <a:endParaRPr lang="en-US"/>
          </a:p>
        </p:txBody>
      </p:sp>
      <p:sp>
        <p:nvSpPr>
          <p:cNvPr id="5" name="Footer Placeholder 4"/>
          <p:cNvSpPr>
            <a:spLocks noGrp="1"/>
          </p:cNvSpPr>
          <p:nvPr>
            <p:ph type="ftr" sz="quarter" idx="11"/>
          </p:nvPr>
        </p:nvSpPr>
        <p:spPr>
          <a:xfrm>
            <a:off x="304800" y="6581975"/>
            <a:ext cx="8839200" cy="274320"/>
          </a:xfrm>
        </p:spPr>
        <p:txBody>
          <a:bodyPr/>
          <a:lstStyle>
            <a:lvl1pPr>
              <a:defRPr sz="900">
                <a:solidFill>
                  <a:schemeClr val="tx1"/>
                </a:solidFill>
                <a:latin typeface="Arial Narrow" panose="020B0606020202030204" pitchFamily="34" charset="0"/>
              </a:defRPr>
            </a:lvl1pPr>
          </a:lstStyle>
          <a:p>
            <a:endParaRPr lang="en-US"/>
          </a:p>
        </p:txBody>
      </p:sp>
      <p:sp>
        <p:nvSpPr>
          <p:cNvPr id="7" name="Title 6"/>
          <p:cNvSpPr>
            <a:spLocks noGrp="1"/>
          </p:cNvSpPr>
          <p:nvPr>
            <p:ph type="title" hasCustomPrompt="1"/>
          </p:nvPr>
        </p:nvSpPr>
        <p:spPr>
          <a:xfrm>
            <a:off x="381000" y="152400"/>
            <a:ext cx="8381260" cy="406153"/>
          </a:xfrm>
        </p:spPr>
        <p:txBody>
          <a:bodyPr/>
          <a:lstStyle>
            <a:lvl1pPr>
              <a:defRPr sz="2000" u="sng" cap="none" spc="0">
                <a:solidFill>
                  <a:schemeClr val="tx1"/>
                </a:solidFill>
              </a:defRPr>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2205234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pPr eaLnBrk="1" fontAlgn="auto" hangingPunct="1">
              <a:spcBef>
                <a:spcPts val="0"/>
              </a:spcBef>
              <a:spcAft>
                <a:spcPts val="0"/>
              </a:spcAft>
            </a:pPr>
            <a:fld id="{29D87F41-6843-4E69-8327-FFD93063886E}" type="datetime1">
              <a:rPr lang="en-US" b="0" smtClean="0">
                <a:solidFill>
                  <a:srgbClr val="0D6911"/>
                </a:solidFill>
                <a:latin typeface="Franklin Gothic Medium"/>
              </a:rPr>
              <a:pPr eaLnBrk="1" fontAlgn="auto" hangingPunct="1">
                <a:spcBef>
                  <a:spcPts val="0"/>
                </a:spcBef>
                <a:spcAft>
                  <a:spcPts val="0"/>
                </a:spcAft>
              </a:pPr>
              <a:t>12/17/2017</a:t>
            </a:fld>
            <a:endParaRPr lang="en-US" b="0">
              <a:solidFill>
                <a:srgbClr val="0D6911"/>
              </a:solidFill>
              <a:latin typeface="Franklin Gothic Medium"/>
            </a:endParaRPr>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pPr eaLnBrk="1" fontAlgn="auto" hangingPunct="1">
              <a:spcBef>
                <a:spcPts val="0"/>
              </a:spcBef>
              <a:spcAft>
                <a:spcPts val="0"/>
              </a:spcAft>
            </a:pPr>
            <a:endParaRPr lang="en-US" b="0">
              <a:solidFill>
                <a:srgbClr val="0D6911"/>
              </a:solidFill>
              <a:latin typeface="Franklin Gothic Medium"/>
            </a:endParaRPr>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eaLnBrk="1" fontAlgn="auto" hangingPunct="1">
              <a:spcBef>
                <a:spcPts val="0"/>
              </a:spcBef>
              <a:spcAft>
                <a:spcPts val="0"/>
              </a:spcAft>
            </a:pPr>
            <a:endParaRPr lang="en-US" b="0" dirty="0">
              <a:solidFill>
                <a:srgbClr val="0D6911"/>
              </a:solidFill>
              <a:latin typeface="Franklin Gothic Medium"/>
            </a:endParaRPr>
          </a:p>
        </p:txBody>
      </p:sp>
    </p:spTree>
    <p:extLst>
      <p:ext uri="{BB962C8B-B14F-4D97-AF65-F5344CB8AC3E}">
        <p14:creationId xmlns:p14="http://schemas.microsoft.com/office/powerpoint/2010/main" val="389342856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90" r:id="rId3"/>
    <p:sldLayoutId id="2147483691" r:id="rId4"/>
    <p:sldLayoutId id="2147483678" r:id="rId5"/>
    <p:sldLayoutId id="2147483687" r:id="rId6"/>
    <p:sldLayoutId id="2147483679" r:id="rId7"/>
    <p:sldLayoutId id="2147483688" r:id="rId8"/>
    <p:sldLayoutId id="2147483680" r:id="rId9"/>
    <p:sldLayoutId id="2147483681" r:id="rId10"/>
    <p:sldLayoutId id="2147483682" r:id="rId11"/>
    <p:sldLayoutId id="2147483683" r:id="rId12"/>
    <p:sldLayoutId id="2147483684" r:id="rId13"/>
    <p:sldLayoutId id="2147483685" r:id="rId14"/>
  </p:sldLayoutIdLst>
  <p:hf hdr="0" ftr="0" dt="0"/>
  <p:txStyles>
    <p:titleStyle>
      <a:lvl1pPr algn="ctr" defTabSz="914400" rtl="0" eaLnBrk="1" latinLnBrk="0" hangingPunct="1">
        <a:spcBef>
          <a:spcPct val="0"/>
        </a:spcBef>
        <a:buNone/>
        <a:defRPr sz="3200" kern="1200" cap="none"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5.gif"/><Relationship Id="rId1" Type="http://schemas.openxmlformats.org/officeDocument/2006/relationships/slideLayout" Target="../slideLayouts/slideLayout2.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7" Type="http://schemas.openxmlformats.org/officeDocument/2006/relationships/image" Target="../media/image10.gif"/><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image" Target="../media/image8.gif"/><Relationship Id="rId4" Type="http://schemas.openxmlformats.org/officeDocument/2006/relationships/image" Target="../media/image7.gif"/></Relationships>
</file>

<file path=ppt/slides/_rels/slide15.xml.rels><?xml version="1.0" encoding="UTF-8" standalone="yes"?>
<Relationships xmlns="http://schemas.openxmlformats.org/package/2006/relationships"><Relationship Id="rId3" Type="http://schemas.openxmlformats.org/officeDocument/2006/relationships/image" Target="../media/image5.gif"/><Relationship Id="rId7" Type="http://schemas.openxmlformats.org/officeDocument/2006/relationships/image" Target="../media/image10.gif"/><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image" Target="../media/image8.gif"/><Relationship Id="rId4" Type="http://schemas.openxmlformats.org/officeDocument/2006/relationships/image" Target="../media/image7.gif"/></Relationships>
</file>

<file path=ppt/slides/_rels/slide16.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gif"/><Relationship Id="rId7" Type="http://schemas.openxmlformats.org/officeDocument/2006/relationships/image" Target="../media/image9.gif"/><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gif"/><Relationship Id="rId7" Type="http://schemas.openxmlformats.org/officeDocument/2006/relationships/image" Target="../media/image9.gif"/><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gif"/><Relationship Id="rId9" Type="http://schemas.openxmlformats.org/officeDocument/2006/relationships/image" Target="../media/image12.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gif"/><Relationship Id="rId7" Type="http://schemas.openxmlformats.org/officeDocument/2006/relationships/image" Target="../media/image9.gif"/><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gif"/><Relationship Id="rId9" Type="http://schemas.openxmlformats.org/officeDocument/2006/relationships/image" Target="../media/image13.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gif"/><Relationship Id="rId7" Type="http://schemas.openxmlformats.org/officeDocument/2006/relationships/image" Target="../media/image9.gif"/><Relationship Id="rId2" Type="http://schemas.openxmlformats.org/officeDocument/2006/relationships/image" Target="../media/image4.gif"/><Relationship Id="rId1" Type="http://schemas.openxmlformats.org/officeDocument/2006/relationships/slideLayout" Target="../slideLayouts/slideLayout12.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gif"/><Relationship Id="rId9"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gif"/><Relationship Id="rId7" Type="http://schemas.openxmlformats.org/officeDocument/2006/relationships/image" Target="../media/image9.gif"/><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gif"/></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1"/>
          <p:cNvSpPr>
            <a:spLocks noGrp="1" noChangeArrowheads="1"/>
          </p:cNvSpPr>
          <p:nvPr>
            <p:ph type="title"/>
          </p:nvPr>
        </p:nvSpPr>
        <p:spPr>
          <a:xfrm>
            <a:off x="304800" y="381000"/>
            <a:ext cx="4648200" cy="1828800"/>
          </a:xfrm>
        </p:spPr>
        <p:txBody>
          <a:bodyPr anchor="t"/>
          <a:lstStyle/>
          <a:p>
            <a:pPr algn="l" eaLnBrk="1" hangingPunct="1"/>
            <a:r>
              <a:rPr lang="en-GB" altLang="en-US" sz="3200" dirty="0">
                <a:solidFill>
                  <a:schemeClr val="tx2">
                    <a:lumMod val="20000"/>
                    <a:lumOff val="80000"/>
                  </a:schemeClr>
                </a:solidFill>
              </a:rPr>
              <a:t>Software Engineering I</a:t>
            </a:r>
            <a:r>
              <a:rPr lang="en-GB" altLang="en-US" dirty="0"/>
              <a:t/>
            </a:r>
            <a:br>
              <a:rPr lang="en-GB" altLang="en-US" dirty="0"/>
            </a:br>
            <a:r>
              <a:rPr lang="en-GB" altLang="en-US" dirty="0"/>
              <a:t/>
            </a:r>
            <a:br>
              <a:rPr lang="en-GB" altLang="en-US" dirty="0"/>
            </a:br>
            <a:r>
              <a:rPr lang="en-GB" altLang="en-US" dirty="0"/>
              <a:t/>
            </a:r>
            <a:br>
              <a:rPr lang="en-GB" altLang="en-US" dirty="0"/>
            </a:br>
            <a:r>
              <a:rPr lang="en-GB" altLang="en-US" dirty="0"/>
              <a:t/>
            </a:r>
            <a:br>
              <a:rPr lang="en-GB" altLang="en-US" dirty="0"/>
            </a:br>
            <a:r>
              <a:rPr lang="en-GB" altLang="en-US" dirty="0"/>
              <a:t/>
            </a:r>
            <a:br>
              <a:rPr lang="en-GB" altLang="en-US" dirty="0"/>
            </a:br>
            <a:r>
              <a:rPr lang="en-GB" altLang="en-US" dirty="0"/>
              <a:t>	Chapter 2</a:t>
            </a:r>
            <a:br>
              <a:rPr lang="en-GB" altLang="en-US" dirty="0"/>
            </a:br>
            <a:r>
              <a:rPr lang="en-GB" altLang="en-US" dirty="0"/>
              <a:t>	</a:t>
            </a:r>
            <a:br>
              <a:rPr lang="en-GB" altLang="en-US" dirty="0"/>
            </a:br>
            <a:r>
              <a:rPr lang="en-GB" altLang="en-US" dirty="0"/>
              <a:t>	Software 	Processes</a:t>
            </a:r>
            <a:endParaRPr lang="en-US" altLang="en-US" sz="3600" dirty="0"/>
          </a:p>
        </p:txBody>
      </p:sp>
      <p:pic>
        <p:nvPicPr>
          <p:cNvPr id="3" name="Picture 2" descr="Image result for software engineering pearson 10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949669"/>
            <a:ext cx="3832225" cy="4757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19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76200" y="1640967"/>
            <a:ext cx="5562600" cy="4912233"/>
          </a:xfrm>
        </p:spPr>
        <p:txBody>
          <a:bodyPr>
            <a:normAutofit/>
          </a:bodyPr>
          <a:lstStyle/>
          <a:p>
            <a:pPr marL="288925" indent="-244475">
              <a:buFont typeface="+mj-lt"/>
              <a:buAutoNum type="arabicPeriod"/>
            </a:pPr>
            <a:r>
              <a:rPr lang="en-US" sz="1600" dirty="0"/>
              <a:t>As an </a:t>
            </a:r>
            <a:r>
              <a:rPr lang="en-US" sz="1600" b="1" u="sng" dirty="0">
                <a:solidFill>
                  <a:srgbClr val="C00000"/>
                </a:solidFill>
              </a:rPr>
              <a:t>IT approver </a:t>
            </a:r>
            <a:r>
              <a:rPr lang="en-US" sz="1600" dirty="0"/>
              <a:t>of this document, I am looking to understand whether I should allocate scarce IT resources for this project or choose another one.  </a:t>
            </a:r>
            <a:br>
              <a:rPr lang="en-US" sz="1600" dirty="0"/>
            </a:br>
            <a:r>
              <a:rPr lang="en-US" sz="1600" dirty="0">
                <a:solidFill>
                  <a:srgbClr val="6600FF"/>
                </a:solidFill>
              </a:rPr>
              <a:t>The "Go / No-Go" decision</a:t>
            </a:r>
          </a:p>
          <a:p>
            <a:pPr lvl="1"/>
            <a:r>
              <a:rPr lang="en-US" sz="1500" dirty="0"/>
              <a:t>Do I believe the author understands enough (at this early stage) about the </a:t>
            </a:r>
            <a:r>
              <a:rPr lang="en-US" sz="1500" dirty="0">
                <a:solidFill>
                  <a:srgbClr val="C00000"/>
                </a:solidFill>
              </a:rPr>
              <a:t>technology</a:t>
            </a:r>
            <a:r>
              <a:rPr lang="en-US" sz="1500" dirty="0"/>
              <a:t> that could be in play? </a:t>
            </a:r>
            <a:br>
              <a:rPr lang="en-US" sz="1500" dirty="0"/>
            </a:br>
            <a:r>
              <a:rPr lang="en-US" sz="1500" dirty="0"/>
              <a:t>Is this project </a:t>
            </a:r>
            <a:r>
              <a:rPr lang="en-US" sz="1500" dirty="0">
                <a:solidFill>
                  <a:srgbClr val="C00000"/>
                </a:solidFill>
              </a:rPr>
              <a:t>feasible</a:t>
            </a:r>
            <a:r>
              <a:rPr lang="en-US" sz="1500" dirty="0"/>
              <a:t>?</a:t>
            </a:r>
          </a:p>
          <a:p>
            <a:pPr lvl="1"/>
            <a:r>
              <a:rPr lang="en-US" sz="1500" dirty="0"/>
              <a:t>Do I feel the author has adequately defined the </a:t>
            </a:r>
            <a:r>
              <a:rPr lang="en-US" sz="1500" dirty="0">
                <a:solidFill>
                  <a:srgbClr val="C00000"/>
                </a:solidFill>
              </a:rPr>
              <a:t>resources</a:t>
            </a:r>
            <a:r>
              <a:rPr lang="en-US" sz="1500" dirty="0"/>
              <a:t> needed to complete this project?  </a:t>
            </a:r>
            <a:r>
              <a:rPr lang="en-US" sz="1600" dirty="0"/>
              <a:t/>
            </a:r>
            <a:br>
              <a:rPr lang="en-US" sz="1600" dirty="0"/>
            </a:br>
            <a:r>
              <a:rPr lang="en-US" sz="1400" i="1" dirty="0"/>
              <a:t>(Is it a team of 9?  A team of 12?  What roles are required?  Does the team need a database professional?  A UI specialist?)</a:t>
            </a:r>
          </a:p>
          <a:p>
            <a:pPr lvl="1"/>
            <a:r>
              <a:rPr lang="en-US" sz="1500" dirty="0"/>
              <a:t>Things will go wrong.  Do I believe that the author understands the most important project </a:t>
            </a:r>
            <a:r>
              <a:rPr lang="en-US" sz="1500" dirty="0">
                <a:solidFill>
                  <a:srgbClr val="C00000"/>
                </a:solidFill>
              </a:rPr>
              <a:t>risks</a:t>
            </a:r>
            <a:r>
              <a:rPr lang="en-US" sz="1500" dirty="0"/>
              <a:t>?  Does the author have strategies for risk </a:t>
            </a:r>
            <a:r>
              <a:rPr lang="en-US" sz="1500" dirty="0">
                <a:solidFill>
                  <a:srgbClr val="C00000"/>
                </a:solidFill>
              </a:rPr>
              <a:t>mitigation</a:t>
            </a:r>
            <a:r>
              <a:rPr lang="en-US" sz="1500" dirty="0"/>
              <a:t>?</a:t>
            </a:r>
          </a:p>
          <a:p>
            <a:pPr lvl="1"/>
            <a:r>
              <a:rPr lang="en-US" sz="1500" dirty="0"/>
              <a:t>Do I understand the </a:t>
            </a:r>
            <a:r>
              <a:rPr lang="en-US" sz="1500" dirty="0">
                <a:solidFill>
                  <a:srgbClr val="C00000"/>
                </a:solidFill>
              </a:rPr>
              <a:t>business</a:t>
            </a:r>
            <a:r>
              <a:rPr lang="en-US" sz="1500" dirty="0"/>
              <a:t> </a:t>
            </a:r>
            <a:r>
              <a:rPr lang="en-US" sz="1500" dirty="0">
                <a:solidFill>
                  <a:srgbClr val="C00000"/>
                </a:solidFill>
              </a:rPr>
              <a:t>value</a:t>
            </a:r>
            <a:r>
              <a:rPr lang="en-US" sz="1500" dirty="0"/>
              <a:t> of this project?</a:t>
            </a:r>
          </a:p>
          <a:p>
            <a:pPr lvl="1"/>
            <a:r>
              <a:rPr lang="en-US" sz="1500" dirty="0"/>
              <a:t>Has the author developed an </a:t>
            </a:r>
            <a:r>
              <a:rPr lang="en-US" sz="1500" dirty="0">
                <a:solidFill>
                  <a:srgbClr val="C00000"/>
                </a:solidFill>
              </a:rPr>
              <a:t>approach / methodology </a:t>
            </a:r>
            <a:r>
              <a:rPr lang="en-US" sz="1500" dirty="0"/>
              <a:t>to complete the project?</a:t>
            </a:r>
            <a:r>
              <a:rPr lang="en-US" sz="1600" dirty="0"/>
              <a:t/>
            </a:r>
            <a:br>
              <a:rPr lang="en-US" sz="1600" dirty="0"/>
            </a:br>
            <a:r>
              <a:rPr lang="en-US" sz="1600" i="1" dirty="0"/>
              <a:t>(</a:t>
            </a:r>
            <a:r>
              <a:rPr lang="en-US" sz="1400" i="1" dirty="0"/>
              <a:t>Is there a high-level plan that makes sense?  What training will be required?  How will transparency to stakeholders be achieved?  Are there review points?  Agile?  Waterfall?  Hybrid?</a:t>
            </a:r>
          </a:p>
          <a:p>
            <a:pPr lvl="1"/>
            <a:endParaRPr lang="en-US" sz="1400" dirty="0"/>
          </a:p>
        </p:txBody>
      </p:sp>
      <p:sp>
        <p:nvSpPr>
          <p:cNvPr id="6" name="Content Placeholder 5"/>
          <p:cNvSpPr>
            <a:spLocks noGrp="1"/>
          </p:cNvSpPr>
          <p:nvPr>
            <p:ph sz="half" idx="2"/>
          </p:nvPr>
        </p:nvSpPr>
        <p:spPr>
          <a:xfrm>
            <a:off x="5571506" y="1640967"/>
            <a:ext cx="3420094" cy="4912233"/>
          </a:xfrm>
        </p:spPr>
        <p:txBody>
          <a:bodyPr/>
          <a:lstStyle/>
          <a:p>
            <a:pPr marL="341313" indent="-285750">
              <a:buFont typeface="+mj-lt"/>
              <a:buAutoNum type="arabicPeriod" startAt="2"/>
            </a:pPr>
            <a:r>
              <a:rPr lang="en-US" sz="1600" dirty="0"/>
              <a:t>As a </a:t>
            </a:r>
            <a:r>
              <a:rPr lang="en-US" sz="1600" b="1" u="sng" dirty="0">
                <a:solidFill>
                  <a:srgbClr val="C00000"/>
                </a:solidFill>
              </a:rPr>
              <a:t>business approver </a:t>
            </a:r>
            <a:r>
              <a:rPr lang="en-US" sz="1600" dirty="0"/>
              <a:t>of this document, I am looking to be satisfied that the  PID </a:t>
            </a:r>
            <a:r>
              <a:rPr lang="en-US" sz="1600" dirty="0">
                <a:solidFill>
                  <a:srgbClr val="6600FF"/>
                </a:solidFill>
              </a:rPr>
              <a:t>adequately documents my needs</a:t>
            </a:r>
          </a:p>
          <a:p>
            <a:pPr marL="685800" lvl="1" indent="-182563"/>
            <a:r>
              <a:rPr lang="en-US" sz="1500" dirty="0"/>
              <a:t>Does the </a:t>
            </a:r>
            <a:r>
              <a:rPr lang="en-US" sz="1500" dirty="0">
                <a:solidFill>
                  <a:srgbClr val="C00000"/>
                </a:solidFill>
              </a:rPr>
              <a:t>project description </a:t>
            </a:r>
            <a:r>
              <a:rPr lang="en-US" sz="1500" dirty="0"/>
              <a:t>cover the key aspects from my perspective?</a:t>
            </a:r>
          </a:p>
          <a:p>
            <a:pPr marL="685800" lvl="1" indent="-182563"/>
            <a:r>
              <a:rPr lang="en-US" sz="1500" dirty="0"/>
              <a:t>Are my high-level </a:t>
            </a:r>
            <a:r>
              <a:rPr lang="en-US" sz="1500" dirty="0">
                <a:solidFill>
                  <a:srgbClr val="C00000"/>
                </a:solidFill>
              </a:rPr>
              <a:t>requirements</a:t>
            </a:r>
            <a:r>
              <a:rPr lang="en-US" sz="1500" dirty="0"/>
              <a:t> well stated?</a:t>
            </a:r>
          </a:p>
          <a:p>
            <a:pPr marL="685800" lvl="1" indent="-182563"/>
            <a:r>
              <a:rPr lang="en-US" sz="1500" dirty="0"/>
              <a:t>Is the </a:t>
            </a:r>
            <a:r>
              <a:rPr lang="en-US" sz="1500" dirty="0">
                <a:solidFill>
                  <a:srgbClr val="C00000"/>
                </a:solidFill>
              </a:rPr>
              <a:t>scope</a:t>
            </a:r>
            <a:r>
              <a:rPr lang="en-US" sz="1500" dirty="0"/>
              <a:t> correct?  </a:t>
            </a:r>
            <a:r>
              <a:rPr lang="en-US" sz="1600" dirty="0"/>
              <a:t/>
            </a:r>
            <a:br>
              <a:rPr lang="en-US" sz="1600" dirty="0"/>
            </a:br>
            <a:r>
              <a:rPr lang="en-US" sz="1400" i="1" dirty="0"/>
              <a:t>(Are the right elements included Do the exclusions make sense?)</a:t>
            </a:r>
            <a:br>
              <a:rPr lang="en-US" sz="1400" i="1" dirty="0"/>
            </a:br>
            <a:endParaRPr lang="en-US" sz="1400" i="1" dirty="0"/>
          </a:p>
          <a:p>
            <a:pPr marL="341313" indent="-296863">
              <a:buFont typeface="+mj-lt"/>
              <a:buAutoNum type="arabicPeriod" startAt="2"/>
            </a:pPr>
            <a:r>
              <a:rPr lang="en-US" sz="1600" dirty="0"/>
              <a:t>As a </a:t>
            </a:r>
            <a:r>
              <a:rPr lang="en-US" sz="1600" b="1" u="sng" dirty="0">
                <a:solidFill>
                  <a:srgbClr val="C00000"/>
                </a:solidFill>
              </a:rPr>
              <a:t>consumer</a:t>
            </a:r>
            <a:r>
              <a:rPr lang="en-US" sz="1600" dirty="0"/>
              <a:t> of this document, I am looking to gain </a:t>
            </a:r>
            <a:r>
              <a:rPr lang="en-US" sz="1600" dirty="0">
                <a:solidFill>
                  <a:srgbClr val="6600FF"/>
                </a:solidFill>
              </a:rPr>
              <a:t>a good understanding of the project</a:t>
            </a:r>
          </a:p>
          <a:p>
            <a:pPr marL="685800" lvl="1" indent="-182563"/>
            <a:r>
              <a:rPr lang="en-US" sz="1400" dirty="0"/>
              <a:t>What is the </a:t>
            </a:r>
            <a:r>
              <a:rPr lang="en-US" sz="1400" dirty="0">
                <a:solidFill>
                  <a:srgbClr val="C00000"/>
                </a:solidFill>
              </a:rPr>
              <a:t>purpose</a:t>
            </a:r>
            <a:r>
              <a:rPr lang="en-US" sz="1400" dirty="0"/>
              <a:t> of the project?</a:t>
            </a:r>
          </a:p>
          <a:p>
            <a:pPr marL="685800" lvl="1" indent="-182563"/>
            <a:r>
              <a:rPr lang="en-US" sz="1400" dirty="0"/>
              <a:t>Why is the project </a:t>
            </a:r>
            <a:r>
              <a:rPr lang="en-US" sz="1400" dirty="0">
                <a:solidFill>
                  <a:srgbClr val="C00000"/>
                </a:solidFill>
              </a:rPr>
              <a:t>important</a:t>
            </a:r>
            <a:r>
              <a:rPr lang="en-US" sz="1400" dirty="0"/>
              <a:t>?</a:t>
            </a:r>
          </a:p>
          <a:p>
            <a:pPr marL="685800" lvl="1" indent="-182563"/>
            <a:r>
              <a:rPr lang="en-US" sz="1400" dirty="0"/>
              <a:t>How will communications occur?</a:t>
            </a:r>
          </a:p>
          <a:p>
            <a:endParaRPr lang="en-US" dirty="0"/>
          </a:p>
        </p:txBody>
      </p:sp>
      <p:sp>
        <p:nvSpPr>
          <p:cNvPr id="4" name="Title 3"/>
          <p:cNvSpPr>
            <a:spLocks noGrp="1"/>
          </p:cNvSpPr>
          <p:nvPr>
            <p:ph type="title"/>
          </p:nvPr>
        </p:nvSpPr>
        <p:spPr/>
        <p:txBody>
          <a:bodyPr/>
          <a:lstStyle/>
          <a:p>
            <a:r>
              <a:rPr lang="en-US" dirty="0"/>
              <a:t>What makes for a good PID?</a:t>
            </a:r>
          </a:p>
        </p:txBody>
      </p:sp>
    </p:spTree>
    <p:extLst>
      <p:ext uri="{BB962C8B-B14F-4D97-AF65-F5344CB8AC3E}">
        <p14:creationId xmlns:p14="http://schemas.microsoft.com/office/powerpoint/2010/main" val="5715407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76400"/>
            <a:ext cx="7619923" cy="4834129"/>
          </a:xfrm>
        </p:spPr>
        <p:txBody>
          <a:bodyPr>
            <a:normAutofit/>
          </a:bodyPr>
          <a:lstStyle/>
          <a:p>
            <a:r>
              <a:rPr lang="en-US" sz="1800" dirty="0"/>
              <a:t>The analysis phase of the SDLC involves end users </a:t>
            </a:r>
            <a:br>
              <a:rPr lang="en-US" sz="1800" dirty="0"/>
            </a:br>
            <a:r>
              <a:rPr lang="en-US" sz="1800" dirty="0"/>
              <a:t>and IT specialists working together to gather, </a:t>
            </a:r>
            <a:br>
              <a:rPr lang="en-US" sz="1800" dirty="0"/>
            </a:br>
            <a:r>
              <a:rPr lang="en-US" sz="1800" dirty="0"/>
              <a:t>understand, and document the business requirements </a:t>
            </a:r>
            <a:br>
              <a:rPr lang="en-US" sz="1800" dirty="0"/>
            </a:br>
            <a:r>
              <a:rPr lang="en-US" sz="1800" dirty="0"/>
              <a:t>for the proposed system.</a:t>
            </a:r>
          </a:p>
          <a:p>
            <a:r>
              <a:rPr lang="en-US" sz="1800" dirty="0"/>
              <a:t>The primary activity of this phase is to gather business </a:t>
            </a:r>
            <a:br>
              <a:rPr lang="en-US" sz="1800" dirty="0"/>
            </a:br>
            <a:r>
              <a:rPr lang="en-US" sz="1800" dirty="0"/>
              <a:t>requirements.  Business requirements are the detailed</a:t>
            </a:r>
            <a:br>
              <a:rPr lang="en-US" sz="1800" dirty="0"/>
            </a:br>
            <a:r>
              <a:rPr lang="en-US" sz="1800" dirty="0"/>
              <a:t>set of knowledge worker requests that the system must </a:t>
            </a:r>
            <a:br>
              <a:rPr lang="en-US" sz="1800" dirty="0"/>
            </a:br>
            <a:r>
              <a:rPr lang="en-US" sz="1800" dirty="0"/>
              <a:t>meet to be successful.</a:t>
            </a:r>
          </a:p>
          <a:p>
            <a:r>
              <a:rPr lang="en-US" sz="1800" dirty="0"/>
              <a:t>Methodologies treat this phase differently</a:t>
            </a:r>
          </a:p>
          <a:p>
            <a:pPr lvl="1"/>
            <a:r>
              <a:rPr lang="en-US" sz="1600" dirty="0"/>
              <a:t>Lock down requirements and only change if absolutely necessary</a:t>
            </a:r>
          </a:p>
          <a:p>
            <a:pPr lvl="1"/>
            <a:r>
              <a:rPr lang="en-US" sz="1600" dirty="0"/>
              <a:t>Define all requirements but allow/encourage revisions as </a:t>
            </a:r>
            <a:br>
              <a:rPr lang="en-US" sz="1600" dirty="0"/>
            </a:br>
            <a:r>
              <a:rPr lang="en-US" sz="1600" dirty="0"/>
              <a:t>project progresses</a:t>
            </a:r>
          </a:p>
          <a:p>
            <a:pPr lvl="1"/>
            <a:r>
              <a:rPr lang="en-US" sz="1600" dirty="0"/>
              <a:t>Allow requirements to be agilely added, removed and evolved </a:t>
            </a:r>
            <a:br>
              <a:rPr lang="en-US" sz="1600" dirty="0"/>
            </a:br>
            <a:r>
              <a:rPr lang="en-US" sz="1600" dirty="0"/>
              <a:t>over the course of the project</a:t>
            </a:r>
          </a:p>
          <a:p>
            <a:r>
              <a:rPr lang="en-US" sz="1800" dirty="0"/>
              <a:t>Documentation standards vary with the methodology and the institution</a:t>
            </a:r>
          </a:p>
        </p:txBody>
      </p:sp>
      <p:sp>
        <p:nvSpPr>
          <p:cNvPr id="3" name="Title 2"/>
          <p:cNvSpPr>
            <a:spLocks noGrp="1"/>
          </p:cNvSpPr>
          <p:nvPr>
            <p:ph type="title"/>
          </p:nvPr>
        </p:nvSpPr>
        <p:spPr/>
        <p:txBody>
          <a:bodyPr/>
          <a:lstStyle/>
          <a:p>
            <a:r>
              <a:rPr lang="en-US" dirty="0"/>
              <a:t>Analysis</a:t>
            </a:r>
          </a:p>
        </p:txBody>
      </p:sp>
      <p:grpSp>
        <p:nvGrpSpPr>
          <p:cNvPr id="24" name="Group 23"/>
          <p:cNvGrpSpPr/>
          <p:nvPr/>
        </p:nvGrpSpPr>
        <p:grpSpPr>
          <a:xfrm>
            <a:off x="6838873" y="1697707"/>
            <a:ext cx="1468130" cy="925038"/>
            <a:chOff x="6838873" y="1697707"/>
            <a:chExt cx="1468130" cy="925038"/>
          </a:xfrm>
        </p:grpSpPr>
        <p:sp>
          <p:nvSpPr>
            <p:cNvPr id="6" name="TextBox 5"/>
            <p:cNvSpPr txBox="1"/>
            <p:nvPr/>
          </p:nvSpPr>
          <p:spPr>
            <a:xfrm>
              <a:off x="7351292" y="1697707"/>
              <a:ext cx="955711" cy="323165"/>
            </a:xfrm>
            <a:prstGeom prst="rect">
              <a:avLst/>
            </a:prstGeom>
            <a:noFill/>
          </p:spPr>
          <p:txBody>
            <a:bodyPr wrap="none" rtlCol="0">
              <a:spAutoFit/>
            </a:bodyPr>
            <a:lstStyle/>
            <a:p>
              <a:pPr algn="ctr">
                <a:lnSpc>
                  <a:spcPts val="1800"/>
                </a:lnSpc>
              </a:pPr>
              <a:r>
                <a:rPr lang="en-US" sz="1600" b="0" dirty="0">
                  <a:latin typeface="+mn-lt"/>
                </a:rPr>
                <a:t>Planning</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25" name="Group 24"/>
          <p:cNvGrpSpPr/>
          <p:nvPr/>
        </p:nvGrpSpPr>
        <p:grpSpPr>
          <a:xfrm>
            <a:off x="7381601" y="2238541"/>
            <a:ext cx="1609999" cy="1200150"/>
            <a:chOff x="7381601" y="2238541"/>
            <a:chExt cx="1609999" cy="1200150"/>
          </a:xfrm>
        </p:grpSpPr>
        <p:sp>
          <p:nvSpPr>
            <p:cNvPr id="7" name="TextBox 6"/>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t>Analysis</a:t>
              </a:r>
              <a:endParaRPr lang="en-US" sz="1600" b="0" dirty="0">
                <a:latin typeface="+mn-lt"/>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sp>
        <p:nvSpPr>
          <p:cNvPr id="28" name="TextBox 27"/>
          <p:cNvSpPr txBox="1"/>
          <p:nvPr/>
        </p:nvSpPr>
        <p:spPr>
          <a:xfrm>
            <a:off x="7010400" y="3399472"/>
            <a:ext cx="1967251" cy="1477328"/>
          </a:xfrm>
          <a:prstGeom prst="rect">
            <a:avLst/>
          </a:prstGeom>
          <a:noFill/>
        </p:spPr>
        <p:txBody>
          <a:bodyPr wrap="square" rtlCol="0">
            <a:spAutoFit/>
          </a:bodyPr>
          <a:lstStyle/>
          <a:p>
            <a:pPr algn="ctr">
              <a:lnSpc>
                <a:spcPts val="1800"/>
              </a:lnSpc>
            </a:pPr>
            <a:r>
              <a:rPr lang="en-US" sz="1600" b="1" dirty="0">
                <a:solidFill>
                  <a:srgbClr val="C00000"/>
                </a:solidFill>
                <a:latin typeface="Comic Sans MS" panose="030F0702030302020204" pitchFamily="66" charset="0"/>
              </a:rPr>
              <a:t>Begins with organizational approval of</a:t>
            </a:r>
            <a:br>
              <a:rPr lang="en-US" sz="1600" b="1" dirty="0">
                <a:solidFill>
                  <a:srgbClr val="C00000"/>
                </a:solidFill>
                <a:latin typeface="Comic Sans MS" panose="030F0702030302020204" pitchFamily="66" charset="0"/>
              </a:rPr>
            </a:br>
            <a:r>
              <a:rPr lang="en-US" sz="1600" b="1" dirty="0">
                <a:solidFill>
                  <a:srgbClr val="C00000"/>
                </a:solidFill>
                <a:latin typeface="Comic Sans MS" panose="030F0702030302020204" pitchFamily="66" charset="0"/>
              </a:rPr>
              <a:t>project</a:t>
            </a:r>
            <a:br>
              <a:rPr lang="en-US" sz="1600" b="1" dirty="0">
                <a:solidFill>
                  <a:srgbClr val="C00000"/>
                </a:solidFill>
                <a:latin typeface="Comic Sans MS" panose="030F0702030302020204" pitchFamily="66" charset="0"/>
              </a:rPr>
            </a:br>
            <a:r>
              <a:rPr lang="en-US" sz="1600" b="1" dirty="0">
                <a:solidFill>
                  <a:srgbClr val="C00000"/>
                </a:solidFill>
                <a:latin typeface="Comic Sans MS" panose="030F0702030302020204" pitchFamily="66" charset="0"/>
              </a:rPr>
              <a:t/>
            </a:r>
            <a:br>
              <a:rPr lang="en-US" sz="1600" b="1" dirty="0">
                <a:solidFill>
                  <a:srgbClr val="C00000"/>
                </a:solidFill>
                <a:latin typeface="Comic Sans MS" panose="030F0702030302020204" pitchFamily="66" charset="0"/>
              </a:rPr>
            </a:br>
            <a:r>
              <a:rPr lang="en-US" sz="1600" b="1" dirty="0">
                <a:solidFill>
                  <a:srgbClr val="C00000"/>
                </a:solidFill>
                <a:latin typeface="Comic Sans MS" panose="030F0702030302020204" pitchFamily="66" charset="0"/>
              </a:rPr>
              <a:t>Ends?</a:t>
            </a:r>
          </a:p>
        </p:txBody>
      </p:sp>
    </p:spTree>
    <p:extLst>
      <p:ext uri="{BB962C8B-B14F-4D97-AF65-F5344CB8AC3E}">
        <p14:creationId xmlns:p14="http://schemas.microsoft.com/office/powerpoint/2010/main" val="26533696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0481" y="1600199"/>
            <a:ext cx="5899319" cy="5113633"/>
          </a:xfrm>
        </p:spPr>
        <p:txBody>
          <a:bodyPr>
            <a:normAutofit/>
          </a:bodyPr>
          <a:lstStyle/>
          <a:p>
            <a:r>
              <a:rPr lang="en-US" sz="1800" dirty="0"/>
              <a:t>The primary goal of the </a:t>
            </a:r>
            <a:r>
              <a:rPr lang="en-US" sz="1800" i="1" dirty="0"/>
              <a:t>design phase</a:t>
            </a:r>
            <a:r>
              <a:rPr lang="en-US" sz="1800" dirty="0"/>
              <a:t> is to build a </a:t>
            </a:r>
            <a:br>
              <a:rPr lang="en-US" sz="1800" dirty="0"/>
            </a:br>
            <a:r>
              <a:rPr lang="en-US" sz="1800" dirty="0"/>
              <a:t>technical blueprint of how the proposed system will work.  Your point of view changes from a business perspective to a technical or physical perspective.</a:t>
            </a:r>
            <a:endParaRPr lang="en-US" dirty="0"/>
          </a:p>
          <a:p>
            <a:r>
              <a:rPr lang="en-US" sz="1800" dirty="0"/>
              <a:t>The </a:t>
            </a:r>
            <a:r>
              <a:rPr lang="en-US" sz="1800" i="1" dirty="0"/>
              <a:t>technical architecture</a:t>
            </a:r>
            <a:r>
              <a:rPr lang="en-US" sz="1800" dirty="0"/>
              <a:t> defines the hardware, </a:t>
            </a:r>
            <a:br>
              <a:rPr lang="en-US" sz="1800" dirty="0"/>
            </a:br>
            <a:r>
              <a:rPr lang="en-US" sz="1800" dirty="0"/>
              <a:t>software, and required networking configuration to </a:t>
            </a:r>
            <a:br>
              <a:rPr lang="en-US" sz="1800" dirty="0"/>
            </a:br>
            <a:r>
              <a:rPr lang="en-US" sz="1800" dirty="0"/>
              <a:t>run the system. </a:t>
            </a:r>
          </a:p>
          <a:p>
            <a:r>
              <a:rPr lang="en-US" sz="1800" dirty="0"/>
              <a:t>Defines and specifies the interfaces, parameters, </a:t>
            </a:r>
            <a:br>
              <a:rPr lang="en-US" sz="1800" dirty="0"/>
            </a:br>
            <a:r>
              <a:rPr lang="en-US" sz="1800" dirty="0"/>
              <a:t>and protocols used by product architecture and </a:t>
            </a:r>
            <a:br>
              <a:rPr lang="en-US" sz="1800" dirty="0"/>
            </a:br>
            <a:r>
              <a:rPr lang="en-US" sz="1800" dirty="0"/>
              <a:t>system architecture layers.</a:t>
            </a:r>
          </a:p>
          <a:p>
            <a:r>
              <a:rPr lang="en-US" sz="1800" dirty="0"/>
              <a:t>Design documentation could act as</a:t>
            </a:r>
          </a:p>
          <a:p>
            <a:pPr lvl="1"/>
            <a:r>
              <a:rPr lang="en-US" sz="1600" dirty="0"/>
              <a:t>Specifications for development  OR</a:t>
            </a:r>
          </a:p>
          <a:p>
            <a:pPr lvl="1">
              <a:spcBef>
                <a:spcPts val="0"/>
              </a:spcBef>
            </a:pPr>
            <a:r>
              <a:rPr lang="en-US" sz="1600" dirty="0"/>
              <a:t>An outcome of development   </a:t>
            </a:r>
            <a:r>
              <a:rPr lang="en-US" sz="1600" i="1" dirty="0"/>
              <a:t>(or both!)</a:t>
            </a:r>
          </a:p>
          <a:p>
            <a:endParaRPr lang="en-US" sz="1800" dirty="0"/>
          </a:p>
        </p:txBody>
      </p:sp>
      <p:sp>
        <p:nvSpPr>
          <p:cNvPr id="3" name="Title 2"/>
          <p:cNvSpPr>
            <a:spLocks noGrp="1"/>
          </p:cNvSpPr>
          <p:nvPr>
            <p:ph type="title"/>
          </p:nvPr>
        </p:nvSpPr>
        <p:spPr/>
        <p:txBody>
          <a:bodyPr/>
          <a:lstStyle/>
          <a:p>
            <a:r>
              <a:rPr lang="en-US" dirty="0"/>
              <a:t>Design and Development</a:t>
            </a:r>
          </a:p>
        </p:txBody>
      </p:sp>
      <p:grpSp>
        <p:nvGrpSpPr>
          <p:cNvPr id="24" name="Group 23"/>
          <p:cNvGrpSpPr/>
          <p:nvPr/>
        </p:nvGrpSpPr>
        <p:grpSpPr>
          <a:xfrm>
            <a:off x="6838873" y="1697707"/>
            <a:ext cx="1468130" cy="925038"/>
            <a:chOff x="6838873" y="1697707"/>
            <a:chExt cx="1468130" cy="925038"/>
          </a:xfrm>
        </p:grpSpPr>
        <p:sp>
          <p:nvSpPr>
            <p:cNvPr id="6" name="TextBox 5"/>
            <p:cNvSpPr txBox="1"/>
            <p:nvPr/>
          </p:nvSpPr>
          <p:spPr>
            <a:xfrm>
              <a:off x="7351292" y="1697707"/>
              <a:ext cx="955711" cy="323165"/>
            </a:xfrm>
            <a:prstGeom prst="rect">
              <a:avLst/>
            </a:prstGeom>
            <a:noFill/>
          </p:spPr>
          <p:txBody>
            <a:bodyPr wrap="none" rtlCol="0">
              <a:spAutoFit/>
            </a:bodyPr>
            <a:lstStyle/>
            <a:p>
              <a:pPr algn="ctr">
                <a:lnSpc>
                  <a:spcPts val="1800"/>
                </a:lnSpc>
              </a:pPr>
              <a:r>
                <a:rPr lang="en-US" sz="1600" b="0" dirty="0">
                  <a:latin typeface="+mn-lt"/>
                </a:rPr>
                <a:t>Planning</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25" name="Group 24"/>
          <p:cNvGrpSpPr/>
          <p:nvPr/>
        </p:nvGrpSpPr>
        <p:grpSpPr>
          <a:xfrm>
            <a:off x="7381601" y="2238541"/>
            <a:ext cx="1609999" cy="1200150"/>
            <a:chOff x="7381601" y="2238541"/>
            <a:chExt cx="1609999" cy="1200150"/>
          </a:xfrm>
        </p:grpSpPr>
        <p:sp>
          <p:nvSpPr>
            <p:cNvPr id="7" name="TextBox 6"/>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t>Analysis</a:t>
              </a:r>
              <a:endParaRPr lang="en-US" sz="1600" b="0" dirty="0">
                <a:latin typeface="+mn-lt"/>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26" name="Group 25"/>
          <p:cNvGrpSpPr/>
          <p:nvPr/>
        </p:nvGrpSpPr>
        <p:grpSpPr>
          <a:xfrm>
            <a:off x="6994497" y="3166716"/>
            <a:ext cx="1643064" cy="942975"/>
            <a:chOff x="6994497" y="3166716"/>
            <a:chExt cx="1643064" cy="942975"/>
          </a:xfrm>
        </p:grpSpPr>
        <p:sp>
          <p:nvSpPr>
            <p:cNvPr id="8" name="TextBox 7"/>
            <p:cNvSpPr txBox="1"/>
            <p:nvPr/>
          </p:nvSpPr>
          <p:spPr>
            <a:xfrm>
              <a:off x="7851768" y="3754652"/>
              <a:ext cx="785793" cy="323165"/>
            </a:xfrm>
            <a:prstGeom prst="rect">
              <a:avLst/>
            </a:prstGeom>
            <a:noFill/>
          </p:spPr>
          <p:txBody>
            <a:bodyPr wrap="none" rtlCol="0">
              <a:spAutoFit/>
            </a:bodyPr>
            <a:lstStyle/>
            <a:p>
              <a:pPr algn="ctr">
                <a:lnSpc>
                  <a:spcPts val="1800"/>
                </a:lnSpc>
              </a:pPr>
              <a:r>
                <a:rPr lang="en-US" sz="1600" dirty="0"/>
                <a:t>Design</a:t>
              </a:r>
              <a:endParaRPr lang="en-US" sz="1600" b="0" dirty="0">
                <a:latin typeface="+mn-lt"/>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sp>
        <p:nvSpPr>
          <p:cNvPr id="28" name="TextBox 27"/>
          <p:cNvSpPr txBox="1"/>
          <p:nvPr/>
        </p:nvSpPr>
        <p:spPr>
          <a:xfrm>
            <a:off x="4724400" y="4677195"/>
            <a:ext cx="4265119" cy="2092881"/>
          </a:xfrm>
          <a:prstGeom prst="rect">
            <a:avLst/>
          </a:prstGeom>
          <a:noFill/>
        </p:spPr>
        <p:txBody>
          <a:bodyPr wrap="square" rtlCol="0">
            <a:spAutoFit/>
          </a:bodyPr>
          <a:lstStyle/>
          <a:p>
            <a:pPr algn="ctr">
              <a:lnSpc>
                <a:spcPts val="1800"/>
              </a:lnSpc>
              <a:spcAft>
                <a:spcPts val="600"/>
              </a:spcAft>
            </a:pPr>
            <a:r>
              <a:rPr lang="en-US" sz="1600" b="1" dirty="0">
                <a:solidFill>
                  <a:srgbClr val="C00000"/>
                </a:solidFill>
                <a:latin typeface="Comic Sans MS" panose="030F0702030302020204" pitchFamily="66" charset="0"/>
              </a:rPr>
              <a:t>Begins after requirements </a:t>
            </a:r>
            <a:br>
              <a:rPr lang="en-US" sz="1600" b="1" dirty="0">
                <a:solidFill>
                  <a:srgbClr val="C00000"/>
                </a:solidFill>
                <a:latin typeface="Comic Sans MS" panose="030F0702030302020204" pitchFamily="66" charset="0"/>
              </a:rPr>
            </a:br>
            <a:r>
              <a:rPr lang="en-US" sz="1600" b="1" dirty="0">
                <a:solidFill>
                  <a:srgbClr val="C00000"/>
                </a:solidFill>
                <a:latin typeface="Comic Sans MS" panose="030F0702030302020204" pitchFamily="66" charset="0"/>
              </a:rPr>
              <a:t>are established.</a:t>
            </a:r>
            <a:r>
              <a:rPr lang="en-US" sz="400" b="1" dirty="0">
                <a:solidFill>
                  <a:srgbClr val="C00000"/>
                </a:solidFill>
                <a:latin typeface="Comic Sans MS" panose="030F0702030302020204" pitchFamily="66" charset="0"/>
              </a:rPr>
              <a:t>  </a:t>
            </a:r>
            <a:endParaRPr lang="en-US" sz="2400" b="1" dirty="0">
              <a:solidFill>
                <a:srgbClr val="C00000"/>
              </a:solidFill>
              <a:latin typeface="Comic Sans MS" panose="030F0702030302020204" pitchFamily="66" charset="0"/>
            </a:endParaRPr>
          </a:p>
          <a:p>
            <a:pPr marL="285750" indent="-285750">
              <a:lnSpc>
                <a:spcPts val="1800"/>
              </a:lnSpc>
              <a:spcAft>
                <a:spcPts val="600"/>
              </a:spcAft>
              <a:buFont typeface="Arial" panose="020B0604020202020204" pitchFamily="34" charset="0"/>
              <a:buChar char="•"/>
            </a:pPr>
            <a:r>
              <a:rPr lang="en-US" sz="1600" b="1" dirty="0">
                <a:solidFill>
                  <a:srgbClr val="C00000"/>
                </a:solidFill>
                <a:latin typeface="Comic Sans MS" panose="030F0702030302020204" pitchFamily="66" charset="0"/>
              </a:rPr>
              <a:t>Technology should not constrain business needs</a:t>
            </a:r>
          </a:p>
          <a:p>
            <a:pPr marL="285750" indent="-285750">
              <a:lnSpc>
                <a:spcPts val="1800"/>
              </a:lnSpc>
              <a:buFont typeface="Arial" panose="020B0604020202020204" pitchFamily="34" charset="0"/>
              <a:buChar char="•"/>
            </a:pPr>
            <a:r>
              <a:rPr lang="en-US" sz="1600" b="1" dirty="0">
                <a:solidFill>
                  <a:srgbClr val="C00000"/>
                </a:solidFill>
                <a:latin typeface="Comic Sans MS" panose="030F0702030302020204" pitchFamily="66" charset="0"/>
              </a:rPr>
              <a:t>Technical capability should inspire the business, but not cause scope creep</a:t>
            </a:r>
            <a:br>
              <a:rPr lang="en-US" sz="1600" b="1" dirty="0">
                <a:solidFill>
                  <a:srgbClr val="C00000"/>
                </a:solidFill>
                <a:latin typeface="Comic Sans MS" panose="030F0702030302020204" pitchFamily="66" charset="0"/>
              </a:rPr>
            </a:br>
            <a:endParaRPr lang="en-US" sz="1600" b="1" dirty="0">
              <a:solidFill>
                <a:srgbClr val="C00000"/>
              </a:solidFill>
              <a:latin typeface="Comic Sans MS" panose="030F0702030302020204" pitchFamily="66" charset="0"/>
            </a:endParaRPr>
          </a:p>
          <a:p>
            <a:pPr algn="ctr">
              <a:lnSpc>
                <a:spcPts val="1800"/>
              </a:lnSpc>
            </a:pPr>
            <a:r>
              <a:rPr lang="en-US" sz="1600" b="1" dirty="0">
                <a:solidFill>
                  <a:srgbClr val="C00000"/>
                </a:solidFill>
                <a:latin typeface="Comic Sans MS" panose="030F0702030302020204" pitchFamily="66" charset="0"/>
              </a:rPr>
              <a:t>Ends?</a:t>
            </a:r>
          </a:p>
        </p:txBody>
      </p:sp>
      <p:grpSp>
        <p:nvGrpSpPr>
          <p:cNvPr id="35" name="Group 34"/>
          <p:cNvGrpSpPr/>
          <p:nvPr/>
        </p:nvGrpSpPr>
        <p:grpSpPr>
          <a:xfrm>
            <a:off x="457200" y="5744310"/>
            <a:ext cx="1629223" cy="948043"/>
            <a:chOff x="5974600" y="3166716"/>
            <a:chExt cx="2821371" cy="1641752"/>
          </a:xfrm>
        </p:grpSpPr>
        <p:grpSp>
          <p:nvGrpSpPr>
            <p:cNvPr id="36" name="Group 35"/>
            <p:cNvGrpSpPr/>
            <p:nvPr/>
          </p:nvGrpSpPr>
          <p:grpSpPr>
            <a:xfrm>
              <a:off x="6994497" y="3166716"/>
              <a:ext cx="1801474" cy="1147569"/>
              <a:chOff x="6994497" y="3166716"/>
              <a:chExt cx="1801474" cy="1147569"/>
            </a:xfrm>
          </p:grpSpPr>
          <p:sp>
            <p:nvSpPr>
              <p:cNvPr id="40" name="TextBox 39"/>
              <p:cNvSpPr txBox="1"/>
              <p:nvPr/>
            </p:nvSpPr>
            <p:spPr>
              <a:xfrm>
                <a:off x="7693357" y="3754651"/>
                <a:ext cx="1102614" cy="559634"/>
              </a:xfrm>
              <a:prstGeom prst="rect">
                <a:avLst/>
              </a:prstGeom>
              <a:noFill/>
            </p:spPr>
            <p:txBody>
              <a:bodyPr wrap="none" rtlCol="0">
                <a:spAutoFit/>
              </a:bodyPr>
              <a:lstStyle/>
              <a:p>
                <a:pPr algn="ctr">
                  <a:lnSpc>
                    <a:spcPts val="1800"/>
                  </a:lnSpc>
                </a:pPr>
                <a:r>
                  <a:rPr lang="en-US" sz="1200" dirty="0"/>
                  <a:t>Design</a:t>
                </a:r>
                <a:endParaRPr lang="en-US" sz="1200" b="0" dirty="0"/>
              </a:p>
            </p:txBody>
          </p:sp>
          <p:pic>
            <p:nvPicPr>
              <p:cNvPr id="41" name="Picture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37" name="Group 36"/>
            <p:cNvGrpSpPr/>
            <p:nvPr/>
          </p:nvGrpSpPr>
          <p:grpSpPr>
            <a:xfrm>
              <a:off x="5974600" y="3549086"/>
              <a:ext cx="1838246" cy="1259382"/>
              <a:chOff x="5974600" y="3549086"/>
              <a:chExt cx="1838246" cy="1259382"/>
            </a:xfrm>
          </p:grpSpPr>
          <p:sp>
            <p:nvSpPr>
              <p:cNvPr id="38" name="TextBox 37"/>
              <p:cNvSpPr txBox="1"/>
              <p:nvPr/>
            </p:nvSpPr>
            <p:spPr>
              <a:xfrm>
                <a:off x="5974600" y="4248834"/>
                <a:ext cx="1838246" cy="559634"/>
              </a:xfrm>
              <a:prstGeom prst="rect">
                <a:avLst/>
              </a:prstGeom>
              <a:noFill/>
            </p:spPr>
            <p:txBody>
              <a:bodyPr wrap="none" rtlCol="0">
                <a:spAutoFit/>
              </a:bodyPr>
              <a:lstStyle/>
              <a:p>
                <a:pPr algn="ctr">
                  <a:lnSpc>
                    <a:spcPts val="1800"/>
                  </a:lnSpc>
                </a:pPr>
                <a:r>
                  <a:rPr lang="en-US" sz="1200" dirty="0"/>
                  <a:t>Development</a:t>
                </a:r>
                <a:endParaRPr lang="en-US" sz="1200" b="0" dirty="0"/>
              </a:p>
            </p:txBody>
          </p:sp>
          <p:pic>
            <p:nvPicPr>
              <p:cNvPr id="39" name="Picture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grpSp>
      <p:grpSp>
        <p:nvGrpSpPr>
          <p:cNvPr id="13" name="Group 12"/>
          <p:cNvGrpSpPr/>
          <p:nvPr/>
        </p:nvGrpSpPr>
        <p:grpSpPr>
          <a:xfrm>
            <a:off x="2971800" y="5884831"/>
            <a:ext cx="1892264" cy="807522"/>
            <a:chOff x="4051336" y="5832171"/>
            <a:chExt cx="1892264" cy="807522"/>
          </a:xfrm>
        </p:grpSpPr>
        <p:sp>
          <p:nvSpPr>
            <p:cNvPr id="30" name="TextBox 29"/>
            <p:cNvSpPr txBox="1"/>
            <p:nvPr/>
          </p:nvSpPr>
          <p:spPr>
            <a:xfrm>
              <a:off x="4882092" y="6053535"/>
              <a:ext cx="1061508" cy="300788"/>
            </a:xfrm>
            <a:prstGeom prst="rect">
              <a:avLst/>
            </a:prstGeom>
            <a:noFill/>
          </p:spPr>
          <p:txBody>
            <a:bodyPr wrap="none" rtlCol="0">
              <a:spAutoFit/>
            </a:bodyPr>
            <a:lstStyle/>
            <a:p>
              <a:pPr algn="ctr">
                <a:lnSpc>
                  <a:spcPts val="1800"/>
                </a:lnSpc>
              </a:pPr>
              <a:r>
                <a:rPr lang="en-US" sz="1200" dirty="0"/>
                <a:t>Development</a:t>
              </a:r>
              <a:endParaRPr lang="en-US" sz="1200" b="0" dirty="0"/>
            </a:p>
          </p:txBody>
        </p:sp>
        <p:sp>
          <p:nvSpPr>
            <p:cNvPr id="33" name="TextBox 32"/>
            <p:cNvSpPr txBox="1"/>
            <p:nvPr/>
          </p:nvSpPr>
          <p:spPr>
            <a:xfrm>
              <a:off x="4181260" y="6338905"/>
              <a:ext cx="636714" cy="300788"/>
            </a:xfrm>
            <a:prstGeom prst="rect">
              <a:avLst/>
            </a:prstGeom>
            <a:noFill/>
          </p:spPr>
          <p:txBody>
            <a:bodyPr wrap="none" rtlCol="0">
              <a:spAutoFit/>
            </a:bodyPr>
            <a:lstStyle/>
            <a:p>
              <a:pPr algn="ctr">
                <a:lnSpc>
                  <a:spcPts val="1800"/>
                </a:lnSpc>
              </a:pPr>
              <a:r>
                <a:rPr lang="en-US" sz="1200" dirty="0"/>
                <a:t>Design</a:t>
              </a:r>
              <a:endParaRPr lang="en-US" sz="1200" b="0"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51336" y="5832171"/>
              <a:ext cx="1000125" cy="742950"/>
            </a:xfrm>
            <a:prstGeom prst="rect">
              <a:avLst/>
            </a:prstGeom>
          </p:spPr>
        </p:pic>
      </p:grpSp>
      <p:sp>
        <p:nvSpPr>
          <p:cNvPr id="42" name="Rectangle 41"/>
          <p:cNvSpPr/>
          <p:nvPr/>
        </p:nvSpPr>
        <p:spPr>
          <a:xfrm>
            <a:off x="2286000" y="6031468"/>
            <a:ext cx="482824" cy="369332"/>
          </a:xfrm>
          <a:prstGeom prst="rect">
            <a:avLst/>
          </a:prstGeom>
        </p:spPr>
        <p:txBody>
          <a:bodyPr wrap="none">
            <a:spAutoFit/>
          </a:bodyPr>
          <a:lstStyle/>
          <a:p>
            <a:r>
              <a:rPr lang="en-US" dirty="0"/>
              <a:t>OR</a:t>
            </a:r>
          </a:p>
        </p:txBody>
      </p:sp>
      <p:grpSp>
        <p:nvGrpSpPr>
          <p:cNvPr id="43" name="Group 42"/>
          <p:cNvGrpSpPr/>
          <p:nvPr/>
        </p:nvGrpSpPr>
        <p:grpSpPr>
          <a:xfrm>
            <a:off x="6217639" y="3549086"/>
            <a:ext cx="1352165" cy="1022914"/>
            <a:chOff x="6217639" y="3549086"/>
            <a:chExt cx="1352165" cy="1022914"/>
          </a:xfrm>
        </p:grpSpPr>
        <p:sp>
          <p:nvSpPr>
            <p:cNvPr id="44" name="TextBox 43"/>
            <p:cNvSpPr txBox="1"/>
            <p:nvPr/>
          </p:nvSpPr>
          <p:spPr>
            <a:xfrm>
              <a:off x="6217639" y="4248835"/>
              <a:ext cx="1352165" cy="323165"/>
            </a:xfrm>
            <a:prstGeom prst="rect">
              <a:avLst/>
            </a:prstGeom>
            <a:noFill/>
          </p:spPr>
          <p:txBody>
            <a:bodyPr wrap="none" rtlCol="0">
              <a:spAutoFit/>
            </a:bodyPr>
            <a:lstStyle/>
            <a:p>
              <a:pPr algn="ctr">
                <a:lnSpc>
                  <a:spcPts val="1800"/>
                </a:lnSpc>
              </a:pPr>
              <a:r>
                <a:rPr lang="en-US" sz="1600" dirty="0"/>
                <a:t>Development</a:t>
              </a:r>
              <a:endParaRPr lang="en-US" sz="1600" b="0" dirty="0">
                <a:latin typeface="+mn-lt"/>
              </a:endParaRPr>
            </a:p>
          </p:txBody>
        </p:sp>
        <p:pic>
          <p:nvPicPr>
            <p:cNvPr id="45" name="Picture 4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spTree>
    <p:extLst>
      <p:ext uri="{BB962C8B-B14F-4D97-AF65-F5344CB8AC3E}">
        <p14:creationId xmlns:p14="http://schemas.microsoft.com/office/powerpoint/2010/main" val="3900614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582620"/>
            <a:ext cx="6284492" cy="4741980"/>
          </a:xfrm>
        </p:spPr>
        <p:txBody>
          <a:bodyPr>
            <a:normAutofit/>
          </a:bodyPr>
          <a:lstStyle/>
          <a:p>
            <a:r>
              <a:rPr lang="en-US" sz="1800" dirty="0"/>
              <a:t>The testing phase of the SDLC verifies that the system works and meets all the business requirements defined in the analysis phase.</a:t>
            </a:r>
          </a:p>
          <a:p>
            <a:r>
              <a:rPr lang="en-US" sz="1800" dirty="0"/>
              <a:t>First, you develop detailed test conditions, which </a:t>
            </a:r>
            <a:br>
              <a:rPr lang="en-US" sz="1800" dirty="0"/>
            </a:br>
            <a:r>
              <a:rPr lang="en-US" sz="1800" dirty="0"/>
              <a:t>are the detailed steps the system must perform</a:t>
            </a:r>
            <a:br>
              <a:rPr lang="en-US" sz="1800" dirty="0"/>
            </a:br>
            <a:r>
              <a:rPr lang="en-US" sz="1800" dirty="0"/>
              <a:t>along with the expected results of each step.</a:t>
            </a:r>
          </a:p>
          <a:p>
            <a:r>
              <a:rPr lang="en-US" sz="1800" dirty="0"/>
              <a:t>Secondly, you actually perform the test.</a:t>
            </a:r>
          </a:p>
          <a:p>
            <a:r>
              <a:rPr lang="en-US" sz="1800" dirty="0"/>
              <a:t>Types of testing</a:t>
            </a:r>
          </a:p>
          <a:p>
            <a:pPr lvl="1"/>
            <a:r>
              <a:rPr lang="en-US" sz="1600" dirty="0">
                <a:solidFill>
                  <a:srgbClr val="6600FF"/>
                </a:solidFill>
              </a:rPr>
              <a:t>Ad hoc testing: </a:t>
            </a:r>
            <a:r>
              <a:rPr lang="en-US" sz="1600" dirty="0"/>
              <a:t>normal testing performed by </a:t>
            </a:r>
            <a:br>
              <a:rPr lang="en-US" sz="1600" dirty="0"/>
            </a:br>
            <a:r>
              <a:rPr lang="en-US" sz="1600" dirty="0"/>
              <a:t>developer during coding process</a:t>
            </a:r>
            <a:endParaRPr lang="en-US" sz="1600" dirty="0">
              <a:solidFill>
                <a:srgbClr val="6600FF"/>
              </a:solidFill>
            </a:endParaRPr>
          </a:p>
          <a:p>
            <a:pPr lvl="1"/>
            <a:r>
              <a:rPr lang="en-US" sz="1600" dirty="0">
                <a:solidFill>
                  <a:srgbClr val="6600FF"/>
                </a:solidFill>
              </a:rPr>
              <a:t>Unit testing</a:t>
            </a:r>
            <a:r>
              <a:rPr lang="en-US" sz="1600" dirty="0"/>
              <a:t>:  test only a single "unit" of the code</a:t>
            </a:r>
            <a:br>
              <a:rPr lang="en-US" sz="1600" dirty="0"/>
            </a:br>
            <a:r>
              <a:rPr lang="en-US" sz="1600" dirty="0"/>
              <a:t> (say a module or a class), to see if it behaves </a:t>
            </a:r>
            <a:br>
              <a:rPr lang="en-US" sz="1600" dirty="0"/>
            </a:br>
            <a:r>
              <a:rPr lang="en-US" sz="1600" dirty="0"/>
              <a:t>as expected in isolation</a:t>
            </a:r>
          </a:p>
          <a:p>
            <a:pPr lvl="1"/>
            <a:r>
              <a:rPr lang="en-US" sz="1600" dirty="0">
                <a:solidFill>
                  <a:srgbClr val="6600FF"/>
                </a:solidFill>
              </a:rPr>
              <a:t>Integration testing</a:t>
            </a:r>
            <a:r>
              <a:rPr lang="en-US" sz="1600" dirty="0"/>
              <a:t>: individual units are </a:t>
            </a:r>
            <a:br>
              <a:rPr lang="en-US" sz="1600" dirty="0"/>
            </a:br>
            <a:r>
              <a:rPr lang="en-US" sz="1600" dirty="0"/>
              <a:t>combined and tested as a group</a:t>
            </a:r>
          </a:p>
          <a:p>
            <a:pPr lvl="1"/>
            <a:r>
              <a:rPr lang="en-US" sz="1600" dirty="0">
                <a:solidFill>
                  <a:srgbClr val="6600FF"/>
                </a:solidFill>
              </a:rPr>
              <a:t>System testing</a:t>
            </a:r>
            <a:r>
              <a:rPr lang="en-US" sz="1600" dirty="0"/>
              <a:t>:  test the system as a whole.  </a:t>
            </a:r>
          </a:p>
          <a:p>
            <a:endParaRPr lang="en-US" sz="1800" dirty="0"/>
          </a:p>
        </p:txBody>
      </p:sp>
      <p:sp>
        <p:nvSpPr>
          <p:cNvPr id="3" name="Title 2"/>
          <p:cNvSpPr>
            <a:spLocks noGrp="1"/>
          </p:cNvSpPr>
          <p:nvPr>
            <p:ph type="title"/>
          </p:nvPr>
        </p:nvSpPr>
        <p:spPr/>
        <p:txBody>
          <a:bodyPr/>
          <a:lstStyle/>
          <a:p>
            <a:r>
              <a:rPr lang="en-US" dirty="0"/>
              <a:t>Integration and Testing</a:t>
            </a:r>
          </a:p>
        </p:txBody>
      </p:sp>
      <p:grpSp>
        <p:nvGrpSpPr>
          <p:cNvPr id="23" name="Group 22"/>
          <p:cNvGrpSpPr/>
          <p:nvPr/>
        </p:nvGrpSpPr>
        <p:grpSpPr>
          <a:xfrm>
            <a:off x="4760492" y="3156784"/>
            <a:ext cx="1946688" cy="1036449"/>
            <a:chOff x="4760492" y="3156784"/>
            <a:chExt cx="1946688" cy="1036449"/>
          </a:xfrm>
        </p:grpSpPr>
        <p:sp>
          <p:nvSpPr>
            <p:cNvPr id="10" name="TextBox 9"/>
            <p:cNvSpPr txBox="1"/>
            <p:nvPr/>
          </p:nvSpPr>
          <p:spPr>
            <a:xfrm>
              <a:off x="4760492" y="3639235"/>
              <a:ext cx="1190069" cy="553998"/>
            </a:xfrm>
            <a:prstGeom prst="rect">
              <a:avLst/>
            </a:prstGeom>
            <a:noFill/>
          </p:spPr>
          <p:txBody>
            <a:bodyPr wrap="none" rtlCol="0">
              <a:spAutoFit/>
            </a:bodyPr>
            <a:lstStyle/>
            <a:p>
              <a:pPr algn="ctr">
                <a:lnSpc>
                  <a:spcPts val="1800"/>
                </a:lnSpc>
              </a:pPr>
              <a:r>
                <a:rPr lang="en-US" sz="1600" dirty="0"/>
                <a:t>Integration </a:t>
              </a:r>
              <a:br>
                <a:rPr lang="en-US" sz="1600" dirty="0"/>
              </a:br>
              <a:r>
                <a:rPr lang="en-US" sz="1600" dirty="0"/>
                <a:t>&amp; Testing</a:t>
              </a:r>
              <a:endParaRPr lang="en-US" sz="1600" b="0" dirty="0">
                <a:latin typeface="+mn-lt"/>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7530" y="3156784"/>
              <a:ext cx="1009650" cy="1019175"/>
            </a:xfrm>
            <a:prstGeom prst="rect">
              <a:avLst/>
            </a:prstGeom>
          </p:spPr>
        </p:pic>
      </p:grpSp>
      <p:grpSp>
        <p:nvGrpSpPr>
          <p:cNvPr id="24" name="Group 23"/>
          <p:cNvGrpSpPr/>
          <p:nvPr/>
        </p:nvGrpSpPr>
        <p:grpSpPr>
          <a:xfrm>
            <a:off x="6838873" y="1697707"/>
            <a:ext cx="1468130" cy="925038"/>
            <a:chOff x="6838873" y="1697707"/>
            <a:chExt cx="1468130" cy="925038"/>
          </a:xfrm>
        </p:grpSpPr>
        <p:sp>
          <p:nvSpPr>
            <p:cNvPr id="6" name="TextBox 5"/>
            <p:cNvSpPr txBox="1"/>
            <p:nvPr/>
          </p:nvSpPr>
          <p:spPr>
            <a:xfrm>
              <a:off x="7351292" y="1697707"/>
              <a:ext cx="955711" cy="323165"/>
            </a:xfrm>
            <a:prstGeom prst="rect">
              <a:avLst/>
            </a:prstGeom>
            <a:noFill/>
          </p:spPr>
          <p:txBody>
            <a:bodyPr wrap="none" rtlCol="0">
              <a:spAutoFit/>
            </a:bodyPr>
            <a:lstStyle/>
            <a:p>
              <a:pPr algn="ctr">
                <a:lnSpc>
                  <a:spcPts val="1800"/>
                </a:lnSpc>
              </a:pPr>
              <a:r>
                <a:rPr lang="en-US" sz="1600" b="0" dirty="0">
                  <a:latin typeface="+mn-lt"/>
                </a:rPr>
                <a:t>Planning</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25" name="Group 24"/>
          <p:cNvGrpSpPr/>
          <p:nvPr/>
        </p:nvGrpSpPr>
        <p:grpSpPr>
          <a:xfrm>
            <a:off x="7381601" y="2238541"/>
            <a:ext cx="1609999" cy="1200150"/>
            <a:chOff x="7381601" y="2238541"/>
            <a:chExt cx="1609999" cy="1200150"/>
          </a:xfrm>
        </p:grpSpPr>
        <p:sp>
          <p:nvSpPr>
            <p:cNvPr id="7" name="TextBox 6"/>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t>Analysis</a:t>
              </a:r>
              <a:endParaRPr lang="en-US" sz="1600" b="0" dirty="0">
                <a:latin typeface="+mn-lt"/>
              </a:endParaRP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26" name="Group 25"/>
          <p:cNvGrpSpPr/>
          <p:nvPr/>
        </p:nvGrpSpPr>
        <p:grpSpPr>
          <a:xfrm>
            <a:off x="6994497" y="3166716"/>
            <a:ext cx="1643064" cy="942975"/>
            <a:chOff x="6994497" y="3166716"/>
            <a:chExt cx="1643064" cy="942975"/>
          </a:xfrm>
        </p:grpSpPr>
        <p:sp>
          <p:nvSpPr>
            <p:cNvPr id="8" name="TextBox 7"/>
            <p:cNvSpPr txBox="1"/>
            <p:nvPr/>
          </p:nvSpPr>
          <p:spPr>
            <a:xfrm>
              <a:off x="7851768" y="3754652"/>
              <a:ext cx="785793" cy="323165"/>
            </a:xfrm>
            <a:prstGeom prst="rect">
              <a:avLst/>
            </a:prstGeom>
            <a:noFill/>
          </p:spPr>
          <p:txBody>
            <a:bodyPr wrap="none" rtlCol="0">
              <a:spAutoFit/>
            </a:bodyPr>
            <a:lstStyle/>
            <a:p>
              <a:pPr algn="ctr">
                <a:lnSpc>
                  <a:spcPts val="1800"/>
                </a:lnSpc>
              </a:pPr>
              <a:r>
                <a:rPr lang="en-US" sz="1600" dirty="0"/>
                <a:t>Design</a:t>
              </a:r>
              <a:endParaRPr lang="en-US" sz="1600" b="0" dirty="0">
                <a:latin typeface="+mn-lt"/>
              </a:endParaRPr>
            </a:p>
          </p:txBody>
        </p: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27" name="Group 26"/>
          <p:cNvGrpSpPr/>
          <p:nvPr/>
        </p:nvGrpSpPr>
        <p:grpSpPr>
          <a:xfrm>
            <a:off x="6217639" y="3549086"/>
            <a:ext cx="1352165" cy="1022914"/>
            <a:chOff x="6217639" y="3549086"/>
            <a:chExt cx="1352165" cy="1022914"/>
          </a:xfrm>
        </p:grpSpPr>
        <p:sp>
          <p:nvSpPr>
            <p:cNvPr id="9" name="TextBox 8"/>
            <p:cNvSpPr txBox="1"/>
            <p:nvPr/>
          </p:nvSpPr>
          <p:spPr>
            <a:xfrm>
              <a:off x="6217639" y="4248835"/>
              <a:ext cx="1352165" cy="323165"/>
            </a:xfrm>
            <a:prstGeom prst="rect">
              <a:avLst/>
            </a:prstGeom>
            <a:noFill/>
          </p:spPr>
          <p:txBody>
            <a:bodyPr wrap="none" rtlCol="0">
              <a:spAutoFit/>
            </a:bodyPr>
            <a:lstStyle/>
            <a:p>
              <a:pPr algn="ctr">
                <a:lnSpc>
                  <a:spcPts val="1800"/>
                </a:lnSpc>
              </a:pPr>
              <a:r>
                <a:rPr lang="en-US" sz="1600" dirty="0"/>
                <a:t>Development</a:t>
              </a:r>
              <a:endParaRPr lang="en-US" sz="1600" b="0" dirty="0">
                <a:latin typeface="+mn-lt"/>
              </a:endParaRPr>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sp>
        <p:nvSpPr>
          <p:cNvPr id="28" name="TextBox 27"/>
          <p:cNvSpPr txBox="1"/>
          <p:nvPr/>
        </p:nvSpPr>
        <p:spPr>
          <a:xfrm>
            <a:off x="5486400" y="4677195"/>
            <a:ext cx="3503119" cy="1554272"/>
          </a:xfrm>
          <a:prstGeom prst="rect">
            <a:avLst/>
          </a:prstGeom>
          <a:noFill/>
        </p:spPr>
        <p:txBody>
          <a:bodyPr wrap="square" rtlCol="0">
            <a:spAutoFit/>
          </a:bodyPr>
          <a:lstStyle/>
          <a:p>
            <a:pPr algn="ctr">
              <a:lnSpc>
                <a:spcPts val="1800"/>
              </a:lnSpc>
              <a:spcAft>
                <a:spcPts val="600"/>
              </a:spcAft>
            </a:pPr>
            <a:r>
              <a:rPr lang="en-US" sz="1600" b="1" dirty="0">
                <a:solidFill>
                  <a:srgbClr val="C00000"/>
                </a:solidFill>
                <a:latin typeface="Comic Sans MS" panose="030F0702030302020204" pitchFamily="66" charset="0"/>
              </a:rPr>
              <a:t>Begins once code and test plans are completed.</a:t>
            </a:r>
            <a:br>
              <a:rPr lang="en-US" sz="1600" b="1" dirty="0">
                <a:solidFill>
                  <a:srgbClr val="C00000"/>
                </a:solidFill>
                <a:latin typeface="Comic Sans MS" panose="030F0702030302020204" pitchFamily="66" charset="0"/>
              </a:rPr>
            </a:br>
            <a:endParaRPr lang="en-US" sz="1600" b="1" dirty="0">
              <a:solidFill>
                <a:srgbClr val="C00000"/>
              </a:solidFill>
              <a:latin typeface="Comic Sans MS" panose="030F0702030302020204" pitchFamily="66" charset="0"/>
            </a:endParaRPr>
          </a:p>
          <a:p>
            <a:pPr algn="ctr">
              <a:lnSpc>
                <a:spcPts val="1800"/>
              </a:lnSpc>
            </a:pPr>
            <a:r>
              <a:rPr lang="en-US" sz="1600" b="1" dirty="0">
                <a:solidFill>
                  <a:srgbClr val="C00000"/>
                </a:solidFill>
                <a:latin typeface="Comic Sans MS" panose="030F0702030302020204" pitchFamily="66" charset="0"/>
              </a:rPr>
              <a:t>Ends when all testing is finished</a:t>
            </a:r>
            <a:br>
              <a:rPr lang="en-US" sz="1600" b="1" dirty="0">
                <a:solidFill>
                  <a:srgbClr val="C00000"/>
                </a:solidFill>
                <a:latin typeface="Comic Sans MS" panose="030F0702030302020204" pitchFamily="66" charset="0"/>
              </a:rPr>
            </a:br>
            <a:r>
              <a:rPr lang="en-US" sz="1600" b="1" dirty="0">
                <a:solidFill>
                  <a:srgbClr val="C00000"/>
                </a:solidFill>
                <a:latin typeface="Comic Sans MS" panose="030F0702030302020204" pitchFamily="66" charset="0"/>
              </a:rPr>
              <a:t>often with a User Acceptance</a:t>
            </a:r>
            <a:br>
              <a:rPr lang="en-US" sz="1600" b="1" dirty="0">
                <a:solidFill>
                  <a:srgbClr val="C00000"/>
                </a:solidFill>
                <a:latin typeface="Comic Sans MS" panose="030F0702030302020204" pitchFamily="66" charset="0"/>
              </a:rPr>
            </a:br>
            <a:r>
              <a:rPr lang="en-US" sz="1600" b="1" dirty="0">
                <a:solidFill>
                  <a:srgbClr val="C00000"/>
                </a:solidFill>
                <a:latin typeface="Comic Sans MS" panose="030F0702030302020204" pitchFamily="66" charset="0"/>
              </a:rPr>
              <a:t>document</a:t>
            </a:r>
          </a:p>
        </p:txBody>
      </p:sp>
    </p:spTree>
    <p:extLst>
      <p:ext uri="{BB962C8B-B14F-4D97-AF65-F5344CB8AC3E}">
        <p14:creationId xmlns:p14="http://schemas.microsoft.com/office/powerpoint/2010/main" val="245763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4074692" y="2260018"/>
            <a:ext cx="2231725" cy="1200150"/>
            <a:chOff x="4074692" y="2260018"/>
            <a:chExt cx="2231725" cy="1200150"/>
          </a:xfrm>
        </p:grpSpPr>
        <p:sp>
          <p:nvSpPr>
            <p:cNvPr id="11" name="TextBox 10"/>
            <p:cNvSpPr txBox="1"/>
            <p:nvPr/>
          </p:nvSpPr>
          <p:spPr>
            <a:xfrm>
              <a:off x="4074692" y="2656250"/>
              <a:ext cx="1592103" cy="323165"/>
            </a:xfrm>
            <a:prstGeom prst="rect">
              <a:avLst/>
            </a:prstGeom>
            <a:noFill/>
          </p:spPr>
          <p:txBody>
            <a:bodyPr wrap="none" rtlCol="0">
              <a:spAutoFit/>
            </a:bodyPr>
            <a:lstStyle/>
            <a:p>
              <a:pPr algn="ctr">
                <a:lnSpc>
                  <a:spcPts val="1800"/>
                </a:lnSpc>
              </a:pPr>
              <a:r>
                <a:rPr lang="en-US" sz="1600" dirty="0"/>
                <a:t>Implementation</a:t>
              </a:r>
              <a:endParaRPr lang="en-US" sz="1600" b="0" dirty="0">
                <a:latin typeface="+mn-lt"/>
              </a:endParaRP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192" y="2260018"/>
              <a:ext cx="657225" cy="1200150"/>
            </a:xfrm>
            <a:prstGeom prst="rect">
              <a:avLst/>
            </a:prstGeom>
          </p:spPr>
        </p:pic>
      </p:grpSp>
      <p:sp>
        <p:nvSpPr>
          <p:cNvPr id="2" name="Content Placeholder 1"/>
          <p:cNvSpPr>
            <a:spLocks noGrp="1"/>
          </p:cNvSpPr>
          <p:nvPr>
            <p:ph idx="1"/>
          </p:nvPr>
        </p:nvSpPr>
        <p:spPr>
          <a:xfrm>
            <a:off x="228599" y="1719071"/>
            <a:ext cx="3683893" cy="4407408"/>
          </a:xfrm>
        </p:spPr>
        <p:txBody>
          <a:bodyPr>
            <a:normAutofit/>
          </a:bodyPr>
          <a:lstStyle/>
          <a:p>
            <a:r>
              <a:rPr lang="en-US" sz="1800" dirty="0"/>
              <a:t>During the implementation phase of the SDLC, you distribute the system to all the knowledge workers and they begin using the system to perform their everyday jobs </a:t>
            </a:r>
          </a:p>
          <a:p>
            <a:r>
              <a:rPr lang="en-US" sz="1800" dirty="0"/>
              <a:t>Typical activities</a:t>
            </a:r>
          </a:p>
          <a:p>
            <a:pPr lvl="1"/>
            <a:r>
              <a:rPr lang="en-US" sz="1600" dirty="0"/>
              <a:t>Create Implementation Plan</a:t>
            </a:r>
          </a:p>
          <a:p>
            <a:pPr lvl="1"/>
            <a:r>
              <a:rPr lang="en-US" sz="1600" dirty="0"/>
              <a:t>Deploy system to a staging environment</a:t>
            </a:r>
          </a:p>
          <a:p>
            <a:pPr lvl="1"/>
            <a:r>
              <a:rPr lang="en-US" sz="1600" dirty="0"/>
              <a:t>Provide user documentation to the knowledge workers which explains how to use the system</a:t>
            </a:r>
          </a:p>
          <a:p>
            <a:pPr lvl="1"/>
            <a:r>
              <a:rPr lang="en-US" sz="1600" dirty="0"/>
              <a:t>Prepare the system support teams </a:t>
            </a:r>
          </a:p>
          <a:p>
            <a:pPr lvl="1"/>
            <a:r>
              <a:rPr lang="en-US" sz="1600" dirty="0"/>
              <a:t>Train knowledge workers</a:t>
            </a:r>
            <a:endParaRPr lang="en-US" sz="1800" dirty="0"/>
          </a:p>
        </p:txBody>
      </p:sp>
      <p:sp>
        <p:nvSpPr>
          <p:cNvPr id="3" name="Title 2"/>
          <p:cNvSpPr>
            <a:spLocks noGrp="1"/>
          </p:cNvSpPr>
          <p:nvPr>
            <p:ph type="title"/>
          </p:nvPr>
        </p:nvSpPr>
        <p:spPr/>
        <p:txBody>
          <a:bodyPr/>
          <a:lstStyle/>
          <a:p>
            <a:r>
              <a:rPr lang="en-US" dirty="0"/>
              <a:t>Implementation</a:t>
            </a:r>
          </a:p>
        </p:txBody>
      </p:sp>
      <p:grpSp>
        <p:nvGrpSpPr>
          <p:cNvPr id="23" name="Group 22"/>
          <p:cNvGrpSpPr/>
          <p:nvPr/>
        </p:nvGrpSpPr>
        <p:grpSpPr>
          <a:xfrm>
            <a:off x="4760492" y="3156784"/>
            <a:ext cx="1946688" cy="1036449"/>
            <a:chOff x="4760492" y="3156784"/>
            <a:chExt cx="1946688" cy="1036449"/>
          </a:xfrm>
        </p:grpSpPr>
        <p:sp>
          <p:nvSpPr>
            <p:cNvPr id="10" name="TextBox 9"/>
            <p:cNvSpPr txBox="1"/>
            <p:nvPr/>
          </p:nvSpPr>
          <p:spPr>
            <a:xfrm>
              <a:off x="4760492" y="3639235"/>
              <a:ext cx="1190069" cy="553998"/>
            </a:xfrm>
            <a:prstGeom prst="rect">
              <a:avLst/>
            </a:prstGeom>
            <a:noFill/>
          </p:spPr>
          <p:txBody>
            <a:bodyPr wrap="none" rtlCol="0">
              <a:spAutoFit/>
            </a:bodyPr>
            <a:lstStyle/>
            <a:p>
              <a:pPr algn="ctr">
                <a:lnSpc>
                  <a:spcPts val="1800"/>
                </a:lnSpc>
              </a:pPr>
              <a:r>
                <a:rPr lang="en-US" sz="1600" dirty="0"/>
                <a:t>Integration </a:t>
              </a:r>
              <a:br>
                <a:rPr lang="en-US" sz="1600" dirty="0"/>
              </a:br>
              <a:r>
                <a:rPr lang="en-US" sz="1600" dirty="0"/>
                <a:t>&amp; Testing</a:t>
              </a:r>
              <a:endParaRPr lang="en-US" sz="1600" b="0" dirty="0">
                <a:latin typeface="+mn-lt"/>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530" y="3156784"/>
              <a:ext cx="1009650" cy="1019175"/>
            </a:xfrm>
            <a:prstGeom prst="rect">
              <a:avLst/>
            </a:prstGeom>
          </p:spPr>
        </p:pic>
      </p:grpSp>
      <p:grpSp>
        <p:nvGrpSpPr>
          <p:cNvPr id="24" name="Group 23"/>
          <p:cNvGrpSpPr/>
          <p:nvPr/>
        </p:nvGrpSpPr>
        <p:grpSpPr>
          <a:xfrm>
            <a:off x="6838873" y="1697707"/>
            <a:ext cx="1468130" cy="925038"/>
            <a:chOff x="6838873" y="1697707"/>
            <a:chExt cx="1468130" cy="925038"/>
          </a:xfrm>
        </p:grpSpPr>
        <p:sp>
          <p:nvSpPr>
            <p:cNvPr id="6" name="TextBox 5"/>
            <p:cNvSpPr txBox="1"/>
            <p:nvPr/>
          </p:nvSpPr>
          <p:spPr>
            <a:xfrm>
              <a:off x="7351292" y="1697707"/>
              <a:ext cx="955711" cy="323165"/>
            </a:xfrm>
            <a:prstGeom prst="rect">
              <a:avLst/>
            </a:prstGeom>
            <a:noFill/>
          </p:spPr>
          <p:txBody>
            <a:bodyPr wrap="none" rtlCol="0">
              <a:spAutoFit/>
            </a:bodyPr>
            <a:lstStyle/>
            <a:p>
              <a:pPr algn="ctr">
                <a:lnSpc>
                  <a:spcPts val="1800"/>
                </a:lnSpc>
              </a:pPr>
              <a:r>
                <a:rPr lang="en-US" sz="1600" b="0" dirty="0">
                  <a:latin typeface="+mn-lt"/>
                </a:rPr>
                <a:t>Planning</a:t>
              </a: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25" name="Group 24"/>
          <p:cNvGrpSpPr/>
          <p:nvPr/>
        </p:nvGrpSpPr>
        <p:grpSpPr>
          <a:xfrm>
            <a:off x="7381601" y="2238541"/>
            <a:ext cx="1609999" cy="1200150"/>
            <a:chOff x="7381601" y="2238541"/>
            <a:chExt cx="1609999" cy="1200150"/>
          </a:xfrm>
        </p:grpSpPr>
        <p:sp>
          <p:nvSpPr>
            <p:cNvPr id="7" name="TextBox 6"/>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t>Analysis</a:t>
              </a:r>
              <a:endParaRPr lang="en-US" sz="1600" b="0" dirty="0">
                <a:latin typeface="+mn-lt"/>
              </a:endParaRPr>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26" name="Group 25"/>
          <p:cNvGrpSpPr/>
          <p:nvPr/>
        </p:nvGrpSpPr>
        <p:grpSpPr>
          <a:xfrm>
            <a:off x="6994497" y="3166716"/>
            <a:ext cx="1643064" cy="942975"/>
            <a:chOff x="6994497" y="3166716"/>
            <a:chExt cx="1643064" cy="942975"/>
          </a:xfrm>
        </p:grpSpPr>
        <p:sp>
          <p:nvSpPr>
            <p:cNvPr id="8" name="TextBox 7"/>
            <p:cNvSpPr txBox="1"/>
            <p:nvPr/>
          </p:nvSpPr>
          <p:spPr>
            <a:xfrm>
              <a:off x="7851768" y="3754652"/>
              <a:ext cx="785793" cy="323165"/>
            </a:xfrm>
            <a:prstGeom prst="rect">
              <a:avLst/>
            </a:prstGeom>
            <a:noFill/>
          </p:spPr>
          <p:txBody>
            <a:bodyPr wrap="none" rtlCol="0">
              <a:spAutoFit/>
            </a:bodyPr>
            <a:lstStyle/>
            <a:p>
              <a:pPr algn="ctr">
                <a:lnSpc>
                  <a:spcPts val="1800"/>
                </a:lnSpc>
              </a:pPr>
              <a:r>
                <a:rPr lang="en-US" sz="1600" dirty="0"/>
                <a:t>Design</a:t>
              </a:r>
              <a:endParaRPr lang="en-US" sz="1600" b="0" dirty="0">
                <a:latin typeface="+mn-lt"/>
              </a:endParaRPr>
            </a:p>
          </p:txBody>
        </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27" name="Group 26"/>
          <p:cNvGrpSpPr/>
          <p:nvPr/>
        </p:nvGrpSpPr>
        <p:grpSpPr>
          <a:xfrm>
            <a:off x="6217639" y="3549086"/>
            <a:ext cx="1352165" cy="1022914"/>
            <a:chOff x="6217639" y="3549086"/>
            <a:chExt cx="1352165" cy="1022914"/>
          </a:xfrm>
        </p:grpSpPr>
        <p:sp>
          <p:nvSpPr>
            <p:cNvPr id="9" name="TextBox 8"/>
            <p:cNvSpPr txBox="1"/>
            <p:nvPr/>
          </p:nvSpPr>
          <p:spPr>
            <a:xfrm>
              <a:off x="6217639" y="4248835"/>
              <a:ext cx="1352165" cy="323165"/>
            </a:xfrm>
            <a:prstGeom prst="rect">
              <a:avLst/>
            </a:prstGeom>
            <a:noFill/>
          </p:spPr>
          <p:txBody>
            <a:bodyPr wrap="none" rtlCol="0">
              <a:spAutoFit/>
            </a:bodyPr>
            <a:lstStyle/>
            <a:p>
              <a:pPr algn="ctr">
                <a:lnSpc>
                  <a:spcPts val="1800"/>
                </a:lnSpc>
              </a:pPr>
              <a:r>
                <a:rPr lang="en-US" sz="1600" dirty="0"/>
                <a:t>Development</a:t>
              </a:r>
              <a:endParaRPr lang="en-US" sz="1600" b="0" dirty="0">
                <a:latin typeface="+mn-lt"/>
              </a:endParaRP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sp>
        <p:nvSpPr>
          <p:cNvPr id="28" name="TextBox 27"/>
          <p:cNvSpPr txBox="1"/>
          <p:nvPr/>
        </p:nvSpPr>
        <p:spPr>
          <a:xfrm>
            <a:off x="5638800" y="4848761"/>
            <a:ext cx="2628827" cy="1323439"/>
          </a:xfrm>
          <a:prstGeom prst="rect">
            <a:avLst/>
          </a:prstGeom>
          <a:noFill/>
        </p:spPr>
        <p:txBody>
          <a:bodyPr wrap="square" rtlCol="0">
            <a:spAutoFit/>
          </a:bodyPr>
          <a:lstStyle/>
          <a:p>
            <a:pPr algn="ctr">
              <a:lnSpc>
                <a:spcPts val="1800"/>
              </a:lnSpc>
              <a:spcAft>
                <a:spcPts val="600"/>
              </a:spcAft>
            </a:pPr>
            <a:r>
              <a:rPr lang="en-US" sz="1600" b="1" dirty="0">
                <a:solidFill>
                  <a:srgbClr val="C00000"/>
                </a:solidFill>
                <a:latin typeface="Comic Sans MS" panose="030F0702030302020204" pitchFamily="66" charset="0"/>
              </a:rPr>
              <a:t>Begins at the conclusion of system testing</a:t>
            </a:r>
            <a:br>
              <a:rPr lang="en-US" sz="1600" b="1" dirty="0">
                <a:solidFill>
                  <a:srgbClr val="C00000"/>
                </a:solidFill>
                <a:latin typeface="Comic Sans MS" panose="030F0702030302020204" pitchFamily="66" charset="0"/>
              </a:rPr>
            </a:br>
            <a:endParaRPr lang="en-US" sz="1600" b="1" dirty="0">
              <a:solidFill>
                <a:srgbClr val="C00000"/>
              </a:solidFill>
              <a:latin typeface="Comic Sans MS" panose="030F0702030302020204" pitchFamily="66" charset="0"/>
            </a:endParaRPr>
          </a:p>
          <a:p>
            <a:pPr algn="ctr">
              <a:lnSpc>
                <a:spcPts val="1800"/>
              </a:lnSpc>
            </a:pPr>
            <a:r>
              <a:rPr lang="en-US" sz="1600" b="1" dirty="0">
                <a:solidFill>
                  <a:srgbClr val="C00000"/>
                </a:solidFill>
                <a:latin typeface="Comic Sans MS" panose="030F0702030302020204" pitchFamily="66" charset="0"/>
              </a:rPr>
              <a:t>Ends when system is put into production</a:t>
            </a:r>
          </a:p>
        </p:txBody>
      </p:sp>
    </p:spTree>
    <p:extLst>
      <p:ext uri="{BB962C8B-B14F-4D97-AF65-F5344CB8AC3E}">
        <p14:creationId xmlns:p14="http://schemas.microsoft.com/office/powerpoint/2010/main" val="16364427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4074692" y="2260018"/>
            <a:ext cx="2231725" cy="1200150"/>
            <a:chOff x="4074692" y="2260018"/>
            <a:chExt cx="2231725" cy="1200150"/>
          </a:xfrm>
        </p:grpSpPr>
        <p:sp>
          <p:nvSpPr>
            <p:cNvPr id="11" name="TextBox 10"/>
            <p:cNvSpPr txBox="1"/>
            <p:nvPr/>
          </p:nvSpPr>
          <p:spPr>
            <a:xfrm>
              <a:off x="4074692" y="2656250"/>
              <a:ext cx="1592103" cy="323165"/>
            </a:xfrm>
            <a:prstGeom prst="rect">
              <a:avLst/>
            </a:prstGeom>
            <a:noFill/>
          </p:spPr>
          <p:txBody>
            <a:bodyPr wrap="none" rtlCol="0">
              <a:spAutoFit/>
            </a:bodyPr>
            <a:lstStyle/>
            <a:p>
              <a:pPr algn="ctr">
                <a:lnSpc>
                  <a:spcPts val="1800"/>
                </a:lnSpc>
              </a:pPr>
              <a:r>
                <a:rPr lang="en-US" sz="1600" dirty="0"/>
                <a:t>Implementation</a:t>
              </a:r>
              <a:endParaRPr lang="en-US" sz="1600" b="0" dirty="0">
                <a:latin typeface="+mn-lt"/>
              </a:endParaRP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192" y="2260018"/>
              <a:ext cx="657225" cy="1200150"/>
            </a:xfrm>
            <a:prstGeom prst="rect">
              <a:avLst/>
            </a:prstGeom>
          </p:spPr>
        </p:pic>
      </p:grpSp>
      <p:sp>
        <p:nvSpPr>
          <p:cNvPr id="2" name="Content Placeholder 1"/>
          <p:cNvSpPr>
            <a:spLocks noGrp="1"/>
          </p:cNvSpPr>
          <p:nvPr>
            <p:ph idx="1"/>
          </p:nvPr>
        </p:nvSpPr>
        <p:spPr>
          <a:xfrm>
            <a:off x="193787" y="1719071"/>
            <a:ext cx="4073413" cy="4407408"/>
          </a:xfrm>
        </p:spPr>
        <p:txBody>
          <a:bodyPr>
            <a:normAutofit/>
          </a:bodyPr>
          <a:lstStyle/>
          <a:p>
            <a:r>
              <a:rPr lang="en-US" sz="1800" dirty="0">
                <a:solidFill>
                  <a:srgbClr val="6600FF"/>
                </a:solidFill>
              </a:rPr>
              <a:t>Parallel implementation </a:t>
            </a:r>
            <a:r>
              <a:rPr lang="en-US" sz="1800" dirty="0"/>
              <a:t>– using both the old and new system until you are sure that the new system performs correctly.</a:t>
            </a:r>
          </a:p>
          <a:p>
            <a:r>
              <a:rPr lang="en-US" sz="1800" dirty="0">
                <a:solidFill>
                  <a:srgbClr val="6600FF"/>
                </a:solidFill>
              </a:rPr>
              <a:t>Plunge implementation </a:t>
            </a:r>
            <a:r>
              <a:rPr lang="en-US" sz="1800" dirty="0"/>
              <a:t>– </a:t>
            </a:r>
            <a:br>
              <a:rPr lang="en-US" sz="1800" dirty="0"/>
            </a:br>
            <a:r>
              <a:rPr lang="en-US" sz="1800" dirty="0"/>
              <a:t>discarding the old system completely and using the new system</a:t>
            </a:r>
          </a:p>
          <a:p>
            <a:r>
              <a:rPr lang="en-US" sz="1800" dirty="0">
                <a:solidFill>
                  <a:srgbClr val="6600FF"/>
                </a:solidFill>
              </a:rPr>
              <a:t>Pilot implementation </a:t>
            </a:r>
            <a:r>
              <a:rPr lang="en-US" sz="1800" dirty="0"/>
              <a:t>– having only a small group of people use the new system until you know it works correctly, and then adding the remaining people to the system.</a:t>
            </a:r>
          </a:p>
          <a:p>
            <a:r>
              <a:rPr lang="en-US" sz="1800" dirty="0">
                <a:solidFill>
                  <a:srgbClr val="6600FF"/>
                </a:solidFill>
              </a:rPr>
              <a:t>Phased implementation </a:t>
            </a:r>
            <a:r>
              <a:rPr lang="en-US" sz="1800" dirty="0"/>
              <a:t>– implementing the new system one part at a time.</a:t>
            </a:r>
          </a:p>
        </p:txBody>
      </p:sp>
      <p:sp>
        <p:nvSpPr>
          <p:cNvPr id="3" name="Title 2"/>
          <p:cNvSpPr>
            <a:spLocks noGrp="1"/>
          </p:cNvSpPr>
          <p:nvPr>
            <p:ph type="title"/>
          </p:nvPr>
        </p:nvSpPr>
        <p:spPr/>
        <p:txBody>
          <a:bodyPr/>
          <a:lstStyle/>
          <a:p>
            <a:r>
              <a:rPr lang="en-US" dirty="0"/>
              <a:t>Implementation</a:t>
            </a:r>
            <a:br>
              <a:rPr lang="en-US" dirty="0"/>
            </a:br>
            <a:r>
              <a:rPr lang="en-US" dirty="0"/>
              <a:t>Techniques</a:t>
            </a:r>
          </a:p>
        </p:txBody>
      </p:sp>
      <p:grpSp>
        <p:nvGrpSpPr>
          <p:cNvPr id="23" name="Group 22"/>
          <p:cNvGrpSpPr/>
          <p:nvPr/>
        </p:nvGrpSpPr>
        <p:grpSpPr>
          <a:xfrm>
            <a:off x="4760492" y="3156784"/>
            <a:ext cx="1946688" cy="1036449"/>
            <a:chOff x="4760492" y="3156784"/>
            <a:chExt cx="1946688" cy="1036449"/>
          </a:xfrm>
        </p:grpSpPr>
        <p:sp>
          <p:nvSpPr>
            <p:cNvPr id="10" name="TextBox 9"/>
            <p:cNvSpPr txBox="1"/>
            <p:nvPr/>
          </p:nvSpPr>
          <p:spPr>
            <a:xfrm>
              <a:off x="4760492" y="3639235"/>
              <a:ext cx="1190069" cy="553998"/>
            </a:xfrm>
            <a:prstGeom prst="rect">
              <a:avLst/>
            </a:prstGeom>
            <a:noFill/>
          </p:spPr>
          <p:txBody>
            <a:bodyPr wrap="none" rtlCol="0">
              <a:spAutoFit/>
            </a:bodyPr>
            <a:lstStyle/>
            <a:p>
              <a:pPr algn="ctr">
                <a:lnSpc>
                  <a:spcPts val="1800"/>
                </a:lnSpc>
              </a:pPr>
              <a:r>
                <a:rPr lang="en-US" sz="1600" dirty="0"/>
                <a:t>Integration </a:t>
              </a:r>
              <a:br>
                <a:rPr lang="en-US" sz="1600" dirty="0"/>
              </a:br>
              <a:r>
                <a:rPr lang="en-US" sz="1600" dirty="0"/>
                <a:t>&amp; Testing</a:t>
              </a:r>
              <a:endParaRPr lang="en-US" sz="1600" b="0" dirty="0">
                <a:latin typeface="+mn-lt"/>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530" y="3156784"/>
              <a:ext cx="1009650" cy="1019175"/>
            </a:xfrm>
            <a:prstGeom prst="rect">
              <a:avLst/>
            </a:prstGeom>
          </p:spPr>
        </p:pic>
      </p:grpSp>
      <p:grpSp>
        <p:nvGrpSpPr>
          <p:cNvPr id="24" name="Group 23"/>
          <p:cNvGrpSpPr/>
          <p:nvPr/>
        </p:nvGrpSpPr>
        <p:grpSpPr>
          <a:xfrm>
            <a:off x="6838873" y="1697707"/>
            <a:ext cx="1468130" cy="925038"/>
            <a:chOff x="6838873" y="1697707"/>
            <a:chExt cx="1468130" cy="925038"/>
          </a:xfrm>
        </p:grpSpPr>
        <p:sp>
          <p:nvSpPr>
            <p:cNvPr id="6" name="TextBox 5"/>
            <p:cNvSpPr txBox="1"/>
            <p:nvPr/>
          </p:nvSpPr>
          <p:spPr>
            <a:xfrm>
              <a:off x="7351292" y="1697707"/>
              <a:ext cx="955711" cy="323165"/>
            </a:xfrm>
            <a:prstGeom prst="rect">
              <a:avLst/>
            </a:prstGeom>
            <a:noFill/>
          </p:spPr>
          <p:txBody>
            <a:bodyPr wrap="none" rtlCol="0">
              <a:spAutoFit/>
            </a:bodyPr>
            <a:lstStyle/>
            <a:p>
              <a:pPr algn="ctr">
                <a:lnSpc>
                  <a:spcPts val="1800"/>
                </a:lnSpc>
              </a:pPr>
              <a:r>
                <a:rPr lang="en-US" sz="1600" b="0" dirty="0">
                  <a:latin typeface="+mn-lt"/>
                </a:rPr>
                <a:t>Planning</a:t>
              </a: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25" name="Group 24"/>
          <p:cNvGrpSpPr/>
          <p:nvPr/>
        </p:nvGrpSpPr>
        <p:grpSpPr>
          <a:xfrm>
            <a:off x="7381601" y="2238541"/>
            <a:ext cx="1609999" cy="1200150"/>
            <a:chOff x="7381601" y="2238541"/>
            <a:chExt cx="1609999" cy="1200150"/>
          </a:xfrm>
        </p:grpSpPr>
        <p:sp>
          <p:nvSpPr>
            <p:cNvPr id="7" name="TextBox 6"/>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t>Analysis</a:t>
              </a:r>
              <a:endParaRPr lang="en-US" sz="1600" b="0" dirty="0">
                <a:latin typeface="+mn-lt"/>
              </a:endParaRPr>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26" name="Group 25"/>
          <p:cNvGrpSpPr/>
          <p:nvPr/>
        </p:nvGrpSpPr>
        <p:grpSpPr>
          <a:xfrm>
            <a:off x="6994497" y="3166716"/>
            <a:ext cx="1643064" cy="942975"/>
            <a:chOff x="6994497" y="3166716"/>
            <a:chExt cx="1643064" cy="942975"/>
          </a:xfrm>
        </p:grpSpPr>
        <p:sp>
          <p:nvSpPr>
            <p:cNvPr id="8" name="TextBox 7"/>
            <p:cNvSpPr txBox="1"/>
            <p:nvPr/>
          </p:nvSpPr>
          <p:spPr>
            <a:xfrm>
              <a:off x="7851768" y="3754652"/>
              <a:ext cx="785793" cy="323165"/>
            </a:xfrm>
            <a:prstGeom prst="rect">
              <a:avLst/>
            </a:prstGeom>
            <a:noFill/>
          </p:spPr>
          <p:txBody>
            <a:bodyPr wrap="none" rtlCol="0">
              <a:spAutoFit/>
            </a:bodyPr>
            <a:lstStyle/>
            <a:p>
              <a:pPr algn="ctr">
                <a:lnSpc>
                  <a:spcPts val="1800"/>
                </a:lnSpc>
              </a:pPr>
              <a:r>
                <a:rPr lang="en-US" sz="1600" dirty="0"/>
                <a:t>Design</a:t>
              </a:r>
              <a:endParaRPr lang="en-US" sz="1600" b="0" dirty="0">
                <a:latin typeface="+mn-lt"/>
              </a:endParaRPr>
            </a:p>
          </p:txBody>
        </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27" name="Group 26"/>
          <p:cNvGrpSpPr/>
          <p:nvPr/>
        </p:nvGrpSpPr>
        <p:grpSpPr>
          <a:xfrm>
            <a:off x="6217639" y="3549086"/>
            <a:ext cx="1352165" cy="1022914"/>
            <a:chOff x="6217639" y="3549086"/>
            <a:chExt cx="1352165" cy="1022914"/>
          </a:xfrm>
        </p:grpSpPr>
        <p:sp>
          <p:nvSpPr>
            <p:cNvPr id="9" name="TextBox 8"/>
            <p:cNvSpPr txBox="1"/>
            <p:nvPr/>
          </p:nvSpPr>
          <p:spPr>
            <a:xfrm>
              <a:off x="6217639" y="4248835"/>
              <a:ext cx="1352165" cy="323165"/>
            </a:xfrm>
            <a:prstGeom prst="rect">
              <a:avLst/>
            </a:prstGeom>
            <a:noFill/>
          </p:spPr>
          <p:txBody>
            <a:bodyPr wrap="none" rtlCol="0">
              <a:spAutoFit/>
            </a:bodyPr>
            <a:lstStyle/>
            <a:p>
              <a:pPr algn="ctr">
                <a:lnSpc>
                  <a:spcPts val="1800"/>
                </a:lnSpc>
              </a:pPr>
              <a:r>
                <a:rPr lang="en-US" sz="1600" dirty="0"/>
                <a:t>Development</a:t>
              </a:r>
              <a:endParaRPr lang="en-US" sz="1600" b="0" dirty="0">
                <a:latin typeface="+mn-lt"/>
              </a:endParaRP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spTree>
    <p:extLst>
      <p:ext uri="{BB962C8B-B14F-4D97-AF65-F5344CB8AC3E}">
        <p14:creationId xmlns:p14="http://schemas.microsoft.com/office/powerpoint/2010/main" val="25718514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4074692" y="2260018"/>
            <a:ext cx="2231725" cy="1200150"/>
            <a:chOff x="4074692" y="2260018"/>
            <a:chExt cx="2231725" cy="1200150"/>
          </a:xfrm>
        </p:grpSpPr>
        <p:sp>
          <p:nvSpPr>
            <p:cNvPr id="11" name="TextBox 10"/>
            <p:cNvSpPr txBox="1"/>
            <p:nvPr/>
          </p:nvSpPr>
          <p:spPr>
            <a:xfrm>
              <a:off x="4074692" y="2656250"/>
              <a:ext cx="1592103" cy="323165"/>
            </a:xfrm>
            <a:prstGeom prst="rect">
              <a:avLst/>
            </a:prstGeom>
            <a:noFill/>
          </p:spPr>
          <p:txBody>
            <a:bodyPr wrap="none" rtlCol="0">
              <a:spAutoFit/>
            </a:bodyPr>
            <a:lstStyle/>
            <a:p>
              <a:pPr algn="ctr">
                <a:lnSpc>
                  <a:spcPts val="1800"/>
                </a:lnSpc>
              </a:pPr>
              <a:r>
                <a:rPr lang="en-US" sz="1600" dirty="0"/>
                <a:t>Implementation</a:t>
              </a:r>
              <a:endParaRPr lang="en-US" sz="1600" b="0" dirty="0">
                <a:latin typeface="+mn-lt"/>
              </a:endParaRP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192" y="2260018"/>
              <a:ext cx="657225" cy="1200150"/>
            </a:xfrm>
            <a:prstGeom prst="rect">
              <a:avLst/>
            </a:prstGeom>
          </p:spPr>
        </p:pic>
      </p:grpSp>
      <p:sp>
        <p:nvSpPr>
          <p:cNvPr id="2" name="Content Placeholder 1"/>
          <p:cNvSpPr>
            <a:spLocks noGrp="1"/>
          </p:cNvSpPr>
          <p:nvPr>
            <p:ph idx="1"/>
          </p:nvPr>
        </p:nvSpPr>
        <p:spPr>
          <a:xfrm>
            <a:off x="381000" y="1719071"/>
            <a:ext cx="3406376" cy="4407408"/>
          </a:xfrm>
        </p:spPr>
        <p:txBody>
          <a:bodyPr>
            <a:normAutofit/>
          </a:bodyPr>
          <a:lstStyle/>
          <a:p>
            <a:r>
              <a:rPr lang="en-US" sz="1800" dirty="0"/>
              <a:t>Monitor and support the new system to ensure it continues to meet the business goals</a:t>
            </a:r>
          </a:p>
          <a:p>
            <a:r>
              <a:rPr lang="en-US" sz="1800" dirty="0"/>
              <a:t>Change the system as your business changes </a:t>
            </a:r>
          </a:p>
          <a:p>
            <a:pPr lvl="1"/>
            <a:r>
              <a:rPr lang="en-US" sz="1600" dirty="0"/>
              <a:t>Minor changes and bug fixes can be processed through change management processes which also go through their own SDLC</a:t>
            </a:r>
          </a:p>
          <a:p>
            <a:pPr lvl="1"/>
            <a:r>
              <a:rPr lang="en-US" sz="1600" dirty="0"/>
              <a:t>Major enhancements often require a new Project Initiation Document and, if approved, spawn their own SDLC</a:t>
            </a:r>
          </a:p>
        </p:txBody>
      </p:sp>
      <p:sp>
        <p:nvSpPr>
          <p:cNvPr id="3" name="Title 2"/>
          <p:cNvSpPr>
            <a:spLocks noGrp="1"/>
          </p:cNvSpPr>
          <p:nvPr>
            <p:ph type="title"/>
          </p:nvPr>
        </p:nvSpPr>
        <p:spPr/>
        <p:txBody>
          <a:bodyPr/>
          <a:lstStyle/>
          <a:p>
            <a:r>
              <a:rPr lang="en-US" dirty="0"/>
              <a:t>Maintenance</a:t>
            </a:r>
          </a:p>
        </p:txBody>
      </p:sp>
      <p:grpSp>
        <p:nvGrpSpPr>
          <p:cNvPr id="23" name="Group 22"/>
          <p:cNvGrpSpPr/>
          <p:nvPr/>
        </p:nvGrpSpPr>
        <p:grpSpPr>
          <a:xfrm>
            <a:off x="4760492" y="3156784"/>
            <a:ext cx="1946688" cy="1036449"/>
            <a:chOff x="4760492" y="3156784"/>
            <a:chExt cx="1946688" cy="1036449"/>
          </a:xfrm>
        </p:grpSpPr>
        <p:sp>
          <p:nvSpPr>
            <p:cNvPr id="10" name="TextBox 9"/>
            <p:cNvSpPr txBox="1"/>
            <p:nvPr/>
          </p:nvSpPr>
          <p:spPr>
            <a:xfrm>
              <a:off x="4760492" y="3639235"/>
              <a:ext cx="1190069" cy="553998"/>
            </a:xfrm>
            <a:prstGeom prst="rect">
              <a:avLst/>
            </a:prstGeom>
            <a:noFill/>
          </p:spPr>
          <p:txBody>
            <a:bodyPr wrap="none" rtlCol="0">
              <a:spAutoFit/>
            </a:bodyPr>
            <a:lstStyle/>
            <a:p>
              <a:pPr algn="ctr">
                <a:lnSpc>
                  <a:spcPts val="1800"/>
                </a:lnSpc>
              </a:pPr>
              <a:r>
                <a:rPr lang="en-US" sz="1600" dirty="0"/>
                <a:t>Integration </a:t>
              </a:r>
              <a:br>
                <a:rPr lang="en-US" sz="1600" dirty="0"/>
              </a:br>
              <a:r>
                <a:rPr lang="en-US" sz="1600" dirty="0"/>
                <a:t>&amp; Testing</a:t>
              </a:r>
              <a:endParaRPr lang="en-US" sz="1600" b="0" dirty="0">
                <a:latin typeface="+mn-lt"/>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530" y="3156784"/>
              <a:ext cx="1009650" cy="1019175"/>
            </a:xfrm>
            <a:prstGeom prst="rect">
              <a:avLst/>
            </a:prstGeom>
          </p:spPr>
        </p:pic>
      </p:grpSp>
      <p:grpSp>
        <p:nvGrpSpPr>
          <p:cNvPr id="22" name="Group 21"/>
          <p:cNvGrpSpPr/>
          <p:nvPr/>
        </p:nvGrpSpPr>
        <p:grpSpPr>
          <a:xfrm>
            <a:off x="5025548" y="1688044"/>
            <a:ext cx="2149216" cy="963882"/>
            <a:chOff x="5034368" y="1697707"/>
            <a:chExt cx="2149216" cy="963882"/>
          </a:xfrm>
        </p:grpSpPr>
        <p:sp>
          <p:nvSpPr>
            <p:cNvPr id="12" name="TextBox 11"/>
            <p:cNvSpPr txBox="1"/>
            <p:nvPr/>
          </p:nvSpPr>
          <p:spPr>
            <a:xfrm>
              <a:off x="5034368" y="1697707"/>
              <a:ext cx="1326324" cy="323165"/>
            </a:xfrm>
            <a:prstGeom prst="rect">
              <a:avLst/>
            </a:prstGeom>
            <a:noFill/>
          </p:spPr>
          <p:txBody>
            <a:bodyPr wrap="none" rtlCol="0">
              <a:spAutoFit/>
            </a:bodyPr>
            <a:lstStyle/>
            <a:p>
              <a:pPr algn="ctr">
                <a:lnSpc>
                  <a:spcPts val="1800"/>
                </a:lnSpc>
              </a:pPr>
              <a:r>
                <a:rPr lang="en-US" sz="1600" dirty="0"/>
                <a:t>Maintenance</a:t>
              </a:r>
              <a:endParaRPr lang="en-US" sz="1600" b="0" dirty="0">
                <a:latin typeface="+mn-lt"/>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7209" y="1775764"/>
              <a:ext cx="1476375" cy="885825"/>
            </a:xfrm>
            <a:prstGeom prst="rect">
              <a:avLst/>
            </a:prstGeom>
          </p:spPr>
        </p:pic>
      </p:grpSp>
      <p:grpSp>
        <p:nvGrpSpPr>
          <p:cNvPr id="24" name="Group 23"/>
          <p:cNvGrpSpPr/>
          <p:nvPr/>
        </p:nvGrpSpPr>
        <p:grpSpPr>
          <a:xfrm>
            <a:off x="6838873" y="1697707"/>
            <a:ext cx="1468130" cy="925038"/>
            <a:chOff x="6838873" y="1697707"/>
            <a:chExt cx="1468130" cy="925038"/>
          </a:xfrm>
        </p:grpSpPr>
        <p:sp>
          <p:nvSpPr>
            <p:cNvPr id="6" name="TextBox 5"/>
            <p:cNvSpPr txBox="1"/>
            <p:nvPr/>
          </p:nvSpPr>
          <p:spPr>
            <a:xfrm>
              <a:off x="7351292" y="1697707"/>
              <a:ext cx="955711" cy="323165"/>
            </a:xfrm>
            <a:prstGeom prst="rect">
              <a:avLst/>
            </a:prstGeom>
            <a:noFill/>
          </p:spPr>
          <p:txBody>
            <a:bodyPr wrap="none" rtlCol="0">
              <a:spAutoFit/>
            </a:bodyPr>
            <a:lstStyle/>
            <a:p>
              <a:pPr algn="ctr">
                <a:lnSpc>
                  <a:spcPts val="1800"/>
                </a:lnSpc>
              </a:pPr>
              <a:r>
                <a:rPr lang="en-US" sz="1600" b="0" dirty="0">
                  <a:latin typeface="+mn-lt"/>
                </a:rPr>
                <a:t>Planning</a:t>
              </a: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25" name="Group 24"/>
          <p:cNvGrpSpPr/>
          <p:nvPr/>
        </p:nvGrpSpPr>
        <p:grpSpPr>
          <a:xfrm>
            <a:off x="7381601" y="2238541"/>
            <a:ext cx="1609999" cy="1200150"/>
            <a:chOff x="7381601" y="2238541"/>
            <a:chExt cx="1609999" cy="1200150"/>
          </a:xfrm>
        </p:grpSpPr>
        <p:sp>
          <p:nvSpPr>
            <p:cNvPr id="7" name="TextBox 6"/>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t>Analysis</a:t>
              </a:r>
              <a:endParaRPr lang="en-US" sz="1600" b="0" dirty="0">
                <a:latin typeface="+mn-lt"/>
              </a:endParaRP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26" name="Group 25"/>
          <p:cNvGrpSpPr/>
          <p:nvPr/>
        </p:nvGrpSpPr>
        <p:grpSpPr>
          <a:xfrm>
            <a:off x="6994497" y="3166716"/>
            <a:ext cx="1643064" cy="942975"/>
            <a:chOff x="6994497" y="3166716"/>
            <a:chExt cx="1643064" cy="942975"/>
          </a:xfrm>
        </p:grpSpPr>
        <p:sp>
          <p:nvSpPr>
            <p:cNvPr id="8" name="TextBox 7"/>
            <p:cNvSpPr txBox="1"/>
            <p:nvPr/>
          </p:nvSpPr>
          <p:spPr>
            <a:xfrm>
              <a:off x="7851768" y="3754652"/>
              <a:ext cx="785793" cy="323165"/>
            </a:xfrm>
            <a:prstGeom prst="rect">
              <a:avLst/>
            </a:prstGeom>
            <a:noFill/>
          </p:spPr>
          <p:txBody>
            <a:bodyPr wrap="none" rtlCol="0">
              <a:spAutoFit/>
            </a:bodyPr>
            <a:lstStyle/>
            <a:p>
              <a:pPr algn="ctr">
                <a:lnSpc>
                  <a:spcPts val="1800"/>
                </a:lnSpc>
              </a:pPr>
              <a:r>
                <a:rPr lang="en-US" sz="1600" dirty="0"/>
                <a:t>Design</a:t>
              </a:r>
              <a:endParaRPr lang="en-US" sz="1600" b="0" dirty="0">
                <a:latin typeface="+mn-lt"/>
              </a:endParaRPr>
            </a:p>
          </p:txBody>
        </p:sp>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27" name="Group 26"/>
          <p:cNvGrpSpPr/>
          <p:nvPr/>
        </p:nvGrpSpPr>
        <p:grpSpPr>
          <a:xfrm>
            <a:off x="6217639" y="3549086"/>
            <a:ext cx="1352165" cy="1022914"/>
            <a:chOff x="6217639" y="3549086"/>
            <a:chExt cx="1352165" cy="1022914"/>
          </a:xfrm>
        </p:grpSpPr>
        <p:sp>
          <p:nvSpPr>
            <p:cNvPr id="9" name="TextBox 8"/>
            <p:cNvSpPr txBox="1"/>
            <p:nvPr/>
          </p:nvSpPr>
          <p:spPr>
            <a:xfrm>
              <a:off x="6217639" y="4248835"/>
              <a:ext cx="1352165" cy="323165"/>
            </a:xfrm>
            <a:prstGeom prst="rect">
              <a:avLst/>
            </a:prstGeom>
            <a:noFill/>
          </p:spPr>
          <p:txBody>
            <a:bodyPr wrap="none" rtlCol="0">
              <a:spAutoFit/>
            </a:bodyPr>
            <a:lstStyle/>
            <a:p>
              <a:pPr algn="ctr">
                <a:lnSpc>
                  <a:spcPts val="1800"/>
                </a:lnSpc>
              </a:pPr>
              <a:r>
                <a:rPr lang="en-US" sz="1600" dirty="0"/>
                <a:t>Development</a:t>
              </a:r>
              <a:endParaRPr lang="en-US" sz="1600" b="0" dirty="0">
                <a:latin typeface="+mn-lt"/>
              </a:endParaRP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sp>
        <p:nvSpPr>
          <p:cNvPr id="28" name="TextBox 27"/>
          <p:cNvSpPr txBox="1"/>
          <p:nvPr/>
        </p:nvSpPr>
        <p:spPr>
          <a:xfrm>
            <a:off x="5638800" y="4848761"/>
            <a:ext cx="2628827" cy="1323439"/>
          </a:xfrm>
          <a:prstGeom prst="rect">
            <a:avLst/>
          </a:prstGeom>
          <a:noFill/>
        </p:spPr>
        <p:txBody>
          <a:bodyPr wrap="square" rtlCol="0">
            <a:spAutoFit/>
          </a:bodyPr>
          <a:lstStyle/>
          <a:p>
            <a:pPr algn="ctr">
              <a:lnSpc>
                <a:spcPts val="1800"/>
              </a:lnSpc>
              <a:spcAft>
                <a:spcPts val="600"/>
              </a:spcAft>
            </a:pPr>
            <a:r>
              <a:rPr lang="en-US" sz="1600" b="1" dirty="0">
                <a:solidFill>
                  <a:srgbClr val="C00000"/>
                </a:solidFill>
                <a:latin typeface="Comic Sans MS" panose="030F0702030302020204" pitchFamily="66" charset="0"/>
              </a:rPr>
              <a:t>Begins when system is put into production</a:t>
            </a:r>
            <a:br>
              <a:rPr lang="en-US" sz="1600" b="1" dirty="0">
                <a:solidFill>
                  <a:srgbClr val="C00000"/>
                </a:solidFill>
                <a:latin typeface="Comic Sans MS" panose="030F0702030302020204" pitchFamily="66" charset="0"/>
              </a:rPr>
            </a:br>
            <a:endParaRPr lang="en-US" sz="1600" b="1" dirty="0">
              <a:solidFill>
                <a:srgbClr val="C00000"/>
              </a:solidFill>
              <a:latin typeface="Comic Sans MS" panose="030F0702030302020204" pitchFamily="66" charset="0"/>
            </a:endParaRPr>
          </a:p>
          <a:p>
            <a:pPr algn="ctr">
              <a:lnSpc>
                <a:spcPts val="1800"/>
              </a:lnSpc>
              <a:spcAft>
                <a:spcPts val="600"/>
              </a:spcAft>
            </a:pPr>
            <a:r>
              <a:rPr lang="en-US" sz="1600" b="1" dirty="0">
                <a:solidFill>
                  <a:srgbClr val="C00000"/>
                </a:solidFill>
                <a:latin typeface="Comic Sans MS" panose="030F0702030302020204" pitchFamily="66" charset="0"/>
              </a:rPr>
              <a:t>Ends upon system </a:t>
            </a:r>
            <a:br>
              <a:rPr lang="en-US" sz="1600" b="1" dirty="0">
                <a:solidFill>
                  <a:srgbClr val="C00000"/>
                </a:solidFill>
                <a:latin typeface="Comic Sans MS" panose="030F0702030302020204" pitchFamily="66" charset="0"/>
              </a:rPr>
            </a:br>
            <a:r>
              <a:rPr lang="en-US" sz="1600" b="1" dirty="0">
                <a:solidFill>
                  <a:srgbClr val="C00000"/>
                </a:solidFill>
                <a:latin typeface="Comic Sans MS" panose="030F0702030302020204" pitchFamily="66" charset="0"/>
              </a:rPr>
              <a:t>decommissioning</a:t>
            </a:r>
          </a:p>
        </p:txBody>
      </p:sp>
    </p:spTree>
    <p:extLst>
      <p:ext uri="{BB962C8B-B14F-4D97-AF65-F5344CB8AC3E}">
        <p14:creationId xmlns:p14="http://schemas.microsoft.com/office/powerpoint/2010/main" val="2834172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a:t>Methodologies</a:t>
            </a:r>
          </a:p>
        </p:txBody>
      </p:sp>
    </p:spTree>
    <p:extLst>
      <p:ext uri="{BB962C8B-B14F-4D97-AF65-F5344CB8AC3E}">
        <p14:creationId xmlns:p14="http://schemas.microsoft.com/office/powerpoint/2010/main" val="7048119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dirty="0"/>
              <a:t>1.  The waterfall model</a:t>
            </a:r>
            <a:endParaRPr lang="en-US" dirty="0"/>
          </a:p>
        </p:txBody>
      </p:sp>
      <p:sp>
        <p:nvSpPr>
          <p:cNvPr id="8" name="Footer Placeholder 7"/>
          <p:cNvSpPr>
            <a:spLocks noGrp="1"/>
          </p:cNvSpPr>
          <p:nvPr>
            <p:ph type="ftr" sz="quarter" idx="11"/>
          </p:nvPr>
        </p:nvSpPr>
        <p:spPr/>
        <p:txBody>
          <a:bodyPr/>
          <a:lstStyle/>
          <a:p>
            <a:pPr>
              <a:defRPr/>
            </a:pPr>
            <a:r>
              <a:rPr lang="en-US"/>
              <a:t>Chapter 2 Software Processes</a:t>
            </a:r>
          </a:p>
        </p:txBody>
      </p:sp>
      <p:grpSp>
        <p:nvGrpSpPr>
          <p:cNvPr id="2" name="Group 1"/>
          <p:cNvGrpSpPr/>
          <p:nvPr/>
        </p:nvGrpSpPr>
        <p:grpSpPr>
          <a:xfrm>
            <a:off x="5181600" y="1688044"/>
            <a:ext cx="3810000" cy="2072020"/>
            <a:chOff x="3635898" y="1688044"/>
            <a:chExt cx="5578857" cy="3033991"/>
          </a:xfrm>
        </p:grpSpPr>
        <p:grpSp>
          <p:nvGrpSpPr>
            <p:cNvPr id="5" name="Group 4"/>
            <p:cNvGrpSpPr/>
            <p:nvPr/>
          </p:nvGrpSpPr>
          <p:grpSpPr>
            <a:xfrm>
              <a:off x="3635898" y="2260018"/>
              <a:ext cx="2670519" cy="1200150"/>
              <a:chOff x="3635898" y="2260018"/>
              <a:chExt cx="2670519" cy="1200150"/>
            </a:xfrm>
          </p:grpSpPr>
          <p:sp>
            <p:nvSpPr>
              <p:cNvPr id="6" name="TextBox 5"/>
              <p:cNvSpPr txBox="1"/>
              <p:nvPr/>
            </p:nvSpPr>
            <p:spPr>
              <a:xfrm>
                <a:off x="3635898" y="2656250"/>
                <a:ext cx="2077764" cy="473200"/>
              </a:xfrm>
              <a:prstGeom prst="rect">
                <a:avLst/>
              </a:prstGeom>
              <a:noFill/>
            </p:spPr>
            <p:txBody>
              <a:bodyPr wrap="none" rtlCol="0">
                <a:spAutoFit/>
              </a:bodyPr>
              <a:lstStyle/>
              <a:p>
                <a:pPr algn="ctr">
                  <a:lnSpc>
                    <a:spcPts val="1800"/>
                  </a:lnSpc>
                </a:pPr>
                <a:r>
                  <a:rPr lang="en-US" sz="1400" dirty="0"/>
                  <a:t>Implementation</a:t>
                </a:r>
                <a:endParaRPr lang="en-US" sz="1400" b="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192" y="2260018"/>
                <a:ext cx="657225" cy="1200150"/>
              </a:xfrm>
              <a:prstGeom prst="rect">
                <a:avLst/>
              </a:prstGeom>
            </p:spPr>
          </p:pic>
        </p:grpSp>
        <p:grpSp>
          <p:nvGrpSpPr>
            <p:cNvPr id="9" name="Group 8"/>
            <p:cNvGrpSpPr/>
            <p:nvPr/>
          </p:nvGrpSpPr>
          <p:grpSpPr>
            <a:xfrm>
              <a:off x="4573196" y="3156784"/>
              <a:ext cx="2133984" cy="1293652"/>
              <a:chOff x="4573196" y="3156784"/>
              <a:chExt cx="2133984" cy="1293652"/>
            </a:xfrm>
          </p:grpSpPr>
          <p:sp>
            <p:nvSpPr>
              <p:cNvPr id="10" name="TextBox 9"/>
              <p:cNvSpPr txBox="1"/>
              <p:nvPr/>
            </p:nvSpPr>
            <p:spPr>
              <a:xfrm>
                <a:off x="4573196" y="3639235"/>
                <a:ext cx="1564661" cy="811201"/>
              </a:xfrm>
              <a:prstGeom prst="rect">
                <a:avLst/>
              </a:prstGeom>
              <a:noFill/>
            </p:spPr>
            <p:txBody>
              <a:bodyPr wrap="none" rtlCol="0">
                <a:spAutoFit/>
              </a:bodyPr>
              <a:lstStyle/>
              <a:p>
                <a:pPr algn="ctr">
                  <a:lnSpc>
                    <a:spcPts val="1800"/>
                  </a:lnSpc>
                </a:pPr>
                <a:r>
                  <a:rPr lang="en-US" sz="1400" dirty="0"/>
                  <a:t>Integration </a:t>
                </a:r>
                <a:br>
                  <a:rPr lang="en-US" sz="1400" dirty="0"/>
                </a:br>
                <a:r>
                  <a:rPr lang="en-US" sz="1400" dirty="0"/>
                  <a:t>&amp; Testing</a:t>
                </a:r>
                <a:endParaRPr lang="en-US" sz="1400" b="0"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530" y="3156784"/>
                <a:ext cx="1009650" cy="1019175"/>
              </a:xfrm>
              <a:prstGeom prst="rect">
                <a:avLst/>
              </a:prstGeom>
            </p:spPr>
          </p:pic>
        </p:grpSp>
        <p:grpSp>
          <p:nvGrpSpPr>
            <p:cNvPr id="12" name="Group 11"/>
            <p:cNvGrpSpPr/>
            <p:nvPr/>
          </p:nvGrpSpPr>
          <p:grpSpPr>
            <a:xfrm>
              <a:off x="4416938" y="1688044"/>
              <a:ext cx="2757826" cy="963882"/>
              <a:chOff x="4425758" y="1697707"/>
              <a:chExt cx="2757826" cy="963882"/>
            </a:xfrm>
          </p:grpSpPr>
          <p:sp>
            <p:nvSpPr>
              <p:cNvPr id="13" name="TextBox 12"/>
              <p:cNvSpPr txBox="1"/>
              <p:nvPr/>
            </p:nvSpPr>
            <p:spPr>
              <a:xfrm>
                <a:off x="4425758" y="1697707"/>
                <a:ext cx="1740703" cy="473200"/>
              </a:xfrm>
              <a:prstGeom prst="rect">
                <a:avLst/>
              </a:prstGeom>
              <a:noFill/>
            </p:spPr>
            <p:txBody>
              <a:bodyPr wrap="none" rtlCol="0">
                <a:spAutoFit/>
              </a:bodyPr>
              <a:lstStyle/>
              <a:p>
                <a:pPr algn="ctr">
                  <a:lnSpc>
                    <a:spcPts val="1800"/>
                  </a:lnSpc>
                </a:pPr>
                <a:r>
                  <a:rPr lang="en-US" sz="1400" dirty="0"/>
                  <a:t>Maintenance</a:t>
                </a:r>
                <a:endParaRPr lang="en-US" sz="1400" b="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7209" y="1775764"/>
                <a:ext cx="1476375" cy="885825"/>
              </a:xfrm>
              <a:prstGeom prst="rect">
                <a:avLst/>
              </a:prstGeom>
            </p:spPr>
          </p:pic>
        </p:grpSp>
        <p:grpSp>
          <p:nvGrpSpPr>
            <p:cNvPr id="15" name="Group 14"/>
            <p:cNvGrpSpPr/>
            <p:nvPr/>
          </p:nvGrpSpPr>
          <p:grpSpPr>
            <a:xfrm>
              <a:off x="6838873" y="1697707"/>
              <a:ext cx="1929574" cy="925038"/>
              <a:chOff x="6838873" y="1697707"/>
              <a:chExt cx="1929574" cy="925038"/>
            </a:xfrm>
          </p:grpSpPr>
          <p:sp>
            <p:nvSpPr>
              <p:cNvPr id="16" name="TextBox 15"/>
              <p:cNvSpPr txBox="1"/>
              <p:nvPr/>
            </p:nvSpPr>
            <p:spPr>
              <a:xfrm>
                <a:off x="7505169" y="1697707"/>
                <a:ext cx="1263278" cy="473200"/>
              </a:xfrm>
              <a:prstGeom prst="rect">
                <a:avLst/>
              </a:prstGeom>
              <a:noFill/>
            </p:spPr>
            <p:txBody>
              <a:bodyPr wrap="none" rtlCol="0">
                <a:spAutoFit/>
              </a:bodyPr>
              <a:lstStyle/>
              <a:p>
                <a:pPr algn="ctr">
                  <a:lnSpc>
                    <a:spcPts val="1800"/>
                  </a:lnSpc>
                </a:pPr>
                <a:r>
                  <a:rPr lang="en-US" sz="1400" b="0" dirty="0">
                    <a:latin typeface="+mn-lt"/>
                  </a:rPr>
                  <a:t>Planning</a:t>
                </a:r>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18" name="Group 17"/>
            <p:cNvGrpSpPr/>
            <p:nvPr/>
          </p:nvGrpSpPr>
          <p:grpSpPr>
            <a:xfrm>
              <a:off x="7381601" y="2238541"/>
              <a:ext cx="1833154" cy="1200150"/>
              <a:chOff x="7381601" y="2238541"/>
              <a:chExt cx="1833154" cy="1200150"/>
            </a:xfrm>
          </p:grpSpPr>
          <p:sp>
            <p:nvSpPr>
              <p:cNvPr id="19" name="TextBox 18"/>
              <p:cNvSpPr txBox="1"/>
              <p:nvPr/>
            </p:nvSpPr>
            <p:spPr>
              <a:xfrm>
                <a:off x="8017198" y="2656250"/>
                <a:ext cx="1197557" cy="473200"/>
              </a:xfrm>
              <a:prstGeom prst="rect">
                <a:avLst/>
              </a:prstGeom>
              <a:noFill/>
            </p:spPr>
            <p:txBody>
              <a:bodyPr wrap="none" rtlCol="0">
                <a:spAutoFit/>
              </a:bodyPr>
              <a:lstStyle/>
              <a:p>
                <a:pPr algn="ctr">
                  <a:lnSpc>
                    <a:spcPts val="1800"/>
                  </a:lnSpc>
                </a:pPr>
                <a:r>
                  <a:rPr lang="en-US" sz="1400" dirty="0"/>
                  <a:t>Analysis</a:t>
                </a:r>
                <a:endParaRPr lang="en-US" sz="1400" b="0" dirty="0"/>
              </a:p>
            </p:txBody>
          </p:sp>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21" name="Group 20"/>
            <p:cNvGrpSpPr/>
            <p:nvPr/>
          </p:nvGrpSpPr>
          <p:grpSpPr>
            <a:xfrm>
              <a:off x="6994497" y="3166716"/>
              <a:ext cx="1771486" cy="1061136"/>
              <a:chOff x="6994497" y="3166716"/>
              <a:chExt cx="1771486" cy="1061136"/>
            </a:xfrm>
          </p:grpSpPr>
          <p:sp>
            <p:nvSpPr>
              <p:cNvPr id="22" name="TextBox 21"/>
              <p:cNvSpPr txBox="1"/>
              <p:nvPr/>
            </p:nvSpPr>
            <p:spPr>
              <a:xfrm>
                <a:off x="7723346" y="3754652"/>
                <a:ext cx="1042637" cy="473200"/>
              </a:xfrm>
              <a:prstGeom prst="rect">
                <a:avLst/>
              </a:prstGeom>
              <a:noFill/>
            </p:spPr>
            <p:txBody>
              <a:bodyPr wrap="none" rtlCol="0">
                <a:spAutoFit/>
              </a:bodyPr>
              <a:lstStyle/>
              <a:p>
                <a:pPr algn="ctr">
                  <a:lnSpc>
                    <a:spcPts val="1800"/>
                  </a:lnSpc>
                </a:pPr>
                <a:r>
                  <a:rPr lang="en-US" sz="1400" dirty="0"/>
                  <a:t>Design</a:t>
                </a:r>
                <a:endParaRPr lang="en-US" sz="1400" b="0" dirty="0"/>
              </a:p>
            </p:txBody>
          </p:sp>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24" name="Group 23"/>
            <p:cNvGrpSpPr/>
            <p:nvPr/>
          </p:nvGrpSpPr>
          <p:grpSpPr>
            <a:xfrm>
              <a:off x="6010180" y="3549086"/>
              <a:ext cx="1767084" cy="1172949"/>
              <a:chOff x="6010180" y="3549086"/>
              <a:chExt cx="1767084" cy="1172949"/>
            </a:xfrm>
          </p:grpSpPr>
          <p:sp>
            <p:nvSpPr>
              <p:cNvPr id="25" name="TextBox 24"/>
              <p:cNvSpPr txBox="1"/>
              <p:nvPr/>
            </p:nvSpPr>
            <p:spPr>
              <a:xfrm>
                <a:off x="6010180" y="4248835"/>
                <a:ext cx="1767084" cy="473200"/>
              </a:xfrm>
              <a:prstGeom prst="rect">
                <a:avLst/>
              </a:prstGeom>
              <a:noFill/>
            </p:spPr>
            <p:txBody>
              <a:bodyPr wrap="none" rtlCol="0">
                <a:spAutoFit/>
              </a:bodyPr>
              <a:lstStyle/>
              <a:p>
                <a:pPr algn="ctr">
                  <a:lnSpc>
                    <a:spcPts val="1800"/>
                  </a:lnSpc>
                </a:pPr>
                <a:r>
                  <a:rPr lang="en-US" sz="1400" dirty="0"/>
                  <a:t>Development</a:t>
                </a:r>
                <a:endParaRPr lang="en-US" sz="1400" b="0" dirty="0"/>
              </a:p>
            </p:txBody>
          </p:sp>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grpSp>
      <p:grpSp>
        <p:nvGrpSpPr>
          <p:cNvPr id="14337" name="Group 14336"/>
          <p:cNvGrpSpPr/>
          <p:nvPr/>
        </p:nvGrpSpPr>
        <p:grpSpPr>
          <a:xfrm>
            <a:off x="76200" y="2818535"/>
            <a:ext cx="7183698" cy="4039465"/>
            <a:chOff x="227211" y="2578135"/>
            <a:chExt cx="7183698" cy="4039465"/>
          </a:xfrm>
        </p:grpSpPr>
        <p:pic>
          <p:nvPicPr>
            <p:cNvPr id="4" name="Picture 3" descr="2.1.Waterfall-model.eps"/>
            <p:cNvPicPr>
              <a:picLocks noChangeAspect="1"/>
            </p:cNvPicPr>
            <p:nvPr/>
          </p:nvPicPr>
          <p:blipFill>
            <a:blip r:embed="rId9"/>
            <a:stretch>
              <a:fillRect/>
            </a:stretch>
          </p:blipFill>
          <p:spPr>
            <a:xfrm>
              <a:off x="227211" y="2578135"/>
              <a:ext cx="7183698" cy="4039465"/>
            </a:xfrm>
            <a:prstGeom prst="rect">
              <a:avLst/>
            </a:prstGeom>
          </p:spPr>
        </p:pic>
        <p:grpSp>
          <p:nvGrpSpPr>
            <p:cNvPr id="14336" name="Group 14335"/>
            <p:cNvGrpSpPr/>
            <p:nvPr/>
          </p:nvGrpSpPr>
          <p:grpSpPr>
            <a:xfrm>
              <a:off x="247826" y="2590800"/>
              <a:ext cx="7065985" cy="3944506"/>
              <a:chOff x="247826" y="2590800"/>
              <a:chExt cx="7065985" cy="3944506"/>
            </a:xfrm>
          </p:grpSpPr>
          <p:sp>
            <p:nvSpPr>
              <p:cNvPr id="28" name="Rectangle: Rounded Corners 27"/>
              <p:cNvSpPr/>
              <p:nvPr/>
            </p:nvSpPr>
            <p:spPr>
              <a:xfrm>
                <a:off x="247826" y="2590800"/>
                <a:ext cx="1490220" cy="591706"/>
              </a:xfrm>
              <a:prstGeom prst="roundRect">
                <a:avLst>
                  <a:gd name="adj" fmla="val 50000"/>
                </a:avLst>
              </a:prstGeom>
              <a:solidFill>
                <a:srgbClr val="FFBD1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Requirements</a:t>
                </a:r>
                <a:r>
                  <a:rPr lang="en-US" dirty="0">
                    <a:solidFill>
                      <a:schemeClr val="tx1"/>
                    </a:solidFill>
                  </a:rPr>
                  <a:t/>
                </a:r>
                <a:br>
                  <a:rPr lang="en-US" dirty="0">
                    <a:solidFill>
                      <a:schemeClr val="tx1"/>
                    </a:solidFill>
                  </a:rPr>
                </a:br>
                <a:r>
                  <a:rPr lang="en-US" sz="1400" dirty="0">
                    <a:solidFill>
                      <a:schemeClr val="tx1"/>
                    </a:solidFill>
                  </a:rPr>
                  <a:t>definition</a:t>
                </a:r>
                <a:endParaRPr lang="en-US" dirty="0">
                  <a:solidFill>
                    <a:schemeClr val="tx1"/>
                  </a:solidFill>
                </a:endParaRPr>
              </a:p>
            </p:txBody>
          </p:sp>
          <p:sp>
            <p:nvSpPr>
              <p:cNvPr id="30" name="Rectangle: Rounded Corners 29"/>
              <p:cNvSpPr/>
              <p:nvPr/>
            </p:nvSpPr>
            <p:spPr>
              <a:xfrm>
                <a:off x="1676927" y="3429000"/>
                <a:ext cx="1490220" cy="591706"/>
              </a:xfrm>
              <a:prstGeom prst="roundRect">
                <a:avLst>
                  <a:gd name="adj" fmla="val 50000"/>
                </a:avLst>
              </a:prstGeom>
              <a:solidFill>
                <a:srgbClr val="8CC642"/>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System and Software Design</a:t>
                </a:r>
                <a:endParaRPr lang="en-US" dirty="0">
                  <a:solidFill>
                    <a:schemeClr val="tx1"/>
                  </a:solidFill>
                </a:endParaRPr>
              </a:p>
            </p:txBody>
          </p:sp>
          <p:sp>
            <p:nvSpPr>
              <p:cNvPr id="31" name="Rectangle: Rounded Corners 30"/>
              <p:cNvSpPr/>
              <p:nvPr/>
            </p:nvSpPr>
            <p:spPr>
              <a:xfrm>
                <a:off x="3070856" y="4267200"/>
                <a:ext cx="1490220" cy="591706"/>
              </a:xfrm>
              <a:prstGeom prst="roundRect">
                <a:avLst>
                  <a:gd name="adj" fmla="val 50000"/>
                </a:avLst>
              </a:prstGeom>
              <a:solidFill>
                <a:srgbClr val="8AD8E3"/>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Implementation and Unit Testing</a:t>
                </a:r>
                <a:endParaRPr lang="en-US" dirty="0">
                  <a:solidFill>
                    <a:schemeClr val="tx1"/>
                  </a:solidFill>
                </a:endParaRPr>
              </a:p>
            </p:txBody>
          </p:sp>
          <p:sp>
            <p:nvSpPr>
              <p:cNvPr id="32" name="Rectangle: Rounded Corners 31"/>
              <p:cNvSpPr/>
              <p:nvPr/>
            </p:nvSpPr>
            <p:spPr>
              <a:xfrm>
                <a:off x="4464785" y="5105400"/>
                <a:ext cx="1490220" cy="591706"/>
              </a:xfrm>
              <a:prstGeom prst="roundRect">
                <a:avLst>
                  <a:gd name="adj" fmla="val 50000"/>
                </a:avLst>
              </a:prstGeom>
              <a:solidFill>
                <a:srgbClr val="3BAAB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bg1"/>
                    </a:solidFill>
                  </a:rPr>
                  <a:t>Integration and System Testing</a:t>
                </a:r>
                <a:endParaRPr lang="en-US" dirty="0">
                  <a:solidFill>
                    <a:schemeClr val="bg1"/>
                  </a:solidFill>
                </a:endParaRPr>
              </a:p>
            </p:txBody>
          </p:sp>
          <p:sp>
            <p:nvSpPr>
              <p:cNvPr id="33" name="Rectangle: Rounded Corners 32"/>
              <p:cNvSpPr/>
              <p:nvPr/>
            </p:nvSpPr>
            <p:spPr>
              <a:xfrm>
                <a:off x="5823591" y="5943600"/>
                <a:ext cx="1490220" cy="591706"/>
              </a:xfrm>
              <a:prstGeom prst="roundRect">
                <a:avLst>
                  <a:gd name="adj" fmla="val 50000"/>
                </a:avLst>
              </a:prstGeom>
              <a:solidFill>
                <a:srgbClr val="6363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Operation and  Maintenance</a:t>
                </a:r>
                <a:endParaRPr lang="en-US" dirty="0">
                  <a:solidFill>
                    <a:schemeClr val="bg1"/>
                  </a:solidFill>
                </a:endParaRPr>
              </a:p>
            </p:txBody>
          </p:sp>
        </p:grpSp>
      </p:grpSp>
      <p:sp>
        <p:nvSpPr>
          <p:cNvPr id="29" name="TextBox 28"/>
          <p:cNvSpPr txBox="1"/>
          <p:nvPr/>
        </p:nvSpPr>
        <p:spPr>
          <a:xfrm>
            <a:off x="308057" y="1676400"/>
            <a:ext cx="4541437" cy="1323439"/>
          </a:xfrm>
          <a:prstGeom prst="rect">
            <a:avLst/>
          </a:prstGeom>
          <a:noFill/>
        </p:spPr>
        <p:txBody>
          <a:bodyPr wrap="square" rtlCol="0">
            <a:spAutoFit/>
          </a:bodyPr>
          <a:lstStyle/>
          <a:p>
            <a:pPr marL="285750" indent="-285750">
              <a:lnSpc>
                <a:spcPts val="1800"/>
              </a:lnSpc>
              <a:spcAft>
                <a:spcPts val="600"/>
              </a:spcAft>
              <a:buFont typeface="Arial" panose="020B0604020202020204" pitchFamily="34" charset="0"/>
              <a:buChar char="•"/>
            </a:pPr>
            <a:r>
              <a:rPr lang="en-US" sz="1600" b="0" dirty="0">
                <a:solidFill>
                  <a:schemeClr val="bg2">
                    <a:lumMod val="50000"/>
                  </a:schemeClr>
                </a:solidFill>
                <a:latin typeface="+mn-lt"/>
              </a:rPr>
              <a:t>In principle, the result of each phase is one or more documents that are signed off.</a:t>
            </a:r>
          </a:p>
          <a:p>
            <a:pPr marL="285750" indent="-285750">
              <a:lnSpc>
                <a:spcPts val="1800"/>
              </a:lnSpc>
              <a:spcAft>
                <a:spcPts val="600"/>
              </a:spcAft>
              <a:buFont typeface="Arial" panose="020B0604020202020204" pitchFamily="34" charset="0"/>
              <a:buChar char="•"/>
            </a:pPr>
            <a:r>
              <a:rPr lang="en-US" sz="1600" b="0" dirty="0">
                <a:solidFill>
                  <a:schemeClr val="bg2">
                    <a:lumMod val="50000"/>
                  </a:schemeClr>
                </a:solidFill>
                <a:latin typeface="+mn-lt"/>
              </a:rPr>
              <a:t>The following phase should not start until the previous phase has finished.</a:t>
            </a:r>
            <a:br>
              <a:rPr lang="en-US" sz="1600" b="0" dirty="0">
                <a:solidFill>
                  <a:schemeClr val="bg2">
                    <a:lumMod val="50000"/>
                  </a:schemeClr>
                </a:solidFill>
                <a:latin typeface="+mn-lt"/>
              </a:rPr>
            </a:br>
            <a:endParaRPr lang="en-US" sz="1600" b="0" dirty="0">
              <a:solidFill>
                <a:schemeClr val="bg2">
                  <a:lumMod val="50000"/>
                </a:schemeClr>
              </a:solidFill>
              <a:latin typeface="+mn-lt"/>
            </a:endParaRPr>
          </a:p>
        </p:txBody>
      </p:sp>
      <p:sp>
        <p:nvSpPr>
          <p:cNvPr id="37" name="TextBox 36"/>
          <p:cNvSpPr txBox="1"/>
          <p:nvPr/>
        </p:nvSpPr>
        <p:spPr>
          <a:xfrm>
            <a:off x="896887" y="5423844"/>
            <a:ext cx="3141713" cy="784830"/>
          </a:xfrm>
          <a:prstGeom prst="rect">
            <a:avLst/>
          </a:prstGeom>
          <a:solidFill>
            <a:schemeClr val="bg2"/>
          </a:solidFill>
        </p:spPr>
        <p:txBody>
          <a:bodyPr wrap="square" rtlCol="0">
            <a:spAutoFit/>
          </a:bodyPr>
          <a:lstStyle/>
          <a:p>
            <a:pPr marL="285750" indent="-285750">
              <a:lnSpc>
                <a:spcPts val="1800"/>
              </a:lnSpc>
              <a:spcAft>
                <a:spcPts val="600"/>
              </a:spcAft>
              <a:buFont typeface="Arial" panose="020B0604020202020204" pitchFamily="34" charset="0"/>
              <a:buChar char="•"/>
            </a:pPr>
            <a:r>
              <a:rPr lang="en-US" sz="1600" b="0" dirty="0">
                <a:solidFill>
                  <a:schemeClr val="bg2">
                    <a:lumMod val="50000"/>
                  </a:schemeClr>
                </a:solidFill>
                <a:latin typeface="+mn-lt"/>
              </a:rPr>
              <a:t>In software development, these stages overlap and feed information to each other</a:t>
            </a:r>
          </a:p>
        </p:txBody>
      </p:sp>
    </p:spTree>
    <p:extLst>
      <p:ext uri="{BB962C8B-B14F-4D97-AF65-F5344CB8AC3E}">
        <p14:creationId xmlns:p14="http://schemas.microsoft.com/office/powerpoint/2010/main" val="15236658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GB"/>
              <a:t>Waterfall model problems</a:t>
            </a:r>
          </a:p>
        </p:txBody>
      </p:sp>
      <p:sp>
        <p:nvSpPr>
          <p:cNvPr id="92163" name="Rectangle 3"/>
          <p:cNvSpPr>
            <a:spLocks noGrp="1" noChangeArrowheads="1"/>
          </p:cNvSpPr>
          <p:nvPr>
            <p:ph idx="1"/>
          </p:nvPr>
        </p:nvSpPr>
        <p:spPr/>
        <p:txBody>
          <a:bodyPr/>
          <a:lstStyle/>
          <a:p>
            <a:r>
              <a:rPr lang="en-GB" dirty="0"/>
              <a:t>The main drawback of the waterfall model is the difficulty of accommodating change after the process is underway. In principle, a phase has to be complete before moving onto the next phase.</a:t>
            </a:r>
          </a:p>
          <a:p>
            <a:r>
              <a:rPr lang="en-GB" dirty="0"/>
              <a:t>Inflexible partitioning of the project into distinct stages makes it difficult to respond to changing customer requirements.</a:t>
            </a:r>
          </a:p>
          <a:p>
            <a:pPr lvl="1"/>
            <a:r>
              <a:rPr lang="en-GB" dirty="0"/>
              <a:t>Therefore, this model is only appropriate when the requirements are well-understood and changes will be fairly limited during the design process. </a:t>
            </a:r>
          </a:p>
          <a:p>
            <a:pPr lvl="1"/>
            <a:r>
              <a:rPr lang="en-GB" dirty="0"/>
              <a:t>Few business systems have stable requirements.</a:t>
            </a:r>
          </a:p>
          <a:p>
            <a:r>
              <a:rPr lang="en-GB" dirty="0"/>
              <a:t>The waterfall model is mostly used in two cases</a:t>
            </a:r>
          </a:p>
          <a:p>
            <a:pPr lvl="1"/>
            <a:r>
              <a:rPr lang="en-GB" dirty="0">
                <a:solidFill>
                  <a:srgbClr val="6600FF"/>
                </a:solidFill>
              </a:rPr>
              <a:t>Highly regulated </a:t>
            </a:r>
            <a:r>
              <a:rPr lang="en-GB" dirty="0"/>
              <a:t>environments where deliverables are inspected as "proof" that processes were followed rigorously.</a:t>
            </a:r>
            <a:endParaRPr lang="en-GB" dirty="0">
              <a:solidFill>
                <a:srgbClr val="6600FF"/>
              </a:solidFill>
            </a:endParaRPr>
          </a:p>
          <a:p>
            <a:pPr lvl="1"/>
            <a:r>
              <a:rPr lang="en-GB" dirty="0">
                <a:solidFill>
                  <a:srgbClr val="6600FF"/>
                </a:solidFill>
              </a:rPr>
              <a:t>Large</a:t>
            </a:r>
            <a:r>
              <a:rPr lang="en-GB" dirty="0"/>
              <a:t> systems engineering projects where a system is developed at </a:t>
            </a:r>
            <a:r>
              <a:rPr lang="en-GB" dirty="0">
                <a:solidFill>
                  <a:srgbClr val="6600FF"/>
                </a:solidFill>
              </a:rPr>
              <a:t>several sites</a:t>
            </a:r>
            <a:r>
              <a:rPr lang="en-GB" dirty="0"/>
              <a:t>.  In those circumstances, the plan-driven nature of the waterfall model helps coordinate the work. </a:t>
            </a:r>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29353703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a:t>The software process</a:t>
            </a:r>
            <a:endParaRPr lang="en-GB" dirty="0"/>
          </a:p>
        </p:txBody>
      </p:sp>
      <p:sp>
        <p:nvSpPr>
          <p:cNvPr id="17411" name="Rectangle 3"/>
          <p:cNvSpPr>
            <a:spLocks noGrp="1" noChangeArrowheads="1"/>
          </p:cNvSpPr>
          <p:nvPr>
            <p:ph idx="1"/>
          </p:nvPr>
        </p:nvSpPr>
        <p:spPr/>
        <p:txBody>
          <a:bodyPr/>
          <a:lstStyle/>
          <a:p>
            <a:r>
              <a:rPr lang="en-GB" dirty="0"/>
              <a:t>A structured set of activities required to develop a software system. </a:t>
            </a:r>
          </a:p>
          <a:p>
            <a:r>
              <a:rPr lang="en-GB" dirty="0"/>
              <a:t>Many different software processes but all involve:</a:t>
            </a:r>
          </a:p>
          <a:p>
            <a:pPr lvl="1"/>
            <a:r>
              <a:rPr lang="en-GB" dirty="0">
                <a:solidFill>
                  <a:srgbClr val="6600FF"/>
                </a:solidFill>
              </a:rPr>
              <a:t>Specification </a:t>
            </a:r>
            <a:r>
              <a:rPr lang="en-GB" dirty="0"/>
              <a:t>– defining what the system should do;</a:t>
            </a:r>
          </a:p>
          <a:p>
            <a:pPr lvl="1"/>
            <a:r>
              <a:rPr lang="en-GB" dirty="0">
                <a:solidFill>
                  <a:srgbClr val="6600FF"/>
                </a:solidFill>
              </a:rPr>
              <a:t>Design and implementation </a:t>
            </a:r>
            <a:r>
              <a:rPr lang="en-GB" dirty="0"/>
              <a:t>– defining the organization of the system and implementing the system;</a:t>
            </a:r>
          </a:p>
          <a:p>
            <a:pPr lvl="1"/>
            <a:r>
              <a:rPr lang="en-GB" dirty="0">
                <a:solidFill>
                  <a:srgbClr val="6600FF"/>
                </a:solidFill>
              </a:rPr>
              <a:t>Validation </a:t>
            </a:r>
            <a:r>
              <a:rPr lang="en-GB" dirty="0"/>
              <a:t>– checking that it does what the customer wants;</a:t>
            </a:r>
          </a:p>
          <a:p>
            <a:pPr lvl="1"/>
            <a:r>
              <a:rPr lang="en-GB" dirty="0">
                <a:solidFill>
                  <a:srgbClr val="6600FF"/>
                </a:solidFill>
              </a:rPr>
              <a:t>Evolution </a:t>
            </a:r>
            <a:r>
              <a:rPr lang="en-GB" dirty="0"/>
              <a:t>– changing the system in response to changing customer needs.</a:t>
            </a:r>
          </a:p>
          <a:p>
            <a:r>
              <a:rPr lang="en-GB" dirty="0"/>
              <a:t>A software process model is an abstract representation of a process. It presents a description of a process from some particular perspective.</a:t>
            </a:r>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dirty="0"/>
              <a:t>30/10/2014</a:t>
            </a:r>
            <a:endParaRPr lang="en-US" dirty="0"/>
          </a:p>
        </p:txBody>
      </p:sp>
    </p:spTree>
    <p:extLst>
      <p:ext uri="{BB962C8B-B14F-4D97-AF65-F5344CB8AC3E}">
        <p14:creationId xmlns:p14="http://schemas.microsoft.com/office/powerpoint/2010/main" val="119993603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dirty="0"/>
              <a:t>2.  Incremental development </a:t>
            </a:r>
            <a:endParaRPr lang="en-US" dirty="0"/>
          </a:p>
        </p:txBody>
      </p:sp>
      <p:sp>
        <p:nvSpPr>
          <p:cNvPr id="8" name="Footer Placeholder 7"/>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3" name="TextBox 2"/>
          <p:cNvSpPr txBox="1"/>
          <p:nvPr/>
        </p:nvSpPr>
        <p:spPr>
          <a:xfrm>
            <a:off x="156467" y="1699120"/>
            <a:ext cx="4791770" cy="1015663"/>
          </a:xfrm>
          <a:prstGeom prst="rect">
            <a:avLst/>
          </a:prstGeom>
          <a:noFill/>
        </p:spPr>
        <p:txBody>
          <a:bodyPr wrap="square" rtlCol="0">
            <a:spAutoFit/>
          </a:bodyPr>
          <a:lstStyle/>
          <a:p>
            <a:pPr algn="ctr">
              <a:lnSpc>
                <a:spcPts val="1800"/>
              </a:lnSpc>
            </a:pPr>
            <a:r>
              <a:rPr lang="en-US" sz="1600" b="0" dirty="0">
                <a:solidFill>
                  <a:schemeClr val="bg2">
                    <a:lumMod val="50000"/>
                  </a:schemeClr>
                </a:solidFill>
                <a:latin typeface="+mn-lt"/>
              </a:rPr>
              <a:t>Based on the idea of developing an initial implementation, getting feedback from users and others evolving the software through several versions until the required system has been developed</a:t>
            </a:r>
          </a:p>
        </p:txBody>
      </p:sp>
      <p:grpSp>
        <p:nvGrpSpPr>
          <p:cNvPr id="7" name="Group 6"/>
          <p:cNvGrpSpPr/>
          <p:nvPr/>
        </p:nvGrpSpPr>
        <p:grpSpPr>
          <a:xfrm>
            <a:off x="5562600" y="1640382"/>
            <a:ext cx="3429000" cy="1864818"/>
            <a:chOff x="3635898" y="1688044"/>
            <a:chExt cx="5578857" cy="3033991"/>
          </a:xfrm>
        </p:grpSpPr>
        <p:grpSp>
          <p:nvGrpSpPr>
            <p:cNvPr id="9" name="Group 8"/>
            <p:cNvGrpSpPr/>
            <p:nvPr/>
          </p:nvGrpSpPr>
          <p:grpSpPr>
            <a:xfrm>
              <a:off x="3635898" y="2260018"/>
              <a:ext cx="2670519" cy="1200150"/>
              <a:chOff x="3635898" y="2260018"/>
              <a:chExt cx="2670519" cy="1200150"/>
            </a:xfrm>
          </p:grpSpPr>
          <p:sp>
            <p:nvSpPr>
              <p:cNvPr id="28" name="TextBox 27"/>
              <p:cNvSpPr txBox="1"/>
              <p:nvPr/>
            </p:nvSpPr>
            <p:spPr>
              <a:xfrm>
                <a:off x="3635898" y="2656250"/>
                <a:ext cx="2077764" cy="473200"/>
              </a:xfrm>
              <a:prstGeom prst="rect">
                <a:avLst/>
              </a:prstGeom>
              <a:noFill/>
            </p:spPr>
            <p:txBody>
              <a:bodyPr wrap="none" rtlCol="0">
                <a:spAutoFit/>
              </a:bodyPr>
              <a:lstStyle/>
              <a:p>
                <a:pPr algn="ctr">
                  <a:lnSpc>
                    <a:spcPts val="1800"/>
                  </a:lnSpc>
                </a:pPr>
                <a:r>
                  <a:rPr lang="en-US" sz="1400" dirty="0"/>
                  <a:t>Implementation</a:t>
                </a:r>
                <a:endParaRPr lang="en-US" sz="1400" b="0" dirty="0"/>
              </a:p>
            </p:txBody>
          </p:sp>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192" y="2260018"/>
                <a:ext cx="657225" cy="1200150"/>
              </a:xfrm>
              <a:prstGeom prst="rect">
                <a:avLst/>
              </a:prstGeom>
            </p:spPr>
          </p:pic>
        </p:grpSp>
        <p:grpSp>
          <p:nvGrpSpPr>
            <p:cNvPr id="10" name="Group 9"/>
            <p:cNvGrpSpPr/>
            <p:nvPr/>
          </p:nvGrpSpPr>
          <p:grpSpPr>
            <a:xfrm>
              <a:off x="4573196" y="3156784"/>
              <a:ext cx="2133984" cy="1293652"/>
              <a:chOff x="4573196" y="3156784"/>
              <a:chExt cx="2133984" cy="1293652"/>
            </a:xfrm>
          </p:grpSpPr>
          <p:sp>
            <p:nvSpPr>
              <p:cNvPr id="26" name="TextBox 25"/>
              <p:cNvSpPr txBox="1"/>
              <p:nvPr/>
            </p:nvSpPr>
            <p:spPr>
              <a:xfrm>
                <a:off x="4573196" y="3639235"/>
                <a:ext cx="1564661" cy="811201"/>
              </a:xfrm>
              <a:prstGeom prst="rect">
                <a:avLst/>
              </a:prstGeom>
              <a:noFill/>
            </p:spPr>
            <p:txBody>
              <a:bodyPr wrap="none" rtlCol="0">
                <a:spAutoFit/>
              </a:bodyPr>
              <a:lstStyle/>
              <a:p>
                <a:pPr algn="ctr">
                  <a:lnSpc>
                    <a:spcPts val="1800"/>
                  </a:lnSpc>
                </a:pPr>
                <a:r>
                  <a:rPr lang="en-US" sz="1400" dirty="0"/>
                  <a:t>Integration </a:t>
                </a:r>
                <a:br>
                  <a:rPr lang="en-US" sz="1400" dirty="0"/>
                </a:br>
                <a:r>
                  <a:rPr lang="en-US" sz="1400" dirty="0"/>
                  <a:t>&amp; Testing</a:t>
                </a:r>
                <a:endParaRPr lang="en-US" sz="1400" b="0" dirty="0"/>
              </a:p>
            </p:txBody>
          </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530" y="3156784"/>
                <a:ext cx="1009650" cy="1019175"/>
              </a:xfrm>
              <a:prstGeom prst="rect">
                <a:avLst/>
              </a:prstGeom>
            </p:spPr>
          </p:pic>
        </p:grpSp>
        <p:grpSp>
          <p:nvGrpSpPr>
            <p:cNvPr id="11" name="Group 10"/>
            <p:cNvGrpSpPr/>
            <p:nvPr/>
          </p:nvGrpSpPr>
          <p:grpSpPr>
            <a:xfrm>
              <a:off x="4416938" y="1688044"/>
              <a:ext cx="2757826" cy="963882"/>
              <a:chOff x="4425758" y="1697707"/>
              <a:chExt cx="2757826" cy="963882"/>
            </a:xfrm>
          </p:grpSpPr>
          <p:sp>
            <p:nvSpPr>
              <p:cNvPr id="24" name="TextBox 23"/>
              <p:cNvSpPr txBox="1"/>
              <p:nvPr/>
            </p:nvSpPr>
            <p:spPr>
              <a:xfrm>
                <a:off x="4425758" y="1697707"/>
                <a:ext cx="1740703" cy="473200"/>
              </a:xfrm>
              <a:prstGeom prst="rect">
                <a:avLst/>
              </a:prstGeom>
              <a:noFill/>
            </p:spPr>
            <p:txBody>
              <a:bodyPr wrap="none" rtlCol="0">
                <a:spAutoFit/>
              </a:bodyPr>
              <a:lstStyle/>
              <a:p>
                <a:pPr algn="ctr">
                  <a:lnSpc>
                    <a:spcPts val="1800"/>
                  </a:lnSpc>
                </a:pPr>
                <a:r>
                  <a:rPr lang="en-US" sz="1400" dirty="0"/>
                  <a:t>Maintenance</a:t>
                </a:r>
                <a:endParaRPr lang="en-US" sz="1400" b="0" dirty="0"/>
              </a:p>
            </p:txBody>
          </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7209" y="1775764"/>
                <a:ext cx="1476375" cy="885825"/>
              </a:xfrm>
              <a:prstGeom prst="rect">
                <a:avLst/>
              </a:prstGeom>
            </p:spPr>
          </p:pic>
        </p:grpSp>
        <p:grpSp>
          <p:nvGrpSpPr>
            <p:cNvPr id="12" name="Group 11"/>
            <p:cNvGrpSpPr/>
            <p:nvPr/>
          </p:nvGrpSpPr>
          <p:grpSpPr>
            <a:xfrm>
              <a:off x="6838873" y="1697707"/>
              <a:ext cx="1929574" cy="925038"/>
              <a:chOff x="6838873" y="1697707"/>
              <a:chExt cx="1929574" cy="925038"/>
            </a:xfrm>
          </p:grpSpPr>
          <p:sp>
            <p:nvSpPr>
              <p:cNvPr id="22" name="TextBox 21"/>
              <p:cNvSpPr txBox="1"/>
              <p:nvPr/>
            </p:nvSpPr>
            <p:spPr>
              <a:xfrm>
                <a:off x="7505169" y="1697707"/>
                <a:ext cx="1263278" cy="473200"/>
              </a:xfrm>
              <a:prstGeom prst="rect">
                <a:avLst/>
              </a:prstGeom>
              <a:noFill/>
            </p:spPr>
            <p:txBody>
              <a:bodyPr wrap="none" rtlCol="0">
                <a:spAutoFit/>
              </a:bodyPr>
              <a:lstStyle/>
              <a:p>
                <a:pPr algn="ctr">
                  <a:lnSpc>
                    <a:spcPts val="1800"/>
                  </a:lnSpc>
                </a:pPr>
                <a:r>
                  <a:rPr lang="en-US" sz="1400" b="0" dirty="0">
                    <a:latin typeface="+mn-lt"/>
                  </a:rPr>
                  <a:t>Planning</a:t>
                </a:r>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13" name="Group 12"/>
            <p:cNvGrpSpPr/>
            <p:nvPr/>
          </p:nvGrpSpPr>
          <p:grpSpPr>
            <a:xfrm>
              <a:off x="7381601" y="2238541"/>
              <a:ext cx="1833154" cy="1200150"/>
              <a:chOff x="7381601" y="2238541"/>
              <a:chExt cx="1833154" cy="1200150"/>
            </a:xfrm>
          </p:grpSpPr>
          <p:sp>
            <p:nvSpPr>
              <p:cNvPr id="20" name="TextBox 19"/>
              <p:cNvSpPr txBox="1"/>
              <p:nvPr/>
            </p:nvSpPr>
            <p:spPr>
              <a:xfrm>
                <a:off x="8017198" y="2656250"/>
                <a:ext cx="1197557" cy="473200"/>
              </a:xfrm>
              <a:prstGeom prst="rect">
                <a:avLst/>
              </a:prstGeom>
              <a:noFill/>
            </p:spPr>
            <p:txBody>
              <a:bodyPr wrap="none" rtlCol="0">
                <a:spAutoFit/>
              </a:bodyPr>
              <a:lstStyle/>
              <a:p>
                <a:pPr algn="ctr">
                  <a:lnSpc>
                    <a:spcPts val="1800"/>
                  </a:lnSpc>
                </a:pPr>
                <a:r>
                  <a:rPr lang="en-US" sz="1400" dirty="0"/>
                  <a:t>Analysis</a:t>
                </a:r>
                <a:endParaRPr lang="en-US" sz="1400" b="0" dirty="0"/>
              </a:p>
            </p:txBody>
          </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14" name="Group 13"/>
            <p:cNvGrpSpPr/>
            <p:nvPr/>
          </p:nvGrpSpPr>
          <p:grpSpPr>
            <a:xfrm>
              <a:off x="6994497" y="3166716"/>
              <a:ext cx="1771486" cy="1061136"/>
              <a:chOff x="6994497" y="3166716"/>
              <a:chExt cx="1771486" cy="1061136"/>
            </a:xfrm>
          </p:grpSpPr>
          <p:sp>
            <p:nvSpPr>
              <p:cNvPr id="18" name="TextBox 17"/>
              <p:cNvSpPr txBox="1"/>
              <p:nvPr/>
            </p:nvSpPr>
            <p:spPr>
              <a:xfrm>
                <a:off x="7723346" y="3754652"/>
                <a:ext cx="1042637" cy="473200"/>
              </a:xfrm>
              <a:prstGeom prst="rect">
                <a:avLst/>
              </a:prstGeom>
              <a:noFill/>
            </p:spPr>
            <p:txBody>
              <a:bodyPr wrap="none" rtlCol="0">
                <a:spAutoFit/>
              </a:bodyPr>
              <a:lstStyle/>
              <a:p>
                <a:pPr algn="ctr">
                  <a:lnSpc>
                    <a:spcPts val="1800"/>
                  </a:lnSpc>
                </a:pPr>
                <a:r>
                  <a:rPr lang="en-US" sz="1400" dirty="0"/>
                  <a:t>Design</a:t>
                </a:r>
                <a:endParaRPr lang="en-US" sz="1400" b="0" dirty="0"/>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15" name="Group 14"/>
            <p:cNvGrpSpPr/>
            <p:nvPr/>
          </p:nvGrpSpPr>
          <p:grpSpPr>
            <a:xfrm>
              <a:off x="6010180" y="3549086"/>
              <a:ext cx="1767084" cy="1172949"/>
              <a:chOff x="6010180" y="3549086"/>
              <a:chExt cx="1767084" cy="1172949"/>
            </a:xfrm>
          </p:grpSpPr>
          <p:sp>
            <p:nvSpPr>
              <p:cNvPr id="16" name="TextBox 15"/>
              <p:cNvSpPr txBox="1"/>
              <p:nvPr/>
            </p:nvSpPr>
            <p:spPr>
              <a:xfrm>
                <a:off x="6010180" y="4248835"/>
                <a:ext cx="1767084" cy="473200"/>
              </a:xfrm>
              <a:prstGeom prst="rect">
                <a:avLst/>
              </a:prstGeom>
              <a:noFill/>
            </p:spPr>
            <p:txBody>
              <a:bodyPr wrap="none" rtlCol="0">
                <a:spAutoFit/>
              </a:bodyPr>
              <a:lstStyle/>
              <a:p>
                <a:pPr algn="ctr">
                  <a:lnSpc>
                    <a:spcPts val="1800"/>
                  </a:lnSpc>
                </a:pPr>
                <a:r>
                  <a:rPr lang="en-US" sz="1400" dirty="0"/>
                  <a:t>Development</a:t>
                </a:r>
                <a:endParaRPr lang="en-US" sz="1400" b="0" dirty="0"/>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grpSp>
      <p:sp>
        <p:nvSpPr>
          <p:cNvPr id="55" name="TextBox 54"/>
          <p:cNvSpPr txBox="1"/>
          <p:nvPr/>
        </p:nvSpPr>
        <p:spPr>
          <a:xfrm>
            <a:off x="7204013" y="4623137"/>
            <a:ext cx="1461355" cy="1015663"/>
          </a:xfrm>
          <a:prstGeom prst="rect">
            <a:avLst/>
          </a:prstGeom>
          <a:noFill/>
        </p:spPr>
        <p:txBody>
          <a:bodyPr wrap="square" rtlCol="0">
            <a:spAutoFit/>
          </a:bodyPr>
          <a:lstStyle/>
          <a:p>
            <a:pPr algn="ctr">
              <a:lnSpc>
                <a:spcPts val="1800"/>
              </a:lnSpc>
            </a:pPr>
            <a:r>
              <a:rPr lang="en-US" sz="1600" b="0" dirty="0">
                <a:solidFill>
                  <a:schemeClr val="bg2">
                    <a:lumMod val="50000"/>
                  </a:schemeClr>
                </a:solidFill>
                <a:latin typeface="+mn-lt"/>
              </a:rPr>
              <a:t>Agile/Scrum is a form of Incremental Development</a:t>
            </a:r>
          </a:p>
        </p:txBody>
      </p:sp>
      <p:grpSp>
        <p:nvGrpSpPr>
          <p:cNvPr id="61" name="Group 60"/>
          <p:cNvGrpSpPr/>
          <p:nvPr/>
        </p:nvGrpSpPr>
        <p:grpSpPr>
          <a:xfrm>
            <a:off x="72879" y="2975307"/>
            <a:ext cx="6934200" cy="3737416"/>
            <a:chOff x="72879" y="2975307"/>
            <a:chExt cx="6934200" cy="3737416"/>
          </a:xfrm>
        </p:grpSpPr>
        <p:pic>
          <p:nvPicPr>
            <p:cNvPr id="4" name="Picture 3" descr="2.2 Incremental-dev.eps"/>
            <p:cNvPicPr>
              <a:picLocks noChangeAspect="1"/>
            </p:cNvPicPr>
            <p:nvPr/>
          </p:nvPicPr>
          <p:blipFill>
            <a:blip r:embed="rId9"/>
            <a:stretch>
              <a:fillRect/>
            </a:stretch>
          </p:blipFill>
          <p:spPr>
            <a:xfrm>
              <a:off x="72879" y="2975307"/>
              <a:ext cx="6934200" cy="3737416"/>
            </a:xfrm>
            <a:prstGeom prst="rect">
              <a:avLst/>
            </a:prstGeom>
          </p:spPr>
        </p:pic>
        <p:grpSp>
          <p:nvGrpSpPr>
            <p:cNvPr id="6" name="Group 5"/>
            <p:cNvGrpSpPr/>
            <p:nvPr/>
          </p:nvGrpSpPr>
          <p:grpSpPr>
            <a:xfrm>
              <a:off x="76200" y="3703754"/>
              <a:ext cx="6732900" cy="2773246"/>
              <a:chOff x="76200" y="3703754"/>
              <a:chExt cx="6732900" cy="2773246"/>
            </a:xfrm>
          </p:grpSpPr>
          <p:sp>
            <p:nvSpPr>
              <p:cNvPr id="60" name="Rectangle 59"/>
              <p:cNvSpPr/>
              <p:nvPr/>
            </p:nvSpPr>
            <p:spPr>
              <a:xfrm>
                <a:off x="5285100" y="4953000"/>
                <a:ext cx="1524000" cy="597676"/>
              </a:xfrm>
              <a:prstGeom prst="rect">
                <a:avLst/>
              </a:prstGeom>
              <a:solidFill>
                <a:srgbClr val="6363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59" name="Rectangle 58"/>
              <p:cNvSpPr/>
              <p:nvPr/>
            </p:nvSpPr>
            <p:spPr>
              <a:xfrm>
                <a:off x="5204998" y="4844015"/>
                <a:ext cx="1524000" cy="597676"/>
              </a:xfrm>
              <a:prstGeom prst="rect">
                <a:avLst/>
              </a:prstGeom>
              <a:solidFill>
                <a:srgbClr val="6363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Intermediate Versions</a:t>
                </a:r>
              </a:p>
            </p:txBody>
          </p:sp>
          <p:sp>
            <p:nvSpPr>
              <p:cNvPr id="52" name="Rectangle: Rounded Corners 51"/>
              <p:cNvSpPr/>
              <p:nvPr/>
            </p:nvSpPr>
            <p:spPr>
              <a:xfrm>
                <a:off x="2362200" y="5879116"/>
                <a:ext cx="1554064" cy="597884"/>
              </a:xfrm>
              <a:prstGeom prst="roundRect">
                <a:avLst>
                  <a:gd name="adj" fmla="val 50000"/>
                </a:avLst>
              </a:prstGeom>
              <a:solidFill>
                <a:srgbClr val="3BAAB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bg1"/>
                    </a:solidFill>
                  </a:rPr>
                  <a:t>Validation</a:t>
                </a:r>
                <a:endParaRPr lang="en-US" dirty="0">
                  <a:solidFill>
                    <a:schemeClr val="bg1"/>
                  </a:solidFill>
                </a:endParaRPr>
              </a:p>
            </p:txBody>
          </p:sp>
          <p:sp>
            <p:nvSpPr>
              <p:cNvPr id="53" name="Rectangle: Rounded Corners 52"/>
              <p:cNvSpPr/>
              <p:nvPr/>
            </p:nvSpPr>
            <p:spPr>
              <a:xfrm>
                <a:off x="2362200" y="4833934"/>
                <a:ext cx="1554064" cy="597884"/>
              </a:xfrm>
              <a:prstGeom prst="roundRect">
                <a:avLst>
                  <a:gd name="adj" fmla="val 50000"/>
                </a:avLst>
              </a:prstGeom>
              <a:solidFill>
                <a:srgbClr val="58C6D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Development</a:t>
                </a:r>
                <a:endParaRPr lang="en-US" dirty="0">
                  <a:solidFill>
                    <a:schemeClr val="tx1"/>
                  </a:solidFill>
                </a:endParaRPr>
              </a:p>
            </p:txBody>
          </p:sp>
          <p:sp>
            <p:nvSpPr>
              <p:cNvPr id="54" name="Rectangle: Rounded Corners 53"/>
              <p:cNvSpPr/>
              <p:nvPr/>
            </p:nvSpPr>
            <p:spPr>
              <a:xfrm>
                <a:off x="2362200" y="3778972"/>
                <a:ext cx="1554064" cy="597884"/>
              </a:xfrm>
              <a:prstGeom prst="roundRect">
                <a:avLst>
                  <a:gd name="adj" fmla="val 50000"/>
                </a:avLst>
              </a:prstGeom>
              <a:gradFill flip="none" rotWithShape="1">
                <a:gsLst>
                  <a:gs pos="68000">
                    <a:srgbClr val="BACF1F"/>
                  </a:gs>
                  <a:gs pos="0">
                    <a:srgbClr val="FFBD10"/>
                  </a:gs>
                  <a:gs pos="100000">
                    <a:srgbClr val="8EC63D"/>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Specification</a:t>
                </a:r>
                <a:endParaRPr lang="en-US" dirty="0">
                  <a:solidFill>
                    <a:schemeClr val="tx1"/>
                  </a:solidFill>
                </a:endParaRPr>
              </a:p>
            </p:txBody>
          </p:sp>
          <p:sp>
            <p:nvSpPr>
              <p:cNvPr id="5" name="Rectangle 4"/>
              <p:cNvSpPr/>
              <p:nvPr/>
            </p:nvSpPr>
            <p:spPr>
              <a:xfrm>
                <a:off x="76200" y="4833934"/>
                <a:ext cx="1524000" cy="597676"/>
              </a:xfrm>
              <a:prstGeom prst="rect">
                <a:avLst/>
              </a:prstGeom>
              <a:solidFill>
                <a:srgbClr val="F76E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Outline Description</a:t>
                </a:r>
              </a:p>
            </p:txBody>
          </p:sp>
          <p:sp>
            <p:nvSpPr>
              <p:cNvPr id="56" name="Rectangle 55"/>
              <p:cNvSpPr/>
              <p:nvPr/>
            </p:nvSpPr>
            <p:spPr>
              <a:xfrm>
                <a:off x="5256495" y="3703754"/>
                <a:ext cx="1524000" cy="597676"/>
              </a:xfrm>
              <a:prstGeom prst="rect">
                <a:avLst/>
              </a:prstGeom>
              <a:solidFill>
                <a:srgbClr val="6363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Initial Version</a:t>
                </a:r>
              </a:p>
            </p:txBody>
          </p:sp>
          <p:sp>
            <p:nvSpPr>
              <p:cNvPr id="57" name="Rectangle 56"/>
              <p:cNvSpPr/>
              <p:nvPr/>
            </p:nvSpPr>
            <p:spPr>
              <a:xfrm>
                <a:off x="5124896" y="4735029"/>
                <a:ext cx="1524000" cy="597676"/>
              </a:xfrm>
              <a:prstGeom prst="rect">
                <a:avLst/>
              </a:prstGeom>
              <a:solidFill>
                <a:srgbClr val="6363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Intermediate Versions</a:t>
                </a:r>
              </a:p>
            </p:txBody>
          </p:sp>
          <p:sp>
            <p:nvSpPr>
              <p:cNvPr id="58" name="Rectangle 57"/>
              <p:cNvSpPr/>
              <p:nvPr/>
            </p:nvSpPr>
            <p:spPr>
              <a:xfrm>
                <a:off x="5257800" y="5795028"/>
                <a:ext cx="1524000" cy="597676"/>
              </a:xfrm>
              <a:prstGeom prst="rect">
                <a:avLst/>
              </a:prstGeom>
              <a:solidFill>
                <a:srgbClr val="6363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Final Version</a:t>
                </a:r>
              </a:p>
            </p:txBody>
          </p:sp>
        </p:grpSp>
      </p:grpSp>
    </p:spTree>
    <p:extLst>
      <p:ext uri="{BB962C8B-B14F-4D97-AF65-F5344CB8AC3E}">
        <p14:creationId xmlns:p14="http://schemas.microsoft.com/office/powerpoint/2010/main" val="12305699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sz="half" idx="1"/>
          </p:nvPr>
        </p:nvSpPr>
        <p:spPr/>
        <p:txBody>
          <a:bodyPr>
            <a:noAutofit/>
          </a:bodyPr>
          <a:lstStyle/>
          <a:p>
            <a:pPr marL="45720" indent="0">
              <a:buNone/>
            </a:pPr>
            <a:r>
              <a:rPr lang="en-GB" sz="2800" cap="small" dirty="0">
                <a:solidFill>
                  <a:srgbClr val="6600FF"/>
                </a:solidFill>
              </a:rPr>
              <a:t>Benefits</a:t>
            </a:r>
            <a:endParaRPr lang="en-GB" sz="1800" cap="small" dirty="0">
              <a:solidFill>
                <a:srgbClr val="6600FF"/>
              </a:solidFill>
            </a:endParaRPr>
          </a:p>
          <a:p>
            <a:r>
              <a:rPr lang="en-GB" sz="1800" dirty="0"/>
              <a:t>Reduced cost to accommodate changing customer requirements</a:t>
            </a:r>
          </a:p>
          <a:p>
            <a:pPr lvl="1"/>
            <a:r>
              <a:rPr lang="en-GB" sz="1600" dirty="0"/>
              <a:t>The amount of analysis and documentation that has to be redone is much less than is required with the waterfall model.</a:t>
            </a:r>
          </a:p>
          <a:p>
            <a:pPr>
              <a:spcBef>
                <a:spcPts val="600"/>
              </a:spcBef>
            </a:pPr>
            <a:r>
              <a:rPr lang="en-GB" sz="1800" dirty="0"/>
              <a:t>Easier to get customer feedback on the completed development work </a:t>
            </a:r>
          </a:p>
          <a:p>
            <a:pPr lvl="1"/>
            <a:r>
              <a:rPr lang="en-GB" sz="1600" dirty="0"/>
              <a:t>Customers can comment on demonstrations of the software and see how much has been implemented. </a:t>
            </a:r>
          </a:p>
          <a:p>
            <a:pPr>
              <a:spcBef>
                <a:spcPts val="600"/>
              </a:spcBef>
            </a:pPr>
            <a:r>
              <a:rPr lang="en-GB" sz="1800" dirty="0"/>
              <a:t>More rapid delivery and deployment of useful software to the customer </a:t>
            </a:r>
          </a:p>
          <a:p>
            <a:pPr lvl="1"/>
            <a:r>
              <a:rPr lang="en-GB" sz="1600" dirty="0"/>
              <a:t>Customers are able to use and gain value from the software earlier than is possible with a waterfall process. </a:t>
            </a:r>
          </a:p>
        </p:txBody>
      </p:sp>
      <p:sp>
        <p:nvSpPr>
          <p:cNvPr id="3" name="Content Placeholder 2"/>
          <p:cNvSpPr>
            <a:spLocks noGrp="1"/>
          </p:cNvSpPr>
          <p:nvPr>
            <p:ph sz="half" idx="2"/>
          </p:nvPr>
        </p:nvSpPr>
        <p:spPr/>
        <p:txBody>
          <a:bodyPr>
            <a:normAutofit/>
          </a:bodyPr>
          <a:lstStyle/>
          <a:p>
            <a:pPr marL="45720" indent="0">
              <a:buNone/>
            </a:pPr>
            <a:r>
              <a:rPr lang="en-GB" sz="2800" cap="small" dirty="0">
                <a:solidFill>
                  <a:srgbClr val="6600FF"/>
                </a:solidFill>
              </a:rPr>
              <a:t>Downsides</a:t>
            </a:r>
          </a:p>
          <a:p>
            <a:r>
              <a:rPr lang="en-GB" sz="1800" dirty="0"/>
              <a:t>The process is not visible. </a:t>
            </a:r>
          </a:p>
          <a:p>
            <a:pPr lvl="1"/>
            <a:r>
              <a:rPr lang="en-GB" sz="1600" dirty="0"/>
              <a:t>Managers often want regular deliverables to measure progress. </a:t>
            </a:r>
          </a:p>
          <a:p>
            <a:pPr lvl="1"/>
            <a:r>
              <a:rPr lang="en-GB" sz="1600" dirty="0"/>
              <a:t>If systems are developed quickly, it is not cost-effective to produce documents that reflect every version of the system. </a:t>
            </a:r>
          </a:p>
          <a:p>
            <a:pPr>
              <a:spcBef>
                <a:spcPts val="600"/>
              </a:spcBef>
            </a:pPr>
            <a:r>
              <a:rPr lang="en-GB" sz="1800" dirty="0"/>
              <a:t>System structure may degrade as new increments are added</a:t>
            </a:r>
            <a:r>
              <a:rPr lang="en-GB" sz="1800" i="1" dirty="0"/>
              <a:t>. </a:t>
            </a:r>
            <a:r>
              <a:rPr lang="en-GB" sz="1800" dirty="0"/>
              <a:t> </a:t>
            </a:r>
          </a:p>
          <a:p>
            <a:pPr lvl="1"/>
            <a:r>
              <a:rPr lang="en-GB" sz="1600" dirty="0"/>
              <a:t>Unless time and money is spent on refactoring to improve the software, regular change tends to corrupt its structure. </a:t>
            </a:r>
          </a:p>
          <a:p>
            <a:pPr lvl="1"/>
            <a:r>
              <a:rPr lang="en-GB" sz="1600" dirty="0"/>
              <a:t>Incorporating further software changes becomes increasingly difficult and costly. </a:t>
            </a:r>
          </a:p>
          <a:p>
            <a:endParaRPr lang="en-US" sz="1800" dirty="0"/>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33794" name="Rectangle 2"/>
          <p:cNvSpPr>
            <a:spLocks noGrp="1" noChangeArrowheads="1"/>
          </p:cNvSpPr>
          <p:nvPr>
            <p:ph type="title"/>
          </p:nvPr>
        </p:nvSpPr>
        <p:spPr/>
        <p:txBody>
          <a:bodyPr/>
          <a:lstStyle/>
          <a:p>
            <a:r>
              <a:rPr lang="en-GB" dirty="0"/>
              <a:t>Incremental development </a:t>
            </a:r>
            <a:br>
              <a:rPr lang="en-GB" dirty="0"/>
            </a:br>
            <a:r>
              <a:rPr lang="en-GB" dirty="0"/>
              <a:t>compared to Waterfall</a:t>
            </a:r>
          </a:p>
        </p:txBody>
      </p:sp>
    </p:spTree>
    <p:extLst>
      <p:ext uri="{BB962C8B-B14F-4D97-AF65-F5344CB8AC3E}">
        <p14:creationId xmlns:p14="http://schemas.microsoft.com/office/powerpoint/2010/main" val="73316518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sz="half" idx="1"/>
          </p:nvPr>
        </p:nvSpPr>
        <p:spPr/>
        <p:txBody>
          <a:bodyPr/>
          <a:lstStyle/>
          <a:p>
            <a:pPr marL="45720" indent="0">
              <a:buNone/>
            </a:pPr>
            <a:r>
              <a:rPr lang="en-GB" sz="2400" cap="small" dirty="0">
                <a:solidFill>
                  <a:srgbClr val="6600FF"/>
                </a:solidFill>
              </a:rPr>
              <a:t>Reusability</a:t>
            </a:r>
            <a:r>
              <a:rPr lang="en-GB" cap="small" dirty="0">
                <a:solidFill>
                  <a:srgbClr val="6600FF"/>
                </a:solidFill>
              </a:rPr>
              <a:t/>
            </a:r>
            <a:br>
              <a:rPr lang="en-GB" cap="small" dirty="0">
                <a:solidFill>
                  <a:srgbClr val="6600FF"/>
                </a:solidFill>
              </a:rPr>
            </a:br>
            <a:endParaRPr lang="en-GB" sz="1400" cap="small" dirty="0">
              <a:solidFill>
                <a:srgbClr val="6600FF"/>
              </a:solidFill>
            </a:endParaRPr>
          </a:p>
          <a:p>
            <a:r>
              <a:rPr lang="en-GB" sz="1800" dirty="0"/>
              <a:t>Based on software reuse where systems are integrated from existing components or application systems (sometimes called COTS -Commercial-off-the-shelf) systems).</a:t>
            </a:r>
            <a:br>
              <a:rPr lang="en-GB" sz="1800" dirty="0"/>
            </a:br>
            <a:endParaRPr lang="en-GB" sz="1800" dirty="0"/>
          </a:p>
          <a:p>
            <a:r>
              <a:rPr lang="en-GB" sz="1800" dirty="0"/>
              <a:t>Reused elements may be configured to adapt their behaviour and functionality to a user’s requirements</a:t>
            </a:r>
            <a:br>
              <a:rPr lang="en-GB" sz="1800" dirty="0"/>
            </a:br>
            <a:endParaRPr lang="en-GB" sz="1800" dirty="0"/>
          </a:p>
          <a:p>
            <a:r>
              <a:rPr lang="en-GB" sz="1800" dirty="0"/>
              <a:t>Reuse is now the standard approach for building many types of business system</a:t>
            </a:r>
          </a:p>
        </p:txBody>
      </p:sp>
      <p:sp>
        <p:nvSpPr>
          <p:cNvPr id="3" name="Content Placeholder 2"/>
          <p:cNvSpPr>
            <a:spLocks noGrp="1"/>
          </p:cNvSpPr>
          <p:nvPr>
            <p:ph sz="half" idx="2"/>
          </p:nvPr>
        </p:nvSpPr>
        <p:spPr/>
        <p:txBody>
          <a:bodyPr/>
          <a:lstStyle/>
          <a:p>
            <a:pPr marL="45720" indent="0">
              <a:buNone/>
            </a:pPr>
            <a:r>
              <a:rPr lang="en-GB" sz="2400" cap="small" dirty="0">
                <a:solidFill>
                  <a:srgbClr val="6600FF"/>
                </a:solidFill>
              </a:rPr>
              <a:t>Types of Reusable Software</a:t>
            </a:r>
            <a:br>
              <a:rPr lang="en-GB" sz="2400" cap="small" dirty="0">
                <a:solidFill>
                  <a:srgbClr val="6600FF"/>
                </a:solidFill>
              </a:rPr>
            </a:br>
            <a:r>
              <a:rPr lang="en-GB" sz="1400" cap="small" dirty="0">
                <a:solidFill>
                  <a:srgbClr val="6600FF"/>
                </a:solidFill>
              </a:rPr>
              <a:t> </a:t>
            </a:r>
          </a:p>
          <a:p>
            <a:r>
              <a:rPr lang="en-GB" sz="1800" dirty="0"/>
              <a:t>Stand-alone application systems (sometimes called COTS) that are configured for use in a particular environment.</a:t>
            </a:r>
            <a:br>
              <a:rPr lang="en-GB" sz="1800" dirty="0"/>
            </a:br>
            <a:endParaRPr lang="en-GB" sz="1800" dirty="0"/>
          </a:p>
          <a:p>
            <a:r>
              <a:rPr lang="en-GB" sz="1800" dirty="0"/>
              <a:t>Collections of objects that are developed as a package to be integrated with a component framework such as .NET or J2EE.</a:t>
            </a:r>
            <a:br>
              <a:rPr lang="en-GB" sz="1800" dirty="0"/>
            </a:br>
            <a:endParaRPr lang="en-GB" sz="1800" dirty="0"/>
          </a:p>
          <a:p>
            <a:r>
              <a:rPr lang="en-GB" sz="1800" dirty="0"/>
              <a:t>Web services that are developed according to service standards and which are available for remote invocation. </a:t>
            </a:r>
          </a:p>
          <a:p>
            <a:endParaRPr lang="en-US" dirty="0"/>
          </a:p>
        </p:txBody>
      </p:sp>
      <p:sp>
        <p:nvSpPr>
          <p:cNvPr id="7" name="Footer Placeholder 6"/>
          <p:cNvSpPr>
            <a:spLocks noGrp="1"/>
          </p:cNvSpPr>
          <p:nvPr>
            <p:ph type="ftr" sz="quarter" idx="11"/>
          </p:nvPr>
        </p:nvSpPr>
        <p:spPr/>
        <p:txBody>
          <a:bodyPr/>
          <a:lstStyle/>
          <a:p>
            <a:pPr>
              <a:defRPr/>
            </a:pPr>
            <a:r>
              <a:rPr lang="en-US" dirty="0"/>
              <a:t>Chapter 2 Software Processes</a:t>
            </a:r>
          </a:p>
        </p:txBody>
      </p:sp>
      <p:sp>
        <p:nvSpPr>
          <p:cNvPr id="99330" name="Rectangle 2"/>
          <p:cNvSpPr>
            <a:spLocks noGrp="1" noChangeArrowheads="1"/>
          </p:cNvSpPr>
          <p:nvPr>
            <p:ph type="title"/>
          </p:nvPr>
        </p:nvSpPr>
        <p:spPr/>
        <p:txBody>
          <a:bodyPr/>
          <a:lstStyle/>
          <a:p>
            <a:r>
              <a:rPr lang="en-GB" dirty="0"/>
              <a:t>3. Integration and configuration</a:t>
            </a:r>
            <a:br>
              <a:rPr lang="en-GB" dirty="0"/>
            </a:br>
            <a:r>
              <a:rPr lang="en-GB" dirty="0"/>
              <a:t>based on reuse</a:t>
            </a:r>
          </a:p>
        </p:txBody>
      </p:sp>
    </p:spTree>
    <p:extLst>
      <p:ext uri="{BB962C8B-B14F-4D97-AF65-F5344CB8AC3E}">
        <p14:creationId xmlns:p14="http://schemas.microsoft.com/office/powerpoint/2010/main" val="42178029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a:defRPr/>
            </a:pPr>
            <a:r>
              <a:rPr lang="en-US" dirty="0"/>
              <a:t>Chapter 2 Software Processes</a:t>
            </a:r>
          </a:p>
        </p:txBody>
      </p:sp>
      <p:sp>
        <p:nvSpPr>
          <p:cNvPr id="99330" name="Rectangle 2"/>
          <p:cNvSpPr>
            <a:spLocks noGrp="1" noChangeArrowheads="1"/>
          </p:cNvSpPr>
          <p:nvPr>
            <p:ph type="title"/>
          </p:nvPr>
        </p:nvSpPr>
        <p:spPr/>
        <p:txBody>
          <a:bodyPr/>
          <a:lstStyle/>
          <a:p>
            <a:r>
              <a:rPr lang="en-GB" dirty="0"/>
              <a:t>3. Integration and configuration</a:t>
            </a:r>
            <a:br>
              <a:rPr lang="en-GB" dirty="0"/>
            </a:br>
            <a:r>
              <a:rPr lang="en-GB" dirty="0"/>
              <a:t>development</a:t>
            </a:r>
          </a:p>
        </p:txBody>
      </p:sp>
      <p:grpSp>
        <p:nvGrpSpPr>
          <p:cNvPr id="8" name="Group 7"/>
          <p:cNvGrpSpPr/>
          <p:nvPr/>
        </p:nvGrpSpPr>
        <p:grpSpPr>
          <a:xfrm>
            <a:off x="5562600" y="1640382"/>
            <a:ext cx="3429000" cy="1864818"/>
            <a:chOff x="3635898" y="1688044"/>
            <a:chExt cx="5578857" cy="3033991"/>
          </a:xfrm>
        </p:grpSpPr>
        <p:grpSp>
          <p:nvGrpSpPr>
            <p:cNvPr id="9" name="Group 8"/>
            <p:cNvGrpSpPr/>
            <p:nvPr/>
          </p:nvGrpSpPr>
          <p:grpSpPr>
            <a:xfrm>
              <a:off x="3635898" y="2260018"/>
              <a:ext cx="2670519" cy="1200150"/>
              <a:chOff x="3635898" y="2260018"/>
              <a:chExt cx="2670519" cy="1200150"/>
            </a:xfrm>
          </p:grpSpPr>
          <p:sp>
            <p:nvSpPr>
              <p:cNvPr id="28" name="TextBox 27"/>
              <p:cNvSpPr txBox="1"/>
              <p:nvPr/>
            </p:nvSpPr>
            <p:spPr>
              <a:xfrm>
                <a:off x="3635898" y="2656250"/>
                <a:ext cx="2077764" cy="473200"/>
              </a:xfrm>
              <a:prstGeom prst="rect">
                <a:avLst/>
              </a:prstGeom>
              <a:noFill/>
            </p:spPr>
            <p:txBody>
              <a:bodyPr wrap="none" rtlCol="0">
                <a:spAutoFit/>
              </a:bodyPr>
              <a:lstStyle/>
              <a:p>
                <a:pPr algn="ctr">
                  <a:lnSpc>
                    <a:spcPts val="1800"/>
                  </a:lnSpc>
                </a:pPr>
                <a:r>
                  <a:rPr lang="en-US" sz="1400" dirty="0"/>
                  <a:t>Implementation</a:t>
                </a:r>
                <a:endParaRPr lang="en-US" sz="1400" b="0" dirty="0"/>
              </a:p>
            </p:txBody>
          </p:sp>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192" y="2260018"/>
                <a:ext cx="657225" cy="1200150"/>
              </a:xfrm>
              <a:prstGeom prst="rect">
                <a:avLst/>
              </a:prstGeom>
            </p:spPr>
          </p:pic>
        </p:grpSp>
        <p:grpSp>
          <p:nvGrpSpPr>
            <p:cNvPr id="10" name="Group 9"/>
            <p:cNvGrpSpPr/>
            <p:nvPr/>
          </p:nvGrpSpPr>
          <p:grpSpPr>
            <a:xfrm>
              <a:off x="4573196" y="3156784"/>
              <a:ext cx="2133984" cy="1293652"/>
              <a:chOff x="4573196" y="3156784"/>
              <a:chExt cx="2133984" cy="1293652"/>
            </a:xfrm>
          </p:grpSpPr>
          <p:sp>
            <p:nvSpPr>
              <p:cNvPr id="26" name="TextBox 25"/>
              <p:cNvSpPr txBox="1"/>
              <p:nvPr/>
            </p:nvSpPr>
            <p:spPr>
              <a:xfrm>
                <a:off x="4573196" y="3639235"/>
                <a:ext cx="1564661" cy="811201"/>
              </a:xfrm>
              <a:prstGeom prst="rect">
                <a:avLst/>
              </a:prstGeom>
              <a:noFill/>
            </p:spPr>
            <p:txBody>
              <a:bodyPr wrap="none" rtlCol="0">
                <a:spAutoFit/>
              </a:bodyPr>
              <a:lstStyle/>
              <a:p>
                <a:pPr algn="ctr">
                  <a:lnSpc>
                    <a:spcPts val="1800"/>
                  </a:lnSpc>
                </a:pPr>
                <a:r>
                  <a:rPr lang="en-US" sz="1400" dirty="0"/>
                  <a:t>Integration </a:t>
                </a:r>
                <a:br>
                  <a:rPr lang="en-US" sz="1400" dirty="0"/>
                </a:br>
                <a:r>
                  <a:rPr lang="en-US" sz="1400" dirty="0"/>
                  <a:t>&amp; Testing</a:t>
                </a:r>
                <a:endParaRPr lang="en-US" sz="1400" b="0" dirty="0"/>
              </a:p>
            </p:txBody>
          </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530" y="3156784"/>
                <a:ext cx="1009650" cy="1019175"/>
              </a:xfrm>
              <a:prstGeom prst="rect">
                <a:avLst/>
              </a:prstGeom>
            </p:spPr>
          </p:pic>
        </p:grpSp>
        <p:grpSp>
          <p:nvGrpSpPr>
            <p:cNvPr id="11" name="Group 10"/>
            <p:cNvGrpSpPr/>
            <p:nvPr/>
          </p:nvGrpSpPr>
          <p:grpSpPr>
            <a:xfrm>
              <a:off x="4416938" y="1688044"/>
              <a:ext cx="2757826" cy="963882"/>
              <a:chOff x="4425758" y="1697707"/>
              <a:chExt cx="2757826" cy="963882"/>
            </a:xfrm>
          </p:grpSpPr>
          <p:sp>
            <p:nvSpPr>
              <p:cNvPr id="24" name="TextBox 23"/>
              <p:cNvSpPr txBox="1"/>
              <p:nvPr/>
            </p:nvSpPr>
            <p:spPr>
              <a:xfrm>
                <a:off x="4425758" y="1697707"/>
                <a:ext cx="1740703" cy="473200"/>
              </a:xfrm>
              <a:prstGeom prst="rect">
                <a:avLst/>
              </a:prstGeom>
              <a:noFill/>
            </p:spPr>
            <p:txBody>
              <a:bodyPr wrap="none" rtlCol="0">
                <a:spAutoFit/>
              </a:bodyPr>
              <a:lstStyle/>
              <a:p>
                <a:pPr algn="ctr">
                  <a:lnSpc>
                    <a:spcPts val="1800"/>
                  </a:lnSpc>
                </a:pPr>
                <a:r>
                  <a:rPr lang="en-US" sz="1400" dirty="0"/>
                  <a:t>Maintenance</a:t>
                </a:r>
                <a:endParaRPr lang="en-US" sz="1400" b="0" dirty="0"/>
              </a:p>
            </p:txBody>
          </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7209" y="1775764"/>
                <a:ext cx="1476375" cy="885825"/>
              </a:xfrm>
              <a:prstGeom prst="rect">
                <a:avLst/>
              </a:prstGeom>
            </p:spPr>
          </p:pic>
        </p:grpSp>
        <p:grpSp>
          <p:nvGrpSpPr>
            <p:cNvPr id="12" name="Group 11"/>
            <p:cNvGrpSpPr/>
            <p:nvPr/>
          </p:nvGrpSpPr>
          <p:grpSpPr>
            <a:xfrm>
              <a:off x="6838873" y="1697707"/>
              <a:ext cx="1929574" cy="925038"/>
              <a:chOff x="6838873" y="1697707"/>
              <a:chExt cx="1929574" cy="925038"/>
            </a:xfrm>
          </p:grpSpPr>
          <p:sp>
            <p:nvSpPr>
              <p:cNvPr id="22" name="TextBox 21"/>
              <p:cNvSpPr txBox="1"/>
              <p:nvPr/>
            </p:nvSpPr>
            <p:spPr>
              <a:xfrm>
                <a:off x="7505169" y="1697707"/>
                <a:ext cx="1263278" cy="473200"/>
              </a:xfrm>
              <a:prstGeom prst="rect">
                <a:avLst/>
              </a:prstGeom>
              <a:noFill/>
            </p:spPr>
            <p:txBody>
              <a:bodyPr wrap="none" rtlCol="0">
                <a:spAutoFit/>
              </a:bodyPr>
              <a:lstStyle/>
              <a:p>
                <a:pPr algn="ctr">
                  <a:lnSpc>
                    <a:spcPts val="1800"/>
                  </a:lnSpc>
                </a:pPr>
                <a:r>
                  <a:rPr lang="en-US" sz="1400" b="0" dirty="0">
                    <a:latin typeface="+mn-lt"/>
                  </a:rPr>
                  <a:t>Planning</a:t>
                </a:r>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13" name="Group 12"/>
            <p:cNvGrpSpPr/>
            <p:nvPr/>
          </p:nvGrpSpPr>
          <p:grpSpPr>
            <a:xfrm>
              <a:off x="7381601" y="2238541"/>
              <a:ext cx="1833154" cy="1200150"/>
              <a:chOff x="7381601" y="2238541"/>
              <a:chExt cx="1833154" cy="1200150"/>
            </a:xfrm>
          </p:grpSpPr>
          <p:sp>
            <p:nvSpPr>
              <p:cNvPr id="20" name="TextBox 19"/>
              <p:cNvSpPr txBox="1"/>
              <p:nvPr/>
            </p:nvSpPr>
            <p:spPr>
              <a:xfrm>
                <a:off x="8017198" y="2656250"/>
                <a:ext cx="1197557" cy="473200"/>
              </a:xfrm>
              <a:prstGeom prst="rect">
                <a:avLst/>
              </a:prstGeom>
              <a:noFill/>
            </p:spPr>
            <p:txBody>
              <a:bodyPr wrap="none" rtlCol="0">
                <a:spAutoFit/>
              </a:bodyPr>
              <a:lstStyle/>
              <a:p>
                <a:pPr algn="ctr">
                  <a:lnSpc>
                    <a:spcPts val="1800"/>
                  </a:lnSpc>
                </a:pPr>
                <a:r>
                  <a:rPr lang="en-US" sz="1400" dirty="0"/>
                  <a:t>Analysis</a:t>
                </a:r>
                <a:endParaRPr lang="en-US" sz="1400" b="0" dirty="0"/>
              </a:p>
            </p:txBody>
          </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14" name="Group 13"/>
            <p:cNvGrpSpPr/>
            <p:nvPr/>
          </p:nvGrpSpPr>
          <p:grpSpPr>
            <a:xfrm>
              <a:off x="6994497" y="3166716"/>
              <a:ext cx="1771486" cy="1061136"/>
              <a:chOff x="6994497" y="3166716"/>
              <a:chExt cx="1771486" cy="1061136"/>
            </a:xfrm>
          </p:grpSpPr>
          <p:sp>
            <p:nvSpPr>
              <p:cNvPr id="18" name="TextBox 17"/>
              <p:cNvSpPr txBox="1"/>
              <p:nvPr/>
            </p:nvSpPr>
            <p:spPr>
              <a:xfrm>
                <a:off x="7723346" y="3754652"/>
                <a:ext cx="1042637" cy="473200"/>
              </a:xfrm>
              <a:prstGeom prst="rect">
                <a:avLst/>
              </a:prstGeom>
              <a:noFill/>
            </p:spPr>
            <p:txBody>
              <a:bodyPr wrap="none" rtlCol="0">
                <a:spAutoFit/>
              </a:bodyPr>
              <a:lstStyle/>
              <a:p>
                <a:pPr algn="ctr">
                  <a:lnSpc>
                    <a:spcPts val="1800"/>
                  </a:lnSpc>
                </a:pPr>
                <a:r>
                  <a:rPr lang="en-US" sz="1400" dirty="0"/>
                  <a:t>Design</a:t>
                </a:r>
                <a:endParaRPr lang="en-US" sz="1400" b="0" dirty="0"/>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15" name="Group 14"/>
            <p:cNvGrpSpPr/>
            <p:nvPr/>
          </p:nvGrpSpPr>
          <p:grpSpPr>
            <a:xfrm>
              <a:off x="6010180" y="3549086"/>
              <a:ext cx="1767084" cy="1172949"/>
              <a:chOff x="6010180" y="3549086"/>
              <a:chExt cx="1767084" cy="1172949"/>
            </a:xfrm>
          </p:grpSpPr>
          <p:sp>
            <p:nvSpPr>
              <p:cNvPr id="16" name="TextBox 15"/>
              <p:cNvSpPr txBox="1"/>
              <p:nvPr/>
            </p:nvSpPr>
            <p:spPr>
              <a:xfrm>
                <a:off x="6010180" y="4248835"/>
                <a:ext cx="1767084" cy="473200"/>
              </a:xfrm>
              <a:prstGeom prst="rect">
                <a:avLst/>
              </a:prstGeom>
              <a:noFill/>
            </p:spPr>
            <p:txBody>
              <a:bodyPr wrap="none" rtlCol="0">
                <a:spAutoFit/>
              </a:bodyPr>
              <a:lstStyle/>
              <a:p>
                <a:pPr algn="ctr">
                  <a:lnSpc>
                    <a:spcPts val="1800"/>
                  </a:lnSpc>
                </a:pPr>
                <a:r>
                  <a:rPr lang="en-US" sz="1400" dirty="0"/>
                  <a:t>Development</a:t>
                </a:r>
                <a:endParaRPr lang="en-US" sz="1400" b="0" dirty="0"/>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grpSp>
      <p:grpSp>
        <p:nvGrpSpPr>
          <p:cNvPr id="4" name="Group 3"/>
          <p:cNvGrpSpPr/>
          <p:nvPr/>
        </p:nvGrpSpPr>
        <p:grpSpPr>
          <a:xfrm>
            <a:off x="126689" y="3968349"/>
            <a:ext cx="8890622" cy="2737251"/>
            <a:chOff x="126689" y="3932018"/>
            <a:chExt cx="8890622" cy="2737251"/>
          </a:xfrm>
        </p:grpSpPr>
        <p:sp>
          <p:nvSpPr>
            <p:cNvPr id="2" name="Rectangle 1"/>
            <p:cNvSpPr/>
            <p:nvPr/>
          </p:nvSpPr>
          <p:spPr>
            <a:xfrm>
              <a:off x="126689" y="3932018"/>
              <a:ext cx="8890622" cy="6036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2" descr="fg02_00300.jpg"/>
            <p:cNvPicPr>
              <a:picLocks noChangeAspect="1"/>
            </p:cNvPicPr>
            <p:nvPr/>
          </p:nvPicPr>
          <p:blipFill rotWithShape="1">
            <a:blip r:embed="rId9" cstate="print">
              <a:extLst>
                <a:ext uri="{28A0092B-C50C-407E-A947-70E740481C1C}">
                  <a14:useLocalDpi xmlns:a14="http://schemas.microsoft.com/office/drawing/2010/main" val="0"/>
                </a:ext>
              </a:extLst>
            </a:blip>
            <a:srcRect b="5969"/>
            <a:stretch/>
          </p:blipFill>
          <p:spPr bwMode="auto">
            <a:xfrm>
              <a:off x="152400" y="4038600"/>
              <a:ext cx="8864911" cy="2630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Rectangle: Rounded Corners 51"/>
            <p:cNvSpPr/>
            <p:nvPr/>
          </p:nvSpPr>
          <p:spPr>
            <a:xfrm>
              <a:off x="6379340" y="5069788"/>
              <a:ext cx="1266060" cy="597884"/>
            </a:xfrm>
            <a:prstGeom prst="roundRect">
              <a:avLst>
                <a:gd name="adj" fmla="val 38317"/>
              </a:avLst>
            </a:prstGeom>
            <a:gradFill>
              <a:gsLst>
                <a:gs pos="53000">
                  <a:srgbClr val="72C89D"/>
                </a:gs>
                <a:gs pos="0">
                  <a:srgbClr val="8EC63D"/>
                </a:gs>
                <a:gs pos="100000">
                  <a:srgbClr val="58C6D1"/>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Adapt components</a:t>
              </a:r>
              <a:endParaRPr lang="en-US" dirty="0">
                <a:solidFill>
                  <a:schemeClr val="tx1"/>
                </a:solidFill>
              </a:endParaRPr>
            </a:p>
          </p:txBody>
        </p:sp>
        <p:sp>
          <p:nvSpPr>
            <p:cNvPr id="53" name="Rectangle: Rounded Corners 52"/>
            <p:cNvSpPr/>
            <p:nvPr/>
          </p:nvSpPr>
          <p:spPr>
            <a:xfrm>
              <a:off x="6375006" y="5964041"/>
              <a:ext cx="1270394" cy="597884"/>
            </a:xfrm>
            <a:prstGeom prst="roundRect">
              <a:avLst>
                <a:gd name="adj" fmla="val 38317"/>
              </a:avLst>
            </a:prstGeom>
            <a:gradFill>
              <a:gsLst>
                <a:gs pos="53000">
                  <a:srgbClr val="72C89D"/>
                </a:gs>
                <a:gs pos="0">
                  <a:srgbClr val="8EC63D"/>
                </a:gs>
                <a:gs pos="100000">
                  <a:srgbClr val="58C6D1"/>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Develop new components</a:t>
              </a:r>
              <a:endParaRPr lang="en-US" dirty="0">
                <a:solidFill>
                  <a:schemeClr val="tx1"/>
                </a:solidFill>
              </a:endParaRPr>
            </a:p>
          </p:txBody>
        </p:sp>
        <p:sp>
          <p:nvSpPr>
            <p:cNvPr id="55" name="Rectangle: Rounded Corners 54"/>
            <p:cNvSpPr/>
            <p:nvPr/>
          </p:nvSpPr>
          <p:spPr>
            <a:xfrm>
              <a:off x="6172199" y="4202715"/>
              <a:ext cx="1278139" cy="658467"/>
            </a:xfrm>
            <a:prstGeom prst="roundRect">
              <a:avLst>
                <a:gd name="adj" fmla="val 38317"/>
              </a:avLst>
            </a:prstGeom>
            <a:gradFill>
              <a:gsLst>
                <a:gs pos="53000">
                  <a:srgbClr val="72C89D"/>
                </a:gs>
                <a:gs pos="0">
                  <a:srgbClr val="8EC63D"/>
                </a:gs>
                <a:gs pos="100000">
                  <a:srgbClr val="58C6D1"/>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Configure application system</a:t>
              </a:r>
              <a:endParaRPr lang="en-US" dirty="0">
                <a:solidFill>
                  <a:schemeClr val="tx1"/>
                </a:solidFill>
              </a:endParaRPr>
            </a:p>
          </p:txBody>
        </p:sp>
        <p:sp>
          <p:nvSpPr>
            <p:cNvPr id="56" name="Rectangle: Rounded Corners 55"/>
            <p:cNvSpPr/>
            <p:nvPr/>
          </p:nvSpPr>
          <p:spPr>
            <a:xfrm>
              <a:off x="8001000" y="5440449"/>
              <a:ext cx="914400" cy="597884"/>
            </a:xfrm>
            <a:prstGeom prst="roundRect">
              <a:avLst>
                <a:gd name="adj" fmla="val 38317"/>
              </a:avLst>
            </a:prstGeom>
            <a:solidFill>
              <a:srgbClr val="009494"/>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bg1"/>
                  </a:solidFill>
                </a:rPr>
                <a:t>Integrate System</a:t>
              </a:r>
              <a:endParaRPr lang="en-US" dirty="0">
                <a:solidFill>
                  <a:schemeClr val="bg1"/>
                </a:solidFill>
              </a:endParaRPr>
            </a:p>
          </p:txBody>
        </p:sp>
        <p:sp>
          <p:nvSpPr>
            <p:cNvPr id="57" name="Rectangle: Rounded Corners 56"/>
            <p:cNvSpPr/>
            <p:nvPr/>
          </p:nvSpPr>
          <p:spPr>
            <a:xfrm>
              <a:off x="3581400" y="4877057"/>
              <a:ext cx="1266060" cy="597884"/>
            </a:xfrm>
            <a:prstGeom prst="roundRect">
              <a:avLst>
                <a:gd name="adj" fmla="val 38317"/>
              </a:avLst>
            </a:prstGeom>
            <a:solidFill>
              <a:srgbClr val="FFD45B"/>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Requirements refinement</a:t>
              </a:r>
              <a:endParaRPr lang="en-US" dirty="0">
                <a:solidFill>
                  <a:schemeClr val="tx1"/>
                </a:solidFill>
              </a:endParaRPr>
            </a:p>
          </p:txBody>
        </p:sp>
        <p:sp>
          <p:nvSpPr>
            <p:cNvPr id="58" name="Rectangle: Rounded Corners 57"/>
            <p:cNvSpPr/>
            <p:nvPr/>
          </p:nvSpPr>
          <p:spPr>
            <a:xfrm>
              <a:off x="168275" y="4905375"/>
              <a:ext cx="1266060" cy="597884"/>
            </a:xfrm>
            <a:prstGeom prst="roundRect">
              <a:avLst>
                <a:gd name="adj" fmla="val 38317"/>
              </a:avLst>
            </a:prstGeom>
            <a:solidFill>
              <a:srgbClr val="FFD45B"/>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Requirements specification</a:t>
              </a:r>
              <a:endParaRPr lang="en-US" dirty="0">
                <a:solidFill>
                  <a:schemeClr val="tx1"/>
                </a:solidFill>
              </a:endParaRPr>
            </a:p>
          </p:txBody>
        </p:sp>
      </p:grpSp>
      <p:sp>
        <p:nvSpPr>
          <p:cNvPr id="61" name="Rectangle 3"/>
          <p:cNvSpPr txBox="1">
            <a:spLocks noChangeArrowheads="1"/>
          </p:cNvSpPr>
          <p:nvPr/>
        </p:nvSpPr>
        <p:spPr>
          <a:xfrm>
            <a:off x="76200" y="1593942"/>
            <a:ext cx="6033702" cy="4912233"/>
          </a:xfrm>
          <a:prstGeom prst="rect">
            <a:avLst/>
          </a:prstGeom>
        </p:spPr>
        <p:txBody>
          <a:bodyPr/>
          <a:lst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r>
              <a:rPr lang="en-GB" sz="1500" spc="0" dirty="0">
                <a:solidFill>
                  <a:srgbClr val="6600FF"/>
                </a:solidFill>
              </a:rPr>
              <a:t>Requirements specification:  </a:t>
            </a:r>
            <a:r>
              <a:rPr lang="en-GB" sz="1500" spc="0" dirty="0">
                <a:solidFill>
                  <a:schemeClr val="tx1"/>
                </a:solidFill>
              </a:rPr>
              <a:t>initial requirements for system; description of essential requirements and desirable features</a:t>
            </a:r>
          </a:p>
          <a:p>
            <a:r>
              <a:rPr lang="en-GB" sz="1500" spc="0" dirty="0">
                <a:solidFill>
                  <a:srgbClr val="6600FF"/>
                </a:solidFill>
              </a:rPr>
              <a:t>Software discovery and evaluation</a:t>
            </a:r>
            <a:r>
              <a:rPr lang="en-GB" sz="1500" spc="0" dirty="0">
                <a:solidFill>
                  <a:schemeClr val="tx1"/>
                </a:solidFill>
              </a:rPr>
              <a:t>: search for components,</a:t>
            </a:r>
            <a:br>
              <a:rPr lang="en-GB" sz="1500" spc="0" dirty="0">
                <a:solidFill>
                  <a:schemeClr val="tx1"/>
                </a:solidFill>
              </a:rPr>
            </a:br>
            <a:r>
              <a:rPr lang="en-GB" sz="1500" spc="0" dirty="0">
                <a:solidFill>
                  <a:schemeClr val="tx1"/>
                </a:solidFill>
              </a:rPr>
              <a:t>plug-ins and configuration options to meet requirements</a:t>
            </a:r>
          </a:p>
          <a:p>
            <a:r>
              <a:rPr lang="en-GB" sz="1500" spc="0" dirty="0">
                <a:solidFill>
                  <a:srgbClr val="6600FF"/>
                </a:solidFill>
              </a:rPr>
              <a:t>Requirements refinement</a:t>
            </a:r>
            <a:r>
              <a:rPr lang="en-GB" sz="1500" spc="0" dirty="0">
                <a:solidFill>
                  <a:schemeClr val="tx1"/>
                </a:solidFill>
              </a:rPr>
              <a:t>:  requirements may change </a:t>
            </a:r>
            <a:br>
              <a:rPr lang="en-GB" sz="1500" spc="0" dirty="0">
                <a:solidFill>
                  <a:schemeClr val="tx1"/>
                </a:solidFill>
              </a:rPr>
            </a:br>
            <a:r>
              <a:rPr lang="en-GB" sz="1500" spc="0" dirty="0">
                <a:solidFill>
                  <a:schemeClr val="tx1"/>
                </a:solidFill>
              </a:rPr>
              <a:t>based on system capability</a:t>
            </a:r>
          </a:p>
          <a:p>
            <a:r>
              <a:rPr lang="en-GB" sz="1500" spc="0" dirty="0">
                <a:solidFill>
                  <a:srgbClr val="6600FF"/>
                </a:solidFill>
              </a:rPr>
              <a:t>Application system configuration: </a:t>
            </a:r>
            <a:r>
              <a:rPr lang="en-GB" sz="1500" spc="0" dirty="0">
                <a:solidFill>
                  <a:schemeClr val="tx1"/>
                </a:solidFill>
              </a:rPr>
              <a:t>configure the off-the-shelf system</a:t>
            </a:r>
          </a:p>
          <a:p>
            <a:r>
              <a:rPr lang="en-GB" sz="1500" spc="0" dirty="0">
                <a:solidFill>
                  <a:srgbClr val="6600FF"/>
                </a:solidFill>
              </a:rPr>
              <a:t>Component adaptation and integration</a:t>
            </a:r>
            <a:r>
              <a:rPr lang="en-GB" sz="1500" spc="0" dirty="0">
                <a:solidFill>
                  <a:schemeClr val="tx1"/>
                </a:solidFill>
              </a:rPr>
              <a:t>: customize components using application's API.</a:t>
            </a:r>
            <a:endParaRPr lang="en-GB" sz="1500" spc="0" dirty="0">
              <a:solidFill>
                <a:srgbClr val="6600FF"/>
              </a:solidFill>
            </a:endParaRPr>
          </a:p>
        </p:txBody>
      </p:sp>
    </p:spTree>
    <p:extLst>
      <p:ext uri="{BB962C8B-B14F-4D97-AF65-F5344CB8AC3E}">
        <p14:creationId xmlns:p14="http://schemas.microsoft.com/office/powerpoint/2010/main" val="16779340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55847"/>
            <a:ext cx="8686060" cy="1054394"/>
          </a:xfrm>
        </p:spPr>
        <p:txBody>
          <a:bodyPr/>
          <a:lstStyle/>
          <a:p>
            <a:r>
              <a:rPr lang="en-US" dirty="0"/>
              <a:t>Advantages and disadvantages of Integration and configuration development</a:t>
            </a:r>
          </a:p>
        </p:txBody>
      </p:sp>
      <p:sp>
        <p:nvSpPr>
          <p:cNvPr id="3" name="Content Placeholder 2"/>
          <p:cNvSpPr>
            <a:spLocks noGrp="1"/>
          </p:cNvSpPr>
          <p:nvPr>
            <p:ph idx="1"/>
          </p:nvPr>
        </p:nvSpPr>
        <p:spPr/>
        <p:txBody>
          <a:bodyPr/>
          <a:lstStyle/>
          <a:p>
            <a:r>
              <a:rPr lang="en-US" dirty="0"/>
              <a:t>Reduced costs and risks as less software is developed from scratch</a:t>
            </a:r>
          </a:p>
          <a:p>
            <a:r>
              <a:rPr lang="en-US" dirty="0"/>
              <a:t>Faster delivery and deployment of system</a:t>
            </a:r>
          </a:p>
          <a:p>
            <a:r>
              <a:rPr lang="en-US" dirty="0"/>
              <a:t>But requirements compromises are inevitable so system may not meet real needs of users</a:t>
            </a:r>
          </a:p>
          <a:p>
            <a:r>
              <a:rPr lang="en-US" dirty="0"/>
              <a:t>Loss of control over evolution of reused system elements</a:t>
            </a:r>
          </a:p>
        </p:txBody>
      </p:sp>
      <p:sp>
        <p:nvSpPr>
          <p:cNvPr id="4" name="Footer Placeholder 3"/>
          <p:cNvSpPr>
            <a:spLocks noGrp="1"/>
          </p:cNvSpPr>
          <p:nvPr>
            <p:ph type="ftr" sz="quarter" idx="11"/>
          </p:nvPr>
        </p:nvSpPr>
        <p:spPr/>
        <p:txBody>
          <a:bodyPr/>
          <a:lstStyle/>
          <a:p>
            <a:pPr>
              <a:defRPr/>
            </a:pPr>
            <a:r>
              <a:rPr lang="en-US"/>
              <a:t>Chapter 2 Software Processes</a:t>
            </a:r>
          </a:p>
        </p:txBody>
      </p:sp>
      <p:sp>
        <p:nvSpPr>
          <p:cNvPr id="6" name="Date Placeholder 5"/>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26319111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a:t>Software Processes</a:t>
            </a:r>
          </a:p>
        </p:txBody>
      </p:sp>
    </p:spTree>
    <p:extLst>
      <p:ext uri="{BB962C8B-B14F-4D97-AF65-F5344CB8AC3E}">
        <p14:creationId xmlns:p14="http://schemas.microsoft.com/office/powerpoint/2010/main" val="18853770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GB"/>
              <a:t>Software specification</a:t>
            </a:r>
          </a:p>
        </p:txBody>
      </p:sp>
      <p:sp>
        <p:nvSpPr>
          <p:cNvPr id="84995" name="Rectangle 3"/>
          <p:cNvSpPr>
            <a:spLocks noGrp="1" noChangeArrowheads="1"/>
          </p:cNvSpPr>
          <p:nvPr>
            <p:ph idx="1"/>
          </p:nvPr>
        </p:nvSpPr>
        <p:spPr>
          <a:xfrm>
            <a:off x="416664" y="1600200"/>
            <a:ext cx="6669936" cy="4525963"/>
          </a:xfrm>
        </p:spPr>
        <p:txBody>
          <a:bodyPr/>
          <a:lstStyle/>
          <a:p>
            <a:r>
              <a:rPr lang="en-GB" dirty="0"/>
              <a:t>The process of establishing what services are required and the constraints on the system’s operation and development.</a:t>
            </a:r>
          </a:p>
          <a:p>
            <a:r>
              <a:rPr lang="en-GB" dirty="0"/>
              <a:t>Requirements engineering process</a:t>
            </a:r>
          </a:p>
          <a:p>
            <a:pPr lvl="1"/>
            <a:r>
              <a:rPr lang="en-GB" dirty="0"/>
              <a:t>Requirements elicitation and analysis</a:t>
            </a:r>
          </a:p>
          <a:p>
            <a:pPr lvl="2"/>
            <a:r>
              <a:rPr lang="en-GB" dirty="0"/>
              <a:t>What do the system stakeholders require or expect from the system?</a:t>
            </a:r>
          </a:p>
          <a:p>
            <a:pPr lvl="1"/>
            <a:r>
              <a:rPr lang="en-GB" dirty="0"/>
              <a:t>Requirements specification	</a:t>
            </a:r>
          </a:p>
          <a:p>
            <a:pPr lvl="2"/>
            <a:r>
              <a:rPr lang="en-GB" dirty="0"/>
              <a:t>Defining the requirements in detail</a:t>
            </a:r>
          </a:p>
          <a:p>
            <a:pPr lvl="1"/>
            <a:r>
              <a:rPr lang="en-GB" dirty="0"/>
              <a:t>Requirements validation</a:t>
            </a:r>
          </a:p>
          <a:p>
            <a:pPr lvl="2"/>
            <a:r>
              <a:rPr lang="en-GB" dirty="0"/>
              <a:t>Checking the validity of the requirements</a:t>
            </a:r>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a:t>30/10/2014</a:t>
            </a:r>
            <a:endParaRPr lang="en-US"/>
          </a:p>
        </p:txBody>
      </p:sp>
      <p:grpSp>
        <p:nvGrpSpPr>
          <p:cNvPr id="29" name="Group 28"/>
          <p:cNvGrpSpPr/>
          <p:nvPr/>
        </p:nvGrpSpPr>
        <p:grpSpPr>
          <a:xfrm>
            <a:off x="7381601" y="2220686"/>
            <a:ext cx="1609999" cy="1218005"/>
            <a:chOff x="7381601" y="2238541"/>
            <a:chExt cx="1609999" cy="1200150"/>
          </a:xfrm>
        </p:grpSpPr>
        <p:sp>
          <p:nvSpPr>
            <p:cNvPr id="30" name="TextBox 29"/>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t>Analysis</a:t>
              </a:r>
              <a:endParaRPr lang="en-US" sz="1600" b="0" dirty="0">
                <a:latin typeface="+mn-lt"/>
              </a:endParaRPr>
            </a:p>
          </p:txBody>
        </p:sp>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spTree>
    <p:extLst>
      <p:ext uri="{BB962C8B-B14F-4D97-AF65-F5344CB8AC3E}">
        <p14:creationId xmlns:p14="http://schemas.microsoft.com/office/powerpoint/2010/main" val="28550538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GB" dirty="0"/>
              <a:t>Software design and development</a:t>
            </a:r>
          </a:p>
        </p:txBody>
      </p:sp>
      <p:sp>
        <p:nvSpPr>
          <p:cNvPr id="86019" name="Rectangle 3"/>
          <p:cNvSpPr>
            <a:spLocks noGrp="1" noChangeArrowheads="1"/>
          </p:cNvSpPr>
          <p:nvPr>
            <p:ph idx="1"/>
          </p:nvPr>
        </p:nvSpPr>
        <p:spPr>
          <a:xfrm>
            <a:off x="304800" y="1719071"/>
            <a:ext cx="8457460" cy="4407408"/>
          </a:xfrm>
        </p:spPr>
        <p:txBody>
          <a:bodyPr>
            <a:normAutofit/>
          </a:bodyPr>
          <a:lstStyle/>
          <a:p>
            <a:r>
              <a:rPr lang="en-GB" sz="1800" dirty="0"/>
              <a:t>The process of converting the system specification into an executable system.</a:t>
            </a:r>
          </a:p>
          <a:p>
            <a:r>
              <a:rPr lang="en-GB" sz="1800" dirty="0"/>
              <a:t>Software design</a:t>
            </a:r>
          </a:p>
          <a:p>
            <a:pPr lvl="1"/>
            <a:r>
              <a:rPr lang="en-GB" sz="1600" dirty="0"/>
              <a:t>Design a software structure that realises the specification;</a:t>
            </a:r>
          </a:p>
          <a:p>
            <a:r>
              <a:rPr lang="en-GB" sz="1800" dirty="0"/>
              <a:t>Development</a:t>
            </a:r>
          </a:p>
          <a:p>
            <a:pPr lvl="1"/>
            <a:r>
              <a:rPr lang="en-GB" sz="1400" i="1" dirty="0"/>
              <a:t>Note:  Textbook sometimes uses the word "implementation" </a:t>
            </a:r>
            <a:br>
              <a:rPr lang="en-GB" sz="1400" i="1" dirty="0"/>
            </a:br>
            <a:r>
              <a:rPr lang="en-GB" sz="1400" i="1" dirty="0"/>
              <a:t>for the coding process – but this can be confused with the </a:t>
            </a:r>
            <a:br>
              <a:rPr lang="en-GB" sz="1400" i="1" dirty="0"/>
            </a:br>
            <a:r>
              <a:rPr lang="en-GB" sz="1400" i="1" dirty="0"/>
              <a:t>Implementation stage of the SDLC</a:t>
            </a:r>
          </a:p>
          <a:p>
            <a:pPr lvl="1"/>
            <a:r>
              <a:rPr lang="en-GB" sz="1600" dirty="0"/>
              <a:t>Translate this structure into an executable program;</a:t>
            </a:r>
          </a:p>
          <a:p>
            <a:r>
              <a:rPr lang="en-GB" sz="1800" dirty="0"/>
              <a:t>The activities of design and development are </a:t>
            </a:r>
            <a:br>
              <a:rPr lang="en-GB" sz="1800" dirty="0"/>
            </a:br>
            <a:r>
              <a:rPr lang="en-GB" sz="1800" dirty="0"/>
              <a:t>closely related and may be inter-leaved.</a:t>
            </a:r>
          </a:p>
          <a:p>
            <a:r>
              <a:rPr lang="en-US" sz="1800" dirty="0"/>
              <a:t>The software is created either by developing a program or programs or by configuring an application system.</a:t>
            </a:r>
          </a:p>
          <a:p>
            <a:r>
              <a:rPr lang="en-US" sz="1800" dirty="0"/>
              <a:t>Programming is an individual activity with no standard process.</a:t>
            </a:r>
          </a:p>
          <a:p>
            <a:r>
              <a:rPr lang="en-US" sz="1800" dirty="0"/>
              <a:t>Debugging is the activity of finding program faults and correcting these faults.</a:t>
            </a:r>
          </a:p>
          <a:p>
            <a:endParaRPr lang="en-GB" sz="1800" dirty="0"/>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a:t>30/10/2014</a:t>
            </a:r>
            <a:endParaRPr lang="en-US"/>
          </a:p>
        </p:txBody>
      </p:sp>
      <p:grpSp>
        <p:nvGrpSpPr>
          <p:cNvPr id="6" name="Group 5"/>
          <p:cNvGrpSpPr/>
          <p:nvPr/>
        </p:nvGrpSpPr>
        <p:grpSpPr>
          <a:xfrm>
            <a:off x="6994497" y="3166716"/>
            <a:ext cx="1643064" cy="942975"/>
            <a:chOff x="6994497" y="3166716"/>
            <a:chExt cx="1643064" cy="942975"/>
          </a:xfrm>
        </p:grpSpPr>
        <p:sp>
          <p:nvSpPr>
            <p:cNvPr id="8" name="TextBox 7"/>
            <p:cNvSpPr txBox="1"/>
            <p:nvPr/>
          </p:nvSpPr>
          <p:spPr>
            <a:xfrm>
              <a:off x="7851768" y="3754652"/>
              <a:ext cx="785793" cy="323165"/>
            </a:xfrm>
            <a:prstGeom prst="rect">
              <a:avLst/>
            </a:prstGeom>
            <a:noFill/>
          </p:spPr>
          <p:txBody>
            <a:bodyPr wrap="none" rtlCol="0">
              <a:spAutoFit/>
            </a:bodyPr>
            <a:lstStyle/>
            <a:p>
              <a:pPr algn="ctr">
                <a:lnSpc>
                  <a:spcPts val="1800"/>
                </a:lnSpc>
              </a:pPr>
              <a:r>
                <a:rPr lang="en-US" sz="1600" dirty="0"/>
                <a:t>Design</a:t>
              </a:r>
              <a:endParaRPr lang="en-US" sz="1600" b="0" dirty="0">
                <a:latin typeface="+mn-lt"/>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10" name="Group 9"/>
          <p:cNvGrpSpPr/>
          <p:nvPr/>
        </p:nvGrpSpPr>
        <p:grpSpPr>
          <a:xfrm>
            <a:off x="6217639" y="3549086"/>
            <a:ext cx="1352165" cy="1022914"/>
            <a:chOff x="6217639" y="3549086"/>
            <a:chExt cx="1352165" cy="1022914"/>
          </a:xfrm>
        </p:grpSpPr>
        <p:sp>
          <p:nvSpPr>
            <p:cNvPr id="11" name="TextBox 10"/>
            <p:cNvSpPr txBox="1"/>
            <p:nvPr/>
          </p:nvSpPr>
          <p:spPr>
            <a:xfrm>
              <a:off x="6217639" y="4248835"/>
              <a:ext cx="1352165" cy="323165"/>
            </a:xfrm>
            <a:prstGeom prst="rect">
              <a:avLst/>
            </a:prstGeom>
            <a:noFill/>
          </p:spPr>
          <p:txBody>
            <a:bodyPr wrap="none" rtlCol="0">
              <a:spAutoFit/>
            </a:bodyPr>
            <a:lstStyle/>
            <a:p>
              <a:pPr algn="ctr">
                <a:lnSpc>
                  <a:spcPts val="1800"/>
                </a:lnSpc>
              </a:pPr>
              <a:r>
                <a:rPr lang="en-US" sz="1600" dirty="0"/>
                <a:t>Development</a:t>
              </a:r>
              <a:endParaRPr lang="en-US" sz="1600" b="0" dirty="0">
                <a:latin typeface="+mn-lt"/>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spTree>
    <p:extLst>
      <p:ext uri="{BB962C8B-B14F-4D97-AF65-F5344CB8AC3E}">
        <p14:creationId xmlns:p14="http://schemas.microsoft.com/office/powerpoint/2010/main" val="35344944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GB"/>
              <a:t>Software validation</a:t>
            </a:r>
          </a:p>
        </p:txBody>
      </p:sp>
      <p:sp>
        <p:nvSpPr>
          <p:cNvPr id="88067" name="Rectangle 3"/>
          <p:cNvSpPr>
            <a:spLocks noGrp="1" noChangeArrowheads="1"/>
          </p:cNvSpPr>
          <p:nvPr>
            <p:ph idx="1"/>
          </p:nvPr>
        </p:nvSpPr>
        <p:spPr>
          <a:xfrm>
            <a:off x="380999" y="1719071"/>
            <a:ext cx="4267201" cy="4407408"/>
          </a:xfrm>
        </p:spPr>
        <p:txBody>
          <a:bodyPr/>
          <a:lstStyle/>
          <a:p>
            <a:r>
              <a:rPr lang="en-GB" dirty="0"/>
              <a:t>Verification and validation (V &amp; V) is intended to show that a system conforms to its specification and meets the requirements of the system customer.</a:t>
            </a:r>
          </a:p>
          <a:p>
            <a:r>
              <a:rPr lang="en-GB" dirty="0"/>
              <a:t>Involves checking and review processes and system testing.</a:t>
            </a:r>
          </a:p>
          <a:p>
            <a:r>
              <a:rPr lang="en-GB" dirty="0"/>
              <a:t>System testing involves executing the system with test cases that are derived from the specification of the real data to be processed by the system.</a:t>
            </a:r>
          </a:p>
          <a:p>
            <a:r>
              <a:rPr lang="en-GB" dirty="0"/>
              <a:t>Testing is the most commonly used V &amp; V activity.</a:t>
            </a:r>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a:t>30/10/2014</a:t>
            </a:r>
            <a:endParaRPr lang="en-US"/>
          </a:p>
        </p:txBody>
      </p:sp>
      <p:grpSp>
        <p:nvGrpSpPr>
          <p:cNvPr id="8" name="Group 7"/>
          <p:cNvGrpSpPr/>
          <p:nvPr/>
        </p:nvGrpSpPr>
        <p:grpSpPr>
          <a:xfrm>
            <a:off x="4760492" y="3156784"/>
            <a:ext cx="1946688" cy="1036449"/>
            <a:chOff x="4760492" y="3156784"/>
            <a:chExt cx="1946688" cy="1036449"/>
          </a:xfrm>
        </p:grpSpPr>
        <p:sp>
          <p:nvSpPr>
            <p:cNvPr id="9" name="TextBox 8"/>
            <p:cNvSpPr txBox="1"/>
            <p:nvPr/>
          </p:nvSpPr>
          <p:spPr>
            <a:xfrm>
              <a:off x="4760492" y="3639235"/>
              <a:ext cx="1190069" cy="553998"/>
            </a:xfrm>
            <a:prstGeom prst="rect">
              <a:avLst/>
            </a:prstGeom>
            <a:noFill/>
          </p:spPr>
          <p:txBody>
            <a:bodyPr wrap="none" rtlCol="0">
              <a:spAutoFit/>
            </a:bodyPr>
            <a:lstStyle/>
            <a:p>
              <a:pPr algn="ctr">
                <a:lnSpc>
                  <a:spcPts val="1800"/>
                </a:lnSpc>
              </a:pPr>
              <a:r>
                <a:rPr lang="en-US" sz="1600" dirty="0"/>
                <a:t>Integration </a:t>
              </a:r>
              <a:br>
                <a:rPr lang="en-US" sz="1600" dirty="0"/>
              </a:br>
              <a:r>
                <a:rPr lang="en-US" sz="1600" dirty="0"/>
                <a:t>&amp; Testing</a:t>
              </a:r>
              <a:endParaRPr lang="en-US" sz="1600" b="0" dirty="0">
                <a:latin typeface="+mn-lt"/>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7530" y="3156784"/>
              <a:ext cx="1009650" cy="1019175"/>
            </a:xfrm>
            <a:prstGeom prst="rect">
              <a:avLst/>
            </a:prstGeom>
          </p:spPr>
        </p:pic>
      </p:grpSp>
    </p:spTree>
    <p:extLst>
      <p:ext uri="{BB962C8B-B14F-4D97-AF65-F5344CB8AC3E}">
        <p14:creationId xmlns:p14="http://schemas.microsoft.com/office/powerpoint/2010/main" val="18480413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a:t>Software evolution</a:t>
            </a:r>
          </a:p>
        </p:txBody>
      </p:sp>
      <p:sp>
        <p:nvSpPr>
          <p:cNvPr id="89091" name="Rectangle 3"/>
          <p:cNvSpPr>
            <a:spLocks noGrp="1" noChangeArrowheads="1"/>
          </p:cNvSpPr>
          <p:nvPr>
            <p:ph idx="1"/>
          </p:nvPr>
        </p:nvSpPr>
        <p:spPr/>
        <p:txBody>
          <a:bodyPr/>
          <a:lstStyle/>
          <a:p>
            <a:r>
              <a:rPr lang="en-GB"/>
              <a:t>Software is inherently flexible and can change. </a:t>
            </a:r>
          </a:p>
          <a:p>
            <a:r>
              <a:rPr lang="en-GB"/>
              <a:t>As requirements change through changing business circumstances, the software that supports the business must also evolve and change.</a:t>
            </a:r>
          </a:p>
          <a:p>
            <a:r>
              <a:rPr lang="en-GB"/>
              <a:t>Although there has been a demarcation between development and evolution (maintenance) this is increasingly irrelevant as fewer and fewer systems are completely new.</a:t>
            </a:r>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26587572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Plan-driven and agile processes</a:t>
            </a:r>
          </a:p>
        </p:txBody>
      </p:sp>
      <p:sp>
        <p:nvSpPr>
          <p:cNvPr id="3" name="Content Placeholder 2"/>
          <p:cNvSpPr>
            <a:spLocks noGrp="1"/>
          </p:cNvSpPr>
          <p:nvPr>
            <p:ph idx="1"/>
          </p:nvPr>
        </p:nvSpPr>
        <p:spPr/>
        <p:txBody>
          <a:bodyPr/>
          <a:lstStyle/>
          <a:p>
            <a:r>
              <a:rPr lang="en-GB" dirty="0">
                <a:solidFill>
                  <a:srgbClr val="6600FF"/>
                </a:solidFill>
              </a:rPr>
              <a:t>Plan-driven</a:t>
            </a:r>
            <a:r>
              <a:rPr lang="en-GB" dirty="0"/>
              <a:t> processes are processes where all of the process activities are planned in advance and progress is measured against this plan. </a:t>
            </a:r>
          </a:p>
          <a:p>
            <a:r>
              <a:rPr lang="en-GB" dirty="0"/>
              <a:t>In </a:t>
            </a:r>
            <a:r>
              <a:rPr lang="en-GB" dirty="0">
                <a:solidFill>
                  <a:srgbClr val="6600FF"/>
                </a:solidFill>
              </a:rPr>
              <a:t>agile</a:t>
            </a:r>
            <a:r>
              <a:rPr lang="en-GB" dirty="0"/>
              <a:t> processes, planning is incremental and it is easier to change the process to reflect changing customer requirements. </a:t>
            </a:r>
          </a:p>
          <a:p>
            <a:r>
              <a:rPr lang="en-GB" dirty="0"/>
              <a:t>In practice, most practical processes include elements of both plan-driven and agile approaches. </a:t>
            </a:r>
          </a:p>
          <a:p>
            <a:r>
              <a:rPr lang="en-GB" dirty="0"/>
              <a:t>There are no right or wrong software processes.</a:t>
            </a:r>
            <a:endParaRPr lang="en-US" dirty="0"/>
          </a:p>
        </p:txBody>
      </p:sp>
      <p:sp>
        <p:nvSpPr>
          <p:cNvPr id="5" name="Footer Placeholder 4"/>
          <p:cNvSpPr>
            <a:spLocks noGrp="1"/>
          </p:cNvSpPr>
          <p:nvPr>
            <p:ph type="ftr" sz="quarter" idx="11"/>
          </p:nvPr>
        </p:nvSpPr>
        <p:spPr/>
        <p:txBody>
          <a:bodyPr/>
          <a:lstStyle/>
          <a:p>
            <a:pPr>
              <a:defRPr/>
            </a:pPr>
            <a:r>
              <a:rPr lang="en-US"/>
              <a:t>Chapter 2 Software Processes</a:t>
            </a:r>
          </a:p>
        </p:txBody>
      </p:sp>
    </p:spTree>
    <p:extLst>
      <p:ext uri="{BB962C8B-B14F-4D97-AF65-F5344CB8AC3E}">
        <p14:creationId xmlns:p14="http://schemas.microsoft.com/office/powerpoint/2010/main" val="15453916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2 Software Processes</a:t>
            </a:r>
          </a:p>
        </p:txBody>
      </p:sp>
      <p:sp>
        <p:nvSpPr>
          <p:cNvPr id="2" name="Title 1"/>
          <p:cNvSpPr>
            <a:spLocks noGrp="1"/>
          </p:cNvSpPr>
          <p:nvPr>
            <p:ph type="title"/>
          </p:nvPr>
        </p:nvSpPr>
        <p:spPr/>
        <p:txBody>
          <a:bodyPr/>
          <a:lstStyle/>
          <a:p>
            <a:pPr algn="ctr"/>
            <a:r>
              <a:rPr lang="en-US" dirty="0"/>
              <a:t>Coping with change</a:t>
            </a:r>
          </a:p>
        </p:txBody>
      </p:sp>
    </p:spTree>
    <p:extLst>
      <p:ext uri="{BB962C8B-B14F-4D97-AF65-F5344CB8AC3E}">
        <p14:creationId xmlns:p14="http://schemas.microsoft.com/office/powerpoint/2010/main" val="21429141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Coping with change</a:t>
            </a:r>
            <a:endParaRPr lang="en-US" dirty="0"/>
          </a:p>
        </p:txBody>
      </p:sp>
      <p:sp>
        <p:nvSpPr>
          <p:cNvPr id="5" name="Content Placeholder 4"/>
          <p:cNvSpPr>
            <a:spLocks noGrp="1"/>
          </p:cNvSpPr>
          <p:nvPr>
            <p:ph idx="1"/>
          </p:nvPr>
        </p:nvSpPr>
        <p:spPr/>
        <p:txBody>
          <a:bodyPr/>
          <a:lstStyle/>
          <a:p>
            <a:r>
              <a:rPr lang="en-US" dirty="0"/>
              <a:t>Change is inevitable in all large software projects.</a:t>
            </a:r>
          </a:p>
          <a:p>
            <a:pPr lvl="1"/>
            <a:r>
              <a:rPr lang="en-US" dirty="0"/>
              <a:t>Business changes lead to new and changed system requirements</a:t>
            </a:r>
          </a:p>
          <a:p>
            <a:pPr lvl="1"/>
            <a:r>
              <a:rPr lang="en-US" dirty="0"/>
              <a:t>New technologies open up new possibilities for improving implementations</a:t>
            </a:r>
          </a:p>
          <a:p>
            <a:pPr lvl="1"/>
            <a:r>
              <a:rPr lang="en-US" dirty="0"/>
              <a:t>Changing platforms require application changes</a:t>
            </a:r>
          </a:p>
          <a:p>
            <a:r>
              <a:rPr lang="en-US" dirty="0"/>
              <a:t>Change leads to rework so the costs of change include both rework (e.g. re-</a:t>
            </a:r>
            <a:r>
              <a:rPr lang="en-US" dirty="0" err="1"/>
              <a:t>analysing</a:t>
            </a:r>
            <a:r>
              <a:rPr lang="en-US" dirty="0"/>
              <a:t> requirements) as well as the costs of implementing new functionality</a:t>
            </a:r>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3" name="Date Placeholder 2"/>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5288562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Reducing the costs of rework</a:t>
            </a:r>
          </a:p>
        </p:txBody>
      </p:sp>
      <p:sp>
        <p:nvSpPr>
          <p:cNvPr id="3" name="Content Placeholder 2"/>
          <p:cNvSpPr>
            <a:spLocks noGrp="1"/>
          </p:cNvSpPr>
          <p:nvPr>
            <p:ph idx="1"/>
          </p:nvPr>
        </p:nvSpPr>
        <p:spPr/>
        <p:txBody>
          <a:bodyPr/>
          <a:lstStyle/>
          <a:p>
            <a:r>
              <a:rPr lang="en-GB" dirty="0"/>
              <a:t>Change anticipation, where the software process includes activities that can anticipate possible changes before significant rework is required. </a:t>
            </a:r>
          </a:p>
          <a:p>
            <a:pPr lvl="1"/>
            <a:r>
              <a:rPr lang="en-GB" dirty="0"/>
              <a:t>For example, a prototype system may be developed to show some key features of the system to customers. </a:t>
            </a:r>
          </a:p>
          <a:p>
            <a:r>
              <a:rPr lang="en-GB" dirty="0"/>
              <a:t>Change tolerance, where the process is designed so that changes can be accommodated at relatively low cost.</a:t>
            </a:r>
          </a:p>
          <a:p>
            <a:pPr lvl="1"/>
            <a:r>
              <a:rPr lang="en-GB" dirty="0"/>
              <a:t>This normally involves some form of incremental development. Proposed changes may be implemented in increments that have not yet been developed. If this is impossible, then only a single increment (a small part of the system) may have be altered to incorporate the change.</a:t>
            </a:r>
          </a:p>
          <a:p>
            <a:endParaRPr lang="en-US" dirty="0"/>
          </a:p>
        </p:txBody>
      </p:sp>
      <p:sp>
        <p:nvSpPr>
          <p:cNvPr id="5" name="Footer Placeholder 4"/>
          <p:cNvSpPr>
            <a:spLocks noGrp="1"/>
          </p:cNvSpPr>
          <p:nvPr>
            <p:ph type="ftr" sz="quarter" idx="11"/>
          </p:nvPr>
        </p:nvSpPr>
        <p:spPr/>
        <p:txBody>
          <a:bodyPr/>
          <a:lstStyle/>
          <a:p>
            <a:pPr>
              <a:defRPr/>
            </a:pPr>
            <a:r>
              <a:rPr lang="en-US"/>
              <a:t>Chapter 2 Software Processes</a:t>
            </a:r>
          </a:p>
        </p:txBody>
      </p:sp>
      <p:sp>
        <p:nvSpPr>
          <p:cNvPr id="6" name="Date Placeholder 5"/>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16367356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Coping with changing requirements</a:t>
            </a:r>
          </a:p>
        </p:txBody>
      </p:sp>
      <p:sp>
        <p:nvSpPr>
          <p:cNvPr id="3" name="Content Placeholder 2"/>
          <p:cNvSpPr>
            <a:spLocks noGrp="1"/>
          </p:cNvSpPr>
          <p:nvPr>
            <p:ph idx="1"/>
          </p:nvPr>
        </p:nvSpPr>
        <p:spPr/>
        <p:txBody>
          <a:bodyPr/>
          <a:lstStyle/>
          <a:p>
            <a:r>
              <a:rPr lang="en-GB" dirty="0"/>
              <a:t>System prototyping, where a version of the system or part of the system is developed quickly to check the customer’s requirements and the feasibility of design decisions. This approach supports change anticipation. </a:t>
            </a:r>
          </a:p>
          <a:p>
            <a:r>
              <a:rPr lang="en-GB" dirty="0"/>
              <a:t>Incremental delivery, where system increments are delivered to the customer for comment and experimentation. This supports both change avoidance and change tolerance. </a:t>
            </a:r>
            <a:endParaRPr lang="en-US" dirty="0"/>
          </a:p>
        </p:txBody>
      </p:sp>
      <p:sp>
        <p:nvSpPr>
          <p:cNvPr id="4" name="Footer Placeholder 3"/>
          <p:cNvSpPr>
            <a:spLocks noGrp="1"/>
          </p:cNvSpPr>
          <p:nvPr>
            <p:ph type="ftr" sz="quarter" idx="11"/>
          </p:nvPr>
        </p:nvSpPr>
        <p:spPr/>
        <p:txBody>
          <a:bodyPr/>
          <a:lstStyle/>
          <a:p>
            <a:pPr>
              <a:defRPr/>
            </a:pPr>
            <a:r>
              <a:rPr lang="en-US"/>
              <a:t>Chapter 2 Software Processes</a:t>
            </a:r>
          </a:p>
        </p:txBody>
      </p:sp>
      <p:sp>
        <p:nvSpPr>
          <p:cNvPr id="6" name="Date Placeholder 5"/>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3148666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Prototype development</a:t>
            </a:r>
          </a:p>
        </p:txBody>
      </p:sp>
      <p:sp>
        <p:nvSpPr>
          <p:cNvPr id="3" name="Content Placeholder 2"/>
          <p:cNvSpPr>
            <a:spLocks noGrp="1"/>
          </p:cNvSpPr>
          <p:nvPr>
            <p:ph idx="1"/>
          </p:nvPr>
        </p:nvSpPr>
        <p:spPr/>
        <p:txBody>
          <a:bodyPr/>
          <a:lstStyle/>
          <a:p>
            <a:r>
              <a:rPr lang="en-US" dirty="0"/>
              <a:t>May be based on rapid prototyping languages or tools</a:t>
            </a:r>
          </a:p>
          <a:p>
            <a:r>
              <a:rPr lang="en-US" dirty="0"/>
              <a:t>May involve leaving out functionality</a:t>
            </a:r>
          </a:p>
          <a:p>
            <a:pPr lvl="1"/>
            <a:r>
              <a:rPr lang="en-US" dirty="0"/>
              <a:t>Prototype should focus on areas of the product that are not well-understood;</a:t>
            </a:r>
          </a:p>
          <a:p>
            <a:pPr lvl="1"/>
            <a:r>
              <a:rPr lang="en-US" dirty="0"/>
              <a:t>Error checking and recovery may not be included in the prototype;</a:t>
            </a:r>
          </a:p>
          <a:p>
            <a:pPr lvl="1"/>
            <a:r>
              <a:rPr lang="en-US" dirty="0"/>
              <a:t>Focus on functional rather than non-functional requirements such as reliability and security</a:t>
            </a:r>
          </a:p>
        </p:txBody>
      </p:sp>
      <p:sp>
        <p:nvSpPr>
          <p:cNvPr id="4" name="Footer Placeholder 3"/>
          <p:cNvSpPr>
            <a:spLocks noGrp="1"/>
          </p:cNvSpPr>
          <p:nvPr>
            <p:ph type="ftr" sz="quarter" idx="11"/>
          </p:nvPr>
        </p:nvSpPr>
        <p:spPr/>
        <p:txBody>
          <a:bodyPr/>
          <a:lstStyle/>
          <a:p>
            <a:pPr>
              <a:defRPr/>
            </a:pPr>
            <a:r>
              <a:rPr lang="en-US"/>
              <a:t>Chapter 2 Software Processes</a:t>
            </a:r>
          </a:p>
        </p:txBody>
      </p:sp>
      <p:sp>
        <p:nvSpPr>
          <p:cNvPr id="6" name="Date Placeholder 5"/>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3488539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0" name="Rectangle 2"/>
          <p:cNvSpPr>
            <a:spLocks noGrp="1" noChangeArrowheads="1"/>
          </p:cNvSpPr>
          <p:nvPr>
            <p:ph type="title"/>
          </p:nvPr>
        </p:nvSpPr>
        <p:spPr/>
        <p:txBody>
          <a:bodyPr/>
          <a:lstStyle/>
          <a:p>
            <a:r>
              <a:rPr lang="en-US"/>
              <a:t>Throw-away prototypes</a:t>
            </a:r>
          </a:p>
        </p:txBody>
      </p:sp>
      <p:sp>
        <p:nvSpPr>
          <p:cNvPr id="1184771" name="Rectangle 3"/>
          <p:cNvSpPr>
            <a:spLocks noGrp="1" noChangeArrowheads="1"/>
          </p:cNvSpPr>
          <p:nvPr>
            <p:ph idx="1"/>
          </p:nvPr>
        </p:nvSpPr>
        <p:spPr/>
        <p:txBody>
          <a:bodyPr/>
          <a:lstStyle/>
          <a:p>
            <a:r>
              <a:rPr lang="en-US"/>
              <a:t>Prototypes should be discarded after development as they are not a good basis for a production system:</a:t>
            </a:r>
          </a:p>
          <a:p>
            <a:pPr lvl="1"/>
            <a:r>
              <a:rPr lang="en-US"/>
              <a:t>It may be impossible to tune the system to meet non-functional requirements;</a:t>
            </a:r>
          </a:p>
          <a:p>
            <a:pPr lvl="1"/>
            <a:r>
              <a:rPr lang="en-US"/>
              <a:t>Prototypes are normally undocumented;</a:t>
            </a:r>
          </a:p>
          <a:p>
            <a:pPr lvl="1"/>
            <a:r>
              <a:rPr lang="en-US"/>
              <a:t>The prototype structure is usually degraded through rapid change;</a:t>
            </a:r>
          </a:p>
          <a:p>
            <a:pPr lvl="1"/>
            <a:r>
              <a:rPr lang="en-US"/>
              <a:t>The prototype probably will not meet normal organisational quality standards.</a:t>
            </a:r>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23568759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sz="half" idx="1"/>
          </p:nvPr>
        </p:nvSpPr>
        <p:spPr>
          <a:xfrm>
            <a:off x="273132" y="1719071"/>
            <a:ext cx="3765468" cy="4912233"/>
          </a:xfrm>
        </p:spPr>
        <p:txBody>
          <a:bodyPr>
            <a:normAutofit/>
          </a:bodyPr>
          <a:lstStyle/>
          <a:p>
            <a:r>
              <a:rPr lang="en-GB" sz="1800" dirty="0"/>
              <a:t>Rather than deliver the system as a single delivery, the development and delivery is broken down into increments with each increment delivering part of the required functionality</a:t>
            </a:r>
            <a:r>
              <a:rPr lang="en-GB" sz="1800" dirty="0" smtClean="0"/>
              <a:t>.</a:t>
            </a:r>
            <a:br>
              <a:rPr lang="en-GB" sz="1800" dirty="0" smtClean="0"/>
            </a:br>
            <a:endParaRPr lang="en-GB" sz="1800" dirty="0"/>
          </a:p>
          <a:p>
            <a:r>
              <a:rPr lang="en-GB" sz="1800" dirty="0"/>
              <a:t>User requirements are prioritised and the highest priority requirements are included in early increments</a:t>
            </a:r>
            <a:r>
              <a:rPr lang="en-GB" sz="1800" dirty="0" smtClean="0"/>
              <a:t>.</a:t>
            </a:r>
            <a:br>
              <a:rPr lang="en-GB" sz="1800" dirty="0" smtClean="0"/>
            </a:br>
            <a:endParaRPr lang="en-GB" sz="1800" dirty="0"/>
          </a:p>
          <a:p>
            <a:r>
              <a:rPr lang="en-GB" sz="1800" dirty="0"/>
              <a:t>Once the development of an increment is started, the requirements are frozen though requirements for later increments can continue to evolve.</a:t>
            </a:r>
          </a:p>
        </p:txBody>
      </p:sp>
      <p:sp>
        <p:nvSpPr>
          <p:cNvPr id="3" name="Content Placeholder 2"/>
          <p:cNvSpPr>
            <a:spLocks noGrp="1"/>
          </p:cNvSpPr>
          <p:nvPr>
            <p:ph sz="half" idx="2"/>
          </p:nvPr>
        </p:nvSpPr>
        <p:spPr>
          <a:xfrm>
            <a:off x="4114800" y="1719071"/>
            <a:ext cx="4791694" cy="4912233"/>
          </a:xfrm>
        </p:spPr>
        <p:txBody>
          <a:bodyPr/>
          <a:lstStyle/>
          <a:p>
            <a:r>
              <a:rPr lang="en-US" dirty="0"/>
              <a:t>Incremental development</a:t>
            </a:r>
          </a:p>
          <a:p>
            <a:pPr lvl="1"/>
            <a:r>
              <a:rPr lang="en-US" dirty="0"/>
              <a:t>Develop the system in increments and evaluate each increment before proceeding to the development of the next increment;</a:t>
            </a:r>
          </a:p>
          <a:p>
            <a:pPr lvl="1"/>
            <a:r>
              <a:rPr lang="en-US" dirty="0"/>
              <a:t>Normal approach used in agile methods;</a:t>
            </a:r>
          </a:p>
          <a:p>
            <a:pPr lvl="1"/>
            <a:r>
              <a:rPr lang="en-US" dirty="0"/>
              <a:t>Evaluation done by user/customer proxy.</a:t>
            </a:r>
          </a:p>
          <a:p>
            <a:r>
              <a:rPr lang="en-US" dirty="0"/>
              <a:t>Incremental delivery</a:t>
            </a:r>
          </a:p>
          <a:p>
            <a:pPr lvl="1"/>
            <a:r>
              <a:rPr lang="en-US" dirty="0"/>
              <a:t>Deploy an increment for use by end-users;</a:t>
            </a:r>
          </a:p>
          <a:p>
            <a:pPr lvl="1"/>
            <a:r>
              <a:rPr lang="en-US" dirty="0"/>
              <a:t>More realistic evaluation about practical use of software;</a:t>
            </a:r>
          </a:p>
          <a:p>
            <a:pPr lvl="1"/>
            <a:r>
              <a:rPr lang="en-US" dirty="0"/>
              <a:t>Difficult to implement for replacement systems as increments have less functionality than the system being replaced.</a:t>
            </a:r>
          </a:p>
          <a:p>
            <a:endParaRPr lang="en-US"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108546" name="Rectangle 2"/>
          <p:cNvSpPr>
            <a:spLocks noGrp="1" noChangeArrowheads="1"/>
          </p:cNvSpPr>
          <p:nvPr>
            <p:ph type="title"/>
          </p:nvPr>
        </p:nvSpPr>
        <p:spPr/>
        <p:txBody>
          <a:bodyPr/>
          <a:lstStyle/>
          <a:p>
            <a:r>
              <a:rPr lang="en-GB" dirty="0"/>
              <a:t>Incremental </a:t>
            </a:r>
            <a:r>
              <a:rPr lang="en-GB" dirty="0" smtClean="0"/>
              <a:t>development and delivery</a:t>
            </a:r>
            <a:endParaRPr lang="en-GB" dirty="0"/>
          </a:p>
        </p:txBody>
      </p:sp>
    </p:spTree>
    <p:extLst>
      <p:ext uri="{BB962C8B-B14F-4D97-AF65-F5344CB8AC3E}">
        <p14:creationId xmlns:p14="http://schemas.microsoft.com/office/powerpoint/2010/main" val="34698566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Rectangle 3"/>
          <p:cNvSpPr>
            <a:spLocks noGrp="1" noChangeArrowheads="1"/>
          </p:cNvSpPr>
          <p:nvPr>
            <p:ph sz="half" idx="1"/>
          </p:nvPr>
        </p:nvSpPr>
        <p:spPr/>
        <p:txBody>
          <a:bodyPr>
            <a:normAutofit/>
          </a:bodyPr>
          <a:lstStyle/>
          <a:p>
            <a:pPr marL="45720" indent="0">
              <a:buNone/>
            </a:pPr>
            <a:r>
              <a:rPr lang="en-GB" sz="2400" cap="small" dirty="0">
                <a:solidFill>
                  <a:srgbClr val="6600FF"/>
                </a:solidFill>
              </a:rPr>
              <a:t>Advantages</a:t>
            </a:r>
          </a:p>
          <a:p>
            <a:r>
              <a:rPr lang="en-GB" sz="1800" dirty="0"/>
              <a:t>Customer value can be delivered with each increment so system functionality is available earlier.</a:t>
            </a:r>
          </a:p>
          <a:p>
            <a:r>
              <a:rPr lang="en-GB" sz="1800" dirty="0"/>
              <a:t>Early increments act as a prototype to help elicit requirements for later increments.</a:t>
            </a:r>
          </a:p>
          <a:p>
            <a:r>
              <a:rPr lang="en-GB" sz="1800" dirty="0"/>
              <a:t>Lower risk of overall project failure.</a:t>
            </a:r>
          </a:p>
          <a:p>
            <a:r>
              <a:rPr lang="en-GB" sz="1800" dirty="0"/>
              <a:t>The highest priority system services tend to receive the most testing.</a:t>
            </a:r>
          </a:p>
        </p:txBody>
      </p:sp>
      <p:sp>
        <p:nvSpPr>
          <p:cNvPr id="3" name="Content Placeholder 2"/>
          <p:cNvSpPr>
            <a:spLocks noGrp="1"/>
          </p:cNvSpPr>
          <p:nvPr>
            <p:ph sz="half" idx="2"/>
          </p:nvPr>
        </p:nvSpPr>
        <p:spPr/>
        <p:txBody>
          <a:bodyPr/>
          <a:lstStyle/>
          <a:p>
            <a:pPr marL="45720" indent="0">
              <a:buNone/>
            </a:pPr>
            <a:r>
              <a:rPr lang="en-GB" sz="2400" cap="small" dirty="0">
                <a:solidFill>
                  <a:srgbClr val="6600FF"/>
                </a:solidFill>
              </a:rPr>
              <a:t>Problems</a:t>
            </a:r>
            <a:endParaRPr lang="en-GB" sz="1800" dirty="0"/>
          </a:p>
          <a:p>
            <a:r>
              <a:rPr lang="en-GB" sz="1800" dirty="0"/>
              <a:t>Most systems require a set of basic facilities that are used by different parts of the system. </a:t>
            </a:r>
          </a:p>
          <a:p>
            <a:pPr lvl="1"/>
            <a:r>
              <a:rPr lang="en-GB" sz="1600" dirty="0"/>
              <a:t>As requirements are not defined in detail until an increment is to be implemented, it can be hard to identify common facilities that are needed by all increments. </a:t>
            </a:r>
          </a:p>
          <a:p>
            <a:r>
              <a:rPr lang="en-GB" sz="1800" dirty="0"/>
              <a:t>The essence of iterative processes is that the specification is developed in conjunction with the software. </a:t>
            </a:r>
          </a:p>
          <a:p>
            <a:pPr lvl="1"/>
            <a:r>
              <a:rPr lang="en-GB" sz="1600" dirty="0"/>
              <a:t>However, this conflicts with the procurement model of many organizations, where the complete system specification is part of the system development contract. </a:t>
            </a:r>
          </a:p>
          <a:p>
            <a:endParaRPr lang="en-US" sz="1800"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7" name="Footer Placeholder 6"/>
          <p:cNvSpPr>
            <a:spLocks noGrp="1"/>
          </p:cNvSpPr>
          <p:nvPr>
            <p:ph type="ftr" sz="quarter" idx="11"/>
          </p:nvPr>
        </p:nvSpPr>
        <p:spPr/>
        <p:txBody>
          <a:bodyPr/>
          <a:lstStyle/>
          <a:p>
            <a:pPr>
              <a:defRPr/>
            </a:pPr>
            <a:r>
              <a:rPr lang="en-US" dirty="0"/>
              <a:t>Chapter 2 Software Processes</a:t>
            </a:r>
          </a:p>
        </p:txBody>
      </p:sp>
      <p:sp>
        <p:nvSpPr>
          <p:cNvPr id="109570" name="Rectangle 2"/>
          <p:cNvSpPr>
            <a:spLocks noGrp="1" noChangeArrowheads="1"/>
          </p:cNvSpPr>
          <p:nvPr>
            <p:ph type="title"/>
          </p:nvPr>
        </p:nvSpPr>
        <p:spPr/>
        <p:txBody>
          <a:bodyPr/>
          <a:lstStyle/>
          <a:p>
            <a:r>
              <a:rPr lang="en-GB" dirty="0"/>
              <a:t>Incremental delivery </a:t>
            </a:r>
            <a:br>
              <a:rPr lang="en-GB" dirty="0"/>
            </a:br>
            <a:r>
              <a:rPr lang="en-GB" dirty="0"/>
              <a:t>advantages and problems</a:t>
            </a:r>
          </a:p>
        </p:txBody>
      </p:sp>
    </p:spTree>
    <p:extLst>
      <p:ext uri="{BB962C8B-B14F-4D97-AF65-F5344CB8AC3E}">
        <p14:creationId xmlns:p14="http://schemas.microsoft.com/office/powerpoint/2010/main" val="8842327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lstStyle/>
          <a:p>
            <a:r>
              <a:rPr lang="en-US" dirty="0" smtClean="0"/>
              <a:t>Supplemental Slides</a:t>
            </a:r>
            <a:endParaRPr lang="en-US" dirty="0"/>
          </a:p>
        </p:txBody>
      </p:sp>
    </p:spTree>
    <p:extLst>
      <p:ext uri="{BB962C8B-B14F-4D97-AF65-F5344CB8AC3E}">
        <p14:creationId xmlns:p14="http://schemas.microsoft.com/office/powerpoint/2010/main" val="36719845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Software process descriptions</a:t>
            </a:r>
            <a:endParaRPr lang="en-US" dirty="0"/>
          </a:p>
        </p:txBody>
      </p:sp>
      <p:sp>
        <p:nvSpPr>
          <p:cNvPr id="3" name="Content Placeholder 2"/>
          <p:cNvSpPr>
            <a:spLocks noGrp="1"/>
          </p:cNvSpPr>
          <p:nvPr>
            <p:ph idx="1"/>
          </p:nvPr>
        </p:nvSpPr>
        <p:spPr/>
        <p:txBody>
          <a:bodyPr/>
          <a:lstStyle/>
          <a:p>
            <a:r>
              <a:rPr lang="en-GB"/>
              <a:t>When we describe and discuss processes, we usually talk about the activities in these processes such as specifying a data model, designing a user interface, etc. and the ordering of these activities.</a:t>
            </a:r>
          </a:p>
          <a:p>
            <a:r>
              <a:rPr lang="en-GB"/>
              <a:t>Process descriptions may also include:</a:t>
            </a:r>
          </a:p>
          <a:p>
            <a:pPr lvl="1"/>
            <a:r>
              <a:rPr lang="en-GB"/>
              <a:t>Products, which are the outcomes of a process activity; </a:t>
            </a:r>
          </a:p>
          <a:p>
            <a:pPr lvl="1"/>
            <a:r>
              <a:rPr lang="en-GB"/>
              <a:t>Roles, which reflect the responsibilities of the people involved in the process;</a:t>
            </a:r>
          </a:p>
          <a:p>
            <a:pPr lvl="1"/>
            <a:r>
              <a:rPr lang="en-GB"/>
              <a:t>Pre- and post-conditions, which are statements that are true before and after a process activity has been enacted or a product produced.   </a:t>
            </a:r>
            <a:endParaRPr lang="en-US" dirty="0"/>
          </a:p>
        </p:txBody>
      </p:sp>
      <p:sp>
        <p:nvSpPr>
          <p:cNvPr id="7" name="Footer Placeholder 6"/>
          <p:cNvSpPr>
            <a:spLocks noGrp="1"/>
          </p:cNvSpPr>
          <p:nvPr>
            <p:ph type="ftr" sz="quarter" idx="11"/>
          </p:nvPr>
        </p:nvSpPr>
        <p:spPr/>
        <p:txBody>
          <a:bodyPr/>
          <a:lstStyle/>
          <a:p>
            <a:pPr>
              <a:defRPr/>
            </a:pPr>
            <a:r>
              <a:rPr lang="en-US"/>
              <a:t>Chapter 2 Software Processes</a:t>
            </a:r>
          </a:p>
        </p:txBody>
      </p:sp>
    </p:spTree>
    <p:extLst>
      <p:ext uri="{BB962C8B-B14F-4D97-AF65-F5344CB8AC3E}">
        <p14:creationId xmlns:p14="http://schemas.microsoft.com/office/powerpoint/2010/main" val="25005759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4" name="Footer Placeholder 3"/>
          <p:cNvSpPr>
            <a:spLocks noGrp="1"/>
          </p:cNvSpPr>
          <p:nvPr>
            <p:ph type="ftr" sz="quarter" idx="12"/>
          </p:nvPr>
        </p:nvSpPr>
        <p:spPr/>
        <p:txBody>
          <a:bodyPr/>
          <a:lstStyle/>
          <a:p>
            <a:pPr>
              <a:defRPr/>
            </a:pPr>
            <a:r>
              <a:rPr lang="en-US"/>
              <a:t>Chapter 2 Software Processes</a:t>
            </a:r>
          </a:p>
        </p:txBody>
      </p:sp>
      <p:sp>
        <p:nvSpPr>
          <p:cNvPr id="2" name="Title 1"/>
          <p:cNvSpPr>
            <a:spLocks noGrp="1"/>
          </p:cNvSpPr>
          <p:nvPr>
            <p:ph type="title"/>
          </p:nvPr>
        </p:nvSpPr>
        <p:spPr/>
        <p:txBody>
          <a:bodyPr/>
          <a:lstStyle/>
          <a:p>
            <a:pPr algn="ctr"/>
            <a:r>
              <a:rPr lang="en-US" dirty="0"/>
              <a:t>Software process models</a:t>
            </a:r>
          </a:p>
        </p:txBody>
      </p:sp>
    </p:spTree>
    <p:extLst>
      <p:ext uri="{BB962C8B-B14F-4D97-AF65-F5344CB8AC3E}">
        <p14:creationId xmlns:p14="http://schemas.microsoft.com/office/powerpoint/2010/main" val="12836975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dirty="0"/>
              <a:t>A general model of the </a:t>
            </a:r>
            <a:br>
              <a:rPr lang="en-GB" dirty="0"/>
            </a:br>
            <a:r>
              <a:rPr lang="en-GB" dirty="0"/>
              <a:t>design process and activities </a:t>
            </a:r>
            <a:endParaRPr lang="en-US" dirty="0"/>
          </a:p>
        </p:txBody>
      </p:sp>
      <p:sp>
        <p:nvSpPr>
          <p:cNvPr id="8" name="Footer Placeholder 7"/>
          <p:cNvSpPr>
            <a:spLocks noGrp="1"/>
          </p:cNvSpPr>
          <p:nvPr>
            <p:ph type="ftr" sz="quarter" idx="11"/>
          </p:nvPr>
        </p:nvSpPr>
        <p:spPr/>
        <p:txBody>
          <a:bodyPr/>
          <a:lstStyle/>
          <a:p>
            <a:pPr>
              <a:defRPr/>
            </a:pPr>
            <a:r>
              <a:rPr lang="en-US"/>
              <a:t>Chapter 2 Software Processes</a:t>
            </a:r>
          </a:p>
        </p:txBody>
      </p:sp>
      <p:pic>
        <p:nvPicPr>
          <p:cNvPr id="4" name="Picture 3" descr="2.5 Design-process.eps"/>
          <p:cNvPicPr>
            <a:picLocks noChangeAspect="1"/>
          </p:cNvPicPr>
          <p:nvPr/>
        </p:nvPicPr>
        <p:blipFill>
          <a:blip r:embed="rId2"/>
          <a:stretch>
            <a:fillRect/>
          </a:stretch>
        </p:blipFill>
        <p:spPr>
          <a:xfrm>
            <a:off x="2924859" y="2057400"/>
            <a:ext cx="6211739" cy="4638099"/>
          </a:xfrm>
          <a:prstGeom prst="rect">
            <a:avLst/>
          </a:prstGeom>
        </p:spPr>
      </p:pic>
      <p:sp>
        <p:nvSpPr>
          <p:cNvPr id="2" name="Date Placeholder 1"/>
          <p:cNvSpPr>
            <a:spLocks noGrp="1"/>
          </p:cNvSpPr>
          <p:nvPr>
            <p:ph type="dt" sz="half" idx="10"/>
          </p:nvPr>
        </p:nvSpPr>
        <p:spPr/>
        <p:txBody>
          <a:bodyPr/>
          <a:lstStyle/>
          <a:p>
            <a:pPr>
              <a:defRPr/>
            </a:pPr>
            <a:r>
              <a:rPr lang="en-GB"/>
              <a:t>30/10/2014</a:t>
            </a:r>
            <a:endParaRPr lang="en-US"/>
          </a:p>
        </p:txBody>
      </p:sp>
      <p:sp>
        <p:nvSpPr>
          <p:cNvPr id="6" name="Content Placeholder 2"/>
          <p:cNvSpPr>
            <a:spLocks noGrp="1"/>
          </p:cNvSpPr>
          <p:nvPr>
            <p:ph idx="1"/>
          </p:nvPr>
        </p:nvSpPr>
        <p:spPr>
          <a:xfrm>
            <a:off x="50308" y="1688592"/>
            <a:ext cx="3454892" cy="4407408"/>
          </a:xfrm>
        </p:spPr>
        <p:txBody>
          <a:bodyPr>
            <a:normAutofit/>
          </a:bodyPr>
          <a:lstStyle/>
          <a:p>
            <a:r>
              <a:rPr lang="en-GB" sz="1600" i="1" dirty="0">
                <a:solidFill>
                  <a:srgbClr val="6600FF"/>
                </a:solidFill>
              </a:rPr>
              <a:t>Architectural design</a:t>
            </a:r>
            <a:r>
              <a:rPr lang="en-GB" sz="1600" i="1" dirty="0"/>
              <a:t>,</a:t>
            </a:r>
            <a:r>
              <a:rPr lang="en-GB" sz="1600" dirty="0"/>
              <a:t> where you identify the overall structure of the system, the principal components (subsystems or modules), their relationships and how they are distributed.</a:t>
            </a:r>
          </a:p>
          <a:p>
            <a:r>
              <a:rPr lang="en-GB" sz="1600" i="1" dirty="0">
                <a:solidFill>
                  <a:srgbClr val="6600FF"/>
                </a:solidFill>
              </a:rPr>
              <a:t>Database design</a:t>
            </a:r>
            <a:r>
              <a:rPr lang="en-GB" sz="1600" i="1" dirty="0"/>
              <a:t>, </a:t>
            </a:r>
            <a:r>
              <a:rPr lang="en-GB" sz="1600" dirty="0"/>
              <a:t>where you design the system data structures and how these are to be represented in a database. </a:t>
            </a:r>
          </a:p>
          <a:p>
            <a:r>
              <a:rPr lang="en-GB" sz="1600" i="1" dirty="0">
                <a:solidFill>
                  <a:srgbClr val="6600FF"/>
                </a:solidFill>
              </a:rPr>
              <a:t>Interface design</a:t>
            </a:r>
            <a:r>
              <a:rPr lang="en-GB" sz="1600" i="1" dirty="0"/>
              <a:t>,</a:t>
            </a:r>
            <a:r>
              <a:rPr lang="en-GB" sz="1600" dirty="0"/>
              <a:t> where you define the interfaces between system components. </a:t>
            </a:r>
          </a:p>
          <a:p>
            <a:r>
              <a:rPr lang="en-GB" sz="1600" i="1" dirty="0">
                <a:solidFill>
                  <a:srgbClr val="6600FF"/>
                </a:solidFill>
              </a:rPr>
              <a:t>Component selection and design</a:t>
            </a:r>
            <a:r>
              <a:rPr lang="en-GB" sz="1600" i="1" dirty="0"/>
              <a:t>, </a:t>
            </a:r>
            <a:r>
              <a:rPr lang="en-GB" sz="1600" dirty="0"/>
              <a:t>where you search for </a:t>
            </a:r>
            <a:br>
              <a:rPr lang="en-GB" sz="1600" dirty="0"/>
            </a:br>
            <a:r>
              <a:rPr lang="en-GB" sz="1600" dirty="0"/>
              <a:t>reusable components. </a:t>
            </a:r>
            <a:br>
              <a:rPr lang="en-GB" sz="1600" dirty="0"/>
            </a:br>
            <a:r>
              <a:rPr lang="en-GB" sz="1600" dirty="0"/>
              <a:t>If unavailable, you design </a:t>
            </a:r>
            <a:br>
              <a:rPr lang="en-GB" sz="1600" dirty="0"/>
            </a:br>
            <a:r>
              <a:rPr lang="en-GB" sz="1600" dirty="0"/>
              <a:t>how it will operate. </a:t>
            </a:r>
          </a:p>
          <a:p>
            <a:endParaRPr lang="en-US" sz="1600" dirty="0"/>
          </a:p>
        </p:txBody>
      </p:sp>
    </p:spTree>
    <p:extLst>
      <p:ext uri="{BB962C8B-B14F-4D97-AF65-F5344CB8AC3E}">
        <p14:creationId xmlns:p14="http://schemas.microsoft.com/office/powerpoint/2010/main" val="557488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GB" dirty="0"/>
              <a:t>Stages of testing</a:t>
            </a:r>
            <a:endParaRPr lang="en-US" dirty="0"/>
          </a:p>
        </p:txBody>
      </p:sp>
      <p:sp>
        <p:nvSpPr>
          <p:cNvPr id="8" name="Footer Placeholder 7"/>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Rectangle: Rounded Corners 4"/>
          <p:cNvSpPr/>
          <p:nvPr/>
        </p:nvSpPr>
        <p:spPr>
          <a:xfrm>
            <a:off x="838200" y="4260849"/>
            <a:ext cx="1828800" cy="685800"/>
          </a:xfrm>
          <a:prstGeom prst="roundRect">
            <a:avLst>
              <a:gd name="adj" fmla="val 50000"/>
            </a:avLst>
          </a:prstGeom>
          <a:solidFill>
            <a:schemeClr val="bg1"/>
          </a:solidFill>
          <a:ln>
            <a:solidFill>
              <a:srgbClr val="00B0F0"/>
            </a:solidFill>
          </a:ln>
          <a:effectLst>
            <a:outerShdw blurRad="50800" dist="101600" dir="2700000" algn="tl" rotWithShape="0">
              <a:srgbClr val="00B0F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Component or unit testing</a:t>
            </a:r>
          </a:p>
        </p:txBody>
      </p:sp>
      <p:sp>
        <p:nvSpPr>
          <p:cNvPr id="9" name="Rectangle: Rounded Corners 8"/>
          <p:cNvSpPr/>
          <p:nvPr/>
        </p:nvSpPr>
        <p:spPr>
          <a:xfrm>
            <a:off x="2921000" y="4260849"/>
            <a:ext cx="1828800" cy="685800"/>
          </a:xfrm>
          <a:prstGeom prst="roundRect">
            <a:avLst>
              <a:gd name="adj" fmla="val 50000"/>
            </a:avLst>
          </a:prstGeom>
          <a:solidFill>
            <a:schemeClr val="bg1"/>
          </a:solidFill>
          <a:ln>
            <a:solidFill>
              <a:srgbClr val="00B0F0"/>
            </a:solidFill>
            <a:prstDash val="dash"/>
          </a:ln>
          <a:effectLst>
            <a:outerShdw blurRad="50800" dist="101600" dir="2700000" algn="tl" rotWithShape="0">
              <a:srgbClr val="00B0F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Integration testing</a:t>
            </a:r>
          </a:p>
        </p:txBody>
      </p:sp>
      <p:sp>
        <p:nvSpPr>
          <p:cNvPr id="10" name="Rectangle: Rounded Corners 9"/>
          <p:cNvSpPr/>
          <p:nvPr/>
        </p:nvSpPr>
        <p:spPr>
          <a:xfrm>
            <a:off x="5003800" y="4260849"/>
            <a:ext cx="1828800" cy="685800"/>
          </a:xfrm>
          <a:prstGeom prst="roundRect">
            <a:avLst>
              <a:gd name="adj" fmla="val 50000"/>
            </a:avLst>
          </a:prstGeom>
          <a:solidFill>
            <a:schemeClr val="bg1"/>
          </a:solidFill>
          <a:ln>
            <a:solidFill>
              <a:srgbClr val="00B0F0"/>
            </a:solidFill>
          </a:ln>
          <a:effectLst>
            <a:outerShdw blurRad="50800" dist="101600" dir="2700000" algn="tl" rotWithShape="0">
              <a:srgbClr val="00B0F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System testing</a:t>
            </a:r>
          </a:p>
        </p:txBody>
      </p:sp>
      <p:sp>
        <p:nvSpPr>
          <p:cNvPr id="11" name="Rectangle: Rounded Corners 10"/>
          <p:cNvSpPr/>
          <p:nvPr/>
        </p:nvSpPr>
        <p:spPr>
          <a:xfrm>
            <a:off x="7086600" y="4260849"/>
            <a:ext cx="1828800" cy="685800"/>
          </a:xfrm>
          <a:prstGeom prst="roundRect">
            <a:avLst>
              <a:gd name="adj" fmla="val 50000"/>
            </a:avLst>
          </a:prstGeom>
          <a:solidFill>
            <a:schemeClr val="bg1"/>
          </a:solidFill>
          <a:ln>
            <a:solidFill>
              <a:srgbClr val="00B0F0"/>
            </a:solidFill>
          </a:ln>
          <a:effectLst>
            <a:outerShdw blurRad="50800" dist="101600" dir="2700000" algn="tl" rotWithShape="0">
              <a:srgbClr val="00B0F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Acceptance testing</a:t>
            </a:r>
          </a:p>
        </p:txBody>
      </p:sp>
      <p:sp>
        <p:nvSpPr>
          <p:cNvPr id="12" name="Rectangle: Rounded Corners 11"/>
          <p:cNvSpPr/>
          <p:nvPr/>
        </p:nvSpPr>
        <p:spPr>
          <a:xfrm>
            <a:off x="304800" y="2026897"/>
            <a:ext cx="1828800" cy="685800"/>
          </a:xfrm>
          <a:prstGeom prst="roundRect">
            <a:avLst>
              <a:gd name="adj" fmla="val 50000"/>
            </a:avLst>
          </a:prstGeom>
          <a:solidFill>
            <a:schemeClr val="bg1"/>
          </a:solidFill>
          <a:ln>
            <a:solidFill>
              <a:srgbClr val="00B0F0"/>
            </a:solidFill>
          </a:ln>
          <a:effectLst>
            <a:outerShdw blurRad="50800" dist="101600" dir="2700000" algn="tl" rotWithShape="0">
              <a:srgbClr val="00B0F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Ad hoc testing</a:t>
            </a:r>
          </a:p>
        </p:txBody>
      </p:sp>
      <p:cxnSp>
        <p:nvCxnSpPr>
          <p:cNvPr id="7" name="Straight Arrow Connector 6"/>
          <p:cNvCxnSpPr>
            <a:stCxn id="5" idx="3"/>
            <a:endCxn id="9" idx="1"/>
          </p:cNvCxnSpPr>
          <p:nvPr/>
        </p:nvCxnSpPr>
        <p:spPr>
          <a:xfrm>
            <a:off x="2667000" y="4603749"/>
            <a:ext cx="254000"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9" idx="3"/>
            <a:endCxn id="10" idx="1"/>
          </p:cNvCxnSpPr>
          <p:nvPr/>
        </p:nvCxnSpPr>
        <p:spPr>
          <a:xfrm>
            <a:off x="4749800" y="4603749"/>
            <a:ext cx="254000"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0" idx="3"/>
            <a:endCxn id="11" idx="1"/>
          </p:cNvCxnSpPr>
          <p:nvPr/>
        </p:nvCxnSpPr>
        <p:spPr>
          <a:xfrm>
            <a:off x="6832600" y="4603749"/>
            <a:ext cx="254000"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124200" y="3651249"/>
            <a:ext cx="1447800" cy="553998"/>
          </a:xfrm>
          <a:prstGeom prst="rect">
            <a:avLst/>
          </a:prstGeom>
          <a:noFill/>
        </p:spPr>
        <p:txBody>
          <a:bodyPr wrap="square" rtlCol="0">
            <a:spAutoFit/>
          </a:bodyPr>
          <a:lstStyle/>
          <a:p>
            <a:pPr algn="ctr">
              <a:lnSpc>
                <a:spcPts val="1800"/>
              </a:lnSpc>
            </a:pPr>
            <a:r>
              <a:rPr lang="en-US" sz="1400" b="0" i="1" dirty="0"/>
              <a:t>Optiona</a:t>
            </a:r>
            <a:r>
              <a:rPr lang="en-US" sz="1400" i="1" dirty="0"/>
              <a:t>l for large systems</a:t>
            </a:r>
            <a:endParaRPr lang="en-US" sz="1400" b="0" i="1" dirty="0"/>
          </a:p>
        </p:txBody>
      </p:sp>
      <p:cxnSp>
        <p:nvCxnSpPr>
          <p:cNvPr id="25" name="Connector: Elbow 24"/>
          <p:cNvCxnSpPr>
            <a:stCxn id="5" idx="0"/>
            <a:endCxn id="11" idx="0"/>
          </p:cNvCxnSpPr>
          <p:nvPr/>
        </p:nvCxnSpPr>
        <p:spPr>
          <a:xfrm rot="5400000" flipH="1" flipV="1">
            <a:off x="4876800" y="1136649"/>
            <a:ext cx="12700" cy="6248400"/>
          </a:xfrm>
          <a:prstGeom prst="bentConnector3">
            <a:avLst>
              <a:gd name="adj1" fmla="val 5897370"/>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0" name="Connector: Elbow 29"/>
          <p:cNvCxnSpPr>
            <a:stCxn id="11" idx="2"/>
            <a:endCxn id="5" idx="2"/>
          </p:cNvCxnSpPr>
          <p:nvPr/>
        </p:nvCxnSpPr>
        <p:spPr>
          <a:xfrm rot="5400000">
            <a:off x="4876800" y="1822449"/>
            <a:ext cx="12700" cy="6248400"/>
          </a:xfrm>
          <a:prstGeom prst="bentConnector3">
            <a:avLst>
              <a:gd name="adj1" fmla="val 6120000"/>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9460" name="Connector: Elbow 19459"/>
          <p:cNvCxnSpPr>
            <a:stCxn id="12" idx="2"/>
            <a:endCxn id="5" idx="1"/>
          </p:cNvCxnSpPr>
          <p:nvPr/>
        </p:nvCxnSpPr>
        <p:spPr>
          <a:xfrm rot="5400000">
            <a:off x="83174" y="3467723"/>
            <a:ext cx="1891052" cy="381000"/>
          </a:xfrm>
          <a:prstGeom prst="bentConnector4">
            <a:avLst>
              <a:gd name="adj1" fmla="val 40934"/>
              <a:gd name="adj2" fmla="val 160000"/>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8576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dirty="0"/>
              <a:t>Testing phases in a plan-driven software process (V-model)</a:t>
            </a:r>
            <a:endParaRPr lang="en-US" dirty="0"/>
          </a:p>
        </p:txBody>
      </p:sp>
      <p:sp>
        <p:nvSpPr>
          <p:cNvPr id="8" name="Footer Placeholder 7"/>
          <p:cNvSpPr>
            <a:spLocks noGrp="1"/>
          </p:cNvSpPr>
          <p:nvPr>
            <p:ph type="ftr" sz="quarter" idx="11"/>
          </p:nvPr>
        </p:nvSpPr>
        <p:spPr/>
        <p:txBody>
          <a:bodyPr/>
          <a:lstStyle/>
          <a:p>
            <a:pPr>
              <a:defRPr/>
            </a:pPr>
            <a:r>
              <a:rPr lang="en-US"/>
              <a:t>Chapter 2 Software Processes</a:t>
            </a:r>
          </a:p>
        </p:txBody>
      </p:sp>
      <p:pic>
        <p:nvPicPr>
          <p:cNvPr id="4" name="Picture 3" descr="2.7 Testing-phases.eps"/>
          <p:cNvPicPr>
            <a:picLocks noChangeAspect="1"/>
          </p:cNvPicPr>
          <p:nvPr/>
        </p:nvPicPr>
        <p:blipFill>
          <a:blip r:embed="rId2"/>
          <a:stretch>
            <a:fillRect/>
          </a:stretch>
        </p:blipFill>
        <p:spPr>
          <a:xfrm>
            <a:off x="248957" y="2186304"/>
            <a:ext cx="8647437" cy="2988016"/>
          </a:xfrm>
          <a:prstGeom prst="rect">
            <a:avLst/>
          </a:prstGeom>
        </p:spPr>
      </p:pic>
      <p:sp>
        <p:nvSpPr>
          <p:cNvPr id="2" name="Date Placeholder 1"/>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41825303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GB" dirty="0"/>
              <a:t>System evolution </a:t>
            </a:r>
            <a:endParaRPr lang="en-US" dirty="0"/>
          </a:p>
        </p:txBody>
      </p:sp>
      <p:sp>
        <p:nvSpPr>
          <p:cNvPr id="8" name="Footer Placeholder 7"/>
          <p:cNvSpPr>
            <a:spLocks noGrp="1"/>
          </p:cNvSpPr>
          <p:nvPr>
            <p:ph type="ftr" sz="quarter" idx="11"/>
          </p:nvPr>
        </p:nvSpPr>
        <p:spPr/>
        <p:txBody>
          <a:bodyPr/>
          <a:lstStyle/>
          <a:p>
            <a:pPr>
              <a:defRPr/>
            </a:pPr>
            <a:r>
              <a:rPr lang="en-US"/>
              <a:t>Chapter 2 Software Processes</a:t>
            </a:r>
          </a:p>
        </p:txBody>
      </p:sp>
      <p:pic>
        <p:nvPicPr>
          <p:cNvPr id="4" name="Picture 3" descr="2.8 System evolution.eps"/>
          <p:cNvPicPr>
            <a:picLocks noChangeAspect="1"/>
          </p:cNvPicPr>
          <p:nvPr/>
        </p:nvPicPr>
        <p:blipFill>
          <a:blip r:embed="rId2"/>
          <a:stretch>
            <a:fillRect/>
          </a:stretch>
        </p:blipFill>
        <p:spPr>
          <a:xfrm>
            <a:off x="764178" y="2563931"/>
            <a:ext cx="7567072" cy="2328330"/>
          </a:xfrm>
          <a:prstGeom prst="rect">
            <a:avLst/>
          </a:prstGeom>
        </p:spPr>
      </p:pic>
      <p:sp>
        <p:nvSpPr>
          <p:cNvPr id="2" name="Date Placeholder 1"/>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17736198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7" name="Rectangle 3"/>
          <p:cNvSpPr>
            <a:spLocks noGrp="1" noChangeArrowheads="1"/>
          </p:cNvSpPr>
          <p:nvPr>
            <p:ph sz="half" idx="1"/>
          </p:nvPr>
        </p:nvSpPr>
        <p:spPr/>
        <p:txBody>
          <a:bodyPr/>
          <a:lstStyle/>
          <a:p>
            <a:r>
              <a:rPr lang="en-US"/>
              <a:t>A prototype is an initial version of a system used to demonstrate concepts and try out design options.</a:t>
            </a:r>
          </a:p>
          <a:p>
            <a:r>
              <a:rPr lang="en-US"/>
              <a:t>A prototype can be used in:</a:t>
            </a:r>
          </a:p>
          <a:p>
            <a:pPr lvl="1"/>
            <a:r>
              <a:rPr lang="en-US"/>
              <a:t>The requirements engineering process to help with requirements elicitation and validation;</a:t>
            </a:r>
          </a:p>
          <a:p>
            <a:pPr lvl="1"/>
            <a:r>
              <a:rPr lang="en-US"/>
              <a:t>In design processes to explore options and develop a UI design;</a:t>
            </a:r>
          </a:p>
          <a:p>
            <a:pPr lvl="1"/>
            <a:r>
              <a:rPr lang="en-US"/>
              <a:t>In the testing process to run back-to-back tests.</a:t>
            </a:r>
          </a:p>
        </p:txBody>
      </p:sp>
      <p:sp>
        <p:nvSpPr>
          <p:cNvPr id="3" name="Content Placeholder 2"/>
          <p:cNvSpPr>
            <a:spLocks noGrp="1"/>
          </p:cNvSpPr>
          <p:nvPr>
            <p:ph sz="half" idx="2"/>
          </p:nvPr>
        </p:nvSpPr>
        <p:spPr/>
        <p:txBody>
          <a:bodyPr/>
          <a:lstStyle/>
          <a:p>
            <a:r>
              <a:rPr lang="en-US" dirty="0" smtClean="0"/>
              <a:t>Benefits of prototyping</a:t>
            </a:r>
          </a:p>
          <a:p>
            <a:pPr lvl="1"/>
            <a:r>
              <a:rPr lang="en-US" dirty="0"/>
              <a:t>Improved system usability.</a:t>
            </a:r>
          </a:p>
          <a:p>
            <a:pPr lvl="1"/>
            <a:r>
              <a:rPr lang="en-US" dirty="0"/>
              <a:t>A closer match to users’ real needs.</a:t>
            </a:r>
          </a:p>
          <a:p>
            <a:pPr lvl="1"/>
            <a:r>
              <a:rPr lang="en-US" dirty="0"/>
              <a:t>Improved design quality.</a:t>
            </a:r>
          </a:p>
          <a:p>
            <a:pPr lvl="1"/>
            <a:r>
              <a:rPr lang="en-US" dirty="0"/>
              <a:t>Improved maintainability.</a:t>
            </a:r>
          </a:p>
          <a:p>
            <a:pPr lvl="1"/>
            <a:r>
              <a:rPr lang="en-US" dirty="0"/>
              <a:t>Reduced development effort.</a:t>
            </a:r>
          </a:p>
          <a:p>
            <a:endParaRPr lang="en-US"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1178626" name="Rectangle 2"/>
          <p:cNvSpPr>
            <a:spLocks noGrp="1" noChangeArrowheads="1"/>
          </p:cNvSpPr>
          <p:nvPr>
            <p:ph type="title"/>
          </p:nvPr>
        </p:nvSpPr>
        <p:spPr/>
        <p:txBody>
          <a:bodyPr/>
          <a:lstStyle/>
          <a:p>
            <a:r>
              <a:rPr lang="en-US"/>
              <a:t>Software prototyping</a:t>
            </a:r>
          </a:p>
        </p:txBody>
      </p:sp>
    </p:spTree>
    <p:extLst>
      <p:ext uri="{BB962C8B-B14F-4D97-AF65-F5344CB8AC3E}">
        <p14:creationId xmlns:p14="http://schemas.microsoft.com/office/powerpoint/2010/main" val="18742582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GB" dirty="0"/>
              <a:t>The process of prototype development</a:t>
            </a:r>
            <a:endParaRPr lang="en-US" dirty="0"/>
          </a:p>
        </p:txBody>
      </p:sp>
      <p:sp>
        <p:nvSpPr>
          <p:cNvPr id="8" name="Footer Placeholder 7"/>
          <p:cNvSpPr>
            <a:spLocks noGrp="1"/>
          </p:cNvSpPr>
          <p:nvPr>
            <p:ph type="ftr" sz="quarter" idx="11"/>
          </p:nvPr>
        </p:nvSpPr>
        <p:spPr/>
        <p:txBody>
          <a:bodyPr/>
          <a:lstStyle/>
          <a:p>
            <a:pPr>
              <a:defRPr/>
            </a:pPr>
            <a:r>
              <a:rPr lang="en-US"/>
              <a:t>Chapter 2 Software Processes</a:t>
            </a:r>
          </a:p>
        </p:txBody>
      </p:sp>
      <p:pic>
        <p:nvPicPr>
          <p:cNvPr id="4" name="Picture 3" descr="2.9 PrototypeProcess.eps"/>
          <p:cNvPicPr>
            <a:picLocks noChangeAspect="1"/>
          </p:cNvPicPr>
          <p:nvPr/>
        </p:nvPicPr>
        <p:blipFill>
          <a:blip r:embed="rId2"/>
          <a:stretch>
            <a:fillRect/>
          </a:stretch>
        </p:blipFill>
        <p:spPr>
          <a:xfrm>
            <a:off x="970575" y="2608352"/>
            <a:ext cx="7627164" cy="2162927"/>
          </a:xfrm>
          <a:prstGeom prst="rect">
            <a:avLst/>
          </a:prstGeom>
        </p:spPr>
      </p:pic>
      <p:sp>
        <p:nvSpPr>
          <p:cNvPr id="2" name="Date Placeholder 1"/>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20877751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GB" dirty="0"/>
              <a:t>Incremental delivery </a:t>
            </a:r>
            <a:endParaRPr lang="en-US" dirty="0"/>
          </a:p>
        </p:txBody>
      </p:sp>
      <p:sp>
        <p:nvSpPr>
          <p:cNvPr id="8" name="Footer Placeholder 7"/>
          <p:cNvSpPr>
            <a:spLocks noGrp="1"/>
          </p:cNvSpPr>
          <p:nvPr>
            <p:ph type="ftr" sz="quarter" idx="11"/>
          </p:nvPr>
        </p:nvSpPr>
        <p:spPr/>
        <p:txBody>
          <a:bodyPr/>
          <a:lstStyle/>
          <a:p>
            <a:pPr>
              <a:defRPr/>
            </a:pPr>
            <a:r>
              <a:rPr lang="en-US"/>
              <a:t>Chapter 2 Software Processes</a:t>
            </a:r>
          </a:p>
        </p:txBody>
      </p:sp>
      <p:pic>
        <p:nvPicPr>
          <p:cNvPr id="4" name="Picture 3" descr="2.10 Incremental-delivery.eps"/>
          <p:cNvPicPr>
            <a:picLocks noChangeAspect="1"/>
          </p:cNvPicPr>
          <p:nvPr/>
        </p:nvPicPr>
        <p:blipFill>
          <a:blip r:embed="rId2"/>
          <a:stretch>
            <a:fillRect/>
          </a:stretch>
        </p:blipFill>
        <p:spPr>
          <a:xfrm>
            <a:off x="457200" y="2353036"/>
            <a:ext cx="8172017" cy="2767244"/>
          </a:xfrm>
          <a:prstGeom prst="rect">
            <a:avLst/>
          </a:prstGeom>
        </p:spPr>
      </p:pic>
      <p:sp>
        <p:nvSpPr>
          <p:cNvPr id="2" name="Date Placeholder 1"/>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2057056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GB"/>
              <a:t>Software process models</a:t>
            </a:r>
            <a:endParaRPr lang="en-GB" dirty="0"/>
          </a:p>
        </p:txBody>
      </p:sp>
      <p:sp>
        <p:nvSpPr>
          <p:cNvPr id="25603" name="Rectangle 3"/>
          <p:cNvSpPr>
            <a:spLocks noGrp="1" noChangeArrowheads="1"/>
          </p:cNvSpPr>
          <p:nvPr>
            <p:ph idx="1"/>
          </p:nvPr>
        </p:nvSpPr>
        <p:spPr/>
        <p:txBody>
          <a:bodyPr/>
          <a:lstStyle/>
          <a:p>
            <a:r>
              <a:rPr lang="en-GB" dirty="0"/>
              <a:t>The waterfall model</a:t>
            </a:r>
          </a:p>
          <a:p>
            <a:pPr lvl="1"/>
            <a:r>
              <a:rPr lang="en-GB" dirty="0"/>
              <a:t>Plan-driven model. Separate and distinct </a:t>
            </a:r>
            <a:br>
              <a:rPr lang="en-GB" dirty="0"/>
            </a:br>
            <a:r>
              <a:rPr lang="en-GB" dirty="0"/>
              <a:t>phases of specification and development.</a:t>
            </a:r>
          </a:p>
          <a:p>
            <a:r>
              <a:rPr lang="en-GB" dirty="0"/>
              <a:t>Incremental development</a:t>
            </a:r>
          </a:p>
          <a:p>
            <a:pPr lvl="1"/>
            <a:r>
              <a:rPr lang="en-GB" dirty="0"/>
              <a:t>Specification, development and validation </a:t>
            </a:r>
            <a:br>
              <a:rPr lang="en-GB" dirty="0"/>
            </a:br>
            <a:r>
              <a:rPr lang="en-GB" dirty="0"/>
              <a:t>are interleaved.  May be plan-driven or agile.</a:t>
            </a:r>
          </a:p>
          <a:p>
            <a:r>
              <a:rPr lang="en-GB" dirty="0"/>
              <a:t>Integration and configuration</a:t>
            </a:r>
          </a:p>
          <a:p>
            <a:pPr lvl="1"/>
            <a:r>
              <a:rPr lang="en-GB" dirty="0"/>
              <a:t>The system is assembled from existing configurable components. </a:t>
            </a:r>
            <a:br>
              <a:rPr lang="en-GB" dirty="0"/>
            </a:br>
            <a:r>
              <a:rPr lang="en-GB" dirty="0"/>
              <a:t>May be plan-driven or agile.</a:t>
            </a:r>
          </a:p>
          <a:p>
            <a:r>
              <a:rPr lang="en-GB" dirty="0"/>
              <a:t>In practice, most large systems are developed using a process that incorporates elements from all of these models.</a:t>
            </a:r>
          </a:p>
        </p:txBody>
      </p:sp>
      <p:sp>
        <p:nvSpPr>
          <p:cNvPr id="10" name="Footer Placeholder 9"/>
          <p:cNvSpPr>
            <a:spLocks noGrp="1"/>
          </p:cNvSpPr>
          <p:nvPr>
            <p:ph type="ftr" sz="quarter" idx="11"/>
          </p:nvPr>
        </p:nvSpPr>
        <p:spPr/>
        <p:txBody>
          <a:bodyPr/>
          <a:lstStyle/>
          <a:p>
            <a:pPr>
              <a:defRPr/>
            </a:pPr>
            <a:r>
              <a:rPr lang="en-US"/>
              <a:t>Chapter 2 Software Processes</a:t>
            </a:r>
          </a:p>
        </p:txBody>
      </p:sp>
      <p:pic>
        <p:nvPicPr>
          <p:cNvPr id="7" name="Picture 2" descr="http://www.cartoonize.net/upload/e7g1hkr00nlu0pjo8i8iafa6h3995751.jpg-final.jpg?id=0.465348256383934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700021"/>
            <a:ext cx="2895600" cy="2178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39730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No matter whether a project is plan-driven or agile, there are a series of activities that must be undertaken for every software engineering project</a:t>
            </a:r>
          </a:p>
          <a:p>
            <a:r>
              <a:rPr lang="en-US" dirty="0"/>
              <a:t>A systems development life cycle (SDLC) is composed of a number of clearly defined and distinct work phases which are used by systems engineers and systems developers to plan for, design, build, test, and deliver information systems. </a:t>
            </a:r>
          </a:p>
          <a:p>
            <a:r>
              <a:rPr lang="en-US" dirty="0"/>
              <a:t>There is no standard SDLC model, as each institution typically builds their own phases – however the tasks performed in each phase remain relatively constant from model to model</a:t>
            </a:r>
          </a:p>
        </p:txBody>
      </p:sp>
      <p:sp>
        <p:nvSpPr>
          <p:cNvPr id="3" name="Title 2"/>
          <p:cNvSpPr>
            <a:spLocks noGrp="1"/>
          </p:cNvSpPr>
          <p:nvPr>
            <p:ph type="title"/>
          </p:nvPr>
        </p:nvSpPr>
        <p:spPr/>
        <p:txBody>
          <a:bodyPr/>
          <a:lstStyle/>
          <a:p>
            <a:r>
              <a:rPr lang="en-US" dirty="0"/>
              <a:t>System Development Life Cycle</a:t>
            </a:r>
          </a:p>
        </p:txBody>
      </p:sp>
    </p:spTree>
    <p:extLst>
      <p:ext uri="{BB962C8B-B14F-4D97-AF65-F5344CB8AC3E}">
        <p14:creationId xmlns:p14="http://schemas.microsoft.com/office/powerpoint/2010/main" val="3813553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4074692" y="2260018"/>
            <a:ext cx="2231725" cy="1200150"/>
            <a:chOff x="4074692" y="2260018"/>
            <a:chExt cx="2231725" cy="1200150"/>
          </a:xfrm>
        </p:grpSpPr>
        <p:sp>
          <p:nvSpPr>
            <p:cNvPr id="11" name="TextBox 10"/>
            <p:cNvSpPr txBox="1"/>
            <p:nvPr/>
          </p:nvSpPr>
          <p:spPr>
            <a:xfrm>
              <a:off x="4074692" y="2656250"/>
              <a:ext cx="1592103" cy="323165"/>
            </a:xfrm>
            <a:prstGeom prst="rect">
              <a:avLst/>
            </a:prstGeom>
            <a:noFill/>
          </p:spPr>
          <p:txBody>
            <a:bodyPr wrap="none" rtlCol="0">
              <a:spAutoFit/>
            </a:bodyPr>
            <a:lstStyle/>
            <a:p>
              <a:pPr algn="ctr">
                <a:lnSpc>
                  <a:spcPts val="1800"/>
                </a:lnSpc>
              </a:pPr>
              <a:r>
                <a:rPr lang="en-US" sz="1600" dirty="0"/>
                <a:t>Implementation</a:t>
              </a:r>
              <a:endParaRPr lang="en-US" sz="1600" b="0" dirty="0">
                <a:latin typeface="+mn-lt"/>
              </a:endParaRP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192" y="2260018"/>
              <a:ext cx="657225" cy="1200150"/>
            </a:xfrm>
            <a:prstGeom prst="rect">
              <a:avLst/>
            </a:prstGeom>
          </p:spPr>
        </p:pic>
      </p:grpSp>
      <p:sp>
        <p:nvSpPr>
          <p:cNvPr id="2" name="Content Placeholder 1"/>
          <p:cNvSpPr>
            <a:spLocks noGrp="1"/>
          </p:cNvSpPr>
          <p:nvPr>
            <p:ph idx="1"/>
          </p:nvPr>
        </p:nvSpPr>
        <p:spPr>
          <a:xfrm>
            <a:off x="157330" y="1688044"/>
            <a:ext cx="8381261" cy="4407408"/>
          </a:xfrm>
        </p:spPr>
        <p:txBody>
          <a:bodyPr/>
          <a:lstStyle/>
          <a:p>
            <a:r>
              <a:rPr lang="en-US" dirty="0"/>
              <a:t>This SDLC has </a:t>
            </a:r>
            <a:br>
              <a:rPr lang="en-US" dirty="0"/>
            </a:br>
            <a:r>
              <a:rPr lang="en-US" dirty="0"/>
              <a:t>seven phases</a:t>
            </a:r>
          </a:p>
          <a:p>
            <a:pPr lvl="1"/>
            <a:r>
              <a:rPr lang="en-US" dirty="0"/>
              <a:t>Planning</a:t>
            </a:r>
          </a:p>
          <a:p>
            <a:pPr lvl="1"/>
            <a:r>
              <a:rPr lang="en-US" dirty="0"/>
              <a:t>Analysis</a:t>
            </a:r>
          </a:p>
          <a:p>
            <a:pPr lvl="1"/>
            <a:r>
              <a:rPr lang="en-US" dirty="0"/>
              <a:t>Design</a:t>
            </a:r>
          </a:p>
          <a:p>
            <a:pPr lvl="1"/>
            <a:r>
              <a:rPr lang="en-US" dirty="0"/>
              <a:t>Development</a:t>
            </a:r>
          </a:p>
          <a:p>
            <a:pPr lvl="1"/>
            <a:r>
              <a:rPr lang="en-US" dirty="0"/>
              <a:t>Integration and Testing</a:t>
            </a:r>
          </a:p>
          <a:p>
            <a:pPr lvl="1"/>
            <a:r>
              <a:rPr lang="en-US" dirty="0"/>
              <a:t>Implementation</a:t>
            </a:r>
          </a:p>
          <a:p>
            <a:pPr lvl="1"/>
            <a:r>
              <a:rPr lang="en-US" dirty="0"/>
              <a:t>Maintenance</a:t>
            </a:r>
            <a:br>
              <a:rPr lang="en-US" dirty="0"/>
            </a:br>
            <a:endParaRPr lang="en-US" dirty="0"/>
          </a:p>
          <a:p>
            <a:pPr marL="45720" indent="0">
              <a:buNone/>
            </a:pPr>
            <a:r>
              <a:rPr lang="en-US" sz="1800" dirty="0"/>
              <a:t>Agile methodologies go </a:t>
            </a:r>
            <a:br>
              <a:rPr lang="en-US" sz="1800" dirty="0"/>
            </a:br>
            <a:r>
              <a:rPr lang="en-US" sz="1800" dirty="0"/>
              <a:t>through all these</a:t>
            </a:r>
            <a:br>
              <a:rPr lang="en-US" sz="1800" dirty="0"/>
            </a:br>
            <a:r>
              <a:rPr lang="en-US" sz="1800" dirty="0"/>
              <a:t>phases multiple times</a:t>
            </a:r>
          </a:p>
          <a:p>
            <a:pPr lvl="1"/>
            <a:endParaRPr lang="en-US" dirty="0"/>
          </a:p>
        </p:txBody>
      </p:sp>
      <p:sp>
        <p:nvSpPr>
          <p:cNvPr id="3" name="Title 2"/>
          <p:cNvSpPr>
            <a:spLocks noGrp="1"/>
          </p:cNvSpPr>
          <p:nvPr>
            <p:ph type="title"/>
          </p:nvPr>
        </p:nvSpPr>
        <p:spPr/>
        <p:txBody>
          <a:bodyPr/>
          <a:lstStyle/>
          <a:p>
            <a:r>
              <a:rPr lang="en-US" dirty="0"/>
              <a:t>A representative SDLC</a:t>
            </a:r>
          </a:p>
        </p:txBody>
      </p:sp>
      <p:grpSp>
        <p:nvGrpSpPr>
          <p:cNvPr id="23" name="Group 22"/>
          <p:cNvGrpSpPr/>
          <p:nvPr/>
        </p:nvGrpSpPr>
        <p:grpSpPr>
          <a:xfrm>
            <a:off x="4760492" y="3156784"/>
            <a:ext cx="1946688" cy="1036449"/>
            <a:chOff x="4760492" y="3156784"/>
            <a:chExt cx="1946688" cy="1036449"/>
          </a:xfrm>
        </p:grpSpPr>
        <p:sp>
          <p:nvSpPr>
            <p:cNvPr id="10" name="TextBox 9"/>
            <p:cNvSpPr txBox="1"/>
            <p:nvPr/>
          </p:nvSpPr>
          <p:spPr>
            <a:xfrm>
              <a:off x="4760492" y="3639235"/>
              <a:ext cx="1190069" cy="553998"/>
            </a:xfrm>
            <a:prstGeom prst="rect">
              <a:avLst/>
            </a:prstGeom>
            <a:noFill/>
          </p:spPr>
          <p:txBody>
            <a:bodyPr wrap="none" rtlCol="0">
              <a:spAutoFit/>
            </a:bodyPr>
            <a:lstStyle/>
            <a:p>
              <a:pPr algn="ctr">
                <a:lnSpc>
                  <a:spcPts val="1800"/>
                </a:lnSpc>
              </a:pPr>
              <a:r>
                <a:rPr lang="en-US" sz="1600" dirty="0"/>
                <a:t>Integration </a:t>
              </a:r>
              <a:br>
                <a:rPr lang="en-US" sz="1600" dirty="0"/>
              </a:br>
              <a:r>
                <a:rPr lang="en-US" sz="1600" dirty="0"/>
                <a:t>&amp; Testing</a:t>
              </a:r>
              <a:endParaRPr lang="en-US" sz="1600" b="0" dirty="0">
                <a:latin typeface="+mn-lt"/>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530" y="3156784"/>
              <a:ext cx="1009650" cy="1019175"/>
            </a:xfrm>
            <a:prstGeom prst="rect">
              <a:avLst/>
            </a:prstGeom>
          </p:spPr>
        </p:pic>
      </p:grpSp>
      <p:grpSp>
        <p:nvGrpSpPr>
          <p:cNvPr id="22" name="Group 21"/>
          <p:cNvGrpSpPr/>
          <p:nvPr/>
        </p:nvGrpSpPr>
        <p:grpSpPr>
          <a:xfrm>
            <a:off x="5025548" y="1688044"/>
            <a:ext cx="2149216" cy="963882"/>
            <a:chOff x="5034368" y="1697707"/>
            <a:chExt cx="2149216" cy="963882"/>
          </a:xfrm>
        </p:grpSpPr>
        <p:sp>
          <p:nvSpPr>
            <p:cNvPr id="12" name="TextBox 11"/>
            <p:cNvSpPr txBox="1"/>
            <p:nvPr/>
          </p:nvSpPr>
          <p:spPr>
            <a:xfrm>
              <a:off x="5034368" y="1697707"/>
              <a:ext cx="1326324" cy="323165"/>
            </a:xfrm>
            <a:prstGeom prst="rect">
              <a:avLst/>
            </a:prstGeom>
            <a:noFill/>
          </p:spPr>
          <p:txBody>
            <a:bodyPr wrap="none" rtlCol="0">
              <a:spAutoFit/>
            </a:bodyPr>
            <a:lstStyle/>
            <a:p>
              <a:pPr algn="ctr">
                <a:lnSpc>
                  <a:spcPts val="1800"/>
                </a:lnSpc>
              </a:pPr>
              <a:r>
                <a:rPr lang="en-US" sz="1600" dirty="0"/>
                <a:t>Maintenance</a:t>
              </a:r>
              <a:endParaRPr lang="en-US" sz="1600" b="0" dirty="0">
                <a:latin typeface="+mn-lt"/>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7209" y="1775764"/>
              <a:ext cx="1476375" cy="885825"/>
            </a:xfrm>
            <a:prstGeom prst="rect">
              <a:avLst/>
            </a:prstGeom>
          </p:spPr>
        </p:pic>
      </p:grpSp>
      <p:grpSp>
        <p:nvGrpSpPr>
          <p:cNvPr id="24" name="Group 23"/>
          <p:cNvGrpSpPr/>
          <p:nvPr/>
        </p:nvGrpSpPr>
        <p:grpSpPr>
          <a:xfrm>
            <a:off x="6838873" y="1697707"/>
            <a:ext cx="1468130" cy="925038"/>
            <a:chOff x="6838873" y="1697707"/>
            <a:chExt cx="1468130" cy="925038"/>
          </a:xfrm>
        </p:grpSpPr>
        <p:sp>
          <p:nvSpPr>
            <p:cNvPr id="6" name="TextBox 5"/>
            <p:cNvSpPr txBox="1"/>
            <p:nvPr/>
          </p:nvSpPr>
          <p:spPr>
            <a:xfrm>
              <a:off x="7351292" y="1697707"/>
              <a:ext cx="955711" cy="323165"/>
            </a:xfrm>
            <a:prstGeom prst="rect">
              <a:avLst/>
            </a:prstGeom>
            <a:noFill/>
          </p:spPr>
          <p:txBody>
            <a:bodyPr wrap="none" rtlCol="0">
              <a:spAutoFit/>
            </a:bodyPr>
            <a:lstStyle/>
            <a:p>
              <a:pPr algn="ctr">
                <a:lnSpc>
                  <a:spcPts val="1800"/>
                </a:lnSpc>
              </a:pPr>
              <a:r>
                <a:rPr lang="en-US" sz="1600" b="0" dirty="0">
                  <a:latin typeface="+mn-lt"/>
                </a:rPr>
                <a:t>Planning</a:t>
              </a: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grpSp>
        <p:nvGrpSpPr>
          <p:cNvPr id="25" name="Group 24"/>
          <p:cNvGrpSpPr/>
          <p:nvPr/>
        </p:nvGrpSpPr>
        <p:grpSpPr>
          <a:xfrm>
            <a:off x="7381601" y="2238541"/>
            <a:ext cx="1609999" cy="1200150"/>
            <a:chOff x="7381601" y="2238541"/>
            <a:chExt cx="1609999" cy="1200150"/>
          </a:xfrm>
        </p:grpSpPr>
        <p:sp>
          <p:nvSpPr>
            <p:cNvPr id="7" name="TextBox 6"/>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t>Analysis</a:t>
              </a:r>
              <a:endParaRPr lang="en-US" sz="1600" b="0" dirty="0">
                <a:latin typeface="+mn-lt"/>
              </a:endParaRP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26" name="Group 25"/>
          <p:cNvGrpSpPr/>
          <p:nvPr/>
        </p:nvGrpSpPr>
        <p:grpSpPr>
          <a:xfrm>
            <a:off x="6994497" y="3166716"/>
            <a:ext cx="1643064" cy="942975"/>
            <a:chOff x="6994497" y="3166716"/>
            <a:chExt cx="1643064" cy="942975"/>
          </a:xfrm>
        </p:grpSpPr>
        <p:sp>
          <p:nvSpPr>
            <p:cNvPr id="8" name="TextBox 7"/>
            <p:cNvSpPr txBox="1"/>
            <p:nvPr/>
          </p:nvSpPr>
          <p:spPr>
            <a:xfrm>
              <a:off x="7851768" y="3754652"/>
              <a:ext cx="785793" cy="323165"/>
            </a:xfrm>
            <a:prstGeom prst="rect">
              <a:avLst/>
            </a:prstGeom>
            <a:noFill/>
          </p:spPr>
          <p:txBody>
            <a:bodyPr wrap="none" rtlCol="0">
              <a:spAutoFit/>
            </a:bodyPr>
            <a:lstStyle/>
            <a:p>
              <a:pPr algn="ctr">
                <a:lnSpc>
                  <a:spcPts val="1800"/>
                </a:lnSpc>
              </a:pPr>
              <a:r>
                <a:rPr lang="en-US" sz="1600" dirty="0"/>
                <a:t>Design</a:t>
              </a:r>
              <a:endParaRPr lang="en-US" sz="1600" b="0" dirty="0">
                <a:latin typeface="+mn-lt"/>
              </a:endParaRPr>
            </a:p>
          </p:txBody>
        </p:sp>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27" name="Group 26"/>
          <p:cNvGrpSpPr/>
          <p:nvPr/>
        </p:nvGrpSpPr>
        <p:grpSpPr>
          <a:xfrm>
            <a:off x="6217639" y="3549086"/>
            <a:ext cx="1352165" cy="1022914"/>
            <a:chOff x="6217639" y="3549086"/>
            <a:chExt cx="1352165" cy="1022914"/>
          </a:xfrm>
        </p:grpSpPr>
        <p:sp>
          <p:nvSpPr>
            <p:cNvPr id="9" name="TextBox 8"/>
            <p:cNvSpPr txBox="1"/>
            <p:nvPr/>
          </p:nvSpPr>
          <p:spPr>
            <a:xfrm>
              <a:off x="6217639" y="4248835"/>
              <a:ext cx="1352165" cy="323165"/>
            </a:xfrm>
            <a:prstGeom prst="rect">
              <a:avLst/>
            </a:prstGeom>
            <a:noFill/>
          </p:spPr>
          <p:txBody>
            <a:bodyPr wrap="none" rtlCol="0">
              <a:spAutoFit/>
            </a:bodyPr>
            <a:lstStyle/>
            <a:p>
              <a:pPr algn="ctr">
                <a:lnSpc>
                  <a:spcPts val="1800"/>
                </a:lnSpc>
              </a:pPr>
              <a:r>
                <a:rPr lang="en-US" sz="1600" dirty="0"/>
                <a:t>Development</a:t>
              </a:r>
              <a:endParaRPr lang="en-US" sz="1600" b="0" dirty="0">
                <a:latin typeface="+mn-lt"/>
              </a:endParaRP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sp>
        <p:nvSpPr>
          <p:cNvPr id="30" name="Oval 29"/>
          <p:cNvSpPr/>
          <p:nvPr/>
        </p:nvSpPr>
        <p:spPr>
          <a:xfrm>
            <a:off x="6218191" y="2331991"/>
            <a:ext cx="1325609" cy="132560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50000"/>
                  </a:schemeClr>
                </a:solidFill>
              </a:rPr>
              <a:t>Project</a:t>
            </a:r>
            <a:br>
              <a:rPr lang="en-US" dirty="0">
                <a:solidFill>
                  <a:schemeClr val="bg2">
                    <a:lumMod val="50000"/>
                  </a:schemeClr>
                </a:solidFill>
              </a:rPr>
            </a:br>
            <a:r>
              <a:rPr lang="en-US" dirty="0" err="1">
                <a:solidFill>
                  <a:schemeClr val="bg2">
                    <a:lumMod val="50000"/>
                  </a:schemeClr>
                </a:solidFill>
              </a:rPr>
              <a:t>Mgmt</a:t>
            </a:r>
            <a:endParaRPr lang="en-US" dirty="0">
              <a:solidFill>
                <a:schemeClr val="bg2">
                  <a:lumMod val="50000"/>
                </a:schemeClr>
              </a:solidFill>
            </a:endParaRPr>
          </a:p>
        </p:txBody>
      </p:sp>
      <p:sp>
        <p:nvSpPr>
          <p:cNvPr id="72" name="Rectangle 71"/>
          <p:cNvSpPr/>
          <p:nvPr/>
        </p:nvSpPr>
        <p:spPr>
          <a:xfrm>
            <a:off x="5022355" y="5352871"/>
            <a:ext cx="3758272" cy="1200329"/>
          </a:xfrm>
          <a:prstGeom prst="rect">
            <a:avLst/>
          </a:prstGeom>
        </p:spPr>
        <p:txBody>
          <a:bodyPr wrap="square">
            <a:spAutoFit/>
          </a:bodyPr>
          <a:lstStyle/>
          <a:p>
            <a:r>
              <a:rPr lang="en-US" dirty="0"/>
              <a:t>Project Management processes run </a:t>
            </a:r>
            <a:br>
              <a:rPr lang="en-US" dirty="0"/>
            </a:br>
            <a:r>
              <a:rPr lang="en-US" dirty="0"/>
              <a:t>in parallel to system development </a:t>
            </a:r>
            <a:br>
              <a:rPr lang="en-US" dirty="0"/>
            </a:br>
            <a:r>
              <a:rPr lang="en-US" dirty="0"/>
              <a:t>processes and will be discussed in a</a:t>
            </a:r>
            <a:br>
              <a:rPr lang="en-US" dirty="0"/>
            </a:br>
            <a:r>
              <a:rPr lang="en-US" dirty="0"/>
              <a:t>later lecture.</a:t>
            </a:r>
          </a:p>
        </p:txBody>
      </p:sp>
      <p:grpSp>
        <p:nvGrpSpPr>
          <p:cNvPr id="73" name="Group 72"/>
          <p:cNvGrpSpPr/>
          <p:nvPr/>
        </p:nvGrpSpPr>
        <p:grpSpPr>
          <a:xfrm>
            <a:off x="2895600" y="5254705"/>
            <a:ext cx="1524160" cy="1465393"/>
            <a:chOff x="2724859" y="4989641"/>
            <a:chExt cx="1923501" cy="1859483"/>
          </a:xfrm>
        </p:grpSpPr>
        <p:grpSp>
          <p:nvGrpSpPr>
            <p:cNvPr id="63" name="Group 62"/>
            <p:cNvGrpSpPr/>
            <p:nvPr/>
          </p:nvGrpSpPr>
          <p:grpSpPr>
            <a:xfrm>
              <a:off x="2724859" y="4989641"/>
              <a:ext cx="1078660" cy="1067578"/>
              <a:chOff x="5801591" y="1918502"/>
              <a:chExt cx="2494409" cy="2468784"/>
            </a:xfrm>
          </p:grpSpPr>
          <p:pic>
            <p:nvPicPr>
              <p:cNvPr id="64" name="Picture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1591" y="2412417"/>
                <a:ext cx="657224" cy="1200150"/>
              </a:xfrm>
              <a:prstGeom prst="rect">
                <a:avLst/>
              </a:prstGeom>
            </p:spPr>
          </p:pic>
          <p:pic>
            <p:nvPicPr>
              <p:cNvPr id="65" name="Picture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9930" y="3309185"/>
                <a:ext cx="1009650" cy="1019175"/>
              </a:xfrm>
              <a:prstGeom prst="rect">
                <a:avLst/>
              </a:prstGeom>
            </p:spPr>
          </p:pic>
          <p:pic>
            <p:nvPicPr>
              <p:cNvPr id="66" name="Picture 6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0790" y="1918502"/>
                <a:ext cx="1476375" cy="885825"/>
              </a:xfrm>
              <a:prstGeom prst="rect">
                <a:avLst/>
              </a:prstGeom>
            </p:spPr>
          </p:pic>
          <p:pic>
            <p:nvPicPr>
              <p:cNvPr id="67" name="Picture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1272" y="1955995"/>
                <a:ext cx="1009650" cy="819151"/>
              </a:xfrm>
              <a:prstGeom prst="rect">
                <a:avLst/>
              </a:prstGeom>
            </p:spPr>
          </p:pic>
          <p:pic>
            <p:nvPicPr>
              <p:cNvPr id="68" name="Picture 6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34001" y="2390940"/>
                <a:ext cx="761999" cy="1200150"/>
              </a:xfrm>
              <a:prstGeom prst="rect">
                <a:avLst/>
              </a:prstGeom>
            </p:spPr>
          </p:pic>
          <p:pic>
            <p:nvPicPr>
              <p:cNvPr id="69" name="Picture 6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46897" y="3319117"/>
                <a:ext cx="1047751" cy="942976"/>
              </a:xfrm>
              <a:prstGeom prst="rect">
                <a:avLst/>
              </a:prstGeom>
            </p:spPr>
          </p:pic>
          <p:pic>
            <p:nvPicPr>
              <p:cNvPr id="70" name="Picture 6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13092" y="3701486"/>
                <a:ext cx="1047751" cy="685800"/>
              </a:xfrm>
              <a:prstGeom prst="rect">
                <a:avLst/>
              </a:prstGeom>
            </p:spPr>
          </p:pic>
          <p:sp>
            <p:nvSpPr>
              <p:cNvPr id="71" name="Oval 70"/>
              <p:cNvSpPr/>
              <p:nvPr/>
            </p:nvSpPr>
            <p:spPr>
              <a:xfrm>
                <a:off x="6370590" y="2484392"/>
                <a:ext cx="1325608" cy="132560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50000"/>
                    </a:schemeClr>
                  </a:solidFill>
                </a:endParaRPr>
              </a:p>
            </p:txBody>
          </p:sp>
        </p:grpSp>
        <p:grpSp>
          <p:nvGrpSpPr>
            <p:cNvPr id="54" name="Group 53"/>
            <p:cNvGrpSpPr/>
            <p:nvPr/>
          </p:nvGrpSpPr>
          <p:grpSpPr>
            <a:xfrm>
              <a:off x="3147280" y="5385594"/>
              <a:ext cx="1078660" cy="1067578"/>
              <a:chOff x="5801591" y="1918502"/>
              <a:chExt cx="2494409" cy="2468784"/>
            </a:xfrm>
          </p:grpSpPr>
          <p:pic>
            <p:nvPicPr>
              <p:cNvPr id="55" name="Picture 5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1591" y="2412417"/>
                <a:ext cx="657224" cy="1200150"/>
              </a:xfrm>
              <a:prstGeom prst="rect">
                <a:avLst/>
              </a:prstGeom>
            </p:spPr>
          </p:pic>
          <p:pic>
            <p:nvPicPr>
              <p:cNvPr id="56" name="Pictur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9930" y="3309185"/>
                <a:ext cx="1009650" cy="1019175"/>
              </a:xfrm>
              <a:prstGeom prst="rect">
                <a:avLst/>
              </a:prstGeom>
            </p:spPr>
          </p:pic>
          <p:pic>
            <p:nvPicPr>
              <p:cNvPr id="57" name="Picture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0790" y="1918502"/>
                <a:ext cx="1476375" cy="885825"/>
              </a:xfrm>
              <a:prstGeom prst="rect">
                <a:avLst/>
              </a:prstGeom>
            </p:spPr>
          </p:pic>
          <p:pic>
            <p:nvPicPr>
              <p:cNvPr id="58" name="Picture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1272" y="1955995"/>
                <a:ext cx="1009650" cy="819151"/>
              </a:xfrm>
              <a:prstGeom prst="rect">
                <a:avLst/>
              </a:prstGeom>
            </p:spPr>
          </p:pic>
          <p:pic>
            <p:nvPicPr>
              <p:cNvPr id="59" name="Picture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34001" y="2390940"/>
                <a:ext cx="761999" cy="1200150"/>
              </a:xfrm>
              <a:prstGeom prst="rect">
                <a:avLst/>
              </a:prstGeom>
            </p:spPr>
          </p:pic>
          <p:pic>
            <p:nvPicPr>
              <p:cNvPr id="60" name="Picture 5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46897" y="3319117"/>
                <a:ext cx="1047751" cy="942976"/>
              </a:xfrm>
              <a:prstGeom prst="rect">
                <a:avLst/>
              </a:prstGeom>
            </p:spPr>
          </p:pic>
          <p:pic>
            <p:nvPicPr>
              <p:cNvPr id="61" name="Picture 6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13092" y="3701486"/>
                <a:ext cx="1047751" cy="685800"/>
              </a:xfrm>
              <a:prstGeom prst="rect">
                <a:avLst/>
              </a:prstGeom>
            </p:spPr>
          </p:pic>
          <p:sp>
            <p:nvSpPr>
              <p:cNvPr id="62" name="Oval 61"/>
              <p:cNvSpPr/>
              <p:nvPr/>
            </p:nvSpPr>
            <p:spPr>
              <a:xfrm>
                <a:off x="6370590" y="2484392"/>
                <a:ext cx="1325608" cy="132560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50000"/>
                    </a:schemeClr>
                  </a:solidFill>
                </a:endParaRPr>
              </a:p>
            </p:txBody>
          </p:sp>
        </p:grpSp>
        <p:grpSp>
          <p:nvGrpSpPr>
            <p:cNvPr id="53" name="Group 52"/>
            <p:cNvGrpSpPr/>
            <p:nvPr/>
          </p:nvGrpSpPr>
          <p:grpSpPr>
            <a:xfrm>
              <a:off x="3569700" y="5781546"/>
              <a:ext cx="1078660" cy="1067578"/>
              <a:chOff x="5801591" y="1918502"/>
              <a:chExt cx="2494409" cy="2468784"/>
            </a:xfrm>
          </p:grpSpPr>
          <p:pic>
            <p:nvPicPr>
              <p:cNvPr id="33" name="Picture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1591" y="2412417"/>
                <a:ext cx="657224" cy="1200150"/>
              </a:xfrm>
              <a:prstGeom prst="rect">
                <a:avLst/>
              </a:prstGeom>
            </p:spPr>
          </p:pic>
          <p:pic>
            <p:nvPicPr>
              <p:cNvPr id="36" name="Picture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9930" y="3309185"/>
                <a:ext cx="1009650" cy="1019175"/>
              </a:xfrm>
              <a:prstGeom prst="rect">
                <a:avLst/>
              </a:prstGeom>
            </p:spPr>
          </p:pic>
          <p:pic>
            <p:nvPicPr>
              <p:cNvPr id="39" name="Picture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0790" y="1918502"/>
                <a:ext cx="1476375" cy="885825"/>
              </a:xfrm>
              <a:prstGeom prst="rect">
                <a:avLst/>
              </a:prstGeom>
            </p:spPr>
          </p:pic>
          <p:pic>
            <p:nvPicPr>
              <p:cNvPr id="42" name="Picture 4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1272" y="1955995"/>
                <a:ext cx="1009650" cy="819151"/>
              </a:xfrm>
              <a:prstGeom prst="rect">
                <a:avLst/>
              </a:prstGeom>
            </p:spPr>
          </p:pic>
          <p:pic>
            <p:nvPicPr>
              <p:cNvPr id="45" name="Picture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34001" y="2390940"/>
                <a:ext cx="761999" cy="1200150"/>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46897" y="3319117"/>
                <a:ext cx="1047751" cy="942976"/>
              </a:xfrm>
              <a:prstGeom prst="rect">
                <a:avLst/>
              </a:prstGeom>
            </p:spPr>
          </p:pic>
          <p:pic>
            <p:nvPicPr>
              <p:cNvPr id="51" name="Picture 5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13092" y="3701486"/>
                <a:ext cx="1047751" cy="685800"/>
              </a:xfrm>
              <a:prstGeom prst="rect">
                <a:avLst/>
              </a:prstGeom>
            </p:spPr>
          </p:pic>
          <p:sp>
            <p:nvSpPr>
              <p:cNvPr id="52" name="Oval 51"/>
              <p:cNvSpPr/>
              <p:nvPr/>
            </p:nvSpPr>
            <p:spPr>
              <a:xfrm>
                <a:off x="6370590" y="2484392"/>
                <a:ext cx="1325608" cy="132560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50000"/>
                    </a:schemeClr>
                  </a:solidFill>
                </a:endParaRPr>
              </a:p>
            </p:txBody>
          </p:sp>
        </p:grpSp>
      </p:grpSp>
    </p:spTree>
    <p:extLst>
      <p:ext uri="{BB962C8B-B14F-4D97-AF65-F5344CB8AC3E}">
        <p14:creationId xmlns:p14="http://schemas.microsoft.com/office/powerpoint/2010/main" val="28026885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618248"/>
            <a:ext cx="8763000" cy="4407408"/>
          </a:xfrm>
        </p:spPr>
        <p:txBody>
          <a:bodyPr/>
          <a:lstStyle/>
          <a:p>
            <a:r>
              <a:rPr lang="en-US" sz="1600" dirty="0"/>
              <a:t>The </a:t>
            </a:r>
            <a:r>
              <a:rPr lang="en-US" sz="1600" i="1" dirty="0">
                <a:solidFill>
                  <a:srgbClr val="6600FF"/>
                </a:solidFill>
              </a:rPr>
              <a:t>planning phase</a:t>
            </a:r>
            <a:r>
              <a:rPr lang="en-US" sz="1600" dirty="0"/>
              <a:t> of the SDLC involves determining </a:t>
            </a:r>
            <a:br>
              <a:rPr lang="en-US" sz="1600" dirty="0"/>
            </a:br>
            <a:r>
              <a:rPr lang="en-US" sz="1600" dirty="0"/>
              <a:t>a solid plan for developing your information system.</a:t>
            </a:r>
            <a:endParaRPr lang="en-US" sz="1800" dirty="0"/>
          </a:p>
          <a:p>
            <a:r>
              <a:rPr lang="en-US" sz="1600" dirty="0"/>
              <a:t>A </a:t>
            </a:r>
            <a:r>
              <a:rPr lang="en-US" sz="1600" i="1" dirty="0">
                <a:solidFill>
                  <a:srgbClr val="6600FF"/>
                </a:solidFill>
              </a:rPr>
              <a:t>project manager</a:t>
            </a:r>
            <a:r>
              <a:rPr lang="en-US" sz="1600" dirty="0">
                <a:solidFill>
                  <a:srgbClr val="6600FF"/>
                </a:solidFill>
              </a:rPr>
              <a:t>, </a:t>
            </a:r>
            <a:r>
              <a:rPr lang="en-US" sz="1600" dirty="0"/>
              <a:t>an individual who is an expert in project </a:t>
            </a:r>
            <a:br>
              <a:rPr lang="en-US" sz="1600" dirty="0"/>
            </a:br>
            <a:r>
              <a:rPr lang="en-US" sz="1600" dirty="0"/>
              <a:t>planning and management may or may not be involved at this stage.</a:t>
            </a:r>
          </a:p>
          <a:p>
            <a:r>
              <a:rPr lang="en-US" sz="1600" dirty="0"/>
              <a:t> Three primary activities:</a:t>
            </a:r>
          </a:p>
          <a:p>
            <a:pPr lvl="1"/>
            <a:r>
              <a:rPr lang="en-US" sz="1600" dirty="0">
                <a:solidFill>
                  <a:schemeClr val="bg2">
                    <a:lumMod val="50000"/>
                  </a:schemeClr>
                </a:solidFill>
              </a:rPr>
              <a:t>Define the system to be developed.</a:t>
            </a:r>
            <a:endParaRPr lang="en-US" dirty="0">
              <a:solidFill>
                <a:schemeClr val="bg2">
                  <a:lumMod val="50000"/>
                </a:schemeClr>
              </a:solidFill>
            </a:endParaRPr>
          </a:p>
          <a:p>
            <a:pPr lvl="2">
              <a:spcAft>
                <a:spcPts val="400"/>
              </a:spcAft>
            </a:pPr>
            <a:r>
              <a:rPr lang="en-US" sz="1400" dirty="0"/>
              <a:t>Identify and select the system for development or determine which </a:t>
            </a:r>
            <a:br>
              <a:rPr lang="en-US" sz="1400" dirty="0"/>
            </a:br>
            <a:r>
              <a:rPr lang="en-US" sz="1400" dirty="0"/>
              <a:t>system is required to support the strategic goals of your organization.</a:t>
            </a:r>
            <a:endParaRPr lang="en-US" dirty="0"/>
          </a:p>
          <a:p>
            <a:pPr lvl="2"/>
            <a:r>
              <a:rPr lang="en-US" sz="1400" i="1" dirty="0"/>
              <a:t>Critical success factors (CSF)</a:t>
            </a:r>
            <a:r>
              <a:rPr lang="en-US" sz="1400" dirty="0"/>
              <a:t> are factors critical to your organization’s success.</a:t>
            </a:r>
            <a:endParaRPr lang="en-US" dirty="0"/>
          </a:p>
          <a:p>
            <a:pPr lvl="1"/>
            <a:r>
              <a:rPr lang="en-US" sz="1600" dirty="0">
                <a:solidFill>
                  <a:schemeClr val="bg2">
                    <a:lumMod val="50000"/>
                  </a:schemeClr>
                </a:solidFill>
              </a:rPr>
              <a:t>Set the project scope.</a:t>
            </a:r>
            <a:endParaRPr lang="en-US" dirty="0">
              <a:solidFill>
                <a:schemeClr val="bg2">
                  <a:lumMod val="50000"/>
                </a:schemeClr>
              </a:solidFill>
            </a:endParaRPr>
          </a:p>
          <a:p>
            <a:pPr lvl="2"/>
            <a:r>
              <a:rPr lang="en-US" sz="1400" dirty="0"/>
              <a:t>The </a:t>
            </a:r>
            <a:r>
              <a:rPr lang="en-US" sz="1400" i="1" dirty="0">
                <a:solidFill>
                  <a:srgbClr val="6600FF"/>
                </a:solidFill>
              </a:rPr>
              <a:t>project scope</a:t>
            </a:r>
            <a:r>
              <a:rPr lang="en-US" sz="1400" dirty="0">
                <a:solidFill>
                  <a:srgbClr val="6600FF"/>
                </a:solidFill>
              </a:rPr>
              <a:t> </a:t>
            </a:r>
            <a:r>
              <a:rPr lang="en-US" sz="1400" dirty="0"/>
              <a:t>clearly defines the </a:t>
            </a:r>
            <a:r>
              <a:rPr lang="en-US" sz="1400" b="1" i="1" dirty="0"/>
              <a:t>high-level </a:t>
            </a:r>
            <a:r>
              <a:rPr lang="en-US" sz="1400" dirty="0"/>
              <a:t>system requirements and is the most basic definition of the system and is usually no longer than a paragraph.</a:t>
            </a:r>
            <a:endParaRPr lang="en-US" dirty="0"/>
          </a:p>
          <a:p>
            <a:pPr lvl="1"/>
            <a:r>
              <a:rPr lang="en-US" sz="1600" dirty="0">
                <a:solidFill>
                  <a:schemeClr val="bg2">
                    <a:lumMod val="50000"/>
                  </a:schemeClr>
                </a:solidFill>
              </a:rPr>
              <a:t>Define the </a:t>
            </a:r>
            <a:r>
              <a:rPr lang="en-US" sz="1600" b="1" i="1" dirty="0">
                <a:solidFill>
                  <a:schemeClr val="bg2">
                    <a:lumMod val="50000"/>
                  </a:schemeClr>
                </a:solidFill>
              </a:rPr>
              <a:t>high level </a:t>
            </a:r>
            <a:r>
              <a:rPr lang="en-US" sz="1600" dirty="0">
                <a:solidFill>
                  <a:schemeClr val="bg2">
                    <a:lumMod val="50000"/>
                  </a:schemeClr>
                </a:solidFill>
              </a:rPr>
              <a:t>project plan.</a:t>
            </a:r>
            <a:endParaRPr lang="en-US" dirty="0">
              <a:solidFill>
                <a:schemeClr val="bg2">
                  <a:lumMod val="50000"/>
                </a:schemeClr>
              </a:solidFill>
            </a:endParaRPr>
          </a:p>
          <a:p>
            <a:pPr lvl="2"/>
            <a:r>
              <a:rPr lang="en-US" sz="1400" dirty="0"/>
              <a:t>At this stage of the project, the project plan may consist of nothing more than p</a:t>
            </a:r>
            <a:r>
              <a:rPr lang="en-US" sz="1400" i="1" dirty="0"/>
              <a:t>roject milestones</a:t>
            </a:r>
            <a:r>
              <a:rPr lang="en-US" sz="1400" dirty="0"/>
              <a:t> represent key dates by which you need a certain group of activities performed.</a:t>
            </a:r>
          </a:p>
          <a:p>
            <a:pPr marL="640080" lvl="2" indent="0">
              <a:buNone/>
            </a:pPr>
            <a:r>
              <a:rPr lang="en-US" sz="1200" i="1" dirty="0">
                <a:solidFill>
                  <a:schemeClr val="bg2">
                    <a:lumMod val="50000"/>
                  </a:schemeClr>
                </a:solidFill>
              </a:rPr>
              <a:t>A full blown project plan defines the what, when, and who questions of systems development activities including all activities, the individuals, or resources, who will perform the activities, and the time required to complete each activity </a:t>
            </a:r>
          </a:p>
        </p:txBody>
      </p:sp>
      <p:sp>
        <p:nvSpPr>
          <p:cNvPr id="3" name="Title 2"/>
          <p:cNvSpPr>
            <a:spLocks noGrp="1"/>
          </p:cNvSpPr>
          <p:nvPr>
            <p:ph type="title"/>
          </p:nvPr>
        </p:nvSpPr>
        <p:spPr/>
        <p:txBody>
          <a:bodyPr/>
          <a:lstStyle/>
          <a:p>
            <a:r>
              <a:rPr lang="en-US" dirty="0"/>
              <a:t>Planning</a:t>
            </a:r>
          </a:p>
        </p:txBody>
      </p:sp>
      <p:grpSp>
        <p:nvGrpSpPr>
          <p:cNvPr id="24" name="Group 23"/>
          <p:cNvGrpSpPr/>
          <p:nvPr/>
        </p:nvGrpSpPr>
        <p:grpSpPr>
          <a:xfrm>
            <a:off x="6838873" y="1697707"/>
            <a:ext cx="1468130" cy="925038"/>
            <a:chOff x="6838873" y="1697707"/>
            <a:chExt cx="1468130" cy="925038"/>
          </a:xfrm>
        </p:grpSpPr>
        <p:sp>
          <p:nvSpPr>
            <p:cNvPr id="6" name="TextBox 5"/>
            <p:cNvSpPr txBox="1"/>
            <p:nvPr/>
          </p:nvSpPr>
          <p:spPr>
            <a:xfrm>
              <a:off x="7351292" y="1697707"/>
              <a:ext cx="955711" cy="323165"/>
            </a:xfrm>
            <a:prstGeom prst="rect">
              <a:avLst/>
            </a:prstGeom>
            <a:noFill/>
          </p:spPr>
          <p:txBody>
            <a:bodyPr wrap="none" rtlCol="0">
              <a:spAutoFit/>
            </a:bodyPr>
            <a:lstStyle/>
            <a:p>
              <a:pPr algn="ctr">
                <a:lnSpc>
                  <a:spcPts val="1800"/>
                </a:lnSpc>
              </a:pPr>
              <a:r>
                <a:rPr lang="en-US" sz="1600" b="0" dirty="0">
                  <a:latin typeface="+mn-lt"/>
                </a:rPr>
                <a:t>Planning</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sp>
        <p:nvSpPr>
          <p:cNvPr id="28" name="TextBox 27"/>
          <p:cNvSpPr txBox="1"/>
          <p:nvPr/>
        </p:nvSpPr>
        <p:spPr>
          <a:xfrm>
            <a:off x="7010400" y="2813948"/>
            <a:ext cx="1967251" cy="1477328"/>
          </a:xfrm>
          <a:prstGeom prst="rect">
            <a:avLst/>
          </a:prstGeom>
          <a:noFill/>
        </p:spPr>
        <p:txBody>
          <a:bodyPr wrap="square" rtlCol="0">
            <a:spAutoFit/>
          </a:bodyPr>
          <a:lstStyle/>
          <a:p>
            <a:pPr algn="ctr">
              <a:lnSpc>
                <a:spcPts val="1800"/>
              </a:lnSpc>
            </a:pPr>
            <a:r>
              <a:rPr lang="en-US" sz="1600" b="1" dirty="0">
                <a:solidFill>
                  <a:srgbClr val="C00000"/>
                </a:solidFill>
                <a:latin typeface="Comic Sans MS" panose="030F0702030302020204" pitchFamily="66" charset="0"/>
              </a:rPr>
              <a:t>Begins with an idea</a:t>
            </a:r>
          </a:p>
          <a:p>
            <a:pPr algn="ctr">
              <a:lnSpc>
                <a:spcPts val="1800"/>
              </a:lnSpc>
            </a:pPr>
            <a:endParaRPr lang="en-US" sz="1600" b="1" dirty="0">
              <a:solidFill>
                <a:srgbClr val="C00000"/>
              </a:solidFill>
              <a:latin typeface="Comic Sans MS" panose="030F0702030302020204" pitchFamily="66" charset="0"/>
            </a:endParaRPr>
          </a:p>
          <a:p>
            <a:pPr algn="ctr">
              <a:lnSpc>
                <a:spcPts val="1800"/>
              </a:lnSpc>
            </a:pPr>
            <a:r>
              <a:rPr lang="en-US" sz="1600" b="1" dirty="0">
                <a:solidFill>
                  <a:srgbClr val="C00000"/>
                </a:solidFill>
                <a:latin typeface="Comic Sans MS" panose="030F0702030302020204" pitchFamily="66" charset="0"/>
              </a:rPr>
              <a:t>Ends with organizational approval</a:t>
            </a:r>
          </a:p>
        </p:txBody>
      </p:sp>
    </p:spTree>
    <p:extLst>
      <p:ext uri="{BB962C8B-B14F-4D97-AF65-F5344CB8AC3E}">
        <p14:creationId xmlns:p14="http://schemas.microsoft.com/office/powerpoint/2010/main" val="8646791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73132" y="3276600"/>
            <a:ext cx="4222668" cy="3278504"/>
          </a:xfrm>
        </p:spPr>
        <p:txBody>
          <a:bodyPr>
            <a:normAutofit/>
          </a:bodyPr>
          <a:lstStyle/>
          <a:p>
            <a:r>
              <a:rPr lang="en-US" sz="1800" b="1" dirty="0"/>
              <a:t>Project Scope Statement</a:t>
            </a:r>
          </a:p>
          <a:p>
            <a:pPr lvl="1"/>
            <a:r>
              <a:rPr lang="en-US" sz="1600" dirty="0"/>
              <a:t>What is in scope and out of scope</a:t>
            </a:r>
          </a:p>
          <a:p>
            <a:pPr lvl="1"/>
            <a:r>
              <a:rPr lang="en-US" sz="1600" dirty="0"/>
              <a:t>Will project be delivered in phases?</a:t>
            </a:r>
          </a:p>
          <a:p>
            <a:r>
              <a:rPr lang="en-US" sz="1800" b="1" dirty="0"/>
              <a:t>Project Background</a:t>
            </a:r>
          </a:p>
          <a:p>
            <a:pPr lvl="1"/>
            <a:r>
              <a:rPr lang="en-US" sz="1600" dirty="0"/>
              <a:t>Why and how project was created.</a:t>
            </a:r>
          </a:p>
          <a:p>
            <a:pPr lvl="1"/>
            <a:r>
              <a:rPr lang="en-US" sz="1600" dirty="0"/>
              <a:t>History and context</a:t>
            </a:r>
          </a:p>
          <a:p>
            <a:r>
              <a:rPr lang="en-US" sz="1800" b="1" dirty="0"/>
              <a:t>Feasibility Analysis</a:t>
            </a:r>
          </a:p>
          <a:p>
            <a:r>
              <a:rPr lang="en-US" sz="1800" b="1" dirty="0"/>
              <a:t>Assumptions, Dependencies and Constraints</a:t>
            </a:r>
          </a:p>
          <a:p>
            <a:r>
              <a:rPr lang="en-US" sz="1800" b="1" dirty="0"/>
              <a:t>Initial Project Plan</a:t>
            </a:r>
            <a:endParaRPr lang="en-US" sz="1800" dirty="0"/>
          </a:p>
          <a:p>
            <a:pPr lvl="1"/>
            <a:r>
              <a:rPr lang="en-US" sz="1600" dirty="0"/>
              <a:t>High level milestones and dates</a:t>
            </a:r>
          </a:p>
          <a:p>
            <a:endParaRPr lang="en-US" sz="1800" b="1" dirty="0"/>
          </a:p>
          <a:p>
            <a:endParaRPr lang="en-US" sz="1100" i="1" dirty="0">
              <a:solidFill>
                <a:schemeClr val="bg2">
                  <a:lumMod val="50000"/>
                </a:schemeClr>
              </a:solidFill>
            </a:endParaRPr>
          </a:p>
        </p:txBody>
      </p:sp>
      <p:sp>
        <p:nvSpPr>
          <p:cNvPr id="4" name="Content Placeholder 3"/>
          <p:cNvSpPr>
            <a:spLocks noGrp="1"/>
          </p:cNvSpPr>
          <p:nvPr>
            <p:ph sz="half" idx="2"/>
          </p:nvPr>
        </p:nvSpPr>
        <p:spPr>
          <a:xfrm>
            <a:off x="4123706" y="3276600"/>
            <a:ext cx="5096494" cy="3429000"/>
          </a:xfrm>
        </p:spPr>
        <p:txBody>
          <a:bodyPr/>
          <a:lstStyle/>
          <a:p>
            <a:r>
              <a:rPr lang="en-US" sz="1800" b="1" dirty="0"/>
              <a:t>Organization and Governance</a:t>
            </a:r>
          </a:p>
          <a:p>
            <a:pPr lvl="1"/>
            <a:r>
              <a:rPr lang="en-US" sz="1600" dirty="0"/>
              <a:t>Team Organization Chart. </a:t>
            </a:r>
          </a:p>
          <a:p>
            <a:pPr lvl="1"/>
            <a:r>
              <a:rPr lang="en-US" sz="1600" dirty="0"/>
              <a:t>Governance structure and checkpoints</a:t>
            </a:r>
          </a:p>
          <a:p>
            <a:r>
              <a:rPr lang="en-US" sz="1800" b="1" dirty="0"/>
              <a:t>Communication Plan</a:t>
            </a:r>
          </a:p>
          <a:p>
            <a:pPr lvl="1"/>
            <a:r>
              <a:rPr lang="en-US" sz="1600" dirty="0"/>
              <a:t>e.g. weekly project team meetings, biweekly governance meetings, minutes…</a:t>
            </a:r>
          </a:p>
          <a:p>
            <a:r>
              <a:rPr lang="en-US" sz="1800" b="1" dirty="0"/>
              <a:t>Quality Plan</a:t>
            </a:r>
            <a:endParaRPr lang="en-US" sz="1800" dirty="0"/>
          </a:p>
          <a:p>
            <a:pPr lvl="1"/>
            <a:r>
              <a:rPr lang="en-US" sz="1600" dirty="0"/>
              <a:t>Often a list of deliverables</a:t>
            </a:r>
          </a:p>
          <a:p>
            <a:r>
              <a:rPr lang="en-US" sz="1800" b="1" dirty="0"/>
              <a:t>Risk Assessment</a:t>
            </a:r>
          </a:p>
          <a:p>
            <a:pPr lvl="1"/>
            <a:r>
              <a:rPr lang="en-US" sz="1600" dirty="0"/>
              <a:t>What are expected risks &amp; mitigation strategies</a:t>
            </a:r>
          </a:p>
          <a:p>
            <a:r>
              <a:rPr lang="en-US" sz="1800" b="1" dirty="0"/>
              <a:t>Estimated Cost and ROI</a:t>
            </a:r>
          </a:p>
        </p:txBody>
      </p:sp>
      <p:sp>
        <p:nvSpPr>
          <p:cNvPr id="3" name="Title 2"/>
          <p:cNvSpPr>
            <a:spLocks noGrp="1"/>
          </p:cNvSpPr>
          <p:nvPr>
            <p:ph type="title"/>
          </p:nvPr>
        </p:nvSpPr>
        <p:spPr/>
        <p:txBody>
          <a:bodyPr/>
          <a:lstStyle/>
          <a:p>
            <a:r>
              <a:rPr lang="en-US" dirty="0"/>
              <a:t>Planning:</a:t>
            </a:r>
            <a:br>
              <a:rPr lang="en-US" dirty="0"/>
            </a:br>
            <a:r>
              <a:rPr lang="en-US" dirty="0"/>
              <a:t>The Project Initiation Document (PID)</a:t>
            </a:r>
          </a:p>
        </p:txBody>
      </p:sp>
      <p:grpSp>
        <p:nvGrpSpPr>
          <p:cNvPr id="24" name="Group 23"/>
          <p:cNvGrpSpPr/>
          <p:nvPr/>
        </p:nvGrpSpPr>
        <p:grpSpPr>
          <a:xfrm>
            <a:off x="6838873" y="1697707"/>
            <a:ext cx="1468130" cy="925038"/>
            <a:chOff x="6838873" y="1697707"/>
            <a:chExt cx="1468130" cy="925038"/>
          </a:xfrm>
        </p:grpSpPr>
        <p:sp>
          <p:nvSpPr>
            <p:cNvPr id="6" name="TextBox 5"/>
            <p:cNvSpPr txBox="1"/>
            <p:nvPr/>
          </p:nvSpPr>
          <p:spPr>
            <a:xfrm>
              <a:off x="7351292" y="1697707"/>
              <a:ext cx="955711" cy="323165"/>
            </a:xfrm>
            <a:prstGeom prst="rect">
              <a:avLst/>
            </a:prstGeom>
            <a:noFill/>
          </p:spPr>
          <p:txBody>
            <a:bodyPr wrap="none" rtlCol="0">
              <a:spAutoFit/>
            </a:bodyPr>
            <a:lstStyle/>
            <a:p>
              <a:pPr algn="ctr">
                <a:lnSpc>
                  <a:spcPts val="1800"/>
                </a:lnSpc>
              </a:pPr>
              <a:r>
                <a:rPr lang="en-US" sz="1600" b="0" dirty="0">
                  <a:latin typeface="+mn-lt"/>
                </a:rPr>
                <a:t>Planning</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8873" y="1803595"/>
              <a:ext cx="1009650" cy="819150"/>
            </a:xfrm>
            <a:prstGeom prst="rect">
              <a:avLst/>
            </a:prstGeom>
          </p:spPr>
        </p:pic>
      </p:grpSp>
      <p:sp>
        <p:nvSpPr>
          <p:cNvPr id="5" name="Rectangle 4"/>
          <p:cNvSpPr/>
          <p:nvPr/>
        </p:nvSpPr>
        <p:spPr>
          <a:xfrm>
            <a:off x="-152400" y="1697707"/>
            <a:ext cx="6781800" cy="1477328"/>
          </a:xfrm>
          <a:prstGeom prst="rect">
            <a:avLst/>
          </a:prstGeom>
        </p:spPr>
        <p:txBody>
          <a:bodyPr wrap="square">
            <a:spAutoFit/>
          </a:bodyPr>
          <a:lstStyle/>
          <a:p>
            <a:pPr marL="742950" lvl="1" indent="-285750">
              <a:buFont typeface="Arial" panose="020B0604020202020204" pitchFamily="34" charset="0"/>
              <a:buChar char="•"/>
            </a:pPr>
            <a:r>
              <a:rPr lang="en-US" dirty="0"/>
              <a:t>What the project is aiming and planning to achieve</a:t>
            </a:r>
          </a:p>
          <a:p>
            <a:pPr marL="742950" lvl="1" indent="-285750">
              <a:buFont typeface="Arial" panose="020B0604020202020204" pitchFamily="34" charset="0"/>
              <a:buChar char="•"/>
            </a:pPr>
            <a:r>
              <a:rPr lang="en-US" dirty="0"/>
              <a:t>The reason for the importance of meeting these aims. </a:t>
            </a:r>
          </a:p>
          <a:p>
            <a:pPr marL="742950" lvl="1" indent="-285750">
              <a:buFont typeface="Arial" panose="020B0604020202020204" pitchFamily="34" charset="0"/>
              <a:buChar char="•"/>
            </a:pPr>
            <a:r>
              <a:rPr lang="en-US" dirty="0"/>
              <a:t>Approved by </a:t>
            </a:r>
            <a:r>
              <a:rPr lang="en-US" dirty="0">
                <a:solidFill>
                  <a:srgbClr val="6600FF"/>
                </a:solidFill>
              </a:rPr>
              <a:t>Project Board </a:t>
            </a:r>
            <a:r>
              <a:rPr lang="en-US" dirty="0"/>
              <a:t>(all stakeholders and </a:t>
            </a:r>
            <a:r>
              <a:rPr lang="en-US" dirty="0" err="1"/>
              <a:t>mgmt</a:t>
            </a:r>
            <a:r>
              <a:rPr lang="en-US" dirty="0"/>
              <a:t>)</a:t>
            </a:r>
          </a:p>
          <a:p>
            <a:pPr marL="742950" lvl="1" indent="-285750">
              <a:buFont typeface="Arial" panose="020B0604020202020204" pitchFamily="34" charset="0"/>
              <a:buChar char="•"/>
            </a:pPr>
            <a:r>
              <a:rPr lang="en-US" dirty="0"/>
              <a:t>Not regularly updated post-approval during project stages</a:t>
            </a:r>
          </a:p>
          <a:p>
            <a:pPr marL="742950" lvl="1" indent="-285750">
              <a:buFont typeface="Arial" panose="020B0604020202020204" pitchFamily="34" charset="0"/>
              <a:buChar char="•"/>
            </a:pPr>
            <a:r>
              <a:rPr lang="en-US" dirty="0"/>
              <a:t>May contain all or most of the sections below</a:t>
            </a:r>
          </a:p>
        </p:txBody>
      </p:sp>
    </p:spTree>
    <p:extLst>
      <p:ext uri="{BB962C8B-B14F-4D97-AF65-F5344CB8AC3E}">
        <p14:creationId xmlns:p14="http://schemas.microsoft.com/office/powerpoint/2010/main" val="37510382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ava Gree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txDef>
      <a:spPr>
        <a:noFill/>
      </a:spPr>
      <a:bodyPr wrap="square" rtlCol="0">
        <a:spAutoFit/>
      </a:bodyPr>
      <a:lstStyle>
        <a:defPPr algn="ctr">
          <a:lnSpc>
            <a:spcPts val="1800"/>
          </a:lnSpc>
          <a:defRPr sz="1800" b="0" dirty="0" err="1" smtClean="0">
            <a:latin typeface="+mn-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6270</TotalTime>
  <Words>2650</Words>
  <Application>Microsoft Office PowerPoint</Application>
  <PresentationFormat>On-screen Show (4:3)</PresentationFormat>
  <Paragraphs>460</Paragraphs>
  <Slides>46</Slides>
  <Notes>3</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Java Green</vt:lpstr>
      <vt:lpstr>Software Engineering I      Chapter 2    Software  Processes</vt:lpstr>
      <vt:lpstr>The software process</vt:lpstr>
      <vt:lpstr>Plan-driven and agile processes</vt:lpstr>
      <vt:lpstr>Software process models</vt:lpstr>
      <vt:lpstr>Software process models</vt:lpstr>
      <vt:lpstr>System Development Life Cycle</vt:lpstr>
      <vt:lpstr>A representative SDLC</vt:lpstr>
      <vt:lpstr>Planning</vt:lpstr>
      <vt:lpstr>Planning: The Project Initiation Document (PID)</vt:lpstr>
      <vt:lpstr>What makes for a good PID?</vt:lpstr>
      <vt:lpstr>Analysis</vt:lpstr>
      <vt:lpstr>Design and Development</vt:lpstr>
      <vt:lpstr>Integration and Testing</vt:lpstr>
      <vt:lpstr>Implementation</vt:lpstr>
      <vt:lpstr>Implementation Techniques</vt:lpstr>
      <vt:lpstr>Maintenance</vt:lpstr>
      <vt:lpstr>Methodologies</vt:lpstr>
      <vt:lpstr>1.  The waterfall model</vt:lpstr>
      <vt:lpstr>Waterfall model problems</vt:lpstr>
      <vt:lpstr>2.  Incremental development </vt:lpstr>
      <vt:lpstr>Incremental development  compared to Waterfall</vt:lpstr>
      <vt:lpstr>3. Integration and configuration based on reuse</vt:lpstr>
      <vt:lpstr>3. Integration and configuration development</vt:lpstr>
      <vt:lpstr>Advantages and disadvantages of Integration and configuration development</vt:lpstr>
      <vt:lpstr>Software Processes</vt:lpstr>
      <vt:lpstr>Software specification</vt:lpstr>
      <vt:lpstr>Software design and development</vt:lpstr>
      <vt:lpstr>Software validation</vt:lpstr>
      <vt:lpstr>Software evolution</vt:lpstr>
      <vt:lpstr>Coping with change</vt:lpstr>
      <vt:lpstr>Coping with change</vt:lpstr>
      <vt:lpstr>Reducing the costs of rework</vt:lpstr>
      <vt:lpstr>Coping with changing requirements</vt:lpstr>
      <vt:lpstr>Prototype development</vt:lpstr>
      <vt:lpstr>Throw-away prototypes</vt:lpstr>
      <vt:lpstr>Incremental development and delivery</vt:lpstr>
      <vt:lpstr>Incremental delivery  advantages and problems</vt:lpstr>
      <vt:lpstr>Supplemental Slides</vt:lpstr>
      <vt:lpstr>Software process descriptions</vt:lpstr>
      <vt:lpstr>A general model of the  design process and activities </vt:lpstr>
      <vt:lpstr>Stages of testing</vt:lpstr>
      <vt:lpstr>Testing phases in a plan-driven software process (V-model)</vt:lpstr>
      <vt:lpstr>System evolution </vt:lpstr>
      <vt:lpstr>Software prototyping</vt:lpstr>
      <vt:lpstr>The process of prototype development</vt:lpstr>
      <vt:lpstr>Incremental delivery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Object-Oriented Programming and Data Abstraction  Lesson 1: Review</dc:title>
  <dc:creator>Jack Myers</dc:creator>
  <cp:lastModifiedBy>Jack Myers</cp:lastModifiedBy>
  <cp:revision>184</cp:revision>
  <dcterms:created xsi:type="dcterms:W3CDTF">2013-12-20T15:33:26Z</dcterms:created>
  <dcterms:modified xsi:type="dcterms:W3CDTF">2017-12-17T17:43:03Z</dcterms:modified>
</cp:coreProperties>
</file>