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0" r:id="rId15"/>
    <p:sldId id="271" r:id="rId16"/>
    <p:sldId id="272" r:id="rId17"/>
    <p:sldId id="315" r:id="rId18"/>
    <p:sldId id="275" r:id="rId19"/>
    <p:sldId id="276" r:id="rId20"/>
    <p:sldId id="278" r:id="rId21"/>
    <p:sldId id="277"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F6F7"/>
    <a:srgbClr val="FDD1D5"/>
    <a:srgbClr val="E4ECD9"/>
    <a:srgbClr val="DCE4F2"/>
    <a:srgbClr val="D9D5D8"/>
    <a:srgbClr val="FEEFAE"/>
    <a:srgbClr val="F2F0F1"/>
    <a:srgbClr val="008000"/>
    <a:srgbClr val="31859C"/>
    <a:srgbClr val="D4C21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95" d="100"/>
          <a:sy n="95" d="100"/>
        </p:scale>
        <p:origin x="252" y="21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8/16/2026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8/16/2026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8/16/2026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8/16/2026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8/16/2026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hyperlink" Target="http://debonogroup.com/services/core-programs/six-thinking-hats/" TargetMode="Externa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https://www.synthesia.io/?utm_source=chatgpt.com" TargetMode="External"/><Relationship Id="rId2" Type="http://schemas.openxmlformats.org/officeDocument/2006/relationships/hyperlink" Target="https://www.heygen.com/?utm_source=chatgpt.com" TargetMode="External"/><Relationship Id="rId1" Type="http://schemas.openxmlformats.org/officeDocument/2006/relationships/slideLayout" Target="../slideLayouts/slideLayout7.xml"/><Relationship Id="rId5" Type="http://schemas.openxmlformats.org/officeDocument/2006/relationships/hyperlink" Target="https://help.miro.com/hc/en-us/articles/28765406244498-Miro-AI-overview?utm_source=chatgpt.com" TargetMode="External"/><Relationship Id="rId4" Type="http://schemas.openxmlformats.org/officeDocument/2006/relationships/hyperlink" Target="https://support.bolt.new/building/intro-bolt?utm_source=chatgpt.com"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Professional Scrum Master – AI Essentials</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5010912"/>
          </a:xfrm>
          <a:prstGeom prst="rect">
            <a:avLst/>
          </a:prstGeom>
          <a:noFill/>
        </p:spPr>
        <p:txBody>
          <a:bodyPr wrap="square" lIns="45720" tIns="27432" rIns="45720" bIns="27432" anchor="t">
            <a:spAutoFit/>
          </a:bodyPr>
          <a:lstStyle/>
          <a:p>
            <a:pPr>
              <a:lnSpc>
                <a:spcPct val="100000"/>
              </a:lnSpc>
              <a:spcAft>
                <a:spcPts val="300"/>
              </a:spcAft>
              <a:defRPr sz="2100">
                <a:solidFill>
                  <a:srgbClr val="20272D"/>
                </a:solidFill>
                <a:latin typeface="Aptos"/>
              </a:defRPr>
            </a:pPr>
            <a:r>
              <a:t>PSM-AI Essentials</a:t>
            </a:r>
          </a:p>
          <a:p>
            <a:pPr>
              <a:lnSpc>
                <a:spcPct val="100000"/>
              </a:lnSpc>
              <a:spcAft>
                <a:spcPts val="300"/>
              </a:spcAft>
              <a:defRPr sz="2100">
                <a:solidFill>
                  <a:srgbClr val="20272D"/>
                </a:solidFill>
                <a:latin typeface="Aptos"/>
              </a:defRPr>
            </a:pPr>
            <a:r>
              <a:t>A Professional Scrum training course created by Ken Schwaber and Scrum.org</a:t>
            </a:r>
          </a:p>
          <a:p>
            <a:pPr>
              <a:lnSpc>
                <a:spcPct val="100000"/>
              </a:lnSpc>
              <a:spcAft>
                <a:spcPts val="300"/>
              </a:spcAft>
              <a:defRPr sz="2100">
                <a:solidFill>
                  <a:srgbClr val="20272D"/>
                </a:solidFill>
                <a:latin typeface="Aptos"/>
              </a:defRPr>
            </a:pPr>
            <a:r>
              <a:t>V1.11 © 2026 Scrum.org. All Rights Reserved.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Class Project – The Scrum Master</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5010912"/>
          </a:xfrm>
          <a:prstGeom prst="rect">
            <a:avLst/>
          </a:prstGeom>
          <a:noFill/>
        </p:spPr>
        <p:txBody>
          <a:bodyPr wrap="square" lIns="45720" tIns="27432" rIns="45720" bIns="27432" anchor="t">
            <a:spAutoFit/>
          </a:bodyPr>
          <a:lstStyle/>
          <a:p>
            <a:pPr>
              <a:lnSpc>
                <a:spcPct val="100000"/>
              </a:lnSpc>
              <a:spcAft>
                <a:spcPts val="300"/>
              </a:spcAft>
              <a:defRPr sz="1850">
                <a:solidFill>
                  <a:srgbClr val="20272D"/>
                </a:solidFill>
                <a:latin typeface="Aptos"/>
              </a:defRPr>
            </a:pPr>
            <a:r>
              <a:t>She leads with clarity, heart and a drive to improve. Rose is sharp, curious and ready to make things happen.</a:t>
            </a:r>
          </a:p>
          <a:p>
            <a:pPr>
              <a:spcAft>
                <a:spcPts val="400"/>
              </a:spcAft>
            </a:pPr>
            <a:endParaRPr/>
          </a:p>
          <a:p>
            <a:pPr>
              <a:lnSpc>
                <a:spcPct val="100000"/>
              </a:lnSpc>
              <a:spcAft>
                <a:spcPts val="300"/>
              </a:spcAft>
              <a:defRPr sz="1850">
                <a:solidFill>
                  <a:srgbClr val="20272D"/>
                </a:solidFill>
                <a:latin typeface="Aptos"/>
              </a:defRPr>
            </a:pPr>
            <a:r>
              <a:t>Now imagine what happens when Rose starts working more with AI. Not to replace her instincts, but to boost them.</a:t>
            </a:r>
          </a:p>
          <a:p>
            <a:pPr>
              <a:spcAft>
                <a:spcPts val="400"/>
              </a:spcAft>
            </a:pPr>
            <a:endParaRPr/>
          </a:p>
          <a:p>
            <a:pPr>
              <a:lnSpc>
                <a:spcPct val="100000"/>
              </a:lnSpc>
              <a:spcAft>
                <a:spcPts val="300"/>
              </a:spcAft>
              <a:defRPr sz="1850">
                <a:solidFill>
                  <a:srgbClr val="20272D"/>
                </a:solidFill>
                <a:latin typeface="Aptos"/>
              </a:defRPr>
            </a:pPr>
            <a:r>
              <a:t>The output of AI is not always in line with her expectations.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Exercise – Output Differences</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2804870"/>
          </a:xfrm>
          <a:prstGeom prst="rect">
            <a:avLst/>
          </a:prstGeom>
          <a:noFill/>
        </p:spPr>
        <p:txBody>
          <a:bodyPr wrap="square" lIns="45720" tIns="27432" rIns="45720" bIns="27432" anchor="t">
            <a:spAutoFit/>
          </a:bodyPr>
          <a:lstStyle/>
          <a:p>
            <a:pPr>
              <a:lnSpc>
                <a:spcPct val="100000"/>
              </a:lnSpc>
              <a:spcAft>
                <a:spcPts val="300"/>
              </a:spcAft>
              <a:defRPr sz="2100">
                <a:solidFill>
                  <a:srgbClr val="20272D"/>
                </a:solidFill>
                <a:latin typeface="Aptos"/>
              </a:defRPr>
            </a:pPr>
            <a:r>
              <a:rPr dirty="0"/>
              <a:t>Use the following prompt:</a:t>
            </a:r>
          </a:p>
          <a:p>
            <a:pPr>
              <a:spcAft>
                <a:spcPts val="400"/>
              </a:spcAft>
            </a:pPr>
            <a:endParaRPr dirty="0"/>
          </a:p>
          <a:p>
            <a:pPr>
              <a:lnSpc>
                <a:spcPct val="100000"/>
              </a:lnSpc>
              <a:spcAft>
                <a:spcPts val="300"/>
              </a:spcAft>
              <a:defRPr sz="2100">
                <a:solidFill>
                  <a:srgbClr val="20272D"/>
                </a:solidFill>
                <a:latin typeface="Aptos"/>
              </a:defRPr>
            </a:pPr>
            <a:r>
              <a:rPr dirty="0"/>
              <a:t>Explain why the sky is blue in 3 short bullet points. Use simple language for a 10-year-old. End with one fun fact.</a:t>
            </a:r>
          </a:p>
          <a:p>
            <a:pPr>
              <a:spcAft>
                <a:spcPts val="400"/>
              </a:spcAft>
            </a:pPr>
            <a:endParaRPr dirty="0"/>
          </a:p>
          <a:p>
            <a:pPr>
              <a:lnSpc>
                <a:spcPct val="100000"/>
              </a:lnSpc>
              <a:spcAft>
                <a:spcPts val="300"/>
              </a:spcAft>
              <a:defRPr sz="2100">
                <a:solidFill>
                  <a:srgbClr val="20272D"/>
                </a:solidFill>
                <a:latin typeface="Aptos"/>
              </a:defRPr>
            </a:pPr>
            <a:r>
              <a:rPr dirty="0"/>
              <a:t>Discuss the output with a partner:</a:t>
            </a:r>
          </a:p>
          <a:p>
            <a:pPr>
              <a:lnSpc>
                <a:spcPct val="100000"/>
              </a:lnSpc>
              <a:spcAft>
                <a:spcPts val="300"/>
              </a:spcAft>
              <a:defRPr sz="2100">
                <a:solidFill>
                  <a:srgbClr val="20272D"/>
                </a:solidFill>
                <a:latin typeface="Aptos"/>
              </a:defRPr>
            </a:pPr>
            <a:r>
              <a:rPr dirty="0"/>
              <a:t>• What is different in the output?</a:t>
            </a:r>
          </a:p>
          <a:p>
            <a:pPr>
              <a:lnSpc>
                <a:spcPct val="100000"/>
              </a:lnSpc>
              <a:spcAft>
                <a:spcPts val="300"/>
              </a:spcAft>
              <a:defRPr sz="2100">
                <a:solidFill>
                  <a:srgbClr val="20272D"/>
                </a:solidFill>
                <a:latin typeface="Aptos"/>
              </a:defRPr>
            </a:pPr>
            <a:r>
              <a:rPr dirty="0"/>
              <a:t>• How is that possible since you used exactly the same prompt?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Same Prompt Can Produce Different Outputs</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2568908"/>
          </a:xfrm>
          <a:prstGeom prst="rect">
            <a:avLst/>
          </a:prstGeom>
          <a:noFill/>
        </p:spPr>
        <p:txBody>
          <a:bodyPr wrap="square" lIns="45720" tIns="27432" rIns="45720" bIns="27432" anchor="t">
            <a:spAutoFit/>
          </a:bodyPr>
          <a:lstStyle/>
          <a:p>
            <a:pPr>
              <a:lnSpc>
                <a:spcPct val="100000"/>
              </a:lnSpc>
              <a:spcAft>
                <a:spcPts val="300"/>
              </a:spcAft>
              <a:defRPr sz="1850">
                <a:solidFill>
                  <a:srgbClr val="20272D"/>
                </a:solidFill>
                <a:latin typeface="Aptos"/>
              </a:defRPr>
            </a:pPr>
            <a:r>
              <a:rPr dirty="0"/>
              <a:t>This is not a bug; it’s a fundamental property of how modern Generative AI works.</a:t>
            </a:r>
          </a:p>
          <a:p>
            <a:pPr marL="231775" indent="-231775">
              <a:spcAft>
                <a:spcPts val="400"/>
              </a:spcAft>
            </a:pPr>
            <a:endParaRPr dirty="0"/>
          </a:p>
          <a:p>
            <a:pPr marL="231775" indent="-231775">
              <a:lnSpc>
                <a:spcPct val="100000"/>
              </a:lnSpc>
              <a:spcAft>
                <a:spcPts val="300"/>
              </a:spcAft>
              <a:buFont typeface="Arial" panose="020B0604020202020204" pitchFamily="34" charset="0"/>
              <a:buChar char="•"/>
              <a:defRPr sz="1850">
                <a:solidFill>
                  <a:srgbClr val="20272D"/>
                </a:solidFill>
                <a:latin typeface="Aptos"/>
              </a:defRPr>
            </a:pPr>
            <a:r>
              <a:rPr dirty="0"/>
              <a:t>Language Models are probabilistic.</a:t>
            </a:r>
          </a:p>
          <a:p>
            <a:pPr marL="231775" indent="-231775">
              <a:lnSpc>
                <a:spcPct val="100000"/>
              </a:lnSpc>
              <a:spcAft>
                <a:spcPts val="300"/>
              </a:spcAft>
              <a:buFont typeface="Arial" panose="020B0604020202020204" pitchFamily="34" charset="0"/>
              <a:buChar char="•"/>
              <a:defRPr sz="1850">
                <a:solidFill>
                  <a:srgbClr val="20272D"/>
                </a:solidFill>
                <a:latin typeface="Aptos"/>
              </a:defRPr>
            </a:pPr>
            <a:r>
              <a:rPr dirty="0"/>
              <a:t>Sampling introduces controlled randomness.</a:t>
            </a:r>
          </a:p>
          <a:p>
            <a:pPr marL="231775" indent="-231775">
              <a:lnSpc>
                <a:spcPct val="100000"/>
              </a:lnSpc>
              <a:spcAft>
                <a:spcPts val="300"/>
              </a:spcAft>
              <a:buFont typeface="Arial" panose="020B0604020202020204" pitchFamily="34" charset="0"/>
              <a:buChar char="•"/>
              <a:defRPr sz="1850">
                <a:solidFill>
                  <a:srgbClr val="20272D"/>
                </a:solidFill>
                <a:latin typeface="Aptos"/>
              </a:defRPr>
            </a:pPr>
            <a:r>
              <a:rPr dirty="0"/>
              <a:t>Temperature controls variability.</a:t>
            </a:r>
          </a:p>
          <a:p>
            <a:pPr marL="231775" indent="-231775">
              <a:lnSpc>
                <a:spcPct val="100000"/>
              </a:lnSpc>
              <a:spcAft>
                <a:spcPts val="300"/>
              </a:spcAft>
              <a:buFont typeface="Arial" panose="020B0604020202020204" pitchFamily="34" charset="0"/>
              <a:buChar char="•"/>
              <a:defRPr sz="1850">
                <a:solidFill>
                  <a:srgbClr val="20272D"/>
                </a:solidFill>
                <a:latin typeface="Aptos"/>
              </a:defRPr>
            </a:pPr>
            <a:r>
              <a:rPr dirty="0"/>
              <a:t>Context is rarely identical.</a:t>
            </a:r>
          </a:p>
          <a:p>
            <a:pPr marL="231775" indent="-231775">
              <a:lnSpc>
                <a:spcPct val="100000"/>
              </a:lnSpc>
              <a:spcAft>
                <a:spcPts val="300"/>
              </a:spcAft>
              <a:buFont typeface="Arial" panose="020B0604020202020204" pitchFamily="34" charset="0"/>
              <a:buChar char="•"/>
              <a:defRPr sz="1850">
                <a:solidFill>
                  <a:srgbClr val="20272D"/>
                </a:solidFill>
                <a:latin typeface="Aptos"/>
              </a:defRPr>
            </a:pPr>
            <a:r>
              <a:rPr dirty="0"/>
              <a:t>A fully deterministic model would repeat itself constantly, sound robotic, struggle with nuance, and provide less adaptive responses.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History and Training</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4502771"/>
          </a:xfrm>
          <a:prstGeom prst="rect">
            <a:avLst/>
          </a:prstGeom>
          <a:noFill/>
        </p:spPr>
        <p:txBody>
          <a:bodyPr wrap="square" lIns="45720" tIns="27432" rIns="45720" bIns="27432" anchor="t">
            <a:spAutoFit/>
          </a:bodyPr>
          <a:lstStyle/>
          <a:p>
            <a:pPr marL="171450" indent="-171450">
              <a:lnSpc>
                <a:spcPct val="100000"/>
              </a:lnSpc>
              <a:spcAft>
                <a:spcPts val="300"/>
              </a:spcAft>
              <a:buFont typeface="Arial" panose="020B0604020202020204" pitchFamily="34" charset="0"/>
              <a:buChar char="•"/>
              <a:defRPr sz="1450">
                <a:solidFill>
                  <a:srgbClr val="20272D"/>
                </a:solidFill>
                <a:latin typeface="Aptos"/>
              </a:defRPr>
            </a:pPr>
            <a:r>
              <a:rPr sz="1810" dirty="0"/>
              <a:t>Interacting with a model like ChatGPT does not automatically retrain the model in real time. Instead, your interactions can be used to fine-tune future models or adapt responses within a session using short-term memory (context).</a:t>
            </a:r>
          </a:p>
          <a:p>
            <a:pPr marL="171450" indent="-171450">
              <a:spcAft>
                <a:spcPts val="400"/>
              </a:spcAft>
              <a:buFont typeface="Arial" panose="020B0604020202020204" pitchFamily="34" charset="0"/>
              <a:buChar char="•"/>
            </a:pPr>
            <a:endParaRPr sz="1810" dirty="0"/>
          </a:p>
          <a:p>
            <a:pPr marL="171450" indent="-171450">
              <a:lnSpc>
                <a:spcPct val="100000"/>
              </a:lnSpc>
              <a:spcAft>
                <a:spcPts val="300"/>
              </a:spcAft>
              <a:buFont typeface="Arial" panose="020B0604020202020204" pitchFamily="34" charset="0"/>
              <a:buChar char="•"/>
              <a:defRPr sz="1450">
                <a:solidFill>
                  <a:srgbClr val="20272D"/>
                </a:solidFill>
                <a:latin typeface="Aptos"/>
              </a:defRPr>
            </a:pPr>
            <a:r>
              <a:rPr sz="1810" dirty="0"/>
              <a:t>During the Conversation (short-term context use): The model uses the chat history (context window) to understand your preferences within that session. It can seem like it learns your style or preferences, but this is not learning, just pattern-following within context. Once the session ends or context exceeds the limit, that memory is gone (unless you're using tools like Custom Instructions or memory features in ChatGPT Plus).</a:t>
            </a:r>
          </a:p>
          <a:p>
            <a:pPr marL="171450" indent="-171450">
              <a:spcAft>
                <a:spcPts val="400"/>
              </a:spcAft>
              <a:buFont typeface="Arial" panose="020B0604020202020204" pitchFamily="34" charset="0"/>
              <a:buChar char="•"/>
            </a:pPr>
            <a:endParaRPr sz="1810" dirty="0"/>
          </a:p>
          <a:p>
            <a:pPr marL="171450" indent="-171450">
              <a:lnSpc>
                <a:spcPct val="100000"/>
              </a:lnSpc>
              <a:spcAft>
                <a:spcPts val="300"/>
              </a:spcAft>
              <a:buFont typeface="Arial" panose="020B0604020202020204" pitchFamily="34" charset="0"/>
              <a:buChar char="•"/>
              <a:defRPr sz="1450">
                <a:solidFill>
                  <a:srgbClr val="20272D"/>
                </a:solidFill>
                <a:latin typeface="Aptos"/>
              </a:defRPr>
            </a:pPr>
            <a:r>
              <a:rPr sz="1810" dirty="0"/>
              <a:t>OpenAI may use anonymized user interactions to improve future versions of the model, but this: Happens offline, Requires explicit opt-in in tools like ChatGPT.</a:t>
            </a:r>
          </a:p>
          <a:p>
            <a:pPr marL="171450" indent="-171450">
              <a:spcAft>
                <a:spcPts val="400"/>
              </a:spcAft>
              <a:buFont typeface="Arial" panose="020B0604020202020204" pitchFamily="34" charset="0"/>
              <a:buChar char="•"/>
            </a:pPr>
            <a:endParaRPr sz="1810" dirty="0"/>
          </a:p>
          <a:p>
            <a:pPr marL="171450" indent="-171450">
              <a:lnSpc>
                <a:spcPct val="100000"/>
              </a:lnSpc>
              <a:spcAft>
                <a:spcPts val="300"/>
              </a:spcAft>
              <a:buFont typeface="Arial" panose="020B0604020202020204" pitchFamily="34" charset="0"/>
              <a:buChar char="•"/>
              <a:defRPr sz="1450">
                <a:solidFill>
                  <a:srgbClr val="20272D"/>
                </a:solidFill>
                <a:latin typeface="Aptos"/>
              </a:defRPr>
            </a:pPr>
            <a:r>
              <a:rPr sz="1810" dirty="0"/>
              <a:t>It's like talking to a waiter who remembers your preferences during your meal but forgets everything once you leave the restaurant, unless you filled out a survey that helps improve the menu next season.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Prompt Engineering Techniques</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5403018"/>
          </a:xfrm>
          <a:prstGeom prst="rect">
            <a:avLst/>
          </a:prstGeom>
          <a:noFill/>
        </p:spPr>
        <p:txBody>
          <a:bodyPr wrap="square" lIns="45720" tIns="27432" rIns="45720" bIns="27432" anchor="t">
            <a:spAutoFit/>
          </a:bodyPr>
          <a:lstStyle/>
          <a:p>
            <a:pPr>
              <a:lnSpc>
                <a:spcPct val="100000"/>
              </a:lnSpc>
              <a:spcAft>
                <a:spcPts val="300"/>
              </a:spcAft>
              <a:defRPr sz="1650">
                <a:solidFill>
                  <a:srgbClr val="20272D"/>
                </a:solidFill>
                <a:latin typeface="Aptos"/>
              </a:defRPr>
            </a:pPr>
            <a:r>
              <a:rPr sz="2000" dirty="0"/>
              <a:t>Top 5 Prompt Engineering Techniques</a:t>
            </a:r>
          </a:p>
          <a:p>
            <a:pPr>
              <a:spcAft>
                <a:spcPts val="400"/>
              </a:spcAft>
            </a:pPr>
            <a:endParaRPr sz="2000" dirty="0"/>
          </a:p>
          <a:p>
            <a:pPr marL="171450" indent="-171450">
              <a:lnSpc>
                <a:spcPct val="100000"/>
              </a:lnSpc>
              <a:spcAft>
                <a:spcPts val="1400"/>
              </a:spcAft>
              <a:buFont typeface="Arial" panose="020B0604020202020204" pitchFamily="34" charset="0"/>
              <a:buChar char="•"/>
              <a:defRPr sz="1650">
                <a:solidFill>
                  <a:srgbClr val="20272D"/>
                </a:solidFill>
                <a:latin typeface="Aptos"/>
              </a:defRPr>
            </a:pPr>
            <a:r>
              <a:rPr sz="2000" b="1" dirty="0"/>
              <a:t>Zero-shot Prompting: </a:t>
            </a:r>
            <a:r>
              <a:rPr sz="2000" dirty="0"/>
              <a:t>Ask the model to perform a task with no examples, relies on model's general understanding.</a:t>
            </a:r>
          </a:p>
          <a:p>
            <a:pPr marL="171450" indent="-171450">
              <a:lnSpc>
                <a:spcPct val="100000"/>
              </a:lnSpc>
              <a:spcAft>
                <a:spcPts val="1400"/>
              </a:spcAft>
              <a:buFont typeface="Arial" panose="020B0604020202020204" pitchFamily="34" charset="0"/>
              <a:buChar char="•"/>
              <a:defRPr sz="1650">
                <a:solidFill>
                  <a:srgbClr val="20272D"/>
                </a:solidFill>
                <a:latin typeface="Aptos"/>
              </a:defRPr>
            </a:pPr>
            <a:r>
              <a:rPr sz="2000" b="1" dirty="0"/>
              <a:t>Few-shot Prompting: </a:t>
            </a:r>
            <a:r>
              <a:rPr sz="2000" dirty="0"/>
              <a:t>Provide a few examples to show the model how to respond, improves accuracy on nuanced tasks.</a:t>
            </a:r>
          </a:p>
          <a:p>
            <a:pPr marL="171450" indent="-171450">
              <a:lnSpc>
                <a:spcPct val="100000"/>
              </a:lnSpc>
              <a:spcAft>
                <a:spcPts val="1400"/>
              </a:spcAft>
              <a:buFont typeface="Arial" panose="020B0604020202020204" pitchFamily="34" charset="0"/>
              <a:buChar char="•"/>
              <a:defRPr sz="1650">
                <a:solidFill>
                  <a:srgbClr val="20272D"/>
                </a:solidFill>
                <a:latin typeface="Aptos"/>
              </a:defRPr>
            </a:pPr>
            <a:r>
              <a:rPr sz="2000" b="1" dirty="0"/>
              <a:t>Chain-of-Thought (</a:t>
            </a:r>
            <a:r>
              <a:rPr sz="2000" b="1" dirty="0" err="1"/>
              <a:t>CoT</a:t>
            </a:r>
            <a:r>
              <a:rPr sz="2000" b="1" dirty="0"/>
              <a:t>): </a:t>
            </a:r>
            <a:r>
              <a:rPr sz="2000" dirty="0"/>
              <a:t>Instruct the model to reason step-by-step before answering, improves logic-heavy tasks like math or analysis.</a:t>
            </a:r>
          </a:p>
          <a:p>
            <a:pPr marL="171450" indent="-171450">
              <a:lnSpc>
                <a:spcPct val="100000"/>
              </a:lnSpc>
              <a:spcAft>
                <a:spcPts val="1400"/>
              </a:spcAft>
              <a:buFont typeface="Arial" panose="020B0604020202020204" pitchFamily="34" charset="0"/>
              <a:buChar char="•"/>
              <a:defRPr sz="1650">
                <a:solidFill>
                  <a:srgbClr val="20272D"/>
                </a:solidFill>
                <a:latin typeface="Aptos"/>
              </a:defRPr>
            </a:pPr>
            <a:r>
              <a:rPr sz="2000" b="1" dirty="0"/>
              <a:t>Role-based Prompting: </a:t>
            </a:r>
            <a:r>
              <a:rPr sz="2000" dirty="0"/>
              <a:t>Set a clear persona or role (e.g., You are a security analyst…), guides tone, domain, and output structure.</a:t>
            </a:r>
          </a:p>
          <a:p>
            <a:pPr marL="171450" indent="-171450">
              <a:lnSpc>
                <a:spcPct val="100000"/>
              </a:lnSpc>
              <a:spcAft>
                <a:spcPts val="1400"/>
              </a:spcAft>
              <a:buFont typeface="Arial" panose="020B0604020202020204" pitchFamily="34" charset="0"/>
              <a:buChar char="•"/>
              <a:defRPr sz="1650">
                <a:solidFill>
                  <a:srgbClr val="20272D"/>
                </a:solidFill>
                <a:latin typeface="Aptos"/>
              </a:defRPr>
            </a:pPr>
            <a:r>
              <a:rPr sz="2000" b="1" dirty="0"/>
              <a:t>Retrieval-Augmented Generation (RAG</a:t>
            </a:r>
            <a:r>
              <a:rPr sz="2000" dirty="0"/>
              <a:t>): Combines prompt with real-time, external knowledge, fetches relevant context before generation. Great for enterprise or knowledge-heavy use cases.</a:t>
            </a:r>
          </a:p>
          <a:p>
            <a:pPr>
              <a:spcAft>
                <a:spcPts val="400"/>
              </a:spcAft>
            </a:pPr>
            <a:endParaRPr sz="1200" dirty="0"/>
          </a:p>
          <a:p>
            <a:pPr>
              <a:lnSpc>
                <a:spcPct val="100000"/>
              </a:lnSpc>
              <a:spcAft>
                <a:spcPts val="300"/>
              </a:spcAft>
              <a:defRPr sz="1650">
                <a:solidFill>
                  <a:srgbClr val="20272D"/>
                </a:solidFill>
                <a:latin typeface="Aptos"/>
              </a:defRPr>
            </a:pPr>
            <a:r>
              <a:rPr sz="2000" dirty="0"/>
              <a:t>These are foundational strategies for consistent, accurate, and controllable outputs.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Writing Effective Prompts: CRAFTS!</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graphicFrame>
        <p:nvGraphicFramePr>
          <p:cNvPr id="9" name="Table 8">
            <a:extLst>
              <a:ext uri="{FF2B5EF4-FFF2-40B4-BE49-F238E27FC236}">
                <a16:creationId xmlns:a16="http://schemas.microsoft.com/office/drawing/2014/main" id="{25BBE266-F699-1600-0375-38B52C7EC60F}"/>
              </a:ext>
            </a:extLst>
          </p:cNvPr>
          <p:cNvGraphicFramePr>
            <a:graphicFrameLocks noGrp="1"/>
          </p:cNvGraphicFramePr>
          <p:nvPr>
            <p:extLst>
              <p:ext uri="{D42A27DB-BD31-4B8C-83A1-F6EECF244321}">
                <p14:modId xmlns:p14="http://schemas.microsoft.com/office/powerpoint/2010/main" val="19827841"/>
              </p:ext>
            </p:extLst>
          </p:nvPr>
        </p:nvGraphicFramePr>
        <p:xfrm>
          <a:off x="966875" y="1444752"/>
          <a:ext cx="10600285" cy="4389120"/>
        </p:xfrm>
        <a:graphic>
          <a:graphicData uri="http://schemas.openxmlformats.org/drawingml/2006/table">
            <a:tbl>
              <a:tblPr firstRow="1" bandRow="1">
                <a:tableStyleId>{5C22544A-7EE6-4342-B048-85BDC9FD1C3A}</a:tableStyleId>
              </a:tblPr>
              <a:tblGrid>
                <a:gridCol w="2002114">
                  <a:extLst>
                    <a:ext uri="{9D8B030D-6E8A-4147-A177-3AD203B41FA5}">
                      <a16:colId xmlns:a16="http://schemas.microsoft.com/office/drawing/2014/main" val="3095491829"/>
                    </a:ext>
                  </a:extLst>
                </a:gridCol>
                <a:gridCol w="3538282">
                  <a:extLst>
                    <a:ext uri="{9D8B030D-6E8A-4147-A177-3AD203B41FA5}">
                      <a16:colId xmlns:a16="http://schemas.microsoft.com/office/drawing/2014/main" val="2302769106"/>
                    </a:ext>
                  </a:extLst>
                </a:gridCol>
                <a:gridCol w="5059889">
                  <a:extLst>
                    <a:ext uri="{9D8B030D-6E8A-4147-A177-3AD203B41FA5}">
                      <a16:colId xmlns:a16="http://schemas.microsoft.com/office/drawing/2014/main" val="3445116427"/>
                    </a:ext>
                  </a:extLst>
                </a:gridCol>
              </a:tblGrid>
              <a:tr h="370840">
                <a:tc>
                  <a:txBody>
                    <a:bodyPr/>
                    <a:lstStyle/>
                    <a:p>
                      <a:r>
                        <a:rPr lang="en-US" sz="3600" b="1" dirty="0">
                          <a:solidFill>
                            <a:schemeClr val="accent4">
                              <a:lumMod val="60000"/>
                              <a:lumOff val="40000"/>
                            </a:schemeClr>
                          </a:solidFill>
                        </a:rPr>
                        <a:t>C</a:t>
                      </a:r>
                      <a:r>
                        <a:rPr lang="en-US" b="1" dirty="0">
                          <a:solidFill>
                            <a:schemeClr val="tx1"/>
                          </a:solidFill>
                        </a:rPr>
                        <a:t>ontext</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SzPct val="150000"/>
                        <a:buFontTx/>
                        <a:buBlip>
                          <a:blip>
                            <a:extLst>
                              <a:ext uri="{96DAC541-7B7A-43D3-8B79-37D633B846F1}">
                                <asvg:svgBlip xmlns:asvg="http://schemas.microsoft.com/office/drawing/2016/SVG/main" r:embed="rId2"/>
                              </a:ext>
                            </a:extLst>
                          </a:blip>
                        </a:buBlip>
                      </a:pPr>
                      <a:r>
                        <a:rPr lang="en-US" sz="1800" b="1" kern="1200" dirty="0">
                          <a:solidFill>
                            <a:srgbClr val="C00000"/>
                          </a:solidFill>
                          <a:latin typeface="+mn-lt"/>
                          <a:ea typeface="+mn-ea"/>
                          <a:cs typeface="+mn-cs"/>
                        </a:rPr>
                        <a:t>Give me a summary.</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SzPct val="150000"/>
                        <a:buFontTx/>
                        <a:buBlip>
                          <a:blip>
                            <a:extLst>
                              <a:ext uri="{96DAC541-7B7A-43D3-8B79-37D633B846F1}">
                                <asvg:svgBlip xmlns:asvg="http://schemas.microsoft.com/office/drawing/2016/SVG/main" r:embed="rId3"/>
                              </a:ext>
                            </a:extLst>
                          </a:blip>
                        </a:buBlip>
                      </a:pPr>
                      <a:r>
                        <a:rPr lang="en-US" sz="1800" b="1" kern="1200" dirty="0">
                          <a:solidFill>
                            <a:srgbClr val="008000"/>
                          </a:solidFill>
                          <a:latin typeface="+mn-lt"/>
                          <a:ea typeface="+mn-ea"/>
                          <a:cs typeface="+mn-cs"/>
                        </a:rPr>
                        <a:t>Summarize this conversation between a Scrum Master and a Product Owner about upcoming Sprint priorities.</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22837383"/>
                  </a:ext>
                </a:extLst>
              </a:tr>
              <a:tr h="370840">
                <a:tc>
                  <a:txBody>
                    <a:bodyPr/>
                    <a:lstStyle/>
                    <a:p>
                      <a:r>
                        <a:rPr lang="en-US" sz="3600" b="1" kern="1200" dirty="0">
                          <a:solidFill>
                            <a:schemeClr val="accent4">
                              <a:lumMod val="60000"/>
                              <a:lumOff val="40000"/>
                            </a:schemeClr>
                          </a:solidFill>
                          <a:latin typeface="+mn-lt"/>
                          <a:ea typeface="+mn-ea"/>
                          <a:cs typeface="+mn-cs"/>
                        </a:rPr>
                        <a:t>R</a:t>
                      </a:r>
                      <a:r>
                        <a:rPr lang="en-US" b="1" dirty="0">
                          <a:solidFill>
                            <a:schemeClr val="tx1"/>
                          </a:solidFill>
                        </a:rPr>
                        <a:t>eason</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SzPct val="150000"/>
                        <a:buFontTx/>
                        <a:buBlip>
                          <a:blip>
                            <a:extLst>
                              <a:ext uri="{96DAC541-7B7A-43D3-8B79-37D633B846F1}">
                                <asvg:svgBlip xmlns:asvg="http://schemas.microsoft.com/office/drawing/2016/SVG/main" r:embed="rId2"/>
                              </a:ext>
                            </a:extLst>
                          </a:blip>
                        </a:buBlip>
                      </a:pPr>
                      <a:r>
                        <a:rPr lang="en-US" sz="1800" b="1" kern="1200" dirty="0">
                          <a:solidFill>
                            <a:srgbClr val="C00000"/>
                          </a:solidFill>
                          <a:latin typeface="+mn-lt"/>
                          <a:ea typeface="+mn-ea"/>
                          <a:cs typeface="+mn-cs"/>
                        </a:rPr>
                        <a:t>Rewrite this.</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marR="0" lvl="0" indent="-285750" algn="l" defTabSz="457200" rtl="0" eaLnBrk="1" fontAlgn="auto" latinLnBrk="0" hangingPunct="1">
                        <a:lnSpc>
                          <a:spcPct val="100000"/>
                        </a:lnSpc>
                        <a:spcBef>
                          <a:spcPts val="0"/>
                        </a:spcBef>
                        <a:spcAft>
                          <a:spcPts val="0"/>
                        </a:spcAft>
                        <a:buClrTx/>
                        <a:buSzPct val="150000"/>
                        <a:buFontTx/>
                        <a:buBlip>
                          <a:blip>
                            <a:extLst>
                              <a:ext uri="{96DAC541-7B7A-43D3-8B79-37D633B846F1}">
                                <asvg:svgBlip xmlns:asvg="http://schemas.microsoft.com/office/drawing/2016/SVG/main" r:embed="rId3"/>
                              </a:ext>
                            </a:extLst>
                          </a:blip>
                        </a:buBlip>
                        <a:tabLst/>
                        <a:defRPr/>
                      </a:pPr>
                      <a:r>
                        <a:rPr lang="en-US" b="1" dirty="0">
                          <a:solidFill>
                            <a:srgbClr val="008000"/>
                          </a:solidFill>
                        </a:rPr>
                        <a:t>Rewrite this email to make it more persuasive for a group of skeptical stakeholders.</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59058698"/>
                  </a:ext>
                </a:extLst>
              </a:tr>
              <a:tr h="370840">
                <a:tc>
                  <a:txBody>
                    <a:bodyPr/>
                    <a:lstStyle/>
                    <a:p>
                      <a:r>
                        <a:rPr lang="en-US" sz="3600" b="1" kern="1200" dirty="0">
                          <a:solidFill>
                            <a:schemeClr val="accent4">
                              <a:lumMod val="60000"/>
                              <a:lumOff val="40000"/>
                            </a:schemeClr>
                          </a:solidFill>
                          <a:latin typeface="+mn-lt"/>
                          <a:ea typeface="+mn-ea"/>
                          <a:cs typeface="+mn-cs"/>
                        </a:rPr>
                        <a:t>A</a:t>
                      </a:r>
                      <a:r>
                        <a:rPr lang="en-US" b="1" dirty="0">
                          <a:solidFill>
                            <a:schemeClr val="tx1"/>
                          </a:solidFill>
                        </a:rPr>
                        <a:t>udience</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SzPct val="150000"/>
                        <a:buFontTx/>
                        <a:buBlip>
                          <a:blip>
                            <a:extLst>
                              <a:ext uri="{96DAC541-7B7A-43D3-8B79-37D633B846F1}">
                                <asvg:svgBlip xmlns:asvg="http://schemas.microsoft.com/office/drawing/2016/SVG/main" r:embed="rId2"/>
                              </a:ext>
                            </a:extLst>
                          </a:blip>
                        </a:buBlip>
                      </a:pPr>
                      <a:r>
                        <a:rPr lang="en-US" sz="1800" b="1" kern="1200" dirty="0">
                          <a:solidFill>
                            <a:srgbClr val="C00000"/>
                          </a:solidFill>
                          <a:latin typeface="+mn-lt"/>
                          <a:ea typeface="+mn-ea"/>
                          <a:cs typeface="+mn-cs"/>
                        </a:rPr>
                        <a:t>Explain Scrum.</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SzPct val="150000"/>
                        <a:buFontTx/>
                        <a:buBlip>
                          <a:blip>
                            <a:extLst>
                              <a:ext uri="{96DAC541-7B7A-43D3-8B79-37D633B846F1}">
                                <asvg:svgBlip xmlns:asvg="http://schemas.microsoft.com/office/drawing/2016/SVG/main" r:embed="rId3"/>
                              </a:ext>
                            </a:extLst>
                          </a:blip>
                        </a:buBlip>
                      </a:pPr>
                      <a:r>
                        <a:rPr lang="en-US" b="1" dirty="0">
                          <a:solidFill>
                            <a:srgbClr val="008000"/>
                          </a:solidFill>
                        </a:rPr>
                        <a:t>Explain Scrum to a group of senior leaders with no technical background.</a:t>
                      </a:r>
                      <a:endParaRPr lang="en-US" sz="1800" b="1" kern="1200" dirty="0">
                        <a:solidFill>
                          <a:srgbClr val="008000"/>
                        </a:solidFill>
                        <a:latin typeface="+mn-lt"/>
                        <a:ea typeface="+mn-ea"/>
                        <a:cs typeface="+mn-cs"/>
                      </a:endParaRP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40276051"/>
                  </a:ext>
                </a:extLst>
              </a:tr>
              <a:tr h="370840">
                <a:tc>
                  <a:txBody>
                    <a:bodyPr/>
                    <a:lstStyle/>
                    <a:p>
                      <a:r>
                        <a:rPr lang="en-US" sz="3600" b="1" kern="1200" dirty="0">
                          <a:solidFill>
                            <a:schemeClr val="accent4">
                              <a:lumMod val="60000"/>
                              <a:lumOff val="40000"/>
                            </a:schemeClr>
                          </a:solidFill>
                          <a:latin typeface="+mn-lt"/>
                          <a:ea typeface="+mn-ea"/>
                          <a:cs typeface="+mn-cs"/>
                        </a:rPr>
                        <a:t>F</a:t>
                      </a:r>
                      <a:r>
                        <a:rPr lang="en-US" b="1" dirty="0">
                          <a:solidFill>
                            <a:schemeClr val="tx1"/>
                          </a:solidFill>
                        </a:rPr>
                        <a:t>ormat</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SzPct val="150000"/>
                        <a:buFontTx/>
                        <a:buBlip>
                          <a:blip>
                            <a:extLst>
                              <a:ext uri="{96DAC541-7B7A-43D3-8B79-37D633B846F1}">
                                <asvg:svgBlip xmlns:asvg="http://schemas.microsoft.com/office/drawing/2016/SVG/main" r:embed="rId2"/>
                              </a:ext>
                            </a:extLst>
                          </a:blip>
                        </a:buBlip>
                      </a:pPr>
                      <a:r>
                        <a:rPr lang="en-US" sz="1800" b="1" kern="1200" dirty="0">
                          <a:solidFill>
                            <a:srgbClr val="C00000"/>
                          </a:solidFill>
                          <a:latin typeface="+mn-lt"/>
                          <a:ea typeface="+mn-ea"/>
                          <a:cs typeface="+mn-cs"/>
                        </a:rPr>
                        <a:t>Give suggestions.</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marR="0" lvl="0" indent="-285750" algn="l" defTabSz="457200" rtl="0" eaLnBrk="1" fontAlgn="auto" latinLnBrk="0" hangingPunct="1">
                        <a:lnSpc>
                          <a:spcPct val="100000"/>
                        </a:lnSpc>
                        <a:spcBef>
                          <a:spcPts val="0"/>
                        </a:spcBef>
                        <a:spcAft>
                          <a:spcPts val="0"/>
                        </a:spcAft>
                        <a:buClrTx/>
                        <a:buSzPct val="150000"/>
                        <a:buFontTx/>
                        <a:buBlip>
                          <a:blip>
                            <a:extLst>
                              <a:ext uri="{96DAC541-7B7A-43D3-8B79-37D633B846F1}">
                                <asvg:svgBlip xmlns:asvg="http://schemas.microsoft.com/office/drawing/2016/SVG/main" r:embed="rId3"/>
                              </a:ext>
                            </a:extLst>
                          </a:blip>
                        </a:buBlip>
                        <a:tabLst/>
                        <a:defRPr/>
                      </a:pPr>
                      <a:r>
                        <a:rPr lang="en-US" b="1" dirty="0">
                          <a:solidFill>
                            <a:srgbClr val="008000"/>
                          </a:solidFill>
                        </a:rPr>
                        <a:t>Give 5 concrete bullet point suggestions I can use in a Sprint Retrospective.</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28814978"/>
                  </a:ext>
                </a:extLst>
              </a:tr>
              <a:tr h="370840">
                <a:tc>
                  <a:txBody>
                    <a:bodyPr/>
                    <a:lstStyle/>
                    <a:p>
                      <a:r>
                        <a:rPr lang="en-US" sz="3600" b="1" kern="1200" dirty="0">
                          <a:solidFill>
                            <a:schemeClr val="accent4">
                              <a:lumMod val="60000"/>
                              <a:lumOff val="40000"/>
                            </a:schemeClr>
                          </a:solidFill>
                          <a:latin typeface="+mn-lt"/>
                          <a:ea typeface="+mn-ea"/>
                          <a:cs typeface="+mn-cs"/>
                        </a:rPr>
                        <a:t>T</a:t>
                      </a:r>
                      <a:r>
                        <a:rPr lang="en-US" b="1" dirty="0">
                          <a:solidFill>
                            <a:schemeClr val="tx1"/>
                          </a:solidFill>
                        </a:rPr>
                        <a:t>opic scope</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SzPct val="150000"/>
                        <a:buFontTx/>
                        <a:buBlip>
                          <a:blip>
                            <a:extLst>
                              <a:ext uri="{96DAC541-7B7A-43D3-8B79-37D633B846F1}">
                                <asvg:svgBlip xmlns:asvg="http://schemas.microsoft.com/office/drawing/2016/SVG/main" r:embed="rId2"/>
                              </a:ext>
                            </a:extLst>
                          </a:blip>
                        </a:buBlip>
                      </a:pPr>
                      <a:r>
                        <a:rPr lang="en-US" sz="1800" b="1" kern="1200" dirty="0">
                          <a:solidFill>
                            <a:srgbClr val="C00000"/>
                          </a:solidFill>
                          <a:latin typeface="+mn-lt"/>
                          <a:ea typeface="+mn-ea"/>
                          <a:cs typeface="+mn-cs"/>
                        </a:rPr>
                        <a:t>Tell me about AI in Scrum.</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marR="0" lvl="0" indent="-285750" algn="l" defTabSz="457200" rtl="0" eaLnBrk="1" fontAlgn="auto" latinLnBrk="0" hangingPunct="1">
                        <a:lnSpc>
                          <a:spcPct val="100000"/>
                        </a:lnSpc>
                        <a:spcBef>
                          <a:spcPts val="0"/>
                        </a:spcBef>
                        <a:spcAft>
                          <a:spcPts val="0"/>
                        </a:spcAft>
                        <a:buClrTx/>
                        <a:buSzPct val="150000"/>
                        <a:buFontTx/>
                        <a:buBlip>
                          <a:blip>
                            <a:extLst>
                              <a:ext uri="{96DAC541-7B7A-43D3-8B79-37D633B846F1}">
                                <asvg:svgBlip xmlns:asvg="http://schemas.microsoft.com/office/drawing/2016/SVG/main" r:embed="rId3"/>
                              </a:ext>
                            </a:extLst>
                          </a:blip>
                        </a:buBlip>
                        <a:tabLst/>
                        <a:defRPr/>
                      </a:pPr>
                      <a:r>
                        <a:rPr lang="en-US" b="1" dirty="0">
                          <a:solidFill>
                            <a:srgbClr val="008000"/>
                          </a:solidFill>
                        </a:rPr>
                        <a:t>Describe 3 use cases where a Scrum Master can use generative AI to support backlog refinement.</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85955546"/>
                  </a:ext>
                </a:extLst>
              </a:tr>
              <a:tr h="370840">
                <a:tc>
                  <a:txBody>
                    <a:bodyPr/>
                    <a:lstStyle/>
                    <a:p>
                      <a:r>
                        <a:rPr lang="en-US" sz="3600" b="1" kern="1200" dirty="0">
                          <a:solidFill>
                            <a:schemeClr val="accent4">
                              <a:lumMod val="60000"/>
                              <a:lumOff val="40000"/>
                            </a:schemeClr>
                          </a:solidFill>
                          <a:latin typeface="+mn-lt"/>
                          <a:ea typeface="+mn-ea"/>
                          <a:cs typeface="+mn-cs"/>
                        </a:rPr>
                        <a:t>S</a:t>
                      </a:r>
                      <a:r>
                        <a:rPr lang="en-US" b="1" dirty="0">
                          <a:solidFill>
                            <a:schemeClr val="tx1"/>
                          </a:solidFill>
                        </a:rPr>
                        <a:t>ource</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SzPct val="150000"/>
                        <a:buFontTx/>
                        <a:buBlip>
                          <a:blip>
                            <a:extLst>
                              <a:ext uri="{96DAC541-7B7A-43D3-8B79-37D633B846F1}">
                                <asvg:svgBlip xmlns:asvg="http://schemas.microsoft.com/office/drawing/2016/SVG/main" r:embed="rId2"/>
                              </a:ext>
                            </a:extLst>
                          </a:blip>
                        </a:buBlip>
                      </a:pPr>
                      <a:r>
                        <a:rPr lang="en-US" sz="1800" b="1" kern="1200" dirty="0">
                          <a:solidFill>
                            <a:srgbClr val="C00000"/>
                          </a:solidFill>
                          <a:latin typeface="+mn-lt"/>
                          <a:ea typeface="+mn-ea"/>
                          <a:cs typeface="+mn-cs"/>
                        </a:rPr>
                        <a:t>Improve this text.</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SzPct val="150000"/>
                        <a:buFontTx/>
                        <a:buBlip>
                          <a:blip>
                            <a:extLst>
                              <a:ext uri="{96DAC541-7B7A-43D3-8B79-37D633B846F1}">
                                <asvg:svgBlip xmlns:asvg="http://schemas.microsoft.com/office/drawing/2016/SVG/main" r:embed="rId3"/>
                              </a:ext>
                            </a:extLst>
                          </a:blip>
                        </a:buBlip>
                      </a:pPr>
                      <a:r>
                        <a:rPr lang="en-US" b="1" dirty="0">
                          <a:solidFill>
                            <a:srgbClr val="008000"/>
                          </a:solidFill>
                        </a:rPr>
                        <a:t>Improve this paragraph from a Sprint Review summary. Use scrum.org as source.</a:t>
                      </a:r>
                      <a:endParaRPr lang="en-US" sz="1800" b="1" kern="1200" dirty="0">
                        <a:solidFill>
                          <a:srgbClr val="008000"/>
                        </a:solidFill>
                        <a:latin typeface="+mn-lt"/>
                        <a:ea typeface="+mn-ea"/>
                        <a:cs typeface="+mn-cs"/>
                      </a:endParaRP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40658078"/>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7827667" y="3148900"/>
            <a:ext cx="4121331" cy="1425005"/>
          </a:xfrm>
          <a:prstGeom prst="rect">
            <a:avLst/>
          </a:prstGeom>
          <a:noFill/>
        </p:spPr>
        <p:txBody>
          <a:bodyPr wrap="square" lIns="45720" tIns="27432" rIns="45720" bIns="27432" anchor="t">
            <a:spAutoFit/>
          </a:bodyPr>
          <a:lstStyle/>
          <a:p>
            <a:pPr>
              <a:lnSpc>
                <a:spcPct val="100000"/>
              </a:lnSpc>
              <a:spcAft>
                <a:spcPts val="300"/>
              </a:spcAft>
              <a:defRPr sz="2100">
                <a:solidFill>
                  <a:srgbClr val="20272D"/>
                </a:solidFill>
                <a:latin typeface="Aptos"/>
              </a:defRPr>
            </a:pPr>
            <a:r>
              <a:rPr dirty="0"/>
              <a:t>• </a:t>
            </a:r>
            <a:r>
              <a:rPr lang="en-US" dirty="0"/>
              <a:t>Pick </a:t>
            </a:r>
            <a:r>
              <a:rPr dirty="0"/>
              <a:t>one of the scenarios.</a:t>
            </a:r>
          </a:p>
          <a:p>
            <a:pPr>
              <a:lnSpc>
                <a:spcPct val="100000"/>
              </a:lnSpc>
              <a:spcAft>
                <a:spcPts val="300"/>
              </a:spcAft>
              <a:defRPr sz="2100">
                <a:solidFill>
                  <a:srgbClr val="20272D"/>
                </a:solidFill>
                <a:latin typeface="Aptos"/>
              </a:defRPr>
            </a:pPr>
            <a:r>
              <a:rPr dirty="0"/>
              <a:t>• Create a prompt using CRAFTS!</a:t>
            </a:r>
            <a:endParaRPr lang="en-US" dirty="0"/>
          </a:p>
          <a:p>
            <a:pPr>
              <a:lnSpc>
                <a:spcPct val="100000"/>
              </a:lnSpc>
              <a:spcAft>
                <a:spcPts val="300"/>
              </a:spcAft>
              <a:defRPr sz="2100">
                <a:solidFill>
                  <a:srgbClr val="20272D"/>
                </a:solidFill>
                <a:latin typeface="Aptos"/>
              </a:defRPr>
            </a:pPr>
            <a:br>
              <a:rPr lang="en-US" dirty="0"/>
            </a:br>
            <a:r>
              <a:rPr lang="en-US" dirty="0"/>
              <a:t>	(more scenarios on next slide)</a:t>
            </a:r>
            <a:endParaRPr dirty="0"/>
          </a:p>
        </p:txBody>
      </p:sp>
      <p:graphicFrame>
        <p:nvGraphicFramePr>
          <p:cNvPr id="8" name="Table 7">
            <a:extLst>
              <a:ext uri="{FF2B5EF4-FFF2-40B4-BE49-F238E27FC236}">
                <a16:creationId xmlns:a16="http://schemas.microsoft.com/office/drawing/2014/main" id="{ED6CE181-6668-1992-D56B-A2F7E7ECDC4A}"/>
              </a:ext>
            </a:extLst>
          </p:cNvPr>
          <p:cNvGraphicFramePr>
            <a:graphicFrameLocks noGrp="1"/>
          </p:cNvGraphicFramePr>
          <p:nvPr>
            <p:extLst>
              <p:ext uri="{D42A27DB-BD31-4B8C-83A1-F6EECF244321}">
                <p14:modId xmlns:p14="http://schemas.microsoft.com/office/powerpoint/2010/main" val="3007176905"/>
              </p:ext>
            </p:extLst>
          </p:nvPr>
        </p:nvGraphicFramePr>
        <p:xfrm>
          <a:off x="455250" y="1268610"/>
          <a:ext cx="2286659" cy="5185586"/>
        </p:xfrm>
        <a:graphic>
          <a:graphicData uri="http://schemas.openxmlformats.org/drawingml/2006/table">
            <a:tbl>
              <a:tblPr/>
              <a:tblGrid>
                <a:gridCol w="2286659">
                  <a:extLst>
                    <a:ext uri="{9D8B030D-6E8A-4147-A177-3AD203B41FA5}">
                      <a16:colId xmlns:a16="http://schemas.microsoft.com/office/drawing/2014/main" val="2227865612"/>
                    </a:ext>
                  </a:extLst>
                </a:gridCol>
              </a:tblGrid>
              <a:tr h="4351338">
                <a:tc>
                  <a:txBody>
                    <a:bodyPr/>
                    <a:lstStyle/>
                    <a:p>
                      <a:pPr>
                        <a:buNone/>
                      </a:pPr>
                      <a:r>
                        <a:rPr lang="en-US" sz="1200" b="1" dirty="0">
                          <a:effectLst/>
                        </a:rPr>
                        <a:t>Product Backlog Refinement</a:t>
                      </a:r>
                    </a:p>
                    <a:p>
                      <a:pPr>
                        <a:buNone/>
                      </a:pPr>
                      <a:br>
                        <a:rPr lang="en-US" sz="1200" dirty="0">
                          <a:effectLst/>
                        </a:rPr>
                      </a:br>
                      <a:r>
                        <a:rPr lang="en-US" sz="1200" i="1" dirty="0">
                          <a:effectLst/>
                        </a:rPr>
                        <a:t>"REFINEMENT IN NAME ONLY"</a:t>
                      </a:r>
                    </a:p>
                    <a:p>
                      <a:pPr>
                        <a:buNone/>
                      </a:pPr>
                      <a:br>
                        <a:rPr lang="en-US" sz="1200" dirty="0">
                          <a:effectLst/>
                        </a:rPr>
                      </a:br>
                      <a:r>
                        <a:rPr lang="en-US" sz="1200" dirty="0">
                          <a:effectLst/>
                        </a:rPr>
                        <a:t>You are the Scrum Master of a Scrum Team. The Scrum Team has been conducting Product Backlog Refinement sessions every week. The meetings are well attended, and the Product Owner consistently brings new Product Backlog Items to discuss.</a:t>
                      </a:r>
                    </a:p>
                    <a:p>
                      <a:pPr>
                        <a:buNone/>
                      </a:pPr>
                      <a:endParaRPr lang="en-US" sz="1200" dirty="0">
                        <a:effectLst/>
                      </a:endParaRPr>
                    </a:p>
                    <a:p>
                      <a:pPr>
                        <a:buNone/>
                      </a:pPr>
                      <a:r>
                        <a:rPr lang="en-US" sz="1200" dirty="0">
                          <a:effectLst/>
                        </a:rPr>
                        <a:t>However, Developers have started to raise concerns:</a:t>
                      </a:r>
                    </a:p>
                    <a:p>
                      <a:pPr marL="111125" indent="-111125">
                        <a:buFont typeface="Arial" panose="020B0604020202020204" pitchFamily="34" charset="0"/>
                        <a:buChar char="•"/>
                      </a:pPr>
                      <a:r>
                        <a:rPr lang="en-US" sz="1200" dirty="0">
                          <a:effectLst/>
                        </a:rPr>
                        <a:t>Many items lack clear value or context.</a:t>
                      </a:r>
                    </a:p>
                    <a:p>
                      <a:pPr marL="111125" indent="-111125">
                        <a:buFont typeface="Arial" panose="020B0604020202020204" pitchFamily="34" charset="0"/>
                        <a:buChar char="•"/>
                      </a:pPr>
                      <a:r>
                        <a:rPr lang="en-US" sz="1200" dirty="0">
                          <a:effectLst/>
                        </a:rPr>
                        <a:t>Acceptance criteria are vague.</a:t>
                      </a:r>
                    </a:p>
                    <a:p>
                      <a:pPr marL="111125" indent="-111125">
                        <a:buFont typeface="Arial" panose="020B0604020202020204" pitchFamily="34" charset="0"/>
                        <a:buChar char="•"/>
                      </a:pPr>
                      <a:r>
                        <a:rPr lang="en-US" sz="1200" dirty="0">
                          <a:effectLst/>
                        </a:rPr>
                        <a:t>The team often leaves Refinement unsure what to build or how to size the work.</a:t>
                      </a:r>
                    </a:p>
                    <a:p>
                      <a:pPr>
                        <a:buNone/>
                      </a:pPr>
                      <a:br>
                        <a:rPr lang="en-US" sz="1200" dirty="0">
                          <a:effectLst/>
                        </a:rPr>
                      </a:br>
                      <a:r>
                        <a:rPr lang="en-US" sz="1200" dirty="0">
                          <a:effectLst/>
                        </a:rPr>
                        <a:t>When you raise this with the Product Owner, they respond: "We're talking about the items, so we are refining."</a:t>
                      </a:r>
                    </a:p>
                    <a:p>
                      <a:pPr>
                        <a:buNone/>
                      </a:pPr>
                      <a:endParaRPr lang="en-US" sz="1200" dirty="0">
                        <a:effectLst/>
                      </a:endParaRPr>
                    </a:p>
                    <a:p>
                      <a:pPr>
                        <a:buNone/>
                      </a:pPr>
                      <a:r>
                        <a:rPr lang="en-US" sz="1200" i="1" dirty="0">
                          <a:effectLst/>
                        </a:rPr>
                        <a:t>What do you do next?</a:t>
                      </a:r>
                    </a:p>
                  </a:txBody>
                  <a:tcPr marL="64945" marR="64945" marT="32473" marB="32473" anchor="ctr">
                    <a:lnL>
                      <a:noFill/>
                    </a:lnL>
                    <a:lnR>
                      <a:noFill/>
                    </a:lnR>
                    <a:lnT>
                      <a:noFill/>
                    </a:lnT>
                    <a:lnB>
                      <a:noFill/>
                    </a:lnB>
                    <a:solidFill>
                      <a:schemeClr val="bg1"/>
                    </a:solidFill>
                  </a:tcPr>
                </a:tc>
                <a:extLst>
                  <a:ext uri="{0D108BD9-81ED-4DB2-BD59-A6C34878D82A}">
                    <a16:rowId xmlns:a16="http://schemas.microsoft.com/office/drawing/2014/main" val="1847281008"/>
                  </a:ext>
                </a:extLst>
              </a:tr>
            </a:tbl>
          </a:graphicData>
        </a:graphic>
      </p:graphicFrame>
      <p:graphicFrame>
        <p:nvGraphicFramePr>
          <p:cNvPr id="10" name="Table 9">
            <a:extLst>
              <a:ext uri="{FF2B5EF4-FFF2-40B4-BE49-F238E27FC236}">
                <a16:creationId xmlns:a16="http://schemas.microsoft.com/office/drawing/2014/main" id="{9175942A-7BD6-6D30-6405-2DDF5CA0021C}"/>
              </a:ext>
            </a:extLst>
          </p:cNvPr>
          <p:cNvGraphicFramePr>
            <a:graphicFrameLocks noGrp="1"/>
          </p:cNvGraphicFramePr>
          <p:nvPr>
            <p:extLst>
              <p:ext uri="{D42A27DB-BD31-4B8C-83A1-F6EECF244321}">
                <p14:modId xmlns:p14="http://schemas.microsoft.com/office/powerpoint/2010/main" val="572170348"/>
              </p:ext>
            </p:extLst>
          </p:nvPr>
        </p:nvGraphicFramePr>
        <p:xfrm>
          <a:off x="2795625" y="1268610"/>
          <a:ext cx="2286659" cy="5447645"/>
        </p:xfrm>
        <a:graphic>
          <a:graphicData uri="http://schemas.openxmlformats.org/drawingml/2006/table">
            <a:tbl>
              <a:tblPr/>
              <a:tblGrid>
                <a:gridCol w="2286659">
                  <a:extLst>
                    <a:ext uri="{9D8B030D-6E8A-4147-A177-3AD203B41FA5}">
                      <a16:colId xmlns:a16="http://schemas.microsoft.com/office/drawing/2014/main" val="1757012533"/>
                    </a:ext>
                  </a:extLst>
                </a:gridCol>
              </a:tblGrid>
              <a:tr h="5447645">
                <a:tc>
                  <a:txBody>
                    <a:bodyPr/>
                    <a:lstStyle/>
                    <a:p>
                      <a:pPr>
                        <a:buNone/>
                      </a:pPr>
                      <a:r>
                        <a:rPr lang="en-US" sz="1200" b="1" dirty="0">
                          <a:effectLst/>
                        </a:rPr>
                        <a:t>Cross-Team Collaboration</a:t>
                      </a:r>
                    </a:p>
                    <a:p>
                      <a:pPr>
                        <a:buNone/>
                      </a:pPr>
                      <a:br>
                        <a:rPr lang="en-US" sz="1200" dirty="0">
                          <a:effectLst/>
                        </a:rPr>
                      </a:br>
                      <a:r>
                        <a:rPr lang="en-US" sz="1200" i="1" dirty="0">
                          <a:effectLst/>
                        </a:rPr>
                        <a:t>"SHARED GOALS, SILOED WORK"</a:t>
                      </a:r>
                    </a:p>
                    <a:p>
                      <a:pPr>
                        <a:buNone/>
                      </a:pPr>
                      <a:endParaRPr lang="en-US" sz="1200" dirty="0">
                        <a:effectLst/>
                      </a:endParaRPr>
                    </a:p>
                    <a:p>
                      <a:pPr>
                        <a:buNone/>
                      </a:pPr>
                      <a:r>
                        <a:rPr lang="en-US" sz="1200" dirty="0">
                          <a:effectLst/>
                        </a:rPr>
                        <a:t>You are the Scrum Master of a Scrum Team that is part of a larger department with four other Scrum Teams. All teams are contributing to the same product, but the work is split along component lines.</a:t>
                      </a:r>
                    </a:p>
                    <a:p>
                      <a:pPr>
                        <a:buNone/>
                      </a:pPr>
                      <a:endParaRPr lang="en-US" sz="1200" dirty="0">
                        <a:effectLst/>
                      </a:endParaRPr>
                    </a:p>
                    <a:p>
                      <a:pPr>
                        <a:buNone/>
                      </a:pPr>
                      <a:r>
                        <a:rPr lang="en-US" sz="1200" dirty="0">
                          <a:effectLst/>
                        </a:rPr>
                        <a:t>Recently, your team has experienced repeated delays due to dependencies on other teams. These dependencies are often not identified until late in the Sprint.</a:t>
                      </a:r>
                    </a:p>
                    <a:p>
                      <a:pPr>
                        <a:buNone/>
                      </a:pPr>
                      <a:endParaRPr lang="en-US" sz="1200" dirty="0">
                        <a:effectLst/>
                      </a:endParaRPr>
                    </a:p>
                    <a:p>
                      <a:pPr>
                        <a:buNone/>
                      </a:pPr>
                      <a:r>
                        <a:rPr lang="en-US" sz="1200" dirty="0">
                          <a:effectLst/>
                        </a:rPr>
                        <a:t>Attempts to coordinate have resulted in long, unfocused meetings. No team wants to be seen as "slowing others down."</a:t>
                      </a:r>
                    </a:p>
                    <a:p>
                      <a:pPr>
                        <a:buNone/>
                      </a:pPr>
                      <a:br>
                        <a:rPr lang="en-US" sz="1200" dirty="0">
                          <a:effectLst/>
                        </a:rPr>
                      </a:br>
                      <a:r>
                        <a:rPr lang="en-US" sz="1200" i="1" dirty="0">
                          <a:effectLst/>
                        </a:rPr>
                        <a:t>How do you help your team and the broader department collaborate more effectively?</a:t>
                      </a:r>
                    </a:p>
                  </a:txBody>
                  <a:tcPr marL="75023" marR="75023" marT="37512" marB="37512">
                    <a:lnL>
                      <a:noFill/>
                    </a:lnL>
                    <a:lnR>
                      <a:noFill/>
                    </a:lnR>
                    <a:lnT>
                      <a:noFill/>
                    </a:lnT>
                    <a:lnB>
                      <a:noFill/>
                    </a:lnB>
                    <a:solidFill>
                      <a:schemeClr val="bg1">
                        <a:lumMod val="85000"/>
                      </a:schemeClr>
                    </a:solidFill>
                  </a:tcPr>
                </a:tc>
                <a:extLst>
                  <a:ext uri="{0D108BD9-81ED-4DB2-BD59-A6C34878D82A}">
                    <a16:rowId xmlns:a16="http://schemas.microsoft.com/office/drawing/2014/main" val="899598135"/>
                  </a:ext>
                </a:extLst>
              </a:tr>
            </a:tbl>
          </a:graphicData>
        </a:graphic>
      </p:graphicFrame>
      <p:sp>
        <p:nvSpPr>
          <p:cNvPr id="14" name="TextBox 13">
            <a:extLst>
              <a:ext uri="{FF2B5EF4-FFF2-40B4-BE49-F238E27FC236}">
                <a16:creationId xmlns:a16="http://schemas.microsoft.com/office/drawing/2014/main" id="{7671E642-3D89-B1A0-BE61-B8D60974F79F}"/>
              </a:ext>
            </a:extLst>
          </p:cNvPr>
          <p:cNvSpPr txBox="1"/>
          <p:nvPr/>
        </p:nvSpPr>
        <p:spPr>
          <a:xfrm>
            <a:off x="5136000" y="1268610"/>
            <a:ext cx="2296504" cy="5447645"/>
          </a:xfrm>
          <a:prstGeom prst="rect">
            <a:avLst/>
          </a:prstGeom>
          <a:solidFill>
            <a:schemeClr val="bg1"/>
          </a:solidFill>
        </p:spPr>
        <p:txBody>
          <a:bodyPr wrap="square">
            <a:spAutoFit/>
          </a:bodyPr>
          <a:lstStyle/>
          <a:p>
            <a:pPr>
              <a:buNone/>
            </a:pPr>
            <a:r>
              <a:rPr lang="en-US" sz="1200" b="1" dirty="0"/>
              <a:t>Stakeholder Management</a:t>
            </a:r>
          </a:p>
          <a:p>
            <a:pPr>
              <a:buNone/>
            </a:pPr>
            <a:endParaRPr lang="en-US" sz="1200" dirty="0"/>
          </a:p>
          <a:p>
            <a:pPr>
              <a:buNone/>
            </a:pPr>
            <a:r>
              <a:rPr lang="en-US" sz="1200" i="1" dirty="0"/>
              <a:t>"TOO MANY VOICES"</a:t>
            </a:r>
          </a:p>
          <a:p>
            <a:pPr>
              <a:buNone/>
            </a:pPr>
            <a:endParaRPr lang="en-US" sz="1200" dirty="0"/>
          </a:p>
          <a:p>
            <a:pPr>
              <a:buNone/>
            </a:pPr>
            <a:r>
              <a:rPr lang="en-US" sz="1200" dirty="0"/>
              <a:t>You are the Scrum Master of a Scrum Team working on a new internal tool. The Product Owner has done an excellent job building relationships with stakeholders across departments. However, this has led to a surge in input.</a:t>
            </a:r>
          </a:p>
          <a:p>
            <a:pPr>
              <a:buNone/>
            </a:pPr>
            <a:endParaRPr lang="en-US" sz="1200" dirty="0"/>
          </a:p>
          <a:p>
            <a:pPr>
              <a:buNone/>
            </a:pPr>
            <a:r>
              <a:rPr lang="en-US" sz="1200" dirty="0"/>
              <a:t>Now, multiple department heads are sending feature ideas directly to Developers via chat or by approaching them at their desks. Some also attend Sprint Reviews and challenge the Product Owner's Product Backlog ordering decisions.</a:t>
            </a:r>
          </a:p>
          <a:p>
            <a:pPr>
              <a:buNone/>
            </a:pPr>
            <a:endParaRPr lang="en-US" sz="1200" dirty="0"/>
          </a:p>
          <a:p>
            <a:pPr>
              <a:buNone/>
            </a:pPr>
            <a:r>
              <a:rPr lang="en-US" sz="1200" dirty="0"/>
              <a:t>Developers are becoming distracted. The Product Owner feels their accountability is being undermined. Stakeholders say they *just want to help.</a:t>
            </a:r>
          </a:p>
          <a:p>
            <a:pPr>
              <a:buNone/>
            </a:pPr>
            <a:endParaRPr lang="en-US" sz="1200" dirty="0"/>
          </a:p>
          <a:p>
            <a:pPr>
              <a:buNone/>
            </a:pPr>
            <a:r>
              <a:rPr lang="en-US" sz="1200" i="1" dirty="0"/>
              <a:t>How would you handle this situation?</a:t>
            </a:r>
          </a:p>
        </p:txBody>
      </p:sp>
      <p:sp>
        <p:nvSpPr>
          <p:cNvPr id="35" name="TextBox 34">
            <a:extLst>
              <a:ext uri="{FF2B5EF4-FFF2-40B4-BE49-F238E27FC236}">
                <a16:creationId xmlns:a16="http://schemas.microsoft.com/office/drawing/2014/main" id="{69078297-CC6E-B3A3-343F-866FD8EA7A49}"/>
              </a:ext>
            </a:extLst>
          </p:cNvPr>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rPr dirty="0"/>
              <a:t>Practice with CRAFTS! – Scenarios (1 of 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35A89196-CAE7-6B27-B3D2-F421D9521E9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5063826-F4FA-02F1-EE10-DDB3148190A5}"/>
              </a:ext>
            </a:extLst>
          </p:cNvPr>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a:extLst>
              <a:ext uri="{FF2B5EF4-FFF2-40B4-BE49-F238E27FC236}">
                <a16:creationId xmlns:a16="http://schemas.microsoft.com/office/drawing/2014/main" id="{ECB956FF-5F7F-7A16-488C-BA2F6605C4E6}"/>
              </a:ext>
            </a:extLst>
          </p:cNvPr>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a:extLst>
              <a:ext uri="{FF2B5EF4-FFF2-40B4-BE49-F238E27FC236}">
                <a16:creationId xmlns:a16="http://schemas.microsoft.com/office/drawing/2014/main" id="{D2AC7654-807F-53B4-1BBA-3C915DD730A0}"/>
              </a:ext>
            </a:extLst>
          </p:cNvPr>
          <p:cNvSpPr txBox="1"/>
          <p:nvPr/>
        </p:nvSpPr>
        <p:spPr>
          <a:xfrm>
            <a:off x="10599805" y="7153169"/>
            <a:ext cx="10927080" cy="5010912"/>
          </a:xfrm>
          <a:prstGeom prst="rect">
            <a:avLst/>
          </a:prstGeom>
          <a:noFill/>
        </p:spPr>
        <p:txBody>
          <a:bodyPr wrap="square" lIns="45720" tIns="27432" rIns="45720" bIns="27432" anchor="t">
            <a:spAutoFit/>
          </a:bodyPr>
          <a:lstStyle/>
          <a:p>
            <a:pPr>
              <a:lnSpc>
                <a:spcPct val="100000"/>
              </a:lnSpc>
              <a:spcAft>
                <a:spcPts val="300"/>
              </a:spcAft>
              <a:defRPr sz="2100">
                <a:solidFill>
                  <a:srgbClr val="20272D"/>
                </a:solidFill>
                <a:latin typeface="Aptos"/>
              </a:defRPr>
            </a:pPr>
            <a:r>
              <a:rPr dirty="0"/>
              <a:t>• As a group, pick one of the scenarios.</a:t>
            </a:r>
          </a:p>
          <a:p>
            <a:pPr>
              <a:lnSpc>
                <a:spcPct val="100000"/>
              </a:lnSpc>
              <a:spcAft>
                <a:spcPts val="300"/>
              </a:spcAft>
              <a:defRPr sz="2100">
                <a:solidFill>
                  <a:srgbClr val="20272D"/>
                </a:solidFill>
                <a:latin typeface="Aptos"/>
              </a:defRPr>
            </a:pPr>
            <a:r>
              <a:rPr dirty="0"/>
              <a:t>• Create a prompt using CRAFTS!</a:t>
            </a:r>
          </a:p>
        </p:txBody>
      </p:sp>
      <p:graphicFrame>
        <p:nvGraphicFramePr>
          <p:cNvPr id="12" name="Table 11">
            <a:extLst>
              <a:ext uri="{FF2B5EF4-FFF2-40B4-BE49-F238E27FC236}">
                <a16:creationId xmlns:a16="http://schemas.microsoft.com/office/drawing/2014/main" id="{1113F35C-74B8-2513-C6BC-3325383FC77E}"/>
              </a:ext>
            </a:extLst>
          </p:cNvPr>
          <p:cNvGraphicFramePr>
            <a:graphicFrameLocks noGrp="1"/>
          </p:cNvGraphicFramePr>
          <p:nvPr>
            <p:extLst>
              <p:ext uri="{D42A27DB-BD31-4B8C-83A1-F6EECF244321}">
                <p14:modId xmlns:p14="http://schemas.microsoft.com/office/powerpoint/2010/main" val="3245533722"/>
              </p:ext>
            </p:extLst>
          </p:nvPr>
        </p:nvGraphicFramePr>
        <p:xfrm>
          <a:off x="182379" y="1277194"/>
          <a:ext cx="2862273" cy="5400213"/>
        </p:xfrm>
        <a:graphic>
          <a:graphicData uri="http://schemas.openxmlformats.org/drawingml/2006/table">
            <a:tbl>
              <a:tblPr/>
              <a:tblGrid>
                <a:gridCol w="2862273">
                  <a:extLst>
                    <a:ext uri="{9D8B030D-6E8A-4147-A177-3AD203B41FA5}">
                      <a16:colId xmlns:a16="http://schemas.microsoft.com/office/drawing/2014/main" val="1311211930"/>
                    </a:ext>
                  </a:extLst>
                </a:gridCol>
              </a:tblGrid>
              <a:tr h="5400213">
                <a:tc>
                  <a:txBody>
                    <a:bodyPr/>
                    <a:lstStyle/>
                    <a:p>
                      <a:pPr>
                        <a:buNone/>
                      </a:pPr>
                      <a:r>
                        <a:rPr lang="en-US" sz="1200" b="1" dirty="0">
                          <a:effectLst/>
                        </a:rPr>
                        <a:t>Struggling Team Dynamics</a:t>
                      </a:r>
                    </a:p>
                    <a:p>
                      <a:pPr>
                        <a:buNone/>
                      </a:pPr>
                      <a:endParaRPr lang="en-US" sz="1200" dirty="0">
                        <a:effectLst/>
                      </a:endParaRPr>
                    </a:p>
                    <a:p>
                      <a:pPr>
                        <a:buNone/>
                      </a:pPr>
                      <a:r>
                        <a:rPr lang="en-US" sz="1200" i="1" dirty="0">
                          <a:effectLst/>
                        </a:rPr>
                        <a:t>"THE TEAM THAT ISN'T"</a:t>
                      </a:r>
                    </a:p>
                    <a:p>
                      <a:pPr>
                        <a:buNone/>
                      </a:pPr>
                      <a:endParaRPr lang="en-US" sz="1200" dirty="0">
                        <a:effectLst/>
                      </a:endParaRPr>
                    </a:p>
                    <a:p>
                      <a:pPr>
                        <a:buNone/>
                      </a:pPr>
                      <a:r>
                        <a:rPr lang="en-US" sz="1200" dirty="0">
                          <a:effectLst/>
                        </a:rPr>
                        <a:t>You are the Scrum Master of a Scrum Team that has been working together for five months.</a:t>
                      </a:r>
                    </a:p>
                    <a:p>
                      <a:pPr>
                        <a:buNone/>
                      </a:pPr>
                      <a:endParaRPr lang="en-US" sz="1200" dirty="0">
                        <a:effectLst/>
                      </a:endParaRPr>
                    </a:p>
                    <a:p>
                      <a:pPr>
                        <a:buNone/>
                      </a:pPr>
                      <a:r>
                        <a:rPr lang="en-US" sz="1200" dirty="0">
                          <a:effectLst/>
                        </a:rPr>
                        <a:t>Delivery is stable and work is getting done, but something feels off.</a:t>
                      </a:r>
                    </a:p>
                    <a:p>
                      <a:pPr>
                        <a:buNone/>
                      </a:pPr>
                      <a:endParaRPr lang="en-US" sz="1200" dirty="0">
                        <a:effectLst/>
                      </a:endParaRPr>
                    </a:p>
                    <a:p>
                      <a:pPr>
                        <a:buNone/>
                      </a:pPr>
                      <a:r>
                        <a:rPr lang="en-US" sz="1200" dirty="0">
                          <a:effectLst/>
                        </a:rPr>
                        <a:t>There is very little collaboration. Developers work individually on isolated items. Pairing rarely happens. During Daily Scrums, updates are directed at the board rather than to one another.</a:t>
                      </a:r>
                    </a:p>
                    <a:p>
                      <a:pPr>
                        <a:buNone/>
                      </a:pPr>
                      <a:endParaRPr lang="en-US" sz="1200" dirty="0">
                        <a:effectLst/>
                      </a:endParaRPr>
                    </a:p>
                    <a:p>
                      <a:pPr>
                        <a:buNone/>
                      </a:pPr>
                      <a:r>
                        <a:rPr lang="en-US" sz="1200" dirty="0">
                          <a:effectLst/>
                        </a:rPr>
                        <a:t>Retrospectives are superficial and rushed.</a:t>
                      </a:r>
                    </a:p>
                    <a:p>
                      <a:pPr>
                        <a:buNone/>
                      </a:pPr>
                      <a:endParaRPr lang="en-US" sz="1200" dirty="0">
                        <a:effectLst/>
                      </a:endParaRPr>
                    </a:p>
                    <a:p>
                      <a:pPr>
                        <a:buNone/>
                      </a:pPr>
                      <a:r>
                        <a:rPr lang="en-US" sz="1200" dirty="0">
                          <a:effectLst/>
                        </a:rPr>
                        <a:t>In a recent one-on-one conversation, one team member confided, "It feels like we're coworkers, not a team."</a:t>
                      </a:r>
                    </a:p>
                    <a:p>
                      <a:pPr>
                        <a:buNone/>
                      </a:pPr>
                      <a:endParaRPr lang="en-US" sz="1200" dirty="0">
                        <a:effectLst/>
                      </a:endParaRPr>
                    </a:p>
                    <a:p>
                      <a:pPr>
                        <a:buNone/>
                      </a:pPr>
                      <a:r>
                        <a:rPr lang="en-US" sz="1200" i="1" dirty="0">
                          <a:effectLst/>
                        </a:rPr>
                        <a:t>What steps would you take to improve the team's dynamics?</a:t>
                      </a:r>
                    </a:p>
                  </a:txBody>
                  <a:tcPr marL="57254" marR="57254" marT="28627" marB="28627">
                    <a:lnL>
                      <a:noFill/>
                    </a:lnL>
                    <a:lnR>
                      <a:noFill/>
                    </a:lnR>
                    <a:lnT>
                      <a:noFill/>
                    </a:lnT>
                    <a:lnB>
                      <a:noFill/>
                    </a:lnB>
                    <a:solidFill>
                      <a:schemeClr val="bg1">
                        <a:lumMod val="85000"/>
                      </a:schemeClr>
                    </a:solidFill>
                  </a:tcPr>
                </a:tc>
                <a:extLst>
                  <a:ext uri="{0D108BD9-81ED-4DB2-BD59-A6C34878D82A}">
                    <a16:rowId xmlns:a16="http://schemas.microsoft.com/office/drawing/2014/main" val="1953999963"/>
                  </a:ext>
                </a:extLst>
              </a:tr>
            </a:tbl>
          </a:graphicData>
        </a:graphic>
      </p:graphicFrame>
      <p:graphicFrame>
        <p:nvGraphicFramePr>
          <p:cNvPr id="15" name="Table 14">
            <a:extLst>
              <a:ext uri="{FF2B5EF4-FFF2-40B4-BE49-F238E27FC236}">
                <a16:creationId xmlns:a16="http://schemas.microsoft.com/office/drawing/2014/main" id="{340D3FE9-FCD1-F9F2-78C5-31C3819C6C0C}"/>
              </a:ext>
            </a:extLst>
          </p:cNvPr>
          <p:cNvGraphicFramePr>
            <a:graphicFrameLocks noGrp="1"/>
          </p:cNvGraphicFramePr>
          <p:nvPr>
            <p:extLst>
              <p:ext uri="{D42A27DB-BD31-4B8C-83A1-F6EECF244321}">
                <p14:modId xmlns:p14="http://schemas.microsoft.com/office/powerpoint/2010/main" val="1730847951"/>
              </p:ext>
            </p:extLst>
          </p:nvPr>
        </p:nvGraphicFramePr>
        <p:xfrm>
          <a:off x="6125749" y="1277194"/>
          <a:ext cx="2831792" cy="5400213"/>
        </p:xfrm>
        <a:graphic>
          <a:graphicData uri="http://schemas.openxmlformats.org/drawingml/2006/table">
            <a:tbl>
              <a:tblPr/>
              <a:tblGrid>
                <a:gridCol w="2831792">
                  <a:extLst>
                    <a:ext uri="{9D8B030D-6E8A-4147-A177-3AD203B41FA5}">
                      <a16:colId xmlns:a16="http://schemas.microsoft.com/office/drawing/2014/main" val="1311211930"/>
                    </a:ext>
                  </a:extLst>
                </a:gridCol>
              </a:tblGrid>
              <a:tr h="5400213">
                <a:tc>
                  <a:txBody>
                    <a:bodyPr/>
                    <a:lstStyle/>
                    <a:p>
                      <a:pPr rtl="0">
                        <a:buNone/>
                      </a:pPr>
                      <a:r>
                        <a:rPr lang="en-US" sz="1200" b="1" dirty="0"/>
                        <a:t>Definition of Done</a:t>
                      </a:r>
                      <a:br>
                        <a:rPr lang="en-US" sz="1200" b="1" dirty="0"/>
                      </a:br>
                      <a:endParaRPr lang="en-US" sz="1200" dirty="0"/>
                    </a:p>
                    <a:p>
                      <a:pPr rtl="0">
                        <a:buNone/>
                      </a:pPr>
                      <a:r>
                        <a:rPr lang="en-US" sz="1200" i="1" dirty="0"/>
                        <a:t>"DONE, BUT NOT REALLY"</a:t>
                      </a:r>
                      <a:endParaRPr lang="en-US" sz="1200" dirty="0"/>
                    </a:p>
                    <a:p>
                      <a:pPr rtl="0">
                        <a:buNone/>
                      </a:pPr>
                      <a:endParaRPr lang="en-US" sz="1200" dirty="0"/>
                    </a:p>
                    <a:p>
                      <a:pPr rtl="0">
                        <a:buNone/>
                      </a:pPr>
                      <a:r>
                        <a:rPr lang="en-US" sz="1200" dirty="0"/>
                        <a:t>You are the Scrum Master of a Scrum Team that has a documented Definition of Done, but items are regularly marked "Done" without automated tests passing, without documentation updated, and sometimes without a peer review.</a:t>
                      </a:r>
                      <a:br>
                        <a:rPr lang="en-US" sz="1200" dirty="0"/>
                      </a:br>
                      <a:endParaRPr lang="en-US" sz="1200" dirty="0"/>
                    </a:p>
                    <a:p>
                      <a:pPr rtl="0">
                        <a:buNone/>
                      </a:pPr>
                      <a:r>
                        <a:rPr lang="en-US" sz="1200" dirty="0"/>
                        <a:t>Developers say the Definition of Done "isn't realistic" given sprint timelines, and the Product Owner hasn't pushed back because delivery still looks fast on paper. </a:t>
                      </a:r>
                    </a:p>
                    <a:p>
                      <a:pPr rtl="0">
                        <a:buNone/>
                      </a:pPr>
                      <a:endParaRPr lang="en-US" sz="1200" dirty="0"/>
                    </a:p>
                    <a:p>
                      <a:pPr rtl="0">
                        <a:buNone/>
                      </a:pPr>
                      <a:r>
                        <a:rPr lang="en-US" sz="1200" dirty="0"/>
                        <a:t>Technical debt is quietly accumulating, and a recent production incident traced back to an item that was called "Done" two Sprints ago.</a:t>
                      </a:r>
                      <a:br>
                        <a:rPr lang="en-US" sz="1200" dirty="0"/>
                      </a:br>
                      <a:endParaRPr lang="en-US" sz="1200" dirty="0"/>
                    </a:p>
                    <a:p>
                      <a:pPr rtl="0">
                        <a:buNone/>
                      </a:pPr>
                      <a:r>
                        <a:rPr lang="en-US" sz="1200" i="1" dirty="0"/>
                        <a:t>What steps would you take to address this?</a:t>
                      </a:r>
                      <a:endParaRPr lang="en-US" sz="1200" dirty="0"/>
                    </a:p>
                  </a:txBody>
                  <a:tcPr marL="57254" marR="57254" marT="28627" marB="28627">
                    <a:lnL>
                      <a:noFill/>
                    </a:lnL>
                    <a:lnR>
                      <a:noFill/>
                    </a:lnR>
                    <a:lnT>
                      <a:noFill/>
                    </a:lnT>
                    <a:lnB>
                      <a:noFill/>
                    </a:lnB>
                    <a:solidFill>
                      <a:schemeClr val="bg1">
                        <a:lumMod val="85000"/>
                      </a:schemeClr>
                    </a:solidFill>
                  </a:tcPr>
                </a:tc>
                <a:extLst>
                  <a:ext uri="{0D108BD9-81ED-4DB2-BD59-A6C34878D82A}">
                    <a16:rowId xmlns:a16="http://schemas.microsoft.com/office/drawing/2014/main" val="1953999963"/>
                  </a:ext>
                </a:extLst>
              </a:tr>
            </a:tbl>
          </a:graphicData>
        </a:graphic>
      </p:graphicFrame>
      <p:sp>
        <p:nvSpPr>
          <p:cNvPr id="16" name="TextBox 15">
            <a:extLst>
              <a:ext uri="{FF2B5EF4-FFF2-40B4-BE49-F238E27FC236}">
                <a16:creationId xmlns:a16="http://schemas.microsoft.com/office/drawing/2014/main" id="{58717F4A-6F71-9CDB-BAF9-5F4B51453C86}"/>
              </a:ext>
            </a:extLst>
          </p:cNvPr>
          <p:cNvSpPr txBox="1"/>
          <p:nvPr/>
        </p:nvSpPr>
        <p:spPr>
          <a:xfrm>
            <a:off x="3154064" y="1277194"/>
            <a:ext cx="2862273" cy="4524315"/>
          </a:xfrm>
          <a:prstGeom prst="rect">
            <a:avLst/>
          </a:prstGeom>
          <a:solidFill>
            <a:schemeClr val="bg1"/>
          </a:solidFill>
        </p:spPr>
        <p:txBody>
          <a:bodyPr wrap="square">
            <a:spAutoFit/>
          </a:bodyPr>
          <a:lstStyle/>
          <a:p>
            <a:pPr>
              <a:buNone/>
            </a:pPr>
            <a:r>
              <a:rPr lang="en-US" sz="1200" b="1" dirty="0"/>
              <a:t>Sprint Planning &amp; Forecasting</a:t>
            </a:r>
            <a:br>
              <a:rPr lang="en-US" sz="1200" b="1" dirty="0"/>
            </a:br>
            <a:endParaRPr lang="en-US" sz="1200" b="1" dirty="0"/>
          </a:p>
          <a:p>
            <a:pPr>
              <a:buNone/>
            </a:pPr>
            <a:r>
              <a:rPr lang="en-US" sz="1200" i="1" dirty="0"/>
              <a:t>"OVERCOMMITTED, AGAIN"</a:t>
            </a:r>
            <a:br>
              <a:rPr lang="en-US" sz="1200" dirty="0"/>
            </a:br>
            <a:endParaRPr lang="en-US" sz="1200" dirty="0"/>
          </a:p>
          <a:p>
            <a:pPr>
              <a:buNone/>
            </a:pPr>
            <a:r>
              <a:rPr lang="en-US" sz="1200" dirty="0"/>
              <a:t>You are the Scrum Master of a Scrum Team that has missed its Sprint Goal for the past three Sprints. </a:t>
            </a:r>
          </a:p>
          <a:p>
            <a:pPr>
              <a:buNone/>
            </a:pPr>
            <a:endParaRPr lang="en-US" sz="1200" dirty="0"/>
          </a:p>
          <a:p>
            <a:pPr>
              <a:buNone/>
            </a:pPr>
            <a:r>
              <a:rPr lang="en-US" sz="1200" dirty="0"/>
              <a:t>Each time, the Developers say they were confident going into Planning, but new information, unclear requirements, or unplanned work surfaced mid-Sprint.</a:t>
            </a:r>
            <a:br>
              <a:rPr lang="en-US" sz="1200" dirty="0"/>
            </a:br>
            <a:endParaRPr lang="en-US" sz="1200" dirty="0"/>
          </a:p>
          <a:p>
            <a:pPr>
              <a:buNone/>
            </a:pPr>
            <a:r>
              <a:rPr lang="en-US" sz="1200" dirty="0"/>
              <a:t>The Product Owner is frustrated and has started asking for velocity numbers before Planning even begins, treating them as a commitment rather than a forecast.</a:t>
            </a:r>
          </a:p>
          <a:p>
            <a:pPr>
              <a:buNone/>
            </a:pPr>
            <a:endParaRPr lang="en-US" sz="1200" dirty="0"/>
          </a:p>
          <a:p>
            <a:pPr>
              <a:buNone/>
            </a:pPr>
            <a:r>
              <a:rPr lang="en-US" sz="1200" dirty="0"/>
              <a:t>Developers have started padding estimates defensively, and Sprint Planning has become tense and political rather than collaborative.</a:t>
            </a:r>
            <a:br>
              <a:rPr lang="en-US" sz="1200" dirty="0"/>
            </a:br>
            <a:endParaRPr lang="en-US" sz="1200" dirty="0"/>
          </a:p>
          <a:p>
            <a:pPr>
              <a:buNone/>
            </a:pPr>
            <a:r>
              <a:rPr lang="en-US" sz="1200" i="1" dirty="0"/>
              <a:t>How do you address this pattern?</a:t>
            </a:r>
          </a:p>
        </p:txBody>
      </p:sp>
      <p:graphicFrame>
        <p:nvGraphicFramePr>
          <p:cNvPr id="33" name="Table 32">
            <a:extLst>
              <a:ext uri="{FF2B5EF4-FFF2-40B4-BE49-F238E27FC236}">
                <a16:creationId xmlns:a16="http://schemas.microsoft.com/office/drawing/2014/main" id="{E555CF3B-074B-E73B-0238-A3F19872E471}"/>
              </a:ext>
            </a:extLst>
          </p:cNvPr>
          <p:cNvGraphicFramePr>
            <a:graphicFrameLocks noGrp="1"/>
          </p:cNvGraphicFramePr>
          <p:nvPr>
            <p:extLst>
              <p:ext uri="{D42A27DB-BD31-4B8C-83A1-F6EECF244321}">
                <p14:modId xmlns:p14="http://schemas.microsoft.com/office/powerpoint/2010/main" val="628032287"/>
              </p:ext>
            </p:extLst>
          </p:nvPr>
        </p:nvGraphicFramePr>
        <p:xfrm>
          <a:off x="9066954" y="1277194"/>
          <a:ext cx="2831792" cy="5400213"/>
        </p:xfrm>
        <a:graphic>
          <a:graphicData uri="http://schemas.openxmlformats.org/drawingml/2006/table">
            <a:tbl>
              <a:tblPr/>
              <a:tblGrid>
                <a:gridCol w="2831792">
                  <a:extLst>
                    <a:ext uri="{9D8B030D-6E8A-4147-A177-3AD203B41FA5}">
                      <a16:colId xmlns:a16="http://schemas.microsoft.com/office/drawing/2014/main" val="1311211930"/>
                    </a:ext>
                  </a:extLst>
                </a:gridCol>
              </a:tblGrid>
              <a:tr h="5400213">
                <a:tc>
                  <a:txBody>
                    <a:bodyPr/>
                    <a:lstStyle/>
                    <a:p>
                      <a:pPr rtl="0">
                        <a:buNone/>
                      </a:pPr>
                      <a:r>
                        <a:rPr lang="en-US" sz="1200" b="1" dirty="0"/>
                        <a:t>Scrum Master Authority &amp; Impediments</a:t>
                      </a:r>
                    </a:p>
                    <a:p>
                      <a:pPr rtl="0">
                        <a:buNone/>
                      </a:pPr>
                      <a:endParaRPr lang="en-US" sz="1200" dirty="0"/>
                    </a:p>
                    <a:p>
                      <a:pPr rtl="0">
                        <a:buNone/>
                      </a:pPr>
                      <a:r>
                        <a:rPr lang="en-US" sz="1200" i="1" dirty="0"/>
                        <a:t>"RAISED AND IGNORED"</a:t>
                      </a:r>
                    </a:p>
                    <a:p>
                      <a:pPr rtl="0">
                        <a:buNone/>
                      </a:pPr>
                      <a:endParaRPr lang="en-US" sz="1200" dirty="0"/>
                    </a:p>
                    <a:p>
                      <a:pPr rtl="0">
                        <a:buNone/>
                      </a:pPr>
                      <a:r>
                        <a:rPr lang="en-US" sz="1200" dirty="0"/>
                        <a:t>You are the Scrum Master of a Scrum Team. For the past month, Developers have flagged the same impediment during the Daily Scrum: a shared testing environment is frequently unavailable, blocking their ability to verify work before calling it Done.</a:t>
                      </a:r>
                    </a:p>
                    <a:p>
                      <a:pPr rtl="0">
                        <a:buNone/>
                      </a:pPr>
                      <a:endParaRPr lang="en-US" sz="1200" dirty="0"/>
                    </a:p>
                    <a:p>
                      <a:pPr rtl="0">
                        <a:buNone/>
                      </a:pPr>
                      <a:r>
                        <a:rPr lang="en-US" sz="1200" dirty="0"/>
                        <a:t>You've escalated this to the infrastructure team's manager twice, but nothing has changed, and it isn't clear whose budget or priority list should own the fix. </a:t>
                      </a:r>
                    </a:p>
                    <a:p>
                      <a:pPr rtl="0">
                        <a:buNone/>
                      </a:pPr>
                      <a:endParaRPr lang="en-US" sz="1200" dirty="0"/>
                    </a:p>
                    <a:p>
                      <a:pPr rtl="0">
                        <a:buNone/>
                      </a:pPr>
                      <a:r>
                        <a:rPr lang="en-US" sz="1200" dirty="0"/>
                        <a:t>Developers have started quietly working around the Definition of Done to keep moving, and morale is dipping as the same blocker resurfaces sprint after sprint.</a:t>
                      </a:r>
                    </a:p>
                    <a:p>
                      <a:pPr rtl="0">
                        <a:buNone/>
                      </a:pPr>
                      <a:endParaRPr lang="en-US" sz="1200" dirty="0"/>
                    </a:p>
                    <a:p>
                      <a:pPr rtl="0">
                        <a:buNone/>
                      </a:pPr>
                      <a:r>
                        <a:rPr lang="en-US" sz="1200" i="1" dirty="0"/>
                        <a:t>How do you handle this as Scrum Master?</a:t>
                      </a:r>
                      <a:endParaRPr lang="en-US" sz="1200" dirty="0"/>
                    </a:p>
                  </a:txBody>
                  <a:tcPr marL="57254" marR="57254" marT="28627" marB="28627">
                    <a:lnL>
                      <a:noFill/>
                    </a:lnL>
                    <a:lnR>
                      <a:noFill/>
                    </a:lnR>
                    <a:lnT>
                      <a:noFill/>
                    </a:lnT>
                    <a:lnB>
                      <a:noFill/>
                    </a:lnB>
                    <a:solidFill>
                      <a:schemeClr val="bg1"/>
                    </a:solidFill>
                  </a:tcPr>
                </a:tc>
                <a:extLst>
                  <a:ext uri="{0D108BD9-81ED-4DB2-BD59-A6C34878D82A}">
                    <a16:rowId xmlns:a16="http://schemas.microsoft.com/office/drawing/2014/main" val="1953999963"/>
                  </a:ext>
                </a:extLst>
              </a:tr>
            </a:tbl>
          </a:graphicData>
        </a:graphic>
      </p:graphicFrame>
      <p:sp>
        <p:nvSpPr>
          <p:cNvPr id="17" name="TextBox 16">
            <a:extLst>
              <a:ext uri="{FF2B5EF4-FFF2-40B4-BE49-F238E27FC236}">
                <a16:creationId xmlns:a16="http://schemas.microsoft.com/office/drawing/2014/main" id="{DABE2E2E-9AA2-3BFF-61B5-F08DEF34B990}"/>
              </a:ext>
            </a:extLst>
          </p:cNvPr>
          <p:cNvSpPr txBox="1"/>
          <p:nvPr/>
        </p:nvSpPr>
        <p:spPr>
          <a:xfrm>
            <a:off x="594360" y="395308"/>
            <a:ext cx="6338145" cy="507831"/>
          </a:xfrm>
          <a:prstGeom prst="rect">
            <a:avLst/>
          </a:prstGeom>
          <a:noFill/>
        </p:spPr>
        <p:txBody>
          <a:bodyPr wrap="none" anchor="ctr">
            <a:spAutoFit/>
          </a:bodyPr>
          <a:lstStyle/>
          <a:p>
            <a:pPr algn="l">
              <a:defRPr sz="2700" b="1">
                <a:solidFill>
                  <a:srgbClr val="20272D"/>
                </a:solidFill>
                <a:latin typeface="Aptos Display"/>
              </a:defRPr>
            </a:pPr>
            <a:r>
              <a:rPr dirty="0"/>
              <a:t>Practice with CRAFTS! – Scenarios (</a:t>
            </a:r>
            <a:r>
              <a:rPr lang="en-US" dirty="0"/>
              <a:t>2</a:t>
            </a:r>
            <a:r>
              <a:rPr dirty="0"/>
              <a:t> of 2)</a:t>
            </a:r>
          </a:p>
        </p:txBody>
      </p:sp>
    </p:spTree>
    <p:extLst>
      <p:ext uri="{BB962C8B-B14F-4D97-AF65-F5344CB8AC3E}">
        <p14:creationId xmlns:p14="http://schemas.microsoft.com/office/powerpoint/2010/main" val="31858948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CRAFTS Prompt Example</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2186752"/>
          </a:xfrm>
          <a:prstGeom prst="rect">
            <a:avLst/>
          </a:prstGeom>
          <a:noFill/>
        </p:spPr>
        <p:txBody>
          <a:bodyPr wrap="square" lIns="45720" tIns="27432" rIns="45720" bIns="27432" anchor="t">
            <a:spAutoFit/>
          </a:bodyPr>
          <a:lstStyle/>
          <a:p>
            <a:pPr>
              <a:lnSpc>
                <a:spcPct val="100000"/>
              </a:lnSpc>
              <a:spcAft>
                <a:spcPts val="300"/>
              </a:spcAft>
              <a:defRPr sz="2100">
                <a:solidFill>
                  <a:srgbClr val="20272D"/>
                </a:solidFill>
                <a:latin typeface="Aptos"/>
              </a:defRPr>
            </a:pPr>
            <a:r>
              <a:rPr dirty="0"/>
              <a:t>1. Answer me as the Scrum Master.</a:t>
            </a:r>
          </a:p>
          <a:p>
            <a:pPr>
              <a:lnSpc>
                <a:spcPct val="100000"/>
              </a:lnSpc>
              <a:spcAft>
                <a:spcPts val="300"/>
              </a:spcAft>
              <a:defRPr sz="2100">
                <a:solidFill>
                  <a:srgbClr val="20272D"/>
                </a:solidFill>
                <a:latin typeface="Aptos"/>
              </a:defRPr>
            </a:pPr>
            <a:r>
              <a:rPr dirty="0"/>
              <a:t>2. I want to persuade the developers.</a:t>
            </a:r>
          </a:p>
          <a:p>
            <a:pPr>
              <a:lnSpc>
                <a:spcPct val="100000"/>
              </a:lnSpc>
              <a:spcAft>
                <a:spcPts val="300"/>
              </a:spcAft>
              <a:defRPr sz="2100">
                <a:solidFill>
                  <a:srgbClr val="20272D"/>
                </a:solidFill>
                <a:latin typeface="Aptos"/>
              </a:defRPr>
            </a:pPr>
            <a:r>
              <a:rPr dirty="0"/>
              <a:t>3. I want an a</a:t>
            </a:r>
            <a:r>
              <a:rPr lang="en-US" dirty="0"/>
              <a:t>n</a:t>
            </a:r>
            <a:r>
              <a:rPr dirty="0"/>
              <a:t>swer for a </a:t>
            </a:r>
            <a:r>
              <a:rPr lang="en-US" dirty="0"/>
              <a:t>d</a:t>
            </a:r>
            <a:r>
              <a:rPr dirty="0"/>
              <a:t>eveloper.</a:t>
            </a:r>
          </a:p>
          <a:p>
            <a:pPr>
              <a:lnSpc>
                <a:spcPct val="100000"/>
              </a:lnSpc>
              <a:spcAft>
                <a:spcPts val="300"/>
              </a:spcAft>
              <a:defRPr sz="2100">
                <a:solidFill>
                  <a:srgbClr val="20272D"/>
                </a:solidFill>
                <a:latin typeface="Aptos"/>
              </a:defRPr>
            </a:pPr>
            <a:r>
              <a:rPr dirty="0"/>
              <a:t>4. Give me 3 suggestions I can use when talking with developers.</a:t>
            </a:r>
          </a:p>
          <a:p>
            <a:pPr>
              <a:lnSpc>
                <a:spcPct val="100000"/>
              </a:lnSpc>
              <a:spcAft>
                <a:spcPts val="300"/>
              </a:spcAft>
              <a:defRPr sz="2100">
                <a:solidFill>
                  <a:srgbClr val="20272D"/>
                </a:solidFill>
                <a:latin typeface="Aptos"/>
              </a:defRPr>
            </a:pPr>
            <a:r>
              <a:rPr dirty="0"/>
              <a:t>5. Provide 3 specific use cases for the developers.</a:t>
            </a:r>
          </a:p>
          <a:p>
            <a:pPr>
              <a:lnSpc>
                <a:spcPct val="100000"/>
              </a:lnSpc>
              <a:spcAft>
                <a:spcPts val="300"/>
              </a:spcAft>
              <a:defRPr sz="2100">
                <a:solidFill>
                  <a:srgbClr val="20272D"/>
                </a:solidFill>
                <a:latin typeface="Aptos"/>
              </a:defRPr>
            </a:pPr>
            <a:r>
              <a:rPr dirty="0"/>
              <a:t>6. Use Scrum.org as the source.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300" b="1">
                <a:solidFill>
                  <a:srgbClr val="20272D"/>
                </a:solidFill>
                <a:latin typeface="Aptos Display"/>
              </a:defRPr>
            </a:pPr>
            <a:r>
              <a:t>Class Project – Bias: Trapped in the Comfort Zone?</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5010912"/>
          </a:xfrm>
          <a:prstGeom prst="rect">
            <a:avLst/>
          </a:prstGeom>
          <a:noFill/>
        </p:spPr>
        <p:txBody>
          <a:bodyPr wrap="square" lIns="45720" tIns="27432" rIns="45720" bIns="27432" anchor="t">
            <a:spAutoFit/>
          </a:bodyPr>
          <a:lstStyle/>
          <a:p>
            <a:pPr>
              <a:lnSpc>
                <a:spcPct val="100000"/>
              </a:lnSpc>
              <a:spcAft>
                <a:spcPts val="300"/>
              </a:spcAft>
              <a:defRPr sz="1850">
                <a:solidFill>
                  <a:srgbClr val="20272D"/>
                </a:solidFill>
                <a:latin typeface="Aptos"/>
              </a:defRPr>
            </a:pPr>
            <a:r>
              <a:t>Rose uses AI to prepare for workshops. She asks for techniques, exercises, and common team dynamics. After a while, she notices the suggestions feel very aligned with her own thinking. Smooth, but safe. She wonders: Is the AI helping her grow, or just reinforcing her blind spots?</a:t>
            </a:r>
          </a:p>
          <a:p>
            <a:pPr>
              <a:spcAft>
                <a:spcPts val="400"/>
              </a:spcAft>
            </a:pPr>
            <a:endParaRPr/>
          </a:p>
          <a:p>
            <a:pPr>
              <a:lnSpc>
                <a:spcPct val="100000"/>
              </a:lnSpc>
              <a:spcAft>
                <a:spcPts val="300"/>
              </a:spcAft>
              <a:defRPr sz="1850" b="1">
                <a:solidFill>
                  <a:srgbClr val="20272D"/>
                </a:solidFill>
                <a:latin typeface="Aptos"/>
              </a:defRPr>
            </a:pPr>
            <a:r>
              <a:t>Discussion prompts:</a:t>
            </a:r>
          </a:p>
          <a:p>
            <a:pPr>
              <a:lnSpc>
                <a:spcPct val="100000"/>
              </a:lnSpc>
              <a:spcAft>
                <a:spcPts val="300"/>
              </a:spcAft>
              <a:defRPr sz="1850">
                <a:solidFill>
                  <a:srgbClr val="20272D"/>
                </a:solidFill>
                <a:latin typeface="Aptos"/>
              </a:defRPr>
            </a:pPr>
            <a:r>
              <a:t>• What if AI just reflects what we already believe?</a:t>
            </a:r>
          </a:p>
          <a:p>
            <a:pPr>
              <a:lnSpc>
                <a:spcPct val="100000"/>
              </a:lnSpc>
              <a:spcAft>
                <a:spcPts val="300"/>
              </a:spcAft>
              <a:defRPr sz="1850">
                <a:solidFill>
                  <a:srgbClr val="20272D"/>
                </a:solidFill>
                <a:latin typeface="Aptos"/>
              </a:defRPr>
            </a:pPr>
            <a:r>
              <a:t>• How do we stay open to other perspectives when the tool is tuned to our own?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Professional Scrum Master – AI Essentials</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2853602"/>
          </a:xfrm>
          <a:prstGeom prst="rect">
            <a:avLst/>
          </a:prstGeom>
          <a:noFill/>
        </p:spPr>
        <p:txBody>
          <a:bodyPr wrap="square" lIns="45720" tIns="27432" rIns="45720" bIns="27432" anchor="t">
            <a:spAutoFit/>
          </a:bodyPr>
          <a:lstStyle/>
          <a:p>
            <a:pPr>
              <a:lnSpc>
                <a:spcPct val="100000"/>
              </a:lnSpc>
              <a:spcAft>
                <a:spcPts val="300"/>
              </a:spcAft>
              <a:defRPr sz="1850" b="1">
                <a:solidFill>
                  <a:srgbClr val="20272D"/>
                </a:solidFill>
                <a:latin typeface="Aptos"/>
              </a:defRPr>
            </a:pPr>
            <a:r>
              <a:rPr dirty="0"/>
              <a:t>Purpose</a:t>
            </a:r>
          </a:p>
          <a:p>
            <a:pPr marL="342900" indent="-342900">
              <a:lnSpc>
                <a:spcPct val="100000"/>
              </a:lnSpc>
              <a:spcAft>
                <a:spcPts val="300"/>
              </a:spcAft>
              <a:buFont typeface="Arial" panose="020B0604020202020204" pitchFamily="34" charset="0"/>
              <a:buChar char="•"/>
              <a:defRPr sz="1850">
                <a:solidFill>
                  <a:srgbClr val="20272D"/>
                </a:solidFill>
                <a:latin typeface="Aptos"/>
              </a:defRPr>
            </a:pPr>
            <a:r>
              <a:rPr dirty="0"/>
              <a:t>To empower Scrum Masters so they understand how to use AI to improve their team's effectiveness and become a more effective Scrum Master.</a:t>
            </a:r>
          </a:p>
          <a:p>
            <a:pPr marL="342900" indent="-342900">
              <a:lnSpc>
                <a:spcPct val="100000"/>
              </a:lnSpc>
              <a:spcAft>
                <a:spcPts val="300"/>
              </a:spcAft>
              <a:buFont typeface="Arial" panose="020B0604020202020204" pitchFamily="34" charset="0"/>
              <a:buChar char="•"/>
              <a:defRPr sz="1850">
                <a:solidFill>
                  <a:srgbClr val="20272D"/>
                </a:solidFill>
                <a:latin typeface="Aptos"/>
              </a:defRPr>
            </a:pPr>
            <a:r>
              <a:rPr dirty="0"/>
              <a:t>Discover what a Scrum Master can do to support Scrum Teams and organizations' AI adoption to become more effective.</a:t>
            </a:r>
          </a:p>
          <a:p>
            <a:pPr marL="342900" indent="-342900">
              <a:lnSpc>
                <a:spcPct val="100000"/>
              </a:lnSpc>
              <a:spcAft>
                <a:spcPts val="300"/>
              </a:spcAft>
              <a:buFont typeface="Arial" panose="020B0604020202020204" pitchFamily="34" charset="0"/>
              <a:buChar char="•"/>
              <a:defRPr sz="1850">
                <a:solidFill>
                  <a:srgbClr val="20272D"/>
                </a:solidFill>
                <a:latin typeface="Aptos"/>
              </a:defRPr>
            </a:pPr>
            <a:r>
              <a:rPr dirty="0"/>
              <a:t>The focus of this training is on building foundational skills and awareness.</a:t>
            </a:r>
          </a:p>
          <a:p>
            <a:pPr>
              <a:spcAft>
                <a:spcPts val="400"/>
              </a:spcAft>
            </a:pPr>
            <a:endParaRPr dirty="0"/>
          </a:p>
          <a:p>
            <a:pPr>
              <a:lnSpc>
                <a:spcPct val="100000"/>
              </a:lnSpc>
              <a:spcAft>
                <a:spcPts val="300"/>
              </a:spcAft>
              <a:defRPr sz="1850" b="1">
                <a:solidFill>
                  <a:srgbClr val="20272D"/>
                </a:solidFill>
                <a:latin typeface="Aptos"/>
              </a:defRPr>
            </a:pPr>
            <a:r>
              <a:rPr dirty="0"/>
              <a:t>Audience</a:t>
            </a:r>
          </a:p>
          <a:p>
            <a:pPr marL="342900" indent="-342900">
              <a:lnSpc>
                <a:spcPct val="100000"/>
              </a:lnSpc>
              <a:spcAft>
                <a:spcPts val="300"/>
              </a:spcAft>
              <a:buFont typeface="Arial" panose="020B0604020202020204" pitchFamily="34" charset="0"/>
              <a:buChar char="•"/>
              <a:defRPr sz="1850">
                <a:solidFill>
                  <a:srgbClr val="20272D"/>
                </a:solidFill>
                <a:latin typeface="Aptos"/>
              </a:defRPr>
            </a:pPr>
            <a:r>
              <a:rPr dirty="0"/>
              <a:t>For Scrum Masters and other practitioners who seek to integrate AI into their profession.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Six Thinking Hats by Edward de Bono</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1516095" y="5565241"/>
            <a:ext cx="10927080" cy="340093"/>
          </a:xfrm>
          <a:prstGeom prst="rect">
            <a:avLst/>
          </a:prstGeom>
          <a:noFill/>
        </p:spPr>
        <p:txBody>
          <a:bodyPr wrap="square" lIns="45720" tIns="27432" rIns="45720" bIns="27432" anchor="t">
            <a:spAutoFit/>
          </a:bodyPr>
          <a:lstStyle/>
          <a:p>
            <a:pPr>
              <a:lnSpc>
                <a:spcPct val="100000"/>
              </a:lnSpc>
              <a:spcAft>
                <a:spcPts val="300"/>
              </a:spcAft>
              <a:defRPr sz="1850">
                <a:solidFill>
                  <a:srgbClr val="20272D"/>
                </a:solidFill>
                <a:latin typeface="Aptos"/>
              </a:defRPr>
            </a:pPr>
            <a:r>
              <a:rPr dirty="0"/>
              <a:t>Source shown on slide: </a:t>
            </a:r>
            <a:r>
              <a:rPr lang="en-US" dirty="0">
                <a:hlinkClick r:id="rId2"/>
              </a:rPr>
              <a:t>http://</a:t>
            </a:r>
            <a:r>
              <a:rPr dirty="0">
                <a:hlinkClick r:id="rId2"/>
              </a:rPr>
              <a:t>debonogroup.com/services/core-programs/six-thinking-hats/</a:t>
            </a:r>
            <a:r>
              <a:rPr lang="en-US" dirty="0"/>
              <a:t> </a:t>
            </a:r>
            <a:endParaRPr dirty="0"/>
          </a:p>
        </p:txBody>
      </p:sp>
      <p:graphicFrame>
        <p:nvGraphicFramePr>
          <p:cNvPr id="9" name="Table 8">
            <a:extLst>
              <a:ext uri="{FF2B5EF4-FFF2-40B4-BE49-F238E27FC236}">
                <a16:creationId xmlns:a16="http://schemas.microsoft.com/office/drawing/2014/main" id="{3E419788-41D8-E51C-BB77-93EA49B3C0C0}"/>
              </a:ext>
            </a:extLst>
          </p:cNvPr>
          <p:cNvGraphicFramePr>
            <a:graphicFrameLocks noGrp="1"/>
          </p:cNvGraphicFramePr>
          <p:nvPr>
            <p:extLst>
              <p:ext uri="{D42A27DB-BD31-4B8C-83A1-F6EECF244321}">
                <p14:modId xmlns:p14="http://schemas.microsoft.com/office/powerpoint/2010/main" val="3810930452"/>
              </p:ext>
            </p:extLst>
          </p:nvPr>
        </p:nvGraphicFramePr>
        <p:xfrm>
          <a:off x="2032000" y="1683990"/>
          <a:ext cx="8127999" cy="3757444"/>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3647733485"/>
                    </a:ext>
                  </a:extLst>
                </a:gridCol>
                <a:gridCol w="2709333">
                  <a:extLst>
                    <a:ext uri="{9D8B030D-6E8A-4147-A177-3AD203B41FA5}">
                      <a16:colId xmlns:a16="http://schemas.microsoft.com/office/drawing/2014/main" val="1181557510"/>
                    </a:ext>
                  </a:extLst>
                </a:gridCol>
                <a:gridCol w="2709333">
                  <a:extLst>
                    <a:ext uri="{9D8B030D-6E8A-4147-A177-3AD203B41FA5}">
                      <a16:colId xmlns:a16="http://schemas.microsoft.com/office/drawing/2014/main" val="2596997574"/>
                    </a:ext>
                  </a:extLst>
                </a:gridCol>
              </a:tblGrid>
              <a:tr h="187872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dirty="0">
                          <a:solidFill>
                            <a:schemeClr val="tx1"/>
                          </a:solidFill>
                        </a:rPr>
                        <a:t>White Hat</a:t>
                      </a:r>
                      <a:br>
                        <a:rPr lang="en-US" dirty="0">
                          <a:solidFill>
                            <a:schemeClr val="tx1"/>
                          </a:solidFill>
                        </a:rPr>
                      </a:br>
                      <a:r>
                        <a:rPr lang="en-US" sz="1400" b="0" dirty="0">
                          <a:solidFill>
                            <a:schemeClr val="tx1"/>
                          </a:solidFill>
                        </a:rPr>
                        <a:t>known or needed information</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400" dirty="0">
                        <a:solidFill>
                          <a:schemeClr val="tx1"/>
                        </a:solidFill>
                      </a:endParaRPr>
                    </a:p>
                  </a:txBody>
                  <a:tcPr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0F1"/>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b="1" kern="1200" dirty="0">
                          <a:solidFill>
                            <a:schemeClr val="tx1"/>
                          </a:solidFill>
                          <a:latin typeface="+mn-lt"/>
                          <a:ea typeface="+mn-ea"/>
                          <a:cs typeface="+mn-cs"/>
                        </a:rPr>
                        <a:t>Yellow Hat</a:t>
                      </a:r>
                      <a:br>
                        <a:rPr lang="en-US" sz="1800" b="1" kern="1200" dirty="0">
                          <a:solidFill>
                            <a:schemeClr val="tx1"/>
                          </a:solidFill>
                          <a:latin typeface="+mn-lt"/>
                          <a:ea typeface="+mn-ea"/>
                          <a:cs typeface="+mn-cs"/>
                        </a:rPr>
                      </a:br>
                      <a:r>
                        <a:rPr lang="en-US" sz="1400" b="0" kern="1200" dirty="0">
                          <a:solidFill>
                            <a:schemeClr val="tx1"/>
                          </a:solidFill>
                          <a:latin typeface="+mn-lt"/>
                          <a:ea typeface="+mn-ea"/>
                          <a:cs typeface="+mn-cs"/>
                        </a:rPr>
                        <a:t>brightness and optimism</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400" b="1" kern="1200" dirty="0">
                        <a:solidFill>
                          <a:schemeClr val="tx1"/>
                        </a:solidFill>
                        <a:latin typeface="+mn-lt"/>
                        <a:ea typeface="+mn-ea"/>
                        <a:cs typeface="+mn-cs"/>
                      </a:endParaRPr>
                    </a:p>
                  </a:txBody>
                  <a:tcPr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EEFAE"/>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dirty="0">
                          <a:solidFill>
                            <a:schemeClr val="tx1"/>
                          </a:solidFill>
                        </a:rPr>
                        <a:t>Black Hat</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b="0" dirty="0">
                          <a:solidFill>
                            <a:schemeClr val="tx1"/>
                          </a:solidFill>
                        </a:rPr>
                        <a:t>risks, difficulties, problems</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400" dirty="0">
                        <a:solidFill>
                          <a:schemeClr val="tx1"/>
                        </a:solidFill>
                      </a:endParaRPr>
                    </a:p>
                  </a:txBody>
                  <a:tcPr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D9D5D8"/>
                    </a:solidFill>
                  </a:tcPr>
                </a:tc>
                <a:extLst>
                  <a:ext uri="{0D108BD9-81ED-4DB2-BD59-A6C34878D82A}">
                    <a16:rowId xmlns:a16="http://schemas.microsoft.com/office/drawing/2014/main" val="3704946488"/>
                  </a:ext>
                </a:extLst>
              </a:tr>
              <a:tr h="187872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a:t>Red Hat </a:t>
                      </a:r>
                      <a:br>
                        <a:rPr lang="en-US" b="1" dirty="0"/>
                      </a:br>
                      <a:r>
                        <a:rPr lang="en-US" sz="1400" dirty="0"/>
                        <a:t>feelings, hunches, </a:t>
                      </a:r>
                      <a:br>
                        <a:rPr lang="en-US" sz="1400" dirty="0"/>
                      </a:br>
                      <a:r>
                        <a:rPr lang="en-US" sz="1400" dirty="0"/>
                        <a:t>and intuition</a:t>
                      </a:r>
                      <a:endParaRPr lang="en-US" sz="1000" dirty="0"/>
                    </a:p>
                    <a:p>
                      <a:pPr marL="0" marR="0" lvl="0" indent="0" algn="ctr" defTabSz="457200" rtl="0" eaLnBrk="1" fontAlgn="auto" latinLnBrk="0" hangingPunct="1">
                        <a:lnSpc>
                          <a:spcPct val="100000"/>
                        </a:lnSpc>
                        <a:spcBef>
                          <a:spcPts val="0"/>
                        </a:spcBef>
                        <a:spcAft>
                          <a:spcPts val="0"/>
                        </a:spcAft>
                        <a:buClrTx/>
                        <a:buSzTx/>
                        <a:buFontTx/>
                        <a:buNone/>
                        <a:tabLst/>
                        <a:defRPr/>
                      </a:pPr>
                      <a:r>
                        <a:rPr lang="en-US" sz="400" dirty="0"/>
                        <a:t> </a:t>
                      </a:r>
                    </a:p>
                  </a:txBody>
                  <a:tcPr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DD1D5"/>
                    </a:solidFill>
                  </a:tcPr>
                </a:tc>
                <a:tc>
                  <a:txBody>
                    <a:bodyPr/>
                    <a:lstStyle/>
                    <a:p>
                      <a:pPr algn="ctr"/>
                      <a:r>
                        <a:rPr lang="en-US" sz="1800" b="1" kern="1200" dirty="0">
                          <a:solidFill>
                            <a:schemeClr val="tx1"/>
                          </a:solidFill>
                          <a:latin typeface="+mn-lt"/>
                          <a:ea typeface="+mn-ea"/>
                          <a:cs typeface="+mn-cs"/>
                        </a:rPr>
                        <a:t>Green Hat</a:t>
                      </a:r>
                      <a:br>
                        <a:rPr lang="en-US" sz="1800" b="1" kern="1200" dirty="0">
                          <a:solidFill>
                            <a:schemeClr val="tx1"/>
                          </a:solidFill>
                          <a:latin typeface="+mn-lt"/>
                          <a:ea typeface="+mn-ea"/>
                          <a:cs typeface="+mn-cs"/>
                        </a:rPr>
                      </a:br>
                      <a:r>
                        <a:rPr lang="en-US" sz="1400" kern="1200" dirty="0">
                          <a:solidFill>
                            <a:schemeClr val="dk1"/>
                          </a:solidFill>
                          <a:latin typeface="+mn-lt"/>
                          <a:ea typeface="+mn-ea"/>
                          <a:cs typeface="+mn-cs"/>
                        </a:rPr>
                        <a:t>creativity; possibilities, alternatives, and new ideas</a:t>
                      </a:r>
                      <a:endParaRPr lang="en-US" sz="1400" b="1" kern="1200" dirty="0">
                        <a:solidFill>
                          <a:schemeClr val="tx1"/>
                        </a:solidFill>
                        <a:latin typeface="+mn-lt"/>
                        <a:ea typeface="+mn-ea"/>
                        <a:cs typeface="+mn-cs"/>
                      </a:endParaRPr>
                    </a:p>
                    <a:p>
                      <a:pPr algn="ctr"/>
                      <a:r>
                        <a:rPr lang="en-US" sz="400" b="1" kern="1200" dirty="0">
                          <a:solidFill>
                            <a:schemeClr val="tx1"/>
                          </a:solidFill>
                          <a:latin typeface="+mn-lt"/>
                          <a:ea typeface="+mn-ea"/>
                          <a:cs typeface="+mn-cs"/>
                        </a:rPr>
                        <a:t> </a:t>
                      </a:r>
                      <a:endParaRPr lang="en-US" sz="400" kern="1200" dirty="0">
                        <a:solidFill>
                          <a:schemeClr val="dk1"/>
                        </a:solidFill>
                        <a:latin typeface="+mn-lt"/>
                        <a:ea typeface="+mn-ea"/>
                        <a:cs typeface="+mn-cs"/>
                      </a:endParaRPr>
                    </a:p>
                  </a:txBody>
                  <a:tcPr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E4ECD9"/>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a:t>Blue Hat</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latin typeface="+mn-lt"/>
                          <a:ea typeface="+mn-ea"/>
                          <a:cs typeface="+mn-cs"/>
                        </a:rPr>
                        <a:t>manage the thinking </a:t>
                      </a:r>
                      <a:br>
                        <a:rPr lang="en-US" sz="1400" kern="1200" dirty="0">
                          <a:solidFill>
                            <a:schemeClr val="dk1"/>
                          </a:solidFill>
                          <a:latin typeface="+mn-lt"/>
                          <a:ea typeface="+mn-ea"/>
                          <a:cs typeface="+mn-cs"/>
                        </a:rPr>
                      </a:br>
                      <a:r>
                        <a:rPr lang="en-US" sz="1400" kern="1200" dirty="0">
                          <a:solidFill>
                            <a:schemeClr val="dk1"/>
                          </a:solidFill>
                          <a:latin typeface="+mn-lt"/>
                          <a:ea typeface="+mn-ea"/>
                          <a:cs typeface="+mn-cs"/>
                        </a:rPr>
                        <a:t>process</a:t>
                      </a:r>
                    </a:p>
                    <a:p>
                      <a:pPr algn="ctr"/>
                      <a:r>
                        <a:rPr lang="en-US" sz="400" dirty="0">
                          <a:solidFill>
                            <a:schemeClr val="tx1"/>
                          </a:solidFill>
                        </a:rPr>
                        <a:t> </a:t>
                      </a:r>
                    </a:p>
                  </a:txBody>
                  <a:tcPr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DCE4F2"/>
                    </a:solidFill>
                  </a:tcPr>
                </a:tc>
                <a:extLst>
                  <a:ext uri="{0D108BD9-81ED-4DB2-BD59-A6C34878D82A}">
                    <a16:rowId xmlns:a16="http://schemas.microsoft.com/office/drawing/2014/main" val="670471223"/>
                  </a:ext>
                </a:extLst>
              </a:tr>
            </a:tbl>
          </a:graphicData>
        </a:graphic>
      </p:graphicFrame>
      <p:pic>
        <p:nvPicPr>
          <p:cNvPr id="12" name="Picture 11">
            <a:extLst>
              <a:ext uri="{FF2B5EF4-FFF2-40B4-BE49-F238E27FC236}">
                <a16:creationId xmlns:a16="http://schemas.microsoft.com/office/drawing/2014/main" id="{7EC58E5C-9F7A-A265-7103-03F419652EC5}"/>
              </a:ext>
            </a:extLst>
          </p:cNvPr>
          <p:cNvPicPr>
            <a:picLocks noChangeAspect="1"/>
          </p:cNvPicPr>
          <p:nvPr/>
        </p:nvPicPr>
        <p:blipFill>
          <a:blip r:embed="rId3"/>
          <a:stretch>
            <a:fillRect/>
          </a:stretch>
        </p:blipFill>
        <p:spPr>
          <a:xfrm>
            <a:off x="2651570" y="1792749"/>
            <a:ext cx="1362265" cy="866896"/>
          </a:xfrm>
          <a:prstGeom prst="rect">
            <a:avLst/>
          </a:prstGeom>
        </p:spPr>
      </p:pic>
      <p:pic>
        <p:nvPicPr>
          <p:cNvPr id="14" name="Picture 13">
            <a:extLst>
              <a:ext uri="{FF2B5EF4-FFF2-40B4-BE49-F238E27FC236}">
                <a16:creationId xmlns:a16="http://schemas.microsoft.com/office/drawing/2014/main" id="{AB184A8B-085A-DB82-A155-DFC2848E5E80}"/>
              </a:ext>
            </a:extLst>
          </p:cNvPr>
          <p:cNvPicPr>
            <a:picLocks noChangeAspect="1"/>
          </p:cNvPicPr>
          <p:nvPr/>
        </p:nvPicPr>
        <p:blipFill>
          <a:blip r:embed="rId4"/>
          <a:stretch>
            <a:fillRect/>
          </a:stretch>
        </p:blipFill>
        <p:spPr>
          <a:xfrm>
            <a:off x="5371048" y="1792749"/>
            <a:ext cx="1419423" cy="838317"/>
          </a:xfrm>
          <a:prstGeom prst="rect">
            <a:avLst/>
          </a:prstGeom>
        </p:spPr>
      </p:pic>
      <p:pic>
        <p:nvPicPr>
          <p:cNvPr id="18" name="Picture 17">
            <a:extLst>
              <a:ext uri="{FF2B5EF4-FFF2-40B4-BE49-F238E27FC236}">
                <a16:creationId xmlns:a16="http://schemas.microsoft.com/office/drawing/2014/main" id="{E3956572-C9C6-9B0D-C162-16D5042E9DBE}"/>
              </a:ext>
            </a:extLst>
          </p:cNvPr>
          <p:cNvPicPr>
            <a:picLocks noChangeAspect="1"/>
          </p:cNvPicPr>
          <p:nvPr/>
        </p:nvPicPr>
        <p:blipFill>
          <a:blip r:embed="rId5"/>
          <a:stretch>
            <a:fillRect/>
          </a:stretch>
        </p:blipFill>
        <p:spPr>
          <a:xfrm>
            <a:off x="8103863" y="1783223"/>
            <a:ext cx="1428949" cy="847843"/>
          </a:xfrm>
          <a:prstGeom prst="rect">
            <a:avLst/>
          </a:prstGeom>
        </p:spPr>
      </p:pic>
      <p:pic>
        <p:nvPicPr>
          <p:cNvPr id="20" name="Picture 19">
            <a:extLst>
              <a:ext uri="{FF2B5EF4-FFF2-40B4-BE49-F238E27FC236}">
                <a16:creationId xmlns:a16="http://schemas.microsoft.com/office/drawing/2014/main" id="{63450EED-0BCD-ABFD-18BB-303009F82C55}"/>
              </a:ext>
            </a:extLst>
          </p:cNvPr>
          <p:cNvPicPr>
            <a:picLocks noChangeAspect="1"/>
          </p:cNvPicPr>
          <p:nvPr/>
        </p:nvPicPr>
        <p:blipFill>
          <a:blip r:embed="rId6"/>
          <a:stretch>
            <a:fillRect/>
          </a:stretch>
        </p:blipFill>
        <p:spPr>
          <a:xfrm>
            <a:off x="2637280" y="3665790"/>
            <a:ext cx="1390844" cy="838317"/>
          </a:xfrm>
          <a:prstGeom prst="rect">
            <a:avLst/>
          </a:prstGeom>
        </p:spPr>
      </p:pic>
      <p:pic>
        <p:nvPicPr>
          <p:cNvPr id="22" name="Picture 21">
            <a:extLst>
              <a:ext uri="{FF2B5EF4-FFF2-40B4-BE49-F238E27FC236}">
                <a16:creationId xmlns:a16="http://schemas.microsoft.com/office/drawing/2014/main" id="{A6D0C288-58D8-9688-AC9F-EB5EBC806EEA}"/>
              </a:ext>
            </a:extLst>
          </p:cNvPr>
          <p:cNvPicPr>
            <a:picLocks noChangeAspect="1"/>
          </p:cNvPicPr>
          <p:nvPr/>
        </p:nvPicPr>
        <p:blipFill>
          <a:blip r:embed="rId7"/>
          <a:stretch>
            <a:fillRect/>
          </a:stretch>
        </p:blipFill>
        <p:spPr>
          <a:xfrm>
            <a:off x="5332943" y="3656263"/>
            <a:ext cx="1457528" cy="857370"/>
          </a:xfrm>
          <a:prstGeom prst="rect">
            <a:avLst/>
          </a:prstGeom>
        </p:spPr>
      </p:pic>
      <p:pic>
        <p:nvPicPr>
          <p:cNvPr id="24" name="Picture 23">
            <a:extLst>
              <a:ext uri="{FF2B5EF4-FFF2-40B4-BE49-F238E27FC236}">
                <a16:creationId xmlns:a16="http://schemas.microsoft.com/office/drawing/2014/main" id="{6BC28185-5140-8746-87D6-A150CB3C177A}"/>
              </a:ext>
            </a:extLst>
          </p:cNvPr>
          <p:cNvPicPr>
            <a:picLocks noChangeAspect="1"/>
          </p:cNvPicPr>
          <p:nvPr/>
        </p:nvPicPr>
        <p:blipFill>
          <a:blip r:embed="rId8"/>
          <a:stretch>
            <a:fillRect/>
          </a:stretch>
        </p:blipFill>
        <p:spPr>
          <a:xfrm>
            <a:off x="8099099" y="3637211"/>
            <a:ext cx="1438476" cy="89547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95308"/>
            <a:ext cx="5134419" cy="507831"/>
          </a:xfrm>
          <a:prstGeom prst="rect">
            <a:avLst/>
          </a:prstGeom>
          <a:noFill/>
        </p:spPr>
        <p:txBody>
          <a:bodyPr wrap="none" anchor="ctr">
            <a:spAutoFit/>
          </a:bodyPr>
          <a:lstStyle/>
          <a:p>
            <a:pPr algn="l">
              <a:defRPr sz="2700" b="1">
                <a:solidFill>
                  <a:srgbClr val="20272D"/>
                </a:solidFill>
                <a:latin typeface="Aptos Display"/>
              </a:defRPr>
            </a:pPr>
            <a:r>
              <a:rPr dirty="0"/>
              <a:t>Exercise 7 – The SOUL in CRAFTS!</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2853602"/>
          </a:xfrm>
          <a:prstGeom prst="rect">
            <a:avLst/>
          </a:prstGeom>
          <a:noFill/>
        </p:spPr>
        <p:txBody>
          <a:bodyPr wrap="square" lIns="45720" tIns="27432" rIns="45720" bIns="27432" anchor="t">
            <a:spAutoFit/>
          </a:bodyPr>
          <a:lstStyle/>
          <a:p>
            <a:pPr marL="171450" indent="-171450">
              <a:lnSpc>
                <a:spcPct val="100000"/>
              </a:lnSpc>
              <a:spcAft>
                <a:spcPts val="300"/>
              </a:spcAft>
              <a:buFont typeface="Arial" panose="020B0604020202020204" pitchFamily="34" charset="0"/>
              <a:buChar char="•"/>
              <a:defRPr sz="1850">
                <a:solidFill>
                  <a:srgbClr val="20272D"/>
                </a:solidFill>
                <a:latin typeface="Aptos"/>
              </a:defRPr>
            </a:pPr>
            <a:r>
              <a:rPr dirty="0"/>
              <a:t>Create new prompt(s) using the prompt from the Practice with CRAFTS! </a:t>
            </a:r>
            <a:r>
              <a:rPr lang="en-US" dirty="0"/>
              <a:t>exercise and</a:t>
            </a:r>
            <a:r>
              <a:rPr dirty="0"/>
              <a:t> add different types of souls to the prompt.</a:t>
            </a:r>
          </a:p>
          <a:p>
            <a:pPr marL="171450" indent="-171450">
              <a:lnSpc>
                <a:spcPct val="100000"/>
              </a:lnSpc>
              <a:spcAft>
                <a:spcPts val="300"/>
              </a:spcAft>
              <a:buFont typeface="Arial" panose="020B0604020202020204" pitchFamily="34" charset="0"/>
              <a:buChar char="•"/>
              <a:defRPr sz="1850">
                <a:solidFill>
                  <a:srgbClr val="20272D"/>
                </a:solidFill>
                <a:latin typeface="Aptos"/>
              </a:defRPr>
            </a:pPr>
            <a:r>
              <a:rPr dirty="0"/>
              <a:t>Explore the differences in the output.</a:t>
            </a:r>
          </a:p>
          <a:p>
            <a:pPr>
              <a:spcAft>
                <a:spcPts val="400"/>
              </a:spcAft>
            </a:pPr>
            <a:endParaRPr dirty="0"/>
          </a:p>
          <a:p>
            <a:pPr>
              <a:lnSpc>
                <a:spcPct val="100000"/>
              </a:lnSpc>
              <a:spcAft>
                <a:spcPts val="300"/>
              </a:spcAft>
              <a:defRPr sz="1850" b="1">
                <a:solidFill>
                  <a:srgbClr val="20272D"/>
                </a:solidFill>
                <a:latin typeface="Aptos"/>
              </a:defRPr>
            </a:pPr>
            <a:r>
              <a:rPr dirty="0"/>
              <a:t>Examples:</a:t>
            </a:r>
          </a:p>
          <a:p>
            <a:pPr marL="171450" indent="-171450">
              <a:lnSpc>
                <a:spcPct val="100000"/>
              </a:lnSpc>
              <a:spcAft>
                <a:spcPts val="300"/>
              </a:spcAft>
              <a:buFont typeface="Arial" panose="020B0604020202020204" pitchFamily="34" charset="0"/>
              <a:buChar char="•"/>
              <a:defRPr sz="1850">
                <a:solidFill>
                  <a:srgbClr val="20272D"/>
                </a:solidFill>
                <a:latin typeface="Aptos"/>
              </a:defRPr>
            </a:pPr>
            <a:r>
              <a:rPr dirty="0"/>
              <a:t>Answer as if you were wearing the [color] hat from the de Bono Thinking Hats.</a:t>
            </a:r>
          </a:p>
          <a:p>
            <a:pPr marL="171450" indent="-171450">
              <a:lnSpc>
                <a:spcPct val="100000"/>
              </a:lnSpc>
              <a:spcAft>
                <a:spcPts val="300"/>
              </a:spcAft>
              <a:buFont typeface="Arial" panose="020B0604020202020204" pitchFamily="34" charset="0"/>
              <a:buChar char="•"/>
              <a:defRPr sz="1850">
                <a:solidFill>
                  <a:srgbClr val="20272D"/>
                </a:solidFill>
                <a:latin typeface="Aptos"/>
              </a:defRPr>
            </a:pPr>
            <a:r>
              <a:rPr lang="en-US" dirty="0"/>
              <a:t>C</a:t>
            </a:r>
            <a:r>
              <a:rPr dirty="0"/>
              <a:t>hallenge me as The Mirror &amp; Bias Spotter.</a:t>
            </a:r>
          </a:p>
          <a:p>
            <a:pPr marL="171450" indent="-171450">
              <a:lnSpc>
                <a:spcPct val="100000"/>
              </a:lnSpc>
              <a:spcAft>
                <a:spcPts val="300"/>
              </a:spcAft>
              <a:buFont typeface="Arial" panose="020B0604020202020204" pitchFamily="34" charset="0"/>
              <a:buChar char="•"/>
              <a:defRPr sz="1850">
                <a:solidFill>
                  <a:srgbClr val="20272D"/>
                </a:solidFill>
                <a:latin typeface="Aptos"/>
              </a:defRPr>
            </a:pPr>
            <a:r>
              <a:rPr dirty="0"/>
              <a:t>Think of three working methods for a team that shows little ownership and act like you're an experienced, world-class football coach.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E8208FA-FD05-872B-1C36-10AA00BCB3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9791" y="2610538"/>
            <a:ext cx="8945880" cy="4203793"/>
          </a:xfrm>
          <a:prstGeom prst="rect">
            <a:avLst/>
          </a:prstGeom>
        </p:spPr>
      </p:pic>
      <p:sp>
        <p:nvSpPr>
          <p:cNvPr id="37" name="Rectangle: Rounded Corners 36">
            <a:extLst>
              <a:ext uri="{FF2B5EF4-FFF2-40B4-BE49-F238E27FC236}">
                <a16:creationId xmlns:a16="http://schemas.microsoft.com/office/drawing/2014/main" id="{B3464B45-9612-D573-F143-A831E6A98738}"/>
              </a:ext>
            </a:extLst>
          </p:cNvPr>
          <p:cNvSpPr/>
          <p:nvPr/>
        </p:nvSpPr>
        <p:spPr>
          <a:xfrm>
            <a:off x="1319271" y="4907887"/>
            <a:ext cx="1516380" cy="459496"/>
          </a:xfrm>
          <a:prstGeom prst="roundRect">
            <a:avLst>
              <a:gd name="adj" fmla="val 50000"/>
            </a:avLst>
          </a:prstGeom>
          <a:solidFill>
            <a:srgbClr val="FEA780"/>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200" b="1" dirty="0">
                <a:solidFill>
                  <a:schemeClr val="tx1">
                    <a:lumMod val="95000"/>
                    <a:lumOff val="5000"/>
                  </a:schemeClr>
                </a:solidFill>
              </a:rPr>
              <a:t>The Role-Conscious</a:t>
            </a:r>
          </a:p>
        </p:txBody>
      </p:sp>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Another Way of Looking at AI: New Colleague(s)</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Rounded Corners 14">
            <a:extLst>
              <a:ext uri="{FF2B5EF4-FFF2-40B4-BE49-F238E27FC236}">
                <a16:creationId xmlns:a16="http://schemas.microsoft.com/office/drawing/2014/main" id="{18B1FF12-04E4-DF2E-FC6C-B037851FC942}"/>
              </a:ext>
            </a:extLst>
          </p:cNvPr>
          <p:cNvSpPr/>
          <p:nvPr/>
        </p:nvSpPr>
        <p:spPr>
          <a:xfrm>
            <a:off x="1319271" y="5367383"/>
            <a:ext cx="1516380" cy="807720"/>
          </a:xfrm>
          <a:prstGeom prst="roundRect">
            <a:avLst/>
          </a:prstGeom>
          <a:solidFill>
            <a:srgbClr val="FED2BF"/>
          </a:solidFill>
          <a:ln>
            <a:solidFill>
              <a:srgbClr val="FEA780"/>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200" i="1" dirty="0">
                <a:solidFill>
                  <a:schemeClr val="tx1">
                    <a:lumMod val="95000"/>
                    <a:lumOff val="5000"/>
                  </a:schemeClr>
                </a:solidFill>
                <a:latin typeface="Book Antiqua" panose="02040602050305030304" pitchFamily="18" charset="0"/>
              </a:rPr>
              <a:t>I act as a different perspective: the customer, CFO, visionary or outsider.</a:t>
            </a:r>
          </a:p>
        </p:txBody>
      </p:sp>
      <p:sp>
        <p:nvSpPr>
          <p:cNvPr id="17" name="Rectangle: Rounded Corners 16">
            <a:extLst>
              <a:ext uri="{FF2B5EF4-FFF2-40B4-BE49-F238E27FC236}">
                <a16:creationId xmlns:a16="http://schemas.microsoft.com/office/drawing/2014/main" id="{8E830633-3533-7B7F-7C8B-C809AA12B799}"/>
              </a:ext>
            </a:extLst>
          </p:cNvPr>
          <p:cNvSpPr/>
          <p:nvPr/>
        </p:nvSpPr>
        <p:spPr>
          <a:xfrm>
            <a:off x="2945379" y="5367383"/>
            <a:ext cx="1516380" cy="807720"/>
          </a:xfrm>
          <a:prstGeom prst="roundRect">
            <a:avLst/>
          </a:prstGeom>
          <a:solidFill>
            <a:srgbClr val="FEBFBD"/>
          </a:solidFill>
          <a:ln>
            <a:solidFill>
              <a:srgbClr val="FCA5A2"/>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200" i="1" dirty="0">
                <a:solidFill>
                  <a:schemeClr val="tx1">
                    <a:lumMod val="95000"/>
                    <a:lumOff val="5000"/>
                  </a:schemeClr>
                </a:solidFill>
                <a:latin typeface="Book Antiqua" panose="02040602050305030304" pitchFamily="18" charset="0"/>
              </a:rPr>
              <a:t> I introduce a limit or hard question so the team must focus on what really matters</a:t>
            </a:r>
          </a:p>
        </p:txBody>
      </p:sp>
      <p:sp>
        <p:nvSpPr>
          <p:cNvPr id="19" name="Rectangle: Rounded Corners 18">
            <a:extLst>
              <a:ext uri="{FF2B5EF4-FFF2-40B4-BE49-F238E27FC236}">
                <a16:creationId xmlns:a16="http://schemas.microsoft.com/office/drawing/2014/main" id="{7AE6CBC8-EA54-FF81-A9FB-9B9CF2456C1D}"/>
              </a:ext>
            </a:extLst>
          </p:cNvPr>
          <p:cNvSpPr/>
          <p:nvPr/>
        </p:nvSpPr>
        <p:spPr>
          <a:xfrm>
            <a:off x="4571487" y="5367383"/>
            <a:ext cx="1516380" cy="807720"/>
          </a:xfrm>
          <a:prstGeom prst="roundRect">
            <a:avLst/>
          </a:prstGeom>
          <a:solidFill>
            <a:srgbClr val="B7DBEC"/>
          </a:solidFill>
          <a:ln>
            <a:solidFill>
              <a:srgbClr val="98CDE4"/>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200" i="1" dirty="0">
                <a:solidFill>
                  <a:schemeClr val="tx1">
                    <a:lumMod val="95000"/>
                    <a:lumOff val="5000"/>
                  </a:schemeClr>
                </a:solidFill>
                <a:latin typeface="Book Antiqua" panose="02040602050305030304" pitchFamily="18" charset="0"/>
              </a:rPr>
              <a:t>I help you organize: group, cluster and theme your ideas or discussion points.</a:t>
            </a:r>
          </a:p>
        </p:txBody>
      </p:sp>
      <p:sp>
        <p:nvSpPr>
          <p:cNvPr id="21" name="Rectangle: Rounded Corners 20">
            <a:extLst>
              <a:ext uri="{FF2B5EF4-FFF2-40B4-BE49-F238E27FC236}">
                <a16:creationId xmlns:a16="http://schemas.microsoft.com/office/drawing/2014/main" id="{07FC6FAC-DE8B-9B65-55E3-A86926CC5937}"/>
              </a:ext>
            </a:extLst>
          </p:cNvPr>
          <p:cNvSpPr/>
          <p:nvPr/>
        </p:nvSpPr>
        <p:spPr>
          <a:xfrm>
            <a:off x="6197595" y="5367383"/>
            <a:ext cx="1516380" cy="807720"/>
          </a:xfrm>
          <a:prstGeom prst="roundRect">
            <a:avLst/>
          </a:prstGeom>
          <a:solidFill>
            <a:srgbClr val="C4BEE1"/>
          </a:solidFill>
          <a:ln>
            <a:solidFill>
              <a:srgbClr val="ADA4D5"/>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200" i="1" dirty="0">
                <a:solidFill>
                  <a:schemeClr val="tx1">
                    <a:lumMod val="95000"/>
                    <a:lumOff val="5000"/>
                  </a:schemeClr>
                </a:solidFill>
                <a:latin typeface="Book Antiqua" panose="02040602050305030304" pitchFamily="18" charset="0"/>
              </a:rPr>
              <a:t>I help you design a small experiment to test one of your big challenges.</a:t>
            </a:r>
          </a:p>
        </p:txBody>
      </p:sp>
      <p:sp>
        <p:nvSpPr>
          <p:cNvPr id="23" name="Rectangle: Rounded Corners 22">
            <a:extLst>
              <a:ext uri="{FF2B5EF4-FFF2-40B4-BE49-F238E27FC236}">
                <a16:creationId xmlns:a16="http://schemas.microsoft.com/office/drawing/2014/main" id="{9450A7CE-648E-7444-FDE2-74A68E349A33}"/>
              </a:ext>
            </a:extLst>
          </p:cNvPr>
          <p:cNvSpPr/>
          <p:nvPr/>
        </p:nvSpPr>
        <p:spPr>
          <a:xfrm>
            <a:off x="7823703" y="5367383"/>
            <a:ext cx="1516380" cy="807720"/>
          </a:xfrm>
          <a:prstGeom prst="roundRect">
            <a:avLst/>
          </a:prstGeom>
          <a:solidFill>
            <a:srgbClr val="F6EFB3"/>
          </a:solidFill>
          <a:ln>
            <a:solidFill>
              <a:srgbClr val="F3E893"/>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ts val="1300"/>
              </a:lnSpc>
            </a:pPr>
            <a:r>
              <a:rPr lang="en-US" sz="1100" i="1" dirty="0">
                <a:solidFill>
                  <a:schemeClr val="tx1">
                    <a:lumMod val="95000"/>
                    <a:lumOff val="5000"/>
                  </a:schemeClr>
                </a:solidFill>
                <a:latin typeface="Book Antiqua" panose="02040602050305030304" pitchFamily="18" charset="0"/>
              </a:rPr>
              <a:t>I act as the mirror. I reshape feedback, expose blind spots, track follow-up and hold the team accountable</a:t>
            </a:r>
          </a:p>
        </p:txBody>
      </p:sp>
      <p:sp>
        <p:nvSpPr>
          <p:cNvPr id="25" name="Rectangle: Rounded Corners 24">
            <a:extLst>
              <a:ext uri="{FF2B5EF4-FFF2-40B4-BE49-F238E27FC236}">
                <a16:creationId xmlns:a16="http://schemas.microsoft.com/office/drawing/2014/main" id="{E788CE59-858A-88FD-9602-4B763B4AE1B8}"/>
              </a:ext>
            </a:extLst>
          </p:cNvPr>
          <p:cNvSpPr/>
          <p:nvPr/>
        </p:nvSpPr>
        <p:spPr>
          <a:xfrm>
            <a:off x="9449811" y="5367383"/>
            <a:ext cx="1516380" cy="807720"/>
          </a:xfrm>
          <a:prstGeom prst="roundRect">
            <a:avLst/>
          </a:prstGeom>
          <a:solidFill>
            <a:srgbClr val="D2ECBA"/>
          </a:solidFill>
          <a:ln>
            <a:solidFill>
              <a:srgbClr val="C0E49E"/>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200" i="1" dirty="0">
                <a:solidFill>
                  <a:schemeClr val="tx1">
                    <a:lumMod val="95000"/>
                    <a:lumOff val="5000"/>
                  </a:schemeClr>
                </a:solidFill>
                <a:latin typeface="Book Antiqua" panose="02040602050305030304" pitchFamily="18" charset="0"/>
              </a:rPr>
              <a:t>I look at the team dynamics and suggest tweaks to improve the collaboration.</a:t>
            </a:r>
          </a:p>
        </p:txBody>
      </p:sp>
      <p:sp>
        <p:nvSpPr>
          <p:cNvPr id="27" name="Rectangle: Rounded Corners 26">
            <a:extLst>
              <a:ext uri="{FF2B5EF4-FFF2-40B4-BE49-F238E27FC236}">
                <a16:creationId xmlns:a16="http://schemas.microsoft.com/office/drawing/2014/main" id="{2AEF48DB-B0E1-5610-1A8B-6C245DA83275}"/>
              </a:ext>
            </a:extLst>
          </p:cNvPr>
          <p:cNvSpPr/>
          <p:nvPr/>
        </p:nvSpPr>
        <p:spPr>
          <a:xfrm>
            <a:off x="9449811" y="4907887"/>
            <a:ext cx="1516380" cy="449447"/>
          </a:xfrm>
          <a:prstGeom prst="roundRect">
            <a:avLst>
              <a:gd name="adj" fmla="val 50000"/>
            </a:avLst>
          </a:prstGeom>
          <a:solidFill>
            <a:srgbClr val="C0E49E"/>
          </a:solidFill>
          <a:ln>
            <a:solidFill>
              <a:srgbClr val="C0E49E"/>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200" b="1" dirty="0">
                <a:solidFill>
                  <a:schemeClr val="tx1">
                    <a:lumMod val="95000"/>
                    <a:lumOff val="5000"/>
                  </a:schemeClr>
                </a:solidFill>
              </a:rPr>
              <a:t>The Team Tuner</a:t>
            </a:r>
          </a:p>
        </p:txBody>
      </p:sp>
      <p:sp>
        <p:nvSpPr>
          <p:cNvPr id="29" name="Rectangle: Rounded Corners 28">
            <a:extLst>
              <a:ext uri="{FF2B5EF4-FFF2-40B4-BE49-F238E27FC236}">
                <a16:creationId xmlns:a16="http://schemas.microsoft.com/office/drawing/2014/main" id="{C3DBAF70-C1DD-1AE9-8BE7-A79A4B452D6F}"/>
              </a:ext>
            </a:extLst>
          </p:cNvPr>
          <p:cNvSpPr/>
          <p:nvPr/>
        </p:nvSpPr>
        <p:spPr>
          <a:xfrm>
            <a:off x="7823703" y="4907887"/>
            <a:ext cx="1516380" cy="449447"/>
          </a:xfrm>
          <a:prstGeom prst="roundRect">
            <a:avLst>
              <a:gd name="adj" fmla="val 50000"/>
            </a:avLst>
          </a:prstGeom>
          <a:solidFill>
            <a:srgbClr val="F3E893"/>
          </a:solidFill>
          <a:ln>
            <a:solidFill>
              <a:srgbClr val="F8F3C8"/>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200" b="1" dirty="0">
                <a:solidFill>
                  <a:schemeClr val="tx1">
                    <a:lumMod val="95000"/>
                    <a:lumOff val="5000"/>
                  </a:schemeClr>
                </a:solidFill>
              </a:rPr>
              <a:t>The Mirror &amp; </a:t>
            </a:r>
            <a:br>
              <a:rPr lang="en-US" sz="1200" b="1" dirty="0">
                <a:solidFill>
                  <a:schemeClr val="tx1">
                    <a:lumMod val="95000"/>
                    <a:lumOff val="5000"/>
                  </a:schemeClr>
                </a:solidFill>
              </a:rPr>
            </a:br>
            <a:r>
              <a:rPr lang="en-US" sz="1200" b="1" dirty="0">
                <a:solidFill>
                  <a:schemeClr val="tx1">
                    <a:lumMod val="95000"/>
                    <a:lumOff val="5000"/>
                  </a:schemeClr>
                </a:solidFill>
              </a:rPr>
              <a:t>Bias Spotter</a:t>
            </a:r>
          </a:p>
        </p:txBody>
      </p:sp>
      <p:sp>
        <p:nvSpPr>
          <p:cNvPr id="31" name="Rectangle: Rounded Corners 30">
            <a:extLst>
              <a:ext uri="{FF2B5EF4-FFF2-40B4-BE49-F238E27FC236}">
                <a16:creationId xmlns:a16="http://schemas.microsoft.com/office/drawing/2014/main" id="{81B5627E-F1B5-79C2-25A8-57743B814E48}"/>
              </a:ext>
            </a:extLst>
          </p:cNvPr>
          <p:cNvSpPr/>
          <p:nvPr/>
        </p:nvSpPr>
        <p:spPr>
          <a:xfrm>
            <a:off x="6197595" y="4907887"/>
            <a:ext cx="1516380" cy="449447"/>
          </a:xfrm>
          <a:prstGeom prst="roundRect">
            <a:avLst>
              <a:gd name="adj" fmla="val 50000"/>
            </a:avLst>
          </a:prstGeom>
          <a:solidFill>
            <a:srgbClr val="ADA4D5"/>
          </a:solidFill>
          <a:ln>
            <a:solidFill>
              <a:srgbClr val="C4BEE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200" b="1" dirty="0">
                <a:solidFill>
                  <a:schemeClr val="tx1">
                    <a:lumMod val="95000"/>
                    <a:lumOff val="5000"/>
                  </a:schemeClr>
                </a:solidFill>
              </a:rPr>
              <a:t>The Experimenter</a:t>
            </a:r>
          </a:p>
        </p:txBody>
      </p:sp>
      <p:sp>
        <p:nvSpPr>
          <p:cNvPr id="33" name="Rectangle: Rounded Corners 32">
            <a:extLst>
              <a:ext uri="{FF2B5EF4-FFF2-40B4-BE49-F238E27FC236}">
                <a16:creationId xmlns:a16="http://schemas.microsoft.com/office/drawing/2014/main" id="{34DD6F12-2B83-1817-C5DF-110DFF053939}"/>
              </a:ext>
            </a:extLst>
          </p:cNvPr>
          <p:cNvSpPr/>
          <p:nvPr/>
        </p:nvSpPr>
        <p:spPr>
          <a:xfrm>
            <a:off x="4571487" y="4907887"/>
            <a:ext cx="1516380" cy="449447"/>
          </a:xfrm>
          <a:prstGeom prst="roundRect">
            <a:avLst>
              <a:gd name="adj" fmla="val 50000"/>
            </a:avLst>
          </a:prstGeom>
          <a:solidFill>
            <a:srgbClr val="98CDE4"/>
          </a:solidFill>
          <a:ln>
            <a:solidFill>
              <a:srgbClr val="B7DBEC"/>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200" b="1" dirty="0">
                <a:solidFill>
                  <a:schemeClr val="tx1">
                    <a:lumMod val="95000"/>
                    <a:lumOff val="5000"/>
                  </a:schemeClr>
                </a:solidFill>
              </a:rPr>
              <a:t>The </a:t>
            </a:r>
            <a:r>
              <a:rPr lang="en-US" sz="1200" b="1" dirty="0" err="1">
                <a:solidFill>
                  <a:schemeClr val="tx1">
                    <a:lumMod val="95000"/>
                    <a:lumOff val="5000"/>
                  </a:schemeClr>
                </a:solidFill>
              </a:rPr>
              <a:t>Structurist</a:t>
            </a:r>
            <a:endParaRPr lang="en-US" sz="1200" b="1" dirty="0">
              <a:solidFill>
                <a:schemeClr val="tx1">
                  <a:lumMod val="95000"/>
                  <a:lumOff val="5000"/>
                </a:schemeClr>
              </a:solidFill>
            </a:endParaRPr>
          </a:p>
        </p:txBody>
      </p:sp>
      <p:sp>
        <p:nvSpPr>
          <p:cNvPr id="35" name="Rectangle: Rounded Corners 34">
            <a:extLst>
              <a:ext uri="{FF2B5EF4-FFF2-40B4-BE49-F238E27FC236}">
                <a16:creationId xmlns:a16="http://schemas.microsoft.com/office/drawing/2014/main" id="{7A4BB8BB-624B-FBD7-E432-B0FCD4622E58}"/>
              </a:ext>
            </a:extLst>
          </p:cNvPr>
          <p:cNvSpPr/>
          <p:nvPr/>
        </p:nvSpPr>
        <p:spPr>
          <a:xfrm>
            <a:off x="2945379" y="4907887"/>
            <a:ext cx="1516380" cy="449447"/>
          </a:xfrm>
          <a:prstGeom prst="roundRect">
            <a:avLst>
              <a:gd name="adj" fmla="val 50000"/>
            </a:avLst>
          </a:prstGeom>
          <a:solidFill>
            <a:srgbClr val="FD837D"/>
          </a:solidFill>
          <a:ln>
            <a:solidFill>
              <a:srgbClr val="FEBFBD"/>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200" b="1" dirty="0">
                <a:solidFill>
                  <a:schemeClr val="tx1">
                    <a:lumMod val="95000"/>
                    <a:lumOff val="5000"/>
                  </a:schemeClr>
                </a:solidFill>
              </a:rPr>
              <a:t>The Constraint Challenger</a:t>
            </a:r>
          </a:p>
        </p:txBody>
      </p:sp>
      <p:sp>
        <p:nvSpPr>
          <p:cNvPr id="39" name="Speech Bubble: Rectangle with Corners Rounded 38">
            <a:extLst>
              <a:ext uri="{FF2B5EF4-FFF2-40B4-BE49-F238E27FC236}">
                <a16:creationId xmlns:a16="http://schemas.microsoft.com/office/drawing/2014/main" id="{09687A51-3EC4-3084-B851-5F95F6DE819B}"/>
              </a:ext>
            </a:extLst>
          </p:cNvPr>
          <p:cNvSpPr/>
          <p:nvPr/>
        </p:nvSpPr>
        <p:spPr>
          <a:xfrm>
            <a:off x="1733799" y="1795198"/>
            <a:ext cx="1211580" cy="784434"/>
          </a:xfrm>
          <a:prstGeom prst="wedgeRoundRectCallout">
            <a:avLst>
              <a:gd name="adj1" fmla="val -12028"/>
              <a:gd name="adj2" fmla="val 79891"/>
              <a:gd name="adj3" fmla="val 16667"/>
            </a:avLst>
          </a:prstGeom>
          <a:solidFill>
            <a:srgbClr val="FEA780"/>
          </a:solidFill>
          <a:ln w="19050"/>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100000"/>
              </a:lnSpc>
              <a:spcAft>
                <a:spcPts val="300"/>
              </a:spcAft>
              <a:defRPr sz="1220">
                <a:solidFill>
                  <a:srgbClr val="20272D"/>
                </a:solidFill>
                <a:latin typeface="Aptos"/>
              </a:defRPr>
            </a:pPr>
            <a:r>
              <a:rPr lang="en-US" sz="1000" b="1" dirty="0"/>
              <a:t>As the customer, I’d ask: why should I continue paying for this feature?</a:t>
            </a:r>
          </a:p>
        </p:txBody>
      </p:sp>
      <p:sp>
        <p:nvSpPr>
          <p:cNvPr id="41" name="Speech Bubble: Rectangle with Corners Rounded 40">
            <a:extLst>
              <a:ext uri="{FF2B5EF4-FFF2-40B4-BE49-F238E27FC236}">
                <a16:creationId xmlns:a16="http://schemas.microsoft.com/office/drawing/2014/main" id="{6ADD70D0-342D-5007-7033-4C1A503DC316}"/>
              </a:ext>
            </a:extLst>
          </p:cNvPr>
          <p:cNvSpPr/>
          <p:nvPr/>
        </p:nvSpPr>
        <p:spPr>
          <a:xfrm>
            <a:off x="3250179" y="1612318"/>
            <a:ext cx="1211580" cy="967314"/>
          </a:xfrm>
          <a:prstGeom prst="wedgeRoundRectCallout">
            <a:avLst>
              <a:gd name="adj1" fmla="val -14544"/>
              <a:gd name="adj2" fmla="val 62500"/>
              <a:gd name="adj3" fmla="val 16667"/>
            </a:avLst>
          </a:prstGeom>
          <a:solidFill>
            <a:srgbClr val="FD837D"/>
          </a:solidFill>
          <a:ln w="19050"/>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000" b="1" dirty="0">
                <a:solidFill>
                  <a:srgbClr val="20272D"/>
                </a:solidFill>
                <a:latin typeface="Aptos"/>
              </a:rPr>
              <a:t>You’ve got half the budget and one developer — what will you keep and what will you drop?</a:t>
            </a:r>
          </a:p>
        </p:txBody>
      </p:sp>
      <p:sp>
        <p:nvSpPr>
          <p:cNvPr id="43" name="Speech Bubble: Rectangle with Corners Rounded 42">
            <a:extLst>
              <a:ext uri="{FF2B5EF4-FFF2-40B4-BE49-F238E27FC236}">
                <a16:creationId xmlns:a16="http://schemas.microsoft.com/office/drawing/2014/main" id="{BA1C3429-1E25-8C02-2D33-D40DD5FF1BCB}"/>
              </a:ext>
            </a:extLst>
          </p:cNvPr>
          <p:cNvSpPr/>
          <p:nvPr/>
        </p:nvSpPr>
        <p:spPr>
          <a:xfrm>
            <a:off x="4766559" y="1255773"/>
            <a:ext cx="1211580" cy="1323859"/>
          </a:xfrm>
          <a:prstGeom prst="wedgeRoundRectCallout">
            <a:avLst>
              <a:gd name="adj1" fmla="val -17689"/>
              <a:gd name="adj2" fmla="val 65758"/>
              <a:gd name="adj3" fmla="val 16667"/>
            </a:avLst>
          </a:prstGeom>
          <a:solidFill>
            <a:srgbClr val="98CDE4"/>
          </a:solidFill>
          <a:ln w="19050"/>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000" b="1" dirty="0">
                <a:solidFill>
                  <a:schemeClr val="tx1">
                    <a:lumMod val="95000"/>
                    <a:lumOff val="5000"/>
                  </a:schemeClr>
                </a:solidFill>
              </a:rPr>
              <a:t>You listed 15 frustrations in your Retro.  I grouped them </a:t>
            </a:r>
            <a:br>
              <a:rPr lang="en-US" sz="1000" b="1" dirty="0">
                <a:solidFill>
                  <a:schemeClr val="tx1">
                    <a:lumMod val="95000"/>
                    <a:lumOff val="5000"/>
                  </a:schemeClr>
                </a:solidFill>
              </a:rPr>
            </a:br>
            <a:r>
              <a:rPr lang="en-US" sz="1000" b="1" dirty="0">
                <a:solidFill>
                  <a:schemeClr val="tx1">
                    <a:lumMod val="95000"/>
                    <a:lumOff val="5000"/>
                  </a:schemeClr>
                </a:solidFill>
              </a:rPr>
              <a:t>into 3 themes: Ownership, Communication, Flow.</a:t>
            </a:r>
          </a:p>
        </p:txBody>
      </p:sp>
      <p:sp>
        <p:nvSpPr>
          <p:cNvPr id="45" name="Speech Bubble: Rectangle with Corners Rounded 44">
            <a:extLst>
              <a:ext uri="{FF2B5EF4-FFF2-40B4-BE49-F238E27FC236}">
                <a16:creationId xmlns:a16="http://schemas.microsoft.com/office/drawing/2014/main" id="{D2E86670-C54D-FECC-0188-38013AFE7E46}"/>
              </a:ext>
            </a:extLst>
          </p:cNvPr>
          <p:cNvSpPr/>
          <p:nvPr/>
        </p:nvSpPr>
        <p:spPr>
          <a:xfrm>
            <a:off x="6282939" y="1360858"/>
            <a:ext cx="1211580" cy="1218774"/>
          </a:xfrm>
          <a:prstGeom prst="wedgeRoundRectCallout">
            <a:avLst>
              <a:gd name="adj1" fmla="val 6840"/>
              <a:gd name="adj2" fmla="val 69022"/>
              <a:gd name="adj3" fmla="val 16667"/>
            </a:avLst>
          </a:prstGeom>
          <a:solidFill>
            <a:srgbClr val="ADA4D5"/>
          </a:solidFill>
          <a:ln w="19050"/>
        </p:spPr>
        <p:style>
          <a:lnRef idx="2">
            <a:schemeClr val="accent1">
              <a:shade val="15000"/>
            </a:schemeClr>
          </a:lnRef>
          <a:fillRef idx="1">
            <a:schemeClr val="accent1"/>
          </a:fillRef>
          <a:effectRef idx="0">
            <a:schemeClr val="accent1"/>
          </a:effectRef>
          <a:fontRef idx="minor">
            <a:schemeClr val="lt1"/>
          </a:fontRef>
        </p:style>
        <p:txBody>
          <a:bodyPr lIns="0" rIns="0" rtlCol="0" anchor="b" anchorCtr="0"/>
          <a:lstStyle/>
          <a:p>
            <a:pPr algn="ctr"/>
            <a:r>
              <a:rPr lang="en-US" sz="1000" b="1" dirty="0">
                <a:solidFill>
                  <a:schemeClr val="tx1">
                    <a:lumMod val="95000"/>
                    <a:lumOff val="5000"/>
                  </a:schemeClr>
                </a:solidFill>
              </a:rPr>
              <a:t>Your team doubts the new planning format?  Let’s run a mini-experiment the next Sprint and measure the outcome.</a:t>
            </a:r>
          </a:p>
        </p:txBody>
      </p:sp>
      <p:sp>
        <p:nvSpPr>
          <p:cNvPr id="47" name="Speech Bubble: Rectangle with Corners Rounded 46">
            <a:extLst>
              <a:ext uri="{FF2B5EF4-FFF2-40B4-BE49-F238E27FC236}">
                <a16:creationId xmlns:a16="http://schemas.microsoft.com/office/drawing/2014/main" id="{80856AD0-CC78-489C-48D1-607E8E224A93}"/>
              </a:ext>
            </a:extLst>
          </p:cNvPr>
          <p:cNvSpPr/>
          <p:nvPr/>
        </p:nvSpPr>
        <p:spPr>
          <a:xfrm>
            <a:off x="7799319" y="1612318"/>
            <a:ext cx="1211580" cy="967314"/>
          </a:xfrm>
          <a:prstGeom prst="wedgeRoundRectCallout">
            <a:avLst>
              <a:gd name="adj1" fmla="val -12028"/>
              <a:gd name="adj2" fmla="val 85326"/>
              <a:gd name="adj3" fmla="val 16667"/>
            </a:avLst>
          </a:prstGeom>
          <a:solidFill>
            <a:srgbClr val="F3E893"/>
          </a:solidFill>
          <a:ln w="19050"/>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000" b="1" dirty="0">
                <a:solidFill>
                  <a:schemeClr val="tx1">
                    <a:lumMod val="95000"/>
                    <a:lumOff val="5000"/>
                  </a:schemeClr>
                </a:solidFill>
              </a:rPr>
              <a:t>In Sprint 4 you mentioned unclear roles.  Now we’re in Sprint 8 — what’s changed?</a:t>
            </a:r>
          </a:p>
        </p:txBody>
      </p:sp>
      <p:sp>
        <p:nvSpPr>
          <p:cNvPr id="49" name="Speech Bubble: Rectangle with Corners Rounded 48">
            <a:extLst>
              <a:ext uri="{FF2B5EF4-FFF2-40B4-BE49-F238E27FC236}">
                <a16:creationId xmlns:a16="http://schemas.microsoft.com/office/drawing/2014/main" id="{EACEFBE1-5944-5F27-A305-EF39CE46EC9C}"/>
              </a:ext>
            </a:extLst>
          </p:cNvPr>
          <p:cNvSpPr/>
          <p:nvPr/>
        </p:nvSpPr>
        <p:spPr>
          <a:xfrm>
            <a:off x="9315699" y="1505638"/>
            <a:ext cx="1211580" cy="1073994"/>
          </a:xfrm>
          <a:prstGeom prst="wedgeRoundRectCallout">
            <a:avLst>
              <a:gd name="adj1" fmla="val 6840"/>
              <a:gd name="adj2" fmla="val 72283"/>
              <a:gd name="adj3" fmla="val 16667"/>
            </a:avLst>
          </a:prstGeom>
          <a:solidFill>
            <a:srgbClr val="C0E49E"/>
          </a:solidFill>
          <a:ln w="19050"/>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000" b="1" dirty="0">
                <a:solidFill>
                  <a:schemeClr val="tx1">
                    <a:lumMod val="95000"/>
                    <a:lumOff val="5000"/>
                  </a:schemeClr>
                </a:solidFill>
              </a:rPr>
              <a:t>Your Daily feels like a checklist. What if one person each day asked a short reflection question instead?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Your Scrum Team &amp; AI</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914400" y="2331720"/>
            <a:ext cx="10360152" cy="1554480"/>
          </a:xfrm>
          <a:prstGeom prst="rect">
            <a:avLst/>
          </a:prstGeom>
          <a:noFill/>
        </p:spPr>
        <p:txBody>
          <a:bodyPr wrap="none" anchor="ctr">
            <a:spAutoFit/>
          </a:bodyPr>
          <a:lstStyle/>
          <a:p>
            <a:pPr algn="ctr">
              <a:defRPr sz="3600" b="1">
                <a:solidFill>
                  <a:srgbClr val="2D91A0"/>
                </a:solidFill>
                <a:latin typeface="Aptos Display"/>
              </a:defRPr>
            </a:pPr>
            <a:r>
              <a:t>Your Scrum Team &amp; AI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Class Project – Rose and the Scrum Team</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5010912"/>
          </a:xfrm>
          <a:prstGeom prst="rect">
            <a:avLst/>
          </a:prstGeom>
          <a:noFill/>
        </p:spPr>
        <p:txBody>
          <a:bodyPr wrap="square" lIns="45720" tIns="27432" rIns="45720" bIns="27432" anchor="t">
            <a:spAutoFit/>
          </a:bodyPr>
          <a:lstStyle/>
          <a:p>
            <a:pPr>
              <a:lnSpc>
                <a:spcPct val="100000"/>
              </a:lnSpc>
              <a:spcAft>
                <a:spcPts val="300"/>
              </a:spcAft>
              <a:defRPr sz="2100">
                <a:solidFill>
                  <a:srgbClr val="20272D"/>
                </a:solidFill>
                <a:latin typeface="Aptos"/>
              </a:defRPr>
            </a:pPr>
            <a:r>
              <a:t>Rose helps the Scrum Team grow in effectiveness and self-management. She steadily encourages the team to move forward with clarity and purpose.</a:t>
            </a:r>
          </a:p>
          <a:p>
            <a:pPr>
              <a:spcAft>
                <a:spcPts val="400"/>
              </a:spcAft>
            </a:pPr>
            <a:endParaRPr/>
          </a:p>
          <a:p>
            <a:pPr>
              <a:lnSpc>
                <a:spcPct val="100000"/>
              </a:lnSpc>
              <a:spcAft>
                <a:spcPts val="300"/>
              </a:spcAft>
              <a:defRPr sz="2100">
                <a:solidFill>
                  <a:srgbClr val="20272D"/>
                </a:solidFill>
                <a:latin typeface="Aptos"/>
              </a:defRPr>
            </a:pPr>
            <a:r>
              <a:t>Let's explore how AI can power up Rose's impact on her team.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300" b="1">
                <a:solidFill>
                  <a:srgbClr val="20272D"/>
                </a:solidFill>
                <a:latin typeface="Aptos Display"/>
              </a:defRPr>
            </a:pPr>
            <a:r>
              <a:t>Class Project – Transparency &amp; Accountability: The Invisible Hand</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5010912"/>
          </a:xfrm>
          <a:prstGeom prst="rect">
            <a:avLst/>
          </a:prstGeom>
          <a:noFill/>
        </p:spPr>
        <p:txBody>
          <a:bodyPr wrap="square" lIns="45720" tIns="27432" rIns="45720" bIns="27432" anchor="t">
            <a:spAutoFit/>
          </a:bodyPr>
          <a:lstStyle/>
          <a:p>
            <a:pPr>
              <a:lnSpc>
                <a:spcPct val="100000"/>
              </a:lnSpc>
              <a:spcAft>
                <a:spcPts val="300"/>
              </a:spcAft>
              <a:defRPr sz="1850">
                <a:solidFill>
                  <a:srgbClr val="20272D"/>
                </a:solidFill>
                <a:latin typeface="Aptos"/>
              </a:defRPr>
            </a:pPr>
            <a:r>
              <a:t>Rose notices that the Product Owner has been using an AI tool to order the Product Backlog. The tool considers value, risk, and customer data, and the priorities seem solid. But the Scrum Team has no insight into why certain items are at the top. It feels like decisions are being made behind a curtain.</a:t>
            </a:r>
          </a:p>
          <a:p>
            <a:pPr>
              <a:spcAft>
                <a:spcPts val="400"/>
              </a:spcAft>
            </a:pPr>
            <a:endParaRPr/>
          </a:p>
          <a:p>
            <a:pPr>
              <a:lnSpc>
                <a:spcPct val="100000"/>
              </a:lnSpc>
              <a:spcAft>
                <a:spcPts val="300"/>
              </a:spcAft>
              <a:defRPr sz="1850" b="1">
                <a:solidFill>
                  <a:srgbClr val="20272D"/>
                </a:solidFill>
                <a:latin typeface="Aptos"/>
              </a:defRPr>
            </a:pPr>
            <a:r>
              <a:t>Discussion question:</a:t>
            </a:r>
          </a:p>
          <a:p>
            <a:pPr>
              <a:lnSpc>
                <a:spcPct val="100000"/>
              </a:lnSpc>
              <a:spcAft>
                <a:spcPts val="300"/>
              </a:spcAft>
              <a:defRPr sz="1850">
                <a:solidFill>
                  <a:srgbClr val="20272D"/>
                </a:solidFill>
                <a:latin typeface="Aptos"/>
              </a:defRPr>
            </a:pPr>
            <a:r>
              <a:t>• How can a team take ownership when they don’t understand how the output of AI tools is generated?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Class Project – Rose and the Scrum Team</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5010912"/>
          </a:xfrm>
          <a:prstGeom prst="rect">
            <a:avLst/>
          </a:prstGeom>
          <a:noFill/>
        </p:spPr>
        <p:txBody>
          <a:bodyPr wrap="square" lIns="45720" tIns="27432" rIns="45720" bIns="27432" anchor="t">
            <a:spAutoFit/>
          </a:bodyPr>
          <a:lstStyle/>
          <a:p>
            <a:pPr>
              <a:lnSpc>
                <a:spcPct val="100000"/>
              </a:lnSpc>
              <a:spcAft>
                <a:spcPts val="300"/>
              </a:spcAft>
              <a:defRPr sz="1850">
                <a:solidFill>
                  <a:srgbClr val="20272D"/>
                </a:solidFill>
                <a:latin typeface="Aptos"/>
              </a:defRPr>
            </a:pPr>
            <a:r>
              <a:t>Recently Rose has understood that the Scrum Team lacks a shared direction. Developers are unclear on the why, and even the Product Owner struggles to explain where things are headed.</a:t>
            </a:r>
          </a:p>
          <a:p>
            <a:pPr>
              <a:spcAft>
                <a:spcPts val="400"/>
              </a:spcAft>
            </a:pPr>
            <a:endParaRPr/>
          </a:p>
          <a:p>
            <a:pPr>
              <a:lnSpc>
                <a:spcPct val="100000"/>
              </a:lnSpc>
              <a:spcAft>
                <a:spcPts val="300"/>
              </a:spcAft>
              <a:defRPr sz="1850">
                <a:solidFill>
                  <a:srgbClr val="20272D"/>
                </a:solidFill>
                <a:latin typeface="Aptos"/>
              </a:defRPr>
            </a:pPr>
            <a:r>
              <a:t>One of the Developers has the idea to plan a workshop with the team and asks Rose for help. The workshop should be a moment to pause, reflect, and align as a team.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Exercise 9 – Improving Facilitation Using AI</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5010912"/>
          </a:xfrm>
          <a:prstGeom prst="rect">
            <a:avLst/>
          </a:prstGeom>
          <a:noFill/>
        </p:spPr>
        <p:txBody>
          <a:bodyPr wrap="square" lIns="45720" tIns="27432" rIns="45720" bIns="27432" anchor="t">
            <a:spAutoFit/>
          </a:bodyPr>
          <a:lstStyle/>
          <a:p>
            <a:pPr>
              <a:lnSpc>
                <a:spcPct val="100000"/>
              </a:lnSpc>
              <a:spcAft>
                <a:spcPts val="300"/>
              </a:spcAft>
              <a:defRPr sz="1850">
                <a:solidFill>
                  <a:srgbClr val="20272D"/>
                </a:solidFill>
                <a:latin typeface="Aptos"/>
              </a:defRPr>
            </a:pPr>
            <a:r>
              <a:t>Your challenge:</a:t>
            </a:r>
          </a:p>
          <a:p>
            <a:pPr>
              <a:lnSpc>
                <a:spcPct val="100000"/>
              </a:lnSpc>
              <a:spcAft>
                <a:spcPts val="300"/>
              </a:spcAft>
              <a:defRPr sz="1850">
                <a:solidFill>
                  <a:srgbClr val="20272D"/>
                </a:solidFill>
                <a:latin typeface="Aptos"/>
              </a:defRPr>
            </a:pPr>
            <a:r>
              <a:t>One of the Developers and Rose decide to organize a workshop to reset the team’s focus and reconnect with the bigger picture.</a:t>
            </a:r>
          </a:p>
          <a:p>
            <a:pPr>
              <a:spcAft>
                <a:spcPts val="400"/>
              </a:spcAft>
            </a:pPr>
            <a:endParaRPr/>
          </a:p>
          <a:p>
            <a:pPr>
              <a:lnSpc>
                <a:spcPct val="100000"/>
              </a:lnSpc>
              <a:spcAft>
                <a:spcPts val="300"/>
              </a:spcAft>
              <a:defRPr sz="1850" b="1">
                <a:solidFill>
                  <a:srgbClr val="20272D"/>
                </a:solidFill>
                <a:latin typeface="Aptos"/>
              </a:defRPr>
            </a:pPr>
            <a:r>
              <a:t>Goal:</a:t>
            </a:r>
          </a:p>
          <a:p>
            <a:pPr>
              <a:lnSpc>
                <a:spcPct val="100000"/>
              </a:lnSpc>
              <a:spcAft>
                <a:spcPts val="300"/>
              </a:spcAft>
              <a:defRPr sz="1850">
                <a:solidFill>
                  <a:srgbClr val="20272D"/>
                </a:solidFill>
                <a:latin typeface="Aptos"/>
              </a:defRPr>
            </a:pPr>
            <a:r>
              <a:t>Help design a focused and engaging workshop that gives the Scrum Team clarity on product vision, purpose, and direction.</a:t>
            </a:r>
          </a:p>
          <a:p>
            <a:pPr>
              <a:spcAft>
                <a:spcPts val="400"/>
              </a:spcAft>
            </a:pPr>
            <a:endParaRPr/>
          </a:p>
          <a:p>
            <a:pPr>
              <a:lnSpc>
                <a:spcPct val="100000"/>
              </a:lnSpc>
              <a:spcAft>
                <a:spcPts val="300"/>
              </a:spcAft>
              <a:defRPr sz="1850" b="1">
                <a:solidFill>
                  <a:srgbClr val="20272D"/>
                </a:solidFill>
                <a:latin typeface="Aptos"/>
              </a:defRPr>
            </a:pPr>
            <a:r>
              <a:t>Use AI to:</a:t>
            </a:r>
          </a:p>
          <a:p>
            <a:pPr>
              <a:lnSpc>
                <a:spcPct val="100000"/>
              </a:lnSpc>
              <a:spcAft>
                <a:spcPts val="300"/>
              </a:spcAft>
              <a:defRPr sz="1850">
                <a:solidFill>
                  <a:srgbClr val="20272D"/>
                </a:solidFill>
                <a:latin typeface="Aptos"/>
              </a:defRPr>
            </a:pPr>
            <a:r>
              <a:t>• Design a workshop (timebox: 2 hours).</a:t>
            </a:r>
          </a:p>
          <a:p>
            <a:pPr>
              <a:lnSpc>
                <a:spcPct val="100000"/>
              </a:lnSpc>
              <a:spcAft>
                <a:spcPts val="300"/>
              </a:spcAft>
              <a:defRPr sz="1850">
                <a:solidFill>
                  <a:srgbClr val="20272D"/>
                </a:solidFill>
                <a:latin typeface="Aptos"/>
              </a:defRPr>
            </a:pPr>
            <a:r>
              <a:t>• Create an agenda for the workshop.</a:t>
            </a:r>
          </a:p>
          <a:p>
            <a:pPr>
              <a:lnSpc>
                <a:spcPct val="100000"/>
              </a:lnSpc>
              <a:spcAft>
                <a:spcPts val="300"/>
              </a:spcAft>
              <a:defRPr sz="1850">
                <a:solidFill>
                  <a:srgbClr val="20272D"/>
                </a:solidFill>
                <a:latin typeface="Aptos"/>
              </a:defRPr>
            </a:pPr>
            <a:r>
              <a:t>• Add facilitation formats/techniques.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Exercise Take Away – Facilitation &amp; AI</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5010912"/>
          </a:xfrm>
          <a:prstGeom prst="rect">
            <a:avLst/>
          </a:prstGeom>
          <a:noFill/>
        </p:spPr>
        <p:txBody>
          <a:bodyPr wrap="square" lIns="45720" tIns="27432" rIns="45720" bIns="27432" anchor="t">
            <a:spAutoFit/>
          </a:bodyPr>
          <a:lstStyle/>
          <a:p>
            <a:pPr>
              <a:lnSpc>
                <a:spcPct val="100000"/>
              </a:lnSpc>
              <a:spcAft>
                <a:spcPts val="300"/>
              </a:spcAft>
              <a:defRPr sz="1850">
                <a:solidFill>
                  <a:srgbClr val="20272D"/>
                </a:solidFill>
                <a:latin typeface="Aptos"/>
              </a:defRPr>
            </a:pPr>
            <a:r>
              <a:t>• Skilled facilitation helps create an environment in which people can explore different perspectives.</a:t>
            </a:r>
          </a:p>
          <a:p>
            <a:pPr>
              <a:lnSpc>
                <a:spcPct val="100000"/>
              </a:lnSpc>
              <a:spcAft>
                <a:spcPts val="300"/>
              </a:spcAft>
              <a:defRPr sz="1850">
                <a:solidFill>
                  <a:srgbClr val="20272D"/>
                </a:solidFill>
                <a:latin typeface="Aptos"/>
              </a:defRPr>
            </a:pPr>
            <a:r>
              <a:t>• Using AI effectively can help gather different facilitation ideas quickly.</a:t>
            </a:r>
          </a:p>
          <a:p>
            <a:pPr>
              <a:lnSpc>
                <a:spcPct val="100000"/>
              </a:lnSpc>
              <a:spcAft>
                <a:spcPts val="300"/>
              </a:spcAft>
              <a:defRPr sz="1850">
                <a:solidFill>
                  <a:srgbClr val="20272D"/>
                </a:solidFill>
                <a:latin typeface="Aptos"/>
              </a:defRPr>
            </a:pPr>
            <a:r>
              <a:t>• Unlock the wisdom of a team by applying different techniques.</a:t>
            </a:r>
          </a:p>
          <a:p>
            <a:pPr>
              <a:lnSpc>
                <a:spcPct val="100000"/>
              </a:lnSpc>
              <a:spcAft>
                <a:spcPts val="300"/>
              </a:spcAft>
              <a:defRPr sz="1850">
                <a:solidFill>
                  <a:srgbClr val="20272D"/>
                </a:solidFill>
                <a:latin typeface="Aptos"/>
              </a:defRPr>
            </a:pPr>
            <a:r>
              <a:t>• Using AI can strengthen your role as facilitator by suggesting actionable steps and gathering insights/patterns.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Class Project – Rose and the Scrum Team</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2897203"/>
          </a:xfrm>
          <a:prstGeom prst="rect">
            <a:avLst/>
          </a:prstGeom>
          <a:noFill/>
        </p:spPr>
        <p:txBody>
          <a:bodyPr wrap="square" lIns="45720" tIns="27432" rIns="45720" bIns="27432" anchor="t">
            <a:spAutoFit/>
          </a:bodyPr>
          <a:lstStyle/>
          <a:p>
            <a:pPr>
              <a:lnSpc>
                <a:spcPct val="100000"/>
              </a:lnSpc>
              <a:spcAft>
                <a:spcPts val="300"/>
              </a:spcAft>
              <a:defRPr sz="1850">
                <a:solidFill>
                  <a:srgbClr val="20272D"/>
                </a:solidFill>
                <a:latin typeface="Aptos"/>
              </a:defRPr>
            </a:pPr>
            <a:r>
              <a:rPr dirty="0"/>
              <a:t>Rose and the Scrum Team just started a new Sprint.</a:t>
            </a:r>
          </a:p>
          <a:p>
            <a:pPr>
              <a:spcAft>
                <a:spcPts val="400"/>
              </a:spcAft>
            </a:pPr>
            <a:endParaRPr dirty="0"/>
          </a:p>
          <a:p>
            <a:pPr>
              <a:lnSpc>
                <a:spcPct val="100000"/>
              </a:lnSpc>
              <a:spcAft>
                <a:spcPts val="300"/>
              </a:spcAft>
              <a:defRPr sz="1850">
                <a:solidFill>
                  <a:srgbClr val="20272D"/>
                </a:solidFill>
                <a:latin typeface="Aptos"/>
              </a:defRPr>
            </a:pPr>
            <a:r>
              <a:rPr dirty="0"/>
              <a:t>Sprint Planning is a moment to bring clarity and focus:</a:t>
            </a:r>
          </a:p>
          <a:p>
            <a:pPr>
              <a:lnSpc>
                <a:spcPct val="100000"/>
              </a:lnSpc>
              <a:spcAft>
                <a:spcPts val="300"/>
              </a:spcAft>
              <a:defRPr sz="1850">
                <a:solidFill>
                  <a:srgbClr val="20272D"/>
                </a:solidFill>
                <a:latin typeface="Aptos"/>
              </a:defRPr>
            </a:pPr>
            <a:r>
              <a:rPr dirty="0"/>
              <a:t>• What do we want to achieve this Sprint?</a:t>
            </a:r>
          </a:p>
          <a:p>
            <a:pPr>
              <a:lnSpc>
                <a:spcPct val="100000"/>
              </a:lnSpc>
              <a:spcAft>
                <a:spcPts val="300"/>
              </a:spcAft>
              <a:defRPr sz="1850">
                <a:solidFill>
                  <a:srgbClr val="20272D"/>
                </a:solidFill>
                <a:latin typeface="Aptos"/>
              </a:defRPr>
            </a:pPr>
            <a:r>
              <a:rPr dirty="0"/>
              <a:t>• What work seems realistic and valuable?</a:t>
            </a:r>
          </a:p>
          <a:p>
            <a:pPr>
              <a:lnSpc>
                <a:spcPct val="100000"/>
              </a:lnSpc>
              <a:spcAft>
                <a:spcPts val="300"/>
              </a:spcAft>
              <a:defRPr sz="1850">
                <a:solidFill>
                  <a:srgbClr val="20272D"/>
                </a:solidFill>
                <a:latin typeface="Aptos"/>
              </a:defRPr>
            </a:pPr>
            <a:r>
              <a:rPr dirty="0"/>
              <a:t>• How do we approach it as a team?</a:t>
            </a:r>
          </a:p>
          <a:p>
            <a:pPr>
              <a:spcAft>
                <a:spcPts val="400"/>
              </a:spcAft>
            </a:pPr>
            <a:endParaRPr dirty="0"/>
          </a:p>
          <a:p>
            <a:pPr>
              <a:lnSpc>
                <a:spcPct val="100000"/>
              </a:lnSpc>
              <a:spcAft>
                <a:spcPts val="300"/>
              </a:spcAft>
              <a:defRPr sz="1850">
                <a:solidFill>
                  <a:srgbClr val="20272D"/>
                </a:solidFill>
                <a:latin typeface="Aptos"/>
              </a:defRPr>
            </a:pPr>
            <a:r>
              <a:rPr dirty="0"/>
              <a:t>However, Rose observed that the purpose of Sprint Planning is not always clear. The team focused only on the what and ignored the why and how.</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Class Project – Meet Rose</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5010912"/>
          </a:xfrm>
          <a:prstGeom prst="rect">
            <a:avLst/>
          </a:prstGeom>
          <a:noFill/>
        </p:spPr>
        <p:txBody>
          <a:bodyPr wrap="square" lIns="45720" tIns="27432" rIns="45720" bIns="27432" anchor="t">
            <a:spAutoFit/>
          </a:bodyPr>
          <a:lstStyle/>
          <a:p>
            <a:pPr>
              <a:lnSpc>
                <a:spcPct val="100000"/>
              </a:lnSpc>
              <a:spcAft>
                <a:spcPts val="300"/>
              </a:spcAft>
              <a:defRPr sz="1850">
                <a:solidFill>
                  <a:srgbClr val="20272D"/>
                </a:solidFill>
                <a:latin typeface="Aptos"/>
              </a:defRPr>
            </a:pPr>
            <a:r>
              <a:t>Rose is a seasoned Scrum Master in a large organization. AI is also quickly reshaping the way her company works. She pushes for real change within her team and throughout the organization.</a:t>
            </a:r>
          </a:p>
          <a:p>
            <a:pPr>
              <a:spcAft>
                <a:spcPts val="400"/>
              </a:spcAft>
            </a:pPr>
            <a:endParaRPr/>
          </a:p>
          <a:p>
            <a:pPr>
              <a:lnSpc>
                <a:spcPct val="100000"/>
              </a:lnSpc>
              <a:spcAft>
                <a:spcPts val="300"/>
              </a:spcAft>
              <a:defRPr sz="1850">
                <a:solidFill>
                  <a:srgbClr val="20272D"/>
                </a:solidFill>
                <a:latin typeface="Aptos"/>
              </a:defRPr>
            </a:pPr>
            <a:r>
              <a:t>To help her with those changes, she records all the meetings. She uses these transcripts for whatever challenge she has or will face in the future.</a:t>
            </a:r>
          </a:p>
          <a:p>
            <a:pPr>
              <a:spcAft>
                <a:spcPts val="400"/>
              </a:spcAft>
            </a:pPr>
            <a:endParaRPr/>
          </a:p>
          <a:p>
            <a:pPr>
              <a:lnSpc>
                <a:spcPct val="100000"/>
              </a:lnSpc>
              <a:spcAft>
                <a:spcPts val="300"/>
              </a:spcAft>
              <a:defRPr sz="1850" b="1">
                <a:solidFill>
                  <a:srgbClr val="20272D"/>
                </a:solidFill>
                <a:latin typeface="Aptos"/>
              </a:defRPr>
            </a:pPr>
            <a:r>
              <a:t>Discussion questions:</a:t>
            </a:r>
          </a:p>
          <a:p>
            <a:pPr>
              <a:lnSpc>
                <a:spcPct val="100000"/>
              </a:lnSpc>
              <a:spcAft>
                <a:spcPts val="300"/>
              </a:spcAft>
              <a:defRPr sz="1850">
                <a:solidFill>
                  <a:srgbClr val="20272D"/>
                </a:solidFill>
                <a:latin typeface="Aptos"/>
              </a:defRPr>
            </a:pPr>
            <a:r>
              <a:t>• What concerns you about this situation?</a:t>
            </a:r>
          </a:p>
          <a:p>
            <a:pPr>
              <a:lnSpc>
                <a:spcPct val="100000"/>
              </a:lnSpc>
              <a:spcAft>
                <a:spcPts val="300"/>
              </a:spcAft>
              <a:defRPr sz="1850">
                <a:solidFill>
                  <a:srgbClr val="20272D"/>
                </a:solidFill>
                <a:latin typeface="Aptos"/>
              </a:defRPr>
            </a:pPr>
            <a:r>
              <a:t>• What agreements should be in place before AI is used with people's meeting data?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300" b="1">
                <a:solidFill>
                  <a:srgbClr val="20272D"/>
                </a:solidFill>
                <a:latin typeface="Aptos Display"/>
              </a:defRPr>
            </a:pPr>
            <a:r>
              <a:t>Exercise 10 – Improving Sprint Planning Using AI</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1101840"/>
          </a:xfrm>
          <a:prstGeom prst="rect">
            <a:avLst/>
          </a:prstGeom>
          <a:noFill/>
        </p:spPr>
        <p:txBody>
          <a:bodyPr wrap="square" lIns="45720" tIns="27432" rIns="45720" bIns="27432" anchor="t">
            <a:spAutoFit/>
          </a:bodyPr>
          <a:lstStyle/>
          <a:p>
            <a:pPr>
              <a:lnSpc>
                <a:spcPct val="100000"/>
              </a:lnSpc>
              <a:spcAft>
                <a:spcPts val="300"/>
              </a:spcAft>
              <a:defRPr sz="2100" b="1">
                <a:solidFill>
                  <a:srgbClr val="20272D"/>
                </a:solidFill>
                <a:latin typeface="Aptos"/>
              </a:defRPr>
            </a:pPr>
            <a:r>
              <a:rPr dirty="0"/>
              <a:t>Use AI:</a:t>
            </a:r>
          </a:p>
          <a:p>
            <a:pPr>
              <a:lnSpc>
                <a:spcPct val="100000"/>
              </a:lnSpc>
              <a:spcAft>
                <a:spcPts val="300"/>
              </a:spcAft>
              <a:defRPr sz="2100">
                <a:solidFill>
                  <a:srgbClr val="20272D"/>
                </a:solidFill>
                <a:latin typeface="Aptos"/>
              </a:defRPr>
            </a:pPr>
            <a:r>
              <a:rPr dirty="0"/>
              <a:t>• In groups, create a 1-minute teaching video about Sprint Planning.</a:t>
            </a:r>
          </a:p>
          <a:p>
            <a:pPr>
              <a:lnSpc>
                <a:spcPct val="100000"/>
              </a:lnSpc>
              <a:spcAft>
                <a:spcPts val="300"/>
              </a:spcAft>
              <a:defRPr sz="2100">
                <a:solidFill>
                  <a:srgbClr val="20272D"/>
                </a:solidFill>
                <a:latin typeface="Aptos"/>
              </a:defRPr>
            </a:pPr>
            <a:r>
              <a:rPr dirty="0"/>
              <a:t>• Focus on the why, what, and how.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Exercise 10 – Tool Access</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ounded Rectangle 5"/>
          <p:cNvSpPr/>
          <p:nvPr/>
        </p:nvSpPr>
        <p:spPr>
          <a:xfrm>
            <a:off x="594360" y="1280160"/>
            <a:ext cx="5257800" cy="2103120"/>
          </a:xfrm>
          <a:prstGeom prst="roundRect">
            <a:avLst/>
          </a:prstGeom>
          <a:solidFill>
            <a:srgbClr val="F1F6F7"/>
          </a:solidFill>
          <a:ln>
            <a:solidFill>
              <a:srgbClr val="CDDAD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ounded Rectangle 7"/>
          <p:cNvSpPr/>
          <p:nvPr/>
        </p:nvSpPr>
        <p:spPr>
          <a:xfrm>
            <a:off x="6108192" y="1280160"/>
            <a:ext cx="5257800" cy="2103120"/>
          </a:xfrm>
          <a:prstGeom prst="roundRect">
            <a:avLst/>
          </a:prstGeom>
          <a:solidFill>
            <a:srgbClr val="F1F6F7"/>
          </a:solidFill>
          <a:ln>
            <a:solidFill>
              <a:srgbClr val="CDDAD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ounded Rectangle 9"/>
          <p:cNvSpPr/>
          <p:nvPr/>
        </p:nvSpPr>
        <p:spPr>
          <a:xfrm>
            <a:off x="594360" y="3675887"/>
            <a:ext cx="5257800" cy="2103120"/>
          </a:xfrm>
          <a:prstGeom prst="roundRect">
            <a:avLst/>
          </a:prstGeom>
          <a:solidFill>
            <a:srgbClr val="F1F6F7"/>
          </a:solidFill>
          <a:ln>
            <a:solidFill>
              <a:srgbClr val="CDDAD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p:cNvSpPr/>
          <p:nvPr/>
        </p:nvSpPr>
        <p:spPr>
          <a:xfrm>
            <a:off x="6108192" y="3675887"/>
            <a:ext cx="5257800" cy="2103120"/>
          </a:xfrm>
          <a:prstGeom prst="roundRect">
            <a:avLst/>
          </a:prstGeom>
          <a:solidFill>
            <a:srgbClr val="F1F6F7"/>
          </a:solidFill>
          <a:ln>
            <a:solidFill>
              <a:srgbClr val="CDDAD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graphicFrame>
        <p:nvGraphicFramePr>
          <p:cNvPr id="14" name="Table 13">
            <a:extLst>
              <a:ext uri="{FF2B5EF4-FFF2-40B4-BE49-F238E27FC236}">
                <a16:creationId xmlns:a16="http://schemas.microsoft.com/office/drawing/2014/main" id="{C2D74F7D-3943-C894-6796-6EA99AEDED8E}"/>
              </a:ext>
            </a:extLst>
          </p:cNvPr>
          <p:cNvGraphicFramePr>
            <a:graphicFrameLocks noGrp="1"/>
          </p:cNvGraphicFramePr>
          <p:nvPr>
            <p:extLst>
              <p:ext uri="{D42A27DB-BD31-4B8C-83A1-F6EECF244321}">
                <p14:modId xmlns:p14="http://schemas.microsoft.com/office/powerpoint/2010/main" val="3670557371"/>
              </p:ext>
            </p:extLst>
          </p:nvPr>
        </p:nvGraphicFramePr>
        <p:xfrm>
          <a:off x="594360" y="1298751"/>
          <a:ext cx="10771632" cy="4876570"/>
        </p:xfrm>
        <a:graphic>
          <a:graphicData uri="http://schemas.openxmlformats.org/drawingml/2006/table">
            <a:tbl>
              <a:tblPr/>
              <a:tblGrid>
                <a:gridCol w="973183">
                  <a:extLst>
                    <a:ext uri="{9D8B030D-6E8A-4147-A177-3AD203B41FA5}">
                      <a16:colId xmlns:a16="http://schemas.microsoft.com/office/drawing/2014/main" val="4211447689"/>
                    </a:ext>
                  </a:extLst>
                </a:gridCol>
                <a:gridCol w="4381081">
                  <a:extLst>
                    <a:ext uri="{9D8B030D-6E8A-4147-A177-3AD203B41FA5}">
                      <a16:colId xmlns:a16="http://schemas.microsoft.com/office/drawing/2014/main" val="2925840765"/>
                    </a:ext>
                  </a:extLst>
                </a:gridCol>
                <a:gridCol w="5417368">
                  <a:extLst>
                    <a:ext uri="{9D8B030D-6E8A-4147-A177-3AD203B41FA5}">
                      <a16:colId xmlns:a16="http://schemas.microsoft.com/office/drawing/2014/main" val="303798808"/>
                    </a:ext>
                  </a:extLst>
                </a:gridCol>
              </a:tblGrid>
              <a:tr h="126600">
                <a:tc>
                  <a:txBody>
                    <a:bodyPr/>
                    <a:lstStyle/>
                    <a:p>
                      <a:pPr>
                        <a:buNone/>
                      </a:pPr>
                      <a:r>
                        <a:rPr lang="en-US" sz="2000"/>
                        <a:t>Tool</a:t>
                      </a:r>
                    </a:p>
                  </a:txBody>
                  <a:tcPr marL="31650" marR="31650" marT="15825" marB="1582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1F6F7">
                        <a:alpha val="60000"/>
                      </a:srgbClr>
                    </a:solidFill>
                  </a:tcPr>
                </a:tc>
                <a:tc>
                  <a:txBody>
                    <a:bodyPr/>
                    <a:lstStyle/>
                    <a:p>
                      <a:pPr>
                        <a:buNone/>
                      </a:pPr>
                      <a:r>
                        <a:rPr lang="en-US" sz="2000"/>
                        <a:t>What it does</a:t>
                      </a:r>
                    </a:p>
                  </a:txBody>
                  <a:tcPr marL="31650" marR="31650" marT="15825" marB="1582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1F6F7">
                        <a:alpha val="60000"/>
                      </a:srgbClr>
                    </a:solidFill>
                  </a:tcPr>
                </a:tc>
                <a:tc>
                  <a:txBody>
                    <a:bodyPr/>
                    <a:lstStyle/>
                    <a:p>
                      <a:pPr>
                        <a:buNone/>
                      </a:pPr>
                      <a:r>
                        <a:rPr lang="en-US" sz="2000" dirty="0"/>
                        <a:t>Why it matters</a:t>
                      </a:r>
                    </a:p>
                  </a:txBody>
                  <a:tcPr marL="31650" marR="31650" marT="15825" marB="1582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1F6F7">
                        <a:alpha val="60000"/>
                      </a:srgbClr>
                    </a:solidFill>
                  </a:tcPr>
                </a:tc>
                <a:extLst>
                  <a:ext uri="{0D108BD9-81ED-4DB2-BD59-A6C34878D82A}">
                    <a16:rowId xmlns:a16="http://schemas.microsoft.com/office/drawing/2014/main" val="2618839239"/>
                  </a:ext>
                </a:extLst>
              </a:tr>
              <a:tr h="1076103">
                <a:tc>
                  <a:txBody>
                    <a:bodyPr/>
                    <a:lstStyle/>
                    <a:p>
                      <a:pPr>
                        <a:buNone/>
                      </a:pPr>
                      <a:r>
                        <a:rPr lang="en-US" sz="1400" b="1"/>
                        <a:t>HeyGen</a:t>
                      </a:r>
                      <a:endParaRPr lang="en-US" sz="1400"/>
                    </a:p>
                  </a:txBody>
                  <a:tcPr marL="31650" marR="31650" marT="15825" marB="1582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1F6F7">
                        <a:alpha val="60000"/>
                      </a:srgbClr>
                    </a:solidFill>
                  </a:tcPr>
                </a:tc>
                <a:tc>
                  <a:txBody>
                    <a:bodyPr/>
                    <a:lstStyle/>
                    <a:p>
                      <a:pPr>
                        <a:buNone/>
                      </a:pPr>
                      <a:r>
                        <a:rPr lang="en-US" sz="1400"/>
                        <a:t>Creates AI-generated videos from text, images, or audio, including AI presenters/avatars, narration, captions, and translation. (</a:t>
                      </a:r>
                      <a:r>
                        <a:rPr lang="en-US" sz="1400">
                          <a:hlinkClick r:id="rId2" tooltip="Free AI Video Generator: Create Stunning Videos with AI"/>
                        </a:rPr>
                        <a:t>HeyGen</a:t>
                      </a:r>
                      <a:r>
                        <a:rPr lang="en-US" sz="1400"/>
                        <a:t>)</a:t>
                      </a:r>
                    </a:p>
                  </a:txBody>
                  <a:tcPr marL="31650" marR="31650" marT="15825" marB="1582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1F6F7">
                        <a:alpha val="60000"/>
                      </a:srgbClr>
                    </a:solidFill>
                  </a:tcPr>
                </a:tc>
                <a:tc>
                  <a:txBody>
                    <a:bodyPr/>
                    <a:lstStyle/>
                    <a:p>
                      <a:pPr>
                        <a:buNone/>
                      </a:pPr>
                      <a:r>
                        <a:rPr lang="en-US" sz="1400" dirty="0"/>
                        <a:t>Lets a team turn information into polished video without cameras, actors, studios, or traditional video production. Useful for demos, training, announcements, stakeholder communication, and multilingual content.</a:t>
                      </a:r>
                    </a:p>
                  </a:txBody>
                  <a:tcPr marL="31650" marR="31650" marT="15825" marB="1582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1F6F7">
                        <a:alpha val="60000"/>
                      </a:srgbClr>
                    </a:solidFill>
                  </a:tcPr>
                </a:tc>
                <a:extLst>
                  <a:ext uri="{0D108BD9-81ED-4DB2-BD59-A6C34878D82A}">
                    <a16:rowId xmlns:a16="http://schemas.microsoft.com/office/drawing/2014/main" val="3144537071"/>
                  </a:ext>
                </a:extLst>
              </a:tr>
              <a:tr h="886203">
                <a:tc>
                  <a:txBody>
                    <a:bodyPr/>
                    <a:lstStyle/>
                    <a:p>
                      <a:pPr>
                        <a:buNone/>
                      </a:pPr>
                      <a:r>
                        <a:rPr lang="en-US" sz="1400" b="1"/>
                        <a:t>Synthesia</a:t>
                      </a:r>
                      <a:endParaRPr lang="en-US" sz="1400"/>
                    </a:p>
                  </a:txBody>
                  <a:tcPr marL="31650" marR="31650" marT="15825" marB="1582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1F6F7">
                        <a:alpha val="60000"/>
                      </a:srgbClr>
                    </a:solidFill>
                  </a:tcPr>
                </a:tc>
                <a:tc>
                  <a:txBody>
                    <a:bodyPr/>
                    <a:lstStyle/>
                    <a:p>
                      <a:pPr>
                        <a:buNone/>
                      </a:pPr>
                      <a:r>
                        <a:rPr lang="en-US" sz="1400" dirty="0"/>
                        <a:t>Also creates presenter-led AI videos from scripts using AI avatars and generated voices, with support for many languages. It is especially positioned toward business and training content. (</a:t>
                      </a:r>
                      <a:r>
                        <a:rPr lang="en-US" sz="1400" dirty="0" err="1">
                          <a:hlinkClick r:id="rId3" tooltip="Synthesia: #1 AI Video Platform for Business"/>
                        </a:rPr>
                        <a:t>Synthesia</a:t>
                      </a:r>
                      <a:r>
                        <a:rPr lang="en-US" sz="1400" dirty="0"/>
                        <a:t>)</a:t>
                      </a:r>
                    </a:p>
                  </a:txBody>
                  <a:tcPr marL="31650" marR="31650" marT="15825" marB="1582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1F6F7">
                        <a:alpha val="60000"/>
                      </a:srgbClr>
                    </a:solidFill>
                  </a:tcPr>
                </a:tc>
                <a:tc>
                  <a:txBody>
                    <a:bodyPr/>
                    <a:lstStyle/>
                    <a:p>
                      <a:pPr>
                        <a:buNone/>
                      </a:pPr>
                      <a:r>
                        <a:rPr lang="en-US" sz="1400"/>
                        <a:t>Similar lesson to HeyGen: AI can dramatically reduce the effort required to produce professional communication and training materials.</a:t>
                      </a:r>
                    </a:p>
                  </a:txBody>
                  <a:tcPr marL="31650" marR="31650" marT="15825" marB="1582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1F6F7">
                        <a:alpha val="60000"/>
                      </a:srgbClr>
                    </a:solidFill>
                  </a:tcPr>
                </a:tc>
                <a:extLst>
                  <a:ext uri="{0D108BD9-81ED-4DB2-BD59-A6C34878D82A}">
                    <a16:rowId xmlns:a16="http://schemas.microsoft.com/office/drawing/2014/main" val="2857831937"/>
                  </a:ext>
                </a:extLst>
              </a:tr>
              <a:tr h="1266004">
                <a:tc>
                  <a:txBody>
                    <a:bodyPr/>
                    <a:lstStyle/>
                    <a:p>
                      <a:pPr>
                        <a:buNone/>
                      </a:pPr>
                      <a:r>
                        <a:rPr lang="en-US" sz="1400" b="1"/>
                        <a:t>Bolt.new</a:t>
                      </a:r>
                      <a:endParaRPr lang="en-US" sz="1400"/>
                    </a:p>
                  </a:txBody>
                  <a:tcPr marL="31650" marR="31650" marT="15825" marB="1582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1F6F7">
                        <a:alpha val="60000"/>
                      </a:srgbClr>
                    </a:solidFill>
                  </a:tcPr>
                </a:tc>
                <a:tc>
                  <a:txBody>
                    <a:bodyPr/>
                    <a:lstStyle/>
                    <a:p>
                      <a:pPr>
                        <a:buNone/>
                      </a:pPr>
                      <a:r>
                        <a:rPr lang="en-US" sz="1400"/>
                        <a:t>An AI application builder. You describe a website or application in natural language, and Bolt can generate the application code, let you modify it conversationally, and deploy it. (</a:t>
                      </a:r>
                      <a:r>
                        <a:rPr lang="en-US" sz="1400">
                          <a:hlinkClick r:id="rId4" tooltip="Introduction to Bolt"/>
                        </a:rPr>
                        <a:t>Bolt</a:t>
                      </a:r>
                      <a:r>
                        <a:rPr lang="en-US" sz="1400"/>
                        <a:t>)</a:t>
                      </a:r>
                    </a:p>
                  </a:txBody>
                  <a:tcPr marL="31650" marR="31650" marT="15825" marB="1582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1F6F7">
                        <a:alpha val="60000"/>
                      </a:srgbClr>
                    </a:solidFill>
                  </a:tcPr>
                </a:tc>
                <a:tc>
                  <a:txBody>
                    <a:bodyPr/>
                    <a:lstStyle/>
                    <a:p>
                      <a:pPr>
                        <a:buNone/>
                      </a:pPr>
                      <a:r>
                        <a:rPr lang="en-US" sz="1400"/>
                        <a:t>This is the most interesting one from a software-development perspective. It demonstrates that AI isn't merely helping you </a:t>
                      </a:r>
                      <a:r>
                        <a:rPr lang="en-US" sz="1400" b="1"/>
                        <a:t>write about work</a:t>
                      </a:r>
                      <a:r>
                        <a:rPr lang="en-US" sz="1400"/>
                        <a:t>; it can actually </a:t>
                      </a:r>
                      <a:r>
                        <a:rPr lang="en-US" sz="1400" b="1"/>
                        <a:t>produce a working artifact</a:t>
                      </a:r>
                      <a:r>
                        <a:rPr lang="en-US" sz="1400"/>
                        <a:t>. Product owners and Scrum teams can rapidly prototype an idea instead of waiting for someone to code the first version.</a:t>
                      </a:r>
                    </a:p>
                  </a:txBody>
                  <a:tcPr marL="31650" marR="31650" marT="15825" marB="1582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1F6F7">
                        <a:alpha val="60000"/>
                      </a:srgbClr>
                    </a:solidFill>
                  </a:tcPr>
                </a:tc>
                <a:extLst>
                  <a:ext uri="{0D108BD9-81ED-4DB2-BD59-A6C34878D82A}">
                    <a16:rowId xmlns:a16="http://schemas.microsoft.com/office/drawing/2014/main" val="1472646388"/>
                  </a:ext>
                </a:extLst>
              </a:tr>
              <a:tr h="1171053">
                <a:tc>
                  <a:txBody>
                    <a:bodyPr/>
                    <a:lstStyle/>
                    <a:p>
                      <a:pPr>
                        <a:buNone/>
                      </a:pPr>
                      <a:r>
                        <a:rPr lang="en-US" sz="1400" b="1"/>
                        <a:t>Miro</a:t>
                      </a:r>
                      <a:endParaRPr lang="en-US" sz="1400"/>
                    </a:p>
                  </a:txBody>
                  <a:tcPr marL="31650" marR="31650" marT="15825" marB="1582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1F6F7">
                        <a:alpha val="60000"/>
                      </a:srgbClr>
                    </a:solidFill>
                  </a:tcPr>
                </a:tc>
                <a:tc>
                  <a:txBody>
                    <a:bodyPr/>
                    <a:lstStyle/>
                    <a:p>
                      <a:pPr>
                        <a:buNone/>
                      </a:pPr>
                      <a:r>
                        <a:rPr lang="en-US" sz="1400"/>
                        <a:t>A collaborative visual workspace for brainstorming, diagrams, planning, retrospectives, workshops, etc. Miro now incorporates AI for things such as summarizing discussions, organizing ideas, generating documents/diagrams, and AI-assisted workflows. (</a:t>
                      </a:r>
                      <a:r>
                        <a:rPr lang="en-US" sz="1400">
                          <a:hlinkClick r:id="rId5" tooltip="Miro AI overview"/>
                        </a:rPr>
                        <a:t>Miro Help Center</a:t>
                      </a:r>
                      <a:r>
                        <a:rPr lang="en-US" sz="1400"/>
                        <a:t>)</a:t>
                      </a:r>
                    </a:p>
                  </a:txBody>
                  <a:tcPr marL="31650" marR="31650" marT="15825" marB="1582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1F6F7">
                        <a:alpha val="60000"/>
                      </a:srgbClr>
                    </a:solidFill>
                  </a:tcPr>
                </a:tc>
                <a:tc>
                  <a:txBody>
                    <a:bodyPr/>
                    <a:lstStyle/>
                    <a:p>
                      <a:pPr>
                        <a:buNone/>
                      </a:pPr>
                      <a:r>
                        <a:rPr lang="en-US" sz="1400" dirty="0"/>
                        <a:t>It demonstrates AI embedded in </a:t>
                      </a:r>
                      <a:r>
                        <a:rPr lang="en-US" sz="1400" b="1" dirty="0"/>
                        <a:t>collaborative team work</a:t>
                      </a:r>
                      <a:r>
                        <a:rPr lang="en-US" sz="1400" dirty="0"/>
                        <a:t>, rather than AI as a separate chatbot. AI can help synthesize a retrospective, organize sticky notes, identify themes, produce plans, and move a group from discussion toward action.</a:t>
                      </a:r>
                    </a:p>
                  </a:txBody>
                  <a:tcPr marL="31650" marR="31650" marT="15825" marB="1582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1F6F7">
                        <a:alpha val="60000"/>
                      </a:srgbClr>
                    </a:solidFill>
                  </a:tcPr>
                </a:tc>
                <a:extLst>
                  <a:ext uri="{0D108BD9-81ED-4DB2-BD59-A6C34878D82A}">
                    <a16:rowId xmlns:a16="http://schemas.microsoft.com/office/drawing/2014/main" val="3434127255"/>
                  </a:ext>
                </a:extLst>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Class Project – Rose and the Scrum Team</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5010912"/>
          </a:xfrm>
          <a:prstGeom prst="rect">
            <a:avLst/>
          </a:prstGeom>
          <a:noFill/>
        </p:spPr>
        <p:txBody>
          <a:bodyPr wrap="square" lIns="45720" tIns="27432" rIns="45720" bIns="27432" anchor="t">
            <a:spAutoFit/>
          </a:bodyPr>
          <a:lstStyle/>
          <a:p>
            <a:pPr>
              <a:lnSpc>
                <a:spcPct val="100000"/>
              </a:lnSpc>
              <a:spcAft>
                <a:spcPts val="300"/>
              </a:spcAft>
              <a:defRPr sz="1850">
                <a:solidFill>
                  <a:srgbClr val="20272D"/>
                </a:solidFill>
                <a:latin typeface="Aptos"/>
              </a:defRPr>
            </a:pPr>
            <a:r>
              <a:t>Midway through the Sprint, the team’s progress is slowing down as several Developers are impeded but not raising issues clearly. The team may be stuck because they appear unsure of the technical implementation. Daily Scrum updates have become vague, complaints about scope are increasing, and important signals are slipping through the cracks. The Sprint Goal is at risk.</a:t>
            </a:r>
          </a:p>
          <a:p>
            <a:pPr>
              <a:spcAft>
                <a:spcPts val="400"/>
              </a:spcAft>
            </a:pPr>
            <a:endParaRPr/>
          </a:p>
          <a:p>
            <a:pPr>
              <a:lnSpc>
                <a:spcPct val="100000"/>
              </a:lnSpc>
              <a:spcAft>
                <a:spcPts val="300"/>
              </a:spcAft>
              <a:defRPr sz="1850">
                <a:solidFill>
                  <a:srgbClr val="20272D"/>
                </a:solidFill>
                <a:latin typeface="Aptos"/>
              </a:defRPr>
            </a:pPr>
            <a:r>
              <a:t>Use AI to brainstorm about how the team may collaborate to still achieve the Sprint Goal this Sprint.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Class Project – Rose and the Scrum Team</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5010912"/>
          </a:xfrm>
          <a:prstGeom prst="rect">
            <a:avLst/>
          </a:prstGeom>
          <a:noFill/>
        </p:spPr>
        <p:txBody>
          <a:bodyPr wrap="square" lIns="45720" tIns="27432" rIns="45720" bIns="27432" anchor="t">
            <a:spAutoFit/>
          </a:bodyPr>
          <a:lstStyle/>
          <a:p>
            <a:pPr>
              <a:lnSpc>
                <a:spcPct val="100000"/>
              </a:lnSpc>
              <a:spcAft>
                <a:spcPts val="300"/>
              </a:spcAft>
              <a:defRPr sz="1850">
                <a:solidFill>
                  <a:srgbClr val="20272D"/>
                </a:solidFill>
                <a:latin typeface="Aptos"/>
              </a:defRPr>
            </a:pPr>
            <a:r>
              <a:t>Rose serves the Product Owner in several ways.</a:t>
            </a:r>
          </a:p>
          <a:p>
            <a:pPr>
              <a:spcAft>
                <a:spcPts val="400"/>
              </a:spcAft>
            </a:pPr>
            <a:endParaRPr/>
          </a:p>
          <a:p>
            <a:pPr>
              <a:lnSpc>
                <a:spcPct val="100000"/>
              </a:lnSpc>
              <a:spcAft>
                <a:spcPts val="300"/>
              </a:spcAft>
              <a:defRPr sz="1850">
                <a:solidFill>
                  <a:srgbClr val="20272D"/>
                </a:solidFill>
                <a:latin typeface="Aptos"/>
              </a:defRPr>
            </a:pPr>
            <a:r>
              <a:t>After several chaotic Sprint Reviews, Rose noticed that the stakeholders were struggling with unclear priorities.</a:t>
            </a:r>
          </a:p>
          <a:p>
            <a:pPr>
              <a:spcAft>
                <a:spcPts val="400"/>
              </a:spcAft>
            </a:pPr>
            <a:endParaRPr/>
          </a:p>
          <a:p>
            <a:pPr>
              <a:lnSpc>
                <a:spcPct val="100000"/>
              </a:lnSpc>
              <a:spcAft>
                <a:spcPts val="300"/>
              </a:spcAft>
              <a:defRPr sz="1850">
                <a:solidFill>
                  <a:srgbClr val="20272D"/>
                </a:solidFill>
                <a:latin typeface="Aptos"/>
              </a:defRPr>
            </a:pPr>
            <a:r>
              <a:t>Rose and her Product Owner agreed that having a visual roadmap would help — something simple, high-level, and forward-looking to better align stakeholders on where the product is heading.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Exercise 12 – Improving Sprint Review Using AI</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1791773"/>
          </a:xfrm>
          <a:prstGeom prst="rect">
            <a:avLst/>
          </a:prstGeom>
          <a:noFill/>
        </p:spPr>
        <p:txBody>
          <a:bodyPr wrap="square" lIns="45720" tIns="27432" rIns="45720" bIns="27432" anchor="t">
            <a:spAutoFit/>
          </a:bodyPr>
          <a:lstStyle/>
          <a:p>
            <a:pPr>
              <a:lnSpc>
                <a:spcPct val="100000"/>
              </a:lnSpc>
              <a:spcAft>
                <a:spcPts val="300"/>
              </a:spcAft>
              <a:defRPr sz="2100">
                <a:solidFill>
                  <a:srgbClr val="20272D"/>
                </a:solidFill>
                <a:latin typeface="Aptos"/>
              </a:defRPr>
            </a:pPr>
            <a:r>
              <a:rPr dirty="0"/>
              <a:t>Create a simple, high-level roadmap that can be used in the next Sprint Review.</a:t>
            </a:r>
          </a:p>
          <a:p>
            <a:pPr>
              <a:spcAft>
                <a:spcPts val="400"/>
              </a:spcAft>
            </a:pPr>
            <a:endParaRPr dirty="0"/>
          </a:p>
          <a:p>
            <a:pPr>
              <a:lnSpc>
                <a:spcPct val="100000"/>
              </a:lnSpc>
              <a:spcAft>
                <a:spcPts val="300"/>
              </a:spcAft>
              <a:defRPr sz="2100" b="1">
                <a:solidFill>
                  <a:srgbClr val="20272D"/>
                </a:solidFill>
                <a:latin typeface="Aptos"/>
              </a:defRPr>
            </a:pPr>
            <a:r>
              <a:rPr dirty="0"/>
              <a:t>Use AI to:</a:t>
            </a:r>
          </a:p>
          <a:p>
            <a:pPr>
              <a:lnSpc>
                <a:spcPct val="100000"/>
              </a:lnSpc>
              <a:spcAft>
                <a:spcPts val="300"/>
              </a:spcAft>
              <a:defRPr sz="2100">
                <a:solidFill>
                  <a:srgbClr val="20272D"/>
                </a:solidFill>
                <a:latin typeface="Aptos"/>
              </a:defRPr>
            </a:pPr>
            <a:r>
              <a:rPr dirty="0"/>
              <a:t>• Create a visual roadmap.</a:t>
            </a:r>
          </a:p>
          <a:p>
            <a:pPr>
              <a:lnSpc>
                <a:spcPct val="100000"/>
              </a:lnSpc>
              <a:spcAft>
                <a:spcPts val="300"/>
              </a:spcAft>
              <a:defRPr sz="2100">
                <a:solidFill>
                  <a:srgbClr val="20272D"/>
                </a:solidFill>
                <a:latin typeface="Aptos"/>
              </a:defRPr>
            </a:pPr>
            <a:r>
              <a:rPr dirty="0"/>
              <a:t>• Be able to answer the question: What’s next?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Exercise Take Away – Product Ownership &amp; AI</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5010912"/>
          </a:xfrm>
          <a:prstGeom prst="rect">
            <a:avLst/>
          </a:prstGeom>
          <a:noFill/>
        </p:spPr>
        <p:txBody>
          <a:bodyPr wrap="square" lIns="45720" tIns="27432" rIns="45720" bIns="27432" anchor="t">
            <a:spAutoFit/>
          </a:bodyPr>
          <a:lstStyle/>
          <a:p>
            <a:pPr>
              <a:lnSpc>
                <a:spcPct val="100000"/>
              </a:lnSpc>
              <a:spcAft>
                <a:spcPts val="300"/>
              </a:spcAft>
              <a:defRPr sz="1850">
                <a:solidFill>
                  <a:srgbClr val="20272D"/>
                </a:solidFill>
                <a:latin typeface="Aptos"/>
              </a:defRPr>
            </a:pPr>
            <a:r>
              <a:t>AI can help in various ways:</a:t>
            </a:r>
          </a:p>
          <a:p>
            <a:pPr>
              <a:lnSpc>
                <a:spcPct val="100000"/>
              </a:lnSpc>
              <a:spcAft>
                <a:spcPts val="300"/>
              </a:spcAft>
              <a:defRPr sz="1850">
                <a:solidFill>
                  <a:srgbClr val="20272D"/>
                </a:solidFill>
                <a:latin typeface="Aptos"/>
              </a:defRPr>
            </a:pPr>
            <a:r>
              <a:t>• Create engaging Product Visions and Product Goals.</a:t>
            </a:r>
          </a:p>
          <a:p>
            <a:pPr>
              <a:lnSpc>
                <a:spcPct val="100000"/>
              </a:lnSpc>
              <a:spcAft>
                <a:spcPts val="300"/>
              </a:spcAft>
              <a:defRPr sz="1850">
                <a:solidFill>
                  <a:srgbClr val="20272D"/>
                </a:solidFill>
                <a:latin typeface="Aptos"/>
              </a:defRPr>
            </a:pPr>
            <a:r>
              <a:t>• Present customer personas.</a:t>
            </a:r>
          </a:p>
          <a:p>
            <a:pPr>
              <a:lnSpc>
                <a:spcPct val="100000"/>
              </a:lnSpc>
              <a:spcAft>
                <a:spcPts val="300"/>
              </a:spcAft>
              <a:defRPr sz="1850">
                <a:solidFill>
                  <a:srgbClr val="20272D"/>
                </a:solidFill>
                <a:latin typeface="Aptos"/>
              </a:defRPr>
            </a:pPr>
            <a:r>
              <a:t>• Communicate with stakeholders.</a:t>
            </a:r>
          </a:p>
          <a:p>
            <a:pPr>
              <a:lnSpc>
                <a:spcPct val="100000"/>
              </a:lnSpc>
              <a:spcAft>
                <a:spcPts val="300"/>
              </a:spcAft>
              <a:defRPr sz="1850">
                <a:solidFill>
                  <a:srgbClr val="20272D"/>
                </a:solidFill>
                <a:latin typeface="Aptos"/>
              </a:defRPr>
            </a:pPr>
            <a:r>
              <a:t>• Draft and refine Product Backlog Items.</a:t>
            </a:r>
          </a:p>
          <a:p>
            <a:pPr>
              <a:lnSpc>
                <a:spcPct val="100000"/>
              </a:lnSpc>
              <a:spcAft>
                <a:spcPts val="300"/>
              </a:spcAft>
              <a:defRPr sz="1850">
                <a:solidFill>
                  <a:srgbClr val="20272D"/>
                </a:solidFill>
                <a:latin typeface="Aptos"/>
              </a:defRPr>
            </a:pPr>
            <a:r>
              <a:t>• Write acceptance criteria.</a:t>
            </a:r>
          </a:p>
          <a:p>
            <a:pPr>
              <a:lnSpc>
                <a:spcPct val="100000"/>
              </a:lnSpc>
              <a:spcAft>
                <a:spcPts val="300"/>
              </a:spcAft>
              <a:defRPr sz="1850">
                <a:solidFill>
                  <a:srgbClr val="20272D"/>
                </a:solidFill>
                <a:latin typeface="Aptos"/>
              </a:defRPr>
            </a:pPr>
            <a:r>
              <a:t>• Summarize stakeholder meetings or market research.</a:t>
            </a:r>
          </a:p>
          <a:p>
            <a:pPr>
              <a:lnSpc>
                <a:spcPct val="100000"/>
              </a:lnSpc>
              <a:spcAft>
                <a:spcPts val="300"/>
              </a:spcAft>
              <a:defRPr sz="1850">
                <a:solidFill>
                  <a:srgbClr val="20272D"/>
                </a:solidFill>
                <a:latin typeface="Aptos"/>
              </a:defRPr>
            </a:pPr>
            <a:r>
              <a:t>• Cluster feedback and generate insights.</a:t>
            </a:r>
          </a:p>
          <a:p>
            <a:pPr>
              <a:lnSpc>
                <a:spcPct val="100000"/>
              </a:lnSpc>
              <a:spcAft>
                <a:spcPts val="300"/>
              </a:spcAft>
              <a:defRPr sz="1850">
                <a:solidFill>
                  <a:srgbClr val="20272D"/>
                </a:solidFill>
                <a:latin typeface="Aptos"/>
              </a:defRPr>
            </a:pPr>
            <a:r>
              <a:t>• Support ordering of the Product Backlog.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Class Project – Rose and the Scrum Team</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1560940"/>
          </a:xfrm>
          <a:prstGeom prst="rect">
            <a:avLst/>
          </a:prstGeom>
          <a:noFill/>
        </p:spPr>
        <p:txBody>
          <a:bodyPr wrap="square" lIns="45720" tIns="27432" rIns="45720" bIns="27432" anchor="t">
            <a:spAutoFit/>
          </a:bodyPr>
          <a:lstStyle/>
          <a:p>
            <a:pPr>
              <a:lnSpc>
                <a:spcPct val="100000"/>
              </a:lnSpc>
              <a:spcAft>
                <a:spcPts val="300"/>
              </a:spcAft>
              <a:defRPr sz="1850">
                <a:solidFill>
                  <a:srgbClr val="20272D"/>
                </a:solidFill>
                <a:latin typeface="Aptos"/>
              </a:defRPr>
            </a:pPr>
            <a:r>
              <a:rPr dirty="0"/>
              <a:t>The Scrum Team gathers for their Sprint Retrospective. They delivered a lot, and fast. AI helped generate test cases and polish documentation. It felt efficient, smooth… maybe too smooth.</a:t>
            </a:r>
          </a:p>
          <a:p>
            <a:pPr>
              <a:spcAft>
                <a:spcPts val="400"/>
              </a:spcAft>
            </a:pPr>
            <a:endParaRPr dirty="0"/>
          </a:p>
          <a:p>
            <a:pPr>
              <a:lnSpc>
                <a:spcPct val="100000"/>
              </a:lnSpc>
              <a:spcAft>
                <a:spcPts val="300"/>
              </a:spcAft>
              <a:defRPr sz="1850">
                <a:solidFill>
                  <a:srgbClr val="20272D"/>
                </a:solidFill>
                <a:latin typeface="Aptos"/>
              </a:defRPr>
            </a:pPr>
            <a:r>
              <a:rPr dirty="0"/>
              <a:t>Something is bothering Rose. The work was technically Done, all boxes checked. But was it truly reviewed? Was bias considered in the AI-generated data? Who took responsibility for final validation?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300" b="1">
                <a:solidFill>
                  <a:srgbClr val="20272D"/>
                </a:solidFill>
                <a:latin typeface="Aptos Display"/>
              </a:defRPr>
            </a:pPr>
            <a:r>
              <a:t>Exercise 13 – Improving Sprint Retrospective Using AI</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5010912"/>
          </a:xfrm>
          <a:prstGeom prst="rect">
            <a:avLst/>
          </a:prstGeom>
          <a:noFill/>
        </p:spPr>
        <p:txBody>
          <a:bodyPr wrap="square" lIns="45720" tIns="27432" rIns="45720" bIns="27432" anchor="t">
            <a:spAutoFit/>
          </a:bodyPr>
          <a:lstStyle/>
          <a:p>
            <a:pPr>
              <a:lnSpc>
                <a:spcPct val="100000"/>
              </a:lnSpc>
              <a:spcAft>
                <a:spcPts val="300"/>
              </a:spcAft>
              <a:defRPr sz="2100">
                <a:solidFill>
                  <a:srgbClr val="20272D"/>
                </a:solidFill>
                <a:latin typeface="Aptos"/>
              </a:defRPr>
            </a:pPr>
            <a:r>
              <a:t>If AI is now part of how we work, how should it shape your team’s Definition of Done?</a:t>
            </a:r>
          </a:p>
          <a:p>
            <a:pPr>
              <a:spcAft>
                <a:spcPts val="400"/>
              </a:spcAft>
            </a:pPr>
            <a:endParaRPr/>
          </a:p>
          <a:p>
            <a:pPr>
              <a:lnSpc>
                <a:spcPct val="100000"/>
              </a:lnSpc>
              <a:spcAft>
                <a:spcPts val="300"/>
              </a:spcAft>
              <a:defRPr sz="2100" b="1">
                <a:solidFill>
                  <a:srgbClr val="20272D"/>
                </a:solidFill>
                <a:latin typeface="Aptos"/>
              </a:defRPr>
            </a:pPr>
            <a:r>
              <a:t>Use AI to:</a:t>
            </a:r>
          </a:p>
          <a:p>
            <a:pPr>
              <a:lnSpc>
                <a:spcPct val="100000"/>
              </a:lnSpc>
              <a:spcAft>
                <a:spcPts val="300"/>
              </a:spcAft>
              <a:defRPr sz="2100">
                <a:solidFill>
                  <a:srgbClr val="20272D"/>
                </a:solidFill>
                <a:latin typeface="Aptos"/>
              </a:defRPr>
            </a:pPr>
            <a:r>
              <a:t>• Evolve your Definition of Done to reflect the use of AI.</a:t>
            </a:r>
          </a:p>
          <a:p>
            <a:pPr>
              <a:lnSpc>
                <a:spcPct val="100000"/>
              </a:lnSpc>
              <a:spcAft>
                <a:spcPts val="300"/>
              </a:spcAft>
              <a:defRPr sz="2100">
                <a:solidFill>
                  <a:srgbClr val="20272D"/>
                </a:solidFill>
                <a:latin typeface="Aptos"/>
              </a:defRPr>
            </a:pPr>
            <a:r>
              <a:t>• Think about aspects that should be added to your Definition of Done.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Exercise Take Away – Quality &amp; AI</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2240613"/>
          </a:xfrm>
          <a:prstGeom prst="rect">
            <a:avLst/>
          </a:prstGeom>
          <a:noFill/>
        </p:spPr>
        <p:txBody>
          <a:bodyPr wrap="square" lIns="45720" tIns="27432" rIns="45720" bIns="27432" anchor="t">
            <a:spAutoFit/>
          </a:bodyPr>
          <a:lstStyle/>
          <a:p>
            <a:pPr marL="342900" indent="-342900">
              <a:lnSpc>
                <a:spcPct val="100000"/>
              </a:lnSpc>
              <a:spcAft>
                <a:spcPts val="300"/>
              </a:spcAft>
              <a:buFont typeface="Arial" panose="020B0604020202020204" pitchFamily="34" charset="0"/>
              <a:buChar char="•"/>
              <a:defRPr sz="1850">
                <a:solidFill>
                  <a:srgbClr val="20272D"/>
                </a:solidFill>
                <a:latin typeface="Aptos"/>
              </a:defRPr>
            </a:pPr>
            <a:r>
              <a:rPr dirty="0"/>
              <a:t>The Definition of Done creates transparency by providing everyone a shared understanding of what work was completed as part of the Increment.</a:t>
            </a:r>
          </a:p>
          <a:p>
            <a:pPr marL="342900" indent="-342900">
              <a:lnSpc>
                <a:spcPct val="100000"/>
              </a:lnSpc>
              <a:spcAft>
                <a:spcPts val="300"/>
              </a:spcAft>
              <a:buFont typeface="Arial" panose="020B0604020202020204" pitchFamily="34" charset="0"/>
              <a:buChar char="•"/>
              <a:defRPr sz="1850">
                <a:solidFill>
                  <a:srgbClr val="20272D"/>
                </a:solidFill>
                <a:latin typeface="Aptos"/>
              </a:defRPr>
            </a:pPr>
            <a:r>
              <a:rPr dirty="0"/>
              <a:t>If AI changes how you build, your Definition of Done needs to reflect it.</a:t>
            </a:r>
          </a:p>
          <a:p>
            <a:pPr marL="342900" indent="-342900">
              <a:lnSpc>
                <a:spcPct val="100000"/>
              </a:lnSpc>
              <a:spcAft>
                <a:spcPts val="300"/>
              </a:spcAft>
              <a:buFont typeface="Arial" panose="020B0604020202020204" pitchFamily="34" charset="0"/>
              <a:buChar char="•"/>
              <a:defRPr sz="1850">
                <a:solidFill>
                  <a:srgbClr val="20272D"/>
                </a:solidFill>
                <a:latin typeface="Aptos"/>
              </a:defRPr>
            </a:pPr>
            <a:r>
              <a:rPr dirty="0"/>
              <a:t>Include what’s invisible in your DoD: prompt quality, data sources, bias checks, etc.</a:t>
            </a:r>
          </a:p>
          <a:p>
            <a:pPr marL="342900" indent="-342900">
              <a:lnSpc>
                <a:spcPct val="100000"/>
              </a:lnSpc>
              <a:spcAft>
                <a:spcPts val="300"/>
              </a:spcAft>
              <a:buFont typeface="Arial" panose="020B0604020202020204" pitchFamily="34" charset="0"/>
              <a:buChar char="•"/>
              <a:defRPr sz="1850">
                <a:solidFill>
                  <a:srgbClr val="20272D"/>
                </a:solidFill>
                <a:latin typeface="Aptos"/>
              </a:defRPr>
            </a:pPr>
            <a:r>
              <a:rPr dirty="0"/>
              <a:t>The Scrum Team remains accountable.</a:t>
            </a:r>
          </a:p>
          <a:p>
            <a:pPr marL="342900" indent="-342900">
              <a:lnSpc>
                <a:spcPct val="100000"/>
              </a:lnSpc>
              <a:spcAft>
                <a:spcPts val="300"/>
              </a:spcAft>
              <a:buFont typeface="Arial" panose="020B0604020202020204" pitchFamily="34" charset="0"/>
              <a:buChar char="•"/>
              <a:defRPr sz="1850">
                <a:solidFill>
                  <a:srgbClr val="20272D"/>
                </a:solidFill>
                <a:latin typeface="Aptos"/>
              </a:defRPr>
            </a:pPr>
            <a:r>
              <a:rPr dirty="0"/>
              <a:t>Review of work becomes more critical than ever.</a:t>
            </a:r>
          </a:p>
          <a:p>
            <a:pPr marL="342900" indent="-342900">
              <a:lnSpc>
                <a:spcPct val="100000"/>
              </a:lnSpc>
              <a:spcAft>
                <a:spcPts val="300"/>
              </a:spcAft>
              <a:buFont typeface="Arial" panose="020B0604020202020204" pitchFamily="34" charset="0"/>
              <a:buChar char="•"/>
              <a:defRPr sz="1850">
                <a:solidFill>
                  <a:srgbClr val="20272D"/>
                </a:solidFill>
                <a:latin typeface="Aptos"/>
              </a:defRPr>
            </a:pPr>
            <a:r>
              <a:rPr dirty="0"/>
              <a:t>Ethical, legal, and privacy issues deserve a place in your Definition of Done.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Turning Prompts into Scalable Team Assets?</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5010912"/>
          </a:xfrm>
          <a:prstGeom prst="rect">
            <a:avLst/>
          </a:prstGeom>
          <a:noFill/>
        </p:spPr>
        <p:txBody>
          <a:bodyPr wrap="square" lIns="45720" tIns="27432" rIns="45720" bIns="27432" anchor="t">
            <a:spAutoFit/>
          </a:bodyPr>
          <a:lstStyle/>
          <a:p>
            <a:pPr>
              <a:lnSpc>
                <a:spcPct val="100000"/>
              </a:lnSpc>
              <a:spcAft>
                <a:spcPts val="300"/>
              </a:spcAft>
              <a:defRPr sz="1850">
                <a:solidFill>
                  <a:srgbClr val="20272D"/>
                </a:solidFill>
                <a:latin typeface="Aptos"/>
              </a:defRPr>
            </a:pPr>
            <a:r>
              <a:t>Systemizing Prompting: Variables, Libraries, and Improvement Loops</a:t>
            </a:r>
          </a:p>
          <a:p>
            <a:pPr>
              <a:spcAft>
                <a:spcPts val="400"/>
              </a:spcAft>
            </a:pPr>
            <a:endParaRPr/>
          </a:p>
          <a:p>
            <a:pPr>
              <a:lnSpc>
                <a:spcPct val="100000"/>
              </a:lnSpc>
              <a:spcAft>
                <a:spcPts val="300"/>
              </a:spcAft>
              <a:defRPr sz="1850">
                <a:solidFill>
                  <a:srgbClr val="20272D"/>
                </a:solidFill>
                <a:latin typeface="Aptos"/>
              </a:defRPr>
            </a:pPr>
            <a:r>
              <a:t>• Treat parts of a prompt as placeholders that you dynamically fill in.</a:t>
            </a:r>
          </a:p>
          <a:p>
            <a:pPr>
              <a:spcAft>
                <a:spcPts val="400"/>
              </a:spcAft>
            </a:pPr>
            <a:endParaRPr/>
          </a:p>
          <a:p>
            <a:pPr>
              <a:lnSpc>
                <a:spcPct val="100000"/>
              </a:lnSpc>
              <a:spcAft>
                <a:spcPts val="300"/>
              </a:spcAft>
              <a:defRPr sz="1850" b="1">
                <a:solidFill>
                  <a:srgbClr val="20272D"/>
                </a:solidFill>
                <a:latin typeface="Aptos"/>
              </a:defRPr>
            </a:pPr>
            <a:r>
              <a:t>Example:</a:t>
            </a:r>
          </a:p>
          <a:p>
            <a:pPr>
              <a:lnSpc>
                <a:spcPct val="100000"/>
              </a:lnSpc>
              <a:spcAft>
                <a:spcPts val="300"/>
              </a:spcAft>
              <a:defRPr sz="1850">
                <a:solidFill>
                  <a:srgbClr val="20272D"/>
                </a:solidFill>
                <a:latin typeface="Aptos"/>
              </a:defRPr>
            </a:pPr>
            <a:r>
              <a:t>Role: You are a [role] at [company]</a:t>
            </a:r>
          </a:p>
          <a:p>
            <a:pPr>
              <a:lnSpc>
                <a:spcPct val="100000"/>
              </a:lnSpc>
              <a:spcAft>
                <a:spcPts val="300"/>
              </a:spcAft>
              <a:defRPr sz="1850">
                <a:solidFill>
                  <a:srgbClr val="20272D"/>
                </a:solidFill>
                <a:latin typeface="Aptos"/>
              </a:defRPr>
            </a:pPr>
            <a:r>
              <a:t>Context: The meeting took place on [date]</a:t>
            </a:r>
          </a:p>
          <a:p>
            <a:pPr>
              <a:lnSpc>
                <a:spcPct val="100000"/>
              </a:lnSpc>
              <a:spcAft>
                <a:spcPts val="300"/>
              </a:spcAft>
              <a:defRPr sz="1850">
                <a:solidFill>
                  <a:srgbClr val="20272D"/>
                </a:solidFill>
                <a:latin typeface="Aptos"/>
              </a:defRPr>
            </a:pPr>
            <a:r>
              <a:t>Language: [English/Dutch]</a:t>
            </a:r>
          </a:p>
          <a:p>
            <a:pPr>
              <a:lnSpc>
                <a:spcPct val="100000"/>
              </a:lnSpc>
              <a:spcAft>
                <a:spcPts val="300"/>
              </a:spcAft>
              <a:defRPr sz="1850">
                <a:solidFill>
                  <a:srgbClr val="20272D"/>
                </a:solidFill>
                <a:latin typeface="Aptos"/>
              </a:defRPr>
            </a:pPr>
            <a:r>
              <a:t>Tone: [Formal/Friendly]</a:t>
            </a:r>
          </a:p>
          <a:p>
            <a:pPr>
              <a:spcAft>
                <a:spcPts val="400"/>
              </a:spcAft>
            </a:pPr>
            <a:endParaRPr/>
          </a:p>
          <a:p>
            <a:pPr>
              <a:lnSpc>
                <a:spcPct val="100000"/>
              </a:lnSpc>
              <a:spcAft>
                <a:spcPts val="300"/>
              </a:spcAft>
              <a:defRPr sz="1850">
                <a:solidFill>
                  <a:srgbClr val="20272D"/>
                </a:solidFill>
                <a:latin typeface="Aptos"/>
              </a:defRPr>
            </a:pPr>
            <a:r>
              <a:t>• This makes prompts reusable; just inject the correct variables for each case.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AI Essentials</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914400" y="2331720"/>
            <a:ext cx="10360152" cy="1554480"/>
          </a:xfrm>
          <a:prstGeom prst="rect">
            <a:avLst/>
          </a:prstGeom>
          <a:noFill/>
        </p:spPr>
        <p:txBody>
          <a:bodyPr wrap="none" anchor="ctr">
            <a:spAutoFit/>
          </a:bodyPr>
          <a:lstStyle/>
          <a:p>
            <a:pPr algn="ctr">
              <a:defRPr sz="3600" b="1">
                <a:solidFill>
                  <a:srgbClr val="2D91A0"/>
                </a:solidFill>
                <a:latin typeface="Aptos Display"/>
              </a:defRPr>
            </a:pPr>
            <a:r>
              <a:t>AI Essentials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Key Takeaways</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2279085"/>
          </a:xfrm>
          <a:prstGeom prst="rect">
            <a:avLst/>
          </a:prstGeom>
          <a:noFill/>
        </p:spPr>
        <p:txBody>
          <a:bodyPr wrap="square" lIns="45720" tIns="27432" rIns="45720" bIns="27432" anchor="t">
            <a:spAutoFit/>
          </a:bodyPr>
          <a:lstStyle/>
          <a:p>
            <a:pPr marL="285750" indent="-285750">
              <a:lnSpc>
                <a:spcPct val="100000"/>
              </a:lnSpc>
              <a:spcAft>
                <a:spcPts val="300"/>
              </a:spcAft>
              <a:buFont typeface="Arial" panose="020B0604020202020204" pitchFamily="34" charset="0"/>
              <a:buChar char="•"/>
              <a:defRPr sz="1650">
                <a:solidFill>
                  <a:srgbClr val="20272D"/>
                </a:solidFill>
                <a:latin typeface="Aptos"/>
              </a:defRPr>
            </a:pPr>
            <a:r>
              <a:rPr dirty="0"/>
              <a:t>As a Scrum Team, we shape how AI is used through clear agreements, shared responsibility, and the example we set. Transparency and trust come first.</a:t>
            </a:r>
          </a:p>
          <a:p>
            <a:pPr marL="285750" indent="-285750">
              <a:lnSpc>
                <a:spcPct val="100000"/>
              </a:lnSpc>
              <a:spcAft>
                <a:spcPts val="300"/>
              </a:spcAft>
              <a:buFont typeface="Arial" panose="020B0604020202020204" pitchFamily="34" charset="0"/>
              <a:buChar char="•"/>
              <a:defRPr sz="1650">
                <a:solidFill>
                  <a:srgbClr val="20272D"/>
                </a:solidFill>
                <a:latin typeface="Aptos"/>
              </a:defRPr>
            </a:pPr>
            <a:r>
              <a:rPr lang="en-US" dirty="0"/>
              <a:t>U</a:t>
            </a:r>
            <a:r>
              <a:rPr dirty="0"/>
              <a:t>se AI to support, not dictate. Let AI suggest improvements, but always validate and fit them to your team’s unique context.</a:t>
            </a:r>
          </a:p>
          <a:p>
            <a:pPr marL="285750" indent="-285750">
              <a:lnSpc>
                <a:spcPct val="100000"/>
              </a:lnSpc>
              <a:spcAft>
                <a:spcPts val="300"/>
              </a:spcAft>
              <a:buFont typeface="Arial" panose="020B0604020202020204" pitchFamily="34" charset="0"/>
              <a:buChar char="•"/>
              <a:defRPr sz="1650">
                <a:solidFill>
                  <a:srgbClr val="20272D"/>
                </a:solidFill>
                <a:latin typeface="Aptos"/>
              </a:defRPr>
            </a:pPr>
            <a:r>
              <a:rPr lang="en-US" dirty="0"/>
              <a:t>A</a:t>
            </a:r>
            <a:r>
              <a:rPr dirty="0"/>
              <a:t>I can strengthen the clarity, purpose, and structure of Scrum events.</a:t>
            </a:r>
          </a:p>
          <a:p>
            <a:pPr marL="285750" indent="-285750">
              <a:lnSpc>
                <a:spcPct val="100000"/>
              </a:lnSpc>
              <a:spcAft>
                <a:spcPts val="300"/>
              </a:spcAft>
              <a:buFont typeface="Arial" panose="020B0604020202020204" pitchFamily="34" charset="0"/>
              <a:buChar char="•"/>
              <a:defRPr sz="1650">
                <a:solidFill>
                  <a:srgbClr val="20272D"/>
                </a:solidFill>
                <a:latin typeface="Aptos"/>
              </a:defRPr>
            </a:pPr>
            <a:r>
              <a:rPr dirty="0"/>
              <a:t>AI requires an evolved Definition of Done; if AI changes how you work, your Definition of Done needs to reflect it.</a:t>
            </a:r>
          </a:p>
          <a:p>
            <a:pPr marL="285750" indent="-285750">
              <a:lnSpc>
                <a:spcPct val="100000"/>
              </a:lnSpc>
              <a:spcAft>
                <a:spcPts val="300"/>
              </a:spcAft>
              <a:buFont typeface="Arial" panose="020B0604020202020204" pitchFamily="34" charset="0"/>
              <a:buChar char="•"/>
              <a:defRPr sz="1650">
                <a:solidFill>
                  <a:srgbClr val="20272D"/>
                </a:solidFill>
                <a:latin typeface="Aptos"/>
              </a:defRPr>
            </a:pPr>
            <a:r>
              <a:rPr dirty="0"/>
              <a:t>Effective AI use cases emerge through experimentation.</a:t>
            </a:r>
          </a:p>
          <a:p>
            <a:pPr marL="285750" indent="-285750">
              <a:lnSpc>
                <a:spcPct val="100000"/>
              </a:lnSpc>
              <a:spcAft>
                <a:spcPts val="300"/>
              </a:spcAft>
              <a:buFont typeface="Arial" panose="020B0604020202020204" pitchFamily="34" charset="0"/>
              <a:buChar char="•"/>
              <a:defRPr sz="1650">
                <a:solidFill>
                  <a:srgbClr val="20272D"/>
                </a:solidFill>
                <a:latin typeface="Aptos"/>
              </a:defRPr>
            </a:pPr>
            <a:r>
              <a:rPr dirty="0"/>
              <a:t>Using AI in Scrum Events can set a good example and provide an introduction for discussing AI and ethics.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Your Organization &amp; AI</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914400" y="2331720"/>
            <a:ext cx="10360152" cy="1554480"/>
          </a:xfrm>
          <a:prstGeom prst="rect">
            <a:avLst/>
          </a:prstGeom>
          <a:noFill/>
        </p:spPr>
        <p:txBody>
          <a:bodyPr wrap="none" anchor="ctr">
            <a:spAutoFit/>
          </a:bodyPr>
          <a:lstStyle/>
          <a:p>
            <a:pPr algn="ctr">
              <a:defRPr sz="3600" b="1">
                <a:solidFill>
                  <a:srgbClr val="2D91A0"/>
                </a:solidFill>
                <a:latin typeface="Aptos Display"/>
              </a:defRPr>
            </a:pPr>
            <a:r>
              <a:t>Your Organization &amp; AI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2025 WEF The Future of Jobs Report</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5010912"/>
          </a:xfrm>
          <a:prstGeom prst="rect">
            <a:avLst/>
          </a:prstGeom>
          <a:noFill/>
        </p:spPr>
        <p:txBody>
          <a:bodyPr wrap="square" lIns="45720" tIns="27432" rIns="45720" bIns="27432" anchor="t">
            <a:spAutoFit/>
          </a:bodyPr>
          <a:lstStyle/>
          <a:p>
            <a:pPr>
              <a:lnSpc>
                <a:spcPct val="100000"/>
              </a:lnSpc>
              <a:spcAft>
                <a:spcPts val="300"/>
              </a:spcAft>
              <a:defRPr sz="2100">
                <a:solidFill>
                  <a:srgbClr val="20272D"/>
                </a:solidFill>
                <a:latin typeface="Aptos"/>
              </a:defRPr>
            </a:pPr>
            <a:r>
              <a:t>New Roles for AI</a:t>
            </a:r>
          </a:p>
          <a:p>
            <a:pPr>
              <a:spcAft>
                <a:spcPts val="400"/>
              </a:spcAft>
            </a:pPr>
            <a:endParaRPr/>
          </a:p>
          <a:p>
            <a:pPr>
              <a:lnSpc>
                <a:spcPct val="100000"/>
              </a:lnSpc>
              <a:spcAft>
                <a:spcPts val="300"/>
              </a:spcAft>
              <a:defRPr sz="2100">
                <a:solidFill>
                  <a:srgbClr val="20272D"/>
                </a:solidFill>
                <a:latin typeface="Aptos"/>
              </a:defRPr>
            </a:pPr>
            <a:r>
              <a:t>AI is not just about building models anymore; it’s about governance, ethics, and business alignment.</a:t>
            </a:r>
          </a:p>
          <a:p>
            <a:pPr>
              <a:spcAft>
                <a:spcPts val="400"/>
              </a:spcAft>
            </a:pPr>
            <a:endParaRPr/>
          </a:p>
          <a:p>
            <a:pPr>
              <a:lnSpc>
                <a:spcPct val="100000"/>
              </a:lnSpc>
              <a:spcAft>
                <a:spcPts val="300"/>
              </a:spcAft>
              <a:defRPr sz="2100">
                <a:solidFill>
                  <a:srgbClr val="20272D"/>
                </a:solidFill>
                <a:latin typeface="Aptos"/>
              </a:defRPr>
            </a:pPr>
            <a:r>
              <a:t>Notice the must-have roles in orange: they highlight that success in AI now depends as much on leadership and responsibility as on technology itself.</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New Roles for AI</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594360" y="1325880"/>
            <a:ext cx="3401568" cy="3108543"/>
          </a:xfrm>
          <a:prstGeom prst="rect">
            <a:avLst/>
          </a:prstGeom>
          <a:noFill/>
        </p:spPr>
        <p:txBody>
          <a:bodyPr wrap="square" lIns="45720" tIns="27432" rIns="45720" bIns="27432" anchor="t">
            <a:spAutoFit/>
          </a:bodyPr>
          <a:lstStyle/>
          <a:p>
            <a:pPr>
              <a:lnSpc>
                <a:spcPct val="100000"/>
              </a:lnSpc>
              <a:spcAft>
                <a:spcPts val="300"/>
              </a:spcAft>
              <a:defRPr sz="1450" b="1">
                <a:solidFill>
                  <a:srgbClr val="20272D"/>
                </a:solidFill>
                <a:latin typeface="Aptos"/>
              </a:defRPr>
            </a:pPr>
            <a:r>
              <a:rPr sz="2010" dirty="0"/>
              <a:t>AI roles:</a:t>
            </a:r>
          </a:p>
          <a:p>
            <a:pPr>
              <a:lnSpc>
                <a:spcPct val="100000"/>
              </a:lnSpc>
              <a:spcAft>
                <a:spcPts val="300"/>
              </a:spcAft>
              <a:defRPr sz="1450">
                <a:solidFill>
                  <a:srgbClr val="20272D"/>
                </a:solidFill>
                <a:latin typeface="Aptos"/>
              </a:defRPr>
            </a:pPr>
            <a:r>
              <a:rPr sz="2010" dirty="0"/>
              <a:t>• Model manager</a:t>
            </a:r>
          </a:p>
          <a:p>
            <a:pPr>
              <a:lnSpc>
                <a:spcPct val="100000"/>
              </a:lnSpc>
              <a:spcAft>
                <a:spcPts val="300"/>
              </a:spcAft>
              <a:defRPr sz="1450">
                <a:solidFill>
                  <a:srgbClr val="20272D"/>
                </a:solidFill>
                <a:latin typeface="Aptos"/>
              </a:defRPr>
            </a:pPr>
            <a:r>
              <a:rPr sz="2010" dirty="0"/>
              <a:t>• Analytics engineer</a:t>
            </a:r>
          </a:p>
          <a:p>
            <a:pPr>
              <a:lnSpc>
                <a:spcPct val="100000"/>
              </a:lnSpc>
              <a:spcAft>
                <a:spcPts val="300"/>
              </a:spcAft>
              <a:defRPr sz="1450">
                <a:solidFill>
                  <a:srgbClr val="20272D"/>
                </a:solidFill>
                <a:latin typeface="Aptos"/>
              </a:defRPr>
            </a:pPr>
            <a:r>
              <a:rPr sz="2010" dirty="0"/>
              <a:t>• AI architect</a:t>
            </a:r>
          </a:p>
          <a:p>
            <a:pPr>
              <a:lnSpc>
                <a:spcPct val="100000"/>
              </a:lnSpc>
              <a:spcAft>
                <a:spcPts val="300"/>
              </a:spcAft>
              <a:defRPr sz="1450">
                <a:solidFill>
                  <a:srgbClr val="20272D"/>
                </a:solidFill>
                <a:latin typeface="Aptos"/>
              </a:defRPr>
            </a:pPr>
            <a:r>
              <a:rPr sz="2010" dirty="0"/>
              <a:t>• AI risk and governance specialist</a:t>
            </a:r>
          </a:p>
          <a:p>
            <a:pPr>
              <a:lnSpc>
                <a:spcPct val="100000"/>
              </a:lnSpc>
              <a:spcAft>
                <a:spcPts val="300"/>
              </a:spcAft>
              <a:defRPr sz="1450">
                <a:solidFill>
                  <a:srgbClr val="20272D"/>
                </a:solidFill>
                <a:latin typeface="Aptos"/>
              </a:defRPr>
            </a:pPr>
            <a:r>
              <a:rPr sz="2010" dirty="0"/>
              <a:t>• AI product manager</a:t>
            </a:r>
          </a:p>
          <a:p>
            <a:pPr>
              <a:lnSpc>
                <a:spcPct val="100000"/>
              </a:lnSpc>
              <a:spcAft>
                <a:spcPts val="300"/>
              </a:spcAft>
              <a:defRPr sz="1450">
                <a:solidFill>
                  <a:srgbClr val="20272D"/>
                </a:solidFill>
                <a:latin typeface="Aptos"/>
              </a:defRPr>
            </a:pPr>
            <a:r>
              <a:rPr sz="2010" dirty="0"/>
              <a:t>• UX designer</a:t>
            </a:r>
          </a:p>
          <a:p>
            <a:pPr>
              <a:lnSpc>
                <a:spcPct val="100000"/>
              </a:lnSpc>
              <a:spcAft>
                <a:spcPts val="300"/>
              </a:spcAft>
              <a:defRPr sz="1450">
                <a:solidFill>
                  <a:srgbClr val="20272D"/>
                </a:solidFill>
                <a:latin typeface="Aptos"/>
              </a:defRPr>
            </a:pPr>
            <a:r>
              <a:rPr sz="2010" dirty="0"/>
              <a:t>• AI developer</a:t>
            </a:r>
          </a:p>
        </p:txBody>
      </p:sp>
      <p:sp>
        <p:nvSpPr>
          <p:cNvPr id="7" name="TextBox 6"/>
          <p:cNvSpPr txBox="1"/>
          <p:nvPr/>
        </p:nvSpPr>
        <p:spPr>
          <a:xfrm>
            <a:off x="4297680" y="1325880"/>
            <a:ext cx="3401568" cy="1408078"/>
          </a:xfrm>
          <a:prstGeom prst="rect">
            <a:avLst/>
          </a:prstGeom>
          <a:noFill/>
        </p:spPr>
        <p:txBody>
          <a:bodyPr wrap="square" lIns="45720" tIns="27432" rIns="45720" bIns="27432" anchor="t">
            <a:spAutoFit/>
          </a:bodyPr>
          <a:lstStyle/>
          <a:p>
            <a:pPr>
              <a:lnSpc>
                <a:spcPct val="100000"/>
              </a:lnSpc>
              <a:spcAft>
                <a:spcPts val="300"/>
              </a:spcAft>
              <a:defRPr sz="1450" b="1">
                <a:solidFill>
                  <a:srgbClr val="20272D"/>
                </a:solidFill>
                <a:latin typeface="Aptos"/>
              </a:defRPr>
            </a:pPr>
            <a:r>
              <a:rPr sz="2010"/>
              <a:t>Emerging AI roles:</a:t>
            </a:r>
          </a:p>
          <a:p>
            <a:pPr>
              <a:lnSpc>
                <a:spcPct val="100000"/>
              </a:lnSpc>
              <a:spcAft>
                <a:spcPts val="300"/>
              </a:spcAft>
              <a:defRPr sz="1450">
                <a:solidFill>
                  <a:srgbClr val="20272D"/>
                </a:solidFill>
                <a:latin typeface="Aptos"/>
              </a:defRPr>
            </a:pPr>
            <a:r>
              <a:rPr sz="2010"/>
              <a:t>• Model validator</a:t>
            </a:r>
          </a:p>
          <a:p>
            <a:pPr>
              <a:lnSpc>
                <a:spcPct val="100000"/>
              </a:lnSpc>
              <a:spcAft>
                <a:spcPts val="300"/>
              </a:spcAft>
              <a:defRPr sz="1450">
                <a:solidFill>
                  <a:srgbClr val="20272D"/>
                </a:solidFill>
                <a:latin typeface="Aptos"/>
              </a:defRPr>
            </a:pPr>
            <a:r>
              <a:rPr sz="2010"/>
              <a:t>• Knowledge engineer</a:t>
            </a:r>
          </a:p>
          <a:p>
            <a:pPr>
              <a:lnSpc>
                <a:spcPct val="100000"/>
              </a:lnSpc>
              <a:spcAft>
                <a:spcPts val="300"/>
              </a:spcAft>
              <a:defRPr sz="1450">
                <a:solidFill>
                  <a:srgbClr val="20272D"/>
                </a:solidFill>
                <a:latin typeface="Aptos"/>
              </a:defRPr>
            </a:pPr>
            <a:r>
              <a:rPr sz="2010"/>
              <a:t>• Decision engineer</a:t>
            </a:r>
          </a:p>
        </p:txBody>
      </p:sp>
      <p:sp>
        <p:nvSpPr>
          <p:cNvPr id="8" name="TextBox 7"/>
          <p:cNvSpPr txBox="1"/>
          <p:nvPr/>
        </p:nvSpPr>
        <p:spPr>
          <a:xfrm>
            <a:off x="8001000" y="1325880"/>
            <a:ext cx="3401568" cy="2799228"/>
          </a:xfrm>
          <a:prstGeom prst="rect">
            <a:avLst/>
          </a:prstGeom>
          <a:noFill/>
        </p:spPr>
        <p:txBody>
          <a:bodyPr wrap="square" lIns="45720" tIns="27432" rIns="45720" bIns="27432" anchor="t">
            <a:spAutoFit/>
          </a:bodyPr>
          <a:lstStyle/>
          <a:p>
            <a:pPr>
              <a:lnSpc>
                <a:spcPct val="100000"/>
              </a:lnSpc>
              <a:spcAft>
                <a:spcPts val="300"/>
              </a:spcAft>
              <a:defRPr sz="1450" b="1">
                <a:solidFill>
                  <a:srgbClr val="20272D"/>
                </a:solidFill>
                <a:latin typeface="Aptos"/>
              </a:defRPr>
            </a:pPr>
            <a:r>
              <a:rPr sz="2010"/>
              <a:t>Must-have AI roles:</a:t>
            </a:r>
          </a:p>
          <a:p>
            <a:pPr>
              <a:lnSpc>
                <a:spcPct val="100000"/>
              </a:lnSpc>
              <a:spcAft>
                <a:spcPts val="300"/>
              </a:spcAft>
              <a:defRPr sz="1450">
                <a:solidFill>
                  <a:srgbClr val="20272D"/>
                </a:solidFill>
                <a:latin typeface="Aptos"/>
              </a:defRPr>
            </a:pPr>
            <a:r>
              <a:rPr sz="2010"/>
              <a:t>• ML engineer</a:t>
            </a:r>
          </a:p>
          <a:p>
            <a:pPr>
              <a:lnSpc>
                <a:spcPct val="100000"/>
              </a:lnSpc>
              <a:spcAft>
                <a:spcPts val="300"/>
              </a:spcAft>
              <a:defRPr sz="1450">
                <a:solidFill>
                  <a:srgbClr val="20272D"/>
                </a:solidFill>
                <a:latin typeface="Aptos"/>
              </a:defRPr>
            </a:pPr>
            <a:r>
              <a:rPr sz="2010"/>
              <a:t>• Data engineer</a:t>
            </a:r>
          </a:p>
          <a:p>
            <a:pPr>
              <a:lnSpc>
                <a:spcPct val="100000"/>
              </a:lnSpc>
              <a:spcAft>
                <a:spcPts val="300"/>
              </a:spcAft>
              <a:defRPr sz="1450">
                <a:solidFill>
                  <a:srgbClr val="20272D"/>
                </a:solidFill>
                <a:latin typeface="Aptos"/>
              </a:defRPr>
            </a:pPr>
            <a:r>
              <a:rPr sz="2010"/>
              <a:t>• Prompt engineer</a:t>
            </a:r>
          </a:p>
          <a:p>
            <a:pPr>
              <a:lnSpc>
                <a:spcPct val="100000"/>
              </a:lnSpc>
              <a:spcAft>
                <a:spcPts val="300"/>
              </a:spcAft>
              <a:defRPr sz="1450">
                <a:solidFill>
                  <a:srgbClr val="20272D"/>
                </a:solidFill>
                <a:latin typeface="Aptos"/>
              </a:defRPr>
            </a:pPr>
            <a:r>
              <a:rPr sz="2010"/>
              <a:t>• Head of AI</a:t>
            </a:r>
          </a:p>
          <a:p>
            <a:pPr>
              <a:lnSpc>
                <a:spcPct val="100000"/>
              </a:lnSpc>
              <a:spcAft>
                <a:spcPts val="300"/>
              </a:spcAft>
              <a:defRPr sz="1450">
                <a:solidFill>
                  <a:srgbClr val="20272D"/>
                </a:solidFill>
                <a:latin typeface="Aptos"/>
              </a:defRPr>
            </a:pPr>
            <a:r>
              <a:rPr sz="2010"/>
              <a:t>• D&amp;A and AI translator</a:t>
            </a:r>
          </a:p>
          <a:p>
            <a:pPr>
              <a:lnSpc>
                <a:spcPct val="100000"/>
              </a:lnSpc>
              <a:spcAft>
                <a:spcPts val="300"/>
              </a:spcAft>
              <a:defRPr sz="1450">
                <a:solidFill>
                  <a:srgbClr val="20272D"/>
                </a:solidFill>
                <a:latin typeface="Aptos"/>
              </a:defRPr>
            </a:pPr>
            <a:r>
              <a:rPr sz="2010"/>
              <a:t>• Data scientist</a:t>
            </a:r>
          </a:p>
          <a:p>
            <a:pPr>
              <a:lnSpc>
                <a:spcPct val="100000"/>
              </a:lnSpc>
              <a:spcAft>
                <a:spcPts val="300"/>
              </a:spcAft>
              <a:defRPr sz="1450">
                <a:solidFill>
                  <a:srgbClr val="20272D"/>
                </a:solidFill>
                <a:latin typeface="Aptos"/>
              </a:defRPr>
            </a:pPr>
            <a:r>
              <a:rPr sz="2010"/>
              <a:t>• AI ethicist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Class Project – Rose and the Organization</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5010912"/>
          </a:xfrm>
          <a:prstGeom prst="rect">
            <a:avLst/>
          </a:prstGeom>
          <a:noFill/>
        </p:spPr>
        <p:txBody>
          <a:bodyPr wrap="square" lIns="45720" tIns="27432" rIns="45720" bIns="27432" anchor="t">
            <a:spAutoFit/>
          </a:bodyPr>
          <a:lstStyle/>
          <a:p>
            <a:pPr>
              <a:lnSpc>
                <a:spcPct val="100000"/>
              </a:lnSpc>
              <a:spcAft>
                <a:spcPts val="300"/>
              </a:spcAft>
              <a:defRPr sz="2100">
                <a:solidFill>
                  <a:srgbClr val="20272D"/>
                </a:solidFill>
                <a:latin typeface="Aptos"/>
              </a:defRPr>
            </a:pPr>
            <a:r>
              <a:t>Rose sees AI rapidly changing how people work in her organization.</a:t>
            </a:r>
          </a:p>
          <a:p>
            <a:pPr>
              <a:spcAft>
                <a:spcPts val="400"/>
              </a:spcAft>
            </a:pPr>
            <a:endParaRPr/>
          </a:p>
          <a:p>
            <a:pPr>
              <a:lnSpc>
                <a:spcPct val="100000"/>
              </a:lnSpc>
              <a:spcAft>
                <a:spcPts val="300"/>
              </a:spcAft>
              <a:defRPr sz="2100">
                <a:solidFill>
                  <a:srgbClr val="20272D"/>
                </a:solidFill>
                <a:latin typeface="Aptos"/>
              </a:defRPr>
            </a:pPr>
            <a:r>
              <a:t>Is it just tools that are evolving, or will roles and accountabilities shift too?</a:t>
            </a:r>
          </a:p>
          <a:p>
            <a:pPr>
              <a:spcAft>
                <a:spcPts val="400"/>
              </a:spcAft>
            </a:pPr>
            <a:endParaRPr/>
          </a:p>
          <a:p>
            <a:pPr>
              <a:lnSpc>
                <a:spcPct val="100000"/>
              </a:lnSpc>
              <a:spcAft>
                <a:spcPts val="300"/>
              </a:spcAft>
              <a:defRPr sz="2100">
                <a:solidFill>
                  <a:srgbClr val="20272D"/>
                </a:solidFill>
                <a:latin typeface="Aptos"/>
              </a:defRPr>
            </a:pPr>
            <a:r>
              <a:t>As a Scrum Master, Rose feels responsible to explore what this means for herself and others in the organization.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Exercise 15 – Exploring Impact on Roles</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5010912"/>
          </a:xfrm>
          <a:prstGeom prst="rect">
            <a:avLst/>
          </a:prstGeom>
          <a:noFill/>
        </p:spPr>
        <p:txBody>
          <a:bodyPr wrap="square" lIns="45720" tIns="27432" rIns="45720" bIns="27432" anchor="t">
            <a:spAutoFit/>
          </a:bodyPr>
          <a:lstStyle/>
          <a:p>
            <a:pPr>
              <a:lnSpc>
                <a:spcPct val="100000"/>
              </a:lnSpc>
              <a:spcAft>
                <a:spcPts val="300"/>
              </a:spcAft>
              <a:defRPr sz="2100">
                <a:solidFill>
                  <a:srgbClr val="20272D"/>
                </a:solidFill>
                <a:latin typeface="Aptos"/>
              </a:defRPr>
            </a:pPr>
            <a:r>
              <a:t>Write down:</a:t>
            </a:r>
          </a:p>
          <a:p>
            <a:pPr>
              <a:lnSpc>
                <a:spcPct val="100000"/>
              </a:lnSpc>
              <a:spcAft>
                <a:spcPts val="300"/>
              </a:spcAft>
              <a:defRPr sz="2100">
                <a:solidFill>
                  <a:srgbClr val="20272D"/>
                </a:solidFill>
                <a:latin typeface="Aptos"/>
              </a:defRPr>
            </a:pPr>
            <a:r>
              <a:t>• Things AI can do and humans cannot.</a:t>
            </a:r>
          </a:p>
          <a:p>
            <a:pPr>
              <a:lnSpc>
                <a:spcPct val="100000"/>
              </a:lnSpc>
              <a:spcAft>
                <a:spcPts val="300"/>
              </a:spcAft>
              <a:defRPr sz="2100">
                <a:solidFill>
                  <a:srgbClr val="20272D"/>
                </a:solidFill>
                <a:latin typeface="Aptos"/>
              </a:defRPr>
            </a:pPr>
            <a:r>
              <a:t>• Things humans can do and AI cannot.</a:t>
            </a:r>
          </a:p>
          <a:p>
            <a:pPr>
              <a:spcAft>
                <a:spcPts val="400"/>
              </a:spcAft>
            </a:pPr>
            <a:endParaRPr/>
          </a:p>
          <a:p>
            <a:pPr>
              <a:lnSpc>
                <a:spcPct val="100000"/>
              </a:lnSpc>
              <a:spcAft>
                <a:spcPts val="300"/>
              </a:spcAft>
              <a:defRPr sz="2100">
                <a:solidFill>
                  <a:srgbClr val="20272D"/>
                </a:solidFill>
                <a:latin typeface="Aptos"/>
              </a:defRPr>
            </a:pPr>
            <a:r>
              <a:t>Consider both sides:</a:t>
            </a:r>
          </a:p>
          <a:p>
            <a:pPr>
              <a:lnSpc>
                <a:spcPct val="100000"/>
              </a:lnSpc>
              <a:spcAft>
                <a:spcPts val="300"/>
              </a:spcAft>
              <a:defRPr sz="2100">
                <a:solidFill>
                  <a:srgbClr val="20272D"/>
                </a:solidFill>
                <a:latin typeface="Aptos"/>
              </a:defRPr>
            </a:pPr>
            <a:r>
              <a:t>What AI can and humans cannot</a:t>
            </a:r>
          </a:p>
          <a:p>
            <a:pPr>
              <a:lnSpc>
                <a:spcPct val="100000"/>
              </a:lnSpc>
              <a:spcAft>
                <a:spcPts val="300"/>
              </a:spcAft>
              <a:defRPr sz="2100">
                <a:solidFill>
                  <a:srgbClr val="20272D"/>
                </a:solidFill>
                <a:latin typeface="Aptos"/>
              </a:defRPr>
            </a:pPr>
            <a:r>
              <a:t>What humans can and AI cannot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300" b="1">
                <a:solidFill>
                  <a:srgbClr val="20272D"/>
                </a:solidFill>
                <a:latin typeface="Aptos Display"/>
              </a:defRPr>
            </a:pPr>
            <a:r>
              <a:t>Exercise 16a – Exploring Impact: The Scrum Master</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5010912"/>
          </a:xfrm>
          <a:prstGeom prst="rect">
            <a:avLst/>
          </a:prstGeom>
          <a:noFill/>
        </p:spPr>
        <p:txBody>
          <a:bodyPr wrap="square" lIns="45720" tIns="27432" rIns="45720" bIns="27432" anchor="t">
            <a:spAutoFit/>
          </a:bodyPr>
          <a:lstStyle/>
          <a:p>
            <a:pPr>
              <a:lnSpc>
                <a:spcPct val="100000"/>
              </a:lnSpc>
              <a:spcAft>
                <a:spcPts val="300"/>
              </a:spcAft>
              <a:defRPr sz="2100">
                <a:solidFill>
                  <a:srgbClr val="20272D"/>
                </a:solidFill>
                <a:latin typeface="Aptos"/>
              </a:defRPr>
            </a:pPr>
            <a:r>
              <a:t>• Where does AI enhance the Scrum Master?</a:t>
            </a:r>
          </a:p>
          <a:p>
            <a:pPr>
              <a:lnSpc>
                <a:spcPct val="100000"/>
              </a:lnSpc>
              <a:spcAft>
                <a:spcPts val="300"/>
              </a:spcAft>
              <a:defRPr sz="2100">
                <a:solidFill>
                  <a:srgbClr val="20272D"/>
                </a:solidFill>
                <a:latin typeface="Aptos"/>
              </a:defRPr>
            </a:pPr>
            <a:r>
              <a:t>• What human traits become more important?</a:t>
            </a:r>
          </a:p>
          <a:p>
            <a:pPr>
              <a:lnSpc>
                <a:spcPct val="100000"/>
              </a:lnSpc>
              <a:spcAft>
                <a:spcPts val="300"/>
              </a:spcAft>
              <a:defRPr sz="2100">
                <a:solidFill>
                  <a:srgbClr val="20272D"/>
                </a:solidFill>
                <a:latin typeface="Aptos"/>
              </a:defRPr>
            </a:pPr>
            <a:r>
              <a:t>• What new responsibilities emerge because AI exists?</a:t>
            </a:r>
          </a:p>
          <a:p>
            <a:pPr>
              <a:lnSpc>
                <a:spcPct val="100000"/>
              </a:lnSpc>
              <a:spcAft>
                <a:spcPts val="300"/>
              </a:spcAft>
              <a:defRPr sz="2100">
                <a:solidFill>
                  <a:srgbClr val="20272D"/>
                </a:solidFill>
                <a:latin typeface="Aptos"/>
              </a:defRPr>
            </a:pPr>
            <a:r>
              <a:t>• What shifts in behavior, skills, or mindset will be required?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300" b="1">
                <a:solidFill>
                  <a:srgbClr val="20272D"/>
                </a:solidFill>
                <a:latin typeface="Aptos Display"/>
              </a:defRPr>
            </a:pPr>
            <a:r>
              <a:t>Exercise 16b – Exploring Impact: The Product Owner</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5010912"/>
          </a:xfrm>
          <a:prstGeom prst="rect">
            <a:avLst/>
          </a:prstGeom>
          <a:noFill/>
        </p:spPr>
        <p:txBody>
          <a:bodyPr wrap="square" lIns="45720" tIns="27432" rIns="45720" bIns="27432" anchor="t">
            <a:spAutoFit/>
          </a:bodyPr>
          <a:lstStyle/>
          <a:p>
            <a:pPr>
              <a:lnSpc>
                <a:spcPct val="100000"/>
              </a:lnSpc>
              <a:spcAft>
                <a:spcPts val="300"/>
              </a:spcAft>
              <a:defRPr sz="2100">
                <a:solidFill>
                  <a:srgbClr val="20272D"/>
                </a:solidFill>
                <a:latin typeface="Aptos"/>
              </a:defRPr>
            </a:pPr>
            <a:r>
              <a:t>• Where does AI enhance the Product Owner?</a:t>
            </a:r>
          </a:p>
          <a:p>
            <a:pPr>
              <a:lnSpc>
                <a:spcPct val="100000"/>
              </a:lnSpc>
              <a:spcAft>
                <a:spcPts val="300"/>
              </a:spcAft>
              <a:defRPr sz="2100">
                <a:solidFill>
                  <a:srgbClr val="20272D"/>
                </a:solidFill>
                <a:latin typeface="Aptos"/>
              </a:defRPr>
            </a:pPr>
            <a:r>
              <a:t>• What human traits become more important?</a:t>
            </a:r>
          </a:p>
          <a:p>
            <a:pPr>
              <a:lnSpc>
                <a:spcPct val="100000"/>
              </a:lnSpc>
              <a:spcAft>
                <a:spcPts val="300"/>
              </a:spcAft>
              <a:defRPr sz="2100">
                <a:solidFill>
                  <a:srgbClr val="20272D"/>
                </a:solidFill>
                <a:latin typeface="Aptos"/>
              </a:defRPr>
            </a:pPr>
            <a:r>
              <a:t>• What new responsibilities emerge because AI exists?</a:t>
            </a:r>
          </a:p>
          <a:p>
            <a:pPr>
              <a:lnSpc>
                <a:spcPct val="100000"/>
              </a:lnSpc>
              <a:spcAft>
                <a:spcPts val="300"/>
              </a:spcAft>
              <a:defRPr sz="2100">
                <a:solidFill>
                  <a:srgbClr val="20272D"/>
                </a:solidFill>
                <a:latin typeface="Aptos"/>
              </a:defRPr>
            </a:pPr>
            <a:r>
              <a:t>• What shifts in behavior, skills, or mindset will be required?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Exercise 16c – Exploring Impact: The Developers</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5010912"/>
          </a:xfrm>
          <a:prstGeom prst="rect">
            <a:avLst/>
          </a:prstGeom>
          <a:noFill/>
        </p:spPr>
        <p:txBody>
          <a:bodyPr wrap="square" lIns="45720" tIns="27432" rIns="45720" bIns="27432" anchor="t">
            <a:spAutoFit/>
          </a:bodyPr>
          <a:lstStyle/>
          <a:p>
            <a:pPr>
              <a:lnSpc>
                <a:spcPct val="100000"/>
              </a:lnSpc>
              <a:spcAft>
                <a:spcPts val="300"/>
              </a:spcAft>
              <a:defRPr sz="2100">
                <a:solidFill>
                  <a:srgbClr val="20272D"/>
                </a:solidFill>
                <a:latin typeface="Aptos"/>
              </a:defRPr>
            </a:pPr>
            <a:r>
              <a:t>• Where does AI enhance the Developers?</a:t>
            </a:r>
          </a:p>
          <a:p>
            <a:pPr>
              <a:lnSpc>
                <a:spcPct val="100000"/>
              </a:lnSpc>
              <a:spcAft>
                <a:spcPts val="300"/>
              </a:spcAft>
              <a:defRPr sz="2100">
                <a:solidFill>
                  <a:srgbClr val="20272D"/>
                </a:solidFill>
                <a:latin typeface="Aptos"/>
              </a:defRPr>
            </a:pPr>
            <a:r>
              <a:t>• What human traits become more important?</a:t>
            </a:r>
          </a:p>
          <a:p>
            <a:pPr>
              <a:lnSpc>
                <a:spcPct val="100000"/>
              </a:lnSpc>
              <a:spcAft>
                <a:spcPts val="300"/>
              </a:spcAft>
              <a:defRPr sz="2100">
                <a:solidFill>
                  <a:srgbClr val="20272D"/>
                </a:solidFill>
                <a:latin typeface="Aptos"/>
              </a:defRPr>
            </a:pPr>
            <a:r>
              <a:t>• What new responsibilities emerge because AI exists?</a:t>
            </a:r>
          </a:p>
          <a:p>
            <a:pPr>
              <a:lnSpc>
                <a:spcPct val="100000"/>
              </a:lnSpc>
              <a:spcAft>
                <a:spcPts val="300"/>
              </a:spcAft>
              <a:defRPr sz="2100">
                <a:solidFill>
                  <a:srgbClr val="20272D"/>
                </a:solidFill>
                <a:latin typeface="Aptos"/>
              </a:defRPr>
            </a:pPr>
            <a:r>
              <a:t>• What shifts in behavior, skills, or mindset will be required?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300" b="1">
                <a:solidFill>
                  <a:srgbClr val="20272D"/>
                </a:solidFill>
                <a:latin typeface="Aptos Display"/>
              </a:defRPr>
            </a:pPr>
            <a:r>
              <a:t>Class Project – Changing Roles &amp; Responsibilities: The Fractured Future</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5010912"/>
          </a:xfrm>
          <a:prstGeom prst="rect">
            <a:avLst/>
          </a:prstGeom>
          <a:noFill/>
        </p:spPr>
        <p:txBody>
          <a:bodyPr wrap="square" lIns="45720" tIns="27432" rIns="45720" bIns="27432" anchor="t">
            <a:spAutoFit/>
          </a:bodyPr>
          <a:lstStyle/>
          <a:p>
            <a:pPr>
              <a:lnSpc>
                <a:spcPct val="100000"/>
              </a:lnSpc>
              <a:spcAft>
                <a:spcPts val="300"/>
              </a:spcAft>
              <a:defRPr sz="1650">
                <a:solidFill>
                  <a:srgbClr val="20272D"/>
                </a:solidFill>
                <a:latin typeface="Aptos"/>
              </a:defRPr>
            </a:pPr>
            <a:r>
              <a:t>Rose notices a quiet shift in her organization. Without much conversation, a few roles have been phased out, replaced by AI tools.</a:t>
            </a:r>
          </a:p>
          <a:p>
            <a:pPr>
              <a:spcAft>
                <a:spcPts val="400"/>
              </a:spcAft>
            </a:pPr>
            <a:endParaRPr/>
          </a:p>
          <a:p>
            <a:pPr>
              <a:lnSpc>
                <a:spcPct val="100000"/>
              </a:lnSpc>
              <a:spcAft>
                <a:spcPts val="300"/>
              </a:spcAft>
              <a:defRPr sz="1650">
                <a:solidFill>
                  <a:srgbClr val="20272D"/>
                </a:solidFill>
                <a:latin typeface="Aptos"/>
              </a:defRPr>
            </a:pPr>
            <a:r>
              <a:t>At the same time, some teams are rapidly embracing AI to boost their output. Others are unsure, hesitant, or overwhelmed. The gap between early adopters and everyone else keeps growing.</a:t>
            </a:r>
          </a:p>
          <a:p>
            <a:pPr>
              <a:spcAft>
                <a:spcPts val="400"/>
              </a:spcAft>
            </a:pPr>
            <a:endParaRPr/>
          </a:p>
          <a:p>
            <a:pPr>
              <a:lnSpc>
                <a:spcPct val="100000"/>
              </a:lnSpc>
              <a:spcAft>
                <a:spcPts val="300"/>
              </a:spcAft>
              <a:defRPr sz="1650">
                <a:solidFill>
                  <a:srgbClr val="20272D"/>
                </a:solidFill>
                <a:latin typeface="Aptos"/>
              </a:defRPr>
            </a:pPr>
            <a:r>
              <a:t>Now Rose wonders: What’s her role in guiding people through this? How do we move forward together when the pace of change divides us?</a:t>
            </a:r>
          </a:p>
          <a:p>
            <a:pPr>
              <a:spcAft>
                <a:spcPts val="400"/>
              </a:spcAft>
            </a:pPr>
            <a:endParaRPr/>
          </a:p>
          <a:p>
            <a:pPr>
              <a:lnSpc>
                <a:spcPct val="100000"/>
              </a:lnSpc>
              <a:spcAft>
                <a:spcPts val="300"/>
              </a:spcAft>
              <a:defRPr sz="1650">
                <a:solidFill>
                  <a:srgbClr val="20272D"/>
                </a:solidFill>
                <a:latin typeface="Aptos"/>
              </a:defRPr>
            </a:pPr>
            <a:r>
              <a:t>How do we lead through AI transitions that benefit some but displace others?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95308"/>
            <a:ext cx="3686238" cy="507831"/>
          </a:xfrm>
          <a:prstGeom prst="rect">
            <a:avLst/>
          </a:prstGeom>
          <a:noFill/>
        </p:spPr>
        <p:txBody>
          <a:bodyPr wrap="square" anchor="ctr">
            <a:spAutoFit/>
          </a:bodyPr>
          <a:lstStyle/>
          <a:p>
            <a:pPr algn="l">
              <a:defRPr sz="2700" b="1">
                <a:solidFill>
                  <a:srgbClr val="20272D"/>
                </a:solidFill>
                <a:latin typeface="Aptos Display"/>
              </a:defRPr>
            </a:pPr>
            <a:r>
              <a:t>AI Hierarchy</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4010498" cy="5290166"/>
          </a:xfrm>
          <a:prstGeom prst="rect">
            <a:avLst/>
          </a:prstGeom>
          <a:noFill/>
        </p:spPr>
        <p:txBody>
          <a:bodyPr wrap="square" lIns="45720" tIns="27432" rIns="45720" bIns="27432" anchor="t">
            <a:spAutoFit/>
          </a:bodyPr>
          <a:lstStyle/>
          <a:p>
            <a:pPr>
              <a:lnSpc>
                <a:spcPct val="100000"/>
              </a:lnSpc>
              <a:spcAft>
                <a:spcPts val="300"/>
              </a:spcAft>
              <a:defRPr sz="1850" b="1">
                <a:solidFill>
                  <a:srgbClr val="20272D"/>
                </a:solidFill>
                <a:latin typeface="Aptos"/>
              </a:defRPr>
            </a:pPr>
            <a:r>
              <a:rPr sz="1650" dirty="0"/>
              <a:t>Artificial Intelligence</a:t>
            </a:r>
          </a:p>
          <a:p>
            <a:pPr>
              <a:lnSpc>
                <a:spcPct val="100000"/>
              </a:lnSpc>
              <a:spcAft>
                <a:spcPts val="300"/>
              </a:spcAft>
              <a:defRPr sz="1850">
                <a:solidFill>
                  <a:srgbClr val="20272D"/>
                </a:solidFill>
                <a:latin typeface="Aptos"/>
              </a:defRPr>
            </a:pPr>
            <a:r>
              <a:rPr sz="1650" dirty="0"/>
              <a:t>A broad range of capabilities, from automated programming to speech recognition.</a:t>
            </a:r>
            <a:endParaRPr lang="en-US" sz="1650" dirty="0"/>
          </a:p>
          <a:p>
            <a:pPr>
              <a:lnSpc>
                <a:spcPct val="100000"/>
              </a:lnSpc>
              <a:spcAft>
                <a:spcPts val="300"/>
              </a:spcAft>
              <a:defRPr sz="1850">
                <a:solidFill>
                  <a:srgbClr val="20272D"/>
                </a:solidFill>
                <a:latin typeface="Aptos"/>
              </a:defRPr>
            </a:pPr>
            <a:endParaRPr lang="en-US" sz="1650" dirty="0"/>
          </a:p>
          <a:p>
            <a:pPr>
              <a:spcAft>
                <a:spcPts val="300"/>
              </a:spcAft>
              <a:defRPr sz="1850">
                <a:solidFill>
                  <a:srgbClr val="20272D"/>
                </a:solidFill>
                <a:latin typeface="Aptos"/>
              </a:defRPr>
            </a:pPr>
            <a:r>
              <a:rPr lang="en-US" sz="1650" b="1" dirty="0">
                <a:solidFill>
                  <a:srgbClr val="20272D"/>
                </a:solidFill>
                <a:latin typeface="Aptos"/>
              </a:rPr>
              <a:t>Machine Learning</a:t>
            </a:r>
          </a:p>
          <a:p>
            <a:pPr>
              <a:lnSpc>
                <a:spcPct val="100000"/>
              </a:lnSpc>
              <a:spcAft>
                <a:spcPts val="300"/>
              </a:spcAft>
              <a:defRPr sz="1850">
                <a:solidFill>
                  <a:srgbClr val="20272D"/>
                </a:solidFill>
                <a:latin typeface="Aptos"/>
              </a:defRPr>
            </a:pPr>
            <a:r>
              <a:rPr lang="en-US" sz="1650" dirty="0"/>
              <a:t>systems that learn patterns from data to make predictions, classifications, or decisions without being explicitly programmed for every case</a:t>
            </a:r>
            <a:endParaRPr sz="1650" dirty="0"/>
          </a:p>
          <a:p>
            <a:pPr>
              <a:spcAft>
                <a:spcPts val="400"/>
              </a:spcAft>
            </a:pPr>
            <a:endParaRPr sz="1650" dirty="0"/>
          </a:p>
          <a:p>
            <a:pPr>
              <a:lnSpc>
                <a:spcPct val="100000"/>
              </a:lnSpc>
              <a:spcAft>
                <a:spcPts val="300"/>
              </a:spcAft>
              <a:defRPr sz="1850" b="1">
                <a:solidFill>
                  <a:srgbClr val="20272D"/>
                </a:solidFill>
                <a:latin typeface="Aptos"/>
              </a:defRPr>
            </a:pPr>
            <a:r>
              <a:rPr sz="1650" dirty="0"/>
              <a:t>Neural Networks</a:t>
            </a:r>
          </a:p>
          <a:p>
            <a:pPr>
              <a:lnSpc>
                <a:spcPct val="100000"/>
              </a:lnSpc>
              <a:spcAft>
                <a:spcPts val="300"/>
              </a:spcAft>
              <a:defRPr sz="1850">
                <a:solidFill>
                  <a:srgbClr val="20272D"/>
                </a:solidFill>
                <a:latin typeface="Aptos"/>
              </a:defRPr>
            </a:pPr>
            <a:r>
              <a:rPr sz="1650" dirty="0"/>
              <a:t>A subset of machine learning: systems that learn using connected layers of neurons.</a:t>
            </a:r>
          </a:p>
          <a:p>
            <a:pPr>
              <a:spcAft>
                <a:spcPts val="400"/>
              </a:spcAft>
            </a:pPr>
            <a:endParaRPr sz="1650" dirty="0"/>
          </a:p>
          <a:p>
            <a:pPr>
              <a:lnSpc>
                <a:spcPct val="100000"/>
              </a:lnSpc>
              <a:spcAft>
                <a:spcPts val="300"/>
              </a:spcAft>
              <a:defRPr sz="1850" b="1">
                <a:solidFill>
                  <a:srgbClr val="20272D"/>
                </a:solidFill>
                <a:latin typeface="Aptos"/>
              </a:defRPr>
            </a:pPr>
            <a:r>
              <a:rPr sz="1650" dirty="0"/>
              <a:t>Deep Learning</a:t>
            </a:r>
          </a:p>
          <a:p>
            <a:pPr>
              <a:lnSpc>
                <a:spcPct val="100000"/>
              </a:lnSpc>
              <a:spcAft>
                <a:spcPts val="300"/>
              </a:spcAft>
              <a:defRPr sz="1850">
                <a:solidFill>
                  <a:srgbClr val="20272D"/>
                </a:solidFill>
                <a:latin typeface="Aptos"/>
              </a:defRPr>
            </a:pPr>
            <a:r>
              <a:rPr sz="1650" dirty="0"/>
              <a:t>Many layers of neural networks that use backpropagation to adjust weights so the whole system improves at its given tasks.</a:t>
            </a:r>
          </a:p>
        </p:txBody>
      </p:sp>
      <p:grpSp>
        <p:nvGrpSpPr>
          <p:cNvPr id="20" name="Group 19">
            <a:extLst>
              <a:ext uri="{FF2B5EF4-FFF2-40B4-BE49-F238E27FC236}">
                <a16:creationId xmlns:a16="http://schemas.microsoft.com/office/drawing/2014/main" id="{A9301C90-9D04-3DA3-F2A3-64800982B8D4}"/>
              </a:ext>
            </a:extLst>
          </p:cNvPr>
          <p:cNvGrpSpPr/>
          <p:nvPr/>
        </p:nvGrpSpPr>
        <p:grpSpPr>
          <a:xfrm>
            <a:off x="5076315" y="1056132"/>
            <a:ext cx="6688404" cy="5661148"/>
            <a:chOff x="4772966" y="1134892"/>
            <a:chExt cx="7295102" cy="5321976"/>
          </a:xfrm>
        </p:grpSpPr>
        <p:sp>
          <p:nvSpPr>
            <p:cNvPr id="7" name="Oval 6">
              <a:extLst>
                <a:ext uri="{FF2B5EF4-FFF2-40B4-BE49-F238E27FC236}">
                  <a16:creationId xmlns:a16="http://schemas.microsoft.com/office/drawing/2014/main" id="{5E86E6BF-6515-9E67-CE98-3107E01575EF}"/>
                </a:ext>
              </a:extLst>
            </p:cNvPr>
            <p:cNvSpPr/>
            <p:nvPr/>
          </p:nvSpPr>
          <p:spPr>
            <a:xfrm flipH="1" flipV="1">
              <a:off x="4772966" y="1134892"/>
              <a:ext cx="7295102" cy="5309676"/>
            </a:xfrm>
            <a:prstGeom prst="ellipse">
              <a:avLst/>
            </a:prstGeom>
            <a:solidFill>
              <a:schemeClr val="accent6">
                <a:lumMod val="5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265B5B54-2EBA-4F96-6A46-32B2E13364C7}"/>
                </a:ext>
              </a:extLst>
            </p:cNvPr>
            <p:cNvSpPr/>
            <p:nvPr/>
          </p:nvSpPr>
          <p:spPr>
            <a:xfrm flipH="1" flipV="1">
              <a:off x="5299834" y="1861734"/>
              <a:ext cx="6241366" cy="4582834"/>
            </a:xfrm>
            <a:prstGeom prst="ellipse">
              <a:avLst/>
            </a:prstGeom>
            <a:solidFill>
              <a:schemeClr val="accent6">
                <a:lumMod val="7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A76423A7-1A31-C9F1-FBE7-AD020A004A46}"/>
                </a:ext>
              </a:extLst>
            </p:cNvPr>
            <p:cNvSpPr/>
            <p:nvPr/>
          </p:nvSpPr>
          <p:spPr>
            <a:xfrm flipH="1" flipV="1">
              <a:off x="5680562" y="2645315"/>
              <a:ext cx="5479909" cy="3774986"/>
            </a:xfrm>
            <a:prstGeom prst="ellipse">
              <a:avLst/>
            </a:prstGeom>
            <a:solidFill>
              <a:srgbClr val="D4C21A"/>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3A5237F8-3337-039E-F8F7-D732D9C1A20D}"/>
                </a:ext>
              </a:extLst>
            </p:cNvPr>
            <p:cNvSpPr/>
            <p:nvPr/>
          </p:nvSpPr>
          <p:spPr>
            <a:xfrm flipH="1" flipV="1">
              <a:off x="6195674" y="3786137"/>
              <a:ext cx="4449687" cy="2670731"/>
            </a:xfrm>
            <a:prstGeom prst="ellipse">
              <a:avLst/>
            </a:prstGeom>
            <a:solidFill>
              <a:schemeClr val="accent3"/>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34E1E017-8610-1897-5D9F-BC0B9D067217}"/>
                </a:ext>
              </a:extLst>
            </p:cNvPr>
            <p:cNvSpPr/>
            <p:nvPr/>
          </p:nvSpPr>
          <p:spPr>
            <a:xfrm flipH="1" flipV="1">
              <a:off x="6711924" y="4625932"/>
              <a:ext cx="3417186" cy="1818636"/>
            </a:xfrm>
            <a:prstGeom prst="ellipse">
              <a:avLst/>
            </a:prstGeom>
            <a:solidFill>
              <a:schemeClr val="tx2">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12" name="TextBox 11">
            <a:extLst>
              <a:ext uri="{FF2B5EF4-FFF2-40B4-BE49-F238E27FC236}">
                <a16:creationId xmlns:a16="http://schemas.microsoft.com/office/drawing/2014/main" id="{8F926C76-9DE7-307B-75F2-59DB6D1DFB29}"/>
              </a:ext>
            </a:extLst>
          </p:cNvPr>
          <p:cNvSpPr txBox="1"/>
          <p:nvPr/>
        </p:nvSpPr>
        <p:spPr>
          <a:xfrm>
            <a:off x="7670247" y="5139546"/>
            <a:ext cx="1500539" cy="646331"/>
          </a:xfrm>
          <a:prstGeom prst="rect">
            <a:avLst/>
          </a:prstGeom>
          <a:noFill/>
        </p:spPr>
        <p:txBody>
          <a:bodyPr wrap="none" rtlCol="0">
            <a:spAutoFit/>
          </a:bodyPr>
          <a:lstStyle/>
          <a:p>
            <a:pPr algn="ctr"/>
            <a:r>
              <a:rPr lang="en-US" b="1" cap="small" dirty="0"/>
              <a:t>Most Modern</a:t>
            </a:r>
            <a:br>
              <a:rPr lang="en-US" b="1" cap="small" dirty="0"/>
            </a:br>
            <a:r>
              <a:rPr lang="en-US" b="1" cap="small" dirty="0"/>
              <a:t>Generative AI</a:t>
            </a:r>
          </a:p>
        </p:txBody>
      </p:sp>
      <p:sp>
        <p:nvSpPr>
          <p:cNvPr id="13" name="TextBox 12">
            <a:extLst>
              <a:ext uri="{FF2B5EF4-FFF2-40B4-BE49-F238E27FC236}">
                <a16:creationId xmlns:a16="http://schemas.microsoft.com/office/drawing/2014/main" id="{DBDD41FA-EAB1-D566-C605-6CC39900A675}"/>
              </a:ext>
            </a:extLst>
          </p:cNvPr>
          <p:cNvSpPr txBox="1"/>
          <p:nvPr/>
        </p:nvSpPr>
        <p:spPr>
          <a:xfrm>
            <a:off x="7684098" y="4055320"/>
            <a:ext cx="1472839" cy="369332"/>
          </a:xfrm>
          <a:prstGeom prst="rect">
            <a:avLst/>
          </a:prstGeom>
          <a:noFill/>
        </p:spPr>
        <p:txBody>
          <a:bodyPr wrap="none" rtlCol="0">
            <a:spAutoFit/>
          </a:bodyPr>
          <a:lstStyle/>
          <a:p>
            <a:pPr algn="ctr"/>
            <a:r>
              <a:rPr lang="en-US" b="1" cap="small" dirty="0"/>
              <a:t>Deep Learning</a:t>
            </a:r>
          </a:p>
        </p:txBody>
      </p:sp>
      <p:sp>
        <p:nvSpPr>
          <p:cNvPr id="14" name="TextBox 13">
            <a:extLst>
              <a:ext uri="{FF2B5EF4-FFF2-40B4-BE49-F238E27FC236}">
                <a16:creationId xmlns:a16="http://schemas.microsoft.com/office/drawing/2014/main" id="{B27CE042-BB7F-8650-3F50-13ABDB00FB5D}"/>
              </a:ext>
            </a:extLst>
          </p:cNvPr>
          <p:cNvSpPr txBox="1"/>
          <p:nvPr/>
        </p:nvSpPr>
        <p:spPr>
          <a:xfrm>
            <a:off x="7516455" y="2961044"/>
            <a:ext cx="1808124" cy="369332"/>
          </a:xfrm>
          <a:prstGeom prst="rect">
            <a:avLst/>
          </a:prstGeom>
          <a:noFill/>
        </p:spPr>
        <p:txBody>
          <a:bodyPr wrap="none" rtlCol="0">
            <a:spAutoFit/>
          </a:bodyPr>
          <a:lstStyle/>
          <a:p>
            <a:pPr algn="ctr"/>
            <a:r>
              <a:rPr lang="en-US" b="1" cap="small" dirty="0"/>
              <a:t>Neural Networks</a:t>
            </a:r>
          </a:p>
        </p:txBody>
      </p:sp>
      <p:sp>
        <p:nvSpPr>
          <p:cNvPr id="15" name="TextBox 14">
            <a:extLst>
              <a:ext uri="{FF2B5EF4-FFF2-40B4-BE49-F238E27FC236}">
                <a16:creationId xmlns:a16="http://schemas.microsoft.com/office/drawing/2014/main" id="{AA10A646-0D8F-E50F-5A1D-43D5E5D2855E}"/>
              </a:ext>
            </a:extLst>
          </p:cNvPr>
          <p:cNvSpPr txBox="1"/>
          <p:nvPr/>
        </p:nvSpPr>
        <p:spPr>
          <a:xfrm>
            <a:off x="7501644" y="2128024"/>
            <a:ext cx="1837747" cy="369332"/>
          </a:xfrm>
          <a:prstGeom prst="rect">
            <a:avLst/>
          </a:prstGeom>
          <a:noFill/>
        </p:spPr>
        <p:txBody>
          <a:bodyPr wrap="none" rtlCol="0">
            <a:spAutoFit/>
          </a:bodyPr>
          <a:lstStyle/>
          <a:p>
            <a:pPr algn="ctr"/>
            <a:r>
              <a:rPr lang="en-US" b="1" cap="small" dirty="0"/>
              <a:t>Machine Learning</a:t>
            </a:r>
          </a:p>
        </p:txBody>
      </p:sp>
      <p:sp>
        <p:nvSpPr>
          <p:cNvPr id="16" name="TextBox 15">
            <a:extLst>
              <a:ext uri="{FF2B5EF4-FFF2-40B4-BE49-F238E27FC236}">
                <a16:creationId xmlns:a16="http://schemas.microsoft.com/office/drawing/2014/main" id="{C812E1FE-FF48-32BB-3ACD-642F53B8F45D}"/>
              </a:ext>
            </a:extLst>
          </p:cNvPr>
          <p:cNvSpPr txBox="1"/>
          <p:nvPr/>
        </p:nvSpPr>
        <p:spPr>
          <a:xfrm>
            <a:off x="7330411" y="1355294"/>
            <a:ext cx="2180212" cy="369332"/>
          </a:xfrm>
          <a:prstGeom prst="rect">
            <a:avLst/>
          </a:prstGeom>
          <a:noFill/>
        </p:spPr>
        <p:txBody>
          <a:bodyPr wrap="none" rtlCol="0">
            <a:spAutoFit/>
          </a:bodyPr>
          <a:lstStyle/>
          <a:p>
            <a:pPr algn="ctr"/>
            <a:r>
              <a:rPr lang="en-US" b="1" cap="small" dirty="0">
                <a:solidFill>
                  <a:schemeClr val="bg2">
                    <a:lumMod val="90000"/>
                  </a:schemeClr>
                </a:solidFill>
              </a:rPr>
              <a:t>Artificial Intelligence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Key Takeaways</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5010912"/>
          </a:xfrm>
          <a:prstGeom prst="rect">
            <a:avLst/>
          </a:prstGeom>
          <a:noFill/>
        </p:spPr>
        <p:txBody>
          <a:bodyPr wrap="square" lIns="45720" tIns="27432" rIns="45720" bIns="27432" anchor="t">
            <a:spAutoFit/>
          </a:bodyPr>
          <a:lstStyle/>
          <a:p>
            <a:pPr>
              <a:lnSpc>
                <a:spcPct val="100000"/>
              </a:lnSpc>
              <a:spcAft>
                <a:spcPts val="300"/>
              </a:spcAft>
              <a:defRPr sz="1850">
                <a:solidFill>
                  <a:srgbClr val="20272D"/>
                </a:solidFill>
                <a:latin typeface="Aptos"/>
              </a:defRPr>
            </a:pPr>
            <a:r>
              <a:t>• AI enhances not just tools, but also roles and collaboration.</a:t>
            </a:r>
          </a:p>
          <a:p>
            <a:pPr>
              <a:lnSpc>
                <a:spcPct val="100000"/>
              </a:lnSpc>
              <a:spcAft>
                <a:spcPts val="300"/>
              </a:spcAft>
              <a:defRPr sz="1850">
                <a:solidFill>
                  <a:srgbClr val="20272D"/>
                </a:solidFill>
                <a:latin typeface="Aptos"/>
              </a:defRPr>
            </a:pPr>
            <a:r>
              <a:t>• AI is an opportunity for everyone to strengthen their role, not simply to be replaced.</a:t>
            </a:r>
          </a:p>
          <a:p>
            <a:pPr>
              <a:lnSpc>
                <a:spcPct val="100000"/>
              </a:lnSpc>
              <a:spcAft>
                <a:spcPts val="300"/>
              </a:spcAft>
              <a:defRPr sz="1850">
                <a:solidFill>
                  <a:srgbClr val="20272D"/>
                </a:solidFill>
                <a:latin typeface="Aptos"/>
              </a:defRPr>
            </a:pPr>
            <a:r>
              <a:t>• Scrum Masters play an important role in the adoption of AI and safeguard inclusion and safety.</a:t>
            </a:r>
          </a:p>
          <a:p>
            <a:pPr>
              <a:lnSpc>
                <a:spcPct val="100000"/>
              </a:lnSpc>
              <a:spcAft>
                <a:spcPts val="300"/>
              </a:spcAft>
              <a:defRPr sz="1850">
                <a:solidFill>
                  <a:srgbClr val="20272D"/>
                </a:solidFill>
                <a:latin typeface="Aptos"/>
              </a:defRPr>
            </a:pPr>
            <a:r>
              <a:t>• Responsible AI adoption depends on shared trust, clear agreements, and collective ownership.</a:t>
            </a:r>
          </a:p>
          <a:p>
            <a:pPr>
              <a:lnSpc>
                <a:spcPct val="100000"/>
              </a:lnSpc>
              <a:spcAft>
                <a:spcPts val="300"/>
              </a:spcAft>
              <a:defRPr sz="1850">
                <a:solidFill>
                  <a:srgbClr val="20272D"/>
                </a:solidFill>
                <a:latin typeface="Aptos"/>
              </a:defRPr>
            </a:pPr>
            <a:r>
              <a:t>• AI requires a balance between efficiency and human values.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AI Ethical Aspects</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914400" y="2331720"/>
            <a:ext cx="10360152" cy="1554480"/>
          </a:xfrm>
          <a:prstGeom prst="rect">
            <a:avLst/>
          </a:prstGeom>
          <a:noFill/>
        </p:spPr>
        <p:txBody>
          <a:bodyPr wrap="none" anchor="ctr">
            <a:spAutoFit/>
          </a:bodyPr>
          <a:lstStyle/>
          <a:p>
            <a:pPr algn="ctr">
              <a:defRPr sz="3600" b="1">
                <a:solidFill>
                  <a:srgbClr val="2D91A0"/>
                </a:solidFill>
                <a:latin typeface="Aptos Display"/>
              </a:defRPr>
            </a:pPr>
            <a:r>
              <a:t>AI Ethical Aspects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Exercise – AI Ethics: Algorithmic Bias</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4871077"/>
          </a:xfrm>
          <a:prstGeom prst="rect">
            <a:avLst/>
          </a:prstGeom>
          <a:noFill/>
        </p:spPr>
        <p:txBody>
          <a:bodyPr wrap="square" lIns="45720" tIns="27432" rIns="45720" bIns="27432" anchor="t">
            <a:spAutoFit/>
          </a:bodyPr>
          <a:lstStyle/>
          <a:p>
            <a:pPr>
              <a:lnSpc>
                <a:spcPct val="100000"/>
              </a:lnSpc>
              <a:spcAft>
                <a:spcPts val="300"/>
              </a:spcAft>
              <a:defRPr sz="1450">
                <a:solidFill>
                  <a:srgbClr val="20272D"/>
                </a:solidFill>
                <a:latin typeface="Aptos"/>
              </a:defRPr>
            </a:pPr>
            <a:r>
              <a:rPr sz="1810" dirty="0"/>
              <a:t>Biased AI algorithms may lead to discrimination of minority groups.</a:t>
            </a:r>
          </a:p>
          <a:p>
            <a:pPr>
              <a:spcAft>
                <a:spcPts val="400"/>
              </a:spcAft>
            </a:pPr>
            <a:endParaRPr sz="1810" dirty="0"/>
          </a:p>
          <a:p>
            <a:pPr>
              <a:lnSpc>
                <a:spcPct val="100000"/>
              </a:lnSpc>
              <a:spcAft>
                <a:spcPts val="300"/>
              </a:spcAft>
              <a:defRPr sz="1450">
                <a:solidFill>
                  <a:srgbClr val="20272D"/>
                </a:solidFill>
                <a:latin typeface="Aptos"/>
              </a:defRPr>
            </a:pPr>
            <a:r>
              <a:rPr sz="1810" dirty="0"/>
              <a:t>• In 2018, Amazon shut down its AI recruiting tool after using it for one year. Developers at Amazon stated that about 60% of the candidates the AI tool chose were male, which was due to patterns in data on Amazon’s historical recruitments.</a:t>
            </a:r>
          </a:p>
          <a:p>
            <a:pPr>
              <a:spcAft>
                <a:spcPts val="400"/>
              </a:spcAft>
            </a:pPr>
            <a:endParaRPr sz="1810" dirty="0"/>
          </a:p>
          <a:p>
            <a:pPr>
              <a:lnSpc>
                <a:spcPct val="100000"/>
              </a:lnSpc>
              <a:spcAft>
                <a:spcPts val="300"/>
              </a:spcAft>
              <a:defRPr sz="1450">
                <a:solidFill>
                  <a:srgbClr val="20272D"/>
                </a:solidFill>
                <a:latin typeface="Aptos"/>
              </a:defRPr>
            </a:pPr>
            <a:r>
              <a:rPr sz="1810" dirty="0"/>
              <a:t>• In February 2024, Google apologized for inaccuracies in Gemini’s image generation. Gemini refused to generate images of white people and purposefully altered history to emphasize racial and gender diversity. When prompted to produce an image of a Pope or a Viking, the character might be a Black woman; to produce an image of a Nazi soldier, the character might be an Asian woman or a Native American man.</a:t>
            </a:r>
          </a:p>
          <a:p>
            <a:pPr>
              <a:spcAft>
                <a:spcPts val="400"/>
              </a:spcAft>
            </a:pPr>
            <a:endParaRPr sz="1810" dirty="0"/>
          </a:p>
          <a:p>
            <a:pPr>
              <a:lnSpc>
                <a:spcPct val="100000"/>
              </a:lnSpc>
              <a:spcAft>
                <a:spcPts val="300"/>
              </a:spcAft>
              <a:defRPr sz="1450">
                <a:solidFill>
                  <a:srgbClr val="20272D"/>
                </a:solidFill>
                <a:latin typeface="Aptos"/>
              </a:defRPr>
            </a:pPr>
            <a:r>
              <a:rPr sz="1810" dirty="0"/>
              <a:t>• The Dutch childcare benefits scandal occurred when tax authorities used an algorithm to flag potential fraud based on factors such as dual nationality and low income. Approximately 26,000 families were wrongly accused of fraud.</a:t>
            </a:r>
          </a:p>
          <a:p>
            <a:pPr>
              <a:spcAft>
                <a:spcPts val="400"/>
              </a:spcAft>
            </a:pPr>
            <a:endParaRPr sz="1810" dirty="0"/>
          </a:p>
          <a:p>
            <a:pPr>
              <a:lnSpc>
                <a:spcPct val="100000"/>
              </a:lnSpc>
              <a:spcAft>
                <a:spcPts val="300"/>
              </a:spcAft>
              <a:defRPr sz="1450">
                <a:solidFill>
                  <a:srgbClr val="20272D"/>
                </a:solidFill>
                <a:latin typeface="Aptos"/>
              </a:defRPr>
            </a:pPr>
            <a:r>
              <a:rPr sz="1810" dirty="0"/>
              <a:t>Can AI systems be more objective than humans?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Exercise – AI Ethics: Hallucinations</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5010912"/>
          </a:xfrm>
          <a:prstGeom prst="rect">
            <a:avLst/>
          </a:prstGeom>
          <a:noFill/>
        </p:spPr>
        <p:txBody>
          <a:bodyPr wrap="square" lIns="45720" tIns="27432" rIns="45720" bIns="27432" anchor="t">
            <a:spAutoFit/>
          </a:bodyPr>
          <a:lstStyle/>
          <a:p>
            <a:pPr>
              <a:lnSpc>
                <a:spcPct val="100000"/>
              </a:lnSpc>
              <a:spcAft>
                <a:spcPts val="300"/>
              </a:spcAft>
              <a:defRPr sz="1650">
                <a:solidFill>
                  <a:srgbClr val="20272D"/>
                </a:solidFill>
                <a:latin typeface="Aptos"/>
              </a:defRPr>
            </a:pPr>
            <a:r>
              <a:t>AI Gone Wrong: Fake Books &amp; Fabricated Court Cases</a:t>
            </a:r>
          </a:p>
          <a:p>
            <a:pPr>
              <a:spcAft>
                <a:spcPts val="400"/>
              </a:spcAft>
            </a:pPr>
            <a:endParaRPr/>
          </a:p>
          <a:p>
            <a:pPr>
              <a:lnSpc>
                <a:spcPct val="100000"/>
              </a:lnSpc>
              <a:spcAft>
                <a:spcPts val="300"/>
              </a:spcAft>
              <a:defRPr sz="1650">
                <a:solidFill>
                  <a:srgbClr val="20272D"/>
                </a:solidFill>
                <a:latin typeface="Aptos"/>
              </a:defRPr>
            </a:pPr>
            <a:r>
              <a:t>In 2025, the Chicago Sun-Times and Philadelphia Inquirer published a syndicated summer reading list filled with AI-invented book titles and nonexistent authors.</a:t>
            </a:r>
          </a:p>
          <a:p>
            <a:pPr>
              <a:spcAft>
                <a:spcPts val="400"/>
              </a:spcAft>
            </a:pPr>
            <a:endParaRPr/>
          </a:p>
          <a:p>
            <a:pPr>
              <a:lnSpc>
                <a:spcPct val="100000"/>
              </a:lnSpc>
              <a:spcAft>
                <a:spcPts val="300"/>
              </a:spcAft>
              <a:defRPr sz="1650">
                <a:solidFill>
                  <a:srgbClr val="20272D"/>
                </a:solidFill>
                <a:latin typeface="Aptos"/>
              </a:defRPr>
            </a:pPr>
            <a:r>
              <a:t>In 2023, attorney Steven Schwartz used ChatGPT to find legal precedents. In his submission to the court, he referenced six fictitious court cases. The judge fined him $5,000, citing bogus citations and quotes.</a:t>
            </a:r>
          </a:p>
          <a:p>
            <a:pPr>
              <a:spcAft>
                <a:spcPts val="400"/>
              </a:spcAft>
            </a:pPr>
            <a:endParaRPr/>
          </a:p>
          <a:p>
            <a:pPr>
              <a:lnSpc>
                <a:spcPct val="100000"/>
              </a:lnSpc>
              <a:spcAft>
                <a:spcPts val="300"/>
              </a:spcAft>
              <a:defRPr sz="1650">
                <a:solidFill>
                  <a:srgbClr val="20272D"/>
                </a:solidFill>
                <a:latin typeface="Aptos"/>
              </a:defRPr>
            </a:pPr>
            <a:r>
              <a:t>When AI makes a mistake, does the blame lie more with the human who used it or with the tool itself?</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Exercise – AI Ethics: Chatbots</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5010912"/>
          </a:xfrm>
          <a:prstGeom prst="rect">
            <a:avLst/>
          </a:prstGeom>
          <a:noFill/>
        </p:spPr>
        <p:txBody>
          <a:bodyPr wrap="square" lIns="45720" tIns="27432" rIns="45720" bIns="27432" anchor="t">
            <a:spAutoFit/>
          </a:bodyPr>
          <a:lstStyle/>
          <a:p>
            <a:pPr>
              <a:lnSpc>
                <a:spcPct val="100000"/>
              </a:lnSpc>
              <a:spcAft>
                <a:spcPts val="300"/>
              </a:spcAft>
              <a:defRPr sz="1450">
                <a:solidFill>
                  <a:srgbClr val="20272D"/>
                </a:solidFill>
                <a:latin typeface="Aptos"/>
              </a:defRPr>
            </a:pPr>
            <a:r>
              <a:t>McDonald’s: After working with IBM for three years to implement AI to take drive-thru orders, McDonald’s called the whole thing off in June 2024. The reason? A slew of social media videos showing confused and frustrated customers trying to get the AI to understand their orders. The restaurant had piloted the AI at more than 100 U.S. drive-thrus. Though they stopped the experiment, the company indicated it still saw a future in a voice-ordering solution.</a:t>
            </a:r>
          </a:p>
          <a:p>
            <a:pPr>
              <a:spcAft>
                <a:spcPts val="400"/>
              </a:spcAft>
            </a:pPr>
            <a:endParaRPr/>
          </a:p>
          <a:p>
            <a:pPr>
              <a:lnSpc>
                <a:spcPct val="100000"/>
              </a:lnSpc>
              <a:spcAft>
                <a:spcPts val="300"/>
              </a:spcAft>
              <a:defRPr sz="1450">
                <a:solidFill>
                  <a:srgbClr val="20272D"/>
                </a:solidFill>
                <a:latin typeface="Aptos"/>
              </a:defRPr>
            </a:pPr>
            <a:r>
              <a:t>New York City: In March 2024, The Markup reported that Microsoft-powered chatbot MyCity was giving entrepreneurs incorrect information that would lead them to break the law. MyCity falsely claimed that business owners could take a cut of workers’ tips, fire workers who complain of sexual harassment, serve food that had been nibbled by rodents, and that landlords could discriminate based on source of income.</a:t>
            </a:r>
          </a:p>
          <a:p>
            <a:pPr>
              <a:spcAft>
                <a:spcPts val="400"/>
              </a:spcAft>
            </a:pPr>
            <a:endParaRPr/>
          </a:p>
          <a:p>
            <a:pPr>
              <a:lnSpc>
                <a:spcPct val="100000"/>
              </a:lnSpc>
              <a:spcAft>
                <a:spcPts val="300"/>
              </a:spcAft>
              <a:defRPr sz="1450">
                <a:solidFill>
                  <a:srgbClr val="20272D"/>
                </a:solidFill>
                <a:latin typeface="Aptos"/>
              </a:defRPr>
            </a:pPr>
            <a:r>
              <a:t>Would you rather risk AI getting things wrong or fall behind in innovation?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300" b="1">
                <a:solidFill>
                  <a:srgbClr val="20272D"/>
                </a:solidFill>
                <a:latin typeface="Aptos Display"/>
              </a:defRPr>
            </a:pPr>
            <a:r>
              <a:t>Exercise – AI Ethics: AI Destroys Data Then Lies About It</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5010912"/>
          </a:xfrm>
          <a:prstGeom prst="rect">
            <a:avLst/>
          </a:prstGeom>
          <a:noFill/>
        </p:spPr>
        <p:txBody>
          <a:bodyPr wrap="square" lIns="45720" tIns="27432" rIns="45720" bIns="27432" anchor="t">
            <a:spAutoFit/>
          </a:bodyPr>
          <a:lstStyle/>
          <a:p>
            <a:pPr>
              <a:lnSpc>
                <a:spcPct val="100000"/>
              </a:lnSpc>
              <a:spcAft>
                <a:spcPts val="300"/>
              </a:spcAft>
              <a:defRPr sz="1850">
                <a:solidFill>
                  <a:srgbClr val="20272D"/>
                </a:solidFill>
                <a:latin typeface="Aptos"/>
              </a:defRPr>
            </a:pPr>
            <a:r>
              <a:t>Cybernews reported that an AI coding assistant called Replit went rogue and wiped out a production database.</a:t>
            </a:r>
          </a:p>
          <a:p>
            <a:pPr>
              <a:spcAft>
                <a:spcPts val="400"/>
              </a:spcAft>
            </a:pPr>
            <a:endParaRPr/>
          </a:p>
          <a:p>
            <a:pPr>
              <a:lnSpc>
                <a:spcPct val="100000"/>
              </a:lnSpc>
              <a:spcAft>
                <a:spcPts val="300"/>
              </a:spcAft>
              <a:defRPr sz="1850">
                <a:solidFill>
                  <a:srgbClr val="20272D"/>
                </a:solidFill>
                <a:latin typeface="Aptos"/>
              </a:defRPr>
            </a:pPr>
            <a:r>
              <a:t>In July 2025, Jason Lemkin, founder of SaaStr, warned that Replit modified the company’s production code despite instructions not to do so. The AI deleted the production database during a code freeze and concealed the results of unit tests.</a:t>
            </a:r>
          </a:p>
          <a:p>
            <a:pPr>
              <a:spcAft>
                <a:spcPts val="400"/>
              </a:spcAft>
            </a:pPr>
            <a:endParaRPr/>
          </a:p>
          <a:p>
            <a:pPr>
              <a:lnSpc>
                <a:spcPct val="100000"/>
              </a:lnSpc>
              <a:spcAft>
                <a:spcPts val="300"/>
              </a:spcAft>
              <a:defRPr sz="1850">
                <a:solidFill>
                  <a:srgbClr val="20272D"/>
                </a:solidFill>
                <a:latin typeface="Aptos"/>
              </a:defRPr>
            </a:pPr>
            <a:r>
              <a:t>Which is the bigger risk: AI in critical systems can make mistakes, or that we trust it too much?</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Key Takeaways</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5010912"/>
          </a:xfrm>
          <a:prstGeom prst="rect">
            <a:avLst/>
          </a:prstGeom>
          <a:noFill/>
        </p:spPr>
        <p:txBody>
          <a:bodyPr wrap="square" lIns="45720" tIns="27432" rIns="45720" bIns="27432" anchor="t">
            <a:spAutoFit/>
          </a:bodyPr>
          <a:lstStyle/>
          <a:p>
            <a:pPr>
              <a:lnSpc>
                <a:spcPct val="100000"/>
              </a:lnSpc>
              <a:spcAft>
                <a:spcPts val="300"/>
              </a:spcAft>
              <a:defRPr sz="1850">
                <a:solidFill>
                  <a:srgbClr val="20272D"/>
                </a:solidFill>
                <a:latin typeface="Aptos"/>
              </a:defRPr>
            </a:pPr>
            <a:r>
              <a:t>• Scrum Teams ensure AI decisions remain explainable and transparent.</a:t>
            </a:r>
          </a:p>
          <a:p>
            <a:pPr>
              <a:lnSpc>
                <a:spcPct val="100000"/>
              </a:lnSpc>
              <a:spcAft>
                <a:spcPts val="300"/>
              </a:spcAft>
              <a:defRPr sz="1850">
                <a:solidFill>
                  <a:srgbClr val="20272D"/>
                </a:solidFill>
                <a:latin typeface="Aptos"/>
              </a:defRPr>
            </a:pPr>
            <a:r>
              <a:t>• Ethics should always be part of team conversations.</a:t>
            </a:r>
          </a:p>
          <a:p>
            <a:pPr>
              <a:lnSpc>
                <a:spcPct val="100000"/>
              </a:lnSpc>
              <a:spcAft>
                <a:spcPts val="300"/>
              </a:spcAft>
              <a:defRPr sz="1850">
                <a:solidFill>
                  <a:srgbClr val="20272D"/>
                </a:solidFill>
                <a:latin typeface="Aptos"/>
              </a:defRPr>
            </a:pPr>
            <a:r>
              <a:t>• Always critically assess AI output: check, verify, and discuss the output.</a:t>
            </a:r>
          </a:p>
          <a:p>
            <a:pPr>
              <a:lnSpc>
                <a:spcPct val="100000"/>
              </a:lnSpc>
              <a:spcAft>
                <a:spcPts val="300"/>
              </a:spcAft>
              <a:defRPr sz="1850">
                <a:solidFill>
                  <a:srgbClr val="20272D"/>
                </a:solidFill>
                <a:latin typeface="Aptos"/>
              </a:defRPr>
            </a:pPr>
            <a:r>
              <a:t>• AI should never make decisions without human oversight and explanation.</a:t>
            </a:r>
          </a:p>
          <a:p>
            <a:pPr>
              <a:lnSpc>
                <a:spcPct val="100000"/>
              </a:lnSpc>
              <a:spcAft>
                <a:spcPts val="300"/>
              </a:spcAft>
              <a:defRPr sz="1850">
                <a:solidFill>
                  <a:srgbClr val="20272D"/>
                </a:solidFill>
                <a:latin typeface="Aptos"/>
              </a:defRPr>
            </a:pPr>
            <a:r>
              <a:t>• Ethics is an ongoing conversation, not a one-time check.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AI Main Categories</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10927080" cy="3379387"/>
          </a:xfrm>
          <a:prstGeom prst="rect">
            <a:avLst/>
          </a:prstGeom>
          <a:noFill/>
        </p:spPr>
        <p:txBody>
          <a:bodyPr wrap="square" lIns="45720" tIns="27432" rIns="45720" bIns="27432" anchor="t">
            <a:spAutoFit/>
          </a:bodyPr>
          <a:lstStyle/>
          <a:p>
            <a:pPr>
              <a:lnSpc>
                <a:spcPct val="100000"/>
              </a:lnSpc>
              <a:spcAft>
                <a:spcPts val="300"/>
              </a:spcAft>
              <a:defRPr sz="1850">
                <a:solidFill>
                  <a:srgbClr val="20272D"/>
                </a:solidFill>
                <a:latin typeface="Aptos"/>
              </a:defRPr>
            </a:pPr>
            <a:r>
              <a:rPr lang="en-US" b="1" dirty="0"/>
              <a:t>1950s–Present  </a:t>
            </a:r>
            <a:r>
              <a:rPr lang="en-US" b="1" dirty="0">
                <a:sym typeface="Symbol" panose="05050102010706020507" pitchFamily="18" charset="2"/>
              </a:rPr>
              <a:t> </a:t>
            </a:r>
            <a:r>
              <a:rPr lang="en-US" b="1" dirty="0"/>
              <a:t> ANI: Artificial Narrow Intelligence</a:t>
            </a:r>
          </a:p>
          <a:p>
            <a:pPr>
              <a:lnSpc>
                <a:spcPct val="100000"/>
              </a:lnSpc>
              <a:spcAft>
                <a:spcPts val="300"/>
              </a:spcAft>
              <a:defRPr sz="1850">
                <a:solidFill>
                  <a:srgbClr val="20272D"/>
                </a:solidFill>
                <a:latin typeface="Aptos"/>
              </a:defRPr>
            </a:pPr>
            <a:r>
              <a:rPr lang="en-US" dirty="0"/>
              <a:t>AI designed to perform specific tasks, such as speech recognition, recommendation, autonomous driving, or defect detection.</a:t>
            </a:r>
            <a:br>
              <a:rPr lang="en-US" dirty="0"/>
            </a:br>
            <a:endParaRPr lang="en-US" dirty="0"/>
          </a:p>
          <a:p>
            <a:pPr>
              <a:lnSpc>
                <a:spcPct val="100000"/>
              </a:lnSpc>
              <a:spcAft>
                <a:spcPts val="300"/>
              </a:spcAft>
              <a:defRPr sz="1850">
                <a:solidFill>
                  <a:srgbClr val="20272D"/>
                </a:solidFill>
                <a:latin typeface="Aptos"/>
              </a:defRPr>
            </a:pPr>
            <a:r>
              <a:rPr lang="en-US" b="1" dirty="0"/>
              <a:t>2022–Present  </a:t>
            </a:r>
            <a:r>
              <a:rPr lang="en-US" b="1" dirty="0">
                <a:sym typeface="Symbol" panose="05050102010706020507" pitchFamily="18" charset="2"/>
              </a:rPr>
              <a:t> </a:t>
            </a:r>
            <a:r>
              <a:rPr lang="en-US" b="1" dirty="0"/>
              <a:t> Generative AI Goes Mainstream</a:t>
            </a:r>
          </a:p>
          <a:p>
            <a:pPr>
              <a:lnSpc>
                <a:spcPct val="100000"/>
              </a:lnSpc>
              <a:spcAft>
                <a:spcPts val="300"/>
              </a:spcAft>
              <a:defRPr sz="1850">
                <a:solidFill>
                  <a:srgbClr val="20272D"/>
                </a:solidFill>
                <a:latin typeface="Aptos"/>
              </a:defRPr>
            </a:pPr>
            <a:r>
              <a:rPr lang="en-US" dirty="0"/>
              <a:t>AI that generates new content such as text, images, audio, video, and code.</a:t>
            </a:r>
          </a:p>
          <a:p>
            <a:pPr>
              <a:lnSpc>
                <a:spcPct val="100000"/>
              </a:lnSpc>
              <a:spcAft>
                <a:spcPts val="300"/>
              </a:spcAft>
              <a:defRPr sz="1850">
                <a:solidFill>
                  <a:srgbClr val="20272D"/>
                </a:solidFill>
                <a:latin typeface="Aptos"/>
              </a:defRPr>
            </a:pPr>
            <a:r>
              <a:rPr lang="en-US" dirty="0"/>
              <a:t>Examples: ChatGPT, Claude, Gemini, Grok, Copilot.</a:t>
            </a:r>
            <a:br>
              <a:rPr lang="en-US" dirty="0"/>
            </a:br>
            <a:endParaRPr lang="en-US" dirty="0"/>
          </a:p>
          <a:p>
            <a:pPr>
              <a:lnSpc>
                <a:spcPct val="100000"/>
              </a:lnSpc>
              <a:spcAft>
                <a:spcPts val="300"/>
              </a:spcAft>
              <a:defRPr sz="1850">
                <a:solidFill>
                  <a:srgbClr val="20272D"/>
                </a:solidFill>
                <a:latin typeface="Aptos"/>
              </a:defRPr>
            </a:pPr>
            <a:r>
              <a:rPr lang="en-US" sz="1850" b="1" dirty="0"/>
              <a:t>20?? </a:t>
            </a:r>
            <a:r>
              <a:rPr lang="en-US" b="1" dirty="0">
                <a:sym typeface="Symbol" panose="05050102010706020507" pitchFamily="18" charset="2"/>
              </a:rPr>
              <a:t> </a:t>
            </a:r>
            <a:r>
              <a:rPr lang="en-US" sz="1850" b="1" dirty="0"/>
              <a:t> AGI: Artificial General Intelligence</a:t>
            </a:r>
            <a:br>
              <a:rPr lang="en-US" sz="1850" dirty="0"/>
            </a:br>
            <a:r>
              <a:rPr lang="en-US" sz="1850" dirty="0"/>
              <a:t>A hypothetical AI with broad, human-level intellectual capabilities across many different tasks and domains.</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Historical Context for the Evolution of AI</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621792" y="1261872"/>
            <a:ext cx="8511322" cy="5353812"/>
          </a:xfrm>
          <a:prstGeom prst="rect">
            <a:avLst/>
          </a:prstGeom>
          <a:noFill/>
        </p:spPr>
        <p:txBody>
          <a:bodyPr wrap="square" lIns="45720" tIns="27432" rIns="45720" bIns="27432" anchor="t">
            <a:noAutofit/>
          </a:bodyPr>
          <a:lstStyle/>
          <a:p>
            <a:pPr>
              <a:lnSpc>
                <a:spcPct val="100000"/>
              </a:lnSpc>
              <a:spcAft>
                <a:spcPts val="300"/>
              </a:spcAft>
              <a:defRPr sz="2100">
                <a:solidFill>
                  <a:srgbClr val="20272D"/>
                </a:solidFill>
                <a:latin typeface="Aptos"/>
              </a:defRPr>
            </a:pPr>
            <a:r>
              <a:rPr sz="1600" dirty="0"/>
              <a:t>1950 – </a:t>
            </a:r>
            <a:r>
              <a:rPr lang="en-US" sz="1600" dirty="0"/>
              <a:t>Alan Turing explores whether machines can exhibit intelligent behavior</a:t>
            </a:r>
          </a:p>
          <a:p>
            <a:pPr marL="631825" lvl="1" indent="-174625">
              <a:spcAft>
                <a:spcPts val="300"/>
              </a:spcAft>
              <a:buFont typeface="Arial" panose="020B0604020202020204" pitchFamily="34" charset="0"/>
              <a:buChar char="•"/>
              <a:defRPr sz="2100">
                <a:solidFill>
                  <a:srgbClr val="20272D"/>
                </a:solidFill>
                <a:latin typeface="Aptos"/>
              </a:defRPr>
            </a:pPr>
            <a:r>
              <a:rPr lang="en-US" sz="1600" dirty="0"/>
              <a:t>Introduced the idea through a game involving a man, a woman, and an interrogator, and then asked what happens if a machine takes one participant’s place. </a:t>
            </a:r>
          </a:p>
          <a:p>
            <a:pPr marL="631825" lvl="1" indent="-174625">
              <a:spcAft>
                <a:spcPts val="300"/>
              </a:spcAft>
              <a:buFont typeface="Arial" panose="020B0604020202020204" pitchFamily="34" charset="0"/>
              <a:buChar char="•"/>
              <a:defRPr sz="2100">
                <a:solidFill>
                  <a:srgbClr val="20272D"/>
                </a:solidFill>
                <a:latin typeface="Aptos"/>
              </a:defRPr>
            </a:pPr>
            <a:r>
              <a:rPr sz="1600" dirty="0"/>
              <a:t>The Imitation Game (Turing Test)</a:t>
            </a:r>
            <a:endParaRPr lang="en-US" sz="1600" dirty="0"/>
          </a:p>
          <a:p>
            <a:pPr>
              <a:spcAft>
                <a:spcPts val="300"/>
              </a:spcAft>
              <a:defRPr sz="2100">
                <a:solidFill>
                  <a:srgbClr val="20272D"/>
                </a:solidFill>
                <a:latin typeface="Aptos"/>
              </a:defRPr>
            </a:pPr>
            <a:r>
              <a:rPr lang="en-US" sz="1600" dirty="0"/>
              <a:t>1956 – The term </a:t>
            </a:r>
            <a:r>
              <a:rPr lang="en-US" sz="1600" i="1" dirty="0"/>
              <a:t>Artificial Intelligence</a:t>
            </a:r>
            <a:r>
              <a:rPr lang="en-US" sz="1600" dirty="0"/>
              <a:t> is introduced</a:t>
            </a:r>
          </a:p>
          <a:p>
            <a:pPr marL="631825" lvl="1" indent="-174625">
              <a:spcAft>
                <a:spcPts val="300"/>
              </a:spcAft>
              <a:buFont typeface="Arial" panose="020B0604020202020204" pitchFamily="34" charset="0"/>
              <a:buChar char="•"/>
              <a:defRPr sz="2100">
                <a:solidFill>
                  <a:srgbClr val="20272D"/>
                </a:solidFill>
                <a:latin typeface="Aptos"/>
              </a:defRPr>
            </a:pPr>
            <a:r>
              <a:rPr lang="en-US" sz="1600" dirty="0"/>
              <a:t> At the Dartmouth Summer Research Project on Artificial Intelligence.</a:t>
            </a:r>
          </a:p>
          <a:p>
            <a:pPr>
              <a:spcAft>
                <a:spcPts val="300"/>
              </a:spcAft>
              <a:defRPr sz="2100">
                <a:solidFill>
                  <a:srgbClr val="20272D"/>
                </a:solidFill>
                <a:latin typeface="Aptos"/>
              </a:defRPr>
            </a:pPr>
            <a:r>
              <a:rPr lang="en-US" sz="1600" dirty="0"/>
              <a:t>1958 – Frank Rosenblatt develops the perceptron, an early trainable artificial neural network.</a:t>
            </a:r>
          </a:p>
          <a:p>
            <a:pPr>
              <a:spcAft>
                <a:spcPts val="300"/>
              </a:spcAft>
              <a:defRPr sz="2100">
                <a:solidFill>
                  <a:srgbClr val="20272D"/>
                </a:solidFill>
                <a:latin typeface="Aptos"/>
              </a:defRPr>
            </a:pPr>
            <a:r>
              <a:rPr lang="en-US" sz="1600" dirty="0"/>
              <a:t>1969 – Shakey the Robot was first mobile robot to combine perception, planning, and</a:t>
            </a:r>
            <a:br>
              <a:rPr lang="en-US" sz="1600" dirty="0"/>
            </a:br>
            <a:r>
              <a:rPr lang="en-US" sz="1600" dirty="0"/>
              <a:t>               autonomous navigation.</a:t>
            </a:r>
          </a:p>
          <a:p>
            <a:pPr>
              <a:spcAft>
                <a:spcPts val="300"/>
              </a:spcAft>
              <a:defRPr sz="2100">
                <a:solidFill>
                  <a:srgbClr val="20272D"/>
                </a:solidFill>
                <a:latin typeface="Aptos"/>
              </a:defRPr>
            </a:pPr>
            <a:r>
              <a:rPr lang="en-US" sz="1600" dirty="0"/>
              <a:t>1970s/1980s – Expert systems become a major AI approach</a:t>
            </a:r>
          </a:p>
          <a:p>
            <a:pPr>
              <a:spcAft>
                <a:spcPts val="300"/>
              </a:spcAft>
              <a:defRPr sz="2100">
                <a:solidFill>
                  <a:srgbClr val="20272D"/>
                </a:solidFill>
                <a:latin typeface="Aptos"/>
              </a:defRPr>
            </a:pPr>
            <a:r>
              <a:rPr lang="en-US" sz="1600" dirty="0"/>
              <a:t>1986 – Backpropagation renews interest in neural networks</a:t>
            </a:r>
          </a:p>
          <a:p>
            <a:pPr>
              <a:spcAft>
                <a:spcPts val="300"/>
              </a:spcAft>
              <a:defRPr sz="2100">
                <a:solidFill>
                  <a:srgbClr val="20272D"/>
                </a:solidFill>
                <a:latin typeface="Aptos"/>
              </a:defRPr>
            </a:pPr>
            <a:r>
              <a:rPr sz="1600" dirty="0"/>
              <a:t>1997 – Deep Blue beats Garry Kasparov</a:t>
            </a:r>
            <a:r>
              <a:rPr lang="en-US" sz="1600" dirty="0"/>
              <a:t> in chess</a:t>
            </a:r>
            <a:endParaRPr sz="1600" dirty="0"/>
          </a:p>
          <a:p>
            <a:pPr>
              <a:lnSpc>
                <a:spcPct val="100000"/>
              </a:lnSpc>
              <a:spcAft>
                <a:spcPts val="300"/>
              </a:spcAft>
              <a:defRPr sz="2100">
                <a:solidFill>
                  <a:srgbClr val="20272D"/>
                </a:solidFill>
                <a:latin typeface="Aptos"/>
              </a:defRPr>
            </a:pPr>
            <a:r>
              <a:rPr sz="1600" dirty="0"/>
              <a:t>2011 – IBM Watson wins Jeopardy!</a:t>
            </a:r>
          </a:p>
          <a:p>
            <a:pPr>
              <a:lnSpc>
                <a:spcPct val="100000"/>
              </a:lnSpc>
              <a:spcAft>
                <a:spcPts val="300"/>
              </a:spcAft>
              <a:defRPr sz="2100">
                <a:solidFill>
                  <a:srgbClr val="20272D"/>
                </a:solidFill>
                <a:latin typeface="Aptos"/>
              </a:defRPr>
            </a:pPr>
            <a:r>
              <a:rPr sz="1600" dirty="0"/>
              <a:t>2014 – Tesla Autopilot release</a:t>
            </a:r>
          </a:p>
          <a:p>
            <a:pPr>
              <a:lnSpc>
                <a:spcPct val="100000"/>
              </a:lnSpc>
              <a:spcAft>
                <a:spcPts val="300"/>
              </a:spcAft>
              <a:defRPr sz="2100">
                <a:solidFill>
                  <a:srgbClr val="20272D"/>
                </a:solidFill>
                <a:latin typeface="Aptos"/>
              </a:defRPr>
            </a:pPr>
            <a:r>
              <a:rPr sz="1600" dirty="0"/>
              <a:t>2016 – AlphaGo defeats Lee Sedol</a:t>
            </a:r>
            <a:r>
              <a:rPr lang="en-US" sz="1600" dirty="0"/>
              <a:t> deep learning and reinforcement learning to defeat </a:t>
            </a:r>
            <a:br>
              <a:rPr lang="en-US" sz="1600" dirty="0"/>
            </a:br>
            <a:r>
              <a:rPr lang="en-US" sz="1600" dirty="0"/>
              <a:t>               one of the world’s best Go players  (much harder for AI than chess; vast search space)</a:t>
            </a:r>
            <a:endParaRPr sz="1600" dirty="0"/>
          </a:p>
          <a:p>
            <a:pPr>
              <a:lnSpc>
                <a:spcPct val="100000"/>
              </a:lnSpc>
              <a:spcAft>
                <a:spcPts val="300"/>
              </a:spcAft>
              <a:defRPr sz="2100">
                <a:solidFill>
                  <a:srgbClr val="20272D"/>
                </a:solidFill>
                <a:latin typeface="Aptos"/>
              </a:defRPr>
            </a:pPr>
            <a:r>
              <a:rPr sz="1600" dirty="0"/>
              <a:t>2017 – Rise of deepfakes</a:t>
            </a:r>
          </a:p>
          <a:p>
            <a:pPr>
              <a:lnSpc>
                <a:spcPct val="100000"/>
              </a:lnSpc>
              <a:spcAft>
                <a:spcPts val="300"/>
              </a:spcAft>
              <a:defRPr sz="2100">
                <a:solidFill>
                  <a:srgbClr val="20272D"/>
                </a:solidFill>
                <a:latin typeface="Aptos"/>
              </a:defRPr>
            </a:pPr>
            <a:r>
              <a:rPr sz="1600" dirty="0"/>
              <a:t>2019 – OpenAI Five wins Dota 2</a:t>
            </a:r>
            <a:r>
              <a:rPr lang="en-US" sz="1600" dirty="0"/>
              <a:t>; AI agents use reinforcement learning and self-play to defeat</a:t>
            </a:r>
            <a:br>
              <a:rPr lang="en-US" sz="1600" dirty="0"/>
            </a:br>
            <a:r>
              <a:rPr lang="en-US" sz="1600" dirty="0"/>
              <a:t>               the world champion Dota 2 team  (complex real-time multi-agent collaboration)</a:t>
            </a:r>
            <a:endParaRPr sz="1600" dirty="0"/>
          </a:p>
          <a:p>
            <a:pPr>
              <a:lnSpc>
                <a:spcPct val="100000"/>
              </a:lnSpc>
              <a:spcAft>
                <a:spcPts val="300"/>
              </a:spcAft>
              <a:defRPr sz="2100">
                <a:solidFill>
                  <a:srgbClr val="20272D"/>
                </a:solidFill>
                <a:latin typeface="Aptos"/>
              </a:defRPr>
            </a:pPr>
            <a:r>
              <a:rPr sz="1600" dirty="0"/>
              <a:t>2022 – ChatGPT launch</a:t>
            </a:r>
          </a:p>
        </p:txBody>
      </p:sp>
      <p:pic>
        <p:nvPicPr>
          <p:cNvPr id="8" name="Picture 7" descr="May's Artifact of the Month: Shakey the Robot 🤖 Meet Shakey—the world's first mobile robot to use artificial intelligence to control its actions. Developed in the late 1960s by SRI International in">
            <a:extLst>
              <a:ext uri="{FF2B5EF4-FFF2-40B4-BE49-F238E27FC236}">
                <a16:creationId xmlns:a16="http://schemas.microsoft.com/office/drawing/2014/main" id="{4E05D493-B88E-AC6F-A8FA-F8814CFF7F43}"/>
              </a:ext>
            </a:extLst>
          </p:cNvPr>
          <p:cNvPicPr>
            <a:picLocks noChangeAspect="1"/>
          </p:cNvPicPr>
          <p:nvPr/>
        </p:nvPicPr>
        <p:blipFill>
          <a:blip r:embed="rId2"/>
          <a:stretch>
            <a:fillRect/>
          </a:stretch>
        </p:blipFill>
        <p:spPr>
          <a:xfrm>
            <a:off x="10232890" y="156015"/>
            <a:ext cx="1844822" cy="1844822"/>
          </a:xfrm>
          <a:prstGeom prst="rect">
            <a:avLst/>
          </a:prstGeom>
        </p:spPr>
      </p:pic>
      <p:pic>
        <p:nvPicPr>
          <p:cNvPr id="12" name="Picture 11">
            <a:extLst>
              <a:ext uri="{FF2B5EF4-FFF2-40B4-BE49-F238E27FC236}">
                <a16:creationId xmlns:a16="http://schemas.microsoft.com/office/drawing/2014/main" id="{7CDC3B6D-D4B2-404E-4490-3CEC1F5944AB}"/>
              </a:ext>
            </a:extLst>
          </p:cNvPr>
          <p:cNvPicPr>
            <a:picLocks noChangeAspect="1"/>
          </p:cNvPicPr>
          <p:nvPr/>
        </p:nvPicPr>
        <p:blipFill>
          <a:blip r:embed="rId3"/>
          <a:srcRect l="1214"/>
          <a:stretch>
            <a:fillRect/>
          </a:stretch>
        </p:blipFill>
        <p:spPr>
          <a:xfrm>
            <a:off x="6579031" y="3403229"/>
            <a:ext cx="2717366" cy="1512917"/>
          </a:xfrm>
          <a:prstGeom prst="rect">
            <a:avLst/>
          </a:prstGeom>
        </p:spPr>
      </p:pic>
      <p:pic>
        <p:nvPicPr>
          <p:cNvPr id="13" name="Picture 12" descr="AlphaGo - Wikipedia">
            <a:extLst>
              <a:ext uri="{FF2B5EF4-FFF2-40B4-BE49-F238E27FC236}">
                <a16:creationId xmlns:a16="http://schemas.microsoft.com/office/drawing/2014/main" id="{5376CCAD-A1F3-F8A0-9929-660155ED6C14}"/>
              </a:ext>
            </a:extLst>
          </p:cNvPr>
          <p:cNvPicPr>
            <a:picLocks noChangeAspect="1"/>
          </p:cNvPicPr>
          <p:nvPr/>
        </p:nvPicPr>
        <p:blipFill>
          <a:blip r:embed="rId4"/>
          <a:stretch>
            <a:fillRect/>
          </a:stretch>
        </p:blipFill>
        <p:spPr>
          <a:xfrm>
            <a:off x="9696462" y="4868050"/>
            <a:ext cx="2381250" cy="1790700"/>
          </a:xfrm>
          <a:prstGeom prst="rect">
            <a:avLst/>
          </a:prstGeom>
        </p:spPr>
      </p:pic>
      <p:sp>
        <p:nvSpPr>
          <p:cNvPr id="14" name="TextBox 13">
            <a:extLst>
              <a:ext uri="{FF2B5EF4-FFF2-40B4-BE49-F238E27FC236}">
                <a16:creationId xmlns:a16="http://schemas.microsoft.com/office/drawing/2014/main" id="{D6078E85-8FF5-D957-7B2C-B2C77F1E15BD}"/>
              </a:ext>
            </a:extLst>
          </p:cNvPr>
          <p:cNvSpPr txBox="1"/>
          <p:nvPr/>
        </p:nvSpPr>
        <p:spPr>
          <a:xfrm>
            <a:off x="11458119" y="1970898"/>
            <a:ext cx="619593" cy="276999"/>
          </a:xfrm>
          <a:prstGeom prst="rect">
            <a:avLst/>
          </a:prstGeom>
          <a:noFill/>
        </p:spPr>
        <p:txBody>
          <a:bodyPr wrap="none" rtlCol="0">
            <a:spAutoFit/>
          </a:bodyPr>
          <a:lstStyle/>
          <a:p>
            <a:r>
              <a:rPr lang="en-US" sz="1200" dirty="0"/>
              <a:t>Shakey</a:t>
            </a:r>
          </a:p>
        </p:txBody>
      </p:sp>
      <p:sp>
        <p:nvSpPr>
          <p:cNvPr id="15" name="TextBox 14">
            <a:extLst>
              <a:ext uri="{FF2B5EF4-FFF2-40B4-BE49-F238E27FC236}">
                <a16:creationId xmlns:a16="http://schemas.microsoft.com/office/drawing/2014/main" id="{2C828ACA-5F29-AADC-7AD1-A4F8399919BF}"/>
              </a:ext>
            </a:extLst>
          </p:cNvPr>
          <p:cNvSpPr txBox="1"/>
          <p:nvPr/>
        </p:nvSpPr>
        <p:spPr>
          <a:xfrm>
            <a:off x="11253447" y="4561818"/>
            <a:ext cx="824265" cy="276999"/>
          </a:xfrm>
          <a:prstGeom prst="rect">
            <a:avLst/>
          </a:prstGeom>
          <a:noFill/>
        </p:spPr>
        <p:txBody>
          <a:bodyPr wrap="none" rtlCol="0">
            <a:spAutoFit/>
          </a:bodyPr>
          <a:lstStyle/>
          <a:p>
            <a:pPr algn="r"/>
            <a:r>
              <a:rPr lang="en-US" sz="1200" dirty="0"/>
              <a:t>Deep Blue</a:t>
            </a:r>
          </a:p>
        </p:txBody>
      </p:sp>
      <p:pic>
        <p:nvPicPr>
          <p:cNvPr id="16" name="Picture 15" descr="Deep Blue (chess computer) - Wikipedia">
            <a:extLst>
              <a:ext uri="{FF2B5EF4-FFF2-40B4-BE49-F238E27FC236}">
                <a16:creationId xmlns:a16="http://schemas.microsoft.com/office/drawing/2014/main" id="{74701A29-EBD9-DDB1-1A7B-89C29DB1A2E9}"/>
              </a:ext>
            </a:extLst>
          </p:cNvPr>
          <p:cNvPicPr>
            <a:picLocks noChangeAspect="1"/>
          </p:cNvPicPr>
          <p:nvPr/>
        </p:nvPicPr>
        <p:blipFill>
          <a:blip r:embed="rId5"/>
          <a:stretch>
            <a:fillRect/>
          </a:stretch>
        </p:blipFill>
        <p:spPr>
          <a:xfrm>
            <a:off x="10537684" y="2290802"/>
            <a:ext cx="1540028" cy="2322734"/>
          </a:xfrm>
          <a:prstGeom prst="rect">
            <a:avLst/>
          </a:prstGeom>
        </p:spPr>
      </p:pic>
      <p:sp>
        <p:nvSpPr>
          <p:cNvPr id="17" name="TextBox 16">
            <a:extLst>
              <a:ext uri="{FF2B5EF4-FFF2-40B4-BE49-F238E27FC236}">
                <a16:creationId xmlns:a16="http://schemas.microsoft.com/office/drawing/2014/main" id="{BF70AAF2-1502-6ECC-6A10-41ADF64CE3BA}"/>
              </a:ext>
            </a:extLst>
          </p:cNvPr>
          <p:cNvSpPr txBox="1"/>
          <p:nvPr/>
        </p:nvSpPr>
        <p:spPr>
          <a:xfrm>
            <a:off x="11354437" y="6615684"/>
            <a:ext cx="723275" cy="276999"/>
          </a:xfrm>
          <a:prstGeom prst="rect">
            <a:avLst/>
          </a:prstGeom>
          <a:noFill/>
        </p:spPr>
        <p:txBody>
          <a:bodyPr wrap="none" rtlCol="0">
            <a:spAutoFit/>
          </a:bodyPr>
          <a:lstStyle/>
          <a:p>
            <a:pPr algn="r"/>
            <a:r>
              <a:rPr lang="en-US" sz="1200" dirty="0"/>
              <a:t>AlphaGo</a:t>
            </a:r>
          </a:p>
        </p:txBody>
      </p:sp>
      <p:sp>
        <p:nvSpPr>
          <p:cNvPr id="18" name="TextBox 17">
            <a:extLst>
              <a:ext uri="{FF2B5EF4-FFF2-40B4-BE49-F238E27FC236}">
                <a16:creationId xmlns:a16="http://schemas.microsoft.com/office/drawing/2014/main" id="{98B67B4D-55BA-1E45-C845-A6A38E264A25}"/>
              </a:ext>
            </a:extLst>
          </p:cNvPr>
          <p:cNvSpPr txBox="1"/>
          <p:nvPr/>
        </p:nvSpPr>
        <p:spPr>
          <a:xfrm>
            <a:off x="7246081" y="4870957"/>
            <a:ext cx="1456617" cy="276999"/>
          </a:xfrm>
          <a:prstGeom prst="rect">
            <a:avLst/>
          </a:prstGeom>
          <a:noFill/>
        </p:spPr>
        <p:txBody>
          <a:bodyPr wrap="none" rtlCol="0">
            <a:spAutoFit/>
          </a:bodyPr>
          <a:lstStyle/>
          <a:p>
            <a:pPr algn="r"/>
            <a:r>
              <a:rPr lang="en-US" sz="1200" dirty="0"/>
              <a:t>Watson on Jeopardy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id="{0C0A69C0-08A5-F576-6D04-D18C3B5EF350}"/>
              </a:ext>
            </a:extLst>
          </p:cNvPr>
          <p:cNvSpPr/>
          <p:nvPr/>
        </p:nvSpPr>
        <p:spPr>
          <a:xfrm>
            <a:off x="10666522" y="4280140"/>
            <a:ext cx="388277" cy="25496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947912DA-D974-9586-3349-C745BA989A7E}"/>
              </a:ext>
            </a:extLst>
          </p:cNvPr>
          <p:cNvSpPr/>
          <p:nvPr/>
        </p:nvSpPr>
        <p:spPr>
          <a:xfrm>
            <a:off x="9022643" y="3917344"/>
            <a:ext cx="2238975" cy="1059021"/>
          </a:xfrm>
          <a:prstGeom prst="roundRect">
            <a:avLst>
              <a:gd name="adj" fmla="val 48189"/>
            </a:avLst>
          </a:prstGeom>
          <a:solidFill>
            <a:schemeClr val="bg1"/>
          </a:solidFill>
          <a:ln>
            <a:solidFill>
              <a:srgbClr val="31859C"/>
            </a:solidFill>
          </a:ln>
        </p:spPr>
        <p:style>
          <a:lnRef idx="1">
            <a:schemeClr val="accent1"/>
          </a:lnRef>
          <a:fillRef idx="3">
            <a:schemeClr val="accent1"/>
          </a:fillRef>
          <a:effectRef idx="2">
            <a:schemeClr val="accent1"/>
          </a:effectRef>
          <a:fontRef idx="minor">
            <a:schemeClr val="lt1"/>
          </a:fontRef>
        </p:style>
        <p:txBody>
          <a:bodyPr lIns="0" rIns="0" rtlCol="0" anchor="ctr"/>
          <a:lstStyle/>
          <a:p>
            <a:pPr algn="ctr"/>
            <a:endParaRPr lang="en-US" dirty="0"/>
          </a:p>
        </p:txBody>
      </p:sp>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How Does Generative AI Work?</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2018259" y="5181485"/>
            <a:ext cx="8648263" cy="668388"/>
          </a:xfrm>
          <a:prstGeom prst="rect">
            <a:avLst/>
          </a:prstGeom>
          <a:noFill/>
        </p:spPr>
        <p:txBody>
          <a:bodyPr wrap="square" lIns="45720" tIns="27432" rIns="45720" bIns="27432" anchor="t">
            <a:spAutoFit/>
          </a:bodyPr>
          <a:lstStyle/>
          <a:p>
            <a:pPr>
              <a:spcAft>
                <a:spcPts val="400"/>
              </a:spcAft>
            </a:pPr>
            <a:endParaRPr dirty="0">
              <a:solidFill>
                <a:srgbClr val="FF0000"/>
              </a:solidFill>
            </a:endParaRPr>
          </a:p>
          <a:p>
            <a:pPr>
              <a:lnSpc>
                <a:spcPct val="100000"/>
              </a:lnSpc>
              <a:spcAft>
                <a:spcPts val="300"/>
              </a:spcAft>
              <a:defRPr sz="1850">
                <a:solidFill>
                  <a:srgbClr val="20272D"/>
                </a:solidFill>
                <a:latin typeface="Aptos"/>
              </a:defRPr>
            </a:pPr>
            <a:r>
              <a:rPr dirty="0"/>
              <a:t>The model is shaped by its algorithm and data; fine-tuning can further adapt it.</a:t>
            </a:r>
            <a:endParaRPr dirty="0">
              <a:solidFill>
                <a:srgbClr val="FF0000"/>
              </a:solidFill>
            </a:endParaRPr>
          </a:p>
        </p:txBody>
      </p:sp>
      <p:sp>
        <p:nvSpPr>
          <p:cNvPr id="7" name="Rectangle: Rounded Corners 6">
            <a:extLst>
              <a:ext uri="{FF2B5EF4-FFF2-40B4-BE49-F238E27FC236}">
                <a16:creationId xmlns:a16="http://schemas.microsoft.com/office/drawing/2014/main" id="{B0C5B3D0-1160-5708-E4D9-60D6543DBE0B}"/>
              </a:ext>
            </a:extLst>
          </p:cNvPr>
          <p:cNvSpPr/>
          <p:nvPr/>
        </p:nvSpPr>
        <p:spPr>
          <a:xfrm>
            <a:off x="360174" y="1616228"/>
            <a:ext cx="2759440" cy="2573935"/>
          </a:xfrm>
          <a:prstGeom prst="roundRect">
            <a:avLst>
              <a:gd name="adj" fmla="val 36570"/>
            </a:avLst>
          </a:prstGeom>
          <a:solidFill>
            <a:schemeClr val="accent5">
              <a:lumMod val="75000"/>
            </a:schemeClr>
          </a:solidFill>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3600" dirty="0"/>
              <a:t>User</a:t>
            </a:r>
            <a:br>
              <a:rPr lang="en-US" dirty="0"/>
            </a:br>
            <a:br>
              <a:rPr lang="en-US" dirty="0"/>
            </a:br>
            <a:r>
              <a:rPr lang="en-US" dirty="0"/>
              <a:t>Provides input</a:t>
            </a:r>
            <a:br>
              <a:rPr lang="en-US" dirty="0"/>
            </a:br>
            <a:r>
              <a:rPr lang="en-US" dirty="0"/>
              <a:t>(text, voice, images)</a:t>
            </a:r>
          </a:p>
        </p:txBody>
      </p:sp>
      <p:sp>
        <p:nvSpPr>
          <p:cNvPr id="8" name="Rectangle: Rounded Corners 7">
            <a:extLst>
              <a:ext uri="{FF2B5EF4-FFF2-40B4-BE49-F238E27FC236}">
                <a16:creationId xmlns:a16="http://schemas.microsoft.com/office/drawing/2014/main" id="{EEC5CC5C-BAE9-2C2E-2A2D-D0CDA6A8485E}"/>
              </a:ext>
            </a:extLst>
          </p:cNvPr>
          <p:cNvSpPr/>
          <p:nvPr/>
        </p:nvSpPr>
        <p:spPr>
          <a:xfrm>
            <a:off x="4522006" y="1616228"/>
            <a:ext cx="2759440" cy="2573935"/>
          </a:xfrm>
          <a:prstGeom prst="roundRect">
            <a:avLst>
              <a:gd name="adj" fmla="val 36570"/>
            </a:avLst>
          </a:prstGeom>
          <a:solidFill>
            <a:schemeClr val="accent5">
              <a:lumMod val="75000"/>
            </a:schemeClr>
          </a:solidFill>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3600" dirty="0"/>
              <a:t>Application</a:t>
            </a:r>
            <a:br>
              <a:rPr lang="en-US" dirty="0"/>
            </a:br>
            <a:br>
              <a:rPr lang="en-US" dirty="0"/>
            </a:br>
            <a:r>
              <a:rPr lang="en-US" dirty="0"/>
              <a:t>Adds instructions, context, safety, integrations</a:t>
            </a:r>
          </a:p>
        </p:txBody>
      </p:sp>
      <p:sp>
        <p:nvSpPr>
          <p:cNvPr id="9" name="Rectangle: Rounded Corners 8">
            <a:extLst>
              <a:ext uri="{FF2B5EF4-FFF2-40B4-BE49-F238E27FC236}">
                <a16:creationId xmlns:a16="http://schemas.microsoft.com/office/drawing/2014/main" id="{124DA874-E1D0-70FD-4AC9-914978675CDB}"/>
              </a:ext>
            </a:extLst>
          </p:cNvPr>
          <p:cNvSpPr/>
          <p:nvPr/>
        </p:nvSpPr>
        <p:spPr>
          <a:xfrm>
            <a:off x="8762411" y="1616227"/>
            <a:ext cx="2759440" cy="2573935"/>
          </a:xfrm>
          <a:prstGeom prst="roundRect">
            <a:avLst>
              <a:gd name="adj" fmla="val 36570"/>
            </a:avLst>
          </a:prstGeom>
          <a:solidFill>
            <a:schemeClr val="accent5">
              <a:lumMod val="75000"/>
            </a:schemeClr>
          </a:solidFill>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3600" dirty="0"/>
              <a:t>Model</a:t>
            </a:r>
            <a:br>
              <a:rPr lang="en-US" dirty="0"/>
            </a:br>
            <a:br>
              <a:rPr lang="en-US" dirty="0"/>
            </a:br>
            <a:r>
              <a:rPr lang="en-US" dirty="0"/>
              <a:t>Processes prompt and generates output</a:t>
            </a:r>
          </a:p>
        </p:txBody>
      </p:sp>
      <p:cxnSp>
        <p:nvCxnSpPr>
          <p:cNvPr id="11" name="Straight Arrow Connector 10">
            <a:extLst>
              <a:ext uri="{FF2B5EF4-FFF2-40B4-BE49-F238E27FC236}">
                <a16:creationId xmlns:a16="http://schemas.microsoft.com/office/drawing/2014/main" id="{78E0D565-6680-4457-82E5-B09F1F68484A}"/>
              </a:ext>
            </a:extLst>
          </p:cNvPr>
          <p:cNvCxnSpPr/>
          <p:nvPr/>
        </p:nvCxnSpPr>
        <p:spPr>
          <a:xfrm>
            <a:off x="3177613" y="2532184"/>
            <a:ext cx="1313219" cy="0"/>
          </a:xfrm>
          <a:prstGeom prst="straightConnector1">
            <a:avLst/>
          </a:prstGeom>
          <a:ln w="50800">
            <a:solidFill>
              <a:schemeClr val="tx1"/>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0CD45C42-CD4F-63C2-C957-724415B0E3D7}"/>
              </a:ext>
            </a:extLst>
          </p:cNvPr>
          <p:cNvCxnSpPr>
            <a:cxnSpLocks/>
          </p:cNvCxnSpPr>
          <p:nvPr/>
        </p:nvCxnSpPr>
        <p:spPr>
          <a:xfrm flipH="1">
            <a:off x="3156731" y="3187002"/>
            <a:ext cx="1313219" cy="0"/>
          </a:xfrm>
          <a:prstGeom prst="straightConnector1">
            <a:avLst/>
          </a:prstGeom>
          <a:ln w="50800">
            <a:solidFill>
              <a:schemeClr val="tx1"/>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50CD56BD-37D8-B6EE-D47C-F8A929E81A74}"/>
              </a:ext>
            </a:extLst>
          </p:cNvPr>
          <p:cNvCxnSpPr/>
          <p:nvPr/>
        </p:nvCxnSpPr>
        <p:spPr>
          <a:xfrm>
            <a:off x="7349493" y="2532184"/>
            <a:ext cx="1313219" cy="0"/>
          </a:xfrm>
          <a:prstGeom prst="straightConnector1">
            <a:avLst/>
          </a:prstGeom>
          <a:ln w="50800">
            <a:solidFill>
              <a:schemeClr val="tx1"/>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E208C5F3-8AF6-0095-D9B6-C1FF3291F6E7}"/>
              </a:ext>
            </a:extLst>
          </p:cNvPr>
          <p:cNvCxnSpPr>
            <a:cxnSpLocks/>
          </p:cNvCxnSpPr>
          <p:nvPr/>
        </p:nvCxnSpPr>
        <p:spPr>
          <a:xfrm flipH="1">
            <a:off x="7328611" y="3187002"/>
            <a:ext cx="1313219" cy="0"/>
          </a:xfrm>
          <a:prstGeom prst="straightConnector1">
            <a:avLst/>
          </a:prstGeom>
          <a:ln w="50800">
            <a:solidFill>
              <a:schemeClr val="tx1"/>
            </a:solidFill>
            <a:tailEnd type="triangle" w="lg" len="lg"/>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3C26EA4E-0441-E8F3-C6AC-D456F17FC6A6}"/>
              </a:ext>
            </a:extLst>
          </p:cNvPr>
          <p:cNvSpPr txBox="1"/>
          <p:nvPr/>
        </p:nvSpPr>
        <p:spPr>
          <a:xfrm>
            <a:off x="3234280" y="2162852"/>
            <a:ext cx="808811" cy="338554"/>
          </a:xfrm>
          <a:prstGeom prst="rect">
            <a:avLst/>
          </a:prstGeom>
          <a:noFill/>
        </p:spPr>
        <p:txBody>
          <a:bodyPr wrap="none" rtlCol="0">
            <a:spAutoFit/>
          </a:bodyPr>
          <a:lstStyle/>
          <a:p>
            <a:pPr algn="ctr"/>
            <a:r>
              <a:rPr lang="en-US" sz="1600" dirty="0"/>
              <a:t>prompt</a:t>
            </a:r>
          </a:p>
        </p:txBody>
      </p:sp>
      <p:sp>
        <p:nvSpPr>
          <p:cNvPr id="16" name="TextBox 15">
            <a:extLst>
              <a:ext uri="{FF2B5EF4-FFF2-40B4-BE49-F238E27FC236}">
                <a16:creationId xmlns:a16="http://schemas.microsoft.com/office/drawing/2014/main" id="{0973AE27-3331-73C3-5E66-FE5265C93C65}"/>
              </a:ext>
            </a:extLst>
          </p:cNvPr>
          <p:cNvSpPr txBox="1"/>
          <p:nvPr/>
        </p:nvSpPr>
        <p:spPr>
          <a:xfrm>
            <a:off x="7180966" y="1706068"/>
            <a:ext cx="1335126" cy="830997"/>
          </a:xfrm>
          <a:prstGeom prst="rect">
            <a:avLst/>
          </a:prstGeom>
          <a:noFill/>
        </p:spPr>
        <p:txBody>
          <a:bodyPr wrap="square" rtlCol="0">
            <a:spAutoFit/>
          </a:bodyPr>
          <a:lstStyle/>
          <a:p>
            <a:pPr algn="ctr"/>
            <a:r>
              <a:rPr lang="en-US" sz="1600" dirty="0"/>
              <a:t>system prompt + instructions</a:t>
            </a:r>
          </a:p>
        </p:txBody>
      </p:sp>
      <p:sp>
        <p:nvSpPr>
          <p:cNvPr id="17" name="TextBox 16">
            <a:extLst>
              <a:ext uri="{FF2B5EF4-FFF2-40B4-BE49-F238E27FC236}">
                <a16:creationId xmlns:a16="http://schemas.microsoft.com/office/drawing/2014/main" id="{5F24719C-269B-FA88-9C9D-DB0C43BEF20A}"/>
              </a:ext>
            </a:extLst>
          </p:cNvPr>
          <p:cNvSpPr txBox="1"/>
          <p:nvPr/>
        </p:nvSpPr>
        <p:spPr>
          <a:xfrm>
            <a:off x="3414220" y="3189024"/>
            <a:ext cx="753732" cy="338554"/>
          </a:xfrm>
          <a:prstGeom prst="rect">
            <a:avLst/>
          </a:prstGeom>
          <a:noFill/>
        </p:spPr>
        <p:txBody>
          <a:bodyPr wrap="none" rtlCol="0">
            <a:spAutoFit/>
          </a:bodyPr>
          <a:lstStyle/>
          <a:p>
            <a:pPr algn="ctr"/>
            <a:r>
              <a:rPr lang="en-US" sz="1600" dirty="0"/>
              <a:t>output</a:t>
            </a:r>
          </a:p>
        </p:txBody>
      </p:sp>
      <p:sp>
        <p:nvSpPr>
          <p:cNvPr id="18" name="TextBox 17">
            <a:extLst>
              <a:ext uri="{FF2B5EF4-FFF2-40B4-BE49-F238E27FC236}">
                <a16:creationId xmlns:a16="http://schemas.microsoft.com/office/drawing/2014/main" id="{D5768A20-0247-1E8D-DC88-DEF1A041B898}"/>
              </a:ext>
            </a:extLst>
          </p:cNvPr>
          <p:cNvSpPr txBox="1"/>
          <p:nvPr/>
        </p:nvSpPr>
        <p:spPr>
          <a:xfrm>
            <a:off x="7427284" y="3259723"/>
            <a:ext cx="1335126" cy="338554"/>
          </a:xfrm>
          <a:prstGeom prst="rect">
            <a:avLst/>
          </a:prstGeom>
          <a:noFill/>
        </p:spPr>
        <p:txBody>
          <a:bodyPr wrap="square" rtlCol="0">
            <a:spAutoFit/>
          </a:bodyPr>
          <a:lstStyle/>
          <a:p>
            <a:pPr algn="ctr"/>
            <a:r>
              <a:rPr lang="en-US" sz="1600" dirty="0"/>
              <a:t>AI response</a:t>
            </a:r>
          </a:p>
        </p:txBody>
      </p:sp>
      <p:sp>
        <p:nvSpPr>
          <p:cNvPr id="20" name="TextBox 19">
            <a:extLst>
              <a:ext uri="{FF2B5EF4-FFF2-40B4-BE49-F238E27FC236}">
                <a16:creationId xmlns:a16="http://schemas.microsoft.com/office/drawing/2014/main" id="{0FC02A02-A06C-8AA2-9F8F-670C13CFE276}"/>
              </a:ext>
            </a:extLst>
          </p:cNvPr>
          <p:cNvSpPr txBox="1"/>
          <p:nvPr/>
        </p:nvSpPr>
        <p:spPr>
          <a:xfrm>
            <a:off x="11339287" y="3904370"/>
            <a:ext cx="857765" cy="584775"/>
          </a:xfrm>
          <a:prstGeom prst="rect">
            <a:avLst/>
          </a:prstGeom>
          <a:noFill/>
        </p:spPr>
        <p:txBody>
          <a:bodyPr wrap="square" rtlCol="0">
            <a:spAutoFit/>
          </a:bodyPr>
          <a:lstStyle/>
          <a:p>
            <a:pPr algn="ctr"/>
            <a:r>
              <a:rPr lang="en-US" sz="1600" b="1" cap="small" dirty="0"/>
              <a:t>Fine Tuning</a:t>
            </a:r>
          </a:p>
        </p:txBody>
      </p:sp>
      <p:sp>
        <p:nvSpPr>
          <p:cNvPr id="21" name="Arc 20">
            <a:extLst>
              <a:ext uri="{FF2B5EF4-FFF2-40B4-BE49-F238E27FC236}">
                <a16:creationId xmlns:a16="http://schemas.microsoft.com/office/drawing/2014/main" id="{31EDB870-11F1-F806-3ED6-0302449E1E65}"/>
              </a:ext>
            </a:extLst>
          </p:cNvPr>
          <p:cNvSpPr/>
          <p:nvPr/>
        </p:nvSpPr>
        <p:spPr>
          <a:xfrm>
            <a:off x="11158588" y="3631922"/>
            <a:ext cx="623496" cy="584775"/>
          </a:xfrm>
          <a:prstGeom prst="arc">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6" name="Connector: Curved 25">
            <a:extLst>
              <a:ext uri="{FF2B5EF4-FFF2-40B4-BE49-F238E27FC236}">
                <a16:creationId xmlns:a16="http://schemas.microsoft.com/office/drawing/2014/main" id="{A13AAA86-555B-C096-53DD-2B77C9105B2A}"/>
              </a:ext>
            </a:extLst>
          </p:cNvPr>
          <p:cNvCxnSpPr>
            <a:stCxn id="20" idx="2"/>
            <a:endCxn id="22" idx="4"/>
          </p:cNvCxnSpPr>
          <p:nvPr/>
        </p:nvCxnSpPr>
        <p:spPr>
          <a:xfrm rot="5400000">
            <a:off x="11291437" y="4058370"/>
            <a:ext cx="45959" cy="907509"/>
          </a:xfrm>
          <a:prstGeom prst="curvedConnector3">
            <a:avLst>
              <a:gd name="adj1" fmla="val 597400"/>
            </a:avLst>
          </a:prstGeom>
          <a:ln>
            <a:solidFill>
              <a:schemeClr val="tx1"/>
            </a:solidFill>
            <a:tailEnd type="triangle" w="lg" len="lg"/>
          </a:ln>
        </p:spPr>
        <p:style>
          <a:lnRef idx="2">
            <a:schemeClr val="accent1"/>
          </a:lnRef>
          <a:fillRef idx="0">
            <a:schemeClr val="accent1"/>
          </a:fillRef>
          <a:effectRef idx="1">
            <a:schemeClr val="accent1"/>
          </a:effectRef>
          <a:fontRef idx="minor">
            <a:schemeClr val="tx1"/>
          </a:fontRef>
        </p:style>
      </p:cxnSp>
      <p:pic>
        <p:nvPicPr>
          <p:cNvPr id="30" name="Picture 29">
            <a:extLst>
              <a:ext uri="{FF2B5EF4-FFF2-40B4-BE49-F238E27FC236}">
                <a16:creationId xmlns:a16="http://schemas.microsoft.com/office/drawing/2014/main" id="{3AC28B3B-33FA-951E-7128-899C9634A352}"/>
              </a:ext>
            </a:extLst>
          </p:cNvPr>
          <p:cNvPicPr>
            <a:picLocks noChangeAspect="1"/>
          </p:cNvPicPr>
          <p:nvPr/>
        </p:nvPicPr>
        <p:blipFill>
          <a:blip r:embed="rId2"/>
          <a:stretch>
            <a:fillRect/>
          </a:stretch>
        </p:blipFill>
        <p:spPr>
          <a:xfrm>
            <a:off x="9270052" y="4122464"/>
            <a:ext cx="793613" cy="793613"/>
          </a:xfrm>
          <a:prstGeom prst="rect">
            <a:avLst/>
          </a:prstGeom>
        </p:spPr>
      </p:pic>
      <p:pic>
        <p:nvPicPr>
          <p:cNvPr id="32" name="Picture 31">
            <a:extLst>
              <a:ext uri="{FF2B5EF4-FFF2-40B4-BE49-F238E27FC236}">
                <a16:creationId xmlns:a16="http://schemas.microsoft.com/office/drawing/2014/main" id="{F507708D-B0A4-08D7-4059-E6AD689207EB}"/>
              </a:ext>
            </a:extLst>
          </p:cNvPr>
          <p:cNvPicPr>
            <a:picLocks noChangeAspect="1"/>
          </p:cNvPicPr>
          <p:nvPr/>
        </p:nvPicPr>
        <p:blipFill>
          <a:blip r:embed="rId3"/>
          <a:stretch>
            <a:fillRect/>
          </a:stretch>
        </p:blipFill>
        <p:spPr>
          <a:xfrm flipH="1">
            <a:off x="10063665" y="4213854"/>
            <a:ext cx="628045" cy="628045"/>
          </a:xfrm>
          <a:prstGeom prst="rect">
            <a:avLst/>
          </a:prstGeom>
        </p:spPr>
      </p:pic>
      <p:sp>
        <p:nvSpPr>
          <p:cNvPr id="34" name="TextBox 33">
            <a:extLst>
              <a:ext uri="{FF2B5EF4-FFF2-40B4-BE49-F238E27FC236}">
                <a16:creationId xmlns:a16="http://schemas.microsoft.com/office/drawing/2014/main" id="{76DC77AE-97B7-A2F5-3637-9553152823DC}"/>
              </a:ext>
            </a:extLst>
          </p:cNvPr>
          <p:cNvSpPr txBox="1"/>
          <p:nvPr/>
        </p:nvSpPr>
        <p:spPr>
          <a:xfrm>
            <a:off x="9350751" y="4674622"/>
            <a:ext cx="791379" cy="276999"/>
          </a:xfrm>
          <a:prstGeom prst="rect">
            <a:avLst/>
          </a:prstGeom>
          <a:noFill/>
        </p:spPr>
        <p:txBody>
          <a:bodyPr wrap="square">
            <a:spAutoFit/>
          </a:bodyPr>
          <a:lstStyle/>
          <a:p>
            <a:r>
              <a:rPr lang="en-US" sz="1200" dirty="0"/>
              <a:t>algorithm</a:t>
            </a:r>
            <a:endParaRPr lang="en-US" sz="1400" dirty="0"/>
          </a:p>
        </p:txBody>
      </p:sp>
      <p:sp>
        <p:nvSpPr>
          <p:cNvPr id="35" name="TextBox 34">
            <a:extLst>
              <a:ext uri="{FF2B5EF4-FFF2-40B4-BE49-F238E27FC236}">
                <a16:creationId xmlns:a16="http://schemas.microsoft.com/office/drawing/2014/main" id="{E318017A-3136-5525-D851-1198BBA062A0}"/>
              </a:ext>
            </a:extLst>
          </p:cNvPr>
          <p:cNvSpPr txBox="1"/>
          <p:nvPr/>
        </p:nvSpPr>
        <p:spPr>
          <a:xfrm>
            <a:off x="10152179" y="4686899"/>
            <a:ext cx="524392" cy="276999"/>
          </a:xfrm>
          <a:prstGeom prst="rect">
            <a:avLst/>
          </a:prstGeom>
          <a:noFill/>
        </p:spPr>
        <p:txBody>
          <a:bodyPr wrap="square">
            <a:spAutoFit/>
          </a:bodyPr>
          <a:lstStyle/>
          <a:p>
            <a:r>
              <a:rPr lang="en-US" sz="1200" dirty="0"/>
              <a:t>data</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999" cy="109728"/>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11018520" cy="658368"/>
          </a:xfrm>
          <a:prstGeom prst="rect">
            <a:avLst/>
          </a:prstGeom>
          <a:noFill/>
        </p:spPr>
        <p:txBody>
          <a:bodyPr wrap="none" anchor="ctr">
            <a:spAutoFit/>
          </a:bodyPr>
          <a:lstStyle/>
          <a:p>
            <a:pPr algn="l">
              <a:defRPr sz="2700" b="1">
                <a:solidFill>
                  <a:srgbClr val="20272D"/>
                </a:solidFill>
                <a:latin typeface="Aptos Display"/>
              </a:defRPr>
            </a:pPr>
            <a:r>
              <a:t>You &amp; AI</a:t>
            </a:r>
          </a:p>
        </p:txBody>
      </p:sp>
      <p:sp>
        <p:nvSpPr>
          <p:cNvPr id="4" name="Rectangle 3"/>
          <p:cNvSpPr/>
          <p:nvPr/>
        </p:nvSpPr>
        <p:spPr>
          <a:xfrm>
            <a:off x="594360" y="1024128"/>
            <a:ext cx="10972800" cy="32004"/>
          </a:xfrm>
          <a:prstGeom prst="rect">
            <a:avLst/>
          </a:prstGeom>
          <a:solidFill>
            <a:srgbClr val="2D91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914400" y="2331720"/>
            <a:ext cx="10360152" cy="1554480"/>
          </a:xfrm>
          <a:prstGeom prst="rect">
            <a:avLst/>
          </a:prstGeom>
          <a:noFill/>
        </p:spPr>
        <p:txBody>
          <a:bodyPr wrap="none" anchor="ctr">
            <a:spAutoFit/>
          </a:bodyPr>
          <a:lstStyle/>
          <a:p>
            <a:pPr algn="ctr">
              <a:defRPr sz="3600" b="1">
                <a:solidFill>
                  <a:srgbClr val="2D91A0"/>
                </a:solidFill>
                <a:latin typeface="Aptos Display"/>
              </a:defRPr>
            </a:pPr>
            <a:r>
              <a:t>You &amp; AI</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855</TotalTime>
  <Words>5550</Words>
  <Application>Microsoft Office PowerPoint</Application>
  <PresentationFormat>Widescreen</PresentationFormat>
  <Paragraphs>507</Paragraphs>
  <Slides>56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56</vt:i4>
      </vt:variant>
    </vt:vector>
  </HeadingPairs>
  <TitlesOfParts>
    <vt:vector size="62" baseType="lpstr">
      <vt:lpstr>Aptos</vt:lpstr>
      <vt:lpstr>Arial</vt:lpstr>
      <vt:lpstr>Book Antiqua</vt:lpstr>
      <vt:lpstr>Calibri</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Jack Myers</cp:lastModifiedBy>
  <cp:revision>4</cp:revision>
  <dcterms:created xsi:type="dcterms:W3CDTF">2013-01-27T09:14:16Z</dcterms:created>
  <dcterms:modified xsi:type="dcterms:W3CDTF">2026-08-17T02:39:56Z</dcterms:modified>
  <cp:category/>
</cp:coreProperties>
</file>