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7"/>
  </p:notesMasterIdLst>
  <p:handoutMasterIdLst>
    <p:handoutMasterId r:id="rId88"/>
  </p:handoutMasterIdLst>
  <p:sldIdLst>
    <p:sldId id="401" r:id="rId2"/>
    <p:sldId id="413" r:id="rId3"/>
    <p:sldId id="407" r:id="rId4"/>
    <p:sldId id="411" r:id="rId5"/>
    <p:sldId id="414" r:id="rId6"/>
    <p:sldId id="415" r:id="rId7"/>
    <p:sldId id="378" r:id="rId8"/>
    <p:sldId id="403" r:id="rId9"/>
    <p:sldId id="278" r:id="rId10"/>
    <p:sldId id="404" r:id="rId11"/>
    <p:sldId id="279" r:id="rId12"/>
    <p:sldId id="257" r:id="rId13"/>
    <p:sldId id="258" r:id="rId14"/>
    <p:sldId id="405" r:id="rId15"/>
    <p:sldId id="282" r:id="rId16"/>
    <p:sldId id="416" r:id="rId17"/>
    <p:sldId id="417" r:id="rId18"/>
    <p:sldId id="418" r:id="rId19"/>
    <p:sldId id="419" r:id="rId20"/>
    <p:sldId id="420" r:id="rId21"/>
    <p:sldId id="421" r:id="rId22"/>
    <p:sldId id="422" r:id="rId23"/>
    <p:sldId id="259" r:id="rId24"/>
    <p:sldId id="412" r:id="rId25"/>
    <p:sldId id="423" r:id="rId26"/>
    <p:sldId id="424" r:id="rId27"/>
    <p:sldId id="425" r:id="rId28"/>
    <p:sldId id="426" r:id="rId29"/>
    <p:sldId id="430" r:id="rId30"/>
    <p:sldId id="431" r:id="rId31"/>
    <p:sldId id="432" r:id="rId32"/>
    <p:sldId id="428" r:id="rId33"/>
    <p:sldId id="369" r:id="rId34"/>
    <p:sldId id="311" r:id="rId35"/>
    <p:sldId id="285" r:id="rId36"/>
    <p:sldId id="286" r:id="rId37"/>
    <p:sldId id="353" r:id="rId38"/>
    <p:sldId id="433" r:id="rId39"/>
    <p:sldId id="381" r:id="rId40"/>
    <p:sldId id="435" r:id="rId41"/>
    <p:sldId id="437" r:id="rId42"/>
    <p:sldId id="438" r:id="rId43"/>
    <p:sldId id="439" r:id="rId44"/>
    <p:sldId id="440" r:id="rId45"/>
    <p:sldId id="441" r:id="rId46"/>
    <p:sldId id="436" r:id="rId47"/>
    <p:sldId id="302" r:id="rId48"/>
    <p:sldId id="269" r:id="rId49"/>
    <p:sldId id="303" r:id="rId50"/>
    <p:sldId id="304" r:id="rId51"/>
    <p:sldId id="270" r:id="rId52"/>
    <p:sldId id="335" r:id="rId53"/>
    <p:sldId id="345" r:id="rId54"/>
    <p:sldId id="448" r:id="rId55"/>
    <p:sldId id="384" r:id="rId56"/>
    <p:sldId id="386" r:id="rId57"/>
    <p:sldId id="358" r:id="rId58"/>
    <p:sldId id="445" r:id="rId59"/>
    <p:sldId id="446" r:id="rId60"/>
    <p:sldId id="443" r:id="rId61"/>
    <p:sldId id="444" r:id="rId62"/>
    <p:sldId id="447" r:id="rId63"/>
    <p:sldId id="393" r:id="rId64"/>
    <p:sldId id="394" r:id="rId65"/>
    <p:sldId id="442" r:id="rId66"/>
    <p:sldId id="366" r:id="rId67"/>
    <p:sldId id="367" r:id="rId68"/>
    <p:sldId id="368" r:id="rId69"/>
    <p:sldId id="370" r:id="rId70"/>
    <p:sldId id="371" r:id="rId71"/>
    <p:sldId id="372" r:id="rId72"/>
    <p:sldId id="356" r:id="rId73"/>
    <p:sldId id="295" r:id="rId74"/>
    <p:sldId id="296" r:id="rId75"/>
    <p:sldId id="297" r:id="rId76"/>
    <p:sldId id="298" r:id="rId77"/>
    <p:sldId id="299" r:id="rId78"/>
    <p:sldId id="355" r:id="rId79"/>
    <p:sldId id="347" r:id="rId80"/>
    <p:sldId id="348" r:id="rId81"/>
    <p:sldId id="274" r:id="rId82"/>
    <p:sldId id="399" r:id="rId83"/>
    <p:sldId id="349" r:id="rId84"/>
    <p:sldId id="350" r:id="rId85"/>
    <p:sldId id="275"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378589"/>
    <a:srgbClr val="6F1D75"/>
    <a:srgbClr val="BA31C5"/>
    <a:srgbClr val="E7D6C7"/>
    <a:srgbClr val="D4D597"/>
    <a:srgbClr val="FFFF99"/>
    <a:srgbClr val="FFCCFF"/>
    <a:srgbClr val="ACCBF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Objects="1">
      <p:cViewPr>
        <p:scale>
          <a:sx n="68" d="100"/>
          <a:sy n="68" d="100"/>
        </p:scale>
        <p:origin x="552" y="271"/>
      </p:cViewPr>
      <p:guideLst>
        <p:guide orient="horz" pos="2160"/>
        <p:guide pos="2880"/>
      </p:guideLst>
    </p:cSldViewPr>
  </p:slideViewPr>
  <p:notesTextViewPr>
    <p:cViewPr>
      <p:scale>
        <a:sx n="100" d="100"/>
        <a:sy n="100" d="100"/>
      </p:scale>
      <p:origin x="0" y="0"/>
    </p:cViewPr>
  </p:notesTextViewPr>
  <p:sorterViewPr>
    <p:cViewPr>
      <p:scale>
        <a:sx n="334351927" d="488281250"/>
        <a:sy n="334351927" d="488281250"/>
      </p:scale>
      <p:origin x="0" y="-115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13E72A6-F1CE-9A44-92E1-BCD7317752E8}" type="datetime1">
              <a:rPr lang="en-US"/>
              <a:pPr>
                <a:defRPr/>
              </a:pPr>
              <a:t>9/18/2016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3440264-03AB-7A44-911E-26A2AEFC15F4}" type="slidenum">
              <a:rPr lang="en-US"/>
              <a:pPr>
                <a:defRPr/>
              </a:pPr>
              <a:t>‹#›</a:t>
            </a:fld>
            <a:endParaRPr lang="en-US"/>
          </a:p>
        </p:txBody>
      </p:sp>
    </p:spTree>
    <p:extLst>
      <p:ext uri="{BB962C8B-B14F-4D97-AF65-F5344CB8AC3E}">
        <p14:creationId xmlns:p14="http://schemas.microsoft.com/office/powerpoint/2010/main" val="25121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B352ED9-E653-9A47-B7A3-C5AB53D5C0B6}" type="datetime1">
              <a:rPr lang="en-US"/>
              <a:pPr>
                <a:defRPr/>
              </a:pPr>
              <a:t>9/18/2016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60DBBD1-181E-744E-89E7-45F0EE4D9123}" type="slidenum">
              <a:rPr lang="en-US"/>
              <a:pPr>
                <a:defRPr/>
              </a:pPr>
              <a:t>‹#›</a:t>
            </a:fld>
            <a:endParaRPr lang="en-US"/>
          </a:p>
        </p:txBody>
      </p:sp>
    </p:spTree>
    <p:extLst>
      <p:ext uri="{BB962C8B-B14F-4D97-AF65-F5344CB8AC3E}">
        <p14:creationId xmlns:p14="http://schemas.microsoft.com/office/powerpoint/2010/main" val="557350352"/>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r>
              <a:rPr lang="en-GB" altLang="en-US" sz="1200"/>
              <a:t>Objects First with Java</a:t>
            </a:r>
          </a:p>
        </p:txBody>
      </p:sp>
      <p:sp>
        <p:nvSpPr>
          <p:cNvPr id="153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r>
              <a:rPr lang="en-GB" altLang="en-US" sz="1200"/>
              <a:t>© David J. Barnes and Michael Kölling</a:t>
            </a:r>
          </a:p>
        </p:txBody>
      </p:sp>
      <p:sp>
        <p:nvSpPr>
          <p:cNvPr id="153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fld id="{03152B4E-4FD2-45FC-9CDE-05DF5F3AE35C}" type="slidenum">
              <a:rPr lang="en-GB" altLang="en-US" sz="1200"/>
              <a:pPr/>
              <a:t>1</a:t>
            </a:fld>
            <a:endParaRPr lang="en-GB" altLang="en-US" sz="1200"/>
          </a:p>
        </p:txBody>
      </p:sp>
      <p:sp>
        <p:nvSpPr>
          <p:cNvPr id="15365" name="Rectangle 2"/>
          <p:cNvSpPr>
            <a:spLocks noGrp="1" noRot="1" noChangeAspect="1" noChangeArrowheads="1" noTextEdit="1"/>
          </p:cNvSpPr>
          <p:nvPr>
            <p:ph type="sldImg"/>
          </p:nvPr>
        </p:nvSpPr>
        <p:spPr>
          <a:ln/>
        </p:spPr>
      </p:sp>
      <p:sp>
        <p:nvSpPr>
          <p:cNvPr id="153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Replace this with your course title and your name/contact details.</a:t>
            </a:r>
          </a:p>
          <a:p>
            <a:pPr eaLnBrk="1" hangingPunct="1"/>
            <a:endParaRPr lang="en-GB" altLang="en-US"/>
          </a:p>
        </p:txBody>
      </p:sp>
    </p:spTree>
    <p:extLst>
      <p:ext uri="{BB962C8B-B14F-4D97-AF65-F5344CB8AC3E}">
        <p14:creationId xmlns:p14="http://schemas.microsoft.com/office/powerpoint/2010/main" val="3170682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pPr>
              <a:defRPr/>
            </a:pPr>
            <a:r>
              <a:rPr lang="en-GB"/>
              <a:t>30/10/2014</a:t>
            </a:r>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pPr>
              <a:defRPr/>
            </a:pPr>
            <a:r>
              <a:rPr lang="en-US"/>
              <a:t>Chapter 4 Requirements Engineering</a:t>
            </a:r>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dirty="0">
              <a:solidFill>
                <a:schemeClr val="tx1"/>
              </a:solidFill>
              <a:latin typeface="Arial Narrow" pitchFamily="34" charset="0"/>
            </a:endParaRPr>
          </a:p>
        </p:txBody>
      </p:sp>
    </p:spTree>
    <p:extLst>
      <p:ext uri="{BB962C8B-B14F-4D97-AF65-F5344CB8AC3E}">
        <p14:creationId xmlns:p14="http://schemas.microsoft.com/office/powerpoint/2010/main" val="845706647"/>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pPr>
              <a:defRPr/>
            </a:pPr>
            <a:r>
              <a:rPr lang="en-GB"/>
              <a:t>30/10/2014</a:t>
            </a:r>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pPr>
              <a:defRPr/>
            </a:pPr>
            <a:r>
              <a:rPr lang="en-US"/>
              <a:t>Chapter 4 Requirements Engineering</a:t>
            </a:r>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dirty="0">
              <a:solidFill>
                <a:schemeClr val="tx1"/>
              </a:solidFill>
              <a:latin typeface="Arial Narrow" pitchFamily="34" charset="0"/>
            </a:endParaRPr>
          </a:p>
        </p:txBody>
      </p:sp>
    </p:spTree>
    <p:extLst>
      <p:ext uri="{BB962C8B-B14F-4D97-AF65-F5344CB8AC3E}">
        <p14:creationId xmlns:p14="http://schemas.microsoft.com/office/powerpoint/2010/main" val="4237124207"/>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pPr>
              <a:defRPr/>
            </a:pPr>
            <a:r>
              <a:rPr lang="en-GB"/>
              <a:t>30/10/2014</a:t>
            </a:r>
            <a:endParaRPr lang="en-US"/>
          </a:p>
        </p:txBody>
      </p:sp>
      <p:sp>
        <p:nvSpPr>
          <p:cNvPr id="8" name="Footer Placeholder 7"/>
          <p:cNvSpPr>
            <a:spLocks noGrp="1"/>
          </p:cNvSpPr>
          <p:nvPr>
            <p:ph type="ftr" sz="quarter" idx="11"/>
          </p:nvPr>
        </p:nvSpPr>
        <p:spPr>
          <a:xfrm>
            <a:off x="457200" y="6641350"/>
            <a:ext cx="8534400" cy="274320"/>
          </a:xfrm>
        </p:spPr>
        <p:txBody>
          <a:bodyPr/>
          <a:lstStyle>
            <a:lvl1pPr>
              <a:defRPr sz="900">
                <a:solidFill>
                  <a:schemeClr val="tx1"/>
                </a:solidFill>
                <a:latin typeface="Arial Narrow" panose="020B0606020202030204" pitchFamily="34" charset="0"/>
              </a:defRPr>
            </a:lvl1pPr>
          </a:lstStyle>
          <a:p>
            <a:pPr>
              <a:defRPr/>
            </a:pPr>
            <a:r>
              <a:rPr lang="en-US"/>
              <a:t>Chapter 4 Requirements Engineering</a:t>
            </a:r>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dirty="0">
              <a:solidFill>
                <a:schemeClr val="tx1"/>
              </a:solidFill>
              <a:latin typeface="Arial Narrow" pitchFamily="34" charset="0"/>
            </a:endParaRPr>
          </a:p>
        </p:txBody>
      </p:sp>
    </p:spTree>
    <p:extLst>
      <p:ext uri="{BB962C8B-B14F-4D97-AF65-F5344CB8AC3E}">
        <p14:creationId xmlns:p14="http://schemas.microsoft.com/office/powerpoint/2010/main" val="2416173886"/>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pPr>
              <a:defRPr/>
            </a:pPr>
            <a:r>
              <a:rPr lang="en-GB"/>
              <a:t>30/10/2014</a:t>
            </a:r>
            <a:endParaRPr lang="en-US"/>
          </a:p>
        </p:txBody>
      </p:sp>
      <p:sp>
        <p:nvSpPr>
          <p:cNvPr id="4" name="Footer Placeholder 3"/>
          <p:cNvSpPr>
            <a:spLocks noGrp="1"/>
          </p:cNvSpPr>
          <p:nvPr>
            <p:ph type="ftr" sz="quarter" idx="11"/>
          </p:nvPr>
        </p:nvSpPr>
        <p:spPr>
          <a:xfrm>
            <a:off x="381000" y="6617600"/>
            <a:ext cx="8686800" cy="274320"/>
          </a:xfrm>
        </p:spPr>
        <p:txBody>
          <a:bodyPr/>
          <a:lstStyle>
            <a:lvl1pPr>
              <a:defRPr sz="900">
                <a:solidFill>
                  <a:schemeClr val="tx1"/>
                </a:solidFill>
                <a:latin typeface="Arial Narrow" panose="020B0606020202030204" pitchFamily="34" charset="0"/>
              </a:defRPr>
            </a:lvl1pPr>
          </a:lstStyle>
          <a:p>
            <a:pPr>
              <a:defRPr/>
            </a:pPr>
            <a:r>
              <a:rPr lang="en-US"/>
              <a:t>Chapter 4 Requirements Engineering</a:t>
            </a:r>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dirty="0">
              <a:solidFill>
                <a:schemeClr val="tx1"/>
              </a:solidFill>
              <a:latin typeface="Arial Narrow" pitchFamily="34" charset="0"/>
            </a:endParaRPr>
          </a:p>
        </p:txBody>
      </p:sp>
    </p:spTree>
    <p:extLst>
      <p:ext uri="{BB962C8B-B14F-4D97-AF65-F5344CB8AC3E}">
        <p14:creationId xmlns:p14="http://schemas.microsoft.com/office/powerpoint/2010/main" val="3899683370"/>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pPr>
              <a:defRPr/>
            </a:pPr>
            <a:r>
              <a:rPr lang="en-GB"/>
              <a:t>30/10/2014</a:t>
            </a:r>
            <a:endParaRPr lang="en-US"/>
          </a:p>
        </p:txBody>
      </p:sp>
      <p:sp>
        <p:nvSpPr>
          <p:cNvPr id="3" name="Footer Placeholder 2"/>
          <p:cNvSpPr>
            <a:spLocks noGrp="1"/>
          </p:cNvSpPr>
          <p:nvPr>
            <p:ph type="ftr" sz="quarter" idx="11"/>
          </p:nvPr>
        </p:nvSpPr>
        <p:spPr>
          <a:xfrm>
            <a:off x="152400" y="6629475"/>
            <a:ext cx="9144000" cy="274320"/>
          </a:xfrm>
        </p:spPr>
        <p:txBody>
          <a:bodyPr/>
          <a:lstStyle>
            <a:lvl1pPr>
              <a:defRPr sz="900">
                <a:solidFill>
                  <a:schemeClr val="tx1"/>
                </a:solidFill>
                <a:latin typeface="Arial Narrow" panose="020B0606020202030204" pitchFamily="34" charset="0"/>
              </a:defRPr>
            </a:lvl1pPr>
          </a:lstStyle>
          <a:p>
            <a:pPr>
              <a:defRPr/>
            </a:pPr>
            <a:r>
              <a:rPr lang="en-US"/>
              <a:t>Chapter 4 Requirements Engineering</a:t>
            </a:r>
          </a:p>
        </p:txBody>
      </p:sp>
      <p:sp>
        <p:nvSpPr>
          <p:cNvPr id="6"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dirty="0">
              <a:solidFill>
                <a:prstClr val="black"/>
              </a:solidFill>
              <a:latin typeface="Arial Narrow" pitchFamily="34" charset="0"/>
            </a:endParaRPr>
          </a:p>
        </p:txBody>
      </p:sp>
    </p:spTree>
    <p:extLst>
      <p:ext uri="{BB962C8B-B14F-4D97-AF65-F5344CB8AC3E}">
        <p14:creationId xmlns:p14="http://schemas.microsoft.com/office/powerpoint/2010/main" val="1155883859"/>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pPr>
              <a:defRPr/>
            </a:pPr>
            <a:r>
              <a:rPr lang="en-GB"/>
              <a:t>30/10/2014</a:t>
            </a:r>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pPr>
              <a:defRPr/>
            </a:pPr>
            <a:r>
              <a:rPr lang="en-US"/>
              <a:t>Chapter 4 Requirements Engineering</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dirty="0">
              <a:solidFill>
                <a:schemeClr val="tx1"/>
              </a:solidFill>
              <a:latin typeface="Arial Narrow" pitchFamily="34" charset="0"/>
            </a:endParaRPr>
          </a:p>
        </p:txBody>
      </p:sp>
    </p:spTree>
    <p:extLst>
      <p:ext uri="{BB962C8B-B14F-4D97-AF65-F5344CB8AC3E}">
        <p14:creationId xmlns:p14="http://schemas.microsoft.com/office/powerpoint/2010/main" val="4115966311"/>
      </p:ext>
    </p:extLst>
  </p:cSld>
  <p:clrMapOvr>
    <a:overrideClrMapping bg1="lt1" tx1="dk1" bg2="lt2" tx2="dk2" accent1="accent1" accent2="accent2" accent3="accent3" accent4="accent4" accent5="accent5" accent6="accent6" hlink="hlink" folHlink="folHlink"/>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pPr>
              <a:defRPr/>
            </a:pPr>
            <a:r>
              <a:rPr lang="en-GB"/>
              <a:t>30/10/2014</a:t>
            </a:r>
            <a:endParaRPr lang="en-US"/>
          </a:p>
        </p:txBody>
      </p:sp>
      <p:sp>
        <p:nvSpPr>
          <p:cNvPr id="5" name="Footer Placeholder 4"/>
          <p:cNvSpPr>
            <a:spLocks noGrp="1"/>
          </p:cNvSpPr>
          <p:nvPr>
            <p:ph type="ftr" sz="quarter" idx="11"/>
          </p:nvPr>
        </p:nvSpPr>
        <p:spPr>
          <a:xfrm>
            <a:off x="381000" y="6617600"/>
            <a:ext cx="8686800" cy="274320"/>
          </a:xfrm>
        </p:spPr>
        <p:txBody>
          <a:bodyPr/>
          <a:lstStyle>
            <a:lvl1pPr>
              <a:defRPr sz="900">
                <a:solidFill>
                  <a:schemeClr val="tx1"/>
                </a:solidFill>
                <a:latin typeface="Arial Narrow" panose="020B0606020202030204" pitchFamily="34" charset="0"/>
              </a:defRPr>
            </a:lvl1pPr>
          </a:lstStyle>
          <a:p>
            <a:pPr>
              <a:defRPr/>
            </a:pPr>
            <a:r>
              <a:rPr lang="en-US"/>
              <a:t>Chapter 4 Requirements Engineering</a:t>
            </a:r>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dirty="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dirty="0">
              <a:solidFill>
                <a:schemeClr val="tx1"/>
              </a:solidFill>
              <a:latin typeface="Arial Narrow" pitchFamily="34" charset="0"/>
            </a:endParaRPr>
          </a:p>
        </p:txBody>
      </p:sp>
    </p:spTree>
    <p:extLst>
      <p:ext uri="{BB962C8B-B14F-4D97-AF65-F5344CB8AC3E}">
        <p14:creationId xmlns:p14="http://schemas.microsoft.com/office/powerpoint/2010/main" val="1988949651"/>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Java Foundations">
    <p:bg>
      <p:bgPr>
        <a:solidFill>
          <a:srgbClr val="FFC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pPr>
              <a:defRPr/>
            </a:pPr>
            <a:r>
              <a:rPr lang="en-GB"/>
              <a:t>30/10/2014</a:t>
            </a:r>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pPr>
              <a:defRPr/>
            </a:pPr>
            <a:r>
              <a:rPr lang="en-US"/>
              <a:t>Chapter 4 Requirements Engineering</a:t>
            </a:r>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dirty="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dirty="0">
              <a:solidFill>
                <a:schemeClr val="tx1"/>
              </a:solidFill>
              <a:latin typeface="Arial Narrow" pitchFamily="34" charset="0"/>
            </a:endParaRPr>
          </a:p>
        </p:txBody>
      </p:sp>
    </p:spTree>
    <p:extLst>
      <p:ext uri="{BB962C8B-B14F-4D97-AF65-F5344CB8AC3E}">
        <p14:creationId xmlns:p14="http://schemas.microsoft.com/office/powerpoint/2010/main" val="303874109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lueJay">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pPr>
              <a:defRPr/>
            </a:pPr>
            <a:r>
              <a:rPr lang="en-GB"/>
              <a:t>30/10/2014</a:t>
            </a:r>
            <a:endParaRPr lang="en-US"/>
          </a:p>
        </p:txBody>
      </p:sp>
      <p:sp>
        <p:nvSpPr>
          <p:cNvPr id="5" name="Footer Placeholder 4"/>
          <p:cNvSpPr>
            <a:spLocks noGrp="1"/>
          </p:cNvSpPr>
          <p:nvPr>
            <p:ph type="ftr" sz="quarter" idx="11"/>
          </p:nvPr>
        </p:nvSpPr>
        <p:spPr>
          <a:xfrm>
            <a:off x="304800" y="6617600"/>
            <a:ext cx="8839200" cy="274320"/>
          </a:xfrm>
        </p:spPr>
        <p:txBody>
          <a:bodyPr/>
          <a:lstStyle>
            <a:lvl1pPr>
              <a:defRPr sz="900">
                <a:solidFill>
                  <a:schemeClr val="tx1"/>
                </a:solidFill>
                <a:latin typeface="Arial Narrow" panose="020B0606020202030204" pitchFamily="34" charset="0"/>
              </a:defRPr>
            </a:lvl1pPr>
          </a:lstStyle>
          <a:p>
            <a:pPr>
              <a:defRPr/>
            </a:pPr>
            <a:r>
              <a:rPr lang="en-US"/>
              <a:t>Chapter 4 Requirements Engineering</a:t>
            </a:r>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dirty="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dirty="0">
              <a:solidFill>
                <a:schemeClr val="tx1"/>
              </a:solidFill>
              <a:latin typeface="Arial Narrow" pitchFamily="34" charset="0"/>
            </a:endParaRPr>
          </a:p>
        </p:txBody>
      </p:sp>
    </p:spTree>
    <p:extLst>
      <p:ext uri="{BB962C8B-B14F-4D97-AF65-F5344CB8AC3E}">
        <p14:creationId xmlns:p14="http://schemas.microsoft.com/office/powerpoint/2010/main" val="338273566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pPr>
              <a:defRPr/>
            </a:pPr>
            <a:r>
              <a:rPr lang="en-GB"/>
              <a:t>30/10/2014</a:t>
            </a:r>
            <a:endParaRPr lang="en-US"/>
          </a:p>
        </p:txBody>
      </p:sp>
      <p:sp>
        <p:nvSpPr>
          <p:cNvPr id="5" name="Footer Placeholder 4"/>
          <p:cNvSpPr>
            <a:spLocks noGrp="1"/>
          </p:cNvSpPr>
          <p:nvPr>
            <p:ph type="ftr" sz="quarter" idx="11"/>
          </p:nvPr>
        </p:nvSpPr>
        <p:spPr>
          <a:xfrm>
            <a:off x="381000" y="6617600"/>
            <a:ext cx="8686800" cy="274320"/>
          </a:xfrm>
        </p:spPr>
        <p:txBody>
          <a:bodyPr/>
          <a:lstStyle>
            <a:lvl1pPr>
              <a:defRPr sz="900">
                <a:solidFill>
                  <a:schemeClr val="tx1"/>
                </a:solidFill>
                <a:latin typeface="Arial Narrow" panose="020B0606020202030204" pitchFamily="34" charset="0"/>
              </a:defRPr>
            </a:lvl1pPr>
          </a:lstStyle>
          <a:p>
            <a:pPr>
              <a:defRPr/>
            </a:pPr>
            <a:r>
              <a:rPr lang="en-US"/>
              <a:t>Chapter 4 Requirements Engineering</a:t>
            </a:r>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dirty="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dirty="0">
              <a:solidFill>
                <a:schemeClr val="tx1"/>
              </a:solidFill>
              <a:latin typeface="Arial Narrow" pitchFamily="34" charset="0"/>
            </a:endParaRPr>
          </a:p>
        </p:txBody>
      </p:sp>
    </p:spTree>
    <p:extLst>
      <p:ext uri="{BB962C8B-B14F-4D97-AF65-F5344CB8AC3E}">
        <p14:creationId xmlns:p14="http://schemas.microsoft.com/office/powerpoint/2010/main" val="509387642"/>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pPr>
              <a:defRPr/>
            </a:pPr>
            <a:r>
              <a:rPr lang="en-GB"/>
              <a:t>30/10/2014</a:t>
            </a:r>
            <a:endParaRPr lang="en-US"/>
          </a:p>
        </p:txBody>
      </p:sp>
      <p:sp>
        <p:nvSpPr>
          <p:cNvPr id="5" name="Footer Placeholder 4"/>
          <p:cNvSpPr>
            <a:spLocks noGrp="1"/>
          </p:cNvSpPr>
          <p:nvPr>
            <p:ph type="ftr" sz="quarter" idx="11"/>
          </p:nvPr>
        </p:nvSpPr>
        <p:spPr>
          <a:xfrm>
            <a:off x="381000" y="6617600"/>
            <a:ext cx="8686800" cy="274320"/>
          </a:xfrm>
        </p:spPr>
        <p:txBody>
          <a:bodyPr/>
          <a:lstStyle>
            <a:lvl1pPr>
              <a:defRPr sz="900">
                <a:solidFill>
                  <a:schemeClr val="tx1"/>
                </a:solidFill>
                <a:latin typeface="Arial Narrow" panose="020B0606020202030204" pitchFamily="34" charset="0"/>
              </a:defRPr>
            </a:lvl1pPr>
          </a:lstStyle>
          <a:p>
            <a:pPr>
              <a:defRPr/>
            </a:pPr>
            <a:r>
              <a:rPr lang="en-US"/>
              <a:t>Chapter 4 Requirements Engineering</a:t>
            </a:r>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dirty="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dirty="0">
              <a:solidFill>
                <a:schemeClr val="tx1"/>
              </a:solidFill>
              <a:latin typeface="Arial Narrow" pitchFamily="34" charset="0"/>
            </a:endParaRPr>
          </a:p>
        </p:txBody>
      </p:sp>
    </p:spTree>
    <p:extLst>
      <p:ext uri="{BB962C8B-B14F-4D97-AF65-F5344CB8AC3E}">
        <p14:creationId xmlns:p14="http://schemas.microsoft.com/office/powerpoint/2010/main" val="2906409468"/>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pPr>
              <a:defRPr/>
            </a:pPr>
            <a:r>
              <a:rPr lang="en-GB"/>
              <a:t>30/10/2014</a:t>
            </a:r>
            <a:endParaRPr lang="en-US"/>
          </a:p>
        </p:txBody>
      </p:sp>
      <p:sp>
        <p:nvSpPr>
          <p:cNvPr id="6" name="Footer Placeholder 5"/>
          <p:cNvSpPr>
            <a:spLocks noGrp="1"/>
          </p:cNvSpPr>
          <p:nvPr>
            <p:ph type="ftr" sz="quarter" idx="11"/>
          </p:nvPr>
        </p:nvSpPr>
        <p:spPr>
          <a:xfrm>
            <a:off x="381000" y="6629475"/>
            <a:ext cx="8686800" cy="274320"/>
          </a:xfrm>
        </p:spPr>
        <p:txBody>
          <a:bodyPr/>
          <a:lstStyle>
            <a:lvl1pPr>
              <a:defRPr sz="900">
                <a:solidFill>
                  <a:schemeClr val="tx1"/>
                </a:solidFill>
                <a:latin typeface="Arial Narrow" panose="020B0606020202030204" pitchFamily="34" charset="0"/>
              </a:defRPr>
            </a:lvl1pPr>
          </a:lstStyle>
          <a:p>
            <a:pPr>
              <a:defRPr/>
            </a:pPr>
            <a:r>
              <a:rPr lang="en-US"/>
              <a:t>Chapter 4 Requirements Engineering</a:t>
            </a:r>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dirty="0">
              <a:solidFill>
                <a:prstClr val="black"/>
              </a:solidFill>
              <a:latin typeface="Arial Narrow" pitchFamily="34" charset="0"/>
            </a:endParaRPr>
          </a:p>
        </p:txBody>
      </p:sp>
    </p:spTree>
    <p:extLst>
      <p:ext uri="{BB962C8B-B14F-4D97-AF65-F5344CB8AC3E}">
        <p14:creationId xmlns:p14="http://schemas.microsoft.com/office/powerpoint/2010/main" val="385629695"/>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pPr>
              <a:defRPr/>
            </a:pPr>
            <a:r>
              <a:rPr lang="en-GB"/>
              <a:t>30/10/2014</a:t>
            </a:r>
            <a:endParaRPr lang="en-US"/>
          </a:p>
        </p:txBody>
      </p:sp>
      <p:sp>
        <p:nvSpPr>
          <p:cNvPr id="6" name="Footer Placeholder 5"/>
          <p:cNvSpPr>
            <a:spLocks noGrp="1"/>
          </p:cNvSpPr>
          <p:nvPr>
            <p:ph type="ftr" sz="quarter" idx="11"/>
          </p:nvPr>
        </p:nvSpPr>
        <p:spPr>
          <a:xfrm>
            <a:off x="381000" y="6629475"/>
            <a:ext cx="8686800" cy="274320"/>
          </a:xfrm>
        </p:spPr>
        <p:txBody>
          <a:bodyPr/>
          <a:lstStyle>
            <a:lvl1pPr>
              <a:defRPr sz="900">
                <a:solidFill>
                  <a:schemeClr val="tx1"/>
                </a:solidFill>
                <a:latin typeface="Arial Narrow" panose="020B0606020202030204" pitchFamily="34" charset="0"/>
              </a:defRPr>
            </a:lvl1pPr>
          </a:lstStyle>
          <a:p>
            <a:pPr>
              <a:defRPr/>
            </a:pPr>
            <a:r>
              <a:rPr lang="en-US"/>
              <a:t>Chapter 4 Requirements Engineering</a:t>
            </a:r>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dirty="0">
              <a:solidFill>
                <a:prstClr val="black"/>
              </a:solidFill>
              <a:latin typeface="Arial Narrow" pitchFamily="34" charset="0"/>
            </a:endParaRPr>
          </a:p>
        </p:txBody>
      </p:sp>
    </p:spTree>
    <p:extLst>
      <p:ext uri="{BB962C8B-B14F-4D97-AF65-F5344CB8AC3E}">
        <p14:creationId xmlns:p14="http://schemas.microsoft.com/office/powerpoint/2010/main" val="1632665511"/>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latin typeface="Consolas" panose="020B0609020204030204" pitchFamily="49" charset="0"/>
                <a:cs typeface="Consolas" panose="020B0609020204030204" pitchFamily="49" charset="0"/>
              </a:defRPr>
            </a:lvl1pPr>
            <a:lvl2pPr marL="365760" indent="0">
              <a:spcBef>
                <a:spcPts val="0"/>
              </a:spcBef>
              <a:spcAft>
                <a:spcPts val="0"/>
              </a:spcAft>
              <a:buNone/>
              <a:defRPr b="0" spc="0">
                <a:solidFill>
                  <a:schemeClr val="tx1"/>
                </a:solidFill>
                <a:latin typeface="Consolas" panose="020B0609020204030204" pitchFamily="49" charset="0"/>
                <a:cs typeface="Consolas" panose="020B0609020204030204" pitchFamily="49" charset="0"/>
              </a:defRPr>
            </a:lvl2pPr>
            <a:lvl3pPr marL="640080" indent="0">
              <a:spcBef>
                <a:spcPts val="0"/>
              </a:spcBef>
              <a:spcAft>
                <a:spcPts val="0"/>
              </a:spcAft>
              <a:buNone/>
              <a:defRPr b="0" spc="0">
                <a:solidFill>
                  <a:schemeClr val="tx1"/>
                </a:solidFill>
                <a:latin typeface="Consolas" panose="020B0609020204030204" pitchFamily="49" charset="0"/>
                <a:cs typeface="Consolas" panose="020B0609020204030204" pitchFamily="49" charset="0"/>
              </a:defRPr>
            </a:lvl3pPr>
            <a:lvl4pPr marL="914400" indent="0">
              <a:spcBef>
                <a:spcPts val="0"/>
              </a:spcBef>
              <a:spcAft>
                <a:spcPts val="0"/>
              </a:spcAft>
              <a:buNone/>
              <a:defRPr b="0">
                <a:solidFill>
                  <a:schemeClr val="tx1"/>
                </a:solidFill>
                <a:latin typeface="Consolas" panose="020B0609020204030204" pitchFamily="49" charset="0"/>
                <a:cs typeface="Consolas" panose="020B0609020204030204" pitchFamily="49" charset="0"/>
              </a:defRPr>
            </a:lvl4pPr>
            <a:lvl5pPr marL="1097280" indent="0">
              <a:spcBef>
                <a:spcPts val="0"/>
              </a:spcBef>
              <a:spcAft>
                <a:spcPts val="0"/>
              </a:spcAft>
              <a:buNone/>
              <a:defRPr b="0">
                <a:solidFill>
                  <a:schemeClr val="tx1"/>
                </a:soli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pPr>
              <a:defRPr/>
            </a:pPr>
            <a:r>
              <a:rPr lang="en-GB"/>
              <a:t>30/10/2014</a:t>
            </a:r>
            <a:endParaRPr lang="en-US"/>
          </a:p>
        </p:txBody>
      </p:sp>
      <p:sp>
        <p:nvSpPr>
          <p:cNvPr id="5" name="Footer Placeholder 4"/>
          <p:cNvSpPr>
            <a:spLocks noGrp="1"/>
          </p:cNvSpPr>
          <p:nvPr>
            <p:ph type="ftr" sz="quarter" idx="11"/>
          </p:nvPr>
        </p:nvSpPr>
        <p:spPr>
          <a:xfrm>
            <a:off x="304800" y="6581975"/>
            <a:ext cx="8839200" cy="274320"/>
          </a:xfrm>
        </p:spPr>
        <p:txBody>
          <a:bodyPr/>
          <a:lstStyle>
            <a:lvl1pPr>
              <a:defRPr sz="900">
                <a:solidFill>
                  <a:schemeClr val="tx1"/>
                </a:solidFill>
                <a:latin typeface="Arial Narrow" panose="020B0606020202030204" pitchFamily="34" charset="0"/>
              </a:defRPr>
            </a:lvl1pPr>
          </a:lstStyle>
          <a:p>
            <a:pPr>
              <a:defRPr/>
            </a:pPr>
            <a:r>
              <a:rPr lang="en-US"/>
              <a:t>Chapter 4 Requirements Engineering</a:t>
            </a:r>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dirty="0">
              <a:solidFill>
                <a:prstClr val="black"/>
              </a:solidFill>
              <a:latin typeface="Arial Narrow" pitchFamily="34" charset="0"/>
            </a:endParaRPr>
          </a:p>
        </p:txBody>
      </p:sp>
    </p:spTree>
    <p:extLst>
      <p:ext uri="{BB962C8B-B14F-4D97-AF65-F5344CB8AC3E}">
        <p14:creationId xmlns:p14="http://schemas.microsoft.com/office/powerpoint/2010/main" val="2544490099"/>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a:defRPr/>
            </a:pPr>
            <a:r>
              <a:rPr lang="en-GB"/>
              <a:t>30/10/2014</a:t>
            </a:r>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a:defRPr/>
            </a:pPr>
            <a:r>
              <a:rPr lang="en-US"/>
              <a:t>Chapter 4 Requirements Engineering</a:t>
            </a: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defRPr/>
            </a:pPr>
            <a:fld id="{4606AE16-8D53-A649-9482-7C8DBD7175B3}" type="slidenum">
              <a:rPr lang="en-US" smtClean="0"/>
              <a:pPr>
                <a:defRPr/>
              </a:pPr>
              <a:t>‹#›</a:t>
            </a:fld>
            <a:endParaRPr lang="en-US"/>
          </a:p>
        </p:txBody>
      </p:sp>
    </p:spTree>
    <p:extLst>
      <p:ext uri="{BB962C8B-B14F-4D97-AF65-F5344CB8AC3E}">
        <p14:creationId xmlns:p14="http://schemas.microsoft.com/office/powerpoint/2010/main" val="38596780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ransition spd="med">
    <p:wipe dir="r"/>
  </p:transition>
  <p:hf hdr="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12.gif"/><Relationship Id="rId7" Type="http://schemas.openxmlformats.org/officeDocument/2006/relationships/image" Target="../media/image11.gif"/><Relationship Id="rId2" Type="http://schemas.openxmlformats.org/officeDocument/2006/relationships/image" Target="../media/image14.gif"/><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9.gif"/><Relationship Id="rId4" Type="http://schemas.openxmlformats.org/officeDocument/2006/relationships/image" Target="../media/image13.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jackmyers.info/sweng/videos/UserStories.mp4"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jackmyers.info/sweng/videos/Challenges.mp4"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1"/>
          <p:cNvSpPr>
            <a:spLocks noGrp="1" noChangeArrowheads="1"/>
          </p:cNvSpPr>
          <p:nvPr>
            <p:ph type="title"/>
          </p:nvPr>
        </p:nvSpPr>
        <p:spPr>
          <a:xfrm>
            <a:off x="304800" y="381000"/>
            <a:ext cx="4648200" cy="1828800"/>
          </a:xfrm>
        </p:spPr>
        <p:txBody>
          <a:bodyPr anchor="t"/>
          <a:lstStyle/>
          <a:p>
            <a:r>
              <a:rPr lang="en-GB" altLang="en-US" sz="3200" dirty="0">
                <a:solidFill>
                  <a:schemeClr val="tx2">
                    <a:lumMod val="20000"/>
                    <a:lumOff val="80000"/>
                  </a:schemeClr>
                </a:solidFill>
              </a:rPr>
              <a:t>Software Engineering I</a:t>
            </a:r>
            <a:br>
              <a:rPr lang="en-GB" altLang="en-US" dirty="0"/>
            </a:br>
            <a:br>
              <a:rPr lang="en-GB" altLang="en-US" dirty="0"/>
            </a:br>
            <a:br>
              <a:rPr lang="en-GB" altLang="en-US" dirty="0"/>
            </a:br>
            <a:br>
              <a:rPr lang="en-GB" altLang="en-US" dirty="0"/>
            </a:br>
            <a:r>
              <a:rPr lang="en-GB" altLang="en-US" dirty="0"/>
              <a:t>	Chapter 4</a:t>
            </a:r>
            <a:br>
              <a:rPr lang="en-GB" altLang="en-US" dirty="0"/>
            </a:br>
            <a:br>
              <a:rPr lang="en-GB" altLang="en-US" dirty="0"/>
            </a:br>
            <a:r>
              <a:rPr lang="en-GB" altLang="en-US" dirty="0"/>
              <a:t>	</a:t>
            </a:r>
            <a:br>
              <a:rPr lang="en-GB" altLang="en-US" dirty="0"/>
            </a:br>
            <a:r>
              <a:rPr lang="en-GB" altLang="en-US" dirty="0"/>
              <a:t>	</a:t>
            </a:r>
            <a:r>
              <a:rPr lang="en-US" dirty="0"/>
              <a:t> Requirements Engineering</a:t>
            </a:r>
            <a:br>
              <a:rPr lang="en-GB" altLang="en-US" dirty="0"/>
            </a:br>
            <a:br>
              <a:rPr lang="en-GB" altLang="en-US" dirty="0"/>
            </a:br>
            <a:r>
              <a:rPr lang="en-GB" altLang="en-US" dirty="0"/>
              <a:t> </a:t>
            </a:r>
            <a:endParaRPr lang="en-US" altLang="en-US" sz="3600" dirty="0"/>
          </a:p>
        </p:txBody>
      </p:sp>
      <p:pic>
        <p:nvPicPr>
          <p:cNvPr id="3" name="Picture 2" descr="Image result for software engineering pearson 10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49669"/>
            <a:ext cx="3832225" cy="4757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9822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8194" name="Rectangle 2"/>
          <p:cNvSpPr>
            <a:spLocks noGrp="1" noChangeArrowheads="1"/>
          </p:cNvSpPr>
          <p:nvPr>
            <p:ph type="title"/>
          </p:nvPr>
        </p:nvSpPr>
        <p:spPr>
          <a:noFill/>
          <a:ln/>
        </p:spPr>
        <p:txBody>
          <a:bodyPr lIns="90487" tIns="44450" rIns="90487" bIns="44450"/>
          <a:lstStyle/>
          <a:p>
            <a:r>
              <a:rPr lang="en-GB" dirty="0"/>
              <a:t>Classification of Requirements:</a:t>
            </a:r>
            <a:br>
              <a:rPr lang="en-GB" dirty="0"/>
            </a:br>
            <a:r>
              <a:rPr lang="en-GB" dirty="0"/>
              <a:t>by Level of Detail</a:t>
            </a:r>
          </a:p>
        </p:txBody>
      </p:sp>
      <p:sp>
        <p:nvSpPr>
          <p:cNvPr id="37" name="TextBox 36"/>
          <p:cNvSpPr txBox="1"/>
          <p:nvPr/>
        </p:nvSpPr>
        <p:spPr>
          <a:xfrm>
            <a:off x="251521" y="5352620"/>
            <a:ext cx="1427072" cy="553998"/>
          </a:xfrm>
          <a:prstGeom prst="rect">
            <a:avLst/>
          </a:prstGeom>
          <a:noFill/>
        </p:spPr>
        <p:txBody>
          <a:bodyPr wrap="square" rtlCol="0">
            <a:spAutoFit/>
          </a:bodyPr>
          <a:lstStyle/>
          <a:p>
            <a:pPr algn="ctr">
              <a:lnSpc>
                <a:spcPts val="1800"/>
              </a:lnSpc>
            </a:pPr>
            <a:r>
              <a:rPr lang="en-US" cap="small" dirty="0">
                <a:solidFill>
                  <a:srgbClr val="6600FF"/>
                </a:solidFill>
              </a:rPr>
              <a:t>User Requirement</a:t>
            </a:r>
            <a:endParaRPr lang="en-US" b="0" cap="small" dirty="0">
              <a:solidFill>
                <a:srgbClr val="6600FF"/>
              </a:solidFill>
            </a:endParaRPr>
          </a:p>
        </p:txBody>
      </p:sp>
      <p:sp>
        <p:nvSpPr>
          <p:cNvPr id="38" name="TextBox 37"/>
          <p:cNvSpPr txBox="1"/>
          <p:nvPr/>
        </p:nvSpPr>
        <p:spPr>
          <a:xfrm>
            <a:off x="251520" y="2204864"/>
            <a:ext cx="1427072" cy="553998"/>
          </a:xfrm>
          <a:prstGeom prst="rect">
            <a:avLst/>
          </a:prstGeom>
          <a:noFill/>
        </p:spPr>
        <p:txBody>
          <a:bodyPr wrap="square" rtlCol="0">
            <a:spAutoFit/>
          </a:bodyPr>
          <a:lstStyle/>
          <a:p>
            <a:pPr algn="ctr">
              <a:lnSpc>
                <a:spcPts val="1800"/>
              </a:lnSpc>
            </a:pPr>
            <a:r>
              <a:rPr lang="en-US" cap="small" dirty="0">
                <a:solidFill>
                  <a:srgbClr val="6600FF"/>
                </a:solidFill>
              </a:rPr>
              <a:t>System Requirement</a:t>
            </a:r>
            <a:endParaRPr lang="en-US" b="0" cap="small" dirty="0">
              <a:solidFill>
                <a:srgbClr val="6600FF"/>
              </a:solidFill>
            </a:endParaRPr>
          </a:p>
        </p:txBody>
      </p:sp>
      <p:cxnSp>
        <p:nvCxnSpPr>
          <p:cNvPr id="6" name="Straight Arrow Connector 5"/>
          <p:cNvCxnSpPr/>
          <p:nvPr/>
        </p:nvCxnSpPr>
        <p:spPr>
          <a:xfrm flipV="1">
            <a:off x="1898462" y="1412776"/>
            <a:ext cx="0" cy="4439961"/>
          </a:xfrm>
          <a:prstGeom prst="straightConnector1">
            <a:avLst/>
          </a:prstGeom>
          <a:ln w="889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898461" y="1869359"/>
            <a:ext cx="5769883" cy="3939091"/>
            <a:chOff x="1898461" y="1869359"/>
            <a:chExt cx="3179129" cy="3939091"/>
          </a:xfrm>
        </p:grpSpPr>
        <p:sp>
          <p:nvSpPr>
            <p:cNvPr id="29" name="Rectangle 28"/>
            <p:cNvSpPr/>
            <p:nvPr/>
          </p:nvSpPr>
          <p:spPr>
            <a:xfrm>
              <a:off x="1899997" y="1869359"/>
              <a:ext cx="3177593" cy="3939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1898463" y="1869359"/>
              <a:ext cx="3173796" cy="393590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907704" y="3861049"/>
              <a:ext cx="3168352" cy="1936416"/>
            </a:xfrm>
            <a:prstGeom prst="rect">
              <a:avLst/>
            </a:prstGeom>
            <a:solidFill>
              <a:srgbClr val="FF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899996" y="1869359"/>
              <a:ext cx="3176059" cy="2006215"/>
            </a:xfrm>
            <a:prstGeom prst="rect">
              <a:avLst/>
            </a:prstGeom>
            <a:solidFill>
              <a:srgbClr val="FF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898461" y="3878760"/>
              <a:ext cx="3177595" cy="1926504"/>
            </a:xfrm>
            <a:prstGeom prst="rect">
              <a:avLst/>
            </a:prstGeom>
            <a:solidFill>
              <a:srgbClr val="ACCBF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1898464" y="1869359"/>
              <a:ext cx="3173796" cy="2016224"/>
            </a:xfrm>
            <a:prstGeom prst="rect">
              <a:avLst/>
            </a:prstGeom>
            <a:solidFill>
              <a:schemeClr val="bg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rot="16200000">
            <a:off x="663189" y="3676312"/>
            <a:ext cx="2073068" cy="400547"/>
          </a:xfrm>
          <a:prstGeom prst="rect">
            <a:avLst/>
          </a:prstGeom>
          <a:noFill/>
        </p:spPr>
        <p:txBody>
          <a:bodyPr wrap="none" rtlCol="0">
            <a:spAutoFit/>
          </a:bodyPr>
          <a:lstStyle/>
          <a:p>
            <a:pPr algn="ctr">
              <a:lnSpc>
                <a:spcPts val="1800"/>
              </a:lnSpc>
            </a:pPr>
            <a:r>
              <a:rPr lang="en-US" sz="2400" b="0" cap="small" dirty="0">
                <a:latin typeface="+mn-lt"/>
              </a:rPr>
              <a:t>Level of Detail</a:t>
            </a:r>
          </a:p>
        </p:txBody>
      </p:sp>
      <p:sp>
        <p:nvSpPr>
          <p:cNvPr id="36" name="Rectangle 3"/>
          <p:cNvSpPr>
            <a:spLocks noGrp="1" noChangeArrowheads="1"/>
          </p:cNvSpPr>
          <p:nvPr>
            <p:ph idx="1"/>
          </p:nvPr>
        </p:nvSpPr>
        <p:spPr>
          <a:xfrm>
            <a:off x="2077605" y="1901912"/>
            <a:ext cx="5230699" cy="4407408"/>
          </a:xfrm>
          <a:noFill/>
          <a:ln/>
        </p:spPr>
        <p:txBody>
          <a:bodyPr lIns="90487" tIns="44450" rIns="90487" bIns="44450"/>
          <a:lstStyle/>
          <a:p>
            <a:r>
              <a:rPr lang="en-GB" dirty="0"/>
              <a:t>System requirements</a:t>
            </a:r>
          </a:p>
          <a:p>
            <a:pPr lvl="1"/>
            <a:r>
              <a:rPr lang="en-GB" dirty="0"/>
              <a:t>A structured document setting out detailed descriptions of the system’s functions, services and operational constraints. Defines what should be implemented so may be part of a contract between client and contractor.</a:t>
            </a:r>
          </a:p>
          <a:p>
            <a:pPr marL="365760" lvl="1" indent="0">
              <a:buNone/>
            </a:pPr>
            <a:r>
              <a:rPr lang="en-GB" sz="800" dirty="0"/>
              <a:t>  </a:t>
            </a:r>
          </a:p>
          <a:p>
            <a:r>
              <a:rPr lang="en-GB" dirty="0"/>
              <a:t>User requirements</a:t>
            </a:r>
          </a:p>
          <a:p>
            <a:pPr lvl="1"/>
            <a:r>
              <a:rPr lang="en-GB" dirty="0"/>
              <a:t>Statements in natural language plus diagrams of the services the system provides and its operational constraints. Written for customers.</a:t>
            </a:r>
          </a:p>
          <a:p>
            <a:pPr marL="365760" lvl="1" indent="0">
              <a:buNone/>
            </a:pPr>
            <a:r>
              <a:rPr lang="en-GB" sz="1200" dirty="0"/>
              <a:t> </a:t>
            </a:r>
          </a:p>
        </p:txBody>
      </p:sp>
    </p:spTree>
    <p:extLst>
      <p:ext uri="{BB962C8B-B14F-4D97-AF65-F5344CB8AC3E}">
        <p14:creationId xmlns:p14="http://schemas.microsoft.com/office/powerpoint/2010/main" val="2203062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a:t>30/10/2014</a:t>
            </a:r>
            <a:endParaRPr lang="en-US"/>
          </a:p>
        </p:txBody>
      </p:sp>
      <p:sp>
        <p:nvSpPr>
          <p:cNvPr id="8" name="Footer Placeholder 7"/>
          <p:cNvSpPr>
            <a:spLocks noGrp="1"/>
          </p:cNvSpPr>
          <p:nvPr>
            <p:ph type="ftr" sz="quarter" idx="11"/>
          </p:nvPr>
        </p:nvSpPr>
        <p:spPr/>
        <p:txBody>
          <a:bodyPr/>
          <a:lstStyle/>
          <a:p>
            <a:pPr>
              <a:defRPr/>
            </a:pPr>
            <a:r>
              <a:rPr lang="en-US"/>
              <a:t>Chapter 4 Requirements Engineering</a:t>
            </a:r>
          </a:p>
        </p:txBody>
      </p:sp>
      <p:sp>
        <p:nvSpPr>
          <p:cNvPr id="33794" name="Rectangle 2"/>
          <p:cNvSpPr>
            <a:spLocks noGrp="1" noChangeArrowheads="1"/>
          </p:cNvSpPr>
          <p:nvPr>
            <p:ph type="title"/>
          </p:nvPr>
        </p:nvSpPr>
        <p:spPr/>
        <p:txBody>
          <a:bodyPr/>
          <a:lstStyle/>
          <a:p>
            <a:r>
              <a:rPr lang="en-GB"/>
              <a:t>Requirements abstraction (Davis)</a:t>
            </a:r>
          </a:p>
        </p:txBody>
      </p:sp>
      <p:sp>
        <p:nvSpPr>
          <p:cNvPr id="6" name="Rectangle 5"/>
          <p:cNvSpPr/>
          <p:nvPr/>
        </p:nvSpPr>
        <p:spPr>
          <a:xfrm>
            <a:off x="457200" y="1951673"/>
            <a:ext cx="8305800" cy="2862322"/>
          </a:xfrm>
          <a:prstGeom prst="rect">
            <a:avLst/>
          </a:prstGeom>
        </p:spPr>
        <p:txBody>
          <a:bodyPr wrap="square">
            <a:spAutoFit/>
          </a:bodyPr>
          <a:lstStyle/>
          <a:p>
            <a:r>
              <a:rPr lang="en-US" sz="2000" dirty="0">
                <a:solidFill>
                  <a:srgbClr val="000000"/>
                </a:solidFill>
                <a:latin typeface="Arial"/>
                <a:ea typeface="Times New Roman"/>
                <a:cs typeface="Arial"/>
              </a:rPr>
              <a:t>“If a company wishes to let a contract for a large software development project, it must define its needs in a sufficiently abstract way that a solution is not pre-defined. The requirements must be written so that several contractors can bid for the contract, offering, perhaps, different ways of meeting the client organization’s needs. Once a contract has been awarded, the contractor must write a system definition for the client in more detail so that the client understands and can validate what the software will do. Both of these documents may be called the requirements document for the system.”</a:t>
            </a:r>
            <a:endParaRPr lang="en-US" sz="200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GB"/>
              <a:t>30/10/2014</a:t>
            </a:r>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16386" name="Title 1"/>
          <p:cNvSpPr>
            <a:spLocks noGrp="1"/>
          </p:cNvSpPr>
          <p:nvPr>
            <p:ph type="title"/>
          </p:nvPr>
        </p:nvSpPr>
        <p:spPr/>
        <p:txBody>
          <a:bodyPr/>
          <a:lstStyle/>
          <a:p>
            <a:pPr eaLnBrk="1" hangingPunct="1"/>
            <a:r>
              <a:rPr lang="en-US" dirty="0"/>
              <a:t>User and system requirements</a:t>
            </a:r>
            <a:r>
              <a:rPr lang="en-GB" dirty="0"/>
              <a:t> </a:t>
            </a:r>
            <a:endParaRPr lang="en-US" dirty="0"/>
          </a:p>
        </p:txBody>
      </p:sp>
      <p:pic>
        <p:nvPicPr>
          <p:cNvPr id="2" name="Picture 1" descr="4.1 UserSysReq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694499"/>
            <a:ext cx="6262207" cy="4830845"/>
          </a:xfrm>
          <a:prstGeom prst="rect">
            <a:avLst/>
          </a:prstGeom>
        </p:spPr>
      </p:pic>
      <p:pic>
        <p:nvPicPr>
          <p:cNvPr id="9" name="Picture 8"/>
          <p:cNvPicPr>
            <a:picLocks noChangeAspect="1"/>
          </p:cNvPicPr>
          <p:nvPr/>
        </p:nvPicPr>
        <p:blipFill>
          <a:blip r:embed="rId3"/>
          <a:stretch>
            <a:fillRect/>
          </a:stretch>
        </p:blipFill>
        <p:spPr>
          <a:xfrm>
            <a:off x="-37910" y="2204864"/>
            <a:ext cx="3097742" cy="29773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a:t>30/10/2014</a:t>
            </a:r>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17410" name="Title 1"/>
          <p:cNvSpPr>
            <a:spLocks noGrp="1"/>
          </p:cNvSpPr>
          <p:nvPr>
            <p:ph type="title"/>
          </p:nvPr>
        </p:nvSpPr>
        <p:spPr/>
        <p:txBody>
          <a:bodyPr/>
          <a:lstStyle/>
          <a:p>
            <a:pPr eaLnBrk="1" hangingPunct="1"/>
            <a:r>
              <a:rPr lang="en-US" dirty="0"/>
              <a:t>Readers of different types of requirements specification</a:t>
            </a:r>
            <a:r>
              <a:rPr lang="en-GB" dirty="0"/>
              <a:t> </a:t>
            </a:r>
            <a:endParaRPr lang="en-US" dirty="0"/>
          </a:p>
        </p:txBody>
      </p:sp>
      <p:pic>
        <p:nvPicPr>
          <p:cNvPr id="4" name="Picture 3" descr="4.2 ReqReaders.eps"/>
          <p:cNvPicPr>
            <a:picLocks noChangeAspect="1"/>
          </p:cNvPicPr>
          <p:nvPr/>
        </p:nvPicPr>
        <p:blipFill>
          <a:blip r:embed="rId2"/>
          <a:stretch>
            <a:fillRect/>
          </a:stretch>
        </p:blipFill>
        <p:spPr>
          <a:xfrm>
            <a:off x="1219200" y="2057400"/>
            <a:ext cx="6531232" cy="365155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8194" name="Rectangle 2"/>
          <p:cNvSpPr>
            <a:spLocks noGrp="1" noChangeArrowheads="1"/>
          </p:cNvSpPr>
          <p:nvPr>
            <p:ph type="title"/>
          </p:nvPr>
        </p:nvSpPr>
        <p:spPr>
          <a:noFill/>
          <a:ln/>
        </p:spPr>
        <p:txBody>
          <a:bodyPr lIns="90487" tIns="44450" rIns="90487" bIns="44450"/>
          <a:lstStyle/>
          <a:p>
            <a:r>
              <a:rPr lang="en-GB" dirty="0"/>
              <a:t>Classification of Requirements:</a:t>
            </a:r>
            <a:br>
              <a:rPr lang="en-GB" dirty="0"/>
            </a:br>
            <a:r>
              <a:rPr lang="en-GB" dirty="0"/>
              <a:t>by Level of Limitation</a:t>
            </a:r>
          </a:p>
        </p:txBody>
      </p:sp>
      <p:cxnSp>
        <p:nvCxnSpPr>
          <p:cNvPr id="18" name="Straight Arrow Connector 17"/>
          <p:cNvCxnSpPr/>
          <p:nvPr/>
        </p:nvCxnSpPr>
        <p:spPr>
          <a:xfrm rot="5400000" flipV="1">
            <a:off x="5330361" y="2416214"/>
            <a:ext cx="0" cy="6863798"/>
          </a:xfrm>
          <a:prstGeom prst="straightConnector1">
            <a:avLst/>
          </a:prstGeom>
          <a:ln w="889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898461" y="1988841"/>
            <a:ext cx="6347595" cy="3816424"/>
            <a:chOff x="1898461" y="3861049"/>
            <a:chExt cx="6347595" cy="1944215"/>
          </a:xfrm>
        </p:grpSpPr>
        <p:sp>
          <p:nvSpPr>
            <p:cNvPr id="29" name="Rectangle 28"/>
            <p:cNvSpPr/>
            <p:nvPr/>
          </p:nvSpPr>
          <p:spPr>
            <a:xfrm>
              <a:off x="1898463" y="3878679"/>
              <a:ext cx="6347593" cy="1854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898463" y="3861049"/>
              <a:ext cx="3173796" cy="19351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072257" y="3861049"/>
              <a:ext cx="3173796" cy="19351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898463" y="3861049"/>
              <a:ext cx="3173796" cy="1944215"/>
            </a:xfrm>
            <a:prstGeom prst="rect">
              <a:avLst/>
            </a:prstGeom>
            <a:solidFill>
              <a:srgbClr val="FF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072259" y="3861049"/>
              <a:ext cx="3173796" cy="1935187"/>
            </a:xfrm>
            <a:prstGeom prst="rect">
              <a:avLst/>
            </a:prstGeom>
            <a:solidFill>
              <a:srgbClr val="FF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898461" y="3878679"/>
              <a:ext cx="6347593" cy="1926585"/>
            </a:xfrm>
            <a:prstGeom prst="rect">
              <a:avLst/>
            </a:prstGeom>
            <a:solidFill>
              <a:srgbClr val="ACCBF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p:cNvSpPr txBox="1"/>
          <p:nvPr/>
        </p:nvSpPr>
        <p:spPr>
          <a:xfrm>
            <a:off x="3622976" y="5949280"/>
            <a:ext cx="3005479" cy="323165"/>
          </a:xfrm>
          <a:prstGeom prst="rect">
            <a:avLst/>
          </a:prstGeom>
          <a:noFill/>
        </p:spPr>
        <p:txBody>
          <a:bodyPr wrap="none" rtlCol="0">
            <a:spAutoFit/>
          </a:bodyPr>
          <a:lstStyle/>
          <a:p>
            <a:pPr algn="ctr">
              <a:lnSpc>
                <a:spcPts val="1800"/>
              </a:lnSpc>
            </a:pPr>
            <a:r>
              <a:rPr lang="en-US" sz="2400" b="0" cap="small" dirty="0">
                <a:latin typeface="+mn-lt"/>
              </a:rPr>
              <a:t>Level of Limitation</a:t>
            </a:r>
          </a:p>
        </p:txBody>
      </p:sp>
      <p:sp>
        <p:nvSpPr>
          <p:cNvPr id="40" name="TextBox 39"/>
          <p:cNvSpPr txBox="1"/>
          <p:nvPr/>
        </p:nvSpPr>
        <p:spPr>
          <a:xfrm>
            <a:off x="1691680" y="6061043"/>
            <a:ext cx="1427072" cy="553998"/>
          </a:xfrm>
          <a:prstGeom prst="rect">
            <a:avLst/>
          </a:prstGeom>
          <a:noFill/>
        </p:spPr>
        <p:txBody>
          <a:bodyPr wrap="square" rtlCol="0">
            <a:spAutoFit/>
          </a:bodyPr>
          <a:lstStyle/>
          <a:p>
            <a:pPr algn="ctr">
              <a:lnSpc>
                <a:spcPts val="1800"/>
              </a:lnSpc>
            </a:pPr>
            <a:r>
              <a:rPr lang="en-US" cap="small" dirty="0">
                <a:solidFill>
                  <a:srgbClr val="6600FF"/>
                </a:solidFill>
              </a:rPr>
              <a:t>Functional Requirement</a:t>
            </a:r>
            <a:endParaRPr lang="en-US" b="0" cap="small" dirty="0">
              <a:solidFill>
                <a:srgbClr val="6600FF"/>
              </a:solidFill>
            </a:endParaRPr>
          </a:p>
        </p:txBody>
      </p:sp>
      <p:sp>
        <p:nvSpPr>
          <p:cNvPr id="42" name="TextBox 41"/>
          <p:cNvSpPr txBox="1"/>
          <p:nvPr/>
        </p:nvSpPr>
        <p:spPr>
          <a:xfrm>
            <a:off x="6660232" y="6061043"/>
            <a:ext cx="1800908" cy="553998"/>
          </a:xfrm>
          <a:prstGeom prst="rect">
            <a:avLst/>
          </a:prstGeom>
          <a:noFill/>
        </p:spPr>
        <p:txBody>
          <a:bodyPr wrap="square" rtlCol="0">
            <a:spAutoFit/>
          </a:bodyPr>
          <a:lstStyle/>
          <a:p>
            <a:pPr algn="ctr">
              <a:lnSpc>
                <a:spcPts val="1800"/>
              </a:lnSpc>
            </a:pPr>
            <a:r>
              <a:rPr lang="en-US" cap="small" dirty="0">
                <a:solidFill>
                  <a:srgbClr val="6600FF"/>
                </a:solidFill>
              </a:rPr>
              <a:t>Non-Functional Requirement</a:t>
            </a:r>
            <a:endParaRPr lang="en-US" b="0" cap="small" dirty="0">
              <a:solidFill>
                <a:srgbClr val="6600FF"/>
              </a:solidFill>
            </a:endParaRPr>
          </a:p>
        </p:txBody>
      </p:sp>
      <p:sp>
        <p:nvSpPr>
          <p:cNvPr id="36" name="Rectangle 3"/>
          <p:cNvSpPr>
            <a:spLocks noGrp="1" noChangeArrowheads="1"/>
          </p:cNvSpPr>
          <p:nvPr>
            <p:ph idx="1"/>
          </p:nvPr>
        </p:nvSpPr>
        <p:spPr>
          <a:xfrm>
            <a:off x="1866686" y="2575445"/>
            <a:ext cx="3173794" cy="3085803"/>
          </a:xfrm>
        </p:spPr>
        <p:txBody>
          <a:bodyPr>
            <a:noAutofit/>
          </a:bodyPr>
          <a:lstStyle/>
          <a:p>
            <a:pPr marL="45720" indent="0">
              <a:lnSpc>
                <a:spcPct val="90000"/>
              </a:lnSpc>
              <a:buNone/>
            </a:pPr>
            <a:r>
              <a:rPr lang="en-GB" dirty="0"/>
              <a:t>Functional </a:t>
            </a:r>
            <a:br>
              <a:rPr lang="en-GB" dirty="0"/>
            </a:br>
            <a:r>
              <a:rPr lang="en-GB" dirty="0"/>
              <a:t>requirements</a:t>
            </a:r>
          </a:p>
          <a:p>
            <a:pPr marL="228600" lvl="1" indent="-182563">
              <a:lnSpc>
                <a:spcPct val="90000"/>
              </a:lnSpc>
            </a:pPr>
            <a:r>
              <a:rPr lang="en-GB" dirty="0"/>
              <a:t>Statements of services the system should provide, how the system should react to particular inputs and how the system should behave in particular situations.</a:t>
            </a:r>
          </a:p>
          <a:p>
            <a:pPr marL="228600" lvl="1" indent="-182563">
              <a:lnSpc>
                <a:spcPct val="90000"/>
              </a:lnSpc>
            </a:pPr>
            <a:r>
              <a:rPr lang="en-GB" sz="1600" dirty="0"/>
              <a:t>May state what the system should not do.</a:t>
            </a:r>
            <a:endParaRPr lang="en-GB" dirty="0"/>
          </a:p>
        </p:txBody>
      </p:sp>
      <p:sp>
        <p:nvSpPr>
          <p:cNvPr id="41" name="Rectangle 3"/>
          <p:cNvSpPr txBox="1">
            <a:spLocks noChangeArrowheads="1"/>
          </p:cNvSpPr>
          <p:nvPr/>
        </p:nvSpPr>
        <p:spPr>
          <a:xfrm>
            <a:off x="5082371" y="2575445"/>
            <a:ext cx="3090030" cy="3085803"/>
          </a:xfrm>
          <a:prstGeom prst="rect">
            <a:avLst/>
          </a:prstGeom>
        </p:spPr>
        <p:txBody>
          <a:bodyPr vert="horz" lIns="91440" tIns="45720" rIns="91440" bIns="45720" rtlCol="0">
            <a:noAutofit/>
          </a:bodyPr>
          <a:lstStyle>
            <a:lvl1pPr marL="274320" indent="-228600" algn="l" defTabSz="914400" rtl="0" eaLnBrk="1" latinLnBrk="0" hangingPunct="1">
              <a:spcBef>
                <a:spcPct val="20000"/>
              </a:spcBef>
              <a:spcAft>
                <a:spcPts val="600"/>
              </a:spcAft>
              <a:buClr>
                <a:schemeClr val="accent1"/>
              </a:buClr>
              <a:buFont typeface="Wingdings 2" pitchFamily="18" charset="2"/>
              <a:buChar char=""/>
              <a:defRPr sz="2000" kern="1200" spc="0" baseline="0">
                <a:solidFill>
                  <a:schemeClr val="tx1"/>
                </a:solidFill>
                <a:latin typeface="+mn-lt"/>
                <a:ea typeface="+mn-ea"/>
                <a:cs typeface="+mn-cs"/>
              </a:defRPr>
            </a:lvl1pPr>
            <a:lvl2pPr marL="548640" indent="-182880" algn="l" defTabSz="914400" rtl="0" eaLnBrk="1" latinLnBrk="0" hangingPunct="1">
              <a:spcBef>
                <a:spcPct val="20000"/>
              </a:spcBef>
              <a:spcAft>
                <a:spcPts val="600"/>
              </a:spcAft>
              <a:buClr>
                <a:schemeClr val="accent2"/>
              </a:buClr>
              <a:buFont typeface="Wingdings" pitchFamily="2" charset="2"/>
              <a:buChar char="§"/>
              <a:defRPr sz="1800" kern="1200" spc="0" baseline="0">
                <a:solidFill>
                  <a:schemeClr val="tx1"/>
                </a:solidFill>
                <a:latin typeface="+mn-lt"/>
                <a:ea typeface="+mn-ea"/>
                <a:cs typeface="+mn-cs"/>
              </a:defRPr>
            </a:lvl2pPr>
            <a:lvl3pPr marL="822960" indent="-182880" algn="l" defTabSz="914400" rtl="0" eaLnBrk="1" latinLnBrk="0" hangingPunct="1">
              <a:spcBef>
                <a:spcPct val="20000"/>
              </a:spcBef>
              <a:spcAft>
                <a:spcPts val="600"/>
              </a:spcAft>
              <a:buClr>
                <a:schemeClr val="accent3"/>
              </a:buClr>
              <a:buFont typeface="Wingdings" pitchFamily="2" charset="2"/>
              <a:buChar char="§"/>
              <a:defRPr sz="1600" kern="1200" spc="0" baseline="0">
                <a:solidFill>
                  <a:schemeClr val="tx1"/>
                </a:solidFill>
                <a:latin typeface="+mn-lt"/>
                <a:ea typeface="+mn-ea"/>
                <a:cs typeface="+mn-cs"/>
              </a:defRPr>
            </a:lvl3pPr>
            <a:lvl4pPr marL="1097280" indent="-182880" algn="l" defTabSz="914400" rtl="0" eaLnBrk="1" latinLnBrk="0" hangingPunct="1">
              <a:spcBef>
                <a:spcPct val="20000"/>
              </a:spcBef>
              <a:spcAft>
                <a:spcPts val="600"/>
              </a:spcAft>
              <a:buClr>
                <a:schemeClr val="accent4"/>
              </a:buClr>
              <a:buFont typeface="Wingdings" pitchFamily="2" charset="2"/>
              <a:buChar char="§"/>
              <a:defRPr sz="1400" kern="1200">
                <a:solidFill>
                  <a:schemeClr val="tx1"/>
                </a:solidFill>
                <a:latin typeface="+mn-lt"/>
                <a:ea typeface="+mn-ea"/>
                <a:cs typeface="+mn-cs"/>
              </a:defRPr>
            </a:lvl4pPr>
            <a:lvl5pPr marL="1280160" indent="-182880" algn="l" defTabSz="914400" rtl="0" eaLnBrk="1" latinLnBrk="0" hangingPunct="1">
              <a:spcBef>
                <a:spcPct val="20000"/>
              </a:spcBef>
              <a:spcAft>
                <a:spcPts val="600"/>
              </a:spcAft>
              <a:buClr>
                <a:schemeClr val="accent6"/>
              </a:buClr>
              <a:buFont typeface="Wingdings" pitchFamily="2" charset="2"/>
              <a:buChar char="§"/>
              <a:defRPr sz="1300" kern="1200" spc="100" baseline="0">
                <a:solidFill>
                  <a:schemeClr val="tx1"/>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nSpc>
                <a:spcPct val="90000"/>
              </a:lnSpc>
              <a:buNone/>
            </a:pPr>
            <a:r>
              <a:rPr lang="en-GB" dirty="0"/>
              <a:t>Non-functional requirements</a:t>
            </a:r>
          </a:p>
          <a:p>
            <a:pPr marL="182563" lvl="1" indent="-182563">
              <a:lnSpc>
                <a:spcPct val="90000"/>
              </a:lnSpc>
            </a:pPr>
            <a:r>
              <a:rPr lang="en-GB" sz="1600" dirty="0"/>
              <a:t>C</a:t>
            </a:r>
            <a:r>
              <a:rPr lang="en-GB" dirty="0"/>
              <a:t>onstraints on the services or functions offered by the system such as timing constraints, constraints on the development process, standards, etc.</a:t>
            </a:r>
          </a:p>
          <a:p>
            <a:pPr marL="182563" lvl="1" indent="-182563">
              <a:lnSpc>
                <a:spcPct val="90000"/>
              </a:lnSpc>
            </a:pPr>
            <a:r>
              <a:rPr lang="en-GB" sz="1600" dirty="0"/>
              <a:t>Often apply to the system as a whole rather than individual features or services.</a:t>
            </a:r>
          </a:p>
        </p:txBody>
      </p:sp>
      <p:sp>
        <p:nvSpPr>
          <p:cNvPr id="8" name="TextBox 7"/>
          <p:cNvSpPr txBox="1"/>
          <p:nvPr/>
        </p:nvSpPr>
        <p:spPr>
          <a:xfrm>
            <a:off x="2372196" y="2124391"/>
            <a:ext cx="2162772" cy="323165"/>
          </a:xfrm>
          <a:prstGeom prst="rect">
            <a:avLst/>
          </a:prstGeom>
          <a:noFill/>
        </p:spPr>
        <p:txBody>
          <a:bodyPr wrap="none" rtlCol="0">
            <a:spAutoFit/>
          </a:bodyPr>
          <a:lstStyle/>
          <a:p>
            <a:pPr algn="ctr">
              <a:lnSpc>
                <a:spcPts val="1800"/>
              </a:lnSpc>
            </a:pPr>
            <a:r>
              <a:rPr lang="en-US" sz="1800" b="1" dirty="0">
                <a:solidFill>
                  <a:srgbClr val="C00000"/>
                </a:solidFill>
                <a:latin typeface="Comic Sans MS" panose="030F0702030302020204" pitchFamily="66" charset="0"/>
              </a:rPr>
              <a:t>What is possible?</a:t>
            </a:r>
          </a:p>
        </p:txBody>
      </p:sp>
      <p:sp>
        <p:nvSpPr>
          <p:cNvPr id="43" name="TextBox 42"/>
          <p:cNvSpPr txBox="1"/>
          <p:nvPr/>
        </p:nvSpPr>
        <p:spPr>
          <a:xfrm>
            <a:off x="5352358" y="2132856"/>
            <a:ext cx="2613216" cy="323165"/>
          </a:xfrm>
          <a:prstGeom prst="rect">
            <a:avLst/>
          </a:prstGeom>
          <a:noFill/>
        </p:spPr>
        <p:txBody>
          <a:bodyPr wrap="none" rtlCol="0">
            <a:spAutoFit/>
          </a:bodyPr>
          <a:lstStyle/>
          <a:p>
            <a:pPr algn="ctr">
              <a:lnSpc>
                <a:spcPts val="1800"/>
              </a:lnSpc>
            </a:pPr>
            <a:r>
              <a:rPr lang="en-US" sz="1800" b="1" dirty="0">
                <a:solidFill>
                  <a:srgbClr val="C00000"/>
                </a:solidFill>
                <a:latin typeface="Comic Sans MS" panose="030F0702030302020204" pitchFamily="66" charset="0"/>
              </a:rPr>
              <a:t>What is not possible?</a:t>
            </a:r>
          </a:p>
        </p:txBody>
      </p:sp>
    </p:spTree>
    <p:extLst>
      <p:ext uri="{BB962C8B-B14F-4D97-AF65-F5344CB8AC3E}">
        <p14:creationId xmlns:p14="http://schemas.microsoft.com/office/powerpoint/2010/main" val="2791053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sz="half" idx="1"/>
          </p:nvPr>
        </p:nvSpPr>
        <p:spPr/>
        <p:txBody>
          <a:bodyPr/>
          <a:lstStyle/>
          <a:p>
            <a:r>
              <a:rPr lang="en-GB" dirty="0"/>
              <a:t>Describe functionality or system services.</a:t>
            </a:r>
          </a:p>
          <a:p>
            <a:r>
              <a:rPr lang="en-GB" dirty="0"/>
              <a:t>Depend on the type of software, expected users and the type of system where the software is used.</a:t>
            </a:r>
          </a:p>
          <a:p>
            <a:r>
              <a:rPr lang="en-GB" dirty="0"/>
              <a:t>Functional user requirements may be high-level statements of what the system should do.</a:t>
            </a:r>
          </a:p>
          <a:p>
            <a:r>
              <a:rPr lang="en-GB" dirty="0"/>
              <a:t>Functional system requirements should describe the system services in detail.</a:t>
            </a:r>
          </a:p>
        </p:txBody>
      </p:sp>
      <p:sp>
        <p:nvSpPr>
          <p:cNvPr id="3" name="Content Placeholder 2"/>
          <p:cNvSpPr>
            <a:spLocks noGrp="1"/>
          </p:cNvSpPr>
          <p:nvPr>
            <p:ph sz="half" idx="2"/>
          </p:nvPr>
        </p:nvSpPr>
        <p:spPr/>
        <p:txBody>
          <a:bodyPr/>
          <a:lstStyle/>
          <a:p>
            <a:r>
              <a:rPr lang="en-US" dirty="0" err="1">
                <a:solidFill>
                  <a:srgbClr val="6600FF"/>
                </a:solidFill>
              </a:rPr>
              <a:t>Mentcare</a:t>
            </a:r>
            <a:r>
              <a:rPr lang="en-US" dirty="0">
                <a:solidFill>
                  <a:srgbClr val="6600FF"/>
                </a:solidFill>
              </a:rPr>
              <a:t> system functional requirements</a:t>
            </a:r>
          </a:p>
          <a:p>
            <a:pPr lvl="1"/>
            <a:r>
              <a:rPr lang="en-US" dirty="0"/>
              <a:t>A user shall be able to search the appointments lists for all clinics.</a:t>
            </a:r>
            <a:endParaRPr lang="en-GB" dirty="0"/>
          </a:p>
          <a:p>
            <a:pPr lvl="1"/>
            <a:r>
              <a:rPr lang="en-US" dirty="0"/>
              <a:t>The system shall generate each day, for each clinic, a list of patients who are expected to attend appointments that day. </a:t>
            </a:r>
            <a:endParaRPr lang="en-GB" dirty="0"/>
          </a:p>
          <a:p>
            <a:pPr lvl="1"/>
            <a:r>
              <a:rPr lang="en-US" dirty="0"/>
              <a:t>Each staff member using the system shall be uniquely identified by his or her 8-digit employee number.</a:t>
            </a:r>
            <a:r>
              <a:rPr lang="en-GB" dirty="0"/>
              <a:t> </a:t>
            </a:r>
            <a:endParaRPr lang="en-US" dirty="0"/>
          </a:p>
          <a:p>
            <a:endParaRPr lang="en-US" dirty="0"/>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39938" name="Rectangle 2"/>
          <p:cNvSpPr>
            <a:spLocks noGrp="1" noChangeArrowheads="1"/>
          </p:cNvSpPr>
          <p:nvPr>
            <p:ph type="title"/>
          </p:nvPr>
        </p:nvSpPr>
        <p:spPr/>
        <p:txBody>
          <a:bodyPr/>
          <a:lstStyle/>
          <a:p>
            <a:r>
              <a:rPr lang="en-GB"/>
              <a:t>Functional requirements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sz="half" idx="1"/>
          </p:nvPr>
        </p:nvSpPr>
        <p:spPr>
          <a:xfrm>
            <a:off x="107504" y="1719071"/>
            <a:ext cx="4896544" cy="4912233"/>
          </a:xfrm>
        </p:spPr>
        <p:txBody>
          <a:bodyPr>
            <a:noAutofit/>
          </a:bodyPr>
          <a:lstStyle/>
          <a:p>
            <a:r>
              <a:rPr lang="en-US" sz="1800" dirty="0"/>
              <a:t>Define system properties and constraints e.g. reliability, response time and storage requirements. Constraints are I/O device capability, system representations, etc.</a:t>
            </a:r>
          </a:p>
          <a:p>
            <a:r>
              <a:rPr lang="en-US" sz="1800" dirty="0"/>
              <a:t>Process requirements may also be specified mandating a particular IDE, programming language or development method.</a:t>
            </a:r>
          </a:p>
          <a:p>
            <a:r>
              <a:rPr lang="en-US" sz="1800" dirty="0"/>
              <a:t>Non-functional requirements </a:t>
            </a:r>
            <a:r>
              <a:rPr lang="en-US" sz="1800" dirty="0">
                <a:solidFill>
                  <a:srgbClr val="6600FF"/>
                </a:solidFill>
              </a:rPr>
              <a:t>may be more critical</a:t>
            </a:r>
            <a:r>
              <a:rPr lang="en-US" sz="1800" dirty="0"/>
              <a:t> than functional requirements. If these are not met, the system may be useless.</a:t>
            </a:r>
          </a:p>
          <a:p>
            <a:r>
              <a:rPr lang="en-US" sz="1800" dirty="0"/>
              <a:t>Non-functional requirements may affect the overall architecture of a system rather than the individual components. </a:t>
            </a:r>
          </a:p>
          <a:p>
            <a:pPr lvl="1"/>
            <a:r>
              <a:rPr lang="en-US" sz="1600" dirty="0"/>
              <a:t>For example, to ensure that performance requirements are met, you may have to organize the system to minimize communications between components.</a:t>
            </a:r>
            <a:endParaRPr lang="en-GB" sz="1600" dirty="0"/>
          </a:p>
          <a:p>
            <a:endParaRPr lang="en-US" sz="1800" dirty="0"/>
          </a:p>
        </p:txBody>
      </p:sp>
      <p:sp>
        <p:nvSpPr>
          <p:cNvPr id="3" name="Content Placeholder 2"/>
          <p:cNvSpPr>
            <a:spLocks noGrp="1"/>
          </p:cNvSpPr>
          <p:nvPr>
            <p:ph sz="half" idx="2"/>
          </p:nvPr>
        </p:nvSpPr>
        <p:spPr>
          <a:xfrm>
            <a:off x="5076056" y="1719071"/>
            <a:ext cx="3830438" cy="4912233"/>
          </a:xfrm>
        </p:spPr>
        <p:txBody>
          <a:bodyPr/>
          <a:lstStyle/>
          <a:p>
            <a:r>
              <a:rPr lang="en-US" dirty="0" err="1">
                <a:solidFill>
                  <a:srgbClr val="6600FF"/>
                </a:solidFill>
              </a:rPr>
              <a:t>Mentcare</a:t>
            </a:r>
            <a:r>
              <a:rPr lang="en-US" dirty="0">
                <a:solidFill>
                  <a:srgbClr val="6600FF"/>
                </a:solidFill>
              </a:rPr>
              <a:t> system non-functional requirements</a:t>
            </a:r>
          </a:p>
          <a:p>
            <a:r>
              <a:rPr lang="en-GB" sz="1800" b="1" dirty="0"/>
              <a:t>Product requirement</a:t>
            </a:r>
          </a:p>
          <a:p>
            <a:pPr lvl="1"/>
            <a:r>
              <a:rPr lang="en-GB" sz="1600" dirty="0"/>
              <a:t>The </a:t>
            </a:r>
            <a:r>
              <a:rPr lang="en-GB" sz="1600" dirty="0" err="1"/>
              <a:t>Mentcare</a:t>
            </a:r>
            <a:r>
              <a:rPr lang="en-GB" sz="1600" dirty="0"/>
              <a:t> system shall be available to all clinics during normal working hours (Mon–Fri, 0830–17.30). Downtime within normal working hours shall not exceed five seconds in any one day.</a:t>
            </a:r>
            <a:endParaRPr lang="en-GB" sz="1800" dirty="0"/>
          </a:p>
          <a:p>
            <a:r>
              <a:rPr lang="en-GB" sz="1800" b="1" dirty="0"/>
              <a:t>Organizational requirement</a:t>
            </a:r>
          </a:p>
          <a:p>
            <a:pPr lvl="1"/>
            <a:r>
              <a:rPr lang="en-GB" sz="1600" dirty="0"/>
              <a:t>Users of the </a:t>
            </a:r>
            <a:r>
              <a:rPr lang="en-GB" sz="1600" dirty="0" err="1"/>
              <a:t>Mentcare</a:t>
            </a:r>
            <a:r>
              <a:rPr lang="en-GB" sz="1600" dirty="0"/>
              <a:t> system shall authenticate themselves using their health authority identity card.</a:t>
            </a:r>
            <a:endParaRPr lang="en-GB" sz="1800" dirty="0"/>
          </a:p>
          <a:p>
            <a:r>
              <a:rPr lang="en-GB" sz="1800" b="1" dirty="0"/>
              <a:t>External requirement</a:t>
            </a:r>
          </a:p>
          <a:p>
            <a:pPr lvl="1"/>
            <a:r>
              <a:rPr lang="en-GB" sz="1600" dirty="0"/>
              <a:t>The system shall implement patient privacy provisions as set out in HStan-03-2006-priv. </a:t>
            </a:r>
          </a:p>
          <a:p>
            <a:endParaRPr lang="en-US" dirty="0"/>
          </a:p>
          <a:p>
            <a:endParaRPr lang="en-US" dirty="0"/>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39938" name="Rectangle 2"/>
          <p:cNvSpPr>
            <a:spLocks noGrp="1" noChangeArrowheads="1"/>
          </p:cNvSpPr>
          <p:nvPr>
            <p:ph type="title"/>
          </p:nvPr>
        </p:nvSpPr>
        <p:spPr/>
        <p:txBody>
          <a:bodyPr/>
          <a:lstStyle/>
          <a:p>
            <a:r>
              <a:rPr lang="en-GB" dirty="0"/>
              <a:t>Non-Functional requirements</a:t>
            </a:r>
          </a:p>
        </p:txBody>
      </p:sp>
    </p:spTree>
    <p:extLst>
      <p:ext uri="{BB962C8B-B14F-4D97-AF65-F5344CB8AC3E}">
        <p14:creationId xmlns:p14="http://schemas.microsoft.com/office/powerpoint/2010/main" val="1521880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a:t>A single non-functional requirement, such as a security requirement, may generate a number of related functional requirements that define system services that are required. </a:t>
            </a:r>
          </a:p>
          <a:p>
            <a:pPr lvl="1"/>
            <a:r>
              <a:rPr lang="en-US" dirty="0"/>
              <a:t>It may also generate requirements that restrict existing requirements. </a:t>
            </a:r>
          </a:p>
          <a:p>
            <a:endParaRPr lang="en-US" dirty="0"/>
          </a:p>
        </p:txBody>
      </p:sp>
      <p:sp>
        <p:nvSpPr>
          <p:cNvPr id="4" name="Date Placeholder 3"/>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7" name="Title 6"/>
          <p:cNvSpPr>
            <a:spLocks noGrp="1"/>
          </p:cNvSpPr>
          <p:nvPr>
            <p:ph type="title"/>
          </p:nvPr>
        </p:nvSpPr>
        <p:spPr/>
        <p:txBody>
          <a:bodyPr/>
          <a:lstStyle/>
          <a:p>
            <a:r>
              <a:rPr lang="en-GB" dirty="0"/>
              <a:t>Non-Functional requirements</a:t>
            </a:r>
            <a:endParaRPr lang="en-US" dirty="0"/>
          </a:p>
        </p:txBody>
      </p:sp>
    </p:spTree>
    <p:extLst>
      <p:ext uri="{BB962C8B-B14F-4D97-AF65-F5344CB8AC3E}">
        <p14:creationId xmlns:p14="http://schemas.microsoft.com/office/powerpoint/2010/main" val="2546258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2"/>
          </p:nvPr>
        </p:nvSpPr>
        <p:spPr/>
        <p:txBody>
          <a:bodyPr/>
          <a:lstStyle/>
          <a:p>
            <a:pPr>
              <a:defRPr/>
            </a:pPr>
            <a:r>
              <a:rPr lang="en-US"/>
              <a:t>Chapter 4 Requirements Engineering</a:t>
            </a:r>
          </a:p>
        </p:txBody>
      </p:sp>
      <p:sp>
        <p:nvSpPr>
          <p:cNvPr id="6" name="Title 5"/>
          <p:cNvSpPr>
            <a:spLocks noGrp="1"/>
          </p:cNvSpPr>
          <p:nvPr>
            <p:ph type="title"/>
          </p:nvPr>
        </p:nvSpPr>
        <p:spPr/>
        <p:txBody>
          <a:bodyPr/>
          <a:lstStyle/>
          <a:p>
            <a:r>
              <a:rPr lang="en-US" dirty="0">
                <a:solidFill>
                  <a:schemeClr val="bg2"/>
                </a:solidFill>
              </a:rPr>
              <a:t>Classification of Requirements</a:t>
            </a:r>
          </a:p>
        </p:txBody>
      </p:sp>
    </p:spTree>
    <p:extLst>
      <p:ext uri="{BB962C8B-B14F-4D97-AF65-F5344CB8AC3E}">
        <p14:creationId xmlns:p14="http://schemas.microsoft.com/office/powerpoint/2010/main" val="42659962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sz="2000" dirty="0"/>
              <a:t>There is a large variety of classification of requirements</a:t>
            </a:r>
          </a:p>
          <a:p>
            <a:r>
              <a:rPr lang="en-US" sz="2000" b="1" i="1" dirty="0">
                <a:latin typeface="Bradley Hand ITC" panose="03070402050302030203" pitchFamily="66" charset="0"/>
              </a:rPr>
              <a:t>from Project Performance International</a:t>
            </a:r>
          </a:p>
        </p:txBody>
      </p:sp>
      <p:sp>
        <p:nvSpPr>
          <p:cNvPr id="3" name="Date Placeholder 2"/>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6" name="Title 5"/>
          <p:cNvSpPr>
            <a:spLocks noGrp="1"/>
          </p:cNvSpPr>
          <p:nvPr>
            <p:ph type="title"/>
          </p:nvPr>
        </p:nvSpPr>
        <p:spPr/>
        <p:txBody>
          <a:bodyPr/>
          <a:lstStyle/>
          <a:p>
            <a:r>
              <a:rPr lang="en-US" dirty="0"/>
              <a:t>Classification of Requirements</a:t>
            </a:r>
          </a:p>
        </p:txBody>
      </p:sp>
      <p:pic>
        <p:nvPicPr>
          <p:cNvPr id="8" name="Picture 2" descr="http://www.ppi-int.com/systems-engineering/system-requirements-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39641"/>
            <a:ext cx="7348339" cy="3813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268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2"/>
          </p:nvPr>
        </p:nvSpPr>
        <p:spPr/>
        <p:txBody>
          <a:bodyPr/>
          <a:lstStyle/>
          <a:p>
            <a:pPr>
              <a:defRPr/>
            </a:pPr>
            <a:r>
              <a:rPr lang="en-US"/>
              <a:t>Chapter 4 Requirements Engineering</a:t>
            </a:r>
          </a:p>
        </p:txBody>
      </p:sp>
      <p:sp>
        <p:nvSpPr>
          <p:cNvPr id="6" name="Title 5"/>
          <p:cNvSpPr>
            <a:spLocks noGrp="1"/>
          </p:cNvSpPr>
          <p:nvPr>
            <p:ph type="title"/>
          </p:nvPr>
        </p:nvSpPr>
        <p:spPr>
          <a:xfrm>
            <a:off x="381000" y="2892277"/>
            <a:ext cx="3974976" cy="1645920"/>
          </a:xfrm>
        </p:spPr>
        <p:txBody>
          <a:bodyPr/>
          <a:lstStyle/>
          <a:p>
            <a:r>
              <a:rPr lang="en-US" dirty="0">
                <a:solidFill>
                  <a:schemeClr val="bg2"/>
                </a:solidFill>
              </a:rPr>
              <a:t>A Case Study</a:t>
            </a:r>
          </a:p>
        </p:txBody>
      </p:sp>
      <p:pic>
        <p:nvPicPr>
          <p:cNvPr id="8" name="Picture 7"/>
          <p:cNvPicPr>
            <a:picLocks noChangeAspect="1"/>
          </p:cNvPicPr>
          <p:nvPr/>
        </p:nvPicPr>
        <p:blipFill>
          <a:blip r:embed="rId2"/>
          <a:stretch>
            <a:fillRect/>
          </a:stretch>
        </p:blipFill>
        <p:spPr>
          <a:xfrm>
            <a:off x="4211960" y="1340768"/>
            <a:ext cx="5345898" cy="5138202"/>
          </a:xfrm>
          <a:prstGeom prst="rect">
            <a:avLst/>
          </a:prstGeom>
        </p:spPr>
      </p:pic>
    </p:spTree>
    <p:extLst>
      <p:ext uri="{BB962C8B-B14F-4D97-AF65-F5344CB8AC3E}">
        <p14:creationId xmlns:p14="http://schemas.microsoft.com/office/powerpoint/2010/main" val="27108217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6" name="Title 5"/>
          <p:cNvSpPr>
            <a:spLocks noGrp="1"/>
          </p:cNvSpPr>
          <p:nvPr>
            <p:ph type="title"/>
          </p:nvPr>
        </p:nvSpPr>
        <p:spPr/>
        <p:txBody>
          <a:bodyPr/>
          <a:lstStyle/>
          <a:p>
            <a:r>
              <a:rPr lang="en-US" dirty="0"/>
              <a:t>Classification of Requirements</a:t>
            </a:r>
          </a:p>
        </p:txBody>
      </p:sp>
      <p:pic>
        <p:nvPicPr>
          <p:cNvPr id="8" name="Picture 2" descr="http://www.ppi-int.com/systems-engineering/system-requirements-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39641"/>
            <a:ext cx="7348339" cy="38136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4725144"/>
            <a:ext cx="720080" cy="100811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STATES/MODES</a:t>
            </a:r>
          </a:p>
        </p:txBody>
      </p:sp>
      <p:sp>
        <p:nvSpPr>
          <p:cNvPr id="9" name="Rectangle 8"/>
          <p:cNvSpPr/>
          <p:nvPr/>
        </p:nvSpPr>
        <p:spPr>
          <a:xfrm>
            <a:off x="251520" y="2291388"/>
            <a:ext cx="8424936" cy="1569660"/>
          </a:xfrm>
          <a:prstGeom prst="rect">
            <a:avLst/>
          </a:prstGeom>
          <a:solidFill>
            <a:schemeClr val="bg1"/>
          </a:solidFill>
        </p:spPr>
        <p:txBody>
          <a:bodyPr wrap="square">
            <a:spAutoFit/>
          </a:bodyPr>
          <a:lstStyle/>
          <a:p>
            <a:r>
              <a:rPr lang="en-US" sz="1600" dirty="0">
                <a:solidFill>
                  <a:srgbClr val="C00000"/>
                </a:solidFill>
                <a:latin typeface="Comic Sans MS" panose="030F0702030302020204" pitchFamily="66" charset="0"/>
              </a:rPr>
              <a:t>State/mode requirements state the required states and/or modes of the item, or the required transition between one state and another state, one mode and another mode, mode in one state to mode in another state, or the response required of the system as a direct consequence of a transition having occurred. A "state" is a condition of something – required or permitted. A "mode" in this context is a related group of functionality for a purpose, i.e. "mode of operation".</a:t>
            </a:r>
          </a:p>
        </p:txBody>
      </p:sp>
    </p:spTree>
    <p:extLst>
      <p:ext uri="{BB962C8B-B14F-4D97-AF65-F5344CB8AC3E}">
        <p14:creationId xmlns:p14="http://schemas.microsoft.com/office/powerpoint/2010/main" val="3218226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6" name="Title 5"/>
          <p:cNvSpPr>
            <a:spLocks noGrp="1"/>
          </p:cNvSpPr>
          <p:nvPr>
            <p:ph type="title"/>
          </p:nvPr>
        </p:nvSpPr>
        <p:spPr/>
        <p:txBody>
          <a:bodyPr/>
          <a:lstStyle/>
          <a:p>
            <a:r>
              <a:rPr lang="en-US" dirty="0"/>
              <a:t>Classification of Requirements</a:t>
            </a:r>
          </a:p>
        </p:txBody>
      </p:sp>
      <p:pic>
        <p:nvPicPr>
          <p:cNvPr id="8" name="Picture 2" descr="http://www.ppi-int.com/systems-engineering/system-requirements-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39641"/>
            <a:ext cx="7348339" cy="38136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31462" y="4725144"/>
            <a:ext cx="720080" cy="100811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lIns="91440" rIns="0" rtlCol="0" anchor="ctr"/>
          <a:lstStyle/>
          <a:p>
            <a:pPr algn="ctr"/>
            <a:r>
              <a:rPr lang="en-US" sz="1050" dirty="0">
                <a:solidFill>
                  <a:schemeClr val="tx1"/>
                </a:solidFill>
              </a:rPr>
              <a:t>EXTERNAL INTER-FACE</a:t>
            </a:r>
          </a:p>
        </p:txBody>
      </p:sp>
      <p:sp>
        <p:nvSpPr>
          <p:cNvPr id="9" name="Rectangle 8"/>
          <p:cNvSpPr/>
          <p:nvPr/>
        </p:nvSpPr>
        <p:spPr>
          <a:xfrm>
            <a:off x="251520" y="1877923"/>
            <a:ext cx="8424936" cy="830997"/>
          </a:xfrm>
          <a:prstGeom prst="rect">
            <a:avLst/>
          </a:prstGeom>
          <a:solidFill>
            <a:schemeClr val="bg1"/>
          </a:solidFill>
        </p:spPr>
        <p:txBody>
          <a:bodyPr wrap="square">
            <a:spAutoFit/>
          </a:bodyPr>
          <a:lstStyle/>
          <a:p>
            <a:r>
              <a:rPr lang="en-US" sz="1600" dirty="0">
                <a:solidFill>
                  <a:srgbClr val="C00000"/>
                </a:solidFill>
                <a:latin typeface="Comic Sans MS" panose="030F0702030302020204" pitchFamily="66" charset="0"/>
              </a:rPr>
              <a:t>External Interface requirements state the required characteristics at a point or region of connection of the system to the outside world (e.g. location, geometry, inputs and outputs by name and specification, allocation of signals to pins </a:t>
            </a:r>
            <a:r>
              <a:rPr lang="en-US" sz="1600" dirty="0" err="1">
                <a:solidFill>
                  <a:srgbClr val="C00000"/>
                </a:solidFill>
                <a:latin typeface="Comic Sans MS" panose="030F0702030302020204" pitchFamily="66" charset="0"/>
              </a:rPr>
              <a:t>etc</a:t>
            </a:r>
            <a:r>
              <a:rPr lang="en-US" sz="1600" dirty="0">
                <a:solidFill>
                  <a:srgbClr val="C00000"/>
                </a:solidFill>
                <a:latin typeface="Comic Sans MS" panose="030F0702030302020204" pitchFamily="66" charset="0"/>
              </a:rPr>
              <a:t>).</a:t>
            </a:r>
          </a:p>
        </p:txBody>
      </p:sp>
    </p:spTree>
    <p:extLst>
      <p:ext uri="{BB962C8B-B14F-4D97-AF65-F5344CB8AC3E}">
        <p14:creationId xmlns:p14="http://schemas.microsoft.com/office/powerpoint/2010/main" val="1828601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6" name="Title 5"/>
          <p:cNvSpPr>
            <a:spLocks noGrp="1"/>
          </p:cNvSpPr>
          <p:nvPr>
            <p:ph type="title"/>
          </p:nvPr>
        </p:nvSpPr>
        <p:spPr/>
        <p:txBody>
          <a:bodyPr/>
          <a:lstStyle/>
          <a:p>
            <a:r>
              <a:rPr lang="en-US" dirty="0"/>
              <a:t>Classification of Requirements</a:t>
            </a:r>
          </a:p>
        </p:txBody>
      </p:sp>
      <p:pic>
        <p:nvPicPr>
          <p:cNvPr id="8" name="Picture 2" descr="http://www.ppi-int.com/systems-engineering/system-requirements-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39641"/>
            <a:ext cx="7348339" cy="38136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74778" y="4756814"/>
            <a:ext cx="720080" cy="100811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lIns="91440" rIns="0" rtlCol="0" anchor="ctr"/>
          <a:lstStyle/>
          <a:p>
            <a:pPr algn="ctr"/>
            <a:r>
              <a:rPr lang="en-US" sz="1050" dirty="0">
                <a:solidFill>
                  <a:schemeClr val="tx1"/>
                </a:solidFill>
              </a:rPr>
              <a:t>DESIGN</a:t>
            </a:r>
          </a:p>
        </p:txBody>
      </p:sp>
      <p:sp>
        <p:nvSpPr>
          <p:cNvPr id="9" name="Rectangle 8"/>
          <p:cNvSpPr/>
          <p:nvPr/>
        </p:nvSpPr>
        <p:spPr>
          <a:xfrm>
            <a:off x="251520" y="2124145"/>
            <a:ext cx="8424936" cy="584775"/>
          </a:xfrm>
          <a:prstGeom prst="rect">
            <a:avLst/>
          </a:prstGeom>
          <a:solidFill>
            <a:schemeClr val="bg1"/>
          </a:solidFill>
        </p:spPr>
        <p:txBody>
          <a:bodyPr wrap="square">
            <a:spAutoFit/>
          </a:bodyPr>
          <a:lstStyle/>
          <a:p>
            <a:r>
              <a:rPr lang="en-US" sz="1600" dirty="0">
                <a:solidFill>
                  <a:srgbClr val="C00000"/>
                </a:solidFill>
                <a:latin typeface="Comic Sans MS" panose="030F0702030302020204" pitchFamily="66" charset="0"/>
              </a:rPr>
              <a:t>Design requirements direct the design (internals of the system), by inclusion (build it this way), or exclusion (don't build it this way).</a:t>
            </a:r>
          </a:p>
        </p:txBody>
      </p:sp>
    </p:spTree>
    <p:extLst>
      <p:ext uri="{BB962C8B-B14F-4D97-AF65-F5344CB8AC3E}">
        <p14:creationId xmlns:p14="http://schemas.microsoft.com/office/powerpoint/2010/main" val="4214680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Rectangle 3"/>
          <p:cNvSpPr>
            <a:spLocks noGrp="1" noChangeArrowheads="1"/>
          </p:cNvSpPr>
          <p:nvPr>
            <p:ph idx="1"/>
          </p:nvPr>
        </p:nvSpPr>
        <p:spPr>
          <a:xfrm>
            <a:off x="55835" y="1556792"/>
            <a:ext cx="6185868" cy="4407408"/>
          </a:xfrm>
          <a:noFill/>
          <a:ln/>
        </p:spPr>
        <p:txBody>
          <a:bodyPr lIns="90487" tIns="44450" rIns="90487" bIns="44450">
            <a:normAutofit/>
          </a:bodyPr>
          <a:lstStyle/>
          <a:p>
            <a:r>
              <a:rPr lang="en-GB" sz="1800" dirty="0"/>
              <a:t>Product requirements</a:t>
            </a:r>
          </a:p>
          <a:p>
            <a:pPr lvl="1"/>
            <a:r>
              <a:rPr lang="en-GB" sz="1600" dirty="0"/>
              <a:t>Requirements which specify that the delivered product must behave in a particular way e.g. execution speed, reliability, etc.</a:t>
            </a:r>
          </a:p>
          <a:p>
            <a:r>
              <a:rPr lang="en-GB" sz="1800" dirty="0"/>
              <a:t>Organisational requirements</a:t>
            </a:r>
          </a:p>
          <a:p>
            <a:pPr lvl="1"/>
            <a:r>
              <a:rPr lang="en-GB" sz="1600" dirty="0"/>
              <a:t>Requirements which are a consequence </a:t>
            </a:r>
            <a:br>
              <a:rPr lang="en-GB" sz="1600" dirty="0"/>
            </a:br>
            <a:r>
              <a:rPr lang="en-GB" sz="1600" dirty="0"/>
              <a:t>of organisational policies and procedures </a:t>
            </a:r>
            <a:br>
              <a:rPr lang="en-GB" sz="1600" dirty="0"/>
            </a:br>
            <a:r>
              <a:rPr lang="en-GB" sz="1600" dirty="0"/>
              <a:t>e.g. process standards used, </a:t>
            </a:r>
            <a:br>
              <a:rPr lang="en-GB" sz="1600" dirty="0"/>
            </a:br>
            <a:r>
              <a:rPr lang="en-GB" sz="1600" dirty="0"/>
              <a:t>implementation requirements, etc.</a:t>
            </a:r>
          </a:p>
          <a:p>
            <a:r>
              <a:rPr lang="en-GB" sz="1800" dirty="0"/>
              <a:t>External requirements</a:t>
            </a:r>
          </a:p>
          <a:p>
            <a:pPr lvl="1"/>
            <a:r>
              <a:rPr lang="en-GB" sz="1600" dirty="0"/>
              <a:t>Requirements arising</a:t>
            </a:r>
            <a:br>
              <a:rPr lang="en-GB" sz="1600" dirty="0"/>
            </a:br>
            <a:r>
              <a:rPr lang="en-GB" sz="1600" dirty="0"/>
              <a:t>from factors external to the </a:t>
            </a:r>
            <a:br>
              <a:rPr lang="en-GB" sz="1600" dirty="0"/>
            </a:br>
            <a:r>
              <a:rPr lang="en-GB" sz="1600" dirty="0"/>
              <a:t>system and its </a:t>
            </a:r>
            <a:br>
              <a:rPr lang="en-GB" sz="1600" dirty="0"/>
            </a:br>
            <a:r>
              <a:rPr lang="en-GB" sz="1600" dirty="0"/>
              <a:t>development </a:t>
            </a:r>
            <a:br>
              <a:rPr lang="en-GB" sz="1600" dirty="0"/>
            </a:br>
            <a:r>
              <a:rPr lang="en-GB" sz="1600" dirty="0"/>
              <a:t>process, e.g. </a:t>
            </a:r>
            <a:br>
              <a:rPr lang="en-GB" sz="1600" dirty="0"/>
            </a:br>
            <a:r>
              <a:rPr lang="en-GB" sz="1600" dirty="0"/>
              <a:t>interoperability </a:t>
            </a:r>
            <a:br>
              <a:rPr lang="en-GB" sz="1600" dirty="0"/>
            </a:br>
            <a:r>
              <a:rPr lang="en-GB" sz="1600" dirty="0"/>
              <a:t>requirements, </a:t>
            </a:r>
            <a:br>
              <a:rPr lang="en-GB" sz="1600" dirty="0"/>
            </a:br>
            <a:r>
              <a:rPr lang="en-GB" sz="1600" dirty="0"/>
              <a:t>legislative </a:t>
            </a:r>
            <a:br>
              <a:rPr lang="en-GB" sz="1600" dirty="0"/>
            </a:br>
            <a:r>
              <a:rPr lang="en-GB" sz="1600" dirty="0"/>
              <a:t>requirements, etc.</a:t>
            </a:r>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19458" name="Title 1"/>
          <p:cNvSpPr>
            <a:spLocks noGrp="1"/>
          </p:cNvSpPr>
          <p:nvPr>
            <p:ph type="title"/>
          </p:nvPr>
        </p:nvSpPr>
        <p:spPr/>
        <p:txBody>
          <a:bodyPr/>
          <a:lstStyle/>
          <a:p>
            <a:pPr eaLnBrk="1" hangingPunct="1"/>
            <a:r>
              <a:rPr lang="en-US" dirty="0"/>
              <a:t>Classification of Requirements</a:t>
            </a:r>
          </a:p>
        </p:txBody>
      </p:sp>
      <p:grpSp>
        <p:nvGrpSpPr>
          <p:cNvPr id="3" name="Group 4"/>
          <p:cNvGrpSpPr>
            <a:grpSpLocks noChangeAspect="1"/>
          </p:cNvGrpSpPr>
          <p:nvPr/>
        </p:nvGrpSpPr>
        <p:grpSpPr bwMode="auto">
          <a:xfrm>
            <a:off x="2123728" y="2677250"/>
            <a:ext cx="6921500" cy="3879850"/>
            <a:chOff x="624" y="1204"/>
            <a:chExt cx="4360" cy="2444"/>
          </a:xfrm>
        </p:grpSpPr>
        <p:sp>
          <p:nvSpPr>
            <p:cNvPr id="7" name="AutoShape 3"/>
            <p:cNvSpPr>
              <a:spLocks noChangeAspect="1" noChangeArrowheads="1" noTextEdit="1"/>
            </p:cNvSpPr>
            <p:nvPr/>
          </p:nvSpPr>
          <p:spPr bwMode="auto">
            <a:xfrm>
              <a:off x="624" y="1204"/>
              <a:ext cx="4356" cy="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 name="Group 205"/>
            <p:cNvGrpSpPr>
              <a:grpSpLocks/>
            </p:cNvGrpSpPr>
            <p:nvPr/>
          </p:nvGrpSpPr>
          <p:grpSpPr bwMode="auto">
            <a:xfrm>
              <a:off x="635" y="1236"/>
              <a:ext cx="4349" cy="2404"/>
              <a:chOff x="635" y="1236"/>
              <a:chExt cx="4349" cy="2404"/>
            </a:xfrm>
          </p:grpSpPr>
          <p:sp>
            <p:nvSpPr>
              <p:cNvPr id="19711" name="Freeform 5"/>
              <p:cNvSpPr>
                <a:spLocks/>
              </p:cNvSpPr>
              <p:nvPr/>
            </p:nvSpPr>
            <p:spPr bwMode="auto">
              <a:xfrm>
                <a:off x="716" y="3397"/>
                <a:ext cx="594" cy="243"/>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solidFill>
                <a:srgbClr val="7FD6F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12" name="Freeform 6"/>
              <p:cNvSpPr>
                <a:spLocks/>
              </p:cNvSpPr>
              <p:nvPr/>
            </p:nvSpPr>
            <p:spPr bwMode="auto">
              <a:xfrm>
                <a:off x="716" y="3397"/>
                <a:ext cx="594" cy="243"/>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noFill/>
              <a:ln w="12700" cap="flat">
                <a:solidFill>
                  <a:srgbClr val="7FD6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13" name="Freeform 7"/>
              <p:cNvSpPr>
                <a:spLocks/>
              </p:cNvSpPr>
              <p:nvPr/>
            </p:nvSpPr>
            <p:spPr bwMode="auto">
              <a:xfrm>
                <a:off x="1418" y="3397"/>
                <a:ext cx="595" cy="243"/>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solidFill>
                <a:srgbClr val="7FD6F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14" name="Freeform 8"/>
              <p:cNvSpPr>
                <a:spLocks/>
              </p:cNvSpPr>
              <p:nvPr/>
            </p:nvSpPr>
            <p:spPr bwMode="auto">
              <a:xfrm>
                <a:off x="1418" y="3397"/>
                <a:ext cx="595" cy="243"/>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noFill/>
              <a:ln w="12700" cap="flat">
                <a:solidFill>
                  <a:srgbClr val="7FD6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15" name="Freeform 9"/>
              <p:cNvSpPr>
                <a:spLocks/>
              </p:cNvSpPr>
              <p:nvPr/>
            </p:nvSpPr>
            <p:spPr bwMode="auto">
              <a:xfrm>
                <a:off x="662" y="2857"/>
                <a:ext cx="594" cy="243"/>
              </a:xfrm>
              <a:custGeom>
                <a:avLst/>
                <a:gdLst>
                  <a:gd name="T0" fmla="*/ 0 w 772"/>
                  <a:gd name="T1" fmla="*/ 315 h 315"/>
                  <a:gd name="T2" fmla="*/ 0 w 772"/>
                  <a:gd name="T3" fmla="*/ 315 h 315"/>
                  <a:gd name="T4" fmla="*/ 772 w 772"/>
                  <a:gd name="T5" fmla="*/ 315 h 315"/>
                  <a:gd name="T6" fmla="*/ 772 w 772"/>
                  <a:gd name="T7" fmla="*/ 0 h 315"/>
                  <a:gd name="T8" fmla="*/ 0 w 772"/>
                  <a:gd name="T9" fmla="*/ 0 h 315"/>
                  <a:gd name="T10" fmla="*/ 0 w 772"/>
                  <a:gd name="T11" fmla="*/ 315 h 315"/>
                </a:gdLst>
                <a:ahLst/>
                <a:cxnLst>
                  <a:cxn ang="0">
                    <a:pos x="T0" y="T1"/>
                  </a:cxn>
                  <a:cxn ang="0">
                    <a:pos x="T2" y="T3"/>
                  </a:cxn>
                  <a:cxn ang="0">
                    <a:pos x="T4" y="T5"/>
                  </a:cxn>
                  <a:cxn ang="0">
                    <a:pos x="T6" y="T7"/>
                  </a:cxn>
                  <a:cxn ang="0">
                    <a:pos x="T8" y="T9"/>
                  </a:cxn>
                  <a:cxn ang="0">
                    <a:pos x="T10" y="T11"/>
                  </a:cxn>
                </a:cxnLst>
                <a:rect l="0" t="0" r="r" b="b"/>
                <a:pathLst>
                  <a:path w="772" h="315">
                    <a:moveTo>
                      <a:pt x="0" y="315"/>
                    </a:moveTo>
                    <a:lnTo>
                      <a:pt x="0" y="315"/>
                    </a:lnTo>
                    <a:lnTo>
                      <a:pt x="772" y="315"/>
                    </a:lnTo>
                    <a:lnTo>
                      <a:pt x="772" y="0"/>
                    </a:lnTo>
                    <a:lnTo>
                      <a:pt x="0" y="0"/>
                    </a:lnTo>
                    <a:lnTo>
                      <a:pt x="0" y="315"/>
                    </a:lnTo>
                    <a:close/>
                  </a:path>
                </a:pathLst>
              </a:custGeom>
              <a:solidFill>
                <a:srgbClr val="7FD6F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16" name="Freeform 10"/>
              <p:cNvSpPr>
                <a:spLocks/>
              </p:cNvSpPr>
              <p:nvPr/>
            </p:nvSpPr>
            <p:spPr bwMode="auto">
              <a:xfrm>
                <a:off x="662" y="2857"/>
                <a:ext cx="594" cy="243"/>
              </a:xfrm>
              <a:custGeom>
                <a:avLst/>
                <a:gdLst>
                  <a:gd name="T0" fmla="*/ 0 w 772"/>
                  <a:gd name="T1" fmla="*/ 315 h 315"/>
                  <a:gd name="T2" fmla="*/ 0 w 772"/>
                  <a:gd name="T3" fmla="*/ 315 h 315"/>
                  <a:gd name="T4" fmla="*/ 772 w 772"/>
                  <a:gd name="T5" fmla="*/ 315 h 315"/>
                  <a:gd name="T6" fmla="*/ 772 w 772"/>
                  <a:gd name="T7" fmla="*/ 0 h 315"/>
                  <a:gd name="T8" fmla="*/ 0 w 772"/>
                  <a:gd name="T9" fmla="*/ 0 h 315"/>
                  <a:gd name="T10" fmla="*/ 0 w 772"/>
                  <a:gd name="T11" fmla="*/ 315 h 315"/>
                </a:gdLst>
                <a:ahLst/>
                <a:cxnLst>
                  <a:cxn ang="0">
                    <a:pos x="T0" y="T1"/>
                  </a:cxn>
                  <a:cxn ang="0">
                    <a:pos x="T2" y="T3"/>
                  </a:cxn>
                  <a:cxn ang="0">
                    <a:pos x="T4" y="T5"/>
                  </a:cxn>
                  <a:cxn ang="0">
                    <a:pos x="T6" y="T7"/>
                  </a:cxn>
                  <a:cxn ang="0">
                    <a:pos x="T8" y="T9"/>
                  </a:cxn>
                  <a:cxn ang="0">
                    <a:pos x="T10" y="T11"/>
                  </a:cxn>
                </a:cxnLst>
                <a:rect l="0" t="0" r="r" b="b"/>
                <a:pathLst>
                  <a:path w="772" h="315">
                    <a:moveTo>
                      <a:pt x="0" y="315"/>
                    </a:moveTo>
                    <a:lnTo>
                      <a:pt x="0" y="315"/>
                    </a:lnTo>
                    <a:lnTo>
                      <a:pt x="772" y="315"/>
                    </a:lnTo>
                    <a:lnTo>
                      <a:pt x="772" y="0"/>
                    </a:lnTo>
                    <a:lnTo>
                      <a:pt x="0" y="0"/>
                    </a:lnTo>
                    <a:lnTo>
                      <a:pt x="0" y="315"/>
                    </a:lnTo>
                    <a:close/>
                  </a:path>
                </a:pathLst>
              </a:custGeom>
              <a:noFill/>
              <a:ln w="12700" cap="flat">
                <a:solidFill>
                  <a:srgbClr val="7FD6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17" name="Freeform 11"/>
              <p:cNvSpPr>
                <a:spLocks/>
              </p:cNvSpPr>
              <p:nvPr/>
            </p:nvSpPr>
            <p:spPr bwMode="auto">
              <a:xfrm>
                <a:off x="1067" y="2316"/>
                <a:ext cx="594" cy="244"/>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solidFill>
                <a:srgbClr val="7FD6F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18" name="Freeform 12"/>
              <p:cNvSpPr>
                <a:spLocks/>
              </p:cNvSpPr>
              <p:nvPr/>
            </p:nvSpPr>
            <p:spPr bwMode="auto">
              <a:xfrm>
                <a:off x="1067" y="2316"/>
                <a:ext cx="594" cy="244"/>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noFill/>
              <a:ln w="12700" cap="flat">
                <a:solidFill>
                  <a:srgbClr val="7FD6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19" name="Freeform 13"/>
              <p:cNvSpPr>
                <a:spLocks/>
              </p:cNvSpPr>
              <p:nvPr/>
            </p:nvSpPr>
            <p:spPr bwMode="auto">
              <a:xfrm>
                <a:off x="1769" y="2316"/>
                <a:ext cx="594" cy="244"/>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solidFill>
                <a:srgbClr val="7FD6F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20" name="Freeform 14"/>
              <p:cNvSpPr>
                <a:spLocks/>
              </p:cNvSpPr>
              <p:nvPr/>
            </p:nvSpPr>
            <p:spPr bwMode="auto">
              <a:xfrm>
                <a:off x="1769" y="2316"/>
                <a:ext cx="594" cy="244"/>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noFill/>
              <a:ln w="12700" cap="flat">
                <a:solidFill>
                  <a:srgbClr val="7FD6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21" name="Freeform 15"/>
              <p:cNvSpPr>
                <a:spLocks/>
              </p:cNvSpPr>
              <p:nvPr/>
            </p:nvSpPr>
            <p:spPr bwMode="auto">
              <a:xfrm>
                <a:off x="2471" y="2316"/>
                <a:ext cx="595" cy="244"/>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solidFill>
                <a:srgbClr val="7FD6F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22" name="Freeform 16"/>
              <p:cNvSpPr>
                <a:spLocks/>
              </p:cNvSpPr>
              <p:nvPr/>
            </p:nvSpPr>
            <p:spPr bwMode="auto">
              <a:xfrm>
                <a:off x="2471" y="2316"/>
                <a:ext cx="595" cy="244"/>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noFill/>
              <a:ln w="12700" cap="flat">
                <a:solidFill>
                  <a:srgbClr val="7FD6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23" name="Freeform 17"/>
              <p:cNvSpPr>
                <a:spLocks/>
              </p:cNvSpPr>
              <p:nvPr/>
            </p:nvSpPr>
            <p:spPr bwMode="auto">
              <a:xfrm>
                <a:off x="3255" y="2316"/>
                <a:ext cx="648" cy="244"/>
              </a:xfrm>
              <a:custGeom>
                <a:avLst/>
                <a:gdLst>
                  <a:gd name="T0" fmla="*/ 0 w 842"/>
                  <a:gd name="T1" fmla="*/ 316 h 316"/>
                  <a:gd name="T2" fmla="*/ 0 w 842"/>
                  <a:gd name="T3" fmla="*/ 316 h 316"/>
                  <a:gd name="T4" fmla="*/ 842 w 842"/>
                  <a:gd name="T5" fmla="*/ 316 h 316"/>
                  <a:gd name="T6" fmla="*/ 842 w 842"/>
                  <a:gd name="T7" fmla="*/ 0 h 316"/>
                  <a:gd name="T8" fmla="*/ 0 w 842"/>
                  <a:gd name="T9" fmla="*/ 0 h 316"/>
                  <a:gd name="T10" fmla="*/ 0 w 842"/>
                  <a:gd name="T11" fmla="*/ 316 h 316"/>
                </a:gdLst>
                <a:ahLst/>
                <a:cxnLst>
                  <a:cxn ang="0">
                    <a:pos x="T0" y="T1"/>
                  </a:cxn>
                  <a:cxn ang="0">
                    <a:pos x="T2" y="T3"/>
                  </a:cxn>
                  <a:cxn ang="0">
                    <a:pos x="T4" y="T5"/>
                  </a:cxn>
                  <a:cxn ang="0">
                    <a:pos x="T6" y="T7"/>
                  </a:cxn>
                  <a:cxn ang="0">
                    <a:pos x="T8" y="T9"/>
                  </a:cxn>
                  <a:cxn ang="0">
                    <a:pos x="T10" y="T11"/>
                  </a:cxn>
                </a:cxnLst>
                <a:rect l="0" t="0" r="r" b="b"/>
                <a:pathLst>
                  <a:path w="842" h="316">
                    <a:moveTo>
                      <a:pt x="0" y="316"/>
                    </a:moveTo>
                    <a:lnTo>
                      <a:pt x="0" y="316"/>
                    </a:lnTo>
                    <a:lnTo>
                      <a:pt x="842" y="316"/>
                    </a:lnTo>
                    <a:lnTo>
                      <a:pt x="842" y="0"/>
                    </a:lnTo>
                    <a:lnTo>
                      <a:pt x="0" y="0"/>
                    </a:lnTo>
                    <a:lnTo>
                      <a:pt x="0" y="316"/>
                    </a:lnTo>
                    <a:close/>
                  </a:path>
                </a:pathLst>
              </a:custGeom>
              <a:solidFill>
                <a:srgbClr val="7FD6F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24" name="Freeform 18"/>
              <p:cNvSpPr>
                <a:spLocks/>
              </p:cNvSpPr>
              <p:nvPr/>
            </p:nvSpPr>
            <p:spPr bwMode="auto">
              <a:xfrm>
                <a:off x="3255" y="2316"/>
                <a:ext cx="648" cy="244"/>
              </a:xfrm>
              <a:custGeom>
                <a:avLst/>
                <a:gdLst>
                  <a:gd name="T0" fmla="*/ 0 w 842"/>
                  <a:gd name="T1" fmla="*/ 316 h 316"/>
                  <a:gd name="T2" fmla="*/ 0 w 842"/>
                  <a:gd name="T3" fmla="*/ 316 h 316"/>
                  <a:gd name="T4" fmla="*/ 842 w 842"/>
                  <a:gd name="T5" fmla="*/ 316 h 316"/>
                  <a:gd name="T6" fmla="*/ 842 w 842"/>
                  <a:gd name="T7" fmla="*/ 0 h 316"/>
                  <a:gd name="T8" fmla="*/ 0 w 842"/>
                  <a:gd name="T9" fmla="*/ 0 h 316"/>
                  <a:gd name="T10" fmla="*/ 0 w 842"/>
                  <a:gd name="T11" fmla="*/ 316 h 316"/>
                </a:gdLst>
                <a:ahLst/>
                <a:cxnLst>
                  <a:cxn ang="0">
                    <a:pos x="T0" y="T1"/>
                  </a:cxn>
                  <a:cxn ang="0">
                    <a:pos x="T2" y="T3"/>
                  </a:cxn>
                  <a:cxn ang="0">
                    <a:pos x="T4" y="T5"/>
                  </a:cxn>
                  <a:cxn ang="0">
                    <a:pos x="T6" y="T7"/>
                  </a:cxn>
                  <a:cxn ang="0">
                    <a:pos x="T8" y="T9"/>
                  </a:cxn>
                  <a:cxn ang="0">
                    <a:pos x="T10" y="T11"/>
                  </a:cxn>
                </a:cxnLst>
                <a:rect l="0" t="0" r="r" b="b"/>
                <a:pathLst>
                  <a:path w="842" h="316">
                    <a:moveTo>
                      <a:pt x="0" y="316"/>
                    </a:moveTo>
                    <a:lnTo>
                      <a:pt x="0" y="316"/>
                    </a:lnTo>
                    <a:lnTo>
                      <a:pt x="842" y="316"/>
                    </a:lnTo>
                    <a:lnTo>
                      <a:pt x="842" y="0"/>
                    </a:lnTo>
                    <a:lnTo>
                      <a:pt x="0" y="0"/>
                    </a:lnTo>
                    <a:lnTo>
                      <a:pt x="0" y="316"/>
                    </a:lnTo>
                    <a:close/>
                  </a:path>
                </a:pathLst>
              </a:custGeom>
              <a:noFill/>
              <a:ln w="12700" cap="flat">
                <a:solidFill>
                  <a:srgbClr val="7FD6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25" name="Freeform 19"/>
              <p:cNvSpPr>
                <a:spLocks/>
              </p:cNvSpPr>
              <p:nvPr/>
            </p:nvSpPr>
            <p:spPr bwMode="auto">
              <a:xfrm>
                <a:off x="3984" y="2316"/>
                <a:ext cx="594" cy="244"/>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solidFill>
                <a:srgbClr val="7FD6F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26" name="Freeform 20"/>
              <p:cNvSpPr>
                <a:spLocks/>
              </p:cNvSpPr>
              <p:nvPr/>
            </p:nvSpPr>
            <p:spPr bwMode="auto">
              <a:xfrm>
                <a:off x="3984" y="2316"/>
                <a:ext cx="594" cy="244"/>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noFill/>
              <a:ln w="12700" cap="flat">
                <a:solidFill>
                  <a:srgbClr val="7FD6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27" name="Freeform 21"/>
              <p:cNvSpPr>
                <a:spLocks/>
              </p:cNvSpPr>
              <p:nvPr/>
            </p:nvSpPr>
            <p:spPr bwMode="auto">
              <a:xfrm>
                <a:off x="4389" y="2857"/>
                <a:ext cx="595" cy="243"/>
              </a:xfrm>
              <a:custGeom>
                <a:avLst/>
                <a:gdLst>
                  <a:gd name="T0" fmla="*/ 0 w 773"/>
                  <a:gd name="T1" fmla="*/ 315 h 315"/>
                  <a:gd name="T2" fmla="*/ 0 w 773"/>
                  <a:gd name="T3" fmla="*/ 315 h 315"/>
                  <a:gd name="T4" fmla="*/ 773 w 773"/>
                  <a:gd name="T5" fmla="*/ 315 h 315"/>
                  <a:gd name="T6" fmla="*/ 773 w 773"/>
                  <a:gd name="T7" fmla="*/ 0 h 315"/>
                  <a:gd name="T8" fmla="*/ 0 w 773"/>
                  <a:gd name="T9" fmla="*/ 0 h 315"/>
                  <a:gd name="T10" fmla="*/ 0 w 773"/>
                  <a:gd name="T11" fmla="*/ 315 h 315"/>
                </a:gdLst>
                <a:ahLst/>
                <a:cxnLst>
                  <a:cxn ang="0">
                    <a:pos x="T0" y="T1"/>
                  </a:cxn>
                  <a:cxn ang="0">
                    <a:pos x="T2" y="T3"/>
                  </a:cxn>
                  <a:cxn ang="0">
                    <a:pos x="T4" y="T5"/>
                  </a:cxn>
                  <a:cxn ang="0">
                    <a:pos x="T6" y="T7"/>
                  </a:cxn>
                  <a:cxn ang="0">
                    <a:pos x="T8" y="T9"/>
                  </a:cxn>
                  <a:cxn ang="0">
                    <a:pos x="T10" y="T11"/>
                  </a:cxn>
                </a:cxnLst>
                <a:rect l="0" t="0" r="r" b="b"/>
                <a:pathLst>
                  <a:path w="773" h="315">
                    <a:moveTo>
                      <a:pt x="0" y="315"/>
                    </a:moveTo>
                    <a:lnTo>
                      <a:pt x="0" y="315"/>
                    </a:lnTo>
                    <a:lnTo>
                      <a:pt x="773" y="315"/>
                    </a:lnTo>
                    <a:lnTo>
                      <a:pt x="773" y="0"/>
                    </a:lnTo>
                    <a:lnTo>
                      <a:pt x="0" y="0"/>
                    </a:lnTo>
                    <a:lnTo>
                      <a:pt x="0" y="315"/>
                    </a:lnTo>
                    <a:close/>
                  </a:path>
                </a:pathLst>
              </a:custGeom>
              <a:solidFill>
                <a:srgbClr val="7FD6F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28" name="Freeform 22"/>
              <p:cNvSpPr>
                <a:spLocks/>
              </p:cNvSpPr>
              <p:nvPr/>
            </p:nvSpPr>
            <p:spPr bwMode="auto">
              <a:xfrm>
                <a:off x="4389" y="2857"/>
                <a:ext cx="595" cy="243"/>
              </a:xfrm>
              <a:custGeom>
                <a:avLst/>
                <a:gdLst>
                  <a:gd name="T0" fmla="*/ 0 w 773"/>
                  <a:gd name="T1" fmla="*/ 315 h 315"/>
                  <a:gd name="T2" fmla="*/ 0 w 773"/>
                  <a:gd name="T3" fmla="*/ 315 h 315"/>
                  <a:gd name="T4" fmla="*/ 773 w 773"/>
                  <a:gd name="T5" fmla="*/ 315 h 315"/>
                  <a:gd name="T6" fmla="*/ 773 w 773"/>
                  <a:gd name="T7" fmla="*/ 0 h 315"/>
                  <a:gd name="T8" fmla="*/ 0 w 773"/>
                  <a:gd name="T9" fmla="*/ 0 h 315"/>
                  <a:gd name="T10" fmla="*/ 0 w 773"/>
                  <a:gd name="T11" fmla="*/ 315 h 315"/>
                </a:gdLst>
                <a:ahLst/>
                <a:cxnLst>
                  <a:cxn ang="0">
                    <a:pos x="T0" y="T1"/>
                  </a:cxn>
                  <a:cxn ang="0">
                    <a:pos x="T2" y="T3"/>
                  </a:cxn>
                  <a:cxn ang="0">
                    <a:pos x="T4" y="T5"/>
                  </a:cxn>
                  <a:cxn ang="0">
                    <a:pos x="T6" y="T7"/>
                  </a:cxn>
                  <a:cxn ang="0">
                    <a:pos x="T8" y="T9"/>
                  </a:cxn>
                  <a:cxn ang="0">
                    <a:pos x="T10" y="T11"/>
                  </a:cxn>
                </a:cxnLst>
                <a:rect l="0" t="0" r="r" b="b"/>
                <a:pathLst>
                  <a:path w="773" h="315">
                    <a:moveTo>
                      <a:pt x="0" y="315"/>
                    </a:moveTo>
                    <a:lnTo>
                      <a:pt x="0" y="315"/>
                    </a:lnTo>
                    <a:lnTo>
                      <a:pt x="773" y="315"/>
                    </a:lnTo>
                    <a:lnTo>
                      <a:pt x="773" y="0"/>
                    </a:lnTo>
                    <a:lnTo>
                      <a:pt x="0" y="0"/>
                    </a:lnTo>
                    <a:lnTo>
                      <a:pt x="0" y="315"/>
                    </a:lnTo>
                    <a:close/>
                  </a:path>
                </a:pathLst>
              </a:custGeom>
              <a:noFill/>
              <a:ln w="12700" cap="flat">
                <a:solidFill>
                  <a:srgbClr val="7FD6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29" name="Freeform 23"/>
              <p:cNvSpPr>
                <a:spLocks/>
              </p:cNvSpPr>
              <p:nvPr/>
            </p:nvSpPr>
            <p:spPr bwMode="auto">
              <a:xfrm>
                <a:off x="2850" y="2857"/>
                <a:ext cx="648" cy="243"/>
              </a:xfrm>
              <a:custGeom>
                <a:avLst/>
                <a:gdLst>
                  <a:gd name="T0" fmla="*/ 0 w 843"/>
                  <a:gd name="T1" fmla="*/ 315 h 315"/>
                  <a:gd name="T2" fmla="*/ 0 w 843"/>
                  <a:gd name="T3" fmla="*/ 315 h 315"/>
                  <a:gd name="T4" fmla="*/ 843 w 843"/>
                  <a:gd name="T5" fmla="*/ 315 h 315"/>
                  <a:gd name="T6" fmla="*/ 843 w 843"/>
                  <a:gd name="T7" fmla="*/ 0 h 315"/>
                  <a:gd name="T8" fmla="*/ 0 w 843"/>
                  <a:gd name="T9" fmla="*/ 0 h 315"/>
                  <a:gd name="T10" fmla="*/ 0 w 843"/>
                  <a:gd name="T11" fmla="*/ 315 h 315"/>
                </a:gdLst>
                <a:ahLst/>
                <a:cxnLst>
                  <a:cxn ang="0">
                    <a:pos x="T0" y="T1"/>
                  </a:cxn>
                  <a:cxn ang="0">
                    <a:pos x="T2" y="T3"/>
                  </a:cxn>
                  <a:cxn ang="0">
                    <a:pos x="T4" y="T5"/>
                  </a:cxn>
                  <a:cxn ang="0">
                    <a:pos x="T6" y="T7"/>
                  </a:cxn>
                  <a:cxn ang="0">
                    <a:pos x="T8" y="T9"/>
                  </a:cxn>
                  <a:cxn ang="0">
                    <a:pos x="T10" y="T11"/>
                  </a:cxn>
                </a:cxnLst>
                <a:rect l="0" t="0" r="r" b="b"/>
                <a:pathLst>
                  <a:path w="843" h="315">
                    <a:moveTo>
                      <a:pt x="0" y="315"/>
                    </a:moveTo>
                    <a:lnTo>
                      <a:pt x="0" y="315"/>
                    </a:lnTo>
                    <a:lnTo>
                      <a:pt x="843" y="315"/>
                    </a:lnTo>
                    <a:lnTo>
                      <a:pt x="843" y="0"/>
                    </a:lnTo>
                    <a:lnTo>
                      <a:pt x="0" y="0"/>
                    </a:lnTo>
                    <a:lnTo>
                      <a:pt x="0" y="315"/>
                    </a:lnTo>
                    <a:close/>
                  </a:path>
                </a:pathLst>
              </a:custGeom>
              <a:solidFill>
                <a:srgbClr val="7FD6F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30" name="Freeform 24"/>
              <p:cNvSpPr>
                <a:spLocks/>
              </p:cNvSpPr>
              <p:nvPr/>
            </p:nvSpPr>
            <p:spPr bwMode="auto">
              <a:xfrm>
                <a:off x="2850" y="2857"/>
                <a:ext cx="648" cy="243"/>
              </a:xfrm>
              <a:custGeom>
                <a:avLst/>
                <a:gdLst>
                  <a:gd name="T0" fmla="*/ 0 w 843"/>
                  <a:gd name="T1" fmla="*/ 315 h 315"/>
                  <a:gd name="T2" fmla="*/ 0 w 843"/>
                  <a:gd name="T3" fmla="*/ 315 h 315"/>
                  <a:gd name="T4" fmla="*/ 843 w 843"/>
                  <a:gd name="T5" fmla="*/ 315 h 315"/>
                  <a:gd name="T6" fmla="*/ 843 w 843"/>
                  <a:gd name="T7" fmla="*/ 0 h 315"/>
                  <a:gd name="T8" fmla="*/ 0 w 843"/>
                  <a:gd name="T9" fmla="*/ 0 h 315"/>
                  <a:gd name="T10" fmla="*/ 0 w 843"/>
                  <a:gd name="T11" fmla="*/ 315 h 315"/>
                </a:gdLst>
                <a:ahLst/>
                <a:cxnLst>
                  <a:cxn ang="0">
                    <a:pos x="T0" y="T1"/>
                  </a:cxn>
                  <a:cxn ang="0">
                    <a:pos x="T2" y="T3"/>
                  </a:cxn>
                  <a:cxn ang="0">
                    <a:pos x="T4" y="T5"/>
                  </a:cxn>
                  <a:cxn ang="0">
                    <a:pos x="T6" y="T7"/>
                  </a:cxn>
                  <a:cxn ang="0">
                    <a:pos x="T8" y="T9"/>
                  </a:cxn>
                  <a:cxn ang="0">
                    <a:pos x="T10" y="T11"/>
                  </a:cxn>
                </a:cxnLst>
                <a:rect l="0" t="0" r="r" b="b"/>
                <a:pathLst>
                  <a:path w="843" h="315">
                    <a:moveTo>
                      <a:pt x="0" y="315"/>
                    </a:moveTo>
                    <a:lnTo>
                      <a:pt x="0" y="315"/>
                    </a:lnTo>
                    <a:lnTo>
                      <a:pt x="843" y="315"/>
                    </a:lnTo>
                    <a:lnTo>
                      <a:pt x="843" y="0"/>
                    </a:lnTo>
                    <a:lnTo>
                      <a:pt x="0" y="0"/>
                    </a:lnTo>
                    <a:lnTo>
                      <a:pt x="0" y="315"/>
                    </a:lnTo>
                    <a:close/>
                  </a:path>
                </a:pathLst>
              </a:custGeom>
              <a:noFill/>
              <a:ln w="12700" cap="flat">
                <a:solidFill>
                  <a:srgbClr val="7FD6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31" name="Freeform 25"/>
              <p:cNvSpPr>
                <a:spLocks/>
              </p:cNvSpPr>
              <p:nvPr/>
            </p:nvSpPr>
            <p:spPr bwMode="auto">
              <a:xfrm>
                <a:off x="3579" y="2857"/>
                <a:ext cx="594" cy="243"/>
              </a:xfrm>
              <a:custGeom>
                <a:avLst/>
                <a:gdLst>
                  <a:gd name="T0" fmla="*/ 0 w 772"/>
                  <a:gd name="T1" fmla="*/ 315 h 315"/>
                  <a:gd name="T2" fmla="*/ 0 w 772"/>
                  <a:gd name="T3" fmla="*/ 315 h 315"/>
                  <a:gd name="T4" fmla="*/ 772 w 772"/>
                  <a:gd name="T5" fmla="*/ 315 h 315"/>
                  <a:gd name="T6" fmla="*/ 772 w 772"/>
                  <a:gd name="T7" fmla="*/ 0 h 315"/>
                  <a:gd name="T8" fmla="*/ 0 w 772"/>
                  <a:gd name="T9" fmla="*/ 0 h 315"/>
                  <a:gd name="T10" fmla="*/ 0 w 772"/>
                  <a:gd name="T11" fmla="*/ 315 h 315"/>
                </a:gdLst>
                <a:ahLst/>
                <a:cxnLst>
                  <a:cxn ang="0">
                    <a:pos x="T0" y="T1"/>
                  </a:cxn>
                  <a:cxn ang="0">
                    <a:pos x="T2" y="T3"/>
                  </a:cxn>
                  <a:cxn ang="0">
                    <a:pos x="T4" y="T5"/>
                  </a:cxn>
                  <a:cxn ang="0">
                    <a:pos x="T6" y="T7"/>
                  </a:cxn>
                  <a:cxn ang="0">
                    <a:pos x="T8" y="T9"/>
                  </a:cxn>
                  <a:cxn ang="0">
                    <a:pos x="T10" y="T11"/>
                  </a:cxn>
                </a:cxnLst>
                <a:rect l="0" t="0" r="r" b="b"/>
                <a:pathLst>
                  <a:path w="772" h="315">
                    <a:moveTo>
                      <a:pt x="0" y="315"/>
                    </a:moveTo>
                    <a:lnTo>
                      <a:pt x="0" y="315"/>
                    </a:lnTo>
                    <a:lnTo>
                      <a:pt x="772" y="315"/>
                    </a:lnTo>
                    <a:lnTo>
                      <a:pt x="772" y="0"/>
                    </a:lnTo>
                    <a:lnTo>
                      <a:pt x="0" y="0"/>
                    </a:lnTo>
                    <a:lnTo>
                      <a:pt x="0" y="315"/>
                    </a:lnTo>
                    <a:close/>
                  </a:path>
                </a:pathLst>
              </a:custGeom>
              <a:solidFill>
                <a:srgbClr val="7FD6F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32" name="Freeform 26"/>
              <p:cNvSpPr>
                <a:spLocks/>
              </p:cNvSpPr>
              <p:nvPr/>
            </p:nvSpPr>
            <p:spPr bwMode="auto">
              <a:xfrm>
                <a:off x="3579" y="2857"/>
                <a:ext cx="594" cy="243"/>
              </a:xfrm>
              <a:custGeom>
                <a:avLst/>
                <a:gdLst>
                  <a:gd name="T0" fmla="*/ 0 w 772"/>
                  <a:gd name="T1" fmla="*/ 315 h 315"/>
                  <a:gd name="T2" fmla="*/ 0 w 772"/>
                  <a:gd name="T3" fmla="*/ 315 h 315"/>
                  <a:gd name="T4" fmla="*/ 772 w 772"/>
                  <a:gd name="T5" fmla="*/ 315 h 315"/>
                  <a:gd name="T6" fmla="*/ 772 w 772"/>
                  <a:gd name="T7" fmla="*/ 0 h 315"/>
                  <a:gd name="T8" fmla="*/ 0 w 772"/>
                  <a:gd name="T9" fmla="*/ 0 h 315"/>
                  <a:gd name="T10" fmla="*/ 0 w 772"/>
                  <a:gd name="T11" fmla="*/ 315 h 315"/>
                </a:gdLst>
                <a:ahLst/>
                <a:cxnLst>
                  <a:cxn ang="0">
                    <a:pos x="T0" y="T1"/>
                  </a:cxn>
                  <a:cxn ang="0">
                    <a:pos x="T2" y="T3"/>
                  </a:cxn>
                  <a:cxn ang="0">
                    <a:pos x="T4" y="T5"/>
                  </a:cxn>
                  <a:cxn ang="0">
                    <a:pos x="T6" y="T7"/>
                  </a:cxn>
                  <a:cxn ang="0">
                    <a:pos x="T8" y="T9"/>
                  </a:cxn>
                  <a:cxn ang="0">
                    <a:pos x="T10" y="T11"/>
                  </a:cxn>
                </a:cxnLst>
                <a:rect l="0" t="0" r="r" b="b"/>
                <a:pathLst>
                  <a:path w="772" h="315">
                    <a:moveTo>
                      <a:pt x="0" y="315"/>
                    </a:moveTo>
                    <a:lnTo>
                      <a:pt x="0" y="315"/>
                    </a:lnTo>
                    <a:lnTo>
                      <a:pt x="772" y="315"/>
                    </a:lnTo>
                    <a:lnTo>
                      <a:pt x="772" y="0"/>
                    </a:lnTo>
                    <a:lnTo>
                      <a:pt x="0" y="0"/>
                    </a:lnTo>
                    <a:lnTo>
                      <a:pt x="0" y="315"/>
                    </a:lnTo>
                    <a:close/>
                  </a:path>
                </a:pathLst>
              </a:custGeom>
              <a:noFill/>
              <a:ln w="12700" cap="flat">
                <a:solidFill>
                  <a:srgbClr val="7FD6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33" name="Freeform 27"/>
              <p:cNvSpPr>
                <a:spLocks/>
              </p:cNvSpPr>
              <p:nvPr/>
            </p:nvSpPr>
            <p:spPr bwMode="auto">
              <a:xfrm>
                <a:off x="2174" y="2857"/>
                <a:ext cx="595" cy="243"/>
              </a:xfrm>
              <a:custGeom>
                <a:avLst/>
                <a:gdLst>
                  <a:gd name="T0" fmla="*/ 0 w 773"/>
                  <a:gd name="T1" fmla="*/ 315 h 315"/>
                  <a:gd name="T2" fmla="*/ 0 w 773"/>
                  <a:gd name="T3" fmla="*/ 315 h 315"/>
                  <a:gd name="T4" fmla="*/ 773 w 773"/>
                  <a:gd name="T5" fmla="*/ 315 h 315"/>
                  <a:gd name="T6" fmla="*/ 773 w 773"/>
                  <a:gd name="T7" fmla="*/ 0 h 315"/>
                  <a:gd name="T8" fmla="*/ 0 w 773"/>
                  <a:gd name="T9" fmla="*/ 0 h 315"/>
                  <a:gd name="T10" fmla="*/ 0 w 773"/>
                  <a:gd name="T11" fmla="*/ 315 h 315"/>
                </a:gdLst>
                <a:ahLst/>
                <a:cxnLst>
                  <a:cxn ang="0">
                    <a:pos x="T0" y="T1"/>
                  </a:cxn>
                  <a:cxn ang="0">
                    <a:pos x="T2" y="T3"/>
                  </a:cxn>
                  <a:cxn ang="0">
                    <a:pos x="T4" y="T5"/>
                  </a:cxn>
                  <a:cxn ang="0">
                    <a:pos x="T6" y="T7"/>
                  </a:cxn>
                  <a:cxn ang="0">
                    <a:pos x="T8" y="T9"/>
                  </a:cxn>
                  <a:cxn ang="0">
                    <a:pos x="T10" y="T11"/>
                  </a:cxn>
                </a:cxnLst>
                <a:rect l="0" t="0" r="r" b="b"/>
                <a:pathLst>
                  <a:path w="773" h="315">
                    <a:moveTo>
                      <a:pt x="0" y="315"/>
                    </a:moveTo>
                    <a:lnTo>
                      <a:pt x="0" y="315"/>
                    </a:lnTo>
                    <a:lnTo>
                      <a:pt x="773" y="315"/>
                    </a:lnTo>
                    <a:lnTo>
                      <a:pt x="773" y="0"/>
                    </a:lnTo>
                    <a:lnTo>
                      <a:pt x="0" y="0"/>
                    </a:lnTo>
                    <a:lnTo>
                      <a:pt x="0" y="315"/>
                    </a:lnTo>
                    <a:close/>
                  </a:path>
                </a:pathLst>
              </a:custGeom>
              <a:solidFill>
                <a:srgbClr val="7FD6F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34" name="Freeform 28"/>
              <p:cNvSpPr>
                <a:spLocks/>
              </p:cNvSpPr>
              <p:nvPr/>
            </p:nvSpPr>
            <p:spPr bwMode="auto">
              <a:xfrm>
                <a:off x="2174" y="2857"/>
                <a:ext cx="595" cy="243"/>
              </a:xfrm>
              <a:custGeom>
                <a:avLst/>
                <a:gdLst>
                  <a:gd name="T0" fmla="*/ 0 w 773"/>
                  <a:gd name="T1" fmla="*/ 315 h 315"/>
                  <a:gd name="T2" fmla="*/ 0 w 773"/>
                  <a:gd name="T3" fmla="*/ 315 h 315"/>
                  <a:gd name="T4" fmla="*/ 773 w 773"/>
                  <a:gd name="T5" fmla="*/ 315 h 315"/>
                  <a:gd name="T6" fmla="*/ 773 w 773"/>
                  <a:gd name="T7" fmla="*/ 0 h 315"/>
                  <a:gd name="T8" fmla="*/ 0 w 773"/>
                  <a:gd name="T9" fmla="*/ 0 h 315"/>
                  <a:gd name="T10" fmla="*/ 0 w 773"/>
                  <a:gd name="T11" fmla="*/ 315 h 315"/>
                </a:gdLst>
                <a:ahLst/>
                <a:cxnLst>
                  <a:cxn ang="0">
                    <a:pos x="T0" y="T1"/>
                  </a:cxn>
                  <a:cxn ang="0">
                    <a:pos x="T2" y="T3"/>
                  </a:cxn>
                  <a:cxn ang="0">
                    <a:pos x="T4" y="T5"/>
                  </a:cxn>
                  <a:cxn ang="0">
                    <a:pos x="T6" y="T7"/>
                  </a:cxn>
                  <a:cxn ang="0">
                    <a:pos x="T8" y="T9"/>
                  </a:cxn>
                  <a:cxn ang="0">
                    <a:pos x="T10" y="T11"/>
                  </a:cxn>
                </a:cxnLst>
                <a:rect l="0" t="0" r="r" b="b"/>
                <a:pathLst>
                  <a:path w="773" h="315">
                    <a:moveTo>
                      <a:pt x="0" y="315"/>
                    </a:moveTo>
                    <a:lnTo>
                      <a:pt x="0" y="315"/>
                    </a:lnTo>
                    <a:lnTo>
                      <a:pt x="773" y="315"/>
                    </a:lnTo>
                    <a:lnTo>
                      <a:pt x="773" y="0"/>
                    </a:lnTo>
                    <a:lnTo>
                      <a:pt x="0" y="0"/>
                    </a:lnTo>
                    <a:lnTo>
                      <a:pt x="0" y="315"/>
                    </a:lnTo>
                    <a:close/>
                  </a:path>
                </a:pathLst>
              </a:custGeom>
              <a:noFill/>
              <a:ln w="12700" cap="flat">
                <a:solidFill>
                  <a:srgbClr val="7FD6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35" name="Freeform 29"/>
              <p:cNvSpPr>
                <a:spLocks/>
              </p:cNvSpPr>
              <p:nvPr/>
            </p:nvSpPr>
            <p:spPr bwMode="auto">
              <a:xfrm>
                <a:off x="4389" y="3397"/>
                <a:ext cx="595" cy="243"/>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solidFill>
                <a:srgbClr val="7FD6F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36" name="Freeform 30"/>
              <p:cNvSpPr>
                <a:spLocks/>
              </p:cNvSpPr>
              <p:nvPr/>
            </p:nvSpPr>
            <p:spPr bwMode="auto">
              <a:xfrm>
                <a:off x="4389" y="3397"/>
                <a:ext cx="595" cy="243"/>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noFill/>
              <a:ln w="12700" cap="flat">
                <a:solidFill>
                  <a:srgbClr val="7FD6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37" name="Freeform 31"/>
              <p:cNvSpPr>
                <a:spLocks/>
              </p:cNvSpPr>
              <p:nvPr/>
            </p:nvSpPr>
            <p:spPr bwMode="auto">
              <a:xfrm>
                <a:off x="3687" y="3397"/>
                <a:ext cx="594" cy="243"/>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solidFill>
                <a:srgbClr val="7FD6F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38" name="Freeform 32"/>
              <p:cNvSpPr>
                <a:spLocks/>
              </p:cNvSpPr>
              <p:nvPr/>
            </p:nvSpPr>
            <p:spPr bwMode="auto">
              <a:xfrm>
                <a:off x="3687" y="3397"/>
                <a:ext cx="594" cy="243"/>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noFill/>
              <a:ln w="12700" cap="flat">
                <a:solidFill>
                  <a:srgbClr val="7FD6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39" name="Freeform 33"/>
              <p:cNvSpPr>
                <a:spLocks/>
              </p:cNvSpPr>
              <p:nvPr/>
            </p:nvSpPr>
            <p:spPr bwMode="auto">
              <a:xfrm>
                <a:off x="1769" y="1776"/>
                <a:ext cx="594" cy="243"/>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solidFill>
                <a:srgbClr val="7FD6F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40" name="Freeform 34"/>
              <p:cNvSpPr>
                <a:spLocks/>
              </p:cNvSpPr>
              <p:nvPr/>
            </p:nvSpPr>
            <p:spPr bwMode="auto">
              <a:xfrm>
                <a:off x="1769" y="1776"/>
                <a:ext cx="594" cy="243"/>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noFill/>
              <a:ln w="12700" cap="flat">
                <a:solidFill>
                  <a:srgbClr val="7FD6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41" name="Freeform 35"/>
              <p:cNvSpPr>
                <a:spLocks/>
              </p:cNvSpPr>
              <p:nvPr/>
            </p:nvSpPr>
            <p:spPr bwMode="auto">
              <a:xfrm>
                <a:off x="2876" y="1776"/>
                <a:ext cx="594" cy="243"/>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solidFill>
                <a:srgbClr val="7FD6F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42" name="Freeform 36"/>
              <p:cNvSpPr>
                <a:spLocks/>
              </p:cNvSpPr>
              <p:nvPr/>
            </p:nvSpPr>
            <p:spPr bwMode="auto">
              <a:xfrm>
                <a:off x="2876" y="1776"/>
                <a:ext cx="594" cy="243"/>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noFill/>
              <a:ln w="12700" cap="flat">
                <a:solidFill>
                  <a:srgbClr val="7FD6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43" name="Freeform 37"/>
              <p:cNvSpPr>
                <a:spLocks/>
              </p:cNvSpPr>
              <p:nvPr/>
            </p:nvSpPr>
            <p:spPr bwMode="auto">
              <a:xfrm>
                <a:off x="3984" y="1776"/>
                <a:ext cx="594" cy="243"/>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solidFill>
                <a:srgbClr val="7FD6F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44" name="Freeform 38"/>
              <p:cNvSpPr>
                <a:spLocks/>
              </p:cNvSpPr>
              <p:nvPr/>
            </p:nvSpPr>
            <p:spPr bwMode="auto">
              <a:xfrm>
                <a:off x="3984" y="1776"/>
                <a:ext cx="594" cy="243"/>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noFill/>
              <a:ln w="12700" cap="flat">
                <a:solidFill>
                  <a:srgbClr val="7FD6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45" name="Freeform 39"/>
              <p:cNvSpPr>
                <a:spLocks/>
              </p:cNvSpPr>
              <p:nvPr/>
            </p:nvSpPr>
            <p:spPr bwMode="auto">
              <a:xfrm>
                <a:off x="2863" y="1236"/>
                <a:ext cx="621" cy="243"/>
              </a:xfrm>
              <a:custGeom>
                <a:avLst/>
                <a:gdLst>
                  <a:gd name="T0" fmla="*/ 0 w 808"/>
                  <a:gd name="T1" fmla="*/ 316 h 316"/>
                  <a:gd name="T2" fmla="*/ 0 w 808"/>
                  <a:gd name="T3" fmla="*/ 316 h 316"/>
                  <a:gd name="T4" fmla="*/ 808 w 808"/>
                  <a:gd name="T5" fmla="*/ 316 h 316"/>
                  <a:gd name="T6" fmla="*/ 808 w 808"/>
                  <a:gd name="T7" fmla="*/ 0 h 316"/>
                  <a:gd name="T8" fmla="*/ 0 w 808"/>
                  <a:gd name="T9" fmla="*/ 0 h 316"/>
                  <a:gd name="T10" fmla="*/ 0 w 808"/>
                  <a:gd name="T11" fmla="*/ 316 h 316"/>
                </a:gdLst>
                <a:ahLst/>
                <a:cxnLst>
                  <a:cxn ang="0">
                    <a:pos x="T0" y="T1"/>
                  </a:cxn>
                  <a:cxn ang="0">
                    <a:pos x="T2" y="T3"/>
                  </a:cxn>
                  <a:cxn ang="0">
                    <a:pos x="T4" y="T5"/>
                  </a:cxn>
                  <a:cxn ang="0">
                    <a:pos x="T6" y="T7"/>
                  </a:cxn>
                  <a:cxn ang="0">
                    <a:pos x="T8" y="T9"/>
                  </a:cxn>
                  <a:cxn ang="0">
                    <a:pos x="T10" y="T11"/>
                  </a:cxn>
                </a:cxnLst>
                <a:rect l="0" t="0" r="r" b="b"/>
                <a:pathLst>
                  <a:path w="808" h="316">
                    <a:moveTo>
                      <a:pt x="0" y="316"/>
                    </a:moveTo>
                    <a:lnTo>
                      <a:pt x="0" y="316"/>
                    </a:lnTo>
                    <a:lnTo>
                      <a:pt x="808" y="316"/>
                    </a:lnTo>
                    <a:lnTo>
                      <a:pt x="808" y="0"/>
                    </a:lnTo>
                    <a:lnTo>
                      <a:pt x="0" y="0"/>
                    </a:lnTo>
                    <a:lnTo>
                      <a:pt x="0" y="316"/>
                    </a:lnTo>
                    <a:close/>
                  </a:path>
                </a:pathLst>
              </a:custGeom>
              <a:solidFill>
                <a:srgbClr val="7FD6F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46" name="Freeform 40"/>
              <p:cNvSpPr>
                <a:spLocks/>
              </p:cNvSpPr>
              <p:nvPr/>
            </p:nvSpPr>
            <p:spPr bwMode="auto">
              <a:xfrm>
                <a:off x="2863" y="1236"/>
                <a:ext cx="621" cy="243"/>
              </a:xfrm>
              <a:custGeom>
                <a:avLst/>
                <a:gdLst>
                  <a:gd name="T0" fmla="*/ 0 w 808"/>
                  <a:gd name="T1" fmla="*/ 316 h 316"/>
                  <a:gd name="T2" fmla="*/ 0 w 808"/>
                  <a:gd name="T3" fmla="*/ 316 h 316"/>
                  <a:gd name="T4" fmla="*/ 808 w 808"/>
                  <a:gd name="T5" fmla="*/ 316 h 316"/>
                  <a:gd name="T6" fmla="*/ 808 w 808"/>
                  <a:gd name="T7" fmla="*/ 0 h 316"/>
                  <a:gd name="T8" fmla="*/ 0 w 808"/>
                  <a:gd name="T9" fmla="*/ 0 h 316"/>
                  <a:gd name="T10" fmla="*/ 0 w 808"/>
                  <a:gd name="T11" fmla="*/ 316 h 316"/>
                </a:gdLst>
                <a:ahLst/>
                <a:cxnLst>
                  <a:cxn ang="0">
                    <a:pos x="T0" y="T1"/>
                  </a:cxn>
                  <a:cxn ang="0">
                    <a:pos x="T2" y="T3"/>
                  </a:cxn>
                  <a:cxn ang="0">
                    <a:pos x="T4" y="T5"/>
                  </a:cxn>
                  <a:cxn ang="0">
                    <a:pos x="T6" y="T7"/>
                  </a:cxn>
                  <a:cxn ang="0">
                    <a:pos x="T8" y="T9"/>
                  </a:cxn>
                  <a:cxn ang="0">
                    <a:pos x="T10" y="T11"/>
                  </a:cxn>
                </a:cxnLst>
                <a:rect l="0" t="0" r="r" b="b"/>
                <a:pathLst>
                  <a:path w="808" h="316">
                    <a:moveTo>
                      <a:pt x="0" y="316"/>
                    </a:moveTo>
                    <a:lnTo>
                      <a:pt x="0" y="316"/>
                    </a:lnTo>
                    <a:lnTo>
                      <a:pt x="808" y="316"/>
                    </a:lnTo>
                    <a:lnTo>
                      <a:pt x="808" y="0"/>
                    </a:lnTo>
                    <a:lnTo>
                      <a:pt x="0" y="0"/>
                    </a:lnTo>
                    <a:lnTo>
                      <a:pt x="0" y="316"/>
                    </a:lnTo>
                    <a:close/>
                  </a:path>
                </a:pathLst>
              </a:custGeom>
              <a:noFill/>
              <a:ln w="12700" cap="flat">
                <a:solidFill>
                  <a:srgbClr val="7FD6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47" name="Freeform 41"/>
              <p:cNvSpPr>
                <a:spLocks noEditPoints="1"/>
              </p:cNvSpPr>
              <p:nvPr/>
            </p:nvSpPr>
            <p:spPr bwMode="auto">
              <a:xfrm>
                <a:off x="932" y="1331"/>
                <a:ext cx="3727" cy="2161"/>
              </a:xfrm>
              <a:custGeom>
                <a:avLst/>
                <a:gdLst>
                  <a:gd name="T0" fmla="*/ 2879 w 4845"/>
                  <a:gd name="T1" fmla="*/ 0 h 2809"/>
                  <a:gd name="T2" fmla="*/ 2879 w 4845"/>
                  <a:gd name="T3" fmla="*/ 0 h 2809"/>
                  <a:gd name="T4" fmla="*/ 2879 w 4845"/>
                  <a:gd name="T5" fmla="*/ 2106 h 2809"/>
                  <a:gd name="T6" fmla="*/ 4319 w 4845"/>
                  <a:gd name="T7" fmla="*/ 1404 h 2809"/>
                  <a:gd name="T8" fmla="*/ 4319 w 4845"/>
                  <a:gd name="T9" fmla="*/ 1404 h 2809"/>
                  <a:gd name="T10" fmla="*/ 4319 w 4845"/>
                  <a:gd name="T11" fmla="*/ 351 h 2809"/>
                  <a:gd name="T12" fmla="*/ 1440 w 4845"/>
                  <a:gd name="T13" fmla="*/ 351 h 2809"/>
                  <a:gd name="T14" fmla="*/ 1440 w 4845"/>
                  <a:gd name="T15" fmla="*/ 1404 h 2809"/>
                  <a:gd name="T16" fmla="*/ 2353 w 4845"/>
                  <a:gd name="T17" fmla="*/ 1404 h 2809"/>
                  <a:gd name="T18" fmla="*/ 2353 w 4845"/>
                  <a:gd name="T19" fmla="*/ 1404 h 2809"/>
                  <a:gd name="T20" fmla="*/ 2353 w 4845"/>
                  <a:gd name="T21" fmla="*/ 1053 h 2809"/>
                  <a:gd name="T22" fmla="*/ 0 w 4845"/>
                  <a:gd name="T23" fmla="*/ 1053 h 2809"/>
                  <a:gd name="T24" fmla="*/ 0 w 4845"/>
                  <a:gd name="T25" fmla="*/ 1948 h 2809"/>
                  <a:gd name="T26" fmla="*/ 3406 w 4845"/>
                  <a:gd name="T27" fmla="*/ 1404 h 2809"/>
                  <a:gd name="T28" fmla="*/ 3406 w 4845"/>
                  <a:gd name="T29" fmla="*/ 1404 h 2809"/>
                  <a:gd name="T30" fmla="*/ 3406 w 4845"/>
                  <a:gd name="T31" fmla="*/ 1053 h 2809"/>
                  <a:gd name="T32" fmla="*/ 4845 w 4845"/>
                  <a:gd name="T33" fmla="*/ 1053 h 2809"/>
                  <a:gd name="T34" fmla="*/ 4845 w 4845"/>
                  <a:gd name="T35" fmla="*/ 1948 h 2809"/>
                  <a:gd name="T36" fmla="*/ 4845 w 4845"/>
                  <a:gd name="T37" fmla="*/ 2106 h 2809"/>
                  <a:gd name="T38" fmla="*/ 4845 w 4845"/>
                  <a:gd name="T39" fmla="*/ 2106 h 2809"/>
                  <a:gd name="T40" fmla="*/ 4845 w 4845"/>
                  <a:gd name="T41" fmla="*/ 2809 h 2809"/>
                  <a:gd name="T42" fmla="*/ 3932 w 4845"/>
                  <a:gd name="T43" fmla="*/ 2809 h 2809"/>
                  <a:gd name="T44" fmla="*/ 3932 w 4845"/>
                  <a:gd name="T45" fmla="*/ 2809 h 2809"/>
                  <a:gd name="T46" fmla="*/ 3932 w 4845"/>
                  <a:gd name="T47" fmla="*/ 2458 h 2809"/>
                  <a:gd name="T48" fmla="*/ 4845 w 4845"/>
                  <a:gd name="T49" fmla="*/ 2458 h 2809"/>
                  <a:gd name="T50" fmla="*/ 3792 w 4845"/>
                  <a:gd name="T51" fmla="*/ 2106 h 2809"/>
                  <a:gd name="T52" fmla="*/ 3792 w 4845"/>
                  <a:gd name="T53" fmla="*/ 2106 h 2809"/>
                  <a:gd name="T54" fmla="*/ 3792 w 4845"/>
                  <a:gd name="T55" fmla="*/ 1755 h 2809"/>
                  <a:gd name="T56" fmla="*/ 1966 w 4845"/>
                  <a:gd name="T57" fmla="*/ 1755 h 2809"/>
                  <a:gd name="T58" fmla="*/ 1966 w 4845"/>
                  <a:gd name="T59" fmla="*/ 2106 h 2809"/>
                  <a:gd name="T60" fmla="*/ 527 w 4845"/>
                  <a:gd name="T61" fmla="*/ 1404 h 2809"/>
                  <a:gd name="T62" fmla="*/ 527 w 4845"/>
                  <a:gd name="T63" fmla="*/ 1404 h 2809"/>
                  <a:gd name="T64" fmla="*/ 527 w 4845"/>
                  <a:gd name="T65" fmla="*/ 1053 h 2809"/>
                  <a:gd name="T66" fmla="*/ 527 w 4845"/>
                  <a:gd name="T67" fmla="*/ 2458 h 2809"/>
                  <a:gd name="T68" fmla="*/ 527 w 4845"/>
                  <a:gd name="T69" fmla="*/ 2458 h 2809"/>
                  <a:gd name="T70" fmla="*/ 527 w 4845"/>
                  <a:gd name="T71" fmla="*/ 1562 h 2809"/>
                  <a:gd name="T72" fmla="*/ 70 w 4845"/>
                  <a:gd name="T73" fmla="*/ 2809 h 2809"/>
                  <a:gd name="T74" fmla="*/ 70 w 4845"/>
                  <a:gd name="T75" fmla="*/ 2809 h 2809"/>
                  <a:gd name="T76" fmla="*/ 70 w 4845"/>
                  <a:gd name="T77" fmla="*/ 2458 h 2809"/>
                  <a:gd name="T78" fmla="*/ 983 w 4845"/>
                  <a:gd name="T79" fmla="*/ 2458 h 2809"/>
                  <a:gd name="T80" fmla="*/ 983 w 4845"/>
                  <a:gd name="T81" fmla="*/ 2809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5" h="2809">
                    <a:moveTo>
                      <a:pt x="2879" y="0"/>
                    </a:moveTo>
                    <a:lnTo>
                      <a:pt x="2879" y="0"/>
                    </a:lnTo>
                    <a:lnTo>
                      <a:pt x="2879" y="2106"/>
                    </a:lnTo>
                    <a:moveTo>
                      <a:pt x="4319" y="1404"/>
                    </a:moveTo>
                    <a:lnTo>
                      <a:pt x="4319" y="1404"/>
                    </a:lnTo>
                    <a:lnTo>
                      <a:pt x="4319" y="351"/>
                    </a:lnTo>
                    <a:lnTo>
                      <a:pt x="1440" y="351"/>
                    </a:lnTo>
                    <a:lnTo>
                      <a:pt x="1440" y="1404"/>
                    </a:lnTo>
                    <a:moveTo>
                      <a:pt x="2353" y="1404"/>
                    </a:moveTo>
                    <a:lnTo>
                      <a:pt x="2353" y="1404"/>
                    </a:lnTo>
                    <a:lnTo>
                      <a:pt x="2353" y="1053"/>
                    </a:lnTo>
                    <a:lnTo>
                      <a:pt x="0" y="1053"/>
                    </a:lnTo>
                    <a:lnTo>
                      <a:pt x="0" y="1948"/>
                    </a:lnTo>
                    <a:moveTo>
                      <a:pt x="3406" y="1404"/>
                    </a:moveTo>
                    <a:lnTo>
                      <a:pt x="3406" y="1404"/>
                    </a:lnTo>
                    <a:lnTo>
                      <a:pt x="3406" y="1053"/>
                    </a:lnTo>
                    <a:lnTo>
                      <a:pt x="4845" y="1053"/>
                    </a:lnTo>
                    <a:lnTo>
                      <a:pt x="4845" y="1948"/>
                    </a:lnTo>
                    <a:moveTo>
                      <a:pt x="4845" y="2106"/>
                    </a:moveTo>
                    <a:lnTo>
                      <a:pt x="4845" y="2106"/>
                    </a:lnTo>
                    <a:lnTo>
                      <a:pt x="4845" y="2809"/>
                    </a:lnTo>
                    <a:moveTo>
                      <a:pt x="3932" y="2809"/>
                    </a:moveTo>
                    <a:lnTo>
                      <a:pt x="3932" y="2809"/>
                    </a:lnTo>
                    <a:lnTo>
                      <a:pt x="3932" y="2458"/>
                    </a:lnTo>
                    <a:lnTo>
                      <a:pt x="4845" y="2458"/>
                    </a:lnTo>
                    <a:moveTo>
                      <a:pt x="3792" y="2106"/>
                    </a:moveTo>
                    <a:lnTo>
                      <a:pt x="3792" y="2106"/>
                    </a:lnTo>
                    <a:lnTo>
                      <a:pt x="3792" y="1755"/>
                    </a:lnTo>
                    <a:lnTo>
                      <a:pt x="1966" y="1755"/>
                    </a:lnTo>
                    <a:lnTo>
                      <a:pt x="1966" y="2106"/>
                    </a:lnTo>
                    <a:moveTo>
                      <a:pt x="527" y="1404"/>
                    </a:moveTo>
                    <a:lnTo>
                      <a:pt x="527" y="1404"/>
                    </a:lnTo>
                    <a:lnTo>
                      <a:pt x="527" y="1053"/>
                    </a:lnTo>
                    <a:moveTo>
                      <a:pt x="527" y="2458"/>
                    </a:moveTo>
                    <a:lnTo>
                      <a:pt x="527" y="2458"/>
                    </a:lnTo>
                    <a:lnTo>
                      <a:pt x="527" y="1562"/>
                    </a:lnTo>
                    <a:moveTo>
                      <a:pt x="70" y="2809"/>
                    </a:moveTo>
                    <a:lnTo>
                      <a:pt x="70" y="2809"/>
                    </a:lnTo>
                    <a:lnTo>
                      <a:pt x="70" y="2458"/>
                    </a:lnTo>
                    <a:lnTo>
                      <a:pt x="983" y="2458"/>
                    </a:lnTo>
                    <a:lnTo>
                      <a:pt x="983" y="2809"/>
                    </a:lnTo>
                  </a:path>
                </a:pathLst>
              </a:custGeom>
              <a:noFill/>
              <a:ln w="63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48" name="Freeform 42"/>
              <p:cNvSpPr>
                <a:spLocks/>
              </p:cNvSpPr>
              <p:nvPr/>
            </p:nvSpPr>
            <p:spPr bwMode="auto">
              <a:xfrm>
                <a:off x="689" y="3370"/>
                <a:ext cx="594" cy="243"/>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solidFill>
                <a:srgbClr val="FF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49" name="Freeform 43"/>
              <p:cNvSpPr>
                <a:spLocks/>
              </p:cNvSpPr>
              <p:nvPr/>
            </p:nvSpPr>
            <p:spPr bwMode="auto">
              <a:xfrm>
                <a:off x="689" y="3370"/>
                <a:ext cx="594" cy="243"/>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noFill/>
              <a:ln w="12700" cap="flat">
                <a:solidFill>
                  <a:srgbClr val="00ADE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50" name="Freeform 44"/>
              <p:cNvSpPr>
                <a:spLocks noEditPoints="1"/>
              </p:cNvSpPr>
              <p:nvPr/>
            </p:nvSpPr>
            <p:spPr bwMode="auto">
              <a:xfrm>
                <a:off x="781" y="3410"/>
                <a:ext cx="37" cy="55"/>
              </a:xfrm>
              <a:custGeom>
                <a:avLst/>
                <a:gdLst>
                  <a:gd name="T0" fmla="*/ 12 w 48"/>
                  <a:gd name="T1" fmla="*/ 70 h 71"/>
                  <a:gd name="T2" fmla="*/ 12 w 48"/>
                  <a:gd name="T3" fmla="*/ 70 h 71"/>
                  <a:gd name="T4" fmla="*/ 12 w 48"/>
                  <a:gd name="T5" fmla="*/ 44 h 71"/>
                  <a:gd name="T6" fmla="*/ 16 w 48"/>
                  <a:gd name="T7" fmla="*/ 44 h 71"/>
                  <a:gd name="T8" fmla="*/ 45 w 48"/>
                  <a:gd name="T9" fmla="*/ 32 h 71"/>
                  <a:gd name="T10" fmla="*/ 48 w 48"/>
                  <a:gd name="T11" fmla="*/ 21 h 71"/>
                  <a:gd name="T12" fmla="*/ 34 w 48"/>
                  <a:gd name="T13" fmla="*/ 2 h 71"/>
                  <a:gd name="T14" fmla="*/ 18 w 48"/>
                  <a:gd name="T15" fmla="*/ 0 h 71"/>
                  <a:gd name="T16" fmla="*/ 11 w 48"/>
                  <a:gd name="T17" fmla="*/ 0 h 71"/>
                  <a:gd name="T18" fmla="*/ 0 w 48"/>
                  <a:gd name="T19" fmla="*/ 1 h 71"/>
                  <a:gd name="T20" fmla="*/ 0 w 48"/>
                  <a:gd name="T21" fmla="*/ 1 h 71"/>
                  <a:gd name="T22" fmla="*/ 1 w 48"/>
                  <a:gd name="T23" fmla="*/ 48 h 71"/>
                  <a:gd name="T24" fmla="*/ 0 w 48"/>
                  <a:gd name="T25" fmla="*/ 70 h 71"/>
                  <a:gd name="T26" fmla="*/ 1 w 48"/>
                  <a:gd name="T27" fmla="*/ 71 h 71"/>
                  <a:gd name="T28" fmla="*/ 12 w 48"/>
                  <a:gd name="T29" fmla="*/ 71 h 71"/>
                  <a:gd name="T30" fmla="*/ 12 w 48"/>
                  <a:gd name="T31" fmla="*/ 70 h 71"/>
                  <a:gd name="T32" fmla="*/ 12 w 48"/>
                  <a:gd name="T33" fmla="*/ 36 h 71"/>
                  <a:gd name="T34" fmla="*/ 12 w 48"/>
                  <a:gd name="T35" fmla="*/ 36 h 71"/>
                  <a:gd name="T36" fmla="*/ 12 w 48"/>
                  <a:gd name="T37" fmla="*/ 23 h 71"/>
                  <a:gd name="T38" fmla="*/ 12 w 48"/>
                  <a:gd name="T39" fmla="*/ 9 h 71"/>
                  <a:gd name="T40" fmla="*/ 21 w 48"/>
                  <a:gd name="T41" fmla="*/ 8 h 71"/>
                  <a:gd name="T42" fmla="*/ 35 w 48"/>
                  <a:gd name="T43" fmla="*/ 15 h 71"/>
                  <a:gd name="T44" fmla="*/ 37 w 48"/>
                  <a:gd name="T45" fmla="*/ 21 h 71"/>
                  <a:gd name="T46" fmla="*/ 35 w 48"/>
                  <a:gd name="T47" fmla="*/ 29 h 71"/>
                  <a:gd name="T48" fmla="*/ 22 w 48"/>
                  <a:gd name="T49" fmla="*/ 36 h 71"/>
                  <a:gd name="T50" fmla="*/ 12 w 48"/>
                  <a:gd name="T51"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71">
                    <a:moveTo>
                      <a:pt x="12" y="70"/>
                    </a:moveTo>
                    <a:lnTo>
                      <a:pt x="12" y="70"/>
                    </a:lnTo>
                    <a:cubicBezTo>
                      <a:pt x="12" y="58"/>
                      <a:pt x="12" y="55"/>
                      <a:pt x="12" y="44"/>
                    </a:cubicBezTo>
                    <a:cubicBezTo>
                      <a:pt x="13" y="44"/>
                      <a:pt x="14" y="44"/>
                      <a:pt x="16" y="44"/>
                    </a:cubicBezTo>
                    <a:cubicBezTo>
                      <a:pt x="28" y="44"/>
                      <a:pt x="39" y="42"/>
                      <a:pt x="45" y="32"/>
                    </a:cubicBezTo>
                    <a:cubicBezTo>
                      <a:pt x="47" y="29"/>
                      <a:pt x="48" y="25"/>
                      <a:pt x="48" y="21"/>
                    </a:cubicBezTo>
                    <a:cubicBezTo>
                      <a:pt x="48" y="14"/>
                      <a:pt x="45" y="5"/>
                      <a:pt x="34" y="2"/>
                    </a:cubicBezTo>
                    <a:cubicBezTo>
                      <a:pt x="29" y="0"/>
                      <a:pt x="24" y="0"/>
                      <a:pt x="18" y="0"/>
                    </a:cubicBezTo>
                    <a:lnTo>
                      <a:pt x="11" y="0"/>
                    </a:lnTo>
                    <a:cubicBezTo>
                      <a:pt x="9" y="0"/>
                      <a:pt x="2" y="1"/>
                      <a:pt x="0" y="1"/>
                    </a:cubicBezTo>
                    <a:lnTo>
                      <a:pt x="0" y="1"/>
                    </a:lnTo>
                    <a:cubicBezTo>
                      <a:pt x="1" y="16"/>
                      <a:pt x="1" y="32"/>
                      <a:pt x="1" y="48"/>
                    </a:cubicBezTo>
                    <a:cubicBezTo>
                      <a:pt x="1" y="59"/>
                      <a:pt x="1" y="64"/>
                      <a:pt x="0" y="70"/>
                    </a:cubicBezTo>
                    <a:lnTo>
                      <a:pt x="1" y="71"/>
                    </a:lnTo>
                    <a:cubicBezTo>
                      <a:pt x="6" y="71"/>
                      <a:pt x="6" y="71"/>
                      <a:pt x="12" y="71"/>
                    </a:cubicBezTo>
                    <a:lnTo>
                      <a:pt x="12" y="70"/>
                    </a:lnTo>
                    <a:close/>
                    <a:moveTo>
                      <a:pt x="12" y="36"/>
                    </a:moveTo>
                    <a:lnTo>
                      <a:pt x="12" y="36"/>
                    </a:lnTo>
                    <a:cubicBezTo>
                      <a:pt x="12" y="31"/>
                      <a:pt x="12" y="27"/>
                      <a:pt x="12" y="23"/>
                    </a:cubicBezTo>
                    <a:cubicBezTo>
                      <a:pt x="12" y="18"/>
                      <a:pt x="12" y="13"/>
                      <a:pt x="12" y="9"/>
                    </a:cubicBezTo>
                    <a:cubicBezTo>
                      <a:pt x="14" y="9"/>
                      <a:pt x="16" y="8"/>
                      <a:pt x="21" y="8"/>
                    </a:cubicBezTo>
                    <a:cubicBezTo>
                      <a:pt x="25" y="8"/>
                      <a:pt x="32" y="8"/>
                      <a:pt x="35" y="15"/>
                    </a:cubicBezTo>
                    <a:cubicBezTo>
                      <a:pt x="36" y="17"/>
                      <a:pt x="37" y="19"/>
                      <a:pt x="37" y="21"/>
                    </a:cubicBezTo>
                    <a:cubicBezTo>
                      <a:pt x="37" y="24"/>
                      <a:pt x="36" y="26"/>
                      <a:pt x="35" y="29"/>
                    </a:cubicBezTo>
                    <a:cubicBezTo>
                      <a:pt x="32" y="35"/>
                      <a:pt x="24" y="35"/>
                      <a:pt x="22" y="36"/>
                    </a:cubicBezTo>
                    <a:cubicBezTo>
                      <a:pt x="19" y="36"/>
                      <a:pt x="15" y="36"/>
                      <a:pt x="12" y="3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51" name="Freeform 45"/>
              <p:cNvSpPr>
                <a:spLocks noEditPoints="1"/>
              </p:cNvSpPr>
              <p:nvPr/>
            </p:nvSpPr>
            <p:spPr bwMode="auto">
              <a:xfrm>
                <a:off x="820" y="3424"/>
                <a:ext cx="36" cy="42"/>
              </a:xfrm>
              <a:custGeom>
                <a:avLst/>
                <a:gdLst>
                  <a:gd name="T0" fmla="*/ 43 w 46"/>
                  <a:gd name="T1" fmla="*/ 40 h 54"/>
                  <a:gd name="T2" fmla="*/ 43 w 46"/>
                  <a:gd name="T3" fmla="*/ 40 h 54"/>
                  <a:gd name="T4" fmla="*/ 36 w 46"/>
                  <a:gd name="T5" fmla="*/ 44 h 54"/>
                  <a:gd name="T6" fmla="*/ 27 w 46"/>
                  <a:gd name="T7" fmla="*/ 46 h 54"/>
                  <a:gd name="T8" fmla="*/ 14 w 46"/>
                  <a:gd name="T9" fmla="*/ 41 h 54"/>
                  <a:gd name="T10" fmla="*/ 11 w 46"/>
                  <a:gd name="T11" fmla="*/ 28 h 54"/>
                  <a:gd name="T12" fmla="*/ 45 w 46"/>
                  <a:gd name="T13" fmla="*/ 28 h 54"/>
                  <a:gd name="T14" fmla="*/ 46 w 46"/>
                  <a:gd name="T15" fmla="*/ 28 h 54"/>
                  <a:gd name="T16" fmla="*/ 40 w 46"/>
                  <a:gd name="T17" fmla="*/ 7 h 54"/>
                  <a:gd name="T18" fmla="*/ 24 w 46"/>
                  <a:gd name="T19" fmla="*/ 0 h 54"/>
                  <a:gd name="T20" fmla="*/ 0 w 46"/>
                  <a:gd name="T21" fmla="*/ 27 h 54"/>
                  <a:gd name="T22" fmla="*/ 26 w 46"/>
                  <a:gd name="T23" fmla="*/ 54 h 54"/>
                  <a:gd name="T24" fmla="*/ 42 w 46"/>
                  <a:gd name="T25" fmla="*/ 50 h 54"/>
                  <a:gd name="T26" fmla="*/ 43 w 46"/>
                  <a:gd name="T27" fmla="*/ 49 h 54"/>
                  <a:gd name="T28" fmla="*/ 44 w 46"/>
                  <a:gd name="T29" fmla="*/ 41 h 54"/>
                  <a:gd name="T30" fmla="*/ 43 w 46"/>
                  <a:gd name="T31" fmla="*/ 40 h 54"/>
                  <a:gd name="T32" fmla="*/ 35 w 46"/>
                  <a:gd name="T33" fmla="*/ 21 h 54"/>
                  <a:gd name="T34" fmla="*/ 35 w 46"/>
                  <a:gd name="T35" fmla="*/ 21 h 54"/>
                  <a:gd name="T36" fmla="*/ 11 w 46"/>
                  <a:gd name="T37" fmla="*/ 21 h 54"/>
                  <a:gd name="T38" fmla="*/ 24 w 46"/>
                  <a:gd name="T39" fmla="*/ 7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1" y="41"/>
                      <a:pt x="39" y="43"/>
                      <a:pt x="36" y="44"/>
                    </a:cubicBezTo>
                    <a:cubicBezTo>
                      <a:pt x="33" y="45"/>
                      <a:pt x="30" y="46"/>
                      <a:pt x="27" y="46"/>
                    </a:cubicBezTo>
                    <a:cubicBezTo>
                      <a:pt x="24" y="46"/>
                      <a:pt x="18" y="45"/>
                      <a:pt x="14" y="41"/>
                    </a:cubicBezTo>
                    <a:cubicBezTo>
                      <a:pt x="11" y="36"/>
                      <a:pt x="11" y="32"/>
                      <a:pt x="11" y="28"/>
                    </a:cubicBezTo>
                    <a:cubicBezTo>
                      <a:pt x="27" y="28"/>
                      <a:pt x="29" y="28"/>
                      <a:pt x="45" y="28"/>
                    </a:cubicBezTo>
                    <a:lnTo>
                      <a:pt x="46" y="28"/>
                    </a:lnTo>
                    <a:cubicBezTo>
                      <a:pt x="46" y="23"/>
                      <a:pt x="46" y="13"/>
                      <a:pt x="40" y="7"/>
                    </a:cubicBezTo>
                    <a:cubicBezTo>
                      <a:pt x="37" y="3"/>
                      <a:pt x="32" y="0"/>
                      <a:pt x="24" y="0"/>
                    </a:cubicBezTo>
                    <a:cubicBezTo>
                      <a:pt x="11" y="0"/>
                      <a:pt x="0" y="9"/>
                      <a:pt x="0" y="27"/>
                    </a:cubicBezTo>
                    <a:cubicBezTo>
                      <a:pt x="0" y="44"/>
                      <a:pt x="10" y="54"/>
                      <a:pt x="26" y="54"/>
                    </a:cubicBezTo>
                    <a:cubicBezTo>
                      <a:pt x="35" y="54"/>
                      <a:pt x="41" y="51"/>
                      <a:pt x="42" y="50"/>
                    </a:cubicBezTo>
                    <a:lnTo>
                      <a:pt x="43" y="49"/>
                    </a:lnTo>
                    <a:cubicBezTo>
                      <a:pt x="43" y="45"/>
                      <a:pt x="43" y="44"/>
                      <a:pt x="44" y="41"/>
                    </a:cubicBezTo>
                    <a:lnTo>
                      <a:pt x="43" y="40"/>
                    </a:lnTo>
                    <a:close/>
                    <a:moveTo>
                      <a:pt x="35" y="21"/>
                    </a:moveTo>
                    <a:lnTo>
                      <a:pt x="35" y="21"/>
                    </a:lnTo>
                    <a:cubicBezTo>
                      <a:pt x="26" y="21"/>
                      <a:pt x="22" y="21"/>
                      <a:pt x="11" y="21"/>
                    </a:cubicBezTo>
                    <a:cubicBezTo>
                      <a:pt x="11" y="11"/>
                      <a:pt x="18" y="7"/>
                      <a:pt x="24" y="7"/>
                    </a:cubicBezTo>
                    <a:cubicBezTo>
                      <a:pt x="28" y="7"/>
                      <a:pt x="32" y="9"/>
                      <a:pt x="34" y="15"/>
                    </a:cubicBezTo>
                    <a:cubicBezTo>
                      <a:pt x="35" y="17"/>
                      <a:pt x="35" y="19"/>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52" name="Freeform 46"/>
              <p:cNvSpPr>
                <a:spLocks/>
              </p:cNvSpPr>
              <p:nvPr/>
            </p:nvSpPr>
            <p:spPr bwMode="auto">
              <a:xfrm>
                <a:off x="863" y="3424"/>
                <a:ext cx="20" cy="41"/>
              </a:xfrm>
              <a:custGeom>
                <a:avLst/>
                <a:gdLst>
                  <a:gd name="T0" fmla="*/ 24 w 26"/>
                  <a:gd name="T1" fmla="*/ 11 h 53"/>
                  <a:gd name="T2" fmla="*/ 24 w 26"/>
                  <a:gd name="T3" fmla="*/ 11 h 53"/>
                  <a:gd name="T4" fmla="*/ 26 w 26"/>
                  <a:gd name="T5" fmla="*/ 1 h 53"/>
                  <a:gd name="T6" fmla="*/ 25 w 26"/>
                  <a:gd name="T7" fmla="*/ 0 h 53"/>
                  <a:gd name="T8" fmla="*/ 23 w 26"/>
                  <a:gd name="T9" fmla="*/ 0 h 53"/>
                  <a:gd name="T10" fmla="*/ 11 w 26"/>
                  <a:gd name="T11" fmla="*/ 9 h 53"/>
                  <a:gd name="T12" fmla="*/ 11 w 26"/>
                  <a:gd name="T13" fmla="*/ 1 h 53"/>
                  <a:gd name="T14" fmla="*/ 10 w 26"/>
                  <a:gd name="T15" fmla="*/ 0 h 53"/>
                  <a:gd name="T16" fmla="*/ 0 w 26"/>
                  <a:gd name="T17" fmla="*/ 2 h 53"/>
                  <a:gd name="T18" fmla="*/ 0 w 26"/>
                  <a:gd name="T19" fmla="*/ 3 h 53"/>
                  <a:gd name="T20" fmla="*/ 0 w 26"/>
                  <a:gd name="T21" fmla="*/ 29 h 53"/>
                  <a:gd name="T22" fmla="*/ 0 w 26"/>
                  <a:gd name="T23" fmla="*/ 52 h 53"/>
                  <a:gd name="T24" fmla="*/ 1 w 26"/>
                  <a:gd name="T25" fmla="*/ 53 h 53"/>
                  <a:gd name="T26" fmla="*/ 11 w 26"/>
                  <a:gd name="T27" fmla="*/ 53 h 53"/>
                  <a:gd name="T28" fmla="*/ 12 w 26"/>
                  <a:gd name="T29" fmla="*/ 52 h 53"/>
                  <a:gd name="T30" fmla="*/ 11 w 26"/>
                  <a:gd name="T31" fmla="*/ 29 h 53"/>
                  <a:gd name="T32" fmla="*/ 15 w 26"/>
                  <a:gd name="T33" fmla="*/ 12 h 53"/>
                  <a:gd name="T34" fmla="*/ 19 w 26"/>
                  <a:gd name="T35" fmla="*/ 11 h 53"/>
                  <a:gd name="T36" fmla="*/ 23 w 26"/>
                  <a:gd name="T37" fmla="*/ 11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7"/>
                      <a:pt x="25" y="6"/>
                      <a:pt x="26" y="1"/>
                    </a:cubicBezTo>
                    <a:lnTo>
                      <a:pt x="25" y="0"/>
                    </a:lnTo>
                    <a:cubicBezTo>
                      <a:pt x="25" y="0"/>
                      <a:pt x="24" y="0"/>
                      <a:pt x="23" y="0"/>
                    </a:cubicBezTo>
                    <a:cubicBezTo>
                      <a:pt x="14" y="0"/>
                      <a:pt x="12" y="6"/>
                      <a:pt x="11" y="9"/>
                    </a:cubicBezTo>
                    <a:lnTo>
                      <a:pt x="11" y="1"/>
                    </a:lnTo>
                    <a:lnTo>
                      <a:pt x="10" y="0"/>
                    </a:lnTo>
                    <a:cubicBezTo>
                      <a:pt x="6" y="1"/>
                      <a:pt x="4" y="2"/>
                      <a:pt x="0" y="2"/>
                    </a:cubicBezTo>
                    <a:lnTo>
                      <a:pt x="0" y="3"/>
                    </a:lnTo>
                    <a:cubicBezTo>
                      <a:pt x="0" y="9"/>
                      <a:pt x="0" y="13"/>
                      <a:pt x="0" y="29"/>
                    </a:cubicBezTo>
                    <a:cubicBezTo>
                      <a:pt x="0" y="38"/>
                      <a:pt x="0" y="45"/>
                      <a:pt x="0" y="52"/>
                    </a:cubicBezTo>
                    <a:lnTo>
                      <a:pt x="1" y="53"/>
                    </a:lnTo>
                    <a:cubicBezTo>
                      <a:pt x="6" y="53"/>
                      <a:pt x="7" y="53"/>
                      <a:pt x="11" y="53"/>
                    </a:cubicBezTo>
                    <a:lnTo>
                      <a:pt x="12" y="52"/>
                    </a:lnTo>
                    <a:cubicBezTo>
                      <a:pt x="11" y="46"/>
                      <a:pt x="11" y="41"/>
                      <a:pt x="11" y="29"/>
                    </a:cubicBezTo>
                    <a:cubicBezTo>
                      <a:pt x="11" y="19"/>
                      <a:pt x="11" y="15"/>
                      <a:pt x="15" y="12"/>
                    </a:cubicBezTo>
                    <a:cubicBezTo>
                      <a:pt x="16" y="11"/>
                      <a:pt x="17" y="11"/>
                      <a:pt x="19" y="11"/>
                    </a:cubicBezTo>
                    <a:cubicBezTo>
                      <a:pt x="21" y="11"/>
                      <a:pt x="22" y="11"/>
                      <a:pt x="23" y="11"/>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53" name="Freeform 47"/>
              <p:cNvSpPr>
                <a:spLocks/>
              </p:cNvSpPr>
              <p:nvPr/>
            </p:nvSpPr>
            <p:spPr bwMode="auto">
              <a:xfrm>
                <a:off x="886" y="3405"/>
                <a:ext cx="22" cy="60"/>
              </a:xfrm>
              <a:custGeom>
                <a:avLst/>
                <a:gdLst>
                  <a:gd name="T0" fmla="*/ 19 w 29"/>
                  <a:gd name="T1" fmla="*/ 77 h 78"/>
                  <a:gd name="T2" fmla="*/ 19 w 29"/>
                  <a:gd name="T3" fmla="*/ 77 h 78"/>
                  <a:gd name="T4" fmla="*/ 18 w 29"/>
                  <a:gd name="T5" fmla="*/ 74 h 78"/>
                  <a:gd name="T6" fmla="*/ 18 w 29"/>
                  <a:gd name="T7" fmla="*/ 34 h 78"/>
                  <a:gd name="T8" fmla="*/ 27 w 29"/>
                  <a:gd name="T9" fmla="*/ 34 h 78"/>
                  <a:gd name="T10" fmla="*/ 27 w 29"/>
                  <a:gd name="T11" fmla="*/ 34 h 78"/>
                  <a:gd name="T12" fmla="*/ 28 w 29"/>
                  <a:gd name="T13" fmla="*/ 27 h 78"/>
                  <a:gd name="T14" fmla="*/ 27 w 29"/>
                  <a:gd name="T15" fmla="*/ 26 h 78"/>
                  <a:gd name="T16" fmla="*/ 17 w 29"/>
                  <a:gd name="T17" fmla="*/ 26 h 78"/>
                  <a:gd name="T18" fmla="*/ 17 w 29"/>
                  <a:gd name="T19" fmla="*/ 23 h 78"/>
                  <a:gd name="T20" fmla="*/ 19 w 29"/>
                  <a:gd name="T21" fmla="*/ 11 h 78"/>
                  <a:gd name="T22" fmla="*/ 25 w 29"/>
                  <a:gd name="T23" fmla="*/ 8 h 78"/>
                  <a:gd name="T24" fmla="*/ 27 w 29"/>
                  <a:gd name="T25" fmla="*/ 9 h 78"/>
                  <a:gd name="T26" fmla="*/ 28 w 29"/>
                  <a:gd name="T27" fmla="*/ 8 h 78"/>
                  <a:gd name="T28" fmla="*/ 29 w 29"/>
                  <a:gd name="T29" fmla="*/ 1 h 78"/>
                  <a:gd name="T30" fmla="*/ 28 w 29"/>
                  <a:gd name="T31" fmla="*/ 0 h 78"/>
                  <a:gd name="T32" fmla="*/ 25 w 29"/>
                  <a:gd name="T33" fmla="*/ 0 h 78"/>
                  <a:gd name="T34" fmla="*/ 7 w 29"/>
                  <a:gd name="T35" fmla="*/ 12 h 78"/>
                  <a:gd name="T36" fmla="*/ 7 w 29"/>
                  <a:gd name="T37" fmla="*/ 20 h 78"/>
                  <a:gd name="T38" fmla="*/ 7 w 29"/>
                  <a:gd name="T39" fmla="*/ 26 h 78"/>
                  <a:gd name="T40" fmla="*/ 1 w 29"/>
                  <a:gd name="T41" fmla="*/ 26 h 78"/>
                  <a:gd name="T42" fmla="*/ 0 w 29"/>
                  <a:gd name="T43" fmla="*/ 27 h 78"/>
                  <a:gd name="T44" fmla="*/ 0 w 29"/>
                  <a:gd name="T45" fmla="*/ 34 h 78"/>
                  <a:gd name="T46" fmla="*/ 0 w 29"/>
                  <a:gd name="T47" fmla="*/ 34 h 78"/>
                  <a:gd name="T48" fmla="*/ 7 w 29"/>
                  <a:gd name="T49" fmla="*/ 34 h 78"/>
                  <a:gd name="T50" fmla="*/ 7 w 29"/>
                  <a:gd name="T51" fmla="*/ 46 h 78"/>
                  <a:gd name="T52" fmla="*/ 7 w 29"/>
                  <a:gd name="T53" fmla="*/ 77 h 78"/>
                  <a:gd name="T54" fmla="*/ 7 w 29"/>
                  <a:gd name="T55" fmla="*/ 78 h 78"/>
                  <a:gd name="T56" fmla="*/ 18 w 29"/>
                  <a:gd name="T57" fmla="*/ 78 h 78"/>
                  <a:gd name="T58" fmla="*/ 19 w 29"/>
                  <a:gd name="T5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78">
                    <a:moveTo>
                      <a:pt x="19" y="77"/>
                    </a:moveTo>
                    <a:lnTo>
                      <a:pt x="19" y="77"/>
                    </a:lnTo>
                    <a:cubicBezTo>
                      <a:pt x="18" y="76"/>
                      <a:pt x="18" y="75"/>
                      <a:pt x="18" y="74"/>
                    </a:cubicBezTo>
                    <a:cubicBezTo>
                      <a:pt x="18" y="61"/>
                      <a:pt x="18" y="47"/>
                      <a:pt x="18" y="34"/>
                    </a:cubicBezTo>
                    <a:cubicBezTo>
                      <a:pt x="22" y="34"/>
                      <a:pt x="22" y="34"/>
                      <a:pt x="27" y="34"/>
                    </a:cubicBezTo>
                    <a:lnTo>
                      <a:pt x="27" y="34"/>
                    </a:lnTo>
                    <a:cubicBezTo>
                      <a:pt x="27" y="31"/>
                      <a:pt x="27" y="30"/>
                      <a:pt x="28" y="27"/>
                    </a:cubicBezTo>
                    <a:lnTo>
                      <a:pt x="27" y="26"/>
                    </a:lnTo>
                    <a:cubicBezTo>
                      <a:pt x="26" y="26"/>
                      <a:pt x="18" y="26"/>
                      <a:pt x="17" y="26"/>
                    </a:cubicBezTo>
                    <a:lnTo>
                      <a:pt x="17" y="23"/>
                    </a:lnTo>
                    <a:cubicBezTo>
                      <a:pt x="17" y="17"/>
                      <a:pt x="17" y="14"/>
                      <a:pt x="19" y="11"/>
                    </a:cubicBezTo>
                    <a:cubicBezTo>
                      <a:pt x="20" y="9"/>
                      <a:pt x="23" y="8"/>
                      <a:pt x="25" y="8"/>
                    </a:cubicBezTo>
                    <a:cubicBezTo>
                      <a:pt x="26" y="8"/>
                      <a:pt x="27" y="9"/>
                      <a:pt x="27" y="9"/>
                    </a:cubicBezTo>
                    <a:lnTo>
                      <a:pt x="28" y="8"/>
                    </a:lnTo>
                    <a:cubicBezTo>
                      <a:pt x="28" y="5"/>
                      <a:pt x="28" y="4"/>
                      <a:pt x="29" y="1"/>
                    </a:cubicBezTo>
                    <a:lnTo>
                      <a:pt x="28" y="0"/>
                    </a:lnTo>
                    <a:cubicBezTo>
                      <a:pt x="27" y="0"/>
                      <a:pt x="26" y="0"/>
                      <a:pt x="25" y="0"/>
                    </a:cubicBezTo>
                    <a:cubicBezTo>
                      <a:pt x="22" y="0"/>
                      <a:pt x="10" y="0"/>
                      <a:pt x="7" y="12"/>
                    </a:cubicBezTo>
                    <a:cubicBezTo>
                      <a:pt x="7" y="14"/>
                      <a:pt x="7" y="15"/>
                      <a:pt x="7" y="20"/>
                    </a:cubicBezTo>
                    <a:lnTo>
                      <a:pt x="7" y="26"/>
                    </a:lnTo>
                    <a:cubicBezTo>
                      <a:pt x="6" y="26"/>
                      <a:pt x="4" y="26"/>
                      <a:pt x="1" y="26"/>
                    </a:cubicBezTo>
                    <a:lnTo>
                      <a:pt x="0" y="27"/>
                    </a:lnTo>
                    <a:cubicBezTo>
                      <a:pt x="0" y="30"/>
                      <a:pt x="0" y="31"/>
                      <a:pt x="0" y="34"/>
                    </a:cubicBezTo>
                    <a:lnTo>
                      <a:pt x="0" y="34"/>
                    </a:lnTo>
                    <a:cubicBezTo>
                      <a:pt x="2" y="34"/>
                      <a:pt x="5" y="34"/>
                      <a:pt x="7" y="34"/>
                    </a:cubicBezTo>
                    <a:cubicBezTo>
                      <a:pt x="7" y="39"/>
                      <a:pt x="7" y="40"/>
                      <a:pt x="7" y="46"/>
                    </a:cubicBezTo>
                    <a:cubicBezTo>
                      <a:pt x="7" y="56"/>
                      <a:pt x="7" y="67"/>
                      <a:pt x="7" y="77"/>
                    </a:cubicBezTo>
                    <a:lnTo>
                      <a:pt x="7" y="78"/>
                    </a:lnTo>
                    <a:cubicBezTo>
                      <a:pt x="13" y="78"/>
                      <a:pt x="14" y="78"/>
                      <a:pt x="18" y="78"/>
                    </a:cubicBezTo>
                    <a:lnTo>
                      <a:pt x="19" y="7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54" name="Freeform 48"/>
              <p:cNvSpPr>
                <a:spLocks noEditPoints="1"/>
              </p:cNvSpPr>
              <p:nvPr/>
            </p:nvSpPr>
            <p:spPr bwMode="auto">
              <a:xfrm>
                <a:off x="908" y="3424"/>
                <a:ext cx="38" cy="42"/>
              </a:xfrm>
              <a:custGeom>
                <a:avLst/>
                <a:gdLst>
                  <a:gd name="T0" fmla="*/ 49 w 49"/>
                  <a:gd name="T1" fmla="*/ 26 h 54"/>
                  <a:gd name="T2" fmla="*/ 49 w 49"/>
                  <a:gd name="T3" fmla="*/ 26 h 54"/>
                  <a:gd name="T4" fmla="*/ 43 w 49"/>
                  <a:gd name="T5" fmla="*/ 7 h 54"/>
                  <a:gd name="T6" fmla="*/ 25 w 49"/>
                  <a:gd name="T7" fmla="*/ 0 h 54"/>
                  <a:gd name="T8" fmla="*/ 7 w 49"/>
                  <a:gd name="T9" fmla="*/ 7 h 54"/>
                  <a:gd name="T10" fmla="*/ 0 w 49"/>
                  <a:gd name="T11" fmla="*/ 27 h 54"/>
                  <a:gd name="T12" fmla="*/ 7 w 49"/>
                  <a:gd name="T13" fmla="*/ 47 h 54"/>
                  <a:gd name="T14" fmla="*/ 24 w 49"/>
                  <a:gd name="T15" fmla="*/ 54 h 54"/>
                  <a:gd name="T16" fmla="*/ 41 w 49"/>
                  <a:gd name="T17" fmla="*/ 48 h 54"/>
                  <a:gd name="T18" fmla="*/ 48 w 49"/>
                  <a:gd name="T19" fmla="*/ 36 h 54"/>
                  <a:gd name="T20" fmla="*/ 49 w 49"/>
                  <a:gd name="T21" fmla="*/ 26 h 54"/>
                  <a:gd name="T22" fmla="*/ 38 w 49"/>
                  <a:gd name="T23" fmla="*/ 26 h 54"/>
                  <a:gd name="T24" fmla="*/ 38 w 49"/>
                  <a:gd name="T25" fmla="*/ 26 h 54"/>
                  <a:gd name="T26" fmla="*/ 36 w 49"/>
                  <a:gd name="T27" fmla="*/ 40 h 54"/>
                  <a:gd name="T28" fmla="*/ 24 w 49"/>
                  <a:gd name="T29" fmla="*/ 46 h 54"/>
                  <a:gd name="T30" fmla="*/ 19 w 49"/>
                  <a:gd name="T31" fmla="*/ 45 h 54"/>
                  <a:gd name="T32" fmla="*/ 11 w 49"/>
                  <a:gd name="T33" fmla="*/ 27 h 54"/>
                  <a:gd name="T34" fmla="*/ 14 w 49"/>
                  <a:gd name="T35" fmla="*/ 13 h 54"/>
                  <a:gd name="T36" fmla="*/ 24 w 49"/>
                  <a:gd name="T37" fmla="*/ 7 h 54"/>
                  <a:gd name="T38" fmla="*/ 35 w 49"/>
                  <a:gd name="T39" fmla="*/ 13 h 54"/>
                  <a:gd name="T40" fmla="*/ 38 w 49"/>
                  <a:gd name="T41"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4">
                    <a:moveTo>
                      <a:pt x="49" y="26"/>
                    </a:moveTo>
                    <a:lnTo>
                      <a:pt x="49" y="26"/>
                    </a:lnTo>
                    <a:cubicBezTo>
                      <a:pt x="48" y="19"/>
                      <a:pt x="47" y="12"/>
                      <a:pt x="43" y="7"/>
                    </a:cubicBezTo>
                    <a:cubicBezTo>
                      <a:pt x="38" y="2"/>
                      <a:pt x="32" y="0"/>
                      <a:pt x="25" y="0"/>
                    </a:cubicBezTo>
                    <a:cubicBezTo>
                      <a:pt x="15" y="0"/>
                      <a:pt x="9" y="4"/>
                      <a:pt x="7" y="7"/>
                    </a:cubicBezTo>
                    <a:cubicBezTo>
                      <a:pt x="0" y="13"/>
                      <a:pt x="0" y="23"/>
                      <a:pt x="0" y="27"/>
                    </a:cubicBezTo>
                    <a:cubicBezTo>
                      <a:pt x="0" y="30"/>
                      <a:pt x="0" y="40"/>
                      <a:pt x="7" y="47"/>
                    </a:cubicBezTo>
                    <a:cubicBezTo>
                      <a:pt x="10" y="50"/>
                      <a:pt x="15" y="54"/>
                      <a:pt x="24" y="54"/>
                    </a:cubicBezTo>
                    <a:cubicBezTo>
                      <a:pt x="31" y="54"/>
                      <a:pt x="37" y="52"/>
                      <a:pt x="41" y="48"/>
                    </a:cubicBezTo>
                    <a:cubicBezTo>
                      <a:pt x="45" y="44"/>
                      <a:pt x="47" y="41"/>
                      <a:pt x="48" y="36"/>
                    </a:cubicBezTo>
                    <a:cubicBezTo>
                      <a:pt x="48" y="33"/>
                      <a:pt x="49" y="29"/>
                      <a:pt x="49" y="26"/>
                    </a:cubicBezTo>
                    <a:close/>
                    <a:moveTo>
                      <a:pt x="38" y="26"/>
                    </a:moveTo>
                    <a:lnTo>
                      <a:pt x="38" y="26"/>
                    </a:lnTo>
                    <a:cubicBezTo>
                      <a:pt x="38" y="29"/>
                      <a:pt x="38" y="35"/>
                      <a:pt x="36" y="40"/>
                    </a:cubicBezTo>
                    <a:cubicBezTo>
                      <a:pt x="33" y="45"/>
                      <a:pt x="28" y="46"/>
                      <a:pt x="24" y="46"/>
                    </a:cubicBezTo>
                    <a:cubicBezTo>
                      <a:pt x="22" y="46"/>
                      <a:pt x="20" y="46"/>
                      <a:pt x="19" y="45"/>
                    </a:cubicBezTo>
                    <a:cubicBezTo>
                      <a:pt x="11" y="41"/>
                      <a:pt x="11" y="31"/>
                      <a:pt x="11" y="27"/>
                    </a:cubicBezTo>
                    <a:cubicBezTo>
                      <a:pt x="11" y="23"/>
                      <a:pt x="11" y="17"/>
                      <a:pt x="14" y="13"/>
                    </a:cubicBezTo>
                    <a:cubicBezTo>
                      <a:pt x="17" y="8"/>
                      <a:pt x="23" y="7"/>
                      <a:pt x="24" y="7"/>
                    </a:cubicBezTo>
                    <a:cubicBezTo>
                      <a:pt x="30" y="7"/>
                      <a:pt x="33" y="10"/>
                      <a:pt x="35" y="13"/>
                    </a:cubicBezTo>
                    <a:cubicBezTo>
                      <a:pt x="38" y="17"/>
                      <a:pt x="38" y="24"/>
                      <a:pt x="38" y="2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55" name="Freeform 49"/>
              <p:cNvSpPr>
                <a:spLocks/>
              </p:cNvSpPr>
              <p:nvPr/>
            </p:nvSpPr>
            <p:spPr bwMode="auto">
              <a:xfrm>
                <a:off x="953" y="3424"/>
                <a:ext cx="21" cy="41"/>
              </a:xfrm>
              <a:custGeom>
                <a:avLst/>
                <a:gdLst>
                  <a:gd name="T0" fmla="*/ 25 w 27"/>
                  <a:gd name="T1" fmla="*/ 11 h 53"/>
                  <a:gd name="T2" fmla="*/ 25 w 27"/>
                  <a:gd name="T3" fmla="*/ 11 h 53"/>
                  <a:gd name="T4" fmla="*/ 27 w 27"/>
                  <a:gd name="T5" fmla="*/ 1 h 53"/>
                  <a:gd name="T6" fmla="*/ 26 w 27"/>
                  <a:gd name="T7" fmla="*/ 0 h 53"/>
                  <a:gd name="T8" fmla="*/ 24 w 27"/>
                  <a:gd name="T9" fmla="*/ 0 h 53"/>
                  <a:gd name="T10" fmla="*/ 11 w 27"/>
                  <a:gd name="T11" fmla="*/ 9 h 53"/>
                  <a:gd name="T12" fmla="*/ 12 w 27"/>
                  <a:gd name="T13" fmla="*/ 1 h 53"/>
                  <a:gd name="T14" fmla="*/ 11 w 27"/>
                  <a:gd name="T15" fmla="*/ 0 h 53"/>
                  <a:gd name="T16" fmla="*/ 1 w 27"/>
                  <a:gd name="T17" fmla="*/ 2 h 53"/>
                  <a:gd name="T18" fmla="*/ 0 w 27"/>
                  <a:gd name="T19" fmla="*/ 3 h 53"/>
                  <a:gd name="T20" fmla="*/ 1 w 27"/>
                  <a:gd name="T21" fmla="*/ 29 h 53"/>
                  <a:gd name="T22" fmla="*/ 1 w 27"/>
                  <a:gd name="T23" fmla="*/ 52 h 53"/>
                  <a:gd name="T24" fmla="*/ 2 w 27"/>
                  <a:gd name="T25" fmla="*/ 53 h 53"/>
                  <a:gd name="T26" fmla="*/ 12 w 27"/>
                  <a:gd name="T27" fmla="*/ 53 h 53"/>
                  <a:gd name="T28" fmla="*/ 13 w 27"/>
                  <a:gd name="T29" fmla="*/ 52 h 53"/>
                  <a:gd name="T30" fmla="*/ 12 w 27"/>
                  <a:gd name="T31" fmla="*/ 29 h 53"/>
                  <a:gd name="T32" fmla="*/ 16 w 27"/>
                  <a:gd name="T33" fmla="*/ 12 h 53"/>
                  <a:gd name="T34" fmla="*/ 20 w 27"/>
                  <a:gd name="T35" fmla="*/ 11 h 53"/>
                  <a:gd name="T36" fmla="*/ 24 w 27"/>
                  <a:gd name="T37" fmla="*/ 11 h 53"/>
                  <a:gd name="T38" fmla="*/ 25 w 27"/>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53">
                    <a:moveTo>
                      <a:pt x="25" y="11"/>
                    </a:moveTo>
                    <a:lnTo>
                      <a:pt x="25" y="11"/>
                    </a:lnTo>
                    <a:cubicBezTo>
                      <a:pt x="25" y="7"/>
                      <a:pt x="26" y="6"/>
                      <a:pt x="27" y="1"/>
                    </a:cubicBezTo>
                    <a:lnTo>
                      <a:pt x="26" y="0"/>
                    </a:lnTo>
                    <a:cubicBezTo>
                      <a:pt x="25" y="0"/>
                      <a:pt x="25" y="0"/>
                      <a:pt x="24" y="0"/>
                    </a:cubicBezTo>
                    <a:cubicBezTo>
                      <a:pt x="15" y="0"/>
                      <a:pt x="13" y="6"/>
                      <a:pt x="11" y="9"/>
                    </a:cubicBezTo>
                    <a:lnTo>
                      <a:pt x="12" y="1"/>
                    </a:lnTo>
                    <a:lnTo>
                      <a:pt x="11" y="0"/>
                    </a:lnTo>
                    <a:cubicBezTo>
                      <a:pt x="7" y="1"/>
                      <a:pt x="5" y="2"/>
                      <a:pt x="1" y="2"/>
                    </a:cubicBezTo>
                    <a:lnTo>
                      <a:pt x="0" y="3"/>
                    </a:lnTo>
                    <a:cubicBezTo>
                      <a:pt x="1" y="9"/>
                      <a:pt x="1" y="13"/>
                      <a:pt x="1" y="29"/>
                    </a:cubicBezTo>
                    <a:cubicBezTo>
                      <a:pt x="1" y="38"/>
                      <a:pt x="1" y="45"/>
                      <a:pt x="1" y="52"/>
                    </a:cubicBezTo>
                    <a:lnTo>
                      <a:pt x="2" y="53"/>
                    </a:lnTo>
                    <a:cubicBezTo>
                      <a:pt x="6" y="53"/>
                      <a:pt x="7" y="53"/>
                      <a:pt x="12" y="53"/>
                    </a:cubicBezTo>
                    <a:lnTo>
                      <a:pt x="13" y="52"/>
                    </a:lnTo>
                    <a:cubicBezTo>
                      <a:pt x="12" y="46"/>
                      <a:pt x="12" y="41"/>
                      <a:pt x="12" y="29"/>
                    </a:cubicBezTo>
                    <a:cubicBezTo>
                      <a:pt x="12" y="19"/>
                      <a:pt x="12" y="15"/>
                      <a:pt x="16" y="12"/>
                    </a:cubicBezTo>
                    <a:cubicBezTo>
                      <a:pt x="17" y="11"/>
                      <a:pt x="18" y="11"/>
                      <a:pt x="20" y="11"/>
                    </a:cubicBezTo>
                    <a:cubicBezTo>
                      <a:pt x="22" y="11"/>
                      <a:pt x="23" y="11"/>
                      <a:pt x="24" y="11"/>
                    </a:cubicBezTo>
                    <a:lnTo>
                      <a:pt x="25"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56" name="Freeform 50"/>
              <p:cNvSpPr>
                <a:spLocks/>
              </p:cNvSpPr>
              <p:nvPr/>
            </p:nvSpPr>
            <p:spPr bwMode="auto">
              <a:xfrm>
                <a:off x="981" y="3424"/>
                <a:ext cx="58" cy="41"/>
              </a:xfrm>
              <a:custGeom>
                <a:avLst/>
                <a:gdLst>
                  <a:gd name="T0" fmla="*/ 0 w 75"/>
                  <a:gd name="T1" fmla="*/ 3 h 53"/>
                  <a:gd name="T2" fmla="*/ 0 w 75"/>
                  <a:gd name="T3" fmla="*/ 3 h 53"/>
                  <a:gd name="T4" fmla="*/ 1 w 75"/>
                  <a:gd name="T5" fmla="*/ 32 h 53"/>
                  <a:gd name="T6" fmla="*/ 0 w 75"/>
                  <a:gd name="T7" fmla="*/ 52 h 53"/>
                  <a:gd name="T8" fmla="*/ 1 w 75"/>
                  <a:gd name="T9" fmla="*/ 53 h 53"/>
                  <a:gd name="T10" fmla="*/ 11 w 75"/>
                  <a:gd name="T11" fmla="*/ 53 h 53"/>
                  <a:gd name="T12" fmla="*/ 12 w 75"/>
                  <a:gd name="T13" fmla="*/ 52 h 53"/>
                  <a:gd name="T14" fmla="*/ 11 w 75"/>
                  <a:gd name="T15" fmla="*/ 31 h 53"/>
                  <a:gd name="T16" fmla="*/ 11 w 75"/>
                  <a:gd name="T17" fmla="*/ 14 h 53"/>
                  <a:gd name="T18" fmla="*/ 23 w 75"/>
                  <a:gd name="T19" fmla="*/ 9 h 53"/>
                  <a:gd name="T20" fmla="*/ 32 w 75"/>
                  <a:gd name="T21" fmla="*/ 16 h 53"/>
                  <a:gd name="T22" fmla="*/ 32 w 75"/>
                  <a:gd name="T23" fmla="*/ 26 h 53"/>
                  <a:gd name="T24" fmla="*/ 32 w 75"/>
                  <a:gd name="T25" fmla="*/ 52 h 53"/>
                  <a:gd name="T26" fmla="*/ 33 w 75"/>
                  <a:gd name="T27" fmla="*/ 53 h 53"/>
                  <a:gd name="T28" fmla="*/ 43 w 75"/>
                  <a:gd name="T29" fmla="*/ 53 h 53"/>
                  <a:gd name="T30" fmla="*/ 43 w 75"/>
                  <a:gd name="T31" fmla="*/ 52 h 53"/>
                  <a:gd name="T32" fmla="*/ 43 w 75"/>
                  <a:gd name="T33" fmla="*/ 31 h 53"/>
                  <a:gd name="T34" fmla="*/ 43 w 75"/>
                  <a:gd name="T35" fmla="*/ 26 h 53"/>
                  <a:gd name="T36" fmla="*/ 42 w 75"/>
                  <a:gd name="T37" fmla="*/ 14 h 53"/>
                  <a:gd name="T38" fmla="*/ 55 w 75"/>
                  <a:gd name="T39" fmla="*/ 9 h 53"/>
                  <a:gd name="T40" fmla="*/ 64 w 75"/>
                  <a:gd name="T41" fmla="*/ 16 h 53"/>
                  <a:gd name="T42" fmla="*/ 64 w 75"/>
                  <a:gd name="T43" fmla="*/ 27 h 53"/>
                  <a:gd name="T44" fmla="*/ 64 w 75"/>
                  <a:gd name="T45" fmla="*/ 52 h 53"/>
                  <a:gd name="T46" fmla="*/ 65 w 75"/>
                  <a:gd name="T47" fmla="*/ 53 h 53"/>
                  <a:gd name="T48" fmla="*/ 75 w 75"/>
                  <a:gd name="T49" fmla="*/ 53 h 53"/>
                  <a:gd name="T50" fmla="*/ 75 w 75"/>
                  <a:gd name="T51" fmla="*/ 52 h 53"/>
                  <a:gd name="T52" fmla="*/ 75 w 75"/>
                  <a:gd name="T53" fmla="*/ 29 h 53"/>
                  <a:gd name="T54" fmla="*/ 75 w 75"/>
                  <a:gd name="T55" fmla="*/ 21 h 53"/>
                  <a:gd name="T56" fmla="*/ 70 w 75"/>
                  <a:gd name="T57" fmla="*/ 4 h 53"/>
                  <a:gd name="T58" fmla="*/ 59 w 75"/>
                  <a:gd name="T59" fmla="*/ 0 h 53"/>
                  <a:gd name="T60" fmla="*/ 40 w 75"/>
                  <a:gd name="T61" fmla="*/ 7 h 53"/>
                  <a:gd name="T62" fmla="*/ 28 w 75"/>
                  <a:gd name="T63" fmla="*/ 0 h 53"/>
                  <a:gd name="T64" fmla="*/ 11 w 75"/>
                  <a:gd name="T65" fmla="*/ 6 h 53"/>
                  <a:gd name="T66" fmla="*/ 11 w 75"/>
                  <a:gd name="T67" fmla="*/ 1 h 53"/>
                  <a:gd name="T68" fmla="*/ 11 w 75"/>
                  <a:gd name="T69" fmla="*/ 0 h 53"/>
                  <a:gd name="T70" fmla="*/ 0 w 75"/>
                  <a:gd name="T71" fmla="*/ 2 h 53"/>
                  <a:gd name="T72" fmla="*/ 0 w 75"/>
                  <a:gd name="T73"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53">
                    <a:moveTo>
                      <a:pt x="0" y="3"/>
                    </a:moveTo>
                    <a:lnTo>
                      <a:pt x="0" y="3"/>
                    </a:lnTo>
                    <a:cubicBezTo>
                      <a:pt x="0" y="8"/>
                      <a:pt x="1" y="14"/>
                      <a:pt x="1" y="32"/>
                    </a:cubicBezTo>
                    <a:cubicBezTo>
                      <a:pt x="1" y="43"/>
                      <a:pt x="0" y="48"/>
                      <a:pt x="0" y="52"/>
                    </a:cubicBezTo>
                    <a:lnTo>
                      <a:pt x="1" y="53"/>
                    </a:lnTo>
                    <a:cubicBezTo>
                      <a:pt x="6" y="53"/>
                      <a:pt x="6" y="53"/>
                      <a:pt x="11" y="53"/>
                    </a:cubicBezTo>
                    <a:lnTo>
                      <a:pt x="12" y="52"/>
                    </a:lnTo>
                    <a:cubicBezTo>
                      <a:pt x="11" y="46"/>
                      <a:pt x="11" y="41"/>
                      <a:pt x="11" y="31"/>
                    </a:cubicBezTo>
                    <a:lnTo>
                      <a:pt x="11" y="14"/>
                    </a:lnTo>
                    <a:cubicBezTo>
                      <a:pt x="16" y="10"/>
                      <a:pt x="20" y="9"/>
                      <a:pt x="23" y="9"/>
                    </a:cubicBezTo>
                    <a:cubicBezTo>
                      <a:pt x="29" y="9"/>
                      <a:pt x="31" y="12"/>
                      <a:pt x="32" y="16"/>
                    </a:cubicBezTo>
                    <a:cubicBezTo>
                      <a:pt x="32" y="18"/>
                      <a:pt x="32" y="21"/>
                      <a:pt x="32" y="26"/>
                    </a:cubicBezTo>
                    <a:cubicBezTo>
                      <a:pt x="32" y="32"/>
                      <a:pt x="32" y="43"/>
                      <a:pt x="32" y="52"/>
                    </a:cubicBezTo>
                    <a:lnTo>
                      <a:pt x="33" y="53"/>
                    </a:lnTo>
                    <a:cubicBezTo>
                      <a:pt x="37" y="53"/>
                      <a:pt x="38" y="53"/>
                      <a:pt x="43" y="53"/>
                    </a:cubicBezTo>
                    <a:lnTo>
                      <a:pt x="43" y="52"/>
                    </a:lnTo>
                    <a:cubicBezTo>
                      <a:pt x="43" y="45"/>
                      <a:pt x="43" y="41"/>
                      <a:pt x="43" y="31"/>
                    </a:cubicBezTo>
                    <a:lnTo>
                      <a:pt x="43" y="26"/>
                    </a:lnTo>
                    <a:cubicBezTo>
                      <a:pt x="43" y="23"/>
                      <a:pt x="43" y="16"/>
                      <a:pt x="42" y="14"/>
                    </a:cubicBezTo>
                    <a:cubicBezTo>
                      <a:pt x="48" y="9"/>
                      <a:pt x="53" y="9"/>
                      <a:pt x="55" y="9"/>
                    </a:cubicBezTo>
                    <a:cubicBezTo>
                      <a:pt x="61" y="9"/>
                      <a:pt x="63" y="12"/>
                      <a:pt x="64" y="16"/>
                    </a:cubicBezTo>
                    <a:cubicBezTo>
                      <a:pt x="64" y="19"/>
                      <a:pt x="64" y="21"/>
                      <a:pt x="64" y="27"/>
                    </a:cubicBezTo>
                    <a:cubicBezTo>
                      <a:pt x="64" y="35"/>
                      <a:pt x="64" y="44"/>
                      <a:pt x="64" y="52"/>
                    </a:cubicBezTo>
                    <a:lnTo>
                      <a:pt x="65" y="53"/>
                    </a:lnTo>
                    <a:cubicBezTo>
                      <a:pt x="69" y="53"/>
                      <a:pt x="70" y="53"/>
                      <a:pt x="75" y="53"/>
                    </a:cubicBezTo>
                    <a:lnTo>
                      <a:pt x="75" y="52"/>
                    </a:lnTo>
                    <a:cubicBezTo>
                      <a:pt x="75" y="43"/>
                      <a:pt x="75" y="40"/>
                      <a:pt x="75" y="29"/>
                    </a:cubicBezTo>
                    <a:lnTo>
                      <a:pt x="75" y="21"/>
                    </a:lnTo>
                    <a:cubicBezTo>
                      <a:pt x="75" y="12"/>
                      <a:pt x="75" y="8"/>
                      <a:pt x="70" y="4"/>
                    </a:cubicBezTo>
                    <a:cubicBezTo>
                      <a:pt x="67" y="1"/>
                      <a:pt x="63" y="0"/>
                      <a:pt x="59" y="0"/>
                    </a:cubicBezTo>
                    <a:cubicBezTo>
                      <a:pt x="50" y="0"/>
                      <a:pt x="43" y="5"/>
                      <a:pt x="40" y="7"/>
                    </a:cubicBezTo>
                    <a:cubicBezTo>
                      <a:pt x="39" y="5"/>
                      <a:pt x="36" y="0"/>
                      <a:pt x="28" y="0"/>
                    </a:cubicBezTo>
                    <a:cubicBezTo>
                      <a:pt x="20" y="0"/>
                      <a:pt x="14" y="4"/>
                      <a:pt x="11" y="6"/>
                    </a:cubicBezTo>
                    <a:lnTo>
                      <a:pt x="11" y="1"/>
                    </a:lnTo>
                    <a:lnTo>
                      <a:pt x="11" y="0"/>
                    </a:lnTo>
                    <a:cubicBezTo>
                      <a:pt x="8" y="1"/>
                      <a:pt x="5" y="2"/>
                      <a:pt x="0" y="2"/>
                    </a:cubicBezTo>
                    <a:lnTo>
                      <a:pt x="0"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57" name="Freeform 51"/>
              <p:cNvSpPr>
                <a:spLocks noEditPoints="1"/>
              </p:cNvSpPr>
              <p:nvPr/>
            </p:nvSpPr>
            <p:spPr bwMode="auto">
              <a:xfrm>
                <a:off x="1047" y="3424"/>
                <a:ext cx="32" cy="42"/>
              </a:xfrm>
              <a:custGeom>
                <a:avLst/>
                <a:gdLst>
                  <a:gd name="T0" fmla="*/ 41 w 41"/>
                  <a:gd name="T1" fmla="*/ 22 h 54"/>
                  <a:gd name="T2" fmla="*/ 41 w 41"/>
                  <a:gd name="T3" fmla="*/ 22 h 54"/>
                  <a:gd name="T4" fmla="*/ 40 w 41"/>
                  <a:gd name="T5" fmla="*/ 10 h 54"/>
                  <a:gd name="T6" fmla="*/ 24 w 41"/>
                  <a:gd name="T7" fmla="*/ 0 h 54"/>
                  <a:gd name="T8" fmla="*/ 6 w 41"/>
                  <a:gd name="T9" fmla="*/ 3 h 54"/>
                  <a:gd name="T10" fmla="*/ 6 w 41"/>
                  <a:gd name="T11" fmla="*/ 4 h 54"/>
                  <a:gd name="T12" fmla="*/ 5 w 41"/>
                  <a:gd name="T13" fmla="*/ 11 h 54"/>
                  <a:gd name="T14" fmla="*/ 6 w 41"/>
                  <a:gd name="T15" fmla="*/ 11 h 54"/>
                  <a:gd name="T16" fmla="*/ 21 w 41"/>
                  <a:gd name="T17" fmla="*/ 8 h 54"/>
                  <a:gd name="T18" fmla="*/ 30 w 41"/>
                  <a:gd name="T19" fmla="*/ 11 h 54"/>
                  <a:gd name="T20" fmla="*/ 30 w 41"/>
                  <a:gd name="T21" fmla="*/ 17 h 54"/>
                  <a:gd name="T22" fmla="*/ 29 w 41"/>
                  <a:gd name="T23" fmla="*/ 18 h 54"/>
                  <a:gd name="T24" fmla="*/ 0 w 41"/>
                  <a:gd name="T25" fmla="*/ 37 h 54"/>
                  <a:gd name="T26" fmla="*/ 17 w 41"/>
                  <a:gd name="T27" fmla="*/ 54 h 54"/>
                  <a:gd name="T28" fmla="*/ 31 w 41"/>
                  <a:gd name="T29" fmla="*/ 49 h 54"/>
                  <a:gd name="T30" fmla="*/ 30 w 41"/>
                  <a:gd name="T31" fmla="*/ 52 h 54"/>
                  <a:gd name="T32" fmla="*/ 31 w 41"/>
                  <a:gd name="T33" fmla="*/ 53 h 54"/>
                  <a:gd name="T34" fmla="*/ 41 w 41"/>
                  <a:gd name="T35" fmla="*/ 52 h 54"/>
                  <a:gd name="T36" fmla="*/ 41 w 41"/>
                  <a:gd name="T37" fmla="*/ 52 h 54"/>
                  <a:gd name="T38" fmla="*/ 41 w 41"/>
                  <a:gd name="T39" fmla="*/ 32 h 54"/>
                  <a:gd name="T40" fmla="*/ 41 w 41"/>
                  <a:gd name="T41" fmla="*/ 22 h 54"/>
                  <a:gd name="T42" fmla="*/ 31 w 41"/>
                  <a:gd name="T43" fmla="*/ 25 h 54"/>
                  <a:gd name="T44" fmla="*/ 31 w 41"/>
                  <a:gd name="T45" fmla="*/ 25 h 54"/>
                  <a:gd name="T46" fmla="*/ 31 w 41"/>
                  <a:gd name="T47" fmla="*/ 41 h 54"/>
                  <a:gd name="T48" fmla="*/ 20 w 41"/>
                  <a:gd name="T49" fmla="*/ 46 h 54"/>
                  <a:gd name="T50" fmla="*/ 10 w 41"/>
                  <a:gd name="T51" fmla="*/ 37 h 54"/>
                  <a:gd name="T52" fmla="*/ 30 w 41"/>
                  <a:gd name="T53" fmla="*/ 25 h 54"/>
                  <a:gd name="T54" fmla="*/ 31 w 41"/>
                  <a:gd name="T55"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54">
                    <a:moveTo>
                      <a:pt x="41" y="22"/>
                    </a:moveTo>
                    <a:lnTo>
                      <a:pt x="41" y="22"/>
                    </a:lnTo>
                    <a:cubicBezTo>
                      <a:pt x="41" y="18"/>
                      <a:pt x="41" y="13"/>
                      <a:pt x="40" y="10"/>
                    </a:cubicBezTo>
                    <a:cubicBezTo>
                      <a:pt x="38" y="2"/>
                      <a:pt x="31" y="0"/>
                      <a:pt x="24" y="0"/>
                    </a:cubicBezTo>
                    <a:cubicBezTo>
                      <a:pt x="18" y="0"/>
                      <a:pt x="12" y="1"/>
                      <a:pt x="6" y="3"/>
                    </a:cubicBezTo>
                    <a:lnTo>
                      <a:pt x="6" y="4"/>
                    </a:lnTo>
                    <a:cubicBezTo>
                      <a:pt x="6" y="6"/>
                      <a:pt x="6" y="6"/>
                      <a:pt x="5" y="11"/>
                    </a:cubicBezTo>
                    <a:lnTo>
                      <a:pt x="6" y="11"/>
                    </a:lnTo>
                    <a:cubicBezTo>
                      <a:pt x="10" y="10"/>
                      <a:pt x="15" y="8"/>
                      <a:pt x="21" y="8"/>
                    </a:cubicBezTo>
                    <a:cubicBezTo>
                      <a:pt x="26" y="8"/>
                      <a:pt x="29" y="10"/>
                      <a:pt x="30" y="11"/>
                    </a:cubicBezTo>
                    <a:cubicBezTo>
                      <a:pt x="30" y="13"/>
                      <a:pt x="30" y="15"/>
                      <a:pt x="30" y="17"/>
                    </a:cubicBezTo>
                    <a:lnTo>
                      <a:pt x="29" y="18"/>
                    </a:lnTo>
                    <a:cubicBezTo>
                      <a:pt x="11" y="20"/>
                      <a:pt x="0" y="24"/>
                      <a:pt x="0" y="37"/>
                    </a:cubicBezTo>
                    <a:cubicBezTo>
                      <a:pt x="0" y="47"/>
                      <a:pt x="7" y="54"/>
                      <a:pt x="17" y="54"/>
                    </a:cubicBezTo>
                    <a:cubicBezTo>
                      <a:pt x="24" y="54"/>
                      <a:pt x="29" y="50"/>
                      <a:pt x="31" y="49"/>
                    </a:cubicBezTo>
                    <a:lnTo>
                      <a:pt x="30" y="52"/>
                    </a:lnTo>
                    <a:lnTo>
                      <a:pt x="31" y="53"/>
                    </a:lnTo>
                    <a:cubicBezTo>
                      <a:pt x="35" y="53"/>
                      <a:pt x="36" y="53"/>
                      <a:pt x="41" y="52"/>
                    </a:cubicBezTo>
                    <a:lnTo>
                      <a:pt x="41" y="52"/>
                    </a:lnTo>
                    <a:cubicBezTo>
                      <a:pt x="41" y="46"/>
                      <a:pt x="41" y="44"/>
                      <a:pt x="41" y="32"/>
                    </a:cubicBezTo>
                    <a:lnTo>
                      <a:pt x="41" y="22"/>
                    </a:lnTo>
                    <a:close/>
                    <a:moveTo>
                      <a:pt x="31" y="25"/>
                    </a:moveTo>
                    <a:lnTo>
                      <a:pt x="31" y="25"/>
                    </a:lnTo>
                    <a:lnTo>
                      <a:pt x="31" y="41"/>
                    </a:lnTo>
                    <a:cubicBezTo>
                      <a:pt x="29" y="42"/>
                      <a:pt x="26" y="46"/>
                      <a:pt x="20" y="46"/>
                    </a:cubicBezTo>
                    <a:cubicBezTo>
                      <a:pt x="10" y="46"/>
                      <a:pt x="10" y="37"/>
                      <a:pt x="10" y="37"/>
                    </a:cubicBezTo>
                    <a:cubicBezTo>
                      <a:pt x="10" y="28"/>
                      <a:pt x="20" y="26"/>
                      <a:pt x="30" y="25"/>
                    </a:cubicBezTo>
                    <a:lnTo>
                      <a:pt x="31" y="2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58" name="Freeform 52"/>
              <p:cNvSpPr>
                <a:spLocks/>
              </p:cNvSpPr>
              <p:nvPr/>
            </p:nvSpPr>
            <p:spPr bwMode="auto">
              <a:xfrm>
                <a:off x="1089" y="3424"/>
                <a:ext cx="34" cy="41"/>
              </a:xfrm>
              <a:custGeom>
                <a:avLst/>
                <a:gdLst>
                  <a:gd name="T0" fmla="*/ 45 w 45"/>
                  <a:gd name="T1" fmla="*/ 52 h 53"/>
                  <a:gd name="T2" fmla="*/ 45 w 45"/>
                  <a:gd name="T3" fmla="*/ 52 h 53"/>
                  <a:gd name="T4" fmla="*/ 44 w 45"/>
                  <a:gd name="T5" fmla="*/ 32 h 53"/>
                  <a:gd name="T6" fmla="*/ 44 w 45"/>
                  <a:gd name="T7" fmla="*/ 21 h 53"/>
                  <a:gd name="T8" fmla="*/ 43 w 45"/>
                  <a:gd name="T9" fmla="*/ 8 h 53"/>
                  <a:gd name="T10" fmla="*/ 37 w 45"/>
                  <a:gd name="T11" fmla="*/ 2 h 53"/>
                  <a:gd name="T12" fmla="*/ 29 w 45"/>
                  <a:gd name="T13" fmla="*/ 0 h 53"/>
                  <a:gd name="T14" fmla="*/ 11 w 45"/>
                  <a:gd name="T15" fmla="*/ 6 h 53"/>
                  <a:gd name="T16" fmla="*/ 12 w 45"/>
                  <a:gd name="T17" fmla="*/ 1 h 53"/>
                  <a:gd name="T18" fmla="*/ 11 w 45"/>
                  <a:gd name="T19" fmla="*/ 0 h 53"/>
                  <a:gd name="T20" fmla="*/ 0 w 45"/>
                  <a:gd name="T21" fmla="*/ 2 h 53"/>
                  <a:gd name="T22" fmla="*/ 0 w 45"/>
                  <a:gd name="T23" fmla="*/ 3 h 53"/>
                  <a:gd name="T24" fmla="*/ 1 w 45"/>
                  <a:gd name="T25" fmla="*/ 34 h 53"/>
                  <a:gd name="T26" fmla="*/ 1 w 45"/>
                  <a:gd name="T27" fmla="*/ 52 h 53"/>
                  <a:gd name="T28" fmla="*/ 1 w 45"/>
                  <a:gd name="T29" fmla="*/ 53 h 53"/>
                  <a:gd name="T30" fmla="*/ 12 w 45"/>
                  <a:gd name="T31" fmla="*/ 52 h 53"/>
                  <a:gd name="T32" fmla="*/ 12 w 45"/>
                  <a:gd name="T33" fmla="*/ 52 h 53"/>
                  <a:gd name="T34" fmla="*/ 11 w 45"/>
                  <a:gd name="T35" fmla="*/ 14 h 53"/>
                  <a:gd name="T36" fmla="*/ 25 w 45"/>
                  <a:gd name="T37" fmla="*/ 9 h 53"/>
                  <a:gd name="T38" fmla="*/ 33 w 45"/>
                  <a:gd name="T39" fmla="*/ 16 h 53"/>
                  <a:gd name="T40" fmla="*/ 34 w 45"/>
                  <a:gd name="T41" fmla="*/ 34 h 53"/>
                  <a:gd name="T42" fmla="*/ 34 w 45"/>
                  <a:gd name="T43" fmla="*/ 49 h 53"/>
                  <a:gd name="T44" fmla="*/ 34 w 45"/>
                  <a:gd name="T45" fmla="*/ 52 h 53"/>
                  <a:gd name="T46" fmla="*/ 35 w 45"/>
                  <a:gd name="T47" fmla="*/ 53 h 53"/>
                  <a:gd name="T48" fmla="*/ 44 w 45"/>
                  <a:gd name="T49" fmla="*/ 52 h 53"/>
                  <a:gd name="T50" fmla="*/ 45 w 45"/>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5" y="52"/>
                    </a:moveTo>
                    <a:lnTo>
                      <a:pt x="45" y="52"/>
                    </a:lnTo>
                    <a:cubicBezTo>
                      <a:pt x="45" y="48"/>
                      <a:pt x="45" y="44"/>
                      <a:pt x="44" y="32"/>
                    </a:cubicBezTo>
                    <a:lnTo>
                      <a:pt x="44" y="21"/>
                    </a:lnTo>
                    <a:cubicBezTo>
                      <a:pt x="44" y="14"/>
                      <a:pt x="44" y="11"/>
                      <a:pt x="43" y="8"/>
                    </a:cubicBezTo>
                    <a:cubicBezTo>
                      <a:pt x="42" y="6"/>
                      <a:pt x="40" y="3"/>
                      <a:pt x="37" y="2"/>
                    </a:cubicBezTo>
                    <a:cubicBezTo>
                      <a:pt x="34" y="1"/>
                      <a:pt x="31" y="0"/>
                      <a:pt x="29" y="0"/>
                    </a:cubicBezTo>
                    <a:cubicBezTo>
                      <a:pt x="20" y="0"/>
                      <a:pt x="14" y="4"/>
                      <a:pt x="11" y="6"/>
                    </a:cubicBezTo>
                    <a:lnTo>
                      <a:pt x="12" y="1"/>
                    </a:lnTo>
                    <a:lnTo>
                      <a:pt x="11" y="0"/>
                    </a:lnTo>
                    <a:cubicBezTo>
                      <a:pt x="6" y="1"/>
                      <a:pt x="5" y="2"/>
                      <a:pt x="0" y="2"/>
                    </a:cubicBezTo>
                    <a:lnTo>
                      <a:pt x="0" y="3"/>
                    </a:lnTo>
                    <a:cubicBezTo>
                      <a:pt x="0" y="10"/>
                      <a:pt x="1" y="18"/>
                      <a:pt x="1" y="34"/>
                    </a:cubicBezTo>
                    <a:cubicBezTo>
                      <a:pt x="1" y="41"/>
                      <a:pt x="1" y="47"/>
                      <a:pt x="1" y="52"/>
                    </a:cubicBezTo>
                    <a:lnTo>
                      <a:pt x="1" y="53"/>
                    </a:lnTo>
                    <a:cubicBezTo>
                      <a:pt x="6" y="53"/>
                      <a:pt x="7" y="53"/>
                      <a:pt x="12" y="52"/>
                    </a:cubicBezTo>
                    <a:lnTo>
                      <a:pt x="12" y="52"/>
                    </a:lnTo>
                    <a:cubicBezTo>
                      <a:pt x="11" y="40"/>
                      <a:pt x="11" y="31"/>
                      <a:pt x="11" y="14"/>
                    </a:cubicBezTo>
                    <a:cubicBezTo>
                      <a:pt x="14" y="12"/>
                      <a:pt x="19" y="9"/>
                      <a:pt x="25" y="9"/>
                    </a:cubicBezTo>
                    <a:cubicBezTo>
                      <a:pt x="26" y="9"/>
                      <a:pt x="32" y="9"/>
                      <a:pt x="33" y="16"/>
                    </a:cubicBezTo>
                    <a:cubicBezTo>
                      <a:pt x="34" y="18"/>
                      <a:pt x="34" y="19"/>
                      <a:pt x="34" y="34"/>
                    </a:cubicBezTo>
                    <a:cubicBezTo>
                      <a:pt x="34" y="39"/>
                      <a:pt x="34" y="44"/>
                      <a:pt x="34" y="49"/>
                    </a:cubicBezTo>
                    <a:cubicBezTo>
                      <a:pt x="34" y="50"/>
                      <a:pt x="34" y="51"/>
                      <a:pt x="34" y="52"/>
                    </a:cubicBezTo>
                    <a:lnTo>
                      <a:pt x="35" y="53"/>
                    </a:lnTo>
                    <a:cubicBezTo>
                      <a:pt x="39" y="53"/>
                      <a:pt x="40" y="53"/>
                      <a:pt x="44" y="52"/>
                    </a:cubicBezTo>
                    <a:lnTo>
                      <a:pt x="45"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59" name="Freeform 53"/>
              <p:cNvSpPr>
                <a:spLocks/>
              </p:cNvSpPr>
              <p:nvPr/>
            </p:nvSpPr>
            <p:spPr bwMode="auto">
              <a:xfrm>
                <a:off x="1132" y="3424"/>
                <a:ext cx="31" cy="42"/>
              </a:xfrm>
              <a:custGeom>
                <a:avLst/>
                <a:gdLst>
                  <a:gd name="T0" fmla="*/ 39 w 40"/>
                  <a:gd name="T1" fmla="*/ 40 h 54"/>
                  <a:gd name="T2" fmla="*/ 39 w 40"/>
                  <a:gd name="T3" fmla="*/ 40 h 54"/>
                  <a:gd name="T4" fmla="*/ 26 w 40"/>
                  <a:gd name="T5" fmla="*/ 45 h 54"/>
                  <a:gd name="T6" fmla="*/ 11 w 40"/>
                  <a:gd name="T7" fmla="*/ 27 h 54"/>
                  <a:gd name="T8" fmla="*/ 26 w 40"/>
                  <a:gd name="T9" fmla="*/ 8 h 54"/>
                  <a:gd name="T10" fmla="*/ 37 w 40"/>
                  <a:gd name="T11" fmla="*/ 12 h 54"/>
                  <a:gd name="T12" fmla="*/ 38 w 40"/>
                  <a:gd name="T13" fmla="*/ 12 h 54"/>
                  <a:gd name="T14" fmla="*/ 39 w 40"/>
                  <a:gd name="T15" fmla="*/ 4 h 54"/>
                  <a:gd name="T16" fmla="*/ 38 w 40"/>
                  <a:gd name="T17" fmla="*/ 3 h 54"/>
                  <a:gd name="T18" fmla="*/ 25 w 40"/>
                  <a:gd name="T19" fmla="*/ 0 h 54"/>
                  <a:gd name="T20" fmla="*/ 0 w 40"/>
                  <a:gd name="T21" fmla="*/ 27 h 54"/>
                  <a:gd name="T22" fmla="*/ 24 w 40"/>
                  <a:gd name="T23" fmla="*/ 54 h 54"/>
                  <a:gd name="T24" fmla="*/ 38 w 40"/>
                  <a:gd name="T25" fmla="*/ 50 h 54"/>
                  <a:gd name="T26" fmla="*/ 39 w 40"/>
                  <a:gd name="T27" fmla="*/ 50 h 54"/>
                  <a:gd name="T28" fmla="*/ 40 w 40"/>
                  <a:gd name="T29" fmla="*/ 41 h 54"/>
                  <a:gd name="T30" fmla="*/ 39 w 40"/>
                  <a:gd name="T31"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4">
                    <a:moveTo>
                      <a:pt x="39" y="40"/>
                    </a:moveTo>
                    <a:lnTo>
                      <a:pt x="39" y="40"/>
                    </a:lnTo>
                    <a:cubicBezTo>
                      <a:pt x="37" y="42"/>
                      <a:pt x="33" y="45"/>
                      <a:pt x="26" y="45"/>
                    </a:cubicBezTo>
                    <a:cubicBezTo>
                      <a:pt x="18" y="45"/>
                      <a:pt x="11" y="41"/>
                      <a:pt x="11" y="27"/>
                    </a:cubicBezTo>
                    <a:cubicBezTo>
                      <a:pt x="11" y="14"/>
                      <a:pt x="18" y="8"/>
                      <a:pt x="26" y="8"/>
                    </a:cubicBezTo>
                    <a:cubicBezTo>
                      <a:pt x="30" y="8"/>
                      <a:pt x="34" y="10"/>
                      <a:pt x="37" y="12"/>
                    </a:cubicBezTo>
                    <a:lnTo>
                      <a:pt x="38" y="12"/>
                    </a:lnTo>
                    <a:cubicBezTo>
                      <a:pt x="38" y="9"/>
                      <a:pt x="38" y="7"/>
                      <a:pt x="39" y="4"/>
                    </a:cubicBezTo>
                    <a:lnTo>
                      <a:pt x="38" y="3"/>
                    </a:lnTo>
                    <a:cubicBezTo>
                      <a:pt x="36" y="2"/>
                      <a:pt x="31" y="0"/>
                      <a:pt x="25" y="0"/>
                    </a:cubicBezTo>
                    <a:cubicBezTo>
                      <a:pt x="9" y="0"/>
                      <a:pt x="0" y="12"/>
                      <a:pt x="0" y="27"/>
                    </a:cubicBezTo>
                    <a:cubicBezTo>
                      <a:pt x="0" y="43"/>
                      <a:pt x="9" y="54"/>
                      <a:pt x="24" y="54"/>
                    </a:cubicBezTo>
                    <a:cubicBezTo>
                      <a:pt x="31" y="54"/>
                      <a:pt x="35" y="52"/>
                      <a:pt x="38" y="50"/>
                    </a:cubicBezTo>
                    <a:lnTo>
                      <a:pt x="39" y="50"/>
                    </a:lnTo>
                    <a:cubicBezTo>
                      <a:pt x="39" y="46"/>
                      <a:pt x="39" y="45"/>
                      <a:pt x="40" y="41"/>
                    </a:cubicBezTo>
                    <a:lnTo>
                      <a:pt x="39" y="4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60" name="Freeform 54"/>
              <p:cNvSpPr>
                <a:spLocks noEditPoints="1"/>
              </p:cNvSpPr>
              <p:nvPr/>
            </p:nvSpPr>
            <p:spPr bwMode="auto">
              <a:xfrm>
                <a:off x="1166" y="3424"/>
                <a:ext cx="36" cy="42"/>
              </a:xfrm>
              <a:custGeom>
                <a:avLst/>
                <a:gdLst>
                  <a:gd name="T0" fmla="*/ 43 w 46"/>
                  <a:gd name="T1" fmla="*/ 40 h 54"/>
                  <a:gd name="T2" fmla="*/ 43 w 46"/>
                  <a:gd name="T3" fmla="*/ 40 h 54"/>
                  <a:gd name="T4" fmla="*/ 36 w 46"/>
                  <a:gd name="T5" fmla="*/ 44 h 54"/>
                  <a:gd name="T6" fmla="*/ 27 w 46"/>
                  <a:gd name="T7" fmla="*/ 46 h 54"/>
                  <a:gd name="T8" fmla="*/ 15 w 46"/>
                  <a:gd name="T9" fmla="*/ 41 h 54"/>
                  <a:gd name="T10" fmla="*/ 11 w 46"/>
                  <a:gd name="T11" fmla="*/ 28 h 54"/>
                  <a:gd name="T12" fmla="*/ 45 w 46"/>
                  <a:gd name="T13" fmla="*/ 28 h 54"/>
                  <a:gd name="T14" fmla="*/ 46 w 46"/>
                  <a:gd name="T15" fmla="*/ 28 h 54"/>
                  <a:gd name="T16" fmla="*/ 40 w 46"/>
                  <a:gd name="T17" fmla="*/ 7 h 54"/>
                  <a:gd name="T18" fmla="*/ 24 w 46"/>
                  <a:gd name="T19" fmla="*/ 0 h 54"/>
                  <a:gd name="T20" fmla="*/ 0 w 46"/>
                  <a:gd name="T21" fmla="*/ 27 h 54"/>
                  <a:gd name="T22" fmla="*/ 27 w 46"/>
                  <a:gd name="T23" fmla="*/ 54 h 54"/>
                  <a:gd name="T24" fmla="*/ 42 w 46"/>
                  <a:gd name="T25" fmla="*/ 50 h 54"/>
                  <a:gd name="T26" fmla="*/ 43 w 46"/>
                  <a:gd name="T27" fmla="*/ 49 h 54"/>
                  <a:gd name="T28" fmla="*/ 44 w 46"/>
                  <a:gd name="T29" fmla="*/ 41 h 54"/>
                  <a:gd name="T30" fmla="*/ 43 w 46"/>
                  <a:gd name="T31" fmla="*/ 40 h 54"/>
                  <a:gd name="T32" fmla="*/ 36 w 46"/>
                  <a:gd name="T33" fmla="*/ 21 h 54"/>
                  <a:gd name="T34" fmla="*/ 36 w 46"/>
                  <a:gd name="T35" fmla="*/ 21 h 54"/>
                  <a:gd name="T36" fmla="*/ 11 w 46"/>
                  <a:gd name="T37" fmla="*/ 21 h 54"/>
                  <a:gd name="T38" fmla="*/ 24 w 46"/>
                  <a:gd name="T39" fmla="*/ 7 h 54"/>
                  <a:gd name="T40" fmla="*/ 35 w 46"/>
                  <a:gd name="T41" fmla="*/ 15 h 54"/>
                  <a:gd name="T42" fmla="*/ 36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1"/>
                      <a:pt x="40" y="43"/>
                      <a:pt x="36" y="44"/>
                    </a:cubicBezTo>
                    <a:cubicBezTo>
                      <a:pt x="33" y="45"/>
                      <a:pt x="30" y="46"/>
                      <a:pt x="27" y="46"/>
                    </a:cubicBezTo>
                    <a:cubicBezTo>
                      <a:pt x="24" y="46"/>
                      <a:pt x="19" y="45"/>
                      <a:pt x="15" y="41"/>
                    </a:cubicBezTo>
                    <a:cubicBezTo>
                      <a:pt x="11" y="36"/>
                      <a:pt x="11" y="32"/>
                      <a:pt x="11" y="28"/>
                    </a:cubicBezTo>
                    <a:cubicBezTo>
                      <a:pt x="27" y="28"/>
                      <a:pt x="30" y="28"/>
                      <a:pt x="45" y="28"/>
                    </a:cubicBezTo>
                    <a:lnTo>
                      <a:pt x="46" y="28"/>
                    </a:lnTo>
                    <a:cubicBezTo>
                      <a:pt x="46" y="23"/>
                      <a:pt x="46" y="13"/>
                      <a:pt x="40" y="7"/>
                    </a:cubicBezTo>
                    <a:cubicBezTo>
                      <a:pt x="37" y="3"/>
                      <a:pt x="32" y="0"/>
                      <a:pt x="24" y="0"/>
                    </a:cubicBezTo>
                    <a:cubicBezTo>
                      <a:pt x="11" y="0"/>
                      <a:pt x="0" y="9"/>
                      <a:pt x="0" y="27"/>
                    </a:cubicBezTo>
                    <a:cubicBezTo>
                      <a:pt x="0" y="44"/>
                      <a:pt x="10" y="54"/>
                      <a:pt x="27" y="54"/>
                    </a:cubicBezTo>
                    <a:cubicBezTo>
                      <a:pt x="35" y="54"/>
                      <a:pt x="41" y="51"/>
                      <a:pt x="42" y="50"/>
                    </a:cubicBezTo>
                    <a:lnTo>
                      <a:pt x="43" y="49"/>
                    </a:lnTo>
                    <a:cubicBezTo>
                      <a:pt x="43" y="45"/>
                      <a:pt x="43" y="44"/>
                      <a:pt x="44" y="41"/>
                    </a:cubicBezTo>
                    <a:lnTo>
                      <a:pt x="43" y="40"/>
                    </a:lnTo>
                    <a:close/>
                    <a:moveTo>
                      <a:pt x="36" y="21"/>
                    </a:moveTo>
                    <a:lnTo>
                      <a:pt x="36" y="21"/>
                    </a:lnTo>
                    <a:cubicBezTo>
                      <a:pt x="26" y="21"/>
                      <a:pt x="23" y="21"/>
                      <a:pt x="11" y="21"/>
                    </a:cubicBezTo>
                    <a:cubicBezTo>
                      <a:pt x="12" y="11"/>
                      <a:pt x="18" y="7"/>
                      <a:pt x="24" y="7"/>
                    </a:cubicBezTo>
                    <a:cubicBezTo>
                      <a:pt x="28" y="7"/>
                      <a:pt x="33" y="9"/>
                      <a:pt x="35" y="15"/>
                    </a:cubicBezTo>
                    <a:cubicBezTo>
                      <a:pt x="35" y="17"/>
                      <a:pt x="35" y="19"/>
                      <a:pt x="36"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61" name="Freeform 55"/>
              <p:cNvSpPr>
                <a:spLocks/>
              </p:cNvSpPr>
              <p:nvPr/>
            </p:nvSpPr>
            <p:spPr bwMode="auto">
              <a:xfrm>
                <a:off x="769" y="3520"/>
                <a:ext cx="20" cy="40"/>
              </a:xfrm>
              <a:custGeom>
                <a:avLst/>
                <a:gdLst>
                  <a:gd name="T0" fmla="*/ 24 w 26"/>
                  <a:gd name="T1" fmla="*/ 11 h 53"/>
                  <a:gd name="T2" fmla="*/ 24 w 26"/>
                  <a:gd name="T3" fmla="*/ 11 h 53"/>
                  <a:gd name="T4" fmla="*/ 26 w 26"/>
                  <a:gd name="T5" fmla="*/ 1 h 53"/>
                  <a:gd name="T6" fmla="*/ 26 w 26"/>
                  <a:gd name="T7" fmla="*/ 0 h 53"/>
                  <a:gd name="T8" fmla="*/ 23 w 26"/>
                  <a:gd name="T9" fmla="*/ 0 h 53"/>
                  <a:gd name="T10" fmla="*/ 11 w 26"/>
                  <a:gd name="T11" fmla="*/ 9 h 53"/>
                  <a:gd name="T12" fmla="*/ 11 w 26"/>
                  <a:gd name="T13" fmla="*/ 1 h 53"/>
                  <a:gd name="T14" fmla="*/ 11 w 26"/>
                  <a:gd name="T15" fmla="*/ 0 h 53"/>
                  <a:gd name="T16" fmla="*/ 1 w 26"/>
                  <a:gd name="T17" fmla="*/ 2 h 53"/>
                  <a:gd name="T18" fmla="*/ 0 w 26"/>
                  <a:gd name="T19" fmla="*/ 3 h 53"/>
                  <a:gd name="T20" fmla="*/ 1 w 26"/>
                  <a:gd name="T21" fmla="*/ 29 h 53"/>
                  <a:gd name="T22" fmla="*/ 1 w 26"/>
                  <a:gd name="T23" fmla="*/ 52 h 53"/>
                  <a:gd name="T24" fmla="*/ 1 w 26"/>
                  <a:gd name="T25" fmla="*/ 53 h 53"/>
                  <a:gd name="T26" fmla="*/ 12 w 26"/>
                  <a:gd name="T27" fmla="*/ 52 h 53"/>
                  <a:gd name="T28" fmla="*/ 12 w 26"/>
                  <a:gd name="T29" fmla="*/ 52 h 53"/>
                  <a:gd name="T30" fmla="*/ 11 w 26"/>
                  <a:gd name="T31" fmla="*/ 29 h 53"/>
                  <a:gd name="T32" fmla="*/ 16 w 26"/>
                  <a:gd name="T33" fmla="*/ 12 h 53"/>
                  <a:gd name="T34" fmla="*/ 20 w 26"/>
                  <a:gd name="T35" fmla="*/ 10 h 53"/>
                  <a:gd name="T36" fmla="*/ 24 w 26"/>
                  <a:gd name="T37" fmla="*/ 11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6"/>
                      <a:pt x="25" y="5"/>
                      <a:pt x="26" y="1"/>
                    </a:cubicBezTo>
                    <a:lnTo>
                      <a:pt x="26" y="0"/>
                    </a:lnTo>
                    <a:cubicBezTo>
                      <a:pt x="25" y="0"/>
                      <a:pt x="24" y="0"/>
                      <a:pt x="23" y="0"/>
                    </a:cubicBezTo>
                    <a:cubicBezTo>
                      <a:pt x="15" y="0"/>
                      <a:pt x="12" y="6"/>
                      <a:pt x="11" y="9"/>
                    </a:cubicBezTo>
                    <a:lnTo>
                      <a:pt x="11" y="1"/>
                    </a:lnTo>
                    <a:lnTo>
                      <a:pt x="11" y="0"/>
                    </a:lnTo>
                    <a:cubicBezTo>
                      <a:pt x="7" y="1"/>
                      <a:pt x="4" y="2"/>
                      <a:pt x="1" y="2"/>
                    </a:cubicBezTo>
                    <a:lnTo>
                      <a:pt x="0" y="3"/>
                    </a:lnTo>
                    <a:cubicBezTo>
                      <a:pt x="1" y="9"/>
                      <a:pt x="1" y="13"/>
                      <a:pt x="1" y="29"/>
                    </a:cubicBezTo>
                    <a:cubicBezTo>
                      <a:pt x="1" y="38"/>
                      <a:pt x="1" y="45"/>
                      <a:pt x="1" y="52"/>
                    </a:cubicBezTo>
                    <a:lnTo>
                      <a:pt x="1" y="53"/>
                    </a:lnTo>
                    <a:cubicBezTo>
                      <a:pt x="6" y="53"/>
                      <a:pt x="7" y="52"/>
                      <a:pt x="12" y="52"/>
                    </a:cubicBezTo>
                    <a:lnTo>
                      <a:pt x="12" y="52"/>
                    </a:lnTo>
                    <a:cubicBezTo>
                      <a:pt x="12" y="46"/>
                      <a:pt x="11" y="40"/>
                      <a:pt x="11" y="29"/>
                    </a:cubicBezTo>
                    <a:cubicBezTo>
                      <a:pt x="11" y="19"/>
                      <a:pt x="11" y="15"/>
                      <a:pt x="16" y="12"/>
                    </a:cubicBezTo>
                    <a:cubicBezTo>
                      <a:pt x="16" y="11"/>
                      <a:pt x="18" y="10"/>
                      <a:pt x="20" y="10"/>
                    </a:cubicBezTo>
                    <a:cubicBezTo>
                      <a:pt x="21" y="10"/>
                      <a:pt x="23" y="11"/>
                      <a:pt x="24" y="11"/>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62" name="Freeform 56"/>
              <p:cNvSpPr>
                <a:spLocks noEditPoints="1"/>
              </p:cNvSpPr>
              <p:nvPr/>
            </p:nvSpPr>
            <p:spPr bwMode="auto">
              <a:xfrm>
                <a:off x="792" y="3520"/>
                <a:ext cx="36" cy="41"/>
              </a:xfrm>
              <a:custGeom>
                <a:avLst/>
                <a:gdLst>
                  <a:gd name="T0" fmla="*/ 43 w 46"/>
                  <a:gd name="T1" fmla="*/ 40 h 54"/>
                  <a:gd name="T2" fmla="*/ 43 w 46"/>
                  <a:gd name="T3" fmla="*/ 40 h 54"/>
                  <a:gd name="T4" fmla="*/ 35 w 46"/>
                  <a:gd name="T5" fmla="*/ 44 h 54"/>
                  <a:gd name="T6" fmla="*/ 27 w 46"/>
                  <a:gd name="T7" fmla="*/ 46 h 54"/>
                  <a:gd name="T8" fmla="*/ 14 w 46"/>
                  <a:gd name="T9" fmla="*/ 40 h 54"/>
                  <a:gd name="T10" fmla="*/ 10 w 46"/>
                  <a:gd name="T11" fmla="*/ 28 h 54"/>
                  <a:gd name="T12" fmla="*/ 45 w 46"/>
                  <a:gd name="T13" fmla="*/ 28 h 54"/>
                  <a:gd name="T14" fmla="*/ 45 w 46"/>
                  <a:gd name="T15" fmla="*/ 27 h 54"/>
                  <a:gd name="T16" fmla="*/ 40 w 46"/>
                  <a:gd name="T17" fmla="*/ 7 h 54"/>
                  <a:gd name="T18" fmla="*/ 24 w 46"/>
                  <a:gd name="T19" fmla="*/ 0 h 54"/>
                  <a:gd name="T20" fmla="*/ 0 w 46"/>
                  <a:gd name="T21" fmla="*/ 27 h 54"/>
                  <a:gd name="T22" fmla="*/ 26 w 46"/>
                  <a:gd name="T23" fmla="*/ 54 h 54"/>
                  <a:gd name="T24" fmla="*/ 42 w 46"/>
                  <a:gd name="T25" fmla="*/ 50 h 54"/>
                  <a:gd name="T26" fmla="*/ 43 w 46"/>
                  <a:gd name="T27" fmla="*/ 49 h 54"/>
                  <a:gd name="T28" fmla="*/ 43 w 46"/>
                  <a:gd name="T29" fmla="*/ 40 h 54"/>
                  <a:gd name="T30" fmla="*/ 43 w 46"/>
                  <a:gd name="T31" fmla="*/ 40 h 54"/>
                  <a:gd name="T32" fmla="*/ 35 w 46"/>
                  <a:gd name="T33" fmla="*/ 20 h 54"/>
                  <a:gd name="T34" fmla="*/ 35 w 46"/>
                  <a:gd name="T35" fmla="*/ 20 h 54"/>
                  <a:gd name="T36" fmla="*/ 10 w 46"/>
                  <a:gd name="T37" fmla="*/ 20 h 54"/>
                  <a:gd name="T38" fmla="*/ 23 w 46"/>
                  <a:gd name="T39" fmla="*/ 7 h 54"/>
                  <a:gd name="T40" fmla="*/ 34 w 46"/>
                  <a:gd name="T41" fmla="*/ 15 h 54"/>
                  <a:gd name="T42" fmla="*/ 35 w 46"/>
                  <a:gd name="T4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1" y="41"/>
                      <a:pt x="39" y="43"/>
                      <a:pt x="35" y="44"/>
                    </a:cubicBezTo>
                    <a:cubicBezTo>
                      <a:pt x="33" y="45"/>
                      <a:pt x="30" y="46"/>
                      <a:pt x="27" y="46"/>
                    </a:cubicBezTo>
                    <a:cubicBezTo>
                      <a:pt x="24" y="46"/>
                      <a:pt x="18" y="45"/>
                      <a:pt x="14" y="40"/>
                    </a:cubicBezTo>
                    <a:cubicBezTo>
                      <a:pt x="11" y="36"/>
                      <a:pt x="10" y="31"/>
                      <a:pt x="10" y="28"/>
                    </a:cubicBezTo>
                    <a:cubicBezTo>
                      <a:pt x="27" y="28"/>
                      <a:pt x="29" y="28"/>
                      <a:pt x="45" y="28"/>
                    </a:cubicBezTo>
                    <a:lnTo>
                      <a:pt x="45" y="27"/>
                    </a:lnTo>
                    <a:cubicBezTo>
                      <a:pt x="45" y="23"/>
                      <a:pt x="46" y="13"/>
                      <a:pt x="40" y="7"/>
                    </a:cubicBezTo>
                    <a:cubicBezTo>
                      <a:pt x="37" y="3"/>
                      <a:pt x="32" y="0"/>
                      <a:pt x="24" y="0"/>
                    </a:cubicBezTo>
                    <a:cubicBezTo>
                      <a:pt x="11" y="0"/>
                      <a:pt x="0" y="9"/>
                      <a:pt x="0" y="27"/>
                    </a:cubicBezTo>
                    <a:cubicBezTo>
                      <a:pt x="0" y="44"/>
                      <a:pt x="10" y="54"/>
                      <a:pt x="26" y="54"/>
                    </a:cubicBezTo>
                    <a:cubicBezTo>
                      <a:pt x="35" y="54"/>
                      <a:pt x="40" y="51"/>
                      <a:pt x="42" y="50"/>
                    </a:cubicBezTo>
                    <a:lnTo>
                      <a:pt x="43" y="49"/>
                    </a:lnTo>
                    <a:cubicBezTo>
                      <a:pt x="43" y="45"/>
                      <a:pt x="43" y="44"/>
                      <a:pt x="43" y="40"/>
                    </a:cubicBezTo>
                    <a:lnTo>
                      <a:pt x="43" y="40"/>
                    </a:lnTo>
                    <a:close/>
                    <a:moveTo>
                      <a:pt x="35" y="20"/>
                    </a:moveTo>
                    <a:lnTo>
                      <a:pt x="35" y="20"/>
                    </a:lnTo>
                    <a:cubicBezTo>
                      <a:pt x="26" y="20"/>
                      <a:pt x="22" y="21"/>
                      <a:pt x="10" y="20"/>
                    </a:cubicBezTo>
                    <a:cubicBezTo>
                      <a:pt x="11" y="11"/>
                      <a:pt x="18" y="7"/>
                      <a:pt x="23" y="7"/>
                    </a:cubicBezTo>
                    <a:cubicBezTo>
                      <a:pt x="28" y="7"/>
                      <a:pt x="32" y="9"/>
                      <a:pt x="34" y="15"/>
                    </a:cubicBezTo>
                    <a:cubicBezTo>
                      <a:pt x="35" y="17"/>
                      <a:pt x="35" y="19"/>
                      <a:pt x="35" y="2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63" name="Freeform 57"/>
              <p:cNvSpPr>
                <a:spLocks noEditPoints="1"/>
              </p:cNvSpPr>
              <p:nvPr/>
            </p:nvSpPr>
            <p:spPr bwMode="auto">
              <a:xfrm>
                <a:off x="833" y="3520"/>
                <a:ext cx="37" cy="59"/>
              </a:xfrm>
              <a:custGeom>
                <a:avLst/>
                <a:gdLst>
                  <a:gd name="T0" fmla="*/ 47 w 48"/>
                  <a:gd name="T1" fmla="*/ 1 h 77"/>
                  <a:gd name="T2" fmla="*/ 47 w 48"/>
                  <a:gd name="T3" fmla="*/ 1 h 77"/>
                  <a:gd name="T4" fmla="*/ 33 w 48"/>
                  <a:gd name="T5" fmla="*/ 0 h 77"/>
                  <a:gd name="T6" fmla="*/ 3 w 48"/>
                  <a:gd name="T7" fmla="*/ 16 h 77"/>
                  <a:gd name="T8" fmla="*/ 0 w 48"/>
                  <a:gd name="T9" fmla="*/ 28 h 77"/>
                  <a:gd name="T10" fmla="*/ 22 w 48"/>
                  <a:gd name="T11" fmla="*/ 54 h 77"/>
                  <a:gd name="T12" fmla="*/ 37 w 48"/>
                  <a:gd name="T13" fmla="*/ 49 h 77"/>
                  <a:gd name="T14" fmla="*/ 36 w 48"/>
                  <a:gd name="T15" fmla="*/ 76 h 77"/>
                  <a:gd name="T16" fmla="*/ 37 w 48"/>
                  <a:gd name="T17" fmla="*/ 77 h 77"/>
                  <a:gd name="T18" fmla="*/ 47 w 48"/>
                  <a:gd name="T19" fmla="*/ 77 h 77"/>
                  <a:gd name="T20" fmla="*/ 48 w 48"/>
                  <a:gd name="T21" fmla="*/ 76 h 77"/>
                  <a:gd name="T22" fmla="*/ 48 w 48"/>
                  <a:gd name="T23" fmla="*/ 72 h 77"/>
                  <a:gd name="T24" fmla="*/ 47 w 48"/>
                  <a:gd name="T25" fmla="*/ 41 h 77"/>
                  <a:gd name="T26" fmla="*/ 48 w 48"/>
                  <a:gd name="T27" fmla="*/ 1 h 77"/>
                  <a:gd name="T28" fmla="*/ 47 w 48"/>
                  <a:gd name="T29" fmla="*/ 1 h 77"/>
                  <a:gd name="T30" fmla="*/ 37 w 48"/>
                  <a:gd name="T31" fmla="*/ 41 h 77"/>
                  <a:gd name="T32" fmla="*/ 37 w 48"/>
                  <a:gd name="T33" fmla="*/ 41 h 77"/>
                  <a:gd name="T34" fmla="*/ 25 w 48"/>
                  <a:gd name="T35" fmla="*/ 45 h 77"/>
                  <a:gd name="T36" fmla="*/ 11 w 48"/>
                  <a:gd name="T37" fmla="*/ 28 h 77"/>
                  <a:gd name="T38" fmla="*/ 17 w 48"/>
                  <a:gd name="T39" fmla="*/ 13 h 77"/>
                  <a:gd name="T40" fmla="*/ 33 w 48"/>
                  <a:gd name="T41" fmla="*/ 9 h 77"/>
                  <a:gd name="T42" fmla="*/ 37 w 48"/>
                  <a:gd name="T43" fmla="*/ 9 h 77"/>
                  <a:gd name="T44" fmla="*/ 37 w 48"/>
                  <a:gd name="T45"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77">
                    <a:moveTo>
                      <a:pt x="47" y="1"/>
                    </a:moveTo>
                    <a:lnTo>
                      <a:pt x="47" y="1"/>
                    </a:lnTo>
                    <a:cubicBezTo>
                      <a:pt x="45" y="1"/>
                      <a:pt x="35" y="0"/>
                      <a:pt x="33" y="0"/>
                    </a:cubicBezTo>
                    <a:cubicBezTo>
                      <a:pt x="24" y="0"/>
                      <a:pt x="10" y="1"/>
                      <a:pt x="3" y="16"/>
                    </a:cubicBezTo>
                    <a:cubicBezTo>
                      <a:pt x="1" y="19"/>
                      <a:pt x="0" y="24"/>
                      <a:pt x="0" y="28"/>
                    </a:cubicBezTo>
                    <a:cubicBezTo>
                      <a:pt x="0" y="42"/>
                      <a:pt x="9" y="54"/>
                      <a:pt x="22" y="54"/>
                    </a:cubicBezTo>
                    <a:cubicBezTo>
                      <a:pt x="30" y="54"/>
                      <a:pt x="34" y="50"/>
                      <a:pt x="37" y="49"/>
                    </a:cubicBezTo>
                    <a:cubicBezTo>
                      <a:pt x="37" y="61"/>
                      <a:pt x="37" y="64"/>
                      <a:pt x="36" y="76"/>
                    </a:cubicBezTo>
                    <a:lnTo>
                      <a:pt x="37" y="77"/>
                    </a:lnTo>
                    <a:lnTo>
                      <a:pt x="47" y="77"/>
                    </a:lnTo>
                    <a:lnTo>
                      <a:pt x="48" y="76"/>
                    </a:lnTo>
                    <a:lnTo>
                      <a:pt x="48" y="72"/>
                    </a:lnTo>
                    <a:cubicBezTo>
                      <a:pt x="47" y="61"/>
                      <a:pt x="47" y="51"/>
                      <a:pt x="47" y="41"/>
                    </a:cubicBezTo>
                    <a:cubicBezTo>
                      <a:pt x="47" y="28"/>
                      <a:pt x="47" y="15"/>
                      <a:pt x="48" y="1"/>
                    </a:cubicBezTo>
                    <a:lnTo>
                      <a:pt x="47" y="1"/>
                    </a:lnTo>
                    <a:close/>
                    <a:moveTo>
                      <a:pt x="37" y="41"/>
                    </a:moveTo>
                    <a:lnTo>
                      <a:pt x="37" y="41"/>
                    </a:lnTo>
                    <a:cubicBezTo>
                      <a:pt x="35" y="42"/>
                      <a:pt x="31" y="45"/>
                      <a:pt x="25" y="45"/>
                    </a:cubicBezTo>
                    <a:cubicBezTo>
                      <a:pt x="15" y="45"/>
                      <a:pt x="11" y="36"/>
                      <a:pt x="11" y="28"/>
                    </a:cubicBezTo>
                    <a:cubicBezTo>
                      <a:pt x="11" y="21"/>
                      <a:pt x="14" y="16"/>
                      <a:pt x="17" y="13"/>
                    </a:cubicBezTo>
                    <a:cubicBezTo>
                      <a:pt x="22" y="9"/>
                      <a:pt x="30" y="9"/>
                      <a:pt x="33" y="9"/>
                    </a:cubicBezTo>
                    <a:lnTo>
                      <a:pt x="37" y="9"/>
                    </a:lnTo>
                    <a:lnTo>
                      <a:pt x="37" y="4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64" name="Freeform 58"/>
              <p:cNvSpPr>
                <a:spLocks/>
              </p:cNvSpPr>
              <p:nvPr/>
            </p:nvSpPr>
            <p:spPr bwMode="auto">
              <a:xfrm>
                <a:off x="879" y="3520"/>
                <a:ext cx="35" cy="41"/>
              </a:xfrm>
              <a:custGeom>
                <a:avLst/>
                <a:gdLst>
                  <a:gd name="T0" fmla="*/ 44 w 45"/>
                  <a:gd name="T1" fmla="*/ 0 h 53"/>
                  <a:gd name="T2" fmla="*/ 44 w 45"/>
                  <a:gd name="T3" fmla="*/ 0 h 53"/>
                  <a:gd name="T4" fmla="*/ 34 w 45"/>
                  <a:gd name="T5" fmla="*/ 0 h 53"/>
                  <a:gd name="T6" fmla="*/ 33 w 45"/>
                  <a:gd name="T7" fmla="*/ 1 h 53"/>
                  <a:gd name="T8" fmla="*/ 34 w 45"/>
                  <a:gd name="T9" fmla="*/ 24 h 53"/>
                  <a:gd name="T10" fmla="*/ 34 w 45"/>
                  <a:gd name="T11" fmla="*/ 39 h 53"/>
                  <a:gd name="T12" fmla="*/ 21 w 45"/>
                  <a:gd name="T13" fmla="*/ 44 h 53"/>
                  <a:gd name="T14" fmla="*/ 11 w 45"/>
                  <a:gd name="T15" fmla="*/ 31 h 53"/>
                  <a:gd name="T16" fmla="*/ 11 w 45"/>
                  <a:gd name="T17" fmla="*/ 22 h 53"/>
                  <a:gd name="T18" fmla="*/ 11 w 45"/>
                  <a:gd name="T19" fmla="*/ 0 h 53"/>
                  <a:gd name="T20" fmla="*/ 11 w 45"/>
                  <a:gd name="T21" fmla="*/ 0 h 53"/>
                  <a:gd name="T22" fmla="*/ 1 w 45"/>
                  <a:gd name="T23" fmla="*/ 0 h 53"/>
                  <a:gd name="T24" fmla="*/ 0 w 45"/>
                  <a:gd name="T25" fmla="*/ 1 h 53"/>
                  <a:gd name="T26" fmla="*/ 1 w 45"/>
                  <a:gd name="T27" fmla="*/ 22 h 53"/>
                  <a:gd name="T28" fmla="*/ 1 w 45"/>
                  <a:gd name="T29" fmla="*/ 28 h 53"/>
                  <a:gd name="T30" fmla="*/ 7 w 45"/>
                  <a:gd name="T31" fmla="*/ 49 h 53"/>
                  <a:gd name="T32" fmla="*/ 18 w 45"/>
                  <a:gd name="T33" fmla="*/ 53 h 53"/>
                  <a:gd name="T34" fmla="*/ 34 w 45"/>
                  <a:gd name="T35" fmla="*/ 47 h 53"/>
                  <a:gd name="T36" fmla="*/ 34 w 45"/>
                  <a:gd name="T37" fmla="*/ 51 h 53"/>
                  <a:gd name="T38" fmla="*/ 34 w 45"/>
                  <a:gd name="T39" fmla="*/ 52 h 53"/>
                  <a:gd name="T40" fmla="*/ 45 w 45"/>
                  <a:gd name="T41" fmla="*/ 51 h 53"/>
                  <a:gd name="T42" fmla="*/ 45 w 45"/>
                  <a:gd name="T43" fmla="*/ 51 h 53"/>
                  <a:gd name="T44" fmla="*/ 45 w 45"/>
                  <a:gd name="T45" fmla="*/ 47 h 53"/>
                  <a:gd name="T46" fmla="*/ 44 w 45"/>
                  <a:gd name="T47" fmla="*/ 23 h 53"/>
                  <a:gd name="T48" fmla="*/ 45 w 45"/>
                  <a:gd name="T49" fmla="*/ 0 h 53"/>
                  <a:gd name="T50" fmla="*/ 44 w 45"/>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4" y="0"/>
                    </a:moveTo>
                    <a:lnTo>
                      <a:pt x="44" y="0"/>
                    </a:lnTo>
                    <a:cubicBezTo>
                      <a:pt x="39" y="0"/>
                      <a:pt x="38" y="0"/>
                      <a:pt x="34" y="0"/>
                    </a:cubicBezTo>
                    <a:lnTo>
                      <a:pt x="33" y="1"/>
                    </a:lnTo>
                    <a:cubicBezTo>
                      <a:pt x="34" y="7"/>
                      <a:pt x="34" y="10"/>
                      <a:pt x="34" y="24"/>
                    </a:cubicBezTo>
                    <a:cubicBezTo>
                      <a:pt x="34" y="29"/>
                      <a:pt x="34" y="34"/>
                      <a:pt x="34" y="39"/>
                    </a:cubicBezTo>
                    <a:cubicBezTo>
                      <a:pt x="31" y="41"/>
                      <a:pt x="27" y="44"/>
                      <a:pt x="21" y="44"/>
                    </a:cubicBezTo>
                    <a:cubicBezTo>
                      <a:pt x="11" y="44"/>
                      <a:pt x="11" y="36"/>
                      <a:pt x="11" y="31"/>
                    </a:cubicBezTo>
                    <a:cubicBezTo>
                      <a:pt x="11" y="27"/>
                      <a:pt x="11" y="25"/>
                      <a:pt x="11" y="22"/>
                    </a:cubicBezTo>
                    <a:lnTo>
                      <a:pt x="11" y="0"/>
                    </a:lnTo>
                    <a:lnTo>
                      <a:pt x="11" y="0"/>
                    </a:lnTo>
                    <a:cubicBezTo>
                      <a:pt x="6" y="0"/>
                      <a:pt x="5" y="0"/>
                      <a:pt x="1" y="0"/>
                    </a:cubicBezTo>
                    <a:lnTo>
                      <a:pt x="0" y="1"/>
                    </a:lnTo>
                    <a:cubicBezTo>
                      <a:pt x="0" y="6"/>
                      <a:pt x="0" y="8"/>
                      <a:pt x="1" y="22"/>
                    </a:cubicBezTo>
                    <a:lnTo>
                      <a:pt x="1" y="28"/>
                    </a:lnTo>
                    <a:cubicBezTo>
                      <a:pt x="1" y="36"/>
                      <a:pt x="1" y="44"/>
                      <a:pt x="7" y="49"/>
                    </a:cubicBezTo>
                    <a:cubicBezTo>
                      <a:pt x="10" y="52"/>
                      <a:pt x="15" y="53"/>
                      <a:pt x="18" y="53"/>
                    </a:cubicBezTo>
                    <a:cubicBezTo>
                      <a:pt x="27" y="53"/>
                      <a:pt x="32" y="49"/>
                      <a:pt x="34" y="47"/>
                    </a:cubicBezTo>
                    <a:lnTo>
                      <a:pt x="34" y="51"/>
                    </a:lnTo>
                    <a:lnTo>
                      <a:pt x="34" y="52"/>
                    </a:lnTo>
                    <a:cubicBezTo>
                      <a:pt x="39" y="52"/>
                      <a:pt x="40" y="51"/>
                      <a:pt x="45" y="51"/>
                    </a:cubicBezTo>
                    <a:lnTo>
                      <a:pt x="45" y="51"/>
                    </a:lnTo>
                    <a:cubicBezTo>
                      <a:pt x="45" y="49"/>
                      <a:pt x="45" y="48"/>
                      <a:pt x="45" y="47"/>
                    </a:cubicBezTo>
                    <a:cubicBezTo>
                      <a:pt x="45" y="42"/>
                      <a:pt x="44" y="35"/>
                      <a:pt x="44" y="23"/>
                    </a:cubicBezTo>
                    <a:cubicBezTo>
                      <a:pt x="44" y="15"/>
                      <a:pt x="44" y="8"/>
                      <a:pt x="45" y="0"/>
                    </a:cubicBez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65" name="Freeform 59"/>
              <p:cNvSpPr>
                <a:spLocks noEditPoints="1"/>
              </p:cNvSpPr>
              <p:nvPr/>
            </p:nvSpPr>
            <p:spPr bwMode="auto">
              <a:xfrm>
                <a:off x="924" y="3501"/>
                <a:ext cx="9" cy="59"/>
              </a:xfrm>
              <a:custGeom>
                <a:avLst/>
                <a:gdLst>
                  <a:gd name="T0" fmla="*/ 12 w 12"/>
                  <a:gd name="T1" fmla="*/ 76 h 77"/>
                  <a:gd name="T2" fmla="*/ 12 w 12"/>
                  <a:gd name="T3" fmla="*/ 76 h 77"/>
                  <a:gd name="T4" fmla="*/ 11 w 12"/>
                  <a:gd name="T5" fmla="*/ 48 h 77"/>
                  <a:gd name="T6" fmla="*/ 12 w 12"/>
                  <a:gd name="T7" fmla="*/ 25 h 77"/>
                  <a:gd name="T8" fmla="*/ 11 w 12"/>
                  <a:gd name="T9" fmla="*/ 24 h 77"/>
                  <a:gd name="T10" fmla="*/ 0 w 12"/>
                  <a:gd name="T11" fmla="*/ 26 h 77"/>
                  <a:gd name="T12" fmla="*/ 0 w 12"/>
                  <a:gd name="T13" fmla="*/ 27 h 77"/>
                  <a:gd name="T14" fmla="*/ 1 w 12"/>
                  <a:gd name="T15" fmla="*/ 55 h 77"/>
                  <a:gd name="T16" fmla="*/ 0 w 12"/>
                  <a:gd name="T17" fmla="*/ 76 h 77"/>
                  <a:gd name="T18" fmla="*/ 1 w 12"/>
                  <a:gd name="T19" fmla="*/ 77 h 77"/>
                  <a:gd name="T20" fmla="*/ 11 w 12"/>
                  <a:gd name="T21" fmla="*/ 76 h 77"/>
                  <a:gd name="T22" fmla="*/ 12 w 12"/>
                  <a:gd name="T23" fmla="*/ 76 h 77"/>
                  <a:gd name="T24" fmla="*/ 12 w 12"/>
                  <a:gd name="T25" fmla="*/ 10 h 77"/>
                  <a:gd name="T26" fmla="*/ 12 w 12"/>
                  <a:gd name="T27" fmla="*/ 10 h 77"/>
                  <a:gd name="T28" fmla="*/ 12 w 12"/>
                  <a:gd name="T29" fmla="*/ 0 h 77"/>
                  <a:gd name="T30" fmla="*/ 12 w 12"/>
                  <a:gd name="T31" fmla="*/ 0 h 77"/>
                  <a:gd name="T32" fmla="*/ 1 w 12"/>
                  <a:gd name="T33" fmla="*/ 1 h 77"/>
                  <a:gd name="T34" fmla="*/ 0 w 12"/>
                  <a:gd name="T35" fmla="*/ 1 h 77"/>
                  <a:gd name="T36" fmla="*/ 0 w 12"/>
                  <a:gd name="T37" fmla="*/ 7 h 77"/>
                  <a:gd name="T38" fmla="*/ 0 w 12"/>
                  <a:gd name="T39" fmla="*/ 11 h 77"/>
                  <a:gd name="T40" fmla="*/ 1 w 12"/>
                  <a:gd name="T41" fmla="*/ 11 h 77"/>
                  <a:gd name="T42" fmla="*/ 12 w 12"/>
                  <a:gd name="T43" fmla="*/ 11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2" y="69"/>
                      <a:pt x="11" y="67"/>
                      <a:pt x="11" y="48"/>
                    </a:cubicBezTo>
                    <a:cubicBezTo>
                      <a:pt x="11" y="35"/>
                      <a:pt x="12" y="30"/>
                      <a:pt x="12" y="25"/>
                    </a:cubicBezTo>
                    <a:lnTo>
                      <a:pt x="11" y="24"/>
                    </a:lnTo>
                    <a:cubicBezTo>
                      <a:pt x="6" y="25"/>
                      <a:pt x="5" y="26"/>
                      <a:pt x="0" y="26"/>
                    </a:cubicBezTo>
                    <a:lnTo>
                      <a:pt x="0" y="27"/>
                    </a:lnTo>
                    <a:cubicBezTo>
                      <a:pt x="0" y="33"/>
                      <a:pt x="1" y="36"/>
                      <a:pt x="1" y="55"/>
                    </a:cubicBezTo>
                    <a:cubicBezTo>
                      <a:pt x="1" y="66"/>
                      <a:pt x="0" y="71"/>
                      <a:pt x="0" y="76"/>
                    </a:cubicBezTo>
                    <a:lnTo>
                      <a:pt x="1" y="77"/>
                    </a:lnTo>
                    <a:cubicBezTo>
                      <a:pt x="5" y="76"/>
                      <a:pt x="6" y="76"/>
                      <a:pt x="11" y="76"/>
                    </a:cubicBezTo>
                    <a:lnTo>
                      <a:pt x="12" y="76"/>
                    </a:lnTo>
                    <a:close/>
                    <a:moveTo>
                      <a:pt x="12" y="10"/>
                    </a:moveTo>
                    <a:lnTo>
                      <a:pt x="12" y="10"/>
                    </a:lnTo>
                    <a:cubicBezTo>
                      <a:pt x="12" y="5"/>
                      <a:pt x="12" y="4"/>
                      <a:pt x="12" y="0"/>
                    </a:cubicBezTo>
                    <a:lnTo>
                      <a:pt x="12" y="0"/>
                    </a:lnTo>
                    <a:cubicBezTo>
                      <a:pt x="7" y="0"/>
                      <a:pt x="6" y="0"/>
                      <a:pt x="1" y="1"/>
                    </a:cubicBezTo>
                    <a:lnTo>
                      <a:pt x="0" y="1"/>
                    </a:lnTo>
                    <a:cubicBezTo>
                      <a:pt x="0" y="3"/>
                      <a:pt x="0" y="5"/>
                      <a:pt x="0" y="7"/>
                    </a:cubicBezTo>
                    <a:cubicBezTo>
                      <a:pt x="0" y="8"/>
                      <a:pt x="0" y="9"/>
                      <a:pt x="0" y="11"/>
                    </a:cubicBezTo>
                    <a:lnTo>
                      <a:pt x="1" y="11"/>
                    </a:lnTo>
                    <a:cubicBezTo>
                      <a:pt x="5" y="11"/>
                      <a:pt x="6" y="11"/>
                      <a:pt x="12" y="11"/>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66" name="Freeform 60"/>
              <p:cNvSpPr>
                <a:spLocks/>
              </p:cNvSpPr>
              <p:nvPr/>
            </p:nvSpPr>
            <p:spPr bwMode="auto">
              <a:xfrm>
                <a:off x="943" y="3520"/>
                <a:ext cx="20" cy="40"/>
              </a:xfrm>
              <a:custGeom>
                <a:avLst/>
                <a:gdLst>
                  <a:gd name="T0" fmla="*/ 24 w 26"/>
                  <a:gd name="T1" fmla="*/ 11 h 53"/>
                  <a:gd name="T2" fmla="*/ 24 w 26"/>
                  <a:gd name="T3" fmla="*/ 11 h 53"/>
                  <a:gd name="T4" fmla="*/ 26 w 26"/>
                  <a:gd name="T5" fmla="*/ 1 h 53"/>
                  <a:gd name="T6" fmla="*/ 26 w 26"/>
                  <a:gd name="T7" fmla="*/ 0 h 53"/>
                  <a:gd name="T8" fmla="*/ 23 w 26"/>
                  <a:gd name="T9" fmla="*/ 0 h 53"/>
                  <a:gd name="T10" fmla="*/ 11 w 26"/>
                  <a:gd name="T11" fmla="*/ 9 h 53"/>
                  <a:gd name="T12" fmla="*/ 11 w 26"/>
                  <a:gd name="T13" fmla="*/ 1 h 53"/>
                  <a:gd name="T14" fmla="*/ 11 w 26"/>
                  <a:gd name="T15" fmla="*/ 0 h 53"/>
                  <a:gd name="T16" fmla="*/ 0 w 26"/>
                  <a:gd name="T17" fmla="*/ 2 h 53"/>
                  <a:gd name="T18" fmla="*/ 0 w 26"/>
                  <a:gd name="T19" fmla="*/ 3 h 53"/>
                  <a:gd name="T20" fmla="*/ 1 w 26"/>
                  <a:gd name="T21" fmla="*/ 29 h 53"/>
                  <a:gd name="T22" fmla="*/ 0 w 26"/>
                  <a:gd name="T23" fmla="*/ 52 h 53"/>
                  <a:gd name="T24" fmla="*/ 1 w 26"/>
                  <a:gd name="T25" fmla="*/ 53 h 53"/>
                  <a:gd name="T26" fmla="*/ 11 w 26"/>
                  <a:gd name="T27" fmla="*/ 52 h 53"/>
                  <a:gd name="T28" fmla="*/ 12 w 26"/>
                  <a:gd name="T29" fmla="*/ 52 h 53"/>
                  <a:gd name="T30" fmla="*/ 11 w 26"/>
                  <a:gd name="T31" fmla="*/ 29 h 53"/>
                  <a:gd name="T32" fmla="*/ 15 w 26"/>
                  <a:gd name="T33" fmla="*/ 12 h 53"/>
                  <a:gd name="T34" fmla="*/ 19 w 26"/>
                  <a:gd name="T35" fmla="*/ 10 h 53"/>
                  <a:gd name="T36" fmla="*/ 23 w 26"/>
                  <a:gd name="T37" fmla="*/ 11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6"/>
                      <a:pt x="25" y="5"/>
                      <a:pt x="26" y="1"/>
                    </a:cubicBezTo>
                    <a:lnTo>
                      <a:pt x="26" y="0"/>
                    </a:lnTo>
                    <a:cubicBezTo>
                      <a:pt x="25" y="0"/>
                      <a:pt x="24" y="0"/>
                      <a:pt x="23" y="0"/>
                    </a:cubicBezTo>
                    <a:cubicBezTo>
                      <a:pt x="14" y="0"/>
                      <a:pt x="12" y="6"/>
                      <a:pt x="11" y="9"/>
                    </a:cubicBezTo>
                    <a:lnTo>
                      <a:pt x="11" y="1"/>
                    </a:lnTo>
                    <a:lnTo>
                      <a:pt x="11" y="0"/>
                    </a:lnTo>
                    <a:cubicBezTo>
                      <a:pt x="6" y="1"/>
                      <a:pt x="4" y="2"/>
                      <a:pt x="0" y="2"/>
                    </a:cubicBezTo>
                    <a:lnTo>
                      <a:pt x="0" y="3"/>
                    </a:lnTo>
                    <a:cubicBezTo>
                      <a:pt x="0" y="9"/>
                      <a:pt x="1" y="13"/>
                      <a:pt x="1" y="29"/>
                    </a:cubicBezTo>
                    <a:cubicBezTo>
                      <a:pt x="1" y="38"/>
                      <a:pt x="1" y="45"/>
                      <a:pt x="0" y="52"/>
                    </a:cubicBezTo>
                    <a:lnTo>
                      <a:pt x="1" y="53"/>
                    </a:lnTo>
                    <a:cubicBezTo>
                      <a:pt x="6" y="53"/>
                      <a:pt x="7" y="52"/>
                      <a:pt x="11" y="52"/>
                    </a:cubicBezTo>
                    <a:lnTo>
                      <a:pt x="12" y="52"/>
                    </a:lnTo>
                    <a:cubicBezTo>
                      <a:pt x="11" y="46"/>
                      <a:pt x="11" y="40"/>
                      <a:pt x="11" y="29"/>
                    </a:cubicBezTo>
                    <a:cubicBezTo>
                      <a:pt x="11" y="19"/>
                      <a:pt x="11" y="15"/>
                      <a:pt x="15" y="12"/>
                    </a:cubicBezTo>
                    <a:cubicBezTo>
                      <a:pt x="16" y="11"/>
                      <a:pt x="18" y="10"/>
                      <a:pt x="19" y="10"/>
                    </a:cubicBezTo>
                    <a:cubicBezTo>
                      <a:pt x="21" y="10"/>
                      <a:pt x="22" y="11"/>
                      <a:pt x="23" y="11"/>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67" name="Freeform 61"/>
              <p:cNvSpPr>
                <a:spLocks noEditPoints="1"/>
              </p:cNvSpPr>
              <p:nvPr/>
            </p:nvSpPr>
            <p:spPr bwMode="auto">
              <a:xfrm>
                <a:off x="966" y="3520"/>
                <a:ext cx="35" cy="41"/>
              </a:xfrm>
              <a:custGeom>
                <a:avLst/>
                <a:gdLst>
                  <a:gd name="T0" fmla="*/ 43 w 46"/>
                  <a:gd name="T1" fmla="*/ 40 h 54"/>
                  <a:gd name="T2" fmla="*/ 43 w 46"/>
                  <a:gd name="T3" fmla="*/ 40 h 54"/>
                  <a:gd name="T4" fmla="*/ 36 w 46"/>
                  <a:gd name="T5" fmla="*/ 44 h 54"/>
                  <a:gd name="T6" fmla="*/ 28 w 46"/>
                  <a:gd name="T7" fmla="*/ 46 h 54"/>
                  <a:gd name="T8" fmla="*/ 15 w 46"/>
                  <a:gd name="T9" fmla="*/ 40 h 54"/>
                  <a:gd name="T10" fmla="*/ 11 w 46"/>
                  <a:gd name="T11" fmla="*/ 28 h 54"/>
                  <a:gd name="T12" fmla="*/ 45 w 46"/>
                  <a:gd name="T13" fmla="*/ 28 h 54"/>
                  <a:gd name="T14" fmla="*/ 46 w 46"/>
                  <a:gd name="T15" fmla="*/ 27 h 54"/>
                  <a:gd name="T16" fmla="*/ 41 w 46"/>
                  <a:gd name="T17" fmla="*/ 7 h 54"/>
                  <a:gd name="T18" fmla="*/ 24 w 46"/>
                  <a:gd name="T19" fmla="*/ 0 h 54"/>
                  <a:gd name="T20" fmla="*/ 0 w 46"/>
                  <a:gd name="T21" fmla="*/ 27 h 54"/>
                  <a:gd name="T22" fmla="*/ 27 w 46"/>
                  <a:gd name="T23" fmla="*/ 54 h 54"/>
                  <a:gd name="T24" fmla="*/ 43 w 46"/>
                  <a:gd name="T25" fmla="*/ 50 h 54"/>
                  <a:gd name="T26" fmla="*/ 43 w 46"/>
                  <a:gd name="T27" fmla="*/ 49 h 54"/>
                  <a:gd name="T28" fmla="*/ 44 w 46"/>
                  <a:gd name="T29" fmla="*/ 40 h 54"/>
                  <a:gd name="T30" fmla="*/ 43 w 46"/>
                  <a:gd name="T31" fmla="*/ 40 h 54"/>
                  <a:gd name="T32" fmla="*/ 36 w 46"/>
                  <a:gd name="T33" fmla="*/ 20 h 54"/>
                  <a:gd name="T34" fmla="*/ 36 w 46"/>
                  <a:gd name="T35" fmla="*/ 20 h 54"/>
                  <a:gd name="T36" fmla="*/ 11 w 46"/>
                  <a:gd name="T37" fmla="*/ 20 h 54"/>
                  <a:gd name="T38" fmla="*/ 24 w 46"/>
                  <a:gd name="T39" fmla="*/ 7 h 54"/>
                  <a:gd name="T40" fmla="*/ 35 w 46"/>
                  <a:gd name="T41" fmla="*/ 15 h 54"/>
                  <a:gd name="T42" fmla="*/ 36 w 46"/>
                  <a:gd name="T4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1"/>
                      <a:pt x="40" y="43"/>
                      <a:pt x="36" y="44"/>
                    </a:cubicBezTo>
                    <a:cubicBezTo>
                      <a:pt x="33" y="45"/>
                      <a:pt x="30" y="46"/>
                      <a:pt x="28" y="46"/>
                    </a:cubicBezTo>
                    <a:cubicBezTo>
                      <a:pt x="24" y="46"/>
                      <a:pt x="19" y="45"/>
                      <a:pt x="15" y="40"/>
                    </a:cubicBezTo>
                    <a:cubicBezTo>
                      <a:pt x="11" y="36"/>
                      <a:pt x="11" y="31"/>
                      <a:pt x="11" y="28"/>
                    </a:cubicBezTo>
                    <a:cubicBezTo>
                      <a:pt x="27" y="28"/>
                      <a:pt x="30" y="28"/>
                      <a:pt x="45" y="28"/>
                    </a:cubicBezTo>
                    <a:lnTo>
                      <a:pt x="46" y="27"/>
                    </a:lnTo>
                    <a:cubicBezTo>
                      <a:pt x="46" y="23"/>
                      <a:pt x="46" y="13"/>
                      <a:pt x="41" y="7"/>
                    </a:cubicBezTo>
                    <a:cubicBezTo>
                      <a:pt x="38" y="3"/>
                      <a:pt x="32" y="0"/>
                      <a:pt x="24" y="0"/>
                    </a:cubicBezTo>
                    <a:cubicBezTo>
                      <a:pt x="12" y="0"/>
                      <a:pt x="0" y="9"/>
                      <a:pt x="0" y="27"/>
                    </a:cubicBezTo>
                    <a:cubicBezTo>
                      <a:pt x="0" y="44"/>
                      <a:pt x="11" y="54"/>
                      <a:pt x="27" y="54"/>
                    </a:cubicBezTo>
                    <a:cubicBezTo>
                      <a:pt x="36" y="54"/>
                      <a:pt x="41" y="51"/>
                      <a:pt x="43" y="50"/>
                    </a:cubicBezTo>
                    <a:lnTo>
                      <a:pt x="43" y="49"/>
                    </a:lnTo>
                    <a:cubicBezTo>
                      <a:pt x="44" y="45"/>
                      <a:pt x="44" y="44"/>
                      <a:pt x="44" y="40"/>
                    </a:cubicBezTo>
                    <a:lnTo>
                      <a:pt x="43" y="40"/>
                    </a:lnTo>
                    <a:close/>
                    <a:moveTo>
                      <a:pt x="36" y="20"/>
                    </a:moveTo>
                    <a:lnTo>
                      <a:pt x="36" y="20"/>
                    </a:lnTo>
                    <a:cubicBezTo>
                      <a:pt x="27" y="20"/>
                      <a:pt x="23" y="21"/>
                      <a:pt x="11" y="20"/>
                    </a:cubicBezTo>
                    <a:cubicBezTo>
                      <a:pt x="12" y="11"/>
                      <a:pt x="19" y="7"/>
                      <a:pt x="24" y="7"/>
                    </a:cubicBezTo>
                    <a:cubicBezTo>
                      <a:pt x="29" y="7"/>
                      <a:pt x="33" y="9"/>
                      <a:pt x="35" y="15"/>
                    </a:cubicBezTo>
                    <a:cubicBezTo>
                      <a:pt x="36" y="17"/>
                      <a:pt x="36" y="19"/>
                      <a:pt x="36" y="2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68" name="Freeform 62"/>
              <p:cNvSpPr>
                <a:spLocks/>
              </p:cNvSpPr>
              <p:nvPr/>
            </p:nvSpPr>
            <p:spPr bwMode="auto">
              <a:xfrm>
                <a:off x="1009" y="3520"/>
                <a:ext cx="58" cy="40"/>
              </a:xfrm>
              <a:custGeom>
                <a:avLst/>
                <a:gdLst>
                  <a:gd name="T0" fmla="*/ 0 w 76"/>
                  <a:gd name="T1" fmla="*/ 3 h 53"/>
                  <a:gd name="T2" fmla="*/ 0 w 76"/>
                  <a:gd name="T3" fmla="*/ 3 h 53"/>
                  <a:gd name="T4" fmla="*/ 1 w 76"/>
                  <a:gd name="T5" fmla="*/ 32 h 53"/>
                  <a:gd name="T6" fmla="*/ 1 w 76"/>
                  <a:gd name="T7" fmla="*/ 52 h 53"/>
                  <a:gd name="T8" fmla="*/ 1 w 76"/>
                  <a:gd name="T9" fmla="*/ 53 h 53"/>
                  <a:gd name="T10" fmla="*/ 12 w 76"/>
                  <a:gd name="T11" fmla="*/ 52 h 53"/>
                  <a:gd name="T12" fmla="*/ 12 w 76"/>
                  <a:gd name="T13" fmla="*/ 52 h 53"/>
                  <a:gd name="T14" fmla="*/ 12 w 76"/>
                  <a:gd name="T15" fmla="*/ 30 h 53"/>
                  <a:gd name="T16" fmla="*/ 12 w 76"/>
                  <a:gd name="T17" fmla="*/ 13 h 53"/>
                  <a:gd name="T18" fmla="*/ 24 w 76"/>
                  <a:gd name="T19" fmla="*/ 8 h 53"/>
                  <a:gd name="T20" fmla="*/ 32 w 76"/>
                  <a:gd name="T21" fmla="*/ 16 h 53"/>
                  <a:gd name="T22" fmla="*/ 33 w 76"/>
                  <a:gd name="T23" fmla="*/ 26 h 53"/>
                  <a:gd name="T24" fmla="*/ 33 w 76"/>
                  <a:gd name="T25" fmla="*/ 52 h 53"/>
                  <a:gd name="T26" fmla="*/ 33 w 76"/>
                  <a:gd name="T27" fmla="*/ 53 h 53"/>
                  <a:gd name="T28" fmla="*/ 44 w 76"/>
                  <a:gd name="T29" fmla="*/ 52 h 53"/>
                  <a:gd name="T30" fmla="*/ 44 w 76"/>
                  <a:gd name="T31" fmla="*/ 52 h 53"/>
                  <a:gd name="T32" fmla="*/ 44 w 76"/>
                  <a:gd name="T33" fmla="*/ 31 h 53"/>
                  <a:gd name="T34" fmla="*/ 44 w 76"/>
                  <a:gd name="T35" fmla="*/ 26 h 53"/>
                  <a:gd name="T36" fmla="*/ 43 w 76"/>
                  <a:gd name="T37" fmla="*/ 14 h 53"/>
                  <a:gd name="T38" fmla="*/ 56 w 76"/>
                  <a:gd name="T39" fmla="*/ 8 h 53"/>
                  <a:gd name="T40" fmla="*/ 64 w 76"/>
                  <a:gd name="T41" fmla="*/ 16 h 53"/>
                  <a:gd name="T42" fmla="*/ 65 w 76"/>
                  <a:gd name="T43" fmla="*/ 27 h 53"/>
                  <a:gd name="T44" fmla="*/ 65 w 76"/>
                  <a:gd name="T45" fmla="*/ 52 h 53"/>
                  <a:gd name="T46" fmla="*/ 65 w 76"/>
                  <a:gd name="T47" fmla="*/ 53 h 53"/>
                  <a:gd name="T48" fmla="*/ 75 w 76"/>
                  <a:gd name="T49" fmla="*/ 52 h 53"/>
                  <a:gd name="T50" fmla="*/ 76 w 76"/>
                  <a:gd name="T51" fmla="*/ 52 h 53"/>
                  <a:gd name="T52" fmla="*/ 75 w 76"/>
                  <a:gd name="T53" fmla="*/ 29 h 53"/>
                  <a:gd name="T54" fmla="*/ 75 w 76"/>
                  <a:gd name="T55" fmla="*/ 20 h 53"/>
                  <a:gd name="T56" fmla="*/ 71 w 76"/>
                  <a:gd name="T57" fmla="*/ 4 h 53"/>
                  <a:gd name="T58" fmla="*/ 60 w 76"/>
                  <a:gd name="T59" fmla="*/ 0 h 53"/>
                  <a:gd name="T60" fmla="*/ 41 w 76"/>
                  <a:gd name="T61" fmla="*/ 7 h 53"/>
                  <a:gd name="T62" fmla="*/ 28 w 76"/>
                  <a:gd name="T63" fmla="*/ 0 h 53"/>
                  <a:gd name="T64" fmla="*/ 12 w 76"/>
                  <a:gd name="T65" fmla="*/ 6 h 53"/>
                  <a:gd name="T66" fmla="*/ 12 w 76"/>
                  <a:gd name="T67" fmla="*/ 1 h 53"/>
                  <a:gd name="T68" fmla="*/ 11 w 76"/>
                  <a:gd name="T69" fmla="*/ 0 h 53"/>
                  <a:gd name="T70" fmla="*/ 1 w 76"/>
                  <a:gd name="T71" fmla="*/ 2 h 53"/>
                  <a:gd name="T72" fmla="*/ 0 w 76"/>
                  <a:gd name="T73"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53">
                    <a:moveTo>
                      <a:pt x="0" y="3"/>
                    </a:moveTo>
                    <a:lnTo>
                      <a:pt x="0" y="3"/>
                    </a:lnTo>
                    <a:cubicBezTo>
                      <a:pt x="1" y="7"/>
                      <a:pt x="1" y="14"/>
                      <a:pt x="1" y="32"/>
                    </a:cubicBezTo>
                    <a:cubicBezTo>
                      <a:pt x="1" y="43"/>
                      <a:pt x="1" y="48"/>
                      <a:pt x="1" y="52"/>
                    </a:cubicBezTo>
                    <a:lnTo>
                      <a:pt x="1" y="53"/>
                    </a:lnTo>
                    <a:cubicBezTo>
                      <a:pt x="6" y="52"/>
                      <a:pt x="7" y="52"/>
                      <a:pt x="12" y="52"/>
                    </a:cubicBezTo>
                    <a:lnTo>
                      <a:pt x="12" y="52"/>
                    </a:lnTo>
                    <a:cubicBezTo>
                      <a:pt x="12" y="46"/>
                      <a:pt x="12" y="41"/>
                      <a:pt x="12" y="30"/>
                    </a:cubicBezTo>
                    <a:lnTo>
                      <a:pt x="12" y="13"/>
                    </a:lnTo>
                    <a:cubicBezTo>
                      <a:pt x="16" y="10"/>
                      <a:pt x="21" y="8"/>
                      <a:pt x="24" y="8"/>
                    </a:cubicBezTo>
                    <a:cubicBezTo>
                      <a:pt x="30" y="8"/>
                      <a:pt x="32" y="12"/>
                      <a:pt x="32" y="16"/>
                    </a:cubicBezTo>
                    <a:cubicBezTo>
                      <a:pt x="33" y="18"/>
                      <a:pt x="33" y="21"/>
                      <a:pt x="33" y="26"/>
                    </a:cubicBezTo>
                    <a:cubicBezTo>
                      <a:pt x="33" y="32"/>
                      <a:pt x="33" y="43"/>
                      <a:pt x="33" y="52"/>
                    </a:cubicBezTo>
                    <a:lnTo>
                      <a:pt x="33" y="53"/>
                    </a:lnTo>
                    <a:cubicBezTo>
                      <a:pt x="38" y="53"/>
                      <a:pt x="38" y="52"/>
                      <a:pt x="44" y="52"/>
                    </a:cubicBezTo>
                    <a:lnTo>
                      <a:pt x="44" y="52"/>
                    </a:lnTo>
                    <a:cubicBezTo>
                      <a:pt x="44" y="45"/>
                      <a:pt x="44" y="41"/>
                      <a:pt x="44" y="31"/>
                    </a:cubicBezTo>
                    <a:lnTo>
                      <a:pt x="44" y="26"/>
                    </a:lnTo>
                    <a:cubicBezTo>
                      <a:pt x="44" y="23"/>
                      <a:pt x="43" y="16"/>
                      <a:pt x="43" y="14"/>
                    </a:cubicBezTo>
                    <a:cubicBezTo>
                      <a:pt x="49" y="9"/>
                      <a:pt x="53" y="8"/>
                      <a:pt x="56" y="8"/>
                    </a:cubicBezTo>
                    <a:cubicBezTo>
                      <a:pt x="61" y="8"/>
                      <a:pt x="64" y="12"/>
                      <a:pt x="64" y="16"/>
                    </a:cubicBezTo>
                    <a:cubicBezTo>
                      <a:pt x="65" y="18"/>
                      <a:pt x="65" y="21"/>
                      <a:pt x="65" y="27"/>
                    </a:cubicBezTo>
                    <a:cubicBezTo>
                      <a:pt x="65" y="35"/>
                      <a:pt x="65" y="44"/>
                      <a:pt x="65" y="52"/>
                    </a:cubicBezTo>
                    <a:lnTo>
                      <a:pt x="65" y="53"/>
                    </a:lnTo>
                    <a:cubicBezTo>
                      <a:pt x="70" y="53"/>
                      <a:pt x="71" y="52"/>
                      <a:pt x="75" y="52"/>
                    </a:cubicBezTo>
                    <a:lnTo>
                      <a:pt x="76" y="52"/>
                    </a:lnTo>
                    <a:cubicBezTo>
                      <a:pt x="75" y="43"/>
                      <a:pt x="75" y="40"/>
                      <a:pt x="75" y="29"/>
                    </a:cubicBezTo>
                    <a:lnTo>
                      <a:pt x="75" y="20"/>
                    </a:lnTo>
                    <a:cubicBezTo>
                      <a:pt x="75" y="12"/>
                      <a:pt x="75" y="8"/>
                      <a:pt x="71" y="4"/>
                    </a:cubicBezTo>
                    <a:cubicBezTo>
                      <a:pt x="68" y="1"/>
                      <a:pt x="64" y="0"/>
                      <a:pt x="60" y="0"/>
                    </a:cubicBezTo>
                    <a:cubicBezTo>
                      <a:pt x="51" y="0"/>
                      <a:pt x="43" y="5"/>
                      <a:pt x="41" y="7"/>
                    </a:cubicBezTo>
                    <a:cubicBezTo>
                      <a:pt x="40" y="5"/>
                      <a:pt x="37" y="0"/>
                      <a:pt x="28" y="0"/>
                    </a:cubicBezTo>
                    <a:cubicBezTo>
                      <a:pt x="21" y="0"/>
                      <a:pt x="15" y="4"/>
                      <a:pt x="12" y="6"/>
                    </a:cubicBezTo>
                    <a:lnTo>
                      <a:pt x="12" y="1"/>
                    </a:lnTo>
                    <a:lnTo>
                      <a:pt x="11" y="0"/>
                    </a:lnTo>
                    <a:cubicBezTo>
                      <a:pt x="8" y="1"/>
                      <a:pt x="6" y="1"/>
                      <a:pt x="1" y="2"/>
                    </a:cubicBezTo>
                    <a:lnTo>
                      <a:pt x="0"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69" name="Freeform 63"/>
              <p:cNvSpPr>
                <a:spLocks noEditPoints="1"/>
              </p:cNvSpPr>
              <p:nvPr/>
            </p:nvSpPr>
            <p:spPr bwMode="auto">
              <a:xfrm>
                <a:off x="1076" y="3520"/>
                <a:ext cx="35" cy="41"/>
              </a:xfrm>
              <a:custGeom>
                <a:avLst/>
                <a:gdLst>
                  <a:gd name="T0" fmla="*/ 43 w 46"/>
                  <a:gd name="T1" fmla="*/ 40 h 54"/>
                  <a:gd name="T2" fmla="*/ 43 w 46"/>
                  <a:gd name="T3" fmla="*/ 40 h 54"/>
                  <a:gd name="T4" fmla="*/ 36 w 46"/>
                  <a:gd name="T5" fmla="*/ 44 h 54"/>
                  <a:gd name="T6" fmla="*/ 27 w 46"/>
                  <a:gd name="T7" fmla="*/ 46 h 54"/>
                  <a:gd name="T8" fmla="*/ 14 w 46"/>
                  <a:gd name="T9" fmla="*/ 40 h 54"/>
                  <a:gd name="T10" fmla="*/ 11 w 46"/>
                  <a:gd name="T11" fmla="*/ 28 h 54"/>
                  <a:gd name="T12" fmla="*/ 45 w 46"/>
                  <a:gd name="T13" fmla="*/ 28 h 54"/>
                  <a:gd name="T14" fmla="*/ 46 w 46"/>
                  <a:gd name="T15" fmla="*/ 27 h 54"/>
                  <a:gd name="T16" fmla="*/ 40 w 46"/>
                  <a:gd name="T17" fmla="*/ 7 h 54"/>
                  <a:gd name="T18" fmla="*/ 24 w 46"/>
                  <a:gd name="T19" fmla="*/ 0 h 54"/>
                  <a:gd name="T20" fmla="*/ 0 w 46"/>
                  <a:gd name="T21" fmla="*/ 27 h 54"/>
                  <a:gd name="T22" fmla="*/ 26 w 46"/>
                  <a:gd name="T23" fmla="*/ 54 h 54"/>
                  <a:gd name="T24" fmla="*/ 42 w 46"/>
                  <a:gd name="T25" fmla="*/ 50 h 54"/>
                  <a:gd name="T26" fmla="*/ 43 w 46"/>
                  <a:gd name="T27" fmla="*/ 49 h 54"/>
                  <a:gd name="T28" fmla="*/ 44 w 46"/>
                  <a:gd name="T29" fmla="*/ 40 h 54"/>
                  <a:gd name="T30" fmla="*/ 43 w 46"/>
                  <a:gd name="T31" fmla="*/ 40 h 54"/>
                  <a:gd name="T32" fmla="*/ 35 w 46"/>
                  <a:gd name="T33" fmla="*/ 20 h 54"/>
                  <a:gd name="T34" fmla="*/ 35 w 46"/>
                  <a:gd name="T35" fmla="*/ 20 h 54"/>
                  <a:gd name="T36" fmla="*/ 11 w 46"/>
                  <a:gd name="T37" fmla="*/ 20 h 54"/>
                  <a:gd name="T38" fmla="*/ 24 w 46"/>
                  <a:gd name="T39" fmla="*/ 7 h 54"/>
                  <a:gd name="T40" fmla="*/ 34 w 46"/>
                  <a:gd name="T41" fmla="*/ 15 h 54"/>
                  <a:gd name="T42" fmla="*/ 35 w 46"/>
                  <a:gd name="T4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1"/>
                      <a:pt x="39" y="43"/>
                      <a:pt x="36" y="44"/>
                    </a:cubicBezTo>
                    <a:cubicBezTo>
                      <a:pt x="33" y="45"/>
                      <a:pt x="30" y="46"/>
                      <a:pt x="27" y="46"/>
                    </a:cubicBezTo>
                    <a:cubicBezTo>
                      <a:pt x="24" y="46"/>
                      <a:pt x="18" y="45"/>
                      <a:pt x="14" y="40"/>
                    </a:cubicBezTo>
                    <a:cubicBezTo>
                      <a:pt x="11" y="36"/>
                      <a:pt x="11" y="31"/>
                      <a:pt x="11" y="28"/>
                    </a:cubicBezTo>
                    <a:cubicBezTo>
                      <a:pt x="27" y="28"/>
                      <a:pt x="29" y="28"/>
                      <a:pt x="45" y="28"/>
                    </a:cubicBezTo>
                    <a:lnTo>
                      <a:pt x="46" y="27"/>
                    </a:lnTo>
                    <a:cubicBezTo>
                      <a:pt x="46" y="23"/>
                      <a:pt x="46" y="13"/>
                      <a:pt x="40" y="7"/>
                    </a:cubicBezTo>
                    <a:cubicBezTo>
                      <a:pt x="37" y="3"/>
                      <a:pt x="32" y="0"/>
                      <a:pt x="24" y="0"/>
                    </a:cubicBezTo>
                    <a:cubicBezTo>
                      <a:pt x="11" y="0"/>
                      <a:pt x="0" y="9"/>
                      <a:pt x="0" y="27"/>
                    </a:cubicBezTo>
                    <a:cubicBezTo>
                      <a:pt x="0" y="44"/>
                      <a:pt x="10" y="54"/>
                      <a:pt x="26" y="54"/>
                    </a:cubicBezTo>
                    <a:cubicBezTo>
                      <a:pt x="35" y="54"/>
                      <a:pt x="41" y="51"/>
                      <a:pt x="42" y="50"/>
                    </a:cubicBezTo>
                    <a:lnTo>
                      <a:pt x="43" y="49"/>
                    </a:lnTo>
                    <a:cubicBezTo>
                      <a:pt x="43" y="45"/>
                      <a:pt x="43" y="44"/>
                      <a:pt x="44" y="40"/>
                    </a:cubicBezTo>
                    <a:lnTo>
                      <a:pt x="43" y="40"/>
                    </a:lnTo>
                    <a:close/>
                    <a:moveTo>
                      <a:pt x="35" y="20"/>
                    </a:moveTo>
                    <a:lnTo>
                      <a:pt x="35" y="20"/>
                    </a:lnTo>
                    <a:cubicBezTo>
                      <a:pt x="26" y="20"/>
                      <a:pt x="23" y="21"/>
                      <a:pt x="11" y="20"/>
                    </a:cubicBezTo>
                    <a:cubicBezTo>
                      <a:pt x="12" y="11"/>
                      <a:pt x="18" y="7"/>
                      <a:pt x="24" y="7"/>
                    </a:cubicBezTo>
                    <a:cubicBezTo>
                      <a:pt x="28" y="7"/>
                      <a:pt x="32" y="9"/>
                      <a:pt x="34" y="15"/>
                    </a:cubicBezTo>
                    <a:cubicBezTo>
                      <a:pt x="35" y="17"/>
                      <a:pt x="35" y="19"/>
                      <a:pt x="35" y="2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70" name="Freeform 64"/>
              <p:cNvSpPr>
                <a:spLocks/>
              </p:cNvSpPr>
              <p:nvPr/>
            </p:nvSpPr>
            <p:spPr bwMode="auto">
              <a:xfrm>
                <a:off x="1118" y="3520"/>
                <a:ext cx="35" cy="40"/>
              </a:xfrm>
              <a:custGeom>
                <a:avLst/>
                <a:gdLst>
                  <a:gd name="T0" fmla="*/ 46 w 46"/>
                  <a:gd name="T1" fmla="*/ 52 h 53"/>
                  <a:gd name="T2" fmla="*/ 46 w 46"/>
                  <a:gd name="T3" fmla="*/ 52 h 53"/>
                  <a:gd name="T4" fmla="*/ 45 w 46"/>
                  <a:gd name="T5" fmla="*/ 32 h 53"/>
                  <a:gd name="T6" fmla="*/ 45 w 46"/>
                  <a:gd name="T7" fmla="*/ 20 h 53"/>
                  <a:gd name="T8" fmla="*/ 43 w 46"/>
                  <a:gd name="T9" fmla="*/ 8 h 53"/>
                  <a:gd name="T10" fmla="*/ 38 w 46"/>
                  <a:gd name="T11" fmla="*/ 2 h 53"/>
                  <a:gd name="T12" fmla="*/ 30 w 46"/>
                  <a:gd name="T13" fmla="*/ 0 h 53"/>
                  <a:gd name="T14" fmla="*/ 12 w 46"/>
                  <a:gd name="T15" fmla="*/ 6 h 53"/>
                  <a:gd name="T16" fmla="*/ 12 w 46"/>
                  <a:gd name="T17" fmla="*/ 1 h 53"/>
                  <a:gd name="T18" fmla="*/ 12 w 46"/>
                  <a:gd name="T19" fmla="*/ 0 h 53"/>
                  <a:gd name="T20" fmla="*/ 1 w 46"/>
                  <a:gd name="T21" fmla="*/ 2 h 53"/>
                  <a:gd name="T22" fmla="*/ 0 w 46"/>
                  <a:gd name="T23" fmla="*/ 3 h 53"/>
                  <a:gd name="T24" fmla="*/ 2 w 46"/>
                  <a:gd name="T25" fmla="*/ 34 h 53"/>
                  <a:gd name="T26" fmla="*/ 1 w 46"/>
                  <a:gd name="T27" fmla="*/ 52 h 53"/>
                  <a:gd name="T28" fmla="*/ 2 w 46"/>
                  <a:gd name="T29" fmla="*/ 53 h 53"/>
                  <a:gd name="T30" fmla="*/ 12 w 46"/>
                  <a:gd name="T31" fmla="*/ 52 h 53"/>
                  <a:gd name="T32" fmla="*/ 13 w 46"/>
                  <a:gd name="T33" fmla="*/ 52 h 53"/>
                  <a:gd name="T34" fmla="*/ 12 w 46"/>
                  <a:gd name="T35" fmla="*/ 14 h 53"/>
                  <a:gd name="T36" fmla="*/ 25 w 46"/>
                  <a:gd name="T37" fmla="*/ 8 h 53"/>
                  <a:gd name="T38" fmla="*/ 34 w 46"/>
                  <a:gd name="T39" fmla="*/ 16 h 53"/>
                  <a:gd name="T40" fmla="*/ 35 w 46"/>
                  <a:gd name="T41" fmla="*/ 34 h 53"/>
                  <a:gd name="T42" fmla="*/ 35 w 46"/>
                  <a:gd name="T43" fmla="*/ 49 h 53"/>
                  <a:gd name="T44" fmla="*/ 34 w 46"/>
                  <a:gd name="T45" fmla="*/ 52 h 53"/>
                  <a:gd name="T46" fmla="*/ 35 w 46"/>
                  <a:gd name="T47" fmla="*/ 53 h 53"/>
                  <a:gd name="T48" fmla="*/ 45 w 46"/>
                  <a:gd name="T49" fmla="*/ 52 h 53"/>
                  <a:gd name="T50" fmla="*/ 46 w 46"/>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53">
                    <a:moveTo>
                      <a:pt x="46" y="52"/>
                    </a:moveTo>
                    <a:lnTo>
                      <a:pt x="46" y="52"/>
                    </a:lnTo>
                    <a:cubicBezTo>
                      <a:pt x="45" y="48"/>
                      <a:pt x="45" y="44"/>
                      <a:pt x="45" y="32"/>
                    </a:cubicBezTo>
                    <a:lnTo>
                      <a:pt x="45" y="20"/>
                    </a:lnTo>
                    <a:cubicBezTo>
                      <a:pt x="45" y="14"/>
                      <a:pt x="45" y="11"/>
                      <a:pt x="43" y="8"/>
                    </a:cubicBezTo>
                    <a:cubicBezTo>
                      <a:pt x="42" y="6"/>
                      <a:pt x="40" y="3"/>
                      <a:pt x="38" y="2"/>
                    </a:cubicBezTo>
                    <a:cubicBezTo>
                      <a:pt x="35" y="0"/>
                      <a:pt x="32" y="0"/>
                      <a:pt x="30" y="0"/>
                    </a:cubicBezTo>
                    <a:cubicBezTo>
                      <a:pt x="21" y="0"/>
                      <a:pt x="15" y="4"/>
                      <a:pt x="12" y="6"/>
                    </a:cubicBezTo>
                    <a:lnTo>
                      <a:pt x="12" y="1"/>
                    </a:lnTo>
                    <a:lnTo>
                      <a:pt x="12" y="0"/>
                    </a:lnTo>
                    <a:cubicBezTo>
                      <a:pt x="7" y="1"/>
                      <a:pt x="6" y="1"/>
                      <a:pt x="1" y="2"/>
                    </a:cubicBezTo>
                    <a:lnTo>
                      <a:pt x="0" y="3"/>
                    </a:lnTo>
                    <a:cubicBezTo>
                      <a:pt x="1" y="10"/>
                      <a:pt x="2" y="18"/>
                      <a:pt x="2" y="34"/>
                    </a:cubicBezTo>
                    <a:cubicBezTo>
                      <a:pt x="2" y="41"/>
                      <a:pt x="1" y="47"/>
                      <a:pt x="1" y="52"/>
                    </a:cubicBezTo>
                    <a:lnTo>
                      <a:pt x="2" y="53"/>
                    </a:lnTo>
                    <a:cubicBezTo>
                      <a:pt x="7" y="52"/>
                      <a:pt x="7" y="52"/>
                      <a:pt x="12" y="52"/>
                    </a:cubicBezTo>
                    <a:lnTo>
                      <a:pt x="13" y="52"/>
                    </a:lnTo>
                    <a:cubicBezTo>
                      <a:pt x="12" y="40"/>
                      <a:pt x="12" y="31"/>
                      <a:pt x="12" y="14"/>
                    </a:cubicBezTo>
                    <a:cubicBezTo>
                      <a:pt x="15" y="12"/>
                      <a:pt x="19" y="8"/>
                      <a:pt x="25" y="8"/>
                    </a:cubicBezTo>
                    <a:cubicBezTo>
                      <a:pt x="27" y="8"/>
                      <a:pt x="32" y="8"/>
                      <a:pt x="34" y="16"/>
                    </a:cubicBezTo>
                    <a:cubicBezTo>
                      <a:pt x="35" y="18"/>
                      <a:pt x="35" y="19"/>
                      <a:pt x="35" y="34"/>
                    </a:cubicBezTo>
                    <a:cubicBezTo>
                      <a:pt x="35" y="39"/>
                      <a:pt x="35" y="44"/>
                      <a:pt x="35" y="49"/>
                    </a:cubicBezTo>
                    <a:cubicBezTo>
                      <a:pt x="35" y="50"/>
                      <a:pt x="34" y="51"/>
                      <a:pt x="34" y="52"/>
                    </a:cubicBezTo>
                    <a:lnTo>
                      <a:pt x="35" y="53"/>
                    </a:lnTo>
                    <a:cubicBezTo>
                      <a:pt x="40" y="52"/>
                      <a:pt x="40" y="52"/>
                      <a:pt x="45" y="52"/>
                    </a:cubicBezTo>
                    <a:lnTo>
                      <a:pt x="46"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71" name="Freeform 65"/>
              <p:cNvSpPr>
                <a:spLocks/>
              </p:cNvSpPr>
              <p:nvPr/>
            </p:nvSpPr>
            <p:spPr bwMode="auto">
              <a:xfrm>
                <a:off x="1159" y="3509"/>
                <a:ext cx="22" cy="51"/>
              </a:xfrm>
              <a:custGeom>
                <a:avLst/>
                <a:gdLst>
                  <a:gd name="T0" fmla="*/ 28 w 29"/>
                  <a:gd name="T1" fmla="*/ 58 h 67"/>
                  <a:gd name="T2" fmla="*/ 28 w 29"/>
                  <a:gd name="T3" fmla="*/ 58 h 67"/>
                  <a:gd name="T4" fmla="*/ 23 w 29"/>
                  <a:gd name="T5" fmla="*/ 59 h 67"/>
                  <a:gd name="T6" fmla="*/ 17 w 29"/>
                  <a:gd name="T7" fmla="*/ 49 h 67"/>
                  <a:gd name="T8" fmla="*/ 17 w 29"/>
                  <a:gd name="T9" fmla="*/ 41 h 67"/>
                  <a:gd name="T10" fmla="*/ 17 w 29"/>
                  <a:gd name="T11" fmla="*/ 23 h 67"/>
                  <a:gd name="T12" fmla="*/ 28 w 29"/>
                  <a:gd name="T13" fmla="*/ 23 h 67"/>
                  <a:gd name="T14" fmla="*/ 29 w 29"/>
                  <a:gd name="T15" fmla="*/ 22 h 67"/>
                  <a:gd name="T16" fmla="*/ 29 w 29"/>
                  <a:gd name="T17" fmla="*/ 15 h 67"/>
                  <a:gd name="T18" fmla="*/ 29 w 29"/>
                  <a:gd name="T19" fmla="*/ 15 h 67"/>
                  <a:gd name="T20" fmla="*/ 18 w 29"/>
                  <a:gd name="T21" fmla="*/ 15 h 67"/>
                  <a:gd name="T22" fmla="*/ 18 w 29"/>
                  <a:gd name="T23" fmla="*/ 0 h 67"/>
                  <a:gd name="T24" fmla="*/ 17 w 29"/>
                  <a:gd name="T25" fmla="*/ 0 h 67"/>
                  <a:gd name="T26" fmla="*/ 7 w 29"/>
                  <a:gd name="T27" fmla="*/ 2 h 67"/>
                  <a:gd name="T28" fmla="*/ 7 w 29"/>
                  <a:gd name="T29" fmla="*/ 3 h 67"/>
                  <a:gd name="T30" fmla="*/ 7 w 29"/>
                  <a:gd name="T31" fmla="*/ 9 h 67"/>
                  <a:gd name="T32" fmla="*/ 7 w 29"/>
                  <a:gd name="T33" fmla="*/ 15 h 67"/>
                  <a:gd name="T34" fmla="*/ 0 w 29"/>
                  <a:gd name="T35" fmla="*/ 15 h 67"/>
                  <a:gd name="T36" fmla="*/ 0 w 29"/>
                  <a:gd name="T37" fmla="*/ 16 h 67"/>
                  <a:gd name="T38" fmla="*/ 0 w 29"/>
                  <a:gd name="T39" fmla="*/ 23 h 67"/>
                  <a:gd name="T40" fmla="*/ 0 w 29"/>
                  <a:gd name="T41" fmla="*/ 23 h 67"/>
                  <a:gd name="T42" fmla="*/ 7 w 29"/>
                  <a:gd name="T43" fmla="*/ 23 h 67"/>
                  <a:gd name="T44" fmla="*/ 7 w 29"/>
                  <a:gd name="T45" fmla="*/ 45 h 67"/>
                  <a:gd name="T46" fmla="*/ 9 w 29"/>
                  <a:gd name="T47" fmla="*/ 62 h 67"/>
                  <a:gd name="T48" fmla="*/ 20 w 29"/>
                  <a:gd name="T49" fmla="*/ 67 h 67"/>
                  <a:gd name="T50" fmla="*/ 28 w 29"/>
                  <a:gd name="T51" fmla="*/ 66 h 67"/>
                  <a:gd name="T52" fmla="*/ 28 w 29"/>
                  <a:gd name="T53" fmla="*/ 65 h 67"/>
                  <a:gd name="T54" fmla="*/ 29 w 29"/>
                  <a:gd name="T55" fmla="*/ 59 h 67"/>
                  <a:gd name="T56" fmla="*/ 28 w 29"/>
                  <a:gd name="T57"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67">
                    <a:moveTo>
                      <a:pt x="28" y="58"/>
                    </a:moveTo>
                    <a:lnTo>
                      <a:pt x="28" y="58"/>
                    </a:lnTo>
                    <a:cubicBezTo>
                      <a:pt x="27" y="58"/>
                      <a:pt x="25" y="59"/>
                      <a:pt x="23" y="59"/>
                    </a:cubicBezTo>
                    <a:cubicBezTo>
                      <a:pt x="18" y="59"/>
                      <a:pt x="17" y="57"/>
                      <a:pt x="17" y="49"/>
                    </a:cubicBezTo>
                    <a:cubicBezTo>
                      <a:pt x="17" y="48"/>
                      <a:pt x="17" y="42"/>
                      <a:pt x="17" y="41"/>
                    </a:cubicBezTo>
                    <a:lnTo>
                      <a:pt x="17" y="23"/>
                    </a:lnTo>
                    <a:cubicBezTo>
                      <a:pt x="23" y="23"/>
                      <a:pt x="23" y="23"/>
                      <a:pt x="28" y="23"/>
                    </a:cubicBezTo>
                    <a:lnTo>
                      <a:pt x="29" y="22"/>
                    </a:lnTo>
                    <a:cubicBezTo>
                      <a:pt x="29" y="19"/>
                      <a:pt x="29" y="18"/>
                      <a:pt x="29" y="15"/>
                    </a:cubicBezTo>
                    <a:lnTo>
                      <a:pt x="29" y="15"/>
                    </a:lnTo>
                    <a:cubicBezTo>
                      <a:pt x="23" y="15"/>
                      <a:pt x="22" y="15"/>
                      <a:pt x="18" y="15"/>
                    </a:cubicBezTo>
                    <a:cubicBezTo>
                      <a:pt x="18" y="8"/>
                      <a:pt x="18" y="7"/>
                      <a:pt x="18" y="0"/>
                    </a:cubicBezTo>
                    <a:lnTo>
                      <a:pt x="17" y="0"/>
                    </a:lnTo>
                    <a:cubicBezTo>
                      <a:pt x="13" y="1"/>
                      <a:pt x="12" y="1"/>
                      <a:pt x="7" y="2"/>
                    </a:cubicBezTo>
                    <a:lnTo>
                      <a:pt x="7" y="3"/>
                    </a:lnTo>
                    <a:cubicBezTo>
                      <a:pt x="7" y="5"/>
                      <a:pt x="7" y="7"/>
                      <a:pt x="7" y="9"/>
                    </a:cubicBezTo>
                    <a:cubicBezTo>
                      <a:pt x="7" y="11"/>
                      <a:pt x="7" y="13"/>
                      <a:pt x="7" y="15"/>
                    </a:cubicBezTo>
                    <a:cubicBezTo>
                      <a:pt x="4" y="15"/>
                      <a:pt x="3" y="15"/>
                      <a:pt x="0" y="15"/>
                    </a:cubicBezTo>
                    <a:lnTo>
                      <a:pt x="0" y="16"/>
                    </a:lnTo>
                    <a:cubicBezTo>
                      <a:pt x="0" y="19"/>
                      <a:pt x="0" y="20"/>
                      <a:pt x="0" y="23"/>
                    </a:cubicBezTo>
                    <a:lnTo>
                      <a:pt x="0" y="23"/>
                    </a:lnTo>
                    <a:cubicBezTo>
                      <a:pt x="4" y="23"/>
                      <a:pt x="4" y="23"/>
                      <a:pt x="7" y="23"/>
                    </a:cubicBezTo>
                    <a:lnTo>
                      <a:pt x="7" y="45"/>
                    </a:lnTo>
                    <a:cubicBezTo>
                      <a:pt x="7" y="57"/>
                      <a:pt x="7" y="59"/>
                      <a:pt x="9" y="62"/>
                    </a:cubicBezTo>
                    <a:cubicBezTo>
                      <a:pt x="12" y="67"/>
                      <a:pt x="18" y="67"/>
                      <a:pt x="20" y="67"/>
                    </a:cubicBezTo>
                    <a:cubicBezTo>
                      <a:pt x="24" y="67"/>
                      <a:pt x="26" y="67"/>
                      <a:pt x="28" y="66"/>
                    </a:cubicBezTo>
                    <a:lnTo>
                      <a:pt x="28" y="65"/>
                    </a:lnTo>
                    <a:cubicBezTo>
                      <a:pt x="28" y="63"/>
                      <a:pt x="28" y="62"/>
                      <a:pt x="29" y="59"/>
                    </a:cubicBezTo>
                    <a:lnTo>
                      <a:pt x="28" y="5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72" name="Freeform 66"/>
              <p:cNvSpPr>
                <a:spLocks/>
              </p:cNvSpPr>
              <p:nvPr/>
            </p:nvSpPr>
            <p:spPr bwMode="auto">
              <a:xfrm>
                <a:off x="1185" y="3520"/>
                <a:ext cx="28" cy="41"/>
              </a:xfrm>
              <a:custGeom>
                <a:avLst/>
                <a:gdLst>
                  <a:gd name="T0" fmla="*/ 20 w 37"/>
                  <a:gd name="T1" fmla="*/ 21 h 54"/>
                  <a:gd name="T2" fmla="*/ 20 w 37"/>
                  <a:gd name="T3" fmla="*/ 21 h 54"/>
                  <a:gd name="T4" fmla="*/ 10 w 37"/>
                  <a:gd name="T5" fmla="*/ 14 h 54"/>
                  <a:gd name="T6" fmla="*/ 16 w 37"/>
                  <a:gd name="T7" fmla="*/ 8 h 54"/>
                  <a:gd name="T8" fmla="*/ 20 w 37"/>
                  <a:gd name="T9" fmla="*/ 7 h 54"/>
                  <a:gd name="T10" fmla="*/ 33 w 37"/>
                  <a:gd name="T11" fmla="*/ 11 h 54"/>
                  <a:gd name="T12" fmla="*/ 33 w 37"/>
                  <a:gd name="T13" fmla="*/ 11 h 54"/>
                  <a:gd name="T14" fmla="*/ 34 w 37"/>
                  <a:gd name="T15" fmla="*/ 3 h 54"/>
                  <a:gd name="T16" fmla="*/ 34 w 37"/>
                  <a:gd name="T17" fmla="*/ 2 h 54"/>
                  <a:gd name="T18" fmla="*/ 20 w 37"/>
                  <a:gd name="T19" fmla="*/ 0 h 54"/>
                  <a:gd name="T20" fmla="*/ 0 w 37"/>
                  <a:gd name="T21" fmla="*/ 15 h 54"/>
                  <a:gd name="T22" fmla="*/ 13 w 37"/>
                  <a:gd name="T23" fmla="*/ 29 h 54"/>
                  <a:gd name="T24" fmla="*/ 16 w 37"/>
                  <a:gd name="T25" fmla="*/ 30 h 54"/>
                  <a:gd name="T26" fmla="*/ 26 w 37"/>
                  <a:gd name="T27" fmla="*/ 38 h 54"/>
                  <a:gd name="T28" fmla="*/ 15 w 37"/>
                  <a:gd name="T29" fmla="*/ 46 h 54"/>
                  <a:gd name="T30" fmla="*/ 2 w 37"/>
                  <a:gd name="T31" fmla="*/ 41 h 54"/>
                  <a:gd name="T32" fmla="*/ 1 w 37"/>
                  <a:gd name="T33" fmla="*/ 41 h 54"/>
                  <a:gd name="T34" fmla="*/ 0 w 37"/>
                  <a:gd name="T35" fmla="*/ 50 h 54"/>
                  <a:gd name="T36" fmla="*/ 0 w 37"/>
                  <a:gd name="T37" fmla="*/ 51 h 54"/>
                  <a:gd name="T38" fmla="*/ 2 w 37"/>
                  <a:gd name="T39" fmla="*/ 51 h 54"/>
                  <a:gd name="T40" fmla="*/ 15 w 37"/>
                  <a:gd name="T41" fmla="*/ 54 h 54"/>
                  <a:gd name="T42" fmla="*/ 31 w 37"/>
                  <a:gd name="T43" fmla="*/ 49 h 54"/>
                  <a:gd name="T44" fmla="*/ 37 w 37"/>
                  <a:gd name="T45" fmla="*/ 37 h 54"/>
                  <a:gd name="T46" fmla="*/ 24 w 37"/>
                  <a:gd name="T47" fmla="*/ 22 h 54"/>
                  <a:gd name="T48" fmla="*/ 20 w 37"/>
                  <a:gd name="T49"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54">
                    <a:moveTo>
                      <a:pt x="20" y="21"/>
                    </a:moveTo>
                    <a:lnTo>
                      <a:pt x="20" y="21"/>
                    </a:lnTo>
                    <a:cubicBezTo>
                      <a:pt x="14" y="19"/>
                      <a:pt x="10" y="18"/>
                      <a:pt x="10" y="14"/>
                    </a:cubicBezTo>
                    <a:cubicBezTo>
                      <a:pt x="10" y="11"/>
                      <a:pt x="13" y="9"/>
                      <a:pt x="16" y="8"/>
                    </a:cubicBezTo>
                    <a:cubicBezTo>
                      <a:pt x="17" y="7"/>
                      <a:pt x="18" y="7"/>
                      <a:pt x="20" y="7"/>
                    </a:cubicBezTo>
                    <a:cubicBezTo>
                      <a:pt x="26" y="7"/>
                      <a:pt x="30" y="10"/>
                      <a:pt x="33" y="11"/>
                    </a:cubicBezTo>
                    <a:lnTo>
                      <a:pt x="33" y="11"/>
                    </a:lnTo>
                    <a:cubicBezTo>
                      <a:pt x="34" y="7"/>
                      <a:pt x="34" y="7"/>
                      <a:pt x="34" y="3"/>
                    </a:cubicBezTo>
                    <a:lnTo>
                      <a:pt x="34" y="2"/>
                    </a:lnTo>
                    <a:cubicBezTo>
                      <a:pt x="32" y="2"/>
                      <a:pt x="27" y="0"/>
                      <a:pt x="20" y="0"/>
                    </a:cubicBezTo>
                    <a:cubicBezTo>
                      <a:pt x="8" y="0"/>
                      <a:pt x="0" y="5"/>
                      <a:pt x="0" y="15"/>
                    </a:cubicBezTo>
                    <a:cubicBezTo>
                      <a:pt x="0" y="25"/>
                      <a:pt x="8" y="28"/>
                      <a:pt x="13" y="29"/>
                    </a:cubicBezTo>
                    <a:lnTo>
                      <a:pt x="16" y="30"/>
                    </a:lnTo>
                    <a:cubicBezTo>
                      <a:pt x="22" y="32"/>
                      <a:pt x="26" y="34"/>
                      <a:pt x="26" y="38"/>
                    </a:cubicBezTo>
                    <a:cubicBezTo>
                      <a:pt x="26" y="41"/>
                      <a:pt x="23" y="46"/>
                      <a:pt x="15" y="46"/>
                    </a:cubicBezTo>
                    <a:cubicBezTo>
                      <a:pt x="8" y="46"/>
                      <a:pt x="3" y="42"/>
                      <a:pt x="2" y="41"/>
                    </a:cubicBezTo>
                    <a:lnTo>
                      <a:pt x="1" y="41"/>
                    </a:lnTo>
                    <a:cubicBezTo>
                      <a:pt x="0" y="45"/>
                      <a:pt x="0" y="46"/>
                      <a:pt x="0" y="50"/>
                    </a:cubicBezTo>
                    <a:lnTo>
                      <a:pt x="0" y="51"/>
                    </a:lnTo>
                    <a:cubicBezTo>
                      <a:pt x="1" y="51"/>
                      <a:pt x="1" y="51"/>
                      <a:pt x="2" y="51"/>
                    </a:cubicBezTo>
                    <a:cubicBezTo>
                      <a:pt x="6" y="53"/>
                      <a:pt x="10" y="54"/>
                      <a:pt x="15" y="54"/>
                    </a:cubicBezTo>
                    <a:cubicBezTo>
                      <a:pt x="19" y="54"/>
                      <a:pt x="26" y="53"/>
                      <a:pt x="31" y="49"/>
                    </a:cubicBezTo>
                    <a:cubicBezTo>
                      <a:pt x="35" y="46"/>
                      <a:pt x="37" y="41"/>
                      <a:pt x="37" y="37"/>
                    </a:cubicBezTo>
                    <a:cubicBezTo>
                      <a:pt x="37" y="27"/>
                      <a:pt x="28" y="24"/>
                      <a:pt x="24" y="22"/>
                    </a:cubicBezTo>
                    <a:lnTo>
                      <a:pt x="20" y="2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73" name="Freeform 67"/>
              <p:cNvSpPr>
                <a:spLocks/>
              </p:cNvSpPr>
              <p:nvPr/>
            </p:nvSpPr>
            <p:spPr bwMode="auto">
              <a:xfrm>
                <a:off x="1391" y="3370"/>
                <a:ext cx="594" cy="243"/>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74" name="Freeform 68"/>
              <p:cNvSpPr>
                <a:spLocks/>
              </p:cNvSpPr>
              <p:nvPr/>
            </p:nvSpPr>
            <p:spPr bwMode="auto">
              <a:xfrm>
                <a:off x="1391" y="3370"/>
                <a:ext cx="594" cy="243"/>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noFill/>
              <a:ln w="12700" cap="flat">
                <a:solidFill>
                  <a:srgbClr val="00ADE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75" name="Freeform 69"/>
              <p:cNvSpPr>
                <a:spLocks/>
              </p:cNvSpPr>
              <p:nvPr/>
            </p:nvSpPr>
            <p:spPr bwMode="auto">
              <a:xfrm>
                <a:off x="1594" y="3410"/>
                <a:ext cx="35" cy="56"/>
              </a:xfrm>
              <a:custGeom>
                <a:avLst/>
                <a:gdLst>
                  <a:gd name="T0" fmla="*/ 24 w 46"/>
                  <a:gd name="T1" fmla="*/ 30 h 73"/>
                  <a:gd name="T2" fmla="*/ 24 w 46"/>
                  <a:gd name="T3" fmla="*/ 30 h 73"/>
                  <a:gd name="T4" fmla="*/ 17 w 46"/>
                  <a:gd name="T5" fmla="*/ 26 h 73"/>
                  <a:gd name="T6" fmla="*/ 11 w 46"/>
                  <a:gd name="T7" fmla="*/ 18 h 73"/>
                  <a:gd name="T8" fmla="*/ 25 w 46"/>
                  <a:gd name="T9" fmla="*/ 9 h 73"/>
                  <a:gd name="T10" fmla="*/ 41 w 46"/>
                  <a:gd name="T11" fmla="*/ 13 h 73"/>
                  <a:gd name="T12" fmla="*/ 42 w 46"/>
                  <a:gd name="T13" fmla="*/ 13 h 73"/>
                  <a:gd name="T14" fmla="*/ 43 w 46"/>
                  <a:gd name="T15" fmla="*/ 4 h 73"/>
                  <a:gd name="T16" fmla="*/ 42 w 46"/>
                  <a:gd name="T17" fmla="*/ 3 h 73"/>
                  <a:gd name="T18" fmla="*/ 24 w 46"/>
                  <a:gd name="T19" fmla="*/ 0 h 73"/>
                  <a:gd name="T20" fmla="*/ 4 w 46"/>
                  <a:gd name="T21" fmla="*/ 9 h 73"/>
                  <a:gd name="T22" fmla="*/ 1 w 46"/>
                  <a:gd name="T23" fmla="*/ 19 h 73"/>
                  <a:gd name="T24" fmla="*/ 17 w 46"/>
                  <a:gd name="T25" fmla="*/ 39 h 73"/>
                  <a:gd name="T26" fmla="*/ 22 w 46"/>
                  <a:gd name="T27" fmla="*/ 41 h 73"/>
                  <a:gd name="T28" fmla="*/ 34 w 46"/>
                  <a:gd name="T29" fmla="*/ 53 h 73"/>
                  <a:gd name="T30" fmla="*/ 20 w 46"/>
                  <a:gd name="T31" fmla="*/ 64 h 73"/>
                  <a:gd name="T32" fmla="*/ 2 w 46"/>
                  <a:gd name="T33" fmla="*/ 59 h 73"/>
                  <a:gd name="T34" fmla="*/ 1 w 46"/>
                  <a:gd name="T35" fmla="*/ 59 h 73"/>
                  <a:gd name="T36" fmla="*/ 0 w 46"/>
                  <a:gd name="T37" fmla="*/ 68 h 73"/>
                  <a:gd name="T38" fmla="*/ 1 w 46"/>
                  <a:gd name="T39" fmla="*/ 69 h 73"/>
                  <a:gd name="T40" fmla="*/ 20 w 46"/>
                  <a:gd name="T41" fmla="*/ 73 h 73"/>
                  <a:gd name="T42" fmla="*/ 46 w 46"/>
                  <a:gd name="T43" fmla="*/ 52 h 73"/>
                  <a:gd name="T44" fmla="*/ 29 w 46"/>
                  <a:gd name="T45" fmla="*/ 32 h 73"/>
                  <a:gd name="T46" fmla="*/ 24 w 46"/>
                  <a:gd name="T47"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73">
                    <a:moveTo>
                      <a:pt x="24" y="30"/>
                    </a:moveTo>
                    <a:lnTo>
                      <a:pt x="24" y="30"/>
                    </a:lnTo>
                    <a:cubicBezTo>
                      <a:pt x="18" y="27"/>
                      <a:pt x="18" y="27"/>
                      <a:pt x="17" y="26"/>
                    </a:cubicBezTo>
                    <a:cubicBezTo>
                      <a:pt x="14" y="25"/>
                      <a:pt x="11" y="23"/>
                      <a:pt x="11" y="18"/>
                    </a:cubicBezTo>
                    <a:cubicBezTo>
                      <a:pt x="11" y="13"/>
                      <a:pt x="17" y="9"/>
                      <a:pt x="25" y="9"/>
                    </a:cubicBezTo>
                    <a:cubicBezTo>
                      <a:pt x="32" y="9"/>
                      <a:pt x="37" y="11"/>
                      <a:pt x="41" y="13"/>
                    </a:cubicBezTo>
                    <a:lnTo>
                      <a:pt x="42" y="13"/>
                    </a:lnTo>
                    <a:cubicBezTo>
                      <a:pt x="42" y="9"/>
                      <a:pt x="42" y="8"/>
                      <a:pt x="43" y="4"/>
                    </a:cubicBezTo>
                    <a:lnTo>
                      <a:pt x="42" y="3"/>
                    </a:lnTo>
                    <a:cubicBezTo>
                      <a:pt x="37" y="2"/>
                      <a:pt x="32" y="0"/>
                      <a:pt x="24" y="0"/>
                    </a:cubicBezTo>
                    <a:cubicBezTo>
                      <a:pt x="16" y="0"/>
                      <a:pt x="8" y="2"/>
                      <a:pt x="4" y="9"/>
                    </a:cubicBezTo>
                    <a:cubicBezTo>
                      <a:pt x="2" y="12"/>
                      <a:pt x="1" y="16"/>
                      <a:pt x="1" y="19"/>
                    </a:cubicBezTo>
                    <a:cubicBezTo>
                      <a:pt x="1" y="31"/>
                      <a:pt x="10" y="36"/>
                      <a:pt x="17" y="39"/>
                    </a:cubicBezTo>
                    <a:lnTo>
                      <a:pt x="22" y="41"/>
                    </a:lnTo>
                    <a:cubicBezTo>
                      <a:pt x="28" y="44"/>
                      <a:pt x="34" y="46"/>
                      <a:pt x="34" y="53"/>
                    </a:cubicBezTo>
                    <a:cubicBezTo>
                      <a:pt x="34" y="59"/>
                      <a:pt x="30" y="64"/>
                      <a:pt x="20" y="64"/>
                    </a:cubicBezTo>
                    <a:cubicBezTo>
                      <a:pt x="10" y="64"/>
                      <a:pt x="5" y="60"/>
                      <a:pt x="2" y="59"/>
                    </a:cubicBezTo>
                    <a:lnTo>
                      <a:pt x="1" y="59"/>
                    </a:lnTo>
                    <a:cubicBezTo>
                      <a:pt x="1" y="63"/>
                      <a:pt x="1" y="65"/>
                      <a:pt x="0" y="68"/>
                    </a:cubicBezTo>
                    <a:lnTo>
                      <a:pt x="1" y="69"/>
                    </a:lnTo>
                    <a:cubicBezTo>
                      <a:pt x="3" y="70"/>
                      <a:pt x="10" y="73"/>
                      <a:pt x="20" y="73"/>
                    </a:cubicBezTo>
                    <a:cubicBezTo>
                      <a:pt x="38" y="73"/>
                      <a:pt x="46" y="63"/>
                      <a:pt x="46" y="52"/>
                    </a:cubicBezTo>
                    <a:cubicBezTo>
                      <a:pt x="46" y="39"/>
                      <a:pt x="36" y="35"/>
                      <a:pt x="29" y="32"/>
                    </a:cubicBezTo>
                    <a:lnTo>
                      <a:pt x="24"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76" name="Freeform 70"/>
              <p:cNvSpPr>
                <a:spLocks noEditPoints="1"/>
              </p:cNvSpPr>
              <p:nvPr/>
            </p:nvSpPr>
            <p:spPr bwMode="auto">
              <a:xfrm>
                <a:off x="1637" y="3424"/>
                <a:ext cx="36" cy="59"/>
              </a:xfrm>
              <a:custGeom>
                <a:avLst/>
                <a:gdLst>
                  <a:gd name="T0" fmla="*/ 12 w 47"/>
                  <a:gd name="T1" fmla="*/ 1 h 77"/>
                  <a:gd name="T2" fmla="*/ 12 w 47"/>
                  <a:gd name="T3" fmla="*/ 1 h 77"/>
                  <a:gd name="T4" fmla="*/ 11 w 47"/>
                  <a:gd name="T5" fmla="*/ 0 h 77"/>
                  <a:gd name="T6" fmla="*/ 1 w 47"/>
                  <a:gd name="T7" fmla="*/ 2 h 77"/>
                  <a:gd name="T8" fmla="*/ 0 w 47"/>
                  <a:gd name="T9" fmla="*/ 3 h 77"/>
                  <a:gd name="T10" fmla="*/ 1 w 47"/>
                  <a:gd name="T11" fmla="*/ 37 h 77"/>
                  <a:gd name="T12" fmla="*/ 1 w 47"/>
                  <a:gd name="T13" fmla="*/ 54 h 77"/>
                  <a:gd name="T14" fmla="*/ 1 w 47"/>
                  <a:gd name="T15" fmla="*/ 76 h 77"/>
                  <a:gd name="T16" fmla="*/ 2 w 47"/>
                  <a:gd name="T17" fmla="*/ 77 h 77"/>
                  <a:gd name="T18" fmla="*/ 12 w 47"/>
                  <a:gd name="T19" fmla="*/ 77 h 77"/>
                  <a:gd name="T20" fmla="*/ 13 w 47"/>
                  <a:gd name="T21" fmla="*/ 76 h 77"/>
                  <a:gd name="T22" fmla="*/ 12 w 47"/>
                  <a:gd name="T23" fmla="*/ 52 h 77"/>
                  <a:gd name="T24" fmla="*/ 16 w 47"/>
                  <a:gd name="T25" fmla="*/ 53 h 77"/>
                  <a:gd name="T26" fmla="*/ 47 w 47"/>
                  <a:gd name="T27" fmla="*/ 24 h 77"/>
                  <a:gd name="T28" fmla="*/ 26 w 47"/>
                  <a:gd name="T29" fmla="*/ 0 h 77"/>
                  <a:gd name="T30" fmla="*/ 11 w 47"/>
                  <a:gd name="T31" fmla="*/ 5 h 77"/>
                  <a:gd name="T32" fmla="*/ 12 w 47"/>
                  <a:gd name="T33" fmla="*/ 1 h 77"/>
                  <a:gd name="T34" fmla="*/ 12 w 47"/>
                  <a:gd name="T35" fmla="*/ 45 h 77"/>
                  <a:gd name="T36" fmla="*/ 12 w 47"/>
                  <a:gd name="T37" fmla="*/ 45 h 77"/>
                  <a:gd name="T38" fmla="*/ 11 w 47"/>
                  <a:gd name="T39" fmla="*/ 28 h 77"/>
                  <a:gd name="T40" fmla="*/ 12 w 47"/>
                  <a:gd name="T41" fmla="*/ 12 h 77"/>
                  <a:gd name="T42" fmla="*/ 23 w 47"/>
                  <a:gd name="T43" fmla="*/ 8 h 77"/>
                  <a:gd name="T44" fmla="*/ 36 w 47"/>
                  <a:gd name="T45" fmla="*/ 25 h 77"/>
                  <a:gd name="T46" fmla="*/ 16 w 47"/>
                  <a:gd name="T47" fmla="*/ 45 h 77"/>
                  <a:gd name="T48" fmla="*/ 12 w 47"/>
                  <a:gd name="T49" fmla="*/ 4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7">
                    <a:moveTo>
                      <a:pt x="12" y="1"/>
                    </a:moveTo>
                    <a:lnTo>
                      <a:pt x="12" y="1"/>
                    </a:lnTo>
                    <a:lnTo>
                      <a:pt x="11" y="0"/>
                    </a:lnTo>
                    <a:cubicBezTo>
                      <a:pt x="7" y="1"/>
                      <a:pt x="5" y="2"/>
                      <a:pt x="1" y="2"/>
                    </a:cubicBezTo>
                    <a:lnTo>
                      <a:pt x="0" y="3"/>
                    </a:lnTo>
                    <a:cubicBezTo>
                      <a:pt x="1" y="14"/>
                      <a:pt x="1" y="21"/>
                      <a:pt x="1" y="37"/>
                    </a:cubicBezTo>
                    <a:cubicBezTo>
                      <a:pt x="1" y="42"/>
                      <a:pt x="1" y="48"/>
                      <a:pt x="1" y="54"/>
                    </a:cubicBezTo>
                    <a:cubicBezTo>
                      <a:pt x="1" y="64"/>
                      <a:pt x="1" y="70"/>
                      <a:pt x="1" y="76"/>
                    </a:cubicBezTo>
                    <a:lnTo>
                      <a:pt x="2" y="77"/>
                    </a:lnTo>
                    <a:cubicBezTo>
                      <a:pt x="5" y="77"/>
                      <a:pt x="8" y="77"/>
                      <a:pt x="12" y="77"/>
                    </a:cubicBezTo>
                    <a:lnTo>
                      <a:pt x="13" y="76"/>
                    </a:lnTo>
                    <a:cubicBezTo>
                      <a:pt x="12" y="67"/>
                      <a:pt x="12" y="64"/>
                      <a:pt x="12" y="52"/>
                    </a:cubicBezTo>
                    <a:cubicBezTo>
                      <a:pt x="13" y="52"/>
                      <a:pt x="14" y="53"/>
                      <a:pt x="16" y="53"/>
                    </a:cubicBezTo>
                    <a:cubicBezTo>
                      <a:pt x="37" y="53"/>
                      <a:pt x="47" y="39"/>
                      <a:pt x="47" y="24"/>
                    </a:cubicBezTo>
                    <a:cubicBezTo>
                      <a:pt x="47" y="10"/>
                      <a:pt x="38" y="0"/>
                      <a:pt x="26" y="0"/>
                    </a:cubicBezTo>
                    <a:cubicBezTo>
                      <a:pt x="18" y="0"/>
                      <a:pt x="13" y="4"/>
                      <a:pt x="11" y="5"/>
                    </a:cubicBezTo>
                    <a:lnTo>
                      <a:pt x="12" y="1"/>
                    </a:lnTo>
                    <a:close/>
                    <a:moveTo>
                      <a:pt x="12" y="45"/>
                    </a:moveTo>
                    <a:lnTo>
                      <a:pt x="12" y="45"/>
                    </a:lnTo>
                    <a:cubicBezTo>
                      <a:pt x="12" y="39"/>
                      <a:pt x="11" y="33"/>
                      <a:pt x="11" y="28"/>
                    </a:cubicBezTo>
                    <a:cubicBezTo>
                      <a:pt x="11" y="22"/>
                      <a:pt x="12" y="17"/>
                      <a:pt x="12" y="12"/>
                    </a:cubicBezTo>
                    <a:cubicBezTo>
                      <a:pt x="14" y="11"/>
                      <a:pt x="18" y="8"/>
                      <a:pt x="23" y="8"/>
                    </a:cubicBezTo>
                    <a:cubicBezTo>
                      <a:pt x="31" y="8"/>
                      <a:pt x="36" y="14"/>
                      <a:pt x="36" y="25"/>
                    </a:cubicBezTo>
                    <a:cubicBezTo>
                      <a:pt x="36" y="37"/>
                      <a:pt x="29" y="45"/>
                      <a:pt x="16" y="45"/>
                    </a:cubicBezTo>
                    <a:cubicBezTo>
                      <a:pt x="14" y="45"/>
                      <a:pt x="13" y="45"/>
                      <a:pt x="12" y="4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77" name="Freeform 71"/>
              <p:cNvSpPr>
                <a:spLocks noEditPoints="1"/>
              </p:cNvSpPr>
              <p:nvPr/>
            </p:nvSpPr>
            <p:spPr bwMode="auto">
              <a:xfrm>
                <a:off x="1680" y="3424"/>
                <a:ext cx="32" cy="42"/>
              </a:xfrm>
              <a:custGeom>
                <a:avLst/>
                <a:gdLst>
                  <a:gd name="T0" fmla="*/ 40 w 41"/>
                  <a:gd name="T1" fmla="*/ 22 h 54"/>
                  <a:gd name="T2" fmla="*/ 40 w 41"/>
                  <a:gd name="T3" fmla="*/ 22 h 54"/>
                  <a:gd name="T4" fmla="*/ 40 w 41"/>
                  <a:gd name="T5" fmla="*/ 10 h 54"/>
                  <a:gd name="T6" fmla="*/ 23 w 41"/>
                  <a:gd name="T7" fmla="*/ 0 h 54"/>
                  <a:gd name="T8" fmla="*/ 6 w 41"/>
                  <a:gd name="T9" fmla="*/ 3 h 54"/>
                  <a:gd name="T10" fmla="*/ 6 w 41"/>
                  <a:gd name="T11" fmla="*/ 4 h 54"/>
                  <a:gd name="T12" fmla="*/ 5 w 41"/>
                  <a:gd name="T13" fmla="*/ 11 h 54"/>
                  <a:gd name="T14" fmla="*/ 6 w 41"/>
                  <a:gd name="T15" fmla="*/ 11 h 54"/>
                  <a:gd name="T16" fmla="*/ 21 w 41"/>
                  <a:gd name="T17" fmla="*/ 8 h 54"/>
                  <a:gd name="T18" fmla="*/ 29 w 41"/>
                  <a:gd name="T19" fmla="*/ 11 h 54"/>
                  <a:gd name="T20" fmla="*/ 30 w 41"/>
                  <a:gd name="T21" fmla="*/ 17 h 54"/>
                  <a:gd name="T22" fmla="*/ 28 w 41"/>
                  <a:gd name="T23" fmla="*/ 18 h 54"/>
                  <a:gd name="T24" fmla="*/ 0 w 41"/>
                  <a:gd name="T25" fmla="*/ 37 h 54"/>
                  <a:gd name="T26" fmla="*/ 16 w 41"/>
                  <a:gd name="T27" fmla="*/ 54 h 54"/>
                  <a:gd name="T28" fmla="*/ 30 w 41"/>
                  <a:gd name="T29" fmla="*/ 49 h 54"/>
                  <a:gd name="T30" fmla="*/ 30 w 41"/>
                  <a:gd name="T31" fmla="*/ 52 h 54"/>
                  <a:gd name="T32" fmla="*/ 31 w 41"/>
                  <a:gd name="T33" fmla="*/ 53 h 54"/>
                  <a:gd name="T34" fmla="*/ 41 w 41"/>
                  <a:gd name="T35" fmla="*/ 52 h 54"/>
                  <a:gd name="T36" fmla="*/ 41 w 41"/>
                  <a:gd name="T37" fmla="*/ 52 h 54"/>
                  <a:gd name="T38" fmla="*/ 40 w 41"/>
                  <a:gd name="T39" fmla="*/ 32 h 54"/>
                  <a:gd name="T40" fmla="*/ 40 w 41"/>
                  <a:gd name="T41" fmla="*/ 22 h 54"/>
                  <a:gd name="T42" fmla="*/ 30 w 41"/>
                  <a:gd name="T43" fmla="*/ 25 h 54"/>
                  <a:gd name="T44" fmla="*/ 30 w 41"/>
                  <a:gd name="T45" fmla="*/ 25 h 54"/>
                  <a:gd name="T46" fmla="*/ 30 w 41"/>
                  <a:gd name="T47" fmla="*/ 41 h 54"/>
                  <a:gd name="T48" fmla="*/ 19 w 41"/>
                  <a:gd name="T49" fmla="*/ 46 h 54"/>
                  <a:gd name="T50" fmla="*/ 10 w 41"/>
                  <a:gd name="T51" fmla="*/ 37 h 54"/>
                  <a:gd name="T52" fmla="*/ 29 w 41"/>
                  <a:gd name="T53" fmla="*/ 25 h 54"/>
                  <a:gd name="T54" fmla="*/ 30 w 41"/>
                  <a:gd name="T55"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54">
                    <a:moveTo>
                      <a:pt x="40" y="22"/>
                    </a:moveTo>
                    <a:lnTo>
                      <a:pt x="40" y="22"/>
                    </a:lnTo>
                    <a:cubicBezTo>
                      <a:pt x="40" y="18"/>
                      <a:pt x="40" y="13"/>
                      <a:pt x="40" y="10"/>
                    </a:cubicBezTo>
                    <a:cubicBezTo>
                      <a:pt x="38" y="2"/>
                      <a:pt x="31" y="0"/>
                      <a:pt x="23" y="0"/>
                    </a:cubicBezTo>
                    <a:cubicBezTo>
                      <a:pt x="17" y="0"/>
                      <a:pt x="12" y="1"/>
                      <a:pt x="6" y="3"/>
                    </a:cubicBezTo>
                    <a:lnTo>
                      <a:pt x="6" y="4"/>
                    </a:lnTo>
                    <a:cubicBezTo>
                      <a:pt x="5" y="6"/>
                      <a:pt x="5" y="6"/>
                      <a:pt x="5" y="11"/>
                    </a:cubicBezTo>
                    <a:lnTo>
                      <a:pt x="6" y="11"/>
                    </a:lnTo>
                    <a:cubicBezTo>
                      <a:pt x="10" y="10"/>
                      <a:pt x="15" y="8"/>
                      <a:pt x="21" y="8"/>
                    </a:cubicBezTo>
                    <a:cubicBezTo>
                      <a:pt x="26" y="8"/>
                      <a:pt x="28" y="10"/>
                      <a:pt x="29" y="11"/>
                    </a:cubicBezTo>
                    <a:cubicBezTo>
                      <a:pt x="30" y="13"/>
                      <a:pt x="30" y="15"/>
                      <a:pt x="30" y="17"/>
                    </a:cubicBezTo>
                    <a:lnTo>
                      <a:pt x="28" y="18"/>
                    </a:lnTo>
                    <a:cubicBezTo>
                      <a:pt x="11" y="20"/>
                      <a:pt x="0" y="24"/>
                      <a:pt x="0" y="37"/>
                    </a:cubicBezTo>
                    <a:cubicBezTo>
                      <a:pt x="0" y="47"/>
                      <a:pt x="7" y="54"/>
                      <a:pt x="16" y="54"/>
                    </a:cubicBezTo>
                    <a:cubicBezTo>
                      <a:pt x="24" y="54"/>
                      <a:pt x="28" y="50"/>
                      <a:pt x="30" y="49"/>
                    </a:cubicBezTo>
                    <a:lnTo>
                      <a:pt x="30" y="52"/>
                    </a:lnTo>
                    <a:lnTo>
                      <a:pt x="31" y="53"/>
                    </a:lnTo>
                    <a:cubicBezTo>
                      <a:pt x="35" y="53"/>
                      <a:pt x="36" y="53"/>
                      <a:pt x="41" y="52"/>
                    </a:cubicBezTo>
                    <a:lnTo>
                      <a:pt x="41" y="52"/>
                    </a:lnTo>
                    <a:cubicBezTo>
                      <a:pt x="41" y="46"/>
                      <a:pt x="40" y="44"/>
                      <a:pt x="40" y="32"/>
                    </a:cubicBezTo>
                    <a:lnTo>
                      <a:pt x="40" y="22"/>
                    </a:lnTo>
                    <a:close/>
                    <a:moveTo>
                      <a:pt x="30" y="25"/>
                    </a:moveTo>
                    <a:lnTo>
                      <a:pt x="30" y="25"/>
                    </a:lnTo>
                    <a:lnTo>
                      <a:pt x="30" y="41"/>
                    </a:lnTo>
                    <a:cubicBezTo>
                      <a:pt x="29" y="42"/>
                      <a:pt x="26" y="46"/>
                      <a:pt x="19" y="46"/>
                    </a:cubicBezTo>
                    <a:cubicBezTo>
                      <a:pt x="10" y="46"/>
                      <a:pt x="10" y="37"/>
                      <a:pt x="10" y="37"/>
                    </a:cubicBezTo>
                    <a:cubicBezTo>
                      <a:pt x="10" y="28"/>
                      <a:pt x="19" y="26"/>
                      <a:pt x="29" y="25"/>
                    </a:cubicBezTo>
                    <a:lnTo>
                      <a:pt x="30" y="2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78" name="Freeform 72"/>
              <p:cNvSpPr>
                <a:spLocks/>
              </p:cNvSpPr>
              <p:nvPr/>
            </p:nvSpPr>
            <p:spPr bwMode="auto">
              <a:xfrm>
                <a:off x="1720" y="3424"/>
                <a:ext cx="31" cy="42"/>
              </a:xfrm>
              <a:custGeom>
                <a:avLst/>
                <a:gdLst>
                  <a:gd name="T0" fmla="*/ 39 w 40"/>
                  <a:gd name="T1" fmla="*/ 40 h 54"/>
                  <a:gd name="T2" fmla="*/ 39 w 40"/>
                  <a:gd name="T3" fmla="*/ 40 h 54"/>
                  <a:gd name="T4" fmla="*/ 26 w 40"/>
                  <a:gd name="T5" fmla="*/ 45 h 54"/>
                  <a:gd name="T6" fmla="*/ 11 w 40"/>
                  <a:gd name="T7" fmla="*/ 27 h 54"/>
                  <a:gd name="T8" fmla="*/ 26 w 40"/>
                  <a:gd name="T9" fmla="*/ 8 h 54"/>
                  <a:gd name="T10" fmla="*/ 37 w 40"/>
                  <a:gd name="T11" fmla="*/ 12 h 54"/>
                  <a:gd name="T12" fmla="*/ 38 w 40"/>
                  <a:gd name="T13" fmla="*/ 12 h 54"/>
                  <a:gd name="T14" fmla="*/ 39 w 40"/>
                  <a:gd name="T15" fmla="*/ 4 h 54"/>
                  <a:gd name="T16" fmla="*/ 38 w 40"/>
                  <a:gd name="T17" fmla="*/ 3 h 54"/>
                  <a:gd name="T18" fmla="*/ 25 w 40"/>
                  <a:gd name="T19" fmla="*/ 0 h 54"/>
                  <a:gd name="T20" fmla="*/ 0 w 40"/>
                  <a:gd name="T21" fmla="*/ 27 h 54"/>
                  <a:gd name="T22" fmla="*/ 24 w 40"/>
                  <a:gd name="T23" fmla="*/ 54 h 54"/>
                  <a:gd name="T24" fmla="*/ 38 w 40"/>
                  <a:gd name="T25" fmla="*/ 50 h 54"/>
                  <a:gd name="T26" fmla="*/ 39 w 40"/>
                  <a:gd name="T27" fmla="*/ 50 h 54"/>
                  <a:gd name="T28" fmla="*/ 40 w 40"/>
                  <a:gd name="T29" fmla="*/ 41 h 54"/>
                  <a:gd name="T30" fmla="*/ 39 w 40"/>
                  <a:gd name="T31"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4">
                    <a:moveTo>
                      <a:pt x="39" y="40"/>
                    </a:moveTo>
                    <a:lnTo>
                      <a:pt x="39" y="40"/>
                    </a:lnTo>
                    <a:cubicBezTo>
                      <a:pt x="37" y="42"/>
                      <a:pt x="33" y="45"/>
                      <a:pt x="26" y="45"/>
                    </a:cubicBezTo>
                    <a:cubicBezTo>
                      <a:pt x="18" y="45"/>
                      <a:pt x="11" y="41"/>
                      <a:pt x="11" y="27"/>
                    </a:cubicBezTo>
                    <a:cubicBezTo>
                      <a:pt x="11" y="14"/>
                      <a:pt x="18" y="8"/>
                      <a:pt x="26" y="8"/>
                    </a:cubicBezTo>
                    <a:cubicBezTo>
                      <a:pt x="30" y="8"/>
                      <a:pt x="34" y="10"/>
                      <a:pt x="37" y="12"/>
                    </a:cubicBezTo>
                    <a:lnTo>
                      <a:pt x="38" y="12"/>
                    </a:lnTo>
                    <a:cubicBezTo>
                      <a:pt x="38" y="9"/>
                      <a:pt x="38" y="7"/>
                      <a:pt x="39" y="4"/>
                    </a:cubicBezTo>
                    <a:lnTo>
                      <a:pt x="38" y="3"/>
                    </a:lnTo>
                    <a:cubicBezTo>
                      <a:pt x="36" y="2"/>
                      <a:pt x="31" y="0"/>
                      <a:pt x="25" y="0"/>
                    </a:cubicBezTo>
                    <a:cubicBezTo>
                      <a:pt x="9" y="0"/>
                      <a:pt x="0" y="12"/>
                      <a:pt x="0" y="27"/>
                    </a:cubicBezTo>
                    <a:cubicBezTo>
                      <a:pt x="0" y="43"/>
                      <a:pt x="9" y="54"/>
                      <a:pt x="24" y="54"/>
                    </a:cubicBezTo>
                    <a:cubicBezTo>
                      <a:pt x="31" y="54"/>
                      <a:pt x="35" y="52"/>
                      <a:pt x="38" y="50"/>
                    </a:cubicBezTo>
                    <a:lnTo>
                      <a:pt x="39" y="50"/>
                    </a:lnTo>
                    <a:cubicBezTo>
                      <a:pt x="39" y="46"/>
                      <a:pt x="39" y="45"/>
                      <a:pt x="40" y="41"/>
                    </a:cubicBezTo>
                    <a:lnTo>
                      <a:pt x="39" y="4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79" name="Freeform 73"/>
              <p:cNvSpPr>
                <a:spLocks noEditPoints="1"/>
              </p:cNvSpPr>
              <p:nvPr/>
            </p:nvSpPr>
            <p:spPr bwMode="auto">
              <a:xfrm>
                <a:off x="1755" y="3424"/>
                <a:ext cx="35" cy="42"/>
              </a:xfrm>
              <a:custGeom>
                <a:avLst/>
                <a:gdLst>
                  <a:gd name="T0" fmla="*/ 43 w 46"/>
                  <a:gd name="T1" fmla="*/ 40 h 54"/>
                  <a:gd name="T2" fmla="*/ 43 w 46"/>
                  <a:gd name="T3" fmla="*/ 40 h 54"/>
                  <a:gd name="T4" fmla="*/ 36 w 46"/>
                  <a:gd name="T5" fmla="*/ 44 h 54"/>
                  <a:gd name="T6" fmla="*/ 27 w 46"/>
                  <a:gd name="T7" fmla="*/ 46 h 54"/>
                  <a:gd name="T8" fmla="*/ 14 w 46"/>
                  <a:gd name="T9" fmla="*/ 41 h 54"/>
                  <a:gd name="T10" fmla="*/ 11 w 46"/>
                  <a:gd name="T11" fmla="*/ 28 h 54"/>
                  <a:gd name="T12" fmla="*/ 45 w 46"/>
                  <a:gd name="T13" fmla="*/ 28 h 54"/>
                  <a:gd name="T14" fmla="*/ 46 w 46"/>
                  <a:gd name="T15" fmla="*/ 28 h 54"/>
                  <a:gd name="T16" fmla="*/ 40 w 46"/>
                  <a:gd name="T17" fmla="*/ 7 h 54"/>
                  <a:gd name="T18" fmla="*/ 24 w 46"/>
                  <a:gd name="T19" fmla="*/ 0 h 54"/>
                  <a:gd name="T20" fmla="*/ 0 w 46"/>
                  <a:gd name="T21" fmla="*/ 27 h 54"/>
                  <a:gd name="T22" fmla="*/ 27 w 46"/>
                  <a:gd name="T23" fmla="*/ 54 h 54"/>
                  <a:gd name="T24" fmla="*/ 42 w 46"/>
                  <a:gd name="T25" fmla="*/ 50 h 54"/>
                  <a:gd name="T26" fmla="*/ 43 w 46"/>
                  <a:gd name="T27" fmla="*/ 49 h 54"/>
                  <a:gd name="T28" fmla="*/ 44 w 46"/>
                  <a:gd name="T29" fmla="*/ 41 h 54"/>
                  <a:gd name="T30" fmla="*/ 43 w 46"/>
                  <a:gd name="T31" fmla="*/ 40 h 54"/>
                  <a:gd name="T32" fmla="*/ 36 w 46"/>
                  <a:gd name="T33" fmla="*/ 21 h 54"/>
                  <a:gd name="T34" fmla="*/ 36 w 46"/>
                  <a:gd name="T35" fmla="*/ 21 h 54"/>
                  <a:gd name="T36" fmla="*/ 11 w 46"/>
                  <a:gd name="T37" fmla="*/ 21 h 54"/>
                  <a:gd name="T38" fmla="*/ 24 w 46"/>
                  <a:gd name="T39" fmla="*/ 7 h 54"/>
                  <a:gd name="T40" fmla="*/ 35 w 46"/>
                  <a:gd name="T41" fmla="*/ 15 h 54"/>
                  <a:gd name="T42" fmla="*/ 36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1"/>
                      <a:pt x="40" y="43"/>
                      <a:pt x="36" y="44"/>
                    </a:cubicBezTo>
                    <a:cubicBezTo>
                      <a:pt x="33" y="45"/>
                      <a:pt x="30" y="46"/>
                      <a:pt x="27" y="46"/>
                    </a:cubicBezTo>
                    <a:cubicBezTo>
                      <a:pt x="24" y="46"/>
                      <a:pt x="19" y="45"/>
                      <a:pt x="14" y="41"/>
                    </a:cubicBezTo>
                    <a:cubicBezTo>
                      <a:pt x="11" y="36"/>
                      <a:pt x="11" y="32"/>
                      <a:pt x="11" y="28"/>
                    </a:cubicBezTo>
                    <a:cubicBezTo>
                      <a:pt x="27" y="28"/>
                      <a:pt x="30" y="28"/>
                      <a:pt x="45" y="28"/>
                    </a:cubicBezTo>
                    <a:lnTo>
                      <a:pt x="46" y="28"/>
                    </a:lnTo>
                    <a:cubicBezTo>
                      <a:pt x="46" y="23"/>
                      <a:pt x="46" y="13"/>
                      <a:pt x="40" y="7"/>
                    </a:cubicBezTo>
                    <a:cubicBezTo>
                      <a:pt x="37" y="3"/>
                      <a:pt x="32" y="0"/>
                      <a:pt x="24" y="0"/>
                    </a:cubicBezTo>
                    <a:cubicBezTo>
                      <a:pt x="11" y="0"/>
                      <a:pt x="0" y="9"/>
                      <a:pt x="0" y="27"/>
                    </a:cubicBezTo>
                    <a:cubicBezTo>
                      <a:pt x="0" y="44"/>
                      <a:pt x="10" y="54"/>
                      <a:pt x="27" y="54"/>
                    </a:cubicBezTo>
                    <a:cubicBezTo>
                      <a:pt x="35" y="54"/>
                      <a:pt x="41" y="51"/>
                      <a:pt x="42" y="50"/>
                    </a:cubicBezTo>
                    <a:lnTo>
                      <a:pt x="43" y="49"/>
                    </a:lnTo>
                    <a:cubicBezTo>
                      <a:pt x="43" y="45"/>
                      <a:pt x="43" y="44"/>
                      <a:pt x="44" y="41"/>
                    </a:cubicBezTo>
                    <a:lnTo>
                      <a:pt x="43" y="40"/>
                    </a:lnTo>
                    <a:close/>
                    <a:moveTo>
                      <a:pt x="36" y="21"/>
                    </a:moveTo>
                    <a:lnTo>
                      <a:pt x="36" y="21"/>
                    </a:lnTo>
                    <a:cubicBezTo>
                      <a:pt x="26" y="21"/>
                      <a:pt x="23" y="21"/>
                      <a:pt x="11" y="21"/>
                    </a:cubicBezTo>
                    <a:cubicBezTo>
                      <a:pt x="12" y="11"/>
                      <a:pt x="18" y="7"/>
                      <a:pt x="24" y="7"/>
                    </a:cubicBezTo>
                    <a:cubicBezTo>
                      <a:pt x="28" y="7"/>
                      <a:pt x="33" y="9"/>
                      <a:pt x="35" y="15"/>
                    </a:cubicBezTo>
                    <a:cubicBezTo>
                      <a:pt x="35" y="17"/>
                      <a:pt x="35" y="19"/>
                      <a:pt x="36"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80" name="Freeform 74"/>
              <p:cNvSpPr>
                <a:spLocks/>
              </p:cNvSpPr>
              <p:nvPr/>
            </p:nvSpPr>
            <p:spPr bwMode="auto">
              <a:xfrm>
                <a:off x="1472" y="3520"/>
                <a:ext cx="20" cy="40"/>
              </a:xfrm>
              <a:custGeom>
                <a:avLst/>
                <a:gdLst>
                  <a:gd name="T0" fmla="*/ 24 w 26"/>
                  <a:gd name="T1" fmla="*/ 11 h 53"/>
                  <a:gd name="T2" fmla="*/ 24 w 26"/>
                  <a:gd name="T3" fmla="*/ 11 h 53"/>
                  <a:gd name="T4" fmla="*/ 26 w 26"/>
                  <a:gd name="T5" fmla="*/ 1 h 53"/>
                  <a:gd name="T6" fmla="*/ 26 w 26"/>
                  <a:gd name="T7" fmla="*/ 0 h 53"/>
                  <a:gd name="T8" fmla="*/ 23 w 26"/>
                  <a:gd name="T9" fmla="*/ 0 h 53"/>
                  <a:gd name="T10" fmla="*/ 11 w 26"/>
                  <a:gd name="T11" fmla="*/ 9 h 53"/>
                  <a:gd name="T12" fmla="*/ 11 w 26"/>
                  <a:gd name="T13" fmla="*/ 1 h 53"/>
                  <a:gd name="T14" fmla="*/ 11 w 26"/>
                  <a:gd name="T15" fmla="*/ 0 h 53"/>
                  <a:gd name="T16" fmla="*/ 0 w 26"/>
                  <a:gd name="T17" fmla="*/ 2 h 53"/>
                  <a:gd name="T18" fmla="*/ 0 w 26"/>
                  <a:gd name="T19" fmla="*/ 3 h 53"/>
                  <a:gd name="T20" fmla="*/ 1 w 26"/>
                  <a:gd name="T21" fmla="*/ 29 h 53"/>
                  <a:gd name="T22" fmla="*/ 1 w 26"/>
                  <a:gd name="T23" fmla="*/ 52 h 53"/>
                  <a:gd name="T24" fmla="*/ 1 w 26"/>
                  <a:gd name="T25" fmla="*/ 53 h 53"/>
                  <a:gd name="T26" fmla="*/ 12 w 26"/>
                  <a:gd name="T27" fmla="*/ 52 h 53"/>
                  <a:gd name="T28" fmla="*/ 12 w 26"/>
                  <a:gd name="T29" fmla="*/ 52 h 53"/>
                  <a:gd name="T30" fmla="*/ 11 w 26"/>
                  <a:gd name="T31" fmla="*/ 29 h 53"/>
                  <a:gd name="T32" fmla="*/ 15 w 26"/>
                  <a:gd name="T33" fmla="*/ 12 h 53"/>
                  <a:gd name="T34" fmla="*/ 20 w 26"/>
                  <a:gd name="T35" fmla="*/ 10 h 53"/>
                  <a:gd name="T36" fmla="*/ 23 w 26"/>
                  <a:gd name="T37" fmla="*/ 11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6"/>
                      <a:pt x="25" y="5"/>
                      <a:pt x="26" y="1"/>
                    </a:cubicBezTo>
                    <a:lnTo>
                      <a:pt x="26" y="0"/>
                    </a:lnTo>
                    <a:cubicBezTo>
                      <a:pt x="25" y="0"/>
                      <a:pt x="24" y="0"/>
                      <a:pt x="23" y="0"/>
                    </a:cubicBezTo>
                    <a:cubicBezTo>
                      <a:pt x="14" y="0"/>
                      <a:pt x="12" y="6"/>
                      <a:pt x="11" y="9"/>
                    </a:cubicBezTo>
                    <a:lnTo>
                      <a:pt x="11" y="1"/>
                    </a:lnTo>
                    <a:lnTo>
                      <a:pt x="11" y="0"/>
                    </a:lnTo>
                    <a:cubicBezTo>
                      <a:pt x="7" y="1"/>
                      <a:pt x="4" y="2"/>
                      <a:pt x="0" y="2"/>
                    </a:cubicBezTo>
                    <a:lnTo>
                      <a:pt x="0" y="3"/>
                    </a:lnTo>
                    <a:cubicBezTo>
                      <a:pt x="0" y="9"/>
                      <a:pt x="1" y="13"/>
                      <a:pt x="1" y="29"/>
                    </a:cubicBezTo>
                    <a:cubicBezTo>
                      <a:pt x="1" y="38"/>
                      <a:pt x="1" y="45"/>
                      <a:pt x="1" y="52"/>
                    </a:cubicBezTo>
                    <a:lnTo>
                      <a:pt x="1" y="53"/>
                    </a:lnTo>
                    <a:cubicBezTo>
                      <a:pt x="6" y="53"/>
                      <a:pt x="7" y="52"/>
                      <a:pt x="12" y="52"/>
                    </a:cubicBezTo>
                    <a:lnTo>
                      <a:pt x="12" y="52"/>
                    </a:lnTo>
                    <a:cubicBezTo>
                      <a:pt x="12" y="46"/>
                      <a:pt x="11" y="40"/>
                      <a:pt x="11" y="29"/>
                    </a:cubicBezTo>
                    <a:cubicBezTo>
                      <a:pt x="11" y="19"/>
                      <a:pt x="11" y="15"/>
                      <a:pt x="15" y="12"/>
                    </a:cubicBezTo>
                    <a:cubicBezTo>
                      <a:pt x="16" y="11"/>
                      <a:pt x="18" y="10"/>
                      <a:pt x="20" y="10"/>
                    </a:cubicBezTo>
                    <a:cubicBezTo>
                      <a:pt x="21" y="10"/>
                      <a:pt x="22" y="11"/>
                      <a:pt x="23" y="11"/>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81" name="Freeform 75"/>
              <p:cNvSpPr>
                <a:spLocks noEditPoints="1"/>
              </p:cNvSpPr>
              <p:nvPr/>
            </p:nvSpPr>
            <p:spPr bwMode="auto">
              <a:xfrm>
                <a:off x="1495" y="3520"/>
                <a:ext cx="35" cy="41"/>
              </a:xfrm>
              <a:custGeom>
                <a:avLst/>
                <a:gdLst>
                  <a:gd name="T0" fmla="*/ 42 w 46"/>
                  <a:gd name="T1" fmla="*/ 40 h 54"/>
                  <a:gd name="T2" fmla="*/ 42 w 46"/>
                  <a:gd name="T3" fmla="*/ 40 h 54"/>
                  <a:gd name="T4" fmla="*/ 35 w 46"/>
                  <a:gd name="T5" fmla="*/ 44 h 54"/>
                  <a:gd name="T6" fmla="*/ 27 w 46"/>
                  <a:gd name="T7" fmla="*/ 46 h 54"/>
                  <a:gd name="T8" fmla="*/ 14 w 46"/>
                  <a:gd name="T9" fmla="*/ 40 h 54"/>
                  <a:gd name="T10" fmla="*/ 10 w 46"/>
                  <a:gd name="T11" fmla="*/ 28 h 54"/>
                  <a:gd name="T12" fmla="*/ 45 w 46"/>
                  <a:gd name="T13" fmla="*/ 28 h 54"/>
                  <a:gd name="T14" fmla="*/ 45 w 46"/>
                  <a:gd name="T15" fmla="*/ 27 h 54"/>
                  <a:gd name="T16" fmla="*/ 40 w 46"/>
                  <a:gd name="T17" fmla="*/ 7 h 54"/>
                  <a:gd name="T18" fmla="*/ 24 w 46"/>
                  <a:gd name="T19" fmla="*/ 0 h 54"/>
                  <a:gd name="T20" fmla="*/ 0 w 46"/>
                  <a:gd name="T21" fmla="*/ 27 h 54"/>
                  <a:gd name="T22" fmla="*/ 26 w 46"/>
                  <a:gd name="T23" fmla="*/ 54 h 54"/>
                  <a:gd name="T24" fmla="*/ 42 w 46"/>
                  <a:gd name="T25" fmla="*/ 50 h 54"/>
                  <a:gd name="T26" fmla="*/ 42 w 46"/>
                  <a:gd name="T27" fmla="*/ 49 h 54"/>
                  <a:gd name="T28" fmla="*/ 43 w 46"/>
                  <a:gd name="T29" fmla="*/ 40 h 54"/>
                  <a:gd name="T30" fmla="*/ 42 w 46"/>
                  <a:gd name="T31" fmla="*/ 40 h 54"/>
                  <a:gd name="T32" fmla="*/ 35 w 46"/>
                  <a:gd name="T33" fmla="*/ 20 h 54"/>
                  <a:gd name="T34" fmla="*/ 35 w 46"/>
                  <a:gd name="T35" fmla="*/ 20 h 54"/>
                  <a:gd name="T36" fmla="*/ 10 w 46"/>
                  <a:gd name="T37" fmla="*/ 20 h 54"/>
                  <a:gd name="T38" fmla="*/ 23 w 46"/>
                  <a:gd name="T39" fmla="*/ 7 h 54"/>
                  <a:gd name="T40" fmla="*/ 34 w 46"/>
                  <a:gd name="T41" fmla="*/ 15 h 54"/>
                  <a:gd name="T42" fmla="*/ 35 w 46"/>
                  <a:gd name="T4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2" y="40"/>
                    </a:moveTo>
                    <a:lnTo>
                      <a:pt x="42" y="40"/>
                    </a:lnTo>
                    <a:cubicBezTo>
                      <a:pt x="41" y="41"/>
                      <a:pt x="39" y="43"/>
                      <a:pt x="35" y="44"/>
                    </a:cubicBezTo>
                    <a:cubicBezTo>
                      <a:pt x="33" y="45"/>
                      <a:pt x="30" y="46"/>
                      <a:pt x="27" y="46"/>
                    </a:cubicBezTo>
                    <a:cubicBezTo>
                      <a:pt x="24" y="46"/>
                      <a:pt x="18" y="45"/>
                      <a:pt x="14" y="40"/>
                    </a:cubicBezTo>
                    <a:cubicBezTo>
                      <a:pt x="11" y="36"/>
                      <a:pt x="10" y="31"/>
                      <a:pt x="10" y="28"/>
                    </a:cubicBezTo>
                    <a:cubicBezTo>
                      <a:pt x="26" y="28"/>
                      <a:pt x="29" y="28"/>
                      <a:pt x="45" y="28"/>
                    </a:cubicBezTo>
                    <a:lnTo>
                      <a:pt x="45" y="27"/>
                    </a:lnTo>
                    <a:cubicBezTo>
                      <a:pt x="45" y="23"/>
                      <a:pt x="46" y="13"/>
                      <a:pt x="40" y="7"/>
                    </a:cubicBezTo>
                    <a:cubicBezTo>
                      <a:pt x="37" y="3"/>
                      <a:pt x="31" y="0"/>
                      <a:pt x="24" y="0"/>
                    </a:cubicBezTo>
                    <a:cubicBezTo>
                      <a:pt x="11" y="0"/>
                      <a:pt x="0" y="9"/>
                      <a:pt x="0" y="27"/>
                    </a:cubicBezTo>
                    <a:cubicBezTo>
                      <a:pt x="0" y="44"/>
                      <a:pt x="10" y="54"/>
                      <a:pt x="26" y="54"/>
                    </a:cubicBezTo>
                    <a:cubicBezTo>
                      <a:pt x="35" y="54"/>
                      <a:pt x="40" y="51"/>
                      <a:pt x="42" y="50"/>
                    </a:cubicBezTo>
                    <a:lnTo>
                      <a:pt x="42" y="49"/>
                    </a:lnTo>
                    <a:cubicBezTo>
                      <a:pt x="43" y="45"/>
                      <a:pt x="43" y="44"/>
                      <a:pt x="43" y="40"/>
                    </a:cubicBezTo>
                    <a:lnTo>
                      <a:pt x="42" y="40"/>
                    </a:lnTo>
                    <a:close/>
                    <a:moveTo>
                      <a:pt x="35" y="20"/>
                    </a:moveTo>
                    <a:lnTo>
                      <a:pt x="35" y="20"/>
                    </a:lnTo>
                    <a:cubicBezTo>
                      <a:pt x="26" y="20"/>
                      <a:pt x="22" y="21"/>
                      <a:pt x="10" y="20"/>
                    </a:cubicBezTo>
                    <a:cubicBezTo>
                      <a:pt x="11" y="11"/>
                      <a:pt x="18" y="7"/>
                      <a:pt x="23" y="7"/>
                    </a:cubicBezTo>
                    <a:cubicBezTo>
                      <a:pt x="28" y="7"/>
                      <a:pt x="32" y="9"/>
                      <a:pt x="34" y="15"/>
                    </a:cubicBezTo>
                    <a:cubicBezTo>
                      <a:pt x="35" y="17"/>
                      <a:pt x="35" y="19"/>
                      <a:pt x="35" y="2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82" name="Freeform 76"/>
              <p:cNvSpPr>
                <a:spLocks noEditPoints="1"/>
              </p:cNvSpPr>
              <p:nvPr/>
            </p:nvSpPr>
            <p:spPr bwMode="auto">
              <a:xfrm>
                <a:off x="1536" y="3520"/>
                <a:ext cx="37" cy="59"/>
              </a:xfrm>
              <a:custGeom>
                <a:avLst/>
                <a:gdLst>
                  <a:gd name="T0" fmla="*/ 47 w 48"/>
                  <a:gd name="T1" fmla="*/ 1 h 77"/>
                  <a:gd name="T2" fmla="*/ 47 w 48"/>
                  <a:gd name="T3" fmla="*/ 1 h 77"/>
                  <a:gd name="T4" fmla="*/ 33 w 48"/>
                  <a:gd name="T5" fmla="*/ 0 h 77"/>
                  <a:gd name="T6" fmla="*/ 3 w 48"/>
                  <a:gd name="T7" fmla="*/ 16 h 77"/>
                  <a:gd name="T8" fmla="*/ 0 w 48"/>
                  <a:gd name="T9" fmla="*/ 28 h 77"/>
                  <a:gd name="T10" fmla="*/ 22 w 48"/>
                  <a:gd name="T11" fmla="*/ 54 h 77"/>
                  <a:gd name="T12" fmla="*/ 37 w 48"/>
                  <a:gd name="T13" fmla="*/ 49 h 77"/>
                  <a:gd name="T14" fmla="*/ 36 w 48"/>
                  <a:gd name="T15" fmla="*/ 76 h 77"/>
                  <a:gd name="T16" fmla="*/ 37 w 48"/>
                  <a:gd name="T17" fmla="*/ 77 h 77"/>
                  <a:gd name="T18" fmla="*/ 47 w 48"/>
                  <a:gd name="T19" fmla="*/ 77 h 77"/>
                  <a:gd name="T20" fmla="*/ 48 w 48"/>
                  <a:gd name="T21" fmla="*/ 76 h 77"/>
                  <a:gd name="T22" fmla="*/ 47 w 48"/>
                  <a:gd name="T23" fmla="*/ 72 h 77"/>
                  <a:gd name="T24" fmla="*/ 47 w 48"/>
                  <a:gd name="T25" fmla="*/ 41 h 77"/>
                  <a:gd name="T26" fmla="*/ 48 w 48"/>
                  <a:gd name="T27" fmla="*/ 1 h 77"/>
                  <a:gd name="T28" fmla="*/ 47 w 48"/>
                  <a:gd name="T29" fmla="*/ 1 h 77"/>
                  <a:gd name="T30" fmla="*/ 37 w 48"/>
                  <a:gd name="T31" fmla="*/ 41 h 77"/>
                  <a:gd name="T32" fmla="*/ 37 w 48"/>
                  <a:gd name="T33" fmla="*/ 41 h 77"/>
                  <a:gd name="T34" fmla="*/ 25 w 48"/>
                  <a:gd name="T35" fmla="*/ 45 h 77"/>
                  <a:gd name="T36" fmla="*/ 11 w 48"/>
                  <a:gd name="T37" fmla="*/ 28 h 77"/>
                  <a:gd name="T38" fmla="*/ 17 w 48"/>
                  <a:gd name="T39" fmla="*/ 13 h 77"/>
                  <a:gd name="T40" fmla="*/ 33 w 48"/>
                  <a:gd name="T41" fmla="*/ 9 h 77"/>
                  <a:gd name="T42" fmla="*/ 37 w 48"/>
                  <a:gd name="T43" fmla="*/ 9 h 77"/>
                  <a:gd name="T44" fmla="*/ 37 w 48"/>
                  <a:gd name="T45"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77">
                    <a:moveTo>
                      <a:pt x="47" y="1"/>
                    </a:moveTo>
                    <a:lnTo>
                      <a:pt x="47" y="1"/>
                    </a:lnTo>
                    <a:cubicBezTo>
                      <a:pt x="45" y="1"/>
                      <a:pt x="35" y="0"/>
                      <a:pt x="33" y="0"/>
                    </a:cubicBezTo>
                    <a:cubicBezTo>
                      <a:pt x="24" y="0"/>
                      <a:pt x="10" y="1"/>
                      <a:pt x="3" y="16"/>
                    </a:cubicBezTo>
                    <a:cubicBezTo>
                      <a:pt x="1" y="19"/>
                      <a:pt x="0" y="24"/>
                      <a:pt x="0" y="28"/>
                    </a:cubicBezTo>
                    <a:cubicBezTo>
                      <a:pt x="0" y="42"/>
                      <a:pt x="9" y="54"/>
                      <a:pt x="22" y="54"/>
                    </a:cubicBezTo>
                    <a:cubicBezTo>
                      <a:pt x="29" y="54"/>
                      <a:pt x="34" y="50"/>
                      <a:pt x="37" y="49"/>
                    </a:cubicBezTo>
                    <a:cubicBezTo>
                      <a:pt x="37" y="61"/>
                      <a:pt x="37" y="64"/>
                      <a:pt x="36" y="76"/>
                    </a:cubicBezTo>
                    <a:lnTo>
                      <a:pt x="37" y="77"/>
                    </a:lnTo>
                    <a:lnTo>
                      <a:pt x="47" y="77"/>
                    </a:lnTo>
                    <a:lnTo>
                      <a:pt x="48" y="76"/>
                    </a:lnTo>
                    <a:lnTo>
                      <a:pt x="47" y="72"/>
                    </a:lnTo>
                    <a:cubicBezTo>
                      <a:pt x="47" y="61"/>
                      <a:pt x="47" y="51"/>
                      <a:pt x="47" y="41"/>
                    </a:cubicBezTo>
                    <a:cubicBezTo>
                      <a:pt x="47" y="28"/>
                      <a:pt x="47" y="15"/>
                      <a:pt x="48" y="1"/>
                    </a:cubicBezTo>
                    <a:lnTo>
                      <a:pt x="47" y="1"/>
                    </a:lnTo>
                    <a:close/>
                    <a:moveTo>
                      <a:pt x="37" y="41"/>
                    </a:moveTo>
                    <a:lnTo>
                      <a:pt x="37" y="41"/>
                    </a:lnTo>
                    <a:cubicBezTo>
                      <a:pt x="35" y="42"/>
                      <a:pt x="31" y="45"/>
                      <a:pt x="25" y="45"/>
                    </a:cubicBezTo>
                    <a:cubicBezTo>
                      <a:pt x="15" y="45"/>
                      <a:pt x="11" y="36"/>
                      <a:pt x="11" y="28"/>
                    </a:cubicBezTo>
                    <a:cubicBezTo>
                      <a:pt x="11" y="21"/>
                      <a:pt x="14" y="16"/>
                      <a:pt x="17" y="13"/>
                    </a:cubicBezTo>
                    <a:cubicBezTo>
                      <a:pt x="22" y="9"/>
                      <a:pt x="30" y="9"/>
                      <a:pt x="33" y="9"/>
                    </a:cubicBezTo>
                    <a:lnTo>
                      <a:pt x="37" y="9"/>
                    </a:lnTo>
                    <a:lnTo>
                      <a:pt x="37" y="4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83" name="Freeform 77"/>
              <p:cNvSpPr>
                <a:spLocks/>
              </p:cNvSpPr>
              <p:nvPr/>
            </p:nvSpPr>
            <p:spPr bwMode="auto">
              <a:xfrm>
                <a:off x="1582" y="3520"/>
                <a:ext cx="34" cy="41"/>
              </a:xfrm>
              <a:custGeom>
                <a:avLst/>
                <a:gdLst>
                  <a:gd name="T0" fmla="*/ 44 w 45"/>
                  <a:gd name="T1" fmla="*/ 0 h 53"/>
                  <a:gd name="T2" fmla="*/ 44 w 45"/>
                  <a:gd name="T3" fmla="*/ 0 h 53"/>
                  <a:gd name="T4" fmla="*/ 34 w 45"/>
                  <a:gd name="T5" fmla="*/ 0 h 53"/>
                  <a:gd name="T6" fmla="*/ 33 w 45"/>
                  <a:gd name="T7" fmla="*/ 1 h 53"/>
                  <a:gd name="T8" fmla="*/ 34 w 45"/>
                  <a:gd name="T9" fmla="*/ 24 h 53"/>
                  <a:gd name="T10" fmla="*/ 34 w 45"/>
                  <a:gd name="T11" fmla="*/ 39 h 53"/>
                  <a:gd name="T12" fmla="*/ 21 w 45"/>
                  <a:gd name="T13" fmla="*/ 44 h 53"/>
                  <a:gd name="T14" fmla="*/ 11 w 45"/>
                  <a:gd name="T15" fmla="*/ 31 h 53"/>
                  <a:gd name="T16" fmla="*/ 11 w 45"/>
                  <a:gd name="T17" fmla="*/ 22 h 53"/>
                  <a:gd name="T18" fmla="*/ 11 w 45"/>
                  <a:gd name="T19" fmla="*/ 0 h 53"/>
                  <a:gd name="T20" fmla="*/ 11 w 45"/>
                  <a:gd name="T21" fmla="*/ 0 h 53"/>
                  <a:gd name="T22" fmla="*/ 1 w 45"/>
                  <a:gd name="T23" fmla="*/ 0 h 53"/>
                  <a:gd name="T24" fmla="*/ 0 w 45"/>
                  <a:gd name="T25" fmla="*/ 1 h 53"/>
                  <a:gd name="T26" fmla="*/ 1 w 45"/>
                  <a:gd name="T27" fmla="*/ 22 h 53"/>
                  <a:gd name="T28" fmla="*/ 1 w 45"/>
                  <a:gd name="T29" fmla="*/ 28 h 53"/>
                  <a:gd name="T30" fmla="*/ 7 w 45"/>
                  <a:gd name="T31" fmla="*/ 49 h 53"/>
                  <a:gd name="T32" fmla="*/ 18 w 45"/>
                  <a:gd name="T33" fmla="*/ 53 h 53"/>
                  <a:gd name="T34" fmla="*/ 34 w 45"/>
                  <a:gd name="T35" fmla="*/ 47 h 53"/>
                  <a:gd name="T36" fmla="*/ 34 w 45"/>
                  <a:gd name="T37" fmla="*/ 51 h 53"/>
                  <a:gd name="T38" fmla="*/ 34 w 45"/>
                  <a:gd name="T39" fmla="*/ 52 h 53"/>
                  <a:gd name="T40" fmla="*/ 44 w 45"/>
                  <a:gd name="T41" fmla="*/ 51 h 53"/>
                  <a:gd name="T42" fmla="*/ 45 w 45"/>
                  <a:gd name="T43" fmla="*/ 51 h 53"/>
                  <a:gd name="T44" fmla="*/ 45 w 45"/>
                  <a:gd name="T45" fmla="*/ 47 h 53"/>
                  <a:gd name="T46" fmla="*/ 44 w 45"/>
                  <a:gd name="T47" fmla="*/ 23 h 53"/>
                  <a:gd name="T48" fmla="*/ 44 w 45"/>
                  <a:gd name="T49" fmla="*/ 0 h 53"/>
                  <a:gd name="T50" fmla="*/ 44 w 45"/>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4" y="0"/>
                    </a:moveTo>
                    <a:lnTo>
                      <a:pt x="44" y="0"/>
                    </a:lnTo>
                    <a:cubicBezTo>
                      <a:pt x="39" y="0"/>
                      <a:pt x="38" y="0"/>
                      <a:pt x="34" y="0"/>
                    </a:cubicBezTo>
                    <a:lnTo>
                      <a:pt x="33" y="1"/>
                    </a:lnTo>
                    <a:cubicBezTo>
                      <a:pt x="34" y="7"/>
                      <a:pt x="34" y="10"/>
                      <a:pt x="34" y="24"/>
                    </a:cubicBezTo>
                    <a:cubicBezTo>
                      <a:pt x="34" y="29"/>
                      <a:pt x="34" y="34"/>
                      <a:pt x="34" y="39"/>
                    </a:cubicBezTo>
                    <a:cubicBezTo>
                      <a:pt x="31" y="41"/>
                      <a:pt x="27" y="44"/>
                      <a:pt x="21" y="44"/>
                    </a:cubicBezTo>
                    <a:cubicBezTo>
                      <a:pt x="11" y="44"/>
                      <a:pt x="11" y="36"/>
                      <a:pt x="11" y="31"/>
                    </a:cubicBezTo>
                    <a:cubicBezTo>
                      <a:pt x="11" y="27"/>
                      <a:pt x="11" y="25"/>
                      <a:pt x="11" y="22"/>
                    </a:cubicBezTo>
                    <a:lnTo>
                      <a:pt x="11" y="0"/>
                    </a:lnTo>
                    <a:lnTo>
                      <a:pt x="11" y="0"/>
                    </a:lnTo>
                    <a:cubicBezTo>
                      <a:pt x="6" y="0"/>
                      <a:pt x="5" y="0"/>
                      <a:pt x="1" y="0"/>
                    </a:cubicBezTo>
                    <a:lnTo>
                      <a:pt x="0" y="1"/>
                    </a:lnTo>
                    <a:cubicBezTo>
                      <a:pt x="0" y="6"/>
                      <a:pt x="0" y="8"/>
                      <a:pt x="1" y="22"/>
                    </a:cubicBezTo>
                    <a:lnTo>
                      <a:pt x="1" y="28"/>
                    </a:lnTo>
                    <a:cubicBezTo>
                      <a:pt x="1" y="36"/>
                      <a:pt x="1" y="44"/>
                      <a:pt x="7" y="49"/>
                    </a:cubicBezTo>
                    <a:cubicBezTo>
                      <a:pt x="10" y="52"/>
                      <a:pt x="14" y="53"/>
                      <a:pt x="18" y="53"/>
                    </a:cubicBezTo>
                    <a:cubicBezTo>
                      <a:pt x="26" y="53"/>
                      <a:pt x="32" y="49"/>
                      <a:pt x="34" y="47"/>
                    </a:cubicBezTo>
                    <a:lnTo>
                      <a:pt x="34" y="51"/>
                    </a:lnTo>
                    <a:lnTo>
                      <a:pt x="34" y="52"/>
                    </a:lnTo>
                    <a:cubicBezTo>
                      <a:pt x="39" y="52"/>
                      <a:pt x="40" y="51"/>
                      <a:pt x="44" y="51"/>
                    </a:cubicBezTo>
                    <a:lnTo>
                      <a:pt x="45" y="51"/>
                    </a:lnTo>
                    <a:cubicBezTo>
                      <a:pt x="45" y="49"/>
                      <a:pt x="45" y="48"/>
                      <a:pt x="45" y="47"/>
                    </a:cubicBezTo>
                    <a:cubicBezTo>
                      <a:pt x="44" y="42"/>
                      <a:pt x="44" y="35"/>
                      <a:pt x="44" y="23"/>
                    </a:cubicBezTo>
                    <a:cubicBezTo>
                      <a:pt x="44" y="15"/>
                      <a:pt x="44" y="8"/>
                      <a:pt x="44" y="0"/>
                    </a:cubicBez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84" name="Freeform 78"/>
              <p:cNvSpPr>
                <a:spLocks noEditPoints="1"/>
              </p:cNvSpPr>
              <p:nvPr/>
            </p:nvSpPr>
            <p:spPr bwMode="auto">
              <a:xfrm>
                <a:off x="1626" y="3501"/>
                <a:ext cx="10" cy="59"/>
              </a:xfrm>
              <a:custGeom>
                <a:avLst/>
                <a:gdLst>
                  <a:gd name="T0" fmla="*/ 12 w 12"/>
                  <a:gd name="T1" fmla="*/ 76 h 77"/>
                  <a:gd name="T2" fmla="*/ 12 w 12"/>
                  <a:gd name="T3" fmla="*/ 76 h 77"/>
                  <a:gd name="T4" fmla="*/ 11 w 12"/>
                  <a:gd name="T5" fmla="*/ 48 h 77"/>
                  <a:gd name="T6" fmla="*/ 12 w 12"/>
                  <a:gd name="T7" fmla="*/ 25 h 77"/>
                  <a:gd name="T8" fmla="*/ 11 w 12"/>
                  <a:gd name="T9" fmla="*/ 24 h 77"/>
                  <a:gd name="T10" fmla="*/ 0 w 12"/>
                  <a:gd name="T11" fmla="*/ 26 h 77"/>
                  <a:gd name="T12" fmla="*/ 0 w 12"/>
                  <a:gd name="T13" fmla="*/ 27 h 77"/>
                  <a:gd name="T14" fmla="*/ 1 w 12"/>
                  <a:gd name="T15" fmla="*/ 55 h 77"/>
                  <a:gd name="T16" fmla="*/ 0 w 12"/>
                  <a:gd name="T17" fmla="*/ 76 h 77"/>
                  <a:gd name="T18" fmla="*/ 0 w 12"/>
                  <a:gd name="T19" fmla="*/ 77 h 77"/>
                  <a:gd name="T20" fmla="*/ 11 w 12"/>
                  <a:gd name="T21" fmla="*/ 76 h 77"/>
                  <a:gd name="T22" fmla="*/ 12 w 12"/>
                  <a:gd name="T23" fmla="*/ 76 h 77"/>
                  <a:gd name="T24" fmla="*/ 12 w 12"/>
                  <a:gd name="T25" fmla="*/ 10 h 77"/>
                  <a:gd name="T26" fmla="*/ 12 w 12"/>
                  <a:gd name="T27" fmla="*/ 10 h 77"/>
                  <a:gd name="T28" fmla="*/ 12 w 12"/>
                  <a:gd name="T29" fmla="*/ 0 h 77"/>
                  <a:gd name="T30" fmla="*/ 11 w 12"/>
                  <a:gd name="T31" fmla="*/ 0 h 77"/>
                  <a:gd name="T32" fmla="*/ 0 w 12"/>
                  <a:gd name="T33" fmla="*/ 1 h 77"/>
                  <a:gd name="T34" fmla="*/ 0 w 12"/>
                  <a:gd name="T35" fmla="*/ 1 h 77"/>
                  <a:gd name="T36" fmla="*/ 0 w 12"/>
                  <a:gd name="T37" fmla="*/ 7 h 77"/>
                  <a:gd name="T38" fmla="*/ 0 w 12"/>
                  <a:gd name="T39" fmla="*/ 11 h 77"/>
                  <a:gd name="T40" fmla="*/ 0 w 12"/>
                  <a:gd name="T41" fmla="*/ 11 h 77"/>
                  <a:gd name="T42" fmla="*/ 11 w 12"/>
                  <a:gd name="T43" fmla="*/ 11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1" y="69"/>
                      <a:pt x="11" y="67"/>
                      <a:pt x="11" y="48"/>
                    </a:cubicBezTo>
                    <a:cubicBezTo>
                      <a:pt x="11" y="35"/>
                      <a:pt x="11" y="30"/>
                      <a:pt x="12" y="25"/>
                    </a:cubicBezTo>
                    <a:lnTo>
                      <a:pt x="11" y="24"/>
                    </a:lnTo>
                    <a:cubicBezTo>
                      <a:pt x="6" y="25"/>
                      <a:pt x="4" y="26"/>
                      <a:pt x="0" y="26"/>
                    </a:cubicBezTo>
                    <a:lnTo>
                      <a:pt x="0" y="27"/>
                    </a:lnTo>
                    <a:cubicBezTo>
                      <a:pt x="0" y="33"/>
                      <a:pt x="1" y="36"/>
                      <a:pt x="1" y="55"/>
                    </a:cubicBezTo>
                    <a:cubicBezTo>
                      <a:pt x="1" y="66"/>
                      <a:pt x="0" y="71"/>
                      <a:pt x="0" y="76"/>
                    </a:cubicBezTo>
                    <a:lnTo>
                      <a:pt x="0" y="77"/>
                    </a:lnTo>
                    <a:cubicBezTo>
                      <a:pt x="5" y="76"/>
                      <a:pt x="6" y="76"/>
                      <a:pt x="11" y="76"/>
                    </a:cubicBezTo>
                    <a:lnTo>
                      <a:pt x="12" y="76"/>
                    </a:lnTo>
                    <a:close/>
                    <a:moveTo>
                      <a:pt x="12" y="10"/>
                    </a:moveTo>
                    <a:lnTo>
                      <a:pt x="12" y="10"/>
                    </a:lnTo>
                    <a:cubicBezTo>
                      <a:pt x="12" y="5"/>
                      <a:pt x="12" y="4"/>
                      <a:pt x="12" y="0"/>
                    </a:cubicBezTo>
                    <a:lnTo>
                      <a:pt x="11" y="0"/>
                    </a:lnTo>
                    <a:cubicBezTo>
                      <a:pt x="6" y="0"/>
                      <a:pt x="6" y="0"/>
                      <a:pt x="0" y="1"/>
                    </a:cubicBezTo>
                    <a:lnTo>
                      <a:pt x="0" y="1"/>
                    </a:lnTo>
                    <a:cubicBezTo>
                      <a:pt x="0" y="3"/>
                      <a:pt x="0" y="5"/>
                      <a:pt x="0" y="7"/>
                    </a:cubicBezTo>
                    <a:cubicBezTo>
                      <a:pt x="0" y="8"/>
                      <a:pt x="0" y="9"/>
                      <a:pt x="0" y="11"/>
                    </a:cubicBezTo>
                    <a:lnTo>
                      <a:pt x="0" y="11"/>
                    </a:lnTo>
                    <a:cubicBezTo>
                      <a:pt x="5" y="11"/>
                      <a:pt x="6" y="11"/>
                      <a:pt x="11" y="11"/>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85" name="Freeform 79"/>
              <p:cNvSpPr>
                <a:spLocks/>
              </p:cNvSpPr>
              <p:nvPr/>
            </p:nvSpPr>
            <p:spPr bwMode="auto">
              <a:xfrm>
                <a:off x="1646" y="3520"/>
                <a:ext cx="20" cy="40"/>
              </a:xfrm>
              <a:custGeom>
                <a:avLst/>
                <a:gdLst>
                  <a:gd name="T0" fmla="*/ 24 w 26"/>
                  <a:gd name="T1" fmla="*/ 11 h 53"/>
                  <a:gd name="T2" fmla="*/ 24 w 26"/>
                  <a:gd name="T3" fmla="*/ 11 h 53"/>
                  <a:gd name="T4" fmla="*/ 26 w 26"/>
                  <a:gd name="T5" fmla="*/ 1 h 53"/>
                  <a:gd name="T6" fmla="*/ 25 w 26"/>
                  <a:gd name="T7" fmla="*/ 0 h 53"/>
                  <a:gd name="T8" fmla="*/ 23 w 26"/>
                  <a:gd name="T9" fmla="*/ 0 h 53"/>
                  <a:gd name="T10" fmla="*/ 11 w 26"/>
                  <a:gd name="T11" fmla="*/ 9 h 53"/>
                  <a:gd name="T12" fmla="*/ 11 w 26"/>
                  <a:gd name="T13" fmla="*/ 1 h 53"/>
                  <a:gd name="T14" fmla="*/ 10 w 26"/>
                  <a:gd name="T15" fmla="*/ 0 h 53"/>
                  <a:gd name="T16" fmla="*/ 0 w 26"/>
                  <a:gd name="T17" fmla="*/ 2 h 53"/>
                  <a:gd name="T18" fmla="*/ 0 w 26"/>
                  <a:gd name="T19" fmla="*/ 3 h 53"/>
                  <a:gd name="T20" fmla="*/ 0 w 26"/>
                  <a:gd name="T21" fmla="*/ 29 h 53"/>
                  <a:gd name="T22" fmla="*/ 0 w 26"/>
                  <a:gd name="T23" fmla="*/ 52 h 53"/>
                  <a:gd name="T24" fmla="*/ 1 w 26"/>
                  <a:gd name="T25" fmla="*/ 53 h 53"/>
                  <a:gd name="T26" fmla="*/ 11 w 26"/>
                  <a:gd name="T27" fmla="*/ 52 h 53"/>
                  <a:gd name="T28" fmla="*/ 12 w 26"/>
                  <a:gd name="T29" fmla="*/ 52 h 53"/>
                  <a:gd name="T30" fmla="*/ 11 w 26"/>
                  <a:gd name="T31" fmla="*/ 29 h 53"/>
                  <a:gd name="T32" fmla="*/ 15 w 26"/>
                  <a:gd name="T33" fmla="*/ 12 h 53"/>
                  <a:gd name="T34" fmla="*/ 19 w 26"/>
                  <a:gd name="T35" fmla="*/ 10 h 53"/>
                  <a:gd name="T36" fmla="*/ 23 w 26"/>
                  <a:gd name="T37" fmla="*/ 11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6"/>
                      <a:pt x="25" y="5"/>
                      <a:pt x="26" y="1"/>
                    </a:cubicBezTo>
                    <a:lnTo>
                      <a:pt x="25" y="0"/>
                    </a:lnTo>
                    <a:cubicBezTo>
                      <a:pt x="25" y="0"/>
                      <a:pt x="24" y="0"/>
                      <a:pt x="23" y="0"/>
                    </a:cubicBezTo>
                    <a:cubicBezTo>
                      <a:pt x="14" y="0"/>
                      <a:pt x="12" y="6"/>
                      <a:pt x="11" y="9"/>
                    </a:cubicBezTo>
                    <a:lnTo>
                      <a:pt x="11" y="1"/>
                    </a:lnTo>
                    <a:lnTo>
                      <a:pt x="10" y="0"/>
                    </a:lnTo>
                    <a:cubicBezTo>
                      <a:pt x="6" y="1"/>
                      <a:pt x="4" y="2"/>
                      <a:pt x="0" y="2"/>
                    </a:cubicBezTo>
                    <a:lnTo>
                      <a:pt x="0" y="3"/>
                    </a:lnTo>
                    <a:cubicBezTo>
                      <a:pt x="0" y="9"/>
                      <a:pt x="0" y="13"/>
                      <a:pt x="0" y="29"/>
                    </a:cubicBezTo>
                    <a:cubicBezTo>
                      <a:pt x="0" y="38"/>
                      <a:pt x="0" y="45"/>
                      <a:pt x="0" y="52"/>
                    </a:cubicBezTo>
                    <a:lnTo>
                      <a:pt x="1" y="53"/>
                    </a:lnTo>
                    <a:cubicBezTo>
                      <a:pt x="5" y="53"/>
                      <a:pt x="7" y="52"/>
                      <a:pt x="11" y="52"/>
                    </a:cubicBezTo>
                    <a:lnTo>
                      <a:pt x="12" y="52"/>
                    </a:lnTo>
                    <a:cubicBezTo>
                      <a:pt x="11" y="46"/>
                      <a:pt x="11" y="40"/>
                      <a:pt x="11" y="29"/>
                    </a:cubicBezTo>
                    <a:cubicBezTo>
                      <a:pt x="11" y="19"/>
                      <a:pt x="11" y="15"/>
                      <a:pt x="15" y="12"/>
                    </a:cubicBezTo>
                    <a:cubicBezTo>
                      <a:pt x="16" y="11"/>
                      <a:pt x="17" y="10"/>
                      <a:pt x="19" y="10"/>
                    </a:cubicBezTo>
                    <a:cubicBezTo>
                      <a:pt x="21" y="10"/>
                      <a:pt x="22" y="11"/>
                      <a:pt x="23" y="11"/>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86" name="Freeform 80"/>
              <p:cNvSpPr>
                <a:spLocks noEditPoints="1"/>
              </p:cNvSpPr>
              <p:nvPr/>
            </p:nvSpPr>
            <p:spPr bwMode="auto">
              <a:xfrm>
                <a:off x="1668" y="3520"/>
                <a:ext cx="35" cy="41"/>
              </a:xfrm>
              <a:custGeom>
                <a:avLst/>
                <a:gdLst>
                  <a:gd name="T0" fmla="*/ 43 w 46"/>
                  <a:gd name="T1" fmla="*/ 40 h 54"/>
                  <a:gd name="T2" fmla="*/ 43 w 46"/>
                  <a:gd name="T3" fmla="*/ 40 h 54"/>
                  <a:gd name="T4" fmla="*/ 36 w 46"/>
                  <a:gd name="T5" fmla="*/ 44 h 54"/>
                  <a:gd name="T6" fmla="*/ 27 w 46"/>
                  <a:gd name="T7" fmla="*/ 46 h 54"/>
                  <a:gd name="T8" fmla="*/ 15 w 46"/>
                  <a:gd name="T9" fmla="*/ 40 h 54"/>
                  <a:gd name="T10" fmla="*/ 11 w 46"/>
                  <a:gd name="T11" fmla="*/ 28 h 54"/>
                  <a:gd name="T12" fmla="*/ 45 w 46"/>
                  <a:gd name="T13" fmla="*/ 28 h 54"/>
                  <a:gd name="T14" fmla="*/ 46 w 46"/>
                  <a:gd name="T15" fmla="*/ 27 h 54"/>
                  <a:gd name="T16" fmla="*/ 41 w 46"/>
                  <a:gd name="T17" fmla="*/ 7 h 54"/>
                  <a:gd name="T18" fmla="*/ 24 w 46"/>
                  <a:gd name="T19" fmla="*/ 0 h 54"/>
                  <a:gd name="T20" fmla="*/ 0 w 46"/>
                  <a:gd name="T21" fmla="*/ 27 h 54"/>
                  <a:gd name="T22" fmla="*/ 27 w 46"/>
                  <a:gd name="T23" fmla="*/ 54 h 54"/>
                  <a:gd name="T24" fmla="*/ 43 w 46"/>
                  <a:gd name="T25" fmla="*/ 50 h 54"/>
                  <a:gd name="T26" fmla="*/ 43 w 46"/>
                  <a:gd name="T27" fmla="*/ 49 h 54"/>
                  <a:gd name="T28" fmla="*/ 44 w 46"/>
                  <a:gd name="T29" fmla="*/ 40 h 54"/>
                  <a:gd name="T30" fmla="*/ 43 w 46"/>
                  <a:gd name="T31" fmla="*/ 40 h 54"/>
                  <a:gd name="T32" fmla="*/ 36 w 46"/>
                  <a:gd name="T33" fmla="*/ 20 h 54"/>
                  <a:gd name="T34" fmla="*/ 36 w 46"/>
                  <a:gd name="T35" fmla="*/ 20 h 54"/>
                  <a:gd name="T36" fmla="*/ 11 w 46"/>
                  <a:gd name="T37" fmla="*/ 20 h 54"/>
                  <a:gd name="T38" fmla="*/ 24 w 46"/>
                  <a:gd name="T39" fmla="*/ 7 h 54"/>
                  <a:gd name="T40" fmla="*/ 35 w 46"/>
                  <a:gd name="T41" fmla="*/ 15 h 54"/>
                  <a:gd name="T42" fmla="*/ 36 w 46"/>
                  <a:gd name="T4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1"/>
                      <a:pt x="40" y="43"/>
                      <a:pt x="36" y="44"/>
                    </a:cubicBezTo>
                    <a:cubicBezTo>
                      <a:pt x="33" y="45"/>
                      <a:pt x="30" y="46"/>
                      <a:pt x="27" y="46"/>
                    </a:cubicBezTo>
                    <a:cubicBezTo>
                      <a:pt x="24" y="46"/>
                      <a:pt x="19" y="45"/>
                      <a:pt x="15" y="40"/>
                    </a:cubicBezTo>
                    <a:cubicBezTo>
                      <a:pt x="11" y="36"/>
                      <a:pt x="11" y="31"/>
                      <a:pt x="11" y="28"/>
                    </a:cubicBezTo>
                    <a:cubicBezTo>
                      <a:pt x="27" y="28"/>
                      <a:pt x="30" y="28"/>
                      <a:pt x="45" y="28"/>
                    </a:cubicBezTo>
                    <a:lnTo>
                      <a:pt x="46" y="27"/>
                    </a:lnTo>
                    <a:cubicBezTo>
                      <a:pt x="46" y="23"/>
                      <a:pt x="46" y="13"/>
                      <a:pt x="41" y="7"/>
                    </a:cubicBezTo>
                    <a:cubicBezTo>
                      <a:pt x="38" y="3"/>
                      <a:pt x="32" y="0"/>
                      <a:pt x="24" y="0"/>
                    </a:cubicBezTo>
                    <a:cubicBezTo>
                      <a:pt x="11" y="0"/>
                      <a:pt x="0" y="9"/>
                      <a:pt x="0" y="27"/>
                    </a:cubicBezTo>
                    <a:cubicBezTo>
                      <a:pt x="0" y="44"/>
                      <a:pt x="10" y="54"/>
                      <a:pt x="27" y="54"/>
                    </a:cubicBezTo>
                    <a:cubicBezTo>
                      <a:pt x="36" y="54"/>
                      <a:pt x="41" y="51"/>
                      <a:pt x="43" y="50"/>
                    </a:cubicBezTo>
                    <a:lnTo>
                      <a:pt x="43" y="49"/>
                    </a:lnTo>
                    <a:cubicBezTo>
                      <a:pt x="43" y="45"/>
                      <a:pt x="43" y="44"/>
                      <a:pt x="44" y="40"/>
                    </a:cubicBezTo>
                    <a:lnTo>
                      <a:pt x="43" y="40"/>
                    </a:lnTo>
                    <a:close/>
                    <a:moveTo>
                      <a:pt x="36" y="20"/>
                    </a:moveTo>
                    <a:lnTo>
                      <a:pt x="36" y="20"/>
                    </a:lnTo>
                    <a:cubicBezTo>
                      <a:pt x="27" y="20"/>
                      <a:pt x="23" y="21"/>
                      <a:pt x="11" y="20"/>
                    </a:cubicBezTo>
                    <a:cubicBezTo>
                      <a:pt x="12" y="11"/>
                      <a:pt x="18" y="7"/>
                      <a:pt x="24" y="7"/>
                    </a:cubicBezTo>
                    <a:cubicBezTo>
                      <a:pt x="28" y="7"/>
                      <a:pt x="33" y="9"/>
                      <a:pt x="35" y="15"/>
                    </a:cubicBezTo>
                    <a:cubicBezTo>
                      <a:pt x="36" y="17"/>
                      <a:pt x="36" y="19"/>
                      <a:pt x="36" y="2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87" name="Freeform 81"/>
              <p:cNvSpPr>
                <a:spLocks/>
              </p:cNvSpPr>
              <p:nvPr/>
            </p:nvSpPr>
            <p:spPr bwMode="auto">
              <a:xfrm>
                <a:off x="1711" y="3520"/>
                <a:ext cx="58" cy="40"/>
              </a:xfrm>
              <a:custGeom>
                <a:avLst/>
                <a:gdLst>
                  <a:gd name="T0" fmla="*/ 0 w 76"/>
                  <a:gd name="T1" fmla="*/ 3 h 53"/>
                  <a:gd name="T2" fmla="*/ 0 w 76"/>
                  <a:gd name="T3" fmla="*/ 3 h 53"/>
                  <a:gd name="T4" fmla="*/ 1 w 76"/>
                  <a:gd name="T5" fmla="*/ 32 h 53"/>
                  <a:gd name="T6" fmla="*/ 1 w 76"/>
                  <a:gd name="T7" fmla="*/ 52 h 53"/>
                  <a:gd name="T8" fmla="*/ 1 w 76"/>
                  <a:gd name="T9" fmla="*/ 53 h 53"/>
                  <a:gd name="T10" fmla="*/ 12 w 76"/>
                  <a:gd name="T11" fmla="*/ 52 h 53"/>
                  <a:gd name="T12" fmla="*/ 12 w 76"/>
                  <a:gd name="T13" fmla="*/ 52 h 53"/>
                  <a:gd name="T14" fmla="*/ 11 w 76"/>
                  <a:gd name="T15" fmla="*/ 30 h 53"/>
                  <a:gd name="T16" fmla="*/ 11 w 76"/>
                  <a:gd name="T17" fmla="*/ 13 h 53"/>
                  <a:gd name="T18" fmla="*/ 24 w 76"/>
                  <a:gd name="T19" fmla="*/ 8 h 53"/>
                  <a:gd name="T20" fmla="*/ 32 w 76"/>
                  <a:gd name="T21" fmla="*/ 16 h 53"/>
                  <a:gd name="T22" fmla="*/ 33 w 76"/>
                  <a:gd name="T23" fmla="*/ 26 h 53"/>
                  <a:gd name="T24" fmla="*/ 32 w 76"/>
                  <a:gd name="T25" fmla="*/ 52 h 53"/>
                  <a:gd name="T26" fmla="*/ 33 w 76"/>
                  <a:gd name="T27" fmla="*/ 53 h 53"/>
                  <a:gd name="T28" fmla="*/ 43 w 76"/>
                  <a:gd name="T29" fmla="*/ 52 h 53"/>
                  <a:gd name="T30" fmla="*/ 44 w 76"/>
                  <a:gd name="T31" fmla="*/ 52 h 53"/>
                  <a:gd name="T32" fmla="*/ 43 w 76"/>
                  <a:gd name="T33" fmla="*/ 31 h 53"/>
                  <a:gd name="T34" fmla="*/ 43 w 76"/>
                  <a:gd name="T35" fmla="*/ 26 h 53"/>
                  <a:gd name="T36" fmla="*/ 43 w 76"/>
                  <a:gd name="T37" fmla="*/ 14 h 53"/>
                  <a:gd name="T38" fmla="*/ 56 w 76"/>
                  <a:gd name="T39" fmla="*/ 8 h 53"/>
                  <a:gd name="T40" fmla="*/ 64 w 76"/>
                  <a:gd name="T41" fmla="*/ 16 h 53"/>
                  <a:gd name="T42" fmla="*/ 65 w 76"/>
                  <a:gd name="T43" fmla="*/ 27 h 53"/>
                  <a:gd name="T44" fmla="*/ 65 w 76"/>
                  <a:gd name="T45" fmla="*/ 52 h 53"/>
                  <a:gd name="T46" fmla="*/ 65 w 76"/>
                  <a:gd name="T47" fmla="*/ 53 h 53"/>
                  <a:gd name="T48" fmla="*/ 75 w 76"/>
                  <a:gd name="T49" fmla="*/ 52 h 53"/>
                  <a:gd name="T50" fmla="*/ 76 w 76"/>
                  <a:gd name="T51" fmla="*/ 52 h 53"/>
                  <a:gd name="T52" fmla="*/ 75 w 76"/>
                  <a:gd name="T53" fmla="*/ 29 h 53"/>
                  <a:gd name="T54" fmla="*/ 75 w 76"/>
                  <a:gd name="T55" fmla="*/ 20 h 53"/>
                  <a:gd name="T56" fmla="*/ 70 w 76"/>
                  <a:gd name="T57" fmla="*/ 4 h 53"/>
                  <a:gd name="T58" fmla="*/ 60 w 76"/>
                  <a:gd name="T59" fmla="*/ 0 h 53"/>
                  <a:gd name="T60" fmla="*/ 41 w 76"/>
                  <a:gd name="T61" fmla="*/ 7 h 53"/>
                  <a:gd name="T62" fmla="*/ 28 w 76"/>
                  <a:gd name="T63" fmla="*/ 0 h 53"/>
                  <a:gd name="T64" fmla="*/ 11 w 76"/>
                  <a:gd name="T65" fmla="*/ 6 h 53"/>
                  <a:gd name="T66" fmla="*/ 12 w 76"/>
                  <a:gd name="T67" fmla="*/ 1 h 53"/>
                  <a:gd name="T68" fmla="*/ 11 w 76"/>
                  <a:gd name="T69" fmla="*/ 0 h 53"/>
                  <a:gd name="T70" fmla="*/ 0 w 76"/>
                  <a:gd name="T71" fmla="*/ 2 h 53"/>
                  <a:gd name="T72" fmla="*/ 0 w 76"/>
                  <a:gd name="T73"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53">
                    <a:moveTo>
                      <a:pt x="0" y="3"/>
                    </a:moveTo>
                    <a:lnTo>
                      <a:pt x="0" y="3"/>
                    </a:lnTo>
                    <a:cubicBezTo>
                      <a:pt x="1" y="7"/>
                      <a:pt x="1" y="14"/>
                      <a:pt x="1" y="32"/>
                    </a:cubicBezTo>
                    <a:cubicBezTo>
                      <a:pt x="1" y="43"/>
                      <a:pt x="1" y="48"/>
                      <a:pt x="1" y="52"/>
                    </a:cubicBezTo>
                    <a:lnTo>
                      <a:pt x="1" y="53"/>
                    </a:lnTo>
                    <a:cubicBezTo>
                      <a:pt x="6" y="52"/>
                      <a:pt x="6" y="52"/>
                      <a:pt x="12" y="52"/>
                    </a:cubicBezTo>
                    <a:lnTo>
                      <a:pt x="12" y="52"/>
                    </a:lnTo>
                    <a:cubicBezTo>
                      <a:pt x="12" y="46"/>
                      <a:pt x="11" y="41"/>
                      <a:pt x="11" y="30"/>
                    </a:cubicBezTo>
                    <a:lnTo>
                      <a:pt x="11" y="13"/>
                    </a:lnTo>
                    <a:cubicBezTo>
                      <a:pt x="16" y="10"/>
                      <a:pt x="20" y="8"/>
                      <a:pt x="24" y="8"/>
                    </a:cubicBezTo>
                    <a:cubicBezTo>
                      <a:pt x="30" y="8"/>
                      <a:pt x="31" y="12"/>
                      <a:pt x="32" y="16"/>
                    </a:cubicBezTo>
                    <a:cubicBezTo>
                      <a:pt x="33" y="18"/>
                      <a:pt x="33" y="21"/>
                      <a:pt x="33" y="26"/>
                    </a:cubicBezTo>
                    <a:cubicBezTo>
                      <a:pt x="33" y="32"/>
                      <a:pt x="33" y="43"/>
                      <a:pt x="32" y="52"/>
                    </a:cubicBezTo>
                    <a:lnTo>
                      <a:pt x="33" y="53"/>
                    </a:lnTo>
                    <a:cubicBezTo>
                      <a:pt x="38" y="53"/>
                      <a:pt x="38" y="52"/>
                      <a:pt x="43" y="52"/>
                    </a:cubicBezTo>
                    <a:lnTo>
                      <a:pt x="44" y="52"/>
                    </a:lnTo>
                    <a:cubicBezTo>
                      <a:pt x="43" y="45"/>
                      <a:pt x="43" y="41"/>
                      <a:pt x="43" y="31"/>
                    </a:cubicBezTo>
                    <a:lnTo>
                      <a:pt x="43" y="26"/>
                    </a:lnTo>
                    <a:cubicBezTo>
                      <a:pt x="43" y="23"/>
                      <a:pt x="43" y="16"/>
                      <a:pt x="43" y="14"/>
                    </a:cubicBezTo>
                    <a:cubicBezTo>
                      <a:pt x="48" y="9"/>
                      <a:pt x="53" y="8"/>
                      <a:pt x="56" y="8"/>
                    </a:cubicBezTo>
                    <a:cubicBezTo>
                      <a:pt x="61" y="8"/>
                      <a:pt x="63" y="12"/>
                      <a:pt x="64" y="16"/>
                    </a:cubicBezTo>
                    <a:cubicBezTo>
                      <a:pt x="65" y="18"/>
                      <a:pt x="65" y="21"/>
                      <a:pt x="65" y="27"/>
                    </a:cubicBezTo>
                    <a:cubicBezTo>
                      <a:pt x="65" y="35"/>
                      <a:pt x="65" y="44"/>
                      <a:pt x="65" y="52"/>
                    </a:cubicBezTo>
                    <a:lnTo>
                      <a:pt x="65" y="53"/>
                    </a:lnTo>
                    <a:cubicBezTo>
                      <a:pt x="70" y="53"/>
                      <a:pt x="70" y="52"/>
                      <a:pt x="75" y="52"/>
                    </a:cubicBezTo>
                    <a:lnTo>
                      <a:pt x="76" y="52"/>
                    </a:lnTo>
                    <a:cubicBezTo>
                      <a:pt x="75" y="43"/>
                      <a:pt x="75" y="40"/>
                      <a:pt x="75" y="29"/>
                    </a:cubicBezTo>
                    <a:lnTo>
                      <a:pt x="75" y="20"/>
                    </a:lnTo>
                    <a:cubicBezTo>
                      <a:pt x="75" y="12"/>
                      <a:pt x="75" y="8"/>
                      <a:pt x="70" y="4"/>
                    </a:cubicBezTo>
                    <a:cubicBezTo>
                      <a:pt x="68" y="1"/>
                      <a:pt x="64" y="0"/>
                      <a:pt x="60" y="0"/>
                    </a:cubicBezTo>
                    <a:cubicBezTo>
                      <a:pt x="51" y="0"/>
                      <a:pt x="43" y="5"/>
                      <a:pt x="41" y="7"/>
                    </a:cubicBezTo>
                    <a:cubicBezTo>
                      <a:pt x="39" y="5"/>
                      <a:pt x="37" y="0"/>
                      <a:pt x="28" y="0"/>
                    </a:cubicBezTo>
                    <a:cubicBezTo>
                      <a:pt x="20" y="0"/>
                      <a:pt x="15" y="4"/>
                      <a:pt x="11" y="6"/>
                    </a:cubicBezTo>
                    <a:lnTo>
                      <a:pt x="12" y="1"/>
                    </a:lnTo>
                    <a:lnTo>
                      <a:pt x="11" y="0"/>
                    </a:lnTo>
                    <a:cubicBezTo>
                      <a:pt x="8" y="1"/>
                      <a:pt x="6" y="1"/>
                      <a:pt x="0" y="2"/>
                    </a:cubicBezTo>
                    <a:lnTo>
                      <a:pt x="0"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88" name="Freeform 82"/>
              <p:cNvSpPr>
                <a:spLocks noEditPoints="1"/>
              </p:cNvSpPr>
              <p:nvPr/>
            </p:nvSpPr>
            <p:spPr bwMode="auto">
              <a:xfrm>
                <a:off x="1778" y="3520"/>
                <a:ext cx="35" cy="41"/>
              </a:xfrm>
              <a:custGeom>
                <a:avLst/>
                <a:gdLst>
                  <a:gd name="T0" fmla="*/ 43 w 46"/>
                  <a:gd name="T1" fmla="*/ 40 h 54"/>
                  <a:gd name="T2" fmla="*/ 43 w 46"/>
                  <a:gd name="T3" fmla="*/ 40 h 54"/>
                  <a:gd name="T4" fmla="*/ 36 w 46"/>
                  <a:gd name="T5" fmla="*/ 44 h 54"/>
                  <a:gd name="T6" fmla="*/ 27 w 46"/>
                  <a:gd name="T7" fmla="*/ 46 h 54"/>
                  <a:gd name="T8" fmla="*/ 14 w 46"/>
                  <a:gd name="T9" fmla="*/ 40 h 54"/>
                  <a:gd name="T10" fmla="*/ 10 w 46"/>
                  <a:gd name="T11" fmla="*/ 28 h 54"/>
                  <a:gd name="T12" fmla="*/ 45 w 46"/>
                  <a:gd name="T13" fmla="*/ 28 h 54"/>
                  <a:gd name="T14" fmla="*/ 45 w 46"/>
                  <a:gd name="T15" fmla="*/ 27 h 54"/>
                  <a:gd name="T16" fmla="*/ 40 w 46"/>
                  <a:gd name="T17" fmla="*/ 7 h 54"/>
                  <a:gd name="T18" fmla="*/ 24 w 46"/>
                  <a:gd name="T19" fmla="*/ 0 h 54"/>
                  <a:gd name="T20" fmla="*/ 0 w 46"/>
                  <a:gd name="T21" fmla="*/ 27 h 54"/>
                  <a:gd name="T22" fmla="*/ 26 w 46"/>
                  <a:gd name="T23" fmla="*/ 54 h 54"/>
                  <a:gd name="T24" fmla="*/ 42 w 46"/>
                  <a:gd name="T25" fmla="*/ 50 h 54"/>
                  <a:gd name="T26" fmla="*/ 43 w 46"/>
                  <a:gd name="T27" fmla="*/ 49 h 54"/>
                  <a:gd name="T28" fmla="*/ 43 w 46"/>
                  <a:gd name="T29" fmla="*/ 40 h 54"/>
                  <a:gd name="T30" fmla="*/ 43 w 46"/>
                  <a:gd name="T31" fmla="*/ 40 h 54"/>
                  <a:gd name="T32" fmla="*/ 35 w 46"/>
                  <a:gd name="T33" fmla="*/ 20 h 54"/>
                  <a:gd name="T34" fmla="*/ 35 w 46"/>
                  <a:gd name="T35" fmla="*/ 20 h 54"/>
                  <a:gd name="T36" fmla="*/ 10 w 46"/>
                  <a:gd name="T37" fmla="*/ 20 h 54"/>
                  <a:gd name="T38" fmla="*/ 23 w 46"/>
                  <a:gd name="T39" fmla="*/ 7 h 54"/>
                  <a:gd name="T40" fmla="*/ 34 w 46"/>
                  <a:gd name="T41" fmla="*/ 15 h 54"/>
                  <a:gd name="T42" fmla="*/ 35 w 46"/>
                  <a:gd name="T4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1" y="41"/>
                      <a:pt x="39" y="43"/>
                      <a:pt x="36" y="44"/>
                    </a:cubicBezTo>
                    <a:cubicBezTo>
                      <a:pt x="33" y="45"/>
                      <a:pt x="30" y="46"/>
                      <a:pt x="27" y="46"/>
                    </a:cubicBezTo>
                    <a:cubicBezTo>
                      <a:pt x="24" y="46"/>
                      <a:pt x="18" y="45"/>
                      <a:pt x="14" y="40"/>
                    </a:cubicBezTo>
                    <a:cubicBezTo>
                      <a:pt x="11" y="36"/>
                      <a:pt x="10" y="31"/>
                      <a:pt x="10" y="28"/>
                    </a:cubicBezTo>
                    <a:cubicBezTo>
                      <a:pt x="27" y="28"/>
                      <a:pt x="29" y="28"/>
                      <a:pt x="45" y="28"/>
                    </a:cubicBezTo>
                    <a:lnTo>
                      <a:pt x="45" y="27"/>
                    </a:lnTo>
                    <a:cubicBezTo>
                      <a:pt x="46" y="23"/>
                      <a:pt x="46" y="13"/>
                      <a:pt x="40" y="7"/>
                    </a:cubicBezTo>
                    <a:cubicBezTo>
                      <a:pt x="37" y="3"/>
                      <a:pt x="32" y="0"/>
                      <a:pt x="24" y="0"/>
                    </a:cubicBezTo>
                    <a:cubicBezTo>
                      <a:pt x="11" y="0"/>
                      <a:pt x="0" y="9"/>
                      <a:pt x="0" y="27"/>
                    </a:cubicBezTo>
                    <a:cubicBezTo>
                      <a:pt x="0" y="44"/>
                      <a:pt x="10" y="54"/>
                      <a:pt x="26" y="54"/>
                    </a:cubicBezTo>
                    <a:cubicBezTo>
                      <a:pt x="35" y="54"/>
                      <a:pt x="40" y="51"/>
                      <a:pt x="42" y="50"/>
                    </a:cubicBezTo>
                    <a:lnTo>
                      <a:pt x="43" y="49"/>
                    </a:lnTo>
                    <a:cubicBezTo>
                      <a:pt x="43" y="45"/>
                      <a:pt x="43" y="44"/>
                      <a:pt x="43" y="40"/>
                    </a:cubicBezTo>
                    <a:lnTo>
                      <a:pt x="43" y="40"/>
                    </a:lnTo>
                    <a:close/>
                    <a:moveTo>
                      <a:pt x="35" y="20"/>
                    </a:moveTo>
                    <a:lnTo>
                      <a:pt x="35" y="20"/>
                    </a:lnTo>
                    <a:cubicBezTo>
                      <a:pt x="26" y="20"/>
                      <a:pt x="22" y="21"/>
                      <a:pt x="10" y="20"/>
                    </a:cubicBezTo>
                    <a:cubicBezTo>
                      <a:pt x="11" y="11"/>
                      <a:pt x="18" y="7"/>
                      <a:pt x="23" y="7"/>
                    </a:cubicBezTo>
                    <a:cubicBezTo>
                      <a:pt x="28" y="7"/>
                      <a:pt x="32" y="9"/>
                      <a:pt x="34" y="15"/>
                    </a:cubicBezTo>
                    <a:cubicBezTo>
                      <a:pt x="35" y="17"/>
                      <a:pt x="35" y="19"/>
                      <a:pt x="35" y="2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89" name="Freeform 83"/>
              <p:cNvSpPr>
                <a:spLocks/>
              </p:cNvSpPr>
              <p:nvPr/>
            </p:nvSpPr>
            <p:spPr bwMode="auto">
              <a:xfrm>
                <a:off x="1820" y="3520"/>
                <a:ext cx="35" cy="40"/>
              </a:xfrm>
              <a:custGeom>
                <a:avLst/>
                <a:gdLst>
                  <a:gd name="T0" fmla="*/ 45 w 45"/>
                  <a:gd name="T1" fmla="*/ 52 h 53"/>
                  <a:gd name="T2" fmla="*/ 45 w 45"/>
                  <a:gd name="T3" fmla="*/ 52 h 53"/>
                  <a:gd name="T4" fmla="*/ 45 w 45"/>
                  <a:gd name="T5" fmla="*/ 32 h 53"/>
                  <a:gd name="T6" fmla="*/ 45 w 45"/>
                  <a:gd name="T7" fmla="*/ 20 h 53"/>
                  <a:gd name="T8" fmla="*/ 43 w 45"/>
                  <a:gd name="T9" fmla="*/ 8 h 53"/>
                  <a:gd name="T10" fmla="*/ 38 w 45"/>
                  <a:gd name="T11" fmla="*/ 2 h 53"/>
                  <a:gd name="T12" fmla="*/ 29 w 45"/>
                  <a:gd name="T13" fmla="*/ 0 h 53"/>
                  <a:gd name="T14" fmla="*/ 12 w 45"/>
                  <a:gd name="T15" fmla="*/ 6 h 53"/>
                  <a:gd name="T16" fmla="*/ 12 w 45"/>
                  <a:gd name="T17" fmla="*/ 1 h 53"/>
                  <a:gd name="T18" fmla="*/ 11 w 45"/>
                  <a:gd name="T19" fmla="*/ 0 h 53"/>
                  <a:gd name="T20" fmla="*/ 1 w 45"/>
                  <a:gd name="T21" fmla="*/ 2 h 53"/>
                  <a:gd name="T22" fmla="*/ 0 w 45"/>
                  <a:gd name="T23" fmla="*/ 3 h 53"/>
                  <a:gd name="T24" fmla="*/ 1 w 45"/>
                  <a:gd name="T25" fmla="*/ 34 h 53"/>
                  <a:gd name="T26" fmla="*/ 1 w 45"/>
                  <a:gd name="T27" fmla="*/ 52 h 53"/>
                  <a:gd name="T28" fmla="*/ 2 w 45"/>
                  <a:gd name="T29" fmla="*/ 53 h 53"/>
                  <a:gd name="T30" fmla="*/ 12 w 45"/>
                  <a:gd name="T31" fmla="*/ 52 h 53"/>
                  <a:gd name="T32" fmla="*/ 13 w 45"/>
                  <a:gd name="T33" fmla="*/ 52 h 53"/>
                  <a:gd name="T34" fmla="*/ 12 w 45"/>
                  <a:gd name="T35" fmla="*/ 14 h 53"/>
                  <a:gd name="T36" fmla="*/ 25 w 45"/>
                  <a:gd name="T37" fmla="*/ 8 h 53"/>
                  <a:gd name="T38" fmla="*/ 34 w 45"/>
                  <a:gd name="T39" fmla="*/ 16 h 53"/>
                  <a:gd name="T40" fmla="*/ 35 w 45"/>
                  <a:gd name="T41" fmla="*/ 34 h 53"/>
                  <a:gd name="T42" fmla="*/ 34 w 45"/>
                  <a:gd name="T43" fmla="*/ 49 h 53"/>
                  <a:gd name="T44" fmla="*/ 34 w 45"/>
                  <a:gd name="T45" fmla="*/ 52 h 53"/>
                  <a:gd name="T46" fmla="*/ 35 w 45"/>
                  <a:gd name="T47" fmla="*/ 53 h 53"/>
                  <a:gd name="T48" fmla="*/ 45 w 45"/>
                  <a:gd name="T49" fmla="*/ 52 h 53"/>
                  <a:gd name="T50" fmla="*/ 45 w 45"/>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5" y="52"/>
                    </a:moveTo>
                    <a:lnTo>
                      <a:pt x="45" y="52"/>
                    </a:lnTo>
                    <a:cubicBezTo>
                      <a:pt x="45" y="48"/>
                      <a:pt x="45" y="44"/>
                      <a:pt x="45" y="32"/>
                    </a:cubicBezTo>
                    <a:lnTo>
                      <a:pt x="45" y="20"/>
                    </a:lnTo>
                    <a:cubicBezTo>
                      <a:pt x="45" y="14"/>
                      <a:pt x="45" y="11"/>
                      <a:pt x="43" y="8"/>
                    </a:cubicBezTo>
                    <a:cubicBezTo>
                      <a:pt x="42" y="6"/>
                      <a:pt x="40" y="3"/>
                      <a:pt x="38" y="2"/>
                    </a:cubicBezTo>
                    <a:cubicBezTo>
                      <a:pt x="35" y="0"/>
                      <a:pt x="32" y="0"/>
                      <a:pt x="29" y="0"/>
                    </a:cubicBezTo>
                    <a:cubicBezTo>
                      <a:pt x="21" y="0"/>
                      <a:pt x="15" y="4"/>
                      <a:pt x="12" y="6"/>
                    </a:cubicBezTo>
                    <a:lnTo>
                      <a:pt x="12" y="1"/>
                    </a:lnTo>
                    <a:lnTo>
                      <a:pt x="11" y="0"/>
                    </a:lnTo>
                    <a:cubicBezTo>
                      <a:pt x="7" y="1"/>
                      <a:pt x="6" y="1"/>
                      <a:pt x="1" y="2"/>
                    </a:cubicBezTo>
                    <a:lnTo>
                      <a:pt x="0" y="3"/>
                    </a:lnTo>
                    <a:cubicBezTo>
                      <a:pt x="1" y="10"/>
                      <a:pt x="1" y="18"/>
                      <a:pt x="1" y="34"/>
                    </a:cubicBezTo>
                    <a:cubicBezTo>
                      <a:pt x="1" y="41"/>
                      <a:pt x="1" y="47"/>
                      <a:pt x="1" y="52"/>
                    </a:cubicBezTo>
                    <a:lnTo>
                      <a:pt x="2" y="53"/>
                    </a:lnTo>
                    <a:cubicBezTo>
                      <a:pt x="6" y="52"/>
                      <a:pt x="7" y="52"/>
                      <a:pt x="12" y="52"/>
                    </a:cubicBezTo>
                    <a:lnTo>
                      <a:pt x="13" y="52"/>
                    </a:lnTo>
                    <a:cubicBezTo>
                      <a:pt x="12" y="40"/>
                      <a:pt x="12" y="31"/>
                      <a:pt x="12" y="14"/>
                    </a:cubicBezTo>
                    <a:cubicBezTo>
                      <a:pt x="15" y="12"/>
                      <a:pt x="19" y="8"/>
                      <a:pt x="25" y="8"/>
                    </a:cubicBezTo>
                    <a:cubicBezTo>
                      <a:pt x="26" y="8"/>
                      <a:pt x="32" y="8"/>
                      <a:pt x="34" y="16"/>
                    </a:cubicBezTo>
                    <a:cubicBezTo>
                      <a:pt x="34" y="18"/>
                      <a:pt x="35" y="19"/>
                      <a:pt x="35" y="34"/>
                    </a:cubicBezTo>
                    <a:cubicBezTo>
                      <a:pt x="35" y="39"/>
                      <a:pt x="35" y="44"/>
                      <a:pt x="34" y="49"/>
                    </a:cubicBezTo>
                    <a:cubicBezTo>
                      <a:pt x="34" y="50"/>
                      <a:pt x="34" y="51"/>
                      <a:pt x="34" y="52"/>
                    </a:cubicBezTo>
                    <a:lnTo>
                      <a:pt x="35" y="53"/>
                    </a:lnTo>
                    <a:cubicBezTo>
                      <a:pt x="40" y="52"/>
                      <a:pt x="40" y="52"/>
                      <a:pt x="45" y="52"/>
                    </a:cubicBezTo>
                    <a:lnTo>
                      <a:pt x="45"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90" name="Freeform 84"/>
              <p:cNvSpPr>
                <a:spLocks/>
              </p:cNvSpPr>
              <p:nvPr/>
            </p:nvSpPr>
            <p:spPr bwMode="auto">
              <a:xfrm>
                <a:off x="1860" y="3509"/>
                <a:ext cx="23" cy="51"/>
              </a:xfrm>
              <a:custGeom>
                <a:avLst/>
                <a:gdLst>
                  <a:gd name="T0" fmla="*/ 29 w 30"/>
                  <a:gd name="T1" fmla="*/ 58 h 67"/>
                  <a:gd name="T2" fmla="*/ 29 w 30"/>
                  <a:gd name="T3" fmla="*/ 58 h 67"/>
                  <a:gd name="T4" fmla="*/ 24 w 30"/>
                  <a:gd name="T5" fmla="*/ 59 h 67"/>
                  <a:gd name="T6" fmla="*/ 18 w 30"/>
                  <a:gd name="T7" fmla="*/ 49 h 67"/>
                  <a:gd name="T8" fmla="*/ 18 w 30"/>
                  <a:gd name="T9" fmla="*/ 41 h 67"/>
                  <a:gd name="T10" fmla="*/ 18 w 30"/>
                  <a:gd name="T11" fmla="*/ 23 h 67"/>
                  <a:gd name="T12" fmla="*/ 29 w 30"/>
                  <a:gd name="T13" fmla="*/ 23 h 67"/>
                  <a:gd name="T14" fmla="*/ 30 w 30"/>
                  <a:gd name="T15" fmla="*/ 22 h 67"/>
                  <a:gd name="T16" fmla="*/ 30 w 30"/>
                  <a:gd name="T17" fmla="*/ 15 h 67"/>
                  <a:gd name="T18" fmla="*/ 29 w 30"/>
                  <a:gd name="T19" fmla="*/ 15 h 67"/>
                  <a:gd name="T20" fmla="*/ 18 w 30"/>
                  <a:gd name="T21" fmla="*/ 15 h 67"/>
                  <a:gd name="T22" fmla="*/ 19 w 30"/>
                  <a:gd name="T23" fmla="*/ 0 h 67"/>
                  <a:gd name="T24" fmla="*/ 18 w 30"/>
                  <a:gd name="T25" fmla="*/ 0 h 67"/>
                  <a:gd name="T26" fmla="*/ 8 w 30"/>
                  <a:gd name="T27" fmla="*/ 2 h 67"/>
                  <a:gd name="T28" fmla="*/ 8 w 30"/>
                  <a:gd name="T29" fmla="*/ 3 h 67"/>
                  <a:gd name="T30" fmla="*/ 8 w 30"/>
                  <a:gd name="T31" fmla="*/ 9 h 67"/>
                  <a:gd name="T32" fmla="*/ 8 w 30"/>
                  <a:gd name="T33" fmla="*/ 15 h 67"/>
                  <a:gd name="T34" fmla="*/ 1 w 30"/>
                  <a:gd name="T35" fmla="*/ 15 h 67"/>
                  <a:gd name="T36" fmla="*/ 1 w 30"/>
                  <a:gd name="T37" fmla="*/ 16 h 67"/>
                  <a:gd name="T38" fmla="*/ 0 w 30"/>
                  <a:gd name="T39" fmla="*/ 23 h 67"/>
                  <a:gd name="T40" fmla="*/ 1 w 30"/>
                  <a:gd name="T41" fmla="*/ 23 h 67"/>
                  <a:gd name="T42" fmla="*/ 8 w 30"/>
                  <a:gd name="T43" fmla="*/ 23 h 67"/>
                  <a:gd name="T44" fmla="*/ 8 w 30"/>
                  <a:gd name="T45" fmla="*/ 45 h 67"/>
                  <a:gd name="T46" fmla="*/ 9 w 30"/>
                  <a:gd name="T47" fmla="*/ 62 h 67"/>
                  <a:gd name="T48" fmla="*/ 21 w 30"/>
                  <a:gd name="T49" fmla="*/ 67 h 67"/>
                  <a:gd name="T50" fmla="*/ 29 w 30"/>
                  <a:gd name="T51" fmla="*/ 66 h 67"/>
                  <a:gd name="T52" fmla="*/ 29 w 30"/>
                  <a:gd name="T53" fmla="*/ 65 h 67"/>
                  <a:gd name="T54" fmla="*/ 29 w 30"/>
                  <a:gd name="T55" fmla="*/ 59 h 67"/>
                  <a:gd name="T56" fmla="*/ 29 w 30"/>
                  <a:gd name="T57"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67">
                    <a:moveTo>
                      <a:pt x="29" y="58"/>
                    </a:moveTo>
                    <a:lnTo>
                      <a:pt x="29" y="58"/>
                    </a:lnTo>
                    <a:cubicBezTo>
                      <a:pt x="28" y="58"/>
                      <a:pt x="26" y="59"/>
                      <a:pt x="24" y="59"/>
                    </a:cubicBezTo>
                    <a:cubicBezTo>
                      <a:pt x="19" y="59"/>
                      <a:pt x="18" y="57"/>
                      <a:pt x="18" y="49"/>
                    </a:cubicBezTo>
                    <a:cubicBezTo>
                      <a:pt x="18" y="48"/>
                      <a:pt x="18" y="42"/>
                      <a:pt x="18" y="41"/>
                    </a:cubicBezTo>
                    <a:lnTo>
                      <a:pt x="18" y="23"/>
                    </a:lnTo>
                    <a:cubicBezTo>
                      <a:pt x="24" y="23"/>
                      <a:pt x="24" y="23"/>
                      <a:pt x="29" y="23"/>
                    </a:cubicBezTo>
                    <a:lnTo>
                      <a:pt x="30" y="22"/>
                    </a:lnTo>
                    <a:cubicBezTo>
                      <a:pt x="30" y="19"/>
                      <a:pt x="30" y="18"/>
                      <a:pt x="30" y="15"/>
                    </a:cubicBezTo>
                    <a:lnTo>
                      <a:pt x="29" y="15"/>
                    </a:lnTo>
                    <a:cubicBezTo>
                      <a:pt x="24" y="15"/>
                      <a:pt x="23" y="15"/>
                      <a:pt x="18" y="15"/>
                    </a:cubicBezTo>
                    <a:cubicBezTo>
                      <a:pt x="18" y="8"/>
                      <a:pt x="18" y="7"/>
                      <a:pt x="19" y="0"/>
                    </a:cubicBezTo>
                    <a:lnTo>
                      <a:pt x="18" y="0"/>
                    </a:lnTo>
                    <a:cubicBezTo>
                      <a:pt x="14" y="1"/>
                      <a:pt x="12" y="1"/>
                      <a:pt x="8" y="2"/>
                    </a:cubicBezTo>
                    <a:lnTo>
                      <a:pt x="8" y="3"/>
                    </a:lnTo>
                    <a:cubicBezTo>
                      <a:pt x="8" y="5"/>
                      <a:pt x="8" y="7"/>
                      <a:pt x="8" y="9"/>
                    </a:cubicBezTo>
                    <a:cubicBezTo>
                      <a:pt x="8" y="11"/>
                      <a:pt x="8" y="13"/>
                      <a:pt x="8" y="15"/>
                    </a:cubicBezTo>
                    <a:cubicBezTo>
                      <a:pt x="5" y="15"/>
                      <a:pt x="3" y="15"/>
                      <a:pt x="1" y="15"/>
                    </a:cubicBezTo>
                    <a:lnTo>
                      <a:pt x="1" y="16"/>
                    </a:lnTo>
                    <a:cubicBezTo>
                      <a:pt x="1" y="19"/>
                      <a:pt x="1" y="20"/>
                      <a:pt x="0" y="23"/>
                    </a:cubicBezTo>
                    <a:lnTo>
                      <a:pt x="1" y="23"/>
                    </a:lnTo>
                    <a:cubicBezTo>
                      <a:pt x="4" y="23"/>
                      <a:pt x="4" y="23"/>
                      <a:pt x="8" y="23"/>
                    </a:cubicBezTo>
                    <a:lnTo>
                      <a:pt x="8" y="45"/>
                    </a:lnTo>
                    <a:cubicBezTo>
                      <a:pt x="8" y="57"/>
                      <a:pt x="8" y="59"/>
                      <a:pt x="9" y="62"/>
                    </a:cubicBezTo>
                    <a:cubicBezTo>
                      <a:pt x="13" y="67"/>
                      <a:pt x="19" y="67"/>
                      <a:pt x="21" y="67"/>
                    </a:cubicBezTo>
                    <a:cubicBezTo>
                      <a:pt x="25" y="67"/>
                      <a:pt x="27" y="67"/>
                      <a:pt x="29" y="66"/>
                    </a:cubicBezTo>
                    <a:lnTo>
                      <a:pt x="29" y="65"/>
                    </a:lnTo>
                    <a:cubicBezTo>
                      <a:pt x="29" y="63"/>
                      <a:pt x="29" y="62"/>
                      <a:pt x="29" y="59"/>
                    </a:cubicBezTo>
                    <a:lnTo>
                      <a:pt x="29" y="5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91" name="Freeform 85"/>
              <p:cNvSpPr>
                <a:spLocks/>
              </p:cNvSpPr>
              <p:nvPr/>
            </p:nvSpPr>
            <p:spPr bwMode="auto">
              <a:xfrm>
                <a:off x="1886" y="3520"/>
                <a:ext cx="30" cy="41"/>
              </a:xfrm>
              <a:custGeom>
                <a:avLst/>
                <a:gdLst>
                  <a:gd name="T0" fmla="*/ 21 w 38"/>
                  <a:gd name="T1" fmla="*/ 21 h 54"/>
                  <a:gd name="T2" fmla="*/ 21 w 38"/>
                  <a:gd name="T3" fmla="*/ 21 h 54"/>
                  <a:gd name="T4" fmla="*/ 11 w 38"/>
                  <a:gd name="T5" fmla="*/ 14 h 54"/>
                  <a:gd name="T6" fmla="*/ 16 w 38"/>
                  <a:gd name="T7" fmla="*/ 8 h 54"/>
                  <a:gd name="T8" fmla="*/ 21 w 38"/>
                  <a:gd name="T9" fmla="*/ 7 h 54"/>
                  <a:gd name="T10" fmla="*/ 33 w 38"/>
                  <a:gd name="T11" fmla="*/ 11 h 54"/>
                  <a:gd name="T12" fmla="*/ 34 w 38"/>
                  <a:gd name="T13" fmla="*/ 11 h 54"/>
                  <a:gd name="T14" fmla="*/ 35 w 38"/>
                  <a:gd name="T15" fmla="*/ 3 h 54"/>
                  <a:gd name="T16" fmla="*/ 35 w 38"/>
                  <a:gd name="T17" fmla="*/ 2 h 54"/>
                  <a:gd name="T18" fmla="*/ 20 w 38"/>
                  <a:gd name="T19" fmla="*/ 0 h 54"/>
                  <a:gd name="T20" fmla="*/ 0 w 38"/>
                  <a:gd name="T21" fmla="*/ 15 h 54"/>
                  <a:gd name="T22" fmla="*/ 13 w 38"/>
                  <a:gd name="T23" fmla="*/ 29 h 54"/>
                  <a:gd name="T24" fmla="*/ 17 w 38"/>
                  <a:gd name="T25" fmla="*/ 30 h 54"/>
                  <a:gd name="T26" fmla="*/ 27 w 38"/>
                  <a:gd name="T27" fmla="*/ 38 h 54"/>
                  <a:gd name="T28" fmla="*/ 16 w 38"/>
                  <a:gd name="T29" fmla="*/ 46 h 54"/>
                  <a:gd name="T30" fmla="*/ 2 w 38"/>
                  <a:gd name="T31" fmla="*/ 41 h 54"/>
                  <a:gd name="T32" fmla="*/ 1 w 38"/>
                  <a:gd name="T33" fmla="*/ 41 h 54"/>
                  <a:gd name="T34" fmla="*/ 1 w 38"/>
                  <a:gd name="T35" fmla="*/ 50 h 54"/>
                  <a:gd name="T36" fmla="*/ 1 w 38"/>
                  <a:gd name="T37" fmla="*/ 51 h 54"/>
                  <a:gd name="T38" fmla="*/ 3 w 38"/>
                  <a:gd name="T39" fmla="*/ 51 h 54"/>
                  <a:gd name="T40" fmla="*/ 16 w 38"/>
                  <a:gd name="T41" fmla="*/ 54 h 54"/>
                  <a:gd name="T42" fmla="*/ 32 w 38"/>
                  <a:gd name="T43" fmla="*/ 49 h 54"/>
                  <a:gd name="T44" fmla="*/ 38 w 38"/>
                  <a:gd name="T45" fmla="*/ 37 h 54"/>
                  <a:gd name="T46" fmla="*/ 25 w 38"/>
                  <a:gd name="T47" fmla="*/ 22 h 54"/>
                  <a:gd name="T48" fmla="*/ 21 w 38"/>
                  <a:gd name="T49"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54">
                    <a:moveTo>
                      <a:pt x="21" y="21"/>
                    </a:moveTo>
                    <a:lnTo>
                      <a:pt x="21" y="21"/>
                    </a:lnTo>
                    <a:cubicBezTo>
                      <a:pt x="15" y="19"/>
                      <a:pt x="11" y="18"/>
                      <a:pt x="11" y="14"/>
                    </a:cubicBezTo>
                    <a:cubicBezTo>
                      <a:pt x="11" y="11"/>
                      <a:pt x="13" y="9"/>
                      <a:pt x="16" y="8"/>
                    </a:cubicBezTo>
                    <a:cubicBezTo>
                      <a:pt x="18" y="7"/>
                      <a:pt x="19" y="7"/>
                      <a:pt x="21" y="7"/>
                    </a:cubicBezTo>
                    <a:cubicBezTo>
                      <a:pt x="27" y="7"/>
                      <a:pt x="31" y="10"/>
                      <a:pt x="33" y="11"/>
                    </a:cubicBezTo>
                    <a:lnTo>
                      <a:pt x="34" y="11"/>
                    </a:lnTo>
                    <a:cubicBezTo>
                      <a:pt x="35" y="7"/>
                      <a:pt x="35" y="7"/>
                      <a:pt x="35" y="3"/>
                    </a:cubicBezTo>
                    <a:lnTo>
                      <a:pt x="35" y="2"/>
                    </a:lnTo>
                    <a:cubicBezTo>
                      <a:pt x="33" y="2"/>
                      <a:pt x="28" y="0"/>
                      <a:pt x="20" y="0"/>
                    </a:cubicBezTo>
                    <a:cubicBezTo>
                      <a:pt x="9" y="0"/>
                      <a:pt x="0" y="5"/>
                      <a:pt x="0" y="15"/>
                    </a:cubicBezTo>
                    <a:cubicBezTo>
                      <a:pt x="0" y="25"/>
                      <a:pt x="9" y="28"/>
                      <a:pt x="13" y="29"/>
                    </a:cubicBezTo>
                    <a:lnTo>
                      <a:pt x="17" y="30"/>
                    </a:lnTo>
                    <a:cubicBezTo>
                      <a:pt x="23" y="32"/>
                      <a:pt x="27" y="34"/>
                      <a:pt x="27" y="38"/>
                    </a:cubicBezTo>
                    <a:cubicBezTo>
                      <a:pt x="27" y="41"/>
                      <a:pt x="24" y="46"/>
                      <a:pt x="16" y="46"/>
                    </a:cubicBezTo>
                    <a:cubicBezTo>
                      <a:pt x="8" y="46"/>
                      <a:pt x="4" y="42"/>
                      <a:pt x="2" y="41"/>
                    </a:cubicBezTo>
                    <a:lnTo>
                      <a:pt x="1" y="41"/>
                    </a:lnTo>
                    <a:cubicBezTo>
                      <a:pt x="1" y="45"/>
                      <a:pt x="1" y="46"/>
                      <a:pt x="1" y="50"/>
                    </a:cubicBezTo>
                    <a:lnTo>
                      <a:pt x="1" y="51"/>
                    </a:lnTo>
                    <a:cubicBezTo>
                      <a:pt x="2" y="51"/>
                      <a:pt x="2" y="51"/>
                      <a:pt x="3" y="51"/>
                    </a:cubicBezTo>
                    <a:cubicBezTo>
                      <a:pt x="7" y="53"/>
                      <a:pt x="11" y="54"/>
                      <a:pt x="16" y="54"/>
                    </a:cubicBezTo>
                    <a:cubicBezTo>
                      <a:pt x="20" y="54"/>
                      <a:pt x="27" y="53"/>
                      <a:pt x="32" y="49"/>
                    </a:cubicBezTo>
                    <a:cubicBezTo>
                      <a:pt x="36" y="46"/>
                      <a:pt x="38" y="41"/>
                      <a:pt x="38" y="37"/>
                    </a:cubicBezTo>
                    <a:cubicBezTo>
                      <a:pt x="38" y="27"/>
                      <a:pt x="29" y="24"/>
                      <a:pt x="25" y="22"/>
                    </a:cubicBezTo>
                    <a:lnTo>
                      <a:pt x="21" y="2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92" name="Freeform 86"/>
              <p:cNvSpPr>
                <a:spLocks/>
              </p:cNvSpPr>
              <p:nvPr/>
            </p:nvSpPr>
            <p:spPr bwMode="auto">
              <a:xfrm>
                <a:off x="635" y="2830"/>
                <a:ext cx="594" cy="243"/>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93" name="Freeform 87"/>
              <p:cNvSpPr>
                <a:spLocks/>
              </p:cNvSpPr>
              <p:nvPr/>
            </p:nvSpPr>
            <p:spPr bwMode="auto">
              <a:xfrm>
                <a:off x="635" y="2830"/>
                <a:ext cx="594" cy="243"/>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noFill/>
              <a:ln w="12700" cap="flat">
                <a:solidFill>
                  <a:srgbClr val="00ADE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94" name="Freeform 88"/>
              <p:cNvSpPr>
                <a:spLocks/>
              </p:cNvSpPr>
              <p:nvPr/>
            </p:nvSpPr>
            <p:spPr bwMode="auto">
              <a:xfrm>
                <a:off x="800" y="2870"/>
                <a:ext cx="41" cy="56"/>
              </a:xfrm>
              <a:custGeom>
                <a:avLst/>
                <a:gdLst>
                  <a:gd name="T0" fmla="*/ 53 w 53"/>
                  <a:gd name="T1" fmla="*/ 0 h 72"/>
                  <a:gd name="T2" fmla="*/ 53 w 53"/>
                  <a:gd name="T3" fmla="*/ 0 h 72"/>
                  <a:gd name="T4" fmla="*/ 44 w 53"/>
                  <a:gd name="T5" fmla="*/ 1 h 72"/>
                  <a:gd name="T6" fmla="*/ 43 w 53"/>
                  <a:gd name="T7" fmla="*/ 1 h 72"/>
                  <a:gd name="T8" fmla="*/ 44 w 53"/>
                  <a:gd name="T9" fmla="*/ 39 h 72"/>
                  <a:gd name="T10" fmla="*/ 42 w 53"/>
                  <a:gd name="T11" fmla="*/ 56 h 72"/>
                  <a:gd name="T12" fmla="*/ 28 w 53"/>
                  <a:gd name="T13" fmla="*/ 64 h 72"/>
                  <a:gd name="T14" fmla="*/ 15 w 53"/>
                  <a:gd name="T15" fmla="*/ 59 h 72"/>
                  <a:gd name="T16" fmla="*/ 12 w 53"/>
                  <a:gd name="T17" fmla="*/ 39 h 72"/>
                  <a:gd name="T18" fmla="*/ 12 w 53"/>
                  <a:gd name="T19" fmla="*/ 1 h 72"/>
                  <a:gd name="T20" fmla="*/ 12 w 53"/>
                  <a:gd name="T21" fmla="*/ 0 h 72"/>
                  <a:gd name="T22" fmla="*/ 1 w 53"/>
                  <a:gd name="T23" fmla="*/ 1 h 72"/>
                  <a:gd name="T24" fmla="*/ 0 w 53"/>
                  <a:gd name="T25" fmla="*/ 1 h 72"/>
                  <a:gd name="T26" fmla="*/ 0 w 53"/>
                  <a:gd name="T27" fmla="*/ 30 h 72"/>
                  <a:gd name="T28" fmla="*/ 0 w 53"/>
                  <a:gd name="T29" fmla="*/ 40 h 72"/>
                  <a:gd name="T30" fmla="*/ 5 w 53"/>
                  <a:gd name="T31" fmla="*/ 64 h 72"/>
                  <a:gd name="T32" fmla="*/ 27 w 53"/>
                  <a:gd name="T33" fmla="*/ 72 h 72"/>
                  <a:gd name="T34" fmla="*/ 48 w 53"/>
                  <a:gd name="T35" fmla="*/ 65 h 72"/>
                  <a:gd name="T36" fmla="*/ 53 w 53"/>
                  <a:gd name="T37" fmla="*/ 44 h 72"/>
                  <a:gd name="T38" fmla="*/ 53 w 53"/>
                  <a:gd name="T39" fmla="*/ 35 h 72"/>
                  <a:gd name="T40" fmla="*/ 53 w 53"/>
                  <a:gd name="T41" fmla="*/ 20 h 72"/>
                  <a:gd name="T42" fmla="*/ 53 w 53"/>
                  <a:gd name="T43" fmla="*/ 1 h 72"/>
                  <a:gd name="T44" fmla="*/ 53 w 53"/>
                  <a:gd name="T4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72">
                    <a:moveTo>
                      <a:pt x="53" y="0"/>
                    </a:moveTo>
                    <a:lnTo>
                      <a:pt x="53" y="0"/>
                    </a:lnTo>
                    <a:cubicBezTo>
                      <a:pt x="49" y="0"/>
                      <a:pt x="48" y="0"/>
                      <a:pt x="44" y="1"/>
                    </a:cubicBezTo>
                    <a:lnTo>
                      <a:pt x="43" y="1"/>
                    </a:lnTo>
                    <a:cubicBezTo>
                      <a:pt x="44" y="12"/>
                      <a:pt x="44" y="27"/>
                      <a:pt x="44" y="39"/>
                    </a:cubicBezTo>
                    <a:cubicBezTo>
                      <a:pt x="44" y="46"/>
                      <a:pt x="44" y="52"/>
                      <a:pt x="42" y="56"/>
                    </a:cubicBezTo>
                    <a:cubicBezTo>
                      <a:pt x="38" y="63"/>
                      <a:pt x="30" y="64"/>
                      <a:pt x="28" y="64"/>
                    </a:cubicBezTo>
                    <a:cubicBezTo>
                      <a:pt x="21" y="64"/>
                      <a:pt x="17" y="61"/>
                      <a:pt x="15" y="59"/>
                    </a:cubicBezTo>
                    <a:cubicBezTo>
                      <a:pt x="12" y="55"/>
                      <a:pt x="12" y="49"/>
                      <a:pt x="12" y="39"/>
                    </a:cubicBezTo>
                    <a:cubicBezTo>
                      <a:pt x="12" y="29"/>
                      <a:pt x="12" y="11"/>
                      <a:pt x="12" y="1"/>
                    </a:cubicBezTo>
                    <a:lnTo>
                      <a:pt x="12" y="0"/>
                    </a:lnTo>
                    <a:cubicBezTo>
                      <a:pt x="7" y="0"/>
                      <a:pt x="6" y="0"/>
                      <a:pt x="1" y="1"/>
                    </a:cubicBezTo>
                    <a:lnTo>
                      <a:pt x="0" y="1"/>
                    </a:lnTo>
                    <a:cubicBezTo>
                      <a:pt x="0" y="14"/>
                      <a:pt x="0" y="16"/>
                      <a:pt x="0" y="30"/>
                    </a:cubicBezTo>
                    <a:lnTo>
                      <a:pt x="0" y="40"/>
                    </a:lnTo>
                    <a:cubicBezTo>
                      <a:pt x="0" y="52"/>
                      <a:pt x="0" y="58"/>
                      <a:pt x="5" y="64"/>
                    </a:cubicBezTo>
                    <a:cubicBezTo>
                      <a:pt x="8" y="67"/>
                      <a:pt x="14" y="72"/>
                      <a:pt x="27" y="72"/>
                    </a:cubicBezTo>
                    <a:cubicBezTo>
                      <a:pt x="35" y="72"/>
                      <a:pt x="43" y="70"/>
                      <a:pt x="48" y="65"/>
                    </a:cubicBezTo>
                    <a:cubicBezTo>
                      <a:pt x="53" y="58"/>
                      <a:pt x="53" y="50"/>
                      <a:pt x="53" y="44"/>
                    </a:cubicBezTo>
                    <a:lnTo>
                      <a:pt x="53" y="35"/>
                    </a:lnTo>
                    <a:cubicBezTo>
                      <a:pt x="53" y="28"/>
                      <a:pt x="53" y="24"/>
                      <a:pt x="53" y="20"/>
                    </a:cubicBezTo>
                    <a:cubicBezTo>
                      <a:pt x="53" y="12"/>
                      <a:pt x="53" y="10"/>
                      <a:pt x="53" y="1"/>
                    </a:cubicBezTo>
                    <a:lnTo>
                      <a:pt x="5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95" name="Freeform 89"/>
              <p:cNvSpPr>
                <a:spLocks/>
              </p:cNvSpPr>
              <p:nvPr/>
            </p:nvSpPr>
            <p:spPr bwMode="auto">
              <a:xfrm>
                <a:off x="849" y="2884"/>
                <a:ext cx="30" cy="42"/>
              </a:xfrm>
              <a:custGeom>
                <a:avLst/>
                <a:gdLst>
                  <a:gd name="T0" fmla="*/ 21 w 38"/>
                  <a:gd name="T1" fmla="*/ 21 h 54"/>
                  <a:gd name="T2" fmla="*/ 21 w 38"/>
                  <a:gd name="T3" fmla="*/ 21 h 54"/>
                  <a:gd name="T4" fmla="*/ 11 w 38"/>
                  <a:gd name="T5" fmla="*/ 14 h 54"/>
                  <a:gd name="T6" fmla="*/ 16 w 38"/>
                  <a:gd name="T7" fmla="*/ 8 h 54"/>
                  <a:gd name="T8" fmla="*/ 21 w 38"/>
                  <a:gd name="T9" fmla="*/ 7 h 54"/>
                  <a:gd name="T10" fmla="*/ 33 w 38"/>
                  <a:gd name="T11" fmla="*/ 11 h 54"/>
                  <a:gd name="T12" fmla="*/ 34 w 38"/>
                  <a:gd name="T13" fmla="*/ 11 h 54"/>
                  <a:gd name="T14" fmla="*/ 35 w 38"/>
                  <a:gd name="T15" fmla="*/ 3 h 54"/>
                  <a:gd name="T16" fmla="*/ 34 w 38"/>
                  <a:gd name="T17" fmla="*/ 2 h 54"/>
                  <a:gd name="T18" fmla="*/ 20 w 38"/>
                  <a:gd name="T19" fmla="*/ 0 h 54"/>
                  <a:gd name="T20" fmla="*/ 0 w 38"/>
                  <a:gd name="T21" fmla="*/ 15 h 54"/>
                  <a:gd name="T22" fmla="*/ 13 w 38"/>
                  <a:gd name="T23" fmla="*/ 29 h 54"/>
                  <a:gd name="T24" fmla="*/ 16 w 38"/>
                  <a:gd name="T25" fmla="*/ 30 h 54"/>
                  <a:gd name="T26" fmla="*/ 27 w 38"/>
                  <a:gd name="T27" fmla="*/ 38 h 54"/>
                  <a:gd name="T28" fmla="*/ 16 w 38"/>
                  <a:gd name="T29" fmla="*/ 46 h 54"/>
                  <a:gd name="T30" fmla="*/ 2 w 38"/>
                  <a:gd name="T31" fmla="*/ 41 h 54"/>
                  <a:gd name="T32" fmla="*/ 1 w 38"/>
                  <a:gd name="T33" fmla="*/ 41 h 54"/>
                  <a:gd name="T34" fmla="*/ 1 w 38"/>
                  <a:gd name="T35" fmla="*/ 50 h 54"/>
                  <a:gd name="T36" fmla="*/ 1 w 38"/>
                  <a:gd name="T37" fmla="*/ 51 h 54"/>
                  <a:gd name="T38" fmla="*/ 3 w 38"/>
                  <a:gd name="T39" fmla="*/ 51 h 54"/>
                  <a:gd name="T40" fmla="*/ 16 w 38"/>
                  <a:gd name="T41" fmla="*/ 54 h 54"/>
                  <a:gd name="T42" fmla="*/ 32 w 38"/>
                  <a:gd name="T43" fmla="*/ 49 h 54"/>
                  <a:gd name="T44" fmla="*/ 38 w 38"/>
                  <a:gd name="T45" fmla="*/ 37 h 54"/>
                  <a:gd name="T46" fmla="*/ 25 w 38"/>
                  <a:gd name="T47" fmla="*/ 22 h 54"/>
                  <a:gd name="T48" fmla="*/ 21 w 38"/>
                  <a:gd name="T49"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54">
                    <a:moveTo>
                      <a:pt x="21" y="21"/>
                    </a:moveTo>
                    <a:lnTo>
                      <a:pt x="21" y="21"/>
                    </a:lnTo>
                    <a:cubicBezTo>
                      <a:pt x="15" y="19"/>
                      <a:pt x="11" y="18"/>
                      <a:pt x="11" y="14"/>
                    </a:cubicBezTo>
                    <a:cubicBezTo>
                      <a:pt x="11" y="11"/>
                      <a:pt x="13" y="9"/>
                      <a:pt x="16" y="8"/>
                    </a:cubicBezTo>
                    <a:cubicBezTo>
                      <a:pt x="18" y="7"/>
                      <a:pt x="19" y="7"/>
                      <a:pt x="21" y="7"/>
                    </a:cubicBezTo>
                    <a:cubicBezTo>
                      <a:pt x="27" y="7"/>
                      <a:pt x="31" y="10"/>
                      <a:pt x="33" y="11"/>
                    </a:cubicBezTo>
                    <a:lnTo>
                      <a:pt x="34" y="11"/>
                    </a:lnTo>
                    <a:cubicBezTo>
                      <a:pt x="34" y="7"/>
                      <a:pt x="35" y="7"/>
                      <a:pt x="35" y="3"/>
                    </a:cubicBezTo>
                    <a:lnTo>
                      <a:pt x="34" y="2"/>
                    </a:lnTo>
                    <a:cubicBezTo>
                      <a:pt x="33" y="2"/>
                      <a:pt x="28" y="0"/>
                      <a:pt x="20" y="0"/>
                    </a:cubicBezTo>
                    <a:cubicBezTo>
                      <a:pt x="9" y="0"/>
                      <a:pt x="0" y="5"/>
                      <a:pt x="0" y="15"/>
                    </a:cubicBezTo>
                    <a:cubicBezTo>
                      <a:pt x="0" y="25"/>
                      <a:pt x="9" y="28"/>
                      <a:pt x="13" y="29"/>
                    </a:cubicBezTo>
                    <a:lnTo>
                      <a:pt x="16" y="30"/>
                    </a:lnTo>
                    <a:cubicBezTo>
                      <a:pt x="22" y="32"/>
                      <a:pt x="27" y="34"/>
                      <a:pt x="27" y="38"/>
                    </a:cubicBezTo>
                    <a:cubicBezTo>
                      <a:pt x="27" y="41"/>
                      <a:pt x="24" y="46"/>
                      <a:pt x="16" y="46"/>
                    </a:cubicBezTo>
                    <a:cubicBezTo>
                      <a:pt x="8" y="46"/>
                      <a:pt x="4" y="42"/>
                      <a:pt x="2" y="41"/>
                    </a:cubicBezTo>
                    <a:lnTo>
                      <a:pt x="1" y="41"/>
                    </a:lnTo>
                    <a:cubicBezTo>
                      <a:pt x="1" y="45"/>
                      <a:pt x="1" y="46"/>
                      <a:pt x="1" y="50"/>
                    </a:cubicBezTo>
                    <a:lnTo>
                      <a:pt x="1" y="51"/>
                    </a:lnTo>
                    <a:cubicBezTo>
                      <a:pt x="2" y="51"/>
                      <a:pt x="2" y="51"/>
                      <a:pt x="3" y="51"/>
                    </a:cubicBezTo>
                    <a:cubicBezTo>
                      <a:pt x="6" y="53"/>
                      <a:pt x="11" y="54"/>
                      <a:pt x="16" y="54"/>
                    </a:cubicBezTo>
                    <a:cubicBezTo>
                      <a:pt x="20" y="54"/>
                      <a:pt x="27" y="53"/>
                      <a:pt x="32" y="49"/>
                    </a:cubicBezTo>
                    <a:cubicBezTo>
                      <a:pt x="36" y="46"/>
                      <a:pt x="38" y="41"/>
                      <a:pt x="38" y="37"/>
                    </a:cubicBezTo>
                    <a:cubicBezTo>
                      <a:pt x="38" y="27"/>
                      <a:pt x="29" y="24"/>
                      <a:pt x="25" y="22"/>
                    </a:cubicBezTo>
                    <a:lnTo>
                      <a:pt x="21" y="2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96" name="Freeform 90"/>
              <p:cNvSpPr>
                <a:spLocks noEditPoints="1"/>
              </p:cNvSpPr>
              <p:nvPr/>
            </p:nvSpPr>
            <p:spPr bwMode="auto">
              <a:xfrm>
                <a:off x="883" y="2884"/>
                <a:ext cx="32" cy="42"/>
              </a:xfrm>
              <a:custGeom>
                <a:avLst/>
                <a:gdLst>
                  <a:gd name="T0" fmla="*/ 41 w 41"/>
                  <a:gd name="T1" fmla="*/ 22 h 54"/>
                  <a:gd name="T2" fmla="*/ 41 w 41"/>
                  <a:gd name="T3" fmla="*/ 22 h 54"/>
                  <a:gd name="T4" fmla="*/ 40 w 41"/>
                  <a:gd name="T5" fmla="*/ 10 h 54"/>
                  <a:gd name="T6" fmla="*/ 24 w 41"/>
                  <a:gd name="T7" fmla="*/ 0 h 54"/>
                  <a:gd name="T8" fmla="*/ 6 w 41"/>
                  <a:gd name="T9" fmla="*/ 3 h 54"/>
                  <a:gd name="T10" fmla="*/ 6 w 41"/>
                  <a:gd name="T11" fmla="*/ 3 h 54"/>
                  <a:gd name="T12" fmla="*/ 6 w 41"/>
                  <a:gd name="T13" fmla="*/ 11 h 54"/>
                  <a:gd name="T14" fmla="*/ 6 w 41"/>
                  <a:gd name="T15" fmla="*/ 11 h 54"/>
                  <a:gd name="T16" fmla="*/ 21 w 41"/>
                  <a:gd name="T17" fmla="*/ 7 h 54"/>
                  <a:gd name="T18" fmla="*/ 30 w 41"/>
                  <a:gd name="T19" fmla="*/ 11 h 54"/>
                  <a:gd name="T20" fmla="*/ 31 w 41"/>
                  <a:gd name="T21" fmla="*/ 17 h 54"/>
                  <a:gd name="T22" fmla="*/ 29 w 41"/>
                  <a:gd name="T23" fmla="*/ 17 h 54"/>
                  <a:gd name="T24" fmla="*/ 0 w 41"/>
                  <a:gd name="T25" fmla="*/ 37 h 54"/>
                  <a:gd name="T26" fmla="*/ 17 w 41"/>
                  <a:gd name="T27" fmla="*/ 54 h 54"/>
                  <a:gd name="T28" fmla="*/ 31 w 41"/>
                  <a:gd name="T29" fmla="*/ 49 h 54"/>
                  <a:gd name="T30" fmla="*/ 31 w 41"/>
                  <a:gd name="T31" fmla="*/ 52 h 54"/>
                  <a:gd name="T32" fmla="*/ 31 w 41"/>
                  <a:gd name="T33" fmla="*/ 53 h 54"/>
                  <a:gd name="T34" fmla="*/ 41 w 41"/>
                  <a:gd name="T35" fmla="*/ 52 h 54"/>
                  <a:gd name="T36" fmla="*/ 41 w 41"/>
                  <a:gd name="T37" fmla="*/ 52 h 54"/>
                  <a:gd name="T38" fmla="*/ 41 w 41"/>
                  <a:gd name="T39" fmla="*/ 32 h 54"/>
                  <a:gd name="T40" fmla="*/ 41 w 41"/>
                  <a:gd name="T41" fmla="*/ 22 h 54"/>
                  <a:gd name="T42" fmla="*/ 31 w 41"/>
                  <a:gd name="T43" fmla="*/ 25 h 54"/>
                  <a:gd name="T44" fmla="*/ 31 w 41"/>
                  <a:gd name="T45" fmla="*/ 25 h 54"/>
                  <a:gd name="T46" fmla="*/ 31 w 41"/>
                  <a:gd name="T47" fmla="*/ 41 h 54"/>
                  <a:gd name="T48" fmla="*/ 20 w 41"/>
                  <a:gd name="T49" fmla="*/ 45 h 54"/>
                  <a:gd name="T50" fmla="*/ 10 w 41"/>
                  <a:gd name="T51" fmla="*/ 36 h 54"/>
                  <a:gd name="T52" fmla="*/ 30 w 41"/>
                  <a:gd name="T53" fmla="*/ 25 h 54"/>
                  <a:gd name="T54" fmla="*/ 31 w 41"/>
                  <a:gd name="T55"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54">
                    <a:moveTo>
                      <a:pt x="41" y="22"/>
                    </a:moveTo>
                    <a:lnTo>
                      <a:pt x="41" y="22"/>
                    </a:lnTo>
                    <a:cubicBezTo>
                      <a:pt x="41" y="18"/>
                      <a:pt x="41" y="13"/>
                      <a:pt x="40" y="10"/>
                    </a:cubicBezTo>
                    <a:cubicBezTo>
                      <a:pt x="38" y="2"/>
                      <a:pt x="31" y="0"/>
                      <a:pt x="24" y="0"/>
                    </a:cubicBezTo>
                    <a:cubicBezTo>
                      <a:pt x="18" y="0"/>
                      <a:pt x="12" y="1"/>
                      <a:pt x="6" y="3"/>
                    </a:cubicBezTo>
                    <a:lnTo>
                      <a:pt x="6" y="3"/>
                    </a:lnTo>
                    <a:cubicBezTo>
                      <a:pt x="6" y="6"/>
                      <a:pt x="6" y="6"/>
                      <a:pt x="6" y="11"/>
                    </a:cubicBezTo>
                    <a:lnTo>
                      <a:pt x="6" y="11"/>
                    </a:lnTo>
                    <a:cubicBezTo>
                      <a:pt x="11" y="9"/>
                      <a:pt x="15" y="7"/>
                      <a:pt x="21" y="7"/>
                    </a:cubicBezTo>
                    <a:cubicBezTo>
                      <a:pt x="26" y="7"/>
                      <a:pt x="29" y="9"/>
                      <a:pt x="30" y="11"/>
                    </a:cubicBezTo>
                    <a:cubicBezTo>
                      <a:pt x="31" y="13"/>
                      <a:pt x="31" y="15"/>
                      <a:pt x="31" y="17"/>
                    </a:cubicBezTo>
                    <a:lnTo>
                      <a:pt x="29" y="17"/>
                    </a:lnTo>
                    <a:cubicBezTo>
                      <a:pt x="11" y="20"/>
                      <a:pt x="0" y="24"/>
                      <a:pt x="0" y="37"/>
                    </a:cubicBezTo>
                    <a:cubicBezTo>
                      <a:pt x="0" y="47"/>
                      <a:pt x="7" y="54"/>
                      <a:pt x="17" y="54"/>
                    </a:cubicBezTo>
                    <a:cubicBezTo>
                      <a:pt x="24" y="54"/>
                      <a:pt x="29" y="50"/>
                      <a:pt x="31" y="49"/>
                    </a:cubicBezTo>
                    <a:lnTo>
                      <a:pt x="31" y="52"/>
                    </a:lnTo>
                    <a:lnTo>
                      <a:pt x="31" y="53"/>
                    </a:lnTo>
                    <a:cubicBezTo>
                      <a:pt x="35" y="52"/>
                      <a:pt x="36" y="52"/>
                      <a:pt x="41" y="52"/>
                    </a:cubicBezTo>
                    <a:lnTo>
                      <a:pt x="41" y="52"/>
                    </a:lnTo>
                    <a:cubicBezTo>
                      <a:pt x="41" y="45"/>
                      <a:pt x="41" y="44"/>
                      <a:pt x="41" y="32"/>
                    </a:cubicBezTo>
                    <a:lnTo>
                      <a:pt x="41" y="22"/>
                    </a:lnTo>
                    <a:close/>
                    <a:moveTo>
                      <a:pt x="31" y="25"/>
                    </a:moveTo>
                    <a:lnTo>
                      <a:pt x="31" y="25"/>
                    </a:lnTo>
                    <a:lnTo>
                      <a:pt x="31" y="41"/>
                    </a:lnTo>
                    <a:cubicBezTo>
                      <a:pt x="30" y="42"/>
                      <a:pt x="26" y="45"/>
                      <a:pt x="20" y="45"/>
                    </a:cubicBezTo>
                    <a:cubicBezTo>
                      <a:pt x="10" y="45"/>
                      <a:pt x="10" y="37"/>
                      <a:pt x="10" y="36"/>
                    </a:cubicBezTo>
                    <a:cubicBezTo>
                      <a:pt x="10" y="28"/>
                      <a:pt x="20" y="26"/>
                      <a:pt x="30" y="25"/>
                    </a:cubicBezTo>
                    <a:lnTo>
                      <a:pt x="31" y="2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97" name="Freeform 91"/>
              <p:cNvSpPr>
                <a:spLocks noEditPoints="1"/>
              </p:cNvSpPr>
              <p:nvPr/>
            </p:nvSpPr>
            <p:spPr bwMode="auto">
              <a:xfrm>
                <a:off x="922" y="2863"/>
                <a:ext cx="36" cy="62"/>
              </a:xfrm>
              <a:custGeom>
                <a:avLst/>
                <a:gdLst>
                  <a:gd name="T0" fmla="*/ 11 w 47"/>
                  <a:gd name="T1" fmla="*/ 80 h 80"/>
                  <a:gd name="T2" fmla="*/ 11 w 47"/>
                  <a:gd name="T3" fmla="*/ 80 h 80"/>
                  <a:gd name="T4" fmla="*/ 41 w 47"/>
                  <a:gd name="T5" fmla="*/ 70 h 80"/>
                  <a:gd name="T6" fmla="*/ 47 w 47"/>
                  <a:gd name="T7" fmla="*/ 51 h 80"/>
                  <a:gd name="T8" fmla="*/ 25 w 47"/>
                  <a:gd name="T9" fmla="*/ 27 h 80"/>
                  <a:gd name="T10" fmla="*/ 11 w 47"/>
                  <a:gd name="T11" fmla="*/ 31 h 80"/>
                  <a:gd name="T12" fmla="*/ 11 w 47"/>
                  <a:gd name="T13" fmla="*/ 1 h 80"/>
                  <a:gd name="T14" fmla="*/ 11 w 47"/>
                  <a:gd name="T15" fmla="*/ 0 h 80"/>
                  <a:gd name="T16" fmla="*/ 0 w 47"/>
                  <a:gd name="T17" fmla="*/ 2 h 80"/>
                  <a:gd name="T18" fmla="*/ 0 w 47"/>
                  <a:gd name="T19" fmla="*/ 3 h 80"/>
                  <a:gd name="T20" fmla="*/ 1 w 47"/>
                  <a:gd name="T21" fmla="*/ 38 h 80"/>
                  <a:gd name="T22" fmla="*/ 1 w 47"/>
                  <a:gd name="T23" fmla="*/ 52 h 80"/>
                  <a:gd name="T24" fmla="*/ 0 w 47"/>
                  <a:gd name="T25" fmla="*/ 79 h 80"/>
                  <a:gd name="T26" fmla="*/ 1 w 47"/>
                  <a:gd name="T27" fmla="*/ 79 h 80"/>
                  <a:gd name="T28" fmla="*/ 9 w 47"/>
                  <a:gd name="T29" fmla="*/ 80 h 80"/>
                  <a:gd name="T30" fmla="*/ 11 w 47"/>
                  <a:gd name="T31" fmla="*/ 80 h 80"/>
                  <a:gd name="T32" fmla="*/ 11 w 47"/>
                  <a:gd name="T33" fmla="*/ 72 h 80"/>
                  <a:gd name="T34" fmla="*/ 11 w 47"/>
                  <a:gd name="T35" fmla="*/ 72 h 80"/>
                  <a:gd name="T36" fmla="*/ 11 w 47"/>
                  <a:gd name="T37" fmla="*/ 39 h 80"/>
                  <a:gd name="T38" fmla="*/ 22 w 47"/>
                  <a:gd name="T39" fmla="*/ 35 h 80"/>
                  <a:gd name="T40" fmla="*/ 31 w 47"/>
                  <a:gd name="T41" fmla="*/ 39 h 80"/>
                  <a:gd name="T42" fmla="*/ 36 w 47"/>
                  <a:gd name="T43" fmla="*/ 52 h 80"/>
                  <a:gd name="T44" fmla="*/ 31 w 47"/>
                  <a:gd name="T45" fmla="*/ 66 h 80"/>
                  <a:gd name="T46" fmla="*/ 14 w 47"/>
                  <a:gd name="T47" fmla="*/ 72 h 80"/>
                  <a:gd name="T48" fmla="*/ 11 w 47"/>
                  <a:gd name="T4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80">
                    <a:moveTo>
                      <a:pt x="11" y="80"/>
                    </a:moveTo>
                    <a:lnTo>
                      <a:pt x="11" y="80"/>
                    </a:lnTo>
                    <a:cubicBezTo>
                      <a:pt x="19" y="80"/>
                      <a:pt x="32" y="80"/>
                      <a:pt x="41" y="70"/>
                    </a:cubicBezTo>
                    <a:cubicBezTo>
                      <a:pt x="46" y="63"/>
                      <a:pt x="47" y="55"/>
                      <a:pt x="47" y="51"/>
                    </a:cubicBezTo>
                    <a:cubicBezTo>
                      <a:pt x="47" y="36"/>
                      <a:pt x="37" y="27"/>
                      <a:pt x="25" y="27"/>
                    </a:cubicBezTo>
                    <a:cubicBezTo>
                      <a:pt x="17" y="27"/>
                      <a:pt x="13" y="30"/>
                      <a:pt x="11" y="31"/>
                    </a:cubicBezTo>
                    <a:lnTo>
                      <a:pt x="11" y="1"/>
                    </a:lnTo>
                    <a:lnTo>
                      <a:pt x="11" y="0"/>
                    </a:lnTo>
                    <a:lnTo>
                      <a:pt x="0" y="2"/>
                    </a:lnTo>
                    <a:lnTo>
                      <a:pt x="0" y="3"/>
                    </a:lnTo>
                    <a:cubicBezTo>
                      <a:pt x="1" y="13"/>
                      <a:pt x="1" y="20"/>
                      <a:pt x="1" y="38"/>
                    </a:cubicBezTo>
                    <a:lnTo>
                      <a:pt x="1" y="52"/>
                    </a:lnTo>
                    <a:cubicBezTo>
                      <a:pt x="1" y="66"/>
                      <a:pt x="1" y="73"/>
                      <a:pt x="0" y="79"/>
                    </a:cubicBezTo>
                    <a:lnTo>
                      <a:pt x="1" y="79"/>
                    </a:lnTo>
                    <a:cubicBezTo>
                      <a:pt x="5" y="79"/>
                      <a:pt x="6" y="79"/>
                      <a:pt x="9" y="80"/>
                    </a:cubicBezTo>
                    <a:lnTo>
                      <a:pt x="11" y="80"/>
                    </a:lnTo>
                    <a:close/>
                    <a:moveTo>
                      <a:pt x="11" y="72"/>
                    </a:moveTo>
                    <a:lnTo>
                      <a:pt x="11" y="72"/>
                    </a:lnTo>
                    <a:cubicBezTo>
                      <a:pt x="11" y="57"/>
                      <a:pt x="11" y="53"/>
                      <a:pt x="11" y="39"/>
                    </a:cubicBezTo>
                    <a:cubicBezTo>
                      <a:pt x="13" y="37"/>
                      <a:pt x="17" y="35"/>
                      <a:pt x="22" y="35"/>
                    </a:cubicBezTo>
                    <a:cubicBezTo>
                      <a:pt x="25" y="35"/>
                      <a:pt x="29" y="36"/>
                      <a:pt x="31" y="39"/>
                    </a:cubicBezTo>
                    <a:cubicBezTo>
                      <a:pt x="34" y="42"/>
                      <a:pt x="36" y="45"/>
                      <a:pt x="36" y="52"/>
                    </a:cubicBezTo>
                    <a:cubicBezTo>
                      <a:pt x="36" y="58"/>
                      <a:pt x="34" y="63"/>
                      <a:pt x="31" y="66"/>
                    </a:cubicBezTo>
                    <a:cubicBezTo>
                      <a:pt x="26" y="72"/>
                      <a:pt x="17" y="72"/>
                      <a:pt x="14" y="72"/>
                    </a:cubicBezTo>
                    <a:lnTo>
                      <a:pt x="11" y="7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98" name="Freeform 92"/>
              <p:cNvSpPr>
                <a:spLocks noEditPoints="1"/>
              </p:cNvSpPr>
              <p:nvPr/>
            </p:nvSpPr>
            <p:spPr bwMode="auto">
              <a:xfrm>
                <a:off x="966" y="2866"/>
                <a:ext cx="10" cy="59"/>
              </a:xfrm>
              <a:custGeom>
                <a:avLst/>
                <a:gdLst>
                  <a:gd name="T0" fmla="*/ 13 w 13"/>
                  <a:gd name="T1" fmla="*/ 76 h 77"/>
                  <a:gd name="T2" fmla="*/ 13 w 13"/>
                  <a:gd name="T3" fmla="*/ 76 h 77"/>
                  <a:gd name="T4" fmla="*/ 12 w 13"/>
                  <a:gd name="T5" fmla="*/ 48 h 77"/>
                  <a:gd name="T6" fmla="*/ 13 w 13"/>
                  <a:gd name="T7" fmla="*/ 25 h 77"/>
                  <a:gd name="T8" fmla="*/ 12 w 13"/>
                  <a:gd name="T9" fmla="*/ 24 h 77"/>
                  <a:gd name="T10" fmla="*/ 1 w 13"/>
                  <a:gd name="T11" fmla="*/ 26 h 77"/>
                  <a:gd name="T12" fmla="*/ 0 w 13"/>
                  <a:gd name="T13" fmla="*/ 27 h 77"/>
                  <a:gd name="T14" fmla="*/ 1 w 13"/>
                  <a:gd name="T15" fmla="*/ 55 h 77"/>
                  <a:gd name="T16" fmla="*/ 1 w 13"/>
                  <a:gd name="T17" fmla="*/ 76 h 77"/>
                  <a:gd name="T18" fmla="*/ 1 w 13"/>
                  <a:gd name="T19" fmla="*/ 77 h 77"/>
                  <a:gd name="T20" fmla="*/ 12 w 13"/>
                  <a:gd name="T21" fmla="*/ 76 h 77"/>
                  <a:gd name="T22" fmla="*/ 13 w 13"/>
                  <a:gd name="T23" fmla="*/ 76 h 77"/>
                  <a:gd name="T24" fmla="*/ 13 w 13"/>
                  <a:gd name="T25" fmla="*/ 10 h 77"/>
                  <a:gd name="T26" fmla="*/ 13 w 13"/>
                  <a:gd name="T27" fmla="*/ 10 h 77"/>
                  <a:gd name="T28" fmla="*/ 13 w 13"/>
                  <a:gd name="T29" fmla="*/ 0 h 77"/>
                  <a:gd name="T30" fmla="*/ 12 w 13"/>
                  <a:gd name="T31" fmla="*/ 0 h 77"/>
                  <a:gd name="T32" fmla="*/ 1 w 13"/>
                  <a:gd name="T33" fmla="*/ 1 h 77"/>
                  <a:gd name="T34" fmla="*/ 0 w 13"/>
                  <a:gd name="T35" fmla="*/ 1 h 77"/>
                  <a:gd name="T36" fmla="*/ 1 w 13"/>
                  <a:gd name="T37" fmla="*/ 7 h 77"/>
                  <a:gd name="T38" fmla="*/ 1 w 13"/>
                  <a:gd name="T39" fmla="*/ 11 h 77"/>
                  <a:gd name="T40" fmla="*/ 1 w 13"/>
                  <a:gd name="T41" fmla="*/ 11 h 77"/>
                  <a:gd name="T42" fmla="*/ 12 w 13"/>
                  <a:gd name="T43" fmla="*/ 10 h 77"/>
                  <a:gd name="T44" fmla="*/ 13 w 13"/>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77">
                    <a:moveTo>
                      <a:pt x="13" y="76"/>
                    </a:moveTo>
                    <a:lnTo>
                      <a:pt x="13" y="76"/>
                    </a:lnTo>
                    <a:cubicBezTo>
                      <a:pt x="12" y="69"/>
                      <a:pt x="12" y="66"/>
                      <a:pt x="12" y="48"/>
                    </a:cubicBezTo>
                    <a:cubicBezTo>
                      <a:pt x="12" y="35"/>
                      <a:pt x="12" y="30"/>
                      <a:pt x="13" y="25"/>
                    </a:cubicBezTo>
                    <a:lnTo>
                      <a:pt x="12" y="24"/>
                    </a:lnTo>
                    <a:cubicBezTo>
                      <a:pt x="7" y="25"/>
                      <a:pt x="5" y="26"/>
                      <a:pt x="1" y="26"/>
                    </a:cubicBezTo>
                    <a:lnTo>
                      <a:pt x="0" y="27"/>
                    </a:lnTo>
                    <a:cubicBezTo>
                      <a:pt x="1" y="33"/>
                      <a:pt x="1" y="36"/>
                      <a:pt x="1" y="55"/>
                    </a:cubicBezTo>
                    <a:cubicBezTo>
                      <a:pt x="1" y="66"/>
                      <a:pt x="1" y="71"/>
                      <a:pt x="1" y="76"/>
                    </a:cubicBezTo>
                    <a:lnTo>
                      <a:pt x="1" y="77"/>
                    </a:lnTo>
                    <a:cubicBezTo>
                      <a:pt x="6" y="76"/>
                      <a:pt x="7" y="76"/>
                      <a:pt x="12" y="76"/>
                    </a:cubicBezTo>
                    <a:lnTo>
                      <a:pt x="13" y="76"/>
                    </a:lnTo>
                    <a:close/>
                    <a:moveTo>
                      <a:pt x="13" y="10"/>
                    </a:moveTo>
                    <a:lnTo>
                      <a:pt x="13" y="10"/>
                    </a:lnTo>
                    <a:cubicBezTo>
                      <a:pt x="13" y="5"/>
                      <a:pt x="13" y="4"/>
                      <a:pt x="13" y="0"/>
                    </a:cubicBezTo>
                    <a:lnTo>
                      <a:pt x="12" y="0"/>
                    </a:lnTo>
                    <a:cubicBezTo>
                      <a:pt x="7" y="0"/>
                      <a:pt x="6" y="0"/>
                      <a:pt x="1" y="1"/>
                    </a:cubicBezTo>
                    <a:lnTo>
                      <a:pt x="0" y="1"/>
                    </a:lnTo>
                    <a:cubicBezTo>
                      <a:pt x="1" y="3"/>
                      <a:pt x="1" y="5"/>
                      <a:pt x="1" y="7"/>
                    </a:cubicBezTo>
                    <a:cubicBezTo>
                      <a:pt x="1" y="8"/>
                      <a:pt x="1" y="9"/>
                      <a:pt x="1" y="11"/>
                    </a:cubicBezTo>
                    <a:lnTo>
                      <a:pt x="1" y="11"/>
                    </a:lnTo>
                    <a:cubicBezTo>
                      <a:pt x="6" y="11"/>
                      <a:pt x="7" y="11"/>
                      <a:pt x="12" y="10"/>
                    </a:cubicBezTo>
                    <a:lnTo>
                      <a:pt x="13"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99" name="Freeform 93"/>
              <p:cNvSpPr>
                <a:spLocks/>
              </p:cNvSpPr>
              <p:nvPr/>
            </p:nvSpPr>
            <p:spPr bwMode="auto">
              <a:xfrm>
                <a:off x="985" y="2863"/>
                <a:ext cx="9" cy="62"/>
              </a:xfrm>
              <a:custGeom>
                <a:avLst/>
                <a:gdLst>
                  <a:gd name="T0" fmla="*/ 12 w 12"/>
                  <a:gd name="T1" fmla="*/ 79 h 80"/>
                  <a:gd name="T2" fmla="*/ 12 w 12"/>
                  <a:gd name="T3" fmla="*/ 79 h 80"/>
                  <a:gd name="T4" fmla="*/ 11 w 12"/>
                  <a:gd name="T5" fmla="*/ 40 h 80"/>
                  <a:gd name="T6" fmla="*/ 12 w 12"/>
                  <a:gd name="T7" fmla="*/ 1 h 80"/>
                  <a:gd name="T8" fmla="*/ 12 w 12"/>
                  <a:gd name="T9" fmla="*/ 0 h 80"/>
                  <a:gd name="T10" fmla="*/ 1 w 12"/>
                  <a:gd name="T11" fmla="*/ 2 h 80"/>
                  <a:gd name="T12" fmla="*/ 0 w 12"/>
                  <a:gd name="T13" fmla="*/ 3 h 80"/>
                  <a:gd name="T14" fmla="*/ 1 w 12"/>
                  <a:gd name="T15" fmla="*/ 44 h 80"/>
                  <a:gd name="T16" fmla="*/ 1 w 12"/>
                  <a:gd name="T17" fmla="*/ 79 h 80"/>
                  <a:gd name="T18" fmla="*/ 1 w 12"/>
                  <a:gd name="T19" fmla="*/ 80 h 80"/>
                  <a:gd name="T20" fmla="*/ 12 w 12"/>
                  <a:gd name="T21" fmla="*/ 79 h 80"/>
                  <a:gd name="T22" fmla="*/ 12 w 12"/>
                  <a:gd name="T23"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80">
                    <a:moveTo>
                      <a:pt x="12" y="79"/>
                    </a:moveTo>
                    <a:lnTo>
                      <a:pt x="12" y="79"/>
                    </a:lnTo>
                    <a:cubicBezTo>
                      <a:pt x="12" y="69"/>
                      <a:pt x="11" y="62"/>
                      <a:pt x="11" y="40"/>
                    </a:cubicBezTo>
                    <a:cubicBezTo>
                      <a:pt x="11" y="27"/>
                      <a:pt x="11" y="14"/>
                      <a:pt x="12" y="1"/>
                    </a:cubicBezTo>
                    <a:lnTo>
                      <a:pt x="12" y="0"/>
                    </a:lnTo>
                    <a:cubicBezTo>
                      <a:pt x="7" y="1"/>
                      <a:pt x="6" y="2"/>
                      <a:pt x="1" y="2"/>
                    </a:cubicBezTo>
                    <a:lnTo>
                      <a:pt x="0" y="3"/>
                    </a:lnTo>
                    <a:cubicBezTo>
                      <a:pt x="1" y="16"/>
                      <a:pt x="1" y="30"/>
                      <a:pt x="1" y="44"/>
                    </a:cubicBezTo>
                    <a:cubicBezTo>
                      <a:pt x="1" y="63"/>
                      <a:pt x="1" y="72"/>
                      <a:pt x="1" y="79"/>
                    </a:cubicBezTo>
                    <a:lnTo>
                      <a:pt x="1" y="80"/>
                    </a:lnTo>
                    <a:cubicBezTo>
                      <a:pt x="6" y="79"/>
                      <a:pt x="7" y="79"/>
                      <a:pt x="12" y="79"/>
                    </a:cubicBezTo>
                    <a:lnTo>
                      <a:pt x="12" y="7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00" name="Freeform 94"/>
              <p:cNvSpPr>
                <a:spLocks noEditPoints="1"/>
              </p:cNvSpPr>
              <p:nvPr/>
            </p:nvSpPr>
            <p:spPr bwMode="auto">
              <a:xfrm>
                <a:off x="1004" y="2866"/>
                <a:ext cx="9" cy="59"/>
              </a:xfrm>
              <a:custGeom>
                <a:avLst/>
                <a:gdLst>
                  <a:gd name="T0" fmla="*/ 12 w 12"/>
                  <a:gd name="T1" fmla="*/ 76 h 77"/>
                  <a:gd name="T2" fmla="*/ 12 w 12"/>
                  <a:gd name="T3" fmla="*/ 76 h 77"/>
                  <a:gd name="T4" fmla="*/ 11 w 12"/>
                  <a:gd name="T5" fmla="*/ 48 h 77"/>
                  <a:gd name="T6" fmla="*/ 12 w 12"/>
                  <a:gd name="T7" fmla="*/ 25 h 77"/>
                  <a:gd name="T8" fmla="*/ 11 w 12"/>
                  <a:gd name="T9" fmla="*/ 24 h 77"/>
                  <a:gd name="T10" fmla="*/ 0 w 12"/>
                  <a:gd name="T11" fmla="*/ 26 h 77"/>
                  <a:gd name="T12" fmla="*/ 0 w 12"/>
                  <a:gd name="T13" fmla="*/ 27 h 77"/>
                  <a:gd name="T14" fmla="*/ 1 w 12"/>
                  <a:gd name="T15" fmla="*/ 55 h 77"/>
                  <a:gd name="T16" fmla="*/ 0 w 12"/>
                  <a:gd name="T17" fmla="*/ 76 h 77"/>
                  <a:gd name="T18" fmla="*/ 1 w 12"/>
                  <a:gd name="T19" fmla="*/ 77 h 77"/>
                  <a:gd name="T20" fmla="*/ 12 w 12"/>
                  <a:gd name="T21" fmla="*/ 76 h 77"/>
                  <a:gd name="T22" fmla="*/ 12 w 12"/>
                  <a:gd name="T23" fmla="*/ 76 h 77"/>
                  <a:gd name="T24" fmla="*/ 12 w 12"/>
                  <a:gd name="T25" fmla="*/ 10 h 77"/>
                  <a:gd name="T26" fmla="*/ 12 w 12"/>
                  <a:gd name="T27" fmla="*/ 10 h 77"/>
                  <a:gd name="T28" fmla="*/ 12 w 12"/>
                  <a:gd name="T29" fmla="*/ 0 h 77"/>
                  <a:gd name="T30" fmla="*/ 12 w 12"/>
                  <a:gd name="T31" fmla="*/ 0 h 77"/>
                  <a:gd name="T32" fmla="*/ 1 w 12"/>
                  <a:gd name="T33" fmla="*/ 1 h 77"/>
                  <a:gd name="T34" fmla="*/ 0 w 12"/>
                  <a:gd name="T35" fmla="*/ 1 h 77"/>
                  <a:gd name="T36" fmla="*/ 0 w 12"/>
                  <a:gd name="T37" fmla="*/ 7 h 77"/>
                  <a:gd name="T38" fmla="*/ 0 w 12"/>
                  <a:gd name="T39" fmla="*/ 11 h 77"/>
                  <a:gd name="T40" fmla="*/ 1 w 12"/>
                  <a:gd name="T41" fmla="*/ 11 h 77"/>
                  <a:gd name="T42" fmla="*/ 12 w 12"/>
                  <a:gd name="T43" fmla="*/ 10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2" y="69"/>
                      <a:pt x="11" y="66"/>
                      <a:pt x="11" y="48"/>
                    </a:cubicBezTo>
                    <a:cubicBezTo>
                      <a:pt x="11" y="35"/>
                      <a:pt x="12" y="30"/>
                      <a:pt x="12" y="25"/>
                    </a:cubicBezTo>
                    <a:lnTo>
                      <a:pt x="11" y="24"/>
                    </a:lnTo>
                    <a:cubicBezTo>
                      <a:pt x="6" y="25"/>
                      <a:pt x="5" y="26"/>
                      <a:pt x="0" y="26"/>
                    </a:cubicBezTo>
                    <a:lnTo>
                      <a:pt x="0" y="27"/>
                    </a:lnTo>
                    <a:cubicBezTo>
                      <a:pt x="1" y="33"/>
                      <a:pt x="1" y="36"/>
                      <a:pt x="1" y="55"/>
                    </a:cubicBezTo>
                    <a:cubicBezTo>
                      <a:pt x="1" y="66"/>
                      <a:pt x="1" y="71"/>
                      <a:pt x="0" y="76"/>
                    </a:cubicBezTo>
                    <a:lnTo>
                      <a:pt x="1" y="77"/>
                    </a:lnTo>
                    <a:cubicBezTo>
                      <a:pt x="6" y="76"/>
                      <a:pt x="6" y="76"/>
                      <a:pt x="12" y="76"/>
                    </a:cubicBezTo>
                    <a:lnTo>
                      <a:pt x="12" y="76"/>
                    </a:lnTo>
                    <a:close/>
                    <a:moveTo>
                      <a:pt x="12" y="10"/>
                    </a:moveTo>
                    <a:lnTo>
                      <a:pt x="12" y="10"/>
                    </a:lnTo>
                    <a:cubicBezTo>
                      <a:pt x="12" y="5"/>
                      <a:pt x="12" y="4"/>
                      <a:pt x="12" y="0"/>
                    </a:cubicBezTo>
                    <a:lnTo>
                      <a:pt x="12" y="0"/>
                    </a:lnTo>
                    <a:cubicBezTo>
                      <a:pt x="7" y="0"/>
                      <a:pt x="6" y="0"/>
                      <a:pt x="1" y="1"/>
                    </a:cubicBezTo>
                    <a:lnTo>
                      <a:pt x="0" y="1"/>
                    </a:lnTo>
                    <a:cubicBezTo>
                      <a:pt x="0" y="3"/>
                      <a:pt x="0" y="5"/>
                      <a:pt x="0" y="7"/>
                    </a:cubicBezTo>
                    <a:cubicBezTo>
                      <a:pt x="0" y="8"/>
                      <a:pt x="0" y="9"/>
                      <a:pt x="0" y="11"/>
                    </a:cubicBezTo>
                    <a:lnTo>
                      <a:pt x="1" y="11"/>
                    </a:lnTo>
                    <a:cubicBezTo>
                      <a:pt x="6" y="11"/>
                      <a:pt x="7" y="11"/>
                      <a:pt x="12" y="10"/>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01" name="Freeform 95"/>
              <p:cNvSpPr>
                <a:spLocks/>
              </p:cNvSpPr>
              <p:nvPr/>
            </p:nvSpPr>
            <p:spPr bwMode="auto">
              <a:xfrm>
                <a:off x="1019" y="2873"/>
                <a:ext cx="23" cy="52"/>
              </a:xfrm>
              <a:custGeom>
                <a:avLst/>
                <a:gdLst>
                  <a:gd name="T0" fmla="*/ 28 w 30"/>
                  <a:gd name="T1" fmla="*/ 59 h 68"/>
                  <a:gd name="T2" fmla="*/ 28 w 30"/>
                  <a:gd name="T3" fmla="*/ 59 h 68"/>
                  <a:gd name="T4" fmla="*/ 24 w 30"/>
                  <a:gd name="T5" fmla="*/ 60 h 68"/>
                  <a:gd name="T6" fmla="*/ 18 w 30"/>
                  <a:gd name="T7" fmla="*/ 50 h 68"/>
                  <a:gd name="T8" fmla="*/ 18 w 30"/>
                  <a:gd name="T9" fmla="*/ 42 h 68"/>
                  <a:gd name="T10" fmla="*/ 18 w 30"/>
                  <a:gd name="T11" fmla="*/ 24 h 68"/>
                  <a:gd name="T12" fmla="*/ 29 w 30"/>
                  <a:gd name="T13" fmla="*/ 24 h 68"/>
                  <a:gd name="T14" fmla="*/ 29 w 30"/>
                  <a:gd name="T15" fmla="*/ 23 h 68"/>
                  <a:gd name="T16" fmla="*/ 30 w 30"/>
                  <a:gd name="T17" fmla="*/ 16 h 68"/>
                  <a:gd name="T18" fmla="*/ 29 w 30"/>
                  <a:gd name="T19" fmla="*/ 16 h 68"/>
                  <a:gd name="T20" fmla="*/ 18 w 30"/>
                  <a:gd name="T21" fmla="*/ 16 h 68"/>
                  <a:gd name="T22" fmla="*/ 18 w 30"/>
                  <a:gd name="T23" fmla="*/ 1 h 68"/>
                  <a:gd name="T24" fmla="*/ 18 w 30"/>
                  <a:gd name="T25" fmla="*/ 0 h 68"/>
                  <a:gd name="T26" fmla="*/ 8 w 30"/>
                  <a:gd name="T27" fmla="*/ 3 h 68"/>
                  <a:gd name="T28" fmla="*/ 7 w 30"/>
                  <a:gd name="T29" fmla="*/ 4 h 68"/>
                  <a:gd name="T30" fmla="*/ 7 w 30"/>
                  <a:gd name="T31" fmla="*/ 10 h 68"/>
                  <a:gd name="T32" fmla="*/ 8 w 30"/>
                  <a:gd name="T33" fmla="*/ 16 h 68"/>
                  <a:gd name="T34" fmla="*/ 1 w 30"/>
                  <a:gd name="T35" fmla="*/ 16 h 68"/>
                  <a:gd name="T36" fmla="*/ 0 w 30"/>
                  <a:gd name="T37" fmla="*/ 17 h 68"/>
                  <a:gd name="T38" fmla="*/ 0 w 30"/>
                  <a:gd name="T39" fmla="*/ 24 h 68"/>
                  <a:gd name="T40" fmla="*/ 0 w 30"/>
                  <a:gd name="T41" fmla="*/ 24 h 68"/>
                  <a:gd name="T42" fmla="*/ 8 w 30"/>
                  <a:gd name="T43" fmla="*/ 24 h 68"/>
                  <a:gd name="T44" fmla="*/ 7 w 30"/>
                  <a:gd name="T45" fmla="*/ 46 h 68"/>
                  <a:gd name="T46" fmla="*/ 9 w 30"/>
                  <a:gd name="T47" fmla="*/ 63 h 68"/>
                  <a:gd name="T48" fmla="*/ 21 w 30"/>
                  <a:gd name="T49" fmla="*/ 68 h 68"/>
                  <a:gd name="T50" fmla="*/ 28 w 30"/>
                  <a:gd name="T51" fmla="*/ 67 h 68"/>
                  <a:gd name="T52" fmla="*/ 29 w 30"/>
                  <a:gd name="T53" fmla="*/ 66 h 68"/>
                  <a:gd name="T54" fmla="*/ 29 w 30"/>
                  <a:gd name="T55" fmla="*/ 60 h 68"/>
                  <a:gd name="T56" fmla="*/ 28 w 30"/>
                  <a:gd name="T5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68">
                    <a:moveTo>
                      <a:pt x="28" y="59"/>
                    </a:moveTo>
                    <a:lnTo>
                      <a:pt x="28" y="59"/>
                    </a:lnTo>
                    <a:cubicBezTo>
                      <a:pt x="27" y="59"/>
                      <a:pt x="26" y="60"/>
                      <a:pt x="24" y="60"/>
                    </a:cubicBezTo>
                    <a:cubicBezTo>
                      <a:pt x="19" y="60"/>
                      <a:pt x="18" y="58"/>
                      <a:pt x="18" y="50"/>
                    </a:cubicBezTo>
                    <a:cubicBezTo>
                      <a:pt x="18" y="49"/>
                      <a:pt x="18" y="43"/>
                      <a:pt x="18" y="42"/>
                    </a:cubicBezTo>
                    <a:lnTo>
                      <a:pt x="18" y="24"/>
                    </a:lnTo>
                    <a:cubicBezTo>
                      <a:pt x="23" y="24"/>
                      <a:pt x="24" y="24"/>
                      <a:pt x="29" y="24"/>
                    </a:cubicBezTo>
                    <a:lnTo>
                      <a:pt x="29" y="23"/>
                    </a:lnTo>
                    <a:cubicBezTo>
                      <a:pt x="29" y="20"/>
                      <a:pt x="29" y="19"/>
                      <a:pt x="30" y="16"/>
                    </a:cubicBezTo>
                    <a:lnTo>
                      <a:pt x="29" y="16"/>
                    </a:lnTo>
                    <a:cubicBezTo>
                      <a:pt x="23" y="16"/>
                      <a:pt x="22" y="16"/>
                      <a:pt x="18" y="16"/>
                    </a:cubicBezTo>
                    <a:cubicBezTo>
                      <a:pt x="18" y="9"/>
                      <a:pt x="18" y="8"/>
                      <a:pt x="18" y="1"/>
                    </a:cubicBezTo>
                    <a:lnTo>
                      <a:pt x="18" y="0"/>
                    </a:lnTo>
                    <a:cubicBezTo>
                      <a:pt x="13" y="2"/>
                      <a:pt x="12" y="2"/>
                      <a:pt x="8" y="3"/>
                    </a:cubicBezTo>
                    <a:lnTo>
                      <a:pt x="7" y="4"/>
                    </a:lnTo>
                    <a:cubicBezTo>
                      <a:pt x="7" y="6"/>
                      <a:pt x="7" y="8"/>
                      <a:pt x="7" y="10"/>
                    </a:cubicBezTo>
                    <a:cubicBezTo>
                      <a:pt x="7" y="12"/>
                      <a:pt x="7" y="14"/>
                      <a:pt x="8" y="16"/>
                    </a:cubicBezTo>
                    <a:cubicBezTo>
                      <a:pt x="4" y="16"/>
                      <a:pt x="3" y="16"/>
                      <a:pt x="1" y="16"/>
                    </a:cubicBezTo>
                    <a:lnTo>
                      <a:pt x="0" y="17"/>
                    </a:lnTo>
                    <a:cubicBezTo>
                      <a:pt x="0" y="20"/>
                      <a:pt x="0" y="20"/>
                      <a:pt x="0" y="24"/>
                    </a:cubicBezTo>
                    <a:lnTo>
                      <a:pt x="0" y="24"/>
                    </a:lnTo>
                    <a:cubicBezTo>
                      <a:pt x="4" y="24"/>
                      <a:pt x="4" y="24"/>
                      <a:pt x="8" y="24"/>
                    </a:cubicBezTo>
                    <a:lnTo>
                      <a:pt x="7" y="46"/>
                    </a:lnTo>
                    <a:cubicBezTo>
                      <a:pt x="7" y="57"/>
                      <a:pt x="7" y="60"/>
                      <a:pt x="9" y="63"/>
                    </a:cubicBezTo>
                    <a:cubicBezTo>
                      <a:pt x="12" y="68"/>
                      <a:pt x="18" y="68"/>
                      <a:pt x="21" y="68"/>
                    </a:cubicBezTo>
                    <a:cubicBezTo>
                      <a:pt x="24" y="68"/>
                      <a:pt x="26" y="67"/>
                      <a:pt x="28" y="67"/>
                    </a:cubicBezTo>
                    <a:lnTo>
                      <a:pt x="29" y="66"/>
                    </a:lnTo>
                    <a:cubicBezTo>
                      <a:pt x="29" y="64"/>
                      <a:pt x="29" y="63"/>
                      <a:pt x="29" y="60"/>
                    </a:cubicBezTo>
                    <a:lnTo>
                      <a:pt x="28"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02" name="Freeform 96"/>
              <p:cNvSpPr>
                <a:spLocks/>
              </p:cNvSpPr>
              <p:nvPr/>
            </p:nvSpPr>
            <p:spPr bwMode="auto">
              <a:xfrm>
                <a:off x="1042" y="2884"/>
                <a:ext cx="36" cy="59"/>
              </a:xfrm>
              <a:custGeom>
                <a:avLst/>
                <a:gdLst>
                  <a:gd name="T0" fmla="*/ 46 w 47"/>
                  <a:gd name="T1" fmla="*/ 1 h 77"/>
                  <a:gd name="T2" fmla="*/ 46 w 47"/>
                  <a:gd name="T3" fmla="*/ 1 h 77"/>
                  <a:gd name="T4" fmla="*/ 37 w 47"/>
                  <a:gd name="T5" fmla="*/ 1 h 77"/>
                  <a:gd name="T6" fmla="*/ 36 w 47"/>
                  <a:gd name="T7" fmla="*/ 1 h 77"/>
                  <a:gd name="T8" fmla="*/ 30 w 47"/>
                  <a:gd name="T9" fmla="*/ 22 h 77"/>
                  <a:gd name="T10" fmla="*/ 24 w 47"/>
                  <a:gd name="T11" fmla="*/ 39 h 77"/>
                  <a:gd name="T12" fmla="*/ 18 w 47"/>
                  <a:gd name="T13" fmla="*/ 20 h 77"/>
                  <a:gd name="T14" fmla="*/ 12 w 47"/>
                  <a:gd name="T15" fmla="*/ 1 h 77"/>
                  <a:gd name="T16" fmla="*/ 11 w 47"/>
                  <a:gd name="T17" fmla="*/ 0 h 77"/>
                  <a:gd name="T18" fmla="*/ 0 w 47"/>
                  <a:gd name="T19" fmla="*/ 1 h 77"/>
                  <a:gd name="T20" fmla="*/ 0 w 47"/>
                  <a:gd name="T21" fmla="*/ 2 h 77"/>
                  <a:gd name="T22" fmla="*/ 19 w 47"/>
                  <a:gd name="T23" fmla="*/ 53 h 77"/>
                  <a:gd name="T24" fmla="*/ 19 w 47"/>
                  <a:gd name="T25" fmla="*/ 54 h 77"/>
                  <a:gd name="T26" fmla="*/ 14 w 47"/>
                  <a:gd name="T27" fmla="*/ 64 h 77"/>
                  <a:gd name="T28" fmla="*/ 9 w 47"/>
                  <a:gd name="T29" fmla="*/ 75 h 77"/>
                  <a:gd name="T30" fmla="*/ 9 w 47"/>
                  <a:gd name="T31" fmla="*/ 76 h 77"/>
                  <a:gd name="T32" fmla="*/ 9 w 47"/>
                  <a:gd name="T33" fmla="*/ 77 h 77"/>
                  <a:gd name="T34" fmla="*/ 20 w 47"/>
                  <a:gd name="T35" fmla="*/ 77 h 77"/>
                  <a:gd name="T36" fmla="*/ 21 w 47"/>
                  <a:gd name="T37" fmla="*/ 76 h 77"/>
                  <a:gd name="T38" fmla="*/ 29 w 47"/>
                  <a:gd name="T39" fmla="*/ 49 h 77"/>
                  <a:gd name="T40" fmla="*/ 47 w 47"/>
                  <a:gd name="T41" fmla="*/ 2 h 77"/>
                  <a:gd name="T42" fmla="*/ 46 w 47"/>
                  <a:gd name="T43" fmla="*/ 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77">
                    <a:moveTo>
                      <a:pt x="46" y="1"/>
                    </a:moveTo>
                    <a:lnTo>
                      <a:pt x="46" y="1"/>
                    </a:lnTo>
                    <a:cubicBezTo>
                      <a:pt x="42" y="1"/>
                      <a:pt x="39" y="1"/>
                      <a:pt x="37" y="1"/>
                    </a:cubicBezTo>
                    <a:lnTo>
                      <a:pt x="36" y="1"/>
                    </a:lnTo>
                    <a:cubicBezTo>
                      <a:pt x="34" y="7"/>
                      <a:pt x="32" y="15"/>
                      <a:pt x="30" y="22"/>
                    </a:cubicBezTo>
                    <a:lnTo>
                      <a:pt x="24" y="39"/>
                    </a:lnTo>
                    <a:lnTo>
                      <a:pt x="18" y="20"/>
                    </a:lnTo>
                    <a:cubicBezTo>
                      <a:pt x="16" y="14"/>
                      <a:pt x="15" y="10"/>
                      <a:pt x="12" y="1"/>
                    </a:cubicBezTo>
                    <a:lnTo>
                      <a:pt x="11" y="0"/>
                    </a:lnTo>
                    <a:cubicBezTo>
                      <a:pt x="6" y="1"/>
                      <a:pt x="5" y="1"/>
                      <a:pt x="0" y="1"/>
                    </a:cubicBezTo>
                    <a:lnTo>
                      <a:pt x="0" y="2"/>
                    </a:lnTo>
                    <a:cubicBezTo>
                      <a:pt x="4" y="12"/>
                      <a:pt x="19" y="52"/>
                      <a:pt x="19" y="53"/>
                    </a:cubicBezTo>
                    <a:cubicBezTo>
                      <a:pt x="19" y="54"/>
                      <a:pt x="19" y="54"/>
                      <a:pt x="19" y="54"/>
                    </a:cubicBezTo>
                    <a:cubicBezTo>
                      <a:pt x="17" y="58"/>
                      <a:pt x="16" y="61"/>
                      <a:pt x="14" y="64"/>
                    </a:cubicBezTo>
                    <a:cubicBezTo>
                      <a:pt x="13" y="68"/>
                      <a:pt x="11" y="72"/>
                      <a:pt x="9" y="75"/>
                    </a:cubicBezTo>
                    <a:lnTo>
                      <a:pt x="9" y="76"/>
                    </a:lnTo>
                    <a:lnTo>
                      <a:pt x="9" y="77"/>
                    </a:lnTo>
                    <a:cubicBezTo>
                      <a:pt x="14" y="77"/>
                      <a:pt x="15" y="77"/>
                      <a:pt x="20" y="77"/>
                    </a:cubicBezTo>
                    <a:lnTo>
                      <a:pt x="21" y="76"/>
                    </a:lnTo>
                    <a:cubicBezTo>
                      <a:pt x="23" y="67"/>
                      <a:pt x="26" y="58"/>
                      <a:pt x="29" y="49"/>
                    </a:cubicBezTo>
                    <a:cubicBezTo>
                      <a:pt x="31" y="42"/>
                      <a:pt x="41" y="15"/>
                      <a:pt x="47" y="2"/>
                    </a:cubicBezTo>
                    <a:lnTo>
                      <a:pt x="46" y="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03" name="Freeform 97"/>
              <p:cNvSpPr>
                <a:spLocks/>
              </p:cNvSpPr>
              <p:nvPr/>
            </p:nvSpPr>
            <p:spPr bwMode="auto">
              <a:xfrm>
                <a:off x="716" y="2980"/>
                <a:ext cx="20" cy="40"/>
              </a:xfrm>
              <a:custGeom>
                <a:avLst/>
                <a:gdLst>
                  <a:gd name="T0" fmla="*/ 24 w 26"/>
                  <a:gd name="T1" fmla="*/ 11 h 53"/>
                  <a:gd name="T2" fmla="*/ 24 w 26"/>
                  <a:gd name="T3" fmla="*/ 11 h 53"/>
                  <a:gd name="T4" fmla="*/ 26 w 26"/>
                  <a:gd name="T5" fmla="*/ 0 h 53"/>
                  <a:gd name="T6" fmla="*/ 26 w 26"/>
                  <a:gd name="T7" fmla="*/ 0 h 53"/>
                  <a:gd name="T8" fmla="*/ 23 w 26"/>
                  <a:gd name="T9" fmla="*/ 0 h 53"/>
                  <a:gd name="T10" fmla="*/ 11 w 26"/>
                  <a:gd name="T11" fmla="*/ 9 h 53"/>
                  <a:gd name="T12" fmla="*/ 11 w 26"/>
                  <a:gd name="T13" fmla="*/ 1 h 53"/>
                  <a:gd name="T14" fmla="*/ 11 w 26"/>
                  <a:gd name="T15" fmla="*/ 0 h 53"/>
                  <a:gd name="T16" fmla="*/ 0 w 26"/>
                  <a:gd name="T17" fmla="*/ 2 h 53"/>
                  <a:gd name="T18" fmla="*/ 0 w 26"/>
                  <a:gd name="T19" fmla="*/ 3 h 53"/>
                  <a:gd name="T20" fmla="*/ 1 w 26"/>
                  <a:gd name="T21" fmla="*/ 28 h 53"/>
                  <a:gd name="T22" fmla="*/ 0 w 26"/>
                  <a:gd name="T23" fmla="*/ 52 h 53"/>
                  <a:gd name="T24" fmla="*/ 1 w 26"/>
                  <a:gd name="T25" fmla="*/ 53 h 53"/>
                  <a:gd name="T26" fmla="*/ 11 w 26"/>
                  <a:gd name="T27" fmla="*/ 52 h 53"/>
                  <a:gd name="T28" fmla="*/ 12 w 26"/>
                  <a:gd name="T29" fmla="*/ 52 h 53"/>
                  <a:gd name="T30" fmla="*/ 11 w 26"/>
                  <a:gd name="T31" fmla="*/ 29 h 53"/>
                  <a:gd name="T32" fmla="*/ 15 w 26"/>
                  <a:gd name="T33" fmla="*/ 11 h 53"/>
                  <a:gd name="T34" fmla="*/ 19 w 26"/>
                  <a:gd name="T35" fmla="*/ 10 h 53"/>
                  <a:gd name="T36" fmla="*/ 23 w 26"/>
                  <a:gd name="T37" fmla="*/ 11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6"/>
                      <a:pt x="25" y="5"/>
                      <a:pt x="26" y="0"/>
                    </a:cubicBezTo>
                    <a:lnTo>
                      <a:pt x="26" y="0"/>
                    </a:lnTo>
                    <a:cubicBezTo>
                      <a:pt x="25" y="0"/>
                      <a:pt x="24" y="0"/>
                      <a:pt x="23" y="0"/>
                    </a:cubicBezTo>
                    <a:cubicBezTo>
                      <a:pt x="14" y="0"/>
                      <a:pt x="12" y="6"/>
                      <a:pt x="11" y="9"/>
                    </a:cubicBezTo>
                    <a:lnTo>
                      <a:pt x="11" y="1"/>
                    </a:lnTo>
                    <a:lnTo>
                      <a:pt x="11" y="0"/>
                    </a:lnTo>
                    <a:cubicBezTo>
                      <a:pt x="7" y="1"/>
                      <a:pt x="4" y="1"/>
                      <a:pt x="0" y="2"/>
                    </a:cubicBezTo>
                    <a:lnTo>
                      <a:pt x="0" y="3"/>
                    </a:lnTo>
                    <a:cubicBezTo>
                      <a:pt x="0" y="8"/>
                      <a:pt x="1" y="13"/>
                      <a:pt x="1" y="28"/>
                    </a:cubicBezTo>
                    <a:cubicBezTo>
                      <a:pt x="1" y="38"/>
                      <a:pt x="1" y="44"/>
                      <a:pt x="0" y="52"/>
                    </a:cubicBezTo>
                    <a:lnTo>
                      <a:pt x="1" y="53"/>
                    </a:lnTo>
                    <a:cubicBezTo>
                      <a:pt x="6" y="52"/>
                      <a:pt x="7" y="52"/>
                      <a:pt x="11" y="52"/>
                    </a:cubicBezTo>
                    <a:lnTo>
                      <a:pt x="12" y="52"/>
                    </a:lnTo>
                    <a:cubicBezTo>
                      <a:pt x="12" y="46"/>
                      <a:pt x="11" y="40"/>
                      <a:pt x="11" y="29"/>
                    </a:cubicBezTo>
                    <a:cubicBezTo>
                      <a:pt x="11" y="19"/>
                      <a:pt x="11" y="14"/>
                      <a:pt x="15" y="11"/>
                    </a:cubicBezTo>
                    <a:cubicBezTo>
                      <a:pt x="16" y="11"/>
                      <a:pt x="18" y="10"/>
                      <a:pt x="19" y="10"/>
                    </a:cubicBezTo>
                    <a:cubicBezTo>
                      <a:pt x="21" y="10"/>
                      <a:pt x="22" y="11"/>
                      <a:pt x="23" y="11"/>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04" name="Freeform 98"/>
              <p:cNvSpPr>
                <a:spLocks noEditPoints="1"/>
              </p:cNvSpPr>
              <p:nvPr/>
            </p:nvSpPr>
            <p:spPr bwMode="auto">
              <a:xfrm>
                <a:off x="739" y="2979"/>
                <a:ext cx="34" cy="41"/>
              </a:xfrm>
              <a:custGeom>
                <a:avLst/>
                <a:gdLst>
                  <a:gd name="T0" fmla="*/ 42 w 45"/>
                  <a:gd name="T1" fmla="*/ 41 h 54"/>
                  <a:gd name="T2" fmla="*/ 42 w 45"/>
                  <a:gd name="T3" fmla="*/ 41 h 54"/>
                  <a:gd name="T4" fmla="*/ 35 w 45"/>
                  <a:gd name="T5" fmla="*/ 45 h 54"/>
                  <a:gd name="T6" fmla="*/ 27 w 45"/>
                  <a:gd name="T7" fmla="*/ 47 h 54"/>
                  <a:gd name="T8" fmla="*/ 14 w 45"/>
                  <a:gd name="T9" fmla="*/ 41 h 54"/>
                  <a:gd name="T10" fmla="*/ 10 w 45"/>
                  <a:gd name="T11" fmla="*/ 29 h 54"/>
                  <a:gd name="T12" fmla="*/ 44 w 45"/>
                  <a:gd name="T13" fmla="*/ 29 h 54"/>
                  <a:gd name="T14" fmla="*/ 45 w 45"/>
                  <a:gd name="T15" fmla="*/ 28 h 54"/>
                  <a:gd name="T16" fmla="*/ 40 w 45"/>
                  <a:gd name="T17" fmla="*/ 7 h 54"/>
                  <a:gd name="T18" fmla="*/ 24 w 45"/>
                  <a:gd name="T19" fmla="*/ 0 h 54"/>
                  <a:gd name="T20" fmla="*/ 0 w 45"/>
                  <a:gd name="T21" fmla="*/ 28 h 54"/>
                  <a:gd name="T22" fmla="*/ 26 w 45"/>
                  <a:gd name="T23" fmla="*/ 54 h 54"/>
                  <a:gd name="T24" fmla="*/ 42 w 45"/>
                  <a:gd name="T25" fmla="*/ 51 h 54"/>
                  <a:gd name="T26" fmla="*/ 42 w 45"/>
                  <a:gd name="T27" fmla="*/ 50 h 54"/>
                  <a:gd name="T28" fmla="*/ 43 w 45"/>
                  <a:gd name="T29" fmla="*/ 41 h 54"/>
                  <a:gd name="T30" fmla="*/ 42 w 45"/>
                  <a:gd name="T31" fmla="*/ 41 h 54"/>
                  <a:gd name="T32" fmla="*/ 35 w 45"/>
                  <a:gd name="T33" fmla="*/ 21 h 54"/>
                  <a:gd name="T34" fmla="*/ 35 w 45"/>
                  <a:gd name="T35" fmla="*/ 21 h 54"/>
                  <a:gd name="T36" fmla="*/ 10 w 45"/>
                  <a:gd name="T37" fmla="*/ 21 h 54"/>
                  <a:gd name="T38" fmla="*/ 23 w 45"/>
                  <a:gd name="T39" fmla="*/ 8 h 54"/>
                  <a:gd name="T40" fmla="*/ 34 w 45"/>
                  <a:gd name="T41" fmla="*/ 15 h 54"/>
                  <a:gd name="T42" fmla="*/ 35 w 45"/>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54">
                    <a:moveTo>
                      <a:pt x="42" y="41"/>
                    </a:moveTo>
                    <a:lnTo>
                      <a:pt x="42" y="41"/>
                    </a:lnTo>
                    <a:cubicBezTo>
                      <a:pt x="41" y="42"/>
                      <a:pt x="39" y="44"/>
                      <a:pt x="35" y="45"/>
                    </a:cubicBezTo>
                    <a:cubicBezTo>
                      <a:pt x="32" y="46"/>
                      <a:pt x="30" y="47"/>
                      <a:pt x="27" y="47"/>
                    </a:cubicBezTo>
                    <a:cubicBezTo>
                      <a:pt x="24" y="47"/>
                      <a:pt x="18" y="46"/>
                      <a:pt x="14" y="41"/>
                    </a:cubicBezTo>
                    <a:cubicBezTo>
                      <a:pt x="10" y="37"/>
                      <a:pt x="10" y="32"/>
                      <a:pt x="10" y="29"/>
                    </a:cubicBezTo>
                    <a:cubicBezTo>
                      <a:pt x="26" y="29"/>
                      <a:pt x="29" y="29"/>
                      <a:pt x="44" y="29"/>
                    </a:cubicBezTo>
                    <a:lnTo>
                      <a:pt x="45" y="28"/>
                    </a:lnTo>
                    <a:cubicBezTo>
                      <a:pt x="45" y="24"/>
                      <a:pt x="45" y="14"/>
                      <a:pt x="40" y="7"/>
                    </a:cubicBezTo>
                    <a:cubicBezTo>
                      <a:pt x="37" y="4"/>
                      <a:pt x="31" y="0"/>
                      <a:pt x="24" y="0"/>
                    </a:cubicBezTo>
                    <a:cubicBezTo>
                      <a:pt x="11" y="0"/>
                      <a:pt x="0" y="9"/>
                      <a:pt x="0" y="28"/>
                    </a:cubicBezTo>
                    <a:cubicBezTo>
                      <a:pt x="0" y="45"/>
                      <a:pt x="10" y="54"/>
                      <a:pt x="26" y="54"/>
                    </a:cubicBezTo>
                    <a:cubicBezTo>
                      <a:pt x="35" y="54"/>
                      <a:pt x="40" y="52"/>
                      <a:pt x="42" y="51"/>
                    </a:cubicBezTo>
                    <a:lnTo>
                      <a:pt x="42" y="50"/>
                    </a:lnTo>
                    <a:cubicBezTo>
                      <a:pt x="43" y="46"/>
                      <a:pt x="43" y="45"/>
                      <a:pt x="43" y="41"/>
                    </a:cubicBezTo>
                    <a:lnTo>
                      <a:pt x="42" y="41"/>
                    </a:lnTo>
                    <a:close/>
                    <a:moveTo>
                      <a:pt x="35" y="21"/>
                    </a:moveTo>
                    <a:lnTo>
                      <a:pt x="35" y="21"/>
                    </a:lnTo>
                    <a:cubicBezTo>
                      <a:pt x="26" y="21"/>
                      <a:pt x="22" y="21"/>
                      <a:pt x="10" y="21"/>
                    </a:cubicBezTo>
                    <a:cubicBezTo>
                      <a:pt x="11" y="11"/>
                      <a:pt x="18" y="8"/>
                      <a:pt x="23" y="8"/>
                    </a:cubicBezTo>
                    <a:cubicBezTo>
                      <a:pt x="28" y="8"/>
                      <a:pt x="32" y="10"/>
                      <a:pt x="34" y="15"/>
                    </a:cubicBezTo>
                    <a:cubicBezTo>
                      <a:pt x="35" y="18"/>
                      <a:pt x="35" y="20"/>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05" name="Freeform 99"/>
              <p:cNvSpPr>
                <a:spLocks noEditPoints="1"/>
              </p:cNvSpPr>
              <p:nvPr/>
            </p:nvSpPr>
            <p:spPr bwMode="auto">
              <a:xfrm>
                <a:off x="779" y="2980"/>
                <a:ext cx="37" cy="59"/>
              </a:xfrm>
              <a:custGeom>
                <a:avLst/>
                <a:gdLst>
                  <a:gd name="T0" fmla="*/ 47 w 48"/>
                  <a:gd name="T1" fmla="*/ 1 h 77"/>
                  <a:gd name="T2" fmla="*/ 47 w 48"/>
                  <a:gd name="T3" fmla="*/ 1 h 77"/>
                  <a:gd name="T4" fmla="*/ 33 w 48"/>
                  <a:gd name="T5" fmla="*/ 0 h 77"/>
                  <a:gd name="T6" fmla="*/ 3 w 48"/>
                  <a:gd name="T7" fmla="*/ 15 h 77"/>
                  <a:gd name="T8" fmla="*/ 0 w 48"/>
                  <a:gd name="T9" fmla="*/ 28 h 77"/>
                  <a:gd name="T10" fmla="*/ 22 w 48"/>
                  <a:gd name="T11" fmla="*/ 53 h 77"/>
                  <a:gd name="T12" fmla="*/ 37 w 48"/>
                  <a:gd name="T13" fmla="*/ 49 h 77"/>
                  <a:gd name="T14" fmla="*/ 36 w 48"/>
                  <a:gd name="T15" fmla="*/ 76 h 77"/>
                  <a:gd name="T16" fmla="*/ 37 w 48"/>
                  <a:gd name="T17" fmla="*/ 77 h 77"/>
                  <a:gd name="T18" fmla="*/ 47 w 48"/>
                  <a:gd name="T19" fmla="*/ 76 h 77"/>
                  <a:gd name="T20" fmla="*/ 48 w 48"/>
                  <a:gd name="T21" fmla="*/ 76 h 77"/>
                  <a:gd name="T22" fmla="*/ 47 w 48"/>
                  <a:gd name="T23" fmla="*/ 72 h 77"/>
                  <a:gd name="T24" fmla="*/ 47 w 48"/>
                  <a:gd name="T25" fmla="*/ 41 h 77"/>
                  <a:gd name="T26" fmla="*/ 48 w 48"/>
                  <a:gd name="T27" fmla="*/ 1 h 77"/>
                  <a:gd name="T28" fmla="*/ 47 w 48"/>
                  <a:gd name="T29" fmla="*/ 1 h 77"/>
                  <a:gd name="T30" fmla="*/ 36 w 48"/>
                  <a:gd name="T31" fmla="*/ 40 h 77"/>
                  <a:gd name="T32" fmla="*/ 36 w 48"/>
                  <a:gd name="T33" fmla="*/ 40 h 77"/>
                  <a:gd name="T34" fmla="*/ 25 w 48"/>
                  <a:gd name="T35" fmla="*/ 45 h 77"/>
                  <a:gd name="T36" fmla="*/ 11 w 48"/>
                  <a:gd name="T37" fmla="*/ 28 h 77"/>
                  <a:gd name="T38" fmla="*/ 17 w 48"/>
                  <a:gd name="T39" fmla="*/ 13 h 77"/>
                  <a:gd name="T40" fmla="*/ 33 w 48"/>
                  <a:gd name="T41" fmla="*/ 8 h 77"/>
                  <a:gd name="T42" fmla="*/ 36 w 48"/>
                  <a:gd name="T43" fmla="*/ 8 h 77"/>
                  <a:gd name="T44" fmla="*/ 36 w 48"/>
                  <a:gd name="T45" fmla="*/ 4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77">
                    <a:moveTo>
                      <a:pt x="47" y="1"/>
                    </a:moveTo>
                    <a:lnTo>
                      <a:pt x="47" y="1"/>
                    </a:lnTo>
                    <a:cubicBezTo>
                      <a:pt x="45" y="1"/>
                      <a:pt x="35" y="0"/>
                      <a:pt x="33" y="0"/>
                    </a:cubicBezTo>
                    <a:cubicBezTo>
                      <a:pt x="24" y="0"/>
                      <a:pt x="10" y="1"/>
                      <a:pt x="3" y="15"/>
                    </a:cubicBezTo>
                    <a:cubicBezTo>
                      <a:pt x="1" y="19"/>
                      <a:pt x="0" y="24"/>
                      <a:pt x="0" y="28"/>
                    </a:cubicBezTo>
                    <a:cubicBezTo>
                      <a:pt x="0" y="42"/>
                      <a:pt x="9" y="53"/>
                      <a:pt x="22" y="53"/>
                    </a:cubicBezTo>
                    <a:cubicBezTo>
                      <a:pt x="29" y="53"/>
                      <a:pt x="34" y="50"/>
                      <a:pt x="37" y="49"/>
                    </a:cubicBezTo>
                    <a:cubicBezTo>
                      <a:pt x="37" y="60"/>
                      <a:pt x="37" y="64"/>
                      <a:pt x="36" y="76"/>
                    </a:cubicBezTo>
                    <a:lnTo>
                      <a:pt x="37" y="77"/>
                    </a:lnTo>
                    <a:lnTo>
                      <a:pt x="47" y="76"/>
                    </a:lnTo>
                    <a:lnTo>
                      <a:pt x="48" y="76"/>
                    </a:lnTo>
                    <a:lnTo>
                      <a:pt x="47" y="72"/>
                    </a:lnTo>
                    <a:cubicBezTo>
                      <a:pt x="47" y="61"/>
                      <a:pt x="47" y="51"/>
                      <a:pt x="47" y="41"/>
                    </a:cubicBezTo>
                    <a:cubicBezTo>
                      <a:pt x="47" y="27"/>
                      <a:pt x="47" y="14"/>
                      <a:pt x="48" y="1"/>
                    </a:cubicBezTo>
                    <a:lnTo>
                      <a:pt x="47" y="1"/>
                    </a:lnTo>
                    <a:close/>
                    <a:moveTo>
                      <a:pt x="36" y="40"/>
                    </a:moveTo>
                    <a:lnTo>
                      <a:pt x="36" y="40"/>
                    </a:lnTo>
                    <a:cubicBezTo>
                      <a:pt x="35" y="42"/>
                      <a:pt x="31" y="45"/>
                      <a:pt x="25" y="45"/>
                    </a:cubicBezTo>
                    <a:cubicBezTo>
                      <a:pt x="15" y="45"/>
                      <a:pt x="11" y="36"/>
                      <a:pt x="11" y="28"/>
                    </a:cubicBezTo>
                    <a:cubicBezTo>
                      <a:pt x="11" y="21"/>
                      <a:pt x="14" y="16"/>
                      <a:pt x="17" y="13"/>
                    </a:cubicBezTo>
                    <a:cubicBezTo>
                      <a:pt x="22" y="8"/>
                      <a:pt x="30" y="8"/>
                      <a:pt x="33" y="8"/>
                    </a:cubicBezTo>
                    <a:lnTo>
                      <a:pt x="36" y="8"/>
                    </a:lnTo>
                    <a:lnTo>
                      <a:pt x="36" y="4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06" name="Freeform 100"/>
              <p:cNvSpPr>
                <a:spLocks/>
              </p:cNvSpPr>
              <p:nvPr/>
            </p:nvSpPr>
            <p:spPr bwMode="auto">
              <a:xfrm>
                <a:off x="826" y="2980"/>
                <a:ext cx="34" cy="40"/>
              </a:xfrm>
              <a:custGeom>
                <a:avLst/>
                <a:gdLst>
                  <a:gd name="T0" fmla="*/ 44 w 45"/>
                  <a:gd name="T1" fmla="*/ 0 h 53"/>
                  <a:gd name="T2" fmla="*/ 44 w 45"/>
                  <a:gd name="T3" fmla="*/ 0 h 53"/>
                  <a:gd name="T4" fmla="*/ 34 w 45"/>
                  <a:gd name="T5" fmla="*/ 1 h 53"/>
                  <a:gd name="T6" fmla="*/ 33 w 45"/>
                  <a:gd name="T7" fmla="*/ 1 h 53"/>
                  <a:gd name="T8" fmla="*/ 34 w 45"/>
                  <a:gd name="T9" fmla="*/ 24 h 53"/>
                  <a:gd name="T10" fmla="*/ 34 w 45"/>
                  <a:gd name="T11" fmla="*/ 40 h 53"/>
                  <a:gd name="T12" fmla="*/ 21 w 45"/>
                  <a:gd name="T13" fmla="*/ 45 h 53"/>
                  <a:gd name="T14" fmla="*/ 11 w 45"/>
                  <a:gd name="T15" fmla="*/ 32 h 53"/>
                  <a:gd name="T16" fmla="*/ 11 w 45"/>
                  <a:gd name="T17" fmla="*/ 23 h 53"/>
                  <a:gd name="T18" fmla="*/ 11 w 45"/>
                  <a:gd name="T19" fmla="*/ 1 h 53"/>
                  <a:gd name="T20" fmla="*/ 11 w 45"/>
                  <a:gd name="T21" fmla="*/ 0 h 53"/>
                  <a:gd name="T22" fmla="*/ 0 w 45"/>
                  <a:gd name="T23" fmla="*/ 1 h 53"/>
                  <a:gd name="T24" fmla="*/ 0 w 45"/>
                  <a:gd name="T25" fmla="*/ 2 h 53"/>
                  <a:gd name="T26" fmla="*/ 0 w 45"/>
                  <a:gd name="T27" fmla="*/ 23 h 53"/>
                  <a:gd name="T28" fmla="*/ 0 w 45"/>
                  <a:gd name="T29" fmla="*/ 29 h 53"/>
                  <a:gd name="T30" fmla="*/ 7 w 45"/>
                  <a:gd name="T31" fmla="*/ 50 h 53"/>
                  <a:gd name="T32" fmla="*/ 18 w 45"/>
                  <a:gd name="T33" fmla="*/ 53 h 53"/>
                  <a:gd name="T34" fmla="*/ 34 w 45"/>
                  <a:gd name="T35" fmla="*/ 48 h 53"/>
                  <a:gd name="T36" fmla="*/ 34 w 45"/>
                  <a:gd name="T37" fmla="*/ 52 h 53"/>
                  <a:gd name="T38" fmla="*/ 34 w 45"/>
                  <a:gd name="T39" fmla="*/ 53 h 53"/>
                  <a:gd name="T40" fmla="*/ 44 w 45"/>
                  <a:gd name="T41" fmla="*/ 52 h 53"/>
                  <a:gd name="T42" fmla="*/ 45 w 45"/>
                  <a:gd name="T43" fmla="*/ 52 h 53"/>
                  <a:gd name="T44" fmla="*/ 45 w 45"/>
                  <a:gd name="T45" fmla="*/ 47 h 53"/>
                  <a:gd name="T46" fmla="*/ 44 w 45"/>
                  <a:gd name="T47" fmla="*/ 24 h 53"/>
                  <a:gd name="T48" fmla="*/ 44 w 45"/>
                  <a:gd name="T49" fmla="*/ 1 h 53"/>
                  <a:gd name="T50" fmla="*/ 44 w 45"/>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4" y="0"/>
                    </a:moveTo>
                    <a:lnTo>
                      <a:pt x="44" y="0"/>
                    </a:lnTo>
                    <a:cubicBezTo>
                      <a:pt x="39" y="1"/>
                      <a:pt x="38" y="1"/>
                      <a:pt x="34" y="1"/>
                    </a:cubicBezTo>
                    <a:lnTo>
                      <a:pt x="33" y="1"/>
                    </a:lnTo>
                    <a:cubicBezTo>
                      <a:pt x="34" y="8"/>
                      <a:pt x="34" y="11"/>
                      <a:pt x="34" y="24"/>
                    </a:cubicBezTo>
                    <a:cubicBezTo>
                      <a:pt x="34" y="30"/>
                      <a:pt x="34" y="35"/>
                      <a:pt x="34" y="40"/>
                    </a:cubicBezTo>
                    <a:cubicBezTo>
                      <a:pt x="31" y="42"/>
                      <a:pt x="27" y="45"/>
                      <a:pt x="21" y="45"/>
                    </a:cubicBezTo>
                    <a:cubicBezTo>
                      <a:pt x="11" y="45"/>
                      <a:pt x="11" y="36"/>
                      <a:pt x="11" y="32"/>
                    </a:cubicBezTo>
                    <a:cubicBezTo>
                      <a:pt x="11" y="27"/>
                      <a:pt x="11" y="25"/>
                      <a:pt x="11" y="23"/>
                    </a:cubicBezTo>
                    <a:lnTo>
                      <a:pt x="11" y="1"/>
                    </a:lnTo>
                    <a:lnTo>
                      <a:pt x="11" y="0"/>
                    </a:lnTo>
                    <a:cubicBezTo>
                      <a:pt x="6" y="1"/>
                      <a:pt x="5" y="1"/>
                      <a:pt x="0" y="1"/>
                    </a:cubicBezTo>
                    <a:lnTo>
                      <a:pt x="0" y="2"/>
                    </a:lnTo>
                    <a:cubicBezTo>
                      <a:pt x="0" y="7"/>
                      <a:pt x="0" y="8"/>
                      <a:pt x="0" y="23"/>
                    </a:cubicBezTo>
                    <a:lnTo>
                      <a:pt x="0" y="29"/>
                    </a:lnTo>
                    <a:cubicBezTo>
                      <a:pt x="1" y="37"/>
                      <a:pt x="1" y="45"/>
                      <a:pt x="7" y="50"/>
                    </a:cubicBezTo>
                    <a:cubicBezTo>
                      <a:pt x="10" y="53"/>
                      <a:pt x="14" y="53"/>
                      <a:pt x="18" y="53"/>
                    </a:cubicBezTo>
                    <a:cubicBezTo>
                      <a:pt x="26" y="53"/>
                      <a:pt x="32" y="49"/>
                      <a:pt x="34" y="48"/>
                    </a:cubicBezTo>
                    <a:lnTo>
                      <a:pt x="34" y="52"/>
                    </a:lnTo>
                    <a:lnTo>
                      <a:pt x="34" y="53"/>
                    </a:lnTo>
                    <a:cubicBezTo>
                      <a:pt x="39" y="52"/>
                      <a:pt x="40" y="52"/>
                      <a:pt x="44" y="52"/>
                    </a:cubicBezTo>
                    <a:lnTo>
                      <a:pt x="45" y="52"/>
                    </a:lnTo>
                    <a:cubicBezTo>
                      <a:pt x="45" y="50"/>
                      <a:pt x="45" y="49"/>
                      <a:pt x="45" y="47"/>
                    </a:cubicBezTo>
                    <a:cubicBezTo>
                      <a:pt x="44" y="43"/>
                      <a:pt x="44" y="36"/>
                      <a:pt x="44" y="24"/>
                    </a:cubicBezTo>
                    <a:cubicBezTo>
                      <a:pt x="44" y="16"/>
                      <a:pt x="44" y="9"/>
                      <a:pt x="44" y="1"/>
                    </a:cubicBez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07" name="Freeform 101"/>
              <p:cNvSpPr>
                <a:spLocks noEditPoints="1"/>
              </p:cNvSpPr>
              <p:nvPr/>
            </p:nvSpPr>
            <p:spPr bwMode="auto">
              <a:xfrm>
                <a:off x="870" y="2961"/>
                <a:ext cx="9" cy="59"/>
              </a:xfrm>
              <a:custGeom>
                <a:avLst/>
                <a:gdLst>
                  <a:gd name="T0" fmla="*/ 12 w 12"/>
                  <a:gd name="T1" fmla="*/ 76 h 77"/>
                  <a:gd name="T2" fmla="*/ 12 w 12"/>
                  <a:gd name="T3" fmla="*/ 76 h 77"/>
                  <a:gd name="T4" fmla="*/ 11 w 12"/>
                  <a:gd name="T5" fmla="*/ 48 h 77"/>
                  <a:gd name="T6" fmla="*/ 12 w 12"/>
                  <a:gd name="T7" fmla="*/ 25 h 77"/>
                  <a:gd name="T8" fmla="*/ 11 w 12"/>
                  <a:gd name="T9" fmla="*/ 24 h 77"/>
                  <a:gd name="T10" fmla="*/ 0 w 12"/>
                  <a:gd name="T11" fmla="*/ 26 h 77"/>
                  <a:gd name="T12" fmla="*/ 0 w 12"/>
                  <a:gd name="T13" fmla="*/ 27 h 77"/>
                  <a:gd name="T14" fmla="*/ 1 w 12"/>
                  <a:gd name="T15" fmla="*/ 55 h 77"/>
                  <a:gd name="T16" fmla="*/ 0 w 12"/>
                  <a:gd name="T17" fmla="*/ 76 h 77"/>
                  <a:gd name="T18" fmla="*/ 0 w 12"/>
                  <a:gd name="T19" fmla="*/ 77 h 77"/>
                  <a:gd name="T20" fmla="*/ 11 w 12"/>
                  <a:gd name="T21" fmla="*/ 76 h 77"/>
                  <a:gd name="T22" fmla="*/ 12 w 12"/>
                  <a:gd name="T23" fmla="*/ 76 h 77"/>
                  <a:gd name="T24" fmla="*/ 12 w 12"/>
                  <a:gd name="T25" fmla="*/ 10 h 77"/>
                  <a:gd name="T26" fmla="*/ 12 w 12"/>
                  <a:gd name="T27" fmla="*/ 10 h 77"/>
                  <a:gd name="T28" fmla="*/ 12 w 12"/>
                  <a:gd name="T29" fmla="*/ 0 h 77"/>
                  <a:gd name="T30" fmla="*/ 11 w 12"/>
                  <a:gd name="T31" fmla="*/ 0 h 77"/>
                  <a:gd name="T32" fmla="*/ 0 w 12"/>
                  <a:gd name="T33" fmla="*/ 1 h 77"/>
                  <a:gd name="T34" fmla="*/ 0 w 12"/>
                  <a:gd name="T35" fmla="*/ 1 h 77"/>
                  <a:gd name="T36" fmla="*/ 0 w 12"/>
                  <a:gd name="T37" fmla="*/ 7 h 77"/>
                  <a:gd name="T38" fmla="*/ 0 w 12"/>
                  <a:gd name="T39" fmla="*/ 11 h 77"/>
                  <a:gd name="T40" fmla="*/ 0 w 12"/>
                  <a:gd name="T41" fmla="*/ 11 h 77"/>
                  <a:gd name="T42" fmla="*/ 11 w 12"/>
                  <a:gd name="T43" fmla="*/ 10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1" y="69"/>
                      <a:pt x="11" y="66"/>
                      <a:pt x="11" y="48"/>
                    </a:cubicBezTo>
                    <a:cubicBezTo>
                      <a:pt x="11" y="35"/>
                      <a:pt x="11" y="30"/>
                      <a:pt x="12" y="25"/>
                    </a:cubicBezTo>
                    <a:lnTo>
                      <a:pt x="11" y="24"/>
                    </a:lnTo>
                    <a:cubicBezTo>
                      <a:pt x="6" y="25"/>
                      <a:pt x="4" y="25"/>
                      <a:pt x="0" y="26"/>
                    </a:cubicBezTo>
                    <a:lnTo>
                      <a:pt x="0" y="27"/>
                    </a:lnTo>
                    <a:cubicBezTo>
                      <a:pt x="0" y="33"/>
                      <a:pt x="1" y="36"/>
                      <a:pt x="1" y="55"/>
                    </a:cubicBezTo>
                    <a:cubicBezTo>
                      <a:pt x="1" y="66"/>
                      <a:pt x="0" y="71"/>
                      <a:pt x="0" y="76"/>
                    </a:cubicBezTo>
                    <a:lnTo>
                      <a:pt x="0" y="77"/>
                    </a:lnTo>
                    <a:cubicBezTo>
                      <a:pt x="5" y="76"/>
                      <a:pt x="6" y="76"/>
                      <a:pt x="11" y="76"/>
                    </a:cubicBezTo>
                    <a:lnTo>
                      <a:pt x="12" y="76"/>
                    </a:lnTo>
                    <a:close/>
                    <a:moveTo>
                      <a:pt x="12" y="10"/>
                    </a:moveTo>
                    <a:lnTo>
                      <a:pt x="12" y="10"/>
                    </a:lnTo>
                    <a:cubicBezTo>
                      <a:pt x="12" y="5"/>
                      <a:pt x="12" y="4"/>
                      <a:pt x="12" y="0"/>
                    </a:cubicBezTo>
                    <a:lnTo>
                      <a:pt x="11" y="0"/>
                    </a:lnTo>
                    <a:cubicBezTo>
                      <a:pt x="6" y="0"/>
                      <a:pt x="5" y="0"/>
                      <a:pt x="0" y="1"/>
                    </a:cubicBezTo>
                    <a:lnTo>
                      <a:pt x="0" y="1"/>
                    </a:lnTo>
                    <a:cubicBezTo>
                      <a:pt x="0" y="3"/>
                      <a:pt x="0" y="5"/>
                      <a:pt x="0" y="7"/>
                    </a:cubicBezTo>
                    <a:cubicBezTo>
                      <a:pt x="0" y="8"/>
                      <a:pt x="0" y="9"/>
                      <a:pt x="0" y="11"/>
                    </a:cubicBezTo>
                    <a:lnTo>
                      <a:pt x="0" y="11"/>
                    </a:lnTo>
                    <a:cubicBezTo>
                      <a:pt x="5" y="11"/>
                      <a:pt x="6" y="11"/>
                      <a:pt x="11" y="10"/>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08" name="Freeform 102"/>
              <p:cNvSpPr>
                <a:spLocks/>
              </p:cNvSpPr>
              <p:nvPr/>
            </p:nvSpPr>
            <p:spPr bwMode="auto">
              <a:xfrm>
                <a:off x="889" y="2980"/>
                <a:ext cx="20" cy="40"/>
              </a:xfrm>
              <a:custGeom>
                <a:avLst/>
                <a:gdLst>
                  <a:gd name="T0" fmla="*/ 24 w 26"/>
                  <a:gd name="T1" fmla="*/ 11 h 53"/>
                  <a:gd name="T2" fmla="*/ 24 w 26"/>
                  <a:gd name="T3" fmla="*/ 11 h 53"/>
                  <a:gd name="T4" fmla="*/ 26 w 26"/>
                  <a:gd name="T5" fmla="*/ 0 h 53"/>
                  <a:gd name="T6" fmla="*/ 25 w 26"/>
                  <a:gd name="T7" fmla="*/ 0 h 53"/>
                  <a:gd name="T8" fmla="*/ 23 w 26"/>
                  <a:gd name="T9" fmla="*/ 0 h 53"/>
                  <a:gd name="T10" fmla="*/ 10 w 26"/>
                  <a:gd name="T11" fmla="*/ 9 h 53"/>
                  <a:gd name="T12" fmla="*/ 11 w 26"/>
                  <a:gd name="T13" fmla="*/ 1 h 53"/>
                  <a:gd name="T14" fmla="*/ 10 w 26"/>
                  <a:gd name="T15" fmla="*/ 0 h 53"/>
                  <a:gd name="T16" fmla="*/ 0 w 26"/>
                  <a:gd name="T17" fmla="*/ 2 h 53"/>
                  <a:gd name="T18" fmla="*/ 0 w 26"/>
                  <a:gd name="T19" fmla="*/ 3 h 53"/>
                  <a:gd name="T20" fmla="*/ 0 w 26"/>
                  <a:gd name="T21" fmla="*/ 28 h 53"/>
                  <a:gd name="T22" fmla="*/ 0 w 26"/>
                  <a:gd name="T23" fmla="*/ 52 h 53"/>
                  <a:gd name="T24" fmla="*/ 1 w 26"/>
                  <a:gd name="T25" fmla="*/ 53 h 53"/>
                  <a:gd name="T26" fmla="*/ 11 w 26"/>
                  <a:gd name="T27" fmla="*/ 52 h 53"/>
                  <a:gd name="T28" fmla="*/ 12 w 26"/>
                  <a:gd name="T29" fmla="*/ 52 h 53"/>
                  <a:gd name="T30" fmla="*/ 11 w 26"/>
                  <a:gd name="T31" fmla="*/ 29 h 53"/>
                  <a:gd name="T32" fmla="*/ 15 w 26"/>
                  <a:gd name="T33" fmla="*/ 11 h 53"/>
                  <a:gd name="T34" fmla="*/ 19 w 26"/>
                  <a:gd name="T35" fmla="*/ 10 h 53"/>
                  <a:gd name="T36" fmla="*/ 23 w 26"/>
                  <a:gd name="T37" fmla="*/ 11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6"/>
                      <a:pt x="25" y="5"/>
                      <a:pt x="26" y="0"/>
                    </a:cubicBezTo>
                    <a:lnTo>
                      <a:pt x="25" y="0"/>
                    </a:lnTo>
                    <a:cubicBezTo>
                      <a:pt x="25" y="0"/>
                      <a:pt x="24" y="0"/>
                      <a:pt x="23" y="0"/>
                    </a:cubicBezTo>
                    <a:cubicBezTo>
                      <a:pt x="14" y="0"/>
                      <a:pt x="12" y="6"/>
                      <a:pt x="10" y="9"/>
                    </a:cubicBezTo>
                    <a:lnTo>
                      <a:pt x="11" y="1"/>
                    </a:lnTo>
                    <a:lnTo>
                      <a:pt x="10" y="0"/>
                    </a:lnTo>
                    <a:cubicBezTo>
                      <a:pt x="6" y="1"/>
                      <a:pt x="4" y="1"/>
                      <a:pt x="0" y="2"/>
                    </a:cubicBezTo>
                    <a:lnTo>
                      <a:pt x="0" y="3"/>
                    </a:lnTo>
                    <a:cubicBezTo>
                      <a:pt x="0" y="8"/>
                      <a:pt x="0" y="13"/>
                      <a:pt x="0" y="28"/>
                    </a:cubicBezTo>
                    <a:cubicBezTo>
                      <a:pt x="0" y="38"/>
                      <a:pt x="0" y="44"/>
                      <a:pt x="0" y="52"/>
                    </a:cubicBezTo>
                    <a:lnTo>
                      <a:pt x="1" y="53"/>
                    </a:lnTo>
                    <a:cubicBezTo>
                      <a:pt x="5" y="52"/>
                      <a:pt x="7" y="52"/>
                      <a:pt x="11" y="52"/>
                    </a:cubicBezTo>
                    <a:lnTo>
                      <a:pt x="12" y="52"/>
                    </a:lnTo>
                    <a:cubicBezTo>
                      <a:pt x="11" y="46"/>
                      <a:pt x="11" y="40"/>
                      <a:pt x="11" y="29"/>
                    </a:cubicBezTo>
                    <a:cubicBezTo>
                      <a:pt x="11" y="19"/>
                      <a:pt x="11" y="14"/>
                      <a:pt x="15" y="11"/>
                    </a:cubicBezTo>
                    <a:cubicBezTo>
                      <a:pt x="16" y="11"/>
                      <a:pt x="17" y="10"/>
                      <a:pt x="19" y="10"/>
                    </a:cubicBezTo>
                    <a:cubicBezTo>
                      <a:pt x="21" y="10"/>
                      <a:pt x="22" y="11"/>
                      <a:pt x="23" y="11"/>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09" name="Freeform 103"/>
              <p:cNvSpPr>
                <a:spLocks noEditPoints="1"/>
              </p:cNvSpPr>
              <p:nvPr/>
            </p:nvSpPr>
            <p:spPr bwMode="auto">
              <a:xfrm>
                <a:off x="912" y="2979"/>
                <a:ext cx="35" cy="41"/>
              </a:xfrm>
              <a:custGeom>
                <a:avLst/>
                <a:gdLst>
                  <a:gd name="T0" fmla="*/ 43 w 46"/>
                  <a:gd name="T1" fmla="*/ 41 h 54"/>
                  <a:gd name="T2" fmla="*/ 43 w 46"/>
                  <a:gd name="T3" fmla="*/ 41 h 54"/>
                  <a:gd name="T4" fmla="*/ 36 w 46"/>
                  <a:gd name="T5" fmla="*/ 45 h 54"/>
                  <a:gd name="T6" fmla="*/ 27 w 46"/>
                  <a:gd name="T7" fmla="*/ 47 h 54"/>
                  <a:gd name="T8" fmla="*/ 15 w 46"/>
                  <a:gd name="T9" fmla="*/ 41 h 54"/>
                  <a:gd name="T10" fmla="*/ 11 w 46"/>
                  <a:gd name="T11" fmla="*/ 29 h 54"/>
                  <a:gd name="T12" fmla="*/ 45 w 46"/>
                  <a:gd name="T13" fmla="*/ 29 h 54"/>
                  <a:gd name="T14" fmla="*/ 46 w 46"/>
                  <a:gd name="T15" fmla="*/ 28 h 54"/>
                  <a:gd name="T16" fmla="*/ 41 w 46"/>
                  <a:gd name="T17" fmla="*/ 7 h 54"/>
                  <a:gd name="T18" fmla="*/ 24 w 46"/>
                  <a:gd name="T19" fmla="*/ 0 h 54"/>
                  <a:gd name="T20" fmla="*/ 0 w 46"/>
                  <a:gd name="T21" fmla="*/ 28 h 54"/>
                  <a:gd name="T22" fmla="*/ 27 w 46"/>
                  <a:gd name="T23" fmla="*/ 54 h 54"/>
                  <a:gd name="T24" fmla="*/ 42 w 46"/>
                  <a:gd name="T25" fmla="*/ 51 h 54"/>
                  <a:gd name="T26" fmla="*/ 43 w 46"/>
                  <a:gd name="T27" fmla="*/ 50 h 54"/>
                  <a:gd name="T28" fmla="*/ 44 w 46"/>
                  <a:gd name="T29" fmla="*/ 41 h 54"/>
                  <a:gd name="T30" fmla="*/ 43 w 46"/>
                  <a:gd name="T31" fmla="*/ 41 h 54"/>
                  <a:gd name="T32" fmla="*/ 36 w 46"/>
                  <a:gd name="T33" fmla="*/ 21 h 54"/>
                  <a:gd name="T34" fmla="*/ 36 w 46"/>
                  <a:gd name="T35" fmla="*/ 21 h 54"/>
                  <a:gd name="T36" fmla="*/ 11 w 46"/>
                  <a:gd name="T37" fmla="*/ 21 h 54"/>
                  <a:gd name="T38" fmla="*/ 24 w 46"/>
                  <a:gd name="T39" fmla="*/ 8 h 54"/>
                  <a:gd name="T40" fmla="*/ 35 w 46"/>
                  <a:gd name="T41" fmla="*/ 15 h 54"/>
                  <a:gd name="T42" fmla="*/ 36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1"/>
                    </a:moveTo>
                    <a:lnTo>
                      <a:pt x="43" y="41"/>
                    </a:lnTo>
                    <a:cubicBezTo>
                      <a:pt x="42" y="42"/>
                      <a:pt x="40" y="44"/>
                      <a:pt x="36" y="45"/>
                    </a:cubicBezTo>
                    <a:cubicBezTo>
                      <a:pt x="33" y="46"/>
                      <a:pt x="30" y="47"/>
                      <a:pt x="27" y="47"/>
                    </a:cubicBezTo>
                    <a:cubicBezTo>
                      <a:pt x="24" y="47"/>
                      <a:pt x="19" y="46"/>
                      <a:pt x="15" y="41"/>
                    </a:cubicBezTo>
                    <a:cubicBezTo>
                      <a:pt x="11" y="37"/>
                      <a:pt x="11" y="32"/>
                      <a:pt x="11" y="29"/>
                    </a:cubicBezTo>
                    <a:cubicBezTo>
                      <a:pt x="27" y="29"/>
                      <a:pt x="30" y="29"/>
                      <a:pt x="45" y="29"/>
                    </a:cubicBezTo>
                    <a:lnTo>
                      <a:pt x="46" y="28"/>
                    </a:lnTo>
                    <a:cubicBezTo>
                      <a:pt x="46" y="24"/>
                      <a:pt x="46" y="14"/>
                      <a:pt x="41" y="7"/>
                    </a:cubicBezTo>
                    <a:cubicBezTo>
                      <a:pt x="38" y="4"/>
                      <a:pt x="32" y="0"/>
                      <a:pt x="24" y="0"/>
                    </a:cubicBezTo>
                    <a:cubicBezTo>
                      <a:pt x="11" y="0"/>
                      <a:pt x="0" y="9"/>
                      <a:pt x="0" y="28"/>
                    </a:cubicBezTo>
                    <a:cubicBezTo>
                      <a:pt x="0" y="45"/>
                      <a:pt x="10" y="54"/>
                      <a:pt x="27" y="54"/>
                    </a:cubicBezTo>
                    <a:cubicBezTo>
                      <a:pt x="35" y="54"/>
                      <a:pt x="41" y="52"/>
                      <a:pt x="42" y="51"/>
                    </a:cubicBezTo>
                    <a:lnTo>
                      <a:pt x="43" y="50"/>
                    </a:lnTo>
                    <a:cubicBezTo>
                      <a:pt x="43" y="46"/>
                      <a:pt x="43" y="45"/>
                      <a:pt x="44" y="41"/>
                    </a:cubicBezTo>
                    <a:lnTo>
                      <a:pt x="43" y="41"/>
                    </a:lnTo>
                    <a:close/>
                    <a:moveTo>
                      <a:pt x="36" y="21"/>
                    </a:moveTo>
                    <a:lnTo>
                      <a:pt x="36" y="21"/>
                    </a:lnTo>
                    <a:cubicBezTo>
                      <a:pt x="27" y="21"/>
                      <a:pt x="23" y="21"/>
                      <a:pt x="11" y="21"/>
                    </a:cubicBezTo>
                    <a:cubicBezTo>
                      <a:pt x="12" y="11"/>
                      <a:pt x="18" y="8"/>
                      <a:pt x="24" y="8"/>
                    </a:cubicBezTo>
                    <a:cubicBezTo>
                      <a:pt x="28" y="8"/>
                      <a:pt x="33" y="10"/>
                      <a:pt x="35" y="15"/>
                    </a:cubicBezTo>
                    <a:cubicBezTo>
                      <a:pt x="35" y="18"/>
                      <a:pt x="36" y="20"/>
                      <a:pt x="36"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10" name="Freeform 104"/>
              <p:cNvSpPr>
                <a:spLocks/>
              </p:cNvSpPr>
              <p:nvPr/>
            </p:nvSpPr>
            <p:spPr bwMode="auto">
              <a:xfrm>
                <a:off x="955" y="2979"/>
                <a:ext cx="58" cy="41"/>
              </a:xfrm>
              <a:custGeom>
                <a:avLst/>
                <a:gdLst>
                  <a:gd name="T0" fmla="*/ 0 w 76"/>
                  <a:gd name="T1" fmla="*/ 4 h 54"/>
                  <a:gd name="T2" fmla="*/ 0 w 76"/>
                  <a:gd name="T3" fmla="*/ 4 h 54"/>
                  <a:gd name="T4" fmla="*/ 1 w 76"/>
                  <a:gd name="T5" fmla="*/ 33 h 54"/>
                  <a:gd name="T6" fmla="*/ 1 w 76"/>
                  <a:gd name="T7" fmla="*/ 53 h 54"/>
                  <a:gd name="T8" fmla="*/ 1 w 76"/>
                  <a:gd name="T9" fmla="*/ 54 h 54"/>
                  <a:gd name="T10" fmla="*/ 11 w 76"/>
                  <a:gd name="T11" fmla="*/ 53 h 54"/>
                  <a:gd name="T12" fmla="*/ 12 w 76"/>
                  <a:gd name="T13" fmla="*/ 53 h 54"/>
                  <a:gd name="T14" fmla="*/ 11 w 76"/>
                  <a:gd name="T15" fmla="*/ 31 h 54"/>
                  <a:gd name="T16" fmla="*/ 11 w 76"/>
                  <a:gd name="T17" fmla="*/ 14 h 54"/>
                  <a:gd name="T18" fmla="*/ 24 w 76"/>
                  <a:gd name="T19" fmla="*/ 9 h 54"/>
                  <a:gd name="T20" fmla="*/ 32 w 76"/>
                  <a:gd name="T21" fmla="*/ 16 h 54"/>
                  <a:gd name="T22" fmla="*/ 33 w 76"/>
                  <a:gd name="T23" fmla="*/ 26 h 54"/>
                  <a:gd name="T24" fmla="*/ 32 w 76"/>
                  <a:gd name="T25" fmla="*/ 53 h 54"/>
                  <a:gd name="T26" fmla="*/ 33 w 76"/>
                  <a:gd name="T27" fmla="*/ 54 h 54"/>
                  <a:gd name="T28" fmla="*/ 43 w 76"/>
                  <a:gd name="T29" fmla="*/ 53 h 54"/>
                  <a:gd name="T30" fmla="*/ 44 w 76"/>
                  <a:gd name="T31" fmla="*/ 53 h 54"/>
                  <a:gd name="T32" fmla="*/ 43 w 76"/>
                  <a:gd name="T33" fmla="*/ 32 h 54"/>
                  <a:gd name="T34" fmla="*/ 43 w 76"/>
                  <a:gd name="T35" fmla="*/ 26 h 54"/>
                  <a:gd name="T36" fmla="*/ 43 w 76"/>
                  <a:gd name="T37" fmla="*/ 14 h 54"/>
                  <a:gd name="T38" fmla="*/ 56 w 76"/>
                  <a:gd name="T39" fmla="*/ 9 h 54"/>
                  <a:gd name="T40" fmla="*/ 64 w 76"/>
                  <a:gd name="T41" fmla="*/ 17 h 54"/>
                  <a:gd name="T42" fmla="*/ 65 w 76"/>
                  <a:gd name="T43" fmla="*/ 28 h 54"/>
                  <a:gd name="T44" fmla="*/ 64 w 76"/>
                  <a:gd name="T45" fmla="*/ 53 h 54"/>
                  <a:gd name="T46" fmla="*/ 65 w 76"/>
                  <a:gd name="T47" fmla="*/ 54 h 54"/>
                  <a:gd name="T48" fmla="*/ 75 w 76"/>
                  <a:gd name="T49" fmla="*/ 53 h 54"/>
                  <a:gd name="T50" fmla="*/ 76 w 76"/>
                  <a:gd name="T51" fmla="*/ 53 h 54"/>
                  <a:gd name="T52" fmla="*/ 75 w 76"/>
                  <a:gd name="T53" fmla="*/ 30 h 54"/>
                  <a:gd name="T54" fmla="*/ 75 w 76"/>
                  <a:gd name="T55" fmla="*/ 21 h 54"/>
                  <a:gd name="T56" fmla="*/ 70 w 76"/>
                  <a:gd name="T57" fmla="*/ 4 h 54"/>
                  <a:gd name="T58" fmla="*/ 60 w 76"/>
                  <a:gd name="T59" fmla="*/ 0 h 54"/>
                  <a:gd name="T60" fmla="*/ 41 w 76"/>
                  <a:gd name="T61" fmla="*/ 8 h 54"/>
                  <a:gd name="T62" fmla="*/ 28 w 76"/>
                  <a:gd name="T63" fmla="*/ 0 h 54"/>
                  <a:gd name="T64" fmla="*/ 11 w 76"/>
                  <a:gd name="T65" fmla="*/ 7 h 54"/>
                  <a:gd name="T66" fmla="*/ 12 w 76"/>
                  <a:gd name="T67" fmla="*/ 2 h 54"/>
                  <a:gd name="T68" fmla="*/ 11 w 76"/>
                  <a:gd name="T69" fmla="*/ 1 h 54"/>
                  <a:gd name="T70" fmla="*/ 0 w 76"/>
                  <a:gd name="T71" fmla="*/ 3 h 54"/>
                  <a:gd name="T72" fmla="*/ 0 w 76"/>
                  <a:gd name="T73"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54">
                    <a:moveTo>
                      <a:pt x="0" y="4"/>
                    </a:moveTo>
                    <a:lnTo>
                      <a:pt x="0" y="4"/>
                    </a:lnTo>
                    <a:cubicBezTo>
                      <a:pt x="1" y="8"/>
                      <a:pt x="1" y="15"/>
                      <a:pt x="1" y="33"/>
                    </a:cubicBezTo>
                    <a:cubicBezTo>
                      <a:pt x="1" y="43"/>
                      <a:pt x="1" y="49"/>
                      <a:pt x="1" y="53"/>
                    </a:cubicBezTo>
                    <a:lnTo>
                      <a:pt x="1" y="54"/>
                    </a:lnTo>
                    <a:cubicBezTo>
                      <a:pt x="6" y="53"/>
                      <a:pt x="6" y="53"/>
                      <a:pt x="11" y="53"/>
                    </a:cubicBezTo>
                    <a:lnTo>
                      <a:pt x="12" y="53"/>
                    </a:lnTo>
                    <a:cubicBezTo>
                      <a:pt x="12" y="47"/>
                      <a:pt x="11" y="42"/>
                      <a:pt x="11" y="31"/>
                    </a:cubicBezTo>
                    <a:lnTo>
                      <a:pt x="11" y="14"/>
                    </a:lnTo>
                    <a:cubicBezTo>
                      <a:pt x="16" y="11"/>
                      <a:pt x="20" y="9"/>
                      <a:pt x="24" y="9"/>
                    </a:cubicBezTo>
                    <a:cubicBezTo>
                      <a:pt x="30" y="9"/>
                      <a:pt x="31" y="13"/>
                      <a:pt x="32" y="16"/>
                    </a:cubicBezTo>
                    <a:cubicBezTo>
                      <a:pt x="33" y="19"/>
                      <a:pt x="33" y="21"/>
                      <a:pt x="33" y="26"/>
                    </a:cubicBezTo>
                    <a:cubicBezTo>
                      <a:pt x="33" y="33"/>
                      <a:pt x="33" y="44"/>
                      <a:pt x="32" y="53"/>
                    </a:cubicBezTo>
                    <a:lnTo>
                      <a:pt x="33" y="54"/>
                    </a:lnTo>
                    <a:cubicBezTo>
                      <a:pt x="38" y="53"/>
                      <a:pt x="38" y="53"/>
                      <a:pt x="43" y="53"/>
                    </a:cubicBezTo>
                    <a:lnTo>
                      <a:pt x="44" y="53"/>
                    </a:lnTo>
                    <a:cubicBezTo>
                      <a:pt x="43" y="46"/>
                      <a:pt x="43" y="42"/>
                      <a:pt x="43" y="32"/>
                    </a:cubicBezTo>
                    <a:lnTo>
                      <a:pt x="43" y="26"/>
                    </a:lnTo>
                    <a:cubicBezTo>
                      <a:pt x="43" y="24"/>
                      <a:pt x="43" y="16"/>
                      <a:pt x="43" y="14"/>
                    </a:cubicBezTo>
                    <a:cubicBezTo>
                      <a:pt x="48" y="10"/>
                      <a:pt x="53" y="9"/>
                      <a:pt x="56" y="9"/>
                    </a:cubicBezTo>
                    <a:cubicBezTo>
                      <a:pt x="61" y="9"/>
                      <a:pt x="63" y="13"/>
                      <a:pt x="64" y="17"/>
                    </a:cubicBezTo>
                    <a:cubicBezTo>
                      <a:pt x="65" y="19"/>
                      <a:pt x="65" y="21"/>
                      <a:pt x="65" y="28"/>
                    </a:cubicBezTo>
                    <a:cubicBezTo>
                      <a:pt x="65" y="36"/>
                      <a:pt x="65" y="45"/>
                      <a:pt x="64" y="53"/>
                    </a:cubicBezTo>
                    <a:lnTo>
                      <a:pt x="65" y="54"/>
                    </a:lnTo>
                    <a:cubicBezTo>
                      <a:pt x="70" y="53"/>
                      <a:pt x="70" y="53"/>
                      <a:pt x="75" y="53"/>
                    </a:cubicBezTo>
                    <a:lnTo>
                      <a:pt x="76" y="53"/>
                    </a:lnTo>
                    <a:cubicBezTo>
                      <a:pt x="75" y="44"/>
                      <a:pt x="75" y="41"/>
                      <a:pt x="75" y="30"/>
                    </a:cubicBezTo>
                    <a:lnTo>
                      <a:pt x="75" y="21"/>
                    </a:lnTo>
                    <a:cubicBezTo>
                      <a:pt x="75" y="13"/>
                      <a:pt x="75" y="9"/>
                      <a:pt x="70" y="4"/>
                    </a:cubicBezTo>
                    <a:cubicBezTo>
                      <a:pt x="68" y="2"/>
                      <a:pt x="63" y="0"/>
                      <a:pt x="60" y="0"/>
                    </a:cubicBezTo>
                    <a:cubicBezTo>
                      <a:pt x="50" y="0"/>
                      <a:pt x="43" y="6"/>
                      <a:pt x="41" y="8"/>
                    </a:cubicBezTo>
                    <a:cubicBezTo>
                      <a:pt x="39" y="5"/>
                      <a:pt x="37" y="0"/>
                      <a:pt x="28" y="0"/>
                    </a:cubicBezTo>
                    <a:cubicBezTo>
                      <a:pt x="20" y="0"/>
                      <a:pt x="15" y="4"/>
                      <a:pt x="11" y="7"/>
                    </a:cubicBezTo>
                    <a:lnTo>
                      <a:pt x="12" y="2"/>
                    </a:lnTo>
                    <a:lnTo>
                      <a:pt x="11" y="1"/>
                    </a:lnTo>
                    <a:cubicBezTo>
                      <a:pt x="8" y="2"/>
                      <a:pt x="5" y="2"/>
                      <a:pt x="0" y="3"/>
                    </a:cubicBezTo>
                    <a:lnTo>
                      <a:pt x="0" y="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11" name="Freeform 105"/>
              <p:cNvSpPr>
                <a:spLocks noEditPoints="1"/>
              </p:cNvSpPr>
              <p:nvPr/>
            </p:nvSpPr>
            <p:spPr bwMode="auto">
              <a:xfrm>
                <a:off x="1022" y="2979"/>
                <a:ext cx="35" cy="41"/>
              </a:xfrm>
              <a:custGeom>
                <a:avLst/>
                <a:gdLst>
                  <a:gd name="T0" fmla="*/ 43 w 46"/>
                  <a:gd name="T1" fmla="*/ 41 h 54"/>
                  <a:gd name="T2" fmla="*/ 43 w 46"/>
                  <a:gd name="T3" fmla="*/ 41 h 54"/>
                  <a:gd name="T4" fmla="*/ 35 w 46"/>
                  <a:gd name="T5" fmla="*/ 45 h 54"/>
                  <a:gd name="T6" fmla="*/ 27 w 46"/>
                  <a:gd name="T7" fmla="*/ 47 h 54"/>
                  <a:gd name="T8" fmla="*/ 14 w 46"/>
                  <a:gd name="T9" fmla="*/ 41 h 54"/>
                  <a:gd name="T10" fmla="*/ 10 w 46"/>
                  <a:gd name="T11" fmla="*/ 29 h 54"/>
                  <a:gd name="T12" fmla="*/ 45 w 46"/>
                  <a:gd name="T13" fmla="*/ 29 h 54"/>
                  <a:gd name="T14" fmla="*/ 45 w 46"/>
                  <a:gd name="T15" fmla="*/ 28 h 54"/>
                  <a:gd name="T16" fmla="*/ 40 w 46"/>
                  <a:gd name="T17" fmla="*/ 7 h 54"/>
                  <a:gd name="T18" fmla="*/ 24 w 46"/>
                  <a:gd name="T19" fmla="*/ 0 h 54"/>
                  <a:gd name="T20" fmla="*/ 0 w 46"/>
                  <a:gd name="T21" fmla="*/ 28 h 54"/>
                  <a:gd name="T22" fmla="*/ 26 w 46"/>
                  <a:gd name="T23" fmla="*/ 54 h 54"/>
                  <a:gd name="T24" fmla="*/ 42 w 46"/>
                  <a:gd name="T25" fmla="*/ 51 h 54"/>
                  <a:gd name="T26" fmla="*/ 43 w 46"/>
                  <a:gd name="T27" fmla="*/ 50 h 54"/>
                  <a:gd name="T28" fmla="*/ 43 w 46"/>
                  <a:gd name="T29" fmla="*/ 41 h 54"/>
                  <a:gd name="T30" fmla="*/ 43 w 46"/>
                  <a:gd name="T31" fmla="*/ 41 h 54"/>
                  <a:gd name="T32" fmla="*/ 35 w 46"/>
                  <a:gd name="T33" fmla="*/ 21 h 54"/>
                  <a:gd name="T34" fmla="*/ 35 w 46"/>
                  <a:gd name="T35" fmla="*/ 21 h 54"/>
                  <a:gd name="T36" fmla="*/ 10 w 46"/>
                  <a:gd name="T37" fmla="*/ 21 h 54"/>
                  <a:gd name="T38" fmla="*/ 23 w 46"/>
                  <a:gd name="T39" fmla="*/ 8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1"/>
                    </a:moveTo>
                    <a:lnTo>
                      <a:pt x="43" y="41"/>
                    </a:lnTo>
                    <a:cubicBezTo>
                      <a:pt x="41" y="42"/>
                      <a:pt x="39" y="44"/>
                      <a:pt x="35" y="45"/>
                    </a:cubicBezTo>
                    <a:cubicBezTo>
                      <a:pt x="33" y="46"/>
                      <a:pt x="30" y="47"/>
                      <a:pt x="27" y="47"/>
                    </a:cubicBezTo>
                    <a:cubicBezTo>
                      <a:pt x="24" y="47"/>
                      <a:pt x="18" y="46"/>
                      <a:pt x="14" y="41"/>
                    </a:cubicBezTo>
                    <a:cubicBezTo>
                      <a:pt x="11" y="37"/>
                      <a:pt x="10" y="32"/>
                      <a:pt x="10" y="29"/>
                    </a:cubicBezTo>
                    <a:cubicBezTo>
                      <a:pt x="27" y="29"/>
                      <a:pt x="29" y="29"/>
                      <a:pt x="45" y="29"/>
                    </a:cubicBezTo>
                    <a:lnTo>
                      <a:pt x="45" y="28"/>
                    </a:lnTo>
                    <a:cubicBezTo>
                      <a:pt x="45" y="24"/>
                      <a:pt x="46" y="14"/>
                      <a:pt x="40" y="7"/>
                    </a:cubicBezTo>
                    <a:cubicBezTo>
                      <a:pt x="37" y="4"/>
                      <a:pt x="32" y="0"/>
                      <a:pt x="24" y="0"/>
                    </a:cubicBezTo>
                    <a:cubicBezTo>
                      <a:pt x="11" y="0"/>
                      <a:pt x="0" y="9"/>
                      <a:pt x="0" y="28"/>
                    </a:cubicBezTo>
                    <a:cubicBezTo>
                      <a:pt x="0" y="45"/>
                      <a:pt x="10" y="54"/>
                      <a:pt x="26" y="54"/>
                    </a:cubicBezTo>
                    <a:cubicBezTo>
                      <a:pt x="35" y="54"/>
                      <a:pt x="40" y="52"/>
                      <a:pt x="42" y="51"/>
                    </a:cubicBezTo>
                    <a:lnTo>
                      <a:pt x="43" y="50"/>
                    </a:lnTo>
                    <a:cubicBezTo>
                      <a:pt x="43" y="46"/>
                      <a:pt x="43" y="45"/>
                      <a:pt x="43" y="41"/>
                    </a:cubicBezTo>
                    <a:lnTo>
                      <a:pt x="43" y="41"/>
                    </a:lnTo>
                    <a:close/>
                    <a:moveTo>
                      <a:pt x="35" y="21"/>
                    </a:moveTo>
                    <a:lnTo>
                      <a:pt x="35" y="21"/>
                    </a:lnTo>
                    <a:cubicBezTo>
                      <a:pt x="26" y="21"/>
                      <a:pt x="22" y="21"/>
                      <a:pt x="10" y="21"/>
                    </a:cubicBezTo>
                    <a:cubicBezTo>
                      <a:pt x="11" y="11"/>
                      <a:pt x="18" y="8"/>
                      <a:pt x="23" y="8"/>
                    </a:cubicBezTo>
                    <a:cubicBezTo>
                      <a:pt x="28" y="8"/>
                      <a:pt x="32" y="10"/>
                      <a:pt x="34" y="15"/>
                    </a:cubicBezTo>
                    <a:cubicBezTo>
                      <a:pt x="35" y="18"/>
                      <a:pt x="35" y="20"/>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12" name="Freeform 106"/>
              <p:cNvSpPr>
                <a:spLocks/>
              </p:cNvSpPr>
              <p:nvPr/>
            </p:nvSpPr>
            <p:spPr bwMode="auto">
              <a:xfrm>
                <a:off x="1064" y="2980"/>
                <a:ext cx="35" cy="40"/>
              </a:xfrm>
              <a:custGeom>
                <a:avLst/>
                <a:gdLst>
                  <a:gd name="T0" fmla="*/ 45 w 45"/>
                  <a:gd name="T1" fmla="*/ 52 h 53"/>
                  <a:gd name="T2" fmla="*/ 45 w 45"/>
                  <a:gd name="T3" fmla="*/ 52 h 53"/>
                  <a:gd name="T4" fmla="*/ 45 w 45"/>
                  <a:gd name="T5" fmla="*/ 32 h 53"/>
                  <a:gd name="T6" fmla="*/ 45 w 45"/>
                  <a:gd name="T7" fmla="*/ 20 h 53"/>
                  <a:gd name="T8" fmla="*/ 43 w 45"/>
                  <a:gd name="T9" fmla="*/ 8 h 53"/>
                  <a:gd name="T10" fmla="*/ 38 w 45"/>
                  <a:gd name="T11" fmla="*/ 2 h 53"/>
                  <a:gd name="T12" fmla="*/ 29 w 45"/>
                  <a:gd name="T13" fmla="*/ 0 h 53"/>
                  <a:gd name="T14" fmla="*/ 12 w 45"/>
                  <a:gd name="T15" fmla="*/ 6 h 53"/>
                  <a:gd name="T16" fmla="*/ 12 w 45"/>
                  <a:gd name="T17" fmla="*/ 1 h 53"/>
                  <a:gd name="T18" fmla="*/ 11 w 45"/>
                  <a:gd name="T19" fmla="*/ 0 h 53"/>
                  <a:gd name="T20" fmla="*/ 1 w 45"/>
                  <a:gd name="T21" fmla="*/ 2 h 53"/>
                  <a:gd name="T22" fmla="*/ 0 w 45"/>
                  <a:gd name="T23" fmla="*/ 3 h 53"/>
                  <a:gd name="T24" fmla="*/ 1 w 45"/>
                  <a:gd name="T25" fmla="*/ 34 h 53"/>
                  <a:gd name="T26" fmla="*/ 1 w 45"/>
                  <a:gd name="T27" fmla="*/ 52 h 53"/>
                  <a:gd name="T28" fmla="*/ 2 w 45"/>
                  <a:gd name="T29" fmla="*/ 53 h 53"/>
                  <a:gd name="T30" fmla="*/ 12 w 45"/>
                  <a:gd name="T31" fmla="*/ 52 h 53"/>
                  <a:gd name="T32" fmla="*/ 13 w 45"/>
                  <a:gd name="T33" fmla="*/ 52 h 53"/>
                  <a:gd name="T34" fmla="*/ 12 w 45"/>
                  <a:gd name="T35" fmla="*/ 14 h 53"/>
                  <a:gd name="T36" fmla="*/ 25 w 45"/>
                  <a:gd name="T37" fmla="*/ 8 h 53"/>
                  <a:gd name="T38" fmla="*/ 34 w 45"/>
                  <a:gd name="T39" fmla="*/ 16 h 53"/>
                  <a:gd name="T40" fmla="*/ 34 w 45"/>
                  <a:gd name="T41" fmla="*/ 34 h 53"/>
                  <a:gd name="T42" fmla="*/ 34 w 45"/>
                  <a:gd name="T43" fmla="*/ 49 h 53"/>
                  <a:gd name="T44" fmla="*/ 34 w 45"/>
                  <a:gd name="T45" fmla="*/ 52 h 53"/>
                  <a:gd name="T46" fmla="*/ 35 w 45"/>
                  <a:gd name="T47" fmla="*/ 53 h 53"/>
                  <a:gd name="T48" fmla="*/ 45 w 45"/>
                  <a:gd name="T49" fmla="*/ 52 h 53"/>
                  <a:gd name="T50" fmla="*/ 45 w 45"/>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5" y="52"/>
                    </a:moveTo>
                    <a:lnTo>
                      <a:pt x="45" y="52"/>
                    </a:lnTo>
                    <a:cubicBezTo>
                      <a:pt x="45" y="48"/>
                      <a:pt x="45" y="43"/>
                      <a:pt x="45" y="32"/>
                    </a:cubicBezTo>
                    <a:lnTo>
                      <a:pt x="45" y="20"/>
                    </a:lnTo>
                    <a:cubicBezTo>
                      <a:pt x="45" y="14"/>
                      <a:pt x="45" y="11"/>
                      <a:pt x="43" y="8"/>
                    </a:cubicBezTo>
                    <a:cubicBezTo>
                      <a:pt x="42" y="5"/>
                      <a:pt x="40" y="3"/>
                      <a:pt x="38" y="2"/>
                    </a:cubicBezTo>
                    <a:cubicBezTo>
                      <a:pt x="35" y="0"/>
                      <a:pt x="32" y="0"/>
                      <a:pt x="29" y="0"/>
                    </a:cubicBezTo>
                    <a:cubicBezTo>
                      <a:pt x="21" y="0"/>
                      <a:pt x="14" y="4"/>
                      <a:pt x="12" y="6"/>
                    </a:cubicBezTo>
                    <a:lnTo>
                      <a:pt x="12" y="1"/>
                    </a:lnTo>
                    <a:lnTo>
                      <a:pt x="11" y="0"/>
                    </a:lnTo>
                    <a:cubicBezTo>
                      <a:pt x="7" y="1"/>
                      <a:pt x="6" y="1"/>
                      <a:pt x="1" y="2"/>
                    </a:cubicBezTo>
                    <a:lnTo>
                      <a:pt x="0" y="3"/>
                    </a:lnTo>
                    <a:cubicBezTo>
                      <a:pt x="1" y="9"/>
                      <a:pt x="1" y="18"/>
                      <a:pt x="1" y="34"/>
                    </a:cubicBezTo>
                    <a:cubicBezTo>
                      <a:pt x="1" y="41"/>
                      <a:pt x="1" y="46"/>
                      <a:pt x="1" y="52"/>
                    </a:cubicBezTo>
                    <a:lnTo>
                      <a:pt x="2" y="53"/>
                    </a:lnTo>
                    <a:cubicBezTo>
                      <a:pt x="6" y="52"/>
                      <a:pt x="7" y="52"/>
                      <a:pt x="12" y="52"/>
                    </a:cubicBezTo>
                    <a:lnTo>
                      <a:pt x="13" y="52"/>
                    </a:lnTo>
                    <a:cubicBezTo>
                      <a:pt x="12" y="40"/>
                      <a:pt x="12" y="31"/>
                      <a:pt x="12" y="14"/>
                    </a:cubicBezTo>
                    <a:cubicBezTo>
                      <a:pt x="14" y="12"/>
                      <a:pt x="19" y="8"/>
                      <a:pt x="25" y="8"/>
                    </a:cubicBezTo>
                    <a:cubicBezTo>
                      <a:pt x="26" y="8"/>
                      <a:pt x="32" y="8"/>
                      <a:pt x="34" y="16"/>
                    </a:cubicBezTo>
                    <a:cubicBezTo>
                      <a:pt x="34" y="18"/>
                      <a:pt x="34" y="19"/>
                      <a:pt x="34" y="34"/>
                    </a:cubicBezTo>
                    <a:cubicBezTo>
                      <a:pt x="34" y="39"/>
                      <a:pt x="34" y="44"/>
                      <a:pt x="34" y="49"/>
                    </a:cubicBezTo>
                    <a:cubicBezTo>
                      <a:pt x="34" y="50"/>
                      <a:pt x="34" y="51"/>
                      <a:pt x="34" y="52"/>
                    </a:cubicBezTo>
                    <a:lnTo>
                      <a:pt x="35" y="53"/>
                    </a:lnTo>
                    <a:cubicBezTo>
                      <a:pt x="39" y="52"/>
                      <a:pt x="40" y="52"/>
                      <a:pt x="45" y="52"/>
                    </a:cubicBezTo>
                    <a:lnTo>
                      <a:pt x="45"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13" name="Freeform 107"/>
              <p:cNvSpPr>
                <a:spLocks/>
              </p:cNvSpPr>
              <p:nvPr/>
            </p:nvSpPr>
            <p:spPr bwMode="auto">
              <a:xfrm>
                <a:off x="1104" y="2968"/>
                <a:ext cx="23" cy="52"/>
              </a:xfrm>
              <a:custGeom>
                <a:avLst/>
                <a:gdLst>
                  <a:gd name="T0" fmla="*/ 29 w 30"/>
                  <a:gd name="T1" fmla="*/ 59 h 68"/>
                  <a:gd name="T2" fmla="*/ 29 w 30"/>
                  <a:gd name="T3" fmla="*/ 59 h 68"/>
                  <a:gd name="T4" fmla="*/ 24 w 30"/>
                  <a:gd name="T5" fmla="*/ 60 h 68"/>
                  <a:gd name="T6" fmla="*/ 18 w 30"/>
                  <a:gd name="T7" fmla="*/ 50 h 68"/>
                  <a:gd name="T8" fmla="*/ 18 w 30"/>
                  <a:gd name="T9" fmla="*/ 42 h 68"/>
                  <a:gd name="T10" fmla="*/ 18 w 30"/>
                  <a:gd name="T11" fmla="*/ 24 h 68"/>
                  <a:gd name="T12" fmla="*/ 29 w 30"/>
                  <a:gd name="T13" fmla="*/ 24 h 68"/>
                  <a:gd name="T14" fmla="*/ 30 w 30"/>
                  <a:gd name="T15" fmla="*/ 23 h 68"/>
                  <a:gd name="T16" fmla="*/ 30 w 30"/>
                  <a:gd name="T17" fmla="*/ 16 h 68"/>
                  <a:gd name="T18" fmla="*/ 29 w 30"/>
                  <a:gd name="T19" fmla="*/ 16 h 68"/>
                  <a:gd name="T20" fmla="*/ 18 w 30"/>
                  <a:gd name="T21" fmla="*/ 16 h 68"/>
                  <a:gd name="T22" fmla="*/ 19 w 30"/>
                  <a:gd name="T23" fmla="*/ 1 h 68"/>
                  <a:gd name="T24" fmla="*/ 18 w 30"/>
                  <a:gd name="T25" fmla="*/ 0 h 68"/>
                  <a:gd name="T26" fmla="*/ 8 w 30"/>
                  <a:gd name="T27" fmla="*/ 3 h 68"/>
                  <a:gd name="T28" fmla="*/ 7 w 30"/>
                  <a:gd name="T29" fmla="*/ 4 h 68"/>
                  <a:gd name="T30" fmla="*/ 8 w 30"/>
                  <a:gd name="T31" fmla="*/ 9 h 68"/>
                  <a:gd name="T32" fmla="*/ 8 w 30"/>
                  <a:gd name="T33" fmla="*/ 16 h 68"/>
                  <a:gd name="T34" fmla="*/ 1 w 30"/>
                  <a:gd name="T35" fmla="*/ 16 h 68"/>
                  <a:gd name="T36" fmla="*/ 1 w 30"/>
                  <a:gd name="T37" fmla="*/ 16 h 68"/>
                  <a:gd name="T38" fmla="*/ 0 w 30"/>
                  <a:gd name="T39" fmla="*/ 23 h 68"/>
                  <a:gd name="T40" fmla="*/ 1 w 30"/>
                  <a:gd name="T41" fmla="*/ 24 h 68"/>
                  <a:gd name="T42" fmla="*/ 8 w 30"/>
                  <a:gd name="T43" fmla="*/ 24 h 68"/>
                  <a:gd name="T44" fmla="*/ 8 w 30"/>
                  <a:gd name="T45" fmla="*/ 46 h 68"/>
                  <a:gd name="T46" fmla="*/ 9 w 30"/>
                  <a:gd name="T47" fmla="*/ 63 h 68"/>
                  <a:gd name="T48" fmla="*/ 21 w 30"/>
                  <a:gd name="T49" fmla="*/ 68 h 68"/>
                  <a:gd name="T50" fmla="*/ 29 w 30"/>
                  <a:gd name="T51" fmla="*/ 67 h 68"/>
                  <a:gd name="T52" fmla="*/ 29 w 30"/>
                  <a:gd name="T53" fmla="*/ 66 h 68"/>
                  <a:gd name="T54" fmla="*/ 29 w 30"/>
                  <a:gd name="T55" fmla="*/ 59 h 68"/>
                  <a:gd name="T56" fmla="*/ 29 w 30"/>
                  <a:gd name="T5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68">
                    <a:moveTo>
                      <a:pt x="29" y="59"/>
                    </a:moveTo>
                    <a:lnTo>
                      <a:pt x="29" y="59"/>
                    </a:lnTo>
                    <a:cubicBezTo>
                      <a:pt x="28" y="59"/>
                      <a:pt x="26" y="60"/>
                      <a:pt x="24" y="60"/>
                    </a:cubicBezTo>
                    <a:cubicBezTo>
                      <a:pt x="19" y="60"/>
                      <a:pt x="18" y="57"/>
                      <a:pt x="18" y="50"/>
                    </a:cubicBezTo>
                    <a:cubicBezTo>
                      <a:pt x="18" y="49"/>
                      <a:pt x="18" y="43"/>
                      <a:pt x="18" y="42"/>
                    </a:cubicBezTo>
                    <a:lnTo>
                      <a:pt x="18" y="24"/>
                    </a:lnTo>
                    <a:cubicBezTo>
                      <a:pt x="23" y="24"/>
                      <a:pt x="24" y="24"/>
                      <a:pt x="29" y="24"/>
                    </a:cubicBezTo>
                    <a:lnTo>
                      <a:pt x="30" y="23"/>
                    </a:lnTo>
                    <a:cubicBezTo>
                      <a:pt x="30" y="20"/>
                      <a:pt x="30" y="19"/>
                      <a:pt x="30" y="16"/>
                    </a:cubicBezTo>
                    <a:lnTo>
                      <a:pt x="29" y="16"/>
                    </a:lnTo>
                    <a:cubicBezTo>
                      <a:pt x="24" y="16"/>
                      <a:pt x="23" y="16"/>
                      <a:pt x="18" y="16"/>
                    </a:cubicBezTo>
                    <a:cubicBezTo>
                      <a:pt x="18" y="9"/>
                      <a:pt x="18" y="7"/>
                      <a:pt x="19" y="1"/>
                    </a:cubicBezTo>
                    <a:lnTo>
                      <a:pt x="18" y="0"/>
                    </a:lnTo>
                    <a:cubicBezTo>
                      <a:pt x="13" y="2"/>
                      <a:pt x="12" y="2"/>
                      <a:pt x="8" y="3"/>
                    </a:cubicBezTo>
                    <a:lnTo>
                      <a:pt x="7" y="4"/>
                    </a:lnTo>
                    <a:cubicBezTo>
                      <a:pt x="8" y="6"/>
                      <a:pt x="8" y="8"/>
                      <a:pt x="8" y="9"/>
                    </a:cubicBezTo>
                    <a:cubicBezTo>
                      <a:pt x="8" y="12"/>
                      <a:pt x="8" y="14"/>
                      <a:pt x="8" y="16"/>
                    </a:cubicBezTo>
                    <a:cubicBezTo>
                      <a:pt x="5" y="16"/>
                      <a:pt x="3" y="16"/>
                      <a:pt x="1" y="16"/>
                    </a:cubicBezTo>
                    <a:lnTo>
                      <a:pt x="1" y="16"/>
                    </a:lnTo>
                    <a:cubicBezTo>
                      <a:pt x="1" y="20"/>
                      <a:pt x="1" y="20"/>
                      <a:pt x="0" y="23"/>
                    </a:cubicBezTo>
                    <a:lnTo>
                      <a:pt x="1" y="24"/>
                    </a:lnTo>
                    <a:cubicBezTo>
                      <a:pt x="4" y="24"/>
                      <a:pt x="4" y="24"/>
                      <a:pt x="8" y="24"/>
                    </a:cubicBezTo>
                    <a:lnTo>
                      <a:pt x="8" y="46"/>
                    </a:lnTo>
                    <a:cubicBezTo>
                      <a:pt x="8" y="57"/>
                      <a:pt x="8" y="60"/>
                      <a:pt x="9" y="63"/>
                    </a:cubicBezTo>
                    <a:cubicBezTo>
                      <a:pt x="13" y="68"/>
                      <a:pt x="19" y="68"/>
                      <a:pt x="21" y="68"/>
                    </a:cubicBezTo>
                    <a:cubicBezTo>
                      <a:pt x="25" y="68"/>
                      <a:pt x="26" y="67"/>
                      <a:pt x="29" y="67"/>
                    </a:cubicBezTo>
                    <a:lnTo>
                      <a:pt x="29" y="66"/>
                    </a:lnTo>
                    <a:cubicBezTo>
                      <a:pt x="29" y="63"/>
                      <a:pt x="29" y="63"/>
                      <a:pt x="29" y="59"/>
                    </a:cubicBezTo>
                    <a:lnTo>
                      <a:pt x="29"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14" name="Freeform 108"/>
              <p:cNvSpPr>
                <a:spLocks/>
              </p:cNvSpPr>
              <p:nvPr/>
            </p:nvSpPr>
            <p:spPr bwMode="auto">
              <a:xfrm>
                <a:off x="1130" y="2979"/>
                <a:ext cx="29" cy="41"/>
              </a:xfrm>
              <a:custGeom>
                <a:avLst/>
                <a:gdLst>
                  <a:gd name="T0" fmla="*/ 21 w 38"/>
                  <a:gd name="T1" fmla="*/ 22 h 54"/>
                  <a:gd name="T2" fmla="*/ 21 w 38"/>
                  <a:gd name="T3" fmla="*/ 22 h 54"/>
                  <a:gd name="T4" fmla="*/ 11 w 38"/>
                  <a:gd name="T5" fmla="*/ 15 h 54"/>
                  <a:gd name="T6" fmla="*/ 16 w 38"/>
                  <a:gd name="T7" fmla="*/ 9 h 54"/>
                  <a:gd name="T8" fmla="*/ 21 w 38"/>
                  <a:gd name="T9" fmla="*/ 8 h 54"/>
                  <a:gd name="T10" fmla="*/ 33 w 38"/>
                  <a:gd name="T11" fmla="*/ 12 h 54"/>
                  <a:gd name="T12" fmla="*/ 34 w 38"/>
                  <a:gd name="T13" fmla="*/ 12 h 54"/>
                  <a:gd name="T14" fmla="*/ 35 w 38"/>
                  <a:gd name="T15" fmla="*/ 4 h 54"/>
                  <a:gd name="T16" fmla="*/ 35 w 38"/>
                  <a:gd name="T17" fmla="*/ 3 h 54"/>
                  <a:gd name="T18" fmla="*/ 20 w 38"/>
                  <a:gd name="T19" fmla="*/ 0 h 54"/>
                  <a:gd name="T20" fmla="*/ 0 w 38"/>
                  <a:gd name="T21" fmla="*/ 16 h 54"/>
                  <a:gd name="T22" fmla="*/ 13 w 38"/>
                  <a:gd name="T23" fmla="*/ 30 h 54"/>
                  <a:gd name="T24" fmla="*/ 16 w 38"/>
                  <a:gd name="T25" fmla="*/ 31 h 54"/>
                  <a:gd name="T26" fmla="*/ 27 w 38"/>
                  <a:gd name="T27" fmla="*/ 39 h 54"/>
                  <a:gd name="T28" fmla="*/ 16 w 38"/>
                  <a:gd name="T29" fmla="*/ 47 h 54"/>
                  <a:gd name="T30" fmla="*/ 2 w 38"/>
                  <a:gd name="T31" fmla="*/ 42 h 54"/>
                  <a:gd name="T32" fmla="*/ 1 w 38"/>
                  <a:gd name="T33" fmla="*/ 42 h 54"/>
                  <a:gd name="T34" fmla="*/ 1 w 38"/>
                  <a:gd name="T35" fmla="*/ 50 h 54"/>
                  <a:gd name="T36" fmla="*/ 1 w 38"/>
                  <a:gd name="T37" fmla="*/ 51 h 54"/>
                  <a:gd name="T38" fmla="*/ 3 w 38"/>
                  <a:gd name="T39" fmla="*/ 52 h 54"/>
                  <a:gd name="T40" fmla="*/ 16 w 38"/>
                  <a:gd name="T41" fmla="*/ 54 h 54"/>
                  <a:gd name="T42" fmla="*/ 32 w 38"/>
                  <a:gd name="T43" fmla="*/ 50 h 54"/>
                  <a:gd name="T44" fmla="*/ 38 w 38"/>
                  <a:gd name="T45" fmla="*/ 38 h 54"/>
                  <a:gd name="T46" fmla="*/ 25 w 38"/>
                  <a:gd name="T47" fmla="*/ 23 h 54"/>
                  <a:gd name="T48" fmla="*/ 21 w 38"/>
                  <a:gd name="T49"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54">
                    <a:moveTo>
                      <a:pt x="21" y="22"/>
                    </a:moveTo>
                    <a:lnTo>
                      <a:pt x="21" y="22"/>
                    </a:lnTo>
                    <a:cubicBezTo>
                      <a:pt x="15" y="20"/>
                      <a:pt x="11" y="19"/>
                      <a:pt x="11" y="15"/>
                    </a:cubicBezTo>
                    <a:cubicBezTo>
                      <a:pt x="11" y="12"/>
                      <a:pt x="13" y="9"/>
                      <a:pt x="16" y="9"/>
                    </a:cubicBezTo>
                    <a:cubicBezTo>
                      <a:pt x="18" y="8"/>
                      <a:pt x="19" y="8"/>
                      <a:pt x="21" y="8"/>
                    </a:cubicBezTo>
                    <a:cubicBezTo>
                      <a:pt x="27" y="8"/>
                      <a:pt x="31" y="11"/>
                      <a:pt x="33" y="12"/>
                    </a:cubicBezTo>
                    <a:lnTo>
                      <a:pt x="34" y="12"/>
                    </a:lnTo>
                    <a:cubicBezTo>
                      <a:pt x="35" y="8"/>
                      <a:pt x="35" y="8"/>
                      <a:pt x="35" y="4"/>
                    </a:cubicBezTo>
                    <a:lnTo>
                      <a:pt x="35" y="3"/>
                    </a:lnTo>
                    <a:cubicBezTo>
                      <a:pt x="33" y="3"/>
                      <a:pt x="28" y="0"/>
                      <a:pt x="20" y="0"/>
                    </a:cubicBezTo>
                    <a:cubicBezTo>
                      <a:pt x="9" y="0"/>
                      <a:pt x="0" y="6"/>
                      <a:pt x="0" y="16"/>
                    </a:cubicBezTo>
                    <a:cubicBezTo>
                      <a:pt x="0" y="26"/>
                      <a:pt x="9" y="29"/>
                      <a:pt x="13" y="30"/>
                    </a:cubicBezTo>
                    <a:lnTo>
                      <a:pt x="16" y="31"/>
                    </a:lnTo>
                    <a:cubicBezTo>
                      <a:pt x="22" y="33"/>
                      <a:pt x="27" y="35"/>
                      <a:pt x="27" y="39"/>
                    </a:cubicBezTo>
                    <a:cubicBezTo>
                      <a:pt x="27" y="42"/>
                      <a:pt x="24" y="47"/>
                      <a:pt x="16" y="47"/>
                    </a:cubicBezTo>
                    <a:cubicBezTo>
                      <a:pt x="8" y="47"/>
                      <a:pt x="4" y="43"/>
                      <a:pt x="2" y="42"/>
                    </a:cubicBezTo>
                    <a:lnTo>
                      <a:pt x="1" y="42"/>
                    </a:lnTo>
                    <a:cubicBezTo>
                      <a:pt x="1" y="46"/>
                      <a:pt x="1" y="47"/>
                      <a:pt x="1" y="50"/>
                    </a:cubicBezTo>
                    <a:lnTo>
                      <a:pt x="1" y="51"/>
                    </a:lnTo>
                    <a:cubicBezTo>
                      <a:pt x="2" y="52"/>
                      <a:pt x="2" y="52"/>
                      <a:pt x="3" y="52"/>
                    </a:cubicBezTo>
                    <a:cubicBezTo>
                      <a:pt x="6" y="53"/>
                      <a:pt x="11" y="54"/>
                      <a:pt x="16" y="54"/>
                    </a:cubicBezTo>
                    <a:cubicBezTo>
                      <a:pt x="20" y="54"/>
                      <a:pt x="27" y="54"/>
                      <a:pt x="32" y="50"/>
                    </a:cubicBezTo>
                    <a:cubicBezTo>
                      <a:pt x="36" y="46"/>
                      <a:pt x="38" y="42"/>
                      <a:pt x="38" y="38"/>
                    </a:cubicBezTo>
                    <a:cubicBezTo>
                      <a:pt x="38" y="28"/>
                      <a:pt x="29" y="24"/>
                      <a:pt x="25" y="23"/>
                    </a:cubicBezTo>
                    <a:lnTo>
                      <a:pt x="21"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15" name="Freeform 109"/>
              <p:cNvSpPr>
                <a:spLocks/>
              </p:cNvSpPr>
              <p:nvPr/>
            </p:nvSpPr>
            <p:spPr bwMode="auto">
              <a:xfrm>
                <a:off x="1040" y="2289"/>
                <a:ext cx="594" cy="244"/>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16" name="Freeform 110"/>
              <p:cNvSpPr>
                <a:spLocks/>
              </p:cNvSpPr>
              <p:nvPr/>
            </p:nvSpPr>
            <p:spPr bwMode="auto">
              <a:xfrm>
                <a:off x="1040" y="2289"/>
                <a:ext cx="594" cy="244"/>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noFill/>
              <a:ln w="12700" cap="flat">
                <a:solidFill>
                  <a:srgbClr val="00ADE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17" name="Freeform 111"/>
              <p:cNvSpPr>
                <a:spLocks/>
              </p:cNvSpPr>
              <p:nvPr/>
            </p:nvSpPr>
            <p:spPr bwMode="auto">
              <a:xfrm>
                <a:off x="1190" y="2330"/>
                <a:ext cx="33" cy="55"/>
              </a:xfrm>
              <a:custGeom>
                <a:avLst/>
                <a:gdLst>
                  <a:gd name="T0" fmla="*/ 43 w 43"/>
                  <a:gd name="T1" fmla="*/ 61 h 71"/>
                  <a:gd name="T2" fmla="*/ 43 w 43"/>
                  <a:gd name="T3" fmla="*/ 61 h 71"/>
                  <a:gd name="T4" fmla="*/ 12 w 43"/>
                  <a:gd name="T5" fmla="*/ 62 h 71"/>
                  <a:gd name="T6" fmla="*/ 12 w 43"/>
                  <a:gd name="T7" fmla="*/ 38 h 71"/>
                  <a:gd name="T8" fmla="*/ 39 w 43"/>
                  <a:gd name="T9" fmla="*/ 39 h 71"/>
                  <a:gd name="T10" fmla="*/ 40 w 43"/>
                  <a:gd name="T11" fmla="*/ 38 h 71"/>
                  <a:gd name="T12" fmla="*/ 40 w 43"/>
                  <a:gd name="T13" fmla="*/ 30 h 71"/>
                  <a:gd name="T14" fmla="*/ 40 w 43"/>
                  <a:gd name="T15" fmla="*/ 30 h 71"/>
                  <a:gd name="T16" fmla="*/ 12 w 43"/>
                  <a:gd name="T17" fmla="*/ 30 h 71"/>
                  <a:gd name="T18" fmla="*/ 12 w 43"/>
                  <a:gd name="T19" fmla="*/ 9 h 71"/>
                  <a:gd name="T20" fmla="*/ 42 w 43"/>
                  <a:gd name="T21" fmla="*/ 9 h 71"/>
                  <a:gd name="T22" fmla="*/ 42 w 43"/>
                  <a:gd name="T23" fmla="*/ 8 h 71"/>
                  <a:gd name="T24" fmla="*/ 43 w 43"/>
                  <a:gd name="T25" fmla="*/ 1 h 71"/>
                  <a:gd name="T26" fmla="*/ 42 w 43"/>
                  <a:gd name="T27" fmla="*/ 0 h 71"/>
                  <a:gd name="T28" fmla="*/ 1 w 43"/>
                  <a:gd name="T29" fmla="*/ 0 h 71"/>
                  <a:gd name="T30" fmla="*/ 0 w 43"/>
                  <a:gd name="T31" fmla="*/ 1 h 71"/>
                  <a:gd name="T32" fmla="*/ 1 w 43"/>
                  <a:gd name="T33" fmla="*/ 39 h 71"/>
                  <a:gd name="T34" fmla="*/ 0 w 43"/>
                  <a:gd name="T35" fmla="*/ 70 h 71"/>
                  <a:gd name="T36" fmla="*/ 1 w 43"/>
                  <a:gd name="T37" fmla="*/ 71 h 71"/>
                  <a:gd name="T38" fmla="*/ 42 w 43"/>
                  <a:gd name="T39" fmla="*/ 70 h 71"/>
                  <a:gd name="T40" fmla="*/ 43 w 43"/>
                  <a:gd name="T41" fmla="*/ 70 h 71"/>
                  <a:gd name="T42" fmla="*/ 43 w 43"/>
                  <a:gd name="T43" fmla="*/ 62 h 71"/>
                  <a:gd name="T44" fmla="*/ 43 w 43"/>
                  <a:gd name="T45" fmla="*/ 6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71">
                    <a:moveTo>
                      <a:pt x="43" y="61"/>
                    </a:moveTo>
                    <a:lnTo>
                      <a:pt x="43" y="61"/>
                    </a:lnTo>
                    <a:cubicBezTo>
                      <a:pt x="30" y="62"/>
                      <a:pt x="27" y="62"/>
                      <a:pt x="12" y="62"/>
                    </a:cubicBezTo>
                    <a:cubicBezTo>
                      <a:pt x="12" y="52"/>
                      <a:pt x="12" y="50"/>
                      <a:pt x="12" y="38"/>
                    </a:cubicBezTo>
                    <a:cubicBezTo>
                      <a:pt x="25" y="38"/>
                      <a:pt x="28" y="38"/>
                      <a:pt x="39" y="39"/>
                    </a:cubicBezTo>
                    <a:lnTo>
                      <a:pt x="40" y="38"/>
                    </a:lnTo>
                    <a:cubicBezTo>
                      <a:pt x="40" y="35"/>
                      <a:pt x="40" y="34"/>
                      <a:pt x="40" y="30"/>
                    </a:cubicBezTo>
                    <a:lnTo>
                      <a:pt x="40" y="30"/>
                    </a:lnTo>
                    <a:cubicBezTo>
                      <a:pt x="28" y="30"/>
                      <a:pt x="24" y="30"/>
                      <a:pt x="12" y="30"/>
                    </a:cubicBezTo>
                    <a:cubicBezTo>
                      <a:pt x="12" y="21"/>
                      <a:pt x="12" y="18"/>
                      <a:pt x="12" y="9"/>
                    </a:cubicBezTo>
                    <a:cubicBezTo>
                      <a:pt x="25" y="9"/>
                      <a:pt x="29" y="9"/>
                      <a:pt x="42" y="9"/>
                    </a:cubicBezTo>
                    <a:lnTo>
                      <a:pt x="42" y="8"/>
                    </a:lnTo>
                    <a:cubicBezTo>
                      <a:pt x="42" y="5"/>
                      <a:pt x="43" y="4"/>
                      <a:pt x="43" y="1"/>
                    </a:cubicBezTo>
                    <a:lnTo>
                      <a:pt x="42" y="0"/>
                    </a:lnTo>
                    <a:cubicBezTo>
                      <a:pt x="24" y="0"/>
                      <a:pt x="20" y="0"/>
                      <a:pt x="1" y="0"/>
                    </a:cubicBezTo>
                    <a:lnTo>
                      <a:pt x="0" y="1"/>
                    </a:lnTo>
                    <a:cubicBezTo>
                      <a:pt x="1" y="12"/>
                      <a:pt x="1" y="22"/>
                      <a:pt x="1" y="39"/>
                    </a:cubicBezTo>
                    <a:cubicBezTo>
                      <a:pt x="1" y="57"/>
                      <a:pt x="1" y="62"/>
                      <a:pt x="0" y="70"/>
                    </a:cubicBezTo>
                    <a:lnTo>
                      <a:pt x="1" y="71"/>
                    </a:lnTo>
                    <a:cubicBezTo>
                      <a:pt x="20" y="70"/>
                      <a:pt x="23" y="70"/>
                      <a:pt x="42" y="70"/>
                    </a:cubicBezTo>
                    <a:lnTo>
                      <a:pt x="43" y="70"/>
                    </a:lnTo>
                    <a:cubicBezTo>
                      <a:pt x="43" y="66"/>
                      <a:pt x="43" y="65"/>
                      <a:pt x="43" y="62"/>
                    </a:cubicBezTo>
                    <a:lnTo>
                      <a:pt x="43"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18" name="Freeform 112"/>
              <p:cNvSpPr>
                <a:spLocks/>
              </p:cNvSpPr>
              <p:nvPr/>
            </p:nvSpPr>
            <p:spPr bwMode="auto">
              <a:xfrm>
                <a:off x="1226" y="2325"/>
                <a:ext cx="23" cy="60"/>
              </a:xfrm>
              <a:custGeom>
                <a:avLst/>
                <a:gdLst>
                  <a:gd name="T0" fmla="*/ 19 w 29"/>
                  <a:gd name="T1" fmla="*/ 77 h 78"/>
                  <a:gd name="T2" fmla="*/ 19 w 29"/>
                  <a:gd name="T3" fmla="*/ 77 h 78"/>
                  <a:gd name="T4" fmla="*/ 19 w 29"/>
                  <a:gd name="T5" fmla="*/ 73 h 78"/>
                  <a:gd name="T6" fmla="*/ 18 w 29"/>
                  <a:gd name="T7" fmla="*/ 34 h 78"/>
                  <a:gd name="T8" fmla="*/ 27 w 29"/>
                  <a:gd name="T9" fmla="*/ 34 h 78"/>
                  <a:gd name="T10" fmla="*/ 28 w 29"/>
                  <a:gd name="T11" fmla="*/ 33 h 78"/>
                  <a:gd name="T12" fmla="*/ 28 w 29"/>
                  <a:gd name="T13" fmla="*/ 26 h 78"/>
                  <a:gd name="T14" fmla="*/ 28 w 29"/>
                  <a:gd name="T15" fmla="*/ 26 h 78"/>
                  <a:gd name="T16" fmla="*/ 18 w 29"/>
                  <a:gd name="T17" fmla="*/ 26 h 78"/>
                  <a:gd name="T18" fmla="*/ 18 w 29"/>
                  <a:gd name="T19" fmla="*/ 23 h 78"/>
                  <a:gd name="T20" fmla="*/ 19 w 29"/>
                  <a:gd name="T21" fmla="*/ 11 h 78"/>
                  <a:gd name="T22" fmla="*/ 25 w 29"/>
                  <a:gd name="T23" fmla="*/ 8 h 78"/>
                  <a:gd name="T24" fmla="*/ 28 w 29"/>
                  <a:gd name="T25" fmla="*/ 8 h 78"/>
                  <a:gd name="T26" fmla="*/ 29 w 29"/>
                  <a:gd name="T27" fmla="*/ 8 h 78"/>
                  <a:gd name="T28" fmla="*/ 29 w 29"/>
                  <a:gd name="T29" fmla="*/ 1 h 78"/>
                  <a:gd name="T30" fmla="*/ 29 w 29"/>
                  <a:gd name="T31" fmla="*/ 0 h 78"/>
                  <a:gd name="T32" fmla="*/ 25 w 29"/>
                  <a:gd name="T33" fmla="*/ 0 h 78"/>
                  <a:gd name="T34" fmla="*/ 8 w 29"/>
                  <a:gd name="T35" fmla="*/ 11 h 78"/>
                  <a:gd name="T36" fmla="*/ 7 w 29"/>
                  <a:gd name="T37" fmla="*/ 19 h 78"/>
                  <a:gd name="T38" fmla="*/ 7 w 29"/>
                  <a:gd name="T39" fmla="*/ 26 h 78"/>
                  <a:gd name="T40" fmla="*/ 1 w 29"/>
                  <a:gd name="T41" fmla="*/ 26 h 78"/>
                  <a:gd name="T42" fmla="*/ 0 w 29"/>
                  <a:gd name="T43" fmla="*/ 26 h 78"/>
                  <a:gd name="T44" fmla="*/ 0 w 29"/>
                  <a:gd name="T45" fmla="*/ 33 h 78"/>
                  <a:gd name="T46" fmla="*/ 1 w 29"/>
                  <a:gd name="T47" fmla="*/ 34 h 78"/>
                  <a:gd name="T48" fmla="*/ 8 w 29"/>
                  <a:gd name="T49" fmla="*/ 34 h 78"/>
                  <a:gd name="T50" fmla="*/ 8 w 29"/>
                  <a:gd name="T51" fmla="*/ 45 h 78"/>
                  <a:gd name="T52" fmla="*/ 7 w 29"/>
                  <a:gd name="T53" fmla="*/ 77 h 78"/>
                  <a:gd name="T54" fmla="*/ 8 w 29"/>
                  <a:gd name="T55" fmla="*/ 78 h 78"/>
                  <a:gd name="T56" fmla="*/ 18 w 29"/>
                  <a:gd name="T57" fmla="*/ 77 h 78"/>
                  <a:gd name="T58" fmla="*/ 19 w 29"/>
                  <a:gd name="T5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78">
                    <a:moveTo>
                      <a:pt x="19" y="77"/>
                    </a:moveTo>
                    <a:lnTo>
                      <a:pt x="19" y="77"/>
                    </a:lnTo>
                    <a:cubicBezTo>
                      <a:pt x="19" y="75"/>
                      <a:pt x="19" y="74"/>
                      <a:pt x="19" y="73"/>
                    </a:cubicBezTo>
                    <a:cubicBezTo>
                      <a:pt x="18" y="60"/>
                      <a:pt x="18" y="47"/>
                      <a:pt x="18" y="34"/>
                    </a:cubicBezTo>
                    <a:cubicBezTo>
                      <a:pt x="22" y="34"/>
                      <a:pt x="23" y="34"/>
                      <a:pt x="27" y="34"/>
                    </a:cubicBezTo>
                    <a:lnTo>
                      <a:pt x="28" y="33"/>
                    </a:lnTo>
                    <a:cubicBezTo>
                      <a:pt x="28" y="30"/>
                      <a:pt x="28" y="29"/>
                      <a:pt x="28" y="26"/>
                    </a:cubicBezTo>
                    <a:lnTo>
                      <a:pt x="28" y="26"/>
                    </a:lnTo>
                    <a:cubicBezTo>
                      <a:pt x="27" y="26"/>
                      <a:pt x="18" y="26"/>
                      <a:pt x="18" y="26"/>
                    </a:cubicBezTo>
                    <a:lnTo>
                      <a:pt x="18" y="23"/>
                    </a:lnTo>
                    <a:cubicBezTo>
                      <a:pt x="18" y="16"/>
                      <a:pt x="18" y="13"/>
                      <a:pt x="19" y="11"/>
                    </a:cubicBezTo>
                    <a:cubicBezTo>
                      <a:pt x="21" y="8"/>
                      <a:pt x="23" y="8"/>
                      <a:pt x="25" y="8"/>
                    </a:cubicBezTo>
                    <a:cubicBezTo>
                      <a:pt x="26" y="8"/>
                      <a:pt x="27" y="8"/>
                      <a:pt x="28" y="8"/>
                    </a:cubicBezTo>
                    <a:lnTo>
                      <a:pt x="29" y="8"/>
                    </a:lnTo>
                    <a:cubicBezTo>
                      <a:pt x="29" y="5"/>
                      <a:pt x="29" y="4"/>
                      <a:pt x="29" y="1"/>
                    </a:cubicBezTo>
                    <a:lnTo>
                      <a:pt x="29" y="0"/>
                    </a:lnTo>
                    <a:cubicBezTo>
                      <a:pt x="27" y="0"/>
                      <a:pt x="26" y="0"/>
                      <a:pt x="25" y="0"/>
                    </a:cubicBezTo>
                    <a:cubicBezTo>
                      <a:pt x="22" y="0"/>
                      <a:pt x="10" y="0"/>
                      <a:pt x="8" y="11"/>
                    </a:cubicBezTo>
                    <a:cubicBezTo>
                      <a:pt x="7" y="13"/>
                      <a:pt x="7" y="14"/>
                      <a:pt x="7" y="19"/>
                    </a:cubicBezTo>
                    <a:lnTo>
                      <a:pt x="7" y="26"/>
                    </a:lnTo>
                    <a:cubicBezTo>
                      <a:pt x="6" y="26"/>
                      <a:pt x="4" y="26"/>
                      <a:pt x="1" y="26"/>
                    </a:cubicBezTo>
                    <a:lnTo>
                      <a:pt x="0" y="26"/>
                    </a:lnTo>
                    <a:cubicBezTo>
                      <a:pt x="0" y="30"/>
                      <a:pt x="0" y="31"/>
                      <a:pt x="0" y="33"/>
                    </a:cubicBezTo>
                    <a:lnTo>
                      <a:pt x="1" y="34"/>
                    </a:lnTo>
                    <a:cubicBezTo>
                      <a:pt x="3" y="34"/>
                      <a:pt x="5" y="34"/>
                      <a:pt x="8" y="34"/>
                    </a:cubicBezTo>
                    <a:cubicBezTo>
                      <a:pt x="8" y="38"/>
                      <a:pt x="8" y="40"/>
                      <a:pt x="8" y="45"/>
                    </a:cubicBezTo>
                    <a:cubicBezTo>
                      <a:pt x="8" y="56"/>
                      <a:pt x="8" y="66"/>
                      <a:pt x="7" y="77"/>
                    </a:cubicBezTo>
                    <a:lnTo>
                      <a:pt x="8" y="78"/>
                    </a:lnTo>
                    <a:cubicBezTo>
                      <a:pt x="13" y="77"/>
                      <a:pt x="14" y="77"/>
                      <a:pt x="18" y="77"/>
                    </a:cubicBezTo>
                    <a:lnTo>
                      <a:pt x="19" y="7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19" name="Freeform 113"/>
              <p:cNvSpPr>
                <a:spLocks/>
              </p:cNvSpPr>
              <p:nvPr/>
            </p:nvSpPr>
            <p:spPr bwMode="auto">
              <a:xfrm>
                <a:off x="1246" y="2325"/>
                <a:ext cx="23" cy="60"/>
              </a:xfrm>
              <a:custGeom>
                <a:avLst/>
                <a:gdLst>
                  <a:gd name="T0" fmla="*/ 19 w 29"/>
                  <a:gd name="T1" fmla="*/ 77 h 78"/>
                  <a:gd name="T2" fmla="*/ 19 w 29"/>
                  <a:gd name="T3" fmla="*/ 77 h 78"/>
                  <a:gd name="T4" fmla="*/ 19 w 29"/>
                  <a:gd name="T5" fmla="*/ 73 h 78"/>
                  <a:gd name="T6" fmla="*/ 18 w 29"/>
                  <a:gd name="T7" fmla="*/ 34 h 78"/>
                  <a:gd name="T8" fmla="*/ 27 w 29"/>
                  <a:gd name="T9" fmla="*/ 34 h 78"/>
                  <a:gd name="T10" fmla="*/ 28 w 29"/>
                  <a:gd name="T11" fmla="*/ 33 h 78"/>
                  <a:gd name="T12" fmla="*/ 28 w 29"/>
                  <a:gd name="T13" fmla="*/ 26 h 78"/>
                  <a:gd name="T14" fmla="*/ 28 w 29"/>
                  <a:gd name="T15" fmla="*/ 26 h 78"/>
                  <a:gd name="T16" fmla="*/ 18 w 29"/>
                  <a:gd name="T17" fmla="*/ 26 h 78"/>
                  <a:gd name="T18" fmla="*/ 18 w 29"/>
                  <a:gd name="T19" fmla="*/ 23 h 78"/>
                  <a:gd name="T20" fmla="*/ 19 w 29"/>
                  <a:gd name="T21" fmla="*/ 11 h 78"/>
                  <a:gd name="T22" fmla="*/ 25 w 29"/>
                  <a:gd name="T23" fmla="*/ 8 h 78"/>
                  <a:gd name="T24" fmla="*/ 28 w 29"/>
                  <a:gd name="T25" fmla="*/ 8 h 78"/>
                  <a:gd name="T26" fmla="*/ 29 w 29"/>
                  <a:gd name="T27" fmla="*/ 8 h 78"/>
                  <a:gd name="T28" fmla="*/ 29 w 29"/>
                  <a:gd name="T29" fmla="*/ 1 h 78"/>
                  <a:gd name="T30" fmla="*/ 29 w 29"/>
                  <a:gd name="T31" fmla="*/ 0 h 78"/>
                  <a:gd name="T32" fmla="*/ 25 w 29"/>
                  <a:gd name="T33" fmla="*/ 0 h 78"/>
                  <a:gd name="T34" fmla="*/ 8 w 29"/>
                  <a:gd name="T35" fmla="*/ 11 h 78"/>
                  <a:gd name="T36" fmla="*/ 7 w 29"/>
                  <a:gd name="T37" fmla="*/ 19 h 78"/>
                  <a:gd name="T38" fmla="*/ 7 w 29"/>
                  <a:gd name="T39" fmla="*/ 26 h 78"/>
                  <a:gd name="T40" fmla="*/ 1 w 29"/>
                  <a:gd name="T41" fmla="*/ 26 h 78"/>
                  <a:gd name="T42" fmla="*/ 1 w 29"/>
                  <a:gd name="T43" fmla="*/ 26 h 78"/>
                  <a:gd name="T44" fmla="*/ 0 w 29"/>
                  <a:gd name="T45" fmla="*/ 33 h 78"/>
                  <a:gd name="T46" fmla="*/ 1 w 29"/>
                  <a:gd name="T47" fmla="*/ 34 h 78"/>
                  <a:gd name="T48" fmla="*/ 8 w 29"/>
                  <a:gd name="T49" fmla="*/ 34 h 78"/>
                  <a:gd name="T50" fmla="*/ 8 w 29"/>
                  <a:gd name="T51" fmla="*/ 45 h 78"/>
                  <a:gd name="T52" fmla="*/ 7 w 29"/>
                  <a:gd name="T53" fmla="*/ 77 h 78"/>
                  <a:gd name="T54" fmla="*/ 8 w 29"/>
                  <a:gd name="T55" fmla="*/ 78 h 78"/>
                  <a:gd name="T56" fmla="*/ 18 w 29"/>
                  <a:gd name="T57" fmla="*/ 77 h 78"/>
                  <a:gd name="T58" fmla="*/ 19 w 29"/>
                  <a:gd name="T5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78">
                    <a:moveTo>
                      <a:pt x="19" y="77"/>
                    </a:moveTo>
                    <a:lnTo>
                      <a:pt x="19" y="77"/>
                    </a:lnTo>
                    <a:cubicBezTo>
                      <a:pt x="19" y="75"/>
                      <a:pt x="19" y="74"/>
                      <a:pt x="19" y="73"/>
                    </a:cubicBezTo>
                    <a:cubicBezTo>
                      <a:pt x="18" y="60"/>
                      <a:pt x="18" y="47"/>
                      <a:pt x="18" y="34"/>
                    </a:cubicBezTo>
                    <a:cubicBezTo>
                      <a:pt x="22" y="34"/>
                      <a:pt x="23" y="34"/>
                      <a:pt x="27" y="34"/>
                    </a:cubicBezTo>
                    <a:lnTo>
                      <a:pt x="28" y="33"/>
                    </a:lnTo>
                    <a:cubicBezTo>
                      <a:pt x="28" y="30"/>
                      <a:pt x="28" y="29"/>
                      <a:pt x="28" y="26"/>
                    </a:cubicBezTo>
                    <a:lnTo>
                      <a:pt x="28" y="26"/>
                    </a:lnTo>
                    <a:cubicBezTo>
                      <a:pt x="27" y="26"/>
                      <a:pt x="18" y="26"/>
                      <a:pt x="18" y="26"/>
                    </a:cubicBezTo>
                    <a:lnTo>
                      <a:pt x="18" y="23"/>
                    </a:lnTo>
                    <a:cubicBezTo>
                      <a:pt x="18" y="16"/>
                      <a:pt x="18" y="13"/>
                      <a:pt x="19" y="11"/>
                    </a:cubicBezTo>
                    <a:cubicBezTo>
                      <a:pt x="21" y="8"/>
                      <a:pt x="23" y="8"/>
                      <a:pt x="25" y="8"/>
                    </a:cubicBezTo>
                    <a:cubicBezTo>
                      <a:pt x="26" y="8"/>
                      <a:pt x="27" y="8"/>
                      <a:pt x="28" y="8"/>
                    </a:cubicBezTo>
                    <a:lnTo>
                      <a:pt x="29" y="8"/>
                    </a:lnTo>
                    <a:cubicBezTo>
                      <a:pt x="29" y="5"/>
                      <a:pt x="29" y="4"/>
                      <a:pt x="29" y="1"/>
                    </a:cubicBezTo>
                    <a:lnTo>
                      <a:pt x="29" y="0"/>
                    </a:lnTo>
                    <a:cubicBezTo>
                      <a:pt x="27" y="0"/>
                      <a:pt x="26" y="0"/>
                      <a:pt x="25" y="0"/>
                    </a:cubicBezTo>
                    <a:cubicBezTo>
                      <a:pt x="22" y="0"/>
                      <a:pt x="10" y="0"/>
                      <a:pt x="8" y="11"/>
                    </a:cubicBezTo>
                    <a:cubicBezTo>
                      <a:pt x="7" y="13"/>
                      <a:pt x="7" y="14"/>
                      <a:pt x="7" y="19"/>
                    </a:cubicBezTo>
                    <a:lnTo>
                      <a:pt x="7" y="26"/>
                    </a:lnTo>
                    <a:cubicBezTo>
                      <a:pt x="6" y="26"/>
                      <a:pt x="4" y="26"/>
                      <a:pt x="1" y="26"/>
                    </a:cubicBezTo>
                    <a:lnTo>
                      <a:pt x="1" y="26"/>
                    </a:lnTo>
                    <a:cubicBezTo>
                      <a:pt x="0" y="30"/>
                      <a:pt x="0" y="31"/>
                      <a:pt x="0" y="33"/>
                    </a:cubicBezTo>
                    <a:lnTo>
                      <a:pt x="1" y="34"/>
                    </a:lnTo>
                    <a:cubicBezTo>
                      <a:pt x="3" y="34"/>
                      <a:pt x="5" y="34"/>
                      <a:pt x="8" y="34"/>
                    </a:cubicBezTo>
                    <a:cubicBezTo>
                      <a:pt x="8" y="38"/>
                      <a:pt x="8" y="40"/>
                      <a:pt x="8" y="45"/>
                    </a:cubicBezTo>
                    <a:cubicBezTo>
                      <a:pt x="8" y="56"/>
                      <a:pt x="8" y="66"/>
                      <a:pt x="7" y="77"/>
                    </a:cubicBezTo>
                    <a:lnTo>
                      <a:pt x="8" y="78"/>
                    </a:lnTo>
                    <a:cubicBezTo>
                      <a:pt x="13" y="77"/>
                      <a:pt x="14" y="77"/>
                      <a:pt x="18" y="77"/>
                    </a:cubicBezTo>
                    <a:lnTo>
                      <a:pt x="19" y="7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20" name="Freeform 114"/>
              <p:cNvSpPr>
                <a:spLocks noEditPoints="1"/>
              </p:cNvSpPr>
              <p:nvPr/>
            </p:nvSpPr>
            <p:spPr bwMode="auto">
              <a:xfrm>
                <a:off x="1273" y="2326"/>
                <a:ext cx="10" cy="59"/>
              </a:xfrm>
              <a:custGeom>
                <a:avLst/>
                <a:gdLst>
                  <a:gd name="T0" fmla="*/ 12 w 12"/>
                  <a:gd name="T1" fmla="*/ 76 h 77"/>
                  <a:gd name="T2" fmla="*/ 12 w 12"/>
                  <a:gd name="T3" fmla="*/ 76 h 77"/>
                  <a:gd name="T4" fmla="*/ 11 w 12"/>
                  <a:gd name="T5" fmla="*/ 48 h 77"/>
                  <a:gd name="T6" fmla="*/ 12 w 12"/>
                  <a:gd name="T7" fmla="*/ 25 h 77"/>
                  <a:gd name="T8" fmla="*/ 11 w 12"/>
                  <a:gd name="T9" fmla="*/ 24 h 77"/>
                  <a:gd name="T10" fmla="*/ 0 w 12"/>
                  <a:gd name="T11" fmla="*/ 26 h 77"/>
                  <a:gd name="T12" fmla="*/ 0 w 12"/>
                  <a:gd name="T13" fmla="*/ 27 h 77"/>
                  <a:gd name="T14" fmla="*/ 1 w 12"/>
                  <a:gd name="T15" fmla="*/ 55 h 77"/>
                  <a:gd name="T16" fmla="*/ 0 w 12"/>
                  <a:gd name="T17" fmla="*/ 76 h 77"/>
                  <a:gd name="T18" fmla="*/ 1 w 12"/>
                  <a:gd name="T19" fmla="*/ 77 h 77"/>
                  <a:gd name="T20" fmla="*/ 11 w 12"/>
                  <a:gd name="T21" fmla="*/ 76 h 77"/>
                  <a:gd name="T22" fmla="*/ 12 w 12"/>
                  <a:gd name="T23" fmla="*/ 76 h 77"/>
                  <a:gd name="T24" fmla="*/ 12 w 12"/>
                  <a:gd name="T25" fmla="*/ 10 h 77"/>
                  <a:gd name="T26" fmla="*/ 12 w 12"/>
                  <a:gd name="T27" fmla="*/ 10 h 77"/>
                  <a:gd name="T28" fmla="*/ 12 w 12"/>
                  <a:gd name="T29" fmla="*/ 0 h 77"/>
                  <a:gd name="T30" fmla="*/ 12 w 12"/>
                  <a:gd name="T31" fmla="*/ 0 h 77"/>
                  <a:gd name="T32" fmla="*/ 1 w 12"/>
                  <a:gd name="T33" fmla="*/ 1 h 77"/>
                  <a:gd name="T34" fmla="*/ 0 w 12"/>
                  <a:gd name="T35" fmla="*/ 1 h 77"/>
                  <a:gd name="T36" fmla="*/ 0 w 12"/>
                  <a:gd name="T37" fmla="*/ 7 h 77"/>
                  <a:gd name="T38" fmla="*/ 0 w 12"/>
                  <a:gd name="T39" fmla="*/ 10 h 77"/>
                  <a:gd name="T40" fmla="*/ 1 w 12"/>
                  <a:gd name="T41" fmla="*/ 11 h 77"/>
                  <a:gd name="T42" fmla="*/ 12 w 12"/>
                  <a:gd name="T43" fmla="*/ 10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2" y="69"/>
                      <a:pt x="11" y="66"/>
                      <a:pt x="11" y="48"/>
                    </a:cubicBezTo>
                    <a:cubicBezTo>
                      <a:pt x="11" y="35"/>
                      <a:pt x="12" y="30"/>
                      <a:pt x="12" y="25"/>
                    </a:cubicBezTo>
                    <a:lnTo>
                      <a:pt x="11" y="24"/>
                    </a:lnTo>
                    <a:cubicBezTo>
                      <a:pt x="6" y="25"/>
                      <a:pt x="5" y="25"/>
                      <a:pt x="0" y="26"/>
                    </a:cubicBezTo>
                    <a:lnTo>
                      <a:pt x="0" y="27"/>
                    </a:lnTo>
                    <a:cubicBezTo>
                      <a:pt x="1" y="33"/>
                      <a:pt x="1" y="36"/>
                      <a:pt x="1" y="55"/>
                    </a:cubicBezTo>
                    <a:cubicBezTo>
                      <a:pt x="1" y="66"/>
                      <a:pt x="1" y="71"/>
                      <a:pt x="0" y="76"/>
                    </a:cubicBezTo>
                    <a:lnTo>
                      <a:pt x="1" y="77"/>
                    </a:lnTo>
                    <a:cubicBezTo>
                      <a:pt x="6" y="76"/>
                      <a:pt x="6" y="76"/>
                      <a:pt x="11" y="76"/>
                    </a:cubicBezTo>
                    <a:lnTo>
                      <a:pt x="12" y="76"/>
                    </a:lnTo>
                    <a:close/>
                    <a:moveTo>
                      <a:pt x="12" y="10"/>
                    </a:moveTo>
                    <a:lnTo>
                      <a:pt x="12" y="10"/>
                    </a:lnTo>
                    <a:cubicBezTo>
                      <a:pt x="12" y="5"/>
                      <a:pt x="12" y="4"/>
                      <a:pt x="12" y="0"/>
                    </a:cubicBezTo>
                    <a:lnTo>
                      <a:pt x="12" y="0"/>
                    </a:lnTo>
                    <a:cubicBezTo>
                      <a:pt x="7" y="0"/>
                      <a:pt x="6" y="0"/>
                      <a:pt x="1" y="1"/>
                    </a:cubicBezTo>
                    <a:lnTo>
                      <a:pt x="0" y="1"/>
                    </a:lnTo>
                    <a:cubicBezTo>
                      <a:pt x="0" y="3"/>
                      <a:pt x="0" y="5"/>
                      <a:pt x="0" y="7"/>
                    </a:cubicBezTo>
                    <a:cubicBezTo>
                      <a:pt x="0" y="8"/>
                      <a:pt x="0" y="9"/>
                      <a:pt x="0" y="10"/>
                    </a:cubicBezTo>
                    <a:lnTo>
                      <a:pt x="1" y="11"/>
                    </a:lnTo>
                    <a:cubicBezTo>
                      <a:pt x="5" y="11"/>
                      <a:pt x="7" y="10"/>
                      <a:pt x="12" y="10"/>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21" name="Freeform 115"/>
              <p:cNvSpPr>
                <a:spLocks/>
              </p:cNvSpPr>
              <p:nvPr/>
            </p:nvSpPr>
            <p:spPr bwMode="auto">
              <a:xfrm>
                <a:off x="1291" y="2343"/>
                <a:ext cx="31" cy="42"/>
              </a:xfrm>
              <a:custGeom>
                <a:avLst/>
                <a:gdLst>
                  <a:gd name="T0" fmla="*/ 39 w 40"/>
                  <a:gd name="T1" fmla="*/ 41 h 54"/>
                  <a:gd name="T2" fmla="*/ 39 w 40"/>
                  <a:gd name="T3" fmla="*/ 41 h 54"/>
                  <a:gd name="T4" fmla="*/ 26 w 40"/>
                  <a:gd name="T5" fmla="*/ 46 h 54"/>
                  <a:gd name="T6" fmla="*/ 11 w 40"/>
                  <a:gd name="T7" fmla="*/ 28 h 54"/>
                  <a:gd name="T8" fmla="*/ 26 w 40"/>
                  <a:gd name="T9" fmla="*/ 9 h 54"/>
                  <a:gd name="T10" fmla="*/ 37 w 40"/>
                  <a:gd name="T11" fmla="*/ 13 h 54"/>
                  <a:gd name="T12" fmla="*/ 38 w 40"/>
                  <a:gd name="T13" fmla="*/ 12 h 54"/>
                  <a:gd name="T14" fmla="*/ 39 w 40"/>
                  <a:gd name="T15" fmla="*/ 4 h 54"/>
                  <a:gd name="T16" fmla="*/ 38 w 40"/>
                  <a:gd name="T17" fmla="*/ 4 h 54"/>
                  <a:gd name="T18" fmla="*/ 25 w 40"/>
                  <a:gd name="T19" fmla="*/ 0 h 54"/>
                  <a:gd name="T20" fmla="*/ 0 w 40"/>
                  <a:gd name="T21" fmla="*/ 28 h 54"/>
                  <a:gd name="T22" fmla="*/ 24 w 40"/>
                  <a:gd name="T23" fmla="*/ 54 h 54"/>
                  <a:gd name="T24" fmla="*/ 38 w 40"/>
                  <a:gd name="T25" fmla="*/ 51 h 54"/>
                  <a:gd name="T26" fmla="*/ 39 w 40"/>
                  <a:gd name="T27" fmla="*/ 50 h 54"/>
                  <a:gd name="T28" fmla="*/ 40 w 40"/>
                  <a:gd name="T29" fmla="*/ 41 h 54"/>
                  <a:gd name="T30" fmla="*/ 39 w 40"/>
                  <a:gd name="T31"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4">
                    <a:moveTo>
                      <a:pt x="39" y="41"/>
                    </a:moveTo>
                    <a:lnTo>
                      <a:pt x="39" y="41"/>
                    </a:lnTo>
                    <a:cubicBezTo>
                      <a:pt x="37" y="43"/>
                      <a:pt x="33" y="46"/>
                      <a:pt x="26" y="46"/>
                    </a:cubicBezTo>
                    <a:cubicBezTo>
                      <a:pt x="18" y="46"/>
                      <a:pt x="11" y="41"/>
                      <a:pt x="11" y="28"/>
                    </a:cubicBezTo>
                    <a:cubicBezTo>
                      <a:pt x="11" y="15"/>
                      <a:pt x="18" y="9"/>
                      <a:pt x="26" y="9"/>
                    </a:cubicBezTo>
                    <a:cubicBezTo>
                      <a:pt x="30" y="9"/>
                      <a:pt x="34" y="10"/>
                      <a:pt x="37" y="13"/>
                    </a:cubicBezTo>
                    <a:lnTo>
                      <a:pt x="38" y="12"/>
                    </a:lnTo>
                    <a:cubicBezTo>
                      <a:pt x="38" y="9"/>
                      <a:pt x="38" y="8"/>
                      <a:pt x="39" y="4"/>
                    </a:cubicBezTo>
                    <a:lnTo>
                      <a:pt x="38" y="4"/>
                    </a:lnTo>
                    <a:cubicBezTo>
                      <a:pt x="36" y="3"/>
                      <a:pt x="31" y="0"/>
                      <a:pt x="25" y="0"/>
                    </a:cubicBezTo>
                    <a:cubicBezTo>
                      <a:pt x="9" y="0"/>
                      <a:pt x="0" y="12"/>
                      <a:pt x="0" y="28"/>
                    </a:cubicBezTo>
                    <a:cubicBezTo>
                      <a:pt x="0" y="44"/>
                      <a:pt x="10" y="54"/>
                      <a:pt x="24" y="54"/>
                    </a:cubicBezTo>
                    <a:cubicBezTo>
                      <a:pt x="31" y="54"/>
                      <a:pt x="35" y="52"/>
                      <a:pt x="38" y="51"/>
                    </a:cubicBezTo>
                    <a:lnTo>
                      <a:pt x="39" y="50"/>
                    </a:lnTo>
                    <a:cubicBezTo>
                      <a:pt x="39" y="46"/>
                      <a:pt x="39" y="46"/>
                      <a:pt x="40" y="41"/>
                    </a:cubicBezTo>
                    <a:lnTo>
                      <a:pt x="39" y="4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22" name="Freeform 116"/>
              <p:cNvSpPr>
                <a:spLocks noEditPoints="1"/>
              </p:cNvSpPr>
              <p:nvPr/>
            </p:nvSpPr>
            <p:spPr bwMode="auto">
              <a:xfrm>
                <a:off x="1327" y="2326"/>
                <a:ext cx="9" cy="59"/>
              </a:xfrm>
              <a:custGeom>
                <a:avLst/>
                <a:gdLst>
                  <a:gd name="T0" fmla="*/ 12 w 12"/>
                  <a:gd name="T1" fmla="*/ 76 h 77"/>
                  <a:gd name="T2" fmla="*/ 12 w 12"/>
                  <a:gd name="T3" fmla="*/ 76 h 77"/>
                  <a:gd name="T4" fmla="*/ 12 w 12"/>
                  <a:gd name="T5" fmla="*/ 48 h 77"/>
                  <a:gd name="T6" fmla="*/ 12 w 12"/>
                  <a:gd name="T7" fmla="*/ 25 h 77"/>
                  <a:gd name="T8" fmla="*/ 11 w 12"/>
                  <a:gd name="T9" fmla="*/ 24 h 77"/>
                  <a:gd name="T10" fmla="*/ 0 w 12"/>
                  <a:gd name="T11" fmla="*/ 26 h 77"/>
                  <a:gd name="T12" fmla="*/ 0 w 12"/>
                  <a:gd name="T13" fmla="*/ 27 h 77"/>
                  <a:gd name="T14" fmla="*/ 1 w 12"/>
                  <a:gd name="T15" fmla="*/ 55 h 77"/>
                  <a:gd name="T16" fmla="*/ 0 w 12"/>
                  <a:gd name="T17" fmla="*/ 76 h 77"/>
                  <a:gd name="T18" fmla="*/ 1 w 12"/>
                  <a:gd name="T19" fmla="*/ 77 h 77"/>
                  <a:gd name="T20" fmla="*/ 12 w 12"/>
                  <a:gd name="T21" fmla="*/ 76 h 77"/>
                  <a:gd name="T22" fmla="*/ 12 w 12"/>
                  <a:gd name="T23" fmla="*/ 76 h 77"/>
                  <a:gd name="T24" fmla="*/ 12 w 12"/>
                  <a:gd name="T25" fmla="*/ 10 h 77"/>
                  <a:gd name="T26" fmla="*/ 12 w 12"/>
                  <a:gd name="T27" fmla="*/ 10 h 77"/>
                  <a:gd name="T28" fmla="*/ 12 w 12"/>
                  <a:gd name="T29" fmla="*/ 0 h 77"/>
                  <a:gd name="T30" fmla="*/ 12 w 12"/>
                  <a:gd name="T31" fmla="*/ 0 h 77"/>
                  <a:gd name="T32" fmla="*/ 1 w 12"/>
                  <a:gd name="T33" fmla="*/ 1 h 77"/>
                  <a:gd name="T34" fmla="*/ 0 w 12"/>
                  <a:gd name="T35" fmla="*/ 1 h 77"/>
                  <a:gd name="T36" fmla="*/ 0 w 12"/>
                  <a:gd name="T37" fmla="*/ 7 h 77"/>
                  <a:gd name="T38" fmla="*/ 0 w 12"/>
                  <a:gd name="T39" fmla="*/ 10 h 77"/>
                  <a:gd name="T40" fmla="*/ 1 w 12"/>
                  <a:gd name="T41" fmla="*/ 11 h 77"/>
                  <a:gd name="T42" fmla="*/ 12 w 12"/>
                  <a:gd name="T43" fmla="*/ 10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2" y="69"/>
                      <a:pt x="12" y="66"/>
                      <a:pt x="12" y="48"/>
                    </a:cubicBezTo>
                    <a:cubicBezTo>
                      <a:pt x="12" y="35"/>
                      <a:pt x="12" y="30"/>
                      <a:pt x="12" y="25"/>
                    </a:cubicBezTo>
                    <a:lnTo>
                      <a:pt x="11" y="24"/>
                    </a:lnTo>
                    <a:cubicBezTo>
                      <a:pt x="6" y="25"/>
                      <a:pt x="5" y="25"/>
                      <a:pt x="0" y="26"/>
                    </a:cubicBezTo>
                    <a:lnTo>
                      <a:pt x="0" y="27"/>
                    </a:lnTo>
                    <a:cubicBezTo>
                      <a:pt x="1" y="33"/>
                      <a:pt x="1" y="36"/>
                      <a:pt x="1" y="55"/>
                    </a:cubicBezTo>
                    <a:cubicBezTo>
                      <a:pt x="1" y="66"/>
                      <a:pt x="1" y="71"/>
                      <a:pt x="0" y="76"/>
                    </a:cubicBezTo>
                    <a:lnTo>
                      <a:pt x="1" y="77"/>
                    </a:lnTo>
                    <a:cubicBezTo>
                      <a:pt x="6" y="76"/>
                      <a:pt x="7" y="76"/>
                      <a:pt x="12" y="76"/>
                    </a:cubicBezTo>
                    <a:lnTo>
                      <a:pt x="12" y="76"/>
                    </a:lnTo>
                    <a:close/>
                    <a:moveTo>
                      <a:pt x="12" y="10"/>
                    </a:moveTo>
                    <a:lnTo>
                      <a:pt x="12" y="10"/>
                    </a:lnTo>
                    <a:cubicBezTo>
                      <a:pt x="12" y="5"/>
                      <a:pt x="12" y="4"/>
                      <a:pt x="12" y="0"/>
                    </a:cubicBezTo>
                    <a:lnTo>
                      <a:pt x="12" y="0"/>
                    </a:lnTo>
                    <a:cubicBezTo>
                      <a:pt x="7" y="0"/>
                      <a:pt x="6" y="0"/>
                      <a:pt x="1" y="1"/>
                    </a:cubicBezTo>
                    <a:lnTo>
                      <a:pt x="0" y="1"/>
                    </a:lnTo>
                    <a:cubicBezTo>
                      <a:pt x="0" y="3"/>
                      <a:pt x="0" y="5"/>
                      <a:pt x="0" y="7"/>
                    </a:cubicBezTo>
                    <a:cubicBezTo>
                      <a:pt x="0" y="8"/>
                      <a:pt x="0" y="9"/>
                      <a:pt x="0" y="10"/>
                    </a:cubicBezTo>
                    <a:lnTo>
                      <a:pt x="1" y="11"/>
                    </a:lnTo>
                    <a:cubicBezTo>
                      <a:pt x="6" y="11"/>
                      <a:pt x="7" y="10"/>
                      <a:pt x="12" y="10"/>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23" name="Freeform 117"/>
              <p:cNvSpPr>
                <a:spLocks noEditPoints="1"/>
              </p:cNvSpPr>
              <p:nvPr/>
            </p:nvSpPr>
            <p:spPr bwMode="auto">
              <a:xfrm>
                <a:off x="1345" y="2343"/>
                <a:ext cx="35" cy="42"/>
              </a:xfrm>
              <a:custGeom>
                <a:avLst/>
                <a:gdLst>
                  <a:gd name="T0" fmla="*/ 43 w 46"/>
                  <a:gd name="T1" fmla="*/ 41 h 54"/>
                  <a:gd name="T2" fmla="*/ 43 w 46"/>
                  <a:gd name="T3" fmla="*/ 41 h 54"/>
                  <a:gd name="T4" fmla="*/ 36 w 46"/>
                  <a:gd name="T5" fmla="*/ 45 h 54"/>
                  <a:gd name="T6" fmla="*/ 27 w 46"/>
                  <a:gd name="T7" fmla="*/ 46 h 54"/>
                  <a:gd name="T8" fmla="*/ 14 w 46"/>
                  <a:gd name="T9" fmla="*/ 41 h 54"/>
                  <a:gd name="T10" fmla="*/ 11 w 46"/>
                  <a:gd name="T11" fmla="*/ 29 h 54"/>
                  <a:gd name="T12" fmla="*/ 45 w 46"/>
                  <a:gd name="T13" fmla="*/ 29 h 54"/>
                  <a:gd name="T14" fmla="*/ 46 w 46"/>
                  <a:gd name="T15" fmla="*/ 28 h 54"/>
                  <a:gd name="T16" fmla="*/ 40 w 46"/>
                  <a:gd name="T17" fmla="*/ 7 h 54"/>
                  <a:gd name="T18" fmla="*/ 24 w 46"/>
                  <a:gd name="T19" fmla="*/ 0 h 54"/>
                  <a:gd name="T20" fmla="*/ 0 w 46"/>
                  <a:gd name="T21" fmla="*/ 28 h 54"/>
                  <a:gd name="T22" fmla="*/ 26 w 46"/>
                  <a:gd name="T23" fmla="*/ 54 h 54"/>
                  <a:gd name="T24" fmla="*/ 42 w 46"/>
                  <a:gd name="T25" fmla="*/ 51 h 54"/>
                  <a:gd name="T26" fmla="*/ 43 w 46"/>
                  <a:gd name="T27" fmla="*/ 50 h 54"/>
                  <a:gd name="T28" fmla="*/ 44 w 46"/>
                  <a:gd name="T29" fmla="*/ 41 h 54"/>
                  <a:gd name="T30" fmla="*/ 43 w 46"/>
                  <a:gd name="T31" fmla="*/ 41 h 54"/>
                  <a:gd name="T32" fmla="*/ 35 w 46"/>
                  <a:gd name="T33" fmla="*/ 21 h 54"/>
                  <a:gd name="T34" fmla="*/ 35 w 46"/>
                  <a:gd name="T35" fmla="*/ 21 h 54"/>
                  <a:gd name="T36" fmla="*/ 11 w 46"/>
                  <a:gd name="T37" fmla="*/ 21 h 54"/>
                  <a:gd name="T38" fmla="*/ 24 w 46"/>
                  <a:gd name="T39" fmla="*/ 8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1"/>
                    </a:moveTo>
                    <a:lnTo>
                      <a:pt x="43" y="41"/>
                    </a:lnTo>
                    <a:cubicBezTo>
                      <a:pt x="42" y="42"/>
                      <a:pt x="39" y="44"/>
                      <a:pt x="36" y="45"/>
                    </a:cubicBezTo>
                    <a:cubicBezTo>
                      <a:pt x="33" y="46"/>
                      <a:pt x="30" y="46"/>
                      <a:pt x="27" y="46"/>
                    </a:cubicBezTo>
                    <a:cubicBezTo>
                      <a:pt x="24" y="46"/>
                      <a:pt x="18" y="46"/>
                      <a:pt x="14" y="41"/>
                    </a:cubicBezTo>
                    <a:cubicBezTo>
                      <a:pt x="11" y="37"/>
                      <a:pt x="11" y="32"/>
                      <a:pt x="11" y="29"/>
                    </a:cubicBezTo>
                    <a:cubicBezTo>
                      <a:pt x="27" y="29"/>
                      <a:pt x="29" y="29"/>
                      <a:pt x="45" y="29"/>
                    </a:cubicBezTo>
                    <a:lnTo>
                      <a:pt x="46" y="28"/>
                    </a:lnTo>
                    <a:cubicBezTo>
                      <a:pt x="46" y="24"/>
                      <a:pt x="46" y="14"/>
                      <a:pt x="40" y="7"/>
                    </a:cubicBezTo>
                    <a:cubicBezTo>
                      <a:pt x="37" y="4"/>
                      <a:pt x="32" y="0"/>
                      <a:pt x="24" y="0"/>
                    </a:cubicBezTo>
                    <a:cubicBezTo>
                      <a:pt x="11" y="0"/>
                      <a:pt x="0" y="9"/>
                      <a:pt x="0" y="28"/>
                    </a:cubicBezTo>
                    <a:cubicBezTo>
                      <a:pt x="0" y="45"/>
                      <a:pt x="10" y="54"/>
                      <a:pt x="26" y="54"/>
                    </a:cubicBezTo>
                    <a:cubicBezTo>
                      <a:pt x="35" y="54"/>
                      <a:pt x="41" y="52"/>
                      <a:pt x="42" y="51"/>
                    </a:cubicBezTo>
                    <a:lnTo>
                      <a:pt x="43" y="50"/>
                    </a:lnTo>
                    <a:cubicBezTo>
                      <a:pt x="43" y="46"/>
                      <a:pt x="43" y="45"/>
                      <a:pt x="44" y="41"/>
                    </a:cubicBezTo>
                    <a:lnTo>
                      <a:pt x="43" y="41"/>
                    </a:lnTo>
                    <a:close/>
                    <a:moveTo>
                      <a:pt x="35" y="21"/>
                    </a:moveTo>
                    <a:lnTo>
                      <a:pt x="35" y="21"/>
                    </a:lnTo>
                    <a:cubicBezTo>
                      <a:pt x="26" y="21"/>
                      <a:pt x="23" y="21"/>
                      <a:pt x="11" y="21"/>
                    </a:cubicBezTo>
                    <a:cubicBezTo>
                      <a:pt x="12" y="11"/>
                      <a:pt x="18" y="8"/>
                      <a:pt x="24" y="8"/>
                    </a:cubicBezTo>
                    <a:cubicBezTo>
                      <a:pt x="28" y="8"/>
                      <a:pt x="32" y="10"/>
                      <a:pt x="34" y="15"/>
                    </a:cubicBezTo>
                    <a:cubicBezTo>
                      <a:pt x="35" y="18"/>
                      <a:pt x="35" y="20"/>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24" name="Freeform 118"/>
              <p:cNvSpPr>
                <a:spLocks/>
              </p:cNvSpPr>
              <p:nvPr/>
            </p:nvSpPr>
            <p:spPr bwMode="auto">
              <a:xfrm>
                <a:off x="1387" y="2344"/>
                <a:ext cx="36" cy="41"/>
              </a:xfrm>
              <a:custGeom>
                <a:avLst/>
                <a:gdLst>
                  <a:gd name="T0" fmla="*/ 46 w 46"/>
                  <a:gd name="T1" fmla="*/ 52 h 53"/>
                  <a:gd name="T2" fmla="*/ 46 w 46"/>
                  <a:gd name="T3" fmla="*/ 52 h 53"/>
                  <a:gd name="T4" fmla="*/ 45 w 46"/>
                  <a:gd name="T5" fmla="*/ 32 h 53"/>
                  <a:gd name="T6" fmla="*/ 45 w 46"/>
                  <a:gd name="T7" fmla="*/ 20 h 53"/>
                  <a:gd name="T8" fmla="*/ 44 w 46"/>
                  <a:gd name="T9" fmla="*/ 8 h 53"/>
                  <a:gd name="T10" fmla="*/ 38 w 46"/>
                  <a:gd name="T11" fmla="*/ 2 h 53"/>
                  <a:gd name="T12" fmla="*/ 30 w 46"/>
                  <a:gd name="T13" fmla="*/ 0 h 53"/>
                  <a:gd name="T14" fmla="*/ 12 w 46"/>
                  <a:gd name="T15" fmla="*/ 6 h 53"/>
                  <a:gd name="T16" fmla="*/ 12 w 46"/>
                  <a:gd name="T17" fmla="*/ 1 h 53"/>
                  <a:gd name="T18" fmla="*/ 12 w 46"/>
                  <a:gd name="T19" fmla="*/ 0 h 53"/>
                  <a:gd name="T20" fmla="*/ 1 w 46"/>
                  <a:gd name="T21" fmla="*/ 2 h 53"/>
                  <a:gd name="T22" fmla="*/ 0 w 46"/>
                  <a:gd name="T23" fmla="*/ 3 h 53"/>
                  <a:gd name="T24" fmla="*/ 2 w 46"/>
                  <a:gd name="T25" fmla="*/ 34 h 53"/>
                  <a:gd name="T26" fmla="*/ 1 w 46"/>
                  <a:gd name="T27" fmla="*/ 52 h 53"/>
                  <a:gd name="T28" fmla="*/ 2 w 46"/>
                  <a:gd name="T29" fmla="*/ 53 h 53"/>
                  <a:gd name="T30" fmla="*/ 12 w 46"/>
                  <a:gd name="T31" fmla="*/ 52 h 53"/>
                  <a:gd name="T32" fmla="*/ 13 w 46"/>
                  <a:gd name="T33" fmla="*/ 52 h 53"/>
                  <a:gd name="T34" fmla="*/ 12 w 46"/>
                  <a:gd name="T35" fmla="*/ 14 h 53"/>
                  <a:gd name="T36" fmla="*/ 25 w 46"/>
                  <a:gd name="T37" fmla="*/ 8 h 53"/>
                  <a:gd name="T38" fmla="*/ 34 w 46"/>
                  <a:gd name="T39" fmla="*/ 16 h 53"/>
                  <a:gd name="T40" fmla="*/ 35 w 46"/>
                  <a:gd name="T41" fmla="*/ 34 h 53"/>
                  <a:gd name="T42" fmla="*/ 35 w 46"/>
                  <a:gd name="T43" fmla="*/ 49 h 53"/>
                  <a:gd name="T44" fmla="*/ 35 w 46"/>
                  <a:gd name="T45" fmla="*/ 52 h 53"/>
                  <a:gd name="T46" fmla="*/ 35 w 46"/>
                  <a:gd name="T47" fmla="*/ 53 h 53"/>
                  <a:gd name="T48" fmla="*/ 45 w 46"/>
                  <a:gd name="T49" fmla="*/ 52 h 53"/>
                  <a:gd name="T50" fmla="*/ 46 w 46"/>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53">
                    <a:moveTo>
                      <a:pt x="46" y="52"/>
                    </a:moveTo>
                    <a:lnTo>
                      <a:pt x="46" y="52"/>
                    </a:lnTo>
                    <a:cubicBezTo>
                      <a:pt x="45" y="48"/>
                      <a:pt x="45" y="43"/>
                      <a:pt x="45" y="32"/>
                    </a:cubicBezTo>
                    <a:lnTo>
                      <a:pt x="45" y="20"/>
                    </a:lnTo>
                    <a:cubicBezTo>
                      <a:pt x="45" y="14"/>
                      <a:pt x="45" y="11"/>
                      <a:pt x="44" y="8"/>
                    </a:cubicBezTo>
                    <a:cubicBezTo>
                      <a:pt x="42" y="5"/>
                      <a:pt x="40" y="3"/>
                      <a:pt x="38" y="2"/>
                    </a:cubicBezTo>
                    <a:cubicBezTo>
                      <a:pt x="35" y="0"/>
                      <a:pt x="32" y="0"/>
                      <a:pt x="30" y="0"/>
                    </a:cubicBezTo>
                    <a:cubicBezTo>
                      <a:pt x="21" y="0"/>
                      <a:pt x="15" y="4"/>
                      <a:pt x="12" y="6"/>
                    </a:cubicBezTo>
                    <a:lnTo>
                      <a:pt x="12" y="1"/>
                    </a:lnTo>
                    <a:lnTo>
                      <a:pt x="12" y="0"/>
                    </a:lnTo>
                    <a:cubicBezTo>
                      <a:pt x="7" y="1"/>
                      <a:pt x="6" y="1"/>
                      <a:pt x="1" y="2"/>
                    </a:cubicBezTo>
                    <a:lnTo>
                      <a:pt x="0" y="3"/>
                    </a:lnTo>
                    <a:cubicBezTo>
                      <a:pt x="1" y="9"/>
                      <a:pt x="2" y="18"/>
                      <a:pt x="2" y="34"/>
                    </a:cubicBezTo>
                    <a:cubicBezTo>
                      <a:pt x="2" y="41"/>
                      <a:pt x="1" y="46"/>
                      <a:pt x="1" y="52"/>
                    </a:cubicBezTo>
                    <a:lnTo>
                      <a:pt x="2" y="53"/>
                    </a:lnTo>
                    <a:cubicBezTo>
                      <a:pt x="7" y="52"/>
                      <a:pt x="7" y="52"/>
                      <a:pt x="12" y="52"/>
                    </a:cubicBezTo>
                    <a:lnTo>
                      <a:pt x="13" y="52"/>
                    </a:lnTo>
                    <a:cubicBezTo>
                      <a:pt x="12" y="40"/>
                      <a:pt x="12" y="31"/>
                      <a:pt x="12" y="14"/>
                    </a:cubicBezTo>
                    <a:cubicBezTo>
                      <a:pt x="15" y="12"/>
                      <a:pt x="19" y="8"/>
                      <a:pt x="25" y="8"/>
                    </a:cubicBezTo>
                    <a:cubicBezTo>
                      <a:pt x="27" y="8"/>
                      <a:pt x="32" y="8"/>
                      <a:pt x="34" y="16"/>
                    </a:cubicBezTo>
                    <a:cubicBezTo>
                      <a:pt x="35" y="18"/>
                      <a:pt x="35" y="19"/>
                      <a:pt x="35" y="34"/>
                    </a:cubicBezTo>
                    <a:cubicBezTo>
                      <a:pt x="35" y="39"/>
                      <a:pt x="35" y="44"/>
                      <a:pt x="35" y="49"/>
                    </a:cubicBezTo>
                    <a:cubicBezTo>
                      <a:pt x="35" y="50"/>
                      <a:pt x="35" y="51"/>
                      <a:pt x="35" y="52"/>
                    </a:cubicBezTo>
                    <a:lnTo>
                      <a:pt x="35" y="53"/>
                    </a:lnTo>
                    <a:cubicBezTo>
                      <a:pt x="40" y="52"/>
                      <a:pt x="40" y="52"/>
                      <a:pt x="45" y="52"/>
                    </a:cubicBezTo>
                    <a:lnTo>
                      <a:pt x="46"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25" name="Freeform 119"/>
              <p:cNvSpPr>
                <a:spLocks/>
              </p:cNvSpPr>
              <p:nvPr/>
            </p:nvSpPr>
            <p:spPr bwMode="auto">
              <a:xfrm>
                <a:off x="1430" y="2343"/>
                <a:ext cx="31" cy="42"/>
              </a:xfrm>
              <a:custGeom>
                <a:avLst/>
                <a:gdLst>
                  <a:gd name="T0" fmla="*/ 39 w 40"/>
                  <a:gd name="T1" fmla="*/ 41 h 54"/>
                  <a:gd name="T2" fmla="*/ 39 w 40"/>
                  <a:gd name="T3" fmla="*/ 41 h 54"/>
                  <a:gd name="T4" fmla="*/ 27 w 40"/>
                  <a:gd name="T5" fmla="*/ 46 h 54"/>
                  <a:gd name="T6" fmla="*/ 11 w 40"/>
                  <a:gd name="T7" fmla="*/ 28 h 54"/>
                  <a:gd name="T8" fmla="*/ 27 w 40"/>
                  <a:gd name="T9" fmla="*/ 9 h 54"/>
                  <a:gd name="T10" fmla="*/ 38 w 40"/>
                  <a:gd name="T11" fmla="*/ 13 h 54"/>
                  <a:gd name="T12" fmla="*/ 39 w 40"/>
                  <a:gd name="T13" fmla="*/ 12 h 54"/>
                  <a:gd name="T14" fmla="*/ 39 w 40"/>
                  <a:gd name="T15" fmla="*/ 4 h 54"/>
                  <a:gd name="T16" fmla="*/ 39 w 40"/>
                  <a:gd name="T17" fmla="*/ 4 h 54"/>
                  <a:gd name="T18" fmla="*/ 25 w 40"/>
                  <a:gd name="T19" fmla="*/ 0 h 54"/>
                  <a:gd name="T20" fmla="*/ 0 w 40"/>
                  <a:gd name="T21" fmla="*/ 28 h 54"/>
                  <a:gd name="T22" fmla="*/ 25 w 40"/>
                  <a:gd name="T23" fmla="*/ 54 h 54"/>
                  <a:gd name="T24" fmla="*/ 39 w 40"/>
                  <a:gd name="T25" fmla="*/ 51 h 54"/>
                  <a:gd name="T26" fmla="*/ 39 w 40"/>
                  <a:gd name="T27" fmla="*/ 50 h 54"/>
                  <a:gd name="T28" fmla="*/ 40 w 40"/>
                  <a:gd name="T29" fmla="*/ 41 h 54"/>
                  <a:gd name="T30" fmla="*/ 39 w 40"/>
                  <a:gd name="T31"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4">
                    <a:moveTo>
                      <a:pt x="39" y="41"/>
                    </a:moveTo>
                    <a:lnTo>
                      <a:pt x="39" y="41"/>
                    </a:lnTo>
                    <a:cubicBezTo>
                      <a:pt x="38" y="43"/>
                      <a:pt x="33" y="46"/>
                      <a:pt x="27" y="46"/>
                    </a:cubicBezTo>
                    <a:cubicBezTo>
                      <a:pt x="19" y="46"/>
                      <a:pt x="11" y="41"/>
                      <a:pt x="11" y="28"/>
                    </a:cubicBezTo>
                    <a:cubicBezTo>
                      <a:pt x="11" y="15"/>
                      <a:pt x="19" y="9"/>
                      <a:pt x="27" y="9"/>
                    </a:cubicBezTo>
                    <a:cubicBezTo>
                      <a:pt x="31" y="9"/>
                      <a:pt x="34" y="10"/>
                      <a:pt x="38" y="13"/>
                    </a:cubicBezTo>
                    <a:lnTo>
                      <a:pt x="39" y="12"/>
                    </a:lnTo>
                    <a:cubicBezTo>
                      <a:pt x="39" y="9"/>
                      <a:pt x="39" y="8"/>
                      <a:pt x="39" y="4"/>
                    </a:cubicBezTo>
                    <a:lnTo>
                      <a:pt x="39" y="4"/>
                    </a:lnTo>
                    <a:cubicBezTo>
                      <a:pt x="36" y="3"/>
                      <a:pt x="32" y="0"/>
                      <a:pt x="25" y="0"/>
                    </a:cubicBezTo>
                    <a:cubicBezTo>
                      <a:pt x="10" y="0"/>
                      <a:pt x="0" y="12"/>
                      <a:pt x="0" y="28"/>
                    </a:cubicBezTo>
                    <a:cubicBezTo>
                      <a:pt x="0" y="44"/>
                      <a:pt x="10" y="54"/>
                      <a:pt x="25" y="54"/>
                    </a:cubicBezTo>
                    <a:cubicBezTo>
                      <a:pt x="32" y="54"/>
                      <a:pt x="36" y="52"/>
                      <a:pt x="39" y="51"/>
                    </a:cubicBezTo>
                    <a:lnTo>
                      <a:pt x="39" y="50"/>
                    </a:lnTo>
                    <a:cubicBezTo>
                      <a:pt x="40" y="46"/>
                      <a:pt x="40" y="46"/>
                      <a:pt x="40" y="41"/>
                    </a:cubicBezTo>
                    <a:lnTo>
                      <a:pt x="39" y="4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26" name="Freeform 120"/>
              <p:cNvSpPr>
                <a:spLocks/>
              </p:cNvSpPr>
              <p:nvPr/>
            </p:nvSpPr>
            <p:spPr bwMode="auto">
              <a:xfrm>
                <a:off x="1462" y="2344"/>
                <a:ext cx="35" cy="59"/>
              </a:xfrm>
              <a:custGeom>
                <a:avLst/>
                <a:gdLst>
                  <a:gd name="T0" fmla="*/ 46 w 46"/>
                  <a:gd name="T1" fmla="*/ 0 h 77"/>
                  <a:gd name="T2" fmla="*/ 46 w 46"/>
                  <a:gd name="T3" fmla="*/ 0 h 77"/>
                  <a:gd name="T4" fmla="*/ 37 w 46"/>
                  <a:gd name="T5" fmla="*/ 1 h 77"/>
                  <a:gd name="T6" fmla="*/ 36 w 46"/>
                  <a:gd name="T7" fmla="*/ 1 h 77"/>
                  <a:gd name="T8" fmla="*/ 30 w 46"/>
                  <a:gd name="T9" fmla="*/ 22 h 77"/>
                  <a:gd name="T10" fmla="*/ 24 w 46"/>
                  <a:gd name="T11" fmla="*/ 39 h 77"/>
                  <a:gd name="T12" fmla="*/ 18 w 46"/>
                  <a:gd name="T13" fmla="*/ 20 h 77"/>
                  <a:gd name="T14" fmla="*/ 12 w 46"/>
                  <a:gd name="T15" fmla="*/ 1 h 77"/>
                  <a:gd name="T16" fmla="*/ 11 w 46"/>
                  <a:gd name="T17" fmla="*/ 0 h 77"/>
                  <a:gd name="T18" fmla="*/ 0 w 46"/>
                  <a:gd name="T19" fmla="*/ 1 h 77"/>
                  <a:gd name="T20" fmla="*/ 0 w 46"/>
                  <a:gd name="T21" fmla="*/ 2 h 77"/>
                  <a:gd name="T22" fmla="*/ 19 w 46"/>
                  <a:gd name="T23" fmla="*/ 53 h 77"/>
                  <a:gd name="T24" fmla="*/ 18 w 46"/>
                  <a:gd name="T25" fmla="*/ 54 h 77"/>
                  <a:gd name="T26" fmla="*/ 14 w 46"/>
                  <a:gd name="T27" fmla="*/ 64 h 77"/>
                  <a:gd name="T28" fmla="*/ 9 w 46"/>
                  <a:gd name="T29" fmla="*/ 75 h 77"/>
                  <a:gd name="T30" fmla="*/ 9 w 46"/>
                  <a:gd name="T31" fmla="*/ 76 h 77"/>
                  <a:gd name="T32" fmla="*/ 9 w 46"/>
                  <a:gd name="T33" fmla="*/ 77 h 77"/>
                  <a:gd name="T34" fmla="*/ 20 w 46"/>
                  <a:gd name="T35" fmla="*/ 76 h 77"/>
                  <a:gd name="T36" fmla="*/ 21 w 46"/>
                  <a:gd name="T37" fmla="*/ 76 h 77"/>
                  <a:gd name="T38" fmla="*/ 29 w 46"/>
                  <a:gd name="T39" fmla="*/ 48 h 77"/>
                  <a:gd name="T40" fmla="*/ 46 w 46"/>
                  <a:gd name="T41" fmla="*/ 1 h 77"/>
                  <a:gd name="T42" fmla="*/ 46 w 46"/>
                  <a:gd name="T4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77">
                    <a:moveTo>
                      <a:pt x="46" y="0"/>
                    </a:moveTo>
                    <a:lnTo>
                      <a:pt x="46" y="0"/>
                    </a:lnTo>
                    <a:cubicBezTo>
                      <a:pt x="42" y="1"/>
                      <a:pt x="39" y="1"/>
                      <a:pt x="37" y="1"/>
                    </a:cubicBezTo>
                    <a:lnTo>
                      <a:pt x="36" y="1"/>
                    </a:lnTo>
                    <a:cubicBezTo>
                      <a:pt x="34" y="7"/>
                      <a:pt x="32" y="15"/>
                      <a:pt x="30" y="22"/>
                    </a:cubicBezTo>
                    <a:lnTo>
                      <a:pt x="24" y="39"/>
                    </a:lnTo>
                    <a:lnTo>
                      <a:pt x="18" y="20"/>
                    </a:lnTo>
                    <a:cubicBezTo>
                      <a:pt x="16" y="14"/>
                      <a:pt x="14" y="10"/>
                      <a:pt x="12" y="1"/>
                    </a:cubicBezTo>
                    <a:lnTo>
                      <a:pt x="11" y="0"/>
                    </a:lnTo>
                    <a:cubicBezTo>
                      <a:pt x="6" y="1"/>
                      <a:pt x="5" y="1"/>
                      <a:pt x="0" y="1"/>
                    </a:cubicBezTo>
                    <a:lnTo>
                      <a:pt x="0" y="2"/>
                    </a:lnTo>
                    <a:cubicBezTo>
                      <a:pt x="4" y="12"/>
                      <a:pt x="19" y="52"/>
                      <a:pt x="19" y="53"/>
                    </a:cubicBezTo>
                    <a:cubicBezTo>
                      <a:pt x="19" y="53"/>
                      <a:pt x="19" y="54"/>
                      <a:pt x="18" y="54"/>
                    </a:cubicBezTo>
                    <a:cubicBezTo>
                      <a:pt x="17" y="57"/>
                      <a:pt x="16" y="61"/>
                      <a:pt x="14" y="64"/>
                    </a:cubicBezTo>
                    <a:cubicBezTo>
                      <a:pt x="13" y="68"/>
                      <a:pt x="11" y="72"/>
                      <a:pt x="9" y="75"/>
                    </a:cubicBezTo>
                    <a:lnTo>
                      <a:pt x="9" y="76"/>
                    </a:lnTo>
                    <a:lnTo>
                      <a:pt x="9" y="77"/>
                    </a:lnTo>
                    <a:cubicBezTo>
                      <a:pt x="14" y="76"/>
                      <a:pt x="15" y="76"/>
                      <a:pt x="20" y="76"/>
                    </a:cubicBezTo>
                    <a:lnTo>
                      <a:pt x="21" y="76"/>
                    </a:lnTo>
                    <a:cubicBezTo>
                      <a:pt x="23" y="66"/>
                      <a:pt x="26" y="57"/>
                      <a:pt x="29" y="48"/>
                    </a:cubicBezTo>
                    <a:cubicBezTo>
                      <a:pt x="31" y="41"/>
                      <a:pt x="41" y="15"/>
                      <a:pt x="46" y="1"/>
                    </a:cubicBezTo>
                    <a:lnTo>
                      <a:pt x="4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27" name="Freeform 121"/>
              <p:cNvSpPr>
                <a:spLocks/>
              </p:cNvSpPr>
              <p:nvPr/>
            </p:nvSpPr>
            <p:spPr bwMode="auto">
              <a:xfrm>
                <a:off x="1120" y="2439"/>
                <a:ext cx="21" cy="41"/>
              </a:xfrm>
              <a:custGeom>
                <a:avLst/>
                <a:gdLst>
                  <a:gd name="T0" fmla="*/ 25 w 27"/>
                  <a:gd name="T1" fmla="*/ 11 h 53"/>
                  <a:gd name="T2" fmla="*/ 25 w 27"/>
                  <a:gd name="T3" fmla="*/ 11 h 53"/>
                  <a:gd name="T4" fmla="*/ 27 w 27"/>
                  <a:gd name="T5" fmla="*/ 1 h 53"/>
                  <a:gd name="T6" fmla="*/ 26 w 27"/>
                  <a:gd name="T7" fmla="*/ 1 h 53"/>
                  <a:gd name="T8" fmla="*/ 23 w 27"/>
                  <a:gd name="T9" fmla="*/ 0 h 53"/>
                  <a:gd name="T10" fmla="*/ 11 w 27"/>
                  <a:gd name="T11" fmla="*/ 10 h 53"/>
                  <a:gd name="T12" fmla="*/ 12 w 27"/>
                  <a:gd name="T13" fmla="*/ 1 h 53"/>
                  <a:gd name="T14" fmla="*/ 11 w 27"/>
                  <a:gd name="T15" fmla="*/ 1 h 53"/>
                  <a:gd name="T16" fmla="*/ 1 w 27"/>
                  <a:gd name="T17" fmla="*/ 3 h 53"/>
                  <a:gd name="T18" fmla="*/ 0 w 27"/>
                  <a:gd name="T19" fmla="*/ 4 h 53"/>
                  <a:gd name="T20" fmla="*/ 1 w 27"/>
                  <a:gd name="T21" fmla="*/ 29 h 53"/>
                  <a:gd name="T22" fmla="*/ 1 w 27"/>
                  <a:gd name="T23" fmla="*/ 53 h 53"/>
                  <a:gd name="T24" fmla="*/ 2 w 27"/>
                  <a:gd name="T25" fmla="*/ 53 h 53"/>
                  <a:gd name="T26" fmla="*/ 12 w 27"/>
                  <a:gd name="T27" fmla="*/ 53 h 53"/>
                  <a:gd name="T28" fmla="*/ 13 w 27"/>
                  <a:gd name="T29" fmla="*/ 52 h 53"/>
                  <a:gd name="T30" fmla="*/ 12 w 27"/>
                  <a:gd name="T31" fmla="*/ 30 h 53"/>
                  <a:gd name="T32" fmla="*/ 16 w 27"/>
                  <a:gd name="T33" fmla="*/ 12 h 53"/>
                  <a:gd name="T34" fmla="*/ 20 w 27"/>
                  <a:gd name="T35" fmla="*/ 11 h 53"/>
                  <a:gd name="T36" fmla="*/ 24 w 27"/>
                  <a:gd name="T37" fmla="*/ 12 h 53"/>
                  <a:gd name="T38" fmla="*/ 25 w 27"/>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53">
                    <a:moveTo>
                      <a:pt x="25" y="11"/>
                    </a:moveTo>
                    <a:lnTo>
                      <a:pt x="25" y="11"/>
                    </a:lnTo>
                    <a:cubicBezTo>
                      <a:pt x="25" y="7"/>
                      <a:pt x="26" y="6"/>
                      <a:pt x="27" y="1"/>
                    </a:cubicBezTo>
                    <a:lnTo>
                      <a:pt x="26" y="1"/>
                    </a:lnTo>
                    <a:cubicBezTo>
                      <a:pt x="25" y="1"/>
                      <a:pt x="25" y="0"/>
                      <a:pt x="23" y="0"/>
                    </a:cubicBezTo>
                    <a:cubicBezTo>
                      <a:pt x="15" y="0"/>
                      <a:pt x="13" y="7"/>
                      <a:pt x="11" y="10"/>
                    </a:cubicBezTo>
                    <a:lnTo>
                      <a:pt x="12" y="1"/>
                    </a:lnTo>
                    <a:lnTo>
                      <a:pt x="11" y="1"/>
                    </a:lnTo>
                    <a:cubicBezTo>
                      <a:pt x="7" y="2"/>
                      <a:pt x="5" y="2"/>
                      <a:pt x="1" y="3"/>
                    </a:cubicBezTo>
                    <a:lnTo>
                      <a:pt x="0" y="4"/>
                    </a:lnTo>
                    <a:cubicBezTo>
                      <a:pt x="1" y="9"/>
                      <a:pt x="1" y="13"/>
                      <a:pt x="1" y="29"/>
                    </a:cubicBezTo>
                    <a:cubicBezTo>
                      <a:pt x="1" y="38"/>
                      <a:pt x="1" y="45"/>
                      <a:pt x="1" y="53"/>
                    </a:cubicBezTo>
                    <a:lnTo>
                      <a:pt x="2" y="53"/>
                    </a:lnTo>
                    <a:cubicBezTo>
                      <a:pt x="6" y="53"/>
                      <a:pt x="7" y="53"/>
                      <a:pt x="12" y="53"/>
                    </a:cubicBezTo>
                    <a:lnTo>
                      <a:pt x="13" y="52"/>
                    </a:lnTo>
                    <a:cubicBezTo>
                      <a:pt x="12" y="47"/>
                      <a:pt x="12" y="41"/>
                      <a:pt x="12" y="30"/>
                    </a:cubicBezTo>
                    <a:cubicBezTo>
                      <a:pt x="12" y="20"/>
                      <a:pt x="12" y="15"/>
                      <a:pt x="16" y="12"/>
                    </a:cubicBezTo>
                    <a:cubicBezTo>
                      <a:pt x="17" y="12"/>
                      <a:pt x="18" y="11"/>
                      <a:pt x="20" y="11"/>
                    </a:cubicBezTo>
                    <a:cubicBezTo>
                      <a:pt x="22" y="11"/>
                      <a:pt x="23" y="11"/>
                      <a:pt x="24" y="12"/>
                    </a:cubicBezTo>
                    <a:lnTo>
                      <a:pt x="25"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28" name="Freeform 122"/>
              <p:cNvSpPr>
                <a:spLocks noEditPoints="1"/>
              </p:cNvSpPr>
              <p:nvPr/>
            </p:nvSpPr>
            <p:spPr bwMode="auto">
              <a:xfrm>
                <a:off x="1143" y="2439"/>
                <a:ext cx="36" cy="41"/>
              </a:xfrm>
              <a:custGeom>
                <a:avLst/>
                <a:gdLst>
                  <a:gd name="T0" fmla="*/ 43 w 46"/>
                  <a:gd name="T1" fmla="*/ 40 h 54"/>
                  <a:gd name="T2" fmla="*/ 43 w 46"/>
                  <a:gd name="T3" fmla="*/ 40 h 54"/>
                  <a:gd name="T4" fmla="*/ 36 w 46"/>
                  <a:gd name="T5" fmla="*/ 45 h 54"/>
                  <a:gd name="T6" fmla="*/ 27 w 46"/>
                  <a:gd name="T7" fmla="*/ 46 h 54"/>
                  <a:gd name="T8" fmla="*/ 15 w 46"/>
                  <a:gd name="T9" fmla="*/ 41 h 54"/>
                  <a:gd name="T10" fmla="*/ 11 w 46"/>
                  <a:gd name="T11" fmla="*/ 29 h 54"/>
                  <a:gd name="T12" fmla="*/ 45 w 46"/>
                  <a:gd name="T13" fmla="*/ 29 h 54"/>
                  <a:gd name="T14" fmla="*/ 46 w 46"/>
                  <a:gd name="T15" fmla="*/ 28 h 54"/>
                  <a:gd name="T16" fmla="*/ 40 w 46"/>
                  <a:gd name="T17" fmla="*/ 7 h 54"/>
                  <a:gd name="T18" fmla="*/ 24 w 46"/>
                  <a:gd name="T19" fmla="*/ 0 h 54"/>
                  <a:gd name="T20" fmla="*/ 0 w 46"/>
                  <a:gd name="T21" fmla="*/ 28 h 54"/>
                  <a:gd name="T22" fmla="*/ 27 w 46"/>
                  <a:gd name="T23" fmla="*/ 54 h 54"/>
                  <a:gd name="T24" fmla="*/ 42 w 46"/>
                  <a:gd name="T25" fmla="*/ 50 h 54"/>
                  <a:gd name="T26" fmla="*/ 43 w 46"/>
                  <a:gd name="T27" fmla="*/ 50 h 54"/>
                  <a:gd name="T28" fmla="*/ 44 w 46"/>
                  <a:gd name="T29" fmla="*/ 41 h 54"/>
                  <a:gd name="T30" fmla="*/ 43 w 46"/>
                  <a:gd name="T31" fmla="*/ 40 h 54"/>
                  <a:gd name="T32" fmla="*/ 36 w 46"/>
                  <a:gd name="T33" fmla="*/ 21 h 54"/>
                  <a:gd name="T34" fmla="*/ 36 w 46"/>
                  <a:gd name="T35" fmla="*/ 21 h 54"/>
                  <a:gd name="T36" fmla="*/ 11 w 46"/>
                  <a:gd name="T37" fmla="*/ 21 h 54"/>
                  <a:gd name="T38" fmla="*/ 24 w 46"/>
                  <a:gd name="T39" fmla="*/ 7 h 54"/>
                  <a:gd name="T40" fmla="*/ 35 w 46"/>
                  <a:gd name="T41" fmla="*/ 15 h 54"/>
                  <a:gd name="T42" fmla="*/ 36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2"/>
                      <a:pt x="40" y="43"/>
                      <a:pt x="36" y="45"/>
                    </a:cubicBezTo>
                    <a:cubicBezTo>
                      <a:pt x="33" y="46"/>
                      <a:pt x="30" y="46"/>
                      <a:pt x="27" y="46"/>
                    </a:cubicBezTo>
                    <a:cubicBezTo>
                      <a:pt x="24" y="46"/>
                      <a:pt x="19" y="46"/>
                      <a:pt x="15" y="41"/>
                    </a:cubicBezTo>
                    <a:cubicBezTo>
                      <a:pt x="11" y="37"/>
                      <a:pt x="11" y="32"/>
                      <a:pt x="11" y="29"/>
                    </a:cubicBezTo>
                    <a:cubicBezTo>
                      <a:pt x="27" y="29"/>
                      <a:pt x="30" y="29"/>
                      <a:pt x="45" y="29"/>
                    </a:cubicBezTo>
                    <a:lnTo>
                      <a:pt x="46" y="28"/>
                    </a:lnTo>
                    <a:cubicBezTo>
                      <a:pt x="46" y="24"/>
                      <a:pt x="46" y="14"/>
                      <a:pt x="40" y="7"/>
                    </a:cubicBezTo>
                    <a:cubicBezTo>
                      <a:pt x="37" y="4"/>
                      <a:pt x="32" y="0"/>
                      <a:pt x="24" y="0"/>
                    </a:cubicBezTo>
                    <a:cubicBezTo>
                      <a:pt x="11" y="0"/>
                      <a:pt x="0" y="9"/>
                      <a:pt x="0" y="28"/>
                    </a:cubicBezTo>
                    <a:cubicBezTo>
                      <a:pt x="0" y="45"/>
                      <a:pt x="10" y="54"/>
                      <a:pt x="27" y="54"/>
                    </a:cubicBezTo>
                    <a:cubicBezTo>
                      <a:pt x="35" y="54"/>
                      <a:pt x="41" y="51"/>
                      <a:pt x="42" y="50"/>
                    </a:cubicBezTo>
                    <a:lnTo>
                      <a:pt x="43" y="50"/>
                    </a:lnTo>
                    <a:cubicBezTo>
                      <a:pt x="43" y="46"/>
                      <a:pt x="43" y="45"/>
                      <a:pt x="44" y="41"/>
                    </a:cubicBezTo>
                    <a:lnTo>
                      <a:pt x="43" y="40"/>
                    </a:lnTo>
                    <a:close/>
                    <a:moveTo>
                      <a:pt x="36" y="21"/>
                    </a:moveTo>
                    <a:lnTo>
                      <a:pt x="36" y="21"/>
                    </a:lnTo>
                    <a:cubicBezTo>
                      <a:pt x="26" y="21"/>
                      <a:pt x="23" y="21"/>
                      <a:pt x="11" y="21"/>
                    </a:cubicBezTo>
                    <a:cubicBezTo>
                      <a:pt x="12" y="11"/>
                      <a:pt x="18" y="7"/>
                      <a:pt x="24" y="7"/>
                    </a:cubicBezTo>
                    <a:cubicBezTo>
                      <a:pt x="28" y="7"/>
                      <a:pt x="33" y="10"/>
                      <a:pt x="35" y="15"/>
                    </a:cubicBezTo>
                    <a:cubicBezTo>
                      <a:pt x="35" y="17"/>
                      <a:pt x="35" y="20"/>
                      <a:pt x="36"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29" name="Freeform 123"/>
              <p:cNvSpPr>
                <a:spLocks noEditPoints="1"/>
              </p:cNvSpPr>
              <p:nvPr/>
            </p:nvSpPr>
            <p:spPr bwMode="auto">
              <a:xfrm>
                <a:off x="1185" y="2440"/>
                <a:ext cx="36" cy="59"/>
              </a:xfrm>
              <a:custGeom>
                <a:avLst/>
                <a:gdLst>
                  <a:gd name="T0" fmla="*/ 46 w 47"/>
                  <a:gd name="T1" fmla="*/ 0 h 77"/>
                  <a:gd name="T2" fmla="*/ 46 w 47"/>
                  <a:gd name="T3" fmla="*/ 0 h 77"/>
                  <a:gd name="T4" fmla="*/ 33 w 47"/>
                  <a:gd name="T5" fmla="*/ 0 h 77"/>
                  <a:gd name="T6" fmla="*/ 3 w 47"/>
                  <a:gd name="T7" fmla="*/ 15 h 77"/>
                  <a:gd name="T8" fmla="*/ 0 w 47"/>
                  <a:gd name="T9" fmla="*/ 28 h 77"/>
                  <a:gd name="T10" fmla="*/ 22 w 47"/>
                  <a:gd name="T11" fmla="*/ 53 h 77"/>
                  <a:gd name="T12" fmla="*/ 36 w 47"/>
                  <a:gd name="T13" fmla="*/ 48 h 77"/>
                  <a:gd name="T14" fmla="*/ 36 w 47"/>
                  <a:gd name="T15" fmla="*/ 76 h 77"/>
                  <a:gd name="T16" fmla="*/ 36 w 47"/>
                  <a:gd name="T17" fmla="*/ 77 h 77"/>
                  <a:gd name="T18" fmla="*/ 47 w 47"/>
                  <a:gd name="T19" fmla="*/ 76 h 77"/>
                  <a:gd name="T20" fmla="*/ 47 w 47"/>
                  <a:gd name="T21" fmla="*/ 76 h 77"/>
                  <a:gd name="T22" fmla="*/ 47 w 47"/>
                  <a:gd name="T23" fmla="*/ 71 h 77"/>
                  <a:gd name="T24" fmla="*/ 46 w 47"/>
                  <a:gd name="T25" fmla="*/ 40 h 77"/>
                  <a:gd name="T26" fmla="*/ 47 w 47"/>
                  <a:gd name="T27" fmla="*/ 1 h 77"/>
                  <a:gd name="T28" fmla="*/ 46 w 47"/>
                  <a:gd name="T29" fmla="*/ 0 h 77"/>
                  <a:gd name="T30" fmla="*/ 36 w 47"/>
                  <a:gd name="T31" fmla="*/ 40 h 77"/>
                  <a:gd name="T32" fmla="*/ 36 w 47"/>
                  <a:gd name="T33" fmla="*/ 40 h 77"/>
                  <a:gd name="T34" fmla="*/ 25 w 47"/>
                  <a:gd name="T35" fmla="*/ 44 h 77"/>
                  <a:gd name="T36" fmla="*/ 11 w 47"/>
                  <a:gd name="T37" fmla="*/ 28 h 77"/>
                  <a:gd name="T38" fmla="*/ 17 w 47"/>
                  <a:gd name="T39" fmla="*/ 13 h 77"/>
                  <a:gd name="T40" fmla="*/ 32 w 47"/>
                  <a:gd name="T41" fmla="*/ 8 h 77"/>
                  <a:gd name="T42" fmla="*/ 36 w 47"/>
                  <a:gd name="T43" fmla="*/ 8 h 77"/>
                  <a:gd name="T44" fmla="*/ 36 w 47"/>
                  <a:gd name="T45" fmla="*/ 4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77">
                    <a:moveTo>
                      <a:pt x="46" y="0"/>
                    </a:moveTo>
                    <a:lnTo>
                      <a:pt x="46" y="0"/>
                    </a:lnTo>
                    <a:cubicBezTo>
                      <a:pt x="44" y="0"/>
                      <a:pt x="34" y="0"/>
                      <a:pt x="33" y="0"/>
                    </a:cubicBezTo>
                    <a:cubicBezTo>
                      <a:pt x="24" y="0"/>
                      <a:pt x="9" y="1"/>
                      <a:pt x="3" y="15"/>
                    </a:cubicBezTo>
                    <a:cubicBezTo>
                      <a:pt x="1" y="19"/>
                      <a:pt x="0" y="24"/>
                      <a:pt x="0" y="28"/>
                    </a:cubicBezTo>
                    <a:cubicBezTo>
                      <a:pt x="0" y="42"/>
                      <a:pt x="8" y="53"/>
                      <a:pt x="22" y="53"/>
                    </a:cubicBezTo>
                    <a:cubicBezTo>
                      <a:pt x="29" y="53"/>
                      <a:pt x="34" y="50"/>
                      <a:pt x="36" y="48"/>
                    </a:cubicBezTo>
                    <a:cubicBezTo>
                      <a:pt x="36" y="60"/>
                      <a:pt x="36" y="64"/>
                      <a:pt x="36" y="76"/>
                    </a:cubicBezTo>
                    <a:lnTo>
                      <a:pt x="36" y="77"/>
                    </a:lnTo>
                    <a:lnTo>
                      <a:pt x="47" y="76"/>
                    </a:lnTo>
                    <a:lnTo>
                      <a:pt x="47" y="76"/>
                    </a:lnTo>
                    <a:lnTo>
                      <a:pt x="47" y="71"/>
                    </a:lnTo>
                    <a:cubicBezTo>
                      <a:pt x="47" y="61"/>
                      <a:pt x="46" y="51"/>
                      <a:pt x="46" y="40"/>
                    </a:cubicBezTo>
                    <a:cubicBezTo>
                      <a:pt x="46" y="27"/>
                      <a:pt x="47" y="14"/>
                      <a:pt x="47" y="1"/>
                    </a:cubicBezTo>
                    <a:lnTo>
                      <a:pt x="46" y="0"/>
                    </a:lnTo>
                    <a:close/>
                    <a:moveTo>
                      <a:pt x="36" y="40"/>
                    </a:moveTo>
                    <a:lnTo>
                      <a:pt x="36" y="40"/>
                    </a:lnTo>
                    <a:cubicBezTo>
                      <a:pt x="34" y="42"/>
                      <a:pt x="31" y="44"/>
                      <a:pt x="25" y="44"/>
                    </a:cubicBezTo>
                    <a:cubicBezTo>
                      <a:pt x="15" y="44"/>
                      <a:pt x="11" y="36"/>
                      <a:pt x="11" y="28"/>
                    </a:cubicBezTo>
                    <a:cubicBezTo>
                      <a:pt x="11" y="21"/>
                      <a:pt x="14" y="16"/>
                      <a:pt x="17" y="13"/>
                    </a:cubicBezTo>
                    <a:cubicBezTo>
                      <a:pt x="22" y="8"/>
                      <a:pt x="29" y="8"/>
                      <a:pt x="32" y="8"/>
                    </a:cubicBezTo>
                    <a:lnTo>
                      <a:pt x="36" y="8"/>
                    </a:lnTo>
                    <a:lnTo>
                      <a:pt x="36" y="4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30" name="Freeform 124"/>
              <p:cNvSpPr>
                <a:spLocks/>
              </p:cNvSpPr>
              <p:nvPr/>
            </p:nvSpPr>
            <p:spPr bwMode="auto">
              <a:xfrm>
                <a:off x="1231" y="2440"/>
                <a:ext cx="34" cy="40"/>
              </a:xfrm>
              <a:custGeom>
                <a:avLst/>
                <a:gdLst>
                  <a:gd name="T0" fmla="*/ 43 w 44"/>
                  <a:gd name="T1" fmla="*/ 0 h 53"/>
                  <a:gd name="T2" fmla="*/ 43 w 44"/>
                  <a:gd name="T3" fmla="*/ 0 h 53"/>
                  <a:gd name="T4" fmla="*/ 33 w 44"/>
                  <a:gd name="T5" fmla="*/ 1 h 53"/>
                  <a:gd name="T6" fmla="*/ 33 w 44"/>
                  <a:gd name="T7" fmla="*/ 1 h 53"/>
                  <a:gd name="T8" fmla="*/ 33 w 44"/>
                  <a:gd name="T9" fmla="*/ 24 h 53"/>
                  <a:gd name="T10" fmla="*/ 33 w 44"/>
                  <a:gd name="T11" fmla="*/ 40 h 53"/>
                  <a:gd name="T12" fmla="*/ 21 w 44"/>
                  <a:gd name="T13" fmla="*/ 45 h 53"/>
                  <a:gd name="T14" fmla="*/ 10 w 44"/>
                  <a:gd name="T15" fmla="*/ 32 h 53"/>
                  <a:gd name="T16" fmla="*/ 10 w 44"/>
                  <a:gd name="T17" fmla="*/ 23 h 53"/>
                  <a:gd name="T18" fmla="*/ 11 w 44"/>
                  <a:gd name="T19" fmla="*/ 1 h 53"/>
                  <a:gd name="T20" fmla="*/ 10 w 44"/>
                  <a:gd name="T21" fmla="*/ 0 h 53"/>
                  <a:gd name="T22" fmla="*/ 0 w 44"/>
                  <a:gd name="T23" fmla="*/ 1 h 53"/>
                  <a:gd name="T24" fmla="*/ 0 w 44"/>
                  <a:gd name="T25" fmla="*/ 1 h 53"/>
                  <a:gd name="T26" fmla="*/ 0 w 44"/>
                  <a:gd name="T27" fmla="*/ 22 h 53"/>
                  <a:gd name="T28" fmla="*/ 0 w 44"/>
                  <a:gd name="T29" fmla="*/ 29 h 53"/>
                  <a:gd name="T30" fmla="*/ 7 w 44"/>
                  <a:gd name="T31" fmla="*/ 50 h 53"/>
                  <a:gd name="T32" fmla="*/ 18 w 44"/>
                  <a:gd name="T33" fmla="*/ 53 h 53"/>
                  <a:gd name="T34" fmla="*/ 33 w 44"/>
                  <a:gd name="T35" fmla="*/ 48 h 53"/>
                  <a:gd name="T36" fmla="*/ 33 w 44"/>
                  <a:gd name="T37" fmla="*/ 52 h 53"/>
                  <a:gd name="T38" fmla="*/ 34 w 44"/>
                  <a:gd name="T39" fmla="*/ 52 h 53"/>
                  <a:gd name="T40" fmla="*/ 44 w 44"/>
                  <a:gd name="T41" fmla="*/ 52 h 53"/>
                  <a:gd name="T42" fmla="*/ 44 w 44"/>
                  <a:gd name="T43" fmla="*/ 51 h 53"/>
                  <a:gd name="T44" fmla="*/ 44 w 44"/>
                  <a:gd name="T45" fmla="*/ 47 h 53"/>
                  <a:gd name="T46" fmla="*/ 44 w 44"/>
                  <a:gd name="T47" fmla="*/ 23 h 53"/>
                  <a:gd name="T48" fmla="*/ 44 w 44"/>
                  <a:gd name="T49" fmla="*/ 1 h 53"/>
                  <a:gd name="T50" fmla="*/ 43 w 44"/>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3">
                    <a:moveTo>
                      <a:pt x="43" y="0"/>
                    </a:moveTo>
                    <a:lnTo>
                      <a:pt x="43" y="0"/>
                    </a:lnTo>
                    <a:cubicBezTo>
                      <a:pt x="39" y="0"/>
                      <a:pt x="38" y="0"/>
                      <a:pt x="33" y="1"/>
                    </a:cubicBezTo>
                    <a:lnTo>
                      <a:pt x="33" y="1"/>
                    </a:lnTo>
                    <a:cubicBezTo>
                      <a:pt x="33" y="8"/>
                      <a:pt x="33" y="10"/>
                      <a:pt x="33" y="24"/>
                    </a:cubicBezTo>
                    <a:cubicBezTo>
                      <a:pt x="33" y="30"/>
                      <a:pt x="33" y="35"/>
                      <a:pt x="33" y="40"/>
                    </a:cubicBezTo>
                    <a:cubicBezTo>
                      <a:pt x="31" y="42"/>
                      <a:pt x="27" y="45"/>
                      <a:pt x="21" y="45"/>
                    </a:cubicBezTo>
                    <a:cubicBezTo>
                      <a:pt x="11" y="45"/>
                      <a:pt x="11" y="36"/>
                      <a:pt x="10" y="32"/>
                    </a:cubicBezTo>
                    <a:cubicBezTo>
                      <a:pt x="10" y="27"/>
                      <a:pt x="10" y="25"/>
                      <a:pt x="10" y="23"/>
                    </a:cubicBezTo>
                    <a:lnTo>
                      <a:pt x="11" y="1"/>
                    </a:lnTo>
                    <a:lnTo>
                      <a:pt x="10" y="0"/>
                    </a:lnTo>
                    <a:cubicBezTo>
                      <a:pt x="6" y="1"/>
                      <a:pt x="5" y="1"/>
                      <a:pt x="0" y="1"/>
                    </a:cubicBezTo>
                    <a:lnTo>
                      <a:pt x="0" y="1"/>
                    </a:lnTo>
                    <a:cubicBezTo>
                      <a:pt x="0" y="7"/>
                      <a:pt x="0" y="8"/>
                      <a:pt x="0" y="22"/>
                    </a:cubicBezTo>
                    <a:lnTo>
                      <a:pt x="0" y="29"/>
                    </a:lnTo>
                    <a:cubicBezTo>
                      <a:pt x="0" y="36"/>
                      <a:pt x="0" y="45"/>
                      <a:pt x="7" y="50"/>
                    </a:cubicBezTo>
                    <a:cubicBezTo>
                      <a:pt x="10" y="52"/>
                      <a:pt x="14" y="53"/>
                      <a:pt x="18" y="53"/>
                    </a:cubicBezTo>
                    <a:cubicBezTo>
                      <a:pt x="26" y="53"/>
                      <a:pt x="31" y="49"/>
                      <a:pt x="33" y="48"/>
                    </a:cubicBezTo>
                    <a:lnTo>
                      <a:pt x="33" y="52"/>
                    </a:lnTo>
                    <a:lnTo>
                      <a:pt x="34" y="52"/>
                    </a:lnTo>
                    <a:cubicBezTo>
                      <a:pt x="38" y="52"/>
                      <a:pt x="39" y="52"/>
                      <a:pt x="44" y="52"/>
                    </a:cubicBezTo>
                    <a:lnTo>
                      <a:pt x="44" y="51"/>
                    </a:lnTo>
                    <a:cubicBezTo>
                      <a:pt x="44" y="50"/>
                      <a:pt x="44" y="49"/>
                      <a:pt x="44" y="47"/>
                    </a:cubicBezTo>
                    <a:cubicBezTo>
                      <a:pt x="44" y="43"/>
                      <a:pt x="44" y="36"/>
                      <a:pt x="44" y="23"/>
                    </a:cubicBezTo>
                    <a:cubicBezTo>
                      <a:pt x="44" y="15"/>
                      <a:pt x="44" y="8"/>
                      <a:pt x="44" y="1"/>
                    </a:cubicBez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31" name="Freeform 125"/>
              <p:cNvSpPr>
                <a:spLocks noEditPoints="1"/>
              </p:cNvSpPr>
              <p:nvPr/>
            </p:nvSpPr>
            <p:spPr bwMode="auto">
              <a:xfrm>
                <a:off x="1275" y="2420"/>
                <a:ext cx="10" cy="60"/>
              </a:xfrm>
              <a:custGeom>
                <a:avLst/>
                <a:gdLst>
                  <a:gd name="T0" fmla="*/ 12 w 13"/>
                  <a:gd name="T1" fmla="*/ 76 h 77"/>
                  <a:gd name="T2" fmla="*/ 12 w 13"/>
                  <a:gd name="T3" fmla="*/ 76 h 77"/>
                  <a:gd name="T4" fmla="*/ 12 w 13"/>
                  <a:gd name="T5" fmla="*/ 49 h 77"/>
                  <a:gd name="T6" fmla="*/ 12 w 13"/>
                  <a:gd name="T7" fmla="*/ 25 h 77"/>
                  <a:gd name="T8" fmla="*/ 11 w 13"/>
                  <a:gd name="T9" fmla="*/ 25 h 77"/>
                  <a:gd name="T10" fmla="*/ 1 w 13"/>
                  <a:gd name="T11" fmla="*/ 27 h 77"/>
                  <a:gd name="T12" fmla="*/ 0 w 13"/>
                  <a:gd name="T13" fmla="*/ 28 h 77"/>
                  <a:gd name="T14" fmla="*/ 1 w 13"/>
                  <a:gd name="T15" fmla="*/ 56 h 77"/>
                  <a:gd name="T16" fmla="*/ 1 w 13"/>
                  <a:gd name="T17" fmla="*/ 77 h 77"/>
                  <a:gd name="T18" fmla="*/ 1 w 13"/>
                  <a:gd name="T19" fmla="*/ 77 h 77"/>
                  <a:gd name="T20" fmla="*/ 12 w 13"/>
                  <a:gd name="T21" fmla="*/ 77 h 77"/>
                  <a:gd name="T22" fmla="*/ 12 w 13"/>
                  <a:gd name="T23" fmla="*/ 76 h 77"/>
                  <a:gd name="T24" fmla="*/ 13 w 13"/>
                  <a:gd name="T25" fmla="*/ 10 h 77"/>
                  <a:gd name="T26" fmla="*/ 13 w 13"/>
                  <a:gd name="T27" fmla="*/ 10 h 77"/>
                  <a:gd name="T28" fmla="*/ 13 w 13"/>
                  <a:gd name="T29" fmla="*/ 1 h 77"/>
                  <a:gd name="T30" fmla="*/ 12 w 13"/>
                  <a:gd name="T31" fmla="*/ 0 h 77"/>
                  <a:gd name="T32" fmla="*/ 1 w 13"/>
                  <a:gd name="T33" fmla="*/ 1 h 77"/>
                  <a:gd name="T34" fmla="*/ 0 w 13"/>
                  <a:gd name="T35" fmla="*/ 2 h 77"/>
                  <a:gd name="T36" fmla="*/ 0 w 13"/>
                  <a:gd name="T37" fmla="*/ 7 h 77"/>
                  <a:gd name="T38" fmla="*/ 0 w 13"/>
                  <a:gd name="T39" fmla="*/ 11 h 77"/>
                  <a:gd name="T40" fmla="*/ 1 w 13"/>
                  <a:gd name="T41" fmla="*/ 12 h 77"/>
                  <a:gd name="T42" fmla="*/ 12 w 13"/>
                  <a:gd name="T43" fmla="*/ 11 h 77"/>
                  <a:gd name="T44" fmla="*/ 13 w 13"/>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77">
                    <a:moveTo>
                      <a:pt x="12" y="76"/>
                    </a:moveTo>
                    <a:lnTo>
                      <a:pt x="12" y="76"/>
                    </a:lnTo>
                    <a:cubicBezTo>
                      <a:pt x="12" y="70"/>
                      <a:pt x="12" y="67"/>
                      <a:pt x="12" y="49"/>
                    </a:cubicBezTo>
                    <a:cubicBezTo>
                      <a:pt x="12" y="36"/>
                      <a:pt x="12" y="31"/>
                      <a:pt x="12" y="25"/>
                    </a:cubicBezTo>
                    <a:lnTo>
                      <a:pt x="11" y="25"/>
                    </a:lnTo>
                    <a:cubicBezTo>
                      <a:pt x="6" y="26"/>
                      <a:pt x="5" y="26"/>
                      <a:pt x="1" y="27"/>
                    </a:cubicBezTo>
                    <a:lnTo>
                      <a:pt x="0" y="28"/>
                    </a:lnTo>
                    <a:cubicBezTo>
                      <a:pt x="1" y="33"/>
                      <a:pt x="1" y="37"/>
                      <a:pt x="1" y="56"/>
                    </a:cubicBezTo>
                    <a:cubicBezTo>
                      <a:pt x="1" y="67"/>
                      <a:pt x="1" y="71"/>
                      <a:pt x="1" y="77"/>
                    </a:cubicBezTo>
                    <a:lnTo>
                      <a:pt x="1" y="77"/>
                    </a:lnTo>
                    <a:cubicBezTo>
                      <a:pt x="6" y="77"/>
                      <a:pt x="7" y="77"/>
                      <a:pt x="12" y="77"/>
                    </a:cubicBezTo>
                    <a:lnTo>
                      <a:pt x="12" y="76"/>
                    </a:lnTo>
                    <a:close/>
                    <a:moveTo>
                      <a:pt x="13" y="10"/>
                    </a:moveTo>
                    <a:lnTo>
                      <a:pt x="13" y="10"/>
                    </a:lnTo>
                    <a:cubicBezTo>
                      <a:pt x="12" y="6"/>
                      <a:pt x="12" y="5"/>
                      <a:pt x="13" y="1"/>
                    </a:cubicBezTo>
                    <a:lnTo>
                      <a:pt x="12" y="0"/>
                    </a:lnTo>
                    <a:cubicBezTo>
                      <a:pt x="7" y="1"/>
                      <a:pt x="6" y="1"/>
                      <a:pt x="1" y="1"/>
                    </a:cubicBezTo>
                    <a:lnTo>
                      <a:pt x="0" y="2"/>
                    </a:lnTo>
                    <a:cubicBezTo>
                      <a:pt x="0" y="4"/>
                      <a:pt x="0" y="6"/>
                      <a:pt x="0" y="7"/>
                    </a:cubicBezTo>
                    <a:cubicBezTo>
                      <a:pt x="0" y="9"/>
                      <a:pt x="0" y="10"/>
                      <a:pt x="0" y="11"/>
                    </a:cubicBezTo>
                    <a:lnTo>
                      <a:pt x="1" y="12"/>
                    </a:lnTo>
                    <a:cubicBezTo>
                      <a:pt x="6" y="11"/>
                      <a:pt x="7" y="11"/>
                      <a:pt x="12" y="11"/>
                    </a:cubicBezTo>
                    <a:lnTo>
                      <a:pt x="13"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32" name="Freeform 126"/>
              <p:cNvSpPr>
                <a:spLocks/>
              </p:cNvSpPr>
              <p:nvPr/>
            </p:nvSpPr>
            <p:spPr bwMode="auto">
              <a:xfrm>
                <a:off x="1294" y="2439"/>
                <a:ext cx="20" cy="41"/>
              </a:xfrm>
              <a:custGeom>
                <a:avLst/>
                <a:gdLst>
                  <a:gd name="T0" fmla="*/ 24 w 26"/>
                  <a:gd name="T1" fmla="*/ 11 h 53"/>
                  <a:gd name="T2" fmla="*/ 24 w 26"/>
                  <a:gd name="T3" fmla="*/ 11 h 53"/>
                  <a:gd name="T4" fmla="*/ 26 w 26"/>
                  <a:gd name="T5" fmla="*/ 1 h 53"/>
                  <a:gd name="T6" fmla="*/ 26 w 26"/>
                  <a:gd name="T7" fmla="*/ 1 h 53"/>
                  <a:gd name="T8" fmla="*/ 23 w 26"/>
                  <a:gd name="T9" fmla="*/ 0 h 53"/>
                  <a:gd name="T10" fmla="*/ 11 w 26"/>
                  <a:gd name="T11" fmla="*/ 10 h 53"/>
                  <a:gd name="T12" fmla="*/ 12 w 26"/>
                  <a:gd name="T13" fmla="*/ 1 h 53"/>
                  <a:gd name="T14" fmla="*/ 11 w 26"/>
                  <a:gd name="T15" fmla="*/ 1 h 53"/>
                  <a:gd name="T16" fmla="*/ 1 w 26"/>
                  <a:gd name="T17" fmla="*/ 3 h 53"/>
                  <a:gd name="T18" fmla="*/ 0 w 26"/>
                  <a:gd name="T19" fmla="*/ 4 h 53"/>
                  <a:gd name="T20" fmla="*/ 1 w 26"/>
                  <a:gd name="T21" fmla="*/ 29 h 53"/>
                  <a:gd name="T22" fmla="*/ 1 w 26"/>
                  <a:gd name="T23" fmla="*/ 53 h 53"/>
                  <a:gd name="T24" fmla="*/ 1 w 26"/>
                  <a:gd name="T25" fmla="*/ 53 h 53"/>
                  <a:gd name="T26" fmla="*/ 12 w 26"/>
                  <a:gd name="T27" fmla="*/ 53 h 53"/>
                  <a:gd name="T28" fmla="*/ 12 w 26"/>
                  <a:gd name="T29" fmla="*/ 52 h 53"/>
                  <a:gd name="T30" fmla="*/ 12 w 26"/>
                  <a:gd name="T31" fmla="*/ 30 h 53"/>
                  <a:gd name="T32" fmla="*/ 16 w 26"/>
                  <a:gd name="T33" fmla="*/ 12 h 53"/>
                  <a:gd name="T34" fmla="*/ 20 w 26"/>
                  <a:gd name="T35" fmla="*/ 11 h 53"/>
                  <a:gd name="T36" fmla="*/ 24 w 26"/>
                  <a:gd name="T37" fmla="*/ 12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7"/>
                      <a:pt x="25" y="6"/>
                      <a:pt x="26" y="1"/>
                    </a:cubicBezTo>
                    <a:lnTo>
                      <a:pt x="26" y="1"/>
                    </a:lnTo>
                    <a:cubicBezTo>
                      <a:pt x="25" y="1"/>
                      <a:pt x="24" y="0"/>
                      <a:pt x="23" y="0"/>
                    </a:cubicBezTo>
                    <a:cubicBezTo>
                      <a:pt x="15" y="0"/>
                      <a:pt x="12" y="7"/>
                      <a:pt x="11" y="10"/>
                    </a:cubicBezTo>
                    <a:lnTo>
                      <a:pt x="12" y="1"/>
                    </a:lnTo>
                    <a:lnTo>
                      <a:pt x="11" y="1"/>
                    </a:lnTo>
                    <a:cubicBezTo>
                      <a:pt x="7" y="2"/>
                      <a:pt x="4" y="2"/>
                      <a:pt x="1" y="3"/>
                    </a:cubicBezTo>
                    <a:lnTo>
                      <a:pt x="0" y="4"/>
                    </a:lnTo>
                    <a:cubicBezTo>
                      <a:pt x="1" y="9"/>
                      <a:pt x="1" y="13"/>
                      <a:pt x="1" y="29"/>
                    </a:cubicBezTo>
                    <a:cubicBezTo>
                      <a:pt x="1" y="38"/>
                      <a:pt x="1" y="45"/>
                      <a:pt x="1" y="53"/>
                    </a:cubicBezTo>
                    <a:lnTo>
                      <a:pt x="1" y="53"/>
                    </a:lnTo>
                    <a:cubicBezTo>
                      <a:pt x="6" y="53"/>
                      <a:pt x="7" y="53"/>
                      <a:pt x="12" y="53"/>
                    </a:cubicBezTo>
                    <a:lnTo>
                      <a:pt x="12" y="52"/>
                    </a:lnTo>
                    <a:cubicBezTo>
                      <a:pt x="12" y="47"/>
                      <a:pt x="12" y="41"/>
                      <a:pt x="12" y="30"/>
                    </a:cubicBezTo>
                    <a:cubicBezTo>
                      <a:pt x="12" y="20"/>
                      <a:pt x="12" y="15"/>
                      <a:pt x="16" y="12"/>
                    </a:cubicBezTo>
                    <a:cubicBezTo>
                      <a:pt x="17" y="12"/>
                      <a:pt x="18" y="11"/>
                      <a:pt x="20" y="11"/>
                    </a:cubicBezTo>
                    <a:cubicBezTo>
                      <a:pt x="22" y="11"/>
                      <a:pt x="23" y="11"/>
                      <a:pt x="24" y="12"/>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33" name="Freeform 127"/>
              <p:cNvSpPr>
                <a:spLocks noEditPoints="1"/>
              </p:cNvSpPr>
              <p:nvPr/>
            </p:nvSpPr>
            <p:spPr bwMode="auto">
              <a:xfrm>
                <a:off x="1317" y="2439"/>
                <a:ext cx="36" cy="41"/>
              </a:xfrm>
              <a:custGeom>
                <a:avLst/>
                <a:gdLst>
                  <a:gd name="T0" fmla="*/ 43 w 46"/>
                  <a:gd name="T1" fmla="*/ 40 h 54"/>
                  <a:gd name="T2" fmla="*/ 43 w 46"/>
                  <a:gd name="T3" fmla="*/ 40 h 54"/>
                  <a:gd name="T4" fmla="*/ 36 w 46"/>
                  <a:gd name="T5" fmla="*/ 45 h 54"/>
                  <a:gd name="T6" fmla="*/ 27 w 46"/>
                  <a:gd name="T7" fmla="*/ 46 h 54"/>
                  <a:gd name="T8" fmla="*/ 14 w 46"/>
                  <a:gd name="T9" fmla="*/ 41 h 54"/>
                  <a:gd name="T10" fmla="*/ 10 w 46"/>
                  <a:gd name="T11" fmla="*/ 29 h 54"/>
                  <a:gd name="T12" fmla="*/ 45 w 46"/>
                  <a:gd name="T13" fmla="*/ 29 h 54"/>
                  <a:gd name="T14" fmla="*/ 46 w 46"/>
                  <a:gd name="T15" fmla="*/ 28 h 54"/>
                  <a:gd name="T16" fmla="*/ 40 w 46"/>
                  <a:gd name="T17" fmla="*/ 7 h 54"/>
                  <a:gd name="T18" fmla="*/ 24 w 46"/>
                  <a:gd name="T19" fmla="*/ 0 h 54"/>
                  <a:gd name="T20" fmla="*/ 0 w 46"/>
                  <a:gd name="T21" fmla="*/ 28 h 54"/>
                  <a:gd name="T22" fmla="*/ 26 w 46"/>
                  <a:gd name="T23" fmla="*/ 54 h 54"/>
                  <a:gd name="T24" fmla="*/ 42 w 46"/>
                  <a:gd name="T25" fmla="*/ 50 h 54"/>
                  <a:gd name="T26" fmla="*/ 43 w 46"/>
                  <a:gd name="T27" fmla="*/ 50 h 54"/>
                  <a:gd name="T28" fmla="*/ 44 w 46"/>
                  <a:gd name="T29" fmla="*/ 41 h 54"/>
                  <a:gd name="T30" fmla="*/ 43 w 46"/>
                  <a:gd name="T31" fmla="*/ 40 h 54"/>
                  <a:gd name="T32" fmla="*/ 35 w 46"/>
                  <a:gd name="T33" fmla="*/ 21 h 54"/>
                  <a:gd name="T34" fmla="*/ 35 w 46"/>
                  <a:gd name="T35" fmla="*/ 21 h 54"/>
                  <a:gd name="T36" fmla="*/ 10 w 46"/>
                  <a:gd name="T37" fmla="*/ 21 h 54"/>
                  <a:gd name="T38" fmla="*/ 24 w 46"/>
                  <a:gd name="T39" fmla="*/ 7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1" y="42"/>
                      <a:pt x="39" y="43"/>
                      <a:pt x="36" y="45"/>
                    </a:cubicBezTo>
                    <a:cubicBezTo>
                      <a:pt x="33" y="46"/>
                      <a:pt x="30" y="46"/>
                      <a:pt x="27" y="46"/>
                    </a:cubicBezTo>
                    <a:cubicBezTo>
                      <a:pt x="24" y="46"/>
                      <a:pt x="18" y="46"/>
                      <a:pt x="14" y="41"/>
                    </a:cubicBezTo>
                    <a:cubicBezTo>
                      <a:pt x="11" y="37"/>
                      <a:pt x="11" y="32"/>
                      <a:pt x="10" y="29"/>
                    </a:cubicBezTo>
                    <a:cubicBezTo>
                      <a:pt x="27" y="29"/>
                      <a:pt x="29" y="29"/>
                      <a:pt x="45" y="29"/>
                    </a:cubicBezTo>
                    <a:lnTo>
                      <a:pt x="46" y="28"/>
                    </a:lnTo>
                    <a:cubicBezTo>
                      <a:pt x="46" y="24"/>
                      <a:pt x="46" y="14"/>
                      <a:pt x="40" y="7"/>
                    </a:cubicBezTo>
                    <a:cubicBezTo>
                      <a:pt x="37" y="4"/>
                      <a:pt x="32" y="0"/>
                      <a:pt x="24" y="0"/>
                    </a:cubicBezTo>
                    <a:cubicBezTo>
                      <a:pt x="11" y="0"/>
                      <a:pt x="0" y="9"/>
                      <a:pt x="0" y="28"/>
                    </a:cubicBezTo>
                    <a:cubicBezTo>
                      <a:pt x="0" y="45"/>
                      <a:pt x="10" y="54"/>
                      <a:pt x="26" y="54"/>
                    </a:cubicBezTo>
                    <a:cubicBezTo>
                      <a:pt x="35" y="54"/>
                      <a:pt x="40" y="51"/>
                      <a:pt x="42" y="50"/>
                    </a:cubicBezTo>
                    <a:lnTo>
                      <a:pt x="43" y="50"/>
                    </a:lnTo>
                    <a:cubicBezTo>
                      <a:pt x="43" y="46"/>
                      <a:pt x="43" y="45"/>
                      <a:pt x="44" y="41"/>
                    </a:cubicBezTo>
                    <a:lnTo>
                      <a:pt x="43" y="40"/>
                    </a:lnTo>
                    <a:close/>
                    <a:moveTo>
                      <a:pt x="35" y="21"/>
                    </a:moveTo>
                    <a:lnTo>
                      <a:pt x="35" y="21"/>
                    </a:lnTo>
                    <a:cubicBezTo>
                      <a:pt x="26" y="21"/>
                      <a:pt x="22" y="21"/>
                      <a:pt x="10" y="21"/>
                    </a:cubicBezTo>
                    <a:cubicBezTo>
                      <a:pt x="11" y="11"/>
                      <a:pt x="18" y="7"/>
                      <a:pt x="24" y="7"/>
                    </a:cubicBezTo>
                    <a:cubicBezTo>
                      <a:pt x="28" y="7"/>
                      <a:pt x="32" y="10"/>
                      <a:pt x="34" y="15"/>
                    </a:cubicBezTo>
                    <a:cubicBezTo>
                      <a:pt x="35" y="17"/>
                      <a:pt x="35" y="20"/>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34" name="Freeform 128"/>
              <p:cNvSpPr>
                <a:spLocks/>
              </p:cNvSpPr>
              <p:nvPr/>
            </p:nvSpPr>
            <p:spPr bwMode="auto">
              <a:xfrm>
                <a:off x="1360" y="2439"/>
                <a:ext cx="58" cy="41"/>
              </a:xfrm>
              <a:custGeom>
                <a:avLst/>
                <a:gdLst>
                  <a:gd name="T0" fmla="*/ 0 w 75"/>
                  <a:gd name="T1" fmla="*/ 4 h 53"/>
                  <a:gd name="T2" fmla="*/ 0 w 75"/>
                  <a:gd name="T3" fmla="*/ 4 h 53"/>
                  <a:gd name="T4" fmla="*/ 1 w 75"/>
                  <a:gd name="T5" fmla="*/ 33 h 53"/>
                  <a:gd name="T6" fmla="*/ 0 w 75"/>
                  <a:gd name="T7" fmla="*/ 53 h 53"/>
                  <a:gd name="T8" fmla="*/ 1 w 75"/>
                  <a:gd name="T9" fmla="*/ 53 h 53"/>
                  <a:gd name="T10" fmla="*/ 11 w 75"/>
                  <a:gd name="T11" fmla="*/ 53 h 53"/>
                  <a:gd name="T12" fmla="*/ 12 w 75"/>
                  <a:gd name="T13" fmla="*/ 52 h 53"/>
                  <a:gd name="T14" fmla="*/ 11 w 75"/>
                  <a:gd name="T15" fmla="*/ 31 h 53"/>
                  <a:gd name="T16" fmla="*/ 11 w 75"/>
                  <a:gd name="T17" fmla="*/ 14 h 53"/>
                  <a:gd name="T18" fmla="*/ 24 w 75"/>
                  <a:gd name="T19" fmla="*/ 9 h 53"/>
                  <a:gd name="T20" fmla="*/ 32 w 75"/>
                  <a:gd name="T21" fmla="*/ 16 h 53"/>
                  <a:gd name="T22" fmla="*/ 33 w 75"/>
                  <a:gd name="T23" fmla="*/ 26 h 53"/>
                  <a:gd name="T24" fmla="*/ 32 w 75"/>
                  <a:gd name="T25" fmla="*/ 53 h 53"/>
                  <a:gd name="T26" fmla="*/ 33 w 75"/>
                  <a:gd name="T27" fmla="*/ 53 h 53"/>
                  <a:gd name="T28" fmla="*/ 43 w 75"/>
                  <a:gd name="T29" fmla="*/ 53 h 53"/>
                  <a:gd name="T30" fmla="*/ 44 w 75"/>
                  <a:gd name="T31" fmla="*/ 52 h 53"/>
                  <a:gd name="T32" fmla="*/ 43 w 75"/>
                  <a:gd name="T33" fmla="*/ 32 h 53"/>
                  <a:gd name="T34" fmla="*/ 43 w 75"/>
                  <a:gd name="T35" fmla="*/ 26 h 53"/>
                  <a:gd name="T36" fmla="*/ 43 w 75"/>
                  <a:gd name="T37" fmla="*/ 14 h 53"/>
                  <a:gd name="T38" fmla="*/ 55 w 75"/>
                  <a:gd name="T39" fmla="*/ 9 h 53"/>
                  <a:gd name="T40" fmla="*/ 64 w 75"/>
                  <a:gd name="T41" fmla="*/ 17 h 53"/>
                  <a:gd name="T42" fmla="*/ 64 w 75"/>
                  <a:gd name="T43" fmla="*/ 28 h 53"/>
                  <a:gd name="T44" fmla="*/ 64 w 75"/>
                  <a:gd name="T45" fmla="*/ 53 h 53"/>
                  <a:gd name="T46" fmla="*/ 65 w 75"/>
                  <a:gd name="T47" fmla="*/ 53 h 53"/>
                  <a:gd name="T48" fmla="*/ 75 w 75"/>
                  <a:gd name="T49" fmla="*/ 53 h 53"/>
                  <a:gd name="T50" fmla="*/ 75 w 75"/>
                  <a:gd name="T51" fmla="*/ 52 h 53"/>
                  <a:gd name="T52" fmla="*/ 75 w 75"/>
                  <a:gd name="T53" fmla="*/ 29 h 53"/>
                  <a:gd name="T54" fmla="*/ 75 w 75"/>
                  <a:gd name="T55" fmla="*/ 21 h 53"/>
                  <a:gd name="T56" fmla="*/ 70 w 75"/>
                  <a:gd name="T57" fmla="*/ 4 h 53"/>
                  <a:gd name="T58" fmla="*/ 59 w 75"/>
                  <a:gd name="T59" fmla="*/ 0 h 53"/>
                  <a:gd name="T60" fmla="*/ 40 w 75"/>
                  <a:gd name="T61" fmla="*/ 7 h 53"/>
                  <a:gd name="T62" fmla="*/ 28 w 75"/>
                  <a:gd name="T63" fmla="*/ 0 h 53"/>
                  <a:gd name="T64" fmla="*/ 11 w 75"/>
                  <a:gd name="T65" fmla="*/ 7 h 53"/>
                  <a:gd name="T66" fmla="*/ 11 w 75"/>
                  <a:gd name="T67" fmla="*/ 2 h 53"/>
                  <a:gd name="T68" fmla="*/ 11 w 75"/>
                  <a:gd name="T69" fmla="*/ 1 h 53"/>
                  <a:gd name="T70" fmla="*/ 0 w 75"/>
                  <a:gd name="T71" fmla="*/ 3 h 53"/>
                  <a:gd name="T72" fmla="*/ 0 w 75"/>
                  <a:gd name="T73"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53">
                    <a:moveTo>
                      <a:pt x="0" y="4"/>
                    </a:moveTo>
                    <a:lnTo>
                      <a:pt x="0" y="4"/>
                    </a:lnTo>
                    <a:cubicBezTo>
                      <a:pt x="0" y="8"/>
                      <a:pt x="1" y="14"/>
                      <a:pt x="1" y="33"/>
                    </a:cubicBezTo>
                    <a:cubicBezTo>
                      <a:pt x="1" y="43"/>
                      <a:pt x="0" y="49"/>
                      <a:pt x="0" y="53"/>
                    </a:cubicBezTo>
                    <a:lnTo>
                      <a:pt x="1" y="53"/>
                    </a:lnTo>
                    <a:cubicBezTo>
                      <a:pt x="6" y="53"/>
                      <a:pt x="6" y="53"/>
                      <a:pt x="11" y="53"/>
                    </a:cubicBezTo>
                    <a:lnTo>
                      <a:pt x="12" y="52"/>
                    </a:lnTo>
                    <a:cubicBezTo>
                      <a:pt x="11" y="47"/>
                      <a:pt x="11" y="42"/>
                      <a:pt x="11" y="31"/>
                    </a:cubicBezTo>
                    <a:lnTo>
                      <a:pt x="11" y="14"/>
                    </a:lnTo>
                    <a:cubicBezTo>
                      <a:pt x="16" y="10"/>
                      <a:pt x="20" y="9"/>
                      <a:pt x="24" y="9"/>
                    </a:cubicBezTo>
                    <a:cubicBezTo>
                      <a:pt x="29" y="9"/>
                      <a:pt x="31" y="13"/>
                      <a:pt x="32" y="16"/>
                    </a:cubicBezTo>
                    <a:cubicBezTo>
                      <a:pt x="33" y="19"/>
                      <a:pt x="33" y="21"/>
                      <a:pt x="33" y="26"/>
                    </a:cubicBezTo>
                    <a:cubicBezTo>
                      <a:pt x="33" y="32"/>
                      <a:pt x="32" y="44"/>
                      <a:pt x="32" y="53"/>
                    </a:cubicBezTo>
                    <a:lnTo>
                      <a:pt x="33" y="53"/>
                    </a:lnTo>
                    <a:cubicBezTo>
                      <a:pt x="37" y="53"/>
                      <a:pt x="38" y="53"/>
                      <a:pt x="43" y="53"/>
                    </a:cubicBezTo>
                    <a:lnTo>
                      <a:pt x="44" y="52"/>
                    </a:lnTo>
                    <a:cubicBezTo>
                      <a:pt x="43" y="45"/>
                      <a:pt x="43" y="42"/>
                      <a:pt x="43" y="32"/>
                    </a:cubicBezTo>
                    <a:lnTo>
                      <a:pt x="43" y="26"/>
                    </a:lnTo>
                    <a:cubicBezTo>
                      <a:pt x="43" y="23"/>
                      <a:pt x="43" y="16"/>
                      <a:pt x="43" y="14"/>
                    </a:cubicBezTo>
                    <a:cubicBezTo>
                      <a:pt x="48" y="10"/>
                      <a:pt x="53" y="9"/>
                      <a:pt x="55" y="9"/>
                    </a:cubicBezTo>
                    <a:cubicBezTo>
                      <a:pt x="61" y="9"/>
                      <a:pt x="63" y="13"/>
                      <a:pt x="64" y="17"/>
                    </a:cubicBezTo>
                    <a:cubicBezTo>
                      <a:pt x="64" y="19"/>
                      <a:pt x="64" y="21"/>
                      <a:pt x="64" y="28"/>
                    </a:cubicBezTo>
                    <a:cubicBezTo>
                      <a:pt x="64" y="36"/>
                      <a:pt x="64" y="45"/>
                      <a:pt x="64" y="53"/>
                    </a:cubicBezTo>
                    <a:lnTo>
                      <a:pt x="65" y="53"/>
                    </a:lnTo>
                    <a:cubicBezTo>
                      <a:pt x="69" y="53"/>
                      <a:pt x="70" y="53"/>
                      <a:pt x="75" y="53"/>
                    </a:cubicBezTo>
                    <a:lnTo>
                      <a:pt x="75" y="52"/>
                    </a:lnTo>
                    <a:cubicBezTo>
                      <a:pt x="75" y="43"/>
                      <a:pt x="75" y="41"/>
                      <a:pt x="75" y="29"/>
                    </a:cubicBezTo>
                    <a:lnTo>
                      <a:pt x="75" y="21"/>
                    </a:lnTo>
                    <a:cubicBezTo>
                      <a:pt x="75" y="12"/>
                      <a:pt x="75" y="9"/>
                      <a:pt x="70" y="4"/>
                    </a:cubicBezTo>
                    <a:cubicBezTo>
                      <a:pt x="67" y="1"/>
                      <a:pt x="63" y="0"/>
                      <a:pt x="59" y="0"/>
                    </a:cubicBezTo>
                    <a:cubicBezTo>
                      <a:pt x="50" y="0"/>
                      <a:pt x="43" y="6"/>
                      <a:pt x="40" y="7"/>
                    </a:cubicBezTo>
                    <a:cubicBezTo>
                      <a:pt x="39" y="5"/>
                      <a:pt x="36" y="0"/>
                      <a:pt x="28" y="0"/>
                    </a:cubicBezTo>
                    <a:cubicBezTo>
                      <a:pt x="20" y="0"/>
                      <a:pt x="14" y="4"/>
                      <a:pt x="11" y="7"/>
                    </a:cubicBezTo>
                    <a:lnTo>
                      <a:pt x="11" y="2"/>
                    </a:lnTo>
                    <a:lnTo>
                      <a:pt x="11" y="1"/>
                    </a:lnTo>
                    <a:cubicBezTo>
                      <a:pt x="8" y="1"/>
                      <a:pt x="5" y="2"/>
                      <a:pt x="0" y="3"/>
                    </a:cubicBezTo>
                    <a:lnTo>
                      <a:pt x="0" y="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35" name="Freeform 129"/>
              <p:cNvSpPr>
                <a:spLocks noEditPoints="1"/>
              </p:cNvSpPr>
              <p:nvPr/>
            </p:nvSpPr>
            <p:spPr bwMode="auto">
              <a:xfrm>
                <a:off x="1426" y="2439"/>
                <a:ext cx="36" cy="41"/>
              </a:xfrm>
              <a:custGeom>
                <a:avLst/>
                <a:gdLst>
                  <a:gd name="T0" fmla="*/ 43 w 46"/>
                  <a:gd name="T1" fmla="*/ 40 h 54"/>
                  <a:gd name="T2" fmla="*/ 43 w 46"/>
                  <a:gd name="T3" fmla="*/ 40 h 54"/>
                  <a:gd name="T4" fmla="*/ 36 w 46"/>
                  <a:gd name="T5" fmla="*/ 45 h 54"/>
                  <a:gd name="T6" fmla="*/ 27 w 46"/>
                  <a:gd name="T7" fmla="*/ 46 h 54"/>
                  <a:gd name="T8" fmla="*/ 15 w 46"/>
                  <a:gd name="T9" fmla="*/ 41 h 54"/>
                  <a:gd name="T10" fmla="*/ 11 w 46"/>
                  <a:gd name="T11" fmla="*/ 29 h 54"/>
                  <a:gd name="T12" fmla="*/ 45 w 46"/>
                  <a:gd name="T13" fmla="*/ 29 h 54"/>
                  <a:gd name="T14" fmla="*/ 46 w 46"/>
                  <a:gd name="T15" fmla="*/ 28 h 54"/>
                  <a:gd name="T16" fmla="*/ 41 w 46"/>
                  <a:gd name="T17" fmla="*/ 7 h 54"/>
                  <a:gd name="T18" fmla="*/ 24 w 46"/>
                  <a:gd name="T19" fmla="*/ 0 h 54"/>
                  <a:gd name="T20" fmla="*/ 0 w 46"/>
                  <a:gd name="T21" fmla="*/ 28 h 54"/>
                  <a:gd name="T22" fmla="*/ 27 w 46"/>
                  <a:gd name="T23" fmla="*/ 54 h 54"/>
                  <a:gd name="T24" fmla="*/ 43 w 46"/>
                  <a:gd name="T25" fmla="*/ 50 h 54"/>
                  <a:gd name="T26" fmla="*/ 43 w 46"/>
                  <a:gd name="T27" fmla="*/ 50 h 54"/>
                  <a:gd name="T28" fmla="*/ 44 w 46"/>
                  <a:gd name="T29" fmla="*/ 41 h 54"/>
                  <a:gd name="T30" fmla="*/ 43 w 46"/>
                  <a:gd name="T31" fmla="*/ 40 h 54"/>
                  <a:gd name="T32" fmla="*/ 36 w 46"/>
                  <a:gd name="T33" fmla="*/ 21 h 54"/>
                  <a:gd name="T34" fmla="*/ 36 w 46"/>
                  <a:gd name="T35" fmla="*/ 21 h 54"/>
                  <a:gd name="T36" fmla="*/ 11 w 46"/>
                  <a:gd name="T37" fmla="*/ 21 h 54"/>
                  <a:gd name="T38" fmla="*/ 24 w 46"/>
                  <a:gd name="T39" fmla="*/ 7 h 54"/>
                  <a:gd name="T40" fmla="*/ 35 w 46"/>
                  <a:gd name="T41" fmla="*/ 15 h 54"/>
                  <a:gd name="T42" fmla="*/ 36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2"/>
                      <a:pt x="40" y="43"/>
                      <a:pt x="36" y="45"/>
                    </a:cubicBezTo>
                    <a:cubicBezTo>
                      <a:pt x="33" y="46"/>
                      <a:pt x="30" y="46"/>
                      <a:pt x="27" y="46"/>
                    </a:cubicBezTo>
                    <a:cubicBezTo>
                      <a:pt x="24" y="46"/>
                      <a:pt x="19" y="46"/>
                      <a:pt x="15" y="41"/>
                    </a:cubicBezTo>
                    <a:cubicBezTo>
                      <a:pt x="11" y="37"/>
                      <a:pt x="11" y="32"/>
                      <a:pt x="11" y="29"/>
                    </a:cubicBezTo>
                    <a:cubicBezTo>
                      <a:pt x="27" y="29"/>
                      <a:pt x="30" y="29"/>
                      <a:pt x="45" y="29"/>
                    </a:cubicBezTo>
                    <a:lnTo>
                      <a:pt x="46" y="28"/>
                    </a:lnTo>
                    <a:cubicBezTo>
                      <a:pt x="46" y="24"/>
                      <a:pt x="46" y="14"/>
                      <a:pt x="41" y="7"/>
                    </a:cubicBezTo>
                    <a:cubicBezTo>
                      <a:pt x="38" y="4"/>
                      <a:pt x="32" y="0"/>
                      <a:pt x="24" y="0"/>
                    </a:cubicBezTo>
                    <a:cubicBezTo>
                      <a:pt x="11" y="0"/>
                      <a:pt x="0" y="9"/>
                      <a:pt x="0" y="28"/>
                    </a:cubicBezTo>
                    <a:cubicBezTo>
                      <a:pt x="0" y="45"/>
                      <a:pt x="11" y="54"/>
                      <a:pt x="27" y="54"/>
                    </a:cubicBezTo>
                    <a:cubicBezTo>
                      <a:pt x="36" y="54"/>
                      <a:pt x="41" y="51"/>
                      <a:pt x="43" y="50"/>
                    </a:cubicBezTo>
                    <a:lnTo>
                      <a:pt x="43" y="50"/>
                    </a:lnTo>
                    <a:cubicBezTo>
                      <a:pt x="43" y="46"/>
                      <a:pt x="44" y="45"/>
                      <a:pt x="44" y="41"/>
                    </a:cubicBezTo>
                    <a:lnTo>
                      <a:pt x="43" y="40"/>
                    </a:lnTo>
                    <a:close/>
                    <a:moveTo>
                      <a:pt x="36" y="21"/>
                    </a:moveTo>
                    <a:lnTo>
                      <a:pt x="36" y="21"/>
                    </a:lnTo>
                    <a:cubicBezTo>
                      <a:pt x="27" y="21"/>
                      <a:pt x="23" y="21"/>
                      <a:pt x="11" y="21"/>
                    </a:cubicBezTo>
                    <a:cubicBezTo>
                      <a:pt x="12" y="11"/>
                      <a:pt x="18" y="7"/>
                      <a:pt x="24" y="7"/>
                    </a:cubicBezTo>
                    <a:cubicBezTo>
                      <a:pt x="28" y="7"/>
                      <a:pt x="33" y="10"/>
                      <a:pt x="35" y="15"/>
                    </a:cubicBezTo>
                    <a:cubicBezTo>
                      <a:pt x="36" y="17"/>
                      <a:pt x="36" y="20"/>
                      <a:pt x="36"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36" name="Freeform 130"/>
              <p:cNvSpPr>
                <a:spLocks/>
              </p:cNvSpPr>
              <p:nvPr/>
            </p:nvSpPr>
            <p:spPr bwMode="auto">
              <a:xfrm>
                <a:off x="1469" y="2440"/>
                <a:ext cx="35" cy="40"/>
              </a:xfrm>
              <a:custGeom>
                <a:avLst/>
                <a:gdLst>
                  <a:gd name="T0" fmla="*/ 45 w 45"/>
                  <a:gd name="T1" fmla="*/ 51 h 52"/>
                  <a:gd name="T2" fmla="*/ 45 w 45"/>
                  <a:gd name="T3" fmla="*/ 51 h 52"/>
                  <a:gd name="T4" fmla="*/ 44 w 45"/>
                  <a:gd name="T5" fmla="*/ 32 h 52"/>
                  <a:gd name="T6" fmla="*/ 44 w 45"/>
                  <a:gd name="T7" fmla="*/ 20 h 52"/>
                  <a:gd name="T8" fmla="*/ 43 w 45"/>
                  <a:gd name="T9" fmla="*/ 8 h 52"/>
                  <a:gd name="T10" fmla="*/ 37 w 45"/>
                  <a:gd name="T11" fmla="*/ 1 h 52"/>
                  <a:gd name="T12" fmla="*/ 29 w 45"/>
                  <a:gd name="T13" fmla="*/ 0 h 52"/>
                  <a:gd name="T14" fmla="*/ 12 w 45"/>
                  <a:gd name="T15" fmla="*/ 6 h 52"/>
                  <a:gd name="T16" fmla="*/ 12 w 45"/>
                  <a:gd name="T17" fmla="*/ 1 h 52"/>
                  <a:gd name="T18" fmla="*/ 11 w 45"/>
                  <a:gd name="T19" fmla="*/ 0 h 52"/>
                  <a:gd name="T20" fmla="*/ 0 w 45"/>
                  <a:gd name="T21" fmla="*/ 2 h 52"/>
                  <a:gd name="T22" fmla="*/ 0 w 45"/>
                  <a:gd name="T23" fmla="*/ 3 h 52"/>
                  <a:gd name="T24" fmla="*/ 1 w 45"/>
                  <a:gd name="T25" fmla="*/ 33 h 52"/>
                  <a:gd name="T26" fmla="*/ 1 w 45"/>
                  <a:gd name="T27" fmla="*/ 52 h 52"/>
                  <a:gd name="T28" fmla="*/ 1 w 45"/>
                  <a:gd name="T29" fmla="*/ 52 h 52"/>
                  <a:gd name="T30" fmla="*/ 12 w 45"/>
                  <a:gd name="T31" fmla="*/ 52 h 52"/>
                  <a:gd name="T32" fmla="*/ 12 w 45"/>
                  <a:gd name="T33" fmla="*/ 51 h 52"/>
                  <a:gd name="T34" fmla="*/ 11 w 45"/>
                  <a:gd name="T35" fmla="*/ 14 h 52"/>
                  <a:gd name="T36" fmla="*/ 25 w 45"/>
                  <a:gd name="T37" fmla="*/ 8 h 52"/>
                  <a:gd name="T38" fmla="*/ 34 w 45"/>
                  <a:gd name="T39" fmla="*/ 16 h 52"/>
                  <a:gd name="T40" fmla="*/ 34 w 45"/>
                  <a:gd name="T41" fmla="*/ 34 h 52"/>
                  <a:gd name="T42" fmla="*/ 34 w 45"/>
                  <a:gd name="T43" fmla="*/ 48 h 52"/>
                  <a:gd name="T44" fmla="*/ 34 w 45"/>
                  <a:gd name="T45" fmla="*/ 52 h 52"/>
                  <a:gd name="T46" fmla="*/ 35 w 45"/>
                  <a:gd name="T47" fmla="*/ 52 h 52"/>
                  <a:gd name="T48" fmla="*/ 44 w 45"/>
                  <a:gd name="T49" fmla="*/ 52 h 52"/>
                  <a:gd name="T50" fmla="*/ 45 w 45"/>
                  <a:gd name="T5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2">
                    <a:moveTo>
                      <a:pt x="45" y="51"/>
                    </a:moveTo>
                    <a:lnTo>
                      <a:pt x="45" y="51"/>
                    </a:lnTo>
                    <a:cubicBezTo>
                      <a:pt x="45" y="48"/>
                      <a:pt x="45" y="43"/>
                      <a:pt x="44" y="32"/>
                    </a:cubicBezTo>
                    <a:lnTo>
                      <a:pt x="44" y="20"/>
                    </a:lnTo>
                    <a:cubicBezTo>
                      <a:pt x="44" y="14"/>
                      <a:pt x="44" y="11"/>
                      <a:pt x="43" y="8"/>
                    </a:cubicBezTo>
                    <a:cubicBezTo>
                      <a:pt x="42" y="5"/>
                      <a:pt x="40" y="3"/>
                      <a:pt x="37" y="1"/>
                    </a:cubicBezTo>
                    <a:cubicBezTo>
                      <a:pt x="34" y="0"/>
                      <a:pt x="31" y="0"/>
                      <a:pt x="29" y="0"/>
                    </a:cubicBezTo>
                    <a:cubicBezTo>
                      <a:pt x="20" y="0"/>
                      <a:pt x="14" y="4"/>
                      <a:pt x="12" y="6"/>
                    </a:cubicBezTo>
                    <a:lnTo>
                      <a:pt x="12" y="1"/>
                    </a:lnTo>
                    <a:lnTo>
                      <a:pt x="11" y="0"/>
                    </a:lnTo>
                    <a:cubicBezTo>
                      <a:pt x="6" y="1"/>
                      <a:pt x="5" y="1"/>
                      <a:pt x="0" y="2"/>
                    </a:cubicBezTo>
                    <a:lnTo>
                      <a:pt x="0" y="3"/>
                    </a:lnTo>
                    <a:cubicBezTo>
                      <a:pt x="0" y="9"/>
                      <a:pt x="1" y="18"/>
                      <a:pt x="1" y="33"/>
                    </a:cubicBezTo>
                    <a:cubicBezTo>
                      <a:pt x="1" y="41"/>
                      <a:pt x="1" y="46"/>
                      <a:pt x="1" y="52"/>
                    </a:cubicBezTo>
                    <a:lnTo>
                      <a:pt x="1" y="52"/>
                    </a:lnTo>
                    <a:cubicBezTo>
                      <a:pt x="6" y="52"/>
                      <a:pt x="7" y="52"/>
                      <a:pt x="12" y="52"/>
                    </a:cubicBezTo>
                    <a:lnTo>
                      <a:pt x="12" y="51"/>
                    </a:lnTo>
                    <a:cubicBezTo>
                      <a:pt x="12" y="40"/>
                      <a:pt x="11" y="31"/>
                      <a:pt x="11" y="14"/>
                    </a:cubicBezTo>
                    <a:cubicBezTo>
                      <a:pt x="14" y="11"/>
                      <a:pt x="19" y="8"/>
                      <a:pt x="25" y="8"/>
                    </a:cubicBezTo>
                    <a:cubicBezTo>
                      <a:pt x="26" y="8"/>
                      <a:pt x="32" y="8"/>
                      <a:pt x="34" y="16"/>
                    </a:cubicBezTo>
                    <a:cubicBezTo>
                      <a:pt x="34" y="18"/>
                      <a:pt x="34" y="19"/>
                      <a:pt x="34" y="34"/>
                    </a:cubicBezTo>
                    <a:cubicBezTo>
                      <a:pt x="34" y="39"/>
                      <a:pt x="34" y="44"/>
                      <a:pt x="34" y="48"/>
                    </a:cubicBezTo>
                    <a:cubicBezTo>
                      <a:pt x="34" y="49"/>
                      <a:pt x="34" y="51"/>
                      <a:pt x="34" y="52"/>
                    </a:cubicBezTo>
                    <a:lnTo>
                      <a:pt x="35" y="52"/>
                    </a:lnTo>
                    <a:cubicBezTo>
                      <a:pt x="39" y="52"/>
                      <a:pt x="40" y="52"/>
                      <a:pt x="44" y="52"/>
                    </a:cubicBezTo>
                    <a:lnTo>
                      <a:pt x="45" y="5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37" name="Freeform 131"/>
              <p:cNvSpPr>
                <a:spLocks/>
              </p:cNvSpPr>
              <p:nvPr/>
            </p:nvSpPr>
            <p:spPr bwMode="auto">
              <a:xfrm>
                <a:off x="1509" y="2428"/>
                <a:ext cx="23" cy="52"/>
              </a:xfrm>
              <a:custGeom>
                <a:avLst/>
                <a:gdLst>
                  <a:gd name="T0" fmla="*/ 28 w 29"/>
                  <a:gd name="T1" fmla="*/ 59 h 68"/>
                  <a:gd name="T2" fmla="*/ 28 w 29"/>
                  <a:gd name="T3" fmla="*/ 59 h 68"/>
                  <a:gd name="T4" fmla="*/ 24 w 29"/>
                  <a:gd name="T5" fmla="*/ 60 h 68"/>
                  <a:gd name="T6" fmla="*/ 18 w 29"/>
                  <a:gd name="T7" fmla="*/ 50 h 68"/>
                  <a:gd name="T8" fmla="*/ 18 w 29"/>
                  <a:gd name="T9" fmla="*/ 42 h 68"/>
                  <a:gd name="T10" fmla="*/ 18 w 29"/>
                  <a:gd name="T11" fmla="*/ 23 h 68"/>
                  <a:gd name="T12" fmla="*/ 29 w 29"/>
                  <a:gd name="T13" fmla="*/ 24 h 68"/>
                  <a:gd name="T14" fmla="*/ 29 w 29"/>
                  <a:gd name="T15" fmla="*/ 23 h 68"/>
                  <a:gd name="T16" fmla="*/ 29 w 29"/>
                  <a:gd name="T17" fmla="*/ 16 h 68"/>
                  <a:gd name="T18" fmla="*/ 29 w 29"/>
                  <a:gd name="T19" fmla="*/ 15 h 68"/>
                  <a:gd name="T20" fmla="*/ 18 w 29"/>
                  <a:gd name="T21" fmla="*/ 16 h 68"/>
                  <a:gd name="T22" fmla="*/ 18 w 29"/>
                  <a:gd name="T23" fmla="*/ 1 h 68"/>
                  <a:gd name="T24" fmla="*/ 18 w 29"/>
                  <a:gd name="T25" fmla="*/ 0 h 68"/>
                  <a:gd name="T26" fmla="*/ 8 w 29"/>
                  <a:gd name="T27" fmla="*/ 3 h 68"/>
                  <a:gd name="T28" fmla="*/ 7 w 29"/>
                  <a:gd name="T29" fmla="*/ 4 h 68"/>
                  <a:gd name="T30" fmla="*/ 7 w 29"/>
                  <a:gd name="T31" fmla="*/ 9 h 68"/>
                  <a:gd name="T32" fmla="*/ 7 w 29"/>
                  <a:gd name="T33" fmla="*/ 16 h 68"/>
                  <a:gd name="T34" fmla="*/ 1 w 29"/>
                  <a:gd name="T35" fmla="*/ 16 h 68"/>
                  <a:gd name="T36" fmla="*/ 0 w 29"/>
                  <a:gd name="T37" fmla="*/ 16 h 68"/>
                  <a:gd name="T38" fmla="*/ 0 w 29"/>
                  <a:gd name="T39" fmla="*/ 23 h 68"/>
                  <a:gd name="T40" fmla="*/ 0 w 29"/>
                  <a:gd name="T41" fmla="*/ 24 h 68"/>
                  <a:gd name="T42" fmla="*/ 7 w 29"/>
                  <a:gd name="T43" fmla="*/ 24 h 68"/>
                  <a:gd name="T44" fmla="*/ 7 w 29"/>
                  <a:gd name="T45" fmla="*/ 45 h 68"/>
                  <a:gd name="T46" fmla="*/ 9 w 29"/>
                  <a:gd name="T47" fmla="*/ 62 h 68"/>
                  <a:gd name="T48" fmla="*/ 21 w 29"/>
                  <a:gd name="T49" fmla="*/ 68 h 68"/>
                  <a:gd name="T50" fmla="*/ 28 w 29"/>
                  <a:gd name="T51" fmla="*/ 67 h 68"/>
                  <a:gd name="T52" fmla="*/ 29 w 29"/>
                  <a:gd name="T53" fmla="*/ 66 h 68"/>
                  <a:gd name="T54" fmla="*/ 29 w 29"/>
                  <a:gd name="T55" fmla="*/ 59 h 68"/>
                  <a:gd name="T56" fmla="*/ 28 w 29"/>
                  <a:gd name="T5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68">
                    <a:moveTo>
                      <a:pt x="28" y="59"/>
                    </a:moveTo>
                    <a:lnTo>
                      <a:pt x="28" y="59"/>
                    </a:lnTo>
                    <a:cubicBezTo>
                      <a:pt x="27" y="59"/>
                      <a:pt x="26" y="60"/>
                      <a:pt x="24" y="60"/>
                    </a:cubicBezTo>
                    <a:cubicBezTo>
                      <a:pt x="19" y="60"/>
                      <a:pt x="18" y="57"/>
                      <a:pt x="18" y="50"/>
                    </a:cubicBezTo>
                    <a:cubicBezTo>
                      <a:pt x="18" y="49"/>
                      <a:pt x="18" y="43"/>
                      <a:pt x="18" y="42"/>
                    </a:cubicBezTo>
                    <a:lnTo>
                      <a:pt x="18" y="23"/>
                    </a:lnTo>
                    <a:cubicBezTo>
                      <a:pt x="23" y="23"/>
                      <a:pt x="24" y="24"/>
                      <a:pt x="29" y="24"/>
                    </a:cubicBezTo>
                    <a:lnTo>
                      <a:pt x="29" y="23"/>
                    </a:lnTo>
                    <a:cubicBezTo>
                      <a:pt x="29" y="20"/>
                      <a:pt x="29" y="19"/>
                      <a:pt x="29" y="16"/>
                    </a:cubicBezTo>
                    <a:lnTo>
                      <a:pt x="29" y="15"/>
                    </a:lnTo>
                    <a:cubicBezTo>
                      <a:pt x="23" y="16"/>
                      <a:pt x="22" y="16"/>
                      <a:pt x="18" y="16"/>
                    </a:cubicBezTo>
                    <a:cubicBezTo>
                      <a:pt x="18" y="8"/>
                      <a:pt x="18" y="7"/>
                      <a:pt x="18" y="1"/>
                    </a:cubicBezTo>
                    <a:lnTo>
                      <a:pt x="18" y="0"/>
                    </a:lnTo>
                    <a:cubicBezTo>
                      <a:pt x="13" y="2"/>
                      <a:pt x="12" y="2"/>
                      <a:pt x="8" y="3"/>
                    </a:cubicBezTo>
                    <a:lnTo>
                      <a:pt x="7" y="4"/>
                    </a:lnTo>
                    <a:cubicBezTo>
                      <a:pt x="7" y="5"/>
                      <a:pt x="7" y="7"/>
                      <a:pt x="7" y="9"/>
                    </a:cubicBezTo>
                    <a:cubicBezTo>
                      <a:pt x="7" y="11"/>
                      <a:pt x="7" y="14"/>
                      <a:pt x="7" y="16"/>
                    </a:cubicBezTo>
                    <a:cubicBezTo>
                      <a:pt x="4" y="16"/>
                      <a:pt x="3" y="16"/>
                      <a:pt x="1" y="16"/>
                    </a:cubicBezTo>
                    <a:lnTo>
                      <a:pt x="0" y="16"/>
                    </a:lnTo>
                    <a:cubicBezTo>
                      <a:pt x="0" y="19"/>
                      <a:pt x="0" y="20"/>
                      <a:pt x="0" y="23"/>
                    </a:cubicBezTo>
                    <a:lnTo>
                      <a:pt x="0" y="24"/>
                    </a:lnTo>
                    <a:cubicBezTo>
                      <a:pt x="4" y="24"/>
                      <a:pt x="4" y="24"/>
                      <a:pt x="7" y="24"/>
                    </a:cubicBezTo>
                    <a:lnTo>
                      <a:pt x="7" y="45"/>
                    </a:lnTo>
                    <a:cubicBezTo>
                      <a:pt x="7" y="57"/>
                      <a:pt x="7" y="60"/>
                      <a:pt x="9" y="62"/>
                    </a:cubicBezTo>
                    <a:cubicBezTo>
                      <a:pt x="12" y="68"/>
                      <a:pt x="18" y="68"/>
                      <a:pt x="21" y="68"/>
                    </a:cubicBezTo>
                    <a:cubicBezTo>
                      <a:pt x="24" y="68"/>
                      <a:pt x="26" y="67"/>
                      <a:pt x="28" y="67"/>
                    </a:cubicBezTo>
                    <a:lnTo>
                      <a:pt x="29" y="66"/>
                    </a:lnTo>
                    <a:cubicBezTo>
                      <a:pt x="29" y="63"/>
                      <a:pt x="29" y="63"/>
                      <a:pt x="29" y="59"/>
                    </a:cubicBezTo>
                    <a:lnTo>
                      <a:pt x="28"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38" name="Freeform 132"/>
              <p:cNvSpPr>
                <a:spLocks/>
              </p:cNvSpPr>
              <p:nvPr/>
            </p:nvSpPr>
            <p:spPr bwMode="auto">
              <a:xfrm>
                <a:off x="1536" y="2439"/>
                <a:ext cx="28" cy="41"/>
              </a:xfrm>
              <a:custGeom>
                <a:avLst/>
                <a:gdLst>
                  <a:gd name="T0" fmla="*/ 21 w 37"/>
                  <a:gd name="T1" fmla="*/ 22 h 54"/>
                  <a:gd name="T2" fmla="*/ 21 w 37"/>
                  <a:gd name="T3" fmla="*/ 22 h 54"/>
                  <a:gd name="T4" fmla="*/ 11 w 37"/>
                  <a:gd name="T5" fmla="*/ 14 h 54"/>
                  <a:gd name="T6" fmla="*/ 16 w 37"/>
                  <a:gd name="T7" fmla="*/ 9 h 54"/>
                  <a:gd name="T8" fmla="*/ 20 w 37"/>
                  <a:gd name="T9" fmla="*/ 8 h 54"/>
                  <a:gd name="T10" fmla="*/ 33 w 37"/>
                  <a:gd name="T11" fmla="*/ 12 h 54"/>
                  <a:gd name="T12" fmla="*/ 34 w 37"/>
                  <a:gd name="T13" fmla="*/ 12 h 54"/>
                  <a:gd name="T14" fmla="*/ 35 w 37"/>
                  <a:gd name="T15" fmla="*/ 4 h 54"/>
                  <a:gd name="T16" fmla="*/ 34 w 37"/>
                  <a:gd name="T17" fmla="*/ 3 h 54"/>
                  <a:gd name="T18" fmla="*/ 20 w 37"/>
                  <a:gd name="T19" fmla="*/ 0 h 54"/>
                  <a:gd name="T20" fmla="*/ 0 w 37"/>
                  <a:gd name="T21" fmla="*/ 16 h 54"/>
                  <a:gd name="T22" fmla="*/ 13 w 37"/>
                  <a:gd name="T23" fmla="*/ 30 h 54"/>
                  <a:gd name="T24" fmla="*/ 16 w 37"/>
                  <a:gd name="T25" fmla="*/ 31 h 54"/>
                  <a:gd name="T26" fmla="*/ 26 w 37"/>
                  <a:gd name="T27" fmla="*/ 39 h 54"/>
                  <a:gd name="T28" fmla="*/ 16 w 37"/>
                  <a:gd name="T29" fmla="*/ 46 h 54"/>
                  <a:gd name="T30" fmla="*/ 2 w 37"/>
                  <a:gd name="T31" fmla="*/ 42 h 54"/>
                  <a:gd name="T32" fmla="*/ 1 w 37"/>
                  <a:gd name="T33" fmla="*/ 42 h 54"/>
                  <a:gd name="T34" fmla="*/ 0 w 37"/>
                  <a:gd name="T35" fmla="*/ 50 h 54"/>
                  <a:gd name="T36" fmla="*/ 1 w 37"/>
                  <a:gd name="T37" fmla="*/ 51 h 54"/>
                  <a:gd name="T38" fmla="*/ 2 w 37"/>
                  <a:gd name="T39" fmla="*/ 52 h 54"/>
                  <a:gd name="T40" fmla="*/ 16 w 37"/>
                  <a:gd name="T41" fmla="*/ 54 h 54"/>
                  <a:gd name="T42" fmla="*/ 32 w 37"/>
                  <a:gd name="T43" fmla="*/ 50 h 54"/>
                  <a:gd name="T44" fmla="*/ 37 w 37"/>
                  <a:gd name="T45" fmla="*/ 38 h 54"/>
                  <a:gd name="T46" fmla="*/ 24 w 37"/>
                  <a:gd name="T47" fmla="*/ 23 h 54"/>
                  <a:gd name="T48" fmla="*/ 21 w 37"/>
                  <a:gd name="T49"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54">
                    <a:moveTo>
                      <a:pt x="21" y="22"/>
                    </a:moveTo>
                    <a:lnTo>
                      <a:pt x="21" y="22"/>
                    </a:lnTo>
                    <a:cubicBezTo>
                      <a:pt x="15" y="20"/>
                      <a:pt x="11" y="19"/>
                      <a:pt x="11" y="14"/>
                    </a:cubicBezTo>
                    <a:cubicBezTo>
                      <a:pt x="11" y="11"/>
                      <a:pt x="13" y="9"/>
                      <a:pt x="16" y="9"/>
                    </a:cubicBezTo>
                    <a:cubicBezTo>
                      <a:pt x="17" y="8"/>
                      <a:pt x="19" y="8"/>
                      <a:pt x="20" y="8"/>
                    </a:cubicBezTo>
                    <a:cubicBezTo>
                      <a:pt x="27" y="8"/>
                      <a:pt x="31" y="10"/>
                      <a:pt x="33" y="12"/>
                    </a:cubicBezTo>
                    <a:lnTo>
                      <a:pt x="34" y="12"/>
                    </a:lnTo>
                    <a:cubicBezTo>
                      <a:pt x="34" y="8"/>
                      <a:pt x="34" y="7"/>
                      <a:pt x="35" y="4"/>
                    </a:cubicBezTo>
                    <a:lnTo>
                      <a:pt x="34" y="3"/>
                    </a:lnTo>
                    <a:cubicBezTo>
                      <a:pt x="32" y="2"/>
                      <a:pt x="27" y="0"/>
                      <a:pt x="20" y="0"/>
                    </a:cubicBezTo>
                    <a:cubicBezTo>
                      <a:pt x="9" y="0"/>
                      <a:pt x="0" y="5"/>
                      <a:pt x="0" y="16"/>
                    </a:cubicBezTo>
                    <a:cubicBezTo>
                      <a:pt x="0" y="26"/>
                      <a:pt x="9" y="29"/>
                      <a:pt x="13" y="30"/>
                    </a:cubicBezTo>
                    <a:lnTo>
                      <a:pt x="16" y="31"/>
                    </a:lnTo>
                    <a:cubicBezTo>
                      <a:pt x="22" y="33"/>
                      <a:pt x="26" y="34"/>
                      <a:pt x="26" y="39"/>
                    </a:cubicBezTo>
                    <a:cubicBezTo>
                      <a:pt x="26" y="42"/>
                      <a:pt x="24" y="46"/>
                      <a:pt x="16" y="46"/>
                    </a:cubicBezTo>
                    <a:cubicBezTo>
                      <a:pt x="8" y="46"/>
                      <a:pt x="4" y="43"/>
                      <a:pt x="2" y="42"/>
                    </a:cubicBezTo>
                    <a:lnTo>
                      <a:pt x="1" y="42"/>
                    </a:lnTo>
                    <a:cubicBezTo>
                      <a:pt x="1" y="46"/>
                      <a:pt x="1" y="46"/>
                      <a:pt x="0" y="50"/>
                    </a:cubicBezTo>
                    <a:lnTo>
                      <a:pt x="1" y="51"/>
                    </a:lnTo>
                    <a:cubicBezTo>
                      <a:pt x="1" y="51"/>
                      <a:pt x="2" y="52"/>
                      <a:pt x="2" y="52"/>
                    </a:cubicBezTo>
                    <a:cubicBezTo>
                      <a:pt x="6" y="53"/>
                      <a:pt x="11" y="54"/>
                      <a:pt x="16" y="54"/>
                    </a:cubicBezTo>
                    <a:cubicBezTo>
                      <a:pt x="19" y="54"/>
                      <a:pt x="26" y="54"/>
                      <a:pt x="32" y="50"/>
                    </a:cubicBezTo>
                    <a:cubicBezTo>
                      <a:pt x="36" y="46"/>
                      <a:pt x="37" y="42"/>
                      <a:pt x="37" y="38"/>
                    </a:cubicBezTo>
                    <a:cubicBezTo>
                      <a:pt x="37" y="27"/>
                      <a:pt x="28" y="24"/>
                      <a:pt x="24" y="23"/>
                    </a:cubicBezTo>
                    <a:lnTo>
                      <a:pt x="21"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39" name="Freeform 133"/>
              <p:cNvSpPr>
                <a:spLocks/>
              </p:cNvSpPr>
              <p:nvPr/>
            </p:nvSpPr>
            <p:spPr bwMode="auto">
              <a:xfrm>
                <a:off x="1742" y="2289"/>
                <a:ext cx="594" cy="244"/>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40" name="Freeform 134"/>
              <p:cNvSpPr>
                <a:spLocks/>
              </p:cNvSpPr>
              <p:nvPr/>
            </p:nvSpPr>
            <p:spPr bwMode="auto">
              <a:xfrm>
                <a:off x="1742" y="2289"/>
                <a:ext cx="594" cy="244"/>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noFill/>
              <a:ln w="12700" cap="flat">
                <a:solidFill>
                  <a:srgbClr val="00ADE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41" name="Freeform 135"/>
              <p:cNvSpPr>
                <a:spLocks noEditPoints="1"/>
              </p:cNvSpPr>
              <p:nvPr/>
            </p:nvSpPr>
            <p:spPr bwMode="auto">
              <a:xfrm>
                <a:off x="1815" y="2330"/>
                <a:ext cx="44" cy="55"/>
              </a:xfrm>
              <a:custGeom>
                <a:avLst/>
                <a:gdLst>
                  <a:gd name="T0" fmla="*/ 8 w 58"/>
                  <a:gd name="T1" fmla="*/ 70 h 71"/>
                  <a:gd name="T2" fmla="*/ 8 w 58"/>
                  <a:gd name="T3" fmla="*/ 70 h 71"/>
                  <a:gd name="T4" fmla="*/ 26 w 58"/>
                  <a:gd name="T5" fmla="*/ 70 h 71"/>
                  <a:gd name="T6" fmla="*/ 56 w 58"/>
                  <a:gd name="T7" fmla="*/ 50 h 71"/>
                  <a:gd name="T8" fmla="*/ 58 w 58"/>
                  <a:gd name="T9" fmla="*/ 33 h 71"/>
                  <a:gd name="T10" fmla="*/ 45 w 58"/>
                  <a:gd name="T11" fmla="*/ 5 h 71"/>
                  <a:gd name="T12" fmla="*/ 15 w 58"/>
                  <a:gd name="T13" fmla="*/ 0 h 71"/>
                  <a:gd name="T14" fmla="*/ 1 w 58"/>
                  <a:gd name="T15" fmla="*/ 0 h 71"/>
                  <a:gd name="T16" fmla="*/ 0 w 58"/>
                  <a:gd name="T17" fmla="*/ 1 h 71"/>
                  <a:gd name="T18" fmla="*/ 1 w 58"/>
                  <a:gd name="T19" fmla="*/ 44 h 71"/>
                  <a:gd name="T20" fmla="*/ 1 w 58"/>
                  <a:gd name="T21" fmla="*/ 70 h 71"/>
                  <a:gd name="T22" fmla="*/ 1 w 58"/>
                  <a:gd name="T23" fmla="*/ 71 h 71"/>
                  <a:gd name="T24" fmla="*/ 8 w 58"/>
                  <a:gd name="T25" fmla="*/ 70 h 71"/>
                  <a:gd name="T26" fmla="*/ 12 w 58"/>
                  <a:gd name="T27" fmla="*/ 62 h 71"/>
                  <a:gd name="T28" fmla="*/ 12 w 58"/>
                  <a:gd name="T29" fmla="*/ 62 h 71"/>
                  <a:gd name="T30" fmla="*/ 12 w 58"/>
                  <a:gd name="T31" fmla="*/ 33 h 71"/>
                  <a:gd name="T32" fmla="*/ 12 w 58"/>
                  <a:gd name="T33" fmla="*/ 8 h 71"/>
                  <a:gd name="T34" fmla="*/ 22 w 58"/>
                  <a:gd name="T35" fmla="*/ 8 h 71"/>
                  <a:gd name="T36" fmla="*/ 39 w 58"/>
                  <a:gd name="T37" fmla="*/ 13 h 71"/>
                  <a:gd name="T38" fmla="*/ 47 w 58"/>
                  <a:gd name="T39" fmla="*/ 33 h 71"/>
                  <a:gd name="T40" fmla="*/ 44 w 58"/>
                  <a:gd name="T41" fmla="*/ 47 h 71"/>
                  <a:gd name="T42" fmla="*/ 12 w 58"/>
                  <a:gd name="T43" fmla="*/ 6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71">
                    <a:moveTo>
                      <a:pt x="8" y="70"/>
                    </a:moveTo>
                    <a:lnTo>
                      <a:pt x="8" y="70"/>
                    </a:lnTo>
                    <a:cubicBezTo>
                      <a:pt x="21" y="70"/>
                      <a:pt x="22" y="70"/>
                      <a:pt x="26" y="70"/>
                    </a:cubicBezTo>
                    <a:cubicBezTo>
                      <a:pt x="36" y="69"/>
                      <a:pt x="49" y="66"/>
                      <a:pt x="56" y="50"/>
                    </a:cubicBezTo>
                    <a:cubicBezTo>
                      <a:pt x="58" y="44"/>
                      <a:pt x="58" y="39"/>
                      <a:pt x="58" y="33"/>
                    </a:cubicBezTo>
                    <a:cubicBezTo>
                      <a:pt x="58" y="29"/>
                      <a:pt x="58" y="13"/>
                      <a:pt x="45" y="5"/>
                    </a:cubicBezTo>
                    <a:cubicBezTo>
                      <a:pt x="37" y="0"/>
                      <a:pt x="27" y="0"/>
                      <a:pt x="15" y="0"/>
                    </a:cubicBezTo>
                    <a:lnTo>
                      <a:pt x="1" y="0"/>
                    </a:lnTo>
                    <a:lnTo>
                      <a:pt x="0" y="1"/>
                    </a:lnTo>
                    <a:cubicBezTo>
                      <a:pt x="1" y="8"/>
                      <a:pt x="1" y="17"/>
                      <a:pt x="1" y="44"/>
                    </a:cubicBezTo>
                    <a:cubicBezTo>
                      <a:pt x="1" y="54"/>
                      <a:pt x="1" y="62"/>
                      <a:pt x="1" y="70"/>
                    </a:cubicBezTo>
                    <a:lnTo>
                      <a:pt x="1" y="71"/>
                    </a:lnTo>
                    <a:lnTo>
                      <a:pt x="8" y="70"/>
                    </a:lnTo>
                    <a:close/>
                    <a:moveTo>
                      <a:pt x="12" y="62"/>
                    </a:moveTo>
                    <a:lnTo>
                      <a:pt x="12" y="62"/>
                    </a:lnTo>
                    <a:cubicBezTo>
                      <a:pt x="12" y="53"/>
                      <a:pt x="12" y="51"/>
                      <a:pt x="12" y="33"/>
                    </a:cubicBezTo>
                    <a:cubicBezTo>
                      <a:pt x="12" y="18"/>
                      <a:pt x="12" y="14"/>
                      <a:pt x="12" y="8"/>
                    </a:cubicBezTo>
                    <a:cubicBezTo>
                      <a:pt x="15" y="8"/>
                      <a:pt x="18" y="8"/>
                      <a:pt x="22" y="8"/>
                    </a:cubicBezTo>
                    <a:cubicBezTo>
                      <a:pt x="26" y="8"/>
                      <a:pt x="34" y="8"/>
                      <a:pt x="39" y="13"/>
                    </a:cubicBezTo>
                    <a:cubicBezTo>
                      <a:pt x="47" y="19"/>
                      <a:pt x="47" y="29"/>
                      <a:pt x="47" y="33"/>
                    </a:cubicBezTo>
                    <a:cubicBezTo>
                      <a:pt x="47" y="38"/>
                      <a:pt x="46" y="43"/>
                      <a:pt x="44" y="47"/>
                    </a:cubicBezTo>
                    <a:cubicBezTo>
                      <a:pt x="38" y="62"/>
                      <a:pt x="25" y="62"/>
                      <a:pt x="12" y="6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42" name="Freeform 136"/>
              <p:cNvSpPr>
                <a:spLocks noEditPoints="1"/>
              </p:cNvSpPr>
              <p:nvPr/>
            </p:nvSpPr>
            <p:spPr bwMode="auto">
              <a:xfrm>
                <a:off x="1867" y="2343"/>
                <a:ext cx="35" cy="42"/>
              </a:xfrm>
              <a:custGeom>
                <a:avLst/>
                <a:gdLst>
                  <a:gd name="T0" fmla="*/ 42 w 45"/>
                  <a:gd name="T1" fmla="*/ 41 h 54"/>
                  <a:gd name="T2" fmla="*/ 42 w 45"/>
                  <a:gd name="T3" fmla="*/ 41 h 54"/>
                  <a:gd name="T4" fmla="*/ 35 w 45"/>
                  <a:gd name="T5" fmla="*/ 45 h 54"/>
                  <a:gd name="T6" fmla="*/ 27 w 45"/>
                  <a:gd name="T7" fmla="*/ 46 h 54"/>
                  <a:gd name="T8" fmla="*/ 14 w 45"/>
                  <a:gd name="T9" fmla="*/ 41 h 54"/>
                  <a:gd name="T10" fmla="*/ 10 w 45"/>
                  <a:gd name="T11" fmla="*/ 29 h 54"/>
                  <a:gd name="T12" fmla="*/ 44 w 45"/>
                  <a:gd name="T13" fmla="*/ 29 h 54"/>
                  <a:gd name="T14" fmla="*/ 45 w 45"/>
                  <a:gd name="T15" fmla="*/ 28 h 54"/>
                  <a:gd name="T16" fmla="*/ 40 w 45"/>
                  <a:gd name="T17" fmla="*/ 7 h 54"/>
                  <a:gd name="T18" fmla="*/ 24 w 45"/>
                  <a:gd name="T19" fmla="*/ 0 h 54"/>
                  <a:gd name="T20" fmla="*/ 0 w 45"/>
                  <a:gd name="T21" fmla="*/ 28 h 54"/>
                  <a:gd name="T22" fmla="*/ 26 w 45"/>
                  <a:gd name="T23" fmla="*/ 54 h 54"/>
                  <a:gd name="T24" fmla="*/ 42 w 45"/>
                  <a:gd name="T25" fmla="*/ 51 h 54"/>
                  <a:gd name="T26" fmla="*/ 42 w 45"/>
                  <a:gd name="T27" fmla="*/ 50 h 54"/>
                  <a:gd name="T28" fmla="*/ 43 w 45"/>
                  <a:gd name="T29" fmla="*/ 41 h 54"/>
                  <a:gd name="T30" fmla="*/ 42 w 45"/>
                  <a:gd name="T31" fmla="*/ 41 h 54"/>
                  <a:gd name="T32" fmla="*/ 35 w 45"/>
                  <a:gd name="T33" fmla="*/ 21 h 54"/>
                  <a:gd name="T34" fmla="*/ 35 w 45"/>
                  <a:gd name="T35" fmla="*/ 21 h 54"/>
                  <a:gd name="T36" fmla="*/ 10 w 45"/>
                  <a:gd name="T37" fmla="*/ 21 h 54"/>
                  <a:gd name="T38" fmla="*/ 23 w 45"/>
                  <a:gd name="T39" fmla="*/ 8 h 54"/>
                  <a:gd name="T40" fmla="*/ 34 w 45"/>
                  <a:gd name="T41" fmla="*/ 15 h 54"/>
                  <a:gd name="T42" fmla="*/ 35 w 45"/>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54">
                    <a:moveTo>
                      <a:pt x="42" y="41"/>
                    </a:moveTo>
                    <a:lnTo>
                      <a:pt x="42" y="41"/>
                    </a:lnTo>
                    <a:cubicBezTo>
                      <a:pt x="41" y="42"/>
                      <a:pt x="39" y="44"/>
                      <a:pt x="35" y="45"/>
                    </a:cubicBezTo>
                    <a:cubicBezTo>
                      <a:pt x="33" y="46"/>
                      <a:pt x="30" y="46"/>
                      <a:pt x="27" y="46"/>
                    </a:cubicBezTo>
                    <a:cubicBezTo>
                      <a:pt x="24" y="46"/>
                      <a:pt x="18" y="46"/>
                      <a:pt x="14" y="41"/>
                    </a:cubicBezTo>
                    <a:cubicBezTo>
                      <a:pt x="11" y="37"/>
                      <a:pt x="10" y="32"/>
                      <a:pt x="10" y="29"/>
                    </a:cubicBezTo>
                    <a:cubicBezTo>
                      <a:pt x="26" y="29"/>
                      <a:pt x="29" y="29"/>
                      <a:pt x="44" y="29"/>
                    </a:cubicBezTo>
                    <a:lnTo>
                      <a:pt x="45" y="28"/>
                    </a:lnTo>
                    <a:cubicBezTo>
                      <a:pt x="45" y="24"/>
                      <a:pt x="45" y="14"/>
                      <a:pt x="40" y="7"/>
                    </a:cubicBezTo>
                    <a:cubicBezTo>
                      <a:pt x="37" y="4"/>
                      <a:pt x="31" y="0"/>
                      <a:pt x="24" y="0"/>
                    </a:cubicBezTo>
                    <a:cubicBezTo>
                      <a:pt x="11" y="0"/>
                      <a:pt x="0" y="9"/>
                      <a:pt x="0" y="28"/>
                    </a:cubicBezTo>
                    <a:cubicBezTo>
                      <a:pt x="0" y="45"/>
                      <a:pt x="10" y="54"/>
                      <a:pt x="26" y="54"/>
                    </a:cubicBezTo>
                    <a:cubicBezTo>
                      <a:pt x="35" y="54"/>
                      <a:pt x="40" y="52"/>
                      <a:pt x="42" y="51"/>
                    </a:cubicBezTo>
                    <a:lnTo>
                      <a:pt x="42" y="50"/>
                    </a:lnTo>
                    <a:cubicBezTo>
                      <a:pt x="43" y="46"/>
                      <a:pt x="43" y="45"/>
                      <a:pt x="43" y="41"/>
                    </a:cubicBezTo>
                    <a:lnTo>
                      <a:pt x="42" y="41"/>
                    </a:lnTo>
                    <a:close/>
                    <a:moveTo>
                      <a:pt x="35" y="21"/>
                    </a:moveTo>
                    <a:lnTo>
                      <a:pt x="35" y="21"/>
                    </a:lnTo>
                    <a:cubicBezTo>
                      <a:pt x="26" y="21"/>
                      <a:pt x="22" y="21"/>
                      <a:pt x="10" y="21"/>
                    </a:cubicBezTo>
                    <a:cubicBezTo>
                      <a:pt x="11" y="11"/>
                      <a:pt x="18" y="8"/>
                      <a:pt x="23" y="8"/>
                    </a:cubicBezTo>
                    <a:cubicBezTo>
                      <a:pt x="28" y="8"/>
                      <a:pt x="32" y="10"/>
                      <a:pt x="34" y="15"/>
                    </a:cubicBezTo>
                    <a:cubicBezTo>
                      <a:pt x="35" y="18"/>
                      <a:pt x="35" y="20"/>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43" name="Freeform 137"/>
              <p:cNvSpPr>
                <a:spLocks noEditPoints="1"/>
              </p:cNvSpPr>
              <p:nvPr/>
            </p:nvSpPr>
            <p:spPr bwMode="auto">
              <a:xfrm>
                <a:off x="1909" y="2343"/>
                <a:ext cx="37" cy="60"/>
              </a:xfrm>
              <a:custGeom>
                <a:avLst/>
                <a:gdLst>
                  <a:gd name="T0" fmla="*/ 12 w 47"/>
                  <a:gd name="T1" fmla="*/ 2 h 78"/>
                  <a:gd name="T2" fmla="*/ 12 w 47"/>
                  <a:gd name="T3" fmla="*/ 2 h 78"/>
                  <a:gd name="T4" fmla="*/ 11 w 47"/>
                  <a:gd name="T5" fmla="*/ 1 h 78"/>
                  <a:gd name="T6" fmla="*/ 1 w 47"/>
                  <a:gd name="T7" fmla="*/ 3 h 78"/>
                  <a:gd name="T8" fmla="*/ 0 w 47"/>
                  <a:gd name="T9" fmla="*/ 4 h 78"/>
                  <a:gd name="T10" fmla="*/ 1 w 47"/>
                  <a:gd name="T11" fmla="*/ 37 h 78"/>
                  <a:gd name="T12" fmla="*/ 1 w 47"/>
                  <a:gd name="T13" fmla="*/ 55 h 78"/>
                  <a:gd name="T14" fmla="*/ 1 w 47"/>
                  <a:gd name="T15" fmla="*/ 77 h 78"/>
                  <a:gd name="T16" fmla="*/ 2 w 47"/>
                  <a:gd name="T17" fmla="*/ 78 h 78"/>
                  <a:gd name="T18" fmla="*/ 12 w 47"/>
                  <a:gd name="T19" fmla="*/ 77 h 78"/>
                  <a:gd name="T20" fmla="*/ 13 w 47"/>
                  <a:gd name="T21" fmla="*/ 77 h 78"/>
                  <a:gd name="T22" fmla="*/ 12 w 47"/>
                  <a:gd name="T23" fmla="*/ 53 h 78"/>
                  <a:gd name="T24" fmla="*/ 16 w 47"/>
                  <a:gd name="T25" fmla="*/ 53 h 78"/>
                  <a:gd name="T26" fmla="*/ 47 w 47"/>
                  <a:gd name="T27" fmla="*/ 25 h 78"/>
                  <a:gd name="T28" fmla="*/ 26 w 47"/>
                  <a:gd name="T29" fmla="*/ 0 h 78"/>
                  <a:gd name="T30" fmla="*/ 11 w 47"/>
                  <a:gd name="T31" fmla="*/ 6 h 78"/>
                  <a:gd name="T32" fmla="*/ 12 w 47"/>
                  <a:gd name="T33" fmla="*/ 2 h 78"/>
                  <a:gd name="T34" fmla="*/ 12 w 47"/>
                  <a:gd name="T35" fmla="*/ 46 h 78"/>
                  <a:gd name="T36" fmla="*/ 12 w 47"/>
                  <a:gd name="T37" fmla="*/ 46 h 78"/>
                  <a:gd name="T38" fmla="*/ 11 w 47"/>
                  <a:gd name="T39" fmla="*/ 28 h 78"/>
                  <a:gd name="T40" fmla="*/ 12 w 47"/>
                  <a:gd name="T41" fmla="*/ 13 h 78"/>
                  <a:gd name="T42" fmla="*/ 23 w 47"/>
                  <a:gd name="T43" fmla="*/ 9 h 78"/>
                  <a:gd name="T44" fmla="*/ 36 w 47"/>
                  <a:gd name="T45" fmla="*/ 25 h 78"/>
                  <a:gd name="T46" fmla="*/ 16 w 47"/>
                  <a:gd name="T47" fmla="*/ 46 h 78"/>
                  <a:gd name="T48" fmla="*/ 12 w 47"/>
                  <a:gd name="T49" fmla="*/ 4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12" y="2"/>
                    </a:moveTo>
                    <a:lnTo>
                      <a:pt x="12" y="2"/>
                    </a:lnTo>
                    <a:lnTo>
                      <a:pt x="11" y="1"/>
                    </a:lnTo>
                    <a:cubicBezTo>
                      <a:pt x="6" y="2"/>
                      <a:pt x="5" y="2"/>
                      <a:pt x="1" y="3"/>
                    </a:cubicBezTo>
                    <a:lnTo>
                      <a:pt x="0" y="4"/>
                    </a:lnTo>
                    <a:cubicBezTo>
                      <a:pt x="1" y="15"/>
                      <a:pt x="1" y="22"/>
                      <a:pt x="1" y="37"/>
                    </a:cubicBezTo>
                    <a:cubicBezTo>
                      <a:pt x="1" y="43"/>
                      <a:pt x="1" y="49"/>
                      <a:pt x="1" y="55"/>
                    </a:cubicBezTo>
                    <a:cubicBezTo>
                      <a:pt x="1" y="65"/>
                      <a:pt x="1" y="71"/>
                      <a:pt x="1" y="77"/>
                    </a:cubicBezTo>
                    <a:lnTo>
                      <a:pt x="2" y="78"/>
                    </a:lnTo>
                    <a:cubicBezTo>
                      <a:pt x="5" y="78"/>
                      <a:pt x="8" y="77"/>
                      <a:pt x="12" y="77"/>
                    </a:cubicBezTo>
                    <a:lnTo>
                      <a:pt x="13" y="77"/>
                    </a:lnTo>
                    <a:cubicBezTo>
                      <a:pt x="12" y="67"/>
                      <a:pt x="12" y="65"/>
                      <a:pt x="12" y="53"/>
                    </a:cubicBezTo>
                    <a:cubicBezTo>
                      <a:pt x="13" y="53"/>
                      <a:pt x="14" y="53"/>
                      <a:pt x="16" y="53"/>
                    </a:cubicBezTo>
                    <a:cubicBezTo>
                      <a:pt x="37" y="53"/>
                      <a:pt x="47" y="40"/>
                      <a:pt x="47" y="25"/>
                    </a:cubicBezTo>
                    <a:cubicBezTo>
                      <a:pt x="47" y="11"/>
                      <a:pt x="38" y="0"/>
                      <a:pt x="26" y="0"/>
                    </a:cubicBezTo>
                    <a:cubicBezTo>
                      <a:pt x="18" y="0"/>
                      <a:pt x="13" y="4"/>
                      <a:pt x="11" y="6"/>
                    </a:cubicBezTo>
                    <a:lnTo>
                      <a:pt x="12" y="2"/>
                    </a:lnTo>
                    <a:close/>
                    <a:moveTo>
                      <a:pt x="12" y="46"/>
                    </a:moveTo>
                    <a:lnTo>
                      <a:pt x="12" y="46"/>
                    </a:lnTo>
                    <a:cubicBezTo>
                      <a:pt x="12" y="40"/>
                      <a:pt x="11" y="34"/>
                      <a:pt x="11" y="28"/>
                    </a:cubicBezTo>
                    <a:cubicBezTo>
                      <a:pt x="11" y="23"/>
                      <a:pt x="12" y="18"/>
                      <a:pt x="12" y="13"/>
                    </a:cubicBezTo>
                    <a:cubicBezTo>
                      <a:pt x="14" y="11"/>
                      <a:pt x="18" y="9"/>
                      <a:pt x="23" y="9"/>
                    </a:cubicBezTo>
                    <a:cubicBezTo>
                      <a:pt x="31" y="9"/>
                      <a:pt x="36" y="15"/>
                      <a:pt x="36" y="25"/>
                    </a:cubicBezTo>
                    <a:cubicBezTo>
                      <a:pt x="36" y="38"/>
                      <a:pt x="29" y="46"/>
                      <a:pt x="16" y="46"/>
                    </a:cubicBezTo>
                    <a:cubicBezTo>
                      <a:pt x="14" y="46"/>
                      <a:pt x="13" y="46"/>
                      <a:pt x="12" y="4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44" name="Freeform 138"/>
              <p:cNvSpPr>
                <a:spLocks noEditPoints="1"/>
              </p:cNvSpPr>
              <p:nvPr/>
            </p:nvSpPr>
            <p:spPr bwMode="auto">
              <a:xfrm>
                <a:off x="1953" y="2343"/>
                <a:ext cx="35" cy="42"/>
              </a:xfrm>
              <a:custGeom>
                <a:avLst/>
                <a:gdLst>
                  <a:gd name="T0" fmla="*/ 43 w 46"/>
                  <a:gd name="T1" fmla="*/ 41 h 54"/>
                  <a:gd name="T2" fmla="*/ 43 w 46"/>
                  <a:gd name="T3" fmla="*/ 41 h 54"/>
                  <a:gd name="T4" fmla="*/ 36 w 46"/>
                  <a:gd name="T5" fmla="*/ 45 h 54"/>
                  <a:gd name="T6" fmla="*/ 27 w 46"/>
                  <a:gd name="T7" fmla="*/ 46 h 54"/>
                  <a:gd name="T8" fmla="*/ 14 w 46"/>
                  <a:gd name="T9" fmla="*/ 41 h 54"/>
                  <a:gd name="T10" fmla="*/ 11 w 46"/>
                  <a:gd name="T11" fmla="*/ 29 h 54"/>
                  <a:gd name="T12" fmla="*/ 45 w 46"/>
                  <a:gd name="T13" fmla="*/ 29 h 54"/>
                  <a:gd name="T14" fmla="*/ 46 w 46"/>
                  <a:gd name="T15" fmla="*/ 28 h 54"/>
                  <a:gd name="T16" fmla="*/ 40 w 46"/>
                  <a:gd name="T17" fmla="*/ 7 h 54"/>
                  <a:gd name="T18" fmla="*/ 24 w 46"/>
                  <a:gd name="T19" fmla="*/ 0 h 54"/>
                  <a:gd name="T20" fmla="*/ 0 w 46"/>
                  <a:gd name="T21" fmla="*/ 28 h 54"/>
                  <a:gd name="T22" fmla="*/ 26 w 46"/>
                  <a:gd name="T23" fmla="*/ 54 h 54"/>
                  <a:gd name="T24" fmla="*/ 42 w 46"/>
                  <a:gd name="T25" fmla="*/ 51 h 54"/>
                  <a:gd name="T26" fmla="*/ 43 w 46"/>
                  <a:gd name="T27" fmla="*/ 50 h 54"/>
                  <a:gd name="T28" fmla="*/ 44 w 46"/>
                  <a:gd name="T29" fmla="*/ 41 h 54"/>
                  <a:gd name="T30" fmla="*/ 43 w 46"/>
                  <a:gd name="T31" fmla="*/ 41 h 54"/>
                  <a:gd name="T32" fmla="*/ 35 w 46"/>
                  <a:gd name="T33" fmla="*/ 21 h 54"/>
                  <a:gd name="T34" fmla="*/ 35 w 46"/>
                  <a:gd name="T35" fmla="*/ 21 h 54"/>
                  <a:gd name="T36" fmla="*/ 11 w 46"/>
                  <a:gd name="T37" fmla="*/ 21 h 54"/>
                  <a:gd name="T38" fmla="*/ 24 w 46"/>
                  <a:gd name="T39" fmla="*/ 8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1"/>
                    </a:moveTo>
                    <a:lnTo>
                      <a:pt x="43" y="41"/>
                    </a:lnTo>
                    <a:cubicBezTo>
                      <a:pt x="42" y="42"/>
                      <a:pt x="39" y="44"/>
                      <a:pt x="36" y="45"/>
                    </a:cubicBezTo>
                    <a:cubicBezTo>
                      <a:pt x="33" y="46"/>
                      <a:pt x="30" y="46"/>
                      <a:pt x="27" y="46"/>
                    </a:cubicBezTo>
                    <a:cubicBezTo>
                      <a:pt x="24" y="46"/>
                      <a:pt x="18" y="46"/>
                      <a:pt x="14" y="41"/>
                    </a:cubicBezTo>
                    <a:cubicBezTo>
                      <a:pt x="11" y="37"/>
                      <a:pt x="11" y="32"/>
                      <a:pt x="11" y="29"/>
                    </a:cubicBezTo>
                    <a:cubicBezTo>
                      <a:pt x="27" y="29"/>
                      <a:pt x="30" y="29"/>
                      <a:pt x="45" y="29"/>
                    </a:cubicBezTo>
                    <a:lnTo>
                      <a:pt x="46" y="28"/>
                    </a:lnTo>
                    <a:cubicBezTo>
                      <a:pt x="46" y="24"/>
                      <a:pt x="46" y="14"/>
                      <a:pt x="40" y="7"/>
                    </a:cubicBezTo>
                    <a:cubicBezTo>
                      <a:pt x="37" y="4"/>
                      <a:pt x="32" y="0"/>
                      <a:pt x="24" y="0"/>
                    </a:cubicBezTo>
                    <a:cubicBezTo>
                      <a:pt x="11" y="0"/>
                      <a:pt x="0" y="9"/>
                      <a:pt x="0" y="28"/>
                    </a:cubicBezTo>
                    <a:cubicBezTo>
                      <a:pt x="0" y="45"/>
                      <a:pt x="10" y="54"/>
                      <a:pt x="26" y="54"/>
                    </a:cubicBezTo>
                    <a:cubicBezTo>
                      <a:pt x="35" y="54"/>
                      <a:pt x="41" y="52"/>
                      <a:pt x="42" y="51"/>
                    </a:cubicBezTo>
                    <a:lnTo>
                      <a:pt x="43" y="50"/>
                    </a:lnTo>
                    <a:cubicBezTo>
                      <a:pt x="43" y="46"/>
                      <a:pt x="43" y="45"/>
                      <a:pt x="44" y="41"/>
                    </a:cubicBezTo>
                    <a:lnTo>
                      <a:pt x="43" y="41"/>
                    </a:lnTo>
                    <a:close/>
                    <a:moveTo>
                      <a:pt x="35" y="21"/>
                    </a:moveTo>
                    <a:lnTo>
                      <a:pt x="35" y="21"/>
                    </a:lnTo>
                    <a:cubicBezTo>
                      <a:pt x="26" y="21"/>
                      <a:pt x="23" y="21"/>
                      <a:pt x="11" y="21"/>
                    </a:cubicBezTo>
                    <a:cubicBezTo>
                      <a:pt x="12" y="11"/>
                      <a:pt x="18" y="8"/>
                      <a:pt x="24" y="8"/>
                    </a:cubicBezTo>
                    <a:cubicBezTo>
                      <a:pt x="28" y="8"/>
                      <a:pt x="33" y="10"/>
                      <a:pt x="34" y="15"/>
                    </a:cubicBezTo>
                    <a:cubicBezTo>
                      <a:pt x="35" y="18"/>
                      <a:pt x="35" y="20"/>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45" name="Freeform 139"/>
              <p:cNvSpPr>
                <a:spLocks/>
              </p:cNvSpPr>
              <p:nvPr/>
            </p:nvSpPr>
            <p:spPr bwMode="auto">
              <a:xfrm>
                <a:off x="1996" y="2344"/>
                <a:ext cx="34" cy="41"/>
              </a:xfrm>
              <a:custGeom>
                <a:avLst/>
                <a:gdLst>
                  <a:gd name="T0" fmla="*/ 45 w 45"/>
                  <a:gd name="T1" fmla="*/ 52 h 53"/>
                  <a:gd name="T2" fmla="*/ 45 w 45"/>
                  <a:gd name="T3" fmla="*/ 52 h 53"/>
                  <a:gd name="T4" fmla="*/ 44 w 45"/>
                  <a:gd name="T5" fmla="*/ 32 h 53"/>
                  <a:gd name="T6" fmla="*/ 44 w 45"/>
                  <a:gd name="T7" fmla="*/ 20 h 53"/>
                  <a:gd name="T8" fmla="*/ 43 w 45"/>
                  <a:gd name="T9" fmla="*/ 8 h 53"/>
                  <a:gd name="T10" fmla="*/ 37 w 45"/>
                  <a:gd name="T11" fmla="*/ 2 h 53"/>
                  <a:gd name="T12" fmla="*/ 29 w 45"/>
                  <a:gd name="T13" fmla="*/ 0 h 53"/>
                  <a:gd name="T14" fmla="*/ 11 w 45"/>
                  <a:gd name="T15" fmla="*/ 6 h 53"/>
                  <a:gd name="T16" fmla="*/ 11 w 45"/>
                  <a:gd name="T17" fmla="*/ 1 h 53"/>
                  <a:gd name="T18" fmla="*/ 11 w 45"/>
                  <a:gd name="T19" fmla="*/ 0 h 53"/>
                  <a:gd name="T20" fmla="*/ 0 w 45"/>
                  <a:gd name="T21" fmla="*/ 2 h 53"/>
                  <a:gd name="T22" fmla="*/ 0 w 45"/>
                  <a:gd name="T23" fmla="*/ 3 h 53"/>
                  <a:gd name="T24" fmla="*/ 1 w 45"/>
                  <a:gd name="T25" fmla="*/ 34 h 53"/>
                  <a:gd name="T26" fmla="*/ 0 w 45"/>
                  <a:gd name="T27" fmla="*/ 52 h 53"/>
                  <a:gd name="T28" fmla="*/ 1 w 45"/>
                  <a:gd name="T29" fmla="*/ 53 h 53"/>
                  <a:gd name="T30" fmla="*/ 11 w 45"/>
                  <a:gd name="T31" fmla="*/ 52 h 53"/>
                  <a:gd name="T32" fmla="*/ 12 w 45"/>
                  <a:gd name="T33" fmla="*/ 52 h 53"/>
                  <a:gd name="T34" fmla="*/ 11 w 45"/>
                  <a:gd name="T35" fmla="*/ 14 h 53"/>
                  <a:gd name="T36" fmla="*/ 24 w 45"/>
                  <a:gd name="T37" fmla="*/ 8 h 53"/>
                  <a:gd name="T38" fmla="*/ 33 w 45"/>
                  <a:gd name="T39" fmla="*/ 16 h 53"/>
                  <a:gd name="T40" fmla="*/ 34 w 45"/>
                  <a:gd name="T41" fmla="*/ 34 h 53"/>
                  <a:gd name="T42" fmla="*/ 34 w 45"/>
                  <a:gd name="T43" fmla="*/ 49 h 53"/>
                  <a:gd name="T44" fmla="*/ 34 w 45"/>
                  <a:gd name="T45" fmla="*/ 52 h 53"/>
                  <a:gd name="T46" fmla="*/ 34 w 45"/>
                  <a:gd name="T47" fmla="*/ 53 h 53"/>
                  <a:gd name="T48" fmla="*/ 44 w 45"/>
                  <a:gd name="T49" fmla="*/ 52 h 53"/>
                  <a:gd name="T50" fmla="*/ 45 w 45"/>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5" y="52"/>
                    </a:moveTo>
                    <a:lnTo>
                      <a:pt x="45" y="52"/>
                    </a:lnTo>
                    <a:cubicBezTo>
                      <a:pt x="44" y="48"/>
                      <a:pt x="44" y="43"/>
                      <a:pt x="44" y="32"/>
                    </a:cubicBezTo>
                    <a:lnTo>
                      <a:pt x="44" y="20"/>
                    </a:lnTo>
                    <a:cubicBezTo>
                      <a:pt x="44" y="14"/>
                      <a:pt x="44" y="11"/>
                      <a:pt x="43" y="8"/>
                    </a:cubicBezTo>
                    <a:cubicBezTo>
                      <a:pt x="42" y="5"/>
                      <a:pt x="39" y="3"/>
                      <a:pt x="37" y="2"/>
                    </a:cubicBezTo>
                    <a:cubicBezTo>
                      <a:pt x="34" y="0"/>
                      <a:pt x="31" y="0"/>
                      <a:pt x="29" y="0"/>
                    </a:cubicBezTo>
                    <a:cubicBezTo>
                      <a:pt x="20" y="0"/>
                      <a:pt x="14" y="4"/>
                      <a:pt x="11" y="6"/>
                    </a:cubicBezTo>
                    <a:lnTo>
                      <a:pt x="11" y="1"/>
                    </a:lnTo>
                    <a:lnTo>
                      <a:pt x="11" y="0"/>
                    </a:lnTo>
                    <a:cubicBezTo>
                      <a:pt x="6" y="1"/>
                      <a:pt x="5" y="1"/>
                      <a:pt x="0" y="2"/>
                    </a:cubicBezTo>
                    <a:lnTo>
                      <a:pt x="0" y="3"/>
                    </a:lnTo>
                    <a:cubicBezTo>
                      <a:pt x="0" y="9"/>
                      <a:pt x="1" y="18"/>
                      <a:pt x="1" y="34"/>
                    </a:cubicBezTo>
                    <a:cubicBezTo>
                      <a:pt x="1" y="41"/>
                      <a:pt x="1" y="46"/>
                      <a:pt x="0" y="52"/>
                    </a:cubicBezTo>
                    <a:lnTo>
                      <a:pt x="1" y="53"/>
                    </a:lnTo>
                    <a:cubicBezTo>
                      <a:pt x="6" y="52"/>
                      <a:pt x="6" y="52"/>
                      <a:pt x="11" y="52"/>
                    </a:cubicBezTo>
                    <a:lnTo>
                      <a:pt x="12" y="52"/>
                    </a:lnTo>
                    <a:cubicBezTo>
                      <a:pt x="11" y="40"/>
                      <a:pt x="11" y="31"/>
                      <a:pt x="11" y="14"/>
                    </a:cubicBezTo>
                    <a:cubicBezTo>
                      <a:pt x="14" y="12"/>
                      <a:pt x="18" y="8"/>
                      <a:pt x="24" y="8"/>
                    </a:cubicBezTo>
                    <a:cubicBezTo>
                      <a:pt x="26" y="8"/>
                      <a:pt x="31" y="8"/>
                      <a:pt x="33" y="16"/>
                    </a:cubicBezTo>
                    <a:cubicBezTo>
                      <a:pt x="34" y="18"/>
                      <a:pt x="34" y="19"/>
                      <a:pt x="34" y="34"/>
                    </a:cubicBezTo>
                    <a:cubicBezTo>
                      <a:pt x="34" y="39"/>
                      <a:pt x="34" y="44"/>
                      <a:pt x="34" y="49"/>
                    </a:cubicBezTo>
                    <a:cubicBezTo>
                      <a:pt x="34" y="50"/>
                      <a:pt x="34" y="51"/>
                      <a:pt x="34" y="52"/>
                    </a:cubicBezTo>
                    <a:lnTo>
                      <a:pt x="34" y="53"/>
                    </a:lnTo>
                    <a:cubicBezTo>
                      <a:pt x="39" y="52"/>
                      <a:pt x="39" y="52"/>
                      <a:pt x="44" y="52"/>
                    </a:cubicBezTo>
                    <a:lnTo>
                      <a:pt x="45"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46" name="Freeform 140"/>
              <p:cNvSpPr>
                <a:spLocks noEditPoints="1"/>
              </p:cNvSpPr>
              <p:nvPr/>
            </p:nvSpPr>
            <p:spPr bwMode="auto">
              <a:xfrm>
                <a:off x="2038" y="2323"/>
                <a:ext cx="36" cy="62"/>
              </a:xfrm>
              <a:custGeom>
                <a:avLst/>
                <a:gdLst>
                  <a:gd name="T0" fmla="*/ 36 w 47"/>
                  <a:gd name="T1" fmla="*/ 3 h 80"/>
                  <a:gd name="T2" fmla="*/ 36 w 47"/>
                  <a:gd name="T3" fmla="*/ 3 h 80"/>
                  <a:gd name="T4" fmla="*/ 37 w 47"/>
                  <a:gd name="T5" fmla="*/ 27 h 80"/>
                  <a:gd name="T6" fmla="*/ 31 w 47"/>
                  <a:gd name="T7" fmla="*/ 27 h 80"/>
                  <a:gd name="T8" fmla="*/ 9 w 47"/>
                  <a:gd name="T9" fmla="*/ 33 h 80"/>
                  <a:gd name="T10" fmla="*/ 0 w 47"/>
                  <a:gd name="T11" fmla="*/ 55 h 80"/>
                  <a:gd name="T12" fmla="*/ 23 w 47"/>
                  <a:gd name="T13" fmla="*/ 80 h 80"/>
                  <a:gd name="T14" fmla="*/ 36 w 47"/>
                  <a:gd name="T15" fmla="*/ 75 h 80"/>
                  <a:gd name="T16" fmla="*/ 36 w 47"/>
                  <a:gd name="T17" fmla="*/ 79 h 80"/>
                  <a:gd name="T18" fmla="*/ 37 w 47"/>
                  <a:gd name="T19" fmla="*/ 80 h 80"/>
                  <a:gd name="T20" fmla="*/ 47 w 47"/>
                  <a:gd name="T21" fmla="*/ 79 h 80"/>
                  <a:gd name="T22" fmla="*/ 47 w 47"/>
                  <a:gd name="T23" fmla="*/ 79 h 80"/>
                  <a:gd name="T24" fmla="*/ 47 w 47"/>
                  <a:gd name="T25" fmla="*/ 49 h 80"/>
                  <a:gd name="T26" fmla="*/ 47 w 47"/>
                  <a:gd name="T27" fmla="*/ 1 h 80"/>
                  <a:gd name="T28" fmla="*/ 47 w 47"/>
                  <a:gd name="T29" fmla="*/ 0 h 80"/>
                  <a:gd name="T30" fmla="*/ 36 w 47"/>
                  <a:gd name="T31" fmla="*/ 2 h 80"/>
                  <a:gd name="T32" fmla="*/ 36 w 47"/>
                  <a:gd name="T33" fmla="*/ 3 h 80"/>
                  <a:gd name="T34" fmla="*/ 36 w 47"/>
                  <a:gd name="T35" fmla="*/ 67 h 80"/>
                  <a:gd name="T36" fmla="*/ 36 w 47"/>
                  <a:gd name="T37" fmla="*/ 67 h 80"/>
                  <a:gd name="T38" fmla="*/ 25 w 47"/>
                  <a:gd name="T39" fmla="*/ 71 h 80"/>
                  <a:gd name="T40" fmla="*/ 15 w 47"/>
                  <a:gd name="T41" fmla="*/ 67 h 80"/>
                  <a:gd name="T42" fmla="*/ 11 w 47"/>
                  <a:gd name="T43" fmla="*/ 55 h 80"/>
                  <a:gd name="T44" fmla="*/ 17 w 47"/>
                  <a:gd name="T45" fmla="*/ 39 h 80"/>
                  <a:gd name="T46" fmla="*/ 31 w 47"/>
                  <a:gd name="T47" fmla="*/ 35 h 80"/>
                  <a:gd name="T48" fmla="*/ 36 w 47"/>
                  <a:gd name="T49" fmla="*/ 35 h 80"/>
                  <a:gd name="T50" fmla="*/ 36 w 47"/>
                  <a:gd name="T51" fmla="*/ 6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80">
                    <a:moveTo>
                      <a:pt x="36" y="3"/>
                    </a:moveTo>
                    <a:lnTo>
                      <a:pt x="36" y="3"/>
                    </a:lnTo>
                    <a:cubicBezTo>
                      <a:pt x="36" y="9"/>
                      <a:pt x="37" y="15"/>
                      <a:pt x="37" y="27"/>
                    </a:cubicBezTo>
                    <a:cubicBezTo>
                      <a:pt x="34" y="27"/>
                      <a:pt x="33" y="27"/>
                      <a:pt x="31" y="27"/>
                    </a:cubicBezTo>
                    <a:cubicBezTo>
                      <a:pt x="26" y="27"/>
                      <a:pt x="16" y="27"/>
                      <a:pt x="9" y="33"/>
                    </a:cubicBezTo>
                    <a:cubicBezTo>
                      <a:pt x="5" y="37"/>
                      <a:pt x="0" y="44"/>
                      <a:pt x="0" y="55"/>
                    </a:cubicBezTo>
                    <a:cubicBezTo>
                      <a:pt x="0" y="70"/>
                      <a:pt x="10" y="80"/>
                      <a:pt x="23" y="80"/>
                    </a:cubicBezTo>
                    <a:cubicBezTo>
                      <a:pt x="30" y="80"/>
                      <a:pt x="34" y="77"/>
                      <a:pt x="36" y="75"/>
                    </a:cubicBezTo>
                    <a:lnTo>
                      <a:pt x="36" y="79"/>
                    </a:lnTo>
                    <a:lnTo>
                      <a:pt x="37" y="80"/>
                    </a:lnTo>
                    <a:cubicBezTo>
                      <a:pt x="41" y="79"/>
                      <a:pt x="43" y="79"/>
                      <a:pt x="47" y="79"/>
                    </a:cubicBezTo>
                    <a:lnTo>
                      <a:pt x="47" y="79"/>
                    </a:lnTo>
                    <a:cubicBezTo>
                      <a:pt x="47" y="72"/>
                      <a:pt x="47" y="64"/>
                      <a:pt x="47" y="49"/>
                    </a:cubicBezTo>
                    <a:cubicBezTo>
                      <a:pt x="47" y="39"/>
                      <a:pt x="47" y="15"/>
                      <a:pt x="47" y="1"/>
                    </a:cubicBezTo>
                    <a:lnTo>
                      <a:pt x="47" y="0"/>
                    </a:lnTo>
                    <a:cubicBezTo>
                      <a:pt x="42" y="1"/>
                      <a:pt x="41" y="1"/>
                      <a:pt x="36" y="2"/>
                    </a:cubicBezTo>
                    <a:lnTo>
                      <a:pt x="36" y="3"/>
                    </a:lnTo>
                    <a:close/>
                    <a:moveTo>
                      <a:pt x="36" y="67"/>
                    </a:moveTo>
                    <a:lnTo>
                      <a:pt x="36" y="67"/>
                    </a:lnTo>
                    <a:cubicBezTo>
                      <a:pt x="35" y="68"/>
                      <a:pt x="31" y="71"/>
                      <a:pt x="25" y="71"/>
                    </a:cubicBezTo>
                    <a:cubicBezTo>
                      <a:pt x="20" y="71"/>
                      <a:pt x="17" y="69"/>
                      <a:pt x="15" y="67"/>
                    </a:cubicBezTo>
                    <a:cubicBezTo>
                      <a:pt x="13" y="64"/>
                      <a:pt x="11" y="60"/>
                      <a:pt x="11" y="55"/>
                    </a:cubicBezTo>
                    <a:cubicBezTo>
                      <a:pt x="11" y="46"/>
                      <a:pt x="15" y="41"/>
                      <a:pt x="17" y="39"/>
                    </a:cubicBezTo>
                    <a:cubicBezTo>
                      <a:pt x="22" y="35"/>
                      <a:pt x="28" y="35"/>
                      <a:pt x="31" y="35"/>
                    </a:cubicBezTo>
                    <a:cubicBezTo>
                      <a:pt x="34" y="35"/>
                      <a:pt x="35" y="35"/>
                      <a:pt x="36" y="35"/>
                    </a:cubicBezTo>
                    <a:cubicBezTo>
                      <a:pt x="36" y="51"/>
                      <a:pt x="36" y="54"/>
                      <a:pt x="36" y="6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47" name="Freeform 141"/>
              <p:cNvSpPr>
                <a:spLocks noEditPoints="1"/>
              </p:cNvSpPr>
              <p:nvPr/>
            </p:nvSpPr>
            <p:spPr bwMode="auto">
              <a:xfrm>
                <a:off x="2083" y="2343"/>
                <a:ext cx="31" cy="42"/>
              </a:xfrm>
              <a:custGeom>
                <a:avLst/>
                <a:gdLst>
                  <a:gd name="T0" fmla="*/ 41 w 41"/>
                  <a:gd name="T1" fmla="*/ 23 h 54"/>
                  <a:gd name="T2" fmla="*/ 41 w 41"/>
                  <a:gd name="T3" fmla="*/ 23 h 54"/>
                  <a:gd name="T4" fmla="*/ 40 w 41"/>
                  <a:gd name="T5" fmla="*/ 11 h 54"/>
                  <a:gd name="T6" fmla="*/ 23 w 41"/>
                  <a:gd name="T7" fmla="*/ 0 h 54"/>
                  <a:gd name="T8" fmla="*/ 6 w 41"/>
                  <a:gd name="T9" fmla="*/ 4 h 54"/>
                  <a:gd name="T10" fmla="*/ 6 w 41"/>
                  <a:gd name="T11" fmla="*/ 4 h 54"/>
                  <a:gd name="T12" fmla="*/ 5 w 41"/>
                  <a:gd name="T13" fmla="*/ 12 h 54"/>
                  <a:gd name="T14" fmla="*/ 6 w 41"/>
                  <a:gd name="T15" fmla="*/ 12 h 54"/>
                  <a:gd name="T16" fmla="*/ 21 w 41"/>
                  <a:gd name="T17" fmla="*/ 8 h 54"/>
                  <a:gd name="T18" fmla="*/ 30 w 41"/>
                  <a:gd name="T19" fmla="*/ 12 h 54"/>
                  <a:gd name="T20" fmla="*/ 30 w 41"/>
                  <a:gd name="T21" fmla="*/ 18 h 54"/>
                  <a:gd name="T22" fmla="*/ 29 w 41"/>
                  <a:gd name="T23" fmla="*/ 18 h 54"/>
                  <a:gd name="T24" fmla="*/ 0 w 41"/>
                  <a:gd name="T25" fmla="*/ 38 h 54"/>
                  <a:gd name="T26" fmla="*/ 17 w 41"/>
                  <a:gd name="T27" fmla="*/ 54 h 54"/>
                  <a:gd name="T28" fmla="*/ 30 w 41"/>
                  <a:gd name="T29" fmla="*/ 49 h 54"/>
                  <a:gd name="T30" fmla="*/ 30 w 41"/>
                  <a:gd name="T31" fmla="*/ 53 h 54"/>
                  <a:gd name="T32" fmla="*/ 31 w 41"/>
                  <a:gd name="T33" fmla="*/ 54 h 54"/>
                  <a:gd name="T34" fmla="*/ 41 w 41"/>
                  <a:gd name="T35" fmla="*/ 53 h 54"/>
                  <a:gd name="T36" fmla="*/ 41 w 41"/>
                  <a:gd name="T37" fmla="*/ 53 h 54"/>
                  <a:gd name="T38" fmla="*/ 41 w 41"/>
                  <a:gd name="T39" fmla="*/ 33 h 54"/>
                  <a:gd name="T40" fmla="*/ 41 w 41"/>
                  <a:gd name="T41" fmla="*/ 23 h 54"/>
                  <a:gd name="T42" fmla="*/ 30 w 41"/>
                  <a:gd name="T43" fmla="*/ 25 h 54"/>
                  <a:gd name="T44" fmla="*/ 30 w 41"/>
                  <a:gd name="T45" fmla="*/ 25 h 54"/>
                  <a:gd name="T46" fmla="*/ 30 w 41"/>
                  <a:gd name="T47" fmla="*/ 42 h 54"/>
                  <a:gd name="T48" fmla="*/ 20 w 41"/>
                  <a:gd name="T49" fmla="*/ 46 h 54"/>
                  <a:gd name="T50" fmla="*/ 10 w 41"/>
                  <a:gd name="T51" fmla="*/ 37 h 54"/>
                  <a:gd name="T52" fmla="*/ 30 w 41"/>
                  <a:gd name="T53" fmla="*/ 26 h 54"/>
                  <a:gd name="T54" fmla="*/ 30 w 41"/>
                  <a:gd name="T55"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54">
                    <a:moveTo>
                      <a:pt x="41" y="23"/>
                    </a:moveTo>
                    <a:lnTo>
                      <a:pt x="41" y="23"/>
                    </a:lnTo>
                    <a:cubicBezTo>
                      <a:pt x="41" y="19"/>
                      <a:pt x="41" y="13"/>
                      <a:pt x="40" y="11"/>
                    </a:cubicBezTo>
                    <a:cubicBezTo>
                      <a:pt x="38" y="3"/>
                      <a:pt x="31" y="0"/>
                      <a:pt x="23" y="0"/>
                    </a:cubicBezTo>
                    <a:cubicBezTo>
                      <a:pt x="18" y="0"/>
                      <a:pt x="12" y="2"/>
                      <a:pt x="6" y="4"/>
                    </a:cubicBezTo>
                    <a:lnTo>
                      <a:pt x="6" y="4"/>
                    </a:lnTo>
                    <a:cubicBezTo>
                      <a:pt x="6" y="6"/>
                      <a:pt x="6" y="7"/>
                      <a:pt x="5" y="12"/>
                    </a:cubicBezTo>
                    <a:lnTo>
                      <a:pt x="6" y="12"/>
                    </a:lnTo>
                    <a:cubicBezTo>
                      <a:pt x="10" y="10"/>
                      <a:pt x="15" y="8"/>
                      <a:pt x="21" y="8"/>
                    </a:cubicBezTo>
                    <a:cubicBezTo>
                      <a:pt x="26" y="8"/>
                      <a:pt x="29" y="10"/>
                      <a:pt x="30" y="12"/>
                    </a:cubicBezTo>
                    <a:cubicBezTo>
                      <a:pt x="30" y="14"/>
                      <a:pt x="30" y="15"/>
                      <a:pt x="30" y="18"/>
                    </a:cubicBezTo>
                    <a:lnTo>
                      <a:pt x="29" y="18"/>
                    </a:lnTo>
                    <a:cubicBezTo>
                      <a:pt x="11" y="20"/>
                      <a:pt x="0" y="25"/>
                      <a:pt x="0" y="38"/>
                    </a:cubicBezTo>
                    <a:cubicBezTo>
                      <a:pt x="0" y="48"/>
                      <a:pt x="7" y="54"/>
                      <a:pt x="17" y="54"/>
                    </a:cubicBezTo>
                    <a:cubicBezTo>
                      <a:pt x="24" y="54"/>
                      <a:pt x="29" y="51"/>
                      <a:pt x="30" y="49"/>
                    </a:cubicBezTo>
                    <a:lnTo>
                      <a:pt x="30" y="53"/>
                    </a:lnTo>
                    <a:lnTo>
                      <a:pt x="31" y="54"/>
                    </a:lnTo>
                    <a:cubicBezTo>
                      <a:pt x="35" y="53"/>
                      <a:pt x="36" y="53"/>
                      <a:pt x="41" y="53"/>
                    </a:cubicBezTo>
                    <a:lnTo>
                      <a:pt x="41" y="53"/>
                    </a:lnTo>
                    <a:cubicBezTo>
                      <a:pt x="41" y="46"/>
                      <a:pt x="41" y="45"/>
                      <a:pt x="41" y="33"/>
                    </a:cubicBezTo>
                    <a:lnTo>
                      <a:pt x="41" y="23"/>
                    </a:lnTo>
                    <a:close/>
                    <a:moveTo>
                      <a:pt x="30" y="25"/>
                    </a:moveTo>
                    <a:lnTo>
                      <a:pt x="30" y="25"/>
                    </a:lnTo>
                    <a:lnTo>
                      <a:pt x="30" y="42"/>
                    </a:lnTo>
                    <a:cubicBezTo>
                      <a:pt x="29" y="43"/>
                      <a:pt x="26" y="46"/>
                      <a:pt x="20" y="46"/>
                    </a:cubicBezTo>
                    <a:cubicBezTo>
                      <a:pt x="10" y="46"/>
                      <a:pt x="10" y="38"/>
                      <a:pt x="10" y="37"/>
                    </a:cubicBezTo>
                    <a:cubicBezTo>
                      <a:pt x="10" y="28"/>
                      <a:pt x="20" y="27"/>
                      <a:pt x="30" y="26"/>
                    </a:cubicBezTo>
                    <a:lnTo>
                      <a:pt x="30" y="2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48" name="Freeform 142"/>
              <p:cNvSpPr>
                <a:spLocks noEditPoints="1"/>
              </p:cNvSpPr>
              <p:nvPr/>
            </p:nvSpPr>
            <p:spPr bwMode="auto">
              <a:xfrm>
                <a:off x="2124" y="2323"/>
                <a:ext cx="36" cy="62"/>
              </a:xfrm>
              <a:custGeom>
                <a:avLst/>
                <a:gdLst>
                  <a:gd name="T0" fmla="*/ 11 w 47"/>
                  <a:gd name="T1" fmla="*/ 79 h 80"/>
                  <a:gd name="T2" fmla="*/ 11 w 47"/>
                  <a:gd name="T3" fmla="*/ 79 h 80"/>
                  <a:gd name="T4" fmla="*/ 41 w 47"/>
                  <a:gd name="T5" fmla="*/ 70 h 80"/>
                  <a:gd name="T6" fmla="*/ 47 w 47"/>
                  <a:gd name="T7" fmla="*/ 51 h 80"/>
                  <a:gd name="T8" fmla="*/ 25 w 47"/>
                  <a:gd name="T9" fmla="*/ 26 h 80"/>
                  <a:gd name="T10" fmla="*/ 11 w 47"/>
                  <a:gd name="T11" fmla="*/ 31 h 80"/>
                  <a:gd name="T12" fmla="*/ 12 w 47"/>
                  <a:gd name="T13" fmla="*/ 1 h 80"/>
                  <a:gd name="T14" fmla="*/ 11 w 47"/>
                  <a:gd name="T15" fmla="*/ 0 h 80"/>
                  <a:gd name="T16" fmla="*/ 0 w 47"/>
                  <a:gd name="T17" fmla="*/ 2 h 80"/>
                  <a:gd name="T18" fmla="*/ 0 w 47"/>
                  <a:gd name="T19" fmla="*/ 3 h 80"/>
                  <a:gd name="T20" fmla="*/ 1 w 47"/>
                  <a:gd name="T21" fmla="*/ 37 h 80"/>
                  <a:gd name="T22" fmla="*/ 1 w 47"/>
                  <a:gd name="T23" fmla="*/ 52 h 80"/>
                  <a:gd name="T24" fmla="*/ 1 w 47"/>
                  <a:gd name="T25" fmla="*/ 79 h 80"/>
                  <a:gd name="T26" fmla="*/ 1 w 47"/>
                  <a:gd name="T27" fmla="*/ 79 h 80"/>
                  <a:gd name="T28" fmla="*/ 9 w 47"/>
                  <a:gd name="T29" fmla="*/ 79 h 80"/>
                  <a:gd name="T30" fmla="*/ 11 w 47"/>
                  <a:gd name="T31" fmla="*/ 79 h 80"/>
                  <a:gd name="T32" fmla="*/ 11 w 47"/>
                  <a:gd name="T33" fmla="*/ 72 h 80"/>
                  <a:gd name="T34" fmla="*/ 11 w 47"/>
                  <a:gd name="T35" fmla="*/ 72 h 80"/>
                  <a:gd name="T36" fmla="*/ 11 w 47"/>
                  <a:gd name="T37" fmla="*/ 38 h 80"/>
                  <a:gd name="T38" fmla="*/ 22 w 47"/>
                  <a:gd name="T39" fmla="*/ 35 h 80"/>
                  <a:gd name="T40" fmla="*/ 32 w 47"/>
                  <a:gd name="T41" fmla="*/ 39 h 80"/>
                  <a:gd name="T42" fmla="*/ 36 w 47"/>
                  <a:gd name="T43" fmla="*/ 51 h 80"/>
                  <a:gd name="T44" fmla="*/ 31 w 47"/>
                  <a:gd name="T45" fmla="*/ 66 h 80"/>
                  <a:gd name="T46" fmla="*/ 14 w 47"/>
                  <a:gd name="T47" fmla="*/ 72 h 80"/>
                  <a:gd name="T48" fmla="*/ 11 w 47"/>
                  <a:gd name="T4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80">
                    <a:moveTo>
                      <a:pt x="11" y="79"/>
                    </a:moveTo>
                    <a:lnTo>
                      <a:pt x="11" y="79"/>
                    </a:lnTo>
                    <a:cubicBezTo>
                      <a:pt x="20" y="80"/>
                      <a:pt x="32" y="80"/>
                      <a:pt x="41" y="70"/>
                    </a:cubicBezTo>
                    <a:cubicBezTo>
                      <a:pt x="46" y="63"/>
                      <a:pt x="47" y="55"/>
                      <a:pt x="47" y="51"/>
                    </a:cubicBezTo>
                    <a:cubicBezTo>
                      <a:pt x="47" y="36"/>
                      <a:pt x="37" y="26"/>
                      <a:pt x="25" y="26"/>
                    </a:cubicBezTo>
                    <a:cubicBezTo>
                      <a:pt x="18" y="26"/>
                      <a:pt x="13" y="30"/>
                      <a:pt x="11" y="31"/>
                    </a:cubicBezTo>
                    <a:lnTo>
                      <a:pt x="12" y="1"/>
                    </a:lnTo>
                    <a:lnTo>
                      <a:pt x="11" y="0"/>
                    </a:lnTo>
                    <a:lnTo>
                      <a:pt x="0" y="2"/>
                    </a:lnTo>
                    <a:lnTo>
                      <a:pt x="0" y="3"/>
                    </a:lnTo>
                    <a:cubicBezTo>
                      <a:pt x="1" y="13"/>
                      <a:pt x="1" y="20"/>
                      <a:pt x="1" y="37"/>
                    </a:cubicBezTo>
                    <a:lnTo>
                      <a:pt x="1" y="52"/>
                    </a:lnTo>
                    <a:cubicBezTo>
                      <a:pt x="1" y="66"/>
                      <a:pt x="1" y="73"/>
                      <a:pt x="1" y="79"/>
                    </a:cubicBezTo>
                    <a:lnTo>
                      <a:pt x="1" y="79"/>
                    </a:lnTo>
                    <a:cubicBezTo>
                      <a:pt x="5" y="79"/>
                      <a:pt x="6" y="79"/>
                      <a:pt x="9" y="79"/>
                    </a:cubicBezTo>
                    <a:lnTo>
                      <a:pt x="11" y="79"/>
                    </a:lnTo>
                    <a:close/>
                    <a:moveTo>
                      <a:pt x="11" y="72"/>
                    </a:moveTo>
                    <a:lnTo>
                      <a:pt x="11" y="72"/>
                    </a:lnTo>
                    <a:cubicBezTo>
                      <a:pt x="11" y="57"/>
                      <a:pt x="11" y="53"/>
                      <a:pt x="11" y="38"/>
                    </a:cubicBezTo>
                    <a:cubicBezTo>
                      <a:pt x="13" y="37"/>
                      <a:pt x="17" y="35"/>
                      <a:pt x="22" y="35"/>
                    </a:cubicBezTo>
                    <a:cubicBezTo>
                      <a:pt x="25" y="35"/>
                      <a:pt x="29" y="36"/>
                      <a:pt x="32" y="39"/>
                    </a:cubicBezTo>
                    <a:cubicBezTo>
                      <a:pt x="34" y="41"/>
                      <a:pt x="36" y="45"/>
                      <a:pt x="36" y="51"/>
                    </a:cubicBezTo>
                    <a:cubicBezTo>
                      <a:pt x="36" y="58"/>
                      <a:pt x="34" y="63"/>
                      <a:pt x="31" y="66"/>
                    </a:cubicBezTo>
                    <a:cubicBezTo>
                      <a:pt x="26" y="72"/>
                      <a:pt x="17" y="72"/>
                      <a:pt x="14" y="72"/>
                    </a:cubicBezTo>
                    <a:lnTo>
                      <a:pt x="11" y="7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49" name="Freeform 143"/>
              <p:cNvSpPr>
                <a:spLocks noEditPoints="1"/>
              </p:cNvSpPr>
              <p:nvPr/>
            </p:nvSpPr>
            <p:spPr bwMode="auto">
              <a:xfrm>
                <a:off x="2169" y="2326"/>
                <a:ext cx="9" cy="59"/>
              </a:xfrm>
              <a:custGeom>
                <a:avLst/>
                <a:gdLst>
                  <a:gd name="T0" fmla="*/ 12 w 12"/>
                  <a:gd name="T1" fmla="*/ 76 h 77"/>
                  <a:gd name="T2" fmla="*/ 12 w 12"/>
                  <a:gd name="T3" fmla="*/ 76 h 77"/>
                  <a:gd name="T4" fmla="*/ 11 w 12"/>
                  <a:gd name="T5" fmla="*/ 48 h 77"/>
                  <a:gd name="T6" fmla="*/ 12 w 12"/>
                  <a:gd name="T7" fmla="*/ 25 h 77"/>
                  <a:gd name="T8" fmla="*/ 11 w 12"/>
                  <a:gd name="T9" fmla="*/ 24 h 77"/>
                  <a:gd name="T10" fmla="*/ 0 w 12"/>
                  <a:gd name="T11" fmla="*/ 26 h 77"/>
                  <a:gd name="T12" fmla="*/ 0 w 12"/>
                  <a:gd name="T13" fmla="*/ 27 h 77"/>
                  <a:gd name="T14" fmla="*/ 0 w 12"/>
                  <a:gd name="T15" fmla="*/ 55 h 77"/>
                  <a:gd name="T16" fmla="*/ 0 w 12"/>
                  <a:gd name="T17" fmla="*/ 76 h 77"/>
                  <a:gd name="T18" fmla="*/ 0 w 12"/>
                  <a:gd name="T19" fmla="*/ 77 h 77"/>
                  <a:gd name="T20" fmla="*/ 11 w 12"/>
                  <a:gd name="T21" fmla="*/ 76 h 77"/>
                  <a:gd name="T22" fmla="*/ 12 w 12"/>
                  <a:gd name="T23" fmla="*/ 76 h 77"/>
                  <a:gd name="T24" fmla="*/ 12 w 12"/>
                  <a:gd name="T25" fmla="*/ 10 h 77"/>
                  <a:gd name="T26" fmla="*/ 12 w 12"/>
                  <a:gd name="T27" fmla="*/ 10 h 77"/>
                  <a:gd name="T28" fmla="*/ 12 w 12"/>
                  <a:gd name="T29" fmla="*/ 0 h 77"/>
                  <a:gd name="T30" fmla="*/ 11 w 12"/>
                  <a:gd name="T31" fmla="*/ 0 h 77"/>
                  <a:gd name="T32" fmla="*/ 0 w 12"/>
                  <a:gd name="T33" fmla="*/ 1 h 77"/>
                  <a:gd name="T34" fmla="*/ 0 w 12"/>
                  <a:gd name="T35" fmla="*/ 1 h 77"/>
                  <a:gd name="T36" fmla="*/ 0 w 12"/>
                  <a:gd name="T37" fmla="*/ 7 h 77"/>
                  <a:gd name="T38" fmla="*/ 0 w 12"/>
                  <a:gd name="T39" fmla="*/ 10 h 77"/>
                  <a:gd name="T40" fmla="*/ 0 w 12"/>
                  <a:gd name="T41" fmla="*/ 11 h 77"/>
                  <a:gd name="T42" fmla="*/ 11 w 12"/>
                  <a:gd name="T43" fmla="*/ 10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1" y="69"/>
                      <a:pt x="11" y="66"/>
                      <a:pt x="11" y="48"/>
                    </a:cubicBezTo>
                    <a:cubicBezTo>
                      <a:pt x="11" y="35"/>
                      <a:pt x="11" y="30"/>
                      <a:pt x="12" y="25"/>
                    </a:cubicBezTo>
                    <a:lnTo>
                      <a:pt x="11" y="24"/>
                    </a:lnTo>
                    <a:cubicBezTo>
                      <a:pt x="6" y="25"/>
                      <a:pt x="4" y="25"/>
                      <a:pt x="0" y="26"/>
                    </a:cubicBezTo>
                    <a:lnTo>
                      <a:pt x="0" y="27"/>
                    </a:lnTo>
                    <a:cubicBezTo>
                      <a:pt x="0" y="33"/>
                      <a:pt x="0" y="36"/>
                      <a:pt x="0" y="55"/>
                    </a:cubicBezTo>
                    <a:cubicBezTo>
                      <a:pt x="0" y="66"/>
                      <a:pt x="0" y="71"/>
                      <a:pt x="0" y="76"/>
                    </a:cubicBezTo>
                    <a:lnTo>
                      <a:pt x="0" y="77"/>
                    </a:lnTo>
                    <a:cubicBezTo>
                      <a:pt x="5" y="76"/>
                      <a:pt x="6" y="76"/>
                      <a:pt x="11" y="76"/>
                    </a:cubicBezTo>
                    <a:lnTo>
                      <a:pt x="12" y="76"/>
                    </a:lnTo>
                    <a:close/>
                    <a:moveTo>
                      <a:pt x="12" y="10"/>
                    </a:moveTo>
                    <a:lnTo>
                      <a:pt x="12" y="10"/>
                    </a:lnTo>
                    <a:cubicBezTo>
                      <a:pt x="12" y="5"/>
                      <a:pt x="12" y="4"/>
                      <a:pt x="12" y="0"/>
                    </a:cubicBezTo>
                    <a:lnTo>
                      <a:pt x="11" y="0"/>
                    </a:lnTo>
                    <a:cubicBezTo>
                      <a:pt x="6" y="0"/>
                      <a:pt x="5" y="0"/>
                      <a:pt x="0" y="1"/>
                    </a:cubicBezTo>
                    <a:lnTo>
                      <a:pt x="0" y="1"/>
                    </a:lnTo>
                    <a:cubicBezTo>
                      <a:pt x="0" y="3"/>
                      <a:pt x="0" y="5"/>
                      <a:pt x="0" y="7"/>
                    </a:cubicBezTo>
                    <a:cubicBezTo>
                      <a:pt x="0" y="8"/>
                      <a:pt x="0" y="9"/>
                      <a:pt x="0" y="10"/>
                    </a:cubicBezTo>
                    <a:lnTo>
                      <a:pt x="0" y="11"/>
                    </a:lnTo>
                    <a:cubicBezTo>
                      <a:pt x="5" y="11"/>
                      <a:pt x="6" y="10"/>
                      <a:pt x="11" y="10"/>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50" name="Freeform 144"/>
              <p:cNvSpPr>
                <a:spLocks/>
              </p:cNvSpPr>
              <p:nvPr/>
            </p:nvSpPr>
            <p:spPr bwMode="auto">
              <a:xfrm>
                <a:off x="2187" y="2323"/>
                <a:ext cx="9" cy="62"/>
              </a:xfrm>
              <a:custGeom>
                <a:avLst/>
                <a:gdLst>
                  <a:gd name="T0" fmla="*/ 12 w 12"/>
                  <a:gd name="T1" fmla="*/ 79 h 80"/>
                  <a:gd name="T2" fmla="*/ 12 w 12"/>
                  <a:gd name="T3" fmla="*/ 79 h 80"/>
                  <a:gd name="T4" fmla="*/ 12 w 12"/>
                  <a:gd name="T5" fmla="*/ 40 h 80"/>
                  <a:gd name="T6" fmla="*/ 12 w 12"/>
                  <a:gd name="T7" fmla="*/ 1 h 80"/>
                  <a:gd name="T8" fmla="*/ 12 w 12"/>
                  <a:gd name="T9" fmla="*/ 0 h 80"/>
                  <a:gd name="T10" fmla="*/ 1 w 12"/>
                  <a:gd name="T11" fmla="*/ 2 h 80"/>
                  <a:gd name="T12" fmla="*/ 0 w 12"/>
                  <a:gd name="T13" fmla="*/ 3 h 80"/>
                  <a:gd name="T14" fmla="*/ 1 w 12"/>
                  <a:gd name="T15" fmla="*/ 44 h 80"/>
                  <a:gd name="T16" fmla="*/ 1 w 12"/>
                  <a:gd name="T17" fmla="*/ 79 h 80"/>
                  <a:gd name="T18" fmla="*/ 1 w 12"/>
                  <a:gd name="T19" fmla="*/ 80 h 80"/>
                  <a:gd name="T20" fmla="*/ 12 w 12"/>
                  <a:gd name="T21" fmla="*/ 79 h 80"/>
                  <a:gd name="T22" fmla="*/ 12 w 12"/>
                  <a:gd name="T23"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80">
                    <a:moveTo>
                      <a:pt x="12" y="79"/>
                    </a:moveTo>
                    <a:lnTo>
                      <a:pt x="12" y="79"/>
                    </a:lnTo>
                    <a:cubicBezTo>
                      <a:pt x="12" y="69"/>
                      <a:pt x="12" y="62"/>
                      <a:pt x="12" y="40"/>
                    </a:cubicBezTo>
                    <a:cubicBezTo>
                      <a:pt x="12" y="27"/>
                      <a:pt x="12" y="14"/>
                      <a:pt x="12" y="1"/>
                    </a:cubicBezTo>
                    <a:lnTo>
                      <a:pt x="12" y="0"/>
                    </a:lnTo>
                    <a:cubicBezTo>
                      <a:pt x="7" y="1"/>
                      <a:pt x="6" y="1"/>
                      <a:pt x="1" y="2"/>
                    </a:cubicBezTo>
                    <a:lnTo>
                      <a:pt x="0" y="3"/>
                    </a:lnTo>
                    <a:cubicBezTo>
                      <a:pt x="1" y="16"/>
                      <a:pt x="1" y="30"/>
                      <a:pt x="1" y="44"/>
                    </a:cubicBezTo>
                    <a:cubicBezTo>
                      <a:pt x="1" y="63"/>
                      <a:pt x="1" y="72"/>
                      <a:pt x="1" y="79"/>
                    </a:cubicBezTo>
                    <a:lnTo>
                      <a:pt x="1" y="80"/>
                    </a:lnTo>
                    <a:cubicBezTo>
                      <a:pt x="6" y="79"/>
                      <a:pt x="7" y="79"/>
                      <a:pt x="12" y="79"/>
                    </a:cubicBezTo>
                    <a:lnTo>
                      <a:pt x="12" y="7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51" name="Freeform 145"/>
              <p:cNvSpPr>
                <a:spLocks noEditPoints="1"/>
              </p:cNvSpPr>
              <p:nvPr/>
            </p:nvSpPr>
            <p:spPr bwMode="auto">
              <a:xfrm>
                <a:off x="2206" y="2326"/>
                <a:ext cx="10" cy="59"/>
              </a:xfrm>
              <a:custGeom>
                <a:avLst/>
                <a:gdLst>
                  <a:gd name="T0" fmla="*/ 12 w 12"/>
                  <a:gd name="T1" fmla="*/ 76 h 77"/>
                  <a:gd name="T2" fmla="*/ 12 w 12"/>
                  <a:gd name="T3" fmla="*/ 76 h 77"/>
                  <a:gd name="T4" fmla="*/ 12 w 12"/>
                  <a:gd name="T5" fmla="*/ 48 h 77"/>
                  <a:gd name="T6" fmla="*/ 12 w 12"/>
                  <a:gd name="T7" fmla="*/ 25 h 77"/>
                  <a:gd name="T8" fmla="*/ 11 w 12"/>
                  <a:gd name="T9" fmla="*/ 24 h 77"/>
                  <a:gd name="T10" fmla="*/ 1 w 12"/>
                  <a:gd name="T11" fmla="*/ 26 h 77"/>
                  <a:gd name="T12" fmla="*/ 0 w 12"/>
                  <a:gd name="T13" fmla="*/ 27 h 77"/>
                  <a:gd name="T14" fmla="*/ 1 w 12"/>
                  <a:gd name="T15" fmla="*/ 55 h 77"/>
                  <a:gd name="T16" fmla="*/ 0 w 12"/>
                  <a:gd name="T17" fmla="*/ 76 h 77"/>
                  <a:gd name="T18" fmla="*/ 1 w 12"/>
                  <a:gd name="T19" fmla="*/ 77 h 77"/>
                  <a:gd name="T20" fmla="*/ 12 w 12"/>
                  <a:gd name="T21" fmla="*/ 76 h 77"/>
                  <a:gd name="T22" fmla="*/ 12 w 12"/>
                  <a:gd name="T23" fmla="*/ 76 h 77"/>
                  <a:gd name="T24" fmla="*/ 12 w 12"/>
                  <a:gd name="T25" fmla="*/ 10 h 77"/>
                  <a:gd name="T26" fmla="*/ 12 w 12"/>
                  <a:gd name="T27" fmla="*/ 10 h 77"/>
                  <a:gd name="T28" fmla="*/ 12 w 12"/>
                  <a:gd name="T29" fmla="*/ 0 h 77"/>
                  <a:gd name="T30" fmla="*/ 12 w 12"/>
                  <a:gd name="T31" fmla="*/ 0 h 77"/>
                  <a:gd name="T32" fmla="*/ 1 w 12"/>
                  <a:gd name="T33" fmla="*/ 1 h 77"/>
                  <a:gd name="T34" fmla="*/ 0 w 12"/>
                  <a:gd name="T35" fmla="*/ 1 h 77"/>
                  <a:gd name="T36" fmla="*/ 0 w 12"/>
                  <a:gd name="T37" fmla="*/ 7 h 77"/>
                  <a:gd name="T38" fmla="*/ 0 w 12"/>
                  <a:gd name="T39" fmla="*/ 10 h 77"/>
                  <a:gd name="T40" fmla="*/ 1 w 12"/>
                  <a:gd name="T41" fmla="*/ 11 h 77"/>
                  <a:gd name="T42" fmla="*/ 12 w 12"/>
                  <a:gd name="T43" fmla="*/ 10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2" y="69"/>
                      <a:pt x="12" y="66"/>
                      <a:pt x="12" y="48"/>
                    </a:cubicBezTo>
                    <a:cubicBezTo>
                      <a:pt x="12" y="35"/>
                      <a:pt x="12" y="30"/>
                      <a:pt x="12" y="25"/>
                    </a:cubicBezTo>
                    <a:lnTo>
                      <a:pt x="11" y="24"/>
                    </a:lnTo>
                    <a:cubicBezTo>
                      <a:pt x="6" y="25"/>
                      <a:pt x="5" y="25"/>
                      <a:pt x="1" y="26"/>
                    </a:cubicBezTo>
                    <a:lnTo>
                      <a:pt x="0" y="27"/>
                    </a:lnTo>
                    <a:cubicBezTo>
                      <a:pt x="1" y="33"/>
                      <a:pt x="1" y="36"/>
                      <a:pt x="1" y="55"/>
                    </a:cubicBezTo>
                    <a:cubicBezTo>
                      <a:pt x="1" y="66"/>
                      <a:pt x="1" y="71"/>
                      <a:pt x="0" y="76"/>
                    </a:cubicBezTo>
                    <a:lnTo>
                      <a:pt x="1" y="77"/>
                    </a:lnTo>
                    <a:cubicBezTo>
                      <a:pt x="6" y="76"/>
                      <a:pt x="7" y="76"/>
                      <a:pt x="12" y="76"/>
                    </a:cubicBezTo>
                    <a:lnTo>
                      <a:pt x="12" y="76"/>
                    </a:lnTo>
                    <a:close/>
                    <a:moveTo>
                      <a:pt x="12" y="10"/>
                    </a:moveTo>
                    <a:lnTo>
                      <a:pt x="12" y="10"/>
                    </a:lnTo>
                    <a:cubicBezTo>
                      <a:pt x="12" y="5"/>
                      <a:pt x="12" y="4"/>
                      <a:pt x="12" y="0"/>
                    </a:cubicBezTo>
                    <a:lnTo>
                      <a:pt x="12" y="0"/>
                    </a:lnTo>
                    <a:cubicBezTo>
                      <a:pt x="7" y="0"/>
                      <a:pt x="6" y="0"/>
                      <a:pt x="1" y="1"/>
                    </a:cubicBezTo>
                    <a:lnTo>
                      <a:pt x="0" y="1"/>
                    </a:lnTo>
                    <a:cubicBezTo>
                      <a:pt x="0" y="3"/>
                      <a:pt x="0" y="5"/>
                      <a:pt x="0" y="7"/>
                    </a:cubicBezTo>
                    <a:cubicBezTo>
                      <a:pt x="0" y="8"/>
                      <a:pt x="0" y="9"/>
                      <a:pt x="0" y="10"/>
                    </a:cubicBezTo>
                    <a:lnTo>
                      <a:pt x="1" y="11"/>
                    </a:lnTo>
                    <a:cubicBezTo>
                      <a:pt x="6" y="11"/>
                      <a:pt x="7" y="10"/>
                      <a:pt x="12" y="10"/>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52" name="Freeform 146"/>
              <p:cNvSpPr>
                <a:spLocks/>
              </p:cNvSpPr>
              <p:nvPr/>
            </p:nvSpPr>
            <p:spPr bwMode="auto">
              <a:xfrm>
                <a:off x="2221" y="2333"/>
                <a:ext cx="23" cy="52"/>
              </a:xfrm>
              <a:custGeom>
                <a:avLst/>
                <a:gdLst>
                  <a:gd name="T0" fmla="*/ 29 w 30"/>
                  <a:gd name="T1" fmla="*/ 59 h 68"/>
                  <a:gd name="T2" fmla="*/ 29 w 30"/>
                  <a:gd name="T3" fmla="*/ 59 h 68"/>
                  <a:gd name="T4" fmla="*/ 24 w 30"/>
                  <a:gd name="T5" fmla="*/ 60 h 68"/>
                  <a:gd name="T6" fmla="*/ 18 w 30"/>
                  <a:gd name="T7" fmla="*/ 50 h 68"/>
                  <a:gd name="T8" fmla="*/ 18 w 30"/>
                  <a:gd name="T9" fmla="*/ 42 h 68"/>
                  <a:gd name="T10" fmla="*/ 18 w 30"/>
                  <a:gd name="T11" fmla="*/ 24 h 68"/>
                  <a:gd name="T12" fmla="*/ 29 w 30"/>
                  <a:gd name="T13" fmla="*/ 24 h 68"/>
                  <a:gd name="T14" fmla="*/ 29 w 30"/>
                  <a:gd name="T15" fmla="*/ 23 h 68"/>
                  <a:gd name="T16" fmla="*/ 30 w 30"/>
                  <a:gd name="T17" fmla="*/ 16 h 68"/>
                  <a:gd name="T18" fmla="*/ 29 w 30"/>
                  <a:gd name="T19" fmla="*/ 16 h 68"/>
                  <a:gd name="T20" fmla="*/ 18 w 30"/>
                  <a:gd name="T21" fmla="*/ 16 h 68"/>
                  <a:gd name="T22" fmla="*/ 19 w 30"/>
                  <a:gd name="T23" fmla="*/ 1 h 68"/>
                  <a:gd name="T24" fmla="*/ 18 w 30"/>
                  <a:gd name="T25" fmla="*/ 0 h 68"/>
                  <a:gd name="T26" fmla="*/ 8 w 30"/>
                  <a:gd name="T27" fmla="*/ 3 h 68"/>
                  <a:gd name="T28" fmla="*/ 7 w 30"/>
                  <a:gd name="T29" fmla="*/ 4 h 68"/>
                  <a:gd name="T30" fmla="*/ 8 w 30"/>
                  <a:gd name="T31" fmla="*/ 9 h 68"/>
                  <a:gd name="T32" fmla="*/ 8 w 30"/>
                  <a:gd name="T33" fmla="*/ 16 h 68"/>
                  <a:gd name="T34" fmla="*/ 1 w 30"/>
                  <a:gd name="T35" fmla="*/ 16 h 68"/>
                  <a:gd name="T36" fmla="*/ 0 w 30"/>
                  <a:gd name="T37" fmla="*/ 16 h 68"/>
                  <a:gd name="T38" fmla="*/ 0 w 30"/>
                  <a:gd name="T39" fmla="*/ 23 h 68"/>
                  <a:gd name="T40" fmla="*/ 1 w 30"/>
                  <a:gd name="T41" fmla="*/ 24 h 68"/>
                  <a:gd name="T42" fmla="*/ 8 w 30"/>
                  <a:gd name="T43" fmla="*/ 24 h 68"/>
                  <a:gd name="T44" fmla="*/ 8 w 30"/>
                  <a:gd name="T45" fmla="*/ 46 h 68"/>
                  <a:gd name="T46" fmla="*/ 9 w 30"/>
                  <a:gd name="T47" fmla="*/ 63 h 68"/>
                  <a:gd name="T48" fmla="*/ 21 w 30"/>
                  <a:gd name="T49" fmla="*/ 68 h 68"/>
                  <a:gd name="T50" fmla="*/ 28 w 30"/>
                  <a:gd name="T51" fmla="*/ 67 h 68"/>
                  <a:gd name="T52" fmla="*/ 29 w 30"/>
                  <a:gd name="T53" fmla="*/ 66 h 68"/>
                  <a:gd name="T54" fmla="*/ 29 w 30"/>
                  <a:gd name="T55" fmla="*/ 59 h 68"/>
                  <a:gd name="T56" fmla="*/ 29 w 30"/>
                  <a:gd name="T5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68">
                    <a:moveTo>
                      <a:pt x="29" y="59"/>
                    </a:moveTo>
                    <a:lnTo>
                      <a:pt x="29" y="59"/>
                    </a:lnTo>
                    <a:cubicBezTo>
                      <a:pt x="28" y="59"/>
                      <a:pt x="26" y="60"/>
                      <a:pt x="24" y="60"/>
                    </a:cubicBezTo>
                    <a:cubicBezTo>
                      <a:pt x="19" y="60"/>
                      <a:pt x="18" y="57"/>
                      <a:pt x="18" y="50"/>
                    </a:cubicBezTo>
                    <a:cubicBezTo>
                      <a:pt x="18" y="49"/>
                      <a:pt x="18" y="43"/>
                      <a:pt x="18" y="42"/>
                    </a:cubicBezTo>
                    <a:lnTo>
                      <a:pt x="18" y="24"/>
                    </a:lnTo>
                    <a:cubicBezTo>
                      <a:pt x="23" y="24"/>
                      <a:pt x="24" y="24"/>
                      <a:pt x="29" y="24"/>
                    </a:cubicBezTo>
                    <a:lnTo>
                      <a:pt x="29" y="23"/>
                    </a:lnTo>
                    <a:cubicBezTo>
                      <a:pt x="29" y="20"/>
                      <a:pt x="30" y="19"/>
                      <a:pt x="30" y="16"/>
                    </a:cubicBezTo>
                    <a:lnTo>
                      <a:pt x="29" y="16"/>
                    </a:lnTo>
                    <a:cubicBezTo>
                      <a:pt x="24" y="16"/>
                      <a:pt x="22" y="16"/>
                      <a:pt x="18" y="16"/>
                    </a:cubicBezTo>
                    <a:cubicBezTo>
                      <a:pt x="18" y="9"/>
                      <a:pt x="18" y="7"/>
                      <a:pt x="19" y="1"/>
                    </a:cubicBezTo>
                    <a:lnTo>
                      <a:pt x="18" y="0"/>
                    </a:lnTo>
                    <a:cubicBezTo>
                      <a:pt x="13" y="2"/>
                      <a:pt x="12" y="2"/>
                      <a:pt x="8" y="3"/>
                    </a:cubicBezTo>
                    <a:lnTo>
                      <a:pt x="7" y="4"/>
                    </a:lnTo>
                    <a:cubicBezTo>
                      <a:pt x="7" y="6"/>
                      <a:pt x="8" y="8"/>
                      <a:pt x="8" y="9"/>
                    </a:cubicBezTo>
                    <a:cubicBezTo>
                      <a:pt x="8" y="11"/>
                      <a:pt x="8" y="14"/>
                      <a:pt x="8" y="16"/>
                    </a:cubicBezTo>
                    <a:cubicBezTo>
                      <a:pt x="4" y="16"/>
                      <a:pt x="3" y="16"/>
                      <a:pt x="1" y="16"/>
                    </a:cubicBezTo>
                    <a:lnTo>
                      <a:pt x="0" y="16"/>
                    </a:lnTo>
                    <a:cubicBezTo>
                      <a:pt x="0" y="19"/>
                      <a:pt x="0" y="20"/>
                      <a:pt x="0" y="23"/>
                    </a:cubicBezTo>
                    <a:lnTo>
                      <a:pt x="1" y="24"/>
                    </a:lnTo>
                    <a:cubicBezTo>
                      <a:pt x="4" y="24"/>
                      <a:pt x="4" y="24"/>
                      <a:pt x="8" y="24"/>
                    </a:cubicBezTo>
                    <a:lnTo>
                      <a:pt x="8" y="46"/>
                    </a:lnTo>
                    <a:cubicBezTo>
                      <a:pt x="8" y="57"/>
                      <a:pt x="8" y="60"/>
                      <a:pt x="9" y="63"/>
                    </a:cubicBezTo>
                    <a:cubicBezTo>
                      <a:pt x="12" y="68"/>
                      <a:pt x="19" y="68"/>
                      <a:pt x="21" y="68"/>
                    </a:cubicBezTo>
                    <a:cubicBezTo>
                      <a:pt x="25" y="68"/>
                      <a:pt x="26" y="67"/>
                      <a:pt x="28" y="67"/>
                    </a:cubicBezTo>
                    <a:lnTo>
                      <a:pt x="29" y="66"/>
                    </a:lnTo>
                    <a:cubicBezTo>
                      <a:pt x="29" y="63"/>
                      <a:pt x="29" y="63"/>
                      <a:pt x="29" y="59"/>
                    </a:cubicBezTo>
                    <a:lnTo>
                      <a:pt x="29"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53" name="Freeform 147"/>
              <p:cNvSpPr>
                <a:spLocks/>
              </p:cNvSpPr>
              <p:nvPr/>
            </p:nvSpPr>
            <p:spPr bwMode="auto">
              <a:xfrm>
                <a:off x="2244" y="2344"/>
                <a:ext cx="36" cy="59"/>
              </a:xfrm>
              <a:custGeom>
                <a:avLst/>
                <a:gdLst>
                  <a:gd name="T0" fmla="*/ 46 w 47"/>
                  <a:gd name="T1" fmla="*/ 0 h 77"/>
                  <a:gd name="T2" fmla="*/ 46 w 47"/>
                  <a:gd name="T3" fmla="*/ 0 h 77"/>
                  <a:gd name="T4" fmla="*/ 37 w 47"/>
                  <a:gd name="T5" fmla="*/ 1 h 77"/>
                  <a:gd name="T6" fmla="*/ 36 w 47"/>
                  <a:gd name="T7" fmla="*/ 1 h 77"/>
                  <a:gd name="T8" fmla="*/ 30 w 47"/>
                  <a:gd name="T9" fmla="*/ 22 h 77"/>
                  <a:gd name="T10" fmla="*/ 24 w 47"/>
                  <a:gd name="T11" fmla="*/ 39 h 77"/>
                  <a:gd name="T12" fmla="*/ 18 w 47"/>
                  <a:gd name="T13" fmla="*/ 20 h 77"/>
                  <a:gd name="T14" fmla="*/ 12 w 47"/>
                  <a:gd name="T15" fmla="*/ 1 h 77"/>
                  <a:gd name="T16" fmla="*/ 11 w 47"/>
                  <a:gd name="T17" fmla="*/ 0 h 77"/>
                  <a:gd name="T18" fmla="*/ 0 w 47"/>
                  <a:gd name="T19" fmla="*/ 1 h 77"/>
                  <a:gd name="T20" fmla="*/ 0 w 47"/>
                  <a:gd name="T21" fmla="*/ 2 h 77"/>
                  <a:gd name="T22" fmla="*/ 19 w 47"/>
                  <a:gd name="T23" fmla="*/ 53 h 77"/>
                  <a:gd name="T24" fmla="*/ 19 w 47"/>
                  <a:gd name="T25" fmla="*/ 54 h 77"/>
                  <a:gd name="T26" fmla="*/ 15 w 47"/>
                  <a:gd name="T27" fmla="*/ 64 h 77"/>
                  <a:gd name="T28" fmla="*/ 10 w 47"/>
                  <a:gd name="T29" fmla="*/ 75 h 77"/>
                  <a:gd name="T30" fmla="*/ 9 w 47"/>
                  <a:gd name="T31" fmla="*/ 76 h 77"/>
                  <a:gd name="T32" fmla="*/ 10 w 47"/>
                  <a:gd name="T33" fmla="*/ 77 h 77"/>
                  <a:gd name="T34" fmla="*/ 20 w 47"/>
                  <a:gd name="T35" fmla="*/ 76 h 77"/>
                  <a:gd name="T36" fmla="*/ 21 w 47"/>
                  <a:gd name="T37" fmla="*/ 76 h 77"/>
                  <a:gd name="T38" fmla="*/ 29 w 47"/>
                  <a:gd name="T39" fmla="*/ 48 h 77"/>
                  <a:gd name="T40" fmla="*/ 47 w 47"/>
                  <a:gd name="T41" fmla="*/ 1 h 77"/>
                  <a:gd name="T42" fmla="*/ 46 w 47"/>
                  <a:gd name="T4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77">
                    <a:moveTo>
                      <a:pt x="46" y="0"/>
                    </a:moveTo>
                    <a:lnTo>
                      <a:pt x="46" y="0"/>
                    </a:lnTo>
                    <a:cubicBezTo>
                      <a:pt x="42" y="1"/>
                      <a:pt x="39" y="1"/>
                      <a:pt x="37" y="1"/>
                    </a:cubicBezTo>
                    <a:lnTo>
                      <a:pt x="36" y="1"/>
                    </a:lnTo>
                    <a:cubicBezTo>
                      <a:pt x="35" y="7"/>
                      <a:pt x="32" y="15"/>
                      <a:pt x="30" y="22"/>
                    </a:cubicBezTo>
                    <a:lnTo>
                      <a:pt x="24" y="39"/>
                    </a:lnTo>
                    <a:lnTo>
                      <a:pt x="18" y="20"/>
                    </a:lnTo>
                    <a:cubicBezTo>
                      <a:pt x="16" y="14"/>
                      <a:pt x="15" y="10"/>
                      <a:pt x="12" y="1"/>
                    </a:cubicBezTo>
                    <a:lnTo>
                      <a:pt x="11" y="0"/>
                    </a:lnTo>
                    <a:cubicBezTo>
                      <a:pt x="6" y="1"/>
                      <a:pt x="5" y="1"/>
                      <a:pt x="0" y="1"/>
                    </a:cubicBezTo>
                    <a:lnTo>
                      <a:pt x="0" y="2"/>
                    </a:lnTo>
                    <a:cubicBezTo>
                      <a:pt x="4" y="12"/>
                      <a:pt x="19" y="52"/>
                      <a:pt x="19" y="53"/>
                    </a:cubicBezTo>
                    <a:cubicBezTo>
                      <a:pt x="19" y="53"/>
                      <a:pt x="19" y="54"/>
                      <a:pt x="19" y="54"/>
                    </a:cubicBezTo>
                    <a:cubicBezTo>
                      <a:pt x="18" y="57"/>
                      <a:pt x="16" y="61"/>
                      <a:pt x="15" y="64"/>
                    </a:cubicBezTo>
                    <a:cubicBezTo>
                      <a:pt x="13" y="68"/>
                      <a:pt x="11" y="72"/>
                      <a:pt x="10" y="75"/>
                    </a:cubicBezTo>
                    <a:lnTo>
                      <a:pt x="9" y="76"/>
                    </a:lnTo>
                    <a:lnTo>
                      <a:pt x="10" y="77"/>
                    </a:lnTo>
                    <a:cubicBezTo>
                      <a:pt x="14" y="76"/>
                      <a:pt x="15" y="76"/>
                      <a:pt x="20" y="76"/>
                    </a:cubicBezTo>
                    <a:lnTo>
                      <a:pt x="21" y="76"/>
                    </a:lnTo>
                    <a:cubicBezTo>
                      <a:pt x="23" y="66"/>
                      <a:pt x="26" y="57"/>
                      <a:pt x="29" y="48"/>
                    </a:cubicBezTo>
                    <a:cubicBezTo>
                      <a:pt x="32" y="41"/>
                      <a:pt x="41" y="15"/>
                      <a:pt x="47" y="1"/>
                    </a:cubicBezTo>
                    <a:lnTo>
                      <a:pt x="4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54" name="Freeform 148"/>
              <p:cNvSpPr>
                <a:spLocks/>
              </p:cNvSpPr>
              <p:nvPr/>
            </p:nvSpPr>
            <p:spPr bwMode="auto">
              <a:xfrm>
                <a:off x="1824" y="2439"/>
                <a:ext cx="20" cy="41"/>
              </a:xfrm>
              <a:custGeom>
                <a:avLst/>
                <a:gdLst>
                  <a:gd name="T0" fmla="*/ 24 w 26"/>
                  <a:gd name="T1" fmla="*/ 11 h 53"/>
                  <a:gd name="T2" fmla="*/ 24 w 26"/>
                  <a:gd name="T3" fmla="*/ 11 h 53"/>
                  <a:gd name="T4" fmla="*/ 26 w 26"/>
                  <a:gd name="T5" fmla="*/ 1 h 53"/>
                  <a:gd name="T6" fmla="*/ 26 w 26"/>
                  <a:gd name="T7" fmla="*/ 1 h 53"/>
                  <a:gd name="T8" fmla="*/ 23 w 26"/>
                  <a:gd name="T9" fmla="*/ 0 h 53"/>
                  <a:gd name="T10" fmla="*/ 11 w 26"/>
                  <a:gd name="T11" fmla="*/ 10 h 53"/>
                  <a:gd name="T12" fmla="*/ 11 w 26"/>
                  <a:gd name="T13" fmla="*/ 1 h 53"/>
                  <a:gd name="T14" fmla="*/ 11 w 26"/>
                  <a:gd name="T15" fmla="*/ 1 h 53"/>
                  <a:gd name="T16" fmla="*/ 1 w 26"/>
                  <a:gd name="T17" fmla="*/ 3 h 53"/>
                  <a:gd name="T18" fmla="*/ 0 w 26"/>
                  <a:gd name="T19" fmla="*/ 4 h 53"/>
                  <a:gd name="T20" fmla="*/ 1 w 26"/>
                  <a:gd name="T21" fmla="*/ 29 h 53"/>
                  <a:gd name="T22" fmla="*/ 1 w 26"/>
                  <a:gd name="T23" fmla="*/ 53 h 53"/>
                  <a:gd name="T24" fmla="*/ 1 w 26"/>
                  <a:gd name="T25" fmla="*/ 53 h 53"/>
                  <a:gd name="T26" fmla="*/ 12 w 26"/>
                  <a:gd name="T27" fmla="*/ 53 h 53"/>
                  <a:gd name="T28" fmla="*/ 12 w 26"/>
                  <a:gd name="T29" fmla="*/ 52 h 53"/>
                  <a:gd name="T30" fmla="*/ 11 w 26"/>
                  <a:gd name="T31" fmla="*/ 30 h 53"/>
                  <a:gd name="T32" fmla="*/ 16 w 26"/>
                  <a:gd name="T33" fmla="*/ 12 h 53"/>
                  <a:gd name="T34" fmla="*/ 20 w 26"/>
                  <a:gd name="T35" fmla="*/ 11 h 53"/>
                  <a:gd name="T36" fmla="*/ 24 w 26"/>
                  <a:gd name="T37" fmla="*/ 12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7"/>
                      <a:pt x="25" y="6"/>
                      <a:pt x="26" y="1"/>
                    </a:cubicBezTo>
                    <a:lnTo>
                      <a:pt x="26" y="1"/>
                    </a:lnTo>
                    <a:cubicBezTo>
                      <a:pt x="25" y="1"/>
                      <a:pt x="24" y="0"/>
                      <a:pt x="23" y="0"/>
                    </a:cubicBezTo>
                    <a:cubicBezTo>
                      <a:pt x="15" y="0"/>
                      <a:pt x="12" y="7"/>
                      <a:pt x="11" y="10"/>
                    </a:cubicBezTo>
                    <a:lnTo>
                      <a:pt x="11" y="1"/>
                    </a:lnTo>
                    <a:lnTo>
                      <a:pt x="11" y="1"/>
                    </a:lnTo>
                    <a:cubicBezTo>
                      <a:pt x="7" y="2"/>
                      <a:pt x="4" y="2"/>
                      <a:pt x="1" y="3"/>
                    </a:cubicBezTo>
                    <a:lnTo>
                      <a:pt x="0" y="4"/>
                    </a:lnTo>
                    <a:cubicBezTo>
                      <a:pt x="1" y="9"/>
                      <a:pt x="1" y="13"/>
                      <a:pt x="1" y="29"/>
                    </a:cubicBezTo>
                    <a:cubicBezTo>
                      <a:pt x="1" y="38"/>
                      <a:pt x="1" y="45"/>
                      <a:pt x="1" y="53"/>
                    </a:cubicBezTo>
                    <a:lnTo>
                      <a:pt x="1" y="53"/>
                    </a:lnTo>
                    <a:cubicBezTo>
                      <a:pt x="6" y="53"/>
                      <a:pt x="7" y="53"/>
                      <a:pt x="12" y="53"/>
                    </a:cubicBezTo>
                    <a:lnTo>
                      <a:pt x="12" y="52"/>
                    </a:lnTo>
                    <a:cubicBezTo>
                      <a:pt x="12" y="47"/>
                      <a:pt x="11" y="41"/>
                      <a:pt x="11" y="30"/>
                    </a:cubicBezTo>
                    <a:cubicBezTo>
                      <a:pt x="11" y="20"/>
                      <a:pt x="11" y="15"/>
                      <a:pt x="16" y="12"/>
                    </a:cubicBezTo>
                    <a:cubicBezTo>
                      <a:pt x="16" y="12"/>
                      <a:pt x="18" y="11"/>
                      <a:pt x="20" y="11"/>
                    </a:cubicBezTo>
                    <a:cubicBezTo>
                      <a:pt x="21" y="11"/>
                      <a:pt x="23" y="11"/>
                      <a:pt x="24" y="12"/>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55" name="Freeform 149"/>
              <p:cNvSpPr>
                <a:spLocks noEditPoints="1"/>
              </p:cNvSpPr>
              <p:nvPr/>
            </p:nvSpPr>
            <p:spPr bwMode="auto">
              <a:xfrm>
                <a:off x="1847" y="2439"/>
                <a:ext cx="36" cy="41"/>
              </a:xfrm>
              <a:custGeom>
                <a:avLst/>
                <a:gdLst>
                  <a:gd name="T0" fmla="*/ 43 w 46"/>
                  <a:gd name="T1" fmla="*/ 40 h 54"/>
                  <a:gd name="T2" fmla="*/ 43 w 46"/>
                  <a:gd name="T3" fmla="*/ 40 h 54"/>
                  <a:gd name="T4" fmla="*/ 35 w 46"/>
                  <a:gd name="T5" fmla="*/ 45 h 54"/>
                  <a:gd name="T6" fmla="*/ 27 w 46"/>
                  <a:gd name="T7" fmla="*/ 46 h 54"/>
                  <a:gd name="T8" fmla="*/ 14 w 46"/>
                  <a:gd name="T9" fmla="*/ 41 h 54"/>
                  <a:gd name="T10" fmla="*/ 10 w 46"/>
                  <a:gd name="T11" fmla="*/ 29 h 54"/>
                  <a:gd name="T12" fmla="*/ 45 w 46"/>
                  <a:gd name="T13" fmla="*/ 29 h 54"/>
                  <a:gd name="T14" fmla="*/ 45 w 46"/>
                  <a:gd name="T15" fmla="*/ 28 h 54"/>
                  <a:gd name="T16" fmla="*/ 40 w 46"/>
                  <a:gd name="T17" fmla="*/ 7 h 54"/>
                  <a:gd name="T18" fmla="*/ 24 w 46"/>
                  <a:gd name="T19" fmla="*/ 0 h 54"/>
                  <a:gd name="T20" fmla="*/ 0 w 46"/>
                  <a:gd name="T21" fmla="*/ 28 h 54"/>
                  <a:gd name="T22" fmla="*/ 26 w 46"/>
                  <a:gd name="T23" fmla="*/ 54 h 54"/>
                  <a:gd name="T24" fmla="*/ 42 w 46"/>
                  <a:gd name="T25" fmla="*/ 50 h 54"/>
                  <a:gd name="T26" fmla="*/ 43 w 46"/>
                  <a:gd name="T27" fmla="*/ 50 h 54"/>
                  <a:gd name="T28" fmla="*/ 43 w 46"/>
                  <a:gd name="T29" fmla="*/ 41 h 54"/>
                  <a:gd name="T30" fmla="*/ 43 w 46"/>
                  <a:gd name="T31" fmla="*/ 40 h 54"/>
                  <a:gd name="T32" fmla="*/ 35 w 46"/>
                  <a:gd name="T33" fmla="*/ 21 h 54"/>
                  <a:gd name="T34" fmla="*/ 35 w 46"/>
                  <a:gd name="T35" fmla="*/ 21 h 54"/>
                  <a:gd name="T36" fmla="*/ 10 w 46"/>
                  <a:gd name="T37" fmla="*/ 21 h 54"/>
                  <a:gd name="T38" fmla="*/ 23 w 46"/>
                  <a:gd name="T39" fmla="*/ 7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1" y="42"/>
                      <a:pt x="39" y="43"/>
                      <a:pt x="35" y="45"/>
                    </a:cubicBezTo>
                    <a:cubicBezTo>
                      <a:pt x="33" y="46"/>
                      <a:pt x="30" y="46"/>
                      <a:pt x="27" y="46"/>
                    </a:cubicBezTo>
                    <a:cubicBezTo>
                      <a:pt x="24" y="46"/>
                      <a:pt x="18" y="46"/>
                      <a:pt x="14" y="41"/>
                    </a:cubicBezTo>
                    <a:cubicBezTo>
                      <a:pt x="11" y="37"/>
                      <a:pt x="10" y="32"/>
                      <a:pt x="10" y="29"/>
                    </a:cubicBezTo>
                    <a:cubicBezTo>
                      <a:pt x="27" y="29"/>
                      <a:pt x="29" y="29"/>
                      <a:pt x="45" y="29"/>
                    </a:cubicBezTo>
                    <a:lnTo>
                      <a:pt x="45" y="28"/>
                    </a:lnTo>
                    <a:cubicBezTo>
                      <a:pt x="45" y="24"/>
                      <a:pt x="46" y="14"/>
                      <a:pt x="40" y="7"/>
                    </a:cubicBezTo>
                    <a:cubicBezTo>
                      <a:pt x="37" y="4"/>
                      <a:pt x="32" y="0"/>
                      <a:pt x="24" y="0"/>
                    </a:cubicBezTo>
                    <a:cubicBezTo>
                      <a:pt x="11" y="0"/>
                      <a:pt x="0" y="9"/>
                      <a:pt x="0" y="28"/>
                    </a:cubicBezTo>
                    <a:cubicBezTo>
                      <a:pt x="0" y="45"/>
                      <a:pt x="10" y="54"/>
                      <a:pt x="26" y="54"/>
                    </a:cubicBezTo>
                    <a:cubicBezTo>
                      <a:pt x="35" y="54"/>
                      <a:pt x="40" y="51"/>
                      <a:pt x="42" y="50"/>
                    </a:cubicBezTo>
                    <a:lnTo>
                      <a:pt x="43" y="50"/>
                    </a:lnTo>
                    <a:cubicBezTo>
                      <a:pt x="43" y="46"/>
                      <a:pt x="43" y="45"/>
                      <a:pt x="43" y="41"/>
                    </a:cubicBezTo>
                    <a:lnTo>
                      <a:pt x="43" y="40"/>
                    </a:lnTo>
                    <a:close/>
                    <a:moveTo>
                      <a:pt x="35" y="21"/>
                    </a:moveTo>
                    <a:lnTo>
                      <a:pt x="35" y="21"/>
                    </a:lnTo>
                    <a:cubicBezTo>
                      <a:pt x="26" y="21"/>
                      <a:pt x="22" y="21"/>
                      <a:pt x="10" y="21"/>
                    </a:cubicBezTo>
                    <a:cubicBezTo>
                      <a:pt x="11" y="11"/>
                      <a:pt x="18" y="7"/>
                      <a:pt x="23" y="7"/>
                    </a:cubicBezTo>
                    <a:cubicBezTo>
                      <a:pt x="28" y="7"/>
                      <a:pt x="32" y="10"/>
                      <a:pt x="34" y="15"/>
                    </a:cubicBezTo>
                    <a:cubicBezTo>
                      <a:pt x="35" y="17"/>
                      <a:pt x="35" y="20"/>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56" name="Freeform 150"/>
              <p:cNvSpPr>
                <a:spLocks noEditPoints="1"/>
              </p:cNvSpPr>
              <p:nvPr/>
            </p:nvSpPr>
            <p:spPr bwMode="auto">
              <a:xfrm>
                <a:off x="1888" y="2440"/>
                <a:ext cx="37" cy="59"/>
              </a:xfrm>
              <a:custGeom>
                <a:avLst/>
                <a:gdLst>
                  <a:gd name="T0" fmla="*/ 47 w 48"/>
                  <a:gd name="T1" fmla="*/ 0 h 77"/>
                  <a:gd name="T2" fmla="*/ 47 w 48"/>
                  <a:gd name="T3" fmla="*/ 0 h 77"/>
                  <a:gd name="T4" fmla="*/ 33 w 48"/>
                  <a:gd name="T5" fmla="*/ 0 h 77"/>
                  <a:gd name="T6" fmla="*/ 3 w 48"/>
                  <a:gd name="T7" fmla="*/ 15 h 77"/>
                  <a:gd name="T8" fmla="*/ 0 w 48"/>
                  <a:gd name="T9" fmla="*/ 28 h 77"/>
                  <a:gd name="T10" fmla="*/ 22 w 48"/>
                  <a:gd name="T11" fmla="*/ 53 h 77"/>
                  <a:gd name="T12" fmla="*/ 37 w 48"/>
                  <a:gd name="T13" fmla="*/ 48 h 77"/>
                  <a:gd name="T14" fmla="*/ 36 w 48"/>
                  <a:gd name="T15" fmla="*/ 76 h 77"/>
                  <a:gd name="T16" fmla="*/ 37 w 48"/>
                  <a:gd name="T17" fmla="*/ 77 h 77"/>
                  <a:gd name="T18" fmla="*/ 47 w 48"/>
                  <a:gd name="T19" fmla="*/ 76 h 77"/>
                  <a:gd name="T20" fmla="*/ 48 w 48"/>
                  <a:gd name="T21" fmla="*/ 76 h 77"/>
                  <a:gd name="T22" fmla="*/ 48 w 48"/>
                  <a:gd name="T23" fmla="*/ 71 h 77"/>
                  <a:gd name="T24" fmla="*/ 47 w 48"/>
                  <a:gd name="T25" fmla="*/ 40 h 77"/>
                  <a:gd name="T26" fmla="*/ 48 w 48"/>
                  <a:gd name="T27" fmla="*/ 1 h 77"/>
                  <a:gd name="T28" fmla="*/ 47 w 48"/>
                  <a:gd name="T29" fmla="*/ 0 h 77"/>
                  <a:gd name="T30" fmla="*/ 37 w 48"/>
                  <a:gd name="T31" fmla="*/ 40 h 77"/>
                  <a:gd name="T32" fmla="*/ 37 w 48"/>
                  <a:gd name="T33" fmla="*/ 40 h 77"/>
                  <a:gd name="T34" fmla="*/ 25 w 48"/>
                  <a:gd name="T35" fmla="*/ 44 h 77"/>
                  <a:gd name="T36" fmla="*/ 11 w 48"/>
                  <a:gd name="T37" fmla="*/ 28 h 77"/>
                  <a:gd name="T38" fmla="*/ 17 w 48"/>
                  <a:gd name="T39" fmla="*/ 13 h 77"/>
                  <a:gd name="T40" fmla="*/ 33 w 48"/>
                  <a:gd name="T41" fmla="*/ 8 h 77"/>
                  <a:gd name="T42" fmla="*/ 37 w 48"/>
                  <a:gd name="T43" fmla="*/ 8 h 77"/>
                  <a:gd name="T44" fmla="*/ 37 w 48"/>
                  <a:gd name="T45" fmla="*/ 4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77">
                    <a:moveTo>
                      <a:pt x="47" y="0"/>
                    </a:moveTo>
                    <a:lnTo>
                      <a:pt x="47" y="0"/>
                    </a:lnTo>
                    <a:cubicBezTo>
                      <a:pt x="45" y="0"/>
                      <a:pt x="35" y="0"/>
                      <a:pt x="33" y="0"/>
                    </a:cubicBezTo>
                    <a:cubicBezTo>
                      <a:pt x="24" y="0"/>
                      <a:pt x="10" y="1"/>
                      <a:pt x="3" y="15"/>
                    </a:cubicBezTo>
                    <a:cubicBezTo>
                      <a:pt x="1" y="19"/>
                      <a:pt x="0" y="24"/>
                      <a:pt x="0" y="28"/>
                    </a:cubicBezTo>
                    <a:cubicBezTo>
                      <a:pt x="0" y="42"/>
                      <a:pt x="9" y="53"/>
                      <a:pt x="22" y="53"/>
                    </a:cubicBezTo>
                    <a:cubicBezTo>
                      <a:pt x="30" y="53"/>
                      <a:pt x="34" y="50"/>
                      <a:pt x="37" y="48"/>
                    </a:cubicBezTo>
                    <a:cubicBezTo>
                      <a:pt x="37" y="60"/>
                      <a:pt x="37" y="64"/>
                      <a:pt x="36" y="76"/>
                    </a:cubicBezTo>
                    <a:lnTo>
                      <a:pt x="37" y="77"/>
                    </a:lnTo>
                    <a:lnTo>
                      <a:pt x="47" y="76"/>
                    </a:lnTo>
                    <a:lnTo>
                      <a:pt x="48" y="76"/>
                    </a:lnTo>
                    <a:lnTo>
                      <a:pt x="48" y="71"/>
                    </a:lnTo>
                    <a:cubicBezTo>
                      <a:pt x="47" y="61"/>
                      <a:pt x="47" y="51"/>
                      <a:pt x="47" y="40"/>
                    </a:cubicBezTo>
                    <a:cubicBezTo>
                      <a:pt x="47" y="27"/>
                      <a:pt x="47" y="14"/>
                      <a:pt x="48" y="1"/>
                    </a:cubicBezTo>
                    <a:lnTo>
                      <a:pt x="47" y="0"/>
                    </a:lnTo>
                    <a:close/>
                    <a:moveTo>
                      <a:pt x="37" y="40"/>
                    </a:moveTo>
                    <a:lnTo>
                      <a:pt x="37" y="40"/>
                    </a:lnTo>
                    <a:cubicBezTo>
                      <a:pt x="35" y="42"/>
                      <a:pt x="31" y="44"/>
                      <a:pt x="25" y="44"/>
                    </a:cubicBezTo>
                    <a:cubicBezTo>
                      <a:pt x="15" y="44"/>
                      <a:pt x="11" y="36"/>
                      <a:pt x="11" y="28"/>
                    </a:cubicBezTo>
                    <a:cubicBezTo>
                      <a:pt x="11" y="21"/>
                      <a:pt x="14" y="16"/>
                      <a:pt x="17" y="13"/>
                    </a:cubicBezTo>
                    <a:cubicBezTo>
                      <a:pt x="22" y="8"/>
                      <a:pt x="30" y="8"/>
                      <a:pt x="33" y="8"/>
                    </a:cubicBezTo>
                    <a:lnTo>
                      <a:pt x="37" y="8"/>
                    </a:lnTo>
                    <a:lnTo>
                      <a:pt x="37" y="4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57" name="Freeform 151"/>
              <p:cNvSpPr>
                <a:spLocks/>
              </p:cNvSpPr>
              <p:nvPr/>
            </p:nvSpPr>
            <p:spPr bwMode="auto">
              <a:xfrm>
                <a:off x="1934" y="2440"/>
                <a:ext cx="35" cy="40"/>
              </a:xfrm>
              <a:custGeom>
                <a:avLst/>
                <a:gdLst>
                  <a:gd name="T0" fmla="*/ 44 w 45"/>
                  <a:gd name="T1" fmla="*/ 0 h 53"/>
                  <a:gd name="T2" fmla="*/ 44 w 45"/>
                  <a:gd name="T3" fmla="*/ 0 h 53"/>
                  <a:gd name="T4" fmla="*/ 34 w 45"/>
                  <a:gd name="T5" fmla="*/ 1 h 53"/>
                  <a:gd name="T6" fmla="*/ 33 w 45"/>
                  <a:gd name="T7" fmla="*/ 1 h 53"/>
                  <a:gd name="T8" fmla="*/ 34 w 45"/>
                  <a:gd name="T9" fmla="*/ 24 h 53"/>
                  <a:gd name="T10" fmla="*/ 34 w 45"/>
                  <a:gd name="T11" fmla="*/ 40 h 53"/>
                  <a:gd name="T12" fmla="*/ 21 w 45"/>
                  <a:gd name="T13" fmla="*/ 45 h 53"/>
                  <a:gd name="T14" fmla="*/ 11 w 45"/>
                  <a:gd name="T15" fmla="*/ 32 h 53"/>
                  <a:gd name="T16" fmla="*/ 11 w 45"/>
                  <a:gd name="T17" fmla="*/ 23 h 53"/>
                  <a:gd name="T18" fmla="*/ 11 w 45"/>
                  <a:gd name="T19" fmla="*/ 1 h 53"/>
                  <a:gd name="T20" fmla="*/ 11 w 45"/>
                  <a:gd name="T21" fmla="*/ 0 h 53"/>
                  <a:gd name="T22" fmla="*/ 1 w 45"/>
                  <a:gd name="T23" fmla="*/ 1 h 53"/>
                  <a:gd name="T24" fmla="*/ 0 w 45"/>
                  <a:gd name="T25" fmla="*/ 1 h 53"/>
                  <a:gd name="T26" fmla="*/ 1 w 45"/>
                  <a:gd name="T27" fmla="*/ 22 h 53"/>
                  <a:gd name="T28" fmla="*/ 1 w 45"/>
                  <a:gd name="T29" fmla="*/ 29 h 53"/>
                  <a:gd name="T30" fmla="*/ 7 w 45"/>
                  <a:gd name="T31" fmla="*/ 50 h 53"/>
                  <a:gd name="T32" fmla="*/ 18 w 45"/>
                  <a:gd name="T33" fmla="*/ 53 h 53"/>
                  <a:gd name="T34" fmla="*/ 34 w 45"/>
                  <a:gd name="T35" fmla="*/ 48 h 53"/>
                  <a:gd name="T36" fmla="*/ 34 w 45"/>
                  <a:gd name="T37" fmla="*/ 52 h 53"/>
                  <a:gd name="T38" fmla="*/ 34 w 45"/>
                  <a:gd name="T39" fmla="*/ 52 h 53"/>
                  <a:gd name="T40" fmla="*/ 45 w 45"/>
                  <a:gd name="T41" fmla="*/ 52 h 53"/>
                  <a:gd name="T42" fmla="*/ 45 w 45"/>
                  <a:gd name="T43" fmla="*/ 51 h 53"/>
                  <a:gd name="T44" fmla="*/ 45 w 45"/>
                  <a:gd name="T45" fmla="*/ 47 h 53"/>
                  <a:gd name="T46" fmla="*/ 44 w 45"/>
                  <a:gd name="T47" fmla="*/ 23 h 53"/>
                  <a:gd name="T48" fmla="*/ 45 w 45"/>
                  <a:gd name="T49" fmla="*/ 1 h 53"/>
                  <a:gd name="T50" fmla="*/ 44 w 45"/>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4" y="0"/>
                    </a:moveTo>
                    <a:lnTo>
                      <a:pt x="44" y="0"/>
                    </a:lnTo>
                    <a:cubicBezTo>
                      <a:pt x="39" y="0"/>
                      <a:pt x="38" y="0"/>
                      <a:pt x="34" y="1"/>
                    </a:cubicBezTo>
                    <a:lnTo>
                      <a:pt x="33" y="1"/>
                    </a:lnTo>
                    <a:cubicBezTo>
                      <a:pt x="34" y="8"/>
                      <a:pt x="34" y="10"/>
                      <a:pt x="34" y="24"/>
                    </a:cubicBezTo>
                    <a:cubicBezTo>
                      <a:pt x="34" y="30"/>
                      <a:pt x="34" y="35"/>
                      <a:pt x="34" y="40"/>
                    </a:cubicBezTo>
                    <a:cubicBezTo>
                      <a:pt x="31" y="42"/>
                      <a:pt x="27" y="45"/>
                      <a:pt x="21" y="45"/>
                    </a:cubicBezTo>
                    <a:cubicBezTo>
                      <a:pt x="11" y="45"/>
                      <a:pt x="11" y="36"/>
                      <a:pt x="11" y="32"/>
                    </a:cubicBezTo>
                    <a:cubicBezTo>
                      <a:pt x="11" y="27"/>
                      <a:pt x="11" y="25"/>
                      <a:pt x="11" y="23"/>
                    </a:cubicBezTo>
                    <a:lnTo>
                      <a:pt x="11" y="1"/>
                    </a:lnTo>
                    <a:lnTo>
                      <a:pt x="11" y="0"/>
                    </a:lnTo>
                    <a:cubicBezTo>
                      <a:pt x="6" y="1"/>
                      <a:pt x="5" y="1"/>
                      <a:pt x="1" y="1"/>
                    </a:cubicBezTo>
                    <a:lnTo>
                      <a:pt x="0" y="1"/>
                    </a:lnTo>
                    <a:cubicBezTo>
                      <a:pt x="0" y="7"/>
                      <a:pt x="0" y="8"/>
                      <a:pt x="1" y="22"/>
                    </a:cubicBezTo>
                    <a:lnTo>
                      <a:pt x="1" y="29"/>
                    </a:lnTo>
                    <a:cubicBezTo>
                      <a:pt x="1" y="36"/>
                      <a:pt x="1" y="45"/>
                      <a:pt x="7" y="50"/>
                    </a:cubicBezTo>
                    <a:cubicBezTo>
                      <a:pt x="10" y="52"/>
                      <a:pt x="15" y="53"/>
                      <a:pt x="18" y="53"/>
                    </a:cubicBezTo>
                    <a:cubicBezTo>
                      <a:pt x="27" y="53"/>
                      <a:pt x="32" y="49"/>
                      <a:pt x="34" y="48"/>
                    </a:cubicBezTo>
                    <a:lnTo>
                      <a:pt x="34" y="52"/>
                    </a:lnTo>
                    <a:lnTo>
                      <a:pt x="34" y="52"/>
                    </a:lnTo>
                    <a:cubicBezTo>
                      <a:pt x="39" y="52"/>
                      <a:pt x="40" y="52"/>
                      <a:pt x="45" y="52"/>
                    </a:cubicBezTo>
                    <a:lnTo>
                      <a:pt x="45" y="51"/>
                    </a:lnTo>
                    <a:cubicBezTo>
                      <a:pt x="45" y="50"/>
                      <a:pt x="45" y="49"/>
                      <a:pt x="45" y="47"/>
                    </a:cubicBezTo>
                    <a:cubicBezTo>
                      <a:pt x="45" y="43"/>
                      <a:pt x="44" y="36"/>
                      <a:pt x="44" y="23"/>
                    </a:cubicBezTo>
                    <a:cubicBezTo>
                      <a:pt x="44" y="15"/>
                      <a:pt x="44" y="8"/>
                      <a:pt x="45" y="1"/>
                    </a:cubicBez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58" name="Freeform 152"/>
              <p:cNvSpPr>
                <a:spLocks noEditPoints="1"/>
              </p:cNvSpPr>
              <p:nvPr/>
            </p:nvSpPr>
            <p:spPr bwMode="auto">
              <a:xfrm>
                <a:off x="1979" y="2420"/>
                <a:ext cx="9" cy="60"/>
              </a:xfrm>
              <a:custGeom>
                <a:avLst/>
                <a:gdLst>
                  <a:gd name="T0" fmla="*/ 12 w 12"/>
                  <a:gd name="T1" fmla="*/ 76 h 77"/>
                  <a:gd name="T2" fmla="*/ 12 w 12"/>
                  <a:gd name="T3" fmla="*/ 76 h 77"/>
                  <a:gd name="T4" fmla="*/ 11 w 12"/>
                  <a:gd name="T5" fmla="*/ 49 h 77"/>
                  <a:gd name="T6" fmla="*/ 12 w 12"/>
                  <a:gd name="T7" fmla="*/ 25 h 77"/>
                  <a:gd name="T8" fmla="*/ 11 w 12"/>
                  <a:gd name="T9" fmla="*/ 25 h 77"/>
                  <a:gd name="T10" fmla="*/ 0 w 12"/>
                  <a:gd name="T11" fmla="*/ 27 h 77"/>
                  <a:gd name="T12" fmla="*/ 0 w 12"/>
                  <a:gd name="T13" fmla="*/ 28 h 77"/>
                  <a:gd name="T14" fmla="*/ 1 w 12"/>
                  <a:gd name="T15" fmla="*/ 56 h 77"/>
                  <a:gd name="T16" fmla="*/ 0 w 12"/>
                  <a:gd name="T17" fmla="*/ 77 h 77"/>
                  <a:gd name="T18" fmla="*/ 1 w 12"/>
                  <a:gd name="T19" fmla="*/ 77 h 77"/>
                  <a:gd name="T20" fmla="*/ 11 w 12"/>
                  <a:gd name="T21" fmla="*/ 77 h 77"/>
                  <a:gd name="T22" fmla="*/ 12 w 12"/>
                  <a:gd name="T23" fmla="*/ 76 h 77"/>
                  <a:gd name="T24" fmla="*/ 12 w 12"/>
                  <a:gd name="T25" fmla="*/ 10 h 77"/>
                  <a:gd name="T26" fmla="*/ 12 w 12"/>
                  <a:gd name="T27" fmla="*/ 10 h 77"/>
                  <a:gd name="T28" fmla="*/ 12 w 12"/>
                  <a:gd name="T29" fmla="*/ 1 h 77"/>
                  <a:gd name="T30" fmla="*/ 12 w 12"/>
                  <a:gd name="T31" fmla="*/ 0 h 77"/>
                  <a:gd name="T32" fmla="*/ 1 w 12"/>
                  <a:gd name="T33" fmla="*/ 1 h 77"/>
                  <a:gd name="T34" fmla="*/ 0 w 12"/>
                  <a:gd name="T35" fmla="*/ 2 h 77"/>
                  <a:gd name="T36" fmla="*/ 0 w 12"/>
                  <a:gd name="T37" fmla="*/ 7 h 77"/>
                  <a:gd name="T38" fmla="*/ 0 w 12"/>
                  <a:gd name="T39" fmla="*/ 11 h 77"/>
                  <a:gd name="T40" fmla="*/ 1 w 12"/>
                  <a:gd name="T41" fmla="*/ 12 h 77"/>
                  <a:gd name="T42" fmla="*/ 12 w 12"/>
                  <a:gd name="T43" fmla="*/ 11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2" y="70"/>
                      <a:pt x="11" y="67"/>
                      <a:pt x="11" y="49"/>
                    </a:cubicBezTo>
                    <a:cubicBezTo>
                      <a:pt x="11" y="36"/>
                      <a:pt x="12" y="31"/>
                      <a:pt x="12" y="25"/>
                    </a:cubicBezTo>
                    <a:lnTo>
                      <a:pt x="11" y="25"/>
                    </a:lnTo>
                    <a:cubicBezTo>
                      <a:pt x="6" y="26"/>
                      <a:pt x="4" y="26"/>
                      <a:pt x="0" y="27"/>
                    </a:cubicBezTo>
                    <a:lnTo>
                      <a:pt x="0" y="28"/>
                    </a:lnTo>
                    <a:cubicBezTo>
                      <a:pt x="0" y="33"/>
                      <a:pt x="1" y="37"/>
                      <a:pt x="1" y="56"/>
                    </a:cubicBezTo>
                    <a:cubicBezTo>
                      <a:pt x="1" y="67"/>
                      <a:pt x="0" y="71"/>
                      <a:pt x="0" y="77"/>
                    </a:cubicBezTo>
                    <a:lnTo>
                      <a:pt x="1" y="77"/>
                    </a:lnTo>
                    <a:cubicBezTo>
                      <a:pt x="5" y="77"/>
                      <a:pt x="6" y="77"/>
                      <a:pt x="11" y="77"/>
                    </a:cubicBezTo>
                    <a:lnTo>
                      <a:pt x="12" y="76"/>
                    </a:lnTo>
                    <a:close/>
                    <a:moveTo>
                      <a:pt x="12" y="10"/>
                    </a:moveTo>
                    <a:lnTo>
                      <a:pt x="12" y="10"/>
                    </a:lnTo>
                    <a:cubicBezTo>
                      <a:pt x="12" y="6"/>
                      <a:pt x="12" y="5"/>
                      <a:pt x="12" y="1"/>
                    </a:cubicBezTo>
                    <a:lnTo>
                      <a:pt x="12" y="0"/>
                    </a:lnTo>
                    <a:cubicBezTo>
                      <a:pt x="7" y="1"/>
                      <a:pt x="6" y="1"/>
                      <a:pt x="1" y="1"/>
                    </a:cubicBezTo>
                    <a:lnTo>
                      <a:pt x="0" y="2"/>
                    </a:lnTo>
                    <a:cubicBezTo>
                      <a:pt x="0" y="4"/>
                      <a:pt x="0" y="6"/>
                      <a:pt x="0" y="7"/>
                    </a:cubicBezTo>
                    <a:cubicBezTo>
                      <a:pt x="0" y="9"/>
                      <a:pt x="0" y="10"/>
                      <a:pt x="0" y="11"/>
                    </a:cubicBezTo>
                    <a:lnTo>
                      <a:pt x="1" y="12"/>
                    </a:lnTo>
                    <a:cubicBezTo>
                      <a:pt x="5" y="11"/>
                      <a:pt x="6" y="11"/>
                      <a:pt x="12" y="11"/>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59" name="Freeform 153"/>
              <p:cNvSpPr>
                <a:spLocks/>
              </p:cNvSpPr>
              <p:nvPr/>
            </p:nvSpPr>
            <p:spPr bwMode="auto">
              <a:xfrm>
                <a:off x="1998" y="2439"/>
                <a:ext cx="20" cy="41"/>
              </a:xfrm>
              <a:custGeom>
                <a:avLst/>
                <a:gdLst>
                  <a:gd name="T0" fmla="*/ 24 w 26"/>
                  <a:gd name="T1" fmla="*/ 11 h 53"/>
                  <a:gd name="T2" fmla="*/ 24 w 26"/>
                  <a:gd name="T3" fmla="*/ 11 h 53"/>
                  <a:gd name="T4" fmla="*/ 26 w 26"/>
                  <a:gd name="T5" fmla="*/ 1 h 53"/>
                  <a:gd name="T6" fmla="*/ 26 w 26"/>
                  <a:gd name="T7" fmla="*/ 1 h 53"/>
                  <a:gd name="T8" fmla="*/ 23 w 26"/>
                  <a:gd name="T9" fmla="*/ 0 h 53"/>
                  <a:gd name="T10" fmla="*/ 11 w 26"/>
                  <a:gd name="T11" fmla="*/ 10 h 53"/>
                  <a:gd name="T12" fmla="*/ 11 w 26"/>
                  <a:gd name="T13" fmla="*/ 1 h 53"/>
                  <a:gd name="T14" fmla="*/ 11 w 26"/>
                  <a:gd name="T15" fmla="*/ 1 h 53"/>
                  <a:gd name="T16" fmla="*/ 0 w 26"/>
                  <a:gd name="T17" fmla="*/ 3 h 53"/>
                  <a:gd name="T18" fmla="*/ 0 w 26"/>
                  <a:gd name="T19" fmla="*/ 4 h 53"/>
                  <a:gd name="T20" fmla="*/ 1 w 26"/>
                  <a:gd name="T21" fmla="*/ 29 h 53"/>
                  <a:gd name="T22" fmla="*/ 0 w 26"/>
                  <a:gd name="T23" fmla="*/ 53 h 53"/>
                  <a:gd name="T24" fmla="*/ 1 w 26"/>
                  <a:gd name="T25" fmla="*/ 53 h 53"/>
                  <a:gd name="T26" fmla="*/ 11 w 26"/>
                  <a:gd name="T27" fmla="*/ 53 h 53"/>
                  <a:gd name="T28" fmla="*/ 12 w 26"/>
                  <a:gd name="T29" fmla="*/ 52 h 53"/>
                  <a:gd name="T30" fmla="*/ 11 w 26"/>
                  <a:gd name="T31" fmla="*/ 30 h 53"/>
                  <a:gd name="T32" fmla="*/ 15 w 26"/>
                  <a:gd name="T33" fmla="*/ 12 h 53"/>
                  <a:gd name="T34" fmla="*/ 19 w 26"/>
                  <a:gd name="T35" fmla="*/ 11 h 53"/>
                  <a:gd name="T36" fmla="*/ 23 w 26"/>
                  <a:gd name="T37" fmla="*/ 12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7"/>
                      <a:pt x="25" y="6"/>
                      <a:pt x="26" y="1"/>
                    </a:cubicBezTo>
                    <a:lnTo>
                      <a:pt x="26" y="1"/>
                    </a:lnTo>
                    <a:cubicBezTo>
                      <a:pt x="25" y="1"/>
                      <a:pt x="24" y="0"/>
                      <a:pt x="23" y="0"/>
                    </a:cubicBezTo>
                    <a:cubicBezTo>
                      <a:pt x="14" y="0"/>
                      <a:pt x="12" y="7"/>
                      <a:pt x="11" y="10"/>
                    </a:cubicBezTo>
                    <a:lnTo>
                      <a:pt x="11" y="1"/>
                    </a:lnTo>
                    <a:lnTo>
                      <a:pt x="11" y="1"/>
                    </a:lnTo>
                    <a:cubicBezTo>
                      <a:pt x="6" y="2"/>
                      <a:pt x="4" y="2"/>
                      <a:pt x="0" y="3"/>
                    </a:cubicBezTo>
                    <a:lnTo>
                      <a:pt x="0" y="4"/>
                    </a:lnTo>
                    <a:cubicBezTo>
                      <a:pt x="0" y="9"/>
                      <a:pt x="1" y="13"/>
                      <a:pt x="1" y="29"/>
                    </a:cubicBezTo>
                    <a:cubicBezTo>
                      <a:pt x="1" y="38"/>
                      <a:pt x="1" y="45"/>
                      <a:pt x="0" y="53"/>
                    </a:cubicBezTo>
                    <a:lnTo>
                      <a:pt x="1" y="53"/>
                    </a:lnTo>
                    <a:cubicBezTo>
                      <a:pt x="6" y="53"/>
                      <a:pt x="7" y="53"/>
                      <a:pt x="11" y="53"/>
                    </a:cubicBezTo>
                    <a:lnTo>
                      <a:pt x="12" y="52"/>
                    </a:lnTo>
                    <a:cubicBezTo>
                      <a:pt x="11" y="47"/>
                      <a:pt x="11" y="41"/>
                      <a:pt x="11" y="30"/>
                    </a:cubicBezTo>
                    <a:cubicBezTo>
                      <a:pt x="11" y="20"/>
                      <a:pt x="11" y="15"/>
                      <a:pt x="15" y="12"/>
                    </a:cubicBezTo>
                    <a:cubicBezTo>
                      <a:pt x="16" y="12"/>
                      <a:pt x="18" y="11"/>
                      <a:pt x="19" y="11"/>
                    </a:cubicBezTo>
                    <a:cubicBezTo>
                      <a:pt x="21" y="11"/>
                      <a:pt x="22" y="11"/>
                      <a:pt x="23" y="12"/>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60" name="Freeform 154"/>
              <p:cNvSpPr>
                <a:spLocks noEditPoints="1"/>
              </p:cNvSpPr>
              <p:nvPr/>
            </p:nvSpPr>
            <p:spPr bwMode="auto">
              <a:xfrm>
                <a:off x="2020" y="2439"/>
                <a:ext cx="36" cy="41"/>
              </a:xfrm>
              <a:custGeom>
                <a:avLst/>
                <a:gdLst>
                  <a:gd name="T0" fmla="*/ 43 w 46"/>
                  <a:gd name="T1" fmla="*/ 40 h 54"/>
                  <a:gd name="T2" fmla="*/ 43 w 46"/>
                  <a:gd name="T3" fmla="*/ 40 h 54"/>
                  <a:gd name="T4" fmla="*/ 36 w 46"/>
                  <a:gd name="T5" fmla="*/ 45 h 54"/>
                  <a:gd name="T6" fmla="*/ 28 w 46"/>
                  <a:gd name="T7" fmla="*/ 46 h 54"/>
                  <a:gd name="T8" fmla="*/ 15 w 46"/>
                  <a:gd name="T9" fmla="*/ 41 h 54"/>
                  <a:gd name="T10" fmla="*/ 11 w 46"/>
                  <a:gd name="T11" fmla="*/ 29 h 54"/>
                  <a:gd name="T12" fmla="*/ 45 w 46"/>
                  <a:gd name="T13" fmla="*/ 29 h 54"/>
                  <a:gd name="T14" fmla="*/ 46 w 46"/>
                  <a:gd name="T15" fmla="*/ 28 h 54"/>
                  <a:gd name="T16" fmla="*/ 41 w 46"/>
                  <a:gd name="T17" fmla="*/ 7 h 54"/>
                  <a:gd name="T18" fmla="*/ 24 w 46"/>
                  <a:gd name="T19" fmla="*/ 0 h 54"/>
                  <a:gd name="T20" fmla="*/ 0 w 46"/>
                  <a:gd name="T21" fmla="*/ 28 h 54"/>
                  <a:gd name="T22" fmla="*/ 27 w 46"/>
                  <a:gd name="T23" fmla="*/ 54 h 54"/>
                  <a:gd name="T24" fmla="*/ 43 w 46"/>
                  <a:gd name="T25" fmla="*/ 50 h 54"/>
                  <a:gd name="T26" fmla="*/ 43 w 46"/>
                  <a:gd name="T27" fmla="*/ 50 h 54"/>
                  <a:gd name="T28" fmla="*/ 44 w 46"/>
                  <a:gd name="T29" fmla="*/ 41 h 54"/>
                  <a:gd name="T30" fmla="*/ 43 w 46"/>
                  <a:gd name="T31" fmla="*/ 40 h 54"/>
                  <a:gd name="T32" fmla="*/ 36 w 46"/>
                  <a:gd name="T33" fmla="*/ 21 h 54"/>
                  <a:gd name="T34" fmla="*/ 36 w 46"/>
                  <a:gd name="T35" fmla="*/ 21 h 54"/>
                  <a:gd name="T36" fmla="*/ 11 w 46"/>
                  <a:gd name="T37" fmla="*/ 21 h 54"/>
                  <a:gd name="T38" fmla="*/ 24 w 46"/>
                  <a:gd name="T39" fmla="*/ 7 h 54"/>
                  <a:gd name="T40" fmla="*/ 35 w 46"/>
                  <a:gd name="T41" fmla="*/ 15 h 54"/>
                  <a:gd name="T42" fmla="*/ 36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2"/>
                      <a:pt x="40" y="43"/>
                      <a:pt x="36" y="45"/>
                    </a:cubicBezTo>
                    <a:cubicBezTo>
                      <a:pt x="33" y="46"/>
                      <a:pt x="30" y="46"/>
                      <a:pt x="28" y="46"/>
                    </a:cubicBezTo>
                    <a:cubicBezTo>
                      <a:pt x="24" y="46"/>
                      <a:pt x="19" y="46"/>
                      <a:pt x="15" y="41"/>
                    </a:cubicBezTo>
                    <a:cubicBezTo>
                      <a:pt x="11" y="37"/>
                      <a:pt x="11" y="32"/>
                      <a:pt x="11" y="29"/>
                    </a:cubicBezTo>
                    <a:cubicBezTo>
                      <a:pt x="27" y="29"/>
                      <a:pt x="30" y="29"/>
                      <a:pt x="45" y="29"/>
                    </a:cubicBezTo>
                    <a:lnTo>
                      <a:pt x="46" y="28"/>
                    </a:lnTo>
                    <a:cubicBezTo>
                      <a:pt x="46" y="24"/>
                      <a:pt x="46" y="14"/>
                      <a:pt x="41" y="7"/>
                    </a:cubicBezTo>
                    <a:cubicBezTo>
                      <a:pt x="38" y="4"/>
                      <a:pt x="32" y="0"/>
                      <a:pt x="24" y="0"/>
                    </a:cubicBezTo>
                    <a:cubicBezTo>
                      <a:pt x="12" y="0"/>
                      <a:pt x="0" y="9"/>
                      <a:pt x="0" y="28"/>
                    </a:cubicBezTo>
                    <a:cubicBezTo>
                      <a:pt x="0" y="45"/>
                      <a:pt x="11" y="54"/>
                      <a:pt x="27" y="54"/>
                    </a:cubicBezTo>
                    <a:cubicBezTo>
                      <a:pt x="36" y="54"/>
                      <a:pt x="41" y="51"/>
                      <a:pt x="43" y="50"/>
                    </a:cubicBezTo>
                    <a:lnTo>
                      <a:pt x="43" y="50"/>
                    </a:lnTo>
                    <a:cubicBezTo>
                      <a:pt x="44" y="46"/>
                      <a:pt x="44" y="45"/>
                      <a:pt x="44" y="41"/>
                    </a:cubicBezTo>
                    <a:lnTo>
                      <a:pt x="43" y="40"/>
                    </a:lnTo>
                    <a:close/>
                    <a:moveTo>
                      <a:pt x="36" y="21"/>
                    </a:moveTo>
                    <a:lnTo>
                      <a:pt x="36" y="21"/>
                    </a:lnTo>
                    <a:cubicBezTo>
                      <a:pt x="27" y="21"/>
                      <a:pt x="23" y="21"/>
                      <a:pt x="11" y="21"/>
                    </a:cubicBezTo>
                    <a:cubicBezTo>
                      <a:pt x="12" y="11"/>
                      <a:pt x="19" y="7"/>
                      <a:pt x="24" y="7"/>
                    </a:cubicBezTo>
                    <a:cubicBezTo>
                      <a:pt x="29" y="7"/>
                      <a:pt x="33" y="10"/>
                      <a:pt x="35" y="15"/>
                    </a:cubicBezTo>
                    <a:cubicBezTo>
                      <a:pt x="36" y="17"/>
                      <a:pt x="36" y="20"/>
                      <a:pt x="36"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61" name="Freeform 155"/>
              <p:cNvSpPr>
                <a:spLocks/>
              </p:cNvSpPr>
              <p:nvPr/>
            </p:nvSpPr>
            <p:spPr bwMode="auto">
              <a:xfrm>
                <a:off x="2063" y="2439"/>
                <a:ext cx="59" cy="41"/>
              </a:xfrm>
              <a:custGeom>
                <a:avLst/>
                <a:gdLst>
                  <a:gd name="T0" fmla="*/ 0 w 76"/>
                  <a:gd name="T1" fmla="*/ 4 h 53"/>
                  <a:gd name="T2" fmla="*/ 0 w 76"/>
                  <a:gd name="T3" fmla="*/ 4 h 53"/>
                  <a:gd name="T4" fmla="*/ 1 w 76"/>
                  <a:gd name="T5" fmla="*/ 33 h 53"/>
                  <a:gd name="T6" fmla="*/ 1 w 76"/>
                  <a:gd name="T7" fmla="*/ 53 h 53"/>
                  <a:gd name="T8" fmla="*/ 1 w 76"/>
                  <a:gd name="T9" fmla="*/ 53 h 53"/>
                  <a:gd name="T10" fmla="*/ 12 w 76"/>
                  <a:gd name="T11" fmla="*/ 53 h 53"/>
                  <a:gd name="T12" fmla="*/ 12 w 76"/>
                  <a:gd name="T13" fmla="*/ 52 h 53"/>
                  <a:gd name="T14" fmla="*/ 12 w 76"/>
                  <a:gd name="T15" fmla="*/ 31 h 53"/>
                  <a:gd name="T16" fmla="*/ 12 w 76"/>
                  <a:gd name="T17" fmla="*/ 14 h 53"/>
                  <a:gd name="T18" fmla="*/ 24 w 76"/>
                  <a:gd name="T19" fmla="*/ 9 h 53"/>
                  <a:gd name="T20" fmla="*/ 32 w 76"/>
                  <a:gd name="T21" fmla="*/ 16 h 53"/>
                  <a:gd name="T22" fmla="*/ 33 w 76"/>
                  <a:gd name="T23" fmla="*/ 26 h 53"/>
                  <a:gd name="T24" fmla="*/ 33 w 76"/>
                  <a:gd name="T25" fmla="*/ 53 h 53"/>
                  <a:gd name="T26" fmla="*/ 33 w 76"/>
                  <a:gd name="T27" fmla="*/ 53 h 53"/>
                  <a:gd name="T28" fmla="*/ 44 w 76"/>
                  <a:gd name="T29" fmla="*/ 53 h 53"/>
                  <a:gd name="T30" fmla="*/ 44 w 76"/>
                  <a:gd name="T31" fmla="*/ 52 h 53"/>
                  <a:gd name="T32" fmla="*/ 43 w 76"/>
                  <a:gd name="T33" fmla="*/ 32 h 53"/>
                  <a:gd name="T34" fmla="*/ 43 w 76"/>
                  <a:gd name="T35" fmla="*/ 26 h 53"/>
                  <a:gd name="T36" fmla="*/ 43 w 76"/>
                  <a:gd name="T37" fmla="*/ 14 h 53"/>
                  <a:gd name="T38" fmla="*/ 56 w 76"/>
                  <a:gd name="T39" fmla="*/ 9 h 53"/>
                  <a:gd name="T40" fmla="*/ 64 w 76"/>
                  <a:gd name="T41" fmla="*/ 17 h 53"/>
                  <a:gd name="T42" fmla="*/ 65 w 76"/>
                  <a:gd name="T43" fmla="*/ 28 h 53"/>
                  <a:gd name="T44" fmla="*/ 65 w 76"/>
                  <a:gd name="T45" fmla="*/ 53 h 53"/>
                  <a:gd name="T46" fmla="*/ 65 w 76"/>
                  <a:gd name="T47" fmla="*/ 53 h 53"/>
                  <a:gd name="T48" fmla="*/ 75 w 76"/>
                  <a:gd name="T49" fmla="*/ 53 h 53"/>
                  <a:gd name="T50" fmla="*/ 76 w 76"/>
                  <a:gd name="T51" fmla="*/ 52 h 53"/>
                  <a:gd name="T52" fmla="*/ 75 w 76"/>
                  <a:gd name="T53" fmla="*/ 29 h 53"/>
                  <a:gd name="T54" fmla="*/ 75 w 76"/>
                  <a:gd name="T55" fmla="*/ 21 h 53"/>
                  <a:gd name="T56" fmla="*/ 71 w 76"/>
                  <a:gd name="T57" fmla="*/ 4 h 53"/>
                  <a:gd name="T58" fmla="*/ 60 w 76"/>
                  <a:gd name="T59" fmla="*/ 0 h 53"/>
                  <a:gd name="T60" fmla="*/ 41 w 76"/>
                  <a:gd name="T61" fmla="*/ 7 h 53"/>
                  <a:gd name="T62" fmla="*/ 28 w 76"/>
                  <a:gd name="T63" fmla="*/ 0 h 53"/>
                  <a:gd name="T64" fmla="*/ 12 w 76"/>
                  <a:gd name="T65" fmla="*/ 7 h 53"/>
                  <a:gd name="T66" fmla="*/ 12 w 76"/>
                  <a:gd name="T67" fmla="*/ 2 h 53"/>
                  <a:gd name="T68" fmla="*/ 11 w 76"/>
                  <a:gd name="T69" fmla="*/ 1 h 53"/>
                  <a:gd name="T70" fmla="*/ 1 w 76"/>
                  <a:gd name="T71" fmla="*/ 3 h 53"/>
                  <a:gd name="T72" fmla="*/ 0 w 76"/>
                  <a:gd name="T73"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53">
                    <a:moveTo>
                      <a:pt x="0" y="4"/>
                    </a:moveTo>
                    <a:lnTo>
                      <a:pt x="0" y="4"/>
                    </a:lnTo>
                    <a:cubicBezTo>
                      <a:pt x="1" y="8"/>
                      <a:pt x="1" y="14"/>
                      <a:pt x="1" y="33"/>
                    </a:cubicBezTo>
                    <a:cubicBezTo>
                      <a:pt x="1" y="43"/>
                      <a:pt x="1" y="49"/>
                      <a:pt x="1" y="53"/>
                    </a:cubicBezTo>
                    <a:lnTo>
                      <a:pt x="1" y="53"/>
                    </a:lnTo>
                    <a:cubicBezTo>
                      <a:pt x="6" y="53"/>
                      <a:pt x="7" y="53"/>
                      <a:pt x="12" y="53"/>
                    </a:cubicBezTo>
                    <a:lnTo>
                      <a:pt x="12" y="52"/>
                    </a:lnTo>
                    <a:cubicBezTo>
                      <a:pt x="12" y="47"/>
                      <a:pt x="12" y="42"/>
                      <a:pt x="12" y="31"/>
                    </a:cubicBezTo>
                    <a:lnTo>
                      <a:pt x="12" y="14"/>
                    </a:lnTo>
                    <a:cubicBezTo>
                      <a:pt x="16" y="10"/>
                      <a:pt x="21" y="9"/>
                      <a:pt x="24" y="9"/>
                    </a:cubicBezTo>
                    <a:cubicBezTo>
                      <a:pt x="30" y="9"/>
                      <a:pt x="32" y="13"/>
                      <a:pt x="32" y="16"/>
                    </a:cubicBezTo>
                    <a:cubicBezTo>
                      <a:pt x="33" y="19"/>
                      <a:pt x="33" y="21"/>
                      <a:pt x="33" y="26"/>
                    </a:cubicBezTo>
                    <a:cubicBezTo>
                      <a:pt x="33" y="32"/>
                      <a:pt x="33" y="44"/>
                      <a:pt x="33" y="53"/>
                    </a:cubicBezTo>
                    <a:lnTo>
                      <a:pt x="33" y="53"/>
                    </a:lnTo>
                    <a:cubicBezTo>
                      <a:pt x="38" y="53"/>
                      <a:pt x="38" y="53"/>
                      <a:pt x="44" y="53"/>
                    </a:cubicBezTo>
                    <a:lnTo>
                      <a:pt x="44" y="52"/>
                    </a:lnTo>
                    <a:cubicBezTo>
                      <a:pt x="44" y="45"/>
                      <a:pt x="43" y="42"/>
                      <a:pt x="43" y="32"/>
                    </a:cubicBezTo>
                    <a:lnTo>
                      <a:pt x="43" y="26"/>
                    </a:lnTo>
                    <a:cubicBezTo>
                      <a:pt x="43" y="23"/>
                      <a:pt x="43" y="16"/>
                      <a:pt x="43" y="14"/>
                    </a:cubicBezTo>
                    <a:cubicBezTo>
                      <a:pt x="49" y="10"/>
                      <a:pt x="53" y="9"/>
                      <a:pt x="56" y="9"/>
                    </a:cubicBezTo>
                    <a:cubicBezTo>
                      <a:pt x="61" y="9"/>
                      <a:pt x="64" y="13"/>
                      <a:pt x="64" y="17"/>
                    </a:cubicBezTo>
                    <a:cubicBezTo>
                      <a:pt x="65" y="19"/>
                      <a:pt x="65" y="21"/>
                      <a:pt x="65" y="28"/>
                    </a:cubicBezTo>
                    <a:cubicBezTo>
                      <a:pt x="65" y="36"/>
                      <a:pt x="65" y="45"/>
                      <a:pt x="65" y="53"/>
                    </a:cubicBezTo>
                    <a:lnTo>
                      <a:pt x="65" y="53"/>
                    </a:lnTo>
                    <a:cubicBezTo>
                      <a:pt x="70" y="53"/>
                      <a:pt x="71" y="53"/>
                      <a:pt x="75" y="53"/>
                    </a:cubicBezTo>
                    <a:lnTo>
                      <a:pt x="76" y="52"/>
                    </a:lnTo>
                    <a:cubicBezTo>
                      <a:pt x="75" y="43"/>
                      <a:pt x="75" y="41"/>
                      <a:pt x="75" y="29"/>
                    </a:cubicBezTo>
                    <a:lnTo>
                      <a:pt x="75" y="21"/>
                    </a:lnTo>
                    <a:cubicBezTo>
                      <a:pt x="75" y="12"/>
                      <a:pt x="75" y="9"/>
                      <a:pt x="71" y="4"/>
                    </a:cubicBezTo>
                    <a:cubicBezTo>
                      <a:pt x="68" y="1"/>
                      <a:pt x="64" y="0"/>
                      <a:pt x="60" y="0"/>
                    </a:cubicBezTo>
                    <a:cubicBezTo>
                      <a:pt x="51" y="0"/>
                      <a:pt x="43" y="6"/>
                      <a:pt x="41" y="7"/>
                    </a:cubicBezTo>
                    <a:cubicBezTo>
                      <a:pt x="40" y="5"/>
                      <a:pt x="37" y="0"/>
                      <a:pt x="28" y="0"/>
                    </a:cubicBezTo>
                    <a:cubicBezTo>
                      <a:pt x="21" y="0"/>
                      <a:pt x="15" y="4"/>
                      <a:pt x="12" y="7"/>
                    </a:cubicBezTo>
                    <a:lnTo>
                      <a:pt x="12" y="2"/>
                    </a:lnTo>
                    <a:lnTo>
                      <a:pt x="11" y="1"/>
                    </a:lnTo>
                    <a:cubicBezTo>
                      <a:pt x="8" y="1"/>
                      <a:pt x="6" y="2"/>
                      <a:pt x="1" y="3"/>
                    </a:cubicBezTo>
                    <a:lnTo>
                      <a:pt x="0" y="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62" name="Freeform 156"/>
              <p:cNvSpPr>
                <a:spLocks noEditPoints="1"/>
              </p:cNvSpPr>
              <p:nvPr/>
            </p:nvSpPr>
            <p:spPr bwMode="auto">
              <a:xfrm>
                <a:off x="2130" y="2439"/>
                <a:ext cx="36" cy="41"/>
              </a:xfrm>
              <a:custGeom>
                <a:avLst/>
                <a:gdLst>
                  <a:gd name="T0" fmla="*/ 43 w 46"/>
                  <a:gd name="T1" fmla="*/ 40 h 54"/>
                  <a:gd name="T2" fmla="*/ 43 w 46"/>
                  <a:gd name="T3" fmla="*/ 40 h 54"/>
                  <a:gd name="T4" fmla="*/ 36 w 46"/>
                  <a:gd name="T5" fmla="*/ 45 h 54"/>
                  <a:gd name="T6" fmla="*/ 27 w 46"/>
                  <a:gd name="T7" fmla="*/ 46 h 54"/>
                  <a:gd name="T8" fmla="*/ 14 w 46"/>
                  <a:gd name="T9" fmla="*/ 41 h 54"/>
                  <a:gd name="T10" fmla="*/ 11 w 46"/>
                  <a:gd name="T11" fmla="*/ 29 h 54"/>
                  <a:gd name="T12" fmla="*/ 45 w 46"/>
                  <a:gd name="T13" fmla="*/ 29 h 54"/>
                  <a:gd name="T14" fmla="*/ 46 w 46"/>
                  <a:gd name="T15" fmla="*/ 28 h 54"/>
                  <a:gd name="T16" fmla="*/ 40 w 46"/>
                  <a:gd name="T17" fmla="*/ 7 h 54"/>
                  <a:gd name="T18" fmla="*/ 24 w 46"/>
                  <a:gd name="T19" fmla="*/ 0 h 54"/>
                  <a:gd name="T20" fmla="*/ 0 w 46"/>
                  <a:gd name="T21" fmla="*/ 28 h 54"/>
                  <a:gd name="T22" fmla="*/ 26 w 46"/>
                  <a:gd name="T23" fmla="*/ 54 h 54"/>
                  <a:gd name="T24" fmla="*/ 42 w 46"/>
                  <a:gd name="T25" fmla="*/ 50 h 54"/>
                  <a:gd name="T26" fmla="*/ 43 w 46"/>
                  <a:gd name="T27" fmla="*/ 50 h 54"/>
                  <a:gd name="T28" fmla="*/ 44 w 46"/>
                  <a:gd name="T29" fmla="*/ 41 h 54"/>
                  <a:gd name="T30" fmla="*/ 43 w 46"/>
                  <a:gd name="T31" fmla="*/ 40 h 54"/>
                  <a:gd name="T32" fmla="*/ 35 w 46"/>
                  <a:gd name="T33" fmla="*/ 21 h 54"/>
                  <a:gd name="T34" fmla="*/ 35 w 46"/>
                  <a:gd name="T35" fmla="*/ 21 h 54"/>
                  <a:gd name="T36" fmla="*/ 11 w 46"/>
                  <a:gd name="T37" fmla="*/ 21 h 54"/>
                  <a:gd name="T38" fmla="*/ 24 w 46"/>
                  <a:gd name="T39" fmla="*/ 7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2"/>
                      <a:pt x="39" y="43"/>
                      <a:pt x="36" y="45"/>
                    </a:cubicBezTo>
                    <a:cubicBezTo>
                      <a:pt x="33" y="46"/>
                      <a:pt x="30" y="46"/>
                      <a:pt x="27" y="46"/>
                    </a:cubicBezTo>
                    <a:cubicBezTo>
                      <a:pt x="24" y="46"/>
                      <a:pt x="18" y="46"/>
                      <a:pt x="14" y="41"/>
                    </a:cubicBezTo>
                    <a:cubicBezTo>
                      <a:pt x="11" y="37"/>
                      <a:pt x="11" y="32"/>
                      <a:pt x="11" y="29"/>
                    </a:cubicBezTo>
                    <a:cubicBezTo>
                      <a:pt x="27" y="29"/>
                      <a:pt x="29" y="29"/>
                      <a:pt x="45" y="29"/>
                    </a:cubicBezTo>
                    <a:lnTo>
                      <a:pt x="46" y="28"/>
                    </a:lnTo>
                    <a:cubicBezTo>
                      <a:pt x="46" y="24"/>
                      <a:pt x="46" y="14"/>
                      <a:pt x="40" y="7"/>
                    </a:cubicBezTo>
                    <a:cubicBezTo>
                      <a:pt x="37" y="4"/>
                      <a:pt x="32" y="0"/>
                      <a:pt x="24" y="0"/>
                    </a:cubicBezTo>
                    <a:cubicBezTo>
                      <a:pt x="11" y="0"/>
                      <a:pt x="0" y="9"/>
                      <a:pt x="0" y="28"/>
                    </a:cubicBezTo>
                    <a:cubicBezTo>
                      <a:pt x="0" y="45"/>
                      <a:pt x="10" y="54"/>
                      <a:pt x="26" y="54"/>
                    </a:cubicBezTo>
                    <a:cubicBezTo>
                      <a:pt x="35" y="54"/>
                      <a:pt x="41" y="51"/>
                      <a:pt x="42" y="50"/>
                    </a:cubicBezTo>
                    <a:lnTo>
                      <a:pt x="43" y="50"/>
                    </a:lnTo>
                    <a:cubicBezTo>
                      <a:pt x="43" y="46"/>
                      <a:pt x="43" y="45"/>
                      <a:pt x="44" y="41"/>
                    </a:cubicBezTo>
                    <a:lnTo>
                      <a:pt x="43" y="40"/>
                    </a:lnTo>
                    <a:close/>
                    <a:moveTo>
                      <a:pt x="35" y="21"/>
                    </a:moveTo>
                    <a:lnTo>
                      <a:pt x="35" y="21"/>
                    </a:lnTo>
                    <a:cubicBezTo>
                      <a:pt x="26" y="21"/>
                      <a:pt x="22" y="21"/>
                      <a:pt x="11" y="21"/>
                    </a:cubicBezTo>
                    <a:cubicBezTo>
                      <a:pt x="12" y="11"/>
                      <a:pt x="18" y="7"/>
                      <a:pt x="24" y="7"/>
                    </a:cubicBezTo>
                    <a:cubicBezTo>
                      <a:pt x="28" y="7"/>
                      <a:pt x="32" y="10"/>
                      <a:pt x="34" y="15"/>
                    </a:cubicBezTo>
                    <a:cubicBezTo>
                      <a:pt x="35" y="17"/>
                      <a:pt x="35" y="20"/>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63" name="Freeform 157"/>
              <p:cNvSpPr>
                <a:spLocks/>
              </p:cNvSpPr>
              <p:nvPr/>
            </p:nvSpPr>
            <p:spPr bwMode="auto">
              <a:xfrm>
                <a:off x="2173" y="2440"/>
                <a:ext cx="35" cy="40"/>
              </a:xfrm>
              <a:custGeom>
                <a:avLst/>
                <a:gdLst>
                  <a:gd name="T0" fmla="*/ 46 w 46"/>
                  <a:gd name="T1" fmla="*/ 51 h 52"/>
                  <a:gd name="T2" fmla="*/ 46 w 46"/>
                  <a:gd name="T3" fmla="*/ 51 h 52"/>
                  <a:gd name="T4" fmla="*/ 45 w 46"/>
                  <a:gd name="T5" fmla="*/ 32 h 52"/>
                  <a:gd name="T6" fmla="*/ 45 w 46"/>
                  <a:gd name="T7" fmla="*/ 20 h 52"/>
                  <a:gd name="T8" fmla="*/ 43 w 46"/>
                  <a:gd name="T9" fmla="*/ 8 h 52"/>
                  <a:gd name="T10" fmla="*/ 38 w 46"/>
                  <a:gd name="T11" fmla="*/ 1 h 52"/>
                  <a:gd name="T12" fmla="*/ 30 w 46"/>
                  <a:gd name="T13" fmla="*/ 0 h 52"/>
                  <a:gd name="T14" fmla="*/ 12 w 46"/>
                  <a:gd name="T15" fmla="*/ 6 h 52"/>
                  <a:gd name="T16" fmla="*/ 12 w 46"/>
                  <a:gd name="T17" fmla="*/ 1 h 52"/>
                  <a:gd name="T18" fmla="*/ 11 w 46"/>
                  <a:gd name="T19" fmla="*/ 0 h 52"/>
                  <a:gd name="T20" fmla="*/ 1 w 46"/>
                  <a:gd name="T21" fmla="*/ 2 h 52"/>
                  <a:gd name="T22" fmla="*/ 0 w 46"/>
                  <a:gd name="T23" fmla="*/ 3 h 52"/>
                  <a:gd name="T24" fmla="*/ 2 w 46"/>
                  <a:gd name="T25" fmla="*/ 33 h 52"/>
                  <a:gd name="T26" fmla="*/ 1 w 46"/>
                  <a:gd name="T27" fmla="*/ 52 h 52"/>
                  <a:gd name="T28" fmla="*/ 2 w 46"/>
                  <a:gd name="T29" fmla="*/ 52 h 52"/>
                  <a:gd name="T30" fmla="*/ 12 w 46"/>
                  <a:gd name="T31" fmla="*/ 52 h 52"/>
                  <a:gd name="T32" fmla="*/ 13 w 46"/>
                  <a:gd name="T33" fmla="*/ 51 h 52"/>
                  <a:gd name="T34" fmla="*/ 12 w 46"/>
                  <a:gd name="T35" fmla="*/ 14 h 52"/>
                  <a:gd name="T36" fmla="*/ 25 w 46"/>
                  <a:gd name="T37" fmla="*/ 8 h 52"/>
                  <a:gd name="T38" fmla="*/ 34 w 46"/>
                  <a:gd name="T39" fmla="*/ 16 h 52"/>
                  <a:gd name="T40" fmla="*/ 35 w 46"/>
                  <a:gd name="T41" fmla="*/ 34 h 52"/>
                  <a:gd name="T42" fmla="*/ 35 w 46"/>
                  <a:gd name="T43" fmla="*/ 48 h 52"/>
                  <a:gd name="T44" fmla="*/ 34 w 46"/>
                  <a:gd name="T45" fmla="*/ 52 h 52"/>
                  <a:gd name="T46" fmla="*/ 35 w 46"/>
                  <a:gd name="T47" fmla="*/ 52 h 52"/>
                  <a:gd name="T48" fmla="*/ 45 w 46"/>
                  <a:gd name="T49" fmla="*/ 52 h 52"/>
                  <a:gd name="T50" fmla="*/ 46 w 46"/>
                  <a:gd name="T5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52">
                    <a:moveTo>
                      <a:pt x="46" y="51"/>
                    </a:moveTo>
                    <a:lnTo>
                      <a:pt x="46" y="51"/>
                    </a:lnTo>
                    <a:cubicBezTo>
                      <a:pt x="45" y="48"/>
                      <a:pt x="45" y="43"/>
                      <a:pt x="45" y="32"/>
                    </a:cubicBezTo>
                    <a:lnTo>
                      <a:pt x="45" y="20"/>
                    </a:lnTo>
                    <a:cubicBezTo>
                      <a:pt x="45" y="14"/>
                      <a:pt x="45" y="11"/>
                      <a:pt x="43" y="8"/>
                    </a:cubicBezTo>
                    <a:cubicBezTo>
                      <a:pt x="42" y="5"/>
                      <a:pt x="40" y="3"/>
                      <a:pt x="38" y="1"/>
                    </a:cubicBezTo>
                    <a:cubicBezTo>
                      <a:pt x="35" y="0"/>
                      <a:pt x="32" y="0"/>
                      <a:pt x="30" y="0"/>
                    </a:cubicBezTo>
                    <a:cubicBezTo>
                      <a:pt x="21" y="0"/>
                      <a:pt x="15" y="4"/>
                      <a:pt x="12" y="6"/>
                    </a:cubicBezTo>
                    <a:lnTo>
                      <a:pt x="12" y="1"/>
                    </a:lnTo>
                    <a:lnTo>
                      <a:pt x="11" y="0"/>
                    </a:lnTo>
                    <a:cubicBezTo>
                      <a:pt x="7" y="1"/>
                      <a:pt x="6" y="1"/>
                      <a:pt x="1" y="2"/>
                    </a:cubicBezTo>
                    <a:lnTo>
                      <a:pt x="0" y="3"/>
                    </a:lnTo>
                    <a:cubicBezTo>
                      <a:pt x="1" y="9"/>
                      <a:pt x="2" y="18"/>
                      <a:pt x="2" y="33"/>
                    </a:cubicBezTo>
                    <a:cubicBezTo>
                      <a:pt x="2" y="41"/>
                      <a:pt x="1" y="46"/>
                      <a:pt x="1" y="52"/>
                    </a:cubicBezTo>
                    <a:lnTo>
                      <a:pt x="2" y="52"/>
                    </a:lnTo>
                    <a:cubicBezTo>
                      <a:pt x="7" y="52"/>
                      <a:pt x="7" y="52"/>
                      <a:pt x="12" y="52"/>
                    </a:cubicBezTo>
                    <a:lnTo>
                      <a:pt x="13" y="51"/>
                    </a:lnTo>
                    <a:cubicBezTo>
                      <a:pt x="12" y="40"/>
                      <a:pt x="12" y="31"/>
                      <a:pt x="12" y="14"/>
                    </a:cubicBezTo>
                    <a:cubicBezTo>
                      <a:pt x="15" y="11"/>
                      <a:pt x="19" y="8"/>
                      <a:pt x="25" y="8"/>
                    </a:cubicBezTo>
                    <a:cubicBezTo>
                      <a:pt x="27" y="8"/>
                      <a:pt x="32" y="8"/>
                      <a:pt x="34" y="16"/>
                    </a:cubicBezTo>
                    <a:cubicBezTo>
                      <a:pt x="35" y="18"/>
                      <a:pt x="35" y="19"/>
                      <a:pt x="35" y="34"/>
                    </a:cubicBezTo>
                    <a:cubicBezTo>
                      <a:pt x="35" y="39"/>
                      <a:pt x="35" y="44"/>
                      <a:pt x="35" y="48"/>
                    </a:cubicBezTo>
                    <a:cubicBezTo>
                      <a:pt x="35" y="49"/>
                      <a:pt x="34" y="51"/>
                      <a:pt x="34" y="52"/>
                    </a:cubicBezTo>
                    <a:lnTo>
                      <a:pt x="35" y="52"/>
                    </a:lnTo>
                    <a:cubicBezTo>
                      <a:pt x="40" y="52"/>
                      <a:pt x="40" y="52"/>
                      <a:pt x="45" y="52"/>
                    </a:cubicBezTo>
                    <a:lnTo>
                      <a:pt x="46" y="5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64" name="Freeform 158"/>
              <p:cNvSpPr>
                <a:spLocks/>
              </p:cNvSpPr>
              <p:nvPr/>
            </p:nvSpPr>
            <p:spPr bwMode="auto">
              <a:xfrm>
                <a:off x="2213" y="2428"/>
                <a:ext cx="23" cy="52"/>
              </a:xfrm>
              <a:custGeom>
                <a:avLst/>
                <a:gdLst>
                  <a:gd name="T0" fmla="*/ 28 w 29"/>
                  <a:gd name="T1" fmla="*/ 59 h 68"/>
                  <a:gd name="T2" fmla="*/ 28 w 29"/>
                  <a:gd name="T3" fmla="*/ 59 h 68"/>
                  <a:gd name="T4" fmla="*/ 23 w 29"/>
                  <a:gd name="T5" fmla="*/ 60 h 68"/>
                  <a:gd name="T6" fmla="*/ 17 w 29"/>
                  <a:gd name="T7" fmla="*/ 50 h 68"/>
                  <a:gd name="T8" fmla="*/ 17 w 29"/>
                  <a:gd name="T9" fmla="*/ 42 h 68"/>
                  <a:gd name="T10" fmla="*/ 17 w 29"/>
                  <a:gd name="T11" fmla="*/ 23 h 68"/>
                  <a:gd name="T12" fmla="*/ 28 w 29"/>
                  <a:gd name="T13" fmla="*/ 24 h 68"/>
                  <a:gd name="T14" fmla="*/ 29 w 29"/>
                  <a:gd name="T15" fmla="*/ 23 h 68"/>
                  <a:gd name="T16" fmla="*/ 29 w 29"/>
                  <a:gd name="T17" fmla="*/ 16 h 68"/>
                  <a:gd name="T18" fmla="*/ 29 w 29"/>
                  <a:gd name="T19" fmla="*/ 15 h 68"/>
                  <a:gd name="T20" fmla="*/ 18 w 29"/>
                  <a:gd name="T21" fmla="*/ 16 h 68"/>
                  <a:gd name="T22" fmla="*/ 18 w 29"/>
                  <a:gd name="T23" fmla="*/ 1 h 68"/>
                  <a:gd name="T24" fmla="*/ 17 w 29"/>
                  <a:gd name="T25" fmla="*/ 0 h 68"/>
                  <a:gd name="T26" fmla="*/ 7 w 29"/>
                  <a:gd name="T27" fmla="*/ 3 h 68"/>
                  <a:gd name="T28" fmla="*/ 7 w 29"/>
                  <a:gd name="T29" fmla="*/ 4 h 68"/>
                  <a:gd name="T30" fmla="*/ 7 w 29"/>
                  <a:gd name="T31" fmla="*/ 9 h 68"/>
                  <a:gd name="T32" fmla="*/ 7 w 29"/>
                  <a:gd name="T33" fmla="*/ 16 h 68"/>
                  <a:gd name="T34" fmla="*/ 0 w 29"/>
                  <a:gd name="T35" fmla="*/ 16 h 68"/>
                  <a:gd name="T36" fmla="*/ 0 w 29"/>
                  <a:gd name="T37" fmla="*/ 16 h 68"/>
                  <a:gd name="T38" fmla="*/ 0 w 29"/>
                  <a:gd name="T39" fmla="*/ 23 h 68"/>
                  <a:gd name="T40" fmla="*/ 0 w 29"/>
                  <a:gd name="T41" fmla="*/ 24 h 68"/>
                  <a:gd name="T42" fmla="*/ 7 w 29"/>
                  <a:gd name="T43" fmla="*/ 24 h 68"/>
                  <a:gd name="T44" fmla="*/ 7 w 29"/>
                  <a:gd name="T45" fmla="*/ 45 h 68"/>
                  <a:gd name="T46" fmla="*/ 9 w 29"/>
                  <a:gd name="T47" fmla="*/ 62 h 68"/>
                  <a:gd name="T48" fmla="*/ 20 w 29"/>
                  <a:gd name="T49" fmla="*/ 68 h 68"/>
                  <a:gd name="T50" fmla="*/ 28 w 29"/>
                  <a:gd name="T51" fmla="*/ 67 h 68"/>
                  <a:gd name="T52" fmla="*/ 28 w 29"/>
                  <a:gd name="T53" fmla="*/ 66 h 68"/>
                  <a:gd name="T54" fmla="*/ 29 w 29"/>
                  <a:gd name="T55" fmla="*/ 59 h 68"/>
                  <a:gd name="T56" fmla="*/ 28 w 29"/>
                  <a:gd name="T5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68">
                    <a:moveTo>
                      <a:pt x="28" y="59"/>
                    </a:moveTo>
                    <a:lnTo>
                      <a:pt x="28" y="59"/>
                    </a:lnTo>
                    <a:cubicBezTo>
                      <a:pt x="27" y="59"/>
                      <a:pt x="25" y="60"/>
                      <a:pt x="23" y="60"/>
                    </a:cubicBezTo>
                    <a:cubicBezTo>
                      <a:pt x="18" y="60"/>
                      <a:pt x="17" y="57"/>
                      <a:pt x="17" y="50"/>
                    </a:cubicBezTo>
                    <a:cubicBezTo>
                      <a:pt x="17" y="49"/>
                      <a:pt x="17" y="43"/>
                      <a:pt x="17" y="42"/>
                    </a:cubicBezTo>
                    <a:lnTo>
                      <a:pt x="17" y="23"/>
                    </a:lnTo>
                    <a:cubicBezTo>
                      <a:pt x="23" y="23"/>
                      <a:pt x="23" y="24"/>
                      <a:pt x="28" y="24"/>
                    </a:cubicBezTo>
                    <a:lnTo>
                      <a:pt x="29" y="23"/>
                    </a:lnTo>
                    <a:cubicBezTo>
                      <a:pt x="29" y="20"/>
                      <a:pt x="29" y="19"/>
                      <a:pt x="29" y="16"/>
                    </a:cubicBezTo>
                    <a:lnTo>
                      <a:pt x="29" y="15"/>
                    </a:lnTo>
                    <a:cubicBezTo>
                      <a:pt x="23" y="16"/>
                      <a:pt x="22" y="16"/>
                      <a:pt x="18" y="16"/>
                    </a:cubicBezTo>
                    <a:cubicBezTo>
                      <a:pt x="18" y="8"/>
                      <a:pt x="18" y="7"/>
                      <a:pt x="18" y="1"/>
                    </a:cubicBezTo>
                    <a:lnTo>
                      <a:pt x="17" y="0"/>
                    </a:lnTo>
                    <a:cubicBezTo>
                      <a:pt x="13" y="2"/>
                      <a:pt x="12" y="2"/>
                      <a:pt x="7" y="3"/>
                    </a:cubicBezTo>
                    <a:lnTo>
                      <a:pt x="7" y="4"/>
                    </a:lnTo>
                    <a:cubicBezTo>
                      <a:pt x="7" y="5"/>
                      <a:pt x="7" y="7"/>
                      <a:pt x="7" y="9"/>
                    </a:cubicBezTo>
                    <a:cubicBezTo>
                      <a:pt x="7" y="11"/>
                      <a:pt x="7" y="14"/>
                      <a:pt x="7" y="16"/>
                    </a:cubicBezTo>
                    <a:cubicBezTo>
                      <a:pt x="4" y="16"/>
                      <a:pt x="3" y="16"/>
                      <a:pt x="0" y="16"/>
                    </a:cubicBezTo>
                    <a:lnTo>
                      <a:pt x="0" y="16"/>
                    </a:lnTo>
                    <a:cubicBezTo>
                      <a:pt x="0" y="19"/>
                      <a:pt x="0" y="20"/>
                      <a:pt x="0" y="23"/>
                    </a:cubicBezTo>
                    <a:lnTo>
                      <a:pt x="0" y="24"/>
                    </a:lnTo>
                    <a:cubicBezTo>
                      <a:pt x="3" y="24"/>
                      <a:pt x="4" y="24"/>
                      <a:pt x="7" y="24"/>
                    </a:cubicBezTo>
                    <a:lnTo>
                      <a:pt x="7" y="45"/>
                    </a:lnTo>
                    <a:cubicBezTo>
                      <a:pt x="7" y="57"/>
                      <a:pt x="7" y="60"/>
                      <a:pt x="9" y="62"/>
                    </a:cubicBezTo>
                    <a:cubicBezTo>
                      <a:pt x="12" y="68"/>
                      <a:pt x="18" y="68"/>
                      <a:pt x="20" y="68"/>
                    </a:cubicBezTo>
                    <a:cubicBezTo>
                      <a:pt x="24" y="68"/>
                      <a:pt x="26" y="67"/>
                      <a:pt x="28" y="67"/>
                    </a:cubicBezTo>
                    <a:lnTo>
                      <a:pt x="28" y="66"/>
                    </a:lnTo>
                    <a:cubicBezTo>
                      <a:pt x="28" y="63"/>
                      <a:pt x="28" y="63"/>
                      <a:pt x="29" y="59"/>
                    </a:cubicBezTo>
                    <a:lnTo>
                      <a:pt x="28"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65" name="Freeform 159"/>
              <p:cNvSpPr>
                <a:spLocks/>
              </p:cNvSpPr>
              <p:nvPr/>
            </p:nvSpPr>
            <p:spPr bwMode="auto">
              <a:xfrm>
                <a:off x="2240" y="2439"/>
                <a:ext cx="28" cy="41"/>
              </a:xfrm>
              <a:custGeom>
                <a:avLst/>
                <a:gdLst>
                  <a:gd name="T0" fmla="*/ 20 w 37"/>
                  <a:gd name="T1" fmla="*/ 22 h 54"/>
                  <a:gd name="T2" fmla="*/ 20 w 37"/>
                  <a:gd name="T3" fmla="*/ 22 h 54"/>
                  <a:gd name="T4" fmla="*/ 10 w 37"/>
                  <a:gd name="T5" fmla="*/ 14 h 54"/>
                  <a:gd name="T6" fmla="*/ 16 w 37"/>
                  <a:gd name="T7" fmla="*/ 9 h 54"/>
                  <a:gd name="T8" fmla="*/ 20 w 37"/>
                  <a:gd name="T9" fmla="*/ 8 h 54"/>
                  <a:gd name="T10" fmla="*/ 33 w 37"/>
                  <a:gd name="T11" fmla="*/ 12 h 54"/>
                  <a:gd name="T12" fmla="*/ 33 w 37"/>
                  <a:gd name="T13" fmla="*/ 12 h 54"/>
                  <a:gd name="T14" fmla="*/ 34 w 37"/>
                  <a:gd name="T15" fmla="*/ 4 h 54"/>
                  <a:gd name="T16" fmla="*/ 34 w 37"/>
                  <a:gd name="T17" fmla="*/ 3 h 54"/>
                  <a:gd name="T18" fmla="*/ 20 w 37"/>
                  <a:gd name="T19" fmla="*/ 0 h 54"/>
                  <a:gd name="T20" fmla="*/ 0 w 37"/>
                  <a:gd name="T21" fmla="*/ 16 h 54"/>
                  <a:gd name="T22" fmla="*/ 12 w 37"/>
                  <a:gd name="T23" fmla="*/ 30 h 54"/>
                  <a:gd name="T24" fmla="*/ 16 w 37"/>
                  <a:gd name="T25" fmla="*/ 31 h 54"/>
                  <a:gd name="T26" fmla="*/ 26 w 37"/>
                  <a:gd name="T27" fmla="*/ 39 h 54"/>
                  <a:gd name="T28" fmla="*/ 15 w 37"/>
                  <a:gd name="T29" fmla="*/ 46 h 54"/>
                  <a:gd name="T30" fmla="*/ 1 w 37"/>
                  <a:gd name="T31" fmla="*/ 42 h 54"/>
                  <a:gd name="T32" fmla="*/ 1 w 37"/>
                  <a:gd name="T33" fmla="*/ 42 h 54"/>
                  <a:gd name="T34" fmla="*/ 0 w 37"/>
                  <a:gd name="T35" fmla="*/ 50 h 54"/>
                  <a:gd name="T36" fmla="*/ 0 w 37"/>
                  <a:gd name="T37" fmla="*/ 51 h 54"/>
                  <a:gd name="T38" fmla="*/ 2 w 37"/>
                  <a:gd name="T39" fmla="*/ 52 h 54"/>
                  <a:gd name="T40" fmla="*/ 15 w 37"/>
                  <a:gd name="T41" fmla="*/ 54 h 54"/>
                  <a:gd name="T42" fmla="*/ 31 w 37"/>
                  <a:gd name="T43" fmla="*/ 50 h 54"/>
                  <a:gd name="T44" fmla="*/ 37 w 37"/>
                  <a:gd name="T45" fmla="*/ 38 h 54"/>
                  <a:gd name="T46" fmla="*/ 24 w 37"/>
                  <a:gd name="T47" fmla="*/ 23 h 54"/>
                  <a:gd name="T48" fmla="*/ 20 w 37"/>
                  <a:gd name="T49"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54">
                    <a:moveTo>
                      <a:pt x="20" y="22"/>
                    </a:moveTo>
                    <a:lnTo>
                      <a:pt x="20" y="22"/>
                    </a:lnTo>
                    <a:cubicBezTo>
                      <a:pt x="14" y="20"/>
                      <a:pt x="10" y="19"/>
                      <a:pt x="10" y="14"/>
                    </a:cubicBezTo>
                    <a:cubicBezTo>
                      <a:pt x="10" y="11"/>
                      <a:pt x="13" y="9"/>
                      <a:pt x="16" y="9"/>
                    </a:cubicBezTo>
                    <a:cubicBezTo>
                      <a:pt x="17" y="8"/>
                      <a:pt x="18" y="8"/>
                      <a:pt x="20" y="8"/>
                    </a:cubicBezTo>
                    <a:cubicBezTo>
                      <a:pt x="26" y="8"/>
                      <a:pt x="30" y="10"/>
                      <a:pt x="33" y="12"/>
                    </a:cubicBezTo>
                    <a:lnTo>
                      <a:pt x="33" y="12"/>
                    </a:lnTo>
                    <a:cubicBezTo>
                      <a:pt x="34" y="8"/>
                      <a:pt x="34" y="7"/>
                      <a:pt x="34" y="4"/>
                    </a:cubicBezTo>
                    <a:lnTo>
                      <a:pt x="34" y="3"/>
                    </a:lnTo>
                    <a:cubicBezTo>
                      <a:pt x="32" y="2"/>
                      <a:pt x="27" y="0"/>
                      <a:pt x="20" y="0"/>
                    </a:cubicBezTo>
                    <a:cubicBezTo>
                      <a:pt x="8" y="0"/>
                      <a:pt x="0" y="5"/>
                      <a:pt x="0" y="16"/>
                    </a:cubicBezTo>
                    <a:cubicBezTo>
                      <a:pt x="0" y="26"/>
                      <a:pt x="8" y="29"/>
                      <a:pt x="12" y="30"/>
                    </a:cubicBezTo>
                    <a:lnTo>
                      <a:pt x="16" y="31"/>
                    </a:lnTo>
                    <a:cubicBezTo>
                      <a:pt x="22" y="33"/>
                      <a:pt x="26" y="34"/>
                      <a:pt x="26" y="39"/>
                    </a:cubicBezTo>
                    <a:cubicBezTo>
                      <a:pt x="26" y="42"/>
                      <a:pt x="23" y="46"/>
                      <a:pt x="15" y="46"/>
                    </a:cubicBezTo>
                    <a:cubicBezTo>
                      <a:pt x="8" y="46"/>
                      <a:pt x="3" y="43"/>
                      <a:pt x="1" y="42"/>
                    </a:cubicBezTo>
                    <a:lnTo>
                      <a:pt x="1" y="42"/>
                    </a:lnTo>
                    <a:cubicBezTo>
                      <a:pt x="0" y="46"/>
                      <a:pt x="0" y="46"/>
                      <a:pt x="0" y="50"/>
                    </a:cubicBezTo>
                    <a:lnTo>
                      <a:pt x="0" y="51"/>
                    </a:lnTo>
                    <a:cubicBezTo>
                      <a:pt x="1" y="51"/>
                      <a:pt x="1" y="52"/>
                      <a:pt x="2" y="52"/>
                    </a:cubicBezTo>
                    <a:cubicBezTo>
                      <a:pt x="6" y="53"/>
                      <a:pt x="10" y="54"/>
                      <a:pt x="15" y="54"/>
                    </a:cubicBezTo>
                    <a:cubicBezTo>
                      <a:pt x="19" y="54"/>
                      <a:pt x="26" y="54"/>
                      <a:pt x="31" y="50"/>
                    </a:cubicBezTo>
                    <a:cubicBezTo>
                      <a:pt x="35" y="46"/>
                      <a:pt x="37" y="42"/>
                      <a:pt x="37" y="38"/>
                    </a:cubicBezTo>
                    <a:cubicBezTo>
                      <a:pt x="37" y="27"/>
                      <a:pt x="28" y="24"/>
                      <a:pt x="24" y="23"/>
                    </a:cubicBezTo>
                    <a:lnTo>
                      <a:pt x="20"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66" name="Freeform 160"/>
              <p:cNvSpPr>
                <a:spLocks/>
              </p:cNvSpPr>
              <p:nvPr/>
            </p:nvSpPr>
            <p:spPr bwMode="auto">
              <a:xfrm>
                <a:off x="2444" y="2289"/>
                <a:ext cx="595" cy="244"/>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67" name="Freeform 161"/>
              <p:cNvSpPr>
                <a:spLocks/>
              </p:cNvSpPr>
              <p:nvPr/>
            </p:nvSpPr>
            <p:spPr bwMode="auto">
              <a:xfrm>
                <a:off x="2444" y="2289"/>
                <a:ext cx="595" cy="244"/>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noFill/>
              <a:ln w="12700" cap="flat">
                <a:solidFill>
                  <a:srgbClr val="00ADE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68" name="Freeform 162"/>
              <p:cNvSpPr>
                <a:spLocks/>
              </p:cNvSpPr>
              <p:nvPr/>
            </p:nvSpPr>
            <p:spPr bwMode="auto">
              <a:xfrm>
                <a:off x="2617" y="2330"/>
                <a:ext cx="35" cy="56"/>
              </a:xfrm>
              <a:custGeom>
                <a:avLst/>
                <a:gdLst>
                  <a:gd name="T0" fmla="*/ 23 w 45"/>
                  <a:gd name="T1" fmla="*/ 29 h 73"/>
                  <a:gd name="T2" fmla="*/ 23 w 45"/>
                  <a:gd name="T3" fmla="*/ 29 h 73"/>
                  <a:gd name="T4" fmla="*/ 16 w 45"/>
                  <a:gd name="T5" fmla="*/ 26 h 73"/>
                  <a:gd name="T6" fmla="*/ 11 w 45"/>
                  <a:gd name="T7" fmla="*/ 18 h 73"/>
                  <a:gd name="T8" fmla="*/ 24 w 45"/>
                  <a:gd name="T9" fmla="*/ 8 h 73"/>
                  <a:gd name="T10" fmla="*/ 40 w 45"/>
                  <a:gd name="T11" fmla="*/ 13 h 73"/>
                  <a:gd name="T12" fmla="*/ 41 w 45"/>
                  <a:gd name="T13" fmla="*/ 13 h 73"/>
                  <a:gd name="T14" fmla="*/ 42 w 45"/>
                  <a:gd name="T15" fmla="*/ 4 h 73"/>
                  <a:gd name="T16" fmla="*/ 41 w 45"/>
                  <a:gd name="T17" fmla="*/ 3 h 73"/>
                  <a:gd name="T18" fmla="*/ 24 w 45"/>
                  <a:gd name="T19" fmla="*/ 0 h 73"/>
                  <a:gd name="T20" fmla="*/ 3 w 45"/>
                  <a:gd name="T21" fmla="*/ 9 h 73"/>
                  <a:gd name="T22" fmla="*/ 0 w 45"/>
                  <a:gd name="T23" fmla="*/ 19 h 73"/>
                  <a:gd name="T24" fmla="*/ 16 w 45"/>
                  <a:gd name="T25" fmla="*/ 39 h 73"/>
                  <a:gd name="T26" fmla="*/ 21 w 45"/>
                  <a:gd name="T27" fmla="*/ 41 h 73"/>
                  <a:gd name="T28" fmla="*/ 33 w 45"/>
                  <a:gd name="T29" fmla="*/ 53 h 73"/>
                  <a:gd name="T30" fmla="*/ 19 w 45"/>
                  <a:gd name="T31" fmla="*/ 64 h 73"/>
                  <a:gd name="T32" fmla="*/ 1 w 45"/>
                  <a:gd name="T33" fmla="*/ 58 h 73"/>
                  <a:gd name="T34" fmla="*/ 0 w 45"/>
                  <a:gd name="T35" fmla="*/ 59 h 73"/>
                  <a:gd name="T36" fmla="*/ 0 w 45"/>
                  <a:gd name="T37" fmla="*/ 68 h 73"/>
                  <a:gd name="T38" fmla="*/ 0 w 45"/>
                  <a:gd name="T39" fmla="*/ 68 h 73"/>
                  <a:gd name="T40" fmla="*/ 20 w 45"/>
                  <a:gd name="T41" fmla="*/ 73 h 73"/>
                  <a:gd name="T42" fmla="*/ 45 w 45"/>
                  <a:gd name="T43" fmla="*/ 52 h 73"/>
                  <a:gd name="T44" fmla="*/ 28 w 45"/>
                  <a:gd name="T45" fmla="*/ 32 h 73"/>
                  <a:gd name="T46" fmla="*/ 23 w 45"/>
                  <a:gd name="T47" fmla="*/ 2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73">
                    <a:moveTo>
                      <a:pt x="23" y="29"/>
                    </a:moveTo>
                    <a:lnTo>
                      <a:pt x="23" y="29"/>
                    </a:lnTo>
                    <a:cubicBezTo>
                      <a:pt x="17" y="27"/>
                      <a:pt x="17" y="27"/>
                      <a:pt x="16" y="26"/>
                    </a:cubicBezTo>
                    <a:cubicBezTo>
                      <a:pt x="14" y="25"/>
                      <a:pt x="11" y="23"/>
                      <a:pt x="11" y="18"/>
                    </a:cubicBezTo>
                    <a:cubicBezTo>
                      <a:pt x="11" y="12"/>
                      <a:pt x="16" y="8"/>
                      <a:pt x="24" y="8"/>
                    </a:cubicBezTo>
                    <a:cubicBezTo>
                      <a:pt x="31" y="8"/>
                      <a:pt x="36" y="11"/>
                      <a:pt x="40" y="13"/>
                    </a:cubicBezTo>
                    <a:lnTo>
                      <a:pt x="41" y="13"/>
                    </a:lnTo>
                    <a:cubicBezTo>
                      <a:pt x="41" y="9"/>
                      <a:pt x="41" y="8"/>
                      <a:pt x="42" y="4"/>
                    </a:cubicBezTo>
                    <a:lnTo>
                      <a:pt x="41" y="3"/>
                    </a:lnTo>
                    <a:cubicBezTo>
                      <a:pt x="36" y="1"/>
                      <a:pt x="31" y="0"/>
                      <a:pt x="24" y="0"/>
                    </a:cubicBezTo>
                    <a:cubicBezTo>
                      <a:pt x="16" y="0"/>
                      <a:pt x="7" y="2"/>
                      <a:pt x="3" y="9"/>
                    </a:cubicBezTo>
                    <a:cubicBezTo>
                      <a:pt x="1" y="12"/>
                      <a:pt x="0" y="15"/>
                      <a:pt x="0" y="19"/>
                    </a:cubicBezTo>
                    <a:cubicBezTo>
                      <a:pt x="0" y="31"/>
                      <a:pt x="9" y="35"/>
                      <a:pt x="16" y="39"/>
                    </a:cubicBezTo>
                    <a:lnTo>
                      <a:pt x="21" y="41"/>
                    </a:lnTo>
                    <a:cubicBezTo>
                      <a:pt x="27" y="43"/>
                      <a:pt x="33" y="46"/>
                      <a:pt x="33" y="53"/>
                    </a:cubicBezTo>
                    <a:cubicBezTo>
                      <a:pt x="33" y="59"/>
                      <a:pt x="29" y="64"/>
                      <a:pt x="19" y="64"/>
                    </a:cubicBezTo>
                    <a:cubicBezTo>
                      <a:pt x="10" y="64"/>
                      <a:pt x="4" y="60"/>
                      <a:pt x="1" y="58"/>
                    </a:cubicBezTo>
                    <a:lnTo>
                      <a:pt x="0" y="59"/>
                    </a:lnTo>
                    <a:cubicBezTo>
                      <a:pt x="0" y="62"/>
                      <a:pt x="0" y="64"/>
                      <a:pt x="0" y="68"/>
                    </a:cubicBezTo>
                    <a:lnTo>
                      <a:pt x="0" y="68"/>
                    </a:lnTo>
                    <a:cubicBezTo>
                      <a:pt x="2" y="70"/>
                      <a:pt x="9" y="73"/>
                      <a:pt x="20" y="73"/>
                    </a:cubicBezTo>
                    <a:cubicBezTo>
                      <a:pt x="37" y="73"/>
                      <a:pt x="45" y="63"/>
                      <a:pt x="45" y="52"/>
                    </a:cubicBezTo>
                    <a:cubicBezTo>
                      <a:pt x="45" y="39"/>
                      <a:pt x="35" y="35"/>
                      <a:pt x="28" y="32"/>
                    </a:cubicBezTo>
                    <a:lnTo>
                      <a:pt x="23"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69" name="Freeform 163"/>
              <p:cNvSpPr>
                <a:spLocks noEditPoints="1"/>
              </p:cNvSpPr>
              <p:nvPr/>
            </p:nvSpPr>
            <p:spPr bwMode="auto">
              <a:xfrm>
                <a:off x="2658" y="2343"/>
                <a:ext cx="35" cy="42"/>
              </a:xfrm>
              <a:custGeom>
                <a:avLst/>
                <a:gdLst>
                  <a:gd name="T0" fmla="*/ 43 w 46"/>
                  <a:gd name="T1" fmla="*/ 41 h 54"/>
                  <a:gd name="T2" fmla="*/ 43 w 46"/>
                  <a:gd name="T3" fmla="*/ 41 h 54"/>
                  <a:gd name="T4" fmla="*/ 36 w 46"/>
                  <a:gd name="T5" fmla="*/ 45 h 54"/>
                  <a:gd name="T6" fmla="*/ 28 w 46"/>
                  <a:gd name="T7" fmla="*/ 46 h 54"/>
                  <a:gd name="T8" fmla="*/ 15 w 46"/>
                  <a:gd name="T9" fmla="*/ 41 h 54"/>
                  <a:gd name="T10" fmla="*/ 11 w 46"/>
                  <a:gd name="T11" fmla="*/ 29 h 54"/>
                  <a:gd name="T12" fmla="*/ 45 w 46"/>
                  <a:gd name="T13" fmla="*/ 29 h 54"/>
                  <a:gd name="T14" fmla="*/ 46 w 46"/>
                  <a:gd name="T15" fmla="*/ 28 h 54"/>
                  <a:gd name="T16" fmla="*/ 41 w 46"/>
                  <a:gd name="T17" fmla="*/ 7 h 54"/>
                  <a:gd name="T18" fmla="*/ 24 w 46"/>
                  <a:gd name="T19" fmla="*/ 0 h 54"/>
                  <a:gd name="T20" fmla="*/ 0 w 46"/>
                  <a:gd name="T21" fmla="*/ 28 h 54"/>
                  <a:gd name="T22" fmla="*/ 27 w 46"/>
                  <a:gd name="T23" fmla="*/ 54 h 54"/>
                  <a:gd name="T24" fmla="*/ 43 w 46"/>
                  <a:gd name="T25" fmla="*/ 51 h 54"/>
                  <a:gd name="T26" fmla="*/ 43 w 46"/>
                  <a:gd name="T27" fmla="*/ 50 h 54"/>
                  <a:gd name="T28" fmla="*/ 44 w 46"/>
                  <a:gd name="T29" fmla="*/ 41 h 54"/>
                  <a:gd name="T30" fmla="*/ 43 w 46"/>
                  <a:gd name="T31" fmla="*/ 41 h 54"/>
                  <a:gd name="T32" fmla="*/ 36 w 46"/>
                  <a:gd name="T33" fmla="*/ 21 h 54"/>
                  <a:gd name="T34" fmla="*/ 36 w 46"/>
                  <a:gd name="T35" fmla="*/ 21 h 54"/>
                  <a:gd name="T36" fmla="*/ 11 w 46"/>
                  <a:gd name="T37" fmla="*/ 21 h 54"/>
                  <a:gd name="T38" fmla="*/ 24 w 46"/>
                  <a:gd name="T39" fmla="*/ 8 h 54"/>
                  <a:gd name="T40" fmla="*/ 35 w 46"/>
                  <a:gd name="T41" fmla="*/ 15 h 54"/>
                  <a:gd name="T42" fmla="*/ 36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1"/>
                    </a:moveTo>
                    <a:lnTo>
                      <a:pt x="43" y="41"/>
                    </a:lnTo>
                    <a:cubicBezTo>
                      <a:pt x="42" y="42"/>
                      <a:pt x="40" y="44"/>
                      <a:pt x="36" y="45"/>
                    </a:cubicBezTo>
                    <a:cubicBezTo>
                      <a:pt x="33" y="46"/>
                      <a:pt x="30" y="46"/>
                      <a:pt x="28" y="46"/>
                    </a:cubicBezTo>
                    <a:cubicBezTo>
                      <a:pt x="24" y="46"/>
                      <a:pt x="19" y="46"/>
                      <a:pt x="15" y="41"/>
                    </a:cubicBezTo>
                    <a:cubicBezTo>
                      <a:pt x="11" y="37"/>
                      <a:pt x="11" y="32"/>
                      <a:pt x="11" y="29"/>
                    </a:cubicBezTo>
                    <a:cubicBezTo>
                      <a:pt x="27" y="29"/>
                      <a:pt x="30" y="29"/>
                      <a:pt x="45" y="29"/>
                    </a:cubicBezTo>
                    <a:lnTo>
                      <a:pt x="46" y="28"/>
                    </a:lnTo>
                    <a:cubicBezTo>
                      <a:pt x="46" y="24"/>
                      <a:pt x="46" y="14"/>
                      <a:pt x="41" y="7"/>
                    </a:cubicBezTo>
                    <a:cubicBezTo>
                      <a:pt x="38" y="4"/>
                      <a:pt x="32" y="0"/>
                      <a:pt x="24" y="0"/>
                    </a:cubicBezTo>
                    <a:cubicBezTo>
                      <a:pt x="11" y="0"/>
                      <a:pt x="0" y="9"/>
                      <a:pt x="0" y="28"/>
                    </a:cubicBezTo>
                    <a:cubicBezTo>
                      <a:pt x="0" y="45"/>
                      <a:pt x="11" y="54"/>
                      <a:pt x="27" y="54"/>
                    </a:cubicBezTo>
                    <a:cubicBezTo>
                      <a:pt x="36" y="54"/>
                      <a:pt x="41" y="52"/>
                      <a:pt x="43" y="51"/>
                    </a:cubicBezTo>
                    <a:lnTo>
                      <a:pt x="43" y="50"/>
                    </a:lnTo>
                    <a:cubicBezTo>
                      <a:pt x="43" y="46"/>
                      <a:pt x="44" y="45"/>
                      <a:pt x="44" y="41"/>
                    </a:cubicBezTo>
                    <a:lnTo>
                      <a:pt x="43" y="41"/>
                    </a:lnTo>
                    <a:close/>
                    <a:moveTo>
                      <a:pt x="36" y="21"/>
                    </a:moveTo>
                    <a:lnTo>
                      <a:pt x="36" y="21"/>
                    </a:lnTo>
                    <a:cubicBezTo>
                      <a:pt x="27" y="21"/>
                      <a:pt x="23" y="21"/>
                      <a:pt x="11" y="21"/>
                    </a:cubicBezTo>
                    <a:cubicBezTo>
                      <a:pt x="12" y="11"/>
                      <a:pt x="18" y="8"/>
                      <a:pt x="24" y="8"/>
                    </a:cubicBezTo>
                    <a:cubicBezTo>
                      <a:pt x="28" y="8"/>
                      <a:pt x="33" y="10"/>
                      <a:pt x="35" y="15"/>
                    </a:cubicBezTo>
                    <a:cubicBezTo>
                      <a:pt x="36" y="18"/>
                      <a:pt x="36" y="20"/>
                      <a:pt x="36"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70" name="Freeform 164"/>
              <p:cNvSpPr>
                <a:spLocks/>
              </p:cNvSpPr>
              <p:nvPr/>
            </p:nvSpPr>
            <p:spPr bwMode="auto">
              <a:xfrm>
                <a:off x="2700" y="2343"/>
                <a:ext cx="30" cy="42"/>
              </a:xfrm>
              <a:custGeom>
                <a:avLst/>
                <a:gdLst>
                  <a:gd name="T0" fmla="*/ 39 w 40"/>
                  <a:gd name="T1" fmla="*/ 41 h 54"/>
                  <a:gd name="T2" fmla="*/ 39 w 40"/>
                  <a:gd name="T3" fmla="*/ 41 h 54"/>
                  <a:gd name="T4" fmla="*/ 26 w 40"/>
                  <a:gd name="T5" fmla="*/ 46 h 54"/>
                  <a:gd name="T6" fmla="*/ 11 w 40"/>
                  <a:gd name="T7" fmla="*/ 28 h 54"/>
                  <a:gd name="T8" fmla="*/ 26 w 40"/>
                  <a:gd name="T9" fmla="*/ 9 h 54"/>
                  <a:gd name="T10" fmla="*/ 37 w 40"/>
                  <a:gd name="T11" fmla="*/ 13 h 54"/>
                  <a:gd name="T12" fmla="*/ 38 w 40"/>
                  <a:gd name="T13" fmla="*/ 12 h 54"/>
                  <a:gd name="T14" fmla="*/ 39 w 40"/>
                  <a:gd name="T15" fmla="*/ 4 h 54"/>
                  <a:gd name="T16" fmla="*/ 38 w 40"/>
                  <a:gd name="T17" fmla="*/ 4 h 54"/>
                  <a:gd name="T18" fmla="*/ 25 w 40"/>
                  <a:gd name="T19" fmla="*/ 0 h 54"/>
                  <a:gd name="T20" fmla="*/ 0 w 40"/>
                  <a:gd name="T21" fmla="*/ 28 h 54"/>
                  <a:gd name="T22" fmla="*/ 25 w 40"/>
                  <a:gd name="T23" fmla="*/ 54 h 54"/>
                  <a:gd name="T24" fmla="*/ 38 w 40"/>
                  <a:gd name="T25" fmla="*/ 51 h 54"/>
                  <a:gd name="T26" fmla="*/ 39 w 40"/>
                  <a:gd name="T27" fmla="*/ 50 h 54"/>
                  <a:gd name="T28" fmla="*/ 40 w 40"/>
                  <a:gd name="T29" fmla="*/ 41 h 54"/>
                  <a:gd name="T30" fmla="*/ 39 w 40"/>
                  <a:gd name="T31"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4">
                    <a:moveTo>
                      <a:pt x="39" y="41"/>
                    </a:moveTo>
                    <a:lnTo>
                      <a:pt x="39" y="41"/>
                    </a:lnTo>
                    <a:cubicBezTo>
                      <a:pt x="37" y="43"/>
                      <a:pt x="33" y="46"/>
                      <a:pt x="26" y="46"/>
                    </a:cubicBezTo>
                    <a:cubicBezTo>
                      <a:pt x="19" y="46"/>
                      <a:pt x="11" y="41"/>
                      <a:pt x="11" y="28"/>
                    </a:cubicBezTo>
                    <a:cubicBezTo>
                      <a:pt x="11" y="15"/>
                      <a:pt x="18" y="9"/>
                      <a:pt x="26" y="9"/>
                    </a:cubicBezTo>
                    <a:cubicBezTo>
                      <a:pt x="30" y="9"/>
                      <a:pt x="34" y="10"/>
                      <a:pt x="37" y="13"/>
                    </a:cubicBezTo>
                    <a:lnTo>
                      <a:pt x="38" y="12"/>
                    </a:lnTo>
                    <a:cubicBezTo>
                      <a:pt x="38" y="9"/>
                      <a:pt x="38" y="8"/>
                      <a:pt x="39" y="4"/>
                    </a:cubicBezTo>
                    <a:lnTo>
                      <a:pt x="38" y="4"/>
                    </a:lnTo>
                    <a:cubicBezTo>
                      <a:pt x="36" y="3"/>
                      <a:pt x="31" y="0"/>
                      <a:pt x="25" y="0"/>
                    </a:cubicBezTo>
                    <a:cubicBezTo>
                      <a:pt x="10" y="0"/>
                      <a:pt x="0" y="12"/>
                      <a:pt x="0" y="28"/>
                    </a:cubicBezTo>
                    <a:cubicBezTo>
                      <a:pt x="0" y="44"/>
                      <a:pt x="10" y="54"/>
                      <a:pt x="25" y="54"/>
                    </a:cubicBezTo>
                    <a:cubicBezTo>
                      <a:pt x="32" y="54"/>
                      <a:pt x="36" y="52"/>
                      <a:pt x="38" y="51"/>
                    </a:cubicBezTo>
                    <a:lnTo>
                      <a:pt x="39" y="50"/>
                    </a:lnTo>
                    <a:cubicBezTo>
                      <a:pt x="39" y="46"/>
                      <a:pt x="39" y="46"/>
                      <a:pt x="40" y="41"/>
                    </a:cubicBezTo>
                    <a:lnTo>
                      <a:pt x="39" y="4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71" name="Freeform 165"/>
              <p:cNvSpPr>
                <a:spLocks/>
              </p:cNvSpPr>
              <p:nvPr/>
            </p:nvSpPr>
            <p:spPr bwMode="auto">
              <a:xfrm>
                <a:off x="2736" y="2344"/>
                <a:ext cx="34" cy="41"/>
              </a:xfrm>
              <a:custGeom>
                <a:avLst/>
                <a:gdLst>
                  <a:gd name="T0" fmla="*/ 44 w 45"/>
                  <a:gd name="T1" fmla="*/ 0 h 53"/>
                  <a:gd name="T2" fmla="*/ 44 w 45"/>
                  <a:gd name="T3" fmla="*/ 0 h 53"/>
                  <a:gd name="T4" fmla="*/ 34 w 45"/>
                  <a:gd name="T5" fmla="*/ 1 h 53"/>
                  <a:gd name="T6" fmla="*/ 33 w 45"/>
                  <a:gd name="T7" fmla="*/ 1 h 53"/>
                  <a:gd name="T8" fmla="*/ 34 w 45"/>
                  <a:gd name="T9" fmla="*/ 24 h 53"/>
                  <a:gd name="T10" fmla="*/ 34 w 45"/>
                  <a:gd name="T11" fmla="*/ 40 h 53"/>
                  <a:gd name="T12" fmla="*/ 22 w 45"/>
                  <a:gd name="T13" fmla="*/ 45 h 53"/>
                  <a:gd name="T14" fmla="*/ 11 w 45"/>
                  <a:gd name="T15" fmla="*/ 32 h 53"/>
                  <a:gd name="T16" fmla="*/ 11 w 45"/>
                  <a:gd name="T17" fmla="*/ 23 h 53"/>
                  <a:gd name="T18" fmla="*/ 12 w 45"/>
                  <a:gd name="T19" fmla="*/ 1 h 53"/>
                  <a:gd name="T20" fmla="*/ 11 w 45"/>
                  <a:gd name="T21" fmla="*/ 0 h 53"/>
                  <a:gd name="T22" fmla="*/ 1 w 45"/>
                  <a:gd name="T23" fmla="*/ 1 h 53"/>
                  <a:gd name="T24" fmla="*/ 0 w 45"/>
                  <a:gd name="T25" fmla="*/ 2 h 53"/>
                  <a:gd name="T26" fmla="*/ 1 w 45"/>
                  <a:gd name="T27" fmla="*/ 23 h 53"/>
                  <a:gd name="T28" fmla="*/ 1 w 45"/>
                  <a:gd name="T29" fmla="*/ 29 h 53"/>
                  <a:gd name="T30" fmla="*/ 7 w 45"/>
                  <a:gd name="T31" fmla="*/ 50 h 53"/>
                  <a:gd name="T32" fmla="*/ 19 w 45"/>
                  <a:gd name="T33" fmla="*/ 53 h 53"/>
                  <a:gd name="T34" fmla="*/ 34 w 45"/>
                  <a:gd name="T35" fmla="*/ 48 h 53"/>
                  <a:gd name="T36" fmla="*/ 34 w 45"/>
                  <a:gd name="T37" fmla="*/ 52 h 53"/>
                  <a:gd name="T38" fmla="*/ 35 w 45"/>
                  <a:gd name="T39" fmla="*/ 53 h 53"/>
                  <a:gd name="T40" fmla="*/ 45 w 45"/>
                  <a:gd name="T41" fmla="*/ 52 h 53"/>
                  <a:gd name="T42" fmla="*/ 45 w 45"/>
                  <a:gd name="T43" fmla="*/ 52 h 53"/>
                  <a:gd name="T44" fmla="*/ 45 w 45"/>
                  <a:gd name="T45" fmla="*/ 47 h 53"/>
                  <a:gd name="T46" fmla="*/ 44 w 45"/>
                  <a:gd name="T47" fmla="*/ 24 h 53"/>
                  <a:gd name="T48" fmla="*/ 45 w 45"/>
                  <a:gd name="T49" fmla="*/ 1 h 53"/>
                  <a:gd name="T50" fmla="*/ 44 w 45"/>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4" y="0"/>
                    </a:moveTo>
                    <a:lnTo>
                      <a:pt x="44" y="0"/>
                    </a:lnTo>
                    <a:cubicBezTo>
                      <a:pt x="40" y="1"/>
                      <a:pt x="39" y="1"/>
                      <a:pt x="34" y="1"/>
                    </a:cubicBezTo>
                    <a:lnTo>
                      <a:pt x="33" y="1"/>
                    </a:lnTo>
                    <a:cubicBezTo>
                      <a:pt x="34" y="8"/>
                      <a:pt x="34" y="11"/>
                      <a:pt x="34" y="24"/>
                    </a:cubicBezTo>
                    <a:cubicBezTo>
                      <a:pt x="34" y="30"/>
                      <a:pt x="34" y="35"/>
                      <a:pt x="34" y="40"/>
                    </a:cubicBezTo>
                    <a:cubicBezTo>
                      <a:pt x="32" y="42"/>
                      <a:pt x="27" y="45"/>
                      <a:pt x="22" y="45"/>
                    </a:cubicBezTo>
                    <a:cubicBezTo>
                      <a:pt x="12" y="45"/>
                      <a:pt x="11" y="36"/>
                      <a:pt x="11" y="32"/>
                    </a:cubicBezTo>
                    <a:cubicBezTo>
                      <a:pt x="11" y="27"/>
                      <a:pt x="11" y="25"/>
                      <a:pt x="11" y="23"/>
                    </a:cubicBezTo>
                    <a:lnTo>
                      <a:pt x="12" y="1"/>
                    </a:lnTo>
                    <a:lnTo>
                      <a:pt x="11" y="0"/>
                    </a:lnTo>
                    <a:cubicBezTo>
                      <a:pt x="6" y="1"/>
                      <a:pt x="6" y="1"/>
                      <a:pt x="1" y="1"/>
                    </a:cubicBezTo>
                    <a:lnTo>
                      <a:pt x="0" y="2"/>
                    </a:lnTo>
                    <a:cubicBezTo>
                      <a:pt x="1" y="7"/>
                      <a:pt x="1" y="8"/>
                      <a:pt x="1" y="23"/>
                    </a:cubicBezTo>
                    <a:lnTo>
                      <a:pt x="1" y="29"/>
                    </a:lnTo>
                    <a:cubicBezTo>
                      <a:pt x="1" y="36"/>
                      <a:pt x="1" y="45"/>
                      <a:pt x="7" y="50"/>
                    </a:cubicBezTo>
                    <a:cubicBezTo>
                      <a:pt x="11" y="53"/>
                      <a:pt x="15" y="53"/>
                      <a:pt x="19" y="53"/>
                    </a:cubicBezTo>
                    <a:cubicBezTo>
                      <a:pt x="27" y="53"/>
                      <a:pt x="32" y="49"/>
                      <a:pt x="34" y="48"/>
                    </a:cubicBezTo>
                    <a:lnTo>
                      <a:pt x="34" y="52"/>
                    </a:lnTo>
                    <a:lnTo>
                      <a:pt x="35" y="53"/>
                    </a:lnTo>
                    <a:cubicBezTo>
                      <a:pt x="39" y="52"/>
                      <a:pt x="40" y="52"/>
                      <a:pt x="45" y="52"/>
                    </a:cubicBezTo>
                    <a:lnTo>
                      <a:pt x="45" y="52"/>
                    </a:lnTo>
                    <a:cubicBezTo>
                      <a:pt x="45" y="50"/>
                      <a:pt x="45" y="49"/>
                      <a:pt x="45" y="47"/>
                    </a:cubicBezTo>
                    <a:cubicBezTo>
                      <a:pt x="45" y="43"/>
                      <a:pt x="44" y="36"/>
                      <a:pt x="44" y="24"/>
                    </a:cubicBezTo>
                    <a:cubicBezTo>
                      <a:pt x="44" y="16"/>
                      <a:pt x="45" y="9"/>
                      <a:pt x="45" y="1"/>
                    </a:cubicBez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72" name="Freeform 166"/>
              <p:cNvSpPr>
                <a:spLocks/>
              </p:cNvSpPr>
              <p:nvPr/>
            </p:nvSpPr>
            <p:spPr bwMode="auto">
              <a:xfrm>
                <a:off x="2780" y="2344"/>
                <a:ext cx="20" cy="41"/>
              </a:xfrm>
              <a:custGeom>
                <a:avLst/>
                <a:gdLst>
                  <a:gd name="T0" fmla="*/ 25 w 26"/>
                  <a:gd name="T1" fmla="*/ 11 h 53"/>
                  <a:gd name="T2" fmla="*/ 25 w 26"/>
                  <a:gd name="T3" fmla="*/ 11 h 53"/>
                  <a:gd name="T4" fmla="*/ 26 w 26"/>
                  <a:gd name="T5" fmla="*/ 0 h 53"/>
                  <a:gd name="T6" fmla="*/ 26 w 26"/>
                  <a:gd name="T7" fmla="*/ 0 h 53"/>
                  <a:gd name="T8" fmla="*/ 23 w 26"/>
                  <a:gd name="T9" fmla="*/ 0 h 53"/>
                  <a:gd name="T10" fmla="*/ 11 w 26"/>
                  <a:gd name="T11" fmla="*/ 9 h 53"/>
                  <a:gd name="T12" fmla="*/ 12 w 26"/>
                  <a:gd name="T13" fmla="*/ 1 h 53"/>
                  <a:gd name="T14" fmla="*/ 11 w 26"/>
                  <a:gd name="T15" fmla="*/ 0 h 53"/>
                  <a:gd name="T16" fmla="*/ 1 w 26"/>
                  <a:gd name="T17" fmla="*/ 2 h 53"/>
                  <a:gd name="T18" fmla="*/ 0 w 26"/>
                  <a:gd name="T19" fmla="*/ 3 h 53"/>
                  <a:gd name="T20" fmla="*/ 1 w 26"/>
                  <a:gd name="T21" fmla="*/ 28 h 53"/>
                  <a:gd name="T22" fmla="*/ 1 w 26"/>
                  <a:gd name="T23" fmla="*/ 52 h 53"/>
                  <a:gd name="T24" fmla="*/ 1 w 26"/>
                  <a:gd name="T25" fmla="*/ 53 h 53"/>
                  <a:gd name="T26" fmla="*/ 12 w 26"/>
                  <a:gd name="T27" fmla="*/ 52 h 53"/>
                  <a:gd name="T28" fmla="*/ 12 w 26"/>
                  <a:gd name="T29" fmla="*/ 52 h 53"/>
                  <a:gd name="T30" fmla="*/ 12 w 26"/>
                  <a:gd name="T31" fmla="*/ 29 h 53"/>
                  <a:gd name="T32" fmla="*/ 16 w 26"/>
                  <a:gd name="T33" fmla="*/ 11 h 53"/>
                  <a:gd name="T34" fmla="*/ 20 w 26"/>
                  <a:gd name="T35" fmla="*/ 10 h 53"/>
                  <a:gd name="T36" fmla="*/ 24 w 26"/>
                  <a:gd name="T37" fmla="*/ 11 h 53"/>
                  <a:gd name="T38" fmla="*/ 25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5" y="11"/>
                    </a:moveTo>
                    <a:lnTo>
                      <a:pt x="25" y="11"/>
                    </a:lnTo>
                    <a:cubicBezTo>
                      <a:pt x="25" y="6"/>
                      <a:pt x="25" y="5"/>
                      <a:pt x="26" y="0"/>
                    </a:cubicBezTo>
                    <a:lnTo>
                      <a:pt x="26" y="0"/>
                    </a:lnTo>
                    <a:cubicBezTo>
                      <a:pt x="25" y="0"/>
                      <a:pt x="25" y="0"/>
                      <a:pt x="23" y="0"/>
                    </a:cubicBezTo>
                    <a:cubicBezTo>
                      <a:pt x="15" y="0"/>
                      <a:pt x="12" y="6"/>
                      <a:pt x="11" y="9"/>
                    </a:cubicBezTo>
                    <a:lnTo>
                      <a:pt x="12" y="1"/>
                    </a:lnTo>
                    <a:lnTo>
                      <a:pt x="11" y="0"/>
                    </a:lnTo>
                    <a:cubicBezTo>
                      <a:pt x="7" y="1"/>
                      <a:pt x="5" y="1"/>
                      <a:pt x="1" y="2"/>
                    </a:cubicBezTo>
                    <a:lnTo>
                      <a:pt x="0" y="3"/>
                    </a:lnTo>
                    <a:cubicBezTo>
                      <a:pt x="1" y="8"/>
                      <a:pt x="1" y="13"/>
                      <a:pt x="1" y="28"/>
                    </a:cubicBezTo>
                    <a:cubicBezTo>
                      <a:pt x="1" y="38"/>
                      <a:pt x="1" y="44"/>
                      <a:pt x="1" y="52"/>
                    </a:cubicBezTo>
                    <a:lnTo>
                      <a:pt x="1" y="53"/>
                    </a:lnTo>
                    <a:cubicBezTo>
                      <a:pt x="6" y="52"/>
                      <a:pt x="7" y="52"/>
                      <a:pt x="12" y="52"/>
                    </a:cubicBezTo>
                    <a:lnTo>
                      <a:pt x="12" y="52"/>
                    </a:lnTo>
                    <a:cubicBezTo>
                      <a:pt x="12" y="46"/>
                      <a:pt x="12" y="40"/>
                      <a:pt x="12" y="29"/>
                    </a:cubicBezTo>
                    <a:cubicBezTo>
                      <a:pt x="12" y="19"/>
                      <a:pt x="12" y="14"/>
                      <a:pt x="16" y="11"/>
                    </a:cubicBezTo>
                    <a:cubicBezTo>
                      <a:pt x="17" y="11"/>
                      <a:pt x="18" y="10"/>
                      <a:pt x="20" y="10"/>
                    </a:cubicBezTo>
                    <a:cubicBezTo>
                      <a:pt x="22" y="10"/>
                      <a:pt x="23" y="11"/>
                      <a:pt x="24" y="11"/>
                    </a:cubicBezTo>
                    <a:lnTo>
                      <a:pt x="25"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73" name="Freeform 167"/>
              <p:cNvSpPr>
                <a:spLocks noEditPoints="1"/>
              </p:cNvSpPr>
              <p:nvPr/>
            </p:nvSpPr>
            <p:spPr bwMode="auto">
              <a:xfrm>
                <a:off x="2806" y="2326"/>
                <a:ext cx="9" cy="59"/>
              </a:xfrm>
              <a:custGeom>
                <a:avLst/>
                <a:gdLst>
                  <a:gd name="T0" fmla="*/ 12 w 12"/>
                  <a:gd name="T1" fmla="*/ 76 h 77"/>
                  <a:gd name="T2" fmla="*/ 12 w 12"/>
                  <a:gd name="T3" fmla="*/ 76 h 77"/>
                  <a:gd name="T4" fmla="*/ 12 w 12"/>
                  <a:gd name="T5" fmla="*/ 48 h 77"/>
                  <a:gd name="T6" fmla="*/ 12 w 12"/>
                  <a:gd name="T7" fmla="*/ 25 h 77"/>
                  <a:gd name="T8" fmla="*/ 11 w 12"/>
                  <a:gd name="T9" fmla="*/ 24 h 77"/>
                  <a:gd name="T10" fmla="*/ 1 w 12"/>
                  <a:gd name="T11" fmla="*/ 26 h 77"/>
                  <a:gd name="T12" fmla="*/ 0 w 12"/>
                  <a:gd name="T13" fmla="*/ 27 h 77"/>
                  <a:gd name="T14" fmla="*/ 1 w 12"/>
                  <a:gd name="T15" fmla="*/ 55 h 77"/>
                  <a:gd name="T16" fmla="*/ 0 w 12"/>
                  <a:gd name="T17" fmla="*/ 76 h 77"/>
                  <a:gd name="T18" fmla="*/ 1 w 12"/>
                  <a:gd name="T19" fmla="*/ 77 h 77"/>
                  <a:gd name="T20" fmla="*/ 12 w 12"/>
                  <a:gd name="T21" fmla="*/ 76 h 77"/>
                  <a:gd name="T22" fmla="*/ 12 w 12"/>
                  <a:gd name="T23" fmla="*/ 76 h 77"/>
                  <a:gd name="T24" fmla="*/ 12 w 12"/>
                  <a:gd name="T25" fmla="*/ 10 h 77"/>
                  <a:gd name="T26" fmla="*/ 12 w 12"/>
                  <a:gd name="T27" fmla="*/ 10 h 77"/>
                  <a:gd name="T28" fmla="*/ 12 w 12"/>
                  <a:gd name="T29" fmla="*/ 0 h 77"/>
                  <a:gd name="T30" fmla="*/ 12 w 12"/>
                  <a:gd name="T31" fmla="*/ 0 h 77"/>
                  <a:gd name="T32" fmla="*/ 1 w 12"/>
                  <a:gd name="T33" fmla="*/ 1 h 77"/>
                  <a:gd name="T34" fmla="*/ 0 w 12"/>
                  <a:gd name="T35" fmla="*/ 1 h 77"/>
                  <a:gd name="T36" fmla="*/ 0 w 12"/>
                  <a:gd name="T37" fmla="*/ 7 h 77"/>
                  <a:gd name="T38" fmla="*/ 0 w 12"/>
                  <a:gd name="T39" fmla="*/ 10 h 77"/>
                  <a:gd name="T40" fmla="*/ 1 w 12"/>
                  <a:gd name="T41" fmla="*/ 11 h 77"/>
                  <a:gd name="T42" fmla="*/ 12 w 12"/>
                  <a:gd name="T43" fmla="*/ 10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2" y="69"/>
                      <a:pt x="12" y="66"/>
                      <a:pt x="12" y="48"/>
                    </a:cubicBezTo>
                    <a:cubicBezTo>
                      <a:pt x="12" y="35"/>
                      <a:pt x="12" y="30"/>
                      <a:pt x="12" y="25"/>
                    </a:cubicBezTo>
                    <a:lnTo>
                      <a:pt x="11" y="24"/>
                    </a:lnTo>
                    <a:cubicBezTo>
                      <a:pt x="6" y="25"/>
                      <a:pt x="5" y="25"/>
                      <a:pt x="1" y="26"/>
                    </a:cubicBezTo>
                    <a:lnTo>
                      <a:pt x="0" y="27"/>
                    </a:lnTo>
                    <a:cubicBezTo>
                      <a:pt x="1" y="33"/>
                      <a:pt x="1" y="36"/>
                      <a:pt x="1" y="55"/>
                    </a:cubicBezTo>
                    <a:cubicBezTo>
                      <a:pt x="1" y="66"/>
                      <a:pt x="1" y="71"/>
                      <a:pt x="0" y="76"/>
                    </a:cubicBezTo>
                    <a:lnTo>
                      <a:pt x="1" y="77"/>
                    </a:lnTo>
                    <a:cubicBezTo>
                      <a:pt x="6" y="76"/>
                      <a:pt x="7" y="76"/>
                      <a:pt x="12" y="76"/>
                    </a:cubicBezTo>
                    <a:lnTo>
                      <a:pt x="12" y="76"/>
                    </a:lnTo>
                    <a:close/>
                    <a:moveTo>
                      <a:pt x="12" y="10"/>
                    </a:moveTo>
                    <a:lnTo>
                      <a:pt x="12" y="10"/>
                    </a:lnTo>
                    <a:cubicBezTo>
                      <a:pt x="12" y="5"/>
                      <a:pt x="12" y="4"/>
                      <a:pt x="12" y="0"/>
                    </a:cubicBezTo>
                    <a:lnTo>
                      <a:pt x="12" y="0"/>
                    </a:lnTo>
                    <a:cubicBezTo>
                      <a:pt x="7" y="0"/>
                      <a:pt x="6" y="0"/>
                      <a:pt x="1" y="1"/>
                    </a:cubicBezTo>
                    <a:lnTo>
                      <a:pt x="0" y="1"/>
                    </a:lnTo>
                    <a:cubicBezTo>
                      <a:pt x="0" y="3"/>
                      <a:pt x="0" y="5"/>
                      <a:pt x="0" y="7"/>
                    </a:cubicBezTo>
                    <a:cubicBezTo>
                      <a:pt x="0" y="8"/>
                      <a:pt x="0" y="9"/>
                      <a:pt x="0" y="10"/>
                    </a:cubicBezTo>
                    <a:lnTo>
                      <a:pt x="1" y="11"/>
                    </a:lnTo>
                    <a:cubicBezTo>
                      <a:pt x="6" y="11"/>
                      <a:pt x="7" y="10"/>
                      <a:pt x="12" y="10"/>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74" name="Freeform 168"/>
              <p:cNvSpPr>
                <a:spLocks/>
              </p:cNvSpPr>
              <p:nvPr/>
            </p:nvSpPr>
            <p:spPr bwMode="auto">
              <a:xfrm>
                <a:off x="2820" y="2333"/>
                <a:ext cx="23" cy="52"/>
              </a:xfrm>
              <a:custGeom>
                <a:avLst/>
                <a:gdLst>
                  <a:gd name="T0" fmla="*/ 29 w 30"/>
                  <a:gd name="T1" fmla="*/ 59 h 68"/>
                  <a:gd name="T2" fmla="*/ 29 w 30"/>
                  <a:gd name="T3" fmla="*/ 59 h 68"/>
                  <a:gd name="T4" fmla="*/ 24 w 30"/>
                  <a:gd name="T5" fmla="*/ 60 h 68"/>
                  <a:gd name="T6" fmla="*/ 18 w 30"/>
                  <a:gd name="T7" fmla="*/ 50 h 68"/>
                  <a:gd name="T8" fmla="*/ 18 w 30"/>
                  <a:gd name="T9" fmla="*/ 42 h 68"/>
                  <a:gd name="T10" fmla="*/ 18 w 30"/>
                  <a:gd name="T11" fmla="*/ 24 h 68"/>
                  <a:gd name="T12" fmla="*/ 29 w 30"/>
                  <a:gd name="T13" fmla="*/ 24 h 68"/>
                  <a:gd name="T14" fmla="*/ 29 w 30"/>
                  <a:gd name="T15" fmla="*/ 23 h 68"/>
                  <a:gd name="T16" fmla="*/ 30 w 30"/>
                  <a:gd name="T17" fmla="*/ 16 h 68"/>
                  <a:gd name="T18" fmla="*/ 29 w 30"/>
                  <a:gd name="T19" fmla="*/ 16 h 68"/>
                  <a:gd name="T20" fmla="*/ 18 w 30"/>
                  <a:gd name="T21" fmla="*/ 16 h 68"/>
                  <a:gd name="T22" fmla="*/ 19 w 30"/>
                  <a:gd name="T23" fmla="*/ 1 h 68"/>
                  <a:gd name="T24" fmla="*/ 18 w 30"/>
                  <a:gd name="T25" fmla="*/ 0 h 68"/>
                  <a:gd name="T26" fmla="*/ 8 w 30"/>
                  <a:gd name="T27" fmla="*/ 3 h 68"/>
                  <a:gd name="T28" fmla="*/ 7 w 30"/>
                  <a:gd name="T29" fmla="*/ 4 h 68"/>
                  <a:gd name="T30" fmla="*/ 8 w 30"/>
                  <a:gd name="T31" fmla="*/ 9 h 68"/>
                  <a:gd name="T32" fmla="*/ 8 w 30"/>
                  <a:gd name="T33" fmla="*/ 16 h 68"/>
                  <a:gd name="T34" fmla="*/ 1 w 30"/>
                  <a:gd name="T35" fmla="*/ 16 h 68"/>
                  <a:gd name="T36" fmla="*/ 0 w 30"/>
                  <a:gd name="T37" fmla="*/ 16 h 68"/>
                  <a:gd name="T38" fmla="*/ 0 w 30"/>
                  <a:gd name="T39" fmla="*/ 23 h 68"/>
                  <a:gd name="T40" fmla="*/ 1 w 30"/>
                  <a:gd name="T41" fmla="*/ 24 h 68"/>
                  <a:gd name="T42" fmla="*/ 8 w 30"/>
                  <a:gd name="T43" fmla="*/ 24 h 68"/>
                  <a:gd name="T44" fmla="*/ 7 w 30"/>
                  <a:gd name="T45" fmla="*/ 46 h 68"/>
                  <a:gd name="T46" fmla="*/ 9 w 30"/>
                  <a:gd name="T47" fmla="*/ 63 h 68"/>
                  <a:gd name="T48" fmla="*/ 21 w 30"/>
                  <a:gd name="T49" fmla="*/ 68 h 68"/>
                  <a:gd name="T50" fmla="*/ 28 w 30"/>
                  <a:gd name="T51" fmla="*/ 67 h 68"/>
                  <a:gd name="T52" fmla="*/ 29 w 30"/>
                  <a:gd name="T53" fmla="*/ 66 h 68"/>
                  <a:gd name="T54" fmla="*/ 29 w 30"/>
                  <a:gd name="T55" fmla="*/ 59 h 68"/>
                  <a:gd name="T56" fmla="*/ 29 w 30"/>
                  <a:gd name="T5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68">
                    <a:moveTo>
                      <a:pt x="29" y="59"/>
                    </a:moveTo>
                    <a:lnTo>
                      <a:pt x="29" y="59"/>
                    </a:lnTo>
                    <a:cubicBezTo>
                      <a:pt x="27" y="59"/>
                      <a:pt x="26" y="60"/>
                      <a:pt x="24" y="60"/>
                    </a:cubicBezTo>
                    <a:cubicBezTo>
                      <a:pt x="19" y="60"/>
                      <a:pt x="18" y="57"/>
                      <a:pt x="18" y="50"/>
                    </a:cubicBezTo>
                    <a:cubicBezTo>
                      <a:pt x="18" y="49"/>
                      <a:pt x="18" y="43"/>
                      <a:pt x="18" y="42"/>
                    </a:cubicBezTo>
                    <a:lnTo>
                      <a:pt x="18" y="24"/>
                    </a:lnTo>
                    <a:cubicBezTo>
                      <a:pt x="23" y="24"/>
                      <a:pt x="24" y="24"/>
                      <a:pt x="29" y="24"/>
                    </a:cubicBezTo>
                    <a:lnTo>
                      <a:pt x="29" y="23"/>
                    </a:lnTo>
                    <a:cubicBezTo>
                      <a:pt x="29" y="20"/>
                      <a:pt x="29" y="19"/>
                      <a:pt x="30" y="16"/>
                    </a:cubicBezTo>
                    <a:lnTo>
                      <a:pt x="29" y="16"/>
                    </a:lnTo>
                    <a:cubicBezTo>
                      <a:pt x="23" y="16"/>
                      <a:pt x="22" y="16"/>
                      <a:pt x="18" y="16"/>
                    </a:cubicBezTo>
                    <a:cubicBezTo>
                      <a:pt x="18" y="9"/>
                      <a:pt x="18" y="7"/>
                      <a:pt x="19" y="1"/>
                    </a:cubicBezTo>
                    <a:lnTo>
                      <a:pt x="18" y="0"/>
                    </a:lnTo>
                    <a:cubicBezTo>
                      <a:pt x="13" y="2"/>
                      <a:pt x="12" y="2"/>
                      <a:pt x="8" y="3"/>
                    </a:cubicBezTo>
                    <a:lnTo>
                      <a:pt x="7" y="4"/>
                    </a:lnTo>
                    <a:cubicBezTo>
                      <a:pt x="7" y="6"/>
                      <a:pt x="7" y="8"/>
                      <a:pt x="8" y="9"/>
                    </a:cubicBezTo>
                    <a:cubicBezTo>
                      <a:pt x="8" y="11"/>
                      <a:pt x="8" y="14"/>
                      <a:pt x="8" y="16"/>
                    </a:cubicBezTo>
                    <a:cubicBezTo>
                      <a:pt x="4" y="16"/>
                      <a:pt x="3" y="16"/>
                      <a:pt x="1" y="16"/>
                    </a:cubicBezTo>
                    <a:lnTo>
                      <a:pt x="0" y="16"/>
                    </a:lnTo>
                    <a:cubicBezTo>
                      <a:pt x="0" y="19"/>
                      <a:pt x="0" y="20"/>
                      <a:pt x="0" y="23"/>
                    </a:cubicBezTo>
                    <a:lnTo>
                      <a:pt x="1" y="24"/>
                    </a:lnTo>
                    <a:cubicBezTo>
                      <a:pt x="4" y="24"/>
                      <a:pt x="4" y="24"/>
                      <a:pt x="8" y="24"/>
                    </a:cubicBezTo>
                    <a:lnTo>
                      <a:pt x="7" y="46"/>
                    </a:lnTo>
                    <a:cubicBezTo>
                      <a:pt x="7" y="57"/>
                      <a:pt x="7" y="60"/>
                      <a:pt x="9" y="63"/>
                    </a:cubicBezTo>
                    <a:cubicBezTo>
                      <a:pt x="12" y="68"/>
                      <a:pt x="19" y="68"/>
                      <a:pt x="21" y="68"/>
                    </a:cubicBezTo>
                    <a:cubicBezTo>
                      <a:pt x="25" y="68"/>
                      <a:pt x="26" y="67"/>
                      <a:pt x="28" y="67"/>
                    </a:cubicBezTo>
                    <a:lnTo>
                      <a:pt x="29" y="66"/>
                    </a:lnTo>
                    <a:cubicBezTo>
                      <a:pt x="29" y="63"/>
                      <a:pt x="29" y="63"/>
                      <a:pt x="29" y="59"/>
                    </a:cubicBezTo>
                    <a:lnTo>
                      <a:pt x="29"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75" name="Freeform 169"/>
              <p:cNvSpPr>
                <a:spLocks/>
              </p:cNvSpPr>
              <p:nvPr/>
            </p:nvSpPr>
            <p:spPr bwMode="auto">
              <a:xfrm>
                <a:off x="2843" y="2344"/>
                <a:ext cx="37" cy="59"/>
              </a:xfrm>
              <a:custGeom>
                <a:avLst/>
                <a:gdLst>
                  <a:gd name="T0" fmla="*/ 46 w 47"/>
                  <a:gd name="T1" fmla="*/ 0 h 77"/>
                  <a:gd name="T2" fmla="*/ 46 w 47"/>
                  <a:gd name="T3" fmla="*/ 0 h 77"/>
                  <a:gd name="T4" fmla="*/ 37 w 47"/>
                  <a:gd name="T5" fmla="*/ 1 h 77"/>
                  <a:gd name="T6" fmla="*/ 36 w 47"/>
                  <a:gd name="T7" fmla="*/ 1 h 77"/>
                  <a:gd name="T8" fmla="*/ 30 w 47"/>
                  <a:gd name="T9" fmla="*/ 22 h 77"/>
                  <a:gd name="T10" fmla="*/ 24 w 47"/>
                  <a:gd name="T11" fmla="*/ 39 h 77"/>
                  <a:gd name="T12" fmla="*/ 18 w 47"/>
                  <a:gd name="T13" fmla="*/ 20 h 77"/>
                  <a:gd name="T14" fmla="*/ 12 w 47"/>
                  <a:gd name="T15" fmla="*/ 1 h 77"/>
                  <a:gd name="T16" fmla="*/ 11 w 47"/>
                  <a:gd name="T17" fmla="*/ 0 h 77"/>
                  <a:gd name="T18" fmla="*/ 0 w 47"/>
                  <a:gd name="T19" fmla="*/ 1 h 77"/>
                  <a:gd name="T20" fmla="*/ 0 w 47"/>
                  <a:gd name="T21" fmla="*/ 2 h 77"/>
                  <a:gd name="T22" fmla="*/ 19 w 47"/>
                  <a:gd name="T23" fmla="*/ 53 h 77"/>
                  <a:gd name="T24" fmla="*/ 19 w 47"/>
                  <a:gd name="T25" fmla="*/ 54 h 77"/>
                  <a:gd name="T26" fmla="*/ 15 w 47"/>
                  <a:gd name="T27" fmla="*/ 64 h 77"/>
                  <a:gd name="T28" fmla="*/ 10 w 47"/>
                  <a:gd name="T29" fmla="*/ 75 h 77"/>
                  <a:gd name="T30" fmla="*/ 9 w 47"/>
                  <a:gd name="T31" fmla="*/ 76 h 77"/>
                  <a:gd name="T32" fmla="*/ 10 w 47"/>
                  <a:gd name="T33" fmla="*/ 77 h 77"/>
                  <a:gd name="T34" fmla="*/ 20 w 47"/>
                  <a:gd name="T35" fmla="*/ 76 h 77"/>
                  <a:gd name="T36" fmla="*/ 21 w 47"/>
                  <a:gd name="T37" fmla="*/ 76 h 77"/>
                  <a:gd name="T38" fmla="*/ 29 w 47"/>
                  <a:gd name="T39" fmla="*/ 48 h 77"/>
                  <a:gd name="T40" fmla="*/ 47 w 47"/>
                  <a:gd name="T41" fmla="*/ 1 h 77"/>
                  <a:gd name="T42" fmla="*/ 46 w 47"/>
                  <a:gd name="T4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77">
                    <a:moveTo>
                      <a:pt x="46" y="0"/>
                    </a:moveTo>
                    <a:lnTo>
                      <a:pt x="46" y="0"/>
                    </a:lnTo>
                    <a:cubicBezTo>
                      <a:pt x="42" y="1"/>
                      <a:pt x="39" y="1"/>
                      <a:pt x="37" y="1"/>
                    </a:cubicBezTo>
                    <a:lnTo>
                      <a:pt x="36" y="1"/>
                    </a:lnTo>
                    <a:cubicBezTo>
                      <a:pt x="35" y="7"/>
                      <a:pt x="32" y="15"/>
                      <a:pt x="30" y="22"/>
                    </a:cubicBezTo>
                    <a:lnTo>
                      <a:pt x="24" y="39"/>
                    </a:lnTo>
                    <a:lnTo>
                      <a:pt x="18" y="20"/>
                    </a:lnTo>
                    <a:cubicBezTo>
                      <a:pt x="16" y="14"/>
                      <a:pt x="15" y="10"/>
                      <a:pt x="12" y="1"/>
                    </a:cubicBezTo>
                    <a:lnTo>
                      <a:pt x="11" y="0"/>
                    </a:lnTo>
                    <a:cubicBezTo>
                      <a:pt x="6" y="1"/>
                      <a:pt x="5" y="1"/>
                      <a:pt x="0" y="1"/>
                    </a:cubicBezTo>
                    <a:lnTo>
                      <a:pt x="0" y="2"/>
                    </a:lnTo>
                    <a:cubicBezTo>
                      <a:pt x="4" y="12"/>
                      <a:pt x="19" y="52"/>
                      <a:pt x="19" y="53"/>
                    </a:cubicBezTo>
                    <a:cubicBezTo>
                      <a:pt x="19" y="53"/>
                      <a:pt x="19" y="54"/>
                      <a:pt x="19" y="54"/>
                    </a:cubicBezTo>
                    <a:cubicBezTo>
                      <a:pt x="18" y="57"/>
                      <a:pt x="16" y="61"/>
                      <a:pt x="15" y="64"/>
                    </a:cubicBezTo>
                    <a:cubicBezTo>
                      <a:pt x="13" y="68"/>
                      <a:pt x="11" y="72"/>
                      <a:pt x="10" y="75"/>
                    </a:cubicBezTo>
                    <a:lnTo>
                      <a:pt x="9" y="76"/>
                    </a:lnTo>
                    <a:lnTo>
                      <a:pt x="10" y="77"/>
                    </a:lnTo>
                    <a:cubicBezTo>
                      <a:pt x="14" y="76"/>
                      <a:pt x="15" y="76"/>
                      <a:pt x="20" y="76"/>
                    </a:cubicBezTo>
                    <a:lnTo>
                      <a:pt x="21" y="76"/>
                    </a:lnTo>
                    <a:cubicBezTo>
                      <a:pt x="23" y="66"/>
                      <a:pt x="26" y="57"/>
                      <a:pt x="29" y="48"/>
                    </a:cubicBezTo>
                    <a:cubicBezTo>
                      <a:pt x="32" y="41"/>
                      <a:pt x="41" y="15"/>
                      <a:pt x="47" y="1"/>
                    </a:cubicBezTo>
                    <a:lnTo>
                      <a:pt x="4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76" name="Freeform 170"/>
              <p:cNvSpPr>
                <a:spLocks/>
              </p:cNvSpPr>
              <p:nvPr/>
            </p:nvSpPr>
            <p:spPr bwMode="auto">
              <a:xfrm>
                <a:off x="2526" y="2439"/>
                <a:ext cx="20" cy="41"/>
              </a:xfrm>
              <a:custGeom>
                <a:avLst/>
                <a:gdLst>
                  <a:gd name="T0" fmla="*/ 25 w 26"/>
                  <a:gd name="T1" fmla="*/ 11 h 53"/>
                  <a:gd name="T2" fmla="*/ 25 w 26"/>
                  <a:gd name="T3" fmla="*/ 11 h 53"/>
                  <a:gd name="T4" fmla="*/ 26 w 26"/>
                  <a:gd name="T5" fmla="*/ 1 h 53"/>
                  <a:gd name="T6" fmla="*/ 26 w 26"/>
                  <a:gd name="T7" fmla="*/ 1 h 53"/>
                  <a:gd name="T8" fmla="*/ 23 w 26"/>
                  <a:gd name="T9" fmla="*/ 0 h 53"/>
                  <a:gd name="T10" fmla="*/ 11 w 26"/>
                  <a:gd name="T11" fmla="*/ 10 h 53"/>
                  <a:gd name="T12" fmla="*/ 12 w 26"/>
                  <a:gd name="T13" fmla="*/ 1 h 53"/>
                  <a:gd name="T14" fmla="*/ 11 w 26"/>
                  <a:gd name="T15" fmla="*/ 1 h 53"/>
                  <a:gd name="T16" fmla="*/ 1 w 26"/>
                  <a:gd name="T17" fmla="*/ 3 h 53"/>
                  <a:gd name="T18" fmla="*/ 0 w 26"/>
                  <a:gd name="T19" fmla="*/ 4 h 53"/>
                  <a:gd name="T20" fmla="*/ 1 w 26"/>
                  <a:gd name="T21" fmla="*/ 29 h 53"/>
                  <a:gd name="T22" fmla="*/ 1 w 26"/>
                  <a:gd name="T23" fmla="*/ 53 h 53"/>
                  <a:gd name="T24" fmla="*/ 1 w 26"/>
                  <a:gd name="T25" fmla="*/ 53 h 53"/>
                  <a:gd name="T26" fmla="*/ 12 w 26"/>
                  <a:gd name="T27" fmla="*/ 53 h 53"/>
                  <a:gd name="T28" fmla="*/ 12 w 26"/>
                  <a:gd name="T29" fmla="*/ 52 h 53"/>
                  <a:gd name="T30" fmla="*/ 12 w 26"/>
                  <a:gd name="T31" fmla="*/ 30 h 53"/>
                  <a:gd name="T32" fmla="*/ 16 w 26"/>
                  <a:gd name="T33" fmla="*/ 12 h 53"/>
                  <a:gd name="T34" fmla="*/ 20 w 26"/>
                  <a:gd name="T35" fmla="*/ 11 h 53"/>
                  <a:gd name="T36" fmla="*/ 24 w 26"/>
                  <a:gd name="T37" fmla="*/ 12 h 53"/>
                  <a:gd name="T38" fmla="*/ 25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5" y="11"/>
                    </a:moveTo>
                    <a:lnTo>
                      <a:pt x="25" y="11"/>
                    </a:lnTo>
                    <a:cubicBezTo>
                      <a:pt x="25" y="7"/>
                      <a:pt x="25" y="6"/>
                      <a:pt x="26" y="1"/>
                    </a:cubicBezTo>
                    <a:lnTo>
                      <a:pt x="26" y="1"/>
                    </a:lnTo>
                    <a:cubicBezTo>
                      <a:pt x="25" y="1"/>
                      <a:pt x="25" y="0"/>
                      <a:pt x="23" y="0"/>
                    </a:cubicBezTo>
                    <a:cubicBezTo>
                      <a:pt x="15" y="0"/>
                      <a:pt x="12" y="7"/>
                      <a:pt x="11" y="10"/>
                    </a:cubicBezTo>
                    <a:lnTo>
                      <a:pt x="12" y="1"/>
                    </a:lnTo>
                    <a:lnTo>
                      <a:pt x="11" y="1"/>
                    </a:lnTo>
                    <a:cubicBezTo>
                      <a:pt x="7" y="2"/>
                      <a:pt x="5" y="2"/>
                      <a:pt x="1" y="3"/>
                    </a:cubicBezTo>
                    <a:lnTo>
                      <a:pt x="0" y="4"/>
                    </a:lnTo>
                    <a:cubicBezTo>
                      <a:pt x="1" y="9"/>
                      <a:pt x="1" y="13"/>
                      <a:pt x="1" y="29"/>
                    </a:cubicBezTo>
                    <a:cubicBezTo>
                      <a:pt x="1" y="38"/>
                      <a:pt x="1" y="45"/>
                      <a:pt x="1" y="53"/>
                    </a:cubicBezTo>
                    <a:lnTo>
                      <a:pt x="1" y="53"/>
                    </a:lnTo>
                    <a:cubicBezTo>
                      <a:pt x="6" y="53"/>
                      <a:pt x="7" y="53"/>
                      <a:pt x="12" y="53"/>
                    </a:cubicBezTo>
                    <a:lnTo>
                      <a:pt x="12" y="52"/>
                    </a:lnTo>
                    <a:cubicBezTo>
                      <a:pt x="12" y="47"/>
                      <a:pt x="12" y="41"/>
                      <a:pt x="12" y="30"/>
                    </a:cubicBezTo>
                    <a:cubicBezTo>
                      <a:pt x="12" y="20"/>
                      <a:pt x="12" y="15"/>
                      <a:pt x="16" y="12"/>
                    </a:cubicBezTo>
                    <a:cubicBezTo>
                      <a:pt x="17" y="12"/>
                      <a:pt x="18" y="11"/>
                      <a:pt x="20" y="11"/>
                    </a:cubicBezTo>
                    <a:cubicBezTo>
                      <a:pt x="22" y="11"/>
                      <a:pt x="23" y="11"/>
                      <a:pt x="24" y="12"/>
                    </a:cubicBezTo>
                    <a:lnTo>
                      <a:pt x="25"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77" name="Freeform 171"/>
              <p:cNvSpPr>
                <a:spLocks noEditPoints="1"/>
              </p:cNvSpPr>
              <p:nvPr/>
            </p:nvSpPr>
            <p:spPr bwMode="auto">
              <a:xfrm>
                <a:off x="2549" y="2439"/>
                <a:ext cx="35" cy="41"/>
              </a:xfrm>
              <a:custGeom>
                <a:avLst/>
                <a:gdLst>
                  <a:gd name="T0" fmla="*/ 43 w 46"/>
                  <a:gd name="T1" fmla="*/ 40 h 54"/>
                  <a:gd name="T2" fmla="*/ 43 w 46"/>
                  <a:gd name="T3" fmla="*/ 40 h 54"/>
                  <a:gd name="T4" fmla="*/ 36 w 46"/>
                  <a:gd name="T5" fmla="*/ 45 h 54"/>
                  <a:gd name="T6" fmla="*/ 27 w 46"/>
                  <a:gd name="T7" fmla="*/ 46 h 54"/>
                  <a:gd name="T8" fmla="*/ 14 w 46"/>
                  <a:gd name="T9" fmla="*/ 41 h 54"/>
                  <a:gd name="T10" fmla="*/ 10 w 46"/>
                  <a:gd name="T11" fmla="*/ 29 h 54"/>
                  <a:gd name="T12" fmla="*/ 45 w 46"/>
                  <a:gd name="T13" fmla="*/ 29 h 54"/>
                  <a:gd name="T14" fmla="*/ 46 w 46"/>
                  <a:gd name="T15" fmla="*/ 28 h 54"/>
                  <a:gd name="T16" fmla="*/ 40 w 46"/>
                  <a:gd name="T17" fmla="*/ 7 h 54"/>
                  <a:gd name="T18" fmla="*/ 24 w 46"/>
                  <a:gd name="T19" fmla="*/ 0 h 54"/>
                  <a:gd name="T20" fmla="*/ 0 w 46"/>
                  <a:gd name="T21" fmla="*/ 28 h 54"/>
                  <a:gd name="T22" fmla="*/ 26 w 46"/>
                  <a:gd name="T23" fmla="*/ 54 h 54"/>
                  <a:gd name="T24" fmla="*/ 42 w 46"/>
                  <a:gd name="T25" fmla="*/ 50 h 54"/>
                  <a:gd name="T26" fmla="*/ 43 w 46"/>
                  <a:gd name="T27" fmla="*/ 50 h 54"/>
                  <a:gd name="T28" fmla="*/ 44 w 46"/>
                  <a:gd name="T29" fmla="*/ 41 h 54"/>
                  <a:gd name="T30" fmla="*/ 43 w 46"/>
                  <a:gd name="T31" fmla="*/ 40 h 54"/>
                  <a:gd name="T32" fmla="*/ 35 w 46"/>
                  <a:gd name="T33" fmla="*/ 21 h 54"/>
                  <a:gd name="T34" fmla="*/ 35 w 46"/>
                  <a:gd name="T35" fmla="*/ 21 h 54"/>
                  <a:gd name="T36" fmla="*/ 10 w 46"/>
                  <a:gd name="T37" fmla="*/ 21 h 54"/>
                  <a:gd name="T38" fmla="*/ 24 w 46"/>
                  <a:gd name="T39" fmla="*/ 7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1" y="42"/>
                      <a:pt x="39" y="43"/>
                      <a:pt x="36" y="45"/>
                    </a:cubicBezTo>
                    <a:cubicBezTo>
                      <a:pt x="33" y="46"/>
                      <a:pt x="30" y="46"/>
                      <a:pt x="27" y="46"/>
                    </a:cubicBezTo>
                    <a:cubicBezTo>
                      <a:pt x="24" y="46"/>
                      <a:pt x="18" y="46"/>
                      <a:pt x="14" y="41"/>
                    </a:cubicBezTo>
                    <a:cubicBezTo>
                      <a:pt x="11" y="37"/>
                      <a:pt x="11" y="32"/>
                      <a:pt x="10" y="29"/>
                    </a:cubicBezTo>
                    <a:cubicBezTo>
                      <a:pt x="27" y="29"/>
                      <a:pt x="29" y="29"/>
                      <a:pt x="45" y="29"/>
                    </a:cubicBezTo>
                    <a:lnTo>
                      <a:pt x="46" y="28"/>
                    </a:lnTo>
                    <a:cubicBezTo>
                      <a:pt x="46" y="24"/>
                      <a:pt x="46" y="14"/>
                      <a:pt x="40" y="7"/>
                    </a:cubicBezTo>
                    <a:cubicBezTo>
                      <a:pt x="37" y="4"/>
                      <a:pt x="32" y="0"/>
                      <a:pt x="24" y="0"/>
                    </a:cubicBezTo>
                    <a:cubicBezTo>
                      <a:pt x="11" y="0"/>
                      <a:pt x="0" y="9"/>
                      <a:pt x="0" y="28"/>
                    </a:cubicBezTo>
                    <a:cubicBezTo>
                      <a:pt x="0" y="45"/>
                      <a:pt x="10" y="54"/>
                      <a:pt x="26" y="54"/>
                    </a:cubicBezTo>
                    <a:cubicBezTo>
                      <a:pt x="35" y="54"/>
                      <a:pt x="40" y="51"/>
                      <a:pt x="42" y="50"/>
                    </a:cubicBezTo>
                    <a:lnTo>
                      <a:pt x="43" y="50"/>
                    </a:lnTo>
                    <a:cubicBezTo>
                      <a:pt x="43" y="46"/>
                      <a:pt x="43" y="45"/>
                      <a:pt x="44" y="41"/>
                    </a:cubicBezTo>
                    <a:lnTo>
                      <a:pt x="43" y="40"/>
                    </a:lnTo>
                    <a:close/>
                    <a:moveTo>
                      <a:pt x="35" y="21"/>
                    </a:moveTo>
                    <a:lnTo>
                      <a:pt x="35" y="21"/>
                    </a:lnTo>
                    <a:cubicBezTo>
                      <a:pt x="26" y="21"/>
                      <a:pt x="22" y="21"/>
                      <a:pt x="10" y="21"/>
                    </a:cubicBezTo>
                    <a:cubicBezTo>
                      <a:pt x="11" y="11"/>
                      <a:pt x="18" y="7"/>
                      <a:pt x="24" y="7"/>
                    </a:cubicBezTo>
                    <a:cubicBezTo>
                      <a:pt x="28" y="7"/>
                      <a:pt x="32" y="10"/>
                      <a:pt x="34" y="15"/>
                    </a:cubicBezTo>
                    <a:cubicBezTo>
                      <a:pt x="35" y="17"/>
                      <a:pt x="35" y="20"/>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78" name="Freeform 172"/>
              <p:cNvSpPr>
                <a:spLocks noEditPoints="1"/>
              </p:cNvSpPr>
              <p:nvPr/>
            </p:nvSpPr>
            <p:spPr bwMode="auto">
              <a:xfrm>
                <a:off x="2590" y="2440"/>
                <a:ext cx="36" cy="59"/>
              </a:xfrm>
              <a:custGeom>
                <a:avLst/>
                <a:gdLst>
                  <a:gd name="T0" fmla="*/ 46 w 47"/>
                  <a:gd name="T1" fmla="*/ 0 h 77"/>
                  <a:gd name="T2" fmla="*/ 46 w 47"/>
                  <a:gd name="T3" fmla="*/ 0 h 77"/>
                  <a:gd name="T4" fmla="*/ 32 w 47"/>
                  <a:gd name="T5" fmla="*/ 0 h 77"/>
                  <a:gd name="T6" fmla="*/ 2 w 47"/>
                  <a:gd name="T7" fmla="*/ 15 h 77"/>
                  <a:gd name="T8" fmla="*/ 0 w 47"/>
                  <a:gd name="T9" fmla="*/ 28 h 77"/>
                  <a:gd name="T10" fmla="*/ 21 w 47"/>
                  <a:gd name="T11" fmla="*/ 53 h 77"/>
                  <a:gd name="T12" fmla="*/ 36 w 47"/>
                  <a:gd name="T13" fmla="*/ 48 h 77"/>
                  <a:gd name="T14" fmla="*/ 36 w 47"/>
                  <a:gd name="T15" fmla="*/ 76 h 77"/>
                  <a:gd name="T16" fmla="*/ 36 w 47"/>
                  <a:gd name="T17" fmla="*/ 77 h 77"/>
                  <a:gd name="T18" fmla="*/ 46 w 47"/>
                  <a:gd name="T19" fmla="*/ 76 h 77"/>
                  <a:gd name="T20" fmla="*/ 47 w 47"/>
                  <a:gd name="T21" fmla="*/ 76 h 77"/>
                  <a:gd name="T22" fmla="*/ 47 w 47"/>
                  <a:gd name="T23" fmla="*/ 71 h 77"/>
                  <a:gd name="T24" fmla="*/ 46 w 47"/>
                  <a:gd name="T25" fmla="*/ 40 h 77"/>
                  <a:gd name="T26" fmla="*/ 47 w 47"/>
                  <a:gd name="T27" fmla="*/ 1 h 77"/>
                  <a:gd name="T28" fmla="*/ 46 w 47"/>
                  <a:gd name="T29" fmla="*/ 0 h 77"/>
                  <a:gd name="T30" fmla="*/ 36 w 47"/>
                  <a:gd name="T31" fmla="*/ 40 h 77"/>
                  <a:gd name="T32" fmla="*/ 36 w 47"/>
                  <a:gd name="T33" fmla="*/ 40 h 77"/>
                  <a:gd name="T34" fmla="*/ 24 w 47"/>
                  <a:gd name="T35" fmla="*/ 44 h 77"/>
                  <a:gd name="T36" fmla="*/ 11 w 47"/>
                  <a:gd name="T37" fmla="*/ 28 h 77"/>
                  <a:gd name="T38" fmla="*/ 16 w 47"/>
                  <a:gd name="T39" fmla="*/ 13 h 77"/>
                  <a:gd name="T40" fmla="*/ 32 w 47"/>
                  <a:gd name="T41" fmla="*/ 8 h 77"/>
                  <a:gd name="T42" fmla="*/ 36 w 47"/>
                  <a:gd name="T43" fmla="*/ 8 h 77"/>
                  <a:gd name="T44" fmla="*/ 36 w 47"/>
                  <a:gd name="T45" fmla="*/ 4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77">
                    <a:moveTo>
                      <a:pt x="46" y="0"/>
                    </a:moveTo>
                    <a:lnTo>
                      <a:pt x="46" y="0"/>
                    </a:lnTo>
                    <a:cubicBezTo>
                      <a:pt x="44" y="0"/>
                      <a:pt x="34" y="0"/>
                      <a:pt x="32" y="0"/>
                    </a:cubicBezTo>
                    <a:cubicBezTo>
                      <a:pt x="23" y="0"/>
                      <a:pt x="9" y="1"/>
                      <a:pt x="2" y="15"/>
                    </a:cubicBezTo>
                    <a:cubicBezTo>
                      <a:pt x="0" y="19"/>
                      <a:pt x="0" y="24"/>
                      <a:pt x="0" y="28"/>
                    </a:cubicBezTo>
                    <a:cubicBezTo>
                      <a:pt x="0" y="42"/>
                      <a:pt x="8" y="53"/>
                      <a:pt x="21" y="53"/>
                    </a:cubicBezTo>
                    <a:cubicBezTo>
                      <a:pt x="29" y="53"/>
                      <a:pt x="33" y="50"/>
                      <a:pt x="36" y="48"/>
                    </a:cubicBezTo>
                    <a:cubicBezTo>
                      <a:pt x="36" y="60"/>
                      <a:pt x="36" y="64"/>
                      <a:pt x="36" y="76"/>
                    </a:cubicBezTo>
                    <a:lnTo>
                      <a:pt x="36" y="77"/>
                    </a:lnTo>
                    <a:lnTo>
                      <a:pt x="46" y="76"/>
                    </a:lnTo>
                    <a:lnTo>
                      <a:pt x="47" y="76"/>
                    </a:lnTo>
                    <a:lnTo>
                      <a:pt x="47" y="71"/>
                    </a:lnTo>
                    <a:cubicBezTo>
                      <a:pt x="46" y="61"/>
                      <a:pt x="46" y="51"/>
                      <a:pt x="46" y="40"/>
                    </a:cubicBezTo>
                    <a:cubicBezTo>
                      <a:pt x="46" y="27"/>
                      <a:pt x="46" y="14"/>
                      <a:pt x="47" y="1"/>
                    </a:cubicBezTo>
                    <a:lnTo>
                      <a:pt x="46" y="0"/>
                    </a:lnTo>
                    <a:close/>
                    <a:moveTo>
                      <a:pt x="36" y="40"/>
                    </a:moveTo>
                    <a:lnTo>
                      <a:pt x="36" y="40"/>
                    </a:lnTo>
                    <a:cubicBezTo>
                      <a:pt x="34" y="42"/>
                      <a:pt x="31" y="44"/>
                      <a:pt x="24" y="44"/>
                    </a:cubicBezTo>
                    <a:cubicBezTo>
                      <a:pt x="15" y="44"/>
                      <a:pt x="11" y="36"/>
                      <a:pt x="11" y="28"/>
                    </a:cubicBezTo>
                    <a:cubicBezTo>
                      <a:pt x="11" y="21"/>
                      <a:pt x="13" y="16"/>
                      <a:pt x="16" y="13"/>
                    </a:cubicBezTo>
                    <a:cubicBezTo>
                      <a:pt x="21" y="8"/>
                      <a:pt x="29" y="8"/>
                      <a:pt x="32" y="8"/>
                    </a:cubicBezTo>
                    <a:lnTo>
                      <a:pt x="36" y="8"/>
                    </a:lnTo>
                    <a:lnTo>
                      <a:pt x="36" y="4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79" name="Freeform 173"/>
              <p:cNvSpPr>
                <a:spLocks/>
              </p:cNvSpPr>
              <p:nvPr/>
            </p:nvSpPr>
            <p:spPr bwMode="auto">
              <a:xfrm>
                <a:off x="2636" y="2440"/>
                <a:ext cx="34" cy="40"/>
              </a:xfrm>
              <a:custGeom>
                <a:avLst/>
                <a:gdLst>
                  <a:gd name="T0" fmla="*/ 44 w 45"/>
                  <a:gd name="T1" fmla="*/ 0 h 53"/>
                  <a:gd name="T2" fmla="*/ 44 w 45"/>
                  <a:gd name="T3" fmla="*/ 0 h 53"/>
                  <a:gd name="T4" fmla="*/ 34 w 45"/>
                  <a:gd name="T5" fmla="*/ 1 h 53"/>
                  <a:gd name="T6" fmla="*/ 33 w 45"/>
                  <a:gd name="T7" fmla="*/ 1 h 53"/>
                  <a:gd name="T8" fmla="*/ 34 w 45"/>
                  <a:gd name="T9" fmla="*/ 24 h 53"/>
                  <a:gd name="T10" fmla="*/ 34 w 45"/>
                  <a:gd name="T11" fmla="*/ 40 h 53"/>
                  <a:gd name="T12" fmla="*/ 22 w 45"/>
                  <a:gd name="T13" fmla="*/ 45 h 53"/>
                  <a:gd name="T14" fmla="*/ 11 w 45"/>
                  <a:gd name="T15" fmla="*/ 32 h 53"/>
                  <a:gd name="T16" fmla="*/ 11 w 45"/>
                  <a:gd name="T17" fmla="*/ 23 h 53"/>
                  <a:gd name="T18" fmla="*/ 12 w 45"/>
                  <a:gd name="T19" fmla="*/ 1 h 53"/>
                  <a:gd name="T20" fmla="*/ 11 w 45"/>
                  <a:gd name="T21" fmla="*/ 0 h 53"/>
                  <a:gd name="T22" fmla="*/ 1 w 45"/>
                  <a:gd name="T23" fmla="*/ 1 h 53"/>
                  <a:gd name="T24" fmla="*/ 0 w 45"/>
                  <a:gd name="T25" fmla="*/ 1 h 53"/>
                  <a:gd name="T26" fmla="*/ 1 w 45"/>
                  <a:gd name="T27" fmla="*/ 22 h 53"/>
                  <a:gd name="T28" fmla="*/ 1 w 45"/>
                  <a:gd name="T29" fmla="*/ 29 h 53"/>
                  <a:gd name="T30" fmla="*/ 7 w 45"/>
                  <a:gd name="T31" fmla="*/ 50 h 53"/>
                  <a:gd name="T32" fmla="*/ 19 w 45"/>
                  <a:gd name="T33" fmla="*/ 53 h 53"/>
                  <a:gd name="T34" fmla="*/ 34 w 45"/>
                  <a:gd name="T35" fmla="*/ 48 h 53"/>
                  <a:gd name="T36" fmla="*/ 34 w 45"/>
                  <a:gd name="T37" fmla="*/ 52 h 53"/>
                  <a:gd name="T38" fmla="*/ 35 w 45"/>
                  <a:gd name="T39" fmla="*/ 52 h 53"/>
                  <a:gd name="T40" fmla="*/ 45 w 45"/>
                  <a:gd name="T41" fmla="*/ 52 h 53"/>
                  <a:gd name="T42" fmla="*/ 45 w 45"/>
                  <a:gd name="T43" fmla="*/ 51 h 53"/>
                  <a:gd name="T44" fmla="*/ 45 w 45"/>
                  <a:gd name="T45" fmla="*/ 47 h 53"/>
                  <a:gd name="T46" fmla="*/ 44 w 45"/>
                  <a:gd name="T47" fmla="*/ 23 h 53"/>
                  <a:gd name="T48" fmla="*/ 45 w 45"/>
                  <a:gd name="T49" fmla="*/ 1 h 53"/>
                  <a:gd name="T50" fmla="*/ 44 w 45"/>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4" y="0"/>
                    </a:moveTo>
                    <a:lnTo>
                      <a:pt x="44" y="0"/>
                    </a:lnTo>
                    <a:cubicBezTo>
                      <a:pt x="40" y="0"/>
                      <a:pt x="38" y="0"/>
                      <a:pt x="34" y="1"/>
                    </a:cubicBezTo>
                    <a:lnTo>
                      <a:pt x="33" y="1"/>
                    </a:lnTo>
                    <a:cubicBezTo>
                      <a:pt x="34" y="8"/>
                      <a:pt x="34" y="10"/>
                      <a:pt x="34" y="24"/>
                    </a:cubicBezTo>
                    <a:cubicBezTo>
                      <a:pt x="34" y="30"/>
                      <a:pt x="34" y="35"/>
                      <a:pt x="34" y="40"/>
                    </a:cubicBezTo>
                    <a:cubicBezTo>
                      <a:pt x="32" y="42"/>
                      <a:pt x="27" y="45"/>
                      <a:pt x="22" y="45"/>
                    </a:cubicBezTo>
                    <a:cubicBezTo>
                      <a:pt x="12" y="45"/>
                      <a:pt x="11" y="36"/>
                      <a:pt x="11" y="32"/>
                    </a:cubicBezTo>
                    <a:cubicBezTo>
                      <a:pt x="11" y="27"/>
                      <a:pt x="11" y="25"/>
                      <a:pt x="11" y="23"/>
                    </a:cubicBezTo>
                    <a:lnTo>
                      <a:pt x="12" y="1"/>
                    </a:lnTo>
                    <a:lnTo>
                      <a:pt x="11" y="0"/>
                    </a:lnTo>
                    <a:cubicBezTo>
                      <a:pt x="6" y="1"/>
                      <a:pt x="5" y="1"/>
                      <a:pt x="1" y="1"/>
                    </a:cubicBezTo>
                    <a:lnTo>
                      <a:pt x="0" y="1"/>
                    </a:lnTo>
                    <a:cubicBezTo>
                      <a:pt x="1" y="7"/>
                      <a:pt x="1" y="8"/>
                      <a:pt x="1" y="22"/>
                    </a:cubicBezTo>
                    <a:lnTo>
                      <a:pt x="1" y="29"/>
                    </a:lnTo>
                    <a:cubicBezTo>
                      <a:pt x="1" y="36"/>
                      <a:pt x="1" y="45"/>
                      <a:pt x="7" y="50"/>
                    </a:cubicBezTo>
                    <a:cubicBezTo>
                      <a:pt x="10" y="52"/>
                      <a:pt x="15" y="53"/>
                      <a:pt x="19" y="53"/>
                    </a:cubicBezTo>
                    <a:cubicBezTo>
                      <a:pt x="27" y="53"/>
                      <a:pt x="32" y="49"/>
                      <a:pt x="34" y="48"/>
                    </a:cubicBezTo>
                    <a:lnTo>
                      <a:pt x="34" y="52"/>
                    </a:lnTo>
                    <a:lnTo>
                      <a:pt x="35" y="52"/>
                    </a:lnTo>
                    <a:cubicBezTo>
                      <a:pt x="39" y="52"/>
                      <a:pt x="40" y="52"/>
                      <a:pt x="45" y="52"/>
                    </a:cubicBezTo>
                    <a:lnTo>
                      <a:pt x="45" y="51"/>
                    </a:lnTo>
                    <a:cubicBezTo>
                      <a:pt x="45" y="50"/>
                      <a:pt x="45" y="49"/>
                      <a:pt x="45" y="47"/>
                    </a:cubicBezTo>
                    <a:cubicBezTo>
                      <a:pt x="45" y="43"/>
                      <a:pt x="44" y="36"/>
                      <a:pt x="44" y="23"/>
                    </a:cubicBezTo>
                    <a:cubicBezTo>
                      <a:pt x="44" y="15"/>
                      <a:pt x="44" y="8"/>
                      <a:pt x="45" y="1"/>
                    </a:cubicBez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80" name="Freeform 174"/>
              <p:cNvSpPr>
                <a:spLocks noEditPoints="1"/>
              </p:cNvSpPr>
              <p:nvPr/>
            </p:nvSpPr>
            <p:spPr bwMode="auto">
              <a:xfrm>
                <a:off x="2680" y="2420"/>
                <a:ext cx="10" cy="60"/>
              </a:xfrm>
              <a:custGeom>
                <a:avLst/>
                <a:gdLst>
                  <a:gd name="T0" fmla="*/ 12 w 12"/>
                  <a:gd name="T1" fmla="*/ 76 h 77"/>
                  <a:gd name="T2" fmla="*/ 12 w 12"/>
                  <a:gd name="T3" fmla="*/ 76 h 77"/>
                  <a:gd name="T4" fmla="*/ 11 w 12"/>
                  <a:gd name="T5" fmla="*/ 49 h 77"/>
                  <a:gd name="T6" fmla="*/ 12 w 12"/>
                  <a:gd name="T7" fmla="*/ 25 h 77"/>
                  <a:gd name="T8" fmla="*/ 11 w 12"/>
                  <a:gd name="T9" fmla="*/ 25 h 77"/>
                  <a:gd name="T10" fmla="*/ 0 w 12"/>
                  <a:gd name="T11" fmla="*/ 27 h 77"/>
                  <a:gd name="T12" fmla="*/ 0 w 12"/>
                  <a:gd name="T13" fmla="*/ 28 h 77"/>
                  <a:gd name="T14" fmla="*/ 1 w 12"/>
                  <a:gd name="T15" fmla="*/ 56 h 77"/>
                  <a:gd name="T16" fmla="*/ 0 w 12"/>
                  <a:gd name="T17" fmla="*/ 77 h 77"/>
                  <a:gd name="T18" fmla="*/ 1 w 12"/>
                  <a:gd name="T19" fmla="*/ 77 h 77"/>
                  <a:gd name="T20" fmla="*/ 12 w 12"/>
                  <a:gd name="T21" fmla="*/ 77 h 77"/>
                  <a:gd name="T22" fmla="*/ 12 w 12"/>
                  <a:gd name="T23" fmla="*/ 76 h 77"/>
                  <a:gd name="T24" fmla="*/ 12 w 12"/>
                  <a:gd name="T25" fmla="*/ 10 h 77"/>
                  <a:gd name="T26" fmla="*/ 12 w 12"/>
                  <a:gd name="T27" fmla="*/ 10 h 77"/>
                  <a:gd name="T28" fmla="*/ 12 w 12"/>
                  <a:gd name="T29" fmla="*/ 1 h 77"/>
                  <a:gd name="T30" fmla="*/ 12 w 12"/>
                  <a:gd name="T31" fmla="*/ 0 h 77"/>
                  <a:gd name="T32" fmla="*/ 1 w 12"/>
                  <a:gd name="T33" fmla="*/ 1 h 77"/>
                  <a:gd name="T34" fmla="*/ 0 w 12"/>
                  <a:gd name="T35" fmla="*/ 2 h 77"/>
                  <a:gd name="T36" fmla="*/ 0 w 12"/>
                  <a:gd name="T37" fmla="*/ 7 h 77"/>
                  <a:gd name="T38" fmla="*/ 0 w 12"/>
                  <a:gd name="T39" fmla="*/ 11 h 77"/>
                  <a:gd name="T40" fmla="*/ 1 w 12"/>
                  <a:gd name="T41" fmla="*/ 12 h 77"/>
                  <a:gd name="T42" fmla="*/ 12 w 12"/>
                  <a:gd name="T43" fmla="*/ 11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2" y="70"/>
                      <a:pt x="11" y="67"/>
                      <a:pt x="11" y="49"/>
                    </a:cubicBezTo>
                    <a:cubicBezTo>
                      <a:pt x="11" y="36"/>
                      <a:pt x="12" y="31"/>
                      <a:pt x="12" y="25"/>
                    </a:cubicBezTo>
                    <a:lnTo>
                      <a:pt x="11" y="25"/>
                    </a:lnTo>
                    <a:cubicBezTo>
                      <a:pt x="6" y="26"/>
                      <a:pt x="5" y="26"/>
                      <a:pt x="0" y="27"/>
                    </a:cubicBezTo>
                    <a:lnTo>
                      <a:pt x="0" y="28"/>
                    </a:lnTo>
                    <a:cubicBezTo>
                      <a:pt x="1" y="33"/>
                      <a:pt x="1" y="37"/>
                      <a:pt x="1" y="56"/>
                    </a:cubicBezTo>
                    <a:cubicBezTo>
                      <a:pt x="1" y="67"/>
                      <a:pt x="1" y="71"/>
                      <a:pt x="0" y="77"/>
                    </a:cubicBezTo>
                    <a:lnTo>
                      <a:pt x="1" y="77"/>
                    </a:lnTo>
                    <a:cubicBezTo>
                      <a:pt x="6" y="77"/>
                      <a:pt x="6" y="77"/>
                      <a:pt x="12" y="77"/>
                    </a:cubicBezTo>
                    <a:lnTo>
                      <a:pt x="12" y="76"/>
                    </a:lnTo>
                    <a:close/>
                    <a:moveTo>
                      <a:pt x="12" y="10"/>
                    </a:moveTo>
                    <a:lnTo>
                      <a:pt x="12" y="10"/>
                    </a:lnTo>
                    <a:cubicBezTo>
                      <a:pt x="12" y="6"/>
                      <a:pt x="12" y="5"/>
                      <a:pt x="12" y="1"/>
                    </a:cubicBezTo>
                    <a:lnTo>
                      <a:pt x="12" y="0"/>
                    </a:lnTo>
                    <a:cubicBezTo>
                      <a:pt x="7" y="1"/>
                      <a:pt x="6" y="1"/>
                      <a:pt x="1" y="1"/>
                    </a:cubicBezTo>
                    <a:lnTo>
                      <a:pt x="0" y="2"/>
                    </a:lnTo>
                    <a:cubicBezTo>
                      <a:pt x="0" y="4"/>
                      <a:pt x="0" y="6"/>
                      <a:pt x="0" y="7"/>
                    </a:cubicBezTo>
                    <a:cubicBezTo>
                      <a:pt x="0" y="9"/>
                      <a:pt x="0" y="10"/>
                      <a:pt x="0" y="11"/>
                    </a:cubicBezTo>
                    <a:lnTo>
                      <a:pt x="1" y="12"/>
                    </a:lnTo>
                    <a:cubicBezTo>
                      <a:pt x="6" y="11"/>
                      <a:pt x="7" y="11"/>
                      <a:pt x="12" y="11"/>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81" name="Freeform 175"/>
              <p:cNvSpPr>
                <a:spLocks/>
              </p:cNvSpPr>
              <p:nvPr/>
            </p:nvSpPr>
            <p:spPr bwMode="auto">
              <a:xfrm>
                <a:off x="2700" y="2439"/>
                <a:ext cx="20" cy="41"/>
              </a:xfrm>
              <a:custGeom>
                <a:avLst/>
                <a:gdLst>
                  <a:gd name="T0" fmla="*/ 24 w 26"/>
                  <a:gd name="T1" fmla="*/ 11 h 53"/>
                  <a:gd name="T2" fmla="*/ 24 w 26"/>
                  <a:gd name="T3" fmla="*/ 11 h 53"/>
                  <a:gd name="T4" fmla="*/ 26 w 26"/>
                  <a:gd name="T5" fmla="*/ 1 h 53"/>
                  <a:gd name="T6" fmla="*/ 26 w 26"/>
                  <a:gd name="T7" fmla="*/ 1 h 53"/>
                  <a:gd name="T8" fmla="*/ 23 w 26"/>
                  <a:gd name="T9" fmla="*/ 0 h 53"/>
                  <a:gd name="T10" fmla="*/ 11 w 26"/>
                  <a:gd name="T11" fmla="*/ 10 h 53"/>
                  <a:gd name="T12" fmla="*/ 11 w 26"/>
                  <a:gd name="T13" fmla="*/ 1 h 53"/>
                  <a:gd name="T14" fmla="*/ 11 w 26"/>
                  <a:gd name="T15" fmla="*/ 1 h 53"/>
                  <a:gd name="T16" fmla="*/ 0 w 26"/>
                  <a:gd name="T17" fmla="*/ 3 h 53"/>
                  <a:gd name="T18" fmla="*/ 0 w 26"/>
                  <a:gd name="T19" fmla="*/ 4 h 53"/>
                  <a:gd name="T20" fmla="*/ 1 w 26"/>
                  <a:gd name="T21" fmla="*/ 29 h 53"/>
                  <a:gd name="T22" fmla="*/ 1 w 26"/>
                  <a:gd name="T23" fmla="*/ 53 h 53"/>
                  <a:gd name="T24" fmla="*/ 1 w 26"/>
                  <a:gd name="T25" fmla="*/ 53 h 53"/>
                  <a:gd name="T26" fmla="*/ 12 w 26"/>
                  <a:gd name="T27" fmla="*/ 53 h 53"/>
                  <a:gd name="T28" fmla="*/ 12 w 26"/>
                  <a:gd name="T29" fmla="*/ 52 h 53"/>
                  <a:gd name="T30" fmla="*/ 11 w 26"/>
                  <a:gd name="T31" fmla="*/ 30 h 53"/>
                  <a:gd name="T32" fmla="*/ 15 w 26"/>
                  <a:gd name="T33" fmla="*/ 12 h 53"/>
                  <a:gd name="T34" fmla="*/ 20 w 26"/>
                  <a:gd name="T35" fmla="*/ 11 h 53"/>
                  <a:gd name="T36" fmla="*/ 24 w 26"/>
                  <a:gd name="T37" fmla="*/ 12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7"/>
                      <a:pt x="25" y="6"/>
                      <a:pt x="26" y="1"/>
                    </a:cubicBezTo>
                    <a:lnTo>
                      <a:pt x="26" y="1"/>
                    </a:lnTo>
                    <a:cubicBezTo>
                      <a:pt x="25" y="1"/>
                      <a:pt x="24" y="0"/>
                      <a:pt x="23" y="0"/>
                    </a:cubicBezTo>
                    <a:cubicBezTo>
                      <a:pt x="15" y="0"/>
                      <a:pt x="12" y="7"/>
                      <a:pt x="11" y="10"/>
                    </a:cubicBezTo>
                    <a:lnTo>
                      <a:pt x="11" y="1"/>
                    </a:lnTo>
                    <a:lnTo>
                      <a:pt x="11" y="1"/>
                    </a:lnTo>
                    <a:cubicBezTo>
                      <a:pt x="7" y="2"/>
                      <a:pt x="4" y="2"/>
                      <a:pt x="0" y="3"/>
                    </a:cubicBezTo>
                    <a:lnTo>
                      <a:pt x="0" y="4"/>
                    </a:lnTo>
                    <a:cubicBezTo>
                      <a:pt x="0" y="9"/>
                      <a:pt x="1" y="13"/>
                      <a:pt x="1" y="29"/>
                    </a:cubicBezTo>
                    <a:cubicBezTo>
                      <a:pt x="1" y="38"/>
                      <a:pt x="1" y="45"/>
                      <a:pt x="1" y="53"/>
                    </a:cubicBezTo>
                    <a:lnTo>
                      <a:pt x="1" y="53"/>
                    </a:lnTo>
                    <a:cubicBezTo>
                      <a:pt x="6" y="53"/>
                      <a:pt x="7" y="53"/>
                      <a:pt x="12" y="53"/>
                    </a:cubicBezTo>
                    <a:lnTo>
                      <a:pt x="12" y="52"/>
                    </a:lnTo>
                    <a:cubicBezTo>
                      <a:pt x="12" y="47"/>
                      <a:pt x="11" y="41"/>
                      <a:pt x="11" y="30"/>
                    </a:cubicBezTo>
                    <a:cubicBezTo>
                      <a:pt x="11" y="20"/>
                      <a:pt x="11" y="15"/>
                      <a:pt x="15" y="12"/>
                    </a:cubicBezTo>
                    <a:cubicBezTo>
                      <a:pt x="16" y="12"/>
                      <a:pt x="18" y="11"/>
                      <a:pt x="20" y="11"/>
                    </a:cubicBezTo>
                    <a:cubicBezTo>
                      <a:pt x="21" y="11"/>
                      <a:pt x="23" y="11"/>
                      <a:pt x="24" y="12"/>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82" name="Freeform 176"/>
              <p:cNvSpPr>
                <a:spLocks noEditPoints="1"/>
              </p:cNvSpPr>
              <p:nvPr/>
            </p:nvSpPr>
            <p:spPr bwMode="auto">
              <a:xfrm>
                <a:off x="2723" y="2439"/>
                <a:ext cx="35" cy="41"/>
              </a:xfrm>
              <a:custGeom>
                <a:avLst/>
                <a:gdLst>
                  <a:gd name="T0" fmla="*/ 42 w 46"/>
                  <a:gd name="T1" fmla="*/ 40 h 54"/>
                  <a:gd name="T2" fmla="*/ 42 w 46"/>
                  <a:gd name="T3" fmla="*/ 40 h 54"/>
                  <a:gd name="T4" fmla="*/ 35 w 46"/>
                  <a:gd name="T5" fmla="*/ 45 h 54"/>
                  <a:gd name="T6" fmla="*/ 27 w 46"/>
                  <a:gd name="T7" fmla="*/ 46 h 54"/>
                  <a:gd name="T8" fmla="*/ 14 w 46"/>
                  <a:gd name="T9" fmla="*/ 41 h 54"/>
                  <a:gd name="T10" fmla="*/ 10 w 46"/>
                  <a:gd name="T11" fmla="*/ 29 h 54"/>
                  <a:gd name="T12" fmla="*/ 45 w 46"/>
                  <a:gd name="T13" fmla="*/ 29 h 54"/>
                  <a:gd name="T14" fmla="*/ 45 w 46"/>
                  <a:gd name="T15" fmla="*/ 28 h 54"/>
                  <a:gd name="T16" fmla="*/ 40 w 46"/>
                  <a:gd name="T17" fmla="*/ 7 h 54"/>
                  <a:gd name="T18" fmla="*/ 24 w 46"/>
                  <a:gd name="T19" fmla="*/ 0 h 54"/>
                  <a:gd name="T20" fmla="*/ 0 w 46"/>
                  <a:gd name="T21" fmla="*/ 28 h 54"/>
                  <a:gd name="T22" fmla="*/ 26 w 46"/>
                  <a:gd name="T23" fmla="*/ 54 h 54"/>
                  <a:gd name="T24" fmla="*/ 42 w 46"/>
                  <a:gd name="T25" fmla="*/ 50 h 54"/>
                  <a:gd name="T26" fmla="*/ 42 w 46"/>
                  <a:gd name="T27" fmla="*/ 50 h 54"/>
                  <a:gd name="T28" fmla="*/ 43 w 46"/>
                  <a:gd name="T29" fmla="*/ 41 h 54"/>
                  <a:gd name="T30" fmla="*/ 42 w 46"/>
                  <a:gd name="T31" fmla="*/ 40 h 54"/>
                  <a:gd name="T32" fmla="*/ 35 w 46"/>
                  <a:gd name="T33" fmla="*/ 21 h 54"/>
                  <a:gd name="T34" fmla="*/ 35 w 46"/>
                  <a:gd name="T35" fmla="*/ 21 h 54"/>
                  <a:gd name="T36" fmla="*/ 10 w 46"/>
                  <a:gd name="T37" fmla="*/ 21 h 54"/>
                  <a:gd name="T38" fmla="*/ 23 w 46"/>
                  <a:gd name="T39" fmla="*/ 7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2" y="40"/>
                    </a:moveTo>
                    <a:lnTo>
                      <a:pt x="42" y="40"/>
                    </a:lnTo>
                    <a:cubicBezTo>
                      <a:pt x="41" y="42"/>
                      <a:pt x="39" y="43"/>
                      <a:pt x="35" y="45"/>
                    </a:cubicBezTo>
                    <a:cubicBezTo>
                      <a:pt x="33" y="46"/>
                      <a:pt x="30" y="46"/>
                      <a:pt x="27" y="46"/>
                    </a:cubicBezTo>
                    <a:cubicBezTo>
                      <a:pt x="24" y="46"/>
                      <a:pt x="18" y="46"/>
                      <a:pt x="14" y="41"/>
                    </a:cubicBezTo>
                    <a:cubicBezTo>
                      <a:pt x="11" y="37"/>
                      <a:pt x="10" y="32"/>
                      <a:pt x="10" y="29"/>
                    </a:cubicBezTo>
                    <a:cubicBezTo>
                      <a:pt x="26" y="29"/>
                      <a:pt x="29" y="29"/>
                      <a:pt x="45" y="29"/>
                    </a:cubicBezTo>
                    <a:lnTo>
                      <a:pt x="45" y="28"/>
                    </a:lnTo>
                    <a:cubicBezTo>
                      <a:pt x="45" y="24"/>
                      <a:pt x="46" y="14"/>
                      <a:pt x="40" y="7"/>
                    </a:cubicBezTo>
                    <a:cubicBezTo>
                      <a:pt x="37" y="4"/>
                      <a:pt x="31" y="0"/>
                      <a:pt x="24" y="0"/>
                    </a:cubicBezTo>
                    <a:cubicBezTo>
                      <a:pt x="11" y="0"/>
                      <a:pt x="0" y="9"/>
                      <a:pt x="0" y="28"/>
                    </a:cubicBezTo>
                    <a:cubicBezTo>
                      <a:pt x="0" y="45"/>
                      <a:pt x="10" y="54"/>
                      <a:pt x="26" y="54"/>
                    </a:cubicBezTo>
                    <a:cubicBezTo>
                      <a:pt x="35" y="54"/>
                      <a:pt x="40" y="51"/>
                      <a:pt x="42" y="50"/>
                    </a:cubicBezTo>
                    <a:lnTo>
                      <a:pt x="42" y="50"/>
                    </a:lnTo>
                    <a:cubicBezTo>
                      <a:pt x="43" y="46"/>
                      <a:pt x="43" y="45"/>
                      <a:pt x="43" y="41"/>
                    </a:cubicBezTo>
                    <a:lnTo>
                      <a:pt x="42" y="40"/>
                    </a:lnTo>
                    <a:close/>
                    <a:moveTo>
                      <a:pt x="35" y="21"/>
                    </a:moveTo>
                    <a:lnTo>
                      <a:pt x="35" y="21"/>
                    </a:lnTo>
                    <a:cubicBezTo>
                      <a:pt x="26" y="21"/>
                      <a:pt x="22" y="21"/>
                      <a:pt x="10" y="21"/>
                    </a:cubicBezTo>
                    <a:cubicBezTo>
                      <a:pt x="11" y="11"/>
                      <a:pt x="18" y="7"/>
                      <a:pt x="23" y="7"/>
                    </a:cubicBezTo>
                    <a:cubicBezTo>
                      <a:pt x="28" y="7"/>
                      <a:pt x="32" y="10"/>
                      <a:pt x="34" y="15"/>
                    </a:cubicBezTo>
                    <a:cubicBezTo>
                      <a:pt x="35" y="17"/>
                      <a:pt x="35" y="20"/>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83" name="Freeform 177"/>
              <p:cNvSpPr>
                <a:spLocks/>
              </p:cNvSpPr>
              <p:nvPr/>
            </p:nvSpPr>
            <p:spPr bwMode="auto">
              <a:xfrm>
                <a:off x="2765" y="2439"/>
                <a:ext cx="58" cy="41"/>
              </a:xfrm>
              <a:custGeom>
                <a:avLst/>
                <a:gdLst>
                  <a:gd name="T0" fmla="*/ 0 w 76"/>
                  <a:gd name="T1" fmla="*/ 4 h 53"/>
                  <a:gd name="T2" fmla="*/ 0 w 76"/>
                  <a:gd name="T3" fmla="*/ 4 h 53"/>
                  <a:gd name="T4" fmla="*/ 1 w 76"/>
                  <a:gd name="T5" fmla="*/ 33 h 53"/>
                  <a:gd name="T6" fmla="*/ 1 w 76"/>
                  <a:gd name="T7" fmla="*/ 53 h 53"/>
                  <a:gd name="T8" fmla="*/ 2 w 76"/>
                  <a:gd name="T9" fmla="*/ 53 h 53"/>
                  <a:gd name="T10" fmla="*/ 12 w 76"/>
                  <a:gd name="T11" fmla="*/ 53 h 53"/>
                  <a:gd name="T12" fmla="*/ 12 w 76"/>
                  <a:gd name="T13" fmla="*/ 52 h 53"/>
                  <a:gd name="T14" fmla="*/ 12 w 76"/>
                  <a:gd name="T15" fmla="*/ 31 h 53"/>
                  <a:gd name="T16" fmla="*/ 12 w 76"/>
                  <a:gd name="T17" fmla="*/ 14 h 53"/>
                  <a:gd name="T18" fmla="*/ 24 w 76"/>
                  <a:gd name="T19" fmla="*/ 9 h 53"/>
                  <a:gd name="T20" fmla="*/ 33 w 76"/>
                  <a:gd name="T21" fmla="*/ 16 h 53"/>
                  <a:gd name="T22" fmla="*/ 33 w 76"/>
                  <a:gd name="T23" fmla="*/ 26 h 53"/>
                  <a:gd name="T24" fmla="*/ 33 w 76"/>
                  <a:gd name="T25" fmla="*/ 53 h 53"/>
                  <a:gd name="T26" fmla="*/ 33 w 76"/>
                  <a:gd name="T27" fmla="*/ 53 h 53"/>
                  <a:gd name="T28" fmla="*/ 44 w 76"/>
                  <a:gd name="T29" fmla="*/ 53 h 53"/>
                  <a:gd name="T30" fmla="*/ 44 w 76"/>
                  <a:gd name="T31" fmla="*/ 52 h 53"/>
                  <a:gd name="T32" fmla="*/ 44 w 76"/>
                  <a:gd name="T33" fmla="*/ 32 h 53"/>
                  <a:gd name="T34" fmla="*/ 44 w 76"/>
                  <a:gd name="T35" fmla="*/ 26 h 53"/>
                  <a:gd name="T36" fmla="*/ 43 w 76"/>
                  <a:gd name="T37" fmla="*/ 14 h 53"/>
                  <a:gd name="T38" fmla="*/ 56 w 76"/>
                  <a:gd name="T39" fmla="*/ 9 h 53"/>
                  <a:gd name="T40" fmla="*/ 65 w 76"/>
                  <a:gd name="T41" fmla="*/ 17 h 53"/>
                  <a:gd name="T42" fmla="*/ 65 w 76"/>
                  <a:gd name="T43" fmla="*/ 28 h 53"/>
                  <a:gd name="T44" fmla="*/ 65 w 76"/>
                  <a:gd name="T45" fmla="*/ 53 h 53"/>
                  <a:gd name="T46" fmla="*/ 65 w 76"/>
                  <a:gd name="T47" fmla="*/ 53 h 53"/>
                  <a:gd name="T48" fmla="*/ 76 w 76"/>
                  <a:gd name="T49" fmla="*/ 53 h 53"/>
                  <a:gd name="T50" fmla="*/ 76 w 76"/>
                  <a:gd name="T51" fmla="*/ 52 h 53"/>
                  <a:gd name="T52" fmla="*/ 76 w 76"/>
                  <a:gd name="T53" fmla="*/ 29 h 53"/>
                  <a:gd name="T54" fmla="*/ 76 w 76"/>
                  <a:gd name="T55" fmla="*/ 21 h 53"/>
                  <a:gd name="T56" fmla="*/ 71 w 76"/>
                  <a:gd name="T57" fmla="*/ 4 h 53"/>
                  <a:gd name="T58" fmla="*/ 60 w 76"/>
                  <a:gd name="T59" fmla="*/ 0 h 53"/>
                  <a:gd name="T60" fmla="*/ 41 w 76"/>
                  <a:gd name="T61" fmla="*/ 7 h 53"/>
                  <a:gd name="T62" fmla="*/ 28 w 76"/>
                  <a:gd name="T63" fmla="*/ 0 h 53"/>
                  <a:gd name="T64" fmla="*/ 12 w 76"/>
                  <a:gd name="T65" fmla="*/ 7 h 53"/>
                  <a:gd name="T66" fmla="*/ 12 w 76"/>
                  <a:gd name="T67" fmla="*/ 2 h 53"/>
                  <a:gd name="T68" fmla="*/ 11 w 76"/>
                  <a:gd name="T69" fmla="*/ 1 h 53"/>
                  <a:gd name="T70" fmla="*/ 1 w 76"/>
                  <a:gd name="T71" fmla="*/ 3 h 53"/>
                  <a:gd name="T72" fmla="*/ 0 w 76"/>
                  <a:gd name="T73"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53">
                    <a:moveTo>
                      <a:pt x="0" y="4"/>
                    </a:moveTo>
                    <a:lnTo>
                      <a:pt x="0" y="4"/>
                    </a:lnTo>
                    <a:cubicBezTo>
                      <a:pt x="1" y="8"/>
                      <a:pt x="1" y="14"/>
                      <a:pt x="1" y="33"/>
                    </a:cubicBezTo>
                    <a:cubicBezTo>
                      <a:pt x="1" y="43"/>
                      <a:pt x="1" y="49"/>
                      <a:pt x="1" y="53"/>
                    </a:cubicBezTo>
                    <a:lnTo>
                      <a:pt x="2" y="53"/>
                    </a:lnTo>
                    <a:cubicBezTo>
                      <a:pt x="6" y="53"/>
                      <a:pt x="7" y="53"/>
                      <a:pt x="12" y="53"/>
                    </a:cubicBezTo>
                    <a:lnTo>
                      <a:pt x="12" y="52"/>
                    </a:lnTo>
                    <a:cubicBezTo>
                      <a:pt x="12" y="47"/>
                      <a:pt x="12" y="42"/>
                      <a:pt x="12" y="31"/>
                    </a:cubicBezTo>
                    <a:lnTo>
                      <a:pt x="12" y="14"/>
                    </a:lnTo>
                    <a:cubicBezTo>
                      <a:pt x="16" y="10"/>
                      <a:pt x="21" y="9"/>
                      <a:pt x="24" y="9"/>
                    </a:cubicBezTo>
                    <a:cubicBezTo>
                      <a:pt x="30" y="9"/>
                      <a:pt x="32" y="13"/>
                      <a:pt x="33" y="16"/>
                    </a:cubicBezTo>
                    <a:cubicBezTo>
                      <a:pt x="33" y="19"/>
                      <a:pt x="33" y="21"/>
                      <a:pt x="33" y="26"/>
                    </a:cubicBezTo>
                    <a:cubicBezTo>
                      <a:pt x="33" y="32"/>
                      <a:pt x="33" y="44"/>
                      <a:pt x="33" y="53"/>
                    </a:cubicBezTo>
                    <a:lnTo>
                      <a:pt x="33" y="53"/>
                    </a:lnTo>
                    <a:cubicBezTo>
                      <a:pt x="38" y="53"/>
                      <a:pt x="39" y="53"/>
                      <a:pt x="44" y="53"/>
                    </a:cubicBezTo>
                    <a:lnTo>
                      <a:pt x="44" y="52"/>
                    </a:lnTo>
                    <a:cubicBezTo>
                      <a:pt x="44" y="45"/>
                      <a:pt x="44" y="42"/>
                      <a:pt x="44" y="32"/>
                    </a:cubicBezTo>
                    <a:lnTo>
                      <a:pt x="44" y="26"/>
                    </a:lnTo>
                    <a:cubicBezTo>
                      <a:pt x="44" y="23"/>
                      <a:pt x="44" y="16"/>
                      <a:pt x="43" y="14"/>
                    </a:cubicBezTo>
                    <a:cubicBezTo>
                      <a:pt x="49" y="10"/>
                      <a:pt x="53" y="9"/>
                      <a:pt x="56" y="9"/>
                    </a:cubicBezTo>
                    <a:cubicBezTo>
                      <a:pt x="61" y="9"/>
                      <a:pt x="64" y="13"/>
                      <a:pt x="65" y="17"/>
                    </a:cubicBezTo>
                    <a:cubicBezTo>
                      <a:pt x="65" y="19"/>
                      <a:pt x="65" y="21"/>
                      <a:pt x="65" y="28"/>
                    </a:cubicBezTo>
                    <a:cubicBezTo>
                      <a:pt x="65" y="36"/>
                      <a:pt x="65" y="45"/>
                      <a:pt x="65" y="53"/>
                    </a:cubicBezTo>
                    <a:lnTo>
                      <a:pt x="65" y="53"/>
                    </a:lnTo>
                    <a:cubicBezTo>
                      <a:pt x="70" y="53"/>
                      <a:pt x="71" y="53"/>
                      <a:pt x="76" y="53"/>
                    </a:cubicBezTo>
                    <a:lnTo>
                      <a:pt x="76" y="52"/>
                    </a:lnTo>
                    <a:cubicBezTo>
                      <a:pt x="76" y="43"/>
                      <a:pt x="76" y="41"/>
                      <a:pt x="76" y="29"/>
                    </a:cubicBezTo>
                    <a:lnTo>
                      <a:pt x="76" y="21"/>
                    </a:lnTo>
                    <a:cubicBezTo>
                      <a:pt x="76" y="12"/>
                      <a:pt x="75" y="9"/>
                      <a:pt x="71" y="4"/>
                    </a:cubicBezTo>
                    <a:cubicBezTo>
                      <a:pt x="68" y="1"/>
                      <a:pt x="64" y="0"/>
                      <a:pt x="60" y="0"/>
                    </a:cubicBezTo>
                    <a:cubicBezTo>
                      <a:pt x="51" y="0"/>
                      <a:pt x="44" y="6"/>
                      <a:pt x="41" y="7"/>
                    </a:cubicBezTo>
                    <a:cubicBezTo>
                      <a:pt x="40" y="5"/>
                      <a:pt x="37" y="0"/>
                      <a:pt x="28" y="0"/>
                    </a:cubicBezTo>
                    <a:cubicBezTo>
                      <a:pt x="21" y="0"/>
                      <a:pt x="15" y="4"/>
                      <a:pt x="12" y="7"/>
                    </a:cubicBezTo>
                    <a:lnTo>
                      <a:pt x="12" y="2"/>
                    </a:lnTo>
                    <a:lnTo>
                      <a:pt x="11" y="1"/>
                    </a:lnTo>
                    <a:cubicBezTo>
                      <a:pt x="9" y="1"/>
                      <a:pt x="6" y="2"/>
                      <a:pt x="1" y="3"/>
                    </a:cubicBezTo>
                    <a:lnTo>
                      <a:pt x="0" y="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84" name="Freeform 178"/>
              <p:cNvSpPr>
                <a:spLocks noEditPoints="1"/>
              </p:cNvSpPr>
              <p:nvPr/>
            </p:nvSpPr>
            <p:spPr bwMode="auto">
              <a:xfrm>
                <a:off x="2832" y="2439"/>
                <a:ext cx="35" cy="41"/>
              </a:xfrm>
              <a:custGeom>
                <a:avLst/>
                <a:gdLst>
                  <a:gd name="T0" fmla="*/ 43 w 46"/>
                  <a:gd name="T1" fmla="*/ 40 h 54"/>
                  <a:gd name="T2" fmla="*/ 43 w 46"/>
                  <a:gd name="T3" fmla="*/ 40 h 54"/>
                  <a:gd name="T4" fmla="*/ 36 w 46"/>
                  <a:gd name="T5" fmla="*/ 45 h 54"/>
                  <a:gd name="T6" fmla="*/ 27 w 46"/>
                  <a:gd name="T7" fmla="*/ 46 h 54"/>
                  <a:gd name="T8" fmla="*/ 14 w 46"/>
                  <a:gd name="T9" fmla="*/ 41 h 54"/>
                  <a:gd name="T10" fmla="*/ 11 w 46"/>
                  <a:gd name="T11" fmla="*/ 29 h 54"/>
                  <a:gd name="T12" fmla="*/ 45 w 46"/>
                  <a:gd name="T13" fmla="*/ 29 h 54"/>
                  <a:gd name="T14" fmla="*/ 46 w 46"/>
                  <a:gd name="T15" fmla="*/ 28 h 54"/>
                  <a:gd name="T16" fmla="*/ 40 w 46"/>
                  <a:gd name="T17" fmla="*/ 7 h 54"/>
                  <a:gd name="T18" fmla="*/ 24 w 46"/>
                  <a:gd name="T19" fmla="*/ 0 h 54"/>
                  <a:gd name="T20" fmla="*/ 0 w 46"/>
                  <a:gd name="T21" fmla="*/ 28 h 54"/>
                  <a:gd name="T22" fmla="*/ 27 w 46"/>
                  <a:gd name="T23" fmla="*/ 54 h 54"/>
                  <a:gd name="T24" fmla="*/ 42 w 46"/>
                  <a:gd name="T25" fmla="*/ 50 h 54"/>
                  <a:gd name="T26" fmla="*/ 43 w 46"/>
                  <a:gd name="T27" fmla="*/ 50 h 54"/>
                  <a:gd name="T28" fmla="*/ 44 w 46"/>
                  <a:gd name="T29" fmla="*/ 41 h 54"/>
                  <a:gd name="T30" fmla="*/ 43 w 46"/>
                  <a:gd name="T31" fmla="*/ 40 h 54"/>
                  <a:gd name="T32" fmla="*/ 36 w 46"/>
                  <a:gd name="T33" fmla="*/ 21 h 54"/>
                  <a:gd name="T34" fmla="*/ 36 w 46"/>
                  <a:gd name="T35" fmla="*/ 21 h 54"/>
                  <a:gd name="T36" fmla="*/ 11 w 46"/>
                  <a:gd name="T37" fmla="*/ 21 h 54"/>
                  <a:gd name="T38" fmla="*/ 24 w 46"/>
                  <a:gd name="T39" fmla="*/ 7 h 54"/>
                  <a:gd name="T40" fmla="*/ 35 w 46"/>
                  <a:gd name="T41" fmla="*/ 15 h 54"/>
                  <a:gd name="T42" fmla="*/ 36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2"/>
                      <a:pt x="40" y="43"/>
                      <a:pt x="36" y="45"/>
                    </a:cubicBezTo>
                    <a:cubicBezTo>
                      <a:pt x="33" y="46"/>
                      <a:pt x="30" y="46"/>
                      <a:pt x="27" y="46"/>
                    </a:cubicBezTo>
                    <a:cubicBezTo>
                      <a:pt x="24" y="46"/>
                      <a:pt x="19" y="46"/>
                      <a:pt x="14" y="41"/>
                    </a:cubicBezTo>
                    <a:cubicBezTo>
                      <a:pt x="11" y="37"/>
                      <a:pt x="11" y="32"/>
                      <a:pt x="11" y="29"/>
                    </a:cubicBezTo>
                    <a:cubicBezTo>
                      <a:pt x="27" y="29"/>
                      <a:pt x="30" y="29"/>
                      <a:pt x="45" y="29"/>
                    </a:cubicBezTo>
                    <a:lnTo>
                      <a:pt x="46" y="28"/>
                    </a:lnTo>
                    <a:cubicBezTo>
                      <a:pt x="46" y="24"/>
                      <a:pt x="46" y="14"/>
                      <a:pt x="40" y="7"/>
                    </a:cubicBezTo>
                    <a:cubicBezTo>
                      <a:pt x="37" y="4"/>
                      <a:pt x="32" y="0"/>
                      <a:pt x="24" y="0"/>
                    </a:cubicBezTo>
                    <a:cubicBezTo>
                      <a:pt x="11" y="0"/>
                      <a:pt x="0" y="9"/>
                      <a:pt x="0" y="28"/>
                    </a:cubicBezTo>
                    <a:cubicBezTo>
                      <a:pt x="0" y="45"/>
                      <a:pt x="10" y="54"/>
                      <a:pt x="27" y="54"/>
                    </a:cubicBezTo>
                    <a:cubicBezTo>
                      <a:pt x="35" y="54"/>
                      <a:pt x="41" y="51"/>
                      <a:pt x="42" y="50"/>
                    </a:cubicBezTo>
                    <a:lnTo>
                      <a:pt x="43" y="50"/>
                    </a:lnTo>
                    <a:cubicBezTo>
                      <a:pt x="43" y="46"/>
                      <a:pt x="43" y="45"/>
                      <a:pt x="44" y="41"/>
                    </a:cubicBezTo>
                    <a:lnTo>
                      <a:pt x="43" y="40"/>
                    </a:lnTo>
                    <a:close/>
                    <a:moveTo>
                      <a:pt x="36" y="21"/>
                    </a:moveTo>
                    <a:lnTo>
                      <a:pt x="36" y="21"/>
                    </a:lnTo>
                    <a:cubicBezTo>
                      <a:pt x="26" y="21"/>
                      <a:pt x="23" y="21"/>
                      <a:pt x="11" y="21"/>
                    </a:cubicBezTo>
                    <a:cubicBezTo>
                      <a:pt x="12" y="11"/>
                      <a:pt x="18" y="7"/>
                      <a:pt x="24" y="7"/>
                    </a:cubicBezTo>
                    <a:cubicBezTo>
                      <a:pt x="28" y="7"/>
                      <a:pt x="33" y="10"/>
                      <a:pt x="35" y="15"/>
                    </a:cubicBezTo>
                    <a:cubicBezTo>
                      <a:pt x="35" y="17"/>
                      <a:pt x="35" y="20"/>
                      <a:pt x="36"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85" name="Freeform 179"/>
              <p:cNvSpPr>
                <a:spLocks/>
              </p:cNvSpPr>
              <p:nvPr/>
            </p:nvSpPr>
            <p:spPr bwMode="auto">
              <a:xfrm>
                <a:off x="2875" y="2440"/>
                <a:ext cx="35" cy="40"/>
              </a:xfrm>
              <a:custGeom>
                <a:avLst/>
                <a:gdLst>
                  <a:gd name="T0" fmla="*/ 45 w 45"/>
                  <a:gd name="T1" fmla="*/ 51 h 52"/>
                  <a:gd name="T2" fmla="*/ 45 w 45"/>
                  <a:gd name="T3" fmla="*/ 51 h 52"/>
                  <a:gd name="T4" fmla="*/ 44 w 45"/>
                  <a:gd name="T5" fmla="*/ 32 h 52"/>
                  <a:gd name="T6" fmla="*/ 44 w 45"/>
                  <a:gd name="T7" fmla="*/ 20 h 52"/>
                  <a:gd name="T8" fmla="*/ 43 w 45"/>
                  <a:gd name="T9" fmla="*/ 8 h 52"/>
                  <a:gd name="T10" fmla="*/ 37 w 45"/>
                  <a:gd name="T11" fmla="*/ 1 h 52"/>
                  <a:gd name="T12" fmla="*/ 29 w 45"/>
                  <a:gd name="T13" fmla="*/ 0 h 52"/>
                  <a:gd name="T14" fmla="*/ 11 w 45"/>
                  <a:gd name="T15" fmla="*/ 6 h 52"/>
                  <a:gd name="T16" fmla="*/ 11 w 45"/>
                  <a:gd name="T17" fmla="*/ 1 h 52"/>
                  <a:gd name="T18" fmla="*/ 11 w 45"/>
                  <a:gd name="T19" fmla="*/ 0 h 52"/>
                  <a:gd name="T20" fmla="*/ 0 w 45"/>
                  <a:gd name="T21" fmla="*/ 2 h 52"/>
                  <a:gd name="T22" fmla="*/ 0 w 45"/>
                  <a:gd name="T23" fmla="*/ 3 h 52"/>
                  <a:gd name="T24" fmla="*/ 1 w 45"/>
                  <a:gd name="T25" fmla="*/ 33 h 52"/>
                  <a:gd name="T26" fmla="*/ 0 w 45"/>
                  <a:gd name="T27" fmla="*/ 52 h 52"/>
                  <a:gd name="T28" fmla="*/ 1 w 45"/>
                  <a:gd name="T29" fmla="*/ 52 h 52"/>
                  <a:gd name="T30" fmla="*/ 11 w 45"/>
                  <a:gd name="T31" fmla="*/ 52 h 52"/>
                  <a:gd name="T32" fmla="*/ 12 w 45"/>
                  <a:gd name="T33" fmla="*/ 51 h 52"/>
                  <a:gd name="T34" fmla="*/ 11 w 45"/>
                  <a:gd name="T35" fmla="*/ 14 h 52"/>
                  <a:gd name="T36" fmla="*/ 24 w 45"/>
                  <a:gd name="T37" fmla="*/ 8 h 52"/>
                  <a:gd name="T38" fmla="*/ 33 w 45"/>
                  <a:gd name="T39" fmla="*/ 16 h 52"/>
                  <a:gd name="T40" fmla="*/ 34 w 45"/>
                  <a:gd name="T41" fmla="*/ 34 h 52"/>
                  <a:gd name="T42" fmla="*/ 34 w 45"/>
                  <a:gd name="T43" fmla="*/ 48 h 52"/>
                  <a:gd name="T44" fmla="*/ 34 w 45"/>
                  <a:gd name="T45" fmla="*/ 52 h 52"/>
                  <a:gd name="T46" fmla="*/ 34 w 45"/>
                  <a:gd name="T47" fmla="*/ 52 h 52"/>
                  <a:gd name="T48" fmla="*/ 44 w 45"/>
                  <a:gd name="T49" fmla="*/ 52 h 52"/>
                  <a:gd name="T50" fmla="*/ 45 w 45"/>
                  <a:gd name="T5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2">
                    <a:moveTo>
                      <a:pt x="45" y="51"/>
                    </a:moveTo>
                    <a:lnTo>
                      <a:pt x="45" y="51"/>
                    </a:lnTo>
                    <a:cubicBezTo>
                      <a:pt x="45" y="48"/>
                      <a:pt x="44" y="43"/>
                      <a:pt x="44" y="32"/>
                    </a:cubicBezTo>
                    <a:lnTo>
                      <a:pt x="44" y="20"/>
                    </a:lnTo>
                    <a:cubicBezTo>
                      <a:pt x="44" y="14"/>
                      <a:pt x="44" y="11"/>
                      <a:pt x="43" y="8"/>
                    </a:cubicBezTo>
                    <a:cubicBezTo>
                      <a:pt x="42" y="5"/>
                      <a:pt x="39" y="3"/>
                      <a:pt x="37" y="1"/>
                    </a:cubicBezTo>
                    <a:cubicBezTo>
                      <a:pt x="34" y="0"/>
                      <a:pt x="31" y="0"/>
                      <a:pt x="29" y="0"/>
                    </a:cubicBezTo>
                    <a:cubicBezTo>
                      <a:pt x="20" y="0"/>
                      <a:pt x="14" y="4"/>
                      <a:pt x="11" y="6"/>
                    </a:cubicBezTo>
                    <a:lnTo>
                      <a:pt x="11" y="1"/>
                    </a:lnTo>
                    <a:lnTo>
                      <a:pt x="11" y="0"/>
                    </a:lnTo>
                    <a:cubicBezTo>
                      <a:pt x="6" y="1"/>
                      <a:pt x="5" y="1"/>
                      <a:pt x="0" y="2"/>
                    </a:cubicBezTo>
                    <a:lnTo>
                      <a:pt x="0" y="3"/>
                    </a:lnTo>
                    <a:cubicBezTo>
                      <a:pt x="0" y="9"/>
                      <a:pt x="1" y="18"/>
                      <a:pt x="1" y="33"/>
                    </a:cubicBezTo>
                    <a:cubicBezTo>
                      <a:pt x="1" y="41"/>
                      <a:pt x="1" y="46"/>
                      <a:pt x="0" y="52"/>
                    </a:cubicBezTo>
                    <a:lnTo>
                      <a:pt x="1" y="52"/>
                    </a:lnTo>
                    <a:cubicBezTo>
                      <a:pt x="6" y="52"/>
                      <a:pt x="7" y="52"/>
                      <a:pt x="11" y="52"/>
                    </a:cubicBezTo>
                    <a:lnTo>
                      <a:pt x="12" y="51"/>
                    </a:lnTo>
                    <a:cubicBezTo>
                      <a:pt x="11" y="40"/>
                      <a:pt x="11" y="31"/>
                      <a:pt x="11" y="14"/>
                    </a:cubicBezTo>
                    <a:cubicBezTo>
                      <a:pt x="14" y="11"/>
                      <a:pt x="18" y="8"/>
                      <a:pt x="24" y="8"/>
                    </a:cubicBezTo>
                    <a:cubicBezTo>
                      <a:pt x="26" y="8"/>
                      <a:pt x="31" y="8"/>
                      <a:pt x="33" y="16"/>
                    </a:cubicBezTo>
                    <a:cubicBezTo>
                      <a:pt x="34" y="18"/>
                      <a:pt x="34" y="19"/>
                      <a:pt x="34" y="34"/>
                    </a:cubicBezTo>
                    <a:cubicBezTo>
                      <a:pt x="34" y="39"/>
                      <a:pt x="34" y="44"/>
                      <a:pt x="34" y="48"/>
                    </a:cubicBezTo>
                    <a:cubicBezTo>
                      <a:pt x="34" y="49"/>
                      <a:pt x="34" y="51"/>
                      <a:pt x="34" y="52"/>
                    </a:cubicBezTo>
                    <a:lnTo>
                      <a:pt x="34" y="52"/>
                    </a:lnTo>
                    <a:cubicBezTo>
                      <a:pt x="39" y="52"/>
                      <a:pt x="39" y="52"/>
                      <a:pt x="44" y="52"/>
                    </a:cubicBezTo>
                    <a:lnTo>
                      <a:pt x="45" y="5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86" name="Freeform 180"/>
              <p:cNvSpPr>
                <a:spLocks/>
              </p:cNvSpPr>
              <p:nvPr/>
            </p:nvSpPr>
            <p:spPr bwMode="auto">
              <a:xfrm>
                <a:off x="2915" y="2428"/>
                <a:ext cx="22" cy="52"/>
              </a:xfrm>
              <a:custGeom>
                <a:avLst/>
                <a:gdLst>
                  <a:gd name="T0" fmla="*/ 28 w 29"/>
                  <a:gd name="T1" fmla="*/ 59 h 68"/>
                  <a:gd name="T2" fmla="*/ 28 w 29"/>
                  <a:gd name="T3" fmla="*/ 59 h 68"/>
                  <a:gd name="T4" fmla="*/ 23 w 29"/>
                  <a:gd name="T5" fmla="*/ 60 h 68"/>
                  <a:gd name="T6" fmla="*/ 18 w 29"/>
                  <a:gd name="T7" fmla="*/ 50 h 68"/>
                  <a:gd name="T8" fmla="*/ 17 w 29"/>
                  <a:gd name="T9" fmla="*/ 42 h 68"/>
                  <a:gd name="T10" fmla="*/ 18 w 29"/>
                  <a:gd name="T11" fmla="*/ 23 h 68"/>
                  <a:gd name="T12" fmla="*/ 28 w 29"/>
                  <a:gd name="T13" fmla="*/ 24 h 68"/>
                  <a:gd name="T14" fmla="*/ 29 w 29"/>
                  <a:gd name="T15" fmla="*/ 23 h 68"/>
                  <a:gd name="T16" fmla="*/ 29 w 29"/>
                  <a:gd name="T17" fmla="*/ 16 h 68"/>
                  <a:gd name="T18" fmla="*/ 29 w 29"/>
                  <a:gd name="T19" fmla="*/ 15 h 68"/>
                  <a:gd name="T20" fmla="*/ 18 w 29"/>
                  <a:gd name="T21" fmla="*/ 16 h 68"/>
                  <a:gd name="T22" fmla="*/ 18 w 29"/>
                  <a:gd name="T23" fmla="*/ 1 h 68"/>
                  <a:gd name="T24" fmla="*/ 17 w 29"/>
                  <a:gd name="T25" fmla="*/ 0 h 68"/>
                  <a:gd name="T26" fmla="*/ 7 w 29"/>
                  <a:gd name="T27" fmla="*/ 3 h 68"/>
                  <a:gd name="T28" fmla="*/ 7 w 29"/>
                  <a:gd name="T29" fmla="*/ 4 h 68"/>
                  <a:gd name="T30" fmla="*/ 7 w 29"/>
                  <a:gd name="T31" fmla="*/ 9 h 68"/>
                  <a:gd name="T32" fmla="*/ 7 w 29"/>
                  <a:gd name="T33" fmla="*/ 16 h 68"/>
                  <a:gd name="T34" fmla="*/ 1 w 29"/>
                  <a:gd name="T35" fmla="*/ 16 h 68"/>
                  <a:gd name="T36" fmla="*/ 0 w 29"/>
                  <a:gd name="T37" fmla="*/ 16 h 68"/>
                  <a:gd name="T38" fmla="*/ 0 w 29"/>
                  <a:gd name="T39" fmla="*/ 23 h 68"/>
                  <a:gd name="T40" fmla="*/ 0 w 29"/>
                  <a:gd name="T41" fmla="*/ 24 h 68"/>
                  <a:gd name="T42" fmla="*/ 7 w 29"/>
                  <a:gd name="T43" fmla="*/ 24 h 68"/>
                  <a:gd name="T44" fmla="*/ 7 w 29"/>
                  <a:gd name="T45" fmla="*/ 45 h 68"/>
                  <a:gd name="T46" fmla="*/ 9 w 29"/>
                  <a:gd name="T47" fmla="*/ 62 h 68"/>
                  <a:gd name="T48" fmla="*/ 21 w 29"/>
                  <a:gd name="T49" fmla="*/ 68 h 68"/>
                  <a:gd name="T50" fmla="*/ 28 w 29"/>
                  <a:gd name="T51" fmla="*/ 67 h 68"/>
                  <a:gd name="T52" fmla="*/ 28 w 29"/>
                  <a:gd name="T53" fmla="*/ 66 h 68"/>
                  <a:gd name="T54" fmla="*/ 29 w 29"/>
                  <a:gd name="T55" fmla="*/ 59 h 68"/>
                  <a:gd name="T56" fmla="*/ 28 w 29"/>
                  <a:gd name="T5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68">
                    <a:moveTo>
                      <a:pt x="28" y="59"/>
                    </a:moveTo>
                    <a:lnTo>
                      <a:pt x="28" y="59"/>
                    </a:lnTo>
                    <a:cubicBezTo>
                      <a:pt x="27" y="59"/>
                      <a:pt x="25" y="60"/>
                      <a:pt x="23" y="60"/>
                    </a:cubicBezTo>
                    <a:cubicBezTo>
                      <a:pt x="18" y="60"/>
                      <a:pt x="18" y="57"/>
                      <a:pt x="18" y="50"/>
                    </a:cubicBezTo>
                    <a:cubicBezTo>
                      <a:pt x="18" y="49"/>
                      <a:pt x="18" y="43"/>
                      <a:pt x="17" y="42"/>
                    </a:cubicBezTo>
                    <a:lnTo>
                      <a:pt x="18" y="23"/>
                    </a:lnTo>
                    <a:cubicBezTo>
                      <a:pt x="23" y="23"/>
                      <a:pt x="23" y="24"/>
                      <a:pt x="28" y="24"/>
                    </a:cubicBezTo>
                    <a:lnTo>
                      <a:pt x="29" y="23"/>
                    </a:lnTo>
                    <a:cubicBezTo>
                      <a:pt x="29" y="20"/>
                      <a:pt x="29" y="19"/>
                      <a:pt x="29" y="16"/>
                    </a:cubicBezTo>
                    <a:lnTo>
                      <a:pt x="29" y="15"/>
                    </a:lnTo>
                    <a:cubicBezTo>
                      <a:pt x="23" y="16"/>
                      <a:pt x="22" y="16"/>
                      <a:pt x="18" y="16"/>
                    </a:cubicBezTo>
                    <a:cubicBezTo>
                      <a:pt x="18" y="8"/>
                      <a:pt x="18" y="7"/>
                      <a:pt x="18" y="1"/>
                    </a:cubicBezTo>
                    <a:lnTo>
                      <a:pt x="17" y="0"/>
                    </a:lnTo>
                    <a:cubicBezTo>
                      <a:pt x="13" y="2"/>
                      <a:pt x="12" y="2"/>
                      <a:pt x="7" y="3"/>
                    </a:cubicBezTo>
                    <a:lnTo>
                      <a:pt x="7" y="4"/>
                    </a:lnTo>
                    <a:cubicBezTo>
                      <a:pt x="7" y="5"/>
                      <a:pt x="7" y="7"/>
                      <a:pt x="7" y="9"/>
                    </a:cubicBezTo>
                    <a:cubicBezTo>
                      <a:pt x="7" y="11"/>
                      <a:pt x="7" y="14"/>
                      <a:pt x="7" y="16"/>
                    </a:cubicBezTo>
                    <a:cubicBezTo>
                      <a:pt x="4" y="16"/>
                      <a:pt x="3" y="16"/>
                      <a:pt x="1" y="16"/>
                    </a:cubicBezTo>
                    <a:lnTo>
                      <a:pt x="0" y="16"/>
                    </a:lnTo>
                    <a:cubicBezTo>
                      <a:pt x="0" y="19"/>
                      <a:pt x="0" y="20"/>
                      <a:pt x="0" y="23"/>
                    </a:cubicBezTo>
                    <a:lnTo>
                      <a:pt x="0" y="24"/>
                    </a:lnTo>
                    <a:cubicBezTo>
                      <a:pt x="4" y="24"/>
                      <a:pt x="4" y="24"/>
                      <a:pt x="7" y="24"/>
                    </a:cubicBezTo>
                    <a:lnTo>
                      <a:pt x="7" y="45"/>
                    </a:lnTo>
                    <a:cubicBezTo>
                      <a:pt x="7" y="57"/>
                      <a:pt x="7" y="60"/>
                      <a:pt x="9" y="62"/>
                    </a:cubicBezTo>
                    <a:cubicBezTo>
                      <a:pt x="12" y="68"/>
                      <a:pt x="18" y="68"/>
                      <a:pt x="21" y="68"/>
                    </a:cubicBezTo>
                    <a:cubicBezTo>
                      <a:pt x="24" y="68"/>
                      <a:pt x="26" y="67"/>
                      <a:pt x="28" y="67"/>
                    </a:cubicBezTo>
                    <a:lnTo>
                      <a:pt x="28" y="66"/>
                    </a:lnTo>
                    <a:cubicBezTo>
                      <a:pt x="29" y="63"/>
                      <a:pt x="29" y="63"/>
                      <a:pt x="29" y="59"/>
                    </a:cubicBezTo>
                    <a:lnTo>
                      <a:pt x="28"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87" name="Freeform 181"/>
              <p:cNvSpPr>
                <a:spLocks/>
              </p:cNvSpPr>
              <p:nvPr/>
            </p:nvSpPr>
            <p:spPr bwMode="auto">
              <a:xfrm>
                <a:off x="2941" y="2439"/>
                <a:ext cx="29" cy="41"/>
              </a:xfrm>
              <a:custGeom>
                <a:avLst/>
                <a:gdLst>
                  <a:gd name="T0" fmla="*/ 20 w 37"/>
                  <a:gd name="T1" fmla="*/ 22 h 54"/>
                  <a:gd name="T2" fmla="*/ 20 w 37"/>
                  <a:gd name="T3" fmla="*/ 22 h 54"/>
                  <a:gd name="T4" fmla="*/ 10 w 37"/>
                  <a:gd name="T5" fmla="*/ 14 h 54"/>
                  <a:gd name="T6" fmla="*/ 16 w 37"/>
                  <a:gd name="T7" fmla="*/ 9 h 54"/>
                  <a:gd name="T8" fmla="*/ 20 w 37"/>
                  <a:gd name="T9" fmla="*/ 8 h 54"/>
                  <a:gd name="T10" fmla="*/ 33 w 37"/>
                  <a:gd name="T11" fmla="*/ 12 h 54"/>
                  <a:gd name="T12" fmla="*/ 34 w 37"/>
                  <a:gd name="T13" fmla="*/ 12 h 54"/>
                  <a:gd name="T14" fmla="*/ 34 w 37"/>
                  <a:gd name="T15" fmla="*/ 4 h 54"/>
                  <a:gd name="T16" fmla="*/ 34 w 37"/>
                  <a:gd name="T17" fmla="*/ 3 h 54"/>
                  <a:gd name="T18" fmla="*/ 20 w 37"/>
                  <a:gd name="T19" fmla="*/ 0 h 54"/>
                  <a:gd name="T20" fmla="*/ 0 w 37"/>
                  <a:gd name="T21" fmla="*/ 16 h 54"/>
                  <a:gd name="T22" fmla="*/ 13 w 37"/>
                  <a:gd name="T23" fmla="*/ 30 h 54"/>
                  <a:gd name="T24" fmla="*/ 16 w 37"/>
                  <a:gd name="T25" fmla="*/ 31 h 54"/>
                  <a:gd name="T26" fmla="*/ 26 w 37"/>
                  <a:gd name="T27" fmla="*/ 39 h 54"/>
                  <a:gd name="T28" fmla="*/ 15 w 37"/>
                  <a:gd name="T29" fmla="*/ 46 h 54"/>
                  <a:gd name="T30" fmla="*/ 2 w 37"/>
                  <a:gd name="T31" fmla="*/ 42 h 54"/>
                  <a:gd name="T32" fmla="*/ 1 w 37"/>
                  <a:gd name="T33" fmla="*/ 42 h 54"/>
                  <a:gd name="T34" fmla="*/ 0 w 37"/>
                  <a:gd name="T35" fmla="*/ 50 h 54"/>
                  <a:gd name="T36" fmla="*/ 1 w 37"/>
                  <a:gd name="T37" fmla="*/ 51 h 54"/>
                  <a:gd name="T38" fmla="*/ 2 w 37"/>
                  <a:gd name="T39" fmla="*/ 52 h 54"/>
                  <a:gd name="T40" fmla="*/ 16 w 37"/>
                  <a:gd name="T41" fmla="*/ 54 h 54"/>
                  <a:gd name="T42" fmla="*/ 31 w 37"/>
                  <a:gd name="T43" fmla="*/ 50 h 54"/>
                  <a:gd name="T44" fmla="*/ 37 w 37"/>
                  <a:gd name="T45" fmla="*/ 38 h 54"/>
                  <a:gd name="T46" fmla="*/ 24 w 37"/>
                  <a:gd name="T47" fmla="*/ 23 h 54"/>
                  <a:gd name="T48" fmla="*/ 20 w 37"/>
                  <a:gd name="T49"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54">
                    <a:moveTo>
                      <a:pt x="20" y="22"/>
                    </a:moveTo>
                    <a:lnTo>
                      <a:pt x="20" y="22"/>
                    </a:lnTo>
                    <a:cubicBezTo>
                      <a:pt x="14" y="20"/>
                      <a:pt x="10" y="19"/>
                      <a:pt x="10" y="14"/>
                    </a:cubicBezTo>
                    <a:cubicBezTo>
                      <a:pt x="10" y="11"/>
                      <a:pt x="13" y="9"/>
                      <a:pt x="16" y="9"/>
                    </a:cubicBezTo>
                    <a:cubicBezTo>
                      <a:pt x="17" y="8"/>
                      <a:pt x="19" y="8"/>
                      <a:pt x="20" y="8"/>
                    </a:cubicBezTo>
                    <a:cubicBezTo>
                      <a:pt x="26" y="8"/>
                      <a:pt x="30" y="10"/>
                      <a:pt x="33" y="12"/>
                    </a:cubicBezTo>
                    <a:lnTo>
                      <a:pt x="34" y="12"/>
                    </a:lnTo>
                    <a:cubicBezTo>
                      <a:pt x="34" y="8"/>
                      <a:pt x="34" y="7"/>
                      <a:pt x="34" y="4"/>
                    </a:cubicBezTo>
                    <a:lnTo>
                      <a:pt x="34" y="3"/>
                    </a:lnTo>
                    <a:cubicBezTo>
                      <a:pt x="32" y="2"/>
                      <a:pt x="27" y="0"/>
                      <a:pt x="20" y="0"/>
                    </a:cubicBezTo>
                    <a:cubicBezTo>
                      <a:pt x="9" y="0"/>
                      <a:pt x="0" y="5"/>
                      <a:pt x="0" y="16"/>
                    </a:cubicBezTo>
                    <a:cubicBezTo>
                      <a:pt x="0" y="26"/>
                      <a:pt x="9" y="29"/>
                      <a:pt x="13" y="30"/>
                    </a:cubicBezTo>
                    <a:lnTo>
                      <a:pt x="16" y="31"/>
                    </a:lnTo>
                    <a:cubicBezTo>
                      <a:pt x="22" y="33"/>
                      <a:pt x="26" y="34"/>
                      <a:pt x="26" y="39"/>
                    </a:cubicBezTo>
                    <a:cubicBezTo>
                      <a:pt x="26" y="42"/>
                      <a:pt x="23" y="46"/>
                      <a:pt x="15" y="46"/>
                    </a:cubicBezTo>
                    <a:cubicBezTo>
                      <a:pt x="8" y="46"/>
                      <a:pt x="3" y="43"/>
                      <a:pt x="2" y="42"/>
                    </a:cubicBezTo>
                    <a:lnTo>
                      <a:pt x="1" y="42"/>
                    </a:lnTo>
                    <a:cubicBezTo>
                      <a:pt x="0" y="46"/>
                      <a:pt x="0" y="46"/>
                      <a:pt x="0" y="50"/>
                    </a:cubicBezTo>
                    <a:lnTo>
                      <a:pt x="1" y="51"/>
                    </a:lnTo>
                    <a:cubicBezTo>
                      <a:pt x="1" y="51"/>
                      <a:pt x="2" y="52"/>
                      <a:pt x="2" y="52"/>
                    </a:cubicBezTo>
                    <a:cubicBezTo>
                      <a:pt x="6" y="53"/>
                      <a:pt x="10" y="54"/>
                      <a:pt x="16" y="54"/>
                    </a:cubicBezTo>
                    <a:cubicBezTo>
                      <a:pt x="19" y="54"/>
                      <a:pt x="26" y="54"/>
                      <a:pt x="31" y="50"/>
                    </a:cubicBezTo>
                    <a:cubicBezTo>
                      <a:pt x="36" y="46"/>
                      <a:pt x="37" y="42"/>
                      <a:pt x="37" y="38"/>
                    </a:cubicBezTo>
                    <a:cubicBezTo>
                      <a:pt x="37" y="27"/>
                      <a:pt x="28" y="24"/>
                      <a:pt x="24" y="23"/>
                    </a:cubicBezTo>
                    <a:lnTo>
                      <a:pt x="20"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88" name="Freeform 182"/>
              <p:cNvSpPr>
                <a:spLocks/>
              </p:cNvSpPr>
              <p:nvPr/>
            </p:nvSpPr>
            <p:spPr bwMode="auto">
              <a:xfrm>
                <a:off x="3227" y="2289"/>
                <a:ext cx="649" cy="244"/>
              </a:xfrm>
              <a:custGeom>
                <a:avLst/>
                <a:gdLst>
                  <a:gd name="T0" fmla="*/ 0 w 843"/>
                  <a:gd name="T1" fmla="*/ 316 h 316"/>
                  <a:gd name="T2" fmla="*/ 0 w 843"/>
                  <a:gd name="T3" fmla="*/ 316 h 316"/>
                  <a:gd name="T4" fmla="*/ 843 w 843"/>
                  <a:gd name="T5" fmla="*/ 316 h 316"/>
                  <a:gd name="T6" fmla="*/ 843 w 843"/>
                  <a:gd name="T7" fmla="*/ 0 h 316"/>
                  <a:gd name="T8" fmla="*/ 0 w 843"/>
                  <a:gd name="T9" fmla="*/ 0 h 316"/>
                  <a:gd name="T10" fmla="*/ 0 w 843"/>
                  <a:gd name="T11" fmla="*/ 316 h 316"/>
                </a:gdLst>
                <a:ahLst/>
                <a:cxnLst>
                  <a:cxn ang="0">
                    <a:pos x="T0" y="T1"/>
                  </a:cxn>
                  <a:cxn ang="0">
                    <a:pos x="T2" y="T3"/>
                  </a:cxn>
                  <a:cxn ang="0">
                    <a:pos x="T4" y="T5"/>
                  </a:cxn>
                  <a:cxn ang="0">
                    <a:pos x="T6" y="T7"/>
                  </a:cxn>
                  <a:cxn ang="0">
                    <a:pos x="T8" y="T9"/>
                  </a:cxn>
                  <a:cxn ang="0">
                    <a:pos x="T10" y="T11"/>
                  </a:cxn>
                </a:cxnLst>
                <a:rect l="0" t="0" r="r" b="b"/>
                <a:pathLst>
                  <a:path w="843" h="316">
                    <a:moveTo>
                      <a:pt x="0" y="316"/>
                    </a:moveTo>
                    <a:lnTo>
                      <a:pt x="0" y="316"/>
                    </a:lnTo>
                    <a:lnTo>
                      <a:pt x="843" y="316"/>
                    </a:lnTo>
                    <a:lnTo>
                      <a:pt x="843" y="0"/>
                    </a:lnTo>
                    <a:lnTo>
                      <a:pt x="0" y="0"/>
                    </a:lnTo>
                    <a:lnTo>
                      <a:pt x="0" y="316"/>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89" name="Freeform 183"/>
              <p:cNvSpPr>
                <a:spLocks/>
              </p:cNvSpPr>
              <p:nvPr/>
            </p:nvSpPr>
            <p:spPr bwMode="auto">
              <a:xfrm>
                <a:off x="3227" y="2289"/>
                <a:ext cx="649" cy="244"/>
              </a:xfrm>
              <a:custGeom>
                <a:avLst/>
                <a:gdLst>
                  <a:gd name="T0" fmla="*/ 0 w 843"/>
                  <a:gd name="T1" fmla="*/ 316 h 316"/>
                  <a:gd name="T2" fmla="*/ 0 w 843"/>
                  <a:gd name="T3" fmla="*/ 316 h 316"/>
                  <a:gd name="T4" fmla="*/ 843 w 843"/>
                  <a:gd name="T5" fmla="*/ 316 h 316"/>
                  <a:gd name="T6" fmla="*/ 843 w 843"/>
                  <a:gd name="T7" fmla="*/ 0 h 316"/>
                  <a:gd name="T8" fmla="*/ 0 w 843"/>
                  <a:gd name="T9" fmla="*/ 0 h 316"/>
                  <a:gd name="T10" fmla="*/ 0 w 843"/>
                  <a:gd name="T11" fmla="*/ 316 h 316"/>
                </a:gdLst>
                <a:ahLst/>
                <a:cxnLst>
                  <a:cxn ang="0">
                    <a:pos x="T0" y="T1"/>
                  </a:cxn>
                  <a:cxn ang="0">
                    <a:pos x="T2" y="T3"/>
                  </a:cxn>
                  <a:cxn ang="0">
                    <a:pos x="T4" y="T5"/>
                  </a:cxn>
                  <a:cxn ang="0">
                    <a:pos x="T6" y="T7"/>
                  </a:cxn>
                  <a:cxn ang="0">
                    <a:pos x="T8" y="T9"/>
                  </a:cxn>
                  <a:cxn ang="0">
                    <a:pos x="T10" y="T11"/>
                  </a:cxn>
                </a:cxnLst>
                <a:rect l="0" t="0" r="r" b="b"/>
                <a:pathLst>
                  <a:path w="843" h="316">
                    <a:moveTo>
                      <a:pt x="0" y="316"/>
                    </a:moveTo>
                    <a:lnTo>
                      <a:pt x="0" y="316"/>
                    </a:lnTo>
                    <a:lnTo>
                      <a:pt x="843" y="316"/>
                    </a:lnTo>
                    <a:lnTo>
                      <a:pt x="843" y="0"/>
                    </a:lnTo>
                    <a:lnTo>
                      <a:pt x="0" y="0"/>
                    </a:lnTo>
                    <a:lnTo>
                      <a:pt x="0" y="316"/>
                    </a:lnTo>
                    <a:close/>
                  </a:path>
                </a:pathLst>
              </a:custGeom>
              <a:noFill/>
              <a:ln w="12700" cap="flat">
                <a:solidFill>
                  <a:srgbClr val="00ADE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90" name="Freeform 184"/>
              <p:cNvSpPr>
                <a:spLocks noEditPoints="1"/>
              </p:cNvSpPr>
              <p:nvPr/>
            </p:nvSpPr>
            <p:spPr bwMode="auto">
              <a:xfrm>
                <a:off x="3382" y="2330"/>
                <a:ext cx="40" cy="55"/>
              </a:xfrm>
              <a:custGeom>
                <a:avLst/>
                <a:gdLst>
                  <a:gd name="T0" fmla="*/ 13 w 52"/>
                  <a:gd name="T1" fmla="*/ 70 h 71"/>
                  <a:gd name="T2" fmla="*/ 13 w 52"/>
                  <a:gd name="T3" fmla="*/ 70 h 71"/>
                  <a:gd name="T4" fmla="*/ 12 w 52"/>
                  <a:gd name="T5" fmla="*/ 41 h 71"/>
                  <a:gd name="T6" fmla="*/ 19 w 52"/>
                  <a:gd name="T7" fmla="*/ 40 h 71"/>
                  <a:gd name="T8" fmla="*/ 28 w 52"/>
                  <a:gd name="T9" fmla="*/ 54 h 71"/>
                  <a:gd name="T10" fmla="*/ 37 w 52"/>
                  <a:gd name="T11" fmla="*/ 68 h 71"/>
                  <a:gd name="T12" fmla="*/ 39 w 52"/>
                  <a:gd name="T13" fmla="*/ 70 h 71"/>
                  <a:gd name="T14" fmla="*/ 39 w 52"/>
                  <a:gd name="T15" fmla="*/ 71 h 71"/>
                  <a:gd name="T16" fmla="*/ 46 w 52"/>
                  <a:gd name="T17" fmla="*/ 70 h 71"/>
                  <a:gd name="T18" fmla="*/ 52 w 52"/>
                  <a:gd name="T19" fmla="*/ 70 h 71"/>
                  <a:gd name="T20" fmla="*/ 52 w 52"/>
                  <a:gd name="T21" fmla="*/ 69 h 71"/>
                  <a:gd name="T22" fmla="*/ 41 w 52"/>
                  <a:gd name="T23" fmla="*/ 55 h 71"/>
                  <a:gd name="T24" fmla="*/ 30 w 52"/>
                  <a:gd name="T25" fmla="*/ 39 h 71"/>
                  <a:gd name="T26" fmla="*/ 47 w 52"/>
                  <a:gd name="T27" fmla="*/ 19 h 71"/>
                  <a:gd name="T28" fmla="*/ 35 w 52"/>
                  <a:gd name="T29" fmla="*/ 2 h 71"/>
                  <a:gd name="T30" fmla="*/ 19 w 52"/>
                  <a:gd name="T31" fmla="*/ 0 h 71"/>
                  <a:gd name="T32" fmla="*/ 13 w 52"/>
                  <a:gd name="T33" fmla="*/ 0 h 71"/>
                  <a:gd name="T34" fmla="*/ 3 w 52"/>
                  <a:gd name="T35" fmla="*/ 0 h 71"/>
                  <a:gd name="T36" fmla="*/ 1 w 52"/>
                  <a:gd name="T37" fmla="*/ 0 h 71"/>
                  <a:gd name="T38" fmla="*/ 0 w 52"/>
                  <a:gd name="T39" fmla="*/ 1 h 71"/>
                  <a:gd name="T40" fmla="*/ 1 w 52"/>
                  <a:gd name="T41" fmla="*/ 41 h 71"/>
                  <a:gd name="T42" fmla="*/ 1 w 52"/>
                  <a:gd name="T43" fmla="*/ 70 h 71"/>
                  <a:gd name="T44" fmla="*/ 1 w 52"/>
                  <a:gd name="T45" fmla="*/ 71 h 71"/>
                  <a:gd name="T46" fmla="*/ 12 w 52"/>
                  <a:gd name="T47" fmla="*/ 70 h 71"/>
                  <a:gd name="T48" fmla="*/ 13 w 52"/>
                  <a:gd name="T49" fmla="*/ 70 h 71"/>
                  <a:gd name="T50" fmla="*/ 12 w 52"/>
                  <a:gd name="T51" fmla="*/ 32 h 71"/>
                  <a:gd name="T52" fmla="*/ 12 w 52"/>
                  <a:gd name="T53" fmla="*/ 32 h 71"/>
                  <a:gd name="T54" fmla="*/ 12 w 52"/>
                  <a:gd name="T55" fmla="*/ 8 h 71"/>
                  <a:gd name="T56" fmla="*/ 18 w 52"/>
                  <a:gd name="T57" fmla="*/ 8 h 71"/>
                  <a:gd name="T58" fmla="*/ 34 w 52"/>
                  <a:gd name="T59" fmla="*/ 13 h 71"/>
                  <a:gd name="T60" fmla="*/ 36 w 52"/>
                  <a:gd name="T61" fmla="*/ 20 h 71"/>
                  <a:gd name="T62" fmla="*/ 32 w 52"/>
                  <a:gd name="T63" fmla="*/ 29 h 71"/>
                  <a:gd name="T64" fmla="*/ 12 w 52"/>
                  <a:gd name="T65"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71">
                    <a:moveTo>
                      <a:pt x="13" y="70"/>
                    </a:moveTo>
                    <a:lnTo>
                      <a:pt x="13" y="70"/>
                    </a:lnTo>
                    <a:cubicBezTo>
                      <a:pt x="12" y="61"/>
                      <a:pt x="12" y="46"/>
                      <a:pt x="12" y="41"/>
                    </a:cubicBezTo>
                    <a:cubicBezTo>
                      <a:pt x="15" y="41"/>
                      <a:pt x="16" y="41"/>
                      <a:pt x="19" y="40"/>
                    </a:cubicBezTo>
                    <a:cubicBezTo>
                      <a:pt x="21" y="44"/>
                      <a:pt x="22" y="45"/>
                      <a:pt x="28" y="54"/>
                    </a:cubicBezTo>
                    <a:cubicBezTo>
                      <a:pt x="31" y="58"/>
                      <a:pt x="35" y="63"/>
                      <a:pt x="37" y="68"/>
                    </a:cubicBezTo>
                    <a:cubicBezTo>
                      <a:pt x="38" y="69"/>
                      <a:pt x="38" y="70"/>
                      <a:pt x="39" y="70"/>
                    </a:cubicBezTo>
                    <a:lnTo>
                      <a:pt x="39" y="71"/>
                    </a:lnTo>
                    <a:cubicBezTo>
                      <a:pt x="41" y="71"/>
                      <a:pt x="43" y="71"/>
                      <a:pt x="46" y="70"/>
                    </a:cubicBezTo>
                    <a:cubicBezTo>
                      <a:pt x="47" y="70"/>
                      <a:pt x="50" y="70"/>
                      <a:pt x="52" y="70"/>
                    </a:cubicBezTo>
                    <a:lnTo>
                      <a:pt x="52" y="69"/>
                    </a:lnTo>
                    <a:cubicBezTo>
                      <a:pt x="46" y="61"/>
                      <a:pt x="44" y="59"/>
                      <a:pt x="41" y="55"/>
                    </a:cubicBezTo>
                    <a:cubicBezTo>
                      <a:pt x="40" y="52"/>
                      <a:pt x="32" y="41"/>
                      <a:pt x="30" y="39"/>
                    </a:cubicBezTo>
                    <a:cubicBezTo>
                      <a:pt x="43" y="35"/>
                      <a:pt x="47" y="27"/>
                      <a:pt x="47" y="19"/>
                    </a:cubicBezTo>
                    <a:cubicBezTo>
                      <a:pt x="47" y="10"/>
                      <a:pt x="42" y="4"/>
                      <a:pt x="35" y="2"/>
                    </a:cubicBezTo>
                    <a:cubicBezTo>
                      <a:pt x="30" y="0"/>
                      <a:pt x="25" y="0"/>
                      <a:pt x="19" y="0"/>
                    </a:cubicBezTo>
                    <a:lnTo>
                      <a:pt x="13" y="0"/>
                    </a:lnTo>
                    <a:cubicBezTo>
                      <a:pt x="10" y="0"/>
                      <a:pt x="5" y="0"/>
                      <a:pt x="3" y="0"/>
                    </a:cubicBezTo>
                    <a:lnTo>
                      <a:pt x="1" y="0"/>
                    </a:lnTo>
                    <a:lnTo>
                      <a:pt x="0" y="1"/>
                    </a:lnTo>
                    <a:cubicBezTo>
                      <a:pt x="1" y="11"/>
                      <a:pt x="1" y="19"/>
                      <a:pt x="1" y="41"/>
                    </a:cubicBezTo>
                    <a:cubicBezTo>
                      <a:pt x="1" y="51"/>
                      <a:pt x="1" y="60"/>
                      <a:pt x="1" y="70"/>
                    </a:cubicBezTo>
                    <a:lnTo>
                      <a:pt x="1" y="71"/>
                    </a:lnTo>
                    <a:cubicBezTo>
                      <a:pt x="6" y="70"/>
                      <a:pt x="6" y="70"/>
                      <a:pt x="12" y="70"/>
                    </a:cubicBezTo>
                    <a:lnTo>
                      <a:pt x="13" y="70"/>
                    </a:lnTo>
                    <a:close/>
                    <a:moveTo>
                      <a:pt x="12" y="32"/>
                    </a:moveTo>
                    <a:lnTo>
                      <a:pt x="12" y="32"/>
                    </a:lnTo>
                    <a:cubicBezTo>
                      <a:pt x="12" y="21"/>
                      <a:pt x="12" y="20"/>
                      <a:pt x="12" y="8"/>
                    </a:cubicBezTo>
                    <a:cubicBezTo>
                      <a:pt x="15" y="8"/>
                      <a:pt x="17" y="8"/>
                      <a:pt x="18" y="8"/>
                    </a:cubicBezTo>
                    <a:cubicBezTo>
                      <a:pt x="26" y="8"/>
                      <a:pt x="31" y="9"/>
                      <a:pt x="34" y="13"/>
                    </a:cubicBezTo>
                    <a:cubicBezTo>
                      <a:pt x="36" y="16"/>
                      <a:pt x="36" y="18"/>
                      <a:pt x="36" y="20"/>
                    </a:cubicBezTo>
                    <a:cubicBezTo>
                      <a:pt x="36" y="23"/>
                      <a:pt x="35" y="26"/>
                      <a:pt x="32" y="29"/>
                    </a:cubicBezTo>
                    <a:cubicBezTo>
                      <a:pt x="27" y="33"/>
                      <a:pt x="19" y="32"/>
                      <a:pt x="12" y="3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91" name="Freeform 185"/>
              <p:cNvSpPr>
                <a:spLocks noEditPoints="1"/>
              </p:cNvSpPr>
              <p:nvPr/>
            </p:nvSpPr>
            <p:spPr bwMode="auto">
              <a:xfrm>
                <a:off x="3426" y="2343"/>
                <a:ext cx="35" cy="42"/>
              </a:xfrm>
              <a:custGeom>
                <a:avLst/>
                <a:gdLst>
                  <a:gd name="T0" fmla="*/ 43 w 46"/>
                  <a:gd name="T1" fmla="*/ 41 h 54"/>
                  <a:gd name="T2" fmla="*/ 43 w 46"/>
                  <a:gd name="T3" fmla="*/ 41 h 54"/>
                  <a:gd name="T4" fmla="*/ 36 w 46"/>
                  <a:gd name="T5" fmla="*/ 45 h 54"/>
                  <a:gd name="T6" fmla="*/ 27 w 46"/>
                  <a:gd name="T7" fmla="*/ 46 h 54"/>
                  <a:gd name="T8" fmla="*/ 14 w 46"/>
                  <a:gd name="T9" fmla="*/ 41 h 54"/>
                  <a:gd name="T10" fmla="*/ 11 w 46"/>
                  <a:gd name="T11" fmla="*/ 29 h 54"/>
                  <a:gd name="T12" fmla="*/ 45 w 46"/>
                  <a:gd name="T13" fmla="*/ 29 h 54"/>
                  <a:gd name="T14" fmla="*/ 46 w 46"/>
                  <a:gd name="T15" fmla="*/ 28 h 54"/>
                  <a:gd name="T16" fmla="*/ 40 w 46"/>
                  <a:gd name="T17" fmla="*/ 7 h 54"/>
                  <a:gd name="T18" fmla="*/ 24 w 46"/>
                  <a:gd name="T19" fmla="*/ 0 h 54"/>
                  <a:gd name="T20" fmla="*/ 0 w 46"/>
                  <a:gd name="T21" fmla="*/ 28 h 54"/>
                  <a:gd name="T22" fmla="*/ 26 w 46"/>
                  <a:gd name="T23" fmla="*/ 54 h 54"/>
                  <a:gd name="T24" fmla="*/ 42 w 46"/>
                  <a:gd name="T25" fmla="*/ 51 h 54"/>
                  <a:gd name="T26" fmla="*/ 43 w 46"/>
                  <a:gd name="T27" fmla="*/ 50 h 54"/>
                  <a:gd name="T28" fmla="*/ 44 w 46"/>
                  <a:gd name="T29" fmla="*/ 41 h 54"/>
                  <a:gd name="T30" fmla="*/ 43 w 46"/>
                  <a:gd name="T31" fmla="*/ 41 h 54"/>
                  <a:gd name="T32" fmla="*/ 35 w 46"/>
                  <a:gd name="T33" fmla="*/ 21 h 54"/>
                  <a:gd name="T34" fmla="*/ 35 w 46"/>
                  <a:gd name="T35" fmla="*/ 21 h 54"/>
                  <a:gd name="T36" fmla="*/ 11 w 46"/>
                  <a:gd name="T37" fmla="*/ 21 h 54"/>
                  <a:gd name="T38" fmla="*/ 24 w 46"/>
                  <a:gd name="T39" fmla="*/ 8 h 54"/>
                  <a:gd name="T40" fmla="*/ 35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1"/>
                    </a:moveTo>
                    <a:lnTo>
                      <a:pt x="43" y="41"/>
                    </a:lnTo>
                    <a:cubicBezTo>
                      <a:pt x="42" y="42"/>
                      <a:pt x="39" y="44"/>
                      <a:pt x="36" y="45"/>
                    </a:cubicBezTo>
                    <a:cubicBezTo>
                      <a:pt x="33" y="46"/>
                      <a:pt x="30" y="46"/>
                      <a:pt x="27" y="46"/>
                    </a:cubicBezTo>
                    <a:cubicBezTo>
                      <a:pt x="24" y="46"/>
                      <a:pt x="18" y="46"/>
                      <a:pt x="14" y="41"/>
                    </a:cubicBezTo>
                    <a:cubicBezTo>
                      <a:pt x="11" y="37"/>
                      <a:pt x="11" y="32"/>
                      <a:pt x="11" y="29"/>
                    </a:cubicBezTo>
                    <a:cubicBezTo>
                      <a:pt x="27" y="29"/>
                      <a:pt x="30" y="29"/>
                      <a:pt x="45" y="29"/>
                    </a:cubicBezTo>
                    <a:lnTo>
                      <a:pt x="46" y="28"/>
                    </a:lnTo>
                    <a:cubicBezTo>
                      <a:pt x="46" y="24"/>
                      <a:pt x="46" y="14"/>
                      <a:pt x="40" y="7"/>
                    </a:cubicBezTo>
                    <a:cubicBezTo>
                      <a:pt x="37" y="4"/>
                      <a:pt x="32" y="0"/>
                      <a:pt x="24" y="0"/>
                    </a:cubicBezTo>
                    <a:cubicBezTo>
                      <a:pt x="11" y="0"/>
                      <a:pt x="0" y="9"/>
                      <a:pt x="0" y="28"/>
                    </a:cubicBezTo>
                    <a:cubicBezTo>
                      <a:pt x="0" y="45"/>
                      <a:pt x="10" y="54"/>
                      <a:pt x="26" y="54"/>
                    </a:cubicBezTo>
                    <a:cubicBezTo>
                      <a:pt x="35" y="54"/>
                      <a:pt x="41" y="52"/>
                      <a:pt x="42" y="51"/>
                    </a:cubicBezTo>
                    <a:lnTo>
                      <a:pt x="43" y="50"/>
                    </a:lnTo>
                    <a:cubicBezTo>
                      <a:pt x="43" y="46"/>
                      <a:pt x="43" y="45"/>
                      <a:pt x="44" y="41"/>
                    </a:cubicBezTo>
                    <a:lnTo>
                      <a:pt x="43" y="41"/>
                    </a:lnTo>
                    <a:close/>
                    <a:moveTo>
                      <a:pt x="35" y="21"/>
                    </a:moveTo>
                    <a:lnTo>
                      <a:pt x="35" y="21"/>
                    </a:lnTo>
                    <a:cubicBezTo>
                      <a:pt x="26" y="21"/>
                      <a:pt x="23" y="21"/>
                      <a:pt x="11" y="21"/>
                    </a:cubicBezTo>
                    <a:cubicBezTo>
                      <a:pt x="12" y="11"/>
                      <a:pt x="18" y="8"/>
                      <a:pt x="24" y="8"/>
                    </a:cubicBezTo>
                    <a:cubicBezTo>
                      <a:pt x="28" y="8"/>
                      <a:pt x="33" y="10"/>
                      <a:pt x="35" y="15"/>
                    </a:cubicBezTo>
                    <a:cubicBezTo>
                      <a:pt x="35" y="18"/>
                      <a:pt x="35" y="20"/>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92" name="Freeform 186"/>
              <p:cNvSpPr>
                <a:spLocks noEditPoints="1"/>
              </p:cNvSpPr>
              <p:nvPr/>
            </p:nvSpPr>
            <p:spPr bwMode="auto">
              <a:xfrm>
                <a:off x="3467" y="2344"/>
                <a:ext cx="36" cy="59"/>
              </a:xfrm>
              <a:custGeom>
                <a:avLst/>
                <a:gdLst>
                  <a:gd name="T0" fmla="*/ 18 w 47"/>
                  <a:gd name="T1" fmla="*/ 36 h 77"/>
                  <a:gd name="T2" fmla="*/ 18 w 47"/>
                  <a:gd name="T3" fmla="*/ 36 h 77"/>
                  <a:gd name="T4" fmla="*/ 22 w 47"/>
                  <a:gd name="T5" fmla="*/ 36 h 77"/>
                  <a:gd name="T6" fmla="*/ 42 w 47"/>
                  <a:gd name="T7" fmla="*/ 19 h 77"/>
                  <a:gd name="T8" fmla="*/ 37 w 47"/>
                  <a:gd name="T9" fmla="*/ 8 h 77"/>
                  <a:gd name="T10" fmla="*/ 45 w 47"/>
                  <a:gd name="T11" fmla="*/ 8 h 77"/>
                  <a:gd name="T12" fmla="*/ 46 w 47"/>
                  <a:gd name="T13" fmla="*/ 8 h 77"/>
                  <a:gd name="T14" fmla="*/ 47 w 47"/>
                  <a:gd name="T15" fmla="*/ 1 h 77"/>
                  <a:gd name="T16" fmla="*/ 46 w 47"/>
                  <a:gd name="T17" fmla="*/ 1 h 77"/>
                  <a:gd name="T18" fmla="*/ 31 w 47"/>
                  <a:gd name="T19" fmla="*/ 1 h 77"/>
                  <a:gd name="T20" fmla="*/ 29 w 47"/>
                  <a:gd name="T21" fmla="*/ 1 h 77"/>
                  <a:gd name="T22" fmla="*/ 23 w 47"/>
                  <a:gd name="T23" fmla="*/ 0 h 77"/>
                  <a:gd name="T24" fmla="*/ 3 w 47"/>
                  <a:gd name="T25" fmla="*/ 10 h 77"/>
                  <a:gd name="T26" fmla="*/ 1 w 47"/>
                  <a:gd name="T27" fmla="*/ 19 h 77"/>
                  <a:gd name="T28" fmla="*/ 10 w 47"/>
                  <a:gd name="T29" fmla="*/ 34 h 77"/>
                  <a:gd name="T30" fmla="*/ 4 w 47"/>
                  <a:gd name="T31" fmla="*/ 44 h 77"/>
                  <a:gd name="T32" fmla="*/ 4 w 47"/>
                  <a:gd name="T33" fmla="*/ 45 h 77"/>
                  <a:gd name="T34" fmla="*/ 8 w 47"/>
                  <a:gd name="T35" fmla="*/ 47 h 77"/>
                  <a:gd name="T36" fmla="*/ 0 w 47"/>
                  <a:gd name="T37" fmla="*/ 61 h 77"/>
                  <a:gd name="T38" fmla="*/ 22 w 47"/>
                  <a:gd name="T39" fmla="*/ 77 h 77"/>
                  <a:gd name="T40" fmla="*/ 45 w 47"/>
                  <a:gd name="T41" fmla="*/ 59 h 77"/>
                  <a:gd name="T42" fmla="*/ 33 w 47"/>
                  <a:gd name="T43" fmla="*/ 45 h 77"/>
                  <a:gd name="T44" fmla="*/ 15 w 47"/>
                  <a:gd name="T45" fmla="*/ 40 h 77"/>
                  <a:gd name="T46" fmla="*/ 18 w 47"/>
                  <a:gd name="T47" fmla="*/ 36 h 77"/>
                  <a:gd name="T48" fmla="*/ 32 w 47"/>
                  <a:gd name="T49" fmla="*/ 18 h 77"/>
                  <a:gd name="T50" fmla="*/ 32 w 47"/>
                  <a:gd name="T51" fmla="*/ 18 h 77"/>
                  <a:gd name="T52" fmla="*/ 22 w 47"/>
                  <a:gd name="T53" fmla="*/ 29 h 77"/>
                  <a:gd name="T54" fmla="*/ 11 w 47"/>
                  <a:gd name="T55" fmla="*/ 18 h 77"/>
                  <a:gd name="T56" fmla="*/ 22 w 47"/>
                  <a:gd name="T57" fmla="*/ 7 h 77"/>
                  <a:gd name="T58" fmla="*/ 32 w 47"/>
                  <a:gd name="T59" fmla="*/ 18 h 77"/>
                  <a:gd name="T60" fmla="*/ 22 w 47"/>
                  <a:gd name="T61" fmla="*/ 52 h 77"/>
                  <a:gd name="T62" fmla="*/ 22 w 47"/>
                  <a:gd name="T63" fmla="*/ 52 h 77"/>
                  <a:gd name="T64" fmla="*/ 35 w 47"/>
                  <a:gd name="T65" fmla="*/ 61 h 77"/>
                  <a:gd name="T66" fmla="*/ 23 w 47"/>
                  <a:gd name="T67" fmla="*/ 70 h 77"/>
                  <a:gd name="T68" fmla="*/ 9 w 47"/>
                  <a:gd name="T69" fmla="*/ 61 h 77"/>
                  <a:gd name="T70" fmla="*/ 15 w 47"/>
                  <a:gd name="T71" fmla="*/ 50 h 77"/>
                  <a:gd name="T72" fmla="*/ 22 w 47"/>
                  <a:gd name="T73" fmla="*/ 5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77">
                    <a:moveTo>
                      <a:pt x="18" y="36"/>
                    </a:moveTo>
                    <a:lnTo>
                      <a:pt x="18" y="36"/>
                    </a:lnTo>
                    <a:cubicBezTo>
                      <a:pt x="19" y="36"/>
                      <a:pt x="21" y="36"/>
                      <a:pt x="22" y="36"/>
                    </a:cubicBezTo>
                    <a:cubicBezTo>
                      <a:pt x="35" y="36"/>
                      <a:pt x="42" y="28"/>
                      <a:pt x="42" y="19"/>
                    </a:cubicBezTo>
                    <a:cubicBezTo>
                      <a:pt x="42" y="15"/>
                      <a:pt x="41" y="11"/>
                      <a:pt x="37" y="8"/>
                    </a:cubicBezTo>
                    <a:lnTo>
                      <a:pt x="45" y="8"/>
                    </a:lnTo>
                    <a:lnTo>
                      <a:pt x="46" y="8"/>
                    </a:lnTo>
                    <a:cubicBezTo>
                      <a:pt x="46" y="5"/>
                      <a:pt x="46" y="5"/>
                      <a:pt x="47" y="1"/>
                    </a:cubicBezTo>
                    <a:lnTo>
                      <a:pt x="46" y="1"/>
                    </a:lnTo>
                    <a:cubicBezTo>
                      <a:pt x="39" y="1"/>
                      <a:pt x="37" y="1"/>
                      <a:pt x="31" y="1"/>
                    </a:cubicBezTo>
                    <a:lnTo>
                      <a:pt x="29" y="1"/>
                    </a:lnTo>
                    <a:cubicBezTo>
                      <a:pt x="27" y="1"/>
                      <a:pt x="25" y="0"/>
                      <a:pt x="23" y="0"/>
                    </a:cubicBezTo>
                    <a:cubicBezTo>
                      <a:pt x="18" y="0"/>
                      <a:pt x="8" y="1"/>
                      <a:pt x="3" y="10"/>
                    </a:cubicBezTo>
                    <a:cubicBezTo>
                      <a:pt x="1" y="13"/>
                      <a:pt x="1" y="16"/>
                      <a:pt x="1" y="19"/>
                    </a:cubicBezTo>
                    <a:cubicBezTo>
                      <a:pt x="1" y="25"/>
                      <a:pt x="4" y="31"/>
                      <a:pt x="10" y="34"/>
                    </a:cubicBezTo>
                    <a:cubicBezTo>
                      <a:pt x="8" y="38"/>
                      <a:pt x="7" y="39"/>
                      <a:pt x="4" y="44"/>
                    </a:cubicBezTo>
                    <a:lnTo>
                      <a:pt x="4" y="45"/>
                    </a:lnTo>
                    <a:cubicBezTo>
                      <a:pt x="6" y="46"/>
                      <a:pt x="6" y="46"/>
                      <a:pt x="8" y="47"/>
                    </a:cubicBezTo>
                    <a:cubicBezTo>
                      <a:pt x="5" y="50"/>
                      <a:pt x="0" y="54"/>
                      <a:pt x="0" y="61"/>
                    </a:cubicBezTo>
                    <a:cubicBezTo>
                      <a:pt x="0" y="70"/>
                      <a:pt x="7" y="77"/>
                      <a:pt x="22" y="77"/>
                    </a:cubicBezTo>
                    <a:cubicBezTo>
                      <a:pt x="38" y="77"/>
                      <a:pt x="45" y="68"/>
                      <a:pt x="45" y="59"/>
                    </a:cubicBezTo>
                    <a:cubicBezTo>
                      <a:pt x="45" y="49"/>
                      <a:pt x="36" y="46"/>
                      <a:pt x="33" y="45"/>
                    </a:cubicBezTo>
                    <a:cubicBezTo>
                      <a:pt x="30" y="44"/>
                      <a:pt x="18" y="41"/>
                      <a:pt x="15" y="40"/>
                    </a:cubicBezTo>
                    <a:lnTo>
                      <a:pt x="18" y="36"/>
                    </a:lnTo>
                    <a:close/>
                    <a:moveTo>
                      <a:pt x="32" y="18"/>
                    </a:moveTo>
                    <a:lnTo>
                      <a:pt x="32" y="18"/>
                    </a:lnTo>
                    <a:cubicBezTo>
                      <a:pt x="32" y="23"/>
                      <a:pt x="30" y="29"/>
                      <a:pt x="22" y="29"/>
                    </a:cubicBezTo>
                    <a:cubicBezTo>
                      <a:pt x="14" y="29"/>
                      <a:pt x="11" y="23"/>
                      <a:pt x="11" y="18"/>
                    </a:cubicBezTo>
                    <a:cubicBezTo>
                      <a:pt x="11" y="12"/>
                      <a:pt x="15" y="7"/>
                      <a:pt x="22" y="7"/>
                    </a:cubicBezTo>
                    <a:cubicBezTo>
                      <a:pt x="29" y="7"/>
                      <a:pt x="32" y="13"/>
                      <a:pt x="32" y="18"/>
                    </a:cubicBezTo>
                    <a:close/>
                    <a:moveTo>
                      <a:pt x="22" y="52"/>
                    </a:moveTo>
                    <a:lnTo>
                      <a:pt x="22" y="52"/>
                    </a:lnTo>
                    <a:cubicBezTo>
                      <a:pt x="29" y="53"/>
                      <a:pt x="35" y="55"/>
                      <a:pt x="35" y="61"/>
                    </a:cubicBezTo>
                    <a:cubicBezTo>
                      <a:pt x="35" y="66"/>
                      <a:pt x="31" y="70"/>
                      <a:pt x="23" y="70"/>
                    </a:cubicBezTo>
                    <a:cubicBezTo>
                      <a:pt x="12" y="70"/>
                      <a:pt x="9" y="64"/>
                      <a:pt x="9" y="61"/>
                    </a:cubicBezTo>
                    <a:cubicBezTo>
                      <a:pt x="9" y="56"/>
                      <a:pt x="12" y="53"/>
                      <a:pt x="15" y="50"/>
                    </a:cubicBezTo>
                    <a:lnTo>
                      <a:pt x="22"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93" name="Freeform 187"/>
              <p:cNvSpPr>
                <a:spLocks/>
              </p:cNvSpPr>
              <p:nvPr/>
            </p:nvSpPr>
            <p:spPr bwMode="auto">
              <a:xfrm>
                <a:off x="3508" y="2344"/>
                <a:ext cx="35" cy="41"/>
              </a:xfrm>
              <a:custGeom>
                <a:avLst/>
                <a:gdLst>
                  <a:gd name="T0" fmla="*/ 44 w 45"/>
                  <a:gd name="T1" fmla="*/ 0 h 53"/>
                  <a:gd name="T2" fmla="*/ 44 w 45"/>
                  <a:gd name="T3" fmla="*/ 0 h 53"/>
                  <a:gd name="T4" fmla="*/ 34 w 45"/>
                  <a:gd name="T5" fmla="*/ 1 h 53"/>
                  <a:gd name="T6" fmla="*/ 33 w 45"/>
                  <a:gd name="T7" fmla="*/ 1 h 53"/>
                  <a:gd name="T8" fmla="*/ 34 w 45"/>
                  <a:gd name="T9" fmla="*/ 24 h 53"/>
                  <a:gd name="T10" fmla="*/ 34 w 45"/>
                  <a:gd name="T11" fmla="*/ 40 h 53"/>
                  <a:gd name="T12" fmla="*/ 22 w 45"/>
                  <a:gd name="T13" fmla="*/ 45 h 53"/>
                  <a:gd name="T14" fmla="*/ 11 w 45"/>
                  <a:gd name="T15" fmla="*/ 32 h 53"/>
                  <a:gd name="T16" fmla="*/ 11 w 45"/>
                  <a:gd name="T17" fmla="*/ 23 h 53"/>
                  <a:gd name="T18" fmla="*/ 12 w 45"/>
                  <a:gd name="T19" fmla="*/ 1 h 53"/>
                  <a:gd name="T20" fmla="*/ 11 w 45"/>
                  <a:gd name="T21" fmla="*/ 0 h 53"/>
                  <a:gd name="T22" fmla="*/ 1 w 45"/>
                  <a:gd name="T23" fmla="*/ 1 h 53"/>
                  <a:gd name="T24" fmla="*/ 0 w 45"/>
                  <a:gd name="T25" fmla="*/ 2 h 53"/>
                  <a:gd name="T26" fmla="*/ 1 w 45"/>
                  <a:gd name="T27" fmla="*/ 23 h 53"/>
                  <a:gd name="T28" fmla="*/ 1 w 45"/>
                  <a:gd name="T29" fmla="*/ 29 h 53"/>
                  <a:gd name="T30" fmla="*/ 7 w 45"/>
                  <a:gd name="T31" fmla="*/ 50 h 53"/>
                  <a:gd name="T32" fmla="*/ 19 w 45"/>
                  <a:gd name="T33" fmla="*/ 53 h 53"/>
                  <a:gd name="T34" fmla="*/ 34 w 45"/>
                  <a:gd name="T35" fmla="*/ 48 h 53"/>
                  <a:gd name="T36" fmla="*/ 34 w 45"/>
                  <a:gd name="T37" fmla="*/ 52 h 53"/>
                  <a:gd name="T38" fmla="*/ 35 w 45"/>
                  <a:gd name="T39" fmla="*/ 53 h 53"/>
                  <a:gd name="T40" fmla="*/ 45 w 45"/>
                  <a:gd name="T41" fmla="*/ 52 h 53"/>
                  <a:gd name="T42" fmla="*/ 45 w 45"/>
                  <a:gd name="T43" fmla="*/ 52 h 53"/>
                  <a:gd name="T44" fmla="*/ 45 w 45"/>
                  <a:gd name="T45" fmla="*/ 47 h 53"/>
                  <a:gd name="T46" fmla="*/ 44 w 45"/>
                  <a:gd name="T47" fmla="*/ 24 h 53"/>
                  <a:gd name="T48" fmla="*/ 45 w 45"/>
                  <a:gd name="T49" fmla="*/ 1 h 53"/>
                  <a:gd name="T50" fmla="*/ 44 w 45"/>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4" y="0"/>
                    </a:moveTo>
                    <a:lnTo>
                      <a:pt x="44" y="0"/>
                    </a:lnTo>
                    <a:cubicBezTo>
                      <a:pt x="40" y="1"/>
                      <a:pt x="38" y="1"/>
                      <a:pt x="34" y="1"/>
                    </a:cubicBezTo>
                    <a:lnTo>
                      <a:pt x="33" y="1"/>
                    </a:lnTo>
                    <a:cubicBezTo>
                      <a:pt x="34" y="8"/>
                      <a:pt x="34" y="11"/>
                      <a:pt x="34" y="24"/>
                    </a:cubicBezTo>
                    <a:cubicBezTo>
                      <a:pt x="34" y="30"/>
                      <a:pt x="34" y="35"/>
                      <a:pt x="34" y="40"/>
                    </a:cubicBezTo>
                    <a:cubicBezTo>
                      <a:pt x="32" y="42"/>
                      <a:pt x="27" y="45"/>
                      <a:pt x="22" y="45"/>
                    </a:cubicBezTo>
                    <a:cubicBezTo>
                      <a:pt x="12" y="45"/>
                      <a:pt x="11" y="36"/>
                      <a:pt x="11" y="32"/>
                    </a:cubicBezTo>
                    <a:cubicBezTo>
                      <a:pt x="11" y="27"/>
                      <a:pt x="11" y="25"/>
                      <a:pt x="11" y="23"/>
                    </a:cubicBezTo>
                    <a:lnTo>
                      <a:pt x="12" y="1"/>
                    </a:lnTo>
                    <a:lnTo>
                      <a:pt x="11" y="0"/>
                    </a:lnTo>
                    <a:cubicBezTo>
                      <a:pt x="6" y="1"/>
                      <a:pt x="6" y="1"/>
                      <a:pt x="1" y="1"/>
                    </a:cubicBezTo>
                    <a:lnTo>
                      <a:pt x="0" y="2"/>
                    </a:lnTo>
                    <a:cubicBezTo>
                      <a:pt x="1" y="7"/>
                      <a:pt x="1" y="8"/>
                      <a:pt x="1" y="23"/>
                    </a:cubicBezTo>
                    <a:lnTo>
                      <a:pt x="1" y="29"/>
                    </a:lnTo>
                    <a:cubicBezTo>
                      <a:pt x="1" y="36"/>
                      <a:pt x="1" y="45"/>
                      <a:pt x="7" y="50"/>
                    </a:cubicBezTo>
                    <a:cubicBezTo>
                      <a:pt x="10" y="53"/>
                      <a:pt x="15" y="53"/>
                      <a:pt x="19" y="53"/>
                    </a:cubicBezTo>
                    <a:cubicBezTo>
                      <a:pt x="27" y="53"/>
                      <a:pt x="32" y="49"/>
                      <a:pt x="34" y="48"/>
                    </a:cubicBezTo>
                    <a:lnTo>
                      <a:pt x="34" y="52"/>
                    </a:lnTo>
                    <a:lnTo>
                      <a:pt x="35" y="53"/>
                    </a:lnTo>
                    <a:cubicBezTo>
                      <a:pt x="39" y="52"/>
                      <a:pt x="40" y="52"/>
                      <a:pt x="45" y="52"/>
                    </a:cubicBezTo>
                    <a:lnTo>
                      <a:pt x="45" y="52"/>
                    </a:lnTo>
                    <a:cubicBezTo>
                      <a:pt x="45" y="50"/>
                      <a:pt x="45" y="49"/>
                      <a:pt x="45" y="47"/>
                    </a:cubicBezTo>
                    <a:cubicBezTo>
                      <a:pt x="45" y="43"/>
                      <a:pt x="44" y="36"/>
                      <a:pt x="44" y="24"/>
                    </a:cubicBezTo>
                    <a:cubicBezTo>
                      <a:pt x="44" y="16"/>
                      <a:pt x="45" y="9"/>
                      <a:pt x="45" y="1"/>
                    </a:cubicBez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94" name="Freeform 188"/>
              <p:cNvSpPr>
                <a:spLocks/>
              </p:cNvSpPr>
              <p:nvPr/>
            </p:nvSpPr>
            <p:spPr bwMode="auto">
              <a:xfrm>
                <a:off x="3553" y="2323"/>
                <a:ext cx="9" cy="62"/>
              </a:xfrm>
              <a:custGeom>
                <a:avLst/>
                <a:gdLst>
                  <a:gd name="T0" fmla="*/ 12 w 12"/>
                  <a:gd name="T1" fmla="*/ 79 h 80"/>
                  <a:gd name="T2" fmla="*/ 12 w 12"/>
                  <a:gd name="T3" fmla="*/ 79 h 80"/>
                  <a:gd name="T4" fmla="*/ 11 w 12"/>
                  <a:gd name="T5" fmla="*/ 40 h 80"/>
                  <a:gd name="T6" fmla="*/ 12 w 12"/>
                  <a:gd name="T7" fmla="*/ 1 h 80"/>
                  <a:gd name="T8" fmla="*/ 11 w 12"/>
                  <a:gd name="T9" fmla="*/ 0 h 80"/>
                  <a:gd name="T10" fmla="*/ 1 w 12"/>
                  <a:gd name="T11" fmla="*/ 2 h 80"/>
                  <a:gd name="T12" fmla="*/ 0 w 12"/>
                  <a:gd name="T13" fmla="*/ 3 h 80"/>
                  <a:gd name="T14" fmla="*/ 1 w 12"/>
                  <a:gd name="T15" fmla="*/ 44 h 80"/>
                  <a:gd name="T16" fmla="*/ 1 w 12"/>
                  <a:gd name="T17" fmla="*/ 79 h 80"/>
                  <a:gd name="T18" fmla="*/ 1 w 12"/>
                  <a:gd name="T19" fmla="*/ 80 h 80"/>
                  <a:gd name="T20" fmla="*/ 11 w 12"/>
                  <a:gd name="T21" fmla="*/ 79 h 80"/>
                  <a:gd name="T22" fmla="*/ 12 w 12"/>
                  <a:gd name="T23"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80">
                    <a:moveTo>
                      <a:pt x="12" y="79"/>
                    </a:moveTo>
                    <a:lnTo>
                      <a:pt x="12" y="79"/>
                    </a:lnTo>
                    <a:cubicBezTo>
                      <a:pt x="12" y="69"/>
                      <a:pt x="11" y="62"/>
                      <a:pt x="11" y="40"/>
                    </a:cubicBezTo>
                    <a:cubicBezTo>
                      <a:pt x="11" y="27"/>
                      <a:pt x="11" y="14"/>
                      <a:pt x="12" y="1"/>
                    </a:cubicBezTo>
                    <a:lnTo>
                      <a:pt x="11" y="0"/>
                    </a:lnTo>
                    <a:cubicBezTo>
                      <a:pt x="6" y="1"/>
                      <a:pt x="5" y="1"/>
                      <a:pt x="1" y="2"/>
                    </a:cubicBezTo>
                    <a:lnTo>
                      <a:pt x="0" y="3"/>
                    </a:lnTo>
                    <a:cubicBezTo>
                      <a:pt x="1" y="16"/>
                      <a:pt x="1" y="30"/>
                      <a:pt x="1" y="44"/>
                    </a:cubicBezTo>
                    <a:cubicBezTo>
                      <a:pt x="1" y="63"/>
                      <a:pt x="1" y="72"/>
                      <a:pt x="1" y="79"/>
                    </a:cubicBezTo>
                    <a:lnTo>
                      <a:pt x="1" y="80"/>
                    </a:lnTo>
                    <a:cubicBezTo>
                      <a:pt x="6" y="79"/>
                      <a:pt x="7" y="79"/>
                      <a:pt x="11" y="79"/>
                    </a:cubicBezTo>
                    <a:lnTo>
                      <a:pt x="12" y="7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95" name="Freeform 189"/>
              <p:cNvSpPr>
                <a:spLocks noEditPoints="1"/>
              </p:cNvSpPr>
              <p:nvPr/>
            </p:nvSpPr>
            <p:spPr bwMode="auto">
              <a:xfrm>
                <a:off x="3570" y="2343"/>
                <a:ext cx="32" cy="42"/>
              </a:xfrm>
              <a:custGeom>
                <a:avLst/>
                <a:gdLst>
                  <a:gd name="T0" fmla="*/ 41 w 42"/>
                  <a:gd name="T1" fmla="*/ 23 h 54"/>
                  <a:gd name="T2" fmla="*/ 41 w 42"/>
                  <a:gd name="T3" fmla="*/ 23 h 54"/>
                  <a:gd name="T4" fmla="*/ 41 w 42"/>
                  <a:gd name="T5" fmla="*/ 11 h 54"/>
                  <a:gd name="T6" fmla="*/ 24 w 42"/>
                  <a:gd name="T7" fmla="*/ 0 h 54"/>
                  <a:gd name="T8" fmla="*/ 7 w 42"/>
                  <a:gd name="T9" fmla="*/ 4 h 54"/>
                  <a:gd name="T10" fmla="*/ 6 w 42"/>
                  <a:gd name="T11" fmla="*/ 4 h 54"/>
                  <a:gd name="T12" fmla="*/ 6 w 42"/>
                  <a:gd name="T13" fmla="*/ 12 h 54"/>
                  <a:gd name="T14" fmla="*/ 7 w 42"/>
                  <a:gd name="T15" fmla="*/ 12 h 54"/>
                  <a:gd name="T16" fmla="*/ 22 w 42"/>
                  <a:gd name="T17" fmla="*/ 8 h 54"/>
                  <a:gd name="T18" fmla="*/ 30 w 42"/>
                  <a:gd name="T19" fmla="*/ 12 h 54"/>
                  <a:gd name="T20" fmla="*/ 31 w 42"/>
                  <a:gd name="T21" fmla="*/ 18 h 54"/>
                  <a:gd name="T22" fmla="*/ 29 w 42"/>
                  <a:gd name="T23" fmla="*/ 18 h 54"/>
                  <a:gd name="T24" fmla="*/ 0 w 42"/>
                  <a:gd name="T25" fmla="*/ 38 h 54"/>
                  <a:gd name="T26" fmla="*/ 17 w 42"/>
                  <a:gd name="T27" fmla="*/ 54 h 54"/>
                  <a:gd name="T28" fmla="*/ 31 w 42"/>
                  <a:gd name="T29" fmla="*/ 49 h 54"/>
                  <a:gd name="T30" fmla="*/ 31 w 42"/>
                  <a:gd name="T31" fmla="*/ 53 h 54"/>
                  <a:gd name="T32" fmla="*/ 31 w 42"/>
                  <a:gd name="T33" fmla="*/ 54 h 54"/>
                  <a:gd name="T34" fmla="*/ 41 w 42"/>
                  <a:gd name="T35" fmla="*/ 53 h 54"/>
                  <a:gd name="T36" fmla="*/ 42 w 42"/>
                  <a:gd name="T37" fmla="*/ 53 h 54"/>
                  <a:gd name="T38" fmla="*/ 41 w 42"/>
                  <a:gd name="T39" fmla="*/ 33 h 54"/>
                  <a:gd name="T40" fmla="*/ 41 w 42"/>
                  <a:gd name="T41" fmla="*/ 23 h 54"/>
                  <a:gd name="T42" fmla="*/ 31 w 42"/>
                  <a:gd name="T43" fmla="*/ 25 h 54"/>
                  <a:gd name="T44" fmla="*/ 31 w 42"/>
                  <a:gd name="T45" fmla="*/ 25 h 54"/>
                  <a:gd name="T46" fmla="*/ 31 w 42"/>
                  <a:gd name="T47" fmla="*/ 42 h 54"/>
                  <a:gd name="T48" fmla="*/ 20 w 42"/>
                  <a:gd name="T49" fmla="*/ 46 h 54"/>
                  <a:gd name="T50" fmla="*/ 11 w 42"/>
                  <a:gd name="T51" fmla="*/ 37 h 54"/>
                  <a:gd name="T52" fmla="*/ 30 w 42"/>
                  <a:gd name="T53" fmla="*/ 26 h 54"/>
                  <a:gd name="T54" fmla="*/ 31 w 42"/>
                  <a:gd name="T55"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54">
                    <a:moveTo>
                      <a:pt x="41" y="23"/>
                    </a:moveTo>
                    <a:lnTo>
                      <a:pt x="41" y="23"/>
                    </a:lnTo>
                    <a:cubicBezTo>
                      <a:pt x="41" y="19"/>
                      <a:pt x="41" y="13"/>
                      <a:pt x="41" y="11"/>
                    </a:cubicBezTo>
                    <a:cubicBezTo>
                      <a:pt x="39" y="3"/>
                      <a:pt x="31" y="0"/>
                      <a:pt x="24" y="0"/>
                    </a:cubicBezTo>
                    <a:cubicBezTo>
                      <a:pt x="18" y="0"/>
                      <a:pt x="13" y="2"/>
                      <a:pt x="7" y="4"/>
                    </a:cubicBezTo>
                    <a:lnTo>
                      <a:pt x="6" y="4"/>
                    </a:lnTo>
                    <a:cubicBezTo>
                      <a:pt x="6" y="6"/>
                      <a:pt x="6" y="7"/>
                      <a:pt x="6" y="12"/>
                    </a:cubicBezTo>
                    <a:lnTo>
                      <a:pt x="7" y="12"/>
                    </a:lnTo>
                    <a:cubicBezTo>
                      <a:pt x="11" y="10"/>
                      <a:pt x="16" y="8"/>
                      <a:pt x="22" y="8"/>
                    </a:cubicBezTo>
                    <a:cubicBezTo>
                      <a:pt x="27" y="8"/>
                      <a:pt x="29" y="10"/>
                      <a:pt x="30" y="12"/>
                    </a:cubicBezTo>
                    <a:cubicBezTo>
                      <a:pt x="31" y="14"/>
                      <a:pt x="31" y="15"/>
                      <a:pt x="31" y="18"/>
                    </a:cubicBezTo>
                    <a:lnTo>
                      <a:pt x="29" y="18"/>
                    </a:lnTo>
                    <a:cubicBezTo>
                      <a:pt x="12" y="20"/>
                      <a:pt x="0" y="25"/>
                      <a:pt x="0" y="38"/>
                    </a:cubicBezTo>
                    <a:cubicBezTo>
                      <a:pt x="0" y="48"/>
                      <a:pt x="7" y="54"/>
                      <a:pt x="17" y="54"/>
                    </a:cubicBezTo>
                    <a:cubicBezTo>
                      <a:pt x="25" y="54"/>
                      <a:pt x="29" y="51"/>
                      <a:pt x="31" y="49"/>
                    </a:cubicBezTo>
                    <a:lnTo>
                      <a:pt x="31" y="53"/>
                    </a:lnTo>
                    <a:lnTo>
                      <a:pt x="31" y="54"/>
                    </a:lnTo>
                    <a:cubicBezTo>
                      <a:pt x="36" y="53"/>
                      <a:pt x="37" y="53"/>
                      <a:pt x="41" y="53"/>
                    </a:cubicBezTo>
                    <a:lnTo>
                      <a:pt x="42" y="53"/>
                    </a:lnTo>
                    <a:cubicBezTo>
                      <a:pt x="41" y="46"/>
                      <a:pt x="41" y="45"/>
                      <a:pt x="41" y="33"/>
                    </a:cubicBezTo>
                    <a:lnTo>
                      <a:pt x="41" y="23"/>
                    </a:lnTo>
                    <a:close/>
                    <a:moveTo>
                      <a:pt x="31" y="25"/>
                    </a:moveTo>
                    <a:lnTo>
                      <a:pt x="31" y="25"/>
                    </a:lnTo>
                    <a:lnTo>
                      <a:pt x="31" y="42"/>
                    </a:lnTo>
                    <a:cubicBezTo>
                      <a:pt x="30" y="43"/>
                      <a:pt x="26" y="46"/>
                      <a:pt x="20" y="46"/>
                    </a:cubicBezTo>
                    <a:cubicBezTo>
                      <a:pt x="11" y="46"/>
                      <a:pt x="11" y="38"/>
                      <a:pt x="11" y="37"/>
                    </a:cubicBezTo>
                    <a:cubicBezTo>
                      <a:pt x="11" y="28"/>
                      <a:pt x="20" y="27"/>
                      <a:pt x="30" y="26"/>
                    </a:cubicBezTo>
                    <a:lnTo>
                      <a:pt x="31" y="2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96" name="Freeform 190"/>
              <p:cNvSpPr>
                <a:spLocks/>
              </p:cNvSpPr>
              <p:nvPr/>
            </p:nvSpPr>
            <p:spPr bwMode="auto">
              <a:xfrm>
                <a:off x="3607" y="2333"/>
                <a:ext cx="23" cy="52"/>
              </a:xfrm>
              <a:custGeom>
                <a:avLst/>
                <a:gdLst>
                  <a:gd name="T0" fmla="*/ 28 w 29"/>
                  <a:gd name="T1" fmla="*/ 59 h 68"/>
                  <a:gd name="T2" fmla="*/ 28 w 29"/>
                  <a:gd name="T3" fmla="*/ 59 h 68"/>
                  <a:gd name="T4" fmla="*/ 23 w 29"/>
                  <a:gd name="T5" fmla="*/ 60 h 68"/>
                  <a:gd name="T6" fmla="*/ 18 w 29"/>
                  <a:gd name="T7" fmla="*/ 50 h 68"/>
                  <a:gd name="T8" fmla="*/ 17 w 29"/>
                  <a:gd name="T9" fmla="*/ 42 h 68"/>
                  <a:gd name="T10" fmla="*/ 18 w 29"/>
                  <a:gd name="T11" fmla="*/ 24 h 68"/>
                  <a:gd name="T12" fmla="*/ 28 w 29"/>
                  <a:gd name="T13" fmla="*/ 24 h 68"/>
                  <a:gd name="T14" fmla="*/ 29 w 29"/>
                  <a:gd name="T15" fmla="*/ 23 h 68"/>
                  <a:gd name="T16" fmla="*/ 29 w 29"/>
                  <a:gd name="T17" fmla="*/ 16 h 68"/>
                  <a:gd name="T18" fmla="*/ 29 w 29"/>
                  <a:gd name="T19" fmla="*/ 16 h 68"/>
                  <a:gd name="T20" fmla="*/ 18 w 29"/>
                  <a:gd name="T21" fmla="*/ 16 h 68"/>
                  <a:gd name="T22" fmla="*/ 18 w 29"/>
                  <a:gd name="T23" fmla="*/ 1 h 68"/>
                  <a:gd name="T24" fmla="*/ 17 w 29"/>
                  <a:gd name="T25" fmla="*/ 0 h 68"/>
                  <a:gd name="T26" fmla="*/ 7 w 29"/>
                  <a:gd name="T27" fmla="*/ 3 h 68"/>
                  <a:gd name="T28" fmla="*/ 7 w 29"/>
                  <a:gd name="T29" fmla="*/ 4 h 68"/>
                  <a:gd name="T30" fmla="*/ 7 w 29"/>
                  <a:gd name="T31" fmla="*/ 9 h 68"/>
                  <a:gd name="T32" fmla="*/ 7 w 29"/>
                  <a:gd name="T33" fmla="*/ 16 h 68"/>
                  <a:gd name="T34" fmla="*/ 1 w 29"/>
                  <a:gd name="T35" fmla="*/ 16 h 68"/>
                  <a:gd name="T36" fmla="*/ 0 w 29"/>
                  <a:gd name="T37" fmla="*/ 16 h 68"/>
                  <a:gd name="T38" fmla="*/ 0 w 29"/>
                  <a:gd name="T39" fmla="*/ 23 h 68"/>
                  <a:gd name="T40" fmla="*/ 0 w 29"/>
                  <a:gd name="T41" fmla="*/ 24 h 68"/>
                  <a:gd name="T42" fmla="*/ 7 w 29"/>
                  <a:gd name="T43" fmla="*/ 24 h 68"/>
                  <a:gd name="T44" fmla="*/ 7 w 29"/>
                  <a:gd name="T45" fmla="*/ 46 h 68"/>
                  <a:gd name="T46" fmla="*/ 9 w 29"/>
                  <a:gd name="T47" fmla="*/ 63 h 68"/>
                  <a:gd name="T48" fmla="*/ 21 w 29"/>
                  <a:gd name="T49" fmla="*/ 68 h 68"/>
                  <a:gd name="T50" fmla="*/ 28 w 29"/>
                  <a:gd name="T51" fmla="*/ 67 h 68"/>
                  <a:gd name="T52" fmla="*/ 28 w 29"/>
                  <a:gd name="T53" fmla="*/ 66 h 68"/>
                  <a:gd name="T54" fmla="*/ 29 w 29"/>
                  <a:gd name="T55" fmla="*/ 59 h 68"/>
                  <a:gd name="T56" fmla="*/ 28 w 29"/>
                  <a:gd name="T5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68">
                    <a:moveTo>
                      <a:pt x="28" y="59"/>
                    </a:moveTo>
                    <a:lnTo>
                      <a:pt x="28" y="59"/>
                    </a:lnTo>
                    <a:cubicBezTo>
                      <a:pt x="27" y="59"/>
                      <a:pt x="25" y="60"/>
                      <a:pt x="23" y="60"/>
                    </a:cubicBezTo>
                    <a:cubicBezTo>
                      <a:pt x="18" y="60"/>
                      <a:pt x="18" y="57"/>
                      <a:pt x="18" y="50"/>
                    </a:cubicBezTo>
                    <a:cubicBezTo>
                      <a:pt x="18" y="49"/>
                      <a:pt x="18" y="43"/>
                      <a:pt x="17" y="42"/>
                    </a:cubicBezTo>
                    <a:lnTo>
                      <a:pt x="18" y="24"/>
                    </a:lnTo>
                    <a:cubicBezTo>
                      <a:pt x="23" y="24"/>
                      <a:pt x="23" y="24"/>
                      <a:pt x="28" y="24"/>
                    </a:cubicBezTo>
                    <a:lnTo>
                      <a:pt x="29" y="23"/>
                    </a:lnTo>
                    <a:cubicBezTo>
                      <a:pt x="29" y="20"/>
                      <a:pt x="29" y="19"/>
                      <a:pt x="29" y="16"/>
                    </a:cubicBezTo>
                    <a:lnTo>
                      <a:pt x="29" y="16"/>
                    </a:lnTo>
                    <a:cubicBezTo>
                      <a:pt x="23" y="16"/>
                      <a:pt x="22" y="16"/>
                      <a:pt x="18" y="16"/>
                    </a:cubicBezTo>
                    <a:cubicBezTo>
                      <a:pt x="18" y="9"/>
                      <a:pt x="18" y="7"/>
                      <a:pt x="18" y="1"/>
                    </a:cubicBezTo>
                    <a:lnTo>
                      <a:pt x="17" y="0"/>
                    </a:lnTo>
                    <a:cubicBezTo>
                      <a:pt x="13" y="2"/>
                      <a:pt x="12" y="2"/>
                      <a:pt x="7" y="3"/>
                    </a:cubicBezTo>
                    <a:lnTo>
                      <a:pt x="7" y="4"/>
                    </a:lnTo>
                    <a:cubicBezTo>
                      <a:pt x="7" y="6"/>
                      <a:pt x="7" y="8"/>
                      <a:pt x="7" y="9"/>
                    </a:cubicBezTo>
                    <a:cubicBezTo>
                      <a:pt x="7" y="11"/>
                      <a:pt x="7" y="14"/>
                      <a:pt x="7" y="16"/>
                    </a:cubicBezTo>
                    <a:cubicBezTo>
                      <a:pt x="4" y="16"/>
                      <a:pt x="3" y="16"/>
                      <a:pt x="1" y="16"/>
                    </a:cubicBezTo>
                    <a:lnTo>
                      <a:pt x="0" y="16"/>
                    </a:lnTo>
                    <a:cubicBezTo>
                      <a:pt x="0" y="19"/>
                      <a:pt x="0" y="20"/>
                      <a:pt x="0" y="23"/>
                    </a:cubicBezTo>
                    <a:lnTo>
                      <a:pt x="0" y="24"/>
                    </a:lnTo>
                    <a:cubicBezTo>
                      <a:pt x="4" y="24"/>
                      <a:pt x="4" y="24"/>
                      <a:pt x="7" y="24"/>
                    </a:cubicBezTo>
                    <a:lnTo>
                      <a:pt x="7" y="46"/>
                    </a:lnTo>
                    <a:cubicBezTo>
                      <a:pt x="7" y="57"/>
                      <a:pt x="7" y="60"/>
                      <a:pt x="9" y="63"/>
                    </a:cubicBezTo>
                    <a:cubicBezTo>
                      <a:pt x="12" y="68"/>
                      <a:pt x="18" y="68"/>
                      <a:pt x="21" y="68"/>
                    </a:cubicBezTo>
                    <a:cubicBezTo>
                      <a:pt x="24" y="68"/>
                      <a:pt x="26" y="67"/>
                      <a:pt x="28" y="67"/>
                    </a:cubicBezTo>
                    <a:lnTo>
                      <a:pt x="28" y="66"/>
                    </a:lnTo>
                    <a:cubicBezTo>
                      <a:pt x="29" y="63"/>
                      <a:pt x="29" y="63"/>
                      <a:pt x="29" y="59"/>
                    </a:cubicBezTo>
                    <a:lnTo>
                      <a:pt x="28"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97" name="Freeform 191"/>
              <p:cNvSpPr>
                <a:spLocks noEditPoints="1"/>
              </p:cNvSpPr>
              <p:nvPr/>
            </p:nvSpPr>
            <p:spPr bwMode="auto">
              <a:xfrm>
                <a:off x="3634" y="2343"/>
                <a:ext cx="38" cy="42"/>
              </a:xfrm>
              <a:custGeom>
                <a:avLst/>
                <a:gdLst>
                  <a:gd name="T0" fmla="*/ 49 w 49"/>
                  <a:gd name="T1" fmla="*/ 27 h 54"/>
                  <a:gd name="T2" fmla="*/ 49 w 49"/>
                  <a:gd name="T3" fmla="*/ 27 h 54"/>
                  <a:gd name="T4" fmla="*/ 43 w 49"/>
                  <a:gd name="T5" fmla="*/ 8 h 54"/>
                  <a:gd name="T6" fmla="*/ 25 w 49"/>
                  <a:gd name="T7" fmla="*/ 0 h 54"/>
                  <a:gd name="T8" fmla="*/ 6 w 49"/>
                  <a:gd name="T9" fmla="*/ 7 h 54"/>
                  <a:gd name="T10" fmla="*/ 0 w 49"/>
                  <a:gd name="T11" fmla="*/ 27 h 54"/>
                  <a:gd name="T12" fmla="*/ 6 w 49"/>
                  <a:gd name="T13" fmla="*/ 48 h 54"/>
                  <a:gd name="T14" fmla="*/ 24 w 49"/>
                  <a:gd name="T15" fmla="*/ 54 h 54"/>
                  <a:gd name="T16" fmla="*/ 41 w 49"/>
                  <a:gd name="T17" fmla="*/ 48 h 54"/>
                  <a:gd name="T18" fmla="*/ 48 w 49"/>
                  <a:gd name="T19" fmla="*/ 36 h 54"/>
                  <a:gd name="T20" fmla="*/ 49 w 49"/>
                  <a:gd name="T21" fmla="*/ 27 h 54"/>
                  <a:gd name="T22" fmla="*/ 38 w 49"/>
                  <a:gd name="T23" fmla="*/ 27 h 54"/>
                  <a:gd name="T24" fmla="*/ 38 w 49"/>
                  <a:gd name="T25" fmla="*/ 27 h 54"/>
                  <a:gd name="T26" fmla="*/ 36 w 49"/>
                  <a:gd name="T27" fmla="*/ 40 h 54"/>
                  <a:gd name="T28" fmla="*/ 24 w 49"/>
                  <a:gd name="T29" fmla="*/ 47 h 54"/>
                  <a:gd name="T30" fmla="*/ 18 w 49"/>
                  <a:gd name="T31" fmla="*/ 46 h 54"/>
                  <a:gd name="T32" fmla="*/ 11 w 49"/>
                  <a:gd name="T33" fmla="*/ 28 h 54"/>
                  <a:gd name="T34" fmla="*/ 13 w 49"/>
                  <a:gd name="T35" fmla="*/ 14 h 54"/>
                  <a:gd name="T36" fmla="*/ 24 w 49"/>
                  <a:gd name="T37" fmla="*/ 8 h 54"/>
                  <a:gd name="T38" fmla="*/ 35 w 49"/>
                  <a:gd name="T39" fmla="*/ 14 h 54"/>
                  <a:gd name="T40" fmla="*/ 38 w 49"/>
                  <a:gd name="T4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4">
                    <a:moveTo>
                      <a:pt x="49" y="27"/>
                    </a:moveTo>
                    <a:lnTo>
                      <a:pt x="49" y="27"/>
                    </a:lnTo>
                    <a:cubicBezTo>
                      <a:pt x="48" y="20"/>
                      <a:pt x="47" y="13"/>
                      <a:pt x="43" y="8"/>
                    </a:cubicBezTo>
                    <a:cubicBezTo>
                      <a:pt x="38" y="3"/>
                      <a:pt x="32" y="0"/>
                      <a:pt x="25" y="0"/>
                    </a:cubicBezTo>
                    <a:cubicBezTo>
                      <a:pt x="15" y="0"/>
                      <a:pt x="9" y="5"/>
                      <a:pt x="6" y="7"/>
                    </a:cubicBezTo>
                    <a:cubicBezTo>
                      <a:pt x="0" y="14"/>
                      <a:pt x="0" y="24"/>
                      <a:pt x="0" y="27"/>
                    </a:cubicBezTo>
                    <a:cubicBezTo>
                      <a:pt x="0" y="31"/>
                      <a:pt x="0" y="41"/>
                      <a:pt x="6" y="48"/>
                    </a:cubicBezTo>
                    <a:cubicBezTo>
                      <a:pt x="10" y="51"/>
                      <a:pt x="15" y="54"/>
                      <a:pt x="24" y="54"/>
                    </a:cubicBezTo>
                    <a:cubicBezTo>
                      <a:pt x="31" y="54"/>
                      <a:pt x="37" y="53"/>
                      <a:pt x="41" y="48"/>
                    </a:cubicBezTo>
                    <a:cubicBezTo>
                      <a:pt x="45" y="45"/>
                      <a:pt x="47" y="41"/>
                      <a:pt x="48" y="36"/>
                    </a:cubicBezTo>
                    <a:cubicBezTo>
                      <a:pt x="48" y="33"/>
                      <a:pt x="49" y="30"/>
                      <a:pt x="49" y="27"/>
                    </a:cubicBezTo>
                    <a:close/>
                    <a:moveTo>
                      <a:pt x="38" y="27"/>
                    </a:moveTo>
                    <a:lnTo>
                      <a:pt x="38" y="27"/>
                    </a:lnTo>
                    <a:cubicBezTo>
                      <a:pt x="38" y="29"/>
                      <a:pt x="38" y="36"/>
                      <a:pt x="36" y="40"/>
                    </a:cubicBezTo>
                    <a:cubicBezTo>
                      <a:pt x="33" y="46"/>
                      <a:pt x="28" y="47"/>
                      <a:pt x="24" y="47"/>
                    </a:cubicBezTo>
                    <a:cubicBezTo>
                      <a:pt x="22" y="47"/>
                      <a:pt x="20" y="46"/>
                      <a:pt x="18" y="46"/>
                    </a:cubicBezTo>
                    <a:cubicBezTo>
                      <a:pt x="11" y="42"/>
                      <a:pt x="11" y="32"/>
                      <a:pt x="11" y="28"/>
                    </a:cubicBezTo>
                    <a:cubicBezTo>
                      <a:pt x="11" y="24"/>
                      <a:pt x="11" y="18"/>
                      <a:pt x="13" y="14"/>
                    </a:cubicBezTo>
                    <a:cubicBezTo>
                      <a:pt x="17" y="8"/>
                      <a:pt x="22" y="8"/>
                      <a:pt x="24" y="8"/>
                    </a:cubicBezTo>
                    <a:cubicBezTo>
                      <a:pt x="30" y="8"/>
                      <a:pt x="33" y="11"/>
                      <a:pt x="35" y="14"/>
                    </a:cubicBezTo>
                    <a:cubicBezTo>
                      <a:pt x="37" y="18"/>
                      <a:pt x="38" y="25"/>
                      <a:pt x="38" y="2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98" name="Freeform 192"/>
              <p:cNvSpPr>
                <a:spLocks/>
              </p:cNvSpPr>
              <p:nvPr/>
            </p:nvSpPr>
            <p:spPr bwMode="auto">
              <a:xfrm>
                <a:off x="3680" y="2344"/>
                <a:ext cx="20" cy="41"/>
              </a:xfrm>
              <a:custGeom>
                <a:avLst/>
                <a:gdLst>
                  <a:gd name="T0" fmla="*/ 25 w 27"/>
                  <a:gd name="T1" fmla="*/ 11 h 53"/>
                  <a:gd name="T2" fmla="*/ 25 w 27"/>
                  <a:gd name="T3" fmla="*/ 11 h 53"/>
                  <a:gd name="T4" fmla="*/ 27 w 27"/>
                  <a:gd name="T5" fmla="*/ 0 h 53"/>
                  <a:gd name="T6" fmla="*/ 26 w 27"/>
                  <a:gd name="T7" fmla="*/ 0 h 53"/>
                  <a:gd name="T8" fmla="*/ 23 w 27"/>
                  <a:gd name="T9" fmla="*/ 0 h 53"/>
                  <a:gd name="T10" fmla="*/ 11 w 27"/>
                  <a:gd name="T11" fmla="*/ 9 h 53"/>
                  <a:gd name="T12" fmla="*/ 12 w 27"/>
                  <a:gd name="T13" fmla="*/ 1 h 53"/>
                  <a:gd name="T14" fmla="*/ 11 w 27"/>
                  <a:gd name="T15" fmla="*/ 0 h 53"/>
                  <a:gd name="T16" fmla="*/ 1 w 27"/>
                  <a:gd name="T17" fmla="*/ 2 h 53"/>
                  <a:gd name="T18" fmla="*/ 0 w 27"/>
                  <a:gd name="T19" fmla="*/ 3 h 53"/>
                  <a:gd name="T20" fmla="*/ 1 w 27"/>
                  <a:gd name="T21" fmla="*/ 28 h 53"/>
                  <a:gd name="T22" fmla="*/ 1 w 27"/>
                  <a:gd name="T23" fmla="*/ 52 h 53"/>
                  <a:gd name="T24" fmla="*/ 2 w 27"/>
                  <a:gd name="T25" fmla="*/ 53 h 53"/>
                  <a:gd name="T26" fmla="*/ 12 w 27"/>
                  <a:gd name="T27" fmla="*/ 52 h 53"/>
                  <a:gd name="T28" fmla="*/ 13 w 27"/>
                  <a:gd name="T29" fmla="*/ 52 h 53"/>
                  <a:gd name="T30" fmla="*/ 12 w 27"/>
                  <a:gd name="T31" fmla="*/ 29 h 53"/>
                  <a:gd name="T32" fmla="*/ 16 w 27"/>
                  <a:gd name="T33" fmla="*/ 11 h 53"/>
                  <a:gd name="T34" fmla="*/ 20 w 27"/>
                  <a:gd name="T35" fmla="*/ 10 h 53"/>
                  <a:gd name="T36" fmla="*/ 24 w 27"/>
                  <a:gd name="T37" fmla="*/ 11 h 53"/>
                  <a:gd name="T38" fmla="*/ 25 w 27"/>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53">
                    <a:moveTo>
                      <a:pt x="25" y="11"/>
                    </a:moveTo>
                    <a:lnTo>
                      <a:pt x="25" y="11"/>
                    </a:lnTo>
                    <a:cubicBezTo>
                      <a:pt x="25" y="6"/>
                      <a:pt x="26" y="5"/>
                      <a:pt x="27" y="0"/>
                    </a:cubicBezTo>
                    <a:lnTo>
                      <a:pt x="26" y="0"/>
                    </a:lnTo>
                    <a:cubicBezTo>
                      <a:pt x="25" y="0"/>
                      <a:pt x="25" y="0"/>
                      <a:pt x="23" y="0"/>
                    </a:cubicBezTo>
                    <a:cubicBezTo>
                      <a:pt x="15" y="0"/>
                      <a:pt x="13" y="6"/>
                      <a:pt x="11" y="9"/>
                    </a:cubicBezTo>
                    <a:lnTo>
                      <a:pt x="12" y="1"/>
                    </a:lnTo>
                    <a:lnTo>
                      <a:pt x="11" y="0"/>
                    </a:lnTo>
                    <a:cubicBezTo>
                      <a:pt x="7" y="1"/>
                      <a:pt x="5" y="1"/>
                      <a:pt x="1" y="2"/>
                    </a:cubicBezTo>
                    <a:lnTo>
                      <a:pt x="0" y="3"/>
                    </a:lnTo>
                    <a:cubicBezTo>
                      <a:pt x="1" y="8"/>
                      <a:pt x="1" y="13"/>
                      <a:pt x="1" y="28"/>
                    </a:cubicBezTo>
                    <a:cubicBezTo>
                      <a:pt x="1" y="38"/>
                      <a:pt x="1" y="44"/>
                      <a:pt x="1" y="52"/>
                    </a:cubicBezTo>
                    <a:lnTo>
                      <a:pt x="2" y="53"/>
                    </a:lnTo>
                    <a:cubicBezTo>
                      <a:pt x="6" y="52"/>
                      <a:pt x="7" y="52"/>
                      <a:pt x="12" y="52"/>
                    </a:cubicBezTo>
                    <a:lnTo>
                      <a:pt x="13" y="52"/>
                    </a:lnTo>
                    <a:cubicBezTo>
                      <a:pt x="12" y="46"/>
                      <a:pt x="12" y="40"/>
                      <a:pt x="12" y="29"/>
                    </a:cubicBezTo>
                    <a:cubicBezTo>
                      <a:pt x="12" y="19"/>
                      <a:pt x="12" y="14"/>
                      <a:pt x="16" y="11"/>
                    </a:cubicBezTo>
                    <a:cubicBezTo>
                      <a:pt x="17" y="11"/>
                      <a:pt x="18" y="10"/>
                      <a:pt x="20" y="10"/>
                    </a:cubicBezTo>
                    <a:cubicBezTo>
                      <a:pt x="22" y="10"/>
                      <a:pt x="23" y="11"/>
                      <a:pt x="24" y="11"/>
                    </a:cubicBezTo>
                    <a:lnTo>
                      <a:pt x="25"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99" name="Freeform 193"/>
              <p:cNvSpPr>
                <a:spLocks/>
              </p:cNvSpPr>
              <p:nvPr/>
            </p:nvSpPr>
            <p:spPr bwMode="auto">
              <a:xfrm>
                <a:off x="3700" y="2344"/>
                <a:ext cx="36" cy="59"/>
              </a:xfrm>
              <a:custGeom>
                <a:avLst/>
                <a:gdLst>
                  <a:gd name="T0" fmla="*/ 47 w 47"/>
                  <a:gd name="T1" fmla="*/ 0 h 77"/>
                  <a:gd name="T2" fmla="*/ 47 w 47"/>
                  <a:gd name="T3" fmla="*/ 0 h 77"/>
                  <a:gd name="T4" fmla="*/ 37 w 47"/>
                  <a:gd name="T5" fmla="*/ 1 h 77"/>
                  <a:gd name="T6" fmla="*/ 36 w 47"/>
                  <a:gd name="T7" fmla="*/ 1 h 77"/>
                  <a:gd name="T8" fmla="*/ 30 w 47"/>
                  <a:gd name="T9" fmla="*/ 22 h 77"/>
                  <a:gd name="T10" fmla="*/ 25 w 47"/>
                  <a:gd name="T11" fmla="*/ 39 h 77"/>
                  <a:gd name="T12" fmla="*/ 18 w 47"/>
                  <a:gd name="T13" fmla="*/ 20 h 77"/>
                  <a:gd name="T14" fmla="*/ 12 w 47"/>
                  <a:gd name="T15" fmla="*/ 1 h 77"/>
                  <a:gd name="T16" fmla="*/ 12 w 47"/>
                  <a:gd name="T17" fmla="*/ 0 h 77"/>
                  <a:gd name="T18" fmla="*/ 1 w 47"/>
                  <a:gd name="T19" fmla="*/ 1 h 77"/>
                  <a:gd name="T20" fmla="*/ 0 w 47"/>
                  <a:gd name="T21" fmla="*/ 2 h 77"/>
                  <a:gd name="T22" fmla="*/ 19 w 47"/>
                  <a:gd name="T23" fmla="*/ 53 h 77"/>
                  <a:gd name="T24" fmla="*/ 19 w 47"/>
                  <a:gd name="T25" fmla="*/ 54 h 77"/>
                  <a:gd name="T26" fmla="*/ 15 w 47"/>
                  <a:gd name="T27" fmla="*/ 64 h 77"/>
                  <a:gd name="T28" fmla="*/ 10 w 47"/>
                  <a:gd name="T29" fmla="*/ 75 h 77"/>
                  <a:gd name="T30" fmla="*/ 10 w 47"/>
                  <a:gd name="T31" fmla="*/ 76 h 77"/>
                  <a:gd name="T32" fmla="*/ 10 w 47"/>
                  <a:gd name="T33" fmla="*/ 77 h 77"/>
                  <a:gd name="T34" fmla="*/ 20 w 47"/>
                  <a:gd name="T35" fmla="*/ 76 h 77"/>
                  <a:gd name="T36" fmla="*/ 21 w 47"/>
                  <a:gd name="T37" fmla="*/ 76 h 77"/>
                  <a:gd name="T38" fmla="*/ 29 w 47"/>
                  <a:gd name="T39" fmla="*/ 48 h 77"/>
                  <a:gd name="T40" fmla="*/ 47 w 47"/>
                  <a:gd name="T41" fmla="*/ 1 h 77"/>
                  <a:gd name="T42" fmla="*/ 47 w 47"/>
                  <a:gd name="T4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77">
                    <a:moveTo>
                      <a:pt x="47" y="0"/>
                    </a:moveTo>
                    <a:lnTo>
                      <a:pt x="47" y="0"/>
                    </a:lnTo>
                    <a:cubicBezTo>
                      <a:pt x="42" y="1"/>
                      <a:pt x="40" y="1"/>
                      <a:pt x="37" y="1"/>
                    </a:cubicBezTo>
                    <a:lnTo>
                      <a:pt x="36" y="1"/>
                    </a:lnTo>
                    <a:cubicBezTo>
                      <a:pt x="35" y="7"/>
                      <a:pt x="32" y="15"/>
                      <a:pt x="30" y="22"/>
                    </a:cubicBezTo>
                    <a:lnTo>
                      <a:pt x="25" y="39"/>
                    </a:lnTo>
                    <a:lnTo>
                      <a:pt x="18" y="20"/>
                    </a:lnTo>
                    <a:cubicBezTo>
                      <a:pt x="16" y="14"/>
                      <a:pt x="15" y="10"/>
                      <a:pt x="12" y="1"/>
                    </a:cubicBezTo>
                    <a:lnTo>
                      <a:pt x="12" y="0"/>
                    </a:lnTo>
                    <a:cubicBezTo>
                      <a:pt x="7" y="1"/>
                      <a:pt x="6" y="1"/>
                      <a:pt x="1" y="1"/>
                    </a:cubicBezTo>
                    <a:lnTo>
                      <a:pt x="0" y="2"/>
                    </a:lnTo>
                    <a:cubicBezTo>
                      <a:pt x="5" y="12"/>
                      <a:pt x="19" y="52"/>
                      <a:pt x="19" y="53"/>
                    </a:cubicBezTo>
                    <a:cubicBezTo>
                      <a:pt x="19" y="53"/>
                      <a:pt x="19" y="54"/>
                      <a:pt x="19" y="54"/>
                    </a:cubicBezTo>
                    <a:cubicBezTo>
                      <a:pt x="18" y="57"/>
                      <a:pt x="16" y="61"/>
                      <a:pt x="15" y="64"/>
                    </a:cubicBezTo>
                    <a:cubicBezTo>
                      <a:pt x="13" y="68"/>
                      <a:pt x="12" y="72"/>
                      <a:pt x="10" y="75"/>
                    </a:cubicBezTo>
                    <a:lnTo>
                      <a:pt x="10" y="76"/>
                    </a:lnTo>
                    <a:lnTo>
                      <a:pt x="10" y="77"/>
                    </a:lnTo>
                    <a:cubicBezTo>
                      <a:pt x="15" y="76"/>
                      <a:pt x="15" y="76"/>
                      <a:pt x="20" y="76"/>
                    </a:cubicBezTo>
                    <a:lnTo>
                      <a:pt x="21" y="76"/>
                    </a:lnTo>
                    <a:cubicBezTo>
                      <a:pt x="23" y="66"/>
                      <a:pt x="26" y="57"/>
                      <a:pt x="29" y="48"/>
                    </a:cubicBezTo>
                    <a:cubicBezTo>
                      <a:pt x="32" y="41"/>
                      <a:pt x="41" y="15"/>
                      <a:pt x="47" y="1"/>
                    </a:cubicBezTo>
                    <a:lnTo>
                      <a:pt x="4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00" name="Freeform 194"/>
              <p:cNvSpPr>
                <a:spLocks/>
              </p:cNvSpPr>
              <p:nvPr/>
            </p:nvSpPr>
            <p:spPr bwMode="auto">
              <a:xfrm>
                <a:off x="3336" y="2439"/>
                <a:ext cx="20" cy="41"/>
              </a:xfrm>
              <a:custGeom>
                <a:avLst/>
                <a:gdLst>
                  <a:gd name="T0" fmla="*/ 24 w 26"/>
                  <a:gd name="T1" fmla="*/ 11 h 53"/>
                  <a:gd name="T2" fmla="*/ 24 w 26"/>
                  <a:gd name="T3" fmla="*/ 11 h 53"/>
                  <a:gd name="T4" fmla="*/ 26 w 26"/>
                  <a:gd name="T5" fmla="*/ 1 h 53"/>
                  <a:gd name="T6" fmla="*/ 25 w 26"/>
                  <a:gd name="T7" fmla="*/ 1 h 53"/>
                  <a:gd name="T8" fmla="*/ 23 w 26"/>
                  <a:gd name="T9" fmla="*/ 0 h 53"/>
                  <a:gd name="T10" fmla="*/ 11 w 26"/>
                  <a:gd name="T11" fmla="*/ 10 h 53"/>
                  <a:gd name="T12" fmla="*/ 11 w 26"/>
                  <a:gd name="T13" fmla="*/ 1 h 53"/>
                  <a:gd name="T14" fmla="*/ 10 w 26"/>
                  <a:gd name="T15" fmla="*/ 1 h 53"/>
                  <a:gd name="T16" fmla="*/ 0 w 26"/>
                  <a:gd name="T17" fmla="*/ 3 h 53"/>
                  <a:gd name="T18" fmla="*/ 0 w 26"/>
                  <a:gd name="T19" fmla="*/ 4 h 53"/>
                  <a:gd name="T20" fmla="*/ 0 w 26"/>
                  <a:gd name="T21" fmla="*/ 29 h 53"/>
                  <a:gd name="T22" fmla="*/ 0 w 26"/>
                  <a:gd name="T23" fmla="*/ 53 h 53"/>
                  <a:gd name="T24" fmla="*/ 1 w 26"/>
                  <a:gd name="T25" fmla="*/ 53 h 53"/>
                  <a:gd name="T26" fmla="*/ 11 w 26"/>
                  <a:gd name="T27" fmla="*/ 53 h 53"/>
                  <a:gd name="T28" fmla="*/ 12 w 26"/>
                  <a:gd name="T29" fmla="*/ 52 h 53"/>
                  <a:gd name="T30" fmla="*/ 11 w 26"/>
                  <a:gd name="T31" fmla="*/ 30 h 53"/>
                  <a:gd name="T32" fmla="*/ 15 w 26"/>
                  <a:gd name="T33" fmla="*/ 12 h 53"/>
                  <a:gd name="T34" fmla="*/ 19 w 26"/>
                  <a:gd name="T35" fmla="*/ 11 h 53"/>
                  <a:gd name="T36" fmla="*/ 23 w 26"/>
                  <a:gd name="T37" fmla="*/ 12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7"/>
                      <a:pt x="25" y="6"/>
                      <a:pt x="26" y="1"/>
                    </a:cubicBezTo>
                    <a:lnTo>
                      <a:pt x="25" y="1"/>
                    </a:lnTo>
                    <a:cubicBezTo>
                      <a:pt x="25" y="1"/>
                      <a:pt x="24" y="0"/>
                      <a:pt x="23" y="0"/>
                    </a:cubicBezTo>
                    <a:cubicBezTo>
                      <a:pt x="14" y="0"/>
                      <a:pt x="12" y="7"/>
                      <a:pt x="11" y="10"/>
                    </a:cubicBezTo>
                    <a:lnTo>
                      <a:pt x="11" y="1"/>
                    </a:lnTo>
                    <a:lnTo>
                      <a:pt x="10" y="1"/>
                    </a:lnTo>
                    <a:cubicBezTo>
                      <a:pt x="6" y="2"/>
                      <a:pt x="4" y="2"/>
                      <a:pt x="0" y="3"/>
                    </a:cubicBezTo>
                    <a:lnTo>
                      <a:pt x="0" y="4"/>
                    </a:lnTo>
                    <a:cubicBezTo>
                      <a:pt x="0" y="9"/>
                      <a:pt x="0" y="13"/>
                      <a:pt x="0" y="29"/>
                    </a:cubicBezTo>
                    <a:cubicBezTo>
                      <a:pt x="0" y="38"/>
                      <a:pt x="0" y="45"/>
                      <a:pt x="0" y="53"/>
                    </a:cubicBezTo>
                    <a:lnTo>
                      <a:pt x="1" y="53"/>
                    </a:lnTo>
                    <a:cubicBezTo>
                      <a:pt x="6" y="53"/>
                      <a:pt x="7" y="53"/>
                      <a:pt x="11" y="53"/>
                    </a:cubicBezTo>
                    <a:lnTo>
                      <a:pt x="12" y="52"/>
                    </a:lnTo>
                    <a:cubicBezTo>
                      <a:pt x="11" y="47"/>
                      <a:pt x="11" y="41"/>
                      <a:pt x="11" y="30"/>
                    </a:cubicBezTo>
                    <a:cubicBezTo>
                      <a:pt x="11" y="20"/>
                      <a:pt x="11" y="15"/>
                      <a:pt x="15" y="12"/>
                    </a:cubicBezTo>
                    <a:cubicBezTo>
                      <a:pt x="16" y="12"/>
                      <a:pt x="17" y="11"/>
                      <a:pt x="19" y="11"/>
                    </a:cubicBezTo>
                    <a:cubicBezTo>
                      <a:pt x="21" y="11"/>
                      <a:pt x="22" y="11"/>
                      <a:pt x="23" y="12"/>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01" name="Freeform 195"/>
              <p:cNvSpPr>
                <a:spLocks noEditPoints="1"/>
              </p:cNvSpPr>
              <p:nvPr/>
            </p:nvSpPr>
            <p:spPr bwMode="auto">
              <a:xfrm>
                <a:off x="3358" y="2439"/>
                <a:ext cx="35" cy="41"/>
              </a:xfrm>
              <a:custGeom>
                <a:avLst/>
                <a:gdLst>
                  <a:gd name="T0" fmla="*/ 43 w 46"/>
                  <a:gd name="T1" fmla="*/ 40 h 54"/>
                  <a:gd name="T2" fmla="*/ 43 w 46"/>
                  <a:gd name="T3" fmla="*/ 40 h 54"/>
                  <a:gd name="T4" fmla="*/ 36 w 46"/>
                  <a:gd name="T5" fmla="*/ 45 h 54"/>
                  <a:gd name="T6" fmla="*/ 27 w 46"/>
                  <a:gd name="T7" fmla="*/ 46 h 54"/>
                  <a:gd name="T8" fmla="*/ 15 w 46"/>
                  <a:gd name="T9" fmla="*/ 41 h 54"/>
                  <a:gd name="T10" fmla="*/ 11 w 46"/>
                  <a:gd name="T11" fmla="*/ 29 h 54"/>
                  <a:gd name="T12" fmla="*/ 45 w 46"/>
                  <a:gd name="T13" fmla="*/ 29 h 54"/>
                  <a:gd name="T14" fmla="*/ 46 w 46"/>
                  <a:gd name="T15" fmla="*/ 28 h 54"/>
                  <a:gd name="T16" fmla="*/ 41 w 46"/>
                  <a:gd name="T17" fmla="*/ 7 h 54"/>
                  <a:gd name="T18" fmla="*/ 24 w 46"/>
                  <a:gd name="T19" fmla="*/ 0 h 54"/>
                  <a:gd name="T20" fmla="*/ 0 w 46"/>
                  <a:gd name="T21" fmla="*/ 28 h 54"/>
                  <a:gd name="T22" fmla="*/ 27 w 46"/>
                  <a:gd name="T23" fmla="*/ 54 h 54"/>
                  <a:gd name="T24" fmla="*/ 43 w 46"/>
                  <a:gd name="T25" fmla="*/ 50 h 54"/>
                  <a:gd name="T26" fmla="*/ 43 w 46"/>
                  <a:gd name="T27" fmla="*/ 50 h 54"/>
                  <a:gd name="T28" fmla="*/ 44 w 46"/>
                  <a:gd name="T29" fmla="*/ 41 h 54"/>
                  <a:gd name="T30" fmla="*/ 43 w 46"/>
                  <a:gd name="T31" fmla="*/ 40 h 54"/>
                  <a:gd name="T32" fmla="*/ 36 w 46"/>
                  <a:gd name="T33" fmla="*/ 21 h 54"/>
                  <a:gd name="T34" fmla="*/ 36 w 46"/>
                  <a:gd name="T35" fmla="*/ 21 h 54"/>
                  <a:gd name="T36" fmla="*/ 11 w 46"/>
                  <a:gd name="T37" fmla="*/ 21 h 54"/>
                  <a:gd name="T38" fmla="*/ 24 w 46"/>
                  <a:gd name="T39" fmla="*/ 7 h 54"/>
                  <a:gd name="T40" fmla="*/ 35 w 46"/>
                  <a:gd name="T41" fmla="*/ 15 h 54"/>
                  <a:gd name="T42" fmla="*/ 36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2"/>
                      <a:pt x="40" y="43"/>
                      <a:pt x="36" y="45"/>
                    </a:cubicBezTo>
                    <a:cubicBezTo>
                      <a:pt x="33" y="46"/>
                      <a:pt x="30" y="46"/>
                      <a:pt x="27" y="46"/>
                    </a:cubicBezTo>
                    <a:cubicBezTo>
                      <a:pt x="24" y="46"/>
                      <a:pt x="19" y="46"/>
                      <a:pt x="15" y="41"/>
                    </a:cubicBezTo>
                    <a:cubicBezTo>
                      <a:pt x="11" y="37"/>
                      <a:pt x="11" y="32"/>
                      <a:pt x="11" y="29"/>
                    </a:cubicBezTo>
                    <a:cubicBezTo>
                      <a:pt x="27" y="29"/>
                      <a:pt x="30" y="29"/>
                      <a:pt x="45" y="29"/>
                    </a:cubicBezTo>
                    <a:lnTo>
                      <a:pt x="46" y="28"/>
                    </a:lnTo>
                    <a:cubicBezTo>
                      <a:pt x="46" y="24"/>
                      <a:pt x="46" y="14"/>
                      <a:pt x="41" y="7"/>
                    </a:cubicBezTo>
                    <a:cubicBezTo>
                      <a:pt x="38" y="4"/>
                      <a:pt x="32" y="0"/>
                      <a:pt x="24" y="0"/>
                    </a:cubicBezTo>
                    <a:cubicBezTo>
                      <a:pt x="11" y="0"/>
                      <a:pt x="0" y="9"/>
                      <a:pt x="0" y="28"/>
                    </a:cubicBezTo>
                    <a:cubicBezTo>
                      <a:pt x="0" y="45"/>
                      <a:pt x="11" y="54"/>
                      <a:pt x="27" y="54"/>
                    </a:cubicBezTo>
                    <a:cubicBezTo>
                      <a:pt x="36" y="54"/>
                      <a:pt x="41" y="51"/>
                      <a:pt x="43" y="50"/>
                    </a:cubicBezTo>
                    <a:lnTo>
                      <a:pt x="43" y="50"/>
                    </a:lnTo>
                    <a:cubicBezTo>
                      <a:pt x="43" y="46"/>
                      <a:pt x="43" y="45"/>
                      <a:pt x="44" y="41"/>
                    </a:cubicBezTo>
                    <a:lnTo>
                      <a:pt x="43" y="40"/>
                    </a:lnTo>
                    <a:close/>
                    <a:moveTo>
                      <a:pt x="36" y="21"/>
                    </a:moveTo>
                    <a:lnTo>
                      <a:pt x="36" y="21"/>
                    </a:lnTo>
                    <a:cubicBezTo>
                      <a:pt x="27" y="21"/>
                      <a:pt x="23" y="21"/>
                      <a:pt x="11" y="21"/>
                    </a:cubicBezTo>
                    <a:cubicBezTo>
                      <a:pt x="12" y="11"/>
                      <a:pt x="18" y="7"/>
                      <a:pt x="24" y="7"/>
                    </a:cubicBezTo>
                    <a:cubicBezTo>
                      <a:pt x="28" y="7"/>
                      <a:pt x="33" y="10"/>
                      <a:pt x="35" y="15"/>
                    </a:cubicBezTo>
                    <a:cubicBezTo>
                      <a:pt x="36" y="17"/>
                      <a:pt x="36" y="20"/>
                      <a:pt x="36"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02" name="Freeform 196"/>
              <p:cNvSpPr>
                <a:spLocks noEditPoints="1"/>
              </p:cNvSpPr>
              <p:nvPr/>
            </p:nvSpPr>
            <p:spPr bwMode="auto">
              <a:xfrm>
                <a:off x="3400" y="2440"/>
                <a:ext cx="36" cy="59"/>
              </a:xfrm>
              <a:custGeom>
                <a:avLst/>
                <a:gdLst>
                  <a:gd name="T0" fmla="*/ 47 w 47"/>
                  <a:gd name="T1" fmla="*/ 0 h 77"/>
                  <a:gd name="T2" fmla="*/ 47 w 47"/>
                  <a:gd name="T3" fmla="*/ 0 h 77"/>
                  <a:gd name="T4" fmla="*/ 33 w 47"/>
                  <a:gd name="T5" fmla="*/ 0 h 77"/>
                  <a:gd name="T6" fmla="*/ 3 w 47"/>
                  <a:gd name="T7" fmla="*/ 15 h 77"/>
                  <a:gd name="T8" fmla="*/ 0 w 47"/>
                  <a:gd name="T9" fmla="*/ 28 h 77"/>
                  <a:gd name="T10" fmla="*/ 22 w 47"/>
                  <a:gd name="T11" fmla="*/ 53 h 77"/>
                  <a:gd name="T12" fmla="*/ 36 w 47"/>
                  <a:gd name="T13" fmla="*/ 48 h 77"/>
                  <a:gd name="T14" fmla="*/ 36 w 47"/>
                  <a:gd name="T15" fmla="*/ 76 h 77"/>
                  <a:gd name="T16" fmla="*/ 37 w 47"/>
                  <a:gd name="T17" fmla="*/ 77 h 77"/>
                  <a:gd name="T18" fmla="*/ 47 w 47"/>
                  <a:gd name="T19" fmla="*/ 76 h 77"/>
                  <a:gd name="T20" fmla="*/ 47 w 47"/>
                  <a:gd name="T21" fmla="*/ 76 h 77"/>
                  <a:gd name="T22" fmla="*/ 47 w 47"/>
                  <a:gd name="T23" fmla="*/ 71 h 77"/>
                  <a:gd name="T24" fmla="*/ 47 w 47"/>
                  <a:gd name="T25" fmla="*/ 40 h 77"/>
                  <a:gd name="T26" fmla="*/ 47 w 47"/>
                  <a:gd name="T27" fmla="*/ 1 h 77"/>
                  <a:gd name="T28" fmla="*/ 47 w 47"/>
                  <a:gd name="T29" fmla="*/ 0 h 77"/>
                  <a:gd name="T30" fmla="*/ 36 w 47"/>
                  <a:gd name="T31" fmla="*/ 40 h 77"/>
                  <a:gd name="T32" fmla="*/ 36 w 47"/>
                  <a:gd name="T33" fmla="*/ 40 h 77"/>
                  <a:gd name="T34" fmla="*/ 25 w 47"/>
                  <a:gd name="T35" fmla="*/ 44 h 77"/>
                  <a:gd name="T36" fmla="*/ 11 w 47"/>
                  <a:gd name="T37" fmla="*/ 28 h 77"/>
                  <a:gd name="T38" fmla="*/ 17 w 47"/>
                  <a:gd name="T39" fmla="*/ 13 h 77"/>
                  <a:gd name="T40" fmla="*/ 32 w 47"/>
                  <a:gd name="T41" fmla="*/ 8 h 77"/>
                  <a:gd name="T42" fmla="*/ 36 w 47"/>
                  <a:gd name="T43" fmla="*/ 8 h 77"/>
                  <a:gd name="T44" fmla="*/ 36 w 47"/>
                  <a:gd name="T45" fmla="*/ 4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77">
                    <a:moveTo>
                      <a:pt x="47" y="0"/>
                    </a:moveTo>
                    <a:lnTo>
                      <a:pt x="47" y="0"/>
                    </a:lnTo>
                    <a:cubicBezTo>
                      <a:pt x="44" y="0"/>
                      <a:pt x="35" y="0"/>
                      <a:pt x="33" y="0"/>
                    </a:cubicBezTo>
                    <a:cubicBezTo>
                      <a:pt x="24" y="0"/>
                      <a:pt x="9" y="1"/>
                      <a:pt x="3" y="15"/>
                    </a:cubicBezTo>
                    <a:cubicBezTo>
                      <a:pt x="1" y="19"/>
                      <a:pt x="0" y="24"/>
                      <a:pt x="0" y="28"/>
                    </a:cubicBezTo>
                    <a:cubicBezTo>
                      <a:pt x="0" y="42"/>
                      <a:pt x="8" y="53"/>
                      <a:pt x="22" y="53"/>
                    </a:cubicBezTo>
                    <a:cubicBezTo>
                      <a:pt x="29" y="53"/>
                      <a:pt x="34" y="50"/>
                      <a:pt x="36" y="48"/>
                    </a:cubicBezTo>
                    <a:cubicBezTo>
                      <a:pt x="36" y="60"/>
                      <a:pt x="36" y="64"/>
                      <a:pt x="36" y="76"/>
                    </a:cubicBezTo>
                    <a:lnTo>
                      <a:pt x="37" y="77"/>
                    </a:lnTo>
                    <a:lnTo>
                      <a:pt x="47" y="76"/>
                    </a:lnTo>
                    <a:lnTo>
                      <a:pt x="47" y="76"/>
                    </a:lnTo>
                    <a:lnTo>
                      <a:pt x="47" y="71"/>
                    </a:lnTo>
                    <a:cubicBezTo>
                      <a:pt x="47" y="61"/>
                      <a:pt x="47" y="51"/>
                      <a:pt x="47" y="40"/>
                    </a:cubicBezTo>
                    <a:cubicBezTo>
                      <a:pt x="47" y="27"/>
                      <a:pt x="47" y="14"/>
                      <a:pt x="47" y="1"/>
                    </a:cubicBezTo>
                    <a:lnTo>
                      <a:pt x="47" y="0"/>
                    </a:lnTo>
                    <a:close/>
                    <a:moveTo>
                      <a:pt x="36" y="40"/>
                    </a:moveTo>
                    <a:lnTo>
                      <a:pt x="36" y="40"/>
                    </a:lnTo>
                    <a:cubicBezTo>
                      <a:pt x="34" y="42"/>
                      <a:pt x="31" y="44"/>
                      <a:pt x="25" y="44"/>
                    </a:cubicBezTo>
                    <a:cubicBezTo>
                      <a:pt x="15" y="44"/>
                      <a:pt x="11" y="36"/>
                      <a:pt x="11" y="28"/>
                    </a:cubicBezTo>
                    <a:cubicBezTo>
                      <a:pt x="11" y="21"/>
                      <a:pt x="14" y="16"/>
                      <a:pt x="17" y="13"/>
                    </a:cubicBezTo>
                    <a:cubicBezTo>
                      <a:pt x="22" y="8"/>
                      <a:pt x="29" y="8"/>
                      <a:pt x="32" y="8"/>
                    </a:cubicBezTo>
                    <a:lnTo>
                      <a:pt x="36" y="8"/>
                    </a:lnTo>
                    <a:lnTo>
                      <a:pt x="36" y="4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03" name="Freeform 197"/>
              <p:cNvSpPr>
                <a:spLocks/>
              </p:cNvSpPr>
              <p:nvPr/>
            </p:nvSpPr>
            <p:spPr bwMode="auto">
              <a:xfrm>
                <a:off x="3446" y="2440"/>
                <a:ext cx="34" cy="40"/>
              </a:xfrm>
              <a:custGeom>
                <a:avLst/>
                <a:gdLst>
                  <a:gd name="T0" fmla="*/ 44 w 45"/>
                  <a:gd name="T1" fmla="*/ 0 h 53"/>
                  <a:gd name="T2" fmla="*/ 44 w 45"/>
                  <a:gd name="T3" fmla="*/ 0 h 53"/>
                  <a:gd name="T4" fmla="*/ 33 w 45"/>
                  <a:gd name="T5" fmla="*/ 1 h 53"/>
                  <a:gd name="T6" fmla="*/ 33 w 45"/>
                  <a:gd name="T7" fmla="*/ 1 h 53"/>
                  <a:gd name="T8" fmla="*/ 33 w 45"/>
                  <a:gd name="T9" fmla="*/ 24 h 53"/>
                  <a:gd name="T10" fmla="*/ 33 w 45"/>
                  <a:gd name="T11" fmla="*/ 40 h 53"/>
                  <a:gd name="T12" fmla="*/ 21 w 45"/>
                  <a:gd name="T13" fmla="*/ 45 h 53"/>
                  <a:gd name="T14" fmla="*/ 11 w 45"/>
                  <a:gd name="T15" fmla="*/ 32 h 53"/>
                  <a:gd name="T16" fmla="*/ 11 w 45"/>
                  <a:gd name="T17" fmla="*/ 23 h 53"/>
                  <a:gd name="T18" fmla="*/ 11 w 45"/>
                  <a:gd name="T19" fmla="*/ 1 h 53"/>
                  <a:gd name="T20" fmla="*/ 10 w 45"/>
                  <a:gd name="T21" fmla="*/ 0 h 53"/>
                  <a:gd name="T22" fmla="*/ 0 w 45"/>
                  <a:gd name="T23" fmla="*/ 1 h 53"/>
                  <a:gd name="T24" fmla="*/ 0 w 45"/>
                  <a:gd name="T25" fmla="*/ 1 h 53"/>
                  <a:gd name="T26" fmla="*/ 0 w 45"/>
                  <a:gd name="T27" fmla="*/ 22 h 53"/>
                  <a:gd name="T28" fmla="*/ 0 w 45"/>
                  <a:gd name="T29" fmla="*/ 29 h 53"/>
                  <a:gd name="T30" fmla="*/ 7 w 45"/>
                  <a:gd name="T31" fmla="*/ 50 h 53"/>
                  <a:gd name="T32" fmla="*/ 18 w 45"/>
                  <a:gd name="T33" fmla="*/ 53 h 53"/>
                  <a:gd name="T34" fmla="*/ 34 w 45"/>
                  <a:gd name="T35" fmla="*/ 48 h 53"/>
                  <a:gd name="T36" fmla="*/ 33 w 45"/>
                  <a:gd name="T37" fmla="*/ 52 h 53"/>
                  <a:gd name="T38" fmla="*/ 34 w 45"/>
                  <a:gd name="T39" fmla="*/ 52 h 53"/>
                  <a:gd name="T40" fmla="*/ 44 w 45"/>
                  <a:gd name="T41" fmla="*/ 52 h 53"/>
                  <a:gd name="T42" fmla="*/ 45 w 45"/>
                  <a:gd name="T43" fmla="*/ 51 h 53"/>
                  <a:gd name="T44" fmla="*/ 44 w 45"/>
                  <a:gd name="T45" fmla="*/ 47 h 53"/>
                  <a:gd name="T46" fmla="*/ 44 w 45"/>
                  <a:gd name="T47" fmla="*/ 23 h 53"/>
                  <a:gd name="T48" fmla="*/ 44 w 45"/>
                  <a:gd name="T49" fmla="*/ 1 h 53"/>
                  <a:gd name="T50" fmla="*/ 44 w 45"/>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4" y="0"/>
                    </a:moveTo>
                    <a:lnTo>
                      <a:pt x="44" y="0"/>
                    </a:lnTo>
                    <a:cubicBezTo>
                      <a:pt x="39" y="0"/>
                      <a:pt x="38" y="0"/>
                      <a:pt x="33" y="1"/>
                    </a:cubicBezTo>
                    <a:lnTo>
                      <a:pt x="33" y="1"/>
                    </a:lnTo>
                    <a:cubicBezTo>
                      <a:pt x="33" y="8"/>
                      <a:pt x="33" y="10"/>
                      <a:pt x="33" y="24"/>
                    </a:cubicBezTo>
                    <a:cubicBezTo>
                      <a:pt x="33" y="30"/>
                      <a:pt x="33" y="35"/>
                      <a:pt x="33" y="40"/>
                    </a:cubicBezTo>
                    <a:cubicBezTo>
                      <a:pt x="31" y="42"/>
                      <a:pt x="27" y="45"/>
                      <a:pt x="21" y="45"/>
                    </a:cubicBezTo>
                    <a:cubicBezTo>
                      <a:pt x="11" y="45"/>
                      <a:pt x="11" y="36"/>
                      <a:pt x="11" y="32"/>
                    </a:cubicBezTo>
                    <a:cubicBezTo>
                      <a:pt x="11" y="27"/>
                      <a:pt x="11" y="25"/>
                      <a:pt x="11" y="23"/>
                    </a:cubicBezTo>
                    <a:lnTo>
                      <a:pt x="11" y="1"/>
                    </a:lnTo>
                    <a:lnTo>
                      <a:pt x="10" y="0"/>
                    </a:lnTo>
                    <a:cubicBezTo>
                      <a:pt x="6" y="1"/>
                      <a:pt x="5" y="1"/>
                      <a:pt x="0" y="1"/>
                    </a:cubicBezTo>
                    <a:lnTo>
                      <a:pt x="0" y="1"/>
                    </a:lnTo>
                    <a:cubicBezTo>
                      <a:pt x="0" y="7"/>
                      <a:pt x="0" y="8"/>
                      <a:pt x="0" y="22"/>
                    </a:cubicBezTo>
                    <a:lnTo>
                      <a:pt x="0" y="29"/>
                    </a:lnTo>
                    <a:cubicBezTo>
                      <a:pt x="0" y="36"/>
                      <a:pt x="0" y="45"/>
                      <a:pt x="7" y="50"/>
                    </a:cubicBezTo>
                    <a:cubicBezTo>
                      <a:pt x="10" y="52"/>
                      <a:pt x="14" y="53"/>
                      <a:pt x="18" y="53"/>
                    </a:cubicBezTo>
                    <a:cubicBezTo>
                      <a:pt x="26" y="53"/>
                      <a:pt x="31" y="49"/>
                      <a:pt x="34" y="48"/>
                    </a:cubicBezTo>
                    <a:lnTo>
                      <a:pt x="33" y="52"/>
                    </a:lnTo>
                    <a:lnTo>
                      <a:pt x="34" y="52"/>
                    </a:lnTo>
                    <a:cubicBezTo>
                      <a:pt x="39" y="52"/>
                      <a:pt x="39" y="52"/>
                      <a:pt x="44" y="52"/>
                    </a:cubicBezTo>
                    <a:lnTo>
                      <a:pt x="45" y="51"/>
                    </a:lnTo>
                    <a:cubicBezTo>
                      <a:pt x="44" y="50"/>
                      <a:pt x="44" y="49"/>
                      <a:pt x="44" y="47"/>
                    </a:cubicBezTo>
                    <a:cubicBezTo>
                      <a:pt x="44" y="43"/>
                      <a:pt x="44" y="36"/>
                      <a:pt x="44" y="23"/>
                    </a:cubicBezTo>
                    <a:cubicBezTo>
                      <a:pt x="44" y="15"/>
                      <a:pt x="44" y="8"/>
                      <a:pt x="44" y="1"/>
                    </a:cubicBez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04" name="Freeform 198"/>
              <p:cNvSpPr>
                <a:spLocks noEditPoints="1"/>
              </p:cNvSpPr>
              <p:nvPr/>
            </p:nvSpPr>
            <p:spPr bwMode="auto">
              <a:xfrm>
                <a:off x="3490" y="2420"/>
                <a:ext cx="10" cy="60"/>
              </a:xfrm>
              <a:custGeom>
                <a:avLst/>
                <a:gdLst>
                  <a:gd name="T0" fmla="*/ 13 w 13"/>
                  <a:gd name="T1" fmla="*/ 76 h 77"/>
                  <a:gd name="T2" fmla="*/ 13 w 13"/>
                  <a:gd name="T3" fmla="*/ 76 h 77"/>
                  <a:gd name="T4" fmla="*/ 12 w 13"/>
                  <a:gd name="T5" fmla="*/ 49 h 77"/>
                  <a:gd name="T6" fmla="*/ 13 w 13"/>
                  <a:gd name="T7" fmla="*/ 25 h 77"/>
                  <a:gd name="T8" fmla="*/ 12 w 13"/>
                  <a:gd name="T9" fmla="*/ 25 h 77"/>
                  <a:gd name="T10" fmla="*/ 1 w 13"/>
                  <a:gd name="T11" fmla="*/ 27 h 77"/>
                  <a:gd name="T12" fmla="*/ 0 w 13"/>
                  <a:gd name="T13" fmla="*/ 28 h 77"/>
                  <a:gd name="T14" fmla="*/ 1 w 13"/>
                  <a:gd name="T15" fmla="*/ 56 h 77"/>
                  <a:gd name="T16" fmla="*/ 1 w 13"/>
                  <a:gd name="T17" fmla="*/ 77 h 77"/>
                  <a:gd name="T18" fmla="*/ 1 w 13"/>
                  <a:gd name="T19" fmla="*/ 77 h 77"/>
                  <a:gd name="T20" fmla="*/ 12 w 13"/>
                  <a:gd name="T21" fmla="*/ 77 h 77"/>
                  <a:gd name="T22" fmla="*/ 13 w 13"/>
                  <a:gd name="T23" fmla="*/ 76 h 77"/>
                  <a:gd name="T24" fmla="*/ 13 w 13"/>
                  <a:gd name="T25" fmla="*/ 10 h 77"/>
                  <a:gd name="T26" fmla="*/ 13 w 13"/>
                  <a:gd name="T27" fmla="*/ 10 h 77"/>
                  <a:gd name="T28" fmla="*/ 13 w 13"/>
                  <a:gd name="T29" fmla="*/ 1 h 77"/>
                  <a:gd name="T30" fmla="*/ 12 w 13"/>
                  <a:gd name="T31" fmla="*/ 0 h 77"/>
                  <a:gd name="T32" fmla="*/ 1 w 13"/>
                  <a:gd name="T33" fmla="*/ 1 h 77"/>
                  <a:gd name="T34" fmla="*/ 0 w 13"/>
                  <a:gd name="T35" fmla="*/ 2 h 77"/>
                  <a:gd name="T36" fmla="*/ 1 w 13"/>
                  <a:gd name="T37" fmla="*/ 7 h 77"/>
                  <a:gd name="T38" fmla="*/ 1 w 13"/>
                  <a:gd name="T39" fmla="*/ 11 h 77"/>
                  <a:gd name="T40" fmla="*/ 1 w 13"/>
                  <a:gd name="T41" fmla="*/ 12 h 77"/>
                  <a:gd name="T42" fmla="*/ 12 w 13"/>
                  <a:gd name="T43" fmla="*/ 11 h 77"/>
                  <a:gd name="T44" fmla="*/ 13 w 13"/>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77">
                    <a:moveTo>
                      <a:pt x="13" y="76"/>
                    </a:moveTo>
                    <a:lnTo>
                      <a:pt x="13" y="76"/>
                    </a:lnTo>
                    <a:cubicBezTo>
                      <a:pt x="12" y="70"/>
                      <a:pt x="12" y="67"/>
                      <a:pt x="12" y="49"/>
                    </a:cubicBezTo>
                    <a:cubicBezTo>
                      <a:pt x="12" y="36"/>
                      <a:pt x="12" y="31"/>
                      <a:pt x="13" y="25"/>
                    </a:cubicBezTo>
                    <a:lnTo>
                      <a:pt x="12" y="25"/>
                    </a:lnTo>
                    <a:cubicBezTo>
                      <a:pt x="7" y="26"/>
                      <a:pt x="5" y="26"/>
                      <a:pt x="1" y="27"/>
                    </a:cubicBezTo>
                    <a:lnTo>
                      <a:pt x="0" y="28"/>
                    </a:lnTo>
                    <a:cubicBezTo>
                      <a:pt x="1" y="33"/>
                      <a:pt x="1" y="37"/>
                      <a:pt x="1" y="56"/>
                    </a:cubicBezTo>
                    <a:cubicBezTo>
                      <a:pt x="1" y="67"/>
                      <a:pt x="1" y="71"/>
                      <a:pt x="1" y="77"/>
                    </a:cubicBezTo>
                    <a:lnTo>
                      <a:pt x="1" y="77"/>
                    </a:lnTo>
                    <a:cubicBezTo>
                      <a:pt x="6" y="77"/>
                      <a:pt x="7" y="77"/>
                      <a:pt x="12" y="77"/>
                    </a:cubicBezTo>
                    <a:lnTo>
                      <a:pt x="13" y="76"/>
                    </a:lnTo>
                    <a:close/>
                    <a:moveTo>
                      <a:pt x="13" y="10"/>
                    </a:moveTo>
                    <a:lnTo>
                      <a:pt x="13" y="10"/>
                    </a:lnTo>
                    <a:cubicBezTo>
                      <a:pt x="13" y="6"/>
                      <a:pt x="13" y="5"/>
                      <a:pt x="13" y="1"/>
                    </a:cubicBezTo>
                    <a:lnTo>
                      <a:pt x="12" y="0"/>
                    </a:lnTo>
                    <a:cubicBezTo>
                      <a:pt x="7" y="1"/>
                      <a:pt x="6" y="1"/>
                      <a:pt x="1" y="1"/>
                    </a:cubicBezTo>
                    <a:lnTo>
                      <a:pt x="0" y="2"/>
                    </a:lnTo>
                    <a:cubicBezTo>
                      <a:pt x="1" y="4"/>
                      <a:pt x="1" y="6"/>
                      <a:pt x="1" y="7"/>
                    </a:cubicBezTo>
                    <a:cubicBezTo>
                      <a:pt x="1" y="9"/>
                      <a:pt x="1" y="10"/>
                      <a:pt x="1" y="11"/>
                    </a:cubicBezTo>
                    <a:lnTo>
                      <a:pt x="1" y="12"/>
                    </a:lnTo>
                    <a:cubicBezTo>
                      <a:pt x="6" y="11"/>
                      <a:pt x="7" y="11"/>
                      <a:pt x="12" y="11"/>
                    </a:cubicBezTo>
                    <a:lnTo>
                      <a:pt x="13"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05" name="Freeform 199"/>
              <p:cNvSpPr>
                <a:spLocks/>
              </p:cNvSpPr>
              <p:nvPr/>
            </p:nvSpPr>
            <p:spPr bwMode="auto">
              <a:xfrm>
                <a:off x="3509" y="2439"/>
                <a:ext cx="21" cy="41"/>
              </a:xfrm>
              <a:custGeom>
                <a:avLst/>
                <a:gdLst>
                  <a:gd name="T0" fmla="*/ 25 w 27"/>
                  <a:gd name="T1" fmla="*/ 11 h 53"/>
                  <a:gd name="T2" fmla="*/ 25 w 27"/>
                  <a:gd name="T3" fmla="*/ 11 h 53"/>
                  <a:gd name="T4" fmla="*/ 27 w 27"/>
                  <a:gd name="T5" fmla="*/ 1 h 53"/>
                  <a:gd name="T6" fmla="*/ 26 w 27"/>
                  <a:gd name="T7" fmla="*/ 1 h 53"/>
                  <a:gd name="T8" fmla="*/ 23 w 27"/>
                  <a:gd name="T9" fmla="*/ 0 h 53"/>
                  <a:gd name="T10" fmla="*/ 11 w 27"/>
                  <a:gd name="T11" fmla="*/ 10 h 53"/>
                  <a:gd name="T12" fmla="*/ 12 w 27"/>
                  <a:gd name="T13" fmla="*/ 1 h 53"/>
                  <a:gd name="T14" fmla="*/ 11 w 27"/>
                  <a:gd name="T15" fmla="*/ 1 h 53"/>
                  <a:gd name="T16" fmla="*/ 1 w 27"/>
                  <a:gd name="T17" fmla="*/ 3 h 53"/>
                  <a:gd name="T18" fmla="*/ 0 w 27"/>
                  <a:gd name="T19" fmla="*/ 4 h 53"/>
                  <a:gd name="T20" fmla="*/ 1 w 27"/>
                  <a:gd name="T21" fmla="*/ 29 h 53"/>
                  <a:gd name="T22" fmla="*/ 1 w 27"/>
                  <a:gd name="T23" fmla="*/ 53 h 53"/>
                  <a:gd name="T24" fmla="*/ 1 w 27"/>
                  <a:gd name="T25" fmla="*/ 53 h 53"/>
                  <a:gd name="T26" fmla="*/ 12 w 27"/>
                  <a:gd name="T27" fmla="*/ 53 h 53"/>
                  <a:gd name="T28" fmla="*/ 12 w 27"/>
                  <a:gd name="T29" fmla="*/ 52 h 53"/>
                  <a:gd name="T30" fmla="*/ 12 w 27"/>
                  <a:gd name="T31" fmla="*/ 30 h 53"/>
                  <a:gd name="T32" fmla="*/ 16 w 27"/>
                  <a:gd name="T33" fmla="*/ 12 h 53"/>
                  <a:gd name="T34" fmla="*/ 20 w 27"/>
                  <a:gd name="T35" fmla="*/ 11 h 53"/>
                  <a:gd name="T36" fmla="*/ 24 w 27"/>
                  <a:gd name="T37" fmla="*/ 12 h 53"/>
                  <a:gd name="T38" fmla="*/ 25 w 27"/>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53">
                    <a:moveTo>
                      <a:pt x="25" y="11"/>
                    </a:moveTo>
                    <a:lnTo>
                      <a:pt x="25" y="11"/>
                    </a:lnTo>
                    <a:cubicBezTo>
                      <a:pt x="25" y="7"/>
                      <a:pt x="26" y="6"/>
                      <a:pt x="27" y="1"/>
                    </a:cubicBezTo>
                    <a:lnTo>
                      <a:pt x="26" y="1"/>
                    </a:lnTo>
                    <a:cubicBezTo>
                      <a:pt x="25" y="1"/>
                      <a:pt x="25" y="0"/>
                      <a:pt x="23" y="0"/>
                    </a:cubicBezTo>
                    <a:cubicBezTo>
                      <a:pt x="15" y="0"/>
                      <a:pt x="12" y="7"/>
                      <a:pt x="11" y="10"/>
                    </a:cubicBezTo>
                    <a:lnTo>
                      <a:pt x="12" y="1"/>
                    </a:lnTo>
                    <a:lnTo>
                      <a:pt x="11" y="1"/>
                    </a:lnTo>
                    <a:cubicBezTo>
                      <a:pt x="7" y="2"/>
                      <a:pt x="5" y="2"/>
                      <a:pt x="1" y="3"/>
                    </a:cubicBezTo>
                    <a:lnTo>
                      <a:pt x="0" y="4"/>
                    </a:lnTo>
                    <a:cubicBezTo>
                      <a:pt x="1" y="9"/>
                      <a:pt x="1" y="13"/>
                      <a:pt x="1" y="29"/>
                    </a:cubicBezTo>
                    <a:cubicBezTo>
                      <a:pt x="1" y="38"/>
                      <a:pt x="1" y="45"/>
                      <a:pt x="1" y="53"/>
                    </a:cubicBezTo>
                    <a:lnTo>
                      <a:pt x="1" y="53"/>
                    </a:lnTo>
                    <a:cubicBezTo>
                      <a:pt x="6" y="53"/>
                      <a:pt x="7" y="53"/>
                      <a:pt x="12" y="53"/>
                    </a:cubicBezTo>
                    <a:lnTo>
                      <a:pt x="12" y="52"/>
                    </a:lnTo>
                    <a:cubicBezTo>
                      <a:pt x="12" y="47"/>
                      <a:pt x="12" y="41"/>
                      <a:pt x="12" y="30"/>
                    </a:cubicBezTo>
                    <a:cubicBezTo>
                      <a:pt x="12" y="20"/>
                      <a:pt x="12" y="15"/>
                      <a:pt x="16" y="12"/>
                    </a:cubicBezTo>
                    <a:cubicBezTo>
                      <a:pt x="17" y="12"/>
                      <a:pt x="18" y="11"/>
                      <a:pt x="20" y="11"/>
                    </a:cubicBezTo>
                    <a:cubicBezTo>
                      <a:pt x="22" y="11"/>
                      <a:pt x="23" y="11"/>
                      <a:pt x="24" y="12"/>
                    </a:cubicBezTo>
                    <a:lnTo>
                      <a:pt x="25"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06" name="Freeform 200"/>
              <p:cNvSpPr>
                <a:spLocks noEditPoints="1"/>
              </p:cNvSpPr>
              <p:nvPr/>
            </p:nvSpPr>
            <p:spPr bwMode="auto">
              <a:xfrm>
                <a:off x="3532" y="2439"/>
                <a:ext cx="35" cy="41"/>
              </a:xfrm>
              <a:custGeom>
                <a:avLst/>
                <a:gdLst>
                  <a:gd name="T0" fmla="*/ 43 w 46"/>
                  <a:gd name="T1" fmla="*/ 40 h 54"/>
                  <a:gd name="T2" fmla="*/ 43 w 46"/>
                  <a:gd name="T3" fmla="*/ 40 h 54"/>
                  <a:gd name="T4" fmla="*/ 36 w 46"/>
                  <a:gd name="T5" fmla="*/ 45 h 54"/>
                  <a:gd name="T6" fmla="*/ 27 w 46"/>
                  <a:gd name="T7" fmla="*/ 46 h 54"/>
                  <a:gd name="T8" fmla="*/ 14 w 46"/>
                  <a:gd name="T9" fmla="*/ 41 h 54"/>
                  <a:gd name="T10" fmla="*/ 11 w 46"/>
                  <a:gd name="T11" fmla="*/ 29 h 54"/>
                  <a:gd name="T12" fmla="*/ 45 w 46"/>
                  <a:gd name="T13" fmla="*/ 29 h 54"/>
                  <a:gd name="T14" fmla="*/ 46 w 46"/>
                  <a:gd name="T15" fmla="*/ 28 h 54"/>
                  <a:gd name="T16" fmla="*/ 40 w 46"/>
                  <a:gd name="T17" fmla="*/ 7 h 54"/>
                  <a:gd name="T18" fmla="*/ 24 w 46"/>
                  <a:gd name="T19" fmla="*/ 0 h 54"/>
                  <a:gd name="T20" fmla="*/ 0 w 46"/>
                  <a:gd name="T21" fmla="*/ 28 h 54"/>
                  <a:gd name="T22" fmla="*/ 26 w 46"/>
                  <a:gd name="T23" fmla="*/ 54 h 54"/>
                  <a:gd name="T24" fmla="*/ 42 w 46"/>
                  <a:gd name="T25" fmla="*/ 50 h 54"/>
                  <a:gd name="T26" fmla="*/ 43 w 46"/>
                  <a:gd name="T27" fmla="*/ 50 h 54"/>
                  <a:gd name="T28" fmla="*/ 44 w 46"/>
                  <a:gd name="T29" fmla="*/ 41 h 54"/>
                  <a:gd name="T30" fmla="*/ 43 w 46"/>
                  <a:gd name="T31" fmla="*/ 40 h 54"/>
                  <a:gd name="T32" fmla="*/ 35 w 46"/>
                  <a:gd name="T33" fmla="*/ 21 h 54"/>
                  <a:gd name="T34" fmla="*/ 35 w 46"/>
                  <a:gd name="T35" fmla="*/ 21 h 54"/>
                  <a:gd name="T36" fmla="*/ 11 w 46"/>
                  <a:gd name="T37" fmla="*/ 21 h 54"/>
                  <a:gd name="T38" fmla="*/ 24 w 46"/>
                  <a:gd name="T39" fmla="*/ 7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2"/>
                      <a:pt x="39" y="43"/>
                      <a:pt x="36" y="45"/>
                    </a:cubicBezTo>
                    <a:cubicBezTo>
                      <a:pt x="33" y="46"/>
                      <a:pt x="30" y="46"/>
                      <a:pt x="27" y="46"/>
                    </a:cubicBezTo>
                    <a:cubicBezTo>
                      <a:pt x="24" y="46"/>
                      <a:pt x="18" y="46"/>
                      <a:pt x="14" y="41"/>
                    </a:cubicBezTo>
                    <a:cubicBezTo>
                      <a:pt x="11" y="37"/>
                      <a:pt x="11" y="32"/>
                      <a:pt x="11" y="29"/>
                    </a:cubicBezTo>
                    <a:cubicBezTo>
                      <a:pt x="27" y="29"/>
                      <a:pt x="30" y="29"/>
                      <a:pt x="45" y="29"/>
                    </a:cubicBezTo>
                    <a:lnTo>
                      <a:pt x="46" y="28"/>
                    </a:lnTo>
                    <a:cubicBezTo>
                      <a:pt x="46" y="24"/>
                      <a:pt x="46" y="14"/>
                      <a:pt x="40" y="7"/>
                    </a:cubicBezTo>
                    <a:cubicBezTo>
                      <a:pt x="37" y="4"/>
                      <a:pt x="32" y="0"/>
                      <a:pt x="24" y="0"/>
                    </a:cubicBezTo>
                    <a:cubicBezTo>
                      <a:pt x="11" y="0"/>
                      <a:pt x="0" y="9"/>
                      <a:pt x="0" y="28"/>
                    </a:cubicBezTo>
                    <a:cubicBezTo>
                      <a:pt x="0" y="45"/>
                      <a:pt x="10" y="54"/>
                      <a:pt x="26" y="54"/>
                    </a:cubicBezTo>
                    <a:cubicBezTo>
                      <a:pt x="35" y="54"/>
                      <a:pt x="41" y="51"/>
                      <a:pt x="42" y="50"/>
                    </a:cubicBezTo>
                    <a:lnTo>
                      <a:pt x="43" y="50"/>
                    </a:lnTo>
                    <a:cubicBezTo>
                      <a:pt x="43" y="46"/>
                      <a:pt x="43" y="45"/>
                      <a:pt x="44" y="41"/>
                    </a:cubicBezTo>
                    <a:lnTo>
                      <a:pt x="43" y="40"/>
                    </a:lnTo>
                    <a:close/>
                    <a:moveTo>
                      <a:pt x="35" y="21"/>
                    </a:moveTo>
                    <a:lnTo>
                      <a:pt x="35" y="21"/>
                    </a:lnTo>
                    <a:cubicBezTo>
                      <a:pt x="26" y="21"/>
                      <a:pt x="23" y="21"/>
                      <a:pt x="11" y="21"/>
                    </a:cubicBezTo>
                    <a:cubicBezTo>
                      <a:pt x="12" y="11"/>
                      <a:pt x="18" y="7"/>
                      <a:pt x="24" y="7"/>
                    </a:cubicBezTo>
                    <a:cubicBezTo>
                      <a:pt x="28" y="7"/>
                      <a:pt x="33" y="10"/>
                      <a:pt x="34" y="15"/>
                    </a:cubicBezTo>
                    <a:cubicBezTo>
                      <a:pt x="35" y="17"/>
                      <a:pt x="35" y="20"/>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07" name="Freeform 201"/>
              <p:cNvSpPr>
                <a:spLocks/>
              </p:cNvSpPr>
              <p:nvPr/>
            </p:nvSpPr>
            <p:spPr bwMode="auto">
              <a:xfrm>
                <a:off x="3575" y="2439"/>
                <a:ext cx="58" cy="41"/>
              </a:xfrm>
              <a:custGeom>
                <a:avLst/>
                <a:gdLst>
                  <a:gd name="T0" fmla="*/ 0 w 76"/>
                  <a:gd name="T1" fmla="*/ 4 h 53"/>
                  <a:gd name="T2" fmla="*/ 0 w 76"/>
                  <a:gd name="T3" fmla="*/ 4 h 53"/>
                  <a:gd name="T4" fmla="*/ 1 w 76"/>
                  <a:gd name="T5" fmla="*/ 33 h 53"/>
                  <a:gd name="T6" fmla="*/ 0 w 76"/>
                  <a:gd name="T7" fmla="*/ 53 h 53"/>
                  <a:gd name="T8" fmla="*/ 1 w 76"/>
                  <a:gd name="T9" fmla="*/ 53 h 53"/>
                  <a:gd name="T10" fmla="*/ 11 w 76"/>
                  <a:gd name="T11" fmla="*/ 53 h 53"/>
                  <a:gd name="T12" fmla="*/ 12 w 76"/>
                  <a:gd name="T13" fmla="*/ 52 h 53"/>
                  <a:gd name="T14" fmla="*/ 11 w 76"/>
                  <a:gd name="T15" fmla="*/ 31 h 53"/>
                  <a:gd name="T16" fmla="*/ 11 w 76"/>
                  <a:gd name="T17" fmla="*/ 14 h 53"/>
                  <a:gd name="T18" fmla="*/ 24 w 76"/>
                  <a:gd name="T19" fmla="*/ 9 h 53"/>
                  <a:gd name="T20" fmla="*/ 32 w 76"/>
                  <a:gd name="T21" fmla="*/ 16 h 53"/>
                  <a:gd name="T22" fmla="*/ 33 w 76"/>
                  <a:gd name="T23" fmla="*/ 26 h 53"/>
                  <a:gd name="T24" fmla="*/ 32 w 76"/>
                  <a:gd name="T25" fmla="*/ 53 h 53"/>
                  <a:gd name="T26" fmla="*/ 33 w 76"/>
                  <a:gd name="T27" fmla="*/ 53 h 53"/>
                  <a:gd name="T28" fmla="*/ 43 w 76"/>
                  <a:gd name="T29" fmla="*/ 53 h 53"/>
                  <a:gd name="T30" fmla="*/ 44 w 76"/>
                  <a:gd name="T31" fmla="*/ 52 h 53"/>
                  <a:gd name="T32" fmla="*/ 43 w 76"/>
                  <a:gd name="T33" fmla="*/ 32 h 53"/>
                  <a:gd name="T34" fmla="*/ 43 w 76"/>
                  <a:gd name="T35" fmla="*/ 26 h 53"/>
                  <a:gd name="T36" fmla="*/ 43 w 76"/>
                  <a:gd name="T37" fmla="*/ 14 h 53"/>
                  <a:gd name="T38" fmla="*/ 55 w 76"/>
                  <a:gd name="T39" fmla="*/ 9 h 53"/>
                  <a:gd name="T40" fmla="*/ 64 w 76"/>
                  <a:gd name="T41" fmla="*/ 17 h 53"/>
                  <a:gd name="T42" fmla="*/ 65 w 76"/>
                  <a:gd name="T43" fmla="*/ 28 h 53"/>
                  <a:gd name="T44" fmla="*/ 64 w 76"/>
                  <a:gd name="T45" fmla="*/ 53 h 53"/>
                  <a:gd name="T46" fmla="*/ 65 w 76"/>
                  <a:gd name="T47" fmla="*/ 53 h 53"/>
                  <a:gd name="T48" fmla="*/ 75 w 76"/>
                  <a:gd name="T49" fmla="*/ 53 h 53"/>
                  <a:gd name="T50" fmla="*/ 76 w 76"/>
                  <a:gd name="T51" fmla="*/ 52 h 53"/>
                  <a:gd name="T52" fmla="*/ 75 w 76"/>
                  <a:gd name="T53" fmla="*/ 29 h 53"/>
                  <a:gd name="T54" fmla="*/ 75 w 76"/>
                  <a:gd name="T55" fmla="*/ 21 h 53"/>
                  <a:gd name="T56" fmla="*/ 70 w 76"/>
                  <a:gd name="T57" fmla="*/ 4 h 53"/>
                  <a:gd name="T58" fmla="*/ 60 w 76"/>
                  <a:gd name="T59" fmla="*/ 0 h 53"/>
                  <a:gd name="T60" fmla="*/ 41 w 76"/>
                  <a:gd name="T61" fmla="*/ 7 h 53"/>
                  <a:gd name="T62" fmla="*/ 28 w 76"/>
                  <a:gd name="T63" fmla="*/ 0 h 53"/>
                  <a:gd name="T64" fmla="*/ 11 w 76"/>
                  <a:gd name="T65" fmla="*/ 7 h 53"/>
                  <a:gd name="T66" fmla="*/ 11 w 76"/>
                  <a:gd name="T67" fmla="*/ 2 h 53"/>
                  <a:gd name="T68" fmla="*/ 11 w 76"/>
                  <a:gd name="T69" fmla="*/ 1 h 53"/>
                  <a:gd name="T70" fmla="*/ 0 w 76"/>
                  <a:gd name="T71" fmla="*/ 3 h 53"/>
                  <a:gd name="T72" fmla="*/ 0 w 76"/>
                  <a:gd name="T73"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53">
                    <a:moveTo>
                      <a:pt x="0" y="4"/>
                    </a:moveTo>
                    <a:lnTo>
                      <a:pt x="0" y="4"/>
                    </a:lnTo>
                    <a:cubicBezTo>
                      <a:pt x="0" y="8"/>
                      <a:pt x="1" y="14"/>
                      <a:pt x="1" y="33"/>
                    </a:cubicBezTo>
                    <a:cubicBezTo>
                      <a:pt x="1" y="43"/>
                      <a:pt x="1" y="49"/>
                      <a:pt x="0" y="53"/>
                    </a:cubicBezTo>
                    <a:lnTo>
                      <a:pt x="1" y="53"/>
                    </a:lnTo>
                    <a:cubicBezTo>
                      <a:pt x="6" y="53"/>
                      <a:pt x="6" y="53"/>
                      <a:pt x="11" y="53"/>
                    </a:cubicBezTo>
                    <a:lnTo>
                      <a:pt x="12" y="52"/>
                    </a:lnTo>
                    <a:cubicBezTo>
                      <a:pt x="11" y="47"/>
                      <a:pt x="11" y="42"/>
                      <a:pt x="11" y="31"/>
                    </a:cubicBezTo>
                    <a:lnTo>
                      <a:pt x="11" y="14"/>
                    </a:lnTo>
                    <a:cubicBezTo>
                      <a:pt x="16" y="10"/>
                      <a:pt x="20" y="9"/>
                      <a:pt x="24" y="9"/>
                    </a:cubicBezTo>
                    <a:cubicBezTo>
                      <a:pt x="30" y="9"/>
                      <a:pt x="31" y="13"/>
                      <a:pt x="32" y="16"/>
                    </a:cubicBezTo>
                    <a:cubicBezTo>
                      <a:pt x="33" y="19"/>
                      <a:pt x="33" y="21"/>
                      <a:pt x="33" y="26"/>
                    </a:cubicBezTo>
                    <a:cubicBezTo>
                      <a:pt x="33" y="32"/>
                      <a:pt x="33" y="44"/>
                      <a:pt x="32" y="53"/>
                    </a:cubicBezTo>
                    <a:lnTo>
                      <a:pt x="33" y="53"/>
                    </a:lnTo>
                    <a:cubicBezTo>
                      <a:pt x="37" y="53"/>
                      <a:pt x="38" y="53"/>
                      <a:pt x="43" y="53"/>
                    </a:cubicBezTo>
                    <a:lnTo>
                      <a:pt x="44" y="52"/>
                    </a:lnTo>
                    <a:cubicBezTo>
                      <a:pt x="43" y="45"/>
                      <a:pt x="43" y="42"/>
                      <a:pt x="43" y="32"/>
                    </a:cubicBezTo>
                    <a:lnTo>
                      <a:pt x="43" y="26"/>
                    </a:lnTo>
                    <a:cubicBezTo>
                      <a:pt x="43" y="23"/>
                      <a:pt x="43" y="16"/>
                      <a:pt x="43" y="14"/>
                    </a:cubicBezTo>
                    <a:cubicBezTo>
                      <a:pt x="48" y="10"/>
                      <a:pt x="53" y="9"/>
                      <a:pt x="55" y="9"/>
                    </a:cubicBezTo>
                    <a:cubicBezTo>
                      <a:pt x="61" y="9"/>
                      <a:pt x="63" y="13"/>
                      <a:pt x="64" y="17"/>
                    </a:cubicBezTo>
                    <a:cubicBezTo>
                      <a:pt x="65" y="19"/>
                      <a:pt x="65" y="21"/>
                      <a:pt x="65" y="28"/>
                    </a:cubicBezTo>
                    <a:cubicBezTo>
                      <a:pt x="65" y="36"/>
                      <a:pt x="64" y="45"/>
                      <a:pt x="64" y="53"/>
                    </a:cubicBezTo>
                    <a:lnTo>
                      <a:pt x="65" y="53"/>
                    </a:lnTo>
                    <a:cubicBezTo>
                      <a:pt x="69" y="53"/>
                      <a:pt x="70" y="53"/>
                      <a:pt x="75" y="53"/>
                    </a:cubicBezTo>
                    <a:lnTo>
                      <a:pt x="76" y="52"/>
                    </a:lnTo>
                    <a:cubicBezTo>
                      <a:pt x="75" y="43"/>
                      <a:pt x="75" y="41"/>
                      <a:pt x="75" y="29"/>
                    </a:cubicBezTo>
                    <a:lnTo>
                      <a:pt x="75" y="21"/>
                    </a:lnTo>
                    <a:cubicBezTo>
                      <a:pt x="75" y="12"/>
                      <a:pt x="75" y="9"/>
                      <a:pt x="70" y="4"/>
                    </a:cubicBezTo>
                    <a:cubicBezTo>
                      <a:pt x="67" y="1"/>
                      <a:pt x="63" y="0"/>
                      <a:pt x="60" y="0"/>
                    </a:cubicBezTo>
                    <a:cubicBezTo>
                      <a:pt x="50" y="0"/>
                      <a:pt x="43" y="6"/>
                      <a:pt x="41" y="7"/>
                    </a:cubicBezTo>
                    <a:cubicBezTo>
                      <a:pt x="39" y="5"/>
                      <a:pt x="36" y="0"/>
                      <a:pt x="28" y="0"/>
                    </a:cubicBezTo>
                    <a:cubicBezTo>
                      <a:pt x="20" y="0"/>
                      <a:pt x="15" y="4"/>
                      <a:pt x="11" y="7"/>
                    </a:cubicBezTo>
                    <a:lnTo>
                      <a:pt x="11" y="2"/>
                    </a:lnTo>
                    <a:lnTo>
                      <a:pt x="11" y="1"/>
                    </a:lnTo>
                    <a:cubicBezTo>
                      <a:pt x="8" y="1"/>
                      <a:pt x="5" y="2"/>
                      <a:pt x="0" y="3"/>
                    </a:cubicBezTo>
                    <a:lnTo>
                      <a:pt x="0" y="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08" name="Freeform 202"/>
              <p:cNvSpPr>
                <a:spLocks noEditPoints="1"/>
              </p:cNvSpPr>
              <p:nvPr/>
            </p:nvSpPr>
            <p:spPr bwMode="auto">
              <a:xfrm>
                <a:off x="3642" y="2439"/>
                <a:ext cx="35" cy="41"/>
              </a:xfrm>
              <a:custGeom>
                <a:avLst/>
                <a:gdLst>
                  <a:gd name="T0" fmla="*/ 42 w 45"/>
                  <a:gd name="T1" fmla="*/ 40 h 54"/>
                  <a:gd name="T2" fmla="*/ 42 w 45"/>
                  <a:gd name="T3" fmla="*/ 40 h 54"/>
                  <a:gd name="T4" fmla="*/ 35 w 45"/>
                  <a:gd name="T5" fmla="*/ 45 h 54"/>
                  <a:gd name="T6" fmla="*/ 27 w 45"/>
                  <a:gd name="T7" fmla="*/ 46 h 54"/>
                  <a:gd name="T8" fmla="*/ 14 w 45"/>
                  <a:gd name="T9" fmla="*/ 41 h 54"/>
                  <a:gd name="T10" fmla="*/ 10 w 45"/>
                  <a:gd name="T11" fmla="*/ 29 h 54"/>
                  <a:gd name="T12" fmla="*/ 44 w 45"/>
                  <a:gd name="T13" fmla="*/ 29 h 54"/>
                  <a:gd name="T14" fmla="*/ 45 w 45"/>
                  <a:gd name="T15" fmla="*/ 28 h 54"/>
                  <a:gd name="T16" fmla="*/ 40 w 45"/>
                  <a:gd name="T17" fmla="*/ 7 h 54"/>
                  <a:gd name="T18" fmla="*/ 24 w 45"/>
                  <a:gd name="T19" fmla="*/ 0 h 54"/>
                  <a:gd name="T20" fmla="*/ 0 w 45"/>
                  <a:gd name="T21" fmla="*/ 28 h 54"/>
                  <a:gd name="T22" fmla="*/ 26 w 45"/>
                  <a:gd name="T23" fmla="*/ 54 h 54"/>
                  <a:gd name="T24" fmla="*/ 42 w 45"/>
                  <a:gd name="T25" fmla="*/ 50 h 54"/>
                  <a:gd name="T26" fmla="*/ 42 w 45"/>
                  <a:gd name="T27" fmla="*/ 50 h 54"/>
                  <a:gd name="T28" fmla="*/ 43 w 45"/>
                  <a:gd name="T29" fmla="*/ 41 h 54"/>
                  <a:gd name="T30" fmla="*/ 42 w 45"/>
                  <a:gd name="T31" fmla="*/ 40 h 54"/>
                  <a:gd name="T32" fmla="*/ 35 w 45"/>
                  <a:gd name="T33" fmla="*/ 21 h 54"/>
                  <a:gd name="T34" fmla="*/ 35 w 45"/>
                  <a:gd name="T35" fmla="*/ 21 h 54"/>
                  <a:gd name="T36" fmla="*/ 10 w 45"/>
                  <a:gd name="T37" fmla="*/ 21 h 54"/>
                  <a:gd name="T38" fmla="*/ 23 w 45"/>
                  <a:gd name="T39" fmla="*/ 7 h 54"/>
                  <a:gd name="T40" fmla="*/ 34 w 45"/>
                  <a:gd name="T41" fmla="*/ 15 h 54"/>
                  <a:gd name="T42" fmla="*/ 35 w 45"/>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54">
                    <a:moveTo>
                      <a:pt x="42" y="40"/>
                    </a:moveTo>
                    <a:lnTo>
                      <a:pt x="42" y="40"/>
                    </a:lnTo>
                    <a:cubicBezTo>
                      <a:pt x="41" y="42"/>
                      <a:pt x="39" y="43"/>
                      <a:pt x="35" y="45"/>
                    </a:cubicBezTo>
                    <a:cubicBezTo>
                      <a:pt x="32" y="46"/>
                      <a:pt x="30" y="46"/>
                      <a:pt x="27" y="46"/>
                    </a:cubicBezTo>
                    <a:cubicBezTo>
                      <a:pt x="24" y="46"/>
                      <a:pt x="18" y="46"/>
                      <a:pt x="14" y="41"/>
                    </a:cubicBezTo>
                    <a:cubicBezTo>
                      <a:pt x="11" y="37"/>
                      <a:pt x="10" y="32"/>
                      <a:pt x="10" y="29"/>
                    </a:cubicBezTo>
                    <a:cubicBezTo>
                      <a:pt x="26" y="29"/>
                      <a:pt x="29" y="29"/>
                      <a:pt x="44" y="29"/>
                    </a:cubicBezTo>
                    <a:lnTo>
                      <a:pt x="45" y="28"/>
                    </a:lnTo>
                    <a:cubicBezTo>
                      <a:pt x="45" y="24"/>
                      <a:pt x="45" y="14"/>
                      <a:pt x="40" y="7"/>
                    </a:cubicBezTo>
                    <a:cubicBezTo>
                      <a:pt x="37" y="4"/>
                      <a:pt x="31" y="0"/>
                      <a:pt x="24" y="0"/>
                    </a:cubicBezTo>
                    <a:cubicBezTo>
                      <a:pt x="11" y="0"/>
                      <a:pt x="0" y="9"/>
                      <a:pt x="0" y="28"/>
                    </a:cubicBezTo>
                    <a:cubicBezTo>
                      <a:pt x="0" y="45"/>
                      <a:pt x="10" y="54"/>
                      <a:pt x="26" y="54"/>
                    </a:cubicBezTo>
                    <a:cubicBezTo>
                      <a:pt x="35" y="54"/>
                      <a:pt x="40" y="51"/>
                      <a:pt x="42" y="50"/>
                    </a:cubicBezTo>
                    <a:lnTo>
                      <a:pt x="42" y="50"/>
                    </a:lnTo>
                    <a:cubicBezTo>
                      <a:pt x="43" y="46"/>
                      <a:pt x="43" y="45"/>
                      <a:pt x="43" y="41"/>
                    </a:cubicBezTo>
                    <a:lnTo>
                      <a:pt x="42" y="40"/>
                    </a:lnTo>
                    <a:close/>
                    <a:moveTo>
                      <a:pt x="35" y="21"/>
                    </a:moveTo>
                    <a:lnTo>
                      <a:pt x="35" y="21"/>
                    </a:lnTo>
                    <a:cubicBezTo>
                      <a:pt x="26" y="21"/>
                      <a:pt x="22" y="21"/>
                      <a:pt x="10" y="21"/>
                    </a:cubicBezTo>
                    <a:cubicBezTo>
                      <a:pt x="11" y="11"/>
                      <a:pt x="18" y="7"/>
                      <a:pt x="23" y="7"/>
                    </a:cubicBezTo>
                    <a:cubicBezTo>
                      <a:pt x="28" y="7"/>
                      <a:pt x="32" y="10"/>
                      <a:pt x="34" y="15"/>
                    </a:cubicBezTo>
                    <a:cubicBezTo>
                      <a:pt x="35" y="17"/>
                      <a:pt x="35" y="20"/>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09" name="Freeform 203"/>
              <p:cNvSpPr>
                <a:spLocks/>
              </p:cNvSpPr>
              <p:nvPr/>
            </p:nvSpPr>
            <p:spPr bwMode="auto">
              <a:xfrm>
                <a:off x="3684" y="2440"/>
                <a:ext cx="35" cy="40"/>
              </a:xfrm>
              <a:custGeom>
                <a:avLst/>
                <a:gdLst>
                  <a:gd name="T0" fmla="*/ 45 w 45"/>
                  <a:gd name="T1" fmla="*/ 51 h 52"/>
                  <a:gd name="T2" fmla="*/ 45 w 45"/>
                  <a:gd name="T3" fmla="*/ 51 h 52"/>
                  <a:gd name="T4" fmla="*/ 45 w 45"/>
                  <a:gd name="T5" fmla="*/ 32 h 52"/>
                  <a:gd name="T6" fmla="*/ 45 w 45"/>
                  <a:gd name="T7" fmla="*/ 20 h 52"/>
                  <a:gd name="T8" fmla="*/ 43 w 45"/>
                  <a:gd name="T9" fmla="*/ 8 h 52"/>
                  <a:gd name="T10" fmla="*/ 37 w 45"/>
                  <a:gd name="T11" fmla="*/ 1 h 52"/>
                  <a:gd name="T12" fmla="*/ 29 w 45"/>
                  <a:gd name="T13" fmla="*/ 0 h 52"/>
                  <a:gd name="T14" fmla="*/ 12 w 45"/>
                  <a:gd name="T15" fmla="*/ 6 h 52"/>
                  <a:gd name="T16" fmla="*/ 12 w 45"/>
                  <a:gd name="T17" fmla="*/ 1 h 52"/>
                  <a:gd name="T18" fmla="*/ 11 w 45"/>
                  <a:gd name="T19" fmla="*/ 0 h 52"/>
                  <a:gd name="T20" fmla="*/ 1 w 45"/>
                  <a:gd name="T21" fmla="*/ 2 h 52"/>
                  <a:gd name="T22" fmla="*/ 0 w 45"/>
                  <a:gd name="T23" fmla="*/ 3 h 52"/>
                  <a:gd name="T24" fmla="*/ 1 w 45"/>
                  <a:gd name="T25" fmla="*/ 33 h 52"/>
                  <a:gd name="T26" fmla="*/ 1 w 45"/>
                  <a:gd name="T27" fmla="*/ 52 h 52"/>
                  <a:gd name="T28" fmla="*/ 1 w 45"/>
                  <a:gd name="T29" fmla="*/ 52 h 52"/>
                  <a:gd name="T30" fmla="*/ 12 w 45"/>
                  <a:gd name="T31" fmla="*/ 52 h 52"/>
                  <a:gd name="T32" fmla="*/ 12 w 45"/>
                  <a:gd name="T33" fmla="*/ 51 h 52"/>
                  <a:gd name="T34" fmla="*/ 12 w 45"/>
                  <a:gd name="T35" fmla="*/ 14 h 52"/>
                  <a:gd name="T36" fmla="*/ 25 w 45"/>
                  <a:gd name="T37" fmla="*/ 8 h 52"/>
                  <a:gd name="T38" fmla="*/ 34 w 45"/>
                  <a:gd name="T39" fmla="*/ 16 h 52"/>
                  <a:gd name="T40" fmla="*/ 34 w 45"/>
                  <a:gd name="T41" fmla="*/ 34 h 52"/>
                  <a:gd name="T42" fmla="*/ 34 w 45"/>
                  <a:gd name="T43" fmla="*/ 48 h 52"/>
                  <a:gd name="T44" fmla="*/ 34 w 45"/>
                  <a:gd name="T45" fmla="*/ 52 h 52"/>
                  <a:gd name="T46" fmla="*/ 35 w 45"/>
                  <a:gd name="T47" fmla="*/ 52 h 52"/>
                  <a:gd name="T48" fmla="*/ 45 w 45"/>
                  <a:gd name="T49" fmla="*/ 52 h 52"/>
                  <a:gd name="T50" fmla="*/ 45 w 45"/>
                  <a:gd name="T5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2">
                    <a:moveTo>
                      <a:pt x="45" y="51"/>
                    </a:moveTo>
                    <a:lnTo>
                      <a:pt x="45" y="51"/>
                    </a:lnTo>
                    <a:cubicBezTo>
                      <a:pt x="45" y="48"/>
                      <a:pt x="45" y="43"/>
                      <a:pt x="45" y="32"/>
                    </a:cubicBezTo>
                    <a:lnTo>
                      <a:pt x="45" y="20"/>
                    </a:lnTo>
                    <a:cubicBezTo>
                      <a:pt x="44" y="14"/>
                      <a:pt x="44" y="11"/>
                      <a:pt x="43" y="8"/>
                    </a:cubicBezTo>
                    <a:cubicBezTo>
                      <a:pt x="42" y="5"/>
                      <a:pt x="40" y="3"/>
                      <a:pt x="37" y="1"/>
                    </a:cubicBezTo>
                    <a:cubicBezTo>
                      <a:pt x="35" y="0"/>
                      <a:pt x="32" y="0"/>
                      <a:pt x="29" y="0"/>
                    </a:cubicBezTo>
                    <a:cubicBezTo>
                      <a:pt x="20" y="0"/>
                      <a:pt x="14" y="4"/>
                      <a:pt x="12" y="6"/>
                    </a:cubicBezTo>
                    <a:lnTo>
                      <a:pt x="12" y="1"/>
                    </a:lnTo>
                    <a:lnTo>
                      <a:pt x="11" y="0"/>
                    </a:lnTo>
                    <a:cubicBezTo>
                      <a:pt x="6" y="1"/>
                      <a:pt x="6" y="1"/>
                      <a:pt x="1" y="2"/>
                    </a:cubicBezTo>
                    <a:lnTo>
                      <a:pt x="0" y="3"/>
                    </a:lnTo>
                    <a:cubicBezTo>
                      <a:pt x="1" y="9"/>
                      <a:pt x="1" y="18"/>
                      <a:pt x="1" y="33"/>
                    </a:cubicBezTo>
                    <a:cubicBezTo>
                      <a:pt x="1" y="41"/>
                      <a:pt x="1" y="46"/>
                      <a:pt x="1" y="52"/>
                    </a:cubicBezTo>
                    <a:lnTo>
                      <a:pt x="1" y="52"/>
                    </a:lnTo>
                    <a:cubicBezTo>
                      <a:pt x="6" y="52"/>
                      <a:pt x="7" y="52"/>
                      <a:pt x="12" y="52"/>
                    </a:cubicBezTo>
                    <a:lnTo>
                      <a:pt x="12" y="51"/>
                    </a:lnTo>
                    <a:cubicBezTo>
                      <a:pt x="12" y="40"/>
                      <a:pt x="11" y="31"/>
                      <a:pt x="12" y="14"/>
                    </a:cubicBezTo>
                    <a:cubicBezTo>
                      <a:pt x="14" y="11"/>
                      <a:pt x="19" y="8"/>
                      <a:pt x="25" y="8"/>
                    </a:cubicBezTo>
                    <a:cubicBezTo>
                      <a:pt x="26" y="8"/>
                      <a:pt x="32" y="8"/>
                      <a:pt x="34" y="16"/>
                    </a:cubicBezTo>
                    <a:cubicBezTo>
                      <a:pt x="34" y="18"/>
                      <a:pt x="34" y="19"/>
                      <a:pt x="34" y="34"/>
                    </a:cubicBezTo>
                    <a:cubicBezTo>
                      <a:pt x="34" y="39"/>
                      <a:pt x="34" y="44"/>
                      <a:pt x="34" y="48"/>
                    </a:cubicBezTo>
                    <a:cubicBezTo>
                      <a:pt x="34" y="49"/>
                      <a:pt x="34" y="51"/>
                      <a:pt x="34" y="52"/>
                    </a:cubicBezTo>
                    <a:lnTo>
                      <a:pt x="35" y="52"/>
                    </a:lnTo>
                    <a:cubicBezTo>
                      <a:pt x="39" y="52"/>
                      <a:pt x="40" y="52"/>
                      <a:pt x="45" y="52"/>
                    </a:cubicBezTo>
                    <a:lnTo>
                      <a:pt x="45" y="5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10" name="Freeform 204"/>
              <p:cNvSpPr>
                <a:spLocks/>
              </p:cNvSpPr>
              <p:nvPr/>
            </p:nvSpPr>
            <p:spPr bwMode="auto">
              <a:xfrm>
                <a:off x="3724" y="2428"/>
                <a:ext cx="23" cy="52"/>
              </a:xfrm>
              <a:custGeom>
                <a:avLst/>
                <a:gdLst>
                  <a:gd name="T0" fmla="*/ 29 w 30"/>
                  <a:gd name="T1" fmla="*/ 59 h 68"/>
                  <a:gd name="T2" fmla="*/ 29 w 30"/>
                  <a:gd name="T3" fmla="*/ 59 h 68"/>
                  <a:gd name="T4" fmla="*/ 24 w 30"/>
                  <a:gd name="T5" fmla="*/ 60 h 68"/>
                  <a:gd name="T6" fmla="*/ 18 w 30"/>
                  <a:gd name="T7" fmla="*/ 50 h 68"/>
                  <a:gd name="T8" fmla="*/ 18 w 30"/>
                  <a:gd name="T9" fmla="*/ 42 h 68"/>
                  <a:gd name="T10" fmla="*/ 18 w 30"/>
                  <a:gd name="T11" fmla="*/ 23 h 68"/>
                  <a:gd name="T12" fmla="*/ 29 w 30"/>
                  <a:gd name="T13" fmla="*/ 24 h 68"/>
                  <a:gd name="T14" fmla="*/ 29 w 30"/>
                  <a:gd name="T15" fmla="*/ 23 h 68"/>
                  <a:gd name="T16" fmla="*/ 30 w 30"/>
                  <a:gd name="T17" fmla="*/ 16 h 68"/>
                  <a:gd name="T18" fmla="*/ 29 w 30"/>
                  <a:gd name="T19" fmla="*/ 15 h 68"/>
                  <a:gd name="T20" fmla="*/ 18 w 30"/>
                  <a:gd name="T21" fmla="*/ 16 h 68"/>
                  <a:gd name="T22" fmla="*/ 19 w 30"/>
                  <a:gd name="T23" fmla="*/ 1 h 68"/>
                  <a:gd name="T24" fmla="*/ 18 w 30"/>
                  <a:gd name="T25" fmla="*/ 0 h 68"/>
                  <a:gd name="T26" fmla="*/ 8 w 30"/>
                  <a:gd name="T27" fmla="*/ 3 h 68"/>
                  <a:gd name="T28" fmla="*/ 7 w 30"/>
                  <a:gd name="T29" fmla="*/ 4 h 68"/>
                  <a:gd name="T30" fmla="*/ 8 w 30"/>
                  <a:gd name="T31" fmla="*/ 9 h 68"/>
                  <a:gd name="T32" fmla="*/ 8 w 30"/>
                  <a:gd name="T33" fmla="*/ 16 h 68"/>
                  <a:gd name="T34" fmla="*/ 1 w 30"/>
                  <a:gd name="T35" fmla="*/ 16 h 68"/>
                  <a:gd name="T36" fmla="*/ 0 w 30"/>
                  <a:gd name="T37" fmla="*/ 16 h 68"/>
                  <a:gd name="T38" fmla="*/ 0 w 30"/>
                  <a:gd name="T39" fmla="*/ 23 h 68"/>
                  <a:gd name="T40" fmla="*/ 1 w 30"/>
                  <a:gd name="T41" fmla="*/ 24 h 68"/>
                  <a:gd name="T42" fmla="*/ 8 w 30"/>
                  <a:gd name="T43" fmla="*/ 24 h 68"/>
                  <a:gd name="T44" fmla="*/ 7 w 30"/>
                  <a:gd name="T45" fmla="*/ 45 h 68"/>
                  <a:gd name="T46" fmla="*/ 9 w 30"/>
                  <a:gd name="T47" fmla="*/ 62 h 68"/>
                  <a:gd name="T48" fmla="*/ 21 w 30"/>
                  <a:gd name="T49" fmla="*/ 68 h 68"/>
                  <a:gd name="T50" fmla="*/ 28 w 30"/>
                  <a:gd name="T51" fmla="*/ 67 h 68"/>
                  <a:gd name="T52" fmla="*/ 29 w 30"/>
                  <a:gd name="T53" fmla="*/ 66 h 68"/>
                  <a:gd name="T54" fmla="*/ 29 w 30"/>
                  <a:gd name="T55" fmla="*/ 59 h 68"/>
                  <a:gd name="T56" fmla="*/ 29 w 30"/>
                  <a:gd name="T5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68">
                    <a:moveTo>
                      <a:pt x="29" y="59"/>
                    </a:moveTo>
                    <a:lnTo>
                      <a:pt x="29" y="59"/>
                    </a:lnTo>
                    <a:cubicBezTo>
                      <a:pt x="27" y="59"/>
                      <a:pt x="26" y="60"/>
                      <a:pt x="24" y="60"/>
                    </a:cubicBezTo>
                    <a:cubicBezTo>
                      <a:pt x="19" y="60"/>
                      <a:pt x="18" y="57"/>
                      <a:pt x="18" y="50"/>
                    </a:cubicBezTo>
                    <a:cubicBezTo>
                      <a:pt x="18" y="49"/>
                      <a:pt x="18" y="43"/>
                      <a:pt x="18" y="42"/>
                    </a:cubicBezTo>
                    <a:lnTo>
                      <a:pt x="18" y="23"/>
                    </a:lnTo>
                    <a:cubicBezTo>
                      <a:pt x="23" y="23"/>
                      <a:pt x="24" y="24"/>
                      <a:pt x="29" y="24"/>
                    </a:cubicBezTo>
                    <a:lnTo>
                      <a:pt x="29" y="23"/>
                    </a:lnTo>
                    <a:cubicBezTo>
                      <a:pt x="29" y="20"/>
                      <a:pt x="29" y="19"/>
                      <a:pt x="30" y="16"/>
                    </a:cubicBezTo>
                    <a:lnTo>
                      <a:pt x="29" y="15"/>
                    </a:lnTo>
                    <a:cubicBezTo>
                      <a:pt x="23" y="16"/>
                      <a:pt x="22" y="16"/>
                      <a:pt x="18" y="16"/>
                    </a:cubicBezTo>
                    <a:cubicBezTo>
                      <a:pt x="18" y="8"/>
                      <a:pt x="18" y="7"/>
                      <a:pt x="19" y="1"/>
                    </a:cubicBezTo>
                    <a:lnTo>
                      <a:pt x="18" y="0"/>
                    </a:lnTo>
                    <a:cubicBezTo>
                      <a:pt x="13" y="2"/>
                      <a:pt x="12" y="2"/>
                      <a:pt x="8" y="3"/>
                    </a:cubicBezTo>
                    <a:lnTo>
                      <a:pt x="7" y="4"/>
                    </a:lnTo>
                    <a:cubicBezTo>
                      <a:pt x="7" y="5"/>
                      <a:pt x="7" y="7"/>
                      <a:pt x="8" y="9"/>
                    </a:cubicBezTo>
                    <a:cubicBezTo>
                      <a:pt x="8" y="11"/>
                      <a:pt x="8" y="14"/>
                      <a:pt x="8" y="16"/>
                    </a:cubicBezTo>
                    <a:cubicBezTo>
                      <a:pt x="4" y="16"/>
                      <a:pt x="3" y="16"/>
                      <a:pt x="1" y="16"/>
                    </a:cubicBezTo>
                    <a:lnTo>
                      <a:pt x="0" y="16"/>
                    </a:lnTo>
                    <a:cubicBezTo>
                      <a:pt x="0" y="19"/>
                      <a:pt x="0" y="20"/>
                      <a:pt x="0" y="23"/>
                    </a:cubicBezTo>
                    <a:lnTo>
                      <a:pt x="1" y="24"/>
                    </a:lnTo>
                    <a:cubicBezTo>
                      <a:pt x="4" y="24"/>
                      <a:pt x="4" y="24"/>
                      <a:pt x="8" y="24"/>
                    </a:cubicBezTo>
                    <a:lnTo>
                      <a:pt x="7" y="45"/>
                    </a:lnTo>
                    <a:cubicBezTo>
                      <a:pt x="7" y="57"/>
                      <a:pt x="7" y="60"/>
                      <a:pt x="9" y="62"/>
                    </a:cubicBezTo>
                    <a:cubicBezTo>
                      <a:pt x="12" y="68"/>
                      <a:pt x="19" y="68"/>
                      <a:pt x="21" y="68"/>
                    </a:cubicBezTo>
                    <a:cubicBezTo>
                      <a:pt x="25" y="68"/>
                      <a:pt x="26" y="67"/>
                      <a:pt x="28" y="67"/>
                    </a:cubicBezTo>
                    <a:lnTo>
                      <a:pt x="29" y="66"/>
                    </a:lnTo>
                    <a:cubicBezTo>
                      <a:pt x="29" y="63"/>
                      <a:pt x="29" y="63"/>
                      <a:pt x="29" y="59"/>
                    </a:cubicBezTo>
                    <a:lnTo>
                      <a:pt x="29"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406"/>
            <p:cNvGrpSpPr>
              <a:grpSpLocks/>
            </p:cNvGrpSpPr>
            <p:nvPr/>
          </p:nvGrpSpPr>
          <p:grpSpPr bwMode="auto">
            <a:xfrm>
              <a:off x="1742" y="1749"/>
              <a:ext cx="3214" cy="1864"/>
              <a:chOff x="1742" y="1749"/>
              <a:chExt cx="3214" cy="1864"/>
            </a:xfrm>
          </p:grpSpPr>
          <p:sp>
            <p:nvSpPr>
              <p:cNvPr id="19511" name="Freeform 206"/>
              <p:cNvSpPr>
                <a:spLocks/>
              </p:cNvSpPr>
              <p:nvPr/>
            </p:nvSpPr>
            <p:spPr bwMode="auto">
              <a:xfrm>
                <a:off x="3750" y="2439"/>
                <a:ext cx="29" cy="41"/>
              </a:xfrm>
              <a:custGeom>
                <a:avLst/>
                <a:gdLst>
                  <a:gd name="T0" fmla="*/ 21 w 37"/>
                  <a:gd name="T1" fmla="*/ 22 h 54"/>
                  <a:gd name="T2" fmla="*/ 21 w 37"/>
                  <a:gd name="T3" fmla="*/ 22 h 54"/>
                  <a:gd name="T4" fmla="*/ 11 w 37"/>
                  <a:gd name="T5" fmla="*/ 14 h 54"/>
                  <a:gd name="T6" fmla="*/ 16 w 37"/>
                  <a:gd name="T7" fmla="*/ 9 h 54"/>
                  <a:gd name="T8" fmla="*/ 20 w 37"/>
                  <a:gd name="T9" fmla="*/ 8 h 54"/>
                  <a:gd name="T10" fmla="*/ 33 w 37"/>
                  <a:gd name="T11" fmla="*/ 12 h 54"/>
                  <a:gd name="T12" fmla="*/ 34 w 37"/>
                  <a:gd name="T13" fmla="*/ 12 h 54"/>
                  <a:gd name="T14" fmla="*/ 35 w 37"/>
                  <a:gd name="T15" fmla="*/ 4 h 54"/>
                  <a:gd name="T16" fmla="*/ 34 w 37"/>
                  <a:gd name="T17" fmla="*/ 3 h 54"/>
                  <a:gd name="T18" fmla="*/ 20 w 37"/>
                  <a:gd name="T19" fmla="*/ 0 h 54"/>
                  <a:gd name="T20" fmla="*/ 0 w 37"/>
                  <a:gd name="T21" fmla="*/ 16 h 54"/>
                  <a:gd name="T22" fmla="*/ 13 w 37"/>
                  <a:gd name="T23" fmla="*/ 30 h 54"/>
                  <a:gd name="T24" fmla="*/ 16 w 37"/>
                  <a:gd name="T25" fmla="*/ 31 h 54"/>
                  <a:gd name="T26" fmla="*/ 27 w 37"/>
                  <a:gd name="T27" fmla="*/ 39 h 54"/>
                  <a:gd name="T28" fmla="*/ 16 w 37"/>
                  <a:gd name="T29" fmla="*/ 46 h 54"/>
                  <a:gd name="T30" fmla="*/ 2 w 37"/>
                  <a:gd name="T31" fmla="*/ 42 h 54"/>
                  <a:gd name="T32" fmla="*/ 1 w 37"/>
                  <a:gd name="T33" fmla="*/ 42 h 54"/>
                  <a:gd name="T34" fmla="*/ 1 w 37"/>
                  <a:gd name="T35" fmla="*/ 50 h 54"/>
                  <a:gd name="T36" fmla="*/ 1 w 37"/>
                  <a:gd name="T37" fmla="*/ 51 h 54"/>
                  <a:gd name="T38" fmla="*/ 2 w 37"/>
                  <a:gd name="T39" fmla="*/ 52 h 54"/>
                  <a:gd name="T40" fmla="*/ 16 w 37"/>
                  <a:gd name="T41" fmla="*/ 54 h 54"/>
                  <a:gd name="T42" fmla="*/ 32 w 37"/>
                  <a:gd name="T43" fmla="*/ 50 h 54"/>
                  <a:gd name="T44" fmla="*/ 37 w 37"/>
                  <a:gd name="T45" fmla="*/ 38 h 54"/>
                  <a:gd name="T46" fmla="*/ 24 w 37"/>
                  <a:gd name="T47" fmla="*/ 23 h 54"/>
                  <a:gd name="T48" fmla="*/ 21 w 37"/>
                  <a:gd name="T49"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54">
                    <a:moveTo>
                      <a:pt x="21" y="22"/>
                    </a:moveTo>
                    <a:lnTo>
                      <a:pt x="21" y="22"/>
                    </a:lnTo>
                    <a:cubicBezTo>
                      <a:pt x="15" y="20"/>
                      <a:pt x="11" y="19"/>
                      <a:pt x="11" y="14"/>
                    </a:cubicBezTo>
                    <a:cubicBezTo>
                      <a:pt x="11" y="11"/>
                      <a:pt x="13" y="9"/>
                      <a:pt x="16" y="9"/>
                    </a:cubicBezTo>
                    <a:cubicBezTo>
                      <a:pt x="18" y="8"/>
                      <a:pt x="19" y="8"/>
                      <a:pt x="20" y="8"/>
                    </a:cubicBezTo>
                    <a:cubicBezTo>
                      <a:pt x="27" y="8"/>
                      <a:pt x="31" y="10"/>
                      <a:pt x="33" y="12"/>
                    </a:cubicBezTo>
                    <a:lnTo>
                      <a:pt x="34" y="12"/>
                    </a:lnTo>
                    <a:cubicBezTo>
                      <a:pt x="34" y="8"/>
                      <a:pt x="34" y="7"/>
                      <a:pt x="35" y="4"/>
                    </a:cubicBezTo>
                    <a:lnTo>
                      <a:pt x="34" y="3"/>
                    </a:lnTo>
                    <a:cubicBezTo>
                      <a:pt x="33" y="2"/>
                      <a:pt x="27" y="0"/>
                      <a:pt x="20" y="0"/>
                    </a:cubicBezTo>
                    <a:cubicBezTo>
                      <a:pt x="9" y="0"/>
                      <a:pt x="0" y="5"/>
                      <a:pt x="0" y="16"/>
                    </a:cubicBezTo>
                    <a:cubicBezTo>
                      <a:pt x="0" y="26"/>
                      <a:pt x="9" y="29"/>
                      <a:pt x="13" y="30"/>
                    </a:cubicBezTo>
                    <a:lnTo>
                      <a:pt x="16" y="31"/>
                    </a:lnTo>
                    <a:cubicBezTo>
                      <a:pt x="22" y="33"/>
                      <a:pt x="27" y="34"/>
                      <a:pt x="27" y="39"/>
                    </a:cubicBezTo>
                    <a:cubicBezTo>
                      <a:pt x="27" y="42"/>
                      <a:pt x="24" y="46"/>
                      <a:pt x="16" y="46"/>
                    </a:cubicBezTo>
                    <a:cubicBezTo>
                      <a:pt x="8" y="46"/>
                      <a:pt x="4" y="43"/>
                      <a:pt x="2" y="42"/>
                    </a:cubicBezTo>
                    <a:lnTo>
                      <a:pt x="1" y="42"/>
                    </a:lnTo>
                    <a:cubicBezTo>
                      <a:pt x="1" y="46"/>
                      <a:pt x="1" y="46"/>
                      <a:pt x="1" y="50"/>
                    </a:cubicBezTo>
                    <a:lnTo>
                      <a:pt x="1" y="51"/>
                    </a:lnTo>
                    <a:cubicBezTo>
                      <a:pt x="1" y="51"/>
                      <a:pt x="2" y="52"/>
                      <a:pt x="2" y="52"/>
                    </a:cubicBezTo>
                    <a:cubicBezTo>
                      <a:pt x="6" y="53"/>
                      <a:pt x="11" y="54"/>
                      <a:pt x="16" y="54"/>
                    </a:cubicBezTo>
                    <a:cubicBezTo>
                      <a:pt x="20" y="54"/>
                      <a:pt x="27" y="54"/>
                      <a:pt x="32" y="50"/>
                    </a:cubicBezTo>
                    <a:cubicBezTo>
                      <a:pt x="36" y="46"/>
                      <a:pt x="37" y="42"/>
                      <a:pt x="37" y="38"/>
                    </a:cubicBezTo>
                    <a:cubicBezTo>
                      <a:pt x="37" y="27"/>
                      <a:pt x="28" y="24"/>
                      <a:pt x="24" y="23"/>
                    </a:cubicBezTo>
                    <a:lnTo>
                      <a:pt x="21"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12" name="Freeform 207"/>
              <p:cNvSpPr>
                <a:spLocks/>
              </p:cNvSpPr>
              <p:nvPr/>
            </p:nvSpPr>
            <p:spPr bwMode="auto">
              <a:xfrm>
                <a:off x="3957" y="2289"/>
                <a:ext cx="594" cy="244"/>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13" name="Freeform 208"/>
              <p:cNvSpPr>
                <a:spLocks/>
              </p:cNvSpPr>
              <p:nvPr/>
            </p:nvSpPr>
            <p:spPr bwMode="auto">
              <a:xfrm>
                <a:off x="3957" y="2289"/>
                <a:ext cx="594" cy="244"/>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noFill/>
              <a:ln w="12700" cap="flat">
                <a:solidFill>
                  <a:srgbClr val="00ADE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14" name="Freeform 209"/>
              <p:cNvSpPr>
                <a:spLocks/>
              </p:cNvSpPr>
              <p:nvPr/>
            </p:nvSpPr>
            <p:spPr bwMode="auto">
              <a:xfrm>
                <a:off x="4152" y="2330"/>
                <a:ext cx="33" cy="55"/>
              </a:xfrm>
              <a:custGeom>
                <a:avLst/>
                <a:gdLst>
                  <a:gd name="T0" fmla="*/ 43 w 43"/>
                  <a:gd name="T1" fmla="*/ 61 h 71"/>
                  <a:gd name="T2" fmla="*/ 43 w 43"/>
                  <a:gd name="T3" fmla="*/ 61 h 71"/>
                  <a:gd name="T4" fmla="*/ 12 w 43"/>
                  <a:gd name="T5" fmla="*/ 62 h 71"/>
                  <a:gd name="T6" fmla="*/ 12 w 43"/>
                  <a:gd name="T7" fmla="*/ 38 h 71"/>
                  <a:gd name="T8" fmla="*/ 39 w 43"/>
                  <a:gd name="T9" fmla="*/ 39 h 71"/>
                  <a:gd name="T10" fmla="*/ 40 w 43"/>
                  <a:gd name="T11" fmla="*/ 38 h 71"/>
                  <a:gd name="T12" fmla="*/ 41 w 43"/>
                  <a:gd name="T13" fmla="*/ 30 h 71"/>
                  <a:gd name="T14" fmla="*/ 40 w 43"/>
                  <a:gd name="T15" fmla="*/ 30 h 71"/>
                  <a:gd name="T16" fmla="*/ 12 w 43"/>
                  <a:gd name="T17" fmla="*/ 30 h 71"/>
                  <a:gd name="T18" fmla="*/ 12 w 43"/>
                  <a:gd name="T19" fmla="*/ 9 h 71"/>
                  <a:gd name="T20" fmla="*/ 42 w 43"/>
                  <a:gd name="T21" fmla="*/ 9 h 71"/>
                  <a:gd name="T22" fmla="*/ 42 w 43"/>
                  <a:gd name="T23" fmla="*/ 8 h 71"/>
                  <a:gd name="T24" fmla="*/ 43 w 43"/>
                  <a:gd name="T25" fmla="*/ 1 h 71"/>
                  <a:gd name="T26" fmla="*/ 43 w 43"/>
                  <a:gd name="T27" fmla="*/ 0 h 71"/>
                  <a:gd name="T28" fmla="*/ 1 w 43"/>
                  <a:gd name="T29" fmla="*/ 0 h 71"/>
                  <a:gd name="T30" fmla="*/ 0 w 43"/>
                  <a:gd name="T31" fmla="*/ 1 h 71"/>
                  <a:gd name="T32" fmla="*/ 1 w 43"/>
                  <a:gd name="T33" fmla="*/ 39 h 71"/>
                  <a:gd name="T34" fmla="*/ 1 w 43"/>
                  <a:gd name="T35" fmla="*/ 70 h 71"/>
                  <a:gd name="T36" fmla="*/ 1 w 43"/>
                  <a:gd name="T37" fmla="*/ 71 h 71"/>
                  <a:gd name="T38" fmla="*/ 42 w 43"/>
                  <a:gd name="T39" fmla="*/ 70 h 71"/>
                  <a:gd name="T40" fmla="*/ 43 w 43"/>
                  <a:gd name="T41" fmla="*/ 70 h 71"/>
                  <a:gd name="T42" fmla="*/ 43 w 43"/>
                  <a:gd name="T43" fmla="*/ 62 h 71"/>
                  <a:gd name="T44" fmla="*/ 43 w 43"/>
                  <a:gd name="T45" fmla="*/ 6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71">
                    <a:moveTo>
                      <a:pt x="43" y="61"/>
                    </a:moveTo>
                    <a:lnTo>
                      <a:pt x="43" y="61"/>
                    </a:lnTo>
                    <a:cubicBezTo>
                      <a:pt x="30" y="62"/>
                      <a:pt x="27" y="62"/>
                      <a:pt x="12" y="62"/>
                    </a:cubicBezTo>
                    <a:cubicBezTo>
                      <a:pt x="12" y="52"/>
                      <a:pt x="12" y="50"/>
                      <a:pt x="12" y="38"/>
                    </a:cubicBezTo>
                    <a:cubicBezTo>
                      <a:pt x="25" y="38"/>
                      <a:pt x="28" y="38"/>
                      <a:pt x="39" y="39"/>
                    </a:cubicBezTo>
                    <a:lnTo>
                      <a:pt x="40" y="38"/>
                    </a:lnTo>
                    <a:cubicBezTo>
                      <a:pt x="40" y="35"/>
                      <a:pt x="40" y="34"/>
                      <a:pt x="41" y="30"/>
                    </a:cubicBezTo>
                    <a:lnTo>
                      <a:pt x="40" y="30"/>
                    </a:lnTo>
                    <a:cubicBezTo>
                      <a:pt x="28" y="30"/>
                      <a:pt x="24" y="30"/>
                      <a:pt x="12" y="30"/>
                    </a:cubicBezTo>
                    <a:cubicBezTo>
                      <a:pt x="12" y="21"/>
                      <a:pt x="12" y="18"/>
                      <a:pt x="12" y="9"/>
                    </a:cubicBezTo>
                    <a:cubicBezTo>
                      <a:pt x="25" y="9"/>
                      <a:pt x="29" y="9"/>
                      <a:pt x="42" y="9"/>
                    </a:cubicBezTo>
                    <a:lnTo>
                      <a:pt x="42" y="8"/>
                    </a:lnTo>
                    <a:cubicBezTo>
                      <a:pt x="43" y="5"/>
                      <a:pt x="43" y="4"/>
                      <a:pt x="43" y="1"/>
                    </a:cubicBezTo>
                    <a:lnTo>
                      <a:pt x="43" y="0"/>
                    </a:lnTo>
                    <a:cubicBezTo>
                      <a:pt x="24" y="0"/>
                      <a:pt x="21" y="0"/>
                      <a:pt x="1" y="0"/>
                    </a:cubicBezTo>
                    <a:lnTo>
                      <a:pt x="0" y="1"/>
                    </a:lnTo>
                    <a:cubicBezTo>
                      <a:pt x="1" y="12"/>
                      <a:pt x="1" y="22"/>
                      <a:pt x="1" y="39"/>
                    </a:cubicBezTo>
                    <a:cubicBezTo>
                      <a:pt x="1" y="57"/>
                      <a:pt x="1" y="62"/>
                      <a:pt x="1" y="70"/>
                    </a:cubicBezTo>
                    <a:lnTo>
                      <a:pt x="1" y="71"/>
                    </a:lnTo>
                    <a:cubicBezTo>
                      <a:pt x="20" y="70"/>
                      <a:pt x="23" y="70"/>
                      <a:pt x="42" y="70"/>
                    </a:cubicBezTo>
                    <a:lnTo>
                      <a:pt x="43" y="70"/>
                    </a:lnTo>
                    <a:cubicBezTo>
                      <a:pt x="43" y="66"/>
                      <a:pt x="43" y="65"/>
                      <a:pt x="43" y="62"/>
                    </a:cubicBezTo>
                    <a:lnTo>
                      <a:pt x="43"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15" name="Freeform 210"/>
              <p:cNvSpPr>
                <a:spLocks/>
              </p:cNvSpPr>
              <p:nvPr/>
            </p:nvSpPr>
            <p:spPr bwMode="auto">
              <a:xfrm>
                <a:off x="4188" y="2333"/>
                <a:ext cx="23" cy="52"/>
              </a:xfrm>
              <a:custGeom>
                <a:avLst/>
                <a:gdLst>
                  <a:gd name="T0" fmla="*/ 29 w 30"/>
                  <a:gd name="T1" fmla="*/ 59 h 68"/>
                  <a:gd name="T2" fmla="*/ 29 w 30"/>
                  <a:gd name="T3" fmla="*/ 59 h 68"/>
                  <a:gd name="T4" fmla="*/ 24 w 30"/>
                  <a:gd name="T5" fmla="*/ 60 h 68"/>
                  <a:gd name="T6" fmla="*/ 18 w 30"/>
                  <a:gd name="T7" fmla="*/ 50 h 68"/>
                  <a:gd name="T8" fmla="*/ 18 w 30"/>
                  <a:gd name="T9" fmla="*/ 42 h 68"/>
                  <a:gd name="T10" fmla="*/ 18 w 30"/>
                  <a:gd name="T11" fmla="*/ 24 h 68"/>
                  <a:gd name="T12" fmla="*/ 29 w 30"/>
                  <a:gd name="T13" fmla="*/ 24 h 68"/>
                  <a:gd name="T14" fmla="*/ 30 w 30"/>
                  <a:gd name="T15" fmla="*/ 23 h 68"/>
                  <a:gd name="T16" fmla="*/ 30 w 30"/>
                  <a:gd name="T17" fmla="*/ 16 h 68"/>
                  <a:gd name="T18" fmla="*/ 29 w 30"/>
                  <a:gd name="T19" fmla="*/ 16 h 68"/>
                  <a:gd name="T20" fmla="*/ 18 w 30"/>
                  <a:gd name="T21" fmla="*/ 16 h 68"/>
                  <a:gd name="T22" fmla="*/ 19 w 30"/>
                  <a:gd name="T23" fmla="*/ 1 h 68"/>
                  <a:gd name="T24" fmla="*/ 18 w 30"/>
                  <a:gd name="T25" fmla="*/ 0 h 68"/>
                  <a:gd name="T26" fmla="*/ 8 w 30"/>
                  <a:gd name="T27" fmla="*/ 3 h 68"/>
                  <a:gd name="T28" fmla="*/ 8 w 30"/>
                  <a:gd name="T29" fmla="*/ 4 h 68"/>
                  <a:gd name="T30" fmla="*/ 8 w 30"/>
                  <a:gd name="T31" fmla="*/ 9 h 68"/>
                  <a:gd name="T32" fmla="*/ 8 w 30"/>
                  <a:gd name="T33" fmla="*/ 16 h 68"/>
                  <a:gd name="T34" fmla="*/ 1 w 30"/>
                  <a:gd name="T35" fmla="*/ 16 h 68"/>
                  <a:gd name="T36" fmla="*/ 1 w 30"/>
                  <a:gd name="T37" fmla="*/ 16 h 68"/>
                  <a:gd name="T38" fmla="*/ 0 w 30"/>
                  <a:gd name="T39" fmla="*/ 23 h 68"/>
                  <a:gd name="T40" fmla="*/ 1 w 30"/>
                  <a:gd name="T41" fmla="*/ 24 h 68"/>
                  <a:gd name="T42" fmla="*/ 8 w 30"/>
                  <a:gd name="T43" fmla="*/ 24 h 68"/>
                  <a:gd name="T44" fmla="*/ 8 w 30"/>
                  <a:gd name="T45" fmla="*/ 46 h 68"/>
                  <a:gd name="T46" fmla="*/ 10 w 30"/>
                  <a:gd name="T47" fmla="*/ 63 h 68"/>
                  <a:gd name="T48" fmla="*/ 21 w 30"/>
                  <a:gd name="T49" fmla="*/ 68 h 68"/>
                  <a:gd name="T50" fmla="*/ 29 w 30"/>
                  <a:gd name="T51" fmla="*/ 67 h 68"/>
                  <a:gd name="T52" fmla="*/ 29 w 30"/>
                  <a:gd name="T53" fmla="*/ 66 h 68"/>
                  <a:gd name="T54" fmla="*/ 29 w 30"/>
                  <a:gd name="T55" fmla="*/ 59 h 68"/>
                  <a:gd name="T56" fmla="*/ 29 w 30"/>
                  <a:gd name="T5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68">
                    <a:moveTo>
                      <a:pt x="29" y="59"/>
                    </a:moveTo>
                    <a:lnTo>
                      <a:pt x="29" y="59"/>
                    </a:lnTo>
                    <a:cubicBezTo>
                      <a:pt x="28" y="59"/>
                      <a:pt x="26" y="60"/>
                      <a:pt x="24" y="60"/>
                    </a:cubicBezTo>
                    <a:cubicBezTo>
                      <a:pt x="19" y="60"/>
                      <a:pt x="18" y="57"/>
                      <a:pt x="18" y="50"/>
                    </a:cubicBezTo>
                    <a:cubicBezTo>
                      <a:pt x="18" y="49"/>
                      <a:pt x="18" y="43"/>
                      <a:pt x="18" y="42"/>
                    </a:cubicBezTo>
                    <a:lnTo>
                      <a:pt x="18" y="24"/>
                    </a:lnTo>
                    <a:cubicBezTo>
                      <a:pt x="24" y="24"/>
                      <a:pt x="24" y="24"/>
                      <a:pt x="29" y="24"/>
                    </a:cubicBezTo>
                    <a:lnTo>
                      <a:pt x="30" y="23"/>
                    </a:lnTo>
                    <a:cubicBezTo>
                      <a:pt x="30" y="20"/>
                      <a:pt x="30" y="19"/>
                      <a:pt x="30" y="16"/>
                    </a:cubicBezTo>
                    <a:lnTo>
                      <a:pt x="29" y="16"/>
                    </a:lnTo>
                    <a:cubicBezTo>
                      <a:pt x="24" y="16"/>
                      <a:pt x="23" y="16"/>
                      <a:pt x="18" y="16"/>
                    </a:cubicBezTo>
                    <a:cubicBezTo>
                      <a:pt x="18" y="9"/>
                      <a:pt x="19" y="7"/>
                      <a:pt x="19" y="1"/>
                    </a:cubicBezTo>
                    <a:lnTo>
                      <a:pt x="18" y="0"/>
                    </a:lnTo>
                    <a:cubicBezTo>
                      <a:pt x="14" y="2"/>
                      <a:pt x="12" y="2"/>
                      <a:pt x="8" y="3"/>
                    </a:cubicBezTo>
                    <a:lnTo>
                      <a:pt x="8" y="4"/>
                    </a:lnTo>
                    <a:cubicBezTo>
                      <a:pt x="8" y="6"/>
                      <a:pt x="8" y="8"/>
                      <a:pt x="8" y="9"/>
                    </a:cubicBezTo>
                    <a:cubicBezTo>
                      <a:pt x="8" y="11"/>
                      <a:pt x="8" y="14"/>
                      <a:pt x="8" y="16"/>
                    </a:cubicBezTo>
                    <a:cubicBezTo>
                      <a:pt x="5" y="16"/>
                      <a:pt x="3" y="16"/>
                      <a:pt x="1" y="16"/>
                    </a:cubicBezTo>
                    <a:lnTo>
                      <a:pt x="1" y="16"/>
                    </a:lnTo>
                    <a:cubicBezTo>
                      <a:pt x="1" y="19"/>
                      <a:pt x="1" y="20"/>
                      <a:pt x="0" y="23"/>
                    </a:cubicBezTo>
                    <a:lnTo>
                      <a:pt x="1" y="24"/>
                    </a:lnTo>
                    <a:cubicBezTo>
                      <a:pt x="4" y="24"/>
                      <a:pt x="4" y="24"/>
                      <a:pt x="8" y="24"/>
                    </a:cubicBezTo>
                    <a:lnTo>
                      <a:pt x="8" y="46"/>
                    </a:lnTo>
                    <a:cubicBezTo>
                      <a:pt x="8" y="57"/>
                      <a:pt x="8" y="60"/>
                      <a:pt x="10" y="63"/>
                    </a:cubicBezTo>
                    <a:cubicBezTo>
                      <a:pt x="13" y="68"/>
                      <a:pt x="19" y="68"/>
                      <a:pt x="21" y="68"/>
                    </a:cubicBezTo>
                    <a:cubicBezTo>
                      <a:pt x="25" y="68"/>
                      <a:pt x="27" y="67"/>
                      <a:pt x="29" y="67"/>
                    </a:cubicBezTo>
                    <a:lnTo>
                      <a:pt x="29" y="66"/>
                    </a:lnTo>
                    <a:cubicBezTo>
                      <a:pt x="29" y="63"/>
                      <a:pt x="29" y="63"/>
                      <a:pt x="29" y="59"/>
                    </a:cubicBezTo>
                    <a:lnTo>
                      <a:pt x="29"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16" name="Freeform 211"/>
              <p:cNvSpPr>
                <a:spLocks/>
              </p:cNvSpPr>
              <p:nvPr/>
            </p:nvSpPr>
            <p:spPr bwMode="auto">
              <a:xfrm>
                <a:off x="4217" y="2323"/>
                <a:ext cx="34" cy="62"/>
              </a:xfrm>
              <a:custGeom>
                <a:avLst/>
                <a:gdLst>
                  <a:gd name="T0" fmla="*/ 45 w 45"/>
                  <a:gd name="T1" fmla="*/ 79 h 80"/>
                  <a:gd name="T2" fmla="*/ 45 w 45"/>
                  <a:gd name="T3" fmla="*/ 79 h 80"/>
                  <a:gd name="T4" fmla="*/ 45 w 45"/>
                  <a:gd name="T5" fmla="*/ 63 h 80"/>
                  <a:gd name="T6" fmla="*/ 45 w 45"/>
                  <a:gd name="T7" fmla="*/ 59 h 80"/>
                  <a:gd name="T8" fmla="*/ 45 w 45"/>
                  <a:gd name="T9" fmla="*/ 47 h 80"/>
                  <a:gd name="T10" fmla="*/ 44 w 45"/>
                  <a:gd name="T11" fmla="*/ 37 h 80"/>
                  <a:gd name="T12" fmla="*/ 36 w 45"/>
                  <a:gd name="T13" fmla="*/ 28 h 80"/>
                  <a:gd name="T14" fmla="*/ 29 w 45"/>
                  <a:gd name="T15" fmla="*/ 27 h 80"/>
                  <a:gd name="T16" fmla="*/ 11 w 45"/>
                  <a:gd name="T17" fmla="*/ 33 h 80"/>
                  <a:gd name="T18" fmla="*/ 12 w 45"/>
                  <a:gd name="T19" fmla="*/ 1 h 80"/>
                  <a:gd name="T20" fmla="*/ 11 w 45"/>
                  <a:gd name="T21" fmla="*/ 0 h 80"/>
                  <a:gd name="T22" fmla="*/ 1 w 45"/>
                  <a:gd name="T23" fmla="*/ 2 h 80"/>
                  <a:gd name="T24" fmla="*/ 0 w 45"/>
                  <a:gd name="T25" fmla="*/ 3 h 80"/>
                  <a:gd name="T26" fmla="*/ 1 w 45"/>
                  <a:gd name="T27" fmla="*/ 19 h 80"/>
                  <a:gd name="T28" fmla="*/ 1 w 45"/>
                  <a:gd name="T29" fmla="*/ 44 h 80"/>
                  <a:gd name="T30" fmla="*/ 1 w 45"/>
                  <a:gd name="T31" fmla="*/ 79 h 80"/>
                  <a:gd name="T32" fmla="*/ 1 w 45"/>
                  <a:gd name="T33" fmla="*/ 80 h 80"/>
                  <a:gd name="T34" fmla="*/ 12 w 45"/>
                  <a:gd name="T35" fmla="*/ 79 h 80"/>
                  <a:gd name="T36" fmla="*/ 12 w 45"/>
                  <a:gd name="T37" fmla="*/ 79 h 80"/>
                  <a:gd name="T38" fmla="*/ 12 w 45"/>
                  <a:gd name="T39" fmla="*/ 41 h 80"/>
                  <a:gd name="T40" fmla="*/ 25 w 45"/>
                  <a:gd name="T41" fmla="*/ 35 h 80"/>
                  <a:gd name="T42" fmla="*/ 34 w 45"/>
                  <a:gd name="T43" fmla="*/ 43 h 80"/>
                  <a:gd name="T44" fmla="*/ 34 w 45"/>
                  <a:gd name="T45" fmla="*/ 49 h 80"/>
                  <a:gd name="T46" fmla="*/ 34 w 45"/>
                  <a:gd name="T47" fmla="*/ 60 h 80"/>
                  <a:gd name="T48" fmla="*/ 34 w 45"/>
                  <a:gd name="T49" fmla="*/ 76 h 80"/>
                  <a:gd name="T50" fmla="*/ 34 w 45"/>
                  <a:gd name="T51" fmla="*/ 79 h 80"/>
                  <a:gd name="T52" fmla="*/ 35 w 45"/>
                  <a:gd name="T53" fmla="*/ 80 h 80"/>
                  <a:gd name="T54" fmla="*/ 45 w 45"/>
                  <a:gd name="T55" fmla="*/ 79 h 80"/>
                  <a:gd name="T56" fmla="*/ 45 w 45"/>
                  <a:gd name="T57"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80">
                    <a:moveTo>
                      <a:pt x="45" y="79"/>
                    </a:moveTo>
                    <a:lnTo>
                      <a:pt x="45" y="79"/>
                    </a:lnTo>
                    <a:cubicBezTo>
                      <a:pt x="45" y="73"/>
                      <a:pt x="45" y="72"/>
                      <a:pt x="45" y="63"/>
                    </a:cubicBezTo>
                    <a:lnTo>
                      <a:pt x="45" y="59"/>
                    </a:lnTo>
                    <a:lnTo>
                      <a:pt x="45" y="47"/>
                    </a:lnTo>
                    <a:cubicBezTo>
                      <a:pt x="44" y="41"/>
                      <a:pt x="44" y="39"/>
                      <a:pt x="44" y="37"/>
                    </a:cubicBezTo>
                    <a:cubicBezTo>
                      <a:pt x="43" y="33"/>
                      <a:pt x="40" y="30"/>
                      <a:pt x="36" y="28"/>
                    </a:cubicBezTo>
                    <a:cubicBezTo>
                      <a:pt x="34" y="27"/>
                      <a:pt x="31" y="27"/>
                      <a:pt x="29" y="27"/>
                    </a:cubicBezTo>
                    <a:cubicBezTo>
                      <a:pt x="21" y="27"/>
                      <a:pt x="15" y="31"/>
                      <a:pt x="11" y="33"/>
                    </a:cubicBezTo>
                    <a:cubicBezTo>
                      <a:pt x="11" y="22"/>
                      <a:pt x="11" y="11"/>
                      <a:pt x="12" y="1"/>
                    </a:cubicBezTo>
                    <a:lnTo>
                      <a:pt x="11" y="0"/>
                    </a:lnTo>
                    <a:cubicBezTo>
                      <a:pt x="7" y="1"/>
                      <a:pt x="5" y="1"/>
                      <a:pt x="1" y="2"/>
                    </a:cubicBezTo>
                    <a:lnTo>
                      <a:pt x="0" y="3"/>
                    </a:lnTo>
                    <a:cubicBezTo>
                      <a:pt x="0" y="7"/>
                      <a:pt x="1" y="10"/>
                      <a:pt x="1" y="19"/>
                    </a:cubicBezTo>
                    <a:cubicBezTo>
                      <a:pt x="1" y="27"/>
                      <a:pt x="1" y="36"/>
                      <a:pt x="1" y="44"/>
                    </a:cubicBezTo>
                    <a:cubicBezTo>
                      <a:pt x="1" y="63"/>
                      <a:pt x="1" y="72"/>
                      <a:pt x="1" y="79"/>
                    </a:cubicBezTo>
                    <a:lnTo>
                      <a:pt x="1" y="80"/>
                    </a:lnTo>
                    <a:cubicBezTo>
                      <a:pt x="6" y="79"/>
                      <a:pt x="7" y="79"/>
                      <a:pt x="12" y="79"/>
                    </a:cubicBezTo>
                    <a:lnTo>
                      <a:pt x="12" y="79"/>
                    </a:lnTo>
                    <a:cubicBezTo>
                      <a:pt x="12" y="67"/>
                      <a:pt x="11" y="58"/>
                      <a:pt x="12" y="41"/>
                    </a:cubicBezTo>
                    <a:cubicBezTo>
                      <a:pt x="15" y="38"/>
                      <a:pt x="19" y="35"/>
                      <a:pt x="25" y="35"/>
                    </a:cubicBezTo>
                    <a:cubicBezTo>
                      <a:pt x="30" y="35"/>
                      <a:pt x="33" y="38"/>
                      <a:pt x="34" y="43"/>
                    </a:cubicBezTo>
                    <a:cubicBezTo>
                      <a:pt x="34" y="45"/>
                      <a:pt x="34" y="47"/>
                      <a:pt x="34" y="49"/>
                    </a:cubicBezTo>
                    <a:lnTo>
                      <a:pt x="34" y="60"/>
                    </a:lnTo>
                    <a:cubicBezTo>
                      <a:pt x="34" y="65"/>
                      <a:pt x="34" y="70"/>
                      <a:pt x="34" y="76"/>
                    </a:cubicBezTo>
                    <a:lnTo>
                      <a:pt x="34" y="79"/>
                    </a:lnTo>
                    <a:lnTo>
                      <a:pt x="35" y="80"/>
                    </a:lnTo>
                    <a:cubicBezTo>
                      <a:pt x="39" y="79"/>
                      <a:pt x="40" y="79"/>
                      <a:pt x="45" y="79"/>
                    </a:cubicBezTo>
                    <a:lnTo>
                      <a:pt x="45" y="7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17" name="Freeform 212"/>
              <p:cNvSpPr>
                <a:spLocks noEditPoints="1"/>
              </p:cNvSpPr>
              <p:nvPr/>
            </p:nvSpPr>
            <p:spPr bwMode="auto">
              <a:xfrm>
                <a:off x="4261" y="2326"/>
                <a:ext cx="9" cy="59"/>
              </a:xfrm>
              <a:custGeom>
                <a:avLst/>
                <a:gdLst>
                  <a:gd name="T0" fmla="*/ 12 w 12"/>
                  <a:gd name="T1" fmla="*/ 76 h 77"/>
                  <a:gd name="T2" fmla="*/ 12 w 12"/>
                  <a:gd name="T3" fmla="*/ 76 h 77"/>
                  <a:gd name="T4" fmla="*/ 11 w 12"/>
                  <a:gd name="T5" fmla="*/ 48 h 77"/>
                  <a:gd name="T6" fmla="*/ 12 w 12"/>
                  <a:gd name="T7" fmla="*/ 25 h 77"/>
                  <a:gd name="T8" fmla="*/ 11 w 12"/>
                  <a:gd name="T9" fmla="*/ 24 h 77"/>
                  <a:gd name="T10" fmla="*/ 0 w 12"/>
                  <a:gd name="T11" fmla="*/ 26 h 77"/>
                  <a:gd name="T12" fmla="*/ 0 w 12"/>
                  <a:gd name="T13" fmla="*/ 27 h 77"/>
                  <a:gd name="T14" fmla="*/ 1 w 12"/>
                  <a:gd name="T15" fmla="*/ 55 h 77"/>
                  <a:gd name="T16" fmla="*/ 0 w 12"/>
                  <a:gd name="T17" fmla="*/ 76 h 77"/>
                  <a:gd name="T18" fmla="*/ 1 w 12"/>
                  <a:gd name="T19" fmla="*/ 77 h 77"/>
                  <a:gd name="T20" fmla="*/ 11 w 12"/>
                  <a:gd name="T21" fmla="*/ 76 h 77"/>
                  <a:gd name="T22" fmla="*/ 12 w 12"/>
                  <a:gd name="T23" fmla="*/ 76 h 77"/>
                  <a:gd name="T24" fmla="*/ 12 w 12"/>
                  <a:gd name="T25" fmla="*/ 10 h 77"/>
                  <a:gd name="T26" fmla="*/ 12 w 12"/>
                  <a:gd name="T27" fmla="*/ 10 h 77"/>
                  <a:gd name="T28" fmla="*/ 12 w 12"/>
                  <a:gd name="T29" fmla="*/ 0 h 77"/>
                  <a:gd name="T30" fmla="*/ 12 w 12"/>
                  <a:gd name="T31" fmla="*/ 0 h 77"/>
                  <a:gd name="T32" fmla="*/ 1 w 12"/>
                  <a:gd name="T33" fmla="*/ 1 h 77"/>
                  <a:gd name="T34" fmla="*/ 0 w 12"/>
                  <a:gd name="T35" fmla="*/ 1 h 77"/>
                  <a:gd name="T36" fmla="*/ 0 w 12"/>
                  <a:gd name="T37" fmla="*/ 7 h 77"/>
                  <a:gd name="T38" fmla="*/ 0 w 12"/>
                  <a:gd name="T39" fmla="*/ 10 h 77"/>
                  <a:gd name="T40" fmla="*/ 1 w 12"/>
                  <a:gd name="T41" fmla="*/ 11 h 77"/>
                  <a:gd name="T42" fmla="*/ 12 w 12"/>
                  <a:gd name="T43" fmla="*/ 10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2" y="69"/>
                      <a:pt x="11" y="66"/>
                      <a:pt x="11" y="48"/>
                    </a:cubicBezTo>
                    <a:cubicBezTo>
                      <a:pt x="11" y="35"/>
                      <a:pt x="12" y="30"/>
                      <a:pt x="12" y="25"/>
                    </a:cubicBezTo>
                    <a:lnTo>
                      <a:pt x="11" y="24"/>
                    </a:lnTo>
                    <a:cubicBezTo>
                      <a:pt x="6" y="25"/>
                      <a:pt x="5" y="25"/>
                      <a:pt x="0" y="26"/>
                    </a:cubicBezTo>
                    <a:lnTo>
                      <a:pt x="0" y="27"/>
                    </a:lnTo>
                    <a:cubicBezTo>
                      <a:pt x="1" y="33"/>
                      <a:pt x="1" y="36"/>
                      <a:pt x="1" y="55"/>
                    </a:cubicBezTo>
                    <a:cubicBezTo>
                      <a:pt x="1" y="66"/>
                      <a:pt x="1" y="71"/>
                      <a:pt x="0" y="76"/>
                    </a:cubicBezTo>
                    <a:lnTo>
                      <a:pt x="1" y="77"/>
                    </a:lnTo>
                    <a:cubicBezTo>
                      <a:pt x="6" y="76"/>
                      <a:pt x="6" y="76"/>
                      <a:pt x="11" y="76"/>
                    </a:cubicBezTo>
                    <a:lnTo>
                      <a:pt x="12" y="76"/>
                    </a:lnTo>
                    <a:close/>
                    <a:moveTo>
                      <a:pt x="12" y="10"/>
                    </a:moveTo>
                    <a:lnTo>
                      <a:pt x="12" y="10"/>
                    </a:lnTo>
                    <a:cubicBezTo>
                      <a:pt x="12" y="5"/>
                      <a:pt x="12" y="4"/>
                      <a:pt x="12" y="0"/>
                    </a:cubicBezTo>
                    <a:lnTo>
                      <a:pt x="12" y="0"/>
                    </a:lnTo>
                    <a:cubicBezTo>
                      <a:pt x="7" y="0"/>
                      <a:pt x="6" y="0"/>
                      <a:pt x="1" y="1"/>
                    </a:cubicBezTo>
                    <a:lnTo>
                      <a:pt x="0" y="1"/>
                    </a:lnTo>
                    <a:cubicBezTo>
                      <a:pt x="0" y="3"/>
                      <a:pt x="0" y="5"/>
                      <a:pt x="0" y="7"/>
                    </a:cubicBezTo>
                    <a:cubicBezTo>
                      <a:pt x="0" y="8"/>
                      <a:pt x="0" y="9"/>
                      <a:pt x="0" y="10"/>
                    </a:cubicBezTo>
                    <a:lnTo>
                      <a:pt x="1" y="11"/>
                    </a:lnTo>
                    <a:cubicBezTo>
                      <a:pt x="5" y="11"/>
                      <a:pt x="7" y="10"/>
                      <a:pt x="12" y="10"/>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18" name="Freeform 213"/>
              <p:cNvSpPr>
                <a:spLocks/>
              </p:cNvSpPr>
              <p:nvPr/>
            </p:nvSpPr>
            <p:spPr bwMode="auto">
              <a:xfrm>
                <a:off x="4279" y="2343"/>
                <a:ext cx="31" cy="42"/>
              </a:xfrm>
              <a:custGeom>
                <a:avLst/>
                <a:gdLst>
                  <a:gd name="T0" fmla="*/ 39 w 40"/>
                  <a:gd name="T1" fmla="*/ 41 h 54"/>
                  <a:gd name="T2" fmla="*/ 39 w 40"/>
                  <a:gd name="T3" fmla="*/ 41 h 54"/>
                  <a:gd name="T4" fmla="*/ 26 w 40"/>
                  <a:gd name="T5" fmla="*/ 46 h 54"/>
                  <a:gd name="T6" fmla="*/ 11 w 40"/>
                  <a:gd name="T7" fmla="*/ 28 h 54"/>
                  <a:gd name="T8" fmla="*/ 26 w 40"/>
                  <a:gd name="T9" fmla="*/ 9 h 54"/>
                  <a:gd name="T10" fmla="*/ 37 w 40"/>
                  <a:gd name="T11" fmla="*/ 13 h 54"/>
                  <a:gd name="T12" fmla="*/ 38 w 40"/>
                  <a:gd name="T13" fmla="*/ 12 h 54"/>
                  <a:gd name="T14" fmla="*/ 39 w 40"/>
                  <a:gd name="T15" fmla="*/ 4 h 54"/>
                  <a:gd name="T16" fmla="*/ 38 w 40"/>
                  <a:gd name="T17" fmla="*/ 4 h 54"/>
                  <a:gd name="T18" fmla="*/ 25 w 40"/>
                  <a:gd name="T19" fmla="*/ 0 h 54"/>
                  <a:gd name="T20" fmla="*/ 0 w 40"/>
                  <a:gd name="T21" fmla="*/ 28 h 54"/>
                  <a:gd name="T22" fmla="*/ 24 w 40"/>
                  <a:gd name="T23" fmla="*/ 54 h 54"/>
                  <a:gd name="T24" fmla="*/ 38 w 40"/>
                  <a:gd name="T25" fmla="*/ 51 h 54"/>
                  <a:gd name="T26" fmla="*/ 39 w 40"/>
                  <a:gd name="T27" fmla="*/ 50 h 54"/>
                  <a:gd name="T28" fmla="*/ 40 w 40"/>
                  <a:gd name="T29" fmla="*/ 41 h 54"/>
                  <a:gd name="T30" fmla="*/ 39 w 40"/>
                  <a:gd name="T31"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4">
                    <a:moveTo>
                      <a:pt x="39" y="41"/>
                    </a:moveTo>
                    <a:lnTo>
                      <a:pt x="39" y="41"/>
                    </a:lnTo>
                    <a:cubicBezTo>
                      <a:pt x="37" y="43"/>
                      <a:pt x="33" y="46"/>
                      <a:pt x="26" y="46"/>
                    </a:cubicBezTo>
                    <a:cubicBezTo>
                      <a:pt x="18" y="46"/>
                      <a:pt x="11" y="41"/>
                      <a:pt x="11" y="28"/>
                    </a:cubicBezTo>
                    <a:cubicBezTo>
                      <a:pt x="11" y="15"/>
                      <a:pt x="18" y="9"/>
                      <a:pt x="26" y="9"/>
                    </a:cubicBezTo>
                    <a:cubicBezTo>
                      <a:pt x="30" y="9"/>
                      <a:pt x="34" y="10"/>
                      <a:pt x="37" y="13"/>
                    </a:cubicBezTo>
                    <a:lnTo>
                      <a:pt x="38" y="12"/>
                    </a:lnTo>
                    <a:cubicBezTo>
                      <a:pt x="38" y="9"/>
                      <a:pt x="38" y="8"/>
                      <a:pt x="39" y="4"/>
                    </a:cubicBezTo>
                    <a:lnTo>
                      <a:pt x="38" y="4"/>
                    </a:lnTo>
                    <a:cubicBezTo>
                      <a:pt x="36" y="3"/>
                      <a:pt x="31" y="0"/>
                      <a:pt x="25" y="0"/>
                    </a:cubicBezTo>
                    <a:cubicBezTo>
                      <a:pt x="9" y="0"/>
                      <a:pt x="0" y="12"/>
                      <a:pt x="0" y="28"/>
                    </a:cubicBezTo>
                    <a:cubicBezTo>
                      <a:pt x="0" y="44"/>
                      <a:pt x="10" y="54"/>
                      <a:pt x="24" y="54"/>
                    </a:cubicBezTo>
                    <a:cubicBezTo>
                      <a:pt x="31" y="54"/>
                      <a:pt x="35" y="52"/>
                      <a:pt x="38" y="51"/>
                    </a:cubicBezTo>
                    <a:lnTo>
                      <a:pt x="39" y="50"/>
                    </a:lnTo>
                    <a:cubicBezTo>
                      <a:pt x="39" y="46"/>
                      <a:pt x="39" y="46"/>
                      <a:pt x="40" y="41"/>
                    </a:cubicBezTo>
                    <a:lnTo>
                      <a:pt x="39" y="4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19" name="Freeform 214"/>
              <p:cNvSpPr>
                <a:spLocks noEditPoints="1"/>
              </p:cNvSpPr>
              <p:nvPr/>
            </p:nvSpPr>
            <p:spPr bwMode="auto">
              <a:xfrm>
                <a:off x="4314" y="2343"/>
                <a:ext cx="31" cy="42"/>
              </a:xfrm>
              <a:custGeom>
                <a:avLst/>
                <a:gdLst>
                  <a:gd name="T0" fmla="*/ 41 w 41"/>
                  <a:gd name="T1" fmla="*/ 23 h 54"/>
                  <a:gd name="T2" fmla="*/ 41 w 41"/>
                  <a:gd name="T3" fmla="*/ 23 h 54"/>
                  <a:gd name="T4" fmla="*/ 40 w 41"/>
                  <a:gd name="T5" fmla="*/ 11 h 54"/>
                  <a:gd name="T6" fmla="*/ 23 w 41"/>
                  <a:gd name="T7" fmla="*/ 0 h 54"/>
                  <a:gd name="T8" fmla="*/ 6 w 41"/>
                  <a:gd name="T9" fmla="*/ 4 h 54"/>
                  <a:gd name="T10" fmla="*/ 6 w 41"/>
                  <a:gd name="T11" fmla="*/ 4 h 54"/>
                  <a:gd name="T12" fmla="*/ 5 w 41"/>
                  <a:gd name="T13" fmla="*/ 12 h 54"/>
                  <a:gd name="T14" fmla="*/ 6 w 41"/>
                  <a:gd name="T15" fmla="*/ 12 h 54"/>
                  <a:gd name="T16" fmla="*/ 21 w 41"/>
                  <a:gd name="T17" fmla="*/ 8 h 54"/>
                  <a:gd name="T18" fmla="*/ 29 w 41"/>
                  <a:gd name="T19" fmla="*/ 12 h 54"/>
                  <a:gd name="T20" fmla="*/ 30 w 41"/>
                  <a:gd name="T21" fmla="*/ 18 h 54"/>
                  <a:gd name="T22" fmla="*/ 29 w 41"/>
                  <a:gd name="T23" fmla="*/ 18 h 54"/>
                  <a:gd name="T24" fmla="*/ 0 w 41"/>
                  <a:gd name="T25" fmla="*/ 38 h 54"/>
                  <a:gd name="T26" fmla="*/ 17 w 41"/>
                  <a:gd name="T27" fmla="*/ 54 h 54"/>
                  <a:gd name="T28" fmla="*/ 30 w 41"/>
                  <a:gd name="T29" fmla="*/ 49 h 54"/>
                  <a:gd name="T30" fmla="*/ 30 w 41"/>
                  <a:gd name="T31" fmla="*/ 53 h 54"/>
                  <a:gd name="T32" fmla="*/ 31 w 41"/>
                  <a:gd name="T33" fmla="*/ 54 h 54"/>
                  <a:gd name="T34" fmla="*/ 41 w 41"/>
                  <a:gd name="T35" fmla="*/ 53 h 54"/>
                  <a:gd name="T36" fmla="*/ 41 w 41"/>
                  <a:gd name="T37" fmla="*/ 53 h 54"/>
                  <a:gd name="T38" fmla="*/ 41 w 41"/>
                  <a:gd name="T39" fmla="*/ 33 h 54"/>
                  <a:gd name="T40" fmla="*/ 41 w 41"/>
                  <a:gd name="T41" fmla="*/ 23 h 54"/>
                  <a:gd name="T42" fmla="*/ 30 w 41"/>
                  <a:gd name="T43" fmla="*/ 25 h 54"/>
                  <a:gd name="T44" fmla="*/ 30 w 41"/>
                  <a:gd name="T45" fmla="*/ 25 h 54"/>
                  <a:gd name="T46" fmla="*/ 30 w 41"/>
                  <a:gd name="T47" fmla="*/ 42 h 54"/>
                  <a:gd name="T48" fmla="*/ 20 w 41"/>
                  <a:gd name="T49" fmla="*/ 46 h 54"/>
                  <a:gd name="T50" fmla="*/ 10 w 41"/>
                  <a:gd name="T51" fmla="*/ 37 h 54"/>
                  <a:gd name="T52" fmla="*/ 29 w 41"/>
                  <a:gd name="T53" fmla="*/ 26 h 54"/>
                  <a:gd name="T54" fmla="*/ 30 w 41"/>
                  <a:gd name="T55"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54">
                    <a:moveTo>
                      <a:pt x="41" y="23"/>
                    </a:moveTo>
                    <a:lnTo>
                      <a:pt x="41" y="23"/>
                    </a:lnTo>
                    <a:cubicBezTo>
                      <a:pt x="41" y="19"/>
                      <a:pt x="41" y="13"/>
                      <a:pt x="40" y="11"/>
                    </a:cubicBezTo>
                    <a:cubicBezTo>
                      <a:pt x="38" y="3"/>
                      <a:pt x="31" y="0"/>
                      <a:pt x="23" y="0"/>
                    </a:cubicBezTo>
                    <a:cubicBezTo>
                      <a:pt x="18" y="0"/>
                      <a:pt x="12" y="2"/>
                      <a:pt x="6" y="4"/>
                    </a:cubicBezTo>
                    <a:lnTo>
                      <a:pt x="6" y="4"/>
                    </a:lnTo>
                    <a:cubicBezTo>
                      <a:pt x="6" y="6"/>
                      <a:pt x="6" y="7"/>
                      <a:pt x="5" y="12"/>
                    </a:cubicBezTo>
                    <a:lnTo>
                      <a:pt x="6" y="12"/>
                    </a:lnTo>
                    <a:cubicBezTo>
                      <a:pt x="10" y="10"/>
                      <a:pt x="15" y="8"/>
                      <a:pt x="21" y="8"/>
                    </a:cubicBezTo>
                    <a:cubicBezTo>
                      <a:pt x="26" y="8"/>
                      <a:pt x="28" y="10"/>
                      <a:pt x="29" y="12"/>
                    </a:cubicBezTo>
                    <a:cubicBezTo>
                      <a:pt x="30" y="14"/>
                      <a:pt x="30" y="15"/>
                      <a:pt x="30" y="18"/>
                    </a:cubicBezTo>
                    <a:lnTo>
                      <a:pt x="29" y="18"/>
                    </a:lnTo>
                    <a:cubicBezTo>
                      <a:pt x="11" y="20"/>
                      <a:pt x="0" y="25"/>
                      <a:pt x="0" y="38"/>
                    </a:cubicBezTo>
                    <a:cubicBezTo>
                      <a:pt x="0" y="48"/>
                      <a:pt x="7" y="54"/>
                      <a:pt x="17" y="54"/>
                    </a:cubicBezTo>
                    <a:cubicBezTo>
                      <a:pt x="24" y="54"/>
                      <a:pt x="28" y="51"/>
                      <a:pt x="30" y="49"/>
                    </a:cubicBezTo>
                    <a:lnTo>
                      <a:pt x="30" y="53"/>
                    </a:lnTo>
                    <a:lnTo>
                      <a:pt x="31" y="54"/>
                    </a:lnTo>
                    <a:cubicBezTo>
                      <a:pt x="35" y="53"/>
                      <a:pt x="36" y="53"/>
                      <a:pt x="41" y="53"/>
                    </a:cubicBezTo>
                    <a:lnTo>
                      <a:pt x="41" y="53"/>
                    </a:lnTo>
                    <a:cubicBezTo>
                      <a:pt x="41" y="46"/>
                      <a:pt x="41" y="45"/>
                      <a:pt x="41" y="33"/>
                    </a:cubicBezTo>
                    <a:lnTo>
                      <a:pt x="41" y="23"/>
                    </a:lnTo>
                    <a:close/>
                    <a:moveTo>
                      <a:pt x="30" y="25"/>
                    </a:moveTo>
                    <a:lnTo>
                      <a:pt x="30" y="25"/>
                    </a:lnTo>
                    <a:lnTo>
                      <a:pt x="30" y="42"/>
                    </a:lnTo>
                    <a:cubicBezTo>
                      <a:pt x="29" y="43"/>
                      <a:pt x="26" y="46"/>
                      <a:pt x="20" y="46"/>
                    </a:cubicBezTo>
                    <a:cubicBezTo>
                      <a:pt x="10" y="46"/>
                      <a:pt x="10" y="38"/>
                      <a:pt x="10" y="37"/>
                    </a:cubicBezTo>
                    <a:cubicBezTo>
                      <a:pt x="10" y="28"/>
                      <a:pt x="19" y="27"/>
                      <a:pt x="29" y="26"/>
                    </a:cubicBezTo>
                    <a:lnTo>
                      <a:pt x="30" y="2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20" name="Freeform 215"/>
              <p:cNvSpPr>
                <a:spLocks/>
              </p:cNvSpPr>
              <p:nvPr/>
            </p:nvSpPr>
            <p:spPr bwMode="auto">
              <a:xfrm>
                <a:off x="4355" y="2323"/>
                <a:ext cx="9" cy="62"/>
              </a:xfrm>
              <a:custGeom>
                <a:avLst/>
                <a:gdLst>
                  <a:gd name="T0" fmla="*/ 12 w 12"/>
                  <a:gd name="T1" fmla="*/ 79 h 80"/>
                  <a:gd name="T2" fmla="*/ 12 w 12"/>
                  <a:gd name="T3" fmla="*/ 79 h 80"/>
                  <a:gd name="T4" fmla="*/ 11 w 12"/>
                  <a:gd name="T5" fmla="*/ 40 h 80"/>
                  <a:gd name="T6" fmla="*/ 12 w 12"/>
                  <a:gd name="T7" fmla="*/ 1 h 80"/>
                  <a:gd name="T8" fmla="*/ 11 w 12"/>
                  <a:gd name="T9" fmla="*/ 0 h 80"/>
                  <a:gd name="T10" fmla="*/ 0 w 12"/>
                  <a:gd name="T11" fmla="*/ 2 h 80"/>
                  <a:gd name="T12" fmla="*/ 0 w 12"/>
                  <a:gd name="T13" fmla="*/ 3 h 80"/>
                  <a:gd name="T14" fmla="*/ 1 w 12"/>
                  <a:gd name="T15" fmla="*/ 44 h 80"/>
                  <a:gd name="T16" fmla="*/ 0 w 12"/>
                  <a:gd name="T17" fmla="*/ 79 h 80"/>
                  <a:gd name="T18" fmla="*/ 1 w 12"/>
                  <a:gd name="T19" fmla="*/ 80 h 80"/>
                  <a:gd name="T20" fmla="*/ 11 w 12"/>
                  <a:gd name="T21" fmla="*/ 79 h 80"/>
                  <a:gd name="T22" fmla="*/ 12 w 12"/>
                  <a:gd name="T23"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80">
                    <a:moveTo>
                      <a:pt x="12" y="79"/>
                    </a:moveTo>
                    <a:lnTo>
                      <a:pt x="12" y="79"/>
                    </a:lnTo>
                    <a:cubicBezTo>
                      <a:pt x="11" y="69"/>
                      <a:pt x="11" y="62"/>
                      <a:pt x="11" y="40"/>
                    </a:cubicBezTo>
                    <a:cubicBezTo>
                      <a:pt x="11" y="27"/>
                      <a:pt x="11" y="14"/>
                      <a:pt x="12" y="1"/>
                    </a:cubicBezTo>
                    <a:lnTo>
                      <a:pt x="11" y="0"/>
                    </a:lnTo>
                    <a:cubicBezTo>
                      <a:pt x="6" y="1"/>
                      <a:pt x="5" y="1"/>
                      <a:pt x="0" y="2"/>
                    </a:cubicBezTo>
                    <a:lnTo>
                      <a:pt x="0" y="3"/>
                    </a:lnTo>
                    <a:cubicBezTo>
                      <a:pt x="1" y="16"/>
                      <a:pt x="1" y="30"/>
                      <a:pt x="1" y="44"/>
                    </a:cubicBezTo>
                    <a:cubicBezTo>
                      <a:pt x="1" y="63"/>
                      <a:pt x="0" y="72"/>
                      <a:pt x="0" y="79"/>
                    </a:cubicBezTo>
                    <a:lnTo>
                      <a:pt x="1" y="80"/>
                    </a:lnTo>
                    <a:cubicBezTo>
                      <a:pt x="5" y="79"/>
                      <a:pt x="6" y="79"/>
                      <a:pt x="11" y="79"/>
                    </a:cubicBezTo>
                    <a:lnTo>
                      <a:pt x="12" y="7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21" name="Freeform 216"/>
              <p:cNvSpPr>
                <a:spLocks/>
              </p:cNvSpPr>
              <p:nvPr/>
            </p:nvSpPr>
            <p:spPr bwMode="auto">
              <a:xfrm>
                <a:off x="4037" y="2439"/>
                <a:ext cx="20" cy="41"/>
              </a:xfrm>
              <a:custGeom>
                <a:avLst/>
                <a:gdLst>
                  <a:gd name="T0" fmla="*/ 25 w 26"/>
                  <a:gd name="T1" fmla="*/ 11 h 53"/>
                  <a:gd name="T2" fmla="*/ 25 w 26"/>
                  <a:gd name="T3" fmla="*/ 11 h 53"/>
                  <a:gd name="T4" fmla="*/ 26 w 26"/>
                  <a:gd name="T5" fmla="*/ 1 h 53"/>
                  <a:gd name="T6" fmla="*/ 26 w 26"/>
                  <a:gd name="T7" fmla="*/ 1 h 53"/>
                  <a:gd name="T8" fmla="*/ 23 w 26"/>
                  <a:gd name="T9" fmla="*/ 0 h 53"/>
                  <a:gd name="T10" fmla="*/ 11 w 26"/>
                  <a:gd name="T11" fmla="*/ 10 h 53"/>
                  <a:gd name="T12" fmla="*/ 12 w 26"/>
                  <a:gd name="T13" fmla="*/ 1 h 53"/>
                  <a:gd name="T14" fmla="*/ 11 w 26"/>
                  <a:gd name="T15" fmla="*/ 1 h 53"/>
                  <a:gd name="T16" fmla="*/ 1 w 26"/>
                  <a:gd name="T17" fmla="*/ 3 h 53"/>
                  <a:gd name="T18" fmla="*/ 0 w 26"/>
                  <a:gd name="T19" fmla="*/ 4 h 53"/>
                  <a:gd name="T20" fmla="*/ 1 w 26"/>
                  <a:gd name="T21" fmla="*/ 29 h 53"/>
                  <a:gd name="T22" fmla="*/ 1 w 26"/>
                  <a:gd name="T23" fmla="*/ 53 h 53"/>
                  <a:gd name="T24" fmla="*/ 1 w 26"/>
                  <a:gd name="T25" fmla="*/ 53 h 53"/>
                  <a:gd name="T26" fmla="*/ 12 w 26"/>
                  <a:gd name="T27" fmla="*/ 53 h 53"/>
                  <a:gd name="T28" fmla="*/ 12 w 26"/>
                  <a:gd name="T29" fmla="*/ 52 h 53"/>
                  <a:gd name="T30" fmla="*/ 12 w 26"/>
                  <a:gd name="T31" fmla="*/ 30 h 53"/>
                  <a:gd name="T32" fmla="*/ 16 w 26"/>
                  <a:gd name="T33" fmla="*/ 12 h 53"/>
                  <a:gd name="T34" fmla="*/ 20 w 26"/>
                  <a:gd name="T35" fmla="*/ 11 h 53"/>
                  <a:gd name="T36" fmla="*/ 24 w 26"/>
                  <a:gd name="T37" fmla="*/ 12 h 53"/>
                  <a:gd name="T38" fmla="*/ 25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5" y="11"/>
                    </a:moveTo>
                    <a:lnTo>
                      <a:pt x="25" y="11"/>
                    </a:lnTo>
                    <a:cubicBezTo>
                      <a:pt x="25" y="7"/>
                      <a:pt x="25" y="6"/>
                      <a:pt x="26" y="1"/>
                    </a:cubicBezTo>
                    <a:lnTo>
                      <a:pt x="26" y="1"/>
                    </a:lnTo>
                    <a:cubicBezTo>
                      <a:pt x="25" y="1"/>
                      <a:pt x="25" y="0"/>
                      <a:pt x="23" y="0"/>
                    </a:cubicBezTo>
                    <a:cubicBezTo>
                      <a:pt x="15" y="0"/>
                      <a:pt x="12" y="7"/>
                      <a:pt x="11" y="10"/>
                    </a:cubicBezTo>
                    <a:lnTo>
                      <a:pt x="12" y="1"/>
                    </a:lnTo>
                    <a:lnTo>
                      <a:pt x="11" y="1"/>
                    </a:lnTo>
                    <a:cubicBezTo>
                      <a:pt x="7" y="2"/>
                      <a:pt x="5" y="2"/>
                      <a:pt x="1" y="3"/>
                    </a:cubicBezTo>
                    <a:lnTo>
                      <a:pt x="0" y="4"/>
                    </a:lnTo>
                    <a:cubicBezTo>
                      <a:pt x="1" y="9"/>
                      <a:pt x="1" y="13"/>
                      <a:pt x="1" y="29"/>
                    </a:cubicBezTo>
                    <a:cubicBezTo>
                      <a:pt x="1" y="38"/>
                      <a:pt x="1" y="45"/>
                      <a:pt x="1" y="53"/>
                    </a:cubicBezTo>
                    <a:lnTo>
                      <a:pt x="1" y="53"/>
                    </a:lnTo>
                    <a:cubicBezTo>
                      <a:pt x="6" y="53"/>
                      <a:pt x="7" y="53"/>
                      <a:pt x="12" y="53"/>
                    </a:cubicBezTo>
                    <a:lnTo>
                      <a:pt x="12" y="52"/>
                    </a:lnTo>
                    <a:cubicBezTo>
                      <a:pt x="12" y="47"/>
                      <a:pt x="12" y="41"/>
                      <a:pt x="12" y="30"/>
                    </a:cubicBezTo>
                    <a:cubicBezTo>
                      <a:pt x="12" y="20"/>
                      <a:pt x="12" y="15"/>
                      <a:pt x="16" y="12"/>
                    </a:cubicBezTo>
                    <a:cubicBezTo>
                      <a:pt x="17" y="12"/>
                      <a:pt x="18" y="11"/>
                      <a:pt x="20" y="11"/>
                    </a:cubicBezTo>
                    <a:cubicBezTo>
                      <a:pt x="22" y="11"/>
                      <a:pt x="23" y="11"/>
                      <a:pt x="24" y="12"/>
                    </a:cubicBezTo>
                    <a:lnTo>
                      <a:pt x="25"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22" name="Freeform 217"/>
              <p:cNvSpPr>
                <a:spLocks noEditPoints="1"/>
              </p:cNvSpPr>
              <p:nvPr/>
            </p:nvSpPr>
            <p:spPr bwMode="auto">
              <a:xfrm>
                <a:off x="4060" y="2439"/>
                <a:ext cx="36" cy="41"/>
              </a:xfrm>
              <a:custGeom>
                <a:avLst/>
                <a:gdLst>
                  <a:gd name="T0" fmla="*/ 43 w 46"/>
                  <a:gd name="T1" fmla="*/ 40 h 54"/>
                  <a:gd name="T2" fmla="*/ 43 w 46"/>
                  <a:gd name="T3" fmla="*/ 40 h 54"/>
                  <a:gd name="T4" fmla="*/ 36 w 46"/>
                  <a:gd name="T5" fmla="*/ 45 h 54"/>
                  <a:gd name="T6" fmla="*/ 27 w 46"/>
                  <a:gd name="T7" fmla="*/ 46 h 54"/>
                  <a:gd name="T8" fmla="*/ 14 w 46"/>
                  <a:gd name="T9" fmla="*/ 41 h 54"/>
                  <a:gd name="T10" fmla="*/ 11 w 46"/>
                  <a:gd name="T11" fmla="*/ 29 h 54"/>
                  <a:gd name="T12" fmla="*/ 45 w 46"/>
                  <a:gd name="T13" fmla="*/ 29 h 54"/>
                  <a:gd name="T14" fmla="*/ 46 w 46"/>
                  <a:gd name="T15" fmla="*/ 28 h 54"/>
                  <a:gd name="T16" fmla="*/ 40 w 46"/>
                  <a:gd name="T17" fmla="*/ 7 h 54"/>
                  <a:gd name="T18" fmla="*/ 24 w 46"/>
                  <a:gd name="T19" fmla="*/ 0 h 54"/>
                  <a:gd name="T20" fmla="*/ 0 w 46"/>
                  <a:gd name="T21" fmla="*/ 28 h 54"/>
                  <a:gd name="T22" fmla="*/ 26 w 46"/>
                  <a:gd name="T23" fmla="*/ 54 h 54"/>
                  <a:gd name="T24" fmla="*/ 42 w 46"/>
                  <a:gd name="T25" fmla="*/ 50 h 54"/>
                  <a:gd name="T26" fmla="*/ 43 w 46"/>
                  <a:gd name="T27" fmla="*/ 50 h 54"/>
                  <a:gd name="T28" fmla="*/ 44 w 46"/>
                  <a:gd name="T29" fmla="*/ 41 h 54"/>
                  <a:gd name="T30" fmla="*/ 43 w 46"/>
                  <a:gd name="T31" fmla="*/ 40 h 54"/>
                  <a:gd name="T32" fmla="*/ 35 w 46"/>
                  <a:gd name="T33" fmla="*/ 21 h 54"/>
                  <a:gd name="T34" fmla="*/ 35 w 46"/>
                  <a:gd name="T35" fmla="*/ 21 h 54"/>
                  <a:gd name="T36" fmla="*/ 11 w 46"/>
                  <a:gd name="T37" fmla="*/ 21 h 54"/>
                  <a:gd name="T38" fmla="*/ 24 w 46"/>
                  <a:gd name="T39" fmla="*/ 7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2"/>
                      <a:pt x="39" y="43"/>
                      <a:pt x="36" y="45"/>
                    </a:cubicBezTo>
                    <a:cubicBezTo>
                      <a:pt x="33" y="46"/>
                      <a:pt x="30" y="46"/>
                      <a:pt x="27" y="46"/>
                    </a:cubicBezTo>
                    <a:cubicBezTo>
                      <a:pt x="24" y="46"/>
                      <a:pt x="18" y="46"/>
                      <a:pt x="14" y="41"/>
                    </a:cubicBezTo>
                    <a:cubicBezTo>
                      <a:pt x="11" y="37"/>
                      <a:pt x="11" y="32"/>
                      <a:pt x="11" y="29"/>
                    </a:cubicBezTo>
                    <a:cubicBezTo>
                      <a:pt x="27" y="29"/>
                      <a:pt x="29" y="29"/>
                      <a:pt x="45" y="29"/>
                    </a:cubicBezTo>
                    <a:lnTo>
                      <a:pt x="46" y="28"/>
                    </a:lnTo>
                    <a:cubicBezTo>
                      <a:pt x="46" y="24"/>
                      <a:pt x="46" y="14"/>
                      <a:pt x="40" y="7"/>
                    </a:cubicBezTo>
                    <a:cubicBezTo>
                      <a:pt x="37" y="4"/>
                      <a:pt x="32" y="0"/>
                      <a:pt x="24" y="0"/>
                    </a:cubicBezTo>
                    <a:cubicBezTo>
                      <a:pt x="11" y="0"/>
                      <a:pt x="0" y="9"/>
                      <a:pt x="0" y="28"/>
                    </a:cubicBezTo>
                    <a:cubicBezTo>
                      <a:pt x="0" y="45"/>
                      <a:pt x="10" y="54"/>
                      <a:pt x="26" y="54"/>
                    </a:cubicBezTo>
                    <a:cubicBezTo>
                      <a:pt x="35" y="54"/>
                      <a:pt x="41" y="51"/>
                      <a:pt x="42" y="50"/>
                    </a:cubicBezTo>
                    <a:lnTo>
                      <a:pt x="43" y="50"/>
                    </a:lnTo>
                    <a:cubicBezTo>
                      <a:pt x="43" y="46"/>
                      <a:pt x="43" y="45"/>
                      <a:pt x="44" y="41"/>
                    </a:cubicBezTo>
                    <a:lnTo>
                      <a:pt x="43" y="40"/>
                    </a:lnTo>
                    <a:close/>
                    <a:moveTo>
                      <a:pt x="35" y="21"/>
                    </a:moveTo>
                    <a:lnTo>
                      <a:pt x="35" y="21"/>
                    </a:lnTo>
                    <a:cubicBezTo>
                      <a:pt x="26" y="21"/>
                      <a:pt x="23" y="21"/>
                      <a:pt x="11" y="21"/>
                    </a:cubicBezTo>
                    <a:cubicBezTo>
                      <a:pt x="12" y="11"/>
                      <a:pt x="18" y="7"/>
                      <a:pt x="24" y="7"/>
                    </a:cubicBezTo>
                    <a:cubicBezTo>
                      <a:pt x="28" y="7"/>
                      <a:pt x="32" y="10"/>
                      <a:pt x="34" y="15"/>
                    </a:cubicBezTo>
                    <a:cubicBezTo>
                      <a:pt x="35" y="17"/>
                      <a:pt x="35" y="20"/>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23" name="Freeform 218"/>
              <p:cNvSpPr>
                <a:spLocks noEditPoints="1"/>
              </p:cNvSpPr>
              <p:nvPr/>
            </p:nvSpPr>
            <p:spPr bwMode="auto">
              <a:xfrm>
                <a:off x="4102" y="2440"/>
                <a:ext cx="36" cy="59"/>
              </a:xfrm>
              <a:custGeom>
                <a:avLst/>
                <a:gdLst>
                  <a:gd name="T0" fmla="*/ 46 w 47"/>
                  <a:gd name="T1" fmla="*/ 0 h 77"/>
                  <a:gd name="T2" fmla="*/ 46 w 47"/>
                  <a:gd name="T3" fmla="*/ 0 h 77"/>
                  <a:gd name="T4" fmla="*/ 32 w 47"/>
                  <a:gd name="T5" fmla="*/ 0 h 77"/>
                  <a:gd name="T6" fmla="*/ 2 w 47"/>
                  <a:gd name="T7" fmla="*/ 15 h 77"/>
                  <a:gd name="T8" fmla="*/ 0 w 47"/>
                  <a:gd name="T9" fmla="*/ 28 h 77"/>
                  <a:gd name="T10" fmla="*/ 22 w 47"/>
                  <a:gd name="T11" fmla="*/ 53 h 77"/>
                  <a:gd name="T12" fmla="*/ 36 w 47"/>
                  <a:gd name="T13" fmla="*/ 48 h 77"/>
                  <a:gd name="T14" fmla="*/ 36 w 47"/>
                  <a:gd name="T15" fmla="*/ 76 h 77"/>
                  <a:gd name="T16" fmla="*/ 36 w 47"/>
                  <a:gd name="T17" fmla="*/ 77 h 77"/>
                  <a:gd name="T18" fmla="*/ 47 w 47"/>
                  <a:gd name="T19" fmla="*/ 76 h 77"/>
                  <a:gd name="T20" fmla="*/ 47 w 47"/>
                  <a:gd name="T21" fmla="*/ 76 h 77"/>
                  <a:gd name="T22" fmla="*/ 47 w 47"/>
                  <a:gd name="T23" fmla="*/ 71 h 77"/>
                  <a:gd name="T24" fmla="*/ 46 w 47"/>
                  <a:gd name="T25" fmla="*/ 40 h 77"/>
                  <a:gd name="T26" fmla="*/ 47 w 47"/>
                  <a:gd name="T27" fmla="*/ 1 h 77"/>
                  <a:gd name="T28" fmla="*/ 46 w 47"/>
                  <a:gd name="T29" fmla="*/ 0 h 77"/>
                  <a:gd name="T30" fmla="*/ 36 w 47"/>
                  <a:gd name="T31" fmla="*/ 40 h 77"/>
                  <a:gd name="T32" fmla="*/ 36 w 47"/>
                  <a:gd name="T33" fmla="*/ 40 h 77"/>
                  <a:gd name="T34" fmla="*/ 25 w 47"/>
                  <a:gd name="T35" fmla="*/ 44 h 77"/>
                  <a:gd name="T36" fmla="*/ 11 w 47"/>
                  <a:gd name="T37" fmla="*/ 28 h 77"/>
                  <a:gd name="T38" fmla="*/ 16 w 47"/>
                  <a:gd name="T39" fmla="*/ 13 h 77"/>
                  <a:gd name="T40" fmla="*/ 32 w 47"/>
                  <a:gd name="T41" fmla="*/ 8 h 77"/>
                  <a:gd name="T42" fmla="*/ 36 w 47"/>
                  <a:gd name="T43" fmla="*/ 8 h 77"/>
                  <a:gd name="T44" fmla="*/ 36 w 47"/>
                  <a:gd name="T45" fmla="*/ 4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77">
                    <a:moveTo>
                      <a:pt x="46" y="0"/>
                    </a:moveTo>
                    <a:lnTo>
                      <a:pt x="46" y="0"/>
                    </a:lnTo>
                    <a:cubicBezTo>
                      <a:pt x="44" y="0"/>
                      <a:pt x="34" y="0"/>
                      <a:pt x="32" y="0"/>
                    </a:cubicBezTo>
                    <a:cubicBezTo>
                      <a:pt x="23" y="0"/>
                      <a:pt x="9" y="1"/>
                      <a:pt x="2" y="15"/>
                    </a:cubicBezTo>
                    <a:cubicBezTo>
                      <a:pt x="0" y="19"/>
                      <a:pt x="0" y="24"/>
                      <a:pt x="0" y="28"/>
                    </a:cubicBezTo>
                    <a:cubicBezTo>
                      <a:pt x="0" y="42"/>
                      <a:pt x="8" y="53"/>
                      <a:pt x="22" y="53"/>
                    </a:cubicBezTo>
                    <a:cubicBezTo>
                      <a:pt x="29" y="53"/>
                      <a:pt x="34" y="50"/>
                      <a:pt x="36" y="48"/>
                    </a:cubicBezTo>
                    <a:cubicBezTo>
                      <a:pt x="36" y="60"/>
                      <a:pt x="36" y="64"/>
                      <a:pt x="36" y="76"/>
                    </a:cubicBezTo>
                    <a:lnTo>
                      <a:pt x="36" y="77"/>
                    </a:lnTo>
                    <a:lnTo>
                      <a:pt x="47" y="76"/>
                    </a:lnTo>
                    <a:lnTo>
                      <a:pt x="47" y="76"/>
                    </a:lnTo>
                    <a:lnTo>
                      <a:pt x="47" y="71"/>
                    </a:lnTo>
                    <a:cubicBezTo>
                      <a:pt x="46" y="61"/>
                      <a:pt x="46" y="51"/>
                      <a:pt x="46" y="40"/>
                    </a:cubicBezTo>
                    <a:cubicBezTo>
                      <a:pt x="46" y="27"/>
                      <a:pt x="46" y="14"/>
                      <a:pt x="47" y="1"/>
                    </a:cubicBezTo>
                    <a:lnTo>
                      <a:pt x="46" y="0"/>
                    </a:lnTo>
                    <a:close/>
                    <a:moveTo>
                      <a:pt x="36" y="40"/>
                    </a:moveTo>
                    <a:lnTo>
                      <a:pt x="36" y="40"/>
                    </a:lnTo>
                    <a:cubicBezTo>
                      <a:pt x="34" y="42"/>
                      <a:pt x="31" y="44"/>
                      <a:pt x="25" y="44"/>
                    </a:cubicBezTo>
                    <a:cubicBezTo>
                      <a:pt x="15" y="44"/>
                      <a:pt x="11" y="36"/>
                      <a:pt x="11" y="28"/>
                    </a:cubicBezTo>
                    <a:cubicBezTo>
                      <a:pt x="11" y="21"/>
                      <a:pt x="13" y="16"/>
                      <a:pt x="16" y="13"/>
                    </a:cubicBezTo>
                    <a:cubicBezTo>
                      <a:pt x="22" y="8"/>
                      <a:pt x="29" y="8"/>
                      <a:pt x="32" y="8"/>
                    </a:cubicBezTo>
                    <a:lnTo>
                      <a:pt x="36" y="8"/>
                    </a:lnTo>
                    <a:lnTo>
                      <a:pt x="36" y="4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24" name="Freeform 219"/>
              <p:cNvSpPr>
                <a:spLocks/>
              </p:cNvSpPr>
              <p:nvPr/>
            </p:nvSpPr>
            <p:spPr bwMode="auto">
              <a:xfrm>
                <a:off x="4147" y="2440"/>
                <a:ext cx="35" cy="40"/>
              </a:xfrm>
              <a:custGeom>
                <a:avLst/>
                <a:gdLst>
                  <a:gd name="T0" fmla="*/ 44 w 45"/>
                  <a:gd name="T1" fmla="*/ 0 h 53"/>
                  <a:gd name="T2" fmla="*/ 44 w 45"/>
                  <a:gd name="T3" fmla="*/ 0 h 53"/>
                  <a:gd name="T4" fmla="*/ 34 w 45"/>
                  <a:gd name="T5" fmla="*/ 1 h 53"/>
                  <a:gd name="T6" fmla="*/ 33 w 45"/>
                  <a:gd name="T7" fmla="*/ 1 h 53"/>
                  <a:gd name="T8" fmla="*/ 34 w 45"/>
                  <a:gd name="T9" fmla="*/ 24 h 53"/>
                  <a:gd name="T10" fmla="*/ 34 w 45"/>
                  <a:gd name="T11" fmla="*/ 40 h 53"/>
                  <a:gd name="T12" fmla="*/ 22 w 45"/>
                  <a:gd name="T13" fmla="*/ 45 h 53"/>
                  <a:gd name="T14" fmla="*/ 11 w 45"/>
                  <a:gd name="T15" fmla="*/ 32 h 53"/>
                  <a:gd name="T16" fmla="*/ 11 w 45"/>
                  <a:gd name="T17" fmla="*/ 23 h 53"/>
                  <a:gd name="T18" fmla="*/ 12 w 45"/>
                  <a:gd name="T19" fmla="*/ 1 h 53"/>
                  <a:gd name="T20" fmla="*/ 11 w 45"/>
                  <a:gd name="T21" fmla="*/ 0 h 53"/>
                  <a:gd name="T22" fmla="*/ 1 w 45"/>
                  <a:gd name="T23" fmla="*/ 1 h 53"/>
                  <a:gd name="T24" fmla="*/ 0 w 45"/>
                  <a:gd name="T25" fmla="*/ 1 h 53"/>
                  <a:gd name="T26" fmla="*/ 1 w 45"/>
                  <a:gd name="T27" fmla="*/ 22 h 53"/>
                  <a:gd name="T28" fmla="*/ 1 w 45"/>
                  <a:gd name="T29" fmla="*/ 29 h 53"/>
                  <a:gd name="T30" fmla="*/ 7 w 45"/>
                  <a:gd name="T31" fmla="*/ 50 h 53"/>
                  <a:gd name="T32" fmla="*/ 19 w 45"/>
                  <a:gd name="T33" fmla="*/ 53 h 53"/>
                  <a:gd name="T34" fmla="*/ 34 w 45"/>
                  <a:gd name="T35" fmla="*/ 48 h 53"/>
                  <a:gd name="T36" fmla="*/ 34 w 45"/>
                  <a:gd name="T37" fmla="*/ 52 h 53"/>
                  <a:gd name="T38" fmla="*/ 35 w 45"/>
                  <a:gd name="T39" fmla="*/ 52 h 53"/>
                  <a:gd name="T40" fmla="*/ 45 w 45"/>
                  <a:gd name="T41" fmla="*/ 52 h 53"/>
                  <a:gd name="T42" fmla="*/ 45 w 45"/>
                  <a:gd name="T43" fmla="*/ 51 h 53"/>
                  <a:gd name="T44" fmla="*/ 45 w 45"/>
                  <a:gd name="T45" fmla="*/ 47 h 53"/>
                  <a:gd name="T46" fmla="*/ 44 w 45"/>
                  <a:gd name="T47" fmla="*/ 23 h 53"/>
                  <a:gd name="T48" fmla="*/ 45 w 45"/>
                  <a:gd name="T49" fmla="*/ 1 h 53"/>
                  <a:gd name="T50" fmla="*/ 44 w 45"/>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4" y="0"/>
                    </a:moveTo>
                    <a:lnTo>
                      <a:pt x="44" y="0"/>
                    </a:lnTo>
                    <a:cubicBezTo>
                      <a:pt x="40" y="0"/>
                      <a:pt x="39" y="0"/>
                      <a:pt x="34" y="1"/>
                    </a:cubicBezTo>
                    <a:lnTo>
                      <a:pt x="33" y="1"/>
                    </a:lnTo>
                    <a:cubicBezTo>
                      <a:pt x="34" y="8"/>
                      <a:pt x="34" y="10"/>
                      <a:pt x="34" y="24"/>
                    </a:cubicBezTo>
                    <a:cubicBezTo>
                      <a:pt x="34" y="30"/>
                      <a:pt x="34" y="35"/>
                      <a:pt x="34" y="40"/>
                    </a:cubicBezTo>
                    <a:cubicBezTo>
                      <a:pt x="32" y="42"/>
                      <a:pt x="27" y="45"/>
                      <a:pt x="22" y="45"/>
                    </a:cubicBezTo>
                    <a:cubicBezTo>
                      <a:pt x="12" y="45"/>
                      <a:pt x="11" y="36"/>
                      <a:pt x="11" y="32"/>
                    </a:cubicBezTo>
                    <a:cubicBezTo>
                      <a:pt x="11" y="27"/>
                      <a:pt x="11" y="25"/>
                      <a:pt x="11" y="23"/>
                    </a:cubicBezTo>
                    <a:lnTo>
                      <a:pt x="12" y="1"/>
                    </a:lnTo>
                    <a:lnTo>
                      <a:pt x="11" y="0"/>
                    </a:lnTo>
                    <a:cubicBezTo>
                      <a:pt x="6" y="1"/>
                      <a:pt x="6" y="1"/>
                      <a:pt x="1" y="1"/>
                    </a:cubicBezTo>
                    <a:lnTo>
                      <a:pt x="0" y="1"/>
                    </a:lnTo>
                    <a:cubicBezTo>
                      <a:pt x="1" y="7"/>
                      <a:pt x="1" y="8"/>
                      <a:pt x="1" y="22"/>
                    </a:cubicBezTo>
                    <a:lnTo>
                      <a:pt x="1" y="29"/>
                    </a:lnTo>
                    <a:cubicBezTo>
                      <a:pt x="1" y="36"/>
                      <a:pt x="1" y="45"/>
                      <a:pt x="7" y="50"/>
                    </a:cubicBezTo>
                    <a:cubicBezTo>
                      <a:pt x="11" y="52"/>
                      <a:pt x="15" y="53"/>
                      <a:pt x="19" y="53"/>
                    </a:cubicBezTo>
                    <a:cubicBezTo>
                      <a:pt x="27" y="53"/>
                      <a:pt x="32" y="49"/>
                      <a:pt x="34" y="48"/>
                    </a:cubicBezTo>
                    <a:lnTo>
                      <a:pt x="34" y="52"/>
                    </a:lnTo>
                    <a:lnTo>
                      <a:pt x="35" y="52"/>
                    </a:lnTo>
                    <a:cubicBezTo>
                      <a:pt x="39" y="52"/>
                      <a:pt x="40" y="52"/>
                      <a:pt x="45" y="52"/>
                    </a:cubicBezTo>
                    <a:lnTo>
                      <a:pt x="45" y="51"/>
                    </a:lnTo>
                    <a:cubicBezTo>
                      <a:pt x="45" y="50"/>
                      <a:pt x="45" y="49"/>
                      <a:pt x="45" y="47"/>
                    </a:cubicBezTo>
                    <a:cubicBezTo>
                      <a:pt x="45" y="43"/>
                      <a:pt x="44" y="36"/>
                      <a:pt x="44" y="23"/>
                    </a:cubicBezTo>
                    <a:cubicBezTo>
                      <a:pt x="44" y="15"/>
                      <a:pt x="45" y="8"/>
                      <a:pt x="45" y="1"/>
                    </a:cubicBez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25" name="Freeform 220"/>
              <p:cNvSpPr>
                <a:spLocks noEditPoints="1"/>
              </p:cNvSpPr>
              <p:nvPr/>
            </p:nvSpPr>
            <p:spPr bwMode="auto">
              <a:xfrm>
                <a:off x="4192" y="2420"/>
                <a:ext cx="9" cy="60"/>
              </a:xfrm>
              <a:custGeom>
                <a:avLst/>
                <a:gdLst>
                  <a:gd name="T0" fmla="*/ 12 w 12"/>
                  <a:gd name="T1" fmla="*/ 76 h 77"/>
                  <a:gd name="T2" fmla="*/ 12 w 12"/>
                  <a:gd name="T3" fmla="*/ 76 h 77"/>
                  <a:gd name="T4" fmla="*/ 12 w 12"/>
                  <a:gd name="T5" fmla="*/ 49 h 77"/>
                  <a:gd name="T6" fmla="*/ 12 w 12"/>
                  <a:gd name="T7" fmla="*/ 25 h 77"/>
                  <a:gd name="T8" fmla="*/ 11 w 12"/>
                  <a:gd name="T9" fmla="*/ 25 h 77"/>
                  <a:gd name="T10" fmla="*/ 0 w 12"/>
                  <a:gd name="T11" fmla="*/ 27 h 77"/>
                  <a:gd name="T12" fmla="*/ 0 w 12"/>
                  <a:gd name="T13" fmla="*/ 28 h 77"/>
                  <a:gd name="T14" fmla="*/ 1 w 12"/>
                  <a:gd name="T15" fmla="*/ 56 h 77"/>
                  <a:gd name="T16" fmla="*/ 0 w 12"/>
                  <a:gd name="T17" fmla="*/ 77 h 77"/>
                  <a:gd name="T18" fmla="*/ 1 w 12"/>
                  <a:gd name="T19" fmla="*/ 77 h 77"/>
                  <a:gd name="T20" fmla="*/ 12 w 12"/>
                  <a:gd name="T21" fmla="*/ 77 h 77"/>
                  <a:gd name="T22" fmla="*/ 12 w 12"/>
                  <a:gd name="T23" fmla="*/ 76 h 77"/>
                  <a:gd name="T24" fmla="*/ 12 w 12"/>
                  <a:gd name="T25" fmla="*/ 10 h 77"/>
                  <a:gd name="T26" fmla="*/ 12 w 12"/>
                  <a:gd name="T27" fmla="*/ 10 h 77"/>
                  <a:gd name="T28" fmla="*/ 12 w 12"/>
                  <a:gd name="T29" fmla="*/ 1 h 77"/>
                  <a:gd name="T30" fmla="*/ 12 w 12"/>
                  <a:gd name="T31" fmla="*/ 0 h 77"/>
                  <a:gd name="T32" fmla="*/ 1 w 12"/>
                  <a:gd name="T33" fmla="*/ 1 h 77"/>
                  <a:gd name="T34" fmla="*/ 0 w 12"/>
                  <a:gd name="T35" fmla="*/ 2 h 77"/>
                  <a:gd name="T36" fmla="*/ 0 w 12"/>
                  <a:gd name="T37" fmla="*/ 7 h 77"/>
                  <a:gd name="T38" fmla="*/ 0 w 12"/>
                  <a:gd name="T39" fmla="*/ 11 h 77"/>
                  <a:gd name="T40" fmla="*/ 1 w 12"/>
                  <a:gd name="T41" fmla="*/ 12 h 77"/>
                  <a:gd name="T42" fmla="*/ 12 w 12"/>
                  <a:gd name="T43" fmla="*/ 11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2" y="70"/>
                      <a:pt x="12" y="67"/>
                      <a:pt x="12" y="49"/>
                    </a:cubicBezTo>
                    <a:cubicBezTo>
                      <a:pt x="12" y="36"/>
                      <a:pt x="12" y="31"/>
                      <a:pt x="12" y="25"/>
                    </a:cubicBezTo>
                    <a:lnTo>
                      <a:pt x="11" y="25"/>
                    </a:lnTo>
                    <a:cubicBezTo>
                      <a:pt x="6" y="26"/>
                      <a:pt x="5" y="26"/>
                      <a:pt x="0" y="27"/>
                    </a:cubicBezTo>
                    <a:lnTo>
                      <a:pt x="0" y="28"/>
                    </a:lnTo>
                    <a:cubicBezTo>
                      <a:pt x="1" y="33"/>
                      <a:pt x="1" y="37"/>
                      <a:pt x="1" y="56"/>
                    </a:cubicBezTo>
                    <a:cubicBezTo>
                      <a:pt x="1" y="67"/>
                      <a:pt x="1" y="71"/>
                      <a:pt x="0" y="77"/>
                    </a:cubicBezTo>
                    <a:lnTo>
                      <a:pt x="1" y="77"/>
                    </a:lnTo>
                    <a:cubicBezTo>
                      <a:pt x="6" y="77"/>
                      <a:pt x="7" y="77"/>
                      <a:pt x="12" y="77"/>
                    </a:cubicBezTo>
                    <a:lnTo>
                      <a:pt x="12" y="76"/>
                    </a:lnTo>
                    <a:close/>
                    <a:moveTo>
                      <a:pt x="12" y="10"/>
                    </a:moveTo>
                    <a:lnTo>
                      <a:pt x="12" y="10"/>
                    </a:lnTo>
                    <a:cubicBezTo>
                      <a:pt x="12" y="6"/>
                      <a:pt x="12" y="5"/>
                      <a:pt x="12" y="1"/>
                    </a:cubicBezTo>
                    <a:lnTo>
                      <a:pt x="12" y="0"/>
                    </a:lnTo>
                    <a:cubicBezTo>
                      <a:pt x="7" y="1"/>
                      <a:pt x="6" y="1"/>
                      <a:pt x="1" y="1"/>
                    </a:cubicBezTo>
                    <a:lnTo>
                      <a:pt x="0" y="2"/>
                    </a:lnTo>
                    <a:cubicBezTo>
                      <a:pt x="0" y="4"/>
                      <a:pt x="0" y="6"/>
                      <a:pt x="0" y="7"/>
                    </a:cubicBezTo>
                    <a:cubicBezTo>
                      <a:pt x="0" y="9"/>
                      <a:pt x="0" y="10"/>
                      <a:pt x="0" y="11"/>
                    </a:cubicBezTo>
                    <a:lnTo>
                      <a:pt x="1" y="12"/>
                    </a:lnTo>
                    <a:cubicBezTo>
                      <a:pt x="6" y="11"/>
                      <a:pt x="7" y="11"/>
                      <a:pt x="12" y="11"/>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26" name="Freeform 221"/>
              <p:cNvSpPr>
                <a:spLocks/>
              </p:cNvSpPr>
              <p:nvPr/>
            </p:nvSpPr>
            <p:spPr bwMode="auto">
              <a:xfrm>
                <a:off x="4211" y="2439"/>
                <a:ext cx="20" cy="41"/>
              </a:xfrm>
              <a:custGeom>
                <a:avLst/>
                <a:gdLst>
                  <a:gd name="T0" fmla="*/ 24 w 26"/>
                  <a:gd name="T1" fmla="*/ 11 h 53"/>
                  <a:gd name="T2" fmla="*/ 24 w 26"/>
                  <a:gd name="T3" fmla="*/ 11 h 53"/>
                  <a:gd name="T4" fmla="*/ 26 w 26"/>
                  <a:gd name="T5" fmla="*/ 1 h 53"/>
                  <a:gd name="T6" fmla="*/ 26 w 26"/>
                  <a:gd name="T7" fmla="*/ 1 h 53"/>
                  <a:gd name="T8" fmla="*/ 23 w 26"/>
                  <a:gd name="T9" fmla="*/ 0 h 53"/>
                  <a:gd name="T10" fmla="*/ 11 w 26"/>
                  <a:gd name="T11" fmla="*/ 10 h 53"/>
                  <a:gd name="T12" fmla="*/ 11 w 26"/>
                  <a:gd name="T13" fmla="*/ 1 h 53"/>
                  <a:gd name="T14" fmla="*/ 11 w 26"/>
                  <a:gd name="T15" fmla="*/ 1 h 53"/>
                  <a:gd name="T16" fmla="*/ 1 w 26"/>
                  <a:gd name="T17" fmla="*/ 3 h 53"/>
                  <a:gd name="T18" fmla="*/ 0 w 26"/>
                  <a:gd name="T19" fmla="*/ 4 h 53"/>
                  <a:gd name="T20" fmla="*/ 1 w 26"/>
                  <a:gd name="T21" fmla="*/ 29 h 53"/>
                  <a:gd name="T22" fmla="*/ 1 w 26"/>
                  <a:gd name="T23" fmla="*/ 53 h 53"/>
                  <a:gd name="T24" fmla="*/ 1 w 26"/>
                  <a:gd name="T25" fmla="*/ 53 h 53"/>
                  <a:gd name="T26" fmla="*/ 12 w 26"/>
                  <a:gd name="T27" fmla="*/ 53 h 53"/>
                  <a:gd name="T28" fmla="*/ 12 w 26"/>
                  <a:gd name="T29" fmla="*/ 52 h 53"/>
                  <a:gd name="T30" fmla="*/ 11 w 26"/>
                  <a:gd name="T31" fmla="*/ 30 h 53"/>
                  <a:gd name="T32" fmla="*/ 15 w 26"/>
                  <a:gd name="T33" fmla="*/ 12 h 53"/>
                  <a:gd name="T34" fmla="*/ 20 w 26"/>
                  <a:gd name="T35" fmla="*/ 11 h 53"/>
                  <a:gd name="T36" fmla="*/ 24 w 26"/>
                  <a:gd name="T37" fmla="*/ 12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7"/>
                      <a:pt x="25" y="6"/>
                      <a:pt x="26" y="1"/>
                    </a:cubicBezTo>
                    <a:lnTo>
                      <a:pt x="26" y="1"/>
                    </a:lnTo>
                    <a:cubicBezTo>
                      <a:pt x="25" y="1"/>
                      <a:pt x="24" y="0"/>
                      <a:pt x="23" y="0"/>
                    </a:cubicBezTo>
                    <a:cubicBezTo>
                      <a:pt x="15" y="0"/>
                      <a:pt x="12" y="7"/>
                      <a:pt x="11" y="10"/>
                    </a:cubicBezTo>
                    <a:lnTo>
                      <a:pt x="11" y="1"/>
                    </a:lnTo>
                    <a:lnTo>
                      <a:pt x="11" y="1"/>
                    </a:lnTo>
                    <a:cubicBezTo>
                      <a:pt x="7" y="2"/>
                      <a:pt x="4" y="2"/>
                      <a:pt x="1" y="3"/>
                    </a:cubicBezTo>
                    <a:lnTo>
                      <a:pt x="0" y="4"/>
                    </a:lnTo>
                    <a:cubicBezTo>
                      <a:pt x="1" y="9"/>
                      <a:pt x="1" y="13"/>
                      <a:pt x="1" y="29"/>
                    </a:cubicBezTo>
                    <a:cubicBezTo>
                      <a:pt x="1" y="38"/>
                      <a:pt x="1" y="45"/>
                      <a:pt x="1" y="53"/>
                    </a:cubicBezTo>
                    <a:lnTo>
                      <a:pt x="1" y="53"/>
                    </a:lnTo>
                    <a:cubicBezTo>
                      <a:pt x="6" y="53"/>
                      <a:pt x="7" y="53"/>
                      <a:pt x="12" y="53"/>
                    </a:cubicBezTo>
                    <a:lnTo>
                      <a:pt x="12" y="52"/>
                    </a:lnTo>
                    <a:cubicBezTo>
                      <a:pt x="12" y="47"/>
                      <a:pt x="11" y="41"/>
                      <a:pt x="11" y="30"/>
                    </a:cubicBezTo>
                    <a:cubicBezTo>
                      <a:pt x="11" y="20"/>
                      <a:pt x="11" y="15"/>
                      <a:pt x="15" y="12"/>
                    </a:cubicBezTo>
                    <a:cubicBezTo>
                      <a:pt x="16" y="12"/>
                      <a:pt x="18" y="11"/>
                      <a:pt x="20" y="11"/>
                    </a:cubicBezTo>
                    <a:cubicBezTo>
                      <a:pt x="21" y="11"/>
                      <a:pt x="23" y="11"/>
                      <a:pt x="24" y="12"/>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27" name="Freeform 222"/>
              <p:cNvSpPr>
                <a:spLocks noEditPoints="1"/>
              </p:cNvSpPr>
              <p:nvPr/>
            </p:nvSpPr>
            <p:spPr bwMode="auto">
              <a:xfrm>
                <a:off x="4234" y="2439"/>
                <a:ext cx="36" cy="41"/>
              </a:xfrm>
              <a:custGeom>
                <a:avLst/>
                <a:gdLst>
                  <a:gd name="T0" fmla="*/ 43 w 46"/>
                  <a:gd name="T1" fmla="*/ 40 h 54"/>
                  <a:gd name="T2" fmla="*/ 43 w 46"/>
                  <a:gd name="T3" fmla="*/ 40 h 54"/>
                  <a:gd name="T4" fmla="*/ 35 w 46"/>
                  <a:gd name="T5" fmla="*/ 45 h 54"/>
                  <a:gd name="T6" fmla="*/ 27 w 46"/>
                  <a:gd name="T7" fmla="*/ 46 h 54"/>
                  <a:gd name="T8" fmla="*/ 14 w 46"/>
                  <a:gd name="T9" fmla="*/ 41 h 54"/>
                  <a:gd name="T10" fmla="*/ 10 w 46"/>
                  <a:gd name="T11" fmla="*/ 29 h 54"/>
                  <a:gd name="T12" fmla="*/ 45 w 46"/>
                  <a:gd name="T13" fmla="*/ 29 h 54"/>
                  <a:gd name="T14" fmla="*/ 45 w 46"/>
                  <a:gd name="T15" fmla="*/ 28 h 54"/>
                  <a:gd name="T16" fmla="*/ 40 w 46"/>
                  <a:gd name="T17" fmla="*/ 7 h 54"/>
                  <a:gd name="T18" fmla="*/ 24 w 46"/>
                  <a:gd name="T19" fmla="*/ 0 h 54"/>
                  <a:gd name="T20" fmla="*/ 0 w 46"/>
                  <a:gd name="T21" fmla="*/ 28 h 54"/>
                  <a:gd name="T22" fmla="*/ 26 w 46"/>
                  <a:gd name="T23" fmla="*/ 54 h 54"/>
                  <a:gd name="T24" fmla="*/ 42 w 46"/>
                  <a:gd name="T25" fmla="*/ 50 h 54"/>
                  <a:gd name="T26" fmla="*/ 43 w 46"/>
                  <a:gd name="T27" fmla="*/ 50 h 54"/>
                  <a:gd name="T28" fmla="*/ 43 w 46"/>
                  <a:gd name="T29" fmla="*/ 41 h 54"/>
                  <a:gd name="T30" fmla="*/ 43 w 46"/>
                  <a:gd name="T31" fmla="*/ 40 h 54"/>
                  <a:gd name="T32" fmla="*/ 35 w 46"/>
                  <a:gd name="T33" fmla="*/ 21 h 54"/>
                  <a:gd name="T34" fmla="*/ 35 w 46"/>
                  <a:gd name="T35" fmla="*/ 21 h 54"/>
                  <a:gd name="T36" fmla="*/ 10 w 46"/>
                  <a:gd name="T37" fmla="*/ 21 h 54"/>
                  <a:gd name="T38" fmla="*/ 23 w 46"/>
                  <a:gd name="T39" fmla="*/ 7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1" y="42"/>
                      <a:pt x="39" y="43"/>
                      <a:pt x="35" y="45"/>
                    </a:cubicBezTo>
                    <a:cubicBezTo>
                      <a:pt x="33" y="46"/>
                      <a:pt x="30" y="46"/>
                      <a:pt x="27" y="46"/>
                    </a:cubicBezTo>
                    <a:cubicBezTo>
                      <a:pt x="24" y="46"/>
                      <a:pt x="18" y="46"/>
                      <a:pt x="14" y="41"/>
                    </a:cubicBezTo>
                    <a:cubicBezTo>
                      <a:pt x="11" y="37"/>
                      <a:pt x="10" y="32"/>
                      <a:pt x="10" y="29"/>
                    </a:cubicBezTo>
                    <a:cubicBezTo>
                      <a:pt x="27" y="29"/>
                      <a:pt x="29" y="29"/>
                      <a:pt x="45" y="29"/>
                    </a:cubicBezTo>
                    <a:lnTo>
                      <a:pt x="45" y="28"/>
                    </a:lnTo>
                    <a:cubicBezTo>
                      <a:pt x="45" y="24"/>
                      <a:pt x="46" y="14"/>
                      <a:pt x="40" y="7"/>
                    </a:cubicBezTo>
                    <a:cubicBezTo>
                      <a:pt x="37" y="4"/>
                      <a:pt x="32" y="0"/>
                      <a:pt x="24" y="0"/>
                    </a:cubicBezTo>
                    <a:cubicBezTo>
                      <a:pt x="11" y="0"/>
                      <a:pt x="0" y="9"/>
                      <a:pt x="0" y="28"/>
                    </a:cubicBezTo>
                    <a:cubicBezTo>
                      <a:pt x="0" y="45"/>
                      <a:pt x="10" y="54"/>
                      <a:pt x="26" y="54"/>
                    </a:cubicBezTo>
                    <a:cubicBezTo>
                      <a:pt x="35" y="54"/>
                      <a:pt x="40" y="51"/>
                      <a:pt x="42" y="50"/>
                    </a:cubicBezTo>
                    <a:lnTo>
                      <a:pt x="43" y="50"/>
                    </a:lnTo>
                    <a:cubicBezTo>
                      <a:pt x="43" y="46"/>
                      <a:pt x="43" y="45"/>
                      <a:pt x="43" y="41"/>
                    </a:cubicBezTo>
                    <a:lnTo>
                      <a:pt x="43" y="40"/>
                    </a:lnTo>
                    <a:close/>
                    <a:moveTo>
                      <a:pt x="35" y="21"/>
                    </a:moveTo>
                    <a:lnTo>
                      <a:pt x="35" y="21"/>
                    </a:lnTo>
                    <a:cubicBezTo>
                      <a:pt x="26" y="21"/>
                      <a:pt x="22" y="21"/>
                      <a:pt x="10" y="21"/>
                    </a:cubicBezTo>
                    <a:cubicBezTo>
                      <a:pt x="11" y="11"/>
                      <a:pt x="18" y="7"/>
                      <a:pt x="23" y="7"/>
                    </a:cubicBezTo>
                    <a:cubicBezTo>
                      <a:pt x="28" y="7"/>
                      <a:pt x="32" y="10"/>
                      <a:pt x="34" y="15"/>
                    </a:cubicBezTo>
                    <a:cubicBezTo>
                      <a:pt x="35" y="17"/>
                      <a:pt x="35" y="20"/>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28" name="Freeform 223"/>
              <p:cNvSpPr>
                <a:spLocks/>
              </p:cNvSpPr>
              <p:nvPr/>
            </p:nvSpPr>
            <p:spPr bwMode="auto">
              <a:xfrm>
                <a:off x="4277" y="2439"/>
                <a:ext cx="58" cy="41"/>
              </a:xfrm>
              <a:custGeom>
                <a:avLst/>
                <a:gdLst>
                  <a:gd name="T0" fmla="*/ 0 w 76"/>
                  <a:gd name="T1" fmla="*/ 4 h 53"/>
                  <a:gd name="T2" fmla="*/ 0 w 76"/>
                  <a:gd name="T3" fmla="*/ 4 h 53"/>
                  <a:gd name="T4" fmla="*/ 1 w 76"/>
                  <a:gd name="T5" fmla="*/ 33 h 53"/>
                  <a:gd name="T6" fmla="*/ 1 w 76"/>
                  <a:gd name="T7" fmla="*/ 53 h 53"/>
                  <a:gd name="T8" fmla="*/ 2 w 76"/>
                  <a:gd name="T9" fmla="*/ 53 h 53"/>
                  <a:gd name="T10" fmla="*/ 12 w 76"/>
                  <a:gd name="T11" fmla="*/ 53 h 53"/>
                  <a:gd name="T12" fmla="*/ 13 w 76"/>
                  <a:gd name="T13" fmla="*/ 52 h 53"/>
                  <a:gd name="T14" fmla="*/ 12 w 76"/>
                  <a:gd name="T15" fmla="*/ 31 h 53"/>
                  <a:gd name="T16" fmla="*/ 12 w 76"/>
                  <a:gd name="T17" fmla="*/ 14 h 53"/>
                  <a:gd name="T18" fmla="*/ 24 w 76"/>
                  <a:gd name="T19" fmla="*/ 9 h 53"/>
                  <a:gd name="T20" fmla="*/ 33 w 76"/>
                  <a:gd name="T21" fmla="*/ 16 h 53"/>
                  <a:gd name="T22" fmla="*/ 33 w 76"/>
                  <a:gd name="T23" fmla="*/ 26 h 53"/>
                  <a:gd name="T24" fmla="*/ 33 w 76"/>
                  <a:gd name="T25" fmla="*/ 53 h 53"/>
                  <a:gd name="T26" fmla="*/ 33 w 76"/>
                  <a:gd name="T27" fmla="*/ 53 h 53"/>
                  <a:gd name="T28" fmla="*/ 44 w 76"/>
                  <a:gd name="T29" fmla="*/ 53 h 53"/>
                  <a:gd name="T30" fmla="*/ 44 w 76"/>
                  <a:gd name="T31" fmla="*/ 52 h 53"/>
                  <a:gd name="T32" fmla="*/ 44 w 76"/>
                  <a:gd name="T33" fmla="*/ 32 h 53"/>
                  <a:gd name="T34" fmla="*/ 44 w 76"/>
                  <a:gd name="T35" fmla="*/ 26 h 53"/>
                  <a:gd name="T36" fmla="*/ 43 w 76"/>
                  <a:gd name="T37" fmla="*/ 14 h 53"/>
                  <a:gd name="T38" fmla="*/ 56 w 76"/>
                  <a:gd name="T39" fmla="*/ 9 h 53"/>
                  <a:gd name="T40" fmla="*/ 65 w 76"/>
                  <a:gd name="T41" fmla="*/ 17 h 53"/>
                  <a:gd name="T42" fmla="*/ 65 w 76"/>
                  <a:gd name="T43" fmla="*/ 28 h 53"/>
                  <a:gd name="T44" fmla="*/ 65 w 76"/>
                  <a:gd name="T45" fmla="*/ 53 h 53"/>
                  <a:gd name="T46" fmla="*/ 66 w 76"/>
                  <a:gd name="T47" fmla="*/ 53 h 53"/>
                  <a:gd name="T48" fmla="*/ 76 w 76"/>
                  <a:gd name="T49" fmla="*/ 53 h 53"/>
                  <a:gd name="T50" fmla="*/ 76 w 76"/>
                  <a:gd name="T51" fmla="*/ 52 h 53"/>
                  <a:gd name="T52" fmla="*/ 76 w 76"/>
                  <a:gd name="T53" fmla="*/ 29 h 53"/>
                  <a:gd name="T54" fmla="*/ 76 w 76"/>
                  <a:gd name="T55" fmla="*/ 21 h 53"/>
                  <a:gd name="T56" fmla="*/ 71 w 76"/>
                  <a:gd name="T57" fmla="*/ 4 h 53"/>
                  <a:gd name="T58" fmla="*/ 60 w 76"/>
                  <a:gd name="T59" fmla="*/ 0 h 53"/>
                  <a:gd name="T60" fmla="*/ 41 w 76"/>
                  <a:gd name="T61" fmla="*/ 7 h 53"/>
                  <a:gd name="T62" fmla="*/ 28 w 76"/>
                  <a:gd name="T63" fmla="*/ 0 h 53"/>
                  <a:gd name="T64" fmla="*/ 12 w 76"/>
                  <a:gd name="T65" fmla="*/ 7 h 53"/>
                  <a:gd name="T66" fmla="*/ 12 w 76"/>
                  <a:gd name="T67" fmla="*/ 2 h 53"/>
                  <a:gd name="T68" fmla="*/ 11 w 76"/>
                  <a:gd name="T69" fmla="*/ 1 h 53"/>
                  <a:gd name="T70" fmla="*/ 1 w 76"/>
                  <a:gd name="T71" fmla="*/ 3 h 53"/>
                  <a:gd name="T72" fmla="*/ 0 w 76"/>
                  <a:gd name="T73"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53">
                    <a:moveTo>
                      <a:pt x="0" y="4"/>
                    </a:moveTo>
                    <a:lnTo>
                      <a:pt x="0" y="4"/>
                    </a:lnTo>
                    <a:cubicBezTo>
                      <a:pt x="1" y="8"/>
                      <a:pt x="1" y="14"/>
                      <a:pt x="1" y="33"/>
                    </a:cubicBezTo>
                    <a:cubicBezTo>
                      <a:pt x="1" y="43"/>
                      <a:pt x="1" y="49"/>
                      <a:pt x="1" y="53"/>
                    </a:cubicBezTo>
                    <a:lnTo>
                      <a:pt x="2" y="53"/>
                    </a:lnTo>
                    <a:cubicBezTo>
                      <a:pt x="6" y="53"/>
                      <a:pt x="7" y="53"/>
                      <a:pt x="12" y="53"/>
                    </a:cubicBezTo>
                    <a:lnTo>
                      <a:pt x="13" y="52"/>
                    </a:lnTo>
                    <a:cubicBezTo>
                      <a:pt x="12" y="47"/>
                      <a:pt x="12" y="42"/>
                      <a:pt x="12" y="31"/>
                    </a:cubicBezTo>
                    <a:lnTo>
                      <a:pt x="12" y="14"/>
                    </a:lnTo>
                    <a:cubicBezTo>
                      <a:pt x="17" y="10"/>
                      <a:pt x="21" y="9"/>
                      <a:pt x="24" y="9"/>
                    </a:cubicBezTo>
                    <a:cubicBezTo>
                      <a:pt x="30" y="9"/>
                      <a:pt x="32" y="13"/>
                      <a:pt x="33" y="16"/>
                    </a:cubicBezTo>
                    <a:cubicBezTo>
                      <a:pt x="33" y="19"/>
                      <a:pt x="33" y="21"/>
                      <a:pt x="33" y="26"/>
                    </a:cubicBezTo>
                    <a:cubicBezTo>
                      <a:pt x="33" y="32"/>
                      <a:pt x="33" y="44"/>
                      <a:pt x="33" y="53"/>
                    </a:cubicBezTo>
                    <a:lnTo>
                      <a:pt x="33" y="53"/>
                    </a:lnTo>
                    <a:cubicBezTo>
                      <a:pt x="38" y="53"/>
                      <a:pt x="39" y="53"/>
                      <a:pt x="44" y="53"/>
                    </a:cubicBezTo>
                    <a:lnTo>
                      <a:pt x="44" y="52"/>
                    </a:lnTo>
                    <a:cubicBezTo>
                      <a:pt x="44" y="45"/>
                      <a:pt x="44" y="42"/>
                      <a:pt x="44" y="32"/>
                    </a:cubicBezTo>
                    <a:lnTo>
                      <a:pt x="44" y="26"/>
                    </a:lnTo>
                    <a:cubicBezTo>
                      <a:pt x="44" y="23"/>
                      <a:pt x="44" y="16"/>
                      <a:pt x="43" y="14"/>
                    </a:cubicBezTo>
                    <a:cubicBezTo>
                      <a:pt x="49" y="10"/>
                      <a:pt x="54" y="9"/>
                      <a:pt x="56" y="9"/>
                    </a:cubicBezTo>
                    <a:cubicBezTo>
                      <a:pt x="62" y="9"/>
                      <a:pt x="64" y="13"/>
                      <a:pt x="65" y="17"/>
                    </a:cubicBezTo>
                    <a:cubicBezTo>
                      <a:pt x="65" y="19"/>
                      <a:pt x="65" y="21"/>
                      <a:pt x="65" y="28"/>
                    </a:cubicBezTo>
                    <a:cubicBezTo>
                      <a:pt x="65" y="36"/>
                      <a:pt x="65" y="45"/>
                      <a:pt x="65" y="53"/>
                    </a:cubicBezTo>
                    <a:lnTo>
                      <a:pt x="66" y="53"/>
                    </a:lnTo>
                    <a:cubicBezTo>
                      <a:pt x="70" y="53"/>
                      <a:pt x="71" y="53"/>
                      <a:pt x="76" y="53"/>
                    </a:cubicBezTo>
                    <a:lnTo>
                      <a:pt x="76" y="52"/>
                    </a:lnTo>
                    <a:cubicBezTo>
                      <a:pt x="76" y="43"/>
                      <a:pt x="76" y="41"/>
                      <a:pt x="76" y="29"/>
                    </a:cubicBezTo>
                    <a:lnTo>
                      <a:pt x="76" y="21"/>
                    </a:lnTo>
                    <a:cubicBezTo>
                      <a:pt x="76" y="12"/>
                      <a:pt x="76" y="9"/>
                      <a:pt x="71" y="4"/>
                    </a:cubicBezTo>
                    <a:cubicBezTo>
                      <a:pt x="68" y="1"/>
                      <a:pt x="64" y="0"/>
                      <a:pt x="60" y="0"/>
                    </a:cubicBezTo>
                    <a:cubicBezTo>
                      <a:pt x="51" y="0"/>
                      <a:pt x="44" y="6"/>
                      <a:pt x="41" y="7"/>
                    </a:cubicBezTo>
                    <a:cubicBezTo>
                      <a:pt x="40" y="5"/>
                      <a:pt x="37" y="0"/>
                      <a:pt x="28" y="0"/>
                    </a:cubicBezTo>
                    <a:cubicBezTo>
                      <a:pt x="21" y="0"/>
                      <a:pt x="15" y="4"/>
                      <a:pt x="12" y="7"/>
                    </a:cubicBezTo>
                    <a:lnTo>
                      <a:pt x="12" y="2"/>
                    </a:lnTo>
                    <a:lnTo>
                      <a:pt x="11" y="1"/>
                    </a:lnTo>
                    <a:cubicBezTo>
                      <a:pt x="9" y="1"/>
                      <a:pt x="6" y="2"/>
                      <a:pt x="1" y="3"/>
                    </a:cubicBezTo>
                    <a:lnTo>
                      <a:pt x="0" y="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29" name="Freeform 224"/>
              <p:cNvSpPr>
                <a:spLocks noEditPoints="1"/>
              </p:cNvSpPr>
              <p:nvPr/>
            </p:nvSpPr>
            <p:spPr bwMode="auto">
              <a:xfrm>
                <a:off x="4344" y="2439"/>
                <a:ext cx="35" cy="41"/>
              </a:xfrm>
              <a:custGeom>
                <a:avLst/>
                <a:gdLst>
                  <a:gd name="T0" fmla="*/ 43 w 46"/>
                  <a:gd name="T1" fmla="*/ 40 h 54"/>
                  <a:gd name="T2" fmla="*/ 43 w 46"/>
                  <a:gd name="T3" fmla="*/ 40 h 54"/>
                  <a:gd name="T4" fmla="*/ 36 w 46"/>
                  <a:gd name="T5" fmla="*/ 45 h 54"/>
                  <a:gd name="T6" fmla="*/ 27 w 46"/>
                  <a:gd name="T7" fmla="*/ 46 h 54"/>
                  <a:gd name="T8" fmla="*/ 15 w 46"/>
                  <a:gd name="T9" fmla="*/ 41 h 54"/>
                  <a:gd name="T10" fmla="*/ 11 w 46"/>
                  <a:gd name="T11" fmla="*/ 29 h 54"/>
                  <a:gd name="T12" fmla="*/ 45 w 46"/>
                  <a:gd name="T13" fmla="*/ 29 h 54"/>
                  <a:gd name="T14" fmla="*/ 46 w 46"/>
                  <a:gd name="T15" fmla="*/ 28 h 54"/>
                  <a:gd name="T16" fmla="*/ 40 w 46"/>
                  <a:gd name="T17" fmla="*/ 7 h 54"/>
                  <a:gd name="T18" fmla="*/ 24 w 46"/>
                  <a:gd name="T19" fmla="*/ 0 h 54"/>
                  <a:gd name="T20" fmla="*/ 0 w 46"/>
                  <a:gd name="T21" fmla="*/ 28 h 54"/>
                  <a:gd name="T22" fmla="*/ 27 w 46"/>
                  <a:gd name="T23" fmla="*/ 54 h 54"/>
                  <a:gd name="T24" fmla="*/ 42 w 46"/>
                  <a:gd name="T25" fmla="*/ 50 h 54"/>
                  <a:gd name="T26" fmla="*/ 43 w 46"/>
                  <a:gd name="T27" fmla="*/ 50 h 54"/>
                  <a:gd name="T28" fmla="*/ 44 w 46"/>
                  <a:gd name="T29" fmla="*/ 41 h 54"/>
                  <a:gd name="T30" fmla="*/ 43 w 46"/>
                  <a:gd name="T31" fmla="*/ 40 h 54"/>
                  <a:gd name="T32" fmla="*/ 36 w 46"/>
                  <a:gd name="T33" fmla="*/ 21 h 54"/>
                  <a:gd name="T34" fmla="*/ 36 w 46"/>
                  <a:gd name="T35" fmla="*/ 21 h 54"/>
                  <a:gd name="T36" fmla="*/ 11 w 46"/>
                  <a:gd name="T37" fmla="*/ 21 h 54"/>
                  <a:gd name="T38" fmla="*/ 24 w 46"/>
                  <a:gd name="T39" fmla="*/ 7 h 54"/>
                  <a:gd name="T40" fmla="*/ 35 w 46"/>
                  <a:gd name="T41" fmla="*/ 15 h 54"/>
                  <a:gd name="T42" fmla="*/ 36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2"/>
                      <a:pt x="40" y="43"/>
                      <a:pt x="36" y="45"/>
                    </a:cubicBezTo>
                    <a:cubicBezTo>
                      <a:pt x="33" y="46"/>
                      <a:pt x="30" y="46"/>
                      <a:pt x="27" y="46"/>
                    </a:cubicBezTo>
                    <a:cubicBezTo>
                      <a:pt x="24" y="46"/>
                      <a:pt x="19" y="46"/>
                      <a:pt x="15" y="41"/>
                    </a:cubicBezTo>
                    <a:cubicBezTo>
                      <a:pt x="11" y="37"/>
                      <a:pt x="11" y="32"/>
                      <a:pt x="11" y="29"/>
                    </a:cubicBezTo>
                    <a:cubicBezTo>
                      <a:pt x="27" y="29"/>
                      <a:pt x="30" y="29"/>
                      <a:pt x="45" y="29"/>
                    </a:cubicBezTo>
                    <a:lnTo>
                      <a:pt x="46" y="28"/>
                    </a:lnTo>
                    <a:cubicBezTo>
                      <a:pt x="46" y="24"/>
                      <a:pt x="46" y="14"/>
                      <a:pt x="40" y="7"/>
                    </a:cubicBezTo>
                    <a:cubicBezTo>
                      <a:pt x="37" y="4"/>
                      <a:pt x="32" y="0"/>
                      <a:pt x="24" y="0"/>
                    </a:cubicBezTo>
                    <a:cubicBezTo>
                      <a:pt x="11" y="0"/>
                      <a:pt x="0" y="9"/>
                      <a:pt x="0" y="28"/>
                    </a:cubicBezTo>
                    <a:cubicBezTo>
                      <a:pt x="0" y="45"/>
                      <a:pt x="10" y="54"/>
                      <a:pt x="27" y="54"/>
                    </a:cubicBezTo>
                    <a:cubicBezTo>
                      <a:pt x="35" y="54"/>
                      <a:pt x="41" y="51"/>
                      <a:pt x="42" y="50"/>
                    </a:cubicBezTo>
                    <a:lnTo>
                      <a:pt x="43" y="50"/>
                    </a:lnTo>
                    <a:cubicBezTo>
                      <a:pt x="43" y="46"/>
                      <a:pt x="43" y="45"/>
                      <a:pt x="44" y="41"/>
                    </a:cubicBezTo>
                    <a:lnTo>
                      <a:pt x="43" y="40"/>
                    </a:lnTo>
                    <a:close/>
                    <a:moveTo>
                      <a:pt x="36" y="21"/>
                    </a:moveTo>
                    <a:lnTo>
                      <a:pt x="36" y="21"/>
                    </a:lnTo>
                    <a:cubicBezTo>
                      <a:pt x="27" y="21"/>
                      <a:pt x="23" y="21"/>
                      <a:pt x="11" y="21"/>
                    </a:cubicBezTo>
                    <a:cubicBezTo>
                      <a:pt x="12" y="11"/>
                      <a:pt x="18" y="7"/>
                      <a:pt x="24" y="7"/>
                    </a:cubicBezTo>
                    <a:cubicBezTo>
                      <a:pt x="28" y="7"/>
                      <a:pt x="33" y="10"/>
                      <a:pt x="35" y="15"/>
                    </a:cubicBezTo>
                    <a:cubicBezTo>
                      <a:pt x="35" y="17"/>
                      <a:pt x="36" y="20"/>
                      <a:pt x="36"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30" name="Freeform 225"/>
              <p:cNvSpPr>
                <a:spLocks/>
              </p:cNvSpPr>
              <p:nvPr/>
            </p:nvSpPr>
            <p:spPr bwMode="auto">
              <a:xfrm>
                <a:off x="4387" y="2440"/>
                <a:ext cx="34" cy="40"/>
              </a:xfrm>
              <a:custGeom>
                <a:avLst/>
                <a:gdLst>
                  <a:gd name="T0" fmla="*/ 45 w 45"/>
                  <a:gd name="T1" fmla="*/ 51 h 52"/>
                  <a:gd name="T2" fmla="*/ 45 w 45"/>
                  <a:gd name="T3" fmla="*/ 51 h 52"/>
                  <a:gd name="T4" fmla="*/ 44 w 45"/>
                  <a:gd name="T5" fmla="*/ 32 h 52"/>
                  <a:gd name="T6" fmla="*/ 44 w 45"/>
                  <a:gd name="T7" fmla="*/ 20 h 52"/>
                  <a:gd name="T8" fmla="*/ 43 w 45"/>
                  <a:gd name="T9" fmla="*/ 8 h 52"/>
                  <a:gd name="T10" fmla="*/ 37 w 45"/>
                  <a:gd name="T11" fmla="*/ 1 h 52"/>
                  <a:gd name="T12" fmla="*/ 29 w 45"/>
                  <a:gd name="T13" fmla="*/ 0 h 52"/>
                  <a:gd name="T14" fmla="*/ 11 w 45"/>
                  <a:gd name="T15" fmla="*/ 6 h 52"/>
                  <a:gd name="T16" fmla="*/ 11 w 45"/>
                  <a:gd name="T17" fmla="*/ 1 h 52"/>
                  <a:gd name="T18" fmla="*/ 11 w 45"/>
                  <a:gd name="T19" fmla="*/ 0 h 52"/>
                  <a:gd name="T20" fmla="*/ 0 w 45"/>
                  <a:gd name="T21" fmla="*/ 2 h 52"/>
                  <a:gd name="T22" fmla="*/ 0 w 45"/>
                  <a:gd name="T23" fmla="*/ 3 h 52"/>
                  <a:gd name="T24" fmla="*/ 1 w 45"/>
                  <a:gd name="T25" fmla="*/ 33 h 52"/>
                  <a:gd name="T26" fmla="*/ 1 w 45"/>
                  <a:gd name="T27" fmla="*/ 52 h 52"/>
                  <a:gd name="T28" fmla="*/ 1 w 45"/>
                  <a:gd name="T29" fmla="*/ 52 h 52"/>
                  <a:gd name="T30" fmla="*/ 11 w 45"/>
                  <a:gd name="T31" fmla="*/ 52 h 52"/>
                  <a:gd name="T32" fmla="*/ 12 w 45"/>
                  <a:gd name="T33" fmla="*/ 51 h 52"/>
                  <a:gd name="T34" fmla="*/ 11 w 45"/>
                  <a:gd name="T35" fmla="*/ 14 h 52"/>
                  <a:gd name="T36" fmla="*/ 24 w 45"/>
                  <a:gd name="T37" fmla="*/ 8 h 52"/>
                  <a:gd name="T38" fmla="*/ 33 w 45"/>
                  <a:gd name="T39" fmla="*/ 16 h 52"/>
                  <a:gd name="T40" fmla="*/ 34 w 45"/>
                  <a:gd name="T41" fmla="*/ 34 h 52"/>
                  <a:gd name="T42" fmla="*/ 34 w 45"/>
                  <a:gd name="T43" fmla="*/ 48 h 52"/>
                  <a:gd name="T44" fmla="*/ 34 w 45"/>
                  <a:gd name="T45" fmla="*/ 52 h 52"/>
                  <a:gd name="T46" fmla="*/ 34 w 45"/>
                  <a:gd name="T47" fmla="*/ 52 h 52"/>
                  <a:gd name="T48" fmla="*/ 44 w 45"/>
                  <a:gd name="T49" fmla="*/ 52 h 52"/>
                  <a:gd name="T50" fmla="*/ 45 w 45"/>
                  <a:gd name="T5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2">
                    <a:moveTo>
                      <a:pt x="45" y="51"/>
                    </a:moveTo>
                    <a:lnTo>
                      <a:pt x="45" y="51"/>
                    </a:lnTo>
                    <a:cubicBezTo>
                      <a:pt x="45" y="48"/>
                      <a:pt x="45" y="43"/>
                      <a:pt x="44" y="32"/>
                    </a:cubicBezTo>
                    <a:lnTo>
                      <a:pt x="44" y="20"/>
                    </a:lnTo>
                    <a:cubicBezTo>
                      <a:pt x="44" y="14"/>
                      <a:pt x="44" y="11"/>
                      <a:pt x="43" y="8"/>
                    </a:cubicBezTo>
                    <a:cubicBezTo>
                      <a:pt x="42" y="5"/>
                      <a:pt x="40" y="3"/>
                      <a:pt x="37" y="1"/>
                    </a:cubicBezTo>
                    <a:cubicBezTo>
                      <a:pt x="34" y="0"/>
                      <a:pt x="31" y="0"/>
                      <a:pt x="29" y="0"/>
                    </a:cubicBezTo>
                    <a:cubicBezTo>
                      <a:pt x="20" y="0"/>
                      <a:pt x="14" y="4"/>
                      <a:pt x="11" y="6"/>
                    </a:cubicBezTo>
                    <a:lnTo>
                      <a:pt x="11" y="1"/>
                    </a:lnTo>
                    <a:lnTo>
                      <a:pt x="11" y="0"/>
                    </a:lnTo>
                    <a:cubicBezTo>
                      <a:pt x="6" y="1"/>
                      <a:pt x="5" y="1"/>
                      <a:pt x="0" y="2"/>
                    </a:cubicBezTo>
                    <a:lnTo>
                      <a:pt x="0" y="3"/>
                    </a:lnTo>
                    <a:cubicBezTo>
                      <a:pt x="0" y="9"/>
                      <a:pt x="1" y="18"/>
                      <a:pt x="1" y="33"/>
                    </a:cubicBezTo>
                    <a:cubicBezTo>
                      <a:pt x="1" y="41"/>
                      <a:pt x="1" y="46"/>
                      <a:pt x="1" y="52"/>
                    </a:cubicBezTo>
                    <a:lnTo>
                      <a:pt x="1" y="52"/>
                    </a:lnTo>
                    <a:cubicBezTo>
                      <a:pt x="6" y="52"/>
                      <a:pt x="7" y="52"/>
                      <a:pt x="11" y="52"/>
                    </a:cubicBezTo>
                    <a:lnTo>
                      <a:pt x="12" y="51"/>
                    </a:lnTo>
                    <a:cubicBezTo>
                      <a:pt x="11" y="40"/>
                      <a:pt x="11" y="31"/>
                      <a:pt x="11" y="14"/>
                    </a:cubicBezTo>
                    <a:cubicBezTo>
                      <a:pt x="14" y="11"/>
                      <a:pt x="18" y="8"/>
                      <a:pt x="24" y="8"/>
                    </a:cubicBezTo>
                    <a:cubicBezTo>
                      <a:pt x="26" y="8"/>
                      <a:pt x="31" y="8"/>
                      <a:pt x="33" y="16"/>
                    </a:cubicBezTo>
                    <a:cubicBezTo>
                      <a:pt x="34" y="18"/>
                      <a:pt x="34" y="19"/>
                      <a:pt x="34" y="34"/>
                    </a:cubicBezTo>
                    <a:cubicBezTo>
                      <a:pt x="34" y="39"/>
                      <a:pt x="34" y="44"/>
                      <a:pt x="34" y="48"/>
                    </a:cubicBezTo>
                    <a:cubicBezTo>
                      <a:pt x="34" y="49"/>
                      <a:pt x="34" y="51"/>
                      <a:pt x="34" y="52"/>
                    </a:cubicBezTo>
                    <a:lnTo>
                      <a:pt x="34" y="52"/>
                    </a:lnTo>
                    <a:cubicBezTo>
                      <a:pt x="39" y="52"/>
                      <a:pt x="40" y="52"/>
                      <a:pt x="44" y="52"/>
                    </a:cubicBezTo>
                    <a:lnTo>
                      <a:pt x="45" y="5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31" name="Freeform 226"/>
              <p:cNvSpPr>
                <a:spLocks/>
              </p:cNvSpPr>
              <p:nvPr/>
            </p:nvSpPr>
            <p:spPr bwMode="auto">
              <a:xfrm>
                <a:off x="4427" y="2428"/>
                <a:ext cx="22" cy="52"/>
              </a:xfrm>
              <a:custGeom>
                <a:avLst/>
                <a:gdLst>
                  <a:gd name="T0" fmla="*/ 28 w 29"/>
                  <a:gd name="T1" fmla="*/ 59 h 68"/>
                  <a:gd name="T2" fmla="*/ 28 w 29"/>
                  <a:gd name="T3" fmla="*/ 59 h 68"/>
                  <a:gd name="T4" fmla="*/ 23 w 29"/>
                  <a:gd name="T5" fmla="*/ 60 h 68"/>
                  <a:gd name="T6" fmla="*/ 18 w 29"/>
                  <a:gd name="T7" fmla="*/ 50 h 68"/>
                  <a:gd name="T8" fmla="*/ 18 w 29"/>
                  <a:gd name="T9" fmla="*/ 42 h 68"/>
                  <a:gd name="T10" fmla="*/ 18 w 29"/>
                  <a:gd name="T11" fmla="*/ 23 h 68"/>
                  <a:gd name="T12" fmla="*/ 28 w 29"/>
                  <a:gd name="T13" fmla="*/ 24 h 68"/>
                  <a:gd name="T14" fmla="*/ 29 w 29"/>
                  <a:gd name="T15" fmla="*/ 23 h 68"/>
                  <a:gd name="T16" fmla="*/ 29 w 29"/>
                  <a:gd name="T17" fmla="*/ 16 h 68"/>
                  <a:gd name="T18" fmla="*/ 29 w 29"/>
                  <a:gd name="T19" fmla="*/ 15 h 68"/>
                  <a:gd name="T20" fmla="*/ 18 w 29"/>
                  <a:gd name="T21" fmla="*/ 16 h 68"/>
                  <a:gd name="T22" fmla="*/ 18 w 29"/>
                  <a:gd name="T23" fmla="*/ 1 h 68"/>
                  <a:gd name="T24" fmla="*/ 18 w 29"/>
                  <a:gd name="T25" fmla="*/ 0 h 68"/>
                  <a:gd name="T26" fmla="*/ 7 w 29"/>
                  <a:gd name="T27" fmla="*/ 3 h 68"/>
                  <a:gd name="T28" fmla="*/ 7 w 29"/>
                  <a:gd name="T29" fmla="*/ 4 h 68"/>
                  <a:gd name="T30" fmla="*/ 7 w 29"/>
                  <a:gd name="T31" fmla="*/ 9 h 68"/>
                  <a:gd name="T32" fmla="*/ 7 w 29"/>
                  <a:gd name="T33" fmla="*/ 16 h 68"/>
                  <a:gd name="T34" fmla="*/ 1 w 29"/>
                  <a:gd name="T35" fmla="*/ 16 h 68"/>
                  <a:gd name="T36" fmla="*/ 0 w 29"/>
                  <a:gd name="T37" fmla="*/ 16 h 68"/>
                  <a:gd name="T38" fmla="*/ 0 w 29"/>
                  <a:gd name="T39" fmla="*/ 23 h 68"/>
                  <a:gd name="T40" fmla="*/ 0 w 29"/>
                  <a:gd name="T41" fmla="*/ 24 h 68"/>
                  <a:gd name="T42" fmla="*/ 7 w 29"/>
                  <a:gd name="T43" fmla="*/ 24 h 68"/>
                  <a:gd name="T44" fmla="*/ 7 w 29"/>
                  <a:gd name="T45" fmla="*/ 45 h 68"/>
                  <a:gd name="T46" fmla="*/ 9 w 29"/>
                  <a:gd name="T47" fmla="*/ 62 h 68"/>
                  <a:gd name="T48" fmla="*/ 21 w 29"/>
                  <a:gd name="T49" fmla="*/ 68 h 68"/>
                  <a:gd name="T50" fmla="*/ 28 w 29"/>
                  <a:gd name="T51" fmla="*/ 67 h 68"/>
                  <a:gd name="T52" fmla="*/ 28 w 29"/>
                  <a:gd name="T53" fmla="*/ 66 h 68"/>
                  <a:gd name="T54" fmla="*/ 29 w 29"/>
                  <a:gd name="T55" fmla="*/ 59 h 68"/>
                  <a:gd name="T56" fmla="*/ 28 w 29"/>
                  <a:gd name="T5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68">
                    <a:moveTo>
                      <a:pt x="28" y="59"/>
                    </a:moveTo>
                    <a:lnTo>
                      <a:pt x="28" y="59"/>
                    </a:lnTo>
                    <a:cubicBezTo>
                      <a:pt x="27" y="59"/>
                      <a:pt x="26" y="60"/>
                      <a:pt x="23" y="60"/>
                    </a:cubicBezTo>
                    <a:cubicBezTo>
                      <a:pt x="18" y="60"/>
                      <a:pt x="18" y="57"/>
                      <a:pt x="18" y="50"/>
                    </a:cubicBezTo>
                    <a:cubicBezTo>
                      <a:pt x="18" y="49"/>
                      <a:pt x="18" y="43"/>
                      <a:pt x="18" y="42"/>
                    </a:cubicBezTo>
                    <a:lnTo>
                      <a:pt x="18" y="23"/>
                    </a:lnTo>
                    <a:cubicBezTo>
                      <a:pt x="23" y="23"/>
                      <a:pt x="24" y="24"/>
                      <a:pt x="28" y="24"/>
                    </a:cubicBezTo>
                    <a:lnTo>
                      <a:pt x="29" y="23"/>
                    </a:lnTo>
                    <a:cubicBezTo>
                      <a:pt x="29" y="20"/>
                      <a:pt x="29" y="19"/>
                      <a:pt x="29" y="16"/>
                    </a:cubicBezTo>
                    <a:lnTo>
                      <a:pt x="29" y="15"/>
                    </a:lnTo>
                    <a:cubicBezTo>
                      <a:pt x="23" y="16"/>
                      <a:pt x="22" y="16"/>
                      <a:pt x="18" y="16"/>
                    </a:cubicBezTo>
                    <a:cubicBezTo>
                      <a:pt x="18" y="8"/>
                      <a:pt x="18" y="7"/>
                      <a:pt x="18" y="1"/>
                    </a:cubicBezTo>
                    <a:lnTo>
                      <a:pt x="18" y="0"/>
                    </a:lnTo>
                    <a:cubicBezTo>
                      <a:pt x="13" y="2"/>
                      <a:pt x="12" y="2"/>
                      <a:pt x="7" y="3"/>
                    </a:cubicBezTo>
                    <a:lnTo>
                      <a:pt x="7" y="4"/>
                    </a:lnTo>
                    <a:cubicBezTo>
                      <a:pt x="7" y="5"/>
                      <a:pt x="7" y="7"/>
                      <a:pt x="7" y="9"/>
                    </a:cubicBezTo>
                    <a:cubicBezTo>
                      <a:pt x="7" y="11"/>
                      <a:pt x="7" y="14"/>
                      <a:pt x="7" y="16"/>
                    </a:cubicBezTo>
                    <a:cubicBezTo>
                      <a:pt x="4" y="16"/>
                      <a:pt x="3" y="16"/>
                      <a:pt x="1" y="16"/>
                    </a:cubicBezTo>
                    <a:lnTo>
                      <a:pt x="0" y="16"/>
                    </a:lnTo>
                    <a:cubicBezTo>
                      <a:pt x="0" y="19"/>
                      <a:pt x="0" y="20"/>
                      <a:pt x="0" y="23"/>
                    </a:cubicBezTo>
                    <a:lnTo>
                      <a:pt x="0" y="24"/>
                    </a:lnTo>
                    <a:cubicBezTo>
                      <a:pt x="4" y="24"/>
                      <a:pt x="4" y="24"/>
                      <a:pt x="7" y="24"/>
                    </a:cubicBezTo>
                    <a:lnTo>
                      <a:pt x="7" y="45"/>
                    </a:lnTo>
                    <a:cubicBezTo>
                      <a:pt x="7" y="57"/>
                      <a:pt x="7" y="60"/>
                      <a:pt x="9" y="62"/>
                    </a:cubicBezTo>
                    <a:cubicBezTo>
                      <a:pt x="12" y="68"/>
                      <a:pt x="18" y="68"/>
                      <a:pt x="21" y="68"/>
                    </a:cubicBezTo>
                    <a:cubicBezTo>
                      <a:pt x="24" y="68"/>
                      <a:pt x="26" y="67"/>
                      <a:pt x="28" y="67"/>
                    </a:cubicBezTo>
                    <a:lnTo>
                      <a:pt x="28" y="66"/>
                    </a:lnTo>
                    <a:cubicBezTo>
                      <a:pt x="29" y="63"/>
                      <a:pt x="29" y="63"/>
                      <a:pt x="29" y="59"/>
                    </a:cubicBezTo>
                    <a:lnTo>
                      <a:pt x="28"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32" name="Freeform 227"/>
              <p:cNvSpPr>
                <a:spLocks/>
              </p:cNvSpPr>
              <p:nvPr/>
            </p:nvSpPr>
            <p:spPr bwMode="auto">
              <a:xfrm>
                <a:off x="4453" y="2439"/>
                <a:ext cx="28" cy="41"/>
              </a:xfrm>
              <a:custGeom>
                <a:avLst/>
                <a:gdLst>
                  <a:gd name="T0" fmla="*/ 21 w 37"/>
                  <a:gd name="T1" fmla="*/ 22 h 54"/>
                  <a:gd name="T2" fmla="*/ 21 w 37"/>
                  <a:gd name="T3" fmla="*/ 22 h 54"/>
                  <a:gd name="T4" fmla="*/ 10 w 37"/>
                  <a:gd name="T5" fmla="*/ 14 h 54"/>
                  <a:gd name="T6" fmla="*/ 16 w 37"/>
                  <a:gd name="T7" fmla="*/ 9 h 54"/>
                  <a:gd name="T8" fmla="*/ 20 w 37"/>
                  <a:gd name="T9" fmla="*/ 8 h 54"/>
                  <a:gd name="T10" fmla="*/ 33 w 37"/>
                  <a:gd name="T11" fmla="*/ 12 h 54"/>
                  <a:gd name="T12" fmla="*/ 34 w 37"/>
                  <a:gd name="T13" fmla="*/ 12 h 54"/>
                  <a:gd name="T14" fmla="*/ 35 w 37"/>
                  <a:gd name="T15" fmla="*/ 4 h 54"/>
                  <a:gd name="T16" fmla="*/ 34 w 37"/>
                  <a:gd name="T17" fmla="*/ 3 h 54"/>
                  <a:gd name="T18" fmla="*/ 20 w 37"/>
                  <a:gd name="T19" fmla="*/ 0 h 54"/>
                  <a:gd name="T20" fmla="*/ 0 w 37"/>
                  <a:gd name="T21" fmla="*/ 16 h 54"/>
                  <a:gd name="T22" fmla="*/ 13 w 37"/>
                  <a:gd name="T23" fmla="*/ 30 h 54"/>
                  <a:gd name="T24" fmla="*/ 16 w 37"/>
                  <a:gd name="T25" fmla="*/ 31 h 54"/>
                  <a:gd name="T26" fmla="*/ 26 w 37"/>
                  <a:gd name="T27" fmla="*/ 39 h 54"/>
                  <a:gd name="T28" fmla="*/ 16 w 37"/>
                  <a:gd name="T29" fmla="*/ 46 h 54"/>
                  <a:gd name="T30" fmla="*/ 2 w 37"/>
                  <a:gd name="T31" fmla="*/ 42 h 54"/>
                  <a:gd name="T32" fmla="*/ 1 w 37"/>
                  <a:gd name="T33" fmla="*/ 42 h 54"/>
                  <a:gd name="T34" fmla="*/ 0 w 37"/>
                  <a:gd name="T35" fmla="*/ 50 h 54"/>
                  <a:gd name="T36" fmla="*/ 1 w 37"/>
                  <a:gd name="T37" fmla="*/ 51 h 54"/>
                  <a:gd name="T38" fmla="*/ 2 w 37"/>
                  <a:gd name="T39" fmla="*/ 52 h 54"/>
                  <a:gd name="T40" fmla="*/ 16 w 37"/>
                  <a:gd name="T41" fmla="*/ 54 h 54"/>
                  <a:gd name="T42" fmla="*/ 32 w 37"/>
                  <a:gd name="T43" fmla="*/ 50 h 54"/>
                  <a:gd name="T44" fmla="*/ 37 w 37"/>
                  <a:gd name="T45" fmla="*/ 38 h 54"/>
                  <a:gd name="T46" fmla="*/ 24 w 37"/>
                  <a:gd name="T47" fmla="*/ 23 h 54"/>
                  <a:gd name="T48" fmla="*/ 21 w 37"/>
                  <a:gd name="T49"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54">
                    <a:moveTo>
                      <a:pt x="21" y="22"/>
                    </a:moveTo>
                    <a:lnTo>
                      <a:pt x="21" y="22"/>
                    </a:lnTo>
                    <a:cubicBezTo>
                      <a:pt x="14" y="20"/>
                      <a:pt x="10" y="19"/>
                      <a:pt x="10" y="14"/>
                    </a:cubicBezTo>
                    <a:cubicBezTo>
                      <a:pt x="10" y="11"/>
                      <a:pt x="13" y="9"/>
                      <a:pt x="16" y="9"/>
                    </a:cubicBezTo>
                    <a:cubicBezTo>
                      <a:pt x="17" y="8"/>
                      <a:pt x="19" y="8"/>
                      <a:pt x="20" y="8"/>
                    </a:cubicBezTo>
                    <a:cubicBezTo>
                      <a:pt x="26" y="8"/>
                      <a:pt x="30" y="10"/>
                      <a:pt x="33" y="12"/>
                    </a:cubicBezTo>
                    <a:lnTo>
                      <a:pt x="34" y="12"/>
                    </a:lnTo>
                    <a:cubicBezTo>
                      <a:pt x="34" y="8"/>
                      <a:pt x="34" y="7"/>
                      <a:pt x="35" y="4"/>
                    </a:cubicBezTo>
                    <a:lnTo>
                      <a:pt x="34" y="3"/>
                    </a:lnTo>
                    <a:cubicBezTo>
                      <a:pt x="32" y="2"/>
                      <a:pt x="27" y="0"/>
                      <a:pt x="20" y="0"/>
                    </a:cubicBezTo>
                    <a:cubicBezTo>
                      <a:pt x="9" y="0"/>
                      <a:pt x="0" y="5"/>
                      <a:pt x="0" y="16"/>
                    </a:cubicBezTo>
                    <a:cubicBezTo>
                      <a:pt x="0" y="26"/>
                      <a:pt x="9" y="29"/>
                      <a:pt x="13" y="30"/>
                    </a:cubicBezTo>
                    <a:lnTo>
                      <a:pt x="16" y="31"/>
                    </a:lnTo>
                    <a:cubicBezTo>
                      <a:pt x="22" y="33"/>
                      <a:pt x="26" y="34"/>
                      <a:pt x="26" y="39"/>
                    </a:cubicBezTo>
                    <a:cubicBezTo>
                      <a:pt x="26" y="42"/>
                      <a:pt x="23" y="46"/>
                      <a:pt x="16" y="46"/>
                    </a:cubicBezTo>
                    <a:cubicBezTo>
                      <a:pt x="8" y="46"/>
                      <a:pt x="4" y="43"/>
                      <a:pt x="2" y="42"/>
                    </a:cubicBezTo>
                    <a:lnTo>
                      <a:pt x="1" y="42"/>
                    </a:lnTo>
                    <a:cubicBezTo>
                      <a:pt x="1" y="46"/>
                      <a:pt x="1" y="46"/>
                      <a:pt x="0" y="50"/>
                    </a:cubicBezTo>
                    <a:lnTo>
                      <a:pt x="1" y="51"/>
                    </a:lnTo>
                    <a:cubicBezTo>
                      <a:pt x="1" y="51"/>
                      <a:pt x="2" y="52"/>
                      <a:pt x="2" y="52"/>
                    </a:cubicBezTo>
                    <a:cubicBezTo>
                      <a:pt x="6" y="53"/>
                      <a:pt x="10" y="54"/>
                      <a:pt x="16" y="54"/>
                    </a:cubicBezTo>
                    <a:cubicBezTo>
                      <a:pt x="19" y="54"/>
                      <a:pt x="26" y="54"/>
                      <a:pt x="32" y="50"/>
                    </a:cubicBezTo>
                    <a:cubicBezTo>
                      <a:pt x="36" y="46"/>
                      <a:pt x="37" y="42"/>
                      <a:pt x="37" y="38"/>
                    </a:cubicBezTo>
                    <a:cubicBezTo>
                      <a:pt x="37" y="27"/>
                      <a:pt x="28" y="24"/>
                      <a:pt x="24" y="23"/>
                    </a:cubicBezTo>
                    <a:lnTo>
                      <a:pt x="21"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33" name="Freeform 228"/>
              <p:cNvSpPr>
                <a:spLocks/>
              </p:cNvSpPr>
              <p:nvPr/>
            </p:nvSpPr>
            <p:spPr bwMode="auto">
              <a:xfrm>
                <a:off x="4362" y="2830"/>
                <a:ext cx="594" cy="243"/>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34" name="Freeform 229"/>
              <p:cNvSpPr>
                <a:spLocks/>
              </p:cNvSpPr>
              <p:nvPr/>
            </p:nvSpPr>
            <p:spPr bwMode="auto">
              <a:xfrm>
                <a:off x="4362" y="2830"/>
                <a:ext cx="594" cy="243"/>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noFill/>
              <a:ln w="12700" cap="flat">
                <a:solidFill>
                  <a:srgbClr val="00ADE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35" name="Freeform 230"/>
              <p:cNvSpPr>
                <a:spLocks/>
              </p:cNvSpPr>
              <p:nvPr/>
            </p:nvSpPr>
            <p:spPr bwMode="auto">
              <a:xfrm>
                <a:off x="4496" y="2870"/>
                <a:ext cx="31" cy="55"/>
              </a:xfrm>
              <a:custGeom>
                <a:avLst/>
                <a:gdLst>
                  <a:gd name="T0" fmla="*/ 39 w 40"/>
                  <a:gd name="T1" fmla="*/ 61 h 71"/>
                  <a:gd name="T2" fmla="*/ 39 w 40"/>
                  <a:gd name="T3" fmla="*/ 61 h 71"/>
                  <a:gd name="T4" fmla="*/ 12 w 40"/>
                  <a:gd name="T5" fmla="*/ 62 h 71"/>
                  <a:gd name="T6" fmla="*/ 12 w 40"/>
                  <a:gd name="T7" fmla="*/ 45 h 71"/>
                  <a:gd name="T8" fmla="*/ 13 w 40"/>
                  <a:gd name="T9" fmla="*/ 1 h 71"/>
                  <a:gd name="T10" fmla="*/ 12 w 40"/>
                  <a:gd name="T11" fmla="*/ 0 h 71"/>
                  <a:gd name="T12" fmla="*/ 1 w 40"/>
                  <a:gd name="T13" fmla="*/ 1 h 71"/>
                  <a:gd name="T14" fmla="*/ 0 w 40"/>
                  <a:gd name="T15" fmla="*/ 1 h 71"/>
                  <a:gd name="T16" fmla="*/ 1 w 40"/>
                  <a:gd name="T17" fmla="*/ 33 h 71"/>
                  <a:gd name="T18" fmla="*/ 0 w 40"/>
                  <a:gd name="T19" fmla="*/ 70 h 71"/>
                  <a:gd name="T20" fmla="*/ 1 w 40"/>
                  <a:gd name="T21" fmla="*/ 71 h 71"/>
                  <a:gd name="T22" fmla="*/ 39 w 40"/>
                  <a:gd name="T23" fmla="*/ 70 h 71"/>
                  <a:gd name="T24" fmla="*/ 39 w 40"/>
                  <a:gd name="T25" fmla="*/ 70 h 71"/>
                  <a:gd name="T26" fmla="*/ 40 w 40"/>
                  <a:gd name="T27" fmla="*/ 62 h 71"/>
                  <a:gd name="T28" fmla="*/ 39 w 40"/>
                  <a:gd name="T29" fmla="*/ 6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71">
                    <a:moveTo>
                      <a:pt x="39" y="61"/>
                    </a:moveTo>
                    <a:lnTo>
                      <a:pt x="39" y="61"/>
                    </a:lnTo>
                    <a:cubicBezTo>
                      <a:pt x="26" y="62"/>
                      <a:pt x="23" y="62"/>
                      <a:pt x="12" y="62"/>
                    </a:cubicBezTo>
                    <a:cubicBezTo>
                      <a:pt x="12" y="57"/>
                      <a:pt x="12" y="53"/>
                      <a:pt x="12" y="45"/>
                    </a:cubicBezTo>
                    <a:cubicBezTo>
                      <a:pt x="12" y="43"/>
                      <a:pt x="12" y="19"/>
                      <a:pt x="13" y="1"/>
                    </a:cubicBezTo>
                    <a:lnTo>
                      <a:pt x="12" y="0"/>
                    </a:lnTo>
                    <a:cubicBezTo>
                      <a:pt x="7" y="0"/>
                      <a:pt x="6" y="0"/>
                      <a:pt x="1" y="1"/>
                    </a:cubicBezTo>
                    <a:lnTo>
                      <a:pt x="0" y="1"/>
                    </a:lnTo>
                    <a:cubicBezTo>
                      <a:pt x="1" y="9"/>
                      <a:pt x="1" y="18"/>
                      <a:pt x="1" y="33"/>
                    </a:cubicBezTo>
                    <a:cubicBezTo>
                      <a:pt x="1" y="50"/>
                      <a:pt x="1" y="62"/>
                      <a:pt x="0" y="70"/>
                    </a:cubicBezTo>
                    <a:lnTo>
                      <a:pt x="1" y="71"/>
                    </a:lnTo>
                    <a:cubicBezTo>
                      <a:pt x="20" y="70"/>
                      <a:pt x="21" y="70"/>
                      <a:pt x="39" y="70"/>
                    </a:cubicBezTo>
                    <a:lnTo>
                      <a:pt x="39" y="70"/>
                    </a:lnTo>
                    <a:cubicBezTo>
                      <a:pt x="40" y="67"/>
                      <a:pt x="40" y="65"/>
                      <a:pt x="40" y="62"/>
                    </a:cubicBezTo>
                    <a:lnTo>
                      <a:pt x="39"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36" name="Freeform 231"/>
              <p:cNvSpPr>
                <a:spLocks noEditPoints="1"/>
              </p:cNvSpPr>
              <p:nvPr/>
            </p:nvSpPr>
            <p:spPr bwMode="auto">
              <a:xfrm>
                <a:off x="4530" y="2884"/>
                <a:ext cx="36" cy="42"/>
              </a:xfrm>
              <a:custGeom>
                <a:avLst/>
                <a:gdLst>
                  <a:gd name="T0" fmla="*/ 43 w 46"/>
                  <a:gd name="T1" fmla="*/ 40 h 54"/>
                  <a:gd name="T2" fmla="*/ 43 w 46"/>
                  <a:gd name="T3" fmla="*/ 40 h 54"/>
                  <a:gd name="T4" fmla="*/ 36 w 46"/>
                  <a:gd name="T5" fmla="*/ 44 h 54"/>
                  <a:gd name="T6" fmla="*/ 27 w 46"/>
                  <a:gd name="T7" fmla="*/ 46 h 54"/>
                  <a:gd name="T8" fmla="*/ 14 w 46"/>
                  <a:gd name="T9" fmla="*/ 40 h 54"/>
                  <a:gd name="T10" fmla="*/ 10 w 46"/>
                  <a:gd name="T11" fmla="*/ 28 h 54"/>
                  <a:gd name="T12" fmla="*/ 45 w 46"/>
                  <a:gd name="T13" fmla="*/ 28 h 54"/>
                  <a:gd name="T14" fmla="*/ 46 w 46"/>
                  <a:gd name="T15" fmla="*/ 27 h 54"/>
                  <a:gd name="T16" fmla="*/ 40 w 46"/>
                  <a:gd name="T17" fmla="*/ 6 h 54"/>
                  <a:gd name="T18" fmla="*/ 24 w 46"/>
                  <a:gd name="T19" fmla="*/ 0 h 54"/>
                  <a:gd name="T20" fmla="*/ 0 w 46"/>
                  <a:gd name="T21" fmla="*/ 27 h 54"/>
                  <a:gd name="T22" fmla="*/ 26 w 46"/>
                  <a:gd name="T23" fmla="*/ 54 h 54"/>
                  <a:gd name="T24" fmla="*/ 42 w 46"/>
                  <a:gd name="T25" fmla="*/ 50 h 54"/>
                  <a:gd name="T26" fmla="*/ 43 w 46"/>
                  <a:gd name="T27" fmla="*/ 49 h 54"/>
                  <a:gd name="T28" fmla="*/ 44 w 46"/>
                  <a:gd name="T29" fmla="*/ 40 h 54"/>
                  <a:gd name="T30" fmla="*/ 43 w 46"/>
                  <a:gd name="T31" fmla="*/ 40 h 54"/>
                  <a:gd name="T32" fmla="*/ 35 w 46"/>
                  <a:gd name="T33" fmla="*/ 20 h 54"/>
                  <a:gd name="T34" fmla="*/ 35 w 46"/>
                  <a:gd name="T35" fmla="*/ 20 h 54"/>
                  <a:gd name="T36" fmla="*/ 10 w 46"/>
                  <a:gd name="T37" fmla="*/ 20 h 54"/>
                  <a:gd name="T38" fmla="*/ 24 w 46"/>
                  <a:gd name="T39" fmla="*/ 7 h 54"/>
                  <a:gd name="T40" fmla="*/ 34 w 46"/>
                  <a:gd name="T41" fmla="*/ 14 h 54"/>
                  <a:gd name="T42" fmla="*/ 35 w 46"/>
                  <a:gd name="T4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1" y="41"/>
                      <a:pt x="39" y="43"/>
                      <a:pt x="36" y="44"/>
                    </a:cubicBezTo>
                    <a:cubicBezTo>
                      <a:pt x="33" y="45"/>
                      <a:pt x="30" y="46"/>
                      <a:pt x="27" y="46"/>
                    </a:cubicBezTo>
                    <a:cubicBezTo>
                      <a:pt x="24" y="46"/>
                      <a:pt x="18" y="45"/>
                      <a:pt x="14" y="40"/>
                    </a:cubicBezTo>
                    <a:cubicBezTo>
                      <a:pt x="11" y="36"/>
                      <a:pt x="11" y="31"/>
                      <a:pt x="10" y="28"/>
                    </a:cubicBezTo>
                    <a:cubicBezTo>
                      <a:pt x="27" y="28"/>
                      <a:pt x="29" y="28"/>
                      <a:pt x="45" y="28"/>
                    </a:cubicBezTo>
                    <a:lnTo>
                      <a:pt x="46" y="27"/>
                    </a:lnTo>
                    <a:cubicBezTo>
                      <a:pt x="46" y="23"/>
                      <a:pt x="46" y="13"/>
                      <a:pt x="40" y="6"/>
                    </a:cubicBezTo>
                    <a:cubicBezTo>
                      <a:pt x="37" y="3"/>
                      <a:pt x="32" y="0"/>
                      <a:pt x="24" y="0"/>
                    </a:cubicBezTo>
                    <a:cubicBezTo>
                      <a:pt x="11" y="0"/>
                      <a:pt x="0" y="9"/>
                      <a:pt x="0" y="27"/>
                    </a:cubicBezTo>
                    <a:cubicBezTo>
                      <a:pt x="0" y="44"/>
                      <a:pt x="10" y="54"/>
                      <a:pt x="26" y="54"/>
                    </a:cubicBezTo>
                    <a:cubicBezTo>
                      <a:pt x="35" y="54"/>
                      <a:pt x="40" y="51"/>
                      <a:pt x="42" y="50"/>
                    </a:cubicBezTo>
                    <a:lnTo>
                      <a:pt x="43" y="49"/>
                    </a:lnTo>
                    <a:cubicBezTo>
                      <a:pt x="43" y="45"/>
                      <a:pt x="43" y="44"/>
                      <a:pt x="44" y="40"/>
                    </a:cubicBezTo>
                    <a:lnTo>
                      <a:pt x="43" y="40"/>
                    </a:lnTo>
                    <a:close/>
                    <a:moveTo>
                      <a:pt x="35" y="20"/>
                    </a:moveTo>
                    <a:lnTo>
                      <a:pt x="35" y="20"/>
                    </a:lnTo>
                    <a:cubicBezTo>
                      <a:pt x="26" y="20"/>
                      <a:pt x="22" y="21"/>
                      <a:pt x="10" y="20"/>
                    </a:cubicBezTo>
                    <a:cubicBezTo>
                      <a:pt x="11" y="11"/>
                      <a:pt x="18" y="7"/>
                      <a:pt x="24" y="7"/>
                    </a:cubicBezTo>
                    <a:cubicBezTo>
                      <a:pt x="28" y="7"/>
                      <a:pt x="32" y="9"/>
                      <a:pt x="34" y="14"/>
                    </a:cubicBezTo>
                    <a:cubicBezTo>
                      <a:pt x="35" y="17"/>
                      <a:pt x="35" y="19"/>
                      <a:pt x="35" y="2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37" name="Freeform 232"/>
              <p:cNvSpPr>
                <a:spLocks noEditPoints="1"/>
              </p:cNvSpPr>
              <p:nvPr/>
            </p:nvSpPr>
            <p:spPr bwMode="auto">
              <a:xfrm>
                <a:off x="4570" y="2885"/>
                <a:ext cx="37" cy="58"/>
              </a:xfrm>
              <a:custGeom>
                <a:avLst/>
                <a:gdLst>
                  <a:gd name="T0" fmla="*/ 19 w 47"/>
                  <a:gd name="T1" fmla="*/ 35 h 76"/>
                  <a:gd name="T2" fmla="*/ 19 w 47"/>
                  <a:gd name="T3" fmla="*/ 35 h 76"/>
                  <a:gd name="T4" fmla="*/ 23 w 47"/>
                  <a:gd name="T5" fmla="*/ 35 h 76"/>
                  <a:gd name="T6" fmla="*/ 43 w 47"/>
                  <a:gd name="T7" fmla="*/ 18 h 76"/>
                  <a:gd name="T8" fmla="*/ 38 w 47"/>
                  <a:gd name="T9" fmla="*/ 7 h 76"/>
                  <a:gd name="T10" fmla="*/ 46 w 47"/>
                  <a:gd name="T11" fmla="*/ 8 h 76"/>
                  <a:gd name="T12" fmla="*/ 47 w 47"/>
                  <a:gd name="T13" fmla="*/ 7 h 76"/>
                  <a:gd name="T14" fmla="*/ 47 w 47"/>
                  <a:gd name="T15" fmla="*/ 0 h 76"/>
                  <a:gd name="T16" fmla="*/ 47 w 47"/>
                  <a:gd name="T17" fmla="*/ 0 h 76"/>
                  <a:gd name="T18" fmla="*/ 32 w 47"/>
                  <a:gd name="T19" fmla="*/ 0 h 76"/>
                  <a:gd name="T20" fmla="*/ 29 w 47"/>
                  <a:gd name="T21" fmla="*/ 0 h 76"/>
                  <a:gd name="T22" fmla="*/ 24 w 47"/>
                  <a:gd name="T23" fmla="*/ 0 h 76"/>
                  <a:gd name="T24" fmla="*/ 4 w 47"/>
                  <a:gd name="T25" fmla="*/ 9 h 76"/>
                  <a:gd name="T26" fmla="*/ 2 w 47"/>
                  <a:gd name="T27" fmla="*/ 18 h 76"/>
                  <a:gd name="T28" fmla="*/ 11 w 47"/>
                  <a:gd name="T29" fmla="*/ 33 h 76"/>
                  <a:gd name="T30" fmla="*/ 4 w 47"/>
                  <a:gd name="T31" fmla="*/ 43 h 76"/>
                  <a:gd name="T32" fmla="*/ 5 w 47"/>
                  <a:gd name="T33" fmla="*/ 44 h 76"/>
                  <a:gd name="T34" fmla="*/ 9 w 47"/>
                  <a:gd name="T35" fmla="*/ 46 h 76"/>
                  <a:gd name="T36" fmla="*/ 0 w 47"/>
                  <a:gd name="T37" fmla="*/ 61 h 76"/>
                  <a:gd name="T38" fmla="*/ 23 w 47"/>
                  <a:gd name="T39" fmla="*/ 76 h 76"/>
                  <a:gd name="T40" fmla="*/ 46 w 47"/>
                  <a:gd name="T41" fmla="*/ 59 h 76"/>
                  <a:gd name="T42" fmla="*/ 34 w 47"/>
                  <a:gd name="T43" fmla="*/ 44 h 76"/>
                  <a:gd name="T44" fmla="*/ 16 w 47"/>
                  <a:gd name="T45" fmla="*/ 39 h 76"/>
                  <a:gd name="T46" fmla="*/ 19 w 47"/>
                  <a:gd name="T47" fmla="*/ 35 h 76"/>
                  <a:gd name="T48" fmla="*/ 32 w 47"/>
                  <a:gd name="T49" fmla="*/ 18 h 76"/>
                  <a:gd name="T50" fmla="*/ 32 w 47"/>
                  <a:gd name="T51" fmla="*/ 18 h 76"/>
                  <a:gd name="T52" fmla="*/ 22 w 47"/>
                  <a:gd name="T53" fmla="*/ 29 h 76"/>
                  <a:gd name="T54" fmla="*/ 12 w 47"/>
                  <a:gd name="T55" fmla="*/ 18 h 76"/>
                  <a:gd name="T56" fmla="*/ 22 w 47"/>
                  <a:gd name="T57" fmla="*/ 6 h 76"/>
                  <a:gd name="T58" fmla="*/ 32 w 47"/>
                  <a:gd name="T59" fmla="*/ 18 h 76"/>
                  <a:gd name="T60" fmla="*/ 23 w 47"/>
                  <a:gd name="T61" fmla="*/ 51 h 76"/>
                  <a:gd name="T62" fmla="*/ 23 w 47"/>
                  <a:gd name="T63" fmla="*/ 51 h 76"/>
                  <a:gd name="T64" fmla="*/ 35 w 47"/>
                  <a:gd name="T65" fmla="*/ 61 h 76"/>
                  <a:gd name="T66" fmla="*/ 23 w 47"/>
                  <a:gd name="T67" fmla="*/ 70 h 76"/>
                  <a:gd name="T68" fmla="*/ 10 w 47"/>
                  <a:gd name="T69" fmla="*/ 60 h 76"/>
                  <a:gd name="T70" fmla="*/ 16 w 47"/>
                  <a:gd name="T71" fmla="*/ 49 h 76"/>
                  <a:gd name="T72" fmla="*/ 23 w 47"/>
                  <a:gd name="T73"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76">
                    <a:moveTo>
                      <a:pt x="19" y="35"/>
                    </a:moveTo>
                    <a:lnTo>
                      <a:pt x="19" y="35"/>
                    </a:lnTo>
                    <a:cubicBezTo>
                      <a:pt x="20" y="35"/>
                      <a:pt x="21" y="35"/>
                      <a:pt x="23" y="35"/>
                    </a:cubicBezTo>
                    <a:cubicBezTo>
                      <a:pt x="36" y="35"/>
                      <a:pt x="43" y="27"/>
                      <a:pt x="43" y="18"/>
                    </a:cubicBezTo>
                    <a:cubicBezTo>
                      <a:pt x="43" y="14"/>
                      <a:pt x="41" y="10"/>
                      <a:pt x="38" y="7"/>
                    </a:cubicBezTo>
                    <a:lnTo>
                      <a:pt x="46" y="8"/>
                    </a:lnTo>
                    <a:lnTo>
                      <a:pt x="47" y="7"/>
                    </a:lnTo>
                    <a:cubicBezTo>
                      <a:pt x="47" y="4"/>
                      <a:pt x="47" y="4"/>
                      <a:pt x="47" y="0"/>
                    </a:cubicBezTo>
                    <a:lnTo>
                      <a:pt x="47" y="0"/>
                    </a:lnTo>
                    <a:cubicBezTo>
                      <a:pt x="40" y="0"/>
                      <a:pt x="38" y="0"/>
                      <a:pt x="32" y="0"/>
                    </a:cubicBezTo>
                    <a:lnTo>
                      <a:pt x="29" y="0"/>
                    </a:lnTo>
                    <a:cubicBezTo>
                      <a:pt x="27" y="0"/>
                      <a:pt x="25" y="0"/>
                      <a:pt x="24" y="0"/>
                    </a:cubicBezTo>
                    <a:cubicBezTo>
                      <a:pt x="18" y="0"/>
                      <a:pt x="9" y="0"/>
                      <a:pt x="4" y="9"/>
                    </a:cubicBezTo>
                    <a:cubicBezTo>
                      <a:pt x="2" y="12"/>
                      <a:pt x="2" y="15"/>
                      <a:pt x="2" y="18"/>
                    </a:cubicBezTo>
                    <a:cubicBezTo>
                      <a:pt x="2" y="24"/>
                      <a:pt x="5" y="30"/>
                      <a:pt x="11" y="33"/>
                    </a:cubicBezTo>
                    <a:cubicBezTo>
                      <a:pt x="9" y="37"/>
                      <a:pt x="8" y="39"/>
                      <a:pt x="4" y="43"/>
                    </a:cubicBezTo>
                    <a:lnTo>
                      <a:pt x="5" y="44"/>
                    </a:lnTo>
                    <a:cubicBezTo>
                      <a:pt x="7" y="45"/>
                      <a:pt x="7" y="45"/>
                      <a:pt x="9" y="46"/>
                    </a:cubicBezTo>
                    <a:cubicBezTo>
                      <a:pt x="5" y="49"/>
                      <a:pt x="0" y="53"/>
                      <a:pt x="0" y="61"/>
                    </a:cubicBezTo>
                    <a:cubicBezTo>
                      <a:pt x="0" y="69"/>
                      <a:pt x="8" y="76"/>
                      <a:pt x="23" y="76"/>
                    </a:cubicBezTo>
                    <a:cubicBezTo>
                      <a:pt x="39" y="76"/>
                      <a:pt x="46" y="67"/>
                      <a:pt x="46" y="59"/>
                    </a:cubicBezTo>
                    <a:cubicBezTo>
                      <a:pt x="46" y="48"/>
                      <a:pt x="37" y="45"/>
                      <a:pt x="34" y="44"/>
                    </a:cubicBezTo>
                    <a:cubicBezTo>
                      <a:pt x="31" y="43"/>
                      <a:pt x="18" y="40"/>
                      <a:pt x="16" y="39"/>
                    </a:cubicBezTo>
                    <a:lnTo>
                      <a:pt x="19" y="35"/>
                    </a:lnTo>
                    <a:close/>
                    <a:moveTo>
                      <a:pt x="32" y="18"/>
                    </a:moveTo>
                    <a:lnTo>
                      <a:pt x="32" y="18"/>
                    </a:lnTo>
                    <a:cubicBezTo>
                      <a:pt x="33" y="22"/>
                      <a:pt x="30" y="29"/>
                      <a:pt x="22" y="29"/>
                    </a:cubicBezTo>
                    <a:cubicBezTo>
                      <a:pt x="14" y="29"/>
                      <a:pt x="12" y="22"/>
                      <a:pt x="12" y="18"/>
                    </a:cubicBezTo>
                    <a:cubicBezTo>
                      <a:pt x="12" y="11"/>
                      <a:pt x="16" y="6"/>
                      <a:pt x="22" y="6"/>
                    </a:cubicBezTo>
                    <a:cubicBezTo>
                      <a:pt x="30" y="6"/>
                      <a:pt x="32" y="12"/>
                      <a:pt x="32" y="18"/>
                    </a:cubicBezTo>
                    <a:close/>
                    <a:moveTo>
                      <a:pt x="23" y="51"/>
                    </a:moveTo>
                    <a:lnTo>
                      <a:pt x="23" y="51"/>
                    </a:lnTo>
                    <a:cubicBezTo>
                      <a:pt x="30" y="52"/>
                      <a:pt x="35" y="54"/>
                      <a:pt x="35" y="61"/>
                    </a:cubicBezTo>
                    <a:cubicBezTo>
                      <a:pt x="35" y="65"/>
                      <a:pt x="31" y="70"/>
                      <a:pt x="23" y="70"/>
                    </a:cubicBezTo>
                    <a:cubicBezTo>
                      <a:pt x="13" y="70"/>
                      <a:pt x="10" y="63"/>
                      <a:pt x="10" y="60"/>
                    </a:cubicBezTo>
                    <a:cubicBezTo>
                      <a:pt x="10" y="55"/>
                      <a:pt x="13" y="52"/>
                      <a:pt x="16" y="49"/>
                    </a:cubicBezTo>
                    <a:lnTo>
                      <a:pt x="23" y="5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38" name="Freeform 233"/>
              <p:cNvSpPr>
                <a:spLocks noEditPoints="1"/>
              </p:cNvSpPr>
              <p:nvPr/>
            </p:nvSpPr>
            <p:spPr bwMode="auto">
              <a:xfrm>
                <a:off x="4614" y="2866"/>
                <a:ext cx="10" cy="59"/>
              </a:xfrm>
              <a:custGeom>
                <a:avLst/>
                <a:gdLst>
                  <a:gd name="T0" fmla="*/ 12 w 12"/>
                  <a:gd name="T1" fmla="*/ 76 h 77"/>
                  <a:gd name="T2" fmla="*/ 12 w 12"/>
                  <a:gd name="T3" fmla="*/ 76 h 77"/>
                  <a:gd name="T4" fmla="*/ 12 w 12"/>
                  <a:gd name="T5" fmla="*/ 48 h 77"/>
                  <a:gd name="T6" fmla="*/ 12 w 12"/>
                  <a:gd name="T7" fmla="*/ 25 h 77"/>
                  <a:gd name="T8" fmla="*/ 11 w 12"/>
                  <a:gd name="T9" fmla="*/ 24 h 77"/>
                  <a:gd name="T10" fmla="*/ 1 w 12"/>
                  <a:gd name="T11" fmla="*/ 26 h 77"/>
                  <a:gd name="T12" fmla="*/ 0 w 12"/>
                  <a:gd name="T13" fmla="*/ 27 h 77"/>
                  <a:gd name="T14" fmla="*/ 1 w 12"/>
                  <a:gd name="T15" fmla="*/ 55 h 77"/>
                  <a:gd name="T16" fmla="*/ 0 w 12"/>
                  <a:gd name="T17" fmla="*/ 76 h 77"/>
                  <a:gd name="T18" fmla="*/ 1 w 12"/>
                  <a:gd name="T19" fmla="*/ 77 h 77"/>
                  <a:gd name="T20" fmla="*/ 12 w 12"/>
                  <a:gd name="T21" fmla="*/ 76 h 77"/>
                  <a:gd name="T22" fmla="*/ 12 w 12"/>
                  <a:gd name="T23" fmla="*/ 76 h 77"/>
                  <a:gd name="T24" fmla="*/ 12 w 12"/>
                  <a:gd name="T25" fmla="*/ 10 h 77"/>
                  <a:gd name="T26" fmla="*/ 12 w 12"/>
                  <a:gd name="T27" fmla="*/ 10 h 77"/>
                  <a:gd name="T28" fmla="*/ 12 w 12"/>
                  <a:gd name="T29" fmla="*/ 0 h 77"/>
                  <a:gd name="T30" fmla="*/ 12 w 12"/>
                  <a:gd name="T31" fmla="*/ 0 h 77"/>
                  <a:gd name="T32" fmla="*/ 1 w 12"/>
                  <a:gd name="T33" fmla="*/ 1 h 77"/>
                  <a:gd name="T34" fmla="*/ 0 w 12"/>
                  <a:gd name="T35" fmla="*/ 1 h 77"/>
                  <a:gd name="T36" fmla="*/ 0 w 12"/>
                  <a:gd name="T37" fmla="*/ 7 h 77"/>
                  <a:gd name="T38" fmla="*/ 0 w 12"/>
                  <a:gd name="T39" fmla="*/ 11 h 77"/>
                  <a:gd name="T40" fmla="*/ 1 w 12"/>
                  <a:gd name="T41" fmla="*/ 11 h 77"/>
                  <a:gd name="T42" fmla="*/ 12 w 12"/>
                  <a:gd name="T43" fmla="*/ 10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2" y="69"/>
                      <a:pt x="12" y="66"/>
                      <a:pt x="12" y="48"/>
                    </a:cubicBezTo>
                    <a:cubicBezTo>
                      <a:pt x="12" y="35"/>
                      <a:pt x="12" y="30"/>
                      <a:pt x="12" y="25"/>
                    </a:cubicBezTo>
                    <a:lnTo>
                      <a:pt x="11" y="24"/>
                    </a:lnTo>
                    <a:cubicBezTo>
                      <a:pt x="6" y="25"/>
                      <a:pt x="5" y="26"/>
                      <a:pt x="1" y="26"/>
                    </a:cubicBezTo>
                    <a:lnTo>
                      <a:pt x="0" y="27"/>
                    </a:lnTo>
                    <a:cubicBezTo>
                      <a:pt x="1" y="33"/>
                      <a:pt x="1" y="36"/>
                      <a:pt x="1" y="55"/>
                    </a:cubicBezTo>
                    <a:cubicBezTo>
                      <a:pt x="1" y="66"/>
                      <a:pt x="1" y="71"/>
                      <a:pt x="0" y="76"/>
                    </a:cubicBezTo>
                    <a:lnTo>
                      <a:pt x="1" y="77"/>
                    </a:lnTo>
                    <a:cubicBezTo>
                      <a:pt x="6" y="76"/>
                      <a:pt x="7" y="76"/>
                      <a:pt x="12" y="76"/>
                    </a:cubicBezTo>
                    <a:lnTo>
                      <a:pt x="12" y="76"/>
                    </a:lnTo>
                    <a:close/>
                    <a:moveTo>
                      <a:pt x="12" y="10"/>
                    </a:moveTo>
                    <a:lnTo>
                      <a:pt x="12" y="10"/>
                    </a:lnTo>
                    <a:cubicBezTo>
                      <a:pt x="12" y="5"/>
                      <a:pt x="12" y="4"/>
                      <a:pt x="12" y="0"/>
                    </a:cubicBezTo>
                    <a:lnTo>
                      <a:pt x="12" y="0"/>
                    </a:lnTo>
                    <a:cubicBezTo>
                      <a:pt x="7" y="0"/>
                      <a:pt x="6" y="0"/>
                      <a:pt x="1" y="1"/>
                    </a:cubicBezTo>
                    <a:lnTo>
                      <a:pt x="0" y="1"/>
                    </a:lnTo>
                    <a:cubicBezTo>
                      <a:pt x="0" y="3"/>
                      <a:pt x="0" y="5"/>
                      <a:pt x="0" y="7"/>
                    </a:cubicBezTo>
                    <a:cubicBezTo>
                      <a:pt x="0" y="8"/>
                      <a:pt x="0" y="9"/>
                      <a:pt x="0" y="11"/>
                    </a:cubicBezTo>
                    <a:lnTo>
                      <a:pt x="1" y="11"/>
                    </a:lnTo>
                    <a:cubicBezTo>
                      <a:pt x="6" y="11"/>
                      <a:pt x="7" y="11"/>
                      <a:pt x="12" y="10"/>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39" name="Freeform 234"/>
              <p:cNvSpPr>
                <a:spLocks/>
              </p:cNvSpPr>
              <p:nvPr/>
            </p:nvSpPr>
            <p:spPr bwMode="auto">
              <a:xfrm>
                <a:off x="4631" y="2884"/>
                <a:ext cx="29" cy="42"/>
              </a:xfrm>
              <a:custGeom>
                <a:avLst/>
                <a:gdLst>
                  <a:gd name="T0" fmla="*/ 21 w 37"/>
                  <a:gd name="T1" fmla="*/ 21 h 54"/>
                  <a:gd name="T2" fmla="*/ 21 w 37"/>
                  <a:gd name="T3" fmla="*/ 21 h 54"/>
                  <a:gd name="T4" fmla="*/ 11 w 37"/>
                  <a:gd name="T5" fmla="*/ 14 h 54"/>
                  <a:gd name="T6" fmla="*/ 16 w 37"/>
                  <a:gd name="T7" fmla="*/ 8 h 54"/>
                  <a:gd name="T8" fmla="*/ 20 w 37"/>
                  <a:gd name="T9" fmla="*/ 7 h 54"/>
                  <a:gd name="T10" fmla="*/ 33 w 37"/>
                  <a:gd name="T11" fmla="*/ 11 h 54"/>
                  <a:gd name="T12" fmla="*/ 34 w 37"/>
                  <a:gd name="T13" fmla="*/ 11 h 54"/>
                  <a:gd name="T14" fmla="*/ 35 w 37"/>
                  <a:gd name="T15" fmla="*/ 3 h 54"/>
                  <a:gd name="T16" fmla="*/ 34 w 37"/>
                  <a:gd name="T17" fmla="*/ 2 h 54"/>
                  <a:gd name="T18" fmla="*/ 20 w 37"/>
                  <a:gd name="T19" fmla="*/ 0 h 54"/>
                  <a:gd name="T20" fmla="*/ 0 w 37"/>
                  <a:gd name="T21" fmla="*/ 15 h 54"/>
                  <a:gd name="T22" fmla="*/ 13 w 37"/>
                  <a:gd name="T23" fmla="*/ 29 h 54"/>
                  <a:gd name="T24" fmla="*/ 16 w 37"/>
                  <a:gd name="T25" fmla="*/ 30 h 54"/>
                  <a:gd name="T26" fmla="*/ 27 w 37"/>
                  <a:gd name="T27" fmla="*/ 38 h 54"/>
                  <a:gd name="T28" fmla="*/ 16 w 37"/>
                  <a:gd name="T29" fmla="*/ 46 h 54"/>
                  <a:gd name="T30" fmla="*/ 2 w 37"/>
                  <a:gd name="T31" fmla="*/ 41 h 54"/>
                  <a:gd name="T32" fmla="*/ 1 w 37"/>
                  <a:gd name="T33" fmla="*/ 41 h 54"/>
                  <a:gd name="T34" fmla="*/ 1 w 37"/>
                  <a:gd name="T35" fmla="*/ 50 h 54"/>
                  <a:gd name="T36" fmla="*/ 1 w 37"/>
                  <a:gd name="T37" fmla="*/ 51 h 54"/>
                  <a:gd name="T38" fmla="*/ 3 w 37"/>
                  <a:gd name="T39" fmla="*/ 51 h 54"/>
                  <a:gd name="T40" fmla="*/ 16 w 37"/>
                  <a:gd name="T41" fmla="*/ 54 h 54"/>
                  <a:gd name="T42" fmla="*/ 32 w 37"/>
                  <a:gd name="T43" fmla="*/ 49 h 54"/>
                  <a:gd name="T44" fmla="*/ 37 w 37"/>
                  <a:gd name="T45" fmla="*/ 37 h 54"/>
                  <a:gd name="T46" fmla="*/ 25 w 37"/>
                  <a:gd name="T47" fmla="*/ 22 h 54"/>
                  <a:gd name="T48" fmla="*/ 21 w 37"/>
                  <a:gd name="T49"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54">
                    <a:moveTo>
                      <a:pt x="21" y="21"/>
                    </a:moveTo>
                    <a:lnTo>
                      <a:pt x="21" y="21"/>
                    </a:lnTo>
                    <a:cubicBezTo>
                      <a:pt x="15" y="19"/>
                      <a:pt x="11" y="18"/>
                      <a:pt x="11" y="14"/>
                    </a:cubicBezTo>
                    <a:cubicBezTo>
                      <a:pt x="11" y="11"/>
                      <a:pt x="13" y="9"/>
                      <a:pt x="16" y="8"/>
                    </a:cubicBezTo>
                    <a:cubicBezTo>
                      <a:pt x="18" y="7"/>
                      <a:pt x="19" y="7"/>
                      <a:pt x="20" y="7"/>
                    </a:cubicBezTo>
                    <a:cubicBezTo>
                      <a:pt x="27" y="7"/>
                      <a:pt x="31" y="10"/>
                      <a:pt x="33" y="11"/>
                    </a:cubicBezTo>
                    <a:lnTo>
                      <a:pt x="34" y="11"/>
                    </a:lnTo>
                    <a:cubicBezTo>
                      <a:pt x="34" y="7"/>
                      <a:pt x="35" y="7"/>
                      <a:pt x="35" y="3"/>
                    </a:cubicBezTo>
                    <a:lnTo>
                      <a:pt x="34" y="2"/>
                    </a:lnTo>
                    <a:cubicBezTo>
                      <a:pt x="33" y="2"/>
                      <a:pt x="27" y="0"/>
                      <a:pt x="20" y="0"/>
                    </a:cubicBezTo>
                    <a:cubicBezTo>
                      <a:pt x="9" y="0"/>
                      <a:pt x="0" y="5"/>
                      <a:pt x="0" y="15"/>
                    </a:cubicBezTo>
                    <a:cubicBezTo>
                      <a:pt x="0" y="25"/>
                      <a:pt x="9" y="28"/>
                      <a:pt x="13" y="29"/>
                    </a:cubicBezTo>
                    <a:lnTo>
                      <a:pt x="16" y="30"/>
                    </a:lnTo>
                    <a:cubicBezTo>
                      <a:pt x="22" y="32"/>
                      <a:pt x="27" y="34"/>
                      <a:pt x="27" y="38"/>
                    </a:cubicBezTo>
                    <a:cubicBezTo>
                      <a:pt x="27" y="41"/>
                      <a:pt x="24" y="46"/>
                      <a:pt x="16" y="46"/>
                    </a:cubicBezTo>
                    <a:cubicBezTo>
                      <a:pt x="8" y="46"/>
                      <a:pt x="4" y="42"/>
                      <a:pt x="2" y="41"/>
                    </a:cubicBezTo>
                    <a:lnTo>
                      <a:pt x="1" y="41"/>
                    </a:lnTo>
                    <a:cubicBezTo>
                      <a:pt x="1" y="45"/>
                      <a:pt x="1" y="46"/>
                      <a:pt x="1" y="50"/>
                    </a:cubicBezTo>
                    <a:lnTo>
                      <a:pt x="1" y="51"/>
                    </a:lnTo>
                    <a:cubicBezTo>
                      <a:pt x="2" y="51"/>
                      <a:pt x="2" y="51"/>
                      <a:pt x="3" y="51"/>
                    </a:cubicBezTo>
                    <a:cubicBezTo>
                      <a:pt x="6" y="53"/>
                      <a:pt x="11" y="54"/>
                      <a:pt x="16" y="54"/>
                    </a:cubicBezTo>
                    <a:cubicBezTo>
                      <a:pt x="20" y="54"/>
                      <a:pt x="27" y="53"/>
                      <a:pt x="32" y="49"/>
                    </a:cubicBezTo>
                    <a:cubicBezTo>
                      <a:pt x="36" y="46"/>
                      <a:pt x="37" y="41"/>
                      <a:pt x="37" y="37"/>
                    </a:cubicBezTo>
                    <a:cubicBezTo>
                      <a:pt x="37" y="27"/>
                      <a:pt x="28" y="24"/>
                      <a:pt x="25" y="22"/>
                    </a:cubicBezTo>
                    <a:lnTo>
                      <a:pt x="21" y="2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40" name="Freeform 235"/>
              <p:cNvSpPr>
                <a:spLocks/>
              </p:cNvSpPr>
              <p:nvPr/>
            </p:nvSpPr>
            <p:spPr bwMode="auto">
              <a:xfrm>
                <a:off x="4667" y="2863"/>
                <a:ext cx="9" cy="62"/>
              </a:xfrm>
              <a:custGeom>
                <a:avLst/>
                <a:gdLst>
                  <a:gd name="T0" fmla="*/ 12 w 12"/>
                  <a:gd name="T1" fmla="*/ 79 h 80"/>
                  <a:gd name="T2" fmla="*/ 12 w 12"/>
                  <a:gd name="T3" fmla="*/ 79 h 80"/>
                  <a:gd name="T4" fmla="*/ 11 w 12"/>
                  <a:gd name="T5" fmla="*/ 40 h 80"/>
                  <a:gd name="T6" fmla="*/ 12 w 12"/>
                  <a:gd name="T7" fmla="*/ 1 h 80"/>
                  <a:gd name="T8" fmla="*/ 12 w 12"/>
                  <a:gd name="T9" fmla="*/ 0 h 80"/>
                  <a:gd name="T10" fmla="*/ 1 w 12"/>
                  <a:gd name="T11" fmla="*/ 2 h 80"/>
                  <a:gd name="T12" fmla="*/ 0 w 12"/>
                  <a:gd name="T13" fmla="*/ 3 h 80"/>
                  <a:gd name="T14" fmla="*/ 1 w 12"/>
                  <a:gd name="T15" fmla="*/ 44 h 80"/>
                  <a:gd name="T16" fmla="*/ 1 w 12"/>
                  <a:gd name="T17" fmla="*/ 79 h 80"/>
                  <a:gd name="T18" fmla="*/ 1 w 12"/>
                  <a:gd name="T19" fmla="*/ 80 h 80"/>
                  <a:gd name="T20" fmla="*/ 12 w 12"/>
                  <a:gd name="T21" fmla="*/ 79 h 80"/>
                  <a:gd name="T22" fmla="*/ 12 w 12"/>
                  <a:gd name="T23"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80">
                    <a:moveTo>
                      <a:pt x="12" y="79"/>
                    </a:moveTo>
                    <a:lnTo>
                      <a:pt x="12" y="79"/>
                    </a:lnTo>
                    <a:cubicBezTo>
                      <a:pt x="12" y="69"/>
                      <a:pt x="11" y="62"/>
                      <a:pt x="11" y="40"/>
                    </a:cubicBezTo>
                    <a:cubicBezTo>
                      <a:pt x="11" y="27"/>
                      <a:pt x="11" y="14"/>
                      <a:pt x="12" y="1"/>
                    </a:cubicBezTo>
                    <a:lnTo>
                      <a:pt x="12" y="0"/>
                    </a:lnTo>
                    <a:cubicBezTo>
                      <a:pt x="7" y="1"/>
                      <a:pt x="6" y="2"/>
                      <a:pt x="1" y="2"/>
                    </a:cubicBezTo>
                    <a:lnTo>
                      <a:pt x="0" y="3"/>
                    </a:lnTo>
                    <a:cubicBezTo>
                      <a:pt x="1" y="16"/>
                      <a:pt x="1" y="30"/>
                      <a:pt x="1" y="44"/>
                    </a:cubicBezTo>
                    <a:cubicBezTo>
                      <a:pt x="1" y="63"/>
                      <a:pt x="1" y="72"/>
                      <a:pt x="1" y="79"/>
                    </a:cubicBezTo>
                    <a:lnTo>
                      <a:pt x="1" y="80"/>
                    </a:lnTo>
                    <a:cubicBezTo>
                      <a:pt x="6" y="79"/>
                      <a:pt x="7" y="79"/>
                      <a:pt x="12" y="79"/>
                    </a:cubicBezTo>
                    <a:lnTo>
                      <a:pt x="12" y="7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41" name="Freeform 236"/>
              <p:cNvSpPr>
                <a:spLocks noEditPoints="1"/>
              </p:cNvSpPr>
              <p:nvPr/>
            </p:nvSpPr>
            <p:spPr bwMode="auto">
              <a:xfrm>
                <a:off x="4684" y="2884"/>
                <a:ext cx="32" cy="42"/>
              </a:xfrm>
              <a:custGeom>
                <a:avLst/>
                <a:gdLst>
                  <a:gd name="T0" fmla="*/ 41 w 41"/>
                  <a:gd name="T1" fmla="*/ 22 h 54"/>
                  <a:gd name="T2" fmla="*/ 41 w 41"/>
                  <a:gd name="T3" fmla="*/ 22 h 54"/>
                  <a:gd name="T4" fmla="*/ 40 w 41"/>
                  <a:gd name="T5" fmla="*/ 10 h 54"/>
                  <a:gd name="T6" fmla="*/ 23 w 41"/>
                  <a:gd name="T7" fmla="*/ 0 h 54"/>
                  <a:gd name="T8" fmla="*/ 6 w 41"/>
                  <a:gd name="T9" fmla="*/ 3 h 54"/>
                  <a:gd name="T10" fmla="*/ 6 w 41"/>
                  <a:gd name="T11" fmla="*/ 3 h 54"/>
                  <a:gd name="T12" fmla="*/ 5 w 41"/>
                  <a:gd name="T13" fmla="*/ 11 h 54"/>
                  <a:gd name="T14" fmla="*/ 6 w 41"/>
                  <a:gd name="T15" fmla="*/ 11 h 54"/>
                  <a:gd name="T16" fmla="*/ 21 w 41"/>
                  <a:gd name="T17" fmla="*/ 7 h 54"/>
                  <a:gd name="T18" fmla="*/ 29 w 41"/>
                  <a:gd name="T19" fmla="*/ 11 h 54"/>
                  <a:gd name="T20" fmla="*/ 30 w 41"/>
                  <a:gd name="T21" fmla="*/ 17 h 54"/>
                  <a:gd name="T22" fmla="*/ 29 w 41"/>
                  <a:gd name="T23" fmla="*/ 17 h 54"/>
                  <a:gd name="T24" fmla="*/ 0 w 41"/>
                  <a:gd name="T25" fmla="*/ 37 h 54"/>
                  <a:gd name="T26" fmla="*/ 16 w 41"/>
                  <a:gd name="T27" fmla="*/ 54 h 54"/>
                  <a:gd name="T28" fmla="*/ 30 w 41"/>
                  <a:gd name="T29" fmla="*/ 49 h 54"/>
                  <a:gd name="T30" fmla="*/ 30 w 41"/>
                  <a:gd name="T31" fmla="*/ 52 h 54"/>
                  <a:gd name="T32" fmla="*/ 31 w 41"/>
                  <a:gd name="T33" fmla="*/ 53 h 54"/>
                  <a:gd name="T34" fmla="*/ 41 w 41"/>
                  <a:gd name="T35" fmla="*/ 52 h 54"/>
                  <a:gd name="T36" fmla="*/ 41 w 41"/>
                  <a:gd name="T37" fmla="*/ 52 h 54"/>
                  <a:gd name="T38" fmla="*/ 41 w 41"/>
                  <a:gd name="T39" fmla="*/ 32 h 54"/>
                  <a:gd name="T40" fmla="*/ 41 w 41"/>
                  <a:gd name="T41" fmla="*/ 22 h 54"/>
                  <a:gd name="T42" fmla="*/ 30 w 41"/>
                  <a:gd name="T43" fmla="*/ 25 h 54"/>
                  <a:gd name="T44" fmla="*/ 30 w 41"/>
                  <a:gd name="T45" fmla="*/ 25 h 54"/>
                  <a:gd name="T46" fmla="*/ 30 w 41"/>
                  <a:gd name="T47" fmla="*/ 41 h 54"/>
                  <a:gd name="T48" fmla="*/ 20 w 41"/>
                  <a:gd name="T49" fmla="*/ 45 h 54"/>
                  <a:gd name="T50" fmla="*/ 10 w 41"/>
                  <a:gd name="T51" fmla="*/ 36 h 54"/>
                  <a:gd name="T52" fmla="*/ 29 w 41"/>
                  <a:gd name="T53" fmla="*/ 25 h 54"/>
                  <a:gd name="T54" fmla="*/ 30 w 41"/>
                  <a:gd name="T55"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54">
                    <a:moveTo>
                      <a:pt x="41" y="22"/>
                    </a:moveTo>
                    <a:lnTo>
                      <a:pt x="41" y="22"/>
                    </a:lnTo>
                    <a:cubicBezTo>
                      <a:pt x="41" y="18"/>
                      <a:pt x="41" y="13"/>
                      <a:pt x="40" y="10"/>
                    </a:cubicBezTo>
                    <a:cubicBezTo>
                      <a:pt x="38" y="2"/>
                      <a:pt x="31" y="0"/>
                      <a:pt x="23" y="0"/>
                    </a:cubicBezTo>
                    <a:cubicBezTo>
                      <a:pt x="17" y="0"/>
                      <a:pt x="12" y="1"/>
                      <a:pt x="6" y="3"/>
                    </a:cubicBezTo>
                    <a:lnTo>
                      <a:pt x="6" y="3"/>
                    </a:lnTo>
                    <a:cubicBezTo>
                      <a:pt x="5" y="6"/>
                      <a:pt x="5" y="6"/>
                      <a:pt x="5" y="11"/>
                    </a:cubicBezTo>
                    <a:lnTo>
                      <a:pt x="6" y="11"/>
                    </a:lnTo>
                    <a:cubicBezTo>
                      <a:pt x="10" y="9"/>
                      <a:pt x="15" y="7"/>
                      <a:pt x="21" y="7"/>
                    </a:cubicBezTo>
                    <a:cubicBezTo>
                      <a:pt x="26" y="7"/>
                      <a:pt x="28" y="9"/>
                      <a:pt x="29" y="11"/>
                    </a:cubicBezTo>
                    <a:cubicBezTo>
                      <a:pt x="30" y="13"/>
                      <a:pt x="30" y="15"/>
                      <a:pt x="30" y="17"/>
                    </a:cubicBezTo>
                    <a:lnTo>
                      <a:pt x="29" y="17"/>
                    </a:lnTo>
                    <a:cubicBezTo>
                      <a:pt x="11" y="20"/>
                      <a:pt x="0" y="24"/>
                      <a:pt x="0" y="37"/>
                    </a:cubicBezTo>
                    <a:cubicBezTo>
                      <a:pt x="0" y="47"/>
                      <a:pt x="7" y="54"/>
                      <a:pt x="16" y="54"/>
                    </a:cubicBezTo>
                    <a:cubicBezTo>
                      <a:pt x="24" y="54"/>
                      <a:pt x="28" y="50"/>
                      <a:pt x="30" y="49"/>
                    </a:cubicBezTo>
                    <a:lnTo>
                      <a:pt x="30" y="52"/>
                    </a:lnTo>
                    <a:lnTo>
                      <a:pt x="31" y="53"/>
                    </a:lnTo>
                    <a:cubicBezTo>
                      <a:pt x="35" y="52"/>
                      <a:pt x="36" y="52"/>
                      <a:pt x="41" y="52"/>
                    </a:cubicBezTo>
                    <a:lnTo>
                      <a:pt x="41" y="52"/>
                    </a:lnTo>
                    <a:cubicBezTo>
                      <a:pt x="41" y="45"/>
                      <a:pt x="41" y="44"/>
                      <a:pt x="41" y="32"/>
                    </a:cubicBezTo>
                    <a:lnTo>
                      <a:pt x="41" y="22"/>
                    </a:lnTo>
                    <a:close/>
                    <a:moveTo>
                      <a:pt x="30" y="25"/>
                    </a:moveTo>
                    <a:lnTo>
                      <a:pt x="30" y="25"/>
                    </a:lnTo>
                    <a:lnTo>
                      <a:pt x="30" y="41"/>
                    </a:lnTo>
                    <a:cubicBezTo>
                      <a:pt x="29" y="42"/>
                      <a:pt x="26" y="45"/>
                      <a:pt x="20" y="45"/>
                    </a:cubicBezTo>
                    <a:cubicBezTo>
                      <a:pt x="10" y="45"/>
                      <a:pt x="10" y="37"/>
                      <a:pt x="10" y="36"/>
                    </a:cubicBezTo>
                    <a:cubicBezTo>
                      <a:pt x="10" y="28"/>
                      <a:pt x="19" y="26"/>
                      <a:pt x="29" y="25"/>
                    </a:cubicBezTo>
                    <a:lnTo>
                      <a:pt x="30" y="2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42" name="Freeform 237"/>
              <p:cNvSpPr>
                <a:spLocks/>
              </p:cNvSpPr>
              <p:nvPr/>
            </p:nvSpPr>
            <p:spPr bwMode="auto">
              <a:xfrm>
                <a:off x="4719" y="2873"/>
                <a:ext cx="23" cy="52"/>
              </a:xfrm>
              <a:custGeom>
                <a:avLst/>
                <a:gdLst>
                  <a:gd name="T0" fmla="*/ 28 w 30"/>
                  <a:gd name="T1" fmla="*/ 59 h 68"/>
                  <a:gd name="T2" fmla="*/ 28 w 30"/>
                  <a:gd name="T3" fmla="*/ 59 h 68"/>
                  <a:gd name="T4" fmla="*/ 24 w 30"/>
                  <a:gd name="T5" fmla="*/ 60 h 68"/>
                  <a:gd name="T6" fmla="*/ 18 w 30"/>
                  <a:gd name="T7" fmla="*/ 50 h 68"/>
                  <a:gd name="T8" fmla="*/ 18 w 30"/>
                  <a:gd name="T9" fmla="*/ 42 h 68"/>
                  <a:gd name="T10" fmla="*/ 18 w 30"/>
                  <a:gd name="T11" fmla="*/ 24 h 68"/>
                  <a:gd name="T12" fmla="*/ 29 w 30"/>
                  <a:gd name="T13" fmla="*/ 24 h 68"/>
                  <a:gd name="T14" fmla="*/ 29 w 30"/>
                  <a:gd name="T15" fmla="*/ 23 h 68"/>
                  <a:gd name="T16" fmla="*/ 30 w 30"/>
                  <a:gd name="T17" fmla="*/ 16 h 68"/>
                  <a:gd name="T18" fmla="*/ 29 w 30"/>
                  <a:gd name="T19" fmla="*/ 16 h 68"/>
                  <a:gd name="T20" fmla="*/ 18 w 30"/>
                  <a:gd name="T21" fmla="*/ 16 h 68"/>
                  <a:gd name="T22" fmla="*/ 18 w 30"/>
                  <a:gd name="T23" fmla="*/ 1 h 68"/>
                  <a:gd name="T24" fmla="*/ 18 w 30"/>
                  <a:gd name="T25" fmla="*/ 0 h 68"/>
                  <a:gd name="T26" fmla="*/ 8 w 30"/>
                  <a:gd name="T27" fmla="*/ 3 h 68"/>
                  <a:gd name="T28" fmla="*/ 7 w 30"/>
                  <a:gd name="T29" fmla="*/ 4 h 68"/>
                  <a:gd name="T30" fmla="*/ 7 w 30"/>
                  <a:gd name="T31" fmla="*/ 10 h 68"/>
                  <a:gd name="T32" fmla="*/ 8 w 30"/>
                  <a:gd name="T33" fmla="*/ 16 h 68"/>
                  <a:gd name="T34" fmla="*/ 1 w 30"/>
                  <a:gd name="T35" fmla="*/ 16 h 68"/>
                  <a:gd name="T36" fmla="*/ 0 w 30"/>
                  <a:gd name="T37" fmla="*/ 17 h 68"/>
                  <a:gd name="T38" fmla="*/ 0 w 30"/>
                  <a:gd name="T39" fmla="*/ 24 h 68"/>
                  <a:gd name="T40" fmla="*/ 0 w 30"/>
                  <a:gd name="T41" fmla="*/ 24 h 68"/>
                  <a:gd name="T42" fmla="*/ 8 w 30"/>
                  <a:gd name="T43" fmla="*/ 24 h 68"/>
                  <a:gd name="T44" fmla="*/ 7 w 30"/>
                  <a:gd name="T45" fmla="*/ 46 h 68"/>
                  <a:gd name="T46" fmla="*/ 9 w 30"/>
                  <a:gd name="T47" fmla="*/ 63 h 68"/>
                  <a:gd name="T48" fmla="*/ 21 w 30"/>
                  <a:gd name="T49" fmla="*/ 68 h 68"/>
                  <a:gd name="T50" fmla="*/ 28 w 30"/>
                  <a:gd name="T51" fmla="*/ 67 h 68"/>
                  <a:gd name="T52" fmla="*/ 29 w 30"/>
                  <a:gd name="T53" fmla="*/ 66 h 68"/>
                  <a:gd name="T54" fmla="*/ 29 w 30"/>
                  <a:gd name="T55" fmla="*/ 60 h 68"/>
                  <a:gd name="T56" fmla="*/ 28 w 30"/>
                  <a:gd name="T5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68">
                    <a:moveTo>
                      <a:pt x="28" y="59"/>
                    </a:moveTo>
                    <a:lnTo>
                      <a:pt x="28" y="59"/>
                    </a:lnTo>
                    <a:cubicBezTo>
                      <a:pt x="27" y="59"/>
                      <a:pt x="26" y="60"/>
                      <a:pt x="24" y="60"/>
                    </a:cubicBezTo>
                    <a:cubicBezTo>
                      <a:pt x="19" y="60"/>
                      <a:pt x="18" y="58"/>
                      <a:pt x="18" y="50"/>
                    </a:cubicBezTo>
                    <a:cubicBezTo>
                      <a:pt x="18" y="49"/>
                      <a:pt x="18" y="43"/>
                      <a:pt x="18" y="42"/>
                    </a:cubicBezTo>
                    <a:lnTo>
                      <a:pt x="18" y="24"/>
                    </a:lnTo>
                    <a:cubicBezTo>
                      <a:pt x="23" y="24"/>
                      <a:pt x="24" y="24"/>
                      <a:pt x="29" y="24"/>
                    </a:cubicBezTo>
                    <a:lnTo>
                      <a:pt x="29" y="23"/>
                    </a:lnTo>
                    <a:cubicBezTo>
                      <a:pt x="29" y="20"/>
                      <a:pt x="29" y="19"/>
                      <a:pt x="30" y="16"/>
                    </a:cubicBezTo>
                    <a:lnTo>
                      <a:pt x="29" y="16"/>
                    </a:lnTo>
                    <a:cubicBezTo>
                      <a:pt x="23" y="16"/>
                      <a:pt x="22" y="16"/>
                      <a:pt x="18" y="16"/>
                    </a:cubicBezTo>
                    <a:cubicBezTo>
                      <a:pt x="18" y="9"/>
                      <a:pt x="18" y="8"/>
                      <a:pt x="18" y="1"/>
                    </a:cubicBezTo>
                    <a:lnTo>
                      <a:pt x="18" y="0"/>
                    </a:lnTo>
                    <a:cubicBezTo>
                      <a:pt x="13" y="2"/>
                      <a:pt x="12" y="2"/>
                      <a:pt x="8" y="3"/>
                    </a:cubicBezTo>
                    <a:lnTo>
                      <a:pt x="7" y="4"/>
                    </a:lnTo>
                    <a:cubicBezTo>
                      <a:pt x="7" y="6"/>
                      <a:pt x="7" y="8"/>
                      <a:pt x="7" y="10"/>
                    </a:cubicBezTo>
                    <a:cubicBezTo>
                      <a:pt x="7" y="12"/>
                      <a:pt x="7" y="14"/>
                      <a:pt x="8" y="16"/>
                    </a:cubicBezTo>
                    <a:cubicBezTo>
                      <a:pt x="4" y="16"/>
                      <a:pt x="3" y="16"/>
                      <a:pt x="1" y="16"/>
                    </a:cubicBezTo>
                    <a:lnTo>
                      <a:pt x="0" y="17"/>
                    </a:lnTo>
                    <a:cubicBezTo>
                      <a:pt x="0" y="20"/>
                      <a:pt x="0" y="20"/>
                      <a:pt x="0" y="24"/>
                    </a:cubicBezTo>
                    <a:lnTo>
                      <a:pt x="0" y="24"/>
                    </a:lnTo>
                    <a:cubicBezTo>
                      <a:pt x="4" y="24"/>
                      <a:pt x="4" y="24"/>
                      <a:pt x="8" y="24"/>
                    </a:cubicBezTo>
                    <a:lnTo>
                      <a:pt x="7" y="46"/>
                    </a:lnTo>
                    <a:cubicBezTo>
                      <a:pt x="7" y="57"/>
                      <a:pt x="7" y="60"/>
                      <a:pt x="9" y="63"/>
                    </a:cubicBezTo>
                    <a:cubicBezTo>
                      <a:pt x="12" y="68"/>
                      <a:pt x="18" y="68"/>
                      <a:pt x="21" y="68"/>
                    </a:cubicBezTo>
                    <a:cubicBezTo>
                      <a:pt x="24" y="68"/>
                      <a:pt x="26" y="67"/>
                      <a:pt x="28" y="67"/>
                    </a:cubicBezTo>
                    <a:lnTo>
                      <a:pt x="29" y="66"/>
                    </a:lnTo>
                    <a:cubicBezTo>
                      <a:pt x="29" y="64"/>
                      <a:pt x="29" y="63"/>
                      <a:pt x="29" y="60"/>
                    </a:cubicBezTo>
                    <a:lnTo>
                      <a:pt x="28"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43" name="Freeform 238"/>
              <p:cNvSpPr>
                <a:spLocks noEditPoints="1"/>
              </p:cNvSpPr>
              <p:nvPr/>
            </p:nvSpPr>
            <p:spPr bwMode="auto">
              <a:xfrm>
                <a:off x="4747" y="2866"/>
                <a:ext cx="10" cy="59"/>
              </a:xfrm>
              <a:custGeom>
                <a:avLst/>
                <a:gdLst>
                  <a:gd name="T0" fmla="*/ 12 w 12"/>
                  <a:gd name="T1" fmla="*/ 76 h 77"/>
                  <a:gd name="T2" fmla="*/ 12 w 12"/>
                  <a:gd name="T3" fmla="*/ 76 h 77"/>
                  <a:gd name="T4" fmla="*/ 11 w 12"/>
                  <a:gd name="T5" fmla="*/ 48 h 77"/>
                  <a:gd name="T6" fmla="*/ 12 w 12"/>
                  <a:gd name="T7" fmla="*/ 25 h 77"/>
                  <a:gd name="T8" fmla="*/ 11 w 12"/>
                  <a:gd name="T9" fmla="*/ 24 h 77"/>
                  <a:gd name="T10" fmla="*/ 0 w 12"/>
                  <a:gd name="T11" fmla="*/ 26 h 77"/>
                  <a:gd name="T12" fmla="*/ 0 w 12"/>
                  <a:gd name="T13" fmla="*/ 27 h 77"/>
                  <a:gd name="T14" fmla="*/ 1 w 12"/>
                  <a:gd name="T15" fmla="*/ 55 h 77"/>
                  <a:gd name="T16" fmla="*/ 0 w 12"/>
                  <a:gd name="T17" fmla="*/ 76 h 77"/>
                  <a:gd name="T18" fmla="*/ 1 w 12"/>
                  <a:gd name="T19" fmla="*/ 77 h 77"/>
                  <a:gd name="T20" fmla="*/ 11 w 12"/>
                  <a:gd name="T21" fmla="*/ 76 h 77"/>
                  <a:gd name="T22" fmla="*/ 12 w 12"/>
                  <a:gd name="T23" fmla="*/ 76 h 77"/>
                  <a:gd name="T24" fmla="*/ 12 w 12"/>
                  <a:gd name="T25" fmla="*/ 10 h 77"/>
                  <a:gd name="T26" fmla="*/ 12 w 12"/>
                  <a:gd name="T27" fmla="*/ 10 h 77"/>
                  <a:gd name="T28" fmla="*/ 12 w 12"/>
                  <a:gd name="T29" fmla="*/ 0 h 77"/>
                  <a:gd name="T30" fmla="*/ 11 w 12"/>
                  <a:gd name="T31" fmla="*/ 0 h 77"/>
                  <a:gd name="T32" fmla="*/ 0 w 12"/>
                  <a:gd name="T33" fmla="*/ 1 h 77"/>
                  <a:gd name="T34" fmla="*/ 0 w 12"/>
                  <a:gd name="T35" fmla="*/ 1 h 77"/>
                  <a:gd name="T36" fmla="*/ 0 w 12"/>
                  <a:gd name="T37" fmla="*/ 7 h 77"/>
                  <a:gd name="T38" fmla="*/ 0 w 12"/>
                  <a:gd name="T39" fmla="*/ 11 h 77"/>
                  <a:gd name="T40" fmla="*/ 0 w 12"/>
                  <a:gd name="T41" fmla="*/ 11 h 77"/>
                  <a:gd name="T42" fmla="*/ 11 w 12"/>
                  <a:gd name="T43" fmla="*/ 10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1" y="69"/>
                      <a:pt x="11" y="66"/>
                      <a:pt x="11" y="48"/>
                    </a:cubicBezTo>
                    <a:cubicBezTo>
                      <a:pt x="11" y="35"/>
                      <a:pt x="12" y="30"/>
                      <a:pt x="12" y="25"/>
                    </a:cubicBezTo>
                    <a:lnTo>
                      <a:pt x="11" y="24"/>
                    </a:lnTo>
                    <a:cubicBezTo>
                      <a:pt x="6" y="25"/>
                      <a:pt x="4" y="26"/>
                      <a:pt x="0" y="26"/>
                    </a:cubicBezTo>
                    <a:lnTo>
                      <a:pt x="0" y="27"/>
                    </a:lnTo>
                    <a:cubicBezTo>
                      <a:pt x="0" y="33"/>
                      <a:pt x="1" y="36"/>
                      <a:pt x="1" y="55"/>
                    </a:cubicBezTo>
                    <a:cubicBezTo>
                      <a:pt x="1" y="66"/>
                      <a:pt x="0" y="71"/>
                      <a:pt x="0" y="76"/>
                    </a:cubicBezTo>
                    <a:lnTo>
                      <a:pt x="1" y="77"/>
                    </a:lnTo>
                    <a:cubicBezTo>
                      <a:pt x="5" y="76"/>
                      <a:pt x="6" y="76"/>
                      <a:pt x="11" y="76"/>
                    </a:cubicBezTo>
                    <a:lnTo>
                      <a:pt x="12" y="76"/>
                    </a:lnTo>
                    <a:close/>
                    <a:moveTo>
                      <a:pt x="12" y="10"/>
                    </a:moveTo>
                    <a:lnTo>
                      <a:pt x="12" y="10"/>
                    </a:lnTo>
                    <a:cubicBezTo>
                      <a:pt x="12" y="5"/>
                      <a:pt x="12" y="4"/>
                      <a:pt x="12" y="0"/>
                    </a:cubicBezTo>
                    <a:lnTo>
                      <a:pt x="11" y="0"/>
                    </a:lnTo>
                    <a:cubicBezTo>
                      <a:pt x="7" y="0"/>
                      <a:pt x="6" y="0"/>
                      <a:pt x="0" y="1"/>
                    </a:cubicBezTo>
                    <a:lnTo>
                      <a:pt x="0" y="1"/>
                    </a:lnTo>
                    <a:cubicBezTo>
                      <a:pt x="0" y="3"/>
                      <a:pt x="0" y="5"/>
                      <a:pt x="0" y="7"/>
                    </a:cubicBezTo>
                    <a:cubicBezTo>
                      <a:pt x="0" y="8"/>
                      <a:pt x="0" y="9"/>
                      <a:pt x="0" y="11"/>
                    </a:cubicBezTo>
                    <a:lnTo>
                      <a:pt x="0" y="11"/>
                    </a:lnTo>
                    <a:cubicBezTo>
                      <a:pt x="5" y="11"/>
                      <a:pt x="6" y="11"/>
                      <a:pt x="11" y="10"/>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44" name="Freeform 239"/>
              <p:cNvSpPr>
                <a:spLocks/>
              </p:cNvSpPr>
              <p:nvPr/>
            </p:nvSpPr>
            <p:spPr bwMode="auto">
              <a:xfrm>
                <a:off x="4760" y="2884"/>
                <a:ext cx="36" cy="41"/>
              </a:xfrm>
              <a:custGeom>
                <a:avLst/>
                <a:gdLst>
                  <a:gd name="T0" fmla="*/ 29 w 46"/>
                  <a:gd name="T1" fmla="*/ 52 h 53"/>
                  <a:gd name="T2" fmla="*/ 29 w 46"/>
                  <a:gd name="T3" fmla="*/ 52 h 53"/>
                  <a:gd name="T4" fmla="*/ 46 w 46"/>
                  <a:gd name="T5" fmla="*/ 1 h 53"/>
                  <a:gd name="T6" fmla="*/ 45 w 46"/>
                  <a:gd name="T7" fmla="*/ 1 h 53"/>
                  <a:gd name="T8" fmla="*/ 36 w 46"/>
                  <a:gd name="T9" fmla="*/ 1 h 53"/>
                  <a:gd name="T10" fmla="*/ 35 w 46"/>
                  <a:gd name="T11" fmla="*/ 1 h 53"/>
                  <a:gd name="T12" fmla="*/ 30 w 46"/>
                  <a:gd name="T13" fmla="*/ 20 h 53"/>
                  <a:gd name="T14" fmla="*/ 23 w 46"/>
                  <a:gd name="T15" fmla="*/ 45 h 53"/>
                  <a:gd name="T16" fmla="*/ 12 w 46"/>
                  <a:gd name="T17" fmla="*/ 1 h 53"/>
                  <a:gd name="T18" fmla="*/ 11 w 46"/>
                  <a:gd name="T19" fmla="*/ 0 h 53"/>
                  <a:gd name="T20" fmla="*/ 0 w 46"/>
                  <a:gd name="T21" fmla="*/ 1 h 53"/>
                  <a:gd name="T22" fmla="*/ 0 w 46"/>
                  <a:gd name="T23" fmla="*/ 2 h 53"/>
                  <a:gd name="T24" fmla="*/ 15 w 46"/>
                  <a:gd name="T25" fmla="*/ 52 h 53"/>
                  <a:gd name="T26" fmla="*/ 16 w 46"/>
                  <a:gd name="T27" fmla="*/ 53 h 53"/>
                  <a:gd name="T28" fmla="*/ 29 w 46"/>
                  <a:gd name="T29" fmla="*/ 52 h 53"/>
                  <a:gd name="T30" fmla="*/ 29 w 46"/>
                  <a:gd name="T3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53">
                    <a:moveTo>
                      <a:pt x="29" y="52"/>
                    </a:moveTo>
                    <a:lnTo>
                      <a:pt x="29" y="52"/>
                    </a:lnTo>
                    <a:cubicBezTo>
                      <a:pt x="34" y="35"/>
                      <a:pt x="40" y="18"/>
                      <a:pt x="46" y="1"/>
                    </a:cubicBezTo>
                    <a:lnTo>
                      <a:pt x="45" y="1"/>
                    </a:lnTo>
                    <a:cubicBezTo>
                      <a:pt x="41" y="1"/>
                      <a:pt x="41" y="1"/>
                      <a:pt x="36" y="1"/>
                    </a:cubicBezTo>
                    <a:lnTo>
                      <a:pt x="35" y="1"/>
                    </a:lnTo>
                    <a:cubicBezTo>
                      <a:pt x="34" y="4"/>
                      <a:pt x="34" y="9"/>
                      <a:pt x="30" y="20"/>
                    </a:cubicBezTo>
                    <a:cubicBezTo>
                      <a:pt x="29" y="24"/>
                      <a:pt x="24" y="41"/>
                      <a:pt x="23" y="45"/>
                    </a:cubicBezTo>
                    <a:cubicBezTo>
                      <a:pt x="19" y="30"/>
                      <a:pt x="15" y="15"/>
                      <a:pt x="12" y="1"/>
                    </a:cubicBezTo>
                    <a:lnTo>
                      <a:pt x="11" y="0"/>
                    </a:lnTo>
                    <a:cubicBezTo>
                      <a:pt x="6" y="1"/>
                      <a:pt x="5" y="1"/>
                      <a:pt x="0" y="1"/>
                    </a:cubicBezTo>
                    <a:lnTo>
                      <a:pt x="0" y="2"/>
                    </a:lnTo>
                    <a:cubicBezTo>
                      <a:pt x="5" y="18"/>
                      <a:pt x="11" y="35"/>
                      <a:pt x="15" y="52"/>
                    </a:cubicBezTo>
                    <a:lnTo>
                      <a:pt x="16" y="53"/>
                    </a:lnTo>
                    <a:cubicBezTo>
                      <a:pt x="22" y="52"/>
                      <a:pt x="23" y="52"/>
                      <a:pt x="29" y="52"/>
                    </a:cubicBezTo>
                    <a:lnTo>
                      <a:pt x="29"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45" name="Freeform 240"/>
              <p:cNvSpPr>
                <a:spLocks noEditPoints="1"/>
              </p:cNvSpPr>
              <p:nvPr/>
            </p:nvSpPr>
            <p:spPr bwMode="auto">
              <a:xfrm>
                <a:off x="4797" y="2884"/>
                <a:ext cx="36" cy="42"/>
              </a:xfrm>
              <a:custGeom>
                <a:avLst/>
                <a:gdLst>
                  <a:gd name="T0" fmla="*/ 43 w 46"/>
                  <a:gd name="T1" fmla="*/ 40 h 54"/>
                  <a:gd name="T2" fmla="*/ 43 w 46"/>
                  <a:gd name="T3" fmla="*/ 40 h 54"/>
                  <a:gd name="T4" fmla="*/ 36 w 46"/>
                  <a:gd name="T5" fmla="*/ 44 h 54"/>
                  <a:gd name="T6" fmla="*/ 27 w 46"/>
                  <a:gd name="T7" fmla="*/ 46 h 54"/>
                  <a:gd name="T8" fmla="*/ 15 w 46"/>
                  <a:gd name="T9" fmla="*/ 40 h 54"/>
                  <a:gd name="T10" fmla="*/ 11 w 46"/>
                  <a:gd name="T11" fmla="*/ 28 h 54"/>
                  <a:gd name="T12" fmla="*/ 45 w 46"/>
                  <a:gd name="T13" fmla="*/ 28 h 54"/>
                  <a:gd name="T14" fmla="*/ 46 w 46"/>
                  <a:gd name="T15" fmla="*/ 27 h 54"/>
                  <a:gd name="T16" fmla="*/ 41 w 46"/>
                  <a:gd name="T17" fmla="*/ 6 h 54"/>
                  <a:gd name="T18" fmla="*/ 24 w 46"/>
                  <a:gd name="T19" fmla="*/ 0 h 54"/>
                  <a:gd name="T20" fmla="*/ 0 w 46"/>
                  <a:gd name="T21" fmla="*/ 27 h 54"/>
                  <a:gd name="T22" fmla="*/ 27 w 46"/>
                  <a:gd name="T23" fmla="*/ 54 h 54"/>
                  <a:gd name="T24" fmla="*/ 43 w 46"/>
                  <a:gd name="T25" fmla="*/ 50 h 54"/>
                  <a:gd name="T26" fmla="*/ 43 w 46"/>
                  <a:gd name="T27" fmla="*/ 49 h 54"/>
                  <a:gd name="T28" fmla="*/ 44 w 46"/>
                  <a:gd name="T29" fmla="*/ 40 h 54"/>
                  <a:gd name="T30" fmla="*/ 43 w 46"/>
                  <a:gd name="T31" fmla="*/ 40 h 54"/>
                  <a:gd name="T32" fmla="*/ 36 w 46"/>
                  <a:gd name="T33" fmla="*/ 20 h 54"/>
                  <a:gd name="T34" fmla="*/ 36 w 46"/>
                  <a:gd name="T35" fmla="*/ 20 h 54"/>
                  <a:gd name="T36" fmla="*/ 11 w 46"/>
                  <a:gd name="T37" fmla="*/ 20 h 54"/>
                  <a:gd name="T38" fmla="*/ 24 w 46"/>
                  <a:gd name="T39" fmla="*/ 7 h 54"/>
                  <a:gd name="T40" fmla="*/ 35 w 46"/>
                  <a:gd name="T41" fmla="*/ 14 h 54"/>
                  <a:gd name="T42" fmla="*/ 36 w 46"/>
                  <a:gd name="T4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1"/>
                      <a:pt x="40" y="43"/>
                      <a:pt x="36" y="44"/>
                    </a:cubicBezTo>
                    <a:cubicBezTo>
                      <a:pt x="33" y="45"/>
                      <a:pt x="30" y="46"/>
                      <a:pt x="27" y="46"/>
                    </a:cubicBezTo>
                    <a:cubicBezTo>
                      <a:pt x="24" y="46"/>
                      <a:pt x="19" y="45"/>
                      <a:pt x="15" y="40"/>
                    </a:cubicBezTo>
                    <a:cubicBezTo>
                      <a:pt x="11" y="36"/>
                      <a:pt x="11" y="31"/>
                      <a:pt x="11" y="28"/>
                    </a:cubicBezTo>
                    <a:cubicBezTo>
                      <a:pt x="27" y="28"/>
                      <a:pt x="30" y="28"/>
                      <a:pt x="45" y="28"/>
                    </a:cubicBezTo>
                    <a:lnTo>
                      <a:pt x="46" y="27"/>
                    </a:lnTo>
                    <a:cubicBezTo>
                      <a:pt x="46" y="23"/>
                      <a:pt x="46" y="13"/>
                      <a:pt x="41" y="6"/>
                    </a:cubicBezTo>
                    <a:cubicBezTo>
                      <a:pt x="38" y="3"/>
                      <a:pt x="32" y="0"/>
                      <a:pt x="24" y="0"/>
                    </a:cubicBezTo>
                    <a:cubicBezTo>
                      <a:pt x="11" y="0"/>
                      <a:pt x="0" y="9"/>
                      <a:pt x="0" y="27"/>
                    </a:cubicBezTo>
                    <a:cubicBezTo>
                      <a:pt x="0" y="44"/>
                      <a:pt x="10" y="54"/>
                      <a:pt x="27" y="54"/>
                    </a:cubicBezTo>
                    <a:cubicBezTo>
                      <a:pt x="36" y="54"/>
                      <a:pt x="41" y="51"/>
                      <a:pt x="43" y="50"/>
                    </a:cubicBezTo>
                    <a:lnTo>
                      <a:pt x="43" y="49"/>
                    </a:lnTo>
                    <a:cubicBezTo>
                      <a:pt x="43" y="45"/>
                      <a:pt x="43" y="44"/>
                      <a:pt x="44" y="40"/>
                    </a:cubicBezTo>
                    <a:lnTo>
                      <a:pt x="43" y="40"/>
                    </a:lnTo>
                    <a:close/>
                    <a:moveTo>
                      <a:pt x="36" y="20"/>
                    </a:moveTo>
                    <a:lnTo>
                      <a:pt x="36" y="20"/>
                    </a:lnTo>
                    <a:cubicBezTo>
                      <a:pt x="27" y="20"/>
                      <a:pt x="23" y="21"/>
                      <a:pt x="11" y="20"/>
                    </a:cubicBezTo>
                    <a:cubicBezTo>
                      <a:pt x="12" y="11"/>
                      <a:pt x="18" y="7"/>
                      <a:pt x="24" y="7"/>
                    </a:cubicBezTo>
                    <a:cubicBezTo>
                      <a:pt x="28" y="7"/>
                      <a:pt x="33" y="9"/>
                      <a:pt x="35" y="14"/>
                    </a:cubicBezTo>
                    <a:cubicBezTo>
                      <a:pt x="36" y="17"/>
                      <a:pt x="36" y="19"/>
                      <a:pt x="36" y="2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46" name="Freeform 241"/>
              <p:cNvSpPr>
                <a:spLocks/>
              </p:cNvSpPr>
              <p:nvPr/>
            </p:nvSpPr>
            <p:spPr bwMode="auto">
              <a:xfrm>
                <a:off x="4443" y="2980"/>
                <a:ext cx="20" cy="40"/>
              </a:xfrm>
              <a:custGeom>
                <a:avLst/>
                <a:gdLst>
                  <a:gd name="T0" fmla="*/ 24 w 26"/>
                  <a:gd name="T1" fmla="*/ 11 h 53"/>
                  <a:gd name="T2" fmla="*/ 24 w 26"/>
                  <a:gd name="T3" fmla="*/ 11 h 53"/>
                  <a:gd name="T4" fmla="*/ 26 w 26"/>
                  <a:gd name="T5" fmla="*/ 0 h 53"/>
                  <a:gd name="T6" fmla="*/ 26 w 26"/>
                  <a:gd name="T7" fmla="*/ 0 h 53"/>
                  <a:gd name="T8" fmla="*/ 23 w 26"/>
                  <a:gd name="T9" fmla="*/ 0 h 53"/>
                  <a:gd name="T10" fmla="*/ 11 w 26"/>
                  <a:gd name="T11" fmla="*/ 9 h 53"/>
                  <a:gd name="T12" fmla="*/ 11 w 26"/>
                  <a:gd name="T13" fmla="*/ 1 h 53"/>
                  <a:gd name="T14" fmla="*/ 11 w 26"/>
                  <a:gd name="T15" fmla="*/ 0 h 53"/>
                  <a:gd name="T16" fmla="*/ 0 w 26"/>
                  <a:gd name="T17" fmla="*/ 2 h 53"/>
                  <a:gd name="T18" fmla="*/ 0 w 26"/>
                  <a:gd name="T19" fmla="*/ 3 h 53"/>
                  <a:gd name="T20" fmla="*/ 1 w 26"/>
                  <a:gd name="T21" fmla="*/ 28 h 53"/>
                  <a:gd name="T22" fmla="*/ 1 w 26"/>
                  <a:gd name="T23" fmla="*/ 52 h 53"/>
                  <a:gd name="T24" fmla="*/ 1 w 26"/>
                  <a:gd name="T25" fmla="*/ 53 h 53"/>
                  <a:gd name="T26" fmla="*/ 12 w 26"/>
                  <a:gd name="T27" fmla="*/ 52 h 53"/>
                  <a:gd name="T28" fmla="*/ 12 w 26"/>
                  <a:gd name="T29" fmla="*/ 52 h 53"/>
                  <a:gd name="T30" fmla="*/ 11 w 26"/>
                  <a:gd name="T31" fmla="*/ 29 h 53"/>
                  <a:gd name="T32" fmla="*/ 15 w 26"/>
                  <a:gd name="T33" fmla="*/ 11 h 53"/>
                  <a:gd name="T34" fmla="*/ 20 w 26"/>
                  <a:gd name="T35" fmla="*/ 10 h 53"/>
                  <a:gd name="T36" fmla="*/ 24 w 26"/>
                  <a:gd name="T37" fmla="*/ 11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6"/>
                      <a:pt x="25" y="5"/>
                      <a:pt x="26" y="0"/>
                    </a:cubicBezTo>
                    <a:lnTo>
                      <a:pt x="26" y="0"/>
                    </a:lnTo>
                    <a:cubicBezTo>
                      <a:pt x="25" y="0"/>
                      <a:pt x="24" y="0"/>
                      <a:pt x="23" y="0"/>
                    </a:cubicBezTo>
                    <a:cubicBezTo>
                      <a:pt x="15" y="0"/>
                      <a:pt x="12" y="6"/>
                      <a:pt x="11" y="9"/>
                    </a:cubicBezTo>
                    <a:lnTo>
                      <a:pt x="11" y="1"/>
                    </a:lnTo>
                    <a:lnTo>
                      <a:pt x="11" y="0"/>
                    </a:lnTo>
                    <a:cubicBezTo>
                      <a:pt x="7" y="1"/>
                      <a:pt x="4" y="1"/>
                      <a:pt x="0" y="2"/>
                    </a:cubicBezTo>
                    <a:lnTo>
                      <a:pt x="0" y="3"/>
                    </a:lnTo>
                    <a:cubicBezTo>
                      <a:pt x="0" y="8"/>
                      <a:pt x="1" y="13"/>
                      <a:pt x="1" y="28"/>
                    </a:cubicBezTo>
                    <a:cubicBezTo>
                      <a:pt x="1" y="38"/>
                      <a:pt x="1" y="44"/>
                      <a:pt x="1" y="52"/>
                    </a:cubicBezTo>
                    <a:lnTo>
                      <a:pt x="1" y="53"/>
                    </a:lnTo>
                    <a:cubicBezTo>
                      <a:pt x="6" y="52"/>
                      <a:pt x="7" y="52"/>
                      <a:pt x="12" y="52"/>
                    </a:cubicBezTo>
                    <a:lnTo>
                      <a:pt x="12" y="52"/>
                    </a:lnTo>
                    <a:cubicBezTo>
                      <a:pt x="12" y="46"/>
                      <a:pt x="11" y="40"/>
                      <a:pt x="11" y="29"/>
                    </a:cubicBezTo>
                    <a:cubicBezTo>
                      <a:pt x="11" y="19"/>
                      <a:pt x="11" y="14"/>
                      <a:pt x="15" y="11"/>
                    </a:cubicBezTo>
                    <a:cubicBezTo>
                      <a:pt x="16" y="11"/>
                      <a:pt x="18" y="10"/>
                      <a:pt x="20" y="10"/>
                    </a:cubicBezTo>
                    <a:cubicBezTo>
                      <a:pt x="21" y="10"/>
                      <a:pt x="23" y="11"/>
                      <a:pt x="24" y="11"/>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47" name="Freeform 242"/>
              <p:cNvSpPr>
                <a:spLocks noEditPoints="1"/>
              </p:cNvSpPr>
              <p:nvPr/>
            </p:nvSpPr>
            <p:spPr bwMode="auto">
              <a:xfrm>
                <a:off x="4466" y="2979"/>
                <a:ext cx="35" cy="41"/>
              </a:xfrm>
              <a:custGeom>
                <a:avLst/>
                <a:gdLst>
                  <a:gd name="T0" fmla="*/ 42 w 46"/>
                  <a:gd name="T1" fmla="*/ 41 h 54"/>
                  <a:gd name="T2" fmla="*/ 42 w 46"/>
                  <a:gd name="T3" fmla="*/ 41 h 54"/>
                  <a:gd name="T4" fmla="*/ 35 w 46"/>
                  <a:gd name="T5" fmla="*/ 45 h 54"/>
                  <a:gd name="T6" fmla="*/ 27 w 46"/>
                  <a:gd name="T7" fmla="*/ 47 h 54"/>
                  <a:gd name="T8" fmla="*/ 14 w 46"/>
                  <a:gd name="T9" fmla="*/ 41 h 54"/>
                  <a:gd name="T10" fmla="*/ 10 w 46"/>
                  <a:gd name="T11" fmla="*/ 29 h 54"/>
                  <a:gd name="T12" fmla="*/ 45 w 46"/>
                  <a:gd name="T13" fmla="*/ 29 h 54"/>
                  <a:gd name="T14" fmla="*/ 45 w 46"/>
                  <a:gd name="T15" fmla="*/ 28 h 54"/>
                  <a:gd name="T16" fmla="*/ 40 w 46"/>
                  <a:gd name="T17" fmla="*/ 7 h 54"/>
                  <a:gd name="T18" fmla="*/ 24 w 46"/>
                  <a:gd name="T19" fmla="*/ 0 h 54"/>
                  <a:gd name="T20" fmla="*/ 0 w 46"/>
                  <a:gd name="T21" fmla="*/ 28 h 54"/>
                  <a:gd name="T22" fmla="*/ 26 w 46"/>
                  <a:gd name="T23" fmla="*/ 54 h 54"/>
                  <a:gd name="T24" fmla="*/ 42 w 46"/>
                  <a:gd name="T25" fmla="*/ 51 h 54"/>
                  <a:gd name="T26" fmla="*/ 42 w 46"/>
                  <a:gd name="T27" fmla="*/ 50 h 54"/>
                  <a:gd name="T28" fmla="*/ 43 w 46"/>
                  <a:gd name="T29" fmla="*/ 41 h 54"/>
                  <a:gd name="T30" fmla="*/ 42 w 46"/>
                  <a:gd name="T31" fmla="*/ 41 h 54"/>
                  <a:gd name="T32" fmla="*/ 35 w 46"/>
                  <a:gd name="T33" fmla="*/ 21 h 54"/>
                  <a:gd name="T34" fmla="*/ 35 w 46"/>
                  <a:gd name="T35" fmla="*/ 21 h 54"/>
                  <a:gd name="T36" fmla="*/ 10 w 46"/>
                  <a:gd name="T37" fmla="*/ 21 h 54"/>
                  <a:gd name="T38" fmla="*/ 23 w 46"/>
                  <a:gd name="T39" fmla="*/ 8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2" y="41"/>
                    </a:moveTo>
                    <a:lnTo>
                      <a:pt x="42" y="41"/>
                    </a:lnTo>
                    <a:cubicBezTo>
                      <a:pt x="41" y="42"/>
                      <a:pt x="39" y="44"/>
                      <a:pt x="35" y="45"/>
                    </a:cubicBezTo>
                    <a:cubicBezTo>
                      <a:pt x="33" y="46"/>
                      <a:pt x="30" y="47"/>
                      <a:pt x="27" y="47"/>
                    </a:cubicBezTo>
                    <a:cubicBezTo>
                      <a:pt x="24" y="47"/>
                      <a:pt x="18" y="46"/>
                      <a:pt x="14" y="41"/>
                    </a:cubicBezTo>
                    <a:cubicBezTo>
                      <a:pt x="11" y="37"/>
                      <a:pt x="10" y="32"/>
                      <a:pt x="10" y="29"/>
                    </a:cubicBezTo>
                    <a:cubicBezTo>
                      <a:pt x="26" y="29"/>
                      <a:pt x="29" y="29"/>
                      <a:pt x="45" y="29"/>
                    </a:cubicBezTo>
                    <a:lnTo>
                      <a:pt x="45" y="28"/>
                    </a:lnTo>
                    <a:cubicBezTo>
                      <a:pt x="45" y="24"/>
                      <a:pt x="46" y="14"/>
                      <a:pt x="40" y="7"/>
                    </a:cubicBezTo>
                    <a:cubicBezTo>
                      <a:pt x="37" y="4"/>
                      <a:pt x="31" y="0"/>
                      <a:pt x="24" y="0"/>
                    </a:cubicBezTo>
                    <a:cubicBezTo>
                      <a:pt x="11" y="0"/>
                      <a:pt x="0" y="9"/>
                      <a:pt x="0" y="28"/>
                    </a:cubicBezTo>
                    <a:cubicBezTo>
                      <a:pt x="0" y="45"/>
                      <a:pt x="10" y="54"/>
                      <a:pt x="26" y="54"/>
                    </a:cubicBezTo>
                    <a:cubicBezTo>
                      <a:pt x="35" y="54"/>
                      <a:pt x="40" y="52"/>
                      <a:pt x="42" y="51"/>
                    </a:cubicBezTo>
                    <a:lnTo>
                      <a:pt x="42" y="50"/>
                    </a:lnTo>
                    <a:cubicBezTo>
                      <a:pt x="43" y="46"/>
                      <a:pt x="43" y="45"/>
                      <a:pt x="43" y="41"/>
                    </a:cubicBezTo>
                    <a:lnTo>
                      <a:pt x="42" y="41"/>
                    </a:lnTo>
                    <a:close/>
                    <a:moveTo>
                      <a:pt x="35" y="21"/>
                    </a:moveTo>
                    <a:lnTo>
                      <a:pt x="35" y="21"/>
                    </a:lnTo>
                    <a:cubicBezTo>
                      <a:pt x="26" y="21"/>
                      <a:pt x="22" y="21"/>
                      <a:pt x="10" y="21"/>
                    </a:cubicBezTo>
                    <a:cubicBezTo>
                      <a:pt x="11" y="11"/>
                      <a:pt x="18" y="8"/>
                      <a:pt x="23" y="8"/>
                    </a:cubicBezTo>
                    <a:cubicBezTo>
                      <a:pt x="28" y="8"/>
                      <a:pt x="32" y="10"/>
                      <a:pt x="34" y="15"/>
                    </a:cubicBezTo>
                    <a:cubicBezTo>
                      <a:pt x="35" y="18"/>
                      <a:pt x="35" y="20"/>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48" name="Freeform 243"/>
              <p:cNvSpPr>
                <a:spLocks noEditPoints="1"/>
              </p:cNvSpPr>
              <p:nvPr/>
            </p:nvSpPr>
            <p:spPr bwMode="auto">
              <a:xfrm>
                <a:off x="4507" y="2980"/>
                <a:ext cx="37" cy="59"/>
              </a:xfrm>
              <a:custGeom>
                <a:avLst/>
                <a:gdLst>
                  <a:gd name="T0" fmla="*/ 47 w 48"/>
                  <a:gd name="T1" fmla="*/ 1 h 77"/>
                  <a:gd name="T2" fmla="*/ 47 w 48"/>
                  <a:gd name="T3" fmla="*/ 1 h 77"/>
                  <a:gd name="T4" fmla="*/ 33 w 48"/>
                  <a:gd name="T5" fmla="*/ 0 h 77"/>
                  <a:gd name="T6" fmla="*/ 3 w 48"/>
                  <a:gd name="T7" fmla="*/ 15 h 77"/>
                  <a:gd name="T8" fmla="*/ 0 w 48"/>
                  <a:gd name="T9" fmla="*/ 28 h 77"/>
                  <a:gd name="T10" fmla="*/ 22 w 48"/>
                  <a:gd name="T11" fmla="*/ 53 h 77"/>
                  <a:gd name="T12" fmla="*/ 37 w 48"/>
                  <a:gd name="T13" fmla="*/ 49 h 77"/>
                  <a:gd name="T14" fmla="*/ 36 w 48"/>
                  <a:gd name="T15" fmla="*/ 76 h 77"/>
                  <a:gd name="T16" fmla="*/ 37 w 48"/>
                  <a:gd name="T17" fmla="*/ 77 h 77"/>
                  <a:gd name="T18" fmla="*/ 47 w 48"/>
                  <a:gd name="T19" fmla="*/ 76 h 77"/>
                  <a:gd name="T20" fmla="*/ 48 w 48"/>
                  <a:gd name="T21" fmla="*/ 76 h 77"/>
                  <a:gd name="T22" fmla="*/ 47 w 48"/>
                  <a:gd name="T23" fmla="*/ 72 h 77"/>
                  <a:gd name="T24" fmla="*/ 47 w 48"/>
                  <a:gd name="T25" fmla="*/ 41 h 77"/>
                  <a:gd name="T26" fmla="*/ 48 w 48"/>
                  <a:gd name="T27" fmla="*/ 1 h 77"/>
                  <a:gd name="T28" fmla="*/ 47 w 48"/>
                  <a:gd name="T29" fmla="*/ 1 h 77"/>
                  <a:gd name="T30" fmla="*/ 37 w 48"/>
                  <a:gd name="T31" fmla="*/ 40 h 77"/>
                  <a:gd name="T32" fmla="*/ 37 w 48"/>
                  <a:gd name="T33" fmla="*/ 40 h 77"/>
                  <a:gd name="T34" fmla="*/ 25 w 48"/>
                  <a:gd name="T35" fmla="*/ 45 h 77"/>
                  <a:gd name="T36" fmla="*/ 11 w 48"/>
                  <a:gd name="T37" fmla="*/ 28 h 77"/>
                  <a:gd name="T38" fmla="*/ 17 w 48"/>
                  <a:gd name="T39" fmla="*/ 13 h 77"/>
                  <a:gd name="T40" fmla="*/ 33 w 48"/>
                  <a:gd name="T41" fmla="*/ 8 h 77"/>
                  <a:gd name="T42" fmla="*/ 37 w 48"/>
                  <a:gd name="T43" fmla="*/ 8 h 77"/>
                  <a:gd name="T44" fmla="*/ 37 w 48"/>
                  <a:gd name="T45" fmla="*/ 4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77">
                    <a:moveTo>
                      <a:pt x="47" y="1"/>
                    </a:moveTo>
                    <a:lnTo>
                      <a:pt x="47" y="1"/>
                    </a:lnTo>
                    <a:cubicBezTo>
                      <a:pt x="45" y="1"/>
                      <a:pt x="35" y="0"/>
                      <a:pt x="33" y="0"/>
                    </a:cubicBezTo>
                    <a:cubicBezTo>
                      <a:pt x="24" y="0"/>
                      <a:pt x="10" y="1"/>
                      <a:pt x="3" y="15"/>
                    </a:cubicBezTo>
                    <a:cubicBezTo>
                      <a:pt x="1" y="19"/>
                      <a:pt x="0" y="24"/>
                      <a:pt x="0" y="28"/>
                    </a:cubicBezTo>
                    <a:cubicBezTo>
                      <a:pt x="0" y="42"/>
                      <a:pt x="9" y="53"/>
                      <a:pt x="22" y="53"/>
                    </a:cubicBezTo>
                    <a:cubicBezTo>
                      <a:pt x="30" y="53"/>
                      <a:pt x="34" y="50"/>
                      <a:pt x="37" y="49"/>
                    </a:cubicBezTo>
                    <a:cubicBezTo>
                      <a:pt x="37" y="60"/>
                      <a:pt x="37" y="64"/>
                      <a:pt x="36" y="76"/>
                    </a:cubicBezTo>
                    <a:lnTo>
                      <a:pt x="37" y="77"/>
                    </a:lnTo>
                    <a:lnTo>
                      <a:pt x="47" y="76"/>
                    </a:lnTo>
                    <a:lnTo>
                      <a:pt x="48" y="76"/>
                    </a:lnTo>
                    <a:lnTo>
                      <a:pt x="47" y="72"/>
                    </a:lnTo>
                    <a:cubicBezTo>
                      <a:pt x="47" y="61"/>
                      <a:pt x="47" y="51"/>
                      <a:pt x="47" y="41"/>
                    </a:cubicBezTo>
                    <a:cubicBezTo>
                      <a:pt x="47" y="27"/>
                      <a:pt x="47" y="14"/>
                      <a:pt x="48" y="1"/>
                    </a:cubicBezTo>
                    <a:lnTo>
                      <a:pt x="47" y="1"/>
                    </a:lnTo>
                    <a:close/>
                    <a:moveTo>
                      <a:pt x="37" y="40"/>
                    </a:moveTo>
                    <a:lnTo>
                      <a:pt x="37" y="40"/>
                    </a:lnTo>
                    <a:cubicBezTo>
                      <a:pt x="35" y="42"/>
                      <a:pt x="31" y="45"/>
                      <a:pt x="25" y="45"/>
                    </a:cubicBezTo>
                    <a:cubicBezTo>
                      <a:pt x="15" y="45"/>
                      <a:pt x="11" y="36"/>
                      <a:pt x="11" y="28"/>
                    </a:cubicBezTo>
                    <a:cubicBezTo>
                      <a:pt x="11" y="21"/>
                      <a:pt x="14" y="16"/>
                      <a:pt x="17" y="13"/>
                    </a:cubicBezTo>
                    <a:cubicBezTo>
                      <a:pt x="22" y="8"/>
                      <a:pt x="30" y="8"/>
                      <a:pt x="33" y="8"/>
                    </a:cubicBezTo>
                    <a:lnTo>
                      <a:pt x="37" y="8"/>
                    </a:lnTo>
                    <a:lnTo>
                      <a:pt x="37" y="4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49" name="Freeform 244"/>
              <p:cNvSpPr>
                <a:spLocks/>
              </p:cNvSpPr>
              <p:nvPr/>
            </p:nvSpPr>
            <p:spPr bwMode="auto">
              <a:xfrm>
                <a:off x="4553" y="2980"/>
                <a:ext cx="34" cy="40"/>
              </a:xfrm>
              <a:custGeom>
                <a:avLst/>
                <a:gdLst>
                  <a:gd name="T0" fmla="*/ 44 w 45"/>
                  <a:gd name="T1" fmla="*/ 0 h 53"/>
                  <a:gd name="T2" fmla="*/ 44 w 45"/>
                  <a:gd name="T3" fmla="*/ 0 h 53"/>
                  <a:gd name="T4" fmla="*/ 34 w 45"/>
                  <a:gd name="T5" fmla="*/ 1 h 53"/>
                  <a:gd name="T6" fmla="*/ 33 w 45"/>
                  <a:gd name="T7" fmla="*/ 1 h 53"/>
                  <a:gd name="T8" fmla="*/ 34 w 45"/>
                  <a:gd name="T9" fmla="*/ 24 h 53"/>
                  <a:gd name="T10" fmla="*/ 34 w 45"/>
                  <a:gd name="T11" fmla="*/ 40 h 53"/>
                  <a:gd name="T12" fmla="*/ 21 w 45"/>
                  <a:gd name="T13" fmla="*/ 45 h 53"/>
                  <a:gd name="T14" fmla="*/ 11 w 45"/>
                  <a:gd name="T15" fmla="*/ 32 h 53"/>
                  <a:gd name="T16" fmla="*/ 11 w 45"/>
                  <a:gd name="T17" fmla="*/ 23 h 53"/>
                  <a:gd name="T18" fmla="*/ 11 w 45"/>
                  <a:gd name="T19" fmla="*/ 1 h 53"/>
                  <a:gd name="T20" fmla="*/ 11 w 45"/>
                  <a:gd name="T21" fmla="*/ 0 h 53"/>
                  <a:gd name="T22" fmla="*/ 1 w 45"/>
                  <a:gd name="T23" fmla="*/ 1 h 53"/>
                  <a:gd name="T24" fmla="*/ 0 w 45"/>
                  <a:gd name="T25" fmla="*/ 2 h 53"/>
                  <a:gd name="T26" fmla="*/ 1 w 45"/>
                  <a:gd name="T27" fmla="*/ 23 h 53"/>
                  <a:gd name="T28" fmla="*/ 1 w 45"/>
                  <a:gd name="T29" fmla="*/ 29 h 53"/>
                  <a:gd name="T30" fmla="*/ 7 w 45"/>
                  <a:gd name="T31" fmla="*/ 50 h 53"/>
                  <a:gd name="T32" fmla="*/ 18 w 45"/>
                  <a:gd name="T33" fmla="*/ 53 h 53"/>
                  <a:gd name="T34" fmla="*/ 34 w 45"/>
                  <a:gd name="T35" fmla="*/ 48 h 53"/>
                  <a:gd name="T36" fmla="*/ 34 w 45"/>
                  <a:gd name="T37" fmla="*/ 52 h 53"/>
                  <a:gd name="T38" fmla="*/ 34 w 45"/>
                  <a:gd name="T39" fmla="*/ 53 h 53"/>
                  <a:gd name="T40" fmla="*/ 44 w 45"/>
                  <a:gd name="T41" fmla="*/ 52 h 53"/>
                  <a:gd name="T42" fmla="*/ 45 w 45"/>
                  <a:gd name="T43" fmla="*/ 52 h 53"/>
                  <a:gd name="T44" fmla="*/ 45 w 45"/>
                  <a:gd name="T45" fmla="*/ 47 h 53"/>
                  <a:gd name="T46" fmla="*/ 44 w 45"/>
                  <a:gd name="T47" fmla="*/ 24 h 53"/>
                  <a:gd name="T48" fmla="*/ 44 w 45"/>
                  <a:gd name="T49" fmla="*/ 1 h 53"/>
                  <a:gd name="T50" fmla="*/ 44 w 45"/>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4" y="0"/>
                    </a:moveTo>
                    <a:lnTo>
                      <a:pt x="44" y="0"/>
                    </a:lnTo>
                    <a:cubicBezTo>
                      <a:pt x="39" y="1"/>
                      <a:pt x="38" y="1"/>
                      <a:pt x="34" y="1"/>
                    </a:cubicBezTo>
                    <a:lnTo>
                      <a:pt x="33" y="1"/>
                    </a:lnTo>
                    <a:cubicBezTo>
                      <a:pt x="34" y="8"/>
                      <a:pt x="34" y="11"/>
                      <a:pt x="34" y="24"/>
                    </a:cubicBezTo>
                    <a:cubicBezTo>
                      <a:pt x="34" y="30"/>
                      <a:pt x="34" y="35"/>
                      <a:pt x="34" y="40"/>
                    </a:cubicBezTo>
                    <a:cubicBezTo>
                      <a:pt x="31" y="42"/>
                      <a:pt x="27" y="45"/>
                      <a:pt x="21" y="45"/>
                    </a:cubicBezTo>
                    <a:cubicBezTo>
                      <a:pt x="11" y="45"/>
                      <a:pt x="11" y="36"/>
                      <a:pt x="11" y="32"/>
                    </a:cubicBezTo>
                    <a:cubicBezTo>
                      <a:pt x="11" y="27"/>
                      <a:pt x="11" y="25"/>
                      <a:pt x="11" y="23"/>
                    </a:cubicBezTo>
                    <a:lnTo>
                      <a:pt x="11" y="1"/>
                    </a:lnTo>
                    <a:lnTo>
                      <a:pt x="11" y="0"/>
                    </a:lnTo>
                    <a:cubicBezTo>
                      <a:pt x="6" y="1"/>
                      <a:pt x="5" y="1"/>
                      <a:pt x="1" y="1"/>
                    </a:cubicBezTo>
                    <a:lnTo>
                      <a:pt x="0" y="2"/>
                    </a:lnTo>
                    <a:cubicBezTo>
                      <a:pt x="0" y="7"/>
                      <a:pt x="0" y="8"/>
                      <a:pt x="1" y="23"/>
                    </a:cubicBezTo>
                    <a:lnTo>
                      <a:pt x="1" y="29"/>
                    </a:lnTo>
                    <a:cubicBezTo>
                      <a:pt x="1" y="37"/>
                      <a:pt x="1" y="45"/>
                      <a:pt x="7" y="50"/>
                    </a:cubicBezTo>
                    <a:cubicBezTo>
                      <a:pt x="10" y="53"/>
                      <a:pt x="14" y="53"/>
                      <a:pt x="18" y="53"/>
                    </a:cubicBezTo>
                    <a:cubicBezTo>
                      <a:pt x="26" y="53"/>
                      <a:pt x="32" y="49"/>
                      <a:pt x="34" y="48"/>
                    </a:cubicBezTo>
                    <a:lnTo>
                      <a:pt x="34" y="52"/>
                    </a:lnTo>
                    <a:lnTo>
                      <a:pt x="34" y="53"/>
                    </a:lnTo>
                    <a:cubicBezTo>
                      <a:pt x="39" y="52"/>
                      <a:pt x="40" y="52"/>
                      <a:pt x="44" y="52"/>
                    </a:cubicBezTo>
                    <a:lnTo>
                      <a:pt x="45" y="52"/>
                    </a:lnTo>
                    <a:cubicBezTo>
                      <a:pt x="45" y="50"/>
                      <a:pt x="45" y="49"/>
                      <a:pt x="45" y="47"/>
                    </a:cubicBezTo>
                    <a:cubicBezTo>
                      <a:pt x="44" y="43"/>
                      <a:pt x="44" y="36"/>
                      <a:pt x="44" y="24"/>
                    </a:cubicBezTo>
                    <a:cubicBezTo>
                      <a:pt x="44" y="16"/>
                      <a:pt x="44" y="9"/>
                      <a:pt x="44" y="1"/>
                    </a:cubicBez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50" name="Freeform 245"/>
              <p:cNvSpPr>
                <a:spLocks noEditPoints="1"/>
              </p:cNvSpPr>
              <p:nvPr/>
            </p:nvSpPr>
            <p:spPr bwMode="auto">
              <a:xfrm>
                <a:off x="4597" y="2961"/>
                <a:ext cx="10" cy="59"/>
              </a:xfrm>
              <a:custGeom>
                <a:avLst/>
                <a:gdLst>
                  <a:gd name="T0" fmla="*/ 12 w 12"/>
                  <a:gd name="T1" fmla="*/ 76 h 77"/>
                  <a:gd name="T2" fmla="*/ 12 w 12"/>
                  <a:gd name="T3" fmla="*/ 76 h 77"/>
                  <a:gd name="T4" fmla="*/ 11 w 12"/>
                  <a:gd name="T5" fmla="*/ 48 h 77"/>
                  <a:gd name="T6" fmla="*/ 12 w 12"/>
                  <a:gd name="T7" fmla="*/ 25 h 77"/>
                  <a:gd name="T8" fmla="*/ 11 w 12"/>
                  <a:gd name="T9" fmla="*/ 24 h 77"/>
                  <a:gd name="T10" fmla="*/ 0 w 12"/>
                  <a:gd name="T11" fmla="*/ 26 h 77"/>
                  <a:gd name="T12" fmla="*/ 0 w 12"/>
                  <a:gd name="T13" fmla="*/ 27 h 77"/>
                  <a:gd name="T14" fmla="*/ 1 w 12"/>
                  <a:gd name="T15" fmla="*/ 55 h 77"/>
                  <a:gd name="T16" fmla="*/ 0 w 12"/>
                  <a:gd name="T17" fmla="*/ 76 h 77"/>
                  <a:gd name="T18" fmla="*/ 1 w 12"/>
                  <a:gd name="T19" fmla="*/ 77 h 77"/>
                  <a:gd name="T20" fmla="*/ 11 w 12"/>
                  <a:gd name="T21" fmla="*/ 76 h 77"/>
                  <a:gd name="T22" fmla="*/ 12 w 12"/>
                  <a:gd name="T23" fmla="*/ 76 h 77"/>
                  <a:gd name="T24" fmla="*/ 12 w 12"/>
                  <a:gd name="T25" fmla="*/ 10 h 77"/>
                  <a:gd name="T26" fmla="*/ 12 w 12"/>
                  <a:gd name="T27" fmla="*/ 10 h 77"/>
                  <a:gd name="T28" fmla="*/ 12 w 12"/>
                  <a:gd name="T29" fmla="*/ 0 h 77"/>
                  <a:gd name="T30" fmla="*/ 11 w 12"/>
                  <a:gd name="T31" fmla="*/ 0 h 77"/>
                  <a:gd name="T32" fmla="*/ 0 w 12"/>
                  <a:gd name="T33" fmla="*/ 1 h 77"/>
                  <a:gd name="T34" fmla="*/ 0 w 12"/>
                  <a:gd name="T35" fmla="*/ 1 h 77"/>
                  <a:gd name="T36" fmla="*/ 0 w 12"/>
                  <a:gd name="T37" fmla="*/ 7 h 77"/>
                  <a:gd name="T38" fmla="*/ 0 w 12"/>
                  <a:gd name="T39" fmla="*/ 11 h 77"/>
                  <a:gd name="T40" fmla="*/ 0 w 12"/>
                  <a:gd name="T41" fmla="*/ 11 h 77"/>
                  <a:gd name="T42" fmla="*/ 11 w 12"/>
                  <a:gd name="T43" fmla="*/ 10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1" y="69"/>
                      <a:pt x="11" y="66"/>
                      <a:pt x="11" y="48"/>
                    </a:cubicBezTo>
                    <a:cubicBezTo>
                      <a:pt x="11" y="35"/>
                      <a:pt x="12" y="30"/>
                      <a:pt x="12" y="25"/>
                    </a:cubicBezTo>
                    <a:lnTo>
                      <a:pt x="11" y="24"/>
                    </a:lnTo>
                    <a:cubicBezTo>
                      <a:pt x="6" y="25"/>
                      <a:pt x="4" y="25"/>
                      <a:pt x="0" y="26"/>
                    </a:cubicBezTo>
                    <a:lnTo>
                      <a:pt x="0" y="27"/>
                    </a:lnTo>
                    <a:cubicBezTo>
                      <a:pt x="0" y="33"/>
                      <a:pt x="1" y="36"/>
                      <a:pt x="1" y="55"/>
                    </a:cubicBezTo>
                    <a:cubicBezTo>
                      <a:pt x="1" y="66"/>
                      <a:pt x="0" y="71"/>
                      <a:pt x="0" y="76"/>
                    </a:cubicBezTo>
                    <a:lnTo>
                      <a:pt x="1" y="77"/>
                    </a:lnTo>
                    <a:cubicBezTo>
                      <a:pt x="5" y="76"/>
                      <a:pt x="6" y="76"/>
                      <a:pt x="11" y="76"/>
                    </a:cubicBezTo>
                    <a:lnTo>
                      <a:pt x="12" y="76"/>
                    </a:lnTo>
                    <a:close/>
                    <a:moveTo>
                      <a:pt x="12" y="10"/>
                    </a:moveTo>
                    <a:lnTo>
                      <a:pt x="12" y="10"/>
                    </a:lnTo>
                    <a:cubicBezTo>
                      <a:pt x="12" y="5"/>
                      <a:pt x="12" y="4"/>
                      <a:pt x="12" y="0"/>
                    </a:cubicBezTo>
                    <a:lnTo>
                      <a:pt x="11" y="0"/>
                    </a:lnTo>
                    <a:cubicBezTo>
                      <a:pt x="6" y="0"/>
                      <a:pt x="6" y="0"/>
                      <a:pt x="0" y="1"/>
                    </a:cubicBezTo>
                    <a:lnTo>
                      <a:pt x="0" y="1"/>
                    </a:lnTo>
                    <a:cubicBezTo>
                      <a:pt x="0" y="3"/>
                      <a:pt x="0" y="5"/>
                      <a:pt x="0" y="7"/>
                    </a:cubicBezTo>
                    <a:cubicBezTo>
                      <a:pt x="0" y="8"/>
                      <a:pt x="0" y="9"/>
                      <a:pt x="0" y="11"/>
                    </a:cubicBezTo>
                    <a:lnTo>
                      <a:pt x="0" y="11"/>
                    </a:lnTo>
                    <a:cubicBezTo>
                      <a:pt x="5" y="11"/>
                      <a:pt x="6" y="11"/>
                      <a:pt x="11" y="10"/>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51" name="Freeform 246"/>
              <p:cNvSpPr>
                <a:spLocks/>
              </p:cNvSpPr>
              <p:nvPr/>
            </p:nvSpPr>
            <p:spPr bwMode="auto">
              <a:xfrm>
                <a:off x="4617" y="2980"/>
                <a:ext cx="20" cy="40"/>
              </a:xfrm>
              <a:custGeom>
                <a:avLst/>
                <a:gdLst>
                  <a:gd name="T0" fmla="*/ 24 w 26"/>
                  <a:gd name="T1" fmla="*/ 11 h 53"/>
                  <a:gd name="T2" fmla="*/ 24 w 26"/>
                  <a:gd name="T3" fmla="*/ 11 h 53"/>
                  <a:gd name="T4" fmla="*/ 26 w 26"/>
                  <a:gd name="T5" fmla="*/ 0 h 53"/>
                  <a:gd name="T6" fmla="*/ 25 w 26"/>
                  <a:gd name="T7" fmla="*/ 0 h 53"/>
                  <a:gd name="T8" fmla="*/ 23 w 26"/>
                  <a:gd name="T9" fmla="*/ 0 h 53"/>
                  <a:gd name="T10" fmla="*/ 11 w 26"/>
                  <a:gd name="T11" fmla="*/ 9 h 53"/>
                  <a:gd name="T12" fmla="*/ 11 w 26"/>
                  <a:gd name="T13" fmla="*/ 1 h 53"/>
                  <a:gd name="T14" fmla="*/ 11 w 26"/>
                  <a:gd name="T15" fmla="*/ 0 h 53"/>
                  <a:gd name="T16" fmla="*/ 0 w 26"/>
                  <a:gd name="T17" fmla="*/ 2 h 53"/>
                  <a:gd name="T18" fmla="*/ 0 w 26"/>
                  <a:gd name="T19" fmla="*/ 3 h 53"/>
                  <a:gd name="T20" fmla="*/ 1 w 26"/>
                  <a:gd name="T21" fmla="*/ 28 h 53"/>
                  <a:gd name="T22" fmla="*/ 0 w 26"/>
                  <a:gd name="T23" fmla="*/ 52 h 53"/>
                  <a:gd name="T24" fmla="*/ 1 w 26"/>
                  <a:gd name="T25" fmla="*/ 53 h 53"/>
                  <a:gd name="T26" fmla="*/ 11 w 26"/>
                  <a:gd name="T27" fmla="*/ 52 h 53"/>
                  <a:gd name="T28" fmla="*/ 12 w 26"/>
                  <a:gd name="T29" fmla="*/ 52 h 53"/>
                  <a:gd name="T30" fmla="*/ 11 w 26"/>
                  <a:gd name="T31" fmla="*/ 29 h 53"/>
                  <a:gd name="T32" fmla="*/ 15 w 26"/>
                  <a:gd name="T33" fmla="*/ 11 h 53"/>
                  <a:gd name="T34" fmla="*/ 19 w 26"/>
                  <a:gd name="T35" fmla="*/ 10 h 53"/>
                  <a:gd name="T36" fmla="*/ 23 w 26"/>
                  <a:gd name="T37" fmla="*/ 11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6"/>
                      <a:pt x="25" y="5"/>
                      <a:pt x="26" y="0"/>
                    </a:cubicBezTo>
                    <a:lnTo>
                      <a:pt x="25" y="0"/>
                    </a:lnTo>
                    <a:cubicBezTo>
                      <a:pt x="25" y="0"/>
                      <a:pt x="24" y="0"/>
                      <a:pt x="23" y="0"/>
                    </a:cubicBezTo>
                    <a:cubicBezTo>
                      <a:pt x="14" y="0"/>
                      <a:pt x="12" y="6"/>
                      <a:pt x="11" y="9"/>
                    </a:cubicBezTo>
                    <a:lnTo>
                      <a:pt x="11" y="1"/>
                    </a:lnTo>
                    <a:lnTo>
                      <a:pt x="11" y="0"/>
                    </a:lnTo>
                    <a:cubicBezTo>
                      <a:pt x="6" y="1"/>
                      <a:pt x="4" y="1"/>
                      <a:pt x="0" y="2"/>
                    </a:cubicBezTo>
                    <a:lnTo>
                      <a:pt x="0" y="3"/>
                    </a:lnTo>
                    <a:cubicBezTo>
                      <a:pt x="0" y="8"/>
                      <a:pt x="1" y="13"/>
                      <a:pt x="1" y="28"/>
                    </a:cubicBezTo>
                    <a:cubicBezTo>
                      <a:pt x="1" y="38"/>
                      <a:pt x="0" y="44"/>
                      <a:pt x="0" y="52"/>
                    </a:cubicBezTo>
                    <a:lnTo>
                      <a:pt x="1" y="53"/>
                    </a:lnTo>
                    <a:cubicBezTo>
                      <a:pt x="6" y="52"/>
                      <a:pt x="7" y="52"/>
                      <a:pt x="11" y="52"/>
                    </a:cubicBezTo>
                    <a:lnTo>
                      <a:pt x="12" y="52"/>
                    </a:lnTo>
                    <a:cubicBezTo>
                      <a:pt x="11" y="46"/>
                      <a:pt x="11" y="40"/>
                      <a:pt x="11" y="29"/>
                    </a:cubicBezTo>
                    <a:cubicBezTo>
                      <a:pt x="11" y="19"/>
                      <a:pt x="11" y="14"/>
                      <a:pt x="15" y="11"/>
                    </a:cubicBezTo>
                    <a:cubicBezTo>
                      <a:pt x="16" y="11"/>
                      <a:pt x="17" y="10"/>
                      <a:pt x="19" y="10"/>
                    </a:cubicBezTo>
                    <a:cubicBezTo>
                      <a:pt x="21" y="10"/>
                      <a:pt x="22" y="11"/>
                      <a:pt x="23" y="11"/>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52" name="Freeform 247"/>
              <p:cNvSpPr>
                <a:spLocks noEditPoints="1"/>
              </p:cNvSpPr>
              <p:nvPr/>
            </p:nvSpPr>
            <p:spPr bwMode="auto">
              <a:xfrm>
                <a:off x="4639" y="2979"/>
                <a:ext cx="35" cy="41"/>
              </a:xfrm>
              <a:custGeom>
                <a:avLst/>
                <a:gdLst>
                  <a:gd name="T0" fmla="*/ 43 w 46"/>
                  <a:gd name="T1" fmla="*/ 41 h 54"/>
                  <a:gd name="T2" fmla="*/ 43 w 46"/>
                  <a:gd name="T3" fmla="*/ 41 h 54"/>
                  <a:gd name="T4" fmla="*/ 36 w 46"/>
                  <a:gd name="T5" fmla="*/ 45 h 54"/>
                  <a:gd name="T6" fmla="*/ 27 w 46"/>
                  <a:gd name="T7" fmla="*/ 47 h 54"/>
                  <a:gd name="T8" fmla="*/ 15 w 46"/>
                  <a:gd name="T9" fmla="*/ 41 h 54"/>
                  <a:gd name="T10" fmla="*/ 11 w 46"/>
                  <a:gd name="T11" fmla="*/ 29 h 54"/>
                  <a:gd name="T12" fmla="*/ 45 w 46"/>
                  <a:gd name="T13" fmla="*/ 29 h 54"/>
                  <a:gd name="T14" fmla="*/ 46 w 46"/>
                  <a:gd name="T15" fmla="*/ 28 h 54"/>
                  <a:gd name="T16" fmla="*/ 41 w 46"/>
                  <a:gd name="T17" fmla="*/ 7 h 54"/>
                  <a:gd name="T18" fmla="*/ 24 w 46"/>
                  <a:gd name="T19" fmla="*/ 0 h 54"/>
                  <a:gd name="T20" fmla="*/ 0 w 46"/>
                  <a:gd name="T21" fmla="*/ 28 h 54"/>
                  <a:gd name="T22" fmla="*/ 27 w 46"/>
                  <a:gd name="T23" fmla="*/ 54 h 54"/>
                  <a:gd name="T24" fmla="*/ 43 w 46"/>
                  <a:gd name="T25" fmla="*/ 51 h 54"/>
                  <a:gd name="T26" fmla="*/ 43 w 46"/>
                  <a:gd name="T27" fmla="*/ 50 h 54"/>
                  <a:gd name="T28" fmla="*/ 44 w 46"/>
                  <a:gd name="T29" fmla="*/ 41 h 54"/>
                  <a:gd name="T30" fmla="*/ 43 w 46"/>
                  <a:gd name="T31" fmla="*/ 41 h 54"/>
                  <a:gd name="T32" fmla="*/ 36 w 46"/>
                  <a:gd name="T33" fmla="*/ 21 h 54"/>
                  <a:gd name="T34" fmla="*/ 36 w 46"/>
                  <a:gd name="T35" fmla="*/ 21 h 54"/>
                  <a:gd name="T36" fmla="*/ 11 w 46"/>
                  <a:gd name="T37" fmla="*/ 21 h 54"/>
                  <a:gd name="T38" fmla="*/ 24 w 46"/>
                  <a:gd name="T39" fmla="*/ 8 h 54"/>
                  <a:gd name="T40" fmla="*/ 35 w 46"/>
                  <a:gd name="T41" fmla="*/ 15 h 54"/>
                  <a:gd name="T42" fmla="*/ 36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1"/>
                    </a:moveTo>
                    <a:lnTo>
                      <a:pt x="43" y="41"/>
                    </a:lnTo>
                    <a:cubicBezTo>
                      <a:pt x="42" y="42"/>
                      <a:pt x="40" y="44"/>
                      <a:pt x="36" y="45"/>
                    </a:cubicBezTo>
                    <a:cubicBezTo>
                      <a:pt x="33" y="46"/>
                      <a:pt x="30" y="47"/>
                      <a:pt x="27" y="47"/>
                    </a:cubicBezTo>
                    <a:cubicBezTo>
                      <a:pt x="24" y="47"/>
                      <a:pt x="19" y="46"/>
                      <a:pt x="15" y="41"/>
                    </a:cubicBezTo>
                    <a:cubicBezTo>
                      <a:pt x="11" y="37"/>
                      <a:pt x="11" y="32"/>
                      <a:pt x="11" y="29"/>
                    </a:cubicBezTo>
                    <a:cubicBezTo>
                      <a:pt x="27" y="29"/>
                      <a:pt x="30" y="29"/>
                      <a:pt x="45" y="29"/>
                    </a:cubicBezTo>
                    <a:lnTo>
                      <a:pt x="46" y="28"/>
                    </a:lnTo>
                    <a:cubicBezTo>
                      <a:pt x="46" y="24"/>
                      <a:pt x="46" y="14"/>
                      <a:pt x="41" y="7"/>
                    </a:cubicBezTo>
                    <a:cubicBezTo>
                      <a:pt x="38" y="4"/>
                      <a:pt x="32" y="0"/>
                      <a:pt x="24" y="0"/>
                    </a:cubicBezTo>
                    <a:cubicBezTo>
                      <a:pt x="11" y="0"/>
                      <a:pt x="0" y="9"/>
                      <a:pt x="0" y="28"/>
                    </a:cubicBezTo>
                    <a:cubicBezTo>
                      <a:pt x="0" y="45"/>
                      <a:pt x="11" y="54"/>
                      <a:pt x="27" y="54"/>
                    </a:cubicBezTo>
                    <a:cubicBezTo>
                      <a:pt x="36" y="54"/>
                      <a:pt x="41" y="52"/>
                      <a:pt x="43" y="51"/>
                    </a:cubicBezTo>
                    <a:lnTo>
                      <a:pt x="43" y="50"/>
                    </a:lnTo>
                    <a:cubicBezTo>
                      <a:pt x="43" y="46"/>
                      <a:pt x="44" y="45"/>
                      <a:pt x="44" y="41"/>
                    </a:cubicBezTo>
                    <a:lnTo>
                      <a:pt x="43" y="41"/>
                    </a:lnTo>
                    <a:close/>
                    <a:moveTo>
                      <a:pt x="36" y="21"/>
                    </a:moveTo>
                    <a:lnTo>
                      <a:pt x="36" y="21"/>
                    </a:lnTo>
                    <a:cubicBezTo>
                      <a:pt x="27" y="21"/>
                      <a:pt x="23" y="21"/>
                      <a:pt x="11" y="21"/>
                    </a:cubicBezTo>
                    <a:cubicBezTo>
                      <a:pt x="12" y="11"/>
                      <a:pt x="18" y="8"/>
                      <a:pt x="24" y="8"/>
                    </a:cubicBezTo>
                    <a:cubicBezTo>
                      <a:pt x="28" y="8"/>
                      <a:pt x="33" y="10"/>
                      <a:pt x="35" y="15"/>
                    </a:cubicBezTo>
                    <a:cubicBezTo>
                      <a:pt x="36" y="18"/>
                      <a:pt x="36" y="20"/>
                      <a:pt x="36"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53" name="Freeform 248"/>
              <p:cNvSpPr>
                <a:spLocks/>
              </p:cNvSpPr>
              <p:nvPr/>
            </p:nvSpPr>
            <p:spPr bwMode="auto">
              <a:xfrm>
                <a:off x="4682" y="2979"/>
                <a:ext cx="58" cy="41"/>
              </a:xfrm>
              <a:custGeom>
                <a:avLst/>
                <a:gdLst>
                  <a:gd name="T0" fmla="*/ 0 w 76"/>
                  <a:gd name="T1" fmla="*/ 4 h 54"/>
                  <a:gd name="T2" fmla="*/ 0 w 76"/>
                  <a:gd name="T3" fmla="*/ 4 h 54"/>
                  <a:gd name="T4" fmla="*/ 1 w 76"/>
                  <a:gd name="T5" fmla="*/ 33 h 54"/>
                  <a:gd name="T6" fmla="*/ 1 w 76"/>
                  <a:gd name="T7" fmla="*/ 53 h 54"/>
                  <a:gd name="T8" fmla="*/ 1 w 76"/>
                  <a:gd name="T9" fmla="*/ 54 h 54"/>
                  <a:gd name="T10" fmla="*/ 12 w 76"/>
                  <a:gd name="T11" fmla="*/ 53 h 54"/>
                  <a:gd name="T12" fmla="*/ 12 w 76"/>
                  <a:gd name="T13" fmla="*/ 53 h 54"/>
                  <a:gd name="T14" fmla="*/ 12 w 76"/>
                  <a:gd name="T15" fmla="*/ 31 h 54"/>
                  <a:gd name="T16" fmla="*/ 12 w 76"/>
                  <a:gd name="T17" fmla="*/ 14 h 54"/>
                  <a:gd name="T18" fmla="*/ 24 w 76"/>
                  <a:gd name="T19" fmla="*/ 9 h 54"/>
                  <a:gd name="T20" fmla="*/ 32 w 76"/>
                  <a:gd name="T21" fmla="*/ 16 h 54"/>
                  <a:gd name="T22" fmla="*/ 33 w 76"/>
                  <a:gd name="T23" fmla="*/ 26 h 54"/>
                  <a:gd name="T24" fmla="*/ 33 w 76"/>
                  <a:gd name="T25" fmla="*/ 53 h 54"/>
                  <a:gd name="T26" fmla="*/ 33 w 76"/>
                  <a:gd name="T27" fmla="*/ 54 h 54"/>
                  <a:gd name="T28" fmla="*/ 43 w 76"/>
                  <a:gd name="T29" fmla="*/ 53 h 54"/>
                  <a:gd name="T30" fmla="*/ 44 w 76"/>
                  <a:gd name="T31" fmla="*/ 53 h 54"/>
                  <a:gd name="T32" fmla="*/ 43 w 76"/>
                  <a:gd name="T33" fmla="*/ 32 h 54"/>
                  <a:gd name="T34" fmla="*/ 43 w 76"/>
                  <a:gd name="T35" fmla="*/ 26 h 54"/>
                  <a:gd name="T36" fmla="*/ 43 w 76"/>
                  <a:gd name="T37" fmla="*/ 14 h 54"/>
                  <a:gd name="T38" fmla="*/ 56 w 76"/>
                  <a:gd name="T39" fmla="*/ 9 h 54"/>
                  <a:gd name="T40" fmla="*/ 64 w 76"/>
                  <a:gd name="T41" fmla="*/ 17 h 54"/>
                  <a:gd name="T42" fmla="*/ 65 w 76"/>
                  <a:gd name="T43" fmla="*/ 28 h 54"/>
                  <a:gd name="T44" fmla="*/ 65 w 76"/>
                  <a:gd name="T45" fmla="*/ 53 h 54"/>
                  <a:gd name="T46" fmla="*/ 65 w 76"/>
                  <a:gd name="T47" fmla="*/ 54 h 54"/>
                  <a:gd name="T48" fmla="*/ 75 w 76"/>
                  <a:gd name="T49" fmla="*/ 53 h 54"/>
                  <a:gd name="T50" fmla="*/ 76 w 76"/>
                  <a:gd name="T51" fmla="*/ 53 h 54"/>
                  <a:gd name="T52" fmla="*/ 75 w 76"/>
                  <a:gd name="T53" fmla="*/ 30 h 54"/>
                  <a:gd name="T54" fmla="*/ 75 w 76"/>
                  <a:gd name="T55" fmla="*/ 21 h 54"/>
                  <a:gd name="T56" fmla="*/ 71 w 76"/>
                  <a:gd name="T57" fmla="*/ 4 h 54"/>
                  <a:gd name="T58" fmla="*/ 60 w 76"/>
                  <a:gd name="T59" fmla="*/ 0 h 54"/>
                  <a:gd name="T60" fmla="*/ 41 w 76"/>
                  <a:gd name="T61" fmla="*/ 8 h 54"/>
                  <a:gd name="T62" fmla="*/ 28 w 76"/>
                  <a:gd name="T63" fmla="*/ 0 h 54"/>
                  <a:gd name="T64" fmla="*/ 11 w 76"/>
                  <a:gd name="T65" fmla="*/ 7 h 54"/>
                  <a:gd name="T66" fmla="*/ 12 w 76"/>
                  <a:gd name="T67" fmla="*/ 2 h 54"/>
                  <a:gd name="T68" fmla="*/ 11 w 76"/>
                  <a:gd name="T69" fmla="*/ 1 h 54"/>
                  <a:gd name="T70" fmla="*/ 1 w 76"/>
                  <a:gd name="T71" fmla="*/ 3 h 54"/>
                  <a:gd name="T72" fmla="*/ 0 w 76"/>
                  <a:gd name="T73"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54">
                    <a:moveTo>
                      <a:pt x="0" y="4"/>
                    </a:moveTo>
                    <a:lnTo>
                      <a:pt x="0" y="4"/>
                    </a:lnTo>
                    <a:cubicBezTo>
                      <a:pt x="1" y="8"/>
                      <a:pt x="1" y="15"/>
                      <a:pt x="1" y="33"/>
                    </a:cubicBezTo>
                    <a:cubicBezTo>
                      <a:pt x="1" y="43"/>
                      <a:pt x="1" y="49"/>
                      <a:pt x="1" y="53"/>
                    </a:cubicBezTo>
                    <a:lnTo>
                      <a:pt x="1" y="54"/>
                    </a:lnTo>
                    <a:cubicBezTo>
                      <a:pt x="6" y="53"/>
                      <a:pt x="6" y="53"/>
                      <a:pt x="12" y="53"/>
                    </a:cubicBezTo>
                    <a:lnTo>
                      <a:pt x="12" y="53"/>
                    </a:lnTo>
                    <a:cubicBezTo>
                      <a:pt x="12" y="47"/>
                      <a:pt x="12" y="42"/>
                      <a:pt x="12" y="31"/>
                    </a:cubicBezTo>
                    <a:lnTo>
                      <a:pt x="12" y="14"/>
                    </a:lnTo>
                    <a:cubicBezTo>
                      <a:pt x="16" y="11"/>
                      <a:pt x="20" y="9"/>
                      <a:pt x="24" y="9"/>
                    </a:cubicBezTo>
                    <a:cubicBezTo>
                      <a:pt x="30" y="9"/>
                      <a:pt x="32" y="13"/>
                      <a:pt x="32" y="16"/>
                    </a:cubicBezTo>
                    <a:cubicBezTo>
                      <a:pt x="33" y="19"/>
                      <a:pt x="33" y="21"/>
                      <a:pt x="33" y="26"/>
                    </a:cubicBezTo>
                    <a:cubicBezTo>
                      <a:pt x="33" y="33"/>
                      <a:pt x="33" y="44"/>
                      <a:pt x="33" y="53"/>
                    </a:cubicBezTo>
                    <a:lnTo>
                      <a:pt x="33" y="54"/>
                    </a:lnTo>
                    <a:cubicBezTo>
                      <a:pt x="38" y="53"/>
                      <a:pt x="38" y="53"/>
                      <a:pt x="43" y="53"/>
                    </a:cubicBezTo>
                    <a:lnTo>
                      <a:pt x="44" y="53"/>
                    </a:lnTo>
                    <a:cubicBezTo>
                      <a:pt x="43" y="46"/>
                      <a:pt x="43" y="42"/>
                      <a:pt x="43" y="32"/>
                    </a:cubicBezTo>
                    <a:lnTo>
                      <a:pt x="43" y="26"/>
                    </a:lnTo>
                    <a:cubicBezTo>
                      <a:pt x="43" y="24"/>
                      <a:pt x="43" y="16"/>
                      <a:pt x="43" y="14"/>
                    </a:cubicBezTo>
                    <a:cubicBezTo>
                      <a:pt x="48" y="10"/>
                      <a:pt x="53" y="9"/>
                      <a:pt x="56" y="9"/>
                    </a:cubicBezTo>
                    <a:cubicBezTo>
                      <a:pt x="61" y="9"/>
                      <a:pt x="63" y="13"/>
                      <a:pt x="64" y="17"/>
                    </a:cubicBezTo>
                    <a:cubicBezTo>
                      <a:pt x="65" y="19"/>
                      <a:pt x="65" y="21"/>
                      <a:pt x="65" y="28"/>
                    </a:cubicBezTo>
                    <a:cubicBezTo>
                      <a:pt x="65" y="36"/>
                      <a:pt x="65" y="45"/>
                      <a:pt x="65" y="53"/>
                    </a:cubicBezTo>
                    <a:lnTo>
                      <a:pt x="65" y="54"/>
                    </a:lnTo>
                    <a:cubicBezTo>
                      <a:pt x="70" y="53"/>
                      <a:pt x="71" y="53"/>
                      <a:pt x="75" y="53"/>
                    </a:cubicBezTo>
                    <a:lnTo>
                      <a:pt x="76" y="53"/>
                    </a:lnTo>
                    <a:cubicBezTo>
                      <a:pt x="75" y="44"/>
                      <a:pt x="75" y="41"/>
                      <a:pt x="75" y="30"/>
                    </a:cubicBezTo>
                    <a:lnTo>
                      <a:pt x="75" y="21"/>
                    </a:lnTo>
                    <a:cubicBezTo>
                      <a:pt x="75" y="13"/>
                      <a:pt x="75" y="9"/>
                      <a:pt x="71" y="4"/>
                    </a:cubicBezTo>
                    <a:cubicBezTo>
                      <a:pt x="68" y="2"/>
                      <a:pt x="64" y="0"/>
                      <a:pt x="60" y="0"/>
                    </a:cubicBezTo>
                    <a:cubicBezTo>
                      <a:pt x="51" y="0"/>
                      <a:pt x="43" y="6"/>
                      <a:pt x="41" y="8"/>
                    </a:cubicBezTo>
                    <a:cubicBezTo>
                      <a:pt x="40" y="5"/>
                      <a:pt x="37" y="0"/>
                      <a:pt x="28" y="0"/>
                    </a:cubicBezTo>
                    <a:cubicBezTo>
                      <a:pt x="20" y="0"/>
                      <a:pt x="15" y="4"/>
                      <a:pt x="11" y="7"/>
                    </a:cubicBezTo>
                    <a:lnTo>
                      <a:pt x="12" y="2"/>
                    </a:lnTo>
                    <a:lnTo>
                      <a:pt x="11" y="1"/>
                    </a:lnTo>
                    <a:cubicBezTo>
                      <a:pt x="8" y="2"/>
                      <a:pt x="6" y="2"/>
                      <a:pt x="1" y="3"/>
                    </a:cubicBezTo>
                    <a:lnTo>
                      <a:pt x="0" y="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54" name="Freeform 249"/>
              <p:cNvSpPr>
                <a:spLocks noEditPoints="1"/>
              </p:cNvSpPr>
              <p:nvPr/>
            </p:nvSpPr>
            <p:spPr bwMode="auto">
              <a:xfrm>
                <a:off x="4749" y="2979"/>
                <a:ext cx="35" cy="41"/>
              </a:xfrm>
              <a:custGeom>
                <a:avLst/>
                <a:gdLst>
                  <a:gd name="T0" fmla="*/ 43 w 46"/>
                  <a:gd name="T1" fmla="*/ 41 h 54"/>
                  <a:gd name="T2" fmla="*/ 43 w 46"/>
                  <a:gd name="T3" fmla="*/ 41 h 54"/>
                  <a:gd name="T4" fmla="*/ 36 w 46"/>
                  <a:gd name="T5" fmla="*/ 45 h 54"/>
                  <a:gd name="T6" fmla="*/ 27 w 46"/>
                  <a:gd name="T7" fmla="*/ 47 h 54"/>
                  <a:gd name="T8" fmla="*/ 14 w 46"/>
                  <a:gd name="T9" fmla="*/ 41 h 54"/>
                  <a:gd name="T10" fmla="*/ 10 w 46"/>
                  <a:gd name="T11" fmla="*/ 29 h 54"/>
                  <a:gd name="T12" fmla="*/ 45 w 46"/>
                  <a:gd name="T13" fmla="*/ 29 h 54"/>
                  <a:gd name="T14" fmla="*/ 45 w 46"/>
                  <a:gd name="T15" fmla="*/ 28 h 54"/>
                  <a:gd name="T16" fmla="*/ 40 w 46"/>
                  <a:gd name="T17" fmla="*/ 7 h 54"/>
                  <a:gd name="T18" fmla="*/ 24 w 46"/>
                  <a:gd name="T19" fmla="*/ 0 h 54"/>
                  <a:gd name="T20" fmla="*/ 0 w 46"/>
                  <a:gd name="T21" fmla="*/ 28 h 54"/>
                  <a:gd name="T22" fmla="*/ 26 w 46"/>
                  <a:gd name="T23" fmla="*/ 54 h 54"/>
                  <a:gd name="T24" fmla="*/ 42 w 46"/>
                  <a:gd name="T25" fmla="*/ 51 h 54"/>
                  <a:gd name="T26" fmla="*/ 43 w 46"/>
                  <a:gd name="T27" fmla="*/ 50 h 54"/>
                  <a:gd name="T28" fmla="*/ 44 w 46"/>
                  <a:gd name="T29" fmla="*/ 41 h 54"/>
                  <a:gd name="T30" fmla="*/ 43 w 46"/>
                  <a:gd name="T31" fmla="*/ 41 h 54"/>
                  <a:gd name="T32" fmla="*/ 35 w 46"/>
                  <a:gd name="T33" fmla="*/ 21 h 54"/>
                  <a:gd name="T34" fmla="*/ 35 w 46"/>
                  <a:gd name="T35" fmla="*/ 21 h 54"/>
                  <a:gd name="T36" fmla="*/ 10 w 46"/>
                  <a:gd name="T37" fmla="*/ 21 h 54"/>
                  <a:gd name="T38" fmla="*/ 24 w 46"/>
                  <a:gd name="T39" fmla="*/ 8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1"/>
                    </a:moveTo>
                    <a:lnTo>
                      <a:pt x="43" y="41"/>
                    </a:lnTo>
                    <a:cubicBezTo>
                      <a:pt x="41" y="42"/>
                      <a:pt x="39" y="44"/>
                      <a:pt x="36" y="45"/>
                    </a:cubicBezTo>
                    <a:cubicBezTo>
                      <a:pt x="33" y="46"/>
                      <a:pt x="30" y="47"/>
                      <a:pt x="27" y="47"/>
                    </a:cubicBezTo>
                    <a:cubicBezTo>
                      <a:pt x="24" y="47"/>
                      <a:pt x="18" y="46"/>
                      <a:pt x="14" y="41"/>
                    </a:cubicBezTo>
                    <a:cubicBezTo>
                      <a:pt x="11" y="37"/>
                      <a:pt x="11" y="32"/>
                      <a:pt x="10" y="29"/>
                    </a:cubicBezTo>
                    <a:cubicBezTo>
                      <a:pt x="27" y="29"/>
                      <a:pt x="29" y="29"/>
                      <a:pt x="45" y="29"/>
                    </a:cubicBezTo>
                    <a:lnTo>
                      <a:pt x="45" y="28"/>
                    </a:lnTo>
                    <a:cubicBezTo>
                      <a:pt x="46" y="24"/>
                      <a:pt x="46" y="14"/>
                      <a:pt x="40" y="7"/>
                    </a:cubicBezTo>
                    <a:cubicBezTo>
                      <a:pt x="37" y="4"/>
                      <a:pt x="32" y="0"/>
                      <a:pt x="24" y="0"/>
                    </a:cubicBezTo>
                    <a:cubicBezTo>
                      <a:pt x="11" y="0"/>
                      <a:pt x="0" y="9"/>
                      <a:pt x="0" y="28"/>
                    </a:cubicBezTo>
                    <a:cubicBezTo>
                      <a:pt x="0" y="45"/>
                      <a:pt x="10" y="54"/>
                      <a:pt x="26" y="54"/>
                    </a:cubicBezTo>
                    <a:cubicBezTo>
                      <a:pt x="35" y="54"/>
                      <a:pt x="40" y="52"/>
                      <a:pt x="42" y="51"/>
                    </a:cubicBezTo>
                    <a:lnTo>
                      <a:pt x="43" y="50"/>
                    </a:lnTo>
                    <a:cubicBezTo>
                      <a:pt x="43" y="46"/>
                      <a:pt x="43" y="45"/>
                      <a:pt x="44" y="41"/>
                    </a:cubicBezTo>
                    <a:lnTo>
                      <a:pt x="43" y="41"/>
                    </a:lnTo>
                    <a:close/>
                    <a:moveTo>
                      <a:pt x="35" y="21"/>
                    </a:moveTo>
                    <a:lnTo>
                      <a:pt x="35" y="21"/>
                    </a:lnTo>
                    <a:cubicBezTo>
                      <a:pt x="26" y="21"/>
                      <a:pt x="22" y="21"/>
                      <a:pt x="10" y="21"/>
                    </a:cubicBezTo>
                    <a:cubicBezTo>
                      <a:pt x="11" y="11"/>
                      <a:pt x="18" y="8"/>
                      <a:pt x="24" y="8"/>
                    </a:cubicBezTo>
                    <a:cubicBezTo>
                      <a:pt x="28" y="8"/>
                      <a:pt x="32" y="10"/>
                      <a:pt x="34" y="15"/>
                    </a:cubicBezTo>
                    <a:cubicBezTo>
                      <a:pt x="35" y="18"/>
                      <a:pt x="35" y="20"/>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55" name="Freeform 250"/>
              <p:cNvSpPr>
                <a:spLocks/>
              </p:cNvSpPr>
              <p:nvPr/>
            </p:nvSpPr>
            <p:spPr bwMode="auto">
              <a:xfrm>
                <a:off x="4791" y="2980"/>
                <a:ext cx="36" cy="40"/>
              </a:xfrm>
              <a:custGeom>
                <a:avLst/>
                <a:gdLst>
                  <a:gd name="T0" fmla="*/ 46 w 46"/>
                  <a:gd name="T1" fmla="*/ 52 h 53"/>
                  <a:gd name="T2" fmla="*/ 46 w 46"/>
                  <a:gd name="T3" fmla="*/ 52 h 53"/>
                  <a:gd name="T4" fmla="*/ 45 w 46"/>
                  <a:gd name="T5" fmla="*/ 32 h 53"/>
                  <a:gd name="T6" fmla="*/ 45 w 46"/>
                  <a:gd name="T7" fmla="*/ 20 h 53"/>
                  <a:gd name="T8" fmla="*/ 43 w 46"/>
                  <a:gd name="T9" fmla="*/ 8 h 53"/>
                  <a:gd name="T10" fmla="*/ 38 w 46"/>
                  <a:gd name="T11" fmla="*/ 2 h 53"/>
                  <a:gd name="T12" fmla="*/ 29 w 46"/>
                  <a:gd name="T13" fmla="*/ 0 h 53"/>
                  <a:gd name="T14" fmla="*/ 12 w 46"/>
                  <a:gd name="T15" fmla="*/ 6 h 53"/>
                  <a:gd name="T16" fmla="*/ 12 w 46"/>
                  <a:gd name="T17" fmla="*/ 1 h 53"/>
                  <a:gd name="T18" fmla="*/ 11 w 46"/>
                  <a:gd name="T19" fmla="*/ 0 h 53"/>
                  <a:gd name="T20" fmla="*/ 1 w 46"/>
                  <a:gd name="T21" fmla="*/ 2 h 53"/>
                  <a:gd name="T22" fmla="*/ 0 w 46"/>
                  <a:gd name="T23" fmla="*/ 3 h 53"/>
                  <a:gd name="T24" fmla="*/ 2 w 46"/>
                  <a:gd name="T25" fmla="*/ 34 h 53"/>
                  <a:gd name="T26" fmla="*/ 1 w 46"/>
                  <a:gd name="T27" fmla="*/ 52 h 53"/>
                  <a:gd name="T28" fmla="*/ 2 w 46"/>
                  <a:gd name="T29" fmla="*/ 53 h 53"/>
                  <a:gd name="T30" fmla="*/ 12 w 46"/>
                  <a:gd name="T31" fmla="*/ 52 h 53"/>
                  <a:gd name="T32" fmla="*/ 13 w 46"/>
                  <a:gd name="T33" fmla="*/ 52 h 53"/>
                  <a:gd name="T34" fmla="*/ 12 w 46"/>
                  <a:gd name="T35" fmla="*/ 14 h 53"/>
                  <a:gd name="T36" fmla="*/ 25 w 46"/>
                  <a:gd name="T37" fmla="*/ 8 h 53"/>
                  <a:gd name="T38" fmla="*/ 34 w 46"/>
                  <a:gd name="T39" fmla="*/ 16 h 53"/>
                  <a:gd name="T40" fmla="*/ 35 w 46"/>
                  <a:gd name="T41" fmla="*/ 34 h 53"/>
                  <a:gd name="T42" fmla="*/ 34 w 46"/>
                  <a:gd name="T43" fmla="*/ 49 h 53"/>
                  <a:gd name="T44" fmla="*/ 34 w 46"/>
                  <a:gd name="T45" fmla="*/ 52 h 53"/>
                  <a:gd name="T46" fmla="*/ 35 w 46"/>
                  <a:gd name="T47" fmla="*/ 53 h 53"/>
                  <a:gd name="T48" fmla="*/ 45 w 46"/>
                  <a:gd name="T49" fmla="*/ 52 h 53"/>
                  <a:gd name="T50" fmla="*/ 46 w 46"/>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53">
                    <a:moveTo>
                      <a:pt x="46" y="52"/>
                    </a:moveTo>
                    <a:lnTo>
                      <a:pt x="46" y="52"/>
                    </a:lnTo>
                    <a:cubicBezTo>
                      <a:pt x="45" y="48"/>
                      <a:pt x="45" y="43"/>
                      <a:pt x="45" y="32"/>
                    </a:cubicBezTo>
                    <a:lnTo>
                      <a:pt x="45" y="20"/>
                    </a:lnTo>
                    <a:cubicBezTo>
                      <a:pt x="45" y="14"/>
                      <a:pt x="45" y="11"/>
                      <a:pt x="43" y="8"/>
                    </a:cubicBezTo>
                    <a:cubicBezTo>
                      <a:pt x="42" y="5"/>
                      <a:pt x="40" y="3"/>
                      <a:pt x="38" y="2"/>
                    </a:cubicBezTo>
                    <a:cubicBezTo>
                      <a:pt x="35" y="0"/>
                      <a:pt x="32" y="0"/>
                      <a:pt x="29" y="0"/>
                    </a:cubicBezTo>
                    <a:cubicBezTo>
                      <a:pt x="21" y="0"/>
                      <a:pt x="15" y="4"/>
                      <a:pt x="12" y="6"/>
                    </a:cubicBezTo>
                    <a:lnTo>
                      <a:pt x="12" y="1"/>
                    </a:lnTo>
                    <a:lnTo>
                      <a:pt x="11" y="0"/>
                    </a:lnTo>
                    <a:cubicBezTo>
                      <a:pt x="7" y="1"/>
                      <a:pt x="6" y="1"/>
                      <a:pt x="1" y="2"/>
                    </a:cubicBezTo>
                    <a:lnTo>
                      <a:pt x="0" y="3"/>
                    </a:lnTo>
                    <a:cubicBezTo>
                      <a:pt x="1" y="9"/>
                      <a:pt x="2" y="18"/>
                      <a:pt x="2" y="34"/>
                    </a:cubicBezTo>
                    <a:cubicBezTo>
                      <a:pt x="2" y="41"/>
                      <a:pt x="1" y="46"/>
                      <a:pt x="1" y="52"/>
                    </a:cubicBezTo>
                    <a:lnTo>
                      <a:pt x="2" y="53"/>
                    </a:lnTo>
                    <a:cubicBezTo>
                      <a:pt x="6" y="52"/>
                      <a:pt x="7" y="52"/>
                      <a:pt x="12" y="52"/>
                    </a:cubicBezTo>
                    <a:lnTo>
                      <a:pt x="13" y="52"/>
                    </a:lnTo>
                    <a:cubicBezTo>
                      <a:pt x="12" y="40"/>
                      <a:pt x="12" y="31"/>
                      <a:pt x="12" y="14"/>
                    </a:cubicBezTo>
                    <a:cubicBezTo>
                      <a:pt x="15" y="12"/>
                      <a:pt x="19" y="8"/>
                      <a:pt x="25" y="8"/>
                    </a:cubicBezTo>
                    <a:cubicBezTo>
                      <a:pt x="26" y="8"/>
                      <a:pt x="32" y="8"/>
                      <a:pt x="34" y="16"/>
                    </a:cubicBezTo>
                    <a:cubicBezTo>
                      <a:pt x="34" y="18"/>
                      <a:pt x="35" y="19"/>
                      <a:pt x="35" y="34"/>
                    </a:cubicBezTo>
                    <a:cubicBezTo>
                      <a:pt x="35" y="39"/>
                      <a:pt x="35" y="44"/>
                      <a:pt x="34" y="49"/>
                    </a:cubicBezTo>
                    <a:cubicBezTo>
                      <a:pt x="34" y="50"/>
                      <a:pt x="34" y="51"/>
                      <a:pt x="34" y="52"/>
                    </a:cubicBezTo>
                    <a:lnTo>
                      <a:pt x="35" y="53"/>
                    </a:lnTo>
                    <a:cubicBezTo>
                      <a:pt x="40" y="52"/>
                      <a:pt x="40" y="52"/>
                      <a:pt x="45" y="52"/>
                    </a:cubicBezTo>
                    <a:lnTo>
                      <a:pt x="46"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56" name="Freeform 251"/>
              <p:cNvSpPr>
                <a:spLocks/>
              </p:cNvSpPr>
              <p:nvPr/>
            </p:nvSpPr>
            <p:spPr bwMode="auto">
              <a:xfrm>
                <a:off x="4831" y="2968"/>
                <a:ext cx="23" cy="52"/>
              </a:xfrm>
              <a:custGeom>
                <a:avLst/>
                <a:gdLst>
                  <a:gd name="T0" fmla="*/ 29 w 30"/>
                  <a:gd name="T1" fmla="*/ 59 h 68"/>
                  <a:gd name="T2" fmla="*/ 29 w 30"/>
                  <a:gd name="T3" fmla="*/ 59 h 68"/>
                  <a:gd name="T4" fmla="*/ 24 w 30"/>
                  <a:gd name="T5" fmla="*/ 60 h 68"/>
                  <a:gd name="T6" fmla="*/ 18 w 30"/>
                  <a:gd name="T7" fmla="*/ 50 h 68"/>
                  <a:gd name="T8" fmla="*/ 18 w 30"/>
                  <a:gd name="T9" fmla="*/ 42 h 68"/>
                  <a:gd name="T10" fmla="*/ 18 w 30"/>
                  <a:gd name="T11" fmla="*/ 24 h 68"/>
                  <a:gd name="T12" fmla="*/ 29 w 30"/>
                  <a:gd name="T13" fmla="*/ 24 h 68"/>
                  <a:gd name="T14" fmla="*/ 30 w 30"/>
                  <a:gd name="T15" fmla="*/ 23 h 68"/>
                  <a:gd name="T16" fmla="*/ 30 w 30"/>
                  <a:gd name="T17" fmla="*/ 16 h 68"/>
                  <a:gd name="T18" fmla="*/ 29 w 30"/>
                  <a:gd name="T19" fmla="*/ 16 h 68"/>
                  <a:gd name="T20" fmla="*/ 18 w 30"/>
                  <a:gd name="T21" fmla="*/ 16 h 68"/>
                  <a:gd name="T22" fmla="*/ 19 w 30"/>
                  <a:gd name="T23" fmla="*/ 1 h 68"/>
                  <a:gd name="T24" fmla="*/ 18 w 30"/>
                  <a:gd name="T25" fmla="*/ 0 h 68"/>
                  <a:gd name="T26" fmla="*/ 8 w 30"/>
                  <a:gd name="T27" fmla="*/ 3 h 68"/>
                  <a:gd name="T28" fmla="*/ 8 w 30"/>
                  <a:gd name="T29" fmla="*/ 4 h 68"/>
                  <a:gd name="T30" fmla="*/ 8 w 30"/>
                  <a:gd name="T31" fmla="*/ 9 h 68"/>
                  <a:gd name="T32" fmla="*/ 8 w 30"/>
                  <a:gd name="T33" fmla="*/ 16 h 68"/>
                  <a:gd name="T34" fmla="*/ 1 w 30"/>
                  <a:gd name="T35" fmla="*/ 16 h 68"/>
                  <a:gd name="T36" fmla="*/ 1 w 30"/>
                  <a:gd name="T37" fmla="*/ 16 h 68"/>
                  <a:gd name="T38" fmla="*/ 0 w 30"/>
                  <a:gd name="T39" fmla="*/ 23 h 68"/>
                  <a:gd name="T40" fmla="*/ 1 w 30"/>
                  <a:gd name="T41" fmla="*/ 24 h 68"/>
                  <a:gd name="T42" fmla="*/ 8 w 30"/>
                  <a:gd name="T43" fmla="*/ 24 h 68"/>
                  <a:gd name="T44" fmla="*/ 8 w 30"/>
                  <a:gd name="T45" fmla="*/ 46 h 68"/>
                  <a:gd name="T46" fmla="*/ 10 w 30"/>
                  <a:gd name="T47" fmla="*/ 63 h 68"/>
                  <a:gd name="T48" fmla="*/ 21 w 30"/>
                  <a:gd name="T49" fmla="*/ 68 h 68"/>
                  <a:gd name="T50" fmla="*/ 29 w 30"/>
                  <a:gd name="T51" fmla="*/ 67 h 68"/>
                  <a:gd name="T52" fmla="*/ 29 w 30"/>
                  <a:gd name="T53" fmla="*/ 66 h 68"/>
                  <a:gd name="T54" fmla="*/ 30 w 30"/>
                  <a:gd name="T55" fmla="*/ 59 h 68"/>
                  <a:gd name="T56" fmla="*/ 29 w 30"/>
                  <a:gd name="T5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68">
                    <a:moveTo>
                      <a:pt x="29" y="59"/>
                    </a:moveTo>
                    <a:lnTo>
                      <a:pt x="29" y="59"/>
                    </a:lnTo>
                    <a:cubicBezTo>
                      <a:pt x="28" y="59"/>
                      <a:pt x="26" y="60"/>
                      <a:pt x="24" y="60"/>
                    </a:cubicBezTo>
                    <a:cubicBezTo>
                      <a:pt x="19" y="60"/>
                      <a:pt x="18" y="57"/>
                      <a:pt x="18" y="50"/>
                    </a:cubicBezTo>
                    <a:cubicBezTo>
                      <a:pt x="18" y="49"/>
                      <a:pt x="18" y="43"/>
                      <a:pt x="18" y="42"/>
                    </a:cubicBezTo>
                    <a:lnTo>
                      <a:pt x="18" y="24"/>
                    </a:lnTo>
                    <a:cubicBezTo>
                      <a:pt x="24" y="24"/>
                      <a:pt x="24" y="24"/>
                      <a:pt x="29" y="24"/>
                    </a:cubicBezTo>
                    <a:lnTo>
                      <a:pt x="30" y="23"/>
                    </a:lnTo>
                    <a:cubicBezTo>
                      <a:pt x="30" y="20"/>
                      <a:pt x="30" y="19"/>
                      <a:pt x="30" y="16"/>
                    </a:cubicBezTo>
                    <a:lnTo>
                      <a:pt x="29" y="16"/>
                    </a:lnTo>
                    <a:cubicBezTo>
                      <a:pt x="24" y="16"/>
                      <a:pt x="23" y="16"/>
                      <a:pt x="18" y="16"/>
                    </a:cubicBezTo>
                    <a:cubicBezTo>
                      <a:pt x="18" y="9"/>
                      <a:pt x="19" y="7"/>
                      <a:pt x="19" y="1"/>
                    </a:cubicBezTo>
                    <a:lnTo>
                      <a:pt x="18" y="0"/>
                    </a:lnTo>
                    <a:cubicBezTo>
                      <a:pt x="14" y="2"/>
                      <a:pt x="13" y="2"/>
                      <a:pt x="8" y="3"/>
                    </a:cubicBezTo>
                    <a:lnTo>
                      <a:pt x="8" y="4"/>
                    </a:lnTo>
                    <a:cubicBezTo>
                      <a:pt x="8" y="6"/>
                      <a:pt x="8" y="8"/>
                      <a:pt x="8" y="9"/>
                    </a:cubicBezTo>
                    <a:cubicBezTo>
                      <a:pt x="8" y="12"/>
                      <a:pt x="8" y="14"/>
                      <a:pt x="8" y="16"/>
                    </a:cubicBezTo>
                    <a:cubicBezTo>
                      <a:pt x="5" y="16"/>
                      <a:pt x="3" y="16"/>
                      <a:pt x="1" y="16"/>
                    </a:cubicBezTo>
                    <a:lnTo>
                      <a:pt x="1" y="16"/>
                    </a:lnTo>
                    <a:cubicBezTo>
                      <a:pt x="1" y="20"/>
                      <a:pt x="1" y="20"/>
                      <a:pt x="0" y="23"/>
                    </a:cubicBezTo>
                    <a:lnTo>
                      <a:pt x="1" y="24"/>
                    </a:lnTo>
                    <a:cubicBezTo>
                      <a:pt x="4" y="24"/>
                      <a:pt x="5" y="24"/>
                      <a:pt x="8" y="24"/>
                    </a:cubicBezTo>
                    <a:lnTo>
                      <a:pt x="8" y="46"/>
                    </a:lnTo>
                    <a:cubicBezTo>
                      <a:pt x="8" y="57"/>
                      <a:pt x="8" y="60"/>
                      <a:pt x="10" y="63"/>
                    </a:cubicBezTo>
                    <a:cubicBezTo>
                      <a:pt x="13" y="68"/>
                      <a:pt x="19" y="68"/>
                      <a:pt x="21" y="68"/>
                    </a:cubicBezTo>
                    <a:cubicBezTo>
                      <a:pt x="25" y="68"/>
                      <a:pt x="27" y="67"/>
                      <a:pt x="29" y="67"/>
                    </a:cubicBezTo>
                    <a:lnTo>
                      <a:pt x="29" y="66"/>
                    </a:lnTo>
                    <a:cubicBezTo>
                      <a:pt x="29" y="63"/>
                      <a:pt x="29" y="63"/>
                      <a:pt x="30" y="59"/>
                    </a:cubicBezTo>
                    <a:lnTo>
                      <a:pt x="29"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57" name="Freeform 252"/>
              <p:cNvSpPr>
                <a:spLocks/>
              </p:cNvSpPr>
              <p:nvPr/>
            </p:nvSpPr>
            <p:spPr bwMode="auto">
              <a:xfrm>
                <a:off x="4857" y="2979"/>
                <a:ext cx="30" cy="41"/>
              </a:xfrm>
              <a:custGeom>
                <a:avLst/>
                <a:gdLst>
                  <a:gd name="T0" fmla="*/ 21 w 38"/>
                  <a:gd name="T1" fmla="*/ 22 h 54"/>
                  <a:gd name="T2" fmla="*/ 21 w 38"/>
                  <a:gd name="T3" fmla="*/ 22 h 54"/>
                  <a:gd name="T4" fmla="*/ 11 w 38"/>
                  <a:gd name="T5" fmla="*/ 15 h 54"/>
                  <a:gd name="T6" fmla="*/ 17 w 38"/>
                  <a:gd name="T7" fmla="*/ 9 h 54"/>
                  <a:gd name="T8" fmla="*/ 21 w 38"/>
                  <a:gd name="T9" fmla="*/ 8 h 54"/>
                  <a:gd name="T10" fmla="*/ 34 w 38"/>
                  <a:gd name="T11" fmla="*/ 12 h 54"/>
                  <a:gd name="T12" fmla="*/ 34 w 38"/>
                  <a:gd name="T13" fmla="*/ 12 h 54"/>
                  <a:gd name="T14" fmla="*/ 35 w 38"/>
                  <a:gd name="T15" fmla="*/ 4 h 54"/>
                  <a:gd name="T16" fmla="*/ 35 w 38"/>
                  <a:gd name="T17" fmla="*/ 3 h 54"/>
                  <a:gd name="T18" fmla="*/ 20 w 38"/>
                  <a:gd name="T19" fmla="*/ 0 h 54"/>
                  <a:gd name="T20" fmla="*/ 0 w 38"/>
                  <a:gd name="T21" fmla="*/ 16 h 54"/>
                  <a:gd name="T22" fmla="*/ 13 w 38"/>
                  <a:gd name="T23" fmla="*/ 30 h 54"/>
                  <a:gd name="T24" fmla="*/ 17 w 38"/>
                  <a:gd name="T25" fmla="*/ 31 h 54"/>
                  <a:gd name="T26" fmla="*/ 27 w 38"/>
                  <a:gd name="T27" fmla="*/ 39 h 54"/>
                  <a:gd name="T28" fmla="*/ 16 w 38"/>
                  <a:gd name="T29" fmla="*/ 47 h 54"/>
                  <a:gd name="T30" fmla="*/ 2 w 38"/>
                  <a:gd name="T31" fmla="*/ 42 h 54"/>
                  <a:gd name="T32" fmla="*/ 1 w 38"/>
                  <a:gd name="T33" fmla="*/ 42 h 54"/>
                  <a:gd name="T34" fmla="*/ 1 w 38"/>
                  <a:gd name="T35" fmla="*/ 50 h 54"/>
                  <a:gd name="T36" fmla="*/ 1 w 38"/>
                  <a:gd name="T37" fmla="*/ 51 h 54"/>
                  <a:gd name="T38" fmla="*/ 3 w 38"/>
                  <a:gd name="T39" fmla="*/ 52 h 54"/>
                  <a:gd name="T40" fmla="*/ 16 w 38"/>
                  <a:gd name="T41" fmla="*/ 54 h 54"/>
                  <a:gd name="T42" fmla="*/ 32 w 38"/>
                  <a:gd name="T43" fmla="*/ 50 h 54"/>
                  <a:gd name="T44" fmla="*/ 38 w 38"/>
                  <a:gd name="T45" fmla="*/ 38 h 54"/>
                  <a:gd name="T46" fmla="*/ 25 w 38"/>
                  <a:gd name="T47" fmla="*/ 23 h 54"/>
                  <a:gd name="T48" fmla="*/ 21 w 38"/>
                  <a:gd name="T49"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54">
                    <a:moveTo>
                      <a:pt x="21" y="22"/>
                    </a:moveTo>
                    <a:lnTo>
                      <a:pt x="21" y="22"/>
                    </a:lnTo>
                    <a:cubicBezTo>
                      <a:pt x="15" y="20"/>
                      <a:pt x="11" y="19"/>
                      <a:pt x="11" y="15"/>
                    </a:cubicBezTo>
                    <a:cubicBezTo>
                      <a:pt x="11" y="12"/>
                      <a:pt x="14" y="9"/>
                      <a:pt x="17" y="9"/>
                    </a:cubicBezTo>
                    <a:cubicBezTo>
                      <a:pt x="18" y="8"/>
                      <a:pt x="19" y="8"/>
                      <a:pt x="21" y="8"/>
                    </a:cubicBezTo>
                    <a:cubicBezTo>
                      <a:pt x="27" y="8"/>
                      <a:pt x="31" y="11"/>
                      <a:pt x="34" y="12"/>
                    </a:cubicBezTo>
                    <a:lnTo>
                      <a:pt x="34" y="12"/>
                    </a:lnTo>
                    <a:cubicBezTo>
                      <a:pt x="35" y="8"/>
                      <a:pt x="35" y="8"/>
                      <a:pt x="35" y="4"/>
                    </a:cubicBezTo>
                    <a:lnTo>
                      <a:pt x="35" y="3"/>
                    </a:lnTo>
                    <a:cubicBezTo>
                      <a:pt x="33" y="3"/>
                      <a:pt x="28" y="0"/>
                      <a:pt x="20" y="0"/>
                    </a:cubicBezTo>
                    <a:cubicBezTo>
                      <a:pt x="9" y="0"/>
                      <a:pt x="0" y="6"/>
                      <a:pt x="0" y="16"/>
                    </a:cubicBezTo>
                    <a:cubicBezTo>
                      <a:pt x="0" y="26"/>
                      <a:pt x="9" y="29"/>
                      <a:pt x="13" y="30"/>
                    </a:cubicBezTo>
                    <a:lnTo>
                      <a:pt x="17" y="31"/>
                    </a:lnTo>
                    <a:cubicBezTo>
                      <a:pt x="23" y="33"/>
                      <a:pt x="27" y="35"/>
                      <a:pt x="27" y="39"/>
                    </a:cubicBezTo>
                    <a:cubicBezTo>
                      <a:pt x="27" y="42"/>
                      <a:pt x="24" y="47"/>
                      <a:pt x="16" y="47"/>
                    </a:cubicBezTo>
                    <a:cubicBezTo>
                      <a:pt x="9" y="47"/>
                      <a:pt x="4" y="43"/>
                      <a:pt x="2" y="42"/>
                    </a:cubicBezTo>
                    <a:lnTo>
                      <a:pt x="1" y="42"/>
                    </a:lnTo>
                    <a:cubicBezTo>
                      <a:pt x="1" y="46"/>
                      <a:pt x="1" y="47"/>
                      <a:pt x="1" y="50"/>
                    </a:cubicBezTo>
                    <a:lnTo>
                      <a:pt x="1" y="51"/>
                    </a:lnTo>
                    <a:cubicBezTo>
                      <a:pt x="2" y="52"/>
                      <a:pt x="2" y="52"/>
                      <a:pt x="3" y="52"/>
                    </a:cubicBezTo>
                    <a:cubicBezTo>
                      <a:pt x="7" y="53"/>
                      <a:pt x="11" y="54"/>
                      <a:pt x="16" y="54"/>
                    </a:cubicBezTo>
                    <a:cubicBezTo>
                      <a:pt x="20" y="54"/>
                      <a:pt x="27" y="54"/>
                      <a:pt x="32" y="50"/>
                    </a:cubicBezTo>
                    <a:cubicBezTo>
                      <a:pt x="36" y="46"/>
                      <a:pt x="38" y="42"/>
                      <a:pt x="38" y="38"/>
                    </a:cubicBezTo>
                    <a:cubicBezTo>
                      <a:pt x="38" y="28"/>
                      <a:pt x="29" y="24"/>
                      <a:pt x="25" y="23"/>
                    </a:cubicBezTo>
                    <a:lnTo>
                      <a:pt x="21"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58" name="Freeform 253"/>
              <p:cNvSpPr>
                <a:spLocks/>
              </p:cNvSpPr>
              <p:nvPr/>
            </p:nvSpPr>
            <p:spPr bwMode="auto">
              <a:xfrm>
                <a:off x="2823" y="2830"/>
                <a:ext cx="647" cy="243"/>
              </a:xfrm>
              <a:custGeom>
                <a:avLst/>
                <a:gdLst>
                  <a:gd name="T0" fmla="*/ 0 w 842"/>
                  <a:gd name="T1" fmla="*/ 316 h 316"/>
                  <a:gd name="T2" fmla="*/ 0 w 842"/>
                  <a:gd name="T3" fmla="*/ 316 h 316"/>
                  <a:gd name="T4" fmla="*/ 842 w 842"/>
                  <a:gd name="T5" fmla="*/ 316 h 316"/>
                  <a:gd name="T6" fmla="*/ 842 w 842"/>
                  <a:gd name="T7" fmla="*/ 0 h 316"/>
                  <a:gd name="T8" fmla="*/ 0 w 842"/>
                  <a:gd name="T9" fmla="*/ 0 h 316"/>
                  <a:gd name="T10" fmla="*/ 0 w 842"/>
                  <a:gd name="T11" fmla="*/ 316 h 316"/>
                </a:gdLst>
                <a:ahLst/>
                <a:cxnLst>
                  <a:cxn ang="0">
                    <a:pos x="T0" y="T1"/>
                  </a:cxn>
                  <a:cxn ang="0">
                    <a:pos x="T2" y="T3"/>
                  </a:cxn>
                  <a:cxn ang="0">
                    <a:pos x="T4" y="T5"/>
                  </a:cxn>
                  <a:cxn ang="0">
                    <a:pos x="T6" y="T7"/>
                  </a:cxn>
                  <a:cxn ang="0">
                    <a:pos x="T8" y="T9"/>
                  </a:cxn>
                  <a:cxn ang="0">
                    <a:pos x="T10" y="T11"/>
                  </a:cxn>
                </a:cxnLst>
                <a:rect l="0" t="0" r="r" b="b"/>
                <a:pathLst>
                  <a:path w="842" h="316">
                    <a:moveTo>
                      <a:pt x="0" y="316"/>
                    </a:moveTo>
                    <a:lnTo>
                      <a:pt x="0" y="316"/>
                    </a:lnTo>
                    <a:lnTo>
                      <a:pt x="842" y="316"/>
                    </a:lnTo>
                    <a:lnTo>
                      <a:pt x="842" y="0"/>
                    </a:lnTo>
                    <a:lnTo>
                      <a:pt x="0" y="0"/>
                    </a:lnTo>
                    <a:lnTo>
                      <a:pt x="0" y="316"/>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59" name="Freeform 254"/>
              <p:cNvSpPr>
                <a:spLocks/>
              </p:cNvSpPr>
              <p:nvPr/>
            </p:nvSpPr>
            <p:spPr bwMode="auto">
              <a:xfrm>
                <a:off x="2823" y="2830"/>
                <a:ext cx="647" cy="243"/>
              </a:xfrm>
              <a:custGeom>
                <a:avLst/>
                <a:gdLst>
                  <a:gd name="T0" fmla="*/ 0 w 842"/>
                  <a:gd name="T1" fmla="*/ 316 h 316"/>
                  <a:gd name="T2" fmla="*/ 0 w 842"/>
                  <a:gd name="T3" fmla="*/ 316 h 316"/>
                  <a:gd name="T4" fmla="*/ 842 w 842"/>
                  <a:gd name="T5" fmla="*/ 316 h 316"/>
                  <a:gd name="T6" fmla="*/ 842 w 842"/>
                  <a:gd name="T7" fmla="*/ 0 h 316"/>
                  <a:gd name="T8" fmla="*/ 0 w 842"/>
                  <a:gd name="T9" fmla="*/ 0 h 316"/>
                  <a:gd name="T10" fmla="*/ 0 w 842"/>
                  <a:gd name="T11" fmla="*/ 316 h 316"/>
                </a:gdLst>
                <a:ahLst/>
                <a:cxnLst>
                  <a:cxn ang="0">
                    <a:pos x="T0" y="T1"/>
                  </a:cxn>
                  <a:cxn ang="0">
                    <a:pos x="T2" y="T3"/>
                  </a:cxn>
                  <a:cxn ang="0">
                    <a:pos x="T4" y="T5"/>
                  </a:cxn>
                  <a:cxn ang="0">
                    <a:pos x="T6" y="T7"/>
                  </a:cxn>
                  <a:cxn ang="0">
                    <a:pos x="T8" y="T9"/>
                  </a:cxn>
                  <a:cxn ang="0">
                    <a:pos x="T10" y="T11"/>
                  </a:cxn>
                </a:cxnLst>
                <a:rect l="0" t="0" r="r" b="b"/>
                <a:pathLst>
                  <a:path w="842" h="316">
                    <a:moveTo>
                      <a:pt x="0" y="316"/>
                    </a:moveTo>
                    <a:lnTo>
                      <a:pt x="0" y="316"/>
                    </a:lnTo>
                    <a:lnTo>
                      <a:pt x="842" y="316"/>
                    </a:lnTo>
                    <a:lnTo>
                      <a:pt x="842" y="0"/>
                    </a:lnTo>
                    <a:lnTo>
                      <a:pt x="0" y="0"/>
                    </a:lnTo>
                    <a:lnTo>
                      <a:pt x="0" y="316"/>
                    </a:lnTo>
                    <a:close/>
                  </a:path>
                </a:pathLst>
              </a:custGeom>
              <a:noFill/>
              <a:ln w="12700" cap="flat">
                <a:solidFill>
                  <a:srgbClr val="00ADE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60" name="Freeform 255"/>
              <p:cNvSpPr>
                <a:spLocks noEditPoints="1"/>
              </p:cNvSpPr>
              <p:nvPr/>
            </p:nvSpPr>
            <p:spPr bwMode="auto">
              <a:xfrm>
                <a:off x="2960" y="2870"/>
                <a:ext cx="50" cy="56"/>
              </a:xfrm>
              <a:custGeom>
                <a:avLst/>
                <a:gdLst>
                  <a:gd name="T0" fmla="*/ 32 w 65"/>
                  <a:gd name="T1" fmla="*/ 73 h 73"/>
                  <a:gd name="T2" fmla="*/ 32 w 65"/>
                  <a:gd name="T3" fmla="*/ 73 h 73"/>
                  <a:gd name="T4" fmla="*/ 65 w 65"/>
                  <a:gd name="T5" fmla="*/ 37 h 73"/>
                  <a:gd name="T6" fmla="*/ 33 w 65"/>
                  <a:gd name="T7" fmla="*/ 0 h 73"/>
                  <a:gd name="T8" fmla="*/ 0 w 65"/>
                  <a:gd name="T9" fmla="*/ 37 h 73"/>
                  <a:gd name="T10" fmla="*/ 32 w 65"/>
                  <a:gd name="T11" fmla="*/ 73 h 73"/>
                  <a:gd name="T12" fmla="*/ 33 w 65"/>
                  <a:gd name="T13" fmla="*/ 65 h 73"/>
                  <a:gd name="T14" fmla="*/ 33 w 65"/>
                  <a:gd name="T15" fmla="*/ 65 h 73"/>
                  <a:gd name="T16" fmla="*/ 16 w 65"/>
                  <a:gd name="T17" fmla="*/ 55 h 73"/>
                  <a:gd name="T18" fmla="*/ 12 w 65"/>
                  <a:gd name="T19" fmla="*/ 36 h 73"/>
                  <a:gd name="T20" fmla="*/ 17 w 65"/>
                  <a:gd name="T21" fmla="*/ 17 h 73"/>
                  <a:gd name="T22" fmla="*/ 33 w 65"/>
                  <a:gd name="T23" fmla="*/ 8 h 73"/>
                  <a:gd name="T24" fmla="*/ 49 w 65"/>
                  <a:gd name="T25" fmla="*/ 17 h 73"/>
                  <a:gd name="T26" fmla="*/ 53 w 65"/>
                  <a:gd name="T27" fmla="*/ 36 h 73"/>
                  <a:gd name="T28" fmla="*/ 33 w 65"/>
                  <a:gd name="T2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73">
                    <a:moveTo>
                      <a:pt x="32" y="73"/>
                    </a:moveTo>
                    <a:lnTo>
                      <a:pt x="32" y="73"/>
                    </a:lnTo>
                    <a:cubicBezTo>
                      <a:pt x="52" y="73"/>
                      <a:pt x="65" y="60"/>
                      <a:pt x="65" y="37"/>
                    </a:cubicBezTo>
                    <a:cubicBezTo>
                      <a:pt x="65" y="14"/>
                      <a:pt x="52" y="0"/>
                      <a:pt x="33" y="0"/>
                    </a:cubicBezTo>
                    <a:cubicBezTo>
                      <a:pt x="12" y="0"/>
                      <a:pt x="0" y="15"/>
                      <a:pt x="0" y="37"/>
                    </a:cubicBezTo>
                    <a:cubicBezTo>
                      <a:pt x="0" y="59"/>
                      <a:pt x="12" y="73"/>
                      <a:pt x="32" y="73"/>
                    </a:cubicBezTo>
                    <a:close/>
                    <a:moveTo>
                      <a:pt x="33" y="65"/>
                    </a:moveTo>
                    <a:lnTo>
                      <a:pt x="33" y="65"/>
                    </a:lnTo>
                    <a:cubicBezTo>
                      <a:pt x="25" y="65"/>
                      <a:pt x="20" y="61"/>
                      <a:pt x="16" y="55"/>
                    </a:cubicBezTo>
                    <a:cubicBezTo>
                      <a:pt x="13" y="49"/>
                      <a:pt x="12" y="41"/>
                      <a:pt x="12" y="36"/>
                    </a:cubicBezTo>
                    <a:cubicBezTo>
                      <a:pt x="12" y="32"/>
                      <a:pt x="13" y="22"/>
                      <a:pt x="17" y="17"/>
                    </a:cubicBezTo>
                    <a:cubicBezTo>
                      <a:pt x="19" y="13"/>
                      <a:pt x="24" y="8"/>
                      <a:pt x="33" y="8"/>
                    </a:cubicBezTo>
                    <a:cubicBezTo>
                      <a:pt x="35" y="8"/>
                      <a:pt x="43" y="8"/>
                      <a:pt x="49" y="17"/>
                    </a:cubicBezTo>
                    <a:cubicBezTo>
                      <a:pt x="52" y="23"/>
                      <a:pt x="53" y="33"/>
                      <a:pt x="53" y="36"/>
                    </a:cubicBezTo>
                    <a:cubicBezTo>
                      <a:pt x="53" y="51"/>
                      <a:pt x="47" y="65"/>
                      <a:pt x="33" y="6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61" name="Freeform 256"/>
              <p:cNvSpPr>
                <a:spLocks noEditPoints="1"/>
              </p:cNvSpPr>
              <p:nvPr/>
            </p:nvSpPr>
            <p:spPr bwMode="auto">
              <a:xfrm>
                <a:off x="3019" y="2884"/>
                <a:ext cx="36" cy="59"/>
              </a:xfrm>
              <a:custGeom>
                <a:avLst/>
                <a:gdLst>
                  <a:gd name="T0" fmla="*/ 11 w 47"/>
                  <a:gd name="T1" fmla="*/ 1 h 77"/>
                  <a:gd name="T2" fmla="*/ 11 w 47"/>
                  <a:gd name="T3" fmla="*/ 1 h 77"/>
                  <a:gd name="T4" fmla="*/ 11 w 47"/>
                  <a:gd name="T5" fmla="*/ 0 h 77"/>
                  <a:gd name="T6" fmla="*/ 0 w 47"/>
                  <a:gd name="T7" fmla="*/ 2 h 77"/>
                  <a:gd name="T8" fmla="*/ 0 w 47"/>
                  <a:gd name="T9" fmla="*/ 3 h 77"/>
                  <a:gd name="T10" fmla="*/ 1 w 47"/>
                  <a:gd name="T11" fmla="*/ 36 h 77"/>
                  <a:gd name="T12" fmla="*/ 1 w 47"/>
                  <a:gd name="T13" fmla="*/ 54 h 77"/>
                  <a:gd name="T14" fmla="*/ 1 w 47"/>
                  <a:gd name="T15" fmla="*/ 76 h 77"/>
                  <a:gd name="T16" fmla="*/ 1 w 47"/>
                  <a:gd name="T17" fmla="*/ 77 h 77"/>
                  <a:gd name="T18" fmla="*/ 12 w 47"/>
                  <a:gd name="T19" fmla="*/ 77 h 77"/>
                  <a:gd name="T20" fmla="*/ 12 w 47"/>
                  <a:gd name="T21" fmla="*/ 76 h 77"/>
                  <a:gd name="T22" fmla="*/ 12 w 47"/>
                  <a:gd name="T23" fmla="*/ 52 h 77"/>
                  <a:gd name="T24" fmla="*/ 16 w 47"/>
                  <a:gd name="T25" fmla="*/ 52 h 77"/>
                  <a:gd name="T26" fmla="*/ 47 w 47"/>
                  <a:gd name="T27" fmla="*/ 24 h 77"/>
                  <a:gd name="T28" fmla="*/ 26 w 47"/>
                  <a:gd name="T29" fmla="*/ 0 h 77"/>
                  <a:gd name="T30" fmla="*/ 11 w 47"/>
                  <a:gd name="T31" fmla="*/ 5 h 77"/>
                  <a:gd name="T32" fmla="*/ 11 w 47"/>
                  <a:gd name="T33" fmla="*/ 1 h 77"/>
                  <a:gd name="T34" fmla="*/ 11 w 47"/>
                  <a:gd name="T35" fmla="*/ 45 h 77"/>
                  <a:gd name="T36" fmla="*/ 11 w 47"/>
                  <a:gd name="T37" fmla="*/ 45 h 77"/>
                  <a:gd name="T38" fmla="*/ 11 w 47"/>
                  <a:gd name="T39" fmla="*/ 27 h 77"/>
                  <a:gd name="T40" fmla="*/ 11 w 47"/>
                  <a:gd name="T41" fmla="*/ 12 h 77"/>
                  <a:gd name="T42" fmla="*/ 23 w 47"/>
                  <a:gd name="T43" fmla="*/ 8 h 77"/>
                  <a:gd name="T44" fmla="*/ 36 w 47"/>
                  <a:gd name="T45" fmla="*/ 25 h 77"/>
                  <a:gd name="T46" fmla="*/ 16 w 47"/>
                  <a:gd name="T47" fmla="*/ 45 h 77"/>
                  <a:gd name="T48" fmla="*/ 11 w 47"/>
                  <a:gd name="T49" fmla="*/ 4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7">
                    <a:moveTo>
                      <a:pt x="11" y="1"/>
                    </a:moveTo>
                    <a:lnTo>
                      <a:pt x="11" y="1"/>
                    </a:lnTo>
                    <a:lnTo>
                      <a:pt x="11" y="0"/>
                    </a:lnTo>
                    <a:cubicBezTo>
                      <a:pt x="6" y="1"/>
                      <a:pt x="5" y="1"/>
                      <a:pt x="0" y="2"/>
                    </a:cubicBezTo>
                    <a:lnTo>
                      <a:pt x="0" y="3"/>
                    </a:lnTo>
                    <a:cubicBezTo>
                      <a:pt x="1" y="14"/>
                      <a:pt x="1" y="21"/>
                      <a:pt x="1" y="36"/>
                    </a:cubicBezTo>
                    <a:cubicBezTo>
                      <a:pt x="1" y="42"/>
                      <a:pt x="1" y="48"/>
                      <a:pt x="1" y="54"/>
                    </a:cubicBezTo>
                    <a:cubicBezTo>
                      <a:pt x="1" y="64"/>
                      <a:pt x="1" y="70"/>
                      <a:pt x="1" y="76"/>
                    </a:cubicBezTo>
                    <a:lnTo>
                      <a:pt x="1" y="77"/>
                    </a:lnTo>
                    <a:cubicBezTo>
                      <a:pt x="5" y="77"/>
                      <a:pt x="8" y="77"/>
                      <a:pt x="12" y="77"/>
                    </a:cubicBezTo>
                    <a:lnTo>
                      <a:pt x="12" y="76"/>
                    </a:lnTo>
                    <a:cubicBezTo>
                      <a:pt x="12" y="67"/>
                      <a:pt x="12" y="64"/>
                      <a:pt x="12" y="52"/>
                    </a:cubicBezTo>
                    <a:cubicBezTo>
                      <a:pt x="13" y="52"/>
                      <a:pt x="14" y="52"/>
                      <a:pt x="16" y="52"/>
                    </a:cubicBezTo>
                    <a:cubicBezTo>
                      <a:pt x="37" y="52"/>
                      <a:pt x="47" y="39"/>
                      <a:pt x="47" y="24"/>
                    </a:cubicBezTo>
                    <a:cubicBezTo>
                      <a:pt x="47" y="10"/>
                      <a:pt x="38" y="0"/>
                      <a:pt x="26" y="0"/>
                    </a:cubicBezTo>
                    <a:cubicBezTo>
                      <a:pt x="18" y="0"/>
                      <a:pt x="13" y="3"/>
                      <a:pt x="11" y="5"/>
                    </a:cubicBezTo>
                    <a:lnTo>
                      <a:pt x="11" y="1"/>
                    </a:lnTo>
                    <a:close/>
                    <a:moveTo>
                      <a:pt x="11" y="45"/>
                    </a:moveTo>
                    <a:lnTo>
                      <a:pt x="11" y="45"/>
                    </a:lnTo>
                    <a:cubicBezTo>
                      <a:pt x="11" y="39"/>
                      <a:pt x="11" y="33"/>
                      <a:pt x="11" y="27"/>
                    </a:cubicBezTo>
                    <a:cubicBezTo>
                      <a:pt x="11" y="22"/>
                      <a:pt x="11" y="17"/>
                      <a:pt x="11" y="12"/>
                    </a:cubicBezTo>
                    <a:cubicBezTo>
                      <a:pt x="14" y="11"/>
                      <a:pt x="17" y="8"/>
                      <a:pt x="23" y="8"/>
                    </a:cubicBezTo>
                    <a:cubicBezTo>
                      <a:pt x="31" y="8"/>
                      <a:pt x="36" y="14"/>
                      <a:pt x="36" y="25"/>
                    </a:cubicBezTo>
                    <a:cubicBezTo>
                      <a:pt x="36" y="37"/>
                      <a:pt x="29" y="45"/>
                      <a:pt x="16" y="45"/>
                    </a:cubicBezTo>
                    <a:cubicBezTo>
                      <a:pt x="14" y="45"/>
                      <a:pt x="13" y="45"/>
                      <a:pt x="11" y="4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62" name="Freeform 257"/>
              <p:cNvSpPr>
                <a:spLocks noEditPoints="1"/>
              </p:cNvSpPr>
              <p:nvPr/>
            </p:nvSpPr>
            <p:spPr bwMode="auto">
              <a:xfrm>
                <a:off x="3062" y="2884"/>
                <a:ext cx="35" cy="42"/>
              </a:xfrm>
              <a:custGeom>
                <a:avLst/>
                <a:gdLst>
                  <a:gd name="T0" fmla="*/ 43 w 46"/>
                  <a:gd name="T1" fmla="*/ 40 h 54"/>
                  <a:gd name="T2" fmla="*/ 43 w 46"/>
                  <a:gd name="T3" fmla="*/ 40 h 54"/>
                  <a:gd name="T4" fmla="*/ 36 w 46"/>
                  <a:gd name="T5" fmla="*/ 44 h 54"/>
                  <a:gd name="T6" fmla="*/ 27 w 46"/>
                  <a:gd name="T7" fmla="*/ 46 h 54"/>
                  <a:gd name="T8" fmla="*/ 14 w 46"/>
                  <a:gd name="T9" fmla="*/ 40 h 54"/>
                  <a:gd name="T10" fmla="*/ 10 w 46"/>
                  <a:gd name="T11" fmla="*/ 28 h 54"/>
                  <a:gd name="T12" fmla="*/ 45 w 46"/>
                  <a:gd name="T13" fmla="*/ 28 h 54"/>
                  <a:gd name="T14" fmla="*/ 45 w 46"/>
                  <a:gd name="T15" fmla="*/ 27 h 54"/>
                  <a:gd name="T16" fmla="*/ 40 w 46"/>
                  <a:gd name="T17" fmla="*/ 6 h 54"/>
                  <a:gd name="T18" fmla="*/ 24 w 46"/>
                  <a:gd name="T19" fmla="*/ 0 h 54"/>
                  <a:gd name="T20" fmla="*/ 0 w 46"/>
                  <a:gd name="T21" fmla="*/ 27 h 54"/>
                  <a:gd name="T22" fmla="*/ 26 w 46"/>
                  <a:gd name="T23" fmla="*/ 54 h 54"/>
                  <a:gd name="T24" fmla="*/ 42 w 46"/>
                  <a:gd name="T25" fmla="*/ 50 h 54"/>
                  <a:gd name="T26" fmla="*/ 43 w 46"/>
                  <a:gd name="T27" fmla="*/ 49 h 54"/>
                  <a:gd name="T28" fmla="*/ 43 w 46"/>
                  <a:gd name="T29" fmla="*/ 40 h 54"/>
                  <a:gd name="T30" fmla="*/ 43 w 46"/>
                  <a:gd name="T31" fmla="*/ 40 h 54"/>
                  <a:gd name="T32" fmla="*/ 35 w 46"/>
                  <a:gd name="T33" fmla="*/ 20 h 54"/>
                  <a:gd name="T34" fmla="*/ 35 w 46"/>
                  <a:gd name="T35" fmla="*/ 20 h 54"/>
                  <a:gd name="T36" fmla="*/ 10 w 46"/>
                  <a:gd name="T37" fmla="*/ 20 h 54"/>
                  <a:gd name="T38" fmla="*/ 23 w 46"/>
                  <a:gd name="T39" fmla="*/ 7 h 54"/>
                  <a:gd name="T40" fmla="*/ 34 w 46"/>
                  <a:gd name="T41" fmla="*/ 14 h 54"/>
                  <a:gd name="T42" fmla="*/ 35 w 46"/>
                  <a:gd name="T4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1" y="41"/>
                      <a:pt x="39" y="43"/>
                      <a:pt x="36" y="44"/>
                    </a:cubicBezTo>
                    <a:cubicBezTo>
                      <a:pt x="33" y="45"/>
                      <a:pt x="30" y="46"/>
                      <a:pt x="27" y="46"/>
                    </a:cubicBezTo>
                    <a:cubicBezTo>
                      <a:pt x="24" y="46"/>
                      <a:pt x="18" y="45"/>
                      <a:pt x="14" y="40"/>
                    </a:cubicBezTo>
                    <a:cubicBezTo>
                      <a:pt x="11" y="36"/>
                      <a:pt x="11" y="31"/>
                      <a:pt x="10" y="28"/>
                    </a:cubicBezTo>
                    <a:cubicBezTo>
                      <a:pt x="27" y="28"/>
                      <a:pt x="29" y="28"/>
                      <a:pt x="45" y="28"/>
                    </a:cubicBezTo>
                    <a:lnTo>
                      <a:pt x="45" y="27"/>
                    </a:lnTo>
                    <a:cubicBezTo>
                      <a:pt x="46" y="23"/>
                      <a:pt x="46" y="13"/>
                      <a:pt x="40" y="6"/>
                    </a:cubicBezTo>
                    <a:cubicBezTo>
                      <a:pt x="37" y="3"/>
                      <a:pt x="32" y="0"/>
                      <a:pt x="24" y="0"/>
                    </a:cubicBezTo>
                    <a:cubicBezTo>
                      <a:pt x="11" y="0"/>
                      <a:pt x="0" y="9"/>
                      <a:pt x="0" y="27"/>
                    </a:cubicBezTo>
                    <a:cubicBezTo>
                      <a:pt x="0" y="44"/>
                      <a:pt x="10" y="54"/>
                      <a:pt x="26" y="54"/>
                    </a:cubicBezTo>
                    <a:cubicBezTo>
                      <a:pt x="35" y="54"/>
                      <a:pt x="40" y="51"/>
                      <a:pt x="42" y="50"/>
                    </a:cubicBezTo>
                    <a:lnTo>
                      <a:pt x="43" y="49"/>
                    </a:lnTo>
                    <a:cubicBezTo>
                      <a:pt x="43" y="45"/>
                      <a:pt x="43" y="44"/>
                      <a:pt x="43" y="40"/>
                    </a:cubicBezTo>
                    <a:lnTo>
                      <a:pt x="43" y="40"/>
                    </a:lnTo>
                    <a:close/>
                    <a:moveTo>
                      <a:pt x="35" y="20"/>
                    </a:moveTo>
                    <a:lnTo>
                      <a:pt x="35" y="20"/>
                    </a:lnTo>
                    <a:cubicBezTo>
                      <a:pt x="26" y="20"/>
                      <a:pt x="22" y="21"/>
                      <a:pt x="10" y="20"/>
                    </a:cubicBezTo>
                    <a:cubicBezTo>
                      <a:pt x="11" y="11"/>
                      <a:pt x="18" y="7"/>
                      <a:pt x="23" y="7"/>
                    </a:cubicBezTo>
                    <a:cubicBezTo>
                      <a:pt x="28" y="7"/>
                      <a:pt x="32" y="9"/>
                      <a:pt x="34" y="14"/>
                    </a:cubicBezTo>
                    <a:cubicBezTo>
                      <a:pt x="35" y="17"/>
                      <a:pt x="35" y="19"/>
                      <a:pt x="35" y="2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63" name="Freeform 258"/>
              <p:cNvSpPr>
                <a:spLocks/>
              </p:cNvSpPr>
              <p:nvPr/>
            </p:nvSpPr>
            <p:spPr bwMode="auto">
              <a:xfrm>
                <a:off x="3105" y="2884"/>
                <a:ext cx="20" cy="41"/>
              </a:xfrm>
              <a:custGeom>
                <a:avLst/>
                <a:gdLst>
                  <a:gd name="T0" fmla="*/ 24 w 26"/>
                  <a:gd name="T1" fmla="*/ 11 h 53"/>
                  <a:gd name="T2" fmla="*/ 24 w 26"/>
                  <a:gd name="T3" fmla="*/ 11 h 53"/>
                  <a:gd name="T4" fmla="*/ 26 w 26"/>
                  <a:gd name="T5" fmla="*/ 1 h 53"/>
                  <a:gd name="T6" fmla="*/ 25 w 26"/>
                  <a:gd name="T7" fmla="*/ 0 h 53"/>
                  <a:gd name="T8" fmla="*/ 23 w 26"/>
                  <a:gd name="T9" fmla="*/ 0 h 53"/>
                  <a:gd name="T10" fmla="*/ 11 w 26"/>
                  <a:gd name="T11" fmla="*/ 9 h 53"/>
                  <a:gd name="T12" fmla="*/ 11 w 26"/>
                  <a:gd name="T13" fmla="*/ 1 h 53"/>
                  <a:gd name="T14" fmla="*/ 10 w 26"/>
                  <a:gd name="T15" fmla="*/ 0 h 53"/>
                  <a:gd name="T16" fmla="*/ 0 w 26"/>
                  <a:gd name="T17" fmla="*/ 2 h 53"/>
                  <a:gd name="T18" fmla="*/ 0 w 26"/>
                  <a:gd name="T19" fmla="*/ 3 h 53"/>
                  <a:gd name="T20" fmla="*/ 0 w 26"/>
                  <a:gd name="T21" fmla="*/ 29 h 53"/>
                  <a:gd name="T22" fmla="*/ 0 w 26"/>
                  <a:gd name="T23" fmla="*/ 52 h 53"/>
                  <a:gd name="T24" fmla="*/ 1 w 26"/>
                  <a:gd name="T25" fmla="*/ 53 h 53"/>
                  <a:gd name="T26" fmla="*/ 11 w 26"/>
                  <a:gd name="T27" fmla="*/ 52 h 53"/>
                  <a:gd name="T28" fmla="*/ 12 w 26"/>
                  <a:gd name="T29" fmla="*/ 52 h 53"/>
                  <a:gd name="T30" fmla="*/ 11 w 26"/>
                  <a:gd name="T31" fmla="*/ 29 h 53"/>
                  <a:gd name="T32" fmla="*/ 15 w 26"/>
                  <a:gd name="T33" fmla="*/ 12 h 53"/>
                  <a:gd name="T34" fmla="*/ 19 w 26"/>
                  <a:gd name="T35" fmla="*/ 10 h 53"/>
                  <a:gd name="T36" fmla="*/ 23 w 26"/>
                  <a:gd name="T37" fmla="*/ 11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6"/>
                      <a:pt x="25" y="5"/>
                      <a:pt x="26" y="1"/>
                    </a:cubicBezTo>
                    <a:lnTo>
                      <a:pt x="25" y="0"/>
                    </a:lnTo>
                    <a:cubicBezTo>
                      <a:pt x="25" y="0"/>
                      <a:pt x="24" y="0"/>
                      <a:pt x="23" y="0"/>
                    </a:cubicBezTo>
                    <a:cubicBezTo>
                      <a:pt x="14" y="0"/>
                      <a:pt x="12" y="6"/>
                      <a:pt x="11" y="9"/>
                    </a:cubicBezTo>
                    <a:lnTo>
                      <a:pt x="11" y="1"/>
                    </a:lnTo>
                    <a:lnTo>
                      <a:pt x="10" y="0"/>
                    </a:lnTo>
                    <a:cubicBezTo>
                      <a:pt x="6" y="1"/>
                      <a:pt x="4" y="2"/>
                      <a:pt x="0" y="2"/>
                    </a:cubicBezTo>
                    <a:lnTo>
                      <a:pt x="0" y="3"/>
                    </a:lnTo>
                    <a:cubicBezTo>
                      <a:pt x="0" y="9"/>
                      <a:pt x="0" y="13"/>
                      <a:pt x="0" y="29"/>
                    </a:cubicBezTo>
                    <a:cubicBezTo>
                      <a:pt x="0" y="38"/>
                      <a:pt x="0" y="45"/>
                      <a:pt x="0" y="52"/>
                    </a:cubicBezTo>
                    <a:lnTo>
                      <a:pt x="1" y="53"/>
                    </a:lnTo>
                    <a:cubicBezTo>
                      <a:pt x="5" y="52"/>
                      <a:pt x="7" y="52"/>
                      <a:pt x="11" y="52"/>
                    </a:cubicBezTo>
                    <a:lnTo>
                      <a:pt x="12" y="52"/>
                    </a:lnTo>
                    <a:cubicBezTo>
                      <a:pt x="11" y="46"/>
                      <a:pt x="11" y="40"/>
                      <a:pt x="11" y="29"/>
                    </a:cubicBezTo>
                    <a:cubicBezTo>
                      <a:pt x="11" y="19"/>
                      <a:pt x="11" y="14"/>
                      <a:pt x="15" y="12"/>
                    </a:cubicBezTo>
                    <a:cubicBezTo>
                      <a:pt x="16" y="11"/>
                      <a:pt x="17" y="10"/>
                      <a:pt x="19" y="10"/>
                    </a:cubicBezTo>
                    <a:cubicBezTo>
                      <a:pt x="21" y="10"/>
                      <a:pt x="22" y="11"/>
                      <a:pt x="23" y="11"/>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64" name="Freeform 259"/>
              <p:cNvSpPr>
                <a:spLocks noEditPoints="1"/>
              </p:cNvSpPr>
              <p:nvPr/>
            </p:nvSpPr>
            <p:spPr bwMode="auto">
              <a:xfrm>
                <a:off x="3128" y="2884"/>
                <a:ext cx="32" cy="42"/>
              </a:xfrm>
              <a:custGeom>
                <a:avLst/>
                <a:gdLst>
                  <a:gd name="T0" fmla="*/ 41 w 42"/>
                  <a:gd name="T1" fmla="*/ 22 h 54"/>
                  <a:gd name="T2" fmla="*/ 41 w 42"/>
                  <a:gd name="T3" fmla="*/ 22 h 54"/>
                  <a:gd name="T4" fmla="*/ 40 w 42"/>
                  <a:gd name="T5" fmla="*/ 10 h 54"/>
                  <a:gd name="T6" fmla="*/ 24 w 42"/>
                  <a:gd name="T7" fmla="*/ 0 h 54"/>
                  <a:gd name="T8" fmla="*/ 7 w 42"/>
                  <a:gd name="T9" fmla="*/ 3 h 54"/>
                  <a:gd name="T10" fmla="*/ 6 w 42"/>
                  <a:gd name="T11" fmla="*/ 3 h 54"/>
                  <a:gd name="T12" fmla="*/ 6 w 42"/>
                  <a:gd name="T13" fmla="*/ 11 h 54"/>
                  <a:gd name="T14" fmla="*/ 6 w 42"/>
                  <a:gd name="T15" fmla="*/ 11 h 54"/>
                  <a:gd name="T16" fmla="*/ 22 w 42"/>
                  <a:gd name="T17" fmla="*/ 7 h 54"/>
                  <a:gd name="T18" fmla="*/ 30 w 42"/>
                  <a:gd name="T19" fmla="*/ 11 h 54"/>
                  <a:gd name="T20" fmla="*/ 31 w 42"/>
                  <a:gd name="T21" fmla="*/ 17 h 54"/>
                  <a:gd name="T22" fmla="*/ 29 w 42"/>
                  <a:gd name="T23" fmla="*/ 17 h 54"/>
                  <a:gd name="T24" fmla="*/ 0 w 42"/>
                  <a:gd name="T25" fmla="*/ 37 h 54"/>
                  <a:gd name="T26" fmla="*/ 17 w 42"/>
                  <a:gd name="T27" fmla="*/ 54 h 54"/>
                  <a:gd name="T28" fmla="*/ 31 w 42"/>
                  <a:gd name="T29" fmla="*/ 49 h 54"/>
                  <a:gd name="T30" fmla="*/ 31 w 42"/>
                  <a:gd name="T31" fmla="*/ 52 h 54"/>
                  <a:gd name="T32" fmla="*/ 31 w 42"/>
                  <a:gd name="T33" fmla="*/ 53 h 54"/>
                  <a:gd name="T34" fmla="*/ 41 w 42"/>
                  <a:gd name="T35" fmla="*/ 52 h 54"/>
                  <a:gd name="T36" fmla="*/ 42 w 42"/>
                  <a:gd name="T37" fmla="*/ 52 h 54"/>
                  <a:gd name="T38" fmla="*/ 41 w 42"/>
                  <a:gd name="T39" fmla="*/ 32 h 54"/>
                  <a:gd name="T40" fmla="*/ 41 w 42"/>
                  <a:gd name="T41" fmla="*/ 22 h 54"/>
                  <a:gd name="T42" fmla="*/ 31 w 42"/>
                  <a:gd name="T43" fmla="*/ 25 h 54"/>
                  <a:gd name="T44" fmla="*/ 31 w 42"/>
                  <a:gd name="T45" fmla="*/ 25 h 54"/>
                  <a:gd name="T46" fmla="*/ 31 w 42"/>
                  <a:gd name="T47" fmla="*/ 41 h 54"/>
                  <a:gd name="T48" fmla="*/ 20 w 42"/>
                  <a:gd name="T49" fmla="*/ 45 h 54"/>
                  <a:gd name="T50" fmla="*/ 11 w 42"/>
                  <a:gd name="T51" fmla="*/ 36 h 54"/>
                  <a:gd name="T52" fmla="*/ 30 w 42"/>
                  <a:gd name="T53" fmla="*/ 25 h 54"/>
                  <a:gd name="T54" fmla="*/ 31 w 42"/>
                  <a:gd name="T55"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54">
                    <a:moveTo>
                      <a:pt x="41" y="22"/>
                    </a:moveTo>
                    <a:lnTo>
                      <a:pt x="41" y="22"/>
                    </a:lnTo>
                    <a:cubicBezTo>
                      <a:pt x="41" y="18"/>
                      <a:pt x="41" y="13"/>
                      <a:pt x="40" y="10"/>
                    </a:cubicBezTo>
                    <a:cubicBezTo>
                      <a:pt x="38" y="2"/>
                      <a:pt x="31" y="0"/>
                      <a:pt x="24" y="0"/>
                    </a:cubicBezTo>
                    <a:cubicBezTo>
                      <a:pt x="18" y="0"/>
                      <a:pt x="12" y="1"/>
                      <a:pt x="7" y="3"/>
                    </a:cubicBezTo>
                    <a:lnTo>
                      <a:pt x="6" y="3"/>
                    </a:lnTo>
                    <a:cubicBezTo>
                      <a:pt x="6" y="6"/>
                      <a:pt x="6" y="6"/>
                      <a:pt x="6" y="11"/>
                    </a:cubicBezTo>
                    <a:lnTo>
                      <a:pt x="6" y="11"/>
                    </a:lnTo>
                    <a:cubicBezTo>
                      <a:pt x="11" y="9"/>
                      <a:pt x="15" y="7"/>
                      <a:pt x="22" y="7"/>
                    </a:cubicBezTo>
                    <a:cubicBezTo>
                      <a:pt x="26" y="7"/>
                      <a:pt x="29" y="9"/>
                      <a:pt x="30" y="11"/>
                    </a:cubicBezTo>
                    <a:cubicBezTo>
                      <a:pt x="31" y="13"/>
                      <a:pt x="31" y="15"/>
                      <a:pt x="31" y="17"/>
                    </a:cubicBezTo>
                    <a:lnTo>
                      <a:pt x="29" y="17"/>
                    </a:lnTo>
                    <a:cubicBezTo>
                      <a:pt x="11" y="20"/>
                      <a:pt x="0" y="24"/>
                      <a:pt x="0" y="37"/>
                    </a:cubicBezTo>
                    <a:cubicBezTo>
                      <a:pt x="0" y="47"/>
                      <a:pt x="7" y="54"/>
                      <a:pt x="17" y="54"/>
                    </a:cubicBezTo>
                    <a:cubicBezTo>
                      <a:pt x="24" y="54"/>
                      <a:pt x="29" y="50"/>
                      <a:pt x="31" y="49"/>
                    </a:cubicBezTo>
                    <a:lnTo>
                      <a:pt x="31" y="52"/>
                    </a:lnTo>
                    <a:lnTo>
                      <a:pt x="31" y="53"/>
                    </a:lnTo>
                    <a:cubicBezTo>
                      <a:pt x="36" y="52"/>
                      <a:pt x="36" y="52"/>
                      <a:pt x="41" y="52"/>
                    </a:cubicBezTo>
                    <a:lnTo>
                      <a:pt x="42" y="52"/>
                    </a:lnTo>
                    <a:cubicBezTo>
                      <a:pt x="41" y="45"/>
                      <a:pt x="41" y="44"/>
                      <a:pt x="41" y="32"/>
                    </a:cubicBezTo>
                    <a:lnTo>
                      <a:pt x="41" y="22"/>
                    </a:lnTo>
                    <a:close/>
                    <a:moveTo>
                      <a:pt x="31" y="25"/>
                    </a:moveTo>
                    <a:lnTo>
                      <a:pt x="31" y="25"/>
                    </a:lnTo>
                    <a:lnTo>
                      <a:pt x="31" y="41"/>
                    </a:lnTo>
                    <a:cubicBezTo>
                      <a:pt x="30" y="42"/>
                      <a:pt x="26" y="45"/>
                      <a:pt x="20" y="45"/>
                    </a:cubicBezTo>
                    <a:cubicBezTo>
                      <a:pt x="11" y="45"/>
                      <a:pt x="11" y="37"/>
                      <a:pt x="11" y="36"/>
                    </a:cubicBezTo>
                    <a:cubicBezTo>
                      <a:pt x="11" y="28"/>
                      <a:pt x="20" y="26"/>
                      <a:pt x="30" y="25"/>
                    </a:cubicBezTo>
                    <a:lnTo>
                      <a:pt x="31" y="2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65" name="Freeform 260"/>
              <p:cNvSpPr>
                <a:spLocks/>
              </p:cNvSpPr>
              <p:nvPr/>
            </p:nvSpPr>
            <p:spPr bwMode="auto">
              <a:xfrm>
                <a:off x="3165" y="2873"/>
                <a:ext cx="23" cy="52"/>
              </a:xfrm>
              <a:custGeom>
                <a:avLst/>
                <a:gdLst>
                  <a:gd name="T0" fmla="*/ 29 w 30"/>
                  <a:gd name="T1" fmla="*/ 59 h 68"/>
                  <a:gd name="T2" fmla="*/ 29 w 30"/>
                  <a:gd name="T3" fmla="*/ 59 h 68"/>
                  <a:gd name="T4" fmla="*/ 24 w 30"/>
                  <a:gd name="T5" fmla="*/ 60 h 68"/>
                  <a:gd name="T6" fmla="*/ 18 w 30"/>
                  <a:gd name="T7" fmla="*/ 50 h 68"/>
                  <a:gd name="T8" fmla="*/ 18 w 30"/>
                  <a:gd name="T9" fmla="*/ 42 h 68"/>
                  <a:gd name="T10" fmla="*/ 18 w 30"/>
                  <a:gd name="T11" fmla="*/ 24 h 68"/>
                  <a:gd name="T12" fmla="*/ 29 w 30"/>
                  <a:gd name="T13" fmla="*/ 24 h 68"/>
                  <a:gd name="T14" fmla="*/ 30 w 30"/>
                  <a:gd name="T15" fmla="*/ 23 h 68"/>
                  <a:gd name="T16" fmla="*/ 30 w 30"/>
                  <a:gd name="T17" fmla="*/ 16 h 68"/>
                  <a:gd name="T18" fmla="*/ 29 w 30"/>
                  <a:gd name="T19" fmla="*/ 16 h 68"/>
                  <a:gd name="T20" fmla="*/ 18 w 30"/>
                  <a:gd name="T21" fmla="*/ 16 h 68"/>
                  <a:gd name="T22" fmla="*/ 19 w 30"/>
                  <a:gd name="T23" fmla="*/ 1 h 68"/>
                  <a:gd name="T24" fmla="*/ 18 w 30"/>
                  <a:gd name="T25" fmla="*/ 0 h 68"/>
                  <a:gd name="T26" fmla="*/ 8 w 30"/>
                  <a:gd name="T27" fmla="*/ 3 h 68"/>
                  <a:gd name="T28" fmla="*/ 7 w 30"/>
                  <a:gd name="T29" fmla="*/ 4 h 68"/>
                  <a:gd name="T30" fmla="*/ 8 w 30"/>
                  <a:gd name="T31" fmla="*/ 10 h 68"/>
                  <a:gd name="T32" fmla="*/ 8 w 30"/>
                  <a:gd name="T33" fmla="*/ 16 h 68"/>
                  <a:gd name="T34" fmla="*/ 1 w 30"/>
                  <a:gd name="T35" fmla="*/ 16 h 68"/>
                  <a:gd name="T36" fmla="*/ 1 w 30"/>
                  <a:gd name="T37" fmla="*/ 17 h 68"/>
                  <a:gd name="T38" fmla="*/ 0 w 30"/>
                  <a:gd name="T39" fmla="*/ 24 h 68"/>
                  <a:gd name="T40" fmla="*/ 1 w 30"/>
                  <a:gd name="T41" fmla="*/ 24 h 68"/>
                  <a:gd name="T42" fmla="*/ 8 w 30"/>
                  <a:gd name="T43" fmla="*/ 24 h 68"/>
                  <a:gd name="T44" fmla="*/ 8 w 30"/>
                  <a:gd name="T45" fmla="*/ 46 h 68"/>
                  <a:gd name="T46" fmla="*/ 9 w 30"/>
                  <a:gd name="T47" fmla="*/ 63 h 68"/>
                  <a:gd name="T48" fmla="*/ 21 w 30"/>
                  <a:gd name="T49" fmla="*/ 68 h 68"/>
                  <a:gd name="T50" fmla="*/ 29 w 30"/>
                  <a:gd name="T51" fmla="*/ 67 h 68"/>
                  <a:gd name="T52" fmla="*/ 29 w 30"/>
                  <a:gd name="T53" fmla="*/ 66 h 68"/>
                  <a:gd name="T54" fmla="*/ 29 w 30"/>
                  <a:gd name="T55" fmla="*/ 60 h 68"/>
                  <a:gd name="T56" fmla="*/ 29 w 30"/>
                  <a:gd name="T5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68">
                    <a:moveTo>
                      <a:pt x="29" y="59"/>
                    </a:moveTo>
                    <a:lnTo>
                      <a:pt x="29" y="59"/>
                    </a:lnTo>
                    <a:cubicBezTo>
                      <a:pt x="28" y="59"/>
                      <a:pt x="26" y="60"/>
                      <a:pt x="24" y="60"/>
                    </a:cubicBezTo>
                    <a:cubicBezTo>
                      <a:pt x="19" y="60"/>
                      <a:pt x="18" y="58"/>
                      <a:pt x="18" y="50"/>
                    </a:cubicBezTo>
                    <a:cubicBezTo>
                      <a:pt x="18" y="49"/>
                      <a:pt x="18" y="43"/>
                      <a:pt x="18" y="42"/>
                    </a:cubicBezTo>
                    <a:lnTo>
                      <a:pt x="18" y="24"/>
                    </a:lnTo>
                    <a:cubicBezTo>
                      <a:pt x="23" y="24"/>
                      <a:pt x="24" y="24"/>
                      <a:pt x="29" y="24"/>
                    </a:cubicBezTo>
                    <a:lnTo>
                      <a:pt x="30" y="23"/>
                    </a:lnTo>
                    <a:cubicBezTo>
                      <a:pt x="30" y="20"/>
                      <a:pt x="30" y="19"/>
                      <a:pt x="30" y="16"/>
                    </a:cubicBezTo>
                    <a:lnTo>
                      <a:pt x="29" y="16"/>
                    </a:lnTo>
                    <a:cubicBezTo>
                      <a:pt x="24" y="16"/>
                      <a:pt x="22" y="16"/>
                      <a:pt x="18" y="16"/>
                    </a:cubicBezTo>
                    <a:cubicBezTo>
                      <a:pt x="18" y="9"/>
                      <a:pt x="18" y="8"/>
                      <a:pt x="19" y="1"/>
                    </a:cubicBezTo>
                    <a:lnTo>
                      <a:pt x="18" y="0"/>
                    </a:lnTo>
                    <a:cubicBezTo>
                      <a:pt x="13" y="2"/>
                      <a:pt x="12" y="2"/>
                      <a:pt x="8" y="3"/>
                    </a:cubicBezTo>
                    <a:lnTo>
                      <a:pt x="7" y="4"/>
                    </a:lnTo>
                    <a:cubicBezTo>
                      <a:pt x="8" y="6"/>
                      <a:pt x="8" y="8"/>
                      <a:pt x="8" y="10"/>
                    </a:cubicBezTo>
                    <a:cubicBezTo>
                      <a:pt x="8" y="12"/>
                      <a:pt x="8" y="14"/>
                      <a:pt x="8" y="16"/>
                    </a:cubicBezTo>
                    <a:cubicBezTo>
                      <a:pt x="5" y="16"/>
                      <a:pt x="3" y="16"/>
                      <a:pt x="1" y="16"/>
                    </a:cubicBezTo>
                    <a:lnTo>
                      <a:pt x="1" y="17"/>
                    </a:lnTo>
                    <a:cubicBezTo>
                      <a:pt x="1" y="20"/>
                      <a:pt x="1" y="20"/>
                      <a:pt x="0" y="24"/>
                    </a:cubicBezTo>
                    <a:lnTo>
                      <a:pt x="1" y="24"/>
                    </a:lnTo>
                    <a:cubicBezTo>
                      <a:pt x="4" y="24"/>
                      <a:pt x="4" y="24"/>
                      <a:pt x="8" y="24"/>
                    </a:cubicBezTo>
                    <a:lnTo>
                      <a:pt x="8" y="46"/>
                    </a:lnTo>
                    <a:cubicBezTo>
                      <a:pt x="8" y="57"/>
                      <a:pt x="8" y="60"/>
                      <a:pt x="9" y="63"/>
                    </a:cubicBezTo>
                    <a:cubicBezTo>
                      <a:pt x="12" y="68"/>
                      <a:pt x="19" y="68"/>
                      <a:pt x="21" y="68"/>
                    </a:cubicBezTo>
                    <a:cubicBezTo>
                      <a:pt x="25" y="68"/>
                      <a:pt x="26" y="67"/>
                      <a:pt x="29" y="67"/>
                    </a:cubicBezTo>
                    <a:lnTo>
                      <a:pt x="29" y="66"/>
                    </a:lnTo>
                    <a:cubicBezTo>
                      <a:pt x="29" y="64"/>
                      <a:pt x="29" y="63"/>
                      <a:pt x="29" y="60"/>
                    </a:cubicBezTo>
                    <a:lnTo>
                      <a:pt x="29"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66" name="Freeform 261"/>
              <p:cNvSpPr>
                <a:spLocks noEditPoints="1"/>
              </p:cNvSpPr>
              <p:nvPr/>
            </p:nvSpPr>
            <p:spPr bwMode="auto">
              <a:xfrm>
                <a:off x="3193" y="2866"/>
                <a:ext cx="10" cy="59"/>
              </a:xfrm>
              <a:custGeom>
                <a:avLst/>
                <a:gdLst>
                  <a:gd name="T0" fmla="*/ 12 w 12"/>
                  <a:gd name="T1" fmla="*/ 76 h 77"/>
                  <a:gd name="T2" fmla="*/ 12 w 12"/>
                  <a:gd name="T3" fmla="*/ 76 h 77"/>
                  <a:gd name="T4" fmla="*/ 12 w 12"/>
                  <a:gd name="T5" fmla="*/ 48 h 77"/>
                  <a:gd name="T6" fmla="*/ 12 w 12"/>
                  <a:gd name="T7" fmla="*/ 25 h 77"/>
                  <a:gd name="T8" fmla="*/ 11 w 12"/>
                  <a:gd name="T9" fmla="*/ 24 h 77"/>
                  <a:gd name="T10" fmla="*/ 0 w 12"/>
                  <a:gd name="T11" fmla="*/ 26 h 77"/>
                  <a:gd name="T12" fmla="*/ 0 w 12"/>
                  <a:gd name="T13" fmla="*/ 27 h 77"/>
                  <a:gd name="T14" fmla="*/ 1 w 12"/>
                  <a:gd name="T15" fmla="*/ 55 h 77"/>
                  <a:gd name="T16" fmla="*/ 0 w 12"/>
                  <a:gd name="T17" fmla="*/ 76 h 77"/>
                  <a:gd name="T18" fmla="*/ 1 w 12"/>
                  <a:gd name="T19" fmla="*/ 77 h 77"/>
                  <a:gd name="T20" fmla="*/ 12 w 12"/>
                  <a:gd name="T21" fmla="*/ 76 h 77"/>
                  <a:gd name="T22" fmla="*/ 12 w 12"/>
                  <a:gd name="T23" fmla="*/ 76 h 77"/>
                  <a:gd name="T24" fmla="*/ 12 w 12"/>
                  <a:gd name="T25" fmla="*/ 10 h 77"/>
                  <a:gd name="T26" fmla="*/ 12 w 12"/>
                  <a:gd name="T27" fmla="*/ 10 h 77"/>
                  <a:gd name="T28" fmla="*/ 12 w 12"/>
                  <a:gd name="T29" fmla="*/ 0 h 77"/>
                  <a:gd name="T30" fmla="*/ 12 w 12"/>
                  <a:gd name="T31" fmla="*/ 0 h 77"/>
                  <a:gd name="T32" fmla="*/ 1 w 12"/>
                  <a:gd name="T33" fmla="*/ 1 h 77"/>
                  <a:gd name="T34" fmla="*/ 0 w 12"/>
                  <a:gd name="T35" fmla="*/ 1 h 77"/>
                  <a:gd name="T36" fmla="*/ 0 w 12"/>
                  <a:gd name="T37" fmla="*/ 7 h 77"/>
                  <a:gd name="T38" fmla="*/ 0 w 12"/>
                  <a:gd name="T39" fmla="*/ 11 h 77"/>
                  <a:gd name="T40" fmla="*/ 1 w 12"/>
                  <a:gd name="T41" fmla="*/ 11 h 77"/>
                  <a:gd name="T42" fmla="*/ 12 w 12"/>
                  <a:gd name="T43" fmla="*/ 10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2" y="69"/>
                      <a:pt x="12" y="66"/>
                      <a:pt x="12" y="48"/>
                    </a:cubicBezTo>
                    <a:cubicBezTo>
                      <a:pt x="12" y="35"/>
                      <a:pt x="12" y="30"/>
                      <a:pt x="12" y="25"/>
                    </a:cubicBezTo>
                    <a:lnTo>
                      <a:pt x="11" y="24"/>
                    </a:lnTo>
                    <a:cubicBezTo>
                      <a:pt x="6" y="25"/>
                      <a:pt x="5" y="26"/>
                      <a:pt x="0" y="26"/>
                    </a:cubicBezTo>
                    <a:lnTo>
                      <a:pt x="0" y="27"/>
                    </a:lnTo>
                    <a:cubicBezTo>
                      <a:pt x="1" y="33"/>
                      <a:pt x="1" y="36"/>
                      <a:pt x="1" y="55"/>
                    </a:cubicBezTo>
                    <a:cubicBezTo>
                      <a:pt x="1" y="66"/>
                      <a:pt x="1" y="71"/>
                      <a:pt x="0" y="76"/>
                    </a:cubicBezTo>
                    <a:lnTo>
                      <a:pt x="1" y="77"/>
                    </a:lnTo>
                    <a:cubicBezTo>
                      <a:pt x="6" y="76"/>
                      <a:pt x="7" y="76"/>
                      <a:pt x="12" y="76"/>
                    </a:cubicBezTo>
                    <a:lnTo>
                      <a:pt x="12" y="76"/>
                    </a:lnTo>
                    <a:close/>
                    <a:moveTo>
                      <a:pt x="12" y="10"/>
                    </a:moveTo>
                    <a:lnTo>
                      <a:pt x="12" y="10"/>
                    </a:lnTo>
                    <a:cubicBezTo>
                      <a:pt x="12" y="5"/>
                      <a:pt x="12" y="4"/>
                      <a:pt x="12" y="0"/>
                    </a:cubicBezTo>
                    <a:lnTo>
                      <a:pt x="12" y="0"/>
                    </a:lnTo>
                    <a:cubicBezTo>
                      <a:pt x="7" y="0"/>
                      <a:pt x="6" y="0"/>
                      <a:pt x="1" y="1"/>
                    </a:cubicBezTo>
                    <a:lnTo>
                      <a:pt x="0" y="1"/>
                    </a:lnTo>
                    <a:cubicBezTo>
                      <a:pt x="0" y="3"/>
                      <a:pt x="0" y="5"/>
                      <a:pt x="0" y="7"/>
                    </a:cubicBezTo>
                    <a:cubicBezTo>
                      <a:pt x="0" y="8"/>
                      <a:pt x="0" y="9"/>
                      <a:pt x="0" y="11"/>
                    </a:cubicBezTo>
                    <a:lnTo>
                      <a:pt x="1" y="11"/>
                    </a:lnTo>
                    <a:cubicBezTo>
                      <a:pt x="6" y="11"/>
                      <a:pt x="7" y="11"/>
                      <a:pt x="12" y="10"/>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67" name="Freeform 262"/>
              <p:cNvSpPr>
                <a:spLocks noEditPoints="1"/>
              </p:cNvSpPr>
              <p:nvPr/>
            </p:nvSpPr>
            <p:spPr bwMode="auto">
              <a:xfrm>
                <a:off x="3211" y="2884"/>
                <a:ext cx="38" cy="41"/>
              </a:xfrm>
              <a:custGeom>
                <a:avLst/>
                <a:gdLst>
                  <a:gd name="T0" fmla="*/ 49 w 49"/>
                  <a:gd name="T1" fmla="*/ 26 h 53"/>
                  <a:gd name="T2" fmla="*/ 49 w 49"/>
                  <a:gd name="T3" fmla="*/ 26 h 53"/>
                  <a:gd name="T4" fmla="*/ 43 w 49"/>
                  <a:gd name="T5" fmla="*/ 7 h 53"/>
                  <a:gd name="T6" fmla="*/ 25 w 49"/>
                  <a:gd name="T7" fmla="*/ 0 h 53"/>
                  <a:gd name="T8" fmla="*/ 7 w 49"/>
                  <a:gd name="T9" fmla="*/ 7 h 53"/>
                  <a:gd name="T10" fmla="*/ 0 w 49"/>
                  <a:gd name="T11" fmla="*/ 27 h 53"/>
                  <a:gd name="T12" fmla="*/ 7 w 49"/>
                  <a:gd name="T13" fmla="*/ 47 h 53"/>
                  <a:gd name="T14" fmla="*/ 25 w 49"/>
                  <a:gd name="T15" fmla="*/ 53 h 53"/>
                  <a:gd name="T16" fmla="*/ 42 w 49"/>
                  <a:gd name="T17" fmla="*/ 47 h 53"/>
                  <a:gd name="T18" fmla="*/ 48 w 49"/>
                  <a:gd name="T19" fmla="*/ 35 h 53"/>
                  <a:gd name="T20" fmla="*/ 49 w 49"/>
                  <a:gd name="T21" fmla="*/ 26 h 53"/>
                  <a:gd name="T22" fmla="*/ 38 w 49"/>
                  <a:gd name="T23" fmla="*/ 26 h 53"/>
                  <a:gd name="T24" fmla="*/ 38 w 49"/>
                  <a:gd name="T25" fmla="*/ 26 h 53"/>
                  <a:gd name="T26" fmla="*/ 36 w 49"/>
                  <a:gd name="T27" fmla="*/ 39 h 53"/>
                  <a:gd name="T28" fmla="*/ 25 w 49"/>
                  <a:gd name="T29" fmla="*/ 46 h 53"/>
                  <a:gd name="T30" fmla="*/ 19 w 49"/>
                  <a:gd name="T31" fmla="*/ 45 h 53"/>
                  <a:gd name="T32" fmla="*/ 11 w 49"/>
                  <a:gd name="T33" fmla="*/ 27 h 53"/>
                  <a:gd name="T34" fmla="*/ 14 w 49"/>
                  <a:gd name="T35" fmla="*/ 13 h 53"/>
                  <a:gd name="T36" fmla="*/ 25 w 49"/>
                  <a:gd name="T37" fmla="*/ 7 h 53"/>
                  <a:gd name="T38" fmla="*/ 35 w 49"/>
                  <a:gd name="T39" fmla="*/ 13 h 53"/>
                  <a:gd name="T40" fmla="*/ 38 w 49"/>
                  <a:gd name="T4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3">
                    <a:moveTo>
                      <a:pt x="49" y="26"/>
                    </a:moveTo>
                    <a:lnTo>
                      <a:pt x="49" y="26"/>
                    </a:lnTo>
                    <a:cubicBezTo>
                      <a:pt x="49" y="19"/>
                      <a:pt x="48" y="12"/>
                      <a:pt x="43" y="7"/>
                    </a:cubicBezTo>
                    <a:cubicBezTo>
                      <a:pt x="39" y="2"/>
                      <a:pt x="32" y="0"/>
                      <a:pt x="25" y="0"/>
                    </a:cubicBezTo>
                    <a:cubicBezTo>
                      <a:pt x="15" y="0"/>
                      <a:pt x="10" y="4"/>
                      <a:pt x="7" y="7"/>
                    </a:cubicBezTo>
                    <a:cubicBezTo>
                      <a:pt x="0" y="13"/>
                      <a:pt x="0" y="23"/>
                      <a:pt x="0" y="27"/>
                    </a:cubicBezTo>
                    <a:cubicBezTo>
                      <a:pt x="0" y="30"/>
                      <a:pt x="0" y="40"/>
                      <a:pt x="7" y="47"/>
                    </a:cubicBezTo>
                    <a:cubicBezTo>
                      <a:pt x="10" y="50"/>
                      <a:pt x="16" y="53"/>
                      <a:pt x="25" y="53"/>
                    </a:cubicBezTo>
                    <a:cubicBezTo>
                      <a:pt x="31" y="53"/>
                      <a:pt x="37" y="52"/>
                      <a:pt x="42" y="47"/>
                    </a:cubicBezTo>
                    <a:cubicBezTo>
                      <a:pt x="45" y="44"/>
                      <a:pt x="47" y="40"/>
                      <a:pt x="48" y="35"/>
                    </a:cubicBezTo>
                    <a:cubicBezTo>
                      <a:pt x="49" y="32"/>
                      <a:pt x="49" y="29"/>
                      <a:pt x="49" y="26"/>
                    </a:cubicBezTo>
                    <a:close/>
                    <a:moveTo>
                      <a:pt x="38" y="26"/>
                    </a:moveTo>
                    <a:lnTo>
                      <a:pt x="38" y="26"/>
                    </a:lnTo>
                    <a:cubicBezTo>
                      <a:pt x="38" y="28"/>
                      <a:pt x="38" y="35"/>
                      <a:pt x="36" y="39"/>
                    </a:cubicBezTo>
                    <a:cubicBezTo>
                      <a:pt x="33" y="45"/>
                      <a:pt x="28" y="46"/>
                      <a:pt x="25" y="46"/>
                    </a:cubicBezTo>
                    <a:cubicBezTo>
                      <a:pt x="23" y="46"/>
                      <a:pt x="21" y="46"/>
                      <a:pt x="19" y="45"/>
                    </a:cubicBezTo>
                    <a:cubicBezTo>
                      <a:pt x="11" y="41"/>
                      <a:pt x="11" y="31"/>
                      <a:pt x="11" y="27"/>
                    </a:cubicBezTo>
                    <a:cubicBezTo>
                      <a:pt x="11" y="23"/>
                      <a:pt x="11" y="17"/>
                      <a:pt x="14" y="13"/>
                    </a:cubicBezTo>
                    <a:cubicBezTo>
                      <a:pt x="17" y="7"/>
                      <a:pt x="23" y="7"/>
                      <a:pt x="25" y="7"/>
                    </a:cubicBezTo>
                    <a:cubicBezTo>
                      <a:pt x="30" y="7"/>
                      <a:pt x="33" y="10"/>
                      <a:pt x="35" y="13"/>
                    </a:cubicBezTo>
                    <a:cubicBezTo>
                      <a:pt x="38" y="17"/>
                      <a:pt x="38" y="24"/>
                      <a:pt x="38" y="2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68" name="Freeform 263"/>
              <p:cNvSpPr>
                <a:spLocks/>
              </p:cNvSpPr>
              <p:nvPr/>
            </p:nvSpPr>
            <p:spPr bwMode="auto">
              <a:xfrm>
                <a:off x="3257" y="2884"/>
                <a:ext cx="35" cy="41"/>
              </a:xfrm>
              <a:custGeom>
                <a:avLst/>
                <a:gdLst>
                  <a:gd name="T0" fmla="*/ 45 w 45"/>
                  <a:gd name="T1" fmla="*/ 52 h 53"/>
                  <a:gd name="T2" fmla="*/ 45 w 45"/>
                  <a:gd name="T3" fmla="*/ 52 h 53"/>
                  <a:gd name="T4" fmla="*/ 44 w 45"/>
                  <a:gd name="T5" fmla="*/ 32 h 53"/>
                  <a:gd name="T6" fmla="*/ 44 w 45"/>
                  <a:gd name="T7" fmla="*/ 20 h 53"/>
                  <a:gd name="T8" fmla="*/ 43 w 45"/>
                  <a:gd name="T9" fmla="*/ 8 h 53"/>
                  <a:gd name="T10" fmla="*/ 37 w 45"/>
                  <a:gd name="T11" fmla="*/ 2 h 53"/>
                  <a:gd name="T12" fmla="*/ 29 w 45"/>
                  <a:gd name="T13" fmla="*/ 0 h 53"/>
                  <a:gd name="T14" fmla="*/ 11 w 45"/>
                  <a:gd name="T15" fmla="*/ 6 h 53"/>
                  <a:gd name="T16" fmla="*/ 11 w 45"/>
                  <a:gd name="T17" fmla="*/ 1 h 53"/>
                  <a:gd name="T18" fmla="*/ 11 w 45"/>
                  <a:gd name="T19" fmla="*/ 0 h 53"/>
                  <a:gd name="T20" fmla="*/ 0 w 45"/>
                  <a:gd name="T21" fmla="*/ 2 h 53"/>
                  <a:gd name="T22" fmla="*/ 0 w 45"/>
                  <a:gd name="T23" fmla="*/ 3 h 53"/>
                  <a:gd name="T24" fmla="*/ 1 w 45"/>
                  <a:gd name="T25" fmla="*/ 34 h 53"/>
                  <a:gd name="T26" fmla="*/ 0 w 45"/>
                  <a:gd name="T27" fmla="*/ 52 h 53"/>
                  <a:gd name="T28" fmla="*/ 1 w 45"/>
                  <a:gd name="T29" fmla="*/ 53 h 53"/>
                  <a:gd name="T30" fmla="*/ 11 w 45"/>
                  <a:gd name="T31" fmla="*/ 52 h 53"/>
                  <a:gd name="T32" fmla="*/ 12 w 45"/>
                  <a:gd name="T33" fmla="*/ 52 h 53"/>
                  <a:gd name="T34" fmla="*/ 11 w 45"/>
                  <a:gd name="T35" fmla="*/ 14 h 53"/>
                  <a:gd name="T36" fmla="*/ 24 w 45"/>
                  <a:gd name="T37" fmla="*/ 8 h 53"/>
                  <a:gd name="T38" fmla="*/ 33 w 45"/>
                  <a:gd name="T39" fmla="*/ 16 h 53"/>
                  <a:gd name="T40" fmla="*/ 34 w 45"/>
                  <a:gd name="T41" fmla="*/ 34 h 53"/>
                  <a:gd name="T42" fmla="*/ 34 w 45"/>
                  <a:gd name="T43" fmla="*/ 49 h 53"/>
                  <a:gd name="T44" fmla="*/ 34 w 45"/>
                  <a:gd name="T45" fmla="*/ 52 h 53"/>
                  <a:gd name="T46" fmla="*/ 34 w 45"/>
                  <a:gd name="T47" fmla="*/ 53 h 53"/>
                  <a:gd name="T48" fmla="*/ 44 w 45"/>
                  <a:gd name="T49" fmla="*/ 52 h 53"/>
                  <a:gd name="T50" fmla="*/ 45 w 45"/>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5" y="52"/>
                    </a:moveTo>
                    <a:lnTo>
                      <a:pt x="45" y="52"/>
                    </a:lnTo>
                    <a:cubicBezTo>
                      <a:pt x="44" y="48"/>
                      <a:pt x="44" y="43"/>
                      <a:pt x="44" y="32"/>
                    </a:cubicBezTo>
                    <a:lnTo>
                      <a:pt x="44" y="20"/>
                    </a:lnTo>
                    <a:cubicBezTo>
                      <a:pt x="44" y="14"/>
                      <a:pt x="44" y="11"/>
                      <a:pt x="43" y="8"/>
                    </a:cubicBezTo>
                    <a:cubicBezTo>
                      <a:pt x="42" y="6"/>
                      <a:pt x="39" y="3"/>
                      <a:pt x="37" y="2"/>
                    </a:cubicBezTo>
                    <a:cubicBezTo>
                      <a:pt x="34" y="0"/>
                      <a:pt x="31" y="0"/>
                      <a:pt x="29" y="0"/>
                    </a:cubicBezTo>
                    <a:cubicBezTo>
                      <a:pt x="20" y="0"/>
                      <a:pt x="14" y="4"/>
                      <a:pt x="11" y="6"/>
                    </a:cubicBezTo>
                    <a:lnTo>
                      <a:pt x="11" y="1"/>
                    </a:lnTo>
                    <a:lnTo>
                      <a:pt x="11" y="0"/>
                    </a:lnTo>
                    <a:cubicBezTo>
                      <a:pt x="6" y="1"/>
                      <a:pt x="5" y="1"/>
                      <a:pt x="0" y="2"/>
                    </a:cubicBezTo>
                    <a:lnTo>
                      <a:pt x="0" y="3"/>
                    </a:lnTo>
                    <a:cubicBezTo>
                      <a:pt x="0" y="10"/>
                      <a:pt x="1" y="18"/>
                      <a:pt x="1" y="34"/>
                    </a:cubicBezTo>
                    <a:cubicBezTo>
                      <a:pt x="1" y="41"/>
                      <a:pt x="1" y="46"/>
                      <a:pt x="0" y="52"/>
                    </a:cubicBezTo>
                    <a:lnTo>
                      <a:pt x="1" y="53"/>
                    </a:lnTo>
                    <a:cubicBezTo>
                      <a:pt x="6" y="52"/>
                      <a:pt x="6" y="52"/>
                      <a:pt x="11" y="52"/>
                    </a:cubicBezTo>
                    <a:lnTo>
                      <a:pt x="12" y="52"/>
                    </a:lnTo>
                    <a:cubicBezTo>
                      <a:pt x="11" y="40"/>
                      <a:pt x="11" y="31"/>
                      <a:pt x="11" y="14"/>
                    </a:cubicBezTo>
                    <a:cubicBezTo>
                      <a:pt x="14" y="12"/>
                      <a:pt x="18" y="8"/>
                      <a:pt x="24" y="8"/>
                    </a:cubicBezTo>
                    <a:cubicBezTo>
                      <a:pt x="26" y="8"/>
                      <a:pt x="31" y="8"/>
                      <a:pt x="33" y="16"/>
                    </a:cubicBezTo>
                    <a:cubicBezTo>
                      <a:pt x="34" y="18"/>
                      <a:pt x="34" y="19"/>
                      <a:pt x="34" y="34"/>
                    </a:cubicBezTo>
                    <a:cubicBezTo>
                      <a:pt x="34" y="39"/>
                      <a:pt x="34" y="44"/>
                      <a:pt x="34" y="49"/>
                    </a:cubicBezTo>
                    <a:cubicBezTo>
                      <a:pt x="34" y="50"/>
                      <a:pt x="34" y="51"/>
                      <a:pt x="34" y="52"/>
                    </a:cubicBezTo>
                    <a:lnTo>
                      <a:pt x="34" y="53"/>
                    </a:lnTo>
                    <a:cubicBezTo>
                      <a:pt x="39" y="52"/>
                      <a:pt x="39" y="52"/>
                      <a:pt x="44" y="52"/>
                    </a:cubicBezTo>
                    <a:lnTo>
                      <a:pt x="45"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69" name="Freeform 264"/>
              <p:cNvSpPr>
                <a:spLocks noEditPoints="1"/>
              </p:cNvSpPr>
              <p:nvPr/>
            </p:nvSpPr>
            <p:spPr bwMode="auto">
              <a:xfrm>
                <a:off x="3300" y="2884"/>
                <a:ext cx="32" cy="42"/>
              </a:xfrm>
              <a:custGeom>
                <a:avLst/>
                <a:gdLst>
                  <a:gd name="T0" fmla="*/ 41 w 42"/>
                  <a:gd name="T1" fmla="*/ 22 h 54"/>
                  <a:gd name="T2" fmla="*/ 41 w 42"/>
                  <a:gd name="T3" fmla="*/ 22 h 54"/>
                  <a:gd name="T4" fmla="*/ 40 w 42"/>
                  <a:gd name="T5" fmla="*/ 10 h 54"/>
                  <a:gd name="T6" fmla="*/ 24 w 42"/>
                  <a:gd name="T7" fmla="*/ 0 h 54"/>
                  <a:gd name="T8" fmla="*/ 7 w 42"/>
                  <a:gd name="T9" fmla="*/ 3 h 54"/>
                  <a:gd name="T10" fmla="*/ 6 w 42"/>
                  <a:gd name="T11" fmla="*/ 3 h 54"/>
                  <a:gd name="T12" fmla="*/ 6 w 42"/>
                  <a:gd name="T13" fmla="*/ 11 h 54"/>
                  <a:gd name="T14" fmla="*/ 6 w 42"/>
                  <a:gd name="T15" fmla="*/ 11 h 54"/>
                  <a:gd name="T16" fmla="*/ 22 w 42"/>
                  <a:gd name="T17" fmla="*/ 7 h 54"/>
                  <a:gd name="T18" fmla="*/ 30 w 42"/>
                  <a:gd name="T19" fmla="*/ 11 h 54"/>
                  <a:gd name="T20" fmla="*/ 31 w 42"/>
                  <a:gd name="T21" fmla="*/ 17 h 54"/>
                  <a:gd name="T22" fmla="*/ 29 w 42"/>
                  <a:gd name="T23" fmla="*/ 17 h 54"/>
                  <a:gd name="T24" fmla="*/ 0 w 42"/>
                  <a:gd name="T25" fmla="*/ 37 h 54"/>
                  <a:gd name="T26" fmla="*/ 17 w 42"/>
                  <a:gd name="T27" fmla="*/ 54 h 54"/>
                  <a:gd name="T28" fmla="*/ 31 w 42"/>
                  <a:gd name="T29" fmla="*/ 49 h 54"/>
                  <a:gd name="T30" fmla="*/ 31 w 42"/>
                  <a:gd name="T31" fmla="*/ 52 h 54"/>
                  <a:gd name="T32" fmla="*/ 31 w 42"/>
                  <a:gd name="T33" fmla="*/ 53 h 54"/>
                  <a:gd name="T34" fmla="*/ 41 w 42"/>
                  <a:gd name="T35" fmla="*/ 52 h 54"/>
                  <a:gd name="T36" fmla="*/ 42 w 42"/>
                  <a:gd name="T37" fmla="*/ 52 h 54"/>
                  <a:gd name="T38" fmla="*/ 41 w 42"/>
                  <a:gd name="T39" fmla="*/ 32 h 54"/>
                  <a:gd name="T40" fmla="*/ 41 w 42"/>
                  <a:gd name="T41" fmla="*/ 22 h 54"/>
                  <a:gd name="T42" fmla="*/ 31 w 42"/>
                  <a:gd name="T43" fmla="*/ 25 h 54"/>
                  <a:gd name="T44" fmla="*/ 31 w 42"/>
                  <a:gd name="T45" fmla="*/ 25 h 54"/>
                  <a:gd name="T46" fmla="*/ 31 w 42"/>
                  <a:gd name="T47" fmla="*/ 41 h 54"/>
                  <a:gd name="T48" fmla="*/ 20 w 42"/>
                  <a:gd name="T49" fmla="*/ 45 h 54"/>
                  <a:gd name="T50" fmla="*/ 11 w 42"/>
                  <a:gd name="T51" fmla="*/ 36 h 54"/>
                  <a:gd name="T52" fmla="*/ 30 w 42"/>
                  <a:gd name="T53" fmla="*/ 25 h 54"/>
                  <a:gd name="T54" fmla="*/ 31 w 42"/>
                  <a:gd name="T55"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54">
                    <a:moveTo>
                      <a:pt x="41" y="22"/>
                    </a:moveTo>
                    <a:lnTo>
                      <a:pt x="41" y="22"/>
                    </a:lnTo>
                    <a:cubicBezTo>
                      <a:pt x="41" y="18"/>
                      <a:pt x="41" y="13"/>
                      <a:pt x="40" y="10"/>
                    </a:cubicBezTo>
                    <a:cubicBezTo>
                      <a:pt x="38" y="2"/>
                      <a:pt x="31" y="0"/>
                      <a:pt x="24" y="0"/>
                    </a:cubicBezTo>
                    <a:cubicBezTo>
                      <a:pt x="18" y="0"/>
                      <a:pt x="12" y="1"/>
                      <a:pt x="7" y="3"/>
                    </a:cubicBezTo>
                    <a:lnTo>
                      <a:pt x="6" y="3"/>
                    </a:lnTo>
                    <a:cubicBezTo>
                      <a:pt x="6" y="6"/>
                      <a:pt x="6" y="6"/>
                      <a:pt x="6" y="11"/>
                    </a:cubicBezTo>
                    <a:lnTo>
                      <a:pt x="6" y="11"/>
                    </a:lnTo>
                    <a:cubicBezTo>
                      <a:pt x="11" y="9"/>
                      <a:pt x="15" y="7"/>
                      <a:pt x="22" y="7"/>
                    </a:cubicBezTo>
                    <a:cubicBezTo>
                      <a:pt x="26" y="7"/>
                      <a:pt x="29" y="9"/>
                      <a:pt x="30" y="11"/>
                    </a:cubicBezTo>
                    <a:cubicBezTo>
                      <a:pt x="31" y="13"/>
                      <a:pt x="31" y="15"/>
                      <a:pt x="31" y="17"/>
                    </a:cubicBezTo>
                    <a:lnTo>
                      <a:pt x="29" y="17"/>
                    </a:lnTo>
                    <a:cubicBezTo>
                      <a:pt x="11" y="20"/>
                      <a:pt x="0" y="24"/>
                      <a:pt x="0" y="37"/>
                    </a:cubicBezTo>
                    <a:cubicBezTo>
                      <a:pt x="0" y="47"/>
                      <a:pt x="7" y="54"/>
                      <a:pt x="17" y="54"/>
                    </a:cubicBezTo>
                    <a:cubicBezTo>
                      <a:pt x="24" y="54"/>
                      <a:pt x="29" y="50"/>
                      <a:pt x="31" y="49"/>
                    </a:cubicBezTo>
                    <a:lnTo>
                      <a:pt x="31" y="52"/>
                    </a:lnTo>
                    <a:lnTo>
                      <a:pt x="31" y="53"/>
                    </a:lnTo>
                    <a:cubicBezTo>
                      <a:pt x="36" y="52"/>
                      <a:pt x="36" y="52"/>
                      <a:pt x="41" y="52"/>
                    </a:cubicBezTo>
                    <a:lnTo>
                      <a:pt x="42" y="52"/>
                    </a:lnTo>
                    <a:cubicBezTo>
                      <a:pt x="41" y="45"/>
                      <a:pt x="41" y="44"/>
                      <a:pt x="41" y="32"/>
                    </a:cubicBezTo>
                    <a:lnTo>
                      <a:pt x="41" y="22"/>
                    </a:lnTo>
                    <a:close/>
                    <a:moveTo>
                      <a:pt x="31" y="25"/>
                    </a:moveTo>
                    <a:lnTo>
                      <a:pt x="31" y="25"/>
                    </a:lnTo>
                    <a:lnTo>
                      <a:pt x="31" y="41"/>
                    </a:lnTo>
                    <a:cubicBezTo>
                      <a:pt x="30" y="42"/>
                      <a:pt x="26" y="45"/>
                      <a:pt x="20" y="45"/>
                    </a:cubicBezTo>
                    <a:cubicBezTo>
                      <a:pt x="11" y="45"/>
                      <a:pt x="11" y="37"/>
                      <a:pt x="11" y="36"/>
                    </a:cubicBezTo>
                    <a:cubicBezTo>
                      <a:pt x="11" y="28"/>
                      <a:pt x="20" y="26"/>
                      <a:pt x="30" y="25"/>
                    </a:cubicBezTo>
                    <a:lnTo>
                      <a:pt x="31" y="2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70" name="Freeform 265"/>
              <p:cNvSpPr>
                <a:spLocks/>
              </p:cNvSpPr>
              <p:nvPr/>
            </p:nvSpPr>
            <p:spPr bwMode="auto">
              <a:xfrm>
                <a:off x="3341" y="2863"/>
                <a:ext cx="9" cy="62"/>
              </a:xfrm>
              <a:custGeom>
                <a:avLst/>
                <a:gdLst>
                  <a:gd name="T0" fmla="*/ 12 w 12"/>
                  <a:gd name="T1" fmla="*/ 79 h 80"/>
                  <a:gd name="T2" fmla="*/ 12 w 12"/>
                  <a:gd name="T3" fmla="*/ 79 h 80"/>
                  <a:gd name="T4" fmla="*/ 11 w 12"/>
                  <a:gd name="T5" fmla="*/ 40 h 80"/>
                  <a:gd name="T6" fmla="*/ 12 w 12"/>
                  <a:gd name="T7" fmla="*/ 1 h 80"/>
                  <a:gd name="T8" fmla="*/ 11 w 12"/>
                  <a:gd name="T9" fmla="*/ 0 h 80"/>
                  <a:gd name="T10" fmla="*/ 1 w 12"/>
                  <a:gd name="T11" fmla="*/ 2 h 80"/>
                  <a:gd name="T12" fmla="*/ 0 w 12"/>
                  <a:gd name="T13" fmla="*/ 3 h 80"/>
                  <a:gd name="T14" fmla="*/ 1 w 12"/>
                  <a:gd name="T15" fmla="*/ 44 h 80"/>
                  <a:gd name="T16" fmla="*/ 1 w 12"/>
                  <a:gd name="T17" fmla="*/ 79 h 80"/>
                  <a:gd name="T18" fmla="*/ 1 w 12"/>
                  <a:gd name="T19" fmla="*/ 80 h 80"/>
                  <a:gd name="T20" fmla="*/ 11 w 12"/>
                  <a:gd name="T21" fmla="*/ 79 h 80"/>
                  <a:gd name="T22" fmla="*/ 12 w 12"/>
                  <a:gd name="T23"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80">
                    <a:moveTo>
                      <a:pt x="12" y="79"/>
                    </a:moveTo>
                    <a:lnTo>
                      <a:pt x="12" y="79"/>
                    </a:lnTo>
                    <a:cubicBezTo>
                      <a:pt x="12" y="69"/>
                      <a:pt x="11" y="62"/>
                      <a:pt x="11" y="40"/>
                    </a:cubicBezTo>
                    <a:cubicBezTo>
                      <a:pt x="11" y="27"/>
                      <a:pt x="11" y="14"/>
                      <a:pt x="12" y="1"/>
                    </a:cubicBezTo>
                    <a:lnTo>
                      <a:pt x="11" y="0"/>
                    </a:lnTo>
                    <a:cubicBezTo>
                      <a:pt x="6" y="1"/>
                      <a:pt x="5" y="2"/>
                      <a:pt x="1" y="2"/>
                    </a:cubicBezTo>
                    <a:lnTo>
                      <a:pt x="0" y="3"/>
                    </a:lnTo>
                    <a:cubicBezTo>
                      <a:pt x="1" y="16"/>
                      <a:pt x="1" y="30"/>
                      <a:pt x="1" y="44"/>
                    </a:cubicBezTo>
                    <a:cubicBezTo>
                      <a:pt x="1" y="63"/>
                      <a:pt x="1" y="72"/>
                      <a:pt x="1" y="79"/>
                    </a:cubicBezTo>
                    <a:lnTo>
                      <a:pt x="1" y="80"/>
                    </a:lnTo>
                    <a:cubicBezTo>
                      <a:pt x="6" y="79"/>
                      <a:pt x="7" y="79"/>
                      <a:pt x="11" y="79"/>
                    </a:cubicBezTo>
                    <a:lnTo>
                      <a:pt x="12" y="7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71" name="Freeform 266"/>
              <p:cNvSpPr>
                <a:spLocks/>
              </p:cNvSpPr>
              <p:nvPr/>
            </p:nvSpPr>
            <p:spPr bwMode="auto">
              <a:xfrm>
                <a:off x="2936" y="2980"/>
                <a:ext cx="20" cy="40"/>
              </a:xfrm>
              <a:custGeom>
                <a:avLst/>
                <a:gdLst>
                  <a:gd name="T0" fmla="*/ 24 w 26"/>
                  <a:gd name="T1" fmla="*/ 11 h 53"/>
                  <a:gd name="T2" fmla="*/ 24 w 26"/>
                  <a:gd name="T3" fmla="*/ 11 h 53"/>
                  <a:gd name="T4" fmla="*/ 26 w 26"/>
                  <a:gd name="T5" fmla="*/ 0 h 53"/>
                  <a:gd name="T6" fmla="*/ 26 w 26"/>
                  <a:gd name="T7" fmla="*/ 0 h 53"/>
                  <a:gd name="T8" fmla="*/ 23 w 26"/>
                  <a:gd name="T9" fmla="*/ 0 h 53"/>
                  <a:gd name="T10" fmla="*/ 11 w 26"/>
                  <a:gd name="T11" fmla="*/ 9 h 53"/>
                  <a:gd name="T12" fmla="*/ 11 w 26"/>
                  <a:gd name="T13" fmla="*/ 1 h 53"/>
                  <a:gd name="T14" fmla="*/ 11 w 26"/>
                  <a:gd name="T15" fmla="*/ 0 h 53"/>
                  <a:gd name="T16" fmla="*/ 1 w 26"/>
                  <a:gd name="T17" fmla="*/ 2 h 53"/>
                  <a:gd name="T18" fmla="*/ 0 w 26"/>
                  <a:gd name="T19" fmla="*/ 3 h 53"/>
                  <a:gd name="T20" fmla="*/ 1 w 26"/>
                  <a:gd name="T21" fmla="*/ 28 h 53"/>
                  <a:gd name="T22" fmla="*/ 1 w 26"/>
                  <a:gd name="T23" fmla="*/ 52 h 53"/>
                  <a:gd name="T24" fmla="*/ 1 w 26"/>
                  <a:gd name="T25" fmla="*/ 53 h 53"/>
                  <a:gd name="T26" fmla="*/ 12 w 26"/>
                  <a:gd name="T27" fmla="*/ 52 h 53"/>
                  <a:gd name="T28" fmla="*/ 12 w 26"/>
                  <a:gd name="T29" fmla="*/ 52 h 53"/>
                  <a:gd name="T30" fmla="*/ 11 w 26"/>
                  <a:gd name="T31" fmla="*/ 29 h 53"/>
                  <a:gd name="T32" fmla="*/ 15 w 26"/>
                  <a:gd name="T33" fmla="*/ 11 h 53"/>
                  <a:gd name="T34" fmla="*/ 20 w 26"/>
                  <a:gd name="T35" fmla="*/ 10 h 53"/>
                  <a:gd name="T36" fmla="*/ 24 w 26"/>
                  <a:gd name="T37" fmla="*/ 11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6"/>
                      <a:pt x="25" y="5"/>
                      <a:pt x="26" y="0"/>
                    </a:cubicBezTo>
                    <a:lnTo>
                      <a:pt x="26" y="0"/>
                    </a:lnTo>
                    <a:cubicBezTo>
                      <a:pt x="25" y="0"/>
                      <a:pt x="24" y="0"/>
                      <a:pt x="23" y="0"/>
                    </a:cubicBezTo>
                    <a:cubicBezTo>
                      <a:pt x="15" y="0"/>
                      <a:pt x="12" y="6"/>
                      <a:pt x="11" y="9"/>
                    </a:cubicBezTo>
                    <a:lnTo>
                      <a:pt x="11" y="1"/>
                    </a:lnTo>
                    <a:lnTo>
                      <a:pt x="11" y="0"/>
                    </a:lnTo>
                    <a:cubicBezTo>
                      <a:pt x="7" y="1"/>
                      <a:pt x="4" y="1"/>
                      <a:pt x="1" y="2"/>
                    </a:cubicBezTo>
                    <a:lnTo>
                      <a:pt x="0" y="3"/>
                    </a:lnTo>
                    <a:cubicBezTo>
                      <a:pt x="1" y="8"/>
                      <a:pt x="1" y="13"/>
                      <a:pt x="1" y="28"/>
                    </a:cubicBezTo>
                    <a:cubicBezTo>
                      <a:pt x="1" y="38"/>
                      <a:pt x="1" y="44"/>
                      <a:pt x="1" y="52"/>
                    </a:cubicBezTo>
                    <a:lnTo>
                      <a:pt x="1" y="53"/>
                    </a:lnTo>
                    <a:cubicBezTo>
                      <a:pt x="6" y="52"/>
                      <a:pt x="7" y="52"/>
                      <a:pt x="12" y="52"/>
                    </a:cubicBezTo>
                    <a:lnTo>
                      <a:pt x="12" y="52"/>
                    </a:lnTo>
                    <a:cubicBezTo>
                      <a:pt x="12" y="46"/>
                      <a:pt x="11" y="40"/>
                      <a:pt x="11" y="29"/>
                    </a:cubicBezTo>
                    <a:cubicBezTo>
                      <a:pt x="11" y="19"/>
                      <a:pt x="11" y="14"/>
                      <a:pt x="15" y="11"/>
                    </a:cubicBezTo>
                    <a:cubicBezTo>
                      <a:pt x="16" y="11"/>
                      <a:pt x="18" y="10"/>
                      <a:pt x="20" y="10"/>
                    </a:cubicBezTo>
                    <a:cubicBezTo>
                      <a:pt x="21" y="10"/>
                      <a:pt x="23" y="11"/>
                      <a:pt x="24" y="11"/>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72" name="Freeform 267"/>
              <p:cNvSpPr>
                <a:spLocks noEditPoints="1"/>
              </p:cNvSpPr>
              <p:nvPr/>
            </p:nvSpPr>
            <p:spPr bwMode="auto">
              <a:xfrm>
                <a:off x="2959" y="2979"/>
                <a:ext cx="35" cy="41"/>
              </a:xfrm>
              <a:custGeom>
                <a:avLst/>
                <a:gdLst>
                  <a:gd name="T0" fmla="*/ 43 w 46"/>
                  <a:gd name="T1" fmla="*/ 41 h 54"/>
                  <a:gd name="T2" fmla="*/ 43 w 46"/>
                  <a:gd name="T3" fmla="*/ 41 h 54"/>
                  <a:gd name="T4" fmla="*/ 35 w 46"/>
                  <a:gd name="T5" fmla="*/ 45 h 54"/>
                  <a:gd name="T6" fmla="*/ 27 w 46"/>
                  <a:gd name="T7" fmla="*/ 47 h 54"/>
                  <a:gd name="T8" fmla="*/ 14 w 46"/>
                  <a:gd name="T9" fmla="*/ 41 h 54"/>
                  <a:gd name="T10" fmla="*/ 10 w 46"/>
                  <a:gd name="T11" fmla="*/ 29 h 54"/>
                  <a:gd name="T12" fmla="*/ 45 w 46"/>
                  <a:gd name="T13" fmla="*/ 29 h 54"/>
                  <a:gd name="T14" fmla="*/ 45 w 46"/>
                  <a:gd name="T15" fmla="*/ 28 h 54"/>
                  <a:gd name="T16" fmla="*/ 40 w 46"/>
                  <a:gd name="T17" fmla="*/ 7 h 54"/>
                  <a:gd name="T18" fmla="*/ 24 w 46"/>
                  <a:gd name="T19" fmla="*/ 0 h 54"/>
                  <a:gd name="T20" fmla="*/ 0 w 46"/>
                  <a:gd name="T21" fmla="*/ 28 h 54"/>
                  <a:gd name="T22" fmla="*/ 26 w 46"/>
                  <a:gd name="T23" fmla="*/ 54 h 54"/>
                  <a:gd name="T24" fmla="*/ 42 w 46"/>
                  <a:gd name="T25" fmla="*/ 51 h 54"/>
                  <a:gd name="T26" fmla="*/ 43 w 46"/>
                  <a:gd name="T27" fmla="*/ 50 h 54"/>
                  <a:gd name="T28" fmla="*/ 43 w 46"/>
                  <a:gd name="T29" fmla="*/ 41 h 54"/>
                  <a:gd name="T30" fmla="*/ 43 w 46"/>
                  <a:gd name="T31" fmla="*/ 41 h 54"/>
                  <a:gd name="T32" fmla="*/ 35 w 46"/>
                  <a:gd name="T33" fmla="*/ 21 h 54"/>
                  <a:gd name="T34" fmla="*/ 35 w 46"/>
                  <a:gd name="T35" fmla="*/ 21 h 54"/>
                  <a:gd name="T36" fmla="*/ 10 w 46"/>
                  <a:gd name="T37" fmla="*/ 21 h 54"/>
                  <a:gd name="T38" fmla="*/ 23 w 46"/>
                  <a:gd name="T39" fmla="*/ 8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1"/>
                    </a:moveTo>
                    <a:lnTo>
                      <a:pt x="43" y="41"/>
                    </a:lnTo>
                    <a:cubicBezTo>
                      <a:pt x="41" y="42"/>
                      <a:pt x="39" y="44"/>
                      <a:pt x="35" y="45"/>
                    </a:cubicBezTo>
                    <a:cubicBezTo>
                      <a:pt x="33" y="46"/>
                      <a:pt x="30" y="47"/>
                      <a:pt x="27" y="47"/>
                    </a:cubicBezTo>
                    <a:cubicBezTo>
                      <a:pt x="24" y="47"/>
                      <a:pt x="18" y="46"/>
                      <a:pt x="14" y="41"/>
                    </a:cubicBezTo>
                    <a:cubicBezTo>
                      <a:pt x="11" y="37"/>
                      <a:pt x="10" y="32"/>
                      <a:pt x="10" y="29"/>
                    </a:cubicBezTo>
                    <a:cubicBezTo>
                      <a:pt x="26" y="29"/>
                      <a:pt x="29" y="29"/>
                      <a:pt x="45" y="29"/>
                    </a:cubicBezTo>
                    <a:lnTo>
                      <a:pt x="45" y="28"/>
                    </a:lnTo>
                    <a:cubicBezTo>
                      <a:pt x="45" y="24"/>
                      <a:pt x="46" y="14"/>
                      <a:pt x="40" y="7"/>
                    </a:cubicBezTo>
                    <a:cubicBezTo>
                      <a:pt x="37" y="4"/>
                      <a:pt x="32" y="0"/>
                      <a:pt x="24" y="0"/>
                    </a:cubicBezTo>
                    <a:cubicBezTo>
                      <a:pt x="11" y="0"/>
                      <a:pt x="0" y="9"/>
                      <a:pt x="0" y="28"/>
                    </a:cubicBezTo>
                    <a:cubicBezTo>
                      <a:pt x="0" y="45"/>
                      <a:pt x="10" y="54"/>
                      <a:pt x="26" y="54"/>
                    </a:cubicBezTo>
                    <a:cubicBezTo>
                      <a:pt x="35" y="54"/>
                      <a:pt x="40" y="52"/>
                      <a:pt x="42" y="51"/>
                    </a:cubicBezTo>
                    <a:lnTo>
                      <a:pt x="43" y="50"/>
                    </a:lnTo>
                    <a:cubicBezTo>
                      <a:pt x="43" y="46"/>
                      <a:pt x="43" y="45"/>
                      <a:pt x="43" y="41"/>
                    </a:cubicBezTo>
                    <a:lnTo>
                      <a:pt x="43" y="41"/>
                    </a:lnTo>
                    <a:close/>
                    <a:moveTo>
                      <a:pt x="35" y="21"/>
                    </a:moveTo>
                    <a:lnTo>
                      <a:pt x="35" y="21"/>
                    </a:lnTo>
                    <a:cubicBezTo>
                      <a:pt x="26" y="21"/>
                      <a:pt x="22" y="21"/>
                      <a:pt x="10" y="21"/>
                    </a:cubicBezTo>
                    <a:cubicBezTo>
                      <a:pt x="11" y="11"/>
                      <a:pt x="18" y="8"/>
                      <a:pt x="23" y="8"/>
                    </a:cubicBezTo>
                    <a:cubicBezTo>
                      <a:pt x="28" y="8"/>
                      <a:pt x="32" y="10"/>
                      <a:pt x="34" y="15"/>
                    </a:cubicBezTo>
                    <a:cubicBezTo>
                      <a:pt x="35" y="18"/>
                      <a:pt x="35" y="20"/>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73" name="Freeform 268"/>
              <p:cNvSpPr>
                <a:spLocks noEditPoints="1"/>
              </p:cNvSpPr>
              <p:nvPr/>
            </p:nvSpPr>
            <p:spPr bwMode="auto">
              <a:xfrm>
                <a:off x="3000" y="2980"/>
                <a:ext cx="36" cy="59"/>
              </a:xfrm>
              <a:custGeom>
                <a:avLst/>
                <a:gdLst>
                  <a:gd name="T0" fmla="*/ 47 w 48"/>
                  <a:gd name="T1" fmla="*/ 1 h 77"/>
                  <a:gd name="T2" fmla="*/ 47 w 48"/>
                  <a:gd name="T3" fmla="*/ 1 h 77"/>
                  <a:gd name="T4" fmla="*/ 33 w 48"/>
                  <a:gd name="T5" fmla="*/ 0 h 77"/>
                  <a:gd name="T6" fmla="*/ 3 w 48"/>
                  <a:gd name="T7" fmla="*/ 15 h 77"/>
                  <a:gd name="T8" fmla="*/ 0 w 48"/>
                  <a:gd name="T9" fmla="*/ 28 h 77"/>
                  <a:gd name="T10" fmla="*/ 22 w 48"/>
                  <a:gd name="T11" fmla="*/ 53 h 77"/>
                  <a:gd name="T12" fmla="*/ 37 w 48"/>
                  <a:gd name="T13" fmla="*/ 49 h 77"/>
                  <a:gd name="T14" fmla="*/ 36 w 48"/>
                  <a:gd name="T15" fmla="*/ 76 h 77"/>
                  <a:gd name="T16" fmla="*/ 37 w 48"/>
                  <a:gd name="T17" fmla="*/ 77 h 77"/>
                  <a:gd name="T18" fmla="*/ 47 w 48"/>
                  <a:gd name="T19" fmla="*/ 76 h 77"/>
                  <a:gd name="T20" fmla="*/ 48 w 48"/>
                  <a:gd name="T21" fmla="*/ 76 h 77"/>
                  <a:gd name="T22" fmla="*/ 48 w 48"/>
                  <a:gd name="T23" fmla="*/ 72 h 77"/>
                  <a:gd name="T24" fmla="*/ 47 w 48"/>
                  <a:gd name="T25" fmla="*/ 41 h 77"/>
                  <a:gd name="T26" fmla="*/ 48 w 48"/>
                  <a:gd name="T27" fmla="*/ 1 h 77"/>
                  <a:gd name="T28" fmla="*/ 47 w 48"/>
                  <a:gd name="T29" fmla="*/ 1 h 77"/>
                  <a:gd name="T30" fmla="*/ 37 w 48"/>
                  <a:gd name="T31" fmla="*/ 40 h 77"/>
                  <a:gd name="T32" fmla="*/ 37 w 48"/>
                  <a:gd name="T33" fmla="*/ 40 h 77"/>
                  <a:gd name="T34" fmla="*/ 25 w 48"/>
                  <a:gd name="T35" fmla="*/ 45 h 77"/>
                  <a:gd name="T36" fmla="*/ 11 w 48"/>
                  <a:gd name="T37" fmla="*/ 28 h 77"/>
                  <a:gd name="T38" fmla="*/ 17 w 48"/>
                  <a:gd name="T39" fmla="*/ 13 h 77"/>
                  <a:gd name="T40" fmla="*/ 33 w 48"/>
                  <a:gd name="T41" fmla="*/ 8 h 77"/>
                  <a:gd name="T42" fmla="*/ 37 w 48"/>
                  <a:gd name="T43" fmla="*/ 8 h 77"/>
                  <a:gd name="T44" fmla="*/ 37 w 48"/>
                  <a:gd name="T45" fmla="*/ 4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77">
                    <a:moveTo>
                      <a:pt x="47" y="1"/>
                    </a:moveTo>
                    <a:lnTo>
                      <a:pt x="47" y="1"/>
                    </a:lnTo>
                    <a:cubicBezTo>
                      <a:pt x="45" y="1"/>
                      <a:pt x="35" y="0"/>
                      <a:pt x="33" y="0"/>
                    </a:cubicBezTo>
                    <a:cubicBezTo>
                      <a:pt x="24" y="0"/>
                      <a:pt x="10" y="1"/>
                      <a:pt x="3" y="15"/>
                    </a:cubicBezTo>
                    <a:cubicBezTo>
                      <a:pt x="1" y="19"/>
                      <a:pt x="0" y="24"/>
                      <a:pt x="0" y="28"/>
                    </a:cubicBezTo>
                    <a:cubicBezTo>
                      <a:pt x="0" y="42"/>
                      <a:pt x="9" y="53"/>
                      <a:pt x="22" y="53"/>
                    </a:cubicBezTo>
                    <a:cubicBezTo>
                      <a:pt x="30" y="53"/>
                      <a:pt x="34" y="50"/>
                      <a:pt x="37" y="49"/>
                    </a:cubicBezTo>
                    <a:cubicBezTo>
                      <a:pt x="37" y="60"/>
                      <a:pt x="37" y="64"/>
                      <a:pt x="36" y="76"/>
                    </a:cubicBezTo>
                    <a:lnTo>
                      <a:pt x="37" y="77"/>
                    </a:lnTo>
                    <a:lnTo>
                      <a:pt x="47" y="76"/>
                    </a:lnTo>
                    <a:lnTo>
                      <a:pt x="48" y="76"/>
                    </a:lnTo>
                    <a:lnTo>
                      <a:pt x="48" y="72"/>
                    </a:lnTo>
                    <a:cubicBezTo>
                      <a:pt x="47" y="61"/>
                      <a:pt x="47" y="51"/>
                      <a:pt x="47" y="41"/>
                    </a:cubicBezTo>
                    <a:cubicBezTo>
                      <a:pt x="47" y="27"/>
                      <a:pt x="47" y="14"/>
                      <a:pt x="48" y="1"/>
                    </a:cubicBezTo>
                    <a:lnTo>
                      <a:pt x="47" y="1"/>
                    </a:lnTo>
                    <a:close/>
                    <a:moveTo>
                      <a:pt x="37" y="40"/>
                    </a:moveTo>
                    <a:lnTo>
                      <a:pt x="37" y="40"/>
                    </a:lnTo>
                    <a:cubicBezTo>
                      <a:pt x="35" y="42"/>
                      <a:pt x="31" y="45"/>
                      <a:pt x="25" y="45"/>
                    </a:cubicBezTo>
                    <a:cubicBezTo>
                      <a:pt x="15" y="45"/>
                      <a:pt x="11" y="36"/>
                      <a:pt x="11" y="28"/>
                    </a:cubicBezTo>
                    <a:cubicBezTo>
                      <a:pt x="11" y="21"/>
                      <a:pt x="14" y="16"/>
                      <a:pt x="17" y="13"/>
                    </a:cubicBezTo>
                    <a:cubicBezTo>
                      <a:pt x="22" y="8"/>
                      <a:pt x="30" y="8"/>
                      <a:pt x="33" y="8"/>
                    </a:cubicBezTo>
                    <a:lnTo>
                      <a:pt x="37" y="8"/>
                    </a:lnTo>
                    <a:lnTo>
                      <a:pt x="37" y="4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74" name="Freeform 269"/>
              <p:cNvSpPr>
                <a:spLocks/>
              </p:cNvSpPr>
              <p:nvPr/>
            </p:nvSpPr>
            <p:spPr bwMode="auto">
              <a:xfrm>
                <a:off x="3046" y="2980"/>
                <a:ext cx="34" cy="40"/>
              </a:xfrm>
              <a:custGeom>
                <a:avLst/>
                <a:gdLst>
                  <a:gd name="T0" fmla="*/ 44 w 45"/>
                  <a:gd name="T1" fmla="*/ 0 h 53"/>
                  <a:gd name="T2" fmla="*/ 44 w 45"/>
                  <a:gd name="T3" fmla="*/ 0 h 53"/>
                  <a:gd name="T4" fmla="*/ 34 w 45"/>
                  <a:gd name="T5" fmla="*/ 1 h 53"/>
                  <a:gd name="T6" fmla="*/ 33 w 45"/>
                  <a:gd name="T7" fmla="*/ 1 h 53"/>
                  <a:gd name="T8" fmla="*/ 34 w 45"/>
                  <a:gd name="T9" fmla="*/ 24 h 53"/>
                  <a:gd name="T10" fmla="*/ 34 w 45"/>
                  <a:gd name="T11" fmla="*/ 40 h 53"/>
                  <a:gd name="T12" fmla="*/ 21 w 45"/>
                  <a:gd name="T13" fmla="*/ 45 h 53"/>
                  <a:gd name="T14" fmla="*/ 11 w 45"/>
                  <a:gd name="T15" fmla="*/ 32 h 53"/>
                  <a:gd name="T16" fmla="*/ 11 w 45"/>
                  <a:gd name="T17" fmla="*/ 23 h 53"/>
                  <a:gd name="T18" fmla="*/ 11 w 45"/>
                  <a:gd name="T19" fmla="*/ 1 h 53"/>
                  <a:gd name="T20" fmla="*/ 11 w 45"/>
                  <a:gd name="T21" fmla="*/ 0 h 53"/>
                  <a:gd name="T22" fmla="*/ 1 w 45"/>
                  <a:gd name="T23" fmla="*/ 1 h 53"/>
                  <a:gd name="T24" fmla="*/ 0 w 45"/>
                  <a:gd name="T25" fmla="*/ 2 h 53"/>
                  <a:gd name="T26" fmla="*/ 1 w 45"/>
                  <a:gd name="T27" fmla="*/ 23 h 53"/>
                  <a:gd name="T28" fmla="*/ 1 w 45"/>
                  <a:gd name="T29" fmla="*/ 29 h 53"/>
                  <a:gd name="T30" fmla="*/ 7 w 45"/>
                  <a:gd name="T31" fmla="*/ 50 h 53"/>
                  <a:gd name="T32" fmla="*/ 18 w 45"/>
                  <a:gd name="T33" fmla="*/ 53 h 53"/>
                  <a:gd name="T34" fmla="*/ 34 w 45"/>
                  <a:gd name="T35" fmla="*/ 48 h 53"/>
                  <a:gd name="T36" fmla="*/ 34 w 45"/>
                  <a:gd name="T37" fmla="*/ 52 h 53"/>
                  <a:gd name="T38" fmla="*/ 34 w 45"/>
                  <a:gd name="T39" fmla="*/ 53 h 53"/>
                  <a:gd name="T40" fmla="*/ 44 w 45"/>
                  <a:gd name="T41" fmla="*/ 52 h 53"/>
                  <a:gd name="T42" fmla="*/ 45 w 45"/>
                  <a:gd name="T43" fmla="*/ 52 h 53"/>
                  <a:gd name="T44" fmla="*/ 45 w 45"/>
                  <a:gd name="T45" fmla="*/ 47 h 53"/>
                  <a:gd name="T46" fmla="*/ 44 w 45"/>
                  <a:gd name="T47" fmla="*/ 24 h 53"/>
                  <a:gd name="T48" fmla="*/ 44 w 45"/>
                  <a:gd name="T49" fmla="*/ 1 h 53"/>
                  <a:gd name="T50" fmla="*/ 44 w 45"/>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4" y="0"/>
                    </a:moveTo>
                    <a:lnTo>
                      <a:pt x="44" y="0"/>
                    </a:lnTo>
                    <a:cubicBezTo>
                      <a:pt x="39" y="1"/>
                      <a:pt x="38" y="1"/>
                      <a:pt x="34" y="1"/>
                    </a:cubicBezTo>
                    <a:lnTo>
                      <a:pt x="33" y="1"/>
                    </a:lnTo>
                    <a:cubicBezTo>
                      <a:pt x="34" y="8"/>
                      <a:pt x="34" y="11"/>
                      <a:pt x="34" y="24"/>
                    </a:cubicBezTo>
                    <a:cubicBezTo>
                      <a:pt x="34" y="30"/>
                      <a:pt x="34" y="35"/>
                      <a:pt x="34" y="40"/>
                    </a:cubicBezTo>
                    <a:cubicBezTo>
                      <a:pt x="31" y="42"/>
                      <a:pt x="27" y="45"/>
                      <a:pt x="21" y="45"/>
                    </a:cubicBezTo>
                    <a:cubicBezTo>
                      <a:pt x="11" y="45"/>
                      <a:pt x="11" y="36"/>
                      <a:pt x="11" y="32"/>
                    </a:cubicBezTo>
                    <a:cubicBezTo>
                      <a:pt x="11" y="27"/>
                      <a:pt x="11" y="25"/>
                      <a:pt x="11" y="23"/>
                    </a:cubicBezTo>
                    <a:lnTo>
                      <a:pt x="11" y="1"/>
                    </a:lnTo>
                    <a:lnTo>
                      <a:pt x="11" y="0"/>
                    </a:lnTo>
                    <a:cubicBezTo>
                      <a:pt x="6" y="1"/>
                      <a:pt x="5" y="1"/>
                      <a:pt x="1" y="1"/>
                    </a:cubicBezTo>
                    <a:lnTo>
                      <a:pt x="0" y="2"/>
                    </a:lnTo>
                    <a:cubicBezTo>
                      <a:pt x="0" y="7"/>
                      <a:pt x="0" y="8"/>
                      <a:pt x="1" y="23"/>
                    </a:cubicBezTo>
                    <a:lnTo>
                      <a:pt x="1" y="29"/>
                    </a:lnTo>
                    <a:cubicBezTo>
                      <a:pt x="1" y="37"/>
                      <a:pt x="1" y="45"/>
                      <a:pt x="7" y="50"/>
                    </a:cubicBezTo>
                    <a:cubicBezTo>
                      <a:pt x="10" y="53"/>
                      <a:pt x="14" y="53"/>
                      <a:pt x="18" y="53"/>
                    </a:cubicBezTo>
                    <a:cubicBezTo>
                      <a:pt x="26" y="53"/>
                      <a:pt x="32" y="49"/>
                      <a:pt x="34" y="48"/>
                    </a:cubicBezTo>
                    <a:lnTo>
                      <a:pt x="34" y="52"/>
                    </a:lnTo>
                    <a:lnTo>
                      <a:pt x="34" y="53"/>
                    </a:lnTo>
                    <a:cubicBezTo>
                      <a:pt x="39" y="52"/>
                      <a:pt x="40" y="52"/>
                      <a:pt x="44" y="52"/>
                    </a:cubicBezTo>
                    <a:lnTo>
                      <a:pt x="45" y="52"/>
                    </a:lnTo>
                    <a:cubicBezTo>
                      <a:pt x="45" y="50"/>
                      <a:pt x="45" y="49"/>
                      <a:pt x="45" y="47"/>
                    </a:cubicBezTo>
                    <a:cubicBezTo>
                      <a:pt x="44" y="43"/>
                      <a:pt x="44" y="36"/>
                      <a:pt x="44" y="24"/>
                    </a:cubicBezTo>
                    <a:cubicBezTo>
                      <a:pt x="44" y="16"/>
                      <a:pt x="44" y="9"/>
                      <a:pt x="44" y="1"/>
                    </a:cubicBez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75" name="Freeform 270"/>
              <p:cNvSpPr>
                <a:spLocks noEditPoints="1"/>
              </p:cNvSpPr>
              <p:nvPr/>
            </p:nvSpPr>
            <p:spPr bwMode="auto">
              <a:xfrm>
                <a:off x="3090" y="2961"/>
                <a:ext cx="10" cy="59"/>
              </a:xfrm>
              <a:custGeom>
                <a:avLst/>
                <a:gdLst>
                  <a:gd name="T0" fmla="*/ 12 w 12"/>
                  <a:gd name="T1" fmla="*/ 76 h 77"/>
                  <a:gd name="T2" fmla="*/ 12 w 12"/>
                  <a:gd name="T3" fmla="*/ 76 h 77"/>
                  <a:gd name="T4" fmla="*/ 11 w 12"/>
                  <a:gd name="T5" fmla="*/ 48 h 77"/>
                  <a:gd name="T6" fmla="*/ 12 w 12"/>
                  <a:gd name="T7" fmla="*/ 25 h 77"/>
                  <a:gd name="T8" fmla="*/ 11 w 12"/>
                  <a:gd name="T9" fmla="*/ 24 h 77"/>
                  <a:gd name="T10" fmla="*/ 0 w 12"/>
                  <a:gd name="T11" fmla="*/ 26 h 77"/>
                  <a:gd name="T12" fmla="*/ 0 w 12"/>
                  <a:gd name="T13" fmla="*/ 27 h 77"/>
                  <a:gd name="T14" fmla="*/ 1 w 12"/>
                  <a:gd name="T15" fmla="*/ 55 h 77"/>
                  <a:gd name="T16" fmla="*/ 0 w 12"/>
                  <a:gd name="T17" fmla="*/ 76 h 77"/>
                  <a:gd name="T18" fmla="*/ 1 w 12"/>
                  <a:gd name="T19" fmla="*/ 77 h 77"/>
                  <a:gd name="T20" fmla="*/ 11 w 12"/>
                  <a:gd name="T21" fmla="*/ 76 h 77"/>
                  <a:gd name="T22" fmla="*/ 12 w 12"/>
                  <a:gd name="T23" fmla="*/ 76 h 77"/>
                  <a:gd name="T24" fmla="*/ 12 w 12"/>
                  <a:gd name="T25" fmla="*/ 10 h 77"/>
                  <a:gd name="T26" fmla="*/ 12 w 12"/>
                  <a:gd name="T27" fmla="*/ 10 h 77"/>
                  <a:gd name="T28" fmla="*/ 12 w 12"/>
                  <a:gd name="T29" fmla="*/ 0 h 77"/>
                  <a:gd name="T30" fmla="*/ 11 w 12"/>
                  <a:gd name="T31" fmla="*/ 0 h 77"/>
                  <a:gd name="T32" fmla="*/ 0 w 12"/>
                  <a:gd name="T33" fmla="*/ 1 h 77"/>
                  <a:gd name="T34" fmla="*/ 0 w 12"/>
                  <a:gd name="T35" fmla="*/ 1 h 77"/>
                  <a:gd name="T36" fmla="*/ 0 w 12"/>
                  <a:gd name="T37" fmla="*/ 7 h 77"/>
                  <a:gd name="T38" fmla="*/ 0 w 12"/>
                  <a:gd name="T39" fmla="*/ 11 h 77"/>
                  <a:gd name="T40" fmla="*/ 0 w 12"/>
                  <a:gd name="T41" fmla="*/ 11 h 77"/>
                  <a:gd name="T42" fmla="*/ 11 w 12"/>
                  <a:gd name="T43" fmla="*/ 10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1" y="69"/>
                      <a:pt x="11" y="66"/>
                      <a:pt x="11" y="48"/>
                    </a:cubicBezTo>
                    <a:cubicBezTo>
                      <a:pt x="11" y="35"/>
                      <a:pt x="12" y="30"/>
                      <a:pt x="12" y="25"/>
                    </a:cubicBezTo>
                    <a:lnTo>
                      <a:pt x="11" y="24"/>
                    </a:lnTo>
                    <a:cubicBezTo>
                      <a:pt x="6" y="25"/>
                      <a:pt x="4" y="25"/>
                      <a:pt x="0" y="26"/>
                    </a:cubicBezTo>
                    <a:lnTo>
                      <a:pt x="0" y="27"/>
                    </a:lnTo>
                    <a:cubicBezTo>
                      <a:pt x="0" y="33"/>
                      <a:pt x="1" y="36"/>
                      <a:pt x="1" y="55"/>
                    </a:cubicBezTo>
                    <a:cubicBezTo>
                      <a:pt x="1" y="66"/>
                      <a:pt x="0" y="71"/>
                      <a:pt x="0" y="76"/>
                    </a:cubicBezTo>
                    <a:lnTo>
                      <a:pt x="1" y="77"/>
                    </a:lnTo>
                    <a:cubicBezTo>
                      <a:pt x="5" y="76"/>
                      <a:pt x="6" y="76"/>
                      <a:pt x="11" y="76"/>
                    </a:cubicBezTo>
                    <a:lnTo>
                      <a:pt x="12" y="76"/>
                    </a:lnTo>
                    <a:close/>
                    <a:moveTo>
                      <a:pt x="12" y="10"/>
                    </a:moveTo>
                    <a:lnTo>
                      <a:pt x="12" y="10"/>
                    </a:lnTo>
                    <a:cubicBezTo>
                      <a:pt x="12" y="5"/>
                      <a:pt x="12" y="4"/>
                      <a:pt x="12" y="0"/>
                    </a:cubicBezTo>
                    <a:lnTo>
                      <a:pt x="11" y="0"/>
                    </a:lnTo>
                    <a:cubicBezTo>
                      <a:pt x="7" y="0"/>
                      <a:pt x="6" y="0"/>
                      <a:pt x="0" y="1"/>
                    </a:cubicBezTo>
                    <a:lnTo>
                      <a:pt x="0" y="1"/>
                    </a:lnTo>
                    <a:cubicBezTo>
                      <a:pt x="0" y="3"/>
                      <a:pt x="0" y="5"/>
                      <a:pt x="0" y="7"/>
                    </a:cubicBezTo>
                    <a:cubicBezTo>
                      <a:pt x="0" y="8"/>
                      <a:pt x="0" y="9"/>
                      <a:pt x="0" y="11"/>
                    </a:cubicBezTo>
                    <a:lnTo>
                      <a:pt x="0" y="11"/>
                    </a:lnTo>
                    <a:cubicBezTo>
                      <a:pt x="5" y="11"/>
                      <a:pt x="6" y="11"/>
                      <a:pt x="11" y="10"/>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76" name="Freeform 271"/>
              <p:cNvSpPr>
                <a:spLocks/>
              </p:cNvSpPr>
              <p:nvPr/>
            </p:nvSpPr>
            <p:spPr bwMode="auto">
              <a:xfrm>
                <a:off x="3110" y="2980"/>
                <a:ext cx="20" cy="40"/>
              </a:xfrm>
              <a:custGeom>
                <a:avLst/>
                <a:gdLst>
                  <a:gd name="T0" fmla="*/ 24 w 26"/>
                  <a:gd name="T1" fmla="*/ 11 h 53"/>
                  <a:gd name="T2" fmla="*/ 24 w 26"/>
                  <a:gd name="T3" fmla="*/ 11 h 53"/>
                  <a:gd name="T4" fmla="*/ 26 w 26"/>
                  <a:gd name="T5" fmla="*/ 0 h 53"/>
                  <a:gd name="T6" fmla="*/ 25 w 26"/>
                  <a:gd name="T7" fmla="*/ 0 h 53"/>
                  <a:gd name="T8" fmla="*/ 23 w 26"/>
                  <a:gd name="T9" fmla="*/ 0 h 53"/>
                  <a:gd name="T10" fmla="*/ 11 w 26"/>
                  <a:gd name="T11" fmla="*/ 9 h 53"/>
                  <a:gd name="T12" fmla="*/ 11 w 26"/>
                  <a:gd name="T13" fmla="*/ 1 h 53"/>
                  <a:gd name="T14" fmla="*/ 11 w 26"/>
                  <a:gd name="T15" fmla="*/ 0 h 53"/>
                  <a:gd name="T16" fmla="*/ 0 w 26"/>
                  <a:gd name="T17" fmla="*/ 2 h 53"/>
                  <a:gd name="T18" fmla="*/ 0 w 26"/>
                  <a:gd name="T19" fmla="*/ 3 h 53"/>
                  <a:gd name="T20" fmla="*/ 1 w 26"/>
                  <a:gd name="T21" fmla="*/ 28 h 53"/>
                  <a:gd name="T22" fmla="*/ 0 w 26"/>
                  <a:gd name="T23" fmla="*/ 52 h 53"/>
                  <a:gd name="T24" fmla="*/ 1 w 26"/>
                  <a:gd name="T25" fmla="*/ 53 h 53"/>
                  <a:gd name="T26" fmla="*/ 11 w 26"/>
                  <a:gd name="T27" fmla="*/ 52 h 53"/>
                  <a:gd name="T28" fmla="*/ 12 w 26"/>
                  <a:gd name="T29" fmla="*/ 52 h 53"/>
                  <a:gd name="T30" fmla="*/ 11 w 26"/>
                  <a:gd name="T31" fmla="*/ 29 h 53"/>
                  <a:gd name="T32" fmla="*/ 15 w 26"/>
                  <a:gd name="T33" fmla="*/ 11 h 53"/>
                  <a:gd name="T34" fmla="*/ 19 w 26"/>
                  <a:gd name="T35" fmla="*/ 10 h 53"/>
                  <a:gd name="T36" fmla="*/ 23 w 26"/>
                  <a:gd name="T37" fmla="*/ 11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6"/>
                      <a:pt x="25" y="5"/>
                      <a:pt x="26" y="0"/>
                    </a:cubicBezTo>
                    <a:lnTo>
                      <a:pt x="25" y="0"/>
                    </a:lnTo>
                    <a:cubicBezTo>
                      <a:pt x="25" y="0"/>
                      <a:pt x="24" y="0"/>
                      <a:pt x="23" y="0"/>
                    </a:cubicBezTo>
                    <a:cubicBezTo>
                      <a:pt x="14" y="0"/>
                      <a:pt x="12" y="6"/>
                      <a:pt x="11" y="9"/>
                    </a:cubicBezTo>
                    <a:lnTo>
                      <a:pt x="11" y="1"/>
                    </a:lnTo>
                    <a:lnTo>
                      <a:pt x="11" y="0"/>
                    </a:lnTo>
                    <a:cubicBezTo>
                      <a:pt x="6" y="1"/>
                      <a:pt x="4" y="1"/>
                      <a:pt x="0" y="2"/>
                    </a:cubicBezTo>
                    <a:lnTo>
                      <a:pt x="0" y="3"/>
                    </a:lnTo>
                    <a:cubicBezTo>
                      <a:pt x="0" y="8"/>
                      <a:pt x="1" y="13"/>
                      <a:pt x="1" y="28"/>
                    </a:cubicBezTo>
                    <a:cubicBezTo>
                      <a:pt x="1" y="38"/>
                      <a:pt x="0" y="44"/>
                      <a:pt x="0" y="52"/>
                    </a:cubicBezTo>
                    <a:lnTo>
                      <a:pt x="1" y="53"/>
                    </a:lnTo>
                    <a:cubicBezTo>
                      <a:pt x="6" y="52"/>
                      <a:pt x="7" y="52"/>
                      <a:pt x="11" y="52"/>
                    </a:cubicBezTo>
                    <a:lnTo>
                      <a:pt x="12" y="52"/>
                    </a:lnTo>
                    <a:cubicBezTo>
                      <a:pt x="11" y="46"/>
                      <a:pt x="11" y="40"/>
                      <a:pt x="11" y="29"/>
                    </a:cubicBezTo>
                    <a:cubicBezTo>
                      <a:pt x="11" y="19"/>
                      <a:pt x="11" y="14"/>
                      <a:pt x="15" y="11"/>
                    </a:cubicBezTo>
                    <a:cubicBezTo>
                      <a:pt x="16" y="11"/>
                      <a:pt x="17" y="10"/>
                      <a:pt x="19" y="10"/>
                    </a:cubicBezTo>
                    <a:cubicBezTo>
                      <a:pt x="21" y="10"/>
                      <a:pt x="22" y="11"/>
                      <a:pt x="23" y="11"/>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77" name="Freeform 272"/>
              <p:cNvSpPr>
                <a:spLocks noEditPoints="1"/>
              </p:cNvSpPr>
              <p:nvPr/>
            </p:nvSpPr>
            <p:spPr bwMode="auto">
              <a:xfrm>
                <a:off x="3132" y="2979"/>
                <a:ext cx="35" cy="41"/>
              </a:xfrm>
              <a:custGeom>
                <a:avLst/>
                <a:gdLst>
                  <a:gd name="T0" fmla="*/ 43 w 46"/>
                  <a:gd name="T1" fmla="*/ 41 h 54"/>
                  <a:gd name="T2" fmla="*/ 43 w 46"/>
                  <a:gd name="T3" fmla="*/ 41 h 54"/>
                  <a:gd name="T4" fmla="*/ 36 w 46"/>
                  <a:gd name="T5" fmla="*/ 45 h 54"/>
                  <a:gd name="T6" fmla="*/ 28 w 46"/>
                  <a:gd name="T7" fmla="*/ 47 h 54"/>
                  <a:gd name="T8" fmla="*/ 15 w 46"/>
                  <a:gd name="T9" fmla="*/ 41 h 54"/>
                  <a:gd name="T10" fmla="*/ 11 w 46"/>
                  <a:gd name="T11" fmla="*/ 29 h 54"/>
                  <a:gd name="T12" fmla="*/ 45 w 46"/>
                  <a:gd name="T13" fmla="*/ 29 h 54"/>
                  <a:gd name="T14" fmla="*/ 46 w 46"/>
                  <a:gd name="T15" fmla="*/ 28 h 54"/>
                  <a:gd name="T16" fmla="*/ 41 w 46"/>
                  <a:gd name="T17" fmla="*/ 7 h 54"/>
                  <a:gd name="T18" fmla="*/ 24 w 46"/>
                  <a:gd name="T19" fmla="*/ 0 h 54"/>
                  <a:gd name="T20" fmla="*/ 0 w 46"/>
                  <a:gd name="T21" fmla="*/ 28 h 54"/>
                  <a:gd name="T22" fmla="*/ 27 w 46"/>
                  <a:gd name="T23" fmla="*/ 54 h 54"/>
                  <a:gd name="T24" fmla="*/ 43 w 46"/>
                  <a:gd name="T25" fmla="*/ 51 h 54"/>
                  <a:gd name="T26" fmla="*/ 43 w 46"/>
                  <a:gd name="T27" fmla="*/ 50 h 54"/>
                  <a:gd name="T28" fmla="*/ 44 w 46"/>
                  <a:gd name="T29" fmla="*/ 41 h 54"/>
                  <a:gd name="T30" fmla="*/ 43 w 46"/>
                  <a:gd name="T31" fmla="*/ 41 h 54"/>
                  <a:gd name="T32" fmla="*/ 36 w 46"/>
                  <a:gd name="T33" fmla="*/ 21 h 54"/>
                  <a:gd name="T34" fmla="*/ 36 w 46"/>
                  <a:gd name="T35" fmla="*/ 21 h 54"/>
                  <a:gd name="T36" fmla="*/ 11 w 46"/>
                  <a:gd name="T37" fmla="*/ 21 h 54"/>
                  <a:gd name="T38" fmla="*/ 24 w 46"/>
                  <a:gd name="T39" fmla="*/ 8 h 54"/>
                  <a:gd name="T40" fmla="*/ 35 w 46"/>
                  <a:gd name="T41" fmla="*/ 15 h 54"/>
                  <a:gd name="T42" fmla="*/ 36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1"/>
                    </a:moveTo>
                    <a:lnTo>
                      <a:pt x="43" y="41"/>
                    </a:lnTo>
                    <a:cubicBezTo>
                      <a:pt x="42" y="42"/>
                      <a:pt x="40" y="44"/>
                      <a:pt x="36" y="45"/>
                    </a:cubicBezTo>
                    <a:cubicBezTo>
                      <a:pt x="33" y="46"/>
                      <a:pt x="30" y="47"/>
                      <a:pt x="28" y="47"/>
                    </a:cubicBezTo>
                    <a:cubicBezTo>
                      <a:pt x="24" y="47"/>
                      <a:pt x="19" y="46"/>
                      <a:pt x="15" y="41"/>
                    </a:cubicBezTo>
                    <a:cubicBezTo>
                      <a:pt x="11" y="37"/>
                      <a:pt x="11" y="32"/>
                      <a:pt x="11" y="29"/>
                    </a:cubicBezTo>
                    <a:cubicBezTo>
                      <a:pt x="27" y="29"/>
                      <a:pt x="30" y="29"/>
                      <a:pt x="45" y="29"/>
                    </a:cubicBezTo>
                    <a:lnTo>
                      <a:pt x="46" y="28"/>
                    </a:lnTo>
                    <a:cubicBezTo>
                      <a:pt x="46" y="24"/>
                      <a:pt x="46" y="14"/>
                      <a:pt x="41" y="7"/>
                    </a:cubicBezTo>
                    <a:cubicBezTo>
                      <a:pt x="38" y="4"/>
                      <a:pt x="32" y="0"/>
                      <a:pt x="24" y="0"/>
                    </a:cubicBezTo>
                    <a:cubicBezTo>
                      <a:pt x="11" y="0"/>
                      <a:pt x="0" y="9"/>
                      <a:pt x="0" y="28"/>
                    </a:cubicBezTo>
                    <a:cubicBezTo>
                      <a:pt x="0" y="45"/>
                      <a:pt x="11" y="54"/>
                      <a:pt x="27" y="54"/>
                    </a:cubicBezTo>
                    <a:cubicBezTo>
                      <a:pt x="36" y="54"/>
                      <a:pt x="41" y="52"/>
                      <a:pt x="43" y="51"/>
                    </a:cubicBezTo>
                    <a:lnTo>
                      <a:pt x="43" y="50"/>
                    </a:lnTo>
                    <a:cubicBezTo>
                      <a:pt x="43" y="46"/>
                      <a:pt x="44" y="45"/>
                      <a:pt x="44" y="41"/>
                    </a:cubicBezTo>
                    <a:lnTo>
                      <a:pt x="43" y="41"/>
                    </a:lnTo>
                    <a:close/>
                    <a:moveTo>
                      <a:pt x="36" y="21"/>
                    </a:moveTo>
                    <a:lnTo>
                      <a:pt x="36" y="21"/>
                    </a:lnTo>
                    <a:cubicBezTo>
                      <a:pt x="27" y="21"/>
                      <a:pt x="23" y="21"/>
                      <a:pt x="11" y="21"/>
                    </a:cubicBezTo>
                    <a:cubicBezTo>
                      <a:pt x="12" y="11"/>
                      <a:pt x="18" y="8"/>
                      <a:pt x="24" y="8"/>
                    </a:cubicBezTo>
                    <a:cubicBezTo>
                      <a:pt x="28" y="8"/>
                      <a:pt x="33" y="10"/>
                      <a:pt x="35" y="15"/>
                    </a:cubicBezTo>
                    <a:cubicBezTo>
                      <a:pt x="36" y="18"/>
                      <a:pt x="36" y="20"/>
                      <a:pt x="36"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78" name="Freeform 273"/>
              <p:cNvSpPr>
                <a:spLocks/>
              </p:cNvSpPr>
              <p:nvPr/>
            </p:nvSpPr>
            <p:spPr bwMode="auto">
              <a:xfrm>
                <a:off x="3175" y="2979"/>
                <a:ext cx="58" cy="41"/>
              </a:xfrm>
              <a:custGeom>
                <a:avLst/>
                <a:gdLst>
                  <a:gd name="T0" fmla="*/ 0 w 76"/>
                  <a:gd name="T1" fmla="*/ 4 h 54"/>
                  <a:gd name="T2" fmla="*/ 0 w 76"/>
                  <a:gd name="T3" fmla="*/ 4 h 54"/>
                  <a:gd name="T4" fmla="*/ 1 w 76"/>
                  <a:gd name="T5" fmla="*/ 33 h 54"/>
                  <a:gd name="T6" fmla="*/ 1 w 76"/>
                  <a:gd name="T7" fmla="*/ 53 h 54"/>
                  <a:gd name="T8" fmla="*/ 1 w 76"/>
                  <a:gd name="T9" fmla="*/ 54 h 54"/>
                  <a:gd name="T10" fmla="*/ 12 w 76"/>
                  <a:gd name="T11" fmla="*/ 53 h 54"/>
                  <a:gd name="T12" fmla="*/ 12 w 76"/>
                  <a:gd name="T13" fmla="*/ 53 h 54"/>
                  <a:gd name="T14" fmla="*/ 12 w 76"/>
                  <a:gd name="T15" fmla="*/ 31 h 54"/>
                  <a:gd name="T16" fmla="*/ 12 w 76"/>
                  <a:gd name="T17" fmla="*/ 14 h 54"/>
                  <a:gd name="T18" fmla="*/ 24 w 76"/>
                  <a:gd name="T19" fmla="*/ 9 h 54"/>
                  <a:gd name="T20" fmla="*/ 32 w 76"/>
                  <a:gd name="T21" fmla="*/ 16 h 54"/>
                  <a:gd name="T22" fmla="*/ 33 w 76"/>
                  <a:gd name="T23" fmla="*/ 26 h 54"/>
                  <a:gd name="T24" fmla="*/ 33 w 76"/>
                  <a:gd name="T25" fmla="*/ 53 h 54"/>
                  <a:gd name="T26" fmla="*/ 33 w 76"/>
                  <a:gd name="T27" fmla="*/ 54 h 54"/>
                  <a:gd name="T28" fmla="*/ 44 w 76"/>
                  <a:gd name="T29" fmla="*/ 53 h 54"/>
                  <a:gd name="T30" fmla="*/ 44 w 76"/>
                  <a:gd name="T31" fmla="*/ 53 h 54"/>
                  <a:gd name="T32" fmla="*/ 43 w 76"/>
                  <a:gd name="T33" fmla="*/ 32 h 54"/>
                  <a:gd name="T34" fmla="*/ 43 w 76"/>
                  <a:gd name="T35" fmla="*/ 26 h 54"/>
                  <a:gd name="T36" fmla="*/ 43 w 76"/>
                  <a:gd name="T37" fmla="*/ 14 h 54"/>
                  <a:gd name="T38" fmla="*/ 56 w 76"/>
                  <a:gd name="T39" fmla="*/ 9 h 54"/>
                  <a:gd name="T40" fmla="*/ 64 w 76"/>
                  <a:gd name="T41" fmla="*/ 17 h 54"/>
                  <a:gd name="T42" fmla="*/ 65 w 76"/>
                  <a:gd name="T43" fmla="*/ 28 h 54"/>
                  <a:gd name="T44" fmla="*/ 65 w 76"/>
                  <a:gd name="T45" fmla="*/ 53 h 54"/>
                  <a:gd name="T46" fmla="*/ 65 w 76"/>
                  <a:gd name="T47" fmla="*/ 54 h 54"/>
                  <a:gd name="T48" fmla="*/ 75 w 76"/>
                  <a:gd name="T49" fmla="*/ 53 h 54"/>
                  <a:gd name="T50" fmla="*/ 76 w 76"/>
                  <a:gd name="T51" fmla="*/ 53 h 54"/>
                  <a:gd name="T52" fmla="*/ 75 w 76"/>
                  <a:gd name="T53" fmla="*/ 30 h 54"/>
                  <a:gd name="T54" fmla="*/ 75 w 76"/>
                  <a:gd name="T55" fmla="*/ 21 h 54"/>
                  <a:gd name="T56" fmla="*/ 71 w 76"/>
                  <a:gd name="T57" fmla="*/ 4 h 54"/>
                  <a:gd name="T58" fmla="*/ 60 w 76"/>
                  <a:gd name="T59" fmla="*/ 0 h 54"/>
                  <a:gd name="T60" fmla="*/ 41 w 76"/>
                  <a:gd name="T61" fmla="*/ 8 h 54"/>
                  <a:gd name="T62" fmla="*/ 28 w 76"/>
                  <a:gd name="T63" fmla="*/ 0 h 54"/>
                  <a:gd name="T64" fmla="*/ 11 w 76"/>
                  <a:gd name="T65" fmla="*/ 7 h 54"/>
                  <a:gd name="T66" fmla="*/ 12 w 76"/>
                  <a:gd name="T67" fmla="*/ 2 h 54"/>
                  <a:gd name="T68" fmla="*/ 11 w 76"/>
                  <a:gd name="T69" fmla="*/ 1 h 54"/>
                  <a:gd name="T70" fmla="*/ 1 w 76"/>
                  <a:gd name="T71" fmla="*/ 3 h 54"/>
                  <a:gd name="T72" fmla="*/ 0 w 76"/>
                  <a:gd name="T73"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54">
                    <a:moveTo>
                      <a:pt x="0" y="4"/>
                    </a:moveTo>
                    <a:lnTo>
                      <a:pt x="0" y="4"/>
                    </a:lnTo>
                    <a:cubicBezTo>
                      <a:pt x="1" y="8"/>
                      <a:pt x="1" y="15"/>
                      <a:pt x="1" y="33"/>
                    </a:cubicBezTo>
                    <a:cubicBezTo>
                      <a:pt x="1" y="43"/>
                      <a:pt x="1" y="49"/>
                      <a:pt x="1" y="53"/>
                    </a:cubicBezTo>
                    <a:lnTo>
                      <a:pt x="1" y="54"/>
                    </a:lnTo>
                    <a:cubicBezTo>
                      <a:pt x="6" y="53"/>
                      <a:pt x="7" y="53"/>
                      <a:pt x="12" y="53"/>
                    </a:cubicBezTo>
                    <a:lnTo>
                      <a:pt x="12" y="53"/>
                    </a:lnTo>
                    <a:cubicBezTo>
                      <a:pt x="12" y="47"/>
                      <a:pt x="12" y="42"/>
                      <a:pt x="12" y="31"/>
                    </a:cubicBezTo>
                    <a:lnTo>
                      <a:pt x="12" y="14"/>
                    </a:lnTo>
                    <a:cubicBezTo>
                      <a:pt x="16" y="11"/>
                      <a:pt x="20" y="9"/>
                      <a:pt x="24" y="9"/>
                    </a:cubicBezTo>
                    <a:cubicBezTo>
                      <a:pt x="30" y="9"/>
                      <a:pt x="32" y="13"/>
                      <a:pt x="32" y="16"/>
                    </a:cubicBezTo>
                    <a:cubicBezTo>
                      <a:pt x="33" y="19"/>
                      <a:pt x="33" y="21"/>
                      <a:pt x="33" y="26"/>
                    </a:cubicBezTo>
                    <a:cubicBezTo>
                      <a:pt x="33" y="33"/>
                      <a:pt x="33" y="44"/>
                      <a:pt x="33" y="53"/>
                    </a:cubicBezTo>
                    <a:lnTo>
                      <a:pt x="33" y="54"/>
                    </a:lnTo>
                    <a:cubicBezTo>
                      <a:pt x="38" y="53"/>
                      <a:pt x="38" y="53"/>
                      <a:pt x="44" y="53"/>
                    </a:cubicBezTo>
                    <a:lnTo>
                      <a:pt x="44" y="53"/>
                    </a:lnTo>
                    <a:cubicBezTo>
                      <a:pt x="44" y="46"/>
                      <a:pt x="43" y="42"/>
                      <a:pt x="43" y="32"/>
                    </a:cubicBezTo>
                    <a:lnTo>
                      <a:pt x="43" y="26"/>
                    </a:lnTo>
                    <a:cubicBezTo>
                      <a:pt x="43" y="24"/>
                      <a:pt x="43" y="16"/>
                      <a:pt x="43" y="14"/>
                    </a:cubicBezTo>
                    <a:cubicBezTo>
                      <a:pt x="48" y="10"/>
                      <a:pt x="53" y="9"/>
                      <a:pt x="56" y="9"/>
                    </a:cubicBezTo>
                    <a:cubicBezTo>
                      <a:pt x="61" y="9"/>
                      <a:pt x="64" y="13"/>
                      <a:pt x="64" y="17"/>
                    </a:cubicBezTo>
                    <a:cubicBezTo>
                      <a:pt x="65" y="19"/>
                      <a:pt x="65" y="21"/>
                      <a:pt x="65" y="28"/>
                    </a:cubicBezTo>
                    <a:cubicBezTo>
                      <a:pt x="65" y="36"/>
                      <a:pt x="65" y="45"/>
                      <a:pt x="65" y="53"/>
                    </a:cubicBezTo>
                    <a:lnTo>
                      <a:pt x="65" y="54"/>
                    </a:lnTo>
                    <a:cubicBezTo>
                      <a:pt x="70" y="53"/>
                      <a:pt x="71" y="53"/>
                      <a:pt x="75" y="53"/>
                    </a:cubicBezTo>
                    <a:lnTo>
                      <a:pt x="76" y="53"/>
                    </a:lnTo>
                    <a:cubicBezTo>
                      <a:pt x="75" y="44"/>
                      <a:pt x="75" y="41"/>
                      <a:pt x="75" y="30"/>
                    </a:cubicBezTo>
                    <a:lnTo>
                      <a:pt x="75" y="21"/>
                    </a:lnTo>
                    <a:cubicBezTo>
                      <a:pt x="75" y="13"/>
                      <a:pt x="75" y="9"/>
                      <a:pt x="71" y="4"/>
                    </a:cubicBezTo>
                    <a:cubicBezTo>
                      <a:pt x="68" y="2"/>
                      <a:pt x="64" y="0"/>
                      <a:pt x="60" y="0"/>
                    </a:cubicBezTo>
                    <a:cubicBezTo>
                      <a:pt x="51" y="0"/>
                      <a:pt x="43" y="6"/>
                      <a:pt x="41" y="8"/>
                    </a:cubicBezTo>
                    <a:cubicBezTo>
                      <a:pt x="40" y="5"/>
                      <a:pt x="37" y="0"/>
                      <a:pt x="28" y="0"/>
                    </a:cubicBezTo>
                    <a:cubicBezTo>
                      <a:pt x="20" y="0"/>
                      <a:pt x="15" y="4"/>
                      <a:pt x="11" y="7"/>
                    </a:cubicBezTo>
                    <a:lnTo>
                      <a:pt x="12" y="2"/>
                    </a:lnTo>
                    <a:lnTo>
                      <a:pt x="11" y="1"/>
                    </a:lnTo>
                    <a:cubicBezTo>
                      <a:pt x="8" y="2"/>
                      <a:pt x="6" y="2"/>
                      <a:pt x="1" y="3"/>
                    </a:cubicBezTo>
                    <a:lnTo>
                      <a:pt x="0" y="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79" name="Freeform 274"/>
              <p:cNvSpPr>
                <a:spLocks noEditPoints="1"/>
              </p:cNvSpPr>
              <p:nvPr/>
            </p:nvSpPr>
            <p:spPr bwMode="auto">
              <a:xfrm>
                <a:off x="3242" y="2979"/>
                <a:ext cx="35" cy="41"/>
              </a:xfrm>
              <a:custGeom>
                <a:avLst/>
                <a:gdLst>
                  <a:gd name="T0" fmla="*/ 43 w 46"/>
                  <a:gd name="T1" fmla="*/ 41 h 54"/>
                  <a:gd name="T2" fmla="*/ 43 w 46"/>
                  <a:gd name="T3" fmla="*/ 41 h 54"/>
                  <a:gd name="T4" fmla="*/ 36 w 46"/>
                  <a:gd name="T5" fmla="*/ 45 h 54"/>
                  <a:gd name="T6" fmla="*/ 27 w 46"/>
                  <a:gd name="T7" fmla="*/ 47 h 54"/>
                  <a:gd name="T8" fmla="*/ 14 w 46"/>
                  <a:gd name="T9" fmla="*/ 41 h 54"/>
                  <a:gd name="T10" fmla="*/ 10 w 46"/>
                  <a:gd name="T11" fmla="*/ 29 h 54"/>
                  <a:gd name="T12" fmla="*/ 45 w 46"/>
                  <a:gd name="T13" fmla="*/ 29 h 54"/>
                  <a:gd name="T14" fmla="*/ 46 w 46"/>
                  <a:gd name="T15" fmla="*/ 28 h 54"/>
                  <a:gd name="T16" fmla="*/ 40 w 46"/>
                  <a:gd name="T17" fmla="*/ 7 h 54"/>
                  <a:gd name="T18" fmla="*/ 24 w 46"/>
                  <a:gd name="T19" fmla="*/ 0 h 54"/>
                  <a:gd name="T20" fmla="*/ 0 w 46"/>
                  <a:gd name="T21" fmla="*/ 28 h 54"/>
                  <a:gd name="T22" fmla="*/ 26 w 46"/>
                  <a:gd name="T23" fmla="*/ 54 h 54"/>
                  <a:gd name="T24" fmla="*/ 42 w 46"/>
                  <a:gd name="T25" fmla="*/ 51 h 54"/>
                  <a:gd name="T26" fmla="*/ 43 w 46"/>
                  <a:gd name="T27" fmla="*/ 50 h 54"/>
                  <a:gd name="T28" fmla="*/ 44 w 46"/>
                  <a:gd name="T29" fmla="*/ 41 h 54"/>
                  <a:gd name="T30" fmla="*/ 43 w 46"/>
                  <a:gd name="T31" fmla="*/ 41 h 54"/>
                  <a:gd name="T32" fmla="*/ 35 w 46"/>
                  <a:gd name="T33" fmla="*/ 21 h 54"/>
                  <a:gd name="T34" fmla="*/ 35 w 46"/>
                  <a:gd name="T35" fmla="*/ 21 h 54"/>
                  <a:gd name="T36" fmla="*/ 10 w 46"/>
                  <a:gd name="T37" fmla="*/ 21 h 54"/>
                  <a:gd name="T38" fmla="*/ 24 w 46"/>
                  <a:gd name="T39" fmla="*/ 8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1"/>
                    </a:moveTo>
                    <a:lnTo>
                      <a:pt x="43" y="41"/>
                    </a:lnTo>
                    <a:cubicBezTo>
                      <a:pt x="41" y="42"/>
                      <a:pt x="39" y="44"/>
                      <a:pt x="36" y="45"/>
                    </a:cubicBezTo>
                    <a:cubicBezTo>
                      <a:pt x="33" y="46"/>
                      <a:pt x="30" y="47"/>
                      <a:pt x="27" y="47"/>
                    </a:cubicBezTo>
                    <a:cubicBezTo>
                      <a:pt x="24" y="47"/>
                      <a:pt x="18" y="46"/>
                      <a:pt x="14" y="41"/>
                    </a:cubicBezTo>
                    <a:cubicBezTo>
                      <a:pt x="11" y="37"/>
                      <a:pt x="11" y="32"/>
                      <a:pt x="10" y="29"/>
                    </a:cubicBezTo>
                    <a:cubicBezTo>
                      <a:pt x="27" y="29"/>
                      <a:pt x="29" y="29"/>
                      <a:pt x="45" y="29"/>
                    </a:cubicBezTo>
                    <a:lnTo>
                      <a:pt x="46" y="28"/>
                    </a:lnTo>
                    <a:cubicBezTo>
                      <a:pt x="46" y="24"/>
                      <a:pt x="46" y="14"/>
                      <a:pt x="40" y="7"/>
                    </a:cubicBezTo>
                    <a:cubicBezTo>
                      <a:pt x="37" y="4"/>
                      <a:pt x="32" y="0"/>
                      <a:pt x="24" y="0"/>
                    </a:cubicBezTo>
                    <a:cubicBezTo>
                      <a:pt x="11" y="0"/>
                      <a:pt x="0" y="9"/>
                      <a:pt x="0" y="28"/>
                    </a:cubicBezTo>
                    <a:cubicBezTo>
                      <a:pt x="0" y="45"/>
                      <a:pt x="10" y="54"/>
                      <a:pt x="26" y="54"/>
                    </a:cubicBezTo>
                    <a:cubicBezTo>
                      <a:pt x="35" y="54"/>
                      <a:pt x="40" y="52"/>
                      <a:pt x="42" y="51"/>
                    </a:cubicBezTo>
                    <a:lnTo>
                      <a:pt x="43" y="50"/>
                    </a:lnTo>
                    <a:cubicBezTo>
                      <a:pt x="43" y="46"/>
                      <a:pt x="43" y="45"/>
                      <a:pt x="44" y="41"/>
                    </a:cubicBezTo>
                    <a:lnTo>
                      <a:pt x="43" y="41"/>
                    </a:lnTo>
                    <a:close/>
                    <a:moveTo>
                      <a:pt x="35" y="21"/>
                    </a:moveTo>
                    <a:lnTo>
                      <a:pt x="35" y="21"/>
                    </a:lnTo>
                    <a:cubicBezTo>
                      <a:pt x="26" y="21"/>
                      <a:pt x="22" y="21"/>
                      <a:pt x="10" y="21"/>
                    </a:cubicBezTo>
                    <a:cubicBezTo>
                      <a:pt x="11" y="11"/>
                      <a:pt x="18" y="8"/>
                      <a:pt x="24" y="8"/>
                    </a:cubicBezTo>
                    <a:cubicBezTo>
                      <a:pt x="28" y="8"/>
                      <a:pt x="32" y="10"/>
                      <a:pt x="34" y="15"/>
                    </a:cubicBezTo>
                    <a:cubicBezTo>
                      <a:pt x="35" y="18"/>
                      <a:pt x="35" y="20"/>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80" name="Freeform 275"/>
              <p:cNvSpPr>
                <a:spLocks/>
              </p:cNvSpPr>
              <p:nvPr/>
            </p:nvSpPr>
            <p:spPr bwMode="auto">
              <a:xfrm>
                <a:off x="3284" y="2980"/>
                <a:ext cx="36" cy="40"/>
              </a:xfrm>
              <a:custGeom>
                <a:avLst/>
                <a:gdLst>
                  <a:gd name="T0" fmla="*/ 46 w 46"/>
                  <a:gd name="T1" fmla="*/ 52 h 53"/>
                  <a:gd name="T2" fmla="*/ 46 w 46"/>
                  <a:gd name="T3" fmla="*/ 52 h 53"/>
                  <a:gd name="T4" fmla="*/ 45 w 46"/>
                  <a:gd name="T5" fmla="*/ 32 h 53"/>
                  <a:gd name="T6" fmla="*/ 45 w 46"/>
                  <a:gd name="T7" fmla="*/ 20 h 53"/>
                  <a:gd name="T8" fmla="*/ 43 w 46"/>
                  <a:gd name="T9" fmla="*/ 8 h 53"/>
                  <a:gd name="T10" fmla="*/ 38 w 46"/>
                  <a:gd name="T11" fmla="*/ 2 h 53"/>
                  <a:gd name="T12" fmla="*/ 29 w 46"/>
                  <a:gd name="T13" fmla="*/ 0 h 53"/>
                  <a:gd name="T14" fmla="*/ 12 w 46"/>
                  <a:gd name="T15" fmla="*/ 6 h 53"/>
                  <a:gd name="T16" fmla="*/ 12 w 46"/>
                  <a:gd name="T17" fmla="*/ 1 h 53"/>
                  <a:gd name="T18" fmla="*/ 11 w 46"/>
                  <a:gd name="T19" fmla="*/ 0 h 53"/>
                  <a:gd name="T20" fmla="*/ 1 w 46"/>
                  <a:gd name="T21" fmla="*/ 2 h 53"/>
                  <a:gd name="T22" fmla="*/ 0 w 46"/>
                  <a:gd name="T23" fmla="*/ 3 h 53"/>
                  <a:gd name="T24" fmla="*/ 2 w 46"/>
                  <a:gd name="T25" fmla="*/ 34 h 53"/>
                  <a:gd name="T26" fmla="*/ 1 w 46"/>
                  <a:gd name="T27" fmla="*/ 52 h 53"/>
                  <a:gd name="T28" fmla="*/ 2 w 46"/>
                  <a:gd name="T29" fmla="*/ 53 h 53"/>
                  <a:gd name="T30" fmla="*/ 12 w 46"/>
                  <a:gd name="T31" fmla="*/ 52 h 53"/>
                  <a:gd name="T32" fmla="*/ 13 w 46"/>
                  <a:gd name="T33" fmla="*/ 52 h 53"/>
                  <a:gd name="T34" fmla="*/ 12 w 46"/>
                  <a:gd name="T35" fmla="*/ 14 h 53"/>
                  <a:gd name="T36" fmla="*/ 25 w 46"/>
                  <a:gd name="T37" fmla="*/ 8 h 53"/>
                  <a:gd name="T38" fmla="*/ 34 w 46"/>
                  <a:gd name="T39" fmla="*/ 16 h 53"/>
                  <a:gd name="T40" fmla="*/ 35 w 46"/>
                  <a:gd name="T41" fmla="*/ 34 h 53"/>
                  <a:gd name="T42" fmla="*/ 35 w 46"/>
                  <a:gd name="T43" fmla="*/ 49 h 53"/>
                  <a:gd name="T44" fmla="*/ 34 w 46"/>
                  <a:gd name="T45" fmla="*/ 52 h 53"/>
                  <a:gd name="T46" fmla="*/ 35 w 46"/>
                  <a:gd name="T47" fmla="*/ 53 h 53"/>
                  <a:gd name="T48" fmla="*/ 45 w 46"/>
                  <a:gd name="T49" fmla="*/ 52 h 53"/>
                  <a:gd name="T50" fmla="*/ 46 w 46"/>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53">
                    <a:moveTo>
                      <a:pt x="46" y="52"/>
                    </a:moveTo>
                    <a:lnTo>
                      <a:pt x="46" y="52"/>
                    </a:lnTo>
                    <a:cubicBezTo>
                      <a:pt x="45" y="48"/>
                      <a:pt x="45" y="43"/>
                      <a:pt x="45" y="32"/>
                    </a:cubicBezTo>
                    <a:lnTo>
                      <a:pt x="45" y="20"/>
                    </a:lnTo>
                    <a:cubicBezTo>
                      <a:pt x="45" y="14"/>
                      <a:pt x="45" y="11"/>
                      <a:pt x="43" y="8"/>
                    </a:cubicBezTo>
                    <a:cubicBezTo>
                      <a:pt x="42" y="5"/>
                      <a:pt x="40" y="3"/>
                      <a:pt x="38" y="2"/>
                    </a:cubicBezTo>
                    <a:cubicBezTo>
                      <a:pt x="35" y="0"/>
                      <a:pt x="32" y="0"/>
                      <a:pt x="29" y="0"/>
                    </a:cubicBezTo>
                    <a:cubicBezTo>
                      <a:pt x="21" y="0"/>
                      <a:pt x="15" y="4"/>
                      <a:pt x="12" y="6"/>
                    </a:cubicBezTo>
                    <a:lnTo>
                      <a:pt x="12" y="1"/>
                    </a:lnTo>
                    <a:lnTo>
                      <a:pt x="11" y="0"/>
                    </a:lnTo>
                    <a:cubicBezTo>
                      <a:pt x="7" y="1"/>
                      <a:pt x="6" y="1"/>
                      <a:pt x="1" y="2"/>
                    </a:cubicBezTo>
                    <a:lnTo>
                      <a:pt x="0" y="3"/>
                    </a:lnTo>
                    <a:cubicBezTo>
                      <a:pt x="1" y="9"/>
                      <a:pt x="2" y="18"/>
                      <a:pt x="2" y="34"/>
                    </a:cubicBezTo>
                    <a:cubicBezTo>
                      <a:pt x="2" y="41"/>
                      <a:pt x="1" y="46"/>
                      <a:pt x="1" y="52"/>
                    </a:cubicBezTo>
                    <a:lnTo>
                      <a:pt x="2" y="53"/>
                    </a:lnTo>
                    <a:cubicBezTo>
                      <a:pt x="7" y="52"/>
                      <a:pt x="7" y="52"/>
                      <a:pt x="12" y="52"/>
                    </a:cubicBezTo>
                    <a:lnTo>
                      <a:pt x="13" y="52"/>
                    </a:lnTo>
                    <a:cubicBezTo>
                      <a:pt x="12" y="40"/>
                      <a:pt x="12" y="31"/>
                      <a:pt x="12" y="14"/>
                    </a:cubicBezTo>
                    <a:cubicBezTo>
                      <a:pt x="15" y="12"/>
                      <a:pt x="19" y="8"/>
                      <a:pt x="25" y="8"/>
                    </a:cubicBezTo>
                    <a:cubicBezTo>
                      <a:pt x="27" y="8"/>
                      <a:pt x="32" y="8"/>
                      <a:pt x="34" y="16"/>
                    </a:cubicBezTo>
                    <a:cubicBezTo>
                      <a:pt x="35" y="18"/>
                      <a:pt x="35" y="19"/>
                      <a:pt x="35" y="34"/>
                    </a:cubicBezTo>
                    <a:cubicBezTo>
                      <a:pt x="35" y="39"/>
                      <a:pt x="35" y="44"/>
                      <a:pt x="35" y="49"/>
                    </a:cubicBezTo>
                    <a:cubicBezTo>
                      <a:pt x="35" y="50"/>
                      <a:pt x="34" y="51"/>
                      <a:pt x="34" y="52"/>
                    </a:cubicBezTo>
                    <a:lnTo>
                      <a:pt x="35" y="53"/>
                    </a:lnTo>
                    <a:cubicBezTo>
                      <a:pt x="40" y="52"/>
                      <a:pt x="40" y="52"/>
                      <a:pt x="45" y="52"/>
                    </a:cubicBezTo>
                    <a:lnTo>
                      <a:pt x="46"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81" name="Freeform 276"/>
              <p:cNvSpPr>
                <a:spLocks/>
              </p:cNvSpPr>
              <p:nvPr/>
            </p:nvSpPr>
            <p:spPr bwMode="auto">
              <a:xfrm>
                <a:off x="3324" y="2968"/>
                <a:ext cx="23" cy="52"/>
              </a:xfrm>
              <a:custGeom>
                <a:avLst/>
                <a:gdLst>
                  <a:gd name="T0" fmla="*/ 29 w 30"/>
                  <a:gd name="T1" fmla="*/ 59 h 68"/>
                  <a:gd name="T2" fmla="*/ 29 w 30"/>
                  <a:gd name="T3" fmla="*/ 59 h 68"/>
                  <a:gd name="T4" fmla="*/ 24 w 30"/>
                  <a:gd name="T5" fmla="*/ 60 h 68"/>
                  <a:gd name="T6" fmla="*/ 18 w 30"/>
                  <a:gd name="T7" fmla="*/ 50 h 68"/>
                  <a:gd name="T8" fmla="*/ 18 w 30"/>
                  <a:gd name="T9" fmla="*/ 42 h 68"/>
                  <a:gd name="T10" fmla="*/ 18 w 30"/>
                  <a:gd name="T11" fmla="*/ 24 h 68"/>
                  <a:gd name="T12" fmla="*/ 29 w 30"/>
                  <a:gd name="T13" fmla="*/ 24 h 68"/>
                  <a:gd name="T14" fmla="*/ 30 w 30"/>
                  <a:gd name="T15" fmla="*/ 23 h 68"/>
                  <a:gd name="T16" fmla="*/ 30 w 30"/>
                  <a:gd name="T17" fmla="*/ 16 h 68"/>
                  <a:gd name="T18" fmla="*/ 29 w 30"/>
                  <a:gd name="T19" fmla="*/ 16 h 68"/>
                  <a:gd name="T20" fmla="*/ 19 w 30"/>
                  <a:gd name="T21" fmla="*/ 16 h 68"/>
                  <a:gd name="T22" fmla="*/ 19 w 30"/>
                  <a:gd name="T23" fmla="*/ 1 h 68"/>
                  <a:gd name="T24" fmla="*/ 18 w 30"/>
                  <a:gd name="T25" fmla="*/ 0 h 68"/>
                  <a:gd name="T26" fmla="*/ 8 w 30"/>
                  <a:gd name="T27" fmla="*/ 3 h 68"/>
                  <a:gd name="T28" fmla="*/ 8 w 30"/>
                  <a:gd name="T29" fmla="*/ 4 h 68"/>
                  <a:gd name="T30" fmla="*/ 8 w 30"/>
                  <a:gd name="T31" fmla="*/ 9 h 68"/>
                  <a:gd name="T32" fmla="*/ 8 w 30"/>
                  <a:gd name="T33" fmla="*/ 16 h 68"/>
                  <a:gd name="T34" fmla="*/ 1 w 30"/>
                  <a:gd name="T35" fmla="*/ 16 h 68"/>
                  <a:gd name="T36" fmla="*/ 1 w 30"/>
                  <a:gd name="T37" fmla="*/ 16 h 68"/>
                  <a:gd name="T38" fmla="*/ 0 w 30"/>
                  <a:gd name="T39" fmla="*/ 23 h 68"/>
                  <a:gd name="T40" fmla="*/ 1 w 30"/>
                  <a:gd name="T41" fmla="*/ 24 h 68"/>
                  <a:gd name="T42" fmla="*/ 8 w 30"/>
                  <a:gd name="T43" fmla="*/ 24 h 68"/>
                  <a:gd name="T44" fmla="*/ 8 w 30"/>
                  <a:gd name="T45" fmla="*/ 46 h 68"/>
                  <a:gd name="T46" fmla="*/ 10 w 30"/>
                  <a:gd name="T47" fmla="*/ 63 h 68"/>
                  <a:gd name="T48" fmla="*/ 21 w 30"/>
                  <a:gd name="T49" fmla="*/ 68 h 68"/>
                  <a:gd name="T50" fmla="*/ 29 w 30"/>
                  <a:gd name="T51" fmla="*/ 67 h 68"/>
                  <a:gd name="T52" fmla="*/ 29 w 30"/>
                  <a:gd name="T53" fmla="*/ 66 h 68"/>
                  <a:gd name="T54" fmla="*/ 30 w 30"/>
                  <a:gd name="T55" fmla="*/ 59 h 68"/>
                  <a:gd name="T56" fmla="*/ 29 w 30"/>
                  <a:gd name="T5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68">
                    <a:moveTo>
                      <a:pt x="29" y="59"/>
                    </a:moveTo>
                    <a:lnTo>
                      <a:pt x="29" y="59"/>
                    </a:lnTo>
                    <a:cubicBezTo>
                      <a:pt x="28" y="59"/>
                      <a:pt x="26" y="60"/>
                      <a:pt x="24" y="60"/>
                    </a:cubicBezTo>
                    <a:cubicBezTo>
                      <a:pt x="19" y="60"/>
                      <a:pt x="18" y="57"/>
                      <a:pt x="18" y="50"/>
                    </a:cubicBezTo>
                    <a:cubicBezTo>
                      <a:pt x="18" y="49"/>
                      <a:pt x="18" y="43"/>
                      <a:pt x="18" y="42"/>
                    </a:cubicBezTo>
                    <a:lnTo>
                      <a:pt x="18" y="24"/>
                    </a:lnTo>
                    <a:cubicBezTo>
                      <a:pt x="24" y="24"/>
                      <a:pt x="24" y="24"/>
                      <a:pt x="29" y="24"/>
                    </a:cubicBezTo>
                    <a:lnTo>
                      <a:pt x="30" y="23"/>
                    </a:lnTo>
                    <a:cubicBezTo>
                      <a:pt x="30" y="20"/>
                      <a:pt x="30" y="19"/>
                      <a:pt x="30" y="16"/>
                    </a:cubicBezTo>
                    <a:lnTo>
                      <a:pt x="29" y="16"/>
                    </a:lnTo>
                    <a:cubicBezTo>
                      <a:pt x="24" y="16"/>
                      <a:pt x="23" y="16"/>
                      <a:pt x="19" y="16"/>
                    </a:cubicBezTo>
                    <a:cubicBezTo>
                      <a:pt x="19" y="9"/>
                      <a:pt x="19" y="7"/>
                      <a:pt x="19" y="1"/>
                    </a:cubicBezTo>
                    <a:lnTo>
                      <a:pt x="18" y="0"/>
                    </a:lnTo>
                    <a:cubicBezTo>
                      <a:pt x="14" y="2"/>
                      <a:pt x="13" y="2"/>
                      <a:pt x="8" y="3"/>
                    </a:cubicBezTo>
                    <a:lnTo>
                      <a:pt x="8" y="4"/>
                    </a:lnTo>
                    <a:cubicBezTo>
                      <a:pt x="8" y="6"/>
                      <a:pt x="8" y="8"/>
                      <a:pt x="8" y="9"/>
                    </a:cubicBezTo>
                    <a:cubicBezTo>
                      <a:pt x="8" y="12"/>
                      <a:pt x="8" y="14"/>
                      <a:pt x="8" y="16"/>
                    </a:cubicBezTo>
                    <a:cubicBezTo>
                      <a:pt x="5" y="16"/>
                      <a:pt x="3" y="16"/>
                      <a:pt x="1" y="16"/>
                    </a:cubicBezTo>
                    <a:lnTo>
                      <a:pt x="1" y="16"/>
                    </a:lnTo>
                    <a:cubicBezTo>
                      <a:pt x="1" y="20"/>
                      <a:pt x="1" y="20"/>
                      <a:pt x="0" y="23"/>
                    </a:cubicBezTo>
                    <a:lnTo>
                      <a:pt x="1" y="24"/>
                    </a:lnTo>
                    <a:cubicBezTo>
                      <a:pt x="4" y="24"/>
                      <a:pt x="5" y="24"/>
                      <a:pt x="8" y="24"/>
                    </a:cubicBezTo>
                    <a:lnTo>
                      <a:pt x="8" y="46"/>
                    </a:lnTo>
                    <a:cubicBezTo>
                      <a:pt x="8" y="57"/>
                      <a:pt x="8" y="60"/>
                      <a:pt x="10" y="63"/>
                    </a:cubicBezTo>
                    <a:cubicBezTo>
                      <a:pt x="13" y="68"/>
                      <a:pt x="19" y="68"/>
                      <a:pt x="21" y="68"/>
                    </a:cubicBezTo>
                    <a:cubicBezTo>
                      <a:pt x="25" y="68"/>
                      <a:pt x="27" y="67"/>
                      <a:pt x="29" y="67"/>
                    </a:cubicBezTo>
                    <a:lnTo>
                      <a:pt x="29" y="66"/>
                    </a:lnTo>
                    <a:cubicBezTo>
                      <a:pt x="29" y="63"/>
                      <a:pt x="29" y="63"/>
                      <a:pt x="30" y="59"/>
                    </a:cubicBezTo>
                    <a:lnTo>
                      <a:pt x="29"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82" name="Freeform 277"/>
              <p:cNvSpPr>
                <a:spLocks/>
              </p:cNvSpPr>
              <p:nvPr/>
            </p:nvSpPr>
            <p:spPr bwMode="auto">
              <a:xfrm>
                <a:off x="3350" y="2979"/>
                <a:ext cx="30" cy="41"/>
              </a:xfrm>
              <a:custGeom>
                <a:avLst/>
                <a:gdLst>
                  <a:gd name="T0" fmla="*/ 21 w 38"/>
                  <a:gd name="T1" fmla="*/ 22 h 54"/>
                  <a:gd name="T2" fmla="*/ 21 w 38"/>
                  <a:gd name="T3" fmla="*/ 22 h 54"/>
                  <a:gd name="T4" fmla="*/ 11 w 38"/>
                  <a:gd name="T5" fmla="*/ 15 h 54"/>
                  <a:gd name="T6" fmla="*/ 17 w 38"/>
                  <a:gd name="T7" fmla="*/ 9 h 54"/>
                  <a:gd name="T8" fmla="*/ 21 w 38"/>
                  <a:gd name="T9" fmla="*/ 8 h 54"/>
                  <a:gd name="T10" fmla="*/ 34 w 38"/>
                  <a:gd name="T11" fmla="*/ 12 h 54"/>
                  <a:gd name="T12" fmla="*/ 34 w 38"/>
                  <a:gd name="T13" fmla="*/ 12 h 54"/>
                  <a:gd name="T14" fmla="*/ 35 w 38"/>
                  <a:gd name="T15" fmla="*/ 4 h 54"/>
                  <a:gd name="T16" fmla="*/ 35 w 38"/>
                  <a:gd name="T17" fmla="*/ 3 h 54"/>
                  <a:gd name="T18" fmla="*/ 20 w 38"/>
                  <a:gd name="T19" fmla="*/ 0 h 54"/>
                  <a:gd name="T20" fmla="*/ 0 w 38"/>
                  <a:gd name="T21" fmla="*/ 16 h 54"/>
                  <a:gd name="T22" fmla="*/ 13 w 38"/>
                  <a:gd name="T23" fmla="*/ 30 h 54"/>
                  <a:gd name="T24" fmla="*/ 17 w 38"/>
                  <a:gd name="T25" fmla="*/ 31 h 54"/>
                  <a:gd name="T26" fmla="*/ 27 w 38"/>
                  <a:gd name="T27" fmla="*/ 39 h 54"/>
                  <a:gd name="T28" fmla="*/ 16 w 38"/>
                  <a:gd name="T29" fmla="*/ 47 h 54"/>
                  <a:gd name="T30" fmla="*/ 2 w 38"/>
                  <a:gd name="T31" fmla="*/ 42 h 54"/>
                  <a:gd name="T32" fmla="*/ 1 w 38"/>
                  <a:gd name="T33" fmla="*/ 42 h 54"/>
                  <a:gd name="T34" fmla="*/ 1 w 38"/>
                  <a:gd name="T35" fmla="*/ 50 h 54"/>
                  <a:gd name="T36" fmla="*/ 1 w 38"/>
                  <a:gd name="T37" fmla="*/ 51 h 54"/>
                  <a:gd name="T38" fmla="*/ 3 w 38"/>
                  <a:gd name="T39" fmla="*/ 52 h 54"/>
                  <a:gd name="T40" fmla="*/ 16 w 38"/>
                  <a:gd name="T41" fmla="*/ 54 h 54"/>
                  <a:gd name="T42" fmla="*/ 32 w 38"/>
                  <a:gd name="T43" fmla="*/ 50 h 54"/>
                  <a:gd name="T44" fmla="*/ 38 w 38"/>
                  <a:gd name="T45" fmla="*/ 38 h 54"/>
                  <a:gd name="T46" fmla="*/ 25 w 38"/>
                  <a:gd name="T47" fmla="*/ 23 h 54"/>
                  <a:gd name="T48" fmla="*/ 21 w 38"/>
                  <a:gd name="T49"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54">
                    <a:moveTo>
                      <a:pt x="21" y="22"/>
                    </a:moveTo>
                    <a:lnTo>
                      <a:pt x="21" y="22"/>
                    </a:lnTo>
                    <a:cubicBezTo>
                      <a:pt x="15" y="20"/>
                      <a:pt x="11" y="19"/>
                      <a:pt x="11" y="15"/>
                    </a:cubicBezTo>
                    <a:cubicBezTo>
                      <a:pt x="11" y="12"/>
                      <a:pt x="14" y="9"/>
                      <a:pt x="17" y="9"/>
                    </a:cubicBezTo>
                    <a:cubicBezTo>
                      <a:pt x="18" y="8"/>
                      <a:pt x="19" y="8"/>
                      <a:pt x="21" y="8"/>
                    </a:cubicBezTo>
                    <a:cubicBezTo>
                      <a:pt x="27" y="8"/>
                      <a:pt x="31" y="11"/>
                      <a:pt x="34" y="12"/>
                    </a:cubicBezTo>
                    <a:lnTo>
                      <a:pt x="34" y="12"/>
                    </a:lnTo>
                    <a:cubicBezTo>
                      <a:pt x="35" y="8"/>
                      <a:pt x="35" y="8"/>
                      <a:pt x="35" y="4"/>
                    </a:cubicBezTo>
                    <a:lnTo>
                      <a:pt x="35" y="3"/>
                    </a:lnTo>
                    <a:cubicBezTo>
                      <a:pt x="33" y="3"/>
                      <a:pt x="28" y="0"/>
                      <a:pt x="20" y="0"/>
                    </a:cubicBezTo>
                    <a:cubicBezTo>
                      <a:pt x="9" y="0"/>
                      <a:pt x="0" y="6"/>
                      <a:pt x="0" y="16"/>
                    </a:cubicBezTo>
                    <a:cubicBezTo>
                      <a:pt x="0" y="26"/>
                      <a:pt x="9" y="29"/>
                      <a:pt x="13" y="30"/>
                    </a:cubicBezTo>
                    <a:lnTo>
                      <a:pt x="17" y="31"/>
                    </a:lnTo>
                    <a:cubicBezTo>
                      <a:pt x="23" y="33"/>
                      <a:pt x="27" y="35"/>
                      <a:pt x="27" y="39"/>
                    </a:cubicBezTo>
                    <a:cubicBezTo>
                      <a:pt x="27" y="42"/>
                      <a:pt x="24" y="47"/>
                      <a:pt x="16" y="47"/>
                    </a:cubicBezTo>
                    <a:cubicBezTo>
                      <a:pt x="9" y="47"/>
                      <a:pt x="4" y="43"/>
                      <a:pt x="2" y="42"/>
                    </a:cubicBezTo>
                    <a:lnTo>
                      <a:pt x="1" y="42"/>
                    </a:lnTo>
                    <a:cubicBezTo>
                      <a:pt x="1" y="46"/>
                      <a:pt x="1" y="47"/>
                      <a:pt x="1" y="50"/>
                    </a:cubicBezTo>
                    <a:lnTo>
                      <a:pt x="1" y="51"/>
                    </a:lnTo>
                    <a:cubicBezTo>
                      <a:pt x="2" y="52"/>
                      <a:pt x="2" y="52"/>
                      <a:pt x="3" y="52"/>
                    </a:cubicBezTo>
                    <a:cubicBezTo>
                      <a:pt x="7" y="53"/>
                      <a:pt x="11" y="54"/>
                      <a:pt x="16" y="54"/>
                    </a:cubicBezTo>
                    <a:cubicBezTo>
                      <a:pt x="20" y="54"/>
                      <a:pt x="27" y="54"/>
                      <a:pt x="32" y="50"/>
                    </a:cubicBezTo>
                    <a:cubicBezTo>
                      <a:pt x="36" y="46"/>
                      <a:pt x="38" y="42"/>
                      <a:pt x="38" y="38"/>
                    </a:cubicBezTo>
                    <a:cubicBezTo>
                      <a:pt x="38" y="28"/>
                      <a:pt x="29" y="24"/>
                      <a:pt x="25" y="23"/>
                    </a:cubicBezTo>
                    <a:lnTo>
                      <a:pt x="21"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83" name="Freeform 278"/>
              <p:cNvSpPr>
                <a:spLocks/>
              </p:cNvSpPr>
              <p:nvPr/>
            </p:nvSpPr>
            <p:spPr bwMode="auto">
              <a:xfrm>
                <a:off x="3552" y="2830"/>
                <a:ext cx="594" cy="243"/>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84" name="Freeform 279"/>
              <p:cNvSpPr>
                <a:spLocks/>
              </p:cNvSpPr>
              <p:nvPr/>
            </p:nvSpPr>
            <p:spPr bwMode="auto">
              <a:xfrm>
                <a:off x="3552" y="2830"/>
                <a:ext cx="594" cy="243"/>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noFill/>
              <a:ln w="12700" cap="flat">
                <a:solidFill>
                  <a:srgbClr val="00ADE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85" name="Freeform 280"/>
              <p:cNvSpPr>
                <a:spLocks noEditPoints="1"/>
              </p:cNvSpPr>
              <p:nvPr/>
            </p:nvSpPr>
            <p:spPr bwMode="auto">
              <a:xfrm>
                <a:off x="3630" y="2870"/>
                <a:ext cx="46" cy="55"/>
              </a:xfrm>
              <a:custGeom>
                <a:avLst/>
                <a:gdLst>
                  <a:gd name="T0" fmla="*/ 8 w 59"/>
                  <a:gd name="T1" fmla="*/ 71 h 71"/>
                  <a:gd name="T2" fmla="*/ 8 w 59"/>
                  <a:gd name="T3" fmla="*/ 71 h 71"/>
                  <a:gd name="T4" fmla="*/ 27 w 59"/>
                  <a:gd name="T5" fmla="*/ 70 h 71"/>
                  <a:gd name="T6" fmla="*/ 56 w 59"/>
                  <a:gd name="T7" fmla="*/ 50 h 71"/>
                  <a:gd name="T8" fmla="*/ 59 w 59"/>
                  <a:gd name="T9" fmla="*/ 34 h 71"/>
                  <a:gd name="T10" fmla="*/ 46 w 59"/>
                  <a:gd name="T11" fmla="*/ 5 h 71"/>
                  <a:gd name="T12" fmla="*/ 16 w 59"/>
                  <a:gd name="T13" fmla="*/ 0 h 71"/>
                  <a:gd name="T14" fmla="*/ 1 w 59"/>
                  <a:gd name="T15" fmla="*/ 1 h 71"/>
                  <a:gd name="T16" fmla="*/ 0 w 59"/>
                  <a:gd name="T17" fmla="*/ 1 h 71"/>
                  <a:gd name="T18" fmla="*/ 1 w 59"/>
                  <a:gd name="T19" fmla="*/ 44 h 71"/>
                  <a:gd name="T20" fmla="*/ 1 w 59"/>
                  <a:gd name="T21" fmla="*/ 70 h 71"/>
                  <a:gd name="T22" fmla="*/ 1 w 59"/>
                  <a:gd name="T23" fmla="*/ 71 h 71"/>
                  <a:gd name="T24" fmla="*/ 8 w 59"/>
                  <a:gd name="T25" fmla="*/ 71 h 71"/>
                  <a:gd name="T26" fmla="*/ 12 w 59"/>
                  <a:gd name="T27" fmla="*/ 62 h 71"/>
                  <a:gd name="T28" fmla="*/ 12 w 59"/>
                  <a:gd name="T29" fmla="*/ 62 h 71"/>
                  <a:gd name="T30" fmla="*/ 12 w 59"/>
                  <a:gd name="T31" fmla="*/ 33 h 71"/>
                  <a:gd name="T32" fmla="*/ 12 w 59"/>
                  <a:gd name="T33" fmla="*/ 8 h 71"/>
                  <a:gd name="T34" fmla="*/ 22 w 59"/>
                  <a:gd name="T35" fmla="*/ 8 h 71"/>
                  <a:gd name="T36" fmla="*/ 40 w 59"/>
                  <a:gd name="T37" fmla="*/ 13 h 71"/>
                  <a:gd name="T38" fmla="*/ 47 w 59"/>
                  <a:gd name="T39" fmla="*/ 33 h 71"/>
                  <a:gd name="T40" fmla="*/ 45 w 59"/>
                  <a:gd name="T41" fmla="*/ 48 h 71"/>
                  <a:gd name="T42" fmla="*/ 12 w 59"/>
                  <a:gd name="T43" fmla="*/ 6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71">
                    <a:moveTo>
                      <a:pt x="8" y="71"/>
                    </a:moveTo>
                    <a:lnTo>
                      <a:pt x="8" y="71"/>
                    </a:lnTo>
                    <a:cubicBezTo>
                      <a:pt x="21" y="71"/>
                      <a:pt x="23" y="71"/>
                      <a:pt x="27" y="70"/>
                    </a:cubicBezTo>
                    <a:cubicBezTo>
                      <a:pt x="37" y="69"/>
                      <a:pt x="50" y="66"/>
                      <a:pt x="56" y="50"/>
                    </a:cubicBezTo>
                    <a:cubicBezTo>
                      <a:pt x="58" y="45"/>
                      <a:pt x="59" y="39"/>
                      <a:pt x="59" y="34"/>
                    </a:cubicBezTo>
                    <a:cubicBezTo>
                      <a:pt x="59" y="30"/>
                      <a:pt x="59" y="13"/>
                      <a:pt x="46" y="5"/>
                    </a:cubicBezTo>
                    <a:cubicBezTo>
                      <a:pt x="37" y="0"/>
                      <a:pt x="27" y="0"/>
                      <a:pt x="16" y="0"/>
                    </a:cubicBezTo>
                    <a:lnTo>
                      <a:pt x="1" y="1"/>
                    </a:lnTo>
                    <a:lnTo>
                      <a:pt x="0" y="1"/>
                    </a:lnTo>
                    <a:cubicBezTo>
                      <a:pt x="1" y="9"/>
                      <a:pt x="1" y="17"/>
                      <a:pt x="1" y="44"/>
                    </a:cubicBezTo>
                    <a:cubicBezTo>
                      <a:pt x="1" y="55"/>
                      <a:pt x="1" y="62"/>
                      <a:pt x="1" y="70"/>
                    </a:cubicBezTo>
                    <a:lnTo>
                      <a:pt x="1" y="71"/>
                    </a:lnTo>
                    <a:lnTo>
                      <a:pt x="8" y="71"/>
                    </a:lnTo>
                    <a:close/>
                    <a:moveTo>
                      <a:pt x="12" y="62"/>
                    </a:moveTo>
                    <a:lnTo>
                      <a:pt x="12" y="62"/>
                    </a:lnTo>
                    <a:cubicBezTo>
                      <a:pt x="12" y="53"/>
                      <a:pt x="12" y="51"/>
                      <a:pt x="12" y="33"/>
                    </a:cubicBezTo>
                    <a:cubicBezTo>
                      <a:pt x="12" y="18"/>
                      <a:pt x="12" y="15"/>
                      <a:pt x="12" y="8"/>
                    </a:cubicBezTo>
                    <a:cubicBezTo>
                      <a:pt x="16" y="8"/>
                      <a:pt x="19" y="8"/>
                      <a:pt x="22" y="8"/>
                    </a:cubicBezTo>
                    <a:cubicBezTo>
                      <a:pt x="26" y="8"/>
                      <a:pt x="34" y="8"/>
                      <a:pt x="40" y="13"/>
                    </a:cubicBezTo>
                    <a:cubicBezTo>
                      <a:pt x="47" y="19"/>
                      <a:pt x="47" y="30"/>
                      <a:pt x="47" y="33"/>
                    </a:cubicBezTo>
                    <a:cubicBezTo>
                      <a:pt x="47" y="38"/>
                      <a:pt x="46" y="43"/>
                      <a:pt x="45" y="48"/>
                    </a:cubicBezTo>
                    <a:cubicBezTo>
                      <a:pt x="39" y="63"/>
                      <a:pt x="26" y="62"/>
                      <a:pt x="12" y="6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86" name="Freeform 281"/>
              <p:cNvSpPr>
                <a:spLocks noEditPoints="1"/>
              </p:cNvSpPr>
              <p:nvPr/>
            </p:nvSpPr>
            <p:spPr bwMode="auto">
              <a:xfrm>
                <a:off x="3683" y="2884"/>
                <a:ext cx="35" cy="42"/>
              </a:xfrm>
              <a:custGeom>
                <a:avLst/>
                <a:gdLst>
                  <a:gd name="T0" fmla="*/ 43 w 46"/>
                  <a:gd name="T1" fmla="*/ 40 h 54"/>
                  <a:gd name="T2" fmla="*/ 43 w 46"/>
                  <a:gd name="T3" fmla="*/ 40 h 54"/>
                  <a:gd name="T4" fmla="*/ 36 w 46"/>
                  <a:gd name="T5" fmla="*/ 44 h 54"/>
                  <a:gd name="T6" fmla="*/ 27 w 46"/>
                  <a:gd name="T7" fmla="*/ 46 h 54"/>
                  <a:gd name="T8" fmla="*/ 14 w 46"/>
                  <a:gd name="T9" fmla="*/ 40 h 54"/>
                  <a:gd name="T10" fmla="*/ 10 w 46"/>
                  <a:gd name="T11" fmla="*/ 28 h 54"/>
                  <a:gd name="T12" fmla="*/ 45 w 46"/>
                  <a:gd name="T13" fmla="*/ 28 h 54"/>
                  <a:gd name="T14" fmla="*/ 45 w 46"/>
                  <a:gd name="T15" fmla="*/ 27 h 54"/>
                  <a:gd name="T16" fmla="*/ 40 w 46"/>
                  <a:gd name="T17" fmla="*/ 6 h 54"/>
                  <a:gd name="T18" fmla="*/ 24 w 46"/>
                  <a:gd name="T19" fmla="*/ 0 h 54"/>
                  <a:gd name="T20" fmla="*/ 0 w 46"/>
                  <a:gd name="T21" fmla="*/ 27 h 54"/>
                  <a:gd name="T22" fmla="*/ 26 w 46"/>
                  <a:gd name="T23" fmla="*/ 54 h 54"/>
                  <a:gd name="T24" fmla="*/ 42 w 46"/>
                  <a:gd name="T25" fmla="*/ 50 h 54"/>
                  <a:gd name="T26" fmla="*/ 43 w 46"/>
                  <a:gd name="T27" fmla="*/ 49 h 54"/>
                  <a:gd name="T28" fmla="*/ 43 w 46"/>
                  <a:gd name="T29" fmla="*/ 40 h 54"/>
                  <a:gd name="T30" fmla="*/ 43 w 46"/>
                  <a:gd name="T31" fmla="*/ 40 h 54"/>
                  <a:gd name="T32" fmla="*/ 35 w 46"/>
                  <a:gd name="T33" fmla="*/ 20 h 54"/>
                  <a:gd name="T34" fmla="*/ 35 w 46"/>
                  <a:gd name="T35" fmla="*/ 20 h 54"/>
                  <a:gd name="T36" fmla="*/ 10 w 46"/>
                  <a:gd name="T37" fmla="*/ 20 h 54"/>
                  <a:gd name="T38" fmla="*/ 23 w 46"/>
                  <a:gd name="T39" fmla="*/ 7 h 54"/>
                  <a:gd name="T40" fmla="*/ 34 w 46"/>
                  <a:gd name="T41" fmla="*/ 14 h 54"/>
                  <a:gd name="T42" fmla="*/ 35 w 46"/>
                  <a:gd name="T4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1" y="41"/>
                      <a:pt x="39" y="43"/>
                      <a:pt x="36" y="44"/>
                    </a:cubicBezTo>
                    <a:cubicBezTo>
                      <a:pt x="33" y="45"/>
                      <a:pt x="30" y="46"/>
                      <a:pt x="27" y="46"/>
                    </a:cubicBezTo>
                    <a:cubicBezTo>
                      <a:pt x="24" y="46"/>
                      <a:pt x="18" y="45"/>
                      <a:pt x="14" y="40"/>
                    </a:cubicBezTo>
                    <a:cubicBezTo>
                      <a:pt x="11" y="36"/>
                      <a:pt x="10" y="31"/>
                      <a:pt x="10" y="28"/>
                    </a:cubicBezTo>
                    <a:cubicBezTo>
                      <a:pt x="27" y="28"/>
                      <a:pt x="29" y="28"/>
                      <a:pt x="45" y="28"/>
                    </a:cubicBezTo>
                    <a:lnTo>
                      <a:pt x="45" y="27"/>
                    </a:lnTo>
                    <a:cubicBezTo>
                      <a:pt x="46" y="23"/>
                      <a:pt x="46" y="13"/>
                      <a:pt x="40" y="6"/>
                    </a:cubicBezTo>
                    <a:cubicBezTo>
                      <a:pt x="37" y="3"/>
                      <a:pt x="32" y="0"/>
                      <a:pt x="24" y="0"/>
                    </a:cubicBezTo>
                    <a:cubicBezTo>
                      <a:pt x="11" y="0"/>
                      <a:pt x="0" y="9"/>
                      <a:pt x="0" y="27"/>
                    </a:cubicBezTo>
                    <a:cubicBezTo>
                      <a:pt x="0" y="44"/>
                      <a:pt x="10" y="54"/>
                      <a:pt x="26" y="54"/>
                    </a:cubicBezTo>
                    <a:cubicBezTo>
                      <a:pt x="35" y="54"/>
                      <a:pt x="40" y="51"/>
                      <a:pt x="42" y="50"/>
                    </a:cubicBezTo>
                    <a:lnTo>
                      <a:pt x="43" y="49"/>
                    </a:lnTo>
                    <a:cubicBezTo>
                      <a:pt x="43" y="45"/>
                      <a:pt x="43" y="44"/>
                      <a:pt x="43" y="40"/>
                    </a:cubicBezTo>
                    <a:lnTo>
                      <a:pt x="43" y="40"/>
                    </a:lnTo>
                    <a:close/>
                    <a:moveTo>
                      <a:pt x="35" y="20"/>
                    </a:moveTo>
                    <a:lnTo>
                      <a:pt x="35" y="20"/>
                    </a:lnTo>
                    <a:cubicBezTo>
                      <a:pt x="26" y="20"/>
                      <a:pt x="22" y="21"/>
                      <a:pt x="10" y="20"/>
                    </a:cubicBezTo>
                    <a:cubicBezTo>
                      <a:pt x="11" y="11"/>
                      <a:pt x="18" y="7"/>
                      <a:pt x="23" y="7"/>
                    </a:cubicBezTo>
                    <a:cubicBezTo>
                      <a:pt x="28" y="7"/>
                      <a:pt x="32" y="9"/>
                      <a:pt x="34" y="14"/>
                    </a:cubicBezTo>
                    <a:cubicBezTo>
                      <a:pt x="35" y="17"/>
                      <a:pt x="35" y="19"/>
                      <a:pt x="35" y="2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87" name="Freeform 282"/>
              <p:cNvSpPr>
                <a:spLocks/>
              </p:cNvSpPr>
              <p:nvPr/>
            </p:nvSpPr>
            <p:spPr bwMode="auto">
              <a:xfrm>
                <a:off x="3720" y="2884"/>
                <a:ext cx="36" cy="41"/>
              </a:xfrm>
              <a:custGeom>
                <a:avLst/>
                <a:gdLst>
                  <a:gd name="T0" fmla="*/ 29 w 46"/>
                  <a:gd name="T1" fmla="*/ 52 h 53"/>
                  <a:gd name="T2" fmla="*/ 29 w 46"/>
                  <a:gd name="T3" fmla="*/ 52 h 53"/>
                  <a:gd name="T4" fmla="*/ 46 w 46"/>
                  <a:gd name="T5" fmla="*/ 1 h 53"/>
                  <a:gd name="T6" fmla="*/ 46 w 46"/>
                  <a:gd name="T7" fmla="*/ 1 h 53"/>
                  <a:gd name="T8" fmla="*/ 36 w 46"/>
                  <a:gd name="T9" fmla="*/ 1 h 53"/>
                  <a:gd name="T10" fmla="*/ 36 w 46"/>
                  <a:gd name="T11" fmla="*/ 1 h 53"/>
                  <a:gd name="T12" fmla="*/ 31 w 46"/>
                  <a:gd name="T13" fmla="*/ 20 h 53"/>
                  <a:gd name="T14" fmla="*/ 24 w 46"/>
                  <a:gd name="T15" fmla="*/ 45 h 53"/>
                  <a:gd name="T16" fmla="*/ 12 w 46"/>
                  <a:gd name="T17" fmla="*/ 1 h 53"/>
                  <a:gd name="T18" fmla="*/ 11 w 46"/>
                  <a:gd name="T19" fmla="*/ 0 h 53"/>
                  <a:gd name="T20" fmla="*/ 0 w 46"/>
                  <a:gd name="T21" fmla="*/ 1 h 53"/>
                  <a:gd name="T22" fmla="*/ 0 w 46"/>
                  <a:gd name="T23" fmla="*/ 2 h 53"/>
                  <a:gd name="T24" fmla="*/ 16 w 46"/>
                  <a:gd name="T25" fmla="*/ 52 h 53"/>
                  <a:gd name="T26" fmla="*/ 16 w 46"/>
                  <a:gd name="T27" fmla="*/ 53 h 53"/>
                  <a:gd name="T28" fmla="*/ 29 w 46"/>
                  <a:gd name="T29" fmla="*/ 52 h 53"/>
                  <a:gd name="T30" fmla="*/ 29 w 46"/>
                  <a:gd name="T3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53">
                    <a:moveTo>
                      <a:pt x="29" y="52"/>
                    </a:moveTo>
                    <a:lnTo>
                      <a:pt x="29" y="52"/>
                    </a:lnTo>
                    <a:cubicBezTo>
                      <a:pt x="35" y="35"/>
                      <a:pt x="40" y="18"/>
                      <a:pt x="46" y="1"/>
                    </a:cubicBezTo>
                    <a:lnTo>
                      <a:pt x="46" y="1"/>
                    </a:lnTo>
                    <a:cubicBezTo>
                      <a:pt x="42" y="1"/>
                      <a:pt x="41" y="1"/>
                      <a:pt x="36" y="1"/>
                    </a:cubicBezTo>
                    <a:lnTo>
                      <a:pt x="36" y="1"/>
                    </a:lnTo>
                    <a:cubicBezTo>
                      <a:pt x="35" y="4"/>
                      <a:pt x="34" y="9"/>
                      <a:pt x="31" y="20"/>
                    </a:cubicBezTo>
                    <a:cubicBezTo>
                      <a:pt x="29" y="24"/>
                      <a:pt x="25" y="41"/>
                      <a:pt x="24" y="45"/>
                    </a:cubicBezTo>
                    <a:cubicBezTo>
                      <a:pt x="19" y="30"/>
                      <a:pt x="15" y="15"/>
                      <a:pt x="12" y="1"/>
                    </a:cubicBezTo>
                    <a:lnTo>
                      <a:pt x="11" y="0"/>
                    </a:lnTo>
                    <a:cubicBezTo>
                      <a:pt x="6" y="1"/>
                      <a:pt x="5" y="1"/>
                      <a:pt x="0" y="1"/>
                    </a:cubicBezTo>
                    <a:lnTo>
                      <a:pt x="0" y="2"/>
                    </a:lnTo>
                    <a:cubicBezTo>
                      <a:pt x="6" y="18"/>
                      <a:pt x="11" y="35"/>
                      <a:pt x="16" y="52"/>
                    </a:cubicBezTo>
                    <a:lnTo>
                      <a:pt x="16" y="53"/>
                    </a:lnTo>
                    <a:cubicBezTo>
                      <a:pt x="22" y="52"/>
                      <a:pt x="23" y="52"/>
                      <a:pt x="29" y="52"/>
                    </a:cubicBezTo>
                    <a:lnTo>
                      <a:pt x="29"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88" name="Freeform 283"/>
              <p:cNvSpPr>
                <a:spLocks noEditPoints="1"/>
              </p:cNvSpPr>
              <p:nvPr/>
            </p:nvSpPr>
            <p:spPr bwMode="auto">
              <a:xfrm>
                <a:off x="3759" y="2884"/>
                <a:ext cx="35" cy="42"/>
              </a:xfrm>
              <a:custGeom>
                <a:avLst/>
                <a:gdLst>
                  <a:gd name="T0" fmla="*/ 43 w 46"/>
                  <a:gd name="T1" fmla="*/ 40 h 54"/>
                  <a:gd name="T2" fmla="*/ 43 w 46"/>
                  <a:gd name="T3" fmla="*/ 40 h 54"/>
                  <a:gd name="T4" fmla="*/ 36 w 46"/>
                  <a:gd name="T5" fmla="*/ 44 h 54"/>
                  <a:gd name="T6" fmla="*/ 27 w 46"/>
                  <a:gd name="T7" fmla="*/ 46 h 54"/>
                  <a:gd name="T8" fmla="*/ 14 w 46"/>
                  <a:gd name="T9" fmla="*/ 40 h 54"/>
                  <a:gd name="T10" fmla="*/ 11 w 46"/>
                  <a:gd name="T11" fmla="*/ 28 h 54"/>
                  <a:gd name="T12" fmla="*/ 45 w 46"/>
                  <a:gd name="T13" fmla="*/ 28 h 54"/>
                  <a:gd name="T14" fmla="*/ 46 w 46"/>
                  <a:gd name="T15" fmla="*/ 27 h 54"/>
                  <a:gd name="T16" fmla="*/ 40 w 46"/>
                  <a:gd name="T17" fmla="*/ 6 h 54"/>
                  <a:gd name="T18" fmla="*/ 24 w 46"/>
                  <a:gd name="T19" fmla="*/ 0 h 54"/>
                  <a:gd name="T20" fmla="*/ 0 w 46"/>
                  <a:gd name="T21" fmla="*/ 27 h 54"/>
                  <a:gd name="T22" fmla="*/ 26 w 46"/>
                  <a:gd name="T23" fmla="*/ 54 h 54"/>
                  <a:gd name="T24" fmla="*/ 42 w 46"/>
                  <a:gd name="T25" fmla="*/ 50 h 54"/>
                  <a:gd name="T26" fmla="*/ 43 w 46"/>
                  <a:gd name="T27" fmla="*/ 49 h 54"/>
                  <a:gd name="T28" fmla="*/ 44 w 46"/>
                  <a:gd name="T29" fmla="*/ 40 h 54"/>
                  <a:gd name="T30" fmla="*/ 43 w 46"/>
                  <a:gd name="T31" fmla="*/ 40 h 54"/>
                  <a:gd name="T32" fmla="*/ 35 w 46"/>
                  <a:gd name="T33" fmla="*/ 20 h 54"/>
                  <a:gd name="T34" fmla="*/ 35 w 46"/>
                  <a:gd name="T35" fmla="*/ 20 h 54"/>
                  <a:gd name="T36" fmla="*/ 11 w 46"/>
                  <a:gd name="T37" fmla="*/ 20 h 54"/>
                  <a:gd name="T38" fmla="*/ 24 w 46"/>
                  <a:gd name="T39" fmla="*/ 7 h 54"/>
                  <a:gd name="T40" fmla="*/ 34 w 46"/>
                  <a:gd name="T41" fmla="*/ 14 h 54"/>
                  <a:gd name="T42" fmla="*/ 35 w 46"/>
                  <a:gd name="T4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1" y="41"/>
                      <a:pt x="39" y="43"/>
                      <a:pt x="36" y="44"/>
                    </a:cubicBezTo>
                    <a:cubicBezTo>
                      <a:pt x="33" y="45"/>
                      <a:pt x="30" y="46"/>
                      <a:pt x="27" y="46"/>
                    </a:cubicBezTo>
                    <a:cubicBezTo>
                      <a:pt x="24" y="46"/>
                      <a:pt x="18" y="45"/>
                      <a:pt x="14" y="40"/>
                    </a:cubicBezTo>
                    <a:cubicBezTo>
                      <a:pt x="11" y="36"/>
                      <a:pt x="11" y="31"/>
                      <a:pt x="11" y="28"/>
                    </a:cubicBezTo>
                    <a:cubicBezTo>
                      <a:pt x="27" y="28"/>
                      <a:pt x="29" y="28"/>
                      <a:pt x="45" y="28"/>
                    </a:cubicBezTo>
                    <a:lnTo>
                      <a:pt x="46" y="27"/>
                    </a:lnTo>
                    <a:cubicBezTo>
                      <a:pt x="46" y="23"/>
                      <a:pt x="46" y="13"/>
                      <a:pt x="40" y="6"/>
                    </a:cubicBezTo>
                    <a:cubicBezTo>
                      <a:pt x="37" y="3"/>
                      <a:pt x="32" y="0"/>
                      <a:pt x="24" y="0"/>
                    </a:cubicBezTo>
                    <a:cubicBezTo>
                      <a:pt x="11" y="0"/>
                      <a:pt x="0" y="9"/>
                      <a:pt x="0" y="27"/>
                    </a:cubicBezTo>
                    <a:cubicBezTo>
                      <a:pt x="0" y="44"/>
                      <a:pt x="10" y="54"/>
                      <a:pt x="26" y="54"/>
                    </a:cubicBezTo>
                    <a:cubicBezTo>
                      <a:pt x="35" y="54"/>
                      <a:pt x="41" y="51"/>
                      <a:pt x="42" y="50"/>
                    </a:cubicBezTo>
                    <a:lnTo>
                      <a:pt x="43" y="49"/>
                    </a:lnTo>
                    <a:cubicBezTo>
                      <a:pt x="43" y="45"/>
                      <a:pt x="43" y="44"/>
                      <a:pt x="44" y="40"/>
                    </a:cubicBezTo>
                    <a:lnTo>
                      <a:pt x="43" y="40"/>
                    </a:lnTo>
                    <a:close/>
                    <a:moveTo>
                      <a:pt x="35" y="20"/>
                    </a:moveTo>
                    <a:lnTo>
                      <a:pt x="35" y="20"/>
                    </a:lnTo>
                    <a:cubicBezTo>
                      <a:pt x="26" y="20"/>
                      <a:pt x="22" y="21"/>
                      <a:pt x="11" y="20"/>
                    </a:cubicBezTo>
                    <a:cubicBezTo>
                      <a:pt x="11" y="11"/>
                      <a:pt x="18" y="7"/>
                      <a:pt x="24" y="7"/>
                    </a:cubicBezTo>
                    <a:cubicBezTo>
                      <a:pt x="28" y="7"/>
                      <a:pt x="32" y="9"/>
                      <a:pt x="34" y="14"/>
                    </a:cubicBezTo>
                    <a:cubicBezTo>
                      <a:pt x="35" y="17"/>
                      <a:pt x="35" y="19"/>
                      <a:pt x="35" y="2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89" name="Freeform 284"/>
              <p:cNvSpPr>
                <a:spLocks/>
              </p:cNvSpPr>
              <p:nvPr/>
            </p:nvSpPr>
            <p:spPr bwMode="auto">
              <a:xfrm>
                <a:off x="3802" y="2863"/>
                <a:ext cx="8" cy="62"/>
              </a:xfrm>
              <a:custGeom>
                <a:avLst/>
                <a:gdLst>
                  <a:gd name="T0" fmla="*/ 11 w 11"/>
                  <a:gd name="T1" fmla="*/ 79 h 80"/>
                  <a:gd name="T2" fmla="*/ 11 w 11"/>
                  <a:gd name="T3" fmla="*/ 79 h 80"/>
                  <a:gd name="T4" fmla="*/ 11 w 11"/>
                  <a:gd name="T5" fmla="*/ 40 h 80"/>
                  <a:gd name="T6" fmla="*/ 11 w 11"/>
                  <a:gd name="T7" fmla="*/ 1 h 80"/>
                  <a:gd name="T8" fmla="*/ 11 w 11"/>
                  <a:gd name="T9" fmla="*/ 0 h 80"/>
                  <a:gd name="T10" fmla="*/ 0 w 11"/>
                  <a:gd name="T11" fmla="*/ 2 h 80"/>
                  <a:gd name="T12" fmla="*/ 0 w 11"/>
                  <a:gd name="T13" fmla="*/ 3 h 80"/>
                  <a:gd name="T14" fmla="*/ 1 w 11"/>
                  <a:gd name="T15" fmla="*/ 44 h 80"/>
                  <a:gd name="T16" fmla="*/ 0 w 11"/>
                  <a:gd name="T17" fmla="*/ 79 h 80"/>
                  <a:gd name="T18" fmla="*/ 1 w 11"/>
                  <a:gd name="T19" fmla="*/ 80 h 80"/>
                  <a:gd name="T20" fmla="*/ 11 w 11"/>
                  <a:gd name="T21" fmla="*/ 79 h 80"/>
                  <a:gd name="T22" fmla="*/ 11 w 11"/>
                  <a:gd name="T23"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0">
                    <a:moveTo>
                      <a:pt x="11" y="79"/>
                    </a:moveTo>
                    <a:lnTo>
                      <a:pt x="11" y="79"/>
                    </a:lnTo>
                    <a:cubicBezTo>
                      <a:pt x="11" y="69"/>
                      <a:pt x="11" y="62"/>
                      <a:pt x="11" y="40"/>
                    </a:cubicBezTo>
                    <a:cubicBezTo>
                      <a:pt x="11" y="27"/>
                      <a:pt x="11" y="14"/>
                      <a:pt x="11" y="1"/>
                    </a:cubicBezTo>
                    <a:lnTo>
                      <a:pt x="11" y="0"/>
                    </a:lnTo>
                    <a:cubicBezTo>
                      <a:pt x="6" y="1"/>
                      <a:pt x="5" y="2"/>
                      <a:pt x="0" y="2"/>
                    </a:cubicBezTo>
                    <a:lnTo>
                      <a:pt x="0" y="3"/>
                    </a:lnTo>
                    <a:cubicBezTo>
                      <a:pt x="1" y="16"/>
                      <a:pt x="1" y="30"/>
                      <a:pt x="1" y="44"/>
                    </a:cubicBezTo>
                    <a:cubicBezTo>
                      <a:pt x="1" y="63"/>
                      <a:pt x="0" y="72"/>
                      <a:pt x="0" y="79"/>
                    </a:cubicBezTo>
                    <a:lnTo>
                      <a:pt x="1" y="80"/>
                    </a:lnTo>
                    <a:cubicBezTo>
                      <a:pt x="5" y="79"/>
                      <a:pt x="6" y="79"/>
                      <a:pt x="11" y="79"/>
                    </a:cubicBezTo>
                    <a:lnTo>
                      <a:pt x="11" y="7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90" name="Freeform 285"/>
              <p:cNvSpPr>
                <a:spLocks noEditPoints="1"/>
              </p:cNvSpPr>
              <p:nvPr/>
            </p:nvSpPr>
            <p:spPr bwMode="auto">
              <a:xfrm>
                <a:off x="3819" y="2884"/>
                <a:ext cx="38" cy="41"/>
              </a:xfrm>
              <a:custGeom>
                <a:avLst/>
                <a:gdLst>
                  <a:gd name="T0" fmla="*/ 49 w 49"/>
                  <a:gd name="T1" fmla="*/ 26 h 53"/>
                  <a:gd name="T2" fmla="*/ 49 w 49"/>
                  <a:gd name="T3" fmla="*/ 26 h 53"/>
                  <a:gd name="T4" fmla="*/ 43 w 49"/>
                  <a:gd name="T5" fmla="*/ 7 h 53"/>
                  <a:gd name="T6" fmla="*/ 26 w 49"/>
                  <a:gd name="T7" fmla="*/ 0 h 53"/>
                  <a:gd name="T8" fmla="*/ 7 w 49"/>
                  <a:gd name="T9" fmla="*/ 7 h 53"/>
                  <a:gd name="T10" fmla="*/ 0 w 49"/>
                  <a:gd name="T11" fmla="*/ 27 h 53"/>
                  <a:gd name="T12" fmla="*/ 7 w 49"/>
                  <a:gd name="T13" fmla="*/ 47 h 53"/>
                  <a:gd name="T14" fmla="*/ 25 w 49"/>
                  <a:gd name="T15" fmla="*/ 53 h 53"/>
                  <a:gd name="T16" fmla="*/ 42 w 49"/>
                  <a:gd name="T17" fmla="*/ 47 h 53"/>
                  <a:gd name="T18" fmla="*/ 49 w 49"/>
                  <a:gd name="T19" fmla="*/ 35 h 53"/>
                  <a:gd name="T20" fmla="*/ 49 w 49"/>
                  <a:gd name="T21" fmla="*/ 26 h 53"/>
                  <a:gd name="T22" fmla="*/ 39 w 49"/>
                  <a:gd name="T23" fmla="*/ 26 h 53"/>
                  <a:gd name="T24" fmla="*/ 39 w 49"/>
                  <a:gd name="T25" fmla="*/ 26 h 53"/>
                  <a:gd name="T26" fmla="*/ 36 w 49"/>
                  <a:gd name="T27" fmla="*/ 39 h 53"/>
                  <a:gd name="T28" fmla="*/ 25 w 49"/>
                  <a:gd name="T29" fmla="*/ 46 h 53"/>
                  <a:gd name="T30" fmla="*/ 19 w 49"/>
                  <a:gd name="T31" fmla="*/ 45 h 53"/>
                  <a:gd name="T32" fmla="*/ 11 w 49"/>
                  <a:gd name="T33" fmla="*/ 27 h 53"/>
                  <a:gd name="T34" fmla="*/ 14 w 49"/>
                  <a:gd name="T35" fmla="*/ 13 h 53"/>
                  <a:gd name="T36" fmla="*/ 25 w 49"/>
                  <a:gd name="T37" fmla="*/ 7 h 53"/>
                  <a:gd name="T38" fmla="*/ 36 w 49"/>
                  <a:gd name="T39" fmla="*/ 13 h 53"/>
                  <a:gd name="T40" fmla="*/ 39 w 49"/>
                  <a:gd name="T4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3">
                    <a:moveTo>
                      <a:pt x="49" y="26"/>
                    </a:moveTo>
                    <a:lnTo>
                      <a:pt x="49" y="26"/>
                    </a:lnTo>
                    <a:cubicBezTo>
                      <a:pt x="49" y="19"/>
                      <a:pt x="48" y="12"/>
                      <a:pt x="43" y="7"/>
                    </a:cubicBezTo>
                    <a:cubicBezTo>
                      <a:pt x="39" y="2"/>
                      <a:pt x="32" y="0"/>
                      <a:pt x="26" y="0"/>
                    </a:cubicBezTo>
                    <a:cubicBezTo>
                      <a:pt x="16" y="0"/>
                      <a:pt x="10" y="4"/>
                      <a:pt x="7" y="7"/>
                    </a:cubicBezTo>
                    <a:cubicBezTo>
                      <a:pt x="1" y="13"/>
                      <a:pt x="0" y="23"/>
                      <a:pt x="0" y="27"/>
                    </a:cubicBezTo>
                    <a:cubicBezTo>
                      <a:pt x="0" y="30"/>
                      <a:pt x="1" y="40"/>
                      <a:pt x="7" y="47"/>
                    </a:cubicBezTo>
                    <a:cubicBezTo>
                      <a:pt x="10" y="50"/>
                      <a:pt x="16" y="53"/>
                      <a:pt x="25" y="53"/>
                    </a:cubicBezTo>
                    <a:cubicBezTo>
                      <a:pt x="32" y="53"/>
                      <a:pt x="38" y="52"/>
                      <a:pt x="42" y="47"/>
                    </a:cubicBezTo>
                    <a:cubicBezTo>
                      <a:pt x="45" y="44"/>
                      <a:pt x="47" y="40"/>
                      <a:pt x="49" y="35"/>
                    </a:cubicBezTo>
                    <a:cubicBezTo>
                      <a:pt x="49" y="32"/>
                      <a:pt x="49" y="29"/>
                      <a:pt x="49" y="26"/>
                    </a:cubicBezTo>
                    <a:close/>
                    <a:moveTo>
                      <a:pt x="39" y="26"/>
                    </a:moveTo>
                    <a:lnTo>
                      <a:pt x="39" y="26"/>
                    </a:lnTo>
                    <a:cubicBezTo>
                      <a:pt x="39" y="28"/>
                      <a:pt x="39" y="35"/>
                      <a:pt x="36" y="39"/>
                    </a:cubicBezTo>
                    <a:cubicBezTo>
                      <a:pt x="33" y="45"/>
                      <a:pt x="29" y="46"/>
                      <a:pt x="25" y="46"/>
                    </a:cubicBezTo>
                    <a:cubicBezTo>
                      <a:pt x="23" y="46"/>
                      <a:pt x="21" y="46"/>
                      <a:pt x="19" y="45"/>
                    </a:cubicBezTo>
                    <a:cubicBezTo>
                      <a:pt x="11" y="41"/>
                      <a:pt x="11" y="31"/>
                      <a:pt x="11" y="27"/>
                    </a:cubicBezTo>
                    <a:cubicBezTo>
                      <a:pt x="11" y="23"/>
                      <a:pt x="12" y="17"/>
                      <a:pt x="14" y="13"/>
                    </a:cubicBezTo>
                    <a:cubicBezTo>
                      <a:pt x="18" y="7"/>
                      <a:pt x="23" y="7"/>
                      <a:pt x="25" y="7"/>
                    </a:cubicBezTo>
                    <a:cubicBezTo>
                      <a:pt x="31" y="7"/>
                      <a:pt x="34" y="10"/>
                      <a:pt x="36" y="13"/>
                    </a:cubicBezTo>
                    <a:cubicBezTo>
                      <a:pt x="38" y="17"/>
                      <a:pt x="39" y="24"/>
                      <a:pt x="39" y="2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91" name="Freeform 286"/>
              <p:cNvSpPr>
                <a:spLocks noEditPoints="1"/>
              </p:cNvSpPr>
              <p:nvPr/>
            </p:nvSpPr>
            <p:spPr bwMode="auto">
              <a:xfrm>
                <a:off x="3865" y="2884"/>
                <a:ext cx="36" cy="59"/>
              </a:xfrm>
              <a:custGeom>
                <a:avLst/>
                <a:gdLst>
                  <a:gd name="T0" fmla="*/ 12 w 47"/>
                  <a:gd name="T1" fmla="*/ 1 h 77"/>
                  <a:gd name="T2" fmla="*/ 12 w 47"/>
                  <a:gd name="T3" fmla="*/ 1 h 77"/>
                  <a:gd name="T4" fmla="*/ 11 w 47"/>
                  <a:gd name="T5" fmla="*/ 0 h 77"/>
                  <a:gd name="T6" fmla="*/ 0 w 47"/>
                  <a:gd name="T7" fmla="*/ 2 h 77"/>
                  <a:gd name="T8" fmla="*/ 0 w 47"/>
                  <a:gd name="T9" fmla="*/ 3 h 77"/>
                  <a:gd name="T10" fmla="*/ 1 w 47"/>
                  <a:gd name="T11" fmla="*/ 36 h 77"/>
                  <a:gd name="T12" fmla="*/ 1 w 47"/>
                  <a:gd name="T13" fmla="*/ 54 h 77"/>
                  <a:gd name="T14" fmla="*/ 1 w 47"/>
                  <a:gd name="T15" fmla="*/ 76 h 77"/>
                  <a:gd name="T16" fmla="*/ 1 w 47"/>
                  <a:gd name="T17" fmla="*/ 77 h 77"/>
                  <a:gd name="T18" fmla="*/ 12 w 47"/>
                  <a:gd name="T19" fmla="*/ 77 h 77"/>
                  <a:gd name="T20" fmla="*/ 12 w 47"/>
                  <a:gd name="T21" fmla="*/ 76 h 77"/>
                  <a:gd name="T22" fmla="*/ 12 w 47"/>
                  <a:gd name="T23" fmla="*/ 52 h 77"/>
                  <a:gd name="T24" fmla="*/ 16 w 47"/>
                  <a:gd name="T25" fmla="*/ 52 h 77"/>
                  <a:gd name="T26" fmla="*/ 47 w 47"/>
                  <a:gd name="T27" fmla="*/ 24 h 77"/>
                  <a:gd name="T28" fmla="*/ 26 w 47"/>
                  <a:gd name="T29" fmla="*/ 0 h 77"/>
                  <a:gd name="T30" fmla="*/ 11 w 47"/>
                  <a:gd name="T31" fmla="*/ 5 h 77"/>
                  <a:gd name="T32" fmla="*/ 12 w 47"/>
                  <a:gd name="T33" fmla="*/ 1 h 77"/>
                  <a:gd name="T34" fmla="*/ 12 w 47"/>
                  <a:gd name="T35" fmla="*/ 45 h 77"/>
                  <a:gd name="T36" fmla="*/ 12 w 47"/>
                  <a:gd name="T37" fmla="*/ 45 h 77"/>
                  <a:gd name="T38" fmla="*/ 11 w 47"/>
                  <a:gd name="T39" fmla="*/ 27 h 77"/>
                  <a:gd name="T40" fmla="*/ 12 w 47"/>
                  <a:gd name="T41" fmla="*/ 12 h 77"/>
                  <a:gd name="T42" fmla="*/ 23 w 47"/>
                  <a:gd name="T43" fmla="*/ 8 h 77"/>
                  <a:gd name="T44" fmla="*/ 36 w 47"/>
                  <a:gd name="T45" fmla="*/ 25 h 77"/>
                  <a:gd name="T46" fmla="*/ 16 w 47"/>
                  <a:gd name="T47" fmla="*/ 45 h 77"/>
                  <a:gd name="T48" fmla="*/ 12 w 47"/>
                  <a:gd name="T49" fmla="*/ 4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7">
                    <a:moveTo>
                      <a:pt x="12" y="1"/>
                    </a:moveTo>
                    <a:lnTo>
                      <a:pt x="12" y="1"/>
                    </a:lnTo>
                    <a:lnTo>
                      <a:pt x="11" y="0"/>
                    </a:lnTo>
                    <a:cubicBezTo>
                      <a:pt x="6" y="1"/>
                      <a:pt x="5" y="1"/>
                      <a:pt x="0" y="2"/>
                    </a:cubicBezTo>
                    <a:lnTo>
                      <a:pt x="0" y="3"/>
                    </a:lnTo>
                    <a:cubicBezTo>
                      <a:pt x="1" y="14"/>
                      <a:pt x="1" y="21"/>
                      <a:pt x="1" y="36"/>
                    </a:cubicBezTo>
                    <a:cubicBezTo>
                      <a:pt x="1" y="42"/>
                      <a:pt x="1" y="48"/>
                      <a:pt x="1" y="54"/>
                    </a:cubicBezTo>
                    <a:cubicBezTo>
                      <a:pt x="1" y="64"/>
                      <a:pt x="1" y="70"/>
                      <a:pt x="1" y="76"/>
                    </a:cubicBezTo>
                    <a:lnTo>
                      <a:pt x="1" y="77"/>
                    </a:lnTo>
                    <a:cubicBezTo>
                      <a:pt x="5" y="77"/>
                      <a:pt x="8" y="77"/>
                      <a:pt x="12" y="77"/>
                    </a:cubicBezTo>
                    <a:lnTo>
                      <a:pt x="12" y="76"/>
                    </a:lnTo>
                    <a:cubicBezTo>
                      <a:pt x="12" y="67"/>
                      <a:pt x="12" y="64"/>
                      <a:pt x="12" y="52"/>
                    </a:cubicBezTo>
                    <a:cubicBezTo>
                      <a:pt x="13" y="52"/>
                      <a:pt x="14" y="52"/>
                      <a:pt x="16" y="52"/>
                    </a:cubicBezTo>
                    <a:cubicBezTo>
                      <a:pt x="37" y="52"/>
                      <a:pt x="47" y="39"/>
                      <a:pt x="47" y="24"/>
                    </a:cubicBezTo>
                    <a:cubicBezTo>
                      <a:pt x="47" y="10"/>
                      <a:pt x="38" y="0"/>
                      <a:pt x="26" y="0"/>
                    </a:cubicBezTo>
                    <a:cubicBezTo>
                      <a:pt x="18" y="0"/>
                      <a:pt x="13" y="3"/>
                      <a:pt x="11" y="5"/>
                    </a:cubicBezTo>
                    <a:lnTo>
                      <a:pt x="12" y="1"/>
                    </a:lnTo>
                    <a:close/>
                    <a:moveTo>
                      <a:pt x="12" y="45"/>
                    </a:moveTo>
                    <a:lnTo>
                      <a:pt x="12" y="45"/>
                    </a:lnTo>
                    <a:cubicBezTo>
                      <a:pt x="11" y="39"/>
                      <a:pt x="11" y="33"/>
                      <a:pt x="11" y="27"/>
                    </a:cubicBezTo>
                    <a:cubicBezTo>
                      <a:pt x="11" y="22"/>
                      <a:pt x="11" y="17"/>
                      <a:pt x="12" y="12"/>
                    </a:cubicBezTo>
                    <a:cubicBezTo>
                      <a:pt x="14" y="11"/>
                      <a:pt x="18" y="8"/>
                      <a:pt x="23" y="8"/>
                    </a:cubicBezTo>
                    <a:cubicBezTo>
                      <a:pt x="31" y="8"/>
                      <a:pt x="36" y="14"/>
                      <a:pt x="36" y="25"/>
                    </a:cubicBezTo>
                    <a:cubicBezTo>
                      <a:pt x="36" y="37"/>
                      <a:pt x="29" y="45"/>
                      <a:pt x="16" y="45"/>
                    </a:cubicBezTo>
                    <a:cubicBezTo>
                      <a:pt x="14" y="45"/>
                      <a:pt x="13" y="45"/>
                      <a:pt x="12" y="4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92" name="Freeform 287"/>
              <p:cNvSpPr>
                <a:spLocks/>
              </p:cNvSpPr>
              <p:nvPr/>
            </p:nvSpPr>
            <p:spPr bwMode="auto">
              <a:xfrm>
                <a:off x="3910" y="2884"/>
                <a:ext cx="58" cy="41"/>
              </a:xfrm>
              <a:custGeom>
                <a:avLst/>
                <a:gdLst>
                  <a:gd name="T0" fmla="*/ 0 w 76"/>
                  <a:gd name="T1" fmla="*/ 3 h 53"/>
                  <a:gd name="T2" fmla="*/ 0 w 76"/>
                  <a:gd name="T3" fmla="*/ 3 h 53"/>
                  <a:gd name="T4" fmla="*/ 1 w 76"/>
                  <a:gd name="T5" fmla="*/ 32 h 53"/>
                  <a:gd name="T6" fmla="*/ 1 w 76"/>
                  <a:gd name="T7" fmla="*/ 52 h 53"/>
                  <a:gd name="T8" fmla="*/ 1 w 76"/>
                  <a:gd name="T9" fmla="*/ 53 h 53"/>
                  <a:gd name="T10" fmla="*/ 12 w 76"/>
                  <a:gd name="T11" fmla="*/ 52 h 53"/>
                  <a:gd name="T12" fmla="*/ 12 w 76"/>
                  <a:gd name="T13" fmla="*/ 52 h 53"/>
                  <a:gd name="T14" fmla="*/ 11 w 76"/>
                  <a:gd name="T15" fmla="*/ 30 h 53"/>
                  <a:gd name="T16" fmla="*/ 11 w 76"/>
                  <a:gd name="T17" fmla="*/ 13 h 53"/>
                  <a:gd name="T18" fmla="*/ 24 w 76"/>
                  <a:gd name="T19" fmla="*/ 8 h 53"/>
                  <a:gd name="T20" fmla="*/ 32 w 76"/>
                  <a:gd name="T21" fmla="*/ 15 h 53"/>
                  <a:gd name="T22" fmla="*/ 33 w 76"/>
                  <a:gd name="T23" fmla="*/ 26 h 53"/>
                  <a:gd name="T24" fmla="*/ 32 w 76"/>
                  <a:gd name="T25" fmla="*/ 52 h 53"/>
                  <a:gd name="T26" fmla="*/ 33 w 76"/>
                  <a:gd name="T27" fmla="*/ 53 h 53"/>
                  <a:gd name="T28" fmla="*/ 43 w 76"/>
                  <a:gd name="T29" fmla="*/ 52 h 53"/>
                  <a:gd name="T30" fmla="*/ 44 w 76"/>
                  <a:gd name="T31" fmla="*/ 52 h 53"/>
                  <a:gd name="T32" fmla="*/ 43 w 76"/>
                  <a:gd name="T33" fmla="*/ 31 h 53"/>
                  <a:gd name="T34" fmla="*/ 43 w 76"/>
                  <a:gd name="T35" fmla="*/ 26 h 53"/>
                  <a:gd name="T36" fmla="*/ 43 w 76"/>
                  <a:gd name="T37" fmla="*/ 13 h 53"/>
                  <a:gd name="T38" fmla="*/ 56 w 76"/>
                  <a:gd name="T39" fmla="*/ 8 h 53"/>
                  <a:gd name="T40" fmla="*/ 64 w 76"/>
                  <a:gd name="T41" fmla="*/ 16 h 53"/>
                  <a:gd name="T42" fmla="*/ 65 w 76"/>
                  <a:gd name="T43" fmla="*/ 27 h 53"/>
                  <a:gd name="T44" fmla="*/ 64 w 76"/>
                  <a:gd name="T45" fmla="*/ 52 h 53"/>
                  <a:gd name="T46" fmla="*/ 65 w 76"/>
                  <a:gd name="T47" fmla="*/ 53 h 53"/>
                  <a:gd name="T48" fmla="*/ 75 w 76"/>
                  <a:gd name="T49" fmla="*/ 52 h 53"/>
                  <a:gd name="T50" fmla="*/ 76 w 76"/>
                  <a:gd name="T51" fmla="*/ 52 h 53"/>
                  <a:gd name="T52" fmla="*/ 75 w 76"/>
                  <a:gd name="T53" fmla="*/ 29 h 53"/>
                  <a:gd name="T54" fmla="*/ 75 w 76"/>
                  <a:gd name="T55" fmla="*/ 20 h 53"/>
                  <a:gd name="T56" fmla="*/ 70 w 76"/>
                  <a:gd name="T57" fmla="*/ 4 h 53"/>
                  <a:gd name="T58" fmla="*/ 60 w 76"/>
                  <a:gd name="T59" fmla="*/ 0 h 53"/>
                  <a:gd name="T60" fmla="*/ 41 w 76"/>
                  <a:gd name="T61" fmla="*/ 7 h 53"/>
                  <a:gd name="T62" fmla="*/ 28 w 76"/>
                  <a:gd name="T63" fmla="*/ 0 h 53"/>
                  <a:gd name="T64" fmla="*/ 11 w 76"/>
                  <a:gd name="T65" fmla="*/ 6 h 53"/>
                  <a:gd name="T66" fmla="*/ 12 w 76"/>
                  <a:gd name="T67" fmla="*/ 1 h 53"/>
                  <a:gd name="T68" fmla="*/ 11 w 76"/>
                  <a:gd name="T69" fmla="*/ 0 h 53"/>
                  <a:gd name="T70" fmla="*/ 0 w 76"/>
                  <a:gd name="T71" fmla="*/ 2 h 53"/>
                  <a:gd name="T72" fmla="*/ 0 w 76"/>
                  <a:gd name="T73"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53">
                    <a:moveTo>
                      <a:pt x="0" y="3"/>
                    </a:moveTo>
                    <a:lnTo>
                      <a:pt x="0" y="3"/>
                    </a:lnTo>
                    <a:cubicBezTo>
                      <a:pt x="1" y="7"/>
                      <a:pt x="1" y="14"/>
                      <a:pt x="1" y="32"/>
                    </a:cubicBezTo>
                    <a:cubicBezTo>
                      <a:pt x="1" y="42"/>
                      <a:pt x="1" y="48"/>
                      <a:pt x="1" y="52"/>
                    </a:cubicBezTo>
                    <a:lnTo>
                      <a:pt x="1" y="53"/>
                    </a:lnTo>
                    <a:cubicBezTo>
                      <a:pt x="6" y="52"/>
                      <a:pt x="6" y="52"/>
                      <a:pt x="12" y="52"/>
                    </a:cubicBezTo>
                    <a:lnTo>
                      <a:pt x="12" y="52"/>
                    </a:lnTo>
                    <a:cubicBezTo>
                      <a:pt x="12" y="46"/>
                      <a:pt x="11" y="41"/>
                      <a:pt x="11" y="30"/>
                    </a:cubicBezTo>
                    <a:lnTo>
                      <a:pt x="11" y="13"/>
                    </a:lnTo>
                    <a:cubicBezTo>
                      <a:pt x="16" y="10"/>
                      <a:pt x="20" y="8"/>
                      <a:pt x="24" y="8"/>
                    </a:cubicBezTo>
                    <a:cubicBezTo>
                      <a:pt x="30" y="8"/>
                      <a:pt x="31" y="12"/>
                      <a:pt x="32" y="15"/>
                    </a:cubicBezTo>
                    <a:cubicBezTo>
                      <a:pt x="33" y="18"/>
                      <a:pt x="33" y="21"/>
                      <a:pt x="33" y="26"/>
                    </a:cubicBezTo>
                    <a:cubicBezTo>
                      <a:pt x="33" y="32"/>
                      <a:pt x="33" y="43"/>
                      <a:pt x="32" y="52"/>
                    </a:cubicBezTo>
                    <a:lnTo>
                      <a:pt x="33" y="53"/>
                    </a:lnTo>
                    <a:cubicBezTo>
                      <a:pt x="38" y="52"/>
                      <a:pt x="38" y="52"/>
                      <a:pt x="43" y="52"/>
                    </a:cubicBezTo>
                    <a:lnTo>
                      <a:pt x="44" y="52"/>
                    </a:lnTo>
                    <a:cubicBezTo>
                      <a:pt x="43" y="45"/>
                      <a:pt x="43" y="41"/>
                      <a:pt x="43" y="31"/>
                    </a:cubicBezTo>
                    <a:lnTo>
                      <a:pt x="43" y="26"/>
                    </a:lnTo>
                    <a:cubicBezTo>
                      <a:pt x="43" y="23"/>
                      <a:pt x="43" y="16"/>
                      <a:pt x="43" y="13"/>
                    </a:cubicBezTo>
                    <a:cubicBezTo>
                      <a:pt x="48" y="9"/>
                      <a:pt x="53" y="8"/>
                      <a:pt x="56" y="8"/>
                    </a:cubicBezTo>
                    <a:cubicBezTo>
                      <a:pt x="61" y="8"/>
                      <a:pt x="63" y="12"/>
                      <a:pt x="64" y="16"/>
                    </a:cubicBezTo>
                    <a:cubicBezTo>
                      <a:pt x="65" y="18"/>
                      <a:pt x="65" y="21"/>
                      <a:pt x="65" y="27"/>
                    </a:cubicBezTo>
                    <a:cubicBezTo>
                      <a:pt x="65" y="35"/>
                      <a:pt x="65" y="44"/>
                      <a:pt x="64" y="52"/>
                    </a:cubicBezTo>
                    <a:lnTo>
                      <a:pt x="65" y="53"/>
                    </a:lnTo>
                    <a:cubicBezTo>
                      <a:pt x="70" y="52"/>
                      <a:pt x="70" y="52"/>
                      <a:pt x="75" y="52"/>
                    </a:cubicBezTo>
                    <a:lnTo>
                      <a:pt x="76" y="52"/>
                    </a:lnTo>
                    <a:cubicBezTo>
                      <a:pt x="75" y="43"/>
                      <a:pt x="75" y="40"/>
                      <a:pt x="75" y="29"/>
                    </a:cubicBezTo>
                    <a:lnTo>
                      <a:pt x="75" y="20"/>
                    </a:lnTo>
                    <a:cubicBezTo>
                      <a:pt x="75" y="12"/>
                      <a:pt x="75" y="8"/>
                      <a:pt x="70" y="4"/>
                    </a:cubicBezTo>
                    <a:cubicBezTo>
                      <a:pt x="68" y="1"/>
                      <a:pt x="63" y="0"/>
                      <a:pt x="60" y="0"/>
                    </a:cubicBezTo>
                    <a:cubicBezTo>
                      <a:pt x="51" y="0"/>
                      <a:pt x="43" y="5"/>
                      <a:pt x="41" y="7"/>
                    </a:cubicBezTo>
                    <a:cubicBezTo>
                      <a:pt x="39" y="4"/>
                      <a:pt x="37" y="0"/>
                      <a:pt x="28" y="0"/>
                    </a:cubicBezTo>
                    <a:cubicBezTo>
                      <a:pt x="20" y="0"/>
                      <a:pt x="15" y="3"/>
                      <a:pt x="11" y="6"/>
                    </a:cubicBezTo>
                    <a:lnTo>
                      <a:pt x="12" y="1"/>
                    </a:lnTo>
                    <a:lnTo>
                      <a:pt x="11" y="0"/>
                    </a:lnTo>
                    <a:cubicBezTo>
                      <a:pt x="8" y="1"/>
                      <a:pt x="5" y="1"/>
                      <a:pt x="0" y="2"/>
                    </a:cubicBezTo>
                    <a:lnTo>
                      <a:pt x="0"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93" name="Freeform 288"/>
              <p:cNvSpPr>
                <a:spLocks noEditPoints="1"/>
              </p:cNvSpPr>
              <p:nvPr/>
            </p:nvSpPr>
            <p:spPr bwMode="auto">
              <a:xfrm>
                <a:off x="3977" y="2884"/>
                <a:ext cx="35" cy="42"/>
              </a:xfrm>
              <a:custGeom>
                <a:avLst/>
                <a:gdLst>
                  <a:gd name="T0" fmla="*/ 43 w 46"/>
                  <a:gd name="T1" fmla="*/ 40 h 54"/>
                  <a:gd name="T2" fmla="*/ 43 w 46"/>
                  <a:gd name="T3" fmla="*/ 40 h 54"/>
                  <a:gd name="T4" fmla="*/ 35 w 46"/>
                  <a:gd name="T5" fmla="*/ 44 h 54"/>
                  <a:gd name="T6" fmla="*/ 27 w 46"/>
                  <a:gd name="T7" fmla="*/ 46 h 54"/>
                  <a:gd name="T8" fmla="*/ 14 w 46"/>
                  <a:gd name="T9" fmla="*/ 40 h 54"/>
                  <a:gd name="T10" fmla="*/ 10 w 46"/>
                  <a:gd name="T11" fmla="*/ 28 h 54"/>
                  <a:gd name="T12" fmla="*/ 45 w 46"/>
                  <a:gd name="T13" fmla="*/ 28 h 54"/>
                  <a:gd name="T14" fmla="*/ 45 w 46"/>
                  <a:gd name="T15" fmla="*/ 27 h 54"/>
                  <a:gd name="T16" fmla="*/ 40 w 46"/>
                  <a:gd name="T17" fmla="*/ 6 h 54"/>
                  <a:gd name="T18" fmla="*/ 24 w 46"/>
                  <a:gd name="T19" fmla="*/ 0 h 54"/>
                  <a:gd name="T20" fmla="*/ 0 w 46"/>
                  <a:gd name="T21" fmla="*/ 27 h 54"/>
                  <a:gd name="T22" fmla="*/ 26 w 46"/>
                  <a:gd name="T23" fmla="*/ 54 h 54"/>
                  <a:gd name="T24" fmla="*/ 42 w 46"/>
                  <a:gd name="T25" fmla="*/ 50 h 54"/>
                  <a:gd name="T26" fmla="*/ 43 w 46"/>
                  <a:gd name="T27" fmla="*/ 49 h 54"/>
                  <a:gd name="T28" fmla="*/ 43 w 46"/>
                  <a:gd name="T29" fmla="*/ 40 h 54"/>
                  <a:gd name="T30" fmla="*/ 43 w 46"/>
                  <a:gd name="T31" fmla="*/ 40 h 54"/>
                  <a:gd name="T32" fmla="*/ 35 w 46"/>
                  <a:gd name="T33" fmla="*/ 20 h 54"/>
                  <a:gd name="T34" fmla="*/ 35 w 46"/>
                  <a:gd name="T35" fmla="*/ 20 h 54"/>
                  <a:gd name="T36" fmla="*/ 10 w 46"/>
                  <a:gd name="T37" fmla="*/ 20 h 54"/>
                  <a:gd name="T38" fmla="*/ 23 w 46"/>
                  <a:gd name="T39" fmla="*/ 7 h 54"/>
                  <a:gd name="T40" fmla="*/ 34 w 46"/>
                  <a:gd name="T41" fmla="*/ 14 h 54"/>
                  <a:gd name="T42" fmla="*/ 35 w 46"/>
                  <a:gd name="T4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1" y="41"/>
                      <a:pt x="39" y="43"/>
                      <a:pt x="35" y="44"/>
                    </a:cubicBezTo>
                    <a:cubicBezTo>
                      <a:pt x="33" y="45"/>
                      <a:pt x="30" y="46"/>
                      <a:pt x="27" y="46"/>
                    </a:cubicBezTo>
                    <a:cubicBezTo>
                      <a:pt x="24" y="46"/>
                      <a:pt x="18" y="45"/>
                      <a:pt x="14" y="40"/>
                    </a:cubicBezTo>
                    <a:cubicBezTo>
                      <a:pt x="11" y="36"/>
                      <a:pt x="10" y="31"/>
                      <a:pt x="10" y="28"/>
                    </a:cubicBezTo>
                    <a:cubicBezTo>
                      <a:pt x="27" y="28"/>
                      <a:pt x="29" y="28"/>
                      <a:pt x="45" y="28"/>
                    </a:cubicBezTo>
                    <a:lnTo>
                      <a:pt x="45" y="27"/>
                    </a:lnTo>
                    <a:cubicBezTo>
                      <a:pt x="45" y="23"/>
                      <a:pt x="46" y="13"/>
                      <a:pt x="40" y="6"/>
                    </a:cubicBezTo>
                    <a:cubicBezTo>
                      <a:pt x="37" y="3"/>
                      <a:pt x="32" y="0"/>
                      <a:pt x="24" y="0"/>
                    </a:cubicBezTo>
                    <a:cubicBezTo>
                      <a:pt x="11" y="0"/>
                      <a:pt x="0" y="9"/>
                      <a:pt x="0" y="27"/>
                    </a:cubicBezTo>
                    <a:cubicBezTo>
                      <a:pt x="0" y="44"/>
                      <a:pt x="10" y="54"/>
                      <a:pt x="26" y="54"/>
                    </a:cubicBezTo>
                    <a:cubicBezTo>
                      <a:pt x="35" y="54"/>
                      <a:pt x="40" y="51"/>
                      <a:pt x="42" y="50"/>
                    </a:cubicBezTo>
                    <a:lnTo>
                      <a:pt x="43" y="49"/>
                    </a:lnTo>
                    <a:cubicBezTo>
                      <a:pt x="43" y="45"/>
                      <a:pt x="43" y="44"/>
                      <a:pt x="43" y="40"/>
                    </a:cubicBezTo>
                    <a:lnTo>
                      <a:pt x="43" y="40"/>
                    </a:lnTo>
                    <a:close/>
                    <a:moveTo>
                      <a:pt x="35" y="20"/>
                    </a:moveTo>
                    <a:lnTo>
                      <a:pt x="35" y="20"/>
                    </a:lnTo>
                    <a:cubicBezTo>
                      <a:pt x="26" y="20"/>
                      <a:pt x="22" y="21"/>
                      <a:pt x="10" y="20"/>
                    </a:cubicBezTo>
                    <a:cubicBezTo>
                      <a:pt x="11" y="11"/>
                      <a:pt x="18" y="7"/>
                      <a:pt x="23" y="7"/>
                    </a:cubicBezTo>
                    <a:cubicBezTo>
                      <a:pt x="28" y="7"/>
                      <a:pt x="32" y="9"/>
                      <a:pt x="34" y="14"/>
                    </a:cubicBezTo>
                    <a:cubicBezTo>
                      <a:pt x="35" y="17"/>
                      <a:pt x="35" y="19"/>
                      <a:pt x="35" y="2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94" name="Freeform 289"/>
              <p:cNvSpPr>
                <a:spLocks/>
              </p:cNvSpPr>
              <p:nvPr/>
            </p:nvSpPr>
            <p:spPr bwMode="auto">
              <a:xfrm>
                <a:off x="4019" y="2884"/>
                <a:ext cx="35" cy="41"/>
              </a:xfrm>
              <a:custGeom>
                <a:avLst/>
                <a:gdLst>
                  <a:gd name="T0" fmla="*/ 45 w 45"/>
                  <a:gd name="T1" fmla="*/ 52 h 53"/>
                  <a:gd name="T2" fmla="*/ 45 w 45"/>
                  <a:gd name="T3" fmla="*/ 52 h 53"/>
                  <a:gd name="T4" fmla="*/ 45 w 45"/>
                  <a:gd name="T5" fmla="*/ 32 h 53"/>
                  <a:gd name="T6" fmla="*/ 45 w 45"/>
                  <a:gd name="T7" fmla="*/ 20 h 53"/>
                  <a:gd name="T8" fmla="*/ 43 w 45"/>
                  <a:gd name="T9" fmla="*/ 8 h 53"/>
                  <a:gd name="T10" fmla="*/ 38 w 45"/>
                  <a:gd name="T11" fmla="*/ 2 h 53"/>
                  <a:gd name="T12" fmla="*/ 29 w 45"/>
                  <a:gd name="T13" fmla="*/ 0 h 53"/>
                  <a:gd name="T14" fmla="*/ 12 w 45"/>
                  <a:gd name="T15" fmla="*/ 6 h 53"/>
                  <a:gd name="T16" fmla="*/ 12 w 45"/>
                  <a:gd name="T17" fmla="*/ 1 h 53"/>
                  <a:gd name="T18" fmla="*/ 11 w 45"/>
                  <a:gd name="T19" fmla="*/ 0 h 53"/>
                  <a:gd name="T20" fmla="*/ 1 w 45"/>
                  <a:gd name="T21" fmla="*/ 2 h 53"/>
                  <a:gd name="T22" fmla="*/ 0 w 45"/>
                  <a:gd name="T23" fmla="*/ 3 h 53"/>
                  <a:gd name="T24" fmla="*/ 1 w 45"/>
                  <a:gd name="T25" fmla="*/ 34 h 53"/>
                  <a:gd name="T26" fmla="*/ 1 w 45"/>
                  <a:gd name="T27" fmla="*/ 52 h 53"/>
                  <a:gd name="T28" fmla="*/ 2 w 45"/>
                  <a:gd name="T29" fmla="*/ 53 h 53"/>
                  <a:gd name="T30" fmla="*/ 12 w 45"/>
                  <a:gd name="T31" fmla="*/ 52 h 53"/>
                  <a:gd name="T32" fmla="*/ 13 w 45"/>
                  <a:gd name="T33" fmla="*/ 52 h 53"/>
                  <a:gd name="T34" fmla="*/ 12 w 45"/>
                  <a:gd name="T35" fmla="*/ 14 h 53"/>
                  <a:gd name="T36" fmla="*/ 25 w 45"/>
                  <a:gd name="T37" fmla="*/ 8 h 53"/>
                  <a:gd name="T38" fmla="*/ 34 w 45"/>
                  <a:gd name="T39" fmla="*/ 16 h 53"/>
                  <a:gd name="T40" fmla="*/ 35 w 45"/>
                  <a:gd name="T41" fmla="*/ 34 h 53"/>
                  <a:gd name="T42" fmla="*/ 34 w 45"/>
                  <a:gd name="T43" fmla="*/ 49 h 53"/>
                  <a:gd name="T44" fmla="*/ 34 w 45"/>
                  <a:gd name="T45" fmla="*/ 52 h 53"/>
                  <a:gd name="T46" fmla="*/ 35 w 45"/>
                  <a:gd name="T47" fmla="*/ 53 h 53"/>
                  <a:gd name="T48" fmla="*/ 45 w 45"/>
                  <a:gd name="T49" fmla="*/ 52 h 53"/>
                  <a:gd name="T50" fmla="*/ 45 w 45"/>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5" y="52"/>
                    </a:moveTo>
                    <a:lnTo>
                      <a:pt x="45" y="52"/>
                    </a:lnTo>
                    <a:cubicBezTo>
                      <a:pt x="45" y="48"/>
                      <a:pt x="45" y="43"/>
                      <a:pt x="45" y="32"/>
                    </a:cubicBezTo>
                    <a:lnTo>
                      <a:pt x="45" y="20"/>
                    </a:lnTo>
                    <a:cubicBezTo>
                      <a:pt x="45" y="14"/>
                      <a:pt x="45" y="11"/>
                      <a:pt x="43" y="8"/>
                    </a:cubicBezTo>
                    <a:cubicBezTo>
                      <a:pt x="42" y="6"/>
                      <a:pt x="40" y="3"/>
                      <a:pt x="38" y="2"/>
                    </a:cubicBezTo>
                    <a:cubicBezTo>
                      <a:pt x="35" y="0"/>
                      <a:pt x="32" y="0"/>
                      <a:pt x="29" y="0"/>
                    </a:cubicBezTo>
                    <a:cubicBezTo>
                      <a:pt x="21" y="0"/>
                      <a:pt x="15" y="4"/>
                      <a:pt x="12" y="6"/>
                    </a:cubicBezTo>
                    <a:lnTo>
                      <a:pt x="12" y="1"/>
                    </a:lnTo>
                    <a:lnTo>
                      <a:pt x="11" y="0"/>
                    </a:lnTo>
                    <a:cubicBezTo>
                      <a:pt x="7" y="1"/>
                      <a:pt x="6" y="1"/>
                      <a:pt x="1" y="2"/>
                    </a:cubicBezTo>
                    <a:lnTo>
                      <a:pt x="0" y="3"/>
                    </a:lnTo>
                    <a:cubicBezTo>
                      <a:pt x="1" y="10"/>
                      <a:pt x="1" y="18"/>
                      <a:pt x="1" y="34"/>
                    </a:cubicBezTo>
                    <a:cubicBezTo>
                      <a:pt x="1" y="41"/>
                      <a:pt x="1" y="46"/>
                      <a:pt x="1" y="52"/>
                    </a:cubicBezTo>
                    <a:lnTo>
                      <a:pt x="2" y="53"/>
                    </a:lnTo>
                    <a:cubicBezTo>
                      <a:pt x="6" y="52"/>
                      <a:pt x="7" y="52"/>
                      <a:pt x="12" y="52"/>
                    </a:cubicBezTo>
                    <a:lnTo>
                      <a:pt x="13" y="52"/>
                    </a:lnTo>
                    <a:cubicBezTo>
                      <a:pt x="12" y="40"/>
                      <a:pt x="12" y="31"/>
                      <a:pt x="12" y="14"/>
                    </a:cubicBezTo>
                    <a:cubicBezTo>
                      <a:pt x="15" y="12"/>
                      <a:pt x="19" y="8"/>
                      <a:pt x="25" y="8"/>
                    </a:cubicBezTo>
                    <a:cubicBezTo>
                      <a:pt x="26" y="8"/>
                      <a:pt x="32" y="8"/>
                      <a:pt x="34" y="16"/>
                    </a:cubicBezTo>
                    <a:cubicBezTo>
                      <a:pt x="34" y="18"/>
                      <a:pt x="35" y="19"/>
                      <a:pt x="35" y="34"/>
                    </a:cubicBezTo>
                    <a:cubicBezTo>
                      <a:pt x="35" y="39"/>
                      <a:pt x="35" y="44"/>
                      <a:pt x="34" y="49"/>
                    </a:cubicBezTo>
                    <a:cubicBezTo>
                      <a:pt x="34" y="50"/>
                      <a:pt x="34" y="51"/>
                      <a:pt x="34" y="52"/>
                    </a:cubicBezTo>
                    <a:lnTo>
                      <a:pt x="35" y="53"/>
                    </a:lnTo>
                    <a:cubicBezTo>
                      <a:pt x="40" y="52"/>
                      <a:pt x="40" y="52"/>
                      <a:pt x="45" y="52"/>
                    </a:cubicBezTo>
                    <a:lnTo>
                      <a:pt x="45"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95" name="Freeform 290"/>
              <p:cNvSpPr>
                <a:spLocks/>
              </p:cNvSpPr>
              <p:nvPr/>
            </p:nvSpPr>
            <p:spPr bwMode="auto">
              <a:xfrm>
                <a:off x="4059" y="2873"/>
                <a:ext cx="23" cy="52"/>
              </a:xfrm>
              <a:custGeom>
                <a:avLst/>
                <a:gdLst>
                  <a:gd name="T0" fmla="*/ 29 w 30"/>
                  <a:gd name="T1" fmla="*/ 59 h 68"/>
                  <a:gd name="T2" fmla="*/ 29 w 30"/>
                  <a:gd name="T3" fmla="*/ 59 h 68"/>
                  <a:gd name="T4" fmla="*/ 24 w 30"/>
                  <a:gd name="T5" fmla="*/ 60 h 68"/>
                  <a:gd name="T6" fmla="*/ 18 w 30"/>
                  <a:gd name="T7" fmla="*/ 50 h 68"/>
                  <a:gd name="T8" fmla="*/ 18 w 30"/>
                  <a:gd name="T9" fmla="*/ 42 h 68"/>
                  <a:gd name="T10" fmla="*/ 18 w 30"/>
                  <a:gd name="T11" fmla="*/ 24 h 68"/>
                  <a:gd name="T12" fmla="*/ 29 w 30"/>
                  <a:gd name="T13" fmla="*/ 24 h 68"/>
                  <a:gd name="T14" fmla="*/ 30 w 30"/>
                  <a:gd name="T15" fmla="*/ 23 h 68"/>
                  <a:gd name="T16" fmla="*/ 30 w 30"/>
                  <a:gd name="T17" fmla="*/ 16 h 68"/>
                  <a:gd name="T18" fmla="*/ 29 w 30"/>
                  <a:gd name="T19" fmla="*/ 16 h 68"/>
                  <a:gd name="T20" fmla="*/ 18 w 30"/>
                  <a:gd name="T21" fmla="*/ 16 h 68"/>
                  <a:gd name="T22" fmla="*/ 19 w 30"/>
                  <a:gd name="T23" fmla="*/ 1 h 68"/>
                  <a:gd name="T24" fmla="*/ 18 w 30"/>
                  <a:gd name="T25" fmla="*/ 0 h 68"/>
                  <a:gd name="T26" fmla="*/ 8 w 30"/>
                  <a:gd name="T27" fmla="*/ 3 h 68"/>
                  <a:gd name="T28" fmla="*/ 8 w 30"/>
                  <a:gd name="T29" fmla="*/ 4 h 68"/>
                  <a:gd name="T30" fmla="*/ 8 w 30"/>
                  <a:gd name="T31" fmla="*/ 10 h 68"/>
                  <a:gd name="T32" fmla="*/ 8 w 30"/>
                  <a:gd name="T33" fmla="*/ 16 h 68"/>
                  <a:gd name="T34" fmla="*/ 1 w 30"/>
                  <a:gd name="T35" fmla="*/ 16 h 68"/>
                  <a:gd name="T36" fmla="*/ 1 w 30"/>
                  <a:gd name="T37" fmla="*/ 17 h 68"/>
                  <a:gd name="T38" fmla="*/ 0 w 30"/>
                  <a:gd name="T39" fmla="*/ 24 h 68"/>
                  <a:gd name="T40" fmla="*/ 1 w 30"/>
                  <a:gd name="T41" fmla="*/ 24 h 68"/>
                  <a:gd name="T42" fmla="*/ 8 w 30"/>
                  <a:gd name="T43" fmla="*/ 24 h 68"/>
                  <a:gd name="T44" fmla="*/ 8 w 30"/>
                  <a:gd name="T45" fmla="*/ 46 h 68"/>
                  <a:gd name="T46" fmla="*/ 10 w 30"/>
                  <a:gd name="T47" fmla="*/ 63 h 68"/>
                  <a:gd name="T48" fmla="*/ 21 w 30"/>
                  <a:gd name="T49" fmla="*/ 68 h 68"/>
                  <a:gd name="T50" fmla="*/ 29 w 30"/>
                  <a:gd name="T51" fmla="*/ 67 h 68"/>
                  <a:gd name="T52" fmla="*/ 29 w 30"/>
                  <a:gd name="T53" fmla="*/ 66 h 68"/>
                  <a:gd name="T54" fmla="*/ 29 w 30"/>
                  <a:gd name="T55" fmla="*/ 60 h 68"/>
                  <a:gd name="T56" fmla="*/ 29 w 30"/>
                  <a:gd name="T5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68">
                    <a:moveTo>
                      <a:pt x="29" y="59"/>
                    </a:moveTo>
                    <a:lnTo>
                      <a:pt x="29" y="59"/>
                    </a:lnTo>
                    <a:cubicBezTo>
                      <a:pt x="28" y="59"/>
                      <a:pt x="26" y="60"/>
                      <a:pt x="24" y="60"/>
                    </a:cubicBezTo>
                    <a:cubicBezTo>
                      <a:pt x="19" y="60"/>
                      <a:pt x="18" y="58"/>
                      <a:pt x="18" y="50"/>
                    </a:cubicBezTo>
                    <a:cubicBezTo>
                      <a:pt x="18" y="49"/>
                      <a:pt x="18" y="43"/>
                      <a:pt x="18" y="42"/>
                    </a:cubicBezTo>
                    <a:lnTo>
                      <a:pt x="18" y="24"/>
                    </a:lnTo>
                    <a:cubicBezTo>
                      <a:pt x="24" y="24"/>
                      <a:pt x="24" y="24"/>
                      <a:pt x="29" y="24"/>
                    </a:cubicBezTo>
                    <a:lnTo>
                      <a:pt x="30" y="23"/>
                    </a:lnTo>
                    <a:cubicBezTo>
                      <a:pt x="30" y="20"/>
                      <a:pt x="30" y="19"/>
                      <a:pt x="30" y="16"/>
                    </a:cubicBezTo>
                    <a:lnTo>
                      <a:pt x="29" y="16"/>
                    </a:lnTo>
                    <a:cubicBezTo>
                      <a:pt x="24" y="16"/>
                      <a:pt x="23" y="16"/>
                      <a:pt x="18" y="16"/>
                    </a:cubicBezTo>
                    <a:cubicBezTo>
                      <a:pt x="18" y="9"/>
                      <a:pt x="19" y="8"/>
                      <a:pt x="19" y="1"/>
                    </a:cubicBezTo>
                    <a:lnTo>
                      <a:pt x="18" y="0"/>
                    </a:lnTo>
                    <a:cubicBezTo>
                      <a:pt x="14" y="2"/>
                      <a:pt x="12" y="2"/>
                      <a:pt x="8" y="3"/>
                    </a:cubicBezTo>
                    <a:lnTo>
                      <a:pt x="8" y="4"/>
                    </a:lnTo>
                    <a:cubicBezTo>
                      <a:pt x="8" y="6"/>
                      <a:pt x="8" y="8"/>
                      <a:pt x="8" y="10"/>
                    </a:cubicBezTo>
                    <a:cubicBezTo>
                      <a:pt x="8" y="12"/>
                      <a:pt x="8" y="14"/>
                      <a:pt x="8" y="16"/>
                    </a:cubicBezTo>
                    <a:cubicBezTo>
                      <a:pt x="5" y="16"/>
                      <a:pt x="3" y="16"/>
                      <a:pt x="1" y="16"/>
                    </a:cubicBezTo>
                    <a:lnTo>
                      <a:pt x="1" y="17"/>
                    </a:lnTo>
                    <a:cubicBezTo>
                      <a:pt x="1" y="20"/>
                      <a:pt x="1" y="20"/>
                      <a:pt x="0" y="24"/>
                    </a:cubicBezTo>
                    <a:lnTo>
                      <a:pt x="1" y="24"/>
                    </a:lnTo>
                    <a:cubicBezTo>
                      <a:pt x="4" y="24"/>
                      <a:pt x="4" y="24"/>
                      <a:pt x="8" y="24"/>
                    </a:cubicBezTo>
                    <a:lnTo>
                      <a:pt x="8" y="46"/>
                    </a:lnTo>
                    <a:cubicBezTo>
                      <a:pt x="8" y="57"/>
                      <a:pt x="8" y="60"/>
                      <a:pt x="10" y="63"/>
                    </a:cubicBezTo>
                    <a:cubicBezTo>
                      <a:pt x="13" y="68"/>
                      <a:pt x="19" y="68"/>
                      <a:pt x="21" y="68"/>
                    </a:cubicBezTo>
                    <a:cubicBezTo>
                      <a:pt x="25" y="68"/>
                      <a:pt x="27" y="67"/>
                      <a:pt x="29" y="67"/>
                    </a:cubicBezTo>
                    <a:lnTo>
                      <a:pt x="29" y="66"/>
                    </a:lnTo>
                    <a:cubicBezTo>
                      <a:pt x="29" y="64"/>
                      <a:pt x="29" y="63"/>
                      <a:pt x="29" y="60"/>
                    </a:cubicBezTo>
                    <a:lnTo>
                      <a:pt x="29"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96" name="Freeform 291"/>
              <p:cNvSpPr>
                <a:spLocks/>
              </p:cNvSpPr>
              <p:nvPr/>
            </p:nvSpPr>
            <p:spPr bwMode="auto">
              <a:xfrm>
                <a:off x="3633" y="2980"/>
                <a:ext cx="20" cy="40"/>
              </a:xfrm>
              <a:custGeom>
                <a:avLst/>
                <a:gdLst>
                  <a:gd name="T0" fmla="*/ 24 w 26"/>
                  <a:gd name="T1" fmla="*/ 11 h 53"/>
                  <a:gd name="T2" fmla="*/ 24 w 26"/>
                  <a:gd name="T3" fmla="*/ 11 h 53"/>
                  <a:gd name="T4" fmla="*/ 26 w 26"/>
                  <a:gd name="T5" fmla="*/ 0 h 53"/>
                  <a:gd name="T6" fmla="*/ 26 w 26"/>
                  <a:gd name="T7" fmla="*/ 0 h 53"/>
                  <a:gd name="T8" fmla="*/ 23 w 26"/>
                  <a:gd name="T9" fmla="*/ 0 h 53"/>
                  <a:gd name="T10" fmla="*/ 11 w 26"/>
                  <a:gd name="T11" fmla="*/ 9 h 53"/>
                  <a:gd name="T12" fmla="*/ 12 w 26"/>
                  <a:gd name="T13" fmla="*/ 1 h 53"/>
                  <a:gd name="T14" fmla="*/ 11 w 26"/>
                  <a:gd name="T15" fmla="*/ 0 h 53"/>
                  <a:gd name="T16" fmla="*/ 1 w 26"/>
                  <a:gd name="T17" fmla="*/ 2 h 53"/>
                  <a:gd name="T18" fmla="*/ 0 w 26"/>
                  <a:gd name="T19" fmla="*/ 3 h 53"/>
                  <a:gd name="T20" fmla="*/ 1 w 26"/>
                  <a:gd name="T21" fmla="*/ 28 h 53"/>
                  <a:gd name="T22" fmla="*/ 1 w 26"/>
                  <a:gd name="T23" fmla="*/ 52 h 53"/>
                  <a:gd name="T24" fmla="*/ 1 w 26"/>
                  <a:gd name="T25" fmla="*/ 53 h 53"/>
                  <a:gd name="T26" fmla="*/ 12 w 26"/>
                  <a:gd name="T27" fmla="*/ 52 h 53"/>
                  <a:gd name="T28" fmla="*/ 12 w 26"/>
                  <a:gd name="T29" fmla="*/ 52 h 53"/>
                  <a:gd name="T30" fmla="*/ 12 w 26"/>
                  <a:gd name="T31" fmla="*/ 29 h 53"/>
                  <a:gd name="T32" fmla="*/ 16 w 26"/>
                  <a:gd name="T33" fmla="*/ 11 h 53"/>
                  <a:gd name="T34" fmla="*/ 20 w 26"/>
                  <a:gd name="T35" fmla="*/ 10 h 53"/>
                  <a:gd name="T36" fmla="*/ 24 w 26"/>
                  <a:gd name="T37" fmla="*/ 11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6"/>
                      <a:pt x="25" y="5"/>
                      <a:pt x="26" y="0"/>
                    </a:cubicBezTo>
                    <a:lnTo>
                      <a:pt x="26" y="0"/>
                    </a:lnTo>
                    <a:cubicBezTo>
                      <a:pt x="25" y="0"/>
                      <a:pt x="24" y="0"/>
                      <a:pt x="23" y="0"/>
                    </a:cubicBezTo>
                    <a:cubicBezTo>
                      <a:pt x="15" y="0"/>
                      <a:pt x="12" y="6"/>
                      <a:pt x="11" y="9"/>
                    </a:cubicBezTo>
                    <a:lnTo>
                      <a:pt x="12" y="1"/>
                    </a:lnTo>
                    <a:lnTo>
                      <a:pt x="11" y="0"/>
                    </a:lnTo>
                    <a:cubicBezTo>
                      <a:pt x="7" y="1"/>
                      <a:pt x="4" y="1"/>
                      <a:pt x="1" y="2"/>
                    </a:cubicBezTo>
                    <a:lnTo>
                      <a:pt x="0" y="3"/>
                    </a:lnTo>
                    <a:cubicBezTo>
                      <a:pt x="1" y="8"/>
                      <a:pt x="1" y="13"/>
                      <a:pt x="1" y="28"/>
                    </a:cubicBezTo>
                    <a:cubicBezTo>
                      <a:pt x="1" y="38"/>
                      <a:pt x="1" y="44"/>
                      <a:pt x="1" y="52"/>
                    </a:cubicBezTo>
                    <a:lnTo>
                      <a:pt x="1" y="53"/>
                    </a:lnTo>
                    <a:cubicBezTo>
                      <a:pt x="6" y="52"/>
                      <a:pt x="7" y="52"/>
                      <a:pt x="12" y="52"/>
                    </a:cubicBezTo>
                    <a:lnTo>
                      <a:pt x="12" y="52"/>
                    </a:lnTo>
                    <a:cubicBezTo>
                      <a:pt x="12" y="46"/>
                      <a:pt x="12" y="40"/>
                      <a:pt x="12" y="29"/>
                    </a:cubicBezTo>
                    <a:cubicBezTo>
                      <a:pt x="12" y="19"/>
                      <a:pt x="12" y="14"/>
                      <a:pt x="16" y="11"/>
                    </a:cubicBezTo>
                    <a:cubicBezTo>
                      <a:pt x="16" y="11"/>
                      <a:pt x="18" y="10"/>
                      <a:pt x="20" y="10"/>
                    </a:cubicBezTo>
                    <a:cubicBezTo>
                      <a:pt x="21" y="10"/>
                      <a:pt x="23" y="11"/>
                      <a:pt x="24" y="11"/>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97" name="Freeform 292"/>
              <p:cNvSpPr>
                <a:spLocks noEditPoints="1"/>
              </p:cNvSpPr>
              <p:nvPr/>
            </p:nvSpPr>
            <p:spPr bwMode="auto">
              <a:xfrm>
                <a:off x="3657" y="2979"/>
                <a:ext cx="35" cy="41"/>
              </a:xfrm>
              <a:custGeom>
                <a:avLst/>
                <a:gdLst>
                  <a:gd name="T0" fmla="*/ 43 w 46"/>
                  <a:gd name="T1" fmla="*/ 41 h 54"/>
                  <a:gd name="T2" fmla="*/ 43 w 46"/>
                  <a:gd name="T3" fmla="*/ 41 h 54"/>
                  <a:gd name="T4" fmla="*/ 36 w 46"/>
                  <a:gd name="T5" fmla="*/ 45 h 54"/>
                  <a:gd name="T6" fmla="*/ 27 w 46"/>
                  <a:gd name="T7" fmla="*/ 47 h 54"/>
                  <a:gd name="T8" fmla="*/ 14 w 46"/>
                  <a:gd name="T9" fmla="*/ 41 h 54"/>
                  <a:gd name="T10" fmla="*/ 10 w 46"/>
                  <a:gd name="T11" fmla="*/ 29 h 54"/>
                  <a:gd name="T12" fmla="*/ 45 w 46"/>
                  <a:gd name="T13" fmla="*/ 29 h 54"/>
                  <a:gd name="T14" fmla="*/ 45 w 46"/>
                  <a:gd name="T15" fmla="*/ 28 h 54"/>
                  <a:gd name="T16" fmla="*/ 40 w 46"/>
                  <a:gd name="T17" fmla="*/ 7 h 54"/>
                  <a:gd name="T18" fmla="*/ 24 w 46"/>
                  <a:gd name="T19" fmla="*/ 0 h 54"/>
                  <a:gd name="T20" fmla="*/ 0 w 46"/>
                  <a:gd name="T21" fmla="*/ 28 h 54"/>
                  <a:gd name="T22" fmla="*/ 26 w 46"/>
                  <a:gd name="T23" fmla="*/ 54 h 54"/>
                  <a:gd name="T24" fmla="*/ 42 w 46"/>
                  <a:gd name="T25" fmla="*/ 51 h 54"/>
                  <a:gd name="T26" fmla="*/ 43 w 46"/>
                  <a:gd name="T27" fmla="*/ 50 h 54"/>
                  <a:gd name="T28" fmla="*/ 43 w 46"/>
                  <a:gd name="T29" fmla="*/ 41 h 54"/>
                  <a:gd name="T30" fmla="*/ 43 w 46"/>
                  <a:gd name="T31" fmla="*/ 41 h 54"/>
                  <a:gd name="T32" fmla="*/ 35 w 46"/>
                  <a:gd name="T33" fmla="*/ 21 h 54"/>
                  <a:gd name="T34" fmla="*/ 35 w 46"/>
                  <a:gd name="T35" fmla="*/ 21 h 54"/>
                  <a:gd name="T36" fmla="*/ 10 w 46"/>
                  <a:gd name="T37" fmla="*/ 21 h 54"/>
                  <a:gd name="T38" fmla="*/ 23 w 46"/>
                  <a:gd name="T39" fmla="*/ 8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1"/>
                    </a:moveTo>
                    <a:lnTo>
                      <a:pt x="43" y="41"/>
                    </a:lnTo>
                    <a:cubicBezTo>
                      <a:pt x="41" y="42"/>
                      <a:pt x="39" y="44"/>
                      <a:pt x="36" y="45"/>
                    </a:cubicBezTo>
                    <a:cubicBezTo>
                      <a:pt x="33" y="46"/>
                      <a:pt x="30" y="47"/>
                      <a:pt x="27" y="47"/>
                    </a:cubicBezTo>
                    <a:cubicBezTo>
                      <a:pt x="24" y="47"/>
                      <a:pt x="18" y="46"/>
                      <a:pt x="14" y="41"/>
                    </a:cubicBezTo>
                    <a:cubicBezTo>
                      <a:pt x="11" y="37"/>
                      <a:pt x="10" y="32"/>
                      <a:pt x="10" y="29"/>
                    </a:cubicBezTo>
                    <a:cubicBezTo>
                      <a:pt x="27" y="29"/>
                      <a:pt x="29" y="29"/>
                      <a:pt x="45" y="29"/>
                    </a:cubicBezTo>
                    <a:lnTo>
                      <a:pt x="45" y="28"/>
                    </a:lnTo>
                    <a:cubicBezTo>
                      <a:pt x="46" y="24"/>
                      <a:pt x="46" y="14"/>
                      <a:pt x="40" y="7"/>
                    </a:cubicBezTo>
                    <a:cubicBezTo>
                      <a:pt x="37" y="4"/>
                      <a:pt x="32" y="0"/>
                      <a:pt x="24" y="0"/>
                    </a:cubicBezTo>
                    <a:cubicBezTo>
                      <a:pt x="11" y="0"/>
                      <a:pt x="0" y="9"/>
                      <a:pt x="0" y="28"/>
                    </a:cubicBezTo>
                    <a:cubicBezTo>
                      <a:pt x="0" y="45"/>
                      <a:pt x="10" y="54"/>
                      <a:pt x="26" y="54"/>
                    </a:cubicBezTo>
                    <a:cubicBezTo>
                      <a:pt x="35" y="54"/>
                      <a:pt x="40" y="52"/>
                      <a:pt x="42" y="51"/>
                    </a:cubicBezTo>
                    <a:lnTo>
                      <a:pt x="43" y="50"/>
                    </a:lnTo>
                    <a:cubicBezTo>
                      <a:pt x="43" y="46"/>
                      <a:pt x="43" y="45"/>
                      <a:pt x="43" y="41"/>
                    </a:cubicBezTo>
                    <a:lnTo>
                      <a:pt x="43" y="41"/>
                    </a:lnTo>
                    <a:close/>
                    <a:moveTo>
                      <a:pt x="35" y="21"/>
                    </a:moveTo>
                    <a:lnTo>
                      <a:pt x="35" y="21"/>
                    </a:lnTo>
                    <a:cubicBezTo>
                      <a:pt x="26" y="21"/>
                      <a:pt x="22" y="21"/>
                      <a:pt x="10" y="21"/>
                    </a:cubicBezTo>
                    <a:cubicBezTo>
                      <a:pt x="11" y="11"/>
                      <a:pt x="18" y="8"/>
                      <a:pt x="23" y="8"/>
                    </a:cubicBezTo>
                    <a:cubicBezTo>
                      <a:pt x="28" y="8"/>
                      <a:pt x="32" y="10"/>
                      <a:pt x="34" y="15"/>
                    </a:cubicBezTo>
                    <a:cubicBezTo>
                      <a:pt x="35" y="18"/>
                      <a:pt x="35" y="20"/>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98" name="Freeform 293"/>
              <p:cNvSpPr>
                <a:spLocks noEditPoints="1"/>
              </p:cNvSpPr>
              <p:nvPr/>
            </p:nvSpPr>
            <p:spPr bwMode="auto">
              <a:xfrm>
                <a:off x="3697" y="2980"/>
                <a:ext cx="37" cy="59"/>
              </a:xfrm>
              <a:custGeom>
                <a:avLst/>
                <a:gdLst>
                  <a:gd name="T0" fmla="*/ 47 w 48"/>
                  <a:gd name="T1" fmla="*/ 1 h 77"/>
                  <a:gd name="T2" fmla="*/ 47 w 48"/>
                  <a:gd name="T3" fmla="*/ 1 h 77"/>
                  <a:gd name="T4" fmla="*/ 33 w 48"/>
                  <a:gd name="T5" fmla="*/ 0 h 77"/>
                  <a:gd name="T6" fmla="*/ 3 w 48"/>
                  <a:gd name="T7" fmla="*/ 15 h 77"/>
                  <a:gd name="T8" fmla="*/ 0 w 48"/>
                  <a:gd name="T9" fmla="*/ 28 h 77"/>
                  <a:gd name="T10" fmla="*/ 22 w 48"/>
                  <a:gd name="T11" fmla="*/ 53 h 77"/>
                  <a:gd name="T12" fmla="*/ 37 w 48"/>
                  <a:gd name="T13" fmla="*/ 49 h 77"/>
                  <a:gd name="T14" fmla="*/ 37 w 48"/>
                  <a:gd name="T15" fmla="*/ 76 h 77"/>
                  <a:gd name="T16" fmla="*/ 37 w 48"/>
                  <a:gd name="T17" fmla="*/ 77 h 77"/>
                  <a:gd name="T18" fmla="*/ 47 w 48"/>
                  <a:gd name="T19" fmla="*/ 76 h 77"/>
                  <a:gd name="T20" fmla="*/ 48 w 48"/>
                  <a:gd name="T21" fmla="*/ 76 h 77"/>
                  <a:gd name="T22" fmla="*/ 48 w 48"/>
                  <a:gd name="T23" fmla="*/ 72 h 77"/>
                  <a:gd name="T24" fmla="*/ 47 w 48"/>
                  <a:gd name="T25" fmla="*/ 41 h 77"/>
                  <a:gd name="T26" fmla="*/ 48 w 48"/>
                  <a:gd name="T27" fmla="*/ 1 h 77"/>
                  <a:gd name="T28" fmla="*/ 47 w 48"/>
                  <a:gd name="T29" fmla="*/ 1 h 77"/>
                  <a:gd name="T30" fmla="*/ 37 w 48"/>
                  <a:gd name="T31" fmla="*/ 40 h 77"/>
                  <a:gd name="T32" fmla="*/ 37 w 48"/>
                  <a:gd name="T33" fmla="*/ 40 h 77"/>
                  <a:gd name="T34" fmla="*/ 25 w 48"/>
                  <a:gd name="T35" fmla="*/ 45 h 77"/>
                  <a:gd name="T36" fmla="*/ 11 w 48"/>
                  <a:gd name="T37" fmla="*/ 28 h 77"/>
                  <a:gd name="T38" fmla="*/ 17 w 48"/>
                  <a:gd name="T39" fmla="*/ 13 h 77"/>
                  <a:gd name="T40" fmla="*/ 33 w 48"/>
                  <a:gd name="T41" fmla="*/ 8 h 77"/>
                  <a:gd name="T42" fmla="*/ 37 w 48"/>
                  <a:gd name="T43" fmla="*/ 8 h 77"/>
                  <a:gd name="T44" fmla="*/ 37 w 48"/>
                  <a:gd name="T45" fmla="*/ 4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77">
                    <a:moveTo>
                      <a:pt x="47" y="1"/>
                    </a:moveTo>
                    <a:lnTo>
                      <a:pt x="47" y="1"/>
                    </a:lnTo>
                    <a:cubicBezTo>
                      <a:pt x="45" y="1"/>
                      <a:pt x="35" y="0"/>
                      <a:pt x="33" y="0"/>
                    </a:cubicBezTo>
                    <a:cubicBezTo>
                      <a:pt x="24" y="0"/>
                      <a:pt x="10" y="1"/>
                      <a:pt x="3" y="15"/>
                    </a:cubicBezTo>
                    <a:cubicBezTo>
                      <a:pt x="1" y="19"/>
                      <a:pt x="0" y="24"/>
                      <a:pt x="0" y="28"/>
                    </a:cubicBezTo>
                    <a:cubicBezTo>
                      <a:pt x="0" y="42"/>
                      <a:pt x="9" y="53"/>
                      <a:pt x="22" y="53"/>
                    </a:cubicBezTo>
                    <a:cubicBezTo>
                      <a:pt x="30" y="53"/>
                      <a:pt x="34" y="50"/>
                      <a:pt x="37" y="49"/>
                    </a:cubicBezTo>
                    <a:cubicBezTo>
                      <a:pt x="37" y="60"/>
                      <a:pt x="37" y="64"/>
                      <a:pt x="37" y="76"/>
                    </a:cubicBezTo>
                    <a:lnTo>
                      <a:pt x="37" y="77"/>
                    </a:lnTo>
                    <a:lnTo>
                      <a:pt x="47" y="76"/>
                    </a:lnTo>
                    <a:lnTo>
                      <a:pt x="48" y="76"/>
                    </a:lnTo>
                    <a:lnTo>
                      <a:pt x="48" y="72"/>
                    </a:lnTo>
                    <a:cubicBezTo>
                      <a:pt x="47" y="61"/>
                      <a:pt x="47" y="51"/>
                      <a:pt x="47" y="41"/>
                    </a:cubicBezTo>
                    <a:cubicBezTo>
                      <a:pt x="47" y="27"/>
                      <a:pt x="47" y="14"/>
                      <a:pt x="48" y="1"/>
                    </a:cubicBezTo>
                    <a:lnTo>
                      <a:pt x="47" y="1"/>
                    </a:lnTo>
                    <a:close/>
                    <a:moveTo>
                      <a:pt x="37" y="40"/>
                    </a:moveTo>
                    <a:lnTo>
                      <a:pt x="37" y="40"/>
                    </a:lnTo>
                    <a:cubicBezTo>
                      <a:pt x="35" y="42"/>
                      <a:pt x="31" y="45"/>
                      <a:pt x="25" y="45"/>
                    </a:cubicBezTo>
                    <a:cubicBezTo>
                      <a:pt x="15" y="45"/>
                      <a:pt x="11" y="36"/>
                      <a:pt x="11" y="28"/>
                    </a:cubicBezTo>
                    <a:cubicBezTo>
                      <a:pt x="11" y="21"/>
                      <a:pt x="14" y="16"/>
                      <a:pt x="17" y="13"/>
                    </a:cubicBezTo>
                    <a:cubicBezTo>
                      <a:pt x="22" y="8"/>
                      <a:pt x="30" y="8"/>
                      <a:pt x="33" y="8"/>
                    </a:cubicBezTo>
                    <a:lnTo>
                      <a:pt x="37" y="8"/>
                    </a:lnTo>
                    <a:lnTo>
                      <a:pt x="37" y="4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99" name="Freeform 294"/>
              <p:cNvSpPr>
                <a:spLocks/>
              </p:cNvSpPr>
              <p:nvPr/>
            </p:nvSpPr>
            <p:spPr bwMode="auto">
              <a:xfrm>
                <a:off x="3743" y="2980"/>
                <a:ext cx="35" cy="40"/>
              </a:xfrm>
              <a:custGeom>
                <a:avLst/>
                <a:gdLst>
                  <a:gd name="T0" fmla="*/ 44 w 45"/>
                  <a:gd name="T1" fmla="*/ 0 h 53"/>
                  <a:gd name="T2" fmla="*/ 44 w 45"/>
                  <a:gd name="T3" fmla="*/ 0 h 53"/>
                  <a:gd name="T4" fmla="*/ 34 w 45"/>
                  <a:gd name="T5" fmla="*/ 1 h 53"/>
                  <a:gd name="T6" fmla="*/ 33 w 45"/>
                  <a:gd name="T7" fmla="*/ 1 h 53"/>
                  <a:gd name="T8" fmla="*/ 34 w 45"/>
                  <a:gd name="T9" fmla="*/ 24 h 53"/>
                  <a:gd name="T10" fmla="*/ 34 w 45"/>
                  <a:gd name="T11" fmla="*/ 40 h 53"/>
                  <a:gd name="T12" fmla="*/ 21 w 45"/>
                  <a:gd name="T13" fmla="*/ 45 h 53"/>
                  <a:gd name="T14" fmla="*/ 11 w 45"/>
                  <a:gd name="T15" fmla="*/ 32 h 53"/>
                  <a:gd name="T16" fmla="*/ 11 w 45"/>
                  <a:gd name="T17" fmla="*/ 23 h 53"/>
                  <a:gd name="T18" fmla="*/ 12 w 45"/>
                  <a:gd name="T19" fmla="*/ 1 h 53"/>
                  <a:gd name="T20" fmla="*/ 11 w 45"/>
                  <a:gd name="T21" fmla="*/ 0 h 53"/>
                  <a:gd name="T22" fmla="*/ 1 w 45"/>
                  <a:gd name="T23" fmla="*/ 1 h 53"/>
                  <a:gd name="T24" fmla="*/ 0 w 45"/>
                  <a:gd name="T25" fmla="*/ 2 h 53"/>
                  <a:gd name="T26" fmla="*/ 1 w 45"/>
                  <a:gd name="T27" fmla="*/ 23 h 53"/>
                  <a:gd name="T28" fmla="*/ 1 w 45"/>
                  <a:gd name="T29" fmla="*/ 29 h 53"/>
                  <a:gd name="T30" fmla="*/ 7 w 45"/>
                  <a:gd name="T31" fmla="*/ 50 h 53"/>
                  <a:gd name="T32" fmla="*/ 18 w 45"/>
                  <a:gd name="T33" fmla="*/ 53 h 53"/>
                  <a:gd name="T34" fmla="*/ 34 w 45"/>
                  <a:gd name="T35" fmla="*/ 48 h 53"/>
                  <a:gd name="T36" fmla="*/ 34 w 45"/>
                  <a:gd name="T37" fmla="*/ 52 h 53"/>
                  <a:gd name="T38" fmla="*/ 35 w 45"/>
                  <a:gd name="T39" fmla="*/ 53 h 53"/>
                  <a:gd name="T40" fmla="*/ 45 w 45"/>
                  <a:gd name="T41" fmla="*/ 52 h 53"/>
                  <a:gd name="T42" fmla="*/ 45 w 45"/>
                  <a:gd name="T43" fmla="*/ 52 h 53"/>
                  <a:gd name="T44" fmla="*/ 45 w 45"/>
                  <a:gd name="T45" fmla="*/ 47 h 53"/>
                  <a:gd name="T46" fmla="*/ 44 w 45"/>
                  <a:gd name="T47" fmla="*/ 24 h 53"/>
                  <a:gd name="T48" fmla="*/ 45 w 45"/>
                  <a:gd name="T49" fmla="*/ 1 h 53"/>
                  <a:gd name="T50" fmla="*/ 44 w 45"/>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4" y="0"/>
                    </a:moveTo>
                    <a:lnTo>
                      <a:pt x="44" y="0"/>
                    </a:lnTo>
                    <a:cubicBezTo>
                      <a:pt x="39" y="1"/>
                      <a:pt x="38" y="1"/>
                      <a:pt x="34" y="1"/>
                    </a:cubicBezTo>
                    <a:lnTo>
                      <a:pt x="33" y="1"/>
                    </a:lnTo>
                    <a:cubicBezTo>
                      <a:pt x="34" y="8"/>
                      <a:pt x="34" y="11"/>
                      <a:pt x="34" y="24"/>
                    </a:cubicBezTo>
                    <a:cubicBezTo>
                      <a:pt x="34" y="30"/>
                      <a:pt x="34" y="35"/>
                      <a:pt x="34" y="40"/>
                    </a:cubicBezTo>
                    <a:cubicBezTo>
                      <a:pt x="31" y="42"/>
                      <a:pt x="27" y="45"/>
                      <a:pt x="21" y="45"/>
                    </a:cubicBezTo>
                    <a:cubicBezTo>
                      <a:pt x="11" y="45"/>
                      <a:pt x="11" y="36"/>
                      <a:pt x="11" y="32"/>
                    </a:cubicBezTo>
                    <a:cubicBezTo>
                      <a:pt x="11" y="27"/>
                      <a:pt x="11" y="25"/>
                      <a:pt x="11" y="23"/>
                    </a:cubicBezTo>
                    <a:lnTo>
                      <a:pt x="12" y="1"/>
                    </a:lnTo>
                    <a:lnTo>
                      <a:pt x="11" y="0"/>
                    </a:lnTo>
                    <a:cubicBezTo>
                      <a:pt x="6" y="1"/>
                      <a:pt x="5" y="1"/>
                      <a:pt x="1" y="1"/>
                    </a:cubicBezTo>
                    <a:lnTo>
                      <a:pt x="0" y="2"/>
                    </a:lnTo>
                    <a:cubicBezTo>
                      <a:pt x="1" y="7"/>
                      <a:pt x="1" y="8"/>
                      <a:pt x="1" y="23"/>
                    </a:cubicBezTo>
                    <a:lnTo>
                      <a:pt x="1" y="29"/>
                    </a:lnTo>
                    <a:cubicBezTo>
                      <a:pt x="1" y="37"/>
                      <a:pt x="1" y="45"/>
                      <a:pt x="7" y="50"/>
                    </a:cubicBezTo>
                    <a:cubicBezTo>
                      <a:pt x="10" y="53"/>
                      <a:pt x="15" y="53"/>
                      <a:pt x="18" y="53"/>
                    </a:cubicBezTo>
                    <a:cubicBezTo>
                      <a:pt x="27" y="53"/>
                      <a:pt x="32" y="49"/>
                      <a:pt x="34" y="48"/>
                    </a:cubicBezTo>
                    <a:lnTo>
                      <a:pt x="34" y="52"/>
                    </a:lnTo>
                    <a:lnTo>
                      <a:pt x="35" y="53"/>
                    </a:lnTo>
                    <a:cubicBezTo>
                      <a:pt x="39" y="52"/>
                      <a:pt x="40" y="52"/>
                      <a:pt x="45" y="52"/>
                    </a:cubicBezTo>
                    <a:lnTo>
                      <a:pt x="45" y="52"/>
                    </a:lnTo>
                    <a:cubicBezTo>
                      <a:pt x="45" y="50"/>
                      <a:pt x="45" y="49"/>
                      <a:pt x="45" y="47"/>
                    </a:cubicBezTo>
                    <a:cubicBezTo>
                      <a:pt x="45" y="43"/>
                      <a:pt x="44" y="36"/>
                      <a:pt x="44" y="24"/>
                    </a:cubicBezTo>
                    <a:cubicBezTo>
                      <a:pt x="44" y="16"/>
                      <a:pt x="44" y="9"/>
                      <a:pt x="45" y="1"/>
                    </a:cubicBez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00" name="Freeform 295"/>
              <p:cNvSpPr>
                <a:spLocks noEditPoints="1"/>
              </p:cNvSpPr>
              <p:nvPr/>
            </p:nvSpPr>
            <p:spPr bwMode="auto">
              <a:xfrm>
                <a:off x="3788" y="2961"/>
                <a:ext cx="9" cy="59"/>
              </a:xfrm>
              <a:custGeom>
                <a:avLst/>
                <a:gdLst>
                  <a:gd name="T0" fmla="*/ 12 w 12"/>
                  <a:gd name="T1" fmla="*/ 76 h 77"/>
                  <a:gd name="T2" fmla="*/ 12 w 12"/>
                  <a:gd name="T3" fmla="*/ 76 h 77"/>
                  <a:gd name="T4" fmla="*/ 11 w 12"/>
                  <a:gd name="T5" fmla="*/ 48 h 77"/>
                  <a:gd name="T6" fmla="*/ 12 w 12"/>
                  <a:gd name="T7" fmla="*/ 25 h 77"/>
                  <a:gd name="T8" fmla="*/ 11 w 12"/>
                  <a:gd name="T9" fmla="*/ 24 h 77"/>
                  <a:gd name="T10" fmla="*/ 0 w 12"/>
                  <a:gd name="T11" fmla="*/ 26 h 77"/>
                  <a:gd name="T12" fmla="*/ 0 w 12"/>
                  <a:gd name="T13" fmla="*/ 27 h 77"/>
                  <a:gd name="T14" fmla="*/ 1 w 12"/>
                  <a:gd name="T15" fmla="*/ 55 h 77"/>
                  <a:gd name="T16" fmla="*/ 0 w 12"/>
                  <a:gd name="T17" fmla="*/ 76 h 77"/>
                  <a:gd name="T18" fmla="*/ 1 w 12"/>
                  <a:gd name="T19" fmla="*/ 77 h 77"/>
                  <a:gd name="T20" fmla="*/ 11 w 12"/>
                  <a:gd name="T21" fmla="*/ 76 h 77"/>
                  <a:gd name="T22" fmla="*/ 12 w 12"/>
                  <a:gd name="T23" fmla="*/ 76 h 77"/>
                  <a:gd name="T24" fmla="*/ 12 w 12"/>
                  <a:gd name="T25" fmla="*/ 10 h 77"/>
                  <a:gd name="T26" fmla="*/ 12 w 12"/>
                  <a:gd name="T27" fmla="*/ 10 h 77"/>
                  <a:gd name="T28" fmla="*/ 12 w 12"/>
                  <a:gd name="T29" fmla="*/ 0 h 77"/>
                  <a:gd name="T30" fmla="*/ 12 w 12"/>
                  <a:gd name="T31" fmla="*/ 0 h 77"/>
                  <a:gd name="T32" fmla="*/ 1 w 12"/>
                  <a:gd name="T33" fmla="*/ 1 h 77"/>
                  <a:gd name="T34" fmla="*/ 0 w 12"/>
                  <a:gd name="T35" fmla="*/ 1 h 77"/>
                  <a:gd name="T36" fmla="*/ 0 w 12"/>
                  <a:gd name="T37" fmla="*/ 7 h 77"/>
                  <a:gd name="T38" fmla="*/ 0 w 12"/>
                  <a:gd name="T39" fmla="*/ 11 h 77"/>
                  <a:gd name="T40" fmla="*/ 1 w 12"/>
                  <a:gd name="T41" fmla="*/ 11 h 77"/>
                  <a:gd name="T42" fmla="*/ 12 w 12"/>
                  <a:gd name="T43" fmla="*/ 10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2" y="69"/>
                      <a:pt x="11" y="66"/>
                      <a:pt x="11" y="48"/>
                    </a:cubicBezTo>
                    <a:cubicBezTo>
                      <a:pt x="11" y="35"/>
                      <a:pt x="12" y="30"/>
                      <a:pt x="12" y="25"/>
                    </a:cubicBezTo>
                    <a:lnTo>
                      <a:pt x="11" y="24"/>
                    </a:lnTo>
                    <a:cubicBezTo>
                      <a:pt x="6" y="25"/>
                      <a:pt x="5" y="25"/>
                      <a:pt x="0" y="26"/>
                    </a:cubicBezTo>
                    <a:lnTo>
                      <a:pt x="0" y="27"/>
                    </a:lnTo>
                    <a:cubicBezTo>
                      <a:pt x="1" y="33"/>
                      <a:pt x="1" y="36"/>
                      <a:pt x="1" y="55"/>
                    </a:cubicBezTo>
                    <a:cubicBezTo>
                      <a:pt x="1" y="66"/>
                      <a:pt x="1" y="71"/>
                      <a:pt x="0" y="76"/>
                    </a:cubicBezTo>
                    <a:lnTo>
                      <a:pt x="1" y="77"/>
                    </a:lnTo>
                    <a:cubicBezTo>
                      <a:pt x="6" y="76"/>
                      <a:pt x="6" y="76"/>
                      <a:pt x="11" y="76"/>
                    </a:cubicBezTo>
                    <a:lnTo>
                      <a:pt x="12" y="76"/>
                    </a:lnTo>
                    <a:close/>
                    <a:moveTo>
                      <a:pt x="12" y="10"/>
                    </a:moveTo>
                    <a:lnTo>
                      <a:pt x="12" y="10"/>
                    </a:lnTo>
                    <a:cubicBezTo>
                      <a:pt x="12" y="5"/>
                      <a:pt x="12" y="4"/>
                      <a:pt x="12" y="0"/>
                    </a:cubicBezTo>
                    <a:lnTo>
                      <a:pt x="12" y="0"/>
                    </a:lnTo>
                    <a:cubicBezTo>
                      <a:pt x="7" y="0"/>
                      <a:pt x="6" y="0"/>
                      <a:pt x="1" y="1"/>
                    </a:cubicBezTo>
                    <a:lnTo>
                      <a:pt x="0" y="1"/>
                    </a:lnTo>
                    <a:cubicBezTo>
                      <a:pt x="0" y="3"/>
                      <a:pt x="0" y="5"/>
                      <a:pt x="0" y="7"/>
                    </a:cubicBezTo>
                    <a:cubicBezTo>
                      <a:pt x="0" y="8"/>
                      <a:pt x="0" y="9"/>
                      <a:pt x="0" y="11"/>
                    </a:cubicBezTo>
                    <a:lnTo>
                      <a:pt x="1" y="11"/>
                    </a:lnTo>
                    <a:cubicBezTo>
                      <a:pt x="5" y="11"/>
                      <a:pt x="7" y="11"/>
                      <a:pt x="12" y="10"/>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01" name="Freeform 296"/>
              <p:cNvSpPr>
                <a:spLocks/>
              </p:cNvSpPr>
              <p:nvPr/>
            </p:nvSpPr>
            <p:spPr bwMode="auto">
              <a:xfrm>
                <a:off x="3807" y="2980"/>
                <a:ext cx="20" cy="40"/>
              </a:xfrm>
              <a:custGeom>
                <a:avLst/>
                <a:gdLst>
                  <a:gd name="T0" fmla="*/ 24 w 26"/>
                  <a:gd name="T1" fmla="*/ 11 h 53"/>
                  <a:gd name="T2" fmla="*/ 24 w 26"/>
                  <a:gd name="T3" fmla="*/ 11 h 53"/>
                  <a:gd name="T4" fmla="*/ 26 w 26"/>
                  <a:gd name="T5" fmla="*/ 0 h 53"/>
                  <a:gd name="T6" fmla="*/ 26 w 26"/>
                  <a:gd name="T7" fmla="*/ 0 h 53"/>
                  <a:gd name="T8" fmla="*/ 23 w 26"/>
                  <a:gd name="T9" fmla="*/ 0 h 53"/>
                  <a:gd name="T10" fmla="*/ 11 w 26"/>
                  <a:gd name="T11" fmla="*/ 9 h 53"/>
                  <a:gd name="T12" fmla="*/ 11 w 26"/>
                  <a:gd name="T13" fmla="*/ 1 h 53"/>
                  <a:gd name="T14" fmla="*/ 11 w 26"/>
                  <a:gd name="T15" fmla="*/ 0 h 53"/>
                  <a:gd name="T16" fmla="*/ 0 w 26"/>
                  <a:gd name="T17" fmla="*/ 2 h 53"/>
                  <a:gd name="T18" fmla="*/ 0 w 26"/>
                  <a:gd name="T19" fmla="*/ 3 h 53"/>
                  <a:gd name="T20" fmla="*/ 1 w 26"/>
                  <a:gd name="T21" fmla="*/ 28 h 53"/>
                  <a:gd name="T22" fmla="*/ 0 w 26"/>
                  <a:gd name="T23" fmla="*/ 52 h 53"/>
                  <a:gd name="T24" fmla="*/ 1 w 26"/>
                  <a:gd name="T25" fmla="*/ 53 h 53"/>
                  <a:gd name="T26" fmla="*/ 11 w 26"/>
                  <a:gd name="T27" fmla="*/ 52 h 53"/>
                  <a:gd name="T28" fmla="*/ 12 w 26"/>
                  <a:gd name="T29" fmla="*/ 52 h 53"/>
                  <a:gd name="T30" fmla="*/ 11 w 26"/>
                  <a:gd name="T31" fmla="*/ 29 h 53"/>
                  <a:gd name="T32" fmla="*/ 15 w 26"/>
                  <a:gd name="T33" fmla="*/ 11 h 53"/>
                  <a:gd name="T34" fmla="*/ 19 w 26"/>
                  <a:gd name="T35" fmla="*/ 10 h 53"/>
                  <a:gd name="T36" fmla="*/ 23 w 26"/>
                  <a:gd name="T37" fmla="*/ 11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6"/>
                      <a:pt x="25" y="5"/>
                      <a:pt x="26" y="0"/>
                    </a:cubicBezTo>
                    <a:lnTo>
                      <a:pt x="26" y="0"/>
                    </a:lnTo>
                    <a:cubicBezTo>
                      <a:pt x="25" y="0"/>
                      <a:pt x="24" y="0"/>
                      <a:pt x="23" y="0"/>
                    </a:cubicBezTo>
                    <a:cubicBezTo>
                      <a:pt x="14" y="0"/>
                      <a:pt x="12" y="6"/>
                      <a:pt x="11" y="9"/>
                    </a:cubicBezTo>
                    <a:lnTo>
                      <a:pt x="11" y="1"/>
                    </a:lnTo>
                    <a:lnTo>
                      <a:pt x="11" y="0"/>
                    </a:lnTo>
                    <a:cubicBezTo>
                      <a:pt x="7" y="1"/>
                      <a:pt x="4" y="1"/>
                      <a:pt x="0" y="2"/>
                    </a:cubicBezTo>
                    <a:lnTo>
                      <a:pt x="0" y="3"/>
                    </a:lnTo>
                    <a:cubicBezTo>
                      <a:pt x="0" y="8"/>
                      <a:pt x="1" y="13"/>
                      <a:pt x="1" y="28"/>
                    </a:cubicBezTo>
                    <a:cubicBezTo>
                      <a:pt x="1" y="38"/>
                      <a:pt x="1" y="44"/>
                      <a:pt x="0" y="52"/>
                    </a:cubicBezTo>
                    <a:lnTo>
                      <a:pt x="1" y="53"/>
                    </a:lnTo>
                    <a:cubicBezTo>
                      <a:pt x="6" y="52"/>
                      <a:pt x="7" y="52"/>
                      <a:pt x="11" y="52"/>
                    </a:cubicBezTo>
                    <a:lnTo>
                      <a:pt x="12" y="52"/>
                    </a:lnTo>
                    <a:cubicBezTo>
                      <a:pt x="12" y="46"/>
                      <a:pt x="11" y="40"/>
                      <a:pt x="11" y="29"/>
                    </a:cubicBezTo>
                    <a:cubicBezTo>
                      <a:pt x="11" y="19"/>
                      <a:pt x="11" y="14"/>
                      <a:pt x="15" y="11"/>
                    </a:cubicBezTo>
                    <a:cubicBezTo>
                      <a:pt x="16" y="11"/>
                      <a:pt x="18" y="10"/>
                      <a:pt x="19" y="10"/>
                    </a:cubicBezTo>
                    <a:cubicBezTo>
                      <a:pt x="21" y="10"/>
                      <a:pt x="22" y="11"/>
                      <a:pt x="23" y="11"/>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02" name="Freeform 297"/>
              <p:cNvSpPr>
                <a:spLocks noEditPoints="1"/>
              </p:cNvSpPr>
              <p:nvPr/>
            </p:nvSpPr>
            <p:spPr bwMode="auto">
              <a:xfrm>
                <a:off x="3830" y="2979"/>
                <a:ext cx="35" cy="41"/>
              </a:xfrm>
              <a:custGeom>
                <a:avLst/>
                <a:gdLst>
                  <a:gd name="T0" fmla="*/ 42 w 45"/>
                  <a:gd name="T1" fmla="*/ 41 h 54"/>
                  <a:gd name="T2" fmla="*/ 42 w 45"/>
                  <a:gd name="T3" fmla="*/ 41 h 54"/>
                  <a:gd name="T4" fmla="*/ 35 w 45"/>
                  <a:gd name="T5" fmla="*/ 45 h 54"/>
                  <a:gd name="T6" fmla="*/ 27 w 45"/>
                  <a:gd name="T7" fmla="*/ 47 h 54"/>
                  <a:gd name="T8" fmla="*/ 14 w 45"/>
                  <a:gd name="T9" fmla="*/ 41 h 54"/>
                  <a:gd name="T10" fmla="*/ 10 w 45"/>
                  <a:gd name="T11" fmla="*/ 29 h 54"/>
                  <a:gd name="T12" fmla="*/ 44 w 45"/>
                  <a:gd name="T13" fmla="*/ 29 h 54"/>
                  <a:gd name="T14" fmla="*/ 45 w 45"/>
                  <a:gd name="T15" fmla="*/ 28 h 54"/>
                  <a:gd name="T16" fmla="*/ 40 w 45"/>
                  <a:gd name="T17" fmla="*/ 7 h 54"/>
                  <a:gd name="T18" fmla="*/ 24 w 45"/>
                  <a:gd name="T19" fmla="*/ 0 h 54"/>
                  <a:gd name="T20" fmla="*/ 0 w 45"/>
                  <a:gd name="T21" fmla="*/ 28 h 54"/>
                  <a:gd name="T22" fmla="*/ 26 w 45"/>
                  <a:gd name="T23" fmla="*/ 54 h 54"/>
                  <a:gd name="T24" fmla="*/ 42 w 45"/>
                  <a:gd name="T25" fmla="*/ 51 h 54"/>
                  <a:gd name="T26" fmla="*/ 42 w 45"/>
                  <a:gd name="T27" fmla="*/ 50 h 54"/>
                  <a:gd name="T28" fmla="*/ 43 w 45"/>
                  <a:gd name="T29" fmla="*/ 41 h 54"/>
                  <a:gd name="T30" fmla="*/ 42 w 45"/>
                  <a:gd name="T31" fmla="*/ 41 h 54"/>
                  <a:gd name="T32" fmla="*/ 35 w 45"/>
                  <a:gd name="T33" fmla="*/ 21 h 54"/>
                  <a:gd name="T34" fmla="*/ 35 w 45"/>
                  <a:gd name="T35" fmla="*/ 21 h 54"/>
                  <a:gd name="T36" fmla="*/ 10 w 45"/>
                  <a:gd name="T37" fmla="*/ 21 h 54"/>
                  <a:gd name="T38" fmla="*/ 23 w 45"/>
                  <a:gd name="T39" fmla="*/ 8 h 54"/>
                  <a:gd name="T40" fmla="*/ 34 w 45"/>
                  <a:gd name="T41" fmla="*/ 15 h 54"/>
                  <a:gd name="T42" fmla="*/ 35 w 45"/>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54">
                    <a:moveTo>
                      <a:pt x="42" y="41"/>
                    </a:moveTo>
                    <a:lnTo>
                      <a:pt x="42" y="41"/>
                    </a:lnTo>
                    <a:cubicBezTo>
                      <a:pt x="41" y="42"/>
                      <a:pt x="39" y="44"/>
                      <a:pt x="35" y="45"/>
                    </a:cubicBezTo>
                    <a:cubicBezTo>
                      <a:pt x="32" y="46"/>
                      <a:pt x="30" y="47"/>
                      <a:pt x="27" y="47"/>
                    </a:cubicBezTo>
                    <a:cubicBezTo>
                      <a:pt x="24" y="47"/>
                      <a:pt x="18" y="46"/>
                      <a:pt x="14" y="41"/>
                    </a:cubicBezTo>
                    <a:cubicBezTo>
                      <a:pt x="10" y="37"/>
                      <a:pt x="10" y="32"/>
                      <a:pt x="10" y="29"/>
                    </a:cubicBezTo>
                    <a:cubicBezTo>
                      <a:pt x="26" y="29"/>
                      <a:pt x="29" y="29"/>
                      <a:pt x="44" y="29"/>
                    </a:cubicBezTo>
                    <a:lnTo>
                      <a:pt x="45" y="28"/>
                    </a:lnTo>
                    <a:cubicBezTo>
                      <a:pt x="45" y="24"/>
                      <a:pt x="45" y="14"/>
                      <a:pt x="40" y="7"/>
                    </a:cubicBezTo>
                    <a:cubicBezTo>
                      <a:pt x="37" y="4"/>
                      <a:pt x="31" y="0"/>
                      <a:pt x="24" y="0"/>
                    </a:cubicBezTo>
                    <a:cubicBezTo>
                      <a:pt x="11" y="0"/>
                      <a:pt x="0" y="9"/>
                      <a:pt x="0" y="28"/>
                    </a:cubicBezTo>
                    <a:cubicBezTo>
                      <a:pt x="0" y="45"/>
                      <a:pt x="10" y="54"/>
                      <a:pt x="26" y="54"/>
                    </a:cubicBezTo>
                    <a:cubicBezTo>
                      <a:pt x="35" y="54"/>
                      <a:pt x="40" y="52"/>
                      <a:pt x="42" y="51"/>
                    </a:cubicBezTo>
                    <a:lnTo>
                      <a:pt x="42" y="50"/>
                    </a:lnTo>
                    <a:cubicBezTo>
                      <a:pt x="43" y="46"/>
                      <a:pt x="43" y="45"/>
                      <a:pt x="43" y="41"/>
                    </a:cubicBezTo>
                    <a:lnTo>
                      <a:pt x="42" y="41"/>
                    </a:lnTo>
                    <a:close/>
                    <a:moveTo>
                      <a:pt x="35" y="21"/>
                    </a:moveTo>
                    <a:lnTo>
                      <a:pt x="35" y="21"/>
                    </a:lnTo>
                    <a:cubicBezTo>
                      <a:pt x="26" y="21"/>
                      <a:pt x="22" y="21"/>
                      <a:pt x="10" y="21"/>
                    </a:cubicBezTo>
                    <a:cubicBezTo>
                      <a:pt x="11" y="11"/>
                      <a:pt x="18" y="8"/>
                      <a:pt x="23" y="8"/>
                    </a:cubicBezTo>
                    <a:cubicBezTo>
                      <a:pt x="28" y="8"/>
                      <a:pt x="32" y="10"/>
                      <a:pt x="34" y="15"/>
                    </a:cubicBezTo>
                    <a:cubicBezTo>
                      <a:pt x="35" y="18"/>
                      <a:pt x="35" y="20"/>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03" name="Freeform 298"/>
              <p:cNvSpPr>
                <a:spLocks/>
              </p:cNvSpPr>
              <p:nvPr/>
            </p:nvSpPr>
            <p:spPr bwMode="auto">
              <a:xfrm>
                <a:off x="3873" y="2979"/>
                <a:ext cx="58" cy="41"/>
              </a:xfrm>
              <a:custGeom>
                <a:avLst/>
                <a:gdLst>
                  <a:gd name="T0" fmla="*/ 0 w 76"/>
                  <a:gd name="T1" fmla="*/ 4 h 54"/>
                  <a:gd name="T2" fmla="*/ 0 w 76"/>
                  <a:gd name="T3" fmla="*/ 4 h 54"/>
                  <a:gd name="T4" fmla="*/ 1 w 76"/>
                  <a:gd name="T5" fmla="*/ 33 h 54"/>
                  <a:gd name="T6" fmla="*/ 1 w 76"/>
                  <a:gd name="T7" fmla="*/ 53 h 54"/>
                  <a:gd name="T8" fmla="*/ 1 w 76"/>
                  <a:gd name="T9" fmla="*/ 54 h 54"/>
                  <a:gd name="T10" fmla="*/ 12 w 76"/>
                  <a:gd name="T11" fmla="*/ 53 h 54"/>
                  <a:gd name="T12" fmla="*/ 12 w 76"/>
                  <a:gd name="T13" fmla="*/ 53 h 54"/>
                  <a:gd name="T14" fmla="*/ 12 w 76"/>
                  <a:gd name="T15" fmla="*/ 31 h 54"/>
                  <a:gd name="T16" fmla="*/ 12 w 76"/>
                  <a:gd name="T17" fmla="*/ 14 h 54"/>
                  <a:gd name="T18" fmla="*/ 24 w 76"/>
                  <a:gd name="T19" fmla="*/ 9 h 54"/>
                  <a:gd name="T20" fmla="*/ 32 w 76"/>
                  <a:gd name="T21" fmla="*/ 16 h 54"/>
                  <a:gd name="T22" fmla="*/ 33 w 76"/>
                  <a:gd name="T23" fmla="*/ 26 h 54"/>
                  <a:gd name="T24" fmla="*/ 33 w 76"/>
                  <a:gd name="T25" fmla="*/ 53 h 54"/>
                  <a:gd name="T26" fmla="*/ 33 w 76"/>
                  <a:gd name="T27" fmla="*/ 54 h 54"/>
                  <a:gd name="T28" fmla="*/ 44 w 76"/>
                  <a:gd name="T29" fmla="*/ 53 h 54"/>
                  <a:gd name="T30" fmla="*/ 44 w 76"/>
                  <a:gd name="T31" fmla="*/ 53 h 54"/>
                  <a:gd name="T32" fmla="*/ 44 w 76"/>
                  <a:gd name="T33" fmla="*/ 32 h 54"/>
                  <a:gd name="T34" fmla="*/ 44 w 76"/>
                  <a:gd name="T35" fmla="*/ 26 h 54"/>
                  <a:gd name="T36" fmla="*/ 43 w 76"/>
                  <a:gd name="T37" fmla="*/ 14 h 54"/>
                  <a:gd name="T38" fmla="*/ 56 w 76"/>
                  <a:gd name="T39" fmla="*/ 9 h 54"/>
                  <a:gd name="T40" fmla="*/ 65 w 76"/>
                  <a:gd name="T41" fmla="*/ 17 h 54"/>
                  <a:gd name="T42" fmla="*/ 65 w 76"/>
                  <a:gd name="T43" fmla="*/ 28 h 54"/>
                  <a:gd name="T44" fmla="*/ 65 w 76"/>
                  <a:gd name="T45" fmla="*/ 53 h 54"/>
                  <a:gd name="T46" fmla="*/ 65 w 76"/>
                  <a:gd name="T47" fmla="*/ 54 h 54"/>
                  <a:gd name="T48" fmla="*/ 75 w 76"/>
                  <a:gd name="T49" fmla="*/ 53 h 54"/>
                  <a:gd name="T50" fmla="*/ 76 w 76"/>
                  <a:gd name="T51" fmla="*/ 53 h 54"/>
                  <a:gd name="T52" fmla="*/ 75 w 76"/>
                  <a:gd name="T53" fmla="*/ 30 h 54"/>
                  <a:gd name="T54" fmla="*/ 75 w 76"/>
                  <a:gd name="T55" fmla="*/ 21 h 54"/>
                  <a:gd name="T56" fmla="*/ 71 w 76"/>
                  <a:gd name="T57" fmla="*/ 4 h 54"/>
                  <a:gd name="T58" fmla="*/ 60 w 76"/>
                  <a:gd name="T59" fmla="*/ 0 h 54"/>
                  <a:gd name="T60" fmla="*/ 41 w 76"/>
                  <a:gd name="T61" fmla="*/ 8 h 54"/>
                  <a:gd name="T62" fmla="*/ 28 w 76"/>
                  <a:gd name="T63" fmla="*/ 0 h 54"/>
                  <a:gd name="T64" fmla="*/ 12 w 76"/>
                  <a:gd name="T65" fmla="*/ 7 h 54"/>
                  <a:gd name="T66" fmla="*/ 12 w 76"/>
                  <a:gd name="T67" fmla="*/ 2 h 54"/>
                  <a:gd name="T68" fmla="*/ 11 w 76"/>
                  <a:gd name="T69" fmla="*/ 1 h 54"/>
                  <a:gd name="T70" fmla="*/ 1 w 76"/>
                  <a:gd name="T71" fmla="*/ 3 h 54"/>
                  <a:gd name="T72" fmla="*/ 0 w 76"/>
                  <a:gd name="T73"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54">
                    <a:moveTo>
                      <a:pt x="0" y="4"/>
                    </a:moveTo>
                    <a:lnTo>
                      <a:pt x="0" y="4"/>
                    </a:lnTo>
                    <a:cubicBezTo>
                      <a:pt x="1" y="8"/>
                      <a:pt x="1" y="15"/>
                      <a:pt x="1" y="33"/>
                    </a:cubicBezTo>
                    <a:cubicBezTo>
                      <a:pt x="1" y="43"/>
                      <a:pt x="1" y="49"/>
                      <a:pt x="1" y="53"/>
                    </a:cubicBezTo>
                    <a:lnTo>
                      <a:pt x="1" y="54"/>
                    </a:lnTo>
                    <a:cubicBezTo>
                      <a:pt x="6" y="53"/>
                      <a:pt x="7" y="53"/>
                      <a:pt x="12" y="53"/>
                    </a:cubicBezTo>
                    <a:lnTo>
                      <a:pt x="12" y="53"/>
                    </a:lnTo>
                    <a:cubicBezTo>
                      <a:pt x="12" y="47"/>
                      <a:pt x="12" y="42"/>
                      <a:pt x="12" y="31"/>
                    </a:cubicBezTo>
                    <a:lnTo>
                      <a:pt x="12" y="14"/>
                    </a:lnTo>
                    <a:cubicBezTo>
                      <a:pt x="16" y="11"/>
                      <a:pt x="21" y="9"/>
                      <a:pt x="24" y="9"/>
                    </a:cubicBezTo>
                    <a:cubicBezTo>
                      <a:pt x="30" y="9"/>
                      <a:pt x="32" y="13"/>
                      <a:pt x="32" y="16"/>
                    </a:cubicBezTo>
                    <a:cubicBezTo>
                      <a:pt x="33" y="19"/>
                      <a:pt x="33" y="21"/>
                      <a:pt x="33" y="26"/>
                    </a:cubicBezTo>
                    <a:cubicBezTo>
                      <a:pt x="33" y="33"/>
                      <a:pt x="33" y="44"/>
                      <a:pt x="33" y="53"/>
                    </a:cubicBezTo>
                    <a:lnTo>
                      <a:pt x="33" y="54"/>
                    </a:lnTo>
                    <a:cubicBezTo>
                      <a:pt x="38" y="53"/>
                      <a:pt x="39" y="53"/>
                      <a:pt x="44" y="53"/>
                    </a:cubicBezTo>
                    <a:lnTo>
                      <a:pt x="44" y="53"/>
                    </a:lnTo>
                    <a:cubicBezTo>
                      <a:pt x="44" y="46"/>
                      <a:pt x="44" y="42"/>
                      <a:pt x="44" y="32"/>
                    </a:cubicBezTo>
                    <a:lnTo>
                      <a:pt x="44" y="26"/>
                    </a:lnTo>
                    <a:cubicBezTo>
                      <a:pt x="44" y="24"/>
                      <a:pt x="43" y="16"/>
                      <a:pt x="43" y="14"/>
                    </a:cubicBezTo>
                    <a:cubicBezTo>
                      <a:pt x="49" y="10"/>
                      <a:pt x="53" y="9"/>
                      <a:pt x="56" y="9"/>
                    </a:cubicBezTo>
                    <a:cubicBezTo>
                      <a:pt x="61" y="9"/>
                      <a:pt x="64" y="13"/>
                      <a:pt x="65" y="17"/>
                    </a:cubicBezTo>
                    <a:cubicBezTo>
                      <a:pt x="65" y="19"/>
                      <a:pt x="65" y="21"/>
                      <a:pt x="65" y="28"/>
                    </a:cubicBezTo>
                    <a:cubicBezTo>
                      <a:pt x="65" y="36"/>
                      <a:pt x="65" y="45"/>
                      <a:pt x="65" y="53"/>
                    </a:cubicBezTo>
                    <a:lnTo>
                      <a:pt x="65" y="54"/>
                    </a:lnTo>
                    <a:cubicBezTo>
                      <a:pt x="70" y="53"/>
                      <a:pt x="71" y="53"/>
                      <a:pt x="75" y="53"/>
                    </a:cubicBezTo>
                    <a:lnTo>
                      <a:pt x="76" y="53"/>
                    </a:lnTo>
                    <a:cubicBezTo>
                      <a:pt x="76" y="44"/>
                      <a:pt x="75" y="41"/>
                      <a:pt x="75" y="30"/>
                    </a:cubicBezTo>
                    <a:lnTo>
                      <a:pt x="75" y="21"/>
                    </a:lnTo>
                    <a:cubicBezTo>
                      <a:pt x="75" y="13"/>
                      <a:pt x="75" y="9"/>
                      <a:pt x="71" y="4"/>
                    </a:cubicBezTo>
                    <a:cubicBezTo>
                      <a:pt x="68" y="2"/>
                      <a:pt x="64" y="0"/>
                      <a:pt x="60" y="0"/>
                    </a:cubicBezTo>
                    <a:cubicBezTo>
                      <a:pt x="51" y="0"/>
                      <a:pt x="43" y="6"/>
                      <a:pt x="41" y="8"/>
                    </a:cubicBezTo>
                    <a:cubicBezTo>
                      <a:pt x="40" y="5"/>
                      <a:pt x="37" y="0"/>
                      <a:pt x="28" y="0"/>
                    </a:cubicBezTo>
                    <a:cubicBezTo>
                      <a:pt x="21" y="0"/>
                      <a:pt x="15" y="4"/>
                      <a:pt x="12" y="7"/>
                    </a:cubicBezTo>
                    <a:lnTo>
                      <a:pt x="12" y="2"/>
                    </a:lnTo>
                    <a:lnTo>
                      <a:pt x="11" y="1"/>
                    </a:lnTo>
                    <a:cubicBezTo>
                      <a:pt x="8" y="2"/>
                      <a:pt x="6" y="2"/>
                      <a:pt x="1" y="3"/>
                    </a:cubicBezTo>
                    <a:lnTo>
                      <a:pt x="0" y="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04" name="Freeform 299"/>
              <p:cNvSpPr>
                <a:spLocks noEditPoints="1"/>
              </p:cNvSpPr>
              <p:nvPr/>
            </p:nvSpPr>
            <p:spPr bwMode="auto">
              <a:xfrm>
                <a:off x="3940" y="2979"/>
                <a:ext cx="35" cy="41"/>
              </a:xfrm>
              <a:custGeom>
                <a:avLst/>
                <a:gdLst>
                  <a:gd name="T0" fmla="*/ 43 w 46"/>
                  <a:gd name="T1" fmla="*/ 41 h 54"/>
                  <a:gd name="T2" fmla="*/ 43 w 46"/>
                  <a:gd name="T3" fmla="*/ 41 h 54"/>
                  <a:gd name="T4" fmla="*/ 36 w 46"/>
                  <a:gd name="T5" fmla="*/ 45 h 54"/>
                  <a:gd name="T6" fmla="*/ 27 w 46"/>
                  <a:gd name="T7" fmla="*/ 47 h 54"/>
                  <a:gd name="T8" fmla="*/ 14 w 46"/>
                  <a:gd name="T9" fmla="*/ 41 h 54"/>
                  <a:gd name="T10" fmla="*/ 11 w 46"/>
                  <a:gd name="T11" fmla="*/ 29 h 54"/>
                  <a:gd name="T12" fmla="*/ 45 w 46"/>
                  <a:gd name="T13" fmla="*/ 29 h 54"/>
                  <a:gd name="T14" fmla="*/ 46 w 46"/>
                  <a:gd name="T15" fmla="*/ 28 h 54"/>
                  <a:gd name="T16" fmla="*/ 40 w 46"/>
                  <a:gd name="T17" fmla="*/ 7 h 54"/>
                  <a:gd name="T18" fmla="*/ 24 w 46"/>
                  <a:gd name="T19" fmla="*/ 0 h 54"/>
                  <a:gd name="T20" fmla="*/ 0 w 46"/>
                  <a:gd name="T21" fmla="*/ 28 h 54"/>
                  <a:gd name="T22" fmla="*/ 26 w 46"/>
                  <a:gd name="T23" fmla="*/ 54 h 54"/>
                  <a:gd name="T24" fmla="*/ 42 w 46"/>
                  <a:gd name="T25" fmla="*/ 51 h 54"/>
                  <a:gd name="T26" fmla="*/ 43 w 46"/>
                  <a:gd name="T27" fmla="*/ 50 h 54"/>
                  <a:gd name="T28" fmla="*/ 44 w 46"/>
                  <a:gd name="T29" fmla="*/ 41 h 54"/>
                  <a:gd name="T30" fmla="*/ 43 w 46"/>
                  <a:gd name="T31" fmla="*/ 41 h 54"/>
                  <a:gd name="T32" fmla="*/ 35 w 46"/>
                  <a:gd name="T33" fmla="*/ 21 h 54"/>
                  <a:gd name="T34" fmla="*/ 35 w 46"/>
                  <a:gd name="T35" fmla="*/ 21 h 54"/>
                  <a:gd name="T36" fmla="*/ 11 w 46"/>
                  <a:gd name="T37" fmla="*/ 21 h 54"/>
                  <a:gd name="T38" fmla="*/ 24 w 46"/>
                  <a:gd name="T39" fmla="*/ 8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1"/>
                    </a:moveTo>
                    <a:lnTo>
                      <a:pt x="43" y="41"/>
                    </a:lnTo>
                    <a:cubicBezTo>
                      <a:pt x="42" y="42"/>
                      <a:pt x="39" y="44"/>
                      <a:pt x="36" y="45"/>
                    </a:cubicBezTo>
                    <a:cubicBezTo>
                      <a:pt x="33" y="46"/>
                      <a:pt x="30" y="47"/>
                      <a:pt x="27" y="47"/>
                    </a:cubicBezTo>
                    <a:cubicBezTo>
                      <a:pt x="24" y="47"/>
                      <a:pt x="18" y="46"/>
                      <a:pt x="14" y="41"/>
                    </a:cubicBezTo>
                    <a:cubicBezTo>
                      <a:pt x="11" y="37"/>
                      <a:pt x="11" y="32"/>
                      <a:pt x="11" y="29"/>
                    </a:cubicBezTo>
                    <a:cubicBezTo>
                      <a:pt x="27" y="29"/>
                      <a:pt x="29" y="29"/>
                      <a:pt x="45" y="29"/>
                    </a:cubicBezTo>
                    <a:lnTo>
                      <a:pt x="46" y="28"/>
                    </a:lnTo>
                    <a:cubicBezTo>
                      <a:pt x="46" y="24"/>
                      <a:pt x="46" y="14"/>
                      <a:pt x="40" y="7"/>
                    </a:cubicBezTo>
                    <a:cubicBezTo>
                      <a:pt x="37" y="4"/>
                      <a:pt x="32" y="0"/>
                      <a:pt x="24" y="0"/>
                    </a:cubicBezTo>
                    <a:cubicBezTo>
                      <a:pt x="11" y="0"/>
                      <a:pt x="0" y="9"/>
                      <a:pt x="0" y="28"/>
                    </a:cubicBezTo>
                    <a:cubicBezTo>
                      <a:pt x="0" y="45"/>
                      <a:pt x="10" y="54"/>
                      <a:pt x="26" y="54"/>
                    </a:cubicBezTo>
                    <a:cubicBezTo>
                      <a:pt x="35" y="54"/>
                      <a:pt x="41" y="52"/>
                      <a:pt x="42" y="51"/>
                    </a:cubicBezTo>
                    <a:lnTo>
                      <a:pt x="43" y="50"/>
                    </a:lnTo>
                    <a:cubicBezTo>
                      <a:pt x="43" y="46"/>
                      <a:pt x="43" y="45"/>
                      <a:pt x="44" y="41"/>
                    </a:cubicBezTo>
                    <a:lnTo>
                      <a:pt x="43" y="41"/>
                    </a:lnTo>
                    <a:close/>
                    <a:moveTo>
                      <a:pt x="35" y="21"/>
                    </a:moveTo>
                    <a:lnTo>
                      <a:pt x="35" y="21"/>
                    </a:lnTo>
                    <a:cubicBezTo>
                      <a:pt x="26" y="21"/>
                      <a:pt x="23" y="21"/>
                      <a:pt x="11" y="21"/>
                    </a:cubicBezTo>
                    <a:cubicBezTo>
                      <a:pt x="12" y="11"/>
                      <a:pt x="18" y="8"/>
                      <a:pt x="24" y="8"/>
                    </a:cubicBezTo>
                    <a:cubicBezTo>
                      <a:pt x="28" y="8"/>
                      <a:pt x="32" y="10"/>
                      <a:pt x="34" y="15"/>
                    </a:cubicBezTo>
                    <a:cubicBezTo>
                      <a:pt x="35" y="18"/>
                      <a:pt x="35" y="20"/>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05" name="Freeform 300"/>
              <p:cNvSpPr>
                <a:spLocks/>
              </p:cNvSpPr>
              <p:nvPr/>
            </p:nvSpPr>
            <p:spPr bwMode="auto">
              <a:xfrm>
                <a:off x="3982" y="2980"/>
                <a:ext cx="35" cy="40"/>
              </a:xfrm>
              <a:custGeom>
                <a:avLst/>
                <a:gdLst>
                  <a:gd name="T0" fmla="*/ 46 w 46"/>
                  <a:gd name="T1" fmla="*/ 52 h 53"/>
                  <a:gd name="T2" fmla="*/ 46 w 46"/>
                  <a:gd name="T3" fmla="*/ 52 h 53"/>
                  <a:gd name="T4" fmla="*/ 45 w 46"/>
                  <a:gd name="T5" fmla="*/ 32 h 53"/>
                  <a:gd name="T6" fmla="*/ 45 w 46"/>
                  <a:gd name="T7" fmla="*/ 20 h 53"/>
                  <a:gd name="T8" fmla="*/ 44 w 46"/>
                  <a:gd name="T9" fmla="*/ 8 h 53"/>
                  <a:gd name="T10" fmla="*/ 38 w 46"/>
                  <a:gd name="T11" fmla="*/ 2 h 53"/>
                  <a:gd name="T12" fmla="*/ 30 w 46"/>
                  <a:gd name="T13" fmla="*/ 0 h 53"/>
                  <a:gd name="T14" fmla="*/ 12 w 46"/>
                  <a:gd name="T15" fmla="*/ 6 h 53"/>
                  <a:gd name="T16" fmla="*/ 12 w 46"/>
                  <a:gd name="T17" fmla="*/ 1 h 53"/>
                  <a:gd name="T18" fmla="*/ 12 w 46"/>
                  <a:gd name="T19" fmla="*/ 0 h 53"/>
                  <a:gd name="T20" fmla="*/ 1 w 46"/>
                  <a:gd name="T21" fmla="*/ 2 h 53"/>
                  <a:gd name="T22" fmla="*/ 0 w 46"/>
                  <a:gd name="T23" fmla="*/ 3 h 53"/>
                  <a:gd name="T24" fmla="*/ 2 w 46"/>
                  <a:gd name="T25" fmla="*/ 34 h 53"/>
                  <a:gd name="T26" fmla="*/ 1 w 46"/>
                  <a:gd name="T27" fmla="*/ 52 h 53"/>
                  <a:gd name="T28" fmla="*/ 2 w 46"/>
                  <a:gd name="T29" fmla="*/ 53 h 53"/>
                  <a:gd name="T30" fmla="*/ 12 w 46"/>
                  <a:gd name="T31" fmla="*/ 52 h 53"/>
                  <a:gd name="T32" fmla="*/ 13 w 46"/>
                  <a:gd name="T33" fmla="*/ 52 h 53"/>
                  <a:gd name="T34" fmla="*/ 12 w 46"/>
                  <a:gd name="T35" fmla="*/ 14 h 53"/>
                  <a:gd name="T36" fmla="*/ 25 w 46"/>
                  <a:gd name="T37" fmla="*/ 8 h 53"/>
                  <a:gd name="T38" fmla="*/ 34 w 46"/>
                  <a:gd name="T39" fmla="*/ 16 h 53"/>
                  <a:gd name="T40" fmla="*/ 35 w 46"/>
                  <a:gd name="T41" fmla="*/ 34 h 53"/>
                  <a:gd name="T42" fmla="*/ 35 w 46"/>
                  <a:gd name="T43" fmla="*/ 49 h 53"/>
                  <a:gd name="T44" fmla="*/ 35 w 46"/>
                  <a:gd name="T45" fmla="*/ 52 h 53"/>
                  <a:gd name="T46" fmla="*/ 35 w 46"/>
                  <a:gd name="T47" fmla="*/ 53 h 53"/>
                  <a:gd name="T48" fmla="*/ 45 w 46"/>
                  <a:gd name="T49" fmla="*/ 52 h 53"/>
                  <a:gd name="T50" fmla="*/ 46 w 46"/>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53">
                    <a:moveTo>
                      <a:pt x="46" y="52"/>
                    </a:moveTo>
                    <a:lnTo>
                      <a:pt x="46" y="52"/>
                    </a:lnTo>
                    <a:cubicBezTo>
                      <a:pt x="45" y="48"/>
                      <a:pt x="45" y="43"/>
                      <a:pt x="45" y="32"/>
                    </a:cubicBezTo>
                    <a:lnTo>
                      <a:pt x="45" y="20"/>
                    </a:lnTo>
                    <a:cubicBezTo>
                      <a:pt x="45" y="14"/>
                      <a:pt x="45" y="11"/>
                      <a:pt x="44" y="8"/>
                    </a:cubicBezTo>
                    <a:cubicBezTo>
                      <a:pt x="42" y="5"/>
                      <a:pt x="40" y="3"/>
                      <a:pt x="38" y="2"/>
                    </a:cubicBezTo>
                    <a:cubicBezTo>
                      <a:pt x="35" y="0"/>
                      <a:pt x="32" y="0"/>
                      <a:pt x="30" y="0"/>
                    </a:cubicBezTo>
                    <a:cubicBezTo>
                      <a:pt x="21" y="0"/>
                      <a:pt x="15" y="4"/>
                      <a:pt x="12" y="6"/>
                    </a:cubicBezTo>
                    <a:lnTo>
                      <a:pt x="12" y="1"/>
                    </a:lnTo>
                    <a:lnTo>
                      <a:pt x="12" y="0"/>
                    </a:lnTo>
                    <a:cubicBezTo>
                      <a:pt x="7" y="1"/>
                      <a:pt x="6" y="1"/>
                      <a:pt x="1" y="2"/>
                    </a:cubicBezTo>
                    <a:lnTo>
                      <a:pt x="0" y="3"/>
                    </a:lnTo>
                    <a:cubicBezTo>
                      <a:pt x="1" y="9"/>
                      <a:pt x="2" y="18"/>
                      <a:pt x="2" y="34"/>
                    </a:cubicBezTo>
                    <a:cubicBezTo>
                      <a:pt x="2" y="41"/>
                      <a:pt x="1" y="46"/>
                      <a:pt x="1" y="52"/>
                    </a:cubicBezTo>
                    <a:lnTo>
                      <a:pt x="2" y="53"/>
                    </a:lnTo>
                    <a:cubicBezTo>
                      <a:pt x="7" y="52"/>
                      <a:pt x="7" y="52"/>
                      <a:pt x="12" y="52"/>
                    </a:cubicBezTo>
                    <a:lnTo>
                      <a:pt x="13" y="52"/>
                    </a:lnTo>
                    <a:cubicBezTo>
                      <a:pt x="12" y="40"/>
                      <a:pt x="12" y="31"/>
                      <a:pt x="12" y="14"/>
                    </a:cubicBezTo>
                    <a:cubicBezTo>
                      <a:pt x="15" y="12"/>
                      <a:pt x="19" y="8"/>
                      <a:pt x="25" y="8"/>
                    </a:cubicBezTo>
                    <a:cubicBezTo>
                      <a:pt x="27" y="8"/>
                      <a:pt x="32" y="8"/>
                      <a:pt x="34" y="16"/>
                    </a:cubicBezTo>
                    <a:cubicBezTo>
                      <a:pt x="35" y="18"/>
                      <a:pt x="35" y="19"/>
                      <a:pt x="35" y="34"/>
                    </a:cubicBezTo>
                    <a:cubicBezTo>
                      <a:pt x="35" y="39"/>
                      <a:pt x="35" y="44"/>
                      <a:pt x="35" y="49"/>
                    </a:cubicBezTo>
                    <a:cubicBezTo>
                      <a:pt x="35" y="50"/>
                      <a:pt x="35" y="51"/>
                      <a:pt x="35" y="52"/>
                    </a:cubicBezTo>
                    <a:lnTo>
                      <a:pt x="35" y="53"/>
                    </a:lnTo>
                    <a:cubicBezTo>
                      <a:pt x="40" y="52"/>
                      <a:pt x="40" y="52"/>
                      <a:pt x="45" y="52"/>
                    </a:cubicBezTo>
                    <a:lnTo>
                      <a:pt x="46"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06" name="Freeform 301"/>
              <p:cNvSpPr>
                <a:spLocks/>
              </p:cNvSpPr>
              <p:nvPr/>
            </p:nvSpPr>
            <p:spPr bwMode="auto">
              <a:xfrm>
                <a:off x="4023" y="2968"/>
                <a:ext cx="22" cy="52"/>
              </a:xfrm>
              <a:custGeom>
                <a:avLst/>
                <a:gdLst>
                  <a:gd name="T0" fmla="*/ 28 w 29"/>
                  <a:gd name="T1" fmla="*/ 59 h 68"/>
                  <a:gd name="T2" fmla="*/ 28 w 29"/>
                  <a:gd name="T3" fmla="*/ 59 h 68"/>
                  <a:gd name="T4" fmla="*/ 23 w 29"/>
                  <a:gd name="T5" fmla="*/ 60 h 68"/>
                  <a:gd name="T6" fmla="*/ 17 w 29"/>
                  <a:gd name="T7" fmla="*/ 50 h 68"/>
                  <a:gd name="T8" fmla="*/ 17 w 29"/>
                  <a:gd name="T9" fmla="*/ 42 h 68"/>
                  <a:gd name="T10" fmla="*/ 18 w 29"/>
                  <a:gd name="T11" fmla="*/ 24 h 68"/>
                  <a:gd name="T12" fmla="*/ 28 w 29"/>
                  <a:gd name="T13" fmla="*/ 24 h 68"/>
                  <a:gd name="T14" fmla="*/ 29 w 29"/>
                  <a:gd name="T15" fmla="*/ 23 h 68"/>
                  <a:gd name="T16" fmla="*/ 29 w 29"/>
                  <a:gd name="T17" fmla="*/ 16 h 68"/>
                  <a:gd name="T18" fmla="*/ 29 w 29"/>
                  <a:gd name="T19" fmla="*/ 16 h 68"/>
                  <a:gd name="T20" fmla="*/ 18 w 29"/>
                  <a:gd name="T21" fmla="*/ 16 h 68"/>
                  <a:gd name="T22" fmla="*/ 18 w 29"/>
                  <a:gd name="T23" fmla="*/ 1 h 68"/>
                  <a:gd name="T24" fmla="*/ 17 w 29"/>
                  <a:gd name="T25" fmla="*/ 0 h 68"/>
                  <a:gd name="T26" fmla="*/ 7 w 29"/>
                  <a:gd name="T27" fmla="*/ 3 h 68"/>
                  <a:gd name="T28" fmla="*/ 7 w 29"/>
                  <a:gd name="T29" fmla="*/ 4 h 68"/>
                  <a:gd name="T30" fmla="*/ 7 w 29"/>
                  <a:gd name="T31" fmla="*/ 9 h 68"/>
                  <a:gd name="T32" fmla="*/ 7 w 29"/>
                  <a:gd name="T33" fmla="*/ 16 h 68"/>
                  <a:gd name="T34" fmla="*/ 0 w 29"/>
                  <a:gd name="T35" fmla="*/ 16 h 68"/>
                  <a:gd name="T36" fmla="*/ 0 w 29"/>
                  <a:gd name="T37" fmla="*/ 16 h 68"/>
                  <a:gd name="T38" fmla="*/ 0 w 29"/>
                  <a:gd name="T39" fmla="*/ 23 h 68"/>
                  <a:gd name="T40" fmla="*/ 0 w 29"/>
                  <a:gd name="T41" fmla="*/ 24 h 68"/>
                  <a:gd name="T42" fmla="*/ 7 w 29"/>
                  <a:gd name="T43" fmla="*/ 24 h 68"/>
                  <a:gd name="T44" fmla="*/ 7 w 29"/>
                  <a:gd name="T45" fmla="*/ 46 h 68"/>
                  <a:gd name="T46" fmla="*/ 9 w 29"/>
                  <a:gd name="T47" fmla="*/ 63 h 68"/>
                  <a:gd name="T48" fmla="*/ 20 w 29"/>
                  <a:gd name="T49" fmla="*/ 68 h 68"/>
                  <a:gd name="T50" fmla="*/ 28 w 29"/>
                  <a:gd name="T51" fmla="*/ 67 h 68"/>
                  <a:gd name="T52" fmla="*/ 28 w 29"/>
                  <a:gd name="T53" fmla="*/ 66 h 68"/>
                  <a:gd name="T54" fmla="*/ 29 w 29"/>
                  <a:gd name="T55" fmla="*/ 59 h 68"/>
                  <a:gd name="T56" fmla="*/ 28 w 29"/>
                  <a:gd name="T5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68">
                    <a:moveTo>
                      <a:pt x="28" y="59"/>
                    </a:moveTo>
                    <a:lnTo>
                      <a:pt x="28" y="59"/>
                    </a:lnTo>
                    <a:cubicBezTo>
                      <a:pt x="27" y="59"/>
                      <a:pt x="25" y="60"/>
                      <a:pt x="23" y="60"/>
                    </a:cubicBezTo>
                    <a:cubicBezTo>
                      <a:pt x="18" y="60"/>
                      <a:pt x="17" y="57"/>
                      <a:pt x="17" y="50"/>
                    </a:cubicBezTo>
                    <a:cubicBezTo>
                      <a:pt x="17" y="49"/>
                      <a:pt x="17" y="43"/>
                      <a:pt x="17" y="42"/>
                    </a:cubicBezTo>
                    <a:lnTo>
                      <a:pt x="18" y="24"/>
                    </a:lnTo>
                    <a:cubicBezTo>
                      <a:pt x="23" y="24"/>
                      <a:pt x="23" y="24"/>
                      <a:pt x="28" y="24"/>
                    </a:cubicBezTo>
                    <a:lnTo>
                      <a:pt x="29" y="23"/>
                    </a:lnTo>
                    <a:cubicBezTo>
                      <a:pt x="29" y="20"/>
                      <a:pt x="29" y="19"/>
                      <a:pt x="29" y="16"/>
                    </a:cubicBezTo>
                    <a:lnTo>
                      <a:pt x="29" y="16"/>
                    </a:lnTo>
                    <a:cubicBezTo>
                      <a:pt x="23" y="16"/>
                      <a:pt x="22" y="16"/>
                      <a:pt x="18" y="16"/>
                    </a:cubicBezTo>
                    <a:cubicBezTo>
                      <a:pt x="18" y="9"/>
                      <a:pt x="18" y="7"/>
                      <a:pt x="18" y="1"/>
                    </a:cubicBezTo>
                    <a:lnTo>
                      <a:pt x="17" y="0"/>
                    </a:lnTo>
                    <a:cubicBezTo>
                      <a:pt x="13" y="2"/>
                      <a:pt x="12" y="2"/>
                      <a:pt x="7" y="3"/>
                    </a:cubicBezTo>
                    <a:lnTo>
                      <a:pt x="7" y="4"/>
                    </a:lnTo>
                    <a:cubicBezTo>
                      <a:pt x="7" y="6"/>
                      <a:pt x="7" y="8"/>
                      <a:pt x="7" y="9"/>
                    </a:cubicBezTo>
                    <a:cubicBezTo>
                      <a:pt x="7" y="12"/>
                      <a:pt x="7" y="14"/>
                      <a:pt x="7" y="16"/>
                    </a:cubicBezTo>
                    <a:cubicBezTo>
                      <a:pt x="4" y="16"/>
                      <a:pt x="3" y="16"/>
                      <a:pt x="0" y="16"/>
                    </a:cubicBezTo>
                    <a:lnTo>
                      <a:pt x="0" y="16"/>
                    </a:lnTo>
                    <a:cubicBezTo>
                      <a:pt x="0" y="20"/>
                      <a:pt x="0" y="20"/>
                      <a:pt x="0" y="23"/>
                    </a:cubicBezTo>
                    <a:lnTo>
                      <a:pt x="0" y="24"/>
                    </a:lnTo>
                    <a:cubicBezTo>
                      <a:pt x="4" y="24"/>
                      <a:pt x="4" y="24"/>
                      <a:pt x="7" y="24"/>
                    </a:cubicBezTo>
                    <a:lnTo>
                      <a:pt x="7" y="46"/>
                    </a:lnTo>
                    <a:cubicBezTo>
                      <a:pt x="7" y="57"/>
                      <a:pt x="7" y="60"/>
                      <a:pt x="9" y="63"/>
                    </a:cubicBezTo>
                    <a:cubicBezTo>
                      <a:pt x="12" y="68"/>
                      <a:pt x="18" y="68"/>
                      <a:pt x="20" y="68"/>
                    </a:cubicBezTo>
                    <a:cubicBezTo>
                      <a:pt x="24" y="68"/>
                      <a:pt x="26" y="67"/>
                      <a:pt x="28" y="67"/>
                    </a:cubicBezTo>
                    <a:lnTo>
                      <a:pt x="28" y="66"/>
                    </a:lnTo>
                    <a:cubicBezTo>
                      <a:pt x="28" y="63"/>
                      <a:pt x="28" y="63"/>
                      <a:pt x="29" y="59"/>
                    </a:cubicBezTo>
                    <a:lnTo>
                      <a:pt x="28"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07" name="Freeform 302"/>
              <p:cNvSpPr>
                <a:spLocks/>
              </p:cNvSpPr>
              <p:nvPr/>
            </p:nvSpPr>
            <p:spPr bwMode="auto">
              <a:xfrm>
                <a:off x="4049" y="2979"/>
                <a:ext cx="28" cy="41"/>
              </a:xfrm>
              <a:custGeom>
                <a:avLst/>
                <a:gdLst>
                  <a:gd name="T0" fmla="*/ 20 w 37"/>
                  <a:gd name="T1" fmla="*/ 22 h 54"/>
                  <a:gd name="T2" fmla="*/ 20 w 37"/>
                  <a:gd name="T3" fmla="*/ 22 h 54"/>
                  <a:gd name="T4" fmla="*/ 10 w 37"/>
                  <a:gd name="T5" fmla="*/ 15 h 54"/>
                  <a:gd name="T6" fmla="*/ 16 w 37"/>
                  <a:gd name="T7" fmla="*/ 9 h 54"/>
                  <a:gd name="T8" fmla="*/ 20 w 37"/>
                  <a:gd name="T9" fmla="*/ 8 h 54"/>
                  <a:gd name="T10" fmla="*/ 33 w 37"/>
                  <a:gd name="T11" fmla="*/ 12 h 54"/>
                  <a:gd name="T12" fmla="*/ 34 w 37"/>
                  <a:gd name="T13" fmla="*/ 12 h 54"/>
                  <a:gd name="T14" fmla="*/ 34 w 37"/>
                  <a:gd name="T15" fmla="*/ 4 h 54"/>
                  <a:gd name="T16" fmla="*/ 34 w 37"/>
                  <a:gd name="T17" fmla="*/ 3 h 54"/>
                  <a:gd name="T18" fmla="*/ 20 w 37"/>
                  <a:gd name="T19" fmla="*/ 0 h 54"/>
                  <a:gd name="T20" fmla="*/ 0 w 37"/>
                  <a:gd name="T21" fmla="*/ 16 h 54"/>
                  <a:gd name="T22" fmla="*/ 13 w 37"/>
                  <a:gd name="T23" fmla="*/ 30 h 54"/>
                  <a:gd name="T24" fmla="*/ 16 w 37"/>
                  <a:gd name="T25" fmla="*/ 31 h 54"/>
                  <a:gd name="T26" fmla="*/ 26 w 37"/>
                  <a:gd name="T27" fmla="*/ 39 h 54"/>
                  <a:gd name="T28" fmla="*/ 15 w 37"/>
                  <a:gd name="T29" fmla="*/ 47 h 54"/>
                  <a:gd name="T30" fmla="*/ 2 w 37"/>
                  <a:gd name="T31" fmla="*/ 42 h 54"/>
                  <a:gd name="T32" fmla="*/ 1 w 37"/>
                  <a:gd name="T33" fmla="*/ 42 h 54"/>
                  <a:gd name="T34" fmla="*/ 0 w 37"/>
                  <a:gd name="T35" fmla="*/ 50 h 54"/>
                  <a:gd name="T36" fmla="*/ 0 w 37"/>
                  <a:gd name="T37" fmla="*/ 51 h 54"/>
                  <a:gd name="T38" fmla="*/ 2 w 37"/>
                  <a:gd name="T39" fmla="*/ 52 h 54"/>
                  <a:gd name="T40" fmla="*/ 16 w 37"/>
                  <a:gd name="T41" fmla="*/ 54 h 54"/>
                  <a:gd name="T42" fmla="*/ 31 w 37"/>
                  <a:gd name="T43" fmla="*/ 50 h 54"/>
                  <a:gd name="T44" fmla="*/ 37 w 37"/>
                  <a:gd name="T45" fmla="*/ 38 h 54"/>
                  <a:gd name="T46" fmla="*/ 24 w 37"/>
                  <a:gd name="T47" fmla="*/ 23 h 54"/>
                  <a:gd name="T48" fmla="*/ 20 w 37"/>
                  <a:gd name="T49"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54">
                    <a:moveTo>
                      <a:pt x="20" y="22"/>
                    </a:moveTo>
                    <a:lnTo>
                      <a:pt x="20" y="22"/>
                    </a:lnTo>
                    <a:cubicBezTo>
                      <a:pt x="14" y="20"/>
                      <a:pt x="10" y="19"/>
                      <a:pt x="10" y="15"/>
                    </a:cubicBezTo>
                    <a:cubicBezTo>
                      <a:pt x="10" y="12"/>
                      <a:pt x="13" y="9"/>
                      <a:pt x="16" y="9"/>
                    </a:cubicBezTo>
                    <a:cubicBezTo>
                      <a:pt x="17" y="8"/>
                      <a:pt x="19" y="8"/>
                      <a:pt x="20" y="8"/>
                    </a:cubicBezTo>
                    <a:cubicBezTo>
                      <a:pt x="26" y="8"/>
                      <a:pt x="30" y="11"/>
                      <a:pt x="33" y="12"/>
                    </a:cubicBezTo>
                    <a:lnTo>
                      <a:pt x="34" y="12"/>
                    </a:lnTo>
                    <a:cubicBezTo>
                      <a:pt x="34" y="8"/>
                      <a:pt x="34" y="8"/>
                      <a:pt x="34" y="4"/>
                    </a:cubicBezTo>
                    <a:lnTo>
                      <a:pt x="34" y="3"/>
                    </a:lnTo>
                    <a:cubicBezTo>
                      <a:pt x="32" y="3"/>
                      <a:pt x="27" y="0"/>
                      <a:pt x="20" y="0"/>
                    </a:cubicBezTo>
                    <a:cubicBezTo>
                      <a:pt x="9" y="0"/>
                      <a:pt x="0" y="6"/>
                      <a:pt x="0" y="16"/>
                    </a:cubicBezTo>
                    <a:cubicBezTo>
                      <a:pt x="0" y="26"/>
                      <a:pt x="9" y="29"/>
                      <a:pt x="13" y="30"/>
                    </a:cubicBezTo>
                    <a:lnTo>
                      <a:pt x="16" y="31"/>
                    </a:lnTo>
                    <a:cubicBezTo>
                      <a:pt x="22" y="33"/>
                      <a:pt x="26" y="35"/>
                      <a:pt x="26" y="39"/>
                    </a:cubicBezTo>
                    <a:cubicBezTo>
                      <a:pt x="26" y="42"/>
                      <a:pt x="23" y="47"/>
                      <a:pt x="15" y="47"/>
                    </a:cubicBezTo>
                    <a:cubicBezTo>
                      <a:pt x="8" y="47"/>
                      <a:pt x="3" y="43"/>
                      <a:pt x="2" y="42"/>
                    </a:cubicBezTo>
                    <a:lnTo>
                      <a:pt x="1" y="42"/>
                    </a:lnTo>
                    <a:cubicBezTo>
                      <a:pt x="0" y="46"/>
                      <a:pt x="0" y="47"/>
                      <a:pt x="0" y="50"/>
                    </a:cubicBezTo>
                    <a:lnTo>
                      <a:pt x="0" y="51"/>
                    </a:lnTo>
                    <a:cubicBezTo>
                      <a:pt x="1" y="52"/>
                      <a:pt x="1" y="52"/>
                      <a:pt x="2" y="52"/>
                    </a:cubicBezTo>
                    <a:cubicBezTo>
                      <a:pt x="6" y="53"/>
                      <a:pt x="10" y="54"/>
                      <a:pt x="16" y="54"/>
                    </a:cubicBezTo>
                    <a:cubicBezTo>
                      <a:pt x="19" y="54"/>
                      <a:pt x="26" y="54"/>
                      <a:pt x="31" y="50"/>
                    </a:cubicBezTo>
                    <a:cubicBezTo>
                      <a:pt x="35" y="46"/>
                      <a:pt x="37" y="42"/>
                      <a:pt x="37" y="38"/>
                    </a:cubicBezTo>
                    <a:cubicBezTo>
                      <a:pt x="37" y="28"/>
                      <a:pt x="28" y="24"/>
                      <a:pt x="24" y="23"/>
                    </a:cubicBezTo>
                    <a:lnTo>
                      <a:pt x="20"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08" name="Freeform 303"/>
              <p:cNvSpPr>
                <a:spLocks/>
              </p:cNvSpPr>
              <p:nvPr/>
            </p:nvSpPr>
            <p:spPr bwMode="auto">
              <a:xfrm>
                <a:off x="2147" y="2830"/>
                <a:ext cx="595" cy="243"/>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solidFill>
                <a:srgbClr val="FF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09" name="Freeform 304"/>
              <p:cNvSpPr>
                <a:spLocks/>
              </p:cNvSpPr>
              <p:nvPr/>
            </p:nvSpPr>
            <p:spPr bwMode="auto">
              <a:xfrm>
                <a:off x="2147" y="2830"/>
                <a:ext cx="595" cy="243"/>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noFill/>
              <a:ln w="12700" cap="flat">
                <a:solidFill>
                  <a:srgbClr val="00ADE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10" name="Freeform 305"/>
              <p:cNvSpPr>
                <a:spLocks/>
              </p:cNvSpPr>
              <p:nvPr/>
            </p:nvSpPr>
            <p:spPr bwMode="auto">
              <a:xfrm>
                <a:off x="2210" y="2870"/>
                <a:ext cx="33" cy="55"/>
              </a:xfrm>
              <a:custGeom>
                <a:avLst/>
                <a:gdLst>
                  <a:gd name="T0" fmla="*/ 43 w 43"/>
                  <a:gd name="T1" fmla="*/ 62 h 71"/>
                  <a:gd name="T2" fmla="*/ 43 w 43"/>
                  <a:gd name="T3" fmla="*/ 62 h 71"/>
                  <a:gd name="T4" fmla="*/ 12 w 43"/>
                  <a:gd name="T5" fmla="*/ 62 h 71"/>
                  <a:gd name="T6" fmla="*/ 12 w 43"/>
                  <a:gd name="T7" fmla="*/ 38 h 71"/>
                  <a:gd name="T8" fmla="*/ 39 w 43"/>
                  <a:gd name="T9" fmla="*/ 39 h 71"/>
                  <a:gd name="T10" fmla="*/ 40 w 43"/>
                  <a:gd name="T11" fmla="*/ 38 h 71"/>
                  <a:gd name="T12" fmla="*/ 41 w 43"/>
                  <a:gd name="T13" fmla="*/ 30 h 71"/>
                  <a:gd name="T14" fmla="*/ 40 w 43"/>
                  <a:gd name="T15" fmla="*/ 30 h 71"/>
                  <a:gd name="T16" fmla="*/ 12 w 43"/>
                  <a:gd name="T17" fmla="*/ 30 h 71"/>
                  <a:gd name="T18" fmla="*/ 12 w 43"/>
                  <a:gd name="T19" fmla="*/ 9 h 71"/>
                  <a:gd name="T20" fmla="*/ 42 w 43"/>
                  <a:gd name="T21" fmla="*/ 9 h 71"/>
                  <a:gd name="T22" fmla="*/ 43 w 43"/>
                  <a:gd name="T23" fmla="*/ 9 h 71"/>
                  <a:gd name="T24" fmla="*/ 43 w 43"/>
                  <a:gd name="T25" fmla="*/ 1 h 71"/>
                  <a:gd name="T26" fmla="*/ 43 w 43"/>
                  <a:gd name="T27" fmla="*/ 0 h 71"/>
                  <a:gd name="T28" fmla="*/ 1 w 43"/>
                  <a:gd name="T29" fmla="*/ 1 h 71"/>
                  <a:gd name="T30" fmla="*/ 0 w 43"/>
                  <a:gd name="T31" fmla="*/ 1 h 71"/>
                  <a:gd name="T32" fmla="*/ 1 w 43"/>
                  <a:gd name="T33" fmla="*/ 39 h 71"/>
                  <a:gd name="T34" fmla="*/ 1 w 43"/>
                  <a:gd name="T35" fmla="*/ 70 h 71"/>
                  <a:gd name="T36" fmla="*/ 1 w 43"/>
                  <a:gd name="T37" fmla="*/ 71 h 71"/>
                  <a:gd name="T38" fmla="*/ 42 w 43"/>
                  <a:gd name="T39" fmla="*/ 70 h 71"/>
                  <a:gd name="T40" fmla="*/ 43 w 43"/>
                  <a:gd name="T41" fmla="*/ 70 h 71"/>
                  <a:gd name="T42" fmla="*/ 43 w 43"/>
                  <a:gd name="T43" fmla="*/ 62 h 71"/>
                  <a:gd name="T44" fmla="*/ 43 w 43"/>
                  <a:gd name="T45" fmla="*/ 6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71">
                    <a:moveTo>
                      <a:pt x="43" y="62"/>
                    </a:moveTo>
                    <a:lnTo>
                      <a:pt x="43" y="62"/>
                    </a:lnTo>
                    <a:cubicBezTo>
                      <a:pt x="30" y="62"/>
                      <a:pt x="27" y="62"/>
                      <a:pt x="12" y="62"/>
                    </a:cubicBezTo>
                    <a:cubicBezTo>
                      <a:pt x="12" y="53"/>
                      <a:pt x="12" y="50"/>
                      <a:pt x="12" y="38"/>
                    </a:cubicBezTo>
                    <a:cubicBezTo>
                      <a:pt x="26" y="38"/>
                      <a:pt x="28" y="38"/>
                      <a:pt x="39" y="39"/>
                    </a:cubicBezTo>
                    <a:lnTo>
                      <a:pt x="40" y="38"/>
                    </a:lnTo>
                    <a:cubicBezTo>
                      <a:pt x="40" y="35"/>
                      <a:pt x="40" y="34"/>
                      <a:pt x="41" y="30"/>
                    </a:cubicBezTo>
                    <a:lnTo>
                      <a:pt x="40" y="30"/>
                    </a:lnTo>
                    <a:cubicBezTo>
                      <a:pt x="28" y="30"/>
                      <a:pt x="24" y="30"/>
                      <a:pt x="12" y="30"/>
                    </a:cubicBezTo>
                    <a:cubicBezTo>
                      <a:pt x="12" y="21"/>
                      <a:pt x="12" y="18"/>
                      <a:pt x="12" y="9"/>
                    </a:cubicBezTo>
                    <a:cubicBezTo>
                      <a:pt x="25" y="9"/>
                      <a:pt x="29" y="9"/>
                      <a:pt x="42" y="9"/>
                    </a:cubicBezTo>
                    <a:lnTo>
                      <a:pt x="43" y="9"/>
                    </a:lnTo>
                    <a:cubicBezTo>
                      <a:pt x="43" y="5"/>
                      <a:pt x="43" y="4"/>
                      <a:pt x="43" y="1"/>
                    </a:cubicBezTo>
                    <a:lnTo>
                      <a:pt x="43" y="0"/>
                    </a:lnTo>
                    <a:cubicBezTo>
                      <a:pt x="24" y="0"/>
                      <a:pt x="21" y="0"/>
                      <a:pt x="1" y="1"/>
                    </a:cubicBezTo>
                    <a:lnTo>
                      <a:pt x="0" y="1"/>
                    </a:lnTo>
                    <a:cubicBezTo>
                      <a:pt x="1" y="13"/>
                      <a:pt x="1" y="22"/>
                      <a:pt x="1" y="39"/>
                    </a:cubicBezTo>
                    <a:cubicBezTo>
                      <a:pt x="1" y="57"/>
                      <a:pt x="1" y="62"/>
                      <a:pt x="1" y="70"/>
                    </a:cubicBezTo>
                    <a:lnTo>
                      <a:pt x="1" y="71"/>
                    </a:lnTo>
                    <a:cubicBezTo>
                      <a:pt x="20" y="70"/>
                      <a:pt x="23" y="70"/>
                      <a:pt x="42" y="70"/>
                    </a:cubicBezTo>
                    <a:lnTo>
                      <a:pt x="43" y="70"/>
                    </a:lnTo>
                    <a:cubicBezTo>
                      <a:pt x="43" y="66"/>
                      <a:pt x="43" y="66"/>
                      <a:pt x="43" y="62"/>
                    </a:cubicBezTo>
                    <a:lnTo>
                      <a:pt x="43" y="6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11" name="Freeform 306"/>
              <p:cNvSpPr>
                <a:spLocks/>
              </p:cNvSpPr>
              <p:nvPr/>
            </p:nvSpPr>
            <p:spPr bwMode="auto">
              <a:xfrm>
                <a:off x="2250" y="2884"/>
                <a:ext cx="35" cy="41"/>
              </a:xfrm>
              <a:custGeom>
                <a:avLst/>
                <a:gdLst>
                  <a:gd name="T0" fmla="*/ 45 w 45"/>
                  <a:gd name="T1" fmla="*/ 52 h 53"/>
                  <a:gd name="T2" fmla="*/ 45 w 45"/>
                  <a:gd name="T3" fmla="*/ 52 h 53"/>
                  <a:gd name="T4" fmla="*/ 45 w 45"/>
                  <a:gd name="T5" fmla="*/ 32 h 53"/>
                  <a:gd name="T6" fmla="*/ 45 w 45"/>
                  <a:gd name="T7" fmla="*/ 20 h 53"/>
                  <a:gd name="T8" fmla="*/ 43 w 45"/>
                  <a:gd name="T9" fmla="*/ 8 h 53"/>
                  <a:gd name="T10" fmla="*/ 37 w 45"/>
                  <a:gd name="T11" fmla="*/ 2 h 53"/>
                  <a:gd name="T12" fmla="*/ 29 w 45"/>
                  <a:gd name="T13" fmla="*/ 0 h 53"/>
                  <a:gd name="T14" fmla="*/ 12 w 45"/>
                  <a:gd name="T15" fmla="*/ 6 h 53"/>
                  <a:gd name="T16" fmla="*/ 12 w 45"/>
                  <a:gd name="T17" fmla="*/ 1 h 53"/>
                  <a:gd name="T18" fmla="*/ 11 w 45"/>
                  <a:gd name="T19" fmla="*/ 0 h 53"/>
                  <a:gd name="T20" fmla="*/ 1 w 45"/>
                  <a:gd name="T21" fmla="*/ 2 h 53"/>
                  <a:gd name="T22" fmla="*/ 0 w 45"/>
                  <a:gd name="T23" fmla="*/ 3 h 53"/>
                  <a:gd name="T24" fmla="*/ 1 w 45"/>
                  <a:gd name="T25" fmla="*/ 34 h 53"/>
                  <a:gd name="T26" fmla="*/ 1 w 45"/>
                  <a:gd name="T27" fmla="*/ 52 h 53"/>
                  <a:gd name="T28" fmla="*/ 1 w 45"/>
                  <a:gd name="T29" fmla="*/ 53 h 53"/>
                  <a:gd name="T30" fmla="*/ 12 w 45"/>
                  <a:gd name="T31" fmla="*/ 52 h 53"/>
                  <a:gd name="T32" fmla="*/ 12 w 45"/>
                  <a:gd name="T33" fmla="*/ 52 h 53"/>
                  <a:gd name="T34" fmla="*/ 12 w 45"/>
                  <a:gd name="T35" fmla="*/ 14 h 53"/>
                  <a:gd name="T36" fmla="*/ 25 w 45"/>
                  <a:gd name="T37" fmla="*/ 8 h 53"/>
                  <a:gd name="T38" fmla="*/ 34 w 45"/>
                  <a:gd name="T39" fmla="*/ 16 h 53"/>
                  <a:gd name="T40" fmla="*/ 34 w 45"/>
                  <a:gd name="T41" fmla="*/ 34 h 53"/>
                  <a:gd name="T42" fmla="*/ 34 w 45"/>
                  <a:gd name="T43" fmla="*/ 49 h 53"/>
                  <a:gd name="T44" fmla="*/ 34 w 45"/>
                  <a:gd name="T45" fmla="*/ 52 h 53"/>
                  <a:gd name="T46" fmla="*/ 35 w 45"/>
                  <a:gd name="T47" fmla="*/ 53 h 53"/>
                  <a:gd name="T48" fmla="*/ 45 w 45"/>
                  <a:gd name="T49" fmla="*/ 52 h 53"/>
                  <a:gd name="T50" fmla="*/ 45 w 45"/>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5" y="52"/>
                    </a:moveTo>
                    <a:lnTo>
                      <a:pt x="45" y="52"/>
                    </a:lnTo>
                    <a:cubicBezTo>
                      <a:pt x="45" y="48"/>
                      <a:pt x="45" y="43"/>
                      <a:pt x="45" y="32"/>
                    </a:cubicBezTo>
                    <a:lnTo>
                      <a:pt x="45" y="20"/>
                    </a:lnTo>
                    <a:cubicBezTo>
                      <a:pt x="45" y="14"/>
                      <a:pt x="44" y="11"/>
                      <a:pt x="43" y="8"/>
                    </a:cubicBezTo>
                    <a:cubicBezTo>
                      <a:pt x="42" y="6"/>
                      <a:pt x="40" y="3"/>
                      <a:pt x="37" y="2"/>
                    </a:cubicBezTo>
                    <a:cubicBezTo>
                      <a:pt x="35" y="0"/>
                      <a:pt x="32" y="0"/>
                      <a:pt x="29" y="0"/>
                    </a:cubicBezTo>
                    <a:cubicBezTo>
                      <a:pt x="20" y="0"/>
                      <a:pt x="14" y="4"/>
                      <a:pt x="12" y="6"/>
                    </a:cubicBezTo>
                    <a:lnTo>
                      <a:pt x="12" y="1"/>
                    </a:lnTo>
                    <a:lnTo>
                      <a:pt x="11" y="0"/>
                    </a:lnTo>
                    <a:cubicBezTo>
                      <a:pt x="7" y="1"/>
                      <a:pt x="6" y="1"/>
                      <a:pt x="1" y="2"/>
                    </a:cubicBezTo>
                    <a:lnTo>
                      <a:pt x="0" y="3"/>
                    </a:lnTo>
                    <a:cubicBezTo>
                      <a:pt x="1" y="10"/>
                      <a:pt x="1" y="18"/>
                      <a:pt x="1" y="34"/>
                    </a:cubicBezTo>
                    <a:cubicBezTo>
                      <a:pt x="1" y="41"/>
                      <a:pt x="1" y="46"/>
                      <a:pt x="1" y="52"/>
                    </a:cubicBezTo>
                    <a:lnTo>
                      <a:pt x="1" y="53"/>
                    </a:lnTo>
                    <a:cubicBezTo>
                      <a:pt x="6" y="52"/>
                      <a:pt x="7" y="52"/>
                      <a:pt x="12" y="52"/>
                    </a:cubicBezTo>
                    <a:lnTo>
                      <a:pt x="12" y="52"/>
                    </a:lnTo>
                    <a:cubicBezTo>
                      <a:pt x="12" y="40"/>
                      <a:pt x="12" y="31"/>
                      <a:pt x="12" y="14"/>
                    </a:cubicBezTo>
                    <a:cubicBezTo>
                      <a:pt x="14" y="12"/>
                      <a:pt x="19" y="8"/>
                      <a:pt x="25" y="8"/>
                    </a:cubicBezTo>
                    <a:cubicBezTo>
                      <a:pt x="26" y="8"/>
                      <a:pt x="32" y="8"/>
                      <a:pt x="34" y="16"/>
                    </a:cubicBezTo>
                    <a:cubicBezTo>
                      <a:pt x="34" y="18"/>
                      <a:pt x="34" y="19"/>
                      <a:pt x="34" y="34"/>
                    </a:cubicBezTo>
                    <a:cubicBezTo>
                      <a:pt x="34" y="39"/>
                      <a:pt x="34" y="44"/>
                      <a:pt x="34" y="49"/>
                    </a:cubicBezTo>
                    <a:cubicBezTo>
                      <a:pt x="34" y="50"/>
                      <a:pt x="34" y="51"/>
                      <a:pt x="34" y="52"/>
                    </a:cubicBezTo>
                    <a:lnTo>
                      <a:pt x="35" y="53"/>
                    </a:lnTo>
                    <a:cubicBezTo>
                      <a:pt x="39" y="52"/>
                      <a:pt x="40" y="52"/>
                      <a:pt x="45" y="52"/>
                    </a:cubicBezTo>
                    <a:lnTo>
                      <a:pt x="45"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12" name="Freeform 307"/>
              <p:cNvSpPr>
                <a:spLocks/>
              </p:cNvSpPr>
              <p:nvPr/>
            </p:nvSpPr>
            <p:spPr bwMode="auto">
              <a:xfrm>
                <a:off x="2290" y="2884"/>
                <a:ext cx="36" cy="41"/>
              </a:xfrm>
              <a:custGeom>
                <a:avLst/>
                <a:gdLst>
                  <a:gd name="T0" fmla="*/ 30 w 47"/>
                  <a:gd name="T1" fmla="*/ 52 h 53"/>
                  <a:gd name="T2" fmla="*/ 30 w 47"/>
                  <a:gd name="T3" fmla="*/ 52 h 53"/>
                  <a:gd name="T4" fmla="*/ 47 w 47"/>
                  <a:gd name="T5" fmla="*/ 1 h 53"/>
                  <a:gd name="T6" fmla="*/ 46 w 47"/>
                  <a:gd name="T7" fmla="*/ 1 h 53"/>
                  <a:gd name="T8" fmla="*/ 37 w 47"/>
                  <a:gd name="T9" fmla="*/ 1 h 53"/>
                  <a:gd name="T10" fmla="*/ 36 w 47"/>
                  <a:gd name="T11" fmla="*/ 1 h 53"/>
                  <a:gd name="T12" fmla="*/ 31 w 47"/>
                  <a:gd name="T13" fmla="*/ 20 h 53"/>
                  <a:gd name="T14" fmla="*/ 24 w 47"/>
                  <a:gd name="T15" fmla="*/ 45 h 53"/>
                  <a:gd name="T16" fmla="*/ 12 w 47"/>
                  <a:gd name="T17" fmla="*/ 1 h 53"/>
                  <a:gd name="T18" fmla="*/ 12 w 47"/>
                  <a:gd name="T19" fmla="*/ 0 h 53"/>
                  <a:gd name="T20" fmla="*/ 1 w 47"/>
                  <a:gd name="T21" fmla="*/ 1 h 53"/>
                  <a:gd name="T22" fmla="*/ 0 w 47"/>
                  <a:gd name="T23" fmla="*/ 2 h 53"/>
                  <a:gd name="T24" fmla="*/ 16 w 47"/>
                  <a:gd name="T25" fmla="*/ 52 h 53"/>
                  <a:gd name="T26" fmla="*/ 17 w 47"/>
                  <a:gd name="T27" fmla="*/ 53 h 53"/>
                  <a:gd name="T28" fmla="*/ 29 w 47"/>
                  <a:gd name="T29" fmla="*/ 52 h 53"/>
                  <a:gd name="T30" fmla="*/ 30 w 47"/>
                  <a:gd name="T3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53">
                    <a:moveTo>
                      <a:pt x="30" y="52"/>
                    </a:moveTo>
                    <a:lnTo>
                      <a:pt x="30" y="52"/>
                    </a:lnTo>
                    <a:cubicBezTo>
                      <a:pt x="35" y="35"/>
                      <a:pt x="41" y="18"/>
                      <a:pt x="47" y="1"/>
                    </a:cubicBezTo>
                    <a:lnTo>
                      <a:pt x="46" y="1"/>
                    </a:lnTo>
                    <a:cubicBezTo>
                      <a:pt x="42" y="1"/>
                      <a:pt x="41" y="1"/>
                      <a:pt x="37" y="1"/>
                    </a:cubicBezTo>
                    <a:lnTo>
                      <a:pt x="36" y="1"/>
                    </a:lnTo>
                    <a:cubicBezTo>
                      <a:pt x="35" y="4"/>
                      <a:pt x="34" y="9"/>
                      <a:pt x="31" y="20"/>
                    </a:cubicBezTo>
                    <a:cubicBezTo>
                      <a:pt x="30" y="24"/>
                      <a:pt x="25" y="41"/>
                      <a:pt x="24" y="45"/>
                    </a:cubicBezTo>
                    <a:cubicBezTo>
                      <a:pt x="20" y="30"/>
                      <a:pt x="16" y="15"/>
                      <a:pt x="12" y="1"/>
                    </a:cubicBezTo>
                    <a:lnTo>
                      <a:pt x="12" y="0"/>
                    </a:lnTo>
                    <a:cubicBezTo>
                      <a:pt x="7" y="1"/>
                      <a:pt x="6" y="1"/>
                      <a:pt x="1" y="1"/>
                    </a:cubicBezTo>
                    <a:lnTo>
                      <a:pt x="0" y="2"/>
                    </a:lnTo>
                    <a:cubicBezTo>
                      <a:pt x="6" y="18"/>
                      <a:pt x="11" y="35"/>
                      <a:pt x="16" y="52"/>
                    </a:cubicBezTo>
                    <a:lnTo>
                      <a:pt x="17" y="53"/>
                    </a:lnTo>
                    <a:cubicBezTo>
                      <a:pt x="23" y="52"/>
                      <a:pt x="24" y="52"/>
                      <a:pt x="29" y="52"/>
                    </a:cubicBezTo>
                    <a:lnTo>
                      <a:pt x="30"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13" name="Freeform 308"/>
              <p:cNvSpPr>
                <a:spLocks noEditPoints="1"/>
              </p:cNvSpPr>
              <p:nvPr/>
            </p:nvSpPr>
            <p:spPr bwMode="auto">
              <a:xfrm>
                <a:off x="2330" y="2866"/>
                <a:ext cx="10" cy="59"/>
              </a:xfrm>
              <a:custGeom>
                <a:avLst/>
                <a:gdLst>
                  <a:gd name="T0" fmla="*/ 12 w 13"/>
                  <a:gd name="T1" fmla="*/ 76 h 77"/>
                  <a:gd name="T2" fmla="*/ 12 w 13"/>
                  <a:gd name="T3" fmla="*/ 76 h 77"/>
                  <a:gd name="T4" fmla="*/ 12 w 13"/>
                  <a:gd name="T5" fmla="*/ 48 h 77"/>
                  <a:gd name="T6" fmla="*/ 12 w 13"/>
                  <a:gd name="T7" fmla="*/ 25 h 77"/>
                  <a:gd name="T8" fmla="*/ 11 w 13"/>
                  <a:gd name="T9" fmla="*/ 24 h 77"/>
                  <a:gd name="T10" fmla="*/ 1 w 13"/>
                  <a:gd name="T11" fmla="*/ 26 h 77"/>
                  <a:gd name="T12" fmla="*/ 0 w 13"/>
                  <a:gd name="T13" fmla="*/ 27 h 77"/>
                  <a:gd name="T14" fmla="*/ 1 w 13"/>
                  <a:gd name="T15" fmla="*/ 55 h 77"/>
                  <a:gd name="T16" fmla="*/ 1 w 13"/>
                  <a:gd name="T17" fmla="*/ 76 h 77"/>
                  <a:gd name="T18" fmla="*/ 1 w 13"/>
                  <a:gd name="T19" fmla="*/ 77 h 77"/>
                  <a:gd name="T20" fmla="*/ 12 w 13"/>
                  <a:gd name="T21" fmla="*/ 76 h 77"/>
                  <a:gd name="T22" fmla="*/ 12 w 13"/>
                  <a:gd name="T23" fmla="*/ 76 h 77"/>
                  <a:gd name="T24" fmla="*/ 13 w 13"/>
                  <a:gd name="T25" fmla="*/ 10 h 77"/>
                  <a:gd name="T26" fmla="*/ 13 w 13"/>
                  <a:gd name="T27" fmla="*/ 10 h 77"/>
                  <a:gd name="T28" fmla="*/ 13 w 13"/>
                  <a:gd name="T29" fmla="*/ 0 h 77"/>
                  <a:gd name="T30" fmla="*/ 12 w 13"/>
                  <a:gd name="T31" fmla="*/ 0 h 77"/>
                  <a:gd name="T32" fmla="*/ 1 w 13"/>
                  <a:gd name="T33" fmla="*/ 1 h 77"/>
                  <a:gd name="T34" fmla="*/ 0 w 13"/>
                  <a:gd name="T35" fmla="*/ 1 h 77"/>
                  <a:gd name="T36" fmla="*/ 1 w 13"/>
                  <a:gd name="T37" fmla="*/ 7 h 77"/>
                  <a:gd name="T38" fmla="*/ 0 w 13"/>
                  <a:gd name="T39" fmla="*/ 11 h 77"/>
                  <a:gd name="T40" fmla="*/ 1 w 13"/>
                  <a:gd name="T41" fmla="*/ 11 h 77"/>
                  <a:gd name="T42" fmla="*/ 12 w 13"/>
                  <a:gd name="T43" fmla="*/ 10 h 77"/>
                  <a:gd name="T44" fmla="*/ 13 w 13"/>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77">
                    <a:moveTo>
                      <a:pt x="12" y="76"/>
                    </a:moveTo>
                    <a:lnTo>
                      <a:pt x="12" y="76"/>
                    </a:lnTo>
                    <a:cubicBezTo>
                      <a:pt x="12" y="69"/>
                      <a:pt x="12" y="66"/>
                      <a:pt x="12" y="48"/>
                    </a:cubicBezTo>
                    <a:cubicBezTo>
                      <a:pt x="12" y="35"/>
                      <a:pt x="12" y="30"/>
                      <a:pt x="12" y="25"/>
                    </a:cubicBezTo>
                    <a:lnTo>
                      <a:pt x="11" y="24"/>
                    </a:lnTo>
                    <a:cubicBezTo>
                      <a:pt x="6" y="25"/>
                      <a:pt x="5" y="26"/>
                      <a:pt x="1" y="26"/>
                    </a:cubicBezTo>
                    <a:lnTo>
                      <a:pt x="0" y="27"/>
                    </a:lnTo>
                    <a:cubicBezTo>
                      <a:pt x="1" y="33"/>
                      <a:pt x="1" y="36"/>
                      <a:pt x="1" y="55"/>
                    </a:cubicBezTo>
                    <a:cubicBezTo>
                      <a:pt x="1" y="66"/>
                      <a:pt x="1" y="71"/>
                      <a:pt x="1" y="76"/>
                    </a:cubicBezTo>
                    <a:lnTo>
                      <a:pt x="1" y="77"/>
                    </a:lnTo>
                    <a:cubicBezTo>
                      <a:pt x="6" y="76"/>
                      <a:pt x="7" y="76"/>
                      <a:pt x="12" y="76"/>
                    </a:cubicBezTo>
                    <a:lnTo>
                      <a:pt x="12" y="76"/>
                    </a:lnTo>
                    <a:close/>
                    <a:moveTo>
                      <a:pt x="13" y="10"/>
                    </a:moveTo>
                    <a:lnTo>
                      <a:pt x="13" y="10"/>
                    </a:lnTo>
                    <a:cubicBezTo>
                      <a:pt x="13" y="5"/>
                      <a:pt x="13" y="4"/>
                      <a:pt x="13" y="0"/>
                    </a:cubicBezTo>
                    <a:lnTo>
                      <a:pt x="12" y="0"/>
                    </a:lnTo>
                    <a:cubicBezTo>
                      <a:pt x="7" y="0"/>
                      <a:pt x="6" y="0"/>
                      <a:pt x="1" y="1"/>
                    </a:cubicBezTo>
                    <a:lnTo>
                      <a:pt x="0" y="1"/>
                    </a:lnTo>
                    <a:cubicBezTo>
                      <a:pt x="0" y="3"/>
                      <a:pt x="1" y="5"/>
                      <a:pt x="1" y="7"/>
                    </a:cubicBezTo>
                    <a:cubicBezTo>
                      <a:pt x="1" y="8"/>
                      <a:pt x="1" y="9"/>
                      <a:pt x="0" y="11"/>
                    </a:cubicBezTo>
                    <a:lnTo>
                      <a:pt x="1" y="11"/>
                    </a:lnTo>
                    <a:cubicBezTo>
                      <a:pt x="6" y="11"/>
                      <a:pt x="7" y="11"/>
                      <a:pt x="12" y="10"/>
                    </a:cubicBezTo>
                    <a:lnTo>
                      <a:pt x="13"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14" name="Freeform 309"/>
              <p:cNvSpPr>
                <a:spLocks/>
              </p:cNvSpPr>
              <p:nvPr/>
            </p:nvSpPr>
            <p:spPr bwMode="auto">
              <a:xfrm>
                <a:off x="2349" y="2884"/>
                <a:ext cx="20" cy="41"/>
              </a:xfrm>
              <a:custGeom>
                <a:avLst/>
                <a:gdLst>
                  <a:gd name="T0" fmla="*/ 25 w 26"/>
                  <a:gd name="T1" fmla="*/ 11 h 53"/>
                  <a:gd name="T2" fmla="*/ 25 w 26"/>
                  <a:gd name="T3" fmla="*/ 11 h 53"/>
                  <a:gd name="T4" fmla="*/ 26 w 26"/>
                  <a:gd name="T5" fmla="*/ 1 h 53"/>
                  <a:gd name="T6" fmla="*/ 26 w 26"/>
                  <a:gd name="T7" fmla="*/ 0 h 53"/>
                  <a:gd name="T8" fmla="*/ 23 w 26"/>
                  <a:gd name="T9" fmla="*/ 0 h 53"/>
                  <a:gd name="T10" fmla="*/ 11 w 26"/>
                  <a:gd name="T11" fmla="*/ 9 h 53"/>
                  <a:gd name="T12" fmla="*/ 12 w 26"/>
                  <a:gd name="T13" fmla="*/ 1 h 53"/>
                  <a:gd name="T14" fmla="*/ 11 w 26"/>
                  <a:gd name="T15" fmla="*/ 0 h 53"/>
                  <a:gd name="T16" fmla="*/ 1 w 26"/>
                  <a:gd name="T17" fmla="*/ 2 h 53"/>
                  <a:gd name="T18" fmla="*/ 0 w 26"/>
                  <a:gd name="T19" fmla="*/ 3 h 53"/>
                  <a:gd name="T20" fmla="*/ 1 w 26"/>
                  <a:gd name="T21" fmla="*/ 29 h 53"/>
                  <a:gd name="T22" fmla="*/ 1 w 26"/>
                  <a:gd name="T23" fmla="*/ 52 h 53"/>
                  <a:gd name="T24" fmla="*/ 1 w 26"/>
                  <a:gd name="T25" fmla="*/ 53 h 53"/>
                  <a:gd name="T26" fmla="*/ 12 w 26"/>
                  <a:gd name="T27" fmla="*/ 52 h 53"/>
                  <a:gd name="T28" fmla="*/ 12 w 26"/>
                  <a:gd name="T29" fmla="*/ 52 h 53"/>
                  <a:gd name="T30" fmla="*/ 12 w 26"/>
                  <a:gd name="T31" fmla="*/ 29 h 53"/>
                  <a:gd name="T32" fmla="*/ 16 w 26"/>
                  <a:gd name="T33" fmla="*/ 12 h 53"/>
                  <a:gd name="T34" fmla="*/ 20 w 26"/>
                  <a:gd name="T35" fmla="*/ 10 h 53"/>
                  <a:gd name="T36" fmla="*/ 24 w 26"/>
                  <a:gd name="T37" fmla="*/ 11 h 53"/>
                  <a:gd name="T38" fmla="*/ 25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5" y="11"/>
                    </a:moveTo>
                    <a:lnTo>
                      <a:pt x="25" y="11"/>
                    </a:lnTo>
                    <a:cubicBezTo>
                      <a:pt x="25" y="6"/>
                      <a:pt x="25" y="5"/>
                      <a:pt x="26" y="1"/>
                    </a:cubicBezTo>
                    <a:lnTo>
                      <a:pt x="26" y="0"/>
                    </a:lnTo>
                    <a:cubicBezTo>
                      <a:pt x="25" y="0"/>
                      <a:pt x="25" y="0"/>
                      <a:pt x="23" y="0"/>
                    </a:cubicBezTo>
                    <a:cubicBezTo>
                      <a:pt x="15" y="0"/>
                      <a:pt x="12" y="6"/>
                      <a:pt x="11" y="9"/>
                    </a:cubicBezTo>
                    <a:lnTo>
                      <a:pt x="12" y="1"/>
                    </a:lnTo>
                    <a:lnTo>
                      <a:pt x="11" y="0"/>
                    </a:lnTo>
                    <a:cubicBezTo>
                      <a:pt x="7" y="1"/>
                      <a:pt x="5" y="2"/>
                      <a:pt x="1" y="2"/>
                    </a:cubicBezTo>
                    <a:lnTo>
                      <a:pt x="0" y="3"/>
                    </a:lnTo>
                    <a:cubicBezTo>
                      <a:pt x="1" y="9"/>
                      <a:pt x="1" y="13"/>
                      <a:pt x="1" y="29"/>
                    </a:cubicBezTo>
                    <a:cubicBezTo>
                      <a:pt x="1" y="38"/>
                      <a:pt x="1" y="45"/>
                      <a:pt x="1" y="52"/>
                    </a:cubicBezTo>
                    <a:lnTo>
                      <a:pt x="1" y="53"/>
                    </a:lnTo>
                    <a:cubicBezTo>
                      <a:pt x="6" y="52"/>
                      <a:pt x="7" y="52"/>
                      <a:pt x="12" y="52"/>
                    </a:cubicBezTo>
                    <a:lnTo>
                      <a:pt x="12" y="52"/>
                    </a:lnTo>
                    <a:cubicBezTo>
                      <a:pt x="12" y="46"/>
                      <a:pt x="12" y="40"/>
                      <a:pt x="12" y="29"/>
                    </a:cubicBezTo>
                    <a:cubicBezTo>
                      <a:pt x="12" y="19"/>
                      <a:pt x="12" y="14"/>
                      <a:pt x="16" y="12"/>
                    </a:cubicBezTo>
                    <a:cubicBezTo>
                      <a:pt x="17" y="11"/>
                      <a:pt x="18" y="10"/>
                      <a:pt x="20" y="10"/>
                    </a:cubicBezTo>
                    <a:cubicBezTo>
                      <a:pt x="22" y="10"/>
                      <a:pt x="23" y="11"/>
                      <a:pt x="24" y="11"/>
                    </a:cubicBezTo>
                    <a:lnTo>
                      <a:pt x="25"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15" name="Freeform 310"/>
              <p:cNvSpPr>
                <a:spLocks noEditPoints="1"/>
              </p:cNvSpPr>
              <p:nvPr/>
            </p:nvSpPr>
            <p:spPr bwMode="auto">
              <a:xfrm>
                <a:off x="2373" y="2884"/>
                <a:ext cx="37" cy="41"/>
              </a:xfrm>
              <a:custGeom>
                <a:avLst/>
                <a:gdLst>
                  <a:gd name="T0" fmla="*/ 49 w 49"/>
                  <a:gd name="T1" fmla="*/ 26 h 53"/>
                  <a:gd name="T2" fmla="*/ 49 w 49"/>
                  <a:gd name="T3" fmla="*/ 26 h 53"/>
                  <a:gd name="T4" fmla="*/ 43 w 49"/>
                  <a:gd name="T5" fmla="*/ 7 h 53"/>
                  <a:gd name="T6" fmla="*/ 26 w 49"/>
                  <a:gd name="T7" fmla="*/ 0 h 53"/>
                  <a:gd name="T8" fmla="*/ 7 w 49"/>
                  <a:gd name="T9" fmla="*/ 7 h 53"/>
                  <a:gd name="T10" fmla="*/ 0 w 49"/>
                  <a:gd name="T11" fmla="*/ 27 h 53"/>
                  <a:gd name="T12" fmla="*/ 7 w 49"/>
                  <a:gd name="T13" fmla="*/ 47 h 53"/>
                  <a:gd name="T14" fmla="*/ 25 w 49"/>
                  <a:gd name="T15" fmla="*/ 53 h 53"/>
                  <a:gd name="T16" fmla="*/ 42 w 49"/>
                  <a:gd name="T17" fmla="*/ 47 h 53"/>
                  <a:gd name="T18" fmla="*/ 48 w 49"/>
                  <a:gd name="T19" fmla="*/ 35 h 53"/>
                  <a:gd name="T20" fmla="*/ 49 w 49"/>
                  <a:gd name="T21" fmla="*/ 26 h 53"/>
                  <a:gd name="T22" fmla="*/ 38 w 49"/>
                  <a:gd name="T23" fmla="*/ 26 h 53"/>
                  <a:gd name="T24" fmla="*/ 38 w 49"/>
                  <a:gd name="T25" fmla="*/ 26 h 53"/>
                  <a:gd name="T26" fmla="*/ 36 w 49"/>
                  <a:gd name="T27" fmla="*/ 39 h 53"/>
                  <a:gd name="T28" fmla="*/ 25 w 49"/>
                  <a:gd name="T29" fmla="*/ 46 h 53"/>
                  <a:gd name="T30" fmla="*/ 19 w 49"/>
                  <a:gd name="T31" fmla="*/ 45 h 53"/>
                  <a:gd name="T32" fmla="*/ 11 w 49"/>
                  <a:gd name="T33" fmla="*/ 27 h 53"/>
                  <a:gd name="T34" fmla="*/ 14 w 49"/>
                  <a:gd name="T35" fmla="*/ 13 h 53"/>
                  <a:gd name="T36" fmla="*/ 25 w 49"/>
                  <a:gd name="T37" fmla="*/ 7 h 53"/>
                  <a:gd name="T38" fmla="*/ 36 w 49"/>
                  <a:gd name="T39" fmla="*/ 13 h 53"/>
                  <a:gd name="T40" fmla="*/ 38 w 49"/>
                  <a:gd name="T4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3">
                    <a:moveTo>
                      <a:pt x="49" y="26"/>
                    </a:moveTo>
                    <a:lnTo>
                      <a:pt x="49" y="26"/>
                    </a:lnTo>
                    <a:cubicBezTo>
                      <a:pt x="49" y="19"/>
                      <a:pt x="48" y="12"/>
                      <a:pt x="43" y="7"/>
                    </a:cubicBezTo>
                    <a:cubicBezTo>
                      <a:pt x="39" y="2"/>
                      <a:pt x="32" y="0"/>
                      <a:pt x="26" y="0"/>
                    </a:cubicBezTo>
                    <a:cubicBezTo>
                      <a:pt x="16" y="0"/>
                      <a:pt x="10" y="4"/>
                      <a:pt x="7" y="7"/>
                    </a:cubicBezTo>
                    <a:cubicBezTo>
                      <a:pt x="0" y="13"/>
                      <a:pt x="0" y="23"/>
                      <a:pt x="0" y="27"/>
                    </a:cubicBezTo>
                    <a:cubicBezTo>
                      <a:pt x="0" y="30"/>
                      <a:pt x="0" y="40"/>
                      <a:pt x="7" y="47"/>
                    </a:cubicBezTo>
                    <a:cubicBezTo>
                      <a:pt x="10" y="50"/>
                      <a:pt x="16" y="53"/>
                      <a:pt x="25" y="53"/>
                    </a:cubicBezTo>
                    <a:cubicBezTo>
                      <a:pt x="32" y="53"/>
                      <a:pt x="38" y="52"/>
                      <a:pt x="42" y="47"/>
                    </a:cubicBezTo>
                    <a:cubicBezTo>
                      <a:pt x="45" y="44"/>
                      <a:pt x="47" y="40"/>
                      <a:pt x="48" y="35"/>
                    </a:cubicBezTo>
                    <a:cubicBezTo>
                      <a:pt x="49" y="32"/>
                      <a:pt x="49" y="29"/>
                      <a:pt x="49" y="26"/>
                    </a:cubicBezTo>
                    <a:close/>
                    <a:moveTo>
                      <a:pt x="38" y="26"/>
                    </a:moveTo>
                    <a:lnTo>
                      <a:pt x="38" y="26"/>
                    </a:lnTo>
                    <a:cubicBezTo>
                      <a:pt x="39" y="28"/>
                      <a:pt x="38" y="35"/>
                      <a:pt x="36" y="39"/>
                    </a:cubicBezTo>
                    <a:cubicBezTo>
                      <a:pt x="33" y="45"/>
                      <a:pt x="29" y="46"/>
                      <a:pt x="25" y="46"/>
                    </a:cubicBezTo>
                    <a:cubicBezTo>
                      <a:pt x="23" y="46"/>
                      <a:pt x="21" y="46"/>
                      <a:pt x="19" y="45"/>
                    </a:cubicBezTo>
                    <a:cubicBezTo>
                      <a:pt x="11" y="41"/>
                      <a:pt x="11" y="31"/>
                      <a:pt x="11" y="27"/>
                    </a:cubicBezTo>
                    <a:cubicBezTo>
                      <a:pt x="11" y="23"/>
                      <a:pt x="11" y="17"/>
                      <a:pt x="14" y="13"/>
                    </a:cubicBezTo>
                    <a:cubicBezTo>
                      <a:pt x="18" y="7"/>
                      <a:pt x="23" y="7"/>
                      <a:pt x="25" y="7"/>
                    </a:cubicBezTo>
                    <a:cubicBezTo>
                      <a:pt x="31" y="7"/>
                      <a:pt x="34" y="10"/>
                      <a:pt x="36" y="13"/>
                    </a:cubicBezTo>
                    <a:cubicBezTo>
                      <a:pt x="38" y="17"/>
                      <a:pt x="38" y="24"/>
                      <a:pt x="38" y="2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16" name="Freeform 311"/>
              <p:cNvSpPr>
                <a:spLocks/>
              </p:cNvSpPr>
              <p:nvPr/>
            </p:nvSpPr>
            <p:spPr bwMode="auto">
              <a:xfrm>
                <a:off x="2419" y="2884"/>
                <a:ext cx="34" cy="41"/>
              </a:xfrm>
              <a:custGeom>
                <a:avLst/>
                <a:gdLst>
                  <a:gd name="T0" fmla="*/ 45 w 45"/>
                  <a:gd name="T1" fmla="*/ 52 h 53"/>
                  <a:gd name="T2" fmla="*/ 45 w 45"/>
                  <a:gd name="T3" fmla="*/ 52 h 53"/>
                  <a:gd name="T4" fmla="*/ 44 w 45"/>
                  <a:gd name="T5" fmla="*/ 32 h 53"/>
                  <a:gd name="T6" fmla="*/ 44 w 45"/>
                  <a:gd name="T7" fmla="*/ 20 h 53"/>
                  <a:gd name="T8" fmla="*/ 43 w 45"/>
                  <a:gd name="T9" fmla="*/ 8 h 53"/>
                  <a:gd name="T10" fmla="*/ 37 w 45"/>
                  <a:gd name="T11" fmla="*/ 2 h 53"/>
                  <a:gd name="T12" fmla="*/ 29 w 45"/>
                  <a:gd name="T13" fmla="*/ 0 h 53"/>
                  <a:gd name="T14" fmla="*/ 11 w 45"/>
                  <a:gd name="T15" fmla="*/ 6 h 53"/>
                  <a:gd name="T16" fmla="*/ 12 w 45"/>
                  <a:gd name="T17" fmla="*/ 1 h 53"/>
                  <a:gd name="T18" fmla="*/ 11 w 45"/>
                  <a:gd name="T19" fmla="*/ 0 h 53"/>
                  <a:gd name="T20" fmla="*/ 0 w 45"/>
                  <a:gd name="T21" fmla="*/ 2 h 53"/>
                  <a:gd name="T22" fmla="*/ 0 w 45"/>
                  <a:gd name="T23" fmla="*/ 3 h 53"/>
                  <a:gd name="T24" fmla="*/ 1 w 45"/>
                  <a:gd name="T25" fmla="*/ 34 h 53"/>
                  <a:gd name="T26" fmla="*/ 1 w 45"/>
                  <a:gd name="T27" fmla="*/ 52 h 53"/>
                  <a:gd name="T28" fmla="*/ 1 w 45"/>
                  <a:gd name="T29" fmla="*/ 53 h 53"/>
                  <a:gd name="T30" fmla="*/ 12 w 45"/>
                  <a:gd name="T31" fmla="*/ 52 h 53"/>
                  <a:gd name="T32" fmla="*/ 12 w 45"/>
                  <a:gd name="T33" fmla="*/ 52 h 53"/>
                  <a:gd name="T34" fmla="*/ 11 w 45"/>
                  <a:gd name="T35" fmla="*/ 14 h 53"/>
                  <a:gd name="T36" fmla="*/ 25 w 45"/>
                  <a:gd name="T37" fmla="*/ 8 h 53"/>
                  <a:gd name="T38" fmla="*/ 33 w 45"/>
                  <a:gd name="T39" fmla="*/ 16 h 53"/>
                  <a:gd name="T40" fmla="*/ 34 w 45"/>
                  <a:gd name="T41" fmla="*/ 34 h 53"/>
                  <a:gd name="T42" fmla="*/ 34 w 45"/>
                  <a:gd name="T43" fmla="*/ 49 h 53"/>
                  <a:gd name="T44" fmla="*/ 34 w 45"/>
                  <a:gd name="T45" fmla="*/ 52 h 53"/>
                  <a:gd name="T46" fmla="*/ 35 w 45"/>
                  <a:gd name="T47" fmla="*/ 53 h 53"/>
                  <a:gd name="T48" fmla="*/ 44 w 45"/>
                  <a:gd name="T49" fmla="*/ 52 h 53"/>
                  <a:gd name="T50" fmla="*/ 45 w 45"/>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5" y="52"/>
                    </a:moveTo>
                    <a:lnTo>
                      <a:pt x="45" y="52"/>
                    </a:lnTo>
                    <a:cubicBezTo>
                      <a:pt x="45" y="48"/>
                      <a:pt x="45" y="43"/>
                      <a:pt x="44" y="32"/>
                    </a:cubicBezTo>
                    <a:lnTo>
                      <a:pt x="44" y="20"/>
                    </a:lnTo>
                    <a:cubicBezTo>
                      <a:pt x="44" y="14"/>
                      <a:pt x="44" y="11"/>
                      <a:pt x="43" y="8"/>
                    </a:cubicBezTo>
                    <a:cubicBezTo>
                      <a:pt x="42" y="6"/>
                      <a:pt x="40" y="3"/>
                      <a:pt x="37" y="2"/>
                    </a:cubicBezTo>
                    <a:cubicBezTo>
                      <a:pt x="34" y="0"/>
                      <a:pt x="31" y="0"/>
                      <a:pt x="29" y="0"/>
                    </a:cubicBezTo>
                    <a:cubicBezTo>
                      <a:pt x="20" y="0"/>
                      <a:pt x="14" y="4"/>
                      <a:pt x="11" y="6"/>
                    </a:cubicBezTo>
                    <a:lnTo>
                      <a:pt x="12" y="1"/>
                    </a:lnTo>
                    <a:lnTo>
                      <a:pt x="11" y="0"/>
                    </a:lnTo>
                    <a:cubicBezTo>
                      <a:pt x="6" y="1"/>
                      <a:pt x="5" y="1"/>
                      <a:pt x="0" y="2"/>
                    </a:cubicBezTo>
                    <a:lnTo>
                      <a:pt x="0" y="3"/>
                    </a:lnTo>
                    <a:cubicBezTo>
                      <a:pt x="0" y="10"/>
                      <a:pt x="1" y="18"/>
                      <a:pt x="1" y="34"/>
                    </a:cubicBezTo>
                    <a:cubicBezTo>
                      <a:pt x="1" y="41"/>
                      <a:pt x="1" y="46"/>
                      <a:pt x="1" y="52"/>
                    </a:cubicBezTo>
                    <a:lnTo>
                      <a:pt x="1" y="53"/>
                    </a:lnTo>
                    <a:cubicBezTo>
                      <a:pt x="6" y="52"/>
                      <a:pt x="7" y="52"/>
                      <a:pt x="12" y="52"/>
                    </a:cubicBezTo>
                    <a:lnTo>
                      <a:pt x="12" y="52"/>
                    </a:lnTo>
                    <a:cubicBezTo>
                      <a:pt x="11" y="40"/>
                      <a:pt x="11" y="31"/>
                      <a:pt x="11" y="14"/>
                    </a:cubicBezTo>
                    <a:cubicBezTo>
                      <a:pt x="14" y="12"/>
                      <a:pt x="19" y="8"/>
                      <a:pt x="25" y="8"/>
                    </a:cubicBezTo>
                    <a:cubicBezTo>
                      <a:pt x="26" y="8"/>
                      <a:pt x="32" y="8"/>
                      <a:pt x="33" y="16"/>
                    </a:cubicBezTo>
                    <a:cubicBezTo>
                      <a:pt x="34" y="18"/>
                      <a:pt x="34" y="19"/>
                      <a:pt x="34" y="34"/>
                    </a:cubicBezTo>
                    <a:cubicBezTo>
                      <a:pt x="34" y="39"/>
                      <a:pt x="34" y="44"/>
                      <a:pt x="34" y="49"/>
                    </a:cubicBezTo>
                    <a:cubicBezTo>
                      <a:pt x="34" y="50"/>
                      <a:pt x="34" y="51"/>
                      <a:pt x="34" y="52"/>
                    </a:cubicBezTo>
                    <a:lnTo>
                      <a:pt x="35" y="53"/>
                    </a:lnTo>
                    <a:cubicBezTo>
                      <a:pt x="39" y="52"/>
                      <a:pt x="40" y="52"/>
                      <a:pt x="44" y="52"/>
                    </a:cubicBezTo>
                    <a:lnTo>
                      <a:pt x="45"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17" name="Freeform 312"/>
              <p:cNvSpPr>
                <a:spLocks/>
              </p:cNvSpPr>
              <p:nvPr/>
            </p:nvSpPr>
            <p:spPr bwMode="auto">
              <a:xfrm>
                <a:off x="2463" y="2884"/>
                <a:ext cx="59" cy="41"/>
              </a:xfrm>
              <a:custGeom>
                <a:avLst/>
                <a:gdLst>
                  <a:gd name="T0" fmla="*/ 0 w 76"/>
                  <a:gd name="T1" fmla="*/ 3 h 53"/>
                  <a:gd name="T2" fmla="*/ 0 w 76"/>
                  <a:gd name="T3" fmla="*/ 3 h 53"/>
                  <a:gd name="T4" fmla="*/ 1 w 76"/>
                  <a:gd name="T5" fmla="*/ 32 h 53"/>
                  <a:gd name="T6" fmla="*/ 0 w 76"/>
                  <a:gd name="T7" fmla="*/ 52 h 53"/>
                  <a:gd name="T8" fmla="*/ 1 w 76"/>
                  <a:gd name="T9" fmla="*/ 53 h 53"/>
                  <a:gd name="T10" fmla="*/ 11 w 76"/>
                  <a:gd name="T11" fmla="*/ 52 h 53"/>
                  <a:gd name="T12" fmla="*/ 12 w 76"/>
                  <a:gd name="T13" fmla="*/ 52 h 53"/>
                  <a:gd name="T14" fmla="*/ 11 w 76"/>
                  <a:gd name="T15" fmla="*/ 30 h 53"/>
                  <a:gd name="T16" fmla="*/ 11 w 76"/>
                  <a:gd name="T17" fmla="*/ 13 h 53"/>
                  <a:gd name="T18" fmla="*/ 24 w 76"/>
                  <a:gd name="T19" fmla="*/ 8 h 53"/>
                  <a:gd name="T20" fmla="*/ 32 w 76"/>
                  <a:gd name="T21" fmla="*/ 15 h 53"/>
                  <a:gd name="T22" fmla="*/ 33 w 76"/>
                  <a:gd name="T23" fmla="*/ 26 h 53"/>
                  <a:gd name="T24" fmla="*/ 32 w 76"/>
                  <a:gd name="T25" fmla="*/ 52 h 53"/>
                  <a:gd name="T26" fmla="*/ 33 w 76"/>
                  <a:gd name="T27" fmla="*/ 53 h 53"/>
                  <a:gd name="T28" fmla="*/ 43 w 76"/>
                  <a:gd name="T29" fmla="*/ 52 h 53"/>
                  <a:gd name="T30" fmla="*/ 44 w 76"/>
                  <a:gd name="T31" fmla="*/ 52 h 53"/>
                  <a:gd name="T32" fmla="*/ 43 w 76"/>
                  <a:gd name="T33" fmla="*/ 31 h 53"/>
                  <a:gd name="T34" fmla="*/ 43 w 76"/>
                  <a:gd name="T35" fmla="*/ 26 h 53"/>
                  <a:gd name="T36" fmla="*/ 43 w 76"/>
                  <a:gd name="T37" fmla="*/ 13 h 53"/>
                  <a:gd name="T38" fmla="*/ 55 w 76"/>
                  <a:gd name="T39" fmla="*/ 8 h 53"/>
                  <a:gd name="T40" fmla="*/ 64 w 76"/>
                  <a:gd name="T41" fmla="*/ 16 h 53"/>
                  <a:gd name="T42" fmla="*/ 65 w 76"/>
                  <a:gd name="T43" fmla="*/ 27 h 53"/>
                  <a:gd name="T44" fmla="*/ 64 w 76"/>
                  <a:gd name="T45" fmla="*/ 52 h 53"/>
                  <a:gd name="T46" fmla="*/ 65 w 76"/>
                  <a:gd name="T47" fmla="*/ 53 h 53"/>
                  <a:gd name="T48" fmla="*/ 75 w 76"/>
                  <a:gd name="T49" fmla="*/ 52 h 53"/>
                  <a:gd name="T50" fmla="*/ 76 w 76"/>
                  <a:gd name="T51" fmla="*/ 52 h 53"/>
                  <a:gd name="T52" fmla="*/ 75 w 76"/>
                  <a:gd name="T53" fmla="*/ 29 h 53"/>
                  <a:gd name="T54" fmla="*/ 75 w 76"/>
                  <a:gd name="T55" fmla="*/ 20 h 53"/>
                  <a:gd name="T56" fmla="*/ 70 w 76"/>
                  <a:gd name="T57" fmla="*/ 4 h 53"/>
                  <a:gd name="T58" fmla="*/ 60 w 76"/>
                  <a:gd name="T59" fmla="*/ 0 h 53"/>
                  <a:gd name="T60" fmla="*/ 41 w 76"/>
                  <a:gd name="T61" fmla="*/ 7 h 53"/>
                  <a:gd name="T62" fmla="*/ 28 w 76"/>
                  <a:gd name="T63" fmla="*/ 0 h 53"/>
                  <a:gd name="T64" fmla="*/ 11 w 76"/>
                  <a:gd name="T65" fmla="*/ 6 h 53"/>
                  <a:gd name="T66" fmla="*/ 11 w 76"/>
                  <a:gd name="T67" fmla="*/ 1 h 53"/>
                  <a:gd name="T68" fmla="*/ 11 w 76"/>
                  <a:gd name="T69" fmla="*/ 0 h 53"/>
                  <a:gd name="T70" fmla="*/ 0 w 76"/>
                  <a:gd name="T71" fmla="*/ 2 h 53"/>
                  <a:gd name="T72" fmla="*/ 0 w 76"/>
                  <a:gd name="T73"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53">
                    <a:moveTo>
                      <a:pt x="0" y="3"/>
                    </a:moveTo>
                    <a:lnTo>
                      <a:pt x="0" y="3"/>
                    </a:lnTo>
                    <a:cubicBezTo>
                      <a:pt x="0" y="7"/>
                      <a:pt x="1" y="14"/>
                      <a:pt x="1" y="32"/>
                    </a:cubicBezTo>
                    <a:cubicBezTo>
                      <a:pt x="1" y="42"/>
                      <a:pt x="1" y="48"/>
                      <a:pt x="0" y="52"/>
                    </a:cubicBezTo>
                    <a:lnTo>
                      <a:pt x="1" y="53"/>
                    </a:lnTo>
                    <a:cubicBezTo>
                      <a:pt x="6" y="52"/>
                      <a:pt x="6" y="52"/>
                      <a:pt x="11" y="52"/>
                    </a:cubicBezTo>
                    <a:lnTo>
                      <a:pt x="12" y="52"/>
                    </a:lnTo>
                    <a:cubicBezTo>
                      <a:pt x="12" y="46"/>
                      <a:pt x="11" y="41"/>
                      <a:pt x="11" y="30"/>
                    </a:cubicBezTo>
                    <a:lnTo>
                      <a:pt x="11" y="13"/>
                    </a:lnTo>
                    <a:cubicBezTo>
                      <a:pt x="16" y="10"/>
                      <a:pt x="20" y="8"/>
                      <a:pt x="24" y="8"/>
                    </a:cubicBezTo>
                    <a:cubicBezTo>
                      <a:pt x="30" y="8"/>
                      <a:pt x="31" y="12"/>
                      <a:pt x="32" y="15"/>
                    </a:cubicBezTo>
                    <a:cubicBezTo>
                      <a:pt x="33" y="18"/>
                      <a:pt x="33" y="21"/>
                      <a:pt x="33" y="26"/>
                    </a:cubicBezTo>
                    <a:cubicBezTo>
                      <a:pt x="33" y="32"/>
                      <a:pt x="33" y="43"/>
                      <a:pt x="32" y="52"/>
                    </a:cubicBezTo>
                    <a:lnTo>
                      <a:pt x="33" y="53"/>
                    </a:lnTo>
                    <a:cubicBezTo>
                      <a:pt x="38" y="52"/>
                      <a:pt x="38" y="52"/>
                      <a:pt x="43" y="52"/>
                    </a:cubicBezTo>
                    <a:lnTo>
                      <a:pt x="44" y="52"/>
                    </a:lnTo>
                    <a:cubicBezTo>
                      <a:pt x="43" y="45"/>
                      <a:pt x="43" y="41"/>
                      <a:pt x="43" y="31"/>
                    </a:cubicBezTo>
                    <a:lnTo>
                      <a:pt x="43" y="26"/>
                    </a:lnTo>
                    <a:cubicBezTo>
                      <a:pt x="43" y="23"/>
                      <a:pt x="43" y="16"/>
                      <a:pt x="43" y="13"/>
                    </a:cubicBezTo>
                    <a:cubicBezTo>
                      <a:pt x="48" y="9"/>
                      <a:pt x="53" y="8"/>
                      <a:pt x="55" y="8"/>
                    </a:cubicBezTo>
                    <a:cubicBezTo>
                      <a:pt x="61" y="8"/>
                      <a:pt x="63" y="12"/>
                      <a:pt x="64" y="16"/>
                    </a:cubicBezTo>
                    <a:cubicBezTo>
                      <a:pt x="65" y="18"/>
                      <a:pt x="65" y="21"/>
                      <a:pt x="65" y="27"/>
                    </a:cubicBezTo>
                    <a:cubicBezTo>
                      <a:pt x="65" y="35"/>
                      <a:pt x="65" y="44"/>
                      <a:pt x="64" y="52"/>
                    </a:cubicBezTo>
                    <a:lnTo>
                      <a:pt x="65" y="53"/>
                    </a:lnTo>
                    <a:cubicBezTo>
                      <a:pt x="69" y="52"/>
                      <a:pt x="70" y="52"/>
                      <a:pt x="75" y="52"/>
                    </a:cubicBezTo>
                    <a:lnTo>
                      <a:pt x="76" y="52"/>
                    </a:lnTo>
                    <a:cubicBezTo>
                      <a:pt x="75" y="43"/>
                      <a:pt x="75" y="40"/>
                      <a:pt x="75" y="29"/>
                    </a:cubicBezTo>
                    <a:lnTo>
                      <a:pt x="75" y="20"/>
                    </a:lnTo>
                    <a:cubicBezTo>
                      <a:pt x="75" y="12"/>
                      <a:pt x="75" y="8"/>
                      <a:pt x="70" y="4"/>
                    </a:cubicBezTo>
                    <a:cubicBezTo>
                      <a:pt x="68" y="1"/>
                      <a:pt x="63" y="0"/>
                      <a:pt x="60" y="0"/>
                    </a:cubicBezTo>
                    <a:cubicBezTo>
                      <a:pt x="50" y="0"/>
                      <a:pt x="43" y="5"/>
                      <a:pt x="41" y="7"/>
                    </a:cubicBezTo>
                    <a:cubicBezTo>
                      <a:pt x="39" y="4"/>
                      <a:pt x="36" y="0"/>
                      <a:pt x="28" y="0"/>
                    </a:cubicBezTo>
                    <a:cubicBezTo>
                      <a:pt x="20" y="0"/>
                      <a:pt x="15" y="3"/>
                      <a:pt x="11" y="6"/>
                    </a:cubicBezTo>
                    <a:lnTo>
                      <a:pt x="11" y="1"/>
                    </a:lnTo>
                    <a:lnTo>
                      <a:pt x="11" y="0"/>
                    </a:lnTo>
                    <a:cubicBezTo>
                      <a:pt x="8" y="1"/>
                      <a:pt x="5" y="1"/>
                      <a:pt x="0" y="2"/>
                    </a:cubicBezTo>
                    <a:lnTo>
                      <a:pt x="0"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18" name="Freeform 313"/>
              <p:cNvSpPr>
                <a:spLocks noEditPoints="1"/>
              </p:cNvSpPr>
              <p:nvPr/>
            </p:nvSpPr>
            <p:spPr bwMode="auto">
              <a:xfrm>
                <a:off x="2530" y="2884"/>
                <a:ext cx="36" cy="42"/>
              </a:xfrm>
              <a:custGeom>
                <a:avLst/>
                <a:gdLst>
                  <a:gd name="T0" fmla="*/ 42 w 46"/>
                  <a:gd name="T1" fmla="*/ 40 h 54"/>
                  <a:gd name="T2" fmla="*/ 42 w 46"/>
                  <a:gd name="T3" fmla="*/ 40 h 54"/>
                  <a:gd name="T4" fmla="*/ 35 w 46"/>
                  <a:gd name="T5" fmla="*/ 44 h 54"/>
                  <a:gd name="T6" fmla="*/ 27 w 46"/>
                  <a:gd name="T7" fmla="*/ 46 h 54"/>
                  <a:gd name="T8" fmla="*/ 14 w 46"/>
                  <a:gd name="T9" fmla="*/ 40 h 54"/>
                  <a:gd name="T10" fmla="*/ 10 w 46"/>
                  <a:gd name="T11" fmla="*/ 28 h 54"/>
                  <a:gd name="T12" fmla="*/ 45 w 46"/>
                  <a:gd name="T13" fmla="*/ 28 h 54"/>
                  <a:gd name="T14" fmla="*/ 45 w 46"/>
                  <a:gd name="T15" fmla="*/ 27 h 54"/>
                  <a:gd name="T16" fmla="*/ 40 w 46"/>
                  <a:gd name="T17" fmla="*/ 6 h 54"/>
                  <a:gd name="T18" fmla="*/ 24 w 46"/>
                  <a:gd name="T19" fmla="*/ 0 h 54"/>
                  <a:gd name="T20" fmla="*/ 0 w 46"/>
                  <a:gd name="T21" fmla="*/ 27 h 54"/>
                  <a:gd name="T22" fmla="*/ 26 w 46"/>
                  <a:gd name="T23" fmla="*/ 54 h 54"/>
                  <a:gd name="T24" fmla="*/ 42 w 46"/>
                  <a:gd name="T25" fmla="*/ 50 h 54"/>
                  <a:gd name="T26" fmla="*/ 42 w 46"/>
                  <a:gd name="T27" fmla="*/ 49 h 54"/>
                  <a:gd name="T28" fmla="*/ 43 w 46"/>
                  <a:gd name="T29" fmla="*/ 40 h 54"/>
                  <a:gd name="T30" fmla="*/ 42 w 46"/>
                  <a:gd name="T31" fmla="*/ 40 h 54"/>
                  <a:gd name="T32" fmla="*/ 35 w 46"/>
                  <a:gd name="T33" fmla="*/ 20 h 54"/>
                  <a:gd name="T34" fmla="*/ 35 w 46"/>
                  <a:gd name="T35" fmla="*/ 20 h 54"/>
                  <a:gd name="T36" fmla="*/ 10 w 46"/>
                  <a:gd name="T37" fmla="*/ 20 h 54"/>
                  <a:gd name="T38" fmla="*/ 23 w 46"/>
                  <a:gd name="T39" fmla="*/ 7 h 54"/>
                  <a:gd name="T40" fmla="*/ 34 w 46"/>
                  <a:gd name="T41" fmla="*/ 14 h 54"/>
                  <a:gd name="T42" fmla="*/ 35 w 46"/>
                  <a:gd name="T4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2" y="40"/>
                    </a:moveTo>
                    <a:lnTo>
                      <a:pt x="42" y="40"/>
                    </a:lnTo>
                    <a:cubicBezTo>
                      <a:pt x="41" y="41"/>
                      <a:pt x="39" y="43"/>
                      <a:pt x="35" y="44"/>
                    </a:cubicBezTo>
                    <a:cubicBezTo>
                      <a:pt x="33" y="45"/>
                      <a:pt x="30" y="46"/>
                      <a:pt x="27" y="46"/>
                    </a:cubicBezTo>
                    <a:cubicBezTo>
                      <a:pt x="24" y="46"/>
                      <a:pt x="18" y="45"/>
                      <a:pt x="14" y="40"/>
                    </a:cubicBezTo>
                    <a:cubicBezTo>
                      <a:pt x="11" y="36"/>
                      <a:pt x="10" y="31"/>
                      <a:pt x="10" y="28"/>
                    </a:cubicBezTo>
                    <a:cubicBezTo>
                      <a:pt x="26" y="28"/>
                      <a:pt x="29" y="28"/>
                      <a:pt x="45" y="28"/>
                    </a:cubicBezTo>
                    <a:lnTo>
                      <a:pt x="45" y="27"/>
                    </a:lnTo>
                    <a:cubicBezTo>
                      <a:pt x="45" y="23"/>
                      <a:pt x="46" y="13"/>
                      <a:pt x="40" y="6"/>
                    </a:cubicBezTo>
                    <a:cubicBezTo>
                      <a:pt x="37" y="3"/>
                      <a:pt x="31" y="0"/>
                      <a:pt x="24" y="0"/>
                    </a:cubicBezTo>
                    <a:cubicBezTo>
                      <a:pt x="11" y="0"/>
                      <a:pt x="0" y="9"/>
                      <a:pt x="0" y="27"/>
                    </a:cubicBezTo>
                    <a:cubicBezTo>
                      <a:pt x="0" y="44"/>
                      <a:pt x="10" y="54"/>
                      <a:pt x="26" y="54"/>
                    </a:cubicBezTo>
                    <a:cubicBezTo>
                      <a:pt x="35" y="54"/>
                      <a:pt x="40" y="51"/>
                      <a:pt x="42" y="50"/>
                    </a:cubicBezTo>
                    <a:lnTo>
                      <a:pt x="42" y="49"/>
                    </a:lnTo>
                    <a:cubicBezTo>
                      <a:pt x="43" y="45"/>
                      <a:pt x="43" y="44"/>
                      <a:pt x="43" y="40"/>
                    </a:cubicBezTo>
                    <a:lnTo>
                      <a:pt x="42" y="40"/>
                    </a:lnTo>
                    <a:close/>
                    <a:moveTo>
                      <a:pt x="35" y="20"/>
                    </a:moveTo>
                    <a:lnTo>
                      <a:pt x="35" y="20"/>
                    </a:lnTo>
                    <a:cubicBezTo>
                      <a:pt x="26" y="20"/>
                      <a:pt x="22" y="21"/>
                      <a:pt x="10" y="20"/>
                    </a:cubicBezTo>
                    <a:cubicBezTo>
                      <a:pt x="11" y="11"/>
                      <a:pt x="18" y="7"/>
                      <a:pt x="23" y="7"/>
                    </a:cubicBezTo>
                    <a:cubicBezTo>
                      <a:pt x="28" y="7"/>
                      <a:pt x="32" y="9"/>
                      <a:pt x="34" y="14"/>
                    </a:cubicBezTo>
                    <a:cubicBezTo>
                      <a:pt x="35" y="17"/>
                      <a:pt x="35" y="19"/>
                      <a:pt x="35" y="2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19" name="Freeform 314"/>
              <p:cNvSpPr>
                <a:spLocks/>
              </p:cNvSpPr>
              <p:nvPr/>
            </p:nvSpPr>
            <p:spPr bwMode="auto">
              <a:xfrm>
                <a:off x="2573" y="2884"/>
                <a:ext cx="34" cy="41"/>
              </a:xfrm>
              <a:custGeom>
                <a:avLst/>
                <a:gdLst>
                  <a:gd name="T0" fmla="*/ 45 w 45"/>
                  <a:gd name="T1" fmla="*/ 52 h 53"/>
                  <a:gd name="T2" fmla="*/ 45 w 45"/>
                  <a:gd name="T3" fmla="*/ 52 h 53"/>
                  <a:gd name="T4" fmla="*/ 45 w 45"/>
                  <a:gd name="T5" fmla="*/ 32 h 53"/>
                  <a:gd name="T6" fmla="*/ 45 w 45"/>
                  <a:gd name="T7" fmla="*/ 20 h 53"/>
                  <a:gd name="T8" fmla="*/ 43 w 45"/>
                  <a:gd name="T9" fmla="*/ 8 h 53"/>
                  <a:gd name="T10" fmla="*/ 37 w 45"/>
                  <a:gd name="T11" fmla="*/ 2 h 53"/>
                  <a:gd name="T12" fmla="*/ 29 w 45"/>
                  <a:gd name="T13" fmla="*/ 0 h 53"/>
                  <a:gd name="T14" fmla="*/ 12 w 45"/>
                  <a:gd name="T15" fmla="*/ 6 h 53"/>
                  <a:gd name="T16" fmla="*/ 12 w 45"/>
                  <a:gd name="T17" fmla="*/ 1 h 53"/>
                  <a:gd name="T18" fmla="*/ 11 w 45"/>
                  <a:gd name="T19" fmla="*/ 0 h 53"/>
                  <a:gd name="T20" fmla="*/ 1 w 45"/>
                  <a:gd name="T21" fmla="*/ 2 h 53"/>
                  <a:gd name="T22" fmla="*/ 0 w 45"/>
                  <a:gd name="T23" fmla="*/ 3 h 53"/>
                  <a:gd name="T24" fmla="*/ 1 w 45"/>
                  <a:gd name="T25" fmla="*/ 34 h 53"/>
                  <a:gd name="T26" fmla="*/ 1 w 45"/>
                  <a:gd name="T27" fmla="*/ 52 h 53"/>
                  <a:gd name="T28" fmla="*/ 2 w 45"/>
                  <a:gd name="T29" fmla="*/ 53 h 53"/>
                  <a:gd name="T30" fmla="*/ 12 w 45"/>
                  <a:gd name="T31" fmla="*/ 52 h 53"/>
                  <a:gd name="T32" fmla="*/ 12 w 45"/>
                  <a:gd name="T33" fmla="*/ 52 h 53"/>
                  <a:gd name="T34" fmla="*/ 12 w 45"/>
                  <a:gd name="T35" fmla="*/ 14 h 53"/>
                  <a:gd name="T36" fmla="*/ 25 w 45"/>
                  <a:gd name="T37" fmla="*/ 8 h 53"/>
                  <a:gd name="T38" fmla="*/ 34 w 45"/>
                  <a:gd name="T39" fmla="*/ 16 h 53"/>
                  <a:gd name="T40" fmla="*/ 34 w 45"/>
                  <a:gd name="T41" fmla="*/ 34 h 53"/>
                  <a:gd name="T42" fmla="*/ 34 w 45"/>
                  <a:gd name="T43" fmla="*/ 49 h 53"/>
                  <a:gd name="T44" fmla="*/ 34 w 45"/>
                  <a:gd name="T45" fmla="*/ 52 h 53"/>
                  <a:gd name="T46" fmla="*/ 35 w 45"/>
                  <a:gd name="T47" fmla="*/ 53 h 53"/>
                  <a:gd name="T48" fmla="*/ 45 w 45"/>
                  <a:gd name="T49" fmla="*/ 52 h 53"/>
                  <a:gd name="T50" fmla="*/ 45 w 45"/>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5" y="52"/>
                    </a:moveTo>
                    <a:lnTo>
                      <a:pt x="45" y="52"/>
                    </a:lnTo>
                    <a:cubicBezTo>
                      <a:pt x="45" y="48"/>
                      <a:pt x="45" y="43"/>
                      <a:pt x="45" y="32"/>
                    </a:cubicBezTo>
                    <a:lnTo>
                      <a:pt x="45" y="20"/>
                    </a:lnTo>
                    <a:cubicBezTo>
                      <a:pt x="45" y="14"/>
                      <a:pt x="44" y="11"/>
                      <a:pt x="43" y="8"/>
                    </a:cubicBezTo>
                    <a:cubicBezTo>
                      <a:pt x="42" y="6"/>
                      <a:pt x="40" y="3"/>
                      <a:pt x="37" y="2"/>
                    </a:cubicBezTo>
                    <a:cubicBezTo>
                      <a:pt x="35" y="0"/>
                      <a:pt x="32" y="0"/>
                      <a:pt x="29" y="0"/>
                    </a:cubicBezTo>
                    <a:cubicBezTo>
                      <a:pt x="21" y="0"/>
                      <a:pt x="14" y="4"/>
                      <a:pt x="12" y="6"/>
                    </a:cubicBezTo>
                    <a:lnTo>
                      <a:pt x="12" y="1"/>
                    </a:lnTo>
                    <a:lnTo>
                      <a:pt x="11" y="0"/>
                    </a:lnTo>
                    <a:cubicBezTo>
                      <a:pt x="7" y="1"/>
                      <a:pt x="6" y="1"/>
                      <a:pt x="1" y="2"/>
                    </a:cubicBezTo>
                    <a:lnTo>
                      <a:pt x="0" y="3"/>
                    </a:lnTo>
                    <a:cubicBezTo>
                      <a:pt x="1" y="10"/>
                      <a:pt x="1" y="18"/>
                      <a:pt x="1" y="34"/>
                    </a:cubicBezTo>
                    <a:cubicBezTo>
                      <a:pt x="1" y="41"/>
                      <a:pt x="1" y="46"/>
                      <a:pt x="1" y="52"/>
                    </a:cubicBezTo>
                    <a:lnTo>
                      <a:pt x="2" y="53"/>
                    </a:lnTo>
                    <a:cubicBezTo>
                      <a:pt x="6" y="52"/>
                      <a:pt x="7" y="52"/>
                      <a:pt x="12" y="52"/>
                    </a:cubicBezTo>
                    <a:lnTo>
                      <a:pt x="12" y="52"/>
                    </a:lnTo>
                    <a:cubicBezTo>
                      <a:pt x="12" y="40"/>
                      <a:pt x="12" y="31"/>
                      <a:pt x="12" y="14"/>
                    </a:cubicBezTo>
                    <a:cubicBezTo>
                      <a:pt x="14" y="12"/>
                      <a:pt x="19" y="8"/>
                      <a:pt x="25" y="8"/>
                    </a:cubicBezTo>
                    <a:cubicBezTo>
                      <a:pt x="26" y="8"/>
                      <a:pt x="32" y="8"/>
                      <a:pt x="34" y="16"/>
                    </a:cubicBezTo>
                    <a:cubicBezTo>
                      <a:pt x="34" y="18"/>
                      <a:pt x="34" y="19"/>
                      <a:pt x="34" y="34"/>
                    </a:cubicBezTo>
                    <a:cubicBezTo>
                      <a:pt x="34" y="39"/>
                      <a:pt x="34" y="44"/>
                      <a:pt x="34" y="49"/>
                    </a:cubicBezTo>
                    <a:cubicBezTo>
                      <a:pt x="34" y="50"/>
                      <a:pt x="34" y="51"/>
                      <a:pt x="34" y="52"/>
                    </a:cubicBezTo>
                    <a:lnTo>
                      <a:pt x="35" y="53"/>
                    </a:lnTo>
                    <a:cubicBezTo>
                      <a:pt x="39" y="52"/>
                      <a:pt x="40" y="52"/>
                      <a:pt x="45" y="52"/>
                    </a:cubicBezTo>
                    <a:lnTo>
                      <a:pt x="45"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20" name="Freeform 315"/>
              <p:cNvSpPr>
                <a:spLocks/>
              </p:cNvSpPr>
              <p:nvPr/>
            </p:nvSpPr>
            <p:spPr bwMode="auto">
              <a:xfrm>
                <a:off x="2613" y="2873"/>
                <a:ext cx="23" cy="52"/>
              </a:xfrm>
              <a:custGeom>
                <a:avLst/>
                <a:gdLst>
                  <a:gd name="T0" fmla="*/ 29 w 30"/>
                  <a:gd name="T1" fmla="*/ 59 h 68"/>
                  <a:gd name="T2" fmla="*/ 29 w 30"/>
                  <a:gd name="T3" fmla="*/ 59 h 68"/>
                  <a:gd name="T4" fmla="*/ 24 w 30"/>
                  <a:gd name="T5" fmla="*/ 60 h 68"/>
                  <a:gd name="T6" fmla="*/ 18 w 30"/>
                  <a:gd name="T7" fmla="*/ 50 h 68"/>
                  <a:gd name="T8" fmla="*/ 18 w 30"/>
                  <a:gd name="T9" fmla="*/ 42 h 68"/>
                  <a:gd name="T10" fmla="*/ 18 w 30"/>
                  <a:gd name="T11" fmla="*/ 24 h 68"/>
                  <a:gd name="T12" fmla="*/ 29 w 30"/>
                  <a:gd name="T13" fmla="*/ 24 h 68"/>
                  <a:gd name="T14" fmla="*/ 29 w 30"/>
                  <a:gd name="T15" fmla="*/ 23 h 68"/>
                  <a:gd name="T16" fmla="*/ 30 w 30"/>
                  <a:gd name="T17" fmla="*/ 16 h 68"/>
                  <a:gd name="T18" fmla="*/ 29 w 30"/>
                  <a:gd name="T19" fmla="*/ 16 h 68"/>
                  <a:gd name="T20" fmla="*/ 18 w 30"/>
                  <a:gd name="T21" fmla="*/ 16 h 68"/>
                  <a:gd name="T22" fmla="*/ 19 w 30"/>
                  <a:gd name="T23" fmla="*/ 1 h 68"/>
                  <a:gd name="T24" fmla="*/ 18 w 30"/>
                  <a:gd name="T25" fmla="*/ 0 h 68"/>
                  <a:gd name="T26" fmla="*/ 8 w 30"/>
                  <a:gd name="T27" fmla="*/ 3 h 68"/>
                  <a:gd name="T28" fmla="*/ 7 w 30"/>
                  <a:gd name="T29" fmla="*/ 4 h 68"/>
                  <a:gd name="T30" fmla="*/ 8 w 30"/>
                  <a:gd name="T31" fmla="*/ 10 h 68"/>
                  <a:gd name="T32" fmla="*/ 8 w 30"/>
                  <a:gd name="T33" fmla="*/ 16 h 68"/>
                  <a:gd name="T34" fmla="*/ 1 w 30"/>
                  <a:gd name="T35" fmla="*/ 16 h 68"/>
                  <a:gd name="T36" fmla="*/ 0 w 30"/>
                  <a:gd name="T37" fmla="*/ 17 h 68"/>
                  <a:gd name="T38" fmla="*/ 0 w 30"/>
                  <a:gd name="T39" fmla="*/ 24 h 68"/>
                  <a:gd name="T40" fmla="*/ 1 w 30"/>
                  <a:gd name="T41" fmla="*/ 24 h 68"/>
                  <a:gd name="T42" fmla="*/ 8 w 30"/>
                  <a:gd name="T43" fmla="*/ 24 h 68"/>
                  <a:gd name="T44" fmla="*/ 8 w 30"/>
                  <a:gd name="T45" fmla="*/ 46 h 68"/>
                  <a:gd name="T46" fmla="*/ 9 w 30"/>
                  <a:gd name="T47" fmla="*/ 63 h 68"/>
                  <a:gd name="T48" fmla="*/ 21 w 30"/>
                  <a:gd name="T49" fmla="*/ 68 h 68"/>
                  <a:gd name="T50" fmla="*/ 28 w 30"/>
                  <a:gd name="T51" fmla="*/ 67 h 68"/>
                  <a:gd name="T52" fmla="*/ 29 w 30"/>
                  <a:gd name="T53" fmla="*/ 66 h 68"/>
                  <a:gd name="T54" fmla="*/ 29 w 30"/>
                  <a:gd name="T55" fmla="*/ 60 h 68"/>
                  <a:gd name="T56" fmla="*/ 29 w 30"/>
                  <a:gd name="T5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68">
                    <a:moveTo>
                      <a:pt x="29" y="59"/>
                    </a:moveTo>
                    <a:lnTo>
                      <a:pt x="29" y="59"/>
                    </a:lnTo>
                    <a:cubicBezTo>
                      <a:pt x="28" y="59"/>
                      <a:pt x="26" y="60"/>
                      <a:pt x="24" y="60"/>
                    </a:cubicBezTo>
                    <a:cubicBezTo>
                      <a:pt x="19" y="60"/>
                      <a:pt x="18" y="58"/>
                      <a:pt x="18" y="50"/>
                    </a:cubicBezTo>
                    <a:cubicBezTo>
                      <a:pt x="18" y="49"/>
                      <a:pt x="18" y="43"/>
                      <a:pt x="18" y="42"/>
                    </a:cubicBezTo>
                    <a:lnTo>
                      <a:pt x="18" y="24"/>
                    </a:lnTo>
                    <a:cubicBezTo>
                      <a:pt x="23" y="24"/>
                      <a:pt x="24" y="24"/>
                      <a:pt x="29" y="24"/>
                    </a:cubicBezTo>
                    <a:lnTo>
                      <a:pt x="29" y="23"/>
                    </a:lnTo>
                    <a:cubicBezTo>
                      <a:pt x="29" y="20"/>
                      <a:pt x="30" y="19"/>
                      <a:pt x="30" y="16"/>
                    </a:cubicBezTo>
                    <a:lnTo>
                      <a:pt x="29" y="16"/>
                    </a:lnTo>
                    <a:cubicBezTo>
                      <a:pt x="24" y="16"/>
                      <a:pt x="22" y="16"/>
                      <a:pt x="18" y="16"/>
                    </a:cubicBezTo>
                    <a:cubicBezTo>
                      <a:pt x="18" y="9"/>
                      <a:pt x="18" y="8"/>
                      <a:pt x="19" y="1"/>
                    </a:cubicBezTo>
                    <a:lnTo>
                      <a:pt x="18" y="0"/>
                    </a:lnTo>
                    <a:cubicBezTo>
                      <a:pt x="13" y="2"/>
                      <a:pt x="12" y="2"/>
                      <a:pt x="8" y="3"/>
                    </a:cubicBezTo>
                    <a:lnTo>
                      <a:pt x="7" y="4"/>
                    </a:lnTo>
                    <a:cubicBezTo>
                      <a:pt x="7" y="6"/>
                      <a:pt x="8" y="8"/>
                      <a:pt x="8" y="10"/>
                    </a:cubicBezTo>
                    <a:cubicBezTo>
                      <a:pt x="8" y="12"/>
                      <a:pt x="8" y="14"/>
                      <a:pt x="8" y="16"/>
                    </a:cubicBezTo>
                    <a:cubicBezTo>
                      <a:pt x="4" y="16"/>
                      <a:pt x="3" y="16"/>
                      <a:pt x="1" y="16"/>
                    </a:cubicBezTo>
                    <a:lnTo>
                      <a:pt x="0" y="17"/>
                    </a:lnTo>
                    <a:cubicBezTo>
                      <a:pt x="0" y="20"/>
                      <a:pt x="0" y="20"/>
                      <a:pt x="0" y="24"/>
                    </a:cubicBezTo>
                    <a:lnTo>
                      <a:pt x="1" y="24"/>
                    </a:lnTo>
                    <a:cubicBezTo>
                      <a:pt x="4" y="24"/>
                      <a:pt x="4" y="24"/>
                      <a:pt x="8" y="24"/>
                    </a:cubicBezTo>
                    <a:lnTo>
                      <a:pt x="8" y="46"/>
                    </a:lnTo>
                    <a:cubicBezTo>
                      <a:pt x="8" y="57"/>
                      <a:pt x="8" y="60"/>
                      <a:pt x="9" y="63"/>
                    </a:cubicBezTo>
                    <a:cubicBezTo>
                      <a:pt x="12" y="68"/>
                      <a:pt x="19" y="68"/>
                      <a:pt x="21" y="68"/>
                    </a:cubicBezTo>
                    <a:cubicBezTo>
                      <a:pt x="25" y="68"/>
                      <a:pt x="26" y="67"/>
                      <a:pt x="28" y="67"/>
                    </a:cubicBezTo>
                    <a:lnTo>
                      <a:pt x="29" y="66"/>
                    </a:lnTo>
                    <a:cubicBezTo>
                      <a:pt x="29" y="64"/>
                      <a:pt x="29" y="63"/>
                      <a:pt x="29" y="60"/>
                    </a:cubicBezTo>
                    <a:lnTo>
                      <a:pt x="29"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21" name="Freeform 316"/>
              <p:cNvSpPr>
                <a:spLocks noEditPoints="1"/>
              </p:cNvSpPr>
              <p:nvPr/>
            </p:nvSpPr>
            <p:spPr bwMode="auto">
              <a:xfrm>
                <a:off x="2640" y="2884"/>
                <a:ext cx="31" cy="42"/>
              </a:xfrm>
              <a:custGeom>
                <a:avLst/>
                <a:gdLst>
                  <a:gd name="T0" fmla="*/ 41 w 41"/>
                  <a:gd name="T1" fmla="*/ 22 h 54"/>
                  <a:gd name="T2" fmla="*/ 41 w 41"/>
                  <a:gd name="T3" fmla="*/ 22 h 54"/>
                  <a:gd name="T4" fmla="*/ 40 w 41"/>
                  <a:gd name="T5" fmla="*/ 10 h 54"/>
                  <a:gd name="T6" fmla="*/ 23 w 41"/>
                  <a:gd name="T7" fmla="*/ 0 h 54"/>
                  <a:gd name="T8" fmla="*/ 6 w 41"/>
                  <a:gd name="T9" fmla="*/ 3 h 54"/>
                  <a:gd name="T10" fmla="*/ 6 w 41"/>
                  <a:gd name="T11" fmla="*/ 3 h 54"/>
                  <a:gd name="T12" fmla="*/ 5 w 41"/>
                  <a:gd name="T13" fmla="*/ 11 h 54"/>
                  <a:gd name="T14" fmla="*/ 6 w 41"/>
                  <a:gd name="T15" fmla="*/ 11 h 54"/>
                  <a:gd name="T16" fmla="*/ 21 w 41"/>
                  <a:gd name="T17" fmla="*/ 7 h 54"/>
                  <a:gd name="T18" fmla="*/ 29 w 41"/>
                  <a:gd name="T19" fmla="*/ 11 h 54"/>
                  <a:gd name="T20" fmla="*/ 30 w 41"/>
                  <a:gd name="T21" fmla="*/ 17 h 54"/>
                  <a:gd name="T22" fmla="*/ 29 w 41"/>
                  <a:gd name="T23" fmla="*/ 17 h 54"/>
                  <a:gd name="T24" fmla="*/ 0 w 41"/>
                  <a:gd name="T25" fmla="*/ 37 h 54"/>
                  <a:gd name="T26" fmla="*/ 16 w 41"/>
                  <a:gd name="T27" fmla="*/ 54 h 54"/>
                  <a:gd name="T28" fmla="*/ 30 w 41"/>
                  <a:gd name="T29" fmla="*/ 49 h 54"/>
                  <a:gd name="T30" fmla="*/ 30 w 41"/>
                  <a:gd name="T31" fmla="*/ 52 h 54"/>
                  <a:gd name="T32" fmla="*/ 31 w 41"/>
                  <a:gd name="T33" fmla="*/ 53 h 54"/>
                  <a:gd name="T34" fmla="*/ 41 w 41"/>
                  <a:gd name="T35" fmla="*/ 52 h 54"/>
                  <a:gd name="T36" fmla="*/ 41 w 41"/>
                  <a:gd name="T37" fmla="*/ 52 h 54"/>
                  <a:gd name="T38" fmla="*/ 41 w 41"/>
                  <a:gd name="T39" fmla="*/ 32 h 54"/>
                  <a:gd name="T40" fmla="*/ 41 w 41"/>
                  <a:gd name="T41" fmla="*/ 22 h 54"/>
                  <a:gd name="T42" fmla="*/ 30 w 41"/>
                  <a:gd name="T43" fmla="*/ 25 h 54"/>
                  <a:gd name="T44" fmla="*/ 30 w 41"/>
                  <a:gd name="T45" fmla="*/ 25 h 54"/>
                  <a:gd name="T46" fmla="*/ 30 w 41"/>
                  <a:gd name="T47" fmla="*/ 41 h 54"/>
                  <a:gd name="T48" fmla="*/ 20 w 41"/>
                  <a:gd name="T49" fmla="*/ 45 h 54"/>
                  <a:gd name="T50" fmla="*/ 10 w 41"/>
                  <a:gd name="T51" fmla="*/ 36 h 54"/>
                  <a:gd name="T52" fmla="*/ 29 w 41"/>
                  <a:gd name="T53" fmla="*/ 25 h 54"/>
                  <a:gd name="T54" fmla="*/ 30 w 41"/>
                  <a:gd name="T55"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54">
                    <a:moveTo>
                      <a:pt x="41" y="22"/>
                    </a:moveTo>
                    <a:lnTo>
                      <a:pt x="41" y="22"/>
                    </a:lnTo>
                    <a:cubicBezTo>
                      <a:pt x="41" y="18"/>
                      <a:pt x="41" y="13"/>
                      <a:pt x="40" y="10"/>
                    </a:cubicBezTo>
                    <a:cubicBezTo>
                      <a:pt x="38" y="2"/>
                      <a:pt x="31" y="0"/>
                      <a:pt x="23" y="0"/>
                    </a:cubicBezTo>
                    <a:cubicBezTo>
                      <a:pt x="17" y="0"/>
                      <a:pt x="12" y="1"/>
                      <a:pt x="6" y="3"/>
                    </a:cubicBezTo>
                    <a:lnTo>
                      <a:pt x="6" y="3"/>
                    </a:lnTo>
                    <a:cubicBezTo>
                      <a:pt x="5" y="6"/>
                      <a:pt x="5" y="6"/>
                      <a:pt x="5" y="11"/>
                    </a:cubicBezTo>
                    <a:lnTo>
                      <a:pt x="6" y="11"/>
                    </a:lnTo>
                    <a:cubicBezTo>
                      <a:pt x="10" y="9"/>
                      <a:pt x="15" y="7"/>
                      <a:pt x="21" y="7"/>
                    </a:cubicBezTo>
                    <a:cubicBezTo>
                      <a:pt x="26" y="7"/>
                      <a:pt x="28" y="9"/>
                      <a:pt x="29" y="11"/>
                    </a:cubicBezTo>
                    <a:cubicBezTo>
                      <a:pt x="30" y="13"/>
                      <a:pt x="30" y="15"/>
                      <a:pt x="30" y="17"/>
                    </a:cubicBezTo>
                    <a:lnTo>
                      <a:pt x="29" y="17"/>
                    </a:lnTo>
                    <a:cubicBezTo>
                      <a:pt x="11" y="20"/>
                      <a:pt x="0" y="24"/>
                      <a:pt x="0" y="37"/>
                    </a:cubicBezTo>
                    <a:cubicBezTo>
                      <a:pt x="0" y="47"/>
                      <a:pt x="7" y="54"/>
                      <a:pt x="16" y="54"/>
                    </a:cubicBezTo>
                    <a:cubicBezTo>
                      <a:pt x="24" y="54"/>
                      <a:pt x="28" y="50"/>
                      <a:pt x="30" y="49"/>
                    </a:cubicBezTo>
                    <a:lnTo>
                      <a:pt x="30" y="52"/>
                    </a:lnTo>
                    <a:lnTo>
                      <a:pt x="31" y="53"/>
                    </a:lnTo>
                    <a:cubicBezTo>
                      <a:pt x="35" y="52"/>
                      <a:pt x="36" y="52"/>
                      <a:pt x="41" y="52"/>
                    </a:cubicBezTo>
                    <a:lnTo>
                      <a:pt x="41" y="52"/>
                    </a:lnTo>
                    <a:cubicBezTo>
                      <a:pt x="41" y="45"/>
                      <a:pt x="41" y="44"/>
                      <a:pt x="41" y="32"/>
                    </a:cubicBezTo>
                    <a:lnTo>
                      <a:pt x="41" y="22"/>
                    </a:lnTo>
                    <a:close/>
                    <a:moveTo>
                      <a:pt x="30" y="25"/>
                    </a:moveTo>
                    <a:lnTo>
                      <a:pt x="30" y="25"/>
                    </a:lnTo>
                    <a:lnTo>
                      <a:pt x="30" y="41"/>
                    </a:lnTo>
                    <a:cubicBezTo>
                      <a:pt x="29" y="42"/>
                      <a:pt x="26" y="45"/>
                      <a:pt x="20" y="45"/>
                    </a:cubicBezTo>
                    <a:cubicBezTo>
                      <a:pt x="10" y="45"/>
                      <a:pt x="10" y="37"/>
                      <a:pt x="10" y="36"/>
                    </a:cubicBezTo>
                    <a:cubicBezTo>
                      <a:pt x="10" y="28"/>
                      <a:pt x="19" y="26"/>
                      <a:pt x="29" y="25"/>
                    </a:cubicBezTo>
                    <a:lnTo>
                      <a:pt x="30" y="2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22" name="Freeform 317"/>
              <p:cNvSpPr>
                <a:spLocks/>
              </p:cNvSpPr>
              <p:nvPr/>
            </p:nvSpPr>
            <p:spPr bwMode="auto">
              <a:xfrm>
                <a:off x="2681" y="2863"/>
                <a:ext cx="9" cy="62"/>
              </a:xfrm>
              <a:custGeom>
                <a:avLst/>
                <a:gdLst>
                  <a:gd name="T0" fmla="*/ 12 w 12"/>
                  <a:gd name="T1" fmla="*/ 79 h 80"/>
                  <a:gd name="T2" fmla="*/ 12 w 12"/>
                  <a:gd name="T3" fmla="*/ 79 h 80"/>
                  <a:gd name="T4" fmla="*/ 11 w 12"/>
                  <a:gd name="T5" fmla="*/ 40 h 80"/>
                  <a:gd name="T6" fmla="*/ 12 w 12"/>
                  <a:gd name="T7" fmla="*/ 1 h 80"/>
                  <a:gd name="T8" fmla="*/ 11 w 12"/>
                  <a:gd name="T9" fmla="*/ 0 h 80"/>
                  <a:gd name="T10" fmla="*/ 0 w 12"/>
                  <a:gd name="T11" fmla="*/ 2 h 80"/>
                  <a:gd name="T12" fmla="*/ 0 w 12"/>
                  <a:gd name="T13" fmla="*/ 3 h 80"/>
                  <a:gd name="T14" fmla="*/ 1 w 12"/>
                  <a:gd name="T15" fmla="*/ 44 h 80"/>
                  <a:gd name="T16" fmla="*/ 0 w 12"/>
                  <a:gd name="T17" fmla="*/ 79 h 80"/>
                  <a:gd name="T18" fmla="*/ 1 w 12"/>
                  <a:gd name="T19" fmla="*/ 80 h 80"/>
                  <a:gd name="T20" fmla="*/ 11 w 12"/>
                  <a:gd name="T21" fmla="*/ 79 h 80"/>
                  <a:gd name="T22" fmla="*/ 12 w 12"/>
                  <a:gd name="T23"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80">
                    <a:moveTo>
                      <a:pt x="12" y="79"/>
                    </a:moveTo>
                    <a:lnTo>
                      <a:pt x="12" y="79"/>
                    </a:lnTo>
                    <a:cubicBezTo>
                      <a:pt x="11" y="69"/>
                      <a:pt x="11" y="62"/>
                      <a:pt x="11" y="40"/>
                    </a:cubicBezTo>
                    <a:cubicBezTo>
                      <a:pt x="11" y="27"/>
                      <a:pt x="11" y="14"/>
                      <a:pt x="12" y="1"/>
                    </a:cubicBezTo>
                    <a:lnTo>
                      <a:pt x="11" y="0"/>
                    </a:lnTo>
                    <a:cubicBezTo>
                      <a:pt x="6" y="1"/>
                      <a:pt x="5" y="2"/>
                      <a:pt x="0" y="2"/>
                    </a:cubicBezTo>
                    <a:lnTo>
                      <a:pt x="0" y="3"/>
                    </a:lnTo>
                    <a:cubicBezTo>
                      <a:pt x="1" y="16"/>
                      <a:pt x="1" y="30"/>
                      <a:pt x="1" y="44"/>
                    </a:cubicBezTo>
                    <a:cubicBezTo>
                      <a:pt x="1" y="63"/>
                      <a:pt x="0" y="72"/>
                      <a:pt x="0" y="79"/>
                    </a:cubicBezTo>
                    <a:lnTo>
                      <a:pt x="1" y="80"/>
                    </a:lnTo>
                    <a:cubicBezTo>
                      <a:pt x="5" y="79"/>
                      <a:pt x="6" y="79"/>
                      <a:pt x="11" y="79"/>
                    </a:cubicBezTo>
                    <a:lnTo>
                      <a:pt x="12" y="7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23" name="Freeform 318"/>
              <p:cNvSpPr>
                <a:spLocks/>
              </p:cNvSpPr>
              <p:nvPr/>
            </p:nvSpPr>
            <p:spPr bwMode="auto">
              <a:xfrm>
                <a:off x="2230" y="2980"/>
                <a:ext cx="20" cy="40"/>
              </a:xfrm>
              <a:custGeom>
                <a:avLst/>
                <a:gdLst>
                  <a:gd name="T0" fmla="*/ 24 w 26"/>
                  <a:gd name="T1" fmla="*/ 11 h 53"/>
                  <a:gd name="T2" fmla="*/ 24 w 26"/>
                  <a:gd name="T3" fmla="*/ 11 h 53"/>
                  <a:gd name="T4" fmla="*/ 26 w 26"/>
                  <a:gd name="T5" fmla="*/ 0 h 53"/>
                  <a:gd name="T6" fmla="*/ 25 w 26"/>
                  <a:gd name="T7" fmla="*/ 0 h 53"/>
                  <a:gd name="T8" fmla="*/ 23 w 26"/>
                  <a:gd name="T9" fmla="*/ 0 h 53"/>
                  <a:gd name="T10" fmla="*/ 11 w 26"/>
                  <a:gd name="T11" fmla="*/ 9 h 53"/>
                  <a:gd name="T12" fmla="*/ 11 w 26"/>
                  <a:gd name="T13" fmla="*/ 1 h 53"/>
                  <a:gd name="T14" fmla="*/ 11 w 26"/>
                  <a:gd name="T15" fmla="*/ 0 h 53"/>
                  <a:gd name="T16" fmla="*/ 0 w 26"/>
                  <a:gd name="T17" fmla="*/ 2 h 53"/>
                  <a:gd name="T18" fmla="*/ 0 w 26"/>
                  <a:gd name="T19" fmla="*/ 3 h 53"/>
                  <a:gd name="T20" fmla="*/ 1 w 26"/>
                  <a:gd name="T21" fmla="*/ 28 h 53"/>
                  <a:gd name="T22" fmla="*/ 0 w 26"/>
                  <a:gd name="T23" fmla="*/ 52 h 53"/>
                  <a:gd name="T24" fmla="*/ 1 w 26"/>
                  <a:gd name="T25" fmla="*/ 53 h 53"/>
                  <a:gd name="T26" fmla="*/ 11 w 26"/>
                  <a:gd name="T27" fmla="*/ 52 h 53"/>
                  <a:gd name="T28" fmla="*/ 12 w 26"/>
                  <a:gd name="T29" fmla="*/ 52 h 53"/>
                  <a:gd name="T30" fmla="*/ 11 w 26"/>
                  <a:gd name="T31" fmla="*/ 29 h 53"/>
                  <a:gd name="T32" fmla="*/ 15 w 26"/>
                  <a:gd name="T33" fmla="*/ 11 h 53"/>
                  <a:gd name="T34" fmla="*/ 19 w 26"/>
                  <a:gd name="T35" fmla="*/ 10 h 53"/>
                  <a:gd name="T36" fmla="*/ 23 w 26"/>
                  <a:gd name="T37" fmla="*/ 11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6"/>
                      <a:pt x="25" y="5"/>
                      <a:pt x="26" y="0"/>
                    </a:cubicBezTo>
                    <a:lnTo>
                      <a:pt x="25" y="0"/>
                    </a:lnTo>
                    <a:cubicBezTo>
                      <a:pt x="25" y="0"/>
                      <a:pt x="24" y="0"/>
                      <a:pt x="23" y="0"/>
                    </a:cubicBezTo>
                    <a:cubicBezTo>
                      <a:pt x="14" y="0"/>
                      <a:pt x="12" y="6"/>
                      <a:pt x="11" y="9"/>
                    </a:cubicBezTo>
                    <a:lnTo>
                      <a:pt x="11" y="1"/>
                    </a:lnTo>
                    <a:lnTo>
                      <a:pt x="11" y="0"/>
                    </a:lnTo>
                    <a:cubicBezTo>
                      <a:pt x="6" y="1"/>
                      <a:pt x="4" y="1"/>
                      <a:pt x="0" y="2"/>
                    </a:cubicBezTo>
                    <a:lnTo>
                      <a:pt x="0" y="3"/>
                    </a:lnTo>
                    <a:cubicBezTo>
                      <a:pt x="0" y="8"/>
                      <a:pt x="1" y="13"/>
                      <a:pt x="1" y="28"/>
                    </a:cubicBezTo>
                    <a:cubicBezTo>
                      <a:pt x="1" y="38"/>
                      <a:pt x="0" y="44"/>
                      <a:pt x="0" y="52"/>
                    </a:cubicBezTo>
                    <a:lnTo>
                      <a:pt x="1" y="53"/>
                    </a:lnTo>
                    <a:cubicBezTo>
                      <a:pt x="6" y="52"/>
                      <a:pt x="7" y="52"/>
                      <a:pt x="11" y="52"/>
                    </a:cubicBezTo>
                    <a:lnTo>
                      <a:pt x="12" y="52"/>
                    </a:lnTo>
                    <a:cubicBezTo>
                      <a:pt x="11" y="46"/>
                      <a:pt x="11" y="40"/>
                      <a:pt x="11" y="29"/>
                    </a:cubicBezTo>
                    <a:cubicBezTo>
                      <a:pt x="11" y="19"/>
                      <a:pt x="11" y="14"/>
                      <a:pt x="15" y="11"/>
                    </a:cubicBezTo>
                    <a:cubicBezTo>
                      <a:pt x="16" y="11"/>
                      <a:pt x="17" y="10"/>
                      <a:pt x="19" y="10"/>
                    </a:cubicBezTo>
                    <a:cubicBezTo>
                      <a:pt x="21" y="10"/>
                      <a:pt x="22" y="11"/>
                      <a:pt x="23" y="11"/>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24" name="Freeform 319"/>
              <p:cNvSpPr>
                <a:spLocks noEditPoints="1"/>
              </p:cNvSpPr>
              <p:nvPr/>
            </p:nvSpPr>
            <p:spPr bwMode="auto">
              <a:xfrm>
                <a:off x="2252" y="2979"/>
                <a:ext cx="35" cy="41"/>
              </a:xfrm>
              <a:custGeom>
                <a:avLst/>
                <a:gdLst>
                  <a:gd name="T0" fmla="*/ 43 w 46"/>
                  <a:gd name="T1" fmla="*/ 41 h 54"/>
                  <a:gd name="T2" fmla="*/ 43 w 46"/>
                  <a:gd name="T3" fmla="*/ 41 h 54"/>
                  <a:gd name="T4" fmla="*/ 36 w 46"/>
                  <a:gd name="T5" fmla="*/ 45 h 54"/>
                  <a:gd name="T6" fmla="*/ 27 w 46"/>
                  <a:gd name="T7" fmla="*/ 47 h 54"/>
                  <a:gd name="T8" fmla="*/ 15 w 46"/>
                  <a:gd name="T9" fmla="*/ 41 h 54"/>
                  <a:gd name="T10" fmla="*/ 11 w 46"/>
                  <a:gd name="T11" fmla="*/ 29 h 54"/>
                  <a:gd name="T12" fmla="*/ 45 w 46"/>
                  <a:gd name="T13" fmla="*/ 29 h 54"/>
                  <a:gd name="T14" fmla="*/ 46 w 46"/>
                  <a:gd name="T15" fmla="*/ 28 h 54"/>
                  <a:gd name="T16" fmla="*/ 41 w 46"/>
                  <a:gd name="T17" fmla="*/ 7 h 54"/>
                  <a:gd name="T18" fmla="*/ 24 w 46"/>
                  <a:gd name="T19" fmla="*/ 0 h 54"/>
                  <a:gd name="T20" fmla="*/ 0 w 46"/>
                  <a:gd name="T21" fmla="*/ 28 h 54"/>
                  <a:gd name="T22" fmla="*/ 27 w 46"/>
                  <a:gd name="T23" fmla="*/ 54 h 54"/>
                  <a:gd name="T24" fmla="*/ 43 w 46"/>
                  <a:gd name="T25" fmla="*/ 51 h 54"/>
                  <a:gd name="T26" fmla="*/ 43 w 46"/>
                  <a:gd name="T27" fmla="*/ 50 h 54"/>
                  <a:gd name="T28" fmla="*/ 44 w 46"/>
                  <a:gd name="T29" fmla="*/ 41 h 54"/>
                  <a:gd name="T30" fmla="*/ 43 w 46"/>
                  <a:gd name="T31" fmla="*/ 41 h 54"/>
                  <a:gd name="T32" fmla="*/ 36 w 46"/>
                  <a:gd name="T33" fmla="*/ 21 h 54"/>
                  <a:gd name="T34" fmla="*/ 36 w 46"/>
                  <a:gd name="T35" fmla="*/ 21 h 54"/>
                  <a:gd name="T36" fmla="*/ 11 w 46"/>
                  <a:gd name="T37" fmla="*/ 21 h 54"/>
                  <a:gd name="T38" fmla="*/ 24 w 46"/>
                  <a:gd name="T39" fmla="*/ 8 h 54"/>
                  <a:gd name="T40" fmla="*/ 35 w 46"/>
                  <a:gd name="T41" fmla="*/ 15 h 54"/>
                  <a:gd name="T42" fmla="*/ 36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1"/>
                    </a:moveTo>
                    <a:lnTo>
                      <a:pt x="43" y="41"/>
                    </a:lnTo>
                    <a:cubicBezTo>
                      <a:pt x="42" y="42"/>
                      <a:pt x="40" y="44"/>
                      <a:pt x="36" y="45"/>
                    </a:cubicBezTo>
                    <a:cubicBezTo>
                      <a:pt x="33" y="46"/>
                      <a:pt x="30" y="47"/>
                      <a:pt x="27" y="47"/>
                    </a:cubicBezTo>
                    <a:cubicBezTo>
                      <a:pt x="24" y="47"/>
                      <a:pt x="19" y="46"/>
                      <a:pt x="15" y="41"/>
                    </a:cubicBezTo>
                    <a:cubicBezTo>
                      <a:pt x="11" y="37"/>
                      <a:pt x="11" y="32"/>
                      <a:pt x="11" y="29"/>
                    </a:cubicBezTo>
                    <a:cubicBezTo>
                      <a:pt x="27" y="29"/>
                      <a:pt x="30" y="29"/>
                      <a:pt x="45" y="29"/>
                    </a:cubicBezTo>
                    <a:lnTo>
                      <a:pt x="46" y="28"/>
                    </a:lnTo>
                    <a:cubicBezTo>
                      <a:pt x="46" y="24"/>
                      <a:pt x="46" y="14"/>
                      <a:pt x="41" y="7"/>
                    </a:cubicBezTo>
                    <a:cubicBezTo>
                      <a:pt x="38" y="4"/>
                      <a:pt x="32" y="0"/>
                      <a:pt x="24" y="0"/>
                    </a:cubicBezTo>
                    <a:cubicBezTo>
                      <a:pt x="11" y="0"/>
                      <a:pt x="0" y="9"/>
                      <a:pt x="0" y="28"/>
                    </a:cubicBezTo>
                    <a:cubicBezTo>
                      <a:pt x="0" y="45"/>
                      <a:pt x="11" y="54"/>
                      <a:pt x="27" y="54"/>
                    </a:cubicBezTo>
                    <a:cubicBezTo>
                      <a:pt x="36" y="54"/>
                      <a:pt x="41" y="52"/>
                      <a:pt x="43" y="51"/>
                    </a:cubicBezTo>
                    <a:lnTo>
                      <a:pt x="43" y="50"/>
                    </a:lnTo>
                    <a:cubicBezTo>
                      <a:pt x="43" y="46"/>
                      <a:pt x="44" y="45"/>
                      <a:pt x="44" y="41"/>
                    </a:cubicBezTo>
                    <a:lnTo>
                      <a:pt x="43" y="41"/>
                    </a:lnTo>
                    <a:close/>
                    <a:moveTo>
                      <a:pt x="36" y="21"/>
                    </a:moveTo>
                    <a:lnTo>
                      <a:pt x="36" y="21"/>
                    </a:lnTo>
                    <a:cubicBezTo>
                      <a:pt x="27" y="21"/>
                      <a:pt x="23" y="21"/>
                      <a:pt x="11" y="21"/>
                    </a:cubicBezTo>
                    <a:cubicBezTo>
                      <a:pt x="12" y="11"/>
                      <a:pt x="18" y="8"/>
                      <a:pt x="24" y="8"/>
                    </a:cubicBezTo>
                    <a:cubicBezTo>
                      <a:pt x="28" y="8"/>
                      <a:pt x="33" y="10"/>
                      <a:pt x="35" y="15"/>
                    </a:cubicBezTo>
                    <a:cubicBezTo>
                      <a:pt x="36" y="18"/>
                      <a:pt x="36" y="20"/>
                      <a:pt x="36"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25" name="Freeform 320"/>
              <p:cNvSpPr>
                <a:spLocks noEditPoints="1"/>
              </p:cNvSpPr>
              <p:nvPr/>
            </p:nvSpPr>
            <p:spPr bwMode="auto">
              <a:xfrm>
                <a:off x="2293" y="2980"/>
                <a:ext cx="37" cy="59"/>
              </a:xfrm>
              <a:custGeom>
                <a:avLst/>
                <a:gdLst>
                  <a:gd name="T0" fmla="*/ 47 w 47"/>
                  <a:gd name="T1" fmla="*/ 1 h 77"/>
                  <a:gd name="T2" fmla="*/ 47 w 47"/>
                  <a:gd name="T3" fmla="*/ 1 h 77"/>
                  <a:gd name="T4" fmla="*/ 33 w 47"/>
                  <a:gd name="T5" fmla="*/ 0 h 77"/>
                  <a:gd name="T6" fmla="*/ 3 w 47"/>
                  <a:gd name="T7" fmla="*/ 15 h 77"/>
                  <a:gd name="T8" fmla="*/ 0 w 47"/>
                  <a:gd name="T9" fmla="*/ 28 h 77"/>
                  <a:gd name="T10" fmla="*/ 22 w 47"/>
                  <a:gd name="T11" fmla="*/ 53 h 77"/>
                  <a:gd name="T12" fmla="*/ 36 w 47"/>
                  <a:gd name="T13" fmla="*/ 49 h 77"/>
                  <a:gd name="T14" fmla="*/ 36 w 47"/>
                  <a:gd name="T15" fmla="*/ 76 h 77"/>
                  <a:gd name="T16" fmla="*/ 37 w 47"/>
                  <a:gd name="T17" fmla="*/ 77 h 77"/>
                  <a:gd name="T18" fmla="*/ 47 w 47"/>
                  <a:gd name="T19" fmla="*/ 76 h 77"/>
                  <a:gd name="T20" fmla="*/ 47 w 47"/>
                  <a:gd name="T21" fmla="*/ 76 h 77"/>
                  <a:gd name="T22" fmla="*/ 47 w 47"/>
                  <a:gd name="T23" fmla="*/ 72 h 77"/>
                  <a:gd name="T24" fmla="*/ 47 w 47"/>
                  <a:gd name="T25" fmla="*/ 41 h 77"/>
                  <a:gd name="T26" fmla="*/ 47 w 47"/>
                  <a:gd name="T27" fmla="*/ 1 h 77"/>
                  <a:gd name="T28" fmla="*/ 47 w 47"/>
                  <a:gd name="T29" fmla="*/ 1 h 77"/>
                  <a:gd name="T30" fmla="*/ 36 w 47"/>
                  <a:gd name="T31" fmla="*/ 40 h 77"/>
                  <a:gd name="T32" fmla="*/ 36 w 47"/>
                  <a:gd name="T33" fmla="*/ 40 h 77"/>
                  <a:gd name="T34" fmla="*/ 25 w 47"/>
                  <a:gd name="T35" fmla="*/ 45 h 77"/>
                  <a:gd name="T36" fmla="*/ 11 w 47"/>
                  <a:gd name="T37" fmla="*/ 28 h 77"/>
                  <a:gd name="T38" fmla="*/ 17 w 47"/>
                  <a:gd name="T39" fmla="*/ 13 h 77"/>
                  <a:gd name="T40" fmla="*/ 33 w 47"/>
                  <a:gd name="T41" fmla="*/ 8 h 77"/>
                  <a:gd name="T42" fmla="*/ 36 w 47"/>
                  <a:gd name="T43" fmla="*/ 8 h 77"/>
                  <a:gd name="T44" fmla="*/ 36 w 47"/>
                  <a:gd name="T45" fmla="*/ 4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77">
                    <a:moveTo>
                      <a:pt x="47" y="1"/>
                    </a:moveTo>
                    <a:lnTo>
                      <a:pt x="47" y="1"/>
                    </a:lnTo>
                    <a:cubicBezTo>
                      <a:pt x="45" y="1"/>
                      <a:pt x="35" y="0"/>
                      <a:pt x="33" y="0"/>
                    </a:cubicBezTo>
                    <a:cubicBezTo>
                      <a:pt x="24" y="0"/>
                      <a:pt x="9" y="1"/>
                      <a:pt x="3" y="15"/>
                    </a:cubicBezTo>
                    <a:cubicBezTo>
                      <a:pt x="1" y="19"/>
                      <a:pt x="0" y="24"/>
                      <a:pt x="0" y="28"/>
                    </a:cubicBezTo>
                    <a:cubicBezTo>
                      <a:pt x="0" y="42"/>
                      <a:pt x="8" y="53"/>
                      <a:pt x="22" y="53"/>
                    </a:cubicBezTo>
                    <a:cubicBezTo>
                      <a:pt x="29" y="53"/>
                      <a:pt x="34" y="50"/>
                      <a:pt x="36" y="49"/>
                    </a:cubicBezTo>
                    <a:cubicBezTo>
                      <a:pt x="36" y="60"/>
                      <a:pt x="36" y="64"/>
                      <a:pt x="36" y="76"/>
                    </a:cubicBezTo>
                    <a:lnTo>
                      <a:pt x="37" y="77"/>
                    </a:lnTo>
                    <a:lnTo>
                      <a:pt x="47" y="76"/>
                    </a:lnTo>
                    <a:lnTo>
                      <a:pt x="47" y="76"/>
                    </a:lnTo>
                    <a:lnTo>
                      <a:pt x="47" y="72"/>
                    </a:lnTo>
                    <a:cubicBezTo>
                      <a:pt x="47" y="61"/>
                      <a:pt x="47" y="51"/>
                      <a:pt x="47" y="41"/>
                    </a:cubicBezTo>
                    <a:cubicBezTo>
                      <a:pt x="47" y="27"/>
                      <a:pt x="47" y="14"/>
                      <a:pt x="47" y="1"/>
                    </a:cubicBezTo>
                    <a:lnTo>
                      <a:pt x="47" y="1"/>
                    </a:lnTo>
                    <a:close/>
                    <a:moveTo>
                      <a:pt x="36" y="40"/>
                    </a:moveTo>
                    <a:lnTo>
                      <a:pt x="36" y="40"/>
                    </a:lnTo>
                    <a:cubicBezTo>
                      <a:pt x="34" y="42"/>
                      <a:pt x="31" y="45"/>
                      <a:pt x="25" y="45"/>
                    </a:cubicBezTo>
                    <a:cubicBezTo>
                      <a:pt x="15" y="45"/>
                      <a:pt x="11" y="36"/>
                      <a:pt x="11" y="28"/>
                    </a:cubicBezTo>
                    <a:cubicBezTo>
                      <a:pt x="11" y="21"/>
                      <a:pt x="14" y="16"/>
                      <a:pt x="17" y="13"/>
                    </a:cubicBezTo>
                    <a:cubicBezTo>
                      <a:pt x="22" y="8"/>
                      <a:pt x="29" y="8"/>
                      <a:pt x="33" y="8"/>
                    </a:cubicBezTo>
                    <a:lnTo>
                      <a:pt x="36" y="8"/>
                    </a:lnTo>
                    <a:lnTo>
                      <a:pt x="36" y="4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26" name="Freeform 321"/>
              <p:cNvSpPr>
                <a:spLocks/>
              </p:cNvSpPr>
              <p:nvPr/>
            </p:nvSpPr>
            <p:spPr bwMode="auto">
              <a:xfrm>
                <a:off x="2340" y="2980"/>
                <a:ext cx="34" cy="40"/>
              </a:xfrm>
              <a:custGeom>
                <a:avLst/>
                <a:gdLst>
                  <a:gd name="T0" fmla="*/ 44 w 45"/>
                  <a:gd name="T1" fmla="*/ 0 h 53"/>
                  <a:gd name="T2" fmla="*/ 44 w 45"/>
                  <a:gd name="T3" fmla="*/ 0 h 53"/>
                  <a:gd name="T4" fmla="*/ 33 w 45"/>
                  <a:gd name="T5" fmla="*/ 1 h 53"/>
                  <a:gd name="T6" fmla="*/ 33 w 45"/>
                  <a:gd name="T7" fmla="*/ 1 h 53"/>
                  <a:gd name="T8" fmla="*/ 33 w 45"/>
                  <a:gd name="T9" fmla="*/ 24 h 53"/>
                  <a:gd name="T10" fmla="*/ 33 w 45"/>
                  <a:gd name="T11" fmla="*/ 40 h 53"/>
                  <a:gd name="T12" fmla="*/ 21 w 45"/>
                  <a:gd name="T13" fmla="*/ 45 h 53"/>
                  <a:gd name="T14" fmla="*/ 11 w 45"/>
                  <a:gd name="T15" fmla="*/ 32 h 53"/>
                  <a:gd name="T16" fmla="*/ 11 w 45"/>
                  <a:gd name="T17" fmla="*/ 23 h 53"/>
                  <a:gd name="T18" fmla="*/ 11 w 45"/>
                  <a:gd name="T19" fmla="*/ 1 h 53"/>
                  <a:gd name="T20" fmla="*/ 11 w 45"/>
                  <a:gd name="T21" fmla="*/ 0 h 53"/>
                  <a:gd name="T22" fmla="*/ 0 w 45"/>
                  <a:gd name="T23" fmla="*/ 1 h 53"/>
                  <a:gd name="T24" fmla="*/ 0 w 45"/>
                  <a:gd name="T25" fmla="*/ 2 h 53"/>
                  <a:gd name="T26" fmla="*/ 0 w 45"/>
                  <a:gd name="T27" fmla="*/ 23 h 53"/>
                  <a:gd name="T28" fmla="*/ 0 w 45"/>
                  <a:gd name="T29" fmla="*/ 29 h 53"/>
                  <a:gd name="T30" fmla="*/ 7 w 45"/>
                  <a:gd name="T31" fmla="*/ 50 h 53"/>
                  <a:gd name="T32" fmla="*/ 18 w 45"/>
                  <a:gd name="T33" fmla="*/ 53 h 53"/>
                  <a:gd name="T34" fmla="*/ 34 w 45"/>
                  <a:gd name="T35" fmla="*/ 48 h 53"/>
                  <a:gd name="T36" fmla="*/ 33 w 45"/>
                  <a:gd name="T37" fmla="*/ 52 h 53"/>
                  <a:gd name="T38" fmla="*/ 34 w 45"/>
                  <a:gd name="T39" fmla="*/ 53 h 53"/>
                  <a:gd name="T40" fmla="*/ 44 w 45"/>
                  <a:gd name="T41" fmla="*/ 52 h 53"/>
                  <a:gd name="T42" fmla="*/ 45 w 45"/>
                  <a:gd name="T43" fmla="*/ 52 h 53"/>
                  <a:gd name="T44" fmla="*/ 44 w 45"/>
                  <a:gd name="T45" fmla="*/ 47 h 53"/>
                  <a:gd name="T46" fmla="*/ 44 w 45"/>
                  <a:gd name="T47" fmla="*/ 24 h 53"/>
                  <a:gd name="T48" fmla="*/ 44 w 45"/>
                  <a:gd name="T49" fmla="*/ 1 h 53"/>
                  <a:gd name="T50" fmla="*/ 44 w 45"/>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4" y="0"/>
                    </a:moveTo>
                    <a:lnTo>
                      <a:pt x="44" y="0"/>
                    </a:lnTo>
                    <a:cubicBezTo>
                      <a:pt x="39" y="1"/>
                      <a:pt x="38" y="1"/>
                      <a:pt x="33" y="1"/>
                    </a:cubicBezTo>
                    <a:lnTo>
                      <a:pt x="33" y="1"/>
                    </a:lnTo>
                    <a:cubicBezTo>
                      <a:pt x="33" y="8"/>
                      <a:pt x="33" y="11"/>
                      <a:pt x="33" y="24"/>
                    </a:cubicBezTo>
                    <a:cubicBezTo>
                      <a:pt x="33" y="30"/>
                      <a:pt x="33" y="35"/>
                      <a:pt x="33" y="40"/>
                    </a:cubicBezTo>
                    <a:cubicBezTo>
                      <a:pt x="31" y="42"/>
                      <a:pt x="27" y="45"/>
                      <a:pt x="21" y="45"/>
                    </a:cubicBezTo>
                    <a:cubicBezTo>
                      <a:pt x="11" y="45"/>
                      <a:pt x="11" y="36"/>
                      <a:pt x="11" y="32"/>
                    </a:cubicBezTo>
                    <a:cubicBezTo>
                      <a:pt x="11" y="27"/>
                      <a:pt x="11" y="25"/>
                      <a:pt x="11" y="23"/>
                    </a:cubicBezTo>
                    <a:lnTo>
                      <a:pt x="11" y="1"/>
                    </a:lnTo>
                    <a:lnTo>
                      <a:pt x="11" y="0"/>
                    </a:lnTo>
                    <a:cubicBezTo>
                      <a:pt x="6" y="1"/>
                      <a:pt x="5" y="1"/>
                      <a:pt x="0" y="1"/>
                    </a:cubicBezTo>
                    <a:lnTo>
                      <a:pt x="0" y="2"/>
                    </a:lnTo>
                    <a:cubicBezTo>
                      <a:pt x="0" y="7"/>
                      <a:pt x="0" y="8"/>
                      <a:pt x="0" y="23"/>
                    </a:cubicBezTo>
                    <a:lnTo>
                      <a:pt x="0" y="29"/>
                    </a:lnTo>
                    <a:cubicBezTo>
                      <a:pt x="0" y="37"/>
                      <a:pt x="0" y="45"/>
                      <a:pt x="7" y="50"/>
                    </a:cubicBezTo>
                    <a:cubicBezTo>
                      <a:pt x="10" y="53"/>
                      <a:pt x="14" y="53"/>
                      <a:pt x="18" y="53"/>
                    </a:cubicBezTo>
                    <a:cubicBezTo>
                      <a:pt x="26" y="53"/>
                      <a:pt x="31" y="49"/>
                      <a:pt x="34" y="48"/>
                    </a:cubicBezTo>
                    <a:lnTo>
                      <a:pt x="33" y="52"/>
                    </a:lnTo>
                    <a:lnTo>
                      <a:pt x="34" y="53"/>
                    </a:lnTo>
                    <a:cubicBezTo>
                      <a:pt x="39" y="52"/>
                      <a:pt x="39" y="52"/>
                      <a:pt x="44" y="52"/>
                    </a:cubicBezTo>
                    <a:lnTo>
                      <a:pt x="45" y="52"/>
                    </a:lnTo>
                    <a:cubicBezTo>
                      <a:pt x="44" y="50"/>
                      <a:pt x="44" y="49"/>
                      <a:pt x="44" y="47"/>
                    </a:cubicBezTo>
                    <a:cubicBezTo>
                      <a:pt x="44" y="43"/>
                      <a:pt x="44" y="36"/>
                      <a:pt x="44" y="24"/>
                    </a:cubicBezTo>
                    <a:cubicBezTo>
                      <a:pt x="44" y="16"/>
                      <a:pt x="44" y="9"/>
                      <a:pt x="44" y="1"/>
                    </a:cubicBez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27" name="Freeform 322"/>
              <p:cNvSpPr>
                <a:spLocks noEditPoints="1"/>
              </p:cNvSpPr>
              <p:nvPr/>
            </p:nvSpPr>
            <p:spPr bwMode="auto">
              <a:xfrm>
                <a:off x="2383" y="2961"/>
                <a:ext cx="10" cy="59"/>
              </a:xfrm>
              <a:custGeom>
                <a:avLst/>
                <a:gdLst>
                  <a:gd name="T0" fmla="*/ 13 w 13"/>
                  <a:gd name="T1" fmla="*/ 76 h 77"/>
                  <a:gd name="T2" fmla="*/ 13 w 13"/>
                  <a:gd name="T3" fmla="*/ 76 h 77"/>
                  <a:gd name="T4" fmla="*/ 12 w 13"/>
                  <a:gd name="T5" fmla="*/ 48 h 77"/>
                  <a:gd name="T6" fmla="*/ 13 w 13"/>
                  <a:gd name="T7" fmla="*/ 25 h 77"/>
                  <a:gd name="T8" fmla="*/ 12 w 13"/>
                  <a:gd name="T9" fmla="*/ 24 h 77"/>
                  <a:gd name="T10" fmla="*/ 1 w 13"/>
                  <a:gd name="T11" fmla="*/ 26 h 77"/>
                  <a:gd name="T12" fmla="*/ 0 w 13"/>
                  <a:gd name="T13" fmla="*/ 27 h 77"/>
                  <a:gd name="T14" fmla="*/ 1 w 13"/>
                  <a:gd name="T15" fmla="*/ 55 h 77"/>
                  <a:gd name="T16" fmla="*/ 1 w 13"/>
                  <a:gd name="T17" fmla="*/ 76 h 77"/>
                  <a:gd name="T18" fmla="*/ 1 w 13"/>
                  <a:gd name="T19" fmla="*/ 77 h 77"/>
                  <a:gd name="T20" fmla="*/ 12 w 13"/>
                  <a:gd name="T21" fmla="*/ 76 h 77"/>
                  <a:gd name="T22" fmla="*/ 13 w 13"/>
                  <a:gd name="T23" fmla="*/ 76 h 77"/>
                  <a:gd name="T24" fmla="*/ 13 w 13"/>
                  <a:gd name="T25" fmla="*/ 10 h 77"/>
                  <a:gd name="T26" fmla="*/ 13 w 13"/>
                  <a:gd name="T27" fmla="*/ 10 h 77"/>
                  <a:gd name="T28" fmla="*/ 13 w 13"/>
                  <a:gd name="T29" fmla="*/ 0 h 77"/>
                  <a:gd name="T30" fmla="*/ 12 w 13"/>
                  <a:gd name="T31" fmla="*/ 0 h 77"/>
                  <a:gd name="T32" fmla="*/ 1 w 13"/>
                  <a:gd name="T33" fmla="*/ 1 h 77"/>
                  <a:gd name="T34" fmla="*/ 0 w 13"/>
                  <a:gd name="T35" fmla="*/ 1 h 77"/>
                  <a:gd name="T36" fmla="*/ 1 w 13"/>
                  <a:gd name="T37" fmla="*/ 7 h 77"/>
                  <a:gd name="T38" fmla="*/ 1 w 13"/>
                  <a:gd name="T39" fmla="*/ 11 h 77"/>
                  <a:gd name="T40" fmla="*/ 1 w 13"/>
                  <a:gd name="T41" fmla="*/ 11 h 77"/>
                  <a:gd name="T42" fmla="*/ 12 w 13"/>
                  <a:gd name="T43" fmla="*/ 10 h 77"/>
                  <a:gd name="T44" fmla="*/ 13 w 13"/>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77">
                    <a:moveTo>
                      <a:pt x="13" y="76"/>
                    </a:moveTo>
                    <a:lnTo>
                      <a:pt x="13" y="76"/>
                    </a:lnTo>
                    <a:cubicBezTo>
                      <a:pt x="12" y="69"/>
                      <a:pt x="12" y="66"/>
                      <a:pt x="12" y="48"/>
                    </a:cubicBezTo>
                    <a:cubicBezTo>
                      <a:pt x="12" y="35"/>
                      <a:pt x="12" y="30"/>
                      <a:pt x="13" y="25"/>
                    </a:cubicBezTo>
                    <a:lnTo>
                      <a:pt x="12" y="24"/>
                    </a:lnTo>
                    <a:cubicBezTo>
                      <a:pt x="7" y="25"/>
                      <a:pt x="5" y="25"/>
                      <a:pt x="1" y="26"/>
                    </a:cubicBezTo>
                    <a:lnTo>
                      <a:pt x="0" y="27"/>
                    </a:lnTo>
                    <a:cubicBezTo>
                      <a:pt x="1" y="33"/>
                      <a:pt x="1" y="36"/>
                      <a:pt x="1" y="55"/>
                    </a:cubicBezTo>
                    <a:cubicBezTo>
                      <a:pt x="1" y="66"/>
                      <a:pt x="1" y="71"/>
                      <a:pt x="1" y="76"/>
                    </a:cubicBezTo>
                    <a:lnTo>
                      <a:pt x="1" y="77"/>
                    </a:lnTo>
                    <a:cubicBezTo>
                      <a:pt x="6" y="76"/>
                      <a:pt x="7" y="76"/>
                      <a:pt x="12" y="76"/>
                    </a:cubicBezTo>
                    <a:lnTo>
                      <a:pt x="13" y="76"/>
                    </a:lnTo>
                    <a:close/>
                    <a:moveTo>
                      <a:pt x="13" y="10"/>
                    </a:moveTo>
                    <a:lnTo>
                      <a:pt x="13" y="10"/>
                    </a:lnTo>
                    <a:cubicBezTo>
                      <a:pt x="13" y="5"/>
                      <a:pt x="13" y="4"/>
                      <a:pt x="13" y="0"/>
                    </a:cubicBezTo>
                    <a:lnTo>
                      <a:pt x="12" y="0"/>
                    </a:lnTo>
                    <a:cubicBezTo>
                      <a:pt x="7" y="0"/>
                      <a:pt x="6" y="0"/>
                      <a:pt x="1" y="1"/>
                    </a:cubicBezTo>
                    <a:lnTo>
                      <a:pt x="0" y="1"/>
                    </a:lnTo>
                    <a:cubicBezTo>
                      <a:pt x="1" y="3"/>
                      <a:pt x="1" y="5"/>
                      <a:pt x="1" y="7"/>
                    </a:cubicBezTo>
                    <a:cubicBezTo>
                      <a:pt x="1" y="8"/>
                      <a:pt x="1" y="9"/>
                      <a:pt x="1" y="11"/>
                    </a:cubicBezTo>
                    <a:lnTo>
                      <a:pt x="1" y="11"/>
                    </a:lnTo>
                    <a:cubicBezTo>
                      <a:pt x="6" y="11"/>
                      <a:pt x="7" y="11"/>
                      <a:pt x="12" y="10"/>
                    </a:cubicBezTo>
                    <a:lnTo>
                      <a:pt x="13"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28" name="Freeform 323"/>
              <p:cNvSpPr>
                <a:spLocks/>
              </p:cNvSpPr>
              <p:nvPr/>
            </p:nvSpPr>
            <p:spPr bwMode="auto">
              <a:xfrm>
                <a:off x="2403" y="2980"/>
                <a:ext cx="20" cy="40"/>
              </a:xfrm>
              <a:custGeom>
                <a:avLst/>
                <a:gdLst>
                  <a:gd name="T0" fmla="*/ 25 w 27"/>
                  <a:gd name="T1" fmla="*/ 11 h 53"/>
                  <a:gd name="T2" fmla="*/ 25 w 27"/>
                  <a:gd name="T3" fmla="*/ 11 h 53"/>
                  <a:gd name="T4" fmla="*/ 27 w 27"/>
                  <a:gd name="T5" fmla="*/ 0 h 53"/>
                  <a:gd name="T6" fmla="*/ 26 w 27"/>
                  <a:gd name="T7" fmla="*/ 0 h 53"/>
                  <a:gd name="T8" fmla="*/ 23 w 27"/>
                  <a:gd name="T9" fmla="*/ 0 h 53"/>
                  <a:gd name="T10" fmla="*/ 11 w 27"/>
                  <a:gd name="T11" fmla="*/ 9 h 53"/>
                  <a:gd name="T12" fmla="*/ 12 w 27"/>
                  <a:gd name="T13" fmla="*/ 1 h 53"/>
                  <a:gd name="T14" fmla="*/ 11 w 27"/>
                  <a:gd name="T15" fmla="*/ 0 h 53"/>
                  <a:gd name="T16" fmla="*/ 1 w 27"/>
                  <a:gd name="T17" fmla="*/ 2 h 53"/>
                  <a:gd name="T18" fmla="*/ 0 w 27"/>
                  <a:gd name="T19" fmla="*/ 3 h 53"/>
                  <a:gd name="T20" fmla="*/ 1 w 27"/>
                  <a:gd name="T21" fmla="*/ 28 h 53"/>
                  <a:gd name="T22" fmla="*/ 1 w 27"/>
                  <a:gd name="T23" fmla="*/ 52 h 53"/>
                  <a:gd name="T24" fmla="*/ 2 w 27"/>
                  <a:gd name="T25" fmla="*/ 53 h 53"/>
                  <a:gd name="T26" fmla="*/ 12 w 27"/>
                  <a:gd name="T27" fmla="*/ 52 h 53"/>
                  <a:gd name="T28" fmla="*/ 13 w 27"/>
                  <a:gd name="T29" fmla="*/ 52 h 53"/>
                  <a:gd name="T30" fmla="*/ 12 w 27"/>
                  <a:gd name="T31" fmla="*/ 29 h 53"/>
                  <a:gd name="T32" fmla="*/ 16 w 27"/>
                  <a:gd name="T33" fmla="*/ 11 h 53"/>
                  <a:gd name="T34" fmla="*/ 20 w 27"/>
                  <a:gd name="T35" fmla="*/ 10 h 53"/>
                  <a:gd name="T36" fmla="*/ 24 w 27"/>
                  <a:gd name="T37" fmla="*/ 11 h 53"/>
                  <a:gd name="T38" fmla="*/ 25 w 27"/>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53">
                    <a:moveTo>
                      <a:pt x="25" y="11"/>
                    </a:moveTo>
                    <a:lnTo>
                      <a:pt x="25" y="11"/>
                    </a:lnTo>
                    <a:cubicBezTo>
                      <a:pt x="25" y="6"/>
                      <a:pt x="26" y="5"/>
                      <a:pt x="27" y="0"/>
                    </a:cubicBezTo>
                    <a:lnTo>
                      <a:pt x="26" y="0"/>
                    </a:lnTo>
                    <a:cubicBezTo>
                      <a:pt x="25" y="0"/>
                      <a:pt x="25" y="0"/>
                      <a:pt x="23" y="0"/>
                    </a:cubicBezTo>
                    <a:cubicBezTo>
                      <a:pt x="15" y="0"/>
                      <a:pt x="13" y="6"/>
                      <a:pt x="11" y="9"/>
                    </a:cubicBezTo>
                    <a:lnTo>
                      <a:pt x="12" y="1"/>
                    </a:lnTo>
                    <a:lnTo>
                      <a:pt x="11" y="0"/>
                    </a:lnTo>
                    <a:cubicBezTo>
                      <a:pt x="7" y="1"/>
                      <a:pt x="5" y="1"/>
                      <a:pt x="1" y="2"/>
                    </a:cubicBezTo>
                    <a:lnTo>
                      <a:pt x="0" y="3"/>
                    </a:lnTo>
                    <a:cubicBezTo>
                      <a:pt x="1" y="8"/>
                      <a:pt x="1" y="13"/>
                      <a:pt x="1" y="28"/>
                    </a:cubicBezTo>
                    <a:cubicBezTo>
                      <a:pt x="1" y="38"/>
                      <a:pt x="1" y="44"/>
                      <a:pt x="1" y="52"/>
                    </a:cubicBezTo>
                    <a:lnTo>
                      <a:pt x="2" y="53"/>
                    </a:lnTo>
                    <a:cubicBezTo>
                      <a:pt x="6" y="52"/>
                      <a:pt x="7" y="52"/>
                      <a:pt x="12" y="52"/>
                    </a:cubicBezTo>
                    <a:lnTo>
                      <a:pt x="13" y="52"/>
                    </a:lnTo>
                    <a:cubicBezTo>
                      <a:pt x="12" y="46"/>
                      <a:pt x="12" y="40"/>
                      <a:pt x="12" y="29"/>
                    </a:cubicBezTo>
                    <a:cubicBezTo>
                      <a:pt x="12" y="19"/>
                      <a:pt x="12" y="14"/>
                      <a:pt x="16" y="11"/>
                    </a:cubicBezTo>
                    <a:cubicBezTo>
                      <a:pt x="17" y="11"/>
                      <a:pt x="18" y="10"/>
                      <a:pt x="20" y="10"/>
                    </a:cubicBezTo>
                    <a:cubicBezTo>
                      <a:pt x="22" y="10"/>
                      <a:pt x="23" y="11"/>
                      <a:pt x="24" y="11"/>
                    </a:cubicBezTo>
                    <a:lnTo>
                      <a:pt x="25"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29" name="Freeform 324"/>
              <p:cNvSpPr>
                <a:spLocks noEditPoints="1"/>
              </p:cNvSpPr>
              <p:nvPr/>
            </p:nvSpPr>
            <p:spPr bwMode="auto">
              <a:xfrm>
                <a:off x="2426" y="2979"/>
                <a:ext cx="35" cy="41"/>
              </a:xfrm>
              <a:custGeom>
                <a:avLst/>
                <a:gdLst>
                  <a:gd name="T0" fmla="*/ 43 w 46"/>
                  <a:gd name="T1" fmla="*/ 41 h 54"/>
                  <a:gd name="T2" fmla="*/ 43 w 46"/>
                  <a:gd name="T3" fmla="*/ 41 h 54"/>
                  <a:gd name="T4" fmla="*/ 36 w 46"/>
                  <a:gd name="T5" fmla="*/ 45 h 54"/>
                  <a:gd name="T6" fmla="*/ 27 w 46"/>
                  <a:gd name="T7" fmla="*/ 47 h 54"/>
                  <a:gd name="T8" fmla="*/ 14 w 46"/>
                  <a:gd name="T9" fmla="*/ 41 h 54"/>
                  <a:gd name="T10" fmla="*/ 11 w 46"/>
                  <a:gd name="T11" fmla="*/ 29 h 54"/>
                  <a:gd name="T12" fmla="*/ 45 w 46"/>
                  <a:gd name="T13" fmla="*/ 29 h 54"/>
                  <a:gd name="T14" fmla="*/ 46 w 46"/>
                  <a:gd name="T15" fmla="*/ 28 h 54"/>
                  <a:gd name="T16" fmla="*/ 40 w 46"/>
                  <a:gd name="T17" fmla="*/ 7 h 54"/>
                  <a:gd name="T18" fmla="*/ 24 w 46"/>
                  <a:gd name="T19" fmla="*/ 0 h 54"/>
                  <a:gd name="T20" fmla="*/ 0 w 46"/>
                  <a:gd name="T21" fmla="*/ 28 h 54"/>
                  <a:gd name="T22" fmla="*/ 27 w 46"/>
                  <a:gd name="T23" fmla="*/ 54 h 54"/>
                  <a:gd name="T24" fmla="*/ 42 w 46"/>
                  <a:gd name="T25" fmla="*/ 51 h 54"/>
                  <a:gd name="T26" fmla="*/ 43 w 46"/>
                  <a:gd name="T27" fmla="*/ 50 h 54"/>
                  <a:gd name="T28" fmla="*/ 44 w 46"/>
                  <a:gd name="T29" fmla="*/ 41 h 54"/>
                  <a:gd name="T30" fmla="*/ 43 w 46"/>
                  <a:gd name="T31" fmla="*/ 41 h 54"/>
                  <a:gd name="T32" fmla="*/ 36 w 46"/>
                  <a:gd name="T33" fmla="*/ 21 h 54"/>
                  <a:gd name="T34" fmla="*/ 36 w 46"/>
                  <a:gd name="T35" fmla="*/ 21 h 54"/>
                  <a:gd name="T36" fmla="*/ 11 w 46"/>
                  <a:gd name="T37" fmla="*/ 21 h 54"/>
                  <a:gd name="T38" fmla="*/ 24 w 46"/>
                  <a:gd name="T39" fmla="*/ 8 h 54"/>
                  <a:gd name="T40" fmla="*/ 35 w 46"/>
                  <a:gd name="T41" fmla="*/ 15 h 54"/>
                  <a:gd name="T42" fmla="*/ 36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1"/>
                    </a:moveTo>
                    <a:lnTo>
                      <a:pt x="43" y="41"/>
                    </a:lnTo>
                    <a:cubicBezTo>
                      <a:pt x="42" y="42"/>
                      <a:pt x="39" y="44"/>
                      <a:pt x="36" y="45"/>
                    </a:cubicBezTo>
                    <a:cubicBezTo>
                      <a:pt x="33" y="46"/>
                      <a:pt x="30" y="47"/>
                      <a:pt x="27" y="47"/>
                    </a:cubicBezTo>
                    <a:cubicBezTo>
                      <a:pt x="24" y="47"/>
                      <a:pt x="18" y="46"/>
                      <a:pt x="14" y="41"/>
                    </a:cubicBezTo>
                    <a:cubicBezTo>
                      <a:pt x="11" y="37"/>
                      <a:pt x="11" y="32"/>
                      <a:pt x="11" y="29"/>
                    </a:cubicBezTo>
                    <a:cubicBezTo>
                      <a:pt x="27" y="29"/>
                      <a:pt x="30" y="29"/>
                      <a:pt x="45" y="29"/>
                    </a:cubicBezTo>
                    <a:lnTo>
                      <a:pt x="46" y="28"/>
                    </a:lnTo>
                    <a:cubicBezTo>
                      <a:pt x="46" y="24"/>
                      <a:pt x="46" y="14"/>
                      <a:pt x="40" y="7"/>
                    </a:cubicBezTo>
                    <a:cubicBezTo>
                      <a:pt x="37" y="4"/>
                      <a:pt x="32" y="0"/>
                      <a:pt x="24" y="0"/>
                    </a:cubicBezTo>
                    <a:cubicBezTo>
                      <a:pt x="11" y="0"/>
                      <a:pt x="0" y="9"/>
                      <a:pt x="0" y="28"/>
                    </a:cubicBezTo>
                    <a:cubicBezTo>
                      <a:pt x="0" y="45"/>
                      <a:pt x="10" y="54"/>
                      <a:pt x="27" y="54"/>
                    </a:cubicBezTo>
                    <a:cubicBezTo>
                      <a:pt x="35" y="54"/>
                      <a:pt x="41" y="52"/>
                      <a:pt x="42" y="51"/>
                    </a:cubicBezTo>
                    <a:lnTo>
                      <a:pt x="43" y="50"/>
                    </a:lnTo>
                    <a:cubicBezTo>
                      <a:pt x="43" y="46"/>
                      <a:pt x="43" y="45"/>
                      <a:pt x="44" y="41"/>
                    </a:cubicBezTo>
                    <a:lnTo>
                      <a:pt x="43" y="41"/>
                    </a:lnTo>
                    <a:close/>
                    <a:moveTo>
                      <a:pt x="36" y="21"/>
                    </a:moveTo>
                    <a:lnTo>
                      <a:pt x="36" y="21"/>
                    </a:lnTo>
                    <a:cubicBezTo>
                      <a:pt x="26" y="21"/>
                      <a:pt x="23" y="21"/>
                      <a:pt x="11" y="21"/>
                    </a:cubicBezTo>
                    <a:cubicBezTo>
                      <a:pt x="12" y="11"/>
                      <a:pt x="18" y="8"/>
                      <a:pt x="24" y="8"/>
                    </a:cubicBezTo>
                    <a:cubicBezTo>
                      <a:pt x="28" y="8"/>
                      <a:pt x="33" y="10"/>
                      <a:pt x="35" y="15"/>
                    </a:cubicBezTo>
                    <a:cubicBezTo>
                      <a:pt x="35" y="18"/>
                      <a:pt x="35" y="20"/>
                      <a:pt x="36"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30" name="Freeform 325"/>
              <p:cNvSpPr>
                <a:spLocks/>
              </p:cNvSpPr>
              <p:nvPr/>
            </p:nvSpPr>
            <p:spPr bwMode="auto">
              <a:xfrm>
                <a:off x="2469" y="2979"/>
                <a:ext cx="58" cy="41"/>
              </a:xfrm>
              <a:custGeom>
                <a:avLst/>
                <a:gdLst>
                  <a:gd name="T0" fmla="*/ 0 w 76"/>
                  <a:gd name="T1" fmla="*/ 4 h 54"/>
                  <a:gd name="T2" fmla="*/ 0 w 76"/>
                  <a:gd name="T3" fmla="*/ 4 h 54"/>
                  <a:gd name="T4" fmla="*/ 1 w 76"/>
                  <a:gd name="T5" fmla="*/ 33 h 54"/>
                  <a:gd name="T6" fmla="*/ 0 w 76"/>
                  <a:gd name="T7" fmla="*/ 53 h 54"/>
                  <a:gd name="T8" fmla="*/ 1 w 76"/>
                  <a:gd name="T9" fmla="*/ 54 h 54"/>
                  <a:gd name="T10" fmla="*/ 11 w 76"/>
                  <a:gd name="T11" fmla="*/ 53 h 54"/>
                  <a:gd name="T12" fmla="*/ 12 w 76"/>
                  <a:gd name="T13" fmla="*/ 53 h 54"/>
                  <a:gd name="T14" fmla="*/ 11 w 76"/>
                  <a:gd name="T15" fmla="*/ 31 h 54"/>
                  <a:gd name="T16" fmla="*/ 11 w 76"/>
                  <a:gd name="T17" fmla="*/ 14 h 54"/>
                  <a:gd name="T18" fmla="*/ 24 w 76"/>
                  <a:gd name="T19" fmla="*/ 9 h 54"/>
                  <a:gd name="T20" fmla="*/ 32 w 76"/>
                  <a:gd name="T21" fmla="*/ 16 h 54"/>
                  <a:gd name="T22" fmla="*/ 33 w 76"/>
                  <a:gd name="T23" fmla="*/ 26 h 54"/>
                  <a:gd name="T24" fmla="*/ 32 w 76"/>
                  <a:gd name="T25" fmla="*/ 53 h 54"/>
                  <a:gd name="T26" fmla="*/ 33 w 76"/>
                  <a:gd name="T27" fmla="*/ 54 h 54"/>
                  <a:gd name="T28" fmla="*/ 43 w 76"/>
                  <a:gd name="T29" fmla="*/ 53 h 54"/>
                  <a:gd name="T30" fmla="*/ 44 w 76"/>
                  <a:gd name="T31" fmla="*/ 53 h 54"/>
                  <a:gd name="T32" fmla="*/ 43 w 76"/>
                  <a:gd name="T33" fmla="*/ 32 h 54"/>
                  <a:gd name="T34" fmla="*/ 43 w 76"/>
                  <a:gd name="T35" fmla="*/ 26 h 54"/>
                  <a:gd name="T36" fmla="*/ 43 w 76"/>
                  <a:gd name="T37" fmla="*/ 14 h 54"/>
                  <a:gd name="T38" fmla="*/ 55 w 76"/>
                  <a:gd name="T39" fmla="*/ 9 h 54"/>
                  <a:gd name="T40" fmla="*/ 64 w 76"/>
                  <a:gd name="T41" fmla="*/ 17 h 54"/>
                  <a:gd name="T42" fmla="*/ 65 w 76"/>
                  <a:gd name="T43" fmla="*/ 28 h 54"/>
                  <a:gd name="T44" fmla="*/ 64 w 76"/>
                  <a:gd name="T45" fmla="*/ 53 h 54"/>
                  <a:gd name="T46" fmla="*/ 65 w 76"/>
                  <a:gd name="T47" fmla="*/ 54 h 54"/>
                  <a:gd name="T48" fmla="*/ 75 w 76"/>
                  <a:gd name="T49" fmla="*/ 53 h 54"/>
                  <a:gd name="T50" fmla="*/ 76 w 76"/>
                  <a:gd name="T51" fmla="*/ 53 h 54"/>
                  <a:gd name="T52" fmla="*/ 75 w 76"/>
                  <a:gd name="T53" fmla="*/ 30 h 54"/>
                  <a:gd name="T54" fmla="*/ 75 w 76"/>
                  <a:gd name="T55" fmla="*/ 21 h 54"/>
                  <a:gd name="T56" fmla="*/ 70 w 76"/>
                  <a:gd name="T57" fmla="*/ 4 h 54"/>
                  <a:gd name="T58" fmla="*/ 60 w 76"/>
                  <a:gd name="T59" fmla="*/ 0 h 54"/>
                  <a:gd name="T60" fmla="*/ 41 w 76"/>
                  <a:gd name="T61" fmla="*/ 8 h 54"/>
                  <a:gd name="T62" fmla="*/ 28 w 76"/>
                  <a:gd name="T63" fmla="*/ 0 h 54"/>
                  <a:gd name="T64" fmla="*/ 11 w 76"/>
                  <a:gd name="T65" fmla="*/ 7 h 54"/>
                  <a:gd name="T66" fmla="*/ 11 w 76"/>
                  <a:gd name="T67" fmla="*/ 2 h 54"/>
                  <a:gd name="T68" fmla="*/ 11 w 76"/>
                  <a:gd name="T69" fmla="*/ 1 h 54"/>
                  <a:gd name="T70" fmla="*/ 0 w 76"/>
                  <a:gd name="T71" fmla="*/ 3 h 54"/>
                  <a:gd name="T72" fmla="*/ 0 w 76"/>
                  <a:gd name="T73"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54">
                    <a:moveTo>
                      <a:pt x="0" y="4"/>
                    </a:moveTo>
                    <a:lnTo>
                      <a:pt x="0" y="4"/>
                    </a:lnTo>
                    <a:cubicBezTo>
                      <a:pt x="0" y="8"/>
                      <a:pt x="1" y="15"/>
                      <a:pt x="1" y="33"/>
                    </a:cubicBezTo>
                    <a:cubicBezTo>
                      <a:pt x="1" y="43"/>
                      <a:pt x="1" y="49"/>
                      <a:pt x="0" y="53"/>
                    </a:cubicBezTo>
                    <a:lnTo>
                      <a:pt x="1" y="54"/>
                    </a:lnTo>
                    <a:cubicBezTo>
                      <a:pt x="6" y="53"/>
                      <a:pt x="6" y="53"/>
                      <a:pt x="11" y="53"/>
                    </a:cubicBezTo>
                    <a:lnTo>
                      <a:pt x="12" y="53"/>
                    </a:lnTo>
                    <a:cubicBezTo>
                      <a:pt x="12" y="47"/>
                      <a:pt x="11" y="42"/>
                      <a:pt x="11" y="31"/>
                    </a:cubicBezTo>
                    <a:lnTo>
                      <a:pt x="11" y="14"/>
                    </a:lnTo>
                    <a:cubicBezTo>
                      <a:pt x="16" y="11"/>
                      <a:pt x="20" y="9"/>
                      <a:pt x="24" y="9"/>
                    </a:cubicBezTo>
                    <a:cubicBezTo>
                      <a:pt x="30" y="9"/>
                      <a:pt x="31" y="13"/>
                      <a:pt x="32" y="16"/>
                    </a:cubicBezTo>
                    <a:cubicBezTo>
                      <a:pt x="33" y="19"/>
                      <a:pt x="33" y="21"/>
                      <a:pt x="33" y="26"/>
                    </a:cubicBezTo>
                    <a:cubicBezTo>
                      <a:pt x="33" y="33"/>
                      <a:pt x="33" y="44"/>
                      <a:pt x="32" y="53"/>
                    </a:cubicBezTo>
                    <a:lnTo>
                      <a:pt x="33" y="54"/>
                    </a:lnTo>
                    <a:cubicBezTo>
                      <a:pt x="37" y="53"/>
                      <a:pt x="38" y="53"/>
                      <a:pt x="43" y="53"/>
                    </a:cubicBezTo>
                    <a:lnTo>
                      <a:pt x="44" y="53"/>
                    </a:lnTo>
                    <a:cubicBezTo>
                      <a:pt x="43" y="46"/>
                      <a:pt x="43" y="42"/>
                      <a:pt x="43" y="32"/>
                    </a:cubicBezTo>
                    <a:lnTo>
                      <a:pt x="43" y="26"/>
                    </a:lnTo>
                    <a:cubicBezTo>
                      <a:pt x="43" y="24"/>
                      <a:pt x="43" y="16"/>
                      <a:pt x="43" y="14"/>
                    </a:cubicBezTo>
                    <a:cubicBezTo>
                      <a:pt x="48" y="10"/>
                      <a:pt x="53" y="9"/>
                      <a:pt x="55" y="9"/>
                    </a:cubicBezTo>
                    <a:cubicBezTo>
                      <a:pt x="61" y="9"/>
                      <a:pt x="63" y="13"/>
                      <a:pt x="64" y="17"/>
                    </a:cubicBezTo>
                    <a:cubicBezTo>
                      <a:pt x="65" y="19"/>
                      <a:pt x="65" y="21"/>
                      <a:pt x="65" y="28"/>
                    </a:cubicBezTo>
                    <a:cubicBezTo>
                      <a:pt x="65" y="36"/>
                      <a:pt x="65" y="45"/>
                      <a:pt x="64" y="53"/>
                    </a:cubicBezTo>
                    <a:lnTo>
                      <a:pt x="65" y="54"/>
                    </a:lnTo>
                    <a:cubicBezTo>
                      <a:pt x="69" y="53"/>
                      <a:pt x="70" y="53"/>
                      <a:pt x="75" y="53"/>
                    </a:cubicBezTo>
                    <a:lnTo>
                      <a:pt x="76" y="53"/>
                    </a:lnTo>
                    <a:cubicBezTo>
                      <a:pt x="75" y="44"/>
                      <a:pt x="75" y="41"/>
                      <a:pt x="75" y="30"/>
                    </a:cubicBezTo>
                    <a:lnTo>
                      <a:pt x="75" y="21"/>
                    </a:lnTo>
                    <a:cubicBezTo>
                      <a:pt x="75" y="13"/>
                      <a:pt x="75" y="9"/>
                      <a:pt x="70" y="4"/>
                    </a:cubicBezTo>
                    <a:cubicBezTo>
                      <a:pt x="67" y="2"/>
                      <a:pt x="63" y="0"/>
                      <a:pt x="60" y="0"/>
                    </a:cubicBezTo>
                    <a:cubicBezTo>
                      <a:pt x="50" y="0"/>
                      <a:pt x="43" y="6"/>
                      <a:pt x="41" y="8"/>
                    </a:cubicBezTo>
                    <a:cubicBezTo>
                      <a:pt x="39" y="5"/>
                      <a:pt x="36" y="0"/>
                      <a:pt x="28" y="0"/>
                    </a:cubicBezTo>
                    <a:cubicBezTo>
                      <a:pt x="20" y="0"/>
                      <a:pt x="15" y="4"/>
                      <a:pt x="11" y="7"/>
                    </a:cubicBezTo>
                    <a:lnTo>
                      <a:pt x="11" y="2"/>
                    </a:lnTo>
                    <a:lnTo>
                      <a:pt x="11" y="1"/>
                    </a:lnTo>
                    <a:cubicBezTo>
                      <a:pt x="8" y="2"/>
                      <a:pt x="5" y="2"/>
                      <a:pt x="0" y="3"/>
                    </a:cubicBezTo>
                    <a:lnTo>
                      <a:pt x="0" y="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31" name="Freeform 326"/>
              <p:cNvSpPr>
                <a:spLocks noEditPoints="1"/>
              </p:cNvSpPr>
              <p:nvPr/>
            </p:nvSpPr>
            <p:spPr bwMode="auto">
              <a:xfrm>
                <a:off x="2536" y="2979"/>
                <a:ext cx="35" cy="41"/>
              </a:xfrm>
              <a:custGeom>
                <a:avLst/>
                <a:gdLst>
                  <a:gd name="T0" fmla="*/ 42 w 46"/>
                  <a:gd name="T1" fmla="*/ 41 h 54"/>
                  <a:gd name="T2" fmla="*/ 42 w 46"/>
                  <a:gd name="T3" fmla="*/ 41 h 54"/>
                  <a:gd name="T4" fmla="*/ 35 w 46"/>
                  <a:gd name="T5" fmla="*/ 45 h 54"/>
                  <a:gd name="T6" fmla="*/ 27 w 46"/>
                  <a:gd name="T7" fmla="*/ 47 h 54"/>
                  <a:gd name="T8" fmla="*/ 14 w 46"/>
                  <a:gd name="T9" fmla="*/ 41 h 54"/>
                  <a:gd name="T10" fmla="*/ 10 w 46"/>
                  <a:gd name="T11" fmla="*/ 29 h 54"/>
                  <a:gd name="T12" fmla="*/ 45 w 46"/>
                  <a:gd name="T13" fmla="*/ 29 h 54"/>
                  <a:gd name="T14" fmla="*/ 45 w 46"/>
                  <a:gd name="T15" fmla="*/ 28 h 54"/>
                  <a:gd name="T16" fmla="*/ 40 w 46"/>
                  <a:gd name="T17" fmla="*/ 7 h 54"/>
                  <a:gd name="T18" fmla="*/ 24 w 46"/>
                  <a:gd name="T19" fmla="*/ 0 h 54"/>
                  <a:gd name="T20" fmla="*/ 0 w 46"/>
                  <a:gd name="T21" fmla="*/ 28 h 54"/>
                  <a:gd name="T22" fmla="*/ 26 w 46"/>
                  <a:gd name="T23" fmla="*/ 54 h 54"/>
                  <a:gd name="T24" fmla="*/ 42 w 46"/>
                  <a:gd name="T25" fmla="*/ 51 h 54"/>
                  <a:gd name="T26" fmla="*/ 42 w 46"/>
                  <a:gd name="T27" fmla="*/ 50 h 54"/>
                  <a:gd name="T28" fmla="*/ 43 w 46"/>
                  <a:gd name="T29" fmla="*/ 41 h 54"/>
                  <a:gd name="T30" fmla="*/ 42 w 46"/>
                  <a:gd name="T31" fmla="*/ 41 h 54"/>
                  <a:gd name="T32" fmla="*/ 35 w 46"/>
                  <a:gd name="T33" fmla="*/ 21 h 54"/>
                  <a:gd name="T34" fmla="*/ 35 w 46"/>
                  <a:gd name="T35" fmla="*/ 21 h 54"/>
                  <a:gd name="T36" fmla="*/ 10 w 46"/>
                  <a:gd name="T37" fmla="*/ 21 h 54"/>
                  <a:gd name="T38" fmla="*/ 23 w 46"/>
                  <a:gd name="T39" fmla="*/ 8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2" y="41"/>
                    </a:moveTo>
                    <a:lnTo>
                      <a:pt x="42" y="41"/>
                    </a:lnTo>
                    <a:cubicBezTo>
                      <a:pt x="41" y="42"/>
                      <a:pt x="39" y="44"/>
                      <a:pt x="35" y="45"/>
                    </a:cubicBezTo>
                    <a:cubicBezTo>
                      <a:pt x="33" y="46"/>
                      <a:pt x="30" y="47"/>
                      <a:pt x="27" y="47"/>
                    </a:cubicBezTo>
                    <a:cubicBezTo>
                      <a:pt x="24" y="47"/>
                      <a:pt x="18" y="46"/>
                      <a:pt x="14" y="41"/>
                    </a:cubicBezTo>
                    <a:cubicBezTo>
                      <a:pt x="11" y="37"/>
                      <a:pt x="10" y="32"/>
                      <a:pt x="10" y="29"/>
                    </a:cubicBezTo>
                    <a:cubicBezTo>
                      <a:pt x="26" y="29"/>
                      <a:pt x="29" y="29"/>
                      <a:pt x="45" y="29"/>
                    </a:cubicBezTo>
                    <a:lnTo>
                      <a:pt x="45" y="28"/>
                    </a:lnTo>
                    <a:cubicBezTo>
                      <a:pt x="45" y="24"/>
                      <a:pt x="46" y="14"/>
                      <a:pt x="40" y="7"/>
                    </a:cubicBezTo>
                    <a:cubicBezTo>
                      <a:pt x="37" y="4"/>
                      <a:pt x="31" y="0"/>
                      <a:pt x="24" y="0"/>
                    </a:cubicBezTo>
                    <a:cubicBezTo>
                      <a:pt x="11" y="0"/>
                      <a:pt x="0" y="9"/>
                      <a:pt x="0" y="28"/>
                    </a:cubicBezTo>
                    <a:cubicBezTo>
                      <a:pt x="0" y="45"/>
                      <a:pt x="10" y="54"/>
                      <a:pt x="26" y="54"/>
                    </a:cubicBezTo>
                    <a:cubicBezTo>
                      <a:pt x="35" y="54"/>
                      <a:pt x="40" y="52"/>
                      <a:pt x="42" y="51"/>
                    </a:cubicBezTo>
                    <a:lnTo>
                      <a:pt x="42" y="50"/>
                    </a:lnTo>
                    <a:cubicBezTo>
                      <a:pt x="43" y="46"/>
                      <a:pt x="43" y="45"/>
                      <a:pt x="43" y="41"/>
                    </a:cubicBezTo>
                    <a:lnTo>
                      <a:pt x="42" y="41"/>
                    </a:lnTo>
                    <a:close/>
                    <a:moveTo>
                      <a:pt x="35" y="21"/>
                    </a:moveTo>
                    <a:lnTo>
                      <a:pt x="35" y="21"/>
                    </a:lnTo>
                    <a:cubicBezTo>
                      <a:pt x="26" y="21"/>
                      <a:pt x="22" y="21"/>
                      <a:pt x="10" y="21"/>
                    </a:cubicBezTo>
                    <a:cubicBezTo>
                      <a:pt x="11" y="11"/>
                      <a:pt x="18" y="8"/>
                      <a:pt x="23" y="8"/>
                    </a:cubicBezTo>
                    <a:cubicBezTo>
                      <a:pt x="28" y="8"/>
                      <a:pt x="32" y="10"/>
                      <a:pt x="34" y="15"/>
                    </a:cubicBezTo>
                    <a:cubicBezTo>
                      <a:pt x="35" y="18"/>
                      <a:pt x="35" y="20"/>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32" name="Freeform 327"/>
              <p:cNvSpPr>
                <a:spLocks/>
              </p:cNvSpPr>
              <p:nvPr/>
            </p:nvSpPr>
            <p:spPr bwMode="auto">
              <a:xfrm>
                <a:off x="2578" y="2980"/>
                <a:ext cx="35" cy="40"/>
              </a:xfrm>
              <a:custGeom>
                <a:avLst/>
                <a:gdLst>
                  <a:gd name="T0" fmla="*/ 45 w 45"/>
                  <a:gd name="T1" fmla="*/ 52 h 53"/>
                  <a:gd name="T2" fmla="*/ 45 w 45"/>
                  <a:gd name="T3" fmla="*/ 52 h 53"/>
                  <a:gd name="T4" fmla="*/ 45 w 45"/>
                  <a:gd name="T5" fmla="*/ 32 h 53"/>
                  <a:gd name="T6" fmla="*/ 45 w 45"/>
                  <a:gd name="T7" fmla="*/ 20 h 53"/>
                  <a:gd name="T8" fmla="*/ 43 w 45"/>
                  <a:gd name="T9" fmla="*/ 8 h 53"/>
                  <a:gd name="T10" fmla="*/ 37 w 45"/>
                  <a:gd name="T11" fmla="*/ 2 h 53"/>
                  <a:gd name="T12" fmla="*/ 29 w 45"/>
                  <a:gd name="T13" fmla="*/ 0 h 53"/>
                  <a:gd name="T14" fmla="*/ 12 w 45"/>
                  <a:gd name="T15" fmla="*/ 6 h 53"/>
                  <a:gd name="T16" fmla="*/ 12 w 45"/>
                  <a:gd name="T17" fmla="*/ 1 h 53"/>
                  <a:gd name="T18" fmla="*/ 11 w 45"/>
                  <a:gd name="T19" fmla="*/ 0 h 53"/>
                  <a:gd name="T20" fmla="*/ 1 w 45"/>
                  <a:gd name="T21" fmla="*/ 2 h 53"/>
                  <a:gd name="T22" fmla="*/ 0 w 45"/>
                  <a:gd name="T23" fmla="*/ 3 h 53"/>
                  <a:gd name="T24" fmla="*/ 1 w 45"/>
                  <a:gd name="T25" fmla="*/ 34 h 53"/>
                  <a:gd name="T26" fmla="*/ 1 w 45"/>
                  <a:gd name="T27" fmla="*/ 52 h 53"/>
                  <a:gd name="T28" fmla="*/ 1 w 45"/>
                  <a:gd name="T29" fmla="*/ 53 h 53"/>
                  <a:gd name="T30" fmla="*/ 12 w 45"/>
                  <a:gd name="T31" fmla="*/ 52 h 53"/>
                  <a:gd name="T32" fmla="*/ 12 w 45"/>
                  <a:gd name="T33" fmla="*/ 52 h 53"/>
                  <a:gd name="T34" fmla="*/ 12 w 45"/>
                  <a:gd name="T35" fmla="*/ 14 h 53"/>
                  <a:gd name="T36" fmla="*/ 25 w 45"/>
                  <a:gd name="T37" fmla="*/ 8 h 53"/>
                  <a:gd name="T38" fmla="*/ 34 w 45"/>
                  <a:gd name="T39" fmla="*/ 16 h 53"/>
                  <a:gd name="T40" fmla="*/ 34 w 45"/>
                  <a:gd name="T41" fmla="*/ 34 h 53"/>
                  <a:gd name="T42" fmla="*/ 34 w 45"/>
                  <a:gd name="T43" fmla="*/ 49 h 53"/>
                  <a:gd name="T44" fmla="*/ 34 w 45"/>
                  <a:gd name="T45" fmla="*/ 52 h 53"/>
                  <a:gd name="T46" fmla="*/ 35 w 45"/>
                  <a:gd name="T47" fmla="*/ 53 h 53"/>
                  <a:gd name="T48" fmla="*/ 45 w 45"/>
                  <a:gd name="T49" fmla="*/ 52 h 53"/>
                  <a:gd name="T50" fmla="*/ 45 w 45"/>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5" y="52"/>
                    </a:moveTo>
                    <a:lnTo>
                      <a:pt x="45" y="52"/>
                    </a:lnTo>
                    <a:cubicBezTo>
                      <a:pt x="45" y="48"/>
                      <a:pt x="45" y="43"/>
                      <a:pt x="45" y="32"/>
                    </a:cubicBezTo>
                    <a:lnTo>
                      <a:pt x="45" y="20"/>
                    </a:lnTo>
                    <a:cubicBezTo>
                      <a:pt x="45" y="14"/>
                      <a:pt x="44" y="11"/>
                      <a:pt x="43" y="8"/>
                    </a:cubicBezTo>
                    <a:cubicBezTo>
                      <a:pt x="42" y="5"/>
                      <a:pt x="40" y="3"/>
                      <a:pt x="37" y="2"/>
                    </a:cubicBezTo>
                    <a:cubicBezTo>
                      <a:pt x="35" y="0"/>
                      <a:pt x="32" y="0"/>
                      <a:pt x="29" y="0"/>
                    </a:cubicBezTo>
                    <a:cubicBezTo>
                      <a:pt x="20" y="0"/>
                      <a:pt x="14" y="4"/>
                      <a:pt x="12" y="6"/>
                    </a:cubicBezTo>
                    <a:lnTo>
                      <a:pt x="12" y="1"/>
                    </a:lnTo>
                    <a:lnTo>
                      <a:pt x="11" y="0"/>
                    </a:lnTo>
                    <a:cubicBezTo>
                      <a:pt x="6" y="1"/>
                      <a:pt x="6" y="1"/>
                      <a:pt x="1" y="2"/>
                    </a:cubicBezTo>
                    <a:lnTo>
                      <a:pt x="0" y="3"/>
                    </a:lnTo>
                    <a:cubicBezTo>
                      <a:pt x="1" y="9"/>
                      <a:pt x="1" y="18"/>
                      <a:pt x="1" y="34"/>
                    </a:cubicBezTo>
                    <a:cubicBezTo>
                      <a:pt x="1" y="41"/>
                      <a:pt x="1" y="46"/>
                      <a:pt x="1" y="52"/>
                    </a:cubicBezTo>
                    <a:lnTo>
                      <a:pt x="1" y="53"/>
                    </a:lnTo>
                    <a:cubicBezTo>
                      <a:pt x="6" y="52"/>
                      <a:pt x="7" y="52"/>
                      <a:pt x="12" y="52"/>
                    </a:cubicBezTo>
                    <a:lnTo>
                      <a:pt x="12" y="52"/>
                    </a:lnTo>
                    <a:cubicBezTo>
                      <a:pt x="12" y="40"/>
                      <a:pt x="12" y="31"/>
                      <a:pt x="12" y="14"/>
                    </a:cubicBezTo>
                    <a:cubicBezTo>
                      <a:pt x="14" y="12"/>
                      <a:pt x="19" y="8"/>
                      <a:pt x="25" y="8"/>
                    </a:cubicBezTo>
                    <a:cubicBezTo>
                      <a:pt x="26" y="8"/>
                      <a:pt x="32" y="8"/>
                      <a:pt x="34" y="16"/>
                    </a:cubicBezTo>
                    <a:cubicBezTo>
                      <a:pt x="34" y="18"/>
                      <a:pt x="34" y="19"/>
                      <a:pt x="34" y="34"/>
                    </a:cubicBezTo>
                    <a:cubicBezTo>
                      <a:pt x="34" y="39"/>
                      <a:pt x="34" y="44"/>
                      <a:pt x="34" y="49"/>
                    </a:cubicBezTo>
                    <a:cubicBezTo>
                      <a:pt x="34" y="50"/>
                      <a:pt x="34" y="51"/>
                      <a:pt x="34" y="52"/>
                    </a:cubicBezTo>
                    <a:lnTo>
                      <a:pt x="35" y="53"/>
                    </a:lnTo>
                    <a:cubicBezTo>
                      <a:pt x="39" y="52"/>
                      <a:pt x="40" y="52"/>
                      <a:pt x="45" y="52"/>
                    </a:cubicBezTo>
                    <a:lnTo>
                      <a:pt x="45"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33" name="Freeform 328"/>
              <p:cNvSpPr>
                <a:spLocks/>
              </p:cNvSpPr>
              <p:nvPr/>
            </p:nvSpPr>
            <p:spPr bwMode="auto">
              <a:xfrm>
                <a:off x="2618" y="2968"/>
                <a:ext cx="23" cy="52"/>
              </a:xfrm>
              <a:custGeom>
                <a:avLst/>
                <a:gdLst>
                  <a:gd name="T0" fmla="*/ 29 w 30"/>
                  <a:gd name="T1" fmla="*/ 59 h 68"/>
                  <a:gd name="T2" fmla="*/ 29 w 30"/>
                  <a:gd name="T3" fmla="*/ 59 h 68"/>
                  <a:gd name="T4" fmla="*/ 24 w 30"/>
                  <a:gd name="T5" fmla="*/ 60 h 68"/>
                  <a:gd name="T6" fmla="*/ 18 w 30"/>
                  <a:gd name="T7" fmla="*/ 50 h 68"/>
                  <a:gd name="T8" fmla="*/ 18 w 30"/>
                  <a:gd name="T9" fmla="*/ 42 h 68"/>
                  <a:gd name="T10" fmla="*/ 18 w 30"/>
                  <a:gd name="T11" fmla="*/ 24 h 68"/>
                  <a:gd name="T12" fmla="*/ 29 w 30"/>
                  <a:gd name="T13" fmla="*/ 24 h 68"/>
                  <a:gd name="T14" fmla="*/ 29 w 30"/>
                  <a:gd name="T15" fmla="*/ 23 h 68"/>
                  <a:gd name="T16" fmla="*/ 30 w 30"/>
                  <a:gd name="T17" fmla="*/ 16 h 68"/>
                  <a:gd name="T18" fmla="*/ 29 w 30"/>
                  <a:gd name="T19" fmla="*/ 16 h 68"/>
                  <a:gd name="T20" fmla="*/ 18 w 30"/>
                  <a:gd name="T21" fmla="*/ 16 h 68"/>
                  <a:gd name="T22" fmla="*/ 19 w 30"/>
                  <a:gd name="T23" fmla="*/ 1 h 68"/>
                  <a:gd name="T24" fmla="*/ 18 w 30"/>
                  <a:gd name="T25" fmla="*/ 0 h 68"/>
                  <a:gd name="T26" fmla="*/ 8 w 30"/>
                  <a:gd name="T27" fmla="*/ 3 h 68"/>
                  <a:gd name="T28" fmla="*/ 7 w 30"/>
                  <a:gd name="T29" fmla="*/ 4 h 68"/>
                  <a:gd name="T30" fmla="*/ 8 w 30"/>
                  <a:gd name="T31" fmla="*/ 9 h 68"/>
                  <a:gd name="T32" fmla="*/ 8 w 30"/>
                  <a:gd name="T33" fmla="*/ 16 h 68"/>
                  <a:gd name="T34" fmla="*/ 1 w 30"/>
                  <a:gd name="T35" fmla="*/ 16 h 68"/>
                  <a:gd name="T36" fmla="*/ 0 w 30"/>
                  <a:gd name="T37" fmla="*/ 16 h 68"/>
                  <a:gd name="T38" fmla="*/ 0 w 30"/>
                  <a:gd name="T39" fmla="*/ 23 h 68"/>
                  <a:gd name="T40" fmla="*/ 1 w 30"/>
                  <a:gd name="T41" fmla="*/ 24 h 68"/>
                  <a:gd name="T42" fmla="*/ 8 w 30"/>
                  <a:gd name="T43" fmla="*/ 24 h 68"/>
                  <a:gd name="T44" fmla="*/ 8 w 30"/>
                  <a:gd name="T45" fmla="*/ 46 h 68"/>
                  <a:gd name="T46" fmla="*/ 9 w 30"/>
                  <a:gd name="T47" fmla="*/ 63 h 68"/>
                  <a:gd name="T48" fmla="*/ 21 w 30"/>
                  <a:gd name="T49" fmla="*/ 68 h 68"/>
                  <a:gd name="T50" fmla="*/ 28 w 30"/>
                  <a:gd name="T51" fmla="*/ 67 h 68"/>
                  <a:gd name="T52" fmla="*/ 29 w 30"/>
                  <a:gd name="T53" fmla="*/ 66 h 68"/>
                  <a:gd name="T54" fmla="*/ 29 w 30"/>
                  <a:gd name="T55" fmla="*/ 59 h 68"/>
                  <a:gd name="T56" fmla="*/ 29 w 30"/>
                  <a:gd name="T5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68">
                    <a:moveTo>
                      <a:pt x="29" y="59"/>
                    </a:moveTo>
                    <a:lnTo>
                      <a:pt x="29" y="59"/>
                    </a:lnTo>
                    <a:cubicBezTo>
                      <a:pt x="27" y="59"/>
                      <a:pt x="26" y="60"/>
                      <a:pt x="24" y="60"/>
                    </a:cubicBezTo>
                    <a:cubicBezTo>
                      <a:pt x="19" y="60"/>
                      <a:pt x="18" y="57"/>
                      <a:pt x="18" y="50"/>
                    </a:cubicBezTo>
                    <a:cubicBezTo>
                      <a:pt x="18" y="49"/>
                      <a:pt x="18" y="43"/>
                      <a:pt x="18" y="42"/>
                    </a:cubicBezTo>
                    <a:lnTo>
                      <a:pt x="18" y="24"/>
                    </a:lnTo>
                    <a:cubicBezTo>
                      <a:pt x="23" y="24"/>
                      <a:pt x="24" y="24"/>
                      <a:pt x="29" y="24"/>
                    </a:cubicBezTo>
                    <a:lnTo>
                      <a:pt x="29" y="23"/>
                    </a:lnTo>
                    <a:cubicBezTo>
                      <a:pt x="29" y="20"/>
                      <a:pt x="29" y="19"/>
                      <a:pt x="30" y="16"/>
                    </a:cubicBezTo>
                    <a:lnTo>
                      <a:pt x="29" y="16"/>
                    </a:lnTo>
                    <a:cubicBezTo>
                      <a:pt x="24" y="16"/>
                      <a:pt x="22" y="16"/>
                      <a:pt x="18" y="16"/>
                    </a:cubicBezTo>
                    <a:cubicBezTo>
                      <a:pt x="18" y="9"/>
                      <a:pt x="18" y="7"/>
                      <a:pt x="19" y="1"/>
                    </a:cubicBezTo>
                    <a:lnTo>
                      <a:pt x="18" y="0"/>
                    </a:lnTo>
                    <a:cubicBezTo>
                      <a:pt x="13" y="2"/>
                      <a:pt x="12" y="2"/>
                      <a:pt x="8" y="3"/>
                    </a:cubicBezTo>
                    <a:lnTo>
                      <a:pt x="7" y="4"/>
                    </a:lnTo>
                    <a:cubicBezTo>
                      <a:pt x="7" y="6"/>
                      <a:pt x="8" y="8"/>
                      <a:pt x="8" y="9"/>
                    </a:cubicBezTo>
                    <a:cubicBezTo>
                      <a:pt x="8" y="12"/>
                      <a:pt x="8" y="14"/>
                      <a:pt x="8" y="16"/>
                    </a:cubicBezTo>
                    <a:cubicBezTo>
                      <a:pt x="4" y="16"/>
                      <a:pt x="3" y="16"/>
                      <a:pt x="1" y="16"/>
                    </a:cubicBezTo>
                    <a:lnTo>
                      <a:pt x="0" y="16"/>
                    </a:lnTo>
                    <a:cubicBezTo>
                      <a:pt x="0" y="20"/>
                      <a:pt x="0" y="20"/>
                      <a:pt x="0" y="23"/>
                    </a:cubicBezTo>
                    <a:lnTo>
                      <a:pt x="1" y="24"/>
                    </a:lnTo>
                    <a:cubicBezTo>
                      <a:pt x="4" y="24"/>
                      <a:pt x="4" y="24"/>
                      <a:pt x="8" y="24"/>
                    </a:cubicBezTo>
                    <a:lnTo>
                      <a:pt x="8" y="46"/>
                    </a:lnTo>
                    <a:cubicBezTo>
                      <a:pt x="8" y="57"/>
                      <a:pt x="8" y="60"/>
                      <a:pt x="9" y="63"/>
                    </a:cubicBezTo>
                    <a:cubicBezTo>
                      <a:pt x="12" y="68"/>
                      <a:pt x="19" y="68"/>
                      <a:pt x="21" y="68"/>
                    </a:cubicBezTo>
                    <a:cubicBezTo>
                      <a:pt x="25" y="68"/>
                      <a:pt x="26" y="67"/>
                      <a:pt x="28" y="67"/>
                    </a:cubicBezTo>
                    <a:lnTo>
                      <a:pt x="29" y="66"/>
                    </a:lnTo>
                    <a:cubicBezTo>
                      <a:pt x="29" y="63"/>
                      <a:pt x="29" y="63"/>
                      <a:pt x="29" y="59"/>
                    </a:cubicBezTo>
                    <a:lnTo>
                      <a:pt x="29"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34" name="Freeform 329"/>
              <p:cNvSpPr>
                <a:spLocks/>
              </p:cNvSpPr>
              <p:nvPr/>
            </p:nvSpPr>
            <p:spPr bwMode="auto">
              <a:xfrm>
                <a:off x="2644" y="2979"/>
                <a:ext cx="29" cy="41"/>
              </a:xfrm>
              <a:custGeom>
                <a:avLst/>
                <a:gdLst>
                  <a:gd name="T0" fmla="*/ 21 w 37"/>
                  <a:gd name="T1" fmla="*/ 22 h 54"/>
                  <a:gd name="T2" fmla="*/ 21 w 37"/>
                  <a:gd name="T3" fmla="*/ 22 h 54"/>
                  <a:gd name="T4" fmla="*/ 11 w 37"/>
                  <a:gd name="T5" fmla="*/ 15 h 54"/>
                  <a:gd name="T6" fmla="*/ 16 w 37"/>
                  <a:gd name="T7" fmla="*/ 9 h 54"/>
                  <a:gd name="T8" fmla="*/ 20 w 37"/>
                  <a:gd name="T9" fmla="*/ 8 h 54"/>
                  <a:gd name="T10" fmla="*/ 33 w 37"/>
                  <a:gd name="T11" fmla="*/ 12 h 54"/>
                  <a:gd name="T12" fmla="*/ 34 w 37"/>
                  <a:gd name="T13" fmla="*/ 12 h 54"/>
                  <a:gd name="T14" fmla="*/ 35 w 37"/>
                  <a:gd name="T15" fmla="*/ 4 h 54"/>
                  <a:gd name="T16" fmla="*/ 34 w 37"/>
                  <a:gd name="T17" fmla="*/ 3 h 54"/>
                  <a:gd name="T18" fmla="*/ 20 w 37"/>
                  <a:gd name="T19" fmla="*/ 0 h 54"/>
                  <a:gd name="T20" fmla="*/ 0 w 37"/>
                  <a:gd name="T21" fmla="*/ 16 h 54"/>
                  <a:gd name="T22" fmla="*/ 13 w 37"/>
                  <a:gd name="T23" fmla="*/ 30 h 54"/>
                  <a:gd name="T24" fmla="*/ 16 w 37"/>
                  <a:gd name="T25" fmla="*/ 31 h 54"/>
                  <a:gd name="T26" fmla="*/ 27 w 37"/>
                  <a:gd name="T27" fmla="*/ 39 h 54"/>
                  <a:gd name="T28" fmla="*/ 16 w 37"/>
                  <a:gd name="T29" fmla="*/ 47 h 54"/>
                  <a:gd name="T30" fmla="*/ 2 w 37"/>
                  <a:gd name="T31" fmla="*/ 42 h 54"/>
                  <a:gd name="T32" fmla="*/ 1 w 37"/>
                  <a:gd name="T33" fmla="*/ 42 h 54"/>
                  <a:gd name="T34" fmla="*/ 1 w 37"/>
                  <a:gd name="T35" fmla="*/ 50 h 54"/>
                  <a:gd name="T36" fmla="*/ 1 w 37"/>
                  <a:gd name="T37" fmla="*/ 51 h 54"/>
                  <a:gd name="T38" fmla="*/ 3 w 37"/>
                  <a:gd name="T39" fmla="*/ 52 h 54"/>
                  <a:gd name="T40" fmla="*/ 16 w 37"/>
                  <a:gd name="T41" fmla="*/ 54 h 54"/>
                  <a:gd name="T42" fmla="*/ 32 w 37"/>
                  <a:gd name="T43" fmla="*/ 50 h 54"/>
                  <a:gd name="T44" fmla="*/ 37 w 37"/>
                  <a:gd name="T45" fmla="*/ 38 h 54"/>
                  <a:gd name="T46" fmla="*/ 25 w 37"/>
                  <a:gd name="T47" fmla="*/ 23 h 54"/>
                  <a:gd name="T48" fmla="*/ 21 w 37"/>
                  <a:gd name="T49"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54">
                    <a:moveTo>
                      <a:pt x="21" y="22"/>
                    </a:moveTo>
                    <a:lnTo>
                      <a:pt x="21" y="22"/>
                    </a:lnTo>
                    <a:cubicBezTo>
                      <a:pt x="15" y="20"/>
                      <a:pt x="11" y="19"/>
                      <a:pt x="11" y="15"/>
                    </a:cubicBezTo>
                    <a:cubicBezTo>
                      <a:pt x="11" y="12"/>
                      <a:pt x="13" y="9"/>
                      <a:pt x="16" y="9"/>
                    </a:cubicBezTo>
                    <a:cubicBezTo>
                      <a:pt x="18" y="8"/>
                      <a:pt x="19" y="8"/>
                      <a:pt x="20" y="8"/>
                    </a:cubicBezTo>
                    <a:cubicBezTo>
                      <a:pt x="27" y="8"/>
                      <a:pt x="31" y="11"/>
                      <a:pt x="33" y="12"/>
                    </a:cubicBezTo>
                    <a:lnTo>
                      <a:pt x="34" y="12"/>
                    </a:lnTo>
                    <a:cubicBezTo>
                      <a:pt x="34" y="8"/>
                      <a:pt x="35" y="8"/>
                      <a:pt x="35" y="4"/>
                    </a:cubicBezTo>
                    <a:lnTo>
                      <a:pt x="34" y="3"/>
                    </a:lnTo>
                    <a:cubicBezTo>
                      <a:pt x="33" y="3"/>
                      <a:pt x="27" y="0"/>
                      <a:pt x="20" y="0"/>
                    </a:cubicBezTo>
                    <a:cubicBezTo>
                      <a:pt x="9" y="0"/>
                      <a:pt x="0" y="6"/>
                      <a:pt x="0" y="16"/>
                    </a:cubicBezTo>
                    <a:cubicBezTo>
                      <a:pt x="0" y="26"/>
                      <a:pt x="9" y="29"/>
                      <a:pt x="13" y="30"/>
                    </a:cubicBezTo>
                    <a:lnTo>
                      <a:pt x="16" y="31"/>
                    </a:lnTo>
                    <a:cubicBezTo>
                      <a:pt x="22" y="33"/>
                      <a:pt x="27" y="35"/>
                      <a:pt x="27" y="39"/>
                    </a:cubicBezTo>
                    <a:cubicBezTo>
                      <a:pt x="27" y="42"/>
                      <a:pt x="24" y="47"/>
                      <a:pt x="16" y="47"/>
                    </a:cubicBezTo>
                    <a:cubicBezTo>
                      <a:pt x="8" y="47"/>
                      <a:pt x="4" y="43"/>
                      <a:pt x="2" y="42"/>
                    </a:cubicBezTo>
                    <a:lnTo>
                      <a:pt x="1" y="42"/>
                    </a:lnTo>
                    <a:cubicBezTo>
                      <a:pt x="1" y="46"/>
                      <a:pt x="1" y="47"/>
                      <a:pt x="1" y="50"/>
                    </a:cubicBezTo>
                    <a:lnTo>
                      <a:pt x="1" y="51"/>
                    </a:lnTo>
                    <a:cubicBezTo>
                      <a:pt x="2" y="52"/>
                      <a:pt x="2" y="52"/>
                      <a:pt x="3" y="52"/>
                    </a:cubicBezTo>
                    <a:cubicBezTo>
                      <a:pt x="6" y="53"/>
                      <a:pt x="11" y="54"/>
                      <a:pt x="16" y="54"/>
                    </a:cubicBezTo>
                    <a:cubicBezTo>
                      <a:pt x="20" y="54"/>
                      <a:pt x="27" y="54"/>
                      <a:pt x="32" y="50"/>
                    </a:cubicBezTo>
                    <a:cubicBezTo>
                      <a:pt x="36" y="46"/>
                      <a:pt x="37" y="42"/>
                      <a:pt x="37" y="38"/>
                    </a:cubicBezTo>
                    <a:cubicBezTo>
                      <a:pt x="37" y="28"/>
                      <a:pt x="28" y="24"/>
                      <a:pt x="25" y="23"/>
                    </a:cubicBezTo>
                    <a:lnTo>
                      <a:pt x="21"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35" name="Freeform 330"/>
              <p:cNvSpPr>
                <a:spLocks/>
              </p:cNvSpPr>
              <p:nvPr/>
            </p:nvSpPr>
            <p:spPr bwMode="auto">
              <a:xfrm>
                <a:off x="4362" y="3370"/>
                <a:ext cx="594" cy="243"/>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36" name="Freeform 331"/>
              <p:cNvSpPr>
                <a:spLocks/>
              </p:cNvSpPr>
              <p:nvPr/>
            </p:nvSpPr>
            <p:spPr bwMode="auto">
              <a:xfrm>
                <a:off x="4362" y="3370"/>
                <a:ext cx="594" cy="243"/>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noFill/>
              <a:ln w="12700" cap="flat">
                <a:solidFill>
                  <a:srgbClr val="00ADE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37" name="Freeform 332"/>
              <p:cNvSpPr>
                <a:spLocks/>
              </p:cNvSpPr>
              <p:nvPr/>
            </p:nvSpPr>
            <p:spPr bwMode="auto">
              <a:xfrm>
                <a:off x="4420" y="3410"/>
                <a:ext cx="34" cy="56"/>
              </a:xfrm>
              <a:custGeom>
                <a:avLst/>
                <a:gdLst>
                  <a:gd name="T0" fmla="*/ 23 w 45"/>
                  <a:gd name="T1" fmla="*/ 30 h 73"/>
                  <a:gd name="T2" fmla="*/ 23 w 45"/>
                  <a:gd name="T3" fmla="*/ 30 h 73"/>
                  <a:gd name="T4" fmla="*/ 16 w 45"/>
                  <a:gd name="T5" fmla="*/ 26 h 73"/>
                  <a:gd name="T6" fmla="*/ 11 w 45"/>
                  <a:gd name="T7" fmla="*/ 18 h 73"/>
                  <a:gd name="T8" fmla="*/ 24 w 45"/>
                  <a:gd name="T9" fmla="*/ 9 h 73"/>
                  <a:gd name="T10" fmla="*/ 41 w 45"/>
                  <a:gd name="T11" fmla="*/ 13 h 73"/>
                  <a:gd name="T12" fmla="*/ 41 w 45"/>
                  <a:gd name="T13" fmla="*/ 13 h 73"/>
                  <a:gd name="T14" fmla="*/ 42 w 45"/>
                  <a:gd name="T15" fmla="*/ 4 h 73"/>
                  <a:gd name="T16" fmla="*/ 42 w 45"/>
                  <a:gd name="T17" fmla="*/ 3 h 73"/>
                  <a:gd name="T18" fmla="*/ 24 w 45"/>
                  <a:gd name="T19" fmla="*/ 0 h 73"/>
                  <a:gd name="T20" fmla="*/ 3 w 45"/>
                  <a:gd name="T21" fmla="*/ 9 h 73"/>
                  <a:gd name="T22" fmla="*/ 0 w 45"/>
                  <a:gd name="T23" fmla="*/ 19 h 73"/>
                  <a:gd name="T24" fmla="*/ 16 w 45"/>
                  <a:gd name="T25" fmla="*/ 39 h 73"/>
                  <a:gd name="T26" fmla="*/ 21 w 45"/>
                  <a:gd name="T27" fmla="*/ 41 h 73"/>
                  <a:gd name="T28" fmla="*/ 33 w 45"/>
                  <a:gd name="T29" fmla="*/ 53 h 73"/>
                  <a:gd name="T30" fmla="*/ 19 w 45"/>
                  <a:gd name="T31" fmla="*/ 64 h 73"/>
                  <a:gd name="T32" fmla="*/ 2 w 45"/>
                  <a:gd name="T33" fmla="*/ 59 h 73"/>
                  <a:gd name="T34" fmla="*/ 1 w 45"/>
                  <a:gd name="T35" fmla="*/ 59 h 73"/>
                  <a:gd name="T36" fmla="*/ 0 w 45"/>
                  <a:gd name="T37" fmla="*/ 68 h 73"/>
                  <a:gd name="T38" fmla="*/ 0 w 45"/>
                  <a:gd name="T39" fmla="*/ 69 h 73"/>
                  <a:gd name="T40" fmla="*/ 20 w 45"/>
                  <a:gd name="T41" fmla="*/ 73 h 73"/>
                  <a:gd name="T42" fmla="*/ 45 w 45"/>
                  <a:gd name="T43" fmla="*/ 52 h 73"/>
                  <a:gd name="T44" fmla="*/ 28 w 45"/>
                  <a:gd name="T45" fmla="*/ 32 h 73"/>
                  <a:gd name="T46" fmla="*/ 23 w 45"/>
                  <a:gd name="T47"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73">
                    <a:moveTo>
                      <a:pt x="23" y="30"/>
                    </a:moveTo>
                    <a:lnTo>
                      <a:pt x="23" y="30"/>
                    </a:lnTo>
                    <a:cubicBezTo>
                      <a:pt x="18" y="27"/>
                      <a:pt x="17" y="27"/>
                      <a:pt x="16" y="26"/>
                    </a:cubicBezTo>
                    <a:cubicBezTo>
                      <a:pt x="14" y="25"/>
                      <a:pt x="11" y="23"/>
                      <a:pt x="11" y="18"/>
                    </a:cubicBezTo>
                    <a:cubicBezTo>
                      <a:pt x="11" y="13"/>
                      <a:pt x="16" y="9"/>
                      <a:pt x="24" y="9"/>
                    </a:cubicBezTo>
                    <a:cubicBezTo>
                      <a:pt x="32" y="9"/>
                      <a:pt x="36" y="11"/>
                      <a:pt x="41" y="13"/>
                    </a:cubicBezTo>
                    <a:lnTo>
                      <a:pt x="41" y="13"/>
                    </a:lnTo>
                    <a:cubicBezTo>
                      <a:pt x="42" y="9"/>
                      <a:pt x="42" y="8"/>
                      <a:pt x="42" y="4"/>
                    </a:cubicBezTo>
                    <a:lnTo>
                      <a:pt x="42" y="3"/>
                    </a:lnTo>
                    <a:cubicBezTo>
                      <a:pt x="36" y="2"/>
                      <a:pt x="32" y="0"/>
                      <a:pt x="24" y="0"/>
                    </a:cubicBezTo>
                    <a:cubicBezTo>
                      <a:pt x="16" y="0"/>
                      <a:pt x="8" y="2"/>
                      <a:pt x="3" y="9"/>
                    </a:cubicBezTo>
                    <a:cubicBezTo>
                      <a:pt x="1" y="12"/>
                      <a:pt x="0" y="16"/>
                      <a:pt x="0" y="19"/>
                    </a:cubicBezTo>
                    <a:cubicBezTo>
                      <a:pt x="0" y="31"/>
                      <a:pt x="9" y="36"/>
                      <a:pt x="16" y="39"/>
                    </a:cubicBezTo>
                    <a:lnTo>
                      <a:pt x="21" y="41"/>
                    </a:lnTo>
                    <a:cubicBezTo>
                      <a:pt x="28" y="44"/>
                      <a:pt x="33" y="46"/>
                      <a:pt x="33" y="53"/>
                    </a:cubicBezTo>
                    <a:cubicBezTo>
                      <a:pt x="33" y="59"/>
                      <a:pt x="29" y="64"/>
                      <a:pt x="19" y="64"/>
                    </a:cubicBezTo>
                    <a:cubicBezTo>
                      <a:pt x="10" y="64"/>
                      <a:pt x="4" y="60"/>
                      <a:pt x="2" y="59"/>
                    </a:cubicBezTo>
                    <a:lnTo>
                      <a:pt x="1" y="59"/>
                    </a:lnTo>
                    <a:cubicBezTo>
                      <a:pt x="0" y="63"/>
                      <a:pt x="0" y="65"/>
                      <a:pt x="0" y="68"/>
                    </a:cubicBezTo>
                    <a:lnTo>
                      <a:pt x="0" y="69"/>
                    </a:lnTo>
                    <a:cubicBezTo>
                      <a:pt x="3" y="70"/>
                      <a:pt x="9" y="73"/>
                      <a:pt x="20" y="73"/>
                    </a:cubicBezTo>
                    <a:cubicBezTo>
                      <a:pt x="37" y="73"/>
                      <a:pt x="45" y="63"/>
                      <a:pt x="45" y="52"/>
                    </a:cubicBezTo>
                    <a:cubicBezTo>
                      <a:pt x="45" y="39"/>
                      <a:pt x="36" y="35"/>
                      <a:pt x="28" y="32"/>
                    </a:cubicBezTo>
                    <a:lnTo>
                      <a:pt x="23" y="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38" name="Freeform 333"/>
              <p:cNvSpPr>
                <a:spLocks noEditPoints="1"/>
              </p:cNvSpPr>
              <p:nvPr/>
            </p:nvSpPr>
            <p:spPr bwMode="auto">
              <a:xfrm>
                <a:off x="4460" y="3424"/>
                <a:ext cx="33" cy="42"/>
              </a:xfrm>
              <a:custGeom>
                <a:avLst/>
                <a:gdLst>
                  <a:gd name="T0" fmla="*/ 41 w 42"/>
                  <a:gd name="T1" fmla="*/ 22 h 54"/>
                  <a:gd name="T2" fmla="*/ 41 w 42"/>
                  <a:gd name="T3" fmla="*/ 22 h 54"/>
                  <a:gd name="T4" fmla="*/ 40 w 42"/>
                  <a:gd name="T5" fmla="*/ 10 h 54"/>
                  <a:gd name="T6" fmla="*/ 24 w 42"/>
                  <a:gd name="T7" fmla="*/ 0 h 54"/>
                  <a:gd name="T8" fmla="*/ 7 w 42"/>
                  <a:gd name="T9" fmla="*/ 3 h 54"/>
                  <a:gd name="T10" fmla="*/ 6 w 42"/>
                  <a:gd name="T11" fmla="*/ 4 h 54"/>
                  <a:gd name="T12" fmla="*/ 6 w 42"/>
                  <a:gd name="T13" fmla="*/ 11 h 54"/>
                  <a:gd name="T14" fmla="*/ 7 w 42"/>
                  <a:gd name="T15" fmla="*/ 11 h 54"/>
                  <a:gd name="T16" fmla="*/ 22 w 42"/>
                  <a:gd name="T17" fmla="*/ 8 h 54"/>
                  <a:gd name="T18" fmla="*/ 30 w 42"/>
                  <a:gd name="T19" fmla="*/ 11 h 54"/>
                  <a:gd name="T20" fmla="*/ 31 w 42"/>
                  <a:gd name="T21" fmla="*/ 17 h 54"/>
                  <a:gd name="T22" fmla="*/ 29 w 42"/>
                  <a:gd name="T23" fmla="*/ 18 h 54"/>
                  <a:gd name="T24" fmla="*/ 0 w 42"/>
                  <a:gd name="T25" fmla="*/ 37 h 54"/>
                  <a:gd name="T26" fmla="*/ 17 w 42"/>
                  <a:gd name="T27" fmla="*/ 54 h 54"/>
                  <a:gd name="T28" fmla="*/ 31 w 42"/>
                  <a:gd name="T29" fmla="*/ 49 h 54"/>
                  <a:gd name="T30" fmla="*/ 31 w 42"/>
                  <a:gd name="T31" fmla="*/ 52 h 54"/>
                  <a:gd name="T32" fmla="*/ 31 w 42"/>
                  <a:gd name="T33" fmla="*/ 53 h 54"/>
                  <a:gd name="T34" fmla="*/ 41 w 42"/>
                  <a:gd name="T35" fmla="*/ 52 h 54"/>
                  <a:gd name="T36" fmla="*/ 42 w 42"/>
                  <a:gd name="T37" fmla="*/ 52 h 54"/>
                  <a:gd name="T38" fmla="*/ 41 w 42"/>
                  <a:gd name="T39" fmla="*/ 32 h 54"/>
                  <a:gd name="T40" fmla="*/ 41 w 42"/>
                  <a:gd name="T41" fmla="*/ 22 h 54"/>
                  <a:gd name="T42" fmla="*/ 31 w 42"/>
                  <a:gd name="T43" fmla="*/ 25 h 54"/>
                  <a:gd name="T44" fmla="*/ 31 w 42"/>
                  <a:gd name="T45" fmla="*/ 25 h 54"/>
                  <a:gd name="T46" fmla="*/ 31 w 42"/>
                  <a:gd name="T47" fmla="*/ 41 h 54"/>
                  <a:gd name="T48" fmla="*/ 20 w 42"/>
                  <a:gd name="T49" fmla="*/ 46 h 54"/>
                  <a:gd name="T50" fmla="*/ 11 w 42"/>
                  <a:gd name="T51" fmla="*/ 37 h 54"/>
                  <a:gd name="T52" fmla="*/ 30 w 42"/>
                  <a:gd name="T53" fmla="*/ 25 h 54"/>
                  <a:gd name="T54" fmla="*/ 31 w 42"/>
                  <a:gd name="T55"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54">
                    <a:moveTo>
                      <a:pt x="41" y="22"/>
                    </a:moveTo>
                    <a:lnTo>
                      <a:pt x="41" y="22"/>
                    </a:lnTo>
                    <a:cubicBezTo>
                      <a:pt x="41" y="18"/>
                      <a:pt x="41" y="13"/>
                      <a:pt x="40" y="10"/>
                    </a:cubicBezTo>
                    <a:cubicBezTo>
                      <a:pt x="38" y="2"/>
                      <a:pt x="31" y="0"/>
                      <a:pt x="24" y="0"/>
                    </a:cubicBezTo>
                    <a:cubicBezTo>
                      <a:pt x="18" y="0"/>
                      <a:pt x="12" y="1"/>
                      <a:pt x="7" y="3"/>
                    </a:cubicBezTo>
                    <a:lnTo>
                      <a:pt x="6" y="4"/>
                    </a:lnTo>
                    <a:cubicBezTo>
                      <a:pt x="6" y="6"/>
                      <a:pt x="6" y="6"/>
                      <a:pt x="6" y="11"/>
                    </a:cubicBezTo>
                    <a:lnTo>
                      <a:pt x="7" y="11"/>
                    </a:lnTo>
                    <a:cubicBezTo>
                      <a:pt x="11" y="10"/>
                      <a:pt x="15" y="8"/>
                      <a:pt x="22" y="8"/>
                    </a:cubicBezTo>
                    <a:cubicBezTo>
                      <a:pt x="27" y="8"/>
                      <a:pt x="29" y="10"/>
                      <a:pt x="30" y="11"/>
                    </a:cubicBezTo>
                    <a:cubicBezTo>
                      <a:pt x="31" y="13"/>
                      <a:pt x="31" y="15"/>
                      <a:pt x="31" y="17"/>
                    </a:cubicBezTo>
                    <a:lnTo>
                      <a:pt x="29" y="18"/>
                    </a:lnTo>
                    <a:cubicBezTo>
                      <a:pt x="11" y="20"/>
                      <a:pt x="0" y="24"/>
                      <a:pt x="0" y="37"/>
                    </a:cubicBezTo>
                    <a:cubicBezTo>
                      <a:pt x="0" y="47"/>
                      <a:pt x="7" y="54"/>
                      <a:pt x="17" y="54"/>
                    </a:cubicBezTo>
                    <a:cubicBezTo>
                      <a:pt x="24" y="54"/>
                      <a:pt x="29" y="50"/>
                      <a:pt x="31" y="49"/>
                    </a:cubicBezTo>
                    <a:lnTo>
                      <a:pt x="31" y="52"/>
                    </a:lnTo>
                    <a:lnTo>
                      <a:pt x="31" y="53"/>
                    </a:lnTo>
                    <a:cubicBezTo>
                      <a:pt x="36" y="53"/>
                      <a:pt x="36" y="53"/>
                      <a:pt x="41" y="52"/>
                    </a:cubicBezTo>
                    <a:lnTo>
                      <a:pt x="42" y="52"/>
                    </a:lnTo>
                    <a:cubicBezTo>
                      <a:pt x="41" y="46"/>
                      <a:pt x="41" y="44"/>
                      <a:pt x="41" y="32"/>
                    </a:cubicBezTo>
                    <a:lnTo>
                      <a:pt x="41" y="22"/>
                    </a:lnTo>
                    <a:close/>
                    <a:moveTo>
                      <a:pt x="31" y="25"/>
                    </a:moveTo>
                    <a:lnTo>
                      <a:pt x="31" y="25"/>
                    </a:lnTo>
                    <a:lnTo>
                      <a:pt x="31" y="41"/>
                    </a:lnTo>
                    <a:cubicBezTo>
                      <a:pt x="30" y="42"/>
                      <a:pt x="26" y="46"/>
                      <a:pt x="20" y="46"/>
                    </a:cubicBezTo>
                    <a:cubicBezTo>
                      <a:pt x="11" y="46"/>
                      <a:pt x="11" y="37"/>
                      <a:pt x="11" y="37"/>
                    </a:cubicBezTo>
                    <a:cubicBezTo>
                      <a:pt x="11" y="28"/>
                      <a:pt x="20" y="26"/>
                      <a:pt x="30" y="25"/>
                    </a:cubicBezTo>
                    <a:lnTo>
                      <a:pt x="31" y="2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39" name="Freeform 334"/>
              <p:cNvSpPr>
                <a:spLocks/>
              </p:cNvSpPr>
              <p:nvPr/>
            </p:nvSpPr>
            <p:spPr bwMode="auto">
              <a:xfrm>
                <a:off x="4497" y="3405"/>
                <a:ext cx="23" cy="60"/>
              </a:xfrm>
              <a:custGeom>
                <a:avLst/>
                <a:gdLst>
                  <a:gd name="T0" fmla="*/ 19 w 29"/>
                  <a:gd name="T1" fmla="*/ 77 h 78"/>
                  <a:gd name="T2" fmla="*/ 19 w 29"/>
                  <a:gd name="T3" fmla="*/ 77 h 78"/>
                  <a:gd name="T4" fmla="*/ 19 w 29"/>
                  <a:gd name="T5" fmla="*/ 74 h 78"/>
                  <a:gd name="T6" fmla="*/ 18 w 29"/>
                  <a:gd name="T7" fmla="*/ 34 h 78"/>
                  <a:gd name="T8" fmla="*/ 27 w 29"/>
                  <a:gd name="T9" fmla="*/ 34 h 78"/>
                  <a:gd name="T10" fmla="*/ 28 w 29"/>
                  <a:gd name="T11" fmla="*/ 34 h 78"/>
                  <a:gd name="T12" fmla="*/ 28 w 29"/>
                  <a:gd name="T13" fmla="*/ 27 h 78"/>
                  <a:gd name="T14" fmla="*/ 28 w 29"/>
                  <a:gd name="T15" fmla="*/ 26 h 78"/>
                  <a:gd name="T16" fmla="*/ 18 w 29"/>
                  <a:gd name="T17" fmla="*/ 26 h 78"/>
                  <a:gd name="T18" fmla="*/ 18 w 29"/>
                  <a:gd name="T19" fmla="*/ 23 h 78"/>
                  <a:gd name="T20" fmla="*/ 19 w 29"/>
                  <a:gd name="T21" fmla="*/ 11 h 78"/>
                  <a:gd name="T22" fmla="*/ 25 w 29"/>
                  <a:gd name="T23" fmla="*/ 8 h 78"/>
                  <a:gd name="T24" fmla="*/ 28 w 29"/>
                  <a:gd name="T25" fmla="*/ 9 h 78"/>
                  <a:gd name="T26" fmla="*/ 29 w 29"/>
                  <a:gd name="T27" fmla="*/ 8 h 78"/>
                  <a:gd name="T28" fmla="*/ 29 w 29"/>
                  <a:gd name="T29" fmla="*/ 1 h 78"/>
                  <a:gd name="T30" fmla="*/ 29 w 29"/>
                  <a:gd name="T31" fmla="*/ 0 h 78"/>
                  <a:gd name="T32" fmla="*/ 25 w 29"/>
                  <a:gd name="T33" fmla="*/ 0 h 78"/>
                  <a:gd name="T34" fmla="*/ 8 w 29"/>
                  <a:gd name="T35" fmla="*/ 12 h 78"/>
                  <a:gd name="T36" fmla="*/ 8 w 29"/>
                  <a:gd name="T37" fmla="*/ 20 h 78"/>
                  <a:gd name="T38" fmla="*/ 8 w 29"/>
                  <a:gd name="T39" fmla="*/ 26 h 78"/>
                  <a:gd name="T40" fmla="*/ 1 w 29"/>
                  <a:gd name="T41" fmla="*/ 26 h 78"/>
                  <a:gd name="T42" fmla="*/ 1 w 29"/>
                  <a:gd name="T43" fmla="*/ 27 h 78"/>
                  <a:gd name="T44" fmla="*/ 0 w 29"/>
                  <a:gd name="T45" fmla="*/ 34 h 78"/>
                  <a:gd name="T46" fmla="*/ 1 w 29"/>
                  <a:gd name="T47" fmla="*/ 34 h 78"/>
                  <a:gd name="T48" fmla="*/ 8 w 29"/>
                  <a:gd name="T49" fmla="*/ 34 h 78"/>
                  <a:gd name="T50" fmla="*/ 8 w 29"/>
                  <a:gd name="T51" fmla="*/ 46 h 78"/>
                  <a:gd name="T52" fmla="*/ 7 w 29"/>
                  <a:gd name="T53" fmla="*/ 77 h 78"/>
                  <a:gd name="T54" fmla="*/ 8 w 29"/>
                  <a:gd name="T55" fmla="*/ 78 h 78"/>
                  <a:gd name="T56" fmla="*/ 19 w 29"/>
                  <a:gd name="T57" fmla="*/ 78 h 78"/>
                  <a:gd name="T58" fmla="*/ 19 w 29"/>
                  <a:gd name="T5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78">
                    <a:moveTo>
                      <a:pt x="19" y="77"/>
                    </a:moveTo>
                    <a:lnTo>
                      <a:pt x="19" y="77"/>
                    </a:lnTo>
                    <a:cubicBezTo>
                      <a:pt x="19" y="76"/>
                      <a:pt x="19" y="75"/>
                      <a:pt x="19" y="74"/>
                    </a:cubicBezTo>
                    <a:cubicBezTo>
                      <a:pt x="18" y="61"/>
                      <a:pt x="18" y="47"/>
                      <a:pt x="18" y="34"/>
                    </a:cubicBezTo>
                    <a:cubicBezTo>
                      <a:pt x="22" y="34"/>
                      <a:pt x="23" y="34"/>
                      <a:pt x="27" y="34"/>
                    </a:cubicBezTo>
                    <a:lnTo>
                      <a:pt x="28" y="34"/>
                    </a:lnTo>
                    <a:cubicBezTo>
                      <a:pt x="28" y="31"/>
                      <a:pt x="28" y="30"/>
                      <a:pt x="28" y="27"/>
                    </a:cubicBezTo>
                    <a:lnTo>
                      <a:pt x="28" y="26"/>
                    </a:lnTo>
                    <a:cubicBezTo>
                      <a:pt x="27" y="26"/>
                      <a:pt x="18" y="26"/>
                      <a:pt x="18" y="26"/>
                    </a:cubicBezTo>
                    <a:lnTo>
                      <a:pt x="18" y="23"/>
                    </a:lnTo>
                    <a:cubicBezTo>
                      <a:pt x="18" y="17"/>
                      <a:pt x="18" y="14"/>
                      <a:pt x="19" y="11"/>
                    </a:cubicBezTo>
                    <a:cubicBezTo>
                      <a:pt x="21" y="9"/>
                      <a:pt x="23" y="8"/>
                      <a:pt x="25" y="8"/>
                    </a:cubicBezTo>
                    <a:cubicBezTo>
                      <a:pt x="26" y="8"/>
                      <a:pt x="27" y="9"/>
                      <a:pt x="28" y="9"/>
                    </a:cubicBezTo>
                    <a:lnTo>
                      <a:pt x="29" y="8"/>
                    </a:lnTo>
                    <a:cubicBezTo>
                      <a:pt x="29" y="5"/>
                      <a:pt x="29" y="4"/>
                      <a:pt x="29" y="1"/>
                    </a:cubicBezTo>
                    <a:lnTo>
                      <a:pt x="29" y="0"/>
                    </a:lnTo>
                    <a:cubicBezTo>
                      <a:pt x="28" y="0"/>
                      <a:pt x="27" y="0"/>
                      <a:pt x="25" y="0"/>
                    </a:cubicBezTo>
                    <a:cubicBezTo>
                      <a:pt x="22" y="0"/>
                      <a:pt x="10" y="0"/>
                      <a:pt x="8" y="12"/>
                    </a:cubicBezTo>
                    <a:cubicBezTo>
                      <a:pt x="8" y="14"/>
                      <a:pt x="8" y="15"/>
                      <a:pt x="8" y="20"/>
                    </a:cubicBezTo>
                    <a:lnTo>
                      <a:pt x="8" y="26"/>
                    </a:lnTo>
                    <a:cubicBezTo>
                      <a:pt x="6" y="26"/>
                      <a:pt x="4" y="26"/>
                      <a:pt x="1" y="26"/>
                    </a:cubicBezTo>
                    <a:lnTo>
                      <a:pt x="1" y="27"/>
                    </a:lnTo>
                    <a:cubicBezTo>
                      <a:pt x="1" y="30"/>
                      <a:pt x="0" y="31"/>
                      <a:pt x="0" y="34"/>
                    </a:cubicBezTo>
                    <a:lnTo>
                      <a:pt x="1" y="34"/>
                    </a:lnTo>
                    <a:cubicBezTo>
                      <a:pt x="3" y="34"/>
                      <a:pt x="5" y="34"/>
                      <a:pt x="8" y="34"/>
                    </a:cubicBezTo>
                    <a:cubicBezTo>
                      <a:pt x="8" y="39"/>
                      <a:pt x="8" y="40"/>
                      <a:pt x="8" y="46"/>
                    </a:cubicBezTo>
                    <a:cubicBezTo>
                      <a:pt x="8" y="56"/>
                      <a:pt x="8" y="67"/>
                      <a:pt x="7" y="77"/>
                    </a:cubicBezTo>
                    <a:lnTo>
                      <a:pt x="8" y="78"/>
                    </a:lnTo>
                    <a:cubicBezTo>
                      <a:pt x="13" y="78"/>
                      <a:pt x="14" y="78"/>
                      <a:pt x="19" y="78"/>
                    </a:cubicBezTo>
                    <a:lnTo>
                      <a:pt x="19" y="7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40" name="Freeform 335"/>
              <p:cNvSpPr>
                <a:spLocks noEditPoints="1"/>
              </p:cNvSpPr>
              <p:nvPr/>
            </p:nvSpPr>
            <p:spPr bwMode="auto">
              <a:xfrm>
                <a:off x="4523" y="3424"/>
                <a:ext cx="35" cy="42"/>
              </a:xfrm>
              <a:custGeom>
                <a:avLst/>
                <a:gdLst>
                  <a:gd name="T0" fmla="*/ 43 w 46"/>
                  <a:gd name="T1" fmla="*/ 40 h 54"/>
                  <a:gd name="T2" fmla="*/ 43 w 46"/>
                  <a:gd name="T3" fmla="*/ 40 h 54"/>
                  <a:gd name="T4" fmla="*/ 36 w 46"/>
                  <a:gd name="T5" fmla="*/ 44 h 54"/>
                  <a:gd name="T6" fmla="*/ 27 w 46"/>
                  <a:gd name="T7" fmla="*/ 46 h 54"/>
                  <a:gd name="T8" fmla="*/ 15 w 46"/>
                  <a:gd name="T9" fmla="*/ 41 h 54"/>
                  <a:gd name="T10" fmla="*/ 11 w 46"/>
                  <a:gd name="T11" fmla="*/ 28 h 54"/>
                  <a:gd name="T12" fmla="*/ 45 w 46"/>
                  <a:gd name="T13" fmla="*/ 28 h 54"/>
                  <a:gd name="T14" fmla="*/ 46 w 46"/>
                  <a:gd name="T15" fmla="*/ 28 h 54"/>
                  <a:gd name="T16" fmla="*/ 40 w 46"/>
                  <a:gd name="T17" fmla="*/ 7 h 54"/>
                  <a:gd name="T18" fmla="*/ 24 w 46"/>
                  <a:gd name="T19" fmla="*/ 0 h 54"/>
                  <a:gd name="T20" fmla="*/ 0 w 46"/>
                  <a:gd name="T21" fmla="*/ 27 h 54"/>
                  <a:gd name="T22" fmla="*/ 27 w 46"/>
                  <a:gd name="T23" fmla="*/ 54 h 54"/>
                  <a:gd name="T24" fmla="*/ 42 w 46"/>
                  <a:gd name="T25" fmla="*/ 50 h 54"/>
                  <a:gd name="T26" fmla="*/ 43 w 46"/>
                  <a:gd name="T27" fmla="*/ 49 h 54"/>
                  <a:gd name="T28" fmla="*/ 44 w 46"/>
                  <a:gd name="T29" fmla="*/ 41 h 54"/>
                  <a:gd name="T30" fmla="*/ 43 w 46"/>
                  <a:gd name="T31" fmla="*/ 40 h 54"/>
                  <a:gd name="T32" fmla="*/ 36 w 46"/>
                  <a:gd name="T33" fmla="*/ 21 h 54"/>
                  <a:gd name="T34" fmla="*/ 36 w 46"/>
                  <a:gd name="T35" fmla="*/ 21 h 54"/>
                  <a:gd name="T36" fmla="*/ 11 w 46"/>
                  <a:gd name="T37" fmla="*/ 21 h 54"/>
                  <a:gd name="T38" fmla="*/ 24 w 46"/>
                  <a:gd name="T39" fmla="*/ 7 h 54"/>
                  <a:gd name="T40" fmla="*/ 35 w 46"/>
                  <a:gd name="T41" fmla="*/ 15 h 54"/>
                  <a:gd name="T42" fmla="*/ 36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1"/>
                      <a:pt x="40" y="43"/>
                      <a:pt x="36" y="44"/>
                    </a:cubicBezTo>
                    <a:cubicBezTo>
                      <a:pt x="33" y="45"/>
                      <a:pt x="30" y="46"/>
                      <a:pt x="27" y="46"/>
                    </a:cubicBezTo>
                    <a:cubicBezTo>
                      <a:pt x="24" y="46"/>
                      <a:pt x="19" y="45"/>
                      <a:pt x="15" y="41"/>
                    </a:cubicBezTo>
                    <a:cubicBezTo>
                      <a:pt x="11" y="36"/>
                      <a:pt x="11" y="32"/>
                      <a:pt x="11" y="28"/>
                    </a:cubicBezTo>
                    <a:cubicBezTo>
                      <a:pt x="27" y="28"/>
                      <a:pt x="30" y="28"/>
                      <a:pt x="45" y="28"/>
                    </a:cubicBezTo>
                    <a:lnTo>
                      <a:pt x="46" y="28"/>
                    </a:lnTo>
                    <a:cubicBezTo>
                      <a:pt x="46" y="23"/>
                      <a:pt x="46" y="13"/>
                      <a:pt x="40" y="7"/>
                    </a:cubicBezTo>
                    <a:cubicBezTo>
                      <a:pt x="37" y="3"/>
                      <a:pt x="32" y="0"/>
                      <a:pt x="24" y="0"/>
                    </a:cubicBezTo>
                    <a:cubicBezTo>
                      <a:pt x="11" y="0"/>
                      <a:pt x="0" y="9"/>
                      <a:pt x="0" y="27"/>
                    </a:cubicBezTo>
                    <a:cubicBezTo>
                      <a:pt x="0" y="44"/>
                      <a:pt x="10" y="54"/>
                      <a:pt x="27" y="54"/>
                    </a:cubicBezTo>
                    <a:cubicBezTo>
                      <a:pt x="35" y="54"/>
                      <a:pt x="41" y="51"/>
                      <a:pt x="42" y="50"/>
                    </a:cubicBezTo>
                    <a:lnTo>
                      <a:pt x="43" y="49"/>
                    </a:lnTo>
                    <a:cubicBezTo>
                      <a:pt x="43" y="45"/>
                      <a:pt x="43" y="44"/>
                      <a:pt x="44" y="41"/>
                    </a:cubicBezTo>
                    <a:lnTo>
                      <a:pt x="43" y="40"/>
                    </a:lnTo>
                    <a:close/>
                    <a:moveTo>
                      <a:pt x="36" y="21"/>
                    </a:moveTo>
                    <a:lnTo>
                      <a:pt x="36" y="21"/>
                    </a:lnTo>
                    <a:cubicBezTo>
                      <a:pt x="27" y="21"/>
                      <a:pt x="23" y="21"/>
                      <a:pt x="11" y="21"/>
                    </a:cubicBezTo>
                    <a:cubicBezTo>
                      <a:pt x="12" y="11"/>
                      <a:pt x="18" y="7"/>
                      <a:pt x="24" y="7"/>
                    </a:cubicBezTo>
                    <a:cubicBezTo>
                      <a:pt x="28" y="7"/>
                      <a:pt x="33" y="9"/>
                      <a:pt x="35" y="15"/>
                    </a:cubicBezTo>
                    <a:cubicBezTo>
                      <a:pt x="35" y="17"/>
                      <a:pt x="36" y="19"/>
                      <a:pt x="36"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41" name="Freeform 336"/>
              <p:cNvSpPr>
                <a:spLocks/>
              </p:cNvSpPr>
              <p:nvPr/>
            </p:nvSpPr>
            <p:spPr bwMode="auto">
              <a:xfrm>
                <a:off x="4561" y="3413"/>
                <a:ext cx="23" cy="52"/>
              </a:xfrm>
              <a:custGeom>
                <a:avLst/>
                <a:gdLst>
                  <a:gd name="T0" fmla="*/ 28 w 30"/>
                  <a:gd name="T1" fmla="*/ 58 h 67"/>
                  <a:gd name="T2" fmla="*/ 28 w 30"/>
                  <a:gd name="T3" fmla="*/ 58 h 67"/>
                  <a:gd name="T4" fmla="*/ 24 w 30"/>
                  <a:gd name="T5" fmla="*/ 59 h 67"/>
                  <a:gd name="T6" fmla="*/ 18 w 30"/>
                  <a:gd name="T7" fmla="*/ 50 h 67"/>
                  <a:gd name="T8" fmla="*/ 18 w 30"/>
                  <a:gd name="T9" fmla="*/ 41 h 67"/>
                  <a:gd name="T10" fmla="*/ 18 w 30"/>
                  <a:gd name="T11" fmla="*/ 23 h 67"/>
                  <a:gd name="T12" fmla="*/ 29 w 30"/>
                  <a:gd name="T13" fmla="*/ 23 h 67"/>
                  <a:gd name="T14" fmla="*/ 29 w 30"/>
                  <a:gd name="T15" fmla="*/ 23 h 67"/>
                  <a:gd name="T16" fmla="*/ 30 w 30"/>
                  <a:gd name="T17" fmla="*/ 16 h 67"/>
                  <a:gd name="T18" fmla="*/ 29 w 30"/>
                  <a:gd name="T19" fmla="*/ 15 h 67"/>
                  <a:gd name="T20" fmla="*/ 18 w 30"/>
                  <a:gd name="T21" fmla="*/ 15 h 67"/>
                  <a:gd name="T22" fmla="*/ 18 w 30"/>
                  <a:gd name="T23" fmla="*/ 0 h 67"/>
                  <a:gd name="T24" fmla="*/ 18 w 30"/>
                  <a:gd name="T25" fmla="*/ 0 h 67"/>
                  <a:gd name="T26" fmla="*/ 8 w 30"/>
                  <a:gd name="T27" fmla="*/ 2 h 67"/>
                  <a:gd name="T28" fmla="*/ 7 w 30"/>
                  <a:gd name="T29" fmla="*/ 3 h 67"/>
                  <a:gd name="T30" fmla="*/ 7 w 30"/>
                  <a:gd name="T31" fmla="*/ 9 h 67"/>
                  <a:gd name="T32" fmla="*/ 8 w 30"/>
                  <a:gd name="T33" fmla="*/ 15 h 67"/>
                  <a:gd name="T34" fmla="*/ 1 w 30"/>
                  <a:gd name="T35" fmla="*/ 15 h 67"/>
                  <a:gd name="T36" fmla="*/ 0 w 30"/>
                  <a:gd name="T37" fmla="*/ 16 h 67"/>
                  <a:gd name="T38" fmla="*/ 0 w 30"/>
                  <a:gd name="T39" fmla="*/ 23 h 67"/>
                  <a:gd name="T40" fmla="*/ 0 w 30"/>
                  <a:gd name="T41" fmla="*/ 23 h 67"/>
                  <a:gd name="T42" fmla="*/ 8 w 30"/>
                  <a:gd name="T43" fmla="*/ 23 h 67"/>
                  <a:gd name="T44" fmla="*/ 7 w 30"/>
                  <a:gd name="T45" fmla="*/ 45 h 67"/>
                  <a:gd name="T46" fmla="*/ 9 w 30"/>
                  <a:gd name="T47" fmla="*/ 62 h 67"/>
                  <a:gd name="T48" fmla="*/ 21 w 30"/>
                  <a:gd name="T49" fmla="*/ 67 h 67"/>
                  <a:gd name="T50" fmla="*/ 28 w 30"/>
                  <a:gd name="T51" fmla="*/ 66 h 67"/>
                  <a:gd name="T52" fmla="*/ 29 w 30"/>
                  <a:gd name="T53" fmla="*/ 66 h 67"/>
                  <a:gd name="T54" fmla="*/ 29 w 30"/>
                  <a:gd name="T55" fmla="*/ 59 h 67"/>
                  <a:gd name="T56" fmla="*/ 28 w 30"/>
                  <a:gd name="T57"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67">
                    <a:moveTo>
                      <a:pt x="28" y="58"/>
                    </a:moveTo>
                    <a:lnTo>
                      <a:pt x="28" y="58"/>
                    </a:lnTo>
                    <a:cubicBezTo>
                      <a:pt x="27" y="59"/>
                      <a:pt x="26" y="59"/>
                      <a:pt x="24" y="59"/>
                    </a:cubicBezTo>
                    <a:cubicBezTo>
                      <a:pt x="19" y="59"/>
                      <a:pt x="18" y="57"/>
                      <a:pt x="18" y="50"/>
                    </a:cubicBezTo>
                    <a:cubicBezTo>
                      <a:pt x="18" y="48"/>
                      <a:pt x="18" y="43"/>
                      <a:pt x="18" y="41"/>
                    </a:cubicBezTo>
                    <a:lnTo>
                      <a:pt x="18" y="23"/>
                    </a:lnTo>
                    <a:cubicBezTo>
                      <a:pt x="23" y="23"/>
                      <a:pt x="24" y="23"/>
                      <a:pt x="29" y="23"/>
                    </a:cubicBezTo>
                    <a:lnTo>
                      <a:pt x="29" y="23"/>
                    </a:lnTo>
                    <a:cubicBezTo>
                      <a:pt x="29" y="19"/>
                      <a:pt x="29" y="18"/>
                      <a:pt x="30" y="16"/>
                    </a:cubicBezTo>
                    <a:lnTo>
                      <a:pt x="29" y="15"/>
                    </a:lnTo>
                    <a:cubicBezTo>
                      <a:pt x="23" y="15"/>
                      <a:pt x="22" y="15"/>
                      <a:pt x="18" y="15"/>
                    </a:cubicBezTo>
                    <a:cubicBezTo>
                      <a:pt x="18" y="8"/>
                      <a:pt x="18" y="7"/>
                      <a:pt x="18" y="0"/>
                    </a:cubicBezTo>
                    <a:lnTo>
                      <a:pt x="18" y="0"/>
                    </a:lnTo>
                    <a:cubicBezTo>
                      <a:pt x="13" y="1"/>
                      <a:pt x="12" y="1"/>
                      <a:pt x="8" y="2"/>
                    </a:cubicBezTo>
                    <a:lnTo>
                      <a:pt x="7" y="3"/>
                    </a:lnTo>
                    <a:cubicBezTo>
                      <a:pt x="7" y="5"/>
                      <a:pt x="7" y="7"/>
                      <a:pt x="7" y="9"/>
                    </a:cubicBezTo>
                    <a:cubicBezTo>
                      <a:pt x="7" y="11"/>
                      <a:pt x="7" y="13"/>
                      <a:pt x="8" y="15"/>
                    </a:cubicBezTo>
                    <a:cubicBezTo>
                      <a:pt x="4" y="15"/>
                      <a:pt x="3" y="15"/>
                      <a:pt x="1" y="15"/>
                    </a:cubicBezTo>
                    <a:lnTo>
                      <a:pt x="0" y="16"/>
                    </a:lnTo>
                    <a:cubicBezTo>
                      <a:pt x="0" y="19"/>
                      <a:pt x="0" y="20"/>
                      <a:pt x="0" y="23"/>
                    </a:cubicBezTo>
                    <a:lnTo>
                      <a:pt x="0" y="23"/>
                    </a:lnTo>
                    <a:cubicBezTo>
                      <a:pt x="4" y="23"/>
                      <a:pt x="4" y="23"/>
                      <a:pt x="8" y="23"/>
                    </a:cubicBezTo>
                    <a:lnTo>
                      <a:pt x="7" y="45"/>
                    </a:lnTo>
                    <a:cubicBezTo>
                      <a:pt x="7" y="57"/>
                      <a:pt x="7" y="59"/>
                      <a:pt x="9" y="62"/>
                    </a:cubicBezTo>
                    <a:cubicBezTo>
                      <a:pt x="12" y="67"/>
                      <a:pt x="18" y="67"/>
                      <a:pt x="21" y="67"/>
                    </a:cubicBezTo>
                    <a:cubicBezTo>
                      <a:pt x="24" y="67"/>
                      <a:pt x="26" y="67"/>
                      <a:pt x="28" y="66"/>
                    </a:cubicBezTo>
                    <a:lnTo>
                      <a:pt x="29" y="66"/>
                    </a:lnTo>
                    <a:cubicBezTo>
                      <a:pt x="29" y="63"/>
                      <a:pt x="29" y="62"/>
                      <a:pt x="29" y="59"/>
                    </a:cubicBezTo>
                    <a:lnTo>
                      <a:pt x="28" y="5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42" name="Freeform 337"/>
              <p:cNvSpPr>
                <a:spLocks/>
              </p:cNvSpPr>
              <p:nvPr/>
            </p:nvSpPr>
            <p:spPr bwMode="auto">
              <a:xfrm>
                <a:off x="4584" y="3425"/>
                <a:ext cx="36" cy="58"/>
              </a:xfrm>
              <a:custGeom>
                <a:avLst/>
                <a:gdLst>
                  <a:gd name="T0" fmla="*/ 46 w 47"/>
                  <a:gd name="T1" fmla="*/ 0 h 76"/>
                  <a:gd name="T2" fmla="*/ 46 w 47"/>
                  <a:gd name="T3" fmla="*/ 0 h 76"/>
                  <a:gd name="T4" fmla="*/ 37 w 47"/>
                  <a:gd name="T5" fmla="*/ 0 h 76"/>
                  <a:gd name="T6" fmla="*/ 36 w 47"/>
                  <a:gd name="T7" fmla="*/ 1 h 76"/>
                  <a:gd name="T8" fmla="*/ 30 w 47"/>
                  <a:gd name="T9" fmla="*/ 21 h 76"/>
                  <a:gd name="T10" fmla="*/ 24 w 47"/>
                  <a:gd name="T11" fmla="*/ 39 h 76"/>
                  <a:gd name="T12" fmla="*/ 18 w 47"/>
                  <a:gd name="T13" fmla="*/ 20 h 76"/>
                  <a:gd name="T14" fmla="*/ 12 w 47"/>
                  <a:gd name="T15" fmla="*/ 0 h 76"/>
                  <a:gd name="T16" fmla="*/ 11 w 47"/>
                  <a:gd name="T17" fmla="*/ 0 h 76"/>
                  <a:gd name="T18" fmla="*/ 0 w 47"/>
                  <a:gd name="T19" fmla="*/ 1 h 76"/>
                  <a:gd name="T20" fmla="*/ 0 w 47"/>
                  <a:gd name="T21" fmla="*/ 1 h 76"/>
                  <a:gd name="T22" fmla="*/ 19 w 47"/>
                  <a:gd name="T23" fmla="*/ 53 h 76"/>
                  <a:gd name="T24" fmla="*/ 19 w 47"/>
                  <a:gd name="T25" fmla="*/ 53 h 76"/>
                  <a:gd name="T26" fmla="*/ 14 w 47"/>
                  <a:gd name="T27" fmla="*/ 63 h 76"/>
                  <a:gd name="T28" fmla="*/ 9 w 47"/>
                  <a:gd name="T29" fmla="*/ 75 h 76"/>
                  <a:gd name="T30" fmla="*/ 9 w 47"/>
                  <a:gd name="T31" fmla="*/ 75 h 76"/>
                  <a:gd name="T32" fmla="*/ 9 w 47"/>
                  <a:gd name="T33" fmla="*/ 76 h 76"/>
                  <a:gd name="T34" fmla="*/ 20 w 47"/>
                  <a:gd name="T35" fmla="*/ 76 h 76"/>
                  <a:gd name="T36" fmla="*/ 21 w 47"/>
                  <a:gd name="T37" fmla="*/ 75 h 76"/>
                  <a:gd name="T38" fmla="*/ 29 w 47"/>
                  <a:gd name="T39" fmla="*/ 48 h 76"/>
                  <a:gd name="T40" fmla="*/ 47 w 47"/>
                  <a:gd name="T41" fmla="*/ 1 h 76"/>
                  <a:gd name="T42" fmla="*/ 46 w 47"/>
                  <a:gd name="T4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76">
                    <a:moveTo>
                      <a:pt x="46" y="0"/>
                    </a:moveTo>
                    <a:lnTo>
                      <a:pt x="46" y="0"/>
                    </a:lnTo>
                    <a:cubicBezTo>
                      <a:pt x="42" y="0"/>
                      <a:pt x="39" y="0"/>
                      <a:pt x="37" y="0"/>
                    </a:cubicBezTo>
                    <a:lnTo>
                      <a:pt x="36" y="1"/>
                    </a:lnTo>
                    <a:cubicBezTo>
                      <a:pt x="34" y="6"/>
                      <a:pt x="32" y="14"/>
                      <a:pt x="30" y="21"/>
                    </a:cubicBezTo>
                    <a:lnTo>
                      <a:pt x="24" y="39"/>
                    </a:lnTo>
                    <a:lnTo>
                      <a:pt x="18" y="20"/>
                    </a:lnTo>
                    <a:cubicBezTo>
                      <a:pt x="16" y="13"/>
                      <a:pt x="14" y="9"/>
                      <a:pt x="12" y="0"/>
                    </a:cubicBezTo>
                    <a:lnTo>
                      <a:pt x="11" y="0"/>
                    </a:lnTo>
                    <a:cubicBezTo>
                      <a:pt x="6" y="0"/>
                      <a:pt x="5" y="0"/>
                      <a:pt x="0" y="1"/>
                    </a:cubicBezTo>
                    <a:lnTo>
                      <a:pt x="0" y="1"/>
                    </a:lnTo>
                    <a:cubicBezTo>
                      <a:pt x="4" y="11"/>
                      <a:pt x="19" y="51"/>
                      <a:pt x="19" y="53"/>
                    </a:cubicBezTo>
                    <a:cubicBezTo>
                      <a:pt x="19" y="53"/>
                      <a:pt x="19" y="53"/>
                      <a:pt x="19" y="53"/>
                    </a:cubicBezTo>
                    <a:cubicBezTo>
                      <a:pt x="17" y="57"/>
                      <a:pt x="16" y="60"/>
                      <a:pt x="14" y="63"/>
                    </a:cubicBezTo>
                    <a:cubicBezTo>
                      <a:pt x="13" y="67"/>
                      <a:pt x="11" y="71"/>
                      <a:pt x="9" y="75"/>
                    </a:cubicBezTo>
                    <a:lnTo>
                      <a:pt x="9" y="75"/>
                    </a:lnTo>
                    <a:lnTo>
                      <a:pt x="9" y="76"/>
                    </a:lnTo>
                    <a:cubicBezTo>
                      <a:pt x="14" y="76"/>
                      <a:pt x="15" y="76"/>
                      <a:pt x="20" y="76"/>
                    </a:cubicBezTo>
                    <a:lnTo>
                      <a:pt x="21" y="75"/>
                    </a:lnTo>
                    <a:cubicBezTo>
                      <a:pt x="23" y="66"/>
                      <a:pt x="26" y="57"/>
                      <a:pt x="29" y="48"/>
                    </a:cubicBezTo>
                    <a:cubicBezTo>
                      <a:pt x="31" y="41"/>
                      <a:pt x="41" y="15"/>
                      <a:pt x="47" y="1"/>
                    </a:cubicBezTo>
                    <a:lnTo>
                      <a:pt x="4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43" name="Freeform 338"/>
              <p:cNvSpPr>
                <a:spLocks/>
              </p:cNvSpPr>
              <p:nvPr/>
            </p:nvSpPr>
            <p:spPr bwMode="auto">
              <a:xfrm>
                <a:off x="4619" y="3407"/>
                <a:ext cx="36" cy="69"/>
              </a:xfrm>
              <a:custGeom>
                <a:avLst/>
                <a:gdLst>
                  <a:gd name="T0" fmla="*/ 10 w 47"/>
                  <a:gd name="T1" fmla="*/ 89 h 90"/>
                  <a:gd name="T2" fmla="*/ 10 w 47"/>
                  <a:gd name="T3" fmla="*/ 89 h 90"/>
                  <a:gd name="T4" fmla="*/ 37 w 47"/>
                  <a:gd name="T5" fmla="*/ 24 h 90"/>
                  <a:gd name="T6" fmla="*/ 47 w 47"/>
                  <a:gd name="T7" fmla="*/ 1 h 90"/>
                  <a:gd name="T8" fmla="*/ 46 w 47"/>
                  <a:gd name="T9" fmla="*/ 0 h 90"/>
                  <a:gd name="T10" fmla="*/ 38 w 47"/>
                  <a:gd name="T11" fmla="*/ 0 h 90"/>
                  <a:gd name="T12" fmla="*/ 37 w 47"/>
                  <a:gd name="T13" fmla="*/ 1 h 90"/>
                  <a:gd name="T14" fmla="*/ 19 w 47"/>
                  <a:gd name="T15" fmla="*/ 46 h 90"/>
                  <a:gd name="T16" fmla="*/ 2 w 47"/>
                  <a:gd name="T17" fmla="*/ 85 h 90"/>
                  <a:gd name="T18" fmla="*/ 0 w 47"/>
                  <a:gd name="T19" fmla="*/ 89 h 90"/>
                  <a:gd name="T20" fmla="*/ 0 w 47"/>
                  <a:gd name="T21" fmla="*/ 89 h 90"/>
                  <a:gd name="T22" fmla="*/ 9 w 47"/>
                  <a:gd name="T23" fmla="*/ 90 h 90"/>
                  <a:gd name="T24" fmla="*/ 10 w 47"/>
                  <a:gd name="T25" fmla="*/ 8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90">
                    <a:moveTo>
                      <a:pt x="10" y="89"/>
                    </a:moveTo>
                    <a:lnTo>
                      <a:pt x="10" y="89"/>
                    </a:lnTo>
                    <a:cubicBezTo>
                      <a:pt x="19" y="67"/>
                      <a:pt x="27" y="45"/>
                      <a:pt x="37" y="24"/>
                    </a:cubicBezTo>
                    <a:cubicBezTo>
                      <a:pt x="38" y="20"/>
                      <a:pt x="45" y="4"/>
                      <a:pt x="47" y="1"/>
                    </a:cubicBezTo>
                    <a:lnTo>
                      <a:pt x="46" y="0"/>
                    </a:lnTo>
                    <a:cubicBezTo>
                      <a:pt x="46" y="0"/>
                      <a:pt x="38" y="0"/>
                      <a:pt x="38" y="0"/>
                    </a:cubicBezTo>
                    <a:lnTo>
                      <a:pt x="37" y="1"/>
                    </a:lnTo>
                    <a:cubicBezTo>
                      <a:pt x="32" y="15"/>
                      <a:pt x="20" y="44"/>
                      <a:pt x="19" y="46"/>
                    </a:cubicBezTo>
                    <a:cubicBezTo>
                      <a:pt x="18" y="46"/>
                      <a:pt x="4" y="79"/>
                      <a:pt x="2" y="85"/>
                    </a:cubicBezTo>
                    <a:cubicBezTo>
                      <a:pt x="1" y="86"/>
                      <a:pt x="1" y="88"/>
                      <a:pt x="0" y="89"/>
                    </a:cubicBezTo>
                    <a:lnTo>
                      <a:pt x="0" y="89"/>
                    </a:lnTo>
                    <a:cubicBezTo>
                      <a:pt x="5" y="89"/>
                      <a:pt x="5" y="90"/>
                      <a:pt x="9" y="90"/>
                    </a:cubicBezTo>
                    <a:lnTo>
                      <a:pt x="10" y="8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44" name="Freeform 339"/>
              <p:cNvSpPr>
                <a:spLocks/>
              </p:cNvSpPr>
              <p:nvPr/>
            </p:nvSpPr>
            <p:spPr bwMode="auto">
              <a:xfrm>
                <a:off x="4657" y="3424"/>
                <a:ext cx="29" cy="42"/>
              </a:xfrm>
              <a:custGeom>
                <a:avLst/>
                <a:gdLst>
                  <a:gd name="T0" fmla="*/ 21 w 37"/>
                  <a:gd name="T1" fmla="*/ 21 h 54"/>
                  <a:gd name="T2" fmla="*/ 21 w 37"/>
                  <a:gd name="T3" fmla="*/ 21 h 54"/>
                  <a:gd name="T4" fmla="*/ 10 w 37"/>
                  <a:gd name="T5" fmla="*/ 14 h 54"/>
                  <a:gd name="T6" fmla="*/ 16 w 37"/>
                  <a:gd name="T7" fmla="*/ 8 h 54"/>
                  <a:gd name="T8" fmla="*/ 20 w 37"/>
                  <a:gd name="T9" fmla="*/ 8 h 54"/>
                  <a:gd name="T10" fmla="*/ 33 w 37"/>
                  <a:gd name="T11" fmla="*/ 12 h 54"/>
                  <a:gd name="T12" fmla="*/ 34 w 37"/>
                  <a:gd name="T13" fmla="*/ 11 h 54"/>
                  <a:gd name="T14" fmla="*/ 35 w 37"/>
                  <a:gd name="T15" fmla="*/ 3 h 54"/>
                  <a:gd name="T16" fmla="*/ 34 w 37"/>
                  <a:gd name="T17" fmla="*/ 3 h 54"/>
                  <a:gd name="T18" fmla="*/ 20 w 37"/>
                  <a:gd name="T19" fmla="*/ 0 h 54"/>
                  <a:gd name="T20" fmla="*/ 0 w 37"/>
                  <a:gd name="T21" fmla="*/ 15 h 54"/>
                  <a:gd name="T22" fmla="*/ 13 w 37"/>
                  <a:gd name="T23" fmla="*/ 29 h 54"/>
                  <a:gd name="T24" fmla="*/ 16 w 37"/>
                  <a:gd name="T25" fmla="*/ 31 h 54"/>
                  <a:gd name="T26" fmla="*/ 26 w 37"/>
                  <a:gd name="T27" fmla="*/ 39 h 54"/>
                  <a:gd name="T28" fmla="*/ 16 w 37"/>
                  <a:gd name="T29" fmla="*/ 46 h 54"/>
                  <a:gd name="T30" fmla="*/ 2 w 37"/>
                  <a:gd name="T31" fmla="*/ 41 h 54"/>
                  <a:gd name="T32" fmla="*/ 1 w 37"/>
                  <a:gd name="T33" fmla="*/ 41 h 54"/>
                  <a:gd name="T34" fmla="*/ 0 w 37"/>
                  <a:gd name="T35" fmla="*/ 50 h 54"/>
                  <a:gd name="T36" fmla="*/ 1 w 37"/>
                  <a:gd name="T37" fmla="*/ 51 h 54"/>
                  <a:gd name="T38" fmla="*/ 2 w 37"/>
                  <a:gd name="T39" fmla="*/ 51 h 54"/>
                  <a:gd name="T40" fmla="*/ 16 w 37"/>
                  <a:gd name="T41" fmla="*/ 54 h 54"/>
                  <a:gd name="T42" fmla="*/ 32 w 37"/>
                  <a:gd name="T43" fmla="*/ 49 h 54"/>
                  <a:gd name="T44" fmla="*/ 37 w 37"/>
                  <a:gd name="T45" fmla="*/ 37 h 54"/>
                  <a:gd name="T46" fmla="*/ 24 w 37"/>
                  <a:gd name="T47" fmla="*/ 22 h 54"/>
                  <a:gd name="T48" fmla="*/ 21 w 37"/>
                  <a:gd name="T49"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54">
                    <a:moveTo>
                      <a:pt x="21" y="21"/>
                    </a:moveTo>
                    <a:lnTo>
                      <a:pt x="21" y="21"/>
                    </a:lnTo>
                    <a:cubicBezTo>
                      <a:pt x="14" y="20"/>
                      <a:pt x="10" y="18"/>
                      <a:pt x="10" y="14"/>
                    </a:cubicBezTo>
                    <a:cubicBezTo>
                      <a:pt x="10" y="11"/>
                      <a:pt x="13" y="9"/>
                      <a:pt x="16" y="8"/>
                    </a:cubicBezTo>
                    <a:cubicBezTo>
                      <a:pt x="17" y="8"/>
                      <a:pt x="19" y="8"/>
                      <a:pt x="20" y="8"/>
                    </a:cubicBezTo>
                    <a:cubicBezTo>
                      <a:pt x="26" y="8"/>
                      <a:pt x="30" y="10"/>
                      <a:pt x="33" y="12"/>
                    </a:cubicBezTo>
                    <a:lnTo>
                      <a:pt x="34" y="11"/>
                    </a:lnTo>
                    <a:cubicBezTo>
                      <a:pt x="34" y="7"/>
                      <a:pt x="34" y="7"/>
                      <a:pt x="35" y="3"/>
                    </a:cubicBezTo>
                    <a:lnTo>
                      <a:pt x="34" y="3"/>
                    </a:lnTo>
                    <a:cubicBezTo>
                      <a:pt x="32" y="2"/>
                      <a:pt x="27" y="0"/>
                      <a:pt x="20" y="0"/>
                    </a:cubicBezTo>
                    <a:cubicBezTo>
                      <a:pt x="9" y="0"/>
                      <a:pt x="0" y="5"/>
                      <a:pt x="0" y="15"/>
                    </a:cubicBezTo>
                    <a:cubicBezTo>
                      <a:pt x="0" y="25"/>
                      <a:pt x="9" y="28"/>
                      <a:pt x="13" y="29"/>
                    </a:cubicBezTo>
                    <a:lnTo>
                      <a:pt x="16" y="31"/>
                    </a:lnTo>
                    <a:cubicBezTo>
                      <a:pt x="22" y="32"/>
                      <a:pt x="26" y="34"/>
                      <a:pt x="26" y="39"/>
                    </a:cubicBezTo>
                    <a:cubicBezTo>
                      <a:pt x="26" y="42"/>
                      <a:pt x="23" y="46"/>
                      <a:pt x="16" y="46"/>
                    </a:cubicBezTo>
                    <a:cubicBezTo>
                      <a:pt x="8" y="46"/>
                      <a:pt x="4" y="43"/>
                      <a:pt x="2" y="41"/>
                    </a:cubicBezTo>
                    <a:lnTo>
                      <a:pt x="1" y="41"/>
                    </a:lnTo>
                    <a:cubicBezTo>
                      <a:pt x="1" y="45"/>
                      <a:pt x="1" y="46"/>
                      <a:pt x="0" y="50"/>
                    </a:cubicBezTo>
                    <a:lnTo>
                      <a:pt x="1" y="51"/>
                    </a:lnTo>
                    <a:cubicBezTo>
                      <a:pt x="1" y="51"/>
                      <a:pt x="2" y="51"/>
                      <a:pt x="2" y="51"/>
                    </a:cubicBezTo>
                    <a:cubicBezTo>
                      <a:pt x="6" y="53"/>
                      <a:pt x="10" y="54"/>
                      <a:pt x="16" y="54"/>
                    </a:cubicBezTo>
                    <a:cubicBezTo>
                      <a:pt x="19" y="54"/>
                      <a:pt x="26" y="53"/>
                      <a:pt x="32" y="49"/>
                    </a:cubicBezTo>
                    <a:cubicBezTo>
                      <a:pt x="36" y="46"/>
                      <a:pt x="37" y="41"/>
                      <a:pt x="37" y="37"/>
                    </a:cubicBezTo>
                    <a:cubicBezTo>
                      <a:pt x="37" y="27"/>
                      <a:pt x="28" y="24"/>
                      <a:pt x="24" y="22"/>
                    </a:cubicBezTo>
                    <a:lnTo>
                      <a:pt x="21" y="2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45" name="Freeform 340"/>
              <p:cNvSpPr>
                <a:spLocks noEditPoints="1"/>
              </p:cNvSpPr>
              <p:nvPr/>
            </p:nvSpPr>
            <p:spPr bwMode="auto">
              <a:xfrm>
                <a:off x="4691" y="3424"/>
                <a:ext cx="36" cy="42"/>
              </a:xfrm>
              <a:custGeom>
                <a:avLst/>
                <a:gdLst>
                  <a:gd name="T0" fmla="*/ 43 w 46"/>
                  <a:gd name="T1" fmla="*/ 40 h 54"/>
                  <a:gd name="T2" fmla="*/ 43 w 46"/>
                  <a:gd name="T3" fmla="*/ 40 h 54"/>
                  <a:gd name="T4" fmla="*/ 36 w 46"/>
                  <a:gd name="T5" fmla="*/ 44 h 54"/>
                  <a:gd name="T6" fmla="*/ 27 w 46"/>
                  <a:gd name="T7" fmla="*/ 46 h 54"/>
                  <a:gd name="T8" fmla="*/ 14 w 46"/>
                  <a:gd name="T9" fmla="*/ 41 h 54"/>
                  <a:gd name="T10" fmla="*/ 11 w 46"/>
                  <a:gd name="T11" fmla="*/ 28 h 54"/>
                  <a:gd name="T12" fmla="*/ 45 w 46"/>
                  <a:gd name="T13" fmla="*/ 28 h 54"/>
                  <a:gd name="T14" fmla="*/ 46 w 46"/>
                  <a:gd name="T15" fmla="*/ 28 h 54"/>
                  <a:gd name="T16" fmla="*/ 40 w 46"/>
                  <a:gd name="T17" fmla="*/ 7 h 54"/>
                  <a:gd name="T18" fmla="*/ 24 w 46"/>
                  <a:gd name="T19" fmla="*/ 0 h 54"/>
                  <a:gd name="T20" fmla="*/ 0 w 46"/>
                  <a:gd name="T21" fmla="*/ 27 h 54"/>
                  <a:gd name="T22" fmla="*/ 26 w 46"/>
                  <a:gd name="T23" fmla="*/ 54 h 54"/>
                  <a:gd name="T24" fmla="*/ 42 w 46"/>
                  <a:gd name="T25" fmla="*/ 50 h 54"/>
                  <a:gd name="T26" fmla="*/ 43 w 46"/>
                  <a:gd name="T27" fmla="*/ 49 h 54"/>
                  <a:gd name="T28" fmla="*/ 44 w 46"/>
                  <a:gd name="T29" fmla="*/ 41 h 54"/>
                  <a:gd name="T30" fmla="*/ 43 w 46"/>
                  <a:gd name="T31" fmla="*/ 40 h 54"/>
                  <a:gd name="T32" fmla="*/ 35 w 46"/>
                  <a:gd name="T33" fmla="*/ 21 h 54"/>
                  <a:gd name="T34" fmla="*/ 35 w 46"/>
                  <a:gd name="T35" fmla="*/ 21 h 54"/>
                  <a:gd name="T36" fmla="*/ 11 w 46"/>
                  <a:gd name="T37" fmla="*/ 21 h 54"/>
                  <a:gd name="T38" fmla="*/ 24 w 46"/>
                  <a:gd name="T39" fmla="*/ 7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1"/>
                      <a:pt x="39" y="43"/>
                      <a:pt x="36" y="44"/>
                    </a:cubicBezTo>
                    <a:cubicBezTo>
                      <a:pt x="33" y="45"/>
                      <a:pt x="30" y="46"/>
                      <a:pt x="27" y="46"/>
                    </a:cubicBezTo>
                    <a:cubicBezTo>
                      <a:pt x="24" y="46"/>
                      <a:pt x="18" y="45"/>
                      <a:pt x="14" y="41"/>
                    </a:cubicBezTo>
                    <a:cubicBezTo>
                      <a:pt x="11" y="36"/>
                      <a:pt x="11" y="32"/>
                      <a:pt x="11" y="28"/>
                    </a:cubicBezTo>
                    <a:cubicBezTo>
                      <a:pt x="27" y="28"/>
                      <a:pt x="29" y="28"/>
                      <a:pt x="45" y="28"/>
                    </a:cubicBezTo>
                    <a:lnTo>
                      <a:pt x="46" y="28"/>
                    </a:lnTo>
                    <a:cubicBezTo>
                      <a:pt x="46" y="23"/>
                      <a:pt x="46" y="13"/>
                      <a:pt x="40" y="7"/>
                    </a:cubicBezTo>
                    <a:cubicBezTo>
                      <a:pt x="37" y="3"/>
                      <a:pt x="32" y="0"/>
                      <a:pt x="24" y="0"/>
                    </a:cubicBezTo>
                    <a:cubicBezTo>
                      <a:pt x="11" y="0"/>
                      <a:pt x="0" y="9"/>
                      <a:pt x="0" y="27"/>
                    </a:cubicBezTo>
                    <a:cubicBezTo>
                      <a:pt x="0" y="44"/>
                      <a:pt x="10" y="54"/>
                      <a:pt x="26" y="54"/>
                    </a:cubicBezTo>
                    <a:cubicBezTo>
                      <a:pt x="35" y="54"/>
                      <a:pt x="41" y="51"/>
                      <a:pt x="42" y="50"/>
                    </a:cubicBezTo>
                    <a:lnTo>
                      <a:pt x="43" y="49"/>
                    </a:lnTo>
                    <a:cubicBezTo>
                      <a:pt x="43" y="45"/>
                      <a:pt x="43" y="44"/>
                      <a:pt x="44" y="41"/>
                    </a:cubicBezTo>
                    <a:lnTo>
                      <a:pt x="43" y="40"/>
                    </a:lnTo>
                    <a:close/>
                    <a:moveTo>
                      <a:pt x="35" y="21"/>
                    </a:moveTo>
                    <a:lnTo>
                      <a:pt x="35" y="21"/>
                    </a:lnTo>
                    <a:cubicBezTo>
                      <a:pt x="26" y="21"/>
                      <a:pt x="23" y="21"/>
                      <a:pt x="11" y="21"/>
                    </a:cubicBezTo>
                    <a:cubicBezTo>
                      <a:pt x="12" y="11"/>
                      <a:pt x="18" y="7"/>
                      <a:pt x="24" y="7"/>
                    </a:cubicBezTo>
                    <a:cubicBezTo>
                      <a:pt x="28" y="7"/>
                      <a:pt x="32" y="9"/>
                      <a:pt x="34" y="15"/>
                    </a:cubicBezTo>
                    <a:cubicBezTo>
                      <a:pt x="35" y="17"/>
                      <a:pt x="35" y="19"/>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46" name="Freeform 341"/>
              <p:cNvSpPr>
                <a:spLocks/>
              </p:cNvSpPr>
              <p:nvPr/>
            </p:nvSpPr>
            <p:spPr bwMode="auto">
              <a:xfrm>
                <a:off x="4733" y="3424"/>
                <a:ext cx="30" cy="42"/>
              </a:xfrm>
              <a:custGeom>
                <a:avLst/>
                <a:gdLst>
                  <a:gd name="T0" fmla="*/ 39 w 39"/>
                  <a:gd name="T1" fmla="*/ 40 h 54"/>
                  <a:gd name="T2" fmla="*/ 39 w 39"/>
                  <a:gd name="T3" fmla="*/ 40 h 54"/>
                  <a:gd name="T4" fmla="*/ 26 w 39"/>
                  <a:gd name="T5" fmla="*/ 45 h 54"/>
                  <a:gd name="T6" fmla="*/ 11 w 39"/>
                  <a:gd name="T7" fmla="*/ 27 h 54"/>
                  <a:gd name="T8" fmla="*/ 26 w 39"/>
                  <a:gd name="T9" fmla="*/ 8 h 54"/>
                  <a:gd name="T10" fmla="*/ 37 w 39"/>
                  <a:gd name="T11" fmla="*/ 12 h 54"/>
                  <a:gd name="T12" fmla="*/ 38 w 39"/>
                  <a:gd name="T13" fmla="*/ 12 h 54"/>
                  <a:gd name="T14" fmla="*/ 38 w 39"/>
                  <a:gd name="T15" fmla="*/ 4 h 54"/>
                  <a:gd name="T16" fmla="*/ 38 w 39"/>
                  <a:gd name="T17" fmla="*/ 3 h 54"/>
                  <a:gd name="T18" fmla="*/ 25 w 39"/>
                  <a:gd name="T19" fmla="*/ 0 h 54"/>
                  <a:gd name="T20" fmla="*/ 0 w 39"/>
                  <a:gd name="T21" fmla="*/ 27 h 54"/>
                  <a:gd name="T22" fmla="*/ 24 w 39"/>
                  <a:gd name="T23" fmla="*/ 54 h 54"/>
                  <a:gd name="T24" fmla="*/ 38 w 39"/>
                  <a:gd name="T25" fmla="*/ 50 h 54"/>
                  <a:gd name="T26" fmla="*/ 39 w 39"/>
                  <a:gd name="T27" fmla="*/ 50 h 54"/>
                  <a:gd name="T28" fmla="*/ 39 w 39"/>
                  <a:gd name="T29" fmla="*/ 41 h 54"/>
                  <a:gd name="T30" fmla="*/ 39 w 39"/>
                  <a:gd name="T31"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54">
                    <a:moveTo>
                      <a:pt x="39" y="40"/>
                    </a:moveTo>
                    <a:lnTo>
                      <a:pt x="39" y="40"/>
                    </a:lnTo>
                    <a:cubicBezTo>
                      <a:pt x="37" y="42"/>
                      <a:pt x="33" y="45"/>
                      <a:pt x="26" y="45"/>
                    </a:cubicBezTo>
                    <a:cubicBezTo>
                      <a:pt x="18" y="45"/>
                      <a:pt x="11" y="41"/>
                      <a:pt x="11" y="27"/>
                    </a:cubicBezTo>
                    <a:cubicBezTo>
                      <a:pt x="11" y="14"/>
                      <a:pt x="18" y="8"/>
                      <a:pt x="26" y="8"/>
                    </a:cubicBezTo>
                    <a:cubicBezTo>
                      <a:pt x="30" y="8"/>
                      <a:pt x="34" y="10"/>
                      <a:pt x="37" y="12"/>
                    </a:cubicBezTo>
                    <a:lnTo>
                      <a:pt x="38" y="12"/>
                    </a:lnTo>
                    <a:cubicBezTo>
                      <a:pt x="38" y="9"/>
                      <a:pt x="38" y="7"/>
                      <a:pt x="38" y="4"/>
                    </a:cubicBezTo>
                    <a:lnTo>
                      <a:pt x="38" y="3"/>
                    </a:lnTo>
                    <a:cubicBezTo>
                      <a:pt x="36" y="2"/>
                      <a:pt x="31" y="0"/>
                      <a:pt x="25" y="0"/>
                    </a:cubicBezTo>
                    <a:cubicBezTo>
                      <a:pt x="9" y="0"/>
                      <a:pt x="0" y="12"/>
                      <a:pt x="0" y="27"/>
                    </a:cubicBezTo>
                    <a:cubicBezTo>
                      <a:pt x="0" y="43"/>
                      <a:pt x="9" y="54"/>
                      <a:pt x="24" y="54"/>
                    </a:cubicBezTo>
                    <a:cubicBezTo>
                      <a:pt x="31" y="54"/>
                      <a:pt x="35" y="52"/>
                      <a:pt x="38" y="50"/>
                    </a:cubicBezTo>
                    <a:lnTo>
                      <a:pt x="39" y="50"/>
                    </a:lnTo>
                    <a:cubicBezTo>
                      <a:pt x="39" y="46"/>
                      <a:pt x="39" y="45"/>
                      <a:pt x="39" y="41"/>
                    </a:cubicBezTo>
                    <a:lnTo>
                      <a:pt x="39" y="4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47" name="Freeform 342"/>
              <p:cNvSpPr>
                <a:spLocks/>
              </p:cNvSpPr>
              <p:nvPr/>
            </p:nvSpPr>
            <p:spPr bwMode="auto">
              <a:xfrm>
                <a:off x="4769" y="3425"/>
                <a:ext cx="35" cy="41"/>
              </a:xfrm>
              <a:custGeom>
                <a:avLst/>
                <a:gdLst>
                  <a:gd name="T0" fmla="*/ 44 w 45"/>
                  <a:gd name="T1" fmla="*/ 0 h 53"/>
                  <a:gd name="T2" fmla="*/ 44 w 45"/>
                  <a:gd name="T3" fmla="*/ 0 h 53"/>
                  <a:gd name="T4" fmla="*/ 34 w 45"/>
                  <a:gd name="T5" fmla="*/ 0 h 53"/>
                  <a:gd name="T6" fmla="*/ 33 w 45"/>
                  <a:gd name="T7" fmla="*/ 1 h 53"/>
                  <a:gd name="T8" fmla="*/ 34 w 45"/>
                  <a:gd name="T9" fmla="*/ 24 h 53"/>
                  <a:gd name="T10" fmla="*/ 34 w 45"/>
                  <a:gd name="T11" fmla="*/ 39 h 53"/>
                  <a:gd name="T12" fmla="*/ 21 w 45"/>
                  <a:gd name="T13" fmla="*/ 45 h 53"/>
                  <a:gd name="T14" fmla="*/ 11 w 45"/>
                  <a:gd name="T15" fmla="*/ 31 h 53"/>
                  <a:gd name="T16" fmla="*/ 11 w 45"/>
                  <a:gd name="T17" fmla="*/ 22 h 53"/>
                  <a:gd name="T18" fmla="*/ 11 w 45"/>
                  <a:gd name="T19" fmla="*/ 0 h 53"/>
                  <a:gd name="T20" fmla="*/ 11 w 45"/>
                  <a:gd name="T21" fmla="*/ 0 h 53"/>
                  <a:gd name="T22" fmla="*/ 1 w 45"/>
                  <a:gd name="T23" fmla="*/ 0 h 53"/>
                  <a:gd name="T24" fmla="*/ 0 w 45"/>
                  <a:gd name="T25" fmla="*/ 1 h 53"/>
                  <a:gd name="T26" fmla="*/ 1 w 45"/>
                  <a:gd name="T27" fmla="*/ 22 h 53"/>
                  <a:gd name="T28" fmla="*/ 1 w 45"/>
                  <a:gd name="T29" fmla="*/ 28 h 53"/>
                  <a:gd name="T30" fmla="*/ 7 w 45"/>
                  <a:gd name="T31" fmla="*/ 49 h 53"/>
                  <a:gd name="T32" fmla="*/ 18 w 45"/>
                  <a:gd name="T33" fmla="*/ 53 h 53"/>
                  <a:gd name="T34" fmla="*/ 34 w 45"/>
                  <a:gd name="T35" fmla="*/ 47 h 53"/>
                  <a:gd name="T36" fmla="*/ 34 w 45"/>
                  <a:gd name="T37" fmla="*/ 51 h 53"/>
                  <a:gd name="T38" fmla="*/ 34 w 45"/>
                  <a:gd name="T39" fmla="*/ 52 h 53"/>
                  <a:gd name="T40" fmla="*/ 44 w 45"/>
                  <a:gd name="T41" fmla="*/ 51 h 53"/>
                  <a:gd name="T42" fmla="*/ 45 w 45"/>
                  <a:gd name="T43" fmla="*/ 51 h 53"/>
                  <a:gd name="T44" fmla="*/ 45 w 45"/>
                  <a:gd name="T45" fmla="*/ 47 h 53"/>
                  <a:gd name="T46" fmla="*/ 44 w 45"/>
                  <a:gd name="T47" fmla="*/ 23 h 53"/>
                  <a:gd name="T48" fmla="*/ 44 w 45"/>
                  <a:gd name="T49" fmla="*/ 0 h 53"/>
                  <a:gd name="T50" fmla="*/ 44 w 45"/>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4" y="0"/>
                    </a:moveTo>
                    <a:lnTo>
                      <a:pt x="44" y="0"/>
                    </a:lnTo>
                    <a:cubicBezTo>
                      <a:pt x="39" y="0"/>
                      <a:pt x="38" y="0"/>
                      <a:pt x="34" y="0"/>
                    </a:cubicBezTo>
                    <a:lnTo>
                      <a:pt x="33" y="1"/>
                    </a:lnTo>
                    <a:cubicBezTo>
                      <a:pt x="34" y="7"/>
                      <a:pt x="34" y="10"/>
                      <a:pt x="34" y="24"/>
                    </a:cubicBezTo>
                    <a:cubicBezTo>
                      <a:pt x="34" y="30"/>
                      <a:pt x="34" y="34"/>
                      <a:pt x="34" y="39"/>
                    </a:cubicBezTo>
                    <a:cubicBezTo>
                      <a:pt x="31" y="41"/>
                      <a:pt x="27" y="45"/>
                      <a:pt x="21" y="45"/>
                    </a:cubicBezTo>
                    <a:cubicBezTo>
                      <a:pt x="11" y="45"/>
                      <a:pt x="11" y="36"/>
                      <a:pt x="11" y="31"/>
                    </a:cubicBezTo>
                    <a:cubicBezTo>
                      <a:pt x="11" y="27"/>
                      <a:pt x="11" y="25"/>
                      <a:pt x="11" y="22"/>
                    </a:cubicBezTo>
                    <a:lnTo>
                      <a:pt x="11" y="0"/>
                    </a:lnTo>
                    <a:lnTo>
                      <a:pt x="11" y="0"/>
                    </a:lnTo>
                    <a:cubicBezTo>
                      <a:pt x="6" y="0"/>
                      <a:pt x="5" y="0"/>
                      <a:pt x="1" y="0"/>
                    </a:cubicBezTo>
                    <a:lnTo>
                      <a:pt x="0" y="1"/>
                    </a:lnTo>
                    <a:cubicBezTo>
                      <a:pt x="0" y="6"/>
                      <a:pt x="0" y="8"/>
                      <a:pt x="1" y="22"/>
                    </a:cubicBezTo>
                    <a:lnTo>
                      <a:pt x="1" y="28"/>
                    </a:lnTo>
                    <a:cubicBezTo>
                      <a:pt x="1" y="36"/>
                      <a:pt x="1" y="44"/>
                      <a:pt x="7" y="49"/>
                    </a:cubicBezTo>
                    <a:cubicBezTo>
                      <a:pt x="10" y="52"/>
                      <a:pt x="14" y="53"/>
                      <a:pt x="18" y="53"/>
                    </a:cubicBezTo>
                    <a:cubicBezTo>
                      <a:pt x="26" y="53"/>
                      <a:pt x="32" y="49"/>
                      <a:pt x="34" y="47"/>
                    </a:cubicBezTo>
                    <a:lnTo>
                      <a:pt x="34" y="51"/>
                    </a:lnTo>
                    <a:lnTo>
                      <a:pt x="34" y="52"/>
                    </a:lnTo>
                    <a:cubicBezTo>
                      <a:pt x="39" y="52"/>
                      <a:pt x="40" y="52"/>
                      <a:pt x="44" y="51"/>
                    </a:cubicBezTo>
                    <a:lnTo>
                      <a:pt x="45" y="51"/>
                    </a:lnTo>
                    <a:cubicBezTo>
                      <a:pt x="45" y="50"/>
                      <a:pt x="45" y="48"/>
                      <a:pt x="45" y="47"/>
                    </a:cubicBezTo>
                    <a:cubicBezTo>
                      <a:pt x="44" y="42"/>
                      <a:pt x="44" y="35"/>
                      <a:pt x="44" y="23"/>
                    </a:cubicBezTo>
                    <a:cubicBezTo>
                      <a:pt x="44" y="15"/>
                      <a:pt x="44" y="8"/>
                      <a:pt x="44" y="0"/>
                    </a:cubicBez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48" name="Freeform 343"/>
              <p:cNvSpPr>
                <a:spLocks/>
              </p:cNvSpPr>
              <p:nvPr/>
            </p:nvSpPr>
            <p:spPr bwMode="auto">
              <a:xfrm>
                <a:off x="4814" y="3424"/>
                <a:ext cx="20" cy="41"/>
              </a:xfrm>
              <a:custGeom>
                <a:avLst/>
                <a:gdLst>
                  <a:gd name="T0" fmla="*/ 24 w 26"/>
                  <a:gd name="T1" fmla="*/ 11 h 53"/>
                  <a:gd name="T2" fmla="*/ 24 w 26"/>
                  <a:gd name="T3" fmla="*/ 11 h 53"/>
                  <a:gd name="T4" fmla="*/ 26 w 26"/>
                  <a:gd name="T5" fmla="*/ 1 h 53"/>
                  <a:gd name="T6" fmla="*/ 26 w 26"/>
                  <a:gd name="T7" fmla="*/ 0 h 53"/>
                  <a:gd name="T8" fmla="*/ 23 w 26"/>
                  <a:gd name="T9" fmla="*/ 0 h 53"/>
                  <a:gd name="T10" fmla="*/ 11 w 26"/>
                  <a:gd name="T11" fmla="*/ 9 h 53"/>
                  <a:gd name="T12" fmla="*/ 11 w 26"/>
                  <a:gd name="T13" fmla="*/ 1 h 53"/>
                  <a:gd name="T14" fmla="*/ 11 w 26"/>
                  <a:gd name="T15" fmla="*/ 0 h 53"/>
                  <a:gd name="T16" fmla="*/ 0 w 26"/>
                  <a:gd name="T17" fmla="*/ 2 h 53"/>
                  <a:gd name="T18" fmla="*/ 0 w 26"/>
                  <a:gd name="T19" fmla="*/ 3 h 53"/>
                  <a:gd name="T20" fmla="*/ 1 w 26"/>
                  <a:gd name="T21" fmla="*/ 29 h 53"/>
                  <a:gd name="T22" fmla="*/ 0 w 26"/>
                  <a:gd name="T23" fmla="*/ 52 h 53"/>
                  <a:gd name="T24" fmla="*/ 1 w 26"/>
                  <a:gd name="T25" fmla="*/ 53 h 53"/>
                  <a:gd name="T26" fmla="*/ 11 w 26"/>
                  <a:gd name="T27" fmla="*/ 53 h 53"/>
                  <a:gd name="T28" fmla="*/ 12 w 26"/>
                  <a:gd name="T29" fmla="*/ 52 h 53"/>
                  <a:gd name="T30" fmla="*/ 11 w 26"/>
                  <a:gd name="T31" fmla="*/ 29 h 53"/>
                  <a:gd name="T32" fmla="*/ 15 w 26"/>
                  <a:gd name="T33" fmla="*/ 12 h 53"/>
                  <a:gd name="T34" fmla="*/ 19 w 26"/>
                  <a:gd name="T35" fmla="*/ 11 h 53"/>
                  <a:gd name="T36" fmla="*/ 23 w 26"/>
                  <a:gd name="T37" fmla="*/ 11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7"/>
                      <a:pt x="25" y="6"/>
                      <a:pt x="26" y="1"/>
                    </a:cubicBezTo>
                    <a:lnTo>
                      <a:pt x="26" y="0"/>
                    </a:lnTo>
                    <a:cubicBezTo>
                      <a:pt x="25" y="0"/>
                      <a:pt x="24" y="0"/>
                      <a:pt x="23" y="0"/>
                    </a:cubicBezTo>
                    <a:cubicBezTo>
                      <a:pt x="14" y="0"/>
                      <a:pt x="12" y="6"/>
                      <a:pt x="11" y="9"/>
                    </a:cubicBezTo>
                    <a:lnTo>
                      <a:pt x="11" y="1"/>
                    </a:lnTo>
                    <a:lnTo>
                      <a:pt x="11" y="0"/>
                    </a:lnTo>
                    <a:cubicBezTo>
                      <a:pt x="7" y="1"/>
                      <a:pt x="4" y="2"/>
                      <a:pt x="0" y="2"/>
                    </a:cubicBezTo>
                    <a:lnTo>
                      <a:pt x="0" y="3"/>
                    </a:lnTo>
                    <a:cubicBezTo>
                      <a:pt x="0" y="9"/>
                      <a:pt x="1" y="13"/>
                      <a:pt x="1" y="29"/>
                    </a:cubicBezTo>
                    <a:cubicBezTo>
                      <a:pt x="1" y="38"/>
                      <a:pt x="1" y="45"/>
                      <a:pt x="0" y="52"/>
                    </a:cubicBezTo>
                    <a:lnTo>
                      <a:pt x="1" y="53"/>
                    </a:lnTo>
                    <a:cubicBezTo>
                      <a:pt x="6" y="53"/>
                      <a:pt x="7" y="53"/>
                      <a:pt x="11" y="53"/>
                    </a:cubicBezTo>
                    <a:lnTo>
                      <a:pt x="12" y="52"/>
                    </a:lnTo>
                    <a:cubicBezTo>
                      <a:pt x="12" y="46"/>
                      <a:pt x="11" y="41"/>
                      <a:pt x="11" y="29"/>
                    </a:cubicBezTo>
                    <a:cubicBezTo>
                      <a:pt x="11" y="19"/>
                      <a:pt x="11" y="15"/>
                      <a:pt x="15" y="12"/>
                    </a:cubicBezTo>
                    <a:cubicBezTo>
                      <a:pt x="16" y="11"/>
                      <a:pt x="18" y="11"/>
                      <a:pt x="19" y="11"/>
                    </a:cubicBezTo>
                    <a:cubicBezTo>
                      <a:pt x="21" y="11"/>
                      <a:pt x="22" y="11"/>
                      <a:pt x="23" y="11"/>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49" name="Freeform 344"/>
              <p:cNvSpPr>
                <a:spLocks noEditPoints="1"/>
              </p:cNvSpPr>
              <p:nvPr/>
            </p:nvSpPr>
            <p:spPr bwMode="auto">
              <a:xfrm>
                <a:off x="4839" y="3406"/>
                <a:ext cx="9" cy="59"/>
              </a:xfrm>
              <a:custGeom>
                <a:avLst/>
                <a:gdLst>
                  <a:gd name="T0" fmla="*/ 12 w 12"/>
                  <a:gd name="T1" fmla="*/ 76 h 77"/>
                  <a:gd name="T2" fmla="*/ 12 w 12"/>
                  <a:gd name="T3" fmla="*/ 76 h 77"/>
                  <a:gd name="T4" fmla="*/ 11 w 12"/>
                  <a:gd name="T5" fmla="*/ 48 h 77"/>
                  <a:gd name="T6" fmla="*/ 12 w 12"/>
                  <a:gd name="T7" fmla="*/ 25 h 77"/>
                  <a:gd name="T8" fmla="*/ 11 w 12"/>
                  <a:gd name="T9" fmla="*/ 24 h 77"/>
                  <a:gd name="T10" fmla="*/ 0 w 12"/>
                  <a:gd name="T11" fmla="*/ 26 h 77"/>
                  <a:gd name="T12" fmla="*/ 0 w 12"/>
                  <a:gd name="T13" fmla="*/ 27 h 77"/>
                  <a:gd name="T14" fmla="*/ 1 w 12"/>
                  <a:gd name="T15" fmla="*/ 55 h 77"/>
                  <a:gd name="T16" fmla="*/ 0 w 12"/>
                  <a:gd name="T17" fmla="*/ 76 h 77"/>
                  <a:gd name="T18" fmla="*/ 0 w 12"/>
                  <a:gd name="T19" fmla="*/ 77 h 77"/>
                  <a:gd name="T20" fmla="*/ 11 w 12"/>
                  <a:gd name="T21" fmla="*/ 76 h 77"/>
                  <a:gd name="T22" fmla="*/ 12 w 12"/>
                  <a:gd name="T23" fmla="*/ 76 h 77"/>
                  <a:gd name="T24" fmla="*/ 12 w 12"/>
                  <a:gd name="T25" fmla="*/ 10 h 77"/>
                  <a:gd name="T26" fmla="*/ 12 w 12"/>
                  <a:gd name="T27" fmla="*/ 10 h 77"/>
                  <a:gd name="T28" fmla="*/ 12 w 12"/>
                  <a:gd name="T29" fmla="*/ 1 h 77"/>
                  <a:gd name="T30" fmla="*/ 11 w 12"/>
                  <a:gd name="T31" fmla="*/ 0 h 77"/>
                  <a:gd name="T32" fmla="*/ 0 w 12"/>
                  <a:gd name="T33" fmla="*/ 1 h 77"/>
                  <a:gd name="T34" fmla="*/ 0 w 12"/>
                  <a:gd name="T35" fmla="*/ 2 h 77"/>
                  <a:gd name="T36" fmla="*/ 0 w 12"/>
                  <a:gd name="T37" fmla="*/ 7 h 77"/>
                  <a:gd name="T38" fmla="*/ 0 w 12"/>
                  <a:gd name="T39" fmla="*/ 11 h 77"/>
                  <a:gd name="T40" fmla="*/ 0 w 12"/>
                  <a:gd name="T41" fmla="*/ 11 h 77"/>
                  <a:gd name="T42" fmla="*/ 11 w 12"/>
                  <a:gd name="T43" fmla="*/ 11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1" y="69"/>
                      <a:pt x="11" y="67"/>
                      <a:pt x="11" y="48"/>
                    </a:cubicBezTo>
                    <a:cubicBezTo>
                      <a:pt x="11" y="36"/>
                      <a:pt x="11" y="30"/>
                      <a:pt x="12" y="25"/>
                    </a:cubicBezTo>
                    <a:lnTo>
                      <a:pt x="11" y="24"/>
                    </a:lnTo>
                    <a:cubicBezTo>
                      <a:pt x="6" y="26"/>
                      <a:pt x="4" y="26"/>
                      <a:pt x="0" y="26"/>
                    </a:cubicBezTo>
                    <a:lnTo>
                      <a:pt x="0" y="27"/>
                    </a:lnTo>
                    <a:cubicBezTo>
                      <a:pt x="0" y="33"/>
                      <a:pt x="1" y="36"/>
                      <a:pt x="1" y="55"/>
                    </a:cubicBezTo>
                    <a:cubicBezTo>
                      <a:pt x="1" y="66"/>
                      <a:pt x="0" y="71"/>
                      <a:pt x="0" y="76"/>
                    </a:cubicBezTo>
                    <a:lnTo>
                      <a:pt x="0" y="77"/>
                    </a:lnTo>
                    <a:cubicBezTo>
                      <a:pt x="5" y="77"/>
                      <a:pt x="6" y="77"/>
                      <a:pt x="11" y="76"/>
                    </a:cubicBezTo>
                    <a:lnTo>
                      <a:pt x="12" y="76"/>
                    </a:lnTo>
                    <a:close/>
                    <a:moveTo>
                      <a:pt x="12" y="10"/>
                    </a:moveTo>
                    <a:lnTo>
                      <a:pt x="12" y="10"/>
                    </a:lnTo>
                    <a:cubicBezTo>
                      <a:pt x="12" y="6"/>
                      <a:pt x="12" y="5"/>
                      <a:pt x="12" y="1"/>
                    </a:cubicBezTo>
                    <a:lnTo>
                      <a:pt x="11" y="0"/>
                    </a:lnTo>
                    <a:cubicBezTo>
                      <a:pt x="6" y="0"/>
                      <a:pt x="6" y="1"/>
                      <a:pt x="0" y="1"/>
                    </a:cubicBezTo>
                    <a:lnTo>
                      <a:pt x="0" y="2"/>
                    </a:lnTo>
                    <a:cubicBezTo>
                      <a:pt x="0" y="4"/>
                      <a:pt x="0" y="5"/>
                      <a:pt x="0" y="7"/>
                    </a:cubicBezTo>
                    <a:cubicBezTo>
                      <a:pt x="0" y="8"/>
                      <a:pt x="0" y="10"/>
                      <a:pt x="0" y="11"/>
                    </a:cubicBezTo>
                    <a:lnTo>
                      <a:pt x="0" y="11"/>
                    </a:lnTo>
                    <a:cubicBezTo>
                      <a:pt x="5" y="11"/>
                      <a:pt x="6" y="11"/>
                      <a:pt x="11" y="11"/>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50" name="Freeform 345"/>
              <p:cNvSpPr>
                <a:spLocks/>
              </p:cNvSpPr>
              <p:nvPr/>
            </p:nvSpPr>
            <p:spPr bwMode="auto">
              <a:xfrm>
                <a:off x="4854" y="3413"/>
                <a:ext cx="22" cy="52"/>
              </a:xfrm>
              <a:custGeom>
                <a:avLst/>
                <a:gdLst>
                  <a:gd name="T0" fmla="*/ 28 w 29"/>
                  <a:gd name="T1" fmla="*/ 58 h 67"/>
                  <a:gd name="T2" fmla="*/ 28 w 29"/>
                  <a:gd name="T3" fmla="*/ 58 h 67"/>
                  <a:gd name="T4" fmla="*/ 23 w 29"/>
                  <a:gd name="T5" fmla="*/ 59 h 67"/>
                  <a:gd name="T6" fmla="*/ 18 w 29"/>
                  <a:gd name="T7" fmla="*/ 50 h 67"/>
                  <a:gd name="T8" fmla="*/ 17 w 29"/>
                  <a:gd name="T9" fmla="*/ 41 h 67"/>
                  <a:gd name="T10" fmla="*/ 18 w 29"/>
                  <a:gd name="T11" fmla="*/ 23 h 67"/>
                  <a:gd name="T12" fmla="*/ 28 w 29"/>
                  <a:gd name="T13" fmla="*/ 23 h 67"/>
                  <a:gd name="T14" fmla="*/ 29 w 29"/>
                  <a:gd name="T15" fmla="*/ 23 h 67"/>
                  <a:gd name="T16" fmla="*/ 29 w 29"/>
                  <a:gd name="T17" fmla="*/ 16 h 67"/>
                  <a:gd name="T18" fmla="*/ 29 w 29"/>
                  <a:gd name="T19" fmla="*/ 15 h 67"/>
                  <a:gd name="T20" fmla="*/ 18 w 29"/>
                  <a:gd name="T21" fmla="*/ 15 h 67"/>
                  <a:gd name="T22" fmla="*/ 18 w 29"/>
                  <a:gd name="T23" fmla="*/ 0 h 67"/>
                  <a:gd name="T24" fmla="*/ 17 w 29"/>
                  <a:gd name="T25" fmla="*/ 0 h 67"/>
                  <a:gd name="T26" fmla="*/ 7 w 29"/>
                  <a:gd name="T27" fmla="*/ 2 h 67"/>
                  <a:gd name="T28" fmla="*/ 7 w 29"/>
                  <a:gd name="T29" fmla="*/ 3 h 67"/>
                  <a:gd name="T30" fmla="*/ 7 w 29"/>
                  <a:gd name="T31" fmla="*/ 9 h 67"/>
                  <a:gd name="T32" fmla="*/ 7 w 29"/>
                  <a:gd name="T33" fmla="*/ 15 h 67"/>
                  <a:gd name="T34" fmla="*/ 1 w 29"/>
                  <a:gd name="T35" fmla="*/ 15 h 67"/>
                  <a:gd name="T36" fmla="*/ 0 w 29"/>
                  <a:gd name="T37" fmla="*/ 16 h 67"/>
                  <a:gd name="T38" fmla="*/ 0 w 29"/>
                  <a:gd name="T39" fmla="*/ 23 h 67"/>
                  <a:gd name="T40" fmla="*/ 0 w 29"/>
                  <a:gd name="T41" fmla="*/ 23 h 67"/>
                  <a:gd name="T42" fmla="*/ 7 w 29"/>
                  <a:gd name="T43" fmla="*/ 23 h 67"/>
                  <a:gd name="T44" fmla="*/ 7 w 29"/>
                  <a:gd name="T45" fmla="*/ 45 h 67"/>
                  <a:gd name="T46" fmla="*/ 9 w 29"/>
                  <a:gd name="T47" fmla="*/ 62 h 67"/>
                  <a:gd name="T48" fmla="*/ 21 w 29"/>
                  <a:gd name="T49" fmla="*/ 67 h 67"/>
                  <a:gd name="T50" fmla="*/ 28 w 29"/>
                  <a:gd name="T51" fmla="*/ 66 h 67"/>
                  <a:gd name="T52" fmla="*/ 28 w 29"/>
                  <a:gd name="T53" fmla="*/ 66 h 67"/>
                  <a:gd name="T54" fmla="*/ 29 w 29"/>
                  <a:gd name="T55" fmla="*/ 59 h 67"/>
                  <a:gd name="T56" fmla="*/ 28 w 29"/>
                  <a:gd name="T57"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67">
                    <a:moveTo>
                      <a:pt x="28" y="58"/>
                    </a:moveTo>
                    <a:lnTo>
                      <a:pt x="28" y="58"/>
                    </a:lnTo>
                    <a:cubicBezTo>
                      <a:pt x="27" y="59"/>
                      <a:pt x="25" y="59"/>
                      <a:pt x="23" y="59"/>
                    </a:cubicBezTo>
                    <a:cubicBezTo>
                      <a:pt x="18" y="59"/>
                      <a:pt x="18" y="57"/>
                      <a:pt x="18" y="50"/>
                    </a:cubicBezTo>
                    <a:cubicBezTo>
                      <a:pt x="18" y="48"/>
                      <a:pt x="18" y="43"/>
                      <a:pt x="17" y="41"/>
                    </a:cubicBezTo>
                    <a:lnTo>
                      <a:pt x="18" y="23"/>
                    </a:lnTo>
                    <a:cubicBezTo>
                      <a:pt x="23" y="23"/>
                      <a:pt x="23" y="23"/>
                      <a:pt x="28" y="23"/>
                    </a:cubicBezTo>
                    <a:lnTo>
                      <a:pt x="29" y="23"/>
                    </a:lnTo>
                    <a:cubicBezTo>
                      <a:pt x="29" y="19"/>
                      <a:pt x="29" y="18"/>
                      <a:pt x="29" y="16"/>
                    </a:cubicBezTo>
                    <a:lnTo>
                      <a:pt x="29" y="15"/>
                    </a:lnTo>
                    <a:cubicBezTo>
                      <a:pt x="23" y="15"/>
                      <a:pt x="22" y="15"/>
                      <a:pt x="18" y="15"/>
                    </a:cubicBezTo>
                    <a:cubicBezTo>
                      <a:pt x="18" y="8"/>
                      <a:pt x="18" y="7"/>
                      <a:pt x="18" y="0"/>
                    </a:cubicBezTo>
                    <a:lnTo>
                      <a:pt x="17" y="0"/>
                    </a:lnTo>
                    <a:cubicBezTo>
                      <a:pt x="13" y="1"/>
                      <a:pt x="12" y="1"/>
                      <a:pt x="7" y="2"/>
                    </a:cubicBezTo>
                    <a:lnTo>
                      <a:pt x="7" y="3"/>
                    </a:lnTo>
                    <a:cubicBezTo>
                      <a:pt x="7" y="5"/>
                      <a:pt x="7" y="7"/>
                      <a:pt x="7" y="9"/>
                    </a:cubicBezTo>
                    <a:cubicBezTo>
                      <a:pt x="7" y="11"/>
                      <a:pt x="7" y="13"/>
                      <a:pt x="7" y="15"/>
                    </a:cubicBezTo>
                    <a:cubicBezTo>
                      <a:pt x="4" y="15"/>
                      <a:pt x="3" y="15"/>
                      <a:pt x="1" y="15"/>
                    </a:cubicBezTo>
                    <a:lnTo>
                      <a:pt x="0" y="16"/>
                    </a:lnTo>
                    <a:cubicBezTo>
                      <a:pt x="0" y="19"/>
                      <a:pt x="0" y="20"/>
                      <a:pt x="0" y="23"/>
                    </a:cubicBezTo>
                    <a:lnTo>
                      <a:pt x="0" y="23"/>
                    </a:lnTo>
                    <a:cubicBezTo>
                      <a:pt x="4" y="23"/>
                      <a:pt x="4" y="23"/>
                      <a:pt x="7" y="23"/>
                    </a:cubicBezTo>
                    <a:lnTo>
                      <a:pt x="7" y="45"/>
                    </a:lnTo>
                    <a:cubicBezTo>
                      <a:pt x="7" y="57"/>
                      <a:pt x="7" y="59"/>
                      <a:pt x="9" y="62"/>
                    </a:cubicBezTo>
                    <a:cubicBezTo>
                      <a:pt x="12" y="67"/>
                      <a:pt x="18" y="67"/>
                      <a:pt x="21" y="67"/>
                    </a:cubicBezTo>
                    <a:cubicBezTo>
                      <a:pt x="24" y="67"/>
                      <a:pt x="26" y="67"/>
                      <a:pt x="28" y="66"/>
                    </a:cubicBezTo>
                    <a:lnTo>
                      <a:pt x="28" y="66"/>
                    </a:lnTo>
                    <a:cubicBezTo>
                      <a:pt x="29" y="63"/>
                      <a:pt x="29" y="62"/>
                      <a:pt x="29" y="59"/>
                    </a:cubicBezTo>
                    <a:lnTo>
                      <a:pt x="28" y="5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51" name="Freeform 346"/>
              <p:cNvSpPr>
                <a:spLocks/>
              </p:cNvSpPr>
              <p:nvPr/>
            </p:nvSpPr>
            <p:spPr bwMode="auto">
              <a:xfrm>
                <a:off x="4877" y="3425"/>
                <a:ext cx="35" cy="58"/>
              </a:xfrm>
              <a:custGeom>
                <a:avLst/>
                <a:gdLst>
                  <a:gd name="T0" fmla="*/ 46 w 46"/>
                  <a:gd name="T1" fmla="*/ 0 h 76"/>
                  <a:gd name="T2" fmla="*/ 46 w 46"/>
                  <a:gd name="T3" fmla="*/ 0 h 76"/>
                  <a:gd name="T4" fmla="*/ 36 w 46"/>
                  <a:gd name="T5" fmla="*/ 0 h 76"/>
                  <a:gd name="T6" fmla="*/ 36 w 46"/>
                  <a:gd name="T7" fmla="*/ 1 h 76"/>
                  <a:gd name="T8" fmla="*/ 30 w 46"/>
                  <a:gd name="T9" fmla="*/ 21 h 76"/>
                  <a:gd name="T10" fmla="*/ 24 w 46"/>
                  <a:gd name="T11" fmla="*/ 39 h 76"/>
                  <a:gd name="T12" fmla="*/ 18 w 46"/>
                  <a:gd name="T13" fmla="*/ 20 h 76"/>
                  <a:gd name="T14" fmla="*/ 12 w 46"/>
                  <a:gd name="T15" fmla="*/ 0 h 76"/>
                  <a:gd name="T16" fmla="*/ 11 w 46"/>
                  <a:gd name="T17" fmla="*/ 0 h 76"/>
                  <a:gd name="T18" fmla="*/ 0 w 46"/>
                  <a:gd name="T19" fmla="*/ 1 h 76"/>
                  <a:gd name="T20" fmla="*/ 0 w 46"/>
                  <a:gd name="T21" fmla="*/ 1 h 76"/>
                  <a:gd name="T22" fmla="*/ 19 w 46"/>
                  <a:gd name="T23" fmla="*/ 53 h 76"/>
                  <a:gd name="T24" fmla="*/ 18 w 46"/>
                  <a:gd name="T25" fmla="*/ 53 h 76"/>
                  <a:gd name="T26" fmla="*/ 14 w 46"/>
                  <a:gd name="T27" fmla="*/ 63 h 76"/>
                  <a:gd name="T28" fmla="*/ 9 w 46"/>
                  <a:gd name="T29" fmla="*/ 75 h 76"/>
                  <a:gd name="T30" fmla="*/ 9 w 46"/>
                  <a:gd name="T31" fmla="*/ 75 h 76"/>
                  <a:gd name="T32" fmla="*/ 9 w 46"/>
                  <a:gd name="T33" fmla="*/ 76 h 76"/>
                  <a:gd name="T34" fmla="*/ 20 w 46"/>
                  <a:gd name="T35" fmla="*/ 76 h 76"/>
                  <a:gd name="T36" fmla="*/ 21 w 46"/>
                  <a:gd name="T37" fmla="*/ 75 h 76"/>
                  <a:gd name="T38" fmla="*/ 29 w 46"/>
                  <a:gd name="T39" fmla="*/ 48 h 76"/>
                  <a:gd name="T40" fmla="*/ 46 w 46"/>
                  <a:gd name="T41" fmla="*/ 1 h 76"/>
                  <a:gd name="T42" fmla="*/ 46 w 46"/>
                  <a:gd name="T4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76">
                    <a:moveTo>
                      <a:pt x="46" y="0"/>
                    </a:moveTo>
                    <a:lnTo>
                      <a:pt x="46" y="0"/>
                    </a:lnTo>
                    <a:cubicBezTo>
                      <a:pt x="42" y="0"/>
                      <a:pt x="39" y="0"/>
                      <a:pt x="36" y="0"/>
                    </a:cubicBezTo>
                    <a:lnTo>
                      <a:pt x="36" y="1"/>
                    </a:lnTo>
                    <a:cubicBezTo>
                      <a:pt x="34" y="6"/>
                      <a:pt x="32" y="14"/>
                      <a:pt x="30" y="21"/>
                    </a:cubicBezTo>
                    <a:lnTo>
                      <a:pt x="24" y="39"/>
                    </a:lnTo>
                    <a:lnTo>
                      <a:pt x="18" y="20"/>
                    </a:lnTo>
                    <a:cubicBezTo>
                      <a:pt x="15" y="13"/>
                      <a:pt x="14" y="9"/>
                      <a:pt x="12" y="0"/>
                    </a:cubicBezTo>
                    <a:lnTo>
                      <a:pt x="11" y="0"/>
                    </a:lnTo>
                    <a:cubicBezTo>
                      <a:pt x="6" y="0"/>
                      <a:pt x="5" y="0"/>
                      <a:pt x="0" y="1"/>
                    </a:cubicBezTo>
                    <a:lnTo>
                      <a:pt x="0" y="1"/>
                    </a:lnTo>
                    <a:cubicBezTo>
                      <a:pt x="4" y="11"/>
                      <a:pt x="19" y="51"/>
                      <a:pt x="19" y="53"/>
                    </a:cubicBezTo>
                    <a:cubicBezTo>
                      <a:pt x="18" y="53"/>
                      <a:pt x="18" y="53"/>
                      <a:pt x="18" y="53"/>
                    </a:cubicBezTo>
                    <a:cubicBezTo>
                      <a:pt x="17" y="57"/>
                      <a:pt x="15" y="60"/>
                      <a:pt x="14" y="63"/>
                    </a:cubicBezTo>
                    <a:cubicBezTo>
                      <a:pt x="12" y="67"/>
                      <a:pt x="11" y="71"/>
                      <a:pt x="9" y="75"/>
                    </a:cubicBezTo>
                    <a:lnTo>
                      <a:pt x="9" y="75"/>
                    </a:lnTo>
                    <a:lnTo>
                      <a:pt x="9" y="76"/>
                    </a:lnTo>
                    <a:cubicBezTo>
                      <a:pt x="14" y="76"/>
                      <a:pt x="15" y="76"/>
                      <a:pt x="20" y="76"/>
                    </a:cubicBezTo>
                    <a:lnTo>
                      <a:pt x="21" y="75"/>
                    </a:lnTo>
                    <a:cubicBezTo>
                      <a:pt x="23" y="66"/>
                      <a:pt x="26" y="57"/>
                      <a:pt x="29" y="48"/>
                    </a:cubicBezTo>
                    <a:cubicBezTo>
                      <a:pt x="31" y="41"/>
                      <a:pt x="41" y="15"/>
                      <a:pt x="46" y="1"/>
                    </a:cubicBezTo>
                    <a:lnTo>
                      <a:pt x="4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52" name="Freeform 347"/>
              <p:cNvSpPr>
                <a:spLocks/>
              </p:cNvSpPr>
              <p:nvPr/>
            </p:nvSpPr>
            <p:spPr bwMode="auto">
              <a:xfrm>
                <a:off x="4444" y="3520"/>
                <a:ext cx="20" cy="40"/>
              </a:xfrm>
              <a:custGeom>
                <a:avLst/>
                <a:gdLst>
                  <a:gd name="T0" fmla="*/ 24 w 26"/>
                  <a:gd name="T1" fmla="*/ 11 h 53"/>
                  <a:gd name="T2" fmla="*/ 24 w 26"/>
                  <a:gd name="T3" fmla="*/ 11 h 53"/>
                  <a:gd name="T4" fmla="*/ 26 w 26"/>
                  <a:gd name="T5" fmla="*/ 1 h 53"/>
                  <a:gd name="T6" fmla="*/ 26 w 26"/>
                  <a:gd name="T7" fmla="*/ 0 h 53"/>
                  <a:gd name="T8" fmla="*/ 23 w 26"/>
                  <a:gd name="T9" fmla="*/ 0 h 53"/>
                  <a:gd name="T10" fmla="*/ 11 w 26"/>
                  <a:gd name="T11" fmla="*/ 9 h 53"/>
                  <a:gd name="T12" fmla="*/ 12 w 26"/>
                  <a:gd name="T13" fmla="*/ 1 h 53"/>
                  <a:gd name="T14" fmla="*/ 11 w 26"/>
                  <a:gd name="T15" fmla="*/ 0 h 53"/>
                  <a:gd name="T16" fmla="*/ 1 w 26"/>
                  <a:gd name="T17" fmla="*/ 2 h 53"/>
                  <a:gd name="T18" fmla="*/ 0 w 26"/>
                  <a:gd name="T19" fmla="*/ 3 h 53"/>
                  <a:gd name="T20" fmla="*/ 1 w 26"/>
                  <a:gd name="T21" fmla="*/ 29 h 53"/>
                  <a:gd name="T22" fmla="*/ 1 w 26"/>
                  <a:gd name="T23" fmla="*/ 52 h 53"/>
                  <a:gd name="T24" fmla="*/ 1 w 26"/>
                  <a:gd name="T25" fmla="*/ 53 h 53"/>
                  <a:gd name="T26" fmla="*/ 12 w 26"/>
                  <a:gd name="T27" fmla="*/ 52 h 53"/>
                  <a:gd name="T28" fmla="*/ 12 w 26"/>
                  <a:gd name="T29" fmla="*/ 52 h 53"/>
                  <a:gd name="T30" fmla="*/ 12 w 26"/>
                  <a:gd name="T31" fmla="*/ 29 h 53"/>
                  <a:gd name="T32" fmla="*/ 16 w 26"/>
                  <a:gd name="T33" fmla="*/ 12 h 53"/>
                  <a:gd name="T34" fmla="*/ 20 w 26"/>
                  <a:gd name="T35" fmla="*/ 10 h 53"/>
                  <a:gd name="T36" fmla="*/ 24 w 26"/>
                  <a:gd name="T37" fmla="*/ 11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6"/>
                      <a:pt x="25" y="5"/>
                      <a:pt x="26" y="1"/>
                    </a:cubicBezTo>
                    <a:lnTo>
                      <a:pt x="26" y="0"/>
                    </a:lnTo>
                    <a:cubicBezTo>
                      <a:pt x="25" y="0"/>
                      <a:pt x="24" y="0"/>
                      <a:pt x="23" y="0"/>
                    </a:cubicBezTo>
                    <a:cubicBezTo>
                      <a:pt x="15" y="0"/>
                      <a:pt x="12" y="6"/>
                      <a:pt x="11" y="9"/>
                    </a:cubicBezTo>
                    <a:lnTo>
                      <a:pt x="12" y="1"/>
                    </a:lnTo>
                    <a:lnTo>
                      <a:pt x="11" y="0"/>
                    </a:lnTo>
                    <a:cubicBezTo>
                      <a:pt x="7" y="1"/>
                      <a:pt x="4" y="2"/>
                      <a:pt x="1" y="2"/>
                    </a:cubicBezTo>
                    <a:lnTo>
                      <a:pt x="0" y="3"/>
                    </a:lnTo>
                    <a:cubicBezTo>
                      <a:pt x="1" y="9"/>
                      <a:pt x="1" y="13"/>
                      <a:pt x="1" y="29"/>
                    </a:cubicBezTo>
                    <a:cubicBezTo>
                      <a:pt x="1" y="38"/>
                      <a:pt x="1" y="45"/>
                      <a:pt x="1" y="52"/>
                    </a:cubicBezTo>
                    <a:lnTo>
                      <a:pt x="1" y="53"/>
                    </a:lnTo>
                    <a:cubicBezTo>
                      <a:pt x="6" y="53"/>
                      <a:pt x="7" y="52"/>
                      <a:pt x="12" y="52"/>
                    </a:cubicBezTo>
                    <a:lnTo>
                      <a:pt x="12" y="52"/>
                    </a:lnTo>
                    <a:cubicBezTo>
                      <a:pt x="12" y="46"/>
                      <a:pt x="12" y="40"/>
                      <a:pt x="12" y="29"/>
                    </a:cubicBezTo>
                    <a:cubicBezTo>
                      <a:pt x="12" y="19"/>
                      <a:pt x="12" y="15"/>
                      <a:pt x="16" y="12"/>
                    </a:cubicBezTo>
                    <a:cubicBezTo>
                      <a:pt x="16" y="11"/>
                      <a:pt x="18" y="10"/>
                      <a:pt x="20" y="10"/>
                    </a:cubicBezTo>
                    <a:cubicBezTo>
                      <a:pt x="21" y="10"/>
                      <a:pt x="23" y="11"/>
                      <a:pt x="24" y="11"/>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53" name="Freeform 348"/>
              <p:cNvSpPr>
                <a:spLocks noEditPoints="1"/>
              </p:cNvSpPr>
              <p:nvPr/>
            </p:nvSpPr>
            <p:spPr bwMode="auto">
              <a:xfrm>
                <a:off x="4467" y="3520"/>
                <a:ext cx="35" cy="41"/>
              </a:xfrm>
              <a:custGeom>
                <a:avLst/>
                <a:gdLst>
                  <a:gd name="T0" fmla="*/ 43 w 46"/>
                  <a:gd name="T1" fmla="*/ 40 h 54"/>
                  <a:gd name="T2" fmla="*/ 43 w 46"/>
                  <a:gd name="T3" fmla="*/ 40 h 54"/>
                  <a:gd name="T4" fmla="*/ 36 w 46"/>
                  <a:gd name="T5" fmla="*/ 44 h 54"/>
                  <a:gd name="T6" fmla="*/ 27 w 46"/>
                  <a:gd name="T7" fmla="*/ 46 h 54"/>
                  <a:gd name="T8" fmla="*/ 14 w 46"/>
                  <a:gd name="T9" fmla="*/ 40 h 54"/>
                  <a:gd name="T10" fmla="*/ 10 w 46"/>
                  <a:gd name="T11" fmla="*/ 28 h 54"/>
                  <a:gd name="T12" fmla="*/ 45 w 46"/>
                  <a:gd name="T13" fmla="*/ 28 h 54"/>
                  <a:gd name="T14" fmla="*/ 45 w 46"/>
                  <a:gd name="T15" fmla="*/ 27 h 54"/>
                  <a:gd name="T16" fmla="*/ 40 w 46"/>
                  <a:gd name="T17" fmla="*/ 7 h 54"/>
                  <a:gd name="T18" fmla="*/ 24 w 46"/>
                  <a:gd name="T19" fmla="*/ 0 h 54"/>
                  <a:gd name="T20" fmla="*/ 0 w 46"/>
                  <a:gd name="T21" fmla="*/ 27 h 54"/>
                  <a:gd name="T22" fmla="*/ 26 w 46"/>
                  <a:gd name="T23" fmla="*/ 54 h 54"/>
                  <a:gd name="T24" fmla="*/ 42 w 46"/>
                  <a:gd name="T25" fmla="*/ 50 h 54"/>
                  <a:gd name="T26" fmla="*/ 43 w 46"/>
                  <a:gd name="T27" fmla="*/ 49 h 54"/>
                  <a:gd name="T28" fmla="*/ 43 w 46"/>
                  <a:gd name="T29" fmla="*/ 40 h 54"/>
                  <a:gd name="T30" fmla="*/ 43 w 46"/>
                  <a:gd name="T31" fmla="*/ 40 h 54"/>
                  <a:gd name="T32" fmla="*/ 35 w 46"/>
                  <a:gd name="T33" fmla="*/ 20 h 54"/>
                  <a:gd name="T34" fmla="*/ 35 w 46"/>
                  <a:gd name="T35" fmla="*/ 20 h 54"/>
                  <a:gd name="T36" fmla="*/ 10 w 46"/>
                  <a:gd name="T37" fmla="*/ 20 h 54"/>
                  <a:gd name="T38" fmla="*/ 23 w 46"/>
                  <a:gd name="T39" fmla="*/ 7 h 54"/>
                  <a:gd name="T40" fmla="*/ 34 w 46"/>
                  <a:gd name="T41" fmla="*/ 15 h 54"/>
                  <a:gd name="T42" fmla="*/ 35 w 46"/>
                  <a:gd name="T4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1" y="41"/>
                      <a:pt x="39" y="43"/>
                      <a:pt x="36" y="44"/>
                    </a:cubicBezTo>
                    <a:cubicBezTo>
                      <a:pt x="33" y="45"/>
                      <a:pt x="30" y="46"/>
                      <a:pt x="27" y="46"/>
                    </a:cubicBezTo>
                    <a:cubicBezTo>
                      <a:pt x="24" y="46"/>
                      <a:pt x="18" y="45"/>
                      <a:pt x="14" y="40"/>
                    </a:cubicBezTo>
                    <a:cubicBezTo>
                      <a:pt x="11" y="36"/>
                      <a:pt x="10" y="31"/>
                      <a:pt x="10" y="28"/>
                    </a:cubicBezTo>
                    <a:cubicBezTo>
                      <a:pt x="27" y="28"/>
                      <a:pt x="29" y="28"/>
                      <a:pt x="45" y="28"/>
                    </a:cubicBezTo>
                    <a:lnTo>
                      <a:pt x="45" y="27"/>
                    </a:lnTo>
                    <a:cubicBezTo>
                      <a:pt x="46" y="23"/>
                      <a:pt x="46" y="13"/>
                      <a:pt x="40" y="7"/>
                    </a:cubicBezTo>
                    <a:cubicBezTo>
                      <a:pt x="37" y="3"/>
                      <a:pt x="32" y="0"/>
                      <a:pt x="24" y="0"/>
                    </a:cubicBezTo>
                    <a:cubicBezTo>
                      <a:pt x="11" y="0"/>
                      <a:pt x="0" y="9"/>
                      <a:pt x="0" y="27"/>
                    </a:cubicBezTo>
                    <a:cubicBezTo>
                      <a:pt x="0" y="44"/>
                      <a:pt x="10" y="54"/>
                      <a:pt x="26" y="54"/>
                    </a:cubicBezTo>
                    <a:cubicBezTo>
                      <a:pt x="35" y="54"/>
                      <a:pt x="40" y="51"/>
                      <a:pt x="42" y="50"/>
                    </a:cubicBezTo>
                    <a:lnTo>
                      <a:pt x="43" y="49"/>
                    </a:lnTo>
                    <a:cubicBezTo>
                      <a:pt x="43" y="45"/>
                      <a:pt x="43" y="44"/>
                      <a:pt x="43" y="40"/>
                    </a:cubicBezTo>
                    <a:lnTo>
                      <a:pt x="43" y="40"/>
                    </a:lnTo>
                    <a:close/>
                    <a:moveTo>
                      <a:pt x="35" y="20"/>
                    </a:moveTo>
                    <a:lnTo>
                      <a:pt x="35" y="20"/>
                    </a:lnTo>
                    <a:cubicBezTo>
                      <a:pt x="26" y="20"/>
                      <a:pt x="22" y="21"/>
                      <a:pt x="10" y="20"/>
                    </a:cubicBezTo>
                    <a:cubicBezTo>
                      <a:pt x="11" y="11"/>
                      <a:pt x="18" y="7"/>
                      <a:pt x="23" y="7"/>
                    </a:cubicBezTo>
                    <a:cubicBezTo>
                      <a:pt x="28" y="7"/>
                      <a:pt x="32" y="9"/>
                      <a:pt x="34" y="15"/>
                    </a:cubicBezTo>
                    <a:cubicBezTo>
                      <a:pt x="35" y="17"/>
                      <a:pt x="35" y="19"/>
                      <a:pt x="35" y="2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54" name="Freeform 349"/>
              <p:cNvSpPr>
                <a:spLocks noEditPoints="1"/>
              </p:cNvSpPr>
              <p:nvPr/>
            </p:nvSpPr>
            <p:spPr bwMode="auto">
              <a:xfrm>
                <a:off x="4507" y="3520"/>
                <a:ext cx="37" cy="59"/>
              </a:xfrm>
              <a:custGeom>
                <a:avLst/>
                <a:gdLst>
                  <a:gd name="T0" fmla="*/ 47 w 48"/>
                  <a:gd name="T1" fmla="*/ 1 h 77"/>
                  <a:gd name="T2" fmla="*/ 47 w 48"/>
                  <a:gd name="T3" fmla="*/ 1 h 77"/>
                  <a:gd name="T4" fmla="*/ 33 w 48"/>
                  <a:gd name="T5" fmla="*/ 0 h 77"/>
                  <a:gd name="T6" fmla="*/ 3 w 48"/>
                  <a:gd name="T7" fmla="*/ 16 h 77"/>
                  <a:gd name="T8" fmla="*/ 0 w 48"/>
                  <a:gd name="T9" fmla="*/ 28 h 77"/>
                  <a:gd name="T10" fmla="*/ 22 w 48"/>
                  <a:gd name="T11" fmla="*/ 54 h 77"/>
                  <a:gd name="T12" fmla="*/ 37 w 48"/>
                  <a:gd name="T13" fmla="*/ 49 h 77"/>
                  <a:gd name="T14" fmla="*/ 37 w 48"/>
                  <a:gd name="T15" fmla="*/ 76 h 77"/>
                  <a:gd name="T16" fmla="*/ 37 w 48"/>
                  <a:gd name="T17" fmla="*/ 77 h 77"/>
                  <a:gd name="T18" fmla="*/ 47 w 48"/>
                  <a:gd name="T19" fmla="*/ 77 h 77"/>
                  <a:gd name="T20" fmla="*/ 48 w 48"/>
                  <a:gd name="T21" fmla="*/ 76 h 77"/>
                  <a:gd name="T22" fmla="*/ 48 w 48"/>
                  <a:gd name="T23" fmla="*/ 72 h 77"/>
                  <a:gd name="T24" fmla="*/ 47 w 48"/>
                  <a:gd name="T25" fmla="*/ 41 h 77"/>
                  <a:gd name="T26" fmla="*/ 48 w 48"/>
                  <a:gd name="T27" fmla="*/ 1 h 77"/>
                  <a:gd name="T28" fmla="*/ 47 w 48"/>
                  <a:gd name="T29" fmla="*/ 1 h 77"/>
                  <a:gd name="T30" fmla="*/ 37 w 48"/>
                  <a:gd name="T31" fmla="*/ 41 h 77"/>
                  <a:gd name="T32" fmla="*/ 37 w 48"/>
                  <a:gd name="T33" fmla="*/ 41 h 77"/>
                  <a:gd name="T34" fmla="*/ 25 w 48"/>
                  <a:gd name="T35" fmla="*/ 45 h 77"/>
                  <a:gd name="T36" fmla="*/ 11 w 48"/>
                  <a:gd name="T37" fmla="*/ 28 h 77"/>
                  <a:gd name="T38" fmla="*/ 17 w 48"/>
                  <a:gd name="T39" fmla="*/ 13 h 77"/>
                  <a:gd name="T40" fmla="*/ 33 w 48"/>
                  <a:gd name="T41" fmla="*/ 9 h 77"/>
                  <a:gd name="T42" fmla="*/ 37 w 48"/>
                  <a:gd name="T43" fmla="*/ 9 h 77"/>
                  <a:gd name="T44" fmla="*/ 37 w 48"/>
                  <a:gd name="T45"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77">
                    <a:moveTo>
                      <a:pt x="47" y="1"/>
                    </a:moveTo>
                    <a:lnTo>
                      <a:pt x="47" y="1"/>
                    </a:lnTo>
                    <a:cubicBezTo>
                      <a:pt x="45" y="1"/>
                      <a:pt x="35" y="0"/>
                      <a:pt x="33" y="0"/>
                    </a:cubicBezTo>
                    <a:cubicBezTo>
                      <a:pt x="24" y="0"/>
                      <a:pt x="10" y="1"/>
                      <a:pt x="3" y="16"/>
                    </a:cubicBezTo>
                    <a:cubicBezTo>
                      <a:pt x="1" y="19"/>
                      <a:pt x="0" y="24"/>
                      <a:pt x="0" y="28"/>
                    </a:cubicBezTo>
                    <a:cubicBezTo>
                      <a:pt x="0" y="42"/>
                      <a:pt x="9" y="54"/>
                      <a:pt x="22" y="54"/>
                    </a:cubicBezTo>
                    <a:cubicBezTo>
                      <a:pt x="30" y="54"/>
                      <a:pt x="34" y="50"/>
                      <a:pt x="37" y="49"/>
                    </a:cubicBezTo>
                    <a:cubicBezTo>
                      <a:pt x="37" y="61"/>
                      <a:pt x="37" y="64"/>
                      <a:pt x="37" y="76"/>
                    </a:cubicBezTo>
                    <a:lnTo>
                      <a:pt x="37" y="77"/>
                    </a:lnTo>
                    <a:lnTo>
                      <a:pt x="47" y="77"/>
                    </a:lnTo>
                    <a:lnTo>
                      <a:pt x="48" y="76"/>
                    </a:lnTo>
                    <a:lnTo>
                      <a:pt x="48" y="72"/>
                    </a:lnTo>
                    <a:cubicBezTo>
                      <a:pt x="47" y="61"/>
                      <a:pt x="47" y="51"/>
                      <a:pt x="47" y="41"/>
                    </a:cubicBezTo>
                    <a:cubicBezTo>
                      <a:pt x="47" y="28"/>
                      <a:pt x="47" y="15"/>
                      <a:pt x="48" y="1"/>
                    </a:cubicBezTo>
                    <a:lnTo>
                      <a:pt x="47" y="1"/>
                    </a:lnTo>
                    <a:close/>
                    <a:moveTo>
                      <a:pt x="37" y="41"/>
                    </a:moveTo>
                    <a:lnTo>
                      <a:pt x="37" y="41"/>
                    </a:lnTo>
                    <a:cubicBezTo>
                      <a:pt x="35" y="42"/>
                      <a:pt x="31" y="45"/>
                      <a:pt x="25" y="45"/>
                    </a:cubicBezTo>
                    <a:cubicBezTo>
                      <a:pt x="15" y="45"/>
                      <a:pt x="11" y="36"/>
                      <a:pt x="11" y="28"/>
                    </a:cubicBezTo>
                    <a:cubicBezTo>
                      <a:pt x="11" y="21"/>
                      <a:pt x="14" y="16"/>
                      <a:pt x="17" y="13"/>
                    </a:cubicBezTo>
                    <a:cubicBezTo>
                      <a:pt x="22" y="9"/>
                      <a:pt x="30" y="9"/>
                      <a:pt x="33" y="9"/>
                    </a:cubicBezTo>
                    <a:lnTo>
                      <a:pt x="37" y="9"/>
                    </a:lnTo>
                    <a:lnTo>
                      <a:pt x="37" y="4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55" name="Freeform 350"/>
              <p:cNvSpPr>
                <a:spLocks/>
              </p:cNvSpPr>
              <p:nvPr/>
            </p:nvSpPr>
            <p:spPr bwMode="auto">
              <a:xfrm>
                <a:off x="4554" y="3520"/>
                <a:ext cx="34" cy="41"/>
              </a:xfrm>
              <a:custGeom>
                <a:avLst/>
                <a:gdLst>
                  <a:gd name="T0" fmla="*/ 44 w 45"/>
                  <a:gd name="T1" fmla="*/ 0 h 53"/>
                  <a:gd name="T2" fmla="*/ 44 w 45"/>
                  <a:gd name="T3" fmla="*/ 0 h 53"/>
                  <a:gd name="T4" fmla="*/ 34 w 45"/>
                  <a:gd name="T5" fmla="*/ 0 h 53"/>
                  <a:gd name="T6" fmla="*/ 33 w 45"/>
                  <a:gd name="T7" fmla="*/ 1 h 53"/>
                  <a:gd name="T8" fmla="*/ 34 w 45"/>
                  <a:gd name="T9" fmla="*/ 24 h 53"/>
                  <a:gd name="T10" fmla="*/ 34 w 45"/>
                  <a:gd name="T11" fmla="*/ 39 h 53"/>
                  <a:gd name="T12" fmla="*/ 21 w 45"/>
                  <a:gd name="T13" fmla="*/ 44 h 53"/>
                  <a:gd name="T14" fmla="*/ 11 w 45"/>
                  <a:gd name="T15" fmla="*/ 31 h 53"/>
                  <a:gd name="T16" fmla="*/ 11 w 45"/>
                  <a:gd name="T17" fmla="*/ 22 h 53"/>
                  <a:gd name="T18" fmla="*/ 12 w 45"/>
                  <a:gd name="T19" fmla="*/ 0 h 53"/>
                  <a:gd name="T20" fmla="*/ 11 w 45"/>
                  <a:gd name="T21" fmla="*/ 0 h 53"/>
                  <a:gd name="T22" fmla="*/ 1 w 45"/>
                  <a:gd name="T23" fmla="*/ 0 h 53"/>
                  <a:gd name="T24" fmla="*/ 0 w 45"/>
                  <a:gd name="T25" fmla="*/ 1 h 53"/>
                  <a:gd name="T26" fmla="*/ 1 w 45"/>
                  <a:gd name="T27" fmla="*/ 22 h 53"/>
                  <a:gd name="T28" fmla="*/ 1 w 45"/>
                  <a:gd name="T29" fmla="*/ 28 h 53"/>
                  <a:gd name="T30" fmla="*/ 7 w 45"/>
                  <a:gd name="T31" fmla="*/ 49 h 53"/>
                  <a:gd name="T32" fmla="*/ 18 w 45"/>
                  <a:gd name="T33" fmla="*/ 53 h 53"/>
                  <a:gd name="T34" fmla="*/ 34 w 45"/>
                  <a:gd name="T35" fmla="*/ 47 h 53"/>
                  <a:gd name="T36" fmla="*/ 34 w 45"/>
                  <a:gd name="T37" fmla="*/ 51 h 53"/>
                  <a:gd name="T38" fmla="*/ 34 w 45"/>
                  <a:gd name="T39" fmla="*/ 52 h 53"/>
                  <a:gd name="T40" fmla="*/ 45 w 45"/>
                  <a:gd name="T41" fmla="*/ 51 h 53"/>
                  <a:gd name="T42" fmla="*/ 45 w 45"/>
                  <a:gd name="T43" fmla="*/ 51 h 53"/>
                  <a:gd name="T44" fmla="*/ 45 w 45"/>
                  <a:gd name="T45" fmla="*/ 47 h 53"/>
                  <a:gd name="T46" fmla="*/ 44 w 45"/>
                  <a:gd name="T47" fmla="*/ 23 h 53"/>
                  <a:gd name="T48" fmla="*/ 45 w 45"/>
                  <a:gd name="T49" fmla="*/ 0 h 53"/>
                  <a:gd name="T50" fmla="*/ 44 w 45"/>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4" y="0"/>
                    </a:moveTo>
                    <a:lnTo>
                      <a:pt x="44" y="0"/>
                    </a:lnTo>
                    <a:cubicBezTo>
                      <a:pt x="39" y="0"/>
                      <a:pt x="38" y="0"/>
                      <a:pt x="34" y="0"/>
                    </a:cubicBezTo>
                    <a:lnTo>
                      <a:pt x="33" y="1"/>
                    </a:lnTo>
                    <a:cubicBezTo>
                      <a:pt x="34" y="7"/>
                      <a:pt x="34" y="10"/>
                      <a:pt x="34" y="24"/>
                    </a:cubicBezTo>
                    <a:cubicBezTo>
                      <a:pt x="34" y="29"/>
                      <a:pt x="34" y="34"/>
                      <a:pt x="34" y="39"/>
                    </a:cubicBezTo>
                    <a:cubicBezTo>
                      <a:pt x="31" y="41"/>
                      <a:pt x="27" y="44"/>
                      <a:pt x="21" y="44"/>
                    </a:cubicBezTo>
                    <a:cubicBezTo>
                      <a:pt x="11" y="44"/>
                      <a:pt x="11" y="36"/>
                      <a:pt x="11" y="31"/>
                    </a:cubicBezTo>
                    <a:cubicBezTo>
                      <a:pt x="11" y="27"/>
                      <a:pt x="11" y="25"/>
                      <a:pt x="11" y="22"/>
                    </a:cubicBezTo>
                    <a:lnTo>
                      <a:pt x="12" y="0"/>
                    </a:lnTo>
                    <a:lnTo>
                      <a:pt x="11" y="0"/>
                    </a:lnTo>
                    <a:cubicBezTo>
                      <a:pt x="6" y="0"/>
                      <a:pt x="5" y="0"/>
                      <a:pt x="1" y="0"/>
                    </a:cubicBezTo>
                    <a:lnTo>
                      <a:pt x="0" y="1"/>
                    </a:lnTo>
                    <a:cubicBezTo>
                      <a:pt x="1" y="6"/>
                      <a:pt x="1" y="8"/>
                      <a:pt x="1" y="22"/>
                    </a:cubicBezTo>
                    <a:lnTo>
                      <a:pt x="1" y="28"/>
                    </a:lnTo>
                    <a:cubicBezTo>
                      <a:pt x="1" y="36"/>
                      <a:pt x="1" y="44"/>
                      <a:pt x="7" y="49"/>
                    </a:cubicBezTo>
                    <a:cubicBezTo>
                      <a:pt x="10" y="52"/>
                      <a:pt x="15" y="53"/>
                      <a:pt x="18" y="53"/>
                    </a:cubicBezTo>
                    <a:cubicBezTo>
                      <a:pt x="27" y="53"/>
                      <a:pt x="32" y="49"/>
                      <a:pt x="34" y="47"/>
                    </a:cubicBezTo>
                    <a:lnTo>
                      <a:pt x="34" y="51"/>
                    </a:lnTo>
                    <a:lnTo>
                      <a:pt x="34" y="52"/>
                    </a:lnTo>
                    <a:cubicBezTo>
                      <a:pt x="39" y="52"/>
                      <a:pt x="40" y="51"/>
                      <a:pt x="45" y="51"/>
                    </a:cubicBezTo>
                    <a:lnTo>
                      <a:pt x="45" y="51"/>
                    </a:lnTo>
                    <a:cubicBezTo>
                      <a:pt x="45" y="49"/>
                      <a:pt x="45" y="48"/>
                      <a:pt x="45" y="47"/>
                    </a:cubicBezTo>
                    <a:cubicBezTo>
                      <a:pt x="45" y="42"/>
                      <a:pt x="44" y="35"/>
                      <a:pt x="44" y="23"/>
                    </a:cubicBezTo>
                    <a:cubicBezTo>
                      <a:pt x="44" y="15"/>
                      <a:pt x="44" y="8"/>
                      <a:pt x="45" y="0"/>
                    </a:cubicBez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56" name="Freeform 351"/>
              <p:cNvSpPr>
                <a:spLocks noEditPoints="1"/>
              </p:cNvSpPr>
              <p:nvPr/>
            </p:nvSpPr>
            <p:spPr bwMode="auto">
              <a:xfrm>
                <a:off x="4598" y="3501"/>
                <a:ext cx="9" cy="59"/>
              </a:xfrm>
              <a:custGeom>
                <a:avLst/>
                <a:gdLst>
                  <a:gd name="T0" fmla="*/ 12 w 12"/>
                  <a:gd name="T1" fmla="*/ 76 h 77"/>
                  <a:gd name="T2" fmla="*/ 12 w 12"/>
                  <a:gd name="T3" fmla="*/ 76 h 77"/>
                  <a:gd name="T4" fmla="*/ 11 w 12"/>
                  <a:gd name="T5" fmla="*/ 48 h 77"/>
                  <a:gd name="T6" fmla="*/ 12 w 12"/>
                  <a:gd name="T7" fmla="*/ 25 h 77"/>
                  <a:gd name="T8" fmla="*/ 11 w 12"/>
                  <a:gd name="T9" fmla="*/ 24 h 77"/>
                  <a:gd name="T10" fmla="*/ 0 w 12"/>
                  <a:gd name="T11" fmla="*/ 26 h 77"/>
                  <a:gd name="T12" fmla="*/ 0 w 12"/>
                  <a:gd name="T13" fmla="*/ 27 h 77"/>
                  <a:gd name="T14" fmla="*/ 1 w 12"/>
                  <a:gd name="T15" fmla="*/ 55 h 77"/>
                  <a:gd name="T16" fmla="*/ 0 w 12"/>
                  <a:gd name="T17" fmla="*/ 76 h 77"/>
                  <a:gd name="T18" fmla="*/ 1 w 12"/>
                  <a:gd name="T19" fmla="*/ 77 h 77"/>
                  <a:gd name="T20" fmla="*/ 11 w 12"/>
                  <a:gd name="T21" fmla="*/ 76 h 77"/>
                  <a:gd name="T22" fmla="*/ 12 w 12"/>
                  <a:gd name="T23" fmla="*/ 76 h 77"/>
                  <a:gd name="T24" fmla="*/ 12 w 12"/>
                  <a:gd name="T25" fmla="*/ 10 h 77"/>
                  <a:gd name="T26" fmla="*/ 12 w 12"/>
                  <a:gd name="T27" fmla="*/ 10 h 77"/>
                  <a:gd name="T28" fmla="*/ 12 w 12"/>
                  <a:gd name="T29" fmla="*/ 0 h 77"/>
                  <a:gd name="T30" fmla="*/ 12 w 12"/>
                  <a:gd name="T31" fmla="*/ 0 h 77"/>
                  <a:gd name="T32" fmla="*/ 1 w 12"/>
                  <a:gd name="T33" fmla="*/ 1 h 77"/>
                  <a:gd name="T34" fmla="*/ 0 w 12"/>
                  <a:gd name="T35" fmla="*/ 1 h 77"/>
                  <a:gd name="T36" fmla="*/ 0 w 12"/>
                  <a:gd name="T37" fmla="*/ 7 h 77"/>
                  <a:gd name="T38" fmla="*/ 0 w 12"/>
                  <a:gd name="T39" fmla="*/ 11 h 77"/>
                  <a:gd name="T40" fmla="*/ 1 w 12"/>
                  <a:gd name="T41" fmla="*/ 11 h 77"/>
                  <a:gd name="T42" fmla="*/ 12 w 12"/>
                  <a:gd name="T43" fmla="*/ 11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2" y="69"/>
                      <a:pt x="11" y="67"/>
                      <a:pt x="11" y="48"/>
                    </a:cubicBezTo>
                    <a:cubicBezTo>
                      <a:pt x="11" y="35"/>
                      <a:pt x="12" y="30"/>
                      <a:pt x="12" y="25"/>
                    </a:cubicBezTo>
                    <a:lnTo>
                      <a:pt x="11" y="24"/>
                    </a:lnTo>
                    <a:cubicBezTo>
                      <a:pt x="6" y="25"/>
                      <a:pt x="5" y="26"/>
                      <a:pt x="0" y="26"/>
                    </a:cubicBezTo>
                    <a:lnTo>
                      <a:pt x="0" y="27"/>
                    </a:lnTo>
                    <a:cubicBezTo>
                      <a:pt x="0" y="33"/>
                      <a:pt x="1" y="36"/>
                      <a:pt x="1" y="55"/>
                    </a:cubicBezTo>
                    <a:cubicBezTo>
                      <a:pt x="1" y="66"/>
                      <a:pt x="0" y="71"/>
                      <a:pt x="0" y="76"/>
                    </a:cubicBezTo>
                    <a:lnTo>
                      <a:pt x="1" y="77"/>
                    </a:lnTo>
                    <a:cubicBezTo>
                      <a:pt x="6" y="76"/>
                      <a:pt x="6" y="76"/>
                      <a:pt x="11" y="76"/>
                    </a:cubicBezTo>
                    <a:lnTo>
                      <a:pt x="12" y="76"/>
                    </a:lnTo>
                    <a:close/>
                    <a:moveTo>
                      <a:pt x="12" y="10"/>
                    </a:moveTo>
                    <a:lnTo>
                      <a:pt x="12" y="10"/>
                    </a:lnTo>
                    <a:cubicBezTo>
                      <a:pt x="12" y="5"/>
                      <a:pt x="12" y="4"/>
                      <a:pt x="12" y="0"/>
                    </a:cubicBezTo>
                    <a:lnTo>
                      <a:pt x="12" y="0"/>
                    </a:lnTo>
                    <a:cubicBezTo>
                      <a:pt x="7" y="0"/>
                      <a:pt x="6" y="0"/>
                      <a:pt x="1" y="1"/>
                    </a:cubicBezTo>
                    <a:lnTo>
                      <a:pt x="0" y="1"/>
                    </a:lnTo>
                    <a:cubicBezTo>
                      <a:pt x="0" y="3"/>
                      <a:pt x="0" y="5"/>
                      <a:pt x="0" y="7"/>
                    </a:cubicBezTo>
                    <a:cubicBezTo>
                      <a:pt x="0" y="8"/>
                      <a:pt x="0" y="9"/>
                      <a:pt x="0" y="11"/>
                    </a:cubicBezTo>
                    <a:lnTo>
                      <a:pt x="1" y="11"/>
                    </a:lnTo>
                    <a:cubicBezTo>
                      <a:pt x="5" y="11"/>
                      <a:pt x="7" y="11"/>
                      <a:pt x="12" y="11"/>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57" name="Freeform 352"/>
              <p:cNvSpPr>
                <a:spLocks/>
              </p:cNvSpPr>
              <p:nvPr/>
            </p:nvSpPr>
            <p:spPr bwMode="auto">
              <a:xfrm>
                <a:off x="4617" y="3520"/>
                <a:ext cx="20" cy="40"/>
              </a:xfrm>
              <a:custGeom>
                <a:avLst/>
                <a:gdLst>
                  <a:gd name="T0" fmla="*/ 24 w 26"/>
                  <a:gd name="T1" fmla="*/ 11 h 53"/>
                  <a:gd name="T2" fmla="*/ 24 w 26"/>
                  <a:gd name="T3" fmla="*/ 11 h 53"/>
                  <a:gd name="T4" fmla="*/ 26 w 26"/>
                  <a:gd name="T5" fmla="*/ 1 h 53"/>
                  <a:gd name="T6" fmla="*/ 26 w 26"/>
                  <a:gd name="T7" fmla="*/ 0 h 53"/>
                  <a:gd name="T8" fmla="*/ 23 w 26"/>
                  <a:gd name="T9" fmla="*/ 0 h 53"/>
                  <a:gd name="T10" fmla="*/ 11 w 26"/>
                  <a:gd name="T11" fmla="*/ 9 h 53"/>
                  <a:gd name="T12" fmla="*/ 11 w 26"/>
                  <a:gd name="T13" fmla="*/ 1 h 53"/>
                  <a:gd name="T14" fmla="*/ 11 w 26"/>
                  <a:gd name="T15" fmla="*/ 0 h 53"/>
                  <a:gd name="T16" fmla="*/ 0 w 26"/>
                  <a:gd name="T17" fmla="*/ 2 h 53"/>
                  <a:gd name="T18" fmla="*/ 0 w 26"/>
                  <a:gd name="T19" fmla="*/ 3 h 53"/>
                  <a:gd name="T20" fmla="*/ 1 w 26"/>
                  <a:gd name="T21" fmla="*/ 29 h 53"/>
                  <a:gd name="T22" fmla="*/ 0 w 26"/>
                  <a:gd name="T23" fmla="*/ 52 h 53"/>
                  <a:gd name="T24" fmla="*/ 1 w 26"/>
                  <a:gd name="T25" fmla="*/ 53 h 53"/>
                  <a:gd name="T26" fmla="*/ 11 w 26"/>
                  <a:gd name="T27" fmla="*/ 52 h 53"/>
                  <a:gd name="T28" fmla="*/ 12 w 26"/>
                  <a:gd name="T29" fmla="*/ 52 h 53"/>
                  <a:gd name="T30" fmla="*/ 11 w 26"/>
                  <a:gd name="T31" fmla="*/ 29 h 53"/>
                  <a:gd name="T32" fmla="*/ 15 w 26"/>
                  <a:gd name="T33" fmla="*/ 12 h 53"/>
                  <a:gd name="T34" fmla="*/ 19 w 26"/>
                  <a:gd name="T35" fmla="*/ 10 h 53"/>
                  <a:gd name="T36" fmla="*/ 23 w 26"/>
                  <a:gd name="T37" fmla="*/ 11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6"/>
                      <a:pt x="25" y="5"/>
                      <a:pt x="26" y="1"/>
                    </a:cubicBezTo>
                    <a:lnTo>
                      <a:pt x="26" y="0"/>
                    </a:lnTo>
                    <a:cubicBezTo>
                      <a:pt x="25" y="0"/>
                      <a:pt x="24" y="0"/>
                      <a:pt x="23" y="0"/>
                    </a:cubicBezTo>
                    <a:cubicBezTo>
                      <a:pt x="14" y="0"/>
                      <a:pt x="12" y="6"/>
                      <a:pt x="11" y="9"/>
                    </a:cubicBezTo>
                    <a:lnTo>
                      <a:pt x="11" y="1"/>
                    </a:lnTo>
                    <a:lnTo>
                      <a:pt x="11" y="0"/>
                    </a:lnTo>
                    <a:cubicBezTo>
                      <a:pt x="7" y="1"/>
                      <a:pt x="4" y="2"/>
                      <a:pt x="0" y="2"/>
                    </a:cubicBezTo>
                    <a:lnTo>
                      <a:pt x="0" y="3"/>
                    </a:lnTo>
                    <a:cubicBezTo>
                      <a:pt x="0" y="9"/>
                      <a:pt x="1" y="13"/>
                      <a:pt x="1" y="29"/>
                    </a:cubicBezTo>
                    <a:cubicBezTo>
                      <a:pt x="1" y="38"/>
                      <a:pt x="1" y="45"/>
                      <a:pt x="0" y="52"/>
                    </a:cubicBezTo>
                    <a:lnTo>
                      <a:pt x="1" y="53"/>
                    </a:lnTo>
                    <a:cubicBezTo>
                      <a:pt x="6" y="53"/>
                      <a:pt x="7" y="52"/>
                      <a:pt x="11" y="52"/>
                    </a:cubicBezTo>
                    <a:lnTo>
                      <a:pt x="12" y="52"/>
                    </a:lnTo>
                    <a:cubicBezTo>
                      <a:pt x="12" y="46"/>
                      <a:pt x="11" y="40"/>
                      <a:pt x="11" y="29"/>
                    </a:cubicBezTo>
                    <a:cubicBezTo>
                      <a:pt x="11" y="19"/>
                      <a:pt x="11" y="15"/>
                      <a:pt x="15" y="12"/>
                    </a:cubicBezTo>
                    <a:cubicBezTo>
                      <a:pt x="16" y="11"/>
                      <a:pt x="18" y="10"/>
                      <a:pt x="19" y="10"/>
                    </a:cubicBezTo>
                    <a:cubicBezTo>
                      <a:pt x="21" y="10"/>
                      <a:pt x="22" y="11"/>
                      <a:pt x="23" y="11"/>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58" name="Freeform 353"/>
              <p:cNvSpPr>
                <a:spLocks noEditPoints="1"/>
              </p:cNvSpPr>
              <p:nvPr/>
            </p:nvSpPr>
            <p:spPr bwMode="auto">
              <a:xfrm>
                <a:off x="4640" y="3520"/>
                <a:ext cx="35" cy="41"/>
              </a:xfrm>
              <a:custGeom>
                <a:avLst/>
                <a:gdLst>
                  <a:gd name="T0" fmla="*/ 42 w 45"/>
                  <a:gd name="T1" fmla="*/ 40 h 54"/>
                  <a:gd name="T2" fmla="*/ 42 w 45"/>
                  <a:gd name="T3" fmla="*/ 40 h 54"/>
                  <a:gd name="T4" fmla="*/ 35 w 45"/>
                  <a:gd name="T5" fmla="*/ 44 h 54"/>
                  <a:gd name="T6" fmla="*/ 27 w 45"/>
                  <a:gd name="T7" fmla="*/ 46 h 54"/>
                  <a:gd name="T8" fmla="*/ 14 w 45"/>
                  <a:gd name="T9" fmla="*/ 40 h 54"/>
                  <a:gd name="T10" fmla="*/ 10 w 45"/>
                  <a:gd name="T11" fmla="*/ 28 h 54"/>
                  <a:gd name="T12" fmla="*/ 44 w 45"/>
                  <a:gd name="T13" fmla="*/ 28 h 54"/>
                  <a:gd name="T14" fmla="*/ 45 w 45"/>
                  <a:gd name="T15" fmla="*/ 27 h 54"/>
                  <a:gd name="T16" fmla="*/ 40 w 45"/>
                  <a:gd name="T17" fmla="*/ 7 h 54"/>
                  <a:gd name="T18" fmla="*/ 24 w 45"/>
                  <a:gd name="T19" fmla="*/ 0 h 54"/>
                  <a:gd name="T20" fmla="*/ 0 w 45"/>
                  <a:gd name="T21" fmla="*/ 27 h 54"/>
                  <a:gd name="T22" fmla="*/ 26 w 45"/>
                  <a:gd name="T23" fmla="*/ 54 h 54"/>
                  <a:gd name="T24" fmla="*/ 42 w 45"/>
                  <a:gd name="T25" fmla="*/ 50 h 54"/>
                  <a:gd name="T26" fmla="*/ 42 w 45"/>
                  <a:gd name="T27" fmla="*/ 49 h 54"/>
                  <a:gd name="T28" fmla="*/ 43 w 45"/>
                  <a:gd name="T29" fmla="*/ 40 h 54"/>
                  <a:gd name="T30" fmla="*/ 42 w 45"/>
                  <a:gd name="T31" fmla="*/ 40 h 54"/>
                  <a:gd name="T32" fmla="*/ 35 w 45"/>
                  <a:gd name="T33" fmla="*/ 20 h 54"/>
                  <a:gd name="T34" fmla="*/ 35 w 45"/>
                  <a:gd name="T35" fmla="*/ 20 h 54"/>
                  <a:gd name="T36" fmla="*/ 10 w 45"/>
                  <a:gd name="T37" fmla="*/ 20 h 54"/>
                  <a:gd name="T38" fmla="*/ 23 w 45"/>
                  <a:gd name="T39" fmla="*/ 7 h 54"/>
                  <a:gd name="T40" fmla="*/ 34 w 45"/>
                  <a:gd name="T41" fmla="*/ 15 h 54"/>
                  <a:gd name="T42" fmla="*/ 35 w 45"/>
                  <a:gd name="T4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54">
                    <a:moveTo>
                      <a:pt x="42" y="40"/>
                    </a:moveTo>
                    <a:lnTo>
                      <a:pt x="42" y="40"/>
                    </a:lnTo>
                    <a:cubicBezTo>
                      <a:pt x="41" y="41"/>
                      <a:pt x="39" y="43"/>
                      <a:pt x="35" y="44"/>
                    </a:cubicBezTo>
                    <a:cubicBezTo>
                      <a:pt x="32" y="45"/>
                      <a:pt x="30" y="46"/>
                      <a:pt x="27" y="46"/>
                    </a:cubicBezTo>
                    <a:cubicBezTo>
                      <a:pt x="24" y="46"/>
                      <a:pt x="18" y="45"/>
                      <a:pt x="14" y="40"/>
                    </a:cubicBezTo>
                    <a:cubicBezTo>
                      <a:pt x="10" y="36"/>
                      <a:pt x="10" y="31"/>
                      <a:pt x="10" y="28"/>
                    </a:cubicBezTo>
                    <a:cubicBezTo>
                      <a:pt x="26" y="28"/>
                      <a:pt x="29" y="28"/>
                      <a:pt x="44" y="28"/>
                    </a:cubicBezTo>
                    <a:lnTo>
                      <a:pt x="45" y="27"/>
                    </a:lnTo>
                    <a:cubicBezTo>
                      <a:pt x="45" y="23"/>
                      <a:pt x="45" y="13"/>
                      <a:pt x="40" y="7"/>
                    </a:cubicBezTo>
                    <a:cubicBezTo>
                      <a:pt x="37" y="3"/>
                      <a:pt x="31" y="0"/>
                      <a:pt x="24" y="0"/>
                    </a:cubicBezTo>
                    <a:cubicBezTo>
                      <a:pt x="11" y="0"/>
                      <a:pt x="0" y="9"/>
                      <a:pt x="0" y="27"/>
                    </a:cubicBezTo>
                    <a:cubicBezTo>
                      <a:pt x="0" y="44"/>
                      <a:pt x="10" y="54"/>
                      <a:pt x="26" y="54"/>
                    </a:cubicBezTo>
                    <a:cubicBezTo>
                      <a:pt x="35" y="54"/>
                      <a:pt x="40" y="51"/>
                      <a:pt x="42" y="50"/>
                    </a:cubicBezTo>
                    <a:lnTo>
                      <a:pt x="42" y="49"/>
                    </a:lnTo>
                    <a:cubicBezTo>
                      <a:pt x="43" y="45"/>
                      <a:pt x="43" y="44"/>
                      <a:pt x="43" y="40"/>
                    </a:cubicBezTo>
                    <a:lnTo>
                      <a:pt x="42" y="40"/>
                    </a:lnTo>
                    <a:close/>
                    <a:moveTo>
                      <a:pt x="35" y="20"/>
                    </a:moveTo>
                    <a:lnTo>
                      <a:pt x="35" y="20"/>
                    </a:lnTo>
                    <a:cubicBezTo>
                      <a:pt x="26" y="20"/>
                      <a:pt x="22" y="21"/>
                      <a:pt x="10" y="20"/>
                    </a:cubicBezTo>
                    <a:cubicBezTo>
                      <a:pt x="11" y="11"/>
                      <a:pt x="18" y="7"/>
                      <a:pt x="23" y="7"/>
                    </a:cubicBezTo>
                    <a:cubicBezTo>
                      <a:pt x="28" y="7"/>
                      <a:pt x="32" y="9"/>
                      <a:pt x="34" y="15"/>
                    </a:cubicBezTo>
                    <a:cubicBezTo>
                      <a:pt x="35" y="17"/>
                      <a:pt x="35" y="19"/>
                      <a:pt x="35" y="2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59" name="Freeform 354"/>
              <p:cNvSpPr>
                <a:spLocks/>
              </p:cNvSpPr>
              <p:nvPr/>
            </p:nvSpPr>
            <p:spPr bwMode="auto">
              <a:xfrm>
                <a:off x="4683" y="3520"/>
                <a:ext cx="58" cy="40"/>
              </a:xfrm>
              <a:custGeom>
                <a:avLst/>
                <a:gdLst>
                  <a:gd name="T0" fmla="*/ 0 w 76"/>
                  <a:gd name="T1" fmla="*/ 3 h 53"/>
                  <a:gd name="T2" fmla="*/ 0 w 76"/>
                  <a:gd name="T3" fmla="*/ 3 h 53"/>
                  <a:gd name="T4" fmla="*/ 1 w 76"/>
                  <a:gd name="T5" fmla="*/ 32 h 53"/>
                  <a:gd name="T6" fmla="*/ 1 w 76"/>
                  <a:gd name="T7" fmla="*/ 52 h 53"/>
                  <a:gd name="T8" fmla="*/ 1 w 76"/>
                  <a:gd name="T9" fmla="*/ 53 h 53"/>
                  <a:gd name="T10" fmla="*/ 12 w 76"/>
                  <a:gd name="T11" fmla="*/ 52 h 53"/>
                  <a:gd name="T12" fmla="*/ 12 w 76"/>
                  <a:gd name="T13" fmla="*/ 52 h 53"/>
                  <a:gd name="T14" fmla="*/ 12 w 76"/>
                  <a:gd name="T15" fmla="*/ 30 h 53"/>
                  <a:gd name="T16" fmla="*/ 12 w 76"/>
                  <a:gd name="T17" fmla="*/ 13 h 53"/>
                  <a:gd name="T18" fmla="*/ 24 w 76"/>
                  <a:gd name="T19" fmla="*/ 8 h 53"/>
                  <a:gd name="T20" fmla="*/ 32 w 76"/>
                  <a:gd name="T21" fmla="*/ 16 h 53"/>
                  <a:gd name="T22" fmla="*/ 33 w 76"/>
                  <a:gd name="T23" fmla="*/ 26 h 53"/>
                  <a:gd name="T24" fmla="*/ 33 w 76"/>
                  <a:gd name="T25" fmla="*/ 52 h 53"/>
                  <a:gd name="T26" fmla="*/ 33 w 76"/>
                  <a:gd name="T27" fmla="*/ 53 h 53"/>
                  <a:gd name="T28" fmla="*/ 44 w 76"/>
                  <a:gd name="T29" fmla="*/ 52 h 53"/>
                  <a:gd name="T30" fmla="*/ 44 w 76"/>
                  <a:gd name="T31" fmla="*/ 52 h 53"/>
                  <a:gd name="T32" fmla="*/ 44 w 76"/>
                  <a:gd name="T33" fmla="*/ 31 h 53"/>
                  <a:gd name="T34" fmla="*/ 44 w 76"/>
                  <a:gd name="T35" fmla="*/ 26 h 53"/>
                  <a:gd name="T36" fmla="*/ 43 w 76"/>
                  <a:gd name="T37" fmla="*/ 14 h 53"/>
                  <a:gd name="T38" fmla="*/ 56 w 76"/>
                  <a:gd name="T39" fmla="*/ 8 h 53"/>
                  <a:gd name="T40" fmla="*/ 65 w 76"/>
                  <a:gd name="T41" fmla="*/ 16 h 53"/>
                  <a:gd name="T42" fmla="*/ 65 w 76"/>
                  <a:gd name="T43" fmla="*/ 27 h 53"/>
                  <a:gd name="T44" fmla="*/ 65 w 76"/>
                  <a:gd name="T45" fmla="*/ 52 h 53"/>
                  <a:gd name="T46" fmla="*/ 65 w 76"/>
                  <a:gd name="T47" fmla="*/ 53 h 53"/>
                  <a:gd name="T48" fmla="*/ 75 w 76"/>
                  <a:gd name="T49" fmla="*/ 52 h 53"/>
                  <a:gd name="T50" fmla="*/ 76 w 76"/>
                  <a:gd name="T51" fmla="*/ 52 h 53"/>
                  <a:gd name="T52" fmla="*/ 75 w 76"/>
                  <a:gd name="T53" fmla="*/ 29 h 53"/>
                  <a:gd name="T54" fmla="*/ 75 w 76"/>
                  <a:gd name="T55" fmla="*/ 20 h 53"/>
                  <a:gd name="T56" fmla="*/ 71 w 76"/>
                  <a:gd name="T57" fmla="*/ 4 h 53"/>
                  <a:gd name="T58" fmla="*/ 60 w 76"/>
                  <a:gd name="T59" fmla="*/ 0 h 53"/>
                  <a:gd name="T60" fmla="*/ 41 w 76"/>
                  <a:gd name="T61" fmla="*/ 7 h 53"/>
                  <a:gd name="T62" fmla="*/ 28 w 76"/>
                  <a:gd name="T63" fmla="*/ 0 h 53"/>
                  <a:gd name="T64" fmla="*/ 12 w 76"/>
                  <a:gd name="T65" fmla="*/ 6 h 53"/>
                  <a:gd name="T66" fmla="*/ 12 w 76"/>
                  <a:gd name="T67" fmla="*/ 1 h 53"/>
                  <a:gd name="T68" fmla="*/ 11 w 76"/>
                  <a:gd name="T69" fmla="*/ 0 h 53"/>
                  <a:gd name="T70" fmla="*/ 1 w 76"/>
                  <a:gd name="T71" fmla="*/ 2 h 53"/>
                  <a:gd name="T72" fmla="*/ 0 w 76"/>
                  <a:gd name="T73"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53">
                    <a:moveTo>
                      <a:pt x="0" y="3"/>
                    </a:moveTo>
                    <a:lnTo>
                      <a:pt x="0" y="3"/>
                    </a:lnTo>
                    <a:cubicBezTo>
                      <a:pt x="1" y="7"/>
                      <a:pt x="1" y="14"/>
                      <a:pt x="1" y="32"/>
                    </a:cubicBezTo>
                    <a:cubicBezTo>
                      <a:pt x="1" y="43"/>
                      <a:pt x="1" y="48"/>
                      <a:pt x="1" y="52"/>
                    </a:cubicBezTo>
                    <a:lnTo>
                      <a:pt x="1" y="53"/>
                    </a:lnTo>
                    <a:cubicBezTo>
                      <a:pt x="6" y="52"/>
                      <a:pt x="7" y="52"/>
                      <a:pt x="12" y="52"/>
                    </a:cubicBezTo>
                    <a:lnTo>
                      <a:pt x="12" y="52"/>
                    </a:lnTo>
                    <a:cubicBezTo>
                      <a:pt x="12" y="46"/>
                      <a:pt x="12" y="41"/>
                      <a:pt x="12" y="30"/>
                    </a:cubicBezTo>
                    <a:lnTo>
                      <a:pt x="12" y="13"/>
                    </a:lnTo>
                    <a:cubicBezTo>
                      <a:pt x="16" y="10"/>
                      <a:pt x="21" y="8"/>
                      <a:pt x="24" y="8"/>
                    </a:cubicBezTo>
                    <a:cubicBezTo>
                      <a:pt x="30" y="8"/>
                      <a:pt x="32" y="12"/>
                      <a:pt x="32" y="16"/>
                    </a:cubicBezTo>
                    <a:cubicBezTo>
                      <a:pt x="33" y="18"/>
                      <a:pt x="33" y="21"/>
                      <a:pt x="33" y="26"/>
                    </a:cubicBezTo>
                    <a:cubicBezTo>
                      <a:pt x="33" y="32"/>
                      <a:pt x="33" y="43"/>
                      <a:pt x="33" y="52"/>
                    </a:cubicBezTo>
                    <a:lnTo>
                      <a:pt x="33" y="53"/>
                    </a:lnTo>
                    <a:cubicBezTo>
                      <a:pt x="38" y="53"/>
                      <a:pt x="39" y="52"/>
                      <a:pt x="44" y="52"/>
                    </a:cubicBezTo>
                    <a:lnTo>
                      <a:pt x="44" y="52"/>
                    </a:lnTo>
                    <a:cubicBezTo>
                      <a:pt x="44" y="45"/>
                      <a:pt x="44" y="41"/>
                      <a:pt x="44" y="31"/>
                    </a:cubicBezTo>
                    <a:lnTo>
                      <a:pt x="44" y="26"/>
                    </a:lnTo>
                    <a:cubicBezTo>
                      <a:pt x="44" y="23"/>
                      <a:pt x="43" y="16"/>
                      <a:pt x="43" y="14"/>
                    </a:cubicBezTo>
                    <a:cubicBezTo>
                      <a:pt x="49" y="9"/>
                      <a:pt x="53" y="8"/>
                      <a:pt x="56" y="8"/>
                    </a:cubicBezTo>
                    <a:cubicBezTo>
                      <a:pt x="61" y="8"/>
                      <a:pt x="64" y="12"/>
                      <a:pt x="65" y="16"/>
                    </a:cubicBezTo>
                    <a:cubicBezTo>
                      <a:pt x="65" y="18"/>
                      <a:pt x="65" y="21"/>
                      <a:pt x="65" y="27"/>
                    </a:cubicBezTo>
                    <a:cubicBezTo>
                      <a:pt x="65" y="35"/>
                      <a:pt x="65" y="44"/>
                      <a:pt x="65" y="52"/>
                    </a:cubicBezTo>
                    <a:lnTo>
                      <a:pt x="65" y="53"/>
                    </a:lnTo>
                    <a:cubicBezTo>
                      <a:pt x="70" y="53"/>
                      <a:pt x="71" y="52"/>
                      <a:pt x="75" y="52"/>
                    </a:cubicBezTo>
                    <a:lnTo>
                      <a:pt x="76" y="52"/>
                    </a:lnTo>
                    <a:cubicBezTo>
                      <a:pt x="76" y="43"/>
                      <a:pt x="75" y="40"/>
                      <a:pt x="75" y="29"/>
                    </a:cubicBezTo>
                    <a:lnTo>
                      <a:pt x="75" y="20"/>
                    </a:lnTo>
                    <a:cubicBezTo>
                      <a:pt x="75" y="12"/>
                      <a:pt x="75" y="8"/>
                      <a:pt x="71" y="4"/>
                    </a:cubicBezTo>
                    <a:cubicBezTo>
                      <a:pt x="68" y="1"/>
                      <a:pt x="64" y="0"/>
                      <a:pt x="60" y="0"/>
                    </a:cubicBezTo>
                    <a:cubicBezTo>
                      <a:pt x="51" y="0"/>
                      <a:pt x="43" y="5"/>
                      <a:pt x="41" y="7"/>
                    </a:cubicBezTo>
                    <a:cubicBezTo>
                      <a:pt x="40" y="5"/>
                      <a:pt x="37" y="0"/>
                      <a:pt x="28" y="0"/>
                    </a:cubicBezTo>
                    <a:cubicBezTo>
                      <a:pt x="21" y="0"/>
                      <a:pt x="15" y="4"/>
                      <a:pt x="12" y="6"/>
                    </a:cubicBezTo>
                    <a:lnTo>
                      <a:pt x="12" y="1"/>
                    </a:lnTo>
                    <a:lnTo>
                      <a:pt x="11" y="0"/>
                    </a:lnTo>
                    <a:cubicBezTo>
                      <a:pt x="8" y="1"/>
                      <a:pt x="6" y="1"/>
                      <a:pt x="1" y="2"/>
                    </a:cubicBezTo>
                    <a:lnTo>
                      <a:pt x="0"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60" name="Freeform 355"/>
              <p:cNvSpPr>
                <a:spLocks noEditPoints="1"/>
              </p:cNvSpPr>
              <p:nvPr/>
            </p:nvSpPr>
            <p:spPr bwMode="auto">
              <a:xfrm>
                <a:off x="4750" y="3520"/>
                <a:ext cx="35" cy="41"/>
              </a:xfrm>
              <a:custGeom>
                <a:avLst/>
                <a:gdLst>
                  <a:gd name="T0" fmla="*/ 43 w 46"/>
                  <a:gd name="T1" fmla="*/ 40 h 54"/>
                  <a:gd name="T2" fmla="*/ 43 w 46"/>
                  <a:gd name="T3" fmla="*/ 40 h 54"/>
                  <a:gd name="T4" fmla="*/ 36 w 46"/>
                  <a:gd name="T5" fmla="*/ 44 h 54"/>
                  <a:gd name="T6" fmla="*/ 27 w 46"/>
                  <a:gd name="T7" fmla="*/ 46 h 54"/>
                  <a:gd name="T8" fmla="*/ 14 w 46"/>
                  <a:gd name="T9" fmla="*/ 40 h 54"/>
                  <a:gd name="T10" fmla="*/ 11 w 46"/>
                  <a:gd name="T11" fmla="*/ 28 h 54"/>
                  <a:gd name="T12" fmla="*/ 45 w 46"/>
                  <a:gd name="T13" fmla="*/ 28 h 54"/>
                  <a:gd name="T14" fmla="*/ 46 w 46"/>
                  <a:gd name="T15" fmla="*/ 27 h 54"/>
                  <a:gd name="T16" fmla="*/ 40 w 46"/>
                  <a:gd name="T17" fmla="*/ 7 h 54"/>
                  <a:gd name="T18" fmla="*/ 24 w 46"/>
                  <a:gd name="T19" fmla="*/ 0 h 54"/>
                  <a:gd name="T20" fmla="*/ 0 w 46"/>
                  <a:gd name="T21" fmla="*/ 27 h 54"/>
                  <a:gd name="T22" fmla="*/ 26 w 46"/>
                  <a:gd name="T23" fmla="*/ 54 h 54"/>
                  <a:gd name="T24" fmla="*/ 42 w 46"/>
                  <a:gd name="T25" fmla="*/ 50 h 54"/>
                  <a:gd name="T26" fmla="*/ 43 w 46"/>
                  <a:gd name="T27" fmla="*/ 49 h 54"/>
                  <a:gd name="T28" fmla="*/ 44 w 46"/>
                  <a:gd name="T29" fmla="*/ 40 h 54"/>
                  <a:gd name="T30" fmla="*/ 43 w 46"/>
                  <a:gd name="T31" fmla="*/ 40 h 54"/>
                  <a:gd name="T32" fmla="*/ 35 w 46"/>
                  <a:gd name="T33" fmla="*/ 20 h 54"/>
                  <a:gd name="T34" fmla="*/ 35 w 46"/>
                  <a:gd name="T35" fmla="*/ 20 h 54"/>
                  <a:gd name="T36" fmla="*/ 11 w 46"/>
                  <a:gd name="T37" fmla="*/ 20 h 54"/>
                  <a:gd name="T38" fmla="*/ 24 w 46"/>
                  <a:gd name="T39" fmla="*/ 7 h 54"/>
                  <a:gd name="T40" fmla="*/ 34 w 46"/>
                  <a:gd name="T41" fmla="*/ 15 h 54"/>
                  <a:gd name="T42" fmla="*/ 35 w 46"/>
                  <a:gd name="T4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1"/>
                      <a:pt x="39" y="43"/>
                      <a:pt x="36" y="44"/>
                    </a:cubicBezTo>
                    <a:cubicBezTo>
                      <a:pt x="33" y="45"/>
                      <a:pt x="30" y="46"/>
                      <a:pt x="27" y="46"/>
                    </a:cubicBezTo>
                    <a:cubicBezTo>
                      <a:pt x="24" y="46"/>
                      <a:pt x="18" y="45"/>
                      <a:pt x="14" y="40"/>
                    </a:cubicBezTo>
                    <a:cubicBezTo>
                      <a:pt x="11" y="36"/>
                      <a:pt x="11" y="31"/>
                      <a:pt x="11" y="28"/>
                    </a:cubicBezTo>
                    <a:cubicBezTo>
                      <a:pt x="27" y="28"/>
                      <a:pt x="29" y="28"/>
                      <a:pt x="45" y="28"/>
                    </a:cubicBezTo>
                    <a:lnTo>
                      <a:pt x="46" y="27"/>
                    </a:lnTo>
                    <a:cubicBezTo>
                      <a:pt x="46" y="23"/>
                      <a:pt x="46" y="13"/>
                      <a:pt x="40" y="7"/>
                    </a:cubicBezTo>
                    <a:cubicBezTo>
                      <a:pt x="37" y="3"/>
                      <a:pt x="32" y="0"/>
                      <a:pt x="24" y="0"/>
                    </a:cubicBezTo>
                    <a:cubicBezTo>
                      <a:pt x="11" y="0"/>
                      <a:pt x="0" y="9"/>
                      <a:pt x="0" y="27"/>
                    </a:cubicBezTo>
                    <a:cubicBezTo>
                      <a:pt x="0" y="44"/>
                      <a:pt x="10" y="54"/>
                      <a:pt x="26" y="54"/>
                    </a:cubicBezTo>
                    <a:cubicBezTo>
                      <a:pt x="35" y="54"/>
                      <a:pt x="41" y="51"/>
                      <a:pt x="42" y="50"/>
                    </a:cubicBezTo>
                    <a:lnTo>
                      <a:pt x="43" y="49"/>
                    </a:lnTo>
                    <a:cubicBezTo>
                      <a:pt x="43" y="45"/>
                      <a:pt x="43" y="44"/>
                      <a:pt x="44" y="40"/>
                    </a:cubicBezTo>
                    <a:lnTo>
                      <a:pt x="43" y="40"/>
                    </a:lnTo>
                    <a:close/>
                    <a:moveTo>
                      <a:pt x="35" y="20"/>
                    </a:moveTo>
                    <a:lnTo>
                      <a:pt x="35" y="20"/>
                    </a:lnTo>
                    <a:cubicBezTo>
                      <a:pt x="26" y="20"/>
                      <a:pt x="23" y="21"/>
                      <a:pt x="11" y="20"/>
                    </a:cubicBezTo>
                    <a:cubicBezTo>
                      <a:pt x="12" y="11"/>
                      <a:pt x="18" y="7"/>
                      <a:pt x="24" y="7"/>
                    </a:cubicBezTo>
                    <a:cubicBezTo>
                      <a:pt x="28" y="7"/>
                      <a:pt x="32" y="9"/>
                      <a:pt x="34" y="15"/>
                    </a:cubicBezTo>
                    <a:cubicBezTo>
                      <a:pt x="35" y="17"/>
                      <a:pt x="35" y="19"/>
                      <a:pt x="35" y="2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61" name="Freeform 356"/>
              <p:cNvSpPr>
                <a:spLocks/>
              </p:cNvSpPr>
              <p:nvPr/>
            </p:nvSpPr>
            <p:spPr bwMode="auto">
              <a:xfrm>
                <a:off x="4792" y="3520"/>
                <a:ext cx="35" cy="40"/>
              </a:xfrm>
              <a:custGeom>
                <a:avLst/>
                <a:gdLst>
                  <a:gd name="T0" fmla="*/ 46 w 46"/>
                  <a:gd name="T1" fmla="*/ 52 h 53"/>
                  <a:gd name="T2" fmla="*/ 46 w 46"/>
                  <a:gd name="T3" fmla="*/ 52 h 53"/>
                  <a:gd name="T4" fmla="*/ 45 w 46"/>
                  <a:gd name="T5" fmla="*/ 32 h 53"/>
                  <a:gd name="T6" fmla="*/ 45 w 46"/>
                  <a:gd name="T7" fmla="*/ 20 h 53"/>
                  <a:gd name="T8" fmla="*/ 44 w 46"/>
                  <a:gd name="T9" fmla="*/ 8 h 53"/>
                  <a:gd name="T10" fmla="*/ 38 w 46"/>
                  <a:gd name="T11" fmla="*/ 2 h 53"/>
                  <a:gd name="T12" fmla="*/ 30 w 46"/>
                  <a:gd name="T13" fmla="*/ 0 h 53"/>
                  <a:gd name="T14" fmla="*/ 12 w 46"/>
                  <a:gd name="T15" fmla="*/ 6 h 53"/>
                  <a:gd name="T16" fmla="*/ 12 w 46"/>
                  <a:gd name="T17" fmla="*/ 1 h 53"/>
                  <a:gd name="T18" fmla="*/ 12 w 46"/>
                  <a:gd name="T19" fmla="*/ 0 h 53"/>
                  <a:gd name="T20" fmla="*/ 1 w 46"/>
                  <a:gd name="T21" fmla="*/ 2 h 53"/>
                  <a:gd name="T22" fmla="*/ 0 w 46"/>
                  <a:gd name="T23" fmla="*/ 3 h 53"/>
                  <a:gd name="T24" fmla="*/ 2 w 46"/>
                  <a:gd name="T25" fmla="*/ 34 h 53"/>
                  <a:gd name="T26" fmla="*/ 1 w 46"/>
                  <a:gd name="T27" fmla="*/ 52 h 53"/>
                  <a:gd name="T28" fmla="*/ 2 w 46"/>
                  <a:gd name="T29" fmla="*/ 53 h 53"/>
                  <a:gd name="T30" fmla="*/ 12 w 46"/>
                  <a:gd name="T31" fmla="*/ 52 h 53"/>
                  <a:gd name="T32" fmla="*/ 13 w 46"/>
                  <a:gd name="T33" fmla="*/ 52 h 53"/>
                  <a:gd name="T34" fmla="*/ 12 w 46"/>
                  <a:gd name="T35" fmla="*/ 14 h 53"/>
                  <a:gd name="T36" fmla="*/ 25 w 46"/>
                  <a:gd name="T37" fmla="*/ 8 h 53"/>
                  <a:gd name="T38" fmla="*/ 34 w 46"/>
                  <a:gd name="T39" fmla="*/ 16 h 53"/>
                  <a:gd name="T40" fmla="*/ 35 w 46"/>
                  <a:gd name="T41" fmla="*/ 34 h 53"/>
                  <a:gd name="T42" fmla="*/ 35 w 46"/>
                  <a:gd name="T43" fmla="*/ 49 h 53"/>
                  <a:gd name="T44" fmla="*/ 35 w 46"/>
                  <a:gd name="T45" fmla="*/ 52 h 53"/>
                  <a:gd name="T46" fmla="*/ 35 w 46"/>
                  <a:gd name="T47" fmla="*/ 53 h 53"/>
                  <a:gd name="T48" fmla="*/ 45 w 46"/>
                  <a:gd name="T49" fmla="*/ 52 h 53"/>
                  <a:gd name="T50" fmla="*/ 46 w 46"/>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53">
                    <a:moveTo>
                      <a:pt x="46" y="52"/>
                    </a:moveTo>
                    <a:lnTo>
                      <a:pt x="46" y="52"/>
                    </a:lnTo>
                    <a:cubicBezTo>
                      <a:pt x="45" y="48"/>
                      <a:pt x="45" y="44"/>
                      <a:pt x="45" y="32"/>
                    </a:cubicBezTo>
                    <a:lnTo>
                      <a:pt x="45" y="20"/>
                    </a:lnTo>
                    <a:cubicBezTo>
                      <a:pt x="45" y="14"/>
                      <a:pt x="45" y="11"/>
                      <a:pt x="44" y="8"/>
                    </a:cubicBezTo>
                    <a:cubicBezTo>
                      <a:pt x="42" y="6"/>
                      <a:pt x="40" y="3"/>
                      <a:pt x="38" y="2"/>
                    </a:cubicBezTo>
                    <a:cubicBezTo>
                      <a:pt x="35" y="0"/>
                      <a:pt x="32" y="0"/>
                      <a:pt x="30" y="0"/>
                    </a:cubicBezTo>
                    <a:cubicBezTo>
                      <a:pt x="21" y="0"/>
                      <a:pt x="15" y="4"/>
                      <a:pt x="12" y="6"/>
                    </a:cubicBezTo>
                    <a:lnTo>
                      <a:pt x="12" y="1"/>
                    </a:lnTo>
                    <a:lnTo>
                      <a:pt x="12" y="0"/>
                    </a:lnTo>
                    <a:cubicBezTo>
                      <a:pt x="7" y="1"/>
                      <a:pt x="6" y="1"/>
                      <a:pt x="1" y="2"/>
                    </a:cubicBezTo>
                    <a:lnTo>
                      <a:pt x="0" y="3"/>
                    </a:lnTo>
                    <a:cubicBezTo>
                      <a:pt x="1" y="10"/>
                      <a:pt x="2" y="18"/>
                      <a:pt x="2" y="34"/>
                    </a:cubicBezTo>
                    <a:cubicBezTo>
                      <a:pt x="2" y="41"/>
                      <a:pt x="1" y="47"/>
                      <a:pt x="1" y="52"/>
                    </a:cubicBezTo>
                    <a:lnTo>
                      <a:pt x="2" y="53"/>
                    </a:lnTo>
                    <a:cubicBezTo>
                      <a:pt x="7" y="52"/>
                      <a:pt x="7" y="52"/>
                      <a:pt x="12" y="52"/>
                    </a:cubicBezTo>
                    <a:lnTo>
                      <a:pt x="13" y="52"/>
                    </a:lnTo>
                    <a:cubicBezTo>
                      <a:pt x="12" y="40"/>
                      <a:pt x="12" y="31"/>
                      <a:pt x="12" y="14"/>
                    </a:cubicBezTo>
                    <a:cubicBezTo>
                      <a:pt x="15" y="12"/>
                      <a:pt x="19" y="8"/>
                      <a:pt x="25" y="8"/>
                    </a:cubicBezTo>
                    <a:cubicBezTo>
                      <a:pt x="27" y="8"/>
                      <a:pt x="32" y="8"/>
                      <a:pt x="34" y="16"/>
                    </a:cubicBezTo>
                    <a:cubicBezTo>
                      <a:pt x="35" y="18"/>
                      <a:pt x="35" y="19"/>
                      <a:pt x="35" y="34"/>
                    </a:cubicBezTo>
                    <a:cubicBezTo>
                      <a:pt x="35" y="39"/>
                      <a:pt x="35" y="44"/>
                      <a:pt x="35" y="49"/>
                    </a:cubicBezTo>
                    <a:cubicBezTo>
                      <a:pt x="35" y="50"/>
                      <a:pt x="35" y="51"/>
                      <a:pt x="35" y="52"/>
                    </a:cubicBezTo>
                    <a:lnTo>
                      <a:pt x="35" y="53"/>
                    </a:lnTo>
                    <a:cubicBezTo>
                      <a:pt x="40" y="52"/>
                      <a:pt x="40" y="52"/>
                      <a:pt x="45" y="52"/>
                    </a:cubicBezTo>
                    <a:lnTo>
                      <a:pt x="46"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62" name="Freeform 357"/>
              <p:cNvSpPr>
                <a:spLocks/>
              </p:cNvSpPr>
              <p:nvPr/>
            </p:nvSpPr>
            <p:spPr bwMode="auto">
              <a:xfrm>
                <a:off x="4833" y="3509"/>
                <a:ext cx="22" cy="51"/>
              </a:xfrm>
              <a:custGeom>
                <a:avLst/>
                <a:gdLst>
                  <a:gd name="T0" fmla="*/ 28 w 29"/>
                  <a:gd name="T1" fmla="*/ 58 h 67"/>
                  <a:gd name="T2" fmla="*/ 28 w 29"/>
                  <a:gd name="T3" fmla="*/ 58 h 67"/>
                  <a:gd name="T4" fmla="*/ 23 w 29"/>
                  <a:gd name="T5" fmla="*/ 59 h 67"/>
                  <a:gd name="T6" fmla="*/ 17 w 29"/>
                  <a:gd name="T7" fmla="*/ 49 h 67"/>
                  <a:gd name="T8" fmla="*/ 17 w 29"/>
                  <a:gd name="T9" fmla="*/ 41 h 67"/>
                  <a:gd name="T10" fmla="*/ 18 w 29"/>
                  <a:gd name="T11" fmla="*/ 23 h 67"/>
                  <a:gd name="T12" fmla="*/ 28 w 29"/>
                  <a:gd name="T13" fmla="*/ 23 h 67"/>
                  <a:gd name="T14" fmla="*/ 29 w 29"/>
                  <a:gd name="T15" fmla="*/ 22 h 67"/>
                  <a:gd name="T16" fmla="*/ 29 w 29"/>
                  <a:gd name="T17" fmla="*/ 15 h 67"/>
                  <a:gd name="T18" fmla="*/ 29 w 29"/>
                  <a:gd name="T19" fmla="*/ 15 h 67"/>
                  <a:gd name="T20" fmla="*/ 18 w 29"/>
                  <a:gd name="T21" fmla="*/ 15 h 67"/>
                  <a:gd name="T22" fmla="*/ 18 w 29"/>
                  <a:gd name="T23" fmla="*/ 0 h 67"/>
                  <a:gd name="T24" fmla="*/ 17 w 29"/>
                  <a:gd name="T25" fmla="*/ 0 h 67"/>
                  <a:gd name="T26" fmla="*/ 7 w 29"/>
                  <a:gd name="T27" fmla="*/ 2 h 67"/>
                  <a:gd name="T28" fmla="*/ 7 w 29"/>
                  <a:gd name="T29" fmla="*/ 3 h 67"/>
                  <a:gd name="T30" fmla="*/ 7 w 29"/>
                  <a:gd name="T31" fmla="*/ 9 h 67"/>
                  <a:gd name="T32" fmla="*/ 7 w 29"/>
                  <a:gd name="T33" fmla="*/ 15 h 67"/>
                  <a:gd name="T34" fmla="*/ 0 w 29"/>
                  <a:gd name="T35" fmla="*/ 15 h 67"/>
                  <a:gd name="T36" fmla="*/ 0 w 29"/>
                  <a:gd name="T37" fmla="*/ 16 h 67"/>
                  <a:gd name="T38" fmla="*/ 0 w 29"/>
                  <a:gd name="T39" fmla="*/ 23 h 67"/>
                  <a:gd name="T40" fmla="*/ 0 w 29"/>
                  <a:gd name="T41" fmla="*/ 23 h 67"/>
                  <a:gd name="T42" fmla="*/ 7 w 29"/>
                  <a:gd name="T43" fmla="*/ 23 h 67"/>
                  <a:gd name="T44" fmla="*/ 7 w 29"/>
                  <a:gd name="T45" fmla="*/ 45 h 67"/>
                  <a:gd name="T46" fmla="*/ 9 w 29"/>
                  <a:gd name="T47" fmla="*/ 62 h 67"/>
                  <a:gd name="T48" fmla="*/ 20 w 29"/>
                  <a:gd name="T49" fmla="*/ 67 h 67"/>
                  <a:gd name="T50" fmla="*/ 28 w 29"/>
                  <a:gd name="T51" fmla="*/ 66 h 67"/>
                  <a:gd name="T52" fmla="*/ 28 w 29"/>
                  <a:gd name="T53" fmla="*/ 65 h 67"/>
                  <a:gd name="T54" fmla="*/ 29 w 29"/>
                  <a:gd name="T55" fmla="*/ 59 h 67"/>
                  <a:gd name="T56" fmla="*/ 28 w 29"/>
                  <a:gd name="T57"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67">
                    <a:moveTo>
                      <a:pt x="28" y="58"/>
                    </a:moveTo>
                    <a:lnTo>
                      <a:pt x="28" y="58"/>
                    </a:lnTo>
                    <a:cubicBezTo>
                      <a:pt x="27" y="58"/>
                      <a:pt x="25" y="59"/>
                      <a:pt x="23" y="59"/>
                    </a:cubicBezTo>
                    <a:cubicBezTo>
                      <a:pt x="18" y="59"/>
                      <a:pt x="17" y="57"/>
                      <a:pt x="17" y="49"/>
                    </a:cubicBezTo>
                    <a:cubicBezTo>
                      <a:pt x="17" y="48"/>
                      <a:pt x="17" y="42"/>
                      <a:pt x="17" y="41"/>
                    </a:cubicBezTo>
                    <a:lnTo>
                      <a:pt x="18" y="23"/>
                    </a:lnTo>
                    <a:cubicBezTo>
                      <a:pt x="23" y="23"/>
                      <a:pt x="23" y="23"/>
                      <a:pt x="28" y="23"/>
                    </a:cubicBezTo>
                    <a:lnTo>
                      <a:pt x="29" y="22"/>
                    </a:lnTo>
                    <a:cubicBezTo>
                      <a:pt x="29" y="19"/>
                      <a:pt x="29" y="18"/>
                      <a:pt x="29" y="15"/>
                    </a:cubicBezTo>
                    <a:lnTo>
                      <a:pt x="29" y="15"/>
                    </a:lnTo>
                    <a:cubicBezTo>
                      <a:pt x="23" y="15"/>
                      <a:pt x="22" y="15"/>
                      <a:pt x="18" y="15"/>
                    </a:cubicBezTo>
                    <a:cubicBezTo>
                      <a:pt x="18" y="8"/>
                      <a:pt x="18" y="7"/>
                      <a:pt x="18" y="0"/>
                    </a:cubicBezTo>
                    <a:lnTo>
                      <a:pt x="17" y="0"/>
                    </a:lnTo>
                    <a:cubicBezTo>
                      <a:pt x="13" y="1"/>
                      <a:pt x="12" y="1"/>
                      <a:pt x="7" y="2"/>
                    </a:cubicBezTo>
                    <a:lnTo>
                      <a:pt x="7" y="3"/>
                    </a:lnTo>
                    <a:cubicBezTo>
                      <a:pt x="7" y="5"/>
                      <a:pt x="7" y="7"/>
                      <a:pt x="7" y="9"/>
                    </a:cubicBezTo>
                    <a:cubicBezTo>
                      <a:pt x="7" y="11"/>
                      <a:pt x="7" y="13"/>
                      <a:pt x="7" y="15"/>
                    </a:cubicBezTo>
                    <a:cubicBezTo>
                      <a:pt x="4" y="15"/>
                      <a:pt x="3" y="15"/>
                      <a:pt x="0" y="15"/>
                    </a:cubicBezTo>
                    <a:lnTo>
                      <a:pt x="0" y="16"/>
                    </a:lnTo>
                    <a:cubicBezTo>
                      <a:pt x="0" y="19"/>
                      <a:pt x="0" y="20"/>
                      <a:pt x="0" y="23"/>
                    </a:cubicBezTo>
                    <a:lnTo>
                      <a:pt x="0" y="23"/>
                    </a:lnTo>
                    <a:cubicBezTo>
                      <a:pt x="4" y="23"/>
                      <a:pt x="4" y="23"/>
                      <a:pt x="7" y="23"/>
                    </a:cubicBezTo>
                    <a:lnTo>
                      <a:pt x="7" y="45"/>
                    </a:lnTo>
                    <a:cubicBezTo>
                      <a:pt x="7" y="57"/>
                      <a:pt x="7" y="59"/>
                      <a:pt x="9" y="62"/>
                    </a:cubicBezTo>
                    <a:cubicBezTo>
                      <a:pt x="12" y="67"/>
                      <a:pt x="18" y="67"/>
                      <a:pt x="20" y="67"/>
                    </a:cubicBezTo>
                    <a:cubicBezTo>
                      <a:pt x="24" y="67"/>
                      <a:pt x="26" y="67"/>
                      <a:pt x="28" y="66"/>
                    </a:cubicBezTo>
                    <a:lnTo>
                      <a:pt x="28" y="65"/>
                    </a:lnTo>
                    <a:cubicBezTo>
                      <a:pt x="28" y="63"/>
                      <a:pt x="28" y="62"/>
                      <a:pt x="29" y="59"/>
                    </a:cubicBezTo>
                    <a:lnTo>
                      <a:pt x="28" y="5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63" name="Freeform 358"/>
              <p:cNvSpPr>
                <a:spLocks/>
              </p:cNvSpPr>
              <p:nvPr/>
            </p:nvSpPr>
            <p:spPr bwMode="auto">
              <a:xfrm>
                <a:off x="4859" y="3520"/>
                <a:ext cx="28" cy="41"/>
              </a:xfrm>
              <a:custGeom>
                <a:avLst/>
                <a:gdLst>
                  <a:gd name="T0" fmla="*/ 20 w 37"/>
                  <a:gd name="T1" fmla="*/ 21 h 54"/>
                  <a:gd name="T2" fmla="*/ 20 w 37"/>
                  <a:gd name="T3" fmla="*/ 21 h 54"/>
                  <a:gd name="T4" fmla="*/ 10 w 37"/>
                  <a:gd name="T5" fmla="*/ 14 h 54"/>
                  <a:gd name="T6" fmla="*/ 16 w 37"/>
                  <a:gd name="T7" fmla="*/ 8 h 54"/>
                  <a:gd name="T8" fmla="*/ 20 w 37"/>
                  <a:gd name="T9" fmla="*/ 7 h 54"/>
                  <a:gd name="T10" fmla="*/ 33 w 37"/>
                  <a:gd name="T11" fmla="*/ 11 h 54"/>
                  <a:gd name="T12" fmla="*/ 34 w 37"/>
                  <a:gd name="T13" fmla="*/ 11 h 54"/>
                  <a:gd name="T14" fmla="*/ 34 w 37"/>
                  <a:gd name="T15" fmla="*/ 3 h 54"/>
                  <a:gd name="T16" fmla="*/ 34 w 37"/>
                  <a:gd name="T17" fmla="*/ 2 h 54"/>
                  <a:gd name="T18" fmla="*/ 20 w 37"/>
                  <a:gd name="T19" fmla="*/ 0 h 54"/>
                  <a:gd name="T20" fmla="*/ 0 w 37"/>
                  <a:gd name="T21" fmla="*/ 15 h 54"/>
                  <a:gd name="T22" fmla="*/ 13 w 37"/>
                  <a:gd name="T23" fmla="*/ 29 h 54"/>
                  <a:gd name="T24" fmla="*/ 16 w 37"/>
                  <a:gd name="T25" fmla="*/ 30 h 54"/>
                  <a:gd name="T26" fmla="*/ 26 w 37"/>
                  <a:gd name="T27" fmla="*/ 38 h 54"/>
                  <a:gd name="T28" fmla="*/ 15 w 37"/>
                  <a:gd name="T29" fmla="*/ 46 h 54"/>
                  <a:gd name="T30" fmla="*/ 2 w 37"/>
                  <a:gd name="T31" fmla="*/ 41 h 54"/>
                  <a:gd name="T32" fmla="*/ 1 w 37"/>
                  <a:gd name="T33" fmla="*/ 41 h 54"/>
                  <a:gd name="T34" fmla="*/ 0 w 37"/>
                  <a:gd name="T35" fmla="*/ 50 h 54"/>
                  <a:gd name="T36" fmla="*/ 0 w 37"/>
                  <a:gd name="T37" fmla="*/ 51 h 54"/>
                  <a:gd name="T38" fmla="*/ 2 w 37"/>
                  <a:gd name="T39" fmla="*/ 51 h 54"/>
                  <a:gd name="T40" fmla="*/ 16 w 37"/>
                  <a:gd name="T41" fmla="*/ 54 h 54"/>
                  <a:gd name="T42" fmla="*/ 31 w 37"/>
                  <a:gd name="T43" fmla="*/ 49 h 54"/>
                  <a:gd name="T44" fmla="*/ 37 w 37"/>
                  <a:gd name="T45" fmla="*/ 37 h 54"/>
                  <a:gd name="T46" fmla="*/ 24 w 37"/>
                  <a:gd name="T47" fmla="*/ 22 h 54"/>
                  <a:gd name="T48" fmla="*/ 20 w 37"/>
                  <a:gd name="T49"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54">
                    <a:moveTo>
                      <a:pt x="20" y="21"/>
                    </a:moveTo>
                    <a:lnTo>
                      <a:pt x="20" y="21"/>
                    </a:lnTo>
                    <a:cubicBezTo>
                      <a:pt x="14" y="19"/>
                      <a:pt x="10" y="18"/>
                      <a:pt x="10" y="14"/>
                    </a:cubicBezTo>
                    <a:cubicBezTo>
                      <a:pt x="10" y="11"/>
                      <a:pt x="13" y="9"/>
                      <a:pt x="16" y="8"/>
                    </a:cubicBezTo>
                    <a:cubicBezTo>
                      <a:pt x="17" y="7"/>
                      <a:pt x="18" y="7"/>
                      <a:pt x="20" y="7"/>
                    </a:cubicBezTo>
                    <a:cubicBezTo>
                      <a:pt x="26" y="7"/>
                      <a:pt x="30" y="10"/>
                      <a:pt x="33" y="11"/>
                    </a:cubicBezTo>
                    <a:lnTo>
                      <a:pt x="34" y="11"/>
                    </a:lnTo>
                    <a:cubicBezTo>
                      <a:pt x="34" y="7"/>
                      <a:pt x="34" y="7"/>
                      <a:pt x="34" y="3"/>
                    </a:cubicBezTo>
                    <a:lnTo>
                      <a:pt x="34" y="2"/>
                    </a:lnTo>
                    <a:cubicBezTo>
                      <a:pt x="32" y="2"/>
                      <a:pt x="27" y="0"/>
                      <a:pt x="20" y="0"/>
                    </a:cubicBezTo>
                    <a:cubicBezTo>
                      <a:pt x="8" y="0"/>
                      <a:pt x="0" y="5"/>
                      <a:pt x="0" y="15"/>
                    </a:cubicBezTo>
                    <a:cubicBezTo>
                      <a:pt x="0" y="25"/>
                      <a:pt x="8" y="28"/>
                      <a:pt x="13" y="29"/>
                    </a:cubicBezTo>
                    <a:lnTo>
                      <a:pt x="16" y="30"/>
                    </a:lnTo>
                    <a:cubicBezTo>
                      <a:pt x="22" y="32"/>
                      <a:pt x="26" y="34"/>
                      <a:pt x="26" y="38"/>
                    </a:cubicBezTo>
                    <a:cubicBezTo>
                      <a:pt x="26" y="41"/>
                      <a:pt x="23" y="46"/>
                      <a:pt x="15" y="46"/>
                    </a:cubicBezTo>
                    <a:cubicBezTo>
                      <a:pt x="8" y="46"/>
                      <a:pt x="3" y="42"/>
                      <a:pt x="2" y="41"/>
                    </a:cubicBezTo>
                    <a:lnTo>
                      <a:pt x="1" y="41"/>
                    </a:lnTo>
                    <a:cubicBezTo>
                      <a:pt x="0" y="45"/>
                      <a:pt x="0" y="46"/>
                      <a:pt x="0" y="50"/>
                    </a:cubicBezTo>
                    <a:lnTo>
                      <a:pt x="0" y="51"/>
                    </a:lnTo>
                    <a:cubicBezTo>
                      <a:pt x="1" y="51"/>
                      <a:pt x="1" y="51"/>
                      <a:pt x="2" y="51"/>
                    </a:cubicBezTo>
                    <a:cubicBezTo>
                      <a:pt x="6" y="53"/>
                      <a:pt x="10" y="54"/>
                      <a:pt x="16" y="54"/>
                    </a:cubicBezTo>
                    <a:cubicBezTo>
                      <a:pt x="19" y="54"/>
                      <a:pt x="26" y="53"/>
                      <a:pt x="31" y="49"/>
                    </a:cubicBezTo>
                    <a:cubicBezTo>
                      <a:pt x="35" y="46"/>
                      <a:pt x="37" y="41"/>
                      <a:pt x="37" y="37"/>
                    </a:cubicBezTo>
                    <a:cubicBezTo>
                      <a:pt x="37" y="27"/>
                      <a:pt x="28" y="24"/>
                      <a:pt x="24" y="22"/>
                    </a:cubicBezTo>
                    <a:lnTo>
                      <a:pt x="20" y="2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64" name="Freeform 359"/>
              <p:cNvSpPr>
                <a:spLocks/>
              </p:cNvSpPr>
              <p:nvPr/>
            </p:nvSpPr>
            <p:spPr bwMode="auto">
              <a:xfrm>
                <a:off x="3660" y="3370"/>
                <a:ext cx="594" cy="243"/>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65" name="Freeform 360"/>
              <p:cNvSpPr>
                <a:spLocks/>
              </p:cNvSpPr>
              <p:nvPr/>
            </p:nvSpPr>
            <p:spPr bwMode="auto">
              <a:xfrm>
                <a:off x="3660" y="3370"/>
                <a:ext cx="594" cy="243"/>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noFill/>
              <a:ln w="12700" cap="flat">
                <a:solidFill>
                  <a:srgbClr val="00ADE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66" name="Freeform 361"/>
              <p:cNvSpPr>
                <a:spLocks noEditPoints="1"/>
              </p:cNvSpPr>
              <p:nvPr/>
            </p:nvSpPr>
            <p:spPr bwMode="auto">
              <a:xfrm>
                <a:off x="3773" y="3410"/>
                <a:ext cx="47" cy="55"/>
              </a:xfrm>
              <a:custGeom>
                <a:avLst/>
                <a:gdLst>
                  <a:gd name="T0" fmla="*/ 39 w 60"/>
                  <a:gd name="T1" fmla="*/ 1 h 71"/>
                  <a:gd name="T2" fmla="*/ 39 w 60"/>
                  <a:gd name="T3" fmla="*/ 1 h 71"/>
                  <a:gd name="T4" fmla="*/ 38 w 60"/>
                  <a:gd name="T5" fmla="*/ 0 h 71"/>
                  <a:gd name="T6" fmla="*/ 24 w 60"/>
                  <a:gd name="T7" fmla="*/ 1 h 71"/>
                  <a:gd name="T8" fmla="*/ 23 w 60"/>
                  <a:gd name="T9" fmla="*/ 1 h 71"/>
                  <a:gd name="T10" fmla="*/ 12 w 60"/>
                  <a:gd name="T11" fmla="*/ 35 h 71"/>
                  <a:gd name="T12" fmla="*/ 1 w 60"/>
                  <a:gd name="T13" fmla="*/ 67 h 71"/>
                  <a:gd name="T14" fmla="*/ 0 w 60"/>
                  <a:gd name="T15" fmla="*/ 70 h 71"/>
                  <a:gd name="T16" fmla="*/ 1 w 60"/>
                  <a:gd name="T17" fmla="*/ 71 h 71"/>
                  <a:gd name="T18" fmla="*/ 11 w 60"/>
                  <a:gd name="T19" fmla="*/ 70 h 71"/>
                  <a:gd name="T20" fmla="*/ 12 w 60"/>
                  <a:gd name="T21" fmla="*/ 70 h 71"/>
                  <a:gd name="T22" fmla="*/ 17 w 60"/>
                  <a:gd name="T23" fmla="*/ 49 h 71"/>
                  <a:gd name="T24" fmla="*/ 30 w 60"/>
                  <a:gd name="T25" fmla="*/ 49 h 71"/>
                  <a:gd name="T26" fmla="*/ 42 w 60"/>
                  <a:gd name="T27" fmla="*/ 49 h 71"/>
                  <a:gd name="T28" fmla="*/ 48 w 60"/>
                  <a:gd name="T29" fmla="*/ 70 h 71"/>
                  <a:gd name="T30" fmla="*/ 49 w 60"/>
                  <a:gd name="T31" fmla="*/ 71 h 71"/>
                  <a:gd name="T32" fmla="*/ 60 w 60"/>
                  <a:gd name="T33" fmla="*/ 70 h 71"/>
                  <a:gd name="T34" fmla="*/ 60 w 60"/>
                  <a:gd name="T35" fmla="*/ 70 h 71"/>
                  <a:gd name="T36" fmla="*/ 49 w 60"/>
                  <a:gd name="T37" fmla="*/ 35 h 71"/>
                  <a:gd name="T38" fmla="*/ 39 w 60"/>
                  <a:gd name="T39" fmla="*/ 3 h 71"/>
                  <a:gd name="T40" fmla="*/ 39 w 60"/>
                  <a:gd name="T41" fmla="*/ 1 h 71"/>
                  <a:gd name="T42" fmla="*/ 30 w 60"/>
                  <a:gd name="T43" fmla="*/ 8 h 71"/>
                  <a:gd name="T44" fmla="*/ 30 w 60"/>
                  <a:gd name="T45" fmla="*/ 8 h 71"/>
                  <a:gd name="T46" fmla="*/ 40 w 60"/>
                  <a:gd name="T47" fmla="*/ 41 h 71"/>
                  <a:gd name="T48" fmla="*/ 29 w 60"/>
                  <a:gd name="T49" fmla="*/ 41 h 71"/>
                  <a:gd name="T50" fmla="*/ 20 w 60"/>
                  <a:gd name="T51" fmla="*/ 41 h 71"/>
                  <a:gd name="T52" fmla="*/ 30 w 60"/>
                  <a:gd name="T53" fmla="*/ 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71">
                    <a:moveTo>
                      <a:pt x="39" y="1"/>
                    </a:moveTo>
                    <a:lnTo>
                      <a:pt x="39" y="1"/>
                    </a:lnTo>
                    <a:lnTo>
                      <a:pt x="38" y="0"/>
                    </a:lnTo>
                    <a:cubicBezTo>
                      <a:pt x="32" y="1"/>
                      <a:pt x="31" y="1"/>
                      <a:pt x="24" y="1"/>
                    </a:cubicBezTo>
                    <a:lnTo>
                      <a:pt x="23" y="1"/>
                    </a:lnTo>
                    <a:cubicBezTo>
                      <a:pt x="20" y="11"/>
                      <a:pt x="18" y="17"/>
                      <a:pt x="12" y="35"/>
                    </a:cubicBezTo>
                    <a:cubicBezTo>
                      <a:pt x="9" y="46"/>
                      <a:pt x="5" y="56"/>
                      <a:pt x="1" y="67"/>
                    </a:cubicBezTo>
                    <a:cubicBezTo>
                      <a:pt x="1" y="68"/>
                      <a:pt x="1" y="69"/>
                      <a:pt x="0" y="70"/>
                    </a:cubicBezTo>
                    <a:lnTo>
                      <a:pt x="1" y="71"/>
                    </a:lnTo>
                    <a:cubicBezTo>
                      <a:pt x="6" y="70"/>
                      <a:pt x="7" y="70"/>
                      <a:pt x="11" y="70"/>
                    </a:cubicBezTo>
                    <a:lnTo>
                      <a:pt x="12" y="70"/>
                    </a:lnTo>
                    <a:cubicBezTo>
                      <a:pt x="14" y="61"/>
                      <a:pt x="15" y="59"/>
                      <a:pt x="17" y="49"/>
                    </a:cubicBezTo>
                    <a:cubicBezTo>
                      <a:pt x="21" y="49"/>
                      <a:pt x="26" y="49"/>
                      <a:pt x="30" y="49"/>
                    </a:cubicBezTo>
                    <a:cubicBezTo>
                      <a:pt x="34" y="49"/>
                      <a:pt x="38" y="49"/>
                      <a:pt x="42" y="49"/>
                    </a:cubicBezTo>
                    <a:cubicBezTo>
                      <a:pt x="45" y="58"/>
                      <a:pt x="45" y="61"/>
                      <a:pt x="48" y="70"/>
                    </a:cubicBezTo>
                    <a:lnTo>
                      <a:pt x="49" y="71"/>
                    </a:lnTo>
                    <a:cubicBezTo>
                      <a:pt x="53" y="71"/>
                      <a:pt x="55" y="70"/>
                      <a:pt x="60" y="70"/>
                    </a:cubicBezTo>
                    <a:lnTo>
                      <a:pt x="60" y="70"/>
                    </a:lnTo>
                    <a:cubicBezTo>
                      <a:pt x="57" y="60"/>
                      <a:pt x="53" y="45"/>
                      <a:pt x="49" y="35"/>
                    </a:cubicBezTo>
                    <a:cubicBezTo>
                      <a:pt x="46" y="26"/>
                      <a:pt x="43" y="14"/>
                      <a:pt x="39" y="3"/>
                    </a:cubicBezTo>
                    <a:lnTo>
                      <a:pt x="39" y="1"/>
                    </a:lnTo>
                    <a:close/>
                    <a:moveTo>
                      <a:pt x="30" y="8"/>
                    </a:moveTo>
                    <a:lnTo>
                      <a:pt x="30" y="8"/>
                    </a:lnTo>
                    <a:lnTo>
                      <a:pt x="40" y="41"/>
                    </a:lnTo>
                    <a:cubicBezTo>
                      <a:pt x="36" y="41"/>
                      <a:pt x="33" y="41"/>
                      <a:pt x="29" y="41"/>
                    </a:cubicBezTo>
                    <a:cubicBezTo>
                      <a:pt x="26" y="41"/>
                      <a:pt x="23" y="41"/>
                      <a:pt x="20" y="41"/>
                    </a:cubicBezTo>
                    <a:lnTo>
                      <a:pt x="30" y="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67" name="Freeform 362"/>
              <p:cNvSpPr>
                <a:spLocks/>
              </p:cNvSpPr>
              <p:nvPr/>
            </p:nvSpPr>
            <p:spPr bwMode="auto">
              <a:xfrm>
                <a:off x="3823" y="3424"/>
                <a:ext cx="30" cy="42"/>
              </a:xfrm>
              <a:custGeom>
                <a:avLst/>
                <a:gdLst>
                  <a:gd name="T0" fmla="*/ 39 w 39"/>
                  <a:gd name="T1" fmla="*/ 40 h 54"/>
                  <a:gd name="T2" fmla="*/ 39 w 39"/>
                  <a:gd name="T3" fmla="*/ 40 h 54"/>
                  <a:gd name="T4" fmla="*/ 26 w 39"/>
                  <a:gd name="T5" fmla="*/ 45 h 54"/>
                  <a:gd name="T6" fmla="*/ 10 w 39"/>
                  <a:gd name="T7" fmla="*/ 27 h 54"/>
                  <a:gd name="T8" fmla="*/ 26 w 39"/>
                  <a:gd name="T9" fmla="*/ 8 h 54"/>
                  <a:gd name="T10" fmla="*/ 37 w 39"/>
                  <a:gd name="T11" fmla="*/ 12 h 54"/>
                  <a:gd name="T12" fmla="*/ 38 w 39"/>
                  <a:gd name="T13" fmla="*/ 12 h 54"/>
                  <a:gd name="T14" fmla="*/ 38 w 39"/>
                  <a:gd name="T15" fmla="*/ 4 h 54"/>
                  <a:gd name="T16" fmla="*/ 38 w 39"/>
                  <a:gd name="T17" fmla="*/ 3 h 54"/>
                  <a:gd name="T18" fmla="*/ 24 w 39"/>
                  <a:gd name="T19" fmla="*/ 0 h 54"/>
                  <a:gd name="T20" fmla="*/ 0 w 39"/>
                  <a:gd name="T21" fmla="*/ 27 h 54"/>
                  <a:gd name="T22" fmla="*/ 24 w 39"/>
                  <a:gd name="T23" fmla="*/ 54 h 54"/>
                  <a:gd name="T24" fmla="*/ 38 w 39"/>
                  <a:gd name="T25" fmla="*/ 50 h 54"/>
                  <a:gd name="T26" fmla="*/ 39 w 39"/>
                  <a:gd name="T27" fmla="*/ 50 h 54"/>
                  <a:gd name="T28" fmla="*/ 39 w 39"/>
                  <a:gd name="T29" fmla="*/ 41 h 54"/>
                  <a:gd name="T30" fmla="*/ 39 w 39"/>
                  <a:gd name="T31"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54">
                    <a:moveTo>
                      <a:pt x="39" y="40"/>
                    </a:moveTo>
                    <a:lnTo>
                      <a:pt x="39" y="40"/>
                    </a:lnTo>
                    <a:cubicBezTo>
                      <a:pt x="37" y="42"/>
                      <a:pt x="33" y="45"/>
                      <a:pt x="26" y="45"/>
                    </a:cubicBezTo>
                    <a:cubicBezTo>
                      <a:pt x="18" y="45"/>
                      <a:pt x="10" y="41"/>
                      <a:pt x="10" y="27"/>
                    </a:cubicBezTo>
                    <a:cubicBezTo>
                      <a:pt x="10" y="14"/>
                      <a:pt x="18" y="8"/>
                      <a:pt x="26" y="8"/>
                    </a:cubicBezTo>
                    <a:cubicBezTo>
                      <a:pt x="30" y="8"/>
                      <a:pt x="34" y="10"/>
                      <a:pt x="37" y="12"/>
                    </a:cubicBezTo>
                    <a:lnTo>
                      <a:pt x="38" y="12"/>
                    </a:lnTo>
                    <a:cubicBezTo>
                      <a:pt x="38" y="9"/>
                      <a:pt x="38" y="7"/>
                      <a:pt x="38" y="4"/>
                    </a:cubicBezTo>
                    <a:lnTo>
                      <a:pt x="38" y="3"/>
                    </a:lnTo>
                    <a:cubicBezTo>
                      <a:pt x="35" y="2"/>
                      <a:pt x="31" y="0"/>
                      <a:pt x="24" y="0"/>
                    </a:cubicBezTo>
                    <a:cubicBezTo>
                      <a:pt x="9" y="0"/>
                      <a:pt x="0" y="12"/>
                      <a:pt x="0" y="27"/>
                    </a:cubicBezTo>
                    <a:cubicBezTo>
                      <a:pt x="0" y="43"/>
                      <a:pt x="9" y="54"/>
                      <a:pt x="24" y="54"/>
                    </a:cubicBezTo>
                    <a:cubicBezTo>
                      <a:pt x="31" y="54"/>
                      <a:pt x="35" y="52"/>
                      <a:pt x="38" y="50"/>
                    </a:cubicBezTo>
                    <a:lnTo>
                      <a:pt x="39" y="50"/>
                    </a:lnTo>
                    <a:cubicBezTo>
                      <a:pt x="39" y="46"/>
                      <a:pt x="39" y="45"/>
                      <a:pt x="39" y="41"/>
                    </a:cubicBezTo>
                    <a:lnTo>
                      <a:pt x="39" y="4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68" name="Freeform 363"/>
              <p:cNvSpPr>
                <a:spLocks/>
              </p:cNvSpPr>
              <p:nvPr/>
            </p:nvSpPr>
            <p:spPr bwMode="auto">
              <a:xfrm>
                <a:off x="3858" y="3424"/>
                <a:ext cx="31" cy="42"/>
              </a:xfrm>
              <a:custGeom>
                <a:avLst/>
                <a:gdLst>
                  <a:gd name="T0" fmla="*/ 39 w 40"/>
                  <a:gd name="T1" fmla="*/ 40 h 54"/>
                  <a:gd name="T2" fmla="*/ 39 w 40"/>
                  <a:gd name="T3" fmla="*/ 40 h 54"/>
                  <a:gd name="T4" fmla="*/ 26 w 40"/>
                  <a:gd name="T5" fmla="*/ 45 h 54"/>
                  <a:gd name="T6" fmla="*/ 11 w 40"/>
                  <a:gd name="T7" fmla="*/ 27 h 54"/>
                  <a:gd name="T8" fmla="*/ 26 w 40"/>
                  <a:gd name="T9" fmla="*/ 8 h 54"/>
                  <a:gd name="T10" fmla="*/ 37 w 40"/>
                  <a:gd name="T11" fmla="*/ 12 h 54"/>
                  <a:gd name="T12" fmla="*/ 38 w 40"/>
                  <a:gd name="T13" fmla="*/ 12 h 54"/>
                  <a:gd name="T14" fmla="*/ 39 w 40"/>
                  <a:gd name="T15" fmla="*/ 4 h 54"/>
                  <a:gd name="T16" fmla="*/ 38 w 40"/>
                  <a:gd name="T17" fmla="*/ 3 h 54"/>
                  <a:gd name="T18" fmla="*/ 25 w 40"/>
                  <a:gd name="T19" fmla="*/ 0 h 54"/>
                  <a:gd name="T20" fmla="*/ 0 w 40"/>
                  <a:gd name="T21" fmla="*/ 27 h 54"/>
                  <a:gd name="T22" fmla="*/ 25 w 40"/>
                  <a:gd name="T23" fmla="*/ 54 h 54"/>
                  <a:gd name="T24" fmla="*/ 38 w 40"/>
                  <a:gd name="T25" fmla="*/ 50 h 54"/>
                  <a:gd name="T26" fmla="*/ 39 w 40"/>
                  <a:gd name="T27" fmla="*/ 50 h 54"/>
                  <a:gd name="T28" fmla="*/ 40 w 40"/>
                  <a:gd name="T29" fmla="*/ 41 h 54"/>
                  <a:gd name="T30" fmla="*/ 39 w 40"/>
                  <a:gd name="T31"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4">
                    <a:moveTo>
                      <a:pt x="39" y="40"/>
                    </a:moveTo>
                    <a:lnTo>
                      <a:pt x="39" y="40"/>
                    </a:lnTo>
                    <a:cubicBezTo>
                      <a:pt x="37" y="42"/>
                      <a:pt x="33" y="45"/>
                      <a:pt x="26" y="45"/>
                    </a:cubicBezTo>
                    <a:cubicBezTo>
                      <a:pt x="18" y="45"/>
                      <a:pt x="11" y="41"/>
                      <a:pt x="11" y="27"/>
                    </a:cubicBezTo>
                    <a:cubicBezTo>
                      <a:pt x="11" y="14"/>
                      <a:pt x="18" y="8"/>
                      <a:pt x="26" y="8"/>
                    </a:cubicBezTo>
                    <a:cubicBezTo>
                      <a:pt x="30" y="8"/>
                      <a:pt x="34" y="10"/>
                      <a:pt x="37" y="12"/>
                    </a:cubicBezTo>
                    <a:lnTo>
                      <a:pt x="38" y="12"/>
                    </a:lnTo>
                    <a:cubicBezTo>
                      <a:pt x="38" y="9"/>
                      <a:pt x="38" y="7"/>
                      <a:pt x="39" y="4"/>
                    </a:cubicBezTo>
                    <a:lnTo>
                      <a:pt x="38" y="3"/>
                    </a:lnTo>
                    <a:cubicBezTo>
                      <a:pt x="36" y="2"/>
                      <a:pt x="31" y="0"/>
                      <a:pt x="25" y="0"/>
                    </a:cubicBezTo>
                    <a:cubicBezTo>
                      <a:pt x="9" y="0"/>
                      <a:pt x="0" y="12"/>
                      <a:pt x="0" y="27"/>
                    </a:cubicBezTo>
                    <a:cubicBezTo>
                      <a:pt x="0" y="43"/>
                      <a:pt x="10" y="54"/>
                      <a:pt x="25" y="54"/>
                    </a:cubicBezTo>
                    <a:cubicBezTo>
                      <a:pt x="32" y="54"/>
                      <a:pt x="35" y="52"/>
                      <a:pt x="38" y="50"/>
                    </a:cubicBezTo>
                    <a:lnTo>
                      <a:pt x="39" y="50"/>
                    </a:lnTo>
                    <a:cubicBezTo>
                      <a:pt x="39" y="46"/>
                      <a:pt x="39" y="45"/>
                      <a:pt x="40" y="41"/>
                    </a:cubicBezTo>
                    <a:lnTo>
                      <a:pt x="39" y="4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69" name="Freeform 364"/>
              <p:cNvSpPr>
                <a:spLocks noEditPoints="1"/>
              </p:cNvSpPr>
              <p:nvPr/>
            </p:nvSpPr>
            <p:spPr bwMode="auto">
              <a:xfrm>
                <a:off x="3893" y="3424"/>
                <a:ext cx="37" cy="42"/>
              </a:xfrm>
              <a:custGeom>
                <a:avLst/>
                <a:gdLst>
                  <a:gd name="T0" fmla="*/ 49 w 49"/>
                  <a:gd name="T1" fmla="*/ 26 h 54"/>
                  <a:gd name="T2" fmla="*/ 49 w 49"/>
                  <a:gd name="T3" fmla="*/ 26 h 54"/>
                  <a:gd name="T4" fmla="*/ 43 w 49"/>
                  <a:gd name="T5" fmla="*/ 7 h 54"/>
                  <a:gd name="T6" fmla="*/ 26 w 49"/>
                  <a:gd name="T7" fmla="*/ 0 h 54"/>
                  <a:gd name="T8" fmla="*/ 7 w 49"/>
                  <a:gd name="T9" fmla="*/ 7 h 54"/>
                  <a:gd name="T10" fmla="*/ 0 w 49"/>
                  <a:gd name="T11" fmla="*/ 27 h 54"/>
                  <a:gd name="T12" fmla="*/ 7 w 49"/>
                  <a:gd name="T13" fmla="*/ 47 h 54"/>
                  <a:gd name="T14" fmla="*/ 25 w 49"/>
                  <a:gd name="T15" fmla="*/ 54 h 54"/>
                  <a:gd name="T16" fmla="*/ 42 w 49"/>
                  <a:gd name="T17" fmla="*/ 48 h 54"/>
                  <a:gd name="T18" fmla="*/ 48 w 49"/>
                  <a:gd name="T19" fmla="*/ 36 h 54"/>
                  <a:gd name="T20" fmla="*/ 49 w 49"/>
                  <a:gd name="T21" fmla="*/ 26 h 54"/>
                  <a:gd name="T22" fmla="*/ 39 w 49"/>
                  <a:gd name="T23" fmla="*/ 26 h 54"/>
                  <a:gd name="T24" fmla="*/ 39 w 49"/>
                  <a:gd name="T25" fmla="*/ 26 h 54"/>
                  <a:gd name="T26" fmla="*/ 36 w 49"/>
                  <a:gd name="T27" fmla="*/ 40 h 54"/>
                  <a:gd name="T28" fmla="*/ 25 w 49"/>
                  <a:gd name="T29" fmla="*/ 46 h 54"/>
                  <a:gd name="T30" fmla="*/ 19 w 49"/>
                  <a:gd name="T31" fmla="*/ 45 h 54"/>
                  <a:gd name="T32" fmla="*/ 11 w 49"/>
                  <a:gd name="T33" fmla="*/ 27 h 54"/>
                  <a:gd name="T34" fmla="*/ 14 w 49"/>
                  <a:gd name="T35" fmla="*/ 13 h 54"/>
                  <a:gd name="T36" fmla="*/ 25 w 49"/>
                  <a:gd name="T37" fmla="*/ 7 h 54"/>
                  <a:gd name="T38" fmla="*/ 36 w 49"/>
                  <a:gd name="T39" fmla="*/ 13 h 54"/>
                  <a:gd name="T40" fmla="*/ 39 w 49"/>
                  <a:gd name="T41"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4">
                    <a:moveTo>
                      <a:pt x="49" y="26"/>
                    </a:moveTo>
                    <a:lnTo>
                      <a:pt x="49" y="26"/>
                    </a:lnTo>
                    <a:cubicBezTo>
                      <a:pt x="49" y="19"/>
                      <a:pt x="48" y="12"/>
                      <a:pt x="43" y="7"/>
                    </a:cubicBezTo>
                    <a:cubicBezTo>
                      <a:pt x="39" y="2"/>
                      <a:pt x="32" y="0"/>
                      <a:pt x="26" y="0"/>
                    </a:cubicBezTo>
                    <a:cubicBezTo>
                      <a:pt x="16" y="0"/>
                      <a:pt x="10" y="4"/>
                      <a:pt x="7" y="7"/>
                    </a:cubicBezTo>
                    <a:cubicBezTo>
                      <a:pt x="1" y="13"/>
                      <a:pt x="0" y="23"/>
                      <a:pt x="0" y="27"/>
                    </a:cubicBezTo>
                    <a:cubicBezTo>
                      <a:pt x="0" y="30"/>
                      <a:pt x="0" y="40"/>
                      <a:pt x="7" y="47"/>
                    </a:cubicBezTo>
                    <a:cubicBezTo>
                      <a:pt x="10" y="50"/>
                      <a:pt x="16" y="54"/>
                      <a:pt x="25" y="54"/>
                    </a:cubicBezTo>
                    <a:cubicBezTo>
                      <a:pt x="32" y="54"/>
                      <a:pt x="38" y="52"/>
                      <a:pt x="42" y="48"/>
                    </a:cubicBezTo>
                    <a:cubicBezTo>
                      <a:pt x="45" y="44"/>
                      <a:pt x="47" y="41"/>
                      <a:pt x="48" y="36"/>
                    </a:cubicBezTo>
                    <a:cubicBezTo>
                      <a:pt x="49" y="33"/>
                      <a:pt x="49" y="29"/>
                      <a:pt x="49" y="26"/>
                    </a:cubicBezTo>
                    <a:close/>
                    <a:moveTo>
                      <a:pt x="39" y="26"/>
                    </a:moveTo>
                    <a:lnTo>
                      <a:pt x="39" y="26"/>
                    </a:lnTo>
                    <a:cubicBezTo>
                      <a:pt x="39" y="29"/>
                      <a:pt x="39" y="35"/>
                      <a:pt x="36" y="40"/>
                    </a:cubicBezTo>
                    <a:cubicBezTo>
                      <a:pt x="33" y="45"/>
                      <a:pt x="29" y="46"/>
                      <a:pt x="25" y="46"/>
                    </a:cubicBezTo>
                    <a:cubicBezTo>
                      <a:pt x="23" y="46"/>
                      <a:pt x="21" y="46"/>
                      <a:pt x="19" y="45"/>
                    </a:cubicBezTo>
                    <a:cubicBezTo>
                      <a:pt x="11" y="41"/>
                      <a:pt x="11" y="31"/>
                      <a:pt x="11" y="27"/>
                    </a:cubicBezTo>
                    <a:cubicBezTo>
                      <a:pt x="11" y="23"/>
                      <a:pt x="12" y="17"/>
                      <a:pt x="14" y="13"/>
                    </a:cubicBezTo>
                    <a:cubicBezTo>
                      <a:pt x="18" y="8"/>
                      <a:pt x="23" y="7"/>
                      <a:pt x="25" y="7"/>
                    </a:cubicBezTo>
                    <a:cubicBezTo>
                      <a:pt x="31" y="7"/>
                      <a:pt x="34" y="10"/>
                      <a:pt x="36" y="13"/>
                    </a:cubicBezTo>
                    <a:cubicBezTo>
                      <a:pt x="38" y="17"/>
                      <a:pt x="39" y="24"/>
                      <a:pt x="39" y="2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70" name="Freeform 365"/>
              <p:cNvSpPr>
                <a:spLocks/>
              </p:cNvSpPr>
              <p:nvPr/>
            </p:nvSpPr>
            <p:spPr bwMode="auto">
              <a:xfrm>
                <a:off x="3939" y="3425"/>
                <a:ext cx="34" cy="41"/>
              </a:xfrm>
              <a:custGeom>
                <a:avLst/>
                <a:gdLst>
                  <a:gd name="T0" fmla="*/ 44 w 45"/>
                  <a:gd name="T1" fmla="*/ 0 h 53"/>
                  <a:gd name="T2" fmla="*/ 44 w 45"/>
                  <a:gd name="T3" fmla="*/ 0 h 53"/>
                  <a:gd name="T4" fmla="*/ 34 w 45"/>
                  <a:gd name="T5" fmla="*/ 0 h 53"/>
                  <a:gd name="T6" fmla="*/ 33 w 45"/>
                  <a:gd name="T7" fmla="*/ 1 h 53"/>
                  <a:gd name="T8" fmla="*/ 34 w 45"/>
                  <a:gd name="T9" fmla="*/ 24 h 53"/>
                  <a:gd name="T10" fmla="*/ 34 w 45"/>
                  <a:gd name="T11" fmla="*/ 39 h 53"/>
                  <a:gd name="T12" fmla="*/ 21 w 45"/>
                  <a:gd name="T13" fmla="*/ 45 h 53"/>
                  <a:gd name="T14" fmla="*/ 11 w 45"/>
                  <a:gd name="T15" fmla="*/ 31 h 53"/>
                  <a:gd name="T16" fmla="*/ 11 w 45"/>
                  <a:gd name="T17" fmla="*/ 22 h 53"/>
                  <a:gd name="T18" fmla="*/ 11 w 45"/>
                  <a:gd name="T19" fmla="*/ 0 h 53"/>
                  <a:gd name="T20" fmla="*/ 11 w 45"/>
                  <a:gd name="T21" fmla="*/ 0 h 53"/>
                  <a:gd name="T22" fmla="*/ 1 w 45"/>
                  <a:gd name="T23" fmla="*/ 0 h 53"/>
                  <a:gd name="T24" fmla="*/ 0 w 45"/>
                  <a:gd name="T25" fmla="*/ 1 h 53"/>
                  <a:gd name="T26" fmla="*/ 1 w 45"/>
                  <a:gd name="T27" fmla="*/ 22 h 53"/>
                  <a:gd name="T28" fmla="*/ 1 w 45"/>
                  <a:gd name="T29" fmla="*/ 28 h 53"/>
                  <a:gd name="T30" fmla="*/ 7 w 45"/>
                  <a:gd name="T31" fmla="*/ 49 h 53"/>
                  <a:gd name="T32" fmla="*/ 18 w 45"/>
                  <a:gd name="T33" fmla="*/ 53 h 53"/>
                  <a:gd name="T34" fmla="*/ 34 w 45"/>
                  <a:gd name="T35" fmla="*/ 47 h 53"/>
                  <a:gd name="T36" fmla="*/ 34 w 45"/>
                  <a:gd name="T37" fmla="*/ 51 h 53"/>
                  <a:gd name="T38" fmla="*/ 34 w 45"/>
                  <a:gd name="T39" fmla="*/ 52 h 53"/>
                  <a:gd name="T40" fmla="*/ 44 w 45"/>
                  <a:gd name="T41" fmla="*/ 51 h 53"/>
                  <a:gd name="T42" fmla="*/ 45 w 45"/>
                  <a:gd name="T43" fmla="*/ 51 h 53"/>
                  <a:gd name="T44" fmla="*/ 45 w 45"/>
                  <a:gd name="T45" fmla="*/ 47 h 53"/>
                  <a:gd name="T46" fmla="*/ 44 w 45"/>
                  <a:gd name="T47" fmla="*/ 23 h 53"/>
                  <a:gd name="T48" fmla="*/ 44 w 45"/>
                  <a:gd name="T49" fmla="*/ 0 h 53"/>
                  <a:gd name="T50" fmla="*/ 44 w 45"/>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4" y="0"/>
                    </a:moveTo>
                    <a:lnTo>
                      <a:pt x="44" y="0"/>
                    </a:lnTo>
                    <a:cubicBezTo>
                      <a:pt x="39" y="0"/>
                      <a:pt x="38" y="0"/>
                      <a:pt x="34" y="0"/>
                    </a:cubicBezTo>
                    <a:lnTo>
                      <a:pt x="33" y="1"/>
                    </a:lnTo>
                    <a:cubicBezTo>
                      <a:pt x="34" y="7"/>
                      <a:pt x="34" y="10"/>
                      <a:pt x="34" y="24"/>
                    </a:cubicBezTo>
                    <a:cubicBezTo>
                      <a:pt x="34" y="30"/>
                      <a:pt x="34" y="34"/>
                      <a:pt x="34" y="39"/>
                    </a:cubicBezTo>
                    <a:cubicBezTo>
                      <a:pt x="31" y="41"/>
                      <a:pt x="27" y="45"/>
                      <a:pt x="21" y="45"/>
                    </a:cubicBezTo>
                    <a:cubicBezTo>
                      <a:pt x="11" y="45"/>
                      <a:pt x="11" y="36"/>
                      <a:pt x="11" y="31"/>
                    </a:cubicBezTo>
                    <a:cubicBezTo>
                      <a:pt x="11" y="27"/>
                      <a:pt x="11" y="25"/>
                      <a:pt x="11" y="22"/>
                    </a:cubicBezTo>
                    <a:lnTo>
                      <a:pt x="11" y="0"/>
                    </a:lnTo>
                    <a:lnTo>
                      <a:pt x="11" y="0"/>
                    </a:lnTo>
                    <a:cubicBezTo>
                      <a:pt x="6" y="0"/>
                      <a:pt x="5" y="0"/>
                      <a:pt x="1" y="0"/>
                    </a:cubicBezTo>
                    <a:lnTo>
                      <a:pt x="0" y="1"/>
                    </a:lnTo>
                    <a:cubicBezTo>
                      <a:pt x="0" y="6"/>
                      <a:pt x="0" y="8"/>
                      <a:pt x="1" y="22"/>
                    </a:cubicBezTo>
                    <a:lnTo>
                      <a:pt x="1" y="28"/>
                    </a:lnTo>
                    <a:cubicBezTo>
                      <a:pt x="1" y="36"/>
                      <a:pt x="1" y="44"/>
                      <a:pt x="7" y="49"/>
                    </a:cubicBezTo>
                    <a:cubicBezTo>
                      <a:pt x="10" y="52"/>
                      <a:pt x="14" y="53"/>
                      <a:pt x="18" y="53"/>
                    </a:cubicBezTo>
                    <a:cubicBezTo>
                      <a:pt x="26" y="53"/>
                      <a:pt x="32" y="49"/>
                      <a:pt x="34" y="47"/>
                    </a:cubicBezTo>
                    <a:lnTo>
                      <a:pt x="34" y="51"/>
                    </a:lnTo>
                    <a:lnTo>
                      <a:pt x="34" y="52"/>
                    </a:lnTo>
                    <a:cubicBezTo>
                      <a:pt x="39" y="52"/>
                      <a:pt x="40" y="52"/>
                      <a:pt x="44" y="51"/>
                    </a:cubicBezTo>
                    <a:lnTo>
                      <a:pt x="45" y="51"/>
                    </a:lnTo>
                    <a:cubicBezTo>
                      <a:pt x="45" y="50"/>
                      <a:pt x="45" y="48"/>
                      <a:pt x="45" y="47"/>
                    </a:cubicBezTo>
                    <a:cubicBezTo>
                      <a:pt x="44" y="42"/>
                      <a:pt x="44" y="35"/>
                      <a:pt x="44" y="23"/>
                    </a:cubicBezTo>
                    <a:cubicBezTo>
                      <a:pt x="44" y="15"/>
                      <a:pt x="44" y="8"/>
                      <a:pt x="44" y="0"/>
                    </a:cubicBez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71" name="Freeform 366"/>
              <p:cNvSpPr>
                <a:spLocks/>
              </p:cNvSpPr>
              <p:nvPr/>
            </p:nvSpPr>
            <p:spPr bwMode="auto">
              <a:xfrm>
                <a:off x="3983" y="3424"/>
                <a:ext cx="35" cy="41"/>
              </a:xfrm>
              <a:custGeom>
                <a:avLst/>
                <a:gdLst>
                  <a:gd name="T0" fmla="*/ 45 w 45"/>
                  <a:gd name="T1" fmla="*/ 52 h 53"/>
                  <a:gd name="T2" fmla="*/ 45 w 45"/>
                  <a:gd name="T3" fmla="*/ 52 h 53"/>
                  <a:gd name="T4" fmla="*/ 44 w 45"/>
                  <a:gd name="T5" fmla="*/ 32 h 53"/>
                  <a:gd name="T6" fmla="*/ 44 w 45"/>
                  <a:gd name="T7" fmla="*/ 21 h 53"/>
                  <a:gd name="T8" fmla="*/ 43 w 45"/>
                  <a:gd name="T9" fmla="*/ 8 h 53"/>
                  <a:gd name="T10" fmla="*/ 37 w 45"/>
                  <a:gd name="T11" fmla="*/ 2 h 53"/>
                  <a:gd name="T12" fmla="*/ 29 w 45"/>
                  <a:gd name="T13" fmla="*/ 0 h 53"/>
                  <a:gd name="T14" fmla="*/ 11 w 45"/>
                  <a:gd name="T15" fmla="*/ 6 h 53"/>
                  <a:gd name="T16" fmla="*/ 11 w 45"/>
                  <a:gd name="T17" fmla="*/ 1 h 53"/>
                  <a:gd name="T18" fmla="*/ 11 w 45"/>
                  <a:gd name="T19" fmla="*/ 0 h 53"/>
                  <a:gd name="T20" fmla="*/ 0 w 45"/>
                  <a:gd name="T21" fmla="*/ 2 h 53"/>
                  <a:gd name="T22" fmla="*/ 0 w 45"/>
                  <a:gd name="T23" fmla="*/ 3 h 53"/>
                  <a:gd name="T24" fmla="*/ 1 w 45"/>
                  <a:gd name="T25" fmla="*/ 34 h 53"/>
                  <a:gd name="T26" fmla="*/ 1 w 45"/>
                  <a:gd name="T27" fmla="*/ 52 h 53"/>
                  <a:gd name="T28" fmla="*/ 1 w 45"/>
                  <a:gd name="T29" fmla="*/ 53 h 53"/>
                  <a:gd name="T30" fmla="*/ 11 w 45"/>
                  <a:gd name="T31" fmla="*/ 52 h 53"/>
                  <a:gd name="T32" fmla="*/ 12 w 45"/>
                  <a:gd name="T33" fmla="*/ 52 h 53"/>
                  <a:gd name="T34" fmla="*/ 11 w 45"/>
                  <a:gd name="T35" fmla="*/ 14 h 53"/>
                  <a:gd name="T36" fmla="*/ 24 w 45"/>
                  <a:gd name="T37" fmla="*/ 9 h 53"/>
                  <a:gd name="T38" fmla="*/ 33 w 45"/>
                  <a:gd name="T39" fmla="*/ 16 h 53"/>
                  <a:gd name="T40" fmla="*/ 34 w 45"/>
                  <a:gd name="T41" fmla="*/ 34 h 53"/>
                  <a:gd name="T42" fmla="*/ 34 w 45"/>
                  <a:gd name="T43" fmla="*/ 49 h 53"/>
                  <a:gd name="T44" fmla="*/ 34 w 45"/>
                  <a:gd name="T45" fmla="*/ 52 h 53"/>
                  <a:gd name="T46" fmla="*/ 34 w 45"/>
                  <a:gd name="T47" fmla="*/ 53 h 53"/>
                  <a:gd name="T48" fmla="*/ 44 w 45"/>
                  <a:gd name="T49" fmla="*/ 52 h 53"/>
                  <a:gd name="T50" fmla="*/ 45 w 45"/>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5" y="52"/>
                    </a:moveTo>
                    <a:lnTo>
                      <a:pt x="45" y="52"/>
                    </a:lnTo>
                    <a:cubicBezTo>
                      <a:pt x="45" y="48"/>
                      <a:pt x="45" y="44"/>
                      <a:pt x="44" y="32"/>
                    </a:cubicBezTo>
                    <a:lnTo>
                      <a:pt x="44" y="21"/>
                    </a:lnTo>
                    <a:cubicBezTo>
                      <a:pt x="44" y="14"/>
                      <a:pt x="44" y="11"/>
                      <a:pt x="43" y="8"/>
                    </a:cubicBezTo>
                    <a:cubicBezTo>
                      <a:pt x="42" y="6"/>
                      <a:pt x="40" y="3"/>
                      <a:pt x="37" y="2"/>
                    </a:cubicBezTo>
                    <a:cubicBezTo>
                      <a:pt x="34" y="1"/>
                      <a:pt x="31" y="0"/>
                      <a:pt x="29" y="0"/>
                    </a:cubicBezTo>
                    <a:cubicBezTo>
                      <a:pt x="20" y="0"/>
                      <a:pt x="14" y="4"/>
                      <a:pt x="11" y="6"/>
                    </a:cubicBezTo>
                    <a:lnTo>
                      <a:pt x="11" y="1"/>
                    </a:lnTo>
                    <a:lnTo>
                      <a:pt x="11" y="0"/>
                    </a:lnTo>
                    <a:cubicBezTo>
                      <a:pt x="6" y="1"/>
                      <a:pt x="5" y="2"/>
                      <a:pt x="0" y="2"/>
                    </a:cubicBezTo>
                    <a:lnTo>
                      <a:pt x="0" y="3"/>
                    </a:lnTo>
                    <a:cubicBezTo>
                      <a:pt x="0" y="10"/>
                      <a:pt x="1" y="18"/>
                      <a:pt x="1" y="34"/>
                    </a:cubicBezTo>
                    <a:cubicBezTo>
                      <a:pt x="1" y="41"/>
                      <a:pt x="1" y="47"/>
                      <a:pt x="1" y="52"/>
                    </a:cubicBezTo>
                    <a:lnTo>
                      <a:pt x="1" y="53"/>
                    </a:lnTo>
                    <a:cubicBezTo>
                      <a:pt x="6" y="53"/>
                      <a:pt x="7" y="53"/>
                      <a:pt x="11" y="52"/>
                    </a:cubicBezTo>
                    <a:lnTo>
                      <a:pt x="12" y="52"/>
                    </a:lnTo>
                    <a:cubicBezTo>
                      <a:pt x="11" y="40"/>
                      <a:pt x="11" y="31"/>
                      <a:pt x="11" y="14"/>
                    </a:cubicBezTo>
                    <a:cubicBezTo>
                      <a:pt x="14" y="12"/>
                      <a:pt x="19" y="9"/>
                      <a:pt x="24" y="9"/>
                    </a:cubicBezTo>
                    <a:cubicBezTo>
                      <a:pt x="26" y="9"/>
                      <a:pt x="31" y="9"/>
                      <a:pt x="33" y="16"/>
                    </a:cubicBezTo>
                    <a:cubicBezTo>
                      <a:pt x="34" y="18"/>
                      <a:pt x="34" y="19"/>
                      <a:pt x="34" y="34"/>
                    </a:cubicBezTo>
                    <a:cubicBezTo>
                      <a:pt x="34" y="39"/>
                      <a:pt x="34" y="44"/>
                      <a:pt x="34" y="49"/>
                    </a:cubicBezTo>
                    <a:cubicBezTo>
                      <a:pt x="34" y="50"/>
                      <a:pt x="34" y="51"/>
                      <a:pt x="34" y="52"/>
                    </a:cubicBezTo>
                    <a:lnTo>
                      <a:pt x="34" y="53"/>
                    </a:lnTo>
                    <a:cubicBezTo>
                      <a:pt x="39" y="53"/>
                      <a:pt x="40" y="53"/>
                      <a:pt x="44" y="52"/>
                    </a:cubicBezTo>
                    <a:lnTo>
                      <a:pt x="45"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72" name="Freeform 367"/>
              <p:cNvSpPr>
                <a:spLocks/>
              </p:cNvSpPr>
              <p:nvPr/>
            </p:nvSpPr>
            <p:spPr bwMode="auto">
              <a:xfrm>
                <a:off x="4023" y="3413"/>
                <a:ext cx="23" cy="52"/>
              </a:xfrm>
              <a:custGeom>
                <a:avLst/>
                <a:gdLst>
                  <a:gd name="T0" fmla="*/ 28 w 29"/>
                  <a:gd name="T1" fmla="*/ 58 h 67"/>
                  <a:gd name="T2" fmla="*/ 28 w 29"/>
                  <a:gd name="T3" fmla="*/ 58 h 67"/>
                  <a:gd name="T4" fmla="*/ 23 w 29"/>
                  <a:gd name="T5" fmla="*/ 59 h 67"/>
                  <a:gd name="T6" fmla="*/ 18 w 29"/>
                  <a:gd name="T7" fmla="*/ 50 h 67"/>
                  <a:gd name="T8" fmla="*/ 18 w 29"/>
                  <a:gd name="T9" fmla="*/ 41 h 67"/>
                  <a:gd name="T10" fmla="*/ 18 w 29"/>
                  <a:gd name="T11" fmla="*/ 23 h 67"/>
                  <a:gd name="T12" fmla="*/ 29 w 29"/>
                  <a:gd name="T13" fmla="*/ 23 h 67"/>
                  <a:gd name="T14" fmla="*/ 29 w 29"/>
                  <a:gd name="T15" fmla="*/ 23 h 67"/>
                  <a:gd name="T16" fmla="*/ 29 w 29"/>
                  <a:gd name="T17" fmla="*/ 16 h 67"/>
                  <a:gd name="T18" fmla="*/ 29 w 29"/>
                  <a:gd name="T19" fmla="*/ 15 h 67"/>
                  <a:gd name="T20" fmla="*/ 18 w 29"/>
                  <a:gd name="T21" fmla="*/ 15 h 67"/>
                  <a:gd name="T22" fmla="*/ 18 w 29"/>
                  <a:gd name="T23" fmla="*/ 0 h 67"/>
                  <a:gd name="T24" fmla="*/ 18 w 29"/>
                  <a:gd name="T25" fmla="*/ 0 h 67"/>
                  <a:gd name="T26" fmla="*/ 7 w 29"/>
                  <a:gd name="T27" fmla="*/ 2 h 67"/>
                  <a:gd name="T28" fmla="*/ 7 w 29"/>
                  <a:gd name="T29" fmla="*/ 3 h 67"/>
                  <a:gd name="T30" fmla="*/ 7 w 29"/>
                  <a:gd name="T31" fmla="*/ 9 h 67"/>
                  <a:gd name="T32" fmla="*/ 7 w 29"/>
                  <a:gd name="T33" fmla="*/ 15 h 67"/>
                  <a:gd name="T34" fmla="*/ 1 w 29"/>
                  <a:gd name="T35" fmla="*/ 15 h 67"/>
                  <a:gd name="T36" fmla="*/ 0 w 29"/>
                  <a:gd name="T37" fmla="*/ 16 h 67"/>
                  <a:gd name="T38" fmla="*/ 0 w 29"/>
                  <a:gd name="T39" fmla="*/ 23 h 67"/>
                  <a:gd name="T40" fmla="*/ 0 w 29"/>
                  <a:gd name="T41" fmla="*/ 23 h 67"/>
                  <a:gd name="T42" fmla="*/ 7 w 29"/>
                  <a:gd name="T43" fmla="*/ 23 h 67"/>
                  <a:gd name="T44" fmla="*/ 7 w 29"/>
                  <a:gd name="T45" fmla="*/ 45 h 67"/>
                  <a:gd name="T46" fmla="*/ 9 w 29"/>
                  <a:gd name="T47" fmla="*/ 62 h 67"/>
                  <a:gd name="T48" fmla="*/ 21 w 29"/>
                  <a:gd name="T49" fmla="*/ 67 h 67"/>
                  <a:gd name="T50" fmla="*/ 28 w 29"/>
                  <a:gd name="T51" fmla="*/ 66 h 67"/>
                  <a:gd name="T52" fmla="*/ 29 w 29"/>
                  <a:gd name="T53" fmla="*/ 66 h 67"/>
                  <a:gd name="T54" fmla="*/ 29 w 29"/>
                  <a:gd name="T55" fmla="*/ 59 h 67"/>
                  <a:gd name="T56" fmla="*/ 28 w 29"/>
                  <a:gd name="T57"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67">
                    <a:moveTo>
                      <a:pt x="28" y="58"/>
                    </a:moveTo>
                    <a:lnTo>
                      <a:pt x="28" y="58"/>
                    </a:lnTo>
                    <a:cubicBezTo>
                      <a:pt x="27" y="59"/>
                      <a:pt x="26" y="59"/>
                      <a:pt x="23" y="59"/>
                    </a:cubicBezTo>
                    <a:cubicBezTo>
                      <a:pt x="19" y="59"/>
                      <a:pt x="18" y="57"/>
                      <a:pt x="18" y="50"/>
                    </a:cubicBezTo>
                    <a:cubicBezTo>
                      <a:pt x="18" y="48"/>
                      <a:pt x="18" y="43"/>
                      <a:pt x="18" y="41"/>
                    </a:cubicBezTo>
                    <a:lnTo>
                      <a:pt x="18" y="23"/>
                    </a:lnTo>
                    <a:cubicBezTo>
                      <a:pt x="23" y="23"/>
                      <a:pt x="24" y="23"/>
                      <a:pt x="29" y="23"/>
                    </a:cubicBezTo>
                    <a:lnTo>
                      <a:pt x="29" y="23"/>
                    </a:lnTo>
                    <a:cubicBezTo>
                      <a:pt x="29" y="19"/>
                      <a:pt x="29" y="18"/>
                      <a:pt x="29" y="16"/>
                    </a:cubicBezTo>
                    <a:lnTo>
                      <a:pt x="29" y="15"/>
                    </a:lnTo>
                    <a:cubicBezTo>
                      <a:pt x="23" y="15"/>
                      <a:pt x="22" y="15"/>
                      <a:pt x="18" y="15"/>
                    </a:cubicBezTo>
                    <a:cubicBezTo>
                      <a:pt x="18" y="8"/>
                      <a:pt x="18" y="7"/>
                      <a:pt x="18" y="0"/>
                    </a:cubicBezTo>
                    <a:lnTo>
                      <a:pt x="18" y="0"/>
                    </a:lnTo>
                    <a:cubicBezTo>
                      <a:pt x="13" y="1"/>
                      <a:pt x="12" y="1"/>
                      <a:pt x="7" y="2"/>
                    </a:cubicBezTo>
                    <a:lnTo>
                      <a:pt x="7" y="3"/>
                    </a:lnTo>
                    <a:cubicBezTo>
                      <a:pt x="7" y="5"/>
                      <a:pt x="7" y="7"/>
                      <a:pt x="7" y="9"/>
                    </a:cubicBezTo>
                    <a:cubicBezTo>
                      <a:pt x="7" y="11"/>
                      <a:pt x="7" y="13"/>
                      <a:pt x="7" y="15"/>
                    </a:cubicBezTo>
                    <a:cubicBezTo>
                      <a:pt x="4" y="15"/>
                      <a:pt x="3" y="15"/>
                      <a:pt x="1" y="15"/>
                    </a:cubicBezTo>
                    <a:lnTo>
                      <a:pt x="0" y="16"/>
                    </a:lnTo>
                    <a:cubicBezTo>
                      <a:pt x="0" y="19"/>
                      <a:pt x="0" y="20"/>
                      <a:pt x="0" y="23"/>
                    </a:cubicBezTo>
                    <a:lnTo>
                      <a:pt x="0" y="23"/>
                    </a:lnTo>
                    <a:cubicBezTo>
                      <a:pt x="4" y="23"/>
                      <a:pt x="4" y="23"/>
                      <a:pt x="7" y="23"/>
                    </a:cubicBezTo>
                    <a:lnTo>
                      <a:pt x="7" y="45"/>
                    </a:lnTo>
                    <a:cubicBezTo>
                      <a:pt x="7" y="57"/>
                      <a:pt x="7" y="59"/>
                      <a:pt x="9" y="62"/>
                    </a:cubicBezTo>
                    <a:cubicBezTo>
                      <a:pt x="12" y="67"/>
                      <a:pt x="18" y="67"/>
                      <a:pt x="21" y="67"/>
                    </a:cubicBezTo>
                    <a:cubicBezTo>
                      <a:pt x="24" y="67"/>
                      <a:pt x="26" y="67"/>
                      <a:pt x="28" y="66"/>
                    </a:cubicBezTo>
                    <a:lnTo>
                      <a:pt x="29" y="66"/>
                    </a:lnTo>
                    <a:cubicBezTo>
                      <a:pt x="29" y="63"/>
                      <a:pt x="29" y="62"/>
                      <a:pt x="29" y="59"/>
                    </a:cubicBezTo>
                    <a:lnTo>
                      <a:pt x="28" y="5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73" name="Freeform 368"/>
              <p:cNvSpPr>
                <a:spLocks noEditPoints="1"/>
              </p:cNvSpPr>
              <p:nvPr/>
            </p:nvSpPr>
            <p:spPr bwMode="auto">
              <a:xfrm>
                <a:off x="4051" y="3406"/>
                <a:ext cx="10" cy="59"/>
              </a:xfrm>
              <a:custGeom>
                <a:avLst/>
                <a:gdLst>
                  <a:gd name="T0" fmla="*/ 13 w 13"/>
                  <a:gd name="T1" fmla="*/ 76 h 77"/>
                  <a:gd name="T2" fmla="*/ 13 w 13"/>
                  <a:gd name="T3" fmla="*/ 76 h 77"/>
                  <a:gd name="T4" fmla="*/ 12 w 13"/>
                  <a:gd name="T5" fmla="*/ 48 h 77"/>
                  <a:gd name="T6" fmla="*/ 13 w 13"/>
                  <a:gd name="T7" fmla="*/ 25 h 77"/>
                  <a:gd name="T8" fmla="*/ 12 w 13"/>
                  <a:gd name="T9" fmla="*/ 24 h 77"/>
                  <a:gd name="T10" fmla="*/ 1 w 13"/>
                  <a:gd name="T11" fmla="*/ 26 h 77"/>
                  <a:gd name="T12" fmla="*/ 0 w 13"/>
                  <a:gd name="T13" fmla="*/ 27 h 77"/>
                  <a:gd name="T14" fmla="*/ 1 w 13"/>
                  <a:gd name="T15" fmla="*/ 55 h 77"/>
                  <a:gd name="T16" fmla="*/ 1 w 13"/>
                  <a:gd name="T17" fmla="*/ 76 h 77"/>
                  <a:gd name="T18" fmla="*/ 1 w 13"/>
                  <a:gd name="T19" fmla="*/ 77 h 77"/>
                  <a:gd name="T20" fmla="*/ 12 w 13"/>
                  <a:gd name="T21" fmla="*/ 76 h 77"/>
                  <a:gd name="T22" fmla="*/ 13 w 13"/>
                  <a:gd name="T23" fmla="*/ 76 h 77"/>
                  <a:gd name="T24" fmla="*/ 13 w 13"/>
                  <a:gd name="T25" fmla="*/ 10 h 77"/>
                  <a:gd name="T26" fmla="*/ 13 w 13"/>
                  <a:gd name="T27" fmla="*/ 10 h 77"/>
                  <a:gd name="T28" fmla="*/ 13 w 13"/>
                  <a:gd name="T29" fmla="*/ 1 h 77"/>
                  <a:gd name="T30" fmla="*/ 12 w 13"/>
                  <a:gd name="T31" fmla="*/ 0 h 77"/>
                  <a:gd name="T32" fmla="*/ 1 w 13"/>
                  <a:gd name="T33" fmla="*/ 1 h 77"/>
                  <a:gd name="T34" fmla="*/ 1 w 13"/>
                  <a:gd name="T35" fmla="*/ 2 h 77"/>
                  <a:gd name="T36" fmla="*/ 1 w 13"/>
                  <a:gd name="T37" fmla="*/ 7 h 77"/>
                  <a:gd name="T38" fmla="*/ 1 w 13"/>
                  <a:gd name="T39" fmla="*/ 11 h 77"/>
                  <a:gd name="T40" fmla="*/ 1 w 13"/>
                  <a:gd name="T41" fmla="*/ 11 h 77"/>
                  <a:gd name="T42" fmla="*/ 12 w 13"/>
                  <a:gd name="T43" fmla="*/ 11 h 77"/>
                  <a:gd name="T44" fmla="*/ 13 w 13"/>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77">
                    <a:moveTo>
                      <a:pt x="13" y="76"/>
                    </a:moveTo>
                    <a:lnTo>
                      <a:pt x="13" y="76"/>
                    </a:lnTo>
                    <a:cubicBezTo>
                      <a:pt x="12" y="69"/>
                      <a:pt x="12" y="67"/>
                      <a:pt x="12" y="48"/>
                    </a:cubicBezTo>
                    <a:cubicBezTo>
                      <a:pt x="12" y="36"/>
                      <a:pt x="12" y="30"/>
                      <a:pt x="13" y="25"/>
                    </a:cubicBezTo>
                    <a:lnTo>
                      <a:pt x="12" y="24"/>
                    </a:lnTo>
                    <a:cubicBezTo>
                      <a:pt x="7" y="26"/>
                      <a:pt x="5" y="26"/>
                      <a:pt x="1" y="26"/>
                    </a:cubicBezTo>
                    <a:lnTo>
                      <a:pt x="0" y="27"/>
                    </a:lnTo>
                    <a:cubicBezTo>
                      <a:pt x="1" y="33"/>
                      <a:pt x="1" y="36"/>
                      <a:pt x="1" y="55"/>
                    </a:cubicBezTo>
                    <a:cubicBezTo>
                      <a:pt x="1" y="66"/>
                      <a:pt x="1" y="71"/>
                      <a:pt x="1" y="76"/>
                    </a:cubicBezTo>
                    <a:lnTo>
                      <a:pt x="1" y="77"/>
                    </a:lnTo>
                    <a:cubicBezTo>
                      <a:pt x="6" y="77"/>
                      <a:pt x="7" y="77"/>
                      <a:pt x="12" y="76"/>
                    </a:cubicBezTo>
                    <a:lnTo>
                      <a:pt x="13" y="76"/>
                    </a:lnTo>
                    <a:close/>
                    <a:moveTo>
                      <a:pt x="13" y="10"/>
                    </a:moveTo>
                    <a:lnTo>
                      <a:pt x="13" y="10"/>
                    </a:lnTo>
                    <a:cubicBezTo>
                      <a:pt x="13" y="6"/>
                      <a:pt x="13" y="5"/>
                      <a:pt x="13" y="1"/>
                    </a:cubicBezTo>
                    <a:lnTo>
                      <a:pt x="12" y="0"/>
                    </a:lnTo>
                    <a:cubicBezTo>
                      <a:pt x="7" y="0"/>
                      <a:pt x="6" y="1"/>
                      <a:pt x="1" y="1"/>
                    </a:cubicBezTo>
                    <a:lnTo>
                      <a:pt x="1" y="2"/>
                    </a:lnTo>
                    <a:cubicBezTo>
                      <a:pt x="1" y="4"/>
                      <a:pt x="1" y="5"/>
                      <a:pt x="1" y="7"/>
                    </a:cubicBezTo>
                    <a:cubicBezTo>
                      <a:pt x="1" y="8"/>
                      <a:pt x="1" y="10"/>
                      <a:pt x="1" y="11"/>
                    </a:cubicBezTo>
                    <a:lnTo>
                      <a:pt x="1" y="11"/>
                    </a:lnTo>
                    <a:cubicBezTo>
                      <a:pt x="6" y="11"/>
                      <a:pt x="7" y="11"/>
                      <a:pt x="12" y="11"/>
                    </a:cubicBezTo>
                    <a:lnTo>
                      <a:pt x="13"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74" name="Freeform 369"/>
              <p:cNvSpPr>
                <a:spLocks/>
              </p:cNvSpPr>
              <p:nvPr/>
            </p:nvSpPr>
            <p:spPr bwMode="auto">
              <a:xfrm>
                <a:off x="4070" y="3424"/>
                <a:ext cx="36" cy="41"/>
              </a:xfrm>
              <a:custGeom>
                <a:avLst/>
                <a:gdLst>
                  <a:gd name="T0" fmla="*/ 46 w 46"/>
                  <a:gd name="T1" fmla="*/ 52 h 53"/>
                  <a:gd name="T2" fmla="*/ 46 w 46"/>
                  <a:gd name="T3" fmla="*/ 52 h 53"/>
                  <a:gd name="T4" fmla="*/ 45 w 46"/>
                  <a:gd name="T5" fmla="*/ 32 h 53"/>
                  <a:gd name="T6" fmla="*/ 45 w 46"/>
                  <a:gd name="T7" fmla="*/ 21 h 53"/>
                  <a:gd name="T8" fmla="*/ 43 w 46"/>
                  <a:gd name="T9" fmla="*/ 8 h 53"/>
                  <a:gd name="T10" fmla="*/ 38 w 46"/>
                  <a:gd name="T11" fmla="*/ 2 h 53"/>
                  <a:gd name="T12" fmla="*/ 29 w 46"/>
                  <a:gd name="T13" fmla="*/ 0 h 53"/>
                  <a:gd name="T14" fmla="*/ 12 w 46"/>
                  <a:gd name="T15" fmla="*/ 6 h 53"/>
                  <a:gd name="T16" fmla="*/ 12 w 46"/>
                  <a:gd name="T17" fmla="*/ 1 h 53"/>
                  <a:gd name="T18" fmla="*/ 11 w 46"/>
                  <a:gd name="T19" fmla="*/ 0 h 53"/>
                  <a:gd name="T20" fmla="*/ 1 w 46"/>
                  <a:gd name="T21" fmla="*/ 2 h 53"/>
                  <a:gd name="T22" fmla="*/ 0 w 46"/>
                  <a:gd name="T23" fmla="*/ 3 h 53"/>
                  <a:gd name="T24" fmla="*/ 1 w 46"/>
                  <a:gd name="T25" fmla="*/ 34 h 53"/>
                  <a:gd name="T26" fmla="*/ 1 w 46"/>
                  <a:gd name="T27" fmla="*/ 52 h 53"/>
                  <a:gd name="T28" fmla="*/ 2 w 46"/>
                  <a:gd name="T29" fmla="*/ 53 h 53"/>
                  <a:gd name="T30" fmla="*/ 12 w 46"/>
                  <a:gd name="T31" fmla="*/ 52 h 53"/>
                  <a:gd name="T32" fmla="*/ 13 w 46"/>
                  <a:gd name="T33" fmla="*/ 52 h 53"/>
                  <a:gd name="T34" fmla="*/ 12 w 46"/>
                  <a:gd name="T35" fmla="*/ 14 h 53"/>
                  <a:gd name="T36" fmla="*/ 25 w 46"/>
                  <a:gd name="T37" fmla="*/ 9 h 53"/>
                  <a:gd name="T38" fmla="*/ 34 w 46"/>
                  <a:gd name="T39" fmla="*/ 16 h 53"/>
                  <a:gd name="T40" fmla="*/ 35 w 46"/>
                  <a:gd name="T41" fmla="*/ 34 h 53"/>
                  <a:gd name="T42" fmla="*/ 34 w 46"/>
                  <a:gd name="T43" fmla="*/ 49 h 53"/>
                  <a:gd name="T44" fmla="*/ 34 w 46"/>
                  <a:gd name="T45" fmla="*/ 52 h 53"/>
                  <a:gd name="T46" fmla="*/ 35 w 46"/>
                  <a:gd name="T47" fmla="*/ 53 h 53"/>
                  <a:gd name="T48" fmla="*/ 45 w 46"/>
                  <a:gd name="T49" fmla="*/ 52 h 53"/>
                  <a:gd name="T50" fmla="*/ 46 w 46"/>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53">
                    <a:moveTo>
                      <a:pt x="46" y="52"/>
                    </a:moveTo>
                    <a:lnTo>
                      <a:pt x="46" y="52"/>
                    </a:lnTo>
                    <a:cubicBezTo>
                      <a:pt x="45" y="48"/>
                      <a:pt x="45" y="44"/>
                      <a:pt x="45" y="32"/>
                    </a:cubicBezTo>
                    <a:lnTo>
                      <a:pt x="45" y="21"/>
                    </a:lnTo>
                    <a:cubicBezTo>
                      <a:pt x="45" y="14"/>
                      <a:pt x="45" y="11"/>
                      <a:pt x="43" y="8"/>
                    </a:cubicBezTo>
                    <a:cubicBezTo>
                      <a:pt x="42" y="6"/>
                      <a:pt x="40" y="3"/>
                      <a:pt x="38" y="2"/>
                    </a:cubicBezTo>
                    <a:cubicBezTo>
                      <a:pt x="35" y="1"/>
                      <a:pt x="32" y="0"/>
                      <a:pt x="29" y="0"/>
                    </a:cubicBezTo>
                    <a:cubicBezTo>
                      <a:pt x="21" y="0"/>
                      <a:pt x="15" y="4"/>
                      <a:pt x="12" y="6"/>
                    </a:cubicBezTo>
                    <a:lnTo>
                      <a:pt x="12" y="1"/>
                    </a:lnTo>
                    <a:lnTo>
                      <a:pt x="11" y="0"/>
                    </a:lnTo>
                    <a:cubicBezTo>
                      <a:pt x="7" y="1"/>
                      <a:pt x="6" y="2"/>
                      <a:pt x="1" y="2"/>
                    </a:cubicBezTo>
                    <a:lnTo>
                      <a:pt x="0" y="3"/>
                    </a:lnTo>
                    <a:cubicBezTo>
                      <a:pt x="1" y="10"/>
                      <a:pt x="1" y="18"/>
                      <a:pt x="1" y="34"/>
                    </a:cubicBezTo>
                    <a:cubicBezTo>
                      <a:pt x="1" y="41"/>
                      <a:pt x="1" y="47"/>
                      <a:pt x="1" y="52"/>
                    </a:cubicBezTo>
                    <a:lnTo>
                      <a:pt x="2" y="53"/>
                    </a:lnTo>
                    <a:cubicBezTo>
                      <a:pt x="6" y="53"/>
                      <a:pt x="7" y="53"/>
                      <a:pt x="12" y="52"/>
                    </a:cubicBezTo>
                    <a:lnTo>
                      <a:pt x="13" y="52"/>
                    </a:lnTo>
                    <a:cubicBezTo>
                      <a:pt x="12" y="40"/>
                      <a:pt x="12" y="31"/>
                      <a:pt x="12" y="14"/>
                    </a:cubicBezTo>
                    <a:cubicBezTo>
                      <a:pt x="15" y="12"/>
                      <a:pt x="19" y="9"/>
                      <a:pt x="25" y="9"/>
                    </a:cubicBezTo>
                    <a:cubicBezTo>
                      <a:pt x="26" y="9"/>
                      <a:pt x="32" y="9"/>
                      <a:pt x="34" y="16"/>
                    </a:cubicBezTo>
                    <a:cubicBezTo>
                      <a:pt x="34" y="18"/>
                      <a:pt x="35" y="19"/>
                      <a:pt x="35" y="34"/>
                    </a:cubicBezTo>
                    <a:cubicBezTo>
                      <a:pt x="35" y="39"/>
                      <a:pt x="35" y="44"/>
                      <a:pt x="34" y="49"/>
                    </a:cubicBezTo>
                    <a:cubicBezTo>
                      <a:pt x="34" y="50"/>
                      <a:pt x="34" y="51"/>
                      <a:pt x="34" y="52"/>
                    </a:cubicBezTo>
                    <a:lnTo>
                      <a:pt x="35" y="53"/>
                    </a:lnTo>
                    <a:cubicBezTo>
                      <a:pt x="40" y="53"/>
                      <a:pt x="40" y="53"/>
                      <a:pt x="45" y="52"/>
                    </a:cubicBezTo>
                    <a:lnTo>
                      <a:pt x="46"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75" name="Freeform 370"/>
              <p:cNvSpPr>
                <a:spLocks noEditPoints="1"/>
              </p:cNvSpPr>
              <p:nvPr/>
            </p:nvSpPr>
            <p:spPr bwMode="auto">
              <a:xfrm>
                <a:off x="4113" y="3425"/>
                <a:ext cx="36" cy="58"/>
              </a:xfrm>
              <a:custGeom>
                <a:avLst/>
                <a:gdLst>
                  <a:gd name="T0" fmla="*/ 18 w 47"/>
                  <a:gd name="T1" fmla="*/ 35 h 76"/>
                  <a:gd name="T2" fmla="*/ 18 w 47"/>
                  <a:gd name="T3" fmla="*/ 35 h 76"/>
                  <a:gd name="T4" fmla="*/ 23 w 47"/>
                  <a:gd name="T5" fmla="*/ 35 h 76"/>
                  <a:gd name="T6" fmla="*/ 42 w 47"/>
                  <a:gd name="T7" fmla="*/ 18 h 76"/>
                  <a:gd name="T8" fmla="*/ 38 w 47"/>
                  <a:gd name="T9" fmla="*/ 7 h 76"/>
                  <a:gd name="T10" fmla="*/ 46 w 47"/>
                  <a:gd name="T11" fmla="*/ 8 h 76"/>
                  <a:gd name="T12" fmla="*/ 47 w 47"/>
                  <a:gd name="T13" fmla="*/ 7 h 76"/>
                  <a:gd name="T14" fmla="*/ 47 w 47"/>
                  <a:gd name="T15" fmla="*/ 1 h 76"/>
                  <a:gd name="T16" fmla="*/ 47 w 47"/>
                  <a:gd name="T17" fmla="*/ 0 h 76"/>
                  <a:gd name="T18" fmla="*/ 32 w 47"/>
                  <a:gd name="T19" fmla="*/ 0 h 76"/>
                  <a:gd name="T20" fmla="*/ 29 w 47"/>
                  <a:gd name="T21" fmla="*/ 0 h 76"/>
                  <a:gd name="T22" fmla="*/ 24 w 47"/>
                  <a:gd name="T23" fmla="*/ 0 h 76"/>
                  <a:gd name="T24" fmla="*/ 3 w 47"/>
                  <a:gd name="T25" fmla="*/ 9 h 76"/>
                  <a:gd name="T26" fmla="*/ 1 w 47"/>
                  <a:gd name="T27" fmla="*/ 18 h 76"/>
                  <a:gd name="T28" fmla="*/ 11 w 47"/>
                  <a:gd name="T29" fmla="*/ 33 h 76"/>
                  <a:gd name="T30" fmla="*/ 4 w 47"/>
                  <a:gd name="T31" fmla="*/ 43 h 76"/>
                  <a:gd name="T32" fmla="*/ 4 w 47"/>
                  <a:gd name="T33" fmla="*/ 44 h 76"/>
                  <a:gd name="T34" fmla="*/ 9 w 47"/>
                  <a:gd name="T35" fmla="*/ 46 h 76"/>
                  <a:gd name="T36" fmla="*/ 0 w 47"/>
                  <a:gd name="T37" fmla="*/ 61 h 76"/>
                  <a:gd name="T38" fmla="*/ 23 w 47"/>
                  <a:gd name="T39" fmla="*/ 76 h 76"/>
                  <a:gd name="T40" fmla="*/ 46 w 47"/>
                  <a:gd name="T41" fmla="*/ 59 h 76"/>
                  <a:gd name="T42" fmla="*/ 34 w 47"/>
                  <a:gd name="T43" fmla="*/ 44 h 76"/>
                  <a:gd name="T44" fmla="*/ 16 w 47"/>
                  <a:gd name="T45" fmla="*/ 40 h 76"/>
                  <a:gd name="T46" fmla="*/ 18 w 47"/>
                  <a:gd name="T47" fmla="*/ 35 h 76"/>
                  <a:gd name="T48" fmla="*/ 32 w 47"/>
                  <a:gd name="T49" fmla="*/ 18 h 76"/>
                  <a:gd name="T50" fmla="*/ 32 w 47"/>
                  <a:gd name="T51" fmla="*/ 18 h 76"/>
                  <a:gd name="T52" fmla="*/ 22 w 47"/>
                  <a:gd name="T53" fmla="*/ 29 h 76"/>
                  <a:gd name="T54" fmla="*/ 12 w 47"/>
                  <a:gd name="T55" fmla="*/ 18 h 76"/>
                  <a:gd name="T56" fmla="*/ 22 w 47"/>
                  <a:gd name="T57" fmla="*/ 7 h 76"/>
                  <a:gd name="T58" fmla="*/ 32 w 47"/>
                  <a:gd name="T59" fmla="*/ 18 h 76"/>
                  <a:gd name="T60" fmla="*/ 23 w 47"/>
                  <a:gd name="T61" fmla="*/ 51 h 76"/>
                  <a:gd name="T62" fmla="*/ 23 w 47"/>
                  <a:gd name="T63" fmla="*/ 51 h 76"/>
                  <a:gd name="T64" fmla="*/ 35 w 47"/>
                  <a:gd name="T65" fmla="*/ 61 h 76"/>
                  <a:gd name="T66" fmla="*/ 23 w 47"/>
                  <a:gd name="T67" fmla="*/ 70 h 76"/>
                  <a:gd name="T68" fmla="*/ 10 w 47"/>
                  <a:gd name="T69" fmla="*/ 60 h 76"/>
                  <a:gd name="T70" fmla="*/ 16 w 47"/>
                  <a:gd name="T71" fmla="*/ 49 h 76"/>
                  <a:gd name="T72" fmla="*/ 23 w 47"/>
                  <a:gd name="T73"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76">
                    <a:moveTo>
                      <a:pt x="18" y="35"/>
                    </a:moveTo>
                    <a:lnTo>
                      <a:pt x="18" y="35"/>
                    </a:lnTo>
                    <a:cubicBezTo>
                      <a:pt x="20" y="35"/>
                      <a:pt x="21" y="35"/>
                      <a:pt x="23" y="35"/>
                    </a:cubicBezTo>
                    <a:cubicBezTo>
                      <a:pt x="35" y="35"/>
                      <a:pt x="42" y="27"/>
                      <a:pt x="42" y="18"/>
                    </a:cubicBezTo>
                    <a:cubicBezTo>
                      <a:pt x="42" y="14"/>
                      <a:pt x="41" y="10"/>
                      <a:pt x="38" y="7"/>
                    </a:cubicBezTo>
                    <a:lnTo>
                      <a:pt x="46" y="8"/>
                    </a:lnTo>
                    <a:lnTo>
                      <a:pt x="47" y="7"/>
                    </a:lnTo>
                    <a:cubicBezTo>
                      <a:pt x="47" y="4"/>
                      <a:pt x="47" y="4"/>
                      <a:pt x="47" y="1"/>
                    </a:cubicBezTo>
                    <a:lnTo>
                      <a:pt x="47" y="0"/>
                    </a:lnTo>
                    <a:cubicBezTo>
                      <a:pt x="39" y="0"/>
                      <a:pt x="37" y="0"/>
                      <a:pt x="32" y="0"/>
                    </a:cubicBezTo>
                    <a:lnTo>
                      <a:pt x="29" y="0"/>
                    </a:lnTo>
                    <a:cubicBezTo>
                      <a:pt x="27" y="0"/>
                      <a:pt x="25" y="0"/>
                      <a:pt x="24" y="0"/>
                    </a:cubicBezTo>
                    <a:cubicBezTo>
                      <a:pt x="18" y="0"/>
                      <a:pt x="8" y="0"/>
                      <a:pt x="3" y="9"/>
                    </a:cubicBezTo>
                    <a:cubicBezTo>
                      <a:pt x="2" y="12"/>
                      <a:pt x="1" y="15"/>
                      <a:pt x="1" y="18"/>
                    </a:cubicBezTo>
                    <a:cubicBezTo>
                      <a:pt x="1" y="24"/>
                      <a:pt x="4" y="30"/>
                      <a:pt x="11" y="33"/>
                    </a:cubicBezTo>
                    <a:cubicBezTo>
                      <a:pt x="8" y="37"/>
                      <a:pt x="7" y="39"/>
                      <a:pt x="4" y="43"/>
                    </a:cubicBezTo>
                    <a:lnTo>
                      <a:pt x="4" y="44"/>
                    </a:lnTo>
                    <a:cubicBezTo>
                      <a:pt x="6" y="45"/>
                      <a:pt x="7" y="46"/>
                      <a:pt x="9" y="46"/>
                    </a:cubicBezTo>
                    <a:cubicBezTo>
                      <a:pt x="5" y="50"/>
                      <a:pt x="0" y="54"/>
                      <a:pt x="0" y="61"/>
                    </a:cubicBezTo>
                    <a:cubicBezTo>
                      <a:pt x="0" y="69"/>
                      <a:pt x="8" y="76"/>
                      <a:pt x="23" y="76"/>
                    </a:cubicBezTo>
                    <a:cubicBezTo>
                      <a:pt x="38" y="76"/>
                      <a:pt x="46" y="67"/>
                      <a:pt x="46" y="59"/>
                    </a:cubicBezTo>
                    <a:cubicBezTo>
                      <a:pt x="46" y="48"/>
                      <a:pt x="36" y="45"/>
                      <a:pt x="34" y="44"/>
                    </a:cubicBezTo>
                    <a:cubicBezTo>
                      <a:pt x="31" y="43"/>
                      <a:pt x="18" y="40"/>
                      <a:pt x="16" y="40"/>
                    </a:cubicBezTo>
                    <a:lnTo>
                      <a:pt x="18" y="35"/>
                    </a:lnTo>
                    <a:close/>
                    <a:moveTo>
                      <a:pt x="32" y="18"/>
                    </a:moveTo>
                    <a:lnTo>
                      <a:pt x="32" y="18"/>
                    </a:lnTo>
                    <a:cubicBezTo>
                      <a:pt x="32" y="22"/>
                      <a:pt x="30" y="29"/>
                      <a:pt x="22" y="29"/>
                    </a:cubicBezTo>
                    <a:cubicBezTo>
                      <a:pt x="14" y="29"/>
                      <a:pt x="12" y="23"/>
                      <a:pt x="12" y="18"/>
                    </a:cubicBezTo>
                    <a:cubicBezTo>
                      <a:pt x="12" y="11"/>
                      <a:pt x="16" y="7"/>
                      <a:pt x="22" y="7"/>
                    </a:cubicBezTo>
                    <a:cubicBezTo>
                      <a:pt x="29" y="7"/>
                      <a:pt x="32" y="12"/>
                      <a:pt x="32" y="18"/>
                    </a:cubicBezTo>
                    <a:close/>
                    <a:moveTo>
                      <a:pt x="23" y="51"/>
                    </a:moveTo>
                    <a:lnTo>
                      <a:pt x="23" y="51"/>
                    </a:lnTo>
                    <a:cubicBezTo>
                      <a:pt x="29" y="53"/>
                      <a:pt x="35" y="54"/>
                      <a:pt x="35" y="61"/>
                    </a:cubicBezTo>
                    <a:cubicBezTo>
                      <a:pt x="35" y="65"/>
                      <a:pt x="31" y="70"/>
                      <a:pt x="23" y="70"/>
                    </a:cubicBezTo>
                    <a:cubicBezTo>
                      <a:pt x="13" y="70"/>
                      <a:pt x="10" y="64"/>
                      <a:pt x="10" y="60"/>
                    </a:cubicBezTo>
                    <a:cubicBezTo>
                      <a:pt x="10" y="55"/>
                      <a:pt x="12" y="53"/>
                      <a:pt x="16" y="49"/>
                    </a:cubicBezTo>
                    <a:lnTo>
                      <a:pt x="23" y="5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76" name="Freeform 371"/>
              <p:cNvSpPr>
                <a:spLocks/>
              </p:cNvSpPr>
              <p:nvPr/>
            </p:nvSpPr>
            <p:spPr bwMode="auto">
              <a:xfrm>
                <a:off x="3741" y="3520"/>
                <a:ext cx="21" cy="40"/>
              </a:xfrm>
              <a:custGeom>
                <a:avLst/>
                <a:gdLst>
                  <a:gd name="T0" fmla="*/ 25 w 27"/>
                  <a:gd name="T1" fmla="*/ 11 h 53"/>
                  <a:gd name="T2" fmla="*/ 25 w 27"/>
                  <a:gd name="T3" fmla="*/ 11 h 53"/>
                  <a:gd name="T4" fmla="*/ 27 w 27"/>
                  <a:gd name="T5" fmla="*/ 1 h 53"/>
                  <a:gd name="T6" fmla="*/ 26 w 27"/>
                  <a:gd name="T7" fmla="*/ 0 h 53"/>
                  <a:gd name="T8" fmla="*/ 23 w 27"/>
                  <a:gd name="T9" fmla="*/ 0 h 53"/>
                  <a:gd name="T10" fmla="*/ 11 w 27"/>
                  <a:gd name="T11" fmla="*/ 9 h 53"/>
                  <a:gd name="T12" fmla="*/ 12 w 27"/>
                  <a:gd name="T13" fmla="*/ 1 h 53"/>
                  <a:gd name="T14" fmla="*/ 11 w 27"/>
                  <a:gd name="T15" fmla="*/ 0 h 53"/>
                  <a:gd name="T16" fmla="*/ 1 w 27"/>
                  <a:gd name="T17" fmla="*/ 2 h 53"/>
                  <a:gd name="T18" fmla="*/ 0 w 27"/>
                  <a:gd name="T19" fmla="*/ 3 h 53"/>
                  <a:gd name="T20" fmla="*/ 1 w 27"/>
                  <a:gd name="T21" fmla="*/ 29 h 53"/>
                  <a:gd name="T22" fmla="*/ 1 w 27"/>
                  <a:gd name="T23" fmla="*/ 52 h 53"/>
                  <a:gd name="T24" fmla="*/ 2 w 27"/>
                  <a:gd name="T25" fmla="*/ 53 h 53"/>
                  <a:gd name="T26" fmla="*/ 12 w 27"/>
                  <a:gd name="T27" fmla="*/ 52 h 53"/>
                  <a:gd name="T28" fmla="*/ 13 w 27"/>
                  <a:gd name="T29" fmla="*/ 52 h 53"/>
                  <a:gd name="T30" fmla="*/ 12 w 27"/>
                  <a:gd name="T31" fmla="*/ 29 h 53"/>
                  <a:gd name="T32" fmla="*/ 16 w 27"/>
                  <a:gd name="T33" fmla="*/ 12 h 53"/>
                  <a:gd name="T34" fmla="*/ 20 w 27"/>
                  <a:gd name="T35" fmla="*/ 10 h 53"/>
                  <a:gd name="T36" fmla="*/ 24 w 27"/>
                  <a:gd name="T37" fmla="*/ 11 h 53"/>
                  <a:gd name="T38" fmla="*/ 25 w 27"/>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53">
                    <a:moveTo>
                      <a:pt x="25" y="11"/>
                    </a:moveTo>
                    <a:lnTo>
                      <a:pt x="25" y="11"/>
                    </a:lnTo>
                    <a:cubicBezTo>
                      <a:pt x="25" y="6"/>
                      <a:pt x="26" y="5"/>
                      <a:pt x="27" y="1"/>
                    </a:cubicBezTo>
                    <a:lnTo>
                      <a:pt x="26" y="0"/>
                    </a:lnTo>
                    <a:cubicBezTo>
                      <a:pt x="25" y="0"/>
                      <a:pt x="25" y="0"/>
                      <a:pt x="23" y="0"/>
                    </a:cubicBezTo>
                    <a:cubicBezTo>
                      <a:pt x="15" y="0"/>
                      <a:pt x="13" y="6"/>
                      <a:pt x="11" y="9"/>
                    </a:cubicBezTo>
                    <a:lnTo>
                      <a:pt x="12" y="1"/>
                    </a:lnTo>
                    <a:lnTo>
                      <a:pt x="11" y="0"/>
                    </a:lnTo>
                    <a:cubicBezTo>
                      <a:pt x="7" y="1"/>
                      <a:pt x="5" y="2"/>
                      <a:pt x="1" y="2"/>
                    </a:cubicBezTo>
                    <a:lnTo>
                      <a:pt x="0" y="3"/>
                    </a:lnTo>
                    <a:cubicBezTo>
                      <a:pt x="1" y="9"/>
                      <a:pt x="1" y="13"/>
                      <a:pt x="1" y="29"/>
                    </a:cubicBezTo>
                    <a:cubicBezTo>
                      <a:pt x="1" y="38"/>
                      <a:pt x="1" y="45"/>
                      <a:pt x="1" y="52"/>
                    </a:cubicBezTo>
                    <a:lnTo>
                      <a:pt x="2" y="53"/>
                    </a:lnTo>
                    <a:cubicBezTo>
                      <a:pt x="6" y="53"/>
                      <a:pt x="7" y="52"/>
                      <a:pt x="12" y="52"/>
                    </a:cubicBezTo>
                    <a:lnTo>
                      <a:pt x="13" y="52"/>
                    </a:lnTo>
                    <a:cubicBezTo>
                      <a:pt x="12" y="46"/>
                      <a:pt x="12" y="40"/>
                      <a:pt x="12" y="29"/>
                    </a:cubicBezTo>
                    <a:cubicBezTo>
                      <a:pt x="12" y="19"/>
                      <a:pt x="12" y="15"/>
                      <a:pt x="16" y="12"/>
                    </a:cubicBezTo>
                    <a:cubicBezTo>
                      <a:pt x="17" y="11"/>
                      <a:pt x="18" y="10"/>
                      <a:pt x="20" y="10"/>
                    </a:cubicBezTo>
                    <a:cubicBezTo>
                      <a:pt x="22" y="10"/>
                      <a:pt x="23" y="11"/>
                      <a:pt x="24" y="11"/>
                    </a:cubicBezTo>
                    <a:lnTo>
                      <a:pt x="25"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77" name="Freeform 372"/>
              <p:cNvSpPr>
                <a:spLocks noEditPoints="1"/>
              </p:cNvSpPr>
              <p:nvPr/>
            </p:nvSpPr>
            <p:spPr bwMode="auto">
              <a:xfrm>
                <a:off x="3764" y="3520"/>
                <a:ext cx="36" cy="41"/>
              </a:xfrm>
              <a:custGeom>
                <a:avLst/>
                <a:gdLst>
                  <a:gd name="T0" fmla="*/ 43 w 46"/>
                  <a:gd name="T1" fmla="*/ 40 h 54"/>
                  <a:gd name="T2" fmla="*/ 43 w 46"/>
                  <a:gd name="T3" fmla="*/ 40 h 54"/>
                  <a:gd name="T4" fmla="*/ 36 w 46"/>
                  <a:gd name="T5" fmla="*/ 44 h 54"/>
                  <a:gd name="T6" fmla="*/ 27 w 46"/>
                  <a:gd name="T7" fmla="*/ 46 h 54"/>
                  <a:gd name="T8" fmla="*/ 14 w 46"/>
                  <a:gd name="T9" fmla="*/ 40 h 54"/>
                  <a:gd name="T10" fmla="*/ 11 w 46"/>
                  <a:gd name="T11" fmla="*/ 28 h 54"/>
                  <a:gd name="T12" fmla="*/ 45 w 46"/>
                  <a:gd name="T13" fmla="*/ 28 h 54"/>
                  <a:gd name="T14" fmla="*/ 46 w 46"/>
                  <a:gd name="T15" fmla="*/ 27 h 54"/>
                  <a:gd name="T16" fmla="*/ 40 w 46"/>
                  <a:gd name="T17" fmla="*/ 7 h 54"/>
                  <a:gd name="T18" fmla="*/ 24 w 46"/>
                  <a:gd name="T19" fmla="*/ 0 h 54"/>
                  <a:gd name="T20" fmla="*/ 0 w 46"/>
                  <a:gd name="T21" fmla="*/ 27 h 54"/>
                  <a:gd name="T22" fmla="*/ 27 w 46"/>
                  <a:gd name="T23" fmla="*/ 54 h 54"/>
                  <a:gd name="T24" fmla="*/ 42 w 46"/>
                  <a:gd name="T25" fmla="*/ 50 h 54"/>
                  <a:gd name="T26" fmla="*/ 43 w 46"/>
                  <a:gd name="T27" fmla="*/ 49 h 54"/>
                  <a:gd name="T28" fmla="*/ 44 w 46"/>
                  <a:gd name="T29" fmla="*/ 40 h 54"/>
                  <a:gd name="T30" fmla="*/ 43 w 46"/>
                  <a:gd name="T31" fmla="*/ 40 h 54"/>
                  <a:gd name="T32" fmla="*/ 36 w 46"/>
                  <a:gd name="T33" fmla="*/ 20 h 54"/>
                  <a:gd name="T34" fmla="*/ 36 w 46"/>
                  <a:gd name="T35" fmla="*/ 20 h 54"/>
                  <a:gd name="T36" fmla="*/ 11 w 46"/>
                  <a:gd name="T37" fmla="*/ 20 h 54"/>
                  <a:gd name="T38" fmla="*/ 24 w 46"/>
                  <a:gd name="T39" fmla="*/ 7 h 54"/>
                  <a:gd name="T40" fmla="*/ 35 w 46"/>
                  <a:gd name="T41" fmla="*/ 15 h 54"/>
                  <a:gd name="T42" fmla="*/ 36 w 46"/>
                  <a:gd name="T4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1"/>
                      <a:pt x="39" y="43"/>
                      <a:pt x="36" y="44"/>
                    </a:cubicBezTo>
                    <a:cubicBezTo>
                      <a:pt x="33" y="45"/>
                      <a:pt x="30" y="46"/>
                      <a:pt x="27" y="46"/>
                    </a:cubicBezTo>
                    <a:cubicBezTo>
                      <a:pt x="24" y="46"/>
                      <a:pt x="18" y="45"/>
                      <a:pt x="14" y="40"/>
                    </a:cubicBezTo>
                    <a:cubicBezTo>
                      <a:pt x="11" y="36"/>
                      <a:pt x="11" y="31"/>
                      <a:pt x="11" y="28"/>
                    </a:cubicBezTo>
                    <a:cubicBezTo>
                      <a:pt x="27" y="28"/>
                      <a:pt x="30" y="28"/>
                      <a:pt x="45" y="28"/>
                    </a:cubicBezTo>
                    <a:lnTo>
                      <a:pt x="46" y="27"/>
                    </a:lnTo>
                    <a:cubicBezTo>
                      <a:pt x="46" y="23"/>
                      <a:pt x="46" y="13"/>
                      <a:pt x="40" y="7"/>
                    </a:cubicBezTo>
                    <a:cubicBezTo>
                      <a:pt x="37" y="3"/>
                      <a:pt x="32" y="0"/>
                      <a:pt x="24" y="0"/>
                    </a:cubicBezTo>
                    <a:cubicBezTo>
                      <a:pt x="11" y="0"/>
                      <a:pt x="0" y="9"/>
                      <a:pt x="0" y="27"/>
                    </a:cubicBezTo>
                    <a:cubicBezTo>
                      <a:pt x="0" y="44"/>
                      <a:pt x="10" y="54"/>
                      <a:pt x="27" y="54"/>
                    </a:cubicBezTo>
                    <a:cubicBezTo>
                      <a:pt x="35" y="54"/>
                      <a:pt x="41" y="51"/>
                      <a:pt x="42" y="50"/>
                    </a:cubicBezTo>
                    <a:lnTo>
                      <a:pt x="43" y="49"/>
                    </a:lnTo>
                    <a:cubicBezTo>
                      <a:pt x="43" y="45"/>
                      <a:pt x="43" y="44"/>
                      <a:pt x="44" y="40"/>
                    </a:cubicBezTo>
                    <a:lnTo>
                      <a:pt x="43" y="40"/>
                    </a:lnTo>
                    <a:close/>
                    <a:moveTo>
                      <a:pt x="36" y="20"/>
                    </a:moveTo>
                    <a:lnTo>
                      <a:pt x="36" y="20"/>
                    </a:lnTo>
                    <a:cubicBezTo>
                      <a:pt x="26" y="20"/>
                      <a:pt x="23" y="21"/>
                      <a:pt x="11" y="20"/>
                    </a:cubicBezTo>
                    <a:cubicBezTo>
                      <a:pt x="12" y="11"/>
                      <a:pt x="18" y="7"/>
                      <a:pt x="24" y="7"/>
                    </a:cubicBezTo>
                    <a:cubicBezTo>
                      <a:pt x="28" y="7"/>
                      <a:pt x="33" y="9"/>
                      <a:pt x="35" y="15"/>
                    </a:cubicBezTo>
                    <a:cubicBezTo>
                      <a:pt x="35" y="17"/>
                      <a:pt x="35" y="19"/>
                      <a:pt x="36" y="2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78" name="Freeform 373"/>
              <p:cNvSpPr>
                <a:spLocks noEditPoints="1"/>
              </p:cNvSpPr>
              <p:nvPr/>
            </p:nvSpPr>
            <p:spPr bwMode="auto">
              <a:xfrm>
                <a:off x="3806" y="3520"/>
                <a:ext cx="36" cy="59"/>
              </a:xfrm>
              <a:custGeom>
                <a:avLst/>
                <a:gdLst>
                  <a:gd name="T0" fmla="*/ 46 w 47"/>
                  <a:gd name="T1" fmla="*/ 1 h 77"/>
                  <a:gd name="T2" fmla="*/ 46 w 47"/>
                  <a:gd name="T3" fmla="*/ 1 h 77"/>
                  <a:gd name="T4" fmla="*/ 32 w 47"/>
                  <a:gd name="T5" fmla="*/ 0 h 77"/>
                  <a:gd name="T6" fmla="*/ 2 w 47"/>
                  <a:gd name="T7" fmla="*/ 16 h 77"/>
                  <a:gd name="T8" fmla="*/ 0 w 47"/>
                  <a:gd name="T9" fmla="*/ 28 h 77"/>
                  <a:gd name="T10" fmla="*/ 22 w 47"/>
                  <a:gd name="T11" fmla="*/ 54 h 77"/>
                  <a:gd name="T12" fmla="*/ 36 w 47"/>
                  <a:gd name="T13" fmla="*/ 49 h 77"/>
                  <a:gd name="T14" fmla="*/ 36 w 47"/>
                  <a:gd name="T15" fmla="*/ 76 h 77"/>
                  <a:gd name="T16" fmla="*/ 36 w 47"/>
                  <a:gd name="T17" fmla="*/ 77 h 77"/>
                  <a:gd name="T18" fmla="*/ 47 w 47"/>
                  <a:gd name="T19" fmla="*/ 77 h 77"/>
                  <a:gd name="T20" fmla="*/ 47 w 47"/>
                  <a:gd name="T21" fmla="*/ 76 h 77"/>
                  <a:gd name="T22" fmla="*/ 47 w 47"/>
                  <a:gd name="T23" fmla="*/ 72 h 77"/>
                  <a:gd name="T24" fmla="*/ 46 w 47"/>
                  <a:gd name="T25" fmla="*/ 41 h 77"/>
                  <a:gd name="T26" fmla="*/ 47 w 47"/>
                  <a:gd name="T27" fmla="*/ 1 h 77"/>
                  <a:gd name="T28" fmla="*/ 46 w 47"/>
                  <a:gd name="T29" fmla="*/ 1 h 77"/>
                  <a:gd name="T30" fmla="*/ 36 w 47"/>
                  <a:gd name="T31" fmla="*/ 41 h 77"/>
                  <a:gd name="T32" fmla="*/ 36 w 47"/>
                  <a:gd name="T33" fmla="*/ 41 h 77"/>
                  <a:gd name="T34" fmla="*/ 25 w 47"/>
                  <a:gd name="T35" fmla="*/ 45 h 77"/>
                  <a:gd name="T36" fmla="*/ 11 w 47"/>
                  <a:gd name="T37" fmla="*/ 28 h 77"/>
                  <a:gd name="T38" fmla="*/ 17 w 47"/>
                  <a:gd name="T39" fmla="*/ 13 h 77"/>
                  <a:gd name="T40" fmla="*/ 32 w 47"/>
                  <a:gd name="T41" fmla="*/ 9 h 77"/>
                  <a:gd name="T42" fmla="*/ 36 w 47"/>
                  <a:gd name="T43" fmla="*/ 9 h 77"/>
                  <a:gd name="T44" fmla="*/ 36 w 47"/>
                  <a:gd name="T45"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77">
                    <a:moveTo>
                      <a:pt x="46" y="1"/>
                    </a:moveTo>
                    <a:lnTo>
                      <a:pt x="46" y="1"/>
                    </a:lnTo>
                    <a:cubicBezTo>
                      <a:pt x="44" y="1"/>
                      <a:pt x="34" y="0"/>
                      <a:pt x="32" y="0"/>
                    </a:cubicBezTo>
                    <a:cubicBezTo>
                      <a:pt x="24" y="0"/>
                      <a:pt x="9" y="1"/>
                      <a:pt x="2" y="16"/>
                    </a:cubicBezTo>
                    <a:cubicBezTo>
                      <a:pt x="1" y="19"/>
                      <a:pt x="0" y="24"/>
                      <a:pt x="0" y="28"/>
                    </a:cubicBezTo>
                    <a:cubicBezTo>
                      <a:pt x="0" y="42"/>
                      <a:pt x="8" y="54"/>
                      <a:pt x="22" y="54"/>
                    </a:cubicBezTo>
                    <a:cubicBezTo>
                      <a:pt x="29" y="54"/>
                      <a:pt x="34" y="50"/>
                      <a:pt x="36" y="49"/>
                    </a:cubicBezTo>
                    <a:cubicBezTo>
                      <a:pt x="36" y="61"/>
                      <a:pt x="36" y="64"/>
                      <a:pt x="36" y="76"/>
                    </a:cubicBezTo>
                    <a:lnTo>
                      <a:pt x="36" y="77"/>
                    </a:lnTo>
                    <a:lnTo>
                      <a:pt x="47" y="77"/>
                    </a:lnTo>
                    <a:lnTo>
                      <a:pt x="47" y="76"/>
                    </a:lnTo>
                    <a:lnTo>
                      <a:pt x="47" y="72"/>
                    </a:lnTo>
                    <a:cubicBezTo>
                      <a:pt x="47" y="61"/>
                      <a:pt x="46" y="51"/>
                      <a:pt x="46" y="41"/>
                    </a:cubicBezTo>
                    <a:cubicBezTo>
                      <a:pt x="46" y="28"/>
                      <a:pt x="47" y="15"/>
                      <a:pt x="47" y="1"/>
                    </a:cubicBezTo>
                    <a:lnTo>
                      <a:pt x="46" y="1"/>
                    </a:lnTo>
                    <a:close/>
                    <a:moveTo>
                      <a:pt x="36" y="41"/>
                    </a:moveTo>
                    <a:lnTo>
                      <a:pt x="36" y="41"/>
                    </a:lnTo>
                    <a:cubicBezTo>
                      <a:pt x="34" y="42"/>
                      <a:pt x="31" y="45"/>
                      <a:pt x="25" y="45"/>
                    </a:cubicBezTo>
                    <a:cubicBezTo>
                      <a:pt x="15" y="45"/>
                      <a:pt x="11" y="36"/>
                      <a:pt x="11" y="28"/>
                    </a:cubicBezTo>
                    <a:cubicBezTo>
                      <a:pt x="11" y="21"/>
                      <a:pt x="14" y="16"/>
                      <a:pt x="17" y="13"/>
                    </a:cubicBezTo>
                    <a:cubicBezTo>
                      <a:pt x="22" y="9"/>
                      <a:pt x="29" y="9"/>
                      <a:pt x="32" y="9"/>
                    </a:cubicBezTo>
                    <a:lnTo>
                      <a:pt x="36" y="9"/>
                    </a:lnTo>
                    <a:lnTo>
                      <a:pt x="36" y="4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79" name="Freeform 374"/>
              <p:cNvSpPr>
                <a:spLocks/>
              </p:cNvSpPr>
              <p:nvPr/>
            </p:nvSpPr>
            <p:spPr bwMode="auto">
              <a:xfrm>
                <a:off x="3852" y="3520"/>
                <a:ext cx="34" cy="41"/>
              </a:xfrm>
              <a:custGeom>
                <a:avLst/>
                <a:gdLst>
                  <a:gd name="T0" fmla="*/ 43 w 44"/>
                  <a:gd name="T1" fmla="*/ 0 h 53"/>
                  <a:gd name="T2" fmla="*/ 43 w 44"/>
                  <a:gd name="T3" fmla="*/ 0 h 53"/>
                  <a:gd name="T4" fmla="*/ 33 w 44"/>
                  <a:gd name="T5" fmla="*/ 0 h 53"/>
                  <a:gd name="T6" fmla="*/ 33 w 44"/>
                  <a:gd name="T7" fmla="*/ 1 h 53"/>
                  <a:gd name="T8" fmla="*/ 33 w 44"/>
                  <a:gd name="T9" fmla="*/ 24 h 53"/>
                  <a:gd name="T10" fmla="*/ 33 w 44"/>
                  <a:gd name="T11" fmla="*/ 39 h 53"/>
                  <a:gd name="T12" fmla="*/ 21 w 44"/>
                  <a:gd name="T13" fmla="*/ 44 h 53"/>
                  <a:gd name="T14" fmla="*/ 10 w 44"/>
                  <a:gd name="T15" fmla="*/ 31 h 53"/>
                  <a:gd name="T16" fmla="*/ 10 w 44"/>
                  <a:gd name="T17" fmla="*/ 22 h 53"/>
                  <a:gd name="T18" fmla="*/ 11 w 44"/>
                  <a:gd name="T19" fmla="*/ 0 h 53"/>
                  <a:gd name="T20" fmla="*/ 10 w 44"/>
                  <a:gd name="T21" fmla="*/ 0 h 53"/>
                  <a:gd name="T22" fmla="*/ 0 w 44"/>
                  <a:gd name="T23" fmla="*/ 0 h 53"/>
                  <a:gd name="T24" fmla="*/ 0 w 44"/>
                  <a:gd name="T25" fmla="*/ 1 h 53"/>
                  <a:gd name="T26" fmla="*/ 0 w 44"/>
                  <a:gd name="T27" fmla="*/ 22 h 53"/>
                  <a:gd name="T28" fmla="*/ 0 w 44"/>
                  <a:gd name="T29" fmla="*/ 28 h 53"/>
                  <a:gd name="T30" fmla="*/ 6 w 44"/>
                  <a:gd name="T31" fmla="*/ 49 h 53"/>
                  <a:gd name="T32" fmla="*/ 18 w 44"/>
                  <a:gd name="T33" fmla="*/ 53 h 53"/>
                  <a:gd name="T34" fmla="*/ 33 w 44"/>
                  <a:gd name="T35" fmla="*/ 47 h 53"/>
                  <a:gd name="T36" fmla="*/ 33 w 44"/>
                  <a:gd name="T37" fmla="*/ 51 h 53"/>
                  <a:gd name="T38" fmla="*/ 34 w 44"/>
                  <a:gd name="T39" fmla="*/ 52 h 53"/>
                  <a:gd name="T40" fmla="*/ 44 w 44"/>
                  <a:gd name="T41" fmla="*/ 51 h 53"/>
                  <a:gd name="T42" fmla="*/ 44 w 44"/>
                  <a:gd name="T43" fmla="*/ 51 h 53"/>
                  <a:gd name="T44" fmla="*/ 44 w 44"/>
                  <a:gd name="T45" fmla="*/ 47 h 53"/>
                  <a:gd name="T46" fmla="*/ 44 w 44"/>
                  <a:gd name="T47" fmla="*/ 23 h 53"/>
                  <a:gd name="T48" fmla="*/ 44 w 44"/>
                  <a:gd name="T49" fmla="*/ 0 h 53"/>
                  <a:gd name="T50" fmla="*/ 43 w 44"/>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3">
                    <a:moveTo>
                      <a:pt x="43" y="0"/>
                    </a:moveTo>
                    <a:lnTo>
                      <a:pt x="43" y="0"/>
                    </a:lnTo>
                    <a:cubicBezTo>
                      <a:pt x="39" y="0"/>
                      <a:pt x="38" y="0"/>
                      <a:pt x="33" y="0"/>
                    </a:cubicBezTo>
                    <a:lnTo>
                      <a:pt x="33" y="1"/>
                    </a:lnTo>
                    <a:cubicBezTo>
                      <a:pt x="33" y="7"/>
                      <a:pt x="33" y="10"/>
                      <a:pt x="33" y="24"/>
                    </a:cubicBezTo>
                    <a:cubicBezTo>
                      <a:pt x="33" y="29"/>
                      <a:pt x="33" y="34"/>
                      <a:pt x="33" y="39"/>
                    </a:cubicBezTo>
                    <a:cubicBezTo>
                      <a:pt x="31" y="41"/>
                      <a:pt x="27" y="44"/>
                      <a:pt x="21" y="44"/>
                    </a:cubicBezTo>
                    <a:cubicBezTo>
                      <a:pt x="11" y="44"/>
                      <a:pt x="11" y="36"/>
                      <a:pt x="10" y="31"/>
                    </a:cubicBezTo>
                    <a:cubicBezTo>
                      <a:pt x="10" y="27"/>
                      <a:pt x="10" y="25"/>
                      <a:pt x="10" y="22"/>
                    </a:cubicBezTo>
                    <a:lnTo>
                      <a:pt x="11" y="0"/>
                    </a:lnTo>
                    <a:lnTo>
                      <a:pt x="10" y="0"/>
                    </a:lnTo>
                    <a:cubicBezTo>
                      <a:pt x="6" y="0"/>
                      <a:pt x="5" y="0"/>
                      <a:pt x="0" y="0"/>
                    </a:cubicBezTo>
                    <a:lnTo>
                      <a:pt x="0" y="1"/>
                    </a:lnTo>
                    <a:cubicBezTo>
                      <a:pt x="0" y="6"/>
                      <a:pt x="0" y="8"/>
                      <a:pt x="0" y="22"/>
                    </a:cubicBezTo>
                    <a:lnTo>
                      <a:pt x="0" y="28"/>
                    </a:lnTo>
                    <a:cubicBezTo>
                      <a:pt x="0" y="36"/>
                      <a:pt x="0" y="44"/>
                      <a:pt x="6" y="49"/>
                    </a:cubicBezTo>
                    <a:cubicBezTo>
                      <a:pt x="10" y="52"/>
                      <a:pt x="14" y="53"/>
                      <a:pt x="18" y="53"/>
                    </a:cubicBezTo>
                    <a:cubicBezTo>
                      <a:pt x="26" y="53"/>
                      <a:pt x="31" y="49"/>
                      <a:pt x="33" y="47"/>
                    </a:cubicBezTo>
                    <a:lnTo>
                      <a:pt x="33" y="51"/>
                    </a:lnTo>
                    <a:lnTo>
                      <a:pt x="34" y="52"/>
                    </a:lnTo>
                    <a:cubicBezTo>
                      <a:pt x="38" y="52"/>
                      <a:pt x="39" y="51"/>
                      <a:pt x="44" y="51"/>
                    </a:cubicBezTo>
                    <a:lnTo>
                      <a:pt x="44" y="51"/>
                    </a:lnTo>
                    <a:cubicBezTo>
                      <a:pt x="44" y="49"/>
                      <a:pt x="44" y="48"/>
                      <a:pt x="44" y="47"/>
                    </a:cubicBezTo>
                    <a:cubicBezTo>
                      <a:pt x="44" y="42"/>
                      <a:pt x="44" y="35"/>
                      <a:pt x="44" y="23"/>
                    </a:cubicBezTo>
                    <a:cubicBezTo>
                      <a:pt x="44" y="15"/>
                      <a:pt x="44" y="8"/>
                      <a:pt x="44" y="0"/>
                    </a:cubicBez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80" name="Freeform 375"/>
              <p:cNvSpPr>
                <a:spLocks noEditPoints="1"/>
              </p:cNvSpPr>
              <p:nvPr/>
            </p:nvSpPr>
            <p:spPr bwMode="auto">
              <a:xfrm>
                <a:off x="3896" y="3501"/>
                <a:ext cx="10" cy="59"/>
              </a:xfrm>
              <a:custGeom>
                <a:avLst/>
                <a:gdLst>
                  <a:gd name="T0" fmla="*/ 12 w 13"/>
                  <a:gd name="T1" fmla="*/ 76 h 77"/>
                  <a:gd name="T2" fmla="*/ 12 w 13"/>
                  <a:gd name="T3" fmla="*/ 76 h 77"/>
                  <a:gd name="T4" fmla="*/ 12 w 13"/>
                  <a:gd name="T5" fmla="*/ 48 h 77"/>
                  <a:gd name="T6" fmla="*/ 12 w 13"/>
                  <a:gd name="T7" fmla="*/ 25 h 77"/>
                  <a:gd name="T8" fmla="*/ 11 w 13"/>
                  <a:gd name="T9" fmla="*/ 24 h 77"/>
                  <a:gd name="T10" fmla="*/ 1 w 13"/>
                  <a:gd name="T11" fmla="*/ 26 h 77"/>
                  <a:gd name="T12" fmla="*/ 0 w 13"/>
                  <a:gd name="T13" fmla="*/ 27 h 77"/>
                  <a:gd name="T14" fmla="*/ 1 w 13"/>
                  <a:gd name="T15" fmla="*/ 55 h 77"/>
                  <a:gd name="T16" fmla="*/ 1 w 13"/>
                  <a:gd name="T17" fmla="*/ 76 h 77"/>
                  <a:gd name="T18" fmla="*/ 1 w 13"/>
                  <a:gd name="T19" fmla="*/ 77 h 77"/>
                  <a:gd name="T20" fmla="*/ 12 w 13"/>
                  <a:gd name="T21" fmla="*/ 76 h 77"/>
                  <a:gd name="T22" fmla="*/ 12 w 13"/>
                  <a:gd name="T23" fmla="*/ 76 h 77"/>
                  <a:gd name="T24" fmla="*/ 13 w 13"/>
                  <a:gd name="T25" fmla="*/ 10 h 77"/>
                  <a:gd name="T26" fmla="*/ 13 w 13"/>
                  <a:gd name="T27" fmla="*/ 10 h 77"/>
                  <a:gd name="T28" fmla="*/ 13 w 13"/>
                  <a:gd name="T29" fmla="*/ 0 h 77"/>
                  <a:gd name="T30" fmla="*/ 12 w 13"/>
                  <a:gd name="T31" fmla="*/ 0 h 77"/>
                  <a:gd name="T32" fmla="*/ 1 w 13"/>
                  <a:gd name="T33" fmla="*/ 1 h 77"/>
                  <a:gd name="T34" fmla="*/ 0 w 13"/>
                  <a:gd name="T35" fmla="*/ 1 h 77"/>
                  <a:gd name="T36" fmla="*/ 0 w 13"/>
                  <a:gd name="T37" fmla="*/ 7 h 77"/>
                  <a:gd name="T38" fmla="*/ 0 w 13"/>
                  <a:gd name="T39" fmla="*/ 11 h 77"/>
                  <a:gd name="T40" fmla="*/ 1 w 13"/>
                  <a:gd name="T41" fmla="*/ 11 h 77"/>
                  <a:gd name="T42" fmla="*/ 12 w 13"/>
                  <a:gd name="T43" fmla="*/ 11 h 77"/>
                  <a:gd name="T44" fmla="*/ 13 w 13"/>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77">
                    <a:moveTo>
                      <a:pt x="12" y="76"/>
                    </a:moveTo>
                    <a:lnTo>
                      <a:pt x="12" y="76"/>
                    </a:lnTo>
                    <a:cubicBezTo>
                      <a:pt x="12" y="69"/>
                      <a:pt x="12" y="67"/>
                      <a:pt x="12" y="48"/>
                    </a:cubicBezTo>
                    <a:cubicBezTo>
                      <a:pt x="12" y="35"/>
                      <a:pt x="12" y="30"/>
                      <a:pt x="12" y="25"/>
                    </a:cubicBezTo>
                    <a:lnTo>
                      <a:pt x="11" y="24"/>
                    </a:lnTo>
                    <a:cubicBezTo>
                      <a:pt x="6" y="25"/>
                      <a:pt x="5" y="26"/>
                      <a:pt x="1" y="26"/>
                    </a:cubicBezTo>
                    <a:lnTo>
                      <a:pt x="0" y="27"/>
                    </a:lnTo>
                    <a:cubicBezTo>
                      <a:pt x="1" y="33"/>
                      <a:pt x="1" y="36"/>
                      <a:pt x="1" y="55"/>
                    </a:cubicBezTo>
                    <a:cubicBezTo>
                      <a:pt x="1" y="66"/>
                      <a:pt x="1" y="71"/>
                      <a:pt x="1" y="76"/>
                    </a:cubicBezTo>
                    <a:lnTo>
                      <a:pt x="1" y="77"/>
                    </a:lnTo>
                    <a:cubicBezTo>
                      <a:pt x="6" y="76"/>
                      <a:pt x="7" y="76"/>
                      <a:pt x="12" y="76"/>
                    </a:cubicBezTo>
                    <a:lnTo>
                      <a:pt x="12" y="76"/>
                    </a:lnTo>
                    <a:close/>
                    <a:moveTo>
                      <a:pt x="13" y="10"/>
                    </a:moveTo>
                    <a:lnTo>
                      <a:pt x="13" y="10"/>
                    </a:lnTo>
                    <a:cubicBezTo>
                      <a:pt x="12" y="5"/>
                      <a:pt x="12" y="4"/>
                      <a:pt x="13" y="0"/>
                    </a:cubicBezTo>
                    <a:lnTo>
                      <a:pt x="12" y="0"/>
                    </a:lnTo>
                    <a:cubicBezTo>
                      <a:pt x="7" y="0"/>
                      <a:pt x="6" y="0"/>
                      <a:pt x="1" y="1"/>
                    </a:cubicBezTo>
                    <a:lnTo>
                      <a:pt x="0" y="1"/>
                    </a:lnTo>
                    <a:cubicBezTo>
                      <a:pt x="0" y="3"/>
                      <a:pt x="0" y="5"/>
                      <a:pt x="0" y="7"/>
                    </a:cubicBezTo>
                    <a:cubicBezTo>
                      <a:pt x="0" y="8"/>
                      <a:pt x="0" y="9"/>
                      <a:pt x="0" y="11"/>
                    </a:cubicBezTo>
                    <a:lnTo>
                      <a:pt x="1" y="11"/>
                    </a:lnTo>
                    <a:cubicBezTo>
                      <a:pt x="6" y="11"/>
                      <a:pt x="7" y="11"/>
                      <a:pt x="12" y="11"/>
                    </a:cubicBezTo>
                    <a:lnTo>
                      <a:pt x="13"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81" name="Freeform 376"/>
              <p:cNvSpPr>
                <a:spLocks/>
              </p:cNvSpPr>
              <p:nvPr/>
            </p:nvSpPr>
            <p:spPr bwMode="auto">
              <a:xfrm>
                <a:off x="3915" y="3520"/>
                <a:ext cx="20" cy="40"/>
              </a:xfrm>
              <a:custGeom>
                <a:avLst/>
                <a:gdLst>
                  <a:gd name="T0" fmla="*/ 24 w 26"/>
                  <a:gd name="T1" fmla="*/ 11 h 53"/>
                  <a:gd name="T2" fmla="*/ 24 w 26"/>
                  <a:gd name="T3" fmla="*/ 11 h 53"/>
                  <a:gd name="T4" fmla="*/ 26 w 26"/>
                  <a:gd name="T5" fmla="*/ 1 h 53"/>
                  <a:gd name="T6" fmla="*/ 26 w 26"/>
                  <a:gd name="T7" fmla="*/ 0 h 53"/>
                  <a:gd name="T8" fmla="*/ 23 w 26"/>
                  <a:gd name="T9" fmla="*/ 0 h 53"/>
                  <a:gd name="T10" fmla="*/ 11 w 26"/>
                  <a:gd name="T11" fmla="*/ 9 h 53"/>
                  <a:gd name="T12" fmla="*/ 12 w 26"/>
                  <a:gd name="T13" fmla="*/ 1 h 53"/>
                  <a:gd name="T14" fmla="*/ 11 w 26"/>
                  <a:gd name="T15" fmla="*/ 0 h 53"/>
                  <a:gd name="T16" fmla="*/ 1 w 26"/>
                  <a:gd name="T17" fmla="*/ 2 h 53"/>
                  <a:gd name="T18" fmla="*/ 0 w 26"/>
                  <a:gd name="T19" fmla="*/ 3 h 53"/>
                  <a:gd name="T20" fmla="*/ 1 w 26"/>
                  <a:gd name="T21" fmla="*/ 29 h 53"/>
                  <a:gd name="T22" fmla="*/ 1 w 26"/>
                  <a:gd name="T23" fmla="*/ 52 h 53"/>
                  <a:gd name="T24" fmla="*/ 1 w 26"/>
                  <a:gd name="T25" fmla="*/ 53 h 53"/>
                  <a:gd name="T26" fmla="*/ 12 w 26"/>
                  <a:gd name="T27" fmla="*/ 52 h 53"/>
                  <a:gd name="T28" fmla="*/ 12 w 26"/>
                  <a:gd name="T29" fmla="*/ 52 h 53"/>
                  <a:gd name="T30" fmla="*/ 12 w 26"/>
                  <a:gd name="T31" fmla="*/ 29 h 53"/>
                  <a:gd name="T32" fmla="*/ 16 w 26"/>
                  <a:gd name="T33" fmla="*/ 12 h 53"/>
                  <a:gd name="T34" fmla="*/ 20 w 26"/>
                  <a:gd name="T35" fmla="*/ 10 h 53"/>
                  <a:gd name="T36" fmla="*/ 24 w 26"/>
                  <a:gd name="T37" fmla="*/ 11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6"/>
                      <a:pt x="25" y="5"/>
                      <a:pt x="26" y="1"/>
                    </a:cubicBezTo>
                    <a:lnTo>
                      <a:pt x="26" y="0"/>
                    </a:lnTo>
                    <a:cubicBezTo>
                      <a:pt x="25" y="0"/>
                      <a:pt x="24" y="0"/>
                      <a:pt x="23" y="0"/>
                    </a:cubicBezTo>
                    <a:cubicBezTo>
                      <a:pt x="15" y="0"/>
                      <a:pt x="12" y="6"/>
                      <a:pt x="11" y="9"/>
                    </a:cubicBezTo>
                    <a:lnTo>
                      <a:pt x="12" y="1"/>
                    </a:lnTo>
                    <a:lnTo>
                      <a:pt x="11" y="0"/>
                    </a:lnTo>
                    <a:cubicBezTo>
                      <a:pt x="7" y="1"/>
                      <a:pt x="4" y="2"/>
                      <a:pt x="1" y="2"/>
                    </a:cubicBezTo>
                    <a:lnTo>
                      <a:pt x="0" y="3"/>
                    </a:lnTo>
                    <a:cubicBezTo>
                      <a:pt x="1" y="9"/>
                      <a:pt x="1" y="13"/>
                      <a:pt x="1" y="29"/>
                    </a:cubicBezTo>
                    <a:cubicBezTo>
                      <a:pt x="1" y="38"/>
                      <a:pt x="1" y="45"/>
                      <a:pt x="1" y="52"/>
                    </a:cubicBezTo>
                    <a:lnTo>
                      <a:pt x="1" y="53"/>
                    </a:lnTo>
                    <a:cubicBezTo>
                      <a:pt x="6" y="53"/>
                      <a:pt x="7" y="52"/>
                      <a:pt x="12" y="52"/>
                    </a:cubicBezTo>
                    <a:lnTo>
                      <a:pt x="12" y="52"/>
                    </a:lnTo>
                    <a:cubicBezTo>
                      <a:pt x="12" y="46"/>
                      <a:pt x="12" y="40"/>
                      <a:pt x="12" y="29"/>
                    </a:cubicBezTo>
                    <a:cubicBezTo>
                      <a:pt x="12" y="19"/>
                      <a:pt x="12" y="15"/>
                      <a:pt x="16" y="12"/>
                    </a:cubicBezTo>
                    <a:cubicBezTo>
                      <a:pt x="17" y="11"/>
                      <a:pt x="18" y="10"/>
                      <a:pt x="20" y="10"/>
                    </a:cubicBezTo>
                    <a:cubicBezTo>
                      <a:pt x="22" y="10"/>
                      <a:pt x="23" y="11"/>
                      <a:pt x="24" y="11"/>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82" name="Freeform 377"/>
              <p:cNvSpPr>
                <a:spLocks noEditPoints="1"/>
              </p:cNvSpPr>
              <p:nvPr/>
            </p:nvSpPr>
            <p:spPr bwMode="auto">
              <a:xfrm>
                <a:off x="3938" y="3520"/>
                <a:ext cx="35" cy="41"/>
              </a:xfrm>
              <a:custGeom>
                <a:avLst/>
                <a:gdLst>
                  <a:gd name="T0" fmla="*/ 43 w 46"/>
                  <a:gd name="T1" fmla="*/ 40 h 54"/>
                  <a:gd name="T2" fmla="*/ 43 w 46"/>
                  <a:gd name="T3" fmla="*/ 40 h 54"/>
                  <a:gd name="T4" fmla="*/ 36 w 46"/>
                  <a:gd name="T5" fmla="*/ 44 h 54"/>
                  <a:gd name="T6" fmla="*/ 27 w 46"/>
                  <a:gd name="T7" fmla="*/ 46 h 54"/>
                  <a:gd name="T8" fmla="*/ 14 w 46"/>
                  <a:gd name="T9" fmla="*/ 40 h 54"/>
                  <a:gd name="T10" fmla="*/ 10 w 46"/>
                  <a:gd name="T11" fmla="*/ 28 h 54"/>
                  <a:gd name="T12" fmla="*/ 45 w 46"/>
                  <a:gd name="T13" fmla="*/ 28 h 54"/>
                  <a:gd name="T14" fmla="*/ 45 w 46"/>
                  <a:gd name="T15" fmla="*/ 27 h 54"/>
                  <a:gd name="T16" fmla="*/ 40 w 46"/>
                  <a:gd name="T17" fmla="*/ 7 h 54"/>
                  <a:gd name="T18" fmla="*/ 24 w 46"/>
                  <a:gd name="T19" fmla="*/ 0 h 54"/>
                  <a:gd name="T20" fmla="*/ 0 w 46"/>
                  <a:gd name="T21" fmla="*/ 27 h 54"/>
                  <a:gd name="T22" fmla="*/ 26 w 46"/>
                  <a:gd name="T23" fmla="*/ 54 h 54"/>
                  <a:gd name="T24" fmla="*/ 42 w 46"/>
                  <a:gd name="T25" fmla="*/ 50 h 54"/>
                  <a:gd name="T26" fmla="*/ 43 w 46"/>
                  <a:gd name="T27" fmla="*/ 49 h 54"/>
                  <a:gd name="T28" fmla="*/ 44 w 46"/>
                  <a:gd name="T29" fmla="*/ 40 h 54"/>
                  <a:gd name="T30" fmla="*/ 43 w 46"/>
                  <a:gd name="T31" fmla="*/ 40 h 54"/>
                  <a:gd name="T32" fmla="*/ 35 w 46"/>
                  <a:gd name="T33" fmla="*/ 20 h 54"/>
                  <a:gd name="T34" fmla="*/ 35 w 46"/>
                  <a:gd name="T35" fmla="*/ 20 h 54"/>
                  <a:gd name="T36" fmla="*/ 10 w 46"/>
                  <a:gd name="T37" fmla="*/ 20 h 54"/>
                  <a:gd name="T38" fmla="*/ 24 w 46"/>
                  <a:gd name="T39" fmla="*/ 7 h 54"/>
                  <a:gd name="T40" fmla="*/ 34 w 46"/>
                  <a:gd name="T41" fmla="*/ 15 h 54"/>
                  <a:gd name="T42" fmla="*/ 35 w 46"/>
                  <a:gd name="T4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1" y="41"/>
                      <a:pt x="39" y="43"/>
                      <a:pt x="36" y="44"/>
                    </a:cubicBezTo>
                    <a:cubicBezTo>
                      <a:pt x="33" y="45"/>
                      <a:pt x="30" y="46"/>
                      <a:pt x="27" y="46"/>
                    </a:cubicBezTo>
                    <a:cubicBezTo>
                      <a:pt x="24" y="46"/>
                      <a:pt x="18" y="45"/>
                      <a:pt x="14" y="40"/>
                    </a:cubicBezTo>
                    <a:cubicBezTo>
                      <a:pt x="11" y="36"/>
                      <a:pt x="11" y="31"/>
                      <a:pt x="10" y="28"/>
                    </a:cubicBezTo>
                    <a:cubicBezTo>
                      <a:pt x="27" y="28"/>
                      <a:pt x="29" y="28"/>
                      <a:pt x="45" y="28"/>
                    </a:cubicBezTo>
                    <a:lnTo>
                      <a:pt x="45" y="27"/>
                    </a:lnTo>
                    <a:cubicBezTo>
                      <a:pt x="46" y="23"/>
                      <a:pt x="46" y="13"/>
                      <a:pt x="40" y="7"/>
                    </a:cubicBezTo>
                    <a:cubicBezTo>
                      <a:pt x="37" y="3"/>
                      <a:pt x="32" y="0"/>
                      <a:pt x="24" y="0"/>
                    </a:cubicBezTo>
                    <a:cubicBezTo>
                      <a:pt x="11" y="0"/>
                      <a:pt x="0" y="9"/>
                      <a:pt x="0" y="27"/>
                    </a:cubicBezTo>
                    <a:cubicBezTo>
                      <a:pt x="0" y="44"/>
                      <a:pt x="10" y="54"/>
                      <a:pt x="26" y="54"/>
                    </a:cubicBezTo>
                    <a:cubicBezTo>
                      <a:pt x="35" y="54"/>
                      <a:pt x="40" y="51"/>
                      <a:pt x="42" y="50"/>
                    </a:cubicBezTo>
                    <a:lnTo>
                      <a:pt x="43" y="49"/>
                    </a:lnTo>
                    <a:cubicBezTo>
                      <a:pt x="43" y="45"/>
                      <a:pt x="43" y="44"/>
                      <a:pt x="44" y="40"/>
                    </a:cubicBezTo>
                    <a:lnTo>
                      <a:pt x="43" y="40"/>
                    </a:lnTo>
                    <a:close/>
                    <a:moveTo>
                      <a:pt x="35" y="20"/>
                    </a:moveTo>
                    <a:lnTo>
                      <a:pt x="35" y="20"/>
                    </a:lnTo>
                    <a:cubicBezTo>
                      <a:pt x="26" y="20"/>
                      <a:pt x="22" y="21"/>
                      <a:pt x="10" y="20"/>
                    </a:cubicBezTo>
                    <a:cubicBezTo>
                      <a:pt x="11" y="11"/>
                      <a:pt x="18" y="7"/>
                      <a:pt x="24" y="7"/>
                    </a:cubicBezTo>
                    <a:cubicBezTo>
                      <a:pt x="28" y="7"/>
                      <a:pt x="32" y="9"/>
                      <a:pt x="34" y="15"/>
                    </a:cubicBezTo>
                    <a:cubicBezTo>
                      <a:pt x="35" y="17"/>
                      <a:pt x="35" y="19"/>
                      <a:pt x="35" y="2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83" name="Freeform 378"/>
              <p:cNvSpPr>
                <a:spLocks/>
              </p:cNvSpPr>
              <p:nvPr/>
            </p:nvSpPr>
            <p:spPr bwMode="auto">
              <a:xfrm>
                <a:off x="3981" y="3520"/>
                <a:ext cx="58" cy="40"/>
              </a:xfrm>
              <a:custGeom>
                <a:avLst/>
                <a:gdLst>
                  <a:gd name="T0" fmla="*/ 0 w 75"/>
                  <a:gd name="T1" fmla="*/ 3 h 53"/>
                  <a:gd name="T2" fmla="*/ 0 w 75"/>
                  <a:gd name="T3" fmla="*/ 3 h 53"/>
                  <a:gd name="T4" fmla="*/ 1 w 75"/>
                  <a:gd name="T5" fmla="*/ 32 h 53"/>
                  <a:gd name="T6" fmla="*/ 0 w 75"/>
                  <a:gd name="T7" fmla="*/ 52 h 53"/>
                  <a:gd name="T8" fmla="*/ 1 w 75"/>
                  <a:gd name="T9" fmla="*/ 53 h 53"/>
                  <a:gd name="T10" fmla="*/ 11 w 75"/>
                  <a:gd name="T11" fmla="*/ 52 h 53"/>
                  <a:gd name="T12" fmla="*/ 12 w 75"/>
                  <a:gd name="T13" fmla="*/ 52 h 53"/>
                  <a:gd name="T14" fmla="*/ 11 w 75"/>
                  <a:gd name="T15" fmla="*/ 30 h 53"/>
                  <a:gd name="T16" fmla="*/ 11 w 75"/>
                  <a:gd name="T17" fmla="*/ 13 h 53"/>
                  <a:gd name="T18" fmla="*/ 23 w 75"/>
                  <a:gd name="T19" fmla="*/ 8 h 53"/>
                  <a:gd name="T20" fmla="*/ 32 w 75"/>
                  <a:gd name="T21" fmla="*/ 16 h 53"/>
                  <a:gd name="T22" fmla="*/ 32 w 75"/>
                  <a:gd name="T23" fmla="*/ 26 h 53"/>
                  <a:gd name="T24" fmla="*/ 32 w 75"/>
                  <a:gd name="T25" fmla="*/ 52 h 53"/>
                  <a:gd name="T26" fmla="*/ 33 w 75"/>
                  <a:gd name="T27" fmla="*/ 53 h 53"/>
                  <a:gd name="T28" fmla="*/ 43 w 75"/>
                  <a:gd name="T29" fmla="*/ 52 h 53"/>
                  <a:gd name="T30" fmla="*/ 43 w 75"/>
                  <a:gd name="T31" fmla="*/ 52 h 53"/>
                  <a:gd name="T32" fmla="*/ 43 w 75"/>
                  <a:gd name="T33" fmla="*/ 31 h 53"/>
                  <a:gd name="T34" fmla="*/ 43 w 75"/>
                  <a:gd name="T35" fmla="*/ 26 h 53"/>
                  <a:gd name="T36" fmla="*/ 42 w 75"/>
                  <a:gd name="T37" fmla="*/ 14 h 53"/>
                  <a:gd name="T38" fmla="*/ 55 w 75"/>
                  <a:gd name="T39" fmla="*/ 8 h 53"/>
                  <a:gd name="T40" fmla="*/ 64 w 75"/>
                  <a:gd name="T41" fmla="*/ 16 h 53"/>
                  <a:gd name="T42" fmla="*/ 64 w 75"/>
                  <a:gd name="T43" fmla="*/ 27 h 53"/>
                  <a:gd name="T44" fmla="*/ 64 w 75"/>
                  <a:gd name="T45" fmla="*/ 52 h 53"/>
                  <a:gd name="T46" fmla="*/ 65 w 75"/>
                  <a:gd name="T47" fmla="*/ 53 h 53"/>
                  <a:gd name="T48" fmla="*/ 75 w 75"/>
                  <a:gd name="T49" fmla="*/ 52 h 53"/>
                  <a:gd name="T50" fmla="*/ 75 w 75"/>
                  <a:gd name="T51" fmla="*/ 52 h 53"/>
                  <a:gd name="T52" fmla="*/ 75 w 75"/>
                  <a:gd name="T53" fmla="*/ 29 h 53"/>
                  <a:gd name="T54" fmla="*/ 75 w 75"/>
                  <a:gd name="T55" fmla="*/ 20 h 53"/>
                  <a:gd name="T56" fmla="*/ 70 w 75"/>
                  <a:gd name="T57" fmla="*/ 4 h 53"/>
                  <a:gd name="T58" fmla="*/ 59 w 75"/>
                  <a:gd name="T59" fmla="*/ 0 h 53"/>
                  <a:gd name="T60" fmla="*/ 40 w 75"/>
                  <a:gd name="T61" fmla="*/ 7 h 53"/>
                  <a:gd name="T62" fmla="*/ 28 w 75"/>
                  <a:gd name="T63" fmla="*/ 0 h 53"/>
                  <a:gd name="T64" fmla="*/ 11 w 75"/>
                  <a:gd name="T65" fmla="*/ 6 h 53"/>
                  <a:gd name="T66" fmla="*/ 11 w 75"/>
                  <a:gd name="T67" fmla="*/ 1 h 53"/>
                  <a:gd name="T68" fmla="*/ 11 w 75"/>
                  <a:gd name="T69" fmla="*/ 0 h 53"/>
                  <a:gd name="T70" fmla="*/ 0 w 75"/>
                  <a:gd name="T71" fmla="*/ 2 h 53"/>
                  <a:gd name="T72" fmla="*/ 0 w 75"/>
                  <a:gd name="T73"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53">
                    <a:moveTo>
                      <a:pt x="0" y="3"/>
                    </a:moveTo>
                    <a:lnTo>
                      <a:pt x="0" y="3"/>
                    </a:lnTo>
                    <a:cubicBezTo>
                      <a:pt x="0" y="7"/>
                      <a:pt x="1" y="14"/>
                      <a:pt x="1" y="32"/>
                    </a:cubicBezTo>
                    <a:cubicBezTo>
                      <a:pt x="1" y="43"/>
                      <a:pt x="0" y="48"/>
                      <a:pt x="0" y="52"/>
                    </a:cubicBezTo>
                    <a:lnTo>
                      <a:pt x="1" y="53"/>
                    </a:lnTo>
                    <a:cubicBezTo>
                      <a:pt x="6" y="52"/>
                      <a:pt x="6" y="52"/>
                      <a:pt x="11" y="52"/>
                    </a:cubicBezTo>
                    <a:lnTo>
                      <a:pt x="12" y="52"/>
                    </a:lnTo>
                    <a:cubicBezTo>
                      <a:pt x="11" y="46"/>
                      <a:pt x="11" y="41"/>
                      <a:pt x="11" y="30"/>
                    </a:cubicBezTo>
                    <a:lnTo>
                      <a:pt x="11" y="13"/>
                    </a:lnTo>
                    <a:cubicBezTo>
                      <a:pt x="16" y="10"/>
                      <a:pt x="20" y="8"/>
                      <a:pt x="23" y="8"/>
                    </a:cubicBezTo>
                    <a:cubicBezTo>
                      <a:pt x="29" y="8"/>
                      <a:pt x="31" y="12"/>
                      <a:pt x="32" y="16"/>
                    </a:cubicBezTo>
                    <a:cubicBezTo>
                      <a:pt x="32" y="18"/>
                      <a:pt x="32" y="21"/>
                      <a:pt x="32" y="26"/>
                    </a:cubicBezTo>
                    <a:cubicBezTo>
                      <a:pt x="32" y="32"/>
                      <a:pt x="32" y="43"/>
                      <a:pt x="32" y="52"/>
                    </a:cubicBezTo>
                    <a:lnTo>
                      <a:pt x="33" y="53"/>
                    </a:lnTo>
                    <a:cubicBezTo>
                      <a:pt x="37" y="53"/>
                      <a:pt x="38" y="52"/>
                      <a:pt x="43" y="52"/>
                    </a:cubicBezTo>
                    <a:lnTo>
                      <a:pt x="43" y="52"/>
                    </a:lnTo>
                    <a:cubicBezTo>
                      <a:pt x="43" y="45"/>
                      <a:pt x="43" y="41"/>
                      <a:pt x="43" y="31"/>
                    </a:cubicBezTo>
                    <a:lnTo>
                      <a:pt x="43" y="26"/>
                    </a:lnTo>
                    <a:cubicBezTo>
                      <a:pt x="43" y="23"/>
                      <a:pt x="43" y="16"/>
                      <a:pt x="42" y="14"/>
                    </a:cubicBezTo>
                    <a:cubicBezTo>
                      <a:pt x="48" y="9"/>
                      <a:pt x="53" y="8"/>
                      <a:pt x="55" y="8"/>
                    </a:cubicBezTo>
                    <a:cubicBezTo>
                      <a:pt x="61" y="8"/>
                      <a:pt x="63" y="12"/>
                      <a:pt x="64" y="16"/>
                    </a:cubicBezTo>
                    <a:cubicBezTo>
                      <a:pt x="64" y="18"/>
                      <a:pt x="64" y="21"/>
                      <a:pt x="64" y="27"/>
                    </a:cubicBezTo>
                    <a:cubicBezTo>
                      <a:pt x="64" y="35"/>
                      <a:pt x="64" y="44"/>
                      <a:pt x="64" y="52"/>
                    </a:cubicBezTo>
                    <a:lnTo>
                      <a:pt x="65" y="53"/>
                    </a:lnTo>
                    <a:cubicBezTo>
                      <a:pt x="69" y="53"/>
                      <a:pt x="70" y="52"/>
                      <a:pt x="75" y="52"/>
                    </a:cubicBezTo>
                    <a:lnTo>
                      <a:pt x="75" y="52"/>
                    </a:lnTo>
                    <a:cubicBezTo>
                      <a:pt x="75" y="43"/>
                      <a:pt x="75" y="40"/>
                      <a:pt x="75" y="29"/>
                    </a:cubicBezTo>
                    <a:lnTo>
                      <a:pt x="75" y="20"/>
                    </a:lnTo>
                    <a:cubicBezTo>
                      <a:pt x="75" y="12"/>
                      <a:pt x="75" y="8"/>
                      <a:pt x="70" y="4"/>
                    </a:cubicBezTo>
                    <a:cubicBezTo>
                      <a:pt x="67" y="1"/>
                      <a:pt x="63" y="0"/>
                      <a:pt x="59" y="0"/>
                    </a:cubicBezTo>
                    <a:cubicBezTo>
                      <a:pt x="50" y="0"/>
                      <a:pt x="43" y="5"/>
                      <a:pt x="40" y="7"/>
                    </a:cubicBezTo>
                    <a:cubicBezTo>
                      <a:pt x="39" y="5"/>
                      <a:pt x="36" y="0"/>
                      <a:pt x="28" y="0"/>
                    </a:cubicBezTo>
                    <a:cubicBezTo>
                      <a:pt x="20" y="0"/>
                      <a:pt x="14" y="4"/>
                      <a:pt x="11" y="6"/>
                    </a:cubicBezTo>
                    <a:lnTo>
                      <a:pt x="11" y="1"/>
                    </a:lnTo>
                    <a:lnTo>
                      <a:pt x="11" y="0"/>
                    </a:lnTo>
                    <a:cubicBezTo>
                      <a:pt x="8" y="1"/>
                      <a:pt x="5" y="1"/>
                      <a:pt x="0" y="2"/>
                    </a:cubicBezTo>
                    <a:lnTo>
                      <a:pt x="0"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84" name="Freeform 379"/>
              <p:cNvSpPr>
                <a:spLocks noEditPoints="1"/>
              </p:cNvSpPr>
              <p:nvPr/>
            </p:nvSpPr>
            <p:spPr bwMode="auto">
              <a:xfrm>
                <a:off x="4047" y="3520"/>
                <a:ext cx="36" cy="41"/>
              </a:xfrm>
              <a:custGeom>
                <a:avLst/>
                <a:gdLst>
                  <a:gd name="T0" fmla="*/ 43 w 46"/>
                  <a:gd name="T1" fmla="*/ 40 h 54"/>
                  <a:gd name="T2" fmla="*/ 43 w 46"/>
                  <a:gd name="T3" fmla="*/ 40 h 54"/>
                  <a:gd name="T4" fmla="*/ 36 w 46"/>
                  <a:gd name="T5" fmla="*/ 44 h 54"/>
                  <a:gd name="T6" fmla="*/ 27 w 46"/>
                  <a:gd name="T7" fmla="*/ 46 h 54"/>
                  <a:gd name="T8" fmla="*/ 15 w 46"/>
                  <a:gd name="T9" fmla="*/ 40 h 54"/>
                  <a:gd name="T10" fmla="*/ 11 w 46"/>
                  <a:gd name="T11" fmla="*/ 28 h 54"/>
                  <a:gd name="T12" fmla="*/ 45 w 46"/>
                  <a:gd name="T13" fmla="*/ 28 h 54"/>
                  <a:gd name="T14" fmla="*/ 46 w 46"/>
                  <a:gd name="T15" fmla="*/ 27 h 54"/>
                  <a:gd name="T16" fmla="*/ 41 w 46"/>
                  <a:gd name="T17" fmla="*/ 7 h 54"/>
                  <a:gd name="T18" fmla="*/ 24 w 46"/>
                  <a:gd name="T19" fmla="*/ 0 h 54"/>
                  <a:gd name="T20" fmla="*/ 0 w 46"/>
                  <a:gd name="T21" fmla="*/ 27 h 54"/>
                  <a:gd name="T22" fmla="*/ 27 w 46"/>
                  <a:gd name="T23" fmla="*/ 54 h 54"/>
                  <a:gd name="T24" fmla="*/ 43 w 46"/>
                  <a:gd name="T25" fmla="*/ 50 h 54"/>
                  <a:gd name="T26" fmla="*/ 43 w 46"/>
                  <a:gd name="T27" fmla="*/ 49 h 54"/>
                  <a:gd name="T28" fmla="*/ 44 w 46"/>
                  <a:gd name="T29" fmla="*/ 40 h 54"/>
                  <a:gd name="T30" fmla="*/ 43 w 46"/>
                  <a:gd name="T31" fmla="*/ 40 h 54"/>
                  <a:gd name="T32" fmla="*/ 36 w 46"/>
                  <a:gd name="T33" fmla="*/ 20 h 54"/>
                  <a:gd name="T34" fmla="*/ 36 w 46"/>
                  <a:gd name="T35" fmla="*/ 20 h 54"/>
                  <a:gd name="T36" fmla="*/ 11 w 46"/>
                  <a:gd name="T37" fmla="*/ 20 h 54"/>
                  <a:gd name="T38" fmla="*/ 24 w 46"/>
                  <a:gd name="T39" fmla="*/ 7 h 54"/>
                  <a:gd name="T40" fmla="*/ 35 w 46"/>
                  <a:gd name="T41" fmla="*/ 15 h 54"/>
                  <a:gd name="T42" fmla="*/ 36 w 46"/>
                  <a:gd name="T4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1"/>
                      <a:pt x="40" y="43"/>
                      <a:pt x="36" y="44"/>
                    </a:cubicBezTo>
                    <a:cubicBezTo>
                      <a:pt x="33" y="45"/>
                      <a:pt x="30" y="46"/>
                      <a:pt x="27" y="46"/>
                    </a:cubicBezTo>
                    <a:cubicBezTo>
                      <a:pt x="24" y="46"/>
                      <a:pt x="19" y="45"/>
                      <a:pt x="15" y="40"/>
                    </a:cubicBezTo>
                    <a:cubicBezTo>
                      <a:pt x="11" y="36"/>
                      <a:pt x="11" y="31"/>
                      <a:pt x="11" y="28"/>
                    </a:cubicBezTo>
                    <a:cubicBezTo>
                      <a:pt x="27" y="28"/>
                      <a:pt x="30" y="28"/>
                      <a:pt x="45" y="28"/>
                    </a:cubicBezTo>
                    <a:lnTo>
                      <a:pt x="46" y="27"/>
                    </a:lnTo>
                    <a:cubicBezTo>
                      <a:pt x="46" y="23"/>
                      <a:pt x="46" y="13"/>
                      <a:pt x="41" y="7"/>
                    </a:cubicBezTo>
                    <a:cubicBezTo>
                      <a:pt x="38" y="3"/>
                      <a:pt x="32" y="0"/>
                      <a:pt x="24" y="0"/>
                    </a:cubicBezTo>
                    <a:cubicBezTo>
                      <a:pt x="11" y="0"/>
                      <a:pt x="0" y="9"/>
                      <a:pt x="0" y="27"/>
                    </a:cubicBezTo>
                    <a:cubicBezTo>
                      <a:pt x="0" y="44"/>
                      <a:pt x="11" y="54"/>
                      <a:pt x="27" y="54"/>
                    </a:cubicBezTo>
                    <a:cubicBezTo>
                      <a:pt x="36" y="54"/>
                      <a:pt x="41" y="51"/>
                      <a:pt x="43" y="50"/>
                    </a:cubicBezTo>
                    <a:lnTo>
                      <a:pt x="43" y="49"/>
                    </a:lnTo>
                    <a:cubicBezTo>
                      <a:pt x="43" y="45"/>
                      <a:pt x="44" y="44"/>
                      <a:pt x="44" y="40"/>
                    </a:cubicBezTo>
                    <a:lnTo>
                      <a:pt x="43" y="40"/>
                    </a:lnTo>
                    <a:close/>
                    <a:moveTo>
                      <a:pt x="36" y="20"/>
                    </a:moveTo>
                    <a:lnTo>
                      <a:pt x="36" y="20"/>
                    </a:lnTo>
                    <a:cubicBezTo>
                      <a:pt x="27" y="20"/>
                      <a:pt x="23" y="21"/>
                      <a:pt x="11" y="20"/>
                    </a:cubicBezTo>
                    <a:cubicBezTo>
                      <a:pt x="12" y="11"/>
                      <a:pt x="18" y="7"/>
                      <a:pt x="24" y="7"/>
                    </a:cubicBezTo>
                    <a:cubicBezTo>
                      <a:pt x="28" y="7"/>
                      <a:pt x="33" y="9"/>
                      <a:pt x="35" y="15"/>
                    </a:cubicBezTo>
                    <a:cubicBezTo>
                      <a:pt x="36" y="17"/>
                      <a:pt x="36" y="19"/>
                      <a:pt x="36" y="2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85" name="Freeform 380"/>
              <p:cNvSpPr>
                <a:spLocks/>
              </p:cNvSpPr>
              <p:nvPr/>
            </p:nvSpPr>
            <p:spPr bwMode="auto">
              <a:xfrm>
                <a:off x="4090" y="3520"/>
                <a:ext cx="35" cy="40"/>
              </a:xfrm>
              <a:custGeom>
                <a:avLst/>
                <a:gdLst>
                  <a:gd name="T0" fmla="*/ 45 w 45"/>
                  <a:gd name="T1" fmla="*/ 52 h 53"/>
                  <a:gd name="T2" fmla="*/ 45 w 45"/>
                  <a:gd name="T3" fmla="*/ 52 h 53"/>
                  <a:gd name="T4" fmla="*/ 44 w 45"/>
                  <a:gd name="T5" fmla="*/ 32 h 53"/>
                  <a:gd name="T6" fmla="*/ 44 w 45"/>
                  <a:gd name="T7" fmla="*/ 20 h 53"/>
                  <a:gd name="T8" fmla="*/ 43 w 45"/>
                  <a:gd name="T9" fmla="*/ 8 h 53"/>
                  <a:gd name="T10" fmla="*/ 37 w 45"/>
                  <a:gd name="T11" fmla="*/ 2 h 53"/>
                  <a:gd name="T12" fmla="*/ 29 w 45"/>
                  <a:gd name="T13" fmla="*/ 0 h 53"/>
                  <a:gd name="T14" fmla="*/ 12 w 45"/>
                  <a:gd name="T15" fmla="*/ 6 h 53"/>
                  <a:gd name="T16" fmla="*/ 12 w 45"/>
                  <a:gd name="T17" fmla="*/ 1 h 53"/>
                  <a:gd name="T18" fmla="*/ 11 w 45"/>
                  <a:gd name="T19" fmla="*/ 0 h 53"/>
                  <a:gd name="T20" fmla="*/ 0 w 45"/>
                  <a:gd name="T21" fmla="*/ 2 h 53"/>
                  <a:gd name="T22" fmla="*/ 0 w 45"/>
                  <a:gd name="T23" fmla="*/ 3 h 53"/>
                  <a:gd name="T24" fmla="*/ 1 w 45"/>
                  <a:gd name="T25" fmla="*/ 34 h 53"/>
                  <a:gd name="T26" fmla="*/ 1 w 45"/>
                  <a:gd name="T27" fmla="*/ 52 h 53"/>
                  <a:gd name="T28" fmla="*/ 1 w 45"/>
                  <a:gd name="T29" fmla="*/ 53 h 53"/>
                  <a:gd name="T30" fmla="*/ 12 w 45"/>
                  <a:gd name="T31" fmla="*/ 52 h 53"/>
                  <a:gd name="T32" fmla="*/ 12 w 45"/>
                  <a:gd name="T33" fmla="*/ 52 h 53"/>
                  <a:gd name="T34" fmla="*/ 11 w 45"/>
                  <a:gd name="T35" fmla="*/ 14 h 53"/>
                  <a:gd name="T36" fmla="*/ 25 w 45"/>
                  <a:gd name="T37" fmla="*/ 8 h 53"/>
                  <a:gd name="T38" fmla="*/ 34 w 45"/>
                  <a:gd name="T39" fmla="*/ 16 h 53"/>
                  <a:gd name="T40" fmla="*/ 34 w 45"/>
                  <a:gd name="T41" fmla="*/ 34 h 53"/>
                  <a:gd name="T42" fmla="*/ 34 w 45"/>
                  <a:gd name="T43" fmla="*/ 49 h 53"/>
                  <a:gd name="T44" fmla="*/ 34 w 45"/>
                  <a:gd name="T45" fmla="*/ 52 h 53"/>
                  <a:gd name="T46" fmla="*/ 35 w 45"/>
                  <a:gd name="T47" fmla="*/ 53 h 53"/>
                  <a:gd name="T48" fmla="*/ 44 w 45"/>
                  <a:gd name="T49" fmla="*/ 52 h 53"/>
                  <a:gd name="T50" fmla="*/ 45 w 45"/>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5" y="52"/>
                    </a:moveTo>
                    <a:lnTo>
                      <a:pt x="45" y="52"/>
                    </a:lnTo>
                    <a:cubicBezTo>
                      <a:pt x="45" y="48"/>
                      <a:pt x="45" y="44"/>
                      <a:pt x="44" y="32"/>
                    </a:cubicBezTo>
                    <a:lnTo>
                      <a:pt x="44" y="20"/>
                    </a:lnTo>
                    <a:cubicBezTo>
                      <a:pt x="44" y="14"/>
                      <a:pt x="44" y="11"/>
                      <a:pt x="43" y="8"/>
                    </a:cubicBezTo>
                    <a:cubicBezTo>
                      <a:pt x="42" y="6"/>
                      <a:pt x="40" y="3"/>
                      <a:pt x="37" y="2"/>
                    </a:cubicBezTo>
                    <a:cubicBezTo>
                      <a:pt x="34" y="0"/>
                      <a:pt x="31" y="0"/>
                      <a:pt x="29" y="0"/>
                    </a:cubicBezTo>
                    <a:cubicBezTo>
                      <a:pt x="20" y="0"/>
                      <a:pt x="14" y="4"/>
                      <a:pt x="12" y="6"/>
                    </a:cubicBezTo>
                    <a:lnTo>
                      <a:pt x="12" y="1"/>
                    </a:lnTo>
                    <a:lnTo>
                      <a:pt x="11" y="0"/>
                    </a:lnTo>
                    <a:cubicBezTo>
                      <a:pt x="6" y="1"/>
                      <a:pt x="5" y="1"/>
                      <a:pt x="0" y="2"/>
                    </a:cubicBezTo>
                    <a:lnTo>
                      <a:pt x="0" y="3"/>
                    </a:lnTo>
                    <a:cubicBezTo>
                      <a:pt x="0" y="10"/>
                      <a:pt x="1" y="18"/>
                      <a:pt x="1" y="34"/>
                    </a:cubicBezTo>
                    <a:cubicBezTo>
                      <a:pt x="1" y="41"/>
                      <a:pt x="1" y="47"/>
                      <a:pt x="1" y="52"/>
                    </a:cubicBezTo>
                    <a:lnTo>
                      <a:pt x="1" y="53"/>
                    </a:lnTo>
                    <a:cubicBezTo>
                      <a:pt x="6" y="52"/>
                      <a:pt x="7" y="52"/>
                      <a:pt x="12" y="52"/>
                    </a:cubicBezTo>
                    <a:lnTo>
                      <a:pt x="12" y="52"/>
                    </a:lnTo>
                    <a:cubicBezTo>
                      <a:pt x="12" y="40"/>
                      <a:pt x="11" y="31"/>
                      <a:pt x="11" y="14"/>
                    </a:cubicBezTo>
                    <a:cubicBezTo>
                      <a:pt x="14" y="12"/>
                      <a:pt x="19" y="8"/>
                      <a:pt x="25" y="8"/>
                    </a:cubicBezTo>
                    <a:cubicBezTo>
                      <a:pt x="26" y="8"/>
                      <a:pt x="32" y="8"/>
                      <a:pt x="34" y="16"/>
                    </a:cubicBezTo>
                    <a:cubicBezTo>
                      <a:pt x="34" y="18"/>
                      <a:pt x="34" y="19"/>
                      <a:pt x="34" y="34"/>
                    </a:cubicBezTo>
                    <a:cubicBezTo>
                      <a:pt x="34" y="39"/>
                      <a:pt x="34" y="44"/>
                      <a:pt x="34" y="49"/>
                    </a:cubicBezTo>
                    <a:cubicBezTo>
                      <a:pt x="34" y="50"/>
                      <a:pt x="34" y="51"/>
                      <a:pt x="34" y="52"/>
                    </a:cubicBezTo>
                    <a:lnTo>
                      <a:pt x="35" y="53"/>
                    </a:lnTo>
                    <a:cubicBezTo>
                      <a:pt x="39" y="52"/>
                      <a:pt x="40" y="52"/>
                      <a:pt x="44" y="52"/>
                    </a:cubicBezTo>
                    <a:lnTo>
                      <a:pt x="45"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86" name="Freeform 381"/>
              <p:cNvSpPr>
                <a:spLocks/>
              </p:cNvSpPr>
              <p:nvPr/>
            </p:nvSpPr>
            <p:spPr bwMode="auto">
              <a:xfrm>
                <a:off x="4130" y="3509"/>
                <a:ext cx="23" cy="51"/>
              </a:xfrm>
              <a:custGeom>
                <a:avLst/>
                <a:gdLst>
                  <a:gd name="T0" fmla="*/ 28 w 29"/>
                  <a:gd name="T1" fmla="*/ 58 h 67"/>
                  <a:gd name="T2" fmla="*/ 28 w 29"/>
                  <a:gd name="T3" fmla="*/ 58 h 67"/>
                  <a:gd name="T4" fmla="*/ 24 w 29"/>
                  <a:gd name="T5" fmla="*/ 59 h 67"/>
                  <a:gd name="T6" fmla="*/ 18 w 29"/>
                  <a:gd name="T7" fmla="*/ 49 h 67"/>
                  <a:gd name="T8" fmla="*/ 18 w 29"/>
                  <a:gd name="T9" fmla="*/ 41 h 67"/>
                  <a:gd name="T10" fmla="*/ 18 w 29"/>
                  <a:gd name="T11" fmla="*/ 23 h 67"/>
                  <a:gd name="T12" fmla="*/ 29 w 29"/>
                  <a:gd name="T13" fmla="*/ 23 h 67"/>
                  <a:gd name="T14" fmla="*/ 29 w 29"/>
                  <a:gd name="T15" fmla="*/ 22 h 67"/>
                  <a:gd name="T16" fmla="*/ 29 w 29"/>
                  <a:gd name="T17" fmla="*/ 15 h 67"/>
                  <a:gd name="T18" fmla="*/ 29 w 29"/>
                  <a:gd name="T19" fmla="*/ 15 h 67"/>
                  <a:gd name="T20" fmla="*/ 18 w 29"/>
                  <a:gd name="T21" fmla="*/ 15 h 67"/>
                  <a:gd name="T22" fmla="*/ 18 w 29"/>
                  <a:gd name="T23" fmla="*/ 0 h 67"/>
                  <a:gd name="T24" fmla="*/ 18 w 29"/>
                  <a:gd name="T25" fmla="*/ 0 h 67"/>
                  <a:gd name="T26" fmla="*/ 8 w 29"/>
                  <a:gd name="T27" fmla="*/ 2 h 67"/>
                  <a:gd name="T28" fmla="*/ 7 w 29"/>
                  <a:gd name="T29" fmla="*/ 3 h 67"/>
                  <a:gd name="T30" fmla="*/ 7 w 29"/>
                  <a:gd name="T31" fmla="*/ 9 h 67"/>
                  <a:gd name="T32" fmla="*/ 7 w 29"/>
                  <a:gd name="T33" fmla="*/ 15 h 67"/>
                  <a:gd name="T34" fmla="*/ 1 w 29"/>
                  <a:gd name="T35" fmla="*/ 15 h 67"/>
                  <a:gd name="T36" fmla="*/ 0 w 29"/>
                  <a:gd name="T37" fmla="*/ 16 h 67"/>
                  <a:gd name="T38" fmla="*/ 0 w 29"/>
                  <a:gd name="T39" fmla="*/ 23 h 67"/>
                  <a:gd name="T40" fmla="*/ 0 w 29"/>
                  <a:gd name="T41" fmla="*/ 23 h 67"/>
                  <a:gd name="T42" fmla="*/ 7 w 29"/>
                  <a:gd name="T43" fmla="*/ 23 h 67"/>
                  <a:gd name="T44" fmla="*/ 7 w 29"/>
                  <a:gd name="T45" fmla="*/ 45 h 67"/>
                  <a:gd name="T46" fmla="*/ 9 w 29"/>
                  <a:gd name="T47" fmla="*/ 62 h 67"/>
                  <a:gd name="T48" fmla="*/ 21 w 29"/>
                  <a:gd name="T49" fmla="*/ 67 h 67"/>
                  <a:gd name="T50" fmla="*/ 28 w 29"/>
                  <a:gd name="T51" fmla="*/ 66 h 67"/>
                  <a:gd name="T52" fmla="*/ 29 w 29"/>
                  <a:gd name="T53" fmla="*/ 65 h 67"/>
                  <a:gd name="T54" fmla="*/ 29 w 29"/>
                  <a:gd name="T55" fmla="*/ 59 h 67"/>
                  <a:gd name="T56" fmla="*/ 28 w 29"/>
                  <a:gd name="T57"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67">
                    <a:moveTo>
                      <a:pt x="28" y="58"/>
                    </a:moveTo>
                    <a:lnTo>
                      <a:pt x="28" y="58"/>
                    </a:lnTo>
                    <a:cubicBezTo>
                      <a:pt x="27" y="58"/>
                      <a:pt x="26" y="59"/>
                      <a:pt x="24" y="59"/>
                    </a:cubicBezTo>
                    <a:cubicBezTo>
                      <a:pt x="19" y="59"/>
                      <a:pt x="18" y="57"/>
                      <a:pt x="18" y="49"/>
                    </a:cubicBezTo>
                    <a:cubicBezTo>
                      <a:pt x="18" y="48"/>
                      <a:pt x="18" y="42"/>
                      <a:pt x="18" y="41"/>
                    </a:cubicBezTo>
                    <a:lnTo>
                      <a:pt x="18" y="23"/>
                    </a:lnTo>
                    <a:cubicBezTo>
                      <a:pt x="23" y="23"/>
                      <a:pt x="24" y="23"/>
                      <a:pt x="29" y="23"/>
                    </a:cubicBezTo>
                    <a:lnTo>
                      <a:pt x="29" y="22"/>
                    </a:lnTo>
                    <a:cubicBezTo>
                      <a:pt x="29" y="19"/>
                      <a:pt x="29" y="18"/>
                      <a:pt x="29" y="15"/>
                    </a:cubicBezTo>
                    <a:lnTo>
                      <a:pt x="29" y="15"/>
                    </a:lnTo>
                    <a:cubicBezTo>
                      <a:pt x="23" y="15"/>
                      <a:pt x="22" y="15"/>
                      <a:pt x="18" y="15"/>
                    </a:cubicBezTo>
                    <a:cubicBezTo>
                      <a:pt x="18" y="8"/>
                      <a:pt x="18" y="7"/>
                      <a:pt x="18" y="0"/>
                    </a:cubicBezTo>
                    <a:lnTo>
                      <a:pt x="18" y="0"/>
                    </a:lnTo>
                    <a:cubicBezTo>
                      <a:pt x="13" y="1"/>
                      <a:pt x="12" y="1"/>
                      <a:pt x="8" y="2"/>
                    </a:cubicBezTo>
                    <a:lnTo>
                      <a:pt x="7" y="3"/>
                    </a:lnTo>
                    <a:cubicBezTo>
                      <a:pt x="7" y="5"/>
                      <a:pt x="7" y="7"/>
                      <a:pt x="7" y="9"/>
                    </a:cubicBezTo>
                    <a:cubicBezTo>
                      <a:pt x="7" y="11"/>
                      <a:pt x="7" y="13"/>
                      <a:pt x="7" y="15"/>
                    </a:cubicBezTo>
                    <a:cubicBezTo>
                      <a:pt x="4" y="15"/>
                      <a:pt x="3" y="15"/>
                      <a:pt x="1" y="15"/>
                    </a:cubicBezTo>
                    <a:lnTo>
                      <a:pt x="0" y="16"/>
                    </a:lnTo>
                    <a:cubicBezTo>
                      <a:pt x="0" y="19"/>
                      <a:pt x="0" y="20"/>
                      <a:pt x="0" y="23"/>
                    </a:cubicBezTo>
                    <a:lnTo>
                      <a:pt x="0" y="23"/>
                    </a:lnTo>
                    <a:cubicBezTo>
                      <a:pt x="4" y="23"/>
                      <a:pt x="4" y="23"/>
                      <a:pt x="7" y="23"/>
                    </a:cubicBezTo>
                    <a:lnTo>
                      <a:pt x="7" y="45"/>
                    </a:lnTo>
                    <a:cubicBezTo>
                      <a:pt x="7" y="57"/>
                      <a:pt x="7" y="59"/>
                      <a:pt x="9" y="62"/>
                    </a:cubicBezTo>
                    <a:cubicBezTo>
                      <a:pt x="12" y="67"/>
                      <a:pt x="18" y="67"/>
                      <a:pt x="21" y="67"/>
                    </a:cubicBezTo>
                    <a:cubicBezTo>
                      <a:pt x="24" y="67"/>
                      <a:pt x="26" y="67"/>
                      <a:pt x="28" y="66"/>
                    </a:cubicBezTo>
                    <a:lnTo>
                      <a:pt x="29" y="65"/>
                    </a:lnTo>
                    <a:cubicBezTo>
                      <a:pt x="29" y="63"/>
                      <a:pt x="29" y="62"/>
                      <a:pt x="29" y="59"/>
                    </a:cubicBezTo>
                    <a:lnTo>
                      <a:pt x="28" y="5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87" name="Freeform 382"/>
              <p:cNvSpPr>
                <a:spLocks/>
              </p:cNvSpPr>
              <p:nvPr/>
            </p:nvSpPr>
            <p:spPr bwMode="auto">
              <a:xfrm>
                <a:off x="4157" y="3520"/>
                <a:ext cx="28" cy="41"/>
              </a:xfrm>
              <a:custGeom>
                <a:avLst/>
                <a:gdLst>
                  <a:gd name="T0" fmla="*/ 21 w 37"/>
                  <a:gd name="T1" fmla="*/ 21 h 54"/>
                  <a:gd name="T2" fmla="*/ 21 w 37"/>
                  <a:gd name="T3" fmla="*/ 21 h 54"/>
                  <a:gd name="T4" fmla="*/ 11 w 37"/>
                  <a:gd name="T5" fmla="*/ 14 h 54"/>
                  <a:gd name="T6" fmla="*/ 16 w 37"/>
                  <a:gd name="T7" fmla="*/ 8 h 54"/>
                  <a:gd name="T8" fmla="*/ 20 w 37"/>
                  <a:gd name="T9" fmla="*/ 7 h 54"/>
                  <a:gd name="T10" fmla="*/ 33 w 37"/>
                  <a:gd name="T11" fmla="*/ 11 h 54"/>
                  <a:gd name="T12" fmla="*/ 34 w 37"/>
                  <a:gd name="T13" fmla="*/ 11 h 54"/>
                  <a:gd name="T14" fmla="*/ 35 w 37"/>
                  <a:gd name="T15" fmla="*/ 3 h 54"/>
                  <a:gd name="T16" fmla="*/ 34 w 37"/>
                  <a:gd name="T17" fmla="*/ 2 h 54"/>
                  <a:gd name="T18" fmla="*/ 20 w 37"/>
                  <a:gd name="T19" fmla="*/ 0 h 54"/>
                  <a:gd name="T20" fmla="*/ 0 w 37"/>
                  <a:gd name="T21" fmla="*/ 15 h 54"/>
                  <a:gd name="T22" fmla="*/ 13 w 37"/>
                  <a:gd name="T23" fmla="*/ 29 h 54"/>
                  <a:gd name="T24" fmla="*/ 16 w 37"/>
                  <a:gd name="T25" fmla="*/ 30 h 54"/>
                  <a:gd name="T26" fmla="*/ 26 w 37"/>
                  <a:gd name="T27" fmla="*/ 38 h 54"/>
                  <a:gd name="T28" fmla="*/ 16 w 37"/>
                  <a:gd name="T29" fmla="*/ 46 h 54"/>
                  <a:gd name="T30" fmla="*/ 2 w 37"/>
                  <a:gd name="T31" fmla="*/ 41 h 54"/>
                  <a:gd name="T32" fmla="*/ 1 w 37"/>
                  <a:gd name="T33" fmla="*/ 41 h 54"/>
                  <a:gd name="T34" fmla="*/ 0 w 37"/>
                  <a:gd name="T35" fmla="*/ 50 h 54"/>
                  <a:gd name="T36" fmla="*/ 1 w 37"/>
                  <a:gd name="T37" fmla="*/ 51 h 54"/>
                  <a:gd name="T38" fmla="*/ 2 w 37"/>
                  <a:gd name="T39" fmla="*/ 51 h 54"/>
                  <a:gd name="T40" fmla="*/ 16 w 37"/>
                  <a:gd name="T41" fmla="*/ 54 h 54"/>
                  <a:gd name="T42" fmla="*/ 32 w 37"/>
                  <a:gd name="T43" fmla="*/ 49 h 54"/>
                  <a:gd name="T44" fmla="*/ 37 w 37"/>
                  <a:gd name="T45" fmla="*/ 37 h 54"/>
                  <a:gd name="T46" fmla="*/ 24 w 37"/>
                  <a:gd name="T47" fmla="*/ 22 h 54"/>
                  <a:gd name="T48" fmla="*/ 21 w 37"/>
                  <a:gd name="T49"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54">
                    <a:moveTo>
                      <a:pt x="21" y="21"/>
                    </a:moveTo>
                    <a:lnTo>
                      <a:pt x="21" y="21"/>
                    </a:lnTo>
                    <a:cubicBezTo>
                      <a:pt x="15" y="19"/>
                      <a:pt x="11" y="18"/>
                      <a:pt x="11" y="14"/>
                    </a:cubicBezTo>
                    <a:cubicBezTo>
                      <a:pt x="11" y="11"/>
                      <a:pt x="13" y="9"/>
                      <a:pt x="16" y="8"/>
                    </a:cubicBezTo>
                    <a:cubicBezTo>
                      <a:pt x="17" y="7"/>
                      <a:pt x="19" y="7"/>
                      <a:pt x="20" y="7"/>
                    </a:cubicBezTo>
                    <a:cubicBezTo>
                      <a:pt x="27" y="7"/>
                      <a:pt x="31" y="10"/>
                      <a:pt x="33" y="11"/>
                    </a:cubicBezTo>
                    <a:lnTo>
                      <a:pt x="34" y="11"/>
                    </a:lnTo>
                    <a:cubicBezTo>
                      <a:pt x="34" y="7"/>
                      <a:pt x="34" y="7"/>
                      <a:pt x="35" y="3"/>
                    </a:cubicBezTo>
                    <a:lnTo>
                      <a:pt x="34" y="2"/>
                    </a:lnTo>
                    <a:cubicBezTo>
                      <a:pt x="32" y="2"/>
                      <a:pt x="27" y="0"/>
                      <a:pt x="20" y="0"/>
                    </a:cubicBezTo>
                    <a:cubicBezTo>
                      <a:pt x="9" y="0"/>
                      <a:pt x="0" y="5"/>
                      <a:pt x="0" y="15"/>
                    </a:cubicBezTo>
                    <a:cubicBezTo>
                      <a:pt x="0" y="25"/>
                      <a:pt x="9" y="28"/>
                      <a:pt x="13" y="29"/>
                    </a:cubicBezTo>
                    <a:lnTo>
                      <a:pt x="16" y="30"/>
                    </a:lnTo>
                    <a:cubicBezTo>
                      <a:pt x="22" y="32"/>
                      <a:pt x="26" y="34"/>
                      <a:pt x="26" y="38"/>
                    </a:cubicBezTo>
                    <a:cubicBezTo>
                      <a:pt x="26" y="41"/>
                      <a:pt x="24" y="46"/>
                      <a:pt x="16" y="46"/>
                    </a:cubicBezTo>
                    <a:cubicBezTo>
                      <a:pt x="8" y="46"/>
                      <a:pt x="4" y="42"/>
                      <a:pt x="2" y="41"/>
                    </a:cubicBezTo>
                    <a:lnTo>
                      <a:pt x="1" y="41"/>
                    </a:lnTo>
                    <a:cubicBezTo>
                      <a:pt x="1" y="45"/>
                      <a:pt x="1" y="46"/>
                      <a:pt x="0" y="50"/>
                    </a:cubicBezTo>
                    <a:lnTo>
                      <a:pt x="1" y="51"/>
                    </a:lnTo>
                    <a:cubicBezTo>
                      <a:pt x="1" y="51"/>
                      <a:pt x="2" y="51"/>
                      <a:pt x="2" y="51"/>
                    </a:cubicBezTo>
                    <a:cubicBezTo>
                      <a:pt x="6" y="53"/>
                      <a:pt x="11" y="54"/>
                      <a:pt x="16" y="54"/>
                    </a:cubicBezTo>
                    <a:cubicBezTo>
                      <a:pt x="19" y="54"/>
                      <a:pt x="27" y="53"/>
                      <a:pt x="32" y="49"/>
                    </a:cubicBezTo>
                    <a:cubicBezTo>
                      <a:pt x="36" y="46"/>
                      <a:pt x="37" y="41"/>
                      <a:pt x="37" y="37"/>
                    </a:cubicBezTo>
                    <a:cubicBezTo>
                      <a:pt x="37" y="27"/>
                      <a:pt x="28" y="24"/>
                      <a:pt x="24" y="22"/>
                    </a:cubicBezTo>
                    <a:lnTo>
                      <a:pt x="21" y="2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88" name="Freeform 383"/>
              <p:cNvSpPr>
                <a:spLocks/>
              </p:cNvSpPr>
              <p:nvPr/>
            </p:nvSpPr>
            <p:spPr bwMode="auto">
              <a:xfrm>
                <a:off x="1742" y="1749"/>
                <a:ext cx="594" cy="244"/>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89" name="Freeform 384"/>
              <p:cNvSpPr>
                <a:spLocks/>
              </p:cNvSpPr>
              <p:nvPr/>
            </p:nvSpPr>
            <p:spPr bwMode="auto">
              <a:xfrm>
                <a:off x="1742" y="1749"/>
                <a:ext cx="594" cy="244"/>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noFill/>
              <a:ln w="12700" cap="flat">
                <a:solidFill>
                  <a:srgbClr val="00ADE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90" name="Freeform 385"/>
              <p:cNvSpPr>
                <a:spLocks noEditPoints="1"/>
              </p:cNvSpPr>
              <p:nvPr/>
            </p:nvSpPr>
            <p:spPr bwMode="auto">
              <a:xfrm>
                <a:off x="1919" y="1790"/>
                <a:ext cx="37" cy="54"/>
              </a:xfrm>
              <a:custGeom>
                <a:avLst/>
                <a:gdLst>
                  <a:gd name="T0" fmla="*/ 13 w 48"/>
                  <a:gd name="T1" fmla="*/ 69 h 70"/>
                  <a:gd name="T2" fmla="*/ 13 w 48"/>
                  <a:gd name="T3" fmla="*/ 69 h 70"/>
                  <a:gd name="T4" fmla="*/ 12 w 48"/>
                  <a:gd name="T5" fmla="*/ 43 h 70"/>
                  <a:gd name="T6" fmla="*/ 17 w 48"/>
                  <a:gd name="T7" fmla="*/ 43 h 70"/>
                  <a:gd name="T8" fmla="*/ 45 w 48"/>
                  <a:gd name="T9" fmla="*/ 32 h 70"/>
                  <a:gd name="T10" fmla="*/ 48 w 48"/>
                  <a:gd name="T11" fmla="*/ 21 h 70"/>
                  <a:gd name="T12" fmla="*/ 35 w 48"/>
                  <a:gd name="T13" fmla="*/ 1 h 70"/>
                  <a:gd name="T14" fmla="*/ 18 w 48"/>
                  <a:gd name="T15" fmla="*/ 0 h 70"/>
                  <a:gd name="T16" fmla="*/ 12 w 48"/>
                  <a:gd name="T17" fmla="*/ 0 h 70"/>
                  <a:gd name="T18" fmla="*/ 1 w 48"/>
                  <a:gd name="T19" fmla="*/ 0 h 70"/>
                  <a:gd name="T20" fmla="*/ 0 w 48"/>
                  <a:gd name="T21" fmla="*/ 1 h 70"/>
                  <a:gd name="T22" fmla="*/ 1 w 48"/>
                  <a:gd name="T23" fmla="*/ 47 h 70"/>
                  <a:gd name="T24" fmla="*/ 1 w 48"/>
                  <a:gd name="T25" fmla="*/ 70 h 70"/>
                  <a:gd name="T26" fmla="*/ 2 w 48"/>
                  <a:gd name="T27" fmla="*/ 70 h 70"/>
                  <a:gd name="T28" fmla="*/ 12 w 48"/>
                  <a:gd name="T29" fmla="*/ 70 h 70"/>
                  <a:gd name="T30" fmla="*/ 13 w 48"/>
                  <a:gd name="T31" fmla="*/ 69 h 70"/>
                  <a:gd name="T32" fmla="*/ 12 w 48"/>
                  <a:gd name="T33" fmla="*/ 35 h 70"/>
                  <a:gd name="T34" fmla="*/ 12 w 48"/>
                  <a:gd name="T35" fmla="*/ 35 h 70"/>
                  <a:gd name="T36" fmla="*/ 12 w 48"/>
                  <a:gd name="T37" fmla="*/ 22 h 70"/>
                  <a:gd name="T38" fmla="*/ 12 w 48"/>
                  <a:gd name="T39" fmla="*/ 8 h 70"/>
                  <a:gd name="T40" fmla="*/ 21 w 48"/>
                  <a:gd name="T41" fmla="*/ 8 h 70"/>
                  <a:gd name="T42" fmla="*/ 36 w 48"/>
                  <a:gd name="T43" fmla="*/ 15 h 70"/>
                  <a:gd name="T44" fmla="*/ 37 w 48"/>
                  <a:gd name="T45" fmla="*/ 21 h 70"/>
                  <a:gd name="T46" fmla="*/ 36 w 48"/>
                  <a:gd name="T47" fmla="*/ 28 h 70"/>
                  <a:gd name="T48" fmla="*/ 22 w 48"/>
                  <a:gd name="T49" fmla="*/ 35 h 70"/>
                  <a:gd name="T50" fmla="*/ 12 w 48"/>
                  <a:gd name="T51"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70">
                    <a:moveTo>
                      <a:pt x="13" y="69"/>
                    </a:moveTo>
                    <a:lnTo>
                      <a:pt x="13" y="69"/>
                    </a:lnTo>
                    <a:cubicBezTo>
                      <a:pt x="12" y="57"/>
                      <a:pt x="12" y="54"/>
                      <a:pt x="12" y="43"/>
                    </a:cubicBezTo>
                    <a:cubicBezTo>
                      <a:pt x="14" y="43"/>
                      <a:pt x="15" y="43"/>
                      <a:pt x="17" y="43"/>
                    </a:cubicBezTo>
                    <a:cubicBezTo>
                      <a:pt x="29" y="43"/>
                      <a:pt x="40" y="41"/>
                      <a:pt x="45" y="32"/>
                    </a:cubicBezTo>
                    <a:cubicBezTo>
                      <a:pt x="47" y="29"/>
                      <a:pt x="48" y="25"/>
                      <a:pt x="48" y="21"/>
                    </a:cubicBezTo>
                    <a:cubicBezTo>
                      <a:pt x="48" y="14"/>
                      <a:pt x="46" y="5"/>
                      <a:pt x="35" y="1"/>
                    </a:cubicBezTo>
                    <a:cubicBezTo>
                      <a:pt x="30" y="0"/>
                      <a:pt x="25" y="0"/>
                      <a:pt x="18" y="0"/>
                    </a:cubicBezTo>
                    <a:lnTo>
                      <a:pt x="12" y="0"/>
                    </a:lnTo>
                    <a:cubicBezTo>
                      <a:pt x="10" y="0"/>
                      <a:pt x="2" y="0"/>
                      <a:pt x="1" y="0"/>
                    </a:cubicBezTo>
                    <a:lnTo>
                      <a:pt x="0" y="1"/>
                    </a:lnTo>
                    <a:cubicBezTo>
                      <a:pt x="1" y="16"/>
                      <a:pt x="1" y="32"/>
                      <a:pt x="1" y="47"/>
                    </a:cubicBezTo>
                    <a:cubicBezTo>
                      <a:pt x="1" y="59"/>
                      <a:pt x="1" y="63"/>
                      <a:pt x="1" y="70"/>
                    </a:cubicBezTo>
                    <a:lnTo>
                      <a:pt x="2" y="70"/>
                    </a:lnTo>
                    <a:cubicBezTo>
                      <a:pt x="7" y="70"/>
                      <a:pt x="7" y="70"/>
                      <a:pt x="12" y="70"/>
                    </a:cubicBezTo>
                    <a:lnTo>
                      <a:pt x="13" y="69"/>
                    </a:lnTo>
                    <a:close/>
                    <a:moveTo>
                      <a:pt x="12" y="35"/>
                    </a:moveTo>
                    <a:lnTo>
                      <a:pt x="12" y="35"/>
                    </a:lnTo>
                    <a:cubicBezTo>
                      <a:pt x="12" y="31"/>
                      <a:pt x="12" y="26"/>
                      <a:pt x="12" y="22"/>
                    </a:cubicBezTo>
                    <a:cubicBezTo>
                      <a:pt x="12" y="17"/>
                      <a:pt x="12" y="13"/>
                      <a:pt x="12" y="8"/>
                    </a:cubicBezTo>
                    <a:cubicBezTo>
                      <a:pt x="15" y="8"/>
                      <a:pt x="16" y="8"/>
                      <a:pt x="21" y="8"/>
                    </a:cubicBezTo>
                    <a:cubicBezTo>
                      <a:pt x="25" y="8"/>
                      <a:pt x="33" y="8"/>
                      <a:pt x="36" y="15"/>
                    </a:cubicBezTo>
                    <a:cubicBezTo>
                      <a:pt x="37" y="17"/>
                      <a:pt x="37" y="19"/>
                      <a:pt x="37" y="21"/>
                    </a:cubicBezTo>
                    <a:cubicBezTo>
                      <a:pt x="37" y="23"/>
                      <a:pt x="37" y="26"/>
                      <a:pt x="36" y="28"/>
                    </a:cubicBezTo>
                    <a:cubicBezTo>
                      <a:pt x="32" y="34"/>
                      <a:pt x="25" y="35"/>
                      <a:pt x="22" y="35"/>
                    </a:cubicBezTo>
                    <a:cubicBezTo>
                      <a:pt x="20" y="35"/>
                      <a:pt x="16" y="35"/>
                      <a:pt x="12" y="3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91" name="Freeform 386"/>
              <p:cNvSpPr>
                <a:spLocks/>
              </p:cNvSpPr>
              <p:nvPr/>
            </p:nvSpPr>
            <p:spPr bwMode="auto">
              <a:xfrm>
                <a:off x="1963" y="1803"/>
                <a:ext cx="20" cy="41"/>
              </a:xfrm>
              <a:custGeom>
                <a:avLst/>
                <a:gdLst>
                  <a:gd name="T0" fmla="*/ 25 w 27"/>
                  <a:gd name="T1" fmla="*/ 11 h 53"/>
                  <a:gd name="T2" fmla="*/ 25 w 27"/>
                  <a:gd name="T3" fmla="*/ 11 h 53"/>
                  <a:gd name="T4" fmla="*/ 27 w 27"/>
                  <a:gd name="T5" fmla="*/ 1 h 53"/>
                  <a:gd name="T6" fmla="*/ 26 w 27"/>
                  <a:gd name="T7" fmla="*/ 1 h 53"/>
                  <a:gd name="T8" fmla="*/ 23 w 27"/>
                  <a:gd name="T9" fmla="*/ 0 h 53"/>
                  <a:gd name="T10" fmla="*/ 11 w 27"/>
                  <a:gd name="T11" fmla="*/ 10 h 53"/>
                  <a:gd name="T12" fmla="*/ 12 w 27"/>
                  <a:gd name="T13" fmla="*/ 1 h 53"/>
                  <a:gd name="T14" fmla="*/ 11 w 27"/>
                  <a:gd name="T15" fmla="*/ 1 h 53"/>
                  <a:gd name="T16" fmla="*/ 1 w 27"/>
                  <a:gd name="T17" fmla="*/ 3 h 53"/>
                  <a:gd name="T18" fmla="*/ 0 w 27"/>
                  <a:gd name="T19" fmla="*/ 4 h 53"/>
                  <a:gd name="T20" fmla="*/ 1 w 27"/>
                  <a:gd name="T21" fmla="*/ 29 h 53"/>
                  <a:gd name="T22" fmla="*/ 1 w 27"/>
                  <a:gd name="T23" fmla="*/ 53 h 53"/>
                  <a:gd name="T24" fmla="*/ 2 w 27"/>
                  <a:gd name="T25" fmla="*/ 53 h 53"/>
                  <a:gd name="T26" fmla="*/ 12 w 27"/>
                  <a:gd name="T27" fmla="*/ 53 h 53"/>
                  <a:gd name="T28" fmla="*/ 13 w 27"/>
                  <a:gd name="T29" fmla="*/ 52 h 53"/>
                  <a:gd name="T30" fmla="*/ 12 w 27"/>
                  <a:gd name="T31" fmla="*/ 30 h 53"/>
                  <a:gd name="T32" fmla="*/ 16 w 27"/>
                  <a:gd name="T33" fmla="*/ 12 h 53"/>
                  <a:gd name="T34" fmla="*/ 20 w 27"/>
                  <a:gd name="T35" fmla="*/ 11 h 53"/>
                  <a:gd name="T36" fmla="*/ 24 w 27"/>
                  <a:gd name="T37" fmla="*/ 12 h 53"/>
                  <a:gd name="T38" fmla="*/ 25 w 27"/>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53">
                    <a:moveTo>
                      <a:pt x="25" y="11"/>
                    </a:moveTo>
                    <a:lnTo>
                      <a:pt x="25" y="11"/>
                    </a:lnTo>
                    <a:cubicBezTo>
                      <a:pt x="25" y="7"/>
                      <a:pt x="26" y="6"/>
                      <a:pt x="27" y="1"/>
                    </a:cubicBezTo>
                    <a:lnTo>
                      <a:pt x="26" y="1"/>
                    </a:lnTo>
                    <a:cubicBezTo>
                      <a:pt x="25" y="0"/>
                      <a:pt x="25" y="0"/>
                      <a:pt x="23" y="0"/>
                    </a:cubicBezTo>
                    <a:cubicBezTo>
                      <a:pt x="15" y="0"/>
                      <a:pt x="13" y="7"/>
                      <a:pt x="11" y="10"/>
                    </a:cubicBezTo>
                    <a:lnTo>
                      <a:pt x="12" y="1"/>
                    </a:lnTo>
                    <a:lnTo>
                      <a:pt x="11" y="1"/>
                    </a:lnTo>
                    <a:cubicBezTo>
                      <a:pt x="7" y="2"/>
                      <a:pt x="5" y="2"/>
                      <a:pt x="1" y="3"/>
                    </a:cubicBezTo>
                    <a:lnTo>
                      <a:pt x="0" y="4"/>
                    </a:lnTo>
                    <a:cubicBezTo>
                      <a:pt x="1" y="9"/>
                      <a:pt x="1" y="13"/>
                      <a:pt x="1" y="29"/>
                    </a:cubicBezTo>
                    <a:cubicBezTo>
                      <a:pt x="1" y="38"/>
                      <a:pt x="1" y="45"/>
                      <a:pt x="1" y="53"/>
                    </a:cubicBezTo>
                    <a:lnTo>
                      <a:pt x="2" y="53"/>
                    </a:lnTo>
                    <a:cubicBezTo>
                      <a:pt x="6" y="53"/>
                      <a:pt x="7" y="53"/>
                      <a:pt x="12" y="53"/>
                    </a:cubicBezTo>
                    <a:lnTo>
                      <a:pt x="13" y="52"/>
                    </a:lnTo>
                    <a:cubicBezTo>
                      <a:pt x="12" y="47"/>
                      <a:pt x="12" y="41"/>
                      <a:pt x="12" y="30"/>
                    </a:cubicBezTo>
                    <a:cubicBezTo>
                      <a:pt x="12" y="19"/>
                      <a:pt x="12" y="15"/>
                      <a:pt x="16" y="12"/>
                    </a:cubicBezTo>
                    <a:cubicBezTo>
                      <a:pt x="17" y="12"/>
                      <a:pt x="18" y="11"/>
                      <a:pt x="20" y="11"/>
                    </a:cubicBezTo>
                    <a:cubicBezTo>
                      <a:pt x="22" y="11"/>
                      <a:pt x="23" y="11"/>
                      <a:pt x="24" y="12"/>
                    </a:cubicBezTo>
                    <a:lnTo>
                      <a:pt x="25"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92" name="Freeform 387"/>
              <p:cNvSpPr>
                <a:spLocks noEditPoints="1"/>
              </p:cNvSpPr>
              <p:nvPr/>
            </p:nvSpPr>
            <p:spPr bwMode="auto">
              <a:xfrm>
                <a:off x="1984" y="1803"/>
                <a:ext cx="38" cy="42"/>
              </a:xfrm>
              <a:custGeom>
                <a:avLst/>
                <a:gdLst>
                  <a:gd name="T0" fmla="*/ 49 w 49"/>
                  <a:gd name="T1" fmla="*/ 26 h 54"/>
                  <a:gd name="T2" fmla="*/ 49 w 49"/>
                  <a:gd name="T3" fmla="*/ 26 h 54"/>
                  <a:gd name="T4" fmla="*/ 43 w 49"/>
                  <a:gd name="T5" fmla="*/ 7 h 54"/>
                  <a:gd name="T6" fmla="*/ 25 w 49"/>
                  <a:gd name="T7" fmla="*/ 0 h 54"/>
                  <a:gd name="T8" fmla="*/ 7 w 49"/>
                  <a:gd name="T9" fmla="*/ 7 h 54"/>
                  <a:gd name="T10" fmla="*/ 0 w 49"/>
                  <a:gd name="T11" fmla="*/ 27 h 54"/>
                  <a:gd name="T12" fmla="*/ 7 w 49"/>
                  <a:gd name="T13" fmla="*/ 47 h 54"/>
                  <a:gd name="T14" fmla="*/ 25 w 49"/>
                  <a:gd name="T15" fmla="*/ 54 h 54"/>
                  <a:gd name="T16" fmla="*/ 42 w 49"/>
                  <a:gd name="T17" fmla="*/ 48 h 54"/>
                  <a:gd name="T18" fmla="*/ 48 w 49"/>
                  <a:gd name="T19" fmla="*/ 36 h 54"/>
                  <a:gd name="T20" fmla="*/ 49 w 49"/>
                  <a:gd name="T21" fmla="*/ 26 h 54"/>
                  <a:gd name="T22" fmla="*/ 38 w 49"/>
                  <a:gd name="T23" fmla="*/ 27 h 54"/>
                  <a:gd name="T24" fmla="*/ 38 w 49"/>
                  <a:gd name="T25" fmla="*/ 27 h 54"/>
                  <a:gd name="T26" fmla="*/ 36 w 49"/>
                  <a:gd name="T27" fmla="*/ 40 h 54"/>
                  <a:gd name="T28" fmla="*/ 25 w 49"/>
                  <a:gd name="T29" fmla="*/ 47 h 54"/>
                  <a:gd name="T30" fmla="*/ 19 w 49"/>
                  <a:gd name="T31" fmla="*/ 45 h 54"/>
                  <a:gd name="T32" fmla="*/ 11 w 49"/>
                  <a:gd name="T33" fmla="*/ 27 h 54"/>
                  <a:gd name="T34" fmla="*/ 14 w 49"/>
                  <a:gd name="T35" fmla="*/ 14 h 54"/>
                  <a:gd name="T36" fmla="*/ 25 w 49"/>
                  <a:gd name="T37" fmla="*/ 8 h 54"/>
                  <a:gd name="T38" fmla="*/ 35 w 49"/>
                  <a:gd name="T39" fmla="*/ 13 h 54"/>
                  <a:gd name="T40" fmla="*/ 38 w 49"/>
                  <a:gd name="T4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4">
                    <a:moveTo>
                      <a:pt x="49" y="26"/>
                    </a:moveTo>
                    <a:lnTo>
                      <a:pt x="49" y="26"/>
                    </a:lnTo>
                    <a:cubicBezTo>
                      <a:pt x="49" y="20"/>
                      <a:pt x="48" y="13"/>
                      <a:pt x="43" y="7"/>
                    </a:cubicBezTo>
                    <a:cubicBezTo>
                      <a:pt x="39" y="2"/>
                      <a:pt x="32" y="0"/>
                      <a:pt x="25" y="0"/>
                    </a:cubicBezTo>
                    <a:cubicBezTo>
                      <a:pt x="15" y="0"/>
                      <a:pt x="10" y="4"/>
                      <a:pt x="7" y="7"/>
                    </a:cubicBezTo>
                    <a:cubicBezTo>
                      <a:pt x="0" y="14"/>
                      <a:pt x="0" y="24"/>
                      <a:pt x="0" y="27"/>
                    </a:cubicBezTo>
                    <a:cubicBezTo>
                      <a:pt x="0" y="31"/>
                      <a:pt x="0" y="41"/>
                      <a:pt x="7" y="47"/>
                    </a:cubicBezTo>
                    <a:cubicBezTo>
                      <a:pt x="10" y="51"/>
                      <a:pt x="16" y="54"/>
                      <a:pt x="25" y="54"/>
                    </a:cubicBezTo>
                    <a:cubicBezTo>
                      <a:pt x="32" y="54"/>
                      <a:pt x="37" y="52"/>
                      <a:pt x="42" y="48"/>
                    </a:cubicBezTo>
                    <a:cubicBezTo>
                      <a:pt x="45" y="45"/>
                      <a:pt x="47" y="41"/>
                      <a:pt x="48" y="36"/>
                    </a:cubicBezTo>
                    <a:cubicBezTo>
                      <a:pt x="49" y="33"/>
                      <a:pt x="49" y="30"/>
                      <a:pt x="49" y="26"/>
                    </a:cubicBezTo>
                    <a:close/>
                    <a:moveTo>
                      <a:pt x="38" y="27"/>
                    </a:moveTo>
                    <a:lnTo>
                      <a:pt x="38" y="27"/>
                    </a:lnTo>
                    <a:cubicBezTo>
                      <a:pt x="38" y="29"/>
                      <a:pt x="38" y="36"/>
                      <a:pt x="36" y="40"/>
                    </a:cubicBezTo>
                    <a:cubicBezTo>
                      <a:pt x="33" y="45"/>
                      <a:pt x="28" y="47"/>
                      <a:pt x="25" y="47"/>
                    </a:cubicBezTo>
                    <a:cubicBezTo>
                      <a:pt x="23" y="47"/>
                      <a:pt x="21" y="46"/>
                      <a:pt x="19" y="45"/>
                    </a:cubicBezTo>
                    <a:cubicBezTo>
                      <a:pt x="11" y="41"/>
                      <a:pt x="11" y="31"/>
                      <a:pt x="11" y="27"/>
                    </a:cubicBezTo>
                    <a:cubicBezTo>
                      <a:pt x="11" y="23"/>
                      <a:pt x="11" y="18"/>
                      <a:pt x="14" y="14"/>
                    </a:cubicBezTo>
                    <a:cubicBezTo>
                      <a:pt x="17" y="8"/>
                      <a:pt x="23" y="8"/>
                      <a:pt x="25" y="8"/>
                    </a:cubicBezTo>
                    <a:cubicBezTo>
                      <a:pt x="30" y="8"/>
                      <a:pt x="33" y="10"/>
                      <a:pt x="35" y="13"/>
                    </a:cubicBezTo>
                    <a:cubicBezTo>
                      <a:pt x="38" y="18"/>
                      <a:pt x="38" y="24"/>
                      <a:pt x="38" y="2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93" name="Freeform 388"/>
              <p:cNvSpPr>
                <a:spLocks noEditPoints="1"/>
              </p:cNvSpPr>
              <p:nvPr/>
            </p:nvSpPr>
            <p:spPr bwMode="auto">
              <a:xfrm>
                <a:off x="2029" y="1783"/>
                <a:ext cx="36" cy="62"/>
              </a:xfrm>
              <a:custGeom>
                <a:avLst/>
                <a:gdLst>
                  <a:gd name="T0" fmla="*/ 35 w 47"/>
                  <a:gd name="T1" fmla="*/ 3 h 80"/>
                  <a:gd name="T2" fmla="*/ 35 w 47"/>
                  <a:gd name="T3" fmla="*/ 3 h 80"/>
                  <a:gd name="T4" fmla="*/ 36 w 47"/>
                  <a:gd name="T5" fmla="*/ 27 h 80"/>
                  <a:gd name="T6" fmla="*/ 30 w 47"/>
                  <a:gd name="T7" fmla="*/ 26 h 80"/>
                  <a:gd name="T8" fmla="*/ 8 w 47"/>
                  <a:gd name="T9" fmla="*/ 33 h 80"/>
                  <a:gd name="T10" fmla="*/ 0 w 47"/>
                  <a:gd name="T11" fmla="*/ 55 h 80"/>
                  <a:gd name="T12" fmla="*/ 22 w 47"/>
                  <a:gd name="T13" fmla="*/ 80 h 80"/>
                  <a:gd name="T14" fmla="*/ 36 w 47"/>
                  <a:gd name="T15" fmla="*/ 75 h 80"/>
                  <a:gd name="T16" fmla="*/ 35 w 47"/>
                  <a:gd name="T17" fmla="*/ 79 h 80"/>
                  <a:gd name="T18" fmla="*/ 36 w 47"/>
                  <a:gd name="T19" fmla="*/ 79 h 80"/>
                  <a:gd name="T20" fmla="*/ 46 w 47"/>
                  <a:gd name="T21" fmla="*/ 79 h 80"/>
                  <a:gd name="T22" fmla="*/ 47 w 47"/>
                  <a:gd name="T23" fmla="*/ 78 h 80"/>
                  <a:gd name="T24" fmla="*/ 46 w 47"/>
                  <a:gd name="T25" fmla="*/ 49 h 80"/>
                  <a:gd name="T26" fmla="*/ 47 w 47"/>
                  <a:gd name="T27" fmla="*/ 1 h 80"/>
                  <a:gd name="T28" fmla="*/ 46 w 47"/>
                  <a:gd name="T29" fmla="*/ 0 h 80"/>
                  <a:gd name="T30" fmla="*/ 36 w 47"/>
                  <a:gd name="T31" fmla="*/ 2 h 80"/>
                  <a:gd name="T32" fmla="*/ 35 w 47"/>
                  <a:gd name="T33" fmla="*/ 3 h 80"/>
                  <a:gd name="T34" fmla="*/ 36 w 47"/>
                  <a:gd name="T35" fmla="*/ 67 h 80"/>
                  <a:gd name="T36" fmla="*/ 36 w 47"/>
                  <a:gd name="T37" fmla="*/ 67 h 80"/>
                  <a:gd name="T38" fmla="*/ 24 w 47"/>
                  <a:gd name="T39" fmla="*/ 71 h 80"/>
                  <a:gd name="T40" fmla="*/ 14 w 47"/>
                  <a:gd name="T41" fmla="*/ 67 h 80"/>
                  <a:gd name="T42" fmla="*/ 11 w 47"/>
                  <a:gd name="T43" fmla="*/ 55 h 80"/>
                  <a:gd name="T44" fmla="*/ 16 w 47"/>
                  <a:gd name="T45" fmla="*/ 39 h 80"/>
                  <a:gd name="T46" fmla="*/ 31 w 47"/>
                  <a:gd name="T47" fmla="*/ 34 h 80"/>
                  <a:gd name="T48" fmla="*/ 36 w 47"/>
                  <a:gd name="T49" fmla="*/ 35 h 80"/>
                  <a:gd name="T50" fmla="*/ 36 w 47"/>
                  <a:gd name="T51" fmla="*/ 6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80">
                    <a:moveTo>
                      <a:pt x="35" y="3"/>
                    </a:moveTo>
                    <a:lnTo>
                      <a:pt x="35" y="3"/>
                    </a:lnTo>
                    <a:cubicBezTo>
                      <a:pt x="36" y="8"/>
                      <a:pt x="36" y="14"/>
                      <a:pt x="36" y="27"/>
                    </a:cubicBezTo>
                    <a:cubicBezTo>
                      <a:pt x="33" y="26"/>
                      <a:pt x="32" y="26"/>
                      <a:pt x="30" y="26"/>
                    </a:cubicBezTo>
                    <a:cubicBezTo>
                      <a:pt x="25" y="26"/>
                      <a:pt x="16" y="27"/>
                      <a:pt x="8" y="33"/>
                    </a:cubicBezTo>
                    <a:cubicBezTo>
                      <a:pt x="4" y="37"/>
                      <a:pt x="0" y="44"/>
                      <a:pt x="0" y="55"/>
                    </a:cubicBezTo>
                    <a:cubicBezTo>
                      <a:pt x="0" y="70"/>
                      <a:pt x="9" y="80"/>
                      <a:pt x="22" y="80"/>
                    </a:cubicBezTo>
                    <a:cubicBezTo>
                      <a:pt x="29" y="80"/>
                      <a:pt x="33" y="77"/>
                      <a:pt x="36" y="75"/>
                    </a:cubicBezTo>
                    <a:lnTo>
                      <a:pt x="35" y="79"/>
                    </a:lnTo>
                    <a:lnTo>
                      <a:pt x="36" y="79"/>
                    </a:lnTo>
                    <a:cubicBezTo>
                      <a:pt x="41" y="79"/>
                      <a:pt x="42" y="79"/>
                      <a:pt x="46" y="79"/>
                    </a:cubicBezTo>
                    <a:lnTo>
                      <a:pt x="47" y="78"/>
                    </a:lnTo>
                    <a:cubicBezTo>
                      <a:pt x="46" y="71"/>
                      <a:pt x="46" y="64"/>
                      <a:pt x="46" y="49"/>
                    </a:cubicBezTo>
                    <a:cubicBezTo>
                      <a:pt x="46" y="39"/>
                      <a:pt x="46" y="14"/>
                      <a:pt x="47" y="1"/>
                    </a:cubicBezTo>
                    <a:lnTo>
                      <a:pt x="46" y="0"/>
                    </a:lnTo>
                    <a:cubicBezTo>
                      <a:pt x="42" y="1"/>
                      <a:pt x="41" y="1"/>
                      <a:pt x="36" y="2"/>
                    </a:cubicBezTo>
                    <a:lnTo>
                      <a:pt x="35" y="3"/>
                    </a:lnTo>
                    <a:close/>
                    <a:moveTo>
                      <a:pt x="36" y="67"/>
                    </a:moveTo>
                    <a:lnTo>
                      <a:pt x="36" y="67"/>
                    </a:lnTo>
                    <a:cubicBezTo>
                      <a:pt x="34" y="68"/>
                      <a:pt x="30" y="71"/>
                      <a:pt x="24" y="71"/>
                    </a:cubicBezTo>
                    <a:cubicBezTo>
                      <a:pt x="19" y="71"/>
                      <a:pt x="16" y="69"/>
                      <a:pt x="14" y="67"/>
                    </a:cubicBezTo>
                    <a:cubicBezTo>
                      <a:pt x="12" y="64"/>
                      <a:pt x="11" y="60"/>
                      <a:pt x="11" y="55"/>
                    </a:cubicBezTo>
                    <a:cubicBezTo>
                      <a:pt x="11" y="46"/>
                      <a:pt x="14" y="41"/>
                      <a:pt x="16" y="39"/>
                    </a:cubicBezTo>
                    <a:cubicBezTo>
                      <a:pt x="21" y="35"/>
                      <a:pt x="28" y="34"/>
                      <a:pt x="31" y="34"/>
                    </a:cubicBezTo>
                    <a:cubicBezTo>
                      <a:pt x="33" y="34"/>
                      <a:pt x="34" y="35"/>
                      <a:pt x="36" y="35"/>
                    </a:cubicBezTo>
                    <a:cubicBezTo>
                      <a:pt x="36" y="51"/>
                      <a:pt x="36" y="54"/>
                      <a:pt x="36" y="6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94" name="Freeform 389"/>
              <p:cNvSpPr>
                <a:spLocks/>
              </p:cNvSpPr>
              <p:nvPr/>
            </p:nvSpPr>
            <p:spPr bwMode="auto">
              <a:xfrm>
                <a:off x="2075" y="1804"/>
                <a:ext cx="34" cy="41"/>
              </a:xfrm>
              <a:custGeom>
                <a:avLst/>
                <a:gdLst>
                  <a:gd name="T0" fmla="*/ 43 w 44"/>
                  <a:gd name="T1" fmla="*/ 0 h 53"/>
                  <a:gd name="T2" fmla="*/ 43 w 44"/>
                  <a:gd name="T3" fmla="*/ 0 h 53"/>
                  <a:gd name="T4" fmla="*/ 33 w 44"/>
                  <a:gd name="T5" fmla="*/ 1 h 53"/>
                  <a:gd name="T6" fmla="*/ 33 w 44"/>
                  <a:gd name="T7" fmla="*/ 1 h 53"/>
                  <a:gd name="T8" fmla="*/ 33 w 44"/>
                  <a:gd name="T9" fmla="*/ 24 h 53"/>
                  <a:gd name="T10" fmla="*/ 33 w 44"/>
                  <a:gd name="T11" fmla="*/ 40 h 53"/>
                  <a:gd name="T12" fmla="*/ 21 w 44"/>
                  <a:gd name="T13" fmla="*/ 45 h 53"/>
                  <a:gd name="T14" fmla="*/ 10 w 44"/>
                  <a:gd name="T15" fmla="*/ 32 h 53"/>
                  <a:gd name="T16" fmla="*/ 10 w 44"/>
                  <a:gd name="T17" fmla="*/ 23 h 53"/>
                  <a:gd name="T18" fmla="*/ 11 w 44"/>
                  <a:gd name="T19" fmla="*/ 1 h 53"/>
                  <a:gd name="T20" fmla="*/ 10 w 44"/>
                  <a:gd name="T21" fmla="*/ 0 h 53"/>
                  <a:gd name="T22" fmla="*/ 0 w 44"/>
                  <a:gd name="T23" fmla="*/ 1 h 53"/>
                  <a:gd name="T24" fmla="*/ 0 w 44"/>
                  <a:gd name="T25" fmla="*/ 1 h 53"/>
                  <a:gd name="T26" fmla="*/ 0 w 44"/>
                  <a:gd name="T27" fmla="*/ 22 h 53"/>
                  <a:gd name="T28" fmla="*/ 0 w 44"/>
                  <a:gd name="T29" fmla="*/ 29 h 53"/>
                  <a:gd name="T30" fmla="*/ 6 w 44"/>
                  <a:gd name="T31" fmla="*/ 50 h 53"/>
                  <a:gd name="T32" fmla="*/ 18 w 44"/>
                  <a:gd name="T33" fmla="*/ 53 h 53"/>
                  <a:gd name="T34" fmla="*/ 33 w 44"/>
                  <a:gd name="T35" fmla="*/ 48 h 53"/>
                  <a:gd name="T36" fmla="*/ 33 w 44"/>
                  <a:gd name="T37" fmla="*/ 52 h 53"/>
                  <a:gd name="T38" fmla="*/ 34 w 44"/>
                  <a:gd name="T39" fmla="*/ 52 h 53"/>
                  <a:gd name="T40" fmla="*/ 44 w 44"/>
                  <a:gd name="T41" fmla="*/ 52 h 53"/>
                  <a:gd name="T42" fmla="*/ 44 w 44"/>
                  <a:gd name="T43" fmla="*/ 51 h 53"/>
                  <a:gd name="T44" fmla="*/ 44 w 44"/>
                  <a:gd name="T45" fmla="*/ 47 h 53"/>
                  <a:gd name="T46" fmla="*/ 44 w 44"/>
                  <a:gd name="T47" fmla="*/ 23 h 53"/>
                  <a:gd name="T48" fmla="*/ 44 w 44"/>
                  <a:gd name="T49" fmla="*/ 1 h 53"/>
                  <a:gd name="T50" fmla="*/ 43 w 44"/>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3">
                    <a:moveTo>
                      <a:pt x="43" y="0"/>
                    </a:moveTo>
                    <a:lnTo>
                      <a:pt x="43" y="0"/>
                    </a:lnTo>
                    <a:cubicBezTo>
                      <a:pt x="39" y="0"/>
                      <a:pt x="38" y="0"/>
                      <a:pt x="33" y="1"/>
                    </a:cubicBezTo>
                    <a:lnTo>
                      <a:pt x="33" y="1"/>
                    </a:lnTo>
                    <a:cubicBezTo>
                      <a:pt x="33" y="8"/>
                      <a:pt x="33" y="10"/>
                      <a:pt x="33" y="24"/>
                    </a:cubicBezTo>
                    <a:cubicBezTo>
                      <a:pt x="33" y="30"/>
                      <a:pt x="33" y="35"/>
                      <a:pt x="33" y="40"/>
                    </a:cubicBezTo>
                    <a:cubicBezTo>
                      <a:pt x="31" y="42"/>
                      <a:pt x="27" y="45"/>
                      <a:pt x="21" y="45"/>
                    </a:cubicBezTo>
                    <a:cubicBezTo>
                      <a:pt x="11" y="45"/>
                      <a:pt x="11" y="36"/>
                      <a:pt x="10" y="32"/>
                    </a:cubicBezTo>
                    <a:cubicBezTo>
                      <a:pt x="10" y="27"/>
                      <a:pt x="10" y="25"/>
                      <a:pt x="10" y="23"/>
                    </a:cubicBezTo>
                    <a:lnTo>
                      <a:pt x="11" y="1"/>
                    </a:lnTo>
                    <a:lnTo>
                      <a:pt x="10" y="0"/>
                    </a:lnTo>
                    <a:cubicBezTo>
                      <a:pt x="6" y="1"/>
                      <a:pt x="5" y="1"/>
                      <a:pt x="0" y="1"/>
                    </a:cubicBezTo>
                    <a:lnTo>
                      <a:pt x="0" y="1"/>
                    </a:lnTo>
                    <a:cubicBezTo>
                      <a:pt x="0" y="7"/>
                      <a:pt x="0" y="8"/>
                      <a:pt x="0" y="22"/>
                    </a:cubicBezTo>
                    <a:lnTo>
                      <a:pt x="0" y="29"/>
                    </a:lnTo>
                    <a:cubicBezTo>
                      <a:pt x="0" y="36"/>
                      <a:pt x="0" y="45"/>
                      <a:pt x="6" y="50"/>
                    </a:cubicBezTo>
                    <a:cubicBezTo>
                      <a:pt x="10" y="52"/>
                      <a:pt x="14" y="53"/>
                      <a:pt x="18" y="53"/>
                    </a:cubicBezTo>
                    <a:cubicBezTo>
                      <a:pt x="26" y="53"/>
                      <a:pt x="31" y="49"/>
                      <a:pt x="33" y="48"/>
                    </a:cubicBezTo>
                    <a:lnTo>
                      <a:pt x="33" y="52"/>
                    </a:lnTo>
                    <a:lnTo>
                      <a:pt x="34" y="52"/>
                    </a:lnTo>
                    <a:cubicBezTo>
                      <a:pt x="38" y="52"/>
                      <a:pt x="39" y="52"/>
                      <a:pt x="44" y="52"/>
                    </a:cubicBezTo>
                    <a:lnTo>
                      <a:pt x="44" y="51"/>
                    </a:lnTo>
                    <a:cubicBezTo>
                      <a:pt x="44" y="50"/>
                      <a:pt x="44" y="49"/>
                      <a:pt x="44" y="47"/>
                    </a:cubicBezTo>
                    <a:cubicBezTo>
                      <a:pt x="44" y="43"/>
                      <a:pt x="44" y="36"/>
                      <a:pt x="44" y="23"/>
                    </a:cubicBezTo>
                    <a:cubicBezTo>
                      <a:pt x="44" y="15"/>
                      <a:pt x="44" y="8"/>
                      <a:pt x="44" y="1"/>
                    </a:cubicBez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95" name="Freeform 390"/>
              <p:cNvSpPr>
                <a:spLocks/>
              </p:cNvSpPr>
              <p:nvPr/>
            </p:nvSpPr>
            <p:spPr bwMode="auto">
              <a:xfrm>
                <a:off x="2117" y="1803"/>
                <a:ext cx="31" cy="42"/>
              </a:xfrm>
              <a:custGeom>
                <a:avLst/>
                <a:gdLst>
                  <a:gd name="T0" fmla="*/ 39 w 40"/>
                  <a:gd name="T1" fmla="*/ 41 h 54"/>
                  <a:gd name="T2" fmla="*/ 39 w 40"/>
                  <a:gd name="T3" fmla="*/ 41 h 54"/>
                  <a:gd name="T4" fmla="*/ 27 w 40"/>
                  <a:gd name="T5" fmla="*/ 46 h 54"/>
                  <a:gd name="T6" fmla="*/ 11 w 40"/>
                  <a:gd name="T7" fmla="*/ 27 h 54"/>
                  <a:gd name="T8" fmla="*/ 27 w 40"/>
                  <a:gd name="T9" fmla="*/ 8 h 54"/>
                  <a:gd name="T10" fmla="*/ 38 w 40"/>
                  <a:gd name="T11" fmla="*/ 12 h 54"/>
                  <a:gd name="T12" fmla="*/ 38 w 40"/>
                  <a:gd name="T13" fmla="*/ 12 h 54"/>
                  <a:gd name="T14" fmla="*/ 39 w 40"/>
                  <a:gd name="T15" fmla="*/ 4 h 54"/>
                  <a:gd name="T16" fmla="*/ 39 w 40"/>
                  <a:gd name="T17" fmla="*/ 3 h 54"/>
                  <a:gd name="T18" fmla="*/ 25 w 40"/>
                  <a:gd name="T19" fmla="*/ 0 h 54"/>
                  <a:gd name="T20" fmla="*/ 0 w 40"/>
                  <a:gd name="T21" fmla="*/ 28 h 54"/>
                  <a:gd name="T22" fmla="*/ 25 w 40"/>
                  <a:gd name="T23" fmla="*/ 54 h 54"/>
                  <a:gd name="T24" fmla="*/ 39 w 40"/>
                  <a:gd name="T25" fmla="*/ 51 h 54"/>
                  <a:gd name="T26" fmla="*/ 39 w 40"/>
                  <a:gd name="T27" fmla="*/ 50 h 54"/>
                  <a:gd name="T28" fmla="*/ 40 w 40"/>
                  <a:gd name="T29" fmla="*/ 41 h 54"/>
                  <a:gd name="T30" fmla="*/ 39 w 40"/>
                  <a:gd name="T31"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4">
                    <a:moveTo>
                      <a:pt x="39" y="41"/>
                    </a:moveTo>
                    <a:lnTo>
                      <a:pt x="39" y="41"/>
                    </a:lnTo>
                    <a:cubicBezTo>
                      <a:pt x="37" y="42"/>
                      <a:pt x="33" y="46"/>
                      <a:pt x="27" y="46"/>
                    </a:cubicBezTo>
                    <a:cubicBezTo>
                      <a:pt x="19" y="46"/>
                      <a:pt x="11" y="41"/>
                      <a:pt x="11" y="27"/>
                    </a:cubicBezTo>
                    <a:cubicBezTo>
                      <a:pt x="11" y="15"/>
                      <a:pt x="18" y="8"/>
                      <a:pt x="27" y="8"/>
                    </a:cubicBezTo>
                    <a:cubicBezTo>
                      <a:pt x="31" y="8"/>
                      <a:pt x="34" y="10"/>
                      <a:pt x="38" y="12"/>
                    </a:cubicBezTo>
                    <a:lnTo>
                      <a:pt x="38" y="12"/>
                    </a:lnTo>
                    <a:cubicBezTo>
                      <a:pt x="39" y="9"/>
                      <a:pt x="39" y="8"/>
                      <a:pt x="39" y="4"/>
                    </a:cubicBezTo>
                    <a:lnTo>
                      <a:pt x="39" y="3"/>
                    </a:lnTo>
                    <a:cubicBezTo>
                      <a:pt x="36" y="2"/>
                      <a:pt x="32" y="0"/>
                      <a:pt x="25" y="0"/>
                    </a:cubicBezTo>
                    <a:cubicBezTo>
                      <a:pt x="10" y="0"/>
                      <a:pt x="0" y="12"/>
                      <a:pt x="0" y="28"/>
                    </a:cubicBezTo>
                    <a:cubicBezTo>
                      <a:pt x="0" y="43"/>
                      <a:pt x="10" y="54"/>
                      <a:pt x="25" y="54"/>
                    </a:cubicBezTo>
                    <a:cubicBezTo>
                      <a:pt x="32" y="54"/>
                      <a:pt x="36" y="52"/>
                      <a:pt x="39" y="51"/>
                    </a:cubicBezTo>
                    <a:lnTo>
                      <a:pt x="39" y="50"/>
                    </a:lnTo>
                    <a:cubicBezTo>
                      <a:pt x="40" y="46"/>
                      <a:pt x="40" y="45"/>
                      <a:pt x="40" y="41"/>
                    </a:cubicBezTo>
                    <a:lnTo>
                      <a:pt x="39" y="4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96" name="Freeform 391"/>
              <p:cNvSpPr>
                <a:spLocks/>
              </p:cNvSpPr>
              <p:nvPr/>
            </p:nvSpPr>
            <p:spPr bwMode="auto">
              <a:xfrm>
                <a:off x="2150" y="1793"/>
                <a:ext cx="22" cy="52"/>
              </a:xfrm>
              <a:custGeom>
                <a:avLst/>
                <a:gdLst>
                  <a:gd name="T0" fmla="*/ 28 w 29"/>
                  <a:gd name="T1" fmla="*/ 59 h 68"/>
                  <a:gd name="T2" fmla="*/ 28 w 29"/>
                  <a:gd name="T3" fmla="*/ 59 h 68"/>
                  <a:gd name="T4" fmla="*/ 24 w 29"/>
                  <a:gd name="T5" fmla="*/ 59 h 68"/>
                  <a:gd name="T6" fmla="*/ 18 w 29"/>
                  <a:gd name="T7" fmla="*/ 50 h 68"/>
                  <a:gd name="T8" fmla="*/ 18 w 29"/>
                  <a:gd name="T9" fmla="*/ 42 h 68"/>
                  <a:gd name="T10" fmla="*/ 18 w 29"/>
                  <a:gd name="T11" fmla="*/ 23 h 68"/>
                  <a:gd name="T12" fmla="*/ 29 w 29"/>
                  <a:gd name="T13" fmla="*/ 24 h 68"/>
                  <a:gd name="T14" fmla="*/ 29 w 29"/>
                  <a:gd name="T15" fmla="*/ 23 h 68"/>
                  <a:gd name="T16" fmla="*/ 29 w 29"/>
                  <a:gd name="T17" fmla="*/ 16 h 68"/>
                  <a:gd name="T18" fmla="*/ 29 w 29"/>
                  <a:gd name="T19" fmla="*/ 15 h 68"/>
                  <a:gd name="T20" fmla="*/ 18 w 29"/>
                  <a:gd name="T21" fmla="*/ 16 h 68"/>
                  <a:gd name="T22" fmla="*/ 18 w 29"/>
                  <a:gd name="T23" fmla="*/ 1 h 68"/>
                  <a:gd name="T24" fmla="*/ 18 w 29"/>
                  <a:gd name="T25" fmla="*/ 0 h 68"/>
                  <a:gd name="T26" fmla="*/ 8 w 29"/>
                  <a:gd name="T27" fmla="*/ 3 h 68"/>
                  <a:gd name="T28" fmla="*/ 7 w 29"/>
                  <a:gd name="T29" fmla="*/ 4 h 68"/>
                  <a:gd name="T30" fmla="*/ 7 w 29"/>
                  <a:gd name="T31" fmla="*/ 9 h 68"/>
                  <a:gd name="T32" fmla="*/ 7 w 29"/>
                  <a:gd name="T33" fmla="*/ 16 h 68"/>
                  <a:gd name="T34" fmla="*/ 1 w 29"/>
                  <a:gd name="T35" fmla="*/ 16 h 68"/>
                  <a:gd name="T36" fmla="*/ 0 w 29"/>
                  <a:gd name="T37" fmla="*/ 16 h 68"/>
                  <a:gd name="T38" fmla="*/ 0 w 29"/>
                  <a:gd name="T39" fmla="*/ 23 h 68"/>
                  <a:gd name="T40" fmla="*/ 0 w 29"/>
                  <a:gd name="T41" fmla="*/ 24 h 68"/>
                  <a:gd name="T42" fmla="*/ 7 w 29"/>
                  <a:gd name="T43" fmla="*/ 24 h 68"/>
                  <a:gd name="T44" fmla="*/ 7 w 29"/>
                  <a:gd name="T45" fmla="*/ 45 h 68"/>
                  <a:gd name="T46" fmla="*/ 9 w 29"/>
                  <a:gd name="T47" fmla="*/ 62 h 68"/>
                  <a:gd name="T48" fmla="*/ 21 w 29"/>
                  <a:gd name="T49" fmla="*/ 68 h 68"/>
                  <a:gd name="T50" fmla="*/ 28 w 29"/>
                  <a:gd name="T51" fmla="*/ 67 h 68"/>
                  <a:gd name="T52" fmla="*/ 29 w 29"/>
                  <a:gd name="T53" fmla="*/ 66 h 68"/>
                  <a:gd name="T54" fmla="*/ 29 w 29"/>
                  <a:gd name="T55" fmla="*/ 59 h 68"/>
                  <a:gd name="T56" fmla="*/ 28 w 29"/>
                  <a:gd name="T5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68">
                    <a:moveTo>
                      <a:pt x="28" y="59"/>
                    </a:moveTo>
                    <a:lnTo>
                      <a:pt x="28" y="59"/>
                    </a:lnTo>
                    <a:cubicBezTo>
                      <a:pt x="27" y="59"/>
                      <a:pt x="26" y="59"/>
                      <a:pt x="24" y="59"/>
                    </a:cubicBezTo>
                    <a:cubicBezTo>
                      <a:pt x="19" y="59"/>
                      <a:pt x="18" y="57"/>
                      <a:pt x="18" y="50"/>
                    </a:cubicBezTo>
                    <a:cubicBezTo>
                      <a:pt x="18" y="49"/>
                      <a:pt x="18" y="43"/>
                      <a:pt x="18" y="42"/>
                    </a:cubicBezTo>
                    <a:lnTo>
                      <a:pt x="18" y="23"/>
                    </a:lnTo>
                    <a:cubicBezTo>
                      <a:pt x="23" y="23"/>
                      <a:pt x="24" y="23"/>
                      <a:pt x="29" y="24"/>
                    </a:cubicBezTo>
                    <a:lnTo>
                      <a:pt x="29" y="23"/>
                    </a:lnTo>
                    <a:cubicBezTo>
                      <a:pt x="29" y="20"/>
                      <a:pt x="29" y="19"/>
                      <a:pt x="29" y="16"/>
                    </a:cubicBezTo>
                    <a:lnTo>
                      <a:pt x="29" y="15"/>
                    </a:lnTo>
                    <a:cubicBezTo>
                      <a:pt x="23" y="16"/>
                      <a:pt x="22" y="16"/>
                      <a:pt x="18" y="16"/>
                    </a:cubicBezTo>
                    <a:cubicBezTo>
                      <a:pt x="18" y="8"/>
                      <a:pt x="18" y="7"/>
                      <a:pt x="18" y="1"/>
                    </a:cubicBezTo>
                    <a:lnTo>
                      <a:pt x="18" y="0"/>
                    </a:lnTo>
                    <a:cubicBezTo>
                      <a:pt x="13" y="1"/>
                      <a:pt x="12" y="2"/>
                      <a:pt x="8" y="3"/>
                    </a:cubicBezTo>
                    <a:lnTo>
                      <a:pt x="7" y="4"/>
                    </a:lnTo>
                    <a:cubicBezTo>
                      <a:pt x="7" y="5"/>
                      <a:pt x="7" y="7"/>
                      <a:pt x="7" y="9"/>
                    </a:cubicBezTo>
                    <a:cubicBezTo>
                      <a:pt x="7" y="11"/>
                      <a:pt x="7" y="13"/>
                      <a:pt x="7" y="16"/>
                    </a:cubicBezTo>
                    <a:cubicBezTo>
                      <a:pt x="4" y="16"/>
                      <a:pt x="3" y="16"/>
                      <a:pt x="1" y="16"/>
                    </a:cubicBezTo>
                    <a:lnTo>
                      <a:pt x="0" y="16"/>
                    </a:lnTo>
                    <a:cubicBezTo>
                      <a:pt x="0" y="19"/>
                      <a:pt x="0" y="20"/>
                      <a:pt x="0" y="23"/>
                    </a:cubicBezTo>
                    <a:lnTo>
                      <a:pt x="0" y="24"/>
                    </a:lnTo>
                    <a:cubicBezTo>
                      <a:pt x="4" y="24"/>
                      <a:pt x="4" y="24"/>
                      <a:pt x="7" y="24"/>
                    </a:cubicBezTo>
                    <a:lnTo>
                      <a:pt x="7" y="45"/>
                    </a:lnTo>
                    <a:cubicBezTo>
                      <a:pt x="7" y="57"/>
                      <a:pt x="7" y="59"/>
                      <a:pt x="9" y="62"/>
                    </a:cubicBezTo>
                    <a:cubicBezTo>
                      <a:pt x="12" y="68"/>
                      <a:pt x="18" y="68"/>
                      <a:pt x="21" y="68"/>
                    </a:cubicBezTo>
                    <a:cubicBezTo>
                      <a:pt x="24" y="68"/>
                      <a:pt x="26" y="67"/>
                      <a:pt x="28" y="67"/>
                    </a:cubicBezTo>
                    <a:lnTo>
                      <a:pt x="29" y="66"/>
                    </a:lnTo>
                    <a:cubicBezTo>
                      <a:pt x="29" y="63"/>
                      <a:pt x="29" y="62"/>
                      <a:pt x="29" y="59"/>
                    </a:cubicBezTo>
                    <a:lnTo>
                      <a:pt x="28"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97" name="Freeform 392"/>
              <p:cNvSpPr>
                <a:spLocks/>
              </p:cNvSpPr>
              <p:nvPr/>
            </p:nvSpPr>
            <p:spPr bwMode="auto">
              <a:xfrm>
                <a:off x="1823" y="1899"/>
                <a:ext cx="20" cy="40"/>
              </a:xfrm>
              <a:custGeom>
                <a:avLst/>
                <a:gdLst>
                  <a:gd name="T0" fmla="*/ 25 w 27"/>
                  <a:gd name="T1" fmla="*/ 11 h 53"/>
                  <a:gd name="T2" fmla="*/ 25 w 27"/>
                  <a:gd name="T3" fmla="*/ 11 h 53"/>
                  <a:gd name="T4" fmla="*/ 27 w 27"/>
                  <a:gd name="T5" fmla="*/ 1 h 53"/>
                  <a:gd name="T6" fmla="*/ 26 w 27"/>
                  <a:gd name="T7" fmla="*/ 1 h 53"/>
                  <a:gd name="T8" fmla="*/ 23 w 27"/>
                  <a:gd name="T9" fmla="*/ 0 h 53"/>
                  <a:gd name="T10" fmla="*/ 11 w 27"/>
                  <a:gd name="T11" fmla="*/ 10 h 53"/>
                  <a:gd name="T12" fmla="*/ 12 w 27"/>
                  <a:gd name="T13" fmla="*/ 1 h 53"/>
                  <a:gd name="T14" fmla="*/ 11 w 27"/>
                  <a:gd name="T15" fmla="*/ 1 h 53"/>
                  <a:gd name="T16" fmla="*/ 1 w 27"/>
                  <a:gd name="T17" fmla="*/ 3 h 53"/>
                  <a:gd name="T18" fmla="*/ 0 w 27"/>
                  <a:gd name="T19" fmla="*/ 3 h 53"/>
                  <a:gd name="T20" fmla="*/ 1 w 27"/>
                  <a:gd name="T21" fmla="*/ 29 h 53"/>
                  <a:gd name="T22" fmla="*/ 1 w 27"/>
                  <a:gd name="T23" fmla="*/ 53 h 53"/>
                  <a:gd name="T24" fmla="*/ 1 w 27"/>
                  <a:gd name="T25" fmla="*/ 53 h 53"/>
                  <a:gd name="T26" fmla="*/ 12 w 27"/>
                  <a:gd name="T27" fmla="*/ 53 h 53"/>
                  <a:gd name="T28" fmla="*/ 12 w 27"/>
                  <a:gd name="T29" fmla="*/ 52 h 53"/>
                  <a:gd name="T30" fmla="*/ 12 w 27"/>
                  <a:gd name="T31" fmla="*/ 30 h 53"/>
                  <a:gd name="T32" fmla="*/ 16 w 27"/>
                  <a:gd name="T33" fmla="*/ 12 h 53"/>
                  <a:gd name="T34" fmla="*/ 20 w 27"/>
                  <a:gd name="T35" fmla="*/ 11 h 53"/>
                  <a:gd name="T36" fmla="*/ 24 w 27"/>
                  <a:gd name="T37" fmla="*/ 12 h 53"/>
                  <a:gd name="T38" fmla="*/ 25 w 27"/>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53">
                    <a:moveTo>
                      <a:pt x="25" y="11"/>
                    </a:moveTo>
                    <a:lnTo>
                      <a:pt x="25" y="11"/>
                    </a:lnTo>
                    <a:cubicBezTo>
                      <a:pt x="25" y="7"/>
                      <a:pt x="26" y="6"/>
                      <a:pt x="27" y="1"/>
                    </a:cubicBezTo>
                    <a:lnTo>
                      <a:pt x="26" y="1"/>
                    </a:lnTo>
                    <a:cubicBezTo>
                      <a:pt x="25" y="0"/>
                      <a:pt x="25" y="0"/>
                      <a:pt x="23" y="0"/>
                    </a:cubicBezTo>
                    <a:cubicBezTo>
                      <a:pt x="15" y="0"/>
                      <a:pt x="12" y="7"/>
                      <a:pt x="11" y="10"/>
                    </a:cubicBezTo>
                    <a:lnTo>
                      <a:pt x="12" y="1"/>
                    </a:lnTo>
                    <a:lnTo>
                      <a:pt x="11" y="1"/>
                    </a:lnTo>
                    <a:cubicBezTo>
                      <a:pt x="7" y="2"/>
                      <a:pt x="5" y="2"/>
                      <a:pt x="1" y="3"/>
                    </a:cubicBezTo>
                    <a:lnTo>
                      <a:pt x="0" y="3"/>
                    </a:lnTo>
                    <a:cubicBezTo>
                      <a:pt x="1" y="9"/>
                      <a:pt x="1" y="13"/>
                      <a:pt x="1" y="29"/>
                    </a:cubicBezTo>
                    <a:cubicBezTo>
                      <a:pt x="1" y="38"/>
                      <a:pt x="1" y="45"/>
                      <a:pt x="1" y="53"/>
                    </a:cubicBezTo>
                    <a:lnTo>
                      <a:pt x="1" y="53"/>
                    </a:lnTo>
                    <a:cubicBezTo>
                      <a:pt x="6" y="53"/>
                      <a:pt x="7" y="53"/>
                      <a:pt x="12" y="53"/>
                    </a:cubicBezTo>
                    <a:lnTo>
                      <a:pt x="12" y="52"/>
                    </a:lnTo>
                    <a:cubicBezTo>
                      <a:pt x="12" y="47"/>
                      <a:pt x="12" y="41"/>
                      <a:pt x="12" y="30"/>
                    </a:cubicBezTo>
                    <a:cubicBezTo>
                      <a:pt x="12" y="19"/>
                      <a:pt x="12" y="15"/>
                      <a:pt x="16" y="12"/>
                    </a:cubicBezTo>
                    <a:cubicBezTo>
                      <a:pt x="17" y="12"/>
                      <a:pt x="18" y="11"/>
                      <a:pt x="20" y="11"/>
                    </a:cubicBezTo>
                    <a:cubicBezTo>
                      <a:pt x="22" y="11"/>
                      <a:pt x="23" y="11"/>
                      <a:pt x="24" y="12"/>
                    </a:cubicBezTo>
                    <a:lnTo>
                      <a:pt x="25"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98" name="Freeform 393"/>
              <p:cNvSpPr>
                <a:spLocks noEditPoints="1"/>
              </p:cNvSpPr>
              <p:nvPr/>
            </p:nvSpPr>
            <p:spPr bwMode="auto">
              <a:xfrm>
                <a:off x="1846" y="1899"/>
                <a:ext cx="35" cy="41"/>
              </a:xfrm>
              <a:custGeom>
                <a:avLst/>
                <a:gdLst>
                  <a:gd name="T0" fmla="*/ 43 w 46"/>
                  <a:gd name="T1" fmla="*/ 40 h 54"/>
                  <a:gd name="T2" fmla="*/ 43 w 46"/>
                  <a:gd name="T3" fmla="*/ 40 h 54"/>
                  <a:gd name="T4" fmla="*/ 36 w 46"/>
                  <a:gd name="T5" fmla="*/ 45 h 54"/>
                  <a:gd name="T6" fmla="*/ 27 w 46"/>
                  <a:gd name="T7" fmla="*/ 46 h 54"/>
                  <a:gd name="T8" fmla="*/ 14 w 46"/>
                  <a:gd name="T9" fmla="*/ 41 h 54"/>
                  <a:gd name="T10" fmla="*/ 11 w 46"/>
                  <a:gd name="T11" fmla="*/ 28 h 54"/>
                  <a:gd name="T12" fmla="*/ 45 w 46"/>
                  <a:gd name="T13" fmla="*/ 28 h 54"/>
                  <a:gd name="T14" fmla="*/ 46 w 46"/>
                  <a:gd name="T15" fmla="*/ 28 h 54"/>
                  <a:gd name="T16" fmla="*/ 40 w 46"/>
                  <a:gd name="T17" fmla="*/ 7 h 54"/>
                  <a:gd name="T18" fmla="*/ 24 w 46"/>
                  <a:gd name="T19" fmla="*/ 0 h 54"/>
                  <a:gd name="T20" fmla="*/ 0 w 46"/>
                  <a:gd name="T21" fmla="*/ 28 h 54"/>
                  <a:gd name="T22" fmla="*/ 26 w 46"/>
                  <a:gd name="T23" fmla="*/ 54 h 54"/>
                  <a:gd name="T24" fmla="*/ 42 w 46"/>
                  <a:gd name="T25" fmla="*/ 50 h 54"/>
                  <a:gd name="T26" fmla="*/ 43 w 46"/>
                  <a:gd name="T27" fmla="*/ 50 h 54"/>
                  <a:gd name="T28" fmla="*/ 44 w 46"/>
                  <a:gd name="T29" fmla="*/ 41 h 54"/>
                  <a:gd name="T30" fmla="*/ 43 w 46"/>
                  <a:gd name="T31" fmla="*/ 40 h 54"/>
                  <a:gd name="T32" fmla="*/ 35 w 46"/>
                  <a:gd name="T33" fmla="*/ 21 h 54"/>
                  <a:gd name="T34" fmla="*/ 35 w 46"/>
                  <a:gd name="T35" fmla="*/ 21 h 54"/>
                  <a:gd name="T36" fmla="*/ 11 w 46"/>
                  <a:gd name="T37" fmla="*/ 21 h 54"/>
                  <a:gd name="T38" fmla="*/ 24 w 46"/>
                  <a:gd name="T39" fmla="*/ 7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1"/>
                      <a:pt x="39" y="43"/>
                      <a:pt x="36" y="45"/>
                    </a:cubicBezTo>
                    <a:cubicBezTo>
                      <a:pt x="33" y="46"/>
                      <a:pt x="30" y="46"/>
                      <a:pt x="27" y="46"/>
                    </a:cubicBezTo>
                    <a:cubicBezTo>
                      <a:pt x="24" y="46"/>
                      <a:pt x="18" y="46"/>
                      <a:pt x="14" y="41"/>
                    </a:cubicBezTo>
                    <a:cubicBezTo>
                      <a:pt x="11" y="37"/>
                      <a:pt x="11" y="32"/>
                      <a:pt x="11" y="28"/>
                    </a:cubicBezTo>
                    <a:cubicBezTo>
                      <a:pt x="27" y="28"/>
                      <a:pt x="30" y="28"/>
                      <a:pt x="45" y="28"/>
                    </a:cubicBezTo>
                    <a:lnTo>
                      <a:pt x="46" y="28"/>
                    </a:lnTo>
                    <a:cubicBezTo>
                      <a:pt x="46" y="23"/>
                      <a:pt x="46" y="14"/>
                      <a:pt x="40" y="7"/>
                    </a:cubicBezTo>
                    <a:cubicBezTo>
                      <a:pt x="37" y="3"/>
                      <a:pt x="32" y="0"/>
                      <a:pt x="24" y="0"/>
                    </a:cubicBezTo>
                    <a:cubicBezTo>
                      <a:pt x="11" y="0"/>
                      <a:pt x="0" y="9"/>
                      <a:pt x="0" y="28"/>
                    </a:cubicBezTo>
                    <a:cubicBezTo>
                      <a:pt x="0" y="45"/>
                      <a:pt x="10" y="54"/>
                      <a:pt x="26" y="54"/>
                    </a:cubicBezTo>
                    <a:cubicBezTo>
                      <a:pt x="35" y="54"/>
                      <a:pt x="41" y="51"/>
                      <a:pt x="42" y="50"/>
                    </a:cubicBezTo>
                    <a:lnTo>
                      <a:pt x="43" y="50"/>
                    </a:lnTo>
                    <a:cubicBezTo>
                      <a:pt x="43" y="46"/>
                      <a:pt x="43" y="45"/>
                      <a:pt x="44" y="41"/>
                    </a:cubicBezTo>
                    <a:lnTo>
                      <a:pt x="43" y="40"/>
                    </a:lnTo>
                    <a:close/>
                    <a:moveTo>
                      <a:pt x="35" y="21"/>
                    </a:moveTo>
                    <a:lnTo>
                      <a:pt x="35" y="21"/>
                    </a:lnTo>
                    <a:cubicBezTo>
                      <a:pt x="26" y="21"/>
                      <a:pt x="23" y="21"/>
                      <a:pt x="11" y="21"/>
                    </a:cubicBezTo>
                    <a:cubicBezTo>
                      <a:pt x="12" y="11"/>
                      <a:pt x="18" y="7"/>
                      <a:pt x="24" y="7"/>
                    </a:cubicBezTo>
                    <a:cubicBezTo>
                      <a:pt x="28" y="7"/>
                      <a:pt x="32" y="10"/>
                      <a:pt x="34" y="15"/>
                    </a:cubicBezTo>
                    <a:cubicBezTo>
                      <a:pt x="35" y="17"/>
                      <a:pt x="35" y="19"/>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99" name="Freeform 394"/>
              <p:cNvSpPr>
                <a:spLocks noEditPoints="1"/>
              </p:cNvSpPr>
              <p:nvPr/>
            </p:nvSpPr>
            <p:spPr bwMode="auto">
              <a:xfrm>
                <a:off x="1887" y="1899"/>
                <a:ext cx="36" cy="59"/>
              </a:xfrm>
              <a:custGeom>
                <a:avLst/>
                <a:gdLst>
                  <a:gd name="T0" fmla="*/ 46 w 47"/>
                  <a:gd name="T1" fmla="*/ 0 h 76"/>
                  <a:gd name="T2" fmla="*/ 46 w 47"/>
                  <a:gd name="T3" fmla="*/ 0 h 76"/>
                  <a:gd name="T4" fmla="*/ 32 w 47"/>
                  <a:gd name="T5" fmla="*/ 0 h 76"/>
                  <a:gd name="T6" fmla="*/ 2 w 47"/>
                  <a:gd name="T7" fmla="*/ 15 h 76"/>
                  <a:gd name="T8" fmla="*/ 0 w 47"/>
                  <a:gd name="T9" fmla="*/ 28 h 76"/>
                  <a:gd name="T10" fmla="*/ 22 w 47"/>
                  <a:gd name="T11" fmla="*/ 53 h 76"/>
                  <a:gd name="T12" fmla="*/ 36 w 47"/>
                  <a:gd name="T13" fmla="*/ 48 h 76"/>
                  <a:gd name="T14" fmla="*/ 36 w 47"/>
                  <a:gd name="T15" fmla="*/ 76 h 76"/>
                  <a:gd name="T16" fmla="*/ 36 w 47"/>
                  <a:gd name="T17" fmla="*/ 76 h 76"/>
                  <a:gd name="T18" fmla="*/ 47 w 47"/>
                  <a:gd name="T19" fmla="*/ 76 h 76"/>
                  <a:gd name="T20" fmla="*/ 47 w 47"/>
                  <a:gd name="T21" fmla="*/ 75 h 76"/>
                  <a:gd name="T22" fmla="*/ 47 w 47"/>
                  <a:gd name="T23" fmla="*/ 71 h 76"/>
                  <a:gd name="T24" fmla="*/ 46 w 47"/>
                  <a:gd name="T25" fmla="*/ 40 h 76"/>
                  <a:gd name="T26" fmla="*/ 47 w 47"/>
                  <a:gd name="T27" fmla="*/ 1 h 76"/>
                  <a:gd name="T28" fmla="*/ 46 w 47"/>
                  <a:gd name="T29" fmla="*/ 0 h 76"/>
                  <a:gd name="T30" fmla="*/ 36 w 47"/>
                  <a:gd name="T31" fmla="*/ 40 h 76"/>
                  <a:gd name="T32" fmla="*/ 36 w 47"/>
                  <a:gd name="T33" fmla="*/ 40 h 76"/>
                  <a:gd name="T34" fmla="*/ 25 w 47"/>
                  <a:gd name="T35" fmla="*/ 44 h 76"/>
                  <a:gd name="T36" fmla="*/ 11 w 47"/>
                  <a:gd name="T37" fmla="*/ 28 h 76"/>
                  <a:gd name="T38" fmla="*/ 16 w 47"/>
                  <a:gd name="T39" fmla="*/ 13 h 76"/>
                  <a:gd name="T40" fmla="*/ 32 w 47"/>
                  <a:gd name="T41" fmla="*/ 8 h 76"/>
                  <a:gd name="T42" fmla="*/ 36 w 47"/>
                  <a:gd name="T43" fmla="*/ 8 h 76"/>
                  <a:gd name="T44" fmla="*/ 36 w 47"/>
                  <a:gd name="T45" fmla="*/ 4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76">
                    <a:moveTo>
                      <a:pt x="46" y="0"/>
                    </a:moveTo>
                    <a:lnTo>
                      <a:pt x="46" y="0"/>
                    </a:lnTo>
                    <a:cubicBezTo>
                      <a:pt x="44" y="0"/>
                      <a:pt x="34" y="0"/>
                      <a:pt x="32" y="0"/>
                    </a:cubicBezTo>
                    <a:cubicBezTo>
                      <a:pt x="23" y="0"/>
                      <a:pt x="9" y="1"/>
                      <a:pt x="2" y="15"/>
                    </a:cubicBezTo>
                    <a:cubicBezTo>
                      <a:pt x="0" y="19"/>
                      <a:pt x="0" y="23"/>
                      <a:pt x="0" y="28"/>
                    </a:cubicBezTo>
                    <a:cubicBezTo>
                      <a:pt x="0" y="42"/>
                      <a:pt x="8" y="53"/>
                      <a:pt x="22" y="53"/>
                    </a:cubicBezTo>
                    <a:cubicBezTo>
                      <a:pt x="29" y="53"/>
                      <a:pt x="34" y="50"/>
                      <a:pt x="36" y="48"/>
                    </a:cubicBezTo>
                    <a:cubicBezTo>
                      <a:pt x="36" y="60"/>
                      <a:pt x="36" y="63"/>
                      <a:pt x="36" y="76"/>
                    </a:cubicBezTo>
                    <a:lnTo>
                      <a:pt x="36" y="76"/>
                    </a:lnTo>
                    <a:lnTo>
                      <a:pt x="47" y="76"/>
                    </a:lnTo>
                    <a:lnTo>
                      <a:pt x="47" y="75"/>
                    </a:lnTo>
                    <a:lnTo>
                      <a:pt x="47" y="71"/>
                    </a:lnTo>
                    <a:cubicBezTo>
                      <a:pt x="46" y="61"/>
                      <a:pt x="46" y="50"/>
                      <a:pt x="46" y="40"/>
                    </a:cubicBezTo>
                    <a:cubicBezTo>
                      <a:pt x="46" y="27"/>
                      <a:pt x="46" y="14"/>
                      <a:pt x="47" y="1"/>
                    </a:cubicBezTo>
                    <a:lnTo>
                      <a:pt x="46" y="0"/>
                    </a:lnTo>
                    <a:close/>
                    <a:moveTo>
                      <a:pt x="36" y="40"/>
                    </a:moveTo>
                    <a:lnTo>
                      <a:pt x="36" y="40"/>
                    </a:lnTo>
                    <a:cubicBezTo>
                      <a:pt x="34" y="41"/>
                      <a:pt x="31" y="44"/>
                      <a:pt x="25" y="44"/>
                    </a:cubicBezTo>
                    <a:cubicBezTo>
                      <a:pt x="15" y="44"/>
                      <a:pt x="11" y="36"/>
                      <a:pt x="11" y="28"/>
                    </a:cubicBezTo>
                    <a:cubicBezTo>
                      <a:pt x="11" y="21"/>
                      <a:pt x="13" y="16"/>
                      <a:pt x="16" y="13"/>
                    </a:cubicBezTo>
                    <a:cubicBezTo>
                      <a:pt x="22" y="8"/>
                      <a:pt x="29" y="8"/>
                      <a:pt x="32" y="8"/>
                    </a:cubicBezTo>
                    <a:lnTo>
                      <a:pt x="36" y="8"/>
                    </a:lnTo>
                    <a:lnTo>
                      <a:pt x="36" y="4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00" name="Freeform 395"/>
              <p:cNvSpPr>
                <a:spLocks/>
              </p:cNvSpPr>
              <p:nvPr/>
            </p:nvSpPr>
            <p:spPr bwMode="auto">
              <a:xfrm>
                <a:off x="1933" y="1899"/>
                <a:ext cx="34" cy="41"/>
              </a:xfrm>
              <a:custGeom>
                <a:avLst/>
                <a:gdLst>
                  <a:gd name="T0" fmla="*/ 44 w 45"/>
                  <a:gd name="T1" fmla="*/ 0 h 53"/>
                  <a:gd name="T2" fmla="*/ 44 w 45"/>
                  <a:gd name="T3" fmla="*/ 0 h 53"/>
                  <a:gd name="T4" fmla="*/ 34 w 45"/>
                  <a:gd name="T5" fmla="*/ 0 h 53"/>
                  <a:gd name="T6" fmla="*/ 33 w 45"/>
                  <a:gd name="T7" fmla="*/ 1 h 53"/>
                  <a:gd name="T8" fmla="*/ 34 w 45"/>
                  <a:gd name="T9" fmla="*/ 24 h 53"/>
                  <a:gd name="T10" fmla="*/ 34 w 45"/>
                  <a:gd name="T11" fmla="*/ 40 h 53"/>
                  <a:gd name="T12" fmla="*/ 22 w 45"/>
                  <a:gd name="T13" fmla="*/ 45 h 53"/>
                  <a:gd name="T14" fmla="*/ 11 w 45"/>
                  <a:gd name="T15" fmla="*/ 32 h 53"/>
                  <a:gd name="T16" fmla="*/ 11 w 45"/>
                  <a:gd name="T17" fmla="*/ 22 h 53"/>
                  <a:gd name="T18" fmla="*/ 12 w 45"/>
                  <a:gd name="T19" fmla="*/ 1 h 53"/>
                  <a:gd name="T20" fmla="*/ 11 w 45"/>
                  <a:gd name="T21" fmla="*/ 0 h 53"/>
                  <a:gd name="T22" fmla="*/ 1 w 45"/>
                  <a:gd name="T23" fmla="*/ 1 h 53"/>
                  <a:gd name="T24" fmla="*/ 0 w 45"/>
                  <a:gd name="T25" fmla="*/ 1 h 53"/>
                  <a:gd name="T26" fmla="*/ 1 w 45"/>
                  <a:gd name="T27" fmla="*/ 22 h 53"/>
                  <a:gd name="T28" fmla="*/ 1 w 45"/>
                  <a:gd name="T29" fmla="*/ 28 h 53"/>
                  <a:gd name="T30" fmla="*/ 7 w 45"/>
                  <a:gd name="T31" fmla="*/ 50 h 53"/>
                  <a:gd name="T32" fmla="*/ 19 w 45"/>
                  <a:gd name="T33" fmla="*/ 53 h 53"/>
                  <a:gd name="T34" fmla="*/ 34 w 45"/>
                  <a:gd name="T35" fmla="*/ 47 h 53"/>
                  <a:gd name="T36" fmla="*/ 34 w 45"/>
                  <a:gd name="T37" fmla="*/ 52 h 53"/>
                  <a:gd name="T38" fmla="*/ 35 w 45"/>
                  <a:gd name="T39" fmla="*/ 52 h 53"/>
                  <a:gd name="T40" fmla="*/ 45 w 45"/>
                  <a:gd name="T41" fmla="*/ 52 h 53"/>
                  <a:gd name="T42" fmla="*/ 45 w 45"/>
                  <a:gd name="T43" fmla="*/ 51 h 53"/>
                  <a:gd name="T44" fmla="*/ 45 w 45"/>
                  <a:gd name="T45" fmla="*/ 47 h 53"/>
                  <a:gd name="T46" fmla="*/ 45 w 45"/>
                  <a:gd name="T47" fmla="*/ 23 h 53"/>
                  <a:gd name="T48" fmla="*/ 45 w 45"/>
                  <a:gd name="T49" fmla="*/ 1 h 53"/>
                  <a:gd name="T50" fmla="*/ 44 w 45"/>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4" y="0"/>
                    </a:moveTo>
                    <a:lnTo>
                      <a:pt x="44" y="0"/>
                    </a:lnTo>
                    <a:cubicBezTo>
                      <a:pt x="40" y="0"/>
                      <a:pt x="39" y="0"/>
                      <a:pt x="34" y="0"/>
                    </a:cubicBezTo>
                    <a:lnTo>
                      <a:pt x="33" y="1"/>
                    </a:lnTo>
                    <a:cubicBezTo>
                      <a:pt x="34" y="8"/>
                      <a:pt x="34" y="10"/>
                      <a:pt x="34" y="24"/>
                    </a:cubicBezTo>
                    <a:cubicBezTo>
                      <a:pt x="34" y="30"/>
                      <a:pt x="34" y="34"/>
                      <a:pt x="34" y="40"/>
                    </a:cubicBezTo>
                    <a:cubicBezTo>
                      <a:pt x="32" y="42"/>
                      <a:pt x="27" y="45"/>
                      <a:pt x="22" y="45"/>
                    </a:cubicBezTo>
                    <a:cubicBezTo>
                      <a:pt x="12" y="45"/>
                      <a:pt x="11" y="36"/>
                      <a:pt x="11" y="32"/>
                    </a:cubicBezTo>
                    <a:cubicBezTo>
                      <a:pt x="11" y="27"/>
                      <a:pt x="11" y="25"/>
                      <a:pt x="11" y="22"/>
                    </a:cubicBezTo>
                    <a:lnTo>
                      <a:pt x="12" y="1"/>
                    </a:lnTo>
                    <a:lnTo>
                      <a:pt x="11" y="0"/>
                    </a:lnTo>
                    <a:cubicBezTo>
                      <a:pt x="7" y="0"/>
                      <a:pt x="6" y="0"/>
                      <a:pt x="1" y="1"/>
                    </a:cubicBezTo>
                    <a:lnTo>
                      <a:pt x="0" y="1"/>
                    </a:lnTo>
                    <a:cubicBezTo>
                      <a:pt x="1" y="7"/>
                      <a:pt x="1" y="8"/>
                      <a:pt x="1" y="22"/>
                    </a:cubicBezTo>
                    <a:lnTo>
                      <a:pt x="1" y="28"/>
                    </a:lnTo>
                    <a:cubicBezTo>
                      <a:pt x="1" y="36"/>
                      <a:pt x="1" y="45"/>
                      <a:pt x="7" y="50"/>
                    </a:cubicBezTo>
                    <a:cubicBezTo>
                      <a:pt x="11" y="52"/>
                      <a:pt x="15" y="53"/>
                      <a:pt x="19" y="53"/>
                    </a:cubicBezTo>
                    <a:cubicBezTo>
                      <a:pt x="27" y="53"/>
                      <a:pt x="32" y="49"/>
                      <a:pt x="34" y="47"/>
                    </a:cubicBezTo>
                    <a:lnTo>
                      <a:pt x="34" y="52"/>
                    </a:lnTo>
                    <a:lnTo>
                      <a:pt x="35" y="52"/>
                    </a:lnTo>
                    <a:cubicBezTo>
                      <a:pt x="39" y="52"/>
                      <a:pt x="40" y="52"/>
                      <a:pt x="45" y="52"/>
                    </a:cubicBezTo>
                    <a:lnTo>
                      <a:pt x="45" y="51"/>
                    </a:lnTo>
                    <a:cubicBezTo>
                      <a:pt x="45" y="50"/>
                      <a:pt x="45" y="48"/>
                      <a:pt x="45" y="47"/>
                    </a:cubicBezTo>
                    <a:cubicBezTo>
                      <a:pt x="45" y="43"/>
                      <a:pt x="45" y="35"/>
                      <a:pt x="45" y="23"/>
                    </a:cubicBezTo>
                    <a:cubicBezTo>
                      <a:pt x="45" y="15"/>
                      <a:pt x="45" y="8"/>
                      <a:pt x="45" y="1"/>
                    </a:cubicBez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01" name="Freeform 396"/>
              <p:cNvSpPr>
                <a:spLocks noEditPoints="1"/>
              </p:cNvSpPr>
              <p:nvPr/>
            </p:nvSpPr>
            <p:spPr bwMode="auto">
              <a:xfrm>
                <a:off x="1977" y="1880"/>
                <a:ext cx="9" cy="59"/>
              </a:xfrm>
              <a:custGeom>
                <a:avLst/>
                <a:gdLst>
                  <a:gd name="T0" fmla="*/ 12 w 12"/>
                  <a:gd name="T1" fmla="*/ 76 h 77"/>
                  <a:gd name="T2" fmla="*/ 12 w 12"/>
                  <a:gd name="T3" fmla="*/ 76 h 77"/>
                  <a:gd name="T4" fmla="*/ 12 w 12"/>
                  <a:gd name="T5" fmla="*/ 49 h 77"/>
                  <a:gd name="T6" fmla="*/ 12 w 12"/>
                  <a:gd name="T7" fmla="*/ 25 h 77"/>
                  <a:gd name="T8" fmla="*/ 11 w 12"/>
                  <a:gd name="T9" fmla="*/ 25 h 77"/>
                  <a:gd name="T10" fmla="*/ 1 w 12"/>
                  <a:gd name="T11" fmla="*/ 27 h 77"/>
                  <a:gd name="T12" fmla="*/ 0 w 12"/>
                  <a:gd name="T13" fmla="*/ 27 h 77"/>
                  <a:gd name="T14" fmla="*/ 1 w 12"/>
                  <a:gd name="T15" fmla="*/ 56 h 77"/>
                  <a:gd name="T16" fmla="*/ 0 w 12"/>
                  <a:gd name="T17" fmla="*/ 76 h 77"/>
                  <a:gd name="T18" fmla="*/ 1 w 12"/>
                  <a:gd name="T19" fmla="*/ 77 h 77"/>
                  <a:gd name="T20" fmla="*/ 12 w 12"/>
                  <a:gd name="T21" fmla="*/ 77 h 77"/>
                  <a:gd name="T22" fmla="*/ 12 w 12"/>
                  <a:gd name="T23" fmla="*/ 76 h 77"/>
                  <a:gd name="T24" fmla="*/ 12 w 12"/>
                  <a:gd name="T25" fmla="*/ 10 h 77"/>
                  <a:gd name="T26" fmla="*/ 12 w 12"/>
                  <a:gd name="T27" fmla="*/ 10 h 77"/>
                  <a:gd name="T28" fmla="*/ 12 w 12"/>
                  <a:gd name="T29" fmla="*/ 1 h 77"/>
                  <a:gd name="T30" fmla="*/ 12 w 12"/>
                  <a:gd name="T31" fmla="*/ 0 h 77"/>
                  <a:gd name="T32" fmla="*/ 1 w 12"/>
                  <a:gd name="T33" fmla="*/ 1 h 77"/>
                  <a:gd name="T34" fmla="*/ 0 w 12"/>
                  <a:gd name="T35" fmla="*/ 2 h 77"/>
                  <a:gd name="T36" fmla="*/ 0 w 12"/>
                  <a:gd name="T37" fmla="*/ 7 h 77"/>
                  <a:gd name="T38" fmla="*/ 0 w 12"/>
                  <a:gd name="T39" fmla="*/ 11 h 77"/>
                  <a:gd name="T40" fmla="*/ 1 w 12"/>
                  <a:gd name="T41" fmla="*/ 12 h 77"/>
                  <a:gd name="T42" fmla="*/ 12 w 12"/>
                  <a:gd name="T43" fmla="*/ 11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2" y="69"/>
                      <a:pt x="12" y="67"/>
                      <a:pt x="12" y="49"/>
                    </a:cubicBezTo>
                    <a:cubicBezTo>
                      <a:pt x="12" y="36"/>
                      <a:pt x="12" y="30"/>
                      <a:pt x="12" y="25"/>
                    </a:cubicBezTo>
                    <a:lnTo>
                      <a:pt x="11" y="25"/>
                    </a:lnTo>
                    <a:cubicBezTo>
                      <a:pt x="6" y="26"/>
                      <a:pt x="5" y="26"/>
                      <a:pt x="1" y="27"/>
                    </a:cubicBezTo>
                    <a:lnTo>
                      <a:pt x="0" y="27"/>
                    </a:lnTo>
                    <a:cubicBezTo>
                      <a:pt x="1" y="33"/>
                      <a:pt x="1" y="37"/>
                      <a:pt x="1" y="56"/>
                    </a:cubicBezTo>
                    <a:cubicBezTo>
                      <a:pt x="1" y="67"/>
                      <a:pt x="1" y="71"/>
                      <a:pt x="0" y="76"/>
                    </a:cubicBezTo>
                    <a:lnTo>
                      <a:pt x="1" y="77"/>
                    </a:lnTo>
                    <a:cubicBezTo>
                      <a:pt x="6" y="77"/>
                      <a:pt x="7" y="77"/>
                      <a:pt x="12" y="77"/>
                    </a:cubicBezTo>
                    <a:lnTo>
                      <a:pt x="12" y="76"/>
                    </a:lnTo>
                    <a:close/>
                    <a:moveTo>
                      <a:pt x="12" y="10"/>
                    </a:moveTo>
                    <a:lnTo>
                      <a:pt x="12" y="10"/>
                    </a:lnTo>
                    <a:cubicBezTo>
                      <a:pt x="12" y="6"/>
                      <a:pt x="12" y="5"/>
                      <a:pt x="12" y="1"/>
                    </a:cubicBezTo>
                    <a:lnTo>
                      <a:pt x="12" y="0"/>
                    </a:lnTo>
                    <a:cubicBezTo>
                      <a:pt x="7" y="1"/>
                      <a:pt x="6" y="1"/>
                      <a:pt x="1" y="1"/>
                    </a:cubicBezTo>
                    <a:lnTo>
                      <a:pt x="0" y="2"/>
                    </a:lnTo>
                    <a:cubicBezTo>
                      <a:pt x="0" y="4"/>
                      <a:pt x="0" y="5"/>
                      <a:pt x="0" y="7"/>
                    </a:cubicBezTo>
                    <a:cubicBezTo>
                      <a:pt x="0" y="8"/>
                      <a:pt x="0" y="10"/>
                      <a:pt x="0" y="11"/>
                    </a:cubicBezTo>
                    <a:lnTo>
                      <a:pt x="1" y="12"/>
                    </a:lnTo>
                    <a:cubicBezTo>
                      <a:pt x="6" y="11"/>
                      <a:pt x="7" y="11"/>
                      <a:pt x="12" y="11"/>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02" name="Freeform 397"/>
              <p:cNvSpPr>
                <a:spLocks/>
              </p:cNvSpPr>
              <p:nvPr/>
            </p:nvSpPr>
            <p:spPr bwMode="auto">
              <a:xfrm>
                <a:off x="1996" y="1899"/>
                <a:ext cx="20" cy="40"/>
              </a:xfrm>
              <a:custGeom>
                <a:avLst/>
                <a:gdLst>
                  <a:gd name="T0" fmla="*/ 24 w 26"/>
                  <a:gd name="T1" fmla="*/ 11 h 53"/>
                  <a:gd name="T2" fmla="*/ 24 w 26"/>
                  <a:gd name="T3" fmla="*/ 11 h 53"/>
                  <a:gd name="T4" fmla="*/ 26 w 26"/>
                  <a:gd name="T5" fmla="*/ 1 h 53"/>
                  <a:gd name="T6" fmla="*/ 26 w 26"/>
                  <a:gd name="T7" fmla="*/ 1 h 53"/>
                  <a:gd name="T8" fmla="*/ 23 w 26"/>
                  <a:gd name="T9" fmla="*/ 0 h 53"/>
                  <a:gd name="T10" fmla="*/ 11 w 26"/>
                  <a:gd name="T11" fmla="*/ 10 h 53"/>
                  <a:gd name="T12" fmla="*/ 12 w 26"/>
                  <a:gd name="T13" fmla="*/ 1 h 53"/>
                  <a:gd name="T14" fmla="*/ 11 w 26"/>
                  <a:gd name="T15" fmla="*/ 1 h 53"/>
                  <a:gd name="T16" fmla="*/ 1 w 26"/>
                  <a:gd name="T17" fmla="*/ 3 h 53"/>
                  <a:gd name="T18" fmla="*/ 0 w 26"/>
                  <a:gd name="T19" fmla="*/ 3 h 53"/>
                  <a:gd name="T20" fmla="*/ 1 w 26"/>
                  <a:gd name="T21" fmla="*/ 29 h 53"/>
                  <a:gd name="T22" fmla="*/ 1 w 26"/>
                  <a:gd name="T23" fmla="*/ 53 h 53"/>
                  <a:gd name="T24" fmla="*/ 1 w 26"/>
                  <a:gd name="T25" fmla="*/ 53 h 53"/>
                  <a:gd name="T26" fmla="*/ 12 w 26"/>
                  <a:gd name="T27" fmla="*/ 53 h 53"/>
                  <a:gd name="T28" fmla="*/ 12 w 26"/>
                  <a:gd name="T29" fmla="*/ 52 h 53"/>
                  <a:gd name="T30" fmla="*/ 12 w 26"/>
                  <a:gd name="T31" fmla="*/ 30 h 53"/>
                  <a:gd name="T32" fmla="*/ 16 w 26"/>
                  <a:gd name="T33" fmla="*/ 12 h 53"/>
                  <a:gd name="T34" fmla="*/ 20 w 26"/>
                  <a:gd name="T35" fmla="*/ 11 h 53"/>
                  <a:gd name="T36" fmla="*/ 24 w 26"/>
                  <a:gd name="T37" fmla="*/ 12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7"/>
                      <a:pt x="25" y="6"/>
                      <a:pt x="26" y="1"/>
                    </a:cubicBezTo>
                    <a:lnTo>
                      <a:pt x="26" y="1"/>
                    </a:lnTo>
                    <a:cubicBezTo>
                      <a:pt x="25" y="0"/>
                      <a:pt x="24" y="0"/>
                      <a:pt x="23" y="0"/>
                    </a:cubicBezTo>
                    <a:cubicBezTo>
                      <a:pt x="15" y="0"/>
                      <a:pt x="12" y="7"/>
                      <a:pt x="11" y="10"/>
                    </a:cubicBezTo>
                    <a:lnTo>
                      <a:pt x="12" y="1"/>
                    </a:lnTo>
                    <a:lnTo>
                      <a:pt x="11" y="1"/>
                    </a:lnTo>
                    <a:cubicBezTo>
                      <a:pt x="7" y="2"/>
                      <a:pt x="4" y="2"/>
                      <a:pt x="1" y="3"/>
                    </a:cubicBezTo>
                    <a:lnTo>
                      <a:pt x="0" y="3"/>
                    </a:lnTo>
                    <a:cubicBezTo>
                      <a:pt x="1" y="9"/>
                      <a:pt x="1" y="13"/>
                      <a:pt x="1" y="29"/>
                    </a:cubicBezTo>
                    <a:cubicBezTo>
                      <a:pt x="1" y="38"/>
                      <a:pt x="1" y="45"/>
                      <a:pt x="1" y="53"/>
                    </a:cubicBezTo>
                    <a:lnTo>
                      <a:pt x="1" y="53"/>
                    </a:lnTo>
                    <a:cubicBezTo>
                      <a:pt x="6" y="53"/>
                      <a:pt x="7" y="53"/>
                      <a:pt x="12" y="53"/>
                    </a:cubicBezTo>
                    <a:lnTo>
                      <a:pt x="12" y="52"/>
                    </a:lnTo>
                    <a:cubicBezTo>
                      <a:pt x="12" y="47"/>
                      <a:pt x="12" y="41"/>
                      <a:pt x="12" y="30"/>
                    </a:cubicBezTo>
                    <a:cubicBezTo>
                      <a:pt x="12" y="19"/>
                      <a:pt x="12" y="15"/>
                      <a:pt x="16" y="12"/>
                    </a:cubicBezTo>
                    <a:cubicBezTo>
                      <a:pt x="16" y="12"/>
                      <a:pt x="18" y="11"/>
                      <a:pt x="20" y="11"/>
                    </a:cubicBezTo>
                    <a:cubicBezTo>
                      <a:pt x="21" y="11"/>
                      <a:pt x="23" y="11"/>
                      <a:pt x="24" y="12"/>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03" name="Freeform 398"/>
              <p:cNvSpPr>
                <a:spLocks noEditPoints="1"/>
              </p:cNvSpPr>
              <p:nvPr/>
            </p:nvSpPr>
            <p:spPr bwMode="auto">
              <a:xfrm>
                <a:off x="2019" y="1899"/>
                <a:ext cx="36" cy="41"/>
              </a:xfrm>
              <a:custGeom>
                <a:avLst/>
                <a:gdLst>
                  <a:gd name="T0" fmla="*/ 43 w 46"/>
                  <a:gd name="T1" fmla="*/ 40 h 54"/>
                  <a:gd name="T2" fmla="*/ 43 w 46"/>
                  <a:gd name="T3" fmla="*/ 40 h 54"/>
                  <a:gd name="T4" fmla="*/ 36 w 46"/>
                  <a:gd name="T5" fmla="*/ 45 h 54"/>
                  <a:gd name="T6" fmla="*/ 27 w 46"/>
                  <a:gd name="T7" fmla="*/ 46 h 54"/>
                  <a:gd name="T8" fmla="*/ 14 w 46"/>
                  <a:gd name="T9" fmla="*/ 41 h 54"/>
                  <a:gd name="T10" fmla="*/ 10 w 46"/>
                  <a:gd name="T11" fmla="*/ 28 h 54"/>
                  <a:gd name="T12" fmla="*/ 45 w 46"/>
                  <a:gd name="T13" fmla="*/ 28 h 54"/>
                  <a:gd name="T14" fmla="*/ 45 w 46"/>
                  <a:gd name="T15" fmla="*/ 28 h 54"/>
                  <a:gd name="T16" fmla="*/ 40 w 46"/>
                  <a:gd name="T17" fmla="*/ 7 h 54"/>
                  <a:gd name="T18" fmla="*/ 24 w 46"/>
                  <a:gd name="T19" fmla="*/ 0 h 54"/>
                  <a:gd name="T20" fmla="*/ 0 w 46"/>
                  <a:gd name="T21" fmla="*/ 28 h 54"/>
                  <a:gd name="T22" fmla="*/ 26 w 46"/>
                  <a:gd name="T23" fmla="*/ 54 h 54"/>
                  <a:gd name="T24" fmla="*/ 42 w 46"/>
                  <a:gd name="T25" fmla="*/ 50 h 54"/>
                  <a:gd name="T26" fmla="*/ 43 w 46"/>
                  <a:gd name="T27" fmla="*/ 50 h 54"/>
                  <a:gd name="T28" fmla="*/ 43 w 46"/>
                  <a:gd name="T29" fmla="*/ 41 h 54"/>
                  <a:gd name="T30" fmla="*/ 43 w 46"/>
                  <a:gd name="T31" fmla="*/ 40 h 54"/>
                  <a:gd name="T32" fmla="*/ 35 w 46"/>
                  <a:gd name="T33" fmla="*/ 21 h 54"/>
                  <a:gd name="T34" fmla="*/ 35 w 46"/>
                  <a:gd name="T35" fmla="*/ 21 h 54"/>
                  <a:gd name="T36" fmla="*/ 10 w 46"/>
                  <a:gd name="T37" fmla="*/ 21 h 54"/>
                  <a:gd name="T38" fmla="*/ 23 w 46"/>
                  <a:gd name="T39" fmla="*/ 7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1" y="41"/>
                      <a:pt x="39" y="43"/>
                      <a:pt x="36" y="45"/>
                    </a:cubicBezTo>
                    <a:cubicBezTo>
                      <a:pt x="33" y="46"/>
                      <a:pt x="30" y="46"/>
                      <a:pt x="27" y="46"/>
                    </a:cubicBezTo>
                    <a:cubicBezTo>
                      <a:pt x="24" y="46"/>
                      <a:pt x="18" y="46"/>
                      <a:pt x="14" y="41"/>
                    </a:cubicBezTo>
                    <a:cubicBezTo>
                      <a:pt x="11" y="37"/>
                      <a:pt x="10" y="32"/>
                      <a:pt x="10" y="28"/>
                    </a:cubicBezTo>
                    <a:cubicBezTo>
                      <a:pt x="27" y="28"/>
                      <a:pt x="29" y="28"/>
                      <a:pt x="45" y="28"/>
                    </a:cubicBezTo>
                    <a:lnTo>
                      <a:pt x="45" y="28"/>
                    </a:lnTo>
                    <a:cubicBezTo>
                      <a:pt x="46" y="23"/>
                      <a:pt x="46" y="14"/>
                      <a:pt x="40" y="7"/>
                    </a:cubicBezTo>
                    <a:cubicBezTo>
                      <a:pt x="37" y="3"/>
                      <a:pt x="32" y="0"/>
                      <a:pt x="24" y="0"/>
                    </a:cubicBezTo>
                    <a:cubicBezTo>
                      <a:pt x="11" y="0"/>
                      <a:pt x="0" y="9"/>
                      <a:pt x="0" y="28"/>
                    </a:cubicBezTo>
                    <a:cubicBezTo>
                      <a:pt x="0" y="45"/>
                      <a:pt x="10" y="54"/>
                      <a:pt x="26" y="54"/>
                    </a:cubicBezTo>
                    <a:cubicBezTo>
                      <a:pt x="35" y="54"/>
                      <a:pt x="40" y="51"/>
                      <a:pt x="42" y="50"/>
                    </a:cubicBezTo>
                    <a:lnTo>
                      <a:pt x="43" y="50"/>
                    </a:lnTo>
                    <a:cubicBezTo>
                      <a:pt x="43" y="46"/>
                      <a:pt x="43" y="45"/>
                      <a:pt x="43" y="41"/>
                    </a:cubicBezTo>
                    <a:lnTo>
                      <a:pt x="43" y="40"/>
                    </a:lnTo>
                    <a:close/>
                    <a:moveTo>
                      <a:pt x="35" y="21"/>
                    </a:moveTo>
                    <a:lnTo>
                      <a:pt x="35" y="21"/>
                    </a:lnTo>
                    <a:cubicBezTo>
                      <a:pt x="26" y="21"/>
                      <a:pt x="22" y="21"/>
                      <a:pt x="10" y="21"/>
                    </a:cubicBezTo>
                    <a:cubicBezTo>
                      <a:pt x="11" y="11"/>
                      <a:pt x="18" y="7"/>
                      <a:pt x="23" y="7"/>
                    </a:cubicBezTo>
                    <a:cubicBezTo>
                      <a:pt x="28" y="7"/>
                      <a:pt x="32" y="10"/>
                      <a:pt x="34" y="15"/>
                    </a:cubicBezTo>
                    <a:cubicBezTo>
                      <a:pt x="35" y="17"/>
                      <a:pt x="35" y="19"/>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04" name="Freeform 399"/>
              <p:cNvSpPr>
                <a:spLocks/>
              </p:cNvSpPr>
              <p:nvPr/>
            </p:nvSpPr>
            <p:spPr bwMode="auto">
              <a:xfrm>
                <a:off x="2062" y="1899"/>
                <a:ext cx="58" cy="40"/>
              </a:xfrm>
              <a:custGeom>
                <a:avLst/>
                <a:gdLst>
                  <a:gd name="T0" fmla="*/ 0 w 76"/>
                  <a:gd name="T1" fmla="*/ 3 h 53"/>
                  <a:gd name="T2" fmla="*/ 0 w 76"/>
                  <a:gd name="T3" fmla="*/ 3 h 53"/>
                  <a:gd name="T4" fmla="*/ 2 w 76"/>
                  <a:gd name="T5" fmla="*/ 33 h 53"/>
                  <a:gd name="T6" fmla="*/ 1 w 76"/>
                  <a:gd name="T7" fmla="*/ 53 h 53"/>
                  <a:gd name="T8" fmla="*/ 2 w 76"/>
                  <a:gd name="T9" fmla="*/ 53 h 53"/>
                  <a:gd name="T10" fmla="*/ 12 w 76"/>
                  <a:gd name="T11" fmla="*/ 53 h 53"/>
                  <a:gd name="T12" fmla="*/ 13 w 76"/>
                  <a:gd name="T13" fmla="*/ 52 h 53"/>
                  <a:gd name="T14" fmla="*/ 12 w 76"/>
                  <a:gd name="T15" fmla="*/ 31 h 53"/>
                  <a:gd name="T16" fmla="*/ 12 w 76"/>
                  <a:gd name="T17" fmla="*/ 14 h 53"/>
                  <a:gd name="T18" fmla="*/ 24 w 76"/>
                  <a:gd name="T19" fmla="*/ 9 h 53"/>
                  <a:gd name="T20" fmla="*/ 33 w 76"/>
                  <a:gd name="T21" fmla="*/ 16 h 53"/>
                  <a:gd name="T22" fmla="*/ 33 w 76"/>
                  <a:gd name="T23" fmla="*/ 26 h 53"/>
                  <a:gd name="T24" fmla="*/ 33 w 76"/>
                  <a:gd name="T25" fmla="*/ 53 h 53"/>
                  <a:gd name="T26" fmla="*/ 34 w 76"/>
                  <a:gd name="T27" fmla="*/ 53 h 53"/>
                  <a:gd name="T28" fmla="*/ 44 w 76"/>
                  <a:gd name="T29" fmla="*/ 53 h 53"/>
                  <a:gd name="T30" fmla="*/ 44 w 76"/>
                  <a:gd name="T31" fmla="*/ 52 h 53"/>
                  <a:gd name="T32" fmla="*/ 44 w 76"/>
                  <a:gd name="T33" fmla="*/ 32 h 53"/>
                  <a:gd name="T34" fmla="*/ 44 w 76"/>
                  <a:gd name="T35" fmla="*/ 26 h 53"/>
                  <a:gd name="T36" fmla="*/ 43 w 76"/>
                  <a:gd name="T37" fmla="*/ 14 h 53"/>
                  <a:gd name="T38" fmla="*/ 56 w 76"/>
                  <a:gd name="T39" fmla="*/ 9 h 53"/>
                  <a:gd name="T40" fmla="*/ 65 w 76"/>
                  <a:gd name="T41" fmla="*/ 17 h 53"/>
                  <a:gd name="T42" fmla="*/ 65 w 76"/>
                  <a:gd name="T43" fmla="*/ 27 h 53"/>
                  <a:gd name="T44" fmla="*/ 65 w 76"/>
                  <a:gd name="T45" fmla="*/ 53 h 53"/>
                  <a:gd name="T46" fmla="*/ 66 w 76"/>
                  <a:gd name="T47" fmla="*/ 53 h 53"/>
                  <a:gd name="T48" fmla="*/ 76 w 76"/>
                  <a:gd name="T49" fmla="*/ 53 h 53"/>
                  <a:gd name="T50" fmla="*/ 76 w 76"/>
                  <a:gd name="T51" fmla="*/ 52 h 53"/>
                  <a:gd name="T52" fmla="*/ 76 w 76"/>
                  <a:gd name="T53" fmla="*/ 29 h 53"/>
                  <a:gd name="T54" fmla="*/ 76 w 76"/>
                  <a:gd name="T55" fmla="*/ 21 h 53"/>
                  <a:gd name="T56" fmla="*/ 71 w 76"/>
                  <a:gd name="T57" fmla="*/ 4 h 53"/>
                  <a:gd name="T58" fmla="*/ 60 w 76"/>
                  <a:gd name="T59" fmla="*/ 0 h 53"/>
                  <a:gd name="T60" fmla="*/ 41 w 76"/>
                  <a:gd name="T61" fmla="*/ 7 h 53"/>
                  <a:gd name="T62" fmla="*/ 29 w 76"/>
                  <a:gd name="T63" fmla="*/ 0 h 53"/>
                  <a:gd name="T64" fmla="*/ 12 w 76"/>
                  <a:gd name="T65" fmla="*/ 6 h 53"/>
                  <a:gd name="T66" fmla="*/ 12 w 76"/>
                  <a:gd name="T67" fmla="*/ 1 h 53"/>
                  <a:gd name="T68" fmla="*/ 12 w 76"/>
                  <a:gd name="T69" fmla="*/ 1 h 53"/>
                  <a:gd name="T70" fmla="*/ 1 w 76"/>
                  <a:gd name="T71" fmla="*/ 3 h 53"/>
                  <a:gd name="T72" fmla="*/ 0 w 76"/>
                  <a:gd name="T73"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53">
                    <a:moveTo>
                      <a:pt x="0" y="3"/>
                    </a:moveTo>
                    <a:lnTo>
                      <a:pt x="0" y="3"/>
                    </a:lnTo>
                    <a:cubicBezTo>
                      <a:pt x="1" y="8"/>
                      <a:pt x="2" y="14"/>
                      <a:pt x="2" y="33"/>
                    </a:cubicBezTo>
                    <a:cubicBezTo>
                      <a:pt x="2" y="43"/>
                      <a:pt x="1" y="49"/>
                      <a:pt x="1" y="53"/>
                    </a:cubicBezTo>
                    <a:lnTo>
                      <a:pt x="2" y="53"/>
                    </a:lnTo>
                    <a:cubicBezTo>
                      <a:pt x="7" y="53"/>
                      <a:pt x="7" y="53"/>
                      <a:pt x="12" y="53"/>
                    </a:cubicBezTo>
                    <a:lnTo>
                      <a:pt x="13" y="52"/>
                    </a:lnTo>
                    <a:cubicBezTo>
                      <a:pt x="12" y="47"/>
                      <a:pt x="12" y="42"/>
                      <a:pt x="12" y="31"/>
                    </a:cubicBezTo>
                    <a:lnTo>
                      <a:pt x="12" y="14"/>
                    </a:lnTo>
                    <a:cubicBezTo>
                      <a:pt x="17" y="10"/>
                      <a:pt x="21" y="9"/>
                      <a:pt x="24" y="9"/>
                    </a:cubicBezTo>
                    <a:cubicBezTo>
                      <a:pt x="30" y="9"/>
                      <a:pt x="32" y="13"/>
                      <a:pt x="33" y="16"/>
                    </a:cubicBezTo>
                    <a:cubicBezTo>
                      <a:pt x="33" y="19"/>
                      <a:pt x="33" y="21"/>
                      <a:pt x="33" y="26"/>
                    </a:cubicBezTo>
                    <a:cubicBezTo>
                      <a:pt x="33" y="32"/>
                      <a:pt x="33" y="44"/>
                      <a:pt x="33" y="53"/>
                    </a:cubicBezTo>
                    <a:lnTo>
                      <a:pt x="34" y="53"/>
                    </a:lnTo>
                    <a:cubicBezTo>
                      <a:pt x="38" y="53"/>
                      <a:pt x="39" y="53"/>
                      <a:pt x="44" y="53"/>
                    </a:cubicBezTo>
                    <a:lnTo>
                      <a:pt x="44" y="52"/>
                    </a:lnTo>
                    <a:cubicBezTo>
                      <a:pt x="44" y="45"/>
                      <a:pt x="44" y="42"/>
                      <a:pt x="44" y="32"/>
                    </a:cubicBezTo>
                    <a:lnTo>
                      <a:pt x="44" y="26"/>
                    </a:lnTo>
                    <a:cubicBezTo>
                      <a:pt x="44" y="23"/>
                      <a:pt x="44" y="16"/>
                      <a:pt x="43" y="14"/>
                    </a:cubicBezTo>
                    <a:cubicBezTo>
                      <a:pt x="49" y="10"/>
                      <a:pt x="54" y="9"/>
                      <a:pt x="56" y="9"/>
                    </a:cubicBezTo>
                    <a:cubicBezTo>
                      <a:pt x="62" y="9"/>
                      <a:pt x="64" y="12"/>
                      <a:pt x="65" y="17"/>
                    </a:cubicBezTo>
                    <a:cubicBezTo>
                      <a:pt x="65" y="19"/>
                      <a:pt x="65" y="21"/>
                      <a:pt x="65" y="27"/>
                    </a:cubicBezTo>
                    <a:cubicBezTo>
                      <a:pt x="65" y="35"/>
                      <a:pt x="65" y="44"/>
                      <a:pt x="65" y="53"/>
                    </a:cubicBezTo>
                    <a:lnTo>
                      <a:pt x="66" y="53"/>
                    </a:lnTo>
                    <a:cubicBezTo>
                      <a:pt x="70" y="53"/>
                      <a:pt x="71" y="53"/>
                      <a:pt x="76" y="53"/>
                    </a:cubicBezTo>
                    <a:lnTo>
                      <a:pt x="76" y="52"/>
                    </a:lnTo>
                    <a:cubicBezTo>
                      <a:pt x="76" y="43"/>
                      <a:pt x="76" y="41"/>
                      <a:pt x="76" y="29"/>
                    </a:cubicBezTo>
                    <a:lnTo>
                      <a:pt x="76" y="21"/>
                    </a:lnTo>
                    <a:cubicBezTo>
                      <a:pt x="76" y="12"/>
                      <a:pt x="76" y="9"/>
                      <a:pt x="71" y="4"/>
                    </a:cubicBezTo>
                    <a:cubicBezTo>
                      <a:pt x="68" y="1"/>
                      <a:pt x="64" y="0"/>
                      <a:pt x="60" y="0"/>
                    </a:cubicBezTo>
                    <a:cubicBezTo>
                      <a:pt x="51" y="0"/>
                      <a:pt x="44" y="5"/>
                      <a:pt x="41" y="7"/>
                    </a:cubicBezTo>
                    <a:cubicBezTo>
                      <a:pt x="40" y="5"/>
                      <a:pt x="37" y="0"/>
                      <a:pt x="29" y="0"/>
                    </a:cubicBezTo>
                    <a:cubicBezTo>
                      <a:pt x="21" y="0"/>
                      <a:pt x="15" y="4"/>
                      <a:pt x="12" y="6"/>
                    </a:cubicBezTo>
                    <a:lnTo>
                      <a:pt x="12" y="1"/>
                    </a:lnTo>
                    <a:lnTo>
                      <a:pt x="12" y="1"/>
                    </a:lnTo>
                    <a:cubicBezTo>
                      <a:pt x="9" y="1"/>
                      <a:pt x="6" y="2"/>
                      <a:pt x="1" y="3"/>
                    </a:cubicBezTo>
                    <a:lnTo>
                      <a:pt x="0"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05" name="Freeform 400"/>
              <p:cNvSpPr>
                <a:spLocks noEditPoints="1"/>
              </p:cNvSpPr>
              <p:nvPr/>
            </p:nvSpPr>
            <p:spPr bwMode="auto">
              <a:xfrm>
                <a:off x="2129" y="1899"/>
                <a:ext cx="35" cy="41"/>
              </a:xfrm>
              <a:custGeom>
                <a:avLst/>
                <a:gdLst>
                  <a:gd name="T0" fmla="*/ 43 w 46"/>
                  <a:gd name="T1" fmla="*/ 40 h 54"/>
                  <a:gd name="T2" fmla="*/ 43 w 46"/>
                  <a:gd name="T3" fmla="*/ 40 h 54"/>
                  <a:gd name="T4" fmla="*/ 36 w 46"/>
                  <a:gd name="T5" fmla="*/ 45 h 54"/>
                  <a:gd name="T6" fmla="*/ 27 w 46"/>
                  <a:gd name="T7" fmla="*/ 46 h 54"/>
                  <a:gd name="T8" fmla="*/ 15 w 46"/>
                  <a:gd name="T9" fmla="*/ 41 h 54"/>
                  <a:gd name="T10" fmla="*/ 11 w 46"/>
                  <a:gd name="T11" fmla="*/ 28 h 54"/>
                  <a:gd name="T12" fmla="*/ 45 w 46"/>
                  <a:gd name="T13" fmla="*/ 28 h 54"/>
                  <a:gd name="T14" fmla="*/ 46 w 46"/>
                  <a:gd name="T15" fmla="*/ 28 h 54"/>
                  <a:gd name="T16" fmla="*/ 41 w 46"/>
                  <a:gd name="T17" fmla="*/ 7 h 54"/>
                  <a:gd name="T18" fmla="*/ 24 w 46"/>
                  <a:gd name="T19" fmla="*/ 0 h 54"/>
                  <a:gd name="T20" fmla="*/ 0 w 46"/>
                  <a:gd name="T21" fmla="*/ 28 h 54"/>
                  <a:gd name="T22" fmla="*/ 27 w 46"/>
                  <a:gd name="T23" fmla="*/ 54 h 54"/>
                  <a:gd name="T24" fmla="*/ 43 w 46"/>
                  <a:gd name="T25" fmla="*/ 50 h 54"/>
                  <a:gd name="T26" fmla="*/ 43 w 46"/>
                  <a:gd name="T27" fmla="*/ 50 h 54"/>
                  <a:gd name="T28" fmla="*/ 44 w 46"/>
                  <a:gd name="T29" fmla="*/ 41 h 54"/>
                  <a:gd name="T30" fmla="*/ 43 w 46"/>
                  <a:gd name="T31" fmla="*/ 40 h 54"/>
                  <a:gd name="T32" fmla="*/ 36 w 46"/>
                  <a:gd name="T33" fmla="*/ 21 h 54"/>
                  <a:gd name="T34" fmla="*/ 36 w 46"/>
                  <a:gd name="T35" fmla="*/ 21 h 54"/>
                  <a:gd name="T36" fmla="*/ 11 w 46"/>
                  <a:gd name="T37" fmla="*/ 21 h 54"/>
                  <a:gd name="T38" fmla="*/ 24 w 46"/>
                  <a:gd name="T39" fmla="*/ 7 h 54"/>
                  <a:gd name="T40" fmla="*/ 35 w 46"/>
                  <a:gd name="T41" fmla="*/ 15 h 54"/>
                  <a:gd name="T42" fmla="*/ 36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1"/>
                      <a:pt x="40" y="43"/>
                      <a:pt x="36" y="45"/>
                    </a:cubicBezTo>
                    <a:cubicBezTo>
                      <a:pt x="33" y="46"/>
                      <a:pt x="30" y="46"/>
                      <a:pt x="27" y="46"/>
                    </a:cubicBezTo>
                    <a:cubicBezTo>
                      <a:pt x="24" y="46"/>
                      <a:pt x="19" y="46"/>
                      <a:pt x="15" y="41"/>
                    </a:cubicBezTo>
                    <a:cubicBezTo>
                      <a:pt x="11" y="37"/>
                      <a:pt x="11" y="32"/>
                      <a:pt x="11" y="28"/>
                    </a:cubicBezTo>
                    <a:cubicBezTo>
                      <a:pt x="27" y="28"/>
                      <a:pt x="30" y="28"/>
                      <a:pt x="45" y="28"/>
                    </a:cubicBezTo>
                    <a:lnTo>
                      <a:pt x="46" y="28"/>
                    </a:lnTo>
                    <a:cubicBezTo>
                      <a:pt x="46" y="23"/>
                      <a:pt x="46" y="14"/>
                      <a:pt x="41" y="7"/>
                    </a:cubicBezTo>
                    <a:cubicBezTo>
                      <a:pt x="38" y="3"/>
                      <a:pt x="32" y="0"/>
                      <a:pt x="24" y="0"/>
                    </a:cubicBezTo>
                    <a:cubicBezTo>
                      <a:pt x="11" y="0"/>
                      <a:pt x="0" y="9"/>
                      <a:pt x="0" y="28"/>
                    </a:cubicBezTo>
                    <a:cubicBezTo>
                      <a:pt x="0" y="45"/>
                      <a:pt x="10" y="54"/>
                      <a:pt x="27" y="54"/>
                    </a:cubicBezTo>
                    <a:cubicBezTo>
                      <a:pt x="36" y="54"/>
                      <a:pt x="41" y="51"/>
                      <a:pt x="43" y="50"/>
                    </a:cubicBezTo>
                    <a:lnTo>
                      <a:pt x="43" y="50"/>
                    </a:lnTo>
                    <a:cubicBezTo>
                      <a:pt x="43" y="46"/>
                      <a:pt x="43" y="45"/>
                      <a:pt x="44" y="41"/>
                    </a:cubicBezTo>
                    <a:lnTo>
                      <a:pt x="43" y="40"/>
                    </a:lnTo>
                    <a:close/>
                    <a:moveTo>
                      <a:pt x="36" y="21"/>
                    </a:moveTo>
                    <a:lnTo>
                      <a:pt x="36" y="21"/>
                    </a:lnTo>
                    <a:cubicBezTo>
                      <a:pt x="27" y="21"/>
                      <a:pt x="23" y="21"/>
                      <a:pt x="11" y="21"/>
                    </a:cubicBezTo>
                    <a:cubicBezTo>
                      <a:pt x="12" y="11"/>
                      <a:pt x="18" y="7"/>
                      <a:pt x="24" y="7"/>
                    </a:cubicBezTo>
                    <a:cubicBezTo>
                      <a:pt x="28" y="7"/>
                      <a:pt x="33" y="10"/>
                      <a:pt x="35" y="15"/>
                    </a:cubicBezTo>
                    <a:cubicBezTo>
                      <a:pt x="36" y="17"/>
                      <a:pt x="36" y="19"/>
                      <a:pt x="36"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06" name="Freeform 401"/>
              <p:cNvSpPr>
                <a:spLocks/>
              </p:cNvSpPr>
              <p:nvPr/>
            </p:nvSpPr>
            <p:spPr bwMode="auto">
              <a:xfrm>
                <a:off x="2172" y="1899"/>
                <a:ext cx="34" cy="40"/>
              </a:xfrm>
              <a:custGeom>
                <a:avLst/>
                <a:gdLst>
                  <a:gd name="T0" fmla="*/ 45 w 45"/>
                  <a:gd name="T1" fmla="*/ 52 h 53"/>
                  <a:gd name="T2" fmla="*/ 45 w 45"/>
                  <a:gd name="T3" fmla="*/ 52 h 53"/>
                  <a:gd name="T4" fmla="*/ 44 w 45"/>
                  <a:gd name="T5" fmla="*/ 32 h 53"/>
                  <a:gd name="T6" fmla="*/ 44 w 45"/>
                  <a:gd name="T7" fmla="*/ 21 h 53"/>
                  <a:gd name="T8" fmla="*/ 43 w 45"/>
                  <a:gd name="T9" fmla="*/ 9 h 53"/>
                  <a:gd name="T10" fmla="*/ 37 w 45"/>
                  <a:gd name="T11" fmla="*/ 2 h 53"/>
                  <a:gd name="T12" fmla="*/ 29 w 45"/>
                  <a:gd name="T13" fmla="*/ 0 h 53"/>
                  <a:gd name="T14" fmla="*/ 11 w 45"/>
                  <a:gd name="T15" fmla="*/ 7 h 53"/>
                  <a:gd name="T16" fmla="*/ 12 w 45"/>
                  <a:gd name="T17" fmla="*/ 1 h 53"/>
                  <a:gd name="T18" fmla="*/ 11 w 45"/>
                  <a:gd name="T19" fmla="*/ 1 h 53"/>
                  <a:gd name="T20" fmla="*/ 0 w 45"/>
                  <a:gd name="T21" fmla="*/ 3 h 53"/>
                  <a:gd name="T22" fmla="*/ 0 w 45"/>
                  <a:gd name="T23" fmla="*/ 3 h 53"/>
                  <a:gd name="T24" fmla="*/ 1 w 45"/>
                  <a:gd name="T25" fmla="*/ 34 h 53"/>
                  <a:gd name="T26" fmla="*/ 1 w 45"/>
                  <a:gd name="T27" fmla="*/ 52 h 53"/>
                  <a:gd name="T28" fmla="*/ 1 w 45"/>
                  <a:gd name="T29" fmla="*/ 53 h 53"/>
                  <a:gd name="T30" fmla="*/ 12 w 45"/>
                  <a:gd name="T31" fmla="*/ 53 h 53"/>
                  <a:gd name="T32" fmla="*/ 12 w 45"/>
                  <a:gd name="T33" fmla="*/ 52 h 53"/>
                  <a:gd name="T34" fmla="*/ 11 w 45"/>
                  <a:gd name="T35" fmla="*/ 14 h 53"/>
                  <a:gd name="T36" fmla="*/ 25 w 45"/>
                  <a:gd name="T37" fmla="*/ 9 h 53"/>
                  <a:gd name="T38" fmla="*/ 33 w 45"/>
                  <a:gd name="T39" fmla="*/ 16 h 53"/>
                  <a:gd name="T40" fmla="*/ 34 w 45"/>
                  <a:gd name="T41" fmla="*/ 35 h 53"/>
                  <a:gd name="T42" fmla="*/ 34 w 45"/>
                  <a:gd name="T43" fmla="*/ 49 h 53"/>
                  <a:gd name="T44" fmla="*/ 34 w 45"/>
                  <a:gd name="T45" fmla="*/ 52 h 53"/>
                  <a:gd name="T46" fmla="*/ 35 w 45"/>
                  <a:gd name="T47" fmla="*/ 53 h 53"/>
                  <a:gd name="T48" fmla="*/ 44 w 45"/>
                  <a:gd name="T49" fmla="*/ 53 h 53"/>
                  <a:gd name="T50" fmla="*/ 45 w 45"/>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5" y="52"/>
                    </a:moveTo>
                    <a:lnTo>
                      <a:pt x="45" y="52"/>
                    </a:lnTo>
                    <a:cubicBezTo>
                      <a:pt x="45" y="48"/>
                      <a:pt x="45" y="44"/>
                      <a:pt x="44" y="32"/>
                    </a:cubicBezTo>
                    <a:lnTo>
                      <a:pt x="44" y="21"/>
                    </a:lnTo>
                    <a:cubicBezTo>
                      <a:pt x="44" y="15"/>
                      <a:pt x="44" y="12"/>
                      <a:pt x="43" y="9"/>
                    </a:cubicBezTo>
                    <a:cubicBezTo>
                      <a:pt x="42" y="6"/>
                      <a:pt x="40" y="4"/>
                      <a:pt x="37" y="2"/>
                    </a:cubicBezTo>
                    <a:cubicBezTo>
                      <a:pt x="34" y="1"/>
                      <a:pt x="31" y="0"/>
                      <a:pt x="29" y="0"/>
                    </a:cubicBezTo>
                    <a:cubicBezTo>
                      <a:pt x="20" y="0"/>
                      <a:pt x="14" y="5"/>
                      <a:pt x="11" y="7"/>
                    </a:cubicBezTo>
                    <a:lnTo>
                      <a:pt x="12" y="1"/>
                    </a:lnTo>
                    <a:lnTo>
                      <a:pt x="11" y="1"/>
                    </a:lnTo>
                    <a:cubicBezTo>
                      <a:pt x="6" y="2"/>
                      <a:pt x="5" y="2"/>
                      <a:pt x="0" y="3"/>
                    </a:cubicBezTo>
                    <a:lnTo>
                      <a:pt x="0" y="3"/>
                    </a:lnTo>
                    <a:cubicBezTo>
                      <a:pt x="0" y="10"/>
                      <a:pt x="1" y="18"/>
                      <a:pt x="1" y="34"/>
                    </a:cubicBezTo>
                    <a:cubicBezTo>
                      <a:pt x="1" y="42"/>
                      <a:pt x="1" y="47"/>
                      <a:pt x="1" y="52"/>
                    </a:cubicBezTo>
                    <a:lnTo>
                      <a:pt x="1" y="53"/>
                    </a:lnTo>
                    <a:cubicBezTo>
                      <a:pt x="6" y="53"/>
                      <a:pt x="7" y="53"/>
                      <a:pt x="12" y="53"/>
                    </a:cubicBezTo>
                    <a:lnTo>
                      <a:pt x="12" y="52"/>
                    </a:lnTo>
                    <a:cubicBezTo>
                      <a:pt x="11" y="41"/>
                      <a:pt x="11" y="32"/>
                      <a:pt x="11" y="14"/>
                    </a:cubicBezTo>
                    <a:cubicBezTo>
                      <a:pt x="14" y="12"/>
                      <a:pt x="19" y="9"/>
                      <a:pt x="25" y="9"/>
                    </a:cubicBezTo>
                    <a:cubicBezTo>
                      <a:pt x="26" y="9"/>
                      <a:pt x="32" y="9"/>
                      <a:pt x="33" y="16"/>
                    </a:cubicBezTo>
                    <a:cubicBezTo>
                      <a:pt x="34" y="18"/>
                      <a:pt x="34" y="19"/>
                      <a:pt x="34" y="35"/>
                    </a:cubicBezTo>
                    <a:cubicBezTo>
                      <a:pt x="34" y="40"/>
                      <a:pt x="34" y="44"/>
                      <a:pt x="34" y="49"/>
                    </a:cubicBezTo>
                    <a:cubicBezTo>
                      <a:pt x="34" y="50"/>
                      <a:pt x="34" y="51"/>
                      <a:pt x="34" y="52"/>
                    </a:cubicBezTo>
                    <a:lnTo>
                      <a:pt x="35" y="53"/>
                    </a:lnTo>
                    <a:cubicBezTo>
                      <a:pt x="39" y="53"/>
                      <a:pt x="40" y="53"/>
                      <a:pt x="44" y="53"/>
                    </a:cubicBezTo>
                    <a:lnTo>
                      <a:pt x="45"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07" name="Freeform 402"/>
              <p:cNvSpPr>
                <a:spLocks/>
              </p:cNvSpPr>
              <p:nvPr/>
            </p:nvSpPr>
            <p:spPr bwMode="auto">
              <a:xfrm>
                <a:off x="2212" y="1888"/>
                <a:ext cx="22" cy="51"/>
              </a:xfrm>
              <a:custGeom>
                <a:avLst/>
                <a:gdLst>
                  <a:gd name="T0" fmla="*/ 28 w 29"/>
                  <a:gd name="T1" fmla="*/ 58 h 67"/>
                  <a:gd name="T2" fmla="*/ 28 w 29"/>
                  <a:gd name="T3" fmla="*/ 58 h 67"/>
                  <a:gd name="T4" fmla="*/ 24 w 29"/>
                  <a:gd name="T5" fmla="*/ 59 h 67"/>
                  <a:gd name="T6" fmla="*/ 18 w 29"/>
                  <a:gd name="T7" fmla="*/ 50 h 67"/>
                  <a:gd name="T8" fmla="*/ 18 w 29"/>
                  <a:gd name="T9" fmla="*/ 42 h 67"/>
                  <a:gd name="T10" fmla="*/ 18 w 29"/>
                  <a:gd name="T11" fmla="*/ 23 h 67"/>
                  <a:gd name="T12" fmla="*/ 29 w 29"/>
                  <a:gd name="T13" fmla="*/ 23 h 67"/>
                  <a:gd name="T14" fmla="*/ 29 w 29"/>
                  <a:gd name="T15" fmla="*/ 23 h 67"/>
                  <a:gd name="T16" fmla="*/ 29 w 29"/>
                  <a:gd name="T17" fmla="*/ 16 h 67"/>
                  <a:gd name="T18" fmla="*/ 29 w 29"/>
                  <a:gd name="T19" fmla="*/ 15 h 67"/>
                  <a:gd name="T20" fmla="*/ 18 w 29"/>
                  <a:gd name="T21" fmla="*/ 16 h 67"/>
                  <a:gd name="T22" fmla="*/ 18 w 29"/>
                  <a:gd name="T23" fmla="*/ 0 h 67"/>
                  <a:gd name="T24" fmla="*/ 18 w 29"/>
                  <a:gd name="T25" fmla="*/ 0 h 67"/>
                  <a:gd name="T26" fmla="*/ 8 w 29"/>
                  <a:gd name="T27" fmla="*/ 3 h 67"/>
                  <a:gd name="T28" fmla="*/ 7 w 29"/>
                  <a:gd name="T29" fmla="*/ 3 h 67"/>
                  <a:gd name="T30" fmla="*/ 7 w 29"/>
                  <a:gd name="T31" fmla="*/ 9 h 67"/>
                  <a:gd name="T32" fmla="*/ 7 w 29"/>
                  <a:gd name="T33" fmla="*/ 15 h 67"/>
                  <a:gd name="T34" fmla="*/ 1 w 29"/>
                  <a:gd name="T35" fmla="*/ 15 h 67"/>
                  <a:gd name="T36" fmla="*/ 0 w 29"/>
                  <a:gd name="T37" fmla="*/ 16 h 67"/>
                  <a:gd name="T38" fmla="*/ 0 w 29"/>
                  <a:gd name="T39" fmla="*/ 23 h 67"/>
                  <a:gd name="T40" fmla="*/ 0 w 29"/>
                  <a:gd name="T41" fmla="*/ 24 h 67"/>
                  <a:gd name="T42" fmla="*/ 7 w 29"/>
                  <a:gd name="T43" fmla="*/ 24 h 67"/>
                  <a:gd name="T44" fmla="*/ 7 w 29"/>
                  <a:gd name="T45" fmla="*/ 45 h 67"/>
                  <a:gd name="T46" fmla="*/ 9 w 29"/>
                  <a:gd name="T47" fmla="*/ 62 h 67"/>
                  <a:gd name="T48" fmla="*/ 21 w 29"/>
                  <a:gd name="T49" fmla="*/ 67 h 67"/>
                  <a:gd name="T50" fmla="*/ 28 w 29"/>
                  <a:gd name="T51" fmla="*/ 66 h 67"/>
                  <a:gd name="T52" fmla="*/ 29 w 29"/>
                  <a:gd name="T53" fmla="*/ 66 h 67"/>
                  <a:gd name="T54" fmla="*/ 29 w 29"/>
                  <a:gd name="T55" fmla="*/ 59 h 67"/>
                  <a:gd name="T56" fmla="*/ 28 w 29"/>
                  <a:gd name="T57"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67">
                    <a:moveTo>
                      <a:pt x="28" y="58"/>
                    </a:moveTo>
                    <a:lnTo>
                      <a:pt x="28" y="58"/>
                    </a:lnTo>
                    <a:cubicBezTo>
                      <a:pt x="27" y="59"/>
                      <a:pt x="26" y="59"/>
                      <a:pt x="24" y="59"/>
                    </a:cubicBezTo>
                    <a:cubicBezTo>
                      <a:pt x="19" y="59"/>
                      <a:pt x="18" y="57"/>
                      <a:pt x="18" y="50"/>
                    </a:cubicBezTo>
                    <a:cubicBezTo>
                      <a:pt x="18" y="48"/>
                      <a:pt x="18" y="43"/>
                      <a:pt x="18" y="42"/>
                    </a:cubicBezTo>
                    <a:lnTo>
                      <a:pt x="18" y="23"/>
                    </a:lnTo>
                    <a:cubicBezTo>
                      <a:pt x="23" y="23"/>
                      <a:pt x="24" y="23"/>
                      <a:pt x="29" y="23"/>
                    </a:cubicBezTo>
                    <a:lnTo>
                      <a:pt x="29" y="23"/>
                    </a:lnTo>
                    <a:cubicBezTo>
                      <a:pt x="29" y="19"/>
                      <a:pt x="29" y="18"/>
                      <a:pt x="29" y="16"/>
                    </a:cubicBezTo>
                    <a:lnTo>
                      <a:pt x="29" y="15"/>
                    </a:lnTo>
                    <a:cubicBezTo>
                      <a:pt x="23" y="15"/>
                      <a:pt x="22" y="15"/>
                      <a:pt x="18" y="16"/>
                    </a:cubicBezTo>
                    <a:cubicBezTo>
                      <a:pt x="18" y="8"/>
                      <a:pt x="18" y="7"/>
                      <a:pt x="18" y="0"/>
                    </a:cubicBezTo>
                    <a:lnTo>
                      <a:pt x="18" y="0"/>
                    </a:lnTo>
                    <a:cubicBezTo>
                      <a:pt x="13" y="1"/>
                      <a:pt x="12" y="2"/>
                      <a:pt x="8" y="3"/>
                    </a:cubicBezTo>
                    <a:lnTo>
                      <a:pt x="7" y="3"/>
                    </a:lnTo>
                    <a:cubicBezTo>
                      <a:pt x="7" y="5"/>
                      <a:pt x="7" y="7"/>
                      <a:pt x="7" y="9"/>
                    </a:cubicBezTo>
                    <a:cubicBezTo>
                      <a:pt x="7" y="11"/>
                      <a:pt x="7" y="13"/>
                      <a:pt x="7" y="15"/>
                    </a:cubicBezTo>
                    <a:cubicBezTo>
                      <a:pt x="4" y="16"/>
                      <a:pt x="3" y="15"/>
                      <a:pt x="1" y="15"/>
                    </a:cubicBezTo>
                    <a:lnTo>
                      <a:pt x="0" y="16"/>
                    </a:lnTo>
                    <a:cubicBezTo>
                      <a:pt x="0" y="19"/>
                      <a:pt x="0" y="20"/>
                      <a:pt x="0" y="23"/>
                    </a:cubicBezTo>
                    <a:lnTo>
                      <a:pt x="0" y="24"/>
                    </a:lnTo>
                    <a:cubicBezTo>
                      <a:pt x="4" y="24"/>
                      <a:pt x="4" y="24"/>
                      <a:pt x="7" y="24"/>
                    </a:cubicBezTo>
                    <a:lnTo>
                      <a:pt x="7" y="45"/>
                    </a:lnTo>
                    <a:cubicBezTo>
                      <a:pt x="7" y="57"/>
                      <a:pt x="7" y="59"/>
                      <a:pt x="9" y="62"/>
                    </a:cubicBezTo>
                    <a:cubicBezTo>
                      <a:pt x="12" y="67"/>
                      <a:pt x="18" y="67"/>
                      <a:pt x="21" y="67"/>
                    </a:cubicBezTo>
                    <a:cubicBezTo>
                      <a:pt x="24" y="67"/>
                      <a:pt x="26" y="67"/>
                      <a:pt x="28" y="66"/>
                    </a:cubicBezTo>
                    <a:lnTo>
                      <a:pt x="29" y="66"/>
                    </a:lnTo>
                    <a:cubicBezTo>
                      <a:pt x="29" y="63"/>
                      <a:pt x="29" y="62"/>
                      <a:pt x="29" y="59"/>
                    </a:cubicBezTo>
                    <a:lnTo>
                      <a:pt x="28" y="5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08" name="Freeform 403"/>
              <p:cNvSpPr>
                <a:spLocks/>
              </p:cNvSpPr>
              <p:nvPr/>
            </p:nvSpPr>
            <p:spPr bwMode="auto">
              <a:xfrm>
                <a:off x="2238" y="1899"/>
                <a:ext cx="28" cy="41"/>
              </a:xfrm>
              <a:custGeom>
                <a:avLst/>
                <a:gdLst>
                  <a:gd name="T0" fmla="*/ 21 w 37"/>
                  <a:gd name="T1" fmla="*/ 22 h 54"/>
                  <a:gd name="T2" fmla="*/ 21 w 37"/>
                  <a:gd name="T3" fmla="*/ 22 h 54"/>
                  <a:gd name="T4" fmla="*/ 10 w 37"/>
                  <a:gd name="T5" fmla="*/ 14 h 54"/>
                  <a:gd name="T6" fmla="*/ 16 w 37"/>
                  <a:gd name="T7" fmla="*/ 8 h 54"/>
                  <a:gd name="T8" fmla="*/ 20 w 37"/>
                  <a:gd name="T9" fmla="*/ 8 h 54"/>
                  <a:gd name="T10" fmla="*/ 33 w 37"/>
                  <a:gd name="T11" fmla="*/ 12 h 54"/>
                  <a:gd name="T12" fmla="*/ 34 w 37"/>
                  <a:gd name="T13" fmla="*/ 11 h 54"/>
                  <a:gd name="T14" fmla="*/ 35 w 37"/>
                  <a:gd name="T15" fmla="*/ 4 h 54"/>
                  <a:gd name="T16" fmla="*/ 34 w 37"/>
                  <a:gd name="T17" fmla="*/ 3 h 54"/>
                  <a:gd name="T18" fmla="*/ 20 w 37"/>
                  <a:gd name="T19" fmla="*/ 0 h 54"/>
                  <a:gd name="T20" fmla="*/ 0 w 37"/>
                  <a:gd name="T21" fmla="*/ 15 h 54"/>
                  <a:gd name="T22" fmla="*/ 13 w 37"/>
                  <a:gd name="T23" fmla="*/ 30 h 54"/>
                  <a:gd name="T24" fmla="*/ 16 w 37"/>
                  <a:gd name="T25" fmla="*/ 31 h 54"/>
                  <a:gd name="T26" fmla="*/ 26 w 37"/>
                  <a:gd name="T27" fmla="*/ 39 h 54"/>
                  <a:gd name="T28" fmla="*/ 16 w 37"/>
                  <a:gd name="T29" fmla="*/ 46 h 54"/>
                  <a:gd name="T30" fmla="*/ 2 w 37"/>
                  <a:gd name="T31" fmla="*/ 41 h 54"/>
                  <a:gd name="T32" fmla="*/ 1 w 37"/>
                  <a:gd name="T33" fmla="*/ 42 h 54"/>
                  <a:gd name="T34" fmla="*/ 0 w 37"/>
                  <a:gd name="T35" fmla="*/ 50 h 54"/>
                  <a:gd name="T36" fmla="*/ 1 w 37"/>
                  <a:gd name="T37" fmla="*/ 51 h 54"/>
                  <a:gd name="T38" fmla="*/ 2 w 37"/>
                  <a:gd name="T39" fmla="*/ 52 h 54"/>
                  <a:gd name="T40" fmla="*/ 16 w 37"/>
                  <a:gd name="T41" fmla="*/ 54 h 54"/>
                  <a:gd name="T42" fmla="*/ 32 w 37"/>
                  <a:gd name="T43" fmla="*/ 49 h 54"/>
                  <a:gd name="T44" fmla="*/ 37 w 37"/>
                  <a:gd name="T45" fmla="*/ 38 h 54"/>
                  <a:gd name="T46" fmla="*/ 24 w 37"/>
                  <a:gd name="T47" fmla="*/ 23 h 54"/>
                  <a:gd name="T48" fmla="*/ 21 w 37"/>
                  <a:gd name="T49"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54">
                    <a:moveTo>
                      <a:pt x="21" y="22"/>
                    </a:moveTo>
                    <a:lnTo>
                      <a:pt x="21" y="22"/>
                    </a:lnTo>
                    <a:cubicBezTo>
                      <a:pt x="15" y="20"/>
                      <a:pt x="10" y="19"/>
                      <a:pt x="10" y="14"/>
                    </a:cubicBezTo>
                    <a:cubicBezTo>
                      <a:pt x="10" y="11"/>
                      <a:pt x="13" y="9"/>
                      <a:pt x="16" y="8"/>
                    </a:cubicBezTo>
                    <a:cubicBezTo>
                      <a:pt x="17" y="8"/>
                      <a:pt x="19" y="8"/>
                      <a:pt x="20" y="8"/>
                    </a:cubicBezTo>
                    <a:cubicBezTo>
                      <a:pt x="27" y="8"/>
                      <a:pt x="30" y="10"/>
                      <a:pt x="33" y="12"/>
                    </a:cubicBezTo>
                    <a:lnTo>
                      <a:pt x="34" y="11"/>
                    </a:lnTo>
                    <a:cubicBezTo>
                      <a:pt x="34" y="8"/>
                      <a:pt x="34" y="7"/>
                      <a:pt x="35" y="4"/>
                    </a:cubicBezTo>
                    <a:lnTo>
                      <a:pt x="34" y="3"/>
                    </a:lnTo>
                    <a:cubicBezTo>
                      <a:pt x="32" y="2"/>
                      <a:pt x="27" y="0"/>
                      <a:pt x="20" y="0"/>
                    </a:cubicBezTo>
                    <a:cubicBezTo>
                      <a:pt x="9" y="0"/>
                      <a:pt x="0" y="5"/>
                      <a:pt x="0" y="15"/>
                    </a:cubicBezTo>
                    <a:cubicBezTo>
                      <a:pt x="0" y="26"/>
                      <a:pt x="9" y="28"/>
                      <a:pt x="13" y="30"/>
                    </a:cubicBezTo>
                    <a:lnTo>
                      <a:pt x="16" y="31"/>
                    </a:lnTo>
                    <a:cubicBezTo>
                      <a:pt x="22" y="33"/>
                      <a:pt x="26" y="34"/>
                      <a:pt x="26" y="39"/>
                    </a:cubicBezTo>
                    <a:cubicBezTo>
                      <a:pt x="26" y="42"/>
                      <a:pt x="23" y="46"/>
                      <a:pt x="16" y="46"/>
                    </a:cubicBezTo>
                    <a:cubicBezTo>
                      <a:pt x="8" y="46"/>
                      <a:pt x="4" y="43"/>
                      <a:pt x="2" y="41"/>
                    </a:cubicBezTo>
                    <a:lnTo>
                      <a:pt x="1" y="42"/>
                    </a:lnTo>
                    <a:cubicBezTo>
                      <a:pt x="1" y="46"/>
                      <a:pt x="1" y="46"/>
                      <a:pt x="0" y="50"/>
                    </a:cubicBezTo>
                    <a:lnTo>
                      <a:pt x="1" y="51"/>
                    </a:lnTo>
                    <a:cubicBezTo>
                      <a:pt x="1" y="51"/>
                      <a:pt x="2" y="51"/>
                      <a:pt x="2" y="52"/>
                    </a:cubicBezTo>
                    <a:cubicBezTo>
                      <a:pt x="6" y="53"/>
                      <a:pt x="10" y="54"/>
                      <a:pt x="16" y="54"/>
                    </a:cubicBezTo>
                    <a:cubicBezTo>
                      <a:pt x="19" y="54"/>
                      <a:pt x="26" y="54"/>
                      <a:pt x="32" y="49"/>
                    </a:cubicBezTo>
                    <a:cubicBezTo>
                      <a:pt x="36" y="46"/>
                      <a:pt x="37" y="42"/>
                      <a:pt x="37" y="38"/>
                    </a:cubicBezTo>
                    <a:cubicBezTo>
                      <a:pt x="37" y="27"/>
                      <a:pt x="28" y="24"/>
                      <a:pt x="24" y="23"/>
                    </a:cubicBezTo>
                    <a:lnTo>
                      <a:pt x="21"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09" name="Freeform 404"/>
              <p:cNvSpPr>
                <a:spLocks/>
              </p:cNvSpPr>
              <p:nvPr/>
            </p:nvSpPr>
            <p:spPr bwMode="auto">
              <a:xfrm>
                <a:off x="2850" y="1749"/>
                <a:ext cx="593" cy="244"/>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10" name="Freeform 405"/>
              <p:cNvSpPr>
                <a:spLocks/>
              </p:cNvSpPr>
              <p:nvPr/>
            </p:nvSpPr>
            <p:spPr bwMode="auto">
              <a:xfrm>
                <a:off x="2850" y="1749"/>
                <a:ext cx="593" cy="244"/>
              </a:xfrm>
              <a:custGeom>
                <a:avLst/>
                <a:gdLst>
                  <a:gd name="T0" fmla="*/ 0 w 772"/>
                  <a:gd name="T1" fmla="*/ 316 h 316"/>
                  <a:gd name="T2" fmla="*/ 0 w 772"/>
                  <a:gd name="T3" fmla="*/ 316 h 316"/>
                  <a:gd name="T4" fmla="*/ 772 w 772"/>
                  <a:gd name="T5" fmla="*/ 316 h 316"/>
                  <a:gd name="T6" fmla="*/ 772 w 772"/>
                  <a:gd name="T7" fmla="*/ 0 h 316"/>
                  <a:gd name="T8" fmla="*/ 0 w 772"/>
                  <a:gd name="T9" fmla="*/ 0 h 316"/>
                  <a:gd name="T10" fmla="*/ 0 w 772"/>
                  <a:gd name="T11" fmla="*/ 316 h 316"/>
                </a:gdLst>
                <a:ahLst/>
                <a:cxnLst>
                  <a:cxn ang="0">
                    <a:pos x="T0" y="T1"/>
                  </a:cxn>
                  <a:cxn ang="0">
                    <a:pos x="T2" y="T3"/>
                  </a:cxn>
                  <a:cxn ang="0">
                    <a:pos x="T4" y="T5"/>
                  </a:cxn>
                  <a:cxn ang="0">
                    <a:pos x="T6" y="T7"/>
                  </a:cxn>
                  <a:cxn ang="0">
                    <a:pos x="T8" y="T9"/>
                  </a:cxn>
                  <a:cxn ang="0">
                    <a:pos x="T10" y="T11"/>
                  </a:cxn>
                </a:cxnLst>
                <a:rect l="0" t="0" r="r" b="b"/>
                <a:pathLst>
                  <a:path w="772" h="316">
                    <a:moveTo>
                      <a:pt x="0" y="316"/>
                    </a:moveTo>
                    <a:lnTo>
                      <a:pt x="0" y="316"/>
                    </a:lnTo>
                    <a:lnTo>
                      <a:pt x="772" y="316"/>
                    </a:lnTo>
                    <a:lnTo>
                      <a:pt x="772" y="0"/>
                    </a:lnTo>
                    <a:lnTo>
                      <a:pt x="0" y="0"/>
                    </a:lnTo>
                    <a:lnTo>
                      <a:pt x="0" y="316"/>
                    </a:lnTo>
                    <a:close/>
                  </a:path>
                </a:pathLst>
              </a:custGeom>
              <a:noFill/>
              <a:ln w="12700" cap="flat">
                <a:solidFill>
                  <a:srgbClr val="00ADE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 name="Freeform 407"/>
            <p:cNvSpPr>
              <a:spLocks noEditPoints="1"/>
            </p:cNvSpPr>
            <p:nvPr/>
          </p:nvSpPr>
          <p:spPr bwMode="auto">
            <a:xfrm>
              <a:off x="2907" y="1789"/>
              <a:ext cx="49" cy="57"/>
            </a:xfrm>
            <a:custGeom>
              <a:avLst/>
              <a:gdLst>
                <a:gd name="T0" fmla="*/ 32 w 64"/>
                <a:gd name="T1" fmla="*/ 73 h 73"/>
                <a:gd name="T2" fmla="*/ 32 w 64"/>
                <a:gd name="T3" fmla="*/ 73 h 73"/>
                <a:gd name="T4" fmla="*/ 64 w 64"/>
                <a:gd name="T5" fmla="*/ 36 h 73"/>
                <a:gd name="T6" fmla="*/ 32 w 64"/>
                <a:gd name="T7" fmla="*/ 0 h 73"/>
                <a:gd name="T8" fmla="*/ 0 w 64"/>
                <a:gd name="T9" fmla="*/ 37 h 73"/>
                <a:gd name="T10" fmla="*/ 32 w 64"/>
                <a:gd name="T11" fmla="*/ 73 h 73"/>
                <a:gd name="T12" fmla="*/ 32 w 64"/>
                <a:gd name="T13" fmla="*/ 64 h 73"/>
                <a:gd name="T14" fmla="*/ 32 w 64"/>
                <a:gd name="T15" fmla="*/ 64 h 73"/>
                <a:gd name="T16" fmla="*/ 16 w 64"/>
                <a:gd name="T17" fmla="*/ 55 h 73"/>
                <a:gd name="T18" fmla="*/ 12 w 64"/>
                <a:gd name="T19" fmla="*/ 36 h 73"/>
                <a:gd name="T20" fmla="*/ 16 w 64"/>
                <a:gd name="T21" fmla="*/ 16 h 73"/>
                <a:gd name="T22" fmla="*/ 32 w 64"/>
                <a:gd name="T23" fmla="*/ 8 h 73"/>
                <a:gd name="T24" fmla="*/ 48 w 64"/>
                <a:gd name="T25" fmla="*/ 16 h 73"/>
                <a:gd name="T26" fmla="*/ 52 w 64"/>
                <a:gd name="T27" fmla="*/ 36 h 73"/>
                <a:gd name="T28" fmla="*/ 32 w 64"/>
                <a:gd name="T29"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73">
                  <a:moveTo>
                    <a:pt x="32" y="73"/>
                  </a:moveTo>
                  <a:lnTo>
                    <a:pt x="32" y="73"/>
                  </a:lnTo>
                  <a:cubicBezTo>
                    <a:pt x="51" y="73"/>
                    <a:pt x="64" y="60"/>
                    <a:pt x="64" y="36"/>
                  </a:cubicBezTo>
                  <a:cubicBezTo>
                    <a:pt x="64" y="13"/>
                    <a:pt x="52" y="0"/>
                    <a:pt x="32" y="0"/>
                  </a:cubicBezTo>
                  <a:cubicBezTo>
                    <a:pt x="11" y="0"/>
                    <a:pt x="0" y="14"/>
                    <a:pt x="0" y="37"/>
                  </a:cubicBezTo>
                  <a:cubicBezTo>
                    <a:pt x="0" y="59"/>
                    <a:pt x="11" y="72"/>
                    <a:pt x="32" y="73"/>
                  </a:cubicBezTo>
                  <a:close/>
                  <a:moveTo>
                    <a:pt x="32" y="64"/>
                  </a:moveTo>
                  <a:lnTo>
                    <a:pt x="32" y="64"/>
                  </a:lnTo>
                  <a:cubicBezTo>
                    <a:pt x="24" y="64"/>
                    <a:pt x="19" y="61"/>
                    <a:pt x="16" y="55"/>
                  </a:cubicBezTo>
                  <a:cubicBezTo>
                    <a:pt x="12" y="49"/>
                    <a:pt x="12" y="41"/>
                    <a:pt x="12" y="36"/>
                  </a:cubicBezTo>
                  <a:cubicBezTo>
                    <a:pt x="12" y="31"/>
                    <a:pt x="12" y="22"/>
                    <a:pt x="16" y="16"/>
                  </a:cubicBezTo>
                  <a:cubicBezTo>
                    <a:pt x="18" y="13"/>
                    <a:pt x="23" y="8"/>
                    <a:pt x="32" y="8"/>
                  </a:cubicBezTo>
                  <a:cubicBezTo>
                    <a:pt x="34" y="8"/>
                    <a:pt x="43" y="8"/>
                    <a:pt x="48" y="16"/>
                  </a:cubicBezTo>
                  <a:cubicBezTo>
                    <a:pt x="52" y="23"/>
                    <a:pt x="52" y="32"/>
                    <a:pt x="52" y="36"/>
                  </a:cubicBezTo>
                  <a:cubicBezTo>
                    <a:pt x="52" y="51"/>
                    <a:pt x="46" y="64"/>
                    <a:pt x="32" y="6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408"/>
            <p:cNvSpPr>
              <a:spLocks/>
            </p:cNvSpPr>
            <p:nvPr/>
          </p:nvSpPr>
          <p:spPr bwMode="auto">
            <a:xfrm>
              <a:off x="2965" y="1803"/>
              <a:ext cx="20" cy="41"/>
            </a:xfrm>
            <a:custGeom>
              <a:avLst/>
              <a:gdLst>
                <a:gd name="T0" fmla="*/ 25 w 26"/>
                <a:gd name="T1" fmla="*/ 11 h 53"/>
                <a:gd name="T2" fmla="*/ 25 w 26"/>
                <a:gd name="T3" fmla="*/ 11 h 53"/>
                <a:gd name="T4" fmla="*/ 26 w 26"/>
                <a:gd name="T5" fmla="*/ 1 h 53"/>
                <a:gd name="T6" fmla="*/ 26 w 26"/>
                <a:gd name="T7" fmla="*/ 1 h 53"/>
                <a:gd name="T8" fmla="*/ 23 w 26"/>
                <a:gd name="T9" fmla="*/ 0 h 53"/>
                <a:gd name="T10" fmla="*/ 11 w 26"/>
                <a:gd name="T11" fmla="*/ 10 h 53"/>
                <a:gd name="T12" fmla="*/ 12 w 26"/>
                <a:gd name="T13" fmla="*/ 1 h 53"/>
                <a:gd name="T14" fmla="*/ 11 w 26"/>
                <a:gd name="T15" fmla="*/ 1 h 53"/>
                <a:gd name="T16" fmla="*/ 1 w 26"/>
                <a:gd name="T17" fmla="*/ 3 h 53"/>
                <a:gd name="T18" fmla="*/ 0 w 26"/>
                <a:gd name="T19" fmla="*/ 4 h 53"/>
                <a:gd name="T20" fmla="*/ 1 w 26"/>
                <a:gd name="T21" fmla="*/ 29 h 53"/>
                <a:gd name="T22" fmla="*/ 1 w 26"/>
                <a:gd name="T23" fmla="*/ 53 h 53"/>
                <a:gd name="T24" fmla="*/ 1 w 26"/>
                <a:gd name="T25" fmla="*/ 53 h 53"/>
                <a:gd name="T26" fmla="*/ 12 w 26"/>
                <a:gd name="T27" fmla="*/ 53 h 53"/>
                <a:gd name="T28" fmla="*/ 12 w 26"/>
                <a:gd name="T29" fmla="*/ 52 h 53"/>
                <a:gd name="T30" fmla="*/ 12 w 26"/>
                <a:gd name="T31" fmla="*/ 30 h 53"/>
                <a:gd name="T32" fmla="*/ 16 w 26"/>
                <a:gd name="T33" fmla="*/ 12 h 53"/>
                <a:gd name="T34" fmla="*/ 20 w 26"/>
                <a:gd name="T35" fmla="*/ 11 h 53"/>
                <a:gd name="T36" fmla="*/ 24 w 26"/>
                <a:gd name="T37" fmla="*/ 12 h 53"/>
                <a:gd name="T38" fmla="*/ 25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5" y="11"/>
                  </a:moveTo>
                  <a:lnTo>
                    <a:pt x="25" y="11"/>
                  </a:lnTo>
                  <a:cubicBezTo>
                    <a:pt x="25" y="7"/>
                    <a:pt x="25" y="6"/>
                    <a:pt x="26" y="1"/>
                  </a:cubicBezTo>
                  <a:lnTo>
                    <a:pt x="26" y="1"/>
                  </a:lnTo>
                  <a:cubicBezTo>
                    <a:pt x="25" y="0"/>
                    <a:pt x="25" y="0"/>
                    <a:pt x="23" y="0"/>
                  </a:cubicBezTo>
                  <a:cubicBezTo>
                    <a:pt x="15" y="0"/>
                    <a:pt x="12" y="7"/>
                    <a:pt x="11" y="10"/>
                  </a:cubicBezTo>
                  <a:lnTo>
                    <a:pt x="12" y="1"/>
                  </a:lnTo>
                  <a:lnTo>
                    <a:pt x="11" y="1"/>
                  </a:lnTo>
                  <a:cubicBezTo>
                    <a:pt x="7" y="2"/>
                    <a:pt x="5" y="2"/>
                    <a:pt x="1" y="3"/>
                  </a:cubicBezTo>
                  <a:lnTo>
                    <a:pt x="0" y="4"/>
                  </a:lnTo>
                  <a:cubicBezTo>
                    <a:pt x="1" y="9"/>
                    <a:pt x="1" y="13"/>
                    <a:pt x="1" y="29"/>
                  </a:cubicBezTo>
                  <a:cubicBezTo>
                    <a:pt x="1" y="38"/>
                    <a:pt x="1" y="45"/>
                    <a:pt x="1" y="53"/>
                  </a:cubicBezTo>
                  <a:lnTo>
                    <a:pt x="1" y="53"/>
                  </a:lnTo>
                  <a:cubicBezTo>
                    <a:pt x="6" y="53"/>
                    <a:pt x="7" y="53"/>
                    <a:pt x="12" y="53"/>
                  </a:cubicBezTo>
                  <a:lnTo>
                    <a:pt x="12" y="52"/>
                  </a:lnTo>
                  <a:cubicBezTo>
                    <a:pt x="12" y="47"/>
                    <a:pt x="12" y="41"/>
                    <a:pt x="12" y="30"/>
                  </a:cubicBezTo>
                  <a:cubicBezTo>
                    <a:pt x="12" y="19"/>
                    <a:pt x="12" y="15"/>
                    <a:pt x="16" y="12"/>
                  </a:cubicBezTo>
                  <a:cubicBezTo>
                    <a:pt x="17" y="12"/>
                    <a:pt x="18" y="11"/>
                    <a:pt x="20" y="11"/>
                  </a:cubicBezTo>
                  <a:cubicBezTo>
                    <a:pt x="22" y="11"/>
                    <a:pt x="23" y="11"/>
                    <a:pt x="24" y="12"/>
                  </a:cubicBezTo>
                  <a:lnTo>
                    <a:pt x="25"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409"/>
            <p:cNvSpPr>
              <a:spLocks noEditPoints="1"/>
            </p:cNvSpPr>
            <p:nvPr/>
          </p:nvSpPr>
          <p:spPr bwMode="auto">
            <a:xfrm>
              <a:off x="2988" y="1804"/>
              <a:ext cx="36" cy="59"/>
            </a:xfrm>
            <a:custGeom>
              <a:avLst/>
              <a:gdLst>
                <a:gd name="T0" fmla="*/ 18 w 47"/>
                <a:gd name="T1" fmla="*/ 35 h 77"/>
                <a:gd name="T2" fmla="*/ 18 w 47"/>
                <a:gd name="T3" fmla="*/ 35 h 77"/>
                <a:gd name="T4" fmla="*/ 23 w 47"/>
                <a:gd name="T5" fmla="*/ 36 h 77"/>
                <a:gd name="T6" fmla="*/ 42 w 47"/>
                <a:gd name="T7" fmla="*/ 19 h 77"/>
                <a:gd name="T8" fmla="*/ 38 w 47"/>
                <a:gd name="T9" fmla="*/ 8 h 77"/>
                <a:gd name="T10" fmla="*/ 46 w 47"/>
                <a:gd name="T11" fmla="*/ 8 h 77"/>
                <a:gd name="T12" fmla="*/ 47 w 47"/>
                <a:gd name="T13" fmla="*/ 8 h 77"/>
                <a:gd name="T14" fmla="*/ 47 w 47"/>
                <a:gd name="T15" fmla="*/ 1 h 77"/>
                <a:gd name="T16" fmla="*/ 47 w 47"/>
                <a:gd name="T17" fmla="*/ 0 h 77"/>
                <a:gd name="T18" fmla="*/ 32 w 47"/>
                <a:gd name="T19" fmla="*/ 0 h 77"/>
                <a:gd name="T20" fmla="*/ 29 w 47"/>
                <a:gd name="T21" fmla="*/ 0 h 77"/>
                <a:gd name="T22" fmla="*/ 24 w 47"/>
                <a:gd name="T23" fmla="*/ 0 h 77"/>
                <a:gd name="T24" fmla="*/ 3 w 47"/>
                <a:gd name="T25" fmla="*/ 10 h 77"/>
                <a:gd name="T26" fmla="*/ 1 w 47"/>
                <a:gd name="T27" fmla="*/ 19 h 77"/>
                <a:gd name="T28" fmla="*/ 11 w 47"/>
                <a:gd name="T29" fmla="*/ 34 h 77"/>
                <a:gd name="T30" fmla="*/ 4 w 47"/>
                <a:gd name="T31" fmla="*/ 44 h 77"/>
                <a:gd name="T32" fmla="*/ 4 w 47"/>
                <a:gd name="T33" fmla="*/ 45 h 77"/>
                <a:gd name="T34" fmla="*/ 9 w 47"/>
                <a:gd name="T35" fmla="*/ 47 h 77"/>
                <a:gd name="T36" fmla="*/ 0 w 47"/>
                <a:gd name="T37" fmla="*/ 61 h 77"/>
                <a:gd name="T38" fmla="*/ 23 w 47"/>
                <a:gd name="T39" fmla="*/ 77 h 77"/>
                <a:gd name="T40" fmla="*/ 46 w 47"/>
                <a:gd name="T41" fmla="*/ 59 h 77"/>
                <a:gd name="T42" fmla="*/ 34 w 47"/>
                <a:gd name="T43" fmla="*/ 45 h 77"/>
                <a:gd name="T44" fmla="*/ 16 w 47"/>
                <a:gd name="T45" fmla="*/ 40 h 77"/>
                <a:gd name="T46" fmla="*/ 18 w 47"/>
                <a:gd name="T47" fmla="*/ 35 h 77"/>
                <a:gd name="T48" fmla="*/ 32 w 47"/>
                <a:gd name="T49" fmla="*/ 18 h 77"/>
                <a:gd name="T50" fmla="*/ 32 w 47"/>
                <a:gd name="T51" fmla="*/ 18 h 77"/>
                <a:gd name="T52" fmla="*/ 22 w 47"/>
                <a:gd name="T53" fmla="*/ 29 h 77"/>
                <a:gd name="T54" fmla="*/ 12 w 47"/>
                <a:gd name="T55" fmla="*/ 18 h 77"/>
                <a:gd name="T56" fmla="*/ 22 w 47"/>
                <a:gd name="T57" fmla="*/ 7 h 77"/>
                <a:gd name="T58" fmla="*/ 32 w 47"/>
                <a:gd name="T59" fmla="*/ 18 h 77"/>
                <a:gd name="T60" fmla="*/ 23 w 47"/>
                <a:gd name="T61" fmla="*/ 51 h 77"/>
                <a:gd name="T62" fmla="*/ 23 w 47"/>
                <a:gd name="T63" fmla="*/ 51 h 77"/>
                <a:gd name="T64" fmla="*/ 35 w 47"/>
                <a:gd name="T65" fmla="*/ 61 h 77"/>
                <a:gd name="T66" fmla="*/ 23 w 47"/>
                <a:gd name="T67" fmla="*/ 70 h 77"/>
                <a:gd name="T68" fmla="*/ 10 w 47"/>
                <a:gd name="T69" fmla="*/ 60 h 77"/>
                <a:gd name="T70" fmla="*/ 16 w 47"/>
                <a:gd name="T71" fmla="*/ 50 h 77"/>
                <a:gd name="T72" fmla="*/ 23 w 47"/>
                <a:gd name="T73" fmla="*/ 5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77">
                  <a:moveTo>
                    <a:pt x="18" y="35"/>
                  </a:moveTo>
                  <a:lnTo>
                    <a:pt x="18" y="35"/>
                  </a:lnTo>
                  <a:cubicBezTo>
                    <a:pt x="20" y="36"/>
                    <a:pt x="21" y="36"/>
                    <a:pt x="23" y="36"/>
                  </a:cubicBezTo>
                  <a:cubicBezTo>
                    <a:pt x="35" y="36"/>
                    <a:pt x="42" y="28"/>
                    <a:pt x="42" y="19"/>
                  </a:cubicBezTo>
                  <a:cubicBezTo>
                    <a:pt x="42" y="15"/>
                    <a:pt x="41" y="11"/>
                    <a:pt x="38" y="8"/>
                  </a:cubicBezTo>
                  <a:lnTo>
                    <a:pt x="46" y="8"/>
                  </a:lnTo>
                  <a:lnTo>
                    <a:pt x="47" y="8"/>
                  </a:lnTo>
                  <a:cubicBezTo>
                    <a:pt x="47" y="4"/>
                    <a:pt x="47" y="4"/>
                    <a:pt x="47" y="1"/>
                  </a:cubicBezTo>
                  <a:lnTo>
                    <a:pt x="47" y="0"/>
                  </a:lnTo>
                  <a:cubicBezTo>
                    <a:pt x="39" y="1"/>
                    <a:pt x="37" y="1"/>
                    <a:pt x="32" y="0"/>
                  </a:cubicBezTo>
                  <a:lnTo>
                    <a:pt x="29" y="0"/>
                  </a:lnTo>
                  <a:cubicBezTo>
                    <a:pt x="27" y="0"/>
                    <a:pt x="25" y="0"/>
                    <a:pt x="24" y="0"/>
                  </a:cubicBezTo>
                  <a:cubicBezTo>
                    <a:pt x="18" y="0"/>
                    <a:pt x="8" y="1"/>
                    <a:pt x="3" y="10"/>
                  </a:cubicBezTo>
                  <a:cubicBezTo>
                    <a:pt x="2" y="13"/>
                    <a:pt x="1" y="16"/>
                    <a:pt x="1" y="19"/>
                  </a:cubicBezTo>
                  <a:cubicBezTo>
                    <a:pt x="1" y="25"/>
                    <a:pt x="4" y="31"/>
                    <a:pt x="11" y="34"/>
                  </a:cubicBezTo>
                  <a:cubicBezTo>
                    <a:pt x="8" y="37"/>
                    <a:pt x="7" y="39"/>
                    <a:pt x="4" y="44"/>
                  </a:cubicBezTo>
                  <a:lnTo>
                    <a:pt x="4" y="45"/>
                  </a:lnTo>
                  <a:cubicBezTo>
                    <a:pt x="6" y="46"/>
                    <a:pt x="7" y="46"/>
                    <a:pt x="9" y="47"/>
                  </a:cubicBezTo>
                  <a:cubicBezTo>
                    <a:pt x="5" y="50"/>
                    <a:pt x="0" y="54"/>
                    <a:pt x="0" y="61"/>
                  </a:cubicBezTo>
                  <a:cubicBezTo>
                    <a:pt x="0" y="70"/>
                    <a:pt x="8" y="77"/>
                    <a:pt x="23" y="77"/>
                  </a:cubicBezTo>
                  <a:cubicBezTo>
                    <a:pt x="38" y="77"/>
                    <a:pt x="46" y="68"/>
                    <a:pt x="46" y="59"/>
                  </a:cubicBezTo>
                  <a:cubicBezTo>
                    <a:pt x="46" y="48"/>
                    <a:pt x="36" y="45"/>
                    <a:pt x="34" y="45"/>
                  </a:cubicBezTo>
                  <a:cubicBezTo>
                    <a:pt x="31" y="44"/>
                    <a:pt x="18" y="41"/>
                    <a:pt x="16" y="40"/>
                  </a:cubicBezTo>
                  <a:lnTo>
                    <a:pt x="18" y="35"/>
                  </a:lnTo>
                  <a:close/>
                  <a:moveTo>
                    <a:pt x="32" y="18"/>
                  </a:moveTo>
                  <a:lnTo>
                    <a:pt x="32" y="18"/>
                  </a:lnTo>
                  <a:cubicBezTo>
                    <a:pt x="32" y="23"/>
                    <a:pt x="30" y="29"/>
                    <a:pt x="22" y="29"/>
                  </a:cubicBezTo>
                  <a:cubicBezTo>
                    <a:pt x="14" y="29"/>
                    <a:pt x="12" y="23"/>
                    <a:pt x="12" y="18"/>
                  </a:cubicBezTo>
                  <a:cubicBezTo>
                    <a:pt x="12" y="12"/>
                    <a:pt x="16" y="7"/>
                    <a:pt x="22" y="7"/>
                  </a:cubicBezTo>
                  <a:cubicBezTo>
                    <a:pt x="29" y="7"/>
                    <a:pt x="32" y="13"/>
                    <a:pt x="32" y="18"/>
                  </a:cubicBezTo>
                  <a:close/>
                  <a:moveTo>
                    <a:pt x="23" y="51"/>
                  </a:moveTo>
                  <a:lnTo>
                    <a:pt x="23" y="51"/>
                  </a:lnTo>
                  <a:cubicBezTo>
                    <a:pt x="29" y="53"/>
                    <a:pt x="35" y="55"/>
                    <a:pt x="35" y="61"/>
                  </a:cubicBezTo>
                  <a:cubicBezTo>
                    <a:pt x="35" y="66"/>
                    <a:pt x="31" y="70"/>
                    <a:pt x="23" y="70"/>
                  </a:cubicBezTo>
                  <a:cubicBezTo>
                    <a:pt x="13" y="70"/>
                    <a:pt x="10" y="64"/>
                    <a:pt x="10" y="60"/>
                  </a:cubicBezTo>
                  <a:cubicBezTo>
                    <a:pt x="10" y="56"/>
                    <a:pt x="12" y="53"/>
                    <a:pt x="16" y="50"/>
                  </a:cubicBezTo>
                  <a:lnTo>
                    <a:pt x="23" y="5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410"/>
            <p:cNvSpPr>
              <a:spLocks noEditPoints="1"/>
            </p:cNvSpPr>
            <p:nvPr/>
          </p:nvSpPr>
          <p:spPr bwMode="auto">
            <a:xfrm>
              <a:off x="3028" y="1803"/>
              <a:ext cx="32" cy="42"/>
            </a:xfrm>
            <a:custGeom>
              <a:avLst/>
              <a:gdLst>
                <a:gd name="T0" fmla="*/ 41 w 42"/>
                <a:gd name="T1" fmla="*/ 23 h 54"/>
                <a:gd name="T2" fmla="*/ 41 w 42"/>
                <a:gd name="T3" fmla="*/ 23 h 54"/>
                <a:gd name="T4" fmla="*/ 41 w 42"/>
                <a:gd name="T5" fmla="*/ 10 h 54"/>
                <a:gd name="T6" fmla="*/ 24 w 42"/>
                <a:gd name="T7" fmla="*/ 0 h 54"/>
                <a:gd name="T8" fmla="*/ 7 w 42"/>
                <a:gd name="T9" fmla="*/ 4 h 54"/>
                <a:gd name="T10" fmla="*/ 6 w 42"/>
                <a:gd name="T11" fmla="*/ 4 h 54"/>
                <a:gd name="T12" fmla="*/ 6 w 42"/>
                <a:gd name="T13" fmla="*/ 11 h 54"/>
                <a:gd name="T14" fmla="*/ 7 w 42"/>
                <a:gd name="T15" fmla="*/ 12 h 54"/>
                <a:gd name="T16" fmla="*/ 22 w 42"/>
                <a:gd name="T17" fmla="*/ 8 h 54"/>
                <a:gd name="T18" fmla="*/ 30 w 42"/>
                <a:gd name="T19" fmla="*/ 12 h 54"/>
                <a:gd name="T20" fmla="*/ 31 w 42"/>
                <a:gd name="T21" fmla="*/ 18 h 54"/>
                <a:gd name="T22" fmla="*/ 29 w 42"/>
                <a:gd name="T23" fmla="*/ 18 h 54"/>
                <a:gd name="T24" fmla="*/ 0 w 42"/>
                <a:gd name="T25" fmla="*/ 38 h 54"/>
                <a:gd name="T26" fmla="*/ 17 w 42"/>
                <a:gd name="T27" fmla="*/ 54 h 54"/>
                <a:gd name="T28" fmla="*/ 31 w 42"/>
                <a:gd name="T29" fmla="*/ 49 h 54"/>
                <a:gd name="T30" fmla="*/ 31 w 42"/>
                <a:gd name="T31" fmla="*/ 53 h 54"/>
                <a:gd name="T32" fmla="*/ 31 w 42"/>
                <a:gd name="T33" fmla="*/ 53 h 54"/>
                <a:gd name="T34" fmla="*/ 41 w 42"/>
                <a:gd name="T35" fmla="*/ 53 h 54"/>
                <a:gd name="T36" fmla="*/ 42 w 42"/>
                <a:gd name="T37" fmla="*/ 52 h 54"/>
                <a:gd name="T38" fmla="*/ 41 w 42"/>
                <a:gd name="T39" fmla="*/ 33 h 54"/>
                <a:gd name="T40" fmla="*/ 41 w 42"/>
                <a:gd name="T41" fmla="*/ 23 h 54"/>
                <a:gd name="T42" fmla="*/ 31 w 42"/>
                <a:gd name="T43" fmla="*/ 25 h 54"/>
                <a:gd name="T44" fmla="*/ 31 w 42"/>
                <a:gd name="T45" fmla="*/ 25 h 54"/>
                <a:gd name="T46" fmla="*/ 31 w 42"/>
                <a:gd name="T47" fmla="*/ 42 h 54"/>
                <a:gd name="T48" fmla="*/ 20 w 42"/>
                <a:gd name="T49" fmla="*/ 46 h 54"/>
                <a:gd name="T50" fmla="*/ 11 w 42"/>
                <a:gd name="T51" fmla="*/ 37 h 54"/>
                <a:gd name="T52" fmla="*/ 30 w 42"/>
                <a:gd name="T53" fmla="*/ 25 h 54"/>
                <a:gd name="T54" fmla="*/ 31 w 42"/>
                <a:gd name="T55"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54">
                  <a:moveTo>
                    <a:pt x="41" y="23"/>
                  </a:moveTo>
                  <a:lnTo>
                    <a:pt x="41" y="23"/>
                  </a:lnTo>
                  <a:cubicBezTo>
                    <a:pt x="41" y="19"/>
                    <a:pt x="41" y="13"/>
                    <a:pt x="41" y="10"/>
                  </a:cubicBezTo>
                  <a:cubicBezTo>
                    <a:pt x="39" y="3"/>
                    <a:pt x="31" y="0"/>
                    <a:pt x="24" y="0"/>
                  </a:cubicBezTo>
                  <a:cubicBezTo>
                    <a:pt x="18" y="0"/>
                    <a:pt x="12" y="2"/>
                    <a:pt x="7" y="4"/>
                  </a:cubicBezTo>
                  <a:lnTo>
                    <a:pt x="6" y="4"/>
                  </a:lnTo>
                  <a:cubicBezTo>
                    <a:pt x="6" y="6"/>
                    <a:pt x="6" y="7"/>
                    <a:pt x="6" y="11"/>
                  </a:cubicBezTo>
                  <a:lnTo>
                    <a:pt x="7" y="12"/>
                  </a:lnTo>
                  <a:cubicBezTo>
                    <a:pt x="11" y="10"/>
                    <a:pt x="15" y="8"/>
                    <a:pt x="22" y="8"/>
                  </a:cubicBezTo>
                  <a:cubicBezTo>
                    <a:pt x="27" y="8"/>
                    <a:pt x="29" y="10"/>
                    <a:pt x="30" y="12"/>
                  </a:cubicBezTo>
                  <a:cubicBezTo>
                    <a:pt x="31" y="13"/>
                    <a:pt x="31" y="15"/>
                    <a:pt x="31" y="18"/>
                  </a:cubicBezTo>
                  <a:lnTo>
                    <a:pt x="29" y="18"/>
                  </a:lnTo>
                  <a:cubicBezTo>
                    <a:pt x="12" y="20"/>
                    <a:pt x="0" y="24"/>
                    <a:pt x="0" y="38"/>
                  </a:cubicBezTo>
                  <a:cubicBezTo>
                    <a:pt x="0" y="47"/>
                    <a:pt x="7" y="54"/>
                    <a:pt x="17" y="54"/>
                  </a:cubicBezTo>
                  <a:cubicBezTo>
                    <a:pt x="25" y="54"/>
                    <a:pt x="29" y="51"/>
                    <a:pt x="31" y="49"/>
                  </a:cubicBezTo>
                  <a:lnTo>
                    <a:pt x="31" y="53"/>
                  </a:lnTo>
                  <a:lnTo>
                    <a:pt x="31" y="53"/>
                  </a:lnTo>
                  <a:cubicBezTo>
                    <a:pt x="36" y="53"/>
                    <a:pt x="37" y="53"/>
                    <a:pt x="41" y="53"/>
                  </a:cubicBezTo>
                  <a:lnTo>
                    <a:pt x="42" y="52"/>
                  </a:lnTo>
                  <a:cubicBezTo>
                    <a:pt x="41" y="46"/>
                    <a:pt x="41" y="45"/>
                    <a:pt x="41" y="33"/>
                  </a:cubicBezTo>
                  <a:lnTo>
                    <a:pt x="41" y="23"/>
                  </a:lnTo>
                  <a:close/>
                  <a:moveTo>
                    <a:pt x="31" y="25"/>
                  </a:moveTo>
                  <a:lnTo>
                    <a:pt x="31" y="25"/>
                  </a:lnTo>
                  <a:lnTo>
                    <a:pt x="31" y="42"/>
                  </a:lnTo>
                  <a:cubicBezTo>
                    <a:pt x="30" y="43"/>
                    <a:pt x="26" y="46"/>
                    <a:pt x="20" y="46"/>
                  </a:cubicBezTo>
                  <a:cubicBezTo>
                    <a:pt x="11" y="46"/>
                    <a:pt x="11" y="38"/>
                    <a:pt x="11" y="37"/>
                  </a:cubicBezTo>
                  <a:cubicBezTo>
                    <a:pt x="11" y="28"/>
                    <a:pt x="20" y="27"/>
                    <a:pt x="30" y="25"/>
                  </a:cubicBezTo>
                  <a:lnTo>
                    <a:pt x="31" y="2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411"/>
            <p:cNvSpPr>
              <a:spLocks/>
            </p:cNvSpPr>
            <p:nvPr/>
          </p:nvSpPr>
          <p:spPr bwMode="auto">
            <a:xfrm>
              <a:off x="3070" y="1804"/>
              <a:ext cx="35" cy="40"/>
            </a:xfrm>
            <a:custGeom>
              <a:avLst/>
              <a:gdLst>
                <a:gd name="T0" fmla="*/ 46 w 46"/>
                <a:gd name="T1" fmla="*/ 51 h 52"/>
                <a:gd name="T2" fmla="*/ 46 w 46"/>
                <a:gd name="T3" fmla="*/ 51 h 52"/>
                <a:gd name="T4" fmla="*/ 45 w 46"/>
                <a:gd name="T5" fmla="*/ 32 h 52"/>
                <a:gd name="T6" fmla="*/ 45 w 46"/>
                <a:gd name="T7" fmla="*/ 20 h 52"/>
                <a:gd name="T8" fmla="*/ 43 w 46"/>
                <a:gd name="T9" fmla="*/ 8 h 52"/>
                <a:gd name="T10" fmla="*/ 38 w 46"/>
                <a:gd name="T11" fmla="*/ 1 h 52"/>
                <a:gd name="T12" fmla="*/ 29 w 46"/>
                <a:gd name="T13" fmla="*/ 0 h 52"/>
                <a:gd name="T14" fmla="*/ 12 w 46"/>
                <a:gd name="T15" fmla="*/ 6 h 52"/>
                <a:gd name="T16" fmla="*/ 12 w 46"/>
                <a:gd name="T17" fmla="*/ 1 h 52"/>
                <a:gd name="T18" fmla="*/ 11 w 46"/>
                <a:gd name="T19" fmla="*/ 0 h 52"/>
                <a:gd name="T20" fmla="*/ 1 w 46"/>
                <a:gd name="T21" fmla="*/ 2 h 52"/>
                <a:gd name="T22" fmla="*/ 0 w 46"/>
                <a:gd name="T23" fmla="*/ 3 h 52"/>
                <a:gd name="T24" fmla="*/ 2 w 46"/>
                <a:gd name="T25" fmla="*/ 33 h 52"/>
                <a:gd name="T26" fmla="*/ 1 w 46"/>
                <a:gd name="T27" fmla="*/ 52 h 52"/>
                <a:gd name="T28" fmla="*/ 2 w 46"/>
                <a:gd name="T29" fmla="*/ 52 h 52"/>
                <a:gd name="T30" fmla="*/ 12 w 46"/>
                <a:gd name="T31" fmla="*/ 52 h 52"/>
                <a:gd name="T32" fmla="*/ 13 w 46"/>
                <a:gd name="T33" fmla="*/ 51 h 52"/>
                <a:gd name="T34" fmla="*/ 12 w 46"/>
                <a:gd name="T35" fmla="*/ 14 h 52"/>
                <a:gd name="T36" fmla="*/ 25 w 46"/>
                <a:gd name="T37" fmla="*/ 8 h 52"/>
                <a:gd name="T38" fmla="*/ 34 w 46"/>
                <a:gd name="T39" fmla="*/ 15 h 52"/>
                <a:gd name="T40" fmla="*/ 35 w 46"/>
                <a:gd name="T41" fmla="*/ 34 h 52"/>
                <a:gd name="T42" fmla="*/ 34 w 46"/>
                <a:gd name="T43" fmla="*/ 48 h 52"/>
                <a:gd name="T44" fmla="*/ 34 w 46"/>
                <a:gd name="T45" fmla="*/ 52 h 52"/>
                <a:gd name="T46" fmla="*/ 35 w 46"/>
                <a:gd name="T47" fmla="*/ 52 h 52"/>
                <a:gd name="T48" fmla="*/ 45 w 46"/>
                <a:gd name="T49" fmla="*/ 52 h 52"/>
                <a:gd name="T50" fmla="*/ 46 w 46"/>
                <a:gd name="T5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52">
                  <a:moveTo>
                    <a:pt x="46" y="51"/>
                  </a:moveTo>
                  <a:lnTo>
                    <a:pt x="46" y="51"/>
                  </a:lnTo>
                  <a:cubicBezTo>
                    <a:pt x="45" y="48"/>
                    <a:pt x="45" y="43"/>
                    <a:pt x="45" y="32"/>
                  </a:cubicBezTo>
                  <a:lnTo>
                    <a:pt x="45" y="20"/>
                  </a:lnTo>
                  <a:cubicBezTo>
                    <a:pt x="45" y="14"/>
                    <a:pt x="45" y="11"/>
                    <a:pt x="43" y="8"/>
                  </a:cubicBezTo>
                  <a:cubicBezTo>
                    <a:pt x="42" y="5"/>
                    <a:pt x="40" y="3"/>
                    <a:pt x="38" y="1"/>
                  </a:cubicBezTo>
                  <a:cubicBezTo>
                    <a:pt x="35" y="0"/>
                    <a:pt x="32" y="0"/>
                    <a:pt x="29" y="0"/>
                  </a:cubicBezTo>
                  <a:cubicBezTo>
                    <a:pt x="21" y="0"/>
                    <a:pt x="15" y="4"/>
                    <a:pt x="12" y="6"/>
                  </a:cubicBezTo>
                  <a:lnTo>
                    <a:pt x="12" y="1"/>
                  </a:lnTo>
                  <a:lnTo>
                    <a:pt x="11" y="0"/>
                  </a:lnTo>
                  <a:cubicBezTo>
                    <a:pt x="7" y="1"/>
                    <a:pt x="6" y="1"/>
                    <a:pt x="1" y="2"/>
                  </a:cubicBezTo>
                  <a:lnTo>
                    <a:pt x="0" y="3"/>
                  </a:lnTo>
                  <a:cubicBezTo>
                    <a:pt x="1" y="9"/>
                    <a:pt x="2" y="18"/>
                    <a:pt x="2" y="33"/>
                  </a:cubicBezTo>
                  <a:cubicBezTo>
                    <a:pt x="2" y="41"/>
                    <a:pt x="1" y="46"/>
                    <a:pt x="1" y="52"/>
                  </a:cubicBezTo>
                  <a:lnTo>
                    <a:pt x="2" y="52"/>
                  </a:lnTo>
                  <a:cubicBezTo>
                    <a:pt x="6" y="52"/>
                    <a:pt x="7" y="52"/>
                    <a:pt x="12" y="52"/>
                  </a:cubicBezTo>
                  <a:lnTo>
                    <a:pt x="13" y="51"/>
                  </a:lnTo>
                  <a:cubicBezTo>
                    <a:pt x="12" y="40"/>
                    <a:pt x="12" y="31"/>
                    <a:pt x="12" y="14"/>
                  </a:cubicBezTo>
                  <a:cubicBezTo>
                    <a:pt x="15" y="11"/>
                    <a:pt x="19" y="8"/>
                    <a:pt x="25" y="8"/>
                  </a:cubicBezTo>
                  <a:cubicBezTo>
                    <a:pt x="26" y="8"/>
                    <a:pt x="32" y="8"/>
                    <a:pt x="34" y="15"/>
                  </a:cubicBezTo>
                  <a:cubicBezTo>
                    <a:pt x="34" y="18"/>
                    <a:pt x="35" y="19"/>
                    <a:pt x="35" y="34"/>
                  </a:cubicBezTo>
                  <a:cubicBezTo>
                    <a:pt x="35" y="39"/>
                    <a:pt x="35" y="44"/>
                    <a:pt x="34" y="48"/>
                  </a:cubicBezTo>
                  <a:cubicBezTo>
                    <a:pt x="34" y="49"/>
                    <a:pt x="34" y="51"/>
                    <a:pt x="34" y="52"/>
                  </a:cubicBezTo>
                  <a:lnTo>
                    <a:pt x="35" y="52"/>
                  </a:lnTo>
                  <a:cubicBezTo>
                    <a:pt x="40" y="52"/>
                    <a:pt x="40" y="52"/>
                    <a:pt x="45" y="52"/>
                  </a:cubicBezTo>
                  <a:lnTo>
                    <a:pt x="46" y="5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412"/>
            <p:cNvSpPr>
              <a:spLocks noEditPoints="1"/>
            </p:cNvSpPr>
            <p:nvPr/>
          </p:nvSpPr>
          <p:spPr bwMode="auto">
            <a:xfrm>
              <a:off x="3114" y="1785"/>
              <a:ext cx="9" cy="59"/>
            </a:xfrm>
            <a:custGeom>
              <a:avLst/>
              <a:gdLst>
                <a:gd name="T0" fmla="*/ 12 w 12"/>
                <a:gd name="T1" fmla="*/ 76 h 77"/>
                <a:gd name="T2" fmla="*/ 12 w 12"/>
                <a:gd name="T3" fmla="*/ 76 h 77"/>
                <a:gd name="T4" fmla="*/ 12 w 12"/>
                <a:gd name="T5" fmla="*/ 49 h 77"/>
                <a:gd name="T6" fmla="*/ 12 w 12"/>
                <a:gd name="T7" fmla="*/ 25 h 77"/>
                <a:gd name="T8" fmla="*/ 11 w 12"/>
                <a:gd name="T9" fmla="*/ 25 h 77"/>
                <a:gd name="T10" fmla="*/ 1 w 12"/>
                <a:gd name="T11" fmla="*/ 27 h 77"/>
                <a:gd name="T12" fmla="*/ 0 w 12"/>
                <a:gd name="T13" fmla="*/ 28 h 77"/>
                <a:gd name="T14" fmla="*/ 1 w 12"/>
                <a:gd name="T15" fmla="*/ 56 h 77"/>
                <a:gd name="T16" fmla="*/ 0 w 12"/>
                <a:gd name="T17" fmla="*/ 77 h 77"/>
                <a:gd name="T18" fmla="*/ 1 w 12"/>
                <a:gd name="T19" fmla="*/ 77 h 77"/>
                <a:gd name="T20" fmla="*/ 12 w 12"/>
                <a:gd name="T21" fmla="*/ 77 h 77"/>
                <a:gd name="T22" fmla="*/ 12 w 12"/>
                <a:gd name="T23" fmla="*/ 76 h 77"/>
                <a:gd name="T24" fmla="*/ 12 w 12"/>
                <a:gd name="T25" fmla="*/ 10 h 77"/>
                <a:gd name="T26" fmla="*/ 12 w 12"/>
                <a:gd name="T27" fmla="*/ 10 h 77"/>
                <a:gd name="T28" fmla="*/ 12 w 12"/>
                <a:gd name="T29" fmla="*/ 1 h 77"/>
                <a:gd name="T30" fmla="*/ 12 w 12"/>
                <a:gd name="T31" fmla="*/ 0 h 77"/>
                <a:gd name="T32" fmla="*/ 1 w 12"/>
                <a:gd name="T33" fmla="*/ 1 h 77"/>
                <a:gd name="T34" fmla="*/ 0 w 12"/>
                <a:gd name="T35" fmla="*/ 2 h 77"/>
                <a:gd name="T36" fmla="*/ 0 w 12"/>
                <a:gd name="T37" fmla="*/ 7 h 77"/>
                <a:gd name="T38" fmla="*/ 0 w 12"/>
                <a:gd name="T39" fmla="*/ 11 h 77"/>
                <a:gd name="T40" fmla="*/ 1 w 12"/>
                <a:gd name="T41" fmla="*/ 12 h 77"/>
                <a:gd name="T42" fmla="*/ 12 w 12"/>
                <a:gd name="T43" fmla="*/ 11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2" y="70"/>
                    <a:pt x="12" y="67"/>
                    <a:pt x="12" y="49"/>
                  </a:cubicBezTo>
                  <a:cubicBezTo>
                    <a:pt x="12" y="36"/>
                    <a:pt x="12" y="31"/>
                    <a:pt x="12" y="25"/>
                  </a:cubicBezTo>
                  <a:lnTo>
                    <a:pt x="11" y="25"/>
                  </a:lnTo>
                  <a:cubicBezTo>
                    <a:pt x="6" y="26"/>
                    <a:pt x="5" y="26"/>
                    <a:pt x="1" y="27"/>
                  </a:cubicBezTo>
                  <a:lnTo>
                    <a:pt x="0" y="28"/>
                  </a:lnTo>
                  <a:cubicBezTo>
                    <a:pt x="1" y="33"/>
                    <a:pt x="1" y="37"/>
                    <a:pt x="1" y="56"/>
                  </a:cubicBezTo>
                  <a:cubicBezTo>
                    <a:pt x="1" y="67"/>
                    <a:pt x="1" y="71"/>
                    <a:pt x="0" y="77"/>
                  </a:cubicBezTo>
                  <a:lnTo>
                    <a:pt x="1" y="77"/>
                  </a:lnTo>
                  <a:cubicBezTo>
                    <a:pt x="6" y="77"/>
                    <a:pt x="7" y="77"/>
                    <a:pt x="12" y="77"/>
                  </a:cubicBezTo>
                  <a:lnTo>
                    <a:pt x="12" y="76"/>
                  </a:lnTo>
                  <a:close/>
                  <a:moveTo>
                    <a:pt x="12" y="10"/>
                  </a:moveTo>
                  <a:lnTo>
                    <a:pt x="12" y="10"/>
                  </a:lnTo>
                  <a:cubicBezTo>
                    <a:pt x="12" y="6"/>
                    <a:pt x="12" y="5"/>
                    <a:pt x="12" y="1"/>
                  </a:cubicBezTo>
                  <a:lnTo>
                    <a:pt x="12" y="0"/>
                  </a:lnTo>
                  <a:cubicBezTo>
                    <a:pt x="7" y="1"/>
                    <a:pt x="6" y="1"/>
                    <a:pt x="1" y="1"/>
                  </a:cubicBezTo>
                  <a:lnTo>
                    <a:pt x="0" y="2"/>
                  </a:lnTo>
                  <a:cubicBezTo>
                    <a:pt x="0" y="4"/>
                    <a:pt x="0" y="6"/>
                    <a:pt x="0" y="7"/>
                  </a:cubicBezTo>
                  <a:cubicBezTo>
                    <a:pt x="0" y="9"/>
                    <a:pt x="0" y="10"/>
                    <a:pt x="0" y="11"/>
                  </a:cubicBezTo>
                  <a:lnTo>
                    <a:pt x="1" y="12"/>
                  </a:lnTo>
                  <a:cubicBezTo>
                    <a:pt x="6" y="11"/>
                    <a:pt x="7" y="11"/>
                    <a:pt x="12" y="11"/>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413"/>
            <p:cNvSpPr>
              <a:spLocks/>
            </p:cNvSpPr>
            <p:nvPr/>
          </p:nvSpPr>
          <p:spPr bwMode="auto">
            <a:xfrm>
              <a:off x="3130" y="1804"/>
              <a:ext cx="30" cy="40"/>
            </a:xfrm>
            <a:custGeom>
              <a:avLst/>
              <a:gdLst>
                <a:gd name="T0" fmla="*/ 39 w 40"/>
                <a:gd name="T1" fmla="*/ 52 h 52"/>
                <a:gd name="T2" fmla="*/ 39 w 40"/>
                <a:gd name="T3" fmla="*/ 52 h 52"/>
                <a:gd name="T4" fmla="*/ 40 w 40"/>
                <a:gd name="T5" fmla="*/ 44 h 52"/>
                <a:gd name="T6" fmla="*/ 40 w 40"/>
                <a:gd name="T7" fmla="*/ 44 h 52"/>
                <a:gd name="T8" fmla="*/ 16 w 40"/>
                <a:gd name="T9" fmla="*/ 44 h 52"/>
                <a:gd name="T10" fmla="*/ 40 w 40"/>
                <a:gd name="T11" fmla="*/ 1 h 52"/>
                <a:gd name="T12" fmla="*/ 39 w 40"/>
                <a:gd name="T13" fmla="*/ 0 h 52"/>
                <a:gd name="T14" fmla="*/ 4 w 40"/>
                <a:gd name="T15" fmla="*/ 1 h 52"/>
                <a:gd name="T16" fmla="*/ 3 w 40"/>
                <a:gd name="T17" fmla="*/ 1 h 52"/>
                <a:gd name="T18" fmla="*/ 2 w 40"/>
                <a:gd name="T19" fmla="*/ 8 h 52"/>
                <a:gd name="T20" fmla="*/ 3 w 40"/>
                <a:gd name="T21" fmla="*/ 9 h 52"/>
                <a:gd name="T22" fmla="*/ 25 w 40"/>
                <a:gd name="T23" fmla="*/ 8 h 52"/>
                <a:gd name="T24" fmla="*/ 0 w 40"/>
                <a:gd name="T25" fmla="*/ 51 h 52"/>
                <a:gd name="T26" fmla="*/ 0 w 40"/>
                <a:gd name="T27" fmla="*/ 52 h 52"/>
                <a:gd name="T28" fmla="*/ 19 w 40"/>
                <a:gd name="T29" fmla="*/ 52 h 52"/>
                <a:gd name="T30" fmla="*/ 39 w 40"/>
                <a:gd name="T31" fmla="*/ 52 h 52"/>
                <a:gd name="T32" fmla="*/ 39 w 40"/>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52">
                  <a:moveTo>
                    <a:pt x="39" y="52"/>
                  </a:moveTo>
                  <a:lnTo>
                    <a:pt x="39" y="52"/>
                  </a:lnTo>
                  <a:cubicBezTo>
                    <a:pt x="40" y="49"/>
                    <a:pt x="40" y="47"/>
                    <a:pt x="40" y="44"/>
                  </a:cubicBezTo>
                  <a:lnTo>
                    <a:pt x="40" y="44"/>
                  </a:lnTo>
                  <a:cubicBezTo>
                    <a:pt x="33" y="44"/>
                    <a:pt x="24" y="44"/>
                    <a:pt x="16" y="44"/>
                  </a:cubicBezTo>
                  <a:cubicBezTo>
                    <a:pt x="18" y="39"/>
                    <a:pt x="31" y="16"/>
                    <a:pt x="40" y="1"/>
                  </a:cubicBezTo>
                  <a:lnTo>
                    <a:pt x="39" y="0"/>
                  </a:lnTo>
                  <a:cubicBezTo>
                    <a:pt x="22" y="1"/>
                    <a:pt x="20" y="1"/>
                    <a:pt x="4" y="1"/>
                  </a:cubicBezTo>
                  <a:lnTo>
                    <a:pt x="3" y="1"/>
                  </a:lnTo>
                  <a:cubicBezTo>
                    <a:pt x="3" y="4"/>
                    <a:pt x="3" y="5"/>
                    <a:pt x="2" y="8"/>
                  </a:cubicBezTo>
                  <a:lnTo>
                    <a:pt x="3" y="9"/>
                  </a:lnTo>
                  <a:cubicBezTo>
                    <a:pt x="9" y="8"/>
                    <a:pt x="12" y="8"/>
                    <a:pt x="25" y="8"/>
                  </a:cubicBezTo>
                  <a:cubicBezTo>
                    <a:pt x="20" y="18"/>
                    <a:pt x="8" y="39"/>
                    <a:pt x="0" y="51"/>
                  </a:cubicBezTo>
                  <a:lnTo>
                    <a:pt x="0" y="52"/>
                  </a:lnTo>
                  <a:cubicBezTo>
                    <a:pt x="6" y="52"/>
                    <a:pt x="8" y="52"/>
                    <a:pt x="19" y="52"/>
                  </a:cubicBezTo>
                  <a:cubicBezTo>
                    <a:pt x="22" y="52"/>
                    <a:pt x="36" y="52"/>
                    <a:pt x="39" y="52"/>
                  </a:cubicBezTo>
                  <a:lnTo>
                    <a:pt x="39"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414"/>
            <p:cNvSpPr>
              <a:spLocks noEditPoints="1"/>
            </p:cNvSpPr>
            <p:nvPr/>
          </p:nvSpPr>
          <p:spPr bwMode="auto">
            <a:xfrm>
              <a:off x="3165" y="1803"/>
              <a:ext cx="32" cy="42"/>
            </a:xfrm>
            <a:custGeom>
              <a:avLst/>
              <a:gdLst>
                <a:gd name="T0" fmla="*/ 41 w 41"/>
                <a:gd name="T1" fmla="*/ 23 h 54"/>
                <a:gd name="T2" fmla="*/ 41 w 41"/>
                <a:gd name="T3" fmla="*/ 23 h 54"/>
                <a:gd name="T4" fmla="*/ 40 w 41"/>
                <a:gd name="T5" fmla="*/ 10 h 54"/>
                <a:gd name="T6" fmla="*/ 24 w 41"/>
                <a:gd name="T7" fmla="*/ 0 h 54"/>
                <a:gd name="T8" fmla="*/ 6 w 41"/>
                <a:gd name="T9" fmla="*/ 4 h 54"/>
                <a:gd name="T10" fmla="*/ 6 w 41"/>
                <a:gd name="T11" fmla="*/ 4 h 54"/>
                <a:gd name="T12" fmla="*/ 6 w 41"/>
                <a:gd name="T13" fmla="*/ 11 h 54"/>
                <a:gd name="T14" fmla="*/ 6 w 41"/>
                <a:gd name="T15" fmla="*/ 12 h 54"/>
                <a:gd name="T16" fmla="*/ 21 w 41"/>
                <a:gd name="T17" fmla="*/ 8 h 54"/>
                <a:gd name="T18" fmla="*/ 30 w 41"/>
                <a:gd name="T19" fmla="*/ 12 h 54"/>
                <a:gd name="T20" fmla="*/ 31 w 41"/>
                <a:gd name="T21" fmla="*/ 18 h 54"/>
                <a:gd name="T22" fmla="*/ 29 w 41"/>
                <a:gd name="T23" fmla="*/ 18 h 54"/>
                <a:gd name="T24" fmla="*/ 0 w 41"/>
                <a:gd name="T25" fmla="*/ 38 h 54"/>
                <a:gd name="T26" fmla="*/ 17 w 41"/>
                <a:gd name="T27" fmla="*/ 54 h 54"/>
                <a:gd name="T28" fmla="*/ 31 w 41"/>
                <a:gd name="T29" fmla="*/ 49 h 54"/>
                <a:gd name="T30" fmla="*/ 31 w 41"/>
                <a:gd name="T31" fmla="*/ 53 h 54"/>
                <a:gd name="T32" fmla="*/ 31 w 41"/>
                <a:gd name="T33" fmla="*/ 53 h 54"/>
                <a:gd name="T34" fmla="*/ 41 w 41"/>
                <a:gd name="T35" fmla="*/ 53 h 54"/>
                <a:gd name="T36" fmla="*/ 41 w 41"/>
                <a:gd name="T37" fmla="*/ 52 h 54"/>
                <a:gd name="T38" fmla="*/ 41 w 41"/>
                <a:gd name="T39" fmla="*/ 33 h 54"/>
                <a:gd name="T40" fmla="*/ 41 w 41"/>
                <a:gd name="T41" fmla="*/ 23 h 54"/>
                <a:gd name="T42" fmla="*/ 31 w 41"/>
                <a:gd name="T43" fmla="*/ 25 h 54"/>
                <a:gd name="T44" fmla="*/ 31 w 41"/>
                <a:gd name="T45" fmla="*/ 25 h 54"/>
                <a:gd name="T46" fmla="*/ 31 w 41"/>
                <a:gd name="T47" fmla="*/ 42 h 54"/>
                <a:gd name="T48" fmla="*/ 20 w 41"/>
                <a:gd name="T49" fmla="*/ 46 h 54"/>
                <a:gd name="T50" fmla="*/ 10 w 41"/>
                <a:gd name="T51" fmla="*/ 37 h 54"/>
                <a:gd name="T52" fmla="*/ 30 w 41"/>
                <a:gd name="T53" fmla="*/ 25 h 54"/>
                <a:gd name="T54" fmla="*/ 31 w 41"/>
                <a:gd name="T55"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54">
                  <a:moveTo>
                    <a:pt x="41" y="23"/>
                  </a:moveTo>
                  <a:lnTo>
                    <a:pt x="41" y="23"/>
                  </a:lnTo>
                  <a:cubicBezTo>
                    <a:pt x="41" y="19"/>
                    <a:pt x="41" y="13"/>
                    <a:pt x="40" y="10"/>
                  </a:cubicBezTo>
                  <a:cubicBezTo>
                    <a:pt x="38" y="3"/>
                    <a:pt x="31" y="0"/>
                    <a:pt x="24" y="0"/>
                  </a:cubicBezTo>
                  <a:cubicBezTo>
                    <a:pt x="18" y="0"/>
                    <a:pt x="12" y="2"/>
                    <a:pt x="6" y="4"/>
                  </a:cubicBezTo>
                  <a:lnTo>
                    <a:pt x="6" y="4"/>
                  </a:lnTo>
                  <a:cubicBezTo>
                    <a:pt x="6" y="6"/>
                    <a:pt x="6" y="7"/>
                    <a:pt x="6" y="11"/>
                  </a:cubicBezTo>
                  <a:lnTo>
                    <a:pt x="6" y="12"/>
                  </a:lnTo>
                  <a:cubicBezTo>
                    <a:pt x="11" y="10"/>
                    <a:pt x="15" y="8"/>
                    <a:pt x="21" y="8"/>
                  </a:cubicBezTo>
                  <a:cubicBezTo>
                    <a:pt x="26" y="8"/>
                    <a:pt x="29" y="10"/>
                    <a:pt x="30" y="12"/>
                  </a:cubicBezTo>
                  <a:cubicBezTo>
                    <a:pt x="31" y="13"/>
                    <a:pt x="31" y="15"/>
                    <a:pt x="31" y="18"/>
                  </a:cubicBezTo>
                  <a:lnTo>
                    <a:pt x="29" y="18"/>
                  </a:lnTo>
                  <a:cubicBezTo>
                    <a:pt x="11" y="20"/>
                    <a:pt x="0" y="24"/>
                    <a:pt x="0" y="38"/>
                  </a:cubicBezTo>
                  <a:cubicBezTo>
                    <a:pt x="0" y="47"/>
                    <a:pt x="7" y="54"/>
                    <a:pt x="17" y="54"/>
                  </a:cubicBezTo>
                  <a:cubicBezTo>
                    <a:pt x="24" y="54"/>
                    <a:pt x="29" y="51"/>
                    <a:pt x="31" y="49"/>
                  </a:cubicBezTo>
                  <a:lnTo>
                    <a:pt x="31" y="53"/>
                  </a:lnTo>
                  <a:lnTo>
                    <a:pt x="31" y="53"/>
                  </a:lnTo>
                  <a:cubicBezTo>
                    <a:pt x="35" y="53"/>
                    <a:pt x="36" y="53"/>
                    <a:pt x="41" y="53"/>
                  </a:cubicBezTo>
                  <a:lnTo>
                    <a:pt x="41" y="52"/>
                  </a:lnTo>
                  <a:cubicBezTo>
                    <a:pt x="41" y="46"/>
                    <a:pt x="41" y="45"/>
                    <a:pt x="41" y="33"/>
                  </a:cubicBezTo>
                  <a:lnTo>
                    <a:pt x="41" y="23"/>
                  </a:lnTo>
                  <a:close/>
                  <a:moveTo>
                    <a:pt x="31" y="25"/>
                  </a:moveTo>
                  <a:lnTo>
                    <a:pt x="31" y="25"/>
                  </a:lnTo>
                  <a:lnTo>
                    <a:pt x="31" y="42"/>
                  </a:lnTo>
                  <a:cubicBezTo>
                    <a:pt x="30" y="43"/>
                    <a:pt x="26" y="46"/>
                    <a:pt x="20" y="46"/>
                  </a:cubicBezTo>
                  <a:cubicBezTo>
                    <a:pt x="10" y="46"/>
                    <a:pt x="10" y="38"/>
                    <a:pt x="10" y="37"/>
                  </a:cubicBezTo>
                  <a:cubicBezTo>
                    <a:pt x="10" y="28"/>
                    <a:pt x="20" y="27"/>
                    <a:pt x="30" y="25"/>
                  </a:cubicBezTo>
                  <a:lnTo>
                    <a:pt x="31" y="2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415"/>
            <p:cNvSpPr>
              <a:spLocks/>
            </p:cNvSpPr>
            <p:nvPr/>
          </p:nvSpPr>
          <p:spPr bwMode="auto">
            <a:xfrm>
              <a:off x="3202" y="1793"/>
              <a:ext cx="23" cy="52"/>
            </a:xfrm>
            <a:custGeom>
              <a:avLst/>
              <a:gdLst>
                <a:gd name="T0" fmla="*/ 29 w 30"/>
                <a:gd name="T1" fmla="*/ 59 h 68"/>
                <a:gd name="T2" fmla="*/ 29 w 30"/>
                <a:gd name="T3" fmla="*/ 59 h 68"/>
                <a:gd name="T4" fmla="*/ 24 w 30"/>
                <a:gd name="T5" fmla="*/ 59 h 68"/>
                <a:gd name="T6" fmla="*/ 18 w 30"/>
                <a:gd name="T7" fmla="*/ 50 h 68"/>
                <a:gd name="T8" fmla="*/ 18 w 30"/>
                <a:gd name="T9" fmla="*/ 42 h 68"/>
                <a:gd name="T10" fmla="*/ 18 w 30"/>
                <a:gd name="T11" fmla="*/ 23 h 68"/>
                <a:gd name="T12" fmla="*/ 29 w 30"/>
                <a:gd name="T13" fmla="*/ 24 h 68"/>
                <a:gd name="T14" fmla="*/ 29 w 30"/>
                <a:gd name="T15" fmla="*/ 23 h 68"/>
                <a:gd name="T16" fmla="*/ 30 w 30"/>
                <a:gd name="T17" fmla="*/ 16 h 68"/>
                <a:gd name="T18" fmla="*/ 29 w 30"/>
                <a:gd name="T19" fmla="*/ 15 h 68"/>
                <a:gd name="T20" fmla="*/ 18 w 30"/>
                <a:gd name="T21" fmla="*/ 16 h 68"/>
                <a:gd name="T22" fmla="*/ 19 w 30"/>
                <a:gd name="T23" fmla="*/ 1 h 68"/>
                <a:gd name="T24" fmla="*/ 18 w 30"/>
                <a:gd name="T25" fmla="*/ 0 h 68"/>
                <a:gd name="T26" fmla="*/ 8 w 30"/>
                <a:gd name="T27" fmla="*/ 3 h 68"/>
                <a:gd name="T28" fmla="*/ 7 w 30"/>
                <a:gd name="T29" fmla="*/ 4 h 68"/>
                <a:gd name="T30" fmla="*/ 8 w 30"/>
                <a:gd name="T31" fmla="*/ 9 h 68"/>
                <a:gd name="T32" fmla="*/ 8 w 30"/>
                <a:gd name="T33" fmla="*/ 16 h 68"/>
                <a:gd name="T34" fmla="*/ 1 w 30"/>
                <a:gd name="T35" fmla="*/ 16 h 68"/>
                <a:gd name="T36" fmla="*/ 0 w 30"/>
                <a:gd name="T37" fmla="*/ 16 h 68"/>
                <a:gd name="T38" fmla="*/ 0 w 30"/>
                <a:gd name="T39" fmla="*/ 23 h 68"/>
                <a:gd name="T40" fmla="*/ 1 w 30"/>
                <a:gd name="T41" fmla="*/ 24 h 68"/>
                <a:gd name="T42" fmla="*/ 8 w 30"/>
                <a:gd name="T43" fmla="*/ 24 h 68"/>
                <a:gd name="T44" fmla="*/ 8 w 30"/>
                <a:gd name="T45" fmla="*/ 45 h 68"/>
                <a:gd name="T46" fmla="*/ 9 w 30"/>
                <a:gd name="T47" fmla="*/ 62 h 68"/>
                <a:gd name="T48" fmla="*/ 21 w 30"/>
                <a:gd name="T49" fmla="*/ 68 h 68"/>
                <a:gd name="T50" fmla="*/ 28 w 30"/>
                <a:gd name="T51" fmla="*/ 67 h 68"/>
                <a:gd name="T52" fmla="*/ 29 w 30"/>
                <a:gd name="T53" fmla="*/ 66 h 68"/>
                <a:gd name="T54" fmla="*/ 29 w 30"/>
                <a:gd name="T55" fmla="*/ 59 h 68"/>
                <a:gd name="T56" fmla="*/ 29 w 30"/>
                <a:gd name="T5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68">
                  <a:moveTo>
                    <a:pt x="29" y="59"/>
                  </a:moveTo>
                  <a:lnTo>
                    <a:pt x="29" y="59"/>
                  </a:lnTo>
                  <a:cubicBezTo>
                    <a:pt x="28" y="59"/>
                    <a:pt x="26" y="59"/>
                    <a:pt x="24" y="59"/>
                  </a:cubicBezTo>
                  <a:cubicBezTo>
                    <a:pt x="19" y="59"/>
                    <a:pt x="18" y="57"/>
                    <a:pt x="18" y="50"/>
                  </a:cubicBezTo>
                  <a:cubicBezTo>
                    <a:pt x="18" y="49"/>
                    <a:pt x="18" y="43"/>
                    <a:pt x="18" y="42"/>
                  </a:cubicBezTo>
                  <a:lnTo>
                    <a:pt x="18" y="23"/>
                  </a:lnTo>
                  <a:cubicBezTo>
                    <a:pt x="23" y="23"/>
                    <a:pt x="24" y="23"/>
                    <a:pt x="29" y="24"/>
                  </a:cubicBezTo>
                  <a:lnTo>
                    <a:pt x="29" y="23"/>
                  </a:lnTo>
                  <a:cubicBezTo>
                    <a:pt x="29" y="20"/>
                    <a:pt x="29" y="19"/>
                    <a:pt x="30" y="16"/>
                  </a:cubicBezTo>
                  <a:lnTo>
                    <a:pt x="29" y="15"/>
                  </a:lnTo>
                  <a:cubicBezTo>
                    <a:pt x="24" y="16"/>
                    <a:pt x="22" y="16"/>
                    <a:pt x="18" y="16"/>
                  </a:cubicBezTo>
                  <a:cubicBezTo>
                    <a:pt x="18" y="8"/>
                    <a:pt x="18" y="7"/>
                    <a:pt x="19" y="1"/>
                  </a:cubicBezTo>
                  <a:lnTo>
                    <a:pt x="18" y="0"/>
                  </a:lnTo>
                  <a:cubicBezTo>
                    <a:pt x="13" y="1"/>
                    <a:pt x="12" y="2"/>
                    <a:pt x="8" y="3"/>
                  </a:cubicBezTo>
                  <a:lnTo>
                    <a:pt x="7" y="4"/>
                  </a:lnTo>
                  <a:cubicBezTo>
                    <a:pt x="7" y="5"/>
                    <a:pt x="8" y="7"/>
                    <a:pt x="8" y="9"/>
                  </a:cubicBezTo>
                  <a:cubicBezTo>
                    <a:pt x="8" y="11"/>
                    <a:pt x="8" y="13"/>
                    <a:pt x="8" y="16"/>
                  </a:cubicBezTo>
                  <a:cubicBezTo>
                    <a:pt x="4" y="16"/>
                    <a:pt x="3" y="16"/>
                    <a:pt x="1" y="16"/>
                  </a:cubicBezTo>
                  <a:lnTo>
                    <a:pt x="0" y="16"/>
                  </a:lnTo>
                  <a:cubicBezTo>
                    <a:pt x="0" y="19"/>
                    <a:pt x="0" y="20"/>
                    <a:pt x="0" y="23"/>
                  </a:cubicBezTo>
                  <a:lnTo>
                    <a:pt x="1" y="24"/>
                  </a:lnTo>
                  <a:cubicBezTo>
                    <a:pt x="4" y="24"/>
                    <a:pt x="4" y="24"/>
                    <a:pt x="8" y="24"/>
                  </a:cubicBezTo>
                  <a:lnTo>
                    <a:pt x="8" y="45"/>
                  </a:lnTo>
                  <a:cubicBezTo>
                    <a:pt x="8" y="57"/>
                    <a:pt x="8" y="59"/>
                    <a:pt x="9" y="62"/>
                  </a:cubicBezTo>
                  <a:cubicBezTo>
                    <a:pt x="12" y="68"/>
                    <a:pt x="19" y="68"/>
                    <a:pt x="21" y="68"/>
                  </a:cubicBezTo>
                  <a:cubicBezTo>
                    <a:pt x="25" y="68"/>
                    <a:pt x="26" y="67"/>
                    <a:pt x="28" y="67"/>
                  </a:cubicBezTo>
                  <a:lnTo>
                    <a:pt x="29" y="66"/>
                  </a:lnTo>
                  <a:cubicBezTo>
                    <a:pt x="29" y="63"/>
                    <a:pt x="29" y="62"/>
                    <a:pt x="29" y="59"/>
                  </a:cubicBezTo>
                  <a:lnTo>
                    <a:pt x="29"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416"/>
            <p:cNvSpPr>
              <a:spLocks noEditPoints="1"/>
            </p:cNvSpPr>
            <p:nvPr/>
          </p:nvSpPr>
          <p:spPr bwMode="auto">
            <a:xfrm>
              <a:off x="3230" y="1785"/>
              <a:ext cx="10" cy="59"/>
            </a:xfrm>
            <a:custGeom>
              <a:avLst/>
              <a:gdLst>
                <a:gd name="T0" fmla="*/ 12 w 12"/>
                <a:gd name="T1" fmla="*/ 76 h 77"/>
                <a:gd name="T2" fmla="*/ 12 w 12"/>
                <a:gd name="T3" fmla="*/ 76 h 77"/>
                <a:gd name="T4" fmla="*/ 11 w 12"/>
                <a:gd name="T5" fmla="*/ 49 h 77"/>
                <a:gd name="T6" fmla="*/ 12 w 12"/>
                <a:gd name="T7" fmla="*/ 25 h 77"/>
                <a:gd name="T8" fmla="*/ 11 w 12"/>
                <a:gd name="T9" fmla="*/ 25 h 77"/>
                <a:gd name="T10" fmla="*/ 0 w 12"/>
                <a:gd name="T11" fmla="*/ 27 h 77"/>
                <a:gd name="T12" fmla="*/ 0 w 12"/>
                <a:gd name="T13" fmla="*/ 28 h 77"/>
                <a:gd name="T14" fmla="*/ 1 w 12"/>
                <a:gd name="T15" fmla="*/ 56 h 77"/>
                <a:gd name="T16" fmla="*/ 0 w 12"/>
                <a:gd name="T17" fmla="*/ 77 h 77"/>
                <a:gd name="T18" fmla="*/ 1 w 12"/>
                <a:gd name="T19" fmla="*/ 77 h 77"/>
                <a:gd name="T20" fmla="*/ 12 w 12"/>
                <a:gd name="T21" fmla="*/ 77 h 77"/>
                <a:gd name="T22" fmla="*/ 12 w 12"/>
                <a:gd name="T23" fmla="*/ 76 h 77"/>
                <a:gd name="T24" fmla="*/ 12 w 12"/>
                <a:gd name="T25" fmla="*/ 10 h 77"/>
                <a:gd name="T26" fmla="*/ 12 w 12"/>
                <a:gd name="T27" fmla="*/ 10 h 77"/>
                <a:gd name="T28" fmla="*/ 12 w 12"/>
                <a:gd name="T29" fmla="*/ 1 h 77"/>
                <a:gd name="T30" fmla="*/ 12 w 12"/>
                <a:gd name="T31" fmla="*/ 0 h 77"/>
                <a:gd name="T32" fmla="*/ 1 w 12"/>
                <a:gd name="T33" fmla="*/ 1 h 77"/>
                <a:gd name="T34" fmla="*/ 0 w 12"/>
                <a:gd name="T35" fmla="*/ 2 h 77"/>
                <a:gd name="T36" fmla="*/ 0 w 12"/>
                <a:gd name="T37" fmla="*/ 7 h 77"/>
                <a:gd name="T38" fmla="*/ 0 w 12"/>
                <a:gd name="T39" fmla="*/ 11 h 77"/>
                <a:gd name="T40" fmla="*/ 1 w 12"/>
                <a:gd name="T41" fmla="*/ 12 h 77"/>
                <a:gd name="T42" fmla="*/ 12 w 12"/>
                <a:gd name="T43" fmla="*/ 11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2" y="70"/>
                    <a:pt x="11" y="67"/>
                    <a:pt x="11" y="49"/>
                  </a:cubicBezTo>
                  <a:cubicBezTo>
                    <a:pt x="11" y="36"/>
                    <a:pt x="12" y="31"/>
                    <a:pt x="12" y="25"/>
                  </a:cubicBezTo>
                  <a:lnTo>
                    <a:pt x="11" y="25"/>
                  </a:lnTo>
                  <a:cubicBezTo>
                    <a:pt x="6" y="26"/>
                    <a:pt x="5" y="26"/>
                    <a:pt x="0" y="27"/>
                  </a:cubicBezTo>
                  <a:lnTo>
                    <a:pt x="0" y="28"/>
                  </a:lnTo>
                  <a:cubicBezTo>
                    <a:pt x="1" y="33"/>
                    <a:pt x="1" y="37"/>
                    <a:pt x="1" y="56"/>
                  </a:cubicBezTo>
                  <a:cubicBezTo>
                    <a:pt x="1" y="67"/>
                    <a:pt x="1" y="71"/>
                    <a:pt x="0" y="77"/>
                  </a:cubicBezTo>
                  <a:lnTo>
                    <a:pt x="1" y="77"/>
                  </a:lnTo>
                  <a:cubicBezTo>
                    <a:pt x="6" y="77"/>
                    <a:pt x="6" y="77"/>
                    <a:pt x="12" y="77"/>
                  </a:cubicBezTo>
                  <a:lnTo>
                    <a:pt x="12" y="76"/>
                  </a:lnTo>
                  <a:close/>
                  <a:moveTo>
                    <a:pt x="12" y="10"/>
                  </a:moveTo>
                  <a:lnTo>
                    <a:pt x="12" y="10"/>
                  </a:lnTo>
                  <a:cubicBezTo>
                    <a:pt x="12" y="6"/>
                    <a:pt x="12" y="5"/>
                    <a:pt x="12" y="1"/>
                  </a:cubicBezTo>
                  <a:lnTo>
                    <a:pt x="12" y="0"/>
                  </a:lnTo>
                  <a:cubicBezTo>
                    <a:pt x="7" y="1"/>
                    <a:pt x="6" y="1"/>
                    <a:pt x="1" y="1"/>
                  </a:cubicBezTo>
                  <a:lnTo>
                    <a:pt x="0" y="2"/>
                  </a:lnTo>
                  <a:cubicBezTo>
                    <a:pt x="0" y="4"/>
                    <a:pt x="0" y="6"/>
                    <a:pt x="0" y="7"/>
                  </a:cubicBezTo>
                  <a:cubicBezTo>
                    <a:pt x="0" y="9"/>
                    <a:pt x="0" y="10"/>
                    <a:pt x="0" y="11"/>
                  </a:cubicBezTo>
                  <a:lnTo>
                    <a:pt x="1" y="12"/>
                  </a:lnTo>
                  <a:cubicBezTo>
                    <a:pt x="5" y="11"/>
                    <a:pt x="7" y="11"/>
                    <a:pt x="12" y="11"/>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17"/>
            <p:cNvSpPr>
              <a:spLocks noEditPoints="1"/>
            </p:cNvSpPr>
            <p:nvPr/>
          </p:nvSpPr>
          <p:spPr bwMode="auto">
            <a:xfrm>
              <a:off x="3248" y="1803"/>
              <a:ext cx="38" cy="42"/>
            </a:xfrm>
            <a:custGeom>
              <a:avLst/>
              <a:gdLst>
                <a:gd name="T0" fmla="*/ 49 w 49"/>
                <a:gd name="T1" fmla="*/ 26 h 54"/>
                <a:gd name="T2" fmla="*/ 49 w 49"/>
                <a:gd name="T3" fmla="*/ 26 h 54"/>
                <a:gd name="T4" fmla="*/ 43 w 49"/>
                <a:gd name="T5" fmla="*/ 7 h 54"/>
                <a:gd name="T6" fmla="*/ 25 w 49"/>
                <a:gd name="T7" fmla="*/ 0 h 54"/>
                <a:gd name="T8" fmla="*/ 7 w 49"/>
                <a:gd name="T9" fmla="*/ 7 h 54"/>
                <a:gd name="T10" fmla="*/ 0 w 49"/>
                <a:gd name="T11" fmla="*/ 27 h 54"/>
                <a:gd name="T12" fmla="*/ 7 w 49"/>
                <a:gd name="T13" fmla="*/ 47 h 54"/>
                <a:gd name="T14" fmla="*/ 24 w 49"/>
                <a:gd name="T15" fmla="*/ 54 h 54"/>
                <a:gd name="T16" fmla="*/ 42 w 49"/>
                <a:gd name="T17" fmla="*/ 48 h 54"/>
                <a:gd name="T18" fmla="*/ 48 w 49"/>
                <a:gd name="T19" fmla="*/ 36 h 54"/>
                <a:gd name="T20" fmla="*/ 49 w 49"/>
                <a:gd name="T21" fmla="*/ 26 h 54"/>
                <a:gd name="T22" fmla="*/ 38 w 49"/>
                <a:gd name="T23" fmla="*/ 27 h 54"/>
                <a:gd name="T24" fmla="*/ 38 w 49"/>
                <a:gd name="T25" fmla="*/ 27 h 54"/>
                <a:gd name="T26" fmla="*/ 36 w 49"/>
                <a:gd name="T27" fmla="*/ 40 h 54"/>
                <a:gd name="T28" fmla="*/ 24 w 49"/>
                <a:gd name="T29" fmla="*/ 47 h 54"/>
                <a:gd name="T30" fmla="*/ 19 w 49"/>
                <a:gd name="T31" fmla="*/ 45 h 54"/>
                <a:gd name="T32" fmla="*/ 11 w 49"/>
                <a:gd name="T33" fmla="*/ 27 h 54"/>
                <a:gd name="T34" fmla="*/ 14 w 49"/>
                <a:gd name="T35" fmla="*/ 14 h 54"/>
                <a:gd name="T36" fmla="*/ 25 w 49"/>
                <a:gd name="T37" fmla="*/ 8 h 54"/>
                <a:gd name="T38" fmla="*/ 35 w 49"/>
                <a:gd name="T39" fmla="*/ 13 h 54"/>
                <a:gd name="T40" fmla="*/ 38 w 49"/>
                <a:gd name="T4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4">
                  <a:moveTo>
                    <a:pt x="49" y="26"/>
                  </a:moveTo>
                  <a:lnTo>
                    <a:pt x="49" y="26"/>
                  </a:lnTo>
                  <a:cubicBezTo>
                    <a:pt x="49" y="20"/>
                    <a:pt x="47" y="13"/>
                    <a:pt x="43" y="7"/>
                  </a:cubicBezTo>
                  <a:cubicBezTo>
                    <a:pt x="38" y="2"/>
                    <a:pt x="32" y="0"/>
                    <a:pt x="25" y="0"/>
                  </a:cubicBezTo>
                  <a:cubicBezTo>
                    <a:pt x="15" y="0"/>
                    <a:pt x="9" y="4"/>
                    <a:pt x="7" y="7"/>
                  </a:cubicBezTo>
                  <a:cubicBezTo>
                    <a:pt x="0" y="14"/>
                    <a:pt x="0" y="24"/>
                    <a:pt x="0" y="27"/>
                  </a:cubicBezTo>
                  <a:cubicBezTo>
                    <a:pt x="0" y="31"/>
                    <a:pt x="0" y="41"/>
                    <a:pt x="7" y="47"/>
                  </a:cubicBezTo>
                  <a:cubicBezTo>
                    <a:pt x="10" y="51"/>
                    <a:pt x="15" y="54"/>
                    <a:pt x="24" y="54"/>
                  </a:cubicBezTo>
                  <a:cubicBezTo>
                    <a:pt x="31" y="54"/>
                    <a:pt x="37" y="52"/>
                    <a:pt x="42" y="48"/>
                  </a:cubicBezTo>
                  <a:cubicBezTo>
                    <a:pt x="45" y="45"/>
                    <a:pt x="47" y="41"/>
                    <a:pt x="48" y="36"/>
                  </a:cubicBezTo>
                  <a:cubicBezTo>
                    <a:pt x="49" y="33"/>
                    <a:pt x="49" y="30"/>
                    <a:pt x="49" y="26"/>
                  </a:cubicBezTo>
                  <a:close/>
                  <a:moveTo>
                    <a:pt x="38" y="27"/>
                  </a:moveTo>
                  <a:lnTo>
                    <a:pt x="38" y="27"/>
                  </a:lnTo>
                  <a:cubicBezTo>
                    <a:pt x="38" y="29"/>
                    <a:pt x="38" y="36"/>
                    <a:pt x="36" y="40"/>
                  </a:cubicBezTo>
                  <a:cubicBezTo>
                    <a:pt x="33" y="45"/>
                    <a:pt x="28" y="47"/>
                    <a:pt x="24" y="47"/>
                  </a:cubicBezTo>
                  <a:cubicBezTo>
                    <a:pt x="23" y="47"/>
                    <a:pt x="20" y="46"/>
                    <a:pt x="19" y="45"/>
                  </a:cubicBezTo>
                  <a:cubicBezTo>
                    <a:pt x="11" y="41"/>
                    <a:pt x="11" y="31"/>
                    <a:pt x="11" y="27"/>
                  </a:cubicBezTo>
                  <a:cubicBezTo>
                    <a:pt x="11" y="23"/>
                    <a:pt x="11" y="18"/>
                    <a:pt x="14" y="14"/>
                  </a:cubicBezTo>
                  <a:cubicBezTo>
                    <a:pt x="17" y="8"/>
                    <a:pt x="23" y="8"/>
                    <a:pt x="25" y="8"/>
                  </a:cubicBezTo>
                  <a:cubicBezTo>
                    <a:pt x="30" y="8"/>
                    <a:pt x="33" y="10"/>
                    <a:pt x="35" y="13"/>
                  </a:cubicBezTo>
                  <a:cubicBezTo>
                    <a:pt x="38" y="18"/>
                    <a:pt x="38" y="24"/>
                    <a:pt x="38" y="2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418"/>
            <p:cNvSpPr>
              <a:spLocks/>
            </p:cNvSpPr>
            <p:nvPr/>
          </p:nvSpPr>
          <p:spPr bwMode="auto">
            <a:xfrm>
              <a:off x="3293" y="1804"/>
              <a:ext cx="36" cy="40"/>
            </a:xfrm>
            <a:custGeom>
              <a:avLst/>
              <a:gdLst>
                <a:gd name="T0" fmla="*/ 46 w 46"/>
                <a:gd name="T1" fmla="*/ 51 h 52"/>
                <a:gd name="T2" fmla="*/ 46 w 46"/>
                <a:gd name="T3" fmla="*/ 51 h 52"/>
                <a:gd name="T4" fmla="*/ 45 w 46"/>
                <a:gd name="T5" fmla="*/ 32 h 52"/>
                <a:gd name="T6" fmla="*/ 45 w 46"/>
                <a:gd name="T7" fmla="*/ 20 h 52"/>
                <a:gd name="T8" fmla="*/ 43 w 46"/>
                <a:gd name="T9" fmla="*/ 8 h 52"/>
                <a:gd name="T10" fmla="*/ 38 w 46"/>
                <a:gd name="T11" fmla="*/ 1 h 52"/>
                <a:gd name="T12" fmla="*/ 30 w 46"/>
                <a:gd name="T13" fmla="*/ 0 h 52"/>
                <a:gd name="T14" fmla="*/ 12 w 46"/>
                <a:gd name="T15" fmla="*/ 6 h 52"/>
                <a:gd name="T16" fmla="*/ 12 w 46"/>
                <a:gd name="T17" fmla="*/ 1 h 52"/>
                <a:gd name="T18" fmla="*/ 11 w 46"/>
                <a:gd name="T19" fmla="*/ 0 h 52"/>
                <a:gd name="T20" fmla="*/ 1 w 46"/>
                <a:gd name="T21" fmla="*/ 2 h 52"/>
                <a:gd name="T22" fmla="*/ 0 w 46"/>
                <a:gd name="T23" fmla="*/ 3 h 52"/>
                <a:gd name="T24" fmla="*/ 2 w 46"/>
                <a:gd name="T25" fmla="*/ 33 h 52"/>
                <a:gd name="T26" fmla="*/ 1 w 46"/>
                <a:gd name="T27" fmla="*/ 52 h 52"/>
                <a:gd name="T28" fmla="*/ 2 w 46"/>
                <a:gd name="T29" fmla="*/ 52 h 52"/>
                <a:gd name="T30" fmla="*/ 12 w 46"/>
                <a:gd name="T31" fmla="*/ 52 h 52"/>
                <a:gd name="T32" fmla="*/ 13 w 46"/>
                <a:gd name="T33" fmla="*/ 51 h 52"/>
                <a:gd name="T34" fmla="*/ 12 w 46"/>
                <a:gd name="T35" fmla="*/ 14 h 52"/>
                <a:gd name="T36" fmla="*/ 25 w 46"/>
                <a:gd name="T37" fmla="*/ 8 h 52"/>
                <a:gd name="T38" fmla="*/ 34 w 46"/>
                <a:gd name="T39" fmla="*/ 15 h 52"/>
                <a:gd name="T40" fmla="*/ 35 w 46"/>
                <a:gd name="T41" fmla="*/ 34 h 52"/>
                <a:gd name="T42" fmla="*/ 35 w 46"/>
                <a:gd name="T43" fmla="*/ 48 h 52"/>
                <a:gd name="T44" fmla="*/ 34 w 46"/>
                <a:gd name="T45" fmla="*/ 52 h 52"/>
                <a:gd name="T46" fmla="*/ 35 w 46"/>
                <a:gd name="T47" fmla="*/ 52 h 52"/>
                <a:gd name="T48" fmla="*/ 45 w 46"/>
                <a:gd name="T49" fmla="*/ 52 h 52"/>
                <a:gd name="T50" fmla="*/ 46 w 46"/>
                <a:gd name="T5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52">
                  <a:moveTo>
                    <a:pt x="46" y="51"/>
                  </a:moveTo>
                  <a:lnTo>
                    <a:pt x="46" y="51"/>
                  </a:lnTo>
                  <a:cubicBezTo>
                    <a:pt x="45" y="48"/>
                    <a:pt x="45" y="43"/>
                    <a:pt x="45" y="32"/>
                  </a:cubicBezTo>
                  <a:lnTo>
                    <a:pt x="45" y="20"/>
                  </a:lnTo>
                  <a:cubicBezTo>
                    <a:pt x="45" y="14"/>
                    <a:pt x="45" y="11"/>
                    <a:pt x="43" y="8"/>
                  </a:cubicBezTo>
                  <a:cubicBezTo>
                    <a:pt x="42" y="5"/>
                    <a:pt x="40" y="3"/>
                    <a:pt x="38" y="1"/>
                  </a:cubicBezTo>
                  <a:cubicBezTo>
                    <a:pt x="35" y="0"/>
                    <a:pt x="32" y="0"/>
                    <a:pt x="30" y="0"/>
                  </a:cubicBezTo>
                  <a:cubicBezTo>
                    <a:pt x="21" y="0"/>
                    <a:pt x="15" y="4"/>
                    <a:pt x="12" y="6"/>
                  </a:cubicBezTo>
                  <a:lnTo>
                    <a:pt x="12" y="1"/>
                  </a:lnTo>
                  <a:lnTo>
                    <a:pt x="11" y="0"/>
                  </a:lnTo>
                  <a:cubicBezTo>
                    <a:pt x="7" y="1"/>
                    <a:pt x="6" y="1"/>
                    <a:pt x="1" y="2"/>
                  </a:cubicBezTo>
                  <a:lnTo>
                    <a:pt x="0" y="3"/>
                  </a:lnTo>
                  <a:cubicBezTo>
                    <a:pt x="1" y="9"/>
                    <a:pt x="2" y="18"/>
                    <a:pt x="2" y="33"/>
                  </a:cubicBezTo>
                  <a:cubicBezTo>
                    <a:pt x="2" y="41"/>
                    <a:pt x="1" y="46"/>
                    <a:pt x="1" y="52"/>
                  </a:cubicBezTo>
                  <a:lnTo>
                    <a:pt x="2" y="52"/>
                  </a:lnTo>
                  <a:cubicBezTo>
                    <a:pt x="7" y="52"/>
                    <a:pt x="7" y="52"/>
                    <a:pt x="12" y="52"/>
                  </a:cubicBezTo>
                  <a:lnTo>
                    <a:pt x="13" y="51"/>
                  </a:lnTo>
                  <a:cubicBezTo>
                    <a:pt x="12" y="40"/>
                    <a:pt x="12" y="31"/>
                    <a:pt x="12" y="14"/>
                  </a:cubicBezTo>
                  <a:cubicBezTo>
                    <a:pt x="15" y="11"/>
                    <a:pt x="19" y="8"/>
                    <a:pt x="25" y="8"/>
                  </a:cubicBezTo>
                  <a:cubicBezTo>
                    <a:pt x="27" y="8"/>
                    <a:pt x="32" y="8"/>
                    <a:pt x="34" y="15"/>
                  </a:cubicBezTo>
                  <a:cubicBezTo>
                    <a:pt x="35" y="18"/>
                    <a:pt x="35" y="19"/>
                    <a:pt x="35" y="34"/>
                  </a:cubicBezTo>
                  <a:cubicBezTo>
                    <a:pt x="35" y="39"/>
                    <a:pt x="35" y="44"/>
                    <a:pt x="35" y="48"/>
                  </a:cubicBezTo>
                  <a:cubicBezTo>
                    <a:pt x="35" y="49"/>
                    <a:pt x="34" y="51"/>
                    <a:pt x="34" y="52"/>
                  </a:cubicBezTo>
                  <a:lnTo>
                    <a:pt x="35" y="52"/>
                  </a:lnTo>
                  <a:cubicBezTo>
                    <a:pt x="40" y="52"/>
                    <a:pt x="40" y="52"/>
                    <a:pt x="45" y="52"/>
                  </a:cubicBezTo>
                  <a:lnTo>
                    <a:pt x="46" y="5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419"/>
            <p:cNvSpPr>
              <a:spLocks noEditPoints="1"/>
            </p:cNvSpPr>
            <p:nvPr/>
          </p:nvSpPr>
          <p:spPr bwMode="auto">
            <a:xfrm>
              <a:off x="3337" y="1803"/>
              <a:ext cx="31" cy="42"/>
            </a:xfrm>
            <a:custGeom>
              <a:avLst/>
              <a:gdLst>
                <a:gd name="T0" fmla="*/ 41 w 41"/>
                <a:gd name="T1" fmla="*/ 23 h 54"/>
                <a:gd name="T2" fmla="*/ 41 w 41"/>
                <a:gd name="T3" fmla="*/ 23 h 54"/>
                <a:gd name="T4" fmla="*/ 40 w 41"/>
                <a:gd name="T5" fmla="*/ 10 h 54"/>
                <a:gd name="T6" fmla="*/ 24 w 41"/>
                <a:gd name="T7" fmla="*/ 0 h 54"/>
                <a:gd name="T8" fmla="*/ 6 w 41"/>
                <a:gd name="T9" fmla="*/ 4 h 54"/>
                <a:gd name="T10" fmla="*/ 6 w 41"/>
                <a:gd name="T11" fmla="*/ 4 h 54"/>
                <a:gd name="T12" fmla="*/ 6 w 41"/>
                <a:gd name="T13" fmla="*/ 11 h 54"/>
                <a:gd name="T14" fmla="*/ 6 w 41"/>
                <a:gd name="T15" fmla="*/ 12 h 54"/>
                <a:gd name="T16" fmla="*/ 21 w 41"/>
                <a:gd name="T17" fmla="*/ 8 h 54"/>
                <a:gd name="T18" fmla="*/ 30 w 41"/>
                <a:gd name="T19" fmla="*/ 12 h 54"/>
                <a:gd name="T20" fmla="*/ 31 w 41"/>
                <a:gd name="T21" fmla="*/ 18 h 54"/>
                <a:gd name="T22" fmla="*/ 29 w 41"/>
                <a:gd name="T23" fmla="*/ 18 h 54"/>
                <a:gd name="T24" fmla="*/ 0 w 41"/>
                <a:gd name="T25" fmla="*/ 38 h 54"/>
                <a:gd name="T26" fmla="*/ 17 w 41"/>
                <a:gd name="T27" fmla="*/ 54 h 54"/>
                <a:gd name="T28" fmla="*/ 31 w 41"/>
                <a:gd name="T29" fmla="*/ 49 h 54"/>
                <a:gd name="T30" fmla="*/ 31 w 41"/>
                <a:gd name="T31" fmla="*/ 53 h 54"/>
                <a:gd name="T32" fmla="*/ 31 w 41"/>
                <a:gd name="T33" fmla="*/ 53 h 54"/>
                <a:gd name="T34" fmla="*/ 41 w 41"/>
                <a:gd name="T35" fmla="*/ 53 h 54"/>
                <a:gd name="T36" fmla="*/ 41 w 41"/>
                <a:gd name="T37" fmla="*/ 52 h 54"/>
                <a:gd name="T38" fmla="*/ 41 w 41"/>
                <a:gd name="T39" fmla="*/ 33 h 54"/>
                <a:gd name="T40" fmla="*/ 41 w 41"/>
                <a:gd name="T41" fmla="*/ 23 h 54"/>
                <a:gd name="T42" fmla="*/ 31 w 41"/>
                <a:gd name="T43" fmla="*/ 25 h 54"/>
                <a:gd name="T44" fmla="*/ 31 w 41"/>
                <a:gd name="T45" fmla="*/ 25 h 54"/>
                <a:gd name="T46" fmla="*/ 31 w 41"/>
                <a:gd name="T47" fmla="*/ 42 h 54"/>
                <a:gd name="T48" fmla="*/ 20 w 41"/>
                <a:gd name="T49" fmla="*/ 46 h 54"/>
                <a:gd name="T50" fmla="*/ 10 w 41"/>
                <a:gd name="T51" fmla="*/ 37 h 54"/>
                <a:gd name="T52" fmla="*/ 30 w 41"/>
                <a:gd name="T53" fmla="*/ 25 h 54"/>
                <a:gd name="T54" fmla="*/ 31 w 41"/>
                <a:gd name="T55"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54">
                  <a:moveTo>
                    <a:pt x="41" y="23"/>
                  </a:moveTo>
                  <a:lnTo>
                    <a:pt x="41" y="23"/>
                  </a:lnTo>
                  <a:cubicBezTo>
                    <a:pt x="41" y="19"/>
                    <a:pt x="41" y="13"/>
                    <a:pt x="40" y="10"/>
                  </a:cubicBezTo>
                  <a:cubicBezTo>
                    <a:pt x="38" y="3"/>
                    <a:pt x="31" y="0"/>
                    <a:pt x="24" y="0"/>
                  </a:cubicBezTo>
                  <a:cubicBezTo>
                    <a:pt x="18" y="0"/>
                    <a:pt x="12" y="2"/>
                    <a:pt x="6" y="4"/>
                  </a:cubicBezTo>
                  <a:lnTo>
                    <a:pt x="6" y="4"/>
                  </a:lnTo>
                  <a:cubicBezTo>
                    <a:pt x="6" y="6"/>
                    <a:pt x="6" y="7"/>
                    <a:pt x="6" y="11"/>
                  </a:cubicBezTo>
                  <a:lnTo>
                    <a:pt x="6" y="12"/>
                  </a:lnTo>
                  <a:cubicBezTo>
                    <a:pt x="11" y="10"/>
                    <a:pt x="15" y="8"/>
                    <a:pt x="21" y="8"/>
                  </a:cubicBezTo>
                  <a:cubicBezTo>
                    <a:pt x="26" y="8"/>
                    <a:pt x="29" y="10"/>
                    <a:pt x="30" y="12"/>
                  </a:cubicBezTo>
                  <a:cubicBezTo>
                    <a:pt x="31" y="13"/>
                    <a:pt x="31" y="15"/>
                    <a:pt x="31" y="18"/>
                  </a:cubicBezTo>
                  <a:lnTo>
                    <a:pt x="29" y="18"/>
                  </a:lnTo>
                  <a:cubicBezTo>
                    <a:pt x="11" y="20"/>
                    <a:pt x="0" y="24"/>
                    <a:pt x="0" y="38"/>
                  </a:cubicBezTo>
                  <a:cubicBezTo>
                    <a:pt x="0" y="47"/>
                    <a:pt x="7" y="54"/>
                    <a:pt x="17" y="54"/>
                  </a:cubicBezTo>
                  <a:cubicBezTo>
                    <a:pt x="24" y="54"/>
                    <a:pt x="29" y="51"/>
                    <a:pt x="31" y="49"/>
                  </a:cubicBezTo>
                  <a:lnTo>
                    <a:pt x="31" y="53"/>
                  </a:lnTo>
                  <a:lnTo>
                    <a:pt x="31" y="53"/>
                  </a:lnTo>
                  <a:cubicBezTo>
                    <a:pt x="35" y="53"/>
                    <a:pt x="36" y="53"/>
                    <a:pt x="41" y="53"/>
                  </a:cubicBezTo>
                  <a:lnTo>
                    <a:pt x="41" y="52"/>
                  </a:lnTo>
                  <a:cubicBezTo>
                    <a:pt x="41" y="46"/>
                    <a:pt x="41" y="45"/>
                    <a:pt x="41" y="33"/>
                  </a:cubicBezTo>
                  <a:lnTo>
                    <a:pt x="41" y="23"/>
                  </a:lnTo>
                  <a:close/>
                  <a:moveTo>
                    <a:pt x="31" y="25"/>
                  </a:moveTo>
                  <a:lnTo>
                    <a:pt x="31" y="25"/>
                  </a:lnTo>
                  <a:lnTo>
                    <a:pt x="31" y="42"/>
                  </a:lnTo>
                  <a:cubicBezTo>
                    <a:pt x="30" y="43"/>
                    <a:pt x="26" y="46"/>
                    <a:pt x="20" y="46"/>
                  </a:cubicBezTo>
                  <a:cubicBezTo>
                    <a:pt x="10" y="46"/>
                    <a:pt x="10" y="38"/>
                    <a:pt x="10" y="37"/>
                  </a:cubicBezTo>
                  <a:cubicBezTo>
                    <a:pt x="10" y="28"/>
                    <a:pt x="20" y="27"/>
                    <a:pt x="30" y="25"/>
                  </a:cubicBezTo>
                  <a:lnTo>
                    <a:pt x="31" y="2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420"/>
            <p:cNvSpPr>
              <a:spLocks/>
            </p:cNvSpPr>
            <p:nvPr/>
          </p:nvSpPr>
          <p:spPr bwMode="auto">
            <a:xfrm>
              <a:off x="3378" y="1783"/>
              <a:ext cx="9" cy="61"/>
            </a:xfrm>
            <a:custGeom>
              <a:avLst/>
              <a:gdLst>
                <a:gd name="T0" fmla="*/ 12 w 12"/>
                <a:gd name="T1" fmla="*/ 78 h 79"/>
                <a:gd name="T2" fmla="*/ 12 w 12"/>
                <a:gd name="T3" fmla="*/ 78 h 79"/>
                <a:gd name="T4" fmla="*/ 11 w 12"/>
                <a:gd name="T5" fmla="*/ 40 h 79"/>
                <a:gd name="T6" fmla="*/ 12 w 12"/>
                <a:gd name="T7" fmla="*/ 1 h 79"/>
                <a:gd name="T8" fmla="*/ 11 w 12"/>
                <a:gd name="T9" fmla="*/ 0 h 79"/>
                <a:gd name="T10" fmla="*/ 0 w 12"/>
                <a:gd name="T11" fmla="*/ 2 h 79"/>
                <a:gd name="T12" fmla="*/ 0 w 12"/>
                <a:gd name="T13" fmla="*/ 3 h 79"/>
                <a:gd name="T14" fmla="*/ 1 w 12"/>
                <a:gd name="T15" fmla="*/ 44 h 79"/>
                <a:gd name="T16" fmla="*/ 0 w 12"/>
                <a:gd name="T17" fmla="*/ 79 h 79"/>
                <a:gd name="T18" fmla="*/ 1 w 12"/>
                <a:gd name="T19" fmla="*/ 79 h 79"/>
                <a:gd name="T20" fmla="*/ 11 w 12"/>
                <a:gd name="T21" fmla="*/ 79 h 79"/>
                <a:gd name="T22" fmla="*/ 12 w 12"/>
                <a:gd name="T23"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79">
                  <a:moveTo>
                    <a:pt x="12" y="78"/>
                  </a:moveTo>
                  <a:lnTo>
                    <a:pt x="12" y="78"/>
                  </a:lnTo>
                  <a:cubicBezTo>
                    <a:pt x="11" y="69"/>
                    <a:pt x="11" y="61"/>
                    <a:pt x="11" y="40"/>
                  </a:cubicBezTo>
                  <a:cubicBezTo>
                    <a:pt x="11" y="27"/>
                    <a:pt x="11" y="14"/>
                    <a:pt x="12" y="1"/>
                  </a:cubicBezTo>
                  <a:lnTo>
                    <a:pt x="11" y="0"/>
                  </a:lnTo>
                  <a:cubicBezTo>
                    <a:pt x="6" y="1"/>
                    <a:pt x="5" y="1"/>
                    <a:pt x="0" y="2"/>
                  </a:cubicBezTo>
                  <a:lnTo>
                    <a:pt x="0" y="3"/>
                  </a:lnTo>
                  <a:cubicBezTo>
                    <a:pt x="1" y="15"/>
                    <a:pt x="1" y="30"/>
                    <a:pt x="1" y="44"/>
                  </a:cubicBezTo>
                  <a:cubicBezTo>
                    <a:pt x="1" y="63"/>
                    <a:pt x="1" y="72"/>
                    <a:pt x="0" y="79"/>
                  </a:cubicBezTo>
                  <a:lnTo>
                    <a:pt x="1" y="79"/>
                  </a:lnTo>
                  <a:cubicBezTo>
                    <a:pt x="6" y="79"/>
                    <a:pt x="7" y="79"/>
                    <a:pt x="11" y="79"/>
                  </a:cubicBezTo>
                  <a:lnTo>
                    <a:pt x="12" y="7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21"/>
            <p:cNvSpPr>
              <a:spLocks/>
            </p:cNvSpPr>
            <p:nvPr/>
          </p:nvSpPr>
          <p:spPr bwMode="auto">
            <a:xfrm>
              <a:off x="2927" y="1899"/>
              <a:ext cx="20" cy="40"/>
            </a:xfrm>
            <a:custGeom>
              <a:avLst/>
              <a:gdLst>
                <a:gd name="T0" fmla="*/ 24 w 26"/>
                <a:gd name="T1" fmla="*/ 11 h 53"/>
                <a:gd name="T2" fmla="*/ 24 w 26"/>
                <a:gd name="T3" fmla="*/ 11 h 53"/>
                <a:gd name="T4" fmla="*/ 26 w 26"/>
                <a:gd name="T5" fmla="*/ 1 h 53"/>
                <a:gd name="T6" fmla="*/ 26 w 26"/>
                <a:gd name="T7" fmla="*/ 1 h 53"/>
                <a:gd name="T8" fmla="*/ 23 w 26"/>
                <a:gd name="T9" fmla="*/ 0 h 53"/>
                <a:gd name="T10" fmla="*/ 11 w 26"/>
                <a:gd name="T11" fmla="*/ 10 h 53"/>
                <a:gd name="T12" fmla="*/ 11 w 26"/>
                <a:gd name="T13" fmla="*/ 1 h 53"/>
                <a:gd name="T14" fmla="*/ 11 w 26"/>
                <a:gd name="T15" fmla="*/ 1 h 53"/>
                <a:gd name="T16" fmla="*/ 1 w 26"/>
                <a:gd name="T17" fmla="*/ 3 h 53"/>
                <a:gd name="T18" fmla="*/ 0 w 26"/>
                <a:gd name="T19" fmla="*/ 3 h 53"/>
                <a:gd name="T20" fmla="*/ 1 w 26"/>
                <a:gd name="T21" fmla="*/ 29 h 53"/>
                <a:gd name="T22" fmla="*/ 1 w 26"/>
                <a:gd name="T23" fmla="*/ 53 h 53"/>
                <a:gd name="T24" fmla="*/ 1 w 26"/>
                <a:gd name="T25" fmla="*/ 53 h 53"/>
                <a:gd name="T26" fmla="*/ 12 w 26"/>
                <a:gd name="T27" fmla="*/ 53 h 53"/>
                <a:gd name="T28" fmla="*/ 12 w 26"/>
                <a:gd name="T29" fmla="*/ 52 h 53"/>
                <a:gd name="T30" fmla="*/ 11 w 26"/>
                <a:gd name="T31" fmla="*/ 30 h 53"/>
                <a:gd name="T32" fmla="*/ 16 w 26"/>
                <a:gd name="T33" fmla="*/ 12 h 53"/>
                <a:gd name="T34" fmla="*/ 20 w 26"/>
                <a:gd name="T35" fmla="*/ 11 h 53"/>
                <a:gd name="T36" fmla="*/ 24 w 26"/>
                <a:gd name="T37" fmla="*/ 12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7"/>
                    <a:pt x="25" y="6"/>
                    <a:pt x="26" y="1"/>
                  </a:cubicBezTo>
                  <a:lnTo>
                    <a:pt x="26" y="1"/>
                  </a:lnTo>
                  <a:cubicBezTo>
                    <a:pt x="25" y="0"/>
                    <a:pt x="24" y="0"/>
                    <a:pt x="23" y="0"/>
                  </a:cubicBezTo>
                  <a:cubicBezTo>
                    <a:pt x="15" y="0"/>
                    <a:pt x="12" y="7"/>
                    <a:pt x="11" y="10"/>
                  </a:cubicBezTo>
                  <a:lnTo>
                    <a:pt x="11" y="1"/>
                  </a:lnTo>
                  <a:lnTo>
                    <a:pt x="11" y="1"/>
                  </a:lnTo>
                  <a:cubicBezTo>
                    <a:pt x="7" y="2"/>
                    <a:pt x="4" y="2"/>
                    <a:pt x="1" y="3"/>
                  </a:cubicBezTo>
                  <a:lnTo>
                    <a:pt x="0" y="3"/>
                  </a:lnTo>
                  <a:cubicBezTo>
                    <a:pt x="1" y="9"/>
                    <a:pt x="1" y="13"/>
                    <a:pt x="1" y="29"/>
                  </a:cubicBezTo>
                  <a:cubicBezTo>
                    <a:pt x="1" y="38"/>
                    <a:pt x="1" y="45"/>
                    <a:pt x="1" y="53"/>
                  </a:cubicBezTo>
                  <a:lnTo>
                    <a:pt x="1" y="53"/>
                  </a:lnTo>
                  <a:cubicBezTo>
                    <a:pt x="6" y="53"/>
                    <a:pt x="7" y="53"/>
                    <a:pt x="12" y="53"/>
                  </a:cubicBezTo>
                  <a:lnTo>
                    <a:pt x="12" y="52"/>
                  </a:lnTo>
                  <a:cubicBezTo>
                    <a:pt x="12" y="47"/>
                    <a:pt x="11" y="41"/>
                    <a:pt x="11" y="30"/>
                  </a:cubicBezTo>
                  <a:cubicBezTo>
                    <a:pt x="11" y="19"/>
                    <a:pt x="11" y="15"/>
                    <a:pt x="16" y="12"/>
                  </a:cubicBezTo>
                  <a:cubicBezTo>
                    <a:pt x="16" y="12"/>
                    <a:pt x="18" y="11"/>
                    <a:pt x="20" y="11"/>
                  </a:cubicBezTo>
                  <a:cubicBezTo>
                    <a:pt x="21" y="11"/>
                    <a:pt x="23" y="11"/>
                    <a:pt x="24" y="12"/>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422"/>
            <p:cNvSpPr>
              <a:spLocks noEditPoints="1"/>
            </p:cNvSpPr>
            <p:nvPr/>
          </p:nvSpPr>
          <p:spPr bwMode="auto">
            <a:xfrm>
              <a:off x="2950" y="1899"/>
              <a:ext cx="36" cy="41"/>
            </a:xfrm>
            <a:custGeom>
              <a:avLst/>
              <a:gdLst>
                <a:gd name="T0" fmla="*/ 43 w 46"/>
                <a:gd name="T1" fmla="*/ 40 h 54"/>
                <a:gd name="T2" fmla="*/ 43 w 46"/>
                <a:gd name="T3" fmla="*/ 40 h 54"/>
                <a:gd name="T4" fmla="*/ 35 w 46"/>
                <a:gd name="T5" fmla="*/ 45 h 54"/>
                <a:gd name="T6" fmla="*/ 27 w 46"/>
                <a:gd name="T7" fmla="*/ 46 h 54"/>
                <a:gd name="T8" fmla="*/ 14 w 46"/>
                <a:gd name="T9" fmla="*/ 41 h 54"/>
                <a:gd name="T10" fmla="*/ 10 w 46"/>
                <a:gd name="T11" fmla="*/ 28 h 54"/>
                <a:gd name="T12" fmla="*/ 45 w 46"/>
                <a:gd name="T13" fmla="*/ 28 h 54"/>
                <a:gd name="T14" fmla="*/ 45 w 46"/>
                <a:gd name="T15" fmla="*/ 28 h 54"/>
                <a:gd name="T16" fmla="*/ 40 w 46"/>
                <a:gd name="T17" fmla="*/ 7 h 54"/>
                <a:gd name="T18" fmla="*/ 24 w 46"/>
                <a:gd name="T19" fmla="*/ 0 h 54"/>
                <a:gd name="T20" fmla="*/ 0 w 46"/>
                <a:gd name="T21" fmla="*/ 28 h 54"/>
                <a:gd name="T22" fmla="*/ 26 w 46"/>
                <a:gd name="T23" fmla="*/ 54 h 54"/>
                <a:gd name="T24" fmla="*/ 42 w 46"/>
                <a:gd name="T25" fmla="*/ 50 h 54"/>
                <a:gd name="T26" fmla="*/ 43 w 46"/>
                <a:gd name="T27" fmla="*/ 50 h 54"/>
                <a:gd name="T28" fmla="*/ 43 w 46"/>
                <a:gd name="T29" fmla="*/ 41 h 54"/>
                <a:gd name="T30" fmla="*/ 43 w 46"/>
                <a:gd name="T31" fmla="*/ 40 h 54"/>
                <a:gd name="T32" fmla="*/ 35 w 46"/>
                <a:gd name="T33" fmla="*/ 21 h 54"/>
                <a:gd name="T34" fmla="*/ 35 w 46"/>
                <a:gd name="T35" fmla="*/ 21 h 54"/>
                <a:gd name="T36" fmla="*/ 10 w 46"/>
                <a:gd name="T37" fmla="*/ 21 h 54"/>
                <a:gd name="T38" fmla="*/ 23 w 46"/>
                <a:gd name="T39" fmla="*/ 7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1" y="41"/>
                    <a:pt x="39" y="43"/>
                    <a:pt x="35" y="45"/>
                  </a:cubicBezTo>
                  <a:cubicBezTo>
                    <a:pt x="33" y="46"/>
                    <a:pt x="30" y="46"/>
                    <a:pt x="27" y="46"/>
                  </a:cubicBezTo>
                  <a:cubicBezTo>
                    <a:pt x="24" y="46"/>
                    <a:pt x="18" y="46"/>
                    <a:pt x="14" y="41"/>
                  </a:cubicBezTo>
                  <a:cubicBezTo>
                    <a:pt x="11" y="37"/>
                    <a:pt x="10" y="32"/>
                    <a:pt x="10" y="28"/>
                  </a:cubicBezTo>
                  <a:cubicBezTo>
                    <a:pt x="27" y="28"/>
                    <a:pt x="29" y="28"/>
                    <a:pt x="45" y="28"/>
                  </a:cubicBezTo>
                  <a:lnTo>
                    <a:pt x="45" y="28"/>
                  </a:lnTo>
                  <a:cubicBezTo>
                    <a:pt x="45" y="23"/>
                    <a:pt x="46" y="14"/>
                    <a:pt x="40" y="7"/>
                  </a:cubicBezTo>
                  <a:cubicBezTo>
                    <a:pt x="37" y="3"/>
                    <a:pt x="32" y="0"/>
                    <a:pt x="24" y="0"/>
                  </a:cubicBezTo>
                  <a:cubicBezTo>
                    <a:pt x="11" y="0"/>
                    <a:pt x="0" y="9"/>
                    <a:pt x="0" y="28"/>
                  </a:cubicBezTo>
                  <a:cubicBezTo>
                    <a:pt x="0" y="45"/>
                    <a:pt x="10" y="54"/>
                    <a:pt x="26" y="54"/>
                  </a:cubicBezTo>
                  <a:cubicBezTo>
                    <a:pt x="35" y="54"/>
                    <a:pt x="40" y="51"/>
                    <a:pt x="42" y="50"/>
                  </a:cubicBezTo>
                  <a:lnTo>
                    <a:pt x="43" y="50"/>
                  </a:lnTo>
                  <a:cubicBezTo>
                    <a:pt x="43" y="46"/>
                    <a:pt x="43" y="45"/>
                    <a:pt x="43" y="41"/>
                  </a:cubicBezTo>
                  <a:lnTo>
                    <a:pt x="43" y="40"/>
                  </a:lnTo>
                  <a:close/>
                  <a:moveTo>
                    <a:pt x="35" y="21"/>
                  </a:moveTo>
                  <a:lnTo>
                    <a:pt x="35" y="21"/>
                  </a:lnTo>
                  <a:cubicBezTo>
                    <a:pt x="26" y="21"/>
                    <a:pt x="22" y="21"/>
                    <a:pt x="10" y="21"/>
                  </a:cubicBezTo>
                  <a:cubicBezTo>
                    <a:pt x="11" y="11"/>
                    <a:pt x="18" y="7"/>
                    <a:pt x="23" y="7"/>
                  </a:cubicBezTo>
                  <a:cubicBezTo>
                    <a:pt x="28" y="7"/>
                    <a:pt x="32" y="10"/>
                    <a:pt x="34" y="15"/>
                  </a:cubicBezTo>
                  <a:cubicBezTo>
                    <a:pt x="35" y="17"/>
                    <a:pt x="35" y="19"/>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423"/>
            <p:cNvSpPr>
              <a:spLocks noEditPoints="1"/>
            </p:cNvSpPr>
            <p:nvPr/>
          </p:nvSpPr>
          <p:spPr bwMode="auto">
            <a:xfrm>
              <a:off x="2991" y="1899"/>
              <a:ext cx="37" cy="59"/>
            </a:xfrm>
            <a:custGeom>
              <a:avLst/>
              <a:gdLst>
                <a:gd name="T0" fmla="*/ 47 w 48"/>
                <a:gd name="T1" fmla="*/ 0 h 76"/>
                <a:gd name="T2" fmla="*/ 47 w 48"/>
                <a:gd name="T3" fmla="*/ 0 h 76"/>
                <a:gd name="T4" fmla="*/ 33 w 48"/>
                <a:gd name="T5" fmla="*/ 0 h 76"/>
                <a:gd name="T6" fmla="*/ 3 w 48"/>
                <a:gd name="T7" fmla="*/ 15 h 76"/>
                <a:gd name="T8" fmla="*/ 0 w 48"/>
                <a:gd name="T9" fmla="*/ 28 h 76"/>
                <a:gd name="T10" fmla="*/ 22 w 48"/>
                <a:gd name="T11" fmla="*/ 53 h 76"/>
                <a:gd name="T12" fmla="*/ 37 w 48"/>
                <a:gd name="T13" fmla="*/ 48 h 76"/>
                <a:gd name="T14" fmla="*/ 36 w 48"/>
                <a:gd name="T15" fmla="*/ 76 h 76"/>
                <a:gd name="T16" fmla="*/ 37 w 48"/>
                <a:gd name="T17" fmla="*/ 76 h 76"/>
                <a:gd name="T18" fmla="*/ 47 w 48"/>
                <a:gd name="T19" fmla="*/ 76 h 76"/>
                <a:gd name="T20" fmla="*/ 48 w 48"/>
                <a:gd name="T21" fmla="*/ 75 h 76"/>
                <a:gd name="T22" fmla="*/ 48 w 48"/>
                <a:gd name="T23" fmla="*/ 71 h 76"/>
                <a:gd name="T24" fmla="*/ 47 w 48"/>
                <a:gd name="T25" fmla="*/ 40 h 76"/>
                <a:gd name="T26" fmla="*/ 48 w 48"/>
                <a:gd name="T27" fmla="*/ 1 h 76"/>
                <a:gd name="T28" fmla="*/ 47 w 48"/>
                <a:gd name="T29" fmla="*/ 0 h 76"/>
                <a:gd name="T30" fmla="*/ 37 w 48"/>
                <a:gd name="T31" fmla="*/ 40 h 76"/>
                <a:gd name="T32" fmla="*/ 37 w 48"/>
                <a:gd name="T33" fmla="*/ 40 h 76"/>
                <a:gd name="T34" fmla="*/ 25 w 48"/>
                <a:gd name="T35" fmla="*/ 44 h 76"/>
                <a:gd name="T36" fmla="*/ 11 w 48"/>
                <a:gd name="T37" fmla="*/ 28 h 76"/>
                <a:gd name="T38" fmla="*/ 17 w 48"/>
                <a:gd name="T39" fmla="*/ 13 h 76"/>
                <a:gd name="T40" fmla="*/ 33 w 48"/>
                <a:gd name="T41" fmla="*/ 8 h 76"/>
                <a:gd name="T42" fmla="*/ 37 w 48"/>
                <a:gd name="T43" fmla="*/ 8 h 76"/>
                <a:gd name="T44" fmla="*/ 37 w 48"/>
                <a:gd name="T45" fmla="*/ 4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76">
                  <a:moveTo>
                    <a:pt x="47" y="0"/>
                  </a:moveTo>
                  <a:lnTo>
                    <a:pt x="47" y="0"/>
                  </a:lnTo>
                  <a:cubicBezTo>
                    <a:pt x="45" y="0"/>
                    <a:pt x="35" y="0"/>
                    <a:pt x="33" y="0"/>
                  </a:cubicBezTo>
                  <a:cubicBezTo>
                    <a:pt x="24" y="0"/>
                    <a:pt x="10" y="1"/>
                    <a:pt x="3" y="15"/>
                  </a:cubicBezTo>
                  <a:cubicBezTo>
                    <a:pt x="1" y="19"/>
                    <a:pt x="0" y="23"/>
                    <a:pt x="0" y="28"/>
                  </a:cubicBezTo>
                  <a:cubicBezTo>
                    <a:pt x="0" y="42"/>
                    <a:pt x="9" y="53"/>
                    <a:pt x="22" y="53"/>
                  </a:cubicBezTo>
                  <a:cubicBezTo>
                    <a:pt x="30" y="53"/>
                    <a:pt x="34" y="50"/>
                    <a:pt x="37" y="48"/>
                  </a:cubicBezTo>
                  <a:cubicBezTo>
                    <a:pt x="37" y="60"/>
                    <a:pt x="37" y="63"/>
                    <a:pt x="36" y="76"/>
                  </a:cubicBezTo>
                  <a:lnTo>
                    <a:pt x="37" y="76"/>
                  </a:lnTo>
                  <a:lnTo>
                    <a:pt x="47" y="76"/>
                  </a:lnTo>
                  <a:lnTo>
                    <a:pt x="48" y="75"/>
                  </a:lnTo>
                  <a:lnTo>
                    <a:pt x="48" y="71"/>
                  </a:lnTo>
                  <a:cubicBezTo>
                    <a:pt x="47" y="61"/>
                    <a:pt x="47" y="50"/>
                    <a:pt x="47" y="40"/>
                  </a:cubicBezTo>
                  <a:cubicBezTo>
                    <a:pt x="47" y="27"/>
                    <a:pt x="47" y="14"/>
                    <a:pt x="48" y="1"/>
                  </a:cubicBezTo>
                  <a:lnTo>
                    <a:pt x="47" y="0"/>
                  </a:lnTo>
                  <a:close/>
                  <a:moveTo>
                    <a:pt x="37" y="40"/>
                  </a:moveTo>
                  <a:lnTo>
                    <a:pt x="37" y="40"/>
                  </a:lnTo>
                  <a:cubicBezTo>
                    <a:pt x="35" y="41"/>
                    <a:pt x="31" y="44"/>
                    <a:pt x="25" y="44"/>
                  </a:cubicBezTo>
                  <a:cubicBezTo>
                    <a:pt x="15" y="44"/>
                    <a:pt x="11" y="36"/>
                    <a:pt x="11" y="28"/>
                  </a:cubicBezTo>
                  <a:cubicBezTo>
                    <a:pt x="11" y="21"/>
                    <a:pt x="14" y="16"/>
                    <a:pt x="17" y="13"/>
                  </a:cubicBezTo>
                  <a:cubicBezTo>
                    <a:pt x="22" y="8"/>
                    <a:pt x="30" y="8"/>
                    <a:pt x="33" y="8"/>
                  </a:cubicBezTo>
                  <a:lnTo>
                    <a:pt x="37" y="8"/>
                  </a:lnTo>
                  <a:lnTo>
                    <a:pt x="37" y="4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424"/>
            <p:cNvSpPr>
              <a:spLocks/>
            </p:cNvSpPr>
            <p:nvPr/>
          </p:nvSpPr>
          <p:spPr bwMode="auto">
            <a:xfrm>
              <a:off x="3037" y="1899"/>
              <a:ext cx="35" cy="41"/>
            </a:xfrm>
            <a:custGeom>
              <a:avLst/>
              <a:gdLst>
                <a:gd name="T0" fmla="*/ 44 w 45"/>
                <a:gd name="T1" fmla="*/ 0 h 53"/>
                <a:gd name="T2" fmla="*/ 44 w 45"/>
                <a:gd name="T3" fmla="*/ 0 h 53"/>
                <a:gd name="T4" fmla="*/ 34 w 45"/>
                <a:gd name="T5" fmla="*/ 0 h 53"/>
                <a:gd name="T6" fmla="*/ 33 w 45"/>
                <a:gd name="T7" fmla="*/ 1 h 53"/>
                <a:gd name="T8" fmla="*/ 34 w 45"/>
                <a:gd name="T9" fmla="*/ 24 h 53"/>
                <a:gd name="T10" fmla="*/ 34 w 45"/>
                <a:gd name="T11" fmla="*/ 40 h 53"/>
                <a:gd name="T12" fmla="*/ 21 w 45"/>
                <a:gd name="T13" fmla="*/ 45 h 53"/>
                <a:gd name="T14" fmla="*/ 11 w 45"/>
                <a:gd name="T15" fmla="*/ 32 h 53"/>
                <a:gd name="T16" fmla="*/ 11 w 45"/>
                <a:gd name="T17" fmla="*/ 22 h 53"/>
                <a:gd name="T18" fmla="*/ 11 w 45"/>
                <a:gd name="T19" fmla="*/ 1 h 53"/>
                <a:gd name="T20" fmla="*/ 11 w 45"/>
                <a:gd name="T21" fmla="*/ 0 h 53"/>
                <a:gd name="T22" fmla="*/ 1 w 45"/>
                <a:gd name="T23" fmla="*/ 1 h 53"/>
                <a:gd name="T24" fmla="*/ 0 w 45"/>
                <a:gd name="T25" fmla="*/ 1 h 53"/>
                <a:gd name="T26" fmla="*/ 1 w 45"/>
                <a:gd name="T27" fmla="*/ 22 h 53"/>
                <a:gd name="T28" fmla="*/ 1 w 45"/>
                <a:gd name="T29" fmla="*/ 28 h 53"/>
                <a:gd name="T30" fmla="*/ 7 w 45"/>
                <a:gd name="T31" fmla="*/ 50 h 53"/>
                <a:gd name="T32" fmla="*/ 18 w 45"/>
                <a:gd name="T33" fmla="*/ 53 h 53"/>
                <a:gd name="T34" fmla="*/ 34 w 45"/>
                <a:gd name="T35" fmla="*/ 47 h 53"/>
                <a:gd name="T36" fmla="*/ 34 w 45"/>
                <a:gd name="T37" fmla="*/ 52 h 53"/>
                <a:gd name="T38" fmla="*/ 34 w 45"/>
                <a:gd name="T39" fmla="*/ 52 h 53"/>
                <a:gd name="T40" fmla="*/ 44 w 45"/>
                <a:gd name="T41" fmla="*/ 52 h 53"/>
                <a:gd name="T42" fmla="*/ 45 w 45"/>
                <a:gd name="T43" fmla="*/ 51 h 53"/>
                <a:gd name="T44" fmla="*/ 45 w 45"/>
                <a:gd name="T45" fmla="*/ 47 h 53"/>
                <a:gd name="T46" fmla="*/ 44 w 45"/>
                <a:gd name="T47" fmla="*/ 23 h 53"/>
                <a:gd name="T48" fmla="*/ 44 w 45"/>
                <a:gd name="T49" fmla="*/ 1 h 53"/>
                <a:gd name="T50" fmla="*/ 44 w 45"/>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4" y="0"/>
                  </a:moveTo>
                  <a:lnTo>
                    <a:pt x="44" y="0"/>
                  </a:lnTo>
                  <a:cubicBezTo>
                    <a:pt x="39" y="0"/>
                    <a:pt x="38" y="0"/>
                    <a:pt x="34" y="0"/>
                  </a:cubicBezTo>
                  <a:lnTo>
                    <a:pt x="33" y="1"/>
                  </a:lnTo>
                  <a:cubicBezTo>
                    <a:pt x="34" y="8"/>
                    <a:pt x="34" y="10"/>
                    <a:pt x="34" y="24"/>
                  </a:cubicBezTo>
                  <a:cubicBezTo>
                    <a:pt x="34" y="30"/>
                    <a:pt x="34" y="34"/>
                    <a:pt x="34" y="40"/>
                  </a:cubicBezTo>
                  <a:cubicBezTo>
                    <a:pt x="31" y="42"/>
                    <a:pt x="27" y="45"/>
                    <a:pt x="21" y="45"/>
                  </a:cubicBezTo>
                  <a:cubicBezTo>
                    <a:pt x="11" y="45"/>
                    <a:pt x="11" y="36"/>
                    <a:pt x="11" y="32"/>
                  </a:cubicBezTo>
                  <a:cubicBezTo>
                    <a:pt x="11" y="27"/>
                    <a:pt x="11" y="25"/>
                    <a:pt x="11" y="22"/>
                  </a:cubicBezTo>
                  <a:lnTo>
                    <a:pt x="11" y="1"/>
                  </a:lnTo>
                  <a:lnTo>
                    <a:pt x="11" y="0"/>
                  </a:lnTo>
                  <a:cubicBezTo>
                    <a:pt x="6" y="0"/>
                    <a:pt x="5" y="0"/>
                    <a:pt x="1" y="1"/>
                  </a:cubicBezTo>
                  <a:lnTo>
                    <a:pt x="0" y="1"/>
                  </a:lnTo>
                  <a:cubicBezTo>
                    <a:pt x="0" y="7"/>
                    <a:pt x="0" y="8"/>
                    <a:pt x="1" y="22"/>
                  </a:cubicBezTo>
                  <a:lnTo>
                    <a:pt x="1" y="28"/>
                  </a:lnTo>
                  <a:cubicBezTo>
                    <a:pt x="1" y="36"/>
                    <a:pt x="1" y="45"/>
                    <a:pt x="7" y="50"/>
                  </a:cubicBezTo>
                  <a:cubicBezTo>
                    <a:pt x="10" y="52"/>
                    <a:pt x="14" y="53"/>
                    <a:pt x="18" y="53"/>
                  </a:cubicBezTo>
                  <a:cubicBezTo>
                    <a:pt x="26" y="53"/>
                    <a:pt x="32" y="49"/>
                    <a:pt x="34" y="47"/>
                  </a:cubicBezTo>
                  <a:lnTo>
                    <a:pt x="34" y="52"/>
                  </a:lnTo>
                  <a:lnTo>
                    <a:pt x="34" y="52"/>
                  </a:lnTo>
                  <a:cubicBezTo>
                    <a:pt x="39" y="52"/>
                    <a:pt x="40" y="52"/>
                    <a:pt x="44" y="52"/>
                  </a:cubicBezTo>
                  <a:lnTo>
                    <a:pt x="45" y="51"/>
                  </a:lnTo>
                  <a:cubicBezTo>
                    <a:pt x="45" y="50"/>
                    <a:pt x="45" y="48"/>
                    <a:pt x="45" y="47"/>
                  </a:cubicBezTo>
                  <a:cubicBezTo>
                    <a:pt x="44" y="43"/>
                    <a:pt x="44" y="35"/>
                    <a:pt x="44" y="23"/>
                  </a:cubicBezTo>
                  <a:cubicBezTo>
                    <a:pt x="44" y="15"/>
                    <a:pt x="44" y="8"/>
                    <a:pt x="44" y="1"/>
                  </a:cubicBez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425"/>
            <p:cNvSpPr>
              <a:spLocks noEditPoints="1"/>
            </p:cNvSpPr>
            <p:nvPr/>
          </p:nvSpPr>
          <p:spPr bwMode="auto">
            <a:xfrm>
              <a:off x="3082" y="1880"/>
              <a:ext cx="9" cy="59"/>
            </a:xfrm>
            <a:custGeom>
              <a:avLst/>
              <a:gdLst>
                <a:gd name="T0" fmla="*/ 12 w 12"/>
                <a:gd name="T1" fmla="*/ 76 h 77"/>
                <a:gd name="T2" fmla="*/ 12 w 12"/>
                <a:gd name="T3" fmla="*/ 76 h 77"/>
                <a:gd name="T4" fmla="*/ 11 w 12"/>
                <a:gd name="T5" fmla="*/ 49 h 77"/>
                <a:gd name="T6" fmla="*/ 12 w 12"/>
                <a:gd name="T7" fmla="*/ 25 h 77"/>
                <a:gd name="T8" fmla="*/ 11 w 12"/>
                <a:gd name="T9" fmla="*/ 25 h 77"/>
                <a:gd name="T10" fmla="*/ 0 w 12"/>
                <a:gd name="T11" fmla="*/ 27 h 77"/>
                <a:gd name="T12" fmla="*/ 0 w 12"/>
                <a:gd name="T13" fmla="*/ 27 h 77"/>
                <a:gd name="T14" fmla="*/ 1 w 12"/>
                <a:gd name="T15" fmla="*/ 56 h 77"/>
                <a:gd name="T16" fmla="*/ 0 w 12"/>
                <a:gd name="T17" fmla="*/ 76 h 77"/>
                <a:gd name="T18" fmla="*/ 1 w 12"/>
                <a:gd name="T19" fmla="*/ 77 h 77"/>
                <a:gd name="T20" fmla="*/ 11 w 12"/>
                <a:gd name="T21" fmla="*/ 77 h 77"/>
                <a:gd name="T22" fmla="*/ 12 w 12"/>
                <a:gd name="T23" fmla="*/ 76 h 77"/>
                <a:gd name="T24" fmla="*/ 12 w 12"/>
                <a:gd name="T25" fmla="*/ 10 h 77"/>
                <a:gd name="T26" fmla="*/ 12 w 12"/>
                <a:gd name="T27" fmla="*/ 10 h 77"/>
                <a:gd name="T28" fmla="*/ 12 w 12"/>
                <a:gd name="T29" fmla="*/ 1 h 77"/>
                <a:gd name="T30" fmla="*/ 11 w 12"/>
                <a:gd name="T31" fmla="*/ 0 h 77"/>
                <a:gd name="T32" fmla="*/ 1 w 12"/>
                <a:gd name="T33" fmla="*/ 1 h 77"/>
                <a:gd name="T34" fmla="*/ 0 w 12"/>
                <a:gd name="T35" fmla="*/ 2 h 77"/>
                <a:gd name="T36" fmla="*/ 0 w 12"/>
                <a:gd name="T37" fmla="*/ 7 h 77"/>
                <a:gd name="T38" fmla="*/ 0 w 12"/>
                <a:gd name="T39" fmla="*/ 11 h 77"/>
                <a:gd name="T40" fmla="*/ 1 w 12"/>
                <a:gd name="T41" fmla="*/ 12 h 77"/>
                <a:gd name="T42" fmla="*/ 11 w 12"/>
                <a:gd name="T43" fmla="*/ 11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1" y="69"/>
                    <a:pt x="11" y="67"/>
                    <a:pt x="11" y="49"/>
                  </a:cubicBezTo>
                  <a:cubicBezTo>
                    <a:pt x="11" y="36"/>
                    <a:pt x="12" y="30"/>
                    <a:pt x="12" y="25"/>
                  </a:cubicBezTo>
                  <a:lnTo>
                    <a:pt x="11" y="25"/>
                  </a:lnTo>
                  <a:cubicBezTo>
                    <a:pt x="6" y="26"/>
                    <a:pt x="4" y="26"/>
                    <a:pt x="0" y="27"/>
                  </a:cubicBezTo>
                  <a:lnTo>
                    <a:pt x="0" y="27"/>
                  </a:lnTo>
                  <a:cubicBezTo>
                    <a:pt x="0" y="33"/>
                    <a:pt x="1" y="37"/>
                    <a:pt x="1" y="56"/>
                  </a:cubicBezTo>
                  <a:cubicBezTo>
                    <a:pt x="1" y="67"/>
                    <a:pt x="0" y="71"/>
                    <a:pt x="0" y="76"/>
                  </a:cubicBezTo>
                  <a:lnTo>
                    <a:pt x="1" y="77"/>
                  </a:lnTo>
                  <a:cubicBezTo>
                    <a:pt x="5" y="77"/>
                    <a:pt x="6" y="77"/>
                    <a:pt x="11" y="77"/>
                  </a:cubicBezTo>
                  <a:lnTo>
                    <a:pt x="12" y="76"/>
                  </a:lnTo>
                  <a:close/>
                  <a:moveTo>
                    <a:pt x="12" y="10"/>
                  </a:moveTo>
                  <a:lnTo>
                    <a:pt x="12" y="10"/>
                  </a:lnTo>
                  <a:cubicBezTo>
                    <a:pt x="12" y="6"/>
                    <a:pt x="12" y="5"/>
                    <a:pt x="12" y="1"/>
                  </a:cubicBezTo>
                  <a:lnTo>
                    <a:pt x="11" y="0"/>
                  </a:lnTo>
                  <a:cubicBezTo>
                    <a:pt x="7" y="1"/>
                    <a:pt x="6" y="1"/>
                    <a:pt x="1" y="1"/>
                  </a:cubicBezTo>
                  <a:lnTo>
                    <a:pt x="0" y="2"/>
                  </a:lnTo>
                  <a:cubicBezTo>
                    <a:pt x="0" y="4"/>
                    <a:pt x="0" y="5"/>
                    <a:pt x="0" y="7"/>
                  </a:cubicBezTo>
                  <a:cubicBezTo>
                    <a:pt x="0" y="8"/>
                    <a:pt x="0" y="10"/>
                    <a:pt x="0" y="11"/>
                  </a:cubicBezTo>
                  <a:lnTo>
                    <a:pt x="1" y="12"/>
                  </a:lnTo>
                  <a:cubicBezTo>
                    <a:pt x="5" y="11"/>
                    <a:pt x="6" y="11"/>
                    <a:pt x="11" y="11"/>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426"/>
            <p:cNvSpPr>
              <a:spLocks/>
            </p:cNvSpPr>
            <p:nvPr/>
          </p:nvSpPr>
          <p:spPr bwMode="auto">
            <a:xfrm>
              <a:off x="3101" y="1899"/>
              <a:ext cx="20" cy="40"/>
            </a:xfrm>
            <a:custGeom>
              <a:avLst/>
              <a:gdLst>
                <a:gd name="T0" fmla="*/ 24 w 26"/>
                <a:gd name="T1" fmla="*/ 11 h 53"/>
                <a:gd name="T2" fmla="*/ 24 w 26"/>
                <a:gd name="T3" fmla="*/ 11 h 53"/>
                <a:gd name="T4" fmla="*/ 26 w 26"/>
                <a:gd name="T5" fmla="*/ 1 h 53"/>
                <a:gd name="T6" fmla="*/ 26 w 26"/>
                <a:gd name="T7" fmla="*/ 1 h 53"/>
                <a:gd name="T8" fmla="*/ 23 w 26"/>
                <a:gd name="T9" fmla="*/ 0 h 53"/>
                <a:gd name="T10" fmla="*/ 11 w 26"/>
                <a:gd name="T11" fmla="*/ 10 h 53"/>
                <a:gd name="T12" fmla="*/ 11 w 26"/>
                <a:gd name="T13" fmla="*/ 1 h 53"/>
                <a:gd name="T14" fmla="*/ 11 w 26"/>
                <a:gd name="T15" fmla="*/ 1 h 53"/>
                <a:gd name="T16" fmla="*/ 0 w 26"/>
                <a:gd name="T17" fmla="*/ 3 h 53"/>
                <a:gd name="T18" fmla="*/ 0 w 26"/>
                <a:gd name="T19" fmla="*/ 3 h 53"/>
                <a:gd name="T20" fmla="*/ 1 w 26"/>
                <a:gd name="T21" fmla="*/ 29 h 53"/>
                <a:gd name="T22" fmla="*/ 0 w 26"/>
                <a:gd name="T23" fmla="*/ 53 h 53"/>
                <a:gd name="T24" fmla="*/ 1 w 26"/>
                <a:gd name="T25" fmla="*/ 53 h 53"/>
                <a:gd name="T26" fmla="*/ 11 w 26"/>
                <a:gd name="T27" fmla="*/ 53 h 53"/>
                <a:gd name="T28" fmla="*/ 12 w 26"/>
                <a:gd name="T29" fmla="*/ 52 h 53"/>
                <a:gd name="T30" fmla="*/ 11 w 26"/>
                <a:gd name="T31" fmla="*/ 30 h 53"/>
                <a:gd name="T32" fmla="*/ 15 w 26"/>
                <a:gd name="T33" fmla="*/ 12 h 53"/>
                <a:gd name="T34" fmla="*/ 19 w 26"/>
                <a:gd name="T35" fmla="*/ 11 h 53"/>
                <a:gd name="T36" fmla="*/ 23 w 26"/>
                <a:gd name="T37" fmla="*/ 12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7"/>
                    <a:pt x="25" y="6"/>
                    <a:pt x="26" y="1"/>
                  </a:cubicBezTo>
                  <a:lnTo>
                    <a:pt x="26" y="1"/>
                  </a:lnTo>
                  <a:cubicBezTo>
                    <a:pt x="25" y="0"/>
                    <a:pt x="24" y="0"/>
                    <a:pt x="23" y="0"/>
                  </a:cubicBezTo>
                  <a:cubicBezTo>
                    <a:pt x="14" y="0"/>
                    <a:pt x="12" y="7"/>
                    <a:pt x="11" y="10"/>
                  </a:cubicBezTo>
                  <a:lnTo>
                    <a:pt x="11" y="1"/>
                  </a:lnTo>
                  <a:lnTo>
                    <a:pt x="11" y="1"/>
                  </a:lnTo>
                  <a:cubicBezTo>
                    <a:pt x="6" y="2"/>
                    <a:pt x="4" y="2"/>
                    <a:pt x="0" y="3"/>
                  </a:cubicBezTo>
                  <a:lnTo>
                    <a:pt x="0" y="3"/>
                  </a:lnTo>
                  <a:cubicBezTo>
                    <a:pt x="0" y="9"/>
                    <a:pt x="1" y="13"/>
                    <a:pt x="1" y="29"/>
                  </a:cubicBezTo>
                  <a:cubicBezTo>
                    <a:pt x="1" y="38"/>
                    <a:pt x="0" y="45"/>
                    <a:pt x="0" y="53"/>
                  </a:cubicBezTo>
                  <a:lnTo>
                    <a:pt x="1" y="53"/>
                  </a:lnTo>
                  <a:cubicBezTo>
                    <a:pt x="6" y="53"/>
                    <a:pt x="7" y="53"/>
                    <a:pt x="11" y="53"/>
                  </a:cubicBezTo>
                  <a:lnTo>
                    <a:pt x="12" y="52"/>
                  </a:lnTo>
                  <a:cubicBezTo>
                    <a:pt x="11" y="47"/>
                    <a:pt x="11" y="41"/>
                    <a:pt x="11" y="30"/>
                  </a:cubicBezTo>
                  <a:cubicBezTo>
                    <a:pt x="11" y="19"/>
                    <a:pt x="11" y="15"/>
                    <a:pt x="15" y="12"/>
                  </a:cubicBezTo>
                  <a:cubicBezTo>
                    <a:pt x="16" y="12"/>
                    <a:pt x="18" y="11"/>
                    <a:pt x="19" y="11"/>
                  </a:cubicBezTo>
                  <a:cubicBezTo>
                    <a:pt x="21" y="11"/>
                    <a:pt x="22" y="11"/>
                    <a:pt x="23" y="12"/>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427"/>
            <p:cNvSpPr>
              <a:spLocks noEditPoints="1"/>
            </p:cNvSpPr>
            <p:nvPr/>
          </p:nvSpPr>
          <p:spPr bwMode="auto">
            <a:xfrm>
              <a:off x="3123" y="1899"/>
              <a:ext cx="36" cy="41"/>
            </a:xfrm>
            <a:custGeom>
              <a:avLst/>
              <a:gdLst>
                <a:gd name="T0" fmla="*/ 43 w 46"/>
                <a:gd name="T1" fmla="*/ 40 h 54"/>
                <a:gd name="T2" fmla="*/ 43 w 46"/>
                <a:gd name="T3" fmla="*/ 40 h 54"/>
                <a:gd name="T4" fmla="*/ 36 w 46"/>
                <a:gd name="T5" fmla="*/ 45 h 54"/>
                <a:gd name="T6" fmla="*/ 28 w 46"/>
                <a:gd name="T7" fmla="*/ 46 h 54"/>
                <a:gd name="T8" fmla="*/ 15 w 46"/>
                <a:gd name="T9" fmla="*/ 41 h 54"/>
                <a:gd name="T10" fmla="*/ 11 w 46"/>
                <a:gd name="T11" fmla="*/ 28 h 54"/>
                <a:gd name="T12" fmla="*/ 45 w 46"/>
                <a:gd name="T13" fmla="*/ 28 h 54"/>
                <a:gd name="T14" fmla="*/ 46 w 46"/>
                <a:gd name="T15" fmla="*/ 28 h 54"/>
                <a:gd name="T16" fmla="*/ 41 w 46"/>
                <a:gd name="T17" fmla="*/ 7 h 54"/>
                <a:gd name="T18" fmla="*/ 24 w 46"/>
                <a:gd name="T19" fmla="*/ 0 h 54"/>
                <a:gd name="T20" fmla="*/ 0 w 46"/>
                <a:gd name="T21" fmla="*/ 28 h 54"/>
                <a:gd name="T22" fmla="*/ 27 w 46"/>
                <a:gd name="T23" fmla="*/ 54 h 54"/>
                <a:gd name="T24" fmla="*/ 43 w 46"/>
                <a:gd name="T25" fmla="*/ 50 h 54"/>
                <a:gd name="T26" fmla="*/ 43 w 46"/>
                <a:gd name="T27" fmla="*/ 50 h 54"/>
                <a:gd name="T28" fmla="*/ 44 w 46"/>
                <a:gd name="T29" fmla="*/ 41 h 54"/>
                <a:gd name="T30" fmla="*/ 43 w 46"/>
                <a:gd name="T31" fmla="*/ 40 h 54"/>
                <a:gd name="T32" fmla="*/ 36 w 46"/>
                <a:gd name="T33" fmla="*/ 21 h 54"/>
                <a:gd name="T34" fmla="*/ 36 w 46"/>
                <a:gd name="T35" fmla="*/ 21 h 54"/>
                <a:gd name="T36" fmla="*/ 11 w 46"/>
                <a:gd name="T37" fmla="*/ 21 h 54"/>
                <a:gd name="T38" fmla="*/ 24 w 46"/>
                <a:gd name="T39" fmla="*/ 7 h 54"/>
                <a:gd name="T40" fmla="*/ 35 w 46"/>
                <a:gd name="T41" fmla="*/ 15 h 54"/>
                <a:gd name="T42" fmla="*/ 36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1"/>
                    <a:pt x="40" y="43"/>
                    <a:pt x="36" y="45"/>
                  </a:cubicBezTo>
                  <a:cubicBezTo>
                    <a:pt x="33" y="46"/>
                    <a:pt x="30" y="46"/>
                    <a:pt x="28" y="46"/>
                  </a:cubicBezTo>
                  <a:cubicBezTo>
                    <a:pt x="24" y="46"/>
                    <a:pt x="19" y="46"/>
                    <a:pt x="15" y="41"/>
                  </a:cubicBezTo>
                  <a:cubicBezTo>
                    <a:pt x="11" y="37"/>
                    <a:pt x="11" y="32"/>
                    <a:pt x="11" y="28"/>
                  </a:cubicBezTo>
                  <a:cubicBezTo>
                    <a:pt x="27" y="28"/>
                    <a:pt x="30" y="28"/>
                    <a:pt x="45" y="28"/>
                  </a:cubicBezTo>
                  <a:lnTo>
                    <a:pt x="46" y="28"/>
                  </a:lnTo>
                  <a:cubicBezTo>
                    <a:pt x="46" y="23"/>
                    <a:pt x="46" y="14"/>
                    <a:pt x="41" y="7"/>
                  </a:cubicBezTo>
                  <a:cubicBezTo>
                    <a:pt x="38" y="3"/>
                    <a:pt x="32" y="0"/>
                    <a:pt x="24" y="0"/>
                  </a:cubicBezTo>
                  <a:cubicBezTo>
                    <a:pt x="11" y="0"/>
                    <a:pt x="0" y="9"/>
                    <a:pt x="0" y="28"/>
                  </a:cubicBezTo>
                  <a:cubicBezTo>
                    <a:pt x="0" y="45"/>
                    <a:pt x="11" y="54"/>
                    <a:pt x="27" y="54"/>
                  </a:cubicBezTo>
                  <a:cubicBezTo>
                    <a:pt x="36" y="54"/>
                    <a:pt x="41" y="51"/>
                    <a:pt x="43" y="50"/>
                  </a:cubicBezTo>
                  <a:lnTo>
                    <a:pt x="43" y="50"/>
                  </a:lnTo>
                  <a:cubicBezTo>
                    <a:pt x="43" y="46"/>
                    <a:pt x="44" y="45"/>
                    <a:pt x="44" y="41"/>
                  </a:cubicBezTo>
                  <a:lnTo>
                    <a:pt x="43" y="40"/>
                  </a:lnTo>
                  <a:close/>
                  <a:moveTo>
                    <a:pt x="36" y="21"/>
                  </a:moveTo>
                  <a:lnTo>
                    <a:pt x="36" y="21"/>
                  </a:lnTo>
                  <a:cubicBezTo>
                    <a:pt x="27" y="21"/>
                    <a:pt x="23" y="21"/>
                    <a:pt x="11" y="21"/>
                  </a:cubicBezTo>
                  <a:cubicBezTo>
                    <a:pt x="12" y="11"/>
                    <a:pt x="19" y="7"/>
                    <a:pt x="24" y="7"/>
                  </a:cubicBezTo>
                  <a:cubicBezTo>
                    <a:pt x="29" y="7"/>
                    <a:pt x="33" y="10"/>
                    <a:pt x="35" y="15"/>
                  </a:cubicBezTo>
                  <a:cubicBezTo>
                    <a:pt x="36" y="17"/>
                    <a:pt x="36" y="19"/>
                    <a:pt x="36"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428"/>
            <p:cNvSpPr>
              <a:spLocks/>
            </p:cNvSpPr>
            <p:nvPr/>
          </p:nvSpPr>
          <p:spPr bwMode="auto">
            <a:xfrm>
              <a:off x="3167" y="1899"/>
              <a:ext cx="58" cy="40"/>
            </a:xfrm>
            <a:custGeom>
              <a:avLst/>
              <a:gdLst>
                <a:gd name="T0" fmla="*/ 0 w 76"/>
                <a:gd name="T1" fmla="*/ 3 h 53"/>
                <a:gd name="T2" fmla="*/ 0 w 76"/>
                <a:gd name="T3" fmla="*/ 3 h 53"/>
                <a:gd name="T4" fmla="*/ 1 w 76"/>
                <a:gd name="T5" fmla="*/ 33 h 53"/>
                <a:gd name="T6" fmla="*/ 1 w 76"/>
                <a:gd name="T7" fmla="*/ 53 h 53"/>
                <a:gd name="T8" fmla="*/ 1 w 76"/>
                <a:gd name="T9" fmla="*/ 53 h 53"/>
                <a:gd name="T10" fmla="*/ 12 w 76"/>
                <a:gd name="T11" fmla="*/ 53 h 53"/>
                <a:gd name="T12" fmla="*/ 12 w 76"/>
                <a:gd name="T13" fmla="*/ 52 h 53"/>
                <a:gd name="T14" fmla="*/ 12 w 76"/>
                <a:gd name="T15" fmla="*/ 31 h 53"/>
                <a:gd name="T16" fmla="*/ 12 w 76"/>
                <a:gd name="T17" fmla="*/ 14 h 53"/>
                <a:gd name="T18" fmla="*/ 24 w 76"/>
                <a:gd name="T19" fmla="*/ 9 h 53"/>
                <a:gd name="T20" fmla="*/ 32 w 76"/>
                <a:gd name="T21" fmla="*/ 16 h 53"/>
                <a:gd name="T22" fmla="*/ 33 w 76"/>
                <a:gd name="T23" fmla="*/ 26 h 53"/>
                <a:gd name="T24" fmla="*/ 33 w 76"/>
                <a:gd name="T25" fmla="*/ 53 h 53"/>
                <a:gd name="T26" fmla="*/ 33 w 76"/>
                <a:gd name="T27" fmla="*/ 53 h 53"/>
                <a:gd name="T28" fmla="*/ 44 w 76"/>
                <a:gd name="T29" fmla="*/ 53 h 53"/>
                <a:gd name="T30" fmla="*/ 44 w 76"/>
                <a:gd name="T31" fmla="*/ 52 h 53"/>
                <a:gd name="T32" fmla="*/ 43 w 76"/>
                <a:gd name="T33" fmla="*/ 32 h 53"/>
                <a:gd name="T34" fmla="*/ 43 w 76"/>
                <a:gd name="T35" fmla="*/ 26 h 53"/>
                <a:gd name="T36" fmla="*/ 43 w 76"/>
                <a:gd name="T37" fmla="*/ 14 h 53"/>
                <a:gd name="T38" fmla="*/ 56 w 76"/>
                <a:gd name="T39" fmla="*/ 9 h 53"/>
                <a:gd name="T40" fmla="*/ 64 w 76"/>
                <a:gd name="T41" fmla="*/ 17 h 53"/>
                <a:gd name="T42" fmla="*/ 65 w 76"/>
                <a:gd name="T43" fmla="*/ 27 h 53"/>
                <a:gd name="T44" fmla="*/ 65 w 76"/>
                <a:gd name="T45" fmla="*/ 53 h 53"/>
                <a:gd name="T46" fmla="*/ 65 w 76"/>
                <a:gd name="T47" fmla="*/ 53 h 53"/>
                <a:gd name="T48" fmla="*/ 75 w 76"/>
                <a:gd name="T49" fmla="*/ 53 h 53"/>
                <a:gd name="T50" fmla="*/ 76 w 76"/>
                <a:gd name="T51" fmla="*/ 52 h 53"/>
                <a:gd name="T52" fmla="*/ 75 w 76"/>
                <a:gd name="T53" fmla="*/ 29 h 53"/>
                <a:gd name="T54" fmla="*/ 75 w 76"/>
                <a:gd name="T55" fmla="*/ 21 h 53"/>
                <a:gd name="T56" fmla="*/ 71 w 76"/>
                <a:gd name="T57" fmla="*/ 4 h 53"/>
                <a:gd name="T58" fmla="*/ 60 w 76"/>
                <a:gd name="T59" fmla="*/ 0 h 53"/>
                <a:gd name="T60" fmla="*/ 41 w 76"/>
                <a:gd name="T61" fmla="*/ 7 h 53"/>
                <a:gd name="T62" fmla="*/ 28 w 76"/>
                <a:gd name="T63" fmla="*/ 0 h 53"/>
                <a:gd name="T64" fmla="*/ 11 w 76"/>
                <a:gd name="T65" fmla="*/ 6 h 53"/>
                <a:gd name="T66" fmla="*/ 12 w 76"/>
                <a:gd name="T67" fmla="*/ 1 h 53"/>
                <a:gd name="T68" fmla="*/ 11 w 76"/>
                <a:gd name="T69" fmla="*/ 1 h 53"/>
                <a:gd name="T70" fmla="*/ 1 w 76"/>
                <a:gd name="T71" fmla="*/ 3 h 53"/>
                <a:gd name="T72" fmla="*/ 0 w 76"/>
                <a:gd name="T73"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53">
                  <a:moveTo>
                    <a:pt x="0" y="3"/>
                  </a:moveTo>
                  <a:lnTo>
                    <a:pt x="0" y="3"/>
                  </a:lnTo>
                  <a:cubicBezTo>
                    <a:pt x="1" y="8"/>
                    <a:pt x="1" y="14"/>
                    <a:pt x="1" y="33"/>
                  </a:cubicBezTo>
                  <a:cubicBezTo>
                    <a:pt x="1" y="43"/>
                    <a:pt x="1" y="49"/>
                    <a:pt x="1" y="53"/>
                  </a:cubicBezTo>
                  <a:lnTo>
                    <a:pt x="1" y="53"/>
                  </a:lnTo>
                  <a:cubicBezTo>
                    <a:pt x="6" y="53"/>
                    <a:pt x="7" y="53"/>
                    <a:pt x="12" y="53"/>
                  </a:cubicBezTo>
                  <a:lnTo>
                    <a:pt x="12" y="52"/>
                  </a:lnTo>
                  <a:cubicBezTo>
                    <a:pt x="12" y="47"/>
                    <a:pt x="12" y="42"/>
                    <a:pt x="12" y="31"/>
                  </a:cubicBezTo>
                  <a:lnTo>
                    <a:pt x="12" y="14"/>
                  </a:lnTo>
                  <a:cubicBezTo>
                    <a:pt x="16" y="10"/>
                    <a:pt x="20" y="9"/>
                    <a:pt x="24" y="9"/>
                  </a:cubicBezTo>
                  <a:cubicBezTo>
                    <a:pt x="30" y="9"/>
                    <a:pt x="32" y="13"/>
                    <a:pt x="32" y="16"/>
                  </a:cubicBezTo>
                  <a:cubicBezTo>
                    <a:pt x="33" y="19"/>
                    <a:pt x="33" y="21"/>
                    <a:pt x="33" y="26"/>
                  </a:cubicBezTo>
                  <a:cubicBezTo>
                    <a:pt x="33" y="32"/>
                    <a:pt x="33" y="44"/>
                    <a:pt x="33" y="53"/>
                  </a:cubicBezTo>
                  <a:lnTo>
                    <a:pt x="33" y="53"/>
                  </a:lnTo>
                  <a:cubicBezTo>
                    <a:pt x="38" y="53"/>
                    <a:pt x="38" y="53"/>
                    <a:pt x="44" y="53"/>
                  </a:cubicBezTo>
                  <a:lnTo>
                    <a:pt x="44" y="52"/>
                  </a:lnTo>
                  <a:cubicBezTo>
                    <a:pt x="44" y="45"/>
                    <a:pt x="43" y="42"/>
                    <a:pt x="43" y="32"/>
                  </a:cubicBezTo>
                  <a:lnTo>
                    <a:pt x="43" y="26"/>
                  </a:lnTo>
                  <a:cubicBezTo>
                    <a:pt x="43" y="23"/>
                    <a:pt x="43" y="16"/>
                    <a:pt x="43" y="14"/>
                  </a:cubicBezTo>
                  <a:cubicBezTo>
                    <a:pt x="49" y="10"/>
                    <a:pt x="53" y="9"/>
                    <a:pt x="56" y="9"/>
                  </a:cubicBezTo>
                  <a:cubicBezTo>
                    <a:pt x="61" y="9"/>
                    <a:pt x="64" y="12"/>
                    <a:pt x="64" y="17"/>
                  </a:cubicBezTo>
                  <a:cubicBezTo>
                    <a:pt x="65" y="19"/>
                    <a:pt x="65" y="21"/>
                    <a:pt x="65" y="27"/>
                  </a:cubicBezTo>
                  <a:cubicBezTo>
                    <a:pt x="65" y="35"/>
                    <a:pt x="65" y="44"/>
                    <a:pt x="65" y="53"/>
                  </a:cubicBezTo>
                  <a:lnTo>
                    <a:pt x="65" y="53"/>
                  </a:lnTo>
                  <a:cubicBezTo>
                    <a:pt x="70" y="53"/>
                    <a:pt x="71" y="53"/>
                    <a:pt x="75" y="53"/>
                  </a:cubicBezTo>
                  <a:lnTo>
                    <a:pt x="76" y="52"/>
                  </a:lnTo>
                  <a:cubicBezTo>
                    <a:pt x="75" y="43"/>
                    <a:pt x="75" y="41"/>
                    <a:pt x="75" y="29"/>
                  </a:cubicBezTo>
                  <a:lnTo>
                    <a:pt x="75" y="21"/>
                  </a:lnTo>
                  <a:cubicBezTo>
                    <a:pt x="75" y="12"/>
                    <a:pt x="75" y="9"/>
                    <a:pt x="71" y="4"/>
                  </a:cubicBezTo>
                  <a:cubicBezTo>
                    <a:pt x="68" y="1"/>
                    <a:pt x="64" y="0"/>
                    <a:pt x="60" y="0"/>
                  </a:cubicBezTo>
                  <a:cubicBezTo>
                    <a:pt x="51" y="0"/>
                    <a:pt x="43" y="5"/>
                    <a:pt x="41" y="7"/>
                  </a:cubicBezTo>
                  <a:cubicBezTo>
                    <a:pt x="40" y="5"/>
                    <a:pt x="37" y="0"/>
                    <a:pt x="28" y="0"/>
                  </a:cubicBezTo>
                  <a:cubicBezTo>
                    <a:pt x="20" y="0"/>
                    <a:pt x="15" y="4"/>
                    <a:pt x="11" y="6"/>
                  </a:cubicBezTo>
                  <a:lnTo>
                    <a:pt x="12" y="1"/>
                  </a:lnTo>
                  <a:lnTo>
                    <a:pt x="11" y="1"/>
                  </a:lnTo>
                  <a:cubicBezTo>
                    <a:pt x="8" y="1"/>
                    <a:pt x="6" y="2"/>
                    <a:pt x="1" y="3"/>
                  </a:cubicBezTo>
                  <a:lnTo>
                    <a:pt x="0"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56" name="Freeform 429"/>
            <p:cNvSpPr>
              <a:spLocks noEditPoints="1"/>
            </p:cNvSpPr>
            <p:nvPr/>
          </p:nvSpPr>
          <p:spPr bwMode="auto">
            <a:xfrm>
              <a:off x="3233" y="1899"/>
              <a:ext cx="36" cy="41"/>
            </a:xfrm>
            <a:custGeom>
              <a:avLst/>
              <a:gdLst>
                <a:gd name="T0" fmla="*/ 43 w 46"/>
                <a:gd name="T1" fmla="*/ 40 h 54"/>
                <a:gd name="T2" fmla="*/ 43 w 46"/>
                <a:gd name="T3" fmla="*/ 40 h 54"/>
                <a:gd name="T4" fmla="*/ 36 w 46"/>
                <a:gd name="T5" fmla="*/ 45 h 54"/>
                <a:gd name="T6" fmla="*/ 27 w 46"/>
                <a:gd name="T7" fmla="*/ 46 h 54"/>
                <a:gd name="T8" fmla="*/ 14 w 46"/>
                <a:gd name="T9" fmla="*/ 41 h 54"/>
                <a:gd name="T10" fmla="*/ 10 w 46"/>
                <a:gd name="T11" fmla="*/ 28 h 54"/>
                <a:gd name="T12" fmla="*/ 45 w 46"/>
                <a:gd name="T13" fmla="*/ 28 h 54"/>
                <a:gd name="T14" fmla="*/ 46 w 46"/>
                <a:gd name="T15" fmla="*/ 28 h 54"/>
                <a:gd name="T16" fmla="*/ 40 w 46"/>
                <a:gd name="T17" fmla="*/ 7 h 54"/>
                <a:gd name="T18" fmla="*/ 24 w 46"/>
                <a:gd name="T19" fmla="*/ 0 h 54"/>
                <a:gd name="T20" fmla="*/ 0 w 46"/>
                <a:gd name="T21" fmla="*/ 28 h 54"/>
                <a:gd name="T22" fmla="*/ 26 w 46"/>
                <a:gd name="T23" fmla="*/ 54 h 54"/>
                <a:gd name="T24" fmla="*/ 42 w 46"/>
                <a:gd name="T25" fmla="*/ 50 h 54"/>
                <a:gd name="T26" fmla="*/ 43 w 46"/>
                <a:gd name="T27" fmla="*/ 50 h 54"/>
                <a:gd name="T28" fmla="*/ 44 w 46"/>
                <a:gd name="T29" fmla="*/ 41 h 54"/>
                <a:gd name="T30" fmla="*/ 43 w 46"/>
                <a:gd name="T31" fmla="*/ 40 h 54"/>
                <a:gd name="T32" fmla="*/ 35 w 46"/>
                <a:gd name="T33" fmla="*/ 21 h 54"/>
                <a:gd name="T34" fmla="*/ 35 w 46"/>
                <a:gd name="T35" fmla="*/ 21 h 54"/>
                <a:gd name="T36" fmla="*/ 10 w 46"/>
                <a:gd name="T37" fmla="*/ 21 h 54"/>
                <a:gd name="T38" fmla="*/ 24 w 46"/>
                <a:gd name="T39" fmla="*/ 7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1" y="41"/>
                    <a:pt x="39" y="43"/>
                    <a:pt x="36" y="45"/>
                  </a:cubicBezTo>
                  <a:cubicBezTo>
                    <a:pt x="33" y="46"/>
                    <a:pt x="30" y="46"/>
                    <a:pt x="27" y="46"/>
                  </a:cubicBezTo>
                  <a:cubicBezTo>
                    <a:pt x="24" y="46"/>
                    <a:pt x="18" y="46"/>
                    <a:pt x="14" y="41"/>
                  </a:cubicBezTo>
                  <a:cubicBezTo>
                    <a:pt x="11" y="37"/>
                    <a:pt x="11" y="32"/>
                    <a:pt x="10" y="28"/>
                  </a:cubicBezTo>
                  <a:cubicBezTo>
                    <a:pt x="27" y="28"/>
                    <a:pt x="29" y="28"/>
                    <a:pt x="45" y="28"/>
                  </a:cubicBezTo>
                  <a:lnTo>
                    <a:pt x="46" y="28"/>
                  </a:lnTo>
                  <a:cubicBezTo>
                    <a:pt x="46" y="23"/>
                    <a:pt x="46" y="14"/>
                    <a:pt x="40" y="7"/>
                  </a:cubicBezTo>
                  <a:cubicBezTo>
                    <a:pt x="37" y="3"/>
                    <a:pt x="32" y="0"/>
                    <a:pt x="24" y="0"/>
                  </a:cubicBezTo>
                  <a:cubicBezTo>
                    <a:pt x="11" y="0"/>
                    <a:pt x="0" y="9"/>
                    <a:pt x="0" y="28"/>
                  </a:cubicBezTo>
                  <a:cubicBezTo>
                    <a:pt x="0" y="45"/>
                    <a:pt x="10" y="54"/>
                    <a:pt x="26" y="54"/>
                  </a:cubicBezTo>
                  <a:cubicBezTo>
                    <a:pt x="35" y="54"/>
                    <a:pt x="40" y="51"/>
                    <a:pt x="42" y="50"/>
                  </a:cubicBezTo>
                  <a:lnTo>
                    <a:pt x="43" y="50"/>
                  </a:lnTo>
                  <a:cubicBezTo>
                    <a:pt x="43" y="46"/>
                    <a:pt x="43" y="45"/>
                    <a:pt x="44" y="41"/>
                  </a:cubicBezTo>
                  <a:lnTo>
                    <a:pt x="43" y="40"/>
                  </a:lnTo>
                  <a:close/>
                  <a:moveTo>
                    <a:pt x="35" y="21"/>
                  </a:moveTo>
                  <a:lnTo>
                    <a:pt x="35" y="21"/>
                  </a:lnTo>
                  <a:cubicBezTo>
                    <a:pt x="26" y="21"/>
                    <a:pt x="22" y="21"/>
                    <a:pt x="10" y="21"/>
                  </a:cubicBezTo>
                  <a:cubicBezTo>
                    <a:pt x="11" y="11"/>
                    <a:pt x="18" y="7"/>
                    <a:pt x="24" y="7"/>
                  </a:cubicBezTo>
                  <a:cubicBezTo>
                    <a:pt x="28" y="7"/>
                    <a:pt x="32" y="10"/>
                    <a:pt x="34" y="15"/>
                  </a:cubicBezTo>
                  <a:cubicBezTo>
                    <a:pt x="35" y="17"/>
                    <a:pt x="35" y="19"/>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57" name="Freeform 430"/>
            <p:cNvSpPr>
              <a:spLocks/>
            </p:cNvSpPr>
            <p:nvPr/>
          </p:nvSpPr>
          <p:spPr bwMode="auto">
            <a:xfrm>
              <a:off x="3276" y="1899"/>
              <a:ext cx="35" cy="40"/>
            </a:xfrm>
            <a:custGeom>
              <a:avLst/>
              <a:gdLst>
                <a:gd name="T0" fmla="*/ 46 w 46"/>
                <a:gd name="T1" fmla="*/ 52 h 53"/>
                <a:gd name="T2" fmla="*/ 46 w 46"/>
                <a:gd name="T3" fmla="*/ 52 h 53"/>
                <a:gd name="T4" fmla="*/ 45 w 46"/>
                <a:gd name="T5" fmla="*/ 32 h 53"/>
                <a:gd name="T6" fmla="*/ 45 w 46"/>
                <a:gd name="T7" fmla="*/ 21 h 53"/>
                <a:gd name="T8" fmla="*/ 43 w 46"/>
                <a:gd name="T9" fmla="*/ 9 h 53"/>
                <a:gd name="T10" fmla="*/ 38 w 46"/>
                <a:gd name="T11" fmla="*/ 2 h 53"/>
                <a:gd name="T12" fmla="*/ 29 w 46"/>
                <a:gd name="T13" fmla="*/ 0 h 53"/>
                <a:gd name="T14" fmla="*/ 12 w 46"/>
                <a:gd name="T15" fmla="*/ 7 h 53"/>
                <a:gd name="T16" fmla="*/ 12 w 46"/>
                <a:gd name="T17" fmla="*/ 1 h 53"/>
                <a:gd name="T18" fmla="*/ 11 w 46"/>
                <a:gd name="T19" fmla="*/ 1 h 53"/>
                <a:gd name="T20" fmla="*/ 1 w 46"/>
                <a:gd name="T21" fmla="*/ 3 h 53"/>
                <a:gd name="T22" fmla="*/ 0 w 46"/>
                <a:gd name="T23" fmla="*/ 3 h 53"/>
                <a:gd name="T24" fmla="*/ 2 w 46"/>
                <a:gd name="T25" fmla="*/ 34 h 53"/>
                <a:gd name="T26" fmla="*/ 1 w 46"/>
                <a:gd name="T27" fmla="*/ 52 h 53"/>
                <a:gd name="T28" fmla="*/ 2 w 46"/>
                <a:gd name="T29" fmla="*/ 53 h 53"/>
                <a:gd name="T30" fmla="*/ 12 w 46"/>
                <a:gd name="T31" fmla="*/ 53 h 53"/>
                <a:gd name="T32" fmla="*/ 13 w 46"/>
                <a:gd name="T33" fmla="*/ 52 h 53"/>
                <a:gd name="T34" fmla="*/ 12 w 46"/>
                <a:gd name="T35" fmla="*/ 14 h 53"/>
                <a:gd name="T36" fmla="*/ 25 w 46"/>
                <a:gd name="T37" fmla="*/ 9 h 53"/>
                <a:gd name="T38" fmla="*/ 34 w 46"/>
                <a:gd name="T39" fmla="*/ 16 h 53"/>
                <a:gd name="T40" fmla="*/ 35 w 46"/>
                <a:gd name="T41" fmla="*/ 35 h 53"/>
                <a:gd name="T42" fmla="*/ 35 w 46"/>
                <a:gd name="T43" fmla="*/ 49 h 53"/>
                <a:gd name="T44" fmla="*/ 34 w 46"/>
                <a:gd name="T45" fmla="*/ 52 h 53"/>
                <a:gd name="T46" fmla="*/ 35 w 46"/>
                <a:gd name="T47" fmla="*/ 53 h 53"/>
                <a:gd name="T48" fmla="*/ 45 w 46"/>
                <a:gd name="T49" fmla="*/ 53 h 53"/>
                <a:gd name="T50" fmla="*/ 46 w 46"/>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53">
                  <a:moveTo>
                    <a:pt x="46" y="52"/>
                  </a:moveTo>
                  <a:lnTo>
                    <a:pt x="46" y="52"/>
                  </a:lnTo>
                  <a:cubicBezTo>
                    <a:pt x="45" y="48"/>
                    <a:pt x="45" y="44"/>
                    <a:pt x="45" y="32"/>
                  </a:cubicBezTo>
                  <a:lnTo>
                    <a:pt x="45" y="21"/>
                  </a:lnTo>
                  <a:cubicBezTo>
                    <a:pt x="45" y="15"/>
                    <a:pt x="45" y="12"/>
                    <a:pt x="43" y="9"/>
                  </a:cubicBezTo>
                  <a:cubicBezTo>
                    <a:pt x="42" y="6"/>
                    <a:pt x="40" y="4"/>
                    <a:pt x="38" y="2"/>
                  </a:cubicBezTo>
                  <a:cubicBezTo>
                    <a:pt x="35" y="1"/>
                    <a:pt x="32" y="0"/>
                    <a:pt x="29" y="0"/>
                  </a:cubicBezTo>
                  <a:cubicBezTo>
                    <a:pt x="21" y="0"/>
                    <a:pt x="15" y="5"/>
                    <a:pt x="12" y="7"/>
                  </a:cubicBezTo>
                  <a:lnTo>
                    <a:pt x="12" y="1"/>
                  </a:lnTo>
                  <a:lnTo>
                    <a:pt x="11" y="1"/>
                  </a:lnTo>
                  <a:cubicBezTo>
                    <a:pt x="7" y="2"/>
                    <a:pt x="6" y="2"/>
                    <a:pt x="1" y="3"/>
                  </a:cubicBezTo>
                  <a:lnTo>
                    <a:pt x="0" y="3"/>
                  </a:lnTo>
                  <a:cubicBezTo>
                    <a:pt x="1" y="10"/>
                    <a:pt x="2" y="18"/>
                    <a:pt x="2" y="34"/>
                  </a:cubicBezTo>
                  <a:cubicBezTo>
                    <a:pt x="2" y="42"/>
                    <a:pt x="1" y="47"/>
                    <a:pt x="1" y="52"/>
                  </a:cubicBezTo>
                  <a:lnTo>
                    <a:pt x="2" y="53"/>
                  </a:lnTo>
                  <a:cubicBezTo>
                    <a:pt x="7" y="53"/>
                    <a:pt x="7" y="53"/>
                    <a:pt x="12" y="53"/>
                  </a:cubicBezTo>
                  <a:lnTo>
                    <a:pt x="13" y="52"/>
                  </a:lnTo>
                  <a:cubicBezTo>
                    <a:pt x="12" y="41"/>
                    <a:pt x="12" y="32"/>
                    <a:pt x="12" y="14"/>
                  </a:cubicBezTo>
                  <a:cubicBezTo>
                    <a:pt x="15" y="12"/>
                    <a:pt x="19" y="9"/>
                    <a:pt x="25" y="9"/>
                  </a:cubicBezTo>
                  <a:cubicBezTo>
                    <a:pt x="27" y="9"/>
                    <a:pt x="32" y="9"/>
                    <a:pt x="34" y="16"/>
                  </a:cubicBezTo>
                  <a:cubicBezTo>
                    <a:pt x="35" y="18"/>
                    <a:pt x="35" y="19"/>
                    <a:pt x="35" y="35"/>
                  </a:cubicBezTo>
                  <a:cubicBezTo>
                    <a:pt x="35" y="40"/>
                    <a:pt x="35" y="44"/>
                    <a:pt x="35" y="49"/>
                  </a:cubicBezTo>
                  <a:cubicBezTo>
                    <a:pt x="35" y="50"/>
                    <a:pt x="34" y="51"/>
                    <a:pt x="34" y="52"/>
                  </a:cubicBezTo>
                  <a:lnTo>
                    <a:pt x="35" y="53"/>
                  </a:lnTo>
                  <a:cubicBezTo>
                    <a:pt x="40" y="53"/>
                    <a:pt x="40" y="53"/>
                    <a:pt x="45" y="53"/>
                  </a:cubicBezTo>
                  <a:lnTo>
                    <a:pt x="46"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59" name="Freeform 431"/>
            <p:cNvSpPr>
              <a:spLocks/>
            </p:cNvSpPr>
            <p:nvPr/>
          </p:nvSpPr>
          <p:spPr bwMode="auto">
            <a:xfrm>
              <a:off x="3317" y="1888"/>
              <a:ext cx="22" cy="51"/>
            </a:xfrm>
            <a:custGeom>
              <a:avLst/>
              <a:gdLst>
                <a:gd name="T0" fmla="*/ 28 w 29"/>
                <a:gd name="T1" fmla="*/ 58 h 67"/>
                <a:gd name="T2" fmla="*/ 28 w 29"/>
                <a:gd name="T3" fmla="*/ 58 h 67"/>
                <a:gd name="T4" fmla="*/ 23 w 29"/>
                <a:gd name="T5" fmla="*/ 59 h 67"/>
                <a:gd name="T6" fmla="*/ 17 w 29"/>
                <a:gd name="T7" fmla="*/ 50 h 67"/>
                <a:gd name="T8" fmla="*/ 17 w 29"/>
                <a:gd name="T9" fmla="*/ 42 h 67"/>
                <a:gd name="T10" fmla="*/ 17 w 29"/>
                <a:gd name="T11" fmla="*/ 23 h 67"/>
                <a:gd name="T12" fmla="*/ 28 w 29"/>
                <a:gd name="T13" fmla="*/ 23 h 67"/>
                <a:gd name="T14" fmla="*/ 29 w 29"/>
                <a:gd name="T15" fmla="*/ 23 h 67"/>
                <a:gd name="T16" fmla="*/ 29 w 29"/>
                <a:gd name="T17" fmla="*/ 16 h 67"/>
                <a:gd name="T18" fmla="*/ 29 w 29"/>
                <a:gd name="T19" fmla="*/ 15 h 67"/>
                <a:gd name="T20" fmla="*/ 18 w 29"/>
                <a:gd name="T21" fmla="*/ 16 h 67"/>
                <a:gd name="T22" fmla="*/ 18 w 29"/>
                <a:gd name="T23" fmla="*/ 0 h 67"/>
                <a:gd name="T24" fmla="*/ 17 w 29"/>
                <a:gd name="T25" fmla="*/ 0 h 67"/>
                <a:gd name="T26" fmla="*/ 7 w 29"/>
                <a:gd name="T27" fmla="*/ 3 h 67"/>
                <a:gd name="T28" fmla="*/ 7 w 29"/>
                <a:gd name="T29" fmla="*/ 3 h 67"/>
                <a:gd name="T30" fmla="*/ 7 w 29"/>
                <a:gd name="T31" fmla="*/ 9 h 67"/>
                <a:gd name="T32" fmla="*/ 7 w 29"/>
                <a:gd name="T33" fmla="*/ 15 h 67"/>
                <a:gd name="T34" fmla="*/ 0 w 29"/>
                <a:gd name="T35" fmla="*/ 15 h 67"/>
                <a:gd name="T36" fmla="*/ 0 w 29"/>
                <a:gd name="T37" fmla="*/ 16 h 67"/>
                <a:gd name="T38" fmla="*/ 0 w 29"/>
                <a:gd name="T39" fmla="*/ 23 h 67"/>
                <a:gd name="T40" fmla="*/ 0 w 29"/>
                <a:gd name="T41" fmla="*/ 24 h 67"/>
                <a:gd name="T42" fmla="*/ 7 w 29"/>
                <a:gd name="T43" fmla="*/ 24 h 67"/>
                <a:gd name="T44" fmla="*/ 7 w 29"/>
                <a:gd name="T45" fmla="*/ 45 h 67"/>
                <a:gd name="T46" fmla="*/ 9 w 29"/>
                <a:gd name="T47" fmla="*/ 62 h 67"/>
                <a:gd name="T48" fmla="*/ 20 w 29"/>
                <a:gd name="T49" fmla="*/ 67 h 67"/>
                <a:gd name="T50" fmla="*/ 28 w 29"/>
                <a:gd name="T51" fmla="*/ 66 h 67"/>
                <a:gd name="T52" fmla="*/ 28 w 29"/>
                <a:gd name="T53" fmla="*/ 66 h 67"/>
                <a:gd name="T54" fmla="*/ 29 w 29"/>
                <a:gd name="T55" fmla="*/ 59 h 67"/>
                <a:gd name="T56" fmla="*/ 28 w 29"/>
                <a:gd name="T57"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67">
                  <a:moveTo>
                    <a:pt x="28" y="58"/>
                  </a:moveTo>
                  <a:lnTo>
                    <a:pt x="28" y="58"/>
                  </a:lnTo>
                  <a:cubicBezTo>
                    <a:pt x="27" y="59"/>
                    <a:pt x="25" y="59"/>
                    <a:pt x="23" y="59"/>
                  </a:cubicBezTo>
                  <a:cubicBezTo>
                    <a:pt x="18" y="59"/>
                    <a:pt x="17" y="57"/>
                    <a:pt x="17" y="50"/>
                  </a:cubicBezTo>
                  <a:cubicBezTo>
                    <a:pt x="17" y="48"/>
                    <a:pt x="17" y="43"/>
                    <a:pt x="17" y="42"/>
                  </a:cubicBezTo>
                  <a:lnTo>
                    <a:pt x="17" y="23"/>
                  </a:lnTo>
                  <a:cubicBezTo>
                    <a:pt x="23" y="23"/>
                    <a:pt x="23" y="23"/>
                    <a:pt x="28" y="23"/>
                  </a:cubicBezTo>
                  <a:lnTo>
                    <a:pt x="29" y="23"/>
                  </a:lnTo>
                  <a:cubicBezTo>
                    <a:pt x="29" y="19"/>
                    <a:pt x="29" y="18"/>
                    <a:pt x="29" y="16"/>
                  </a:cubicBezTo>
                  <a:lnTo>
                    <a:pt x="29" y="15"/>
                  </a:lnTo>
                  <a:cubicBezTo>
                    <a:pt x="23" y="15"/>
                    <a:pt x="22" y="15"/>
                    <a:pt x="18" y="16"/>
                  </a:cubicBezTo>
                  <a:cubicBezTo>
                    <a:pt x="18" y="8"/>
                    <a:pt x="18" y="7"/>
                    <a:pt x="18" y="0"/>
                  </a:cubicBezTo>
                  <a:lnTo>
                    <a:pt x="17" y="0"/>
                  </a:lnTo>
                  <a:cubicBezTo>
                    <a:pt x="13" y="1"/>
                    <a:pt x="12" y="2"/>
                    <a:pt x="7" y="3"/>
                  </a:cubicBezTo>
                  <a:lnTo>
                    <a:pt x="7" y="3"/>
                  </a:lnTo>
                  <a:cubicBezTo>
                    <a:pt x="7" y="5"/>
                    <a:pt x="7" y="7"/>
                    <a:pt x="7" y="9"/>
                  </a:cubicBezTo>
                  <a:cubicBezTo>
                    <a:pt x="7" y="11"/>
                    <a:pt x="7" y="13"/>
                    <a:pt x="7" y="15"/>
                  </a:cubicBezTo>
                  <a:cubicBezTo>
                    <a:pt x="4" y="16"/>
                    <a:pt x="2" y="15"/>
                    <a:pt x="0" y="15"/>
                  </a:cubicBezTo>
                  <a:lnTo>
                    <a:pt x="0" y="16"/>
                  </a:lnTo>
                  <a:cubicBezTo>
                    <a:pt x="0" y="19"/>
                    <a:pt x="0" y="20"/>
                    <a:pt x="0" y="23"/>
                  </a:cubicBezTo>
                  <a:lnTo>
                    <a:pt x="0" y="24"/>
                  </a:lnTo>
                  <a:cubicBezTo>
                    <a:pt x="3" y="24"/>
                    <a:pt x="4" y="24"/>
                    <a:pt x="7" y="24"/>
                  </a:cubicBezTo>
                  <a:lnTo>
                    <a:pt x="7" y="45"/>
                  </a:lnTo>
                  <a:cubicBezTo>
                    <a:pt x="7" y="57"/>
                    <a:pt x="7" y="59"/>
                    <a:pt x="9" y="62"/>
                  </a:cubicBezTo>
                  <a:cubicBezTo>
                    <a:pt x="12" y="67"/>
                    <a:pt x="18" y="67"/>
                    <a:pt x="20" y="67"/>
                  </a:cubicBezTo>
                  <a:cubicBezTo>
                    <a:pt x="24" y="67"/>
                    <a:pt x="26" y="67"/>
                    <a:pt x="28" y="66"/>
                  </a:cubicBezTo>
                  <a:lnTo>
                    <a:pt x="28" y="66"/>
                  </a:lnTo>
                  <a:cubicBezTo>
                    <a:pt x="28" y="63"/>
                    <a:pt x="28" y="62"/>
                    <a:pt x="29" y="59"/>
                  </a:cubicBezTo>
                  <a:lnTo>
                    <a:pt x="28" y="5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60" name="Freeform 432"/>
            <p:cNvSpPr>
              <a:spLocks/>
            </p:cNvSpPr>
            <p:nvPr/>
          </p:nvSpPr>
          <p:spPr bwMode="auto">
            <a:xfrm>
              <a:off x="3342" y="1899"/>
              <a:ext cx="29" cy="41"/>
            </a:xfrm>
            <a:custGeom>
              <a:avLst/>
              <a:gdLst>
                <a:gd name="T0" fmla="*/ 21 w 38"/>
                <a:gd name="T1" fmla="*/ 22 h 54"/>
                <a:gd name="T2" fmla="*/ 21 w 38"/>
                <a:gd name="T3" fmla="*/ 22 h 54"/>
                <a:gd name="T4" fmla="*/ 11 w 38"/>
                <a:gd name="T5" fmla="*/ 14 h 54"/>
                <a:gd name="T6" fmla="*/ 17 w 38"/>
                <a:gd name="T7" fmla="*/ 8 h 54"/>
                <a:gd name="T8" fmla="*/ 21 w 38"/>
                <a:gd name="T9" fmla="*/ 8 h 54"/>
                <a:gd name="T10" fmla="*/ 34 w 38"/>
                <a:gd name="T11" fmla="*/ 12 h 54"/>
                <a:gd name="T12" fmla="*/ 34 w 38"/>
                <a:gd name="T13" fmla="*/ 11 h 54"/>
                <a:gd name="T14" fmla="*/ 35 w 38"/>
                <a:gd name="T15" fmla="*/ 4 h 54"/>
                <a:gd name="T16" fmla="*/ 35 w 38"/>
                <a:gd name="T17" fmla="*/ 3 h 54"/>
                <a:gd name="T18" fmla="*/ 20 w 38"/>
                <a:gd name="T19" fmla="*/ 0 h 54"/>
                <a:gd name="T20" fmla="*/ 0 w 38"/>
                <a:gd name="T21" fmla="*/ 15 h 54"/>
                <a:gd name="T22" fmla="*/ 13 w 38"/>
                <a:gd name="T23" fmla="*/ 30 h 54"/>
                <a:gd name="T24" fmla="*/ 17 w 38"/>
                <a:gd name="T25" fmla="*/ 31 h 54"/>
                <a:gd name="T26" fmla="*/ 27 w 38"/>
                <a:gd name="T27" fmla="*/ 39 h 54"/>
                <a:gd name="T28" fmla="*/ 16 w 38"/>
                <a:gd name="T29" fmla="*/ 46 h 54"/>
                <a:gd name="T30" fmla="*/ 2 w 38"/>
                <a:gd name="T31" fmla="*/ 41 h 54"/>
                <a:gd name="T32" fmla="*/ 1 w 38"/>
                <a:gd name="T33" fmla="*/ 42 h 54"/>
                <a:gd name="T34" fmla="*/ 1 w 38"/>
                <a:gd name="T35" fmla="*/ 50 h 54"/>
                <a:gd name="T36" fmla="*/ 1 w 38"/>
                <a:gd name="T37" fmla="*/ 51 h 54"/>
                <a:gd name="T38" fmla="*/ 3 w 38"/>
                <a:gd name="T39" fmla="*/ 52 h 54"/>
                <a:gd name="T40" fmla="*/ 16 w 38"/>
                <a:gd name="T41" fmla="*/ 54 h 54"/>
                <a:gd name="T42" fmla="*/ 32 w 38"/>
                <a:gd name="T43" fmla="*/ 49 h 54"/>
                <a:gd name="T44" fmla="*/ 38 w 38"/>
                <a:gd name="T45" fmla="*/ 38 h 54"/>
                <a:gd name="T46" fmla="*/ 25 w 38"/>
                <a:gd name="T47" fmla="*/ 23 h 54"/>
                <a:gd name="T48" fmla="*/ 21 w 38"/>
                <a:gd name="T49"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54">
                  <a:moveTo>
                    <a:pt x="21" y="22"/>
                  </a:moveTo>
                  <a:lnTo>
                    <a:pt x="21" y="22"/>
                  </a:lnTo>
                  <a:cubicBezTo>
                    <a:pt x="15" y="20"/>
                    <a:pt x="11" y="19"/>
                    <a:pt x="11" y="14"/>
                  </a:cubicBezTo>
                  <a:cubicBezTo>
                    <a:pt x="11" y="11"/>
                    <a:pt x="14" y="9"/>
                    <a:pt x="17" y="8"/>
                  </a:cubicBezTo>
                  <a:cubicBezTo>
                    <a:pt x="18" y="8"/>
                    <a:pt x="19" y="8"/>
                    <a:pt x="21" y="8"/>
                  </a:cubicBezTo>
                  <a:cubicBezTo>
                    <a:pt x="27" y="8"/>
                    <a:pt x="31" y="10"/>
                    <a:pt x="34" y="12"/>
                  </a:cubicBezTo>
                  <a:lnTo>
                    <a:pt x="34" y="11"/>
                  </a:lnTo>
                  <a:cubicBezTo>
                    <a:pt x="35" y="8"/>
                    <a:pt x="35" y="7"/>
                    <a:pt x="35" y="4"/>
                  </a:cubicBezTo>
                  <a:lnTo>
                    <a:pt x="35" y="3"/>
                  </a:lnTo>
                  <a:cubicBezTo>
                    <a:pt x="33" y="2"/>
                    <a:pt x="28" y="0"/>
                    <a:pt x="20" y="0"/>
                  </a:cubicBezTo>
                  <a:cubicBezTo>
                    <a:pt x="9" y="0"/>
                    <a:pt x="0" y="5"/>
                    <a:pt x="0" y="15"/>
                  </a:cubicBezTo>
                  <a:cubicBezTo>
                    <a:pt x="0" y="26"/>
                    <a:pt x="9" y="28"/>
                    <a:pt x="13" y="30"/>
                  </a:cubicBezTo>
                  <a:lnTo>
                    <a:pt x="17" y="31"/>
                  </a:lnTo>
                  <a:cubicBezTo>
                    <a:pt x="23" y="33"/>
                    <a:pt x="27" y="34"/>
                    <a:pt x="27" y="39"/>
                  </a:cubicBezTo>
                  <a:cubicBezTo>
                    <a:pt x="27" y="42"/>
                    <a:pt x="24" y="46"/>
                    <a:pt x="16" y="46"/>
                  </a:cubicBezTo>
                  <a:cubicBezTo>
                    <a:pt x="9" y="46"/>
                    <a:pt x="4" y="43"/>
                    <a:pt x="2" y="41"/>
                  </a:cubicBezTo>
                  <a:lnTo>
                    <a:pt x="1" y="42"/>
                  </a:lnTo>
                  <a:cubicBezTo>
                    <a:pt x="1" y="46"/>
                    <a:pt x="1" y="46"/>
                    <a:pt x="1" y="50"/>
                  </a:cubicBezTo>
                  <a:lnTo>
                    <a:pt x="1" y="51"/>
                  </a:lnTo>
                  <a:cubicBezTo>
                    <a:pt x="2" y="51"/>
                    <a:pt x="2" y="51"/>
                    <a:pt x="3" y="52"/>
                  </a:cubicBezTo>
                  <a:cubicBezTo>
                    <a:pt x="7" y="53"/>
                    <a:pt x="11" y="54"/>
                    <a:pt x="16" y="54"/>
                  </a:cubicBezTo>
                  <a:cubicBezTo>
                    <a:pt x="20" y="54"/>
                    <a:pt x="27" y="54"/>
                    <a:pt x="32" y="49"/>
                  </a:cubicBezTo>
                  <a:cubicBezTo>
                    <a:pt x="36" y="46"/>
                    <a:pt x="38" y="42"/>
                    <a:pt x="38" y="38"/>
                  </a:cubicBezTo>
                  <a:cubicBezTo>
                    <a:pt x="38" y="27"/>
                    <a:pt x="29" y="24"/>
                    <a:pt x="25" y="23"/>
                  </a:cubicBezTo>
                  <a:lnTo>
                    <a:pt x="21"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61" name="Freeform 433"/>
            <p:cNvSpPr>
              <a:spLocks/>
            </p:cNvSpPr>
            <p:nvPr/>
          </p:nvSpPr>
          <p:spPr bwMode="auto">
            <a:xfrm>
              <a:off x="3957" y="1749"/>
              <a:ext cx="594" cy="244"/>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62" name="Freeform 434"/>
            <p:cNvSpPr>
              <a:spLocks/>
            </p:cNvSpPr>
            <p:nvPr/>
          </p:nvSpPr>
          <p:spPr bwMode="auto">
            <a:xfrm>
              <a:off x="3957" y="1749"/>
              <a:ext cx="594" cy="244"/>
            </a:xfrm>
            <a:custGeom>
              <a:avLst/>
              <a:gdLst>
                <a:gd name="T0" fmla="*/ 0 w 773"/>
                <a:gd name="T1" fmla="*/ 316 h 316"/>
                <a:gd name="T2" fmla="*/ 0 w 773"/>
                <a:gd name="T3" fmla="*/ 316 h 316"/>
                <a:gd name="T4" fmla="*/ 773 w 773"/>
                <a:gd name="T5" fmla="*/ 316 h 316"/>
                <a:gd name="T6" fmla="*/ 773 w 773"/>
                <a:gd name="T7" fmla="*/ 0 h 316"/>
                <a:gd name="T8" fmla="*/ 0 w 773"/>
                <a:gd name="T9" fmla="*/ 0 h 316"/>
                <a:gd name="T10" fmla="*/ 0 w 773"/>
                <a:gd name="T11" fmla="*/ 316 h 316"/>
              </a:gdLst>
              <a:ahLst/>
              <a:cxnLst>
                <a:cxn ang="0">
                  <a:pos x="T0" y="T1"/>
                </a:cxn>
                <a:cxn ang="0">
                  <a:pos x="T2" y="T3"/>
                </a:cxn>
                <a:cxn ang="0">
                  <a:pos x="T4" y="T5"/>
                </a:cxn>
                <a:cxn ang="0">
                  <a:pos x="T6" y="T7"/>
                </a:cxn>
                <a:cxn ang="0">
                  <a:pos x="T8" y="T9"/>
                </a:cxn>
                <a:cxn ang="0">
                  <a:pos x="T10" y="T11"/>
                </a:cxn>
              </a:cxnLst>
              <a:rect l="0" t="0" r="r" b="b"/>
              <a:pathLst>
                <a:path w="773" h="316">
                  <a:moveTo>
                    <a:pt x="0" y="316"/>
                  </a:moveTo>
                  <a:lnTo>
                    <a:pt x="0" y="316"/>
                  </a:lnTo>
                  <a:lnTo>
                    <a:pt x="773" y="316"/>
                  </a:lnTo>
                  <a:lnTo>
                    <a:pt x="773" y="0"/>
                  </a:lnTo>
                  <a:lnTo>
                    <a:pt x="0" y="0"/>
                  </a:lnTo>
                  <a:lnTo>
                    <a:pt x="0" y="316"/>
                  </a:lnTo>
                  <a:close/>
                </a:path>
              </a:pathLst>
            </a:custGeom>
            <a:noFill/>
            <a:ln w="12700" cap="flat">
              <a:solidFill>
                <a:srgbClr val="00ADE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63" name="Freeform 435"/>
            <p:cNvSpPr>
              <a:spLocks/>
            </p:cNvSpPr>
            <p:nvPr/>
          </p:nvSpPr>
          <p:spPr bwMode="auto">
            <a:xfrm>
              <a:off x="4128" y="1790"/>
              <a:ext cx="33" cy="54"/>
            </a:xfrm>
            <a:custGeom>
              <a:avLst/>
              <a:gdLst>
                <a:gd name="T0" fmla="*/ 43 w 43"/>
                <a:gd name="T1" fmla="*/ 61 h 70"/>
                <a:gd name="T2" fmla="*/ 43 w 43"/>
                <a:gd name="T3" fmla="*/ 61 h 70"/>
                <a:gd name="T4" fmla="*/ 12 w 43"/>
                <a:gd name="T5" fmla="*/ 62 h 70"/>
                <a:gd name="T6" fmla="*/ 12 w 43"/>
                <a:gd name="T7" fmla="*/ 38 h 70"/>
                <a:gd name="T8" fmla="*/ 39 w 43"/>
                <a:gd name="T9" fmla="*/ 38 h 70"/>
                <a:gd name="T10" fmla="*/ 40 w 43"/>
                <a:gd name="T11" fmla="*/ 38 h 70"/>
                <a:gd name="T12" fmla="*/ 41 w 43"/>
                <a:gd name="T13" fmla="*/ 30 h 70"/>
                <a:gd name="T14" fmla="*/ 40 w 43"/>
                <a:gd name="T15" fmla="*/ 29 h 70"/>
                <a:gd name="T16" fmla="*/ 12 w 43"/>
                <a:gd name="T17" fmla="*/ 30 h 70"/>
                <a:gd name="T18" fmla="*/ 12 w 43"/>
                <a:gd name="T19" fmla="*/ 8 h 70"/>
                <a:gd name="T20" fmla="*/ 42 w 43"/>
                <a:gd name="T21" fmla="*/ 9 h 70"/>
                <a:gd name="T22" fmla="*/ 43 w 43"/>
                <a:gd name="T23" fmla="*/ 8 h 70"/>
                <a:gd name="T24" fmla="*/ 43 w 43"/>
                <a:gd name="T25" fmla="*/ 1 h 70"/>
                <a:gd name="T26" fmla="*/ 43 w 43"/>
                <a:gd name="T27" fmla="*/ 0 h 70"/>
                <a:gd name="T28" fmla="*/ 1 w 43"/>
                <a:gd name="T29" fmla="*/ 0 h 70"/>
                <a:gd name="T30" fmla="*/ 0 w 43"/>
                <a:gd name="T31" fmla="*/ 1 h 70"/>
                <a:gd name="T32" fmla="*/ 1 w 43"/>
                <a:gd name="T33" fmla="*/ 38 h 70"/>
                <a:gd name="T34" fmla="*/ 1 w 43"/>
                <a:gd name="T35" fmla="*/ 70 h 70"/>
                <a:gd name="T36" fmla="*/ 1 w 43"/>
                <a:gd name="T37" fmla="*/ 70 h 70"/>
                <a:gd name="T38" fmla="*/ 42 w 43"/>
                <a:gd name="T39" fmla="*/ 70 h 70"/>
                <a:gd name="T40" fmla="*/ 43 w 43"/>
                <a:gd name="T41" fmla="*/ 69 h 70"/>
                <a:gd name="T42" fmla="*/ 43 w 43"/>
                <a:gd name="T43" fmla="*/ 62 h 70"/>
                <a:gd name="T44" fmla="*/ 43 w 43"/>
                <a:gd name="T45"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70">
                  <a:moveTo>
                    <a:pt x="43" y="61"/>
                  </a:moveTo>
                  <a:lnTo>
                    <a:pt x="43" y="61"/>
                  </a:lnTo>
                  <a:cubicBezTo>
                    <a:pt x="30" y="62"/>
                    <a:pt x="27" y="62"/>
                    <a:pt x="12" y="62"/>
                  </a:cubicBezTo>
                  <a:cubicBezTo>
                    <a:pt x="12" y="52"/>
                    <a:pt x="12" y="50"/>
                    <a:pt x="12" y="38"/>
                  </a:cubicBezTo>
                  <a:cubicBezTo>
                    <a:pt x="26" y="38"/>
                    <a:pt x="28" y="38"/>
                    <a:pt x="39" y="38"/>
                  </a:cubicBezTo>
                  <a:lnTo>
                    <a:pt x="40" y="38"/>
                  </a:lnTo>
                  <a:cubicBezTo>
                    <a:pt x="40" y="34"/>
                    <a:pt x="40" y="33"/>
                    <a:pt x="41" y="30"/>
                  </a:cubicBezTo>
                  <a:lnTo>
                    <a:pt x="40" y="29"/>
                  </a:lnTo>
                  <a:cubicBezTo>
                    <a:pt x="28" y="30"/>
                    <a:pt x="24" y="30"/>
                    <a:pt x="12" y="30"/>
                  </a:cubicBezTo>
                  <a:cubicBezTo>
                    <a:pt x="12" y="20"/>
                    <a:pt x="12" y="18"/>
                    <a:pt x="12" y="8"/>
                  </a:cubicBezTo>
                  <a:cubicBezTo>
                    <a:pt x="25" y="9"/>
                    <a:pt x="29" y="9"/>
                    <a:pt x="42" y="9"/>
                  </a:cubicBezTo>
                  <a:lnTo>
                    <a:pt x="43" y="8"/>
                  </a:lnTo>
                  <a:cubicBezTo>
                    <a:pt x="43" y="5"/>
                    <a:pt x="43" y="3"/>
                    <a:pt x="43" y="1"/>
                  </a:cubicBezTo>
                  <a:lnTo>
                    <a:pt x="43" y="0"/>
                  </a:lnTo>
                  <a:cubicBezTo>
                    <a:pt x="24" y="0"/>
                    <a:pt x="21" y="0"/>
                    <a:pt x="1" y="0"/>
                  </a:cubicBezTo>
                  <a:lnTo>
                    <a:pt x="0" y="1"/>
                  </a:lnTo>
                  <a:cubicBezTo>
                    <a:pt x="1" y="12"/>
                    <a:pt x="1" y="22"/>
                    <a:pt x="1" y="38"/>
                  </a:cubicBezTo>
                  <a:cubicBezTo>
                    <a:pt x="1" y="56"/>
                    <a:pt x="1" y="62"/>
                    <a:pt x="1" y="70"/>
                  </a:cubicBezTo>
                  <a:lnTo>
                    <a:pt x="1" y="70"/>
                  </a:lnTo>
                  <a:cubicBezTo>
                    <a:pt x="20" y="70"/>
                    <a:pt x="23" y="70"/>
                    <a:pt x="42" y="70"/>
                  </a:cubicBezTo>
                  <a:lnTo>
                    <a:pt x="43" y="69"/>
                  </a:lnTo>
                  <a:cubicBezTo>
                    <a:pt x="43" y="66"/>
                    <a:pt x="43" y="65"/>
                    <a:pt x="43" y="62"/>
                  </a:cubicBezTo>
                  <a:lnTo>
                    <a:pt x="43" y="6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64" name="Freeform 436"/>
            <p:cNvSpPr>
              <a:spLocks/>
            </p:cNvSpPr>
            <p:nvPr/>
          </p:nvSpPr>
          <p:spPr bwMode="auto">
            <a:xfrm>
              <a:off x="4164" y="1804"/>
              <a:ext cx="35" cy="41"/>
            </a:xfrm>
            <a:custGeom>
              <a:avLst/>
              <a:gdLst>
                <a:gd name="T0" fmla="*/ 45 w 45"/>
                <a:gd name="T1" fmla="*/ 51 h 53"/>
                <a:gd name="T2" fmla="*/ 45 w 45"/>
                <a:gd name="T3" fmla="*/ 51 h 53"/>
                <a:gd name="T4" fmla="*/ 29 w 45"/>
                <a:gd name="T5" fmla="*/ 25 h 53"/>
                <a:gd name="T6" fmla="*/ 44 w 45"/>
                <a:gd name="T7" fmla="*/ 1 h 53"/>
                <a:gd name="T8" fmla="*/ 44 w 45"/>
                <a:gd name="T9" fmla="*/ 0 h 53"/>
                <a:gd name="T10" fmla="*/ 34 w 45"/>
                <a:gd name="T11" fmla="*/ 0 h 53"/>
                <a:gd name="T12" fmla="*/ 33 w 45"/>
                <a:gd name="T13" fmla="*/ 1 h 53"/>
                <a:gd name="T14" fmla="*/ 24 w 45"/>
                <a:gd name="T15" fmla="*/ 17 h 53"/>
                <a:gd name="T16" fmla="*/ 16 w 45"/>
                <a:gd name="T17" fmla="*/ 0 h 53"/>
                <a:gd name="T18" fmla="*/ 15 w 45"/>
                <a:gd name="T19" fmla="*/ 0 h 53"/>
                <a:gd name="T20" fmla="*/ 4 w 45"/>
                <a:gd name="T21" fmla="*/ 1 h 53"/>
                <a:gd name="T22" fmla="*/ 3 w 45"/>
                <a:gd name="T23" fmla="*/ 2 h 53"/>
                <a:gd name="T24" fmla="*/ 18 w 45"/>
                <a:gd name="T25" fmla="*/ 26 h 53"/>
                <a:gd name="T26" fmla="*/ 0 w 45"/>
                <a:gd name="T27" fmla="*/ 51 h 53"/>
                <a:gd name="T28" fmla="*/ 0 w 45"/>
                <a:gd name="T29" fmla="*/ 52 h 53"/>
                <a:gd name="T30" fmla="*/ 12 w 45"/>
                <a:gd name="T31" fmla="*/ 52 h 53"/>
                <a:gd name="T32" fmla="*/ 12 w 45"/>
                <a:gd name="T33" fmla="*/ 52 h 53"/>
                <a:gd name="T34" fmla="*/ 23 w 45"/>
                <a:gd name="T35" fmla="*/ 33 h 53"/>
                <a:gd name="T36" fmla="*/ 33 w 45"/>
                <a:gd name="T37" fmla="*/ 52 h 53"/>
                <a:gd name="T38" fmla="*/ 33 w 45"/>
                <a:gd name="T39" fmla="*/ 53 h 53"/>
                <a:gd name="T40" fmla="*/ 45 w 45"/>
                <a:gd name="T41" fmla="*/ 52 h 53"/>
                <a:gd name="T42" fmla="*/ 45 w 45"/>
                <a:gd name="T43"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53">
                  <a:moveTo>
                    <a:pt x="45" y="51"/>
                  </a:moveTo>
                  <a:lnTo>
                    <a:pt x="45" y="51"/>
                  </a:lnTo>
                  <a:cubicBezTo>
                    <a:pt x="42" y="46"/>
                    <a:pt x="30" y="27"/>
                    <a:pt x="29" y="25"/>
                  </a:cubicBezTo>
                  <a:cubicBezTo>
                    <a:pt x="32" y="20"/>
                    <a:pt x="41" y="6"/>
                    <a:pt x="44" y="1"/>
                  </a:cubicBezTo>
                  <a:lnTo>
                    <a:pt x="44" y="0"/>
                  </a:lnTo>
                  <a:cubicBezTo>
                    <a:pt x="40" y="0"/>
                    <a:pt x="39" y="0"/>
                    <a:pt x="34" y="0"/>
                  </a:cubicBezTo>
                  <a:lnTo>
                    <a:pt x="33" y="1"/>
                  </a:lnTo>
                  <a:cubicBezTo>
                    <a:pt x="31" y="6"/>
                    <a:pt x="30" y="8"/>
                    <a:pt x="24" y="17"/>
                  </a:cubicBezTo>
                  <a:cubicBezTo>
                    <a:pt x="20" y="11"/>
                    <a:pt x="19" y="7"/>
                    <a:pt x="16" y="0"/>
                  </a:cubicBezTo>
                  <a:lnTo>
                    <a:pt x="15" y="0"/>
                  </a:lnTo>
                  <a:cubicBezTo>
                    <a:pt x="10" y="0"/>
                    <a:pt x="9" y="1"/>
                    <a:pt x="4" y="1"/>
                  </a:cubicBezTo>
                  <a:lnTo>
                    <a:pt x="3" y="2"/>
                  </a:lnTo>
                  <a:cubicBezTo>
                    <a:pt x="8" y="10"/>
                    <a:pt x="13" y="18"/>
                    <a:pt x="18" y="26"/>
                  </a:cubicBezTo>
                  <a:cubicBezTo>
                    <a:pt x="13" y="33"/>
                    <a:pt x="4" y="47"/>
                    <a:pt x="0" y="51"/>
                  </a:cubicBezTo>
                  <a:lnTo>
                    <a:pt x="0" y="52"/>
                  </a:lnTo>
                  <a:cubicBezTo>
                    <a:pt x="6" y="52"/>
                    <a:pt x="7" y="52"/>
                    <a:pt x="12" y="52"/>
                  </a:cubicBezTo>
                  <a:lnTo>
                    <a:pt x="12" y="52"/>
                  </a:lnTo>
                  <a:cubicBezTo>
                    <a:pt x="13" y="50"/>
                    <a:pt x="20" y="38"/>
                    <a:pt x="23" y="33"/>
                  </a:cubicBezTo>
                  <a:cubicBezTo>
                    <a:pt x="26" y="40"/>
                    <a:pt x="30" y="46"/>
                    <a:pt x="33" y="52"/>
                  </a:cubicBezTo>
                  <a:lnTo>
                    <a:pt x="33" y="53"/>
                  </a:lnTo>
                  <a:cubicBezTo>
                    <a:pt x="39" y="52"/>
                    <a:pt x="41" y="52"/>
                    <a:pt x="45" y="52"/>
                  </a:cubicBezTo>
                  <a:lnTo>
                    <a:pt x="45" y="5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65" name="Freeform 437"/>
            <p:cNvSpPr>
              <a:spLocks/>
            </p:cNvSpPr>
            <p:nvPr/>
          </p:nvSpPr>
          <p:spPr bwMode="auto">
            <a:xfrm>
              <a:off x="4200" y="1793"/>
              <a:ext cx="22" cy="52"/>
            </a:xfrm>
            <a:custGeom>
              <a:avLst/>
              <a:gdLst>
                <a:gd name="T0" fmla="*/ 28 w 29"/>
                <a:gd name="T1" fmla="*/ 59 h 68"/>
                <a:gd name="T2" fmla="*/ 28 w 29"/>
                <a:gd name="T3" fmla="*/ 59 h 68"/>
                <a:gd name="T4" fmla="*/ 23 w 29"/>
                <a:gd name="T5" fmla="*/ 59 h 68"/>
                <a:gd name="T6" fmla="*/ 18 w 29"/>
                <a:gd name="T7" fmla="*/ 50 h 68"/>
                <a:gd name="T8" fmla="*/ 18 w 29"/>
                <a:gd name="T9" fmla="*/ 42 h 68"/>
                <a:gd name="T10" fmla="*/ 18 w 29"/>
                <a:gd name="T11" fmla="*/ 23 h 68"/>
                <a:gd name="T12" fmla="*/ 29 w 29"/>
                <a:gd name="T13" fmla="*/ 24 h 68"/>
                <a:gd name="T14" fmla="*/ 29 w 29"/>
                <a:gd name="T15" fmla="*/ 23 h 68"/>
                <a:gd name="T16" fmla="*/ 29 w 29"/>
                <a:gd name="T17" fmla="*/ 16 h 68"/>
                <a:gd name="T18" fmla="*/ 29 w 29"/>
                <a:gd name="T19" fmla="*/ 15 h 68"/>
                <a:gd name="T20" fmla="*/ 18 w 29"/>
                <a:gd name="T21" fmla="*/ 16 h 68"/>
                <a:gd name="T22" fmla="*/ 18 w 29"/>
                <a:gd name="T23" fmla="*/ 1 h 68"/>
                <a:gd name="T24" fmla="*/ 18 w 29"/>
                <a:gd name="T25" fmla="*/ 0 h 68"/>
                <a:gd name="T26" fmla="*/ 7 w 29"/>
                <a:gd name="T27" fmla="*/ 3 h 68"/>
                <a:gd name="T28" fmla="*/ 7 w 29"/>
                <a:gd name="T29" fmla="*/ 4 h 68"/>
                <a:gd name="T30" fmla="*/ 7 w 29"/>
                <a:gd name="T31" fmla="*/ 9 h 68"/>
                <a:gd name="T32" fmla="*/ 7 w 29"/>
                <a:gd name="T33" fmla="*/ 16 h 68"/>
                <a:gd name="T34" fmla="*/ 1 w 29"/>
                <a:gd name="T35" fmla="*/ 16 h 68"/>
                <a:gd name="T36" fmla="*/ 0 w 29"/>
                <a:gd name="T37" fmla="*/ 16 h 68"/>
                <a:gd name="T38" fmla="*/ 0 w 29"/>
                <a:gd name="T39" fmla="*/ 23 h 68"/>
                <a:gd name="T40" fmla="*/ 0 w 29"/>
                <a:gd name="T41" fmla="*/ 24 h 68"/>
                <a:gd name="T42" fmla="*/ 7 w 29"/>
                <a:gd name="T43" fmla="*/ 24 h 68"/>
                <a:gd name="T44" fmla="*/ 7 w 29"/>
                <a:gd name="T45" fmla="*/ 45 h 68"/>
                <a:gd name="T46" fmla="*/ 9 w 29"/>
                <a:gd name="T47" fmla="*/ 62 h 68"/>
                <a:gd name="T48" fmla="*/ 21 w 29"/>
                <a:gd name="T49" fmla="*/ 68 h 68"/>
                <a:gd name="T50" fmla="*/ 28 w 29"/>
                <a:gd name="T51" fmla="*/ 67 h 68"/>
                <a:gd name="T52" fmla="*/ 29 w 29"/>
                <a:gd name="T53" fmla="*/ 66 h 68"/>
                <a:gd name="T54" fmla="*/ 29 w 29"/>
                <a:gd name="T55" fmla="*/ 59 h 68"/>
                <a:gd name="T56" fmla="*/ 28 w 29"/>
                <a:gd name="T5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68">
                  <a:moveTo>
                    <a:pt x="28" y="59"/>
                  </a:moveTo>
                  <a:lnTo>
                    <a:pt x="28" y="59"/>
                  </a:lnTo>
                  <a:cubicBezTo>
                    <a:pt x="27" y="59"/>
                    <a:pt x="26" y="59"/>
                    <a:pt x="23" y="59"/>
                  </a:cubicBezTo>
                  <a:cubicBezTo>
                    <a:pt x="19" y="59"/>
                    <a:pt x="18" y="57"/>
                    <a:pt x="18" y="50"/>
                  </a:cubicBezTo>
                  <a:cubicBezTo>
                    <a:pt x="18" y="49"/>
                    <a:pt x="18" y="43"/>
                    <a:pt x="18" y="42"/>
                  </a:cubicBezTo>
                  <a:lnTo>
                    <a:pt x="18" y="23"/>
                  </a:lnTo>
                  <a:cubicBezTo>
                    <a:pt x="23" y="23"/>
                    <a:pt x="24" y="23"/>
                    <a:pt x="29" y="24"/>
                  </a:cubicBezTo>
                  <a:lnTo>
                    <a:pt x="29" y="23"/>
                  </a:lnTo>
                  <a:cubicBezTo>
                    <a:pt x="29" y="20"/>
                    <a:pt x="29" y="19"/>
                    <a:pt x="29" y="16"/>
                  </a:cubicBezTo>
                  <a:lnTo>
                    <a:pt x="29" y="15"/>
                  </a:lnTo>
                  <a:cubicBezTo>
                    <a:pt x="23" y="16"/>
                    <a:pt x="22" y="16"/>
                    <a:pt x="18" y="16"/>
                  </a:cubicBezTo>
                  <a:cubicBezTo>
                    <a:pt x="18" y="8"/>
                    <a:pt x="18" y="7"/>
                    <a:pt x="18" y="1"/>
                  </a:cubicBezTo>
                  <a:lnTo>
                    <a:pt x="18" y="0"/>
                  </a:lnTo>
                  <a:cubicBezTo>
                    <a:pt x="13" y="1"/>
                    <a:pt x="12" y="2"/>
                    <a:pt x="7" y="3"/>
                  </a:cubicBezTo>
                  <a:lnTo>
                    <a:pt x="7" y="4"/>
                  </a:lnTo>
                  <a:cubicBezTo>
                    <a:pt x="7" y="5"/>
                    <a:pt x="7" y="7"/>
                    <a:pt x="7" y="9"/>
                  </a:cubicBezTo>
                  <a:cubicBezTo>
                    <a:pt x="7" y="11"/>
                    <a:pt x="7" y="13"/>
                    <a:pt x="7" y="16"/>
                  </a:cubicBezTo>
                  <a:cubicBezTo>
                    <a:pt x="4" y="16"/>
                    <a:pt x="3" y="16"/>
                    <a:pt x="1" y="16"/>
                  </a:cubicBezTo>
                  <a:lnTo>
                    <a:pt x="0" y="16"/>
                  </a:lnTo>
                  <a:cubicBezTo>
                    <a:pt x="0" y="19"/>
                    <a:pt x="0" y="20"/>
                    <a:pt x="0" y="23"/>
                  </a:cubicBezTo>
                  <a:lnTo>
                    <a:pt x="0" y="24"/>
                  </a:lnTo>
                  <a:cubicBezTo>
                    <a:pt x="4" y="24"/>
                    <a:pt x="4" y="24"/>
                    <a:pt x="7" y="24"/>
                  </a:cubicBezTo>
                  <a:lnTo>
                    <a:pt x="7" y="45"/>
                  </a:lnTo>
                  <a:cubicBezTo>
                    <a:pt x="7" y="57"/>
                    <a:pt x="7" y="59"/>
                    <a:pt x="9" y="62"/>
                  </a:cubicBezTo>
                  <a:cubicBezTo>
                    <a:pt x="12" y="68"/>
                    <a:pt x="18" y="68"/>
                    <a:pt x="21" y="68"/>
                  </a:cubicBezTo>
                  <a:cubicBezTo>
                    <a:pt x="24" y="68"/>
                    <a:pt x="26" y="67"/>
                    <a:pt x="28" y="67"/>
                  </a:cubicBezTo>
                  <a:lnTo>
                    <a:pt x="29" y="66"/>
                  </a:lnTo>
                  <a:cubicBezTo>
                    <a:pt x="29" y="63"/>
                    <a:pt x="29" y="62"/>
                    <a:pt x="29" y="59"/>
                  </a:cubicBezTo>
                  <a:lnTo>
                    <a:pt x="28" y="5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66" name="Freeform 438"/>
            <p:cNvSpPr>
              <a:spLocks noEditPoints="1"/>
            </p:cNvSpPr>
            <p:nvPr/>
          </p:nvSpPr>
          <p:spPr bwMode="auto">
            <a:xfrm>
              <a:off x="4227" y="1803"/>
              <a:ext cx="35" cy="42"/>
            </a:xfrm>
            <a:custGeom>
              <a:avLst/>
              <a:gdLst>
                <a:gd name="T0" fmla="*/ 43 w 46"/>
                <a:gd name="T1" fmla="*/ 40 h 54"/>
                <a:gd name="T2" fmla="*/ 43 w 46"/>
                <a:gd name="T3" fmla="*/ 40 h 54"/>
                <a:gd name="T4" fmla="*/ 35 w 46"/>
                <a:gd name="T5" fmla="*/ 45 h 54"/>
                <a:gd name="T6" fmla="*/ 27 w 46"/>
                <a:gd name="T7" fmla="*/ 46 h 54"/>
                <a:gd name="T8" fmla="*/ 14 w 46"/>
                <a:gd name="T9" fmla="*/ 41 h 54"/>
                <a:gd name="T10" fmla="*/ 10 w 46"/>
                <a:gd name="T11" fmla="*/ 29 h 54"/>
                <a:gd name="T12" fmla="*/ 45 w 46"/>
                <a:gd name="T13" fmla="*/ 29 h 54"/>
                <a:gd name="T14" fmla="*/ 45 w 46"/>
                <a:gd name="T15" fmla="*/ 28 h 54"/>
                <a:gd name="T16" fmla="*/ 40 w 46"/>
                <a:gd name="T17" fmla="*/ 7 h 54"/>
                <a:gd name="T18" fmla="*/ 24 w 46"/>
                <a:gd name="T19" fmla="*/ 0 h 54"/>
                <a:gd name="T20" fmla="*/ 0 w 46"/>
                <a:gd name="T21" fmla="*/ 28 h 54"/>
                <a:gd name="T22" fmla="*/ 26 w 46"/>
                <a:gd name="T23" fmla="*/ 54 h 54"/>
                <a:gd name="T24" fmla="*/ 42 w 46"/>
                <a:gd name="T25" fmla="*/ 50 h 54"/>
                <a:gd name="T26" fmla="*/ 43 w 46"/>
                <a:gd name="T27" fmla="*/ 50 h 54"/>
                <a:gd name="T28" fmla="*/ 43 w 46"/>
                <a:gd name="T29" fmla="*/ 41 h 54"/>
                <a:gd name="T30" fmla="*/ 43 w 46"/>
                <a:gd name="T31" fmla="*/ 40 h 54"/>
                <a:gd name="T32" fmla="*/ 35 w 46"/>
                <a:gd name="T33" fmla="*/ 21 h 54"/>
                <a:gd name="T34" fmla="*/ 35 w 46"/>
                <a:gd name="T35" fmla="*/ 21 h 54"/>
                <a:gd name="T36" fmla="*/ 10 w 46"/>
                <a:gd name="T37" fmla="*/ 21 h 54"/>
                <a:gd name="T38" fmla="*/ 23 w 46"/>
                <a:gd name="T39" fmla="*/ 7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1" y="42"/>
                    <a:pt x="39" y="43"/>
                    <a:pt x="35" y="45"/>
                  </a:cubicBezTo>
                  <a:cubicBezTo>
                    <a:pt x="33" y="46"/>
                    <a:pt x="30" y="46"/>
                    <a:pt x="27" y="46"/>
                  </a:cubicBezTo>
                  <a:cubicBezTo>
                    <a:pt x="24" y="46"/>
                    <a:pt x="18" y="46"/>
                    <a:pt x="14" y="41"/>
                  </a:cubicBezTo>
                  <a:cubicBezTo>
                    <a:pt x="11" y="37"/>
                    <a:pt x="10" y="32"/>
                    <a:pt x="10" y="29"/>
                  </a:cubicBezTo>
                  <a:cubicBezTo>
                    <a:pt x="27" y="28"/>
                    <a:pt x="29" y="28"/>
                    <a:pt x="45" y="29"/>
                  </a:cubicBezTo>
                  <a:lnTo>
                    <a:pt x="45" y="28"/>
                  </a:lnTo>
                  <a:cubicBezTo>
                    <a:pt x="45" y="24"/>
                    <a:pt x="46" y="14"/>
                    <a:pt x="40" y="7"/>
                  </a:cubicBezTo>
                  <a:cubicBezTo>
                    <a:pt x="37" y="4"/>
                    <a:pt x="32" y="0"/>
                    <a:pt x="24" y="0"/>
                  </a:cubicBezTo>
                  <a:cubicBezTo>
                    <a:pt x="11" y="0"/>
                    <a:pt x="0" y="9"/>
                    <a:pt x="0" y="28"/>
                  </a:cubicBezTo>
                  <a:cubicBezTo>
                    <a:pt x="0" y="45"/>
                    <a:pt x="10" y="54"/>
                    <a:pt x="26" y="54"/>
                  </a:cubicBezTo>
                  <a:cubicBezTo>
                    <a:pt x="35" y="54"/>
                    <a:pt x="40" y="51"/>
                    <a:pt x="42" y="50"/>
                  </a:cubicBezTo>
                  <a:lnTo>
                    <a:pt x="43" y="50"/>
                  </a:lnTo>
                  <a:cubicBezTo>
                    <a:pt x="43" y="46"/>
                    <a:pt x="43" y="45"/>
                    <a:pt x="43" y="41"/>
                  </a:cubicBezTo>
                  <a:lnTo>
                    <a:pt x="43" y="40"/>
                  </a:lnTo>
                  <a:close/>
                  <a:moveTo>
                    <a:pt x="35" y="21"/>
                  </a:moveTo>
                  <a:lnTo>
                    <a:pt x="35" y="21"/>
                  </a:lnTo>
                  <a:cubicBezTo>
                    <a:pt x="26" y="21"/>
                    <a:pt x="22" y="21"/>
                    <a:pt x="10" y="21"/>
                  </a:cubicBezTo>
                  <a:cubicBezTo>
                    <a:pt x="11" y="11"/>
                    <a:pt x="18" y="7"/>
                    <a:pt x="23" y="7"/>
                  </a:cubicBezTo>
                  <a:cubicBezTo>
                    <a:pt x="28" y="7"/>
                    <a:pt x="32" y="10"/>
                    <a:pt x="34" y="15"/>
                  </a:cubicBezTo>
                  <a:cubicBezTo>
                    <a:pt x="35" y="17"/>
                    <a:pt x="35" y="20"/>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67" name="Freeform 439"/>
            <p:cNvSpPr>
              <a:spLocks/>
            </p:cNvSpPr>
            <p:nvPr/>
          </p:nvSpPr>
          <p:spPr bwMode="auto">
            <a:xfrm>
              <a:off x="4269" y="1803"/>
              <a:ext cx="21" cy="41"/>
            </a:xfrm>
            <a:custGeom>
              <a:avLst/>
              <a:gdLst>
                <a:gd name="T0" fmla="*/ 25 w 27"/>
                <a:gd name="T1" fmla="*/ 11 h 53"/>
                <a:gd name="T2" fmla="*/ 25 w 27"/>
                <a:gd name="T3" fmla="*/ 11 h 53"/>
                <a:gd name="T4" fmla="*/ 27 w 27"/>
                <a:gd name="T5" fmla="*/ 1 h 53"/>
                <a:gd name="T6" fmla="*/ 26 w 27"/>
                <a:gd name="T7" fmla="*/ 1 h 53"/>
                <a:gd name="T8" fmla="*/ 23 w 27"/>
                <a:gd name="T9" fmla="*/ 0 h 53"/>
                <a:gd name="T10" fmla="*/ 11 w 27"/>
                <a:gd name="T11" fmla="*/ 10 h 53"/>
                <a:gd name="T12" fmla="*/ 12 w 27"/>
                <a:gd name="T13" fmla="*/ 1 h 53"/>
                <a:gd name="T14" fmla="*/ 11 w 27"/>
                <a:gd name="T15" fmla="*/ 1 h 53"/>
                <a:gd name="T16" fmla="*/ 1 w 27"/>
                <a:gd name="T17" fmla="*/ 3 h 53"/>
                <a:gd name="T18" fmla="*/ 0 w 27"/>
                <a:gd name="T19" fmla="*/ 4 h 53"/>
                <a:gd name="T20" fmla="*/ 1 w 27"/>
                <a:gd name="T21" fmla="*/ 29 h 53"/>
                <a:gd name="T22" fmla="*/ 1 w 27"/>
                <a:gd name="T23" fmla="*/ 53 h 53"/>
                <a:gd name="T24" fmla="*/ 2 w 27"/>
                <a:gd name="T25" fmla="*/ 53 h 53"/>
                <a:gd name="T26" fmla="*/ 12 w 27"/>
                <a:gd name="T27" fmla="*/ 53 h 53"/>
                <a:gd name="T28" fmla="*/ 13 w 27"/>
                <a:gd name="T29" fmla="*/ 52 h 53"/>
                <a:gd name="T30" fmla="*/ 12 w 27"/>
                <a:gd name="T31" fmla="*/ 30 h 53"/>
                <a:gd name="T32" fmla="*/ 16 w 27"/>
                <a:gd name="T33" fmla="*/ 12 h 53"/>
                <a:gd name="T34" fmla="*/ 20 w 27"/>
                <a:gd name="T35" fmla="*/ 11 h 53"/>
                <a:gd name="T36" fmla="*/ 24 w 27"/>
                <a:gd name="T37" fmla="*/ 12 h 53"/>
                <a:gd name="T38" fmla="*/ 25 w 27"/>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53">
                  <a:moveTo>
                    <a:pt x="25" y="11"/>
                  </a:moveTo>
                  <a:lnTo>
                    <a:pt x="25" y="11"/>
                  </a:lnTo>
                  <a:cubicBezTo>
                    <a:pt x="25" y="7"/>
                    <a:pt x="26" y="6"/>
                    <a:pt x="27" y="1"/>
                  </a:cubicBezTo>
                  <a:lnTo>
                    <a:pt x="26" y="1"/>
                  </a:lnTo>
                  <a:cubicBezTo>
                    <a:pt x="25" y="0"/>
                    <a:pt x="25" y="0"/>
                    <a:pt x="23" y="0"/>
                  </a:cubicBezTo>
                  <a:cubicBezTo>
                    <a:pt x="15" y="0"/>
                    <a:pt x="13" y="7"/>
                    <a:pt x="11" y="10"/>
                  </a:cubicBezTo>
                  <a:lnTo>
                    <a:pt x="12" y="1"/>
                  </a:lnTo>
                  <a:lnTo>
                    <a:pt x="11" y="1"/>
                  </a:lnTo>
                  <a:cubicBezTo>
                    <a:pt x="7" y="2"/>
                    <a:pt x="5" y="2"/>
                    <a:pt x="1" y="3"/>
                  </a:cubicBezTo>
                  <a:lnTo>
                    <a:pt x="0" y="4"/>
                  </a:lnTo>
                  <a:cubicBezTo>
                    <a:pt x="1" y="9"/>
                    <a:pt x="1" y="13"/>
                    <a:pt x="1" y="29"/>
                  </a:cubicBezTo>
                  <a:cubicBezTo>
                    <a:pt x="1" y="38"/>
                    <a:pt x="1" y="45"/>
                    <a:pt x="1" y="53"/>
                  </a:cubicBezTo>
                  <a:lnTo>
                    <a:pt x="2" y="53"/>
                  </a:lnTo>
                  <a:cubicBezTo>
                    <a:pt x="6" y="53"/>
                    <a:pt x="7" y="53"/>
                    <a:pt x="12" y="53"/>
                  </a:cubicBezTo>
                  <a:lnTo>
                    <a:pt x="13" y="52"/>
                  </a:lnTo>
                  <a:cubicBezTo>
                    <a:pt x="12" y="47"/>
                    <a:pt x="12" y="41"/>
                    <a:pt x="12" y="30"/>
                  </a:cubicBezTo>
                  <a:cubicBezTo>
                    <a:pt x="12" y="19"/>
                    <a:pt x="12" y="15"/>
                    <a:pt x="16" y="12"/>
                  </a:cubicBezTo>
                  <a:cubicBezTo>
                    <a:pt x="17" y="12"/>
                    <a:pt x="18" y="11"/>
                    <a:pt x="20" y="11"/>
                  </a:cubicBezTo>
                  <a:cubicBezTo>
                    <a:pt x="22" y="11"/>
                    <a:pt x="23" y="11"/>
                    <a:pt x="24" y="12"/>
                  </a:cubicBezTo>
                  <a:lnTo>
                    <a:pt x="25"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68" name="Freeform 440"/>
            <p:cNvSpPr>
              <a:spLocks/>
            </p:cNvSpPr>
            <p:nvPr/>
          </p:nvSpPr>
          <p:spPr bwMode="auto">
            <a:xfrm>
              <a:off x="4294" y="1804"/>
              <a:ext cx="35" cy="40"/>
            </a:xfrm>
            <a:custGeom>
              <a:avLst/>
              <a:gdLst>
                <a:gd name="T0" fmla="*/ 45 w 45"/>
                <a:gd name="T1" fmla="*/ 51 h 52"/>
                <a:gd name="T2" fmla="*/ 45 w 45"/>
                <a:gd name="T3" fmla="*/ 51 h 52"/>
                <a:gd name="T4" fmla="*/ 45 w 45"/>
                <a:gd name="T5" fmla="*/ 32 h 52"/>
                <a:gd name="T6" fmla="*/ 45 w 45"/>
                <a:gd name="T7" fmla="*/ 20 h 52"/>
                <a:gd name="T8" fmla="*/ 43 w 45"/>
                <a:gd name="T9" fmla="*/ 8 h 52"/>
                <a:gd name="T10" fmla="*/ 37 w 45"/>
                <a:gd name="T11" fmla="*/ 1 h 52"/>
                <a:gd name="T12" fmla="*/ 29 w 45"/>
                <a:gd name="T13" fmla="*/ 0 h 52"/>
                <a:gd name="T14" fmla="*/ 12 w 45"/>
                <a:gd name="T15" fmla="*/ 6 h 52"/>
                <a:gd name="T16" fmla="*/ 12 w 45"/>
                <a:gd name="T17" fmla="*/ 1 h 52"/>
                <a:gd name="T18" fmla="*/ 11 w 45"/>
                <a:gd name="T19" fmla="*/ 0 h 52"/>
                <a:gd name="T20" fmla="*/ 1 w 45"/>
                <a:gd name="T21" fmla="*/ 2 h 52"/>
                <a:gd name="T22" fmla="*/ 0 w 45"/>
                <a:gd name="T23" fmla="*/ 3 h 52"/>
                <a:gd name="T24" fmla="*/ 1 w 45"/>
                <a:gd name="T25" fmla="*/ 33 h 52"/>
                <a:gd name="T26" fmla="*/ 1 w 45"/>
                <a:gd name="T27" fmla="*/ 52 h 52"/>
                <a:gd name="T28" fmla="*/ 2 w 45"/>
                <a:gd name="T29" fmla="*/ 52 h 52"/>
                <a:gd name="T30" fmla="*/ 12 w 45"/>
                <a:gd name="T31" fmla="*/ 52 h 52"/>
                <a:gd name="T32" fmla="*/ 13 w 45"/>
                <a:gd name="T33" fmla="*/ 51 h 52"/>
                <a:gd name="T34" fmla="*/ 12 w 45"/>
                <a:gd name="T35" fmla="*/ 14 h 52"/>
                <a:gd name="T36" fmla="*/ 25 w 45"/>
                <a:gd name="T37" fmla="*/ 8 h 52"/>
                <a:gd name="T38" fmla="*/ 34 w 45"/>
                <a:gd name="T39" fmla="*/ 15 h 52"/>
                <a:gd name="T40" fmla="*/ 34 w 45"/>
                <a:gd name="T41" fmla="*/ 34 h 52"/>
                <a:gd name="T42" fmla="*/ 34 w 45"/>
                <a:gd name="T43" fmla="*/ 48 h 52"/>
                <a:gd name="T44" fmla="*/ 34 w 45"/>
                <a:gd name="T45" fmla="*/ 52 h 52"/>
                <a:gd name="T46" fmla="*/ 35 w 45"/>
                <a:gd name="T47" fmla="*/ 52 h 52"/>
                <a:gd name="T48" fmla="*/ 45 w 45"/>
                <a:gd name="T49" fmla="*/ 52 h 52"/>
                <a:gd name="T50" fmla="*/ 45 w 45"/>
                <a:gd name="T5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2">
                  <a:moveTo>
                    <a:pt x="45" y="51"/>
                  </a:moveTo>
                  <a:lnTo>
                    <a:pt x="45" y="51"/>
                  </a:lnTo>
                  <a:cubicBezTo>
                    <a:pt x="45" y="48"/>
                    <a:pt x="45" y="43"/>
                    <a:pt x="45" y="32"/>
                  </a:cubicBezTo>
                  <a:lnTo>
                    <a:pt x="45" y="20"/>
                  </a:lnTo>
                  <a:cubicBezTo>
                    <a:pt x="45" y="14"/>
                    <a:pt x="45" y="11"/>
                    <a:pt x="43" y="8"/>
                  </a:cubicBezTo>
                  <a:cubicBezTo>
                    <a:pt x="42" y="5"/>
                    <a:pt x="40" y="3"/>
                    <a:pt x="37" y="1"/>
                  </a:cubicBezTo>
                  <a:cubicBezTo>
                    <a:pt x="35" y="0"/>
                    <a:pt x="32" y="0"/>
                    <a:pt x="29" y="0"/>
                  </a:cubicBezTo>
                  <a:cubicBezTo>
                    <a:pt x="21" y="0"/>
                    <a:pt x="14" y="4"/>
                    <a:pt x="12" y="6"/>
                  </a:cubicBezTo>
                  <a:lnTo>
                    <a:pt x="12" y="1"/>
                  </a:lnTo>
                  <a:lnTo>
                    <a:pt x="11" y="0"/>
                  </a:lnTo>
                  <a:cubicBezTo>
                    <a:pt x="7" y="1"/>
                    <a:pt x="6" y="1"/>
                    <a:pt x="1" y="2"/>
                  </a:cubicBezTo>
                  <a:lnTo>
                    <a:pt x="0" y="3"/>
                  </a:lnTo>
                  <a:cubicBezTo>
                    <a:pt x="1" y="9"/>
                    <a:pt x="1" y="18"/>
                    <a:pt x="1" y="33"/>
                  </a:cubicBezTo>
                  <a:cubicBezTo>
                    <a:pt x="1" y="41"/>
                    <a:pt x="1" y="46"/>
                    <a:pt x="1" y="52"/>
                  </a:cubicBezTo>
                  <a:lnTo>
                    <a:pt x="2" y="52"/>
                  </a:lnTo>
                  <a:cubicBezTo>
                    <a:pt x="6" y="52"/>
                    <a:pt x="7" y="52"/>
                    <a:pt x="12" y="52"/>
                  </a:cubicBezTo>
                  <a:lnTo>
                    <a:pt x="13" y="51"/>
                  </a:lnTo>
                  <a:cubicBezTo>
                    <a:pt x="12" y="40"/>
                    <a:pt x="12" y="31"/>
                    <a:pt x="12" y="14"/>
                  </a:cubicBezTo>
                  <a:cubicBezTo>
                    <a:pt x="14" y="11"/>
                    <a:pt x="19" y="8"/>
                    <a:pt x="25" y="8"/>
                  </a:cubicBezTo>
                  <a:cubicBezTo>
                    <a:pt x="26" y="8"/>
                    <a:pt x="32" y="8"/>
                    <a:pt x="34" y="15"/>
                  </a:cubicBezTo>
                  <a:cubicBezTo>
                    <a:pt x="34" y="18"/>
                    <a:pt x="34" y="19"/>
                    <a:pt x="34" y="34"/>
                  </a:cubicBezTo>
                  <a:cubicBezTo>
                    <a:pt x="34" y="39"/>
                    <a:pt x="34" y="44"/>
                    <a:pt x="34" y="48"/>
                  </a:cubicBezTo>
                  <a:cubicBezTo>
                    <a:pt x="34" y="49"/>
                    <a:pt x="34" y="51"/>
                    <a:pt x="34" y="52"/>
                  </a:cubicBezTo>
                  <a:lnTo>
                    <a:pt x="35" y="52"/>
                  </a:lnTo>
                  <a:cubicBezTo>
                    <a:pt x="39" y="52"/>
                    <a:pt x="40" y="52"/>
                    <a:pt x="45" y="52"/>
                  </a:cubicBezTo>
                  <a:lnTo>
                    <a:pt x="45" y="5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69" name="Freeform 441"/>
            <p:cNvSpPr>
              <a:spLocks noEditPoints="1"/>
            </p:cNvSpPr>
            <p:nvPr/>
          </p:nvSpPr>
          <p:spPr bwMode="auto">
            <a:xfrm>
              <a:off x="4337" y="1803"/>
              <a:ext cx="32" cy="42"/>
            </a:xfrm>
            <a:custGeom>
              <a:avLst/>
              <a:gdLst>
                <a:gd name="T0" fmla="*/ 41 w 41"/>
                <a:gd name="T1" fmla="*/ 23 h 54"/>
                <a:gd name="T2" fmla="*/ 41 w 41"/>
                <a:gd name="T3" fmla="*/ 23 h 54"/>
                <a:gd name="T4" fmla="*/ 40 w 41"/>
                <a:gd name="T5" fmla="*/ 10 h 54"/>
                <a:gd name="T6" fmla="*/ 23 w 41"/>
                <a:gd name="T7" fmla="*/ 0 h 54"/>
                <a:gd name="T8" fmla="*/ 6 w 41"/>
                <a:gd name="T9" fmla="*/ 4 h 54"/>
                <a:gd name="T10" fmla="*/ 6 w 41"/>
                <a:gd name="T11" fmla="*/ 4 h 54"/>
                <a:gd name="T12" fmla="*/ 5 w 41"/>
                <a:gd name="T13" fmla="*/ 11 h 54"/>
                <a:gd name="T14" fmla="*/ 6 w 41"/>
                <a:gd name="T15" fmla="*/ 12 h 54"/>
                <a:gd name="T16" fmla="*/ 21 w 41"/>
                <a:gd name="T17" fmla="*/ 8 h 54"/>
                <a:gd name="T18" fmla="*/ 29 w 41"/>
                <a:gd name="T19" fmla="*/ 12 h 54"/>
                <a:gd name="T20" fmla="*/ 30 w 41"/>
                <a:gd name="T21" fmla="*/ 18 h 54"/>
                <a:gd name="T22" fmla="*/ 29 w 41"/>
                <a:gd name="T23" fmla="*/ 18 h 54"/>
                <a:gd name="T24" fmla="*/ 0 w 41"/>
                <a:gd name="T25" fmla="*/ 38 h 54"/>
                <a:gd name="T26" fmla="*/ 16 w 41"/>
                <a:gd name="T27" fmla="*/ 54 h 54"/>
                <a:gd name="T28" fmla="*/ 30 w 41"/>
                <a:gd name="T29" fmla="*/ 49 h 54"/>
                <a:gd name="T30" fmla="*/ 30 w 41"/>
                <a:gd name="T31" fmla="*/ 53 h 54"/>
                <a:gd name="T32" fmla="*/ 31 w 41"/>
                <a:gd name="T33" fmla="*/ 53 h 54"/>
                <a:gd name="T34" fmla="*/ 41 w 41"/>
                <a:gd name="T35" fmla="*/ 53 h 54"/>
                <a:gd name="T36" fmla="*/ 41 w 41"/>
                <a:gd name="T37" fmla="*/ 52 h 54"/>
                <a:gd name="T38" fmla="*/ 41 w 41"/>
                <a:gd name="T39" fmla="*/ 33 h 54"/>
                <a:gd name="T40" fmla="*/ 41 w 41"/>
                <a:gd name="T41" fmla="*/ 23 h 54"/>
                <a:gd name="T42" fmla="*/ 30 w 41"/>
                <a:gd name="T43" fmla="*/ 25 h 54"/>
                <a:gd name="T44" fmla="*/ 30 w 41"/>
                <a:gd name="T45" fmla="*/ 25 h 54"/>
                <a:gd name="T46" fmla="*/ 30 w 41"/>
                <a:gd name="T47" fmla="*/ 42 h 54"/>
                <a:gd name="T48" fmla="*/ 20 w 41"/>
                <a:gd name="T49" fmla="*/ 46 h 54"/>
                <a:gd name="T50" fmla="*/ 10 w 41"/>
                <a:gd name="T51" fmla="*/ 37 h 54"/>
                <a:gd name="T52" fmla="*/ 29 w 41"/>
                <a:gd name="T53" fmla="*/ 25 h 54"/>
                <a:gd name="T54" fmla="*/ 30 w 41"/>
                <a:gd name="T55"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54">
                  <a:moveTo>
                    <a:pt x="41" y="23"/>
                  </a:moveTo>
                  <a:lnTo>
                    <a:pt x="41" y="23"/>
                  </a:lnTo>
                  <a:cubicBezTo>
                    <a:pt x="41" y="19"/>
                    <a:pt x="41" y="13"/>
                    <a:pt x="40" y="10"/>
                  </a:cubicBezTo>
                  <a:cubicBezTo>
                    <a:pt x="38" y="3"/>
                    <a:pt x="31" y="0"/>
                    <a:pt x="23" y="0"/>
                  </a:cubicBezTo>
                  <a:cubicBezTo>
                    <a:pt x="17" y="0"/>
                    <a:pt x="12" y="2"/>
                    <a:pt x="6" y="4"/>
                  </a:cubicBezTo>
                  <a:lnTo>
                    <a:pt x="6" y="4"/>
                  </a:lnTo>
                  <a:cubicBezTo>
                    <a:pt x="5" y="6"/>
                    <a:pt x="5" y="7"/>
                    <a:pt x="5" y="11"/>
                  </a:cubicBezTo>
                  <a:lnTo>
                    <a:pt x="6" y="12"/>
                  </a:lnTo>
                  <a:cubicBezTo>
                    <a:pt x="10" y="10"/>
                    <a:pt x="15" y="8"/>
                    <a:pt x="21" y="8"/>
                  </a:cubicBezTo>
                  <a:cubicBezTo>
                    <a:pt x="26" y="8"/>
                    <a:pt x="28" y="10"/>
                    <a:pt x="29" y="12"/>
                  </a:cubicBezTo>
                  <a:cubicBezTo>
                    <a:pt x="30" y="13"/>
                    <a:pt x="30" y="15"/>
                    <a:pt x="30" y="18"/>
                  </a:cubicBezTo>
                  <a:lnTo>
                    <a:pt x="29" y="18"/>
                  </a:lnTo>
                  <a:cubicBezTo>
                    <a:pt x="11" y="20"/>
                    <a:pt x="0" y="24"/>
                    <a:pt x="0" y="38"/>
                  </a:cubicBezTo>
                  <a:cubicBezTo>
                    <a:pt x="0" y="47"/>
                    <a:pt x="7" y="54"/>
                    <a:pt x="16" y="54"/>
                  </a:cubicBezTo>
                  <a:cubicBezTo>
                    <a:pt x="24" y="54"/>
                    <a:pt x="28" y="51"/>
                    <a:pt x="30" y="49"/>
                  </a:cubicBezTo>
                  <a:lnTo>
                    <a:pt x="30" y="53"/>
                  </a:lnTo>
                  <a:lnTo>
                    <a:pt x="31" y="53"/>
                  </a:lnTo>
                  <a:cubicBezTo>
                    <a:pt x="35" y="53"/>
                    <a:pt x="36" y="53"/>
                    <a:pt x="41" y="53"/>
                  </a:cubicBezTo>
                  <a:lnTo>
                    <a:pt x="41" y="52"/>
                  </a:lnTo>
                  <a:cubicBezTo>
                    <a:pt x="41" y="46"/>
                    <a:pt x="41" y="45"/>
                    <a:pt x="41" y="33"/>
                  </a:cubicBezTo>
                  <a:lnTo>
                    <a:pt x="41" y="23"/>
                  </a:lnTo>
                  <a:close/>
                  <a:moveTo>
                    <a:pt x="30" y="25"/>
                  </a:moveTo>
                  <a:lnTo>
                    <a:pt x="30" y="25"/>
                  </a:lnTo>
                  <a:lnTo>
                    <a:pt x="30" y="42"/>
                  </a:lnTo>
                  <a:cubicBezTo>
                    <a:pt x="29" y="43"/>
                    <a:pt x="26" y="46"/>
                    <a:pt x="20" y="46"/>
                  </a:cubicBezTo>
                  <a:cubicBezTo>
                    <a:pt x="10" y="46"/>
                    <a:pt x="10" y="38"/>
                    <a:pt x="10" y="37"/>
                  </a:cubicBezTo>
                  <a:cubicBezTo>
                    <a:pt x="10" y="28"/>
                    <a:pt x="19" y="27"/>
                    <a:pt x="29" y="25"/>
                  </a:cubicBezTo>
                  <a:lnTo>
                    <a:pt x="30" y="2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70" name="Freeform 442"/>
            <p:cNvSpPr>
              <a:spLocks/>
            </p:cNvSpPr>
            <p:nvPr/>
          </p:nvSpPr>
          <p:spPr bwMode="auto">
            <a:xfrm>
              <a:off x="4379" y="1783"/>
              <a:ext cx="9" cy="61"/>
            </a:xfrm>
            <a:custGeom>
              <a:avLst/>
              <a:gdLst>
                <a:gd name="T0" fmla="*/ 12 w 12"/>
                <a:gd name="T1" fmla="*/ 78 h 79"/>
                <a:gd name="T2" fmla="*/ 12 w 12"/>
                <a:gd name="T3" fmla="*/ 78 h 79"/>
                <a:gd name="T4" fmla="*/ 11 w 12"/>
                <a:gd name="T5" fmla="*/ 40 h 79"/>
                <a:gd name="T6" fmla="*/ 12 w 12"/>
                <a:gd name="T7" fmla="*/ 1 h 79"/>
                <a:gd name="T8" fmla="*/ 11 w 12"/>
                <a:gd name="T9" fmla="*/ 0 h 79"/>
                <a:gd name="T10" fmla="*/ 0 w 12"/>
                <a:gd name="T11" fmla="*/ 2 h 79"/>
                <a:gd name="T12" fmla="*/ 0 w 12"/>
                <a:gd name="T13" fmla="*/ 3 h 79"/>
                <a:gd name="T14" fmla="*/ 1 w 12"/>
                <a:gd name="T15" fmla="*/ 44 h 79"/>
                <a:gd name="T16" fmla="*/ 0 w 12"/>
                <a:gd name="T17" fmla="*/ 79 h 79"/>
                <a:gd name="T18" fmla="*/ 1 w 12"/>
                <a:gd name="T19" fmla="*/ 79 h 79"/>
                <a:gd name="T20" fmla="*/ 11 w 12"/>
                <a:gd name="T21" fmla="*/ 79 h 79"/>
                <a:gd name="T22" fmla="*/ 12 w 12"/>
                <a:gd name="T23"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79">
                  <a:moveTo>
                    <a:pt x="12" y="78"/>
                  </a:moveTo>
                  <a:lnTo>
                    <a:pt x="12" y="78"/>
                  </a:lnTo>
                  <a:cubicBezTo>
                    <a:pt x="11" y="69"/>
                    <a:pt x="11" y="61"/>
                    <a:pt x="11" y="40"/>
                  </a:cubicBezTo>
                  <a:cubicBezTo>
                    <a:pt x="11" y="27"/>
                    <a:pt x="11" y="14"/>
                    <a:pt x="12" y="1"/>
                  </a:cubicBezTo>
                  <a:lnTo>
                    <a:pt x="11" y="0"/>
                  </a:lnTo>
                  <a:cubicBezTo>
                    <a:pt x="6" y="1"/>
                    <a:pt x="5" y="1"/>
                    <a:pt x="0" y="2"/>
                  </a:cubicBezTo>
                  <a:lnTo>
                    <a:pt x="0" y="3"/>
                  </a:lnTo>
                  <a:cubicBezTo>
                    <a:pt x="1" y="15"/>
                    <a:pt x="1" y="30"/>
                    <a:pt x="1" y="44"/>
                  </a:cubicBezTo>
                  <a:cubicBezTo>
                    <a:pt x="1" y="63"/>
                    <a:pt x="0" y="72"/>
                    <a:pt x="0" y="79"/>
                  </a:cubicBezTo>
                  <a:lnTo>
                    <a:pt x="1" y="79"/>
                  </a:lnTo>
                  <a:cubicBezTo>
                    <a:pt x="5" y="79"/>
                    <a:pt x="6" y="79"/>
                    <a:pt x="11" y="79"/>
                  </a:cubicBezTo>
                  <a:lnTo>
                    <a:pt x="12" y="7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71" name="Freeform 443"/>
            <p:cNvSpPr>
              <a:spLocks/>
            </p:cNvSpPr>
            <p:nvPr/>
          </p:nvSpPr>
          <p:spPr bwMode="auto">
            <a:xfrm>
              <a:off x="4037" y="1899"/>
              <a:ext cx="20" cy="40"/>
            </a:xfrm>
            <a:custGeom>
              <a:avLst/>
              <a:gdLst>
                <a:gd name="T0" fmla="*/ 25 w 26"/>
                <a:gd name="T1" fmla="*/ 11 h 53"/>
                <a:gd name="T2" fmla="*/ 25 w 26"/>
                <a:gd name="T3" fmla="*/ 11 h 53"/>
                <a:gd name="T4" fmla="*/ 26 w 26"/>
                <a:gd name="T5" fmla="*/ 1 h 53"/>
                <a:gd name="T6" fmla="*/ 26 w 26"/>
                <a:gd name="T7" fmla="*/ 1 h 53"/>
                <a:gd name="T8" fmla="*/ 23 w 26"/>
                <a:gd name="T9" fmla="*/ 0 h 53"/>
                <a:gd name="T10" fmla="*/ 11 w 26"/>
                <a:gd name="T11" fmla="*/ 10 h 53"/>
                <a:gd name="T12" fmla="*/ 12 w 26"/>
                <a:gd name="T13" fmla="*/ 1 h 53"/>
                <a:gd name="T14" fmla="*/ 11 w 26"/>
                <a:gd name="T15" fmla="*/ 1 h 53"/>
                <a:gd name="T16" fmla="*/ 1 w 26"/>
                <a:gd name="T17" fmla="*/ 3 h 53"/>
                <a:gd name="T18" fmla="*/ 0 w 26"/>
                <a:gd name="T19" fmla="*/ 3 h 53"/>
                <a:gd name="T20" fmla="*/ 1 w 26"/>
                <a:gd name="T21" fmla="*/ 29 h 53"/>
                <a:gd name="T22" fmla="*/ 1 w 26"/>
                <a:gd name="T23" fmla="*/ 53 h 53"/>
                <a:gd name="T24" fmla="*/ 1 w 26"/>
                <a:gd name="T25" fmla="*/ 53 h 53"/>
                <a:gd name="T26" fmla="*/ 12 w 26"/>
                <a:gd name="T27" fmla="*/ 53 h 53"/>
                <a:gd name="T28" fmla="*/ 12 w 26"/>
                <a:gd name="T29" fmla="*/ 52 h 53"/>
                <a:gd name="T30" fmla="*/ 12 w 26"/>
                <a:gd name="T31" fmla="*/ 30 h 53"/>
                <a:gd name="T32" fmla="*/ 16 w 26"/>
                <a:gd name="T33" fmla="*/ 12 h 53"/>
                <a:gd name="T34" fmla="*/ 20 w 26"/>
                <a:gd name="T35" fmla="*/ 11 h 53"/>
                <a:gd name="T36" fmla="*/ 24 w 26"/>
                <a:gd name="T37" fmla="*/ 12 h 53"/>
                <a:gd name="T38" fmla="*/ 25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5" y="11"/>
                  </a:moveTo>
                  <a:lnTo>
                    <a:pt x="25" y="11"/>
                  </a:lnTo>
                  <a:cubicBezTo>
                    <a:pt x="25" y="7"/>
                    <a:pt x="25" y="6"/>
                    <a:pt x="26" y="1"/>
                  </a:cubicBezTo>
                  <a:lnTo>
                    <a:pt x="26" y="1"/>
                  </a:lnTo>
                  <a:cubicBezTo>
                    <a:pt x="25" y="0"/>
                    <a:pt x="25" y="0"/>
                    <a:pt x="23" y="0"/>
                  </a:cubicBezTo>
                  <a:cubicBezTo>
                    <a:pt x="15" y="0"/>
                    <a:pt x="12" y="7"/>
                    <a:pt x="11" y="10"/>
                  </a:cubicBezTo>
                  <a:lnTo>
                    <a:pt x="12" y="1"/>
                  </a:lnTo>
                  <a:lnTo>
                    <a:pt x="11" y="1"/>
                  </a:lnTo>
                  <a:cubicBezTo>
                    <a:pt x="7" y="2"/>
                    <a:pt x="5" y="2"/>
                    <a:pt x="1" y="3"/>
                  </a:cubicBezTo>
                  <a:lnTo>
                    <a:pt x="0" y="3"/>
                  </a:lnTo>
                  <a:cubicBezTo>
                    <a:pt x="1" y="9"/>
                    <a:pt x="1" y="13"/>
                    <a:pt x="1" y="29"/>
                  </a:cubicBezTo>
                  <a:cubicBezTo>
                    <a:pt x="1" y="38"/>
                    <a:pt x="1" y="45"/>
                    <a:pt x="1" y="53"/>
                  </a:cubicBezTo>
                  <a:lnTo>
                    <a:pt x="1" y="53"/>
                  </a:lnTo>
                  <a:cubicBezTo>
                    <a:pt x="6" y="53"/>
                    <a:pt x="7" y="53"/>
                    <a:pt x="12" y="53"/>
                  </a:cubicBezTo>
                  <a:lnTo>
                    <a:pt x="12" y="52"/>
                  </a:lnTo>
                  <a:cubicBezTo>
                    <a:pt x="12" y="47"/>
                    <a:pt x="12" y="41"/>
                    <a:pt x="12" y="30"/>
                  </a:cubicBezTo>
                  <a:cubicBezTo>
                    <a:pt x="12" y="19"/>
                    <a:pt x="12" y="15"/>
                    <a:pt x="16" y="12"/>
                  </a:cubicBezTo>
                  <a:cubicBezTo>
                    <a:pt x="17" y="12"/>
                    <a:pt x="18" y="11"/>
                    <a:pt x="20" y="11"/>
                  </a:cubicBezTo>
                  <a:cubicBezTo>
                    <a:pt x="22" y="11"/>
                    <a:pt x="23" y="11"/>
                    <a:pt x="24" y="12"/>
                  </a:cubicBezTo>
                  <a:lnTo>
                    <a:pt x="25"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72" name="Freeform 444"/>
            <p:cNvSpPr>
              <a:spLocks noEditPoints="1"/>
            </p:cNvSpPr>
            <p:nvPr/>
          </p:nvSpPr>
          <p:spPr bwMode="auto">
            <a:xfrm>
              <a:off x="4060" y="1899"/>
              <a:ext cx="36" cy="41"/>
            </a:xfrm>
            <a:custGeom>
              <a:avLst/>
              <a:gdLst>
                <a:gd name="T0" fmla="*/ 43 w 46"/>
                <a:gd name="T1" fmla="*/ 40 h 54"/>
                <a:gd name="T2" fmla="*/ 43 w 46"/>
                <a:gd name="T3" fmla="*/ 40 h 54"/>
                <a:gd name="T4" fmla="*/ 36 w 46"/>
                <a:gd name="T5" fmla="*/ 45 h 54"/>
                <a:gd name="T6" fmla="*/ 27 w 46"/>
                <a:gd name="T7" fmla="*/ 46 h 54"/>
                <a:gd name="T8" fmla="*/ 14 w 46"/>
                <a:gd name="T9" fmla="*/ 41 h 54"/>
                <a:gd name="T10" fmla="*/ 11 w 46"/>
                <a:gd name="T11" fmla="*/ 28 h 54"/>
                <a:gd name="T12" fmla="*/ 45 w 46"/>
                <a:gd name="T13" fmla="*/ 28 h 54"/>
                <a:gd name="T14" fmla="*/ 46 w 46"/>
                <a:gd name="T15" fmla="*/ 28 h 54"/>
                <a:gd name="T16" fmla="*/ 40 w 46"/>
                <a:gd name="T17" fmla="*/ 7 h 54"/>
                <a:gd name="T18" fmla="*/ 24 w 46"/>
                <a:gd name="T19" fmla="*/ 0 h 54"/>
                <a:gd name="T20" fmla="*/ 0 w 46"/>
                <a:gd name="T21" fmla="*/ 28 h 54"/>
                <a:gd name="T22" fmla="*/ 26 w 46"/>
                <a:gd name="T23" fmla="*/ 54 h 54"/>
                <a:gd name="T24" fmla="*/ 42 w 46"/>
                <a:gd name="T25" fmla="*/ 50 h 54"/>
                <a:gd name="T26" fmla="*/ 43 w 46"/>
                <a:gd name="T27" fmla="*/ 50 h 54"/>
                <a:gd name="T28" fmla="*/ 44 w 46"/>
                <a:gd name="T29" fmla="*/ 41 h 54"/>
                <a:gd name="T30" fmla="*/ 43 w 46"/>
                <a:gd name="T31" fmla="*/ 40 h 54"/>
                <a:gd name="T32" fmla="*/ 35 w 46"/>
                <a:gd name="T33" fmla="*/ 21 h 54"/>
                <a:gd name="T34" fmla="*/ 35 w 46"/>
                <a:gd name="T35" fmla="*/ 21 h 54"/>
                <a:gd name="T36" fmla="*/ 11 w 46"/>
                <a:gd name="T37" fmla="*/ 21 h 54"/>
                <a:gd name="T38" fmla="*/ 24 w 46"/>
                <a:gd name="T39" fmla="*/ 7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1"/>
                    <a:pt x="39" y="43"/>
                    <a:pt x="36" y="45"/>
                  </a:cubicBezTo>
                  <a:cubicBezTo>
                    <a:pt x="33" y="46"/>
                    <a:pt x="30" y="46"/>
                    <a:pt x="27" y="46"/>
                  </a:cubicBezTo>
                  <a:cubicBezTo>
                    <a:pt x="24" y="46"/>
                    <a:pt x="18" y="46"/>
                    <a:pt x="14" y="41"/>
                  </a:cubicBezTo>
                  <a:cubicBezTo>
                    <a:pt x="11" y="37"/>
                    <a:pt x="11" y="32"/>
                    <a:pt x="11" y="28"/>
                  </a:cubicBezTo>
                  <a:cubicBezTo>
                    <a:pt x="27" y="28"/>
                    <a:pt x="29" y="28"/>
                    <a:pt x="45" y="28"/>
                  </a:cubicBezTo>
                  <a:lnTo>
                    <a:pt x="46" y="28"/>
                  </a:lnTo>
                  <a:cubicBezTo>
                    <a:pt x="46" y="23"/>
                    <a:pt x="46" y="14"/>
                    <a:pt x="40" y="7"/>
                  </a:cubicBezTo>
                  <a:cubicBezTo>
                    <a:pt x="37" y="3"/>
                    <a:pt x="32" y="0"/>
                    <a:pt x="24" y="0"/>
                  </a:cubicBezTo>
                  <a:cubicBezTo>
                    <a:pt x="11" y="0"/>
                    <a:pt x="0" y="9"/>
                    <a:pt x="0" y="28"/>
                  </a:cubicBezTo>
                  <a:cubicBezTo>
                    <a:pt x="0" y="45"/>
                    <a:pt x="10" y="54"/>
                    <a:pt x="26" y="54"/>
                  </a:cubicBezTo>
                  <a:cubicBezTo>
                    <a:pt x="35" y="54"/>
                    <a:pt x="41" y="51"/>
                    <a:pt x="42" y="50"/>
                  </a:cubicBezTo>
                  <a:lnTo>
                    <a:pt x="43" y="50"/>
                  </a:lnTo>
                  <a:cubicBezTo>
                    <a:pt x="43" y="46"/>
                    <a:pt x="43" y="45"/>
                    <a:pt x="44" y="41"/>
                  </a:cubicBezTo>
                  <a:lnTo>
                    <a:pt x="43" y="40"/>
                  </a:lnTo>
                  <a:close/>
                  <a:moveTo>
                    <a:pt x="35" y="21"/>
                  </a:moveTo>
                  <a:lnTo>
                    <a:pt x="35" y="21"/>
                  </a:lnTo>
                  <a:cubicBezTo>
                    <a:pt x="26" y="21"/>
                    <a:pt x="23" y="21"/>
                    <a:pt x="11" y="21"/>
                  </a:cubicBezTo>
                  <a:cubicBezTo>
                    <a:pt x="12" y="11"/>
                    <a:pt x="18" y="7"/>
                    <a:pt x="24" y="7"/>
                  </a:cubicBezTo>
                  <a:cubicBezTo>
                    <a:pt x="28" y="7"/>
                    <a:pt x="32" y="10"/>
                    <a:pt x="34" y="15"/>
                  </a:cubicBezTo>
                  <a:cubicBezTo>
                    <a:pt x="35" y="17"/>
                    <a:pt x="35" y="19"/>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73" name="Freeform 445"/>
            <p:cNvSpPr>
              <a:spLocks noEditPoints="1"/>
            </p:cNvSpPr>
            <p:nvPr/>
          </p:nvSpPr>
          <p:spPr bwMode="auto">
            <a:xfrm>
              <a:off x="4102" y="1899"/>
              <a:ext cx="36" cy="59"/>
            </a:xfrm>
            <a:custGeom>
              <a:avLst/>
              <a:gdLst>
                <a:gd name="T0" fmla="*/ 46 w 47"/>
                <a:gd name="T1" fmla="*/ 0 h 76"/>
                <a:gd name="T2" fmla="*/ 46 w 47"/>
                <a:gd name="T3" fmla="*/ 0 h 76"/>
                <a:gd name="T4" fmla="*/ 32 w 47"/>
                <a:gd name="T5" fmla="*/ 0 h 76"/>
                <a:gd name="T6" fmla="*/ 2 w 47"/>
                <a:gd name="T7" fmla="*/ 15 h 76"/>
                <a:gd name="T8" fmla="*/ 0 w 47"/>
                <a:gd name="T9" fmla="*/ 28 h 76"/>
                <a:gd name="T10" fmla="*/ 22 w 47"/>
                <a:gd name="T11" fmla="*/ 53 h 76"/>
                <a:gd name="T12" fmla="*/ 36 w 47"/>
                <a:gd name="T13" fmla="*/ 48 h 76"/>
                <a:gd name="T14" fmla="*/ 36 w 47"/>
                <a:gd name="T15" fmla="*/ 76 h 76"/>
                <a:gd name="T16" fmla="*/ 36 w 47"/>
                <a:gd name="T17" fmla="*/ 76 h 76"/>
                <a:gd name="T18" fmla="*/ 46 w 47"/>
                <a:gd name="T19" fmla="*/ 76 h 76"/>
                <a:gd name="T20" fmla="*/ 47 w 47"/>
                <a:gd name="T21" fmla="*/ 75 h 76"/>
                <a:gd name="T22" fmla="*/ 47 w 47"/>
                <a:gd name="T23" fmla="*/ 71 h 76"/>
                <a:gd name="T24" fmla="*/ 46 w 47"/>
                <a:gd name="T25" fmla="*/ 40 h 76"/>
                <a:gd name="T26" fmla="*/ 47 w 47"/>
                <a:gd name="T27" fmla="*/ 1 h 76"/>
                <a:gd name="T28" fmla="*/ 46 w 47"/>
                <a:gd name="T29" fmla="*/ 0 h 76"/>
                <a:gd name="T30" fmla="*/ 36 w 47"/>
                <a:gd name="T31" fmla="*/ 40 h 76"/>
                <a:gd name="T32" fmla="*/ 36 w 47"/>
                <a:gd name="T33" fmla="*/ 40 h 76"/>
                <a:gd name="T34" fmla="*/ 25 w 47"/>
                <a:gd name="T35" fmla="*/ 44 h 76"/>
                <a:gd name="T36" fmla="*/ 11 w 47"/>
                <a:gd name="T37" fmla="*/ 28 h 76"/>
                <a:gd name="T38" fmla="*/ 16 w 47"/>
                <a:gd name="T39" fmla="*/ 13 h 76"/>
                <a:gd name="T40" fmla="*/ 32 w 47"/>
                <a:gd name="T41" fmla="*/ 8 h 76"/>
                <a:gd name="T42" fmla="*/ 36 w 47"/>
                <a:gd name="T43" fmla="*/ 8 h 76"/>
                <a:gd name="T44" fmla="*/ 36 w 47"/>
                <a:gd name="T45" fmla="*/ 4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76">
                  <a:moveTo>
                    <a:pt x="46" y="0"/>
                  </a:moveTo>
                  <a:lnTo>
                    <a:pt x="46" y="0"/>
                  </a:lnTo>
                  <a:cubicBezTo>
                    <a:pt x="44" y="0"/>
                    <a:pt x="34" y="0"/>
                    <a:pt x="32" y="0"/>
                  </a:cubicBezTo>
                  <a:cubicBezTo>
                    <a:pt x="23" y="0"/>
                    <a:pt x="9" y="1"/>
                    <a:pt x="2" y="15"/>
                  </a:cubicBezTo>
                  <a:cubicBezTo>
                    <a:pt x="0" y="19"/>
                    <a:pt x="0" y="23"/>
                    <a:pt x="0" y="28"/>
                  </a:cubicBezTo>
                  <a:cubicBezTo>
                    <a:pt x="0" y="42"/>
                    <a:pt x="8" y="53"/>
                    <a:pt x="22" y="53"/>
                  </a:cubicBezTo>
                  <a:cubicBezTo>
                    <a:pt x="29" y="53"/>
                    <a:pt x="34" y="50"/>
                    <a:pt x="36" y="48"/>
                  </a:cubicBezTo>
                  <a:cubicBezTo>
                    <a:pt x="36" y="60"/>
                    <a:pt x="36" y="63"/>
                    <a:pt x="36" y="76"/>
                  </a:cubicBezTo>
                  <a:lnTo>
                    <a:pt x="36" y="76"/>
                  </a:lnTo>
                  <a:lnTo>
                    <a:pt x="46" y="76"/>
                  </a:lnTo>
                  <a:lnTo>
                    <a:pt x="47" y="75"/>
                  </a:lnTo>
                  <a:lnTo>
                    <a:pt x="47" y="71"/>
                  </a:lnTo>
                  <a:cubicBezTo>
                    <a:pt x="46" y="61"/>
                    <a:pt x="46" y="50"/>
                    <a:pt x="46" y="40"/>
                  </a:cubicBezTo>
                  <a:cubicBezTo>
                    <a:pt x="46" y="27"/>
                    <a:pt x="46" y="14"/>
                    <a:pt x="47" y="1"/>
                  </a:cubicBezTo>
                  <a:lnTo>
                    <a:pt x="46" y="0"/>
                  </a:lnTo>
                  <a:close/>
                  <a:moveTo>
                    <a:pt x="36" y="40"/>
                  </a:moveTo>
                  <a:lnTo>
                    <a:pt x="36" y="40"/>
                  </a:lnTo>
                  <a:cubicBezTo>
                    <a:pt x="34" y="41"/>
                    <a:pt x="31" y="44"/>
                    <a:pt x="25" y="44"/>
                  </a:cubicBezTo>
                  <a:cubicBezTo>
                    <a:pt x="15" y="44"/>
                    <a:pt x="11" y="36"/>
                    <a:pt x="11" y="28"/>
                  </a:cubicBezTo>
                  <a:cubicBezTo>
                    <a:pt x="11" y="21"/>
                    <a:pt x="13" y="16"/>
                    <a:pt x="16" y="13"/>
                  </a:cubicBezTo>
                  <a:cubicBezTo>
                    <a:pt x="22" y="8"/>
                    <a:pt x="29" y="8"/>
                    <a:pt x="32" y="8"/>
                  </a:cubicBezTo>
                  <a:lnTo>
                    <a:pt x="36" y="8"/>
                  </a:lnTo>
                  <a:lnTo>
                    <a:pt x="36" y="4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74" name="Freeform 446"/>
            <p:cNvSpPr>
              <a:spLocks/>
            </p:cNvSpPr>
            <p:nvPr/>
          </p:nvSpPr>
          <p:spPr bwMode="auto">
            <a:xfrm>
              <a:off x="4147" y="1899"/>
              <a:ext cx="35" cy="41"/>
            </a:xfrm>
            <a:custGeom>
              <a:avLst/>
              <a:gdLst>
                <a:gd name="T0" fmla="*/ 44 w 45"/>
                <a:gd name="T1" fmla="*/ 0 h 53"/>
                <a:gd name="T2" fmla="*/ 44 w 45"/>
                <a:gd name="T3" fmla="*/ 0 h 53"/>
                <a:gd name="T4" fmla="*/ 34 w 45"/>
                <a:gd name="T5" fmla="*/ 0 h 53"/>
                <a:gd name="T6" fmla="*/ 33 w 45"/>
                <a:gd name="T7" fmla="*/ 1 h 53"/>
                <a:gd name="T8" fmla="*/ 34 w 45"/>
                <a:gd name="T9" fmla="*/ 24 h 53"/>
                <a:gd name="T10" fmla="*/ 34 w 45"/>
                <a:gd name="T11" fmla="*/ 40 h 53"/>
                <a:gd name="T12" fmla="*/ 22 w 45"/>
                <a:gd name="T13" fmla="*/ 45 h 53"/>
                <a:gd name="T14" fmla="*/ 11 w 45"/>
                <a:gd name="T15" fmla="*/ 32 h 53"/>
                <a:gd name="T16" fmla="*/ 11 w 45"/>
                <a:gd name="T17" fmla="*/ 22 h 53"/>
                <a:gd name="T18" fmla="*/ 12 w 45"/>
                <a:gd name="T19" fmla="*/ 1 h 53"/>
                <a:gd name="T20" fmla="*/ 11 w 45"/>
                <a:gd name="T21" fmla="*/ 0 h 53"/>
                <a:gd name="T22" fmla="*/ 1 w 45"/>
                <a:gd name="T23" fmla="*/ 1 h 53"/>
                <a:gd name="T24" fmla="*/ 0 w 45"/>
                <a:gd name="T25" fmla="*/ 1 h 53"/>
                <a:gd name="T26" fmla="*/ 1 w 45"/>
                <a:gd name="T27" fmla="*/ 22 h 53"/>
                <a:gd name="T28" fmla="*/ 1 w 45"/>
                <a:gd name="T29" fmla="*/ 28 h 53"/>
                <a:gd name="T30" fmla="*/ 7 w 45"/>
                <a:gd name="T31" fmla="*/ 50 h 53"/>
                <a:gd name="T32" fmla="*/ 19 w 45"/>
                <a:gd name="T33" fmla="*/ 53 h 53"/>
                <a:gd name="T34" fmla="*/ 34 w 45"/>
                <a:gd name="T35" fmla="*/ 47 h 53"/>
                <a:gd name="T36" fmla="*/ 34 w 45"/>
                <a:gd name="T37" fmla="*/ 52 h 53"/>
                <a:gd name="T38" fmla="*/ 35 w 45"/>
                <a:gd name="T39" fmla="*/ 52 h 53"/>
                <a:gd name="T40" fmla="*/ 45 w 45"/>
                <a:gd name="T41" fmla="*/ 52 h 53"/>
                <a:gd name="T42" fmla="*/ 45 w 45"/>
                <a:gd name="T43" fmla="*/ 51 h 53"/>
                <a:gd name="T44" fmla="*/ 45 w 45"/>
                <a:gd name="T45" fmla="*/ 47 h 53"/>
                <a:gd name="T46" fmla="*/ 44 w 45"/>
                <a:gd name="T47" fmla="*/ 23 h 53"/>
                <a:gd name="T48" fmla="*/ 45 w 45"/>
                <a:gd name="T49" fmla="*/ 1 h 53"/>
                <a:gd name="T50" fmla="*/ 44 w 45"/>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4" y="0"/>
                  </a:moveTo>
                  <a:lnTo>
                    <a:pt x="44" y="0"/>
                  </a:lnTo>
                  <a:cubicBezTo>
                    <a:pt x="40" y="0"/>
                    <a:pt x="39" y="0"/>
                    <a:pt x="34" y="0"/>
                  </a:cubicBezTo>
                  <a:lnTo>
                    <a:pt x="33" y="1"/>
                  </a:lnTo>
                  <a:cubicBezTo>
                    <a:pt x="34" y="8"/>
                    <a:pt x="34" y="10"/>
                    <a:pt x="34" y="24"/>
                  </a:cubicBezTo>
                  <a:cubicBezTo>
                    <a:pt x="34" y="30"/>
                    <a:pt x="34" y="34"/>
                    <a:pt x="34" y="40"/>
                  </a:cubicBezTo>
                  <a:cubicBezTo>
                    <a:pt x="32" y="42"/>
                    <a:pt x="27" y="45"/>
                    <a:pt x="22" y="45"/>
                  </a:cubicBezTo>
                  <a:cubicBezTo>
                    <a:pt x="12" y="45"/>
                    <a:pt x="11" y="36"/>
                    <a:pt x="11" y="32"/>
                  </a:cubicBezTo>
                  <a:cubicBezTo>
                    <a:pt x="11" y="27"/>
                    <a:pt x="11" y="25"/>
                    <a:pt x="11" y="22"/>
                  </a:cubicBezTo>
                  <a:lnTo>
                    <a:pt x="12" y="1"/>
                  </a:lnTo>
                  <a:lnTo>
                    <a:pt x="11" y="0"/>
                  </a:lnTo>
                  <a:cubicBezTo>
                    <a:pt x="6" y="0"/>
                    <a:pt x="6" y="0"/>
                    <a:pt x="1" y="1"/>
                  </a:cubicBezTo>
                  <a:lnTo>
                    <a:pt x="0" y="1"/>
                  </a:lnTo>
                  <a:cubicBezTo>
                    <a:pt x="1" y="7"/>
                    <a:pt x="1" y="8"/>
                    <a:pt x="1" y="22"/>
                  </a:cubicBezTo>
                  <a:lnTo>
                    <a:pt x="1" y="28"/>
                  </a:lnTo>
                  <a:cubicBezTo>
                    <a:pt x="1" y="36"/>
                    <a:pt x="1" y="45"/>
                    <a:pt x="7" y="50"/>
                  </a:cubicBezTo>
                  <a:cubicBezTo>
                    <a:pt x="11" y="52"/>
                    <a:pt x="15" y="53"/>
                    <a:pt x="19" y="53"/>
                  </a:cubicBezTo>
                  <a:cubicBezTo>
                    <a:pt x="27" y="53"/>
                    <a:pt x="32" y="49"/>
                    <a:pt x="34" y="47"/>
                  </a:cubicBezTo>
                  <a:lnTo>
                    <a:pt x="34" y="52"/>
                  </a:lnTo>
                  <a:lnTo>
                    <a:pt x="35" y="52"/>
                  </a:lnTo>
                  <a:cubicBezTo>
                    <a:pt x="39" y="52"/>
                    <a:pt x="40" y="52"/>
                    <a:pt x="45" y="52"/>
                  </a:cubicBezTo>
                  <a:lnTo>
                    <a:pt x="45" y="51"/>
                  </a:lnTo>
                  <a:cubicBezTo>
                    <a:pt x="45" y="50"/>
                    <a:pt x="45" y="48"/>
                    <a:pt x="45" y="47"/>
                  </a:cubicBezTo>
                  <a:cubicBezTo>
                    <a:pt x="45" y="43"/>
                    <a:pt x="44" y="35"/>
                    <a:pt x="44" y="23"/>
                  </a:cubicBezTo>
                  <a:cubicBezTo>
                    <a:pt x="44" y="15"/>
                    <a:pt x="45" y="8"/>
                    <a:pt x="45" y="1"/>
                  </a:cubicBez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75" name="Freeform 447"/>
            <p:cNvSpPr>
              <a:spLocks noEditPoints="1"/>
            </p:cNvSpPr>
            <p:nvPr/>
          </p:nvSpPr>
          <p:spPr bwMode="auto">
            <a:xfrm>
              <a:off x="4192" y="1880"/>
              <a:ext cx="9" cy="59"/>
            </a:xfrm>
            <a:custGeom>
              <a:avLst/>
              <a:gdLst>
                <a:gd name="T0" fmla="*/ 12 w 12"/>
                <a:gd name="T1" fmla="*/ 76 h 77"/>
                <a:gd name="T2" fmla="*/ 12 w 12"/>
                <a:gd name="T3" fmla="*/ 76 h 77"/>
                <a:gd name="T4" fmla="*/ 12 w 12"/>
                <a:gd name="T5" fmla="*/ 49 h 77"/>
                <a:gd name="T6" fmla="*/ 12 w 12"/>
                <a:gd name="T7" fmla="*/ 25 h 77"/>
                <a:gd name="T8" fmla="*/ 11 w 12"/>
                <a:gd name="T9" fmla="*/ 25 h 77"/>
                <a:gd name="T10" fmla="*/ 0 w 12"/>
                <a:gd name="T11" fmla="*/ 27 h 77"/>
                <a:gd name="T12" fmla="*/ 0 w 12"/>
                <a:gd name="T13" fmla="*/ 27 h 77"/>
                <a:gd name="T14" fmla="*/ 1 w 12"/>
                <a:gd name="T15" fmla="*/ 56 h 77"/>
                <a:gd name="T16" fmla="*/ 0 w 12"/>
                <a:gd name="T17" fmla="*/ 76 h 77"/>
                <a:gd name="T18" fmla="*/ 1 w 12"/>
                <a:gd name="T19" fmla="*/ 77 h 77"/>
                <a:gd name="T20" fmla="*/ 12 w 12"/>
                <a:gd name="T21" fmla="*/ 77 h 77"/>
                <a:gd name="T22" fmla="*/ 12 w 12"/>
                <a:gd name="T23" fmla="*/ 76 h 77"/>
                <a:gd name="T24" fmla="*/ 12 w 12"/>
                <a:gd name="T25" fmla="*/ 10 h 77"/>
                <a:gd name="T26" fmla="*/ 12 w 12"/>
                <a:gd name="T27" fmla="*/ 10 h 77"/>
                <a:gd name="T28" fmla="*/ 12 w 12"/>
                <a:gd name="T29" fmla="*/ 1 h 77"/>
                <a:gd name="T30" fmla="*/ 12 w 12"/>
                <a:gd name="T31" fmla="*/ 0 h 77"/>
                <a:gd name="T32" fmla="*/ 1 w 12"/>
                <a:gd name="T33" fmla="*/ 1 h 77"/>
                <a:gd name="T34" fmla="*/ 0 w 12"/>
                <a:gd name="T35" fmla="*/ 2 h 77"/>
                <a:gd name="T36" fmla="*/ 0 w 12"/>
                <a:gd name="T37" fmla="*/ 7 h 77"/>
                <a:gd name="T38" fmla="*/ 0 w 12"/>
                <a:gd name="T39" fmla="*/ 11 h 77"/>
                <a:gd name="T40" fmla="*/ 1 w 12"/>
                <a:gd name="T41" fmla="*/ 12 h 77"/>
                <a:gd name="T42" fmla="*/ 12 w 12"/>
                <a:gd name="T43" fmla="*/ 11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2" y="69"/>
                    <a:pt x="12" y="67"/>
                    <a:pt x="12" y="49"/>
                  </a:cubicBezTo>
                  <a:cubicBezTo>
                    <a:pt x="12" y="36"/>
                    <a:pt x="12" y="30"/>
                    <a:pt x="12" y="25"/>
                  </a:cubicBezTo>
                  <a:lnTo>
                    <a:pt x="11" y="25"/>
                  </a:lnTo>
                  <a:cubicBezTo>
                    <a:pt x="6" y="26"/>
                    <a:pt x="5" y="26"/>
                    <a:pt x="0" y="27"/>
                  </a:cubicBezTo>
                  <a:lnTo>
                    <a:pt x="0" y="27"/>
                  </a:lnTo>
                  <a:cubicBezTo>
                    <a:pt x="1" y="33"/>
                    <a:pt x="1" y="37"/>
                    <a:pt x="1" y="56"/>
                  </a:cubicBezTo>
                  <a:cubicBezTo>
                    <a:pt x="1" y="67"/>
                    <a:pt x="1" y="71"/>
                    <a:pt x="0" y="76"/>
                  </a:cubicBezTo>
                  <a:lnTo>
                    <a:pt x="1" y="77"/>
                  </a:lnTo>
                  <a:cubicBezTo>
                    <a:pt x="6" y="77"/>
                    <a:pt x="7" y="77"/>
                    <a:pt x="12" y="77"/>
                  </a:cubicBezTo>
                  <a:lnTo>
                    <a:pt x="12" y="76"/>
                  </a:lnTo>
                  <a:close/>
                  <a:moveTo>
                    <a:pt x="12" y="10"/>
                  </a:moveTo>
                  <a:lnTo>
                    <a:pt x="12" y="10"/>
                  </a:lnTo>
                  <a:cubicBezTo>
                    <a:pt x="12" y="6"/>
                    <a:pt x="12" y="5"/>
                    <a:pt x="12" y="1"/>
                  </a:cubicBezTo>
                  <a:lnTo>
                    <a:pt x="12" y="0"/>
                  </a:lnTo>
                  <a:cubicBezTo>
                    <a:pt x="7" y="1"/>
                    <a:pt x="6" y="1"/>
                    <a:pt x="1" y="1"/>
                  </a:cubicBezTo>
                  <a:lnTo>
                    <a:pt x="0" y="2"/>
                  </a:lnTo>
                  <a:cubicBezTo>
                    <a:pt x="0" y="4"/>
                    <a:pt x="0" y="5"/>
                    <a:pt x="0" y="7"/>
                  </a:cubicBezTo>
                  <a:cubicBezTo>
                    <a:pt x="0" y="8"/>
                    <a:pt x="0" y="10"/>
                    <a:pt x="0" y="11"/>
                  </a:cubicBezTo>
                  <a:lnTo>
                    <a:pt x="1" y="12"/>
                  </a:lnTo>
                  <a:cubicBezTo>
                    <a:pt x="6" y="11"/>
                    <a:pt x="7" y="11"/>
                    <a:pt x="12" y="11"/>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76" name="Freeform 448"/>
            <p:cNvSpPr>
              <a:spLocks/>
            </p:cNvSpPr>
            <p:nvPr/>
          </p:nvSpPr>
          <p:spPr bwMode="auto">
            <a:xfrm>
              <a:off x="4211" y="1899"/>
              <a:ext cx="20" cy="40"/>
            </a:xfrm>
            <a:custGeom>
              <a:avLst/>
              <a:gdLst>
                <a:gd name="T0" fmla="*/ 24 w 26"/>
                <a:gd name="T1" fmla="*/ 11 h 53"/>
                <a:gd name="T2" fmla="*/ 24 w 26"/>
                <a:gd name="T3" fmla="*/ 11 h 53"/>
                <a:gd name="T4" fmla="*/ 26 w 26"/>
                <a:gd name="T5" fmla="*/ 1 h 53"/>
                <a:gd name="T6" fmla="*/ 26 w 26"/>
                <a:gd name="T7" fmla="*/ 1 h 53"/>
                <a:gd name="T8" fmla="*/ 23 w 26"/>
                <a:gd name="T9" fmla="*/ 0 h 53"/>
                <a:gd name="T10" fmla="*/ 11 w 26"/>
                <a:gd name="T11" fmla="*/ 10 h 53"/>
                <a:gd name="T12" fmla="*/ 11 w 26"/>
                <a:gd name="T13" fmla="*/ 1 h 53"/>
                <a:gd name="T14" fmla="*/ 11 w 26"/>
                <a:gd name="T15" fmla="*/ 1 h 53"/>
                <a:gd name="T16" fmla="*/ 1 w 26"/>
                <a:gd name="T17" fmla="*/ 3 h 53"/>
                <a:gd name="T18" fmla="*/ 0 w 26"/>
                <a:gd name="T19" fmla="*/ 3 h 53"/>
                <a:gd name="T20" fmla="*/ 1 w 26"/>
                <a:gd name="T21" fmla="*/ 29 h 53"/>
                <a:gd name="T22" fmla="*/ 1 w 26"/>
                <a:gd name="T23" fmla="*/ 53 h 53"/>
                <a:gd name="T24" fmla="*/ 1 w 26"/>
                <a:gd name="T25" fmla="*/ 53 h 53"/>
                <a:gd name="T26" fmla="*/ 12 w 26"/>
                <a:gd name="T27" fmla="*/ 53 h 53"/>
                <a:gd name="T28" fmla="*/ 12 w 26"/>
                <a:gd name="T29" fmla="*/ 52 h 53"/>
                <a:gd name="T30" fmla="*/ 11 w 26"/>
                <a:gd name="T31" fmla="*/ 30 h 53"/>
                <a:gd name="T32" fmla="*/ 15 w 26"/>
                <a:gd name="T33" fmla="*/ 12 h 53"/>
                <a:gd name="T34" fmla="*/ 20 w 26"/>
                <a:gd name="T35" fmla="*/ 11 h 53"/>
                <a:gd name="T36" fmla="*/ 24 w 26"/>
                <a:gd name="T37" fmla="*/ 12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7"/>
                    <a:pt x="25" y="6"/>
                    <a:pt x="26" y="1"/>
                  </a:cubicBezTo>
                  <a:lnTo>
                    <a:pt x="26" y="1"/>
                  </a:lnTo>
                  <a:cubicBezTo>
                    <a:pt x="25" y="0"/>
                    <a:pt x="24" y="0"/>
                    <a:pt x="23" y="0"/>
                  </a:cubicBezTo>
                  <a:cubicBezTo>
                    <a:pt x="15" y="0"/>
                    <a:pt x="12" y="7"/>
                    <a:pt x="11" y="10"/>
                  </a:cubicBezTo>
                  <a:lnTo>
                    <a:pt x="11" y="1"/>
                  </a:lnTo>
                  <a:lnTo>
                    <a:pt x="11" y="1"/>
                  </a:lnTo>
                  <a:cubicBezTo>
                    <a:pt x="7" y="2"/>
                    <a:pt x="4" y="2"/>
                    <a:pt x="1" y="3"/>
                  </a:cubicBezTo>
                  <a:lnTo>
                    <a:pt x="0" y="3"/>
                  </a:lnTo>
                  <a:cubicBezTo>
                    <a:pt x="1" y="9"/>
                    <a:pt x="1" y="13"/>
                    <a:pt x="1" y="29"/>
                  </a:cubicBezTo>
                  <a:cubicBezTo>
                    <a:pt x="1" y="38"/>
                    <a:pt x="1" y="45"/>
                    <a:pt x="1" y="53"/>
                  </a:cubicBezTo>
                  <a:lnTo>
                    <a:pt x="1" y="53"/>
                  </a:lnTo>
                  <a:cubicBezTo>
                    <a:pt x="6" y="53"/>
                    <a:pt x="7" y="53"/>
                    <a:pt x="12" y="53"/>
                  </a:cubicBezTo>
                  <a:lnTo>
                    <a:pt x="12" y="52"/>
                  </a:lnTo>
                  <a:cubicBezTo>
                    <a:pt x="12" y="47"/>
                    <a:pt x="11" y="41"/>
                    <a:pt x="11" y="30"/>
                  </a:cubicBezTo>
                  <a:cubicBezTo>
                    <a:pt x="11" y="19"/>
                    <a:pt x="11" y="15"/>
                    <a:pt x="15" y="12"/>
                  </a:cubicBezTo>
                  <a:cubicBezTo>
                    <a:pt x="16" y="12"/>
                    <a:pt x="18" y="11"/>
                    <a:pt x="20" y="11"/>
                  </a:cubicBezTo>
                  <a:cubicBezTo>
                    <a:pt x="21" y="11"/>
                    <a:pt x="23" y="11"/>
                    <a:pt x="24" y="12"/>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77" name="Freeform 449"/>
            <p:cNvSpPr>
              <a:spLocks noEditPoints="1"/>
            </p:cNvSpPr>
            <p:nvPr/>
          </p:nvSpPr>
          <p:spPr bwMode="auto">
            <a:xfrm>
              <a:off x="4234" y="1899"/>
              <a:ext cx="36" cy="41"/>
            </a:xfrm>
            <a:custGeom>
              <a:avLst/>
              <a:gdLst>
                <a:gd name="T0" fmla="*/ 43 w 46"/>
                <a:gd name="T1" fmla="*/ 40 h 54"/>
                <a:gd name="T2" fmla="*/ 43 w 46"/>
                <a:gd name="T3" fmla="*/ 40 h 54"/>
                <a:gd name="T4" fmla="*/ 35 w 46"/>
                <a:gd name="T5" fmla="*/ 45 h 54"/>
                <a:gd name="T6" fmla="*/ 27 w 46"/>
                <a:gd name="T7" fmla="*/ 46 h 54"/>
                <a:gd name="T8" fmla="*/ 14 w 46"/>
                <a:gd name="T9" fmla="*/ 41 h 54"/>
                <a:gd name="T10" fmla="*/ 10 w 46"/>
                <a:gd name="T11" fmla="*/ 28 h 54"/>
                <a:gd name="T12" fmla="*/ 45 w 46"/>
                <a:gd name="T13" fmla="*/ 28 h 54"/>
                <a:gd name="T14" fmla="*/ 45 w 46"/>
                <a:gd name="T15" fmla="*/ 28 h 54"/>
                <a:gd name="T16" fmla="*/ 40 w 46"/>
                <a:gd name="T17" fmla="*/ 7 h 54"/>
                <a:gd name="T18" fmla="*/ 24 w 46"/>
                <a:gd name="T19" fmla="*/ 0 h 54"/>
                <a:gd name="T20" fmla="*/ 0 w 46"/>
                <a:gd name="T21" fmla="*/ 28 h 54"/>
                <a:gd name="T22" fmla="*/ 26 w 46"/>
                <a:gd name="T23" fmla="*/ 54 h 54"/>
                <a:gd name="T24" fmla="*/ 42 w 46"/>
                <a:gd name="T25" fmla="*/ 50 h 54"/>
                <a:gd name="T26" fmla="*/ 43 w 46"/>
                <a:gd name="T27" fmla="*/ 50 h 54"/>
                <a:gd name="T28" fmla="*/ 43 w 46"/>
                <a:gd name="T29" fmla="*/ 41 h 54"/>
                <a:gd name="T30" fmla="*/ 43 w 46"/>
                <a:gd name="T31" fmla="*/ 40 h 54"/>
                <a:gd name="T32" fmla="*/ 35 w 46"/>
                <a:gd name="T33" fmla="*/ 21 h 54"/>
                <a:gd name="T34" fmla="*/ 35 w 46"/>
                <a:gd name="T35" fmla="*/ 21 h 54"/>
                <a:gd name="T36" fmla="*/ 10 w 46"/>
                <a:gd name="T37" fmla="*/ 21 h 54"/>
                <a:gd name="T38" fmla="*/ 23 w 46"/>
                <a:gd name="T39" fmla="*/ 7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1" y="41"/>
                    <a:pt x="39" y="43"/>
                    <a:pt x="35" y="45"/>
                  </a:cubicBezTo>
                  <a:cubicBezTo>
                    <a:pt x="33" y="46"/>
                    <a:pt x="30" y="46"/>
                    <a:pt x="27" y="46"/>
                  </a:cubicBezTo>
                  <a:cubicBezTo>
                    <a:pt x="24" y="46"/>
                    <a:pt x="18" y="46"/>
                    <a:pt x="14" y="41"/>
                  </a:cubicBezTo>
                  <a:cubicBezTo>
                    <a:pt x="11" y="37"/>
                    <a:pt x="10" y="32"/>
                    <a:pt x="10" y="28"/>
                  </a:cubicBezTo>
                  <a:cubicBezTo>
                    <a:pt x="27" y="28"/>
                    <a:pt x="29" y="28"/>
                    <a:pt x="45" y="28"/>
                  </a:cubicBezTo>
                  <a:lnTo>
                    <a:pt x="45" y="28"/>
                  </a:lnTo>
                  <a:cubicBezTo>
                    <a:pt x="45" y="23"/>
                    <a:pt x="46" y="14"/>
                    <a:pt x="40" y="7"/>
                  </a:cubicBezTo>
                  <a:cubicBezTo>
                    <a:pt x="37" y="3"/>
                    <a:pt x="32" y="0"/>
                    <a:pt x="24" y="0"/>
                  </a:cubicBezTo>
                  <a:cubicBezTo>
                    <a:pt x="11" y="0"/>
                    <a:pt x="0" y="9"/>
                    <a:pt x="0" y="28"/>
                  </a:cubicBezTo>
                  <a:cubicBezTo>
                    <a:pt x="0" y="45"/>
                    <a:pt x="10" y="54"/>
                    <a:pt x="26" y="54"/>
                  </a:cubicBezTo>
                  <a:cubicBezTo>
                    <a:pt x="35" y="54"/>
                    <a:pt x="40" y="51"/>
                    <a:pt x="42" y="50"/>
                  </a:cubicBezTo>
                  <a:lnTo>
                    <a:pt x="43" y="50"/>
                  </a:lnTo>
                  <a:cubicBezTo>
                    <a:pt x="43" y="46"/>
                    <a:pt x="43" y="45"/>
                    <a:pt x="43" y="41"/>
                  </a:cubicBezTo>
                  <a:lnTo>
                    <a:pt x="43" y="40"/>
                  </a:lnTo>
                  <a:close/>
                  <a:moveTo>
                    <a:pt x="35" y="21"/>
                  </a:moveTo>
                  <a:lnTo>
                    <a:pt x="35" y="21"/>
                  </a:lnTo>
                  <a:cubicBezTo>
                    <a:pt x="26" y="21"/>
                    <a:pt x="22" y="21"/>
                    <a:pt x="10" y="21"/>
                  </a:cubicBezTo>
                  <a:cubicBezTo>
                    <a:pt x="11" y="11"/>
                    <a:pt x="18" y="7"/>
                    <a:pt x="23" y="7"/>
                  </a:cubicBezTo>
                  <a:cubicBezTo>
                    <a:pt x="28" y="7"/>
                    <a:pt x="32" y="10"/>
                    <a:pt x="34" y="15"/>
                  </a:cubicBezTo>
                  <a:cubicBezTo>
                    <a:pt x="35" y="17"/>
                    <a:pt x="35" y="19"/>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78" name="Freeform 450"/>
            <p:cNvSpPr>
              <a:spLocks/>
            </p:cNvSpPr>
            <p:nvPr/>
          </p:nvSpPr>
          <p:spPr bwMode="auto">
            <a:xfrm>
              <a:off x="4277" y="1899"/>
              <a:ext cx="58" cy="40"/>
            </a:xfrm>
            <a:custGeom>
              <a:avLst/>
              <a:gdLst>
                <a:gd name="T0" fmla="*/ 0 w 76"/>
                <a:gd name="T1" fmla="*/ 3 h 53"/>
                <a:gd name="T2" fmla="*/ 0 w 76"/>
                <a:gd name="T3" fmla="*/ 3 h 53"/>
                <a:gd name="T4" fmla="*/ 1 w 76"/>
                <a:gd name="T5" fmla="*/ 33 h 53"/>
                <a:gd name="T6" fmla="*/ 1 w 76"/>
                <a:gd name="T7" fmla="*/ 53 h 53"/>
                <a:gd name="T8" fmla="*/ 2 w 76"/>
                <a:gd name="T9" fmla="*/ 53 h 53"/>
                <a:gd name="T10" fmla="*/ 12 w 76"/>
                <a:gd name="T11" fmla="*/ 53 h 53"/>
                <a:gd name="T12" fmla="*/ 13 w 76"/>
                <a:gd name="T13" fmla="*/ 52 h 53"/>
                <a:gd name="T14" fmla="*/ 12 w 76"/>
                <a:gd name="T15" fmla="*/ 31 h 53"/>
                <a:gd name="T16" fmla="*/ 12 w 76"/>
                <a:gd name="T17" fmla="*/ 14 h 53"/>
                <a:gd name="T18" fmla="*/ 24 w 76"/>
                <a:gd name="T19" fmla="*/ 9 h 53"/>
                <a:gd name="T20" fmla="*/ 33 w 76"/>
                <a:gd name="T21" fmla="*/ 16 h 53"/>
                <a:gd name="T22" fmla="*/ 33 w 76"/>
                <a:gd name="T23" fmla="*/ 26 h 53"/>
                <a:gd name="T24" fmla="*/ 33 w 76"/>
                <a:gd name="T25" fmla="*/ 53 h 53"/>
                <a:gd name="T26" fmla="*/ 33 w 76"/>
                <a:gd name="T27" fmla="*/ 53 h 53"/>
                <a:gd name="T28" fmla="*/ 44 w 76"/>
                <a:gd name="T29" fmla="*/ 53 h 53"/>
                <a:gd name="T30" fmla="*/ 44 w 76"/>
                <a:gd name="T31" fmla="*/ 52 h 53"/>
                <a:gd name="T32" fmla="*/ 44 w 76"/>
                <a:gd name="T33" fmla="*/ 32 h 53"/>
                <a:gd name="T34" fmla="*/ 44 w 76"/>
                <a:gd name="T35" fmla="*/ 26 h 53"/>
                <a:gd name="T36" fmla="*/ 43 w 76"/>
                <a:gd name="T37" fmla="*/ 14 h 53"/>
                <a:gd name="T38" fmla="*/ 56 w 76"/>
                <a:gd name="T39" fmla="*/ 9 h 53"/>
                <a:gd name="T40" fmla="*/ 65 w 76"/>
                <a:gd name="T41" fmla="*/ 17 h 53"/>
                <a:gd name="T42" fmla="*/ 65 w 76"/>
                <a:gd name="T43" fmla="*/ 27 h 53"/>
                <a:gd name="T44" fmla="*/ 65 w 76"/>
                <a:gd name="T45" fmla="*/ 53 h 53"/>
                <a:gd name="T46" fmla="*/ 66 w 76"/>
                <a:gd name="T47" fmla="*/ 53 h 53"/>
                <a:gd name="T48" fmla="*/ 76 w 76"/>
                <a:gd name="T49" fmla="*/ 53 h 53"/>
                <a:gd name="T50" fmla="*/ 76 w 76"/>
                <a:gd name="T51" fmla="*/ 52 h 53"/>
                <a:gd name="T52" fmla="*/ 76 w 76"/>
                <a:gd name="T53" fmla="*/ 29 h 53"/>
                <a:gd name="T54" fmla="*/ 76 w 76"/>
                <a:gd name="T55" fmla="*/ 21 h 53"/>
                <a:gd name="T56" fmla="*/ 71 w 76"/>
                <a:gd name="T57" fmla="*/ 4 h 53"/>
                <a:gd name="T58" fmla="*/ 60 w 76"/>
                <a:gd name="T59" fmla="*/ 0 h 53"/>
                <a:gd name="T60" fmla="*/ 41 w 76"/>
                <a:gd name="T61" fmla="*/ 7 h 53"/>
                <a:gd name="T62" fmla="*/ 28 w 76"/>
                <a:gd name="T63" fmla="*/ 0 h 53"/>
                <a:gd name="T64" fmla="*/ 12 w 76"/>
                <a:gd name="T65" fmla="*/ 6 h 53"/>
                <a:gd name="T66" fmla="*/ 12 w 76"/>
                <a:gd name="T67" fmla="*/ 1 h 53"/>
                <a:gd name="T68" fmla="*/ 11 w 76"/>
                <a:gd name="T69" fmla="*/ 1 h 53"/>
                <a:gd name="T70" fmla="*/ 1 w 76"/>
                <a:gd name="T71" fmla="*/ 3 h 53"/>
                <a:gd name="T72" fmla="*/ 0 w 76"/>
                <a:gd name="T73"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53">
                  <a:moveTo>
                    <a:pt x="0" y="3"/>
                  </a:moveTo>
                  <a:lnTo>
                    <a:pt x="0" y="3"/>
                  </a:lnTo>
                  <a:cubicBezTo>
                    <a:pt x="1" y="8"/>
                    <a:pt x="1" y="14"/>
                    <a:pt x="1" y="33"/>
                  </a:cubicBezTo>
                  <a:cubicBezTo>
                    <a:pt x="1" y="43"/>
                    <a:pt x="1" y="49"/>
                    <a:pt x="1" y="53"/>
                  </a:cubicBezTo>
                  <a:lnTo>
                    <a:pt x="2" y="53"/>
                  </a:lnTo>
                  <a:cubicBezTo>
                    <a:pt x="6" y="53"/>
                    <a:pt x="7" y="53"/>
                    <a:pt x="12" y="53"/>
                  </a:cubicBezTo>
                  <a:lnTo>
                    <a:pt x="13" y="52"/>
                  </a:lnTo>
                  <a:cubicBezTo>
                    <a:pt x="12" y="47"/>
                    <a:pt x="12" y="42"/>
                    <a:pt x="12" y="31"/>
                  </a:cubicBezTo>
                  <a:lnTo>
                    <a:pt x="12" y="14"/>
                  </a:lnTo>
                  <a:cubicBezTo>
                    <a:pt x="16" y="10"/>
                    <a:pt x="21" y="9"/>
                    <a:pt x="24" y="9"/>
                  </a:cubicBezTo>
                  <a:cubicBezTo>
                    <a:pt x="30" y="9"/>
                    <a:pt x="32" y="13"/>
                    <a:pt x="33" y="16"/>
                  </a:cubicBezTo>
                  <a:cubicBezTo>
                    <a:pt x="33" y="19"/>
                    <a:pt x="33" y="21"/>
                    <a:pt x="33" y="26"/>
                  </a:cubicBezTo>
                  <a:cubicBezTo>
                    <a:pt x="33" y="32"/>
                    <a:pt x="33" y="44"/>
                    <a:pt x="33" y="53"/>
                  </a:cubicBezTo>
                  <a:lnTo>
                    <a:pt x="33" y="53"/>
                  </a:lnTo>
                  <a:cubicBezTo>
                    <a:pt x="38" y="53"/>
                    <a:pt x="39" y="53"/>
                    <a:pt x="44" y="53"/>
                  </a:cubicBezTo>
                  <a:lnTo>
                    <a:pt x="44" y="52"/>
                  </a:lnTo>
                  <a:cubicBezTo>
                    <a:pt x="44" y="45"/>
                    <a:pt x="44" y="42"/>
                    <a:pt x="44" y="32"/>
                  </a:cubicBezTo>
                  <a:lnTo>
                    <a:pt x="44" y="26"/>
                  </a:lnTo>
                  <a:cubicBezTo>
                    <a:pt x="44" y="23"/>
                    <a:pt x="44" y="16"/>
                    <a:pt x="43" y="14"/>
                  </a:cubicBezTo>
                  <a:cubicBezTo>
                    <a:pt x="49" y="10"/>
                    <a:pt x="54" y="9"/>
                    <a:pt x="56" y="9"/>
                  </a:cubicBezTo>
                  <a:cubicBezTo>
                    <a:pt x="62" y="9"/>
                    <a:pt x="64" y="12"/>
                    <a:pt x="65" y="17"/>
                  </a:cubicBezTo>
                  <a:cubicBezTo>
                    <a:pt x="65" y="19"/>
                    <a:pt x="65" y="21"/>
                    <a:pt x="65" y="27"/>
                  </a:cubicBezTo>
                  <a:cubicBezTo>
                    <a:pt x="65" y="35"/>
                    <a:pt x="65" y="44"/>
                    <a:pt x="65" y="53"/>
                  </a:cubicBezTo>
                  <a:lnTo>
                    <a:pt x="66" y="53"/>
                  </a:lnTo>
                  <a:cubicBezTo>
                    <a:pt x="70" y="53"/>
                    <a:pt x="71" y="53"/>
                    <a:pt x="76" y="53"/>
                  </a:cubicBezTo>
                  <a:lnTo>
                    <a:pt x="76" y="52"/>
                  </a:lnTo>
                  <a:cubicBezTo>
                    <a:pt x="76" y="43"/>
                    <a:pt x="76" y="41"/>
                    <a:pt x="76" y="29"/>
                  </a:cubicBezTo>
                  <a:lnTo>
                    <a:pt x="76" y="21"/>
                  </a:lnTo>
                  <a:cubicBezTo>
                    <a:pt x="76" y="12"/>
                    <a:pt x="76" y="9"/>
                    <a:pt x="71" y="4"/>
                  </a:cubicBezTo>
                  <a:cubicBezTo>
                    <a:pt x="68" y="1"/>
                    <a:pt x="64" y="0"/>
                    <a:pt x="60" y="0"/>
                  </a:cubicBezTo>
                  <a:cubicBezTo>
                    <a:pt x="51" y="0"/>
                    <a:pt x="44" y="5"/>
                    <a:pt x="41" y="7"/>
                  </a:cubicBezTo>
                  <a:cubicBezTo>
                    <a:pt x="40" y="5"/>
                    <a:pt x="37" y="0"/>
                    <a:pt x="28" y="0"/>
                  </a:cubicBezTo>
                  <a:cubicBezTo>
                    <a:pt x="21" y="0"/>
                    <a:pt x="15" y="4"/>
                    <a:pt x="12" y="6"/>
                  </a:cubicBezTo>
                  <a:lnTo>
                    <a:pt x="12" y="1"/>
                  </a:lnTo>
                  <a:lnTo>
                    <a:pt x="11" y="1"/>
                  </a:lnTo>
                  <a:cubicBezTo>
                    <a:pt x="9" y="1"/>
                    <a:pt x="6" y="2"/>
                    <a:pt x="1" y="3"/>
                  </a:cubicBezTo>
                  <a:lnTo>
                    <a:pt x="0"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79" name="Freeform 451"/>
            <p:cNvSpPr>
              <a:spLocks noEditPoints="1"/>
            </p:cNvSpPr>
            <p:nvPr/>
          </p:nvSpPr>
          <p:spPr bwMode="auto">
            <a:xfrm>
              <a:off x="4344" y="1899"/>
              <a:ext cx="35" cy="41"/>
            </a:xfrm>
            <a:custGeom>
              <a:avLst/>
              <a:gdLst>
                <a:gd name="T0" fmla="*/ 43 w 46"/>
                <a:gd name="T1" fmla="*/ 40 h 54"/>
                <a:gd name="T2" fmla="*/ 43 w 46"/>
                <a:gd name="T3" fmla="*/ 40 h 54"/>
                <a:gd name="T4" fmla="*/ 36 w 46"/>
                <a:gd name="T5" fmla="*/ 45 h 54"/>
                <a:gd name="T6" fmla="*/ 27 w 46"/>
                <a:gd name="T7" fmla="*/ 46 h 54"/>
                <a:gd name="T8" fmla="*/ 15 w 46"/>
                <a:gd name="T9" fmla="*/ 41 h 54"/>
                <a:gd name="T10" fmla="*/ 11 w 46"/>
                <a:gd name="T11" fmla="*/ 28 h 54"/>
                <a:gd name="T12" fmla="*/ 45 w 46"/>
                <a:gd name="T13" fmla="*/ 28 h 54"/>
                <a:gd name="T14" fmla="*/ 46 w 46"/>
                <a:gd name="T15" fmla="*/ 28 h 54"/>
                <a:gd name="T16" fmla="*/ 40 w 46"/>
                <a:gd name="T17" fmla="*/ 7 h 54"/>
                <a:gd name="T18" fmla="*/ 24 w 46"/>
                <a:gd name="T19" fmla="*/ 0 h 54"/>
                <a:gd name="T20" fmla="*/ 0 w 46"/>
                <a:gd name="T21" fmla="*/ 28 h 54"/>
                <a:gd name="T22" fmla="*/ 27 w 46"/>
                <a:gd name="T23" fmla="*/ 54 h 54"/>
                <a:gd name="T24" fmla="*/ 42 w 46"/>
                <a:gd name="T25" fmla="*/ 50 h 54"/>
                <a:gd name="T26" fmla="*/ 43 w 46"/>
                <a:gd name="T27" fmla="*/ 50 h 54"/>
                <a:gd name="T28" fmla="*/ 44 w 46"/>
                <a:gd name="T29" fmla="*/ 41 h 54"/>
                <a:gd name="T30" fmla="*/ 43 w 46"/>
                <a:gd name="T31" fmla="*/ 40 h 54"/>
                <a:gd name="T32" fmla="*/ 36 w 46"/>
                <a:gd name="T33" fmla="*/ 21 h 54"/>
                <a:gd name="T34" fmla="*/ 36 w 46"/>
                <a:gd name="T35" fmla="*/ 21 h 54"/>
                <a:gd name="T36" fmla="*/ 11 w 46"/>
                <a:gd name="T37" fmla="*/ 21 h 54"/>
                <a:gd name="T38" fmla="*/ 24 w 46"/>
                <a:gd name="T39" fmla="*/ 7 h 54"/>
                <a:gd name="T40" fmla="*/ 35 w 46"/>
                <a:gd name="T41" fmla="*/ 15 h 54"/>
                <a:gd name="T42" fmla="*/ 36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1"/>
                    <a:pt x="40" y="43"/>
                    <a:pt x="36" y="45"/>
                  </a:cubicBezTo>
                  <a:cubicBezTo>
                    <a:pt x="33" y="46"/>
                    <a:pt x="30" y="46"/>
                    <a:pt x="27" y="46"/>
                  </a:cubicBezTo>
                  <a:cubicBezTo>
                    <a:pt x="24" y="46"/>
                    <a:pt x="19" y="46"/>
                    <a:pt x="15" y="41"/>
                  </a:cubicBezTo>
                  <a:cubicBezTo>
                    <a:pt x="11" y="37"/>
                    <a:pt x="11" y="32"/>
                    <a:pt x="11" y="28"/>
                  </a:cubicBezTo>
                  <a:cubicBezTo>
                    <a:pt x="27" y="28"/>
                    <a:pt x="30" y="28"/>
                    <a:pt x="45" y="28"/>
                  </a:cubicBezTo>
                  <a:lnTo>
                    <a:pt x="46" y="28"/>
                  </a:lnTo>
                  <a:cubicBezTo>
                    <a:pt x="46" y="23"/>
                    <a:pt x="46" y="14"/>
                    <a:pt x="40" y="7"/>
                  </a:cubicBezTo>
                  <a:cubicBezTo>
                    <a:pt x="37" y="3"/>
                    <a:pt x="32" y="0"/>
                    <a:pt x="24" y="0"/>
                  </a:cubicBezTo>
                  <a:cubicBezTo>
                    <a:pt x="11" y="0"/>
                    <a:pt x="0" y="9"/>
                    <a:pt x="0" y="28"/>
                  </a:cubicBezTo>
                  <a:cubicBezTo>
                    <a:pt x="0" y="45"/>
                    <a:pt x="10" y="54"/>
                    <a:pt x="27" y="54"/>
                  </a:cubicBezTo>
                  <a:cubicBezTo>
                    <a:pt x="35" y="54"/>
                    <a:pt x="41" y="51"/>
                    <a:pt x="42" y="50"/>
                  </a:cubicBezTo>
                  <a:lnTo>
                    <a:pt x="43" y="50"/>
                  </a:lnTo>
                  <a:cubicBezTo>
                    <a:pt x="43" y="46"/>
                    <a:pt x="43" y="45"/>
                    <a:pt x="44" y="41"/>
                  </a:cubicBezTo>
                  <a:lnTo>
                    <a:pt x="43" y="40"/>
                  </a:lnTo>
                  <a:close/>
                  <a:moveTo>
                    <a:pt x="36" y="21"/>
                  </a:moveTo>
                  <a:lnTo>
                    <a:pt x="36" y="21"/>
                  </a:lnTo>
                  <a:cubicBezTo>
                    <a:pt x="26" y="21"/>
                    <a:pt x="23" y="21"/>
                    <a:pt x="11" y="21"/>
                  </a:cubicBezTo>
                  <a:cubicBezTo>
                    <a:pt x="12" y="11"/>
                    <a:pt x="18" y="7"/>
                    <a:pt x="24" y="7"/>
                  </a:cubicBezTo>
                  <a:cubicBezTo>
                    <a:pt x="28" y="7"/>
                    <a:pt x="33" y="10"/>
                    <a:pt x="35" y="15"/>
                  </a:cubicBezTo>
                  <a:cubicBezTo>
                    <a:pt x="35" y="17"/>
                    <a:pt x="36" y="19"/>
                    <a:pt x="36"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80" name="Freeform 452"/>
            <p:cNvSpPr>
              <a:spLocks/>
            </p:cNvSpPr>
            <p:nvPr/>
          </p:nvSpPr>
          <p:spPr bwMode="auto">
            <a:xfrm>
              <a:off x="4387" y="1899"/>
              <a:ext cx="34" cy="40"/>
            </a:xfrm>
            <a:custGeom>
              <a:avLst/>
              <a:gdLst>
                <a:gd name="T0" fmla="*/ 45 w 45"/>
                <a:gd name="T1" fmla="*/ 52 h 53"/>
                <a:gd name="T2" fmla="*/ 45 w 45"/>
                <a:gd name="T3" fmla="*/ 52 h 53"/>
                <a:gd name="T4" fmla="*/ 44 w 45"/>
                <a:gd name="T5" fmla="*/ 32 h 53"/>
                <a:gd name="T6" fmla="*/ 44 w 45"/>
                <a:gd name="T7" fmla="*/ 21 h 53"/>
                <a:gd name="T8" fmla="*/ 43 w 45"/>
                <a:gd name="T9" fmla="*/ 9 h 53"/>
                <a:gd name="T10" fmla="*/ 37 w 45"/>
                <a:gd name="T11" fmla="*/ 2 h 53"/>
                <a:gd name="T12" fmla="*/ 29 w 45"/>
                <a:gd name="T13" fmla="*/ 0 h 53"/>
                <a:gd name="T14" fmla="*/ 11 w 45"/>
                <a:gd name="T15" fmla="*/ 7 h 53"/>
                <a:gd name="T16" fmla="*/ 11 w 45"/>
                <a:gd name="T17" fmla="*/ 1 h 53"/>
                <a:gd name="T18" fmla="*/ 11 w 45"/>
                <a:gd name="T19" fmla="*/ 1 h 53"/>
                <a:gd name="T20" fmla="*/ 0 w 45"/>
                <a:gd name="T21" fmla="*/ 3 h 53"/>
                <a:gd name="T22" fmla="*/ 0 w 45"/>
                <a:gd name="T23" fmla="*/ 3 h 53"/>
                <a:gd name="T24" fmla="*/ 1 w 45"/>
                <a:gd name="T25" fmla="*/ 34 h 53"/>
                <a:gd name="T26" fmla="*/ 1 w 45"/>
                <a:gd name="T27" fmla="*/ 52 h 53"/>
                <a:gd name="T28" fmla="*/ 1 w 45"/>
                <a:gd name="T29" fmla="*/ 53 h 53"/>
                <a:gd name="T30" fmla="*/ 11 w 45"/>
                <a:gd name="T31" fmla="*/ 53 h 53"/>
                <a:gd name="T32" fmla="*/ 12 w 45"/>
                <a:gd name="T33" fmla="*/ 52 h 53"/>
                <a:gd name="T34" fmla="*/ 11 w 45"/>
                <a:gd name="T35" fmla="*/ 14 h 53"/>
                <a:gd name="T36" fmla="*/ 24 w 45"/>
                <a:gd name="T37" fmla="*/ 9 h 53"/>
                <a:gd name="T38" fmla="*/ 33 w 45"/>
                <a:gd name="T39" fmla="*/ 16 h 53"/>
                <a:gd name="T40" fmla="*/ 34 w 45"/>
                <a:gd name="T41" fmla="*/ 35 h 53"/>
                <a:gd name="T42" fmla="*/ 34 w 45"/>
                <a:gd name="T43" fmla="*/ 49 h 53"/>
                <a:gd name="T44" fmla="*/ 34 w 45"/>
                <a:gd name="T45" fmla="*/ 52 h 53"/>
                <a:gd name="T46" fmla="*/ 34 w 45"/>
                <a:gd name="T47" fmla="*/ 53 h 53"/>
                <a:gd name="T48" fmla="*/ 44 w 45"/>
                <a:gd name="T49" fmla="*/ 53 h 53"/>
                <a:gd name="T50" fmla="*/ 45 w 45"/>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5" y="52"/>
                  </a:moveTo>
                  <a:lnTo>
                    <a:pt x="45" y="52"/>
                  </a:lnTo>
                  <a:cubicBezTo>
                    <a:pt x="45" y="48"/>
                    <a:pt x="44" y="44"/>
                    <a:pt x="44" y="32"/>
                  </a:cubicBezTo>
                  <a:lnTo>
                    <a:pt x="44" y="21"/>
                  </a:lnTo>
                  <a:cubicBezTo>
                    <a:pt x="44" y="15"/>
                    <a:pt x="44" y="12"/>
                    <a:pt x="43" y="9"/>
                  </a:cubicBezTo>
                  <a:cubicBezTo>
                    <a:pt x="42" y="6"/>
                    <a:pt x="40" y="4"/>
                    <a:pt x="37" y="2"/>
                  </a:cubicBezTo>
                  <a:cubicBezTo>
                    <a:pt x="34" y="1"/>
                    <a:pt x="31" y="0"/>
                    <a:pt x="29" y="0"/>
                  </a:cubicBezTo>
                  <a:cubicBezTo>
                    <a:pt x="20" y="0"/>
                    <a:pt x="14" y="5"/>
                    <a:pt x="11" y="7"/>
                  </a:cubicBezTo>
                  <a:lnTo>
                    <a:pt x="11" y="1"/>
                  </a:lnTo>
                  <a:lnTo>
                    <a:pt x="11" y="1"/>
                  </a:lnTo>
                  <a:cubicBezTo>
                    <a:pt x="6" y="2"/>
                    <a:pt x="5" y="2"/>
                    <a:pt x="0" y="3"/>
                  </a:cubicBezTo>
                  <a:lnTo>
                    <a:pt x="0" y="3"/>
                  </a:lnTo>
                  <a:cubicBezTo>
                    <a:pt x="0" y="10"/>
                    <a:pt x="1" y="18"/>
                    <a:pt x="1" y="34"/>
                  </a:cubicBezTo>
                  <a:cubicBezTo>
                    <a:pt x="1" y="42"/>
                    <a:pt x="1" y="47"/>
                    <a:pt x="1" y="52"/>
                  </a:cubicBezTo>
                  <a:lnTo>
                    <a:pt x="1" y="53"/>
                  </a:lnTo>
                  <a:cubicBezTo>
                    <a:pt x="6" y="53"/>
                    <a:pt x="7" y="53"/>
                    <a:pt x="11" y="53"/>
                  </a:cubicBezTo>
                  <a:lnTo>
                    <a:pt x="12" y="52"/>
                  </a:lnTo>
                  <a:cubicBezTo>
                    <a:pt x="11" y="41"/>
                    <a:pt x="11" y="32"/>
                    <a:pt x="11" y="14"/>
                  </a:cubicBezTo>
                  <a:cubicBezTo>
                    <a:pt x="14" y="12"/>
                    <a:pt x="18" y="9"/>
                    <a:pt x="24" y="9"/>
                  </a:cubicBezTo>
                  <a:cubicBezTo>
                    <a:pt x="26" y="9"/>
                    <a:pt x="31" y="9"/>
                    <a:pt x="33" y="16"/>
                  </a:cubicBezTo>
                  <a:cubicBezTo>
                    <a:pt x="34" y="18"/>
                    <a:pt x="34" y="19"/>
                    <a:pt x="34" y="35"/>
                  </a:cubicBezTo>
                  <a:cubicBezTo>
                    <a:pt x="34" y="40"/>
                    <a:pt x="34" y="44"/>
                    <a:pt x="34" y="49"/>
                  </a:cubicBezTo>
                  <a:cubicBezTo>
                    <a:pt x="34" y="50"/>
                    <a:pt x="34" y="51"/>
                    <a:pt x="34" y="52"/>
                  </a:cubicBezTo>
                  <a:lnTo>
                    <a:pt x="34" y="53"/>
                  </a:lnTo>
                  <a:cubicBezTo>
                    <a:pt x="39" y="53"/>
                    <a:pt x="40" y="53"/>
                    <a:pt x="44" y="53"/>
                  </a:cubicBezTo>
                  <a:lnTo>
                    <a:pt x="45"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81" name="Freeform 453"/>
            <p:cNvSpPr>
              <a:spLocks/>
            </p:cNvSpPr>
            <p:nvPr/>
          </p:nvSpPr>
          <p:spPr bwMode="auto">
            <a:xfrm>
              <a:off x="4427" y="1888"/>
              <a:ext cx="22" cy="51"/>
            </a:xfrm>
            <a:custGeom>
              <a:avLst/>
              <a:gdLst>
                <a:gd name="T0" fmla="*/ 28 w 29"/>
                <a:gd name="T1" fmla="*/ 58 h 67"/>
                <a:gd name="T2" fmla="*/ 28 w 29"/>
                <a:gd name="T3" fmla="*/ 58 h 67"/>
                <a:gd name="T4" fmla="*/ 23 w 29"/>
                <a:gd name="T5" fmla="*/ 59 h 67"/>
                <a:gd name="T6" fmla="*/ 18 w 29"/>
                <a:gd name="T7" fmla="*/ 50 h 67"/>
                <a:gd name="T8" fmla="*/ 18 w 29"/>
                <a:gd name="T9" fmla="*/ 42 h 67"/>
                <a:gd name="T10" fmla="*/ 18 w 29"/>
                <a:gd name="T11" fmla="*/ 23 h 67"/>
                <a:gd name="T12" fmla="*/ 28 w 29"/>
                <a:gd name="T13" fmla="*/ 23 h 67"/>
                <a:gd name="T14" fmla="*/ 29 w 29"/>
                <a:gd name="T15" fmla="*/ 23 h 67"/>
                <a:gd name="T16" fmla="*/ 29 w 29"/>
                <a:gd name="T17" fmla="*/ 16 h 67"/>
                <a:gd name="T18" fmla="*/ 29 w 29"/>
                <a:gd name="T19" fmla="*/ 15 h 67"/>
                <a:gd name="T20" fmla="*/ 18 w 29"/>
                <a:gd name="T21" fmla="*/ 16 h 67"/>
                <a:gd name="T22" fmla="*/ 18 w 29"/>
                <a:gd name="T23" fmla="*/ 0 h 67"/>
                <a:gd name="T24" fmla="*/ 18 w 29"/>
                <a:gd name="T25" fmla="*/ 0 h 67"/>
                <a:gd name="T26" fmla="*/ 7 w 29"/>
                <a:gd name="T27" fmla="*/ 3 h 67"/>
                <a:gd name="T28" fmla="*/ 7 w 29"/>
                <a:gd name="T29" fmla="*/ 3 h 67"/>
                <a:gd name="T30" fmla="*/ 7 w 29"/>
                <a:gd name="T31" fmla="*/ 9 h 67"/>
                <a:gd name="T32" fmla="*/ 7 w 29"/>
                <a:gd name="T33" fmla="*/ 15 h 67"/>
                <a:gd name="T34" fmla="*/ 1 w 29"/>
                <a:gd name="T35" fmla="*/ 15 h 67"/>
                <a:gd name="T36" fmla="*/ 0 w 29"/>
                <a:gd name="T37" fmla="*/ 16 h 67"/>
                <a:gd name="T38" fmla="*/ 0 w 29"/>
                <a:gd name="T39" fmla="*/ 23 h 67"/>
                <a:gd name="T40" fmla="*/ 0 w 29"/>
                <a:gd name="T41" fmla="*/ 24 h 67"/>
                <a:gd name="T42" fmla="*/ 7 w 29"/>
                <a:gd name="T43" fmla="*/ 24 h 67"/>
                <a:gd name="T44" fmla="*/ 7 w 29"/>
                <a:gd name="T45" fmla="*/ 45 h 67"/>
                <a:gd name="T46" fmla="*/ 9 w 29"/>
                <a:gd name="T47" fmla="*/ 62 h 67"/>
                <a:gd name="T48" fmla="*/ 21 w 29"/>
                <a:gd name="T49" fmla="*/ 67 h 67"/>
                <a:gd name="T50" fmla="*/ 28 w 29"/>
                <a:gd name="T51" fmla="*/ 66 h 67"/>
                <a:gd name="T52" fmla="*/ 28 w 29"/>
                <a:gd name="T53" fmla="*/ 66 h 67"/>
                <a:gd name="T54" fmla="*/ 29 w 29"/>
                <a:gd name="T55" fmla="*/ 59 h 67"/>
                <a:gd name="T56" fmla="*/ 28 w 29"/>
                <a:gd name="T57"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67">
                  <a:moveTo>
                    <a:pt x="28" y="58"/>
                  </a:moveTo>
                  <a:lnTo>
                    <a:pt x="28" y="58"/>
                  </a:lnTo>
                  <a:cubicBezTo>
                    <a:pt x="27" y="59"/>
                    <a:pt x="26" y="59"/>
                    <a:pt x="23" y="59"/>
                  </a:cubicBezTo>
                  <a:cubicBezTo>
                    <a:pt x="18" y="59"/>
                    <a:pt x="18" y="57"/>
                    <a:pt x="18" y="50"/>
                  </a:cubicBezTo>
                  <a:cubicBezTo>
                    <a:pt x="18" y="48"/>
                    <a:pt x="18" y="43"/>
                    <a:pt x="18" y="42"/>
                  </a:cubicBezTo>
                  <a:lnTo>
                    <a:pt x="18" y="23"/>
                  </a:lnTo>
                  <a:cubicBezTo>
                    <a:pt x="23" y="23"/>
                    <a:pt x="24" y="23"/>
                    <a:pt x="28" y="23"/>
                  </a:cubicBezTo>
                  <a:lnTo>
                    <a:pt x="29" y="23"/>
                  </a:lnTo>
                  <a:cubicBezTo>
                    <a:pt x="29" y="19"/>
                    <a:pt x="29" y="18"/>
                    <a:pt x="29" y="16"/>
                  </a:cubicBezTo>
                  <a:lnTo>
                    <a:pt x="29" y="15"/>
                  </a:lnTo>
                  <a:cubicBezTo>
                    <a:pt x="23" y="15"/>
                    <a:pt x="22" y="15"/>
                    <a:pt x="18" y="16"/>
                  </a:cubicBezTo>
                  <a:cubicBezTo>
                    <a:pt x="18" y="8"/>
                    <a:pt x="18" y="7"/>
                    <a:pt x="18" y="0"/>
                  </a:cubicBezTo>
                  <a:lnTo>
                    <a:pt x="18" y="0"/>
                  </a:lnTo>
                  <a:cubicBezTo>
                    <a:pt x="13" y="1"/>
                    <a:pt x="12" y="2"/>
                    <a:pt x="7" y="3"/>
                  </a:cubicBezTo>
                  <a:lnTo>
                    <a:pt x="7" y="3"/>
                  </a:lnTo>
                  <a:cubicBezTo>
                    <a:pt x="7" y="5"/>
                    <a:pt x="7" y="7"/>
                    <a:pt x="7" y="9"/>
                  </a:cubicBezTo>
                  <a:cubicBezTo>
                    <a:pt x="7" y="11"/>
                    <a:pt x="7" y="13"/>
                    <a:pt x="7" y="15"/>
                  </a:cubicBezTo>
                  <a:cubicBezTo>
                    <a:pt x="4" y="16"/>
                    <a:pt x="3" y="15"/>
                    <a:pt x="1" y="15"/>
                  </a:cubicBezTo>
                  <a:lnTo>
                    <a:pt x="0" y="16"/>
                  </a:lnTo>
                  <a:cubicBezTo>
                    <a:pt x="0" y="19"/>
                    <a:pt x="0" y="20"/>
                    <a:pt x="0" y="23"/>
                  </a:cubicBezTo>
                  <a:lnTo>
                    <a:pt x="0" y="24"/>
                  </a:lnTo>
                  <a:cubicBezTo>
                    <a:pt x="4" y="24"/>
                    <a:pt x="4" y="24"/>
                    <a:pt x="7" y="24"/>
                  </a:cubicBezTo>
                  <a:lnTo>
                    <a:pt x="7" y="45"/>
                  </a:lnTo>
                  <a:cubicBezTo>
                    <a:pt x="7" y="57"/>
                    <a:pt x="7" y="59"/>
                    <a:pt x="9" y="62"/>
                  </a:cubicBezTo>
                  <a:cubicBezTo>
                    <a:pt x="12" y="67"/>
                    <a:pt x="18" y="67"/>
                    <a:pt x="21" y="67"/>
                  </a:cubicBezTo>
                  <a:cubicBezTo>
                    <a:pt x="24" y="67"/>
                    <a:pt x="26" y="67"/>
                    <a:pt x="28" y="66"/>
                  </a:cubicBezTo>
                  <a:lnTo>
                    <a:pt x="28" y="66"/>
                  </a:lnTo>
                  <a:cubicBezTo>
                    <a:pt x="29" y="63"/>
                    <a:pt x="29" y="62"/>
                    <a:pt x="29" y="59"/>
                  </a:cubicBezTo>
                  <a:lnTo>
                    <a:pt x="28" y="5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82" name="Freeform 454"/>
            <p:cNvSpPr>
              <a:spLocks/>
            </p:cNvSpPr>
            <p:nvPr/>
          </p:nvSpPr>
          <p:spPr bwMode="auto">
            <a:xfrm>
              <a:off x="4453" y="1899"/>
              <a:ext cx="28" cy="41"/>
            </a:xfrm>
            <a:custGeom>
              <a:avLst/>
              <a:gdLst>
                <a:gd name="T0" fmla="*/ 21 w 37"/>
                <a:gd name="T1" fmla="*/ 22 h 54"/>
                <a:gd name="T2" fmla="*/ 21 w 37"/>
                <a:gd name="T3" fmla="*/ 22 h 54"/>
                <a:gd name="T4" fmla="*/ 10 w 37"/>
                <a:gd name="T5" fmla="*/ 14 h 54"/>
                <a:gd name="T6" fmla="*/ 16 w 37"/>
                <a:gd name="T7" fmla="*/ 8 h 54"/>
                <a:gd name="T8" fmla="*/ 20 w 37"/>
                <a:gd name="T9" fmla="*/ 8 h 54"/>
                <a:gd name="T10" fmla="*/ 33 w 37"/>
                <a:gd name="T11" fmla="*/ 12 h 54"/>
                <a:gd name="T12" fmla="*/ 34 w 37"/>
                <a:gd name="T13" fmla="*/ 11 h 54"/>
                <a:gd name="T14" fmla="*/ 35 w 37"/>
                <a:gd name="T15" fmla="*/ 4 h 54"/>
                <a:gd name="T16" fmla="*/ 34 w 37"/>
                <a:gd name="T17" fmla="*/ 3 h 54"/>
                <a:gd name="T18" fmla="*/ 20 w 37"/>
                <a:gd name="T19" fmla="*/ 0 h 54"/>
                <a:gd name="T20" fmla="*/ 0 w 37"/>
                <a:gd name="T21" fmla="*/ 15 h 54"/>
                <a:gd name="T22" fmla="*/ 13 w 37"/>
                <a:gd name="T23" fmla="*/ 30 h 54"/>
                <a:gd name="T24" fmla="*/ 16 w 37"/>
                <a:gd name="T25" fmla="*/ 31 h 54"/>
                <a:gd name="T26" fmla="*/ 26 w 37"/>
                <a:gd name="T27" fmla="*/ 39 h 54"/>
                <a:gd name="T28" fmla="*/ 15 w 37"/>
                <a:gd name="T29" fmla="*/ 46 h 54"/>
                <a:gd name="T30" fmla="*/ 2 w 37"/>
                <a:gd name="T31" fmla="*/ 41 h 54"/>
                <a:gd name="T32" fmla="*/ 1 w 37"/>
                <a:gd name="T33" fmla="*/ 42 h 54"/>
                <a:gd name="T34" fmla="*/ 0 w 37"/>
                <a:gd name="T35" fmla="*/ 50 h 54"/>
                <a:gd name="T36" fmla="*/ 1 w 37"/>
                <a:gd name="T37" fmla="*/ 51 h 54"/>
                <a:gd name="T38" fmla="*/ 2 w 37"/>
                <a:gd name="T39" fmla="*/ 52 h 54"/>
                <a:gd name="T40" fmla="*/ 16 w 37"/>
                <a:gd name="T41" fmla="*/ 54 h 54"/>
                <a:gd name="T42" fmla="*/ 32 w 37"/>
                <a:gd name="T43" fmla="*/ 49 h 54"/>
                <a:gd name="T44" fmla="*/ 37 w 37"/>
                <a:gd name="T45" fmla="*/ 38 h 54"/>
                <a:gd name="T46" fmla="*/ 24 w 37"/>
                <a:gd name="T47" fmla="*/ 23 h 54"/>
                <a:gd name="T48" fmla="*/ 21 w 37"/>
                <a:gd name="T49"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54">
                  <a:moveTo>
                    <a:pt x="21" y="22"/>
                  </a:moveTo>
                  <a:lnTo>
                    <a:pt x="21" y="22"/>
                  </a:lnTo>
                  <a:cubicBezTo>
                    <a:pt x="14" y="20"/>
                    <a:pt x="10" y="19"/>
                    <a:pt x="10" y="14"/>
                  </a:cubicBezTo>
                  <a:cubicBezTo>
                    <a:pt x="10" y="11"/>
                    <a:pt x="13" y="9"/>
                    <a:pt x="16" y="8"/>
                  </a:cubicBezTo>
                  <a:cubicBezTo>
                    <a:pt x="17" y="8"/>
                    <a:pt x="19" y="8"/>
                    <a:pt x="20" y="8"/>
                  </a:cubicBezTo>
                  <a:cubicBezTo>
                    <a:pt x="26" y="8"/>
                    <a:pt x="30" y="10"/>
                    <a:pt x="33" y="12"/>
                  </a:cubicBezTo>
                  <a:lnTo>
                    <a:pt x="34" y="11"/>
                  </a:lnTo>
                  <a:cubicBezTo>
                    <a:pt x="34" y="8"/>
                    <a:pt x="34" y="7"/>
                    <a:pt x="35" y="4"/>
                  </a:cubicBezTo>
                  <a:lnTo>
                    <a:pt x="34" y="3"/>
                  </a:lnTo>
                  <a:cubicBezTo>
                    <a:pt x="32" y="2"/>
                    <a:pt x="27" y="0"/>
                    <a:pt x="20" y="0"/>
                  </a:cubicBezTo>
                  <a:cubicBezTo>
                    <a:pt x="9" y="0"/>
                    <a:pt x="0" y="5"/>
                    <a:pt x="0" y="15"/>
                  </a:cubicBezTo>
                  <a:cubicBezTo>
                    <a:pt x="0" y="26"/>
                    <a:pt x="9" y="28"/>
                    <a:pt x="13" y="30"/>
                  </a:cubicBezTo>
                  <a:lnTo>
                    <a:pt x="16" y="31"/>
                  </a:lnTo>
                  <a:cubicBezTo>
                    <a:pt x="22" y="33"/>
                    <a:pt x="26" y="34"/>
                    <a:pt x="26" y="39"/>
                  </a:cubicBezTo>
                  <a:cubicBezTo>
                    <a:pt x="26" y="42"/>
                    <a:pt x="23" y="46"/>
                    <a:pt x="15" y="46"/>
                  </a:cubicBezTo>
                  <a:cubicBezTo>
                    <a:pt x="8" y="46"/>
                    <a:pt x="4" y="43"/>
                    <a:pt x="2" y="41"/>
                  </a:cubicBezTo>
                  <a:lnTo>
                    <a:pt x="1" y="42"/>
                  </a:lnTo>
                  <a:cubicBezTo>
                    <a:pt x="1" y="46"/>
                    <a:pt x="1" y="46"/>
                    <a:pt x="0" y="50"/>
                  </a:cubicBezTo>
                  <a:lnTo>
                    <a:pt x="1" y="51"/>
                  </a:lnTo>
                  <a:cubicBezTo>
                    <a:pt x="1" y="51"/>
                    <a:pt x="2" y="51"/>
                    <a:pt x="2" y="52"/>
                  </a:cubicBezTo>
                  <a:cubicBezTo>
                    <a:pt x="6" y="53"/>
                    <a:pt x="10" y="54"/>
                    <a:pt x="16" y="54"/>
                  </a:cubicBezTo>
                  <a:cubicBezTo>
                    <a:pt x="19" y="54"/>
                    <a:pt x="26" y="54"/>
                    <a:pt x="32" y="49"/>
                  </a:cubicBezTo>
                  <a:cubicBezTo>
                    <a:pt x="36" y="46"/>
                    <a:pt x="37" y="42"/>
                    <a:pt x="37" y="38"/>
                  </a:cubicBezTo>
                  <a:cubicBezTo>
                    <a:pt x="37" y="27"/>
                    <a:pt x="28" y="24"/>
                    <a:pt x="24" y="23"/>
                  </a:cubicBezTo>
                  <a:lnTo>
                    <a:pt x="21"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83" name="Freeform 455"/>
            <p:cNvSpPr>
              <a:spLocks/>
            </p:cNvSpPr>
            <p:nvPr/>
          </p:nvSpPr>
          <p:spPr bwMode="auto">
            <a:xfrm>
              <a:off x="2836" y="1209"/>
              <a:ext cx="621" cy="243"/>
            </a:xfrm>
            <a:custGeom>
              <a:avLst/>
              <a:gdLst>
                <a:gd name="T0" fmla="*/ 0 w 808"/>
                <a:gd name="T1" fmla="*/ 316 h 316"/>
                <a:gd name="T2" fmla="*/ 0 w 808"/>
                <a:gd name="T3" fmla="*/ 316 h 316"/>
                <a:gd name="T4" fmla="*/ 808 w 808"/>
                <a:gd name="T5" fmla="*/ 316 h 316"/>
                <a:gd name="T6" fmla="*/ 808 w 808"/>
                <a:gd name="T7" fmla="*/ 0 h 316"/>
                <a:gd name="T8" fmla="*/ 0 w 808"/>
                <a:gd name="T9" fmla="*/ 0 h 316"/>
                <a:gd name="T10" fmla="*/ 0 w 808"/>
                <a:gd name="T11" fmla="*/ 316 h 316"/>
              </a:gdLst>
              <a:ahLst/>
              <a:cxnLst>
                <a:cxn ang="0">
                  <a:pos x="T0" y="T1"/>
                </a:cxn>
                <a:cxn ang="0">
                  <a:pos x="T2" y="T3"/>
                </a:cxn>
                <a:cxn ang="0">
                  <a:pos x="T4" y="T5"/>
                </a:cxn>
                <a:cxn ang="0">
                  <a:pos x="T6" y="T7"/>
                </a:cxn>
                <a:cxn ang="0">
                  <a:pos x="T8" y="T9"/>
                </a:cxn>
                <a:cxn ang="0">
                  <a:pos x="T10" y="T11"/>
                </a:cxn>
              </a:cxnLst>
              <a:rect l="0" t="0" r="r" b="b"/>
              <a:pathLst>
                <a:path w="808" h="316">
                  <a:moveTo>
                    <a:pt x="0" y="316"/>
                  </a:moveTo>
                  <a:lnTo>
                    <a:pt x="0" y="316"/>
                  </a:lnTo>
                  <a:lnTo>
                    <a:pt x="808" y="316"/>
                  </a:lnTo>
                  <a:lnTo>
                    <a:pt x="808" y="0"/>
                  </a:lnTo>
                  <a:lnTo>
                    <a:pt x="0" y="0"/>
                  </a:lnTo>
                  <a:lnTo>
                    <a:pt x="0" y="316"/>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84" name="Freeform 456"/>
            <p:cNvSpPr>
              <a:spLocks/>
            </p:cNvSpPr>
            <p:nvPr/>
          </p:nvSpPr>
          <p:spPr bwMode="auto">
            <a:xfrm>
              <a:off x="2836" y="1209"/>
              <a:ext cx="621" cy="243"/>
            </a:xfrm>
            <a:custGeom>
              <a:avLst/>
              <a:gdLst>
                <a:gd name="T0" fmla="*/ 0 w 808"/>
                <a:gd name="T1" fmla="*/ 316 h 316"/>
                <a:gd name="T2" fmla="*/ 0 w 808"/>
                <a:gd name="T3" fmla="*/ 316 h 316"/>
                <a:gd name="T4" fmla="*/ 808 w 808"/>
                <a:gd name="T5" fmla="*/ 316 h 316"/>
                <a:gd name="T6" fmla="*/ 808 w 808"/>
                <a:gd name="T7" fmla="*/ 0 h 316"/>
                <a:gd name="T8" fmla="*/ 0 w 808"/>
                <a:gd name="T9" fmla="*/ 0 h 316"/>
                <a:gd name="T10" fmla="*/ 0 w 808"/>
                <a:gd name="T11" fmla="*/ 316 h 316"/>
              </a:gdLst>
              <a:ahLst/>
              <a:cxnLst>
                <a:cxn ang="0">
                  <a:pos x="T0" y="T1"/>
                </a:cxn>
                <a:cxn ang="0">
                  <a:pos x="T2" y="T3"/>
                </a:cxn>
                <a:cxn ang="0">
                  <a:pos x="T4" y="T5"/>
                </a:cxn>
                <a:cxn ang="0">
                  <a:pos x="T6" y="T7"/>
                </a:cxn>
                <a:cxn ang="0">
                  <a:pos x="T8" y="T9"/>
                </a:cxn>
                <a:cxn ang="0">
                  <a:pos x="T10" y="T11"/>
                </a:cxn>
              </a:cxnLst>
              <a:rect l="0" t="0" r="r" b="b"/>
              <a:pathLst>
                <a:path w="808" h="316">
                  <a:moveTo>
                    <a:pt x="0" y="316"/>
                  </a:moveTo>
                  <a:lnTo>
                    <a:pt x="0" y="316"/>
                  </a:lnTo>
                  <a:lnTo>
                    <a:pt x="808" y="316"/>
                  </a:lnTo>
                  <a:lnTo>
                    <a:pt x="808" y="0"/>
                  </a:lnTo>
                  <a:lnTo>
                    <a:pt x="0" y="0"/>
                  </a:lnTo>
                  <a:lnTo>
                    <a:pt x="0" y="316"/>
                  </a:lnTo>
                  <a:close/>
                </a:path>
              </a:pathLst>
            </a:custGeom>
            <a:noFill/>
            <a:ln w="12700" cap="flat">
              <a:solidFill>
                <a:srgbClr val="00ADE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85" name="Freeform 457"/>
            <p:cNvSpPr>
              <a:spLocks/>
            </p:cNvSpPr>
            <p:nvPr/>
          </p:nvSpPr>
          <p:spPr bwMode="auto">
            <a:xfrm>
              <a:off x="2900" y="1250"/>
              <a:ext cx="43" cy="54"/>
            </a:xfrm>
            <a:custGeom>
              <a:avLst/>
              <a:gdLst>
                <a:gd name="T0" fmla="*/ 55 w 56"/>
                <a:gd name="T1" fmla="*/ 65 h 70"/>
                <a:gd name="T2" fmla="*/ 55 w 56"/>
                <a:gd name="T3" fmla="*/ 65 h 70"/>
                <a:gd name="T4" fmla="*/ 55 w 56"/>
                <a:gd name="T5" fmla="*/ 37 h 70"/>
                <a:gd name="T6" fmla="*/ 56 w 56"/>
                <a:gd name="T7" fmla="*/ 0 h 70"/>
                <a:gd name="T8" fmla="*/ 55 w 56"/>
                <a:gd name="T9" fmla="*/ 0 h 70"/>
                <a:gd name="T10" fmla="*/ 46 w 56"/>
                <a:gd name="T11" fmla="*/ 0 h 70"/>
                <a:gd name="T12" fmla="*/ 45 w 56"/>
                <a:gd name="T13" fmla="*/ 1 h 70"/>
                <a:gd name="T14" fmla="*/ 46 w 56"/>
                <a:gd name="T15" fmla="*/ 25 h 70"/>
                <a:gd name="T16" fmla="*/ 47 w 56"/>
                <a:gd name="T17" fmla="*/ 58 h 70"/>
                <a:gd name="T18" fmla="*/ 34 w 56"/>
                <a:gd name="T19" fmla="*/ 36 h 70"/>
                <a:gd name="T20" fmla="*/ 14 w 56"/>
                <a:gd name="T21" fmla="*/ 0 h 70"/>
                <a:gd name="T22" fmla="*/ 13 w 56"/>
                <a:gd name="T23" fmla="*/ 0 h 70"/>
                <a:gd name="T24" fmla="*/ 0 w 56"/>
                <a:gd name="T25" fmla="*/ 0 h 70"/>
                <a:gd name="T26" fmla="*/ 0 w 56"/>
                <a:gd name="T27" fmla="*/ 1 h 70"/>
                <a:gd name="T28" fmla="*/ 0 w 56"/>
                <a:gd name="T29" fmla="*/ 41 h 70"/>
                <a:gd name="T30" fmla="*/ 0 w 56"/>
                <a:gd name="T31" fmla="*/ 69 h 70"/>
                <a:gd name="T32" fmla="*/ 1 w 56"/>
                <a:gd name="T33" fmla="*/ 70 h 70"/>
                <a:gd name="T34" fmla="*/ 10 w 56"/>
                <a:gd name="T35" fmla="*/ 70 h 70"/>
                <a:gd name="T36" fmla="*/ 11 w 56"/>
                <a:gd name="T37" fmla="*/ 69 h 70"/>
                <a:gd name="T38" fmla="*/ 10 w 56"/>
                <a:gd name="T39" fmla="*/ 57 h 70"/>
                <a:gd name="T40" fmla="*/ 10 w 56"/>
                <a:gd name="T41" fmla="*/ 44 h 70"/>
                <a:gd name="T42" fmla="*/ 9 w 56"/>
                <a:gd name="T43" fmla="*/ 10 h 70"/>
                <a:gd name="T44" fmla="*/ 24 w 56"/>
                <a:gd name="T45" fmla="*/ 38 h 70"/>
                <a:gd name="T46" fmla="*/ 42 w 56"/>
                <a:gd name="T47" fmla="*/ 69 h 70"/>
                <a:gd name="T48" fmla="*/ 43 w 56"/>
                <a:gd name="T49" fmla="*/ 70 h 70"/>
                <a:gd name="T50" fmla="*/ 55 w 56"/>
                <a:gd name="T51" fmla="*/ 70 h 70"/>
                <a:gd name="T52" fmla="*/ 56 w 56"/>
                <a:gd name="T53" fmla="*/ 69 h 70"/>
                <a:gd name="T54" fmla="*/ 55 w 56"/>
                <a:gd name="T55"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 h="70">
                  <a:moveTo>
                    <a:pt x="55" y="65"/>
                  </a:moveTo>
                  <a:lnTo>
                    <a:pt x="55" y="65"/>
                  </a:lnTo>
                  <a:cubicBezTo>
                    <a:pt x="55" y="56"/>
                    <a:pt x="55" y="46"/>
                    <a:pt x="55" y="37"/>
                  </a:cubicBezTo>
                  <a:cubicBezTo>
                    <a:pt x="55" y="25"/>
                    <a:pt x="55" y="12"/>
                    <a:pt x="56" y="0"/>
                  </a:cubicBezTo>
                  <a:lnTo>
                    <a:pt x="55" y="0"/>
                  </a:lnTo>
                  <a:cubicBezTo>
                    <a:pt x="51" y="0"/>
                    <a:pt x="50" y="0"/>
                    <a:pt x="46" y="0"/>
                  </a:cubicBezTo>
                  <a:lnTo>
                    <a:pt x="45" y="1"/>
                  </a:lnTo>
                  <a:cubicBezTo>
                    <a:pt x="45" y="7"/>
                    <a:pt x="45" y="10"/>
                    <a:pt x="46" y="25"/>
                  </a:cubicBezTo>
                  <a:lnTo>
                    <a:pt x="47" y="58"/>
                  </a:lnTo>
                  <a:lnTo>
                    <a:pt x="34" y="36"/>
                  </a:lnTo>
                  <a:cubicBezTo>
                    <a:pt x="28" y="25"/>
                    <a:pt x="21" y="12"/>
                    <a:pt x="14" y="0"/>
                  </a:cubicBezTo>
                  <a:lnTo>
                    <a:pt x="13" y="0"/>
                  </a:lnTo>
                  <a:cubicBezTo>
                    <a:pt x="8" y="0"/>
                    <a:pt x="7" y="0"/>
                    <a:pt x="0" y="0"/>
                  </a:cubicBezTo>
                  <a:lnTo>
                    <a:pt x="0" y="1"/>
                  </a:lnTo>
                  <a:cubicBezTo>
                    <a:pt x="0" y="14"/>
                    <a:pt x="0" y="28"/>
                    <a:pt x="0" y="41"/>
                  </a:cubicBezTo>
                  <a:cubicBezTo>
                    <a:pt x="0" y="51"/>
                    <a:pt x="0" y="60"/>
                    <a:pt x="0" y="69"/>
                  </a:cubicBezTo>
                  <a:lnTo>
                    <a:pt x="1" y="70"/>
                  </a:lnTo>
                  <a:cubicBezTo>
                    <a:pt x="5" y="70"/>
                    <a:pt x="6" y="70"/>
                    <a:pt x="10" y="70"/>
                  </a:cubicBezTo>
                  <a:lnTo>
                    <a:pt x="11" y="69"/>
                  </a:lnTo>
                  <a:cubicBezTo>
                    <a:pt x="10" y="65"/>
                    <a:pt x="10" y="65"/>
                    <a:pt x="10" y="57"/>
                  </a:cubicBezTo>
                  <a:cubicBezTo>
                    <a:pt x="10" y="53"/>
                    <a:pt x="10" y="48"/>
                    <a:pt x="10" y="44"/>
                  </a:cubicBezTo>
                  <a:lnTo>
                    <a:pt x="9" y="10"/>
                  </a:lnTo>
                  <a:lnTo>
                    <a:pt x="24" y="38"/>
                  </a:lnTo>
                  <a:cubicBezTo>
                    <a:pt x="30" y="49"/>
                    <a:pt x="36" y="59"/>
                    <a:pt x="42" y="69"/>
                  </a:cubicBezTo>
                  <a:lnTo>
                    <a:pt x="43" y="70"/>
                  </a:lnTo>
                  <a:cubicBezTo>
                    <a:pt x="49" y="70"/>
                    <a:pt x="49" y="70"/>
                    <a:pt x="55" y="70"/>
                  </a:cubicBezTo>
                  <a:lnTo>
                    <a:pt x="56" y="69"/>
                  </a:lnTo>
                  <a:lnTo>
                    <a:pt x="55" y="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86" name="Freeform 458"/>
            <p:cNvSpPr>
              <a:spLocks noEditPoints="1"/>
            </p:cNvSpPr>
            <p:nvPr/>
          </p:nvSpPr>
          <p:spPr bwMode="auto">
            <a:xfrm>
              <a:off x="2952" y="1263"/>
              <a:ext cx="38" cy="42"/>
            </a:xfrm>
            <a:custGeom>
              <a:avLst/>
              <a:gdLst>
                <a:gd name="T0" fmla="*/ 49 w 49"/>
                <a:gd name="T1" fmla="*/ 26 h 54"/>
                <a:gd name="T2" fmla="*/ 49 w 49"/>
                <a:gd name="T3" fmla="*/ 26 h 54"/>
                <a:gd name="T4" fmla="*/ 43 w 49"/>
                <a:gd name="T5" fmla="*/ 7 h 54"/>
                <a:gd name="T6" fmla="*/ 25 w 49"/>
                <a:gd name="T7" fmla="*/ 0 h 54"/>
                <a:gd name="T8" fmla="*/ 7 w 49"/>
                <a:gd name="T9" fmla="*/ 7 h 54"/>
                <a:gd name="T10" fmla="*/ 0 w 49"/>
                <a:gd name="T11" fmla="*/ 27 h 54"/>
                <a:gd name="T12" fmla="*/ 7 w 49"/>
                <a:gd name="T13" fmla="*/ 47 h 54"/>
                <a:gd name="T14" fmla="*/ 25 w 49"/>
                <a:gd name="T15" fmla="*/ 54 h 54"/>
                <a:gd name="T16" fmla="*/ 42 w 49"/>
                <a:gd name="T17" fmla="*/ 48 h 54"/>
                <a:gd name="T18" fmla="*/ 48 w 49"/>
                <a:gd name="T19" fmla="*/ 36 h 54"/>
                <a:gd name="T20" fmla="*/ 49 w 49"/>
                <a:gd name="T21" fmla="*/ 26 h 54"/>
                <a:gd name="T22" fmla="*/ 38 w 49"/>
                <a:gd name="T23" fmla="*/ 27 h 54"/>
                <a:gd name="T24" fmla="*/ 38 w 49"/>
                <a:gd name="T25" fmla="*/ 27 h 54"/>
                <a:gd name="T26" fmla="*/ 36 w 49"/>
                <a:gd name="T27" fmla="*/ 40 h 54"/>
                <a:gd name="T28" fmla="*/ 25 w 49"/>
                <a:gd name="T29" fmla="*/ 46 h 54"/>
                <a:gd name="T30" fmla="*/ 19 w 49"/>
                <a:gd name="T31" fmla="*/ 45 h 54"/>
                <a:gd name="T32" fmla="*/ 11 w 49"/>
                <a:gd name="T33" fmla="*/ 27 h 54"/>
                <a:gd name="T34" fmla="*/ 14 w 49"/>
                <a:gd name="T35" fmla="*/ 13 h 54"/>
                <a:gd name="T36" fmla="*/ 25 w 49"/>
                <a:gd name="T37" fmla="*/ 8 h 54"/>
                <a:gd name="T38" fmla="*/ 36 w 49"/>
                <a:gd name="T39" fmla="*/ 13 h 54"/>
                <a:gd name="T40" fmla="*/ 38 w 49"/>
                <a:gd name="T4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4">
                  <a:moveTo>
                    <a:pt x="49" y="26"/>
                  </a:moveTo>
                  <a:lnTo>
                    <a:pt x="49" y="26"/>
                  </a:lnTo>
                  <a:cubicBezTo>
                    <a:pt x="49" y="19"/>
                    <a:pt x="48" y="12"/>
                    <a:pt x="43" y="7"/>
                  </a:cubicBezTo>
                  <a:cubicBezTo>
                    <a:pt x="39" y="2"/>
                    <a:pt x="32" y="0"/>
                    <a:pt x="25" y="0"/>
                  </a:cubicBezTo>
                  <a:cubicBezTo>
                    <a:pt x="16" y="0"/>
                    <a:pt x="10" y="4"/>
                    <a:pt x="7" y="7"/>
                  </a:cubicBezTo>
                  <a:cubicBezTo>
                    <a:pt x="0" y="14"/>
                    <a:pt x="0" y="23"/>
                    <a:pt x="0" y="27"/>
                  </a:cubicBezTo>
                  <a:cubicBezTo>
                    <a:pt x="0" y="30"/>
                    <a:pt x="0" y="40"/>
                    <a:pt x="7" y="47"/>
                  </a:cubicBezTo>
                  <a:cubicBezTo>
                    <a:pt x="10" y="51"/>
                    <a:pt x="16" y="54"/>
                    <a:pt x="25" y="54"/>
                  </a:cubicBezTo>
                  <a:cubicBezTo>
                    <a:pt x="32" y="54"/>
                    <a:pt x="37" y="52"/>
                    <a:pt x="42" y="48"/>
                  </a:cubicBezTo>
                  <a:cubicBezTo>
                    <a:pt x="45" y="45"/>
                    <a:pt x="47" y="41"/>
                    <a:pt x="48" y="36"/>
                  </a:cubicBezTo>
                  <a:cubicBezTo>
                    <a:pt x="49" y="33"/>
                    <a:pt x="49" y="30"/>
                    <a:pt x="49" y="26"/>
                  </a:cubicBezTo>
                  <a:close/>
                  <a:moveTo>
                    <a:pt x="38" y="27"/>
                  </a:moveTo>
                  <a:lnTo>
                    <a:pt x="38" y="27"/>
                  </a:lnTo>
                  <a:cubicBezTo>
                    <a:pt x="38" y="29"/>
                    <a:pt x="38" y="35"/>
                    <a:pt x="36" y="40"/>
                  </a:cubicBezTo>
                  <a:cubicBezTo>
                    <a:pt x="33" y="45"/>
                    <a:pt x="28" y="46"/>
                    <a:pt x="25" y="46"/>
                  </a:cubicBezTo>
                  <a:cubicBezTo>
                    <a:pt x="23" y="46"/>
                    <a:pt x="21" y="46"/>
                    <a:pt x="19" y="45"/>
                  </a:cubicBezTo>
                  <a:cubicBezTo>
                    <a:pt x="11" y="41"/>
                    <a:pt x="11" y="31"/>
                    <a:pt x="11" y="27"/>
                  </a:cubicBezTo>
                  <a:cubicBezTo>
                    <a:pt x="11" y="23"/>
                    <a:pt x="11" y="17"/>
                    <a:pt x="14" y="13"/>
                  </a:cubicBezTo>
                  <a:cubicBezTo>
                    <a:pt x="18" y="8"/>
                    <a:pt x="23" y="8"/>
                    <a:pt x="25" y="8"/>
                  </a:cubicBezTo>
                  <a:cubicBezTo>
                    <a:pt x="30" y="8"/>
                    <a:pt x="34" y="10"/>
                    <a:pt x="36" y="13"/>
                  </a:cubicBezTo>
                  <a:cubicBezTo>
                    <a:pt x="38" y="18"/>
                    <a:pt x="38" y="24"/>
                    <a:pt x="38" y="2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87" name="Freeform 459"/>
            <p:cNvSpPr>
              <a:spLocks/>
            </p:cNvSpPr>
            <p:nvPr/>
          </p:nvSpPr>
          <p:spPr bwMode="auto">
            <a:xfrm>
              <a:off x="2998" y="1263"/>
              <a:ext cx="35" cy="41"/>
            </a:xfrm>
            <a:custGeom>
              <a:avLst/>
              <a:gdLst>
                <a:gd name="T0" fmla="*/ 45 w 45"/>
                <a:gd name="T1" fmla="*/ 52 h 53"/>
                <a:gd name="T2" fmla="*/ 45 w 45"/>
                <a:gd name="T3" fmla="*/ 52 h 53"/>
                <a:gd name="T4" fmla="*/ 44 w 45"/>
                <a:gd name="T5" fmla="*/ 32 h 53"/>
                <a:gd name="T6" fmla="*/ 44 w 45"/>
                <a:gd name="T7" fmla="*/ 21 h 53"/>
                <a:gd name="T8" fmla="*/ 43 w 45"/>
                <a:gd name="T9" fmla="*/ 9 h 53"/>
                <a:gd name="T10" fmla="*/ 37 w 45"/>
                <a:gd name="T11" fmla="*/ 2 h 53"/>
                <a:gd name="T12" fmla="*/ 29 w 45"/>
                <a:gd name="T13" fmla="*/ 0 h 53"/>
                <a:gd name="T14" fmla="*/ 11 w 45"/>
                <a:gd name="T15" fmla="*/ 7 h 53"/>
                <a:gd name="T16" fmla="*/ 12 w 45"/>
                <a:gd name="T17" fmla="*/ 1 h 53"/>
                <a:gd name="T18" fmla="*/ 11 w 45"/>
                <a:gd name="T19" fmla="*/ 1 h 53"/>
                <a:gd name="T20" fmla="*/ 0 w 45"/>
                <a:gd name="T21" fmla="*/ 3 h 53"/>
                <a:gd name="T22" fmla="*/ 0 w 45"/>
                <a:gd name="T23" fmla="*/ 3 h 53"/>
                <a:gd name="T24" fmla="*/ 1 w 45"/>
                <a:gd name="T25" fmla="*/ 34 h 53"/>
                <a:gd name="T26" fmla="*/ 1 w 45"/>
                <a:gd name="T27" fmla="*/ 52 h 53"/>
                <a:gd name="T28" fmla="*/ 1 w 45"/>
                <a:gd name="T29" fmla="*/ 53 h 53"/>
                <a:gd name="T30" fmla="*/ 12 w 45"/>
                <a:gd name="T31" fmla="*/ 53 h 53"/>
                <a:gd name="T32" fmla="*/ 12 w 45"/>
                <a:gd name="T33" fmla="*/ 52 h 53"/>
                <a:gd name="T34" fmla="*/ 11 w 45"/>
                <a:gd name="T35" fmla="*/ 14 h 53"/>
                <a:gd name="T36" fmla="*/ 24 w 45"/>
                <a:gd name="T37" fmla="*/ 9 h 53"/>
                <a:gd name="T38" fmla="*/ 33 w 45"/>
                <a:gd name="T39" fmla="*/ 16 h 53"/>
                <a:gd name="T40" fmla="*/ 34 w 45"/>
                <a:gd name="T41" fmla="*/ 35 h 53"/>
                <a:gd name="T42" fmla="*/ 34 w 45"/>
                <a:gd name="T43" fmla="*/ 49 h 53"/>
                <a:gd name="T44" fmla="*/ 34 w 45"/>
                <a:gd name="T45" fmla="*/ 52 h 53"/>
                <a:gd name="T46" fmla="*/ 34 w 45"/>
                <a:gd name="T47" fmla="*/ 53 h 53"/>
                <a:gd name="T48" fmla="*/ 44 w 45"/>
                <a:gd name="T49" fmla="*/ 53 h 53"/>
                <a:gd name="T50" fmla="*/ 45 w 45"/>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5" y="52"/>
                  </a:moveTo>
                  <a:lnTo>
                    <a:pt x="45" y="52"/>
                  </a:lnTo>
                  <a:cubicBezTo>
                    <a:pt x="45" y="48"/>
                    <a:pt x="45" y="44"/>
                    <a:pt x="44" y="32"/>
                  </a:cubicBezTo>
                  <a:lnTo>
                    <a:pt x="44" y="21"/>
                  </a:lnTo>
                  <a:cubicBezTo>
                    <a:pt x="44" y="15"/>
                    <a:pt x="44" y="12"/>
                    <a:pt x="43" y="9"/>
                  </a:cubicBezTo>
                  <a:cubicBezTo>
                    <a:pt x="42" y="6"/>
                    <a:pt x="40" y="4"/>
                    <a:pt x="37" y="2"/>
                  </a:cubicBezTo>
                  <a:cubicBezTo>
                    <a:pt x="34" y="1"/>
                    <a:pt x="31" y="0"/>
                    <a:pt x="29" y="0"/>
                  </a:cubicBezTo>
                  <a:cubicBezTo>
                    <a:pt x="20" y="0"/>
                    <a:pt x="14" y="5"/>
                    <a:pt x="11" y="7"/>
                  </a:cubicBezTo>
                  <a:lnTo>
                    <a:pt x="12" y="1"/>
                  </a:lnTo>
                  <a:lnTo>
                    <a:pt x="11" y="1"/>
                  </a:lnTo>
                  <a:cubicBezTo>
                    <a:pt x="6" y="2"/>
                    <a:pt x="5" y="2"/>
                    <a:pt x="0" y="3"/>
                  </a:cubicBezTo>
                  <a:lnTo>
                    <a:pt x="0" y="3"/>
                  </a:lnTo>
                  <a:cubicBezTo>
                    <a:pt x="0" y="10"/>
                    <a:pt x="1" y="18"/>
                    <a:pt x="1" y="34"/>
                  </a:cubicBezTo>
                  <a:cubicBezTo>
                    <a:pt x="1" y="42"/>
                    <a:pt x="1" y="47"/>
                    <a:pt x="1" y="52"/>
                  </a:cubicBezTo>
                  <a:lnTo>
                    <a:pt x="1" y="53"/>
                  </a:lnTo>
                  <a:cubicBezTo>
                    <a:pt x="6" y="53"/>
                    <a:pt x="7" y="53"/>
                    <a:pt x="12" y="53"/>
                  </a:cubicBezTo>
                  <a:lnTo>
                    <a:pt x="12" y="52"/>
                  </a:lnTo>
                  <a:cubicBezTo>
                    <a:pt x="11" y="41"/>
                    <a:pt x="11" y="32"/>
                    <a:pt x="11" y="14"/>
                  </a:cubicBezTo>
                  <a:cubicBezTo>
                    <a:pt x="14" y="12"/>
                    <a:pt x="19" y="9"/>
                    <a:pt x="24" y="9"/>
                  </a:cubicBezTo>
                  <a:cubicBezTo>
                    <a:pt x="26" y="9"/>
                    <a:pt x="32" y="9"/>
                    <a:pt x="33" y="16"/>
                  </a:cubicBezTo>
                  <a:cubicBezTo>
                    <a:pt x="34" y="18"/>
                    <a:pt x="34" y="19"/>
                    <a:pt x="34" y="35"/>
                  </a:cubicBezTo>
                  <a:cubicBezTo>
                    <a:pt x="34" y="39"/>
                    <a:pt x="34" y="44"/>
                    <a:pt x="34" y="49"/>
                  </a:cubicBezTo>
                  <a:cubicBezTo>
                    <a:pt x="34" y="50"/>
                    <a:pt x="34" y="51"/>
                    <a:pt x="34" y="52"/>
                  </a:cubicBezTo>
                  <a:lnTo>
                    <a:pt x="34" y="53"/>
                  </a:lnTo>
                  <a:cubicBezTo>
                    <a:pt x="39" y="53"/>
                    <a:pt x="40" y="53"/>
                    <a:pt x="44" y="53"/>
                  </a:cubicBezTo>
                  <a:lnTo>
                    <a:pt x="45"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88" name="Freeform 460"/>
            <p:cNvSpPr>
              <a:spLocks/>
            </p:cNvSpPr>
            <p:nvPr/>
          </p:nvSpPr>
          <p:spPr bwMode="auto">
            <a:xfrm>
              <a:off x="3040" y="1279"/>
              <a:ext cx="20" cy="7"/>
            </a:xfrm>
            <a:custGeom>
              <a:avLst/>
              <a:gdLst>
                <a:gd name="T0" fmla="*/ 27 w 27"/>
                <a:gd name="T1" fmla="*/ 0 h 8"/>
                <a:gd name="T2" fmla="*/ 27 w 27"/>
                <a:gd name="T3" fmla="*/ 0 h 8"/>
                <a:gd name="T4" fmla="*/ 18 w 27"/>
                <a:gd name="T5" fmla="*/ 0 h 8"/>
                <a:gd name="T6" fmla="*/ 2 w 27"/>
                <a:gd name="T7" fmla="*/ 0 h 8"/>
                <a:gd name="T8" fmla="*/ 1 w 27"/>
                <a:gd name="T9" fmla="*/ 0 h 8"/>
                <a:gd name="T10" fmla="*/ 0 w 27"/>
                <a:gd name="T11" fmla="*/ 7 h 8"/>
                <a:gd name="T12" fmla="*/ 1 w 27"/>
                <a:gd name="T13" fmla="*/ 8 h 8"/>
                <a:gd name="T14" fmla="*/ 16 w 27"/>
                <a:gd name="T15" fmla="*/ 8 h 8"/>
                <a:gd name="T16" fmla="*/ 26 w 27"/>
                <a:gd name="T17" fmla="*/ 8 h 8"/>
                <a:gd name="T18" fmla="*/ 27 w 27"/>
                <a:gd name="T19" fmla="*/ 8 h 8"/>
                <a:gd name="T20" fmla="*/ 27 w 27"/>
                <a:gd name="T21" fmla="*/ 0 h 8"/>
                <a:gd name="T22" fmla="*/ 27 w 27"/>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8">
                  <a:moveTo>
                    <a:pt x="27" y="0"/>
                  </a:moveTo>
                  <a:lnTo>
                    <a:pt x="27" y="0"/>
                  </a:lnTo>
                  <a:cubicBezTo>
                    <a:pt x="24" y="0"/>
                    <a:pt x="22" y="0"/>
                    <a:pt x="18" y="0"/>
                  </a:cubicBezTo>
                  <a:cubicBezTo>
                    <a:pt x="12" y="0"/>
                    <a:pt x="7" y="0"/>
                    <a:pt x="2" y="0"/>
                  </a:cubicBezTo>
                  <a:lnTo>
                    <a:pt x="1" y="0"/>
                  </a:lnTo>
                  <a:cubicBezTo>
                    <a:pt x="1" y="4"/>
                    <a:pt x="1" y="5"/>
                    <a:pt x="0" y="7"/>
                  </a:cubicBezTo>
                  <a:lnTo>
                    <a:pt x="1" y="8"/>
                  </a:lnTo>
                  <a:cubicBezTo>
                    <a:pt x="6" y="8"/>
                    <a:pt x="11" y="8"/>
                    <a:pt x="16" y="8"/>
                  </a:cubicBezTo>
                  <a:cubicBezTo>
                    <a:pt x="21" y="8"/>
                    <a:pt x="24" y="8"/>
                    <a:pt x="26" y="8"/>
                  </a:cubicBezTo>
                  <a:lnTo>
                    <a:pt x="27" y="8"/>
                  </a:lnTo>
                  <a:cubicBezTo>
                    <a:pt x="27" y="4"/>
                    <a:pt x="27" y="4"/>
                    <a:pt x="27" y="0"/>
                  </a:cubicBezTo>
                  <a:lnTo>
                    <a:pt x="2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89" name="Freeform 461"/>
            <p:cNvSpPr>
              <a:spLocks/>
            </p:cNvSpPr>
            <p:nvPr/>
          </p:nvSpPr>
          <p:spPr bwMode="auto">
            <a:xfrm>
              <a:off x="3063" y="1245"/>
              <a:ext cx="23" cy="59"/>
            </a:xfrm>
            <a:custGeom>
              <a:avLst/>
              <a:gdLst>
                <a:gd name="T0" fmla="*/ 19 w 29"/>
                <a:gd name="T1" fmla="*/ 76 h 77"/>
                <a:gd name="T2" fmla="*/ 19 w 29"/>
                <a:gd name="T3" fmla="*/ 76 h 77"/>
                <a:gd name="T4" fmla="*/ 18 w 29"/>
                <a:gd name="T5" fmla="*/ 73 h 77"/>
                <a:gd name="T6" fmla="*/ 18 w 29"/>
                <a:gd name="T7" fmla="*/ 33 h 77"/>
                <a:gd name="T8" fmla="*/ 27 w 29"/>
                <a:gd name="T9" fmla="*/ 33 h 77"/>
                <a:gd name="T10" fmla="*/ 27 w 29"/>
                <a:gd name="T11" fmla="*/ 33 h 77"/>
                <a:gd name="T12" fmla="*/ 28 w 29"/>
                <a:gd name="T13" fmla="*/ 26 h 77"/>
                <a:gd name="T14" fmla="*/ 27 w 29"/>
                <a:gd name="T15" fmla="*/ 25 h 77"/>
                <a:gd name="T16" fmla="*/ 17 w 29"/>
                <a:gd name="T17" fmla="*/ 25 h 77"/>
                <a:gd name="T18" fmla="*/ 17 w 29"/>
                <a:gd name="T19" fmla="*/ 22 h 77"/>
                <a:gd name="T20" fmla="*/ 19 w 29"/>
                <a:gd name="T21" fmla="*/ 11 h 77"/>
                <a:gd name="T22" fmla="*/ 25 w 29"/>
                <a:gd name="T23" fmla="*/ 8 h 77"/>
                <a:gd name="T24" fmla="*/ 27 w 29"/>
                <a:gd name="T25" fmla="*/ 8 h 77"/>
                <a:gd name="T26" fmla="*/ 28 w 29"/>
                <a:gd name="T27" fmla="*/ 8 h 77"/>
                <a:gd name="T28" fmla="*/ 29 w 29"/>
                <a:gd name="T29" fmla="*/ 0 h 77"/>
                <a:gd name="T30" fmla="*/ 28 w 29"/>
                <a:gd name="T31" fmla="*/ 0 h 77"/>
                <a:gd name="T32" fmla="*/ 25 w 29"/>
                <a:gd name="T33" fmla="*/ 0 h 77"/>
                <a:gd name="T34" fmla="*/ 7 w 29"/>
                <a:gd name="T35" fmla="*/ 11 h 77"/>
                <a:gd name="T36" fmla="*/ 7 w 29"/>
                <a:gd name="T37" fmla="*/ 19 h 77"/>
                <a:gd name="T38" fmla="*/ 7 w 29"/>
                <a:gd name="T39" fmla="*/ 25 h 77"/>
                <a:gd name="T40" fmla="*/ 1 w 29"/>
                <a:gd name="T41" fmla="*/ 25 h 77"/>
                <a:gd name="T42" fmla="*/ 0 w 29"/>
                <a:gd name="T43" fmla="*/ 26 h 77"/>
                <a:gd name="T44" fmla="*/ 0 w 29"/>
                <a:gd name="T45" fmla="*/ 33 h 77"/>
                <a:gd name="T46" fmla="*/ 0 w 29"/>
                <a:gd name="T47" fmla="*/ 34 h 77"/>
                <a:gd name="T48" fmla="*/ 7 w 29"/>
                <a:gd name="T49" fmla="*/ 33 h 77"/>
                <a:gd name="T50" fmla="*/ 7 w 29"/>
                <a:gd name="T51" fmla="*/ 45 h 77"/>
                <a:gd name="T52" fmla="*/ 7 w 29"/>
                <a:gd name="T53" fmla="*/ 76 h 77"/>
                <a:gd name="T54" fmla="*/ 7 w 29"/>
                <a:gd name="T55" fmla="*/ 77 h 77"/>
                <a:gd name="T56" fmla="*/ 18 w 29"/>
                <a:gd name="T57" fmla="*/ 77 h 77"/>
                <a:gd name="T58" fmla="*/ 19 w 29"/>
                <a:gd name="T59"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77">
                  <a:moveTo>
                    <a:pt x="19" y="76"/>
                  </a:moveTo>
                  <a:lnTo>
                    <a:pt x="19" y="76"/>
                  </a:lnTo>
                  <a:cubicBezTo>
                    <a:pt x="18" y="75"/>
                    <a:pt x="18" y="74"/>
                    <a:pt x="18" y="73"/>
                  </a:cubicBezTo>
                  <a:cubicBezTo>
                    <a:pt x="18" y="60"/>
                    <a:pt x="18" y="47"/>
                    <a:pt x="18" y="33"/>
                  </a:cubicBezTo>
                  <a:cubicBezTo>
                    <a:pt x="22" y="33"/>
                    <a:pt x="22" y="33"/>
                    <a:pt x="27" y="33"/>
                  </a:cubicBezTo>
                  <a:lnTo>
                    <a:pt x="27" y="33"/>
                  </a:lnTo>
                  <a:cubicBezTo>
                    <a:pt x="27" y="30"/>
                    <a:pt x="27" y="29"/>
                    <a:pt x="28" y="26"/>
                  </a:cubicBezTo>
                  <a:lnTo>
                    <a:pt x="27" y="25"/>
                  </a:lnTo>
                  <a:cubicBezTo>
                    <a:pt x="26" y="25"/>
                    <a:pt x="18" y="25"/>
                    <a:pt x="17" y="25"/>
                  </a:cubicBezTo>
                  <a:lnTo>
                    <a:pt x="17" y="22"/>
                  </a:lnTo>
                  <a:cubicBezTo>
                    <a:pt x="17" y="16"/>
                    <a:pt x="17" y="13"/>
                    <a:pt x="19" y="11"/>
                  </a:cubicBezTo>
                  <a:cubicBezTo>
                    <a:pt x="20" y="8"/>
                    <a:pt x="23" y="8"/>
                    <a:pt x="25" y="8"/>
                  </a:cubicBezTo>
                  <a:cubicBezTo>
                    <a:pt x="26" y="8"/>
                    <a:pt x="27" y="8"/>
                    <a:pt x="27" y="8"/>
                  </a:cubicBezTo>
                  <a:lnTo>
                    <a:pt x="28" y="8"/>
                  </a:lnTo>
                  <a:cubicBezTo>
                    <a:pt x="28" y="4"/>
                    <a:pt x="28" y="3"/>
                    <a:pt x="29" y="0"/>
                  </a:cubicBezTo>
                  <a:lnTo>
                    <a:pt x="28" y="0"/>
                  </a:lnTo>
                  <a:cubicBezTo>
                    <a:pt x="27" y="0"/>
                    <a:pt x="26" y="0"/>
                    <a:pt x="25" y="0"/>
                  </a:cubicBezTo>
                  <a:cubicBezTo>
                    <a:pt x="22" y="0"/>
                    <a:pt x="10" y="0"/>
                    <a:pt x="7" y="11"/>
                  </a:cubicBezTo>
                  <a:cubicBezTo>
                    <a:pt x="7" y="13"/>
                    <a:pt x="7" y="14"/>
                    <a:pt x="7" y="19"/>
                  </a:cubicBezTo>
                  <a:lnTo>
                    <a:pt x="7" y="25"/>
                  </a:lnTo>
                  <a:cubicBezTo>
                    <a:pt x="6" y="25"/>
                    <a:pt x="4" y="25"/>
                    <a:pt x="1" y="25"/>
                  </a:cubicBezTo>
                  <a:lnTo>
                    <a:pt x="0" y="26"/>
                  </a:lnTo>
                  <a:cubicBezTo>
                    <a:pt x="0" y="29"/>
                    <a:pt x="0" y="30"/>
                    <a:pt x="0" y="33"/>
                  </a:cubicBezTo>
                  <a:lnTo>
                    <a:pt x="0" y="34"/>
                  </a:lnTo>
                  <a:cubicBezTo>
                    <a:pt x="2" y="34"/>
                    <a:pt x="5" y="34"/>
                    <a:pt x="7" y="33"/>
                  </a:cubicBezTo>
                  <a:cubicBezTo>
                    <a:pt x="7" y="38"/>
                    <a:pt x="7" y="40"/>
                    <a:pt x="7" y="45"/>
                  </a:cubicBezTo>
                  <a:cubicBezTo>
                    <a:pt x="7" y="55"/>
                    <a:pt x="7" y="66"/>
                    <a:pt x="7" y="76"/>
                  </a:cubicBezTo>
                  <a:lnTo>
                    <a:pt x="7" y="77"/>
                  </a:lnTo>
                  <a:cubicBezTo>
                    <a:pt x="13" y="77"/>
                    <a:pt x="14" y="77"/>
                    <a:pt x="18" y="77"/>
                  </a:cubicBezTo>
                  <a:lnTo>
                    <a:pt x="19" y="7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90" name="Freeform 462"/>
            <p:cNvSpPr>
              <a:spLocks/>
            </p:cNvSpPr>
            <p:nvPr/>
          </p:nvSpPr>
          <p:spPr bwMode="auto">
            <a:xfrm>
              <a:off x="3090" y="1264"/>
              <a:ext cx="34" cy="41"/>
            </a:xfrm>
            <a:custGeom>
              <a:avLst/>
              <a:gdLst>
                <a:gd name="T0" fmla="*/ 43 w 44"/>
                <a:gd name="T1" fmla="*/ 0 h 53"/>
                <a:gd name="T2" fmla="*/ 43 w 44"/>
                <a:gd name="T3" fmla="*/ 0 h 53"/>
                <a:gd name="T4" fmla="*/ 33 w 44"/>
                <a:gd name="T5" fmla="*/ 0 h 53"/>
                <a:gd name="T6" fmla="*/ 33 w 44"/>
                <a:gd name="T7" fmla="*/ 1 h 53"/>
                <a:gd name="T8" fmla="*/ 33 w 44"/>
                <a:gd name="T9" fmla="*/ 24 h 53"/>
                <a:gd name="T10" fmla="*/ 33 w 44"/>
                <a:gd name="T11" fmla="*/ 40 h 53"/>
                <a:gd name="T12" fmla="*/ 21 w 44"/>
                <a:gd name="T13" fmla="*/ 45 h 53"/>
                <a:gd name="T14" fmla="*/ 11 w 44"/>
                <a:gd name="T15" fmla="*/ 32 h 53"/>
                <a:gd name="T16" fmla="*/ 11 w 44"/>
                <a:gd name="T17" fmla="*/ 22 h 53"/>
                <a:gd name="T18" fmla="*/ 11 w 44"/>
                <a:gd name="T19" fmla="*/ 1 h 53"/>
                <a:gd name="T20" fmla="*/ 10 w 44"/>
                <a:gd name="T21" fmla="*/ 0 h 53"/>
                <a:gd name="T22" fmla="*/ 0 w 44"/>
                <a:gd name="T23" fmla="*/ 0 h 53"/>
                <a:gd name="T24" fmla="*/ 0 w 44"/>
                <a:gd name="T25" fmla="*/ 1 h 53"/>
                <a:gd name="T26" fmla="*/ 0 w 44"/>
                <a:gd name="T27" fmla="*/ 22 h 53"/>
                <a:gd name="T28" fmla="*/ 0 w 44"/>
                <a:gd name="T29" fmla="*/ 28 h 53"/>
                <a:gd name="T30" fmla="*/ 7 w 44"/>
                <a:gd name="T31" fmla="*/ 50 h 53"/>
                <a:gd name="T32" fmla="*/ 18 w 44"/>
                <a:gd name="T33" fmla="*/ 53 h 53"/>
                <a:gd name="T34" fmla="*/ 33 w 44"/>
                <a:gd name="T35" fmla="*/ 47 h 53"/>
                <a:gd name="T36" fmla="*/ 33 w 44"/>
                <a:gd name="T37" fmla="*/ 52 h 53"/>
                <a:gd name="T38" fmla="*/ 34 w 44"/>
                <a:gd name="T39" fmla="*/ 52 h 53"/>
                <a:gd name="T40" fmla="*/ 44 w 44"/>
                <a:gd name="T41" fmla="*/ 52 h 53"/>
                <a:gd name="T42" fmla="*/ 44 w 44"/>
                <a:gd name="T43" fmla="*/ 51 h 53"/>
                <a:gd name="T44" fmla="*/ 44 w 44"/>
                <a:gd name="T45" fmla="*/ 47 h 53"/>
                <a:gd name="T46" fmla="*/ 44 w 44"/>
                <a:gd name="T47" fmla="*/ 23 h 53"/>
                <a:gd name="T48" fmla="*/ 44 w 44"/>
                <a:gd name="T49" fmla="*/ 1 h 53"/>
                <a:gd name="T50" fmla="*/ 43 w 44"/>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3">
                  <a:moveTo>
                    <a:pt x="43" y="0"/>
                  </a:moveTo>
                  <a:lnTo>
                    <a:pt x="43" y="0"/>
                  </a:lnTo>
                  <a:cubicBezTo>
                    <a:pt x="39" y="0"/>
                    <a:pt x="38" y="0"/>
                    <a:pt x="33" y="0"/>
                  </a:cubicBezTo>
                  <a:lnTo>
                    <a:pt x="33" y="1"/>
                  </a:lnTo>
                  <a:cubicBezTo>
                    <a:pt x="33" y="7"/>
                    <a:pt x="33" y="10"/>
                    <a:pt x="33" y="24"/>
                  </a:cubicBezTo>
                  <a:cubicBezTo>
                    <a:pt x="33" y="30"/>
                    <a:pt x="33" y="34"/>
                    <a:pt x="33" y="40"/>
                  </a:cubicBezTo>
                  <a:cubicBezTo>
                    <a:pt x="31" y="42"/>
                    <a:pt x="27" y="45"/>
                    <a:pt x="21" y="45"/>
                  </a:cubicBezTo>
                  <a:cubicBezTo>
                    <a:pt x="11" y="45"/>
                    <a:pt x="11" y="36"/>
                    <a:pt x="11" y="32"/>
                  </a:cubicBezTo>
                  <a:cubicBezTo>
                    <a:pt x="10" y="27"/>
                    <a:pt x="11" y="25"/>
                    <a:pt x="11" y="22"/>
                  </a:cubicBezTo>
                  <a:lnTo>
                    <a:pt x="11" y="1"/>
                  </a:lnTo>
                  <a:lnTo>
                    <a:pt x="10" y="0"/>
                  </a:lnTo>
                  <a:cubicBezTo>
                    <a:pt x="6" y="0"/>
                    <a:pt x="5" y="0"/>
                    <a:pt x="0" y="0"/>
                  </a:cubicBezTo>
                  <a:lnTo>
                    <a:pt x="0" y="1"/>
                  </a:lnTo>
                  <a:cubicBezTo>
                    <a:pt x="0" y="6"/>
                    <a:pt x="0" y="8"/>
                    <a:pt x="0" y="22"/>
                  </a:cubicBezTo>
                  <a:lnTo>
                    <a:pt x="0" y="28"/>
                  </a:lnTo>
                  <a:cubicBezTo>
                    <a:pt x="0" y="36"/>
                    <a:pt x="0" y="45"/>
                    <a:pt x="7" y="50"/>
                  </a:cubicBezTo>
                  <a:cubicBezTo>
                    <a:pt x="10" y="52"/>
                    <a:pt x="14" y="53"/>
                    <a:pt x="18" y="53"/>
                  </a:cubicBezTo>
                  <a:cubicBezTo>
                    <a:pt x="26" y="53"/>
                    <a:pt x="31" y="49"/>
                    <a:pt x="33" y="47"/>
                  </a:cubicBezTo>
                  <a:lnTo>
                    <a:pt x="33" y="52"/>
                  </a:lnTo>
                  <a:lnTo>
                    <a:pt x="34" y="52"/>
                  </a:lnTo>
                  <a:cubicBezTo>
                    <a:pt x="38" y="52"/>
                    <a:pt x="39" y="52"/>
                    <a:pt x="44" y="52"/>
                  </a:cubicBezTo>
                  <a:lnTo>
                    <a:pt x="44" y="51"/>
                  </a:lnTo>
                  <a:cubicBezTo>
                    <a:pt x="44" y="50"/>
                    <a:pt x="44" y="48"/>
                    <a:pt x="44" y="47"/>
                  </a:cubicBezTo>
                  <a:cubicBezTo>
                    <a:pt x="44" y="43"/>
                    <a:pt x="44" y="35"/>
                    <a:pt x="44" y="23"/>
                  </a:cubicBezTo>
                  <a:cubicBezTo>
                    <a:pt x="44" y="15"/>
                    <a:pt x="44" y="8"/>
                    <a:pt x="44" y="1"/>
                  </a:cubicBez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91" name="Freeform 463"/>
            <p:cNvSpPr>
              <a:spLocks/>
            </p:cNvSpPr>
            <p:nvPr/>
          </p:nvSpPr>
          <p:spPr bwMode="auto">
            <a:xfrm>
              <a:off x="3134" y="1263"/>
              <a:ext cx="35" cy="41"/>
            </a:xfrm>
            <a:custGeom>
              <a:avLst/>
              <a:gdLst>
                <a:gd name="T0" fmla="*/ 45 w 45"/>
                <a:gd name="T1" fmla="*/ 52 h 53"/>
                <a:gd name="T2" fmla="*/ 45 w 45"/>
                <a:gd name="T3" fmla="*/ 52 h 53"/>
                <a:gd name="T4" fmla="*/ 45 w 45"/>
                <a:gd name="T5" fmla="*/ 32 h 53"/>
                <a:gd name="T6" fmla="*/ 45 w 45"/>
                <a:gd name="T7" fmla="*/ 21 h 53"/>
                <a:gd name="T8" fmla="*/ 43 w 45"/>
                <a:gd name="T9" fmla="*/ 9 h 53"/>
                <a:gd name="T10" fmla="*/ 38 w 45"/>
                <a:gd name="T11" fmla="*/ 2 h 53"/>
                <a:gd name="T12" fmla="*/ 29 w 45"/>
                <a:gd name="T13" fmla="*/ 0 h 53"/>
                <a:gd name="T14" fmla="*/ 12 w 45"/>
                <a:gd name="T15" fmla="*/ 7 h 53"/>
                <a:gd name="T16" fmla="*/ 12 w 45"/>
                <a:gd name="T17" fmla="*/ 1 h 53"/>
                <a:gd name="T18" fmla="*/ 11 w 45"/>
                <a:gd name="T19" fmla="*/ 1 h 53"/>
                <a:gd name="T20" fmla="*/ 1 w 45"/>
                <a:gd name="T21" fmla="*/ 3 h 53"/>
                <a:gd name="T22" fmla="*/ 0 w 45"/>
                <a:gd name="T23" fmla="*/ 3 h 53"/>
                <a:gd name="T24" fmla="*/ 1 w 45"/>
                <a:gd name="T25" fmla="*/ 34 h 53"/>
                <a:gd name="T26" fmla="*/ 1 w 45"/>
                <a:gd name="T27" fmla="*/ 52 h 53"/>
                <a:gd name="T28" fmla="*/ 2 w 45"/>
                <a:gd name="T29" fmla="*/ 53 h 53"/>
                <a:gd name="T30" fmla="*/ 12 w 45"/>
                <a:gd name="T31" fmla="*/ 53 h 53"/>
                <a:gd name="T32" fmla="*/ 13 w 45"/>
                <a:gd name="T33" fmla="*/ 52 h 53"/>
                <a:gd name="T34" fmla="*/ 12 w 45"/>
                <a:gd name="T35" fmla="*/ 14 h 53"/>
                <a:gd name="T36" fmla="*/ 25 w 45"/>
                <a:gd name="T37" fmla="*/ 9 h 53"/>
                <a:gd name="T38" fmla="*/ 34 w 45"/>
                <a:gd name="T39" fmla="*/ 16 h 53"/>
                <a:gd name="T40" fmla="*/ 34 w 45"/>
                <a:gd name="T41" fmla="*/ 35 h 53"/>
                <a:gd name="T42" fmla="*/ 34 w 45"/>
                <a:gd name="T43" fmla="*/ 49 h 53"/>
                <a:gd name="T44" fmla="*/ 34 w 45"/>
                <a:gd name="T45" fmla="*/ 52 h 53"/>
                <a:gd name="T46" fmla="*/ 35 w 45"/>
                <a:gd name="T47" fmla="*/ 53 h 53"/>
                <a:gd name="T48" fmla="*/ 45 w 45"/>
                <a:gd name="T49" fmla="*/ 53 h 53"/>
                <a:gd name="T50" fmla="*/ 45 w 45"/>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5" y="52"/>
                  </a:moveTo>
                  <a:lnTo>
                    <a:pt x="45" y="52"/>
                  </a:lnTo>
                  <a:cubicBezTo>
                    <a:pt x="45" y="48"/>
                    <a:pt x="45" y="44"/>
                    <a:pt x="45" y="32"/>
                  </a:cubicBezTo>
                  <a:lnTo>
                    <a:pt x="45" y="21"/>
                  </a:lnTo>
                  <a:cubicBezTo>
                    <a:pt x="45" y="15"/>
                    <a:pt x="45" y="12"/>
                    <a:pt x="43" y="9"/>
                  </a:cubicBezTo>
                  <a:cubicBezTo>
                    <a:pt x="42" y="6"/>
                    <a:pt x="40" y="4"/>
                    <a:pt x="38" y="2"/>
                  </a:cubicBezTo>
                  <a:cubicBezTo>
                    <a:pt x="35" y="1"/>
                    <a:pt x="32" y="0"/>
                    <a:pt x="29" y="0"/>
                  </a:cubicBezTo>
                  <a:cubicBezTo>
                    <a:pt x="21" y="0"/>
                    <a:pt x="14" y="5"/>
                    <a:pt x="12" y="7"/>
                  </a:cubicBezTo>
                  <a:lnTo>
                    <a:pt x="12" y="1"/>
                  </a:lnTo>
                  <a:lnTo>
                    <a:pt x="11" y="1"/>
                  </a:lnTo>
                  <a:cubicBezTo>
                    <a:pt x="7" y="2"/>
                    <a:pt x="6" y="2"/>
                    <a:pt x="1" y="3"/>
                  </a:cubicBezTo>
                  <a:lnTo>
                    <a:pt x="0" y="3"/>
                  </a:lnTo>
                  <a:cubicBezTo>
                    <a:pt x="1" y="10"/>
                    <a:pt x="1" y="18"/>
                    <a:pt x="1" y="34"/>
                  </a:cubicBezTo>
                  <a:cubicBezTo>
                    <a:pt x="1" y="42"/>
                    <a:pt x="1" y="47"/>
                    <a:pt x="1" y="52"/>
                  </a:cubicBezTo>
                  <a:lnTo>
                    <a:pt x="2" y="53"/>
                  </a:lnTo>
                  <a:cubicBezTo>
                    <a:pt x="6" y="53"/>
                    <a:pt x="7" y="53"/>
                    <a:pt x="12" y="53"/>
                  </a:cubicBezTo>
                  <a:lnTo>
                    <a:pt x="13" y="52"/>
                  </a:lnTo>
                  <a:cubicBezTo>
                    <a:pt x="12" y="41"/>
                    <a:pt x="12" y="32"/>
                    <a:pt x="12" y="14"/>
                  </a:cubicBezTo>
                  <a:cubicBezTo>
                    <a:pt x="14" y="12"/>
                    <a:pt x="19" y="9"/>
                    <a:pt x="25" y="9"/>
                  </a:cubicBezTo>
                  <a:cubicBezTo>
                    <a:pt x="26" y="9"/>
                    <a:pt x="32" y="9"/>
                    <a:pt x="34" y="16"/>
                  </a:cubicBezTo>
                  <a:cubicBezTo>
                    <a:pt x="34" y="18"/>
                    <a:pt x="34" y="19"/>
                    <a:pt x="34" y="35"/>
                  </a:cubicBezTo>
                  <a:cubicBezTo>
                    <a:pt x="34" y="39"/>
                    <a:pt x="34" y="44"/>
                    <a:pt x="34" y="49"/>
                  </a:cubicBezTo>
                  <a:cubicBezTo>
                    <a:pt x="34" y="50"/>
                    <a:pt x="34" y="51"/>
                    <a:pt x="34" y="52"/>
                  </a:cubicBezTo>
                  <a:lnTo>
                    <a:pt x="35" y="53"/>
                  </a:lnTo>
                  <a:cubicBezTo>
                    <a:pt x="40" y="53"/>
                    <a:pt x="40" y="53"/>
                    <a:pt x="45" y="53"/>
                  </a:cubicBezTo>
                  <a:lnTo>
                    <a:pt x="45"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92" name="Freeform 464"/>
            <p:cNvSpPr>
              <a:spLocks/>
            </p:cNvSpPr>
            <p:nvPr/>
          </p:nvSpPr>
          <p:spPr bwMode="auto">
            <a:xfrm>
              <a:off x="3177" y="1263"/>
              <a:ext cx="31" cy="42"/>
            </a:xfrm>
            <a:custGeom>
              <a:avLst/>
              <a:gdLst>
                <a:gd name="T0" fmla="*/ 39 w 40"/>
                <a:gd name="T1" fmla="*/ 41 h 54"/>
                <a:gd name="T2" fmla="*/ 39 w 40"/>
                <a:gd name="T3" fmla="*/ 41 h 54"/>
                <a:gd name="T4" fmla="*/ 26 w 40"/>
                <a:gd name="T5" fmla="*/ 46 h 54"/>
                <a:gd name="T6" fmla="*/ 11 w 40"/>
                <a:gd name="T7" fmla="*/ 27 h 54"/>
                <a:gd name="T8" fmla="*/ 27 w 40"/>
                <a:gd name="T9" fmla="*/ 8 h 54"/>
                <a:gd name="T10" fmla="*/ 38 w 40"/>
                <a:gd name="T11" fmla="*/ 12 h 54"/>
                <a:gd name="T12" fmla="*/ 38 w 40"/>
                <a:gd name="T13" fmla="*/ 12 h 54"/>
                <a:gd name="T14" fmla="*/ 39 w 40"/>
                <a:gd name="T15" fmla="*/ 4 h 54"/>
                <a:gd name="T16" fmla="*/ 39 w 40"/>
                <a:gd name="T17" fmla="*/ 3 h 54"/>
                <a:gd name="T18" fmla="*/ 25 w 40"/>
                <a:gd name="T19" fmla="*/ 0 h 54"/>
                <a:gd name="T20" fmla="*/ 0 w 40"/>
                <a:gd name="T21" fmla="*/ 28 h 54"/>
                <a:gd name="T22" fmla="*/ 25 w 40"/>
                <a:gd name="T23" fmla="*/ 54 h 54"/>
                <a:gd name="T24" fmla="*/ 39 w 40"/>
                <a:gd name="T25" fmla="*/ 51 h 54"/>
                <a:gd name="T26" fmla="*/ 39 w 40"/>
                <a:gd name="T27" fmla="*/ 50 h 54"/>
                <a:gd name="T28" fmla="*/ 40 w 40"/>
                <a:gd name="T29" fmla="*/ 41 h 54"/>
                <a:gd name="T30" fmla="*/ 39 w 40"/>
                <a:gd name="T31"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4">
                  <a:moveTo>
                    <a:pt x="39" y="41"/>
                  </a:moveTo>
                  <a:lnTo>
                    <a:pt x="39" y="41"/>
                  </a:lnTo>
                  <a:cubicBezTo>
                    <a:pt x="37" y="42"/>
                    <a:pt x="33" y="46"/>
                    <a:pt x="26" y="46"/>
                  </a:cubicBezTo>
                  <a:cubicBezTo>
                    <a:pt x="19" y="46"/>
                    <a:pt x="11" y="41"/>
                    <a:pt x="11" y="27"/>
                  </a:cubicBezTo>
                  <a:cubicBezTo>
                    <a:pt x="11" y="15"/>
                    <a:pt x="18" y="8"/>
                    <a:pt x="27" y="8"/>
                  </a:cubicBezTo>
                  <a:cubicBezTo>
                    <a:pt x="31" y="8"/>
                    <a:pt x="34" y="10"/>
                    <a:pt x="38" y="12"/>
                  </a:cubicBezTo>
                  <a:lnTo>
                    <a:pt x="38" y="12"/>
                  </a:lnTo>
                  <a:cubicBezTo>
                    <a:pt x="39" y="9"/>
                    <a:pt x="39" y="7"/>
                    <a:pt x="39" y="4"/>
                  </a:cubicBezTo>
                  <a:lnTo>
                    <a:pt x="39" y="3"/>
                  </a:lnTo>
                  <a:cubicBezTo>
                    <a:pt x="36" y="2"/>
                    <a:pt x="32" y="0"/>
                    <a:pt x="25" y="0"/>
                  </a:cubicBezTo>
                  <a:cubicBezTo>
                    <a:pt x="10" y="0"/>
                    <a:pt x="0" y="12"/>
                    <a:pt x="0" y="28"/>
                  </a:cubicBezTo>
                  <a:cubicBezTo>
                    <a:pt x="0" y="43"/>
                    <a:pt x="10" y="54"/>
                    <a:pt x="25" y="54"/>
                  </a:cubicBezTo>
                  <a:cubicBezTo>
                    <a:pt x="32" y="54"/>
                    <a:pt x="36" y="52"/>
                    <a:pt x="39" y="51"/>
                  </a:cubicBezTo>
                  <a:lnTo>
                    <a:pt x="39" y="50"/>
                  </a:lnTo>
                  <a:cubicBezTo>
                    <a:pt x="40" y="46"/>
                    <a:pt x="40" y="45"/>
                    <a:pt x="40" y="41"/>
                  </a:cubicBezTo>
                  <a:lnTo>
                    <a:pt x="39" y="4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93" name="Freeform 465"/>
            <p:cNvSpPr>
              <a:spLocks/>
            </p:cNvSpPr>
            <p:nvPr/>
          </p:nvSpPr>
          <p:spPr bwMode="auto">
            <a:xfrm>
              <a:off x="3210" y="1252"/>
              <a:ext cx="22" cy="52"/>
            </a:xfrm>
            <a:custGeom>
              <a:avLst/>
              <a:gdLst>
                <a:gd name="T0" fmla="*/ 28 w 29"/>
                <a:gd name="T1" fmla="*/ 58 h 67"/>
                <a:gd name="T2" fmla="*/ 28 w 29"/>
                <a:gd name="T3" fmla="*/ 58 h 67"/>
                <a:gd name="T4" fmla="*/ 23 w 29"/>
                <a:gd name="T5" fmla="*/ 59 h 67"/>
                <a:gd name="T6" fmla="*/ 18 w 29"/>
                <a:gd name="T7" fmla="*/ 50 h 67"/>
                <a:gd name="T8" fmla="*/ 17 w 29"/>
                <a:gd name="T9" fmla="*/ 42 h 67"/>
                <a:gd name="T10" fmla="*/ 18 w 29"/>
                <a:gd name="T11" fmla="*/ 23 h 67"/>
                <a:gd name="T12" fmla="*/ 28 w 29"/>
                <a:gd name="T13" fmla="*/ 23 h 67"/>
                <a:gd name="T14" fmla="*/ 29 w 29"/>
                <a:gd name="T15" fmla="*/ 23 h 67"/>
                <a:gd name="T16" fmla="*/ 29 w 29"/>
                <a:gd name="T17" fmla="*/ 16 h 67"/>
                <a:gd name="T18" fmla="*/ 29 w 29"/>
                <a:gd name="T19" fmla="*/ 15 h 67"/>
                <a:gd name="T20" fmla="*/ 18 w 29"/>
                <a:gd name="T21" fmla="*/ 15 h 67"/>
                <a:gd name="T22" fmla="*/ 18 w 29"/>
                <a:gd name="T23" fmla="*/ 0 h 67"/>
                <a:gd name="T24" fmla="*/ 17 w 29"/>
                <a:gd name="T25" fmla="*/ 0 h 67"/>
                <a:gd name="T26" fmla="*/ 7 w 29"/>
                <a:gd name="T27" fmla="*/ 3 h 67"/>
                <a:gd name="T28" fmla="*/ 7 w 29"/>
                <a:gd name="T29" fmla="*/ 3 h 67"/>
                <a:gd name="T30" fmla="*/ 7 w 29"/>
                <a:gd name="T31" fmla="*/ 9 h 67"/>
                <a:gd name="T32" fmla="*/ 7 w 29"/>
                <a:gd name="T33" fmla="*/ 15 h 67"/>
                <a:gd name="T34" fmla="*/ 1 w 29"/>
                <a:gd name="T35" fmla="*/ 15 h 67"/>
                <a:gd name="T36" fmla="*/ 0 w 29"/>
                <a:gd name="T37" fmla="*/ 16 h 67"/>
                <a:gd name="T38" fmla="*/ 0 w 29"/>
                <a:gd name="T39" fmla="*/ 23 h 67"/>
                <a:gd name="T40" fmla="*/ 0 w 29"/>
                <a:gd name="T41" fmla="*/ 24 h 67"/>
                <a:gd name="T42" fmla="*/ 7 w 29"/>
                <a:gd name="T43" fmla="*/ 23 h 67"/>
                <a:gd name="T44" fmla="*/ 7 w 29"/>
                <a:gd name="T45" fmla="*/ 45 h 67"/>
                <a:gd name="T46" fmla="*/ 9 w 29"/>
                <a:gd name="T47" fmla="*/ 62 h 67"/>
                <a:gd name="T48" fmla="*/ 21 w 29"/>
                <a:gd name="T49" fmla="*/ 67 h 67"/>
                <a:gd name="T50" fmla="*/ 28 w 29"/>
                <a:gd name="T51" fmla="*/ 66 h 67"/>
                <a:gd name="T52" fmla="*/ 28 w 29"/>
                <a:gd name="T53" fmla="*/ 66 h 67"/>
                <a:gd name="T54" fmla="*/ 29 w 29"/>
                <a:gd name="T55" fmla="*/ 59 h 67"/>
                <a:gd name="T56" fmla="*/ 28 w 29"/>
                <a:gd name="T57"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67">
                  <a:moveTo>
                    <a:pt x="28" y="58"/>
                  </a:moveTo>
                  <a:lnTo>
                    <a:pt x="28" y="58"/>
                  </a:lnTo>
                  <a:cubicBezTo>
                    <a:pt x="27" y="59"/>
                    <a:pt x="26" y="59"/>
                    <a:pt x="23" y="59"/>
                  </a:cubicBezTo>
                  <a:cubicBezTo>
                    <a:pt x="18" y="59"/>
                    <a:pt x="18" y="57"/>
                    <a:pt x="18" y="50"/>
                  </a:cubicBezTo>
                  <a:cubicBezTo>
                    <a:pt x="18" y="48"/>
                    <a:pt x="18" y="43"/>
                    <a:pt x="17" y="42"/>
                  </a:cubicBezTo>
                  <a:lnTo>
                    <a:pt x="18" y="23"/>
                  </a:lnTo>
                  <a:cubicBezTo>
                    <a:pt x="23" y="23"/>
                    <a:pt x="24" y="23"/>
                    <a:pt x="28" y="23"/>
                  </a:cubicBezTo>
                  <a:lnTo>
                    <a:pt x="29" y="23"/>
                  </a:lnTo>
                  <a:cubicBezTo>
                    <a:pt x="29" y="19"/>
                    <a:pt x="29" y="18"/>
                    <a:pt x="29" y="16"/>
                  </a:cubicBezTo>
                  <a:lnTo>
                    <a:pt x="29" y="15"/>
                  </a:lnTo>
                  <a:cubicBezTo>
                    <a:pt x="23" y="15"/>
                    <a:pt x="22" y="15"/>
                    <a:pt x="18" y="15"/>
                  </a:cubicBezTo>
                  <a:cubicBezTo>
                    <a:pt x="18" y="8"/>
                    <a:pt x="18" y="7"/>
                    <a:pt x="18" y="0"/>
                  </a:cubicBezTo>
                  <a:lnTo>
                    <a:pt x="17" y="0"/>
                  </a:lnTo>
                  <a:cubicBezTo>
                    <a:pt x="13" y="1"/>
                    <a:pt x="12" y="2"/>
                    <a:pt x="7" y="3"/>
                  </a:cubicBezTo>
                  <a:lnTo>
                    <a:pt x="7" y="3"/>
                  </a:lnTo>
                  <a:cubicBezTo>
                    <a:pt x="7" y="5"/>
                    <a:pt x="7" y="7"/>
                    <a:pt x="7" y="9"/>
                  </a:cubicBezTo>
                  <a:cubicBezTo>
                    <a:pt x="7" y="11"/>
                    <a:pt x="7" y="13"/>
                    <a:pt x="7" y="15"/>
                  </a:cubicBezTo>
                  <a:cubicBezTo>
                    <a:pt x="4" y="15"/>
                    <a:pt x="3" y="15"/>
                    <a:pt x="1" y="15"/>
                  </a:cubicBezTo>
                  <a:lnTo>
                    <a:pt x="0" y="16"/>
                  </a:lnTo>
                  <a:cubicBezTo>
                    <a:pt x="0" y="19"/>
                    <a:pt x="0" y="20"/>
                    <a:pt x="0" y="23"/>
                  </a:cubicBezTo>
                  <a:lnTo>
                    <a:pt x="0" y="24"/>
                  </a:lnTo>
                  <a:cubicBezTo>
                    <a:pt x="4" y="24"/>
                    <a:pt x="4" y="23"/>
                    <a:pt x="7" y="23"/>
                  </a:cubicBezTo>
                  <a:lnTo>
                    <a:pt x="7" y="45"/>
                  </a:lnTo>
                  <a:cubicBezTo>
                    <a:pt x="7" y="57"/>
                    <a:pt x="7" y="59"/>
                    <a:pt x="9" y="62"/>
                  </a:cubicBezTo>
                  <a:cubicBezTo>
                    <a:pt x="12" y="67"/>
                    <a:pt x="18" y="67"/>
                    <a:pt x="21" y="67"/>
                  </a:cubicBezTo>
                  <a:cubicBezTo>
                    <a:pt x="24" y="67"/>
                    <a:pt x="26" y="67"/>
                    <a:pt x="28" y="66"/>
                  </a:cubicBezTo>
                  <a:lnTo>
                    <a:pt x="28" y="66"/>
                  </a:lnTo>
                  <a:cubicBezTo>
                    <a:pt x="29" y="63"/>
                    <a:pt x="29" y="62"/>
                    <a:pt x="29" y="59"/>
                  </a:cubicBezTo>
                  <a:lnTo>
                    <a:pt x="28" y="5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94" name="Freeform 466"/>
            <p:cNvSpPr>
              <a:spLocks noEditPoints="1"/>
            </p:cNvSpPr>
            <p:nvPr/>
          </p:nvSpPr>
          <p:spPr bwMode="auto">
            <a:xfrm>
              <a:off x="3237" y="1245"/>
              <a:ext cx="10" cy="59"/>
            </a:xfrm>
            <a:custGeom>
              <a:avLst/>
              <a:gdLst>
                <a:gd name="T0" fmla="*/ 13 w 13"/>
                <a:gd name="T1" fmla="*/ 76 h 77"/>
                <a:gd name="T2" fmla="*/ 13 w 13"/>
                <a:gd name="T3" fmla="*/ 76 h 77"/>
                <a:gd name="T4" fmla="*/ 12 w 13"/>
                <a:gd name="T5" fmla="*/ 49 h 77"/>
                <a:gd name="T6" fmla="*/ 13 w 13"/>
                <a:gd name="T7" fmla="*/ 25 h 77"/>
                <a:gd name="T8" fmla="*/ 12 w 13"/>
                <a:gd name="T9" fmla="*/ 25 h 77"/>
                <a:gd name="T10" fmla="*/ 1 w 13"/>
                <a:gd name="T11" fmla="*/ 27 h 77"/>
                <a:gd name="T12" fmla="*/ 0 w 13"/>
                <a:gd name="T13" fmla="*/ 27 h 77"/>
                <a:gd name="T14" fmla="*/ 1 w 13"/>
                <a:gd name="T15" fmla="*/ 56 h 77"/>
                <a:gd name="T16" fmla="*/ 1 w 13"/>
                <a:gd name="T17" fmla="*/ 76 h 77"/>
                <a:gd name="T18" fmla="*/ 1 w 13"/>
                <a:gd name="T19" fmla="*/ 77 h 77"/>
                <a:gd name="T20" fmla="*/ 12 w 13"/>
                <a:gd name="T21" fmla="*/ 77 h 77"/>
                <a:gd name="T22" fmla="*/ 13 w 13"/>
                <a:gd name="T23" fmla="*/ 76 h 77"/>
                <a:gd name="T24" fmla="*/ 13 w 13"/>
                <a:gd name="T25" fmla="*/ 10 h 77"/>
                <a:gd name="T26" fmla="*/ 13 w 13"/>
                <a:gd name="T27" fmla="*/ 10 h 77"/>
                <a:gd name="T28" fmla="*/ 13 w 13"/>
                <a:gd name="T29" fmla="*/ 1 h 77"/>
                <a:gd name="T30" fmla="*/ 12 w 13"/>
                <a:gd name="T31" fmla="*/ 0 h 77"/>
                <a:gd name="T32" fmla="*/ 1 w 13"/>
                <a:gd name="T33" fmla="*/ 1 h 77"/>
                <a:gd name="T34" fmla="*/ 1 w 13"/>
                <a:gd name="T35" fmla="*/ 2 h 77"/>
                <a:gd name="T36" fmla="*/ 1 w 13"/>
                <a:gd name="T37" fmla="*/ 7 h 77"/>
                <a:gd name="T38" fmla="*/ 1 w 13"/>
                <a:gd name="T39" fmla="*/ 11 h 77"/>
                <a:gd name="T40" fmla="*/ 1 w 13"/>
                <a:gd name="T41" fmla="*/ 12 h 77"/>
                <a:gd name="T42" fmla="*/ 12 w 13"/>
                <a:gd name="T43" fmla="*/ 11 h 77"/>
                <a:gd name="T44" fmla="*/ 13 w 13"/>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77">
                  <a:moveTo>
                    <a:pt x="13" y="76"/>
                  </a:moveTo>
                  <a:lnTo>
                    <a:pt x="13" y="76"/>
                  </a:lnTo>
                  <a:cubicBezTo>
                    <a:pt x="12" y="69"/>
                    <a:pt x="12" y="67"/>
                    <a:pt x="12" y="49"/>
                  </a:cubicBezTo>
                  <a:cubicBezTo>
                    <a:pt x="12" y="36"/>
                    <a:pt x="12" y="30"/>
                    <a:pt x="13" y="25"/>
                  </a:cubicBezTo>
                  <a:lnTo>
                    <a:pt x="12" y="25"/>
                  </a:lnTo>
                  <a:cubicBezTo>
                    <a:pt x="7" y="26"/>
                    <a:pt x="5" y="26"/>
                    <a:pt x="1" y="27"/>
                  </a:cubicBezTo>
                  <a:lnTo>
                    <a:pt x="0" y="27"/>
                  </a:lnTo>
                  <a:cubicBezTo>
                    <a:pt x="1" y="33"/>
                    <a:pt x="1" y="37"/>
                    <a:pt x="1" y="56"/>
                  </a:cubicBezTo>
                  <a:cubicBezTo>
                    <a:pt x="1" y="67"/>
                    <a:pt x="1" y="71"/>
                    <a:pt x="1" y="76"/>
                  </a:cubicBezTo>
                  <a:lnTo>
                    <a:pt x="1" y="77"/>
                  </a:lnTo>
                  <a:cubicBezTo>
                    <a:pt x="6" y="77"/>
                    <a:pt x="7" y="77"/>
                    <a:pt x="12" y="77"/>
                  </a:cubicBezTo>
                  <a:lnTo>
                    <a:pt x="13" y="76"/>
                  </a:lnTo>
                  <a:close/>
                  <a:moveTo>
                    <a:pt x="13" y="10"/>
                  </a:moveTo>
                  <a:lnTo>
                    <a:pt x="13" y="10"/>
                  </a:lnTo>
                  <a:cubicBezTo>
                    <a:pt x="13" y="6"/>
                    <a:pt x="13" y="5"/>
                    <a:pt x="13" y="1"/>
                  </a:cubicBezTo>
                  <a:lnTo>
                    <a:pt x="12" y="0"/>
                  </a:lnTo>
                  <a:cubicBezTo>
                    <a:pt x="7" y="1"/>
                    <a:pt x="6" y="1"/>
                    <a:pt x="1" y="1"/>
                  </a:cubicBezTo>
                  <a:lnTo>
                    <a:pt x="1" y="2"/>
                  </a:lnTo>
                  <a:cubicBezTo>
                    <a:pt x="1" y="4"/>
                    <a:pt x="1" y="5"/>
                    <a:pt x="1" y="7"/>
                  </a:cubicBezTo>
                  <a:cubicBezTo>
                    <a:pt x="1" y="8"/>
                    <a:pt x="1" y="10"/>
                    <a:pt x="1" y="11"/>
                  </a:cubicBezTo>
                  <a:lnTo>
                    <a:pt x="1" y="12"/>
                  </a:lnTo>
                  <a:cubicBezTo>
                    <a:pt x="6" y="11"/>
                    <a:pt x="7" y="11"/>
                    <a:pt x="12" y="11"/>
                  </a:cubicBezTo>
                  <a:lnTo>
                    <a:pt x="13"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95" name="Freeform 467"/>
            <p:cNvSpPr>
              <a:spLocks noEditPoints="1"/>
            </p:cNvSpPr>
            <p:nvPr/>
          </p:nvSpPr>
          <p:spPr bwMode="auto">
            <a:xfrm>
              <a:off x="3255" y="1263"/>
              <a:ext cx="38" cy="42"/>
            </a:xfrm>
            <a:custGeom>
              <a:avLst/>
              <a:gdLst>
                <a:gd name="T0" fmla="*/ 49 w 49"/>
                <a:gd name="T1" fmla="*/ 26 h 54"/>
                <a:gd name="T2" fmla="*/ 49 w 49"/>
                <a:gd name="T3" fmla="*/ 26 h 54"/>
                <a:gd name="T4" fmla="*/ 43 w 49"/>
                <a:gd name="T5" fmla="*/ 7 h 54"/>
                <a:gd name="T6" fmla="*/ 26 w 49"/>
                <a:gd name="T7" fmla="*/ 0 h 54"/>
                <a:gd name="T8" fmla="*/ 7 w 49"/>
                <a:gd name="T9" fmla="*/ 7 h 54"/>
                <a:gd name="T10" fmla="*/ 0 w 49"/>
                <a:gd name="T11" fmla="*/ 27 h 54"/>
                <a:gd name="T12" fmla="*/ 7 w 49"/>
                <a:gd name="T13" fmla="*/ 47 h 54"/>
                <a:gd name="T14" fmla="*/ 25 w 49"/>
                <a:gd name="T15" fmla="*/ 54 h 54"/>
                <a:gd name="T16" fmla="*/ 42 w 49"/>
                <a:gd name="T17" fmla="*/ 48 h 54"/>
                <a:gd name="T18" fmla="*/ 49 w 49"/>
                <a:gd name="T19" fmla="*/ 36 h 54"/>
                <a:gd name="T20" fmla="*/ 49 w 49"/>
                <a:gd name="T21" fmla="*/ 26 h 54"/>
                <a:gd name="T22" fmla="*/ 39 w 49"/>
                <a:gd name="T23" fmla="*/ 27 h 54"/>
                <a:gd name="T24" fmla="*/ 39 w 49"/>
                <a:gd name="T25" fmla="*/ 27 h 54"/>
                <a:gd name="T26" fmla="*/ 36 w 49"/>
                <a:gd name="T27" fmla="*/ 40 h 54"/>
                <a:gd name="T28" fmla="*/ 25 w 49"/>
                <a:gd name="T29" fmla="*/ 46 h 54"/>
                <a:gd name="T30" fmla="*/ 19 w 49"/>
                <a:gd name="T31" fmla="*/ 45 h 54"/>
                <a:gd name="T32" fmla="*/ 11 w 49"/>
                <a:gd name="T33" fmla="*/ 27 h 54"/>
                <a:gd name="T34" fmla="*/ 14 w 49"/>
                <a:gd name="T35" fmla="*/ 13 h 54"/>
                <a:gd name="T36" fmla="*/ 25 w 49"/>
                <a:gd name="T37" fmla="*/ 8 h 54"/>
                <a:gd name="T38" fmla="*/ 36 w 49"/>
                <a:gd name="T39" fmla="*/ 13 h 54"/>
                <a:gd name="T40" fmla="*/ 39 w 49"/>
                <a:gd name="T4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4">
                  <a:moveTo>
                    <a:pt x="49" y="26"/>
                  </a:moveTo>
                  <a:lnTo>
                    <a:pt x="49" y="26"/>
                  </a:lnTo>
                  <a:cubicBezTo>
                    <a:pt x="49" y="19"/>
                    <a:pt x="48" y="12"/>
                    <a:pt x="43" y="7"/>
                  </a:cubicBezTo>
                  <a:cubicBezTo>
                    <a:pt x="39" y="2"/>
                    <a:pt x="32" y="0"/>
                    <a:pt x="26" y="0"/>
                  </a:cubicBezTo>
                  <a:cubicBezTo>
                    <a:pt x="16" y="0"/>
                    <a:pt x="10" y="4"/>
                    <a:pt x="7" y="7"/>
                  </a:cubicBezTo>
                  <a:cubicBezTo>
                    <a:pt x="1" y="14"/>
                    <a:pt x="0" y="23"/>
                    <a:pt x="0" y="27"/>
                  </a:cubicBezTo>
                  <a:cubicBezTo>
                    <a:pt x="0" y="30"/>
                    <a:pt x="1" y="40"/>
                    <a:pt x="7" y="47"/>
                  </a:cubicBezTo>
                  <a:cubicBezTo>
                    <a:pt x="10" y="51"/>
                    <a:pt x="16" y="54"/>
                    <a:pt x="25" y="54"/>
                  </a:cubicBezTo>
                  <a:cubicBezTo>
                    <a:pt x="32" y="54"/>
                    <a:pt x="38" y="52"/>
                    <a:pt x="42" y="48"/>
                  </a:cubicBezTo>
                  <a:cubicBezTo>
                    <a:pt x="45" y="45"/>
                    <a:pt x="47" y="41"/>
                    <a:pt x="49" y="36"/>
                  </a:cubicBezTo>
                  <a:cubicBezTo>
                    <a:pt x="49" y="33"/>
                    <a:pt x="49" y="30"/>
                    <a:pt x="49" y="26"/>
                  </a:cubicBezTo>
                  <a:close/>
                  <a:moveTo>
                    <a:pt x="39" y="27"/>
                  </a:moveTo>
                  <a:lnTo>
                    <a:pt x="39" y="27"/>
                  </a:lnTo>
                  <a:cubicBezTo>
                    <a:pt x="39" y="29"/>
                    <a:pt x="39" y="35"/>
                    <a:pt x="36" y="40"/>
                  </a:cubicBezTo>
                  <a:cubicBezTo>
                    <a:pt x="34" y="45"/>
                    <a:pt x="29" y="46"/>
                    <a:pt x="25" y="46"/>
                  </a:cubicBezTo>
                  <a:cubicBezTo>
                    <a:pt x="23" y="46"/>
                    <a:pt x="21" y="46"/>
                    <a:pt x="19" y="45"/>
                  </a:cubicBezTo>
                  <a:cubicBezTo>
                    <a:pt x="11" y="41"/>
                    <a:pt x="11" y="31"/>
                    <a:pt x="11" y="27"/>
                  </a:cubicBezTo>
                  <a:cubicBezTo>
                    <a:pt x="11" y="23"/>
                    <a:pt x="12" y="17"/>
                    <a:pt x="14" y="13"/>
                  </a:cubicBezTo>
                  <a:cubicBezTo>
                    <a:pt x="18" y="8"/>
                    <a:pt x="23" y="8"/>
                    <a:pt x="25" y="8"/>
                  </a:cubicBezTo>
                  <a:cubicBezTo>
                    <a:pt x="31" y="8"/>
                    <a:pt x="34" y="10"/>
                    <a:pt x="36" y="13"/>
                  </a:cubicBezTo>
                  <a:cubicBezTo>
                    <a:pt x="38" y="18"/>
                    <a:pt x="39" y="24"/>
                    <a:pt x="39" y="2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96" name="Freeform 468"/>
            <p:cNvSpPr>
              <a:spLocks/>
            </p:cNvSpPr>
            <p:nvPr/>
          </p:nvSpPr>
          <p:spPr bwMode="auto">
            <a:xfrm>
              <a:off x="3301" y="1263"/>
              <a:ext cx="35" cy="41"/>
            </a:xfrm>
            <a:custGeom>
              <a:avLst/>
              <a:gdLst>
                <a:gd name="T0" fmla="*/ 45 w 45"/>
                <a:gd name="T1" fmla="*/ 52 h 53"/>
                <a:gd name="T2" fmla="*/ 45 w 45"/>
                <a:gd name="T3" fmla="*/ 52 h 53"/>
                <a:gd name="T4" fmla="*/ 45 w 45"/>
                <a:gd name="T5" fmla="*/ 32 h 53"/>
                <a:gd name="T6" fmla="*/ 45 w 45"/>
                <a:gd name="T7" fmla="*/ 21 h 53"/>
                <a:gd name="T8" fmla="*/ 43 w 45"/>
                <a:gd name="T9" fmla="*/ 9 h 53"/>
                <a:gd name="T10" fmla="*/ 37 w 45"/>
                <a:gd name="T11" fmla="*/ 2 h 53"/>
                <a:gd name="T12" fmla="*/ 29 w 45"/>
                <a:gd name="T13" fmla="*/ 0 h 53"/>
                <a:gd name="T14" fmla="*/ 12 w 45"/>
                <a:gd name="T15" fmla="*/ 7 h 53"/>
                <a:gd name="T16" fmla="*/ 12 w 45"/>
                <a:gd name="T17" fmla="*/ 1 h 53"/>
                <a:gd name="T18" fmla="*/ 11 w 45"/>
                <a:gd name="T19" fmla="*/ 1 h 53"/>
                <a:gd name="T20" fmla="*/ 1 w 45"/>
                <a:gd name="T21" fmla="*/ 3 h 53"/>
                <a:gd name="T22" fmla="*/ 0 w 45"/>
                <a:gd name="T23" fmla="*/ 3 h 53"/>
                <a:gd name="T24" fmla="*/ 1 w 45"/>
                <a:gd name="T25" fmla="*/ 34 h 53"/>
                <a:gd name="T26" fmla="*/ 1 w 45"/>
                <a:gd name="T27" fmla="*/ 52 h 53"/>
                <a:gd name="T28" fmla="*/ 1 w 45"/>
                <a:gd name="T29" fmla="*/ 53 h 53"/>
                <a:gd name="T30" fmla="*/ 12 w 45"/>
                <a:gd name="T31" fmla="*/ 53 h 53"/>
                <a:gd name="T32" fmla="*/ 12 w 45"/>
                <a:gd name="T33" fmla="*/ 52 h 53"/>
                <a:gd name="T34" fmla="*/ 12 w 45"/>
                <a:gd name="T35" fmla="*/ 14 h 53"/>
                <a:gd name="T36" fmla="*/ 25 w 45"/>
                <a:gd name="T37" fmla="*/ 9 h 53"/>
                <a:gd name="T38" fmla="*/ 34 w 45"/>
                <a:gd name="T39" fmla="*/ 16 h 53"/>
                <a:gd name="T40" fmla="*/ 34 w 45"/>
                <a:gd name="T41" fmla="*/ 35 h 53"/>
                <a:gd name="T42" fmla="*/ 34 w 45"/>
                <a:gd name="T43" fmla="*/ 49 h 53"/>
                <a:gd name="T44" fmla="*/ 34 w 45"/>
                <a:gd name="T45" fmla="*/ 52 h 53"/>
                <a:gd name="T46" fmla="*/ 35 w 45"/>
                <a:gd name="T47" fmla="*/ 53 h 53"/>
                <a:gd name="T48" fmla="*/ 45 w 45"/>
                <a:gd name="T49" fmla="*/ 53 h 53"/>
                <a:gd name="T50" fmla="*/ 45 w 45"/>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5" y="52"/>
                  </a:moveTo>
                  <a:lnTo>
                    <a:pt x="45" y="52"/>
                  </a:lnTo>
                  <a:cubicBezTo>
                    <a:pt x="45" y="48"/>
                    <a:pt x="45" y="44"/>
                    <a:pt x="45" y="32"/>
                  </a:cubicBezTo>
                  <a:lnTo>
                    <a:pt x="45" y="21"/>
                  </a:lnTo>
                  <a:cubicBezTo>
                    <a:pt x="44" y="15"/>
                    <a:pt x="44" y="12"/>
                    <a:pt x="43" y="9"/>
                  </a:cubicBezTo>
                  <a:cubicBezTo>
                    <a:pt x="42" y="6"/>
                    <a:pt x="40" y="4"/>
                    <a:pt x="37" y="2"/>
                  </a:cubicBezTo>
                  <a:cubicBezTo>
                    <a:pt x="35" y="1"/>
                    <a:pt x="32" y="0"/>
                    <a:pt x="29" y="0"/>
                  </a:cubicBezTo>
                  <a:cubicBezTo>
                    <a:pt x="20" y="0"/>
                    <a:pt x="14" y="5"/>
                    <a:pt x="12" y="7"/>
                  </a:cubicBezTo>
                  <a:lnTo>
                    <a:pt x="12" y="1"/>
                  </a:lnTo>
                  <a:lnTo>
                    <a:pt x="11" y="1"/>
                  </a:lnTo>
                  <a:cubicBezTo>
                    <a:pt x="6" y="2"/>
                    <a:pt x="6" y="2"/>
                    <a:pt x="1" y="3"/>
                  </a:cubicBezTo>
                  <a:lnTo>
                    <a:pt x="0" y="3"/>
                  </a:lnTo>
                  <a:cubicBezTo>
                    <a:pt x="0" y="10"/>
                    <a:pt x="1" y="18"/>
                    <a:pt x="1" y="34"/>
                  </a:cubicBezTo>
                  <a:cubicBezTo>
                    <a:pt x="1" y="42"/>
                    <a:pt x="1" y="47"/>
                    <a:pt x="1" y="52"/>
                  </a:cubicBezTo>
                  <a:lnTo>
                    <a:pt x="1" y="53"/>
                  </a:lnTo>
                  <a:cubicBezTo>
                    <a:pt x="6" y="53"/>
                    <a:pt x="7" y="53"/>
                    <a:pt x="12" y="53"/>
                  </a:cubicBezTo>
                  <a:lnTo>
                    <a:pt x="12" y="52"/>
                  </a:lnTo>
                  <a:cubicBezTo>
                    <a:pt x="12" y="41"/>
                    <a:pt x="11" y="32"/>
                    <a:pt x="12" y="14"/>
                  </a:cubicBezTo>
                  <a:cubicBezTo>
                    <a:pt x="14" y="12"/>
                    <a:pt x="19" y="9"/>
                    <a:pt x="25" y="9"/>
                  </a:cubicBezTo>
                  <a:cubicBezTo>
                    <a:pt x="26" y="9"/>
                    <a:pt x="32" y="9"/>
                    <a:pt x="34" y="16"/>
                  </a:cubicBezTo>
                  <a:cubicBezTo>
                    <a:pt x="34" y="18"/>
                    <a:pt x="34" y="19"/>
                    <a:pt x="34" y="35"/>
                  </a:cubicBezTo>
                  <a:cubicBezTo>
                    <a:pt x="34" y="39"/>
                    <a:pt x="34" y="44"/>
                    <a:pt x="34" y="49"/>
                  </a:cubicBezTo>
                  <a:cubicBezTo>
                    <a:pt x="34" y="50"/>
                    <a:pt x="34" y="51"/>
                    <a:pt x="34" y="52"/>
                  </a:cubicBezTo>
                  <a:lnTo>
                    <a:pt x="35" y="53"/>
                  </a:lnTo>
                  <a:cubicBezTo>
                    <a:pt x="39" y="53"/>
                    <a:pt x="40" y="53"/>
                    <a:pt x="45" y="53"/>
                  </a:cubicBezTo>
                  <a:lnTo>
                    <a:pt x="45"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97" name="Freeform 469"/>
            <p:cNvSpPr>
              <a:spLocks noEditPoints="1"/>
            </p:cNvSpPr>
            <p:nvPr/>
          </p:nvSpPr>
          <p:spPr bwMode="auto">
            <a:xfrm>
              <a:off x="3343" y="1263"/>
              <a:ext cx="33" cy="42"/>
            </a:xfrm>
            <a:custGeom>
              <a:avLst/>
              <a:gdLst>
                <a:gd name="T0" fmla="*/ 41 w 42"/>
                <a:gd name="T1" fmla="*/ 23 h 54"/>
                <a:gd name="T2" fmla="*/ 41 w 42"/>
                <a:gd name="T3" fmla="*/ 23 h 54"/>
                <a:gd name="T4" fmla="*/ 41 w 42"/>
                <a:gd name="T5" fmla="*/ 10 h 54"/>
                <a:gd name="T6" fmla="*/ 24 w 42"/>
                <a:gd name="T7" fmla="*/ 0 h 54"/>
                <a:gd name="T8" fmla="*/ 7 w 42"/>
                <a:gd name="T9" fmla="*/ 3 h 54"/>
                <a:gd name="T10" fmla="*/ 6 w 42"/>
                <a:gd name="T11" fmla="*/ 4 h 54"/>
                <a:gd name="T12" fmla="*/ 6 w 42"/>
                <a:gd name="T13" fmla="*/ 11 h 54"/>
                <a:gd name="T14" fmla="*/ 7 w 42"/>
                <a:gd name="T15" fmla="*/ 12 h 54"/>
                <a:gd name="T16" fmla="*/ 22 w 42"/>
                <a:gd name="T17" fmla="*/ 8 h 54"/>
                <a:gd name="T18" fmla="*/ 30 w 42"/>
                <a:gd name="T19" fmla="*/ 12 h 54"/>
                <a:gd name="T20" fmla="*/ 31 w 42"/>
                <a:gd name="T21" fmla="*/ 18 h 54"/>
                <a:gd name="T22" fmla="*/ 29 w 42"/>
                <a:gd name="T23" fmla="*/ 18 h 54"/>
                <a:gd name="T24" fmla="*/ 0 w 42"/>
                <a:gd name="T25" fmla="*/ 37 h 54"/>
                <a:gd name="T26" fmla="*/ 17 w 42"/>
                <a:gd name="T27" fmla="*/ 54 h 54"/>
                <a:gd name="T28" fmla="*/ 31 w 42"/>
                <a:gd name="T29" fmla="*/ 49 h 54"/>
                <a:gd name="T30" fmla="*/ 31 w 42"/>
                <a:gd name="T31" fmla="*/ 53 h 54"/>
                <a:gd name="T32" fmla="*/ 31 w 42"/>
                <a:gd name="T33" fmla="*/ 53 h 54"/>
                <a:gd name="T34" fmla="*/ 41 w 42"/>
                <a:gd name="T35" fmla="*/ 53 h 54"/>
                <a:gd name="T36" fmla="*/ 42 w 42"/>
                <a:gd name="T37" fmla="*/ 52 h 54"/>
                <a:gd name="T38" fmla="*/ 41 w 42"/>
                <a:gd name="T39" fmla="*/ 32 h 54"/>
                <a:gd name="T40" fmla="*/ 41 w 42"/>
                <a:gd name="T41" fmla="*/ 23 h 54"/>
                <a:gd name="T42" fmla="*/ 31 w 42"/>
                <a:gd name="T43" fmla="*/ 25 h 54"/>
                <a:gd name="T44" fmla="*/ 31 w 42"/>
                <a:gd name="T45" fmla="*/ 25 h 54"/>
                <a:gd name="T46" fmla="*/ 31 w 42"/>
                <a:gd name="T47" fmla="*/ 42 h 54"/>
                <a:gd name="T48" fmla="*/ 20 w 42"/>
                <a:gd name="T49" fmla="*/ 46 h 54"/>
                <a:gd name="T50" fmla="*/ 11 w 42"/>
                <a:gd name="T51" fmla="*/ 37 h 54"/>
                <a:gd name="T52" fmla="*/ 30 w 42"/>
                <a:gd name="T53" fmla="*/ 25 h 54"/>
                <a:gd name="T54" fmla="*/ 31 w 42"/>
                <a:gd name="T55"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54">
                  <a:moveTo>
                    <a:pt x="41" y="23"/>
                  </a:moveTo>
                  <a:lnTo>
                    <a:pt x="41" y="23"/>
                  </a:lnTo>
                  <a:cubicBezTo>
                    <a:pt x="41" y="18"/>
                    <a:pt x="41" y="13"/>
                    <a:pt x="41" y="10"/>
                  </a:cubicBezTo>
                  <a:cubicBezTo>
                    <a:pt x="39" y="3"/>
                    <a:pt x="31" y="0"/>
                    <a:pt x="24" y="0"/>
                  </a:cubicBezTo>
                  <a:cubicBezTo>
                    <a:pt x="18" y="0"/>
                    <a:pt x="13" y="1"/>
                    <a:pt x="7" y="3"/>
                  </a:cubicBezTo>
                  <a:lnTo>
                    <a:pt x="6" y="4"/>
                  </a:lnTo>
                  <a:cubicBezTo>
                    <a:pt x="6" y="6"/>
                    <a:pt x="6" y="7"/>
                    <a:pt x="6" y="11"/>
                  </a:cubicBezTo>
                  <a:lnTo>
                    <a:pt x="7" y="12"/>
                  </a:lnTo>
                  <a:cubicBezTo>
                    <a:pt x="11" y="10"/>
                    <a:pt x="16" y="8"/>
                    <a:pt x="22" y="8"/>
                  </a:cubicBezTo>
                  <a:cubicBezTo>
                    <a:pt x="27" y="8"/>
                    <a:pt x="29" y="10"/>
                    <a:pt x="30" y="12"/>
                  </a:cubicBezTo>
                  <a:cubicBezTo>
                    <a:pt x="31" y="13"/>
                    <a:pt x="31" y="15"/>
                    <a:pt x="31" y="18"/>
                  </a:cubicBezTo>
                  <a:lnTo>
                    <a:pt x="29" y="18"/>
                  </a:lnTo>
                  <a:cubicBezTo>
                    <a:pt x="12" y="20"/>
                    <a:pt x="0" y="24"/>
                    <a:pt x="0" y="37"/>
                  </a:cubicBezTo>
                  <a:cubicBezTo>
                    <a:pt x="0" y="47"/>
                    <a:pt x="7" y="54"/>
                    <a:pt x="17" y="54"/>
                  </a:cubicBezTo>
                  <a:cubicBezTo>
                    <a:pt x="25" y="54"/>
                    <a:pt x="29" y="50"/>
                    <a:pt x="31" y="49"/>
                  </a:cubicBezTo>
                  <a:lnTo>
                    <a:pt x="31" y="53"/>
                  </a:lnTo>
                  <a:lnTo>
                    <a:pt x="31" y="53"/>
                  </a:lnTo>
                  <a:cubicBezTo>
                    <a:pt x="36" y="53"/>
                    <a:pt x="37" y="53"/>
                    <a:pt x="41" y="53"/>
                  </a:cubicBezTo>
                  <a:lnTo>
                    <a:pt x="42" y="52"/>
                  </a:lnTo>
                  <a:cubicBezTo>
                    <a:pt x="41" y="46"/>
                    <a:pt x="41" y="45"/>
                    <a:pt x="41" y="32"/>
                  </a:cubicBezTo>
                  <a:lnTo>
                    <a:pt x="41" y="23"/>
                  </a:lnTo>
                  <a:close/>
                  <a:moveTo>
                    <a:pt x="31" y="25"/>
                  </a:moveTo>
                  <a:lnTo>
                    <a:pt x="31" y="25"/>
                  </a:lnTo>
                  <a:lnTo>
                    <a:pt x="31" y="42"/>
                  </a:lnTo>
                  <a:cubicBezTo>
                    <a:pt x="30" y="43"/>
                    <a:pt x="27" y="46"/>
                    <a:pt x="20" y="46"/>
                  </a:cubicBezTo>
                  <a:cubicBezTo>
                    <a:pt x="11" y="46"/>
                    <a:pt x="11" y="37"/>
                    <a:pt x="11" y="37"/>
                  </a:cubicBezTo>
                  <a:cubicBezTo>
                    <a:pt x="11" y="28"/>
                    <a:pt x="20" y="27"/>
                    <a:pt x="30" y="25"/>
                  </a:cubicBezTo>
                  <a:lnTo>
                    <a:pt x="31" y="2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98" name="Freeform 470"/>
            <p:cNvSpPr>
              <a:spLocks/>
            </p:cNvSpPr>
            <p:nvPr/>
          </p:nvSpPr>
          <p:spPr bwMode="auto">
            <a:xfrm>
              <a:off x="3386" y="1243"/>
              <a:ext cx="8" cy="61"/>
            </a:xfrm>
            <a:custGeom>
              <a:avLst/>
              <a:gdLst>
                <a:gd name="T0" fmla="*/ 11 w 11"/>
                <a:gd name="T1" fmla="*/ 78 h 79"/>
                <a:gd name="T2" fmla="*/ 11 w 11"/>
                <a:gd name="T3" fmla="*/ 78 h 79"/>
                <a:gd name="T4" fmla="*/ 11 w 11"/>
                <a:gd name="T5" fmla="*/ 40 h 79"/>
                <a:gd name="T6" fmla="*/ 11 w 11"/>
                <a:gd name="T7" fmla="*/ 1 h 79"/>
                <a:gd name="T8" fmla="*/ 11 w 11"/>
                <a:gd name="T9" fmla="*/ 0 h 79"/>
                <a:gd name="T10" fmla="*/ 0 w 11"/>
                <a:gd name="T11" fmla="*/ 2 h 79"/>
                <a:gd name="T12" fmla="*/ 0 w 11"/>
                <a:gd name="T13" fmla="*/ 3 h 79"/>
                <a:gd name="T14" fmla="*/ 1 w 11"/>
                <a:gd name="T15" fmla="*/ 43 h 79"/>
                <a:gd name="T16" fmla="*/ 0 w 11"/>
                <a:gd name="T17" fmla="*/ 78 h 79"/>
                <a:gd name="T18" fmla="*/ 1 w 11"/>
                <a:gd name="T19" fmla="*/ 79 h 79"/>
                <a:gd name="T20" fmla="*/ 11 w 11"/>
                <a:gd name="T21" fmla="*/ 79 h 79"/>
                <a:gd name="T22" fmla="*/ 11 w 11"/>
                <a:gd name="T23"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79">
                  <a:moveTo>
                    <a:pt x="11" y="78"/>
                  </a:moveTo>
                  <a:lnTo>
                    <a:pt x="11" y="78"/>
                  </a:lnTo>
                  <a:cubicBezTo>
                    <a:pt x="11" y="69"/>
                    <a:pt x="11" y="61"/>
                    <a:pt x="11" y="40"/>
                  </a:cubicBezTo>
                  <a:cubicBezTo>
                    <a:pt x="11" y="27"/>
                    <a:pt x="11" y="13"/>
                    <a:pt x="11" y="1"/>
                  </a:cubicBezTo>
                  <a:lnTo>
                    <a:pt x="11" y="0"/>
                  </a:lnTo>
                  <a:cubicBezTo>
                    <a:pt x="6" y="1"/>
                    <a:pt x="5" y="1"/>
                    <a:pt x="0" y="2"/>
                  </a:cubicBezTo>
                  <a:lnTo>
                    <a:pt x="0" y="3"/>
                  </a:lnTo>
                  <a:cubicBezTo>
                    <a:pt x="1" y="15"/>
                    <a:pt x="1" y="30"/>
                    <a:pt x="1" y="43"/>
                  </a:cubicBezTo>
                  <a:cubicBezTo>
                    <a:pt x="1" y="63"/>
                    <a:pt x="0" y="71"/>
                    <a:pt x="0" y="78"/>
                  </a:cubicBezTo>
                  <a:lnTo>
                    <a:pt x="1" y="79"/>
                  </a:lnTo>
                  <a:cubicBezTo>
                    <a:pt x="5" y="79"/>
                    <a:pt x="6" y="79"/>
                    <a:pt x="11" y="79"/>
                  </a:cubicBezTo>
                  <a:lnTo>
                    <a:pt x="11" y="7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99" name="Freeform 471"/>
            <p:cNvSpPr>
              <a:spLocks/>
            </p:cNvSpPr>
            <p:nvPr/>
          </p:nvSpPr>
          <p:spPr bwMode="auto">
            <a:xfrm>
              <a:off x="2926" y="1359"/>
              <a:ext cx="20" cy="40"/>
            </a:xfrm>
            <a:custGeom>
              <a:avLst/>
              <a:gdLst>
                <a:gd name="T0" fmla="*/ 25 w 26"/>
                <a:gd name="T1" fmla="*/ 11 h 53"/>
                <a:gd name="T2" fmla="*/ 25 w 26"/>
                <a:gd name="T3" fmla="*/ 11 h 53"/>
                <a:gd name="T4" fmla="*/ 26 w 26"/>
                <a:gd name="T5" fmla="*/ 1 h 53"/>
                <a:gd name="T6" fmla="*/ 26 w 26"/>
                <a:gd name="T7" fmla="*/ 0 h 53"/>
                <a:gd name="T8" fmla="*/ 23 w 26"/>
                <a:gd name="T9" fmla="*/ 0 h 53"/>
                <a:gd name="T10" fmla="*/ 11 w 26"/>
                <a:gd name="T11" fmla="*/ 10 h 53"/>
                <a:gd name="T12" fmla="*/ 12 w 26"/>
                <a:gd name="T13" fmla="*/ 1 h 53"/>
                <a:gd name="T14" fmla="*/ 11 w 26"/>
                <a:gd name="T15" fmla="*/ 1 h 53"/>
                <a:gd name="T16" fmla="*/ 1 w 26"/>
                <a:gd name="T17" fmla="*/ 3 h 53"/>
                <a:gd name="T18" fmla="*/ 0 w 26"/>
                <a:gd name="T19" fmla="*/ 3 h 53"/>
                <a:gd name="T20" fmla="*/ 1 w 26"/>
                <a:gd name="T21" fmla="*/ 29 h 53"/>
                <a:gd name="T22" fmla="*/ 1 w 26"/>
                <a:gd name="T23" fmla="*/ 52 h 53"/>
                <a:gd name="T24" fmla="*/ 1 w 26"/>
                <a:gd name="T25" fmla="*/ 53 h 53"/>
                <a:gd name="T26" fmla="*/ 12 w 26"/>
                <a:gd name="T27" fmla="*/ 53 h 53"/>
                <a:gd name="T28" fmla="*/ 12 w 26"/>
                <a:gd name="T29" fmla="*/ 52 h 53"/>
                <a:gd name="T30" fmla="*/ 12 w 26"/>
                <a:gd name="T31" fmla="*/ 29 h 53"/>
                <a:gd name="T32" fmla="*/ 16 w 26"/>
                <a:gd name="T33" fmla="*/ 12 h 53"/>
                <a:gd name="T34" fmla="*/ 20 w 26"/>
                <a:gd name="T35" fmla="*/ 11 h 53"/>
                <a:gd name="T36" fmla="*/ 24 w 26"/>
                <a:gd name="T37" fmla="*/ 12 h 53"/>
                <a:gd name="T38" fmla="*/ 25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5" y="11"/>
                  </a:moveTo>
                  <a:lnTo>
                    <a:pt x="25" y="11"/>
                  </a:lnTo>
                  <a:cubicBezTo>
                    <a:pt x="25" y="7"/>
                    <a:pt x="25" y="6"/>
                    <a:pt x="26" y="1"/>
                  </a:cubicBezTo>
                  <a:lnTo>
                    <a:pt x="26" y="0"/>
                  </a:lnTo>
                  <a:cubicBezTo>
                    <a:pt x="25" y="0"/>
                    <a:pt x="25" y="0"/>
                    <a:pt x="23" y="0"/>
                  </a:cubicBezTo>
                  <a:cubicBezTo>
                    <a:pt x="15" y="0"/>
                    <a:pt x="12" y="6"/>
                    <a:pt x="11" y="10"/>
                  </a:cubicBezTo>
                  <a:lnTo>
                    <a:pt x="12" y="1"/>
                  </a:lnTo>
                  <a:lnTo>
                    <a:pt x="11" y="1"/>
                  </a:lnTo>
                  <a:cubicBezTo>
                    <a:pt x="7" y="1"/>
                    <a:pt x="5" y="2"/>
                    <a:pt x="1" y="3"/>
                  </a:cubicBezTo>
                  <a:lnTo>
                    <a:pt x="0" y="3"/>
                  </a:lnTo>
                  <a:cubicBezTo>
                    <a:pt x="1" y="9"/>
                    <a:pt x="1" y="13"/>
                    <a:pt x="1" y="29"/>
                  </a:cubicBezTo>
                  <a:cubicBezTo>
                    <a:pt x="1" y="38"/>
                    <a:pt x="1" y="45"/>
                    <a:pt x="1" y="52"/>
                  </a:cubicBezTo>
                  <a:lnTo>
                    <a:pt x="1" y="53"/>
                  </a:lnTo>
                  <a:cubicBezTo>
                    <a:pt x="6" y="53"/>
                    <a:pt x="7" y="53"/>
                    <a:pt x="12" y="53"/>
                  </a:cubicBezTo>
                  <a:lnTo>
                    <a:pt x="12" y="52"/>
                  </a:lnTo>
                  <a:cubicBezTo>
                    <a:pt x="12" y="46"/>
                    <a:pt x="12" y="41"/>
                    <a:pt x="12" y="29"/>
                  </a:cubicBezTo>
                  <a:cubicBezTo>
                    <a:pt x="12" y="19"/>
                    <a:pt x="12" y="15"/>
                    <a:pt x="16" y="12"/>
                  </a:cubicBezTo>
                  <a:cubicBezTo>
                    <a:pt x="17" y="11"/>
                    <a:pt x="18" y="11"/>
                    <a:pt x="20" y="11"/>
                  </a:cubicBezTo>
                  <a:cubicBezTo>
                    <a:pt x="22" y="11"/>
                    <a:pt x="23" y="11"/>
                    <a:pt x="24" y="12"/>
                  </a:cubicBezTo>
                  <a:lnTo>
                    <a:pt x="25"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00" name="Freeform 472"/>
            <p:cNvSpPr>
              <a:spLocks noEditPoints="1"/>
            </p:cNvSpPr>
            <p:nvPr/>
          </p:nvSpPr>
          <p:spPr bwMode="auto">
            <a:xfrm>
              <a:off x="2950" y="1359"/>
              <a:ext cx="35" cy="41"/>
            </a:xfrm>
            <a:custGeom>
              <a:avLst/>
              <a:gdLst>
                <a:gd name="T0" fmla="*/ 43 w 46"/>
                <a:gd name="T1" fmla="*/ 40 h 54"/>
                <a:gd name="T2" fmla="*/ 43 w 46"/>
                <a:gd name="T3" fmla="*/ 40 h 54"/>
                <a:gd name="T4" fmla="*/ 36 w 46"/>
                <a:gd name="T5" fmla="*/ 44 h 54"/>
                <a:gd name="T6" fmla="*/ 27 w 46"/>
                <a:gd name="T7" fmla="*/ 46 h 54"/>
                <a:gd name="T8" fmla="*/ 14 w 46"/>
                <a:gd name="T9" fmla="*/ 41 h 54"/>
                <a:gd name="T10" fmla="*/ 11 w 46"/>
                <a:gd name="T11" fmla="*/ 28 h 54"/>
                <a:gd name="T12" fmla="*/ 45 w 46"/>
                <a:gd name="T13" fmla="*/ 28 h 54"/>
                <a:gd name="T14" fmla="*/ 46 w 46"/>
                <a:gd name="T15" fmla="*/ 28 h 54"/>
                <a:gd name="T16" fmla="*/ 40 w 46"/>
                <a:gd name="T17" fmla="*/ 7 h 54"/>
                <a:gd name="T18" fmla="*/ 24 w 46"/>
                <a:gd name="T19" fmla="*/ 0 h 54"/>
                <a:gd name="T20" fmla="*/ 0 w 46"/>
                <a:gd name="T21" fmla="*/ 27 h 54"/>
                <a:gd name="T22" fmla="*/ 26 w 46"/>
                <a:gd name="T23" fmla="*/ 54 h 54"/>
                <a:gd name="T24" fmla="*/ 42 w 46"/>
                <a:gd name="T25" fmla="*/ 50 h 54"/>
                <a:gd name="T26" fmla="*/ 43 w 46"/>
                <a:gd name="T27" fmla="*/ 49 h 54"/>
                <a:gd name="T28" fmla="*/ 44 w 46"/>
                <a:gd name="T29" fmla="*/ 41 h 54"/>
                <a:gd name="T30" fmla="*/ 43 w 46"/>
                <a:gd name="T31" fmla="*/ 40 h 54"/>
                <a:gd name="T32" fmla="*/ 35 w 46"/>
                <a:gd name="T33" fmla="*/ 21 h 54"/>
                <a:gd name="T34" fmla="*/ 35 w 46"/>
                <a:gd name="T35" fmla="*/ 21 h 54"/>
                <a:gd name="T36" fmla="*/ 11 w 46"/>
                <a:gd name="T37" fmla="*/ 21 h 54"/>
                <a:gd name="T38" fmla="*/ 24 w 46"/>
                <a:gd name="T39" fmla="*/ 7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1"/>
                    <a:pt x="39" y="43"/>
                    <a:pt x="36" y="44"/>
                  </a:cubicBezTo>
                  <a:cubicBezTo>
                    <a:pt x="33" y="45"/>
                    <a:pt x="30" y="46"/>
                    <a:pt x="27" y="46"/>
                  </a:cubicBezTo>
                  <a:cubicBezTo>
                    <a:pt x="24" y="46"/>
                    <a:pt x="18" y="45"/>
                    <a:pt x="14" y="41"/>
                  </a:cubicBezTo>
                  <a:cubicBezTo>
                    <a:pt x="11" y="37"/>
                    <a:pt x="11" y="32"/>
                    <a:pt x="11" y="28"/>
                  </a:cubicBezTo>
                  <a:cubicBezTo>
                    <a:pt x="27" y="28"/>
                    <a:pt x="29" y="28"/>
                    <a:pt x="45" y="28"/>
                  </a:cubicBezTo>
                  <a:lnTo>
                    <a:pt x="46" y="28"/>
                  </a:lnTo>
                  <a:cubicBezTo>
                    <a:pt x="46" y="23"/>
                    <a:pt x="46" y="13"/>
                    <a:pt x="40" y="7"/>
                  </a:cubicBezTo>
                  <a:cubicBezTo>
                    <a:pt x="37" y="3"/>
                    <a:pt x="32" y="0"/>
                    <a:pt x="24" y="0"/>
                  </a:cubicBezTo>
                  <a:cubicBezTo>
                    <a:pt x="11" y="0"/>
                    <a:pt x="0" y="9"/>
                    <a:pt x="0" y="27"/>
                  </a:cubicBezTo>
                  <a:cubicBezTo>
                    <a:pt x="0" y="45"/>
                    <a:pt x="10" y="54"/>
                    <a:pt x="26" y="54"/>
                  </a:cubicBezTo>
                  <a:cubicBezTo>
                    <a:pt x="35" y="54"/>
                    <a:pt x="41" y="51"/>
                    <a:pt x="42" y="50"/>
                  </a:cubicBezTo>
                  <a:lnTo>
                    <a:pt x="43" y="49"/>
                  </a:lnTo>
                  <a:cubicBezTo>
                    <a:pt x="43" y="46"/>
                    <a:pt x="43" y="45"/>
                    <a:pt x="44" y="41"/>
                  </a:cubicBezTo>
                  <a:lnTo>
                    <a:pt x="43" y="40"/>
                  </a:lnTo>
                  <a:close/>
                  <a:moveTo>
                    <a:pt x="35" y="21"/>
                  </a:moveTo>
                  <a:lnTo>
                    <a:pt x="35" y="21"/>
                  </a:lnTo>
                  <a:cubicBezTo>
                    <a:pt x="26" y="21"/>
                    <a:pt x="23" y="21"/>
                    <a:pt x="11" y="21"/>
                  </a:cubicBezTo>
                  <a:cubicBezTo>
                    <a:pt x="12" y="11"/>
                    <a:pt x="18" y="7"/>
                    <a:pt x="24" y="7"/>
                  </a:cubicBezTo>
                  <a:cubicBezTo>
                    <a:pt x="28" y="7"/>
                    <a:pt x="32" y="9"/>
                    <a:pt x="34" y="15"/>
                  </a:cubicBezTo>
                  <a:cubicBezTo>
                    <a:pt x="35" y="17"/>
                    <a:pt x="35" y="19"/>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01" name="Freeform 473"/>
            <p:cNvSpPr>
              <a:spLocks noEditPoints="1"/>
            </p:cNvSpPr>
            <p:nvPr/>
          </p:nvSpPr>
          <p:spPr bwMode="auto">
            <a:xfrm>
              <a:off x="2991" y="1359"/>
              <a:ext cx="36" cy="59"/>
            </a:xfrm>
            <a:custGeom>
              <a:avLst/>
              <a:gdLst>
                <a:gd name="T0" fmla="*/ 46 w 47"/>
                <a:gd name="T1" fmla="*/ 0 h 76"/>
                <a:gd name="T2" fmla="*/ 46 w 47"/>
                <a:gd name="T3" fmla="*/ 0 h 76"/>
                <a:gd name="T4" fmla="*/ 32 w 47"/>
                <a:gd name="T5" fmla="*/ 0 h 76"/>
                <a:gd name="T6" fmla="*/ 2 w 47"/>
                <a:gd name="T7" fmla="*/ 15 h 76"/>
                <a:gd name="T8" fmla="*/ 0 w 47"/>
                <a:gd name="T9" fmla="*/ 28 h 76"/>
                <a:gd name="T10" fmla="*/ 22 w 47"/>
                <a:gd name="T11" fmla="*/ 53 h 76"/>
                <a:gd name="T12" fmla="*/ 36 w 47"/>
                <a:gd name="T13" fmla="*/ 48 h 76"/>
                <a:gd name="T14" fmla="*/ 36 w 47"/>
                <a:gd name="T15" fmla="*/ 76 h 76"/>
                <a:gd name="T16" fmla="*/ 36 w 47"/>
                <a:gd name="T17" fmla="*/ 76 h 76"/>
                <a:gd name="T18" fmla="*/ 46 w 47"/>
                <a:gd name="T19" fmla="*/ 76 h 76"/>
                <a:gd name="T20" fmla="*/ 47 w 47"/>
                <a:gd name="T21" fmla="*/ 75 h 76"/>
                <a:gd name="T22" fmla="*/ 47 w 47"/>
                <a:gd name="T23" fmla="*/ 71 h 76"/>
                <a:gd name="T24" fmla="*/ 46 w 47"/>
                <a:gd name="T25" fmla="*/ 40 h 76"/>
                <a:gd name="T26" fmla="*/ 47 w 47"/>
                <a:gd name="T27" fmla="*/ 1 h 76"/>
                <a:gd name="T28" fmla="*/ 46 w 47"/>
                <a:gd name="T29" fmla="*/ 0 h 76"/>
                <a:gd name="T30" fmla="*/ 36 w 47"/>
                <a:gd name="T31" fmla="*/ 40 h 76"/>
                <a:gd name="T32" fmla="*/ 36 w 47"/>
                <a:gd name="T33" fmla="*/ 40 h 76"/>
                <a:gd name="T34" fmla="*/ 25 w 47"/>
                <a:gd name="T35" fmla="*/ 44 h 76"/>
                <a:gd name="T36" fmla="*/ 11 w 47"/>
                <a:gd name="T37" fmla="*/ 27 h 76"/>
                <a:gd name="T38" fmla="*/ 16 w 47"/>
                <a:gd name="T39" fmla="*/ 13 h 76"/>
                <a:gd name="T40" fmla="*/ 32 w 47"/>
                <a:gd name="T41" fmla="*/ 8 h 76"/>
                <a:gd name="T42" fmla="*/ 36 w 47"/>
                <a:gd name="T43" fmla="*/ 8 h 76"/>
                <a:gd name="T44" fmla="*/ 36 w 47"/>
                <a:gd name="T45" fmla="*/ 4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76">
                  <a:moveTo>
                    <a:pt x="46" y="0"/>
                  </a:moveTo>
                  <a:lnTo>
                    <a:pt x="46" y="0"/>
                  </a:lnTo>
                  <a:cubicBezTo>
                    <a:pt x="44" y="0"/>
                    <a:pt x="34" y="0"/>
                    <a:pt x="32" y="0"/>
                  </a:cubicBezTo>
                  <a:cubicBezTo>
                    <a:pt x="23" y="0"/>
                    <a:pt x="9" y="1"/>
                    <a:pt x="2" y="15"/>
                  </a:cubicBezTo>
                  <a:cubicBezTo>
                    <a:pt x="0" y="19"/>
                    <a:pt x="0" y="23"/>
                    <a:pt x="0" y="28"/>
                  </a:cubicBezTo>
                  <a:cubicBezTo>
                    <a:pt x="0" y="41"/>
                    <a:pt x="8" y="53"/>
                    <a:pt x="22" y="53"/>
                  </a:cubicBezTo>
                  <a:cubicBezTo>
                    <a:pt x="29" y="53"/>
                    <a:pt x="34" y="50"/>
                    <a:pt x="36" y="48"/>
                  </a:cubicBezTo>
                  <a:cubicBezTo>
                    <a:pt x="36" y="60"/>
                    <a:pt x="36" y="63"/>
                    <a:pt x="36" y="76"/>
                  </a:cubicBezTo>
                  <a:lnTo>
                    <a:pt x="36" y="76"/>
                  </a:lnTo>
                  <a:lnTo>
                    <a:pt x="46" y="76"/>
                  </a:lnTo>
                  <a:lnTo>
                    <a:pt x="47" y="75"/>
                  </a:lnTo>
                  <a:lnTo>
                    <a:pt x="47" y="71"/>
                  </a:lnTo>
                  <a:cubicBezTo>
                    <a:pt x="46" y="61"/>
                    <a:pt x="46" y="50"/>
                    <a:pt x="46" y="40"/>
                  </a:cubicBezTo>
                  <a:cubicBezTo>
                    <a:pt x="46" y="27"/>
                    <a:pt x="46" y="14"/>
                    <a:pt x="47" y="1"/>
                  </a:cubicBezTo>
                  <a:lnTo>
                    <a:pt x="46" y="0"/>
                  </a:lnTo>
                  <a:close/>
                  <a:moveTo>
                    <a:pt x="36" y="40"/>
                  </a:moveTo>
                  <a:lnTo>
                    <a:pt x="36" y="40"/>
                  </a:lnTo>
                  <a:cubicBezTo>
                    <a:pt x="34" y="41"/>
                    <a:pt x="31" y="44"/>
                    <a:pt x="25" y="44"/>
                  </a:cubicBezTo>
                  <a:cubicBezTo>
                    <a:pt x="15" y="44"/>
                    <a:pt x="11" y="36"/>
                    <a:pt x="11" y="27"/>
                  </a:cubicBezTo>
                  <a:cubicBezTo>
                    <a:pt x="11" y="20"/>
                    <a:pt x="13" y="15"/>
                    <a:pt x="16" y="13"/>
                  </a:cubicBezTo>
                  <a:cubicBezTo>
                    <a:pt x="22" y="8"/>
                    <a:pt x="29" y="8"/>
                    <a:pt x="32" y="8"/>
                  </a:cubicBezTo>
                  <a:lnTo>
                    <a:pt x="36" y="8"/>
                  </a:lnTo>
                  <a:lnTo>
                    <a:pt x="36" y="4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02" name="Freeform 474"/>
            <p:cNvSpPr>
              <a:spLocks/>
            </p:cNvSpPr>
            <p:nvPr/>
          </p:nvSpPr>
          <p:spPr bwMode="auto">
            <a:xfrm>
              <a:off x="3036" y="1359"/>
              <a:ext cx="35" cy="41"/>
            </a:xfrm>
            <a:custGeom>
              <a:avLst/>
              <a:gdLst>
                <a:gd name="T0" fmla="*/ 44 w 45"/>
                <a:gd name="T1" fmla="*/ 0 h 53"/>
                <a:gd name="T2" fmla="*/ 44 w 45"/>
                <a:gd name="T3" fmla="*/ 0 h 53"/>
                <a:gd name="T4" fmla="*/ 34 w 45"/>
                <a:gd name="T5" fmla="*/ 0 h 53"/>
                <a:gd name="T6" fmla="*/ 33 w 45"/>
                <a:gd name="T7" fmla="*/ 1 h 53"/>
                <a:gd name="T8" fmla="*/ 34 w 45"/>
                <a:gd name="T9" fmla="*/ 24 h 53"/>
                <a:gd name="T10" fmla="*/ 34 w 45"/>
                <a:gd name="T11" fmla="*/ 40 h 53"/>
                <a:gd name="T12" fmla="*/ 22 w 45"/>
                <a:gd name="T13" fmla="*/ 45 h 53"/>
                <a:gd name="T14" fmla="*/ 11 w 45"/>
                <a:gd name="T15" fmla="*/ 32 h 53"/>
                <a:gd name="T16" fmla="*/ 11 w 45"/>
                <a:gd name="T17" fmla="*/ 22 h 53"/>
                <a:gd name="T18" fmla="*/ 12 w 45"/>
                <a:gd name="T19" fmla="*/ 1 h 53"/>
                <a:gd name="T20" fmla="*/ 11 w 45"/>
                <a:gd name="T21" fmla="*/ 0 h 53"/>
                <a:gd name="T22" fmla="*/ 1 w 45"/>
                <a:gd name="T23" fmla="*/ 0 h 53"/>
                <a:gd name="T24" fmla="*/ 0 w 45"/>
                <a:gd name="T25" fmla="*/ 1 h 53"/>
                <a:gd name="T26" fmla="*/ 1 w 45"/>
                <a:gd name="T27" fmla="*/ 22 h 53"/>
                <a:gd name="T28" fmla="*/ 1 w 45"/>
                <a:gd name="T29" fmla="*/ 28 h 53"/>
                <a:gd name="T30" fmla="*/ 7 w 45"/>
                <a:gd name="T31" fmla="*/ 50 h 53"/>
                <a:gd name="T32" fmla="*/ 19 w 45"/>
                <a:gd name="T33" fmla="*/ 53 h 53"/>
                <a:gd name="T34" fmla="*/ 34 w 45"/>
                <a:gd name="T35" fmla="*/ 47 h 53"/>
                <a:gd name="T36" fmla="*/ 34 w 45"/>
                <a:gd name="T37" fmla="*/ 51 h 53"/>
                <a:gd name="T38" fmla="*/ 35 w 45"/>
                <a:gd name="T39" fmla="*/ 52 h 53"/>
                <a:gd name="T40" fmla="*/ 45 w 45"/>
                <a:gd name="T41" fmla="*/ 52 h 53"/>
                <a:gd name="T42" fmla="*/ 45 w 45"/>
                <a:gd name="T43" fmla="*/ 51 h 53"/>
                <a:gd name="T44" fmla="*/ 45 w 45"/>
                <a:gd name="T45" fmla="*/ 47 h 53"/>
                <a:gd name="T46" fmla="*/ 44 w 45"/>
                <a:gd name="T47" fmla="*/ 23 h 53"/>
                <a:gd name="T48" fmla="*/ 45 w 45"/>
                <a:gd name="T49" fmla="*/ 1 h 53"/>
                <a:gd name="T50" fmla="*/ 44 w 45"/>
                <a:gd name="T5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4" y="0"/>
                  </a:moveTo>
                  <a:lnTo>
                    <a:pt x="44" y="0"/>
                  </a:lnTo>
                  <a:cubicBezTo>
                    <a:pt x="40" y="0"/>
                    <a:pt x="39" y="0"/>
                    <a:pt x="34" y="0"/>
                  </a:cubicBezTo>
                  <a:lnTo>
                    <a:pt x="33" y="1"/>
                  </a:lnTo>
                  <a:cubicBezTo>
                    <a:pt x="34" y="7"/>
                    <a:pt x="34" y="10"/>
                    <a:pt x="34" y="24"/>
                  </a:cubicBezTo>
                  <a:cubicBezTo>
                    <a:pt x="34" y="30"/>
                    <a:pt x="34" y="34"/>
                    <a:pt x="34" y="40"/>
                  </a:cubicBezTo>
                  <a:cubicBezTo>
                    <a:pt x="32" y="41"/>
                    <a:pt x="27" y="45"/>
                    <a:pt x="22" y="45"/>
                  </a:cubicBezTo>
                  <a:cubicBezTo>
                    <a:pt x="12" y="45"/>
                    <a:pt x="11" y="36"/>
                    <a:pt x="11" y="32"/>
                  </a:cubicBezTo>
                  <a:cubicBezTo>
                    <a:pt x="11" y="27"/>
                    <a:pt x="11" y="25"/>
                    <a:pt x="11" y="22"/>
                  </a:cubicBezTo>
                  <a:lnTo>
                    <a:pt x="12" y="1"/>
                  </a:lnTo>
                  <a:lnTo>
                    <a:pt x="11" y="0"/>
                  </a:lnTo>
                  <a:cubicBezTo>
                    <a:pt x="6" y="0"/>
                    <a:pt x="6" y="0"/>
                    <a:pt x="1" y="0"/>
                  </a:cubicBezTo>
                  <a:lnTo>
                    <a:pt x="0" y="1"/>
                  </a:lnTo>
                  <a:cubicBezTo>
                    <a:pt x="1" y="6"/>
                    <a:pt x="1" y="8"/>
                    <a:pt x="1" y="22"/>
                  </a:cubicBezTo>
                  <a:lnTo>
                    <a:pt x="1" y="28"/>
                  </a:lnTo>
                  <a:cubicBezTo>
                    <a:pt x="1" y="36"/>
                    <a:pt x="1" y="44"/>
                    <a:pt x="7" y="50"/>
                  </a:cubicBezTo>
                  <a:cubicBezTo>
                    <a:pt x="11" y="52"/>
                    <a:pt x="15" y="53"/>
                    <a:pt x="19" y="53"/>
                  </a:cubicBezTo>
                  <a:cubicBezTo>
                    <a:pt x="27" y="53"/>
                    <a:pt x="32" y="49"/>
                    <a:pt x="34" y="47"/>
                  </a:cubicBezTo>
                  <a:lnTo>
                    <a:pt x="34" y="51"/>
                  </a:lnTo>
                  <a:lnTo>
                    <a:pt x="35" y="52"/>
                  </a:lnTo>
                  <a:cubicBezTo>
                    <a:pt x="39" y="52"/>
                    <a:pt x="40" y="52"/>
                    <a:pt x="45" y="52"/>
                  </a:cubicBezTo>
                  <a:lnTo>
                    <a:pt x="45" y="51"/>
                  </a:lnTo>
                  <a:cubicBezTo>
                    <a:pt x="45" y="50"/>
                    <a:pt x="45" y="48"/>
                    <a:pt x="45" y="47"/>
                  </a:cubicBezTo>
                  <a:cubicBezTo>
                    <a:pt x="45" y="43"/>
                    <a:pt x="44" y="35"/>
                    <a:pt x="44" y="23"/>
                  </a:cubicBezTo>
                  <a:cubicBezTo>
                    <a:pt x="44" y="15"/>
                    <a:pt x="45" y="8"/>
                    <a:pt x="45" y="1"/>
                  </a:cubicBez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03" name="Freeform 475"/>
            <p:cNvSpPr>
              <a:spLocks noEditPoints="1"/>
            </p:cNvSpPr>
            <p:nvPr/>
          </p:nvSpPr>
          <p:spPr bwMode="auto">
            <a:xfrm>
              <a:off x="3081" y="1340"/>
              <a:ext cx="9" cy="59"/>
            </a:xfrm>
            <a:custGeom>
              <a:avLst/>
              <a:gdLst>
                <a:gd name="T0" fmla="*/ 12 w 12"/>
                <a:gd name="T1" fmla="*/ 76 h 77"/>
                <a:gd name="T2" fmla="*/ 12 w 12"/>
                <a:gd name="T3" fmla="*/ 76 h 77"/>
                <a:gd name="T4" fmla="*/ 12 w 12"/>
                <a:gd name="T5" fmla="*/ 48 h 77"/>
                <a:gd name="T6" fmla="*/ 12 w 12"/>
                <a:gd name="T7" fmla="*/ 25 h 77"/>
                <a:gd name="T8" fmla="*/ 11 w 12"/>
                <a:gd name="T9" fmla="*/ 25 h 77"/>
                <a:gd name="T10" fmla="*/ 0 w 12"/>
                <a:gd name="T11" fmla="*/ 27 h 77"/>
                <a:gd name="T12" fmla="*/ 0 w 12"/>
                <a:gd name="T13" fmla="*/ 27 h 77"/>
                <a:gd name="T14" fmla="*/ 1 w 12"/>
                <a:gd name="T15" fmla="*/ 56 h 77"/>
                <a:gd name="T16" fmla="*/ 0 w 12"/>
                <a:gd name="T17" fmla="*/ 76 h 77"/>
                <a:gd name="T18" fmla="*/ 1 w 12"/>
                <a:gd name="T19" fmla="*/ 77 h 77"/>
                <a:gd name="T20" fmla="*/ 12 w 12"/>
                <a:gd name="T21" fmla="*/ 77 h 77"/>
                <a:gd name="T22" fmla="*/ 12 w 12"/>
                <a:gd name="T23" fmla="*/ 76 h 77"/>
                <a:gd name="T24" fmla="*/ 12 w 12"/>
                <a:gd name="T25" fmla="*/ 10 h 77"/>
                <a:gd name="T26" fmla="*/ 12 w 12"/>
                <a:gd name="T27" fmla="*/ 10 h 77"/>
                <a:gd name="T28" fmla="*/ 12 w 12"/>
                <a:gd name="T29" fmla="*/ 1 h 77"/>
                <a:gd name="T30" fmla="*/ 12 w 12"/>
                <a:gd name="T31" fmla="*/ 0 h 77"/>
                <a:gd name="T32" fmla="*/ 1 w 12"/>
                <a:gd name="T33" fmla="*/ 1 h 77"/>
                <a:gd name="T34" fmla="*/ 0 w 12"/>
                <a:gd name="T35" fmla="*/ 2 h 77"/>
                <a:gd name="T36" fmla="*/ 0 w 12"/>
                <a:gd name="T37" fmla="*/ 7 h 77"/>
                <a:gd name="T38" fmla="*/ 0 w 12"/>
                <a:gd name="T39" fmla="*/ 11 h 77"/>
                <a:gd name="T40" fmla="*/ 1 w 12"/>
                <a:gd name="T41" fmla="*/ 12 h 77"/>
                <a:gd name="T42" fmla="*/ 12 w 12"/>
                <a:gd name="T43" fmla="*/ 11 h 77"/>
                <a:gd name="T44" fmla="*/ 12 w 12"/>
                <a:gd name="T45"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7">
                  <a:moveTo>
                    <a:pt x="12" y="76"/>
                  </a:moveTo>
                  <a:lnTo>
                    <a:pt x="12" y="76"/>
                  </a:lnTo>
                  <a:cubicBezTo>
                    <a:pt x="12" y="69"/>
                    <a:pt x="12" y="67"/>
                    <a:pt x="12" y="48"/>
                  </a:cubicBezTo>
                  <a:cubicBezTo>
                    <a:pt x="12" y="36"/>
                    <a:pt x="12" y="30"/>
                    <a:pt x="12" y="25"/>
                  </a:cubicBezTo>
                  <a:lnTo>
                    <a:pt x="11" y="25"/>
                  </a:lnTo>
                  <a:cubicBezTo>
                    <a:pt x="6" y="26"/>
                    <a:pt x="5" y="26"/>
                    <a:pt x="0" y="27"/>
                  </a:cubicBezTo>
                  <a:lnTo>
                    <a:pt x="0" y="27"/>
                  </a:lnTo>
                  <a:cubicBezTo>
                    <a:pt x="1" y="33"/>
                    <a:pt x="1" y="37"/>
                    <a:pt x="1" y="56"/>
                  </a:cubicBezTo>
                  <a:cubicBezTo>
                    <a:pt x="1" y="66"/>
                    <a:pt x="1" y="71"/>
                    <a:pt x="0" y="76"/>
                  </a:cubicBezTo>
                  <a:lnTo>
                    <a:pt x="1" y="77"/>
                  </a:lnTo>
                  <a:cubicBezTo>
                    <a:pt x="6" y="77"/>
                    <a:pt x="7" y="77"/>
                    <a:pt x="12" y="77"/>
                  </a:cubicBezTo>
                  <a:lnTo>
                    <a:pt x="12" y="76"/>
                  </a:lnTo>
                  <a:close/>
                  <a:moveTo>
                    <a:pt x="12" y="10"/>
                  </a:moveTo>
                  <a:lnTo>
                    <a:pt x="12" y="10"/>
                  </a:lnTo>
                  <a:cubicBezTo>
                    <a:pt x="12" y="6"/>
                    <a:pt x="12" y="5"/>
                    <a:pt x="12" y="1"/>
                  </a:cubicBezTo>
                  <a:lnTo>
                    <a:pt x="12" y="0"/>
                  </a:lnTo>
                  <a:cubicBezTo>
                    <a:pt x="7" y="1"/>
                    <a:pt x="6" y="1"/>
                    <a:pt x="1" y="1"/>
                  </a:cubicBezTo>
                  <a:lnTo>
                    <a:pt x="0" y="2"/>
                  </a:lnTo>
                  <a:cubicBezTo>
                    <a:pt x="0" y="4"/>
                    <a:pt x="0" y="5"/>
                    <a:pt x="0" y="7"/>
                  </a:cubicBezTo>
                  <a:cubicBezTo>
                    <a:pt x="0" y="8"/>
                    <a:pt x="0" y="10"/>
                    <a:pt x="0" y="11"/>
                  </a:cubicBezTo>
                  <a:lnTo>
                    <a:pt x="1" y="12"/>
                  </a:lnTo>
                  <a:cubicBezTo>
                    <a:pt x="6" y="11"/>
                    <a:pt x="7" y="11"/>
                    <a:pt x="12" y="11"/>
                  </a:cubicBezTo>
                  <a:lnTo>
                    <a:pt x="12" y="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04" name="Freeform 476"/>
            <p:cNvSpPr>
              <a:spLocks/>
            </p:cNvSpPr>
            <p:nvPr/>
          </p:nvSpPr>
          <p:spPr bwMode="auto">
            <a:xfrm>
              <a:off x="3100" y="1359"/>
              <a:ext cx="20" cy="40"/>
            </a:xfrm>
            <a:custGeom>
              <a:avLst/>
              <a:gdLst>
                <a:gd name="T0" fmla="*/ 24 w 26"/>
                <a:gd name="T1" fmla="*/ 11 h 53"/>
                <a:gd name="T2" fmla="*/ 24 w 26"/>
                <a:gd name="T3" fmla="*/ 11 h 53"/>
                <a:gd name="T4" fmla="*/ 26 w 26"/>
                <a:gd name="T5" fmla="*/ 1 h 53"/>
                <a:gd name="T6" fmla="*/ 26 w 26"/>
                <a:gd name="T7" fmla="*/ 0 h 53"/>
                <a:gd name="T8" fmla="*/ 23 w 26"/>
                <a:gd name="T9" fmla="*/ 0 h 53"/>
                <a:gd name="T10" fmla="*/ 11 w 26"/>
                <a:gd name="T11" fmla="*/ 10 h 53"/>
                <a:gd name="T12" fmla="*/ 11 w 26"/>
                <a:gd name="T13" fmla="*/ 1 h 53"/>
                <a:gd name="T14" fmla="*/ 11 w 26"/>
                <a:gd name="T15" fmla="*/ 1 h 53"/>
                <a:gd name="T16" fmla="*/ 1 w 26"/>
                <a:gd name="T17" fmla="*/ 3 h 53"/>
                <a:gd name="T18" fmla="*/ 0 w 26"/>
                <a:gd name="T19" fmla="*/ 3 h 53"/>
                <a:gd name="T20" fmla="*/ 1 w 26"/>
                <a:gd name="T21" fmla="*/ 29 h 53"/>
                <a:gd name="T22" fmla="*/ 1 w 26"/>
                <a:gd name="T23" fmla="*/ 52 h 53"/>
                <a:gd name="T24" fmla="*/ 1 w 26"/>
                <a:gd name="T25" fmla="*/ 53 h 53"/>
                <a:gd name="T26" fmla="*/ 12 w 26"/>
                <a:gd name="T27" fmla="*/ 53 h 53"/>
                <a:gd name="T28" fmla="*/ 12 w 26"/>
                <a:gd name="T29" fmla="*/ 52 h 53"/>
                <a:gd name="T30" fmla="*/ 11 w 26"/>
                <a:gd name="T31" fmla="*/ 29 h 53"/>
                <a:gd name="T32" fmla="*/ 15 w 26"/>
                <a:gd name="T33" fmla="*/ 12 h 53"/>
                <a:gd name="T34" fmla="*/ 20 w 26"/>
                <a:gd name="T35" fmla="*/ 11 h 53"/>
                <a:gd name="T36" fmla="*/ 24 w 26"/>
                <a:gd name="T37" fmla="*/ 12 h 53"/>
                <a:gd name="T38" fmla="*/ 24 w 26"/>
                <a:gd name="T3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24" y="11"/>
                  </a:moveTo>
                  <a:lnTo>
                    <a:pt x="24" y="11"/>
                  </a:lnTo>
                  <a:cubicBezTo>
                    <a:pt x="25" y="7"/>
                    <a:pt x="25" y="6"/>
                    <a:pt x="26" y="1"/>
                  </a:cubicBezTo>
                  <a:lnTo>
                    <a:pt x="26" y="0"/>
                  </a:lnTo>
                  <a:cubicBezTo>
                    <a:pt x="25" y="0"/>
                    <a:pt x="24" y="0"/>
                    <a:pt x="23" y="0"/>
                  </a:cubicBezTo>
                  <a:cubicBezTo>
                    <a:pt x="15" y="0"/>
                    <a:pt x="12" y="6"/>
                    <a:pt x="11" y="10"/>
                  </a:cubicBezTo>
                  <a:lnTo>
                    <a:pt x="11" y="1"/>
                  </a:lnTo>
                  <a:lnTo>
                    <a:pt x="11" y="1"/>
                  </a:lnTo>
                  <a:cubicBezTo>
                    <a:pt x="7" y="1"/>
                    <a:pt x="4" y="2"/>
                    <a:pt x="1" y="3"/>
                  </a:cubicBezTo>
                  <a:lnTo>
                    <a:pt x="0" y="3"/>
                  </a:lnTo>
                  <a:cubicBezTo>
                    <a:pt x="1" y="9"/>
                    <a:pt x="1" y="13"/>
                    <a:pt x="1" y="29"/>
                  </a:cubicBezTo>
                  <a:cubicBezTo>
                    <a:pt x="1" y="38"/>
                    <a:pt x="1" y="45"/>
                    <a:pt x="1" y="52"/>
                  </a:cubicBezTo>
                  <a:lnTo>
                    <a:pt x="1" y="53"/>
                  </a:lnTo>
                  <a:cubicBezTo>
                    <a:pt x="6" y="53"/>
                    <a:pt x="7" y="53"/>
                    <a:pt x="12" y="53"/>
                  </a:cubicBezTo>
                  <a:lnTo>
                    <a:pt x="12" y="52"/>
                  </a:lnTo>
                  <a:cubicBezTo>
                    <a:pt x="12" y="46"/>
                    <a:pt x="11" y="41"/>
                    <a:pt x="11" y="29"/>
                  </a:cubicBezTo>
                  <a:cubicBezTo>
                    <a:pt x="11" y="19"/>
                    <a:pt x="11" y="15"/>
                    <a:pt x="15" y="12"/>
                  </a:cubicBezTo>
                  <a:cubicBezTo>
                    <a:pt x="16" y="11"/>
                    <a:pt x="18" y="11"/>
                    <a:pt x="20" y="11"/>
                  </a:cubicBezTo>
                  <a:cubicBezTo>
                    <a:pt x="21" y="11"/>
                    <a:pt x="23" y="11"/>
                    <a:pt x="24" y="12"/>
                  </a:cubicBezTo>
                  <a:lnTo>
                    <a:pt x="24" y="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05" name="Freeform 477"/>
            <p:cNvSpPr>
              <a:spLocks noEditPoints="1"/>
            </p:cNvSpPr>
            <p:nvPr/>
          </p:nvSpPr>
          <p:spPr bwMode="auto">
            <a:xfrm>
              <a:off x="3123" y="1359"/>
              <a:ext cx="36" cy="41"/>
            </a:xfrm>
            <a:custGeom>
              <a:avLst/>
              <a:gdLst>
                <a:gd name="T0" fmla="*/ 43 w 46"/>
                <a:gd name="T1" fmla="*/ 40 h 54"/>
                <a:gd name="T2" fmla="*/ 43 w 46"/>
                <a:gd name="T3" fmla="*/ 40 h 54"/>
                <a:gd name="T4" fmla="*/ 35 w 46"/>
                <a:gd name="T5" fmla="*/ 44 h 54"/>
                <a:gd name="T6" fmla="*/ 27 w 46"/>
                <a:gd name="T7" fmla="*/ 46 h 54"/>
                <a:gd name="T8" fmla="*/ 14 w 46"/>
                <a:gd name="T9" fmla="*/ 41 h 54"/>
                <a:gd name="T10" fmla="*/ 10 w 46"/>
                <a:gd name="T11" fmla="*/ 28 h 54"/>
                <a:gd name="T12" fmla="*/ 45 w 46"/>
                <a:gd name="T13" fmla="*/ 28 h 54"/>
                <a:gd name="T14" fmla="*/ 45 w 46"/>
                <a:gd name="T15" fmla="*/ 28 h 54"/>
                <a:gd name="T16" fmla="*/ 40 w 46"/>
                <a:gd name="T17" fmla="*/ 7 h 54"/>
                <a:gd name="T18" fmla="*/ 24 w 46"/>
                <a:gd name="T19" fmla="*/ 0 h 54"/>
                <a:gd name="T20" fmla="*/ 0 w 46"/>
                <a:gd name="T21" fmla="*/ 27 h 54"/>
                <a:gd name="T22" fmla="*/ 26 w 46"/>
                <a:gd name="T23" fmla="*/ 54 h 54"/>
                <a:gd name="T24" fmla="*/ 42 w 46"/>
                <a:gd name="T25" fmla="*/ 50 h 54"/>
                <a:gd name="T26" fmla="*/ 43 w 46"/>
                <a:gd name="T27" fmla="*/ 49 h 54"/>
                <a:gd name="T28" fmla="*/ 43 w 46"/>
                <a:gd name="T29" fmla="*/ 41 h 54"/>
                <a:gd name="T30" fmla="*/ 43 w 46"/>
                <a:gd name="T31" fmla="*/ 40 h 54"/>
                <a:gd name="T32" fmla="*/ 35 w 46"/>
                <a:gd name="T33" fmla="*/ 21 h 54"/>
                <a:gd name="T34" fmla="*/ 35 w 46"/>
                <a:gd name="T35" fmla="*/ 21 h 54"/>
                <a:gd name="T36" fmla="*/ 10 w 46"/>
                <a:gd name="T37" fmla="*/ 21 h 54"/>
                <a:gd name="T38" fmla="*/ 23 w 46"/>
                <a:gd name="T39" fmla="*/ 7 h 54"/>
                <a:gd name="T40" fmla="*/ 34 w 46"/>
                <a:gd name="T41" fmla="*/ 15 h 54"/>
                <a:gd name="T42" fmla="*/ 35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1" y="41"/>
                    <a:pt x="39" y="43"/>
                    <a:pt x="35" y="44"/>
                  </a:cubicBezTo>
                  <a:cubicBezTo>
                    <a:pt x="33" y="45"/>
                    <a:pt x="30" y="46"/>
                    <a:pt x="27" y="46"/>
                  </a:cubicBezTo>
                  <a:cubicBezTo>
                    <a:pt x="24" y="46"/>
                    <a:pt x="18" y="45"/>
                    <a:pt x="14" y="41"/>
                  </a:cubicBezTo>
                  <a:cubicBezTo>
                    <a:pt x="11" y="37"/>
                    <a:pt x="10" y="32"/>
                    <a:pt x="10" y="28"/>
                  </a:cubicBezTo>
                  <a:cubicBezTo>
                    <a:pt x="27" y="28"/>
                    <a:pt x="29" y="28"/>
                    <a:pt x="45" y="28"/>
                  </a:cubicBezTo>
                  <a:lnTo>
                    <a:pt x="45" y="28"/>
                  </a:lnTo>
                  <a:cubicBezTo>
                    <a:pt x="45" y="23"/>
                    <a:pt x="46" y="13"/>
                    <a:pt x="40" y="7"/>
                  </a:cubicBezTo>
                  <a:cubicBezTo>
                    <a:pt x="37" y="3"/>
                    <a:pt x="32" y="0"/>
                    <a:pt x="24" y="0"/>
                  </a:cubicBezTo>
                  <a:cubicBezTo>
                    <a:pt x="11" y="0"/>
                    <a:pt x="0" y="9"/>
                    <a:pt x="0" y="27"/>
                  </a:cubicBezTo>
                  <a:cubicBezTo>
                    <a:pt x="0" y="45"/>
                    <a:pt x="10" y="54"/>
                    <a:pt x="26" y="54"/>
                  </a:cubicBezTo>
                  <a:cubicBezTo>
                    <a:pt x="35" y="54"/>
                    <a:pt x="40" y="51"/>
                    <a:pt x="42" y="50"/>
                  </a:cubicBezTo>
                  <a:lnTo>
                    <a:pt x="43" y="49"/>
                  </a:lnTo>
                  <a:cubicBezTo>
                    <a:pt x="43" y="46"/>
                    <a:pt x="43" y="45"/>
                    <a:pt x="43" y="41"/>
                  </a:cubicBezTo>
                  <a:lnTo>
                    <a:pt x="43" y="40"/>
                  </a:lnTo>
                  <a:close/>
                  <a:moveTo>
                    <a:pt x="35" y="21"/>
                  </a:moveTo>
                  <a:lnTo>
                    <a:pt x="35" y="21"/>
                  </a:lnTo>
                  <a:cubicBezTo>
                    <a:pt x="26" y="21"/>
                    <a:pt x="22" y="21"/>
                    <a:pt x="10" y="21"/>
                  </a:cubicBezTo>
                  <a:cubicBezTo>
                    <a:pt x="11" y="11"/>
                    <a:pt x="18" y="7"/>
                    <a:pt x="23" y="7"/>
                  </a:cubicBezTo>
                  <a:cubicBezTo>
                    <a:pt x="28" y="7"/>
                    <a:pt x="32" y="9"/>
                    <a:pt x="34" y="15"/>
                  </a:cubicBezTo>
                  <a:cubicBezTo>
                    <a:pt x="35" y="17"/>
                    <a:pt x="35" y="19"/>
                    <a:pt x="35"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06" name="Freeform 478"/>
            <p:cNvSpPr>
              <a:spLocks/>
            </p:cNvSpPr>
            <p:nvPr/>
          </p:nvSpPr>
          <p:spPr bwMode="auto">
            <a:xfrm>
              <a:off x="3166" y="1359"/>
              <a:ext cx="58" cy="40"/>
            </a:xfrm>
            <a:custGeom>
              <a:avLst/>
              <a:gdLst>
                <a:gd name="T0" fmla="*/ 0 w 76"/>
                <a:gd name="T1" fmla="*/ 3 h 53"/>
                <a:gd name="T2" fmla="*/ 0 w 76"/>
                <a:gd name="T3" fmla="*/ 3 h 53"/>
                <a:gd name="T4" fmla="*/ 1 w 76"/>
                <a:gd name="T5" fmla="*/ 33 h 53"/>
                <a:gd name="T6" fmla="*/ 1 w 76"/>
                <a:gd name="T7" fmla="*/ 52 h 53"/>
                <a:gd name="T8" fmla="*/ 2 w 76"/>
                <a:gd name="T9" fmla="*/ 53 h 53"/>
                <a:gd name="T10" fmla="*/ 12 w 76"/>
                <a:gd name="T11" fmla="*/ 53 h 53"/>
                <a:gd name="T12" fmla="*/ 13 w 76"/>
                <a:gd name="T13" fmla="*/ 52 h 53"/>
                <a:gd name="T14" fmla="*/ 12 w 76"/>
                <a:gd name="T15" fmla="*/ 31 h 53"/>
                <a:gd name="T16" fmla="*/ 12 w 76"/>
                <a:gd name="T17" fmla="*/ 14 h 53"/>
                <a:gd name="T18" fmla="*/ 24 w 76"/>
                <a:gd name="T19" fmla="*/ 9 h 53"/>
                <a:gd name="T20" fmla="*/ 33 w 76"/>
                <a:gd name="T21" fmla="*/ 16 h 53"/>
                <a:gd name="T22" fmla="*/ 33 w 76"/>
                <a:gd name="T23" fmla="*/ 26 h 53"/>
                <a:gd name="T24" fmla="*/ 33 w 76"/>
                <a:gd name="T25" fmla="*/ 52 h 53"/>
                <a:gd name="T26" fmla="*/ 33 w 76"/>
                <a:gd name="T27" fmla="*/ 53 h 53"/>
                <a:gd name="T28" fmla="*/ 44 w 76"/>
                <a:gd name="T29" fmla="*/ 53 h 53"/>
                <a:gd name="T30" fmla="*/ 44 w 76"/>
                <a:gd name="T31" fmla="*/ 52 h 53"/>
                <a:gd name="T32" fmla="*/ 44 w 76"/>
                <a:gd name="T33" fmla="*/ 32 h 53"/>
                <a:gd name="T34" fmla="*/ 44 w 76"/>
                <a:gd name="T35" fmla="*/ 26 h 53"/>
                <a:gd name="T36" fmla="*/ 43 w 76"/>
                <a:gd name="T37" fmla="*/ 14 h 53"/>
                <a:gd name="T38" fmla="*/ 56 w 76"/>
                <a:gd name="T39" fmla="*/ 9 h 53"/>
                <a:gd name="T40" fmla="*/ 65 w 76"/>
                <a:gd name="T41" fmla="*/ 16 h 53"/>
                <a:gd name="T42" fmla="*/ 65 w 76"/>
                <a:gd name="T43" fmla="*/ 27 h 53"/>
                <a:gd name="T44" fmla="*/ 65 w 76"/>
                <a:gd name="T45" fmla="*/ 52 h 53"/>
                <a:gd name="T46" fmla="*/ 66 w 76"/>
                <a:gd name="T47" fmla="*/ 53 h 53"/>
                <a:gd name="T48" fmla="*/ 76 w 76"/>
                <a:gd name="T49" fmla="*/ 53 h 53"/>
                <a:gd name="T50" fmla="*/ 76 w 76"/>
                <a:gd name="T51" fmla="*/ 52 h 53"/>
                <a:gd name="T52" fmla="*/ 76 w 76"/>
                <a:gd name="T53" fmla="*/ 29 h 53"/>
                <a:gd name="T54" fmla="*/ 76 w 76"/>
                <a:gd name="T55" fmla="*/ 21 h 53"/>
                <a:gd name="T56" fmla="*/ 71 w 76"/>
                <a:gd name="T57" fmla="*/ 4 h 53"/>
                <a:gd name="T58" fmla="*/ 60 w 76"/>
                <a:gd name="T59" fmla="*/ 0 h 53"/>
                <a:gd name="T60" fmla="*/ 41 w 76"/>
                <a:gd name="T61" fmla="*/ 7 h 53"/>
                <a:gd name="T62" fmla="*/ 28 w 76"/>
                <a:gd name="T63" fmla="*/ 0 h 53"/>
                <a:gd name="T64" fmla="*/ 12 w 76"/>
                <a:gd name="T65" fmla="*/ 6 h 53"/>
                <a:gd name="T66" fmla="*/ 12 w 76"/>
                <a:gd name="T67" fmla="*/ 1 h 53"/>
                <a:gd name="T68" fmla="*/ 11 w 76"/>
                <a:gd name="T69" fmla="*/ 1 h 53"/>
                <a:gd name="T70" fmla="*/ 1 w 76"/>
                <a:gd name="T71" fmla="*/ 3 h 53"/>
                <a:gd name="T72" fmla="*/ 0 w 76"/>
                <a:gd name="T73"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53">
                  <a:moveTo>
                    <a:pt x="0" y="3"/>
                  </a:moveTo>
                  <a:lnTo>
                    <a:pt x="0" y="3"/>
                  </a:lnTo>
                  <a:cubicBezTo>
                    <a:pt x="1" y="8"/>
                    <a:pt x="1" y="14"/>
                    <a:pt x="1" y="33"/>
                  </a:cubicBezTo>
                  <a:cubicBezTo>
                    <a:pt x="1" y="43"/>
                    <a:pt x="1" y="48"/>
                    <a:pt x="1" y="52"/>
                  </a:cubicBezTo>
                  <a:lnTo>
                    <a:pt x="2" y="53"/>
                  </a:lnTo>
                  <a:cubicBezTo>
                    <a:pt x="6" y="53"/>
                    <a:pt x="7" y="53"/>
                    <a:pt x="12" y="53"/>
                  </a:cubicBezTo>
                  <a:lnTo>
                    <a:pt x="13" y="52"/>
                  </a:lnTo>
                  <a:cubicBezTo>
                    <a:pt x="12" y="46"/>
                    <a:pt x="12" y="42"/>
                    <a:pt x="12" y="31"/>
                  </a:cubicBezTo>
                  <a:lnTo>
                    <a:pt x="12" y="14"/>
                  </a:lnTo>
                  <a:cubicBezTo>
                    <a:pt x="16" y="10"/>
                    <a:pt x="21" y="9"/>
                    <a:pt x="24" y="9"/>
                  </a:cubicBezTo>
                  <a:cubicBezTo>
                    <a:pt x="30" y="9"/>
                    <a:pt x="32" y="13"/>
                    <a:pt x="33" y="16"/>
                  </a:cubicBezTo>
                  <a:cubicBezTo>
                    <a:pt x="33" y="18"/>
                    <a:pt x="33" y="21"/>
                    <a:pt x="33" y="26"/>
                  </a:cubicBezTo>
                  <a:cubicBezTo>
                    <a:pt x="33" y="32"/>
                    <a:pt x="33" y="43"/>
                    <a:pt x="33" y="52"/>
                  </a:cubicBezTo>
                  <a:lnTo>
                    <a:pt x="33" y="53"/>
                  </a:lnTo>
                  <a:cubicBezTo>
                    <a:pt x="38" y="53"/>
                    <a:pt x="39" y="53"/>
                    <a:pt x="44" y="53"/>
                  </a:cubicBezTo>
                  <a:lnTo>
                    <a:pt x="44" y="52"/>
                  </a:lnTo>
                  <a:cubicBezTo>
                    <a:pt x="44" y="45"/>
                    <a:pt x="44" y="42"/>
                    <a:pt x="44" y="32"/>
                  </a:cubicBezTo>
                  <a:lnTo>
                    <a:pt x="44" y="26"/>
                  </a:lnTo>
                  <a:cubicBezTo>
                    <a:pt x="44" y="23"/>
                    <a:pt x="44" y="16"/>
                    <a:pt x="43" y="14"/>
                  </a:cubicBezTo>
                  <a:cubicBezTo>
                    <a:pt x="49" y="9"/>
                    <a:pt x="54" y="9"/>
                    <a:pt x="56" y="9"/>
                  </a:cubicBezTo>
                  <a:cubicBezTo>
                    <a:pt x="62" y="9"/>
                    <a:pt x="64" y="12"/>
                    <a:pt x="65" y="16"/>
                  </a:cubicBezTo>
                  <a:cubicBezTo>
                    <a:pt x="65" y="19"/>
                    <a:pt x="65" y="21"/>
                    <a:pt x="65" y="27"/>
                  </a:cubicBezTo>
                  <a:cubicBezTo>
                    <a:pt x="65" y="35"/>
                    <a:pt x="65" y="44"/>
                    <a:pt x="65" y="52"/>
                  </a:cubicBezTo>
                  <a:lnTo>
                    <a:pt x="66" y="53"/>
                  </a:lnTo>
                  <a:cubicBezTo>
                    <a:pt x="70" y="53"/>
                    <a:pt x="71" y="53"/>
                    <a:pt x="76" y="53"/>
                  </a:cubicBezTo>
                  <a:lnTo>
                    <a:pt x="76" y="52"/>
                  </a:lnTo>
                  <a:cubicBezTo>
                    <a:pt x="76" y="43"/>
                    <a:pt x="76" y="40"/>
                    <a:pt x="76" y="29"/>
                  </a:cubicBezTo>
                  <a:lnTo>
                    <a:pt x="76" y="21"/>
                  </a:lnTo>
                  <a:cubicBezTo>
                    <a:pt x="76" y="12"/>
                    <a:pt x="76" y="8"/>
                    <a:pt x="71" y="4"/>
                  </a:cubicBezTo>
                  <a:cubicBezTo>
                    <a:pt x="68" y="1"/>
                    <a:pt x="64" y="0"/>
                    <a:pt x="60" y="0"/>
                  </a:cubicBezTo>
                  <a:cubicBezTo>
                    <a:pt x="51" y="0"/>
                    <a:pt x="44" y="5"/>
                    <a:pt x="41" y="7"/>
                  </a:cubicBezTo>
                  <a:cubicBezTo>
                    <a:pt x="40" y="5"/>
                    <a:pt x="37" y="0"/>
                    <a:pt x="28" y="0"/>
                  </a:cubicBezTo>
                  <a:cubicBezTo>
                    <a:pt x="21" y="0"/>
                    <a:pt x="15" y="4"/>
                    <a:pt x="12" y="6"/>
                  </a:cubicBezTo>
                  <a:lnTo>
                    <a:pt x="12" y="1"/>
                  </a:lnTo>
                  <a:lnTo>
                    <a:pt x="11" y="1"/>
                  </a:lnTo>
                  <a:cubicBezTo>
                    <a:pt x="9" y="1"/>
                    <a:pt x="6" y="2"/>
                    <a:pt x="1" y="3"/>
                  </a:cubicBezTo>
                  <a:lnTo>
                    <a:pt x="0" y="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07" name="Freeform 479"/>
            <p:cNvSpPr>
              <a:spLocks noEditPoints="1"/>
            </p:cNvSpPr>
            <p:nvPr/>
          </p:nvSpPr>
          <p:spPr bwMode="auto">
            <a:xfrm>
              <a:off x="3233" y="1359"/>
              <a:ext cx="35" cy="41"/>
            </a:xfrm>
            <a:custGeom>
              <a:avLst/>
              <a:gdLst>
                <a:gd name="T0" fmla="*/ 43 w 46"/>
                <a:gd name="T1" fmla="*/ 40 h 54"/>
                <a:gd name="T2" fmla="*/ 43 w 46"/>
                <a:gd name="T3" fmla="*/ 40 h 54"/>
                <a:gd name="T4" fmla="*/ 36 w 46"/>
                <a:gd name="T5" fmla="*/ 44 h 54"/>
                <a:gd name="T6" fmla="*/ 27 w 46"/>
                <a:gd name="T7" fmla="*/ 46 h 54"/>
                <a:gd name="T8" fmla="*/ 15 w 46"/>
                <a:gd name="T9" fmla="*/ 41 h 54"/>
                <a:gd name="T10" fmla="*/ 11 w 46"/>
                <a:gd name="T11" fmla="*/ 28 h 54"/>
                <a:gd name="T12" fmla="*/ 45 w 46"/>
                <a:gd name="T13" fmla="*/ 28 h 54"/>
                <a:gd name="T14" fmla="*/ 46 w 46"/>
                <a:gd name="T15" fmla="*/ 28 h 54"/>
                <a:gd name="T16" fmla="*/ 40 w 46"/>
                <a:gd name="T17" fmla="*/ 7 h 54"/>
                <a:gd name="T18" fmla="*/ 24 w 46"/>
                <a:gd name="T19" fmla="*/ 0 h 54"/>
                <a:gd name="T20" fmla="*/ 0 w 46"/>
                <a:gd name="T21" fmla="*/ 27 h 54"/>
                <a:gd name="T22" fmla="*/ 27 w 46"/>
                <a:gd name="T23" fmla="*/ 54 h 54"/>
                <a:gd name="T24" fmla="*/ 42 w 46"/>
                <a:gd name="T25" fmla="*/ 50 h 54"/>
                <a:gd name="T26" fmla="*/ 43 w 46"/>
                <a:gd name="T27" fmla="*/ 49 h 54"/>
                <a:gd name="T28" fmla="*/ 44 w 46"/>
                <a:gd name="T29" fmla="*/ 41 h 54"/>
                <a:gd name="T30" fmla="*/ 43 w 46"/>
                <a:gd name="T31" fmla="*/ 40 h 54"/>
                <a:gd name="T32" fmla="*/ 36 w 46"/>
                <a:gd name="T33" fmla="*/ 21 h 54"/>
                <a:gd name="T34" fmla="*/ 36 w 46"/>
                <a:gd name="T35" fmla="*/ 21 h 54"/>
                <a:gd name="T36" fmla="*/ 11 w 46"/>
                <a:gd name="T37" fmla="*/ 21 h 54"/>
                <a:gd name="T38" fmla="*/ 24 w 46"/>
                <a:gd name="T39" fmla="*/ 7 h 54"/>
                <a:gd name="T40" fmla="*/ 35 w 46"/>
                <a:gd name="T41" fmla="*/ 15 h 54"/>
                <a:gd name="T42" fmla="*/ 36 w 46"/>
                <a:gd name="T43"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3" y="40"/>
                  </a:moveTo>
                  <a:lnTo>
                    <a:pt x="43" y="40"/>
                  </a:lnTo>
                  <a:cubicBezTo>
                    <a:pt x="42" y="41"/>
                    <a:pt x="40" y="43"/>
                    <a:pt x="36" y="44"/>
                  </a:cubicBezTo>
                  <a:cubicBezTo>
                    <a:pt x="33" y="45"/>
                    <a:pt x="30" y="46"/>
                    <a:pt x="27" y="46"/>
                  </a:cubicBezTo>
                  <a:cubicBezTo>
                    <a:pt x="24" y="46"/>
                    <a:pt x="19" y="45"/>
                    <a:pt x="15" y="41"/>
                  </a:cubicBezTo>
                  <a:cubicBezTo>
                    <a:pt x="11" y="37"/>
                    <a:pt x="11" y="32"/>
                    <a:pt x="11" y="28"/>
                  </a:cubicBezTo>
                  <a:cubicBezTo>
                    <a:pt x="27" y="28"/>
                    <a:pt x="30" y="28"/>
                    <a:pt x="45" y="28"/>
                  </a:cubicBezTo>
                  <a:lnTo>
                    <a:pt x="46" y="28"/>
                  </a:lnTo>
                  <a:cubicBezTo>
                    <a:pt x="46" y="23"/>
                    <a:pt x="46" y="13"/>
                    <a:pt x="40" y="7"/>
                  </a:cubicBezTo>
                  <a:cubicBezTo>
                    <a:pt x="37" y="3"/>
                    <a:pt x="32" y="0"/>
                    <a:pt x="24" y="0"/>
                  </a:cubicBezTo>
                  <a:cubicBezTo>
                    <a:pt x="11" y="0"/>
                    <a:pt x="0" y="9"/>
                    <a:pt x="0" y="27"/>
                  </a:cubicBezTo>
                  <a:cubicBezTo>
                    <a:pt x="0" y="45"/>
                    <a:pt x="10" y="54"/>
                    <a:pt x="27" y="54"/>
                  </a:cubicBezTo>
                  <a:cubicBezTo>
                    <a:pt x="35" y="54"/>
                    <a:pt x="41" y="51"/>
                    <a:pt x="42" y="50"/>
                  </a:cubicBezTo>
                  <a:lnTo>
                    <a:pt x="43" y="49"/>
                  </a:lnTo>
                  <a:cubicBezTo>
                    <a:pt x="43" y="46"/>
                    <a:pt x="43" y="45"/>
                    <a:pt x="44" y="41"/>
                  </a:cubicBezTo>
                  <a:lnTo>
                    <a:pt x="43" y="40"/>
                  </a:lnTo>
                  <a:close/>
                  <a:moveTo>
                    <a:pt x="36" y="21"/>
                  </a:moveTo>
                  <a:lnTo>
                    <a:pt x="36" y="21"/>
                  </a:lnTo>
                  <a:cubicBezTo>
                    <a:pt x="26" y="21"/>
                    <a:pt x="23" y="21"/>
                    <a:pt x="11" y="21"/>
                  </a:cubicBezTo>
                  <a:cubicBezTo>
                    <a:pt x="12" y="11"/>
                    <a:pt x="18" y="7"/>
                    <a:pt x="24" y="7"/>
                  </a:cubicBezTo>
                  <a:cubicBezTo>
                    <a:pt x="28" y="7"/>
                    <a:pt x="33" y="9"/>
                    <a:pt x="35" y="15"/>
                  </a:cubicBezTo>
                  <a:cubicBezTo>
                    <a:pt x="35" y="17"/>
                    <a:pt x="36" y="19"/>
                    <a:pt x="36" y="2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08" name="Freeform 480"/>
            <p:cNvSpPr>
              <a:spLocks/>
            </p:cNvSpPr>
            <p:nvPr/>
          </p:nvSpPr>
          <p:spPr bwMode="auto">
            <a:xfrm>
              <a:off x="3276" y="1359"/>
              <a:ext cx="34" cy="40"/>
            </a:xfrm>
            <a:custGeom>
              <a:avLst/>
              <a:gdLst>
                <a:gd name="T0" fmla="*/ 45 w 45"/>
                <a:gd name="T1" fmla="*/ 52 h 53"/>
                <a:gd name="T2" fmla="*/ 45 w 45"/>
                <a:gd name="T3" fmla="*/ 52 h 53"/>
                <a:gd name="T4" fmla="*/ 44 w 45"/>
                <a:gd name="T5" fmla="*/ 32 h 53"/>
                <a:gd name="T6" fmla="*/ 44 w 45"/>
                <a:gd name="T7" fmla="*/ 21 h 53"/>
                <a:gd name="T8" fmla="*/ 43 w 45"/>
                <a:gd name="T9" fmla="*/ 9 h 53"/>
                <a:gd name="T10" fmla="*/ 37 w 45"/>
                <a:gd name="T11" fmla="*/ 2 h 53"/>
                <a:gd name="T12" fmla="*/ 29 w 45"/>
                <a:gd name="T13" fmla="*/ 0 h 53"/>
                <a:gd name="T14" fmla="*/ 11 w 45"/>
                <a:gd name="T15" fmla="*/ 6 h 53"/>
                <a:gd name="T16" fmla="*/ 11 w 45"/>
                <a:gd name="T17" fmla="*/ 1 h 53"/>
                <a:gd name="T18" fmla="*/ 11 w 45"/>
                <a:gd name="T19" fmla="*/ 1 h 53"/>
                <a:gd name="T20" fmla="*/ 0 w 45"/>
                <a:gd name="T21" fmla="*/ 3 h 53"/>
                <a:gd name="T22" fmla="*/ 0 w 45"/>
                <a:gd name="T23" fmla="*/ 3 h 53"/>
                <a:gd name="T24" fmla="*/ 1 w 45"/>
                <a:gd name="T25" fmla="*/ 34 h 53"/>
                <a:gd name="T26" fmla="*/ 1 w 45"/>
                <a:gd name="T27" fmla="*/ 52 h 53"/>
                <a:gd name="T28" fmla="*/ 1 w 45"/>
                <a:gd name="T29" fmla="*/ 53 h 53"/>
                <a:gd name="T30" fmla="*/ 11 w 45"/>
                <a:gd name="T31" fmla="*/ 53 h 53"/>
                <a:gd name="T32" fmla="*/ 12 w 45"/>
                <a:gd name="T33" fmla="*/ 52 h 53"/>
                <a:gd name="T34" fmla="*/ 11 w 45"/>
                <a:gd name="T35" fmla="*/ 14 h 53"/>
                <a:gd name="T36" fmla="*/ 24 w 45"/>
                <a:gd name="T37" fmla="*/ 9 h 53"/>
                <a:gd name="T38" fmla="*/ 33 w 45"/>
                <a:gd name="T39" fmla="*/ 16 h 53"/>
                <a:gd name="T40" fmla="*/ 34 w 45"/>
                <a:gd name="T41" fmla="*/ 34 h 53"/>
                <a:gd name="T42" fmla="*/ 34 w 45"/>
                <a:gd name="T43" fmla="*/ 49 h 53"/>
                <a:gd name="T44" fmla="*/ 34 w 45"/>
                <a:gd name="T45" fmla="*/ 52 h 53"/>
                <a:gd name="T46" fmla="*/ 34 w 45"/>
                <a:gd name="T47" fmla="*/ 53 h 53"/>
                <a:gd name="T48" fmla="*/ 44 w 45"/>
                <a:gd name="T49" fmla="*/ 53 h 53"/>
                <a:gd name="T50" fmla="*/ 45 w 45"/>
                <a:gd name="T5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3">
                  <a:moveTo>
                    <a:pt x="45" y="52"/>
                  </a:moveTo>
                  <a:lnTo>
                    <a:pt x="45" y="52"/>
                  </a:lnTo>
                  <a:cubicBezTo>
                    <a:pt x="45" y="48"/>
                    <a:pt x="44" y="44"/>
                    <a:pt x="44" y="32"/>
                  </a:cubicBezTo>
                  <a:lnTo>
                    <a:pt x="44" y="21"/>
                  </a:lnTo>
                  <a:cubicBezTo>
                    <a:pt x="44" y="14"/>
                    <a:pt x="44" y="12"/>
                    <a:pt x="43" y="9"/>
                  </a:cubicBezTo>
                  <a:cubicBezTo>
                    <a:pt x="42" y="6"/>
                    <a:pt x="40" y="4"/>
                    <a:pt x="37" y="2"/>
                  </a:cubicBezTo>
                  <a:cubicBezTo>
                    <a:pt x="34" y="1"/>
                    <a:pt x="31" y="0"/>
                    <a:pt x="29" y="0"/>
                  </a:cubicBezTo>
                  <a:cubicBezTo>
                    <a:pt x="20" y="0"/>
                    <a:pt x="14" y="5"/>
                    <a:pt x="11" y="6"/>
                  </a:cubicBezTo>
                  <a:lnTo>
                    <a:pt x="11" y="1"/>
                  </a:lnTo>
                  <a:lnTo>
                    <a:pt x="11" y="1"/>
                  </a:lnTo>
                  <a:cubicBezTo>
                    <a:pt x="6" y="1"/>
                    <a:pt x="5" y="2"/>
                    <a:pt x="0" y="3"/>
                  </a:cubicBezTo>
                  <a:lnTo>
                    <a:pt x="0" y="3"/>
                  </a:lnTo>
                  <a:cubicBezTo>
                    <a:pt x="0" y="10"/>
                    <a:pt x="1" y="18"/>
                    <a:pt x="1" y="34"/>
                  </a:cubicBezTo>
                  <a:cubicBezTo>
                    <a:pt x="1" y="41"/>
                    <a:pt x="1" y="47"/>
                    <a:pt x="1" y="52"/>
                  </a:cubicBezTo>
                  <a:lnTo>
                    <a:pt x="1" y="53"/>
                  </a:lnTo>
                  <a:cubicBezTo>
                    <a:pt x="6" y="53"/>
                    <a:pt x="7" y="53"/>
                    <a:pt x="11" y="53"/>
                  </a:cubicBezTo>
                  <a:lnTo>
                    <a:pt x="12" y="52"/>
                  </a:lnTo>
                  <a:cubicBezTo>
                    <a:pt x="11" y="40"/>
                    <a:pt x="11" y="31"/>
                    <a:pt x="11" y="14"/>
                  </a:cubicBezTo>
                  <a:cubicBezTo>
                    <a:pt x="14" y="12"/>
                    <a:pt x="18" y="9"/>
                    <a:pt x="24" y="9"/>
                  </a:cubicBezTo>
                  <a:cubicBezTo>
                    <a:pt x="26" y="9"/>
                    <a:pt x="31" y="9"/>
                    <a:pt x="33" y="16"/>
                  </a:cubicBezTo>
                  <a:cubicBezTo>
                    <a:pt x="34" y="18"/>
                    <a:pt x="34" y="19"/>
                    <a:pt x="34" y="34"/>
                  </a:cubicBezTo>
                  <a:cubicBezTo>
                    <a:pt x="34" y="39"/>
                    <a:pt x="34" y="44"/>
                    <a:pt x="34" y="49"/>
                  </a:cubicBezTo>
                  <a:cubicBezTo>
                    <a:pt x="34" y="50"/>
                    <a:pt x="34" y="51"/>
                    <a:pt x="34" y="52"/>
                  </a:cubicBezTo>
                  <a:lnTo>
                    <a:pt x="34" y="53"/>
                  </a:lnTo>
                  <a:cubicBezTo>
                    <a:pt x="39" y="53"/>
                    <a:pt x="40" y="53"/>
                    <a:pt x="44" y="53"/>
                  </a:cubicBezTo>
                  <a:lnTo>
                    <a:pt x="45"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09" name="Freeform 481"/>
            <p:cNvSpPr>
              <a:spLocks/>
            </p:cNvSpPr>
            <p:nvPr/>
          </p:nvSpPr>
          <p:spPr bwMode="auto">
            <a:xfrm>
              <a:off x="3316" y="1348"/>
              <a:ext cx="22" cy="51"/>
            </a:xfrm>
            <a:custGeom>
              <a:avLst/>
              <a:gdLst>
                <a:gd name="T0" fmla="*/ 28 w 29"/>
                <a:gd name="T1" fmla="*/ 58 h 67"/>
                <a:gd name="T2" fmla="*/ 28 w 29"/>
                <a:gd name="T3" fmla="*/ 58 h 67"/>
                <a:gd name="T4" fmla="*/ 23 w 29"/>
                <a:gd name="T5" fmla="*/ 59 h 67"/>
                <a:gd name="T6" fmla="*/ 18 w 29"/>
                <a:gd name="T7" fmla="*/ 50 h 67"/>
                <a:gd name="T8" fmla="*/ 17 w 29"/>
                <a:gd name="T9" fmla="*/ 41 h 67"/>
                <a:gd name="T10" fmla="*/ 18 w 29"/>
                <a:gd name="T11" fmla="*/ 23 h 67"/>
                <a:gd name="T12" fmla="*/ 28 w 29"/>
                <a:gd name="T13" fmla="*/ 23 h 67"/>
                <a:gd name="T14" fmla="*/ 29 w 29"/>
                <a:gd name="T15" fmla="*/ 23 h 67"/>
                <a:gd name="T16" fmla="*/ 29 w 29"/>
                <a:gd name="T17" fmla="*/ 16 h 67"/>
                <a:gd name="T18" fmla="*/ 29 w 29"/>
                <a:gd name="T19" fmla="*/ 15 h 67"/>
                <a:gd name="T20" fmla="*/ 18 w 29"/>
                <a:gd name="T21" fmla="*/ 15 h 67"/>
                <a:gd name="T22" fmla="*/ 18 w 29"/>
                <a:gd name="T23" fmla="*/ 0 h 67"/>
                <a:gd name="T24" fmla="*/ 17 w 29"/>
                <a:gd name="T25" fmla="*/ 0 h 67"/>
                <a:gd name="T26" fmla="*/ 7 w 29"/>
                <a:gd name="T27" fmla="*/ 3 h 67"/>
                <a:gd name="T28" fmla="*/ 7 w 29"/>
                <a:gd name="T29" fmla="*/ 3 h 67"/>
                <a:gd name="T30" fmla="*/ 7 w 29"/>
                <a:gd name="T31" fmla="*/ 9 h 67"/>
                <a:gd name="T32" fmla="*/ 7 w 29"/>
                <a:gd name="T33" fmla="*/ 15 h 67"/>
                <a:gd name="T34" fmla="*/ 1 w 29"/>
                <a:gd name="T35" fmla="*/ 15 h 67"/>
                <a:gd name="T36" fmla="*/ 0 w 29"/>
                <a:gd name="T37" fmla="*/ 16 h 67"/>
                <a:gd name="T38" fmla="*/ 0 w 29"/>
                <a:gd name="T39" fmla="*/ 23 h 67"/>
                <a:gd name="T40" fmla="*/ 0 w 29"/>
                <a:gd name="T41" fmla="*/ 24 h 67"/>
                <a:gd name="T42" fmla="*/ 7 w 29"/>
                <a:gd name="T43" fmla="*/ 23 h 67"/>
                <a:gd name="T44" fmla="*/ 7 w 29"/>
                <a:gd name="T45" fmla="*/ 45 h 67"/>
                <a:gd name="T46" fmla="*/ 9 w 29"/>
                <a:gd name="T47" fmla="*/ 62 h 67"/>
                <a:gd name="T48" fmla="*/ 21 w 29"/>
                <a:gd name="T49" fmla="*/ 67 h 67"/>
                <a:gd name="T50" fmla="*/ 28 w 29"/>
                <a:gd name="T51" fmla="*/ 66 h 67"/>
                <a:gd name="T52" fmla="*/ 28 w 29"/>
                <a:gd name="T53" fmla="*/ 66 h 67"/>
                <a:gd name="T54" fmla="*/ 29 w 29"/>
                <a:gd name="T55" fmla="*/ 59 h 67"/>
                <a:gd name="T56" fmla="*/ 28 w 29"/>
                <a:gd name="T57"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67">
                  <a:moveTo>
                    <a:pt x="28" y="58"/>
                  </a:moveTo>
                  <a:lnTo>
                    <a:pt x="28" y="58"/>
                  </a:lnTo>
                  <a:cubicBezTo>
                    <a:pt x="27" y="59"/>
                    <a:pt x="26" y="59"/>
                    <a:pt x="23" y="59"/>
                  </a:cubicBezTo>
                  <a:cubicBezTo>
                    <a:pt x="18" y="59"/>
                    <a:pt x="18" y="57"/>
                    <a:pt x="18" y="50"/>
                  </a:cubicBezTo>
                  <a:cubicBezTo>
                    <a:pt x="18" y="48"/>
                    <a:pt x="18" y="43"/>
                    <a:pt x="17" y="41"/>
                  </a:cubicBezTo>
                  <a:lnTo>
                    <a:pt x="18" y="23"/>
                  </a:lnTo>
                  <a:cubicBezTo>
                    <a:pt x="23" y="23"/>
                    <a:pt x="24" y="23"/>
                    <a:pt x="28" y="23"/>
                  </a:cubicBezTo>
                  <a:lnTo>
                    <a:pt x="29" y="23"/>
                  </a:lnTo>
                  <a:cubicBezTo>
                    <a:pt x="29" y="19"/>
                    <a:pt x="29" y="18"/>
                    <a:pt x="29" y="16"/>
                  </a:cubicBezTo>
                  <a:lnTo>
                    <a:pt x="29" y="15"/>
                  </a:lnTo>
                  <a:cubicBezTo>
                    <a:pt x="23" y="15"/>
                    <a:pt x="22" y="15"/>
                    <a:pt x="18" y="15"/>
                  </a:cubicBezTo>
                  <a:cubicBezTo>
                    <a:pt x="18" y="8"/>
                    <a:pt x="18" y="7"/>
                    <a:pt x="18" y="0"/>
                  </a:cubicBezTo>
                  <a:lnTo>
                    <a:pt x="17" y="0"/>
                  </a:lnTo>
                  <a:cubicBezTo>
                    <a:pt x="13" y="1"/>
                    <a:pt x="12" y="1"/>
                    <a:pt x="7" y="3"/>
                  </a:cubicBezTo>
                  <a:lnTo>
                    <a:pt x="7" y="3"/>
                  </a:lnTo>
                  <a:cubicBezTo>
                    <a:pt x="7" y="5"/>
                    <a:pt x="7" y="7"/>
                    <a:pt x="7" y="9"/>
                  </a:cubicBezTo>
                  <a:cubicBezTo>
                    <a:pt x="7" y="11"/>
                    <a:pt x="7" y="13"/>
                    <a:pt x="7" y="15"/>
                  </a:cubicBezTo>
                  <a:cubicBezTo>
                    <a:pt x="4" y="15"/>
                    <a:pt x="3" y="15"/>
                    <a:pt x="1" y="15"/>
                  </a:cubicBezTo>
                  <a:lnTo>
                    <a:pt x="0" y="16"/>
                  </a:lnTo>
                  <a:cubicBezTo>
                    <a:pt x="0" y="19"/>
                    <a:pt x="0" y="20"/>
                    <a:pt x="0" y="23"/>
                  </a:cubicBezTo>
                  <a:lnTo>
                    <a:pt x="0" y="24"/>
                  </a:lnTo>
                  <a:cubicBezTo>
                    <a:pt x="4" y="23"/>
                    <a:pt x="4" y="23"/>
                    <a:pt x="7" y="23"/>
                  </a:cubicBezTo>
                  <a:lnTo>
                    <a:pt x="7" y="45"/>
                  </a:lnTo>
                  <a:cubicBezTo>
                    <a:pt x="7" y="57"/>
                    <a:pt x="7" y="59"/>
                    <a:pt x="9" y="62"/>
                  </a:cubicBezTo>
                  <a:cubicBezTo>
                    <a:pt x="12" y="67"/>
                    <a:pt x="18" y="67"/>
                    <a:pt x="21" y="67"/>
                  </a:cubicBezTo>
                  <a:cubicBezTo>
                    <a:pt x="24" y="67"/>
                    <a:pt x="26" y="67"/>
                    <a:pt x="28" y="66"/>
                  </a:cubicBezTo>
                  <a:lnTo>
                    <a:pt x="28" y="66"/>
                  </a:lnTo>
                  <a:cubicBezTo>
                    <a:pt x="29" y="63"/>
                    <a:pt x="29" y="62"/>
                    <a:pt x="29" y="59"/>
                  </a:cubicBezTo>
                  <a:lnTo>
                    <a:pt x="28" y="5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10" name="Freeform 482"/>
            <p:cNvSpPr>
              <a:spLocks/>
            </p:cNvSpPr>
            <p:nvPr/>
          </p:nvSpPr>
          <p:spPr bwMode="auto">
            <a:xfrm>
              <a:off x="3342" y="1359"/>
              <a:ext cx="28" cy="41"/>
            </a:xfrm>
            <a:custGeom>
              <a:avLst/>
              <a:gdLst>
                <a:gd name="T0" fmla="*/ 21 w 37"/>
                <a:gd name="T1" fmla="*/ 22 h 54"/>
                <a:gd name="T2" fmla="*/ 21 w 37"/>
                <a:gd name="T3" fmla="*/ 22 h 54"/>
                <a:gd name="T4" fmla="*/ 10 w 37"/>
                <a:gd name="T5" fmla="*/ 14 h 54"/>
                <a:gd name="T6" fmla="*/ 16 w 37"/>
                <a:gd name="T7" fmla="*/ 8 h 54"/>
                <a:gd name="T8" fmla="*/ 20 w 37"/>
                <a:gd name="T9" fmla="*/ 8 h 54"/>
                <a:gd name="T10" fmla="*/ 33 w 37"/>
                <a:gd name="T11" fmla="*/ 12 h 54"/>
                <a:gd name="T12" fmla="*/ 34 w 37"/>
                <a:gd name="T13" fmla="*/ 11 h 54"/>
                <a:gd name="T14" fmla="*/ 35 w 37"/>
                <a:gd name="T15" fmla="*/ 3 h 54"/>
                <a:gd name="T16" fmla="*/ 34 w 37"/>
                <a:gd name="T17" fmla="*/ 3 h 54"/>
                <a:gd name="T18" fmla="*/ 20 w 37"/>
                <a:gd name="T19" fmla="*/ 0 h 54"/>
                <a:gd name="T20" fmla="*/ 0 w 37"/>
                <a:gd name="T21" fmla="*/ 15 h 54"/>
                <a:gd name="T22" fmla="*/ 13 w 37"/>
                <a:gd name="T23" fmla="*/ 30 h 54"/>
                <a:gd name="T24" fmla="*/ 16 w 37"/>
                <a:gd name="T25" fmla="*/ 31 h 54"/>
                <a:gd name="T26" fmla="*/ 26 w 37"/>
                <a:gd name="T27" fmla="*/ 39 h 54"/>
                <a:gd name="T28" fmla="*/ 15 w 37"/>
                <a:gd name="T29" fmla="*/ 46 h 54"/>
                <a:gd name="T30" fmla="*/ 2 w 37"/>
                <a:gd name="T31" fmla="*/ 41 h 54"/>
                <a:gd name="T32" fmla="*/ 1 w 37"/>
                <a:gd name="T33" fmla="*/ 42 h 54"/>
                <a:gd name="T34" fmla="*/ 0 w 37"/>
                <a:gd name="T35" fmla="*/ 50 h 54"/>
                <a:gd name="T36" fmla="*/ 1 w 37"/>
                <a:gd name="T37" fmla="*/ 51 h 54"/>
                <a:gd name="T38" fmla="*/ 2 w 37"/>
                <a:gd name="T39" fmla="*/ 51 h 54"/>
                <a:gd name="T40" fmla="*/ 16 w 37"/>
                <a:gd name="T41" fmla="*/ 54 h 54"/>
                <a:gd name="T42" fmla="*/ 32 w 37"/>
                <a:gd name="T43" fmla="*/ 49 h 54"/>
                <a:gd name="T44" fmla="*/ 37 w 37"/>
                <a:gd name="T45" fmla="*/ 37 h 54"/>
                <a:gd name="T46" fmla="*/ 24 w 37"/>
                <a:gd name="T47" fmla="*/ 23 h 54"/>
                <a:gd name="T48" fmla="*/ 21 w 37"/>
                <a:gd name="T49"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54">
                  <a:moveTo>
                    <a:pt x="21" y="22"/>
                  </a:moveTo>
                  <a:lnTo>
                    <a:pt x="21" y="22"/>
                  </a:lnTo>
                  <a:cubicBezTo>
                    <a:pt x="14" y="20"/>
                    <a:pt x="10" y="18"/>
                    <a:pt x="10" y="14"/>
                  </a:cubicBezTo>
                  <a:cubicBezTo>
                    <a:pt x="10" y="11"/>
                    <a:pt x="13" y="9"/>
                    <a:pt x="16" y="8"/>
                  </a:cubicBezTo>
                  <a:cubicBezTo>
                    <a:pt x="17" y="8"/>
                    <a:pt x="19" y="8"/>
                    <a:pt x="20" y="8"/>
                  </a:cubicBezTo>
                  <a:cubicBezTo>
                    <a:pt x="26" y="8"/>
                    <a:pt x="30" y="10"/>
                    <a:pt x="33" y="12"/>
                  </a:cubicBezTo>
                  <a:lnTo>
                    <a:pt x="34" y="11"/>
                  </a:lnTo>
                  <a:cubicBezTo>
                    <a:pt x="34" y="7"/>
                    <a:pt x="34" y="7"/>
                    <a:pt x="35" y="3"/>
                  </a:cubicBezTo>
                  <a:lnTo>
                    <a:pt x="34" y="3"/>
                  </a:lnTo>
                  <a:cubicBezTo>
                    <a:pt x="32" y="2"/>
                    <a:pt x="27" y="0"/>
                    <a:pt x="20" y="0"/>
                  </a:cubicBezTo>
                  <a:cubicBezTo>
                    <a:pt x="9" y="0"/>
                    <a:pt x="0" y="5"/>
                    <a:pt x="0" y="15"/>
                  </a:cubicBezTo>
                  <a:cubicBezTo>
                    <a:pt x="0" y="25"/>
                    <a:pt x="9" y="28"/>
                    <a:pt x="13" y="30"/>
                  </a:cubicBezTo>
                  <a:lnTo>
                    <a:pt x="16" y="31"/>
                  </a:lnTo>
                  <a:cubicBezTo>
                    <a:pt x="22" y="33"/>
                    <a:pt x="26" y="34"/>
                    <a:pt x="26" y="39"/>
                  </a:cubicBezTo>
                  <a:cubicBezTo>
                    <a:pt x="26" y="42"/>
                    <a:pt x="23" y="46"/>
                    <a:pt x="15" y="46"/>
                  </a:cubicBezTo>
                  <a:cubicBezTo>
                    <a:pt x="8" y="46"/>
                    <a:pt x="4" y="43"/>
                    <a:pt x="2" y="41"/>
                  </a:cubicBezTo>
                  <a:lnTo>
                    <a:pt x="1" y="42"/>
                  </a:lnTo>
                  <a:cubicBezTo>
                    <a:pt x="1" y="46"/>
                    <a:pt x="1" y="46"/>
                    <a:pt x="0" y="50"/>
                  </a:cubicBezTo>
                  <a:lnTo>
                    <a:pt x="1" y="51"/>
                  </a:lnTo>
                  <a:cubicBezTo>
                    <a:pt x="1" y="51"/>
                    <a:pt x="2" y="51"/>
                    <a:pt x="2" y="51"/>
                  </a:cubicBezTo>
                  <a:cubicBezTo>
                    <a:pt x="6" y="53"/>
                    <a:pt x="10" y="54"/>
                    <a:pt x="16" y="54"/>
                  </a:cubicBezTo>
                  <a:cubicBezTo>
                    <a:pt x="19" y="54"/>
                    <a:pt x="26" y="54"/>
                    <a:pt x="32" y="49"/>
                  </a:cubicBezTo>
                  <a:cubicBezTo>
                    <a:pt x="36" y="46"/>
                    <a:pt x="37" y="41"/>
                    <a:pt x="37" y="37"/>
                  </a:cubicBezTo>
                  <a:cubicBezTo>
                    <a:pt x="37" y="27"/>
                    <a:pt x="28" y="24"/>
                    <a:pt x="24" y="23"/>
                  </a:cubicBezTo>
                  <a:lnTo>
                    <a:pt x="21" y="2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912" name="Rectangle 19911"/>
          <p:cNvSpPr/>
          <p:nvPr/>
        </p:nvSpPr>
        <p:spPr>
          <a:xfrm>
            <a:off x="6686216" y="2094916"/>
            <a:ext cx="1990240" cy="369332"/>
          </a:xfrm>
          <a:prstGeom prst="rect">
            <a:avLst/>
          </a:prstGeom>
        </p:spPr>
        <p:txBody>
          <a:bodyPr wrap="square">
            <a:spAutoFit/>
          </a:bodyPr>
          <a:lstStyle/>
          <a:p>
            <a:r>
              <a:rPr lang="en-US" b="1" i="1" dirty="0">
                <a:latin typeface="Bradley Hand ITC" panose="03070402050302030203" pitchFamily="66" charset="0"/>
              </a:rPr>
              <a:t>from the text book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73132" y="1719071"/>
            <a:ext cx="3722804" cy="4912233"/>
          </a:xfrm>
        </p:spPr>
        <p:txBody>
          <a:bodyPr>
            <a:noAutofit/>
          </a:bodyPr>
          <a:lstStyle/>
          <a:p>
            <a:r>
              <a:rPr lang="en-US" sz="1600" dirty="0">
                <a:solidFill>
                  <a:srgbClr val="6600FF"/>
                </a:solidFill>
              </a:rPr>
              <a:t>Domain requirements </a:t>
            </a:r>
            <a:r>
              <a:rPr lang="en-US" sz="1600" dirty="0"/>
              <a:t>reflect the environment in which the system operates so, when we talk about an application domain we mean environments such as train operation, medical records, e-commerce etc.</a:t>
            </a:r>
          </a:p>
          <a:p>
            <a:r>
              <a:rPr lang="en-US" sz="1600" dirty="0"/>
              <a:t>Because these requirements are </a:t>
            </a:r>
            <a:r>
              <a:rPr lang="en-US" sz="1600" dirty="0" err="1"/>
              <a:t>specialised</a:t>
            </a:r>
            <a:r>
              <a:rPr lang="en-US" sz="1600" dirty="0"/>
              <a:t>, software engineers often find it difficult to understand how they are related to other system requirements.</a:t>
            </a:r>
          </a:p>
          <a:p>
            <a:r>
              <a:rPr lang="en-US" sz="1600" dirty="0"/>
              <a:t>Domain requirements are important because they often reflect fundamentals of the application domain. If these requirements are not satisfied, it may be impossible to make the system work satisfactorily. </a:t>
            </a:r>
          </a:p>
          <a:p>
            <a:endParaRPr lang="en-US" sz="1600" dirty="0"/>
          </a:p>
        </p:txBody>
      </p:sp>
      <p:sp>
        <p:nvSpPr>
          <p:cNvPr id="3" name="Content Placeholder 2"/>
          <p:cNvSpPr>
            <a:spLocks noGrp="1"/>
          </p:cNvSpPr>
          <p:nvPr>
            <p:ph sz="half" idx="2"/>
          </p:nvPr>
        </p:nvSpPr>
        <p:spPr>
          <a:xfrm>
            <a:off x="4103804" y="1719071"/>
            <a:ext cx="4802690" cy="4912233"/>
          </a:xfrm>
        </p:spPr>
        <p:txBody>
          <a:bodyPr/>
          <a:lstStyle/>
          <a:p>
            <a:r>
              <a:rPr lang="en-US" sz="1600" dirty="0"/>
              <a:t>For example, the requirements for the insulin pump system that delivers insulin on demand include the following domain requirement:</a:t>
            </a:r>
          </a:p>
          <a:p>
            <a:pPr lvl="1"/>
            <a:r>
              <a:rPr lang="en-US" sz="1400" dirty="0"/>
              <a:t>The system safety shall be assured according to standard IEC 60601-1:Medical Electrical Equipment – Part 1:General Requirements for Basic Safety and Essential Performance.</a:t>
            </a:r>
          </a:p>
          <a:p>
            <a:r>
              <a:rPr lang="en-US" sz="1600" dirty="0"/>
              <a:t>This requirement means that the developers must be familiar with that standard to ensure that they do not violate it. It constrains both the design of the device and the development process. Other requirements have to be checked against this standard.</a:t>
            </a:r>
          </a:p>
          <a:p>
            <a:r>
              <a:rPr lang="en-US" sz="1600" dirty="0">
                <a:solidFill>
                  <a:srgbClr val="6600FF"/>
                </a:solidFill>
              </a:rPr>
              <a:t>Domain experts may leave information out of a requirement simply because it is so obvious to them</a:t>
            </a:r>
            <a:r>
              <a:rPr lang="en-US" sz="1600" dirty="0"/>
              <a:t>. However, it may not be obvious to the developers of the system and they may therefore implement the requirement in the wrong way.</a:t>
            </a:r>
          </a:p>
          <a:p>
            <a:endParaRPr lang="en-US" dirty="0"/>
          </a:p>
        </p:txBody>
      </p:sp>
      <p:sp>
        <p:nvSpPr>
          <p:cNvPr id="4" name="Date Placeholder 3"/>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6" name="Title 5"/>
          <p:cNvSpPr>
            <a:spLocks noGrp="1"/>
          </p:cNvSpPr>
          <p:nvPr>
            <p:ph type="title"/>
          </p:nvPr>
        </p:nvSpPr>
        <p:spPr/>
        <p:txBody>
          <a:bodyPr/>
          <a:lstStyle/>
          <a:p>
            <a:r>
              <a:rPr lang="en-US" dirty="0"/>
              <a:t>Domain Requirements</a:t>
            </a:r>
          </a:p>
        </p:txBody>
      </p:sp>
    </p:spTree>
    <p:extLst>
      <p:ext uri="{BB962C8B-B14F-4D97-AF65-F5344CB8AC3E}">
        <p14:creationId xmlns:p14="http://schemas.microsoft.com/office/powerpoint/2010/main" val="372672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4979993"/>
            <a:ext cx="8407893" cy="1473343"/>
          </a:xfrm>
        </p:spPr>
        <p:txBody>
          <a:bodyPr/>
          <a:lstStyle/>
          <a:p>
            <a:r>
              <a:rPr lang="en-US" dirty="0"/>
              <a:t>Don't be.</a:t>
            </a:r>
          </a:p>
          <a:p>
            <a:r>
              <a:rPr lang="en-US" dirty="0"/>
              <a:t>Just think of all these classifications as a giant checklist to make sure you don't forget a requirement.</a:t>
            </a:r>
          </a:p>
        </p:txBody>
      </p:sp>
      <p:sp>
        <p:nvSpPr>
          <p:cNvPr id="3" name="Date Placeholder 2"/>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Title 4"/>
          <p:cNvSpPr>
            <a:spLocks noGrp="1"/>
          </p:cNvSpPr>
          <p:nvPr>
            <p:ph type="title"/>
          </p:nvPr>
        </p:nvSpPr>
        <p:spPr/>
        <p:txBody>
          <a:bodyPr/>
          <a:lstStyle/>
          <a:p>
            <a:r>
              <a:rPr lang="en-US" dirty="0"/>
              <a:t>Confused?</a:t>
            </a:r>
          </a:p>
        </p:txBody>
      </p:sp>
      <p:pic>
        <p:nvPicPr>
          <p:cNvPr id="6" name="Picture 5"/>
          <p:cNvPicPr>
            <a:picLocks noChangeAspect="1"/>
          </p:cNvPicPr>
          <p:nvPr/>
        </p:nvPicPr>
        <p:blipFill>
          <a:blip r:embed="rId2"/>
          <a:stretch>
            <a:fillRect/>
          </a:stretch>
        </p:blipFill>
        <p:spPr>
          <a:xfrm>
            <a:off x="1466110" y="1901362"/>
            <a:ext cx="5676557" cy="2509813"/>
          </a:xfrm>
          <a:prstGeom prst="rect">
            <a:avLst/>
          </a:prstGeom>
        </p:spPr>
      </p:pic>
    </p:spTree>
    <p:extLst>
      <p:ext uri="{BB962C8B-B14F-4D97-AF65-F5344CB8AC3E}">
        <p14:creationId xmlns:p14="http://schemas.microsoft.com/office/powerpoint/2010/main" val="2877041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2"/>
          </p:nvPr>
        </p:nvSpPr>
        <p:spPr/>
        <p:txBody>
          <a:bodyPr/>
          <a:lstStyle/>
          <a:p>
            <a:pPr>
              <a:defRPr/>
            </a:pPr>
            <a:r>
              <a:rPr lang="en-US"/>
              <a:t>Chapter 4 Requirements Engineering</a:t>
            </a:r>
          </a:p>
        </p:txBody>
      </p:sp>
      <p:sp>
        <p:nvSpPr>
          <p:cNvPr id="6" name="Title 5"/>
          <p:cNvSpPr>
            <a:spLocks noGrp="1"/>
          </p:cNvSpPr>
          <p:nvPr>
            <p:ph type="title"/>
          </p:nvPr>
        </p:nvSpPr>
        <p:spPr/>
        <p:txBody>
          <a:bodyPr/>
          <a:lstStyle/>
          <a:p>
            <a:r>
              <a:rPr lang="en-US" dirty="0">
                <a:solidFill>
                  <a:schemeClr val="bg2"/>
                </a:solidFill>
              </a:rPr>
              <a:t>Writing Good Requirements</a:t>
            </a:r>
          </a:p>
        </p:txBody>
      </p:sp>
    </p:spTree>
    <p:extLst>
      <p:ext uri="{BB962C8B-B14F-4D97-AF65-F5344CB8AC3E}">
        <p14:creationId xmlns:p14="http://schemas.microsoft.com/office/powerpoint/2010/main" val="40067874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a:xfrm>
            <a:off x="370888" y="6583680"/>
            <a:ext cx="8686800" cy="274320"/>
          </a:xfrm>
        </p:spPr>
        <p:txBody>
          <a:bodyPr/>
          <a:lstStyle/>
          <a:p>
            <a:pPr>
              <a:defRPr/>
            </a:pPr>
            <a:r>
              <a:rPr lang="en-US"/>
              <a:t>Chapter 4 Requirements Engineering</a:t>
            </a:r>
          </a:p>
        </p:txBody>
      </p:sp>
      <p:sp>
        <p:nvSpPr>
          <p:cNvPr id="6" name="Title 5"/>
          <p:cNvSpPr>
            <a:spLocks noGrp="1"/>
          </p:cNvSpPr>
          <p:nvPr>
            <p:ph type="title"/>
          </p:nvPr>
        </p:nvSpPr>
        <p:spPr/>
        <p:txBody>
          <a:bodyPr/>
          <a:lstStyle/>
          <a:p>
            <a:r>
              <a:rPr lang="en-US" dirty="0"/>
              <a:t>SMART requirements</a:t>
            </a:r>
          </a:p>
        </p:txBody>
      </p:sp>
      <p:sp>
        <p:nvSpPr>
          <p:cNvPr id="11" name="Content Placeholder 10"/>
          <p:cNvSpPr>
            <a:spLocks noGrp="1"/>
          </p:cNvSpPr>
          <p:nvPr>
            <p:ph idx="1"/>
          </p:nvPr>
        </p:nvSpPr>
        <p:spPr>
          <a:xfrm>
            <a:off x="755576" y="1700808"/>
            <a:ext cx="8321348" cy="4407408"/>
          </a:xfrm>
        </p:spPr>
        <p:txBody>
          <a:bodyPr>
            <a:normAutofit/>
          </a:bodyPr>
          <a:lstStyle/>
          <a:p>
            <a:pPr>
              <a:buSzPct val="75000"/>
              <a:buFont typeface="Arial" panose="020B0604020202020204" pitchFamily="34" charset="0"/>
              <a:buChar char="•"/>
            </a:pPr>
            <a:r>
              <a:rPr lang="en-US" sz="4400" dirty="0"/>
              <a:t>S</a:t>
            </a:r>
            <a:r>
              <a:rPr lang="en-US" sz="1800" dirty="0"/>
              <a:t>pecific</a:t>
            </a:r>
            <a:endParaRPr lang="en-US" sz="4400" dirty="0"/>
          </a:p>
        </p:txBody>
      </p:sp>
      <p:pic>
        <p:nvPicPr>
          <p:cNvPr id="19" name="Picture 18"/>
          <p:cNvPicPr>
            <a:picLocks noChangeAspect="1"/>
          </p:cNvPicPr>
          <p:nvPr/>
        </p:nvPicPr>
        <p:blipFill>
          <a:blip r:embed="rId2"/>
          <a:stretch>
            <a:fillRect/>
          </a:stretch>
        </p:blipFill>
        <p:spPr>
          <a:xfrm flipH="1">
            <a:off x="6884235" y="260648"/>
            <a:ext cx="496076" cy="1284499"/>
          </a:xfrm>
          <a:prstGeom prst="rect">
            <a:avLst/>
          </a:prstGeom>
        </p:spPr>
      </p:pic>
      <p:pic>
        <p:nvPicPr>
          <p:cNvPr id="22" name="Picture 21"/>
          <p:cNvPicPr>
            <a:picLocks noChangeAspect="1"/>
          </p:cNvPicPr>
          <p:nvPr/>
        </p:nvPicPr>
        <p:blipFill>
          <a:blip r:embed="rId3"/>
          <a:stretch>
            <a:fillRect/>
          </a:stretch>
        </p:blipFill>
        <p:spPr>
          <a:xfrm>
            <a:off x="204714" y="2086918"/>
            <a:ext cx="838894" cy="1270074"/>
          </a:xfrm>
          <a:prstGeom prst="rect">
            <a:avLst/>
          </a:prstGeom>
        </p:spPr>
      </p:pic>
      <p:sp>
        <p:nvSpPr>
          <p:cNvPr id="23" name="Rectangle 22"/>
          <p:cNvSpPr/>
          <p:nvPr/>
        </p:nvSpPr>
        <p:spPr>
          <a:xfrm>
            <a:off x="2555776" y="3284984"/>
            <a:ext cx="4154390" cy="1515781"/>
          </a:xfrm>
          <a:prstGeom prst="rect">
            <a:avLst/>
          </a:prstGeom>
          <a:solidFill>
            <a:srgbClr val="E7D6C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Requirements may start out abstract, but they must eventually be detailed and specific enough so they can be implemented by developers</a:t>
            </a:r>
          </a:p>
        </p:txBody>
      </p:sp>
      <p:sp>
        <p:nvSpPr>
          <p:cNvPr id="24" name="Rectangle 23"/>
          <p:cNvSpPr/>
          <p:nvPr/>
        </p:nvSpPr>
        <p:spPr>
          <a:xfrm>
            <a:off x="344250" y="5475453"/>
            <a:ext cx="3939718" cy="923330"/>
          </a:xfrm>
          <a:prstGeom prst="rect">
            <a:avLst/>
          </a:prstGeom>
        </p:spPr>
        <p:txBody>
          <a:bodyPr wrap="square">
            <a:spAutoFit/>
          </a:bodyPr>
          <a:lstStyle/>
          <a:p>
            <a:pPr algn="ctr"/>
            <a:r>
              <a:rPr lang="en-US" dirty="0">
                <a:solidFill>
                  <a:srgbClr val="6600FF"/>
                </a:solidFill>
                <a:latin typeface="Comic Sans MS" panose="030F0702030302020204" pitchFamily="66" charset="0"/>
              </a:rPr>
              <a:t>Does this requirement contain the proper amount of detail – no more or less than what is needed? </a:t>
            </a:r>
          </a:p>
        </p:txBody>
      </p:sp>
      <p:sp>
        <p:nvSpPr>
          <p:cNvPr id="26" name="Rectangle 25"/>
          <p:cNvSpPr/>
          <p:nvPr/>
        </p:nvSpPr>
        <p:spPr>
          <a:xfrm>
            <a:off x="5580111" y="5613953"/>
            <a:ext cx="3099913" cy="646331"/>
          </a:xfrm>
          <a:prstGeom prst="rect">
            <a:avLst/>
          </a:prstGeom>
        </p:spPr>
        <p:txBody>
          <a:bodyPr wrap="square">
            <a:spAutoFit/>
          </a:bodyPr>
          <a:lstStyle/>
          <a:p>
            <a:pPr algn="ctr"/>
            <a:r>
              <a:rPr lang="en-US" dirty="0">
                <a:solidFill>
                  <a:srgbClr val="6600FF"/>
                </a:solidFill>
                <a:latin typeface="Comic Sans MS" panose="030F0702030302020204" pitchFamily="66" charset="0"/>
              </a:rPr>
              <a:t>Is the requirement both</a:t>
            </a:r>
            <a:br>
              <a:rPr lang="en-US" dirty="0">
                <a:solidFill>
                  <a:srgbClr val="6600FF"/>
                </a:solidFill>
                <a:latin typeface="Comic Sans MS" panose="030F0702030302020204" pitchFamily="66" charset="0"/>
              </a:rPr>
            </a:br>
            <a:r>
              <a:rPr lang="en-US" dirty="0">
                <a:solidFill>
                  <a:srgbClr val="6600FF"/>
                </a:solidFill>
                <a:latin typeface="Comic Sans MS" panose="030F0702030302020204" pitchFamily="66" charset="0"/>
              </a:rPr>
              <a:t>concise and complete?</a:t>
            </a:r>
          </a:p>
        </p:txBody>
      </p:sp>
      <p:sp>
        <p:nvSpPr>
          <p:cNvPr id="25" name="Rectangle 24"/>
          <p:cNvSpPr/>
          <p:nvPr/>
        </p:nvSpPr>
        <p:spPr>
          <a:xfrm>
            <a:off x="4283968" y="1905109"/>
            <a:ext cx="4572000" cy="923330"/>
          </a:xfrm>
          <a:prstGeom prst="rect">
            <a:avLst/>
          </a:prstGeom>
        </p:spPr>
        <p:txBody>
          <a:bodyPr>
            <a:spAutoFit/>
          </a:bodyPr>
          <a:lstStyle/>
          <a:p>
            <a:r>
              <a:rPr lang="en-GB" dirty="0"/>
              <a:t>Non-functional requirements may be very difficult to state precisely and imprecise requirements may be difficult to verify. </a:t>
            </a:r>
          </a:p>
        </p:txBody>
      </p:sp>
    </p:spTree>
    <p:extLst>
      <p:ext uri="{BB962C8B-B14F-4D97-AF65-F5344CB8AC3E}">
        <p14:creationId xmlns:p14="http://schemas.microsoft.com/office/powerpoint/2010/main" val="3592891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a:xfrm>
            <a:off x="370888" y="6583680"/>
            <a:ext cx="8686800" cy="274320"/>
          </a:xfrm>
        </p:spPr>
        <p:txBody>
          <a:bodyPr/>
          <a:lstStyle/>
          <a:p>
            <a:pPr>
              <a:defRPr/>
            </a:pPr>
            <a:r>
              <a:rPr lang="en-US"/>
              <a:t>Chapter 4 Requirements Engineering</a:t>
            </a:r>
          </a:p>
        </p:txBody>
      </p:sp>
      <p:sp>
        <p:nvSpPr>
          <p:cNvPr id="6" name="Title 5"/>
          <p:cNvSpPr>
            <a:spLocks noGrp="1"/>
          </p:cNvSpPr>
          <p:nvPr>
            <p:ph type="title"/>
          </p:nvPr>
        </p:nvSpPr>
        <p:spPr/>
        <p:txBody>
          <a:bodyPr/>
          <a:lstStyle/>
          <a:p>
            <a:r>
              <a:rPr lang="en-US" dirty="0"/>
              <a:t>SMART requirements</a:t>
            </a:r>
          </a:p>
        </p:txBody>
      </p:sp>
      <p:sp>
        <p:nvSpPr>
          <p:cNvPr id="11" name="Content Placeholder 10"/>
          <p:cNvSpPr>
            <a:spLocks noGrp="1"/>
          </p:cNvSpPr>
          <p:nvPr>
            <p:ph idx="1"/>
          </p:nvPr>
        </p:nvSpPr>
        <p:spPr>
          <a:xfrm>
            <a:off x="755576" y="1700808"/>
            <a:ext cx="8321348" cy="4407408"/>
          </a:xfrm>
        </p:spPr>
        <p:txBody>
          <a:bodyPr>
            <a:normAutofit/>
          </a:bodyPr>
          <a:lstStyle/>
          <a:p>
            <a:pPr marL="45720" indent="0">
              <a:buSzPct val="75000"/>
              <a:buNone/>
            </a:pPr>
            <a:r>
              <a:rPr lang="en-US" sz="4400" dirty="0"/>
              <a:t> </a:t>
            </a:r>
          </a:p>
          <a:p>
            <a:pPr marL="1600200">
              <a:buSzPct val="75000"/>
              <a:buFont typeface="Arial" panose="020B0604020202020204" pitchFamily="34" charset="0"/>
              <a:buChar char="•"/>
            </a:pPr>
            <a:r>
              <a:rPr lang="en-US" sz="4400" dirty="0"/>
              <a:t>M</a:t>
            </a:r>
            <a:r>
              <a:rPr lang="en-US" sz="1800" dirty="0"/>
              <a:t>easurable</a:t>
            </a:r>
          </a:p>
          <a:p>
            <a:pPr marL="2743200" indent="0">
              <a:buSzPct val="75000"/>
              <a:buNone/>
            </a:pPr>
            <a:endParaRPr lang="en-US" sz="1800" dirty="0"/>
          </a:p>
        </p:txBody>
      </p:sp>
      <p:pic>
        <p:nvPicPr>
          <p:cNvPr id="19" name="Picture 18"/>
          <p:cNvPicPr>
            <a:picLocks noChangeAspect="1"/>
          </p:cNvPicPr>
          <p:nvPr/>
        </p:nvPicPr>
        <p:blipFill>
          <a:blip r:embed="rId2"/>
          <a:stretch>
            <a:fillRect/>
          </a:stretch>
        </p:blipFill>
        <p:spPr>
          <a:xfrm flipH="1">
            <a:off x="6884235" y="260648"/>
            <a:ext cx="496076" cy="1284499"/>
          </a:xfrm>
          <a:prstGeom prst="rect">
            <a:avLst/>
          </a:prstGeom>
        </p:spPr>
      </p:pic>
      <p:pic>
        <p:nvPicPr>
          <p:cNvPr id="21" name="Picture 20"/>
          <p:cNvPicPr>
            <a:picLocks noChangeAspect="1"/>
          </p:cNvPicPr>
          <p:nvPr/>
        </p:nvPicPr>
        <p:blipFill>
          <a:blip r:embed="rId3"/>
          <a:stretch>
            <a:fillRect/>
          </a:stretch>
        </p:blipFill>
        <p:spPr>
          <a:xfrm>
            <a:off x="2699792" y="1988840"/>
            <a:ext cx="1715742" cy="941976"/>
          </a:xfrm>
          <a:prstGeom prst="rect">
            <a:avLst/>
          </a:prstGeom>
        </p:spPr>
      </p:pic>
      <p:sp>
        <p:nvSpPr>
          <p:cNvPr id="14" name="Rectangle 13"/>
          <p:cNvSpPr/>
          <p:nvPr/>
        </p:nvSpPr>
        <p:spPr>
          <a:xfrm>
            <a:off x="553022" y="3501008"/>
            <a:ext cx="2877210" cy="1355908"/>
          </a:xfrm>
          <a:prstGeom prst="rect">
            <a:avLst/>
          </a:prstGeom>
          <a:solidFill>
            <a:srgbClr val="E7D6C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 </a:t>
            </a:r>
            <a:r>
              <a:rPr lang="en-US" dirty="0">
                <a:solidFill>
                  <a:srgbClr val="6600FF"/>
                </a:solidFill>
              </a:rPr>
              <a:t>verifiable </a:t>
            </a:r>
            <a:r>
              <a:rPr lang="en-US" dirty="0">
                <a:solidFill>
                  <a:schemeClr val="tx1"/>
                </a:solidFill>
              </a:rPr>
              <a:t>non-functional requirement is a statement using some </a:t>
            </a:r>
            <a:r>
              <a:rPr lang="en-US" dirty="0">
                <a:solidFill>
                  <a:srgbClr val="6600FF"/>
                </a:solidFill>
              </a:rPr>
              <a:t>measure</a:t>
            </a:r>
            <a:r>
              <a:rPr lang="en-US" dirty="0">
                <a:solidFill>
                  <a:schemeClr val="tx1"/>
                </a:solidFill>
              </a:rPr>
              <a:t> that can be objectively tested. </a:t>
            </a:r>
          </a:p>
        </p:txBody>
      </p:sp>
      <p:graphicFrame>
        <p:nvGraphicFramePr>
          <p:cNvPr id="23" name="Table 22"/>
          <p:cNvGraphicFramePr>
            <a:graphicFrameLocks noGrp="1"/>
          </p:cNvGraphicFramePr>
          <p:nvPr>
            <p:extLst>
              <p:ext uri="{D42A27DB-BD31-4B8C-83A1-F6EECF244321}">
                <p14:modId xmlns:p14="http://schemas.microsoft.com/office/powerpoint/2010/main" val="422091169"/>
              </p:ext>
            </p:extLst>
          </p:nvPr>
        </p:nvGraphicFramePr>
        <p:xfrm>
          <a:off x="4355976" y="2127840"/>
          <a:ext cx="4728388" cy="4541520"/>
        </p:xfrm>
        <a:graphic>
          <a:graphicData uri="http://schemas.openxmlformats.org/drawingml/2006/table">
            <a:tbl>
              <a:tblPr/>
              <a:tblGrid>
                <a:gridCol w="1363663">
                  <a:extLst>
                    <a:ext uri="{9D8B030D-6E8A-4147-A177-3AD203B41FA5}">
                      <a16:colId xmlns:a16="http://schemas.microsoft.com/office/drawing/2014/main" val="20000"/>
                    </a:ext>
                  </a:extLst>
                </a:gridCol>
                <a:gridCol w="3364725">
                  <a:extLst>
                    <a:ext uri="{9D8B030D-6E8A-4147-A177-3AD203B41FA5}">
                      <a16:colId xmlns:a16="http://schemas.microsoft.com/office/drawing/2014/main" val="20001"/>
                    </a:ext>
                  </a:extLst>
                </a:gridCol>
              </a:tblGrid>
              <a:tr h="397418">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bg1"/>
                          </a:solidFill>
                          <a:effectLst/>
                          <a:latin typeface="Arial"/>
                          <a:ea typeface="Times New Roman" charset="0"/>
                          <a:cs typeface="Arial"/>
                        </a:rPr>
                        <a:t>Property</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bg1"/>
                          </a:solidFill>
                          <a:effectLst/>
                          <a:latin typeface="Arial"/>
                          <a:ea typeface="Times New Roman" charset="0"/>
                          <a:cs typeface="Arial"/>
                        </a:rPr>
                        <a:t>Measure</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847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a:ea typeface="Times New Roman" charset="0"/>
                          <a:cs typeface="Arial"/>
                        </a:rPr>
                        <a:t>Speed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Processed transactions/second</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User/event response time</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Screen refresh time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a:ea typeface="Times New Roman" charset="0"/>
                          <a:cs typeface="Arial"/>
                        </a:rPr>
                        <a:t>Size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Mbytes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ROM chips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000000"/>
                          </a:solidFill>
                          <a:effectLst/>
                          <a:latin typeface="Arial"/>
                          <a:ea typeface="Times New Roman" charset="0"/>
                          <a:cs typeface="Arial"/>
                        </a:rPr>
                        <a:t>Ease of use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Training time</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help frames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88043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a:ea typeface="Times New Roman" charset="0"/>
                          <a:cs typeface="Arial"/>
                        </a:rPr>
                        <a:t>Reliability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Mean time to failure</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Probability of unavailability</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Rate of failure occurrence</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Availability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6847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000000"/>
                          </a:solidFill>
                          <a:effectLst/>
                          <a:latin typeface="Arial"/>
                          <a:ea typeface="Times New Roman" charset="0"/>
                          <a:cs typeface="Arial"/>
                        </a:rPr>
                        <a:t>Robustness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Time to restart after failure</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Percent of events causing failure</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Probability of data corruption on failure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
        <p:nvSpPr>
          <p:cNvPr id="2" name="Rectangle 1"/>
          <p:cNvSpPr/>
          <p:nvPr/>
        </p:nvSpPr>
        <p:spPr>
          <a:xfrm>
            <a:off x="341764" y="5253007"/>
            <a:ext cx="3222124" cy="1200329"/>
          </a:xfrm>
          <a:prstGeom prst="rect">
            <a:avLst/>
          </a:prstGeom>
        </p:spPr>
        <p:txBody>
          <a:bodyPr wrap="square">
            <a:spAutoFit/>
          </a:bodyPr>
          <a:lstStyle/>
          <a:p>
            <a:pPr algn="ctr"/>
            <a:r>
              <a:rPr lang="en-US" dirty="0">
                <a:solidFill>
                  <a:srgbClr val="6600FF"/>
                </a:solidFill>
                <a:latin typeface="Comic Sans MS" panose="030F0702030302020204" pitchFamily="66" charset="0"/>
              </a:rPr>
              <a:t>Can this requirement be</a:t>
            </a:r>
            <a:br>
              <a:rPr lang="en-US" dirty="0">
                <a:solidFill>
                  <a:srgbClr val="6600FF"/>
                </a:solidFill>
                <a:latin typeface="Comic Sans MS" panose="030F0702030302020204" pitchFamily="66" charset="0"/>
              </a:rPr>
            </a:br>
            <a:r>
              <a:rPr lang="en-US" dirty="0">
                <a:solidFill>
                  <a:srgbClr val="6600FF"/>
                </a:solidFill>
                <a:latin typeface="Comic Sans MS" panose="030F0702030302020204" pitchFamily="66" charset="0"/>
              </a:rPr>
              <a:t>interpreted only one way, </a:t>
            </a:r>
            <a:br>
              <a:rPr lang="en-US" dirty="0">
                <a:solidFill>
                  <a:srgbClr val="6600FF"/>
                </a:solidFill>
                <a:latin typeface="Comic Sans MS" panose="030F0702030302020204" pitchFamily="66" charset="0"/>
              </a:rPr>
            </a:br>
            <a:r>
              <a:rPr lang="en-US" dirty="0">
                <a:solidFill>
                  <a:srgbClr val="6600FF"/>
                </a:solidFill>
                <a:latin typeface="Comic Sans MS" panose="030F0702030302020204" pitchFamily="66" charset="0"/>
              </a:rPr>
              <a:t>regardless of the reader’s perspective? </a:t>
            </a:r>
          </a:p>
        </p:txBody>
      </p:sp>
    </p:spTree>
    <p:extLst>
      <p:ext uri="{BB962C8B-B14F-4D97-AF65-F5344CB8AC3E}">
        <p14:creationId xmlns:p14="http://schemas.microsoft.com/office/powerpoint/2010/main" val="1119304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a:xfrm>
            <a:off x="370888" y="6583680"/>
            <a:ext cx="8686800" cy="274320"/>
          </a:xfrm>
        </p:spPr>
        <p:txBody>
          <a:bodyPr/>
          <a:lstStyle/>
          <a:p>
            <a:pPr>
              <a:defRPr/>
            </a:pPr>
            <a:r>
              <a:rPr lang="en-US"/>
              <a:t>Chapter 4 Requirements Engineering</a:t>
            </a:r>
          </a:p>
        </p:txBody>
      </p:sp>
      <p:sp>
        <p:nvSpPr>
          <p:cNvPr id="6" name="Title 5"/>
          <p:cNvSpPr>
            <a:spLocks noGrp="1"/>
          </p:cNvSpPr>
          <p:nvPr>
            <p:ph type="title"/>
          </p:nvPr>
        </p:nvSpPr>
        <p:spPr/>
        <p:txBody>
          <a:bodyPr/>
          <a:lstStyle/>
          <a:p>
            <a:r>
              <a:rPr lang="en-US" dirty="0"/>
              <a:t>SMART requirements</a:t>
            </a:r>
          </a:p>
        </p:txBody>
      </p:sp>
      <p:sp>
        <p:nvSpPr>
          <p:cNvPr id="11" name="Content Placeholder 10"/>
          <p:cNvSpPr>
            <a:spLocks noGrp="1"/>
          </p:cNvSpPr>
          <p:nvPr>
            <p:ph idx="1"/>
          </p:nvPr>
        </p:nvSpPr>
        <p:spPr>
          <a:xfrm>
            <a:off x="755576" y="1700808"/>
            <a:ext cx="8321348" cy="4407408"/>
          </a:xfrm>
        </p:spPr>
        <p:txBody>
          <a:bodyPr>
            <a:normAutofit/>
          </a:bodyPr>
          <a:lstStyle/>
          <a:p>
            <a:pPr marL="45720" indent="0">
              <a:buSzPct val="75000"/>
              <a:buNone/>
            </a:pPr>
            <a:r>
              <a:rPr lang="en-US" sz="4400" dirty="0"/>
              <a:t> </a:t>
            </a:r>
          </a:p>
          <a:p>
            <a:pPr marL="1371600" indent="0">
              <a:buSzPct val="75000"/>
              <a:buNone/>
            </a:pPr>
            <a:r>
              <a:rPr lang="en-US" sz="4400" dirty="0"/>
              <a:t> </a:t>
            </a:r>
            <a:endParaRPr lang="en-US" sz="1800" dirty="0"/>
          </a:p>
          <a:p>
            <a:pPr marL="2971800">
              <a:buSzPct val="75000"/>
              <a:buFont typeface="Arial" panose="020B0604020202020204" pitchFamily="34" charset="0"/>
              <a:buChar char="•"/>
            </a:pPr>
            <a:r>
              <a:rPr lang="en-US" sz="4400" dirty="0"/>
              <a:t>A</a:t>
            </a:r>
            <a:r>
              <a:rPr lang="en-US" sz="1800" dirty="0"/>
              <a:t>tomic</a:t>
            </a:r>
          </a:p>
        </p:txBody>
      </p:sp>
      <p:grpSp>
        <p:nvGrpSpPr>
          <p:cNvPr id="18" name="Group 17"/>
          <p:cNvGrpSpPr/>
          <p:nvPr/>
        </p:nvGrpSpPr>
        <p:grpSpPr>
          <a:xfrm>
            <a:off x="2699792" y="3717032"/>
            <a:ext cx="1158159" cy="991741"/>
            <a:chOff x="381000" y="2737666"/>
            <a:chExt cx="1158159" cy="991741"/>
          </a:xfrm>
        </p:grpSpPr>
        <p:pic>
          <p:nvPicPr>
            <p:cNvPr id="15" name="Picture 14"/>
            <p:cNvPicPr>
              <a:picLocks noChangeAspect="1"/>
            </p:cNvPicPr>
            <p:nvPr/>
          </p:nvPicPr>
          <p:blipFill>
            <a:blip r:embed="rId2"/>
            <a:stretch>
              <a:fillRect/>
            </a:stretch>
          </p:blipFill>
          <p:spPr>
            <a:xfrm>
              <a:off x="381000" y="2737666"/>
              <a:ext cx="835737" cy="991741"/>
            </a:xfrm>
            <a:prstGeom prst="rect">
              <a:avLst/>
            </a:prstGeom>
          </p:spPr>
        </p:pic>
        <p:pic>
          <p:nvPicPr>
            <p:cNvPr id="17" name="Picture 16"/>
            <p:cNvPicPr>
              <a:picLocks noChangeAspect="1"/>
            </p:cNvPicPr>
            <p:nvPr/>
          </p:nvPicPr>
          <p:blipFill>
            <a:blip r:embed="rId3"/>
            <a:stretch>
              <a:fillRect/>
            </a:stretch>
          </p:blipFill>
          <p:spPr>
            <a:xfrm>
              <a:off x="971600" y="3214768"/>
              <a:ext cx="567559" cy="477111"/>
            </a:xfrm>
            <a:prstGeom prst="rect">
              <a:avLst/>
            </a:prstGeom>
          </p:spPr>
        </p:pic>
      </p:grpSp>
      <p:pic>
        <p:nvPicPr>
          <p:cNvPr id="19" name="Picture 18"/>
          <p:cNvPicPr>
            <a:picLocks noChangeAspect="1"/>
          </p:cNvPicPr>
          <p:nvPr/>
        </p:nvPicPr>
        <p:blipFill>
          <a:blip r:embed="rId4"/>
          <a:stretch>
            <a:fillRect/>
          </a:stretch>
        </p:blipFill>
        <p:spPr>
          <a:xfrm flipH="1">
            <a:off x="6884235" y="260648"/>
            <a:ext cx="496076" cy="1284499"/>
          </a:xfrm>
          <a:prstGeom prst="rect">
            <a:avLst/>
          </a:prstGeom>
        </p:spPr>
      </p:pic>
      <p:sp>
        <p:nvSpPr>
          <p:cNvPr id="14" name="Rectangle 13"/>
          <p:cNvSpPr/>
          <p:nvPr/>
        </p:nvSpPr>
        <p:spPr>
          <a:xfrm>
            <a:off x="1331640" y="1792415"/>
            <a:ext cx="6559152" cy="1355908"/>
          </a:xfrm>
          <a:prstGeom prst="rect">
            <a:avLst/>
          </a:prstGeom>
          <a:solidFill>
            <a:srgbClr val="E7D6C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 atomic requirement describes only one piece of functionality. </a:t>
            </a:r>
          </a:p>
          <a:p>
            <a:pPr algn="ctr"/>
            <a:endParaRPr lang="en-US" dirty="0">
              <a:solidFill>
                <a:schemeClr val="tx1"/>
              </a:solidFill>
            </a:endParaRPr>
          </a:p>
          <a:p>
            <a:pPr algn="ctr"/>
            <a:r>
              <a:rPr lang="en-US" dirty="0">
                <a:solidFill>
                  <a:schemeClr val="tx1"/>
                </a:solidFill>
              </a:rPr>
              <a:t>If a requirement sounds like there are </a:t>
            </a:r>
            <a:br>
              <a:rPr lang="en-US" dirty="0">
                <a:solidFill>
                  <a:schemeClr val="tx1"/>
                </a:solidFill>
              </a:rPr>
            </a:br>
            <a:r>
              <a:rPr lang="en-US" dirty="0">
                <a:solidFill>
                  <a:schemeClr val="tx1"/>
                </a:solidFill>
              </a:rPr>
              <a:t>two or more different functions described, split it up!</a:t>
            </a:r>
          </a:p>
        </p:txBody>
      </p:sp>
    </p:spTree>
    <p:extLst>
      <p:ext uri="{BB962C8B-B14F-4D97-AF65-F5344CB8AC3E}">
        <p14:creationId xmlns:p14="http://schemas.microsoft.com/office/powerpoint/2010/main" val="134899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628800"/>
            <a:ext cx="2952328" cy="4912233"/>
          </a:xfrm>
        </p:spPr>
        <p:txBody>
          <a:bodyPr>
            <a:normAutofit/>
          </a:bodyPr>
          <a:lstStyle/>
          <a:p>
            <a:r>
              <a:rPr lang="en-GB" sz="1600" dirty="0"/>
              <a:t>Mentcare is an information system that is intended for use in clinics. </a:t>
            </a:r>
          </a:p>
          <a:p>
            <a:r>
              <a:rPr lang="en-GB" sz="1600" dirty="0"/>
              <a:t>It makes use of a centralized database of patient information but has also been designed to run on a PC, so that it may be accessed and used from sites that do not have secure network connectivity. </a:t>
            </a:r>
          </a:p>
          <a:p>
            <a:r>
              <a:rPr lang="en-GB" sz="1600" dirty="0"/>
              <a:t>When the local systems have secure network access, they use patient information in the database but they can download and use local copies of patient records when they are disconnected. </a:t>
            </a:r>
            <a:endParaRPr lang="en-US" sz="1600" dirty="0"/>
          </a:p>
        </p:txBody>
      </p:sp>
      <p:sp>
        <p:nvSpPr>
          <p:cNvPr id="8" name="Date Placeholder 7"/>
          <p:cNvSpPr>
            <a:spLocks noGrp="1"/>
          </p:cNvSpPr>
          <p:nvPr>
            <p:ph type="dt" sz="half" idx="10"/>
          </p:nvPr>
        </p:nvSpPr>
        <p:spPr/>
        <p:txBody>
          <a:bodyPr/>
          <a:lstStyle/>
          <a:p>
            <a:r>
              <a:rPr lang="en-GB"/>
              <a:t>30/10/2014</a:t>
            </a:r>
            <a:endParaRPr lang="en-US"/>
          </a:p>
        </p:txBody>
      </p:sp>
      <p:sp>
        <p:nvSpPr>
          <p:cNvPr id="7" name="Footer Placeholder 6"/>
          <p:cNvSpPr>
            <a:spLocks noGrp="1"/>
          </p:cNvSpPr>
          <p:nvPr>
            <p:ph type="ftr" sz="quarter" idx="11"/>
          </p:nvPr>
        </p:nvSpPr>
        <p:spPr/>
        <p:txBody>
          <a:bodyPr/>
          <a:lstStyle/>
          <a:p>
            <a:r>
              <a:rPr lang="en-US"/>
              <a:t>Chapter 1 Introduction</a:t>
            </a:r>
            <a:endParaRPr lang="en-US" dirty="0"/>
          </a:p>
        </p:txBody>
      </p:sp>
      <p:sp>
        <p:nvSpPr>
          <p:cNvPr id="2" name="Title 1"/>
          <p:cNvSpPr>
            <a:spLocks noGrp="1"/>
          </p:cNvSpPr>
          <p:nvPr>
            <p:ph type="title"/>
          </p:nvPr>
        </p:nvSpPr>
        <p:spPr>
          <a:xfrm>
            <a:off x="381000" y="355847"/>
            <a:ext cx="7215336" cy="1054394"/>
          </a:xfrm>
        </p:spPr>
        <p:txBody>
          <a:bodyPr/>
          <a:lstStyle/>
          <a:p>
            <a:r>
              <a:rPr lang="en-US" dirty="0" err="1"/>
              <a:t>Mentcare</a:t>
            </a:r>
            <a:r>
              <a:rPr lang="en-US" dirty="0"/>
              <a:t>: A patient information system for mental health care</a:t>
            </a:r>
          </a:p>
        </p:txBody>
      </p:sp>
      <p:sp>
        <p:nvSpPr>
          <p:cNvPr id="6" name="Content Placeholder 5"/>
          <p:cNvSpPr>
            <a:spLocks noGrp="1"/>
          </p:cNvSpPr>
          <p:nvPr>
            <p:ph sz="half" idx="2"/>
          </p:nvPr>
        </p:nvSpPr>
        <p:spPr>
          <a:xfrm>
            <a:off x="2788617" y="1628800"/>
            <a:ext cx="6117877" cy="4912233"/>
          </a:xfrm>
        </p:spPr>
        <p:txBody>
          <a:bodyPr>
            <a:normAutofit/>
          </a:bodyPr>
          <a:lstStyle/>
          <a:p>
            <a:pPr marL="45720" indent="0">
              <a:buNone/>
            </a:pPr>
            <a:r>
              <a:rPr lang="en-US" sz="1600" b="1" dirty="0">
                <a:solidFill>
                  <a:srgbClr val="6600FF"/>
                </a:solidFill>
              </a:rPr>
              <a:t>     Goals</a:t>
            </a:r>
          </a:p>
          <a:p>
            <a:pPr lvl="1"/>
            <a:r>
              <a:rPr lang="en-GB" sz="1600" dirty="0"/>
              <a:t>To generate management information that allows health service managers to assess performance against local and government targets.</a:t>
            </a:r>
          </a:p>
          <a:p>
            <a:pPr lvl="1"/>
            <a:r>
              <a:rPr lang="en-GB" sz="1600" dirty="0"/>
              <a:t>To provide medical staff with timely information to support the treatment of patients.</a:t>
            </a:r>
          </a:p>
          <a:p>
            <a:pPr marL="45720" indent="0">
              <a:buNone/>
            </a:pPr>
            <a:r>
              <a:rPr lang="en-US" sz="1600" b="1" dirty="0">
                <a:solidFill>
                  <a:srgbClr val="6600FF"/>
                </a:solidFill>
              </a:rPr>
              <a:t>     Features</a:t>
            </a:r>
          </a:p>
          <a:p>
            <a:pPr lvl="1"/>
            <a:r>
              <a:rPr lang="en-US" sz="1600" dirty="0"/>
              <a:t>Individual care management </a:t>
            </a:r>
          </a:p>
          <a:p>
            <a:pPr lvl="2"/>
            <a:r>
              <a:rPr lang="en-US" sz="1400" dirty="0"/>
              <a:t>Clinicians can create records for patients, edit the information in the system, view patient history, etc. The system supports data summaries so that doctors can quickly learn about the key problems and treatments that have been prescribed.</a:t>
            </a:r>
          </a:p>
          <a:p>
            <a:pPr lvl="1"/>
            <a:r>
              <a:rPr lang="en-US" sz="1600" dirty="0"/>
              <a:t>Patient monitoring </a:t>
            </a:r>
          </a:p>
          <a:p>
            <a:pPr lvl="2"/>
            <a:r>
              <a:rPr lang="en-US" sz="1400" dirty="0"/>
              <a:t>The system monitors the records of patients that are involved in treatment and issues warnings if possible problems are detected. </a:t>
            </a:r>
          </a:p>
          <a:p>
            <a:pPr lvl="1"/>
            <a:r>
              <a:rPr lang="en-US" sz="1600" dirty="0"/>
              <a:t>Administrative reporting </a:t>
            </a:r>
          </a:p>
          <a:p>
            <a:pPr lvl="2"/>
            <a:r>
              <a:rPr lang="en-US" sz="1400" dirty="0"/>
              <a:t>The system generates monthly management reports showing the number of patients treated at each clinic, the number of patients who have entered and left the care system, number of patients sectioned, the drugs prescribed and their costs, etc. </a:t>
            </a:r>
          </a:p>
          <a:p>
            <a:endParaRPr lang="en-US" sz="1800" dirty="0"/>
          </a:p>
        </p:txBody>
      </p:sp>
      <p:pic>
        <p:nvPicPr>
          <p:cNvPr id="10" name="Picture 9"/>
          <p:cNvPicPr>
            <a:picLocks noChangeAspect="1"/>
          </p:cNvPicPr>
          <p:nvPr/>
        </p:nvPicPr>
        <p:blipFill>
          <a:blip r:embed="rId2"/>
          <a:stretch>
            <a:fillRect/>
          </a:stretch>
        </p:blipFill>
        <p:spPr>
          <a:xfrm>
            <a:off x="7452320" y="13650"/>
            <a:ext cx="1601482" cy="1539262"/>
          </a:xfrm>
          <a:prstGeom prst="rect">
            <a:avLst/>
          </a:prstGeom>
        </p:spPr>
      </p:pic>
    </p:spTree>
    <p:extLst>
      <p:ext uri="{BB962C8B-B14F-4D97-AF65-F5344CB8AC3E}">
        <p14:creationId xmlns:p14="http://schemas.microsoft.com/office/powerpoint/2010/main" val="1514545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a:xfrm>
            <a:off x="370888" y="6583680"/>
            <a:ext cx="8686800" cy="274320"/>
          </a:xfrm>
        </p:spPr>
        <p:txBody>
          <a:bodyPr/>
          <a:lstStyle/>
          <a:p>
            <a:pPr>
              <a:defRPr/>
            </a:pPr>
            <a:r>
              <a:rPr lang="en-US"/>
              <a:t>Chapter 4 Requirements Engineering</a:t>
            </a:r>
          </a:p>
        </p:txBody>
      </p:sp>
      <p:sp>
        <p:nvSpPr>
          <p:cNvPr id="6" name="Title 5"/>
          <p:cNvSpPr>
            <a:spLocks noGrp="1"/>
          </p:cNvSpPr>
          <p:nvPr>
            <p:ph type="title"/>
          </p:nvPr>
        </p:nvSpPr>
        <p:spPr/>
        <p:txBody>
          <a:bodyPr/>
          <a:lstStyle/>
          <a:p>
            <a:r>
              <a:rPr lang="en-US" dirty="0"/>
              <a:t>SMART requirements</a:t>
            </a:r>
          </a:p>
        </p:txBody>
      </p:sp>
      <p:sp>
        <p:nvSpPr>
          <p:cNvPr id="11" name="Content Placeholder 10"/>
          <p:cNvSpPr>
            <a:spLocks noGrp="1"/>
          </p:cNvSpPr>
          <p:nvPr>
            <p:ph idx="1"/>
          </p:nvPr>
        </p:nvSpPr>
        <p:spPr>
          <a:xfrm>
            <a:off x="755576" y="1700808"/>
            <a:ext cx="8321348" cy="4407408"/>
          </a:xfrm>
        </p:spPr>
        <p:txBody>
          <a:bodyPr>
            <a:normAutofit/>
          </a:bodyPr>
          <a:lstStyle/>
          <a:p>
            <a:pPr marL="45720" indent="0">
              <a:buSzPct val="75000"/>
              <a:buNone/>
            </a:pPr>
            <a:r>
              <a:rPr lang="en-US" sz="4400" dirty="0"/>
              <a:t> </a:t>
            </a:r>
          </a:p>
          <a:p>
            <a:pPr marL="1371600" indent="0">
              <a:buSzPct val="75000"/>
              <a:buNone/>
            </a:pPr>
            <a:r>
              <a:rPr lang="en-US" sz="4400" dirty="0"/>
              <a:t> </a:t>
            </a:r>
            <a:endParaRPr lang="en-US" sz="1800" dirty="0"/>
          </a:p>
          <a:p>
            <a:pPr marL="2743200" indent="0">
              <a:buSzPct val="75000"/>
              <a:buNone/>
            </a:pPr>
            <a:r>
              <a:rPr lang="en-US" sz="4400" dirty="0"/>
              <a:t> </a:t>
            </a:r>
            <a:endParaRPr lang="en-US" sz="1800" dirty="0"/>
          </a:p>
          <a:p>
            <a:pPr marL="4343400">
              <a:buSzPct val="75000"/>
              <a:buFont typeface="Arial" panose="020B0604020202020204" pitchFamily="34" charset="0"/>
              <a:buChar char="•"/>
            </a:pPr>
            <a:r>
              <a:rPr lang="en-US" sz="4400" dirty="0"/>
              <a:t>R</a:t>
            </a:r>
            <a:r>
              <a:rPr lang="en-US" sz="1800" dirty="0"/>
              <a:t>ealistic</a:t>
            </a:r>
          </a:p>
        </p:txBody>
      </p:sp>
      <p:pic>
        <p:nvPicPr>
          <p:cNvPr id="19" name="Picture 18"/>
          <p:cNvPicPr>
            <a:picLocks noChangeAspect="1"/>
          </p:cNvPicPr>
          <p:nvPr/>
        </p:nvPicPr>
        <p:blipFill>
          <a:blip r:embed="rId2"/>
          <a:stretch>
            <a:fillRect/>
          </a:stretch>
        </p:blipFill>
        <p:spPr>
          <a:xfrm flipH="1">
            <a:off x="6884235" y="260648"/>
            <a:ext cx="496076" cy="1284499"/>
          </a:xfrm>
          <a:prstGeom prst="rect">
            <a:avLst/>
          </a:prstGeom>
        </p:spPr>
      </p:pic>
      <p:sp>
        <p:nvSpPr>
          <p:cNvPr id="2" name="Rectangle 1"/>
          <p:cNvSpPr/>
          <p:nvPr/>
        </p:nvSpPr>
        <p:spPr>
          <a:xfrm>
            <a:off x="381000" y="5489965"/>
            <a:ext cx="4572000" cy="923330"/>
          </a:xfrm>
          <a:prstGeom prst="rect">
            <a:avLst/>
          </a:prstGeom>
        </p:spPr>
        <p:txBody>
          <a:bodyPr>
            <a:spAutoFit/>
          </a:bodyPr>
          <a:lstStyle/>
          <a:p>
            <a:pPr algn="ctr"/>
            <a:r>
              <a:rPr lang="en-US" dirty="0">
                <a:solidFill>
                  <a:srgbClr val="6600FF"/>
                </a:solidFill>
                <a:latin typeface="Comic Sans MS" panose="030F0702030302020204" pitchFamily="66" charset="0"/>
              </a:rPr>
              <a:t>Is this requirement possible to achieve, given what is known about the systems, resources, budget, and due date? </a:t>
            </a:r>
          </a:p>
        </p:txBody>
      </p:sp>
      <p:pic>
        <p:nvPicPr>
          <p:cNvPr id="16" name="Picture 15"/>
          <p:cNvPicPr>
            <a:picLocks noChangeAspect="1"/>
          </p:cNvPicPr>
          <p:nvPr/>
        </p:nvPicPr>
        <p:blipFill>
          <a:blip r:embed="rId3"/>
          <a:stretch>
            <a:fillRect/>
          </a:stretch>
        </p:blipFill>
        <p:spPr>
          <a:xfrm>
            <a:off x="5444211" y="2636912"/>
            <a:ext cx="2413832" cy="1962325"/>
          </a:xfrm>
          <a:prstGeom prst="rect">
            <a:avLst/>
          </a:prstGeom>
        </p:spPr>
      </p:pic>
    </p:spTree>
    <p:extLst>
      <p:ext uri="{BB962C8B-B14F-4D97-AF65-F5344CB8AC3E}">
        <p14:creationId xmlns:p14="http://schemas.microsoft.com/office/powerpoint/2010/main" val="1862847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a:xfrm>
            <a:off x="370888" y="6583680"/>
            <a:ext cx="8686800" cy="274320"/>
          </a:xfrm>
        </p:spPr>
        <p:txBody>
          <a:bodyPr/>
          <a:lstStyle/>
          <a:p>
            <a:pPr>
              <a:defRPr/>
            </a:pPr>
            <a:r>
              <a:rPr lang="en-US"/>
              <a:t>Chapter 4 Requirements Engineering</a:t>
            </a:r>
          </a:p>
        </p:txBody>
      </p:sp>
      <p:sp>
        <p:nvSpPr>
          <p:cNvPr id="6" name="Title 5"/>
          <p:cNvSpPr>
            <a:spLocks noGrp="1"/>
          </p:cNvSpPr>
          <p:nvPr>
            <p:ph type="title"/>
          </p:nvPr>
        </p:nvSpPr>
        <p:spPr/>
        <p:txBody>
          <a:bodyPr/>
          <a:lstStyle/>
          <a:p>
            <a:r>
              <a:rPr lang="en-US" dirty="0"/>
              <a:t>SMART requirements</a:t>
            </a:r>
          </a:p>
        </p:txBody>
      </p:sp>
      <p:sp>
        <p:nvSpPr>
          <p:cNvPr id="11" name="Content Placeholder 10"/>
          <p:cNvSpPr>
            <a:spLocks noGrp="1"/>
          </p:cNvSpPr>
          <p:nvPr>
            <p:ph idx="1"/>
          </p:nvPr>
        </p:nvSpPr>
        <p:spPr>
          <a:xfrm>
            <a:off x="755576" y="1700808"/>
            <a:ext cx="8321348" cy="4407408"/>
          </a:xfrm>
        </p:spPr>
        <p:txBody>
          <a:bodyPr>
            <a:normAutofit/>
          </a:bodyPr>
          <a:lstStyle/>
          <a:p>
            <a:pPr marL="45720" indent="0">
              <a:buSzPct val="75000"/>
              <a:buNone/>
            </a:pPr>
            <a:r>
              <a:rPr lang="en-US" sz="4400" dirty="0"/>
              <a:t> </a:t>
            </a:r>
          </a:p>
          <a:p>
            <a:pPr marL="1371600" indent="0">
              <a:buSzPct val="75000"/>
              <a:buNone/>
            </a:pPr>
            <a:r>
              <a:rPr lang="en-US" sz="4400" dirty="0"/>
              <a:t> </a:t>
            </a:r>
            <a:endParaRPr lang="en-US" sz="1800" dirty="0"/>
          </a:p>
          <a:p>
            <a:pPr marL="2743200" indent="0">
              <a:buSzPct val="75000"/>
              <a:buNone/>
            </a:pPr>
            <a:r>
              <a:rPr lang="en-US" sz="4400" dirty="0"/>
              <a:t> </a:t>
            </a:r>
            <a:endParaRPr lang="en-US" sz="1800" dirty="0"/>
          </a:p>
          <a:p>
            <a:pPr marL="4114800" indent="0">
              <a:buSzPct val="75000"/>
              <a:buNone/>
            </a:pPr>
            <a:r>
              <a:rPr lang="en-US" sz="4400" dirty="0"/>
              <a:t> </a:t>
            </a:r>
            <a:endParaRPr lang="en-US" sz="1800" dirty="0"/>
          </a:p>
          <a:p>
            <a:pPr marL="5715000">
              <a:buSzPct val="75000"/>
              <a:buFont typeface="Arial" panose="020B0604020202020204" pitchFamily="34" charset="0"/>
              <a:buChar char="•"/>
            </a:pPr>
            <a:r>
              <a:rPr lang="en-US" sz="4400" dirty="0"/>
              <a:t>T</a:t>
            </a:r>
            <a:r>
              <a:rPr lang="en-US" sz="1800" dirty="0"/>
              <a:t>raceable</a:t>
            </a:r>
          </a:p>
        </p:txBody>
      </p:sp>
      <p:pic>
        <p:nvPicPr>
          <p:cNvPr id="19" name="Picture 18"/>
          <p:cNvPicPr>
            <a:picLocks noChangeAspect="1"/>
          </p:cNvPicPr>
          <p:nvPr/>
        </p:nvPicPr>
        <p:blipFill>
          <a:blip r:embed="rId2"/>
          <a:stretch>
            <a:fillRect/>
          </a:stretch>
        </p:blipFill>
        <p:spPr>
          <a:xfrm flipH="1">
            <a:off x="6884235" y="260648"/>
            <a:ext cx="496076" cy="1284499"/>
          </a:xfrm>
          <a:prstGeom prst="rect">
            <a:avLst/>
          </a:prstGeom>
        </p:spPr>
      </p:pic>
      <p:pic>
        <p:nvPicPr>
          <p:cNvPr id="20" name="Picture 19"/>
          <p:cNvPicPr>
            <a:picLocks noChangeAspect="1"/>
          </p:cNvPicPr>
          <p:nvPr/>
        </p:nvPicPr>
        <p:blipFill>
          <a:blip r:embed="rId3"/>
          <a:stretch>
            <a:fillRect/>
          </a:stretch>
        </p:blipFill>
        <p:spPr>
          <a:xfrm>
            <a:off x="7821488" y="5589240"/>
            <a:ext cx="1143000" cy="933450"/>
          </a:xfrm>
          <a:prstGeom prst="rect">
            <a:avLst/>
          </a:prstGeom>
        </p:spPr>
      </p:pic>
      <p:sp>
        <p:nvSpPr>
          <p:cNvPr id="2" name="Rectangle 1"/>
          <p:cNvSpPr/>
          <p:nvPr/>
        </p:nvSpPr>
        <p:spPr>
          <a:xfrm>
            <a:off x="530065" y="5589240"/>
            <a:ext cx="3577214" cy="923330"/>
          </a:xfrm>
          <a:prstGeom prst="rect">
            <a:avLst/>
          </a:prstGeom>
        </p:spPr>
        <p:txBody>
          <a:bodyPr wrap="square">
            <a:spAutoFit/>
          </a:bodyPr>
          <a:lstStyle/>
          <a:p>
            <a:pPr algn="ctr"/>
            <a:r>
              <a:rPr lang="en-US" dirty="0">
                <a:solidFill>
                  <a:srgbClr val="6600FF"/>
                </a:solidFill>
                <a:latin typeface="Comic Sans MS" panose="030F0702030302020204" pitchFamily="66" charset="0"/>
              </a:rPr>
              <a:t>Is it clear how the final solution can be tested to prove that this requirement is met? </a:t>
            </a:r>
          </a:p>
        </p:txBody>
      </p:sp>
      <p:sp>
        <p:nvSpPr>
          <p:cNvPr id="23" name="Rectangle 22"/>
          <p:cNvSpPr/>
          <p:nvPr/>
        </p:nvSpPr>
        <p:spPr>
          <a:xfrm>
            <a:off x="1331640" y="1792415"/>
            <a:ext cx="5904656" cy="1204537"/>
          </a:xfrm>
          <a:prstGeom prst="rect">
            <a:avLst/>
          </a:prstGeom>
          <a:solidFill>
            <a:srgbClr val="E7D6C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 traceable requirement can be uniquely identified through a numbering hierarchy and traced to parent requirements, child requirements and unit testing scripts.</a:t>
            </a:r>
          </a:p>
        </p:txBody>
      </p:sp>
      <p:sp>
        <p:nvSpPr>
          <p:cNvPr id="9" name="Rectangle 8"/>
          <p:cNvSpPr/>
          <p:nvPr/>
        </p:nvSpPr>
        <p:spPr>
          <a:xfrm>
            <a:off x="317373" y="3429000"/>
            <a:ext cx="4002599" cy="2031325"/>
          </a:xfrm>
          <a:prstGeom prst="rect">
            <a:avLst/>
          </a:prstGeom>
        </p:spPr>
        <p:txBody>
          <a:bodyPr wrap="square">
            <a:spAutoFit/>
          </a:bodyPr>
          <a:lstStyle/>
          <a:p>
            <a:pPr algn="ctr"/>
            <a:r>
              <a:rPr lang="en-US" dirty="0">
                <a:solidFill>
                  <a:srgbClr val="6600FF"/>
                </a:solidFill>
                <a:latin typeface="Comic Sans MS" panose="030F0702030302020204" pitchFamily="66" charset="0"/>
              </a:rPr>
              <a:t>If this is a technical requirement, can it be traced back to one or more business requirements? </a:t>
            </a:r>
            <a:br>
              <a:rPr lang="en-US" dirty="0">
                <a:solidFill>
                  <a:srgbClr val="6600FF"/>
                </a:solidFill>
                <a:latin typeface="Comic Sans MS" panose="030F0702030302020204" pitchFamily="66" charset="0"/>
              </a:rPr>
            </a:br>
            <a:br>
              <a:rPr lang="en-US" dirty="0">
                <a:solidFill>
                  <a:srgbClr val="6600FF"/>
                </a:solidFill>
                <a:latin typeface="Comic Sans MS" panose="030F0702030302020204" pitchFamily="66" charset="0"/>
              </a:rPr>
            </a:br>
            <a:r>
              <a:rPr lang="en-US" dirty="0">
                <a:solidFill>
                  <a:srgbClr val="6600FF"/>
                </a:solidFill>
                <a:latin typeface="Comic Sans MS" panose="030F0702030302020204" pitchFamily="66" charset="0"/>
              </a:rPr>
              <a:t>If it’s a business requirement, can it be traced back to the client goals or business problem? </a:t>
            </a:r>
          </a:p>
        </p:txBody>
      </p:sp>
    </p:spTree>
    <p:extLst>
      <p:ext uri="{BB962C8B-B14F-4D97-AF65-F5344CB8AC3E}">
        <p14:creationId xmlns:p14="http://schemas.microsoft.com/office/powerpoint/2010/main" val="3310558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a:xfrm>
            <a:off x="370888" y="6583680"/>
            <a:ext cx="8686800" cy="274320"/>
          </a:xfrm>
        </p:spPr>
        <p:txBody>
          <a:bodyPr/>
          <a:lstStyle/>
          <a:p>
            <a:pPr>
              <a:defRPr/>
            </a:pPr>
            <a:r>
              <a:rPr lang="en-US"/>
              <a:t>Chapter 4 Requirements Engineering</a:t>
            </a:r>
          </a:p>
        </p:txBody>
      </p:sp>
      <p:sp>
        <p:nvSpPr>
          <p:cNvPr id="6" name="Title 5"/>
          <p:cNvSpPr>
            <a:spLocks noGrp="1"/>
          </p:cNvSpPr>
          <p:nvPr>
            <p:ph type="title"/>
          </p:nvPr>
        </p:nvSpPr>
        <p:spPr/>
        <p:txBody>
          <a:bodyPr/>
          <a:lstStyle/>
          <a:p>
            <a:r>
              <a:rPr lang="en-US" dirty="0"/>
              <a:t>SMART requirements</a:t>
            </a:r>
          </a:p>
        </p:txBody>
      </p:sp>
      <p:sp>
        <p:nvSpPr>
          <p:cNvPr id="11" name="Content Placeholder 10"/>
          <p:cNvSpPr>
            <a:spLocks noGrp="1"/>
          </p:cNvSpPr>
          <p:nvPr>
            <p:ph idx="1"/>
          </p:nvPr>
        </p:nvSpPr>
        <p:spPr>
          <a:xfrm>
            <a:off x="755576" y="1700808"/>
            <a:ext cx="8321348" cy="4407408"/>
          </a:xfrm>
        </p:spPr>
        <p:txBody>
          <a:bodyPr>
            <a:normAutofit/>
          </a:bodyPr>
          <a:lstStyle/>
          <a:p>
            <a:pPr>
              <a:buSzPct val="75000"/>
              <a:buFont typeface="Arial" panose="020B0604020202020204" pitchFamily="34" charset="0"/>
              <a:buChar char="•"/>
            </a:pPr>
            <a:r>
              <a:rPr lang="en-US" sz="4400" dirty="0"/>
              <a:t>S</a:t>
            </a:r>
            <a:r>
              <a:rPr lang="en-US" sz="1800" dirty="0"/>
              <a:t>pecific</a:t>
            </a:r>
            <a:endParaRPr lang="en-US" sz="4400" dirty="0"/>
          </a:p>
          <a:p>
            <a:pPr marL="1600200">
              <a:buSzPct val="75000"/>
              <a:buFont typeface="Arial" panose="020B0604020202020204" pitchFamily="34" charset="0"/>
              <a:buChar char="•"/>
            </a:pPr>
            <a:r>
              <a:rPr lang="en-US" sz="4400" dirty="0"/>
              <a:t>M</a:t>
            </a:r>
            <a:r>
              <a:rPr lang="en-US" sz="1800" dirty="0"/>
              <a:t>easurable</a:t>
            </a:r>
          </a:p>
          <a:p>
            <a:pPr marL="2971800">
              <a:buSzPct val="75000"/>
              <a:buFont typeface="Arial" panose="020B0604020202020204" pitchFamily="34" charset="0"/>
              <a:buChar char="•"/>
            </a:pPr>
            <a:r>
              <a:rPr lang="en-US" sz="4400" dirty="0"/>
              <a:t>A</a:t>
            </a:r>
            <a:r>
              <a:rPr lang="en-US" sz="1800" dirty="0"/>
              <a:t>tomic</a:t>
            </a:r>
          </a:p>
          <a:p>
            <a:pPr marL="4343400">
              <a:buSzPct val="75000"/>
              <a:buFont typeface="Arial" panose="020B0604020202020204" pitchFamily="34" charset="0"/>
              <a:buChar char="•"/>
            </a:pPr>
            <a:r>
              <a:rPr lang="en-US" sz="4400" dirty="0"/>
              <a:t>R</a:t>
            </a:r>
            <a:r>
              <a:rPr lang="en-US" sz="1800" dirty="0"/>
              <a:t>ealistic</a:t>
            </a:r>
          </a:p>
          <a:p>
            <a:pPr marL="5715000">
              <a:buSzPct val="75000"/>
              <a:buFont typeface="Arial" panose="020B0604020202020204" pitchFamily="34" charset="0"/>
              <a:buChar char="•"/>
            </a:pPr>
            <a:r>
              <a:rPr lang="en-US" sz="4400" dirty="0"/>
              <a:t>T</a:t>
            </a:r>
            <a:r>
              <a:rPr lang="en-US" sz="1800" dirty="0"/>
              <a:t>raceable</a:t>
            </a:r>
          </a:p>
        </p:txBody>
      </p:sp>
      <p:pic>
        <p:nvPicPr>
          <p:cNvPr id="13" name="Picture 12"/>
          <p:cNvPicPr>
            <a:picLocks noChangeAspect="1"/>
          </p:cNvPicPr>
          <p:nvPr/>
        </p:nvPicPr>
        <p:blipFill>
          <a:blip r:embed="rId2"/>
          <a:stretch>
            <a:fillRect/>
          </a:stretch>
        </p:blipFill>
        <p:spPr>
          <a:xfrm>
            <a:off x="5444211" y="2636912"/>
            <a:ext cx="2413832" cy="1962325"/>
          </a:xfrm>
          <a:prstGeom prst="rect">
            <a:avLst/>
          </a:prstGeom>
        </p:spPr>
      </p:pic>
      <p:grpSp>
        <p:nvGrpSpPr>
          <p:cNvPr id="18" name="Group 17"/>
          <p:cNvGrpSpPr/>
          <p:nvPr/>
        </p:nvGrpSpPr>
        <p:grpSpPr>
          <a:xfrm>
            <a:off x="2699792" y="3717032"/>
            <a:ext cx="1158159" cy="991741"/>
            <a:chOff x="381000" y="2737666"/>
            <a:chExt cx="1158159" cy="991741"/>
          </a:xfrm>
        </p:grpSpPr>
        <p:pic>
          <p:nvPicPr>
            <p:cNvPr id="15" name="Picture 14"/>
            <p:cNvPicPr>
              <a:picLocks noChangeAspect="1"/>
            </p:cNvPicPr>
            <p:nvPr/>
          </p:nvPicPr>
          <p:blipFill>
            <a:blip r:embed="rId3"/>
            <a:stretch>
              <a:fillRect/>
            </a:stretch>
          </p:blipFill>
          <p:spPr>
            <a:xfrm>
              <a:off x="381000" y="2737666"/>
              <a:ext cx="835737" cy="991741"/>
            </a:xfrm>
            <a:prstGeom prst="rect">
              <a:avLst/>
            </a:prstGeom>
          </p:spPr>
        </p:pic>
        <p:pic>
          <p:nvPicPr>
            <p:cNvPr id="17" name="Picture 16"/>
            <p:cNvPicPr>
              <a:picLocks noChangeAspect="1"/>
            </p:cNvPicPr>
            <p:nvPr/>
          </p:nvPicPr>
          <p:blipFill>
            <a:blip r:embed="rId4"/>
            <a:stretch>
              <a:fillRect/>
            </a:stretch>
          </p:blipFill>
          <p:spPr>
            <a:xfrm>
              <a:off x="971600" y="3214768"/>
              <a:ext cx="567559" cy="477111"/>
            </a:xfrm>
            <a:prstGeom prst="rect">
              <a:avLst/>
            </a:prstGeom>
          </p:spPr>
        </p:pic>
      </p:grpSp>
      <p:pic>
        <p:nvPicPr>
          <p:cNvPr id="19" name="Picture 18"/>
          <p:cNvPicPr>
            <a:picLocks noChangeAspect="1"/>
          </p:cNvPicPr>
          <p:nvPr/>
        </p:nvPicPr>
        <p:blipFill>
          <a:blip r:embed="rId5"/>
          <a:stretch>
            <a:fillRect/>
          </a:stretch>
        </p:blipFill>
        <p:spPr>
          <a:xfrm flipH="1">
            <a:off x="6884235" y="260648"/>
            <a:ext cx="496076" cy="1284499"/>
          </a:xfrm>
          <a:prstGeom prst="rect">
            <a:avLst/>
          </a:prstGeom>
        </p:spPr>
      </p:pic>
      <p:pic>
        <p:nvPicPr>
          <p:cNvPr id="20" name="Picture 19"/>
          <p:cNvPicPr>
            <a:picLocks noChangeAspect="1"/>
          </p:cNvPicPr>
          <p:nvPr/>
        </p:nvPicPr>
        <p:blipFill>
          <a:blip r:embed="rId6"/>
          <a:stretch>
            <a:fillRect/>
          </a:stretch>
        </p:blipFill>
        <p:spPr>
          <a:xfrm>
            <a:off x="7821488" y="5589240"/>
            <a:ext cx="1143000" cy="933450"/>
          </a:xfrm>
          <a:prstGeom prst="rect">
            <a:avLst/>
          </a:prstGeom>
        </p:spPr>
      </p:pic>
      <p:pic>
        <p:nvPicPr>
          <p:cNvPr id="21" name="Picture 20"/>
          <p:cNvPicPr>
            <a:picLocks noChangeAspect="1"/>
          </p:cNvPicPr>
          <p:nvPr/>
        </p:nvPicPr>
        <p:blipFill>
          <a:blip r:embed="rId7"/>
          <a:stretch>
            <a:fillRect/>
          </a:stretch>
        </p:blipFill>
        <p:spPr>
          <a:xfrm>
            <a:off x="2699792" y="1988840"/>
            <a:ext cx="1715742" cy="941976"/>
          </a:xfrm>
          <a:prstGeom prst="rect">
            <a:avLst/>
          </a:prstGeom>
        </p:spPr>
      </p:pic>
      <p:pic>
        <p:nvPicPr>
          <p:cNvPr id="22" name="Picture 21"/>
          <p:cNvPicPr>
            <a:picLocks noChangeAspect="1"/>
          </p:cNvPicPr>
          <p:nvPr/>
        </p:nvPicPr>
        <p:blipFill>
          <a:blip r:embed="rId8"/>
          <a:stretch>
            <a:fillRect/>
          </a:stretch>
        </p:blipFill>
        <p:spPr>
          <a:xfrm>
            <a:off x="204714" y="2086918"/>
            <a:ext cx="838894" cy="1270074"/>
          </a:xfrm>
          <a:prstGeom prst="rect">
            <a:avLst/>
          </a:prstGeom>
        </p:spPr>
      </p:pic>
    </p:spTree>
    <p:extLst>
      <p:ext uri="{BB962C8B-B14F-4D97-AF65-F5344CB8AC3E}">
        <p14:creationId xmlns:p14="http://schemas.microsoft.com/office/powerpoint/2010/main" val="84880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r>
              <a:rPr lang="en-GB" dirty="0"/>
              <a:t>Invent a standard format and use it for all requirements.</a:t>
            </a:r>
          </a:p>
          <a:p>
            <a:r>
              <a:rPr lang="en-GB" dirty="0"/>
              <a:t>Use language in a consistent way. Use shall for mandatory requirements, should for desirable requirements.</a:t>
            </a:r>
          </a:p>
          <a:p>
            <a:r>
              <a:rPr lang="en-GB" dirty="0"/>
              <a:t>Use text highlighting to identify key parts of the requirement.</a:t>
            </a:r>
          </a:p>
          <a:p>
            <a:r>
              <a:rPr lang="en-GB" dirty="0"/>
              <a:t>Avoid the use of computer jargon.</a:t>
            </a:r>
          </a:p>
          <a:p>
            <a:r>
              <a:rPr lang="en-GB" dirty="0"/>
              <a:t>Include an explanation (rationale) of why a requirement is necessary.</a:t>
            </a:r>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3" name="Footer Placeholder 2"/>
          <p:cNvSpPr>
            <a:spLocks noGrp="1"/>
          </p:cNvSpPr>
          <p:nvPr>
            <p:ph type="ftr" sz="quarter" idx="11"/>
          </p:nvPr>
        </p:nvSpPr>
        <p:spPr/>
        <p:txBody>
          <a:bodyPr/>
          <a:lstStyle/>
          <a:p>
            <a:pPr>
              <a:defRPr/>
            </a:pPr>
            <a:r>
              <a:rPr lang="en-US"/>
              <a:t>Chapter 4 Requirements Engineering</a:t>
            </a:r>
          </a:p>
        </p:txBody>
      </p:sp>
      <p:sp>
        <p:nvSpPr>
          <p:cNvPr id="61442" name="Rectangle 2"/>
          <p:cNvSpPr>
            <a:spLocks noGrp="1" noChangeArrowheads="1"/>
          </p:cNvSpPr>
          <p:nvPr>
            <p:ph type="title"/>
          </p:nvPr>
        </p:nvSpPr>
        <p:spPr>
          <a:xfrm>
            <a:off x="381000" y="266700"/>
            <a:ext cx="8229600" cy="1104900"/>
          </a:xfrm>
        </p:spPr>
        <p:txBody>
          <a:bodyPr/>
          <a:lstStyle/>
          <a:p>
            <a:r>
              <a:rPr lang="en-GB"/>
              <a:t>Guidelines for writing requirements</a:t>
            </a: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825F70CE-84E9-D04C-9B15-10C693AA0F2A}" type="slidenum">
              <a:rPr lang="en-US" smtClean="0"/>
              <a:pPr>
                <a:defRPr/>
              </a:pPr>
              <a:t>33</a:t>
            </a:fld>
            <a:endParaRPr lang="en-US"/>
          </a:p>
        </p:txBody>
      </p:sp>
    </p:spTree>
    <p:extLst>
      <p:ext uri="{BB962C8B-B14F-4D97-AF65-F5344CB8AC3E}">
        <p14:creationId xmlns:p14="http://schemas.microsoft.com/office/powerpoint/2010/main" val="2790173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system should be easy to use by medical staff and should be organized in such a way that user errors are minimized. (Goal)</a:t>
            </a:r>
          </a:p>
          <a:p>
            <a:r>
              <a:rPr lang="en-US" dirty="0"/>
              <a:t>Medical staff shall be able to use all the system functions after four hours of training. After this training, the average number of errors made by experienced users shall not exceed two per hour of system use. (Testable non-functional requirement)</a:t>
            </a:r>
            <a:endParaRPr lang="en-GB" dirty="0"/>
          </a:p>
          <a:p>
            <a:endParaRPr lang="en-GB" dirty="0"/>
          </a:p>
          <a:p>
            <a:endParaRPr lang="en-US" dirty="0"/>
          </a:p>
        </p:txBody>
      </p:sp>
      <p:sp>
        <p:nvSpPr>
          <p:cNvPr id="6" name="Date Placeholder 5"/>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2" name="Title 1"/>
          <p:cNvSpPr>
            <a:spLocks noGrp="1"/>
          </p:cNvSpPr>
          <p:nvPr>
            <p:ph type="title"/>
          </p:nvPr>
        </p:nvSpPr>
        <p:spPr/>
        <p:txBody>
          <a:bodyPr/>
          <a:lstStyle/>
          <a:p>
            <a:r>
              <a:rPr lang="en-US" dirty="0"/>
              <a:t>Usability requirements</a:t>
            </a:r>
          </a:p>
        </p:txBody>
      </p:sp>
      <p:pic>
        <p:nvPicPr>
          <p:cNvPr id="7" name="Picture 6"/>
          <p:cNvPicPr>
            <a:picLocks noChangeAspect="1"/>
          </p:cNvPicPr>
          <p:nvPr/>
        </p:nvPicPr>
        <p:blipFill>
          <a:blip r:embed="rId2"/>
          <a:stretch>
            <a:fillRect/>
          </a:stretch>
        </p:blipFill>
        <p:spPr>
          <a:xfrm>
            <a:off x="7452320" y="13650"/>
            <a:ext cx="1601482" cy="153926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r>
              <a:rPr lang="en-GB" dirty="0"/>
              <a:t>Problems arise when functional requirements are not precisely stated.</a:t>
            </a:r>
          </a:p>
          <a:p>
            <a:r>
              <a:rPr lang="en-GB" dirty="0"/>
              <a:t>Ambiguous requirements may be interpreted in different ways by developers and users.</a:t>
            </a:r>
          </a:p>
          <a:p>
            <a:pPr marL="45720" indent="0">
              <a:buNone/>
            </a:pPr>
            <a:br>
              <a:rPr lang="en-GB" dirty="0"/>
            </a:br>
            <a:br>
              <a:rPr lang="en-GB" dirty="0"/>
            </a:br>
            <a:br>
              <a:rPr lang="en-GB" dirty="0"/>
            </a:br>
            <a:endParaRPr lang="en-GB" dirty="0"/>
          </a:p>
          <a:p>
            <a:endParaRPr lang="en-GB" dirty="0"/>
          </a:p>
          <a:p>
            <a:r>
              <a:rPr lang="en-GB" dirty="0"/>
              <a:t>Consider the term ‘search’ in requirement 1</a:t>
            </a:r>
          </a:p>
          <a:p>
            <a:pPr lvl="1"/>
            <a:r>
              <a:rPr lang="en-GB" dirty="0"/>
              <a:t>User intention – search for a patient name across all appointments in all clinics;</a:t>
            </a:r>
          </a:p>
          <a:p>
            <a:pPr lvl="1"/>
            <a:r>
              <a:rPr lang="en-GB" dirty="0"/>
              <a:t>Developer interpretation – search for a patient name in an individual clinic. User chooses clinic then search.</a:t>
            </a:r>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1986" name="Rectangle 2"/>
          <p:cNvSpPr>
            <a:spLocks noGrp="1" noChangeArrowheads="1"/>
          </p:cNvSpPr>
          <p:nvPr>
            <p:ph type="title"/>
          </p:nvPr>
        </p:nvSpPr>
        <p:spPr/>
        <p:txBody>
          <a:bodyPr/>
          <a:lstStyle/>
          <a:p>
            <a:r>
              <a:rPr lang="en-GB" dirty="0"/>
              <a:t>Requirements imprecision</a:t>
            </a: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825F70CE-84E9-D04C-9B15-10C693AA0F2A}" type="slidenum">
              <a:rPr lang="en-US" smtClean="0"/>
              <a:pPr>
                <a:defRPr/>
              </a:pPr>
              <a:t>35</a:t>
            </a:fld>
            <a:endParaRPr lang="en-US"/>
          </a:p>
        </p:txBody>
      </p:sp>
      <p:sp>
        <p:nvSpPr>
          <p:cNvPr id="7" name="Rectangle 6"/>
          <p:cNvSpPr/>
          <p:nvPr/>
        </p:nvSpPr>
        <p:spPr>
          <a:xfrm>
            <a:off x="2267744" y="3068960"/>
            <a:ext cx="4032448" cy="1296144"/>
          </a:xfrm>
          <a:prstGeom prst="rect">
            <a:avLst/>
          </a:prstGeom>
          <a:solidFill>
            <a:srgbClr val="E7D6C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Requirement 1:</a:t>
            </a:r>
            <a:br>
              <a:rPr lang="en-US" dirty="0">
                <a:solidFill>
                  <a:schemeClr val="tx1"/>
                </a:solidFill>
              </a:rPr>
            </a:br>
            <a:br>
              <a:rPr lang="en-US" dirty="0">
                <a:solidFill>
                  <a:schemeClr val="tx1"/>
                </a:solidFill>
              </a:rPr>
            </a:br>
            <a:r>
              <a:rPr lang="en-US" dirty="0">
                <a:solidFill>
                  <a:schemeClr val="tx1"/>
                </a:solidFill>
              </a:rPr>
              <a:t>A user shall be able to search the appointments lists for all clinics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r>
              <a:rPr lang="en-GB" sz="2400" dirty="0"/>
              <a:t>In principle, requirements should be both complete and consistent.</a:t>
            </a:r>
          </a:p>
          <a:p>
            <a:r>
              <a:rPr lang="en-GB" sz="2400" dirty="0"/>
              <a:t>Complete</a:t>
            </a:r>
          </a:p>
          <a:p>
            <a:pPr lvl="1"/>
            <a:r>
              <a:rPr lang="en-GB" dirty="0"/>
              <a:t>They should include descriptions of all facilities required.</a:t>
            </a:r>
          </a:p>
          <a:p>
            <a:r>
              <a:rPr lang="en-GB" sz="2400" dirty="0"/>
              <a:t>Consistent</a:t>
            </a:r>
          </a:p>
          <a:p>
            <a:pPr lvl="1"/>
            <a:r>
              <a:rPr lang="en-GB" dirty="0"/>
              <a:t>There should be no conflicts or contradictions in the descriptions of the system facilities.</a:t>
            </a:r>
          </a:p>
          <a:p>
            <a:r>
              <a:rPr lang="en-GB" sz="2400" dirty="0"/>
              <a:t>In practice, because of system and environmental complexity, it is impossible to produce a complete and consistent requirements document.</a:t>
            </a:r>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3010" name="Rectangle 2"/>
          <p:cNvSpPr>
            <a:spLocks noGrp="1" noChangeArrowheads="1"/>
          </p:cNvSpPr>
          <p:nvPr>
            <p:ph type="title"/>
          </p:nvPr>
        </p:nvSpPr>
        <p:spPr/>
        <p:txBody>
          <a:bodyPr/>
          <a:lstStyle/>
          <a:p>
            <a:r>
              <a:rPr lang="en-GB" dirty="0"/>
              <a:t>Requirements completeness and consistency</a:t>
            </a: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825F70CE-84E9-D04C-9B15-10C693AA0F2A}"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2" name="Title 1"/>
          <p:cNvSpPr>
            <a:spLocks noGrp="1"/>
          </p:cNvSpPr>
          <p:nvPr>
            <p:ph type="title"/>
          </p:nvPr>
        </p:nvSpPr>
        <p:spPr/>
        <p:txBody>
          <a:bodyPr/>
          <a:lstStyle/>
          <a:p>
            <a:pPr algn="ctr"/>
            <a:r>
              <a:rPr lang="en-US" dirty="0"/>
              <a:t>The Best Way to </a:t>
            </a:r>
            <a:br>
              <a:rPr lang="en-US" dirty="0"/>
            </a:br>
            <a:r>
              <a:rPr lang="en-US" dirty="0"/>
              <a:t>Write Requirements is in a Team</a:t>
            </a:r>
          </a:p>
        </p:txBody>
      </p:sp>
      <p:pic>
        <p:nvPicPr>
          <p:cNvPr id="6" name="Picture 5"/>
          <p:cNvPicPr>
            <a:picLocks noChangeAspect="1"/>
          </p:cNvPicPr>
          <p:nvPr/>
        </p:nvPicPr>
        <p:blipFill>
          <a:blip r:embed="rId2"/>
          <a:stretch>
            <a:fillRect/>
          </a:stretch>
        </p:blipFill>
        <p:spPr>
          <a:xfrm>
            <a:off x="370888" y="2564904"/>
            <a:ext cx="8244408" cy="3147008"/>
          </a:xfrm>
          <a:prstGeom prst="rect">
            <a:avLst/>
          </a:prstGeom>
        </p:spPr>
      </p:pic>
    </p:spTree>
    <p:extLst>
      <p:ext uri="{BB962C8B-B14F-4D97-AF65-F5344CB8AC3E}">
        <p14:creationId xmlns:p14="http://schemas.microsoft.com/office/powerpoint/2010/main" val="26687247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2"/>
          </p:nvPr>
        </p:nvSpPr>
        <p:spPr/>
        <p:txBody>
          <a:bodyPr/>
          <a:lstStyle/>
          <a:p>
            <a:pPr>
              <a:defRPr/>
            </a:pPr>
            <a:r>
              <a:rPr lang="en-US"/>
              <a:t>Chapter 4 Requirements Engineering</a:t>
            </a:r>
          </a:p>
        </p:txBody>
      </p:sp>
      <p:sp>
        <p:nvSpPr>
          <p:cNvPr id="6" name="Title 5"/>
          <p:cNvSpPr>
            <a:spLocks noGrp="1"/>
          </p:cNvSpPr>
          <p:nvPr>
            <p:ph type="title"/>
          </p:nvPr>
        </p:nvSpPr>
        <p:spPr/>
        <p:txBody>
          <a:bodyPr/>
          <a:lstStyle/>
          <a:p>
            <a:r>
              <a:rPr lang="en-US" dirty="0">
                <a:solidFill>
                  <a:schemeClr val="bg2"/>
                </a:solidFill>
              </a:rPr>
              <a:t>Agile Requirements</a:t>
            </a:r>
          </a:p>
        </p:txBody>
      </p:sp>
    </p:spTree>
    <p:extLst>
      <p:ext uri="{BB962C8B-B14F-4D97-AF65-F5344CB8AC3E}">
        <p14:creationId xmlns:p14="http://schemas.microsoft.com/office/powerpoint/2010/main" val="4251705998"/>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Many agile methods argue that producing detailed system requirements is a waste of time as requirements change so quickly.</a:t>
            </a:r>
          </a:p>
          <a:p>
            <a:r>
              <a:rPr lang="en-US" dirty="0"/>
              <a:t>The requirements document is therefore always out of date.</a:t>
            </a:r>
          </a:p>
          <a:p>
            <a:r>
              <a:rPr lang="en-US" dirty="0"/>
              <a:t>Agile methods usually use incremental requirements engineering and may express requirements as ‘user stories’ (discussed in Chapter 3).</a:t>
            </a:r>
          </a:p>
          <a:p>
            <a:r>
              <a:rPr lang="en-US" dirty="0"/>
              <a:t>This is practical for business systems but problematic for systems that require pre-delivery analysis (e.g. critical systems) or systems developed by several teams.</a:t>
            </a:r>
          </a:p>
          <a:p>
            <a:endParaRPr lang="en-US" dirty="0"/>
          </a:p>
          <a:p>
            <a:r>
              <a:rPr lang="en-US" dirty="0"/>
              <a:t>HOWEVER, writing a good requirement (SMART) still applies</a:t>
            </a:r>
          </a:p>
        </p:txBody>
      </p:sp>
      <p:sp>
        <p:nvSpPr>
          <p:cNvPr id="6" name="Date Placeholder 5"/>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2" name="Title 1"/>
          <p:cNvSpPr>
            <a:spLocks noGrp="1"/>
          </p:cNvSpPr>
          <p:nvPr>
            <p:ph type="title"/>
          </p:nvPr>
        </p:nvSpPr>
        <p:spPr/>
        <p:txBody>
          <a:bodyPr/>
          <a:lstStyle/>
          <a:p>
            <a:r>
              <a:rPr lang="en-US" dirty="0"/>
              <a:t>Agile methods and requirements</a:t>
            </a:r>
          </a:p>
        </p:txBody>
      </p:sp>
    </p:spTree>
    <p:extLst>
      <p:ext uri="{BB962C8B-B14F-4D97-AF65-F5344CB8AC3E}">
        <p14:creationId xmlns:p14="http://schemas.microsoft.com/office/powerpoint/2010/main" val="303640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Mentcare system concerns</a:t>
            </a:r>
          </a:p>
        </p:txBody>
      </p:sp>
      <p:sp>
        <p:nvSpPr>
          <p:cNvPr id="3" name="Content Placeholder 2"/>
          <p:cNvSpPr>
            <a:spLocks noGrp="1"/>
          </p:cNvSpPr>
          <p:nvPr>
            <p:ph idx="1"/>
          </p:nvPr>
        </p:nvSpPr>
        <p:spPr/>
        <p:txBody>
          <a:bodyPr/>
          <a:lstStyle/>
          <a:p>
            <a:r>
              <a:rPr lang="en-US" dirty="0"/>
              <a:t>Privacy</a:t>
            </a:r>
          </a:p>
          <a:p>
            <a:pPr lvl="1"/>
            <a:r>
              <a:rPr lang="en-GB" dirty="0"/>
              <a:t>It is essential that patient information is confidential and is never disclosed to anyone apart from authorised medical staff and the patient themselves. </a:t>
            </a:r>
            <a:endParaRPr lang="en-US" dirty="0"/>
          </a:p>
          <a:p>
            <a:r>
              <a:rPr lang="en-US" dirty="0"/>
              <a:t>Safety</a:t>
            </a:r>
          </a:p>
          <a:p>
            <a:pPr lvl="1"/>
            <a:r>
              <a:rPr lang="en-GB" dirty="0"/>
              <a:t>Some mental illnesses cause patients to become suicidal or a danger to other people. Wherever possible, the system should warn medical staff about potentially suicidal or dangerous patients. </a:t>
            </a:r>
          </a:p>
          <a:p>
            <a:pPr lvl="1"/>
            <a:r>
              <a:rPr lang="en-GB" dirty="0"/>
              <a:t>The system must be available when needed otherwise safety may be compromised and it may be impossible to prescribe the correct medication to patients. </a:t>
            </a:r>
            <a:endParaRPr lang="en-US" dirty="0"/>
          </a:p>
        </p:txBody>
      </p:sp>
      <p:sp>
        <p:nvSpPr>
          <p:cNvPr id="7" name="Footer Placeholder 6"/>
          <p:cNvSpPr>
            <a:spLocks noGrp="1"/>
          </p:cNvSpPr>
          <p:nvPr>
            <p:ph type="ftr" sz="quarter" idx="10"/>
          </p:nvPr>
        </p:nvSpPr>
        <p:spPr/>
        <p:txBody>
          <a:bodyPr/>
          <a:lstStyle/>
          <a:p>
            <a:r>
              <a:rPr lang="en-US"/>
              <a:t>Chapter 1 Introduction</a:t>
            </a:r>
            <a:endParaRPr lang="en-US" dirty="0"/>
          </a:p>
        </p:txBody>
      </p:sp>
      <p:sp>
        <p:nvSpPr>
          <p:cNvPr id="8" name="Date Placeholder 7"/>
          <p:cNvSpPr>
            <a:spLocks noGrp="1"/>
          </p:cNvSpPr>
          <p:nvPr>
            <p:ph type="dt" sz="half" idx="11"/>
          </p:nvPr>
        </p:nvSpPr>
        <p:spPr/>
        <p:txBody>
          <a:bodyPr/>
          <a:lstStyle/>
          <a:p>
            <a:r>
              <a:rPr lang="en-GB"/>
              <a:t>30/10/2014</a:t>
            </a:r>
            <a:endParaRPr lang="en-US"/>
          </a:p>
        </p:txBody>
      </p:sp>
      <p:sp>
        <p:nvSpPr>
          <p:cNvPr id="9" name="Slide Number Placeholder 8"/>
          <p:cNvSpPr>
            <a:spLocks noGrp="1"/>
          </p:cNvSpPr>
          <p:nvPr>
            <p:ph type="sldNum" sz="quarter" idx="12"/>
          </p:nvPr>
        </p:nvSpPr>
        <p:spPr/>
        <p:txBody>
          <a:bodyPr/>
          <a:lstStyle/>
          <a:p>
            <a:fld id="{1D5CD492-2BC6-F348-9965-EC1D86DF57A8}" type="slidenum">
              <a:rPr lang="en-US" smtClean="0"/>
              <a:t>4</a:t>
            </a:fld>
            <a:endParaRPr lang="en-US"/>
          </a:p>
        </p:txBody>
      </p:sp>
      <p:pic>
        <p:nvPicPr>
          <p:cNvPr id="10" name="Picture 9"/>
          <p:cNvPicPr>
            <a:picLocks noChangeAspect="1"/>
          </p:cNvPicPr>
          <p:nvPr/>
        </p:nvPicPr>
        <p:blipFill>
          <a:blip r:embed="rId2"/>
          <a:stretch>
            <a:fillRect/>
          </a:stretch>
        </p:blipFill>
        <p:spPr>
          <a:xfrm>
            <a:off x="7452320" y="13650"/>
            <a:ext cx="1601482" cy="1539262"/>
          </a:xfrm>
          <a:prstGeom prst="rect">
            <a:avLst/>
          </a:prstGeom>
        </p:spPr>
      </p:pic>
    </p:spTree>
    <p:extLst>
      <p:ext uri="{BB962C8B-B14F-4D97-AF65-F5344CB8AC3E}">
        <p14:creationId xmlns:p14="http://schemas.microsoft.com/office/powerpoint/2010/main" val="1015138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Video by Ian </a:t>
            </a:r>
            <a:r>
              <a:rPr lang="en-US" dirty="0" err="1"/>
              <a:t>Sommerville</a:t>
            </a:r>
            <a:endParaRPr lang="en-US" dirty="0"/>
          </a:p>
          <a:p>
            <a:pPr lvl="1"/>
            <a:r>
              <a:rPr lang="en-US" dirty="0">
                <a:hlinkClick r:id="rId2"/>
              </a:rPr>
              <a:t>http://jackmyers.info/sweng/videos/UserStories.mp4</a:t>
            </a:r>
            <a:r>
              <a:rPr lang="en-US" dirty="0"/>
              <a:t> </a:t>
            </a:r>
          </a:p>
        </p:txBody>
      </p:sp>
      <p:sp>
        <p:nvSpPr>
          <p:cNvPr id="3" name="Date Placeholder 2"/>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Title 4"/>
          <p:cNvSpPr>
            <a:spLocks noGrp="1"/>
          </p:cNvSpPr>
          <p:nvPr>
            <p:ph type="title"/>
          </p:nvPr>
        </p:nvSpPr>
        <p:spPr/>
        <p:txBody>
          <a:bodyPr/>
          <a:lstStyle/>
          <a:p>
            <a:r>
              <a:rPr lang="en-US" dirty="0"/>
              <a:t>User Stories</a:t>
            </a:r>
          </a:p>
        </p:txBody>
      </p:sp>
      <p:pic>
        <p:nvPicPr>
          <p:cNvPr id="135174" name="Picture 6" descr="http://mentormate.com/wp-content/uploads/2015/02/dilbert-userstor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56992"/>
            <a:ext cx="804862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722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p:txBody>
          <a:bodyPr/>
          <a:lstStyle/>
          <a:p>
            <a:r>
              <a:rPr lang="en-US" dirty="0"/>
              <a:t>Scenarios and user stories are real-life examples of how a system can be used.</a:t>
            </a:r>
          </a:p>
          <a:p>
            <a:r>
              <a:rPr lang="en-US" dirty="0"/>
              <a:t>Stories and scenarios are a description of how a system may be used for a particular task.</a:t>
            </a:r>
          </a:p>
          <a:p>
            <a:r>
              <a:rPr lang="en-US" dirty="0"/>
              <a:t>Because they are based on a practical situation, stakeholders can relate to them and can comment on their situation with respect to the story.</a:t>
            </a:r>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3" name="Footer Placeholder 2"/>
          <p:cNvSpPr>
            <a:spLocks noGrp="1"/>
          </p:cNvSpPr>
          <p:nvPr>
            <p:ph type="ftr" sz="quarter" idx="11"/>
          </p:nvPr>
        </p:nvSpPr>
        <p:spPr/>
        <p:txBody>
          <a:bodyPr/>
          <a:lstStyle/>
          <a:p>
            <a:pPr>
              <a:defRPr/>
            </a:pPr>
            <a:r>
              <a:rPr lang="en-US"/>
              <a:t>Chapter 4 Requirements Engineering</a:t>
            </a:r>
          </a:p>
        </p:txBody>
      </p:sp>
      <p:sp>
        <p:nvSpPr>
          <p:cNvPr id="90114" name="Rectangle 2"/>
          <p:cNvSpPr>
            <a:spLocks noGrp="1" noChangeArrowheads="1"/>
          </p:cNvSpPr>
          <p:nvPr>
            <p:ph type="title"/>
          </p:nvPr>
        </p:nvSpPr>
        <p:spPr/>
        <p:txBody>
          <a:bodyPr/>
          <a:lstStyle/>
          <a:p>
            <a:r>
              <a:rPr lang="en-US" dirty="0"/>
              <a:t>Stories and scenarios</a:t>
            </a:r>
          </a:p>
        </p:txBody>
      </p:sp>
    </p:spTree>
    <p:extLst>
      <p:ext uri="{BB962C8B-B14F-4D97-AF65-F5344CB8AC3E}">
        <p14:creationId xmlns:p14="http://schemas.microsoft.com/office/powerpoint/2010/main" val="3656131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1600" dirty="0"/>
              <a:t>Jack is a primary school teacher in Ullapool (a village in northern Scotland). He has decided that a class project should be focused around the fishing industry in the area, looking at the history, development and economic impact of fishing. As part of this, pupils are asked to gather and share reminiscences from relatives, use newspaper archives and collect old photographs related to fishing and fishing communities in the area. Pupils use an </a:t>
            </a:r>
            <a:r>
              <a:rPr lang="en-GB" sz="1600" dirty="0" err="1"/>
              <a:t>iLearn</a:t>
            </a:r>
            <a:r>
              <a:rPr lang="en-GB" sz="1600" dirty="0"/>
              <a:t> wiki to gather together fishing stories and SCRAN (a history resources site) to access newspaper archives and photographs. However, Jack also needs a photo sharing site as he wants pupils to take and comment on each others’ photos and to upload scans of old photographs that they may have in their families.</a:t>
            </a:r>
            <a:br>
              <a:rPr lang="en-GB" sz="1600" dirty="0"/>
            </a:br>
            <a:br>
              <a:rPr lang="en-GB" sz="1600" dirty="0"/>
            </a:br>
            <a:r>
              <a:rPr lang="en-GB" sz="1600" dirty="0"/>
              <a:t>Jack sends an email to a primary school teachers group, which he is a member of to see if anyone can recommend an appropriate system. Two teachers reply and both suggest that he uses </a:t>
            </a:r>
            <a:r>
              <a:rPr lang="en-GB" sz="1600" dirty="0" err="1"/>
              <a:t>KidsTakePics</a:t>
            </a:r>
            <a:r>
              <a:rPr lang="en-GB" sz="1600" dirty="0"/>
              <a:t>, a photo sharing site that allows teachers to check and moderate content. As </a:t>
            </a:r>
            <a:r>
              <a:rPr lang="en-GB" sz="1600" dirty="0" err="1"/>
              <a:t>KidsTakePics</a:t>
            </a:r>
            <a:r>
              <a:rPr lang="en-GB" sz="1600" dirty="0"/>
              <a:t> is not integrated with the </a:t>
            </a:r>
            <a:r>
              <a:rPr lang="en-GB" sz="1600" dirty="0" err="1"/>
              <a:t>iLearn</a:t>
            </a:r>
            <a:r>
              <a:rPr lang="en-GB" sz="1600" dirty="0"/>
              <a:t> authentication service, he sets up a teacher and a class account. He uses the </a:t>
            </a:r>
            <a:r>
              <a:rPr lang="en-GB" sz="1600" dirty="0" err="1"/>
              <a:t>iLearn</a:t>
            </a:r>
            <a:r>
              <a:rPr lang="en-GB" sz="1600" dirty="0"/>
              <a:t> setup service to add </a:t>
            </a:r>
            <a:r>
              <a:rPr lang="en-GB" sz="1600" dirty="0" err="1"/>
              <a:t>KidsTakePics</a:t>
            </a:r>
            <a:r>
              <a:rPr lang="en-GB" sz="1600" dirty="0"/>
              <a:t> to the services seen by the pupils in his class so that when they log in, they can immediately use the system to upload photos from their mobile devices and class computers.</a:t>
            </a:r>
          </a:p>
          <a:p>
            <a:endParaRPr lang="en-US" dirty="0"/>
          </a:p>
        </p:txBody>
      </p:sp>
      <p:sp>
        <p:nvSpPr>
          <p:cNvPr id="6" name="Date Placeholder 5"/>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2" name="Title 1"/>
          <p:cNvSpPr>
            <a:spLocks noGrp="1"/>
          </p:cNvSpPr>
          <p:nvPr>
            <p:ph type="title"/>
          </p:nvPr>
        </p:nvSpPr>
        <p:spPr/>
        <p:txBody>
          <a:bodyPr/>
          <a:lstStyle/>
          <a:p>
            <a:r>
              <a:rPr lang="en-US" dirty="0"/>
              <a:t>Photo sharing in the classroom (</a:t>
            </a:r>
            <a:r>
              <a:rPr lang="en-US" dirty="0" err="1"/>
              <a:t>iLearn</a:t>
            </a:r>
            <a:r>
              <a:rPr lang="en-US" dirty="0"/>
              <a:t>)</a:t>
            </a:r>
          </a:p>
        </p:txBody>
      </p:sp>
    </p:spTree>
    <p:extLst>
      <p:ext uri="{BB962C8B-B14F-4D97-AF65-F5344CB8AC3E}">
        <p14:creationId xmlns:p14="http://schemas.microsoft.com/office/powerpoint/2010/main" val="2143302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 structured form of user story</a:t>
            </a:r>
          </a:p>
          <a:p>
            <a:r>
              <a:rPr lang="en-US" dirty="0"/>
              <a:t>Scenarios should include</a:t>
            </a:r>
          </a:p>
          <a:p>
            <a:pPr lvl="1"/>
            <a:r>
              <a:rPr lang="en-US" dirty="0"/>
              <a:t>A description of the starting situation;</a:t>
            </a:r>
          </a:p>
          <a:p>
            <a:pPr lvl="1"/>
            <a:r>
              <a:rPr lang="en-US" dirty="0"/>
              <a:t>A description of the normal flow of events;</a:t>
            </a:r>
          </a:p>
          <a:p>
            <a:pPr lvl="1"/>
            <a:r>
              <a:rPr lang="en-US" dirty="0"/>
              <a:t>A description of what can go wrong;</a:t>
            </a:r>
          </a:p>
          <a:p>
            <a:pPr lvl="1"/>
            <a:r>
              <a:rPr lang="en-US" dirty="0"/>
              <a:t>Information about other concurrent activities;</a:t>
            </a:r>
          </a:p>
          <a:p>
            <a:pPr lvl="1"/>
            <a:r>
              <a:rPr lang="en-US" dirty="0"/>
              <a:t>A description of the state when the scenario finishes.</a:t>
            </a:r>
          </a:p>
          <a:p>
            <a:endParaRPr lang="en-US" dirty="0"/>
          </a:p>
        </p:txBody>
      </p:sp>
      <p:sp>
        <p:nvSpPr>
          <p:cNvPr id="6" name="Date Placeholder 5"/>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2" name="Title 1"/>
          <p:cNvSpPr>
            <a:spLocks noGrp="1"/>
          </p:cNvSpPr>
          <p:nvPr>
            <p:ph type="title"/>
          </p:nvPr>
        </p:nvSpPr>
        <p:spPr/>
        <p:txBody>
          <a:bodyPr/>
          <a:lstStyle/>
          <a:p>
            <a:r>
              <a:rPr lang="en-US" dirty="0"/>
              <a:t>Scenarios</a:t>
            </a:r>
          </a:p>
        </p:txBody>
      </p:sp>
    </p:spTree>
    <p:extLst>
      <p:ext uri="{BB962C8B-B14F-4D97-AF65-F5344CB8AC3E}">
        <p14:creationId xmlns:p14="http://schemas.microsoft.com/office/powerpoint/2010/main" val="3382303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600" b="1" dirty="0"/>
              <a:t>Initial assumption</a:t>
            </a:r>
            <a:r>
              <a:rPr lang="en-US" sz="1600" dirty="0"/>
              <a:t>: A user or a group of users have one or more digital photographs to be uploaded to the picture sharing site. These are saved on either a tablet or laptop computer. They have successfully logged on to </a:t>
            </a:r>
            <a:r>
              <a:rPr lang="en-US" sz="1600" dirty="0" err="1"/>
              <a:t>KidsTakePics</a:t>
            </a:r>
            <a:r>
              <a:rPr lang="en-US" sz="1600" dirty="0"/>
              <a:t>.</a:t>
            </a:r>
          </a:p>
          <a:p>
            <a:r>
              <a:rPr lang="en-US" sz="1600" b="1" dirty="0"/>
              <a:t>Normal</a:t>
            </a:r>
            <a:r>
              <a:rPr lang="en-US" sz="1600" dirty="0"/>
              <a:t>:  The user chooses upload photos and they are prompted to select the photos to be uploaded on their computer and to select the project name under which the photos will be stored. They should also be given the option of inputting keywords that should be associated with each uploaded photo. Uploaded photos are named by creating a conjunction of the user name with the filename of the photo on the local computer.</a:t>
            </a:r>
          </a:p>
          <a:p>
            <a:r>
              <a:rPr lang="en-US" sz="1600" dirty="0"/>
              <a:t>On completion of the upload, the system automatically sends an email to the project moderator asking them to check new content and generates an on-screen message to the user that this has been done. </a:t>
            </a:r>
          </a:p>
          <a:p>
            <a:endParaRPr lang="en-US" sz="1400" dirty="0"/>
          </a:p>
        </p:txBody>
      </p:sp>
      <p:sp>
        <p:nvSpPr>
          <p:cNvPr id="6" name="Date Placeholder 5"/>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2" name="Title 1"/>
          <p:cNvSpPr>
            <a:spLocks noGrp="1"/>
          </p:cNvSpPr>
          <p:nvPr>
            <p:ph type="title"/>
          </p:nvPr>
        </p:nvSpPr>
        <p:spPr/>
        <p:txBody>
          <a:bodyPr/>
          <a:lstStyle/>
          <a:p>
            <a:r>
              <a:rPr lang="en-US" dirty="0"/>
              <a:t>Uploading photos </a:t>
            </a:r>
            <a:r>
              <a:rPr lang="en-US" dirty="0" err="1"/>
              <a:t>iLearn</a:t>
            </a:r>
            <a:r>
              <a:rPr lang="en-US" dirty="0"/>
              <a:t>)</a:t>
            </a:r>
          </a:p>
        </p:txBody>
      </p:sp>
    </p:spTree>
    <p:extLst>
      <p:ext uri="{BB962C8B-B14F-4D97-AF65-F5344CB8AC3E}">
        <p14:creationId xmlns:p14="http://schemas.microsoft.com/office/powerpoint/2010/main" val="1590858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600" b="1" dirty="0"/>
              <a:t>What can go wrong</a:t>
            </a:r>
            <a:r>
              <a:rPr lang="en-US" sz="1600" dirty="0"/>
              <a:t>: </a:t>
            </a:r>
          </a:p>
          <a:p>
            <a:r>
              <a:rPr lang="en-US" sz="1600" dirty="0"/>
              <a:t>No moderator is associated with the selected project. An email is automatically generated to the school administrator asking them to nominate a project moderator. Users should be informed that there could be a delay in making their photos visible.</a:t>
            </a:r>
          </a:p>
          <a:p>
            <a:r>
              <a:rPr lang="en-US" sz="1600" dirty="0"/>
              <a:t>Photos with the same name have already been uploaded by the same user.  The user should be asked if they wish to re-upload the photos with the same name, rename the photos or cancel the upload. If they chose to re-upload the photos, the originals are overwritten. If they chose to rename the photos, a new name is automatically generated by adding a number to the existing file name.</a:t>
            </a:r>
          </a:p>
          <a:p>
            <a:r>
              <a:rPr lang="en-US" sz="1600" b="1" dirty="0"/>
              <a:t>Other activities:  </a:t>
            </a:r>
            <a:r>
              <a:rPr lang="en-US" sz="1600" dirty="0"/>
              <a:t>The moderator may be logged on to the system and may approve photos as they are uploaded.</a:t>
            </a:r>
          </a:p>
          <a:p>
            <a:r>
              <a:rPr lang="en-US" sz="1600" b="1" dirty="0"/>
              <a:t>System state on completion</a:t>
            </a:r>
            <a:r>
              <a:rPr lang="en-US" sz="1600" dirty="0"/>
              <a:t>: User is logged on. The selected photos have been uploaded and assigned a status ‘awaiting moderation’.  Photos are visible to the moderator and to the user who uploaded them.</a:t>
            </a:r>
          </a:p>
          <a:p>
            <a:endParaRPr lang="en-US" sz="1600" dirty="0"/>
          </a:p>
        </p:txBody>
      </p:sp>
      <p:sp>
        <p:nvSpPr>
          <p:cNvPr id="6" name="Date Placeholder 5"/>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2" name="Title 1"/>
          <p:cNvSpPr>
            <a:spLocks noGrp="1"/>
          </p:cNvSpPr>
          <p:nvPr>
            <p:ph type="title"/>
          </p:nvPr>
        </p:nvSpPr>
        <p:spPr/>
        <p:txBody>
          <a:bodyPr/>
          <a:lstStyle/>
          <a:p>
            <a:r>
              <a:rPr lang="en-US" dirty="0"/>
              <a:t>Uploading photos</a:t>
            </a:r>
          </a:p>
        </p:txBody>
      </p:sp>
    </p:spTree>
    <p:extLst>
      <p:ext uri="{BB962C8B-B14F-4D97-AF65-F5344CB8AC3E}">
        <p14:creationId xmlns:p14="http://schemas.microsoft.com/office/powerpoint/2010/main" val="167472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2"/>
          </p:nvPr>
        </p:nvSpPr>
        <p:spPr/>
        <p:txBody>
          <a:bodyPr/>
          <a:lstStyle/>
          <a:p>
            <a:pPr>
              <a:defRPr/>
            </a:pPr>
            <a:r>
              <a:rPr lang="en-US"/>
              <a:t>Chapter 4 Requirements Engineering</a:t>
            </a:r>
          </a:p>
        </p:txBody>
      </p:sp>
      <p:sp>
        <p:nvSpPr>
          <p:cNvPr id="6" name="Title 5"/>
          <p:cNvSpPr>
            <a:spLocks noGrp="1"/>
          </p:cNvSpPr>
          <p:nvPr>
            <p:ph type="title"/>
          </p:nvPr>
        </p:nvSpPr>
        <p:spPr/>
        <p:txBody>
          <a:bodyPr/>
          <a:lstStyle/>
          <a:p>
            <a:r>
              <a:rPr lang="en-US" dirty="0">
                <a:solidFill>
                  <a:schemeClr val="bg2"/>
                </a:solidFill>
              </a:rPr>
              <a:t>Requirements Process</a:t>
            </a:r>
          </a:p>
        </p:txBody>
      </p:sp>
    </p:spTree>
    <p:extLst>
      <p:ext uri="{BB962C8B-B14F-4D97-AF65-F5344CB8AC3E}">
        <p14:creationId xmlns:p14="http://schemas.microsoft.com/office/powerpoint/2010/main" val="1635014026"/>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lstStyle/>
          <a:p>
            <a:pPr>
              <a:lnSpc>
                <a:spcPct val="90000"/>
              </a:lnSpc>
            </a:pPr>
            <a:r>
              <a:rPr lang="en-GB" dirty="0"/>
              <a:t>The processes used for RE vary widely depending on the application domain, the people involved and the organisation developing the requirements.</a:t>
            </a:r>
          </a:p>
          <a:p>
            <a:pPr>
              <a:lnSpc>
                <a:spcPct val="90000"/>
              </a:lnSpc>
            </a:pPr>
            <a:r>
              <a:rPr lang="en-GB" dirty="0"/>
              <a:t>However, there are a number of generic activities common to all processes</a:t>
            </a:r>
          </a:p>
          <a:p>
            <a:pPr lvl="1">
              <a:lnSpc>
                <a:spcPct val="90000"/>
              </a:lnSpc>
            </a:pPr>
            <a:r>
              <a:rPr lang="en-GB" dirty="0"/>
              <a:t>Requirements elicitation;</a:t>
            </a:r>
          </a:p>
          <a:p>
            <a:pPr lvl="1">
              <a:lnSpc>
                <a:spcPct val="90000"/>
              </a:lnSpc>
            </a:pPr>
            <a:r>
              <a:rPr lang="en-GB" dirty="0"/>
              <a:t>Requirements analysis;</a:t>
            </a:r>
          </a:p>
          <a:p>
            <a:pPr lvl="1">
              <a:lnSpc>
                <a:spcPct val="90000"/>
              </a:lnSpc>
            </a:pPr>
            <a:r>
              <a:rPr lang="en-GB" dirty="0"/>
              <a:t>Requirements validation;</a:t>
            </a:r>
          </a:p>
          <a:p>
            <a:pPr lvl="1">
              <a:lnSpc>
                <a:spcPct val="90000"/>
              </a:lnSpc>
            </a:pPr>
            <a:r>
              <a:rPr lang="en-GB" dirty="0"/>
              <a:t>Requirements management.</a:t>
            </a:r>
          </a:p>
          <a:p>
            <a:pPr>
              <a:lnSpc>
                <a:spcPct val="90000"/>
              </a:lnSpc>
            </a:pPr>
            <a:r>
              <a:rPr lang="en-GB" dirty="0"/>
              <a:t>In practice, RE is an iterative activity in which these processes are interleaved.</a:t>
            </a:r>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4034" name="Rectangle 2"/>
          <p:cNvSpPr>
            <a:spLocks noGrp="1" noChangeArrowheads="1"/>
          </p:cNvSpPr>
          <p:nvPr>
            <p:ph type="title"/>
          </p:nvPr>
        </p:nvSpPr>
        <p:spPr/>
        <p:txBody>
          <a:bodyPr/>
          <a:lstStyle/>
          <a:p>
            <a:r>
              <a:rPr lang="en-GB" dirty="0"/>
              <a:t>Requirements engineering processes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64" name="Oval 29963"/>
          <p:cNvSpPr/>
          <p:nvPr/>
        </p:nvSpPr>
        <p:spPr>
          <a:xfrm>
            <a:off x="1547664" y="1561516"/>
            <a:ext cx="6120680" cy="50560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29698" name="Title 1"/>
          <p:cNvSpPr>
            <a:spLocks noGrp="1"/>
          </p:cNvSpPr>
          <p:nvPr>
            <p:ph type="title"/>
          </p:nvPr>
        </p:nvSpPr>
        <p:spPr/>
        <p:txBody>
          <a:bodyPr/>
          <a:lstStyle/>
          <a:p>
            <a:pPr eaLnBrk="1" hangingPunct="1"/>
            <a:r>
              <a:rPr lang="en-US" dirty="0"/>
              <a:t>A spiral view of the requirements engineering process</a:t>
            </a:r>
            <a:r>
              <a:rPr lang="en-GB" dirty="0"/>
              <a:t> </a:t>
            </a:r>
            <a:endParaRPr lang="en-US" dirty="0"/>
          </a:p>
        </p:txBody>
      </p:sp>
      <p:pic>
        <p:nvPicPr>
          <p:cNvPr id="4" name="Picture 3" descr="4.12 ReqEngSpiral.eps"/>
          <p:cNvPicPr>
            <a:picLocks noChangeAspect="1"/>
          </p:cNvPicPr>
          <p:nvPr/>
        </p:nvPicPr>
        <p:blipFill>
          <a:blip r:embed="rId3"/>
          <a:stretch>
            <a:fillRect/>
          </a:stretch>
        </p:blipFill>
        <p:spPr>
          <a:xfrm>
            <a:off x="1907704" y="1643521"/>
            <a:ext cx="5510667" cy="475615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sz="half" idx="1"/>
          </p:nvPr>
        </p:nvSpPr>
        <p:spPr>
          <a:noFill/>
          <a:ln/>
        </p:spPr>
        <p:txBody>
          <a:bodyPr lIns="90487" tIns="44450" rIns="90487" bIns="44450">
            <a:normAutofit/>
          </a:bodyPr>
          <a:lstStyle/>
          <a:p>
            <a:r>
              <a:rPr lang="en-GB" sz="1800" dirty="0"/>
              <a:t>Sometimes called requirements elicitation or requirements discovery.</a:t>
            </a:r>
          </a:p>
          <a:p>
            <a:r>
              <a:rPr lang="en-GB" sz="1800" dirty="0"/>
              <a:t>Involves technical staff working with customers to find out about the application domain, the services that the system should provide and the system’s operational constraints.</a:t>
            </a:r>
          </a:p>
          <a:p>
            <a:r>
              <a:rPr lang="en-GB" sz="1800" dirty="0"/>
              <a:t>May involve end-users, managers, engineers involved in maintenance, domain experts, trade unions, etc. These are called </a:t>
            </a:r>
            <a:r>
              <a:rPr lang="en-GB" sz="1800" i="1" dirty="0"/>
              <a:t>stakeholders.</a:t>
            </a:r>
          </a:p>
        </p:txBody>
      </p:sp>
      <p:sp>
        <p:nvSpPr>
          <p:cNvPr id="3" name="Content Placeholder 2"/>
          <p:cNvSpPr>
            <a:spLocks noGrp="1"/>
          </p:cNvSpPr>
          <p:nvPr>
            <p:ph sz="half" idx="2"/>
          </p:nvPr>
        </p:nvSpPr>
        <p:spPr/>
        <p:txBody>
          <a:bodyPr>
            <a:normAutofit/>
          </a:bodyPr>
          <a:lstStyle/>
          <a:p>
            <a:r>
              <a:rPr lang="en-US" sz="1800" dirty="0"/>
              <a:t>Software engineers work with a range of system stakeholders to find out about the application domain, the services that the system should provide, the required system performance, hardware constraints, other systems, etc.</a:t>
            </a:r>
          </a:p>
          <a:p>
            <a:r>
              <a:rPr lang="en-US" sz="1800" dirty="0"/>
              <a:t>Stages include:</a:t>
            </a:r>
          </a:p>
          <a:p>
            <a:pPr lvl="1"/>
            <a:r>
              <a:rPr lang="en-US" sz="1600" dirty="0"/>
              <a:t>Requirements discovery,</a:t>
            </a:r>
          </a:p>
          <a:p>
            <a:pPr lvl="1"/>
            <a:r>
              <a:rPr lang="en-US" sz="1600" dirty="0"/>
              <a:t>Requirements classification and organization,</a:t>
            </a:r>
          </a:p>
          <a:p>
            <a:pPr lvl="1"/>
            <a:r>
              <a:rPr lang="en-US" sz="1600" dirty="0"/>
              <a:t>Requirements prioritization and negotiation,</a:t>
            </a:r>
          </a:p>
          <a:p>
            <a:pPr lvl="1"/>
            <a:r>
              <a:rPr lang="en-US" sz="1600" dirty="0"/>
              <a:t>Requirements specification.</a:t>
            </a:r>
          </a:p>
          <a:p>
            <a:endParaRPr lang="en-US" sz="1600" dirty="0"/>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7170" name="Rectangle 2"/>
          <p:cNvSpPr>
            <a:spLocks noGrp="1" noChangeArrowheads="1"/>
          </p:cNvSpPr>
          <p:nvPr>
            <p:ph type="title"/>
          </p:nvPr>
        </p:nvSpPr>
        <p:spPr>
          <a:noFill/>
          <a:ln/>
        </p:spPr>
        <p:txBody>
          <a:bodyPr lIns="90487" tIns="44450" rIns="90487" bIns="44450"/>
          <a:lstStyle/>
          <a:p>
            <a:r>
              <a:rPr lang="en-GB" dirty="0"/>
              <a:t>Requirements elicitation and analysis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2"/>
          </p:nvPr>
        </p:nvSpPr>
        <p:spPr/>
        <p:txBody>
          <a:bodyPr/>
          <a:lstStyle/>
          <a:p>
            <a:pPr>
              <a:defRPr/>
            </a:pPr>
            <a:r>
              <a:rPr lang="en-US"/>
              <a:t>Chapter 4 Requirements Engineering</a:t>
            </a:r>
          </a:p>
        </p:txBody>
      </p:sp>
      <p:sp>
        <p:nvSpPr>
          <p:cNvPr id="6" name="Title 5"/>
          <p:cNvSpPr>
            <a:spLocks noGrp="1"/>
          </p:cNvSpPr>
          <p:nvPr>
            <p:ph type="title"/>
          </p:nvPr>
        </p:nvSpPr>
        <p:spPr/>
        <p:txBody>
          <a:bodyPr/>
          <a:lstStyle/>
          <a:p>
            <a:r>
              <a:rPr lang="en-US" dirty="0">
                <a:solidFill>
                  <a:schemeClr val="bg2"/>
                </a:solidFill>
              </a:rPr>
              <a:t>Onto Requirements</a:t>
            </a:r>
          </a:p>
        </p:txBody>
      </p:sp>
    </p:spTree>
    <p:extLst>
      <p:ext uri="{BB962C8B-B14F-4D97-AF65-F5344CB8AC3E}">
        <p14:creationId xmlns:p14="http://schemas.microsoft.com/office/powerpoint/2010/main" val="21364985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noFill/>
          <a:ln/>
        </p:spPr>
        <p:txBody>
          <a:bodyPr lIns="90487" tIns="44450" rIns="90487" bIns="44450"/>
          <a:lstStyle/>
          <a:p>
            <a:r>
              <a:rPr lang="en-GB" sz="2400" dirty="0"/>
              <a:t>Stakeholders don’t know what they really want.</a:t>
            </a:r>
          </a:p>
          <a:p>
            <a:r>
              <a:rPr lang="en-GB" sz="2400" dirty="0"/>
              <a:t>Stakeholders express requirements in their own terms.</a:t>
            </a:r>
          </a:p>
          <a:p>
            <a:r>
              <a:rPr lang="en-GB" sz="2400" dirty="0"/>
              <a:t>Different stakeholders may have conflicting requirements.</a:t>
            </a:r>
          </a:p>
          <a:p>
            <a:r>
              <a:rPr lang="en-GB" sz="2400" dirty="0"/>
              <a:t>Organisational and political factors may influence the system requirements.</a:t>
            </a:r>
          </a:p>
          <a:p>
            <a:r>
              <a:rPr lang="en-GB" sz="2400" dirty="0"/>
              <a:t>The requirements change during the analysis process. New stakeholders may emerge and the business environment may change.</a:t>
            </a:r>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8194" name="Rectangle 2"/>
          <p:cNvSpPr>
            <a:spLocks noGrp="1" noChangeArrowheads="1"/>
          </p:cNvSpPr>
          <p:nvPr>
            <p:ph type="title"/>
          </p:nvPr>
        </p:nvSpPr>
        <p:spPr>
          <a:xfrm>
            <a:off x="381000" y="266700"/>
            <a:ext cx="8458200" cy="1104900"/>
          </a:xfrm>
          <a:noFill/>
          <a:ln/>
        </p:spPr>
        <p:txBody>
          <a:bodyPr lIns="90487" tIns="44450" rIns="90487" bIns="44450"/>
          <a:lstStyle/>
          <a:p>
            <a:r>
              <a:rPr lang="en-GB" dirty="0"/>
              <a:t>Problems of requirements elicitation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3 RequirementsElicitation.eps"/>
          <p:cNvPicPr>
            <a:picLocks noChangeAspect="1"/>
          </p:cNvPicPr>
          <p:nvPr/>
        </p:nvPicPr>
        <p:blipFill>
          <a:blip r:embed="rId2"/>
          <a:stretch>
            <a:fillRect/>
          </a:stretch>
        </p:blipFill>
        <p:spPr>
          <a:xfrm>
            <a:off x="1596947" y="2401207"/>
            <a:ext cx="5950107" cy="3908648"/>
          </a:xfrm>
          <a:prstGeom prst="rect">
            <a:avLst/>
          </a:prstGeom>
        </p:spPr>
      </p:pic>
      <p:sp>
        <p:nvSpPr>
          <p:cNvPr id="2" name="Date Placeholder 1"/>
          <p:cNvSpPr>
            <a:spLocks noGrp="1"/>
          </p:cNvSpPr>
          <p:nvPr>
            <p:ph type="dt" sz="half" idx="10"/>
          </p:nvPr>
        </p:nvSpPr>
        <p:spPr/>
        <p:txBody>
          <a:bodyPr/>
          <a:lstStyle/>
          <a:p>
            <a:pPr>
              <a:defRPr/>
            </a:pPr>
            <a:r>
              <a:rPr lang="en-GB"/>
              <a:t>30/10/2014</a:t>
            </a:r>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30722" name="Title 1"/>
          <p:cNvSpPr>
            <a:spLocks noGrp="1"/>
          </p:cNvSpPr>
          <p:nvPr>
            <p:ph type="title"/>
          </p:nvPr>
        </p:nvSpPr>
        <p:spPr/>
        <p:txBody>
          <a:bodyPr/>
          <a:lstStyle/>
          <a:p>
            <a:pPr eaLnBrk="1" hangingPunct="1"/>
            <a:r>
              <a:rPr lang="en-US" dirty="0"/>
              <a:t>The</a:t>
            </a:r>
            <a:r>
              <a:rPr lang="en-US" b="1" dirty="0"/>
              <a:t> </a:t>
            </a:r>
            <a:r>
              <a:rPr lang="en-US" dirty="0"/>
              <a:t>requirements elicitation and analysis process</a:t>
            </a:r>
            <a:r>
              <a:rPr lang="en-GB" dirty="0"/>
              <a:t> </a:t>
            </a:r>
            <a:endParaRPr lang="en-US" dirty="0"/>
          </a:p>
        </p:txBody>
      </p:sp>
      <p:sp>
        <p:nvSpPr>
          <p:cNvPr id="7" name="Speech Bubble: Rectangle with Corners Rounded 6"/>
          <p:cNvSpPr/>
          <p:nvPr/>
        </p:nvSpPr>
        <p:spPr>
          <a:xfrm>
            <a:off x="6084168" y="1717986"/>
            <a:ext cx="3024336" cy="1494990"/>
          </a:xfrm>
          <a:prstGeom prst="wedgeRoundRectCallout">
            <a:avLst>
              <a:gd name="adj1" fmla="val -72783"/>
              <a:gd name="adj2" fmla="val 29867"/>
              <a:gd name="adj3" fmla="val 16667"/>
            </a:avLst>
          </a:prstGeom>
          <a:solidFill>
            <a:srgbClr val="6F1D75"/>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52388" lvl="1">
              <a:lnSpc>
                <a:spcPct val="90000"/>
              </a:lnSpc>
            </a:pPr>
            <a:r>
              <a:rPr lang="en-GB" sz="1600" dirty="0"/>
              <a:t>Interacting with stakeholders to discover their requirements. </a:t>
            </a:r>
            <a:br>
              <a:rPr lang="en-GB" sz="1600" dirty="0"/>
            </a:br>
            <a:br>
              <a:rPr lang="en-GB" sz="1600" dirty="0"/>
            </a:br>
            <a:r>
              <a:rPr lang="en-GB" sz="1600" dirty="0"/>
              <a:t>Domain requirements are also discovered at this stage.</a:t>
            </a:r>
          </a:p>
        </p:txBody>
      </p:sp>
      <p:sp>
        <p:nvSpPr>
          <p:cNvPr id="9" name="Speech Bubble: Rectangle with Corners Rounded 8"/>
          <p:cNvSpPr/>
          <p:nvPr/>
        </p:nvSpPr>
        <p:spPr>
          <a:xfrm>
            <a:off x="6236568" y="5373216"/>
            <a:ext cx="2727920" cy="1080120"/>
          </a:xfrm>
          <a:prstGeom prst="wedgeRoundRectCallout">
            <a:avLst>
              <a:gd name="adj1" fmla="val -49955"/>
              <a:gd name="adj2" fmla="val -124190"/>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17475" lvl="1">
              <a:lnSpc>
                <a:spcPct val="90000"/>
              </a:lnSpc>
            </a:pPr>
            <a:r>
              <a:rPr lang="en-US" sz="1600" dirty="0"/>
              <a:t>Groups related requirements and </a:t>
            </a:r>
            <a:r>
              <a:rPr lang="en-US" sz="1600" dirty="0" err="1"/>
              <a:t>organises</a:t>
            </a:r>
            <a:r>
              <a:rPr lang="en-US" sz="1600" dirty="0"/>
              <a:t> them into coherent clusters.</a:t>
            </a:r>
          </a:p>
        </p:txBody>
      </p:sp>
      <p:sp>
        <p:nvSpPr>
          <p:cNvPr id="10" name="Speech Bubble: Rectangle with Corners Rounded 9"/>
          <p:cNvSpPr/>
          <p:nvPr/>
        </p:nvSpPr>
        <p:spPr>
          <a:xfrm>
            <a:off x="467544" y="5733256"/>
            <a:ext cx="2511896" cy="872480"/>
          </a:xfrm>
          <a:prstGeom prst="wedgeRoundRectCallout">
            <a:avLst>
              <a:gd name="adj1" fmla="val 75555"/>
              <a:gd name="adj2" fmla="val -9541"/>
              <a:gd name="adj3" fmla="val 16667"/>
            </a:avLst>
          </a:prstGeom>
          <a:solidFill>
            <a:srgbClr val="378589"/>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17475" lvl="1">
              <a:lnSpc>
                <a:spcPct val="90000"/>
              </a:lnSpc>
            </a:pPr>
            <a:r>
              <a:rPr lang="en-GB" sz="1600" dirty="0"/>
              <a:t>Prioritising requirements and resolving requirements conflicts.</a:t>
            </a:r>
          </a:p>
        </p:txBody>
      </p:sp>
      <p:sp>
        <p:nvSpPr>
          <p:cNvPr id="11" name="Speech Bubble: Rectangle with Corners Rounded 10"/>
          <p:cNvSpPr/>
          <p:nvPr/>
        </p:nvSpPr>
        <p:spPr>
          <a:xfrm>
            <a:off x="467544" y="2420888"/>
            <a:ext cx="2511896" cy="1224136"/>
          </a:xfrm>
          <a:prstGeom prst="wedgeRoundRectCallout">
            <a:avLst>
              <a:gd name="adj1" fmla="val 36433"/>
              <a:gd name="adj2" fmla="val 71459"/>
              <a:gd name="adj3" fmla="val 16667"/>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17475" lvl="1">
              <a:lnSpc>
                <a:spcPct val="90000"/>
              </a:lnSpc>
            </a:pPr>
            <a:r>
              <a:rPr lang="en-GB" sz="1600" dirty="0"/>
              <a:t>Requirements are documented and input into the next round of the spiral.</a:t>
            </a:r>
          </a:p>
          <a:p>
            <a:pPr marL="117475" lvl="1">
              <a:lnSpc>
                <a:spcPct val="90000"/>
              </a:lnSpc>
            </a:pP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3074732" cy="4912233"/>
          </a:xfrm>
        </p:spPr>
        <p:txBody>
          <a:bodyPr/>
          <a:lstStyle/>
          <a:p>
            <a:r>
              <a:rPr lang="en-US" dirty="0"/>
              <a:t>The process of gathering information about the required and existing systems and distilling the user and system requirements from this information.</a:t>
            </a:r>
          </a:p>
          <a:p>
            <a:r>
              <a:rPr lang="en-US" dirty="0"/>
              <a:t>Interaction is with system stakeholders from managers to external regulators.</a:t>
            </a:r>
          </a:p>
          <a:p>
            <a:r>
              <a:rPr lang="en-US" dirty="0"/>
              <a:t>Systems normally have a range of stakeholders.</a:t>
            </a:r>
          </a:p>
        </p:txBody>
      </p:sp>
      <p:sp>
        <p:nvSpPr>
          <p:cNvPr id="7" name="Content Placeholder 6"/>
          <p:cNvSpPr>
            <a:spLocks noGrp="1"/>
          </p:cNvSpPr>
          <p:nvPr>
            <p:ph sz="half" idx="2"/>
          </p:nvPr>
        </p:nvSpPr>
        <p:spPr>
          <a:xfrm>
            <a:off x="3491880" y="1719071"/>
            <a:ext cx="5414614" cy="4912233"/>
          </a:xfrm>
        </p:spPr>
        <p:txBody>
          <a:bodyPr/>
          <a:lstStyle/>
          <a:p>
            <a:r>
              <a:rPr lang="en-US" dirty="0"/>
              <a:t>Formal or informal </a:t>
            </a:r>
            <a:r>
              <a:rPr lang="en-US" dirty="0">
                <a:solidFill>
                  <a:srgbClr val="6600FF"/>
                </a:solidFill>
              </a:rPr>
              <a:t>interviews</a:t>
            </a:r>
            <a:r>
              <a:rPr lang="en-US" dirty="0"/>
              <a:t> with stakeholders are part of most RE processes.</a:t>
            </a:r>
          </a:p>
          <a:p>
            <a:r>
              <a:rPr lang="en-US" dirty="0"/>
              <a:t>Types of interview</a:t>
            </a:r>
          </a:p>
          <a:p>
            <a:pPr lvl="1"/>
            <a:r>
              <a:rPr lang="en-US" dirty="0"/>
              <a:t>Closed interviews based on pre-determined list of questions</a:t>
            </a:r>
          </a:p>
          <a:p>
            <a:pPr lvl="1"/>
            <a:r>
              <a:rPr lang="en-US" dirty="0"/>
              <a:t>Open interviews where various issues are explored with stakeholders.</a:t>
            </a:r>
          </a:p>
          <a:p>
            <a:r>
              <a:rPr lang="en-US" dirty="0"/>
              <a:t>Effective interviewing</a:t>
            </a:r>
          </a:p>
          <a:p>
            <a:pPr lvl="1"/>
            <a:r>
              <a:rPr lang="en-US" dirty="0"/>
              <a:t>Be open-minded, avoid pre-conceived ideas about the requirements and are willing to listen to stakeholders. </a:t>
            </a:r>
            <a:endParaRPr lang="en-GB" dirty="0"/>
          </a:p>
          <a:p>
            <a:pPr lvl="1"/>
            <a:r>
              <a:rPr lang="en-US" dirty="0"/>
              <a:t>Prompt the interviewee to get discussions going using a springboard question, a requirements proposal, or by working together on a prototype system. </a:t>
            </a:r>
          </a:p>
          <a:p>
            <a:endParaRPr lang="en-US" dirty="0"/>
          </a:p>
        </p:txBody>
      </p:sp>
      <p:sp>
        <p:nvSpPr>
          <p:cNvPr id="6" name="Date Placeholder 5"/>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2" name="Title 1"/>
          <p:cNvSpPr>
            <a:spLocks noGrp="1"/>
          </p:cNvSpPr>
          <p:nvPr>
            <p:ph type="title"/>
          </p:nvPr>
        </p:nvSpPr>
        <p:spPr/>
        <p:txBody>
          <a:bodyPr/>
          <a:lstStyle/>
          <a:p>
            <a:r>
              <a:rPr lang="en-US" dirty="0"/>
              <a:t>Requirements discovery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sz="half" idx="1"/>
          </p:nvPr>
        </p:nvSpPr>
        <p:spPr/>
        <p:txBody>
          <a:bodyPr>
            <a:normAutofit/>
          </a:bodyPr>
          <a:lstStyle/>
          <a:p>
            <a:pPr>
              <a:lnSpc>
                <a:spcPct val="90000"/>
              </a:lnSpc>
              <a:spcBef>
                <a:spcPts val="1200"/>
              </a:spcBef>
            </a:pPr>
            <a:r>
              <a:rPr lang="en-US" sz="1800" dirty="0"/>
              <a:t>Normally a mix of closed and open-ended interviewing.</a:t>
            </a:r>
          </a:p>
          <a:p>
            <a:pPr>
              <a:lnSpc>
                <a:spcPct val="90000"/>
              </a:lnSpc>
              <a:spcBef>
                <a:spcPts val="1200"/>
              </a:spcBef>
            </a:pPr>
            <a:r>
              <a:rPr lang="en-US" sz="1800" dirty="0"/>
              <a:t>Interviews are good for getting an overall understanding of what stakeholders do and how they might interact with the system.</a:t>
            </a:r>
          </a:p>
          <a:p>
            <a:pPr lvl="1">
              <a:lnSpc>
                <a:spcPct val="90000"/>
              </a:lnSpc>
              <a:spcBef>
                <a:spcPts val="1200"/>
              </a:spcBef>
            </a:pPr>
            <a:r>
              <a:rPr lang="en-US" sz="1600" dirty="0"/>
              <a:t>Interviewers need to be open-minded without pre-conceived ideas of what the system should do</a:t>
            </a:r>
          </a:p>
          <a:p>
            <a:pPr>
              <a:lnSpc>
                <a:spcPct val="90000"/>
              </a:lnSpc>
              <a:spcBef>
                <a:spcPts val="1200"/>
              </a:spcBef>
            </a:pPr>
            <a:r>
              <a:rPr lang="en-US" sz="1800" dirty="0"/>
              <a:t>You need to prompt the use to talk about the system by suggesting requirements rather than simply asking them what they want.</a:t>
            </a:r>
          </a:p>
          <a:p>
            <a:pPr lvl="1">
              <a:lnSpc>
                <a:spcPct val="90000"/>
              </a:lnSpc>
              <a:spcBef>
                <a:spcPts val="1200"/>
              </a:spcBef>
            </a:pPr>
            <a:r>
              <a:rPr lang="en-US" sz="1600" dirty="0"/>
              <a:t>However, be careful.  </a:t>
            </a:r>
            <a:br>
              <a:rPr lang="en-US" sz="1600" dirty="0"/>
            </a:br>
            <a:r>
              <a:rPr lang="en-US" sz="1600" dirty="0"/>
              <a:t>Don't lead the witness!</a:t>
            </a:r>
          </a:p>
        </p:txBody>
      </p:sp>
      <p:sp>
        <p:nvSpPr>
          <p:cNvPr id="5" name="Content Placeholder 4"/>
          <p:cNvSpPr>
            <a:spLocks noGrp="1"/>
          </p:cNvSpPr>
          <p:nvPr>
            <p:ph sz="half" idx="2"/>
          </p:nvPr>
        </p:nvSpPr>
        <p:spPr/>
        <p:txBody>
          <a:bodyPr>
            <a:normAutofit/>
          </a:bodyPr>
          <a:lstStyle/>
          <a:p>
            <a:pPr>
              <a:lnSpc>
                <a:spcPct val="90000"/>
              </a:lnSpc>
              <a:spcBef>
                <a:spcPts val="1200"/>
              </a:spcBef>
            </a:pPr>
            <a:r>
              <a:rPr lang="en-US" sz="1800" dirty="0"/>
              <a:t>Application specialists may use language to describe their work that isn’t easy for the requirements engineer to understand.</a:t>
            </a:r>
          </a:p>
          <a:p>
            <a:pPr>
              <a:lnSpc>
                <a:spcPct val="90000"/>
              </a:lnSpc>
              <a:spcBef>
                <a:spcPts val="1200"/>
              </a:spcBef>
            </a:pPr>
            <a:r>
              <a:rPr lang="en-US" sz="1800" dirty="0"/>
              <a:t>Interviews are not good for understanding domain requirements</a:t>
            </a:r>
          </a:p>
          <a:p>
            <a:pPr lvl="1">
              <a:lnSpc>
                <a:spcPct val="90000"/>
              </a:lnSpc>
              <a:spcBef>
                <a:spcPts val="1200"/>
              </a:spcBef>
            </a:pPr>
            <a:r>
              <a:rPr lang="en-US" sz="1600" dirty="0"/>
              <a:t>Requirements engineers cannot understand specific domain terminology;</a:t>
            </a:r>
          </a:p>
          <a:p>
            <a:pPr lvl="1">
              <a:lnSpc>
                <a:spcPct val="90000"/>
              </a:lnSpc>
              <a:spcBef>
                <a:spcPts val="1200"/>
              </a:spcBef>
            </a:pPr>
            <a:r>
              <a:rPr lang="en-US" sz="1600" dirty="0"/>
              <a:t>Some domain knowledge is so familiar that people find it hard to articulate or think that it isn’t worth articulating.</a:t>
            </a:r>
          </a:p>
          <a:p>
            <a:pPr>
              <a:spcBef>
                <a:spcPts val="1200"/>
              </a:spcBef>
            </a:pPr>
            <a:endParaRPr lang="en-US" sz="1800" dirty="0"/>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3" name="Footer Placeholder 2"/>
          <p:cNvSpPr>
            <a:spLocks noGrp="1"/>
          </p:cNvSpPr>
          <p:nvPr>
            <p:ph type="ftr" sz="quarter" idx="11"/>
          </p:nvPr>
        </p:nvSpPr>
        <p:spPr/>
        <p:txBody>
          <a:bodyPr/>
          <a:lstStyle/>
          <a:p>
            <a:pPr>
              <a:defRPr/>
            </a:pPr>
            <a:r>
              <a:rPr lang="en-US"/>
              <a:t>Chapter 4 Requirements Engineering</a:t>
            </a:r>
          </a:p>
        </p:txBody>
      </p:sp>
      <p:sp>
        <p:nvSpPr>
          <p:cNvPr id="94210" name="Rectangle 2"/>
          <p:cNvSpPr>
            <a:spLocks noGrp="1" noChangeArrowheads="1"/>
          </p:cNvSpPr>
          <p:nvPr>
            <p:ph type="title"/>
          </p:nvPr>
        </p:nvSpPr>
        <p:spPr/>
        <p:txBody>
          <a:bodyPr/>
          <a:lstStyle/>
          <a:p>
            <a:r>
              <a:rPr lang="en-US"/>
              <a:t>Interviews in practice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Video by Ian Somerville</a:t>
            </a:r>
          </a:p>
          <a:p>
            <a:pPr lvl="1"/>
            <a:r>
              <a:rPr lang="en-US">
                <a:hlinkClick r:id="rId2"/>
              </a:rPr>
              <a:t>http</a:t>
            </a:r>
            <a:r>
              <a:rPr lang="en-US">
                <a:hlinkClick r:id="rId2"/>
              </a:rPr>
              <a:t>://jackmyers.info/sweng/videos/Challenges.mp4</a:t>
            </a:r>
            <a:r>
              <a:rPr lang="en-US"/>
              <a:t> </a:t>
            </a:r>
            <a:endParaRPr lang="en-US" dirty="0"/>
          </a:p>
          <a:p>
            <a:pPr lvl="1"/>
            <a:endParaRPr lang="en-US" dirty="0"/>
          </a:p>
          <a:p>
            <a:pPr lvl="1"/>
            <a:endParaRPr lang="en-US" dirty="0"/>
          </a:p>
        </p:txBody>
      </p:sp>
      <p:sp>
        <p:nvSpPr>
          <p:cNvPr id="4" name="Date Placeholder 3"/>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6" name="Title 5"/>
          <p:cNvSpPr>
            <a:spLocks noGrp="1"/>
          </p:cNvSpPr>
          <p:nvPr>
            <p:ph type="title"/>
          </p:nvPr>
        </p:nvSpPr>
        <p:spPr/>
        <p:txBody>
          <a:bodyPr/>
          <a:lstStyle/>
          <a:p>
            <a:r>
              <a:rPr lang="en-US" dirty="0"/>
              <a:t>Challenges of Requirements Engineering</a:t>
            </a:r>
          </a:p>
        </p:txBody>
      </p:sp>
      <p:pic>
        <p:nvPicPr>
          <p:cNvPr id="142340" name="Picture 4" descr="http://assets.amuniversal.com/97642d406d6301301d80001dd8b71c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380" y="3717032"/>
            <a:ext cx="857250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1122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sz="half" idx="1"/>
          </p:nvPr>
        </p:nvSpPr>
        <p:spPr>
          <a:xfrm>
            <a:off x="273132" y="1719071"/>
            <a:ext cx="3650796" cy="4912233"/>
          </a:xfrm>
          <a:noFill/>
          <a:ln/>
        </p:spPr>
        <p:txBody>
          <a:bodyPr lIns="90487" tIns="44450" rIns="90487" bIns="44450"/>
          <a:lstStyle/>
          <a:p>
            <a:r>
              <a:rPr lang="en-GB" dirty="0"/>
              <a:t>A social scientist spends a considerable time observing and analysing how people actually work.</a:t>
            </a:r>
          </a:p>
          <a:p>
            <a:r>
              <a:rPr lang="en-GB" dirty="0"/>
              <a:t>People do not have to explain or articulate their work.</a:t>
            </a:r>
          </a:p>
          <a:p>
            <a:r>
              <a:rPr lang="en-GB" dirty="0"/>
              <a:t>Social and organisational factors of importance may be observed.</a:t>
            </a:r>
          </a:p>
          <a:p>
            <a:r>
              <a:rPr lang="en-GB" dirty="0"/>
              <a:t>Ethnographic studies have shown that work is usually richer and more complex than suggested by simple system models.</a:t>
            </a:r>
          </a:p>
        </p:txBody>
      </p:sp>
      <p:sp>
        <p:nvSpPr>
          <p:cNvPr id="3" name="Content Placeholder 2"/>
          <p:cNvSpPr>
            <a:spLocks noGrp="1"/>
          </p:cNvSpPr>
          <p:nvPr>
            <p:ph sz="half" idx="2"/>
          </p:nvPr>
        </p:nvSpPr>
        <p:spPr/>
        <p:txBody>
          <a:bodyPr>
            <a:normAutofit/>
          </a:bodyPr>
          <a:lstStyle/>
          <a:p>
            <a:r>
              <a:rPr lang="en-GB" sz="1800" dirty="0"/>
              <a:t>Requirements that are derived from the way that people actually work rather than the way I which process definitions suggest that they ought to work.</a:t>
            </a:r>
            <a:br>
              <a:rPr lang="en-GB" sz="1800" dirty="0"/>
            </a:br>
            <a:br>
              <a:rPr lang="en-GB" sz="1800" dirty="0"/>
            </a:br>
            <a:endParaRPr lang="en-GB" sz="1800" dirty="0"/>
          </a:p>
          <a:p>
            <a:r>
              <a:rPr lang="en-GB" sz="1800" dirty="0"/>
              <a:t>Requirements that are derived from cooperation and awareness of other people’s activities.</a:t>
            </a:r>
          </a:p>
          <a:p>
            <a:pPr lvl="1"/>
            <a:r>
              <a:rPr lang="en-GB" sz="1600" dirty="0"/>
              <a:t>Awareness of what other people are doing leads to changes in the ways in which we do things.</a:t>
            </a:r>
          </a:p>
          <a:p>
            <a:r>
              <a:rPr lang="en-GB" sz="1800" dirty="0"/>
              <a:t>Ethnography is effective for understanding existing processes but cannot identify new features that should be added to a system.</a:t>
            </a:r>
          </a:p>
          <a:p>
            <a:endParaRPr lang="en-US" sz="1600" dirty="0"/>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36866" name="Rectangle 2"/>
          <p:cNvSpPr>
            <a:spLocks noGrp="1" noChangeArrowheads="1"/>
          </p:cNvSpPr>
          <p:nvPr>
            <p:ph type="title"/>
          </p:nvPr>
        </p:nvSpPr>
        <p:spPr>
          <a:noFill/>
          <a:ln/>
        </p:spPr>
        <p:txBody>
          <a:bodyPr lIns="90487" tIns="44450" rIns="90487" bIns="44450"/>
          <a:lstStyle/>
          <a:p>
            <a:r>
              <a:rPr lang="en-GB"/>
              <a:t>Ethnography</a:t>
            </a:r>
          </a:p>
        </p:txBody>
      </p:sp>
      <p:pic>
        <p:nvPicPr>
          <p:cNvPr id="6" name="Picture 5"/>
          <p:cNvPicPr>
            <a:picLocks noChangeAspect="1"/>
          </p:cNvPicPr>
          <p:nvPr/>
        </p:nvPicPr>
        <p:blipFill>
          <a:blip r:embed="rId2"/>
          <a:stretch>
            <a:fillRect/>
          </a:stretch>
        </p:blipFill>
        <p:spPr>
          <a:xfrm>
            <a:off x="3779912" y="3173007"/>
            <a:ext cx="2162175" cy="1943100"/>
          </a:xfrm>
          <a:prstGeom prst="rect">
            <a:avLst/>
          </a:prstGeom>
        </p:spPr>
      </p:pic>
    </p:spTree>
    <p:extLst>
      <p:ext uri="{BB962C8B-B14F-4D97-AF65-F5344CB8AC3E}">
        <p14:creationId xmlns:p14="http://schemas.microsoft.com/office/powerpoint/2010/main" val="38914929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noFill/>
          <a:ln/>
        </p:spPr>
        <p:txBody>
          <a:bodyPr lIns="90487" tIns="44450" rIns="90487" bIns="44450"/>
          <a:lstStyle/>
          <a:p>
            <a:pPr>
              <a:lnSpc>
                <a:spcPct val="90000"/>
              </a:lnSpc>
            </a:pPr>
            <a:r>
              <a:rPr lang="en-GB"/>
              <a:t>Developed in a project studying the air traffic control process</a:t>
            </a:r>
          </a:p>
          <a:p>
            <a:pPr>
              <a:lnSpc>
                <a:spcPct val="90000"/>
              </a:lnSpc>
            </a:pPr>
            <a:r>
              <a:rPr lang="en-GB"/>
              <a:t>Combines ethnography with prototyping</a:t>
            </a:r>
          </a:p>
          <a:p>
            <a:pPr>
              <a:lnSpc>
                <a:spcPct val="90000"/>
              </a:lnSpc>
            </a:pPr>
            <a:r>
              <a:rPr lang="en-GB"/>
              <a:t>Prototype development results in unanswered questions which focus the ethnographic analysis.</a:t>
            </a:r>
          </a:p>
          <a:p>
            <a:pPr>
              <a:lnSpc>
                <a:spcPct val="90000"/>
              </a:lnSpc>
            </a:pPr>
            <a:r>
              <a:rPr lang="en-GB"/>
              <a:t>The problem with ethnography is that it studies existing practices which may have some historical basis which is no longer relevant.</a:t>
            </a:r>
            <a:endParaRPr lang="en-GB" sz="2400"/>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37890" name="Rectangle 2"/>
          <p:cNvSpPr>
            <a:spLocks noGrp="1" noChangeArrowheads="1"/>
          </p:cNvSpPr>
          <p:nvPr>
            <p:ph type="title"/>
          </p:nvPr>
        </p:nvSpPr>
        <p:spPr>
          <a:noFill/>
          <a:ln/>
        </p:spPr>
        <p:txBody>
          <a:bodyPr lIns="90487" tIns="44450" rIns="90487" bIns="44450"/>
          <a:lstStyle/>
          <a:p>
            <a:r>
              <a:rPr lang="en-GB"/>
              <a:t>Focused ethnography</a:t>
            </a:r>
          </a:p>
        </p:txBody>
      </p:sp>
    </p:spTree>
    <p:extLst>
      <p:ext uri="{BB962C8B-B14F-4D97-AF65-F5344CB8AC3E}">
        <p14:creationId xmlns:p14="http://schemas.microsoft.com/office/powerpoint/2010/main" val="33711235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2"/>
          </p:nvPr>
        </p:nvSpPr>
        <p:spPr/>
        <p:txBody>
          <a:bodyPr/>
          <a:lstStyle/>
          <a:p>
            <a:pPr>
              <a:defRPr/>
            </a:pPr>
            <a:r>
              <a:rPr lang="en-US"/>
              <a:t>Chapter 4 Requirements Engineering</a:t>
            </a:r>
          </a:p>
        </p:txBody>
      </p:sp>
      <p:sp>
        <p:nvSpPr>
          <p:cNvPr id="2" name="Title 1"/>
          <p:cNvSpPr>
            <a:spLocks noGrp="1"/>
          </p:cNvSpPr>
          <p:nvPr>
            <p:ph type="title"/>
          </p:nvPr>
        </p:nvSpPr>
        <p:spPr/>
        <p:txBody>
          <a:bodyPr/>
          <a:lstStyle/>
          <a:p>
            <a:pPr algn="ctr"/>
            <a:r>
              <a:rPr lang="en-US" dirty="0">
                <a:solidFill>
                  <a:schemeClr val="bg2"/>
                </a:solidFill>
              </a:rPr>
              <a:t>Requirements</a:t>
            </a:r>
            <a:r>
              <a:rPr lang="en-US" dirty="0"/>
              <a:t> </a:t>
            </a:r>
            <a:r>
              <a:rPr lang="en-US" dirty="0">
                <a:solidFill>
                  <a:schemeClr val="bg2"/>
                </a:solidFill>
              </a:rPr>
              <a:t>specification</a:t>
            </a:r>
          </a:p>
        </p:txBody>
      </p:sp>
    </p:spTree>
    <p:extLst>
      <p:ext uri="{BB962C8B-B14F-4D97-AF65-F5344CB8AC3E}">
        <p14:creationId xmlns:p14="http://schemas.microsoft.com/office/powerpoint/2010/main" val="7756021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noFill/>
          <a:ln/>
        </p:spPr>
        <p:txBody>
          <a:bodyPr lIns="90487" tIns="44450" rIns="90487" bIns="44450">
            <a:noAutofit/>
          </a:bodyPr>
          <a:lstStyle/>
          <a:p>
            <a:r>
              <a:rPr lang="en-GB" sz="1800" dirty="0"/>
              <a:t>The software requirements document is the official statement of what is required of the system developers.</a:t>
            </a:r>
          </a:p>
          <a:p>
            <a:r>
              <a:rPr lang="en-GB" sz="1800" dirty="0"/>
              <a:t>Should include both a definition of user requirements and a specification of the system requirements.</a:t>
            </a:r>
          </a:p>
          <a:p>
            <a:r>
              <a:rPr lang="en-GB" sz="1800" dirty="0"/>
              <a:t>It is NOT a design document. As far as possible, it should set of </a:t>
            </a:r>
            <a:r>
              <a:rPr lang="en-GB" sz="1800" dirty="0">
                <a:solidFill>
                  <a:srgbClr val="C00000"/>
                </a:solidFill>
              </a:rPr>
              <a:t>WHAT</a:t>
            </a:r>
            <a:r>
              <a:rPr lang="en-GB" sz="1800" dirty="0"/>
              <a:t> the system should do rather than </a:t>
            </a:r>
            <a:r>
              <a:rPr lang="en-GB" sz="1800" dirty="0">
                <a:solidFill>
                  <a:srgbClr val="C00000"/>
                </a:solidFill>
              </a:rPr>
              <a:t>HOW</a:t>
            </a:r>
            <a:r>
              <a:rPr lang="en-GB" sz="1800" dirty="0"/>
              <a:t> it should do it.</a:t>
            </a:r>
          </a:p>
          <a:p>
            <a:r>
              <a:rPr lang="en-US" sz="1800" dirty="0"/>
              <a:t>The process of writing down the user and system requirements in a requirements document.</a:t>
            </a:r>
          </a:p>
          <a:p>
            <a:r>
              <a:rPr lang="en-US" sz="1800" dirty="0"/>
              <a:t>User requirements have to be understandable by end-users and customers who do not have a technical background.</a:t>
            </a:r>
          </a:p>
          <a:p>
            <a:r>
              <a:rPr lang="en-US" sz="1800" dirty="0"/>
              <a:t>System requirements are more detailed requirements and may include more technical information.</a:t>
            </a:r>
          </a:p>
          <a:p>
            <a:r>
              <a:rPr lang="en-US" sz="1800" dirty="0"/>
              <a:t>The requirements may be part of a contract for the system development</a:t>
            </a:r>
          </a:p>
          <a:p>
            <a:pPr lvl="1"/>
            <a:r>
              <a:rPr lang="en-US" sz="1600" dirty="0"/>
              <a:t>It is therefore important that these are as complete as possible.</a:t>
            </a:r>
          </a:p>
          <a:p>
            <a:endParaRPr lang="en-GB" sz="1800" dirty="0"/>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16386" name="Rectangle 2"/>
          <p:cNvSpPr>
            <a:spLocks noGrp="1" noChangeArrowheads="1"/>
          </p:cNvSpPr>
          <p:nvPr>
            <p:ph type="title"/>
          </p:nvPr>
        </p:nvSpPr>
        <p:spPr>
          <a:noFill/>
          <a:ln/>
        </p:spPr>
        <p:txBody>
          <a:bodyPr lIns="90487" tIns="44450" rIns="90487" bIns="44450"/>
          <a:lstStyle/>
          <a:p>
            <a:r>
              <a:rPr lang="en-GB" dirty="0"/>
              <a:t>The software requirements document</a:t>
            </a:r>
          </a:p>
        </p:txBody>
      </p:sp>
    </p:spTree>
    <p:extLst>
      <p:ext uri="{BB962C8B-B14F-4D97-AF65-F5344CB8AC3E}">
        <p14:creationId xmlns:p14="http://schemas.microsoft.com/office/powerpoint/2010/main" val="7807806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a:t>30/10/2014</a:t>
            </a:r>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23554" name="Title 1"/>
          <p:cNvSpPr>
            <a:spLocks noGrp="1"/>
          </p:cNvSpPr>
          <p:nvPr>
            <p:ph type="title"/>
          </p:nvPr>
        </p:nvSpPr>
        <p:spPr/>
        <p:txBody>
          <a:bodyPr/>
          <a:lstStyle/>
          <a:p>
            <a:pPr eaLnBrk="1" hangingPunct="1"/>
            <a:r>
              <a:rPr lang="en-US" dirty="0"/>
              <a:t>Users of a requirements document</a:t>
            </a:r>
            <a:r>
              <a:rPr lang="en-GB" dirty="0"/>
              <a:t> </a:t>
            </a:r>
            <a:endParaRPr lang="en-US" dirty="0"/>
          </a:p>
        </p:txBody>
      </p:sp>
      <p:pic>
        <p:nvPicPr>
          <p:cNvPr id="4" name="Picture 3" descr="4.6 ReqDocUsers.eps"/>
          <p:cNvPicPr>
            <a:picLocks noChangeAspect="1"/>
          </p:cNvPicPr>
          <p:nvPr/>
        </p:nvPicPr>
        <p:blipFill>
          <a:blip r:embed="rId2"/>
          <a:stretch>
            <a:fillRect/>
          </a:stretch>
        </p:blipFill>
        <p:spPr>
          <a:xfrm>
            <a:off x="2514600" y="1727178"/>
            <a:ext cx="3810000" cy="4870174"/>
          </a:xfrm>
          <a:prstGeom prst="rect">
            <a:avLst/>
          </a:prstGeom>
        </p:spPr>
      </p:pic>
    </p:spTree>
    <p:extLst>
      <p:ext uri="{BB962C8B-B14F-4D97-AF65-F5344CB8AC3E}">
        <p14:creationId xmlns:p14="http://schemas.microsoft.com/office/powerpoint/2010/main" val="3119052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Requirements are critical for developers so they understand  the objectives of their coding efforts.</a:t>
            </a:r>
            <a:br>
              <a:rPr lang="en-US" dirty="0"/>
            </a:br>
            <a:endParaRPr lang="en-US" dirty="0"/>
          </a:p>
          <a:p>
            <a:r>
              <a:rPr lang="en-US" dirty="0"/>
              <a:t>Requirements are vital to business customers and </a:t>
            </a:r>
            <a:r>
              <a:rPr lang="en-US" dirty="0">
                <a:solidFill>
                  <a:srgbClr val="6600FF"/>
                </a:solidFill>
              </a:rPr>
              <a:t>stakeholders</a:t>
            </a:r>
            <a:r>
              <a:rPr lang="en-US" dirty="0"/>
              <a:t> and need to be written for that target audience</a:t>
            </a:r>
          </a:p>
        </p:txBody>
      </p:sp>
      <p:sp>
        <p:nvSpPr>
          <p:cNvPr id="3" name="Date Placeholder 2"/>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6" name="Title 5"/>
          <p:cNvSpPr>
            <a:spLocks noGrp="1"/>
          </p:cNvSpPr>
          <p:nvPr>
            <p:ph type="title"/>
          </p:nvPr>
        </p:nvSpPr>
        <p:spPr/>
        <p:txBody>
          <a:bodyPr/>
          <a:lstStyle/>
          <a:p>
            <a:r>
              <a:rPr lang="en-US" dirty="0"/>
              <a:t>Why Requirements?</a:t>
            </a:r>
          </a:p>
        </p:txBody>
      </p:sp>
    </p:spTree>
    <p:extLst>
      <p:ext uri="{BB962C8B-B14F-4D97-AF65-F5344CB8AC3E}">
        <p14:creationId xmlns:p14="http://schemas.microsoft.com/office/powerpoint/2010/main" val="24543442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lstStyle/>
          <a:p>
            <a:r>
              <a:rPr lang="en-GB" dirty="0"/>
              <a:t>Use-cases are a kind of scenario that are included in the UML. </a:t>
            </a:r>
          </a:p>
          <a:p>
            <a:r>
              <a:rPr lang="en-GB" dirty="0"/>
              <a:t>Use cases identify the actors in an interaction and which describe the interaction itself.</a:t>
            </a:r>
          </a:p>
          <a:p>
            <a:r>
              <a:rPr lang="en-GB" dirty="0"/>
              <a:t>A set of use cases should describe all possible interactions with the system.</a:t>
            </a:r>
          </a:p>
          <a:p>
            <a:r>
              <a:rPr lang="en-GB" dirty="0"/>
              <a:t>High-level graphical model supplemented by more detailed tabular description.</a:t>
            </a:r>
          </a:p>
          <a:p>
            <a:r>
              <a:rPr lang="en-GB" dirty="0"/>
              <a:t>UML sequence diagrams may be used to add detail to use-cases by showing the sequence of event processing in the system.</a:t>
            </a:r>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8130" name="Rectangle 2"/>
          <p:cNvSpPr>
            <a:spLocks noGrp="1" noChangeArrowheads="1"/>
          </p:cNvSpPr>
          <p:nvPr>
            <p:ph type="title"/>
          </p:nvPr>
        </p:nvSpPr>
        <p:spPr/>
        <p:txBody>
          <a:bodyPr/>
          <a:lstStyle/>
          <a:p>
            <a:r>
              <a:rPr lang="en-GB"/>
              <a:t>Use cases</a:t>
            </a:r>
          </a:p>
        </p:txBody>
      </p:sp>
    </p:spTree>
    <p:extLst>
      <p:ext uri="{BB962C8B-B14F-4D97-AF65-F5344CB8AC3E}">
        <p14:creationId xmlns:p14="http://schemas.microsoft.com/office/powerpoint/2010/main" val="24086624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a:t>30/10/2014</a:t>
            </a:r>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32770" name="Title 1"/>
          <p:cNvSpPr>
            <a:spLocks noGrp="1"/>
          </p:cNvSpPr>
          <p:nvPr>
            <p:ph type="title"/>
          </p:nvPr>
        </p:nvSpPr>
        <p:spPr/>
        <p:txBody>
          <a:bodyPr/>
          <a:lstStyle/>
          <a:p>
            <a:pPr eaLnBrk="1" hangingPunct="1"/>
            <a:r>
              <a:rPr lang="en-US" dirty="0"/>
              <a:t>Use cases for </a:t>
            </a:r>
            <a:br>
              <a:rPr lang="en-US" dirty="0"/>
            </a:br>
            <a:r>
              <a:rPr lang="en-US" dirty="0"/>
              <a:t>the </a:t>
            </a:r>
            <a:r>
              <a:rPr lang="en-GB" dirty="0"/>
              <a:t>Mentcare system</a:t>
            </a:r>
            <a:endParaRPr lang="en-US" dirty="0"/>
          </a:p>
        </p:txBody>
      </p:sp>
      <p:pic>
        <p:nvPicPr>
          <p:cNvPr id="4" name="Picture 3" descr="4.15 UseCases.eps"/>
          <p:cNvPicPr>
            <a:picLocks noChangeAspect="1"/>
          </p:cNvPicPr>
          <p:nvPr/>
        </p:nvPicPr>
        <p:blipFill>
          <a:blip r:embed="rId2"/>
          <a:stretch>
            <a:fillRect/>
          </a:stretch>
        </p:blipFill>
        <p:spPr>
          <a:xfrm>
            <a:off x="1405868" y="2348880"/>
            <a:ext cx="6555509" cy="3886200"/>
          </a:xfrm>
          <a:prstGeom prst="rect">
            <a:avLst/>
          </a:prstGeom>
        </p:spPr>
      </p:pic>
      <p:pic>
        <p:nvPicPr>
          <p:cNvPr id="7" name="Picture 6"/>
          <p:cNvPicPr>
            <a:picLocks noChangeAspect="1"/>
          </p:cNvPicPr>
          <p:nvPr/>
        </p:nvPicPr>
        <p:blipFill>
          <a:blip r:embed="rId3"/>
          <a:stretch>
            <a:fillRect/>
          </a:stretch>
        </p:blipFill>
        <p:spPr>
          <a:xfrm>
            <a:off x="7452320" y="13650"/>
            <a:ext cx="1601482" cy="1539262"/>
          </a:xfrm>
          <a:prstGeom prst="rect">
            <a:avLst/>
          </a:prstGeom>
        </p:spPr>
      </p:pic>
    </p:spTree>
    <p:extLst>
      <p:ext uri="{BB962C8B-B14F-4D97-AF65-F5344CB8AC3E}">
        <p14:creationId xmlns:p14="http://schemas.microsoft.com/office/powerpoint/2010/main" val="13565139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Information in requirements document depends on type of system and the approach to development used.</a:t>
            </a:r>
          </a:p>
          <a:p>
            <a:r>
              <a:rPr lang="en-US" dirty="0"/>
              <a:t>Systems developed incrementally will, typically, have less detail in the requirements document.</a:t>
            </a:r>
          </a:p>
          <a:p>
            <a:r>
              <a:rPr lang="en-US" dirty="0"/>
              <a:t>Requirements documents standards have been designed e.g. IEEE standard. These are mostly applicable to the requirements for large systems engineering projects.</a:t>
            </a:r>
          </a:p>
        </p:txBody>
      </p:sp>
      <p:sp>
        <p:nvSpPr>
          <p:cNvPr id="6" name="Date Placeholder 5"/>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2" name="Title 1"/>
          <p:cNvSpPr>
            <a:spLocks noGrp="1"/>
          </p:cNvSpPr>
          <p:nvPr>
            <p:ph type="title"/>
          </p:nvPr>
        </p:nvSpPr>
        <p:spPr/>
        <p:txBody>
          <a:bodyPr/>
          <a:lstStyle/>
          <a:p>
            <a:r>
              <a:rPr lang="en-US" dirty="0"/>
              <a:t>Requirements document variability</a:t>
            </a:r>
          </a:p>
        </p:txBody>
      </p:sp>
    </p:spTree>
    <p:extLst>
      <p:ext uri="{BB962C8B-B14F-4D97-AF65-F5344CB8AC3E}">
        <p14:creationId xmlns:p14="http://schemas.microsoft.com/office/powerpoint/2010/main" val="40283103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a:t>30/10/2014</a:t>
            </a:r>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24578" name="Title 1"/>
          <p:cNvSpPr>
            <a:spLocks noGrp="1"/>
          </p:cNvSpPr>
          <p:nvPr>
            <p:ph type="title"/>
          </p:nvPr>
        </p:nvSpPr>
        <p:spPr>
          <a:xfrm>
            <a:off x="323528" y="323751"/>
            <a:ext cx="8510587" cy="1089025"/>
          </a:xfrm>
        </p:spPr>
        <p:txBody>
          <a:bodyPr/>
          <a:lstStyle/>
          <a:p>
            <a:pPr eaLnBrk="1" hangingPunct="1"/>
            <a:r>
              <a:rPr lang="en-US" dirty="0"/>
              <a:t>The structure of a requirements</a:t>
            </a:r>
            <a:r>
              <a:rPr lang="en-US" b="1" dirty="0"/>
              <a:t> </a:t>
            </a:r>
            <a:r>
              <a:rPr lang="en-US" dirty="0"/>
              <a:t>document</a:t>
            </a:r>
            <a:r>
              <a:rPr lang="en-GB" dirty="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36717313"/>
              </p:ext>
            </p:extLst>
          </p:nvPr>
        </p:nvGraphicFramePr>
        <p:xfrm>
          <a:off x="762000" y="1988840"/>
          <a:ext cx="7924800" cy="4480560"/>
        </p:xfrm>
        <a:graphic>
          <a:graphicData uri="http://schemas.openxmlformats.org/drawingml/2006/table">
            <a:tbl>
              <a:tblPr/>
              <a:tblGrid>
                <a:gridCol w="19050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2362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ea typeface="Times New Roman" charset="0"/>
                          <a:cs typeface="Times New Roman" charset="0"/>
                        </a:rPr>
                        <a:t>Chapter</a:t>
                      </a:r>
                      <a:endParaRPr kumimoji="0" lang="en-GB" sz="1400" b="1" i="0" u="none" strike="noStrike" cap="none" normalizeH="0" baseline="0" dirty="0">
                        <a:ln>
                          <a:noFill/>
                        </a:ln>
                        <a:solidFill>
                          <a:schemeClr val="bg1"/>
                        </a:solidFill>
                        <a:effectLst/>
                        <a:latin typeface="Arial" charset="0"/>
                        <a:ea typeface="Times New Roman" charset="0"/>
                        <a:cs typeface="Times New Roman" charset="0"/>
                      </a:endParaRP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ea typeface="Times New Roman" charset="0"/>
                          <a:cs typeface="Times New Roman" charset="0"/>
                        </a:rPr>
                        <a:t>Description</a:t>
                      </a:r>
                      <a:endParaRPr kumimoji="0" lang="en-GB" sz="1400" b="1" i="0" u="none" strike="noStrike" cap="none" normalizeH="0" baseline="0" dirty="0">
                        <a:ln>
                          <a:noFill/>
                        </a:ln>
                        <a:solidFill>
                          <a:schemeClr val="bg1"/>
                        </a:solidFill>
                        <a:effectLst/>
                        <a:latin typeface="Arial" charset="0"/>
                        <a:ea typeface="Times New Roman" charset="0"/>
                        <a:cs typeface="Times New Roman" charset="0"/>
                      </a:endParaRP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Times New Roman" charset="0"/>
                          <a:cs typeface="Times New Roman" charset="0"/>
                        </a:rPr>
                        <a:t>Preface</a:t>
                      </a:r>
                      <a:endParaRPr kumimoji="0" lang="en-GB" sz="1400" b="1"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This should define the expected readership of the document and describe its version history, including a rationale for the creation of a new version and a summary of the changes made in each version. </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Times New Roman" charset="0"/>
                          <a:cs typeface="Times New Roman" charset="0"/>
                        </a:rPr>
                        <a:t>Introduction</a:t>
                      </a:r>
                      <a:endParaRPr kumimoji="0" lang="en-GB" sz="1400" b="1"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This should describe the need for the system. It should briefly describe the system’s functions and explain how it will work with other systems. It should also describe how the system fits into the overall business or strategic objectives of the organization commissioning the software.</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Times New Roman" charset="0"/>
                          <a:cs typeface="Times New Roman" charset="0"/>
                        </a:rPr>
                        <a:t>Glossary</a:t>
                      </a:r>
                      <a:endParaRPr kumimoji="0" lang="en-GB" sz="1400" b="1"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This should define the technical terms used in the document. You should not make assumptions about the experience or expertise of the reader.</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Times New Roman" charset="0"/>
                          <a:cs typeface="Times New Roman" charset="0"/>
                        </a:rPr>
                        <a:t>User requirements definition</a:t>
                      </a:r>
                      <a:endParaRPr kumimoji="0" lang="en-GB" sz="1400" b="1"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Here, you describe the services provided for the user. The nonfunctional system requirements should also be described in this section. This description may use natural language, diagrams, or other notations that are understandable to customers. Product and process standards that must be followed should be specified.</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Times New Roman" charset="0"/>
                          <a:cs typeface="Times New Roman" charset="0"/>
                        </a:rPr>
                        <a:t>System architecture</a:t>
                      </a:r>
                      <a:endParaRPr kumimoji="0" lang="en-GB" sz="1400" b="1"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Times New Roman" charset="0"/>
                          <a:cs typeface="Times New Roman" charset="0"/>
                        </a:rPr>
                        <a:t>This chapter should present a high-level overview of the anticipated system architecture, showing the distribution of functions across system modules. Architectural components that are reused should be highlighted.</a:t>
                      </a:r>
                      <a:endParaRPr kumimoji="0" lang="en-GB" sz="1400" b="0"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21941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34334536"/>
              </p:ext>
            </p:extLst>
          </p:nvPr>
        </p:nvGraphicFramePr>
        <p:xfrm>
          <a:off x="386518" y="1844824"/>
          <a:ext cx="8229600" cy="4665637"/>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160784">
                <a:tc>
                  <a:txBody>
                    <a:bodyPr/>
                    <a:lstStyle/>
                    <a:p>
                      <a:r>
                        <a:rPr lang="en-US" sz="1400" dirty="0">
                          <a:solidFill>
                            <a:schemeClr val="bg1"/>
                          </a:solidFill>
                          <a:latin typeface="Arial"/>
                          <a:cs typeface="Arial"/>
                        </a:rPr>
                        <a:t>Chapter</a:t>
                      </a:r>
                    </a:p>
                  </a:txBody>
                  <a:tcPr/>
                </a:tc>
                <a:tc>
                  <a:txBody>
                    <a:bodyPr/>
                    <a:lstStyle/>
                    <a:p>
                      <a:r>
                        <a:rPr lang="en-US" sz="1400" dirty="0">
                          <a:solidFill>
                            <a:schemeClr val="bg1"/>
                          </a:solidFill>
                          <a:latin typeface="Arial"/>
                          <a:cs typeface="Arial"/>
                        </a:rPr>
                        <a:t>Description</a:t>
                      </a:r>
                    </a:p>
                  </a:txBody>
                  <a:tcPr/>
                </a:tc>
                <a:extLst>
                  <a:ext uri="{0D108BD9-81ED-4DB2-BD59-A6C34878D82A}">
                    <a16:rowId xmlns:a16="http://schemas.microsoft.com/office/drawing/2014/main" val="10000"/>
                  </a:ext>
                </a:extLst>
              </a:tr>
              <a:tr h="69890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a:ea typeface="Times New Roman" charset="0"/>
                          <a:cs typeface="Arial"/>
                        </a:rPr>
                        <a:t>System requirements specification</a:t>
                      </a:r>
                      <a:endParaRPr kumimoji="0" lang="en-GB" sz="1400" b="1"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This should describe the functional and nonfunctional requirements in more detail. If necessary, further detail may also be added to the nonfunctional requirements. Interfaces to other systems may be defined.</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extLst>
                  <a:ext uri="{0D108BD9-81ED-4DB2-BD59-A6C34878D82A}">
                    <a16:rowId xmlns:a16="http://schemas.microsoft.com/office/drawing/2014/main" val="10001"/>
                  </a:ext>
                </a:extLst>
              </a:tr>
              <a:tr h="8152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a:ea typeface="Times New Roman" charset="0"/>
                          <a:cs typeface="Arial"/>
                        </a:rPr>
                        <a:t>System models</a:t>
                      </a:r>
                      <a:endParaRPr kumimoji="0" lang="en-GB" sz="1400" b="1"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This might include graphical system models showing the relationships between the system components and the system and its environment. Examples of possible models are object models, data-flow models, or semantic data models. </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extLst>
                  <a:ext uri="{0D108BD9-81ED-4DB2-BD59-A6C34878D82A}">
                    <a16:rowId xmlns:a16="http://schemas.microsoft.com/office/drawing/2014/main" val="10002"/>
                  </a:ext>
                </a:extLst>
              </a:tr>
              <a:tr h="99937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a:ea typeface="Times New Roman" charset="0"/>
                          <a:cs typeface="Arial"/>
                        </a:rPr>
                        <a:t>System evolution</a:t>
                      </a:r>
                      <a:endParaRPr kumimoji="0" lang="en-GB" sz="1400" b="1"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This should describe the fundamental assumptions on which the system is based, and any anticipated changes due to hardware evolution, changing user needs, and so on. This section is useful for system designers as it may help them avoid design decisions that would constrain likely future changes to the system.</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extLst>
                  <a:ext uri="{0D108BD9-81ED-4DB2-BD59-A6C34878D82A}">
                    <a16:rowId xmlns:a16="http://schemas.microsoft.com/office/drawing/2014/main" val="10003"/>
                  </a:ext>
                </a:extLst>
              </a:tr>
              <a:tr h="118347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a:ea typeface="Times New Roman" charset="0"/>
                          <a:cs typeface="Arial"/>
                        </a:rPr>
                        <a:t>Appendices</a:t>
                      </a:r>
                      <a:endParaRPr kumimoji="0" lang="en-GB" sz="1400" b="1"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These should provide detailed, specific information that is related to the application being developed; for example, hardware and database descriptions. Hardware requirements define the minimal and optimal configurations for the system. Database requirements define the logical organization of the data used by the system and the relationships between data. </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extLst>
                  <a:ext uri="{0D108BD9-81ED-4DB2-BD59-A6C34878D82A}">
                    <a16:rowId xmlns:a16="http://schemas.microsoft.com/office/drawing/2014/main" val="10004"/>
                  </a:ext>
                </a:extLst>
              </a:tr>
              <a:tr h="631186">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a:ea typeface="Times New Roman" charset="0"/>
                          <a:cs typeface="Arial"/>
                        </a:rPr>
                        <a:t>Index</a:t>
                      </a:r>
                      <a:endParaRPr kumimoji="0" lang="en-GB" sz="1400" b="1"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Times New Roman" charset="0"/>
                          <a:cs typeface="Arial"/>
                        </a:rPr>
                        <a:t>Several indexes to the document may be included. As well as a normal alphabetic index, there may be an index of diagrams, an index of functions, and so on.</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extLst>
                  <a:ext uri="{0D108BD9-81ED-4DB2-BD59-A6C34878D82A}">
                    <a16:rowId xmlns:a16="http://schemas.microsoft.com/office/drawing/2014/main" val="10005"/>
                  </a:ext>
                </a:extLst>
              </a:tr>
            </a:tbl>
          </a:graphicData>
        </a:graphic>
      </p:graphicFrame>
      <p:sp>
        <p:nvSpPr>
          <p:cNvPr id="3" name="Date Placeholder 2"/>
          <p:cNvSpPr>
            <a:spLocks noGrp="1"/>
          </p:cNvSpPr>
          <p:nvPr>
            <p:ph type="dt" sz="half" idx="10"/>
          </p:nvPr>
        </p:nvSpPr>
        <p:spPr/>
        <p:txBody>
          <a:bodyPr/>
          <a:lstStyle/>
          <a:p>
            <a:pPr>
              <a:defRPr/>
            </a:pPr>
            <a:r>
              <a:rPr lang="en-GB"/>
              <a:t>30/10/2014</a:t>
            </a:r>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2" name="Title 1"/>
          <p:cNvSpPr>
            <a:spLocks noGrp="1"/>
          </p:cNvSpPr>
          <p:nvPr>
            <p:ph type="title"/>
          </p:nvPr>
        </p:nvSpPr>
        <p:spPr/>
        <p:txBody>
          <a:bodyPr/>
          <a:lstStyle/>
          <a:p>
            <a:r>
              <a:rPr lang="en-US" dirty="0"/>
              <a:t>The structure of a requirements document</a:t>
            </a:r>
            <a:r>
              <a:rPr lang="en-GB" dirty="0"/>
              <a:t> </a:t>
            </a:r>
            <a:endParaRPr lang="en-US" dirty="0"/>
          </a:p>
        </p:txBody>
      </p:sp>
    </p:spTree>
    <p:extLst>
      <p:ext uri="{BB962C8B-B14F-4D97-AF65-F5344CB8AC3E}">
        <p14:creationId xmlns:p14="http://schemas.microsoft.com/office/powerpoint/2010/main" val="2269001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3" name="Date Placeholder 2"/>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2"/>
          </p:nvPr>
        </p:nvSpPr>
        <p:spPr/>
        <p:txBody>
          <a:bodyPr/>
          <a:lstStyle/>
          <a:p>
            <a:pPr>
              <a:defRPr/>
            </a:pPr>
            <a:r>
              <a:rPr lang="en-US"/>
              <a:t>Chapter 4 Requirements Engineering</a:t>
            </a:r>
          </a:p>
        </p:txBody>
      </p:sp>
      <p:sp>
        <p:nvSpPr>
          <p:cNvPr id="2" name="Title 1"/>
          <p:cNvSpPr>
            <a:spLocks noGrp="1"/>
          </p:cNvSpPr>
          <p:nvPr>
            <p:ph type="title"/>
          </p:nvPr>
        </p:nvSpPr>
        <p:spPr/>
        <p:txBody>
          <a:bodyPr/>
          <a:lstStyle/>
          <a:p>
            <a:pPr algn="ctr"/>
            <a:r>
              <a:rPr lang="en-US" dirty="0">
                <a:solidFill>
                  <a:schemeClr val="bg2"/>
                </a:solidFill>
              </a:rPr>
              <a:t>Ancillary</a:t>
            </a:r>
            <a:br>
              <a:rPr lang="en-US" dirty="0">
                <a:solidFill>
                  <a:schemeClr val="bg2"/>
                </a:solidFill>
              </a:rPr>
            </a:br>
            <a:r>
              <a:rPr lang="en-US" dirty="0">
                <a:solidFill>
                  <a:schemeClr val="bg2"/>
                </a:solidFill>
              </a:rPr>
              <a:t>Material</a:t>
            </a:r>
          </a:p>
        </p:txBody>
      </p:sp>
    </p:spTree>
    <p:extLst>
      <p:ext uri="{BB962C8B-B14F-4D97-AF65-F5344CB8AC3E}">
        <p14:creationId xmlns:p14="http://schemas.microsoft.com/office/powerpoint/2010/main" val="22995778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a:t>30/10/2014</a:t>
            </a:r>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25602" name="Title 1"/>
          <p:cNvSpPr>
            <a:spLocks noGrp="1"/>
          </p:cNvSpPr>
          <p:nvPr>
            <p:ph type="title"/>
          </p:nvPr>
        </p:nvSpPr>
        <p:spPr/>
        <p:txBody>
          <a:bodyPr/>
          <a:lstStyle/>
          <a:p>
            <a:pPr eaLnBrk="1" hangingPunct="1"/>
            <a:r>
              <a:rPr lang="en-US" dirty="0"/>
              <a:t>Ways of writing a system requirements specification </a:t>
            </a:r>
          </a:p>
        </p:txBody>
      </p:sp>
      <p:graphicFrame>
        <p:nvGraphicFramePr>
          <p:cNvPr id="5" name="Table 4"/>
          <p:cNvGraphicFramePr>
            <a:graphicFrameLocks noGrp="1"/>
          </p:cNvGraphicFramePr>
          <p:nvPr>
            <p:extLst>
              <p:ext uri="{D42A27DB-BD31-4B8C-83A1-F6EECF244321}">
                <p14:modId xmlns:p14="http://schemas.microsoft.com/office/powerpoint/2010/main" val="2225783430"/>
              </p:ext>
            </p:extLst>
          </p:nvPr>
        </p:nvGraphicFramePr>
        <p:xfrm>
          <a:off x="685800" y="1595479"/>
          <a:ext cx="7924800" cy="4805322"/>
        </p:xfrm>
        <a:graphic>
          <a:graphicData uri="http://schemas.openxmlformats.org/drawingml/2006/table">
            <a:tbl>
              <a:tblPr/>
              <a:tblGrid>
                <a:gridCol w="1733550">
                  <a:extLst>
                    <a:ext uri="{9D8B030D-6E8A-4147-A177-3AD203B41FA5}">
                      <a16:colId xmlns:a16="http://schemas.microsoft.com/office/drawing/2014/main" val="20000"/>
                    </a:ext>
                  </a:extLst>
                </a:gridCol>
                <a:gridCol w="6191250">
                  <a:extLst>
                    <a:ext uri="{9D8B030D-6E8A-4147-A177-3AD203B41FA5}">
                      <a16:colId xmlns:a16="http://schemas.microsoft.com/office/drawing/2014/main" val="20001"/>
                    </a:ext>
                  </a:extLst>
                </a:gridCol>
              </a:tblGrid>
              <a:tr h="37026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bg1"/>
                          </a:solidFill>
                          <a:effectLst/>
                          <a:latin typeface="Arial"/>
                          <a:ea typeface="Times New Roman" charset="0"/>
                          <a:cs typeface="Arial"/>
                        </a:rPr>
                        <a:t>Notation</a:t>
                      </a:r>
                      <a:endParaRPr kumimoji="0" lang="en-US" sz="1400" b="1" i="0" u="none" strike="noStrike" cap="none" normalizeH="0" baseline="0" dirty="0">
                        <a:ln>
                          <a:noFill/>
                        </a:ln>
                        <a:solidFill>
                          <a:schemeClr val="bg1"/>
                        </a:solidFill>
                        <a:effectLst/>
                        <a:latin typeface="Arial"/>
                        <a:ea typeface="Arial" charset="0"/>
                        <a:cs typeface="Arial"/>
                      </a:endParaRP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bg1"/>
                          </a:solidFill>
                          <a:effectLst/>
                          <a:latin typeface="Arial"/>
                          <a:ea typeface="Times New Roman" charset="0"/>
                          <a:cs typeface="Arial"/>
                        </a:rPr>
                        <a:t>Description</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2784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Times New Roman" charset="0"/>
                          <a:cs typeface="Arial"/>
                        </a:rPr>
                        <a:t>Natural language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 requirements are written using numbered sentences in natural language. Each sentence should express one requirement.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62784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Times New Roman" charset="0"/>
                          <a:cs typeface="Arial"/>
                        </a:rPr>
                        <a:t>Structured natural language </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 requirements are written in natural language on a standard form or template. Each field provides information about an aspect of the requirement.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9820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latin typeface="Arial"/>
                          <a:ea typeface="Times New Roman" charset="0"/>
                          <a:cs typeface="Arial"/>
                        </a:rPr>
                        <a:t>Design description languages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This approach uses a language like a programming language, but with more abstract features to specify the requirements by defining an operational model of the system. This approach is now rarely used although it can be useful for interface specifications.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62784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latin typeface="Arial"/>
                          <a:ea typeface="Times New Roman" charset="0"/>
                          <a:cs typeface="Arial"/>
                        </a:rPr>
                        <a:t>Graphical notations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Graphical models, supplemented by text annotations, are used to define the functional requirements for the system; UML use case and sequence diagrams are commonly used.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133618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Times New Roman" charset="0"/>
                          <a:cs typeface="Arial"/>
                        </a:rPr>
                        <a:t>Mathematical specifications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These notations are based on mathematical concepts such as finite-state machines or sets. Although these unambiguous specifications can reduce the ambiguity in a requirements document, most customers don’t understand a formal specification. They cannot check that it represents what they want and are reluctant to accept it as a system contract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71056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p:txBody>
          <a:bodyPr/>
          <a:lstStyle/>
          <a:p>
            <a:pPr>
              <a:lnSpc>
                <a:spcPct val="90000"/>
              </a:lnSpc>
            </a:pPr>
            <a:r>
              <a:rPr lang="en-GB" dirty="0"/>
              <a:t>In principle, requirements should state what the system should do and the design should describe how it does this.</a:t>
            </a:r>
          </a:p>
          <a:p>
            <a:pPr>
              <a:lnSpc>
                <a:spcPct val="90000"/>
              </a:lnSpc>
            </a:pPr>
            <a:r>
              <a:rPr lang="en-GB" dirty="0"/>
              <a:t>In practice, requirements and design are inseparable</a:t>
            </a:r>
          </a:p>
          <a:p>
            <a:pPr lvl="1">
              <a:lnSpc>
                <a:spcPct val="90000"/>
              </a:lnSpc>
            </a:pPr>
            <a:r>
              <a:rPr lang="en-GB" dirty="0"/>
              <a:t>A system architecture may be designed to structure the requirements;</a:t>
            </a:r>
          </a:p>
          <a:p>
            <a:pPr lvl="1">
              <a:lnSpc>
                <a:spcPct val="90000"/>
              </a:lnSpc>
            </a:pPr>
            <a:r>
              <a:rPr lang="en-GB" dirty="0"/>
              <a:t>The system may inter-operate with other systems that generate design requirements;</a:t>
            </a:r>
          </a:p>
          <a:p>
            <a:pPr lvl="1">
              <a:lnSpc>
                <a:spcPct val="90000"/>
              </a:lnSpc>
            </a:pPr>
            <a:r>
              <a:rPr lang="en-GB" dirty="0"/>
              <a:t>The use of a specific architecture to satisfy non-functional requirements may be a domain requirement.</a:t>
            </a:r>
            <a:endParaRPr lang="en-GB" sz="1800" dirty="0"/>
          </a:p>
          <a:p>
            <a:pPr lvl="1">
              <a:lnSpc>
                <a:spcPct val="90000"/>
              </a:lnSpc>
            </a:pPr>
            <a:r>
              <a:rPr lang="en-GB" sz="1800" dirty="0"/>
              <a:t>This may be the consequence of a regulatory requirement.</a:t>
            </a:r>
            <a:endParaRPr lang="en-GB" dirty="0"/>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3" name="Footer Placeholder 2"/>
          <p:cNvSpPr>
            <a:spLocks noGrp="1"/>
          </p:cNvSpPr>
          <p:nvPr>
            <p:ph type="ftr" sz="quarter" idx="11"/>
          </p:nvPr>
        </p:nvSpPr>
        <p:spPr/>
        <p:txBody>
          <a:bodyPr/>
          <a:lstStyle/>
          <a:p>
            <a:pPr>
              <a:defRPr/>
            </a:pPr>
            <a:r>
              <a:rPr lang="en-US"/>
              <a:t>Chapter 4 Requirements Engineering</a:t>
            </a:r>
          </a:p>
        </p:txBody>
      </p:sp>
      <p:sp>
        <p:nvSpPr>
          <p:cNvPr id="63490" name="Rectangle 2"/>
          <p:cNvSpPr>
            <a:spLocks noGrp="1" noChangeArrowheads="1"/>
          </p:cNvSpPr>
          <p:nvPr>
            <p:ph type="title"/>
          </p:nvPr>
        </p:nvSpPr>
        <p:spPr/>
        <p:txBody>
          <a:bodyPr/>
          <a:lstStyle/>
          <a:p>
            <a:r>
              <a:rPr lang="en-GB"/>
              <a:t>Requirements and design</a:t>
            </a:r>
          </a:p>
        </p:txBody>
      </p:sp>
    </p:spTree>
    <p:extLst>
      <p:ext uri="{BB962C8B-B14F-4D97-AF65-F5344CB8AC3E}">
        <p14:creationId xmlns:p14="http://schemas.microsoft.com/office/powerpoint/2010/main" val="20422624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Requirements are written as natural language sentences supplemented by diagrams and tables.</a:t>
            </a:r>
          </a:p>
          <a:p>
            <a:r>
              <a:rPr lang="en-US" dirty="0"/>
              <a:t>Used for writing requirements because it is expressive, intuitive and universal. This means that the requirements  can be understood by users and customers.</a:t>
            </a:r>
          </a:p>
        </p:txBody>
      </p:sp>
      <p:sp>
        <p:nvSpPr>
          <p:cNvPr id="6" name="Date Placeholder 5"/>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2" name="Title 1"/>
          <p:cNvSpPr>
            <a:spLocks noGrp="1"/>
          </p:cNvSpPr>
          <p:nvPr>
            <p:ph type="title"/>
          </p:nvPr>
        </p:nvSpPr>
        <p:spPr/>
        <p:txBody>
          <a:bodyPr/>
          <a:lstStyle/>
          <a:p>
            <a:r>
              <a:rPr lang="en-US" dirty="0"/>
              <a:t>Natural language specification</a:t>
            </a:r>
          </a:p>
        </p:txBody>
      </p:sp>
    </p:spTree>
    <p:extLst>
      <p:ext uri="{BB962C8B-B14F-4D97-AF65-F5344CB8AC3E}">
        <p14:creationId xmlns:p14="http://schemas.microsoft.com/office/powerpoint/2010/main" val="17260762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lstStyle/>
          <a:p>
            <a:r>
              <a:rPr lang="en-GB"/>
              <a:t>Lack of clarity </a:t>
            </a:r>
          </a:p>
          <a:p>
            <a:pPr lvl="1"/>
            <a:r>
              <a:rPr lang="en-GB"/>
              <a:t>Precision is difficult without making the document difficult to read.</a:t>
            </a:r>
          </a:p>
          <a:p>
            <a:r>
              <a:rPr lang="en-GB"/>
              <a:t>Requirements confusion</a:t>
            </a:r>
          </a:p>
          <a:p>
            <a:pPr lvl="1"/>
            <a:r>
              <a:rPr lang="en-GB"/>
              <a:t>Functional and non-functional requirements tend to be mixed-up.</a:t>
            </a:r>
          </a:p>
          <a:p>
            <a:r>
              <a:rPr lang="en-GB"/>
              <a:t>Requirements amalgamation</a:t>
            </a:r>
          </a:p>
          <a:p>
            <a:pPr lvl="1"/>
            <a:r>
              <a:rPr lang="en-GB"/>
              <a:t>Several different requirements may be expressed together.</a:t>
            </a:r>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3" name="Footer Placeholder 2"/>
          <p:cNvSpPr>
            <a:spLocks noGrp="1"/>
          </p:cNvSpPr>
          <p:nvPr>
            <p:ph type="ftr" sz="quarter" idx="11"/>
          </p:nvPr>
        </p:nvSpPr>
        <p:spPr/>
        <p:txBody>
          <a:bodyPr/>
          <a:lstStyle/>
          <a:p>
            <a:pPr>
              <a:defRPr/>
            </a:pPr>
            <a:r>
              <a:rPr lang="en-US"/>
              <a:t>Chapter 4 Requirements Engineering</a:t>
            </a:r>
          </a:p>
        </p:txBody>
      </p:sp>
      <p:sp>
        <p:nvSpPr>
          <p:cNvPr id="55298" name="Rectangle 2"/>
          <p:cNvSpPr>
            <a:spLocks noGrp="1" noChangeArrowheads="1"/>
          </p:cNvSpPr>
          <p:nvPr>
            <p:ph type="title"/>
          </p:nvPr>
        </p:nvSpPr>
        <p:spPr/>
        <p:txBody>
          <a:bodyPr/>
          <a:lstStyle/>
          <a:p>
            <a:r>
              <a:rPr lang="en-GB"/>
              <a:t>Problems with natural language</a:t>
            </a:r>
          </a:p>
        </p:txBody>
      </p:sp>
    </p:spTree>
    <p:extLst>
      <p:ext uri="{BB962C8B-B14F-4D97-AF65-F5344CB8AC3E}">
        <p14:creationId xmlns:p14="http://schemas.microsoft.com/office/powerpoint/2010/main" val="1186723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1556792"/>
            <a:ext cx="2160240" cy="5112567"/>
          </a:xfrm>
          <a:solidFill>
            <a:srgbClr val="FFCCFF"/>
          </a:solidFill>
        </p:spPr>
        <p:txBody>
          <a:bodyPr rIns="182880" anchor="ctr" anchorCtr="1"/>
          <a:lstStyle/>
          <a:p>
            <a:r>
              <a:rPr lang="en-US" sz="1800" dirty="0">
                <a:solidFill>
                  <a:srgbClr val="6600FF"/>
                </a:solidFill>
              </a:rPr>
              <a:t>Stakeholder: </a:t>
            </a:r>
            <a:r>
              <a:rPr lang="en-US" sz="1800" dirty="0"/>
              <a:t>Any person or organization who is affected by the system in some way and so who has a legitimate interest</a:t>
            </a:r>
          </a:p>
          <a:p>
            <a:pPr>
              <a:spcBef>
                <a:spcPts val="900"/>
              </a:spcBef>
            </a:pPr>
            <a:r>
              <a:rPr lang="en-US" sz="1800" dirty="0">
                <a:solidFill>
                  <a:srgbClr val="6600FF"/>
                </a:solidFill>
              </a:rPr>
              <a:t>Stakeholder types</a:t>
            </a:r>
          </a:p>
          <a:p>
            <a:pPr lvl="1"/>
            <a:r>
              <a:rPr lang="en-US" sz="1600" dirty="0"/>
              <a:t>End users</a:t>
            </a:r>
          </a:p>
          <a:p>
            <a:pPr lvl="1"/>
            <a:r>
              <a:rPr lang="en-US" sz="1600" dirty="0"/>
              <a:t>System managers</a:t>
            </a:r>
          </a:p>
          <a:p>
            <a:pPr lvl="1"/>
            <a:r>
              <a:rPr lang="en-US" sz="1600" dirty="0"/>
              <a:t>System owners</a:t>
            </a:r>
          </a:p>
          <a:p>
            <a:pPr lvl="1"/>
            <a:r>
              <a:rPr lang="en-US" sz="1600" dirty="0"/>
              <a:t>External stakeholders</a:t>
            </a:r>
          </a:p>
        </p:txBody>
      </p:sp>
      <p:sp>
        <p:nvSpPr>
          <p:cNvPr id="5" name="Content Placeholder 4"/>
          <p:cNvSpPr>
            <a:spLocks noGrp="1"/>
          </p:cNvSpPr>
          <p:nvPr>
            <p:ph sz="half" idx="2"/>
          </p:nvPr>
        </p:nvSpPr>
        <p:spPr>
          <a:xfrm>
            <a:off x="2515122" y="1719071"/>
            <a:ext cx="6449366" cy="4912233"/>
          </a:xfrm>
          <a:solidFill>
            <a:schemeClr val="bg2"/>
          </a:solidFill>
        </p:spPr>
        <p:txBody>
          <a:bodyPr>
            <a:noAutofit/>
          </a:bodyPr>
          <a:lstStyle/>
          <a:p>
            <a:pPr marL="45720" indent="0">
              <a:buNone/>
            </a:pPr>
            <a:r>
              <a:rPr lang="en-US" cap="small" dirty="0" err="1">
                <a:solidFill>
                  <a:srgbClr val="6600FF"/>
                </a:solidFill>
              </a:rPr>
              <a:t>Mentcare</a:t>
            </a:r>
            <a:r>
              <a:rPr lang="en-US" cap="small" dirty="0">
                <a:solidFill>
                  <a:srgbClr val="6600FF"/>
                </a:solidFill>
              </a:rPr>
              <a:t> Stakeholders</a:t>
            </a:r>
          </a:p>
          <a:p>
            <a:r>
              <a:rPr lang="en-US" sz="1800" dirty="0"/>
              <a:t>Patients</a:t>
            </a:r>
            <a:r>
              <a:rPr lang="en-US" sz="1800" i="1" dirty="0"/>
              <a:t> </a:t>
            </a:r>
            <a:r>
              <a:rPr lang="en-US" sz="1800" dirty="0"/>
              <a:t>whose information is recorded in the system.</a:t>
            </a:r>
            <a:endParaRPr lang="en-GB" sz="1800" dirty="0"/>
          </a:p>
          <a:p>
            <a:r>
              <a:rPr lang="en-US" sz="1800" dirty="0"/>
              <a:t>Doctors</a:t>
            </a:r>
            <a:r>
              <a:rPr lang="en-US" sz="1800" i="1" dirty="0"/>
              <a:t> </a:t>
            </a:r>
            <a:r>
              <a:rPr lang="en-US" sz="1800" dirty="0"/>
              <a:t>responsible for assessing and treating patients.</a:t>
            </a:r>
            <a:endParaRPr lang="en-GB" sz="1800" dirty="0"/>
          </a:p>
          <a:p>
            <a:r>
              <a:rPr lang="en-US" sz="1800" dirty="0"/>
              <a:t>Nurses who coordinate the consultations with doctors and administer some treatments.</a:t>
            </a:r>
            <a:endParaRPr lang="en-GB" sz="1800" dirty="0"/>
          </a:p>
          <a:p>
            <a:r>
              <a:rPr lang="en-US" sz="1800" dirty="0"/>
              <a:t>Medical receptionists</a:t>
            </a:r>
            <a:r>
              <a:rPr lang="en-US" sz="1800" i="1" dirty="0"/>
              <a:t> </a:t>
            </a:r>
            <a:r>
              <a:rPr lang="en-US" sz="1800" dirty="0"/>
              <a:t>who manage patients’ appointments.</a:t>
            </a:r>
            <a:endParaRPr lang="en-GB" sz="1800" dirty="0"/>
          </a:p>
          <a:p>
            <a:r>
              <a:rPr lang="en-US" sz="1800" dirty="0"/>
              <a:t>IT staff who are responsible for installing and maintaining the system.</a:t>
            </a:r>
          </a:p>
          <a:p>
            <a:r>
              <a:rPr lang="en-US" sz="1800" dirty="0"/>
              <a:t>A medical ethics manager who must ensure that the system meets current ethical guidelines for patient care.</a:t>
            </a:r>
            <a:endParaRPr lang="en-GB" sz="1800" dirty="0"/>
          </a:p>
          <a:p>
            <a:r>
              <a:rPr lang="en-US" sz="1800" dirty="0"/>
              <a:t>Health care managers</a:t>
            </a:r>
            <a:r>
              <a:rPr lang="en-US" sz="1800" i="1" dirty="0"/>
              <a:t> </a:t>
            </a:r>
            <a:r>
              <a:rPr lang="en-US" sz="1800" dirty="0"/>
              <a:t>who obtain management information from the system.</a:t>
            </a:r>
            <a:endParaRPr lang="en-GB" sz="1800" dirty="0"/>
          </a:p>
          <a:p>
            <a:r>
              <a:rPr lang="en-US" sz="1800" dirty="0"/>
              <a:t>Medical records staff</a:t>
            </a:r>
            <a:r>
              <a:rPr lang="en-US" sz="1800" i="1" dirty="0"/>
              <a:t> </a:t>
            </a:r>
            <a:r>
              <a:rPr lang="en-US" sz="1800" dirty="0"/>
              <a:t>who are responsible for ensuring that system information can be maintained and preserved, and that record keeping procedures have been properly implemented.</a:t>
            </a:r>
            <a:endParaRPr lang="en-GB" sz="1800" dirty="0"/>
          </a:p>
          <a:p>
            <a:endParaRPr lang="en-US" sz="1800" dirty="0"/>
          </a:p>
          <a:p>
            <a:endParaRPr lang="en-GB" sz="1800" dirty="0"/>
          </a:p>
          <a:p>
            <a:pPr>
              <a:buNone/>
            </a:pPr>
            <a:r>
              <a:rPr lang="en-US" sz="1800" dirty="0"/>
              <a:t>	</a:t>
            </a:r>
          </a:p>
          <a:p>
            <a:endParaRPr lang="en-US" sz="1800" dirty="0"/>
          </a:p>
        </p:txBody>
      </p:sp>
      <p:sp>
        <p:nvSpPr>
          <p:cNvPr id="6" name="Date Placeholder 5"/>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2" name="Title 1"/>
          <p:cNvSpPr>
            <a:spLocks noGrp="1"/>
          </p:cNvSpPr>
          <p:nvPr>
            <p:ph type="title"/>
          </p:nvPr>
        </p:nvSpPr>
        <p:spPr/>
        <p:txBody>
          <a:bodyPr/>
          <a:lstStyle/>
          <a:p>
            <a:r>
              <a:rPr lang="en-US" dirty="0"/>
              <a:t>Identifying stakeholders:</a:t>
            </a:r>
            <a:br>
              <a:rPr lang="en-US" dirty="0"/>
            </a:br>
            <a:r>
              <a:rPr lang="en-US" sz="2400" dirty="0"/>
              <a:t>Who are the </a:t>
            </a:r>
            <a:r>
              <a:rPr lang="en-US" sz="2400" dirty="0" err="1"/>
              <a:t>Mentcare</a:t>
            </a:r>
            <a:r>
              <a:rPr lang="en-US" sz="2400" dirty="0"/>
              <a:t> stakeholders?</a:t>
            </a:r>
            <a:endParaRPr lang="en-US" dirty="0"/>
          </a:p>
        </p:txBody>
      </p:sp>
      <p:pic>
        <p:nvPicPr>
          <p:cNvPr id="7" name="Picture 6"/>
          <p:cNvPicPr>
            <a:picLocks noChangeAspect="1"/>
          </p:cNvPicPr>
          <p:nvPr/>
        </p:nvPicPr>
        <p:blipFill>
          <a:blip r:embed="rId2"/>
          <a:stretch>
            <a:fillRect/>
          </a:stretch>
        </p:blipFill>
        <p:spPr>
          <a:xfrm>
            <a:off x="7452320" y="13650"/>
            <a:ext cx="1601482" cy="1539262"/>
          </a:xfrm>
          <a:prstGeom prst="rect">
            <a:avLst/>
          </a:prstGeom>
        </p:spPr>
      </p:pic>
    </p:spTree>
    <p:extLst>
      <p:ext uri="{BB962C8B-B14F-4D97-AF65-F5344CB8AC3E}">
        <p14:creationId xmlns:p14="http://schemas.microsoft.com/office/powerpoint/2010/main" val="167029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a:t>30/10/2014</a:t>
            </a:r>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26627" name="Title 1"/>
          <p:cNvSpPr>
            <a:spLocks noGrp="1"/>
          </p:cNvSpPr>
          <p:nvPr>
            <p:ph type="title"/>
          </p:nvPr>
        </p:nvSpPr>
        <p:spPr/>
        <p:txBody>
          <a:bodyPr/>
          <a:lstStyle/>
          <a:p>
            <a:pPr eaLnBrk="1" hangingPunct="1"/>
            <a:r>
              <a:rPr lang="en-US" dirty="0"/>
              <a:t>Example requirements for the insulin pump software system</a:t>
            </a:r>
            <a:r>
              <a:rPr lang="en-GB" dirty="0"/>
              <a:t> </a:t>
            </a:r>
            <a:endParaRPr lang="en-US" dirty="0"/>
          </a:p>
        </p:txBody>
      </p:sp>
      <p:graphicFrame>
        <p:nvGraphicFramePr>
          <p:cNvPr id="4" name="Table 3"/>
          <p:cNvGraphicFramePr>
            <a:graphicFrameLocks noGrp="1"/>
          </p:cNvGraphicFramePr>
          <p:nvPr/>
        </p:nvGraphicFramePr>
        <p:xfrm>
          <a:off x="1524000" y="2209800"/>
          <a:ext cx="6096000" cy="3383280"/>
        </p:xfrm>
        <a:graphic>
          <a:graphicData uri="http://schemas.openxmlformats.org/drawingml/2006/table">
            <a:tbl>
              <a:tblPr firstRow="1" bandRow="1">
                <a:tableStyleId>{69CF1AB2-1976-4502-BF36-3FF5EA218861}</a:tableStyleId>
              </a:tblPr>
              <a:tblGrid>
                <a:gridCol w="6096000">
                  <a:extLst>
                    <a:ext uri="{9D8B030D-6E8A-4147-A177-3AD203B41FA5}">
                      <a16:colId xmlns:a16="http://schemas.microsoft.com/office/drawing/2014/main" val="20000"/>
                    </a:ext>
                  </a:extLst>
                </a:gridCol>
              </a:tblGrid>
              <a:tr h="370840">
                <a:tc>
                  <a:txBody>
                    <a:bodyPr/>
                    <a:lstStyle/>
                    <a:p>
                      <a:r>
                        <a:rPr lang="en-GB" sz="1800" b="0" kern="1200" dirty="0"/>
                        <a:t>3.2 The system shall measure the blood sugar and deliver insulin, if required, every 10 minutes.</a:t>
                      </a:r>
                      <a:r>
                        <a:rPr lang="en-GB" sz="1800" b="0" i="1" kern="1200" dirty="0"/>
                        <a:t> (Changes in blood sugar are relatively slow so more frequent measurement is unnecessary; less frequent measurement could lead to unnecessarily high sugar levels.)</a:t>
                      </a:r>
                    </a:p>
                    <a:p>
                      <a:endParaRPr lang="en-GB" sz="1800" b="0" kern="1200" dirty="0"/>
                    </a:p>
                    <a:p>
                      <a:r>
                        <a:rPr lang="en-GB" sz="1800" b="0" kern="1200" dirty="0"/>
                        <a:t>3.6 The system shall run a self-test routine every minute with the conditions to be tested and the associated actions defined in Table 1.</a:t>
                      </a:r>
                      <a:r>
                        <a:rPr lang="en-GB" sz="1800" b="0" i="1" kern="1200" dirty="0"/>
                        <a:t> (A self-test routine can discover hardware and software problems and alert the user to the fact the normal operation may be impossible.)</a:t>
                      </a:r>
                    </a:p>
                    <a:p>
                      <a:endParaRPr lang="en-U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988771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An approach to writing requirements where the freedom of the requirements writer is limited and requirements are written in a standard way.</a:t>
            </a:r>
          </a:p>
          <a:p>
            <a:r>
              <a:rPr lang="en-US" dirty="0"/>
              <a:t>This works well for some types of requirements e.g. requirements for embedded control system but is sometimes too rigid for writing business system requirements.</a:t>
            </a:r>
          </a:p>
        </p:txBody>
      </p:sp>
      <p:sp>
        <p:nvSpPr>
          <p:cNvPr id="6" name="Date Placeholder 5"/>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2" name="Title 1"/>
          <p:cNvSpPr>
            <a:spLocks noGrp="1"/>
          </p:cNvSpPr>
          <p:nvPr>
            <p:ph type="title"/>
          </p:nvPr>
        </p:nvSpPr>
        <p:spPr/>
        <p:txBody>
          <a:bodyPr/>
          <a:lstStyle/>
          <a:p>
            <a:r>
              <a:rPr lang="en-US" dirty="0"/>
              <a:t>Structured specifications</a:t>
            </a:r>
          </a:p>
        </p:txBody>
      </p:sp>
    </p:spTree>
    <p:extLst>
      <p:ext uri="{BB962C8B-B14F-4D97-AF65-F5344CB8AC3E}">
        <p14:creationId xmlns:p14="http://schemas.microsoft.com/office/powerpoint/2010/main" val="8304752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2"/>
          </p:nvPr>
        </p:nvSpPr>
        <p:spPr/>
        <p:txBody>
          <a:bodyPr/>
          <a:lstStyle/>
          <a:p>
            <a:pPr>
              <a:defRPr/>
            </a:pPr>
            <a:r>
              <a:rPr lang="en-US"/>
              <a:t>Chapter 4 Requirements Engineering</a:t>
            </a:r>
          </a:p>
        </p:txBody>
      </p:sp>
      <p:sp>
        <p:nvSpPr>
          <p:cNvPr id="2" name="Title 1"/>
          <p:cNvSpPr>
            <a:spLocks noGrp="1"/>
          </p:cNvSpPr>
          <p:nvPr>
            <p:ph type="title"/>
          </p:nvPr>
        </p:nvSpPr>
        <p:spPr/>
        <p:txBody>
          <a:bodyPr/>
          <a:lstStyle/>
          <a:p>
            <a:pPr algn="ctr"/>
            <a:r>
              <a:rPr lang="en-US" dirty="0">
                <a:solidFill>
                  <a:schemeClr val="bg2"/>
                </a:solidFill>
              </a:rPr>
              <a:t>Requirements</a:t>
            </a:r>
            <a:r>
              <a:rPr lang="en-US" dirty="0"/>
              <a:t> </a:t>
            </a:r>
            <a:r>
              <a:rPr lang="en-US" dirty="0">
                <a:solidFill>
                  <a:schemeClr val="bg2"/>
                </a:solidFill>
              </a:rPr>
              <a:t>validation</a:t>
            </a:r>
          </a:p>
        </p:txBody>
      </p:sp>
    </p:spTree>
    <p:extLst>
      <p:ext uri="{BB962C8B-B14F-4D97-AF65-F5344CB8AC3E}">
        <p14:creationId xmlns:p14="http://schemas.microsoft.com/office/powerpoint/2010/main" val="14203454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noFill/>
          <a:ln/>
        </p:spPr>
        <p:txBody>
          <a:bodyPr lIns="90487" tIns="44450" rIns="90487" bIns="44450"/>
          <a:lstStyle/>
          <a:p>
            <a:r>
              <a:rPr lang="en-GB"/>
              <a:t>Concerned with demonstrating that the requirements define the system that the customer really wants.</a:t>
            </a:r>
          </a:p>
          <a:p>
            <a:r>
              <a:rPr lang="en-GB"/>
              <a:t>Requirements error costs are high so validation is very important</a:t>
            </a:r>
          </a:p>
          <a:p>
            <a:pPr lvl="1"/>
            <a:r>
              <a:rPr lang="en-GB"/>
              <a:t>Fixing a requirements error after delivery may cost up to 100 times the cost of fixing an implementation error.</a:t>
            </a:r>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57346" name="Rectangle 2"/>
          <p:cNvSpPr>
            <a:spLocks noGrp="1" noChangeArrowheads="1"/>
          </p:cNvSpPr>
          <p:nvPr>
            <p:ph type="title"/>
          </p:nvPr>
        </p:nvSpPr>
        <p:spPr>
          <a:noFill/>
          <a:ln/>
        </p:spPr>
        <p:txBody>
          <a:bodyPr lIns="90487" tIns="44450" rIns="90487" bIns="44450"/>
          <a:lstStyle/>
          <a:p>
            <a:r>
              <a:rPr lang="en-GB"/>
              <a:t>Requirements validation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noFill/>
          <a:ln/>
        </p:spPr>
        <p:txBody>
          <a:bodyPr lIns="90487" tIns="44450" rIns="90487" bIns="44450"/>
          <a:lstStyle/>
          <a:p>
            <a:r>
              <a:rPr lang="en-GB" sz="2400" dirty="0">
                <a:solidFill>
                  <a:srgbClr val="000000"/>
                </a:solidFill>
              </a:rPr>
              <a:t>Validity. Does the system provide the functions which best support the customer’s needs?</a:t>
            </a:r>
          </a:p>
          <a:p>
            <a:r>
              <a:rPr lang="en-GB" sz="2400" dirty="0">
                <a:solidFill>
                  <a:srgbClr val="000000"/>
                </a:solidFill>
              </a:rPr>
              <a:t>Consistency. Are there any requirements conflicts?</a:t>
            </a:r>
          </a:p>
          <a:p>
            <a:r>
              <a:rPr lang="en-GB" sz="2400" dirty="0">
                <a:solidFill>
                  <a:srgbClr val="000000"/>
                </a:solidFill>
              </a:rPr>
              <a:t>Completeness. Are all functions required by the customer included?</a:t>
            </a:r>
          </a:p>
          <a:p>
            <a:r>
              <a:rPr lang="en-GB" sz="2400" dirty="0">
                <a:solidFill>
                  <a:srgbClr val="000000"/>
                </a:solidFill>
              </a:rPr>
              <a:t>Realism. Can the requirements be implemented given available budget and technology</a:t>
            </a:r>
          </a:p>
          <a:p>
            <a:r>
              <a:rPr lang="en-GB" sz="2400" dirty="0">
                <a:solidFill>
                  <a:srgbClr val="000000"/>
                </a:solidFill>
              </a:rPr>
              <a:t>Verifiability. Can the requirements be checked?</a:t>
            </a:r>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58370" name="Rectangle 2"/>
          <p:cNvSpPr>
            <a:spLocks noGrp="1" noChangeArrowheads="1"/>
          </p:cNvSpPr>
          <p:nvPr>
            <p:ph type="title"/>
          </p:nvPr>
        </p:nvSpPr>
        <p:spPr>
          <a:noFill/>
          <a:ln/>
        </p:spPr>
        <p:txBody>
          <a:bodyPr lIns="90487" tIns="44450" rIns="90487" bIns="44450"/>
          <a:lstStyle/>
          <a:p>
            <a:r>
              <a:rPr lang="en-GB"/>
              <a:t>Requirements checking</a:t>
            </a: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825F70CE-84E9-D04C-9B15-10C693AA0F2A}" type="slidenum">
              <a:rPr lang="en-US" smtClean="0"/>
              <a:pPr>
                <a:defRPr/>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p:txBody>
          <a:bodyPr/>
          <a:lstStyle/>
          <a:p>
            <a:pPr>
              <a:lnSpc>
                <a:spcPct val="90000"/>
              </a:lnSpc>
            </a:pPr>
            <a:r>
              <a:rPr lang="en-GB" dirty="0"/>
              <a:t>Requirements reviews</a:t>
            </a:r>
          </a:p>
          <a:p>
            <a:pPr lvl="1">
              <a:lnSpc>
                <a:spcPct val="90000"/>
              </a:lnSpc>
            </a:pPr>
            <a:r>
              <a:rPr lang="en-GB" dirty="0"/>
              <a:t>Systematic manual analysis of the requirements.</a:t>
            </a:r>
          </a:p>
          <a:p>
            <a:pPr>
              <a:lnSpc>
                <a:spcPct val="90000"/>
              </a:lnSpc>
            </a:pPr>
            <a:r>
              <a:rPr lang="en-GB" dirty="0"/>
              <a:t>Prototyping</a:t>
            </a:r>
          </a:p>
          <a:p>
            <a:pPr lvl="1">
              <a:lnSpc>
                <a:spcPct val="90000"/>
              </a:lnSpc>
            </a:pPr>
            <a:r>
              <a:rPr lang="en-GB" dirty="0"/>
              <a:t>Using an executable model of the system to check requirements. Covered in Chapter 2.</a:t>
            </a:r>
          </a:p>
          <a:p>
            <a:pPr>
              <a:lnSpc>
                <a:spcPct val="90000"/>
              </a:lnSpc>
            </a:pPr>
            <a:r>
              <a:rPr lang="en-GB" dirty="0"/>
              <a:t>Test-case generation</a:t>
            </a:r>
          </a:p>
          <a:p>
            <a:pPr lvl="1">
              <a:lnSpc>
                <a:spcPct val="90000"/>
              </a:lnSpc>
            </a:pPr>
            <a:r>
              <a:rPr lang="en-GB" dirty="0"/>
              <a:t>Developing tests for requirements to check testability.</a:t>
            </a:r>
          </a:p>
          <a:p>
            <a:pPr>
              <a:lnSpc>
                <a:spcPct val="90000"/>
              </a:lnSpc>
              <a:buFont typeface="Zapf Dingbats" charset="2"/>
              <a:buNone/>
            </a:pPr>
            <a:endParaRPr lang="en-GB" dirty="0"/>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77826" name="Rectangle 2"/>
          <p:cNvSpPr>
            <a:spLocks noGrp="1" noChangeArrowheads="1"/>
          </p:cNvSpPr>
          <p:nvPr>
            <p:ph type="title"/>
          </p:nvPr>
        </p:nvSpPr>
        <p:spPr>
          <a:xfrm>
            <a:off x="381000" y="266700"/>
            <a:ext cx="8305800" cy="1104900"/>
          </a:xfrm>
        </p:spPr>
        <p:txBody>
          <a:bodyPr/>
          <a:lstStyle/>
          <a:p>
            <a:r>
              <a:rPr lang="en-GB"/>
              <a:t>Requirements validation techniques</a:t>
            </a: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825F70CE-84E9-D04C-9B15-10C693AA0F2A}" type="slidenum">
              <a:rPr lang="en-US" smtClean="0"/>
              <a:pPr>
                <a:defRPr/>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noFill/>
          <a:ln/>
        </p:spPr>
        <p:txBody>
          <a:bodyPr lIns="90487" tIns="44450" rIns="90487" bIns="44450"/>
          <a:lstStyle/>
          <a:p>
            <a:r>
              <a:rPr lang="en-GB"/>
              <a:t>Regular reviews should be held while the requirements definition is being formulated.</a:t>
            </a:r>
          </a:p>
          <a:p>
            <a:r>
              <a:rPr lang="en-GB"/>
              <a:t>Both client and contractor staff should be involved in reviews.</a:t>
            </a:r>
          </a:p>
          <a:p>
            <a:r>
              <a:rPr lang="en-GB"/>
              <a:t>Reviews may be formal (with completed documents) or informal. Good communications between developers, customers and users can resolve problems at an early stage.</a:t>
            </a:r>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59394" name="Rectangle 2"/>
          <p:cNvSpPr>
            <a:spLocks noGrp="1" noChangeArrowheads="1"/>
          </p:cNvSpPr>
          <p:nvPr>
            <p:ph type="title"/>
          </p:nvPr>
        </p:nvSpPr>
        <p:spPr>
          <a:noFill/>
          <a:ln/>
        </p:spPr>
        <p:txBody>
          <a:bodyPr lIns="90487" tIns="44450" rIns="90487" bIns="44450"/>
          <a:lstStyle/>
          <a:p>
            <a:r>
              <a:rPr lang="en-GB"/>
              <a:t>Requirements reviews</a:t>
            </a: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825F70CE-84E9-D04C-9B15-10C693AA0F2A}" type="slidenum">
              <a:rPr lang="en-US" smtClean="0"/>
              <a:pPr>
                <a:defRPr/>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noFill/>
          <a:ln/>
        </p:spPr>
        <p:txBody>
          <a:bodyPr lIns="90487" tIns="44450" rIns="90487" bIns="44450"/>
          <a:lstStyle/>
          <a:p>
            <a:pPr>
              <a:lnSpc>
                <a:spcPct val="90000"/>
              </a:lnSpc>
            </a:pPr>
            <a:r>
              <a:rPr lang="en-GB" dirty="0">
                <a:solidFill>
                  <a:srgbClr val="FF0000"/>
                </a:solidFill>
              </a:rPr>
              <a:t>Verifiability</a:t>
            </a:r>
            <a:endParaRPr lang="en-GB" dirty="0"/>
          </a:p>
          <a:p>
            <a:pPr lvl="1">
              <a:lnSpc>
                <a:spcPct val="90000"/>
              </a:lnSpc>
            </a:pPr>
            <a:r>
              <a:rPr lang="en-GB" dirty="0"/>
              <a:t>Is the requirement realistically testable?</a:t>
            </a:r>
          </a:p>
          <a:p>
            <a:pPr>
              <a:lnSpc>
                <a:spcPct val="90000"/>
              </a:lnSpc>
            </a:pPr>
            <a:r>
              <a:rPr lang="en-GB" dirty="0">
                <a:solidFill>
                  <a:srgbClr val="FF0000"/>
                </a:solidFill>
              </a:rPr>
              <a:t>Comprehensibility</a:t>
            </a:r>
            <a:endParaRPr lang="en-GB" dirty="0"/>
          </a:p>
          <a:p>
            <a:pPr lvl="1">
              <a:lnSpc>
                <a:spcPct val="90000"/>
              </a:lnSpc>
            </a:pPr>
            <a:r>
              <a:rPr lang="en-GB" dirty="0"/>
              <a:t>Is the requirement properly understood?</a:t>
            </a:r>
          </a:p>
          <a:p>
            <a:pPr>
              <a:lnSpc>
                <a:spcPct val="90000"/>
              </a:lnSpc>
            </a:pPr>
            <a:r>
              <a:rPr lang="en-GB" dirty="0">
                <a:solidFill>
                  <a:srgbClr val="FF0000"/>
                </a:solidFill>
              </a:rPr>
              <a:t>Traceability</a:t>
            </a:r>
            <a:endParaRPr lang="en-GB" dirty="0"/>
          </a:p>
          <a:p>
            <a:pPr lvl="1">
              <a:lnSpc>
                <a:spcPct val="90000"/>
              </a:lnSpc>
            </a:pPr>
            <a:r>
              <a:rPr lang="en-GB" dirty="0"/>
              <a:t>Is the origin of the requirement clearly stated?</a:t>
            </a:r>
          </a:p>
          <a:p>
            <a:pPr>
              <a:lnSpc>
                <a:spcPct val="90000"/>
              </a:lnSpc>
            </a:pPr>
            <a:r>
              <a:rPr lang="en-GB" dirty="0">
                <a:solidFill>
                  <a:srgbClr val="FF0000"/>
                </a:solidFill>
              </a:rPr>
              <a:t>Adaptability</a:t>
            </a:r>
            <a:endParaRPr lang="en-GB" dirty="0"/>
          </a:p>
          <a:p>
            <a:pPr lvl="1">
              <a:lnSpc>
                <a:spcPct val="90000"/>
              </a:lnSpc>
            </a:pPr>
            <a:r>
              <a:rPr lang="en-GB" dirty="0"/>
              <a:t>Can the requirement be changed without a large impact on other requirements?</a:t>
            </a:r>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60418" name="Rectangle 2"/>
          <p:cNvSpPr>
            <a:spLocks noGrp="1" noChangeArrowheads="1"/>
          </p:cNvSpPr>
          <p:nvPr>
            <p:ph type="title"/>
          </p:nvPr>
        </p:nvSpPr>
        <p:spPr>
          <a:noFill/>
          <a:ln/>
        </p:spPr>
        <p:txBody>
          <a:bodyPr lIns="90487" tIns="44450" rIns="90487" bIns="44450"/>
          <a:lstStyle/>
          <a:p>
            <a:r>
              <a:rPr lang="en-GB"/>
              <a:t>Review checks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2"/>
          </p:nvPr>
        </p:nvSpPr>
        <p:spPr/>
        <p:txBody>
          <a:bodyPr/>
          <a:lstStyle/>
          <a:p>
            <a:pPr>
              <a:defRPr/>
            </a:pPr>
            <a:r>
              <a:rPr lang="en-US"/>
              <a:t>Chapter 4 Requirements Engineering</a:t>
            </a:r>
          </a:p>
        </p:txBody>
      </p:sp>
      <p:sp>
        <p:nvSpPr>
          <p:cNvPr id="2" name="Title 1"/>
          <p:cNvSpPr>
            <a:spLocks noGrp="1"/>
          </p:cNvSpPr>
          <p:nvPr>
            <p:ph type="title"/>
          </p:nvPr>
        </p:nvSpPr>
        <p:spPr/>
        <p:txBody>
          <a:bodyPr/>
          <a:lstStyle/>
          <a:p>
            <a:pPr algn="ctr"/>
            <a:r>
              <a:rPr lang="en-US" dirty="0">
                <a:solidFill>
                  <a:schemeClr val="bg2"/>
                </a:solidFill>
              </a:rPr>
              <a:t>Requirements change</a:t>
            </a:r>
          </a:p>
        </p:txBody>
      </p:sp>
    </p:spTree>
    <p:extLst>
      <p:ext uri="{BB962C8B-B14F-4D97-AF65-F5344CB8AC3E}">
        <p14:creationId xmlns:p14="http://schemas.microsoft.com/office/powerpoint/2010/main" val="36066195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business and technical environment of the system always changes after installation. </a:t>
            </a:r>
          </a:p>
          <a:p>
            <a:pPr lvl="1"/>
            <a:r>
              <a:rPr lang="en-US" dirty="0"/>
              <a:t>New hardware may be introduced, it may be necessary to interface the system with other systems, business priorities may change (with consequent changes in the system support required), and new legislation and regulations may be introduced that the system must necessarily abide by. </a:t>
            </a:r>
            <a:endParaRPr lang="en-GB" dirty="0"/>
          </a:p>
          <a:p>
            <a:r>
              <a:rPr lang="en-US" dirty="0"/>
              <a:t>The people who pay for a system and the users of that system are rarely the same people. </a:t>
            </a:r>
          </a:p>
          <a:p>
            <a:pPr lvl="1"/>
            <a:r>
              <a:rPr lang="en-US" dirty="0"/>
              <a:t>System customers impose requirements because of organizational and budgetary constraints. These may conflict with end-user requirements and, after delivery, new features may have to be added for user support if the system is to meet its goals.</a:t>
            </a:r>
            <a:endParaRPr lang="en-GB" dirty="0"/>
          </a:p>
          <a:p>
            <a:endParaRPr lang="en-GB" dirty="0"/>
          </a:p>
          <a:p>
            <a:endParaRPr lang="en-US" dirty="0"/>
          </a:p>
        </p:txBody>
      </p:sp>
      <p:sp>
        <p:nvSpPr>
          <p:cNvPr id="6" name="Date Placeholder 5"/>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2" name="Title 1"/>
          <p:cNvSpPr>
            <a:spLocks noGrp="1"/>
          </p:cNvSpPr>
          <p:nvPr>
            <p:ph type="title"/>
          </p:nvPr>
        </p:nvSpPr>
        <p:spPr/>
        <p:txBody>
          <a:bodyPr/>
          <a:lstStyle/>
          <a:p>
            <a:r>
              <a:rPr lang="en-US" dirty="0"/>
              <a:t>Changing requirements</a:t>
            </a:r>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825F70CE-84E9-D04C-9B15-10C693AA0F2A}" type="slidenum">
              <a:rPr lang="en-US" smtClean="0"/>
              <a:pPr>
                <a:defRPr/>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half" idx="1"/>
          </p:nvPr>
        </p:nvSpPr>
        <p:spPr>
          <a:xfrm>
            <a:off x="273131" y="1719071"/>
            <a:ext cx="3002725" cy="4912233"/>
          </a:xfrm>
          <a:noFill/>
          <a:ln/>
        </p:spPr>
        <p:txBody>
          <a:bodyPr lIns="90487" tIns="44450" rIns="90487" bIns="44450"/>
          <a:lstStyle/>
          <a:p>
            <a:pPr marL="45720" indent="0">
              <a:buNone/>
            </a:pPr>
            <a:r>
              <a:rPr lang="en-GB" cap="small" dirty="0">
                <a:solidFill>
                  <a:srgbClr val="6600FF"/>
                </a:solidFill>
              </a:rPr>
              <a:t>Requirements Engineering</a:t>
            </a:r>
          </a:p>
          <a:p>
            <a:pPr>
              <a:spcBef>
                <a:spcPts val="1800"/>
              </a:spcBef>
            </a:pPr>
            <a:r>
              <a:rPr lang="en-GB" sz="1800" dirty="0"/>
              <a:t>The process of establishing the services that a customer requires from a system and the constraints under which it operates and is developed.</a:t>
            </a:r>
          </a:p>
          <a:p>
            <a:pPr>
              <a:spcBef>
                <a:spcPts val="1800"/>
              </a:spcBef>
            </a:pPr>
            <a:r>
              <a:rPr lang="en-GB" sz="1800" dirty="0"/>
              <a:t>The system requirements are the descriptions of the system services and constraints that are generated during the requirements engineering process.</a:t>
            </a:r>
          </a:p>
        </p:txBody>
      </p:sp>
      <p:sp>
        <p:nvSpPr>
          <p:cNvPr id="3" name="Content Placeholder 2"/>
          <p:cNvSpPr>
            <a:spLocks noGrp="1"/>
          </p:cNvSpPr>
          <p:nvPr>
            <p:ph sz="half" idx="2"/>
          </p:nvPr>
        </p:nvSpPr>
        <p:spPr>
          <a:xfrm>
            <a:off x="3635896" y="1719071"/>
            <a:ext cx="3528392" cy="4912233"/>
          </a:xfrm>
        </p:spPr>
        <p:txBody>
          <a:bodyPr>
            <a:normAutofit/>
          </a:bodyPr>
          <a:lstStyle/>
          <a:p>
            <a:pPr marL="45720" indent="0">
              <a:lnSpc>
                <a:spcPct val="90000"/>
              </a:lnSpc>
              <a:buNone/>
            </a:pPr>
            <a:r>
              <a:rPr lang="en-GB" cap="small" dirty="0">
                <a:solidFill>
                  <a:srgbClr val="6600FF"/>
                </a:solidFill>
              </a:rPr>
              <a:t>What is a requirement?</a:t>
            </a:r>
          </a:p>
          <a:p>
            <a:pPr>
              <a:lnSpc>
                <a:spcPct val="90000"/>
              </a:lnSpc>
              <a:spcBef>
                <a:spcPts val="1800"/>
              </a:spcBef>
            </a:pPr>
            <a:r>
              <a:rPr lang="en-GB" sz="1800" dirty="0"/>
              <a:t>It may range from a high-level abstract statement of a service or of a system constraint to a detailed mathematical functional specification.</a:t>
            </a:r>
          </a:p>
          <a:p>
            <a:pPr>
              <a:lnSpc>
                <a:spcPct val="90000"/>
              </a:lnSpc>
              <a:spcBef>
                <a:spcPts val="1800"/>
              </a:spcBef>
            </a:pPr>
            <a:r>
              <a:rPr lang="en-GB" sz="1800" dirty="0"/>
              <a:t>This is inevitable as requirements may serve a dual function</a:t>
            </a:r>
          </a:p>
          <a:p>
            <a:pPr lvl="1">
              <a:lnSpc>
                <a:spcPct val="90000"/>
              </a:lnSpc>
            </a:pPr>
            <a:r>
              <a:rPr lang="en-GB" sz="1600" dirty="0"/>
              <a:t>May be the basis for a bid for a contract - therefore must be open to interpretation;</a:t>
            </a:r>
          </a:p>
          <a:p>
            <a:pPr lvl="1">
              <a:lnSpc>
                <a:spcPct val="90000"/>
              </a:lnSpc>
            </a:pPr>
            <a:r>
              <a:rPr lang="en-GB" sz="1600" dirty="0"/>
              <a:t>May be the basis for the contract itself - therefore must be defined in detail;</a:t>
            </a:r>
          </a:p>
          <a:p>
            <a:pPr lvl="1">
              <a:lnSpc>
                <a:spcPct val="90000"/>
              </a:lnSpc>
            </a:pPr>
            <a:r>
              <a:rPr lang="en-GB" sz="1600" dirty="0"/>
              <a:t>Both these statements may be called requirements.</a:t>
            </a:r>
            <a:endParaRPr lang="en-US" sz="1600" dirty="0"/>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8194" name="Rectangle 2"/>
          <p:cNvSpPr>
            <a:spLocks noGrp="1" noChangeArrowheads="1"/>
          </p:cNvSpPr>
          <p:nvPr>
            <p:ph type="title"/>
          </p:nvPr>
        </p:nvSpPr>
        <p:spPr>
          <a:noFill/>
          <a:ln/>
        </p:spPr>
        <p:txBody>
          <a:bodyPr lIns="90487" tIns="44450" rIns="90487" bIns="44450"/>
          <a:lstStyle/>
          <a:p>
            <a:r>
              <a:rPr lang="en-GB" dirty="0"/>
              <a:t>Requirements</a:t>
            </a:r>
          </a:p>
        </p:txBody>
      </p:sp>
      <p:grpSp>
        <p:nvGrpSpPr>
          <p:cNvPr id="7" name="Group 6"/>
          <p:cNvGrpSpPr/>
          <p:nvPr/>
        </p:nvGrpSpPr>
        <p:grpSpPr>
          <a:xfrm>
            <a:off x="7381601" y="2238541"/>
            <a:ext cx="1609999" cy="1200150"/>
            <a:chOff x="7381601" y="2238541"/>
            <a:chExt cx="1609999" cy="1200150"/>
          </a:xfrm>
        </p:grpSpPr>
        <p:sp>
          <p:nvSpPr>
            <p:cNvPr id="8" name="TextBox 7"/>
            <p:cNvSpPr txBox="1"/>
            <p:nvPr/>
          </p:nvSpPr>
          <p:spPr>
            <a:xfrm>
              <a:off x="8085583" y="2656250"/>
              <a:ext cx="906017" cy="323165"/>
            </a:xfrm>
            <a:prstGeom prst="rect">
              <a:avLst/>
            </a:prstGeom>
            <a:noFill/>
          </p:spPr>
          <p:txBody>
            <a:bodyPr wrap="none" rtlCol="0">
              <a:spAutoFit/>
            </a:bodyPr>
            <a:lstStyle/>
            <a:p>
              <a:pPr algn="ctr">
                <a:lnSpc>
                  <a:spcPts val="1800"/>
                </a:lnSpc>
              </a:pPr>
              <a:r>
                <a:rPr lang="en-US" sz="1600" dirty="0"/>
                <a:t>Analysis</a:t>
              </a:r>
              <a:endParaRPr lang="en-US" sz="1600" b="0" dirty="0">
                <a:latin typeface="+mn-l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601" y="2238541"/>
              <a:ext cx="762000" cy="1200150"/>
            </a:xfrm>
            <a:prstGeom prst="rect">
              <a:avLst/>
            </a:prstGeom>
          </p:spPr>
        </p:pic>
      </p:grpSp>
    </p:spTree>
    <p:extLst>
      <p:ext uri="{BB962C8B-B14F-4D97-AF65-F5344CB8AC3E}">
        <p14:creationId xmlns:p14="http://schemas.microsoft.com/office/powerpoint/2010/main" val="27480239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Large systems usually have a diverse user community, with many users having different requirements and priorities that may be conflicting or contradictory. </a:t>
            </a:r>
          </a:p>
          <a:p>
            <a:pPr lvl="1"/>
            <a:r>
              <a:rPr lang="en-US" dirty="0"/>
              <a:t>The final system requirements are inevitably a compromise between them and, with experience, it is often discovered that the balance of support given to different users has to be changed.</a:t>
            </a:r>
          </a:p>
        </p:txBody>
      </p:sp>
      <p:sp>
        <p:nvSpPr>
          <p:cNvPr id="6" name="Date Placeholder 5"/>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2" name="Title 1"/>
          <p:cNvSpPr>
            <a:spLocks noGrp="1"/>
          </p:cNvSpPr>
          <p:nvPr>
            <p:ph type="title"/>
          </p:nvPr>
        </p:nvSpPr>
        <p:spPr/>
        <p:txBody>
          <a:bodyPr/>
          <a:lstStyle/>
          <a:p>
            <a:r>
              <a:rPr lang="en-US" dirty="0"/>
              <a:t>Changing requirements</a:t>
            </a:r>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825F70CE-84E9-D04C-9B15-10C693AA0F2A}" type="slidenum">
              <a:rPr lang="en-US" smtClean="0"/>
              <a:pPr>
                <a:defRPr/>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a:t>30/10/2014</a:t>
            </a:r>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34818" name="Title 1"/>
          <p:cNvSpPr>
            <a:spLocks noGrp="1"/>
          </p:cNvSpPr>
          <p:nvPr>
            <p:ph type="title"/>
          </p:nvPr>
        </p:nvSpPr>
        <p:spPr/>
        <p:txBody>
          <a:bodyPr/>
          <a:lstStyle/>
          <a:p>
            <a:pPr eaLnBrk="1" hangingPunct="1"/>
            <a:r>
              <a:rPr lang="en-US" dirty="0"/>
              <a:t>Requirements evolution</a:t>
            </a:r>
            <a:r>
              <a:rPr lang="en-GB" dirty="0"/>
              <a:t> </a:t>
            </a:r>
            <a:endParaRPr lang="en-US" dirty="0"/>
          </a:p>
        </p:txBody>
      </p:sp>
      <p:pic>
        <p:nvPicPr>
          <p:cNvPr id="4" name="Picture 3" descr="4.17 ReqEvolution.eps"/>
          <p:cNvPicPr>
            <a:picLocks noChangeAspect="1"/>
          </p:cNvPicPr>
          <p:nvPr/>
        </p:nvPicPr>
        <p:blipFill>
          <a:blip r:embed="rId2"/>
          <a:stretch>
            <a:fillRect/>
          </a:stretch>
        </p:blipFill>
        <p:spPr>
          <a:xfrm>
            <a:off x="2133600" y="2514600"/>
            <a:ext cx="5005917" cy="251460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lstStyle/>
          <a:p>
            <a:r>
              <a:rPr lang="en-GB" sz="2400" dirty="0"/>
              <a:t>Requirements management is the process of managing changing requirements during the requirements engineering process and system development.</a:t>
            </a:r>
          </a:p>
          <a:p>
            <a:r>
              <a:rPr lang="en-GB" dirty="0"/>
              <a:t>New requirements emerge as a system is being developed and after it has gone into use.</a:t>
            </a:r>
          </a:p>
          <a:p>
            <a:r>
              <a:rPr lang="en-US" dirty="0"/>
              <a:t>You need to keep track of individual requirements and maintain links between dependent requirements so that you can assess the impact of requirements changes. You need to establish a formal process for making change proposals and linking these to system requirements.</a:t>
            </a:r>
            <a:r>
              <a:rPr lang="en-GB" dirty="0"/>
              <a:t> </a:t>
            </a:r>
            <a:endParaRPr lang="en-GB" sz="2400" dirty="0"/>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55298" name="Rectangle 2"/>
          <p:cNvSpPr>
            <a:spLocks noGrp="1" noChangeArrowheads="1"/>
          </p:cNvSpPr>
          <p:nvPr>
            <p:ph type="title"/>
          </p:nvPr>
        </p:nvSpPr>
        <p:spPr/>
        <p:txBody>
          <a:bodyPr/>
          <a:lstStyle/>
          <a:p>
            <a:r>
              <a:rPr lang="en-GB"/>
              <a:t>Requirements management</a:t>
            </a:r>
          </a:p>
        </p:txBody>
      </p:sp>
    </p:spTree>
    <p:extLst>
      <p:ext uri="{BB962C8B-B14F-4D97-AF65-F5344CB8AC3E}">
        <p14:creationId xmlns:p14="http://schemas.microsoft.com/office/powerpoint/2010/main" val="31521309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686800" cy="4525963"/>
          </a:xfrm>
        </p:spPr>
        <p:txBody>
          <a:bodyPr/>
          <a:lstStyle/>
          <a:p>
            <a:r>
              <a:rPr lang="en-US" dirty="0"/>
              <a:t>Establishes the level of requirements management detail that is required.</a:t>
            </a:r>
          </a:p>
          <a:p>
            <a:r>
              <a:rPr lang="en-US" dirty="0"/>
              <a:t>Requirements management decisions:</a:t>
            </a:r>
          </a:p>
          <a:p>
            <a:pPr lvl="1"/>
            <a:r>
              <a:rPr lang="en-US" i="1" dirty="0">
                <a:solidFill>
                  <a:schemeClr val="tx1"/>
                </a:solidFill>
              </a:rPr>
              <a:t>Requirements identificati</a:t>
            </a:r>
            <a:r>
              <a:rPr lang="en-US" i="1" dirty="0">
                <a:solidFill>
                  <a:srgbClr val="000000"/>
                </a:solidFill>
              </a:rPr>
              <a:t>on</a:t>
            </a:r>
            <a:r>
              <a:rPr lang="en-US" dirty="0">
                <a:solidFill>
                  <a:srgbClr val="FF0000"/>
                </a:solidFill>
              </a:rPr>
              <a:t> </a:t>
            </a:r>
            <a:r>
              <a:rPr lang="en-US" dirty="0"/>
              <a:t>Each requirement must be uniquely identified so that it can be cross-referenced with other requirements. </a:t>
            </a:r>
            <a:endParaRPr lang="en-GB" dirty="0"/>
          </a:p>
          <a:p>
            <a:pPr lvl="1"/>
            <a:r>
              <a:rPr lang="en-US" i="1" dirty="0">
                <a:solidFill>
                  <a:srgbClr val="000000"/>
                </a:solidFill>
              </a:rPr>
              <a:t>A change management process</a:t>
            </a:r>
            <a:r>
              <a:rPr lang="en-US" dirty="0">
                <a:solidFill>
                  <a:srgbClr val="000000"/>
                </a:solidFill>
              </a:rPr>
              <a:t> </a:t>
            </a:r>
            <a:r>
              <a:rPr lang="en-US" dirty="0"/>
              <a:t>This is the set of activities that assess the impact and cost of changes. I discuss this process in more detail in the following section.</a:t>
            </a:r>
            <a:endParaRPr lang="en-GB" dirty="0"/>
          </a:p>
          <a:p>
            <a:pPr lvl="1"/>
            <a:r>
              <a:rPr lang="en-US" i="1" dirty="0">
                <a:solidFill>
                  <a:srgbClr val="000000"/>
                </a:solidFill>
              </a:rPr>
              <a:t>Traceability policies</a:t>
            </a:r>
            <a:r>
              <a:rPr lang="en-US" dirty="0">
                <a:solidFill>
                  <a:srgbClr val="000000"/>
                </a:solidFill>
              </a:rPr>
              <a:t> </a:t>
            </a:r>
            <a:r>
              <a:rPr lang="en-US" dirty="0"/>
              <a:t>These policies define the relationships between each requirement and between the requirements and the system design that should be recorded. </a:t>
            </a:r>
            <a:endParaRPr lang="en-GB" dirty="0"/>
          </a:p>
          <a:p>
            <a:pPr lvl="1"/>
            <a:r>
              <a:rPr lang="en-US" i="1" dirty="0">
                <a:solidFill>
                  <a:srgbClr val="000000"/>
                </a:solidFill>
              </a:rPr>
              <a:t>Tool support</a:t>
            </a:r>
            <a:r>
              <a:rPr lang="en-US" dirty="0">
                <a:solidFill>
                  <a:srgbClr val="000000"/>
                </a:solidFill>
              </a:rPr>
              <a:t> </a:t>
            </a:r>
            <a:r>
              <a:rPr lang="en-US" dirty="0"/>
              <a:t>Tools that may be used range from specialist requirements management systems to spreadsheets and simple database systems.</a:t>
            </a:r>
            <a:endParaRPr lang="en-GB" dirty="0"/>
          </a:p>
          <a:p>
            <a:endParaRPr lang="en-US" dirty="0"/>
          </a:p>
        </p:txBody>
      </p:sp>
      <p:sp>
        <p:nvSpPr>
          <p:cNvPr id="6" name="Date Placeholder 5"/>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2" name="Title 1"/>
          <p:cNvSpPr>
            <a:spLocks noGrp="1"/>
          </p:cNvSpPr>
          <p:nvPr>
            <p:ph type="title"/>
          </p:nvPr>
        </p:nvSpPr>
        <p:spPr/>
        <p:txBody>
          <a:bodyPr/>
          <a:lstStyle/>
          <a:p>
            <a:r>
              <a:rPr lang="en-US" dirty="0"/>
              <a:t>Requirements management planning</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rgbClr val="000000"/>
                </a:solidFill>
              </a:rPr>
              <a:t>Deciding if a requirements change should be accepted</a:t>
            </a:r>
          </a:p>
          <a:p>
            <a:pPr lvl="1"/>
            <a:r>
              <a:rPr lang="en-US" i="1" dirty="0">
                <a:solidFill>
                  <a:srgbClr val="000000"/>
                </a:solidFill>
              </a:rPr>
              <a:t>Problem analysis and change specification</a:t>
            </a:r>
            <a:r>
              <a:rPr lang="en-US" dirty="0">
                <a:solidFill>
                  <a:srgbClr val="000000"/>
                </a:solidFill>
              </a:rPr>
              <a:t> </a:t>
            </a:r>
          </a:p>
          <a:p>
            <a:pPr lvl="2"/>
            <a:r>
              <a:rPr lang="en-US" dirty="0">
                <a:solidFill>
                  <a:srgbClr val="000000"/>
                </a:solidFill>
              </a:rPr>
              <a:t>During this stage, the problem or the change proposal is analyzed to check that it is valid. This analysis is fed back to the change requestor who may respond with a more specific requirements change proposal, or decide to withdraw the request.</a:t>
            </a:r>
            <a:endParaRPr lang="en-GB" dirty="0">
              <a:solidFill>
                <a:srgbClr val="000000"/>
              </a:solidFill>
            </a:endParaRPr>
          </a:p>
          <a:p>
            <a:pPr lvl="1"/>
            <a:r>
              <a:rPr lang="en-US" i="1" dirty="0">
                <a:solidFill>
                  <a:srgbClr val="000000"/>
                </a:solidFill>
              </a:rPr>
              <a:t>Change analysis and costing</a:t>
            </a:r>
            <a:r>
              <a:rPr lang="en-US" dirty="0">
                <a:solidFill>
                  <a:srgbClr val="000000"/>
                </a:solidFill>
              </a:rPr>
              <a:t> </a:t>
            </a:r>
          </a:p>
          <a:p>
            <a:pPr lvl="2"/>
            <a:r>
              <a:rPr lang="en-US" dirty="0">
                <a:solidFill>
                  <a:srgbClr val="000000"/>
                </a:solidFill>
              </a:rPr>
              <a:t>The effect of the proposed change is assessed using traceability information and general knowledge of the system requirements. Once this analysis is completed, a decision is made whether or not to proceed with the requirements change.</a:t>
            </a:r>
            <a:endParaRPr lang="en-GB" dirty="0">
              <a:solidFill>
                <a:srgbClr val="000000"/>
              </a:solidFill>
            </a:endParaRPr>
          </a:p>
          <a:p>
            <a:pPr lvl="1"/>
            <a:r>
              <a:rPr lang="en-US" dirty="0">
                <a:solidFill>
                  <a:srgbClr val="000000"/>
                </a:solidFill>
              </a:rPr>
              <a:t>Change implementation </a:t>
            </a:r>
          </a:p>
          <a:p>
            <a:pPr lvl="2"/>
            <a:r>
              <a:rPr lang="en-US" dirty="0">
                <a:solidFill>
                  <a:srgbClr val="000000"/>
                </a:solidFill>
              </a:rPr>
              <a:t>The requirements document and, where necessary, the system design and implementation, are modified. Ideally, the document should be organized so that changes can be easily implemented.</a:t>
            </a:r>
          </a:p>
        </p:txBody>
      </p:sp>
      <p:sp>
        <p:nvSpPr>
          <p:cNvPr id="6" name="Date Placeholder 5"/>
          <p:cNvSpPr>
            <a:spLocks noGrp="1"/>
          </p:cNvSpPr>
          <p:nvPr>
            <p:ph type="dt" sz="half" idx="10"/>
          </p:nvPr>
        </p:nvSpPr>
        <p:spPr/>
        <p:txBody>
          <a:bodyPr/>
          <a:lstStyle/>
          <a:p>
            <a:pPr>
              <a:defRPr/>
            </a:pPr>
            <a:r>
              <a:rPr lang="en-GB"/>
              <a:t>30/10/2014</a:t>
            </a:r>
            <a:endParaRPr lang="en-US"/>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2" name="Title 1"/>
          <p:cNvSpPr>
            <a:spLocks noGrp="1"/>
          </p:cNvSpPr>
          <p:nvPr>
            <p:ph type="title"/>
          </p:nvPr>
        </p:nvSpPr>
        <p:spPr/>
        <p:txBody>
          <a:bodyPr/>
          <a:lstStyle/>
          <a:p>
            <a:r>
              <a:rPr lang="en-US" dirty="0"/>
              <a:t>Requirements change management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a:t>30/10/2014</a:t>
            </a:r>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35842" name="Title 1"/>
          <p:cNvSpPr>
            <a:spLocks noGrp="1"/>
          </p:cNvSpPr>
          <p:nvPr>
            <p:ph type="title"/>
          </p:nvPr>
        </p:nvSpPr>
        <p:spPr/>
        <p:txBody>
          <a:bodyPr/>
          <a:lstStyle/>
          <a:p>
            <a:pPr eaLnBrk="1" hangingPunct="1"/>
            <a:r>
              <a:rPr lang="en-US" dirty="0"/>
              <a:t>Requirements change management</a:t>
            </a:r>
            <a:r>
              <a:rPr lang="en-GB" dirty="0"/>
              <a:t> </a:t>
            </a:r>
            <a:endParaRPr lang="en-US" dirty="0"/>
          </a:p>
        </p:txBody>
      </p:sp>
      <p:pic>
        <p:nvPicPr>
          <p:cNvPr id="4" name="Picture 3" descr="4.18 ReqChangeMan.eps"/>
          <p:cNvPicPr>
            <a:picLocks noChangeAspect="1"/>
          </p:cNvPicPr>
          <p:nvPr/>
        </p:nvPicPr>
        <p:blipFill>
          <a:blip r:embed="rId2"/>
          <a:stretch>
            <a:fillRect/>
          </a:stretch>
        </p:blipFill>
        <p:spPr>
          <a:xfrm>
            <a:off x="228600" y="3136900"/>
            <a:ext cx="8661952" cy="10541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a:t>30/10/2014</a:t>
            </a:r>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8194" name="Rectangle 2"/>
          <p:cNvSpPr>
            <a:spLocks noGrp="1" noChangeArrowheads="1"/>
          </p:cNvSpPr>
          <p:nvPr>
            <p:ph type="title"/>
          </p:nvPr>
        </p:nvSpPr>
        <p:spPr>
          <a:noFill/>
          <a:ln/>
        </p:spPr>
        <p:txBody>
          <a:bodyPr lIns="90487" tIns="44450" rIns="90487" bIns="44450"/>
          <a:lstStyle/>
          <a:p>
            <a:r>
              <a:rPr lang="en-GB" dirty="0"/>
              <a:t>Classification of Requirements</a:t>
            </a:r>
            <a:br>
              <a:rPr lang="en-GB" dirty="0"/>
            </a:br>
            <a:r>
              <a:rPr lang="en-GB" dirty="0"/>
              <a:t>uses a Two-Dimensional Matrix</a:t>
            </a:r>
          </a:p>
        </p:txBody>
      </p:sp>
      <p:sp>
        <p:nvSpPr>
          <p:cNvPr id="37" name="TextBox 36"/>
          <p:cNvSpPr txBox="1"/>
          <p:nvPr/>
        </p:nvSpPr>
        <p:spPr>
          <a:xfrm>
            <a:off x="251521" y="5352620"/>
            <a:ext cx="1427072" cy="553998"/>
          </a:xfrm>
          <a:prstGeom prst="rect">
            <a:avLst/>
          </a:prstGeom>
          <a:noFill/>
        </p:spPr>
        <p:txBody>
          <a:bodyPr wrap="square" rtlCol="0">
            <a:spAutoFit/>
          </a:bodyPr>
          <a:lstStyle/>
          <a:p>
            <a:pPr algn="ctr">
              <a:lnSpc>
                <a:spcPts val="1800"/>
              </a:lnSpc>
            </a:pPr>
            <a:r>
              <a:rPr lang="en-US" cap="small" dirty="0">
                <a:solidFill>
                  <a:srgbClr val="6600FF"/>
                </a:solidFill>
              </a:rPr>
              <a:t>User Requirement</a:t>
            </a:r>
            <a:endParaRPr lang="en-US" b="0" cap="small" dirty="0">
              <a:solidFill>
                <a:srgbClr val="6600FF"/>
              </a:solidFill>
            </a:endParaRPr>
          </a:p>
        </p:txBody>
      </p:sp>
      <p:sp>
        <p:nvSpPr>
          <p:cNvPr id="38" name="TextBox 37"/>
          <p:cNvSpPr txBox="1"/>
          <p:nvPr/>
        </p:nvSpPr>
        <p:spPr>
          <a:xfrm>
            <a:off x="251520" y="2204864"/>
            <a:ext cx="1427072" cy="553998"/>
          </a:xfrm>
          <a:prstGeom prst="rect">
            <a:avLst/>
          </a:prstGeom>
          <a:noFill/>
        </p:spPr>
        <p:txBody>
          <a:bodyPr wrap="square" rtlCol="0">
            <a:spAutoFit/>
          </a:bodyPr>
          <a:lstStyle/>
          <a:p>
            <a:pPr algn="ctr">
              <a:lnSpc>
                <a:spcPts val="1800"/>
              </a:lnSpc>
            </a:pPr>
            <a:r>
              <a:rPr lang="en-US" cap="small" dirty="0">
                <a:solidFill>
                  <a:srgbClr val="6600FF"/>
                </a:solidFill>
              </a:rPr>
              <a:t>System Requirement</a:t>
            </a:r>
            <a:endParaRPr lang="en-US" b="0" cap="small" dirty="0">
              <a:solidFill>
                <a:srgbClr val="6600FF"/>
              </a:solidFill>
            </a:endParaRPr>
          </a:p>
        </p:txBody>
      </p:sp>
      <p:grpSp>
        <p:nvGrpSpPr>
          <p:cNvPr id="34" name="Group 33"/>
          <p:cNvGrpSpPr/>
          <p:nvPr/>
        </p:nvGrpSpPr>
        <p:grpSpPr>
          <a:xfrm>
            <a:off x="1499449" y="1412776"/>
            <a:ext cx="7262811" cy="4859669"/>
            <a:chOff x="1499449" y="1556792"/>
            <a:chExt cx="6096887" cy="4859669"/>
          </a:xfrm>
        </p:grpSpPr>
        <p:sp>
          <p:nvSpPr>
            <p:cNvPr id="29" name="Rectangle 28"/>
            <p:cNvSpPr/>
            <p:nvPr/>
          </p:nvSpPr>
          <p:spPr>
            <a:xfrm>
              <a:off x="1834408" y="2013375"/>
              <a:ext cx="5328592" cy="39741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834408" y="2013375"/>
              <a:ext cx="2664296" cy="393590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98702" y="2013375"/>
              <a:ext cx="2664296" cy="393590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1834407" y="1556792"/>
              <a:ext cx="5761929" cy="4439961"/>
              <a:chOff x="1547665" y="1556792"/>
              <a:chExt cx="5761929" cy="4439961"/>
            </a:xfrm>
          </p:grpSpPr>
          <p:grpSp>
            <p:nvGrpSpPr>
              <p:cNvPr id="23" name="Group 22"/>
              <p:cNvGrpSpPr/>
              <p:nvPr/>
            </p:nvGrpSpPr>
            <p:grpSpPr>
              <a:xfrm>
                <a:off x="1547666" y="2013375"/>
                <a:ext cx="5328592" cy="3983378"/>
                <a:chOff x="1619672" y="2085383"/>
                <a:chExt cx="5328592" cy="3983378"/>
              </a:xfrm>
            </p:grpSpPr>
            <p:sp>
              <p:nvSpPr>
                <p:cNvPr id="22" name="Rectangle 21"/>
                <p:cNvSpPr/>
                <p:nvPr/>
              </p:nvSpPr>
              <p:spPr>
                <a:xfrm>
                  <a:off x="1619672" y="4077072"/>
                  <a:ext cx="2664296" cy="1991689"/>
                </a:xfrm>
                <a:prstGeom prst="rect">
                  <a:avLst/>
                </a:prstGeom>
                <a:solidFill>
                  <a:srgbClr val="FF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19672" y="2085383"/>
                  <a:ext cx="2664296" cy="1991689"/>
                </a:xfrm>
                <a:prstGeom prst="rect">
                  <a:avLst/>
                </a:prstGeom>
                <a:solidFill>
                  <a:srgbClr val="FF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4283968" y="2085383"/>
                  <a:ext cx="2664296" cy="1991689"/>
                </a:xfrm>
                <a:prstGeom prst="rect">
                  <a:avLst/>
                </a:prstGeom>
                <a:solidFill>
                  <a:srgbClr val="FF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283968" y="4077072"/>
                  <a:ext cx="2664296" cy="1991689"/>
                </a:xfrm>
                <a:prstGeom prst="rect">
                  <a:avLst/>
                </a:prstGeom>
                <a:solidFill>
                  <a:srgbClr val="FF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1547665" y="1556792"/>
                <a:ext cx="5761929" cy="4439961"/>
                <a:chOff x="683568" y="2060848"/>
                <a:chExt cx="4032448" cy="4032448"/>
              </a:xfrm>
            </p:grpSpPr>
            <p:cxnSp>
              <p:nvCxnSpPr>
                <p:cNvPr id="6" name="Straight Arrow Connector 5"/>
                <p:cNvCxnSpPr/>
                <p:nvPr/>
              </p:nvCxnSpPr>
              <p:spPr>
                <a:xfrm flipV="1">
                  <a:off x="683568" y="2060848"/>
                  <a:ext cx="0" cy="4032448"/>
                </a:xfrm>
                <a:prstGeom prst="straightConnector1">
                  <a:avLst/>
                </a:prstGeom>
                <a:ln w="889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V="1">
                  <a:off x="2699792" y="4072872"/>
                  <a:ext cx="0" cy="4032448"/>
                </a:xfrm>
                <a:prstGeom prst="straightConnector1">
                  <a:avLst/>
                </a:prstGeom>
                <a:ln w="889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sp>
          <p:nvSpPr>
            <p:cNvPr id="31" name="Rectangle 30"/>
            <p:cNvSpPr/>
            <p:nvPr/>
          </p:nvSpPr>
          <p:spPr>
            <a:xfrm>
              <a:off x="1834406" y="4022776"/>
              <a:ext cx="5328592" cy="1926503"/>
            </a:xfrm>
            <a:prstGeom prst="rect">
              <a:avLst/>
            </a:prstGeom>
            <a:solidFill>
              <a:srgbClr val="ACCBF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834408" y="2013375"/>
              <a:ext cx="5328592" cy="2016224"/>
            </a:xfrm>
            <a:prstGeom prst="rect">
              <a:avLst/>
            </a:prstGeom>
            <a:solidFill>
              <a:schemeClr val="bg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rot="16200000">
              <a:off x="631038" y="3852479"/>
              <a:ext cx="2073068" cy="336246"/>
            </a:xfrm>
            <a:prstGeom prst="rect">
              <a:avLst/>
            </a:prstGeom>
            <a:noFill/>
          </p:spPr>
          <p:txBody>
            <a:bodyPr wrap="none" rtlCol="0">
              <a:spAutoFit/>
            </a:bodyPr>
            <a:lstStyle/>
            <a:p>
              <a:pPr algn="ctr">
                <a:lnSpc>
                  <a:spcPts val="1800"/>
                </a:lnSpc>
              </a:pPr>
              <a:r>
                <a:rPr lang="en-US" sz="2400" b="0" cap="small" dirty="0">
                  <a:latin typeface="+mn-lt"/>
                </a:rPr>
                <a:t>Level of Detail</a:t>
              </a:r>
            </a:p>
          </p:txBody>
        </p:sp>
        <p:sp>
          <p:nvSpPr>
            <p:cNvPr id="39" name="TextBox 38"/>
            <p:cNvSpPr txBox="1"/>
            <p:nvPr/>
          </p:nvSpPr>
          <p:spPr>
            <a:xfrm>
              <a:off x="3282079" y="6093296"/>
              <a:ext cx="2522999" cy="323165"/>
            </a:xfrm>
            <a:prstGeom prst="rect">
              <a:avLst/>
            </a:prstGeom>
            <a:noFill/>
          </p:spPr>
          <p:txBody>
            <a:bodyPr wrap="none" rtlCol="0">
              <a:spAutoFit/>
            </a:bodyPr>
            <a:lstStyle/>
            <a:p>
              <a:pPr algn="ctr">
                <a:lnSpc>
                  <a:spcPts val="1800"/>
                </a:lnSpc>
              </a:pPr>
              <a:r>
                <a:rPr lang="en-US" sz="2400" b="0" cap="small" dirty="0">
                  <a:latin typeface="+mn-lt"/>
                </a:rPr>
                <a:t>Level of Limitation</a:t>
              </a:r>
            </a:p>
          </p:txBody>
        </p:sp>
      </p:grpSp>
      <p:sp>
        <p:nvSpPr>
          <p:cNvPr id="40" name="TextBox 39"/>
          <p:cNvSpPr txBox="1"/>
          <p:nvPr/>
        </p:nvSpPr>
        <p:spPr>
          <a:xfrm>
            <a:off x="1691680" y="6061043"/>
            <a:ext cx="1427072" cy="553998"/>
          </a:xfrm>
          <a:prstGeom prst="rect">
            <a:avLst/>
          </a:prstGeom>
          <a:noFill/>
        </p:spPr>
        <p:txBody>
          <a:bodyPr wrap="square" rtlCol="0">
            <a:spAutoFit/>
          </a:bodyPr>
          <a:lstStyle/>
          <a:p>
            <a:pPr algn="ctr">
              <a:lnSpc>
                <a:spcPts val="1800"/>
              </a:lnSpc>
            </a:pPr>
            <a:r>
              <a:rPr lang="en-US" cap="small" dirty="0">
                <a:solidFill>
                  <a:srgbClr val="6600FF"/>
                </a:solidFill>
              </a:rPr>
              <a:t>Functional Requirement</a:t>
            </a:r>
            <a:endParaRPr lang="en-US" b="0" cap="small" dirty="0">
              <a:solidFill>
                <a:srgbClr val="6600FF"/>
              </a:solidFill>
            </a:endParaRPr>
          </a:p>
        </p:txBody>
      </p:sp>
      <p:sp>
        <p:nvSpPr>
          <p:cNvPr id="42" name="TextBox 41"/>
          <p:cNvSpPr txBox="1"/>
          <p:nvPr/>
        </p:nvSpPr>
        <p:spPr>
          <a:xfrm>
            <a:off x="6660232" y="6061043"/>
            <a:ext cx="1800908" cy="553998"/>
          </a:xfrm>
          <a:prstGeom prst="rect">
            <a:avLst/>
          </a:prstGeom>
          <a:noFill/>
        </p:spPr>
        <p:txBody>
          <a:bodyPr wrap="square" rtlCol="0">
            <a:spAutoFit/>
          </a:bodyPr>
          <a:lstStyle/>
          <a:p>
            <a:pPr algn="ctr">
              <a:lnSpc>
                <a:spcPts val="1800"/>
              </a:lnSpc>
            </a:pPr>
            <a:r>
              <a:rPr lang="en-US" cap="small" dirty="0">
                <a:solidFill>
                  <a:srgbClr val="6600FF"/>
                </a:solidFill>
              </a:rPr>
              <a:t>Non-Functional Requirement</a:t>
            </a:r>
            <a:endParaRPr lang="en-US" b="0" cap="small" dirty="0">
              <a:solidFill>
                <a:srgbClr val="6600FF"/>
              </a:solidFill>
            </a:endParaRPr>
          </a:p>
        </p:txBody>
      </p:sp>
      <p:sp>
        <p:nvSpPr>
          <p:cNvPr id="60" name="TextBox 59"/>
          <p:cNvSpPr txBox="1"/>
          <p:nvPr/>
        </p:nvSpPr>
        <p:spPr>
          <a:xfrm>
            <a:off x="2784888" y="2586970"/>
            <a:ext cx="1427072" cy="784830"/>
          </a:xfrm>
          <a:prstGeom prst="rect">
            <a:avLst/>
          </a:prstGeom>
          <a:noFill/>
        </p:spPr>
        <p:txBody>
          <a:bodyPr wrap="square" rtlCol="0">
            <a:spAutoFit/>
          </a:bodyPr>
          <a:lstStyle/>
          <a:p>
            <a:pPr algn="ctr">
              <a:lnSpc>
                <a:spcPts val="1800"/>
              </a:lnSpc>
            </a:pPr>
            <a:r>
              <a:rPr lang="en-US" cap="small" dirty="0">
                <a:solidFill>
                  <a:schemeClr val="tx1">
                    <a:lumMod val="75000"/>
                    <a:lumOff val="25000"/>
                  </a:schemeClr>
                </a:solidFill>
              </a:rPr>
              <a:t>Functional System Requirement</a:t>
            </a:r>
            <a:endParaRPr lang="en-US" b="0" cap="small" dirty="0">
              <a:solidFill>
                <a:schemeClr val="tx1">
                  <a:lumMod val="75000"/>
                  <a:lumOff val="25000"/>
                </a:schemeClr>
              </a:solidFill>
            </a:endParaRPr>
          </a:p>
        </p:txBody>
      </p:sp>
      <p:sp>
        <p:nvSpPr>
          <p:cNvPr id="61" name="TextBox 60"/>
          <p:cNvSpPr txBox="1"/>
          <p:nvPr/>
        </p:nvSpPr>
        <p:spPr>
          <a:xfrm>
            <a:off x="5737216" y="2564904"/>
            <a:ext cx="1859120" cy="784830"/>
          </a:xfrm>
          <a:prstGeom prst="rect">
            <a:avLst/>
          </a:prstGeom>
          <a:noFill/>
        </p:spPr>
        <p:txBody>
          <a:bodyPr wrap="square" rtlCol="0">
            <a:spAutoFit/>
          </a:bodyPr>
          <a:lstStyle/>
          <a:p>
            <a:pPr algn="ctr">
              <a:lnSpc>
                <a:spcPts val="1800"/>
              </a:lnSpc>
            </a:pPr>
            <a:r>
              <a:rPr lang="en-US" cap="small" dirty="0">
                <a:solidFill>
                  <a:schemeClr val="tx1">
                    <a:lumMod val="75000"/>
                    <a:lumOff val="25000"/>
                  </a:schemeClr>
                </a:solidFill>
              </a:rPr>
              <a:t>Non-Functional System Requirement</a:t>
            </a:r>
            <a:endParaRPr lang="en-US" b="0" cap="small" dirty="0">
              <a:solidFill>
                <a:schemeClr val="tx1">
                  <a:lumMod val="75000"/>
                  <a:lumOff val="25000"/>
                </a:schemeClr>
              </a:solidFill>
            </a:endParaRPr>
          </a:p>
        </p:txBody>
      </p:sp>
      <p:sp>
        <p:nvSpPr>
          <p:cNvPr id="62" name="TextBox 61"/>
          <p:cNvSpPr txBox="1"/>
          <p:nvPr/>
        </p:nvSpPr>
        <p:spPr>
          <a:xfrm>
            <a:off x="2784888" y="4444370"/>
            <a:ext cx="1427072" cy="784830"/>
          </a:xfrm>
          <a:prstGeom prst="rect">
            <a:avLst/>
          </a:prstGeom>
          <a:noFill/>
        </p:spPr>
        <p:txBody>
          <a:bodyPr wrap="square" rtlCol="0">
            <a:spAutoFit/>
          </a:bodyPr>
          <a:lstStyle/>
          <a:p>
            <a:pPr algn="ctr">
              <a:lnSpc>
                <a:spcPts val="1800"/>
              </a:lnSpc>
            </a:pPr>
            <a:r>
              <a:rPr lang="en-US" cap="small" dirty="0">
                <a:solidFill>
                  <a:schemeClr val="tx1">
                    <a:lumMod val="75000"/>
                    <a:lumOff val="25000"/>
                  </a:schemeClr>
                </a:solidFill>
              </a:rPr>
              <a:t>Functional User Requirement</a:t>
            </a:r>
            <a:endParaRPr lang="en-US" b="0" cap="small" dirty="0">
              <a:solidFill>
                <a:schemeClr val="tx1">
                  <a:lumMod val="75000"/>
                  <a:lumOff val="25000"/>
                </a:schemeClr>
              </a:solidFill>
            </a:endParaRPr>
          </a:p>
        </p:txBody>
      </p:sp>
      <p:sp>
        <p:nvSpPr>
          <p:cNvPr id="63" name="TextBox 62"/>
          <p:cNvSpPr txBox="1"/>
          <p:nvPr/>
        </p:nvSpPr>
        <p:spPr>
          <a:xfrm>
            <a:off x="5737216" y="4422304"/>
            <a:ext cx="1859120" cy="784830"/>
          </a:xfrm>
          <a:prstGeom prst="rect">
            <a:avLst/>
          </a:prstGeom>
          <a:noFill/>
        </p:spPr>
        <p:txBody>
          <a:bodyPr wrap="square" rtlCol="0">
            <a:spAutoFit/>
          </a:bodyPr>
          <a:lstStyle/>
          <a:p>
            <a:pPr algn="ctr">
              <a:lnSpc>
                <a:spcPts val="1800"/>
              </a:lnSpc>
            </a:pPr>
            <a:r>
              <a:rPr lang="en-US" cap="small" dirty="0">
                <a:solidFill>
                  <a:schemeClr val="tx1">
                    <a:lumMod val="75000"/>
                    <a:lumOff val="25000"/>
                  </a:schemeClr>
                </a:solidFill>
              </a:rPr>
              <a:t>Non-Functional User Requirement</a:t>
            </a:r>
            <a:endParaRPr lang="en-US" b="0" cap="small" dirty="0">
              <a:solidFill>
                <a:schemeClr val="tx1">
                  <a:lumMod val="75000"/>
                  <a:lumOff val="25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ava Gree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Scrum</Template>
  <TotalTime>6626</TotalTime>
  <Words>6066</Words>
  <Application>Microsoft Office PowerPoint</Application>
  <PresentationFormat>On-screen Show (4:3)</PresentationFormat>
  <Paragraphs>668</Paragraphs>
  <Slides>85</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85</vt:i4>
      </vt:variant>
    </vt:vector>
  </HeadingPairs>
  <TitlesOfParts>
    <vt:vector size="99" baseType="lpstr">
      <vt:lpstr>ＭＳ Ｐゴシック</vt:lpstr>
      <vt:lpstr>Arial</vt:lpstr>
      <vt:lpstr>Arial Narrow</vt:lpstr>
      <vt:lpstr>Bradley Hand ITC</vt:lpstr>
      <vt:lpstr>Calibri</vt:lpstr>
      <vt:lpstr>Comic Sans MS</vt:lpstr>
      <vt:lpstr>Consolas</vt:lpstr>
      <vt:lpstr>Franklin Gothic Medium</vt:lpstr>
      <vt:lpstr>Times</vt:lpstr>
      <vt:lpstr>Times New Roman</vt:lpstr>
      <vt:lpstr>Wingdings</vt:lpstr>
      <vt:lpstr>Wingdings 2</vt:lpstr>
      <vt:lpstr>Zapf Dingbats</vt:lpstr>
      <vt:lpstr>Java Green</vt:lpstr>
      <vt:lpstr>Software Engineering I     Chapter 4      Requirements Engineering   </vt:lpstr>
      <vt:lpstr>A Case Study</vt:lpstr>
      <vt:lpstr>Mentcare: A patient information system for mental health care</vt:lpstr>
      <vt:lpstr>Mentcare system concerns</vt:lpstr>
      <vt:lpstr>Onto Requirements</vt:lpstr>
      <vt:lpstr>Why Requirements?</vt:lpstr>
      <vt:lpstr>Identifying stakeholders: Who are the Mentcare stakeholders?</vt:lpstr>
      <vt:lpstr>Requirements</vt:lpstr>
      <vt:lpstr>Classification of Requirements uses a Two-Dimensional Matrix</vt:lpstr>
      <vt:lpstr>Classification of Requirements: by Level of Detail</vt:lpstr>
      <vt:lpstr>Requirements abstraction (Davis)</vt:lpstr>
      <vt:lpstr>User and system requirements </vt:lpstr>
      <vt:lpstr>Readers of different types of requirements specification </vt:lpstr>
      <vt:lpstr>Classification of Requirements: by Level of Limitation</vt:lpstr>
      <vt:lpstr>Functional requirements</vt:lpstr>
      <vt:lpstr>Non-Functional requirements</vt:lpstr>
      <vt:lpstr>Non-Functional requirements</vt:lpstr>
      <vt:lpstr>Classification of Requirements</vt:lpstr>
      <vt:lpstr>Classification of Requirements</vt:lpstr>
      <vt:lpstr>Classification of Requirements</vt:lpstr>
      <vt:lpstr>Classification of Requirements</vt:lpstr>
      <vt:lpstr>Classification of Requirements</vt:lpstr>
      <vt:lpstr>Classification of Requirements</vt:lpstr>
      <vt:lpstr>Domain Requirements</vt:lpstr>
      <vt:lpstr>Confused?</vt:lpstr>
      <vt:lpstr>Writing Good Requirements</vt:lpstr>
      <vt:lpstr>SMART requirements</vt:lpstr>
      <vt:lpstr>SMART requirements</vt:lpstr>
      <vt:lpstr>SMART requirements</vt:lpstr>
      <vt:lpstr>SMART requirements</vt:lpstr>
      <vt:lpstr>SMART requirements</vt:lpstr>
      <vt:lpstr>SMART requirements</vt:lpstr>
      <vt:lpstr>Guidelines for writing requirements</vt:lpstr>
      <vt:lpstr>Usability requirements</vt:lpstr>
      <vt:lpstr>Requirements imprecision</vt:lpstr>
      <vt:lpstr>Requirements completeness and consistency</vt:lpstr>
      <vt:lpstr>The Best Way to  Write Requirements is in a Team</vt:lpstr>
      <vt:lpstr>Agile Requirements</vt:lpstr>
      <vt:lpstr>Agile methods and requirements</vt:lpstr>
      <vt:lpstr>User Stories</vt:lpstr>
      <vt:lpstr>Stories and scenarios</vt:lpstr>
      <vt:lpstr>Photo sharing in the classroom (iLearn)</vt:lpstr>
      <vt:lpstr>Scenarios</vt:lpstr>
      <vt:lpstr>Uploading photos iLearn)</vt:lpstr>
      <vt:lpstr>Uploading photos</vt:lpstr>
      <vt:lpstr>Requirements Process</vt:lpstr>
      <vt:lpstr>Requirements engineering processes</vt:lpstr>
      <vt:lpstr>A spiral view of the requirements engineering process </vt:lpstr>
      <vt:lpstr>Requirements elicitation and analysis</vt:lpstr>
      <vt:lpstr>Problems of requirements elicitation</vt:lpstr>
      <vt:lpstr>The requirements elicitation and analysis process </vt:lpstr>
      <vt:lpstr>Requirements discovery</vt:lpstr>
      <vt:lpstr>Interviews in practice</vt:lpstr>
      <vt:lpstr>Challenges of Requirements Engineering</vt:lpstr>
      <vt:lpstr>Ethnography</vt:lpstr>
      <vt:lpstr>Focused ethnography</vt:lpstr>
      <vt:lpstr>Requirements specification</vt:lpstr>
      <vt:lpstr>The software requirements document</vt:lpstr>
      <vt:lpstr>Users of a requirements document </vt:lpstr>
      <vt:lpstr>Use cases</vt:lpstr>
      <vt:lpstr>Use cases for  the Mentcare system</vt:lpstr>
      <vt:lpstr>Requirements document variability</vt:lpstr>
      <vt:lpstr>The structure of a requirements document </vt:lpstr>
      <vt:lpstr>The structure of a requirements document </vt:lpstr>
      <vt:lpstr>Ancillary Material</vt:lpstr>
      <vt:lpstr>Ways of writing a system requirements specification </vt:lpstr>
      <vt:lpstr>Requirements and design</vt:lpstr>
      <vt:lpstr>Natural language specification</vt:lpstr>
      <vt:lpstr>Problems with natural language</vt:lpstr>
      <vt:lpstr>Example requirements for the insulin pump software system </vt:lpstr>
      <vt:lpstr>Structured specifications</vt:lpstr>
      <vt:lpstr>Requirements validation</vt:lpstr>
      <vt:lpstr>Requirements validation</vt:lpstr>
      <vt:lpstr>Requirements checking</vt:lpstr>
      <vt:lpstr>Requirements validation techniques</vt:lpstr>
      <vt:lpstr>Requirements reviews</vt:lpstr>
      <vt:lpstr>Review checks</vt:lpstr>
      <vt:lpstr>Requirements change</vt:lpstr>
      <vt:lpstr>Changing requirements</vt:lpstr>
      <vt:lpstr>Changing requirements</vt:lpstr>
      <vt:lpstr>Requirements evolution </vt:lpstr>
      <vt:lpstr>Requirements management</vt:lpstr>
      <vt:lpstr>Requirements management planning</vt:lpstr>
      <vt:lpstr>Requirements change management</vt:lpstr>
      <vt:lpstr>Requirements change management </vt:lpstr>
    </vt:vector>
  </TitlesOfParts>
  <Company>St 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Figures – Chapter 4</dc:title>
  <dc:creator>Ian Sommerville</dc:creator>
  <cp:lastModifiedBy>jack faolan myers</cp:lastModifiedBy>
  <cp:revision>90</cp:revision>
  <cp:lastPrinted>2010-01-11T10:54:43Z</cp:lastPrinted>
  <dcterms:created xsi:type="dcterms:W3CDTF">2010-01-08T19:43:52Z</dcterms:created>
  <dcterms:modified xsi:type="dcterms:W3CDTF">2016-09-19T03:46:20Z</dcterms:modified>
</cp:coreProperties>
</file>