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0"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B9EC4-718C-47E7-A922-043D3373538A}"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5CD8B-F827-43AF-9121-51C4C4F01B27}" type="slidenum">
              <a:rPr lang="en-US" smtClean="0"/>
              <a:t>‹#›</a:t>
            </a:fld>
            <a:endParaRPr lang="en-US"/>
          </a:p>
        </p:txBody>
      </p:sp>
    </p:spTree>
    <p:extLst>
      <p:ext uri="{BB962C8B-B14F-4D97-AF65-F5344CB8AC3E}">
        <p14:creationId xmlns:p14="http://schemas.microsoft.com/office/powerpoint/2010/main" val="314862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64712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3514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22237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DBBD1-181E-744E-89E7-45F0EE4D9123}"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5712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494517" y="6645106"/>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12" name="Footer Placeholder 11"/>
          <p:cNvSpPr>
            <a:spLocks noGrp="1"/>
          </p:cNvSpPr>
          <p:nvPr>
            <p:ph type="ftr" sz="quarter" idx="12"/>
          </p:nvPr>
        </p:nvSpPr>
        <p:spPr>
          <a:xfrm>
            <a:off x="4064000" y="6645106"/>
            <a:ext cx="4470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13" name="Title 12"/>
          <p:cNvSpPr>
            <a:spLocks noGrp="1"/>
          </p:cNvSpPr>
          <p:nvPr>
            <p:ph type="title" hasCustomPrompt="1"/>
          </p:nvPr>
        </p:nvSpPr>
        <p:spPr>
          <a:xfrm>
            <a:off x="609600" y="2052960"/>
            <a:ext cx="84328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58641197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494517" y="664135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11" name="Footer Placeholder 10"/>
          <p:cNvSpPr>
            <a:spLocks noGrp="1"/>
          </p:cNvSpPr>
          <p:nvPr>
            <p:ph type="ftr" sz="quarter" idx="12"/>
          </p:nvPr>
        </p:nvSpPr>
        <p:spPr>
          <a:xfrm>
            <a:off x="4064000" y="6641350"/>
            <a:ext cx="4470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12" name="Title 11"/>
          <p:cNvSpPr>
            <a:spLocks noGrp="1"/>
          </p:cNvSpPr>
          <p:nvPr>
            <p:ph type="title"/>
          </p:nvPr>
        </p:nvSpPr>
        <p:spPr>
          <a:xfrm>
            <a:off x="508000" y="2892277"/>
            <a:ext cx="84328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1756851669"/>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94517" y="664135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8" name="Footer Placeholder 7"/>
          <p:cNvSpPr>
            <a:spLocks noGrp="1"/>
          </p:cNvSpPr>
          <p:nvPr>
            <p:ph type="ftr" sz="quarter" idx="11"/>
          </p:nvPr>
        </p:nvSpPr>
        <p:spPr>
          <a:xfrm>
            <a:off x="609600" y="6641350"/>
            <a:ext cx="113792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3445902370"/>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4" name="Footer Placeholder 3"/>
          <p:cNvSpPr>
            <a:spLocks noGrp="1"/>
          </p:cNvSpPr>
          <p:nvPr>
            <p:ph type="ftr" sz="quarter" idx="11"/>
          </p:nvPr>
        </p:nvSpPr>
        <p:spPr>
          <a:xfrm>
            <a:off x="508000" y="6617600"/>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786698427"/>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a:xfrm>
            <a:off x="494517" y="6629475"/>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3" name="Footer Placeholder 2"/>
          <p:cNvSpPr>
            <a:spLocks noGrp="1"/>
          </p:cNvSpPr>
          <p:nvPr>
            <p:ph type="ftr" sz="quarter" idx="11"/>
          </p:nvPr>
        </p:nvSpPr>
        <p:spPr>
          <a:xfrm>
            <a:off x="203200" y="6629475"/>
            <a:ext cx="121920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6"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222655233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94517" y="664135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6" name="Footer Placeholder 5"/>
          <p:cNvSpPr>
            <a:spLocks noGrp="1"/>
          </p:cNvSpPr>
          <p:nvPr>
            <p:ph type="ftr" sz="quarter" idx="11"/>
          </p:nvPr>
        </p:nvSpPr>
        <p:spPr>
          <a:xfrm>
            <a:off x="4064000" y="6641350"/>
            <a:ext cx="4470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415138614"/>
      </p:ext>
    </p:extLst>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508000" y="6617600"/>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dirty="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243130585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ava Foundations">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4064000" y="6617600"/>
            <a:ext cx="4470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dirty="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235129032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ueJay">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406400" y="6617600"/>
            <a:ext cx="117856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dirty="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181761524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508000" y="6617600"/>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dirty="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378483572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61760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508000" y="6617600"/>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dirty="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11535649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4176" y="1719072"/>
            <a:ext cx="563022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677725"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08695" y="663011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6" name="Footer Placeholder 5"/>
          <p:cNvSpPr>
            <a:spLocks noGrp="1"/>
          </p:cNvSpPr>
          <p:nvPr>
            <p:ph type="ftr" sz="quarter" idx="11"/>
          </p:nvPr>
        </p:nvSpPr>
        <p:spPr>
          <a:xfrm>
            <a:off x="508000" y="6629475"/>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130611781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4176" y="1719072"/>
            <a:ext cx="563022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677725"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08695" y="6630110"/>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6" name="Footer Placeholder 5"/>
          <p:cNvSpPr>
            <a:spLocks noGrp="1"/>
          </p:cNvSpPr>
          <p:nvPr>
            <p:ph type="ftr" sz="quarter" idx="11"/>
          </p:nvPr>
        </p:nvSpPr>
        <p:spPr>
          <a:xfrm>
            <a:off x="508000" y="6629475"/>
            <a:ext cx="115824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84508925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685801"/>
            <a:ext cx="11210524" cy="5440679"/>
          </a:xfrm>
        </p:spPr>
        <p:txBody>
          <a:bodyPr/>
          <a:lstStyle>
            <a:lvl1pPr marL="4572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1pPr>
            <a:lvl2pPr marL="36576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2pPr>
            <a:lvl3pPr marL="640080" indent="0">
              <a:spcBef>
                <a:spcPts val="0"/>
              </a:spcBef>
              <a:spcAft>
                <a:spcPts val="0"/>
              </a:spcAft>
              <a:buNone/>
              <a:defRPr b="0" spc="0">
                <a:solidFill>
                  <a:schemeClr val="tx1"/>
                </a:solidFill>
                <a:latin typeface="Consolas" panose="020B0609020204030204" pitchFamily="49" charset="0"/>
                <a:cs typeface="Consolas" panose="020B0609020204030204" pitchFamily="49" charset="0"/>
              </a:defRPr>
            </a:lvl3pPr>
            <a:lvl4pPr marL="914400" indent="0">
              <a:spcBef>
                <a:spcPts val="0"/>
              </a:spcBef>
              <a:spcAft>
                <a:spcPts val="0"/>
              </a:spcAft>
              <a:buNone/>
              <a:defRPr b="0">
                <a:solidFill>
                  <a:schemeClr val="tx1"/>
                </a:solidFill>
                <a:latin typeface="Consolas" panose="020B0609020204030204" pitchFamily="49" charset="0"/>
                <a:cs typeface="Consolas" panose="020B0609020204030204" pitchFamily="49" charset="0"/>
              </a:defRPr>
            </a:lvl4pPr>
            <a:lvl5pPr marL="1097280" indent="0">
              <a:spcBef>
                <a:spcPts val="0"/>
              </a:spcBef>
              <a:spcAft>
                <a:spcPts val="0"/>
              </a:spcAft>
              <a:buNone/>
              <a:defRPr b="0">
                <a:solidFill>
                  <a:schemeClr val="tx1"/>
                </a:soli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4517" y="6581975"/>
            <a:ext cx="2844800" cy="274320"/>
          </a:xfrm>
        </p:spPr>
        <p:txBody>
          <a:bodyPr/>
          <a:lstStyle>
            <a:lvl1pPr>
              <a:defRPr sz="900">
                <a:solidFill>
                  <a:schemeClr val="tx1"/>
                </a:solidFill>
                <a:latin typeface="Arial Narrow" panose="020B0606020202030204" pitchFamily="34" charset="0"/>
              </a:defRPr>
            </a:lvl1pPr>
          </a:lstStyle>
          <a:p>
            <a:pPr>
              <a:defRPr/>
            </a:pPr>
            <a:r>
              <a:rPr lang="en-GB">
                <a:solidFill>
                  <a:prstClr val="black"/>
                </a:solidFill>
              </a:rPr>
              <a:t>30/10/2014</a:t>
            </a:r>
            <a:endParaRPr lang="en-US">
              <a:solidFill>
                <a:prstClr val="black"/>
              </a:solidFill>
            </a:endParaRPr>
          </a:p>
        </p:txBody>
      </p:sp>
      <p:sp>
        <p:nvSpPr>
          <p:cNvPr id="5" name="Footer Placeholder 4"/>
          <p:cNvSpPr>
            <a:spLocks noGrp="1"/>
          </p:cNvSpPr>
          <p:nvPr>
            <p:ph type="ftr" sz="quarter" idx="11"/>
          </p:nvPr>
        </p:nvSpPr>
        <p:spPr>
          <a:xfrm>
            <a:off x="406400" y="6581975"/>
            <a:ext cx="11785600" cy="274320"/>
          </a:xfrm>
        </p:spPr>
        <p:txBody>
          <a:bodyPr/>
          <a:lstStyle>
            <a:lvl1pPr>
              <a:defRPr sz="900">
                <a:solidFill>
                  <a:schemeClr val="tx1"/>
                </a:solidFill>
                <a:latin typeface="Arial Narrow" panose="020B0606020202030204" pitchFamily="34" charset="0"/>
              </a:defRPr>
            </a:lvl1pPr>
          </a:lstStyle>
          <a:p>
            <a:pPr>
              <a:defRPr/>
            </a:pPr>
            <a:r>
              <a:rPr lang="en-US">
                <a:solidFill>
                  <a:prstClr val="black"/>
                </a:solidFill>
              </a:rPr>
              <a:t>Chapter 4 Requirements Engineering</a:t>
            </a:r>
          </a:p>
        </p:txBody>
      </p:sp>
      <p:sp>
        <p:nvSpPr>
          <p:cNvPr id="7" name="Title 6"/>
          <p:cNvSpPr>
            <a:spLocks noGrp="1"/>
          </p:cNvSpPr>
          <p:nvPr>
            <p:ph type="title" hasCustomPrompt="1"/>
          </p:nvPr>
        </p:nvSpPr>
        <p:spPr>
          <a:xfrm>
            <a:off x="508000" y="152401"/>
            <a:ext cx="11175013"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10979573" y="6631305"/>
            <a:ext cx="777288"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prstClr val="black"/>
                </a:solidFill>
                <a:latin typeface="Arial Narrow" pitchFamily="34" charset="0"/>
              </a:rPr>
              <a:t>Slide </a:t>
            </a:r>
            <a:fld id="{91D1C02B-4EAB-4E15-8698-97615A35039E}" type="slidenum">
              <a:rPr lang="en-US" sz="900" smtClean="0">
                <a:solidFill>
                  <a:prstClr val="black"/>
                </a:solidFill>
                <a:latin typeface="Arial Narrow" pitchFamily="34" charset="0"/>
              </a:rPr>
              <a:pPr algn="r"/>
              <a:t>‹#›</a:t>
            </a:fld>
            <a:endParaRPr lang="en-US" sz="900" dirty="0">
              <a:solidFill>
                <a:prstClr val="black"/>
              </a:solidFill>
              <a:latin typeface="Arial Narrow" pitchFamily="34" charset="0"/>
            </a:endParaRPr>
          </a:p>
        </p:txBody>
      </p:sp>
    </p:spTree>
    <p:extLst>
      <p:ext uri="{BB962C8B-B14F-4D97-AF65-F5344CB8AC3E}">
        <p14:creationId xmlns:p14="http://schemas.microsoft.com/office/powerpoint/2010/main" val="83740709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pPr>
              <a:defRPr/>
            </a:pPr>
            <a:r>
              <a:rPr lang="en-GB">
                <a:solidFill>
                  <a:srgbClr val="242852"/>
                </a:solidFill>
              </a:rPr>
              <a:t>30/10/2014</a:t>
            </a:r>
            <a:endParaRPr lang="en-US">
              <a:solidFill>
                <a:srgbClr val="242852"/>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pPr>
              <a:defRPr/>
            </a:pPr>
            <a:r>
              <a:rPr lang="en-US">
                <a:solidFill>
                  <a:srgbClr val="242852"/>
                </a:solidFill>
              </a:rPr>
              <a:t>Chapter 4 Requirements Engineering</a:t>
            </a: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4606AE16-8D53-A649-9482-7C8DBD7175B3}" type="slidenum">
              <a:rPr lang="en-US" smtClean="0">
                <a:solidFill>
                  <a:srgbClr val="242852"/>
                </a:solidFill>
              </a:rPr>
              <a:pPr>
                <a:defRPr/>
              </a:pPr>
              <a:t>‹#›</a:t>
            </a:fld>
            <a:endParaRPr lang="en-US">
              <a:solidFill>
                <a:srgbClr val="242852"/>
              </a:solidFill>
            </a:endParaRPr>
          </a:p>
        </p:txBody>
      </p:sp>
    </p:spTree>
    <p:extLst>
      <p:ext uri="{BB962C8B-B14F-4D97-AF65-F5344CB8AC3E}">
        <p14:creationId xmlns:p14="http://schemas.microsoft.com/office/powerpoint/2010/main" val="2047972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wipe dir="r"/>
  </p:transition>
  <p:hf hdr="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pPr>
              <a:defRPr/>
            </a:pPr>
            <a:r>
              <a:rPr lang="en-GB"/>
              <a:t>30/10/2014</a:t>
            </a:r>
            <a:endParaRPr lang="en-US"/>
          </a:p>
        </p:txBody>
      </p:sp>
      <p:sp>
        <p:nvSpPr>
          <p:cNvPr id="3" name="Footer Placeholder 2"/>
          <p:cNvSpPr>
            <a:spLocks noGrp="1"/>
          </p:cNvSpPr>
          <p:nvPr>
            <p:ph type="ftr" sz="quarter" idx="12"/>
          </p:nvPr>
        </p:nvSpPr>
        <p:spPr/>
        <p:txBody>
          <a:bodyPr/>
          <a:lstStyle/>
          <a:p>
            <a:pPr>
              <a:defRPr/>
            </a:pPr>
            <a:r>
              <a:rPr lang="en-US"/>
              <a:t>Chapter 4 Requirements Engineering</a:t>
            </a:r>
          </a:p>
        </p:txBody>
      </p:sp>
      <p:sp>
        <p:nvSpPr>
          <p:cNvPr id="5" name="Title 4"/>
          <p:cNvSpPr>
            <a:spLocks noGrp="1"/>
          </p:cNvSpPr>
          <p:nvPr>
            <p:ph type="title"/>
          </p:nvPr>
        </p:nvSpPr>
        <p:spPr/>
        <p:txBody>
          <a:bodyPr/>
          <a:lstStyle/>
          <a:p>
            <a:r>
              <a:rPr lang="en-US" dirty="0" err="1">
                <a:solidFill>
                  <a:schemeClr val="bg2"/>
                </a:solidFill>
              </a:rPr>
              <a:t>StarUML</a:t>
            </a:r>
            <a:r>
              <a:rPr lang="en-US" dirty="0">
                <a:solidFill>
                  <a:schemeClr val="bg2"/>
                </a:solidFill>
              </a:rPr>
              <a:t> Tips</a:t>
            </a:r>
          </a:p>
        </p:txBody>
      </p:sp>
      <p:pic>
        <p:nvPicPr>
          <p:cNvPr id="7" name="Picture 6"/>
          <p:cNvPicPr>
            <a:picLocks noChangeAspect="1"/>
          </p:cNvPicPr>
          <p:nvPr/>
        </p:nvPicPr>
        <p:blipFill>
          <a:blip r:embed="rId2"/>
          <a:stretch>
            <a:fillRect/>
          </a:stretch>
        </p:blipFill>
        <p:spPr>
          <a:xfrm>
            <a:off x="2279577" y="1340769"/>
            <a:ext cx="2143125" cy="2143125"/>
          </a:xfrm>
          <a:prstGeom prst="rect">
            <a:avLst/>
          </a:prstGeom>
        </p:spPr>
      </p:pic>
    </p:spTree>
    <p:extLst>
      <p:ext uri="{BB962C8B-B14F-4D97-AF65-F5344CB8AC3E}">
        <p14:creationId xmlns:p14="http://schemas.microsoft.com/office/powerpoint/2010/main" val="818649613"/>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719071"/>
            <a:ext cx="3758953" cy="4407408"/>
          </a:xfrm>
        </p:spPr>
        <p:txBody>
          <a:bodyPr/>
          <a:lstStyle/>
          <a:p>
            <a:r>
              <a:rPr lang="en-US" dirty="0"/>
              <a:t>Use case diagrams can be decomposed to lower levels</a:t>
            </a:r>
          </a:p>
          <a:p>
            <a:r>
              <a:rPr lang="en-US" dirty="0"/>
              <a:t>This is why it is a good idea to number your Use Cases</a:t>
            </a:r>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p:txBody>
          <a:bodyPr/>
          <a:lstStyle/>
          <a:p>
            <a:r>
              <a:rPr lang="en-US" dirty="0"/>
              <a:t>Decomposed Use Case Diagrams</a:t>
            </a:r>
          </a:p>
        </p:txBody>
      </p:sp>
      <p:pic>
        <p:nvPicPr>
          <p:cNvPr id="5" name="Picture 4"/>
          <p:cNvPicPr>
            <a:picLocks noChangeAspect="1"/>
          </p:cNvPicPr>
          <p:nvPr/>
        </p:nvPicPr>
        <p:blipFill>
          <a:blip r:embed="rId2"/>
          <a:stretch>
            <a:fillRect/>
          </a:stretch>
        </p:blipFill>
        <p:spPr>
          <a:xfrm>
            <a:off x="6116204" y="1578346"/>
            <a:ext cx="4444292" cy="5139135"/>
          </a:xfrm>
          <a:prstGeom prst="rect">
            <a:avLst/>
          </a:prstGeom>
        </p:spPr>
      </p:pic>
    </p:spTree>
    <p:extLst>
      <p:ext uri="{BB962C8B-B14F-4D97-AF65-F5344CB8AC3E}">
        <p14:creationId xmlns:p14="http://schemas.microsoft.com/office/powerpoint/2010/main" val="45270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a:xfrm>
            <a:off x="1760984" y="286374"/>
            <a:ext cx="2246784" cy="1054394"/>
          </a:xfrm>
        </p:spPr>
        <p:txBody>
          <a:bodyPr/>
          <a:lstStyle/>
          <a:p>
            <a:r>
              <a:rPr lang="en-US" sz="2000" dirty="0"/>
              <a:t>More Advanced Use Case Diagrams</a:t>
            </a:r>
          </a:p>
        </p:txBody>
      </p:sp>
      <p:grpSp>
        <p:nvGrpSpPr>
          <p:cNvPr id="9" name="Group 8"/>
          <p:cNvGrpSpPr/>
          <p:nvPr/>
        </p:nvGrpSpPr>
        <p:grpSpPr>
          <a:xfrm>
            <a:off x="4076202" y="4142"/>
            <a:ext cx="6484295" cy="6858000"/>
            <a:chOff x="2552201" y="-53489"/>
            <a:chExt cx="6484295" cy="6858000"/>
          </a:xfrm>
        </p:grpSpPr>
        <p:pic>
          <p:nvPicPr>
            <p:cNvPr id="6" name="Picture 5"/>
            <p:cNvPicPr>
              <a:picLocks noChangeAspect="1"/>
            </p:cNvPicPr>
            <p:nvPr/>
          </p:nvPicPr>
          <p:blipFill>
            <a:blip r:embed="rId3"/>
            <a:stretch>
              <a:fillRect/>
            </a:stretch>
          </p:blipFill>
          <p:spPr>
            <a:xfrm>
              <a:off x="2552201" y="-53489"/>
              <a:ext cx="6484295" cy="6858000"/>
            </a:xfrm>
            <a:prstGeom prst="rect">
              <a:avLst/>
            </a:prstGeom>
          </p:spPr>
        </p:pic>
        <p:sp>
          <p:nvSpPr>
            <p:cNvPr id="7" name="Rectangle 6"/>
            <p:cNvSpPr/>
            <p:nvPr/>
          </p:nvSpPr>
          <p:spPr>
            <a:xfrm>
              <a:off x="3491880" y="6259378"/>
              <a:ext cx="144016" cy="14401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flipH="1">
              <a:off x="3635896" y="6187370"/>
              <a:ext cx="2088232" cy="461665"/>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Represents </a:t>
              </a:r>
              <a:br>
                <a:rPr lang="en-US" sz="1200" dirty="0">
                  <a:solidFill>
                    <a:prstClr val="black"/>
                  </a:solidFill>
                  <a:latin typeface="Arial" panose="020B0604020202020204" pitchFamily="34" charset="0"/>
                  <a:cs typeface="Arial" panose="020B0604020202020204" pitchFamily="34" charset="0"/>
                </a:rPr>
              </a:br>
              <a:r>
                <a:rPr lang="en-US" sz="1200" dirty="0">
                  <a:solidFill>
                    <a:prstClr val="black"/>
                  </a:solidFill>
                  <a:latin typeface="Arial" panose="020B0604020202020204" pitchFamily="34" charset="0"/>
                  <a:cs typeface="Arial" panose="020B0604020202020204" pitchFamily="34" charset="0"/>
                </a:rPr>
                <a:t>database functions</a:t>
              </a:r>
            </a:p>
          </p:txBody>
        </p:sp>
      </p:grpSp>
      <p:sp>
        <p:nvSpPr>
          <p:cNvPr id="10" name="Rectangle 9"/>
          <p:cNvSpPr/>
          <p:nvPr/>
        </p:nvSpPr>
        <p:spPr>
          <a:xfrm>
            <a:off x="3071664" y="2636912"/>
            <a:ext cx="1584176" cy="4069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idx="1"/>
          </p:nvPr>
        </p:nvSpPr>
        <p:spPr>
          <a:xfrm>
            <a:off x="1631504" y="1628800"/>
            <a:ext cx="3024336" cy="4407408"/>
          </a:xfrm>
        </p:spPr>
        <p:txBody>
          <a:bodyPr>
            <a:normAutofit/>
          </a:bodyPr>
          <a:lstStyle/>
          <a:p>
            <a:r>
              <a:rPr lang="en-US" sz="1800" dirty="0"/>
              <a:t>This Use Case </a:t>
            </a:r>
            <a:br>
              <a:rPr lang="en-US" sz="1800" dirty="0"/>
            </a:br>
            <a:r>
              <a:rPr lang="en-US" sz="1800" dirty="0"/>
              <a:t>Diagram belongs in</a:t>
            </a:r>
            <a:br>
              <a:rPr lang="en-US" sz="1800" dirty="0"/>
            </a:br>
            <a:r>
              <a:rPr lang="en-US" sz="1800" dirty="0"/>
              <a:t>a Design Document</a:t>
            </a:r>
            <a:br>
              <a:rPr lang="en-US" sz="1800" dirty="0"/>
            </a:br>
            <a:endParaRPr lang="en-US" sz="1800" dirty="0"/>
          </a:p>
          <a:p>
            <a:r>
              <a:rPr lang="en-US" sz="1800" dirty="0"/>
              <a:t>The Use Cases are still functions, but only two are exposed to the Actors</a:t>
            </a:r>
          </a:p>
          <a:p>
            <a:r>
              <a:rPr lang="en-US" sz="1800" dirty="0"/>
              <a:t>The </a:t>
            </a:r>
            <a:r>
              <a:rPr lang="en-US" sz="3200" dirty="0"/>
              <a:t>«</a:t>
            </a:r>
            <a:r>
              <a:rPr lang="en-US" baseline="30000" dirty="0"/>
              <a:t>include</a:t>
            </a:r>
            <a:r>
              <a:rPr lang="en-US" sz="3200" dirty="0"/>
              <a:t>»</a:t>
            </a:r>
            <a:r>
              <a:rPr lang="en-US" sz="1800" dirty="0"/>
              <a:t> relationship indicates which functions are included in other functions, i.e.,  the behavior of the included use case is inserted into the behavior of the including use case</a:t>
            </a:r>
          </a:p>
        </p:txBody>
      </p:sp>
    </p:spTree>
    <p:extLst>
      <p:ext uri="{BB962C8B-B14F-4D97-AF65-F5344CB8AC3E}">
        <p14:creationId xmlns:p14="http://schemas.microsoft.com/office/powerpoint/2010/main" val="16727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719071"/>
            <a:ext cx="2678833" cy="4407408"/>
          </a:xfrm>
        </p:spPr>
        <p:txBody>
          <a:bodyPr/>
          <a:lstStyle/>
          <a:p>
            <a:r>
              <a:rPr lang="en-US" b="1" dirty="0">
                <a:solidFill>
                  <a:srgbClr val="C00000"/>
                </a:solidFill>
              </a:rPr>
              <a:t>Package</a:t>
            </a:r>
            <a:r>
              <a:rPr lang="en-US" dirty="0"/>
              <a:t> is an optional element that is extremely useful in complex diagrams. Packages are </a:t>
            </a:r>
            <a:r>
              <a:rPr lang="en-US" b="1" dirty="0"/>
              <a:t>used to group together use cases</a:t>
            </a:r>
            <a:r>
              <a:rPr lang="en-US" dirty="0"/>
              <a:t>.</a:t>
            </a:r>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p:txBody>
          <a:bodyPr/>
          <a:lstStyle/>
          <a:p>
            <a:r>
              <a:rPr lang="en-US" dirty="0"/>
              <a:t>More Use Case Symbols  </a:t>
            </a:r>
            <a:r>
              <a:rPr lang="en-US" sz="2400" dirty="0"/>
              <a:t>(1)</a:t>
            </a:r>
            <a:endParaRPr lang="en-US" dirty="0"/>
          </a:p>
        </p:txBody>
      </p:sp>
      <p:pic>
        <p:nvPicPr>
          <p:cNvPr id="2050" name="Picture 2" descr="https://www.visual-paradigm.com/VPGallery/img/diagrams/UseCase/Use-Case-Diagram-S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864" y="1556792"/>
            <a:ext cx="576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8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C00000"/>
                </a:solidFill>
              </a:rPr>
              <a:t>Extend</a:t>
            </a:r>
            <a:r>
              <a:rPr lang="en-US" dirty="0"/>
              <a:t> is used</a:t>
            </a:r>
            <a:br>
              <a:rPr lang="en-US" dirty="0"/>
            </a:br>
            <a:r>
              <a:rPr lang="en-US" dirty="0"/>
              <a:t>instead of includes</a:t>
            </a:r>
            <a:br>
              <a:rPr lang="en-US" dirty="0"/>
            </a:br>
            <a:r>
              <a:rPr lang="en-US" dirty="0"/>
              <a:t>when one use case</a:t>
            </a:r>
            <a:br>
              <a:rPr lang="en-US" dirty="0"/>
            </a:br>
            <a:r>
              <a:rPr lang="en-US" dirty="0"/>
              <a:t>invokes another </a:t>
            </a:r>
            <a:br>
              <a:rPr lang="en-US" dirty="0"/>
            </a:br>
            <a:r>
              <a:rPr lang="en-US" dirty="0"/>
              <a:t>use case </a:t>
            </a:r>
            <a:br>
              <a:rPr lang="en-US" dirty="0"/>
            </a:br>
            <a:r>
              <a:rPr lang="en-US" b="1" dirty="0"/>
              <a:t>conditionally.</a:t>
            </a:r>
            <a:br>
              <a:rPr lang="en-US" b="1" dirty="0"/>
            </a:br>
            <a:r>
              <a:rPr lang="en-US" b="1" dirty="0"/>
              <a:t>(see diagram)</a:t>
            </a:r>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p:txBody>
          <a:bodyPr/>
          <a:lstStyle/>
          <a:p>
            <a:r>
              <a:rPr lang="en-US" dirty="0"/>
              <a:t>More Use Case Symbols  </a:t>
            </a:r>
            <a:r>
              <a:rPr lang="en-US" sz="2400" dirty="0"/>
              <a:t>(2)</a:t>
            </a:r>
            <a:endParaRPr lang="en-US" dirty="0"/>
          </a:p>
        </p:txBody>
      </p:sp>
      <p:pic>
        <p:nvPicPr>
          <p:cNvPr id="5" name="Picture 4"/>
          <p:cNvPicPr>
            <a:picLocks noChangeAspect="1"/>
          </p:cNvPicPr>
          <p:nvPr/>
        </p:nvPicPr>
        <p:blipFill>
          <a:blip r:embed="rId3"/>
          <a:stretch>
            <a:fillRect/>
          </a:stretch>
        </p:blipFill>
        <p:spPr>
          <a:xfrm>
            <a:off x="4512160" y="1556793"/>
            <a:ext cx="6048337" cy="3991003"/>
          </a:xfrm>
          <a:prstGeom prst="rect">
            <a:avLst/>
          </a:prstGeom>
        </p:spPr>
      </p:pic>
    </p:spTree>
    <p:extLst>
      <p:ext uri="{BB962C8B-B14F-4D97-AF65-F5344CB8AC3E}">
        <p14:creationId xmlns:p14="http://schemas.microsoft.com/office/powerpoint/2010/main" val="370292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6734" y="1719071"/>
            <a:ext cx="2803082" cy="4407408"/>
          </a:xfrm>
        </p:spPr>
        <p:txBody>
          <a:bodyPr>
            <a:noAutofit/>
          </a:bodyPr>
          <a:lstStyle/>
          <a:p>
            <a:r>
              <a:rPr lang="en-US" sz="1800" b="1" dirty="0">
                <a:solidFill>
                  <a:srgbClr val="C00000"/>
                </a:solidFill>
              </a:rPr>
              <a:t>Dependency</a:t>
            </a:r>
            <a:r>
              <a:rPr lang="en-US" sz="1800" dirty="0"/>
              <a:t>:</a:t>
            </a:r>
            <a:br>
              <a:rPr lang="en-US" sz="1800" dirty="0"/>
            </a:br>
            <a:r>
              <a:rPr lang="en-US" sz="1800" dirty="0"/>
              <a:t>the extending use case is dependent on the base use case as a one way dependency, i.e. the base use case doesn’t need any reference to the extending use case in the sequence. </a:t>
            </a:r>
          </a:p>
          <a:p>
            <a:r>
              <a:rPr lang="en-US" sz="1800" dirty="0"/>
              <a:t>You cannot return bikes that have not been first rented,  but you can rent bikes without returning them</a:t>
            </a:r>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a:xfrm>
            <a:off x="1775521" y="355847"/>
            <a:ext cx="2747377" cy="1054394"/>
          </a:xfrm>
        </p:spPr>
        <p:txBody>
          <a:bodyPr/>
          <a:lstStyle/>
          <a:p>
            <a:r>
              <a:rPr lang="en-US" sz="2800" dirty="0"/>
              <a:t>More Use Case Symbols  </a:t>
            </a:r>
            <a:r>
              <a:rPr lang="en-US" sz="2000" dirty="0"/>
              <a:t>(3)</a:t>
            </a:r>
            <a:endParaRPr lang="en-US" sz="2800" dirty="0"/>
          </a:p>
        </p:txBody>
      </p:sp>
      <p:pic>
        <p:nvPicPr>
          <p:cNvPr id="5" name="Picture 4"/>
          <p:cNvPicPr>
            <a:picLocks noChangeAspect="1"/>
          </p:cNvPicPr>
          <p:nvPr/>
        </p:nvPicPr>
        <p:blipFill>
          <a:blip r:embed="rId3"/>
          <a:stretch>
            <a:fillRect/>
          </a:stretch>
        </p:blipFill>
        <p:spPr>
          <a:xfrm>
            <a:off x="4652377" y="710976"/>
            <a:ext cx="5853838" cy="6043785"/>
          </a:xfrm>
          <a:prstGeom prst="rect">
            <a:avLst/>
          </a:prstGeom>
        </p:spPr>
      </p:pic>
    </p:spTree>
    <p:extLst>
      <p:ext uri="{BB962C8B-B14F-4D97-AF65-F5344CB8AC3E}">
        <p14:creationId xmlns:p14="http://schemas.microsoft.com/office/powerpoint/2010/main" val="213492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4999" y="1757896"/>
            <a:ext cx="2926080" cy="4572000"/>
          </a:xfrm>
        </p:spPr>
        <p:txBody>
          <a:bodyPr/>
          <a:lstStyle/>
          <a:p>
            <a:r>
              <a:rPr lang="en-US" dirty="0"/>
              <a:t>A different example of</a:t>
            </a:r>
          </a:p>
          <a:p>
            <a:pPr lvl="1"/>
            <a:r>
              <a:rPr lang="en-US" dirty="0"/>
              <a:t>Includes</a:t>
            </a:r>
          </a:p>
          <a:p>
            <a:pPr lvl="1"/>
            <a:r>
              <a:rPr lang="en-US" dirty="0"/>
              <a:t>Extends</a:t>
            </a:r>
          </a:p>
          <a:p>
            <a:pPr lvl="1"/>
            <a:r>
              <a:rPr lang="en-US" dirty="0"/>
              <a:t>Dependency</a:t>
            </a:r>
          </a:p>
          <a:p>
            <a:pPr lvl="1"/>
            <a:r>
              <a:rPr lang="en-US" dirty="0"/>
              <a:t>Generalization</a:t>
            </a:r>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4" name="Title 3"/>
          <p:cNvSpPr>
            <a:spLocks noGrp="1"/>
          </p:cNvSpPr>
          <p:nvPr>
            <p:ph type="title"/>
          </p:nvPr>
        </p:nvSpPr>
        <p:spPr/>
        <p:txBody>
          <a:bodyPr/>
          <a:lstStyle/>
          <a:p>
            <a:r>
              <a:rPr lang="en-US" dirty="0"/>
              <a:t>One More Example</a:t>
            </a:r>
          </a:p>
        </p:txBody>
      </p:sp>
      <p:pic>
        <p:nvPicPr>
          <p:cNvPr id="5" name="Picture 4"/>
          <p:cNvPicPr>
            <a:picLocks noChangeAspect="1"/>
          </p:cNvPicPr>
          <p:nvPr/>
        </p:nvPicPr>
        <p:blipFill>
          <a:blip r:embed="rId2"/>
          <a:stretch>
            <a:fillRect/>
          </a:stretch>
        </p:blipFill>
        <p:spPr>
          <a:xfrm>
            <a:off x="5087888" y="1539182"/>
            <a:ext cx="5394960" cy="5130178"/>
          </a:xfrm>
          <a:prstGeom prst="rect">
            <a:avLst/>
          </a:prstGeom>
        </p:spPr>
      </p:pic>
    </p:spTree>
    <p:extLst>
      <p:ext uri="{BB962C8B-B14F-4D97-AF65-F5344CB8AC3E}">
        <p14:creationId xmlns:p14="http://schemas.microsoft.com/office/powerpoint/2010/main" val="239270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To move a selected object use Ctrl-&lt;</a:t>
            </a:r>
            <a:r>
              <a:rPr lang="en-US" i="1" dirty="0"/>
              <a:t>arrow key</a:t>
            </a:r>
            <a:r>
              <a:rPr lang="en-US" dirty="0"/>
              <a:t>&gt;</a:t>
            </a:r>
          </a:p>
          <a:p>
            <a:r>
              <a:rPr lang="en-US" dirty="0"/>
              <a:t>For Use Case Diagrams drag Association from Use Case to Actor</a:t>
            </a:r>
          </a:p>
          <a:p>
            <a:r>
              <a:rPr lang="en-US" dirty="0"/>
              <a:t>For Analysis Class Diagrams create a Use Case Diagram if you want Actors.  Copy Actors to a Class Diagram.  Utilize the "Classes (Basic)" and the "Robustness" icon libraries</a:t>
            </a:r>
          </a:p>
          <a:p>
            <a:r>
              <a:rPr lang="en-US" dirty="0"/>
              <a:t>Activity Diagram Forks and Joins will be vertical or horizontal depending on how you draw them</a:t>
            </a:r>
          </a:p>
        </p:txBody>
      </p:sp>
      <p:sp>
        <p:nvSpPr>
          <p:cNvPr id="3" name="Content Placeholder 2"/>
          <p:cNvSpPr>
            <a:spLocks noGrp="1"/>
          </p:cNvSpPr>
          <p:nvPr>
            <p:ph sz="half" idx="2"/>
          </p:nvPr>
        </p:nvSpPr>
        <p:spPr/>
        <p:txBody>
          <a:bodyPr/>
          <a:lstStyle/>
          <a:p>
            <a:r>
              <a:rPr lang="en-US" dirty="0" err="1"/>
              <a:t>StarUML</a:t>
            </a:r>
            <a:r>
              <a:rPr lang="en-US" dirty="0"/>
              <a:t> model explorer</a:t>
            </a:r>
          </a:p>
        </p:txBody>
      </p:sp>
      <p:sp>
        <p:nvSpPr>
          <p:cNvPr id="6" name="Title 5"/>
          <p:cNvSpPr>
            <a:spLocks noGrp="1"/>
          </p:cNvSpPr>
          <p:nvPr>
            <p:ph type="title"/>
          </p:nvPr>
        </p:nvSpPr>
        <p:spPr/>
        <p:txBody>
          <a:bodyPr/>
          <a:lstStyle/>
          <a:p>
            <a:r>
              <a:rPr lang="en-US" dirty="0" err="1"/>
              <a:t>StarUML</a:t>
            </a:r>
            <a:r>
              <a:rPr lang="en-US" dirty="0"/>
              <a:t> tips</a:t>
            </a:r>
          </a:p>
        </p:txBody>
      </p:sp>
      <p:pic>
        <p:nvPicPr>
          <p:cNvPr id="7" name="Picture 6"/>
          <p:cNvPicPr>
            <a:picLocks noChangeAspect="1"/>
          </p:cNvPicPr>
          <p:nvPr/>
        </p:nvPicPr>
        <p:blipFill>
          <a:blip r:embed="rId2"/>
          <a:stretch>
            <a:fillRect/>
          </a:stretch>
        </p:blipFill>
        <p:spPr>
          <a:xfrm>
            <a:off x="7248128" y="2163590"/>
            <a:ext cx="3038132" cy="4484862"/>
          </a:xfrm>
          <a:prstGeom prst="rect">
            <a:avLst/>
          </a:prstGeom>
        </p:spPr>
      </p:pic>
    </p:spTree>
    <p:extLst>
      <p:ext uri="{BB962C8B-B14F-4D97-AF65-F5344CB8AC3E}">
        <p14:creationId xmlns:p14="http://schemas.microsoft.com/office/powerpoint/2010/main" val="391449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pPr>
              <a:defRPr/>
            </a:pPr>
            <a:r>
              <a:rPr lang="en-GB">
                <a:solidFill>
                  <a:prstClr val="black"/>
                </a:solidFill>
              </a:rPr>
              <a:t>March 2017</a:t>
            </a:r>
            <a:endParaRPr lang="en-US" dirty="0">
              <a:solidFill>
                <a:prstClr val="black"/>
              </a:solidFill>
            </a:endParaRPr>
          </a:p>
        </p:txBody>
      </p:sp>
      <p:sp>
        <p:nvSpPr>
          <p:cNvPr id="5" name="Title 4"/>
          <p:cNvSpPr>
            <a:spLocks noGrp="1"/>
          </p:cNvSpPr>
          <p:nvPr>
            <p:ph type="title"/>
          </p:nvPr>
        </p:nvSpPr>
        <p:spPr/>
        <p:txBody>
          <a:bodyPr/>
          <a:lstStyle/>
          <a:p>
            <a:r>
              <a:rPr lang="en-US" dirty="0">
                <a:solidFill>
                  <a:schemeClr val="bg2"/>
                </a:solidFill>
              </a:rPr>
              <a:t>Use Case Diagrams</a:t>
            </a:r>
          </a:p>
        </p:txBody>
      </p:sp>
    </p:spTree>
    <p:extLst>
      <p:ext uri="{BB962C8B-B14F-4D97-AF65-F5344CB8AC3E}">
        <p14:creationId xmlns:p14="http://schemas.microsoft.com/office/powerpoint/2010/main" val="363092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1719071"/>
            <a:ext cx="3940752" cy="4407408"/>
          </a:xfrm>
        </p:spPr>
        <p:txBody>
          <a:bodyPr>
            <a:normAutofit/>
          </a:bodyPr>
          <a:lstStyle/>
          <a:p>
            <a:r>
              <a:rPr lang="en-US" sz="1800" dirty="0"/>
              <a:t>Purpose</a:t>
            </a:r>
          </a:p>
          <a:p>
            <a:pPr lvl="1"/>
            <a:r>
              <a:rPr lang="en-US" sz="1600" dirty="0"/>
              <a:t>Visualize the different types of roles in a system</a:t>
            </a:r>
          </a:p>
          <a:p>
            <a:pPr lvl="1"/>
            <a:r>
              <a:rPr lang="en-US" sz="1600" dirty="0"/>
              <a:t>Show how those roles interact with the system</a:t>
            </a:r>
          </a:p>
          <a:p>
            <a:r>
              <a:rPr lang="en-US" sz="1800" dirty="0"/>
              <a:t>Usage</a:t>
            </a:r>
          </a:p>
          <a:p>
            <a:pPr lvl="1"/>
            <a:r>
              <a:rPr lang="en-US" sz="1600" dirty="0"/>
              <a:t>Requirements Document</a:t>
            </a:r>
            <a:br>
              <a:rPr lang="en-US" sz="1600" dirty="0"/>
            </a:br>
            <a:r>
              <a:rPr lang="en-US" sz="1600" dirty="0"/>
              <a:t>(simple Use Case Diagrams)</a:t>
            </a:r>
          </a:p>
          <a:p>
            <a:pPr lvl="1"/>
            <a:r>
              <a:rPr lang="en-US" sz="1600" dirty="0"/>
              <a:t>Design Document</a:t>
            </a:r>
            <a:br>
              <a:rPr lang="en-US" sz="1600" dirty="0"/>
            </a:br>
            <a:r>
              <a:rPr lang="en-US" sz="1600" dirty="0"/>
              <a:t>(advanced Use Case Diagrams</a:t>
            </a:r>
          </a:p>
        </p:txBody>
      </p:sp>
      <p:sp>
        <p:nvSpPr>
          <p:cNvPr id="5" name="Title 4"/>
          <p:cNvSpPr>
            <a:spLocks noGrp="1"/>
          </p:cNvSpPr>
          <p:nvPr>
            <p:ph type="title"/>
          </p:nvPr>
        </p:nvSpPr>
        <p:spPr/>
        <p:txBody>
          <a:bodyPr/>
          <a:lstStyle/>
          <a:p>
            <a:r>
              <a:rPr lang="en-US" dirty="0"/>
              <a:t>Use Case Diagrams  </a:t>
            </a:r>
            <a:r>
              <a:rPr lang="en-US" sz="2400" dirty="0"/>
              <a:t>(1)</a:t>
            </a:r>
            <a:endParaRPr lang="en-US" dirty="0"/>
          </a:p>
        </p:txBody>
      </p:sp>
      <p:pic>
        <p:nvPicPr>
          <p:cNvPr id="6" name="Picture 5"/>
          <p:cNvPicPr>
            <a:picLocks noChangeAspect="1"/>
          </p:cNvPicPr>
          <p:nvPr/>
        </p:nvPicPr>
        <p:blipFill>
          <a:blip r:embed="rId2"/>
          <a:stretch>
            <a:fillRect/>
          </a:stretch>
        </p:blipFill>
        <p:spPr>
          <a:xfrm>
            <a:off x="5572256" y="1517712"/>
            <a:ext cx="4916232" cy="5154115"/>
          </a:xfrm>
          <a:prstGeom prst="rect">
            <a:avLst/>
          </a:prstGeom>
        </p:spPr>
      </p:pic>
    </p:spTree>
    <p:extLst>
      <p:ext uri="{BB962C8B-B14F-4D97-AF65-F5344CB8AC3E}">
        <p14:creationId xmlns:p14="http://schemas.microsoft.com/office/powerpoint/2010/main" val="30620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3472" y="1628801"/>
            <a:ext cx="4404538" cy="4497679"/>
          </a:xfrm>
        </p:spPr>
        <p:txBody>
          <a:bodyPr>
            <a:normAutofit/>
          </a:bodyPr>
          <a:lstStyle/>
          <a:p>
            <a:pPr lvl="1"/>
            <a:r>
              <a:rPr lang="en-US" sz="1600" b="1" dirty="0">
                <a:solidFill>
                  <a:srgbClr val="C00000"/>
                </a:solidFill>
              </a:rPr>
              <a:t>Boundary</a:t>
            </a:r>
            <a:r>
              <a:rPr lang="en-US" sz="1600" dirty="0"/>
              <a:t> (aka "Use Case Subject" or "Scope"): defines the considered scope of the diagram.</a:t>
            </a:r>
          </a:p>
          <a:p>
            <a:pPr lvl="1"/>
            <a:r>
              <a:rPr lang="en-US" sz="1600" b="1" dirty="0">
                <a:solidFill>
                  <a:srgbClr val="C00000"/>
                </a:solidFill>
              </a:rPr>
              <a:t>Actor</a:t>
            </a:r>
            <a:r>
              <a:rPr lang="en-US" sz="1600" dirty="0"/>
              <a:t>: any entity that performs a role in a system. Could be a person, organization or an external system.</a:t>
            </a:r>
          </a:p>
          <a:p>
            <a:pPr lvl="1"/>
            <a:r>
              <a:rPr lang="en-US" sz="1600" b="1" dirty="0">
                <a:solidFill>
                  <a:srgbClr val="C00000"/>
                </a:solidFill>
              </a:rPr>
              <a:t>Use Case</a:t>
            </a:r>
            <a:r>
              <a:rPr lang="en-US" sz="1600" dirty="0"/>
              <a:t>:  a function or an action within the system.</a:t>
            </a:r>
            <a:endParaRPr lang="en-US" sz="1600" b="1" dirty="0">
              <a:solidFill>
                <a:srgbClr val="C00000"/>
              </a:solidFill>
            </a:endParaRPr>
          </a:p>
          <a:p>
            <a:pPr lvl="1"/>
            <a:r>
              <a:rPr lang="en-US" sz="1600" b="1" dirty="0">
                <a:solidFill>
                  <a:srgbClr val="C00000"/>
                </a:solidFill>
              </a:rPr>
              <a:t>Association</a:t>
            </a:r>
            <a:r>
              <a:rPr lang="en-US" sz="1600" dirty="0"/>
              <a:t>:  links an Actor to a Use Case</a:t>
            </a:r>
          </a:p>
          <a:p>
            <a:pPr lvl="1"/>
            <a:r>
              <a:rPr lang="en-US" sz="1600" b="1" dirty="0">
                <a:solidFill>
                  <a:srgbClr val="C00000"/>
                </a:solidFill>
              </a:rPr>
              <a:t>Generalization</a:t>
            </a:r>
            <a:r>
              <a:rPr lang="en-US" sz="1600" dirty="0"/>
              <a:t>:  one Actor can inherit ( or "act as" the role of another Actor</a:t>
            </a:r>
          </a:p>
        </p:txBody>
      </p:sp>
      <p:sp>
        <p:nvSpPr>
          <p:cNvPr id="5" name="Title 4"/>
          <p:cNvSpPr>
            <a:spLocks noGrp="1"/>
          </p:cNvSpPr>
          <p:nvPr>
            <p:ph type="title"/>
          </p:nvPr>
        </p:nvSpPr>
        <p:spPr/>
        <p:txBody>
          <a:bodyPr/>
          <a:lstStyle/>
          <a:p>
            <a:r>
              <a:rPr lang="en-US" dirty="0"/>
              <a:t>Use Case Diagrams  </a:t>
            </a:r>
            <a:r>
              <a:rPr lang="en-US" sz="2400" dirty="0"/>
              <a:t>(2)</a:t>
            </a:r>
            <a:endParaRPr lang="en-US" dirty="0"/>
          </a:p>
        </p:txBody>
      </p:sp>
      <p:pic>
        <p:nvPicPr>
          <p:cNvPr id="6" name="Picture 5"/>
          <p:cNvPicPr>
            <a:picLocks noChangeAspect="1"/>
          </p:cNvPicPr>
          <p:nvPr/>
        </p:nvPicPr>
        <p:blipFill>
          <a:blip r:embed="rId2"/>
          <a:stretch>
            <a:fillRect/>
          </a:stretch>
        </p:blipFill>
        <p:spPr>
          <a:xfrm>
            <a:off x="5716272" y="1517712"/>
            <a:ext cx="4916232" cy="5154115"/>
          </a:xfrm>
          <a:prstGeom prst="rect">
            <a:avLst/>
          </a:prstGeom>
        </p:spPr>
      </p:pic>
      <p:pic>
        <p:nvPicPr>
          <p:cNvPr id="4" name="Picture 3"/>
          <p:cNvPicPr>
            <a:picLocks noChangeAspect="1"/>
          </p:cNvPicPr>
          <p:nvPr/>
        </p:nvPicPr>
        <p:blipFill>
          <a:blip r:embed="rId3"/>
          <a:stretch>
            <a:fillRect/>
          </a:stretch>
        </p:blipFill>
        <p:spPr>
          <a:xfrm>
            <a:off x="2495601" y="4966084"/>
            <a:ext cx="2563033" cy="1871455"/>
          </a:xfrm>
          <a:prstGeom prst="rect">
            <a:avLst/>
          </a:prstGeom>
        </p:spPr>
      </p:pic>
    </p:spTree>
    <p:extLst>
      <p:ext uri="{BB962C8B-B14F-4D97-AF65-F5344CB8AC3E}">
        <p14:creationId xmlns:p14="http://schemas.microsoft.com/office/powerpoint/2010/main" val="239714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3472" y="1628801"/>
            <a:ext cx="4404538" cy="4497679"/>
          </a:xfrm>
        </p:spPr>
        <p:txBody>
          <a:bodyPr>
            <a:normAutofit/>
          </a:bodyPr>
          <a:lstStyle/>
          <a:p>
            <a:pPr lvl="1"/>
            <a:r>
              <a:rPr lang="en-US" sz="1600" dirty="0"/>
              <a:t>Note that the Owner of the Bike Shop can act as a Sales Rep if needed through Generalization</a:t>
            </a:r>
          </a:p>
          <a:p>
            <a:pPr lvl="1"/>
            <a:r>
              <a:rPr lang="en-US" sz="1600" dirty="0"/>
              <a:t>Both the Sales Rep and the Owner are associated with "Run Reports."  Is this redundant?</a:t>
            </a:r>
          </a:p>
          <a:p>
            <a:pPr lvl="2"/>
            <a:r>
              <a:rPr lang="en-US" sz="1400" dirty="0"/>
              <a:t>No, there are certain reports a Sales Rep runs that an Owner could also run when he is assuming that role.</a:t>
            </a:r>
          </a:p>
          <a:p>
            <a:pPr lvl="2"/>
            <a:r>
              <a:rPr lang="en-US" sz="1400" dirty="0"/>
              <a:t>But the separate Association between the Owner and Run Reports implies that there are some reports only the Owner can run.</a:t>
            </a:r>
          </a:p>
        </p:txBody>
      </p:sp>
      <p:sp>
        <p:nvSpPr>
          <p:cNvPr id="5" name="Title 4"/>
          <p:cNvSpPr>
            <a:spLocks noGrp="1"/>
          </p:cNvSpPr>
          <p:nvPr>
            <p:ph type="title"/>
          </p:nvPr>
        </p:nvSpPr>
        <p:spPr/>
        <p:txBody>
          <a:bodyPr/>
          <a:lstStyle/>
          <a:p>
            <a:r>
              <a:rPr lang="en-US" dirty="0"/>
              <a:t>Use Case Diagrams  </a:t>
            </a:r>
            <a:r>
              <a:rPr lang="en-US" sz="2400" dirty="0"/>
              <a:t>(3)</a:t>
            </a:r>
            <a:endParaRPr lang="en-US" dirty="0"/>
          </a:p>
        </p:txBody>
      </p:sp>
      <p:pic>
        <p:nvPicPr>
          <p:cNvPr id="6" name="Picture 5"/>
          <p:cNvPicPr>
            <a:picLocks noChangeAspect="1"/>
          </p:cNvPicPr>
          <p:nvPr/>
        </p:nvPicPr>
        <p:blipFill>
          <a:blip r:embed="rId2"/>
          <a:stretch>
            <a:fillRect/>
          </a:stretch>
        </p:blipFill>
        <p:spPr>
          <a:xfrm>
            <a:off x="5716272" y="1517712"/>
            <a:ext cx="4916232" cy="5154115"/>
          </a:xfrm>
          <a:prstGeom prst="rect">
            <a:avLst/>
          </a:prstGeom>
        </p:spPr>
      </p:pic>
      <p:pic>
        <p:nvPicPr>
          <p:cNvPr id="4" name="Picture 3"/>
          <p:cNvPicPr>
            <a:picLocks noChangeAspect="1"/>
          </p:cNvPicPr>
          <p:nvPr/>
        </p:nvPicPr>
        <p:blipFill>
          <a:blip r:embed="rId3"/>
          <a:stretch>
            <a:fillRect/>
          </a:stretch>
        </p:blipFill>
        <p:spPr>
          <a:xfrm>
            <a:off x="2495601" y="4966084"/>
            <a:ext cx="2563033" cy="1871455"/>
          </a:xfrm>
          <a:prstGeom prst="rect">
            <a:avLst/>
          </a:prstGeom>
        </p:spPr>
      </p:pic>
    </p:spTree>
    <p:extLst>
      <p:ext uri="{BB962C8B-B14F-4D97-AF65-F5344CB8AC3E}">
        <p14:creationId xmlns:p14="http://schemas.microsoft.com/office/powerpoint/2010/main" val="396001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1800" dirty="0"/>
              <a:t>Use Case diagrams consist of</a:t>
            </a:r>
          </a:p>
          <a:p>
            <a:r>
              <a:rPr lang="en-US" sz="1800" dirty="0">
                <a:solidFill>
                  <a:srgbClr val="6600FF"/>
                </a:solidFill>
              </a:rPr>
              <a:t>Actors</a:t>
            </a:r>
            <a:r>
              <a:rPr lang="en-US" sz="1800" dirty="0"/>
              <a:t> </a:t>
            </a:r>
          </a:p>
          <a:p>
            <a:pPr lvl="1"/>
            <a:r>
              <a:rPr lang="en-US" dirty="0"/>
              <a:t>External entities that interact with the system. </a:t>
            </a:r>
          </a:p>
          <a:p>
            <a:pPr lvl="1"/>
            <a:r>
              <a:rPr lang="en-US" dirty="0"/>
              <a:t>Examples of actors include a user role (e.g., a system administrator, a bank customer, a bank teller) or another system (e.g., a central database, a fabrication line). </a:t>
            </a:r>
          </a:p>
          <a:p>
            <a:pPr lvl="1"/>
            <a:r>
              <a:rPr lang="en-US" dirty="0"/>
              <a:t>Actors have unique names and descriptions. </a:t>
            </a:r>
          </a:p>
          <a:p>
            <a:r>
              <a:rPr lang="en-US" sz="1800" dirty="0">
                <a:solidFill>
                  <a:srgbClr val="6600FF"/>
                </a:solidFill>
              </a:rPr>
              <a:t>Use cases </a:t>
            </a:r>
          </a:p>
          <a:p>
            <a:pPr lvl="1"/>
            <a:r>
              <a:rPr lang="en-US" dirty="0"/>
              <a:t>Describe the behavior of the system as seen from an actor’s point of view. </a:t>
            </a:r>
          </a:p>
          <a:p>
            <a:pPr lvl="1"/>
            <a:r>
              <a:rPr lang="en-US" dirty="0"/>
              <a:t>A use case describes a function provided by the system as a set of events that yields a visible result for the actors. Actors initiate a use case to access system functionality. The use case can then initiate other use cases and gather more information from the actors. When actors and use cases exchange information, they are said to </a:t>
            </a:r>
            <a:r>
              <a:rPr lang="en-US" b="1" i="1" dirty="0"/>
              <a:t>communicate</a:t>
            </a:r>
          </a:p>
        </p:txBody>
      </p:sp>
      <p:sp>
        <p:nvSpPr>
          <p:cNvPr id="3" name="Date Placeholder 2"/>
          <p:cNvSpPr>
            <a:spLocks noGrp="1"/>
          </p:cNvSpPr>
          <p:nvPr>
            <p:ph type="dt" sz="half" idx="10"/>
          </p:nvPr>
        </p:nvSpPr>
        <p:spPr/>
        <p:txBody>
          <a:bodyPr/>
          <a:lstStyle/>
          <a:p>
            <a:pPr>
              <a:defRPr/>
            </a:pPr>
            <a:r>
              <a:rPr lang="en-GB">
                <a:solidFill>
                  <a:prstClr val="black"/>
                </a:solidFill>
              </a:rPr>
              <a:t>30/10/2014</a:t>
            </a:r>
            <a:endParaRPr lang="en-US">
              <a:solidFill>
                <a:prstClr val="black"/>
              </a:solidFill>
            </a:endParaRPr>
          </a:p>
        </p:txBody>
      </p:sp>
      <p:sp>
        <p:nvSpPr>
          <p:cNvPr id="4" name="Footer Placeholder 3"/>
          <p:cNvSpPr>
            <a:spLocks noGrp="1"/>
          </p:cNvSpPr>
          <p:nvPr>
            <p:ph type="ftr" sz="quarter" idx="11"/>
          </p:nvPr>
        </p:nvSpPr>
        <p:spPr/>
        <p:txBody>
          <a:bodyPr/>
          <a:lstStyle/>
          <a:p>
            <a:pPr>
              <a:defRPr/>
            </a:pPr>
            <a:r>
              <a:rPr lang="en-US">
                <a:solidFill>
                  <a:prstClr val="black"/>
                </a:solidFill>
              </a:rPr>
              <a:t>Chapter 4 Requirements Engineering</a:t>
            </a:r>
          </a:p>
        </p:txBody>
      </p:sp>
      <p:sp>
        <p:nvSpPr>
          <p:cNvPr id="5" name="Title 4"/>
          <p:cNvSpPr>
            <a:spLocks noGrp="1"/>
          </p:cNvSpPr>
          <p:nvPr>
            <p:ph type="title"/>
          </p:nvPr>
        </p:nvSpPr>
        <p:spPr/>
        <p:txBody>
          <a:bodyPr/>
          <a:lstStyle/>
          <a:p>
            <a:r>
              <a:rPr lang="en-US" dirty="0"/>
              <a:t>Use Case Diagrams</a:t>
            </a:r>
          </a:p>
        </p:txBody>
      </p:sp>
    </p:spTree>
    <p:extLst>
      <p:ext uri="{BB962C8B-B14F-4D97-AF65-F5344CB8AC3E}">
        <p14:creationId xmlns:p14="http://schemas.microsoft.com/office/powerpoint/2010/main" val="235640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en-US" b="1" dirty="0">
                <a:solidFill>
                  <a:srgbClr val="6600FF"/>
                </a:solidFill>
              </a:rPr>
              <a:t>Rent Bike Use Case</a:t>
            </a:r>
          </a:p>
          <a:p>
            <a:r>
              <a:rPr lang="en-US" sz="1600" dirty="0"/>
              <a:t>Customers have the option to browse or search the database at a customer kiosk to select available bike(s) for rental and specify the rental period for each of the selected bikes. Alternatively, they can have an employee of the bike shop browse or search the database, make customer suggestions with which the customer can agree or disagree, and record the respective rental periods. The selected bikes are then physically examined by an employee to ensure their suitability for rental. If any bikes are unsuitable, they are marked for repair (see Update Bike use case) and alternative bike selections are made by either the customer or employee. Then the system will display to the employee any special discounts that might apply to frequent customers. The employee informs the customer of the final price (including all bike rates, rental durations, rental deposits and discounts) for all bikes rented, accepts the payment for the rental and authorizes the rental.  The employee will check out the bikes by either associating the bike(s) with the pre-existing customer record, or by creating a new customer record and then associating that record with the bike(s).  A receipt will be printed for the customer which lists the details and cost of each bike rental. A rental request may be cancelled at any time during this process, up until the bikes are associated with the customer. After that, the Return Bike use case will apply.</a:t>
            </a:r>
          </a:p>
          <a:p>
            <a:endParaRPr lang="en-US" sz="1600" dirty="0"/>
          </a:p>
        </p:txBody>
      </p:sp>
      <p:sp>
        <p:nvSpPr>
          <p:cNvPr id="3" name="Date Placeholder 2"/>
          <p:cNvSpPr>
            <a:spLocks noGrp="1"/>
          </p:cNvSpPr>
          <p:nvPr>
            <p:ph type="dt" sz="half" idx="10"/>
          </p:nvPr>
        </p:nvSpPr>
        <p:spPr/>
        <p:txBody>
          <a:bodyPr/>
          <a:lstStyle/>
          <a:p>
            <a:pPr>
              <a:defRPr/>
            </a:pPr>
            <a:r>
              <a:rPr lang="en-GB">
                <a:solidFill>
                  <a:prstClr val="black"/>
                </a:solidFill>
              </a:rPr>
              <a:t>30/10/2014</a:t>
            </a:r>
            <a:endParaRPr lang="en-US">
              <a:solidFill>
                <a:prstClr val="black"/>
              </a:solidFill>
            </a:endParaRPr>
          </a:p>
        </p:txBody>
      </p:sp>
      <p:sp>
        <p:nvSpPr>
          <p:cNvPr id="4" name="Footer Placeholder 3"/>
          <p:cNvSpPr>
            <a:spLocks noGrp="1"/>
          </p:cNvSpPr>
          <p:nvPr>
            <p:ph type="ftr" sz="quarter" idx="11"/>
          </p:nvPr>
        </p:nvSpPr>
        <p:spPr/>
        <p:txBody>
          <a:bodyPr/>
          <a:lstStyle/>
          <a:p>
            <a:pPr>
              <a:defRPr/>
            </a:pPr>
            <a:r>
              <a:rPr lang="en-US">
                <a:solidFill>
                  <a:prstClr val="black"/>
                </a:solidFill>
              </a:rPr>
              <a:t>Chapter 4 Requirements Engineering</a:t>
            </a:r>
          </a:p>
        </p:txBody>
      </p:sp>
      <p:sp>
        <p:nvSpPr>
          <p:cNvPr id="5" name="Title 4"/>
          <p:cNvSpPr>
            <a:spLocks noGrp="1"/>
          </p:cNvSpPr>
          <p:nvPr>
            <p:ph type="title"/>
          </p:nvPr>
        </p:nvSpPr>
        <p:spPr/>
        <p:txBody>
          <a:bodyPr/>
          <a:lstStyle/>
          <a:p>
            <a:r>
              <a:rPr lang="en-US" dirty="0"/>
              <a:t>Use Case Description  </a:t>
            </a:r>
            <a:r>
              <a:rPr lang="en-US" sz="2400" dirty="0"/>
              <a:t>(1)</a:t>
            </a:r>
            <a:br>
              <a:rPr lang="en-US" sz="2400" dirty="0"/>
            </a:br>
            <a:r>
              <a:rPr lang="en-US" sz="2400" dirty="0">
                <a:solidFill>
                  <a:schemeClr val="bg2"/>
                </a:solidFill>
              </a:rPr>
              <a:t>The Overview</a:t>
            </a:r>
          </a:p>
        </p:txBody>
      </p:sp>
    </p:spTree>
    <p:extLst>
      <p:ext uri="{BB962C8B-B14F-4D97-AF65-F5344CB8AC3E}">
        <p14:creationId xmlns:p14="http://schemas.microsoft.com/office/powerpoint/2010/main" val="328889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48924" y="2189176"/>
            <a:ext cx="5239164" cy="4912233"/>
          </a:xfrm>
        </p:spPr>
        <p:txBody>
          <a:bodyPr>
            <a:noAutofit/>
          </a:bodyPr>
          <a:lstStyle/>
          <a:p>
            <a:pPr marL="45720" indent="0">
              <a:buNone/>
            </a:pPr>
            <a:r>
              <a:rPr lang="en-US" sz="1600" b="1" dirty="0">
                <a:solidFill>
                  <a:srgbClr val="C00000"/>
                </a:solidFill>
              </a:rPr>
              <a:t>Primary Flow </a:t>
            </a:r>
            <a:r>
              <a:rPr lang="en-US" sz="1600" dirty="0"/>
              <a:t> “Typical rental” </a:t>
            </a:r>
            <a:br>
              <a:rPr lang="en-US" sz="1600" dirty="0"/>
            </a:br>
            <a:r>
              <a:rPr lang="en-US" sz="1400" i="1" dirty="0"/>
              <a:t>(consists of subordinate use cases)</a:t>
            </a:r>
          </a:p>
          <a:p>
            <a:pPr>
              <a:spcBef>
                <a:spcPts val="0"/>
              </a:spcBef>
            </a:pPr>
            <a:r>
              <a:rPr lang="en-US" sz="1600" dirty="0"/>
              <a:t>Employee Selects Bikes </a:t>
            </a:r>
          </a:p>
          <a:p>
            <a:pPr>
              <a:spcBef>
                <a:spcPts val="0"/>
              </a:spcBef>
            </a:pPr>
            <a:r>
              <a:rPr lang="en-US" sz="1600" dirty="0"/>
              <a:t>Employee Selects Customer</a:t>
            </a:r>
          </a:p>
          <a:p>
            <a:pPr>
              <a:spcBef>
                <a:spcPts val="0"/>
              </a:spcBef>
            </a:pPr>
            <a:r>
              <a:rPr lang="en-US" sz="1600" dirty="0"/>
              <a:t>Employee Confirms Reservation</a:t>
            </a:r>
          </a:p>
          <a:p>
            <a:pPr marL="45720" indent="0">
              <a:buNone/>
            </a:pPr>
            <a:r>
              <a:rPr lang="en-US" sz="1600" dirty="0"/>
              <a:t/>
            </a:r>
            <a:br>
              <a:rPr lang="en-US" sz="1600" dirty="0"/>
            </a:br>
            <a:r>
              <a:rPr lang="en-US" sz="1600" b="1" dirty="0">
                <a:solidFill>
                  <a:srgbClr val="C00000"/>
                </a:solidFill>
              </a:rPr>
              <a:t>Alternate Flow </a:t>
            </a:r>
            <a:r>
              <a:rPr lang="en-US" sz="1600" dirty="0"/>
              <a:t>“Customer selects bikes rental” </a:t>
            </a:r>
            <a:br>
              <a:rPr lang="en-US" sz="1600" dirty="0"/>
            </a:br>
            <a:r>
              <a:rPr lang="en-US" sz="1400" i="1" dirty="0"/>
              <a:t>(consists of subordinate use cases)</a:t>
            </a:r>
          </a:p>
          <a:p>
            <a:pPr>
              <a:spcBef>
                <a:spcPts val="0"/>
              </a:spcBef>
            </a:pPr>
            <a:r>
              <a:rPr lang="en-US" sz="1600" dirty="0"/>
              <a:t>Customer Selects Bikes</a:t>
            </a:r>
          </a:p>
          <a:p>
            <a:pPr>
              <a:spcBef>
                <a:spcPts val="0"/>
              </a:spcBef>
            </a:pPr>
            <a:r>
              <a:rPr lang="en-US" sz="1600" dirty="0"/>
              <a:t>Employee Selects Rental Log</a:t>
            </a:r>
          </a:p>
          <a:p>
            <a:pPr>
              <a:spcBef>
                <a:spcPts val="0"/>
              </a:spcBef>
            </a:pPr>
            <a:r>
              <a:rPr lang="en-US" sz="1600" dirty="0"/>
              <a:t>Employee Selects Customer</a:t>
            </a:r>
          </a:p>
          <a:p>
            <a:pPr>
              <a:spcBef>
                <a:spcPts val="0"/>
              </a:spcBef>
            </a:pPr>
            <a:r>
              <a:rPr lang="en-US" sz="1600" dirty="0"/>
              <a:t>Employee Confirms Reservation</a:t>
            </a:r>
            <a:br>
              <a:rPr lang="en-US" sz="1600" dirty="0"/>
            </a:br>
            <a:endParaRPr lang="en-US" sz="1600" dirty="0"/>
          </a:p>
          <a:p>
            <a:pPr marL="45720" indent="0">
              <a:buNone/>
            </a:pPr>
            <a:r>
              <a:rPr lang="en-US" sz="1600" b="1" dirty="0">
                <a:solidFill>
                  <a:srgbClr val="C00000"/>
                </a:solidFill>
              </a:rPr>
              <a:t>Alternate Flow </a:t>
            </a:r>
            <a:r>
              <a:rPr lang="en-US" sz="1600" dirty="0"/>
              <a:t> “Cancellation after bike selection” </a:t>
            </a:r>
            <a:r>
              <a:rPr lang="en-US" sz="1400" i="1" dirty="0"/>
              <a:t>(consists of subordinate use cases)</a:t>
            </a:r>
          </a:p>
          <a:p>
            <a:pPr>
              <a:spcBef>
                <a:spcPts val="0"/>
              </a:spcBef>
            </a:pPr>
            <a:r>
              <a:rPr lang="en-US" sz="1600" dirty="0"/>
              <a:t>Employee Selects Bikes</a:t>
            </a:r>
          </a:p>
          <a:p>
            <a:pPr>
              <a:spcBef>
                <a:spcPts val="0"/>
              </a:spcBef>
            </a:pPr>
            <a:r>
              <a:rPr lang="en-US" sz="1600" dirty="0"/>
              <a:t>Cancel Reservation</a:t>
            </a:r>
          </a:p>
          <a:p>
            <a:pPr>
              <a:spcBef>
                <a:spcPts val="0"/>
              </a:spcBef>
            </a:pPr>
            <a:endParaRPr lang="en-US" sz="1600" dirty="0"/>
          </a:p>
          <a:p>
            <a:pPr lvl="0"/>
            <a:endParaRPr lang="en-US" sz="1600" dirty="0"/>
          </a:p>
          <a:p>
            <a:endParaRPr lang="en-US" sz="1600" dirty="0"/>
          </a:p>
        </p:txBody>
      </p:sp>
      <p:sp>
        <p:nvSpPr>
          <p:cNvPr id="6" name="Content Placeholder 5"/>
          <p:cNvSpPr>
            <a:spLocks noGrp="1"/>
          </p:cNvSpPr>
          <p:nvPr>
            <p:ph sz="half" idx="2"/>
          </p:nvPr>
        </p:nvSpPr>
        <p:spPr>
          <a:xfrm>
            <a:off x="6384032" y="2189176"/>
            <a:ext cx="4207768" cy="4912233"/>
          </a:xfrm>
        </p:spPr>
        <p:txBody>
          <a:bodyPr>
            <a:noAutofit/>
          </a:bodyPr>
          <a:lstStyle/>
          <a:p>
            <a:pPr marL="45720" indent="0">
              <a:buNone/>
            </a:pPr>
            <a:r>
              <a:rPr lang="en-US" sz="1600" b="1" dirty="0">
                <a:solidFill>
                  <a:srgbClr val="C00000"/>
                </a:solidFill>
              </a:rPr>
              <a:t>Alternate Flow </a:t>
            </a:r>
            <a:r>
              <a:rPr lang="en-US" sz="1600" dirty="0"/>
              <a:t> “Cancellation after bike selection” </a:t>
            </a:r>
            <a:r>
              <a:rPr lang="en-US" sz="1400" i="1" dirty="0"/>
              <a:t>(consists of subordinate use cases)</a:t>
            </a:r>
          </a:p>
          <a:p>
            <a:pPr>
              <a:spcBef>
                <a:spcPts val="0"/>
              </a:spcBef>
            </a:pPr>
            <a:r>
              <a:rPr lang="en-US" sz="1600" dirty="0"/>
              <a:t>Customer Selects Bikes</a:t>
            </a:r>
          </a:p>
          <a:p>
            <a:pPr>
              <a:spcBef>
                <a:spcPts val="0"/>
              </a:spcBef>
            </a:pPr>
            <a:r>
              <a:rPr lang="en-US" sz="1600" dirty="0"/>
              <a:t>Cancel Reservation</a:t>
            </a:r>
          </a:p>
          <a:p>
            <a:endParaRPr lang="en-US" sz="1600" dirty="0"/>
          </a:p>
          <a:p>
            <a:pPr marL="45720" indent="0">
              <a:buNone/>
            </a:pPr>
            <a:r>
              <a:rPr lang="en-US" sz="1600" b="1" dirty="0">
                <a:solidFill>
                  <a:srgbClr val="C00000"/>
                </a:solidFill>
              </a:rPr>
              <a:t>Alternate Flow </a:t>
            </a:r>
            <a:r>
              <a:rPr lang="en-US" sz="1600" dirty="0"/>
              <a:t> “Cancellation after rental log selection” </a:t>
            </a:r>
            <a:r>
              <a:rPr lang="en-US" sz="1400" i="1" dirty="0"/>
              <a:t>(consists of subordinate use cases)</a:t>
            </a:r>
          </a:p>
          <a:p>
            <a:pPr>
              <a:spcBef>
                <a:spcPts val="0"/>
              </a:spcBef>
            </a:pPr>
            <a:r>
              <a:rPr lang="en-US" sz="1600" dirty="0"/>
              <a:t>Customer Selects Bikes</a:t>
            </a:r>
          </a:p>
          <a:p>
            <a:pPr>
              <a:spcBef>
                <a:spcPts val="0"/>
              </a:spcBef>
            </a:pPr>
            <a:r>
              <a:rPr lang="en-US" sz="1600" dirty="0"/>
              <a:t>Employee Selects Rental Log</a:t>
            </a:r>
          </a:p>
          <a:p>
            <a:pPr>
              <a:spcBef>
                <a:spcPts val="0"/>
              </a:spcBef>
            </a:pPr>
            <a:r>
              <a:rPr lang="en-US" sz="1600" dirty="0"/>
              <a:t>Cancel Reservation</a:t>
            </a:r>
          </a:p>
          <a:p>
            <a:endParaRPr lang="en-US" sz="1600" dirty="0"/>
          </a:p>
          <a:p>
            <a:pPr marL="45720" indent="0">
              <a:buNone/>
            </a:pPr>
            <a:r>
              <a:rPr lang="en-US" sz="1600" b="1" dirty="0">
                <a:solidFill>
                  <a:srgbClr val="C00000"/>
                </a:solidFill>
              </a:rPr>
              <a:t>Alternate Flow </a:t>
            </a:r>
            <a:r>
              <a:rPr lang="en-US" sz="1600" dirty="0"/>
              <a:t>“Cancellation after customer selection” </a:t>
            </a:r>
            <a:r>
              <a:rPr lang="en-US" sz="1400" i="1" dirty="0"/>
              <a:t>(consists of subordinate use cases)</a:t>
            </a:r>
          </a:p>
          <a:p>
            <a:pPr>
              <a:spcBef>
                <a:spcPts val="0"/>
              </a:spcBef>
            </a:pPr>
            <a:r>
              <a:rPr lang="en-US" sz="1600" dirty="0"/>
              <a:t>Employee Select Bikes</a:t>
            </a:r>
          </a:p>
          <a:p>
            <a:pPr>
              <a:spcBef>
                <a:spcPts val="0"/>
              </a:spcBef>
            </a:pPr>
            <a:r>
              <a:rPr lang="en-US" sz="1600" dirty="0"/>
              <a:t>Employee Selects Customer</a:t>
            </a:r>
          </a:p>
          <a:p>
            <a:pPr>
              <a:spcBef>
                <a:spcPts val="0"/>
              </a:spcBef>
            </a:pPr>
            <a:r>
              <a:rPr lang="en-US" sz="1600" dirty="0"/>
              <a:t>Cancel Reservation</a:t>
            </a:r>
          </a:p>
          <a:p>
            <a:endParaRPr lang="en-US" sz="1600" dirty="0"/>
          </a:p>
        </p:txBody>
      </p:sp>
      <p:sp>
        <p:nvSpPr>
          <p:cNvPr id="3" name="Date Placeholder 2"/>
          <p:cNvSpPr>
            <a:spLocks noGrp="1"/>
          </p:cNvSpPr>
          <p:nvPr>
            <p:ph type="dt" sz="half" idx="10"/>
          </p:nvPr>
        </p:nvSpPr>
        <p:spPr/>
        <p:txBody>
          <a:bodyPr/>
          <a:lstStyle/>
          <a:p>
            <a:pPr>
              <a:defRPr/>
            </a:pPr>
            <a:r>
              <a:rPr lang="en-GB">
                <a:solidFill>
                  <a:prstClr val="black"/>
                </a:solidFill>
              </a:rPr>
              <a:t>30/10/2014</a:t>
            </a: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solidFill>
            </a:endParaRPr>
          </a:p>
        </p:txBody>
      </p:sp>
      <p:sp>
        <p:nvSpPr>
          <p:cNvPr id="5" name="Title 4"/>
          <p:cNvSpPr>
            <a:spLocks noGrp="1"/>
          </p:cNvSpPr>
          <p:nvPr>
            <p:ph type="title"/>
          </p:nvPr>
        </p:nvSpPr>
        <p:spPr/>
        <p:txBody>
          <a:bodyPr/>
          <a:lstStyle/>
          <a:p>
            <a:r>
              <a:rPr lang="en-US" dirty="0"/>
              <a:t>Use Case Description  </a:t>
            </a:r>
            <a:r>
              <a:rPr lang="en-US" sz="2400" dirty="0"/>
              <a:t>(2)</a:t>
            </a:r>
            <a:br>
              <a:rPr lang="en-US" sz="2400" dirty="0"/>
            </a:br>
            <a:r>
              <a:rPr lang="en-US" sz="2400" dirty="0">
                <a:solidFill>
                  <a:schemeClr val="bg2"/>
                </a:solidFill>
              </a:rPr>
              <a:t>The Scenarios</a:t>
            </a:r>
          </a:p>
        </p:txBody>
      </p:sp>
      <p:sp>
        <p:nvSpPr>
          <p:cNvPr id="7" name="Rectangle 6"/>
          <p:cNvSpPr/>
          <p:nvPr/>
        </p:nvSpPr>
        <p:spPr>
          <a:xfrm>
            <a:off x="1662269" y="1615042"/>
            <a:ext cx="2158220" cy="369332"/>
          </a:xfrm>
          <a:prstGeom prst="rect">
            <a:avLst/>
          </a:prstGeom>
        </p:spPr>
        <p:txBody>
          <a:bodyPr wrap="none">
            <a:spAutoFit/>
          </a:bodyPr>
          <a:lstStyle/>
          <a:p>
            <a:pPr marL="45720"/>
            <a:r>
              <a:rPr lang="en-US" b="1" dirty="0">
                <a:solidFill>
                  <a:srgbClr val="6600FF"/>
                </a:solidFill>
              </a:rPr>
              <a:t>Rent Bike Use Case</a:t>
            </a:r>
          </a:p>
        </p:txBody>
      </p:sp>
    </p:spTree>
    <p:extLst>
      <p:ext uri="{BB962C8B-B14F-4D97-AF65-F5344CB8AC3E}">
        <p14:creationId xmlns:p14="http://schemas.microsoft.com/office/powerpoint/2010/main" val="855154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Widescreen</PresentationFormat>
  <Paragraphs>105</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Consolas</vt:lpstr>
      <vt:lpstr>Franklin Gothic Medium</vt:lpstr>
      <vt:lpstr>Wingdings</vt:lpstr>
      <vt:lpstr>Wingdings 2</vt:lpstr>
      <vt:lpstr>Java Green</vt:lpstr>
      <vt:lpstr>StarUML Tips</vt:lpstr>
      <vt:lpstr>StarUML tips</vt:lpstr>
      <vt:lpstr>Use Case Diagrams</vt:lpstr>
      <vt:lpstr>Use Case Diagrams  (1)</vt:lpstr>
      <vt:lpstr>Use Case Diagrams  (2)</vt:lpstr>
      <vt:lpstr>Use Case Diagrams  (3)</vt:lpstr>
      <vt:lpstr>Use Case Diagrams</vt:lpstr>
      <vt:lpstr>Use Case Description  (1) The Overview</vt:lpstr>
      <vt:lpstr>Use Case Description  (2) The Scenarios</vt:lpstr>
      <vt:lpstr>Decomposed Use Case Diagrams</vt:lpstr>
      <vt:lpstr>More Advanced Use Case Diagrams</vt:lpstr>
      <vt:lpstr>More Use Case Symbols  (1)</vt:lpstr>
      <vt:lpstr>More Use Case Symbols  (2)</vt:lpstr>
      <vt:lpstr>More Use Case Symbols  (3)</vt:lpstr>
      <vt:lpstr>One More Example</vt:lpstr>
    </vt:vector>
  </TitlesOfParts>
  <Company>Rowan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StarUML Tips</dc:title>
  <dc:creator>Myers, Jack F</dc:creator>
  <cp:lastModifiedBy>Myers, Jack F</cp:lastModifiedBy>
  <cp:revision>1</cp:revision>
  <dcterms:created xsi:type="dcterms:W3CDTF">2017-09-29T15:09:43Z</dcterms:created>
  <dcterms:modified xsi:type="dcterms:W3CDTF">2017-09-29T15:10:34Z</dcterms:modified>
</cp:coreProperties>
</file>