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70888" y="6645106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048000" y="6645106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000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22446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70888" y="664135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048000" y="6641350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3172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 spc="0"/>
            </a:lvl1pPr>
            <a:lvl2pPr>
              <a:defRPr sz="2000" spc="0"/>
            </a:lvl2pPr>
            <a:lvl3pPr>
              <a:defRPr sz="1800" spc="0"/>
            </a:lvl3pPr>
            <a:lvl4pPr>
              <a:defRPr sz="16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 spc="0"/>
            </a:lvl1pPr>
            <a:lvl2pPr>
              <a:defRPr sz="2000" spc="0"/>
            </a:lvl2pPr>
            <a:lvl3pPr>
              <a:defRPr sz="1800" spc="0"/>
            </a:lvl3pPr>
            <a:lvl4pPr>
              <a:defRPr sz="16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0888" y="664135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41350"/>
            <a:ext cx="85344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72257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0888" y="661760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617600"/>
            <a:ext cx="8686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72298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0888" y="6629475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629475"/>
            <a:ext cx="91440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6199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664135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41350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85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61760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17600"/>
            <a:ext cx="8686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2079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ava Foundations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61760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617600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5532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Jay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61760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617600"/>
            <a:ext cx="88392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4820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mediu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defRPr sz="24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20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61760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17600"/>
            <a:ext cx="8686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1192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4488" indent="-300038">
              <a:spcAft>
                <a:spcPts val="600"/>
              </a:spcAft>
              <a:defRPr sz="2800" spc="0">
                <a:solidFill>
                  <a:schemeClr val="tx1"/>
                </a:solidFill>
              </a:defRPr>
            </a:lvl1pPr>
            <a:lvl2pPr marL="623888" indent="-258763">
              <a:spcAft>
                <a:spcPts val="600"/>
              </a:spcAft>
              <a:defRPr sz="24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20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61760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17600"/>
            <a:ext cx="8686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2566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4222668" cy="4912233"/>
          </a:xfrm>
        </p:spPr>
        <p:txBody>
          <a:bodyPr>
            <a:normAutofit/>
          </a:bodyPr>
          <a:lstStyle>
            <a:lvl1pPr>
              <a:defRPr sz="2000" spc="0">
                <a:solidFill>
                  <a:schemeClr val="tx1"/>
                </a:solidFill>
              </a:defRPr>
            </a:lvl1pPr>
            <a:lvl2pPr>
              <a:defRPr sz="1800" spc="0">
                <a:solidFill>
                  <a:schemeClr val="tx1"/>
                </a:solidFill>
              </a:defRPr>
            </a:lvl2pPr>
            <a:lvl3pPr>
              <a:defRPr sz="1600" spc="0">
                <a:solidFill>
                  <a:schemeClr val="tx1"/>
                </a:solidFill>
              </a:defRPr>
            </a:lvl3pPr>
            <a:lvl4pPr>
              <a:defRPr sz="1400" spc="0">
                <a:solidFill>
                  <a:schemeClr val="tx1"/>
                </a:solidFill>
              </a:defRPr>
            </a:lvl4pPr>
            <a:lvl5pPr>
              <a:defRPr sz="1400" spc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258294" cy="4912233"/>
          </a:xfrm>
        </p:spPr>
        <p:txBody>
          <a:bodyPr>
            <a:normAutofit/>
          </a:bodyPr>
          <a:lstStyle>
            <a:lvl1pPr>
              <a:defRPr sz="2000" spc="0">
                <a:solidFill>
                  <a:schemeClr val="tx1"/>
                </a:solidFill>
              </a:defRPr>
            </a:lvl1pPr>
            <a:lvl2pPr>
              <a:defRPr sz="1800" spc="0">
                <a:solidFill>
                  <a:schemeClr val="tx1"/>
                </a:solidFill>
              </a:defRPr>
            </a:lvl2pPr>
            <a:lvl3pPr>
              <a:defRPr sz="1600" spc="0">
                <a:solidFill>
                  <a:schemeClr val="tx1"/>
                </a:solidFill>
              </a:defRPr>
            </a:lvl3pPr>
            <a:lvl4pPr>
              <a:defRPr sz="1400" spc="0">
                <a:solidFill>
                  <a:schemeClr val="tx1"/>
                </a:solidFill>
              </a:defRPr>
            </a:lvl4pPr>
            <a:lvl5pPr>
              <a:defRPr sz="1400" spc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629475"/>
            <a:ext cx="8686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3606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mediu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4222668" cy="4912233"/>
          </a:xfrm>
        </p:spPr>
        <p:txBody>
          <a:bodyPr>
            <a:normAutofit/>
          </a:bodyPr>
          <a:lstStyle>
            <a:lvl1pPr>
              <a:defRPr sz="2400" spc="0">
                <a:solidFill>
                  <a:schemeClr val="tx1"/>
                </a:solidFill>
              </a:defRPr>
            </a:lvl1pPr>
            <a:lvl2pPr>
              <a:defRPr sz="2000" spc="0">
                <a:solidFill>
                  <a:schemeClr val="tx1"/>
                </a:solidFill>
              </a:defRPr>
            </a:lvl2pPr>
            <a:lvl3pPr>
              <a:defRPr sz="1800" spc="0">
                <a:solidFill>
                  <a:schemeClr val="tx1"/>
                </a:solidFill>
              </a:defRPr>
            </a:lvl3pPr>
            <a:lvl4pPr>
              <a:defRPr sz="1600" spc="0">
                <a:solidFill>
                  <a:schemeClr val="tx1"/>
                </a:solidFill>
              </a:defRPr>
            </a:lvl4pPr>
            <a:lvl5pPr>
              <a:defRPr sz="1600" spc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258294" cy="4912233"/>
          </a:xfrm>
        </p:spPr>
        <p:txBody>
          <a:bodyPr>
            <a:normAutofit/>
          </a:bodyPr>
          <a:lstStyle>
            <a:lvl1pPr>
              <a:defRPr sz="2400" spc="0">
                <a:solidFill>
                  <a:schemeClr val="tx1"/>
                </a:solidFill>
              </a:defRPr>
            </a:lvl1pPr>
            <a:lvl2pPr>
              <a:defRPr sz="2000" spc="0">
                <a:solidFill>
                  <a:schemeClr val="tx1"/>
                </a:solidFill>
              </a:defRPr>
            </a:lvl2pPr>
            <a:lvl3pPr>
              <a:defRPr sz="1800" spc="0">
                <a:solidFill>
                  <a:schemeClr val="tx1"/>
                </a:solidFill>
              </a:defRPr>
            </a:lvl3pPr>
            <a:lvl4pPr>
              <a:defRPr sz="1600" spc="0">
                <a:solidFill>
                  <a:schemeClr val="tx1"/>
                </a:solidFill>
              </a:defRPr>
            </a:lvl4pPr>
            <a:lvl5pPr>
              <a:defRPr sz="1600" spc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629475"/>
            <a:ext cx="8686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3847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685800"/>
            <a:ext cx="8407893" cy="5440679"/>
          </a:xfrm>
        </p:spPr>
        <p:txBody>
          <a:bodyPr/>
          <a:lstStyle>
            <a:lvl1pPr marL="4572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64008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914400" indent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7280" indent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581975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581975"/>
            <a:ext cx="88392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81260" cy="406153"/>
          </a:xfrm>
        </p:spPr>
        <p:txBody>
          <a:bodyPr/>
          <a:lstStyle>
            <a:lvl1pPr>
              <a:defRPr sz="2000" u="sng" cap="none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smtClean="0">
                <a:solidFill>
                  <a:prstClr val="black"/>
                </a:solidFill>
                <a:latin typeface="Arial Narrow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0399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242852"/>
                </a:solidFill>
              </a:rPr>
              <a:t>30/10/2014</a:t>
            </a:r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242852"/>
                </a:solidFill>
              </a:rPr>
              <a:t>Chapter 4 Requirements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606AE16-8D53-A649-9482-7C8DBD7175B3}" type="slidenum">
              <a:rPr lang="en-US" smtClean="0">
                <a:solidFill>
                  <a:srgbClr val="24285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6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med">
    <p:wipe dir="r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cap="none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+ 1 view model of software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6600FF"/>
                </a:solidFill>
              </a:rPr>
              <a:t>logical view</a:t>
            </a:r>
            <a:r>
              <a:rPr lang="en-US" dirty="0"/>
              <a:t>, which shows the key abstractions in the system as objects or object classes. </a:t>
            </a:r>
            <a:endParaRPr lang="en-GB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6600FF"/>
                </a:solidFill>
              </a:rPr>
              <a:t>process view</a:t>
            </a:r>
            <a:r>
              <a:rPr lang="en-US" dirty="0"/>
              <a:t>, which shows how, at run-time, the system is composed of interacting processes. </a:t>
            </a:r>
            <a:endParaRPr lang="en-GB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6600FF"/>
                </a:solidFill>
              </a:rPr>
              <a:t>development view</a:t>
            </a:r>
            <a:r>
              <a:rPr lang="en-US" dirty="0"/>
              <a:t>, which shows how the software is decomposed for development.</a:t>
            </a:r>
            <a:endParaRPr lang="en-GB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6600FF"/>
                </a:solidFill>
              </a:rPr>
              <a:t>physical view</a:t>
            </a:r>
            <a:r>
              <a:rPr lang="en-US" dirty="0"/>
              <a:t>, which shows the system hardware and how software components are distributed across the processors in the system.</a:t>
            </a:r>
          </a:p>
          <a:p>
            <a:r>
              <a:rPr lang="en-US" dirty="0"/>
              <a:t>Related using use cases or scenarios (+1) </a:t>
            </a:r>
            <a:endParaRPr lang="en-GB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6 Architectural Design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6B35-256A-2A40-9472-A482CF8F5D90}" type="datetime1">
              <a:rPr lang="en-GB" smtClean="0"/>
              <a:t>27/10/2017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6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0999" y="1719071"/>
            <a:ext cx="2123489" cy="4407408"/>
          </a:xfrm>
        </p:spPr>
        <p:txBody>
          <a:bodyPr/>
          <a:lstStyle/>
          <a:p>
            <a:r>
              <a:rPr lang="en-US" dirty="0"/>
              <a:t>Bike shop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Diagrams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753181"/>
            <a:ext cx="5916538" cy="46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Shows how the design is organised into logically related groups of objects.</a:t>
            </a:r>
          </a:p>
          <a:p>
            <a:pPr marL="45720" indent="0">
              <a:buNone/>
            </a:pPr>
            <a:endParaRPr lang="en-GB" dirty="0"/>
          </a:p>
          <a:p>
            <a:r>
              <a:rPr lang="en-GB" dirty="0"/>
              <a:t>In the UML, these are shown using packages - an encapsulation construct. This is a logical model. The actual organisation of objects in the system may be different.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Diagrams</a:t>
            </a:r>
          </a:p>
        </p:txBody>
      </p:sp>
    </p:spTree>
    <p:extLst>
      <p:ext uri="{BB962C8B-B14F-4D97-AF65-F5344CB8AC3E}">
        <p14:creationId xmlns:p14="http://schemas.microsoft.com/office/powerpoint/2010/main" val="119378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719071"/>
            <a:ext cx="1872207" cy="4407408"/>
          </a:xfrm>
        </p:spPr>
        <p:txBody>
          <a:bodyPr>
            <a:normAutofit/>
          </a:bodyPr>
          <a:lstStyle/>
          <a:p>
            <a:r>
              <a:rPr lang="en-US" sz="1800" dirty="0"/>
              <a:t>A subsystem is a replaceable part of the system with well-defined interfaces that encapsulates the state and behavior of its contained classes.</a:t>
            </a:r>
          </a:p>
          <a:p>
            <a:r>
              <a:rPr lang="en-US" sz="1800" dirty="0"/>
              <a:t>UML component and package  conventions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Subsystem Decomposition</a:t>
            </a:r>
            <a:br>
              <a:rPr lang="en-US" dirty="0"/>
            </a:br>
            <a:r>
              <a:rPr lang="en-US" dirty="0"/>
              <a:t>with Component Diagrams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547367"/>
            <a:ext cx="7068467" cy="527729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402168" y="5539680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0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Deployment diagrams are used to visualize the topology of the physical components of a system where the software components are deployed.</a:t>
            </a:r>
          </a:p>
          <a:p>
            <a:r>
              <a:rPr lang="en-US" dirty="0"/>
              <a:t>Deployment diagrams are used by the system engineers and describe:</a:t>
            </a:r>
          </a:p>
          <a:p>
            <a:pPr lvl="1"/>
            <a:r>
              <a:rPr lang="en-US" dirty="0"/>
              <a:t>The physical components (hardware), </a:t>
            </a:r>
          </a:p>
          <a:p>
            <a:pPr lvl="1"/>
            <a:r>
              <a:rPr lang="en-US" dirty="0"/>
              <a:t>Their distribution</a:t>
            </a:r>
          </a:p>
          <a:p>
            <a:pPr lvl="1"/>
            <a:r>
              <a:rPr lang="en-US" dirty="0"/>
              <a:t>Their association</a:t>
            </a:r>
          </a:p>
          <a:p>
            <a:r>
              <a:rPr lang="en-US" dirty="0"/>
              <a:t>The purpose of deployment diagrams:</a:t>
            </a:r>
          </a:p>
          <a:p>
            <a:pPr lvl="1"/>
            <a:r>
              <a:rPr lang="en-US" dirty="0"/>
              <a:t>Visualize hardware topology of a system.</a:t>
            </a:r>
          </a:p>
          <a:p>
            <a:pPr lvl="1"/>
            <a:r>
              <a:rPr lang="en-US" dirty="0"/>
              <a:t>Describe the hardware components used to deploy software components.</a:t>
            </a:r>
          </a:p>
          <a:p>
            <a:pPr lvl="1"/>
            <a:r>
              <a:rPr lang="en-US" dirty="0"/>
              <a:t>Describe runtime processing nodes.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Diagrams</a:t>
            </a:r>
          </a:p>
        </p:txBody>
      </p:sp>
    </p:spTree>
    <p:extLst>
      <p:ext uri="{BB962C8B-B14F-4D97-AF65-F5344CB8AC3E}">
        <p14:creationId xmlns:p14="http://schemas.microsoft.com/office/powerpoint/2010/main" val="789245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UML deployment diagrams are used to depict the relationship among run-time components and nodes</a:t>
            </a:r>
          </a:p>
          <a:p>
            <a:r>
              <a:rPr lang="en-US" sz="1800" dirty="0"/>
              <a:t>Components</a:t>
            </a:r>
          </a:p>
          <a:p>
            <a:pPr lvl="1"/>
            <a:r>
              <a:rPr lang="en-US" sz="1600" dirty="0"/>
              <a:t>Components are self-contained entities that provide services to other components or actors. </a:t>
            </a:r>
          </a:p>
          <a:p>
            <a:pPr lvl="2"/>
            <a:r>
              <a:rPr lang="en-US" sz="1400" dirty="0"/>
              <a:t>A Web server, for example, is a component that provides services to Web browsers. </a:t>
            </a:r>
          </a:p>
          <a:p>
            <a:pPr lvl="2"/>
            <a:r>
              <a:rPr lang="en-US" sz="1400" dirty="0"/>
              <a:t>A Web browser such as Safari is a component that provides services to a user. </a:t>
            </a:r>
          </a:p>
          <a:p>
            <a:r>
              <a:rPr lang="en-US" sz="1800" dirty="0"/>
              <a:t>Nodes</a:t>
            </a:r>
          </a:p>
          <a:p>
            <a:pPr lvl="1"/>
            <a:r>
              <a:rPr lang="en-US" sz="1600" dirty="0"/>
              <a:t>A node is a physical device or an execution environment in which components are executed.  </a:t>
            </a:r>
          </a:p>
          <a:p>
            <a:pPr lvl="1"/>
            <a:r>
              <a:rPr lang="en-US" sz="1600" dirty="0"/>
              <a:t>A system is composed of interacting run-time components that can be distributed among several nodes. </a:t>
            </a:r>
          </a:p>
          <a:p>
            <a:pPr lvl="1"/>
            <a:r>
              <a:rPr lang="en-US" sz="1600" dirty="0"/>
              <a:t>A node can contain another node, for example, a device can contain an execution environment.</a:t>
            </a:r>
          </a:p>
          <a:p>
            <a:pPr lvl="1"/>
            <a:r>
              <a:rPr lang="en-US" sz="1600" dirty="0"/>
              <a:t>Represented by boxes containing component icons.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Deployment Diagram</a:t>
            </a:r>
          </a:p>
        </p:txBody>
      </p:sp>
    </p:spTree>
    <p:extLst>
      <p:ext uri="{BB962C8B-B14F-4D97-AF65-F5344CB8AC3E}">
        <p14:creationId xmlns:p14="http://schemas.microsoft.com/office/powerpoint/2010/main" val="3380545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Nodes are represented by boxes containing component icons. </a:t>
            </a:r>
          </a:p>
          <a:p>
            <a:r>
              <a:rPr lang="en-US" sz="1800" dirty="0"/>
              <a:t>Nodes can be stereotyped to denote physical devices or execution environments. </a:t>
            </a:r>
          </a:p>
          <a:p>
            <a:r>
              <a:rPr lang="en-US" sz="1800" dirty="0"/>
              <a:t>Communication paths between nodes are represented by solid lines. The protocol used by two nodes to communicate can be indicated with a stereotype on the communication path.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733800"/>
            <a:ext cx="73437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5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40992"/>
            <a:ext cx="8407893" cy="4407408"/>
          </a:xfrm>
        </p:spPr>
        <p:txBody>
          <a:bodyPr/>
          <a:lstStyle/>
          <a:p>
            <a:r>
              <a:rPr lang="en-US" dirty="0"/>
              <a:t>A </a:t>
            </a:r>
            <a:r>
              <a:rPr lang="en-US" dirty="0">
                <a:solidFill>
                  <a:srgbClr val="267422"/>
                </a:solidFill>
              </a:rPr>
              <a:t>stereotype</a:t>
            </a:r>
            <a:r>
              <a:rPr lang="en-US" dirty="0"/>
              <a:t> is one of three types of extensibility mechanisms in the Unified Modeling Language (UML),</a:t>
            </a:r>
          </a:p>
          <a:p>
            <a:r>
              <a:rPr lang="en-US" dirty="0"/>
              <a:t>A Stereotype provides the capability to create new kind of modeling elements. Stereotypes must be based on elements that are part of the UML meta-model. Some common stereotypes for a class are entity, boundary, control, utility and exception.</a:t>
            </a:r>
          </a:p>
          <a:p>
            <a:r>
              <a:rPr lang="en-US" dirty="0"/>
              <a:t>Stereotypes are a way to group classes under a common purpose and are represented by a pair of guillemets (pronounced GEE-may)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Stereotypes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876745" y="4377100"/>
            <a:ext cx="511679" cy="348044"/>
            <a:chOff x="4019938" y="3038669"/>
            <a:chExt cx="511679" cy="348044"/>
          </a:xfrm>
        </p:grpSpPr>
        <p:sp>
          <p:nvSpPr>
            <p:cNvPr id="4" name="Rectangle 3"/>
            <p:cNvSpPr/>
            <p:nvPr/>
          </p:nvSpPr>
          <p:spPr>
            <a:xfrm>
              <a:off x="4038600" y="3048000"/>
              <a:ext cx="4572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19938" y="3038669"/>
              <a:ext cx="511679" cy="348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« 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93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Activity Diagrams</a:t>
            </a:r>
          </a:p>
        </p:txBody>
      </p:sp>
    </p:spTree>
    <p:extLst>
      <p:ext uri="{BB962C8B-B14F-4D97-AF65-F5344CB8AC3E}">
        <p14:creationId xmlns:p14="http://schemas.microsoft.com/office/powerpoint/2010/main" val="197440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kinds of diagrams that </a:t>
            </a:r>
            <a:r>
              <a:rPr lang="en-US" dirty="0" err="1"/>
              <a:t>depct</a:t>
            </a:r>
            <a:r>
              <a:rPr lang="en-US" dirty="0"/>
              <a:t> a process, such as "flow charts" or "workflow diagrams"</a:t>
            </a:r>
          </a:p>
          <a:p>
            <a:r>
              <a:rPr lang="en-US" dirty="0"/>
              <a:t>The Activity Diagram is one such diagram, except it has been formalized in UML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Diagrams</a:t>
            </a:r>
          </a:p>
        </p:txBody>
      </p:sp>
    </p:spTree>
    <p:extLst>
      <p:ext uri="{BB962C8B-B14F-4D97-AF65-F5344CB8AC3E}">
        <p14:creationId xmlns:p14="http://schemas.microsoft.com/office/powerpoint/2010/main" val="1370093794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Activity diagrams are used to model system behaviors, and the way in which these behaviors are related in an overall flow</a:t>
            </a:r>
          </a:p>
          <a:p>
            <a:pPr lvl="1"/>
            <a:r>
              <a:rPr lang="en-US" dirty="0"/>
              <a:t>of the system</a:t>
            </a:r>
          </a:p>
          <a:p>
            <a:pPr lvl="1"/>
            <a:r>
              <a:rPr lang="en-US" dirty="0"/>
              <a:t>of the data</a:t>
            </a:r>
          </a:p>
          <a:p>
            <a:pPr lvl="1"/>
            <a:r>
              <a:rPr lang="en-US" dirty="0"/>
              <a:t>of control for performing a task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Describe the step-by-step workflows of activities to be performed in a system for reaching a specific goal.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logical paths a process follows, based on various conditions, concurrent processing, data access, interruptions and other logical path distinctions, are all used to construct a process, system or procedure.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Diagrams are an oriented graph where nodes represent the activities.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Diagram</a:t>
            </a:r>
          </a:p>
        </p:txBody>
      </p:sp>
    </p:spTree>
    <p:extLst>
      <p:ext uri="{BB962C8B-B14F-4D97-AF65-F5344CB8AC3E}">
        <p14:creationId xmlns:p14="http://schemas.microsoft.com/office/powerpoint/2010/main" val="375232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22" y="1597825"/>
            <a:ext cx="3558850" cy="5147661"/>
          </a:xfrm>
        </p:spPr>
        <p:txBody>
          <a:bodyPr>
            <a:normAutofit/>
          </a:bodyPr>
          <a:lstStyle/>
          <a:p>
            <a:r>
              <a:rPr lang="en-US" sz="1800" dirty="0"/>
              <a:t>Join vs Merge</a:t>
            </a:r>
          </a:p>
          <a:p>
            <a:pPr marL="346075" lvl="1" indent="-176213"/>
            <a:r>
              <a:rPr lang="en-US" sz="1600" dirty="0"/>
              <a:t>Merge automatically advances the flow</a:t>
            </a:r>
          </a:p>
          <a:p>
            <a:pPr marL="346075" lvl="1" indent="-176213"/>
            <a:r>
              <a:rPr lang="en-US" sz="1600" dirty="0"/>
              <a:t>Join requires that both Actions complete before flow is advanced,</a:t>
            </a:r>
            <a:br>
              <a:rPr lang="en-US" sz="1600" dirty="0"/>
            </a:br>
            <a:r>
              <a:rPr lang="en-US" sz="1600" dirty="0"/>
              <a:t>(example: </a:t>
            </a:r>
            <a:br>
              <a:rPr lang="en-US" sz="1600" dirty="0"/>
            </a:br>
            <a:r>
              <a:rPr lang="en-US" sz="1600" dirty="0"/>
              <a:t>document </a:t>
            </a:r>
            <a:br>
              <a:rPr lang="en-US" sz="1600" dirty="0"/>
            </a:br>
            <a:r>
              <a:rPr lang="en-US" sz="1600" dirty="0"/>
              <a:t>being </a:t>
            </a:r>
            <a:br>
              <a:rPr lang="en-US" sz="1600" dirty="0"/>
            </a:br>
            <a:r>
              <a:rPr lang="en-US" sz="1600" dirty="0"/>
              <a:t>approved </a:t>
            </a:r>
            <a:br>
              <a:rPr lang="en-US" sz="1600" dirty="0"/>
            </a:br>
            <a:r>
              <a:rPr lang="en-US" sz="1600" dirty="0"/>
              <a:t>by two </a:t>
            </a:r>
            <a:br>
              <a:rPr lang="en-US" sz="1600" dirty="0"/>
            </a:br>
            <a:r>
              <a:rPr lang="en-US" sz="1600" dirty="0" err="1"/>
              <a:t>dept</a:t>
            </a:r>
            <a:r>
              <a:rPr lang="en-US" sz="1600" dirty="0"/>
              <a:t> heads)</a:t>
            </a:r>
          </a:p>
          <a:p>
            <a:pPr marL="71755" indent="-176213"/>
            <a:r>
              <a:rPr lang="en-US" sz="1800" dirty="0"/>
              <a:t>Connector</a:t>
            </a:r>
          </a:p>
          <a:p>
            <a:pPr marL="346075" lvl="1" indent="-176213"/>
            <a:r>
              <a:rPr lang="en-US" sz="1600" dirty="0"/>
              <a:t>Circle</a:t>
            </a:r>
            <a:br>
              <a:rPr lang="en-US" sz="1600" dirty="0"/>
            </a:br>
            <a:r>
              <a:rPr lang="en-US" sz="1600" dirty="0"/>
              <a:t>designates</a:t>
            </a:r>
            <a:br>
              <a:rPr lang="en-US" sz="1600" dirty="0"/>
            </a:br>
            <a:r>
              <a:rPr lang="en-US" sz="1600" dirty="0"/>
              <a:t>another </a:t>
            </a:r>
            <a:br>
              <a:rPr lang="en-US" sz="1600" dirty="0"/>
            </a:br>
            <a:r>
              <a:rPr lang="en-US" sz="1600" dirty="0"/>
              <a:t>Activity</a:t>
            </a:r>
            <a:br>
              <a:rPr lang="en-US" sz="1600" dirty="0"/>
            </a:br>
            <a:r>
              <a:rPr lang="en-US" sz="1600" dirty="0"/>
              <a:t>Diagram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55847"/>
            <a:ext cx="3038872" cy="1054394"/>
          </a:xfrm>
        </p:spPr>
        <p:txBody>
          <a:bodyPr/>
          <a:lstStyle/>
          <a:p>
            <a:r>
              <a:rPr lang="en-US" dirty="0"/>
              <a:t>Bike Shop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0"/>
            <a:ext cx="539788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589" y="3429000"/>
            <a:ext cx="2044907" cy="3316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7232" y="6490211"/>
            <a:ext cx="34291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There can be multiple Final nodes.</a:t>
            </a:r>
          </a:p>
        </p:txBody>
      </p:sp>
    </p:spTree>
    <p:extLst>
      <p:ext uri="{BB962C8B-B14F-4D97-AF65-F5344CB8AC3E}">
        <p14:creationId xmlns:p14="http://schemas.microsoft.com/office/powerpoint/2010/main" val="308784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19071"/>
            <a:ext cx="2678833" cy="4407408"/>
          </a:xfrm>
        </p:spPr>
        <p:txBody>
          <a:bodyPr/>
          <a:lstStyle/>
          <a:p>
            <a:r>
              <a:rPr lang="en-US" dirty="0" err="1"/>
              <a:t>Swimlanes</a:t>
            </a:r>
            <a:r>
              <a:rPr lang="en-US" dirty="0"/>
              <a:t> (horizontal or vertical) can clearly differentiate which Actors are performing which function in an Activity Diagram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55847"/>
            <a:ext cx="2462808" cy="1054394"/>
          </a:xfrm>
        </p:spPr>
        <p:txBody>
          <a:bodyPr/>
          <a:lstStyle/>
          <a:p>
            <a:r>
              <a:rPr lang="en-US" dirty="0" err="1"/>
              <a:t>Swimlanes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858" y="0"/>
            <a:ext cx="5899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2138628" cy="4912233"/>
          </a:xfrm>
        </p:spPr>
        <p:txBody>
          <a:bodyPr/>
          <a:lstStyle/>
          <a:p>
            <a:r>
              <a:rPr lang="en-US" dirty="0"/>
              <a:t>Diagrams are an oriented graph where nodes represent the activities.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Diagrams </a:t>
            </a:r>
            <a:br>
              <a:rPr lang="en-US" dirty="0"/>
            </a:br>
            <a:r>
              <a:rPr lang="en-US" dirty="0"/>
              <a:t>are essentially flow charts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690" y="1649706"/>
            <a:ext cx="6477110" cy="503787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763688" y="3140968"/>
            <a:ext cx="2808312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63688" y="3602401"/>
            <a:ext cx="1296144" cy="1122743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6444208" y="1730830"/>
            <a:ext cx="2407568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>
                <a:solidFill>
                  <a:srgbClr val="6600FF"/>
                </a:solidFill>
              </a:rPr>
              <a:t>"Check shipping status of a purchased good" example</a:t>
            </a:r>
          </a:p>
        </p:txBody>
      </p:sp>
    </p:spTree>
    <p:extLst>
      <p:ext uri="{BB962C8B-B14F-4D97-AF65-F5344CB8AC3E}">
        <p14:creationId xmlns:p14="http://schemas.microsoft.com/office/powerpoint/2010/main" val="350234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5432" y="1581504"/>
            <a:ext cx="3960440" cy="1853945"/>
          </a:xfrm>
        </p:spPr>
        <p:txBody>
          <a:bodyPr/>
          <a:lstStyle/>
          <a:p>
            <a:r>
              <a:rPr lang="en-US" dirty="0"/>
              <a:t>Sufficiently complex objects warrant State Diagrams </a:t>
            </a:r>
          </a:p>
          <a:p>
            <a:r>
              <a:rPr lang="en-US" dirty="0"/>
              <a:t>Examples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Purchased Good states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Seminar states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30/10/2014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4 Requirements Engineering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355847"/>
            <a:ext cx="3686944" cy="1054394"/>
          </a:xfrm>
        </p:spPr>
        <p:txBody>
          <a:bodyPr/>
          <a:lstStyle/>
          <a:p>
            <a:r>
              <a:rPr lang="en-US" dirty="0"/>
              <a:t>State Diagrams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0" y="3370384"/>
            <a:ext cx="9108912" cy="33843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589" y="94546"/>
            <a:ext cx="4844211" cy="292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0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va Gree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1800"/>
          </a:lnSpc>
          <a:defRPr sz="1800" b="0" dirty="0" err="1" smtClean="0">
            <a:latin typeface="+mn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680</Words>
  <Application>Microsoft Office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Narrow</vt:lpstr>
      <vt:lpstr>Comic Sans MS</vt:lpstr>
      <vt:lpstr>Consolas</vt:lpstr>
      <vt:lpstr>Franklin Gothic Medium</vt:lpstr>
      <vt:lpstr>Wingdings</vt:lpstr>
      <vt:lpstr>Wingdings 2</vt:lpstr>
      <vt:lpstr>Java Green</vt:lpstr>
      <vt:lpstr>4 + 1 view model of software architecture</vt:lpstr>
      <vt:lpstr>UML Stereotypes</vt:lpstr>
      <vt:lpstr>Activity Diagrams</vt:lpstr>
      <vt:lpstr>Activity Diagrams</vt:lpstr>
      <vt:lpstr>Activity Diagram</vt:lpstr>
      <vt:lpstr>Bike Shop</vt:lpstr>
      <vt:lpstr>Swimlanes</vt:lpstr>
      <vt:lpstr>Activity Diagrams  are essentially flow charts</vt:lpstr>
      <vt:lpstr>State Diagrams</vt:lpstr>
      <vt:lpstr>State Diagrams</vt:lpstr>
      <vt:lpstr>Component Diagrams</vt:lpstr>
      <vt:lpstr>Subsystem Decomposition with Component Diagrams</vt:lpstr>
      <vt:lpstr>Deployment Diagrams</vt:lpstr>
      <vt:lpstr>Elements of a Deployment Diagram</vt:lpstr>
      <vt:lpstr>An example</vt:lpstr>
    </vt:vector>
  </TitlesOfParts>
  <Company>Rowan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+ 1 view model of software architecture</dc:title>
  <dc:creator>Myers, Jack F</dc:creator>
  <cp:lastModifiedBy>Myers, Jack F</cp:lastModifiedBy>
  <cp:revision>2</cp:revision>
  <dcterms:created xsi:type="dcterms:W3CDTF">2017-10-27T15:50:21Z</dcterms:created>
  <dcterms:modified xsi:type="dcterms:W3CDTF">2017-10-27T16:25:24Z</dcterms:modified>
</cp:coreProperties>
</file>