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6"/>
  </p:notesMasterIdLst>
  <p:sldIdLst>
    <p:sldId id="257" r:id="rId2"/>
    <p:sldId id="258" r:id="rId3"/>
    <p:sldId id="259" r:id="rId4"/>
    <p:sldId id="260" r:id="rId5"/>
    <p:sldId id="261" r:id="rId6"/>
    <p:sldId id="264" r:id="rId7"/>
    <p:sldId id="265" r:id="rId8"/>
    <p:sldId id="266" r:id="rId9"/>
    <p:sldId id="268" r:id="rId10"/>
    <p:sldId id="267" r:id="rId11"/>
    <p:sldId id="271" r:id="rId12"/>
    <p:sldId id="270" r:id="rId13"/>
    <p:sldId id="272"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7422"/>
    <a:srgbClr val="C00000"/>
    <a:srgbClr val="FFFF00"/>
    <a:srgbClr val="FA9D8A"/>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966" y="114"/>
      </p:cViewPr>
      <p:guideLst>
        <p:guide orient="horz" pos="2160"/>
        <p:guide pos="2880"/>
      </p:guideLst>
    </p:cSldViewPr>
  </p:slideViewPr>
  <p:notesTextViewPr>
    <p:cViewPr>
      <p:scale>
        <a:sx n="1" d="1"/>
        <a:sy n="1" d="1"/>
      </p:scale>
      <p:origin x="0" y="0"/>
    </p:cViewPr>
  </p:notesTextViewPr>
  <p:sorterViewPr>
    <p:cViewPr>
      <p:scale>
        <a:sx n="120" d="100"/>
        <a:sy n="120" d="100"/>
      </p:scale>
      <p:origin x="0" y="315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99BAC5-AAC3-41B1-80A3-A98604D7601C}" type="datetimeFigureOut">
              <a:rPr lang="en-US" smtClean="0"/>
              <a:t>9/8/2016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C63B7B-8D39-4D0A-9EEA-56F291D347AD}" type="slidenum">
              <a:rPr lang="en-US" smtClean="0"/>
              <a:t>‹#›</a:t>
            </a:fld>
            <a:endParaRPr lang="en-US"/>
          </a:p>
        </p:txBody>
      </p:sp>
    </p:spTree>
    <p:extLst>
      <p:ext uri="{BB962C8B-B14F-4D97-AF65-F5344CB8AC3E}">
        <p14:creationId xmlns:p14="http://schemas.microsoft.com/office/powerpoint/2010/main" val="2078626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itchFamily="-32" charset="0"/>
              </a:defRPr>
            </a:lvl1pPr>
            <a:lvl2pPr marL="742950" indent="-285750">
              <a:defRPr sz="2400" b="1">
                <a:solidFill>
                  <a:schemeClr val="tx1"/>
                </a:solidFill>
                <a:latin typeface="Times" pitchFamily="-32" charset="0"/>
              </a:defRPr>
            </a:lvl2pPr>
            <a:lvl3pPr marL="1143000" indent="-228600">
              <a:defRPr sz="2400" b="1">
                <a:solidFill>
                  <a:schemeClr val="tx1"/>
                </a:solidFill>
                <a:latin typeface="Times" pitchFamily="-32" charset="0"/>
              </a:defRPr>
            </a:lvl3pPr>
            <a:lvl4pPr marL="1600200" indent="-228600">
              <a:defRPr sz="2400" b="1">
                <a:solidFill>
                  <a:schemeClr val="tx1"/>
                </a:solidFill>
                <a:latin typeface="Times" pitchFamily="-32" charset="0"/>
              </a:defRPr>
            </a:lvl4pPr>
            <a:lvl5pPr marL="2057400" indent="-228600">
              <a:defRPr sz="2400" b="1">
                <a:solidFill>
                  <a:schemeClr val="tx1"/>
                </a:solidFill>
                <a:latin typeface="Times" pitchFamily="-32" charset="0"/>
              </a:defRPr>
            </a:lvl5pPr>
            <a:lvl6pPr marL="2514600" indent="-228600" eaLnBrk="0" fontAlgn="base" hangingPunct="0">
              <a:spcBef>
                <a:spcPct val="0"/>
              </a:spcBef>
              <a:spcAft>
                <a:spcPct val="0"/>
              </a:spcAft>
              <a:defRPr sz="2400" b="1">
                <a:solidFill>
                  <a:schemeClr val="tx1"/>
                </a:solidFill>
                <a:latin typeface="Times" pitchFamily="-32" charset="0"/>
              </a:defRPr>
            </a:lvl6pPr>
            <a:lvl7pPr marL="2971800" indent="-228600" eaLnBrk="0" fontAlgn="base" hangingPunct="0">
              <a:spcBef>
                <a:spcPct val="0"/>
              </a:spcBef>
              <a:spcAft>
                <a:spcPct val="0"/>
              </a:spcAft>
              <a:defRPr sz="2400" b="1">
                <a:solidFill>
                  <a:schemeClr val="tx1"/>
                </a:solidFill>
                <a:latin typeface="Times" pitchFamily="-32" charset="0"/>
              </a:defRPr>
            </a:lvl7pPr>
            <a:lvl8pPr marL="3429000" indent="-228600" eaLnBrk="0" fontAlgn="base" hangingPunct="0">
              <a:spcBef>
                <a:spcPct val="0"/>
              </a:spcBef>
              <a:spcAft>
                <a:spcPct val="0"/>
              </a:spcAft>
              <a:defRPr sz="2400" b="1">
                <a:solidFill>
                  <a:schemeClr val="tx1"/>
                </a:solidFill>
                <a:latin typeface="Times" pitchFamily="-32" charset="0"/>
              </a:defRPr>
            </a:lvl8pPr>
            <a:lvl9pPr marL="3886200" indent="-228600" eaLnBrk="0" fontAlgn="base" hangingPunct="0">
              <a:spcBef>
                <a:spcPct val="0"/>
              </a:spcBef>
              <a:spcAft>
                <a:spcPct val="0"/>
              </a:spcAft>
              <a:defRPr sz="2400" b="1">
                <a:solidFill>
                  <a:schemeClr val="tx1"/>
                </a:solidFill>
                <a:latin typeface="Times" pitchFamily="-32" charset="0"/>
              </a:defRPr>
            </a:lvl9pPr>
          </a:lstStyle>
          <a:p>
            <a:r>
              <a:rPr lang="en-GB" altLang="en-US" sz="1200" dirty="0" smtClean="0"/>
              <a:t>Objects First with Java</a:t>
            </a:r>
          </a:p>
        </p:txBody>
      </p:sp>
      <p:sp>
        <p:nvSpPr>
          <p:cNvPr id="1536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itchFamily="-32" charset="0"/>
              </a:defRPr>
            </a:lvl1pPr>
            <a:lvl2pPr marL="742950" indent="-285750">
              <a:defRPr sz="2400" b="1">
                <a:solidFill>
                  <a:schemeClr val="tx1"/>
                </a:solidFill>
                <a:latin typeface="Times" pitchFamily="-32" charset="0"/>
              </a:defRPr>
            </a:lvl2pPr>
            <a:lvl3pPr marL="1143000" indent="-228600">
              <a:defRPr sz="2400" b="1">
                <a:solidFill>
                  <a:schemeClr val="tx1"/>
                </a:solidFill>
                <a:latin typeface="Times" pitchFamily="-32" charset="0"/>
              </a:defRPr>
            </a:lvl3pPr>
            <a:lvl4pPr marL="1600200" indent="-228600">
              <a:defRPr sz="2400" b="1">
                <a:solidFill>
                  <a:schemeClr val="tx1"/>
                </a:solidFill>
                <a:latin typeface="Times" pitchFamily="-32" charset="0"/>
              </a:defRPr>
            </a:lvl4pPr>
            <a:lvl5pPr marL="2057400" indent="-228600">
              <a:defRPr sz="2400" b="1">
                <a:solidFill>
                  <a:schemeClr val="tx1"/>
                </a:solidFill>
                <a:latin typeface="Times" pitchFamily="-32" charset="0"/>
              </a:defRPr>
            </a:lvl5pPr>
            <a:lvl6pPr marL="2514600" indent="-228600" eaLnBrk="0" fontAlgn="base" hangingPunct="0">
              <a:spcBef>
                <a:spcPct val="0"/>
              </a:spcBef>
              <a:spcAft>
                <a:spcPct val="0"/>
              </a:spcAft>
              <a:defRPr sz="2400" b="1">
                <a:solidFill>
                  <a:schemeClr val="tx1"/>
                </a:solidFill>
                <a:latin typeface="Times" pitchFamily="-32" charset="0"/>
              </a:defRPr>
            </a:lvl6pPr>
            <a:lvl7pPr marL="2971800" indent="-228600" eaLnBrk="0" fontAlgn="base" hangingPunct="0">
              <a:spcBef>
                <a:spcPct val="0"/>
              </a:spcBef>
              <a:spcAft>
                <a:spcPct val="0"/>
              </a:spcAft>
              <a:defRPr sz="2400" b="1">
                <a:solidFill>
                  <a:schemeClr val="tx1"/>
                </a:solidFill>
                <a:latin typeface="Times" pitchFamily="-32" charset="0"/>
              </a:defRPr>
            </a:lvl7pPr>
            <a:lvl8pPr marL="3429000" indent="-228600" eaLnBrk="0" fontAlgn="base" hangingPunct="0">
              <a:spcBef>
                <a:spcPct val="0"/>
              </a:spcBef>
              <a:spcAft>
                <a:spcPct val="0"/>
              </a:spcAft>
              <a:defRPr sz="2400" b="1">
                <a:solidFill>
                  <a:schemeClr val="tx1"/>
                </a:solidFill>
                <a:latin typeface="Times" pitchFamily="-32" charset="0"/>
              </a:defRPr>
            </a:lvl8pPr>
            <a:lvl9pPr marL="3886200" indent="-228600" eaLnBrk="0" fontAlgn="base" hangingPunct="0">
              <a:spcBef>
                <a:spcPct val="0"/>
              </a:spcBef>
              <a:spcAft>
                <a:spcPct val="0"/>
              </a:spcAft>
              <a:defRPr sz="2400" b="1">
                <a:solidFill>
                  <a:schemeClr val="tx1"/>
                </a:solidFill>
                <a:latin typeface="Times" pitchFamily="-32" charset="0"/>
              </a:defRPr>
            </a:lvl9pPr>
          </a:lstStyle>
          <a:p>
            <a:r>
              <a:rPr lang="en-GB" altLang="en-US" sz="1200" dirty="0" smtClean="0"/>
              <a:t>© David J. Barnes and Michael </a:t>
            </a:r>
            <a:r>
              <a:rPr lang="en-GB" altLang="en-US" sz="1200" dirty="0" err="1" smtClean="0"/>
              <a:t>Kölling</a:t>
            </a:r>
            <a:endParaRPr lang="en-GB" altLang="en-US" sz="1200" smtClean="0"/>
          </a:p>
        </p:txBody>
      </p:sp>
      <p:sp>
        <p:nvSpPr>
          <p:cNvPr id="153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itchFamily="-32" charset="0"/>
              </a:defRPr>
            </a:lvl1pPr>
            <a:lvl2pPr marL="742950" indent="-285750">
              <a:defRPr sz="2400" b="1">
                <a:solidFill>
                  <a:schemeClr val="tx1"/>
                </a:solidFill>
                <a:latin typeface="Times" pitchFamily="-32" charset="0"/>
              </a:defRPr>
            </a:lvl2pPr>
            <a:lvl3pPr marL="1143000" indent="-228600">
              <a:defRPr sz="2400" b="1">
                <a:solidFill>
                  <a:schemeClr val="tx1"/>
                </a:solidFill>
                <a:latin typeface="Times" pitchFamily="-32" charset="0"/>
              </a:defRPr>
            </a:lvl3pPr>
            <a:lvl4pPr marL="1600200" indent="-228600">
              <a:defRPr sz="2400" b="1">
                <a:solidFill>
                  <a:schemeClr val="tx1"/>
                </a:solidFill>
                <a:latin typeface="Times" pitchFamily="-32" charset="0"/>
              </a:defRPr>
            </a:lvl4pPr>
            <a:lvl5pPr marL="2057400" indent="-228600">
              <a:defRPr sz="2400" b="1">
                <a:solidFill>
                  <a:schemeClr val="tx1"/>
                </a:solidFill>
                <a:latin typeface="Times" pitchFamily="-32" charset="0"/>
              </a:defRPr>
            </a:lvl5pPr>
            <a:lvl6pPr marL="2514600" indent="-228600" eaLnBrk="0" fontAlgn="base" hangingPunct="0">
              <a:spcBef>
                <a:spcPct val="0"/>
              </a:spcBef>
              <a:spcAft>
                <a:spcPct val="0"/>
              </a:spcAft>
              <a:defRPr sz="2400" b="1">
                <a:solidFill>
                  <a:schemeClr val="tx1"/>
                </a:solidFill>
                <a:latin typeface="Times" pitchFamily="-32" charset="0"/>
              </a:defRPr>
            </a:lvl6pPr>
            <a:lvl7pPr marL="2971800" indent="-228600" eaLnBrk="0" fontAlgn="base" hangingPunct="0">
              <a:spcBef>
                <a:spcPct val="0"/>
              </a:spcBef>
              <a:spcAft>
                <a:spcPct val="0"/>
              </a:spcAft>
              <a:defRPr sz="2400" b="1">
                <a:solidFill>
                  <a:schemeClr val="tx1"/>
                </a:solidFill>
                <a:latin typeface="Times" pitchFamily="-32" charset="0"/>
              </a:defRPr>
            </a:lvl7pPr>
            <a:lvl8pPr marL="3429000" indent="-228600" eaLnBrk="0" fontAlgn="base" hangingPunct="0">
              <a:spcBef>
                <a:spcPct val="0"/>
              </a:spcBef>
              <a:spcAft>
                <a:spcPct val="0"/>
              </a:spcAft>
              <a:defRPr sz="2400" b="1">
                <a:solidFill>
                  <a:schemeClr val="tx1"/>
                </a:solidFill>
                <a:latin typeface="Times" pitchFamily="-32" charset="0"/>
              </a:defRPr>
            </a:lvl8pPr>
            <a:lvl9pPr marL="3886200" indent="-228600" eaLnBrk="0" fontAlgn="base" hangingPunct="0">
              <a:spcBef>
                <a:spcPct val="0"/>
              </a:spcBef>
              <a:spcAft>
                <a:spcPct val="0"/>
              </a:spcAft>
              <a:defRPr sz="2400" b="1">
                <a:solidFill>
                  <a:schemeClr val="tx1"/>
                </a:solidFill>
                <a:latin typeface="Times" pitchFamily="-32" charset="0"/>
              </a:defRPr>
            </a:lvl9pPr>
          </a:lstStyle>
          <a:p>
            <a:fld id="{03152B4E-4FD2-45FC-9CDE-05DF5F3AE35C}" type="slidenum">
              <a:rPr lang="en-GB" altLang="en-US" sz="1200"/>
              <a:pPr/>
              <a:t>1</a:t>
            </a:fld>
            <a:endParaRPr lang="en-GB" altLang="en-US" sz="1200"/>
          </a:p>
        </p:txBody>
      </p:sp>
      <p:sp>
        <p:nvSpPr>
          <p:cNvPr id="15365" name="Rectangle 2"/>
          <p:cNvSpPr>
            <a:spLocks noGrp="1" noRot="1" noChangeAspect="1" noChangeArrowheads="1" noTextEdit="1"/>
          </p:cNvSpPr>
          <p:nvPr>
            <p:ph type="sldImg"/>
          </p:nvPr>
        </p:nvSpPr>
        <p:spPr>
          <a:ln/>
        </p:spPr>
      </p:sp>
      <p:sp>
        <p:nvSpPr>
          <p:cNvPr id="1536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Replace this with your course title and your name/contact details.</a:t>
            </a:r>
          </a:p>
          <a:p>
            <a:pPr eaLnBrk="1" hangingPunct="1"/>
            <a:endParaRPr lang="en-GB" altLang="en-US" smtClean="0"/>
          </a:p>
        </p:txBody>
      </p:sp>
    </p:spTree>
    <p:extLst>
      <p:ext uri="{BB962C8B-B14F-4D97-AF65-F5344CB8AC3E}">
        <p14:creationId xmlns:p14="http://schemas.microsoft.com/office/powerpoint/2010/main" val="2947059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black"/>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Date Placeholder 9"/>
          <p:cNvSpPr>
            <a:spLocks noGrp="1"/>
          </p:cNvSpPr>
          <p:nvPr>
            <p:ph type="dt" sz="half" idx="10"/>
          </p:nvPr>
        </p:nvSpPr>
        <p:spPr>
          <a:xfrm>
            <a:off x="370888" y="6645106"/>
            <a:ext cx="2133600" cy="274320"/>
          </a:xfrm>
        </p:spPr>
        <p:txBody>
          <a:bodyPr/>
          <a:lstStyle>
            <a:lvl1pPr>
              <a:defRPr sz="900">
                <a:solidFill>
                  <a:schemeClr val="tx1"/>
                </a:solidFill>
                <a:latin typeface="Arial Narrow" panose="020B0606020202030204" pitchFamily="34" charset="0"/>
              </a:defRPr>
            </a:lvl1pPr>
          </a:lstStyle>
          <a:p>
            <a:fld id="{B01D2C00-4051-494E-A977-137197B29FE8}" type="datetime1">
              <a:rPr lang="en-US" smtClean="0"/>
              <a:pPr/>
              <a:t>9/8/2016</a:t>
            </a:fld>
            <a:endParaRPr lang="en-US"/>
          </a:p>
        </p:txBody>
      </p:sp>
      <p:sp>
        <p:nvSpPr>
          <p:cNvPr id="12" name="Footer Placeholder 11"/>
          <p:cNvSpPr>
            <a:spLocks noGrp="1"/>
          </p:cNvSpPr>
          <p:nvPr>
            <p:ph type="ftr" sz="quarter" idx="12"/>
          </p:nvPr>
        </p:nvSpPr>
        <p:spPr>
          <a:xfrm>
            <a:off x="3048000" y="6645106"/>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3" name="Title 12"/>
          <p:cNvSpPr>
            <a:spLocks noGrp="1"/>
          </p:cNvSpPr>
          <p:nvPr>
            <p:ph type="title" hasCustomPrompt="1"/>
          </p:nvPr>
        </p:nvSpPr>
        <p:spPr>
          <a:xfrm>
            <a:off x="457200" y="2052960"/>
            <a:ext cx="6324600" cy="1828800"/>
          </a:xfrm>
        </p:spPr>
        <p:txBody>
          <a:bodyPr/>
          <a:lstStyle>
            <a:lvl1pPr algn="r">
              <a:defRPr sz="4000" spc="150" baseline="0"/>
            </a:lvl1pPr>
          </a:lstStyle>
          <a:p>
            <a:r>
              <a:rPr lang="en-US" dirty="0" smtClean="0"/>
              <a:t>CLICK TO EDIT MASTER TITLE STYLE</a:t>
            </a:r>
            <a:endParaRPr lang="en-US" dirty="0"/>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dirty="0" smtClean="0">
              <a:solidFill>
                <a:schemeClr val="tx1"/>
              </a:solidFill>
              <a:latin typeface="Arial Narrow" pitchFamily="34" charset="0"/>
            </a:endParaRPr>
          </a:p>
        </p:txBody>
      </p:sp>
    </p:spTree>
    <p:extLst>
      <p:ext uri="{BB962C8B-B14F-4D97-AF65-F5344CB8AC3E}">
        <p14:creationId xmlns:p14="http://schemas.microsoft.com/office/powerpoint/2010/main" val="38074760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58F7003A-EE07-45D0-8EDE-BE72C64253B7}" type="datetime1">
              <a:rPr lang="en-US" smtClean="0"/>
              <a:pPr/>
              <a:t>9/8/2016</a:t>
            </a:fld>
            <a:endParaRPr lang="en-US"/>
          </a:p>
        </p:txBody>
      </p:sp>
      <p:sp>
        <p:nvSpPr>
          <p:cNvPr id="4" name="Footer Placeholder 3"/>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
        <p:nvSpPr>
          <p:cNvPr id="7"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dirty="0" smtClean="0">
              <a:solidFill>
                <a:schemeClr val="tx1"/>
              </a:solidFill>
              <a:latin typeface="Arial Narrow" pitchFamily="34" charset="0"/>
            </a:endParaRPr>
          </a:p>
        </p:txBody>
      </p:sp>
    </p:spTree>
    <p:extLst>
      <p:ext uri="{BB962C8B-B14F-4D97-AF65-F5344CB8AC3E}">
        <p14:creationId xmlns:p14="http://schemas.microsoft.com/office/powerpoint/2010/main" val="2165219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Date Placeholder 1"/>
          <p:cNvSpPr>
            <a:spLocks noGrp="1"/>
          </p:cNvSpPr>
          <p:nvPr>
            <p:ph type="dt" sz="half" idx="10"/>
          </p:nvPr>
        </p:nvSpPr>
        <p:spPr>
          <a:xfrm>
            <a:off x="370888" y="6629475"/>
            <a:ext cx="2133600" cy="274320"/>
          </a:xfrm>
        </p:spPr>
        <p:txBody>
          <a:bodyPr/>
          <a:lstStyle>
            <a:lvl1pPr>
              <a:defRPr sz="900">
                <a:solidFill>
                  <a:schemeClr val="tx1"/>
                </a:solidFill>
                <a:latin typeface="Arial Narrow" panose="020B0606020202030204" pitchFamily="34" charset="0"/>
              </a:defRPr>
            </a:lvl1pPr>
          </a:lstStyle>
          <a:p>
            <a:fld id="{E6F30DDD-5613-420D-BFAE-9FDA909A81F5}" type="datetime1">
              <a:rPr lang="en-US" smtClean="0"/>
              <a:pPr/>
              <a:t>9/8/2016</a:t>
            </a:fld>
            <a:endParaRPr lang="en-US"/>
          </a:p>
        </p:txBody>
      </p:sp>
      <p:sp>
        <p:nvSpPr>
          <p:cNvPr id="3" name="Footer Placeholder 2"/>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6"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dirty="0" smtClean="0">
              <a:solidFill>
                <a:prstClr val="black"/>
              </a:solidFill>
              <a:latin typeface="Arial Narrow" pitchFamily="34" charset="0"/>
            </a:endParaRPr>
          </a:p>
        </p:txBody>
      </p:sp>
    </p:spTree>
    <p:extLst>
      <p:ext uri="{BB962C8B-B14F-4D97-AF65-F5344CB8AC3E}">
        <p14:creationId xmlns:p14="http://schemas.microsoft.com/office/powerpoint/2010/main" val="2799336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83D39BFE-46BB-4B94-9063-9A78EB540FB4}" type="datetime1">
              <a:rPr lang="en-US" smtClean="0"/>
              <a:pPr/>
              <a:t>9/8/2016</a:t>
            </a:fld>
            <a:endParaRPr lang="en-US"/>
          </a:p>
        </p:txBody>
      </p:sp>
      <p:sp>
        <p:nvSpPr>
          <p:cNvPr id="6" name="Footer Placeholder 5"/>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
        <p:nvSpPr>
          <p:cNvPr id="12"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dirty="0" smtClean="0">
              <a:solidFill>
                <a:schemeClr val="tx1"/>
              </a:solidFill>
              <a:latin typeface="Arial Narrow" pitchFamily="34" charset="0"/>
            </a:endParaRPr>
          </a:p>
        </p:txBody>
      </p:sp>
    </p:spTree>
    <p:extLst>
      <p:ext uri="{BB962C8B-B14F-4D97-AF65-F5344CB8AC3E}">
        <p14:creationId xmlns:p14="http://schemas.microsoft.com/office/powerpoint/2010/main" val="294132512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96988" y="0"/>
            <a:ext cx="7623175" cy="762000"/>
          </a:xfrm>
        </p:spPr>
        <p:txBody>
          <a:bodyPr/>
          <a:lstStyle/>
          <a:p>
            <a:r>
              <a:rPr lang="en-US"/>
              <a:t>Click to edit Master title style</a:t>
            </a:r>
          </a:p>
        </p:txBody>
      </p:sp>
      <p:sp>
        <p:nvSpPr>
          <p:cNvPr id="3" name="Table Placeholder 2"/>
          <p:cNvSpPr>
            <a:spLocks noGrp="1"/>
          </p:cNvSpPr>
          <p:nvPr>
            <p:ph type="tbl" idx="1"/>
          </p:nvPr>
        </p:nvSpPr>
        <p:spPr>
          <a:xfrm>
            <a:off x="1295400" y="990600"/>
            <a:ext cx="7620000" cy="5608638"/>
          </a:xfrm>
        </p:spPr>
        <p:txBody>
          <a:bodyPr/>
          <a:lstStyle/>
          <a:p>
            <a:endParaRPr lang="en-US"/>
          </a:p>
        </p:txBody>
      </p:sp>
    </p:spTree>
    <p:extLst>
      <p:ext uri="{BB962C8B-B14F-4D97-AF65-F5344CB8AC3E}">
        <p14:creationId xmlns:p14="http://schemas.microsoft.com/office/powerpoint/2010/main" val="1003385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sma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spc="0">
                <a:solidFill>
                  <a:schemeClr val="tx1"/>
                </a:solidFill>
              </a:defRPr>
            </a:lvl1pPr>
            <a:lvl2pPr>
              <a:spcAft>
                <a:spcPts val="600"/>
              </a:spcAft>
              <a:defRPr spc="0">
                <a:solidFill>
                  <a:schemeClr val="tx1"/>
                </a:solidFill>
              </a:defRPr>
            </a:lvl2pPr>
            <a:lvl3pPr>
              <a:spcAft>
                <a:spcPts val="600"/>
              </a:spcAft>
              <a:defRPr spc="0">
                <a:solidFill>
                  <a:schemeClr val="tx1"/>
                </a:solidFill>
              </a:defRPr>
            </a:lvl3pPr>
            <a:lvl4pPr>
              <a:spcAft>
                <a:spcPts val="600"/>
              </a:spcAft>
              <a:defRPr>
                <a:solidFill>
                  <a:schemeClr val="tx1"/>
                </a:solidFill>
              </a:defRPr>
            </a:lvl4pPr>
            <a:lvl5pPr>
              <a:spcAft>
                <a:spcPts val="600"/>
              </a:spcAft>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9/8/2016</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smtClean="0"/>
              <a:t>Click To Edit Master Title Style</a:t>
            </a:r>
            <a:endParaRPr lang="en-US" dirty="0"/>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dirty="0" smtClean="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dirty="0" smtClean="0">
              <a:solidFill>
                <a:schemeClr val="tx1"/>
              </a:solidFill>
              <a:latin typeface="Arial Narrow" pitchFamily="34" charset="0"/>
            </a:endParaRPr>
          </a:p>
        </p:txBody>
      </p:sp>
    </p:spTree>
    <p:extLst>
      <p:ext uri="{BB962C8B-B14F-4D97-AF65-F5344CB8AC3E}">
        <p14:creationId xmlns:p14="http://schemas.microsoft.com/office/powerpoint/2010/main" val="38748167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medium)">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Aft>
                <a:spcPts val="600"/>
              </a:spcAft>
              <a:defRPr sz="2400" spc="0">
                <a:solidFill>
                  <a:schemeClr val="tx1"/>
                </a:solidFill>
              </a:defRPr>
            </a:lvl1pPr>
            <a:lvl2pPr>
              <a:spcAft>
                <a:spcPts val="600"/>
              </a:spcAft>
              <a:defRPr sz="2000" spc="0">
                <a:solidFill>
                  <a:schemeClr val="tx1"/>
                </a:solidFill>
              </a:defRPr>
            </a:lvl2pPr>
            <a:lvl3pPr>
              <a:spcAft>
                <a:spcPts val="600"/>
              </a:spcAft>
              <a:defRPr sz="1800" spc="0">
                <a:solidFill>
                  <a:schemeClr val="tx1"/>
                </a:solidFill>
              </a:defRPr>
            </a:lvl3pPr>
            <a:lvl4pPr>
              <a:spcAft>
                <a:spcPts val="600"/>
              </a:spcAft>
              <a:defRPr sz="1600">
                <a:solidFill>
                  <a:schemeClr val="tx1"/>
                </a:solidFill>
              </a:defRPr>
            </a:lvl4pPr>
            <a:lvl5pPr>
              <a:spcAft>
                <a:spcPts val="600"/>
              </a:spcAft>
              <a:defRPr sz="14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9/8/2016</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smtClean="0"/>
              <a:t>Click To Edit Master Title Style</a:t>
            </a:r>
            <a:endParaRPr lang="en-US" dirty="0"/>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dirty="0" smtClean="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dirty="0" smtClean="0">
              <a:solidFill>
                <a:schemeClr val="tx1"/>
              </a:solidFill>
              <a:latin typeface="Arial Narrow" pitchFamily="34" charset="0"/>
            </a:endParaRPr>
          </a:p>
        </p:txBody>
      </p:sp>
    </p:spTree>
    <p:extLst>
      <p:ext uri="{BB962C8B-B14F-4D97-AF65-F5344CB8AC3E}">
        <p14:creationId xmlns:p14="http://schemas.microsoft.com/office/powerpoint/2010/main" val="23808466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lar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44488" indent="-300038">
              <a:spcAft>
                <a:spcPts val="600"/>
              </a:spcAft>
              <a:defRPr sz="2800" spc="0">
                <a:solidFill>
                  <a:schemeClr val="tx1"/>
                </a:solidFill>
              </a:defRPr>
            </a:lvl1pPr>
            <a:lvl2pPr marL="623888" indent="-258763">
              <a:spcAft>
                <a:spcPts val="600"/>
              </a:spcAft>
              <a:defRPr sz="2400" spc="0">
                <a:solidFill>
                  <a:schemeClr val="tx1"/>
                </a:solidFill>
              </a:defRPr>
            </a:lvl2pPr>
            <a:lvl3pPr>
              <a:spcAft>
                <a:spcPts val="600"/>
              </a:spcAft>
              <a:defRPr sz="2000" spc="0">
                <a:solidFill>
                  <a:schemeClr val="tx1"/>
                </a:solidFill>
              </a:defRPr>
            </a:lvl3pPr>
            <a:lvl4pPr>
              <a:spcAft>
                <a:spcPts val="600"/>
              </a:spcAft>
              <a:defRPr sz="1800">
                <a:solidFill>
                  <a:schemeClr val="tx1"/>
                </a:solidFill>
              </a:defRPr>
            </a:lvl4pPr>
            <a:lvl5pPr>
              <a:spcAft>
                <a:spcPts val="600"/>
              </a:spcAft>
              <a:defRPr sz="1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70888" y="6617600"/>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9/8/2016</a:t>
            </a:fld>
            <a:endParaRPr lang="en-US"/>
          </a:p>
        </p:txBody>
      </p:sp>
      <p:sp>
        <p:nvSpPr>
          <p:cNvPr id="5" name="Footer Placeholder 4"/>
          <p:cNvSpPr>
            <a:spLocks noGrp="1"/>
          </p:cNvSpPr>
          <p:nvPr>
            <p:ph type="ftr" sz="quarter" idx="11"/>
          </p:nvPr>
        </p:nvSpPr>
        <p:spPr>
          <a:xfrm>
            <a:off x="3048000" y="661760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p:txBody>
          <a:bodyPr/>
          <a:lstStyle>
            <a:lvl1pPr>
              <a:defRPr cap="none"/>
            </a:lvl1pPr>
          </a:lstStyle>
          <a:p>
            <a:r>
              <a:rPr lang="en-US" dirty="0" smtClean="0"/>
              <a:t>Click To Edit Master Title Style</a:t>
            </a:r>
            <a:endParaRPr lang="en-US" dirty="0"/>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dirty="0" smtClean="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dirty="0" smtClean="0">
              <a:solidFill>
                <a:schemeClr val="tx1"/>
              </a:solidFill>
              <a:latin typeface="Arial Narrow" pitchFamily="34" charset="0"/>
            </a:endParaRPr>
          </a:p>
        </p:txBody>
      </p:sp>
    </p:spTree>
    <p:extLst>
      <p:ext uri="{BB962C8B-B14F-4D97-AF65-F5344CB8AC3E}">
        <p14:creationId xmlns:p14="http://schemas.microsoft.com/office/powerpoint/2010/main" val="40608566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smal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000" spc="0">
                <a:solidFill>
                  <a:schemeClr val="tx1"/>
                </a:solidFill>
              </a:defRPr>
            </a:lvl1pPr>
            <a:lvl2pPr>
              <a:defRPr sz="1800" spc="0">
                <a:solidFill>
                  <a:schemeClr val="tx1"/>
                </a:solidFill>
              </a:defRPr>
            </a:lvl2pPr>
            <a:lvl3pPr>
              <a:defRPr sz="1600" spc="0">
                <a:solidFill>
                  <a:schemeClr val="tx1"/>
                </a:solidFill>
              </a:defRPr>
            </a:lvl3pPr>
            <a:lvl4pPr>
              <a:defRPr sz="1400" spc="0">
                <a:solidFill>
                  <a:schemeClr val="tx1"/>
                </a:solidFill>
              </a:defRPr>
            </a:lvl4pPr>
            <a:lvl5pPr>
              <a:defRPr sz="1400" spc="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9/8/2016</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dirty="0" smtClean="0">
              <a:solidFill>
                <a:prstClr val="black"/>
              </a:solidFill>
              <a:latin typeface="Arial Narrow" pitchFamily="34" charset="0"/>
            </a:endParaRPr>
          </a:p>
        </p:txBody>
      </p:sp>
    </p:spTree>
    <p:extLst>
      <p:ext uri="{BB962C8B-B14F-4D97-AF65-F5344CB8AC3E}">
        <p14:creationId xmlns:p14="http://schemas.microsoft.com/office/powerpoint/2010/main" val="163237971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medium)">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3132" y="1719071"/>
            <a:ext cx="4222668"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19071"/>
            <a:ext cx="4258294" cy="4912233"/>
          </a:xfrm>
        </p:spPr>
        <p:txBody>
          <a:bodyPr>
            <a:normAutofit/>
          </a:bodyPr>
          <a:lstStyle>
            <a:lvl1pPr>
              <a:defRPr sz="2400" spc="0">
                <a:solidFill>
                  <a:schemeClr val="tx1"/>
                </a:solidFill>
              </a:defRPr>
            </a:lvl1pPr>
            <a:lvl2pPr>
              <a:defRPr sz="2000" spc="0">
                <a:solidFill>
                  <a:schemeClr val="tx1"/>
                </a:solidFill>
              </a:defRPr>
            </a:lvl2pPr>
            <a:lvl3pPr>
              <a:defRPr sz="1800" spc="0">
                <a:solidFill>
                  <a:schemeClr val="tx1"/>
                </a:solidFill>
              </a:defRPr>
            </a:lvl3pPr>
            <a:lvl4pPr>
              <a:defRPr sz="1600" spc="0">
                <a:solidFill>
                  <a:schemeClr val="tx1"/>
                </a:solidFill>
              </a:defRPr>
            </a:lvl4pPr>
            <a:lvl5pPr>
              <a:defRPr sz="1600" spc="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381521" y="6630110"/>
            <a:ext cx="2133600" cy="274320"/>
          </a:xfrm>
        </p:spPr>
        <p:txBody>
          <a:bodyPr/>
          <a:lstStyle>
            <a:lvl1pPr>
              <a:defRPr sz="900">
                <a:solidFill>
                  <a:schemeClr val="tx1"/>
                </a:solidFill>
                <a:latin typeface="Arial Narrow" panose="020B0606020202030204" pitchFamily="34" charset="0"/>
              </a:defRPr>
            </a:lvl1pPr>
          </a:lstStyle>
          <a:p>
            <a:fld id="{C715CDA6-468B-4914-9119-2CA166CC068C}" type="datetime1">
              <a:rPr lang="en-US" smtClean="0"/>
              <a:pPr/>
              <a:t>9/8/2016</a:t>
            </a:fld>
            <a:endParaRPr lang="en-US"/>
          </a:p>
        </p:txBody>
      </p:sp>
      <p:sp>
        <p:nvSpPr>
          <p:cNvPr id="6" name="Footer Placeholder 5"/>
          <p:cNvSpPr>
            <a:spLocks noGrp="1"/>
          </p:cNvSpPr>
          <p:nvPr>
            <p:ph type="ftr" sz="quarter" idx="11"/>
          </p:nvPr>
        </p:nvSpPr>
        <p:spPr>
          <a:xfrm>
            <a:off x="3048000" y="66294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dirty="0" smtClean="0">
              <a:solidFill>
                <a:prstClr val="black"/>
              </a:solidFill>
              <a:latin typeface="Arial Narrow" pitchFamily="34" charset="0"/>
            </a:endParaRPr>
          </a:p>
        </p:txBody>
      </p:sp>
    </p:spTree>
    <p:extLst>
      <p:ext uri="{BB962C8B-B14F-4D97-AF65-F5344CB8AC3E}">
        <p14:creationId xmlns:p14="http://schemas.microsoft.com/office/powerpoint/2010/main" val="32016771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Co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85800"/>
            <a:ext cx="8407893" cy="5440679"/>
          </a:xfrm>
        </p:spPr>
        <p:txBody>
          <a:bodyPr/>
          <a:lstStyle>
            <a:lvl1pPr marL="45720" indent="0">
              <a:spcBef>
                <a:spcPts val="0"/>
              </a:spcBef>
              <a:spcAft>
                <a:spcPts val="0"/>
              </a:spcAft>
              <a:buNone/>
              <a:defRPr b="0" spc="0">
                <a:solidFill>
                  <a:schemeClr val="tx1"/>
                </a:solidFill>
              </a:defRPr>
            </a:lvl1pPr>
            <a:lvl2pPr marL="365760" indent="0">
              <a:spcBef>
                <a:spcPts val="0"/>
              </a:spcBef>
              <a:spcAft>
                <a:spcPts val="0"/>
              </a:spcAft>
              <a:buNone/>
              <a:defRPr b="0" spc="0">
                <a:solidFill>
                  <a:schemeClr val="tx1"/>
                </a:solidFill>
              </a:defRPr>
            </a:lvl2pPr>
            <a:lvl3pPr marL="640080" indent="0">
              <a:spcBef>
                <a:spcPts val="0"/>
              </a:spcBef>
              <a:spcAft>
                <a:spcPts val="0"/>
              </a:spcAft>
              <a:buNone/>
              <a:defRPr b="0" spc="0">
                <a:solidFill>
                  <a:schemeClr val="tx1"/>
                </a:solidFill>
              </a:defRPr>
            </a:lvl3pPr>
            <a:lvl4pPr marL="914400" indent="0">
              <a:spcBef>
                <a:spcPts val="0"/>
              </a:spcBef>
              <a:spcAft>
                <a:spcPts val="0"/>
              </a:spcAft>
              <a:buNone/>
              <a:defRPr b="0">
                <a:solidFill>
                  <a:schemeClr val="tx1"/>
                </a:solidFill>
              </a:defRPr>
            </a:lvl4pPr>
            <a:lvl5pPr marL="1097280" indent="0">
              <a:spcBef>
                <a:spcPts val="0"/>
              </a:spcBef>
              <a:spcAft>
                <a:spcPts val="0"/>
              </a:spcAft>
              <a:buNone/>
              <a:defRPr b="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70888" y="6581975"/>
            <a:ext cx="2133600" cy="274320"/>
          </a:xfrm>
        </p:spPr>
        <p:txBody>
          <a:bodyPr/>
          <a:lstStyle>
            <a:lvl1pPr>
              <a:defRPr sz="900">
                <a:solidFill>
                  <a:schemeClr val="tx1"/>
                </a:solidFill>
                <a:latin typeface="Arial Narrow" panose="020B0606020202030204" pitchFamily="34" charset="0"/>
              </a:defRPr>
            </a:lvl1pPr>
          </a:lstStyle>
          <a:p>
            <a:fld id="{7AB79BEF-7C7E-4EC3-A0A2-7AB0F4F51B73}" type="datetime1">
              <a:rPr lang="en-US" smtClean="0"/>
              <a:pPr/>
              <a:t>9/8/2016</a:t>
            </a:fld>
            <a:endParaRPr lang="en-US"/>
          </a:p>
        </p:txBody>
      </p:sp>
      <p:sp>
        <p:nvSpPr>
          <p:cNvPr id="5" name="Footer Placeholder 4"/>
          <p:cNvSpPr>
            <a:spLocks noGrp="1"/>
          </p:cNvSpPr>
          <p:nvPr>
            <p:ph type="ftr" sz="quarter" idx="11"/>
          </p:nvPr>
        </p:nvSpPr>
        <p:spPr>
          <a:xfrm>
            <a:off x="3048000" y="6581975"/>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7" name="Title 6"/>
          <p:cNvSpPr>
            <a:spLocks noGrp="1"/>
          </p:cNvSpPr>
          <p:nvPr>
            <p:ph type="title" hasCustomPrompt="1"/>
          </p:nvPr>
        </p:nvSpPr>
        <p:spPr>
          <a:xfrm>
            <a:off x="381000" y="152400"/>
            <a:ext cx="8381260" cy="406153"/>
          </a:xfrm>
        </p:spPr>
        <p:txBody>
          <a:bodyPr/>
          <a:lstStyle>
            <a:lvl1pPr>
              <a:defRPr sz="2000" u="sng" cap="none" spc="0">
                <a:solidFill>
                  <a:schemeClr val="tx1"/>
                </a:solidFill>
              </a:defRPr>
            </a:lvl1pPr>
          </a:lstStyle>
          <a:p>
            <a:r>
              <a:rPr lang="en-US" dirty="0" smtClean="0"/>
              <a:t>Click To Edit Master Title Style</a:t>
            </a:r>
            <a:endParaRPr lang="en-US" dirty="0"/>
          </a:p>
        </p:txBody>
      </p:sp>
      <p:sp>
        <p:nvSpPr>
          <p:cNvPr id="8"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prstClr val="black"/>
                </a:solidFill>
                <a:latin typeface="Arial Narrow" pitchFamily="34" charset="0"/>
              </a:rPr>
              <a:t>Slide </a:t>
            </a:r>
            <a:fld id="{91D1C02B-4EAB-4E15-8698-97615A35039E}" type="slidenum">
              <a:rPr lang="en-US" sz="900" b="0" smtClean="0">
                <a:solidFill>
                  <a:prstClr val="black"/>
                </a:solidFill>
                <a:latin typeface="Arial Narrow" pitchFamily="34" charset="0"/>
              </a:rPr>
              <a:pPr algn="r" fontAlgn="auto">
                <a:spcBef>
                  <a:spcPts val="0"/>
                </a:spcBef>
                <a:spcAft>
                  <a:spcPts val="0"/>
                </a:spcAft>
              </a:pPr>
              <a:t>‹#›</a:t>
            </a:fld>
            <a:endParaRPr lang="en-US" sz="900" b="0" dirty="0" smtClean="0">
              <a:solidFill>
                <a:prstClr val="black"/>
              </a:solidFill>
              <a:latin typeface="Arial Narrow" pitchFamily="34" charset="0"/>
            </a:endParaRPr>
          </a:p>
        </p:txBody>
      </p:sp>
    </p:spTree>
    <p:extLst>
      <p:ext uri="{BB962C8B-B14F-4D97-AF65-F5344CB8AC3E}">
        <p14:creationId xmlns:p14="http://schemas.microsoft.com/office/powerpoint/2010/main" val="2205234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C434DD70-68F0-4DEF-81F9-71079D2F1371}" type="datetime1">
              <a:rPr lang="en-US" smtClean="0"/>
              <a:pPr/>
              <a:t>9/8/2016</a:t>
            </a:fld>
            <a:endParaRPr lang="en-US"/>
          </a:p>
        </p:txBody>
      </p:sp>
      <p:sp>
        <p:nvSpPr>
          <p:cNvPr id="11" name="Footer Placeholder 10"/>
          <p:cNvSpPr>
            <a:spLocks noGrp="1"/>
          </p:cNvSpPr>
          <p:nvPr>
            <p:ph type="ftr" sz="quarter" idx="12"/>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solidFill>
                  <a:schemeClr val="tx1"/>
                </a:solidFill>
              </a:defRPr>
            </a:lvl1pPr>
          </a:lstStyle>
          <a:p>
            <a:r>
              <a:rPr lang="en-US" dirty="0" smtClean="0"/>
              <a:t>Click to edit Master title style</a:t>
            </a:r>
            <a:endParaRPr lang="en-US" dirty="0"/>
          </a:p>
        </p:txBody>
      </p:sp>
      <p:sp>
        <p:nvSpPr>
          <p:cNvPr id="13"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dirty="0" smtClean="0">
              <a:solidFill>
                <a:schemeClr val="tx1"/>
              </a:solidFill>
              <a:latin typeface="Arial Narrow" pitchFamily="34" charset="0"/>
            </a:endParaRPr>
          </a:p>
        </p:txBody>
      </p:sp>
    </p:spTree>
    <p:extLst>
      <p:ext uri="{BB962C8B-B14F-4D97-AF65-F5344CB8AC3E}">
        <p14:creationId xmlns:p14="http://schemas.microsoft.com/office/powerpoint/2010/main" val="219476092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spc="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spc="0"/>
            </a:lvl1pPr>
            <a:lvl2pPr>
              <a:defRPr sz="2000" spc="0"/>
            </a:lvl2pPr>
            <a:lvl3pPr>
              <a:defRPr sz="1800" spc="0"/>
            </a:lvl3pPr>
            <a:lvl4pPr>
              <a:defRPr sz="1600" spc="0"/>
            </a:lvl4pPr>
            <a:lvl5pPr>
              <a:defRPr sz="1600" spc="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370888" y="6641350"/>
            <a:ext cx="2133600" cy="274320"/>
          </a:xfrm>
        </p:spPr>
        <p:txBody>
          <a:bodyPr/>
          <a:lstStyle>
            <a:lvl1pPr>
              <a:defRPr sz="900">
                <a:solidFill>
                  <a:schemeClr val="tx1"/>
                </a:solidFill>
                <a:latin typeface="Arial Narrow" panose="020B0606020202030204" pitchFamily="34" charset="0"/>
              </a:defRPr>
            </a:lvl1pPr>
          </a:lstStyle>
          <a:p>
            <a:fld id="{3DD63199-ED02-43C5-98B2-403BD5B5424D}" type="datetime1">
              <a:rPr lang="en-US" smtClean="0"/>
              <a:pPr/>
              <a:t>9/8/2016</a:t>
            </a:fld>
            <a:endParaRPr lang="en-US"/>
          </a:p>
        </p:txBody>
      </p:sp>
      <p:sp>
        <p:nvSpPr>
          <p:cNvPr id="8" name="Footer Placeholder 7"/>
          <p:cNvSpPr>
            <a:spLocks noGrp="1"/>
          </p:cNvSpPr>
          <p:nvPr>
            <p:ph type="ftr" sz="quarter" idx="11"/>
          </p:nvPr>
        </p:nvSpPr>
        <p:spPr>
          <a:xfrm>
            <a:off x="3048000" y="6641350"/>
            <a:ext cx="3352800" cy="274320"/>
          </a:xfrm>
        </p:spPr>
        <p:txBody>
          <a:bodyPr/>
          <a:lstStyle>
            <a:lvl1pPr>
              <a:defRPr sz="900">
                <a:solidFill>
                  <a:schemeClr val="tx1"/>
                </a:solidFill>
                <a:latin typeface="Arial Narrow" panose="020B0606020202030204" pitchFamily="34" charset="0"/>
              </a:defRPr>
            </a:lvl1pPr>
          </a:lstStyle>
          <a:p>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Slide Number Placeholder 3"/>
          <p:cNvSpPr txBox="1">
            <a:spLocks/>
          </p:cNvSpPr>
          <p:nvPr userDrawn="1"/>
        </p:nvSpPr>
        <p:spPr>
          <a:xfrm>
            <a:off x="8234680" y="6631305"/>
            <a:ext cx="582966" cy="274320"/>
          </a:xfrm>
          <a:prstGeom prst="rect">
            <a:avLst/>
          </a:prstGeom>
          <a:noFill/>
          <a:ln w="190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ctr" defTabSz="914400" rtl="0" eaLnBrk="1" latinLnBrk="0" hangingPunct="1">
              <a:defRPr sz="2400" kern="1200">
                <a:solidFill>
                  <a:schemeClr val="tx1"/>
                </a:solidFill>
                <a:latin typeface="Times New Roman" pitchFamily="18" charset="0"/>
                <a:ea typeface="+mn-ea"/>
                <a:cs typeface="+mn-cs"/>
              </a:defRPr>
            </a:lvl1pPr>
            <a:lvl2pPr marL="742950" indent="-285750" algn="l" defTabSz="914400" rtl="0" eaLnBrk="1" latinLnBrk="0" hangingPunct="1">
              <a:defRPr sz="2400" kern="1200">
                <a:solidFill>
                  <a:schemeClr val="tx1"/>
                </a:solidFill>
                <a:latin typeface="Times New Roman" pitchFamily="18" charset="0"/>
                <a:ea typeface="+mn-ea"/>
                <a:cs typeface="+mn-cs"/>
              </a:defRPr>
            </a:lvl2pPr>
            <a:lvl3pPr marL="1143000" indent="-228600" algn="l" defTabSz="914400" rtl="0" eaLnBrk="1" latinLnBrk="0" hangingPunct="1">
              <a:defRPr sz="2400" kern="1200">
                <a:solidFill>
                  <a:schemeClr val="tx1"/>
                </a:solidFill>
                <a:latin typeface="Times New Roman" pitchFamily="18" charset="0"/>
                <a:ea typeface="+mn-ea"/>
                <a:cs typeface="+mn-cs"/>
              </a:defRPr>
            </a:lvl3pPr>
            <a:lvl4pPr marL="1600200" indent="-228600" algn="l" defTabSz="914400" rtl="0" eaLnBrk="1" latinLnBrk="0" hangingPunct="1">
              <a:defRPr sz="2400" kern="1200">
                <a:solidFill>
                  <a:schemeClr val="tx1"/>
                </a:solidFill>
                <a:latin typeface="Times New Roman" pitchFamily="18" charset="0"/>
                <a:ea typeface="+mn-ea"/>
                <a:cs typeface="+mn-cs"/>
              </a:defRPr>
            </a:lvl4pPr>
            <a:lvl5pPr marL="2057400" indent="-228600" algn="l" defTabSz="914400" rtl="0" eaLnBrk="1" latinLnBrk="0" hangingPunct="1">
              <a:defRPr sz="24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imes New Roman" pitchFamily="18" charset="0"/>
                <a:ea typeface="+mn-ea"/>
                <a:cs typeface="+mn-cs"/>
              </a:defRPr>
            </a:lvl9pPr>
          </a:lstStyle>
          <a:p>
            <a:pPr algn="r" fontAlgn="auto">
              <a:spcBef>
                <a:spcPts val="0"/>
              </a:spcBef>
              <a:spcAft>
                <a:spcPts val="0"/>
              </a:spcAft>
            </a:pPr>
            <a:r>
              <a:rPr lang="en-US" sz="900" b="0" smtClean="0">
                <a:solidFill>
                  <a:schemeClr val="tx1"/>
                </a:solidFill>
                <a:latin typeface="Arial Narrow" pitchFamily="34" charset="0"/>
              </a:rPr>
              <a:t>Slide </a:t>
            </a:r>
            <a:fld id="{91D1C02B-4EAB-4E15-8698-97615A35039E}" type="slidenum">
              <a:rPr lang="en-US" sz="900" b="0" smtClean="0">
                <a:solidFill>
                  <a:schemeClr val="tx1"/>
                </a:solidFill>
                <a:latin typeface="Arial Narrow" pitchFamily="34" charset="0"/>
              </a:rPr>
              <a:pPr algn="r" fontAlgn="auto">
                <a:spcBef>
                  <a:spcPts val="0"/>
                </a:spcBef>
                <a:spcAft>
                  <a:spcPts val="0"/>
                </a:spcAft>
              </a:pPr>
              <a:t>‹#›</a:t>
            </a:fld>
            <a:endParaRPr lang="en-US" sz="900" b="0" dirty="0" smtClean="0">
              <a:solidFill>
                <a:schemeClr val="tx1"/>
              </a:solidFill>
              <a:latin typeface="Arial Narrow" pitchFamily="34" charset="0"/>
            </a:endParaRPr>
          </a:p>
        </p:txBody>
      </p:sp>
    </p:spTree>
    <p:extLst>
      <p:ext uri="{BB962C8B-B14F-4D97-AF65-F5344CB8AC3E}">
        <p14:creationId xmlns:p14="http://schemas.microsoft.com/office/powerpoint/2010/main" val="593829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b="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eaLnBrk="1" fontAlgn="auto" hangingPunct="1">
              <a:spcBef>
                <a:spcPts val="0"/>
              </a:spcBef>
              <a:spcAft>
                <a:spcPts val="0"/>
              </a:spcAft>
            </a:pPr>
            <a:fld id="{29D87F41-6843-4E69-8327-FFD93063886E}" type="datetime1">
              <a:rPr lang="en-US" b="0" smtClean="0">
                <a:solidFill>
                  <a:srgbClr val="0D6911"/>
                </a:solidFill>
                <a:latin typeface="Franklin Gothic Medium"/>
              </a:rPr>
              <a:pPr eaLnBrk="1" fontAlgn="auto" hangingPunct="1">
                <a:spcBef>
                  <a:spcPts val="0"/>
                </a:spcBef>
                <a:spcAft>
                  <a:spcPts val="0"/>
                </a:spcAft>
              </a:pPr>
              <a:t>9/8/2016</a:t>
            </a:fld>
            <a:endParaRPr lang="en-US" b="0">
              <a:solidFill>
                <a:srgbClr val="0D6911"/>
              </a:solidFill>
              <a:latin typeface="Franklin Gothic Medium"/>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a:solidFill>
                <a:srgbClr val="0D6911"/>
              </a:solidFill>
              <a:latin typeface="Franklin Gothic Medium"/>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eaLnBrk="1" fontAlgn="auto" hangingPunct="1">
              <a:spcBef>
                <a:spcPts val="0"/>
              </a:spcBef>
              <a:spcAft>
                <a:spcPts val="0"/>
              </a:spcAft>
            </a:pPr>
            <a:endParaRPr lang="en-US" b="0" dirty="0">
              <a:solidFill>
                <a:srgbClr val="0D6911"/>
              </a:solidFill>
              <a:latin typeface="Franklin Gothic Medium"/>
            </a:endParaRPr>
          </a:p>
        </p:txBody>
      </p:sp>
    </p:spTree>
    <p:extLst>
      <p:ext uri="{BB962C8B-B14F-4D97-AF65-F5344CB8AC3E}">
        <p14:creationId xmlns:p14="http://schemas.microsoft.com/office/powerpoint/2010/main" val="389342856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5" r:id="rId12"/>
    <p:sldLayoutId id="2147483689" r:id="rId13"/>
  </p:sldLayoutIdLst>
  <p:hf hdr="0" ftr="0" dt="0"/>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1"/>
          <p:cNvSpPr>
            <a:spLocks noGrp="1" noChangeArrowheads="1"/>
          </p:cNvSpPr>
          <p:nvPr>
            <p:ph type="title"/>
          </p:nvPr>
        </p:nvSpPr>
        <p:spPr/>
        <p:txBody>
          <a:bodyPr/>
          <a:lstStyle/>
          <a:p>
            <a:pPr eaLnBrk="1" hangingPunct="1"/>
            <a:r>
              <a:rPr lang="en-GB" altLang="en-US" sz="3200" dirty="0" smtClean="0">
                <a:solidFill>
                  <a:schemeClr val="tx2">
                    <a:lumMod val="20000"/>
                    <a:lumOff val="80000"/>
                  </a:schemeClr>
                </a:solidFill>
              </a:rPr>
              <a:t>Software Engineering Lab</a:t>
            </a:r>
            <a:r>
              <a:rPr lang="en-GB" altLang="en-US" dirty="0" smtClean="0"/>
              <a:t/>
            </a:r>
            <a:br>
              <a:rPr lang="en-GB" altLang="en-US" dirty="0" smtClean="0"/>
            </a:br>
            <a:r>
              <a:rPr lang="en-GB" altLang="en-US" dirty="0" smtClean="0"/>
              <a:t/>
            </a:r>
            <a:br>
              <a:rPr lang="en-GB" altLang="en-US" dirty="0" smtClean="0"/>
            </a:br>
            <a:r>
              <a:rPr lang="en-GB" altLang="en-US" dirty="0" smtClean="0"/>
              <a:t>Microsoft Project</a:t>
            </a:r>
            <a:endParaRPr lang="en-US" altLang="en-US" sz="3600" dirty="0" smtClean="0"/>
          </a:p>
        </p:txBody>
      </p:sp>
    </p:spTree>
    <p:extLst>
      <p:ext uri="{BB962C8B-B14F-4D97-AF65-F5344CB8AC3E}">
        <p14:creationId xmlns:p14="http://schemas.microsoft.com/office/powerpoint/2010/main" val="358719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76200" y="1719071"/>
            <a:ext cx="3460668" cy="4912233"/>
          </a:xfrm>
        </p:spPr>
        <p:txBody>
          <a:bodyPr>
            <a:normAutofit/>
          </a:bodyPr>
          <a:lstStyle/>
          <a:p>
            <a:r>
              <a:rPr lang="en-US" sz="1800" dirty="0" smtClean="0"/>
              <a:t>Fixed Unit</a:t>
            </a:r>
          </a:p>
          <a:p>
            <a:pPr lvl="1"/>
            <a:r>
              <a:rPr lang="en-US" sz="1600" dirty="0" smtClean="0"/>
              <a:t>A Fixed Unit task has a constant quantity or units-of-resource value.</a:t>
            </a:r>
          </a:p>
          <a:p>
            <a:r>
              <a:rPr lang="en-US" sz="1800" dirty="0" smtClean="0"/>
              <a:t>Fixed Duration</a:t>
            </a:r>
          </a:p>
          <a:p>
            <a:pPr lvl="1"/>
            <a:r>
              <a:rPr lang="en-US" sz="1600" dirty="0" smtClean="0"/>
              <a:t>A Fixed Duration task has a constant time value.</a:t>
            </a:r>
          </a:p>
          <a:p>
            <a:pPr lvl="1"/>
            <a:r>
              <a:rPr lang="en-US" sz="1600" dirty="0" smtClean="0"/>
              <a:t>Even if you increase the resources allocated to the task, the duration will remain the same</a:t>
            </a:r>
          </a:p>
          <a:p>
            <a:r>
              <a:rPr lang="en-US" sz="1800" dirty="0" smtClean="0"/>
              <a:t>Fixed Work</a:t>
            </a:r>
          </a:p>
          <a:p>
            <a:pPr lvl="1"/>
            <a:r>
              <a:rPr lang="en-US" sz="1600" dirty="0" smtClean="0"/>
              <a:t>In a Fixed Work task, the total work to be performed has a constant value.  </a:t>
            </a:r>
            <a:endParaRPr lang="en-US" sz="1600" dirty="0"/>
          </a:p>
          <a:p>
            <a:pPr lvl="1"/>
            <a:r>
              <a:rPr lang="en-US" sz="1600" dirty="0" smtClean="0"/>
              <a:t>The total amount of work performed on a task is the sum of resources used on that task</a:t>
            </a:r>
          </a:p>
        </p:txBody>
      </p:sp>
      <p:sp>
        <p:nvSpPr>
          <p:cNvPr id="4" name="Content Placeholder 3"/>
          <p:cNvSpPr>
            <a:spLocks noGrp="1"/>
          </p:cNvSpPr>
          <p:nvPr>
            <p:ph sz="half" idx="2"/>
          </p:nvPr>
        </p:nvSpPr>
        <p:spPr>
          <a:xfrm>
            <a:off x="3536868" y="1719071"/>
            <a:ext cx="5369626" cy="4912233"/>
          </a:xfrm>
          <a:solidFill>
            <a:schemeClr val="accent5">
              <a:lumMod val="40000"/>
              <a:lumOff val="60000"/>
            </a:schemeClr>
          </a:solidFill>
        </p:spPr>
        <p:txBody>
          <a:bodyPr/>
          <a:lstStyle/>
          <a:p>
            <a:r>
              <a:rPr lang="en-US" dirty="0" smtClean="0"/>
              <a:t>Fixed Unit</a:t>
            </a:r>
          </a:p>
          <a:p>
            <a:pPr lvl="1"/>
            <a:r>
              <a:rPr lang="en-US" sz="1600" dirty="0" smtClean="0"/>
              <a:t>Assumes </a:t>
            </a:r>
            <a:r>
              <a:rPr lang="en-US" sz="1600" dirty="0"/>
              <a:t>the number of people assigned to the task (units) is known and you don’t want it to change, even if duration changes. </a:t>
            </a:r>
            <a:endParaRPr lang="en-US" sz="1600" dirty="0" smtClean="0"/>
          </a:p>
          <a:p>
            <a:pPr lvl="1"/>
            <a:r>
              <a:rPr lang="en-US" sz="1600" dirty="0" smtClean="0"/>
              <a:t>When </a:t>
            </a:r>
            <a:r>
              <a:rPr lang="en-US" sz="1600" dirty="0"/>
              <a:t>the work changes on a task, the duration changes, but not the number of people. This task types reflects most task realities in any project.</a:t>
            </a:r>
          </a:p>
          <a:p>
            <a:pPr marL="365760" lvl="1" indent="0">
              <a:buNone/>
            </a:pPr>
            <a:endParaRPr lang="en-US" sz="1600" dirty="0"/>
          </a:p>
          <a:p>
            <a:pPr lvl="1"/>
            <a:r>
              <a:rPr lang="en-US" sz="1400" b="1" i="1" dirty="0">
                <a:solidFill>
                  <a:srgbClr val="7030A0"/>
                </a:solidFill>
              </a:rPr>
              <a:t>Example</a:t>
            </a:r>
            <a:r>
              <a:rPr lang="en-US" sz="1400" i="1" dirty="0"/>
              <a:t>: You have one person assigned to write a report that should take only two hours to write. If you decide that the reality of work on this report is that the two hours needs to be spread over two days on the calendar, you can change the duration to two days—without changing the number of people assigned to write the report. After all, you probably don’t want more than two people writing the report anyway. In other words, you want the number of units (the one person) to stay the same</a:t>
            </a:r>
            <a:r>
              <a:rPr lang="en-US" sz="1400" i="1" dirty="0" smtClean="0"/>
              <a:t>.</a:t>
            </a:r>
            <a:br>
              <a:rPr lang="en-US" sz="1400" i="1" dirty="0" smtClean="0"/>
            </a:br>
            <a:endParaRPr lang="en-US" sz="1400" i="1" dirty="0"/>
          </a:p>
          <a:p>
            <a:pPr lvl="1"/>
            <a:r>
              <a:rPr lang="en-US" sz="1600" dirty="0" smtClean="0"/>
              <a:t>NOTE</a:t>
            </a:r>
            <a:r>
              <a:rPr lang="en-US" sz="1600" dirty="0"/>
              <a:t>:  This is </a:t>
            </a:r>
            <a:r>
              <a:rPr lang="en-US" sz="1600" dirty="0" smtClean="0"/>
              <a:t>typically default setting </a:t>
            </a:r>
            <a:endParaRPr lang="en-US" dirty="0"/>
          </a:p>
        </p:txBody>
      </p:sp>
      <p:sp>
        <p:nvSpPr>
          <p:cNvPr id="2056" name="Rectangle 8"/>
          <p:cNvSpPr>
            <a:spLocks noGrp="1" noChangeArrowheads="1"/>
          </p:cNvSpPr>
          <p:nvPr>
            <p:ph type="title"/>
          </p:nvPr>
        </p:nvSpPr>
        <p:spPr/>
        <p:txBody>
          <a:bodyPr/>
          <a:lstStyle/>
          <a:p>
            <a:r>
              <a:rPr lang="en-US" altLang="en-US" dirty="0"/>
              <a:t>Task types</a:t>
            </a:r>
          </a:p>
        </p:txBody>
      </p:sp>
    </p:spTree>
    <p:extLst>
      <p:ext uri="{BB962C8B-B14F-4D97-AF65-F5344CB8AC3E}">
        <p14:creationId xmlns:p14="http://schemas.microsoft.com/office/powerpoint/2010/main" val="3402713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76200" y="1719071"/>
            <a:ext cx="3460668" cy="4912233"/>
          </a:xfrm>
        </p:spPr>
        <p:txBody>
          <a:bodyPr>
            <a:normAutofit/>
          </a:bodyPr>
          <a:lstStyle/>
          <a:p>
            <a:r>
              <a:rPr lang="en-US" sz="1800" dirty="0" smtClean="0"/>
              <a:t>Fixed Unit</a:t>
            </a:r>
          </a:p>
          <a:p>
            <a:pPr lvl="1"/>
            <a:r>
              <a:rPr lang="en-US" sz="1600" dirty="0" smtClean="0"/>
              <a:t>A Fixed Unit task has a constant quantity or units-of-resource value.</a:t>
            </a:r>
          </a:p>
          <a:p>
            <a:r>
              <a:rPr lang="en-US" sz="1800" dirty="0" smtClean="0"/>
              <a:t>Fixed Duration</a:t>
            </a:r>
          </a:p>
          <a:p>
            <a:pPr lvl="1"/>
            <a:r>
              <a:rPr lang="en-US" sz="1600" dirty="0" smtClean="0"/>
              <a:t>A Fixed Duration task has a constant time value.</a:t>
            </a:r>
          </a:p>
          <a:p>
            <a:pPr lvl="1"/>
            <a:r>
              <a:rPr lang="en-US" sz="1600" dirty="0" smtClean="0"/>
              <a:t>Even if you increase the resources allocated to the task, the duration will remain the same</a:t>
            </a:r>
          </a:p>
          <a:p>
            <a:r>
              <a:rPr lang="en-US" sz="1800" dirty="0" smtClean="0"/>
              <a:t>Fixed Work</a:t>
            </a:r>
          </a:p>
          <a:p>
            <a:pPr lvl="1"/>
            <a:r>
              <a:rPr lang="en-US" sz="1600" dirty="0" smtClean="0"/>
              <a:t>In a Fixed Work task, the total work to be performed has a constant value.  </a:t>
            </a:r>
            <a:endParaRPr lang="en-US" sz="1600" dirty="0"/>
          </a:p>
          <a:p>
            <a:pPr lvl="1"/>
            <a:r>
              <a:rPr lang="en-US" sz="1600" dirty="0" smtClean="0"/>
              <a:t>The total amount of work performed on a task is the sum of resources used on that task</a:t>
            </a:r>
          </a:p>
        </p:txBody>
      </p:sp>
      <p:sp>
        <p:nvSpPr>
          <p:cNvPr id="4" name="Content Placeholder 3"/>
          <p:cNvSpPr>
            <a:spLocks noGrp="1"/>
          </p:cNvSpPr>
          <p:nvPr>
            <p:ph sz="half" idx="2"/>
          </p:nvPr>
        </p:nvSpPr>
        <p:spPr>
          <a:xfrm>
            <a:off x="3536868" y="1719071"/>
            <a:ext cx="5369626" cy="4912233"/>
          </a:xfrm>
          <a:solidFill>
            <a:schemeClr val="accent5">
              <a:lumMod val="40000"/>
              <a:lumOff val="60000"/>
            </a:schemeClr>
          </a:solidFill>
        </p:spPr>
        <p:txBody>
          <a:bodyPr/>
          <a:lstStyle/>
          <a:p>
            <a:r>
              <a:rPr lang="en-US" dirty="0" smtClean="0"/>
              <a:t>Fixed Duration</a:t>
            </a:r>
          </a:p>
          <a:p>
            <a:pPr lvl="1"/>
            <a:r>
              <a:rPr lang="en-US" sz="1600" dirty="0"/>
              <a:t>This setting assumes duration doesn’t change, even when more people are assigned to the task. Use this setting if you have a duration in mind for a task before you know other information about the task</a:t>
            </a:r>
            <a:r>
              <a:rPr lang="en-US" sz="1600" dirty="0" smtClean="0"/>
              <a:t>.</a:t>
            </a:r>
            <a:br>
              <a:rPr lang="en-US" sz="1600" dirty="0" smtClean="0"/>
            </a:br>
            <a:endParaRPr lang="en-US" sz="1600" dirty="0"/>
          </a:p>
          <a:p>
            <a:pPr lvl="1"/>
            <a:r>
              <a:rPr lang="en-US" sz="1400" b="1" i="1" dirty="0">
                <a:solidFill>
                  <a:srgbClr val="7030A0"/>
                </a:solidFill>
              </a:rPr>
              <a:t>Example</a:t>
            </a:r>
            <a:r>
              <a:rPr lang="en-US" sz="1400" i="1" dirty="0"/>
              <a:t>: A weekly status meeting might take an hour. Set this task to fixed-duration, otherwise as you assign people to the task, the duration of the meeting will decrease. And we all know, adding people to meetings isn’t likely to decrease their length (it could even make them longer</a:t>
            </a:r>
            <a:r>
              <a:rPr lang="en-US" sz="1400" i="1" dirty="0" smtClean="0"/>
              <a:t>!)</a:t>
            </a:r>
            <a:endParaRPr lang="en-US" sz="1400" i="1" dirty="0"/>
          </a:p>
        </p:txBody>
      </p:sp>
      <p:sp>
        <p:nvSpPr>
          <p:cNvPr id="2056" name="Rectangle 8"/>
          <p:cNvSpPr>
            <a:spLocks noGrp="1" noChangeArrowheads="1"/>
          </p:cNvSpPr>
          <p:nvPr>
            <p:ph type="title"/>
          </p:nvPr>
        </p:nvSpPr>
        <p:spPr/>
        <p:txBody>
          <a:bodyPr/>
          <a:lstStyle/>
          <a:p>
            <a:r>
              <a:rPr lang="en-US" altLang="en-US" dirty="0"/>
              <a:t>Task types</a:t>
            </a:r>
          </a:p>
        </p:txBody>
      </p:sp>
    </p:spTree>
    <p:extLst>
      <p:ext uri="{BB962C8B-B14F-4D97-AF65-F5344CB8AC3E}">
        <p14:creationId xmlns:p14="http://schemas.microsoft.com/office/powerpoint/2010/main" val="242106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76200" y="1719071"/>
            <a:ext cx="3460668" cy="4912233"/>
          </a:xfrm>
        </p:spPr>
        <p:txBody>
          <a:bodyPr>
            <a:normAutofit/>
          </a:bodyPr>
          <a:lstStyle/>
          <a:p>
            <a:r>
              <a:rPr lang="en-US" sz="1800" dirty="0" smtClean="0"/>
              <a:t>Fixed Unit</a:t>
            </a:r>
          </a:p>
          <a:p>
            <a:pPr lvl="1"/>
            <a:r>
              <a:rPr lang="en-US" sz="1600" dirty="0" smtClean="0"/>
              <a:t>A Fixed Unit task has a constant quantity or units-of-resource value.</a:t>
            </a:r>
          </a:p>
          <a:p>
            <a:r>
              <a:rPr lang="en-US" sz="1800" dirty="0" smtClean="0"/>
              <a:t>Fixed Duration</a:t>
            </a:r>
          </a:p>
          <a:p>
            <a:pPr lvl="1"/>
            <a:r>
              <a:rPr lang="en-US" sz="1600" dirty="0" smtClean="0"/>
              <a:t>A Fixed Duration task has a constant time value.</a:t>
            </a:r>
          </a:p>
          <a:p>
            <a:pPr lvl="1"/>
            <a:r>
              <a:rPr lang="en-US" sz="1600" dirty="0" smtClean="0"/>
              <a:t>Even if you increase the resources allocated to the task, the duration will remain the same</a:t>
            </a:r>
          </a:p>
          <a:p>
            <a:r>
              <a:rPr lang="en-US" sz="1800" dirty="0" smtClean="0"/>
              <a:t>Fixed Work</a:t>
            </a:r>
          </a:p>
          <a:p>
            <a:pPr lvl="1"/>
            <a:r>
              <a:rPr lang="en-US" sz="1600" dirty="0" smtClean="0"/>
              <a:t>In a Fixed Work task, the total work to be performed has a constant value.  </a:t>
            </a:r>
            <a:endParaRPr lang="en-US" sz="1600" dirty="0"/>
          </a:p>
          <a:p>
            <a:pPr lvl="1"/>
            <a:r>
              <a:rPr lang="en-US" sz="1600" dirty="0" smtClean="0"/>
              <a:t>The total amount of work performed on a task is the sum of resources used on that task</a:t>
            </a:r>
          </a:p>
        </p:txBody>
      </p:sp>
      <p:sp>
        <p:nvSpPr>
          <p:cNvPr id="4" name="Content Placeholder 3"/>
          <p:cNvSpPr>
            <a:spLocks noGrp="1"/>
          </p:cNvSpPr>
          <p:nvPr>
            <p:ph sz="half" idx="2"/>
          </p:nvPr>
        </p:nvSpPr>
        <p:spPr>
          <a:xfrm>
            <a:off x="3536868" y="1719071"/>
            <a:ext cx="5369626" cy="4912233"/>
          </a:xfrm>
          <a:solidFill>
            <a:schemeClr val="accent5">
              <a:lumMod val="40000"/>
              <a:lumOff val="60000"/>
            </a:schemeClr>
          </a:solidFill>
        </p:spPr>
        <p:txBody>
          <a:bodyPr/>
          <a:lstStyle/>
          <a:p>
            <a:r>
              <a:rPr lang="en-US" dirty="0" smtClean="0"/>
              <a:t>Fixed Work</a:t>
            </a:r>
          </a:p>
          <a:p>
            <a:pPr lvl="1"/>
            <a:r>
              <a:rPr lang="en-US" sz="1600" dirty="0"/>
              <a:t>This setting assumes work doesn’t change, even after changing durations or adding people. Use this setting if you want to control the duration of tasks by adding or removing people</a:t>
            </a:r>
            <a:r>
              <a:rPr lang="en-US" sz="1600" dirty="0" smtClean="0"/>
              <a:t>.</a:t>
            </a:r>
            <a:br>
              <a:rPr lang="en-US" sz="1600" dirty="0" smtClean="0"/>
            </a:br>
            <a:endParaRPr lang="en-US" sz="1600" dirty="0"/>
          </a:p>
          <a:p>
            <a:pPr lvl="1"/>
            <a:r>
              <a:rPr lang="en-US" sz="1400" b="1" i="1" dirty="0">
                <a:solidFill>
                  <a:srgbClr val="7030A0"/>
                </a:solidFill>
              </a:rPr>
              <a:t>Example</a:t>
            </a:r>
            <a:r>
              <a:rPr lang="en-US" sz="1400" i="1" dirty="0"/>
              <a:t>: It takes 300 hours to design a large garden as part of a housing project. And you want the garden built as soon as possible, so you start assigning more gardeners to the job (task). The duration of the garden task will decrease as you add more people</a:t>
            </a:r>
            <a:r>
              <a:rPr lang="en-US" sz="1400" i="1" dirty="0" smtClean="0"/>
              <a:t>.</a:t>
            </a:r>
          </a:p>
          <a:p>
            <a:pPr lvl="1"/>
            <a:endParaRPr lang="en-US" sz="1400" i="1" dirty="0"/>
          </a:p>
          <a:p>
            <a:pPr lvl="1"/>
            <a:r>
              <a:rPr lang="en-US" sz="1600" dirty="0" smtClean="0"/>
              <a:t>NOTE</a:t>
            </a:r>
            <a:r>
              <a:rPr lang="en-US" sz="1600" dirty="0"/>
              <a:t>:  </a:t>
            </a:r>
            <a:r>
              <a:rPr lang="en-US" sz="1600" dirty="0"/>
              <a:t>You can’t change the Effort driven setting for a fixed-work task. Project doesn’t consider fixed work tasks to have flexible work values and are therefore always effort-driven. You can change the effort driven setting for task types.</a:t>
            </a:r>
            <a:endParaRPr lang="en-US" dirty="0"/>
          </a:p>
        </p:txBody>
      </p:sp>
      <p:sp>
        <p:nvSpPr>
          <p:cNvPr id="2056" name="Rectangle 8"/>
          <p:cNvSpPr>
            <a:spLocks noGrp="1" noChangeArrowheads="1"/>
          </p:cNvSpPr>
          <p:nvPr>
            <p:ph type="title"/>
          </p:nvPr>
        </p:nvSpPr>
        <p:spPr/>
        <p:txBody>
          <a:bodyPr/>
          <a:lstStyle/>
          <a:p>
            <a:r>
              <a:rPr lang="en-US" altLang="en-US" dirty="0"/>
              <a:t>Task types</a:t>
            </a:r>
          </a:p>
        </p:txBody>
      </p:sp>
    </p:spTree>
    <p:extLst>
      <p:ext uri="{BB962C8B-B14F-4D97-AF65-F5344CB8AC3E}">
        <p14:creationId xmlns:p14="http://schemas.microsoft.com/office/powerpoint/2010/main" val="4161291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type="body" idx="1"/>
          </p:nvPr>
        </p:nvSpPr>
        <p:spPr/>
        <p:txBody>
          <a:bodyPr/>
          <a:lstStyle/>
          <a:p>
            <a:r>
              <a:rPr lang="en-US" altLang="en-US" smtClean="0"/>
              <a:t>On the Project tab, click Change Working Time</a:t>
            </a:r>
          </a:p>
          <a:p>
            <a:r>
              <a:rPr lang="en-US" altLang="en-US" smtClean="0"/>
              <a:t>Click Create New Calendar</a:t>
            </a:r>
          </a:p>
          <a:p>
            <a:r>
              <a:rPr lang="en-US" altLang="en-US" smtClean="0"/>
              <a:t>Type a name for the calendar</a:t>
            </a:r>
          </a:p>
          <a:p>
            <a:r>
              <a:rPr lang="en-US" altLang="en-US" smtClean="0"/>
              <a:t>Select “Create new base calendar” and click OK</a:t>
            </a:r>
          </a:p>
          <a:p>
            <a:r>
              <a:rPr lang="en-US" altLang="en-US" smtClean="0"/>
              <a:t>Make the necessary changes in the calendar</a:t>
            </a:r>
          </a:p>
          <a:p>
            <a:r>
              <a:rPr lang="en-US" altLang="en-US" smtClean="0"/>
              <a:t>Specify the calendar exceptions and working times for the work weeks</a:t>
            </a:r>
          </a:p>
          <a:p>
            <a:r>
              <a:rPr lang="en-US" altLang="en-US" smtClean="0"/>
              <a:t>Click OK</a:t>
            </a:r>
          </a:p>
          <a:p>
            <a:r>
              <a:rPr lang="en-US" altLang="en-US" smtClean="0"/>
              <a:t>On the Ribbon, click Project Information</a:t>
            </a:r>
          </a:p>
          <a:p>
            <a:r>
              <a:rPr lang="en-US" altLang="en-US" smtClean="0"/>
              <a:t>Select the new base calendar and click OK </a:t>
            </a:r>
            <a:endParaRPr lang="en-US" altLang="en-US" dirty="0"/>
          </a:p>
        </p:txBody>
      </p:sp>
      <p:sp>
        <p:nvSpPr>
          <p:cNvPr id="2056" name="Rectangle 8"/>
          <p:cNvSpPr>
            <a:spLocks noGrp="1" noChangeArrowheads="1"/>
          </p:cNvSpPr>
          <p:nvPr>
            <p:ph type="title"/>
          </p:nvPr>
        </p:nvSpPr>
        <p:spPr/>
        <p:txBody>
          <a:bodyPr/>
          <a:lstStyle/>
          <a:p>
            <a:r>
              <a:rPr lang="en-US" altLang="en-US" smtClean="0"/>
              <a:t>Create a base calendar</a:t>
            </a:r>
            <a:endParaRPr lang="en-US" altLang="en-US"/>
          </a:p>
        </p:txBody>
      </p:sp>
    </p:spTree>
    <p:extLst>
      <p:ext uri="{BB962C8B-B14F-4D97-AF65-F5344CB8AC3E}">
        <p14:creationId xmlns:p14="http://schemas.microsoft.com/office/powerpoint/2010/main" val="1738301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en-US"/>
              <a:t>Change Working Time</a:t>
            </a:r>
          </a:p>
        </p:txBody>
      </p:sp>
      <p:pic>
        <p:nvPicPr>
          <p:cNvPr id="880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1100" y="1290638"/>
            <a:ext cx="5283200" cy="524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1499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The Project 2010 interface</a:t>
            </a:r>
          </a:p>
        </p:txBody>
      </p:sp>
      <p:sp>
        <p:nvSpPr>
          <p:cNvPr id="6149" name="Rectangle 5"/>
          <p:cNvSpPr>
            <a:spLocks noChangeArrowheads="1"/>
          </p:cNvSpPr>
          <p:nvPr/>
        </p:nvSpPr>
        <p:spPr bwMode="auto">
          <a:xfrm>
            <a:off x="0" y="241141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6148" name="Object 4"/>
          <p:cNvGraphicFramePr>
            <a:graphicFrameLocks noChangeAspect="1"/>
          </p:cNvGraphicFramePr>
          <p:nvPr>
            <p:extLst>
              <p:ext uri="{D42A27DB-BD31-4B8C-83A1-F6EECF244321}">
                <p14:modId xmlns:p14="http://schemas.microsoft.com/office/powerpoint/2010/main" val="2424730001"/>
              </p:ext>
            </p:extLst>
          </p:nvPr>
        </p:nvGraphicFramePr>
        <p:xfrm>
          <a:off x="1066800" y="2057400"/>
          <a:ext cx="7315200" cy="4303713"/>
        </p:xfrm>
        <a:graphic>
          <a:graphicData uri="http://schemas.openxmlformats.org/presentationml/2006/ole">
            <mc:AlternateContent xmlns:mc="http://schemas.openxmlformats.org/markup-compatibility/2006">
              <mc:Choice xmlns:v="urn:schemas-microsoft-com:vml" Requires="v">
                <p:oleObj spid="_x0000_s24582" name="Picture" r:id="rId3" imgW="5238720" imgH="3076560" progId="Word.Picture.8">
                  <p:embed/>
                </p:oleObj>
              </mc:Choice>
              <mc:Fallback>
                <p:oleObj name="Picture" r:id="rId3" imgW="5238720" imgH="307656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057400"/>
                        <a:ext cx="7315200" cy="4303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93634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A sample file in Gantt Chart view</a:t>
            </a:r>
          </a:p>
        </p:txBody>
      </p:sp>
      <p:sp>
        <p:nvSpPr>
          <p:cNvPr id="8197" name="Rectangle 5"/>
          <p:cNvSpPr>
            <a:spLocks noChangeArrowheads="1"/>
          </p:cNvSpPr>
          <p:nvPr/>
        </p:nvSpPr>
        <p:spPr bwMode="auto">
          <a:xfrm>
            <a:off x="0" y="1519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8199" name="Rectangle 7"/>
          <p:cNvSpPr>
            <a:spLocks noChangeArrowheads="1"/>
          </p:cNvSpPr>
          <p:nvPr/>
        </p:nvSpPr>
        <p:spPr bwMode="auto">
          <a:xfrm>
            <a:off x="2141538" y="1627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8198" name="Object 6"/>
          <p:cNvGraphicFramePr>
            <a:graphicFrameLocks noChangeAspect="1"/>
          </p:cNvGraphicFramePr>
          <p:nvPr>
            <p:extLst>
              <p:ext uri="{D42A27DB-BD31-4B8C-83A1-F6EECF244321}">
                <p14:modId xmlns:p14="http://schemas.microsoft.com/office/powerpoint/2010/main" val="2797595774"/>
              </p:ext>
            </p:extLst>
          </p:nvPr>
        </p:nvGraphicFramePr>
        <p:xfrm>
          <a:off x="1295400" y="1733583"/>
          <a:ext cx="6819900" cy="5056187"/>
        </p:xfrm>
        <a:graphic>
          <a:graphicData uri="http://schemas.openxmlformats.org/presentationml/2006/ole">
            <mc:AlternateContent xmlns:mc="http://schemas.openxmlformats.org/markup-compatibility/2006">
              <mc:Choice xmlns:v="urn:schemas-microsoft-com:vml" Requires="v">
                <p:oleObj spid="_x0000_s25606" r:id="rId3" imgW="4858512" imgH="3601212" progId="Word.Picture.8">
                  <p:embed/>
                </p:oleObj>
              </mc:Choice>
              <mc:Fallback>
                <p:oleObj r:id="rId3" imgW="4858512" imgH="3601212"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733583"/>
                        <a:ext cx="6819900" cy="5056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78689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sz="half" idx="1"/>
          </p:nvPr>
        </p:nvSpPr>
        <p:spPr/>
        <p:txBody>
          <a:bodyPr>
            <a:normAutofit/>
          </a:bodyPr>
          <a:lstStyle/>
          <a:p>
            <a:r>
              <a:rPr lang="en-US" altLang="en-US" sz="1800" dirty="0" smtClean="0"/>
              <a:t>In Project 2010, the default task scheduling mode is manual </a:t>
            </a:r>
          </a:p>
          <a:p>
            <a:r>
              <a:rPr lang="en-US" altLang="en-US" sz="1800" dirty="0" smtClean="0"/>
              <a:t>In manual scheduling mode, Project does not automatically calculate the schedule as you build task relationships </a:t>
            </a:r>
          </a:p>
          <a:p>
            <a:r>
              <a:rPr lang="en-US" altLang="en-US" sz="1800" dirty="0" smtClean="0"/>
              <a:t>You can plug in general project information instead of actual details  </a:t>
            </a:r>
          </a:p>
          <a:p>
            <a:r>
              <a:rPr lang="en-US" altLang="en-US" sz="1800" dirty="0" smtClean="0"/>
              <a:t>Switch to automatic scheduling later to take advantage of Project’s scheduling engine </a:t>
            </a:r>
          </a:p>
          <a:p>
            <a:r>
              <a:rPr lang="en-US" altLang="en-US" sz="1800" dirty="0" smtClean="0"/>
              <a:t>You can use the Task Mode column to indicate whether a task is manually or automatically scheduled</a:t>
            </a:r>
            <a:endParaRPr lang="en-US" altLang="en-US" sz="1800" dirty="0"/>
          </a:p>
        </p:txBody>
      </p:sp>
      <p:sp>
        <p:nvSpPr>
          <p:cNvPr id="2" name="Content Placeholder 1"/>
          <p:cNvSpPr>
            <a:spLocks noGrp="1"/>
          </p:cNvSpPr>
          <p:nvPr>
            <p:ph sz="half" idx="2"/>
          </p:nvPr>
        </p:nvSpPr>
        <p:spPr/>
        <p:txBody>
          <a:bodyPr/>
          <a:lstStyle/>
          <a:p>
            <a:pPr marL="45720" indent="0">
              <a:buNone/>
            </a:pPr>
            <a:r>
              <a:rPr lang="en-US" altLang="en-US" dirty="0" smtClean="0"/>
              <a:t>How to do change default:</a:t>
            </a:r>
          </a:p>
          <a:p>
            <a:r>
              <a:rPr lang="en-US" altLang="en-US" dirty="0" smtClean="0"/>
              <a:t>Click the File tab </a:t>
            </a:r>
          </a:p>
          <a:p>
            <a:r>
              <a:rPr lang="en-US" altLang="en-US" dirty="0" smtClean="0"/>
              <a:t>Click Options to open the Project Options dialog box</a:t>
            </a:r>
          </a:p>
          <a:p>
            <a:r>
              <a:rPr lang="en-US" altLang="en-US" dirty="0" smtClean="0"/>
              <a:t>Click Schedule </a:t>
            </a:r>
          </a:p>
          <a:p>
            <a:r>
              <a:rPr lang="en-US" altLang="en-US" dirty="0" smtClean="0"/>
              <a:t>From the “Scheduling options for this project” list, select All New Projects </a:t>
            </a:r>
          </a:p>
          <a:p>
            <a:r>
              <a:rPr lang="en-US" altLang="en-US" dirty="0" smtClean="0"/>
              <a:t>From the “New tasks created” list, select Auto Scheduled </a:t>
            </a:r>
          </a:p>
          <a:p>
            <a:r>
              <a:rPr lang="en-US" altLang="en-US" dirty="0" smtClean="0"/>
              <a:t>Click OK</a:t>
            </a:r>
          </a:p>
          <a:p>
            <a:endParaRPr lang="en-US" dirty="0"/>
          </a:p>
        </p:txBody>
      </p:sp>
      <p:sp>
        <p:nvSpPr>
          <p:cNvPr id="2056" name="Rectangle 8"/>
          <p:cNvSpPr>
            <a:spLocks noGrp="1" noChangeArrowheads="1"/>
          </p:cNvSpPr>
          <p:nvPr>
            <p:ph type="title"/>
          </p:nvPr>
        </p:nvSpPr>
        <p:spPr/>
        <p:txBody>
          <a:bodyPr/>
          <a:lstStyle/>
          <a:p>
            <a:r>
              <a:rPr lang="en-US" altLang="en-US" smtClean="0"/>
              <a:t>User-controlled scheduling</a:t>
            </a:r>
            <a:endParaRPr lang="en-US" altLang="en-US"/>
          </a:p>
        </p:txBody>
      </p:sp>
    </p:spTree>
    <p:extLst>
      <p:ext uri="{BB962C8B-B14F-4D97-AF65-F5344CB8AC3E}">
        <p14:creationId xmlns:p14="http://schemas.microsoft.com/office/powerpoint/2010/main" val="996067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sz="half" idx="1"/>
          </p:nvPr>
        </p:nvSpPr>
        <p:spPr/>
        <p:txBody>
          <a:bodyPr/>
          <a:lstStyle/>
          <a:p>
            <a:r>
              <a:rPr lang="en-US" altLang="en-US" dirty="0" smtClean="0"/>
              <a:t>Lag Time</a:t>
            </a:r>
          </a:p>
          <a:p>
            <a:pPr lvl="1"/>
            <a:r>
              <a:rPr lang="en-US" altLang="en-US" dirty="0" smtClean="0"/>
              <a:t>A </a:t>
            </a:r>
            <a:r>
              <a:rPr lang="en-US" altLang="en-US" dirty="0"/>
              <a:t>delay that adds time after the completion of a task </a:t>
            </a:r>
          </a:p>
          <a:p>
            <a:pPr lvl="1"/>
            <a:r>
              <a:rPr lang="en-US" altLang="en-US" dirty="0"/>
              <a:t>Example: “Install trim”</a:t>
            </a:r>
          </a:p>
          <a:p>
            <a:pPr lvl="2"/>
            <a:r>
              <a:rPr lang="en-US" altLang="en-US" dirty="0"/>
              <a:t>If you add lag time to its predecessor, “Paint,” the paint will have time to dry before the trim installation begins </a:t>
            </a:r>
            <a:endParaRPr lang="en-US" altLang="en-US" dirty="0" smtClean="0"/>
          </a:p>
          <a:p>
            <a:r>
              <a:rPr lang="en-US" altLang="en-US" dirty="0" smtClean="0"/>
              <a:t>Lead Time</a:t>
            </a:r>
          </a:p>
          <a:p>
            <a:pPr lvl="1"/>
            <a:r>
              <a:rPr lang="en-US" altLang="en-US" dirty="0"/>
              <a:t>The overlap between dependent tasks (when a task can start before its predecessor finishes)</a:t>
            </a:r>
          </a:p>
          <a:p>
            <a:endParaRPr lang="en-US" altLang="en-US" dirty="0"/>
          </a:p>
        </p:txBody>
      </p:sp>
      <p:sp>
        <p:nvSpPr>
          <p:cNvPr id="2" name="Content Placeholder 1"/>
          <p:cNvSpPr>
            <a:spLocks noGrp="1"/>
          </p:cNvSpPr>
          <p:nvPr>
            <p:ph sz="half" idx="2"/>
          </p:nvPr>
        </p:nvSpPr>
        <p:spPr/>
        <p:txBody>
          <a:bodyPr/>
          <a:lstStyle/>
          <a:p>
            <a:pPr marL="0" indent="0">
              <a:buNone/>
            </a:pPr>
            <a:r>
              <a:rPr lang="en-US" altLang="en-US" dirty="0" smtClean="0"/>
              <a:t>How to apply lag and lead time</a:t>
            </a:r>
          </a:p>
          <a:p>
            <a:pPr marL="609600" indent="-609600">
              <a:buFont typeface="Wingdings" panose="05000000000000000000" pitchFamily="2" charset="2"/>
              <a:buAutoNum type="arabicPeriod"/>
            </a:pPr>
            <a:r>
              <a:rPr lang="en-US" altLang="en-US" dirty="0" smtClean="0"/>
              <a:t>Double-click </a:t>
            </a:r>
            <a:r>
              <a:rPr lang="en-US" altLang="en-US" dirty="0"/>
              <a:t>a task in the Sheet pane</a:t>
            </a:r>
          </a:p>
          <a:p>
            <a:pPr marL="609600" indent="-609600">
              <a:buFont typeface="Wingdings" panose="05000000000000000000" pitchFamily="2" charset="2"/>
              <a:buAutoNum type="arabicPeriod"/>
            </a:pPr>
            <a:r>
              <a:rPr lang="en-US" altLang="en-US" dirty="0"/>
              <a:t>Click the Predecessors tab</a:t>
            </a:r>
          </a:p>
          <a:p>
            <a:pPr marL="609600" indent="-609600">
              <a:buFont typeface="Wingdings" panose="05000000000000000000" pitchFamily="2" charset="2"/>
              <a:buAutoNum type="arabicPeriod"/>
            </a:pPr>
            <a:r>
              <a:rPr lang="en-US" altLang="en-US" dirty="0"/>
              <a:t>To apply lag time, enter a positive value in the Lag field for the predecessor </a:t>
            </a:r>
          </a:p>
          <a:p>
            <a:pPr marL="609600" indent="-609600">
              <a:buFont typeface="Wingdings" panose="05000000000000000000" pitchFamily="2" charset="2"/>
              <a:buNone/>
            </a:pPr>
            <a:r>
              <a:rPr lang="en-US" altLang="en-US" dirty="0"/>
              <a:t>	To apply lead time, enter a negative value</a:t>
            </a:r>
          </a:p>
          <a:p>
            <a:pPr marL="609600" indent="-609600">
              <a:buFont typeface="Wingdings" panose="05000000000000000000" pitchFamily="2" charset="2"/>
              <a:buAutoNum type="arabicPeriod" startAt="4"/>
            </a:pPr>
            <a:r>
              <a:rPr lang="en-US" altLang="en-US" dirty="0"/>
              <a:t>Click OK </a:t>
            </a:r>
          </a:p>
          <a:p>
            <a:endParaRPr lang="en-US" dirty="0"/>
          </a:p>
        </p:txBody>
      </p:sp>
      <p:sp>
        <p:nvSpPr>
          <p:cNvPr id="92162" name="Rectangle 2"/>
          <p:cNvSpPr>
            <a:spLocks noGrp="1" noChangeArrowheads="1"/>
          </p:cNvSpPr>
          <p:nvPr>
            <p:ph type="title"/>
          </p:nvPr>
        </p:nvSpPr>
        <p:spPr/>
        <p:txBody>
          <a:bodyPr/>
          <a:lstStyle/>
          <a:p>
            <a:r>
              <a:rPr lang="en-US" altLang="en-US" dirty="0"/>
              <a:t>Lag </a:t>
            </a:r>
            <a:r>
              <a:rPr lang="en-US" altLang="en-US" dirty="0" smtClean="0"/>
              <a:t>and Lead time</a:t>
            </a:r>
            <a:endParaRPr lang="en-US" altLang="en-US" dirty="0"/>
          </a:p>
        </p:txBody>
      </p:sp>
    </p:spTree>
    <p:extLst>
      <p:ext uri="{BB962C8B-B14F-4D97-AF65-F5344CB8AC3E}">
        <p14:creationId xmlns:p14="http://schemas.microsoft.com/office/powerpoint/2010/main" val="1024370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type="body" idx="1"/>
          </p:nvPr>
        </p:nvSpPr>
        <p:spPr/>
        <p:txBody>
          <a:bodyPr/>
          <a:lstStyle/>
          <a:p>
            <a:r>
              <a:rPr lang="en-US" altLang="en-US" dirty="0" smtClean="0"/>
              <a:t>Inserting</a:t>
            </a:r>
          </a:p>
          <a:p>
            <a:pPr lvl="1"/>
            <a:r>
              <a:rPr lang="en-US" altLang="en-US" dirty="0" smtClean="0"/>
              <a:t>In </a:t>
            </a:r>
            <a:r>
              <a:rPr lang="en-US" altLang="en-US" dirty="0" smtClean="0"/>
              <a:t>the Task Name field, select the cell below where you want to insert the task </a:t>
            </a:r>
          </a:p>
          <a:p>
            <a:pPr lvl="1"/>
            <a:r>
              <a:rPr lang="en-US" altLang="en-US" dirty="0" smtClean="0"/>
              <a:t>Click the Task arrow and choose Recurring Task </a:t>
            </a:r>
          </a:p>
          <a:p>
            <a:pPr lvl="1"/>
            <a:r>
              <a:rPr lang="en-US" altLang="en-US" dirty="0" smtClean="0"/>
              <a:t>Enter a name for the recurring task </a:t>
            </a:r>
          </a:p>
          <a:p>
            <a:pPr lvl="1"/>
            <a:r>
              <a:rPr lang="en-US" altLang="en-US" dirty="0" smtClean="0"/>
              <a:t>Enter the duration </a:t>
            </a:r>
          </a:p>
          <a:p>
            <a:pPr lvl="1"/>
            <a:r>
              <a:rPr lang="en-US" altLang="en-US" dirty="0" smtClean="0"/>
              <a:t>Select a time interval </a:t>
            </a:r>
          </a:p>
          <a:p>
            <a:pPr lvl="1"/>
            <a:r>
              <a:rPr lang="en-US" altLang="en-US" dirty="0" smtClean="0"/>
              <a:t>Enter the dates across which the recurring task will occur </a:t>
            </a:r>
          </a:p>
          <a:p>
            <a:pPr lvl="1"/>
            <a:r>
              <a:rPr lang="en-US" altLang="en-US" dirty="0" smtClean="0"/>
              <a:t>Select a calendar for scheduling the task </a:t>
            </a:r>
          </a:p>
          <a:p>
            <a:pPr lvl="1"/>
            <a:r>
              <a:rPr lang="en-US" altLang="en-US" dirty="0" smtClean="0"/>
              <a:t>Click OK </a:t>
            </a:r>
            <a:endParaRPr lang="en-US" altLang="en-US" dirty="0" smtClean="0"/>
          </a:p>
          <a:p>
            <a:r>
              <a:rPr lang="en-US" altLang="en-US" dirty="0" smtClean="0"/>
              <a:t>Modifying</a:t>
            </a:r>
          </a:p>
          <a:p>
            <a:pPr lvl="1"/>
            <a:r>
              <a:rPr lang="en-US" altLang="en-US" dirty="0" smtClean="0"/>
              <a:t>Double click for Task Info</a:t>
            </a:r>
            <a:endParaRPr lang="en-US" altLang="en-US" dirty="0"/>
          </a:p>
        </p:txBody>
      </p:sp>
      <p:sp>
        <p:nvSpPr>
          <p:cNvPr id="93186" name="Rectangle 2"/>
          <p:cNvSpPr>
            <a:spLocks noGrp="1" noChangeArrowheads="1"/>
          </p:cNvSpPr>
          <p:nvPr>
            <p:ph type="title"/>
          </p:nvPr>
        </p:nvSpPr>
        <p:spPr/>
        <p:txBody>
          <a:bodyPr/>
          <a:lstStyle/>
          <a:p>
            <a:r>
              <a:rPr lang="en-US" altLang="en-US" dirty="0" smtClean="0"/>
              <a:t>Recurring tasks</a:t>
            </a:r>
            <a:endParaRPr lang="en-US" altLang="en-US" dirty="0"/>
          </a:p>
        </p:txBody>
      </p:sp>
    </p:spTree>
    <p:extLst>
      <p:ext uri="{BB962C8B-B14F-4D97-AF65-F5344CB8AC3E}">
        <p14:creationId xmlns:p14="http://schemas.microsoft.com/office/powerpoint/2010/main" val="613540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a:t>
            </a:r>
            <a:endParaRPr lang="en-US" dirty="0"/>
          </a:p>
        </p:txBody>
      </p:sp>
      <p:sp>
        <p:nvSpPr>
          <p:cNvPr id="3" name="Title 2"/>
          <p:cNvSpPr>
            <a:spLocks noGrp="1"/>
          </p:cNvSpPr>
          <p:nvPr>
            <p:ph type="title"/>
          </p:nvPr>
        </p:nvSpPr>
        <p:spPr/>
        <p:txBody>
          <a:bodyPr/>
          <a:lstStyle/>
          <a:p>
            <a:r>
              <a:rPr lang="en-US" dirty="0" smtClean="0"/>
              <a:t>Formatting Custom Bars</a:t>
            </a:r>
            <a:br>
              <a:rPr lang="en-US" dirty="0" smtClean="0"/>
            </a:br>
            <a:r>
              <a:rPr lang="en-US" dirty="0" smtClean="0"/>
              <a:t>and Flag Fields</a:t>
            </a:r>
            <a:endParaRPr lang="en-US" dirty="0"/>
          </a:p>
        </p:txBody>
      </p:sp>
      <p:pic>
        <p:nvPicPr>
          <p:cNvPr id="4" name="Picture 3"/>
          <p:cNvPicPr>
            <a:picLocks noChangeAspect="1"/>
          </p:cNvPicPr>
          <p:nvPr/>
        </p:nvPicPr>
        <p:blipFill>
          <a:blip r:embed="rId2"/>
          <a:stretch>
            <a:fillRect/>
          </a:stretch>
        </p:blipFill>
        <p:spPr>
          <a:xfrm>
            <a:off x="223467" y="1600200"/>
            <a:ext cx="8696325" cy="5038725"/>
          </a:xfrm>
          <a:prstGeom prst="rect">
            <a:avLst/>
          </a:prstGeom>
        </p:spPr>
      </p:pic>
      <p:sp>
        <p:nvSpPr>
          <p:cNvPr id="5" name="TextBox 4"/>
          <p:cNvSpPr txBox="1"/>
          <p:nvPr/>
        </p:nvSpPr>
        <p:spPr>
          <a:xfrm>
            <a:off x="2667000" y="1877582"/>
            <a:ext cx="6077305" cy="323165"/>
          </a:xfrm>
          <a:prstGeom prst="rect">
            <a:avLst/>
          </a:prstGeom>
          <a:noFill/>
        </p:spPr>
        <p:txBody>
          <a:bodyPr wrap="none" rtlCol="0">
            <a:spAutoFit/>
          </a:bodyPr>
          <a:lstStyle/>
          <a:p>
            <a:pPr algn="ctr">
              <a:lnSpc>
                <a:spcPts val="1800"/>
              </a:lnSpc>
            </a:pPr>
            <a:r>
              <a:rPr lang="en-US" sz="1600" b="0" dirty="0" smtClean="0">
                <a:solidFill>
                  <a:srgbClr val="267422"/>
                </a:solidFill>
                <a:latin typeface="Comic Sans MS" panose="030F0702030302020204" pitchFamily="66" charset="0"/>
              </a:rPr>
              <a:t>Create a new row and set its appearance; associate with Flag1</a:t>
            </a:r>
            <a:endParaRPr lang="en-US" sz="1600" b="0" dirty="0" smtClean="0">
              <a:solidFill>
                <a:srgbClr val="267422"/>
              </a:solidFill>
              <a:latin typeface="Comic Sans MS" panose="030F0702030302020204" pitchFamily="66" charset="0"/>
            </a:endParaRPr>
          </a:p>
        </p:txBody>
      </p:sp>
      <p:sp>
        <p:nvSpPr>
          <p:cNvPr id="7" name="Freeform 6"/>
          <p:cNvSpPr/>
          <p:nvPr/>
        </p:nvSpPr>
        <p:spPr>
          <a:xfrm>
            <a:off x="3449370" y="2199992"/>
            <a:ext cx="1829846" cy="440663"/>
          </a:xfrm>
          <a:custGeom>
            <a:avLst/>
            <a:gdLst>
              <a:gd name="connsiteX0" fmla="*/ 1792586 w 1829846"/>
              <a:gd name="connsiteY0" fmla="*/ 0 h 440663"/>
              <a:gd name="connsiteX1" fmla="*/ 1828800 w 1829846"/>
              <a:gd name="connsiteY1" fmla="*/ 117695 h 440663"/>
              <a:gd name="connsiteX2" fmla="*/ 1756373 w 1829846"/>
              <a:gd name="connsiteY2" fmla="*/ 190123 h 440663"/>
              <a:gd name="connsiteX3" fmla="*/ 1457608 w 1829846"/>
              <a:gd name="connsiteY3" fmla="*/ 371192 h 440663"/>
              <a:gd name="connsiteX4" fmla="*/ 1158844 w 1829846"/>
              <a:gd name="connsiteY4" fmla="*/ 434566 h 440663"/>
              <a:gd name="connsiteX5" fmla="*/ 0 w 1829846"/>
              <a:gd name="connsiteY5" fmla="*/ 434566 h 440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9846" h="440663">
                <a:moveTo>
                  <a:pt x="1792586" y="0"/>
                </a:moveTo>
                <a:cubicBezTo>
                  <a:pt x="1813710" y="43004"/>
                  <a:pt x="1834835" y="86008"/>
                  <a:pt x="1828800" y="117695"/>
                </a:cubicBezTo>
                <a:cubicBezTo>
                  <a:pt x="1822765" y="149382"/>
                  <a:pt x="1818238" y="147874"/>
                  <a:pt x="1756373" y="190123"/>
                </a:cubicBezTo>
                <a:cubicBezTo>
                  <a:pt x="1694508" y="232372"/>
                  <a:pt x="1557196" y="330451"/>
                  <a:pt x="1457608" y="371192"/>
                </a:cubicBezTo>
                <a:cubicBezTo>
                  <a:pt x="1358020" y="411933"/>
                  <a:pt x="1401779" y="424004"/>
                  <a:pt x="1158844" y="434566"/>
                </a:cubicBezTo>
                <a:cubicBezTo>
                  <a:pt x="915909" y="445128"/>
                  <a:pt x="457954" y="439847"/>
                  <a:pt x="0" y="434566"/>
                </a:cubicBezTo>
              </a:path>
            </a:pathLst>
          </a:custGeom>
          <a:noFill/>
          <a:ln w="28575">
            <a:solidFill>
              <a:srgbClr val="267422"/>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854639" y="4648200"/>
            <a:ext cx="5019323" cy="323165"/>
          </a:xfrm>
          <a:prstGeom prst="rect">
            <a:avLst/>
          </a:prstGeom>
          <a:noFill/>
        </p:spPr>
        <p:txBody>
          <a:bodyPr wrap="none" rtlCol="0">
            <a:spAutoFit/>
          </a:bodyPr>
          <a:lstStyle/>
          <a:p>
            <a:pPr algn="ctr">
              <a:lnSpc>
                <a:spcPts val="1800"/>
              </a:lnSpc>
            </a:pPr>
            <a:r>
              <a:rPr lang="en-US" sz="1600" b="0" dirty="0" smtClean="0">
                <a:solidFill>
                  <a:srgbClr val="C00000"/>
                </a:solidFill>
                <a:latin typeface="Comic Sans MS" panose="030F0702030302020204" pitchFamily="66" charset="0"/>
              </a:rPr>
              <a:t>Add the Boolean NOT condition for "normal" tasks</a:t>
            </a:r>
            <a:endParaRPr lang="en-US" sz="1600" b="0" dirty="0" smtClean="0">
              <a:solidFill>
                <a:srgbClr val="C00000"/>
              </a:solidFill>
              <a:latin typeface="Comic Sans MS" panose="030F0702030302020204" pitchFamily="66" charset="0"/>
            </a:endParaRPr>
          </a:p>
        </p:txBody>
      </p:sp>
      <p:sp>
        <p:nvSpPr>
          <p:cNvPr id="9" name="Freeform 8"/>
          <p:cNvSpPr/>
          <p:nvPr/>
        </p:nvSpPr>
        <p:spPr>
          <a:xfrm>
            <a:off x="760491" y="2803289"/>
            <a:ext cx="1086416" cy="2066430"/>
          </a:xfrm>
          <a:custGeom>
            <a:avLst/>
            <a:gdLst>
              <a:gd name="connsiteX0" fmla="*/ 1086416 w 1086416"/>
              <a:gd name="connsiteY0" fmla="*/ 1995048 h 2066430"/>
              <a:gd name="connsiteX1" fmla="*/ 778598 w 1086416"/>
              <a:gd name="connsiteY1" fmla="*/ 1958834 h 2066430"/>
              <a:gd name="connsiteX2" fmla="*/ 878186 w 1086416"/>
              <a:gd name="connsiteY2" fmla="*/ 972006 h 2066430"/>
              <a:gd name="connsiteX3" fmla="*/ 769545 w 1086416"/>
              <a:gd name="connsiteY3" fmla="*/ 455959 h 2066430"/>
              <a:gd name="connsiteX4" fmla="*/ 497941 w 1086416"/>
              <a:gd name="connsiteY4" fmla="*/ 66660 h 2066430"/>
              <a:gd name="connsiteX5" fmla="*/ 0 w 1086416"/>
              <a:gd name="connsiteY5" fmla="*/ 3285 h 2066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86416" h="2066430">
                <a:moveTo>
                  <a:pt x="1086416" y="1995048"/>
                </a:moveTo>
                <a:cubicBezTo>
                  <a:pt x="949859" y="2062194"/>
                  <a:pt x="813303" y="2129341"/>
                  <a:pt x="778598" y="1958834"/>
                </a:cubicBezTo>
                <a:cubicBezTo>
                  <a:pt x="743893" y="1788327"/>
                  <a:pt x="879695" y="1222485"/>
                  <a:pt x="878186" y="972006"/>
                </a:cubicBezTo>
                <a:cubicBezTo>
                  <a:pt x="876677" y="721527"/>
                  <a:pt x="832919" y="606850"/>
                  <a:pt x="769545" y="455959"/>
                </a:cubicBezTo>
                <a:cubicBezTo>
                  <a:pt x="706171" y="305068"/>
                  <a:pt x="626198" y="142106"/>
                  <a:pt x="497941" y="66660"/>
                </a:cubicBezTo>
                <a:cubicBezTo>
                  <a:pt x="369684" y="-8786"/>
                  <a:pt x="184842" y="-2751"/>
                  <a:pt x="0" y="3285"/>
                </a:cubicBezTo>
              </a:path>
            </a:pathLst>
          </a:custGeom>
          <a:noFill/>
          <a:ln w="28575">
            <a:solidFill>
              <a:srgbClr val="C00000"/>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318470" y="2199992"/>
            <a:ext cx="567730" cy="220331"/>
          </a:xfrm>
          <a:prstGeom prst="rect">
            <a:avLst/>
          </a:prstGeom>
          <a:solidFill>
            <a:srgbClr val="C00000">
              <a:alpha val="10196"/>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403158" y="2381061"/>
            <a:ext cx="1901357" cy="624689"/>
          </a:xfrm>
          <a:custGeom>
            <a:avLst/>
            <a:gdLst>
              <a:gd name="connsiteX0" fmla="*/ 129 w 1901357"/>
              <a:gd name="connsiteY0" fmla="*/ 624689 h 624689"/>
              <a:gd name="connsiteX1" fmla="*/ 99717 w 1901357"/>
              <a:gd name="connsiteY1" fmla="*/ 280658 h 624689"/>
              <a:gd name="connsiteX2" fmla="*/ 606711 w 1901357"/>
              <a:gd name="connsiteY2" fmla="*/ 45268 h 624689"/>
              <a:gd name="connsiteX3" fmla="*/ 1403416 w 1901357"/>
              <a:gd name="connsiteY3" fmla="*/ 18107 h 624689"/>
              <a:gd name="connsiteX4" fmla="*/ 1901357 w 1901357"/>
              <a:gd name="connsiteY4" fmla="*/ 0 h 6246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1357" h="624689">
                <a:moveTo>
                  <a:pt x="129" y="624689"/>
                </a:moveTo>
                <a:cubicBezTo>
                  <a:pt x="-626" y="500958"/>
                  <a:pt x="-1380" y="377228"/>
                  <a:pt x="99717" y="280658"/>
                </a:cubicBezTo>
                <a:cubicBezTo>
                  <a:pt x="200814" y="184088"/>
                  <a:pt x="389428" y="89026"/>
                  <a:pt x="606711" y="45268"/>
                </a:cubicBezTo>
                <a:cubicBezTo>
                  <a:pt x="823994" y="1510"/>
                  <a:pt x="1403416" y="18107"/>
                  <a:pt x="1403416" y="18107"/>
                </a:cubicBezTo>
                <a:lnTo>
                  <a:pt x="1901357" y="0"/>
                </a:lnTo>
              </a:path>
            </a:pathLst>
          </a:custGeom>
          <a:noFill/>
          <a:ln w="28575">
            <a:solidFill>
              <a:srgbClr val="C00000"/>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1240325" y="3742431"/>
            <a:ext cx="389299" cy="195826"/>
          </a:xfrm>
          <a:custGeom>
            <a:avLst/>
            <a:gdLst>
              <a:gd name="connsiteX0" fmla="*/ 389299 w 389299"/>
              <a:gd name="connsiteY0" fmla="*/ 195826 h 195826"/>
              <a:gd name="connsiteX1" fmla="*/ 262550 w 389299"/>
              <a:gd name="connsiteY1" fmla="*/ 23811 h 195826"/>
              <a:gd name="connsiteX2" fmla="*/ 0 w 389299"/>
              <a:gd name="connsiteY2" fmla="*/ 5704 h 195826"/>
            </a:gdLst>
            <a:ahLst/>
            <a:cxnLst>
              <a:cxn ang="0">
                <a:pos x="connsiteX0" y="connsiteY0"/>
              </a:cxn>
              <a:cxn ang="0">
                <a:pos x="connsiteX1" y="connsiteY1"/>
              </a:cxn>
              <a:cxn ang="0">
                <a:pos x="connsiteX2" y="connsiteY2"/>
              </a:cxn>
            </a:cxnLst>
            <a:rect l="l" t="t" r="r" b="b"/>
            <a:pathLst>
              <a:path w="389299" h="195826">
                <a:moveTo>
                  <a:pt x="389299" y="195826"/>
                </a:moveTo>
                <a:cubicBezTo>
                  <a:pt x="358366" y="125662"/>
                  <a:pt x="327433" y="55498"/>
                  <a:pt x="262550" y="23811"/>
                </a:cubicBezTo>
                <a:cubicBezTo>
                  <a:pt x="197667" y="-7876"/>
                  <a:pt x="98833" y="-1086"/>
                  <a:pt x="0" y="5704"/>
                </a:cubicBezTo>
              </a:path>
            </a:pathLst>
          </a:custGeom>
          <a:noFill/>
          <a:ln w="28575">
            <a:solidFill>
              <a:srgbClr val="C00000"/>
            </a:solidFill>
            <a:headEnd type="none" w="med" len="med"/>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169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Rename your Flag1 field</a:t>
            </a:r>
            <a:br>
              <a:rPr lang="en-US" dirty="0" smtClean="0"/>
            </a:br>
            <a:r>
              <a:rPr lang="en-US" dirty="0" smtClean="0"/>
              <a:t>for better user experience</a:t>
            </a:r>
            <a:endParaRPr lang="en-US" dirty="0"/>
          </a:p>
        </p:txBody>
      </p:sp>
      <p:pic>
        <p:nvPicPr>
          <p:cNvPr id="7" name="Picture 6"/>
          <p:cNvPicPr>
            <a:picLocks noChangeAspect="1"/>
          </p:cNvPicPr>
          <p:nvPr/>
        </p:nvPicPr>
        <p:blipFill>
          <a:blip r:embed="rId2"/>
          <a:stretch>
            <a:fillRect/>
          </a:stretch>
        </p:blipFill>
        <p:spPr>
          <a:xfrm>
            <a:off x="152400" y="2427286"/>
            <a:ext cx="8958262" cy="2030414"/>
          </a:xfrm>
          <a:prstGeom prst="rect">
            <a:avLst/>
          </a:prstGeom>
        </p:spPr>
      </p:pic>
    </p:spTree>
    <p:extLst>
      <p:ext uri="{BB962C8B-B14F-4D97-AF65-F5344CB8AC3E}">
        <p14:creationId xmlns:p14="http://schemas.microsoft.com/office/powerpoint/2010/main" val="69547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381000"/>
            <a:ext cx="7623175" cy="762000"/>
          </a:xfrm>
        </p:spPr>
        <p:txBody>
          <a:bodyPr/>
          <a:lstStyle/>
          <a:p>
            <a:r>
              <a:rPr lang="en-US" altLang="en-US" smtClean="0"/>
              <a:t>Task constraints</a:t>
            </a:r>
            <a:endParaRPr lang="en-US" altLang="en-US"/>
          </a:p>
        </p:txBody>
      </p:sp>
      <p:graphicFrame>
        <p:nvGraphicFramePr>
          <p:cNvPr id="89174" name="Group 86"/>
          <p:cNvGraphicFramePr>
            <a:graphicFrameLocks noGrp="1"/>
          </p:cNvGraphicFramePr>
          <p:nvPr>
            <p:ph idx="1"/>
            <p:extLst>
              <p:ext uri="{D42A27DB-BD31-4B8C-83A1-F6EECF244321}">
                <p14:modId xmlns:p14="http://schemas.microsoft.com/office/powerpoint/2010/main" val="1738552610"/>
              </p:ext>
            </p:extLst>
          </p:nvPr>
        </p:nvGraphicFramePr>
        <p:xfrm>
          <a:off x="268287" y="1828800"/>
          <a:ext cx="8570913" cy="3322320"/>
        </p:xfrm>
        <a:graphic>
          <a:graphicData uri="http://schemas.openxmlformats.org/drawingml/2006/table">
            <a:tbl>
              <a:tblPr firstRow="1" bandRow="1">
                <a:tableStyleId>{46F890A9-2807-4EBB-B81D-B2AA78EC7F39}</a:tableStyleId>
              </a:tblPr>
              <a:tblGrid>
                <a:gridCol w="2819400"/>
                <a:gridCol w="5751513"/>
              </a:tblGrid>
              <a:tr h="172969">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2000" u="none" strike="noStrike" cap="none" normalizeH="0" baseline="0" dirty="0" smtClean="0">
                          <a:ln>
                            <a:noFill/>
                          </a:ln>
                          <a:solidFill>
                            <a:schemeClr val="tx1"/>
                          </a:solidFill>
                          <a:effectLst/>
                        </a:rPr>
                        <a:t>Constraint</a:t>
                      </a:r>
                      <a:endParaRPr kumimoji="0" lang="en-US" altLang="en-US" sz="2000" b="1" i="0" u="none" strike="noStrike" cap="none" normalizeH="0" baseline="0" dirty="0" smtClean="0">
                        <a:ln>
                          <a:noFill/>
                        </a:ln>
                        <a:solidFill>
                          <a:schemeClr val="tx1"/>
                        </a:solidFill>
                        <a:effectLst/>
                        <a:latin typeface="Arial" panose="020B0604020202020204" pitchFamily="34" charset="0"/>
                      </a:endParaRPr>
                    </a:p>
                  </a:txBody>
                  <a:tcPr horzOverflow="overflow"/>
                </a:tc>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2000" u="none" strike="noStrike" cap="none" normalizeH="0" baseline="0" smtClean="0">
                          <a:ln>
                            <a:noFill/>
                          </a:ln>
                          <a:solidFill>
                            <a:schemeClr val="tx1"/>
                          </a:solidFill>
                          <a:effectLst/>
                        </a:rPr>
                        <a:t>Description</a:t>
                      </a:r>
                      <a:endParaRPr kumimoji="0" lang="en-US" altLang="en-US" sz="2000" b="1" i="0" u="none" strike="noStrike" cap="none" normalizeH="0" baseline="0" smtClean="0">
                        <a:ln>
                          <a:noFill/>
                        </a:ln>
                        <a:solidFill>
                          <a:schemeClr val="tx1"/>
                        </a:solidFill>
                        <a:effectLst/>
                        <a:latin typeface="Arial" panose="020B0604020202020204" pitchFamily="34" charset="0"/>
                      </a:endParaRPr>
                    </a:p>
                  </a:txBody>
                  <a:tcPr horzOverflow="overflow"/>
                </a:tc>
              </a:tr>
              <a:tr h="220820">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1800" u="none" strike="noStrike" cap="none" normalizeH="0" baseline="0" smtClean="0">
                          <a:ln>
                            <a:noFill/>
                          </a:ln>
                          <a:solidFill>
                            <a:schemeClr val="tx1"/>
                          </a:solidFill>
                          <a:effectLst/>
                        </a:rPr>
                        <a:t>As Late As Possible </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tc>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1800" u="none" strike="noStrike" cap="none" normalizeH="0" baseline="0" smtClean="0">
                          <a:ln>
                            <a:noFill/>
                          </a:ln>
                          <a:solidFill>
                            <a:schemeClr val="tx1"/>
                          </a:solidFill>
                          <a:effectLst/>
                        </a:rPr>
                        <a:t>Schedules a task to start as late as possible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tc>
              </a:tr>
              <a:tr h="220820">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1800" u="none" strike="noStrike" cap="none" normalizeH="0" baseline="0" smtClean="0">
                          <a:ln>
                            <a:noFill/>
                          </a:ln>
                          <a:solidFill>
                            <a:schemeClr val="tx1"/>
                          </a:solidFill>
                          <a:effectLst/>
                        </a:rPr>
                        <a:t>As Soon As Possible </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tc>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1800" u="none" strike="noStrike" cap="none" normalizeH="0" baseline="0" smtClean="0">
                          <a:ln>
                            <a:noFill/>
                          </a:ln>
                          <a:solidFill>
                            <a:schemeClr val="tx1"/>
                          </a:solidFill>
                          <a:effectLst/>
                        </a:rPr>
                        <a:t>Schedules a task to begin as early as possible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tc>
              </a:tr>
              <a:tr h="239987">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1800" u="none" strike="noStrike" cap="none" normalizeH="0" baseline="0" dirty="0" smtClean="0">
                          <a:ln>
                            <a:noFill/>
                          </a:ln>
                          <a:solidFill>
                            <a:schemeClr val="tx1"/>
                          </a:solidFill>
                          <a:effectLst/>
                        </a:rPr>
                        <a:t>Finish No Earlier Than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txBody>
                  <a:tcPr horzOverflow="overflow"/>
                </a:tc>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1800" u="none" strike="noStrike" cap="none" normalizeH="0" baseline="0" smtClean="0">
                          <a:ln>
                            <a:noFill/>
                          </a:ln>
                          <a:solidFill>
                            <a:schemeClr val="tx1"/>
                          </a:solidFill>
                          <a:effectLst/>
                        </a:rPr>
                        <a:t>Schedules a task to finish on or after a specified date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tc>
              </a:tr>
              <a:tr h="307870">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1800" u="none" strike="noStrike" cap="none" normalizeH="0" baseline="0" smtClean="0">
                          <a:ln>
                            <a:noFill/>
                          </a:ln>
                          <a:solidFill>
                            <a:schemeClr val="tx1"/>
                          </a:solidFill>
                          <a:effectLst/>
                        </a:rPr>
                        <a:t>Finish No Later Than </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tc>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1800" u="none" strike="noStrike" cap="none" normalizeH="0" baseline="0" dirty="0" smtClean="0">
                          <a:ln>
                            <a:noFill/>
                          </a:ln>
                          <a:solidFill>
                            <a:schemeClr val="tx1"/>
                          </a:solidFill>
                          <a:effectLst/>
                        </a:rPr>
                        <a:t>Schedules a task to finish on or before a specified date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txBody>
                  <a:tcPr horzOverflow="overflow"/>
                </a:tc>
              </a:tr>
              <a:tr h="307870">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1800" u="none" strike="noStrike" cap="none" normalizeH="0" baseline="0" dirty="0" smtClean="0">
                          <a:ln>
                            <a:noFill/>
                          </a:ln>
                          <a:solidFill>
                            <a:schemeClr val="tx1"/>
                          </a:solidFill>
                          <a:effectLst/>
                        </a:rPr>
                        <a:t>Must Finish On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txBody>
                  <a:tcPr horzOverflow="overflow"/>
                </a:tc>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1800" u="none" strike="noStrike" cap="none" normalizeH="0" baseline="0" smtClean="0">
                          <a:ln>
                            <a:noFill/>
                          </a:ln>
                          <a:solidFill>
                            <a:schemeClr val="tx1"/>
                          </a:solidFill>
                          <a:effectLst/>
                        </a:rPr>
                        <a:t>Schedules a task to finish on the specified date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tc>
              </a:tr>
              <a:tr h="307870">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1800" u="none" strike="noStrike" cap="none" normalizeH="0" baseline="0" dirty="0" smtClean="0">
                          <a:ln>
                            <a:noFill/>
                          </a:ln>
                          <a:solidFill>
                            <a:schemeClr val="tx1"/>
                          </a:solidFill>
                          <a:effectLst/>
                        </a:rPr>
                        <a:t>Must Start On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txBody>
                  <a:tcPr horzOverflow="overflow"/>
                </a:tc>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1800" u="none" strike="noStrike" cap="none" normalizeH="0" baseline="0" dirty="0" smtClean="0">
                          <a:ln>
                            <a:noFill/>
                          </a:ln>
                          <a:solidFill>
                            <a:schemeClr val="tx1"/>
                          </a:solidFill>
                          <a:effectLst/>
                        </a:rPr>
                        <a:t>Schedules a task to start on a specified date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txBody>
                  <a:tcPr horzOverflow="overflow"/>
                </a:tc>
              </a:tr>
              <a:tr h="307870">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1800" u="none" strike="noStrike" cap="none" normalizeH="0" baseline="0" dirty="0" smtClean="0">
                          <a:ln>
                            <a:noFill/>
                          </a:ln>
                          <a:solidFill>
                            <a:schemeClr val="tx1"/>
                          </a:solidFill>
                          <a:effectLst/>
                        </a:rPr>
                        <a:t>Start No Earlier Than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txBody>
                  <a:tcPr horzOverflow="overflow"/>
                </a:tc>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1800" u="none" strike="noStrike" cap="none" normalizeH="0" baseline="0" dirty="0" smtClean="0">
                          <a:ln>
                            <a:noFill/>
                          </a:ln>
                          <a:solidFill>
                            <a:schemeClr val="tx1"/>
                          </a:solidFill>
                          <a:effectLst/>
                        </a:rPr>
                        <a:t>Schedules a task to start on or after a specified date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txBody>
                  <a:tcPr horzOverflow="overflow"/>
                </a:tc>
              </a:tr>
              <a:tr h="307870">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1800" u="none" strike="noStrike" cap="none" normalizeH="0" baseline="0" smtClean="0">
                          <a:ln>
                            <a:noFill/>
                          </a:ln>
                          <a:solidFill>
                            <a:schemeClr val="tx1"/>
                          </a:solidFill>
                          <a:effectLst/>
                        </a:rPr>
                        <a:t>Start No Later Than </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tc>
                <a:tc>
                  <a:txBody>
                    <a:bodyPr/>
                    <a:lstStyle>
                      <a:lvl1pPr>
                        <a:spcBef>
                          <a:spcPct val="20000"/>
                        </a:spcBef>
                        <a:buClr>
                          <a:srgbClr val="597A7B"/>
                        </a:buClr>
                        <a:buFont typeface="Wingdings" panose="05000000000000000000" pitchFamily="2" charset="2"/>
                        <a:defRPr sz="2800">
                          <a:solidFill>
                            <a:srgbClr val="8A7967"/>
                          </a:solidFill>
                          <a:latin typeface="Arial" panose="020B0604020202020204" pitchFamily="34" charset="0"/>
                        </a:defRPr>
                      </a:lvl1pPr>
                      <a:lvl2pPr marL="573088">
                        <a:spcBef>
                          <a:spcPct val="20000"/>
                        </a:spcBef>
                        <a:buClr>
                          <a:srgbClr val="597A7B"/>
                        </a:buClr>
                        <a:defRPr sz="2400">
                          <a:solidFill>
                            <a:srgbClr val="8A7967"/>
                          </a:solidFill>
                          <a:latin typeface="Arial" panose="020B0604020202020204" pitchFamily="34" charset="0"/>
                        </a:defRPr>
                      </a:lvl2pPr>
                      <a:lvl3pPr marL="1081088">
                        <a:spcBef>
                          <a:spcPct val="20000"/>
                        </a:spcBef>
                        <a:buClr>
                          <a:srgbClr val="597A7B"/>
                        </a:buClr>
                        <a:buFont typeface="Wingdings" panose="05000000000000000000" pitchFamily="2" charset="2"/>
                        <a:defRPr sz="2000">
                          <a:solidFill>
                            <a:srgbClr val="8A7967"/>
                          </a:solidFill>
                          <a:latin typeface="Arial" panose="020B0604020202020204" pitchFamily="34" charset="0"/>
                        </a:defRPr>
                      </a:lvl3pPr>
                      <a:lvl4pPr marL="1598613">
                        <a:spcBef>
                          <a:spcPct val="20000"/>
                        </a:spcBef>
                        <a:buClr>
                          <a:srgbClr val="597A7B"/>
                        </a:buClr>
                        <a:buFont typeface="Wingdings" panose="05000000000000000000" pitchFamily="2" charset="2"/>
                        <a:defRPr>
                          <a:solidFill>
                            <a:srgbClr val="8A7967"/>
                          </a:solidFill>
                          <a:latin typeface="Arial" panose="020B0604020202020204" pitchFamily="34" charset="0"/>
                        </a:defRPr>
                      </a:lvl4pPr>
                      <a:lvl5pPr marL="2057400">
                        <a:spcBef>
                          <a:spcPct val="20000"/>
                        </a:spcBef>
                        <a:buClr>
                          <a:srgbClr val="597A7B"/>
                        </a:buClr>
                        <a:defRPr sz="1600">
                          <a:solidFill>
                            <a:srgbClr val="8A7967"/>
                          </a:solidFill>
                          <a:latin typeface="Arial" panose="020B0604020202020204" pitchFamily="34" charset="0"/>
                        </a:defRPr>
                      </a:lvl5pPr>
                      <a:lvl6pPr marL="2514600" fontAlgn="base">
                        <a:spcBef>
                          <a:spcPct val="20000"/>
                        </a:spcBef>
                        <a:spcAft>
                          <a:spcPct val="0"/>
                        </a:spcAft>
                        <a:buClr>
                          <a:srgbClr val="597A7B"/>
                        </a:buClr>
                        <a:defRPr sz="1600">
                          <a:solidFill>
                            <a:srgbClr val="8A7967"/>
                          </a:solidFill>
                          <a:latin typeface="Arial" panose="020B0604020202020204" pitchFamily="34" charset="0"/>
                        </a:defRPr>
                      </a:lvl6pPr>
                      <a:lvl7pPr marL="2971800" fontAlgn="base">
                        <a:spcBef>
                          <a:spcPct val="20000"/>
                        </a:spcBef>
                        <a:spcAft>
                          <a:spcPct val="0"/>
                        </a:spcAft>
                        <a:buClr>
                          <a:srgbClr val="597A7B"/>
                        </a:buClr>
                        <a:defRPr sz="1600">
                          <a:solidFill>
                            <a:srgbClr val="8A7967"/>
                          </a:solidFill>
                          <a:latin typeface="Arial" panose="020B0604020202020204" pitchFamily="34" charset="0"/>
                        </a:defRPr>
                      </a:lvl7pPr>
                      <a:lvl8pPr marL="3429000" fontAlgn="base">
                        <a:spcBef>
                          <a:spcPct val="20000"/>
                        </a:spcBef>
                        <a:spcAft>
                          <a:spcPct val="0"/>
                        </a:spcAft>
                        <a:buClr>
                          <a:srgbClr val="597A7B"/>
                        </a:buClr>
                        <a:defRPr sz="1600">
                          <a:solidFill>
                            <a:srgbClr val="8A7967"/>
                          </a:solidFill>
                          <a:latin typeface="Arial" panose="020B0604020202020204" pitchFamily="34" charset="0"/>
                        </a:defRPr>
                      </a:lvl8pPr>
                      <a:lvl9pPr marL="3886200" fontAlgn="base">
                        <a:spcBef>
                          <a:spcPct val="20000"/>
                        </a:spcBef>
                        <a:spcAft>
                          <a:spcPct val="0"/>
                        </a:spcAft>
                        <a:buClr>
                          <a:srgbClr val="597A7B"/>
                        </a:buClr>
                        <a:defRPr sz="1600">
                          <a:solidFill>
                            <a:srgbClr val="8A7967"/>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97A7B"/>
                        </a:buClr>
                        <a:buSzTx/>
                        <a:buFont typeface="Wingdings" panose="05000000000000000000" pitchFamily="2" charset="2"/>
                        <a:buNone/>
                        <a:tabLst/>
                      </a:pPr>
                      <a:r>
                        <a:rPr kumimoji="0" lang="en-US" altLang="en-US" sz="1800" u="none" strike="noStrike" cap="none" normalizeH="0" baseline="0" dirty="0" smtClean="0">
                          <a:ln>
                            <a:noFill/>
                          </a:ln>
                          <a:solidFill>
                            <a:schemeClr val="tx1"/>
                          </a:solidFill>
                          <a:effectLst/>
                        </a:rPr>
                        <a:t>Schedules a task to start on or before a specified date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txBody>
                  <a:tcPr horzOverflow="overflow"/>
                </a:tc>
              </a:tr>
            </a:tbl>
          </a:graphicData>
        </a:graphic>
      </p:graphicFrame>
      <p:sp>
        <p:nvSpPr>
          <p:cNvPr id="7" name="TextBox 6"/>
          <p:cNvSpPr txBox="1"/>
          <p:nvPr/>
        </p:nvSpPr>
        <p:spPr>
          <a:xfrm>
            <a:off x="1464068" y="5675337"/>
            <a:ext cx="5596405" cy="553998"/>
          </a:xfrm>
          <a:prstGeom prst="rect">
            <a:avLst/>
          </a:prstGeom>
          <a:noFill/>
        </p:spPr>
        <p:txBody>
          <a:bodyPr wrap="none" rtlCol="0">
            <a:spAutoFit/>
          </a:bodyPr>
          <a:lstStyle/>
          <a:p>
            <a:pPr algn="ctr">
              <a:lnSpc>
                <a:spcPts val="1800"/>
              </a:lnSpc>
            </a:pPr>
            <a:r>
              <a:rPr lang="en-US" sz="1600" b="0" dirty="0" smtClean="0">
                <a:solidFill>
                  <a:srgbClr val="C00000"/>
                </a:solidFill>
                <a:latin typeface="Comic Sans MS" panose="030F0702030302020204" pitchFamily="66" charset="0"/>
              </a:rPr>
              <a:t>Normal tasks usually default to As Soon As Possible</a:t>
            </a:r>
            <a:br>
              <a:rPr lang="en-US" sz="1600" b="0" dirty="0" smtClean="0">
                <a:solidFill>
                  <a:srgbClr val="C00000"/>
                </a:solidFill>
                <a:latin typeface="Comic Sans MS" panose="030F0702030302020204" pitchFamily="66" charset="0"/>
              </a:rPr>
            </a:br>
            <a:r>
              <a:rPr lang="en-US" sz="1600" b="0" dirty="0" smtClean="0">
                <a:solidFill>
                  <a:srgbClr val="C00000"/>
                </a:solidFill>
                <a:latin typeface="Comic Sans MS" panose="030F0702030302020204" pitchFamily="66" charset="0"/>
              </a:rPr>
              <a:t>Recurring tasks usually default to Start No Earlier Than</a:t>
            </a:r>
            <a:endParaRPr lang="en-US" sz="1600" b="0" dirty="0" smtClean="0">
              <a:solidFill>
                <a:srgbClr val="C00000"/>
              </a:solidFill>
              <a:latin typeface="Comic Sans MS" panose="030F0702030302020204" pitchFamily="66" charset="0"/>
            </a:endParaRPr>
          </a:p>
        </p:txBody>
      </p:sp>
    </p:spTree>
    <p:extLst>
      <p:ext uri="{BB962C8B-B14F-4D97-AF65-F5344CB8AC3E}">
        <p14:creationId xmlns:p14="http://schemas.microsoft.com/office/powerpoint/2010/main" val="4842419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ava Green">
  <a:themeElements>
    <a:clrScheme name="Custom 12">
      <a:dk1>
        <a:sysClr val="windowText" lastClr="000000"/>
      </a:dk1>
      <a:lt1>
        <a:sysClr val="window" lastClr="FFFFFF"/>
      </a:lt1>
      <a:dk2>
        <a:srgbClr val="594E1D"/>
      </a:dk2>
      <a:lt2>
        <a:srgbClr val="FADAB5"/>
      </a:lt2>
      <a:accent1>
        <a:srgbClr val="8DCD6D"/>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txDef>
      <a:spPr>
        <a:noFill/>
      </a:spPr>
      <a:bodyPr wrap="square" rtlCol="0">
        <a:spAutoFit/>
      </a:bodyPr>
      <a:lstStyle>
        <a:defPPr algn="ctr">
          <a:lnSpc>
            <a:spcPts val="1800"/>
          </a:lnSpc>
          <a:defRPr sz="1800" b="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6335</TotalTime>
  <Words>1031</Words>
  <Application>Microsoft Office PowerPoint</Application>
  <PresentationFormat>On-screen Show (4:3)</PresentationFormat>
  <Paragraphs>122</Paragraphs>
  <Slides>14</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5" baseType="lpstr">
      <vt:lpstr>Arial</vt:lpstr>
      <vt:lpstr>Arial Narrow</vt:lpstr>
      <vt:lpstr>Calibri</vt:lpstr>
      <vt:lpstr>Comic Sans MS</vt:lpstr>
      <vt:lpstr>Franklin Gothic Medium</vt:lpstr>
      <vt:lpstr>Times</vt:lpstr>
      <vt:lpstr>Wingdings</vt:lpstr>
      <vt:lpstr>Wingdings 2</vt:lpstr>
      <vt:lpstr>Java Green</vt:lpstr>
      <vt:lpstr>Picture</vt:lpstr>
      <vt:lpstr>Microsoft Word Picture</vt:lpstr>
      <vt:lpstr>Software Engineering Lab  Microsoft Project</vt:lpstr>
      <vt:lpstr>The Project 2010 interface</vt:lpstr>
      <vt:lpstr>A sample file in Gantt Chart view</vt:lpstr>
      <vt:lpstr>User-controlled scheduling</vt:lpstr>
      <vt:lpstr>Lag and Lead time</vt:lpstr>
      <vt:lpstr>Recurring tasks</vt:lpstr>
      <vt:lpstr>Formatting Custom Bars and Flag Fields</vt:lpstr>
      <vt:lpstr>Rename your Flag1 field for better user experience</vt:lpstr>
      <vt:lpstr>Task constraints</vt:lpstr>
      <vt:lpstr>Task types</vt:lpstr>
      <vt:lpstr>Task types</vt:lpstr>
      <vt:lpstr>Task types</vt:lpstr>
      <vt:lpstr>Create a base calendar</vt:lpstr>
      <vt:lpstr>Change Working Time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Object-Oriented Programming and Data Abstraction  Lesson 1: Review</dc:title>
  <dc:creator>Jack Myers</dc:creator>
  <cp:lastModifiedBy>Myers, Jack F</cp:lastModifiedBy>
  <cp:revision>108</cp:revision>
  <dcterms:created xsi:type="dcterms:W3CDTF">2013-12-20T15:33:26Z</dcterms:created>
  <dcterms:modified xsi:type="dcterms:W3CDTF">2016-09-08T18:16:27Z</dcterms:modified>
</cp:coreProperties>
</file>