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sldIdLst>
    <p:sldId id="257" r:id="rId2"/>
    <p:sldId id="258" r:id="rId3"/>
    <p:sldId id="259" r:id="rId4"/>
    <p:sldId id="260" r:id="rId5"/>
    <p:sldId id="261" r:id="rId6"/>
    <p:sldId id="267" r:id="rId7"/>
    <p:sldId id="263" r:id="rId8"/>
    <p:sldId id="262" r:id="rId9"/>
    <p:sldId id="264" r:id="rId10"/>
    <p:sldId id="265" r:id="rId11"/>
    <p:sldId id="266"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67422"/>
    <a:srgbClr val="FFFF00"/>
    <a:srgbClr val="FA9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65" autoAdjust="0"/>
  </p:normalViewPr>
  <p:slideViewPr>
    <p:cSldViewPr snapToGrid="0">
      <p:cViewPr varScale="1">
        <p:scale>
          <a:sx n="83" d="100"/>
          <a:sy n="83" d="100"/>
        </p:scale>
        <p:origin x="102" y="444"/>
      </p:cViewPr>
      <p:guideLst>
        <p:guide orient="horz" pos="2160"/>
        <p:guide pos="2880"/>
      </p:guideLst>
    </p:cSldViewPr>
  </p:slideViewPr>
  <p:notesTextViewPr>
    <p:cViewPr>
      <p:scale>
        <a:sx n="1" d="1"/>
        <a:sy n="1" d="1"/>
      </p:scale>
      <p:origin x="0" y="0"/>
    </p:cViewPr>
  </p:notesTextViewPr>
  <p:sorterViewPr>
    <p:cViewPr>
      <p:scale>
        <a:sx n="120" d="100"/>
        <a:sy n="120" d="100"/>
      </p:scale>
      <p:origin x="0" y="3154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E11A-2AC9-42C1-AFF0-4BBEB1A979FF}" type="doc">
      <dgm:prSet loTypeId="urn:microsoft.com/office/officeart/2005/8/layout/pyramid1" loCatId="pyramid" qsTypeId="urn:microsoft.com/office/officeart/2005/8/quickstyle/simple1" qsCatId="simple" csTypeId="urn:microsoft.com/office/officeart/2005/8/colors/colorful1" csCatId="colorful" phldr="1"/>
      <dgm:spPr/>
    </dgm:pt>
    <dgm:pt modelId="{F1878808-9314-498C-900B-75EDCED202CB}">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Wisdom</a:t>
          </a:r>
          <a:endParaRPr lang="en-US" sz="2000" dirty="0"/>
        </a:p>
      </dgm:t>
    </dgm:pt>
    <dgm:pt modelId="{C894BCA2-E595-4C0A-BB31-1C99479B2651}" type="parTrans" cxnId="{F736971D-3787-4AAD-9E8F-C96F0A1A7504}">
      <dgm:prSet/>
      <dgm:spPr/>
      <dgm:t>
        <a:bodyPr/>
        <a:lstStyle/>
        <a:p>
          <a:endParaRPr lang="en-US" sz="1400"/>
        </a:p>
      </dgm:t>
    </dgm:pt>
    <dgm:pt modelId="{14F737CC-C026-402D-B80F-A0EACD69E16C}" type="sibTrans" cxnId="{F736971D-3787-4AAD-9E8F-C96F0A1A7504}">
      <dgm:prSet/>
      <dgm:spPr/>
      <dgm:t>
        <a:bodyPr/>
        <a:lstStyle/>
        <a:p>
          <a:endParaRPr lang="en-US" sz="1400"/>
        </a:p>
      </dgm:t>
    </dgm:pt>
    <dgm:pt modelId="{9738546D-22D5-4875-9710-50B64E9537CA}">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Knowledge</a:t>
          </a:r>
          <a:endParaRPr lang="en-US" sz="2000" dirty="0"/>
        </a:p>
      </dgm:t>
    </dgm:pt>
    <dgm:pt modelId="{9C6AB692-65DC-45DD-9225-5B89EE75D668}" type="parTrans" cxnId="{DD5FA31A-ECFD-4D9F-85A3-DFFDF3B52A72}">
      <dgm:prSet/>
      <dgm:spPr/>
      <dgm:t>
        <a:bodyPr/>
        <a:lstStyle/>
        <a:p>
          <a:endParaRPr lang="en-US" sz="1400"/>
        </a:p>
      </dgm:t>
    </dgm:pt>
    <dgm:pt modelId="{09B61D6C-E86E-4747-913C-144E89248A1F}" type="sibTrans" cxnId="{DD5FA31A-ECFD-4D9F-85A3-DFFDF3B52A72}">
      <dgm:prSet/>
      <dgm:spPr/>
      <dgm:t>
        <a:bodyPr/>
        <a:lstStyle/>
        <a:p>
          <a:endParaRPr lang="en-US" sz="1400"/>
        </a:p>
      </dgm:t>
    </dgm:pt>
    <dgm:pt modelId="{92B2C364-011E-4284-88F8-6F70CB0CC877}">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Information</a:t>
          </a:r>
          <a:endParaRPr lang="en-US" sz="2000" dirty="0"/>
        </a:p>
      </dgm:t>
    </dgm:pt>
    <dgm:pt modelId="{A80D9E26-CE87-4BE4-9DFB-BE81A29C76C5}" type="parTrans" cxnId="{8BBC8A04-F3A8-4517-90DF-33438C3DC485}">
      <dgm:prSet/>
      <dgm:spPr/>
      <dgm:t>
        <a:bodyPr/>
        <a:lstStyle/>
        <a:p>
          <a:endParaRPr lang="en-US" sz="1400"/>
        </a:p>
      </dgm:t>
    </dgm:pt>
    <dgm:pt modelId="{692F0CC1-BE4E-4515-A4EF-0A6D45430FBA}" type="sibTrans" cxnId="{8BBC8A04-F3A8-4517-90DF-33438C3DC485}">
      <dgm:prSet/>
      <dgm:spPr/>
      <dgm:t>
        <a:bodyPr/>
        <a:lstStyle/>
        <a:p>
          <a:endParaRPr lang="en-US" sz="1400"/>
        </a:p>
      </dgm:t>
    </dgm:pt>
    <dgm:pt modelId="{2399C319-02A8-43DB-9391-BED891DC715B}">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Data</a:t>
          </a:r>
          <a:endParaRPr lang="en-US" sz="2000" dirty="0"/>
        </a:p>
      </dgm:t>
    </dgm:pt>
    <dgm:pt modelId="{D819F5ED-F53D-4DE2-95EF-BA07728C6FDD}" type="parTrans" cxnId="{311877B1-B3EF-441A-864A-58900A30AAFB}">
      <dgm:prSet/>
      <dgm:spPr/>
      <dgm:t>
        <a:bodyPr/>
        <a:lstStyle/>
        <a:p>
          <a:endParaRPr lang="en-US" sz="1400"/>
        </a:p>
      </dgm:t>
    </dgm:pt>
    <dgm:pt modelId="{48FE9F9E-D82C-456C-BD49-208A29241272}" type="sibTrans" cxnId="{311877B1-B3EF-441A-864A-58900A30AAFB}">
      <dgm:prSet/>
      <dgm:spPr/>
      <dgm:t>
        <a:bodyPr/>
        <a:lstStyle/>
        <a:p>
          <a:endParaRPr lang="en-US" sz="1400"/>
        </a:p>
      </dgm:t>
    </dgm:pt>
    <dgm:pt modelId="{9922783E-3407-4073-B3E4-EA8861036901}" type="pres">
      <dgm:prSet presAssocID="{F77BE11A-2AC9-42C1-AFF0-4BBEB1A979FF}" presName="Name0" presStyleCnt="0">
        <dgm:presLayoutVars>
          <dgm:dir/>
          <dgm:animLvl val="lvl"/>
          <dgm:resizeHandles val="exact"/>
        </dgm:presLayoutVars>
      </dgm:prSet>
      <dgm:spPr/>
    </dgm:pt>
    <dgm:pt modelId="{BEAC7490-9F09-4EB3-98C5-6405E603CB8F}" type="pres">
      <dgm:prSet presAssocID="{F1878808-9314-498C-900B-75EDCED202CB}" presName="Name8" presStyleCnt="0"/>
      <dgm:spPr/>
    </dgm:pt>
    <dgm:pt modelId="{F1A9150B-759A-497A-B64F-98E062E2C375}" type="pres">
      <dgm:prSet presAssocID="{F1878808-9314-498C-900B-75EDCED202CB}" presName="level" presStyleLbl="node1" presStyleIdx="0" presStyleCnt="4">
        <dgm:presLayoutVars>
          <dgm:chMax val="1"/>
          <dgm:bulletEnabled val="1"/>
        </dgm:presLayoutVars>
      </dgm:prSet>
      <dgm:spPr/>
      <dgm:t>
        <a:bodyPr/>
        <a:lstStyle/>
        <a:p>
          <a:endParaRPr lang="en-US"/>
        </a:p>
      </dgm:t>
    </dgm:pt>
    <dgm:pt modelId="{F1FCA8BA-48A6-4010-AD83-5C63E3D22123}" type="pres">
      <dgm:prSet presAssocID="{F1878808-9314-498C-900B-75EDCED202CB}" presName="levelTx" presStyleLbl="revTx" presStyleIdx="0" presStyleCnt="0">
        <dgm:presLayoutVars>
          <dgm:chMax val="1"/>
          <dgm:bulletEnabled val="1"/>
        </dgm:presLayoutVars>
      </dgm:prSet>
      <dgm:spPr/>
      <dgm:t>
        <a:bodyPr/>
        <a:lstStyle/>
        <a:p>
          <a:endParaRPr lang="en-US"/>
        </a:p>
      </dgm:t>
    </dgm:pt>
    <dgm:pt modelId="{33614A62-8C8C-4973-A1C9-F81DD22476DC}" type="pres">
      <dgm:prSet presAssocID="{9738546D-22D5-4875-9710-50B64E9537CA}" presName="Name8" presStyleCnt="0"/>
      <dgm:spPr/>
    </dgm:pt>
    <dgm:pt modelId="{ADF1DF8C-3EC1-40BD-A321-E8218E1B4602}" type="pres">
      <dgm:prSet presAssocID="{9738546D-22D5-4875-9710-50B64E9537CA}" presName="level" presStyleLbl="node1" presStyleIdx="1" presStyleCnt="4">
        <dgm:presLayoutVars>
          <dgm:chMax val="1"/>
          <dgm:bulletEnabled val="1"/>
        </dgm:presLayoutVars>
      </dgm:prSet>
      <dgm:spPr/>
    </dgm:pt>
    <dgm:pt modelId="{B1175206-547B-4D56-811E-A0FCE3B2564C}" type="pres">
      <dgm:prSet presAssocID="{9738546D-22D5-4875-9710-50B64E9537CA}" presName="levelTx" presStyleLbl="revTx" presStyleIdx="0" presStyleCnt="0">
        <dgm:presLayoutVars>
          <dgm:chMax val="1"/>
          <dgm:bulletEnabled val="1"/>
        </dgm:presLayoutVars>
      </dgm:prSet>
      <dgm:spPr/>
    </dgm:pt>
    <dgm:pt modelId="{D5DAEFBA-1853-4356-A432-5EFDD9ADB000}" type="pres">
      <dgm:prSet presAssocID="{92B2C364-011E-4284-88F8-6F70CB0CC877}" presName="Name8" presStyleCnt="0"/>
      <dgm:spPr/>
    </dgm:pt>
    <dgm:pt modelId="{ACF4BE6C-0DF1-45D4-8666-29EB838859DE}" type="pres">
      <dgm:prSet presAssocID="{92B2C364-011E-4284-88F8-6F70CB0CC877}" presName="level" presStyleLbl="node1" presStyleIdx="2" presStyleCnt="4">
        <dgm:presLayoutVars>
          <dgm:chMax val="1"/>
          <dgm:bulletEnabled val="1"/>
        </dgm:presLayoutVars>
      </dgm:prSet>
      <dgm:spPr/>
      <dgm:t>
        <a:bodyPr/>
        <a:lstStyle/>
        <a:p>
          <a:endParaRPr lang="en-US"/>
        </a:p>
      </dgm:t>
    </dgm:pt>
    <dgm:pt modelId="{D14E70D6-F131-4CBF-BF4F-7F403DC9A38C}" type="pres">
      <dgm:prSet presAssocID="{92B2C364-011E-4284-88F8-6F70CB0CC877}" presName="levelTx" presStyleLbl="revTx" presStyleIdx="0" presStyleCnt="0">
        <dgm:presLayoutVars>
          <dgm:chMax val="1"/>
          <dgm:bulletEnabled val="1"/>
        </dgm:presLayoutVars>
      </dgm:prSet>
      <dgm:spPr/>
      <dgm:t>
        <a:bodyPr/>
        <a:lstStyle/>
        <a:p>
          <a:endParaRPr lang="en-US"/>
        </a:p>
      </dgm:t>
    </dgm:pt>
    <dgm:pt modelId="{583D4EC7-7E68-43E5-8C71-EF4F8C71D988}" type="pres">
      <dgm:prSet presAssocID="{2399C319-02A8-43DB-9391-BED891DC715B}" presName="Name8" presStyleCnt="0"/>
      <dgm:spPr/>
    </dgm:pt>
    <dgm:pt modelId="{09A6ED6A-0409-4589-ACEB-71258200BB68}" type="pres">
      <dgm:prSet presAssocID="{2399C319-02A8-43DB-9391-BED891DC715B}" presName="level" presStyleLbl="node1" presStyleIdx="3" presStyleCnt="4">
        <dgm:presLayoutVars>
          <dgm:chMax val="1"/>
          <dgm:bulletEnabled val="1"/>
        </dgm:presLayoutVars>
      </dgm:prSet>
      <dgm:spPr/>
    </dgm:pt>
    <dgm:pt modelId="{04E4EA7C-C903-43A0-A77D-B185BDB07732}" type="pres">
      <dgm:prSet presAssocID="{2399C319-02A8-43DB-9391-BED891DC715B}" presName="levelTx" presStyleLbl="revTx" presStyleIdx="0" presStyleCnt="0">
        <dgm:presLayoutVars>
          <dgm:chMax val="1"/>
          <dgm:bulletEnabled val="1"/>
        </dgm:presLayoutVars>
      </dgm:prSet>
      <dgm:spPr/>
    </dgm:pt>
  </dgm:ptLst>
  <dgm:cxnLst>
    <dgm:cxn modelId="{FE5D7CEE-F499-4F79-9995-E5DF7B760F9C}" type="presOf" srcId="{F77BE11A-2AC9-42C1-AFF0-4BBEB1A979FF}" destId="{9922783E-3407-4073-B3E4-EA8861036901}" srcOrd="0" destOrd="0" presId="urn:microsoft.com/office/officeart/2005/8/layout/pyramid1"/>
    <dgm:cxn modelId="{17744CB7-E386-43FB-AB7E-3C27C22B9C45}" type="presOf" srcId="{2399C319-02A8-43DB-9391-BED891DC715B}" destId="{09A6ED6A-0409-4589-ACEB-71258200BB68}" srcOrd="0" destOrd="0" presId="urn:microsoft.com/office/officeart/2005/8/layout/pyramid1"/>
    <dgm:cxn modelId="{B052003B-58A3-4A01-959E-FA1DC784940A}" type="presOf" srcId="{2399C319-02A8-43DB-9391-BED891DC715B}" destId="{04E4EA7C-C903-43A0-A77D-B185BDB07732}" srcOrd="1" destOrd="0" presId="urn:microsoft.com/office/officeart/2005/8/layout/pyramid1"/>
    <dgm:cxn modelId="{4690B4E4-803D-4D1F-9EC7-3D093C43D959}" type="presOf" srcId="{F1878808-9314-498C-900B-75EDCED202CB}" destId="{F1FCA8BA-48A6-4010-AD83-5C63E3D22123}" srcOrd="1" destOrd="0" presId="urn:microsoft.com/office/officeart/2005/8/layout/pyramid1"/>
    <dgm:cxn modelId="{2D166D1E-D59B-42DD-9322-36116136CA37}" type="presOf" srcId="{92B2C364-011E-4284-88F8-6F70CB0CC877}" destId="{D14E70D6-F131-4CBF-BF4F-7F403DC9A38C}" srcOrd="1" destOrd="0" presId="urn:microsoft.com/office/officeart/2005/8/layout/pyramid1"/>
    <dgm:cxn modelId="{8BBC8A04-F3A8-4517-90DF-33438C3DC485}" srcId="{F77BE11A-2AC9-42C1-AFF0-4BBEB1A979FF}" destId="{92B2C364-011E-4284-88F8-6F70CB0CC877}" srcOrd="2" destOrd="0" parTransId="{A80D9E26-CE87-4BE4-9DFB-BE81A29C76C5}" sibTransId="{692F0CC1-BE4E-4515-A4EF-0A6D45430FBA}"/>
    <dgm:cxn modelId="{AFCAD6DF-3E87-4B92-93B1-D41E3D8C9F49}" type="presOf" srcId="{92B2C364-011E-4284-88F8-6F70CB0CC877}" destId="{ACF4BE6C-0DF1-45D4-8666-29EB838859DE}" srcOrd="0" destOrd="0" presId="urn:microsoft.com/office/officeart/2005/8/layout/pyramid1"/>
    <dgm:cxn modelId="{2FCC3981-B816-4468-85BC-B3F14D440D50}" type="presOf" srcId="{F1878808-9314-498C-900B-75EDCED202CB}" destId="{F1A9150B-759A-497A-B64F-98E062E2C375}" srcOrd="0" destOrd="0" presId="urn:microsoft.com/office/officeart/2005/8/layout/pyramid1"/>
    <dgm:cxn modelId="{5CAC91C2-B334-4246-9584-41E30F81334E}" type="presOf" srcId="{9738546D-22D5-4875-9710-50B64E9537CA}" destId="{B1175206-547B-4D56-811E-A0FCE3B2564C}" srcOrd="1" destOrd="0" presId="urn:microsoft.com/office/officeart/2005/8/layout/pyramid1"/>
    <dgm:cxn modelId="{311877B1-B3EF-441A-864A-58900A30AAFB}" srcId="{F77BE11A-2AC9-42C1-AFF0-4BBEB1A979FF}" destId="{2399C319-02A8-43DB-9391-BED891DC715B}" srcOrd="3" destOrd="0" parTransId="{D819F5ED-F53D-4DE2-95EF-BA07728C6FDD}" sibTransId="{48FE9F9E-D82C-456C-BD49-208A29241272}"/>
    <dgm:cxn modelId="{45AD40BE-DCDA-43AF-BE79-304F43017196}" type="presOf" srcId="{9738546D-22D5-4875-9710-50B64E9537CA}" destId="{ADF1DF8C-3EC1-40BD-A321-E8218E1B4602}" srcOrd="0" destOrd="0" presId="urn:microsoft.com/office/officeart/2005/8/layout/pyramid1"/>
    <dgm:cxn modelId="{F736971D-3787-4AAD-9E8F-C96F0A1A7504}" srcId="{F77BE11A-2AC9-42C1-AFF0-4BBEB1A979FF}" destId="{F1878808-9314-498C-900B-75EDCED202CB}" srcOrd="0" destOrd="0" parTransId="{C894BCA2-E595-4C0A-BB31-1C99479B2651}" sibTransId="{14F737CC-C026-402D-B80F-A0EACD69E16C}"/>
    <dgm:cxn modelId="{DD5FA31A-ECFD-4D9F-85A3-DFFDF3B52A72}" srcId="{F77BE11A-2AC9-42C1-AFF0-4BBEB1A979FF}" destId="{9738546D-22D5-4875-9710-50B64E9537CA}" srcOrd="1" destOrd="0" parTransId="{9C6AB692-65DC-45DD-9225-5B89EE75D668}" sibTransId="{09B61D6C-E86E-4747-913C-144E89248A1F}"/>
    <dgm:cxn modelId="{1B7BAC76-5EB8-4997-826B-D8D07E23B888}" type="presParOf" srcId="{9922783E-3407-4073-B3E4-EA8861036901}" destId="{BEAC7490-9F09-4EB3-98C5-6405E603CB8F}" srcOrd="0" destOrd="0" presId="urn:microsoft.com/office/officeart/2005/8/layout/pyramid1"/>
    <dgm:cxn modelId="{A7C282A4-A3D1-45E5-B83F-21C997685C86}" type="presParOf" srcId="{BEAC7490-9F09-4EB3-98C5-6405E603CB8F}" destId="{F1A9150B-759A-497A-B64F-98E062E2C375}" srcOrd="0" destOrd="0" presId="urn:microsoft.com/office/officeart/2005/8/layout/pyramid1"/>
    <dgm:cxn modelId="{CD0FD7BF-EEDF-412B-A40C-66DF29FF2E0D}" type="presParOf" srcId="{BEAC7490-9F09-4EB3-98C5-6405E603CB8F}" destId="{F1FCA8BA-48A6-4010-AD83-5C63E3D22123}" srcOrd="1" destOrd="0" presId="urn:microsoft.com/office/officeart/2005/8/layout/pyramid1"/>
    <dgm:cxn modelId="{6BDC3108-BF9D-4E35-A563-B492B620F7BA}" type="presParOf" srcId="{9922783E-3407-4073-B3E4-EA8861036901}" destId="{33614A62-8C8C-4973-A1C9-F81DD22476DC}" srcOrd="1" destOrd="0" presId="urn:microsoft.com/office/officeart/2005/8/layout/pyramid1"/>
    <dgm:cxn modelId="{A1E77D22-C506-48FE-B5B2-2F7418EA6866}" type="presParOf" srcId="{33614A62-8C8C-4973-A1C9-F81DD22476DC}" destId="{ADF1DF8C-3EC1-40BD-A321-E8218E1B4602}" srcOrd="0" destOrd="0" presId="urn:microsoft.com/office/officeart/2005/8/layout/pyramid1"/>
    <dgm:cxn modelId="{B9EEEAAB-E921-4967-89DB-027BCCE02A1D}" type="presParOf" srcId="{33614A62-8C8C-4973-A1C9-F81DD22476DC}" destId="{B1175206-547B-4D56-811E-A0FCE3B2564C}" srcOrd="1" destOrd="0" presId="urn:microsoft.com/office/officeart/2005/8/layout/pyramid1"/>
    <dgm:cxn modelId="{4099151E-0D3E-4B6A-912E-E0E780CC6221}" type="presParOf" srcId="{9922783E-3407-4073-B3E4-EA8861036901}" destId="{D5DAEFBA-1853-4356-A432-5EFDD9ADB000}" srcOrd="2" destOrd="0" presId="urn:microsoft.com/office/officeart/2005/8/layout/pyramid1"/>
    <dgm:cxn modelId="{3E453048-80E4-4A1F-8426-7CD9268A3ABA}" type="presParOf" srcId="{D5DAEFBA-1853-4356-A432-5EFDD9ADB000}" destId="{ACF4BE6C-0DF1-45D4-8666-29EB838859DE}" srcOrd="0" destOrd="0" presId="urn:microsoft.com/office/officeart/2005/8/layout/pyramid1"/>
    <dgm:cxn modelId="{733C91CF-8E62-4D28-A606-2C8F5B209B6C}" type="presParOf" srcId="{D5DAEFBA-1853-4356-A432-5EFDD9ADB000}" destId="{D14E70D6-F131-4CBF-BF4F-7F403DC9A38C}" srcOrd="1" destOrd="0" presId="urn:microsoft.com/office/officeart/2005/8/layout/pyramid1"/>
    <dgm:cxn modelId="{4CCF1DEC-AD91-4DA6-BFB3-5400CCDD2F28}" type="presParOf" srcId="{9922783E-3407-4073-B3E4-EA8861036901}" destId="{583D4EC7-7E68-43E5-8C71-EF4F8C71D988}" srcOrd="3" destOrd="0" presId="urn:microsoft.com/office/officeart/2005/8/layout/pyramid1"/>
    <dgm:cxn modelId="{CDDEBDCF-AFBD-422C-8C1E-B836EF6BE5E9}" type="presParOf" srcId="{583D4EC7-7E68-43E5-8C71-EF4F8C71D988}" destId="{09A6ED6A-0409-4589-ACEB-71258200BB68}" srcOrd="0" destOrd="0" presId="urn:microsoft.com/office/officeart/2005/8/layout/pyramid1"/>
    <dgm:cxn modelId="{5CFC5265-C85C-4543-8DA0-E9E9503230FE}" type="presParOf" srcId="{583D4EC7-7E68-43E5-8C71-EF4F8C71D988}" destId="{04E4EA7C-C903-43A0-A77D-B185BDB0773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BE11A-2AC9-42C1-AFF0-4BBEB1A979FF}" type="doc">
      <dgm:prSet loTypeId="urn:microsoft.com/office/officeart/2005/8/layout/pyramid1" loCatId="pyramid" qsTypeId="urn:microsoft.com/office/officeart/2005/8/quickstyle/simple1" qsCatId="simple" csTypeId="urn:microsoft.com/office/officeart/2005/8/colors/colorful1" csCatId="colorful" phldr="1"/>
      <dgm:spPr/>
    </dgm:pt>
    <dgm:pt modelId="{F1878808-9314-498C-900B-75EDCED202CB}">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Problem</a:t>
          </a:r>
          <a:endParaRPr lang="en-US" sz="2000" dirty="0"/>
        </a:p>
      </dgm:t>
    </dgm:pt>
    <dgm:pt modelId="{C894BCA2-E595-4C0A-BB31-1C99479B2651}" type="parTrans" cxnId="{F736971D-3787-4AAD-9E8F-C96F0A1A7504}">
      <dgm:prSet/>
      <dgm:spPr/>
      <dgm:t>
        <a:bodyPr/>
        <a:lstStyle/>
        <a:p>
          <a:endParaRPr lang="en-US" sz="1400"/>
        </a:p>
      </dgm:t>
    </dgm:pt>
    <dgm:pt modelId="{14F737CC-C026-402D-B80F-A0EACD69E16C}" type="sibTrans" cxnId="{F736971D-3787-4AAD-9E8F-C96F0A1A7504}">
      <dgm:prSet/>
      <dgm:spPr/>
      <dgm:t>
        <a:bodyPr/>
        <a:lstStyle/>
        <a:p>
          <a:endParaRPr lang="en-US" sz="1400"/>
        </a:p>
      </dgm:t>
    </dgm:pt>
    <dgm:pt modelId="{9738546D-22D5-4875-9710-50B64E9537CA}">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Incident</a:t>
          </a:r>
          <a:endParaRPr lang="en-US" sz="2000" dirty="0"/>
        </a:p>
      </dgm:t>
    </dgm:pt>
    <dgm:pt modelId="{9C6AB692-65DC-45DD-9225-5B89EE75D668}" type="parTrans" cxnId="{DD5FA31A-ECFD-4D9F-85A3-DFFDF3B52A72}">
      <dgm:prSet/>
      <dgm:spPr/>
      <dgm:t>
        <a:bodyPr/>
        <a:lstStyle/>
        <a:p>
          <a:endParaRPr lang="en-US" sz="1400"/>
        </a:p>
      </dgm:t>
    </dgm:pt>
    <dgm:pt modelId="{09B61D6C-E86E-4747-913C-144E89248A1F}" type="sibTrans" cxnId="{DD5FA31A-ECFD-4D9F-85A3-DFFDF3B52A72}">
      <dgm:prSet/>
      <dgm:spPr/>
      <dgm:t>
        <a:bodyPr/>
        <a:lstStyle/>
        <a:p>
          <a:endParaRPr lang="en-US" sz="1400"/>
        </a:p>
      </dgm:t>
    </dgm:pt>
    <dgm:pt modelId="{92B2C364-011E-4284-88F8-6F70CB0CC877}">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Alert</a:t>
          </a:r>
          <a:endParaRPr lang="en-US" sz="2000" dirty="0"/>
        </a:p>
      </dgm:t>
    </dgm:pt>
    <dgm:pt modelId="{A80D9E26-CE87-4BE4-9DFB-BE81A29C76C5}" type="parTrans" cxnId="{8BBC8A04-F3A8-4517-90DF-33438C3DC485}">
      <dgm:prSet/>
      <dgm:spPr/>
      <dgm:t>
        <a:bodyPr/>
        <a:lstStyle/>
        <a:p>
          <a:endParaRPr lang="en-US" sz="1400"/>
        </a:p>
      </dgm:t>
    </dgm:pt>
    <dgm:pt modelId="{692F0CC1-BE4E-4515-A4EF-0A6D45430FBA}" type="sibTrans" cxnId="{8BBC8A04-F3A8-4517-90DF-33438C3DC485}">
      <dgm:prSet/>
      <dgm:spPr/>
      <dgm:t>
        <a:bodyPr/>
        <a:lstStyle/>
        <a:p>
          <a:endParaRPr lang="en-US" sz="1400"/>
        </a:p>
      </dgm:t>
    </dgm:pt>
    <dgm:pt modelId="{2399C319-02A8-43DB-9391-BED891DC715B}">
      <dgm:prSet phldrT="[Text]" custT="1"/>
      <dgm:spPr/>
      <dgm: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Event</a:t>
          </a:r>
          <a:endParaRPr lang="en-US" sz="2000" dirty="0"/>
        </a:p>
      </dgm:t>
    </dgm:pt>
    <dgm:pt modelId="{D819F5ED-F53D-4DE2-95EF-BA07728C6FDD}" type="parTrans" cxnId="{311877B1-B3EF-441A-864A-58900A30AAFB}">
      <dgm:prSet/>
      <dgm:spPr/>
      <dgm:t>
        <a:bodyPr/>
        <a:lstStyle/>
        <a:p>
          <a:endParaRPr lang="en-US" sz="1400"/>
        </a:p>
      </dgm:t>
    </dgm:pt>
    <dgm:pt modelId="{48FE9F9E-D82C-456C-BD49-208A29241272}" type="sibTrans" cxnId="{311877B1-B3EF-441A-864A-58900A30AAFB}">
      <dgm:prSet/>
      <dgm:spPr/>
      <dgm:t>
        <a:bodyPr/>
        <a:lstStyle/>
        <a:p>
          <a:endParaRPr lang="en-US" sz="1400"/>
        </a:p>
      </dgm:t>
    </dgm:pt>
    <dgm:pt modelId="{9922783E-3407-4073-B3E4-EA8861036901}" type="pres">
      <dgm:prSet presAssocID="{F77BE11A-2AC9-42C1-AFF0-4BBEB1A979FF}" presName="Name0" presStyleCnt="0">
        <dgm:presLayoutVars>
          <dgm:dir/>
          <dgm:animLvl val="lvl"/>
          <dgm:resizeHandles val="exact"/>
        </dgm:presLayoutVars>
      </dgm:prSet>
      <dgm:spPr/>
    </dgm:pt>
    <dgm:pt modelId="{BEAC7490-9F09-4EB3-98C5-6405E603CB8F}" type="pres">
      <dgm:prSet presAssocID="{F1878808-9314-498C-900B-75EDCED202CB}" presName="Name8" presStyleCnt="0"/>
      <dgm:spPr/>
    </dgm:pt>
    <dgm:pt modelId="{F1A9150B-759A-497A-B64F-98E062E2C375}" type="pres">
      <dgm:prSet presAssocID="{F1878808-9314-498C-900B-75EDCED202CB}" presName="level" presStyleLbl="node1" presStyleIdx="0" presStyleCnt="4">
        <dgm:presLayoutVars>
          <dgm:chMax val="1"/>
          <dgm:bulletEnabled val="1"/>
        </dgm:presLayoutVars>
      </dgm:prSet>
      <dgm:spPr/>
      <dgm:t>
        <a:bodyPr/>
        <a:lstStyle/>
        <a:p>
          <a:endParaRPr lang="en-US"/>
        </a:p>
      </dgm:t>
    </dgm:pt>
    <dgm:pt modelId="{F1FCA8BA-48A6-4010-AD83-5C63E3D22123}" type="pres">
      <dgm:prSet presAssocID="{F1878808-9314-498C-900B-75EDCED202CB}" presName="levelTx" presStyleLbl="revTx" presStyleIdx="0" presStyleCnt="0">
        <dgm:presLayoutVars>
          <dgm:chMax val="1"/>
          <dgm:bulletEnabled val="1"/>
        </dgm:presLayoutVars>
      </dgm:prSet>
      <dgm:spPr/>
      <dgm:t>
        <a:bodyPr/>
        <a:lstStyle/>
        <a:p>
          <a:endParaRPr lang="en-US"/>
        </a:p>
      </dgm:t>
    </dgm:pt>
    <dgm:pt modelId="{33614A62-8C8C-4973-A1C9-F81DD22476DC}" type="pres">
      <dgm:prSet presAssocID="{9738546D-22D5-4875-9710-50B64E9537CA}" presName="Name8" presStyleCnt="0"/>
      <dgm:spPr/>
    </dgm:pt>
    <dgm:pt modelId="{ADF1DF8C-3EC1-40BD-A321-E8218E1B4602}" type="pres">
      <dgm:prSet presAssocID="{9738546D-22D5-4875-9710-50B64E9537CA}" presName="level" presStyleLbl="node1" presStyleIdx="1" presStyleCnt="4">
        <dgm:presLayoutVars>
          <dgm:chMax val="1"/>
          <dgm:bulletEnabled val="1"/>
        </dgm:presLayoutVars>
      </dgm:prSet>
      <dgm:spPr/>
    </dgm:pt>
    <dgm:pt modelId="{B1175206-547B-4D56-811E-A0FCE3B2564C}" type="pres">
      <dgm:prSet presAssocID="{9738546D-22D5-4875-9710-50B64E9537CA}" presName="levelTx" presStyleLbl="revTx" presStyleIdx="0" presStyleCnt="0">
        <dgm:presLayoutVars>
          <dgm:chMax val="1"/>
          <dgm:bulletEnabled val="1"/>
        </dgm:presLayoutVars>
      </dgm:prSet>
      <dgm:spPr/>
    </dgm:pt>
    <dgm:pt modelId="{D5DAEFBA-1853-4356-A432-5EFDD9ADB000}" type="pres">
      <dgm:prSet presAssocID="{92B2C364-011E-4284-88F8-6F70CB0CC877}" presName="Name8" presStyleCnt="0"/>
      <dgm:spPr/>
    </dgm:pt>
    <dgm:pt modelId="{ACF4BE6C-0DF1-45D4-8666-29EB838859DE}" type="pres">
      <dgm:prSet presAssocID="{92B2C364-011E-4284-88F8-6F70CB0CC877}" presName="level" presStyleLbl="node1" presStyleIdx="2" presStyleCnt="4">
        <dgm:presLayoutVars>
          <dgm:chMax val="1"/>
          <dgm:bulletEnabled val="1"/>
        </dgm:presLayoutVars>
      </dgm:prSet>
      <dgm:spPr/>
      <dgm:t>
        <a:bodyPr/>
        <a:lstStyle/>
        <a:p>
          <a:endParaRPr lang="en-US"/>
        </a:p>
      </dgm:t>
    </dgm:pt>
    <dgm:pt modelId="{D14E70D6-F131-4CBF-BF4F-7F403DC9A38C}" type="pres">
      <dgm:prSet presAssocID="{92B2C364-011E-4284-88F8-6F70CB0CC877}" presName="levelTx" presStyleLbl="revTx" presStyleIdx="0" presStyleCnt="0">
        <dgm:presLayoutVars>
          <dgm:chMax val="1"/>
          <dgm:bulletEnabled val="1"/>
        </dgm:presLayoutVars>
      </dgm:prSet>
      <dgm:spPr/>
      <dgm:t>
        <a:bodyPr/>
        <a:lstStyle/>
        <a:p>
          <a:endParaRPr lang="en-US"/>
        </a:p>
      </dgm:t>
    </dgm:pt>
    <dgm:pt modelId="{583D4EC7-7E68-43E5-8C71-EF4F8C71D988}" type="pres">
      <dgm:prSet presAssocID="{2399C319-02A8-43DB-9391-BED891DC715B}" presName="Name8" presStyleCnt="0"/>
      <dgm:spPr/>
    </dgm:pt>
    <dgm:pt modelId="{09A6ED6A-0409-4589-ACEB-71258200BB68}" type="pres">
      <dgm:prSet presAssocID="{2399C319-02A8-43DB-9391-BED891DC715B}" presName="level" presStyleLbl="node1" presStyleIdx="3" presStyleCnt="4">
        <dgm:presLayoutVars>
          <dgm:chMax val="1"/>
          <dgm:bulletEnabled val="1"/>
        </dgm:presLayoutVars>
      </dgm:prSet>
      <dgm:spPr/>
    </dgm:pt>
    <dgm:pt modelId="{04E4EA7C-C903-43A0-A77D-B185BDB07732}" type="pres">
      <dgm:prSet presAssocID="{2399C319-02A8-43DB-9391-BED891DC715B}" presName="levelTx" presStyleLbl="revTx" presStyleIdx="0" presStyleCnt="0">
        <dgm:presLayoutVars>
          <dgm:chMax val="1"/>
          <dgm:bulletEnabled val="1"/>
        </dgm:presLayoutVars>
      </dgm:prSet>
      <dgm:spPr/>
    </dgm:pt>
  </dgm:ptLst>
  <dgm:cxnLst>
    <dgm:cxn modelId="{B5655DC6-EBBE-4FC1-9352-006F8E06B2ED}" type="presOf" srcId="{92B2C364-011E-4284-88F8-6F70CB0CC877}" destId="{D14E70D6-F131-4CBF-BF4F-7F403DC9A38C}" srcOrd="1" destOrd="0" presId="urn:microsoft.com/office/officeart/2005/8/layout/pyramid1"/>
    <dgm:cxn modelId="{016B59EB-7F90-48E0-85D1-2ECC8225BE7A}" type="presOf" srcId="{F1878808-9314-498C-900B-75EDCED202CB}" destId="{F1FCA8BA-48A6-4010-AD83-5C63E3D22123}" srcOrd="1" destOrd="0" presId="urn:microsoft.com/office/officeart/2005/8/layout/pyramid1"/>
    <dgm:cxn modelId="{7808CFBA-299E-462B-A6E3-26F36E7277C1}" type="presOf" srcId="{2399C319-02A8-43DB-9391-BED891DC715B}" destId="{04E4EA7C-C903-43A0-A77D-B185BDB07732}" srcOrd="1" destOrd="0" presId="urn:microsoft.com/office/officeart/2005/8/layout/pyramid1"/>
    <dgm:cxn modelId="{E5638272-8850-4E5C-B518-F3D88533015E}" type="presOf" srcId="{9738546D-22D5-4875-9710-50B64E9537CA}" destId="{B1175206-547B-4D56-811E-A0FCE3B2564C}" srcOrd="1" destOrd="0" presId="urn:microsoft.com/office/officeart/2005/8/layout/pyramid1"/>
    <dgm:cxn modelId="{8BBC8A04-F3A8-4517-90DF-33438C3DC485}" srcId="{F77BE11A-2AC9-42C1-AFF0-4BBEB1A979FF}" destId="{92B2C364-011E-4284-88F8-6F70CB0CC877}" srcOrd="2" destOrd="0" parTransId="{A80D9E26-CE87-4BE4-9DFB-BE81A29C76C5}" sibTransId="{692F0CC1-BE4E-4515-A4EF-0A6D45430FBA}"/>
    <dgm:cxn modelId="{D2E37017-CC24-41A6-8E7B-DABBC6CC6244}" type="presOf" srcId="{9738546D-22D5-4875-9710-50B64E9537CA}" destId="{ADF1DF8C-3EC1-40BD-A321-E8218E1B4602}" srcOrd="0" destOrd="0" presId="urn:microsoft.com/office/officeart/2005/8/layout/pyramid1"/>
    <dgm:cxn modelId="{CFA90C21-4E0D-42BC-B6D1-20773DEC5340}" type="presOf" srcId="{F77BE11A-2AC9-42C1-AFF0-4BBEB1A979FF}" destId="{9922783E-3407-4073-B3E4-EA8861036901}" srcOrd="0" destOrd="0" presId="urn:microsoft.com/office/officeart/2005/8/layout/pyramid1"/>
    <dgm:cxn modelId="{D83FB55E-FE70-428F-A1BE-7187AA2FBF1D}" type="presOf" srcId="{2399C319-02A8-43DB-9391-BED891DC715B}" destId="{09A6ED6A-0409-4589-ACEB-71258200BB68}" srcOrd="0" destOrd="0" presId="urn:microsoft.com/office/officeart/2005/8/layout/pyramid1"/>
    <dgm:cxn modelId="{C3A40AD8-EDAE-4F86-9FEF-85B8F0D414CA}" type="presOf" srcId="{92B2C364-011E-4284-88F8-6F70CB0CC877}" destId="{ACF4BE6C-0DF1-45D4-8666-29EB838859DE}" srcOrd="0" destOrd="0" presId="urn:microsoft.com/office/officeart/2005/8/layout/pyramid1"/>
    <dgm:cxn modelId="{087D7DB6-CF6F-427D-A1E2-7E0664FC95EA}" type="presOf" srcId="{F1878808-9314-498C-900B-75EDCED202CB}" destId="{F1A9150B-759A-497A-B64F-98E062E2C375}" srcOrd="0" destOrd="0" presId="urn:microsoft.com/office/officeart/2005/8/layout/pyramid1"/>
    <dgm:cxn modelId="{311877B1-B3EF-441A-864A-58900A30AAFB}" srcId="{F77BE11A-2AC9-42C1-AFF0-4BBEB1A979FF}" destId="{2399C319-02A8-43DB-9391-BED891DC715B}" srcOrd="3" destOrd="0" parTransId="{D819F5ED-F53D-4DE2-95EF-BA07728C6FDD}" sibTransId="{48FE9F9E-D82C-456C-BD49-208A29241272}"/>
    <dgm:cxn modelId="{F736971D-3787-4AAD-9E8F-C96F0A1A7504}" srcId="{F77BE11A-2AC9-42C1-AFF0-4BBEB1A979FF}" destId="{F1878808-9314-498C-900B-75EDCED202CB}" srcOrd="0" destOrd="0" parTransId="{C894BCA2-E595-4C0A-BB31-1C99479B2651}" sibTransId="{14F737CC-C026-402D-B80F-A0EACD69E16C}"/>
    <dgm:cxn modelId="{DD5FA31A-ECFD-4D9F-85A3-DFFDF3B52A72}" srcId="{F77BE11A-2AC9-42C1-AFF0-4BBEB1A979FF}" destId="{9738546D-22D5-4875-9710-50B64E9537CA}" srcOrd="1" destOrd="0" parTransId="{9C6AB692-65DC-45DD-9225-5B89EE75D668}" sibTransId="{09B61D6C-E86E-4747-913C-144E89248A1F}"/>
    <dgm:cxn modelId="{2A35D6EE-3A93-4110-A5DC-D826EFD63825}" type="presParOf" srcId="{9922783E-3407-4073-B3E4-EA8861036901}" destId="{BEAC7490-9F09-4EB3-98C5-6405E603CB8F}" srcOrd="0" destOrd="0" presId="urn:microsoft.com/office/officeart/2005/8/layout/pyramid1"/>
    <dgm:cxn modelId="{ECDEC20F-2674-428A-A10D-12AAD910DF17}" type="presParOf" srcId="{BEAC7490-9F09-4EB3-98C5-6405E603CB8F}" destId="{F1A9150B-759A-497A-B64F-98E062E2C375}" srcOrd="0" destOrd="0" presId="urn:microsoft.com/office/officeart/2005/8/layout/pyramid1"/>
    <dgm:cxn modelId="{5DAC199E-CFD9-43A1-AA8A-AE614099B26B}" type="presParOf" srcId="{BEAC7490-9F09-4EB3-98C5-6405E603CB8F}" destId="{F1FCA8BA-48A6-4010-AD83-5C63E3D22123}" srcOrd="1" destOrd="0" presId="urn:microsoft.com/office/officeart/2005/8/layout/pyramid1"/>
    <dgm:cxn modelId="{3356FF5A-4AC9-46C1-9F80-520808AC5D29}" type="presParOf" srcId="{9922783E-3407-4073-B3E4-EA8861036901}" destId="{33614A62-8C8C-4973-A1C9-F81DD22476DC}" srcOrd="1" destOrd="0" presId="urn:microsoft.com/office/officeart/2005/8/layout/pyramid1"/>
    <dgm:cxn modelId="{DDD1B742-A116-41AD-B61E-292666A06A4A}" type="presParOf" srcId="{33614A62-8C8C-4973-A1C9-F81DD22476DC}" destId="{ADF1DF8C-3EC1-40BD-A321-E8218E1B4602}" srcOrd="0" destOrd="0" presId="urn:microsoft.com/office/officeart/2005/8/layout/pyramid1"/>
    <dgm:cxn modelId="{8B85C988-36FE-4ABD-8C5C-2A468B7A3C7C}" type="presParOf" srcId="{33614A62-8C8C-4973-A1C9-F81DD22476DC}" destId="{B1175206-547B-4D56-811E-A0FCE3B2564C}" srcOrd="1" destOrd="0" presId="urn:microsoft.com/office/officeart/2005/8/layout/pyramid1"/>
    <dgm:cxn modelId="{821A0767-B0E7-4598-9C26-F1AF2AC36B08}" type="presParOf" srcId="{9922783E-3407-4073-B3E4-EA8861036901}" destId="{D5DAEFBA-1853-4356-A432-5EFDD9ADB000}" srcOrd="2" destOrd="0" presId="urn:microsoft.com/office/officeart/2005/8/layout/pyramid1"/>
    <dgm:cxn modelId="{5744F1E0-2324-4F81-AAEC-5E3DBD173543}" type="presParOf" srcId="{D5DAEFBA-1853-4356-A432-5EFDD9ADB000}" destId="{ACF4BE6C-0DF1-45D4-8666-29EB838859DE}" srcOrd="0" destOrd="0" presId="urn:microsoft.com/office/officeart/2005/8/layout/pyramid1"/>
    <dgm:cxn modelId="{CFDECD77-D58F-499C-94F1-99124059482C}" type="presParOf" srcId="{D5DAEFBA-1853-4356-A432-5EFDD9ADB000}" destId="{D14E70D6-F131-4CBF-BF4F-7F403DC9A38C}" srcOrd="1" destOrd="0" presId="urn:microsoft.com/office/officeart/2005/8/layout/pyramid1"/>
    <dgm:cxn modelId="{88535D54-838D-4171-AFAC-DE379BB6FB6C}" type="presParOf" srcId="{9922783E-3407-4073-B3E4-EA8861036901}" destId="{583D4EC7-7E68-43E5-8C71-EF4F8C71D988}" srcOrd="3" destOrd="0" presId="urn:microsoft.com/office/officeart/2005/8/layout/pyramid1"/>
    <dgm:cxn modelId="{EAD4C5D1-9F65-44A7-A7A6-D3AA13134C19}" type="presParOf" srcId="{583D4EC7-7E68-43E5-8C71-EF4F8C71D988}" destId="{09A6ED6A-0409-4589-ACEB-71258200BB68}" srcOrd="0" destOrd="0" presId="urn:microsoft.com/office/officeart/2005/8/layout/pyramid1"/>
    <dgm:cxn modelId="{7EB0D341-17C9-4023-898A-F5E6FD0B5C88}" type="presParOf" srcId="{583D4EC7-7E68-43E5-8C71-EF4F8C71D988}" destId="{04E4EA7C-C903-43A0-A77D-B185BDB0773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9150B-759A-497A-B64F-98E062E2C375}">
      <dsp:nvSpPr>
        <dsp:cNvPr id="0" name=""/>
        <dsp:cNvSpPr/>
      </dsp:nvSpPr>
      <dsp:spPr>
        <a:xfrm>
          <a:off x="2085221" y="0"/>
          <a:ext cx="1390147" cy="1227931"/>
        </a:xfrm>
        <a:prstGeom prst="trapezoid">
          <a:avLst>
            <a:gd name="adj" fmla="val 56605"/>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Wisdom</a:t>
          </a:r>
          <a:endParaRPr lang="en-US" sz="2000" kern="1200" dirty="0"/>
        </a:p>
      </dsp:txBody>
      <dsp:txXfrm>
        <a:off x="2085221" y="0"/>
        <a:ext cx="1390147" cy="1227931"/>
      </dsp:txXfrm>
    </dsp:sp>
    <dsp:sp modelId="{ADF1DF8C-3EC1-40BD-A321-E8218E1B4602}">
      <dsp:nvSpPr>
        <dsp:cNvPr id="0" name=""/>
        <dsp:cNvSpPr/>
      </dsp:nvSpPr>
      <dsp:spPr>
        <a:xfrm>
          <a:off x="1390147" y="1227931"/>
          <a:ext cx="2780295" cy="1227931"/>
        </a:xfrm>
        <a:prstGeom prst="trapezoid">
          <a:avLst>
            <a:gd name="adj" fmla="val 56605"/>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Knowledge</a:t>
          </a:r>
          <a:endParaRPr lang="en-US" sz="2000" kern="1200" dirty="0"/>
        </a:p>
      </dsp:txBody>
      <dsp:txXfrm>
        <a:off x="1876699" y="1227931"/>
        <a:ext cx="1807192" cy="1227931"/>
      </dsp:txXfrm>
    </dsp:sp>
    <dsp:sp modelId="{ACF4BE6C-0DF1-45D4-8666-29EB838859DE}">
      <dsp:nvSpPr>
        <dsp:cNvPr id="0" name=""/>
        <dsp:cNvSpPr/>
      </dsp:nvSpPr>
      <dsp:spPr>
        <a:xfrm>
          <a:off x="695073" y="2455862"/>
          <a:ext cx="4170443" cy="1227931"/>
        </a:xfrm>
        <a:prstGeom prst="trapezoid">
          <a:avLst>
            <a:gd name="adj" fmla="val 56605"/>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Information</a:t>
          </a:r>
          <a:endParaRPr lang="en-US" sz="2000" kern="1200" dirty="0"/>
        </a:p>
      </dsp:txBody>
      <dsp:txXfrm>
        <a:off x="1424901" y="2455862"/>
        <a:ext cx="2710788" cy="1227931"/>
      </dsp:txXfrm>
    </dsp:sp>
    <dsp:sp modelId="{09A6ED6A-0409-4589-ACEB-71258200BB68}">
      <dsp:nvSpPr>
        <dsp:cNvPr id="0" name=""/>
        <dsp:cNvSpPr/>
      </dsp:nvSpPr>
      <dsp:spPr>
        <a:xfrm>
          <a:off x="0" y="3683793"/>
          <a:ext cx="5560591" cy="1227931"/>
        </a:xfrm>
        <a:prstGeom prst="trapezoid">
          <a:avLst>
            <a:gd name="adj" fmla="val 56605"/>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Data</a:t>
          </a:r>
          <a:endParaRPr lang="en-US" sz="2000" kern="1200" dirty="0"/>
        </a:p>
      </dsp:txBody>
      <dsp:txXfrm>
        <a:off x="973103" y="3683793"/>
        <a:ext cx="3614384" cy="1227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9150B-759A-497A-B64F-98E062E2C375}">
      <dsp:nvSpPr>
        <dsp:cNvPr id="0" name=""/>
        <dsp:cNvSpPr/>
      </dsp:nvSpPr>
      <dsp:spPr>
        <a:xfrm>
          <a:off x="2085221" y="0"/>
          <a:ext cx="1390147" cy="1227931"/>
        </a:xfrm>
        <a:prstGeom prst="trapezoid">
          <a:avLst>
            <a:gd name="adj" fmla="val 56605"/>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Problem</a:t>
          </a:r>
          <a:endParaRPr lang="en-US" sz="2000" kern="1200" dirty="0"/>
        </a:p>
      </dsp:txBody>
      <dsp:txXfrm>
        <a:off x="2085221" y="0"/>
        <a:ext cx="1390147" cy="1227931"/>
      </dsp:txXfrm>
    </dsp:sp>
    <dsp:sp modelId="{ADF1DF8C-3EC1-40BD-A321-E8218E1B4602}">
      <dsp:nvSpPr>
        <dsp:cNvPr id="0" name=""/>
        <dsp:cNvSpPr/>
      </dsp:nvSpPr>
      <dsp:spPr>
        <a:xfrm>
          <a:off x="1390147" y="1227931"/>
          <a:ext cx="2780295" cy="1227931"/>
        </a:xfrm>
        <a:prstGeom prst="trapezoid">
          <a:avLst>
            <a:gd name="adj" fmla="val 56605"/>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Incident</a:t>
          </a:r>
          <a:endParaRPr lang="en-US" sz="2000" kern="1200" dirty="0"/>
        </a:p>
      </dsp:txBody>
      <dsp:txXfrm>
        <a:off x="1876699" y="1227931"/>
        <a:ext cx="1807192" cy="1227931"/>
      </dsp:txXfrm>
    </dsp:sp>
    <dsp:sp modelId="{ACF4BE6C-0DF1-45D4-8666-29EB838859DE}">
      <dsp:nvSpPr>
        <dsp:cNvPr id="0" name=""/>
        <dsp:cNvSpPr/>
      </dsp:nvSpPr>
      <dsp:spPr>
        <a:xfrm>
          <a:off x="695073" y="2455862"/>
          <a:ext cx="4170443" cy="1227931"/>
        </a:xfrm>
        <a:prstGeom prst="trapezoid">
          <a:avLst>
            <a:gd name="adj" fmla="val 56605"/>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Alert</a:t>
          </a:r>
          <a:endParaRPr lang="en-US" sz="2000" kern="1200" dirty="0"/>
        </a:p>
      </dsp:txBody>
      <dsp:txXfrm>
        <a:off x="1424901" y="2455862"/>
        <a:ext cx="2710788" cy="1227931"/>
      </dsp:txXfrm>
    </dsp:sp>
    <dsp:sp modelId="{09A6ED6A-0409-4589-ACEB-71258200BB68}">
      <dsp:nvSpPr>
        <dsp:cNvPr id="0" name=""/>
        <dsp:cNvSpPr/>
      </dsp:nvSpPr>
      <dsp:spPr>
        <a:xfrm>
          <a:off x="0" y="3683793"/>
          <a:ext cx="5560591" cy="1227931"/>
        </a:xfrm>
        <a:prstGeom prst="trapezoid">
          <a:avLst>
            <a:gd name="adj" fmla="val 56605"/>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r>
            <a:rPr lang="en-US" sz="2000" kern="1200" dirty="0" smtClean="0"/>
            <a:t/>
          </a:r>
          <a:br>
            <a:rPr lang="en-US" sz="2000" kern="1200" dirty="0" smtClean="0"/>
          </a:br>
          <a:r>
            <a:rPr lang="en-US" sz="2000" kern="1200" dirty="0" smtClean="0"/>
            <a:t/>
          </a:r>
          <a:br>
            <a:rPr lang="en-US" sz="2000" kern="1200" dirty="0" smtClean="0"/>
          </a:br>
          <a:r>
            <a:rPr lang="en-US" sz="2000" kern="1200" dirty="0" smtClean="0"/>
            <a:t>Event</a:t>
          </a:r>
          <a:endParaRPr lang="en-US" sz="2000" kern="1200" dirty="0"/>
        </a:p>
      </dsp:txBody>
      <dsp:txXfrm>
        <a:off x="973103" y="3683793"/>
        <a:ext cx="3614384" cy="122793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9BAC5-AAC3-41B1-80A3-A98604D7601C}" type="datetimeFigureOut">
              <a:rPr lang="en-US" smtClean="0"/>
              <a:t>11/11/2016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C63B7B-8D39-4D0A-9EEA-56F291D347AD}" type="slidenum">
              <a:rPr lang="en-US" smtClean="0"/>
              <a:t>‹#›</a:t>
            </a:fld>
            <a:endParaRPr lang="en-US"/>
          </a:p>
        </p:txBody>
      </p:sp>
    </p:spTree>
    <p:extLst>
      <p:ext uri="{BB962C8B-B14F-4D97-AF65-F5344CB8AC3E}">
        <p14:creationId xmlns:p14="http://schemas.microsoft.com/office/powerpoint/2010/main" val="207862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r>
              <a:rPr lang="en-GB" altLang="en-US" sz="1200" dirty="0" smtClean="0"/>
              <a:t>Objects First with Java</a:t>
            </a:r>
          </a:p>
        </p:txBody>
      </p:sp>
      <p:sp>
        <p:nvSpPr>
          <p:cNvPr id="1536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r>
              <a:rPr lang="en-GB" altLang="en-US" sz="1200" dirty="0" smtClean="0"/>
              <a:t>© David J. Barnes and Michael </a:t>
            </a:r>
            <a:r>
              <a:rPr lang="en-GB" altLang="en-US" sz="1200" dirty="0" err="1" smtClean="0"/>
              <a:t>Kölling</a:t>
            </a:r>
            <a:endParaRPr lang="en-GB" altLang="en-US" sz="1200" smtClean="0"/>
          </a:p>
        </p:txBody>
      </p:sp>
      <p:sp>
        <p:nvSpPr>
          <p:cNvPr id="153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fld id="{03152B4E-4FD2-45FC-9CDE-05DF5F3AE35C}" type="slidenum">
              <a:rPr lang="en-GB" altLang="en-US" sz="1200"/>
              <a:pPr/>
              <a:t>1</a:t>
            </a:fld>
            <a:endParaRPr lang="en-GB" altLang="en-US" sz="120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Replace this with your course title and your name/contact details.</a:t>
            </a:r>
          </a:p>
          <a:p>
            <a:pPr eaLnBrk="1" hangingPunct="1"/>
            <a:endParaRPr lang="en-GB" altLang="en-US" smtClean="0"/>
          </a:p>
        </p:txBody>
      </p:sp>
    </p:spTree>
    <p:extLst>
      <p:ext uri="{BB962C8B-B14F-4D97-AF65-F5344CB8AC3E}">
        <p14:creationId xmlns:p14="http://schemas.microsoft.com/office/powerpoint/2010/main" val="2947059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11/11/2016</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smtClean="0"/>
              <a:t>CLICK TO EDIT MASTER TITLE STYLE</a:t>
            </a:r>
            <a:endParaRPr lang="en-US" dirty="0"/>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38074760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11/11/2016</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1652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11/11/2016</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279933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11/11/2016</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9413251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11/11/2016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38748167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11/11/2016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3808466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11/11/2016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40608566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11/11/2016</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16323797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11/11/2016</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32016771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11/11/2016</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220523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11/11/2016</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smtClean="0"/>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1947609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11/11/2016</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59382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11/11/2016</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dirty="0">
              <a:solidFill>
                <a:srgbClr val="0D6911"/>
              </a:solidFill>
              <a:latin typeface="Franklin Gothic Medium"/>
            </a:endParaRPr>
          </a:p>
        </p:txBody>
      </p:sp>
    </p:spTree>
    <p:extLst>
      <p:ext uri="{BB962C8B-B14F-4D97-AF65-F5344CB8AC3E}">
        <p14:creationId xmlns:p14="http://schemas.microsoft.com/office/powerpoint/2010/main" val="38934285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1"/>
          <p:cNvSpPr>
            <a:spLocks noGrp="1" noChangeArrowheads="1"/>
          </p:cNvSpPr>
          <p:nvPr>
            <p:ph type="title"/>
          </p:nvPr>
        </p:nvSpPr>
        <p:spPr/>
        <p:txBody>
          <a:bodyPr/>
          <a:lstStyle/>
          <a:p>
            <a:pPr eaLnBrk="1" hangingPunct="1"/>
            <a:r>
              <a:rPr lang="en-GB" altLang="en-US" sz="3200" dirty="0" smtClean="0">
                <a:solidFill>
                  <a:schemeClr val="tx2">
                    <a:lumMod val="20000"/>
                    <a:lumOff val="80000"/>
                  </a:schemeClr>
                </a:solidFill>
              </a:rPr>
              <a:t>Software Engineering Lab</a:t>
            </a:r>
            <a:r>
              <a:rPr lang="en-GB" altLang="en-US" dirty="0" smtClean="0"/>
              <a:t/>
            </a:r>
            <a:br>
              <a:rPr lang="en-GB" altLang="en-US" dirty="0" smtClean="0"/>
            </a:br>
            <a:r>
              <a:rPr lang="en-GB" altLang="en-US" dirty="0" smtClean="0"/>
              <a:t/>
            </a:r>
            <a:br>
              <a:rPr lang="en-GB" altLang="en-US" dirty="0" smtClean="0"/>
            </a:br>
            <a:r>
              <a:rPr lang="en-GB" altLang="en-US" dirty="0" smtClean="0"/>
              <a:t>ITIL and Service Desks</a:t>
            </a:r>
            <a:endParaRPr lang="en-US" altLang="en-US" sz="3600" dirty="0" smtClean="0"/>
          </a:p>
        </p:txBody>
      </p:sp>
    </p:spTree>
    <p:extLst>
      <p:ext uri="{BB962C8B-B14F-4D97-AF65-F5344CB8AC3E}">
        <p14:creationId xmlns:p14="http://schemas.microsoft.com/office/powerpoint/2010/main" val="358719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2936815961"/>
              </p:ext>
            </p:extLst>
          </p:nvPr>
        </p:nvGraphicFramePr>
        <p:xfrm>
          <a:off x="273049" y="1719263"/>
          <a:ext cx="5560591" cy="4911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4097438" y="1719071"/>
            <a:ext cx="4809056" cy="4912233"/>
          </a:xfrm>
        </p:spPr>
        <p:txBody>
          <a:bodyPr>
            <a:normAutofit/>
          </a:bodyPr>
          <a:lstStyle/>
          <a:p>
            <a:pPr algn="r"/>
            <a:r>
              <a:rPr lang="en-US" sz="1800" dirty="0" smtClean="0">
                <a:solidFill>
                  <a:schemeClr val="bg2">
                    <a:lumMod val="50000"/>
                  </a:schemeClr>
                </a:solidFill>
              </a:rPr>
              <a:t>Wisdom</a:t>
            </a:r>
            <a:r>
              <a:rPr lang="en-US" sz="1800" dirty="0" smtClean="0"/>
              <a:t>:  integrated knowledge.  The ability to make correct judgments and decisions. It is an intangible quality gained through our experiences in life. "know-why" </a:t>
            </a:r>
            <a:br>
              <a:rPr lang="en-US" sz="1800" dirty="0" smtClean="0"/>
            </a:br>
            <a:endParaRPr lang="en-US" sz="1800" dirty="0" smtClean="0"/>
          </a:p>
          <a:p>
            <a:pPr algn="r"/>
            <a:r>
              <a:rPr lang="en-US" sz="1800" dirty="0" smtClean="0">
                <a:solidFill>
                  <a:schemeClr val="accent3">
                    <a:lumMod val="50000"/>
                  </a:schemeClr>
                </a:solidFill>
              </a:rPr>
              <a:t>Knowledge</a:t>
            </a:r>
            <a:r>
              <a:rPr lang="en-US" sz="1800" dirty="0" smtClean="0"/>
              <a:t>:  processed information which defines a concept which is difficult to describe. The confident understanding of a subject, potentially with the ability to use it for a specific purpose.  "know-how"</a:t>
            </a:r>
            <a:br>
              <a:rPr lang="en-US" sz="1800" dirty="0" smtClean="0"/>
            </a:br>
            <a:endParaRPr lang="en-US" sz="1800" dirty="0" smtClean="0"/>
          </a:p>
          <a:p>
            <a:pPr algn="r"/>
            <a:r>
              <a:rPr lang="en-US" sz="1800" dirty="0" smtClean="0">
                <a:solidFill>
                  <a:schemeClr val="accent4">
                    <a:lumMod val="75000"/>
                  </a:schemeClr>
                </a:solidFill>
              </a:rPr>
              <a:t>Information</a:t>
            </a:r>
            <a:r>
              <a:rPr lang="en-US" sz="1800" dirty="0" smtClean="0"/>
              <a:t>:  the meaning </a:t>
            </a:r>
            <a:br>
              <a:rPr lang="en-US" sz="1800" dirty="0" smtClean="0"/>
            </a:br>
            <a:r>
              <a:rPr lang="en-US" sz="1800" dirty="0" smtClean="0"/>
              <a:t>of the data; useful </a:t>
            </a:r>
            <a:br>
              <a:rPr lang="en-US" sz="1800" dirty="0" smtClean="0"/>
            </a:br>
            <a:r>
              <a:rPr lang="en-US" sz="1800" dirty="0" smtClean="0"/>
              <a:t>transformation of data</a:t>
            </a:r>
            <a:br>
              <a:rPr lang="en-US" sz="1800" dirty="0" smtClean="0"/>
            </a:br>
            <a:endParaRPr lang="en-US" sz="1800" dirty="0" smtClean="0"/>
          </a:p>
          <a:p>
            <a:pPr algn="r"/>
            <a:r>
              <a:rPr lang="en-US" sz="1800" dirty="0" smtClean="0">
                <a:solidFill>
                  <a:srgbClr val="7030A0"/>
                </a:solidFill>
              </a:rPr>
              <a:t>Data</a:t>
            </a:r>
            <a:r>
              <a:rPr lang="en-US" sz="1800" dirty="0" smtClean="0"/>
              <a:t>:  a fact or a signal; </a:t>
            </a:r>
            <a:br>
              <a:rPr lang="en-US" sz="1800" dirty="0" smtClean="0"/>
            </a:br>
            <a:r>
              <a:rPr lang="en-US" sz="1800" dirty="0" smtClean="0"/>
              <a:t>generally useless by itself</a:t>
            </a:r>
          </a:p>
          <a:p>
            <a:pPr algn="r"/>
            <a:endParaRPr lang="en-US" sz="1800" dirty="0"/>
          </a:p>
        </p:txBody>
      </p:sp>
      <p:sp>
        <p:nvSpPr>
          <p:cNvPr id="3" name="Title 2"/>
          <p:cNvSpPr>
            <a:spLocks noGrp="1"/>
          </p:cNvSpPr>
          <p:nvPr>
            <p:ph type="title"/>
          </p:nvPr>
        </p:nvSpPr>
        <p:spPr/>
        <p:txBody>
          <a:bodyPr/>
          <a:lstStyle/>
          <a:p>
            <a:r>
              <a:rPr lang="en-US" dirty="0" smtClean="0"/>
              <a:t>DIKW</a:t>
            </a:r>
            <a:endParaRPr lang="en-US" dirty="0"/>
          </a:p>
        </p:txBody>
      </p:sp>
    </p:spTree>
    <p:extLst>
      <p:ext uri="{BB962C8B-B14F-4D97-AF65-F5344CB8AC3E}">
        <p14:creationId xmlns:p14="http://schemas.microsoft.com/office/powerpoint/2010/main" val="8284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222" y="937977"/>
            <a:ext cx="8830694" cy="1372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3055716" y="1094037"/>
            <a:ext cx="5929200" cy="4407408"/>
          </a:xfrm>
        </p:spPr>
        <p:txBody>
          <a:bodyPr>
            <a:normAutofit/>
          </a:bodyPr>
          <a:lstStyle/>
          <a:p>
            <a:r>
              <a:rPr lang="en-US" sz="1800" dirty="0" smtClean="0"/>
              <a:t>Service Operation involves coordinating and carrying out activities and processes required to provide and manage services for business users and customers within a specified agreed service level.</a:t>
            </a:r>
            <a:endParaRPr lang="en-US" sz="1600" dirty="0"/>
          </a:p>
        </p:txBody>
      </p:sp>
      <p:sp>
        <p:nvSpPr>
          <p:cNvPr id="3" name="Title 2"/>
          <p:cNvSpPr>
            <a:spLocks noGrp="1"/>
          </p:cNvSpPr>
          <p:nvPr>
            <p:ph type="title"/>
          </p:nvPr>
        </p:nvSpPr>
        <p:spPr>
          <a:xfrm>
            <a:off x="381000" y="355847"/>
            <a:ext cx="8381260" cy="395430"/>
          </a:xfrm>
        </p:spPr>
        <p:txBody>
          <a:bodyPr/>
          <a:lstStyle/>
          <a:p>
            <a:r>
              <a:rPr lang="en-US" dirty="0" smtClean="0"/>
              <a:t>Service Operation</a:t>
            </a:r>
            <a:endParaRPr lang="en-US" dirty="0"/>
          </a:p>
        </p:txBody>
      </p:sp>
      <p:sp>
        <p:nvSpPr>
          <p:cNvPr id="4" name="Rectangle 3"/>
          <p:cNvSpPr/>
          <p:nvPr/>
        </p:nvSpPr>
        <p:spPr>
          <a:xfrm>
            <a:off x="298269" y="1127172"/>
            <a:ext cx="2954217" cy="861774"/>
          </a:xfrm>
          <a:prstGeom prst="rect">
            <a:avLst/>
          </a:prstGeom>
        </p:spPr>
        <p:txBody>
          <a:bodyPr wrap="square">
            <a:spAutoFit/>
          </a:bodyPr>
          <a:lstStyle/>
          <a:p>
            <a:pPr lvl="0"/>
            <a:r>
              <a:rPr lang="en-US" sz="1400" b="1" dirty="0" smtClean="0">
                <a:solidFill>
                  <a:prstClr val="black"/>
                </a:solidFill>
                <a:latin typeface="Arial" panose="020B0604020202020204" pitchFamily="34" charset="0"/>
              </a:rPr>
              <a:t>Service Operation</a:t>
            </a:r>
          </a:p>
          <a:p>
            <a:pPr lvl="0"/>
            <a:r>
              <a:rPr lang="en-US" sz="1200" dirty="0" smtClean="0">
                <a:solidFill>
                  <a:srgbClr val="333333"/>
                </a:solidFill>
                <a:latin typeface="Arial" panose="020B0604020202020204" pitchFamily="34" charset="0"/>
              </a:rPr>
              <a:t>The </a:t>
            </a:r>
            <a:r>
              <a:rPr lang="en-US" sz="1200" dirty="0">
                <a:solidFill>
                  <a:srgbClr val="333333"/>
                </a:solidFill>
                <a:latin typeface="Arial" panose="020B0604020202020204" pitchFamily="34" charset="0"/>
              </a:rPr>
              <a:t>operational teams ensure there are robust end-to-end practices which support responsive and stable services. </a:t>
            </a:r>
            <a:endParaRPr lang="en-US" sz="1200" dirty="0">
              <a:solidFill>
                <a:srgbClr val="333333"/>
              </a:solidFill>
              <a:latin typeface="Arial" panose="020B0604020202020204" pitchFamily="34" charset="0"/>
            </a:endParaRPr>
          </a:p>
        </p:txBody>
      </p:sp>
      <p:sp>
        <p:nvSpPr>
          <p:cNvPr id="5" name="Content Placeholder 1"/>
          <p:cNvSpPr txBox="1">
            <a:spLocks/>
          </p:cNvSpPr>
          <p:nvPr/>
        </p:nvSpPr>
        <p:spPr>
          <a:xfrm>
            <a:off x="98762" y="1930019"/>
            <a:ext cx="8886154" cy="3452891"/>
          </a:xfrm>
          <a:prstGeom prst="rect">
            <a:avLst/>
          </a:prstGeom>
        </p:spPr>
        <p:txBody>
          <a:bodyPr vert="horz" lIns="91440" tIns="45720" rIns="91440" bIns="45720" rtlCol="0">
            <a:noAutofit/>
          </a:bodyPr>
          <a:lstStyle>
            <a:lvl1pPr marL="274320" indent="-228600" algn="l" defTabSz="914400" rtl="0" eaLnBrk="1" latinLnBrk="0" hangingPunct="1">
              <a:spcBef>
                <a:spcPct val="20000"/>
              </a:spcBef>
              <a:spcAft>
                <a:spcPts val="600"/>
              </a:spcAft>
              <a:buClr>
                <a:schemeClr val="accent1"/>
              </a:buClr>
              <a:buFont typeface="Wingdings 2" pitchFamily="18" charset="2"/>
              <a:buChar char=""/>
              <a:defRPr sz="2000" kern="1200" spc="0" baseline="0">
                <a:solidFill>
                  <a:schemeClr val="tx1"/>
                </a:solidFill>
                <a:latin typeface="+mn-lt"/>
                <a:ea typeface="+mn-ea"/>
                <a:cs typeface="+mn-cs"/>
              </a:defRPr>
            </a:lvl1pPr>
            <a:lvl2pPr marL="548640" indent="-182880" algn="l" defTabSz="914400" rtl="0" eaLnBrk="1" latinLnBrk="0" hangingPunct="1">
              <a:spcBef>
                <a:spcPct val="20000"/>
              </a:spcBef>
              <a:spcAft>
                <a:spcPts val="600"/>
              </a:spcAft>
              <a:buClr>
                <a:schemeClr val="accent2"/>
              </a:buClr>
              <a:buFont typeface="Wingdings" pitchFamily="2" charset="2"/>
              <a:buChar char="§"/>
              <a:defRPr sz="1800" kern="1200" spc="0" baseline="0">
                <a:solidFill>
                  <a:schemeClr val="tx1"/>
                </a:solidFill>
                <a:latin typeface="+mn-lt"/>
                <a:ea typeface="+mn-ea"/>
                <a:cs typeface="+mn-cs"/>
              </a:defRPr>
            </a:lvl2pPr>
            <a:lvl3pPr marL="822960" indent="-182880" algn="l" defTabSz="914400" rtl="0" eaLnBrk="1" latinLnBrk="0" hangingPunct="1">
              <a:spcBef>
                <a:spcPct val="20000"/>
              </a:spcBef>
              <a:spcAft>
                <a:spcPts val="600"/>
              </a:spcAft>
              <a:buClr>
                <a:schemeClr val="accent3"/>
              </a:buClr>
              <a:buFont typeface="Wingdings" pitchFamily="2" charset="2"/>
              <a:buChar char="§"/>
              <a:defRPr sz="1600" kern="1200" spc="0" baseline="0">
                <a:solidFill>
                  <a:schemeClr val="tx1"/>
                </a:solidFill>
                <a:latin typeface="+mn-lt"/>
                <a:ea typeface="+mn-ea"/>
                <a:cs typeface="+mn-cs"/>
              </a:defRPr>
            </a:lvl3pPr>
            <a:lvl4pPr marL="1097280" indent="-182880" algn="l" defTabSz="914400" rtl="0" eaLnBrk="1" latinLnBrk="0" hangingPunct="1">
              <a:spcBef>
                <a:spcPct val="20000"/>
              </a:spcBef>
              <a:spcAft>
                <a:spcPts val="600"/>
              </a:spcAft>
              <a:buClr>
                <a:schemeClr val="accent4"/>
              </a:buClr>
              <a:buFont typeface="Wingdings" pitchFamily="2" charset="2"/>
              <a:buChar char="§"/>
              <a:defRPr sz="1400" kern="1200">
                <a:solidFill>
                  <a:schemeClr val="tx1"/>
                </a:solidFill>
                <a:latin typeface="+mn-lt"/>
                <a:ea typeface="+mn-ea"/>
                <a:cs typeface="+mn-cs"/>
              </a:defRPr>
            </a:lvl4pPr>
            <a:lvl5pPr marL="1280160" indent="-182880" algn="l" defTabSz="914400" rtl="0" eaLnBrk="1" latinLnBrk="0" hangingPunct="1">
              <a:spcBef>
                <a:spcPct val="20000"/>
              </a:spcBef>
              <a:spcAft>
                <a:spcPts val="600"/>
              </a:spcAft>
              <a:buClr>
                <a:schemeClr val="accent6"/>
              </a:buClr>
              <a:buFont typeface="Wingdings" pitchFamily="2" charset="2"/>
              <a:buChar char="§"/>
              <a:defRPr sz="1300" kern="1200" spc="100" baseline="0">
                <a:solidFill>
                  <a:schemeClr val="tx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1800" dirty="0" smtClean="0"/>
              <a:t>Processes:</a:t>
            </a:r>
          </a:p>
          <a:p>
            <a:pPr lvl="1"/>
            <a:r>
              <a:rPr lang="en-US" sz="1600" b="1" dirty="0" smtClean="0">
                <a:solidFill>
                  <a:srgbClr val="0033CC"/>
                </a:solidFill>
              </a:rPr>
              <a:t>Event management</a:t>
            </a:r>
            <a:r>
              <a:rPr lang="en-US" sz="1600" dirty="0" smtClean="0"/>
              <a:t>:  an event is defined as "any detectable or discernible occurrence that has significance for the management of IT infrastructure or the </a:t>
            </a:r>
            <a:r>
              <a:rPr lang="en-US" sz="1600" dirty="0" err="1" smtClean="0"/>
              <a:t>deliveriy</a:t>
            </a:r>
            <a:r>
              <a:rPr lang="en-US" sz="1600" dirty="0" smtClean="0"/>
              <a:t> of IT service and evaluation of the impact that a derivation might cause to the service."  An event could be informational, a warning, or an exception.</a:t>
            </a:r>
            <a:br>
              <a:rPr lang="en-US" sz="1600" dirty="0" smtClean="0"/>
            </a:br>
            <a:r>
              <a:rPr lang="en-US" sz="1600" dirty="0" smtClean="0">
                <a:solidFill>
                  <a:schemeClr val="accent4">
                    <a:lumMod val="75000"/>
                  </a:schemeClr>
                </a:solidFill>
              </a:rPr>
              <a:t>Monitoring tools might detect a disk drive running low on space;  router </a:t>
            </a:r>
            <a:r>
              <a:rPr lang="en-US" sz="1600" dirty="0">
                <a:solidFill>
                  <a:schemeClr val="accent4">
                    <a:lumMod val="75000"/>
                  </a:schemeClr>
                </a:solidFill>
              </a:rPr>
              <a:t>ACLs were updated, firewall policy was </a:t>
            </a:r>
            <a:r>
              <a:rPr lang="en-US" sz="1600" dirty="0" smtClean="0">
                <a:solidFill>
                  <a:schemeClr val="accent4">
                    <a:lumMod val="75000"/>
                  </a:schemeClr>
                </a:solidFill>
              </a:rPr>
              <a:t>pushed.</a:t>
            </a:r>
          </a:p>
          <a:p>
            <a:pPr lvl="1"/>
            <a:r>
              <a:rPr lang="en-US" sz="1600" b="1" dirty="0" smtClean="0">
                <a:solidFill>
                  <a:srgbClr val="0033CC"/>
                </a:solidFill>
              </a:rPr>
              <a:t>Incident management</a:t>
            </a:r>
            <a:r>
              <a:rPr lang="en-US" sz="1600" dirty="0" smtClean="0"/>
              <a:t>:  focuses on restoring failures of services as quickly as possible for customers , so that it has a minimal impact on the business. </a:t>
            </a:r>
            <a:r>
              <a:rPr lang="en-US" sz="1600" dirty="0"/>
              <a:t>Managing an Incident means fixing the system and to restore the service as soon as possible. </a:t>
            </a:r>
            <a:endParaRPr lang="en-US" sz="1600" dirty="0" smtClean="0">
              <a:solidFill>
                <a:schemeClr val="accent4">
                  <a:lumMod val="75000"/>
                </a:schemeClr>
              </a:solidFill>
            </a:endParaRPr>
          </a:p>
          <a:p>
            <a:pPr lvl="1"/>
            <a:r>
              <a:rPr lang="en-US" sz="1600" b="1" dirty="0" smtClean="0">
                <a:solidFill>
                  <a:srgbClr val="0033CC"/>
                </a:solidFill>
              </a:rPr>
              <a:t>Problem management</a:t>
            </a:r>
            <a:r>
              <a:rPr lang="en-US" sz="1600" dirty="0" smtClean="0"/>
              <a:t>:  includes all activities needed for a diagnosis of the underlying  cause (often called "root cause") of incidents and to determine a resolution to those problems so the incidents do not reoccur</a:t>
            </a:r>
            <a:br>
              <a:rPr lang="en-US" sz="1600" dirty="0" smtClean="0"/>
            </a:br>
            <a:r>
              <a:rPr lang="en-US" sz="1600" dirty="0" smtClean="0">
                <a:solidFill>
                  <a:schemeClr val="accent4">
                    <a:lumMod val="75000"/>
                  </a:schemeClr>
                </a:solidFill>
              </a:rPr>
              <a:t>Like the development, testing, &amp; implementation phases for software, but for services instead</a:t>
            </a:r>
            <a:endParaRPr lang="en-US" sz="1600" dirty="0" smtClean="0"/>
          </a:p>
          <a:p>
            <a:pPr lvl="1"/>
            <a:r>
              <a:rPr lang="en-US" sz="1600" b="1" dirty="0" smtClean="0">
                <a:solidFill>
                  <a:srgbClr val="0033CC"/>
                </a:solidFill>
              </a:rPr>
              <a:t>Access management </a:t>
            </a:r>
            <a:r>
              <a:rPr lang="en-US" sz="1600" dirty="0" smtClean="0"/>
              <a:t>:  the process of allowing authorized users' access to use a service, while access of unauthorized users is permitted.  Often merged with Identity Management which deals with authorization itself.</a:t>
            </a:r>
            <a:endParaRPr lang="en-US" sz="1600" dirty="0"/>
          </a:p>
          <a:p>
            <a:pPr lvl="1"/>
            <a:endParaRPr lang="en-US" sz="1600" dirty="0"/>
          </a:p>
        </p:txBody>
      </p:sp>
      <p:sp>
        <p:nvSpPr>
          <p:cNvPr id="7" name="Rectangle 6"/>
          <p:cNvSpPr/>
          <p:nvPr/>
        </p:nvSpPr>
        <p:spPr>
          <a:xfrm>
            <a:off x="167725" y="951479"/>
            <a:ext cx="8830694" cy="1179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89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678602880"/>
              </p:ext>
            </p:extLst>
          </p:nvPr>
        </p:nvGraphicFramePr>
        <p:xfrm>
          <a:off x="29982" y="1719263"/>
          <a:ext cx="5560591" cy="4911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3585608" y="1603321"/>
            <a:ext cx="5344036" cy="4912233"/>
          </a:xfrm>
        </p:spPr>
        <p:txBody>
          <a:bodyPr>
            <a:normAutofit/>
          </a:bodyPr>
          <a:lstStyle/>
          <a:p>
            <a:pPr algn="r">
              <a:spcBef>
                <a:spcPts val="1600"/>
              </a:spcBef>
            </a:pPr>
            <a:r>
              <a:rPr lang="en-US" sz="1800" dirty="0" smtClean="0">
                <a:solidFill>
                  <a:schemeClr val="bg2">
                    <a:lumMod val="50000"/>
                  </a:schemeClr>
                </a:solidFill>
              </a:rPr>
              <a:t>Problem</a:t>
            </a:r>
            <a:r>
              <a:rPr lang="en-US" sz="1800" dirty="0" smtClean="0"/>
              <a:t>:  a </a:t>
            </a:r>
            <a:r>
              <a:rPr lang="en-US" sz="1800" dirty="0"/>
              <a:t>condition from a number of incidents that are related or have common issues. This means that it is more serious than an </a:t>
            </a:r>
            <a:r>
              <a:rPr lang="en-US" sz="1800" dirty="0" smtClean="0"/>
              <a:t>incident </a:t>
            </a:r>
            <a:r>
              <a:rPr lang="en-US" sz="1800" dirty="0"/>
              <a:t>and needs separate follow up at a </a:t>
            </a:r>
            <a:r>
              <a:rPr lang="en-US" sz="1800" dirty="0" smtClean="0"/>
              <a:t>deeper</a:t>
            </a:r>
            <a:br>
              <a:rPr lang="en-US" sz="1800" dirty="0" smtClean="0"/>
            </a:br>
            <a:r>
              <a:rPr lang="en-US" sz="1800" dirty="0" smtClean="0"/>
              <a:t> </a:t>
            </a:r>
            <a:r>
              <a:rPr lang="en-US" sz="1800" dirty="0"/>
              <a:t>level to avoid future </a:t>
            </a:r>
            <a:r>
              <a:rPr lang="en-US" sz="1800" dirty="0" smtClean="0"/>
              <a:t>incidents.</a:t>
            </a:r>
          </a:p>
          <a:p>
            <a:pPr algn="r">
              <a:spcBef>
                <a:spcPts val="1600"/>
              </a:spcBef>
            </a:pPr>
            <a:r>
              <a:rPr lang="en-US" sz="1800" dirty="0" smtClean="0">
                <a:solidFill>
                  <a:schemeClr val="accent3">
                    <a:lumMod val="50000"/>
                  </a:schemeClr>
                </a:solidFill>
              </a:rPr>
              <a:t>Incident</a:t>
            </a:r>
            <a:r>
              <a:rPr lang="en-US" sz="1800" dirty="0"/>
              <a:t>:  </a:t>
            </a:r>
            <a:r>
              <a:rPr lang="en-US" sz="1800" dirty="0" smtClean="0"/>
              <a:t>unplanned </a:t>
            </a:r>
            <a:r>
              <a:rPr lang="en-US" sz="1800" dirty="0"/>
              <a:t>interruption of an IT service, reduction in quality of service, or a failure of a </a:t>
            </a:r>
            <a:r>
              <a:rPr lang="en-US" sz="1800" dirty="0" smtClean="0"/>
              <a:t>configuration item</a:t>
            </a:r>
            <a:r>
              <a:rPr lang="en-US" sz="1800" dirty="0"/>
              <a:t> that hasn’t yet impacted service</a:t>
            </a:r>
            <a:r>
              <a:rPr lang="en-US" sz="1800" dirty="0" smtClean="0"/>
              <a:t>. Could creates </a:t>
            </a:r>
            <a:r>
              <a:rPr lang="en-US" sz="1800" dirty="0"/>
              <a:t>a </a:t>
            </a:r>
            <a:r>
              <a:rPr lang="en-US" sz="1800" dirty="0" smtClean="0"/>
              <a:t>negative </a:t>
            </a:r>
            <a:r>
              <a:rPr lang="en-US" sz="1800" dirty="0"/>
              <a:t>impact </a:t>
            </a:r>
            <a:r>
              <a:rPr lang="en-US" sz="1800" dirty="0" smtClean="0"/>
              <a:t/>
            </a:r>
            <a:br>
              <a:rPr lang="en-US" sz="1800" dirty="0" smtClean="0"/>
            </a:br>
            <a:r>
              <a:rPr lang="en-US" sz="1800" dirty="0" smtClean="0"/>
              <a:t>on </a:t>
            </a:r>
            <a:r>
              <a:rPr lang="en-US" sz="1800" dirty="0"/>
              <a:t>the service or service quality</a:t>
            </a:r>
            <a:r>
              <a:rPr lang="en-US" sz="1800" dirty="0" smtClean="0"/>
              <a:t>. </a:t>
            </a:r>
          </a:p>
          <a:p>
            <a:pPr algn="r">
              <a:spcBef>
                <a:spcPts val="1600"/>
              </a:spcBef>
            </a:pPr>
            <a:r>
              <a:rPr lang="en-US" sz="1800" dirty="0" smtClean="0">
                <a:solidFill>
                  <a:schemeClr val="accent4">
                    <a:lumMod val="75000"/>
                  </a:schemeClr>
                </a:solidFill>
              </a:rPr>
              <a:t>Alert</a:t>
            </a:r>
            <a:r>
              <a:rPr lang="en-US" sz="1800" dirty="0" smtClean="0"/>
              <a:t>:  Warning events trigger alerts</a:t>
            </a:r>
          </a:p>
          <a:p>
            <a:pPr algn="r">
              <a:spcBef>
                <a:spcPts val="1600"/>
              </a:spcBef>
            </a:pPr>
            <a:r>
              <a:rPr lang="en-US" sz="1800" dirty="0" smtClean="0">
                <a:solidFill>
                  <a:srgbClr val="7030A0"/>
                </a:solidFill>
              </a:rPr>
              <a:t>Event</a:t>
            </a:r>
            <a:r>
              <a:rPr lang="en-US" sz="1800" dirty="0" smtClean="0"/>
              <a:t>:  could signify</a:t>
            </a:r>
            <a:r>
              <a:rPr lang="en-US" sz="1800" dirty="0"/>
              <a:t> </a:t>
            </a:r>
            <a:r>
              <a:rPr lang="en-US" sz="1800" dirty="0" smtClean="0"/>
              <a:t>regular operation,</a:t>
            </a:r>
            <a:br>
              <a:rPr lang="en-US" sz="1800" dirty="0" smtClean="0"/>
            </a:br>
            <a:r>
              <a:rPr lang="en-US" sz="1800" dirty="0" smtClean="0"/>
              <a:t> an  exception, or a slightly unusual </a:t>
            </a:r>
            <a:br>
              <a:rPr lang="en-US" sz="1800" dirty="0" smtClean="0"/>
            </a:br>
            <a:r>
              <a:rPr lang="en-US" sz="1800" dirty="0" smtClean="0"/>
              <a:t>operation.  An  observed  change </a:t>
            </a:r>
            <a:r>
              <a:rPr lang="en-US" sz="1800" dirty="0"/>
              <a:t>to </a:t>
            </a:r>
            <a:r>
              <a:rPr lang="en-US" sz="1800" dirty="0" smtClean="0"/>
              <a:t/>
            </a:r>
            <a:br>
              <a:rPr lang="en-US" sz="1800" dirty="0" smtClean="0"/>
            </a:br>
            <a:r>
              <a:rPr lang="en-US" sz="1800" dirty="0" smtClean="0"/>
              <a:t>the </a:t>
            </a:r>
            <a:r>
              <a:rPr lang="en-US" sz="1800" dirty="0"/>
              <a:t>normal behavior </a:t>
            </a:r>
            <a:r>
              <a:rPr lang="en-US" sz="1800" dirty="0" smtClean="0"/>
              <a:t>of a system</a:t>
            </a:r>
            <a:r>
              <a:rPr lang="en-US" sz="1800" dirty="0"/>
              <a:t>, </a:t>
            </a:r>
            <a:r>
              <a:rPr lang="en-US" sz="1800" dirty="0" smtClean="0"/>
              <a:t/>
            </a:r>
            <a:br>
              <a:rPr lang="en-US" sz="1800" dirty="0" smtClean="0"/>
            </a:br>
            <a:r>
              <a:rPr lang="en-US" sz="1800" dirty="0" smtClean="0"/>
              <a:t>environment</a:t>
            </a:r>
            <a:r>
              <a:rPr lang="en-US" sz="1800" dirty="0"/>
              <a:t>, </a:t>
            </a:r>
            <a:r>
              <a:rPr lang="en-US" sz="1800" dirty="0" smtClean="0"/>
              <a:t>process or workflow</a:t>
            </a:r>
            <a:endParaRPr lang="en-US" sz="1800" dirty="0"/>
          </a:p>
        </p:txBody>
      </p:sp>
      <p:sp>
        <p:nvSpPr>
          <p:cNvPr id="3" name="Title 2"/>
          <p:cNvSpPr>
            <a:spLocks noGrp="1"/>
          </p:cNvSpPr>
          <p:nvPr>
            <p:ph type="title"/>
          </p:nvPr>
        </p:nvSpPr>
        <p:spPr/>
        <p:txBody>
          <a:bodyPr/>
          <a:lstStyle/>
          <a:p>
            <a:r>
              <a:rPr lang="en-US" dirty="0" smtClean="0"/>
              <a:t>Issue Continuum</a:t>
            </a:r>
            <a:endParaRPr lang="en-US" dirty="0"/>
          </a:p>
        </p:txBody>
      </p:sp>
      <p:sp>
        <p:nvSpPr>
          <p:cNvPr id="2" name="TextBox 1"/>
          <p:cNvSpPr txBox="1"/>
          <p:nvPr/>
        </p:nvSpPr>
        <p:spPr>
          <a:xfrm>
            <a:off x="1081374" y="5671591"/>
            <a:ext cx="881395" cy="323165"/>
          </a:xfrm>
          <a:prstGeom prst="rect">
            <a:avLst/>
          </a:prstGeom>
          <a:noFill/>
        </p:spPr>
        <p:txBody>
          <a:bodyPr wrap="none" rtlCol="0">
            <a:spAutoFit/>
          </a:bodyPr>
          <a:lstStyle/>
          <a:p>
            <a:pPr algn="ctr">
              <a:lnSpc>
                <a:spcPts val="1800"/>
              </a:lnSpc>
            </a:pPr>
            <a:r>
              <a:rPr lang="en-US" b="0" i="1" dirty="0" smtClean="0">
                <a:solidFill>
                  <a:schemeClr val="accent5">
                    <a:lumMod val="50000"/>
                  </a:schemeClr>
                </a:solidFill>
                <a:latin typeface="Arial Narrow" panose="020B0606020202030204" pitchFamily="34" charset="0"/>
              </a:rPr>
              <a:t>Warning</a:t>
            </a:r>
            <a:endParaRPr lang="en-US" b="0" i="1" dirty="0" smtClean="0">
              <a:solidFill>
                <a:schemeClr val="accent5">
                  <a:lumMod val="50000"/>
                </a:schemeClr>
              </a:solidFill>
              <a:latin typeface="Arial Narrow" panose="020B0606020202030204" pitchFamily="34" charset="0"/>
            </a:endParaRPr>
          </a:p>
        </p:txBody>
      </p:sp>
      <p:sp>
        <p:nvSpPr>
          <p:cNvPr id="7" name="TextBox 6"/>
          <p:cNvSpPr txBox="1"/>
          <p:nvPr/>
        </p:nvSpPr>
        <p:spPr>
          <a:xfrm>
            <a:off x="2544230" y="5671591"/>
            <a:ext cx="1018228" cy="323165"/>
          </a:xfrm>
          <a:prstGeom prst="rect">
            <a:avLst/>
          </a:prstGeom>
          <a:noFill/>
        </p:spPr>
        <p:txBody>
          <a:bodyPr wrap="none" rtlCol="0">
            <a:spAutoFit/>
          </a:bodyPr>
          <a:lstStyle/>
          <a:p>
            <a:pPr algn="ctr">
              <a:lnSpc>
                <a:spcPts val="1800"/>
              </a:lnSpc>
            </a:pPr>
            <a:r>
              <a:rPr lang="en-US" b="0" i="1" dirty="0" smtClean="0">
                <a:solidFill>
                  <a:schemeClr val="accent5">
                    <a:lumMod val="50000"/>
                  </a:schemeClr>
                </a:solidFill>
                <a:latin typeface="Arial Narrow" panose="020B0606020202030204" pitchFamily="34" charset="0"/>
              </a:rPr>
              <a:t>Exception</a:t>
            </a:r>
            <a:endParaRPr lang="en-US" b="0" i="1" dirty="0" smtClean="0">
              <a:solidFill>
                <a:schemeClr val="accent5">
                  <a:lumMod val="50000"/>
                </a:schemeClr>
              </a:solidFill>
              <a:latin typeface="Arial Narrow" panose="020B0606020202030204" pitchFamily="34" charset="0"/>
            </a:endParaRPr>
          </a:p>
        </p:txBody>
      </p:sp>
      <p:sp>
        <p:nvSpPr>
          <p:cNvPr id="8" name="TextBox 7"/>
          <p:cNvSpPr txBox="1"/>
          <p:nvPr/>
        </p:nvSpPr>
        <p:spPr>
          <a:xfrm>
            <a:off x="3901303" y="5671591"/>
            <a:ext cx="1281121" cy="323165"/>
          </a:xfrm>
          <a:prstGeom prst="rect">
            <a:avLst/>
          </a:prstGeom>
          <a:noFill/>
        </p:spPr>
        <p:txBody>
          <a:bodyPr wrap="none" rtlCol="0">
            <a:spAutoFit/>
          </a:bodyPr>
          <a:lstStyle/>
          <a:p>
            <a:pPr algn="ctr">
              <a:lnSpc>
                <a:spcPts val="1800"/>
              </a:lnSpc>
            </a:pPr>
            <a:r>
              <a:rPr lang="en-US" i="1" dirty="0">
                <a:solidFill>
                  <a:schemeClr val="accent5">
                    <a:lumMod val="50000"/>
                  </a:schemeClr>
                </a:solidFill>
                <a:latin typeface="Arial Narrow" panose="020B0606020202030204" pitchFamily="34" charset="0"/>
              </a:rPr>
              <a:t>Informational</a:t>
            </a:r>
            <a:endParaRPr lang="en-US" b="0" i="1" dirty="0" smtClean="0">
              <a:solidFill>
                <a:schemeClr val="accent5">
                  <a:lumMod val="50000"/>
                </a:schemeClr>
              </a:solidFill>
              <a:latin typeface="Arial Narrow" panose="020B0606020202030204" pitchFamily="34" charset="0"/>
            </a:endParaRPr>
          </a:p>
        </p:txBody>
      </p:sp>
      <p:cxnSp>
        <p:nvCxnSpPr>
          <p:cNvPr id="9" name="Straight Arrow Connector 8"/>
          <p:cNvCxnSpPr/>
          <p:nvPr/>
        </p:nvCxnSpPr>
        <p:spPr>
          <a:xfrm flipV="1">
            <a:off x="1562582" y="4988689"/>
            <a:ext cx="0" cy="68290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45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The Lab</a:t>
            </a:r>
            <a:endParaRPr lang="en-US" dirty="0"/>
          </a:p>
        </p:txBody>
      </p:sp>
    </p:spTree>
    <p:extLst>
      <p:ext uri="{BB962C8B-B14F-4D97-AF65-F5344CB8AC3E}">
        <p14:creationId xmlns:p14="http://schemas.microsoft.com/office/powerpoint/2010/main" val="2491011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r>
              <a:rPr lang="en-US" dirty="0" err="1" smtClean="0"/>
              <a:t>Freshservice</a:t>
            </a:r>
            <a:endParaRPr lang="en-US" dirty="0" smtClean="0"/>
          </a:p>
          <a:p>
            <a:pPr lvl="1"/>
            <a:r>
              <a:rPr lang="en-US" dirty="0" smtClean="0"/>
              <a:t>Asset </a:t>
            </a:r>
            <a:r>
              <a:rPr lang="en-US" dirty="0"/>
              <a:t>Management</a:t>
            </a:r>
            <a:endParaRPr lang="en-US" dirty="0" smtClean="0"/>
          </a:p>
          <a:p>
            <a:pPr lvl="1"/>
            <a:r>
              <a:rPr lang="en-US" dirty="0" smtClean="0"/>
              <a:t>Incident </a:t>
            </a:r>
            <a:r>
              <a:rPr lang="en-US" dirty="0"/>
              <a:t>Management</a:t>
            </a:r>
            <a:endParaRPr lang="en-US" dirty="0" smtClean="0"/>
          </a:p>
          <a:p>
            <a:pPr lvl="1"/>
            <a:r>
              <a:rPr lang="en-US" dirty="0" smtClean="0"/>
              <a:t>Problem </a:t>
            </a:r>
            <a:r>
              <a:rPr lang="en-US" dirty="0"/>
              <a:t>Management</a:t>
            </a:r>
            <a:endParaRPr lang="en-US" dirty="0" smtClean="0"/>
          </a:p>
          <a:p>
            <a:pPr lvl="1"/>
            <a:r>
              <a:rPr lang="en-US" dirty="0" smtClean="0"/>
              <a:t>Change </a:t>
            </a:r>
            <a:r>
              <a:rPr lang="en-US" dirty="0"/>
              <a:t>Management</a:t>
            </a:r>
            <a:endParaRPr lang="en-US" dirty="0" smtClean="0"/>
          </a:p>
          <a:p>
            <a:pPr lvl="1"/>
            <a:r>
              <a:rPr lang="en-US" dirty="0" smtClean="0"/>
              <a:t>Release </a:t>
            </a:r>
            <a:r>
              <a:rPr lang="en-US" dirty="0"/>
              <a:t>Management</a:t>
            </a:r>
            <a:endParaRPr lang="en-US" dirty="0" smtClean="0"/>
          </a:p>
          <a:p>
            <a:pPr lvl="1"/>
            <a:r>
              <a:rPr lang="en-US" dirty="0" smtClean="0"/>
              <a:t>Knowledge </a:t>
            </a:r>
            <a:r>
              <a:rPr lang="en-US" dirty="0"/>
              <a:t>Management</a:t>
            </a:r>
            <a:endParaRPr lang="en-US" dirty="0" smtClean="0"/>
          </a:p>
          <a:p>
            <a:pPr lvl="1"/>
            <a:r>
              <a:rPr lang="en-US" dirty="0" smtClean="0"/>
              <a:t>Service Catalog </a:t>
            </a:r>
            <a:r>
              <a:rPr lang="en-US" dirty="0"/>
              <a:t>Management</a:t>
            </a:r>
          </a:p>
        </p:txBody>
      </p:sp>
      <p:sp>
        <p:nvSpPr>
          <p:cNvPr id="6" name="Content Placeholder 5"/>
          <p:cNvSpPr>
            <a:spLocks noGrp="1"/>
          </p:cNvSpPr>
          <p:nvPr>
            <p:ph sz="half" idx="2"/>
          </p:nvPr>
        </p:nvSpPr>
        <p:spPr/>
        <p:txBody>
          <a:bodyPr/>
          <a:lstStyle/>
          <a:p>
            <a:r>
              <a:rPr lang="en-US" dirty="0" err="1" smtClean="0"/>
              <a:t>Answerbase</a:t>
            </a:r>
            <a:endParaRPr lang="en-US" dirty="0" smtClean="0"/>
          </a:p>
          <a:p>
            <a:pPr lvl="1"/>
            <a:r>
              <a:rPr lang="en-US" dirty="0" smtClean="0"/>
              <a:t>Knowledge Management</a:t>
            </a:r>
            <a:endParaRPr lang="en-US" dirty="0"/>
          </a:p>
        </p:txBody>
      </p:sp>
      <p:sp>
        <p:nvSpPr>
          <p:cNvPr id="4" name="Title 3"/>
          <p:cNvSpPr>
            <a:spLocks noGrp="1"/>
          </p:cNvSpPr>
          <p:nvPr>
            <p:ph type="title"/>
          </p:nvPr>
        </p:nvSpPr>
        <p:spPr/>
        <p:txBody>
          <a:bodyPr/>
          <a:lstStyle/>
          <a:p>
            <a:r>
              <a:rPr lang="en-US" dirty="0" smtClean="0"/>
              <a:t>Implementing ITIL in a Software Engineering Tool</a:t>
            </a:r>
            <a:endParaRPr lang="en-US" dirty="0"/>
          </a:p>
        </p:txBody>
      </p:sp>
    </p:spTree>
    <p:extLst>
      <p:ext uri="{BB962C8B-B14F-4D97-AF65-F5344CB8AC3E}">
        <p14:creationId xmlns:p14="http://schemas.microsoft.com/office/powerpoint/2010/main" val="96587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ITIL</a:t>
            </a:r>
            <a:endParaRPr lang="en-US" dirty="0"/>
          </a:p>
        </p:txBody>
      </p:sp>
    </p:spTree>
    <p:extLst>
      <p:ext uri="{BB962C8B-B14F-4D97-AF65-F5344CB8AC3E}">
        <p14:creationId xmlns:p14="http://schemas.microsoft.com/office/powerpoint/2010/main" val="81522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ITIL stands for the </a:t>
            </a:r>
            <a:r>
              <a:rPr lang="en-US" b="1" u="sng" dirty="0" smtClean="0">
                <a:solidFill>
                  <a:srgbClr val="7030A0"/>
                </a:solidFill>
              </a:rPr>
              <a:t>I</a:t>
            </a:r>
            <a:r>
              <a:rPr lang="en-US" dirty="0" smtClean="0"/>
              <a:t>nformation </a:t>
            </a:r>
            <a:r>
              <a:rPr lang="en-US" b="1" u="sng" dirty="0" smtClean="0">
                <a:solidFill>
                  <a:srgbClr val="7030A0"/>
                </a:solidFill>
              </a:rPr>
              <a:t>T</a:t>
            </a:r>
            <a:r>
              <a:rPr lang="en-US" dirty="0" smtClean="0"/>
              <a:t>echnology </a:t>
            </a:r>
            <a:r>
              <a:rPr lang="en-US" b="1" u="sng" dirty="0" smtClean="0">
                <a:solidFill>
                  <a:srgbClr val="7030A0"/>
                </a:solidFill>
              </a:rPr>
              <a:t>I</a:t>
            </a:r>
            <a:r>
              <a:rPr lang="en-US" dirty="0" smtClean="0"/>
              <a:t>nfrastructure </a:t>
            </a:r>
            <a:r>
              <a:rPr lang="en-US" b="1" u="sng" dirty="0" smtClean="0">
                <a:solidFill>
                  <a:srgbClr val="7030A0"/>
                </a:solidFill>
              </a:rPr>
              <a:t>L</a:t>
            </a:r>
            <a:r>
              <a:rPr lang="en-US" dirty="0" smtClean="0"/>
              <a:t>ibrary</a:t>
            </a:r>
          </a:p>
          <a:p>
            <a:r>
              <a:rPr lang="en-US" dirty="0" smtClean="0"/>
              <a:t>It is a system approach to the delivery of quality IT services developed in the 1980s and 1990s. </a:t>
            </a:r>
          </a:p>
          <a:p>
            <a:r>
              <a:rPr lang="en-US" dirty="0"/>
              <a:t>In its current form (known as ITIL V3), ITIL is published as a series of five core volumes, each of which covers a different ITSM lifecycle stage</a:t>
            </a:r>
            <a:r>
              <a:rPr lang="en-US" dirty="0" smtClean="0"/>
              <a:t>.</a:t>
            </a:r>
          </a:p>
          <a:p>
            <a:r>
              <a:rPr lang="en-US" dirty="0"/>
              <a:t>ITIL describes processes, procedures, tasks, and checklists which are not organization-specific, but can be applied by an organization for establishing integration with the organization's strategy, delivering value, and maintaining a minimum level of competency. </a:t>
            </a:r>
            <a:endParaRPr lang="en-US" dirty="0" smtClean="0"/>
          </a:p>
          <a:p>
            <a:pPr lvl="1"/>
            <a:r>
              <a:rPr lang="en-US" dirty="0" smtClean="0"/>
              <a:t>Establishes </a:t>
            </a:r>
            <a:r>
              <a:rPr lang="en-US" dirty="0"/>
              <a:t>a baseline from which it can plan, implement, and </a:t>
            </a:r>
            <a:r>
              <a:rPr lang="en-US" dirty="0" smtClean="0"/>
              <a:t>measure</a:t>
            </a:r>
          </a:p>
          <a:p>
            <a:pPr lvl="1"/>
            <a:r>
              <a:rPr lang="en-US" dirty="0" smtClean="0"/>
              <a:t>Used </a:t>
            </a:r>
            <a:r>
              <a:rPr lang="en-US" dirty="0"/>
              <a:t>to demonstrate compliance and to measure improvement.</a:t>
            </a:r>
          </a:p>
        </p:txBody>
      </p:sp>
      <p:sp>
        <p:nvSpPr>
          <p:cNvPr id="4" name="Title 3"/>
          <p:cNvSpPr>
            <a:spLocks noGrp="1"/>
          </p:cNvSpPr>
          <p:nvPr>
            <p:ph type="title"/>
          </p:nvPr>
        </p:nvSpPr>
        <p:spPr/>
        <p:txBody>
          <a:bodyPr/>
          <a:lstStyle/>
          <a:p>
            <a:r>
              <a:rPr lang="en-US" dirty="0" smtClean="0"/>
              <a:t>What is ITIL?</a:t>
            </a:r>
            <a:endParaRPr lang="en-US" dirty="0"/>
          </a:p>
        </p:txBody>
      </p:sp>
    </p:spTree>
    <p:extLst>
      <p:ext uri="{BB962C8B-B14F-4D97-AF65-F5344CB8AC3E}">
        <p14:creationId xmlns:p14="http://schemas.microsoft.com/office/powerpoint/2010/main" val="207096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7030A0"/>
                </a:solidFill>
              </a:rPr>
              <a:t>Service management </a:t>
            </a:r>
            <a:r>
              <a:rPr lang="en-US" dirty="0" smtClean="0"/>
              <a:t>– A set of specialized organizational capabilities for providing value to customers in the form of services</a:t>
            </a:r>
          </a:p>
          <a:p>
            <a:r>
              <a:rPr lang="en-US" dirty="0" smtClean="0">
                <a:solidFill>
                  <a:srgbClr val="7030A0"/>
                </a:solidFill>
              </a:rPr>
              <a:t>Service</a:t>
            </a:r>
            <a:r>
              <a:rPr lang="en-US" dirty="0" smtClean="0"/>
              <a:t> – a means of delivering value to customers by facilitating outcome the customers want to achieve without the ownership of specific costs or risks.  </a:t>
            </a:r>
            <a:endParaRPr lang="en-US" dirty="0"/>
          </a:p>
          <a:p>
            <a:pPr lvl="1"/>
            <a:r>
              <a:rPr lang="en-US" dirty="0" smtClean="0"/>
              <a:t>Outcomes are possible from the performance of tasks and they are limited by a number of constraints.</a:t>
            </a:r>
          </a:p>
          <a:p>
            <a:pPr lvl="1"/>
            <a:r>
              <a:rPr lang="en-US" dirty="0" smtClean="0"/>
              <a:t>Services enhance performance and reduce the pressure of constraints, increasing the chances of the desired outcomes being realized</a:t>
            </a:r>
          </a:p>
          <a:p>
            <a:r>
              <a:rPr lang="en-US" dirty="0" smtClean="0">
                <a:solidFill>
                  <a:srgbClr val="7030A0"/>
                </a:solidFill>
              </a:rPr>
              <a:t>Value</a:t>
            </a:r>
            <a:r>
              <a:rPr lang="en-US" dirty="0" smtClean="0"/>
              <a:t> – consists of two core components</a:t>
            </a:r>
          </a:p>
          <a:p>
            <a:pPr lvl="1"/>
            <a:r>
              <a:rPr lang="en-US" dirty="0" smtClean="0"/>
              <a:t>Utility – what the customer receives.  "fitness for purpose"  functionality offered by a product or service to meet a particular need.  "what it does"</a:t>
            </a:r>
          </a:p>
          <a:p>
            <a:pPr lvl="1"/>
            <a:r>
              <a:rPr lang="en-US" dirty="0" smtClean="0"/>
              <a:t>Warranty – how it is provided  "fitness for use a promise or guarantee that a product or service will meet its agreed upon requirement.</a:t>
            </a:r>
            <a:endParaRPr lang="en-US" dirty="0"/>
          </a:p>
        </p:txBody>
      </p:sp>
      <p:sp>
        <p:nvSpPr>
          <p:cNvPr id="3" name="Title 2"/>
          <p:cNvSpPr>
            <a:spLocks noGrp="1"/>
          </p:cNvSpPr>
          <p:nvPr>
            <p:ph type="title"/>
          </p:nvPr>
        </p:nvSpPr>
        <p:spPr/>
        <p:txBody>
          <a:bodyPr/>
          <a:lstStyle/>
          <a:p>
            <a:r>
              <a:rPr lang="en-US" dirty="0" smtClean="0"/>
              <a:t>ITIL Service Management</a:t>
            </a:r>
            <a:endParaRPr lang="en-US" dirty="0"/>
          </a:p>
        </p:txBody>
      </p:sp>
    </p:spTree>
    <p:extLst>
      <p:ext uri="{BB962C8B-B14F-4D97-AF65-F5344CB8AC3E}">
        <p14:creationId xmlns:p14="http://schemas.microsoft.com/office/powerpoint/2010/main" val="315454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4001" y="1104900"/>
            <a:ext cx="8825692" cy="86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54001" y="1181100"/>
            <a:ext cx="8825692" cy="60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27272"/>
            <a:ext cx="8381260" cy="570973"/>
          </a:xfrm>
        </p:spPr>
        <p:txBody>
          <a:bodyPr/>
          <a:lstStyle/>
          <a:p>
            <a:r>
              <a:rPr lang="en-US" dirty="0" smtClean="0"/>
              <a:t>Service Management Lifecycle</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9508" y="1410241"/>
            <a:ext cx="5540718" cy="5282151"/>
          </a:xfrm>
        </p:spPr>
      </p:pic>
      <p:sp>
        <p:nvSpPr>
          <p:cNvPr id="10" name="TextBox 9"/>
          <p:cNvSpPr txBox="1"/>
          <p:nvPr/>
        </p:nvSpPr>
        <p:spPr>
          <a:xfrm>
            <a:off x="3714067" y="2472411"/>
            <a:ext cx="1371600" cy="553998"/>
          </a:xfrm>
          <a:prstGeom prst="rect">
            <a:avLst/>
          </a:prstGeom>
          <a:noFill/>
        </p:spPr>
        <p:txBody>
          <a:bodyPr wrap="square" rtlCol="0">
            <a:spAutoFit/>
          </a:bodyPr>
          <a:lstStyle/>
          <a:p>
            <a:pPr algn="ctr">
              <a:lnSpc>
                <a:spcPts val="1800"/>
              </a:lnSpc>
            </a:pPr>
            <a:r>
              <a:rPr lang="en-US" sz="1300" b="0" dirty="0" smtClean="0">
                <a:solidFill>
                  <a:schemeClr val="bg1"/>
                </a:solidFill>
                <a:latin typeface="+mn-lt"/>
              </a:rPr>
              <a:t>Service transition</a:t>
            </a:r>
          </a:p>
        </p:txBody>
      </p:sp>
      <p:sp>
        <p:nvSpPr>
          <p:cNvPr id="11" name="TextBox 10"/>
          <p:cNvSpPr txBox="1"/>
          <p:nvPr/>
        </p:nvSpPr>
        <p:spPr>
          <a:xfrm>
            <a:off x="4950704" y="4572000"/>
            <a:ext cx="1295400" cy="553998"/>
          </a:xfrm>
          <a:prstGeom prst="rect">
            <a:avLst/>
          </a:prstGeom>
          <a:noFill/>
        </p:spPr>
        <p:txBody>
          <a:bodyPr wrap="square" rtlCol="0">
            <a:spAutoFit/>
          </a:bodyPr>
          <a:lstStyle/>
          <a:p>
            <a:pPr algn="ctr">
              <a:lnSpc>
                <a:spcPts val="1800"/>
              </a:lnSpc>
            </a:pPr>
            <a:r>
              <a:rPr lang="en-US" sz="1300" b="0" dirty="0" smtClean="0">
                <a:latin typeface="+mn-lt"/>
              </a:rPr>
              <a:t>Service operation</a:t>
            </a:r>
          </a:p>
        </p:txBody>
      </p:sp>
      <p:sp>
        <p:nvSpPr>
          <p:cNvPr id="12" name="TextBox 11"/>
          <p:cNvSpPr txBox="1"/>
          <p:nvPr/>
        </p:nvSpPr>
        <p:spPr>
          <a:xfrm>
            <a:off x="2569650" y="4703802"/>
            <a:ext cx="1164150" cy="553998"/>
          </a:xfrm>
          <a:prstGeom prst="rect">
            <a:avLst/>
          </a:prstGeom>
          <a:noFill/>
        </p:spPr>
        <p:txBody>
          <a:bodyPr wrap="square" rtlCol="0">
            <a:spAutoFit/>
          </a:bodyPr>
          <a:lstStyle/>
          <a:p>
            <a:pPr algn="ctr">
              <a:lnSpc>
                <a:spcPts val="1800"/>
              </a:lnSpc>
            </a:pPr>
            <a:r>
              <a:rPr lang="en-US" sz="1300" b="0" dirty="0" smtClean="0">
                <a:latin typeface="+mn-lt"/>
              </a:rPr>
              <a:t>Service design</a:t>
            </a:r>
          </a:p>
        </p:txBody>
      </p:sp>
      <p:sp>
        <p:nvSpPr>
          <p:cNvPr id="13" name="Rectangle 12"/>
          <p:cNvSpPr/>
          <p:nvPr/>
        </p:nvSpPr>
        <p:spPr>
          <a:xfrm>
            <a:off x="170947" y="1795303"/>
            <a:ext cx="2008490" cy="1446550"/>
          </a:xfrm>
          <a:prstGeom prst="rect">
            <a:avLst/>
          </a:prstGeom>
        </p:spPr>
        <p:txBody>
          <a:bodyPr wrap="square">
            <a:spAutoFit/>
          </a:bodyPr>
          <a:lstStyle/>
          <a:p>
            <a:r>
              <a:rPr lang="en-US" sz="1400" b="1" dirty="0">
                <a:solidFill>
                  <a:srgbClr val="333333"/>
                </a:solidFill>
                <a:latin typeface="Arial" panose="020B0604020202020204" pitchFamily="34" charset="0"/>
              </a:rPr>
              <a:t>Service Strategy </a:t>
            </a:r>
            <a:r>
              <a:rPr lang="en-US" sz="1400" b="1" dirty="0" smtClean="0">
                <a:solidFill>
                  <a:srgbClr val="333333"/>
                </a:solidFill>
                <a:latin typeface="Arial" panose="020B0604020202020204" pitchFamily="34" charset="0"/>
              </a:rPr>
              <a:t/>
            </a:r>
            <a:br>
              <a:rPr lang="en-US" sz="1400" b="1"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Sits </a:t>
            </a:r>
            <a:r>
              <a:rPr lang="en-US" sz="1200" dirty="0">
                <a:solidFill>
                  <a:srgbClr val="333333"/>
                </a:solidFill>
                <a:latin typeface="Arial" panose="020B0604020202020204" pitchFamily="34" charset="0"/>
              </a:rPr>
              <a:t>at the core of the Service Lifecycle and focuses on ensuring that our strategy is defined, maintained and then implemented.</a:t>
            </a:r>
            <a:endParaRPr lang="en-US" sz="1200" dirty="0"/>
          </a:p>
        </p:txBody>
      </p:sp>
      <p:sp>
        <p:nvSpPr>
          <p:cNvPr id="14" name="TextBox 13"/>
          <p:cNvSpPr txBox="1"/>
          <p:nvPr/>
        </p:nvSpPr>
        <p:spPr>
          <a:xfrm>
            <a:off x="3767504" y="3933825"/>
            <a:ext cx="1164150" cy="553998"/>
          </a:xfrm>
          <a:prstGeom prst="rect">
            <a:avLst/>
          </a:prstGeom>
          <a:noFill/>
        </p:spPr>
        <p:txBody>
          <a:bodyPr wrap="square" rtlCol="0">
            <a:spAutoFit/>
          </a:bodyPr>
          <a:lstStyle/>
          <a:p>
            <a:pPr algn="ctr">
              <a:lnSpc>
                <a:spcPts val="1800"/>
              </a:lnSpc>
            </a:pPr>
            <a:r>
              <a:rPr lang="en-US" sz="1300" b="0" dirty="0" smtClean="0">
                <a:latin typeface="+mn-lt"/>
              </a:rPr>
              <a:t>Service strategy</a:t>
            </a:r>
          </a:p>
        </p:txBody>
      </p:sp>
      <p:sp>
        <p:nvSpPr>
          <p:cNvPr id="15" name="Rectangle 14"/>
          <p:cNvSpPr/>
          <p:nvPr/>
        </p:nvSpPr>
        <p:spPr>
          <a:xfrm>
            <a:off x="156381" y="3442077"/>
            <a:ext cx="1697746" cy="3231654"/>
          </a:xfrm>
          <a:prstGeom prst="rect">
            <a:avLst/>
          </a:prstGeom>
        </p:spPr>
        <p:txBody>
          <a:bodyPr wrap="square">
            <a:spAutoFit/>
          </a:bodyPr>
          <a:lstStyle/>
          <a:p>
            <a:r>
              <a:rPr lang="en-US" sz="1400" b="1" dirty="0" smtClean="0">
                <a:solidFill>
                  <a:srgbClr val="333333"/>
                </a:solidFill>
                <a:latin typeface="Arial" panose="020B0604020202020204" pitchFamily="34" charset="0"/>
              </a:rPr>
              <a:t>Service Design</a:t>
            </a:r>
          </a:p>
          <a:p>
            <a:r>
              <a:rPr lang="en-US" sz="1200" dirty="0" smtClean="0">
                <a:solidFill>
                  <a:srgbClr val="333333"/>
                </a:solidFill>
                <a:latin typeface="Arial" panose="020B0604020202020204" pitchFamily="34" charset="0"/>
              </a:rPr>
              <a:t>Convert strategy </a:t>
            </a:r>
            <a:r>
              <a:rPr lang="en-US" sz="1200" dirty="0">
                <a:solidFill>
                  <a:srgbClr val="333333"/>
                </a:solidFill>
                <a:latin typeface="Arial" panose="020B0604020202020204" pitchFamily="34" charset="0"/>
              </a:rPr>
              <a:t>into reality, through </a:t>
            </a:r>
            <a:r>
              <a:rPr lang="en-US" sz="1200" dirty="0" smtClean="0">
                <a:solidFill>
                  <a:srgbClr val="333333"/>
                </a:solidFill>
                <a:latin typeface="Arial" panose="020B0604020202020204" pitchFamily="34" charset="0"/>
              </a:rPr>
              <a:t>use </a:t>
            </a:r>
            <a:r>
              <a:rPr lang="en-US" sz="1200" dirty="0">
                <a:solidFill>
                  <a:srgbClr val="333333"/>
                </a:solidFill>
                <a:latin typeface="Arial" panose="020B0604020202020204" pitchFamily="34" charset="0"/>
              </a:rPr>
              <a:t>of a consistent approach to the design and development of new service offerings:</a:t>
            </a:r>
          </a:p>
          <a:p>
            <a:pPr marL="115888" indent="-115888">
              <a:buFont typeface="Arial" panose="020B0604020202020204" pitchFamily="34" charset="0"/>
              <a:buChar char="•"/>
            </a:pPr>
            <a:r>
              <a:rPr lang="en-US" sz="1200" dirty="0" smtClean="0">
                <a:solidFill>
                  <a:srgbClr val="333333"/>
                </a:solidFill>
                <a:latin typeface="Arial" panose="020B0604020202020204" pitchFamily="34" charset="0"/>
              </a:rPr>
              <a:t>use </a:t>
            </a:r>
            <a:r>
              <a:rPr lang="en-US" sz="1200" dirty="0">
                <a:solidFill>
                  <a:srgbClr val="333333"/>
                </a:solidFill>
                <a:latin typeface="Arial" panose="020B0604020202020204" pitchFamily="34" charset="0"/>
              </a:rPr>
              <a:t>of a common architecture</a:t>
            </a:r>
          </a:p>
          <a:p>
            <a:pPr marL="115888" indent="-115888">
              <a:buFont typeface="Arial" panose="020B0604020202020204" pitchFamily="34" charset="0"/>
              <a:buChar char="•"/>
            </a:pPr>
            <a:r>
              <a:rPr lang="en-US" sz="1200" dirty="0" smtClean="0">
                <a:solidFill>
                  <a:srgbClr val="333333"/>
                </a:solidFill>
                <a:latin typeface="Arial" panose="020B0604020202020204" pitchFamily="34" charset="0"/>
              </a:rPr>
              <a:t>understanding </a:t>
            </a:r>
            <a:r>
              <a:rPr lang="en-US" sz="1200" dirty="0">
                <a:solidFill>
                  <a:srgbClr val="333333"/>
                </a:solidFill>
                <a:latin typeface="Arial" panose="020B0604020202020204" pitchFamily="34" charset="0"/>
              </a:rPr>
              <a:t>and translating </a:t>
            </a:r>
            <a:r>
              <a:rPr lang="en-US" sz="1200" dirty="0" smtClean="0">
                <a:solidFill>
                  <a:srgbClr val="333333"/>
                </a:solidFill>
                <a:latin typeface="Arial" panose="020B0604020202020204" pitchFamily="34" charset="0"/>
              </a:rPr>
              <a:t>business </a:t>
            </a:r>
            <a:r>
              <a:rPr lang="en-US" sz="1200" dirty="0">
                <a:solidFill>
                  <a:srgbClr val="333333"/>
                </a:solidFill>
                <a:latin typeface="Arial" panose="020B0604020202020204" pitchFamily="34" charset="0"/>
              </a:rPr>
              <a:t>requirements</a:t>
            </a:r>
          </a:p>
          <a:p>
            <a:pPr marL="115888" indent="-115888">
              <a:buFont typeface="Arial" panose="020B0604020202020204" pitchFamily="34" charset="0"/>
              <a:buChar char="•"/>
            </a:pPr>
            <a:r>
              <a:rPr lang="en-US" sz="1200" dirty="0" smtClean="0">
                <a:solidFill>
                  <a:srgbClr val="333333"/>
                </a:solidFill>
                <a:latin typeface="Arial" panose="020B0604020202020204" pitchFamily="34" charset="0"/>
              </a:rPr>
              <a:t>introducing </a:t>
            </a:r>
            <a:r>
              <a:rPr lang="en-US" sz="1200" dirty="0">
                <a:solidFill>
                  <a:srgbClr val="333333"/>
                </a:solidFill>
                <a:latin typeface="Arial" panose="020B0604020202020204" pitchFamily="34" charset="0"/>
              </a:rPr>
              <a:t>the appropriate Support requirements upon implementation of the service</a:t>
            </a:r>
            <a:endParaRPr lang="en-US" sz="1200" b="0" i="0" u="none" strike="noStrike" dirty="0">
              <a:solidFill>
                <a:srgbClr val="333333"/>
              </a:solidFill>
              <a:effectLst/>
              <a:latin typeface="Arial" panose="020B0604020202020204" pitchFamily="34" charset="0"/>
            </a:endParaRPr>
          </a:p>
        </p:txBody>
      </p:sp>
      <p:sp>
        <p:nvSpPr>
          <p:cNvPr id="16" name="Rectangle 15"/>
          <p:cNvSpPr/>
          <p:nvPr/>
        </p:nvSpPr>
        <p:spPr>
          <a:xfrm>
            <a:off x="4349579" y="1139017"/>
            <a:ext cx="4572000" cy="861774"/>
          </a:xfrm>
          <a:prstGeom prst="rect">
            <a:avLst/>
          </a:prstGeom>
        </p:spPr>
        <p:txBody>
          <a:bodyPr>
            <a:spAutoFit/>
          </a:bodyPr>
          <a:lstStyle/>
          <a:p>
            <a:r>
              <a:rPr lang="en-US" sz="1400" b="1" dirty="0">
                <a:latin typeface="Arial" panose="020B0604020202020204" pitchFamily="34" charset="0"/>
              </a:rPr>
              <a:t>Service Transition</a:t>
            </a:r>
          </a:p>
          <a:p>
            <a:r>
              <a:rPr lang="en-US" sz="1200" dirty="0" smtClean="0">
                <a:solidFill>
                  <a:srgbClr val="333333"/>
                </a:solidFill>
                <a:latin typeface="Arial" panose="020B0604020202020204" pitchFamily="34" charset="0"/>
              </a:rPr>
              <a:t>Brings </a:t>
            </a:r>
            <a:r>
              <a:rPr lang="en-US" sz="1200" dirty="0">
                <a:solidFill>
                  <a:srgbClr val="333333"/>
                </a:solidFill>
                <a:latin typeface="Arial" panose="020B0604020202020204" pitchFamily="34" charset="0"/>
              </a:rPr>
              <a:t>together all the assets within a service and ensures these are integrated and tested together. </a:t>
            </a:r>
            <a:r>
              <a:rPr lang="en-US" sz="1200" dirty="0" smtClean="0">
                <a:solidFill>
                  <a:srgbClr val="333333"/>
                </a:solidFill>
                <a:latin typeface="Arial" panose="020B0604020202020204" pitchFamily="34" charset="0"/>
              </a:rPr>
              <a:t>Focus on quality </a:t>
            </a:r>
            <a:r>
              <a:rPr lang="en-US" sz="1200" dirty="0">
                <a:solidFill>
                  <a:srgbClr val="333333"/>
                </a:solidFill>
                <a:latin typeface="Arial" panose="020B0604020202020204" pitchFamily="34" charset="0"/>
              </a:rPr>
              <a:t>and control of the delivery of a new or changed service into operations.</a:t>
            </a:r>
            <a:endParaRPr lang="en-US" sz="1200" b="0" i="0" dirty="0">
              <a:solidFill>
                <a:srgbClr val="333333"/>
              </a:solidFill>
              <a:effectLst/>
              <a:latin typeface="Arial" panose="020B0604020202020204" pitchFamily="34" charset="0"/>
            </a:endParaRPr>
          </a:p>
        </p:txBody>
      </p:sp>
      <p:sp>
        <p:nvSpPr>
          <p:cNvPr id="7" name="TextBox 6"/>
          <p:cNvSpPr txBox="1"/>
          <p:nvPr/>
        </p:nvSpPr>
        <p:spPr>
          <a:xfrm>
            <a:off x="1102513" y="1195667"/>
            <a:ext cx="2330284" cy="553998"/>
          </a:xfrm>
          <a:prstGeom prst="rect">
            <a:avLst/>
          </a:prstGeom>
          <a:noFill/>
        </p:spPr>
        <p:txBody>
          <a:bodyPr wrap="square" rtlCol="0">
            <a:spAutoFit/>
          </a:bodyPr>
          <a:lstStyle/>
          <a:p>
            <a:pPr algn="ctr">
              <a:lnSpc>
                <a:spcPts val="1800"/>
              </a:lnSpc>
            </a:pPr>
            <a:r>
              <a:rPr lang="en-US" sz="1800" b="0" dirty="0" smtClean="0">
                <a:solidFill>
                  <a:srgbClr val="7030A0"/>
                </a:solidFill>
                <a:latin typeface="+mn-lt"/>
              </a:rPr>
              <a:t>Continual Service Improvement</a:t>
            </a:r>
          </a:p>
        </p:txBody>
      </p:sp>
      <p:sp>
        <p:nvSpPr>
          <p:cNvPr id="18" name="Rectangle 17"/>
          <p:cNvSpPr/>
          <p:nvPr/>
        </p:nvSpPr>
        <p:spPr>
          <a:xfrm>
            <a:off x="6620297" y="2567661"/>
            <a:ext cx="2389696" cy="4185761"/>
          </a:xfrm>
          <a:prstGeom prst="rect">
            <a:avLst/>
          </a:prstGeom>
        </p:spPr>
        <p:txBody>
          <a:bodyPr wrap="square">
            <a:spAutoFit/>
          </a:bodyPr>
          <a:lstStyle/>
          <a:p>
            <a:pPr algn="r"/>
            <a:r>
              <a:rPr lang="en-US" sz="1400" b="1" dirty="0">
                <a:latin typeface="Arial" panose="020B0604020202020204" pitchFamily="34" charset="0"/>
              </a:rPr>
              <a:t>Service Operation</a:t>
            </a:r>
          </a:p>
          <a:p>
            <a:pPr algn="r"/>
            <a:r>
              <a:rPr lang="en-US" sz="1200" dirty="0">
                <a:solidFill>
                  <a:srgbClr val="333333"/>
                </a:solidFill>
                <a:latin typeface="Arial" panose="020B0604020202020204" pitchFamily="34" charset="0"/>
              </a:rPr>
              <a:t>The operational teams ensure there are robust end-to-end practices which support responsive and stable services. </a:t>
            </a:r>
            <a:r>
              <a:rPr lang="en-US" sz="1200" dirty="0" smtClean="0">
                <a:solidFill>
                  <a:srgbClr val="333333"/>
                </a:solidFill>
                <a:latin typeface="Arial" panose="020B0604020202020204" pitchFamily="34" charset="0"/>
              </a:rPr>
              <a:t>The </a:t>
            </a:r>
            <a:r>
              <a:rPr lang="en-US" sz="1200" dirty="0">
                <a:solidFill>
                  <a:srgbClr val="333333"/>
                </a:solidFill>
                <a:latin typeface="Arial" panose="020B0604020202020204" pitchFamily="34" charset="0"/>
              </a:rPr>
              <a:t>Service Desk </a:t>
            </a:r>
            <a:r>
              <a:rPr lang="en-US" sz="1200" dirty="0" smtClean="0">
                <a:solidFill>
                  <a:srgbClr val="333333"/>
                </a:solidFill>
                <a:latin typeface="Arial" panose="020B0604020202020204" pitchFamily="34" charset="0"/>
              </a:rPr>
              <a:t>directly owns </a:t>
            </a:r>
            <a:r>
              <a:rPr lang="en-US" sz="1200" dirty="0">
                <a:solidFill>
                  <a:srgbClr val="333333"/>
                </a:solidFill>
                <a:latin typeface="Arial" panose="020B0604020202020204" pitchFamily="34" charset="0"/>
              </a:rPr>
              <a:t>and </a:t>
            </a:r>
            <a:r>
              <a:rPr lang="en-US" sz="1200" dirty="0" smtClean="0">
                <a:solidFill>
                  <a:srgbClr val="333333"/>
                </a:solidFill>
                <a:latin typeface="Arial" panose="020B0604020202020204" pitchFamily="34" charset="0"/>
              </a:rPr>
              <a:t>supports </a:t>
            </a:r>
            <a:r>
              <a:rPr lang="en-US" sz="1200" dirty="0">
                <a:solidFill>
                  <a:srgbClr val="333333"/>
                </a:solidFill>
                <a:latin typeface="Arial" panose="020B0604020202020204" pitchFamily="34" charset="0"/>
              </a:rPr>
              <a:t>incident management and request fulfilment for users, including feedback on user satisfaction. </a:t>
            </a: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Supporting </a:t>
            </a:r>
            <a:r>
              <a:rPr lang="en-US" sz="1200" dirty="0">
                <a:solidFill>
                  <a:srgbClr val="333333"/>
                </a:solidFill>
                <a:latin typeface="Arial" panose="020B0604020202020204" pitchFamily="34" charset="0"/>
              </a:rPr>
              <a:t>functions to </a:t>
            </a: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the </a:t>
            </a:r>
            <a:r>
              <a:rPr lang="en-US" sz="1200" dirty="0">
                <a:solidFill>
                  <a:srgbClr val="333333"/>
                </a:solidFill>
                <a:latin typeface="Arial" panose="020B0604020202020204" pitchFamily="34" charset="0"/>
              </a:rPr>
              <a:t>Service Desk include business support </a:t>
            </a:r>
            <a:r>
              <a:rPr lang="en-US" sz="1200" dirty="0" smtClean="0">
                <a:solidFill>
                  <a:srgbClr val="333333"/>
                </a:solidFill>
                <a:latin typeface="Arial" panose="020B0604020202020204" pitchFamily="34" charset="0"/>
              </a:rPr>
              <a:t>and administration teams</a:t>
            </a:r>
            <a:r>
              <a:rPr lang="en-US" sz="1200" dirty="0">
                <a:solidFill>
                  <a:srgbClr val="333333"/>
                </a:solidFill>
                <a:latin typeface="Arial" panose="020B0604020202020204" pitchFamily="34" charset="0"/>
              </a:rPr>
              <a:t>. </a:t>
            </a: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Specific </a:t>
            </a:r>
            <a:r>
              <a:rPr lang="en-US" sz="1200" dirty="0">
                <a:solidFill>
                  <a:srgbClr val="333333"/>
                </a:solidFill>
                <a:latin typeface="Arial" panose="020B0604020202020204" pitchFamily="34" charset="0"/>
              </a:rPr>
              <a:t>to IT, there are Application Management, and Technical support teams that contribute to the successful resolution of major incidents </a:t>
            </a:r>
            <a:r>
              <a:rPr lang="en-US" sz="1200" dirty="0" smtClean="0">
                <a:solidFill>
                  <a:srgbClr val="333333"/>
                </a:solidFill>
                <a:latin typeface="Arial" panose="020B0604020202020204" pitchFamily="34" charset="0"/>
              </a:rPr>
              <a:t/>
            </a:r>
            <a:br>
              <a:rPr lang="en-US" sz="1200"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that </a:t>
            </a:r>
            <a:r>
              <a:rPr lang="en-US" sz="1200" dirty="0">
                <a:solidFill>
                  <a:srgbClr val="333333"/>
                </a:solidFill>
                <a:latin typeface="Arial" panose="020B0604020202020204" pitchFamily="34" charset="0"/>
              </a:rPr>
              <a:t>affect the business.</a:t>
            </a:r>
          </a:p>
        </p:txBody>
      </p:sp>
    </p:spTree>
    <p:extLst>
      <p:ext uri="{BB962C8B-B14F-4D97-AF65-F5344CB8AC3E}">
        <p14:creationId xmlns:p14="http://schemas.microsoft.com/office/powerpoint/2010/main" val="121085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The Management Processes of ITIL</a:t>
            </a:r>
            <a:endParaRPr lang="en-US" dirty="0"/>
          </a:p>
        </p:txBody>
      </p:sp>
    </p:spTree>
    <p:extLst>
      <p:ext uri="{BB962C8B-B14F-4D97-AF65-F5344CB8AC3E}">
        <p14:creationId xmlns:p14="http://schemas.microsoft.com/office/powerpoint/2010/main" val="367907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1397" y="1719071"/>
            <a:ext cx="7048983" cy="4407408"/>
          </a:xfrm>
        </p:spPr>
        <p:txBody>
          <a:bodyPr>
            <a:normAutofit/>
          </a:bodyPr>
          <a:lstStyle/>
          <a:p>
            <a:r>
              <a:rPr lang="en-US" sz="1800" dirty="0" smtClean="0"/>
              <a:t>Service strategy delivers guidance with designing, developing and implementing service management as a strategic asset</a:t>
            </a:r>
          </a:p>
          <a:p>
            <a:r>
              <a:rPr lang="en-US" sz="1800" dirty="0" smtClean="0"/>
              <a:t>Critical in the context of all processes in the ITIL Service Lifecycle</a:t>
            </a:r>
          </a:p>
          <a:p>
            <a:r>
              <a:rPr lang="en-US" sz="1800" dirty="0" smtClean="0"/>
              <a:t>Mission:  to develop the capacity to achieve and maintain a strategic advantage.</a:t>
            </a:r>
            <a:endParaRPr lang="en-US" sz="1600" dirty="0"/>
          </a:p>
        </p:txBody>
      </p:sp>
      <p:sp>
        <p:nvSpPr>
          <p:cNvPr id="3" name="Title 2"/>
          <p:cNvSpPr>
            <a:spLocks noGrp="1"/>
          </p:cNvSpPr>
          <p:nvPr>
            <p:ph type="title"/>
          </p:nvPr>
        </p:nvSpPr>
        <p:spPr/>
        <p:txBody>
          <a:bodyPr/>
          <a:lstStyle/>
          <a:p>
            <a:r>
              <a:rPr lang="en-US" dirty="0" smtClean="0"/>
              <a:t>Service Strategy</a:t>
            </a:r>
            <a:endParaRPr lang="en-US" dirty="0"/>
          </a:p>
        </p:txBody>
      </p:sp>
      <p:sp>
        <p:nvSpPr>
          <p:cNvPr id="4" name="Rectangle 3"/>
          <p:cNvSpPr/>
          <p:nvPr/>
        </p:nvSpPr>
        <p:spPr>
          <a:xfrm>
            <a:off x="170947" y="1795303"/>
            <a:ext cx="2008490" cy="1446550"/>
          </a:xfrm>
          <a:prstGeom prst="rect">
            <a:avLst/>
          </a:prstGeom>
        </p:spPr>
        <p:txBody>
          <a:bodyPr wrap="square">
            <a:spAutoFit/>
          </a:bodyPr>
          <a:lstStyle/>
          <a:p>
            <a:r>
              <a:rPr lang="en-US" sz="1400" b="1" dirty="0">
                <a:solidFill>
                  <a:srgbClr val="333333"/>
                </a:solidFill>
                <a:latin typeface="Arial" panose="020B0604020202020204" pitchFamily="34" charset="0"/>
              </a:rPr>
              <a:t>Service Strategy </a:t>
            </a:r>
            <a:r>
              <a:rPr lang="en-US" sz="1400" b="1" dirty="0" smtClean="0">
                <a:solidFill>
                  <a:srgbClr val="333333"/>
                </a:solidFill>
                <a:latin typeface="Arial" panose="020B0604020202020204" pitchFamily="34" charset="0"/>
              </a:rPr>
              <a:t/>
            </a:r>
            <a:br>
              <a:rPr lang="en-US" sz="1400" b="1" dirty="0" smtClean="0">
                <a:solidFill>
                  <a:srgbClr val="333333"/>
                </a:solidFill>
                <a:latin typeface="Arial" panose="020B0604020202020204" pitchFamily="34" charset="0"/>
              </a:rPr>
            </a:br>
            <a:r>
              <a:rPr lang="en-US" sz="1200" dirty="0" smtClean="0">
                <a:solidFill>
                  <a:srgbClr val="333333"/>
                </a:solidFill>
                <a:latin typeface="Arial" panose="020B0604020202020204" pitchFamily="34" charset="0"/>
              </a:rPr>
              <a:t>Sits </a:t>
            </a:r>
            <a:r>
              <a:rPr lang="en-US" sz="1200" dirty="0">
                <a:solidFill>
                  <a:srgbClr val="333333"/>
                </a:solidFill>
                <a:latin typeface="Arial" panose="020B0604020202020204" pitchFamily="34" charset="0"/>
              </a:rPr>
              <a:t>at the core of the Service Lifecycle and focuses on ensuring that our strategy is defined, maintained and then implemented.</a:t>
            </a:r>
            <a:endParaRPr lang="en-US" sz="1200" dirty="0"/>
          </a:p>
        </p:txBody>
      </p:sp>
      <p:sp>
        <p:nvSpPr>
          <p:cNvPr id="5" name="Content Placeholder 1"/>
          <p:cNvSpPr txBox="1">
            <a:spLocks/>
          </p:cNvSpPr>
          <p:nvPr/>
        </p:nvSpPr>
        <p:spPr>
          <a:xfrm>
            <a:off x="92600" y="3225701"/>
            <a:ext cx="8813969" cy="3452891"/>
          </a:xfrm>
          <a:prstGeom prst="rect">
            <a:avLst/>
          </a:prstGeom>
        </p:spPr>
        <p:txBody>
          <a:bodyPr vert="horz" lIns="91440" tIns="45720" rIns="91440" bIns="45720" rtlCol="0">
            <a:noAutofit/>
          </a:bodyPr>
          <a:lstStyle>
            <a:lvl1pPr marL="274320" indent="-228600" algn="l" defTabSz="914400" rtl="0" eaLnBrk="1" latinLnBrk="0" hangingPunct="1">
              <a:spcBef>
                <a:spcPct val="20000"/>
              </a:spcBef>
              <a:spcAft>
                <a:spcPts val="600"/>
              </a:spcAft>
              <a:buClr>
                <a:schemeClr val="accent1"/>
              </a:buClr>
              <a:buFont typeface="Wingdings 2" pitchFamily="18" charset="2"/>
              <a:buChar char=""/>
              <a:defRPr sz="2000" kern="1200" spc="0" baseline="0">
                <a:solidFill>
                  <a:schemeClr val="tx1"/>
                </a:solidFill>
                <a:latin typeface="+mn-lt"/>
                <a:ea typeface="+mn-ea"/>
                <a:cs typeface="+mn-cs"/>
              </a:defRPr>
            </a:lvl1pPr>
            <a:lvl2pPr marL="548640" indent="-182880" algn="l" defTabSz="914400" rtl="0" eaLnBrk="1" latinLnBrk="0" hangingPunct="1">
              <a:spcBef>
                <a:spcPct val="20000"/>
              </a:spcBef>
              <a:spcAft>
                <a:spcPts val="600"/>
              </a:spcAft>
              <a:buClr>
                <a:schemeClr val="accent2"/>
              </a:buClr>
              <a:buFont typeface="Wingdings" pitchFamily="2" charset="2"/>
              <a:buChar char="§"/>
              <a:defRPr sz="1800" kern="1200" spc="0" baseline="0">
                <a:solidFill>
                  <a:schemeClr val="tx1"/>
                </a:solidFill>
                <a:latin typeface="+mn-lt"/>
                <a:ea typeface="+mn-ea"/>
                <a:cs typeface="+mn-cs"/>
              </a:defRPr>
            </a:lvl2pPr>
            <a:lvl3pPr marL="822960" indent="-182880" algn="l" defTabSz="914400" rtl="0" eaLnBrk="1" latinLnBrk="0" hangingPunct="1">
              <a:spcBef>
                <a:spcPct val="20000"/>
              </a:spcBef>
              <a:spcAft>
                <a:spcPts val="600"/>
              </a:spcAft>
              <a:buClr>
                <a:schemeClr val="accent3"/>
              </a:buClr>
              <a:buFont typeface="Wingdings" pitchFamily="2" charset="2"/>
              <a:buChar char="§"/>
              <a:defRPr sz="1600" kern="1200" spc="0" baseline="0">
                <a:solidFill>
                  <a:schemeClr val="tx1"/>
                </a:solidFill>
                <a:latin typeface="+mn-lt"/>
                <a:ea typeface="+mn-ea"/>
                <a:cs typeface="+mn-cs"/>
              </a:defRPr>
            </a:lvl3pPr>
            <a:lvl4pPr marL="1097280" indent="-182880" algn="l" defTabSz="914400" rtl="0" eaLnBrk="1" latinLnBrk="0" hangingPunct="1">
              <a:spcBef>
                <a:spcPct val="20000"/>
              </a:spcBef>
              <a:spcAft>
                <a:spcPts val="600"/>
              </a:spcAft>
              <a:buClr>
                <a:schemeClr val="accent4"/>
              </a:buClr>
              <a:buFont typeface="Wingdings" pitchFamily="2" charset="2"/>
              <a:buChar char="§"/>
              <a:defRPr sz="1400" kern="1200">
                <a:solidFill>
                  <a:schemeClr val="tx1"/>
                </a:solidFill>
                <a:latin typeface="+mn-lt"/>
                <a:ea typeface="+mn-ea"/>
                <a:cs typeface="+mn-cs"/>
              </a:defRPr>
            </a:lvl4pPr>
            <a:lvl5pPr marL="1280160" indent="-182880" algn="l" defTabSz="914400" rtl="0" eaLnBrk="1" latinLnBrk="0" hangingPunct="1">
              <a:spcBef>
                <a:spcPct val="20000"/>
              </a:spcBef>
              <a:spcAft>
                <a:spcPts val="600"/>
              </a:spcAft>
              <a:buClr>
                <a:schemeClr val="accent6"/>
              </a:buClr>
              <a:buFont typeface="Wingdings" pitchFamily="2" charset="2"/>
              <a:buChar char="§"/>
              <a:defRPr sz="1300" kern="1200" spc="100" baseline="0">
                <a:solidFill>
                  <a:schemeClr val="tx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1800" dirty="0" smtClean="0"/>
              <a:t>Processes:</a:t>
            </a:r>
          </a:p>
          <a:p>
            <a:pPr lvl="1"/>
            <a:r>
              <a:rPr lang="en-US" sz="1600" b="1" dirty="0" smtClean="0">
                <a:solidFill>
                  <a:srgbClr val="0033CC"/>
                </a:solidFill>
              </a:rPr>
              <a:t>Financial management</a:t>
            </a:r>
            <a:r>
              <a:rPr lang="en-US" sz="1600" dirty="0" smtClean="0"/>
              <a:t>:  anticipates the essential management information in financial terms that is required to guarantee efficient &amp; cost-effective services delivery.  </a:t>
            </a:r>
            <a:br>
              <a:rPr lang="en-US" sz="1600" dirty="0" smtClean="0"/>
            </a:br>
            <a:r>
              <a:rPr lang="en-US" sz="1600" dirty="0" smtClean="0">
                <a:solidFill>
                  <a:schemeClr val="accent4">
                    <a:lumMod val="75000"/>
                  </a:schemeClr>
                </a:solidFill>
              </a:rPr>
              <a:t>What services cost most?  Why?  Are we gaining a competitive advantage?  Where are the biggest inefficiencies?</a:t>
            </a:r>
          </a:p>
          <a:p>
            <a:pPr lvl="1"/>
            <a:r>
              <a:rPr lang="en-US" sz="1600" b="1" dirty="0" smtClean="0">
                <a:solidFill>
                  <a:srgbClr val="0033CC"/>
                </a:solidFill>
              </a:rPr>
              <a:t>Service portfolio management</a:t>
            </a:r>
            <a:r>
              <a:rPr lang="en-US" sz="1600" dirty="0" smtClean="0"/>
              <a:t>:  Method to manage all service management investments in terms of business value.  Objective – achieve maximum value creation while managing risks and costs.  </a:t>
            </a:r>
            <a:r>
              <a:rPr lang="en-US" sz="1600" dirty="0" smtClean="0">
                <a:solidFill>
                  <a:schemeClr val="accent4">
                    <a:lumMod val="75000"/>
                  </a:schemeClr>
                </a:solidFill>
              </a:rPr>
              <a:t>How to allocate resources across services?  Price and charge-back models?</a:t>
            </a:r>
          </a:p>
          <a:p>
            <a:pPr lvl="1"/>
            <a:r>
              <a:rPr lang="en-US" sz="1600" b="1" dirty="0" smtClean="0">
                <a:solidFill>
                  <a:srgbClr val="0033CC"/>
                </a:solidFill>
              </a:rPr>
              <a:t>Demand management</a:t>
            </a:r>
            <a:r>
              <a:rPr lang="en-US" sz="1600" dirty="0" smtClean="0"/>
              <a:t>:  An essential aspect of service management in which offerings and demand are harmonized.  The goal of demand management is to predict, as accurately as possible, the purchase of products and to balance the demand with the resources.  </a:t>
            </a:r>
            <a:br>
              <a:rPr lang="en-US" sz="1600" dirty="0" smtClean="0"/>
            </a:br>
            <a:r>
              <a:rPr lang="en-US" sz="1600" dirty="0" smtClean="0">
                <a:solidFill>
                  <a:schemeClr val="accent4">
                    <a:lumMod val="75000"/>
                  </a:schemeClr>
                </a:solidFill>
              </a:rPr>
              <a:t>Among competing priorities, what initiatives should we undertake?</a:t>
            </a:r>
          </a:p>
        </p:txBody>
      </p:sp>
    </p:spTree>
    <p:extLst>
      <p:ext uri="{BB962C8B-B14F-4D97-AF65-F5344CB8AC3E}">
        <p14:creationId xmlns:p14="http://schemas.microsoft.com/office/powerpoint/2010/main" val="407955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222" y="937977"/>
            <a:ext cx="8830694" cy="1372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2546430" y="1128762"/>
            <a:ext cx="6438486" cy="4407408"/>
          </a:xfrm>
        </p:spPr>
        <p:txBody>
          <a:bodyPr>
            <a:normAutofit/>
          </a:bodyPr>
          <a:lstStyle/>
          <a:p>
            <a:r>
              <a:rPr lang="en-US" sz="1800" dirty="0" smtClean="0"/>
              <a:t>Service design deals with the design and development of services and their related processes</a:t>
            </a:r>
          </a:p>
          <a:p>
            <a:r>
              <a:rPr lang="en-US" sz="1800" dirty="0" smtClean="0"/>
              <a:t>Most important objective:  design of new or changed services for introduction into production.  Consider ITIL's "four P's" – people, processes, products, partners</a:t>
            </a:r>
            <a:endParaRPr lang="en-US" sz="1600" dirty="0"/>
          </a:p>
        </p:txBody>
      </p:sp>
      <p:sp>
        <p:nvSpPr>
          <p:cNvPr id="3" name="Title 2"/>
          <p:cNvSpPr>
            <a:spLocks noGrp="1"/>
          </p:cNvSpPr>
          <p:nvPr>
            <p:ph type="title"/>
          </p:nvPr>
        </p:nvSpPr>
        <p:spPr>
          <a:xfrm>
            <a:off x="381000" y="355847"/>
            <a:ext cx="8381260" cy="395430"/>
          </a:xfrm>
        </p:spPr>
        <p:txBody>
          <a:bodyPr/>
          <a:lstStyle/>
          <a:p>
            <a:r>
              <a:rPr lang="en-US" dirty="0" smtClean="0"/>
              <a:t>Service Design</a:t>
            </a:r>
            <a:endParaRPr lang="en-US" dirty="0"/>
          </a:p>
        </p:txBody>
      </p:sp>
      <p:sp>
        <p:nvSpPr>
          <p:cNvPr id="4" name="Rectangle 3"/>
          <p:cNvSpPr/>
          <p:nvPr/>
        </p:nvSpPr>
        <p:spPr>
          <a:xfrm>
            <a:off x="298270" y="1127172"/>
            <a:ext cx="2008490" cy="1231106"/>
          </a:xfrm>
          <a:prstGeom prst="rect">
            <a:avLst/>
          </a:prstGeom>
        </p:spPr>
        <p:txBody>
          <a:bodyPr wrap="square">
            <a:spAutoFit/>
          </a:bodyPr>
          <a:lstStyle/>
          <a:p>
            <a:r>
              <a:rPr lang="en-US" sz="1400" b="1" dirty="0">
                <a:solidFill>
                  <a:srgbClr val="333333"/>
                </a:solidFill>
                <a:latin typeface="Arial" panose="020B0604020202020204" pitchFamily="34" charset="0"/>
              </a:rPr>
              <a:t>Service Design</a:t>
            </a:r>
          </a:p>
          <a:p>
            <a:r>
              <a:rPr lang="en-US" sz="1200" dirty="0">
                <a:solidFill>
                  <a:srgbClr val="333333"/>
                </a:solidFill>
                <a:latin typeface="Arial" panose="020B0604020202020204" pitchFamily="34" charset="0"/>
              </a:rPr>
              <a:t>Convert strategy into reality, through use of a consistent approach to the design and development of new service offerings:</a:t>
            </a:r>
            <a:endParaRPr lang="en-US" sz="1200" dirty="0">
              <a:solidFill>
                <a:srgbClr val="333333"/>
              </a:solidFill>
              <a:latin typeface="Arial" panose="020B0604020202020204" pitchFamily="34" charset="0"/>
            </a:endParaRPr>
          </a:p>
        </p:txBody>
      </p:sp>
      <p:sp>
        <p:nvSpPr>
          <p:cNvPr id="5" name="Content Placeholder 1"/>
          <p:cNvSpPr txBox="1">
            <a:spLocks/>
          </p:cNvSpPr>
          <p:nvPr/>
        </p:nvSpPr>
        <p:spPr>
          <a:xfrm>
            <a:off x="145062" y="2497178"/>
            <a:ext cx="8813969" cy="3452891"/>
          </a:xfrm>
          <a:prstGeom prst="rect">
            <a:avLst/>
          </a:prstGeom>
        </p:spPr>
        <p:txBody>
          <a:bodyPr vert="horz" lIns="91440" tIns="45720" rIns="91440" bIns="45720" rtlCol="0">
            <a:noAutofit/>
          </a:bodyPr>
          <a:lstStyle>
            <a:lvl1pPr marL="274320" indent="-228600" algn="l" defTabSz="914400" rtl="0" eaLnBrk="1" latinLnBrk="0" hangingPunct="1">
              <a:spcBef>
                <a:spcPct val="20000"/>
              </a:spcBef>
              <a:spcAft>
                <a:spcPts val="600"/>
              </a:spcAft>
              <a:buClr>
                <a:schemeClr val="accent1"/>
              </a:buClr>
              <a:buFont typeface="Wingdings 2" pitchFamily="18" charset="2"/>
              <a:buChar char=""/>
              <a:defRPr sz="2000" kern="1200" spc="0" baseline="0">
                <a:solidFill>
                  <a:schemeClr val="tx1"/>
                </a:solidFill>
                <a:latin typeface="+mn-lt"/>
                <a:ea typeface="+mn-ea"/>
                <a:cs typeface="+mn-cs"/>
              </a:defRPr>
            </a:lvl1pPr>
            <a:lvl2pPr marL="548640" indent="-182880" algn="l" defTabSz="914400" rtl="0" eaLnBrk="1" latinLnBrk="0" hangingPunct="1">
              <a:spcBef>
                <a:spcPct val="20000"/>
              </a:spcBef>
              <a:spcAft>
                <a:spcPts val="600"/>
              </a:spcAft>
              <a:buClr>
                <a:schemeClr val="accent2"/>
              </a:buClr>
              <a:buFont typeface="Wingdings" pitchFamily="2" charset="2"/>
              <a:buChar char="§"/>
              <a:defRPr sz="1800" kern="1200" spc="0" baseline="0">
                <a:solidFill>
                  <a:schemeClr val="tx1"/>
                </a:solidFill>
                <a:latin typeface="+mn-lt"/>
                <a:ea typeface="+mn-ea"/>
                <a:cs typeface="+mn-cs"/>
              </a:defRPr>
            </a:lvl2pPr>
            <a:lvl3pPr marL="822960" indent="-182880" algn="l" defTabSz="914400" rtl="0" eaLnBrk="1" latinLnBrk="0" hangingPunct="1">
              <a:spcBef>
                <a:spcPct val="20000"/>
              </a:spcBef>
              <a:spcAft>
                <a:spcPts val="600"/>
              </a:spcAft>
              <a:buClr>
                <a:schemeClr val="accent3"/>
              </a:buClr>
              <a:buFont typeface="Wingdings" pitchFamily="2" charset="2"/>
              <a:buChar char="§"/>
              <a:defRPr sz="1600" kern="1200" spc="0" baseline="0">
                <a:solidFill>
                  <a:schemeClr val="tx1"/>
                </a:solidFill>
                <a:latin typeface="+mn-lt"/>
                <a:ea typeface="+mn-ea"/>
                <a:cs typeface="+mn-cs"/>
              </a:defRPr>
            </a:lvl3pPr>
            <a:lvl4pPr marL="1097280" indent="-182880" algn="l" defTabSz="914400" rtl="0" eaLnBrk="1" latinLnBrk="0" hangingPunct="1">
              <a:spcBef>
                <a:spcPct val="20000"/>
              </a:spcBef>
              <a:spcAft>
                <a:spcPts val="600"/>
              </a:spcAft>
              <a:buClr>
                <a:schemeClr val="accent4"/>
              </a:buClr>
              <a:buFont typeface="Wingdings" pitchFamily="2" charset="2"/>
              <a:buChar char="§"/>
              <a:defRPr sz="1400" kern="1200">
                <a:solidFill>
                  <a:schemeClr val="tx1"/>
                </a:solidFill>
                <a:latin typeface="+mn-lt"/>
                <a:ea typeface="+mn-ea"/>
                <a:cs typeface="+mn-cs"/>
              </a:defRPr>
            </a:lvl4pPr>
            <a:lvl5pPr marL="1280160" indent="-182880" algn="l" defTabSz="914400" rtl="0" eaLnBrk="1" latinLnBrk="0" hangingPunct="1">
              <a:spcBef>
                <a:spcPct val="20000"/>
              </a:spcBef>
              <a:spcAft>
                <a:spcPts val="600"/>
              </a:spcAft>
              <a:buClr>
                <a:schemeClr val="accent6"/>
              </a:buClr>
              <a:buFont typeface="Wingdings" pitchFamily="2" charset="2"/>
              <a:buChar char="§"/>
              <a:defRPr sz="1300" kern="1200" spc="100" baseline="0">
                <a:solidFill>
                  <a:schemeClr val="tx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1800" dirty="0" smtClean="0"/>
              <a:t>Processes:</a:t>
            </a:r>
          </a:p>
          <a:p>
            <a:pPr lvl="1"/>
            <a:r>
              <a:rPr lang="en-US" sz="1600" b="1" dirty="0" smtClean="0">
                <a:solidFill>
                  <a:srgbClr val="0033CC"/>
                </a:solidFill>
              </a:rPr>
              <a:t>Service catalog management</a:t>
            </a:r>
            <a:r>
              <a:rPr lang="en-US" sz="1600" dirty="0" smtClean="0"/>
              <a:t>:  maintain catalog with accurate service details and status. </a:t>
            </a:r>
          </a:p>
          <a:p>
            <a:pPr lvl="1"/>
            <a:r>
              <a:rPr lang="en-US" sz="1600" b="1" dirty="0" smtClean="0">
                <a:solidFill>
                  <a:srgbClr val="0033CC"/>
                </a:solidFill>
              </a:rPr>
              <a:t>Service level management</a:t>
            </a:r>
            <a:r>
              <a:rPr lang="en-US" sz="1600" dirty="0" smtClean="0"/>
              <a:t>:  ensure IT service levels are documented, agreed, and achieved</a:t>
            </a:r>
            <a:endParaRPr lang="en-US" sz="1600" dirty="0" smtClean="0">
              <a:solidFill>
                <a:schemeClr val="accent4">
                  <a:lumMod val="75000"/>
                </a:schemeClr>
              </a:solidFill>
            </a:endParaRPr>
          </a:p>
          <a:p>
            <a:pPr lvl="1"/>
            <a:r>
              <a:rPr lang="en-US" sz="1600" b="1" dirty="0" smtClean="0">
                <a:solidFill>
                  <a:srgbClr val="0033CC"/>
                </a:solidFill>
              </a:rPr>
              <a:t>Capacity management</a:t>
            </a:r>
            <a:r>
              <a:rPr lang="en-US" sz="1600" dirty="0" smtClean="0"/>
              <a:t>:  ensure IT capacity corresponds to existing and future needs of the customer (recorded on a Capacity Plan)</a:t>
            </a:r>
          </a:p>
          <a:p>
            <a:pPr lvl="1"/>
            <a:r>
              <a:rPr lang="en-US" sz="1600" b="1" dirty="0" smtClean="0">
                <a:solidFill>
                  <a:srgbClr val="0033CC"/>
                </a:solidFill>
              </a:rPr>
              <a:t>Availability management</a:t>
            </a:r>
            <a:r>
              <a:rPr lang="en-US" sz="1600" dirty="0"/>
              <a:t>:  </a:t>
            </a:r>
            <a:r>
              <a:rPr lang="en-US" sz="1600" dirty="0" smtClean="0"/>
              <a:t>ensure availability of services corresponds with the levels corresponds with levels agreed with the customer (captured in an Availability Plan)</a:t>
            </a:r>
            <a:endParaRPr lang="en-US" sz="1600" dirty="0"/>
          </a:p>
          <a:p>
            <a:pPr lvl="1"/>
            <a:r>
              <a:rPr lang="en-US" sz="1600" b="1" dirty="0" smtClean="0">
                <a:solidFill>
                  <a:srgbClr val="0033CC"/>
                </a:solidFill>
              </a:rPr>
              <a:t>IT service continuity management</a:t>
            </a:r>
            <a:r>
              <a:rPr lang="en-US" sz="1600" dirty="0"/>
              <a:t>:  </a:t>
            </a:r>
            <a:r>
              <a:rPr lang="en-US" sz="1600" dirty="0" smtClean="0"/>
              <a:t>support business continuity by ensuring IT facilities and services can be restored in the agreed upon time.</a:t>
            </a:r>
            <a:endParaRPr lang="en-US" sz="1600" dirty="0">
              <a:solidFill>
                <a:schemeClr val="accent4">
                  <a:lumMod val="75000"/>
                </a:schemeClr>
              </a:solidFill>
            </a:endParaRPr>
          </a:p>
          <a:p>
            <a:pPr lvl="1"/>
            <a:r>
              <a:rPr lang="en-US" sz="1600" b="1" dirty="0" smtClean="0">
                <a:solidFill>
                  <a:srgbClr val="0033CC"/>
                </a:solidFill>
              </a:rPr>
              <a:t>Supplier management</a:t>
            </a:r>
            <a:r>
              <a:rPr lang="en-US" sz="1600" dirty="0"/>
              <a:t>:  </a:t>
            </a:r>
            <a:r>
              <a:rPr lang="en-US" sz="1600" dirty="0" smtClean="0"/>
              <a:t>manage suppliers and their services to ensure a quality service at the right price</a:t>
            </a:r>
          </a:p>
          <a:p>
            <a:pPr lvl="1"/>
            <a:r>
              <a:rPr lang="en-US" sz="1600" b="1" dirty="0" smtClean="0">
                <a:solidFill>
                  <a:srgbClr val="0033CC"/>
                </a:solidFill>
              </a:rPr>
              <a:t>Information security management</a:t>
            </a:r>
            <a:r>
              <a:rPr lang="en-US" sz="1600" dirty="0"/>
              <a:t>:  </a:t>
            </a:r>
            <a:r>
              <a:rPr lang="en-US" sz="1600" dirty="0" smtClean="0"/>
              <a:t>ensure the information security policy satisfies the organization's overall security policy</a:t>
            </a:r>
            <a:endParaRPr lang="en-US" sz="1600" dirty="0"/>
          </a:p>
          <a:p>
            <a:pPr lvl="1"/>
            <a:endParaRPr lang="en-US" sz="1600" dirty="0"/>
          </a:p>
        </p:txBody>
      </p:sp>
      <p:sp>
        <p:nvSpPr>
          <p:cNvPr id="7" name="Rectangle 6"/>
          <p:cNvSpPr/>
          <p:nvPr/>
        </p:nvSpPr>
        <p:spPr>
          <a:xfrm>
            <a:off x="167725" y="951479"/>
            <a:ext cx="8830694" cy="1179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132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222" y="937977"/>
            <a:ext cx="8830694" cy="1372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3055716" y="1128762"/>
            <a:ext cx="5929200" cy="4407408"/>
          </a:xfrm>
        </p:spPr>
        <p:txBody>
          <a:bodyPr>
            <a:normAutofit/>
          </a:bodyPr>
          <a:lstStyle/>
          <a:p>
            <a:r>
              <a:rPr lang="en-US" sz="1800" dirty="0" smtClean="0"/>
              <a:t>Service Transition consists of the management and coordination of the processes, systems and functions required for the building, testing and deployment of new and changed services into operation.</a:t>
            </a:r>
            <a:endParaRPr lang="en-US" sz="1600" dirty="0"/>
          </a:p>
        </p:txBody>
      </p:sp>
      <p:sp>
        <p:nvSpPr>
          <p:cNvPr id="3" name="Title 2"/>
          <p:cNvSpPr>
            <a:spLocks noGrp="1"/>
          </p:cNvSpPr>
          <p:nvPr>
            <p:ph type="title"/>
          </p:nvPr>
        </p:nvSpPr>
        <p:spPr>
          <a:xfrm>
            <a:off x="381000" y="355847"/>
            <a:ext cx="8381260" cy="395430"/>
          </a:xfrm>
        </p:spPr>
        <p:txBody>
          <a:bodyPr/>
          <a:lstStyle/>
          <a:p>
            <a:r>
              <a:rPr lang="en-US" dirty="0" smtClean="0"/>
              <a:t>Service Transition</a:t>
            </a:r>
            <a:endParaRPr lang="en-US" dirty="0"/>
          </a:p>
        </p:txBody>
      </p:sp>
      <p:sp>
        <p:nvSpPr>
          <p:cNvPr id="4" name="Rectangle 3"/>
          <p:cNvSpPr/>
          <p:nvPr/>
        </p:nvSpPr>
        <p:spPr>
          <a:xfrm>
            <a:off x="298269" y="1127172"/>
            <a:ext cx="2954217" cy="1231106"/>
          </a:xfrm>
          <a:prstGeom prst="rect">
            <a:avLst/>
          </a:prstGeom>
        </p:spPr>
        <p:txBody>
          <a:bodyPr wrap="square">
            <a:spAutoFit/>
          </a:bodyPr>
          <a:lstStyle/>
          <a:p>
            <a:pPr lvl="0"/>
            <a:r>
              <a:rPr lang="en-US" sz="1400" b="1" dirty="0">
                <a:solidFill>
                  <a:prstClr val="black"/>
                </a:solidFill>
                <a:latin typeface="Arial" panose="020B0604020202020204" pitchFamily="34" charset="0"/>
              </a:rPr>
              <a:t>Service Transition</a:t>
            </a:r>
          </a:p>
          <a:p>
            <a:pPr lvl="0"/>
            <a:r>
              <a:rPr lang="en-US" sz="1200" dirty="0">
                <a:solidFill>
                  <a:srgbClr val="333333"/>
                </a:solidFill>
                <a:latin typeface="Arial" panose="020B0604020202020204" pitchFamily="34" charset="0"/>
              </a:rPr>
              <a:t>Brings together all the assets within a service and ensures these are integrated and tested together. Focus on quality and control of the delivery of a new or changed service into operations.</a:t>
            </a:r>
            <a:endParaRPr lang="en-US" sz="1200" dirty="0">
              <a:solidFill>
                <a:srgbClr val="333333"/>
              </a:solidFill>
              <a:latin typeface="Arial" panose="020B0604020202020204" pitchFamily="34" charset="0"/>
            </a:endParaRPr>
          </a:p>
        </p:txBody>
      </p:sp>
      <p:sp>
        <p:nvSpPr>
          <p:cNvPr id="5" name="Content Placeholder 1"/>
          <p:cNvSpPr txBox="1">
            <a:spLocks/>
          </p:cNvSpPr>
          <p:nvPr/>
        </p:nvSpPr>
        <p:spPr>
          <a:xfrm>
            <a:off x="98762" y="2497178"/>
            <a:ext cx="8886154" cy="3452891"/>
          </a:xfrm>
          <a:prstGeom prst="rect">
            <a:avLst/>
          </a:prstGeom>
        </p:spPr>
        <p:txBody>
          <a:bodyPr vert="horz" lIns="91440" tIns="45720" rIns="91440" bIns="45720" rtlCol="0">
            <a:noAutofit/>
          </a:bodyPr>
          <a:lstStyle>
            <a:lvl1pPr marL="274320" indent="-228600" algn="l" defTabSz="914400" rtl="0" eaLnBrk="1" latinLnBrk="0" hangingPunct="1">
              <a:spcBef>
                <a:spcPct val="20000"/>
              </a:spcBef>
              <a:spcAft>
                <a:spcPts val="600"/>
              </a:spcAft>
              <a:buClr>
                <a:schemeClr val="accent1"/>
              </a:buClr>
              <a:buFont typeface="Wingdings 2" pitchFamily="18" charset="2"/>
              <a:buChar char=""/>
              <a:defRPr sz="2000" kern="1200" spc="0" baseline="0">
                <a:solidFill>
                  <a:schemeClr val="tx1"/>
                </a:solidFill>
                <a:latin typeface="+mn-lt"/>
                <a:ea typeface="+mn-ea"/>
                <a:cs typeface="+mn-cs"/>
              </a:defRPr>
            </a:lvl1pPr>
            <a:lvl2pPr marL="548640" indent="-182880" algn="l" defTabSz="914400" rtl="0" eaLnBrk="1" latinLnBrk="0" hangingPunct="1">
              <a:spcBef>
                <a:spcPct val="20000"/>
              </a:spcBef>
              <a:spcAft>
                <a:spcPts val="600"/>
              </a:spcAft>
              <a:buClr>
                <a:schemeClr val="accent2"/>
              </a:buClr>
              <a:buFont typeface="Wingdings" pitchFamily="2" charset="2"/>
              <a:buChar char="§"/>
              <a:defRPr sz="1800" kern="1200" spc="0" baseline="0">
                <a:solidFill>
                  <a:schemeClr val="tx1"/>
                </a:solidFill>
                <a:latin typeface="+mn-lt"/>
                <a:ea typeface="+mn-ea"/>
                <a:cs typeface="+mn-cs"/>
              </a:defRPr>
            </a:lvl2pPr>
            <a:lvl3pPr marL="822960" indent="-182880" algn="l" defTabSz="914400" rtl="0" eaLnBrk="1" latinLnBrk="0" hangingPunct="1">
              <a:spcBef>
                <a:spcPct val="20000"/>
              </a:spcBef>
              <a:spcAft>
                <a:spcPts val="600"/>
              </a:spcAft>
              <a:buClr>
                <a:schemeClr val="accent3"/>
              </a:buClr>
              <a:buFont typeface="Wingdings" pitchFamily="2" charset="2"/>
              <a:buChar char="§"/>
              <a:defRPr sz="1600" kern="1200" spc="0" baseline="0">
                <a:solidFill>
                  <a:schemeClr val="tx1"/>
                </a:solidFill>
                <a:latin typeface="+mn-lt"/>
                <a:ea typeface="+mn-ea"/>
                <a:cs typeface="+mn-cs"/>
              </a:defRPr>
            </a:lvl3pPr>
            <a:lvl4pPr marL="1097280" indent="-182880" algn="l" defTabSz="914400" rtl="0" eaLnBrk="1" latinLnBrk="0" hangingPunct="1">
              <a:spcBef>
                <a:spcPct val="20000"/>
              </a:spcBef>
              <a:spcAft>
                <a:spcPts val="600"/>
              </a:spcAft>
              <a:buClr>
                <a:schemeClr val="accent4"/>
              </a:buClr>
              <a:buFont typeface="Wingdings" pitchFamily="2" charset="2"/>
              <a:buChar char="§"/>
              <a:defRPr sz="1400" kern="1200">
                <a:solidFill>
                  <a:schemeClr val="tx1"/>
                </a:solidFill>
                <a:latin typeface="+mn-lt"/>
                <a:ea typeface="+mn-ea"/>
                <a:cs typeface="+mn-cs"/>
              </a:defRPr>
            </a:lvl4pPr>
            <a:lvl5pPr marL="1280160" indent="-182880" algn="l" defTabSz="914400" rtl="0" eaLnBrk="1" latinLnBrk="0" hangingPunct="1">
              <a:spcBef>
                <a:spcPct val="20000"/>
              </a:spcBef>
              <a:spcAft>
                <a:spcPts val="600"/>
              </a:spcAft>
              <a:buClr>
                <a:schemeClr val="accent6"/>
              </a:buClr>
              <a:buFont typeface="Wingdings" pitchFamily="2" charset="2"/>
              <a:buChar char="§"/>
              <a:defRPr sz="1300" kern="1200" spc="100" baseline="0">
                <a:solidFill>
                  <a:schemeClr val="tx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1800" dirty="0" smtClean="0"/>
              <a:t>Processes:</a:t>
            </a:r>
          </a:p>
          <a:p>
            <a:pPr lvl="1"/>
            <a:r>
              <a:rPr lang="en-US" sz="1600" b="1" dirty="0" smtClean="0">
                <a:solidFill>
                  <a:srgbClr val="0033CC"/>
                </a:solidFill>
              </a:rPr>
              <a:t>Change management</a:t>
            </a:r>
            <a:r>
              <a:rPr lang="en-US" sz="1600" dirty="0" smtClean="0"/>
              <a:t>:  ensure that changes are implemented in a controlled manner, i.e., that they are evaluated, prioritized, planned, tested, implemented and documented.</a:t>
            </a:r>
            <a:br>
              <a:rPr lang="en-US" sz="1600" dirty="0" smtClean="0"/>
            </a:br>
            <a:r>
              <a:rPr lang="en-US" sz="1600" dirty="0" smtClean="0">
                <a:solidFill>
                  <a:schemeClr val="accent4">
                    <a:lumMod val="75000"/>
                  </a:schemeClr>
                </a:solidFill>
              </a:rPr>
              <a:t>Directly relates to SDLC Maintenance Phase.  Should changes go through the full SDLC process or an abbreviated process?</a:t>
            </a:r>
          </a:p>
          <a:p>
            <a:pPr lvl="1"/>
            <a:r>
              <a:rPr lang="en-US" sz="1600" b="1" dirty="0" smtClean="0">
                <a:solidFill>
                  <a:srgbClr val="0033CC"/>
                </a:solidFill>
              </a:rPr>
              <a:t>Service asset and configuration management</a:t>
            </a:r>
            <a:r>
              <a:rPr lang="en-US" sz="1600" dirty="0" smtClean="0"/>
              <a:t>:  understand the configuration items (code bases, servers, networking components, etc.) and how they relate to the delivery of services.</a:t>
            </a:r>
            <a:br>
              <a:rPr lang="en-US" sz="1600" dirty="0" smtClean="0"/>
            </a:br>
            <a:r>
              <a:rPr lang="en-US" sz="1600" dirty="0" smtClean="0">
                <a:solidFill>
                  <a:schemeClr val="accent4">
                    <a:lumMod val="75000"/>
                  </a:schemeClr>
                </a:solidFill>
              </a:rPr>
              <a:t>If a server goes down, what IT services are affected?  And what business processes do they support?</a:t>
            </a:r>
          </a:p>
          <a:p>
            <a:pPr lvl="1"/>
            <a:r>
              <a:rPr lang="en-US" sz="1600" b="1" dirty="0" smtClean="0">
                <a:solidFill>
                  <a:srgbClr val="0033CC"/>
                </a:solidFill>
              </a:rPr>
              <a:t>Release and deployment management</a:t>
            </a:r>
            <a:r>
              <a:rPr lang="en-US" sz="1600" dirty="0" smtClean="0"/>
              <a:t>:  aimed at building, testing and deploying services</a:t>
            </a:r>
            <a:br>
              <a:rPr lang="en-US" sz="1600" dirty="0" smtClean="0"/>
            </a:br>
            <a:r>
              <a:rPr lang="en-US" sz="1600" dirty="0" smtClean="0">
                <a:solidFill>
                  <a:schemeClr val="accent4">
                    <a:lumMod val="75000"/>
                  </a:schemeClr>
                </a:solidFill>
              </a:rPr>
              <a:t>Like the development, testing, &amp; implementation phases for software, but for services instead</a:t>
            </a:r>
            <a:endParaRPr lang="en-US" sz="1600" dirty="0" smtClean="0"/>
          </a:p>
          <a:p>
            <a:pPr lvl="1"/>
            <a:r>
              <a:rPr lang="en-US" sz="1600" b="1" dirty="0">
                <a:solidFill>
                  <a:srgbClr val="0033CC"/>
                </a:solidFill>
              </a:rPr>
              <a:t>Knowledge management </a:t>
            </a:r>
            <a:r>
              <a:rPr lang="en-US" sz="1600" dirty="0" smtClean="0"/>
              <a:t>:  improves the quality of decision-making for a service.  Involves maintenance of a knowledge base which is available to all information stakeholders.</a:t>
            </a:r>
            <a:br>
              <a:rPr lang="en-US" sz="1600" dirty="0" smtClean="0"/>
            </a:br>
            <a:r>
              <a:rPr lang="en-US" sz="1600" dirty="0" smtClean="0">
                <a:solidFill>
                  <a:schemeClr val="accent4">
                    <a:lumMod val="75000"/>
                  </a:schemeClr>
                </a:solidFill>
              </a:rPr>
              <a:t>Follows the data </a:t>
            </a:r>
            <a:r>
              <a:rPr lang="en-US" sz="1600" dirty="0" smtClean="0">
                <a:solidFill>
                  <a:schemeClr val="accent4">
                    <a:lumMod val="75000"/>
                  </a:schemeClr>
                </a:solidFill>
                <a:sym typeface="Wingdings" panose="05000000000000000000" pitchFamily="2" charset="2"/>
              </a:rPr>
              <a:t> information  knowledge  wisdom continuum</a:t>
            </a:r>
            <a:endParaRPr lang="en-US" sz="1600" dirty="0"/>
          </a:p>
          <a:p>
            <a:pPr lvl="1"/>
            <a:endParaRPr lang="en-US" sz="1600" dirty="0"/>
          </a:p>
        </p:txBody>
      </p:sp>
      <p:sp>
        <p:nvSpPr>
          <p:cNvPr id="7" name="Rectangle 6"/>
          <p:cNvSpPr/>
          <p:nvPr/>
        </p:nvSpPr>
        <p:spPr>
          <a:xfrm>
            <a:off x="167725" y="951479"/>
            <a:ext cx="8830694" cy="1179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0972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va Green">
  <a:themeElements>
    <a:clrScheme name="Custom 12">
      <a:dk1>
        <a:sysClr val="windowText" lastClr="000000"/>
      </a:dk1>
      <a:lt1>
        <a:sysClr val="window" lastClr="FFFFFF"/>
      </a:lt1>
      <a:dk2>
        <a:srgbClr val="594E1D"/>
      </a:dk2>
      <a:lt2>
        <a:srgbClr val="FADAB5"/>
      </a:lt2>
      <a:accent1>
        <a:srgbClr val="8DCD6D"/>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7541</TotalTime>
  <Words>1004</Words>
  <Application>Microsoft Office PowerPoint</Application>
  <PresentationFormat>On-screen Show (4:3)</PresentationFormat>
  <Paragraphs>111</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Franklin Gothic Medium</vt:lpstr>
      <vt:lpstr>Times</vt:lpstr>
      <vt:lpstr>Wingdings</vt:lpstr>
      <vt:lpstr>Wingdings 2</vt:lpstr>
      <vt:lpstr>Java Green</vt:lpstr>
      <vt:lpstr>Software Engineering Lab  ITIL and Service Desks</vt:lpstr>
      <vt:lpstr>ITIL</vt:lpstr>
      <vt:lpstr>What is ITIL?</vt:lpstr>
      <vt:lpstr>ITIL Service Management</vt:lpstr>
      <vt:lpstr>Service Management Lifecycle</vt:lpstr>
      <vt:lpstr>The Management Processes of ITIL</vt:lpstr>
      <vt:lpstr>Service Strategy</vt:lpstr>
      <vt:lpstr>Service Design</vt:lpstr>
      <vt:lpstr>Service Transition</vt:lpstr>
      <vt:lpstr>DIKW</vt:lpstr>
      <vt:lpstr>Service Operation</vt:lpstr>
      <vt:lpstr>Issue Continuum</vt:lpstr>
      <vt:lpstr>The Lab</vt:lpstr>
      <vt:lpstr>Implementing ITIL in a Software Engineering Tool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and Data Abstraction  Lesson 1: Review</dc:title>
  <dc:creator>Jack Myers</dc:creator>
  <cp:lastModifiedBy>Myers, Jack F</cp:lastModifiedBy>
  <cp:revision>135</cp:revision>
  <dcterms:created xsi:type="dcterms:W3CDTF">2013-12-20T15:33:26Z</dcterms:created>
  <dcterms:modified xsi:type="dcterms:W3CDTF">2016-11-11T17:24:49Z</dcterms:modified>
</cp:coreProperties>
</file>