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0" r:id="rId12"/>
    <p:sldId id="274" r:id="rId13"/>
    <p:sldId id="267" r:id="rId14"/>
    <p:sldId id="269" r:id="rId15"/>
    <p:sldId id="272" r:id="rId16"/>
    <p:sldId id="270" r:id="rId17"/>
    <p:sldId id="271" r:id="rId18"/>
    <p:sldId id="273" r:id="rId19"/>
    <p:sldId id="297" r:id="rId20"/>
    <p:sldId id="299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1" r:id="rId32"/>
    <p:sldId id="287" r:id="rId33"/>
    <p:sldId id="286" r:id="rId34"/>
    <p:sldId id="289" r:id="rId35"/>
    <p:sldId id="290" r:id="rId36"/>
    <p:sldId id="291" r:id="rId37"/>
    <p:sldId id="292" r:id="rId38"/>
    <p:sldId id="294" r:id="rId39"/>
    <p:sldId id="293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D0A152-DEEF-4ABC-A114-F8E9F3BAE957}">
          <p14:sldIdLst>
            <p14:sldId id="26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00"/>
            <p14:sldId id="274"/>
            <p14:sldId id="267"/>
            <p14:sldId id="269"/>
            <p14:sldId id="272"/>
            <p14:sldId id="270"/>
            <p14:sldId id="271"/>
            <p14:sldId id="273"/>
            <p14:sldId id="297"/>
            <p14:sldId id="299"/>
            <p14:sldId id="275"/>
            <p14:sldId id="276"/>
            <p14:sldId id="277"/>
            <p14:sldId id="278"/>
            <p14:sldId id="279"/>
            <p14:sldId id="280"/>
            <p14:sldId id="282"/>
            <p14:sldId id="283"/>
            <p14:sldId id="284"/>
            <p14:sldId id="285"/>
            <p14:sldId id="281"/>
            <p14:sldId id="287"/>
            <p14:sldId id="286"/>
            <p14:sldId id="289"/>
            <p14:sldId id="290"/>
            <p14:sldId id="291"/>
            <p14:sldId id="292"/>
            <p14:sldId id="294"/>
            <p14:sldId id="293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14869" autoAdjust="0"/>
  </p:normalViewPr>
  <p:slideViewPr>
    <p:cSldViewPr snapToGrid="0">
      <p:cViewPr>
        <p:scale>
          <a:sx n="113" d="100"/>
          <a:sy n="113" d="100"/>
        </p:scale>
        <p:origin x="1533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6:17:10.1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1T16:52:18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1220 403 1824,'-2'-2'104,"0"0"0,0 0 0,1 0-1,-1 0 1,1 0 0,-1-1 0,1 1 0,0 0 0,0-1 0,0 1-1,-1-5 1,-5-30 1238,6 25-1199,-2-4-111,-1-13 442,-9-29 0,10 48-338,-1-1-1,0 1 1,0 0 0,-1 0 0,-1 0-1,-7-10 1,5 10-16,-1-1 0,0 1 0,-1 1 0,0-1 0,0 2 0,-1-1 0,0 2 0,0-1 0,-14-5 0,8 5 23,-1 1 1,1 1-1,-1 0 1,0 2-1,-1 0 1,-18-1-1,3 2-1,0 3 0,0 0 0,1 3-1,-1 0 1,0 2 0,1 2 0,-33 11 0,37-8 109,0 1 1,1 1 0,0 2 0,1 1-1,-42 30 1,29-14 48,2 2 0,-59 64 0,72-69-326,1 2 0,2 1 0,-19 33 0,29-43 104,2 0 0,0 1-1,1 0 1,1 1 0,-9 46 0,12-36-15,1 0 0,1 1 1,4 49-1,0-67-34,1 0 0,0 0 0,2 0 0,0-1 0,0 1 0,1-1 1,1 0-1,1 0 0,11 19 0,-10-21-7,1-1 0,0 0 1,1 0-1,0-1 0,1 0 0,0-1 0,0 0 1,1-1-1,1 0 0,-1-1 0,20 10 1,-5-6 6,0-1 1,1 0-1,0-2 1,1-2-1,-1 0 1,35 2 0,-1-4-137,116-5 1,56-20-399,-198 14 490,0-1 0,0-2-1,-1-1 1,46-21 0,-66 23-46,-1 0 1,0-1-1,0 0 0,-1-1 1,-1-1-1,0 0 0,0-1 1,-1 0-1,0 0 0,-1-1 1,-1-1-1,11-19 0,3-12 56,-2 0-1,26-84 1,-35 90-429,-1-1 1,-1 0 0,-3-1 0,5-79 0,-12 99 223,0 1 1,-2 0 0,0 0 0,-1 0 0,-1 0 0,-1 1-1,-1 0 1,-1-1 0,0 2 0,-1-1 0,-1 1 0,-12-17-1,11 21 97,0 0 0,-1 1-1,0 0 1,-2 1 0,1 0-1,-1 1 1,-24-16 0,16 14-2143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1T17:21:13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3320 501 4736,'-2'-6'239,"1"0"0,1-1 1,-1 1-1,1 0 0,0 0 0,0-1 1,1 1-1,-1 0 0,3-8 0,1-9-359,-4 17 169,1 0 1,-1 0 0,-1 0 0,1 0-1,-1 0 1,0 0 0,0 0-1,-1 0 1,1 0 0,-1 1-1,-1-1 1,1 1 0,-1-1-1,0 1 1,0 0 0,0 0-1,-1 0 1,-5-5 0,6 8 122,0 0-1,0 1 1,0-1 0,-1 1 0,1-1-1,0 1 1,-1 0 0,1 1 0,-7-2-1,-14-4 229,-39-19 206,35 12-613,-57-15 0,-286-32 2650,247 45-2033,-45-6-20,-100-14 180,-120-21-207,-5 34-811,49 48 6,264-13 298,1 3-1,-100 34 1,146-37-45,1 0 0,1 2-1,0 2 1,1 1 0,1 1-1,1 1 1,0 2 0,-27 27-1,14-8-45,3 1 0,1 2 0,2 1 0,2 2 0,2 1 0,-27 56 0,49-79 50,0-1 0,1 2 0,1-1 0,2 1 0,0 1 1,2-1-1,1 1 0,1-1 0,1 1 0,2 0 0,4 29 0,-5-48-9,2 1 0,-1-1 0,1 0 1,0-1-1,1 1 0,0 0 0,0 0 0,0-1 0,1 0 0,0 0 0,1 0 0,0 0 0,0-1 1,0 0-1,1 0 0,0 0 0,0 0 0,0-1 0,1 0 0,9 6 0,5 0 25,0-1-1,1-1 1,28 8 0,73 14 102,168 17-235,-138-26-4,356 48 66,3-36 326,7-45 547,-1-22-541,-1-36-324,-458 56-30,0-2 0,68-29 0,-98 32 34,-1-1 1,0-1-1,-1-2 1,-1 0-1,-1-2 1,27-23-1,-42 31 52,0 0 0,-1-1 0,0 0-1,-1 0 1,0-1 0,-1 0 0,0 0 0,-1-1 0,9-24-1,-11 26-28,-1-1 0,-1 0 0,0 0 0,0 0-1,-1 0 1,-1 0 0,0-1 0,-1 1 0,0 0 0,-1 0-1,-5-20 1,-2 3-37,-1-1 0,-2 2 0,-1 0-1,-1 0 1,-1 1 0,-2 1 0,-1 0 0,0 2 0,-2 0-1,-45-42 1,22 32 114,-1 3-1,-1 1 1,-2 3-1,-1 1 0,-1 3 1,0 2-1,-2 2 1,-1 2-1,-102-19 1,7 18-1677,-166 2-1,142 17-602,1 8-3050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6:18:27.9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1117 222 6816,'-1'1'2885,"-2"-5"-3285,-1-6 341,4 9 446,-1 0 0,1 0-1,-1-1 1,1 1-1,-1 0 1,0 0 0,0 0-1,0 0 1,0 0-1,0 0 1,0 0-1,0 0 1,0 0 0,0 1-1,-1-2 1,-22-12 406,18 11-422,-9-4-145,0 0 0,-17-4 1,14 5-207,-19-10 0,11 5-185,-36-12 0,36 15 101,-39-19 0,47 18 10,-1 0 1,0 2 0,0 0-1,-1 1 1,0 1 0,0 1 0,0 0-1,-27 0 1,-82 1 138,102 4-57,-1 1 1,-45 10-1,54-6 3,2 0 0,-1 2 0,1 0-1,0 1 1,-23 16 0,-10 5 552,38-24-440,1 1-1,0 1 1,1-1-1,-13 13 0,17-15-119,1 1-1,0 0 0,1 0 0,-1 1 1,1-1-1,0 1 0,1 0 0,-5 12 0,4-9 105,0 0 0,1 0 1,0 0-1,1 1 0,0-1 0,1 1 0,0 0 0,1-1 0,0 1 0,2 18 0,-1-21-49,2 7 162,10 31-1,-11-42-215,0 1 0,0-1 0,0 1 0,0-1 0,1 0 0,0 0 0,0 0 0,0 0 0,1-1 0,6 7 0,64 38 363,-12-10-97,-50-30-216,1 0 0,1-1-1,0-1 1,0 0 0,0-1-1,0-1 1,1 0 0,0 0-1,0-2 1,0 0-1,29 0 1,8-4-85,-1-2 1,56-12-1,-106 16 7,55-13-133,0-1 0,-1-3-1,62-29 1,-68 29 3,-28 9-78,40-18-1,-54 22 115,-1 0 0,1 0 1,-1-1-1,0 0 0,0 0 1,-1 0-1,0-1 0,0 0 1,8-11-1,-10 12-7,0 0 1,0 0-1,0 0 0,-1-1 1,0 1-1,0-1 0,0 0 1,1-7-1,-3 9 95,0-1-1,0 1 1,0 0-1,-1-1 1,1 1 0,-1 0-1,0 0 1,0 0-1,-1-1 1,1 1 0,-1 0-1,-3-4 1,-1-5-48,-1 0 0,-1 0 0,0 1 0,-1 0 0,-11-11 0,16 19-135,0 0 0,-1 1-1,0-1 1,0 1 0,0 0 0,-7-3 0,7 3-543,-1 2 1,1-1-1,-1 1 1,1-1-1,-1 1 1,1 1-1,-10-1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6:18:32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1682 136 5824,'-2'0'262,"1"0"0,0 0 0,0-1 0,0 1-1,0 0 1,0 0 0,0-1 0,0 1 0,0 0 0,0-1 0,-1 1 0,1-1 0,1 1 0,-1-1 0,0 0 0,-1 0 0,-9-5 3791,-43-17-1923,36 14-1963,0 1 1,-1 1 0,-21-5-1,-17-3-30,-44-7 158,-127 1 89,155 15-304,-218 7 539,77 3-1067,188-4 563,0 0 0,1 2 0,-1 1 0,1 0 0,0 2 0,-46 16 0,19-4 119,-31 13 711,74-24-870,1-1 0,-1 1 0,1 1 0,0-1 0,1 2 1,-1-1-1,1 1 0,-9 13 0,5-7 78,-23 22-1,28-30-53,0-1-1,0 1 1,1 0 0,-1 0 0,2 1-1,-8 10 1,11-14-65,-1 1 0,1 0 1,0 0-1,-1-1 0,2 1 0,-1 0 0,0 0 0,1 0 0,0 0 0,0 0 1,0 0-1,0 0 0,1 0 0,-1 0 0,2 5 0,0-3 7,-1 0-1,1-1 0,0 1 0,0 0 1,0-1-1,1 0 0,0 1 1,0-1-1,0 0 0,1-1 1,0 1-1,0 0 0,0-1 0,0 0 1,1 0-1,-1 0 0,10 5 1,-1-1 133,-2-2-43,-1 1 0,0 0 0,15 15 0,-15-14-129,0 1 0,1-1 0,0-1-1,0 0 1,0-1 0,1 0 0,0 0-1,0-1 1,16 3 0,17 4 55,58 7 0,-60-12-18,177 34 382,-191-37-358,1 0 0,41-1 0,62-9 49,-67 3-103,118-9 208,57-2-130,-44 5 166,-132 3-332,65-15 1,-119 19 40,0-1 1,-1-1 0,1 0 0,-1 0 0,0-1 0,11-7-1,-15 8 13,0 0-1,-1 0 0,0 0 0,0-1 0,0 0 0,0 0 0,-1 0 0,0-1 1,0 1-1,0-1 0,3-7 0,-6 11 10,-1 1-1,1-1 1,-1 1 0,1-1-1,-1 1 1,0-1 0,0 1-1,0-1 1,0 1 0,0-1-1,0 0 1,0 1 0,0-1-1,-1 1 1,1-1 0,-1 1-1,1-1 1,-2-1 0,-1-3-47,0 1 1,-1 0-1,-6-8 1,6 9-18,1-1 0,-1 0 0,-3-8 0,3 4 4,0 1-1,-1-1 1,1 1-1,-2-1 1,1 1-1,-1 1 1,0-1-1,-1 1 1,0 0 0,0 0-1,0 1 1,-1 0-1,0 0 1,-10-5-1,0 3-203,0 1-1,-1 0 1,1 1-1,-1 1 1,-25-3-1,21 4-2450,-1-1 0,-42-16-1,40 9-3902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6:55:20.9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2678 329 12288,'-1'-2'-1,"-1"1"0,1-1 1,-1 0-1,1 0 0,0 0 1,0 0-1,0 0 0,-2-3 1,3 3 0,-1 0 0,0 0 0,0 1 0,0-1 0,0 0 0,0 1 0,0-1 0,0 1 0,-1-1 0,1 1 0,0 0 0,-1 0 0,-1-2 0,-36-23-13,-2 1 0,-52-23 0,-9-5 84,80 41-6,-7-6 59,-1 2 0,-52-19 1,40 21-80,-2 3 0,1 2 0,-76-7 0,-136 13 372,-74 43-28,259-29-314,-365 84 1623,272-54-1583,122-33-133,1 3 0,1 1 0,0 3 0,-45 22 0,36-8 247,1 2 0,2 1 1,1 3-1,2 2 0,1 2 0,-57 70 1,86-94-234,1 1 0,0 0 0,1 0 0,1 1-1,1 1 1,0-1 0,1 2 0,1-1 0,1 0 0,1 1 0,0 0 0,1 0 0,1 1 0,1-1 0,1 0 0,3 28-1,2 10 70,3 0-1,15 57 0,-16-87 32,1 0 0,2 0 0,1-1 0,1 0 0,1-1 0,19 28-1,-8-21-83,0-1-1,3-1 0,0-2 0,2 0 1,1-2-1,1-2 0,1 0 1,37 19-1,166 84 339,-178-101-207,1-1 0,81 21-1,170 18-134,-183-41 43,279 32 45,-268-43 63,253 12 34,-231-25 74,252-35-1,-364 28-256,0-2 1,0-2-1,-1-3 0,-1-1 0,0-2 0,-2-2 0,0-2 0,68-46 0,121-127-213,-217 181 246,-1 0 0,-1-1 0,22-31 0,-29 37-73,-1-1 1,0 1-1,0-1 1,-1 0 0,0 0-1,-1-1 1,-1 1-1,1-1 1,0-11 0,-2-4-48,-1-1 1,-1 1-1,-2-1 1,0 1 0,-2 0-1,0 0 1,-2 0-1,-1 1 1,-16-34-1,-9-10 2,-2 2-1,-48-67 0,-63-75-44,105 156-60,-86-85 0,-54-18-436,157 139 583,-1 1 0,-1 1-1,0 1 1,-1 1 0,0 1 0,-31-8 0,1 6-315,-1 2 0,0 3 0,0 2 0,-1 3 0,0 3 0,1 2 0,-84 12 0,-22 24-4740,76-12 2571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7:11:21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842 177 6240,'-13'-9'2493,"1"-1"-1,-18-17 1,21 18-2232,0 1 0,0 0 1,-1 1-1,0-1 0,-18-8 0,-8 1-78,0 2 0,-1 1 0,0 2 0,-1 2 0,-73-7 1,78 13-156,-59 4 1,75 0-71,0 0 1,1 1-1,0 1 1,0 0-1,-24 10 1,32-10 70,0 1 0,1-1 1,-1 1-1,1 1 0,1-1 1,-12 13-1,-32 43 878,33-39-398,12-14-436,0 0 0,0 0 0,1 0 0,0 1 0,0-1 0,1 1 0,1 0 0,-1 0 0,1 1 0,1-1 0,-1 0 0,1 15 0,2 9 208,1 1 0,7 37 0,-7-60-84,4 18 110,1 0-1,15 38 1,-5-20-64,22 67 802,-36-106-1003,1 0 1,0 0-1,1-1 0,0 1 0,0-1 1,0 0-1,1 0 0,0-1 1,1 0-1,-1 0 0,15 10 1,-9-8 7,1 0 1,1-1 0,0 0 0,0-1 0,0-1 0,18 5 0,88 15 319,-99-22-364,1-2 1,0 0-1,36-3 0,12-7-28,0-4 1,86-26 0,-142 33 23,0 0 0,0-1 1,0 0-1,-1-1 0,-1-1 0,1 0 1,14-14-1,20-15 214,-37 31-204,0-1-1,-1 0 0,0 0 1,0-1-1,10-13 0,-15 16-7,0 0 0,-1 1-1,0-2 1,0 1 0,-1 0-1,1 0 1,-1-1 0,-1 1-1,1-1 1,-1 0 0,1-9-1,-2 1-48,-1 1-1,0-1 1,-1 0-1,0 0 0,-1 1 1,-1-1-1,-8-21 1,-6-7-216,-25-42 1,22 45 201,6 11 93,-1 1 0,-33-44 1,43 64-69,0 0 1,-1 0 0,-1 1-1,1 0 1,-1 1 0,0-1-1,-1 2 1,1-1 0,-1 1 0,0 0-1,-1 1 1,-16-5 0,21 7-241,-1 1 1,0 1 0,0-1 0,0 1 0,0 0-1,0 0 1,0 1 0,0 0 0,0 0 0,-11 3-1,5 1-1071,0-1-1,0 2 1,1 0-1,-12 8 1,5-2-5215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17:14:57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211 366 3232,'0'0'2298,"-23"8"1185,22-8-3410,1 0-1,-1 0 1,1 0-1,0 0 1,-1 0 0,1 0-1,-1 0 1,1 0-1,0 0 1,-1 0-1,1 0 1,-1 0 0,1 1-1,0-1 1,-1 0-1,1 0 1,0 1-1,-1-1 1,1 0 0,0 0-1,-1 1 1,1-1-1,0 0 1,-1 1-1,1-1 1,0 0 0,0 1-1,0-1 1,-1 0-1,1 1 1,13 9 796,-13-9-873,11 5 261,0 1-1,0-2 1,0 1 0,0-1 0,1-1 0,0 0 0,0-1 0,0 0 0,0-1-1,1 0 1,20 0 0,-32-2-258,133-6 575,-118 4-491,-1-1 0,0 0-1,0-1 1,0-1 0,-1 0-1,24-12 1,-26 10-76,10-5-7,-1 0-1,36-28 1,-52 36-12,0 0 1,-1 0-1,1-1 0,-1 1 1,0-1-1,-1 0 0,1 0 1,-1-1-1,0 1 1,0-1-1,-1 1 0,0-1 1,0 0-1,0 0 0,0 0 1,0-11-1,-2 14 26,0-1-1,0 1 0,0-1 0,-1 1 1,0-1-1,0 1 0,0-1 1,0 1-1,0 0 0,-1 0 1,0 0-1,1-1 0,-1 1 1,-4-5-1,-4-2-18,1 0-1,-18-13 0,1-1-283,18 15 235,0 1 0,-1 0 0,-1 0 0,1 1 0,-1 0 0,0 0 0,-1 1 1,0 1-1,-19-8 0,10 7 72,0 1 0,1 0 0,-1 2 0,-1 0 1,1 1-1,0 1 0,-1 1 0,1 1 0,-31 5 0,37-2-89,0 0 1,1 1-1,-1 0 0,-16 11 0,-48 32-14,74-45 76,-9 5 122,1 1-1,1 0 1,-1 0 0,1 1-1,1 1 1,0 0-1,1 0 1,-14 22 0,9-11 217,-20 48 0,31-62-307,0 0-1,1-1 0,0 1 1,0 0-1,1 0 0,0 1 1,0-1-1,1 0 0,0 0 1,2 14-1,-1-18-58,0 0 1,0 0-1,1 0 0,-1 0 1,1 0-1,0-1 0,0 1 1,0 0-1,1-1 0,-1 0 1,5 5-1,14 10-2198,2-1-3754,-11-11 1332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31T22:28:06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1068 323 1408,'-9'-2'298,"8"2"-229,0 0-1,0 0 1,0 0-1,1-1 1,-1 1 0,0 0-1,0 0 1,0-1 0,1 1-1,-1 0 1,0-1-1,0 1 1,1-1 0,-2 0-1,2 0-31,-1 0 0,0 0 0,1 0 0,-1 0 0,1-1 0,0 1 0,-1 0 0,1 0 0,0-1 0,0 1 0,0 0 0,0 0 0,0-3 0,0 2-23,2-8 106,0 23 253,-1 58 27,1-61-28,0-30 24,3-71 180,-2 59 85,1 22-165,1-1 64,33-94 2203,-37 102-2638,0-1 0,0 1 0,0-1 0,-1 0 0,1 1 0,-1-1 0,0-6 0,0 8-64,0 1 1,-1-1-1,1 1 0,0-1 1,-1 1-1,1 0 1,-1-1-1,1 1 1,-1 0-1,1-1 1,-1 1-1,0 0 1,0 0-1,0 0 0,0 0 1,0 0-1,0 0 1,0 0-1,0 0 1,0 0-1,-3-1 1,4 1-39,-1 1-1,0 0 1,1 0 0,-1 0 0,1 0 0,-1 0 0,0 0 0,1 0 0,-1 1 0,0-1 0,1 0 0,-1 0 0,1 0-1,-1 1 1,1-1 0,-1 0 0,0 1 0,1-1 0,-1 0 0,1 1 0,-1-1 0,1 0 0,0 1 0,-1-1-1,1 1 1,-1 0 0,-13 17 39,10-12 63,-2 2 91,-1 0 0,2 1 0,-7 11 0,11-19-205,0 1 1,-1-1-1,1 1 0,0-1 1,-1 0-1,1 1 0,-1-1 1,1 0-1,-1 0 0,0 0 1,1 0-1,-1 0 0,0-1 1,0 1-1,1 0 0,-1-1 1,0 1-1,0-1 0,0 0 1,0 0-1,0 0 0,0 0 1,-2 0-1,0 0 20,-1 0-1,1-1 0,0 0 1,0 0-1,-1 0 0,1 0 1,0-1-1,0 1 1,-5-4-1,-17-10-1,12 6-131,-21-15-1,22 15 28,0 0 1,-1 0-1,0 2 0,0 0 1,0 0-1,-1 1 0,0 1 1,0 0-1,-18-2 0,12 4 66,0 0 0,0 2 0,0 0 0,0 1 0,0 1-1,-30 6 1,38-4-5,0 1 0,1 0 0,0 0 0,-1 1 0,2 1-1,-1 0 1,-20 15 0,-2 5 93,-33 33 0,26-22-92,22-20 148,0 0 0,2 0-1,-29 38 1,-10 20-43,34-47 101,-22 35 0,38-52-144,0 0-1,1 0 0,0 1 0,1 0 0,0-1 0,1 1 1,-2 15-1,0 32-53,2 1 0,11 105 0,-8-154 73,3 11 18,0 0-1,1-1 0,2 1 1,0-1-1,9 21 0,-5-23-53,0 0 0,1-1 0,2 0 0,19 23 0,-9-17-32,0-1 0,2-2 0,44 31 0,-40-31 46,2-2 1,0-2-1,1-1 0,1-1 0,67 20 1,-85-32-31,1 0 1,0-1 0,0 0 0,0-2-1,1 0 1,-1 0 0,0-2 0,0 0-1,0 0 1,-1-2 0,1 0 0,-1-1-1,27-12 1,122-76 324,-118 68-346,90-53-9,-112 63 24,0-2 0,-2 0 1,29-29-1,-25 21 49,11-13-113,-32 33 40,38-53-62,-39 51 88,1-1 0,-1 1 0,-1-1 1,0 0-1,0 0 0,2-11 0,0-11 22,-3 1 1,0 0 0,-2-1-1,-5-47 1,1 18-134,1 25-26,-14-59 0,-5 26 317,19 54-179,-2 0 0,0 0 1,0 0-1,-1 0 0,-1 1 1,0 0-1,-9-12 0,13 21-25,0 0-1,0 0 0,-1 0 0,1 0 0,-1 1 0,0-1 0,1 1 0,-8-3 0,-19-13 76,-71-52-767,89 63 629,1 1 0,-1 1-1,-1 0 1,1 0 0,-1 1 0,0 1-1,-21-3 1,12 4-329,-1 0 0,1 2 0,-39 3 0,-85 4-5351,124-7 3878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1T16:48:43.1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8806 332 3328,'1'-12'667,"-1"4"-273,0-1-1,0 1 1,-1 0 0,-2-13-1,2 19-211,0 0-1,0 0 1,1-1-1,-1 1 1,0 0 0,-1 0-1,1 0 1,0 0-1,-1 0 1,1 1-1,-1-1 1,1 0-1,-1 0 1,0 1-1,0-1 1,0 1 0,0 0-1,0 0 1,0 0-1,-4-2 1,1 3 100,4 2-259,0-1 0,1 0 0,-1 0 0,0 0-1,1 1 1,-1-1 0,1 0 0,0 1-1,-1-1 1,1 2 0,-13 75 324,13-76-325,0-1 1,0 0-1,-1 1 1,1-1-1,-1 1 1,1-1 0,-1 0-1,0 1 1,1-1-1,-1 0 1,0 1-1,0-1 1,-2 2-1,3-3-5,-1 1 0,1-1 0,-1 0-1,0 0 1,1 1 0,-1-1-1,0 0 1,1 0 0,-1 0 0,0 1-1,0-1 1,1 0 0,-1 0 0,-1-1-1,-2 2 90,-4-3 119,7 1-204,0-1 0,0 1 1,0 0-1,0-1 0,0 1 0,1 0 0,-1-1 1,1 1-1,-1-1 0,0-1 0,-17-76 326,18 78-332,0 0 0,0 0 0,-1 0 0,1 0 0,0 0-1,-1 0 1,1 0 0,-1 0 0,0 0 0,1 0 0,-1 0 0,0 0 0,1 0 0,-1 0 0,0 1 0,0-1 0,0 0-1,0 0 1,0 1 0,1-1 0,-1 1 0,0-1 0,0 1 0,-1-1 0,1 1 0,0 0 0,0 0 0,0-1 0,0 1-1,0 0 1,0 0 0,0 0 0,0 0 0,-1 0 0,1 0 0,0 1 0,0-1 0,-1 0 0,-6 1 80,-13 0 168,-23 4 0,-4 1-186,-8-3 28,1-2 0,-62-6 0,84 0 39,-35-12 0,-13-2 85,-21-3-78,58 11-93,-67-8 0,-342-34-512,214 34 517,167 15-104,7-2 26,-69-16 0,-9-2-174,40 13 251,-1 4 0,-145 10 1,-169 32-108,235-18-12,58-9 153,-67 8-202,-26 13-58,-166 28 242,356-52-135,-27 5 58,0-2 1,-60 1-1,83-11 9,0-1 1,1-2-1,-39-10 1,29 6 35,-41-5-1,7 8 67,-1 4 0,-150 14 0,213-11-139,-1-1 0,0 0 0,0-1 0,-19-4 0,15 2 92,-28-1 0,-56-1-16,1-1-274,-21-1 383,0 0 31,90 8-250,6-1 67,1 0 0,-31-5 0,29 2-36,0 2 0,0 0 0,-46 6 0,8 0-26,-181 24 201,167-17-135,-126 5 0,-187-10 19,1 29 198,167 14-8,19-4-496,130-33 385,0-3 0,-78 1 1,108-11-78,-83 2-311,109 0 260,0 1 1,-1 0-1,2 2 1,-33 10-1,-68 30 70,42-18 40,-120 62 0,120-43-94,68-40 35,0 1 0,1 0-1,-1 1 1,1 0 0,-12 17 0,16-19-19,-1 0-1,2 0 1,-1 1 0,-5 13 0,8-19-10,1 1 1,-1 0-1,1 0 0,0 0 1,-1-1-1,1 1 0,0 0 1,0 0-1,0 0 0,0 0 1,0 0-1,1-1 0,-1 1 1,1 0-1,-1 0 0,1 0 1,0-1-1,-1 1 0,1 0 1,0-1-1,0 1 0,0-1 1,0 1-1,3 2 0,11 9 21,0-1 0,2-1 0,-1 0 0,1-1 0,26 11 0,27 17 149,41 39-139,-79-51-20,2-3 0,0-1 0,66 31 0,-67-40 81,0-2 1,0-2-1,54 9 0,-32-11 8,81-1 0,-78-6-56,166 4 95,106 1 203,-197-6-11,-82 0-270,228 10 109,-159 1-88,58 6-131,155 37 283,-273-42-259,30 8 23,41 5 0,-38-13 195,99-3 0,250 12-355,-300-4 97,175 11 270,10-37 214,-33 5-342,-178 6-190,352 8 79,-350 0 111,26 0 39,138-21-123,-161 5-11,527-11 763,-336 12-187,-166 1-347,56 0-106,138-12-43,-2-20 513,-50 5-392,125-24-67,-332 37-143,0-3 0,-2-4 0,-1-3 0,-1-4 0,109-63 0,-157 80 11,-4 3-91,-1-1 0,-1-2 1,0 0-1,25-24 0,-40 32 101,22-24-203,-28 29 216,-1 1 0,1 0-1,-1-1 1,1 0 0,-1 1 0,0-1 0,0 0 0,0 0-1,-1 1 1,1-1 0,-1 0 0,1-4 0,1-13 108,-2 18-116,1 0 1,-1-1 0,0 1 0,0 0 0,0 0-1,0 0 1,0-1 0,0 1 0,0 0 0,-1 0-1,1 0 1,-1 0 0,1 0 0,-1 0 0,0-1-1,0 2 1,0-1 0,0 0 0,0 0 0,-3-3-1,-3-2-156,0 1-1,0-1 0,-1 1 0,1 1 1,-18-10-1,3 4-25,-24-7 0,-45-15 201,25 10-56,-106-52-1,121 43-54,34 20 59,-21-11 0,7 6 88,0-1-1,-29-22 0,43 26-74,-1 2 1,-1 0 0,0 1-1,0 1 1,-1 1 0,0 1-1,0 1 1,-26-6-1,-8 1-262,10 3-194,-80-28-1,99 26 459,14 6-1040,0 1 0,0-1-1,0 2 1,-1-1 0,0 2 0,1-1 0,-18 0 0,-15 5-3860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1T16:52:15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1124 53 3392,'-5'-2'636,"4"2"-489,0-1 1,0 1-1,0 0 1,0-1-1,0 1 0,0-1 1,0 0-1,0 1 0,0-1 1,0 0-1,0 1 0,0-1 1,0 0-1,1 0 0,-1 0 1,0-1-1,0 1-68,1 0-1,0 0 1,-1 0-1,1 0 1,0 0-1,-1 0 1,0 0-1,1 0 1,-1 0-1,1 0 1,-1 0-1,0 1 1,0-1 0,1 0-1,-1 0 1,0 1-1,0-1 1,0 0-1,0 1 1,0-1-1,0 1 1,0-1-1,0 1 1,-2-1-1,-1 0 78,0 0-1,0 0 1,0 0-1,0 0 1,-7 0-1,-25 1 437,-50-8 0,49 5-603,0 1-1,-41 4 1,47-1-62,-185 18 740,197-17-579,0 2-1,0 0 1,1 1-1,0 1 1,0 1 0,1 0-1,-1 2 1,2-1 0,-1 2-1,1 1 1,1 0-1,0 0 1,-16 17 0,-6 14-111,2 2 0,2 1 1,-35 62-1,53-80 63,1 0 0,1 1 0,1 1 0,1 0 0,2 1 0,1 0 0,2 0 0,1 1 0,1-1 0,1 1 0,2 0 0,1 0 0,6 43 0,-3-55-20,1 0 0,1 0-1,1 0 1,1-1 0,0 0 0,2 0 0,0-1-1,0 0 1,2-1 0,19 24 0,-4-10-64,2-2 1,2-1-1,0-1 1,37 24-1,246 156-783,-296-197 820,-1 0 0,1-2 1,0 0-1,1 0 0,0-2 0,0 0 0,0-2 0,0 1 0,33 0 0,-25-5 50,-1-1 1,0-2-1,0 0 0,0-1 1,0-2-1,-1 0 0,40-19 1,-33 11-46,-2-1 0,1-1 0,-2-2 1,0-1-1,31-30 0,-40 31 12,-1 0 0,-1-2-1,-1 0 1,0-1 0,-2 0 0,-1-1-1,16-38 1,-5-1-68,28-116 1,-42 138-33,-2 0 1,-2 0 0,2-63 0,-9 76 103,0 0-1,-2-1 1,-1 1-1,-1 0 1,-1 1 0,-13-34-1,11 37 29,-1 1 0,-1 1 0,-1-1 0,-16-22 0,21 36-62,0 0-1,0 0 1,-1 1 0,0 0 0,-1 0 0,0 1-1,0 0 1,0 0 0,-1 1 0,1 0-1,-1 0 1,-16-5 0,13 7-269,0-1-1,0 2 1,-1 0-1,1 0 1,-1 1-1,1 1 1,-1 0-1,1 1 1,-1 0 0,-15 3-1,-26 11-3171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A8FA-525E-40C1-B844-E97B27EE9094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AFC84-AB80-43FD-939D-2512A4EA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7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java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util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Driver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sc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getName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("</a:t>
            </a:r>
            <a:r>
              <a:rPr lang="en-US" b="0">
                <a:solidFill>
                  <a:srgbClr val="889B4A"/>
                </a:solidFill>
                <a:effectLst/>
                <a:latin typeface="Consolas" panose="020B0609020204030204" pitchFamily="49" charset="0"/>
              </a:rPr>
              <a:t>Hello 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" +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sc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close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getName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("</a:t>
            </a:r>
            <a:r>
              <a:rPr lang="en-US" b="0">
                <a:solidFill>
                  <a:srgbClr val="889B4A"/>
                </a:solidFill>
                <a:effectLst/>
                <a:latin typeface="Consolas" panose="020B0609020204030204" pitchFamily="49" charset="0"/>
              </a:rPr>
              <a:t>Enter your name: 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");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sc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nextLine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AFC84-AB80-43FD-939D-2512A4EA25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javafx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javafx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geometry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javafx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javafx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control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javafx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control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javafx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BorderPane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javafx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stage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HelloGUI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lblMessage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@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Override</a:t>
            </a:r>
            <a:endParaRPr lang="en-US" b="0">
              <a:solidFill>
                <a:srgbClr val="D3AF8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BorderPane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BorderPane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();  </a:t>
            </a:r>
            <a:r>
              <a:rPr lang="en-US" b="0">
                <a:solidFill>
                  <a:srgbClr val="A57A4C"/>
                </a:solidFill>
                <a:effectLst/>
                <a:latin typeface="Consolas" panose="020B0609020204030204" pitchFamily="49" charset="0"/>
              </a:rPr>
              <a:t>// make layout to hold controls</a:t>
            </a:r>
            <a:endParaRPr lang="en-US" b="0">
              <a:solidFill>
                <a:srgbClr val="D3AF8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setupControls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  </a:t>
            </a:r>
            <a:r>
              <a:rPr lang="en-US" b="0">
                <a:solidFill>
                  <a:srgbClr val="A57A4C"/>
                </a:solidFill>
                <a:effectLst/>
                <a:latin typeface="Consolas" panose="020B0609020204030204" pitchFamily="49" charset="0"/>
              </a:rPr>
              <a:t>// initialize and place controls</a:t>
            </a:r>
            <a:endParaRPr lang="en-US" b="0">
              <a:solidFill>
                <a:srgbClr val="D3AF8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  </a:t>
            </a:r>
            <a:r>
              <a:rPr lang="en-US" b="0">
                <a:solidFill>
                  <a:srgbClr val="A57A4C"/>
                </a:solidFill>
                <a:effectLst/>
                <a:latin typeface="Consolas" panose="020B0609020204030204" pitchFamily="49" charset="0"/>
              </a:rPr>
              <a:t>// Set up the main scene</a:t>
            </a:r>
            <a:endParaRPr lang="en-US" b="0">
              <a:solidFill>
                <a:srgbClr val="D3AF8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   </a:t>
            </a:r>
            <a:r>
              <a:rPr lang="en-US" b="0">
                <a:solidFill>
                  <a:srgbClr val="A57A4C"/>
                </a:solidFill>
                <a:effectLst/>
                <a:latin typeface="Consolas" panose="020B0609020204030204" pitchFamily="49" charset="0"/>
              </a:rPr>
              <a:t>// finalize and show the stage     </a:t>
            </a:r>
            <a:endParaRPr lang="en-US" b="0">
              <a:solidFill>
                <a:srgbClr val="D3AF8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setupControls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BorderPane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btnHello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btnHello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setText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("</a:t>
            </a:r>
            <a:r>
              <a:rPr lang="en-US" b="0">
                <a:solidFill>
                  <a:srgbClr val="889B4A"/>
                </a:solidFill>
                <a:effectLst/>
                <a:latin typeface="Consolas" panose="020B0609020204030204" pitchFamily="49" charset="0"/>
              </a:rPr>
              <a:t>Say 'Hello World'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");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btnHello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setOnAction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lblMessage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setText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("</a:t>
            </a:r>
            <a:r>
              <a:rPr lang="en-US" b="0">
                <a:solidFill>
                  <a:srgbClr val="889B4A"/>
                </a:solidFill>
                <a:effectLst/>
                <a:latin typeface="Consolas" panose="020B0609020204030204" pitchFamily="49" charset="0"/>
              </a:rPr>
              <a:t>Hello World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"));</a:t>
            </a:r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A57A4C"/>
                </a:solidFill>
                <a:effectLst/>
                <a:latin typeface="Consolas" panose="020B0609020204030204" pitchFamily="49" charset="0"/>
              </a:rPr>
              <a:t>// Add controls to border pane</a:t>
            </a:r>
            <a:endParaRPr lang="en-US" b="0">
              <a:solidFill>
                <a:srgbClr val="D3AF8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setTop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btnHello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BorderPane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setAlignment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btnHello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setCenter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("</a:t>
            </a:r>
            <a:r>
              <a:rPr lang="en-US" b="0">
                <a:solidFill>
                  <a:srgbClr val="889B4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"));  </a:t>
            </a:r>
            <a:r>
              <a:rPr lang="en-US" b="0">
                <a:solidFill>
                  <a:srgbClr val="A57A4C"/>
                </a:solidFill>
                <a:effectLst/>
                <a:latin typeface="Consolas" panose="020B0609020204030204" pitchFamily="49" charset="0"/>
              </a:rPr>
              <a:t>// cheap way to get vertical space</a:t>
            </a:r>
            <a:endParaRPr lang="en-US" b="0">
              <a:solidFill>
                <a:srgbClr val="D3AF8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setBottom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lblMessage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BorderPane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setAlignment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lblMessage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98676A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>
                <a:solidFill>
                  <a:srgbClr val="F06431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setWidth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F79A32"/>
                </a:solidFill>
                <a:effectLst/>
                <a:latin typeface="Consolas" panose="020B0609020204030204" pitchFamily="49" charset="0"/>
              </a:rPr>
              <a:t>499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setTitle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("</a:t>
            </a:r>
            <a:r>
              <a:rPr lang="en-US" b="0">
                <a:solidFill>
                  <a:srgbClr val="889B4A"/>
                </a:solidFill>
                <a:effectLst/>
                <a:latin typeface="Consolas" panose="020B0609020204030204" pitchFamily="49" charset="0"/>
              </a:rPr>
              <a:t>Hello World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");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setScene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>
                <a:solidFill>
                  <a:srgbClr val="DC3958"/>
                </a:solidFill>
                <a:effectLst/>
                <a:latin typeface="Consolas" panose="020B0609020204030204" pitchFamily="49" charset="0"/>
              </a:rPr>
              <a:t>mainStage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>
                <a:solidFill>
                  <a:srgbClr val="8AB1B0"/>
                </a:solidFill>
                <a:effectLst/>
                <a:latin typeface="Consolas" panose="020B0609020204030204" pitchFamily="49" charset="0"/>
              </a:rPr>
              <a:t>show</a:t>
            </a:r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br>
              <a:rPr lang="en-US" b="0">
                <a:solidFill>
                  <a:srgbClr val="D3AF86"/>
                </a:solidFill>
                <a:effectLst/>
                <a:latin typeface="Consolas" panose="020B0609020204030204" pitchFamily="49" charset="0"/>
              </a:rPr>
            </a:br>
            <a:endParaRPr lang="en-US" b="0">
              <a:solidFill>
                <a:srgbClr val="D3AF86"/>
              </a:solidFill>
              <a:effectLst/>
              <a:latin typeface="Consolas" panose="020B0609020204030204" pitchFamily="49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AFC84-AB80-43FD-939D-2512A4EA25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3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3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665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4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4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537"/>
            <a:ext cx="9144000" cy="488314"/>
          </a:xfrm>
        </p:spPr>
        <p:txBody>
          <a:bodyPr/>
          <a:lstStyle>
            <a:lvl1pPr algn="ctr">
              <a:defRPr sz="36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1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A651-BDAA-4D70-B408-E5B1DCC649A2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2AAB-8E39-4A80-9C2C-C566B8CBA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19.png"/><Relationship Id="rId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openjfx.i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ode.visualstudio.com/docs/editor/github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customXml" Target="../ink/ink10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55B103-0648-4761-B5D2-59995BEC9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Getting Started </a:t>
            </a:r>
            <a:br>
              <a:rPr lang="en-US"/>
            </a:br>
            <a:r>
              <a:rPr lang="en-US"/>
              <a:t>with VS Code</a:t>
            </a:r>
          </a:p>
        </p:txBody>
      </p:sp>
    </p:spTree>
    <p:extLst>
      <p:ext uri="{BB962C8B-B14F-4D97-AF65-F5344CB8AC3E}">
        <p14:creationId xmlns:p14="http://schemas.microsoft.com/office/powerpoint/2010/main" val="421921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EC4F82-EC8D-44A5-8C5B-655F8F25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1967"/>
            <a:ext cx="9144000" cy="5828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19FD8-E234-4C65-AA95-31AEB03D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 the Driver as shown below and run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6F535-E6F4-4EF3-99F3-E1D3EC62B7A3}"/>
              </a:ext>
            </a:extLst>
          </p:cNvPr>
          <p:cNvSpPr txBox="1"/>
          <p:nvPr/>
        </p:nvSpPr>
        <p:spPr>
          <a:xfrm>
            <a:off x="414975" y="2995022"/>
            <a:ext cx="2014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A Scanner  can read from System.in, i.e., the console or terminal in VS Code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74C46A-D4B0-4342-B5E0-D7B08C0A8D17}"/>
                  </a:ext>
                </a:extLst>
              </p14:cNvPr>
              <p14:cNvContentPartPr/>
              <p14:nvPr/>
            </p14:nvContentPartPr>
            <p14:xfrm>
              <a:off x="3577393" y="5859300"/>
              <a:ext cx="395280" cy="324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74C46A-D4B0-4342-B5E0-D7B08C0A8D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8393" y="5850300"/>
                <a:ext cx="412920" cy="3416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4029C11-980A-4DEF-AEFA-E297C9439102}"/>
              </a:ext>
            </a:extLst>
          </p:cNvPr>
          <p:cNvSpPr txBox="1"/>
          <p:nvPr/>
        </p:nvSpPr>
        <p:spPr>
          <a:xfrm>
            <a:off x="6714580" y="1669627"/>
            <a:ext cx="2014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There are many ways to run code, but I like to click the Run button.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B38D04-276C-4141-8305-F332DE8362C7}"/>
                  </a:ext>
                </a:extLst>
              </p14:cNvPr>
              <p14:cNvContentPartPr/>
              <p14:nvPr/>
            </p14:nvContentPartPr>
            <p14:xfrm>
              <a:off x="3140656" y="2319758"/>
              <a:ext cx="281520" cy="17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B38D04-276C-4141-8305-F332DE8362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2016" y="2310758"/>
                <a:ext cx="299160" cy="19332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B4512F-2E0D-47D6-879B-C9D88F73A9CE}"/>
              </a:ext>
            </a:extLst>
          </p:cNvPr>
          <p:cNvCxnSpPr>
            <a:cxnSpLocks/>
          </p:cNvCxnSpPr>
          <p:nvPr/>
        </p:nvCxnSpPr>
        <p:spPr>
          <a:xfrm>
            <a:off x="1691640" y="4362563"/>
            <a:ext cx="914400" cy="1139077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21CC24-285B-4598-A4C3-3F957058DDB3}"/>
              </a:ext>
            </a:extLst>
          </p:cNvPr>
          <p:cNvCxnSpPr>
            <a:cxnSpLocks/>
          </p:cNvCxnSpPr>
          <p:nvPr/>
        </p:nvCxnSpPr>
        <p:spPr>
          <a:xfrm flipH="1">
            <a:off x="5642700" y="2269792"/>
            <a:ext cx="1071880" cy="99931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295AD8F-7081-4041-956D-680A7D0C9885}"/>
              </a:ext>
            </a:extLst>
          </p:cNvPr>
          <p:cNvSpPr txBox="1"/>
          <p:nvPr/>
        </p:nvSpPr>
        <p:spPr>
          <a:xfrm>
            <a:off x="6778255" y="3304396"/>
            <a:ext cx="166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4">
                    <a:lumMod val="20000"/>
                    <a:lumOff val="80000"/>
                  </a:schemeClr>
                </a:solidFill>
              </a:rPr>
              <a:t>Source code in the notes of this slide.</a:t>
            </a:r>
          </a:p>
        </p:txBody>
      </p:sp>
    </p:spTree>
    <p:extLst>
      <p:ext uri="{BB962C8B-B14F-4D97-AF65-F5344CB8AC3E}">
        <p14:creationId xmlns:p14="http://schemas.microsoft.com/office/powerpoint/2010/main" val="224551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EE1B-7010-45F6-955A-3A51D776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Java Code Generators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3BC17-8C66-4672-9175-27CD1CBD378B}"/>
              </a:ext>
            </a:extLst>
          </p:cNvPr>
          <p:cNvSpPr txBox="1"/>
          <p:nvPr/>
        </p:nvSpPr>
        <p:spPr>
          <a:xfrm>
            <a:off x="268472" y="1026340"/>
            <a:ext cx="8607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Java code generators are a nice touch.</a:t>
            </a:r>
          </a:p>
          <a:p>
            <a:r>
              <a:rPr lang="en-US"/>
              <a:t>You should install this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4614A-82C8-4FD1-A4EE-CF9FFB7C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990"/>
            <a:ext cx="9144000" cy="23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7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55B103-0648-4761-B5D2-59995BEC9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JavaFX</a:t>
            </a:r>
          </a:p>
        </p:txBody>
      </p:sp>
    </p:spTree>
    <p:extLst>
      <p:ext uri="{BB962C8B-B14F-4D97-AF65-F5344CB8AC3E}">
        <p14:creationId xmlns:p14="http://schemas.microsoft.com/office/powerpoint/2010/main" val="292355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0350-D0EA-4A68-AD2D-EFA7D812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 install JavaFX Support Extension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6D4CAA-18C6-49B5-943A-5E401180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73549"/>
            <a:ext cx="7886700" cy="2503414"/>
          </a:xfrm>
        </p:spPr>
        <p:txBody>
          <a:bodyPr/>
          <a:lstStyle/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Download JavaFX from </a:t>
            </a: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https://openjfx.io/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extracted the files to C:\Program Files\JavaFX  (a new folder I made)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A43EC-B80A-466C-AFE5-DE8BA632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1125153"/>
            <a:ext cx="9144000" cy="21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2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9FD8-E234-4C65-AA95-31AEB03D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162" y="420349"/>
            <a:ext cx="5661837" cy="488314"/>
          </a:xfrm>
        </p:spPr>
        <p:txBody>
          <a:bodyPr/>
          <a:lstStyle/>
          <a:p>
            <a:r>
              <a:rPr lang="en-US"/>
              <a:t>Add the JavaFX libraries into your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A28E2-D2E4-4A16-A651-61F33368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02" y="0"/>
            <a:ext cx="2846497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029C11-980A-4DEF-AEFA-E297C9439102}"/>
              </a:ext>
            </a:extLst>
          </p:cNvPr>
          <p:cNvSpPr txBox="1"/>
          <p:nvPr/>
        </p:nvSpPr>
        <p:spPr>
          <a:xfrm>
            <a:off x="1147224" y="6028976"/>
            <a:ext cx="201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No references!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51FBBB6-A6A6-4C86-9966-18774A6FD214}"/>
              </a:ext>
            </a:extLst>
          </p:cNvPr>
          <p:cNvSpPr txBox="1">
            <a:spLocks/>
          </p:cNvSpPr>
          <p:nvPr/>
        </p:nvSpPr>
        <p:spPr>
          <a:xfrm>
            <a:off x="3551274" y="1573618"/>
            <a:ext cx="4815220" cy="2503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Click on the + sign and an Open window will appear.  Navigate to where you installed JavaFX and select all the jar files in the lib folder.</a:t>
            </a:r>
            <a:endParaRPr lang="en-US"/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1543BB0E-8211-491D-AF75-3ADED86DA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162" y="2518070"/>
            <a:ext cx="5360923" cy="38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2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7CB1-754D-440D-9A66-FB7767F6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make a new Driver/GUI with JavaFX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3389C-98A1-443A-98AF-1C14B4B75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538"/>
            <a:ext cx="9144000" cy="5263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290F5B-5217-4DE8-A340-972CF468B7FB}"/>
              </a:ext>
            </a:extLst>
          </p:cNvPr>
          <p:cNvSpPr txBox="1"/>
          <p:nvPr/>
        </p:nvSpPr>
        <p:spPr>
          <a:xfrm>
            <a:off x="6667419" y="3705446"/>
            <a:ext cx="166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accent4">
                    <a:lumMod val="20000"/>
                    <a:lumOff val="80000"/>
                  </a:schemeClr>
                </a:solidFill>
              </a:rPr>
              <a:t>Source code in the notes of this slide.</a:t>
            </a:r>
          </a:p>
        </p:txBody>
      </p:sp>
    </p:spTree>
    <p:extLst>
      <p:ext uri="{BB962C8B-B14F-4D97-AF65-F5344CB8AC3E}">
        <p14:creationId xmlns:p14="http://schemas.microsoft.com/office/powerpoint/2010/main" val="272476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B381-B9CC-4464-8D78-1F707ADF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459"/>
            <a:ext cx="9144000" cy="488314"/>
          </a:xfrm>
        </p:spPr>
        <p:txBody>
          <a:bodyPr/>
          <a:lstStyle/>
          <a:p>
            <a:r>
              <a:rPr lang="en-US"/>
              <a:t>From the Run Menu choose Add Configuration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A98C6-2996-4F49-9F85-D4D831AF8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96" y="1313411"/>
            <a:ext cx="5304207" cy="55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7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7EAC1BB-E535-4570-94EA-5C1060570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" y="1129232"/>
            <a:ext cx="9144000" cy="5674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85602-CE4C-4865-8C05-53C4F21D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will create a launch.json file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EC2C25-C46E-4F8A-9CB8-C9C52B3F507C}"/>
              </a:ext>
            </a:extLst>
          </p:cNvPr>
          <p:cNvCxnSpPr>
            <a:cxnSpLocks/>
          </p:cNvCxnSpPr>
          <p:nvPr/>
        </p:nvCxnSpPr>
        <p:spPr>
          <a:xfrm flipH="1" flipV="1">
            <a:off x="1368829" y="2128058"/>
            <a:ext cx="784265" cy="365277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7EFBA3-6612-4460-AF49-6FD948B7E5FA}"/>
              </a:ext>
            </a:extLst>
          </p:cNvPr>
          <p:cNvSpPr txBox="1"/>
          <p:nvPr/>
        </p:nvSpPr>
        <p:spPr>
          <a:xfrm>
            <a:off x="5938725" y="3359887"/>
            <a:ext cx="2434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This is how we will launch that App.java that was made for us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99661C-A6A5-4738-9595-695E3C6B5D1C}"/>
              </a:ext>
            </a:extLst>
          </p:cNvPr>
          <p:cNvCxnSpPr>
            <a:cxnSpLocks/>
          </p:cNvCxnSpPr>
          <p:nvPr/>
        </p:nvCxnSpPr>
        <p:spPr>
          <a:xfrm flipH="1">
            <a:off x="4866845" y="3821503"/>
            <a:ext cx="1071880" cy="99931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555B8C3-04F3-4A41-97D9-EC3B5BD95416}"/>
              </a:ext>
            </a:extLst>
          </p:cNvPr>
          <p:cNvSpPr txBox="1"/>
          <p:nvPr/>
        </p:nvSpPr>
        <p:spPr>
          <a:xfrm>
            <a:off x="6279549" y="4552395"/>
            <a:ext cx="243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This is how we will launch Driver.java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A0F27D-E3EF-46DC-8D1E-333747B04B44}"/>
              </a:ext>
            </a:extLst>
          </p:cNvPr>
          <p:cNvCxnSpPr>
            <a:cxnSpLocks/>
          </p:cNvCxnSpPr>
          <p:nvPr/>
        </p:nvCxnSpPr>
        <p:spPr>
          <a:xfrm flipH="1">
            <a:off x="5207669" y="5014011"/>
            <a:ext cx="1071880" cy="99931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2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4A4E-38F5-4CEC-92AC-2BCE7D9E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need to change the launch of JavaFX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DB799-DC47-4A30-8E5C-98C2EB18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810"/>
            <a:ext cx="9144000" cy="311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6CD942-5522-4B10-92A4-C7292468D76F}"/>
              </a:ext>
            </a:extLst>
          </p:cNvPr>
          <p:cNvSpPr txBox="1"/>
          <p:nvPr/>
        </p:nvSpPr>
        <p:spPr>
          <a:xfrm>
            <a:off x="6279549" y="1875699"/>
            <a:ext cx="243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This is how we will launch HelloGUI.java, but we need to add in JavaFX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2E047F-028B-4CE9-9886-8F7517D76AD6}"/>
              </a:ext>
            </a:extLst>
          </p:cNvPr>
          <p:cNvCxnSpPr>
            <a:cxnSpLocks/>
          </p:cNvCxnSpPr>
          <p:nvPr/>
        </p:nvCxnSpPr>
        <p:spPr>
          <a:xfrm flipH="1">
            <a:off x="5207669" y="2492490"/>
            <a:ext cx="1071880" cy="99931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0D239E-74C1-4A83-9E19-F45C400AAB80}"/>
              </a:ext>
            </a:extLst>
          </p:cNvPr>
          <p:cNvCxnSpPr>
            <a:cxnSpLocks/>
          </p:cNvCxnSpPr>
          <p:nvPr/>
        </p:nvCxnSpPr>
        <p:spPr>
          <a:xfrm flipH="1" flipV="1">
            <a:off x="5743609" y="3347258"/>
            <a:ext cx="396726" cy="393470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6213AF1-E5A6-4217-BF72-F841936B20E2}"/>
              </a:ext>
            </a:extLst>
          </p:cNvPr>
          <p:cNvSpPr txBox="1">
            <a:spLocks/>
          </p:cNvSpPr>
          <p:nvPr/>
        </p:nvSpPr>
        <p:spPr>
          <a:xfrm>
            <a:off x="138545" y="4285141"/>
            <a:ext cx="8707743" cy="24663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need to add another key/value pair to launch.json for HelloGUI that tells the compiler where to find JavaFX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0">
                <a:effectLst/>
                <a:latin typeface="Consolas" panose="020B0609020204030204" pitchFamily="49" charset="0"/>
              </a:rPr>
              <a:t>"vmArgs": "--module-path </a:t>
            </a:r>
            <a:r>
              <a:rPr lang="en-US" sz="1800" b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\"</a:t>
            </a:r>
            <a:r>
              <a:rPr lang="en-US" sz="1800" b="0">
                <a:effectLst/>
                <a:latin typeface="Consolas" panose="020B0609020204030204" pitchFamily="49" charset="0"/>
              </a:rPr>
              <a:t>C:/Program Files/JavaFX/javafx-sdk-17.0.1/lib</a:t>
            </a:r>
            <a:r>
              <a:rPr lang="en-US" sz="1800" b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\" </a:t>
            </a:r>
            <a:r>
              <a:rPr lang="en-US" sz="1800" b="0">
                <a:effectLst/>
                <a:latin typeface="Consolas" panose="020B0609020204030204" pitchFamily="49" charset="0"/>
              </a:rPr>
              <a:t>--add-modules javafx.controls,javafx.fxml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</a:rPr>
              <a:t>This can be added after the </a:t>
            </a:r>
            <a:r>
              <a:rPr lang="en-US" sz="1600">
                <a:latin typeface="Consolas" panose="020B0609020204030204" pitchFamily="49" charset="0"/>
              </a:rPr>
              <a:t>"request": "launch"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</a:rPr>
              <a:t>line, but must be on one row as shown above.  Note the use of the escaped quotes, which is needed in Windows because there is a space in the path name (Program Files).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0">
                <a:effectLst/>
                <a:latin typeface="Consolas" panose="020B0609020204030204" pitchFamily="49" charset="0"/>
              </a:rPr>
              <a:t>"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55B103-0648-4761-B5D2-59995BEC9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/>
              <a:t>Packages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6AC365-5B0C-4A99-BC35-AF2B65887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37973"/>
            <a:ext cx="6858000" cy="1655762"/>
          </a:xfrm>
        </p:spPr>
        <p:txBody>
          <a:bodyPr/>
          <a:lstStyle/>
          <a:p>
            <a:r>
              <a:rPr lang="en-US"/>
              <a:t>GitHub integration is easy to install in VS Code and easy to use once configured.</a:t>
            </a:r>
            <a:br>
              <a:rPr lang="en-US"/>
            </a:br>
            <a:br>
              <a:rPr lang="en-US"/>
            </a:br>
            <a:r>
              <a:rPr lang="en-US"/>
              <a:t>But configuring it is tricky, and git itself is complex</a:t>
            </a:r>
          </a:p>
        </p:txBody>
      </p:sp>
    </p:spTree>
    <p:extLst>
      <p:ext uri="{BB962C8B-B14F-4D97-AF65-F5344CB8AC3E}">
        <p14:creationId xmlns:p14="http://schemas.microsoft.com/office/powerpoint/2010/main" val="162193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E041-AF14-46B3-B6E3-98C02950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488950"/>
          </a:xfrm>
        </p:spPr>
        <p:txBody>
          <a:bodyPr/>
          <a:lstStyle/>
          <a:p>
            <a:r>
              <a:rPr lang="en-US"/>
              <a:t>Make an Empty Folder for your Workspace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55EBF-4A22-4B4D-B29A-AD5EA0E43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3" y="1889020"/>
            <a:ext cx="5382376" cy="685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2981C1-2193-4C9F-A44D-A118B7AA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1" y="2669781"/>
            <a:ext cx="8606444" cy="4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8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5602-CE4C-4865-8C05-53C4F21D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package is just a folder under src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EC2C25-C46E-4F8A-9CB8-C9C52B3F507C}"/>
              </a:ext>
            </a:extLst>
          </p:cNvPr>
          <p:cNvCxnSpPr>
            <a:cxnSpLocks/>
          </p:cNvCxnSpPr>
          <p:nvPr/>
        </p:nvCxnSpPr>
        <p:spPr>
          <a:xfrm flipH="1" flipV="1">
            <a:off x="1368829" y="2128058"/>
            <a:ext cx="784265" cy="365277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AEA6084-57F2-4352-98AC-F91196D1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27" y="1025675"/>
            <a:ext cx="2994769" cy="5688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810051-42EC-4584-9A72-2B3952A7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76" y="3631018"/>
            <a:ext cx="5524251" cy="296074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FFD261C-57DF-45E2-A6A2-D90002264341}"/>
              </a:ext>
            </a:extLst>
          </p:cNvPr>
          <p:cNvSpPr/>
          <p:nvPr/>
        </p:nvSpPr>
        <p:spPr>
          <a:xfrm>
            <a:off x="2679405" y="3801139"/>
            <a:ext cx="1212111" cy="446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40E231A6-8AB7-493B-8E2B-B126E94AC3D4}"/>
              </a:ext>
            </a:extLst>
          </p:cNvPr>
          <p:cNvSpPr txBox="1">
            <a:spLocks/>
          </p:cNvSpPr>
          <p:nvPr/>
        </p:nvSpPr>
        <p:spPr>
          <a:xfrm>
            <a:off x="3981893" y="2128058"/>
            <a:ext cx="4502888" cy="1382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the package statement needs to be the first one in the Java code. </a:t>
            </a:r>
            <a:endParaRPr lang="en-US" sz="1800">
              <a:latin typeface="Calibri" panose="020F0502020204030204" pitchFamily="34" charset="0"/>
            </a:endParaRPr>
          </a:p>
          <a:p>
            <a:r>
              <a:rPr lang="en-US" sz="1800">
                <a:latin typeface="Calibri" panose="020F0502020204030204" pitchFamily="34" charset="0"/>
              </a:rPr>
              <a:t>Useful for organizing your code the way the Java API does</a:t>
            </a:r>
          </a:p>
        </p:txBody>
      </p:sp>
    </p:spTree>
    <p:extLst>
      <p:ext uri="{BB962C8B-B14F-4D97-AF65-F5344CB8AC3E}">
        <p14:creationId xmlns:p14="http://schemas.microsoft.com/office/powerpoint/2010/main" val="168724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55B103-0648-4761-B5D2-59995BEC9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/>
              <a:t>GitHub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6AC365-5B0C-4A99-BC35-AF2B65887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37973"/>
            <a:ext cx="6858000" cy="1655762"/>
          </a:xfrm>
        </p:spPr>
        <p:txBody>
          <a:bodyPr/>
          <a:lstStyle/>
          <a:p>
            <a:r>
              <a:rPr lang="en-US"/>
              <a:t>GitHub integration is easy to install in VS Code and easy to use once configured.</a:t>
            </a:r>
            <a:br>
              <a:rPr lang="en-US"/>
            </a:br>
            <a:br>
              <a:rPr lang="en-US"/>
            </a:br>
            <a:r>
              <a:rPr lang="en-US"/>
              <a:t>But configuring it is tricky, and git itself is complex</a:t>
            </a:r>
          </a:p>
        </p:txBody>
      </p:sp>
    </p:spTree>
    <p:extLst>
      <p:ext uri="{BB962C8B-B14F-4D97-AF65-F5344CB8AC3E}">
        <p14:creationId xmlns:p14="http://schemas.microsoft.com/office/powerpoint/2010/main" val="1588124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F698-D2CE-4331-B0CF-41EFC8F2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started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54E8B-2A84-4457-BB03-22758F3C9C03}"/>
              </a:ext>
            </a:extLst>
          </p:cNvPr>
          <p:cNvSpPr txBox="1"/>
          <p:nvPr/>
        </p:nvSpPr>
        <p:spPr>
          <a:xfrm>
            <a:off x="313660" y="1171433"/>
            <a:ext cx="82774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Follow the instructions found here: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https://code.visualstudio.com/docs/editor/github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Install the GitHub Pull Requests and Issues extension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D886C3-F558-45BE-8921-C82E717FD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2186"/>
            <a:ext cx="9144000" cy="41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8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643B-43F9-4EB5-94F1-6BE204A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 in to Git  </a:t>
            </a:r>
            <a:r>
              <a:rPr lang="en-US" sz="2400"/>
              <a:t>(1)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0BAB8-C851-4841-B071-98B15F33D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1092068"/>
            <a:ext cx="9144000" cy="5611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D23FBA-F96D-4877-A353-CC96FF174633}"/>
              </a:ext>
            </a:extLst>
          </p:cNvPr>
          <p:cNvSpPr txBox="1"/>
          <p:nvPr/>
        </p:nvSpPr>
        <p:spPr>
          <a:xfrm>
            <a:off x="340683" y="4970719"/>
            <a:ext cx="243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Click on the </a:t>
            </a:r>
            <a:b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Accounts icon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21279-9DCB-4C50-A50A-5D1E93C41300}"/>
              </a:ext>
            </a:extLst>
          </p:cNvPr>
          <p:cNvCxnSpPr>
            <a:cxnSpLocks/>
          </p:cNvCxnSpPr>
          <p:nvPr/>
        </p:nvCxnSpPr>
        <p:spPr>
          <a:xfrm flipH="1">
            <a:off x="388089" y="5672470"/>
            <a:ext cx="404037" cy="340242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5CC399-24A2-4C32-88F2-B2E70B27EFBF}"/>
              </a:ext>
            </a:extLst>
          </p:cNvPr>
          <p:cNvSpPr txBox="1"/>
          <p:nvPr/>
        </p:nvSpPr>
        <p:spPr>
          <a:xfrm>
            <a:off x="3354518" y="6156252"/>
            <a:ext cx="427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Turn on Settings synch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101CF2-9E30-4439-A414-43B4936E0084}"/>
              </a:ext>
            </a:extLst>
          </p:cNvPr>
          <p:cNvCxnSpPr>
            <a:cxnSpLocks/>
          </p:cNvCxnSpPr>
          <p:nvPr/>
        </p:nvCxnSpPr>
        <p:spPr>
          <a:xfrm flipH="1">
            <a:off x="2014870" y="6340918"/>
            <a:ext cx="1339648" cy="121011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5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344B8-8AB8-4DDC-AF92-0E2C87AE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2" y="1088809"/>
            <a:ext cx="9144000" cy="2065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B643B-43F9-4EB5-94F1-6BE204A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 in to Git  </a:t>
            </a:r>
            <a:r>
              <a:rPr lang="en-US" sz="2400"/>
              <a:t>(2)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101CF2-9E30-4439-A414-43B4936E0084}"/>
              </a:ext>
            </a:extLst>
          </p:cNvPr>
          <p:cNvCxnSpPr>
            <a:cxnSpLocks/>
          </p:cNvCxnSpPr>
          <p:nvPr/>
        </p:nvCxnSpPr>
        <p:spPr>
          <a:xfrm flipV="1">
            <a:off x="7490637" y="1982972"/>
            <a:ext cx="435935" cy="409353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D23FBA-F96D-4877-A353-CC96FF174633}"/>
              </a:ext>
            </a:extLst>
          </p:cNvPr>
          <p:cNvSpPr txBox="1"/>
          <p:nvPr/>
        </p:nvSpPr>
        <p:spPr>
          <a:xfrm>
            <a:off x="6140744" y="2392325"/>
            <a:ext cx="243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Sign in and turn 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DA467A-D8F5-475B-9A79-B77125662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" y="3570632"/>
            <a:ext cx="9144000" cy="1438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5CC399-24A2-4C32-88F2-B2E70B27EFBF}"/>
              </a:ext>
            </a:extLst>
          </p:cNvPr>
          <p:cNvSpPr txBox="1"/>
          <p:nvPr/>
        </p:nvSpPr>
        <p:spPr>
          <a:xfrm>
            <a:off x="4938771" y="4556052"/>
            <a:ext cx="427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Sign in with GitHub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21279-9DCB-4C50-A50A-5D1E93C41300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4348716" y="4740718"/>
            <a:ext cx="590055" cy="144942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70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FCE1B1-C302-4B7F-A24E-E1AAA84EB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50" y="830246"/>
            <a:ext cx="6362099" cy="5827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B643B-43F9-4EB5-94F1-6BE204A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 in to Git  </a:t>
            </a:r>
            <a:r>
              <a:rPr lang="en-US" sz="2400"/>
              <a:t>(3)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EAFE0-CFFD-4ECD-A16E-B475FFD79DFE}"/>
              </a:ext>
            </a:extLst>
          </p:cNvPr>
          <p:cNvSpPr txBox="1"/>
          <p:nvPr/>
        </p:nvSpPr>
        <p:spPr>
          <a:xfrm>
            <a:off x="5582042" y="4354033"/>
            <a:ext cx="1929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This opens a web browser where you can authorize access to GitHub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A89921-117D-45AC-9D24-65A0F187575C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4991988" y="4683642"/>
            <a:ext cx="590054" cy="27055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49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643B-43F9-4EB5-94F1-6BE204A99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537"/>
            <a:ext cx="8181753" cy="488314"/>
          </a:xfrm>
        </p:spPr>
        <p:txBody>
          <a:bodyPr/>
          <a:lstStyle/>
          <a:p>
            <a:pPr algn="r"/>
            <a:r>
              <a:rPr lang="en-US"/>
              <a:t>Sign in to Git  </a:t>
            </a:r>
            <a:r>
              <a:rPr lang="en-US" sz="2400"/>
              <a:t>(4)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0BF45-E85E-4734-B572-D4D93DC0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43" y="0"/>
            <a:ext cx="329901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0E3A81-2617-4D65-93A7-9C5844AB3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646" y="821664"/>
            <a:ext cx="3924848" cy="592537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9077C0D-B236-4764-BC15-9D1924161B7D}"/>
              </a:ext>
            </a:extLst>
          </p:cNvPr>
          <p:cNvSpPr/>
          <p:nvPr/>
        </p:nvSpPr>
        <p:spPr>
          <a:xfrm>
            <a:off x="3455581" y="3545958"/>
            <a:ext cx="1068572" cy="60074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5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65D787-6B82-45D3-BD73-239615BFB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70" y="873284"/>
            <a:ext cx="6420024" cy="5889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B643B-43F9-4EB5-94F1-6BE204A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 in to Git  </a:t>
            </a:r>
            <a:r>
              <a:rPr lang="en-US" sz="2400"/>
              <a:t>(5)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EAFE0-CFFD-4ECD-A16E-B475FFD79DFE}"/>
              </a:ext>
            </a:extLst>
          </p:cNvPr>
          <p:cNvSpPr txBox="1"/>
          <p:nvPr/>
        </p:nvSpPr>
        <p:spPr>
          <a:xfrm>
            <a:off x="5672418" y="1791588"/>
            <a:ext cx="2328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You will either be rerouted to VS Code, or you will have to copy this authorization token into VS Code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A89921-117D-45AC-9D24-65A0F187575C}"/>
              </a:ext>
            </a:extLst>
          </p:cNvPr>
          <p:cNvCxnSpPr>
            <a:cxnSpLocks/>
          </p:cNvCxnSpPr>
          <p:nvPr/>
        </p:nvCxnSpPr>
        <p:spPr>
          <a:xfrm flipH="1">
            <a:off x="6453963" y="3258879"/>
            <a:ext cx="637954" cy="1860698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40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643B-43F9-4EB5-94F1-6BE204A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 in to Git  </a:t>
            </a:r>
            <a:r>
              <a:rPr lang="en-US" sz="2400"/>
              <a:t>(6)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34CEF-FF90-4CF3-8587-099BB1064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567" y="1153633"/>
            <a:ext cx="3786979" cy="58589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4EAFE0-CFFD-4ECD-A16E-B475FFD79DFE}"/>
              </a:ext>
            </a:extLst>
          </p:cNvPr>
          <p:cNvSpPr txBox="1"/>
          <p:nvPr/>
        </p:nvSpPr>
        <p:spPr>
          <a:xfrm>
            <a:off x="1871330" y="2775100"/>
            <a:ext cx="2009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Now you will see</a:t>
            </a:r>
            <a:b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your GitHub</a:t>
            </a:r>
            <a:b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account name</a:t>
            </a:r>
            <a:b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when you click on</a:t>
            </a:r>
            <a:b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the Accounts icon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A89921-117D-45AC-9D24-65A0F187575C}"/>
              </a:ext>
            </a:extLst>
          </p:cNvPr>
          <p:cNvCxnSpPr>
            <a:cxnSpLocks/>
          </p:cNvCxnSpPr>
          <p:nvPr/>
        </p:nvCxnSpPr>
        <p:spPr>
          <a:xfrm flipH="1">
            <a:off x="2434856" y="4189227"/>
            <a:ext cx="849200" cy="1387550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479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3CF5B3-CB1F-4C61-A56A-90605C95A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42" y="954985"/>
            <a:ext cx="7570381" cy="5467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B643B-43F9-4EB5-94F1-6BE204A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a Git Repository  </a:t>
            </a:r>
            <a:r>
              <a:rPr lang="en-US" sz="2400"/>
              <a:t>(1)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EAFE0-CFFD-4ECD-A16E-B475FFD79DFE}"/>
              </a:ext>
            </a:extLst>
          </p:cNvPr>
          <p:cNvSpPr txBox="1"/>
          <p:nvPr/>
        </p:nvSpPr>
        <p:spPr>
          <a:xfrm>
            <a:off x="1148316" y="4411583"/>
            <a:ext cx="2009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Go to your repositories and make a new one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A89921-117D-45AC-9D24-65A0F187575C}"/>
              </a:ext>
            </a:extLst>
          </p:cNvPr>
          <p:cNvCxnSpPr>
            <a:cxnSpLocks/>
          </p:cNvCxnSpPr>
          <p:nvPr/>
        </p:nvCxnSpPr>
        <p:spPr>
          <a:xfrm flipV="1">
            <a:off x="2918638" y="3530009"/>
            <a:ext cx="4003157" cy="159488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2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666B-4902-48D4-B700-DBE9FB8F5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Launch VS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4B8AD-EC7C-40E8-B47E-B679972FD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249"/>
            <a:ext cx="9144000" cy="5736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0762B2-BCF5-4392-A877-1F65806CB5C8}"/>
              </a:ext>
            </a:extLst>
          </p:cNvPr>
          <p:cNvSpPr txBox="1"/>
          <p:nvPr/>
        </p:nvSpPr>
        <p:spPr>
          <a:xfrm>
            <a:off x="2698866" y="1690255"/>
            <a:ext cx="38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Note that VSCode remembers the last folder you opened.  In this case, I had opened a "dummy" folder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E00C89-600B-45A2-ABA6-434C9130EA89}"/>
              </a:ext>
            </a:extLst>
          </p:cNvPr>
          <p:cNvCxnSpPr/>
          <p:nvPr/>
        </p:nvCxnSpPr>
        <p:spPr>
          <a:xfrm flipH="1" flipV="1">
            <a:off x="1036320" y="1546167"/>
            <a:ext cx="1435331" cy="282633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187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643B-43F9-4EB5-94F1-6BE204A9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a Git Repository  </a:t>
            </a:r>
            <a:r>
              <a:rPr lang="en-US" sz="2400"/>
              <a:t>(2)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1C9C3-CF78-4474-96B0-74B32DC08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60" y="877186"/>
            <a:ext cx="8090740" cy="58674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4EAFE0-CFFD-4ECD-A16E-B475FFD79DFE}"/>
              </a:ext>
            </a:extLst>
          </p:cNvPr>
          <p:cNvSpPr txBox="1"/>
          <p:nvPr/>
        </p:nvSpPr>
        <p:spPr>
          <a:xfrm>
            <a:off x="6225362" y="3429000"/>
            <a:ext cx="275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Just made a repository called oopda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A89921-117D-45AC-9D24-65A0F187575C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264196" y="2870792"/>
            <a:ext cx="2961166" cy="88137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260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6F87-0C2E-48EB-8FE4-C3DE27A5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Source Control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AE757-EA59-45D1-87D1-9A9C84FE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" y="1152195"/>
            <a:ext cx="9144000" cy="56381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E8F8F6-76FA-420B-8708-5E7B59A26A10}"/>
                  </a:ext>
                </a:extLst>
              </p14:cNvPr>
              <p14:cNvContentPartPr/>
              <p14:nvPr/>
            </p14:nvContentPartPr>
            <p14:xfrm>
              <a:off x="67655" y="2106954"/>
              <a:ext cx="496800" cy="495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E8F8F6-76FA-420B-8708-5E7B59A26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55" y="2098314"/>
                <a:ext cx="514440" cy="5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185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6F87-0C2E-48EB-8FE4-C3DE27A5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8709"/>
            <a:ext cx="9144000" cy="488314"/>
          </a:xfrm>
        </p:spPr>
        <p:txBody>
          <a:bodyPr/>
          <a:lstStyle/>
          <a:p>
            <a:r>
              <a:rPr lang="en-US"/>
              <a:t>You might need to configure git from command 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E265-3339-4837-917F-F48EEB6C0A02}"/>
              </a:ext>
            </a:extLst>
          </p:cNvPr>
          <p:cNvSpPr txBox="1"/>
          <p:nvPr/>
        </p:nvSpPr>
        <p:spPr>
          <a:xfrm>
            <a:off x="318977" y="2621224"/>
            <a:ext cx="86070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C:\Users\Jack&gt;git config --global user.email "myersjac@rowan.edu"</a:t>
            </a:r>
          </a:p>
          <a:p>
            <a:endParaRPr lang="en-US">
              <a:latin typeface="Consolas" panose="020B0609020204030204" pitchFamily="49" charset="0"/>
            </a:endParaRPr>
          </a:p>
          <a:p>
            <a:r>
              <a:rPr lang="en-US">
                <a:latin typeface="Consolas" panose="020B0609020204030204" pitchFamily="49" charset="0"/>
              </a:rPr>
              <a:t>C:\Users\Jack&gt;git config --global user.name "Jack Myers"</a:t>
            </a:r>
          </a:p>
        </p:txBody>
      </p:sp>
    </p:spTree>
    <p:extLst>
      <p:ext uri="{BB962C8B-B14F-4D97-AF65-F5344CB8AC3E}">
        <p14:creationId xmlns:p14="http://schemas.microsoft.com/office/powerpoint/2010/main" val="46180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E55A-D2D0-45B3-A327-112AD49B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can publish from VS Code to github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2A74C-34ED-466F-9C79-2BD723F9A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32" y="959643"/>
            <a:ext cx="7522535" cy="54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49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5AA9-7118-44CF-A294-1D73F145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we can make a change in the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D8956-1D9D-42CA-A2A7-06F3B9FF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542"/>
            <a:ext cx="9144000" cy="56849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86E614-15E3-4DBE-B2B6-27A2224922CC}"/>
                  </a:ext>
                </a:extLst>
              </p14:cNvPr>
              <p14:cNvContentPartPr/>
              <p14:nvPr/>
            </p14:nvContentPartPr>
            <p14:xfrm>
              <a:off x="4767095" y="4042674"/>
              <a:ext cx="3396240" cy="490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86E614-15E3-4DBE-B2B6-27A2224922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8095" y="4033674"/>
                <a:ext cx="3413880" cy="5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595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A444-1049-4F80-94A8-70B29B03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176" y="154537"/>
            <a:ext cx="6081823" cy="488314"/>
          </a:xfrm>
        </p:spPr>
        <p:txBody>
          <a:bodyPr/>
          <a:lstStyle/>
          <a:p>
            <a:r>
              <a:rPr lang="en-US"/>
              <a:t>Our local copy is modified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AB8E5-0E3D-4782-9167-E96806E4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8864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26CDFD-F2D4-4495-BC40-13C43AE7BBA1}"/>
              </a:ext>
            </a:extLst>
          </p:cNvPr>
          <p:cNvSpPr txBox="1"/>
          <p:nvPr/>
        </p:nvSpPr>
        <p:spPr>
          <a:xfrm>
            <a:off x="3604244" y="1516477"/>
            <a:ext cx="435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62712"/>
                </a:solidFill>
              </a:rPr>
              <a:t>VS Code keeps track of the modification status ("M" means modified)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38ED8-1CDE-460B-9573-B49FE1A6F73C}"/>
              </a:ext>
            </a:extLst>
          </p:cNvPr>
          <p:cNvCxnSpPr>
            <a:cxnSpLocks/>
          </p:cNvCxnSpPr>
          <p:nvPr/>
        </p:nvCxnSpPr>
        <p:spPr>
          <a:xfrm flipH="1">
            <a:off x="2870791" y="2232837"/>
            <a:ext cx="1063257" cy="547577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CE520B-65E2-4AC3-9CA2-A2E700908BDE}"/>
              </a:ext>
            </a:extLst>
          </p:cNvPr>
          <p:cNvCxnSpPr>
            <a:cxnSpLocks/>
          </p:cNvCxnSpPr>
          <p:nvPr/>
        </p:nvCxnSpPr>
        <p:spPr>
          <a:xfrm flipH="1">
            <a:off x="2796363" y="2232837"/>
            <a:ext cx="2153093" cy="353001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9FA6F8-BF01-4B76-AC4B-DEC05396EB51}"/>
                  </a:ext>
                </a:extLst>
              </p14:cNvPr>
              <p14:cNvContentPartPr/>
              <p14:nvPr/>
            </p14:nvContentPartPr>
            <p14:xfrm>
              <a:off x="2129015" y="2512314"/>
              <a:ext cx="541080" cy="536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9FA6F8-BF01-4B76-AC4B-DEC05396EB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0375" y="2503314"/>
                <a:ext cx="5587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9CDA4D4-7C0C-4A85-95F9-8359698195DE}"/>
                  </a:ext>
                </a:extLst>
              </p14:cNvPr>
              <p14:cNvContentPartPr/>
              <p14:nvPr/>
            </p14:nvContentPartPr>
            <p14:xfrm>
              <a:off x="1987175" y="5660514"/>
              <a:ext cx="518760" cy="432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9CDA4D4-7C0C-4A85-95F9-8359698195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8175" y="5651874"/>
                <a:ext cx="536400" cy="44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345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8390-5937-4305-A507-B51A3DDE3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1941F-021A-4E4A-B67B-22D4E0FD3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526"/>
            <a:ext cx="6332805" cy="3269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984B4-912A-420E-B67F-24A0DF2C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061"/>
            <a:ext cx="7400260" cy="18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23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241A-3715-4ADB-B07B-47C4249E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results in Git  </a:t>
            </a:r>
            <a:r>
              <a:rPr lang="en-US" sz="2400"/>
              <a:t>(1)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6C95C-96D2-4873-8B45-2FD35B774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83" y="1017636"/>
            <a:ext cx="7150395" cy="51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02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241A-3715-4ADB-B07B-47C4249E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results in Git  </a:t>
            </a:r>
            <a:r>
              <a:rPr lang="en-US" sz="2400"/>
              <a:t>(2)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8D845-F1D1-48D8-925D-741F75E25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48" y="788917"/>
            <a:ext cx="8096693" cy="5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29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5892-358D-4EC2-A301-9FEAD91E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Making a branch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65DD-1C78-4B6E-BFA8-09815C05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0349"/>
            <a:ext cx="7886700" cy="5246614"/>
          </a:xfrm>
        </p:spPr>
        <p:txBody>
          <a:bodyPr/>
          <a:lstStyle/>
          <a:p>
            <a:r>
              <a:rPr lang="en-US"/>
              <a:t>Git create branch (named branch 2a)</a:t>
            </a:r>
          </a:p>
          <a:p>
            <a:r>
              <a:rPr lang="en-US"/>
              <a:t>Git commit</a:t>
            </a:r>
          </a:p>
          <a:p>
            <a:r>
              <a:rPr lang="en-US"/>
              <a:t>Git publish branch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9F746-F0D5-4CAE-9683-A81D0E12E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974"/>
          <a:stretch/>
        </p:blipFill>
        <p:spPr>
          <a:xfrm>
            <a:off x="1669312" y="2591539"/>
            <a:ext cx="7400260" cy="41299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986D8C-F2CF-436E-B9EA-28F44A380F2B}"/>
                  </a:ext>
                </a:extLst>
              </p14:cNvPr>
              <p14:cNvContentPartPr/>
              <p14:nvPr/>
            </p14:nvContentPartPr>
            <p14:xfrm>
              <a:off x="1738415" y="6058482"/>
              <a:ext cx="1411200" cy="506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986D8C-F2CF-436E-B9EA-28F44A380F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9415" y="6049842"/>
                <a:ext cx="142884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19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F7F5-29F2-4396-8B39-EABC9A00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the Folder you just created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5B095-E6E7-4A9E-9BD3-2B25B2511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697"/>
          <a:stretch/>
        </p:blipFill>
        <p:spPr>
          <a:xfrm>
            <a:off x="343593" y="1126714"/>
            <a:ext cx="3319549" cy="5648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421327-EC75-46DC-811B-286F87B88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788"/>
          <a:stretch/>
        </p:blipFill>
        <p:spPr>
          <a:xfrm>
            <a:off x="3912525" y="1126714"/>
            <a:ext cx="5231475" cy="5681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65A1A2-FFD7-41FB-880A-7BAAAACBFC79}"/>
              </a:ext>
            </a:extLst>
          </p:cNvPr>
          <p:cNvSpPr txBox="1"/>
          <p:nvPr/>
        </p:nvSpPr>
        <p:spPr>
          <a:xfrm>
            <a:off x="5170516" y="2416233"/>
            <a:ext cx="382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This is your "workspace" folder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3AFF0E-3521-4C45-9C0E-5874504351A9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1923011"/>
            <a:ext cx="371302" cy="631768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49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E5892-358D-4EC2-A301-9FEAD91E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Making a branch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12D0D-DE47-4372-BCE6-BA515326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84" y="1178846"/>
            <a:ext cx="8210632" cy="54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E3E2-7872-4FE8-BC88-19DCD70F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snippet for 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22361-4C37-4DCA-BA1D-BA04AA44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087"/>
            <a:ext cx="9144000" cy="5691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FD98E-AEA8-4680-A548-CB03C9637A45}"/>
              </a:ext>
            </a:extLst>
          </p:cNvPr>
          <p:cNvSpPr txBox="1"/>
          <p:nvPr/>
        </p:nvSpPr>
        <p:spPr>
          <a:xfrm>
            <a:off x="94213" y="2023528"/>
            <a:ext cx="25270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To make a new snippet, use the File Menu, then Preferences, then User Snippets.  Select java.  This will make you a file called java.json</a:t>
            </a:r>
          </a:p>
          <a:p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For instance, you could create a snippet for the main method by adding the following json</a:t>
            </a:r>
          </a:p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	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D19440-D16E-4AA4-89B1-CE45F976E8BD}"/>
              </a:ext>
            </a:extLst>
          </p:cNvPr>
          <p:cNvCxnSpPr>
            <a:cxnSpLocks/>
          </p:cNvCxnSpPr>
          <p:nvPr/>
        </p:nvCxnSpPr>
        <p:spPr>
          <a:xfrm flipV="1">
            <a:off x="2025996" y="4673600"/>
            <a:ext cx="1276004" cy="303416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9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AAF29-3B81-4146-86E4-E83B701B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a Java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DB0D4-7BBB-4323-BE97-D73CC842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64"/>
            <a:ext cx="9144000" cy="3499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769218-D8B9-4819-86FD-4C942DD848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757"/>
          <a:stretch/>
        </p:blipFill>
        <p:spPr>
          <a:xfrm>
            <a:off x="0" y="5309561"/>
            <a:ext cx="9086135" cy="9103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FC0B6-FD83-4484-B5BB-8D5ED739DA7F}"/>
              </a:ext>
            </a:extLst>
          </p:cNvPr>
          <p:cNvSpPr txBox="1"/>
          <p:nvPr/>
        </p:nvSpPr>
        <p:spPr>
          <a:xfrm>
            <a:off x="2477193" y="6347399"/>
            <a:ext cx="382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62712"/>
                </a:solidFill>
              </a:rPr>
              <a:t>Project created with No build tools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F6BBF-DB93-4E72-98E8-646E6211BB8C}"/>
              </a:ext>
            </a:extLst>
          </p:cNvPr>
          <p:cNvSpPr txBox="1"/>
          <p:nvPr/>
        </p:nvSpPr>
        <p:spPr>
          <a:xfrm>
            <a:off x="742604" y="2764289"/>
            <a:ext cx="1845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The project location will be the hello folder we created.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E47302-AECE-702E-04D0-AF2234037BC2}"/>
              </a:ext>
            </a:extLst>
          </p:cNvPr>
          <p:cNvSpPr txBox="1"/>
          <p:nvPr/>
        </p:nvSpPr>
        <p:spPr>
          <a:xfrm>
            <a:off x="2731193" y="702554"/>
            <a:ext cx="3829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362712"/>
                </a:solidFill>
              </a:rPr>
              <a:t>Use Ctrl-Shift-P to open the Command Pallete or select from View menu</a:t>
            </a:r>
          </a:p>
        </p:txBody>
      </p:sp>
    </p:spTree>
    <p:extLst>
      <p:ext uri="{BB962C8B-B14F-4D97-AF65-F5344CB8AC3E}">
        <p14:creationId xmlns:p14="http://schemas.microsoft.com/office/powerpoint/2010/main" val="181435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0A65-C620-44D2-8FB8-6957EA2C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CCBD9-297E-45D2-B5C9-35272C73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8703"/>
            <a:ext cx="9144000" cy="5674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85C88D-10E0-4606-BF3E-5EA584BFA11D}"/>
              </a:ext>
            </a:extLst>
          </p:cNvPr>
          <p:cNvSpPr txBox="1"/>
          <p:nvPr/>
        </p:nvSpPr>
        <p:spPr>
          <a:xfrm>
            <a:off x="3929151" y="2147474"/>
            <a:ext cx="48878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Notice that this creates two VS Code windows: one for the workspace folder "hello" and one for the project "helloWorld"</a:t>
            </a:r>
          </a:p>
          <a:p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I generally choose to work at the workspace level, and so I will close this window.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A902AE9-3E4C-4F9E-A94F-67399D451455}"/>
              </a:ext>
            </a:extLst>
          </p:cNvPr>
          <p:cNvSpPr/>
          <p:nvPr/>
        </p:nvSpPr>
        <p:spPr>
          <a:xfrm>
            <a:off x="243840" y="1743936"/>
            <a:ext cx="315889" cy="919942"/>
          </a:xfrm>
          <a:prstGeom prst="leftBrace">
            <a:avLst>
              <a:gd name="adj1" fmla="val 20679"/>
              <a:gd name="adj2" fmla="val 50000"/>
            </a:avLst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3A2EB62-1E43-4966-AD03-2F66A2B05EFF}"/>
              </a:ext>
            </a:extLst>
          </p:cNvPr>
          <p:cNvSpPr/>
          <p:nvPr/>
        </p:nvSpPr>
        <p:spPr>
          <a:xfrm>
            <a:off x="1487980" y="2062593"/>
            <a:ext cx="315889" cy="919942"/>
          </a:xfrm>
          <a:prstGeom prst="leftBrace">
            <a:avLst>
              <a:gd name="adj1" fmla="val 20679"/>
              <a:gd name="adj2" fmla="val 50000"/>
            </a:avLst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2D6F976-317B-46B7-93E4-B5B21EE53D57}"/>
                  </a:ext>
                </a:extLst>
              </p14:cNvPr>
              <p14:cNvContentPartPr/>
              <p14:nvPr/>
            </p14:nvContentPartPr>
            <p14:xfrm>
              <a:off x="-1136160" y="482683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2D6F976-317B-46B7-93E4-B5B21EE53D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54160" y="480883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A2CF409-D03D-4C90-8AF8-035F7B0ABF5A}"/>
                  </a:ext>
                </a:extLst>
              </p14:cNvPr>
              <p14:cNvContentPartPr/>
              <p14:nvPr/>
            </p14:nvContentPartPr>
            <p14:xfrm>
              <a:off x="478335" y="1526214"/>
              <a:ext cx="402120" cy="223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A2CF409-D03D-4C90-8AF8-035F7B0ABF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0695" y="1508574"/>
                <a:ext cx="437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C21A8D-143B-474D-AC5B-A17FE9A93923}"/>
                  </a:ext>
                </a:extLst>
              </p14:cNvPr>
              <p14:cNvContentPartPr/>
              <p14:nvPr/>
            </p14:nvContentPartPr>
            <p14:xfrm>
              <a:off x="1789095" y="2056494"/>
              <a:ext cx="709920" cy="228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DC21A8D-143B-474D-AC5B-A17FE9A939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1455" y="2038494"/>
                <a:ext cx="74556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17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F698-D2CE-4331-B0CF-41EFC8F2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App.java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BB290-1634-4B0A-9C6F-CF038450D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88"/>
          <a:stretch/>
        </p:blipFill>
        <p:spPr>
          <a:xfrm>
            <a:off x="0" y="885852"/>
            <a:ext cx="9144000" cy="1836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AB91E-DD6E-4DB4-BB54-8C13D1A6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5836"/>
            <a:ext cx="9144000" cy="3882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C143E-DF9B-45CF-A38F-B66B5D9E01F2}"/>
              </a:ext>
            </a:extLst>
          </p:cNvPr>
          <p:cNvSpPr txBox="1"/>
          <p:nvPr/>
        </p:nvSpPr>
        <p:spPr>
          <a:xfrm>
            <a:off x="5468971" y="1157562"/>
            <a:ext cx="252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App.java is created for you, which you can run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AEA8E-6AD2-437C-837A-461F952ED06C}"/>
              </a:ext>
            </a:extLst>
          </p:cNvPr>
          <p:cNvSpPr txBox="1"/>
          <p:nvPr/>
        </p:nvSpPr>
        <p:spPr>
          <a:xfrm>
            <a:off x="278510" y="5520455"/>
            <a:ext cx="2527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The OS level invocation</a:t>
            </a:r>
          </a:p>
          <a:p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>
                <a:solidFill>
                  <a:schemeClr val="accent4">
                    <a:lumMod val="20000"/>
                    <a:lumOff val="80000"/>
                  </a:schemeClr>
                </a:solidFill>
              </a:rPr>
              <a:t>The console results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346176-FD18-41A6-BEA7-BADF3FCE3F5A}"/>
              </a:ext>
            </a:extLst>
          </p:cNvPr>
          <p:cNvCxnSpPr>
            <a:cxnSpLocks/>
          </p:cNvCxnSpPr>
          <p:nvPr/>
        </p:nvCxnSpPr>
        <p:spPr>
          <a:xfrm flipV="1">
            <a:off x="2296633" y="6315740"/>
            <a:ext cx="508946" cy="223284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29F5B0B8-B660-43AC-955C-7E1CF76ABDA3}"/>
              </a:ext>
            </a:extLst>
          </p:cNvPr>
          <p:cNvSpPr/>
          <p:nvPr/>
        </p:nvSpPr>
        <p:spPr>
          <a:xfrm>
            <a:off x="2599088" y="5520455"/>
            <a:ext cx="206491" cy="710336"/>
          </a:xfrm>
          <a:prstGeom prst="leftBrace">
            <a:avLst>
              <a:gd name="adj1" fmla="val 20679"/>
              <a:gd name="adj2" fmla="val 29793"/>
            </a:avLst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02C0-D28A-492D-B254-8A011DC4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driver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6A505-FDA2-4ADD-B321-FCAF3367F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360"/>
            <a:ext cx="9144000" cy="1774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376FA-DE5F-4187-9128-F35FDA419658}"/>
              </a:ext>
            </a:extLst>
          </p:cNvPr>
          <p:cNvSpPr txBox="1"/>
          <p:nvPr/>
        </p:nvSpPr>
        <p:spPr>
          <a:xfrm>
            <a:off x="42338" y="2792384"/>
            <a:ext cx="895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362712"/>
                </a:solidFill>
              </a:rPr>
              <a:t>You can create a new Java class, and call it Driver.  You can then use your snippet to add the main method.  Save your file as Driver.java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51E49-C30A-4C48-BC3A-A5083E526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" y="3976739"/>
            <a:ext cx="9144000" cy="21155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47ABA0-630C-4D5E-9BE5-8EA132A419AB}"/>
                  </a:ext>
                </a:extLst>
              </p14:cNvPr>
              <p14:cNvContentPartPr/>
              <p14:nvPr/>
            </p14:nvContentPartPr>
            <p14:xfrm>
              <a:off x="478415" y="5338314"/>
              <a:ext cx="1323360" cy="727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47ABA0-630C-4D5E-9BE5-8EA132A419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775" y="5320314"/>
                <a:ext cx="1359000" cy="7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8371082"/>
      </p:ext>
    </p:extLst>
  </p:cSld>
  <p:clrMapOvr>
    <a:masterClrMapping/>
  </p:clrMapOvr>
</p:sld>
</file>

<file path=ppt/theme/theme1.xml><?xml version="1.0" encoding="utf-8"?>
<a:theme xmlns:a="http://schemas.openxmlformats.org/drawingml/2006/main" name="hac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ck" id="{03C75475-A6E3-49E2-99BF-AF771CC5785D}" vid="{54FD1F7A-DD0A-4776-A586-5E6F1B79FC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1711</TotalTime>
  <Words>1355</Words>
  <Application>Microsoft Office PowerPoint</Application>
  <PresentationFormat>On-screen Show (4:3)</PresentationFormat>
  <Paragraphs>149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Segoe UI</vt:lpstr>
      <vt:lpstr>hack</vt:lpstr>
      <vt:lpstr>Getting Started  with VS Code</vt:lpstr>
      <vt:lpstr>Make an Empty Folder for your Workspace</vt:lpstr>
      <vt:lpstr>Launch VS Code</vt:lpstr>
      <vt:lpstr>Open the Folder you just created</vt:lpstr>
      <vt:lpstr>Our snippet for main</vt:lpstr>
      <vt:lpstr>Create a Java Project</vt:lpstr>
      <vt:lpstr>The Results</vt:lpstr>
      <vt:lpstr>App.java</vt:lpstr>
      <vt:lpstr>A new driver</vt:lpstr>
      <vt:lpstr>Edit the Driver as shown below and run it</vt:lpstr>
      <vt:lpstr>Java Code Generators</vt:lpstr>
      <vt:lpstr>JavaFX</vt:lpstr>
      <vt:lpstr>Now install JavaFX Support Extension</vt:lpstr>
      <vt:lpstr>Add the JavaFX libraries into your project</vt:lpstr>
      <vt:lpstr>Now make a new Driver/GUI with JavaFX</vt:lpstr>
      <vt:lpstr>From the Run Menu choose Add Configuration</vt:lpstr>
      <vt:lpstr>This will create a launch.json file</vt:lpstr>
      <vt:lpstr>We need to change the launch of JavaFX</vt:lpstr>
      <vt:lpstr>Packages</vt:lpstr>
      <vt:lpstr>A package is just a folder under src</vt:lpstr>
      <vt:lpstr>GitHub</vt:lpstr>
      <vt:lpstr>Getting started</vt:lpstr>
      <vt:lpstr>Sign in to Git  (1)</vt:lpstr>
      <vt:lpstr>Sign in to Git  (2)</vt:lpstr>
      <vt:lpstr>Sign in to Git  (3)</vt:lpstr>
      <vt:lpstr>Sign in to Git  (4)</vt:lpstr>
      <vt:lpstr>Sign in to Git  (5)</vt:lpstr>
      <vt:lpstr>Sign in to Git  (6)</vt:lpstr>
      <vt:lpstr>Make a Git Repository  (1)</vt:lpstr>
      <vt:lpstr>Make a Git Repository  (2)</vt:lpstr>
      <vt:lpstr>The Source Control Menu</vt:lpstr>
      <vt:lpstr>You might need to configure git from command line</vt:lpstr>
      <vt:lpstr>You can publish from VS Code to github</vt:lpstr>
      <vt:lpstr>Now we can make a change in the code</vt:lpstr>
      <vt:lpstr>Our local copy is modified</vt:lpstr>
      <vt:lpstr>PowerPoint Presentation</vt:lpstr>
      <vt:lpstr>The results in Git  (1)</vt:lpstr>
      <vt:lpstr>The results in Git  (2)</vt:lpstr>
      <vt:lpstr>Making a branch</vt:lpstr>
      <vt:lpstr>Making a branch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 with VS Code</dc:title>
  <dc:creator>Jack Myers</dc:creator>
  <cp:lastModifiedBy>Jack Myers</cp:lastModifiedBy>
  <cp:revision>6</cp:revision>
  <dcterms:created xsi:type="dcterms:W3CDTF">2021-12-31T15:03:52Z</dcterms:created>
  <dcterms:modified xsi:type="dcterms:W3CDTF">2023-01-14T21:37:09Z</dcterms:modified>
</cp:coreProperties>
</file>