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3"/>
  </p:notesMasterIdLst>
  <p:handoutMasterIdLst>
    <p:handoutMasterId r:id="rId54"/>
  </p:handoutMasterIdLst>
  <p:sldIdLst>
    <p:sldId id="291" r:id="rId2"/>
    <p:sldId id="292" r:id="rId3"/>
    <p:sldId id="293" r:id="rId4"/>
    <p:sldId id="330" r:id="rId5"/>
    <p:sldId id="331" r:id="rId6"/>
    <p:sldId id="333" r:id="rId7"/>
    <p:sldId id="332" r:id="rId8"/>
    <p:sldId id="334" r:id="rId9"/>
    <p:sldId id="295" r:id="rId10"/>
    <p:sldId id="286" r:id="rId11"/>
    <p:sldId id="296" r:id="rId12"/>
    <p:sldId id="297" r:id="rId13"/>
    <p:sldId id="298" r:id="rId14"/>
    <p:sldId id="299" r:id="rId15"/>
    <p:sldId id="300" r:id="rId16"/>
    <p:sldId id="265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268" r:id="rId29"/>
    <p:sldId id="269" r:id="rId30"/>
    <p:sldId id="270" r:id="rId31"/>
    <p:sldId id="273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280" r:id="rId51"/>
    <p:sldId id="281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-8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A1A"/>
    <a:srgbClr val="F37A20"/>
    <a:srgbClr val="FED601"/>
    <a:srgbClr val="CD2626"/>
    <a:srgbClr val="C01012"/>
    <a:srgbClr val="F47A21"/>
    <a:srgbClr val="345577"/>
    <a:srgbClr val="1A3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Verdana" pitchFamily="-3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Textbook chapter 6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IOOP </a:t>
            </a:r>
            <a:r>
              <a:rPr lang="en-GB" err="1"/>
              <a:t>Dr.</a:t>
            </a:r>
            <a:r>
              <a:rPr lang="en-GB"/>
              <a:t> Kay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62600" y="8686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Verdana" pitchFamily="34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2D31A974-FCD1-4C41-A505-27840BAD4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6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-3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Objects First with Java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-3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Times New Roman" pitchFamily="18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r>
              <a:rPr lang="en-GB"/>
              <a:t>© David J. Barnes and Michael Kölling</a:t>
            </a:r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Times New Roman" pitchFamily="18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A22A8771-8A72-42D7-945E-08F9D3D0EB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522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32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GB" sz="1200" b="0" smtClean="0">
                <a:latin typeface="Times New Roman" pitchFamily="18" charset="0"/>
              </a:rPr>
              <a:t>Objects First with Java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GB" sz="1200" b="0">
                <a:latin typeface="Times New Roman" pitchFamily="18" charset="0"/>
              </a:rPr>
              <a:t>© David J. Barnes and Michael Kölling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fld id="{72260597-94E5-4FF2-8F8D-EDA4E4B0A0D1}" type="slidenum">
              <a:rPr lang="en-GB" sz="1200" b="0">
                <a:latin typeface="Times New Roman" pitchFamily="18" charset="0"/>
              </a:rPr>
              <a:pPr/>
              <a:t>1</a:t>
            </a:fld>
            <a:endParaRPr lang="en-GB" sz="1200" b="0">
              <a:latin typeface="Times New Roman" pitchFamily="18" charset="0"/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6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1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3623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2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dirty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1675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dirty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6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dirty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667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97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771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416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92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2971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12/4/2014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93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7" y="5010727"/>
            <a:ext cx="5776781" cy="1828800"/>
          </a:xfrm>
        </p:spPr>
        <p:txBody>
          <a:bodyPr/>
          <a:lstStyle/>
          <a:p>
            <a:pPr eaLnBrk="1" hangingPunct="1">
              <a:buFont typeface="Times" pitchFamily="-84" charset="0"/>
              <a:buNone/>
            </a:pPr>
            <a:r>
              <a:rPr lang="en-GB" dirty="0" smtClean="0"/>
              <a:t>How to write classes in a way that they are easily understandable, maintainable and reusable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Lesson-06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Designing classes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35341" y="4191000"/>
            <a:ext cx="522500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rgbClr val="264D8B"/>
              </a:buClr>
              <a:buFont typeface="Times" pitchFamily="-32" charset="0"/>
              <a:buNone/>
              <a:defRPr/>
            </a:pPr>
            <a:r>
              <a:rPr lang="en-GB" sz="3200" b="0" kern="0" dirty="0">
                <a:solidFill>
                  <a:srgbClr val="1A3170"/>
                </a:solidFill>
                <a:latin typeface="+mn-lt"/>
                <a:ea typeface="+mn-ea"/>
                <a:cs typeface="ＭＳ Ｐゴシック" charset="0"/>
              </a:rPr>
              <a:t>The art of writing clear code</a:t>
            </a:r>
          </a:p>
          <a:p>
            <a:pPr algn="ctr" eaLnBrk="1" hangingPunct="1">
              <a:spcBef>
                <a:spcPct val="20000"/>
              </a:spcBef>
              <a:buClr>
                <a:srgbClr val="264D8B"/>
              </a:buClr>
              <a:buFont typeface="Times" pitchFamily="-32" charset="0"/>
              <a:buNone/>
              <a:defRPr/>
            </a:pPr>
            <a:r>
              <a:rPr lang="en-GB" sz="3200" b="0" kern="0" dirty="0">
                <a:solidFill>
                  <a:srgbClr val="1A3170"/>
                </a:solidFill>
                <a:latin typeface="+mn-lt"/>
                <a:ea typeface="+mn-ea"/>
                <a:cs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Game</a:t>
            </a:r>
            <a:r>
              <a:rPr lang="en-US" dirty="0" smtClean="0"/>
              <a:t>: The starting point and main control loop.</a:t>
            </a:r>
          </a:p>
          <a:p>
            <a:pPr eaLnBrk="1" hangingPunct="1"/>
            <a:r>
              <a:rPr lang="en-US" b="1" dirty="0" smtClean="0"/>
              <a:t>Room</a:t>
            </a:r>
            <a:r>
              <a:rPr lang="en-US" dirty="0" smtClean="0"/>
              <a:t>: A room in the game.</a:t>
            </a:r>
          </a:p>
          <a:p>
            <a:pPr eaLnBrk="1" hangingPunct="1"/>
            <a:r>
              <a:rPr lang="en-US" b="1" dirty="0" smtClean="0"/>
              <a:t>Parser</a:t>
            </a:r>
            <a:r>
              <a:rPr lang="en-US" dirty="0" smtClean="0"/>
              <a:t>: Reads user input.</a:t>
            </a:r>
          </a:p>
          <a:p>
            <a:pPr eaLnBrk="1" hangingPunct="1"/>
            <a:r>
              <a:rPr lang="en-US" b="1" dirty="0" smtClean="0"/>
              <a:t>Command</a:t>
            </a:r>
            <a:r>
              <a:rPr lang="en-US" dirty="0" smtClean="0"/>
              <a:t>: A user command.</a:t>
            </a:r>
          </a:p>
          <a:p>
            <a:pPr eaLnBrk="1" hangingPunct="1"/>
            <a:r>
              <a:rPr lang="en-US" b="1" dirty="0" err="1" smtClean="0"/>
              <a:t>CommandWords</a:t>
            </a:r>
            <a:r>
              <a:rPr lang="en-US" dirty="0" smtClean="0"/>
              <a:t>: Recognized user commands.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Zuul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this is zuul-bad!?!</a:t>
            </a:r>
          </a:p>
          <a:p>
            <a:pPr eaLnBrk="1" hangingPunct="1"/>
            <a:r>
              <a:rPr lang="en-US" smtClean="0"/>
              <a:t>So good comments alone doesn</a:t>
            </a:r>
            <a:r>
              <a:rPr lang="ja-JP" altLang="en-US" smtClean="0"/>
              <a:t>’</a:t>
            </a:r>
            <a:r>
              <a:rPr lang="en-US" altLang="ja-JP" smtClean="0"/>
              <a:t>t mean good code!</a:t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endParaRPr lang="en-US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Lots of 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Two important concepts for quality of code:</a:t>
            </a:r>
          </a:p>
          <a:p>
            <a:pPr lvl="1" eaLnBrk="1" hangingPunct="1"/>
            <a:r>
              <a:rPr lang="en-GB" smtClean="0"/>
              <a:t>Loose </a:t>
            </a:r>
            <a:r>
              <a:rPr lang="en-GB" u="sng" smtClean="0"/>
              <a:t>Coupling</a:t>
            </a:r>
          </a:p>
          <a:p>
            <a:pPr lvl="1" eaLnBrk="1" hangingPunct="1"/>
            <a:r>
              <a:rPr lang="en-GB" smtClean="0"/>
              <a:t>High degree of </a:t>
            </a:r>
            <a:r>
              <a:rPr lang="en-GB" u="sng" smtClean="0"/>
              <a:t>Cohesion</a:t>
            </a:r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GB" sz="1200" b="0" smtClean="0">
                <a:solidFill>
                  <a:srgbClr val="685345"/>
                </a:solidFill>
                <a:latin typeface="Arial" pitchFamily="34" charset="0"/>
              </a:rPr>
              <a:t>Objects First with Java - A Practical Introduction using BlueJ, © David J. Barnes, Michael Kölling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makes good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How interconnected are different classes?</a:t>
            </a:r>
          </a:p>
          <a:p>
            <a:pPr eaLnBrk="1" hangingPunct="1"/>
            <a:r>
              <a:rPr lang="en-GB" smtClean="0"/>
              <a:t>If two classes depend closely on many details of each other, we say they are </a:t>
            </a:r>
            <a:r>
              <a:rPr lang="en-GB" i="1" u="sng" smtClean="0"/>
              <a:t>tightly coupled</a:t>
            </a:r>
            <a:r>
              <a:rPr lang="en-GB" smtClean="0"/>
              <a:t>.</a:t>
            </a:r>
            <a:br>
              <a:rPr lang="en-GB" smtClean="0"/>
            </a:br>
            <a:endParaRPr lang="en-GB" u="sng" smtClean="0"/>
          </a:p>
          <a:p>
            <a:pPr eaLnBrk="1" hangingPunct="1"/>
            <a:r>
              <a:rPr lang="en-GB" smtClean="0"/>
              <a:t>We want:</a:t>
            </a:r>
          </a:p>
          <a:p>
            <a:pPr lvl="1" eaLnBrk="1" hangingPunct="1"/>
            <a:r>
              <a:rPr lang="en-GB" i="1" u="sng" smtClean="0"/>
              <a:t>Loose coupling</a:t>
            </a:r>
          </a:p>
          <a:p>
            <a:pPr lvl="1" eaLnBrk="1" hangingPunct="1"/>
            <a:r>
              <a:rPr lang="en-GB" i="1" u="sng" smtClean="0"/>
              <a:t>Less interconnectedness</a:t>
            </a:r>
            <a:endParaRPr lang="en-GB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Buzz-Word: Coupling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change one class, you may have to change many others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Finding all the things you need to change can</a:t>
            </a:r>
          </a:p>
          <a:p>
            <a:pPr lvl="1" eaLnBrk="1" hangingPunct="1"/>
            <a:r>
              <a:rPr lang="en-US" smtClean="0"/>
              <a:t>Be difficult</a:t>
            </a:r>
          </a:p>
          <a:p>
            <a:pPr lvl="1" eaLnBrk="1" hangingPunct="1"/>
            <a:r>
              <a:rPr lang="en-US" smtClean="0"/>
              <a:t>Take lots of time</a:t>
            </a:r>
          </a:p>
          <a:p>
            <a:pPr lvl="1" eaLnBrk="1" hangingPunct="1"/>
            <a:endParaRPr lang="en-US" smtClean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Tight Coupling Bad?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Loose coupling lets us:</a:t>
            </a:r>
          </a:p>
          <a:p>
            <a:pPr lvl="1" eaLnBrk="1" hangingPunct="1"/>
            <a:r>
              <a:rPr lang="en-GB" u="sng" smtClean="0"/>
              <a:t>Understand</a:t>
            </a:r>
            <a:r>
              <a:rPr lang="en-GB" smtClean="0"/>
              <a:t> one class without having to look at others;</a:t>
            </a:r>
          </a:p>
          <a:p>
            <a:pPr lvl="1" eaLnBrk="1" hangingPunct="1"/>
            <a:r>
              <a:rPr lang="en-GB" u="sng" smtClean="0"/>
              <a:t>Change</a:t>
            </a:r>
            <a:r>
              <a:rPr lang="en-GB" smtClean="0"/>
              <a:t> one class without affecting  others.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So loose coupling </a:t>
            </a:r>
            <a:r>
              <a:rPr lang="en-GB" u="sng" smtClean="0"/>
              <a:t>improves maintainability</a:t>
            </a:r>
            <a:r>
              <a:rPr lang="en-GB" smtClean="0"/>
              <a:t>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is Loose Coupling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Cohesion refers to the number and diversity of tasks that a single unit is responsible for.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If each unit is responsible for one single logical task, we say it has </a:t>
            </a:r>
            <a:r>
              <a:rPr lang="en-GB" i="1" smtClean="0"/>
              <a:t>high cohesion</a:t>
            </a:r>
            <a:r>
              <a:rPr lang="en-GB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We aim for high cohesion.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‘</a:t>
            </a:r>
            <a:r>
              <a:rPr lang="en-GB" smtClean="0"/>
              <a:t>Unit</a:t>
            </a:r>
            <a:r>
              <a:rPr lang="en-GB" altLang="en-US" smtClean="0"/>
              <a:t>’</a:t>
            </a:r>
            <a:r>
              <a:rPr lang="en-GB" smtClean="0"/>
              <a:t> applies to classes, methods and modules (packages).</a:t>
            </a:r>
          </a:p>
          <a:p>
            <a:pPr eaLnBrk="1" hangingPunct="1">
              <a:lnSpc>
                <a:spcPct val="90000"/>
              </a:lnSpc>
              <a:buFont typeface="Times" pitchFamily="-84" charset="0"/>
              <a:buNone/>
            </a:pPr>
            <a:endParaRPr lang="en-GB" smtClean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ea typeface="+mj-ea"/>
                <a:cs typeface="+mj-cs"/>
              </a:rPr>
              <a:t>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Cohesion refers to the number and diversity of tasks that a single unit is responsible for.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many different </a:t>
            </a:r>
            <a:r>
              <a:rPr lang="en-GB" altLang="en-US" smtClean="0"/>
              <a:t>“</a:t>
            </a:r>
            <a:r>
              <a:rPr lang="en-GB" smtClean="0"/>
              <a:t>things</a:t>
            </a:r>
            <a:r>
              <a:rPr lang="en-GB" altLang="en-US" smtClean="0"/>
              <a:t>”</a:t>
            </a:r>
            <a:r>
              <a:rPr lang="en-GB" smtClean="0"/>
              <a:t> a class represents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many different </a:t>
            </a:r>
            <a:r>
              <a:rPr lang="en-GB" altLang="en-US" smtClean="0"/>
              <a:t>“</a:t>
            </a:r>
            <a:r>
              <a:rPr lang="en-GB" smtClean="0"/>
              <a:t>jobs</a:t>
            </a:r>
            <a:r>
              <a:rPr lang="en-GB" altLang="en-US" smtClean="0"/>
              <a:t>”</a:t>
            </a:r>
            <a:r>
              <a:rPr lang="en-GB" smtClean="0"/>
              <a:t> a method does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Buzz-Word: 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If a class represents one thing, we say it has </a:t>
            </a:r>
            <a:r>
              <a:rPr lang="en-GB" i="1" smtClean="0"/>
              <a:t>high cohesion</a:t>
            </a:r>
            <a:r>
              <a:rPr lang="en-GB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If a method does one task, we say it has </a:t>
            </a:r>
            <a:r>
              <a:rPr lang="en-GB" i="1" smtClean="0"/>
              <a:t>high cohesion.</a:t>
            </a: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High cohesion is good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Makes it easier to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Understand what a class or method does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Fix classes and methods since all the related </a:t>
            </a:r>
            <a:r>
              <a:rPr lang="en-GB" altLang="en-US" smtClean="0"/>
              <a:t>“</a:t>
            </a:r>
            <a:r>
              <a:rPr lang="en-GB" smtClean="0"/>
              <a:t>stuff</a:t>
            </a:r>
            <a:r>
              <a:rPr lang="en-GB" altLang="en-US" smtClean="0"/>
              <a:t>”</a:t>
            </a:r>
            <a:r>
              <a:rPr lang="en-GB" smtClean="0"/>
              <a:t> is probably in the same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Use clear descriptive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Reuse code in a different project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is High Cohesion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Talk about how to write clear code</a:t>
            </a:r>
          </a:p>
          <a:p>
            <a:pPr eaLnBrk="1" hangingPunct="1"/>
            <a:r>
              <a:rPr lang="en-US" dirty="0" smtClean="0"/>
              <a:t>(Learn a bunch of buzz-words)</a:t>
            </a:r>
          </a:p>
          <a:p>
            <a:pPr eaLnBrk="1" hangingPunct="1"/>
            <a:r>
              <a:rPr lang="en-US" dirty="0" smtClean="0"/>
              <a:t>It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u="sng" dirty="0" smtClean="0"/>
              <a:t>possible</a:t>
            </a:r>
            <a:r>
              <a:rPr lang="en-US" altLang="ja-JP" dirty="0" smtClean="0"/>
              <a:t> to write short programs that work without using these techniques but …</a:t>
            </a:r>
          </a:p>
          <a:p>
            <a:pPr eaLnBrk="1" hangingPunct="1"/>
            <a:r>
              <a:rPr lang="en-US" dirty="0" smtClean="0"/>
              <a:t>It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u="sng" dirty="0" smtClean="0"/>
              <a:t>essential</a:t>
            </a:r>
            <a:r>
              <a:rPr lang="en-US" altLang="ja-JP" dirty="0" smtClean="0"/>
              <a:t> to use these techniques to write bigger systems, or smaller ones that you (and/or others) might want to edit again later</a:t>
            </a:r>
            <a:endParaRPr lang="en-US" dirty="0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</a:t>
            </a:r>
            <a:r>
              <a:rPr lang="ja-JP" altLang="en-US" smtClean="0"/>
              <a:t>’</a:t>
            </a:r>
            <a:r>
              <a:rPr lang="en-US" altLang="ja-JP" smtClean="0"/>
              <a:t>s Plan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Classes should just represent one thing</a:t>
            </a:r>
          </a:p>
          <a:p>
            <a:pPr eaLnBrk="1" hangingPunct="1"/>
            <a:r>
              <a:rPr lang="en-GB" smtClean="0"/>
              <a:t>A method should be responsible for one and only one well defined task.</a:t>
            </a:r>
          </a:p>
          <a:p>
            <a:pPr eaLnBrk="1" hangingPunct="1"/>
            <a:r>
              <a:rPr lang="en-GB" smtClean="0"/>
              <a:t>Methods should just do ONE thing</a:t>
            </a:r>
          </a:p>
          <a:p>
            <a:pPr eaLnBrk="1" hangingPunct="1"/>
            <a:r>
              <a:rPr lang="en-GB" smtClean="0"/>
              <a:t>Classes shouldn</a:t>
            </a:r>
            <a:r>
              <a:rPr lang="en-GB" altLang="en-US" smtClean="0"/>
              <a:t>’</a:t>
            </a:r>
            <a:r>
              <a:rPr lang="en-GB" smtClean="0"/>
              <a:t>t be interdependent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Recap: Coupling and Cohesion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Ins="233680"/>
          <a:lstStyle/>
          <a:p>
            <a:pPr marL="382588" eaLnBrk="1" hangingPunct="1"/>
            <a:r>
              <a:rPr lang="en-US" smtClean="0"/>
              <a:t>Add two new directions to the 'World of Zuul':</a:t>
            </a:r>
          </a:p>
          <a:p>
            <a:pPr marL="782638" lvl="1" eaLnBrk="1" hangingPunct="1">
              <a:buFont typeface="Thonburi" pitchFamily="-84" charset="0"/>
              <a:buChar char="•"/>
            </a:pPr>
            <a:r>
              <a:rPr lang="en-US" altLang="en-US" smtClean="0"/>
              <a:t>“</a:t>
            </a:r>
            <a:r>
              <a:rPr lang="en-US" smtClean="0"/>
              <a:t>up</a:t>
            </a:r>
            <a:r>
              <a:rPr lang="en-US" altLang="en-US" smtClean="0"/>
              <a:t>”</a:t>
            </a:r>
            <a:endParaRPr lang="en-US" altLang="ja-JP" smtClean="0"/>
          </a:p>
          <a:p>
            <a:pPr marL="782638" lvl="1" eaLnBrk="1" hangingPunct="1">
              <a:buFont typeface="Thonburi" pitchFamily="-84" charset="0"/>
              <a:buChar char="•"/>
            </a:pPr>
            <a:r>
              <a:rPr lang="en-US" altLang="en-US" smtClean="0"/>
              <a:t>“</a:t>
            </a:r>
            <a:r>
              <a:rPr lang="en-US" smtClean="0"/>
              <a:t>down</a:t>
            </a:r>
            <a:r>
              <a:rPr lang="en-US" altLang="en-US" smtClean="0"/>
              <a:t>”</a:t>
            </a:r>
            <a:endParaRPr lang="en-US" altLang="ja-JP" smtClean="0"/>
          </a:p>
          <a:p>
            <a:pPr marL="382588" eaLnBrk="1" hangingPunct="1"/>
            <a:r>
              <a:rPr lang="en-US" smtClean="0"/>
              <a:t>What do you need to change to do this?</a:t>
            </a:r>
          </a:p>
          <a:p>
            <a:pPr marL="382588" eaLnBrk="1" hangingPunct="1"/>
            <a:r>
              <a:rPr lang="en-US" smtClean="0"/>
              <a:t>How easy are the changes to apply thoroughly?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81279"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An </a:t>
            </a:r>
            <a:r>
              <a:rPr lang="en-US" dirty="0" smtClean="0">
                <a:ea typeface="+mj-ea"/>
                <a:cs typeface="+mj-cs"/>
              </a:rPr>
              <a:t>example to test quality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these and</a:t>
            </a:r>
          </a:p>
          <a:p>
            <a:pPr lvl="1" eaLnBrk="1" hangingPunct="1"/>
            <a:r>
              <a:rPr lang="en-US" smtClean="0"/>
              <a:t>Embarrass yourself in front of colleagues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u="sng" smtClean="0"/>
              <a:t>your</a:t>
            </a:r>
            <a:r>
              <a:rPr lang="en-US" smtClean="0"/>
              <a:t> code hard for </a:t>
            </a:r>
            <a:r>
              <a:rPr lang="en-US" u="sng" smtClean="0"/>
              <a:t>you</a:t>
            </a:r>
            <a:r>
              <a:rPr lang="en-US" smtClean="0"/>
              <a:t> to read</a:t>
            </a:r>
          </a:p>
          <a:p>
            <a:pPr lvl="1" eaLnBrk="1" hangingPunct="1"/>
            <a:r>
              <a:rPr lang="en-US" smtClean="0"/>
              <a:t>Make </a:t>
            </a:r>
            <a:r>
              <a:rPr lang="en-US" u="sng" smtClean="0"/>
              <a:t>your</a:t>
            </a:r>
            <a:r>
              <a:rPr lang="en-US" smtClean="0"/>
              <a:t> code really hard for </a:t>
            </a:r>
            <a:r>
              <a:rPr lang="en-US" u="sng" smtClean="0"/>
              <a:t>others</a:t>
            </a:r>
            <a:r>
              <a:rPr lang="en-US" smtClean="0"/>
              <a:t> to read</a:t>
            </a:r>
          </a:p>
          <a:p>
            <a:pPr lvl="1" eaLnBrk="1" hangingPunct="1"/>
            <a:r>
              <a:rPr lang="en-US" smtClean="0"/>
              <a:t>Get a bad grade</a:t>
            </a:r>
          </a:p>
          <a:p>
            <a:pPr eaLnBrk="1" hangingPunct="1"/>
            <a:r>
              <a:rPr lang="en-US" smtClean="0"/>
              <a:t>Obvious tricks – use bad variable names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code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419600"/>
          </a:xfrm>
        </p:spPr>
        <p:txBody>
          <a:bodyPr/>
          <a:lstStyle/>
          <a:p>
            <a:pPr eaLnBrk="1" hangingPunct="1"/>
            <a:r>
              <a:rPr lang="en-US" smtClean="0"/>
              <a:t>Use lousy variable, method, and class  names</a:t>
            </a:r>
          </a:p>
          <a:p>
            <a:pPr eaLnBrk="1" hangingPunct="1"/>
            <a:r>
              <a:rPr lang="en-US" smtClean="0"/>
              <a:t>Use bad indentation</a:t>
            </a:r>
          </a:p>
          <a:p>
            <a:pPr eaLnBrk="1" hangingPunct="1"/>
            <a:r>
              <a:rPr lang="en-US" smtClean="0"/>
              <a:t>Don</a:t>
            </a:r>
            <a:r>
              <a:rPr lang="ja-JP" altLang="en-US" smtClean="0"/>
              <a:t>’</a:t>
            </a:r>
            <a:r>
              <a:rPr lang="en-US" altLang="ja-JP" smtClean="0"/>
              <a:t>t comment your code</a:t>
            </a:r>
          </a:p>
          <a:p>
            <a:pPr eaLnBrk="1" hangingPunct="1"/>
            <a:r>
              <a:rPr lang="en-US" smtClean="0"/>
              <a:t>Declare instance variables for your whole class when you only really need them temporarily in one method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code 101: The obvious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Rewriting the </a:t>
            </a:r>
            <a:r>
              <a:rPr lang="en-GB" u="sng" smtClean="0"/>
              <a:t>same code</a:t>
            </a:r>
            <a:r>
              <a:rPr lang="en-GB" smtClean="0"/>
              <a:t> in two places</a:t>
            </a:r>
          </a:p>
          <a:p>
            <a:pPr eaLnBrk="1" hangingPunct="1"/>
            <a:r>
              <a:rPr lang="en-GB" smtClean="0"/>
              <a:t>Example: zuul-bad Game class:</a:t>
            </a:r>
          </a:p>
          <a:p>
            <a:pPr lvl="1" eaLnBrk="1" hangingPunct="1"/>
            <a:r>
              <a:rPr lang="en-GB" smtClean="0"/>
              <a:t>printWelcome method</a:t>
            </a:r>
          </a:p>
          <a:p>
            <a:pPr lvl="1" eaLnBrk="1" hangingPunct="1"/>
            <a:r>
              <a:rPr lang="en-GB" smtClean="0"/>
              <a:t>goRoom method</a:t>
            </a:r>
          </a:p>
          <a:p>
            <a:pPr eaLnBrk="1" hangingPunct="1"/>
            <a:r>
              <a:rPr lang="en-GB" smtClean="0"/>
              <a:t>Why is this bad?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Advanced Bad Coding: </a:t>
            </a:r>
            <a:br>
              <a:rPr lang="en-GB" sz="4000" smtClean="0"/>
            </a:br>
            <a:r>
              <a:rPr lang="en-GB" sz="4000" smtClean="0"/>
              <a:t>Buzz-Phrase: Code Duplication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>
                <a:solidFill>
                  <a:srgbClr val="00B0F0"/>
                </a:solidFill>
              </a:rPr>
              <a:t>Low Cohesion Means (for a method)????</a:t>
            </a:r>
          </a:p>
          <a:p>
            <a:pPr lvl="1" eaLnBrk="1" hangingPunct="1"/>
            <a:r>
              <a:rPr lang="en-GB" sz="2000" dirty="0" smtClean="0">
                <a:solidFill>
                  <a:srgbClr val="00B0F0"/>
                </a:solidFill>
              </a:rPr>
              <a:t>Tries to do more than one thing</a:t>
            </a:r>
          </a:p>
          <a:p>
            <a:pPr eaLnBrk="1" hangingPunct="1"/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printWelcome</a:t>
            </a:r>
            <a:r>
              <a:rPr lang="en-GB" sz="2400" dirty="0" smtClean="0"/>
              <a:t>:</a:t>
            </a:r>
          </a:p>
          <a:p>
            <a:pPr lvl="1" eaLnBrk="1" hangingPunct="1"/>
            <a:r>
              <a:rPr lang="en-GB" sz="2000" dirty="0" smtClean="0"/>
              <a:t>Code for welcome message</a:t>
            </a:r>
          </a:p>
          <a:p>
            <a:pPr lvl="1" eaLnBrk="1" hangingPunct="1"/>
            <a:r>
              <a:rPr lang="en-GB" sz="2000" dirty="0" smtClean="0"/>
              <a:t>Code for print current location</a:t>
            </a:r>
          </a:p>
          <a:p>
            <a:pPr lvl="1" eaLnBrk="1" hangingPunct="1"/>
            <a:r>
              <a:rPr lang="en-GB" sz="2000" dirty="0" smtClean="0"/>
              <a:t>Two things!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goRoom</a:t>
            </a:r>
            <a:r>
              <a:rPr lang="en-GB" sz="2400" dirty="0" smtClean="0"/>
              <a:t>:</a:t>
            </a:r>
          </a:p>
          <a:p>
            <a:pPr lvl="1" eaLnBrk="1" hangingPunct="1"/>
            <a:r>
              <a:rPr lang="en-GB" sz="2000" dirty="0" smtClean="0"/>
              <a:t>Code to check whether you can go in a particular direction</a:t>
            </a:r>
          </a:p>
          <a:p>
            <a:pPr lvl="1" eaLnBrk="1" hangingPunct="1"/>
            <a:r>
              <a:rPr lang="en-GB" sz="2000" dirty="0" smtClean="0"/>
              <a:t>Code to print current location</a:t>
            </a:r>
          </a:p>
          <a:p>
            <a:pPr lvl="1" eaLnBrk="1" hangingPunct="1"/>
            <a:r>
              <a:rPr lang="en-GB" sz="2000" dirty="0" smtClean="0"/>
              <a:t>Two things!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Code Duplication </a:t>
            </a:r>
            <a:r>
              <a:rPr lang="en-GB" sz="3600" smtClean="0">
                <a:sym typeface="Wingdings" pitchFamily="2" charset="2"/>
              </a:rPr>
              <a:t> Low Cohesion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latin typeface="Courier New" pitchFamily="49" charset="0"/>
                <a:cs typeface="Courier New" pitchFamily="49" charset="0"/>
              </a:rPr>
              <a:t>printWelcome</a:t>
            </a:r>
            <a:r>
              <a:rPr lang="en-GB" smtClean="0"/>
              <a:t> can</a:t>
            </a:r>
            <a:r>
              <a:rPr lang="en-GB" altLang="en-US" smtClean="0"/>
              <a:t>’</a:t>
            </a:r>
            <a:r>
              <a:rPr lang="en-GB" smtClean="0"/>
              <a:t>t call </a:t>
            </a:r>
            <a:r>
              <a:rPr lang="en-GB" b="1" smtClean="0">
                <a:latin typeface="Courier New" pitchFamily="49" charset="0"/>
                <a:cs typeface="Courier New" pitchFamily="49" charset="0"/>
              </a:rPr>
              <a:t>goRoom</a:t>
            </a:r>
            <a:r>
              <a:rPr lang="en-GB" smtClean="0"/>
              <a:t> to print the location info, since </a:t>
            </a:r>
            <a:r>
              <a:rPr lang="en-GB" b="1" smtClean="0">
                <a:latin typeface="Courier New" pitchFamily="49" charset="0"/>
                <a:cs typeface="Courier New" pitchFamily="49" charset="0"/>
              </a:rPr>
              <a:t>goRoom</a:t>
            </a:r>
            <a:r>
              <a:rPr lang="en-GB" smtClean="0"/>
              <a:t> does other stuff too</a:t>
            </a:r>
          </a:p>
          <a:p>
            <a:pPr eaLnBrk="1" hangingPunct="1"/>
            <a:r>
              <a:rPr lang="en-GB" b="1" smtClean="0">
                <a:latin typeface="Courier New" pitchFamily="49" charset="0"/>
                <a:cs typeface="Courier New" pitchFamily="49" charset="0"/>
              </a:rPr>
              <a:t>goRoom</a:t>
            </a:r>
            <a:r>
              <a:rPr lang="en-GB" smtClean="0"/>
              <a:t> can</a:t>
            </a:r>
            <a:r>
              <a:rPr lang="en-GB" altLang="en-US" smtClean="0"/>
              <a:t>’</a:t>
            </a:r>
            <a:r>
              <a:rPr lang="en-GB" smtClean="0"/>
              <a:t>t call </a:t>
            </a:r>
            <a:r>
              <a:rPr lang="en-GB" b="1" smtClean="0">
                <a:latin typeface="Courier New" pitchFamily="49" charset="0"/>
                <a:cs typeface="Courier New" pitchFamily="49" charset="0"/>
              </a:rPr>
              <a:t>printWelcome </a:t>
            </a:r>
            <a:r>
              <a:rPr lang="en-GB" smtClean="0"/>
              <a:t>to print the location info, since </a:t>
            </a:r>
            <a:r>
              <a:rPr lang="en-GB" b="1" smtClean="0">
                <a:latin typeface="Courier New" pitchFamily="49" charset="0"/>
                <a:cs typeface="Courier New" pitchFamily="49" charset="0"/>
              </a:rPr>
              <a:t>printWelcome </a:t>
            </a:r>
            <a:r>
              <a:rPr lang="en-GB" smtClean="0"/>
              <a:t>does other stuff too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If we want to change the way a location is printed, we</a:t>
            </a:r>
            <a:r>
              <a:rPr lang="en-GB" altLang="en-US" smtClean="0"/>
              <a:t>’</a:t>
            </a:r>
            <a:r>
              <a:rPr lang="en-GB" smtClean="0"/>
              <a:t>ve got to fix it in TWO places</a:t>
            </a:r>
          </a:p>
          <a:p>
            <a:pPr lvl="1" eaLnBrk="1" hangingPunct="1"/>
            <a:endParaRPr lang="en-GB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Why is Code Duplication </a:t>
            </a:r>
            <a:r>
              <a:rPr lang="en-GB" sz="4000" smtClean="0">
                <a:sym typeface="Wingdings" pitchFamily="2" charset="2"/>
              </a:rPr>
              <a:t>Bad?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Makes maintenance harder</a:t>
            </a:r>
          </a:p>
          <a:p>
            <a:pPr eaLnBrk="1" hangingPunct="1"/>
            <a:r>
              <a:rPr lang="en-GB" smtClean="0"/>
              <a:t>Can lead to introduction of errors during maintenance.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Key Problems with Code Duplication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Question: where should we add a new method (which class)?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Each class should be responsible for manipulating its own data.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The class that owns the data should be responsible for processing it.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RDD leads to low coupling.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ea typeface="+mj-ea"/>
                <a:cs typeface="+mj-cs"/>
              </a:rPr>
              <a:t>Responsibility-driven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charset="0"/>
              <a:buChar char="•"/>
              <a:defRPr/>
            </a:pPr>
            <a:r>
              <a:rPr lang="en-GB">
                <a:ea typeface="+mn-ea"/>
                <a:cs typeface="+mn-cs"/>
              </a:rPr>
              <a:t>One aim of reducing coupling and responsibility-driven design is to localize change.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>
                <a:ea typeface="+mn-ea"/>
                <a:cs typeface="+mn-cs"/>
              </a:rPr>
              <a:t>When a change is needed, as few classes as possible should be affected.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ea typeface="+mj-ea"/>
                <a:cs typeface="+mj-cs"/>
              </a:rPr>
              <a:t>Localizing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antique game (1970</a:t>
            </a:r>
            <a:r>
              <a:rPr lang="ja-JP" altLang="en-US" smtClean="0"/>
              <a:t>’</a:t>
            </a:r>
            <a:r>
              <a:rPr lang="en-US" altLang="ja-JP" smtClean="0"/>
              <a:t>s!)</a:t>
            </a:r>
            <a:br>
              <a:rPr lang="en-US" altLang="ja-JP" smtClean="0"/>
            </a:br>
            <a:endParaRPr lang="en-US" altLang="ja-JP" smtClean="0"/>
          </a:p>
          <a:p>
            <a:pPr eaLnBrk="1" hangingPunct="1"/>
            <a:r>
              <a:rPr lang="en-US" smtClean="0"/>
              <a:t>Convince you that good design is important by extending someone else</a:t>
            </a:r>
            <a:r>
              <a:rPr lang="ja-JP" altLang="en-US" smtClean="0"/>
              <a:t>’</a:t>
            </a:r>
            <a:r>
              <a:rPr lang="en-US" altLang="ja-JP" smtClean="0"/>
              <a:t>s (badly written) code</a:t>
            </a:r>
            <a:br>
              <a:rPr lang="en-US" altLang="ja-JP" smtClean="0"/>
            </a:br>
            <a:endParaRPr lang="en-US" altLang="ja-JP" smtClean="0"/>
          </a:p>
          <a:p>
            <a:pPr eaLnBrk="1" hangingPunct="1"/>
            <a:r>
              <a:rPr lang="en-US" smtClean="0"/>
              <a:t>zuul-bad and zuul-better projects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Today: World of Zuul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charset="0"/>
              <a:buChar char="•"/>
              <a:defRPr/>
            </a:pPr>
            <a:r>
              <a:rPr lang="en-GB">
                <a:ea typeface="+mn-ea"/>
                <a:cs typeface="+mn-cs"/>
              </a:rPr>
              <a:t>When designing a class, we try to think what changes are likely to be made in the future.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>
                <a:ea typeface="+mn-ea"/>
                <a:cs typeface="+mn-cs"/>
              </a:rPr>
              <a:t>We aim to make those changes easy.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ea typeface="+mj-ea"/>
                <a:cs typeface="+mj-cs"/>
              </a:rPr>
              <a:t>Thinking ahead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When classes are maintained, often code is added.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Classes and methods tend to become longer.</a:t>
            </a:r>
          </a:p>
          <a:p>
            <a:pPr eaLnBrk="1" hangingPunct="1">
              <a:buFont typeface="Times" charset="0"/>
              <a:buChar char="•"/>
              <a:defRPr/>
            </a:pPr>
            <a:r>
              <a:rPr lang="en-GB" dirty="0">
                <a:ea typeface="+mn-ea"/>
                <a:cs typeface="+mn-cs"/>
              </a:rPr>
              <a:t>Every now and then, classes and methods should be </a:t>
            </a:r>
            <a:r>
              <a:rPr lang="en-GB" i="1" dirty="0">
                <a:ea typeface="+mn-ea"/>
                <a:cs typeface="+mn-cs"/>
              </a:rPr>
              <a:t>refactored</a:t>
            </a:r>
            <a:r>
              <a:rPr lang="en-GB" dirty="0">
                <a:ea typeface="+mn-ea"/>
                <a:cs typeface="+mn-cs"/>
              </a:rPr>
              <a:t> to maintain cohesion and low coupling.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ea typeface="+mj-ea"/>
                <a:cs typeface="+mj-cs"/>
              </a:rPr>
              <a:t>Refactoring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zuul-bad:</a:t>
            </a:r>
          </a:p>
          <a:p>
            <a:pPr lvl="1" eaLnBrk="1" hangingPunct="1"/>
            <a:r>
              <a:rPr lang="en-US" smtClean="0"/>
              <a:t>Room class has PUBLIC variables</a:t>
            </a:r>
          </a:p>
          <a:p>
            <a:pPr lvl="2" eaLnBrk="1" hangingPunct="1"/>
            <a:r>
              <a:rPr lang="en-US" smtClean="0"/>
              <a:t>southExit, eastExit, etc.</a:t>
            </a:r>
          </a:p>
          <a:p>
            <a:pPr lvl="1" eaLnBrk="1" hangingPunct="1"/>
            <a:r>
              <a:rPr lang="en-US" smtClean="0"/>
              <a:t>Game class USES those variables</a:t>
            </a:r>
          </a:p>
          <a:p>
            <a:pPr lvl="2" eaLnBrk="1" hangingPunct="1"/>
            <a:r>
              <a:rPr lang="en-US" smtClean="0"/>
              <a:t>if(currentRoom.northExit != null)</a:t>
            </a:r>
          </a:p>
          <a:p>
            <a:pPr lvl="2" eaLnBrk="1" hangingPunct="1"/>
            <a:r>
              <a:rPr lang="en-US" smtClean="0"/>
              <a:t>AARRGGHH!!!! Insanely tight coupling</a:t>
            </a:r>
          </a:p>
          <a:p>
            <a:pPr lvl="2" eaLnBrk="1" hangingPunct="1"/>
            <a:r>
              <a:rPr lang="en-US" smtClean="0"/>
              <a:t>We can</a:t>
            </a:r>
            <a:r>
              <a:rPr lang="ja-JP" altLang="en-US" smtClean="0"/>
              <a:t>’</a:t>
            </a:r>
            <a:r>
              <a:rPr lang="en-US" altLang="ja-JP" smtClean="0"/>
              <a:t>t update Room class without changing Game class too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Bad Coding (cont): Public Instance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Room class has PUBLIC variables</a:t>
            </a:r>
          </a:p>
          <a:p>
            <a:pPr lvl="1" eaLnBrk="1" hangingPunct="1"/>
            <a:r>
              <a:rPr lang="en-US" smtClean="0"/>
              <a:t>Game class USES those variables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Result: Insanely tight coupling</a:t>
            </a:r>
          </a:p>
          <a:p>
            <a:pPr eaLnBrk="1" hangingPunct="1"/>
            <a:r>
              <a:rPr lang="en-US" smtClean="0"/>
              <a:t>We can</a:t>
            </a:r>
            <a:r>
              <a:rPr lang="ja-JP" altLang="en-US" smtClean="0"/>
              <a:t>’</a:t>
            </a:r>
            <a:r>
              <a:rPr lang="en-US" altLang="ja-JP" smtClean="0"/>
              <a:t>t update Room class without changing Game class too</a:t>
            </a:r>
          </a:p>
          <a:p>
            <a:pPr lvl="1" eaLnBrk="1" hangingPunct="1"/>
            <a:r>
              <a:rPr lang="en-US" smtClean="0"/>
              <a:t>What if we wanted to add up &amp; down methods (zuul-3D) AARRGGHH!!!!!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AARRGGHH!!!!!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Hide implementation details from outsiders</a:t>
            </a:r>
          </a:p>
          <a:p>
            <a:pPr eaLnBrk="1" hangingPunct="1"/>
            <a:r>
              <a:rPr lang="en-US" smtClean="0"/>
              <a:t>Good Encapsulation can:</a:t>
            </a:r>
          </a:p>
          <a:p>
            <a:pPr lvl="1" eaLnBrk="1" hangingPunct="1"/>
            <a:r>
              <a:rPr lang="en-US" smtClean="0"/>
              <a:t>Reduce Coupling</a:t>
            </a:r>
          </a:p>
          <a:p>
            <a:pPr lvl="1" eaLnBrk="1" hangingPunct="1"/>
            <a:r>
              <a:rPr lang="en-US" smtClean="0"/>
              <a:t>Reduce amount of work required to modify an application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Buzz-Word: Encapsulation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class that USES the data should also be the class that STORES the data</a:t>
            </a:r>
            <a:br>
              <a:rPr lang="en-GB" smtClean="0"/>
            </a:br>
            <a:endParaRPr lang="en-GB" smtClean="0"/>
          </a:p>
          <a:p>
            <a:pPr eaLnBrk="1" hangingPunct="1"/>
            <a:r>
              <a:rPr lang="en-GB" smtClean="0"/>
              <a:t>Question: Where should we add a new method (which class?)</a:t>
            </a:r>
          </a:p>
          <a:p>
            <a:pPr eaLnBrk="1" hangingPunct="1"/>
            <a:r>
              <a:rPr lang="en-GB" smtClean="0"/>
              <a:t>RDD Answer: Wherever that data is stored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Responsibility-driven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400" dirty="0" smtClean="0">
                <a:solidFill>
                  <a:srgbClr val="A57133"/>
                </a:solidFill>
              </a:rPr>
              <a:t>The class that USES the data should also be the class that STORES the data</a:t>
            </a:r>
          </a:p>
          <a:p>
            <a:pPr eaLnBrk="1" hangingPunct="1"/>
            <a:r>
              <a:rPr lang="en-GB" sz="2400" dirty="0" err="1" smtClean="0"/>
              <a:t>zuul</a:t>
            </a:r>
            <a:r>
              <a:rPr lang="en-GB" sz="2400" dirty="0" smtClean="0"/>
              <a:t>-bad example (Game class)</a:t>
            </a:r>
          </a:p>
          <a:p>
            <a:pPr lvl="1" eaLnBrk="1" hangingPunct="1">
              <a:buFontTx/>
              <a:buNone/>
            </a:pP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("You are " +    </a:t>
            </a:r>
          </a:p>
          <a:p>
            <a:pPr lvl="1" eaLnBrk="1" hangingPunct="1">
              <a:buFontTx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currentRoom.getDescription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()); </a:t>
            </a:r>
          </a:p>
          <a:p>
            <a:pPr lvl="1" eaLnBrk="1" hangingPunct="1">
              <a:buFontTx/>
              <a:buNone/>
            </a:pP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("Exits: ");</a:t>
            </a:r>
          </a:p>
          <a:p>
            <a:pPr lvl="1" eaLnBrk="1" hangingPunct="1">
              <a:buFontTx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print north, south, east, west as </a:t>
            </a:r>
          </a:p>
          <a:p>
            <a:pPr lvl="1" eaLnBrk="1" hangingPunct="1">
              <a:buFontTx/>
              <a:buNone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appropriate</a:t>
            </a:r>
          </a:p>
          <a:p>
            <a:pPr lvl="1" eaLnBrk="1" hangingPunct="1">
              <a:buFontTx/>
              <a:buNone/>
            </a:pPr>
            <a:endParaRPr lang="en-GB" sz="2000" dirty="0" smtClean="0"/>
          </a:p>
          <a:p>
            <a:pPr eaLnBrk="1" hangingPunct="1"/>
            <a:r>
              <a:rPr lang="en-GB" sz="2400" dirty="0" smtClean="0"/>
              <a:t>Exits are STORED in the Room class</a:t>
            </a:r>
          </a:p>
          <a:p>
            <a:pPr eaLnBrk="1" hangingPunct="1"/>
            <a:r>
              <a:rPr lang="en-GB" sz="2400" dirty="0" smtClean="0"/>
              <a:t>So printing information about exits should happen in the Room class</a:t>
            </a:r>
          </a:p>
          <a:p>
            <a:pPr lvl="1" eaLnBrk="1" hangingPunct="1">
              <a:buFontTx/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Responsibility-driven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a change is needed, as few classes as possible should be affected.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We try to reduce coupling and use responsibility-driven design (in part) to localize change.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Buzz-Phrase: Localizing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Ideally: only one class needs to be changed when making a modification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Realistically: if you need to change more than one class, you</a:t>
            </a:r>
            <a:r>
              <a:rPr lang="en-GB" altLang="en-US" smtClean="0"/>
              <a:t>’</a:t>
            </a:r>
            <a:r>
              <a:rPr lang="en-GB" smtClean="0"/>
              <a:t>d better try hard to make it as few classes as possible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Localizing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Public variables used outside a class</a:t>
            </a:r>
          </a:p>
          <a:p>
            <a:pPr eaLnBrk="1" hangingPunct="1"/>
            <a:r>
              <a:rPr lang="en-US" smtClean="0"/>
              <a:t>Horrible, but at least when we make a mistake we</a:t>
            </a:r>
            <a:r>
              <a:rPr lang="ja-JP" altLang="en-US" smtClean="0"/>
              <a:t>’</a:t>
            </a:r>
            <a:r>
              <a:rPr lang="en-US" altLang="ja-JP" smtClean="0"/>
              <a:t>ll know pretty quick</a:t>
            </a:r>
          </a:p>
          <a:p>
            <a:pPr lvl="1" eaLnBrk="1" hangingPunct="1"/>
            <a:r>
              <a:rPr lang="en-US" smtClean="0"/>
              <a:t>Our program won</a:t>
            </a:r>
            <a:r>
              <a:rPr lang="ja-JP" altLang="en-US" smtClean="0"/>
              <a:t>’</a:t>
            </a:r>
            <a:r>
              <a:rPr lang="en-US" altLang="ja-JP" smtClean="0"/>
              <a:t>t compiled</a:t>
            </a:r>
            <a:endParaRPr lang="en-US" smtClean="0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Buzz Phrase: </a:t>
            </a:r>
            <a:r>
              <a:rPr lang="en-US" u="sng" smtClean="0"/>
              <a:t>Explicit</a:t>
            </a:r>
            <a:r>
              <a:rPr lang="en-US" smtClean="0"/>
              <a:t> Coupling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 new game object</a:t>
            </a:r>
          </a:p>
          <a:p>
            <a:r>
              <a:rPr lang="en-US" smtClean="0"/>
              <a:t>Run play method.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GB" sz="1200" b="0" smtClean="0">
                <a:solidFill>
                  <a:srgbClr val="76807A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Demo: Play Zuul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class depends on knowledge about </a:t>
            </a:r>
            <a:r>
              <a:rPr lang="en-US" u="sng" smtClean="0"/>
              <a:t>private</a:t>
            </a:r>
            <a:r>
              <a:rPr lang="en-US" smtClean="0"/>
              <a:t> information in another class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(Scarier) </a:t>
            </a:r>
            <a:br>
              <a:rPr lang="en-US" smtClean="0"/>
            </a:br>
            <a:r>
              <a:rPr lang="en-US" smtClean="0"/>
              <a:t>Buzz-Phrase: </a:t>
            </a:r>
            <a:r>
              <a:rPr lang="en-US" u="sng" smtClean="0"/>
              <a:t>Implicit </a:t>
            </a:r>
            <a:r>
              <a:rPr lang="en-US" smtClean="0"/>
              <a:t>Coupling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Look at printHelp in the Game class</a:t>
            </a:r>
          </a:p>
          <a:p>
            <a:pPr eaLnBrk="1" hangingPunct="1"/>
            <a:r>
              <a:rPr lang="en-US" sz="2800" smtClean="0"/>
              <a:t>What assumptions does it make?</a:t>
            </a:r>
          </a:p>
          <a:p>
            <a:pPr lvl="1" eaLnBrk="1" hangingPunct="1"/>
            <a:r>
              <a:rPr lang="en-US" sz="2400" smtClean="0"/>
              <a:t>Only commands are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go</a:t>
            </a:r>
            <a:r>
              <a:rPr lang="ja-JP" altLang="en-US" sz="2400" smtClean="0"/>
              <a:t>”</a:t>
            </a:r>
            <a:r>
              <a:rPr lang="en-US" altLang="ja-JP" sz="2400" smtClean="0"/>
              <a:t>,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quit</a:t>
            </a:r>
            <a:r>
              <a:rPr lang="ja-JP" altLang="en-US" sz="2400" smtClean="0"/>
              <a:t>”</a:t>
            </a:r>
            <a:r>
              <a:rPr lang="en-US" altLang="ja-JP" sz="2400" smtClean="0"/>
              <a:t>, and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help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pPr eaLnBrk="1" hangingPunct="1"/>
            <a:r>
              <a:rPr lang="en-US" sz="2800" smtClean="0"/>
              <a:t>What happens if we add a new command??? (</a:t>
            </a:r>
            <a:r>
              <a:rPr lang="ja-JP" altLang="en-US" sz="2800" smtClean="0"/>
              <a:t>“</a:t>
            </a:r>
            <a:r>
              <a:rPr lang="en-US" altLang="ja-JP" sz="2800" smtClean="0"/>
              <a:t>fly</a:t>
            </a:r>
            <a:r>
              <a:rPr lang="ja-JP" altLang="en-US" sz="2800" smtClean="0"/>
              <a:t>”</a:t>
            </a:r>
            <a:r>
              <a:rPr lang="en-US" altLang="ja-JP" sz="2800" smtClean="0"/>
              <a:t>)</a:t>
            </a:r>
          </a:p>
          <a:p>
            <a:pPr lvl="1" eaLnBrk="1" hangingPunct="1"/>
            <a:r>
              <a:rPr lang="en-US" sz="2400" smtClean="0"/>
              <a:t>The new command will probably work</a:t>
            </a:r>
          </a:p>
          <a:p>
            <a:pPr lvl="1" eaLnBrk="1" hangingPunct="1"/>
            <a:r>
              <a:rPr lang="en-US" sz="2400" smtClean="0"/>
              <a:t>We may not notice that printHelp no longer works</a:t>
            </a:r>
          </a:p>
          <a:p>
            <a:pPr lvl="2" eaLnBrk="1" hangingPunct="1"/>
            <a:r>
              <a:rPr lang="en-US" sz="2000" smtClean="0"/>
              <a:t>It compiles</a:t>
            </a:r>
          </a:p>
          <a:p>
            <a:pPr lvl="2" eaLnBrk="1" hangingPunct="1"/>
            <a:r>
              <a:rPr lang="en-US" sz="2000" smtClean="0"/>
              <a:t>It </a:t>
            </a:r>
            <a:r>
              <a:rPr lang="en-US" sz="2000" u="sng" smtClean="0"/>
              <a:t>appears</a:t>
            </a:r>
            <a:r>
              <a:rPr lang="en-US" sz="2000" smtClean="0"/>
              <a:t> to run fine (doesn</a:t>
            </a:r>
            <a:r>
              <a:rPr lang="ja-JP" altLang="en-US" sz="2000" smtClean="0"/>
              <a:t>’</a:t>
            </a:r>
            <a:r>
              <a:rPr lang="en-US" altLang="ja-JP" sz="2000" smtClean="0"/>
              <a:t>t crash)</a:t>
            </a:r>
            <a:endParaRPr lang="en-US" sz="2000" smtClean="0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Implicit</a:t>
            </a:r>
            <a:r>
              <a:rPr lang="en-US" dirty="0" smtClean="0"/>
              <a:t> Coupling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 </a:t>
            </a:r>
            <a:r>
              <a:rPr lang="ja-JP" altLang="en-US" smtClean="0"/>
              <a:t>“</a:t>
            </a:r>
            <a:r>
              <a:rPr lang="en-US" altLang="ja-JP" smtClean="0"/>
              <a:t>printCommands</a:t>
            </a:r>
            <a:r>
              <a:rPr lang="ja-JP" altLang="en-US" smtClean="0"/>
              <a:t>”</a:t>
            </a:r>
            <a:r>
              <a:rPr lang="en-US" altLang="ja-JP" smtClean="0"/>
              <a:t> method to the CommandWords class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(Hey – Responsibility-driven design!)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Fixing Our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designing a class, we try to think what changes are likely to be made in the future.</a:t>
            </a:r>
          </a:p>
          <a:p>
            <a:pPr eaLnBrk="1" hangingPunct="1"/>
            <a:r>
              <a:rPr lang="en-GB" smtClean="0"/>
              <a:t>We aim to make those changes easy.</a:t>
            </a:r>
          </a:p>
          <a:p>
            <a:pPr eaLnBrk="1" hangingPunct="1"/>
            <a:r>
              <a:rPr lang="en-GB" smtClean="0"/>
              <a:t>Hey – maybe one day zuul will be a graphical game ...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 you write new classes - think ahead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classes are maintained, often code is added.</a:t>
            </a:r>
          </a:p>
          <a:p>
            <a:pPr eaLnBrk="1" hangingPunct="1"/>
            <a:r>
              <a:rPr lang="en-GB" smtClean="0"/>
              <a:t>Classes and methods tend to become longer.</a:t>
            </a:r>
          </a:p>
          <a:p>
            <a:pPr eaLnBrk="1" hangingPunct="1"/>
            <a:r>
              <a:rPr lang="en-GB" smtClean="0"/>
              <a:t>Every now and then, classes and methods should be </a:t>
            </a:r>
            <a:r>
              <a:rPr lang="en-GB" i="1" smtClean="0"/>
              <a:t>refactored</a:t>
            </a:r>
            <a:r>
              <a:rPr lang="en-GB" smtClean="0"/>
              <a:t> to maintain cohesion and low coupling.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Buzzword: Refactoring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refactoring code, separate the refactoring from making other changes.</a:t>
            </a:r>
          </a:p>
          <a:p>
            <a:pPr eaLnBrk="1" hangingPunct="1"/>
            <a:r>
              <a:rPr lang="en-GB" smtClean="0"/>
              <a:t>First do the refactoring only, without changing the functionality.</a:t>
            </a:r>
          </a:p>
          <a:p>
            <a:pPr eaLnBrk="1" hangingPunct="1"/>
            <a:r>
              <a:rPr lang="en-GB" smtClean="0"/>
              <a:t>Test before and after refactoring to ensure that nothing was broken.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Refactoring and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Common questions:</a:t>
            </a:r>
          </a:p>
          <a:p>
            <a:pPr lvl="1" eaLnBrk="1" hangingPunct="1"/>
            <a:r>
              <a:rPr lang="en-GB" smtClean="0"/>
              <a:t>How long should a class be?</a:t>
            </a:r>
          </a:p>
          <a:p>
            <a:pPr lvl="1" eaLnBrk="1" hangingPunct="1"/>
            <a:r>
              <a:rPr lang="en-GB" smtClean="0"/>
              <a:t>How long should a method be?</a:t>
            </a:r>
          </a:p>
          <a:p>
            <a:pPr eaLnBrk="1" hangingPunct="1">
              <a:buFont typeface="Times" pitchFamily="-84" charset="0"/>
              <a:buNone/>
            </a:pPr>
            <a:endParaRPr lang="en-GB" smtClean="0"/>
          </a:p>
          <a:p>
            <a:pPr eaLnBrk="1" hangingPunct="1"/>
            <a:r>
              <a:rPr lang="en-GB" smtClean="0"/>
              <a:t>Can now be answered in terms of cohesion and coupling.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Design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method is too long if it does more then one logical task.</a:t>
            </a:r>
          </a:p>
          <a:p>
            <a:pPr eaLnBrk="1" hangingPunct="1"/>
            <a:r>
              <a:rPr lang="en-GB" smtClean="0"/>
              <a:t>A class is too complex if it represents more than one logical entity.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Note: these are </a:t>
            </a:r>
            <a:r>
              <a:rPr lang="en-GB" i="1" smtClean="0"/>
              <a:t>guidelines</a:t>
            </a:r>
            <a:r>
              <a:rPr lang="en-GB" smtClean="0"/>
              <a:t> - they still leave much open to the designer.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Design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(Most) programs are continuously changed.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important to make this change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Quality of code requires much more than just performing correct at one time.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Code must be understandable and maintainable.</a:t>
            </a:r>
          </a:p>
        </p:txBody>
      </p:sp>
      <p:sp>
        <p:nvSpPr>
          <p:cNvPr id="522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quality code avoids duplication, displays high cohesion, low coupling.</a:t>
            </a:r>
          </a:p>
          <a:p>
            <a:pPr eaLnBrk="1" hangingPunct="1"/>
            <a:r>
              <a:rPr lang="en-US" smtClean="0"/>
              <a:t>Coding style (commenting, naming, layout, etc.) is also important.</a:t>
            </a:r>
          </a:p>
          <a:p>
            <a:pPr eaLnBrk="1" hangingPunct="1"/>
            <a:r>
              <a:rPr lang="en-US" smtClean="0"/>
              <a:t>There is a big difference in the amount of work required to change poorly structured and well structured code.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981075"/>
            <a:ext cx="8686800" cy="5543550"/>
          </a:xfrm>
          <a:solidFill>
            <a:schemeClr val="bg1"/>
          </a:solidFill>
        </p:spPr>
        <p:txBody>
          <a:bodyPr/>
          <a:lstStyle/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public void play() 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{            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printWelcome();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           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boolean finished = false;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while (! finished) 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   Command command = parser.getCommand();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   finished = processCommand(command);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   System.out.println("Thanks for playing. Bye");</a:t>
            </a:r>
          </a:p>
          <a:p>
            <a:pPr>
              <a:buFont typeface="Times" pitchFamily="-84" charset="0"/>
              <a:buNone/>
            </a:pPr>
            <a:r>
              <a:rPr lang="en-US" sz="22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GB" sz="1200" b="0" smtClean="0">
                <a:solidFill>
                  <a:srgbClr val="76807A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71550" y="0"/>
            <a:ext cx="7772400" cy="744538"/>
          </a:xfrm>
        </p:spPr>
        <p:txBody>
          <a:bodyPr/>
          <a:lstStyle/>
          <a:p>
            <a:r>
              <a:rPr lang="en-US" smtClean="0"/>
              <a:t>Play Method (Game Class)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 </a:t>
            </a:r>
            <a:r>
              <a:rPr lang="en-GB" b="1" smtClean="0">
                <a:latin typeface="Courier New" pitchFamily="49" charset="0"/>
              </a:rPr>
              <a:t>enum</a:t>
            </a:r>
            <a:r>
              <a:rPr lang="en-GB" smtClean="0"/>
              <a:t> instead of </a:t>
            </a:r>
            <a:r>
              <a:rPr lang="en-GB" b="1" smtClean="0">
                <a:latin typeface="Courier New" pitchFamily="49" charset="0"/>
              </a:rPr>
              <a:t>class</a:t>
            </a:r>
            <a:r>
              <a:rPr lang="en-GB" smtClean="0"/>
              <a:t> to introduce a type name.</a:t>
            </a:r>
          </a:p>
          <a:p>
            <a:pPr eaLnBrk="1" hangingPunct="1"/>
            <a:r>
              <a:rPr lang="en-GB" smtClean="0"/>
              <a:t>Their simplest use is to define a set of significant names.</a:t>
            </a:r>
          </a:p>
          <a:p>
            <a:pPr lvl="1" eaLnBrk="1" hangingPunct="1"/>
            <a:r>
              <a:rPr lang="en-GB" smtClean="0"/>
              <a:t>Alternative to static </a:t>
            </a:r>
            <a:r>
              <a:rPr lang="en-GB" b="1" smtClean="0">
                <a:latin typeface="Courier New" pitchFamily="49" charset="0"/>
              </a:rPr>
              <a:t>int</a:t>
            </a:r>
            <a:r>
              <a:rPr lang="en-GB" smtClean="0"/>
              <a:t> constants.</a:t>
            </a:r>
          </a:p>
          <a:p>
            <a:pPr lvl="1" eaLnBrk="1" hangingPunct="1"/>
            <a:r>
              <a:rPr lang="en-GB" smtClean="0"/>
              <a:t>When the constants</a:t>
            </a:r>
            <a:r>
              <a:rPr lang="en-GB" altLang="en-US" smtClean="0"/>
              <a:t>’</a:t>
            </a:r>
            <a:r>
              <a:rPr lang="en-GB" smtClean="0"/>
              <a:t> values would be arbitrary.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j-ea"/>
                <a:cs typeface="+mj-cs"/>
              </a:rPr>
              <a:t>Bonus Topic: Make your own Types: Enumerated </a:t>
            </a:r>
            <a:r>
              <a:rPr lang="en-GB" dirty="0">
                <a:ea typeface="+mj-ea"/>
                <a:cs typeface="+mj-cs"/>
              </a:rPr>
              <a:t>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ea typeface="+mj-ea"/>
                <a:cs typeface="+mj-cs"/>
              </a:rPr>
              <a:t>A basic enumerated type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899592" y="1687785"/>
            <a:ext cx="79422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US">
                <a:latin typeface="Courier New" pitchFamily="49" charset="0"/>
                <a:cs typeface="Times New Roman" pitchFamily="18" charset="0"/>
              </a:rPr>
              <a:t>public enum CommandWord</a:t>
            </a:r>
          </a:p>
          <a:p>
            <a:r>
              <a:rPr lang="en-US">
                <a:latin typeface="Courier New" pitchFamily="49" charset="0"/>
                <a:cs typeface="Times New Roman" pitchFamily="18" charset="0"/>
              </a:rPr>
              <a:t>{</a:t>
            </a:r>
          </a:p>
          <a:p>
            <a:r>
              <a:rPr lang="en-US">
                <a:latin typeface="Courier New" pitchFamily="49" charset="0"/>
                <a:cs typeface="Times New Roman" pitchFamily="18" charset="0"/>
              </a:rPr>
              <a:t>    // A value for each command word,</a:t>
            </a:r>
          </a:p>
          <a:p>
            <a:r>
              <a:rPr lang="en-US">
                <a:latin typeface="Courier New" pitchFamily="49" charset="0"/>
                <a:cs typeface="Times New Roman" pitchFamily="18" charset="0"/>
              </a:rPr>
              <a:t>    // plus one for unrecognised commands.</a:t>
            </a:r>
          </a:p>
          <a:p>
            <a:r>
              <a:rPr lang="en-US">
                <a:latin typeface="Courier New" pitchFamily="49" charset="0"/>
                <a:cs typeface="Times New Roman" pitchFamily="18" charset="0"/>
              </a:rPr>
              <a:t>    GO, QUIT, HELP, UNKNOWN;</a:t>
            </a:r>
          </a:p>
          <a:p>
            <a:r>
              <a:rPr lang="en-US">
                <a:latin typeface="Courier New" pitchFamily="49" charset="0"/>
                <a:cs typeface="Times New Roman" pitchFamily="18" charset="0"/>
              </a:rPr>
              <a:t>}</a:t>
            </a:r>
            <a:r>
              <a:rPr lang="en-GB" b="0">
                <a:latin typeface="Courier New" pitchFamily="49" charset="0"/>
              </a:rPr>
              <a:t> 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015479" y="3991248"/>
            <a:ext cx="7635875" cy="267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457200" indent="-457200">
              <a:buClr>
                <a:srgbClr val="345577"/>
              </a:buClr>
              <a:buFont typeface="Arial"/>
              <a:buChar char="•"/>
              <a:defRPr/>
            </a:pPr>
            <a:r>
              <a:rPr lang="en-GB" sz="2800" b="0" dirty="0" smtClean="0">
                <a:solidFill>
                  <a:srgbClr val="1A3170"/>
                </a:solidFill>
                <a:latin typeface="Trebuchet MS" charset="0"/>
              </a:rPr>
              <a:t>Each name represents an object of the </a:t>
            </a:r>
            <a:r>
              <a:rPr lang="en-GB" sz="2800" b="0" dirty="0" err="1" smtClean="0">
                <a:solidFill>
                  <a:srgbClr val="1A3170"/>
                </a:solidFill>
                <a:latin typeface="Trebuchet MS" charset="0"/>
              </a:rPr>
              <a:t>enum</a:t>
            </a:r>
            <a:r>
              <a:rPr lang="en-GB" sz="2800" b="0" dirty="0" smtClean="0">
                <a:solidFill>
                  <a:srgbClr val="1A3170"/>
                </a:solidFill>
                <a:latin typeface="Trebuchet MS" charset="0"/>
              </a:rPr>
              <a:t> type, e.g., </a:t>
            </a:r>
            <a:r>
              <a:rPr lang="en-GB" sz="2800" dirty="0" err="1" smtClean="0">
                <a:solidFill>
                  <a:srgbClr val="1A3170"/>
                </a:solidFill>
                <a:latin typeface="Courier New" charset="0"/>
              </a:rPr>
              <a:t>CommandWord.HELP</a:t>
            </a:r>
            <a:r>
              <a:rPr lang="en-GB" sz="2800" b="0" dirty="0" smtClean="0">
                <a:solidFill>
                  <a:srgbClr val="1A3170"/>
                </a:solidFill>
                <a:latin typeface="Trebuchet MS" charset="0"/>
              </a:rPr>
              <a:t>.</a:t>
            </a:r>
            <a:r>
              <a:rPr lang="en-GB" sz="2800" dirty="0" smtClean="0">
                <a:solidFill>
                  <a:srgbClr val="1A3170"/>
                </a:solidFill>
                <a:latin typeface="Trebuchet MS" charset="0"/>
              </a:rPr>
              <a:t> </a:t>
            </a:r>
          </a:p>
          <a:p>
            <a:pPr marL="457200" indent="-457200">
              <a:buClr>
                <a:srgbClr val="345577"/>
              </a:buClr>
              <a:buFont typeface="Arial"/>
              <a:buChar char="•"/>
              <a:defRPr/>
            </a:pPr>
            <a:r>
              <a:rPr lang="en-GB" sz="2800" b="0" dirty="0" err="1" smtClean="0">
                <a:solidFill>
                  <a:srgbClr val="1A3170"/>
                </a:solidFill>
                <a:latin typeface="Trebuchet MS" charset="0"/>
              </a:rPr>
              <a:t>Enum</a:t>
            </a:r>
            <a:r>
              <a:rPr lang="en-GB" sz="2800" b="0" dirty="0" smtClean="0">
                <a:solidFill>
                  <a:srgbClr val="1A3170"/>
                </a:solidFill>
                <a:latin typeface="Trebuchet MS" charset="0"/>
              </a:rPr>
              <a:t> objects are not created directly.</a:t>
            </a:r>
          </a:p>
          <a:p>
            <a:pPr marL="457200" indent="-457200">
              <a:buClr>
                <a:srgbClr val="345577"/>
              </a:buClr>
              <a:buFont typeface="Arial"/>
              <a:buChar char="•"/>
              <a:defRPr/>
            </a:pPr>
            <a:r>
              <a:rPr lang="en-GB" sz="2800" b="0" dirty="0" err="1" smtClean="0">
                <a:solidFill>
                  <a:srgbClr val="1A3170"/>
                </a:solidFill>
                <a:latin typeface="Trebuchet MS" charset="0"/>
              </a:rPr>
              <a:t>Enum</a:t>
            </a:r>
            <a:r>
              <a:rPr lang="en-GB" sz="2800" b="0" dirty="0" smtClean="0">
                <a:solidFill>
                  <a:srgbClr val="1A3170"/>
                </a:solidFill>
                <a:latin typeface="Trebuchet MS" charset="0"/>
              </a:rPr>
              <a:t> definitions can also have fields, constructors and methods.</a:t>
            </a:r>
          </a:p>
          <a:p>
            <a:pPr>
              <a:buClr>
                <a:srgbClr val="345577"/>
              </a:buClr>
              <a:buFontTx/>
              <a:buChar char="•"/>
              <a:defRPr/>
            </a:pPr>
            <a:endParaRPr lang="en-GB" sz="2800" b="0" dirty="0" smtClean="0">
              <a:solidFill>
                <a:srgbClr val="1A3170"/>
              </a:solidFill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95288" y="1772593"/>
            <a:ext cx="8291512" cy="4680743"/>
          </a:xfrm>
          <a:solidFill>
            <a:schemeClr val="bg1"/>
          </a:solidFill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Room outside, theater, pub, lab, office;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create the rooms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outside = new Room("outside the main entrance");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theater = new Room("in a lecture theater");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 = new Room("in the campus pub");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lab = new Room("in a computing lab");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office = new Room("in the computing admin office");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initialise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room exits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outside.setExits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(null, theater, lab, pub);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theater.setExits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(null, null, null, outside);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// etc.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currentRoom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outside;  // start game outside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671513"/>
          </a:xfrm>
        </p:spPr>
        <p:txBody>
          <a:bodyPr/>
          <a:lstStyle/>
          <a:p>
            <a:r>
              <a:rPr lang="en-US" sz="3600" dirty="0" smtClean="0"/>
              <a:t>Game Constructor </a:t>
            </a:r>
            <a:br>
              <a:rPr lang="en-US" sz="3600" dirty="0" smtClean="0"/>
            </a:br>
            <a:r>
              <a:rPr lang="en-US" sz="2800" dirty="0" smtClean="0"/>
              <a:t>(Calls </a:t>
            </a:r>
            <a:r>
              <a:rPr lang="en-US" sz="2800" dirty="0" err="1" smtClean="0"/>
              <a:t>createRooms</a:t>
            </a:r>
            <a:r>
              <a:rPr lang="en-US" sz="2800" dirty="0" smtClean="0"/>
              <a:t>)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0825" y="1773610"/>
            <a:ext cx="8435975" cy="4823742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String description;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northExit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southExit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eastExit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westExit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setExits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(Room north, Room east,               </a:t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             Room south, Room west)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if(north != null)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northExit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north;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if(east != null)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eastExit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east;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// etc.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600075"/>
          </a:xfrm>
        </p:spPr>
        <p:txBody>
          <a:bodyPr/>
          <a:lstStyle/>
          <a:p>
            <a:r>
              <a:rPr lang="en-US" smtClean="0"/>
              <a:t>Room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77688" y="1828800"/>
            <a:ext cx="8686800" cy="448052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Array of String Objects</a:t>
            </a:r>
          </a:p>
          <a:p>
            <a:endParaRPr lang="en-US" dirty="0" smtClean="0"/>
          </a:p>
          <a:p>
            <a:pPr>
              <a:buFont typeface="Times" pitchFamily="-84" charset="0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CommandWords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Times" pitchFamily="-84" charset="0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 typeface="Times" pitchFamily="-84" charset="0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private static final String[]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validCommands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 </a:t>
            </a:r>
          </a:p>
          <a:p>
            <a:pPr>
              <a:buFont typeface="Times" pitchFamily="-84" charset="0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>
              <a:buFont typeface="Times" pitchFamily="-84" charset="0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"go", "quit", "help"</a:t>
            </a:r>
          </a:p>
          <a:p>
            <a:pPr>
              <a:buFont typeface="Times" pitchFamily="-84" charset="0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};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" pitchFamily="-84" charset="0"/>
              <a:buNone/>
            </a:pP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Times" pitchFamily="-84" charset="0"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more code here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GB" sz="1200" b="0" smtClean="0">
                <a:solidFill>
                  <a:srgbClr val="76807A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CommandWords Class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World of Zuul zuul-bad</a:t>
            </a:r>
          </a:p>
        </p:txBody>
      </p:sp>
      <p:pic>
        <p:nvPicPr>
          <p:cNvPr id="12291" name="Picture 5" descr="zuul-class-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81027"/>
            <a:ext cx="518953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Oval 6"/>
          <p:cNvSpPr>
            <a:spLocks noChangeArrowheads="1"/>
          </p:cNvSpPr>
          <p:nvPr/>
        </p:nvSpPr>
        <p:spPr bwMode="auto">
          <a:xfrm>
            <a:off x="2987675" y="4408190"/>
            <a:ext cx="1296988" cy="719137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6629400" y="3362027"/>
            <a:ext cx="1600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Array of Strings</a:t>
            </a:r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4114800" y="2600027"/>
            <a:ext cx="1676400" cy="13716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5638800" y="2066627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Reads Input Produces command</a:t>
            </a:r>
          </a:p>
        </p:txBody>
      </p:sp>
      <p:sp>
        <p:nvSpPr>
          <p:cNvPr id="12296" name="Oval 10"/>
          <p:cNvSpPr>
            <a:spLocks noChangeArrowheads="1"/>
          </p:cNvSpPr>
          <p:nvPr/>
        </p:nvSpPr>
        <p:spPr bwMode="auto">
          <a:xfrm>
            <a:off x="1600200" y="3209627"/>
            <a:ext cx="1676400" cy="1371600"/>
          </a:xfrm>
          <a:prstGeom prst="ellipse">
            <a:avLst/>
          </a:prstGeom>
          <a:noFill/>
          <a:ln w="762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3059113" y="6135390"/>
            <a:ext cx="327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Location in the game</a:t>
            </a:r>
          </a:p>
        </p:txBody>
      </p:sp>
      <p:sp>
        <p:nvSpPr>
          <p:cNvPr id="12298" name="Oval 12"/>
          <p:cNvSpPr>
            <a:spLocks noChangeArrowheads="1"/>
          </p:cNvSpPr>
          <p:nvPr/>
        </p:nvSpPr>
        <p:spPr bwMode="auto">
          <a:xfrm>
            <a:off x="2916238" y="5200352"/>
            <a:ext cx="1676400" cy="885825"/>
          </a:xfrm>
          <a:prstGeom prst="ellips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990600" y="2523827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Main setup &amp; play</a:t>
            </a:r>
          </a:p>
        </p:txBody>
      </p:sp>
      <p:sp>
        <p:nvSpPr>
          <p:cNvPr id="12300" name="Oval 6"/>
          <p:cNvSpPr>
            <a:spLocks noChangeArrowheads="1"/>
          </p:cNvSpPr>
          <p:nvPr/>
        </p:nvSpPr>
        <p:spPr bwMode="auto">
          <a:xfrm>
            <a:off x="5562600" y="4124027"/>
            <a:ext cx="1676400" cy="1371600"/>
          </a:xfrm>
          <a:prstGeom prst="ellips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Box 11"/>
          <p:cNvSpPr txBox="1">
            <a:spLocks noChangeArrowheads="1"/>
          </p:cNvSpPr>
          <p:nvPr/>
        </p:nvSpPr>
        <p:spPr bwMode="auto">
          <a:xfrm>
            <a:off x="1042988" y="4624090"/>
            <a:ext cx="18002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User </a:t>
            </a:r>
            <a:b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Command</a:t>
            </a: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3073796" y="1268413"/>
            <a:ext cx="2386807" cy="108108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Comic Sans MS" panose="030F0702030302020204" pitchFamily="66" charset="0"/>
              </a:rPr>
              <a:t>Don't stress over code in parser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Green">
  <a:themeElements>
    <a:clrScheme name="Custom 7">
      <a:dk1>
        <a:sysClr val="windowText" lastClr="000000"/>
      </a:dk1>
      <a:lt1>
        <a:sysClr val="window" lastClr="FFFFFF"/>
      </a:lt1>
      <a:dk2>
        <a:srgbClr val="CBA017"/>
      </a:dk2>
      <a:lt2>
        <a:srgbClr val="FCECDA"/>
      </a:lt2>
      <a:accent1>
        <a:srgbClr val="89A4C5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800" b="0" dirty="0" err="1" smtClean="0">
            <a:solidFill>
              <a:srgbClr val="C00000"/>
            </a:solidFill>
            <a:latin typeface="Comic Sans MS" panose="030F0702030302020204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02 - Classes and Instances</Template>
  <TotalTime>4238</TotalTime>
  <Words>1972</Words>
  <Application>Microsoft Office PowerPoint</Application>
  <PresentationFormat>On-screen Show (4:3)</PresentationFormat>
  <Paragraphs>309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Java Green</vt:lpstr>
      <vt:lpstr>Lesson-06  Designing classes</vt:lpstr>
      <vt:lpstr>Today’s Plan</vt:lpstr>
      <vt:lpstr>Today: World of Zuul</vt:lpstr>
      <vt:lpstr>Demo: Play Zuul Bad</vt:lpstr>
      <vt:lpstr>Play Method (Game Class)</vt:lpstr>
      <vt:lpstr>Game Constructor  (Calls createRooms)</vt:lpstr>
      <vt:lpstr>Room Class</vt:lpstr>
      <vt:lpstr>CommandWords Class</vt:lpstr>
      <vt:lpstr>World of Zuul zuul-bad</vt:lpstr>
      <vt:lpstr>The Zuul Classes</vt:lpstr>
      <vt:lpstr>Lots of  comments</vt:lpstr>
      <vt:lpstr>What makes good code?</vt:lpstr>
      <vt:lpstr>Buzz-Word: Coupling</vt:lpstr>
      <vt:lpstr>Why is Tight Coupling Bad?</vt:lpstr>
      <vt:lpstr>Why is Loose Coupling Good?</vt:lpstr>
      <vt:lpstr>Cohesion</vt:lpstr>
      <vt:lpstr>Buzz-Word: Cohesion</vt:lpstr>
      <vt:lpstr>Cohesion</vt:lpstr>
      <vt:lpstr>Why is High Cohesion Good</vt:lpstr>
      <vt:lpstr>Recap: Coupling and Cohesion</vt:lpstr>
      <vt:lpstr>An example to test quality</vt:lpstr>
      <vt:lpstr>Bad code 101</vt:lpstr>
      <vt:lpstr>Bad code 101: The obvious</vt:lpstr>
      <vt:lpstr>Advanced Bad Coding:  Buzz-Phrase: Code Duplication</vt:lpstr>
      <vt:lpstr>Code Duplication  Low Cohesion</vt:lpstr>
      <vt:lpstr>Why is Code Duplication Bad?</vt:lpstr>
      <vt:lpstr>Key Problems with Code Duplication</vt:lpstr>
      <vt:lpstr>Responsibility-driven design</vt:lpstr>
      <vt:lpstr>Localizing change</vt:lpstr>
      <vt:lpstr>Thinking ahead</vt:lpstr>
      <vt:lpstr>Refactoring</vt:lpstr>
      <vt:lpstr>Advanced Bad Coding (cont): Public Instance Variables</vt:lpstr>
      <vt:lpstr>AARRGGHH!!!!!</vt:lpstr>
      <vt:lpstr>Buzz-Word: Encapsulation</vt:lpstr>
      <vt:lpstr>Responsibility-driven design</vt:lpstr>
      <vt:lpstr>Responsibility-driven design</vt:lpstr>
      <vt:lpstr>Buzz-Phrase: Localizing change</vt:lpstr>
      <vt:lpstr>Localizing change</vt:lpstr>
      <vt:lpstr>Buzz Phrase: Explicit Coupling</vt:lpstr>
      <vt:lpstr>(Scarier)  Buzz-Phrase: Implicit Coupling</vt:lpstr>
      <vt:lpstr>Implicit Coupling Example</vt:lpstr>
      <vt:lpstr>Fixing Our Example</vt:lpstr>
      <vt:lpstr>As you write new classes - think ahead</vt:lpstr>
      <vt:lpstr>Buzzword: Refactoring</vt:lpstr>
      <vt:lpstr>Refactoring and testing</vt:lpstr>
      <vt:lpstr>Design questions</vt:lpstr>
      <vt:lpstr>Design guidelines</vt:lpstr>
      <vt:lpstr>Review</vt:lpstr>
      <vt:lpstr>Review</vt:lpstr>
      <vt:lpstr>Bonus Topic: Make your own Types: Enumerated Types</vt:lpstr>
      <vt:lpstr>A basic enumerated type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First With Java - Chapter 7</dc:title>
  <dc:creator>David J. Barnes, Michael Kölling</dc:creator>
  <dc:description>Copyright © David J. Barnes, Michael Kölling</dc:description>
  <cp:lastModifiedBy>Jack F. Myers</cp:lastModifiedBy>
  <cp:revision>194</cp:revision>
  <cp:lastPrinted>2003-09-01T07:42:30Z</cp:lastPrinted>
  <dcterms:created xsi:type="dcterms:W3CDTF">2009-04-22T19:24:48Z</dcterms:created>
  <dcterms:modified xsi:type="dcterms:W3CDTF">2014-12-05T03:00:58Z</dcterms:modified>
</cp:coreProperties>
</file>