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51"/>
  </p:notesMasterIdLst>
  <p:sldIdLst>
    <p:sldId id="257" r:id="rId2"/>
    <p:sldId id="603" r:id="rId3"/>
    <p:sldId id="389" r:id="rId4"/>
    <p:sldId id="392" r:id="rId5"/>
    <p:sldId id="393" r:id="rId6"/>
    <p:sldId id="544" r:id="rId7"/>
    <p:sldId id="545" r:id="rId8"/>
    <p:sldId id="546" r:id="rId9"/>
    <p:sldId id="394" r:id="rId10"/>
    <p:sldId id="395" r:id="rId11"/>
    <p:sldId id="396" r:id="rId12"/>
    <p:sldId id="397" r:id="rId13"/>
    <p:sldId id="398" r:id="rId14"/>
    <p:sldId id="399" r:id="rId15"/>
    <p:sldId id="400" r:id="rId16"/>
    <p:sldId id="401" r:id="rId17"/>
    <p:sldId id="599" r:id="rId18"/>
    <p:sldId id="600" r:id="rId19"/>
    <p:sldId id="586" r:id="rId20"/>
    <p:sldId id="587" r:id="rId21"/>
    <p:sldId id="588" r:id="rId22"/>
    <p:sldId id="454" r:id="rId23"/>
    <p:sldId id="592" r:id="rId24"/>
    <p:sldId id="593" r:id="rId25"/>
    <p:sldId id="591" r:id="rId26"/>
    <p:sldId id="406" r:id="rId27"/>
    <p:sldId id="407" r:id="rId28"/>
    <p:sldId id="408" r:id="rId29"/>
    <p:sldId id="409" r:id="rId30"/>
    <p:sldId id="455" r:id="rId31"/>
    <p:sldId id="456" r:id="rId32"/>
    <p:sldId id="457" r:id="rId33"/>
    <p:sldId id="458" r:id="rId34"/>
    <p:sldId id="459" r:id="rId35"/>
    <p:sldId id="460" r:id="rId36"/>
    <p:sldId id="539" r:id="rId37"/>
    <p:sldId id="462" r:id="rId38"/>
    <p:sldId id="463" r:id="rId39"/>
    <p:sldId id="464" r:id="rId40"/>
    <p:sldId id="465" r:id="rId41"/>
    <p:sldId id="538" r:id="rId42"/>
    <p:sldId id="466" r:id="rId43"/>
    <p:sldId id="468" r:id="rId44"/>
    <p:sldId id="589" r:id="rId45"/>
    <p:sldId id="467" r:id="rId46"/>
    <p:sldId id="590" r:id="rId47"/>
    <p:sldId id="597" r:id="rId48"/>
    <p:sldId id="598" r:id="rId49"/>
    <p:sldId id="469" r:id="rId50"/>
    <p:sldId id="470" r:id="rId51"/>
    <p:sldId id="471" r:id="rId52"/>
    <p:sldId id="472" r:id="rId53"/>
    <p:sldId id="473" r:id="rId54"/>
    <p:sldId id="474" r:id="rId55"/>
    <p:sldId id="475" r:id="rId56"/>
    <p:sldId id="476" r:id="rId57"/>
    <p:sldId id="477" r:id="rId58"/>
    <p:sldId id="478" r:id="rId59"/>
    <p:sldId id="479" r:id="rId60"/>
    <p:sldId id="536" r:id="rId61"/>
    <p:sldId id="594" r:id="rId62"/>
    <p:sldId id="595" r:id="rId63"/>
    <p:sldId id="596" r:id="rId64"/>
    <p:sldId id="548" r:id="rId65"/>
    <p:sldId id="549" r:id="rId66"/>
    <p:sldId id="550" r:id="rId67"/>
    <p:sldId id="551" r:id="rId68"/>
    <p:sldId id="602" r:id="rId69"/>
    <p:sldId id="552" r:id="rId70"/>
    <p:sldId id="553" r:id="rId71"/>
    <p:sldId id="554" r:id="rId72"/>
    <p:sldId id="555" r:id="rId73"/>
    <p:sldId id="556" r:id="rId74"/>
    <p:sldId id="557" r:id="rId75"/>
    <p:sldId id="558" r:id="rId76"/>
    <p:sldId id="559" r:id="rId77"/>
    <p:sldId id="560" r:id="rId78"/>
    <p:sldId id="561" r:id="rId79"/>
    <p:sldId id="562" r:id="rId80"/>
    <p:sldId id="563" r:id="rId81"/>
    <p:sldId id="564" r:id="rId82"/>
    <p:sldId id="565" r:id="rId83"/>
    <p:sldId id="570" r:id="rId84"/>
    <p:sldId id="571" r:id="rId85"/>
    <p:sldId id="572" r:id="rId86"/>
    <p:sldId id="573" r:id="rId87"/>
    <p:sldId id="574" r:id="rId88"/>
    <p:sldId id="575" r:id="rId89"/>
    <p:sldId id="576" r:id="rId90"/>
    <p:sldId id="577" r:id="rId91"/>
    <p:sldId id="578" r:id="rId92"/>
    <p:sldId id="579" r:id="rId93"/>
    <p:sldId id="580" r:id="rId94"/>
    <p:sldId id="581" r:id="rId95"/>
    <p:sldId id="582" r:id="rId96"/>
    <p:sldId id="583" r:id="rId97"/>
    <p:sldId id="584" r:id="rId98"/>
    <p:sldId id="585" r:id="rId99"/>
    <p:sldId id="488" r:id="rId100"/>
    <p:sldId id="489" r:id="rId101"/>
    <p:sldId id="490" r:id="rId102"/>
    <p:sldId id="491" r:id="rId103"/>
    <p:sldId id="492" r:id="rId104"/>
    <p:sldId id="493" r:id="rId105"/>
    <p:sldId id="494" r:id="rId106"/>
    <p:sldId id="495" r:id="rId107"/>
    <p:sldId id="496" r:id="rId108"/>
    <p:sldId id="497" r:id="rId109"/>
    <p:sldId id="498" r:id="rId110"/>
    <p:sldId id="499" r:id="rId111"/>
    <p:sldId id="500" r:id="rId112"/>
    <p:sldId id="501" r:id="rId113"/>
    <p:sldId id="502" r:id="rId114"/>
    <p:sldId id="503" r:id="rId115"/>
    <p:sldId id="504" r:id="rId116"/>
    <p:sldId id="505" r:id="rId117"/>
    <p:sldId id="506" r:id="rId118"/>
    <p:sldId id="507" r:id="rId119"/>
    <p:sldId id="508" r:id="rId120"/>
    <p:sldId id="509" r:id="rId121"/>
    <p:sldId id="510" r:id="rId122"/>
    <p:sldId id="511" r:id="rId123"/>
    <p:sldId id="512" r:id="rId124"/>
    <p:sldId id="513" r:id="rId125"/>
    <p:sldId id="514" r:id="rId126"/>
    <p:sldId id="541" r:id="rId127"/>
    <p:sldId id="515" r:id="rId128"/>
    <p:sldId id="516" r:id="rId129"/>
    <p:sldId id="517" r:id="rId130"/>
    <p:sldId id="518" r:id="rId131"/>
    <p:sldId id="542" r:id="rId132"/>
    <p:sldId id="519" r:id="rId133"/>
    <p:sldId id="520" r:id="rId134"/>
    <p:sldId id="521" r:id="rId135"/>
    <p:sldId id="522" r:id="rId136"/>
    <p:sldId id="523" r:id="rId137"/>
    <p:sldId id="524" r:id="rId138"/>
    <p:sldId id="525" r:id="rId139"/>
    <p:sldId id="526" r:id="rId140"/>
    <p:sldId id="527" r:id="rId141"/>
    <p:sldId id="528" r:id="rId142"/>
    <p:sldId id="529" r:id="rId143"/>
    <p:sldId id="530" r:id="rId144"/>
    <p:sldId id="531" r:id="rId145"/>
    <p:sldId id="532" r:id="rId146"/>
    <p:sldId id="533" r:id="rId147"/>
    <p:sldId id="534" r:id="rId148"/>
    <p:sldId id="535" r:id="rId149"/>
    <p:sldId id="308" r:id="rId1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6CDA9A-364E-442E-9C33-B9A2A087441D}">
          <p14:sldIdLst>
            <p14:sldId id="257"/>
            <p14:sldId id="603"/>
            <p14:sldId id="389"/>
            <p14:sldId id="392"/>
            <p14:sldId id="393"/>
            <p14:sldId id="544"/>
            <p14:sldId id="545"/>
            <p14:sldId id="546"/>
            <p14:sldId id="394"/>
            <p14:sldId id="395"/>
            <p14:sldId id="396"/>
            <p14:sldId id="397"/>
            <p14:sldId id="398"/>
            <p14:sldId id="399"/>
            <p14:sldId id="400"/>
            <p14:sldId id="401"/>
            <p14:sldId id="599"/>
            <p14:sldId id="600"/>
            <p14:sldId id="586"/>
            <p14:sldId id="587"/>
            <p14:sldId id="588"/>
            <p14:sldId id="454"/>
            <p14:sldId id="592"/>
            <p14:sldId id="593"/>
            <p14:sldId id="591"/>
            <p14:sldId id="406"/>
            <p14:sldId id="407"/>
            <p14:sldId id="408"/>
            <p14:sldId id="409"/>
            <p14:sldId id="455"/>
            <p14:sldId id="456"/>
            <p14:sldId id="457"/>
            <p14:sldId id="458"/>
            <p14:sldId id="459"/>
            <p14:sldId id="460"/>
            <p14:sldId id="539"/>
            <p14:sldId id="462"/>
            <p14:sldId id="463"/>
            <p14:sldId id="464"/>
            <p14:sldId id="465"/>
            <p14:sldId id="538"/>
            <p14:sldId id="466"/>
            <p14:sldId id="468"/>
            <p14:sldId id="589"/>
            <p14:sldId id="467"/>
            <p14:sldId id="590"/>
            <p14:sldId id="597"/>
            <p14:sldId id="598"/>
            <p14:sldId id="469"/>
            <p14:sldId id="470"/>
            <p14:sldId id="471"/>
            <p14:sldId id="472"/>
            <p14:sldId id="473"/>
            <p14:sldId id="474"/>
            <p14:sldId id="475"/>
            <p14:sldId id="476"/>
            <p14:sldId id="477"/>
            <p14:sldId id="478"/>
            <p14:sldId id="479"/>
            <p14:sldId id="536"/>
            <p14:sldId id="594"/>
            <p14:sldId id="595"/>
            <p14:sldId id="596"/>
            <p14:sldId id="548"/>
            <p14:sldId id="549"/>
            <p14:sldId id="550"/>
            <p14:sldId id="551"/>
            <p14:sldId id="602"/>
            <p14:sldId id="552"/>
            <p14:sldId id="553"/>
            <p14:sldId id="554"/>
            <p14:sldId id="555"/>
            <p14:sldId id="556"/>
            <p14:sldId id="557"/>
            <p14:sldId id="558"/>
            <p14:sldId id="559"/>
            <p14:sldId id="560"/>
            <p14:sldId id="561"/>
            <p14:sldId id="562"/>
            <p14:sldId id="563"/>
            <p14:sldId id="564"/>
            <p14:sldId id="565"/>
            <p14:sldId id="570"/>
            <p14:sldId id="571"/>
            <p14:sldId id="572"/>
            <p14:sldId id="573"/>
            <p14:sldId id="574"/>
            <p14:sldId id="575"/>
            <p14:sldId id="576"/>
            <p14:sldId id="577"/>
            <p14:sldId id="578"/>
            <p14:sldId id="579"/>
            <p14:sldId id="580"/>
            <p14:sldId id="581"/>
            <p14:sldId id="582"/>
            <p14:sldId id="583"/>
            <p14:sldId id="584"/>
            <p14:sldId id="585"/>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41"/>
            <p14:sldId id="515"/>
            <p14:sldId id="516"/>
            <p14:sldId id="517"/>
            <p14:sldId id="518"/>
            <p14:sldId id="542"/>
            <p14:sldId id="519"/>
            <p14:sldId id="520"/>
            <p14:sldId id="521"/>
            <p14:sldId id="522"/>
            <p14:sldId id="523"/>
            <p14:sldId id="524"/>
            <p14:sldId id="525"/>
            <p14:sldId id="526"/>
            <p14:sldId id="527"/>
            <p14:sldId id="528"/>
            <p14:sldId id="529"/>
            <p14:sldId id="530"/>
            <p14:sldId id="531"/>
            <p14:sldId id="532"/>
            <p14:sldId id="533"/>
            <p14:sldId id="534"/>
            <p14:sldId id="535"/>
            <p14:sldId id="3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417F44"/>
    <a:srgbClr val="89A4C5"/>
    <a:srgbClr val="FFFF00"/>
    <a:srgbClr val="99FFCC"/>
    <a:srgbClr val="D4CFFD"/>
    <a:srgbClr val="F7F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3895" autoAdjust="0"/>
  </p:normalViewPr>
  <p:slideViewPr>
    <p:cSldViewPr>
      <p:cViewPr>
        <p:scale>
          <a:sx n="70" d="100"/>
          <a:sy n="70" d="100"/>
        </p:scale>
        <p:origin x="-900" y="-714"/>
      </p:cViewPr>
      <p:guideLst>
        <p:guide orient="horz" pos="2160"/>
        <p:guide pos="2880"/>
      </p:guideLst>
    </p:cSldViewPr>
  </p:slideViewPr>
  <p:notesTextViewPr>
    <p:cViewPr>
      <p:scale>
        <a:sx n="1" d="1"/>
        <a:sy n="1" d="1"/>
      </p:scale>
      <p:origin x="0" y="0"/>
    </p:cViewPr>
  </p:notesTextViewPr>
  <p:sorterViewPr>
    <p:cViewPr>
      <p:scale>
        <a:sx n="110" d="100"/>
        <a:sy n="110" d="100"/>
      </p:scale>
      <p:origin x="0" y="84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smtClean="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smtClean="0"/>
              <a:t>© David J. Barnes and Michael </a:t>
            </a:r>
            <a:r>
              <a:rPr lang="en-GB" altLang="en-US" sz="1200" dirty="0" err="1" smtClean="0"/>
              <a:t>Kölling</a:t>
            </a:r>
            <a:endParaRPr lang="en-GB" altLang="en-US" sz="1200" smtClean="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Replace this with your course title and your name/contact details.</a:t>
            </a:r>
          </a:p>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b="1">
                <a:solidFill>
                  <a:srgbClr val="006600"/>
                </a:solidFill>
                <a:latin typeface="Trebuchet MS" charset="0"/>
                <a:ea typeface="MS PGothic" charset="0"/>
                <a:cs typeface="MS PGothic" charset="0"/>
              </a:defRPr>
            </a:lvl1pPr>
            <a:lvl2pPr marL="742883" indent="-285724">
              <a:defRPr sz="2400" b="1">
                <a:solidFill>
                  <a:srgbClr val="006600"/>
                </a:solidFill>
                <a:latin typeface="Trebuchet MS" charset="0"/>
                <a:ea typeface="MS PGothic" charset="0"/>
                <a:cs typeface="MS PGothic" charset="0"/>
              </a:defRPr>
            </a:lvl2pPr>
            <a:lvl3pPr marL="1142898" indent="-228580">
              <a:defRPr sz="2400" b="1">
                <a:solidFill>
                  <a:srgbClr val="006600"/>
                </a:solidFill>
                <a:latin typeface="Trebuchet MS" charset="0"/>
                <a:ea typeface="MS PGothic" charset="0"/>
                <a:cs typeface="MS PGothic" charset="0"/>
              </a:defRPr>
            </a:lvl3pPr>
            <a:lvl4pPr marL="1600057" indent="-228580">
              <a:defRPr sz="2400" b="1">
                <a:solidFill>
                  <a:srgbClr val="006600"/>
                </a:solidFill>
                <a:latin typeface="Trebuchet MS" charset="0"/>
                <a:ea typeface="MS PGothic" charset="0"/>
                <a:cs typeface="MS PGothic" charset="0"/>
              </a:defRPr>
            </a:lvl4pPr>
            <a:lvl5pPr marL="2057217" indent="-228580">
              <a:defRPr sz="2400" b="1">
                <a:solidFill>
                  <a:srgbClr val="006600"/>
                </a:solidFill>
                <a:latin typeface="Trebuchet MS" charset="0"/>
                <a:ea typeface="MS PGothic" charset="0"/>
                <a:cs typeface="MS PGothic" charset="0"/>
              </a:defRPr>
            </a:lvl5pPr>
            <a:lvl6pPr marL="2514376"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6pPr>
            <a:lvl7pPr marL="2971535"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7pPr>
            <a:lvl8pPr marL="3428695"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8pPr>
            <a:lvl9pPr marL="3885854"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9pPr>
          </a:lstStyle>
          <a:p>
            <a:pPr>
              <a:defRPr/>
            </a:pPr>
            <a:endParaRPr lang="en-GB" sz="1200" b="0" dirty="0">
              <a:solidFill>
                <a:schemeClr val="tx1"/>
              </a:solidFill>
              <a:latin typeface="Times New Roman" charset="0"/>
            </a:endParaRPr>
          </a:p>
        </p:txBody>
      </p:sp>
      <p:sp>
        <p:nvSpPr>
          <p:cNvPr id="44035" name="Rectangle 6"/>
          <p:cNvSpPr>
            <a:spLocks noGrp="1" noChangeArrowheads="1"/>
          </p:cNvSpPr>
          <p:nvPr>
            <p:ph type="ftr" sz="quarter" idx="4"/>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44036"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072CF131-DAF1-470F-B178-74A0ABF672DB}" type="slidenum">
              <a:rPr lang="en-GB"/>
              <a:pPr/>
              <a:t>47</a:t>
            </a:fld>
            <a:endParaRPr lang="en-GB"/>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p:txBody>
          <a:bodyPr/>
          <a:lstStyle/>
          <a:p>
            <a:pPr>
              <a:defRPr/>
            </a:pPr>
            <a:endParaRPr lang="en-GB">
              <a:latin typeface="Times New Roman"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b="1">
                <a:solidFill>
                  <a:srgbClr val="006600"/>
                </a:solidFill>
                <a:latin typeface="Trebuchet MS" charset="0"/>
                <a:ea typeface="MS PGothic" charset="0"/>
                <a:cs typeface="MS PGothic" charset="0"/>
              </a:defRPr>
            </a:lvl1pPr>
            <a:lvl2pPr marL="742883" indent="-285724">
              <a:defRPr sz="2400" b="1">
                <a:solidFill>
                  <a:srgbClr val="006600"/>
                </a:solidFill>
                <a:latin typeface="Trebuchet MS" charset="0"/>
                <a:ea typeface="MS PGothic" charset="0"/>
                <a:cs typeface="MS PGothic" charset="0"/>
              </a:defRPr>
            </a:lvl2pPr>
            <a:lvl3pPr marL="1142898" indent="-228580">
              <a:defRPr sz="2400" b="1">
                <a:solidFill>
                  <a:srgbClr val="006600"/>
                </a:solidFill>
                <a:latin typeface="Trebuchet MS" charset="0"/>
                <a:ea typeface="MS PGothic" charset="0"/>
                <a:cs typeface="MS PGothic" charset="0"/>
              </a:defRPr>
            </a:lvl3pPr>
            <a:lvl4pPr marL="1600057" indent="-228580">
              <a:defRPr sz="2400" b="1">
                <a:solidFill>
                  <a:srgbClr val="006600"/>
                </a:solidFill>
                <a:latin typeface="Trebuchet MS" charset="0"/>
                <a:ea typeface="MS PGothic" charset="0"/>
                <a:cs typeface="MS PGothic" charset="0"/>
              </a:defRPr>
            </a:lvl4pPr>
            <a:lvl5pPr marL="2057217" indent="-228580">
              <a:defRPr sz="2400" b="1">
                <a:solidFill>
                  <a:srgbClr val="006600"/>
                </a:solidFill>
                <a:latin typeface="Trebuchet MS" charset="0"/>
                <a:ea typeface="MS PGothic" charset="0"/>
                <a:cs typeface="MS PGothic" charset="0"/>
              </a:defRPr>
            </a:lvl5pPr>
            <a:lvl6pPr marL="2514376"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6pPr>
            <a:lvl7pPr marL="2971535"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7pPr>
            <a:lvl8pPr marL="3428695"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8pPr>
            <a:lvl9pPr marL="3885854"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9pPr>
          </a:lstStyle>
          <a:p>
            <a:pPr>
              <a:defRPr/>
            </a:pPr>
            <a:endParaRPr lang="en-GB" sz="1200" b="0" dirty="0">
              <a:solidFill>
                <a:schemeClr val="tx1"/>
              </a:solidFill>
              <a:latin typeface="Times New Roman" charset="0"/>
            </a:endParaRPr>
          </a:p>
        </p:txBody>
      </p:sp>
      <p:sp>
        <p:nvSpPr>
          <p:cNvPr id="44035" name="Rectangle 6"/>
          <p:cNvSpPr>
            <a:spLocks noGrp="1" noChangeArrowheads="1"/>
          </p:cNvSpPr>
          <p:nvPr>
            <p:ph type="ftr" sz="quarter" idx="4"/>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44036"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072CF131-DAF1-470F-B178-74A0ABF672DB}" type="slidenum">
              <a:rPr lang="en-GB"/>
              <a:pPr/>
              <a:t>48</a:t>
            </a:fld>
            <a:endParaRPr lang="en-GB"/>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p:txBody>
          <a:bodyPr/>
          <a:lstStyle/>
          <a:p>
            <a:pPr>
              <a:defRPr/>
            </a:pPr>
            <a:endParaRPr lang="en-GB">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b="1">
                <a:solidFill>
                  <a:srgbClr val="006600"/>
                </a:solidFill>
                <a:latin typeface="Trebuchet MS" charset="0"/>
                <a:ea typeface="MS PGothic" charset="0"/>
                <a:cs typeface="MS PGothic" charset="0"/>
              </a:defRPr>
            </a:lvl1pPr>
            <a:lvl2pPr marL="742883" indent="-285724">
              <a:defRPr sz="2400" b="1">
                <a:solidFill>
                  <a:srgbClr val="006600"/>
                </a:solidFill>
                <a:latin typeface="Trebuchet MS" charset="0"/>
                <a:ea typeface="MS PGothic" charset="0"/>
                <a:cs typeface="MS PGothic" charset="0"/>
              </a:defRPr>
            </a:lvl2pPr>
            <a:lvl3pPr marL="1142898" indent="-228580">
              <a:defRPr sz="2400" b="1">
                <a:solidFill>
                  <a:srgbClr val="006600"/>
                </a:solidFill>
                <a:latin typeface="Trebuchet MS" charset="0"/>
                <a:ea typeface="MS PGothic" charset="0"/>
                <a:cs typeface="MS PGothic" charset="0"/>
              </a:defRPr>
            </a:lvl3pPr>
            <a:lvl4pPr marL="1600057" indent="-228580">
              <a:defRPr sz="2400" b="1">
                <a:solidFill>
                  <a:srgbClr val="006600"/>
                </a:solidFill>
                <a:latin typeface="Trebuchet MS" charset="0"/>
                <a:ea typeface="MS PGothic" charset="0"/>
                <a:cs typeface="MS PGothic" charset="0"/>
              </a:defRPr>
            </a:lvl4pPr>
            <a:lvl5pPr marL="2057217" indent="-228580">
              <a:defRPr sz="2400" b="1">
                <a:solidFill>
                  <a:srgbClr val="006600"/>
                </a:solidFill>
                <a:latin typeface="Trebuchet MS" charset="0"/>
                <a:ea typeface="MS PGothic" charset="0"/>
                <a:cs typeface="MS PGothic" charset="0"/>
              </a:defRPr>
            </a:lvl5pPr>
            <a:lvl6pPr marL="2514376"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6pPr>
            <a:lvl7pPr marL="2971535"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7pPr>
            <a:lvl8pPr marL="3428695"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8pPr>
            <a:lvl9pPr marL="3885854" indent="-228580" algn="ctr" eaLnBrk="0" fontAlgn="base" hangingPunct="0">
              <a:spcBef>
                <a:spcPct val="0"/>
              </a:spcBef>
              <a:spcAft>
                <a:spcPct val="0"/>
              </a:spcAft>
              <a:defRPr sz="2400" b="1">
                <a:solidFill>
                  <a:srgbClr val="006600"/>
                </a:solidFill>
                <a:latin typeface="Trebuchet MS" charset="0"/>
                <a:ea typeface="MS PGothic" charset="0"/>
                <a:cs typeface="MS PGothic" charset="0"/>
              </a:defRPr>
            </a:lvl9pPr>
          </a:lstStyle>
          <a:p>
            <a:pPr>
              <a:defRPr/>
            </a:pPr>
            <a:endParaRPr lang="en-GB" sz="1200" b="0" dirty="0">
              <a:solidFill>
                <a:schemeClr val="tx1"/>
              </a:solidFill>
              <a:latin typeface="Times New Roman" charset="0"/>
            </a:endParaRP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AA3C1C04-3342-405B-9091-5C56016CCEF8}" type="slidenum">
              <a:rPr lang="en-GB"/>
              <a:pPr/>
              <a:t>68</a:t>
            </a:fld>
            <a:endParaRPr lang="en-GB"/>
          </a:p>
        </p:txBody>
      </p:sp>
      <p:sp>
        <p:nvSpPr>
          <p:cNvPr id="53253" name="Rectangle 2"/>
          <p:cNvSpPr>
            <a:spLocks noGrp="1" noRot="1" noChangeAspect="1" noChangeArrowheads="1" noTextEdit="1"/>
          </p:cNvSpPr>
          <p:nvPr>
            <p:ph type="sldImg"/>
          </p:nvPr>
        </p:nvSpPr>
        <p:spPr>
          <a:solidFill>
            <a:srgbClr val="FFFFFF"/>
          </a:solidFill>
          <a:ln/>
        </p:spPr>
      </p:sp>
      <p:sp>
        <p:nvSpPr>
          <p:cNvPr id="62469" name="Rectangle 3"/>
          <p:cNvSpPr>
            <a:spLocks noGrp="1" noChangeArrowheads="1"/>
          </p:cNvSpPr>
          <p:nvPr>
            <p:ph type="body" idx="1"/>
          </p:nvPr>
        </p:nvSpPr>
        <p:spPr>
          <a:xfrm>
            <a:off x="685800" y="4343400"/>
            <a:ext cx="5486400" cy="4114800"/>
          </a:xfrm>
          <a:ln/>
        </p:spPr>
        <p:txBody>
          <a:bodyPr/>
          <a:lstStyle/>
          <a:p>
            <a:r>
              <a:rPr lang="en-US" sz="1600" dirty="0">
                <a:latin typeface="Lucida Grande" pitchFamily="-32" charset="0"/>
                <a:sym typeface="Lucida Grande" pitchFamily="-32" charset="0"/>
              </a:rPr>
              <a:t>try out in </a:t>
            </a:r>
            <a:r>
              <a:rPr lang="en-US" sz="1600" dirty="0" err="1">
                <a:latin typeface="Lucida Grande" pitchFamily="-32" charset="0"/>
                <a:sym typeface="Lucida Grande" pitchFamily="-32" charset="0"/>
              </a:rPr>
              <a:t>codepad</a:t>
            </a:r>
            <a:endParaRPr lang="en-US" sz="1600" dirty="0">
              <a:latin typeface="Lucida Grande" pitchFamily="-32" charset="0"/>
              <a:sym typeface="Lucida Grande"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11/18/2014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smtClean="0"/>
              <a:t>CLICK TO EDIT MASTER TITLE STYLE</a:t>
            </a:r>
            <a:endParaRPr lang="en-US" dirty="0"/>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smtClean="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11/18/2014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smtClean="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11/18/2014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dirty="0" smtClean="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11/18/2014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smtClean="0">
              <a:solidFill>
                <a:schemeClr val="tx1"/>
              </a:solidFill>
              <a:latin typeface="Arial Narrow" pitchFamily="34" charset="0"/>
            </a:endParaRPr>
          </a:p>
        </p:txBody>
      </p:sp>
    </p:spTree>
    <p:extLst>
      <p:ext uri="{BB962C8B-B14F-4D97-AF65-F5344CB8AC3E}">
        <p14:creationId xmlns:p14="http://schemas.microsoft.com/office/powerpoint/2010/main" val="29413251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11/18/2014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dirty="0" smtClean="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smtClean="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11/18/2014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dirty="0" smtClean="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smtClean="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11/18/2014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dirty="0" smtClean="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smtClean="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11/18/2014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dirty="0" smtClean="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11/18/2014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dirty="0" smtClean="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11/18/2014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smtClean="0"/>
              <a:t>Click To Edit Master Title Style</a:t>
            </a:r>
            <a:endParaRPr lang="en-US" dirty="0"/>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dirty="0" smtClean="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11/18/2014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smtClean="0"/>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smtClean="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11/18/2014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smtClean="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smtClean="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11/18/2014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dirty="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package" Target="../embeddings/Microsoft_Word_Document31.docx"/><Relationship Id="rId2" Type="http://schemas.openxmlformats.org/officeDocument/2006/relationships/slideLayout" Target="../slideLayouts/slideLayout10.xml"/><Relationship Id="rId1" Type="http://schemas.openxmlformats.org/officeDocument/2006/relationships/vmlDrawing" Target="../drawings/vmlDrawing26.vml"/><Relationship Id="rId4" Type="http://schemas.openxmlformats.org/officeDocument/2006/relationships/image" Target="../media/image39.emf"/></Relationships>
</file>

<file path=ppt/slides/_rels/slide106.xml.rels><?xml version="1.0" encoding="UTF-8" standalone="yes"?>
<Relationships xmlns="http://schemas.openxmlformats.org/package/2006/relationships"><Relationship Id="rId2" Type="http://schemas.openxmlformats.org/officeDocument/2006/relationships/hyperlink" Target="http://jackmyers.info/ioop/src/Lesson-03/booleanExpressions_conditionalStatements/AverageScore.java"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jackmyers.info/java/src/Lesson-01/1-4/Division.java"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GrossPay.java" TargetMode="External"/><Relationship Id="rId2" Type="http://schemas.openxmlformats.org/officeDocument/2006/relationships/hyperlink" Target="http://jackmyers.info/java/src/Lesson-01/1-4/Payroll.java"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jackmyers.info/java/src/Lesson-01/1-4/TestGrade.java"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jackmyers.info/java/src/Lesson-01/1-4/LoanQualifier.java" TargetMode="Externa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jackmyers.info/java/src/Lesson-01/1-4/LogicalAnd.java"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jackmyers.info/java/src/Lesson-01/1-4/LogicalAnd.jav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jackmyers.info/java/src/Lesson-01/1-4/LogicalAnd.jav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package" Target="../embeddings/Microsoft_Word_Document32.docx"/><Relationship Id="rId2" Type="http://schemas.openxmlformats.org/officeDocument/2006/relationships/slideLayout" Target="../slideLayouts/slideLayout10.xml"/><Relationship Id="rId1" Type="http://schemas.openxmlformats.org/officeDocument/2006/relationships/vmlDrawing" Target="../drawings/vmlDrawing27.vml"/><Relationship Id="rId4" Type="http://schemas.openxmlformats.org/officeDocument/2006/relationships/image" Target="../media/image41.e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3" Type="http://schemas.openxmlformats.org/officeDocument/2006/relationships/hyperlink" Target="http://jackmyers.info/ioop/src/Lesson-03/booleanExpressions_conditionalStatements/StringCompareTo.java" TargetMode="External"/><Relationship Id="rId2" Type="http://schemas.openxmlformats.org/officeDocument/2006/relationships/hyperlink" Target="http://jackmyers.info/ioop/src/Lesson-03/booleanExpressions_conditionalStatements/GoodStringCompare.jav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jackmyers.info/ioop/src/Lesson-03/booleanExpressions_conditionalStatements/SecretWord.java"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package" Target="../embeddings/Microsoft_Word_Document33.docx"/><Relationship Id="rId2" Type="http://schemas.openxmlformats.org/officeDocument/2006/relationships/slideLayout" Target="../slideLayouts/slideLayout10.xml"/><Relationship Id="rId1" Type="http://schemas.openxmlformats.org/officeDocument/2006/relationships/vmlDrawing" Target="../drawings/vmlDrawing28.vml"/><Relationship Id="rId4" Type="http://schemas.openxmlformats.org/officeDocument/2006/relationships/image" Target="../media/image42.emf"/></Relationships>
</file>

<file path=ppt/slides/_rels/slide137.xml.rels><?xml version="1.0" encoding="UTF-8" standalone="yes"?>
<Relationships xmlns="http://schemas.openxmlformats.org/package/2006/relationships"><Relationship Id="rId3" Type="http://schemas.openxmlformats.org/officeDocument/2006/relationships/package" Target="../embeddings/Microsoft_Word_Document34.docx"/><Relationship Id="rId2" Type="http://schemas.openxmlformats.org/officeDocument/2006/relationships/slideLayout" Target="../slideLayouts/slideLayout10.xml"/><Relationship Id="rId1" Type="http://schemas.openxmlformats.org/officeDocument/2006/relationships/vmlDrawing" Target="../drawings/vmlDrawing29.vml"/><Relationship Id="rId4" Type="http://schemas.openxmlformats.org/officeDocument/2006/relationships/image" Target="../media/image43.emf"/></Relationships>
</file>

<file path=ppt/slides/_rels/slide1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jackmyers.info/ioop/src/Lesson-02/VariableScope.java"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http://jackmyers.info/ioop/src/Lesson-03/booleanExpressions_conditionalStatements/ConsultantCharges.java"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jackmyers.info/ioop/src/Lesson-03/booleanExpressions_conditionalStatements/PetFood.java" TargetMode="External"/><Relationship Id="rId2" Type="http://schemas.openxmlformats.org/officeDocument/2006/relationships/hyperlink" Target="http://jackmyers.info/ioop/src/Lesson-03/booleanExpressions_conditionalStatements/NoBreaks.java" TargetMode="External"/><Relationship Id="rId1" Type="http://schemas.openxmlformats.org/officeDocument/2006/relationships/slideLayout" Target="../slideLayouts/slideLayout2.xml"/><Relationship Id="rId4" Type="http://schemas.openxmlformats.org/officeDocument/2006/relationships/hyperlink" Target="http://jackmyers.info/ioop/src/Lesson-03/booleanExpressions_conditionalStatements/SwitchDemo.java" TargetMode="External"/></Relationships>
</file>

<file path=ppt/slides/_rels/slide147.xml.rels><?xml version="1.0" encoding="UTF-8" standalone="yes"?>
<Relationships xmlns="http://schemas.openxmlformats.org/package/2006/relationships"><Relationship Id="rId3" Type="http://schemas.openxmlformats.org/officeDocument/2006/relationships/package" Target="../embeddings/Microsoft_Word_Document35.docx"/><Relationship Id="rId2" Type="http://schemas.openxmlformats.org/officeDocument/2006/relationships/slideLayout" Target="../slideLayouts/slideLayout10.xml"/><Relationship Id="rId1" Type="http://schemas.openxmlformats.org/officeDocument/2006/relationships/vmlDrawing" Target="../drawings/vmlDrawing30.vml"/><Relationship Id="rId6" Type="http://schemas.openxmlformats.org/officeDocument/2006/relationships/image" Target="../media/image45.emf"/><Relationship Id="rId5" Type="http://schemas.openxmlformats.org/officeDocument/2006/relationships/package" Target="../embeddings/Microsoft_Word_Document36.docx"/><Relationship Id="rId4" Type="http://schemas.openxmlformats.org/officeDocument/2006/relationships/image" Target="../media/image44.emf"/></Relationships>
</file>

<file path=ppt/slides/_rels/slide148.xml.rels><?xml version="1.0" encoding="UTF-8" standalone="yes"?>
<Relationships xmlns="http://schemas.openxmlformats.org/package/2006/relationships"><Relationship Id="rId3" Type="http://schemas.openxmlformats.org/officeDocument/2006/relationships/package" Target="../embeddings/Microsoft_Word_Document37.docx"/><Relationship Id="rId2" Type="http://schemas.openxmlformats.org/officeDocument/2006/relationships/slideLayout" Target="../slideLayouts/slideLayout10.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14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0.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jackmyers.info/ioop/src/Lesson-03/programming_style/Compact.jav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jackmyers.info/ioop/src/Lesson-03/programming_style/Readable.jav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15.emf"/><Relationship Id="rId5" Type="http://schemas.openxmlformats.org/officeDocument/2006/relationships/package" Target="../embeddings/Microsoft_Word_Document10.docx"/><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image" Target="../media/image17.emf"/></Relationships>
</file>

<file path=ppt/slides/_rels/slide43.xml.rels><?xml version="1.0" encoding="UTF-8" standalone="yes"?>
<Relationships xmlns="http://schemas.openxmlformats.org/package/2006/relationships"><Relationship Id="rId2" Type="http://schemas.openxmlformats.org/officeDocument/2006/relationships/hyperlink" Target="http://jackmyers.info/ioop/src/Lesson-03/arithmeticExpressions/Wages.jav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19.emf"/><Relationship Id="rId5" Type="http://schemas.openxmlformats.org/officeDocument/2006/relationships/package" Target="../embeddings/Microsoft_Word_Document14.docx"/><Relationship Id="rId4" Type="http://schemas.openxmlformats.org/officeDocument/2006/relationships/image" Target="../media/image18.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10.xml"/><Relationship Id="rId1" Type="http://schemas.openxmlformats.org/officeDocument/2006/relationships/vmlDrawing" Target="../drawings/vmlDrawing11.v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10.xml"/><Relationship Id="rId1" Type="http://schemas.openxmlformats.org/officeDocument/2006/relationships/vmlDrawing" Target="../drawings/vmlDrawing12.v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24.emf"/><Relationship Id="rId5" Type="http://schemas.openxmlformats.org/officeDocument/2006/relationships/package" Target="../embeddings/Microsoft_Word_Document18.docx"/><Relationship Id="rId4" Type="http://schemas.openxmlformats.org/officeDocument/2006/relationships/image" Target="../media/image2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19.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5.emf"/></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20.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6.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Word_Document21.docx"/><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hyperlink" Target="http://jackmyers.info/ioop/src/Lesson-03/casting/Casting.java" TargetMode="External"/><Relationship Id="rId4" Type="http://schemas.openxmlformats.org/officeDocument/2006/relationships/image" Target="../media/image27.emf"/></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22.docx"/><Relationship Id="rId2" Type="http://schemas.openxmlformats.org/officeDocument/2006/relationships/slideLayout" Target="../slideLayouts/slideLayout10.xml"/><Relationship Id="rId1" Type="http://schemas.openxmlformats.org/officeDocument/2006/relationships/vmlDrawing" Target="../drawings/vmlDrawing17.vml"/><Relationship Id="rId4" Type="http://schemas.openxmlformats.org/officeDocument/2006/relationships/image" Target="../media/image28.emf"/></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23.docx"/><Relationship Id="rId2" Type="http://schemas.openxmlformats.org/officeDocument/2006/relationships/slideLayout" Target="../slideLayouts/slideLayout10.xml"/><Relationship Id="rId1" Type="http://schemas.openxmlformats.org/officeDocument/2006/relationships/vmlDrawing" Target="../drawings/vmlDrawing18.vml"/><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Document2.docx"/><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Word_Document24.doc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0.emf"/></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25.docx"/><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1.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jackmyers.info/ioop/src/Lesson-03/stringAddition/StringAddition.jav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26.docx"/><Relationship Id="rId2" Type="http://schemas.openxmlformats.org/officeDocument/2006/relationships/slideLayout" Target="../slideLayouts/slideLayout10.xml"/><Relationship Id="rId1" Type="http://schemas.openxmlformats.org/officeDocument/2006/relationships/vmlDrawing" Target="../drawings/vmlDrawing21.vml"/><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Word_Document4.docx"/><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27.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4.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Word_Document28.docx"/><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5.emf"/></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Word_Document29.docx"/><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6.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package" Target="../embeddings/Microsoft_Word_Document30.docx"/><Relationship Id="rId2" Type="http://schemas.openxmlformats.org/officeDocument/2006/relationships/slideLayout" Target="../slideLayouts/slideLayout10.xml"/><Relationship Id="rId1" Type="http://schemas.openxmlformats.org/officeDocument/2006/relationships/vmlDrawing" Target="../drawings/vmlDrawing25.vml"/><Relationship Id="rId4" Type="http://schemas.openxmlformats.org/officeDocument/2006/relationships/image" Target="../media/image38.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download.oracle.com/javase/7/docs/api/"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052960"/>
            <a:ext cx="1981200" cy="4576440"/>
          </a:xfrm>
        </p:spPr>
        <p:txBody>
          <a:bodyPr>
            <a:normAutofit fontScale="92500" lnSpcReduction="20000"/>
          </a:bodyPr>
          <a:lstStyle/>
          <a:p>
            <a:pPr>
              <a:spcAft>
                <a:spcPts val="600"/>
              </a:spcAft>
            </a:pPr>
            <a:r>
              <a:rPr lang="en-US" dirty="0" smtClean="0"/>
              <a:t>Basic Syntax</a:t>
            </a:r>
          </a:p>
          <a:p>
            <a:pPr>
              <a:spcAft>
                <a:spcPts val="600"/>
              </a:spcAft>
            </a:pPr>
            <a:r>
              <a:rPr lang="en-US" dirty="0" smtClean="0"/>
              <a:t>Programming Style</a:t>
            </a:r>
          </a:p>
          <a:p>
            <a:pPr>
              <a:spcAft>
                <a:spcPts val="600"/>
              </a:spcAft>
            </a:pPr>
            <a:r>
              <a:rPr lang="en-US" dirty="0" smtClean="0"/>
              <a:t>Declaring and Initializing Variables</a:t>
            </a:r>
          </a:p>
          <a:p>
            <a:pPr>
              <a:spcAft>
                <a:spcPts val="600"/>
              </a:spcAft>
            </a:pPr>
            <a:r>
              <a:rPr lang="en-US" dirty="0" smtClean="0"/>
              <a:t>Constants</a:t>
            </a:r>
          </a:p>
          <a:p>
            <a:pPr>
              <a:spcAft>
                <a:spcPts val="600"/>
              </a:spcAft>
            </a:pPr>
            <a:r>
              <a:rPr lang="en-US" dirty="0" smtClean="0"/>
              <a:t>Arithmetic Expressions and Operators</a:t>
            </a:r>
          </a:p>
          <a:p>
            <a:pPr>
              <a:spcAft>
                <a:spcPts val="600"/>
              </a:spcAft>
            </a:pPr>
            <a:r>
              <a:rPr lang="en-US" dirty="0" smtClean="0"/>
              <a:t>Casting</a:t>
            </a:r>
          </a:p>
          <a:p>
            <a:pPr>
              <a:spcAft>
                <a:spcPts val="600"/>
              </a:spcAft>
            </a:pPr>
            <a:r>
              <a:rPr lang="en-US" dirty="0" smtClean="0"/>
              <a:t>Strings</a:t>
            </a:r>
          </a:p>
          <a:p>
            <a:pPr>
              <a:spcAft>
                <a:spcPts val="600"/>
              </a:spcAft>
            </a:pPr>
            <a:r>
              <a:rPr lang="en-US" dirty="0" smtClean="0"/>
              <a:t>Console I/O</a:t>
            </a:r>
          </a:p>
          <a:p>
            <a:pPr>
              <a:spcAft>
                <a:spcPts val="600"/>
              </a:spcAft>
            </a:pPr>
            <a:r>
              <a:rPr lang="en-US" dirty="0"/>
              <a:t>p</a:t>
            </a:r>
            <a:r>
              <a:rPr lang="en-US" dirty="0" smtClean="0"/>
              <a:t>rint() and </a:t>
            </a:r>
            <a:r>
              <a:rPr lang="en-US" dirty="0" err="1" smtClean="0"/>
              <a:t>printf</a:t>
            </a:r>
            <a:r>
              <a:rPr lang="en-US" dirty="0" smtClean="0"/>
              <a:t>()</a:t>
            </a:r>
          </a:p>
          <a:p>
            <a:pPr>
              <a:spcAft>
                <a:spcPts val="600"/>
              </a:spcAft>
            </a:pPr>
            <a:r>
              <a:rPr lang="en-US" dirty="0" smtClean="0"/>
              <a:t>Conditional Control Structures</a:t>
            </a:r>
          </a:p>
          <a:p>
            <a:pPr>
              <a:spcAft>
                <a:spcPts val="600"/>
              </a:spcAft>
            </a:pPr>
            <a:endParaRPr lang="en-US" dirty="0" smtClean="0"/>
          </a:p>
          <a:p>
            <a:pPr>
              <a:spcAft>
                <a:spcPts val="600"/>
              </a:spcAft>
            </a:pPr>
            <a:endParaRPr lang="en-US" dirty="0" smtClean="0"/>
          </a:p>
          <a:p>
            <a:pPr>
              <a:spcAft>
                <a:spcPts val="600"/>
              </a:spcAft>
            </a:pPr>
            <a:endParaRPr lang="en-US" dirty="0" smtClean="0"/>
          </a:p>
          <a:p>
            <a:pPr>
              <a:spcAft>
                <a:spcPts val="600"/>
              </a:spcAft>
            </a:pPr>
            <a:endParaRPr lang="en-US" dirty="0"/>
          </a:p>
          <a:p>
            <a:pPr>
              <a:spcAft>
                <a:spcPts val="600"/>
              </a:spcAft>
            </a:pPr>
            <a:endParaRPr lang="en-US" dirty="0"/>
          </a:p>
        </p:txBody>
      </p:sp>
      <p:sp>
        <p:nvSpPr>
          <p:cNvPr id="3076" name="Rectangle 21"/>
          <p:cNvSpPr>
            <a:spLocks noGrp="1" noChangeArrowheads="1"/>
          </p:cNvSpPr>
          <p:nvPr>
            <p:ph type="title"/>
          </p:nvPr>
        </p:nvSpPr>
        <p:spPr/>
        <p:txBody>
          <a:bodyPr/>
          <a:lstStyle/>
          <a:p>
            <a:r>
              <a:rPr lang="en-GB" altLang="en-US" sz="3200" dirty="0" smtClean="0"/>
              <a:t>Introduction to</a:t>
            </a:r>
            <a:br>
              <a:rPr lang="en-GB" altLang="en-US" sz="3200" dirty="0" smtClean="0"/>
            </a:br>
            <a:r>
              <a:rPr lang="en-GB" altLang="en-US" sz="3200" dirty="0" smtClean="0"/>
              <a:t>Object-Oriented </a:t>
            </a:r>
            <a:br>
              <a:rPr lang="en-GB" altLang="en-US" sz="3200" dirty="0" smtClean="0"/>
            </a:br>
            <a:r>
              <a:rPr lang="en-GB" altLang="en-US" sz="3200" dirty="0" smtClean="0"/>
              <a:t>Programming</a:t>
            </a:r>
            <a:r>
              <a:rPr lang="en-GB" altLang="en-US" dirty="0" smtClean="0"/>
              <a:t/>
            </a:r>
            <a:br>
              <a:rPr lang="en-GB" altLang="en-US" dirty="0" smtClean="0"/>
            </a:br>
            <a:r>
              <a:rPr lang="en-GB" altLang="en-US" dirty="0" smtClean="0"/>
              <a:t/>
            </a:r>
            <a:br>
              <a:rPr lang="en-GB" altLang="en-US" dirty="0" smtClean="0"/>
            </a:br>
            <a:r>
              <a:rPr lang="en-GB" altLang="en-US" dirty="0" smtClean="0"/>
              <a:t>Lesson 03:</a:t>
            </a:r>
            <a:br>
              <a:rPr lang="en-GB" altLang="en-US" dirty="0" smtClean="0"/>
            </a:br>
            <a:r>
              <a:rPr lang="en-GB" altLang="en-US" dirty="0" smtClean="0"/>
              <a:t>Language </a:t>
            </a:r>
            <a:br>
              <a:rPr lang="en-GB" altLang="en-US" dirty="0" smtClean="0"/>
            </a:br>
            <a:r>
              <a:rPr lang="en-GB" altLang="en-US" dirty="0" smtClean="0"/>
              <a:t>Fundamentals 1</a:t>
            </a:r>
            <a:endParaRPr lang="en-US" altLang="en-US" dirty="0" smtClean="0"/>
          </a:p>
        </p:txBody>
      </p:sp>
    </p:spTree>
    <p:extLst>
      <p:ext uri="{BB962C8B-B14F-4D97-AF65-F5344CB8AC3E}">
        <p14:creationId xmlns:p14="http://schemas.microsoft.com/office/powerpoint/2010/main" val="35871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p:txBody>
          <a:bodyPr>
            <a:normAutofit/>
          </a:bodyPr>
          <a:lstStyle/>
          <a:p>
            <a:pPr marL="338138" indent="-338138"/>
            <a:r>
              <a:rPr lang="en-US" sz="2400" dirty="0"/>
              <a:t>The main Method</a:t>
            </a:r>
          </a:p>
          <a:p>
            <a:pPr marL="741363" lvl="1" indent="-288925"/>
            <a:r>
              <a:rPr lang="en-US" sz="2000" dirty="0"/>
              <a:t>This line must be exactly as shown in the example (except the </a:t>
            </a:r>
            <a:r>
              <a:rPr lang="en-US" sz="2000" i="1" dirty="0" err="1"/>
              <a:t>args</a:t>
            </a:r>
            <a:r>
              <a:rPr lang="en-US" sz="2000" dirty="0"/>
              <a:t> variable name can be programmer defined).</a:t>
            </a:r>
          </a:p>
          <a:p>
            <a:pPr marL="741363" lvl="1" indent="-288925"/>
            <a:r>
              <a:rPr lang="en-US" sz="2000" dirty="0"/>
              <a:t>This is the line of code that the </a:t>
            </a:r>
            <a:r>
              <a:rPr lang="en-US" sz="2000" i="1" dirty="0"/>
              <a:t>java</a:t>
            </a:r>
            <a:r>
              <a:rPr lang="en-US" sz="2000" dirty="0"/>
              <a:t> command will run first.</a:t>
            </a:r>
          </a:p>
          <a:p>
            <a:pPr marL="741363" lvl="1" indent="-288925"/>
            <a:r>
              <a:rPr lang="en-US" sz="2000" dirty="0"/>
              <a:t>This method starts the Java program.</a:t>
            </a:r>
          </a:p>
          <a:p>
            <a:pPr marL="741363" lvl="1" indent="-288925"/>
            <a:r>
              <a:rPr lang="en-US" sz="2000" dirty="0"/>
              <a:t>Every Java </a:t>
            </a:r>
            <a:r>
              <a:rPr lang="en-US" sz="2000" i="1" u="sng" dirty="0"/>
              <a:t>application</a:t>
            </a:r>
            <a:r>
              <a:rPr lang="en-US" sz="2000" dirty="0"/>
              <a:t> must have a </a:t>
            </a:r>
            <a:r>
              <a:rPr lang="en-US" sz="2000" dirty="0">
                <a:latin typeface="Courier New" pitchFamily="49" charset="0"/>
              </a:rPr>
              <a:t>main</a:t>
            </a:r>
            <a:r>
              <a:rPr lang="en-US" sz="2000" dirty="0"/>
              <a:t> method.</a:t>
            </a:r>
            <a:endParaRPr lang="en-US" sz="1600" dirty="0"/>
          </a:p>
          <a:p>
            <a:pPr marL="338138" indent="-338138"/>
            <a:r>
              <a:rPr lang="en-US" sz="2400" dirty="0"/>
              <a:t>Java Statements</a:t>
            </a:r>
          </a:p>
          <a:p>
            <a:pPr marL="741363" lvl="1" indent="-288925"/>
            <a:r>
              <a:rPr lang="en-US" sz="2000" dirty="0"/>
              <a:t>When the program runs, the statements within the </a:t>
            </a:r>
            <a:r>
              <a:rPr lang="en-US" sz="2000" dirty="0">
                <a:latin typeface="Courier New" pitchFamily="49" charset="0"/>
              </a:rPr>
              <a:t>main</a:t>
            </a:r>
            <a:r>
              <a:rPr lang="en-US" sz="2000" dirty="0"/>
              <a:t> method will be executed</a:t>
            </a:r>
            <a:r>
              <a:rPr lang="en-US" sz="2000" dirty="0" smtClean="0"/>
              <a:t>.</a:t>
            </a:r>
            <a:endParaRPr lang="en-US" sz="2000" dirty="0"/>
          </a:p>
        </p:txBody>
      </p:sp>
      <p:sp>
        <p:nvSpPr>
          <p:cNvPr id="12291" name="Rectangle 2"/>
          <p:cNvSpPr>
            <a:spLocks noGrp="1" noChangeArrowheads="1"/>
          </p:cNvSpPr>
          <p:nvPr>
            <p:ph type="title"/>
          </p:nvPr>
        </p:nvSpPr>
        <p:spPr/>
        <p:txBody>
          <a:bodyPr/>
          <a:lstStyle/>
          <a:p>
            <a:r>
              <a:rPr lang="en-US"/>
              <a:t>Parts of a Java Program</a:t>
            </a:r>
          </a:p>
        </p:txBody>
      </p:sp>
    </p:spTree>
    <p:extLst>
      <p:ext uri="{BB962C8B-B14F-4D97-AF65-F5344CB8AC3E}">
        <p14:creationId xmlns:p14="http://schemas.microsoft.com/office/powerpoint/2010/main" val="23104642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p:txBody>
          <a:bodyPr/>
          <a:lstStyle/>
          <a:p>
            <a:r>
              <a:rPr lang="en-US" dirty="0"/>
              <a:t>The </a:t>
            </a:r>
            <a:r>
              <a:rPr lang="en-US" dirty="0">
                <a:latin typeface="Courier New" pitchFamily="49" charset="0"/>
              </a:rPr>
              <a:t>if</a:t>
            </a:r>
            <a:r>
              <a:rPr lang="en-US" dirty="0"/>
              <a:t> statement decides whether a section of code executes or not.</a:t>
            </a:r>
          </a:p>
          <a:p>
            <a:r>
              <a:rPr lang="en-US" dirty="0"/>
              <a:t>The </a:t>
            </a:r>
            <a:r>
              <a:rPr lang="en-US" dirty="0">
                <a:latin typeface="Courier New" pitchFamily="49" charset="0"/>
              </a:rPr>
              <a:t>if</a:t>
            </a:r>
            <a:r>
              <a:rPr lang="en-US" dirty="0"/>
              <a:t> statement uses a </a:t>
            </a:r>
            <a:r>
              <a:rPr lang="en-US" dirty="0" err="1">
                <a:latin typeface="Courier New" pitchFamily="49" charset="0"/>
              </a:rPr>
              <a:t>boolean</a:t>
            </a:r>
            <a:r>
              <a:rPr lang="en-US" dirty="0"/>
              <a:t> to decide whether the next statement or block of statements executes.</a:t>
            </a:r>
            <a:br>
              <a:rPr lang="en-US" dirty="0"/>
            </a:br>
            <a:endParaRPr lang="en-US" dirty="0"/>
          </a:p>
          <a:p>
            <a:pPr lvl="1">
              <a:buFontTx/>
              <a:buNone/>
            </a:pPr>
            <a:r>
              <a:rPr lang="en-US" i="1" dirty="0"/>
              <a:t>if (</a:t>
            </a:r>
            <a:r>
              <a:rPr lang="en-US" i="1" dirty="0" err="1"/>
              <a:t>boolean</a:t>
            </a:r>
            <a:r>
              <a:rPr lang="en-US" i="1" dirty="0"/>
              <a:t> expression is true)</a:t>
            </a:r>
          </a:p>
          <a:p>
            <a:pPr lvl="1">
              <a:buFontTx/>
              <a:buNone/>
            </a:pPr>
            <a:r>
              <a:rPr lang="en-US" i="1" dirty="0"/>
              <a:t>	execute next statement.</a:t>
            </a:r>
          </a:p>
        </p:txBody>
      </p:sp>
      <p:sp>
        <p:nvSpPr>
          <p:cNvPr id="141314" name="Rectangle 2"/>
          <p:cNvSpPr>
            <a:spLocks noGrp="1" noChangeArrowheads="1"/>
          </p:cNvSpPr>
          <p:nvPr>
            <p:ph type="title"/>
          </p:nvPr>
        </p:nvSpPr>
        <p:spPr/>
        <p:txBody>
          <a:bodyPr/>
          <a:lstStyle/>
          <a:p>
            <a:r>
              <a:rPr lang="en-US"/>
              <a:t>The </a:t>
            </a:r>
            <a:r>
              <a:rPr lang="en-US">
                <a:latin typeface="Courier New" pitchFamily="49" charset="0"/>
              </a:rPr>
              <a:t>if</a:t>
            </a:r>
            <a:r>
              <a:rPr lang="en-US"/>
              <a:t> Statement</a:t>
            </a:r>
          </a:p>
        </p:txBody>
      </p:sp>
    </p:spTree>
    <p:extLst>
      <p:ext uri="{BB962C8B-B14F-4D97-AF65-F5344CB8AC3E}">
        <p14:creationId xmlns:p14="http://schemas.microsoft.com/office/powerpoint/2010/main" val="9133902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r>
              <a:rPr lang="en-US"/>
              <a:t>If statements can be modeled as a flow chart.</a:t>
            </a:r>
          </a:p>
        </p:txBody>
      </p:sp>
      <p:sp>
        <p:nvSpPr>
          <p:cNvPr id="143362" name="Rectangle 2"/>
          <p:cNvSpPr>
            <a:spLocks noGrp="1" noChangeArrowheads="1"/>
          </p:cNvSpPr>
          <p:nvPr>
            <p:ph type="title"/>
          </p:nvPr>
        </p:nvSpPr>
        <p:spPr/>
        <p:txBody>
          <a:bodyPr/>
          <a:lstStyle/>
          <a:p>
            <a:r>
              <a:rPr lang="en-US"/>
              <a:t>Flowcharts</a:t>
            </a:r>
          </a:p>
        </p:txBody>
      </p:sp>
      <p:grpSp>
        <p:nvGrpSpPr>
          <p:cNvPr id="143379" name="Group 19"/>
          <p:cNvGrpSpPr>
            <a:grpSpLocks/>
          </p:cNvGrpSpPr>
          <p:nvPr/>
        </p:nvGrpSpPr>
        <p:grpSpPr bwMode="auto">
          <a:xfrm>
            <a:off x="4538663" y="2176463"/>
            <a:ext cx="3462337" cy="3995737"/>
            <a:chOff x="2859" y="1371"/>
            <a:chExt cx="2181" cy="2517"/>
          </a:xfrm>
        </p:grpSpPr>
        <p:sp>
          <p:nvSpPr>
            <p:cNvPr id="143364" name="Rectangle 4"/>
            <p:cNvSpPr>
              <a:spLocks noChangeArrowheads="1"/>
            </p:cNvSpPr>
            <p:nvPr/>
          </p:nvSpPr>
          <p:spPr bwMode="auto">
            <a:xfrm rot="2701371">
              <a:off x="2859" y="1852"/>
              <a:ext cx="720" cy="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800" baseline="0"/>
            </a:p>
          </p:txBody>
        </p:sp>
        <p:sp>
          <p:nvSpPr>
            <p:cNvPr id="143366" name="Rectangle 6"/>
            <p:cNvSpPr>
              <a:spLocks noChangeArrowheads="1"/>
            </p:cNvSpPr>
            <p:nvPr/>
          </p:nvSpPr>
          <p:spPr bwMode="auto">
            <a:xfrm>
              <a:off x="3840" y="2496"/>
              <a:ext cx="120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a coat.</a:t>
              </a:r>
            </a:p>
          </p:txBody>
        </p:sp>
        <p:cxnSp>
          <p:nvCxnSpPr>
            <p:cNvPr id="143368" name="AutoShape 8"/>
            <p:cNvCxnSpPr>
              <a:cxnSpLocks noChangeShapeType="1"/>
              <a:endCxn id="143366" idx="0"/>
            </p:cNvCxnSpPr>
            <p:nvPr/>
          </p:nvCxnSpPr>
          <p:spPr bwMode="auto">
            <a:xfrm>
              <a:off x="3744" y="2208"/>
              <a:ext cx="696" cy="2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369" name="Text Box 9"/>
            <p:cNvSpPr txBox="1">
              <a:spLocks noChangeArrowheads="1"/>
            </p:cNvSpPr>
            <p:nvPr/>
          </p:nvSpPr>
          <p:spPr bwMode="auto">
            <a:xfrm>
              <a:off x="4069" y="1966"/>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Yes</a:t>
              </a:r>
            </a:p>
          </p:txBody>
        </p:sp>
        <p:sp>
          <p:nvSpPr>
            <p:cNvPr id="143370" name="Line 10"/>
            <p:cNvSpPr>
              <a:spLocks noChangeShapeType="1"/>
            </p:cNvSpPr>
            <p:nvPr/>
          </p:nvSpPr>
          <p:spPr bwMode="auto">
            <a:xfrm>
              <a:off x="3216" y="2736"/>
              <a:ext cx="0" cy="1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143372" name="AutoShape 12"/>
            <p:cNvCxnSpPr>
              <a:cxnSpLocks noChangeShapeType="1"/>
            </p:cNvCxnSpPr>
            <p:nvPr/>
          </p:nvCxnSpPr>
          <p:spPr bwMode="auto">
            <a:xfrm rot="10800000" flipV="1">
              <a:off x="3216" y="2784"/>
              <a:ext cx="1248" cy="912"/>
            </a:xfrm>
            <a:prstGeom prst="bentConnector3">
              <a:avLst>
                <a:gd name="adj1" fmla="val 15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375" name="Line 15"/>
            <p:cNvSpPr>
              <a:spLocks noChangeShapeType="1"/>
            </p:cNvSpPr>
            <p:nvPr/>
          </p:nvSpPr>
          <p:spPr bwMode="auto">
            <a:xfrm>
              <a:off x="3210" y="1371"/>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376" name="Text Box 16"/>
            <p:cNvSpPr txBox="1">
              <a:spLocks noChangeArrowheads="1"/>
            </p:cNvSpPr>
            <p:nvPr/>
          </p:nvSpPr>
          <p:spPr bwMode="auto">
            <a:xfrm>
              <a:off x="2880" y="2016"/>
              <a:ext cx="62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Is it cold</a:t>
              </a:r>
            </a:p>
            <a:p>
              <a:pPr algn="ctr"/>
              <a:r>
                <a:rPr lang="en-US" sz="1800" baseline="0"/>
                <a:t>outside?</a:t>
              </a:r>
            </a:p>
          </p:txBody>
        </p:sp>
      </p:grpSp>
      <p:sp>
        <p:nvSpPr>
          <p:cNvPr id="143378" name="Text Box 18"/>
          <p:cNvSpPr txBox="1">
            <a:spLocks noChangeArrowheads="1"/>
          </p:cNvSpPr>
          <p:nvPr/>
        </p:nvSpPr>
        <p:spPr bwMode="auto">
          <a:xfrm>
            <a:off x="762000" y="3149600"/>
            <a:ext cx="3111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aseline="0">
                <a:latin typeface="Courier New" pitchFamily="49" charset="0"/>
              </a:rPr>
              <a:t>if (coldOutside)</a:t>
            </a:r>
          </a:p>
          <a:p>
            <a:r>
              <a:rPr lang="en-US" baseline="0">
                <a:latin typeface="Courier New" pitchFamily="49" charset="0"/>
              </a:rPr>
              <a:t>  wearCoat();</a:t>
            </a:r>
          </a:p>
        </p:txBody>
      </p:sp>
    </p:spTree>
    <p:extLst>
      <p:ext uri="{BB962C8B-B14F-4D97-AF65-F5344CB8AC3E}">
        <p14:creationId xmlns:p14="http://schemas.microsoft.com/office/powerpoint/2010/main" val="41908158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idx="1"/>
          </p:nvPr>
        </p:nvSpPr>
        <p:spPr/>
        <p:txBody>
          <a:bodyPr/>
          <a:lstStyle/>
          <a:p>
            <a:r>
              <a:rPr lang="en-US"/>
              <a:t>A block </a:t>
            </a:r>
            <a:r>
              <a:rPr lang="en-US">
                <a:latin typeface="Courier New" pitchFamily="49" charset="0"/>
              </a:rPr>
              <a:t>if</a:t>
            </a:r>
            <a:r>
              <a:rPr lang="en-US"/>
              <a:t> statement may be modeled as:</a:t>
            </a:r>
          </a:p>
        </p:txBody>
      </p:sp>
      <p:sp>
        <p:nvSpPr>
          <p:cNvPr id="181250" name="Rectangle 2"/>
          <p:cNvSpPr>
            <a:spLocks noGrp="1" noChangeArrowheads="1"/>
          </p:cNvSpPr>
          <p:nvPr>
            <p:ph type="title"/>
          </p:nvPr>
        </p:nvSpPr>
        <p:spPr/>
        <p:txBody>
          <a:bodyPr/>
          <a:lstStyle/>
          <a:p>
            <a:r>
              <a:rPr lang="en-US"/>
              <a:t>Flowcharts</a:t>
            </a:r>
          </a:p>
        </p:txBody>
      </p:sp>
      <p:sp>
        <p:nvSpPr>
          <p:cNvPr id="181253" name="Rectangle 5"/>
          <p:cNvSpPr>
            <a:spLocks noChangeArrowheads="1"/>
          </p:cNvSpPr>
          <p:nvPr/>
        </p:nvSpPr>
        <p:spPr bwMode="auto">
          <a:xfrm rot="2701371">
            <a:off x="4516438" y="2949575"/>
            <a:ext cx="1143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800" baseline="0"/>
          </a:p>
        </p:txBody>
      </p:sp>
      <p:grpSp>
        <p:nvGrpSpPr>
          <p:cNvPr id="181266" name="Group 18"/>
          <p:cNvGrpSpPr>
            <a:grpSpLocks/>
          </p:cNvGrpSpPr>
          <p:nvPr/>
        </p:nvGrpSpPr>
        <p:grpSpPr bwMode="auto">
          <a:xfrm>
            <a:off x="4572000" y="2198688"/>
            <a:ext cx="3429000" cy="3973512"/>
            <a:chOff x="2880" y="1385"/>
            <a:chExt cx="2160" cy="2503"/>
          </a:xfrm>
        </p:grpSpPr>
        <p:sp>
          <p:nvSpPr>
            <p:cNvPr id="181254" name="Rectangle 6"/>
            <p:cNvSpPr>
              <a:spLocks noChangeArrowheads="1"/>
            </p:cNvSpPr>
            <p:nvPr/>
          </p:nvSpPr>
          <p:spPr bwMode="auto">
            <a:xfrm>
              <a:off x="3840" y="2496"/>
              <a:ext cx="120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a coat.</a:t>
              </a:r>
            </a:p>
          </p:txBody>
        </p:sp>
        <p:cxnSp>
          <p:nvCxnSpPr>
            <p:cNvPr id="181255" name="AutoShape 7"/>
            <p:cNvCxnSpPr>
              <a:cxnSpLocks noChangeShapeType="1"/>
            </p:cNvCxnSpPr>
            <p:nvPr/>
          </p:nvCxnSpPr>
          <p:spPr bwMode="auto">
            <a:xfrm>
              <a:off x="3744" y="2208"/>
              <a:ext cx="696" cy="2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256" name="Text Box 8"/>
            <p:cNvSpPr txBox="1">
              <a:spLocks noChangeArrowheads="1"/>
            </p:cNvSpPr>
            <p:nvPr/>
          </p:nvSpPr>
          <p:spPr bwMode="auto">
            <a:xfrm>
              <a:off x="3840" y="1966"/>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Yes</a:t>
              </a:r>
            </a:p>
          </p:txBody>
        </p:sp>
        <p:sp>
          <p:nvSpPr>
            <p:cNvPr id="181257" name="Line 9"/>
            <p:cNvSpPr>
              <a:spLocks noChangeShapeType="1"/>
            </p:cNvSpPr>
            <p:nvPr/>
          </p:nvSpPr>
          <p:spPr bwMode="auto">
            <a:xfrm>
              <a:off x="3216" y="2736"/>
              <a:ext cx="0" cy="1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181258" name="AutoShape 10"/>
            <p:cNvCxnSpPr>
              <a:cxnSpLocks noChangeShapeType="1"/>
            </p:cNvCxnSpPr>
            <p:nvPr/>
          </p:nvCxnSpPr>
          <p:spPr bwMode="auto">
            <a:xfrm rot="10800000" flipV="1">
              <a:off x="3216" y="3504"/>
              <a:ext cx="1248" cy="192"/>
            </a:xfrm>
            <a:prstGeom prst="bentConnector3">
              <a:avLst>
                <a:gd name="adj1" fmla="val -48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259" name="Line 11"/>
            <p:cNvSpPr>
              <a:spLocks noChangeShapeType="1"/>
            </p:cNvSpPr>
            <p:nvPr/>
          </p:nvSpPr>
          <p:spPr bwMode="auto">
            <a:xfrm>
              <a:off x="3203" y="1385"/>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1260" name="Text Box 12"/>
            <p:cNvSpPr txBox="1">
              <a:spLocks noChangeArrowheads="1"/>
            </p:cNvSpPr>
            <p:nvPr/>
          </p:nvSpPr>
          <p:spPr bwMode="auto">
            <a:xfrm>
              <a:off x="2880" y="2016"/>
              <a:ext cx="62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Is it cold</a:t>
              </a:r>
            </a:p>
            <a:p>
              <a:pPr algn="ctr"/>
              <a:r>
                <a:rPr lang="en-US" sz="1800" baseline="0"/>
                <a:t>outside?</a:t>
              </a:r>
            </a:p>
          </p:txBody>
        </p:sp>
        <p:sp>
          <p:nvSpPr>
            <p:cNvPr id="181261" name="Rectangle 13"/>
            <p:cNvSpPr>
              <a:spLocks noChangeArrowheads="1"/>
            </p:cNvSpPr>
            <p:nvPr/>
          </p:nvSpPr>
          <p:spPr bwMode="auto">
            <a:xfrm>
              <a:off x="3840" y="2832"/>
              <a:ext cx="120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a hat.</a:t>
              </a:r>
            </a:p>
          </p:txBody>
        </p:sp>
        <p:sp>
          <p:nvSpPr>
            <p:cNvPr id="181262" name="Rectangle 14"/>
            <p:cNvSpPr>
              <a:spLocks noChangeArrowheads="1"/>
            </p:cNvSpPr>
            <p:nvPr/>
          </p:nvSpPr>
          <p:spPr bwMode="auto">
            <a:xfrm>
              <a:off x="3840" y="3168"/>
              <a:ext cx="120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gloves.</a:t>
              </a:r>
            </a:p>
          </p:txBody>
        </p:sp>
      </p:grpSp>
      <p:sp>
        <p:nvSpPr>
          <p:cNvPr id="181264" name="Text Box 16"/>
          <p:cNvSpPr txBox="1">
            <a:spLocks noChangeArrowheads="1"/>
          </p:cNvSpPr>
          <p:nvPr/>
        </p:nvSpPr>
        <p:spPr bwMode="auto">
          <a:xfrm>
            <a:off x="685800" y="2743200"/>
            <a:ext cx="3276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aseline="0">
                <a:latin typeface="Courier New" pitchFamily="49" charset="0"/>
              </a:rPr>
              <a:t>if (coldOutside)</a:t>
            </a:r>
            <a:br>
              <a:rPr lang="en-US" baseline="0">
                <a:latin typeface="Courier New" pitchFamily="49" charset="0"/>
              </a:rPr>
            </a:br>
            <a:r>
              <a:rPr lang="en-US" b="1" baseline="0">
                <a:solidFill>
                  <a:srgbClr val="FF3300"/>
                </a:solidFill>
                <a:latin typeface="Courier New" pitchFamily="49" charset="0"/>
              </a:rPr>
              <a:t>{</a:t>
            </a:r>
            <a:endParaRPr lang="en-US" b="1" baseline="0">
              <a:solidFill>
                <a:srgbClr val="FFFF00"/>
              </a:solidFill>
              <a:latin typeface="Courier New" pitchFamily="49" charset="0"/>
            </a:endParaRPr>
          </a:p>
          <a:p>
            <a:r>
              <a:rPr lang="en-US" baseline="0">
                <a:latin typeface="Courier New" pitchFamily="49" charset="0"/>
              </a:rPr>
              <a:t>  wearCoat();</a:t>
            </a:r>
          </a:p>
          <a:p>
            <a:r>
              <a:rPr lang="en-US" baseline="0">
                <a:latin typeface="Courier New" pitchFamily="49" charset="0"/>
              </a:rPr>
              <a:t>  wearHat();</a:t>
            </a:r>
          </a:p>
          <a:p>
            <a:r>
              <a:rPr lang="en-US" baseline="0">
                <a:latin typeface="Courier New" pitchFamily="49" charset="0"/>
              </a:rPr>
              <a:t>  wearGloves();</a:t>
            </a:r>
          </a:p>
          <a:p>
            <a:r>
              <a:rPr lang="en-US" b="1" baseline="0">
                <a:solidFill>
                  <a:srgbClr val="FF3300"/>
                </a:solidFill>
                <a:latin typeface="Courier New" pitchFamily="49" charset="0"/>
              </a:rPr>
              <a:t>}</a:t>
            </a:r>
            <a:endParaRPr lang="en-US" b="1" baseline="0">
              <a:solidFill>
                <a:srgbClr val="FFFF00"/>
              </a:solidFill>
              <a:latin typeface="Courier New" pitchFamily="49" charset="0"/>
            </a:endParaRPr>
          </a:p>
        </p:txBody>
      </p:sp>
      <p:sp>
        <p:nvSpPr>
          <p:cNvPr id="181265" name="Text Box 17"/>
          <p:cNvSpPr txBox="1">
            <a:spLocks noChangeArrowheads="1"/>
          </p:cNvSpPr>
          <p:nvPr/>
        </p:nvSpPr>
        <p:spPr bwMode="auto">
          <a:xfrm>
            <a:off x="1038225" y="5330825"/>
            <a:ext cx="2400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baseline="0">
                <a:solidFill>
                  <a:srgbClr val="FF3300"/>
                </a:solidFill>
              </a:rPr>
              <a:t>Note the use of curly</a:t>
            </a:r>
          </a:p>
          <a:p>
            <a:r>
              <a:rPr lang="en-US" sz="1800" b="1" baseline="0">
                <a:solidFill>
                  <a:srgbClr val="FF3300"/>
                </a:solidFill>
              </a:rPr>
              <a:t>braces to block several</a:t>
            </a:r>
          </a:p>
          <a:p>
            <a:r>
              <a:rPr lang="en-US" sz="1800" b="1" baseline="0">
                <a:solidFill>
                  <a:srgbClr val="FF3300"/>
                </a:solidFill>
              </a:rPr>
              <a:t>statements together.</a:t>
            </a:r>
          </a:p>
        </p:txBody>
      </p:sp>
    </p:spTree>
    <p:extLst>
      <p:ext uri="{BB962C8B-B14F-4D97-AF65-F5344CB8AC3E}">
        <p14:creationId xmlns:p14="http://schemas.microsoft.com/office/powerpoint/2010/main" val="9744364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p:txBody>
          <a:bodyPr/>
          <a:lstStyle/>
          <a:p>
            <a:r>
              <a:rPr lang="en-US" dirty="0"/>
              <a:t>In most cases, the </a:t>
            </a:r>
            <a:r>
              <a:rPr lang="en-US" dirty="0" err="1">
                <a:latin typeface="Courier New" pitchFamily="49" charset="0"/>
              </a:rPr>
              <a:t>boolean</a:t>
            </a:r>
            <a:r>
              <a:rPr lang="en-US" dirty="0"/>
              <a:t> expression, used by the </a:t>
            </a:r>
            <a:r>
              <a:rPr lang="en-US" dirty="0">
                <a:latin typeface="Courier New" pitchFamily="49" charset="0"/>
              </a:rPr>
              <a:t>if</a:t>
            </a:r>
            <a:r>
              <a:rPr lang="en-US" dirty="0"/>
              <a:t> statement, uses </a:t>
            </a:r>
            <a:r>
              <a:rPr lang="en-US" i="1" dirty="0"/>
              <a:t>relational operators.</a:t>
            </a:r>
            <a:endParaRPr lang="en-US" dirty="0"/>
          </a:p>
        </p:txBody>
      </p:sp>
      <p:sp>
        <p:nvSpPr>
          <p:cNvPr id="144386" name="Rectangle 2"/>
          <p:cNvSpPr>
            <a:spLocks noGrp="1" noChangeArrowheads="1"/>
          </p:cNvSpPr>
          <p:nvPr>
            <p:ph type="title"/>
          </p:nvPr>
        </p:nvSpPr>
        <p:spPr/>
        <p:txBody>
          <a:bodyPr/>
          <a:lstStyle/>
          <a:p>
            <a:r>
              <a:rPr lang="en-US" dirty="0"/>
              <a:t>Relational Operators</a:t>
            </a:r>
          </a:p>
        </p:txBody>
      </p:sp>
      <p:graphicFrame>
        <p:nvGraphicFramePr>
          <p:cNvPr id="144431" name="Group 47"/>
          <p:cNvGraphicFramePr>
            <a:graphicFrameLocks noGrp="1"/>
          </p:cNvGraphicFramePr>
          <p:nvPr>
            <p:extLst>
              <p:ext uri="{D42A27DB-BD31-4B8C-83A1-F6EECF244321}">
                <p14:modId xmlns:p14="http://schemas.microsoft.com/office/powerpoint/2010/main" val="4142138948"/>
              </p:ext>
            </p:extLst>
          </p:nvPr>
        </p:nvGraphicFramePr>
        <p:xfrm>
          <a:off x="1447800" y="3276600"/>
          <a:ext cx="6096000" cy="2743200"/>
        </p:xfrm>
        <a:graphic>
          <a:graphicData uri="http://schemas.openxmlformats.org/drawingml/2006/table">
            <a:tbl>
              <a:tblPr firstRow="1">
                <a:tableStyleId>{125E5076-3810-47DD-B79F-674D7AD40C01}</a:tableStyleId>
              </a:tblPr>
              <a:tblGrid>
                <a:gridCol w="2209800"/>
                <a:gridCol w="3886200"/>
              </a:tblGrid>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Relational Operator</a:t>
                      </a:r>
                      <a:endParaRPr kumimoji="0" lang="en-US" sz="18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Meaning</a:t>
                      </a:r>
                      <a:endParaRPr kumimoji="0" lang="en-US" sz="1800" b="1" i="0" u="none" strike="noStrike" cap="none" normalizeH="0" baseline="0" dirty="0" smtClean="0">
                        <a:ln>
                          <a:noFill/>
                        </a:ln>
                        <a:solidFill>
                          <a:schemeClr val="bg1"/>
                        </a:solidFill>
                        <a:effectLst/>
                        <a:latin typeface="Times New Roman" pitchFamily="18" charset="0"/>
                      </a:endParaRPr>
                    </a:p>
                  </a:txBody>
                  <a:tcPr horzOverflow="overflow"/>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&gt;</a:t>
                      </a:r>
                      <a:endParaRPr kumimoji="0" lang="en-US" sz="2000" b="1" i="0" u="none" strike="noStrike" cap="none" normalizeH="0" baseline="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greater than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&lt;</a:t>
                      </a:r>
                      <a:endParaRPr kumimoji="0" lang="en-US" sz="2000" b="1" i="0" u="none" strike="noStrike" cap="none" normalizeH="0" baseline="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less than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&gt;=</a:t>
                      </a:r>
                      <a:endParaRPr kumimoji="0" lang="en-US" sz="2000" b="1" i="0" u="none" strike="noStrike" cap="none" normalizeH="0" baseline="0" dirty="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greater than or equal to</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&lt;=</a:t>
                      </a:r>
                      <a:endParaRPr kumimoji="0" lang="en-US" sz="2000" b="1" i="0" u="none" strike="noStrike" cap="none" normalizeH="0" baseline="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less than or equal to</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a:t>
                      </a:r>
                      <a:endParaRPr kumimoji="0" lang="en-US" sz="2000" b="1" i="0" u="none" strike="noStrike" cap="none" normalizeH="0" baseline="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equal to</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a:t>
                      </a:r>
                      <a:endParaRPr kumimoji="0" lang="en-US" sz="2000" b="1" i="0" u="none" strike="noStrike" cap="none" normalizeH="0" baseline="0" dirty="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is not equal to</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Tree>
    <p:extLst>
      <p:ext uri="{BB962C8B-B14F-4D97-AF65-F5344CB8AC3E}">
        <p14:creationId xmlns:p14="http://schemas.microsoft.com/office/powerpoint/2010/main" val="24626509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p:txBody>
          <a:bodyPr/>
          <a:lstStyle/>
          <a:p>
            <a:pPr>
              <a:lnSpc>
                <a:spcPct val="90000"/>
              </a:lnSpc>
            </a:pPr>
            <a:r>
              <a:rPr lang="en-US" dirty="0"/>
              <a:t>A </a:t>
            </a:r>
            <a:r>
              <a:rPr lang="en-US" i="1" dirty="0" err="1"/>
              <a:t>boolean</a:t>
            </a:r>
            <a:r>
              <a:rPr lang="en-US" i="1" dirty="0"/>
              <a:t> expression</a:t>
            </a:r>
            <a:r>
              <a:rPr lang="en-US" dirty="0"/>
              <a:t> is any variable or calculation that results in a </a:t>
            </a:r>
            <a:r>
              <a:rPr lang="en-US" i="1" dirty="0"/>
              <a:t>true</a:t>
            </a:r>
            <a:r>
              <a:rPr lang="en-US" dirty="0"/>
              <a:t> or </a:t>
            </a:r>
            <a:r>
              <a:rPr lang="en-US" i="1" dirty="0"/>
              <a:t>false</a:t>
            </a:r>
            <a:r>
              <a:rPr lang="en-US" dirty="0"/>
              <a:t> condition.</a:t>
            </a:r>
          </a:p>
        </p:txBody>
      </p:sp>
      <p:sp>
        <p:nvSpPr>
          <p:cNvPr id="145410" name="Rectangle 2"/>
          <p:cNvSpPr>
            <a:spLocks noGrp="1" noChangeArrowheads="1"/>
          </p:cNvSpPr>
          <p:nvPr>
            <p:ph type="title"/>
          </p:nvPr>
        </p:nvSpPr>
        <p:spPr/>
        <p:txBody>
          <a:bodyPr/>
          <a:lstStyle/>
          <a:p>
            <a:r>
              <a:rPr lang="en-US"/>
              <a:t>Boolean Expressions</a:t>
            </a:r>
          </a:p>
        </p:txBody>
      </p:sp>
      <p:graphicFrame>
        <p:nvGraphicFramePr>
          <p:cNvPr id="145448" name="Group 40"/>
          <p:cNvGraphicFramePr>
            <a:graphicFrameLocks noGrp="1"/>
          </p:cNvGraphicFramePr>
          <p:nvPr>
            <p:extLst>
              <p:ext uri="{D42A27DB-BD31-4B8C-83A1-F6EECF244321}">
                <p14:modId xmlns:p14="http://schemas.microsoft.com/office/powerpoint/2010/main" val="3397168654"/>
              </p:ext>
            </p:extLst>
          </p:nvPr>
        </p:nvGraphicFramePr>
        <p:xfrm>
          <a:off x="1524000" y="3094038"/>
          <a:ext cx="6096000" cy="2895602"/>
        </p:xfrm>
        <a:graphic>
          <a:graphicData uri="http://schemas.openxmlformats.org/drawingml/2006/table">
            <a:tbl>
              <a:tblPr firstRow="1">
                <a:tableStyleId>{3C2FFA5D-87B4-456A-9821-1D502468CF0F}</a:tableStyleId>
              </a:tblPr>
              <a:tblGrid>
                <a:gridCol w="2092657"/>
                <a:gridCol w="4003343"/>
              </a:tblGrid>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Expression</a:t>
                      </a:r>
                      <a:endParaRPr kumimoji="0" lang="en-US" sz="1800" b="1" u="none" strike="noStrike" kern="1200" cap="none" normalizeH="0" baseline="0" dirty="0" smtClean="0">
                        <a:ln>
                          <a:noFill/>
                        </a:ln>
                        <a:solidFill>
                          <a:schemeClr val="lt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Meaning</a:t>
                      </a:r>
                      <a:endParaRPr kumimoji="0" lang="en-US" sz="1800" b="1" i="0" u="none" strike="noStrike" cap="none" normalizeH="0" baseline="0" smtClean="0">
                        <a:ln>
                          <a:noFill/>
                        </a:ln>
                        <a:solidFill>
                          <a:schemeClr val="accent2"/>
                        </a:solidFill>
                        <a:effectLst/>
                        <a:latin typeface="Times New Roman" pitchFamily="18" charset="0"/>
                      </a:endParaRPr>
                    </a:p>
                  </a:txBody>
                  <a:tcPr horzOverflow="overflow"/>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x &gt; y</a:t>
                      </a:r>
                      <a:endParaRPr kumimoji="0" lang="en-US" sz="2000" b="1" i="0" u="none" strike="noStrike" cap="none" normalizeH="0" baseline="0" dirty="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x greater than 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x &lt; y</a:t>
                      </a:r>
                      <a:endParaRPr kumimoji="0" lang="en-US" sz="2000" b="1" i="0" u="none" strike="noStrike" cap="none" normalizeH="0" baseline="0" dirty="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x less than 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x &gt;= y</a:t>
                      </a:r>
                      <a:endParaRPr kumimoji="0" lang="en-US" sz="2000" b="1" i="0" u="none" strike="noStrike" cap="none" normalizeH="0" baseline="0" dirty="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x greater than or equal to 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x &lt;= y</a:t>
                      </a:r>
                      <a:endParaRPr kumimoji="0" lang="en-US" sz="2000" b="1" i="0" u="none" strike="noStrike" cap="none" normalizeH="0" baseline="0" dirty="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x less than or equal to 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x == y</a:t>
                      </a:r>
                      <a:endParaRPr kumimoji="0" lang="en-US" sz="2000" b="1" i="0" u="none" strike="noStrike" cap="none" normalizeH="0" baseline="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Is x equal to y?</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x != y</a:t>
                      </a:r>
                      <a:endParaRPr kumimoji="0" lang="en-US" sz="2000" b="1" i="0" u="none" strike="noStrike" cap="none" normalizeH="0" baseline="0" smtClean="0">
                        <a:ln>
                          <a:noFill/>
                        </a:ln>
                        <a:solidFill>
                          <a:schemeClr val="tx1"/>
                        </a:solidFill>
                        <a:effectLst/>
                        <a:latin typeface="Courier New" pitchFamily="49"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Is x not equal to y?</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Tree>
    <p:extLst>
      <p:ext uri="{BB962C8B-B14F-4D97-AF65-F5344CB8AC3E}">
        <p14:creationId xmlns:p14="http://schemas.microsoft.com/office/powerpoint/2010/main" val="22863608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solidFill>
                  <a:srgbClr val="000000"/>
                </a:solidFill>
                <a:latin typeface="Arial Narrow" pitchFamily="34" charset="0"/>
              </a:rPr>
              <a:t>Murach’s Java Programming, C4</a:t>
            </a:r>
          </a:p>
        </p:txBody>
      </p:sp>
      <p:sp>
        <p:nvSpPr>
          <p:cNvPr id="61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solidFill>
                  <a:srgbClr val="000000"/>
                </a:solidFill>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Boolean Expressions</a:t>
            </a:r>
            <a:endParaRPr lang="en-US" dirty="0"/>
          </a:p>
        </p:txBody>
      </p:sp>
      <p:graphicFrame>
        <p:nvGraphicFramePr>
          <p:cNvPr id="6146" name="Object 4"/>
          <p:cNvGraphicFramePr>
            <a:graphicFrameLocks noChangeAspect="1"/>
          </p:cNvGraphicFramePr>
          <p:nvPr>
            <p:extLst>
              <p:ext uri="{D42A27DB-BD31-4B8C-83A1-F6EECF244321}">
                <p14:modId xmlns:p14="http://schemas.microsoft.com/office/powerpoint/2010/main" val="978397696"/>
              </p:ext>
            </p:extLst>
          </p:nvPr>
        </p:nvGraphicFramePr>
        <p:xfrm>
          <a:off x="1058778" y="1913024"/>
          <a:ext cx="7300913" cy="4168775"/>
        </p:xfrm>
        <a:graphic>
          <a:graphicData uri="http://schemas.openxmlformats.org/presentationml/2006/ole">
            <mc:AlternateContent xmlns:mc="http://schemas.openxmlformats.org/markup-compatibility/2006">
              <mc:Choice xmlns:v="urn:schemas-microsoft-com:vml" Requires="v">
                <p:oleObj spid="_x0000_s30763" name="Document" r:id="rId3" imgW="7325688" imgH="4196600" progId="Word.Document.12">
                  <p:embed/>
                </p:oleObj>
              </mc:Choice>
              <mc:Fallback>
                <p:oleObj name="Document" r:id="rId3" imgW="7325688" imgH="4196600" progId="Word.Document.12">
                  <p:embed/>
                  <p:pic>
                    <p:nvPicPr>
                      <p:cNvPr id="0" name=""/>
                      <p:cNvPicPr>
                        <a:picLocks noChangeAspect="1" noChangeArrowheads="1"/>
                      </p:cNvPicPr>
                      <p:nvPr/>
                    </p:nvPicPr>
                    <p:blipFill>
                      <a:blip r:embed="rId4"/>
                      <a:srcRect/>
                      <a:stretch>
                        <a:fillRect/>
                      </a:stretch>
                    </p:blipFill>
                    <p:spPr bwMode="auto">
                      <a:xfrm>
                        <a:off x="1058778" y="1913024"/>
                        <a:ext cx="7300913"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70913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idx="1"/>
          </p:nvPr>
        </p:nvSpPr>
        <p:spPr/>
        <p:txBody>
          <a:bodyPr>
            <a:normAutofit lnSpcReduction="10000"/>
          </a:bodyPr>
          <a:lstStyle/>
          <a:p>
            <a:pPr>
              <a:lnSpc>
                <a:spcPct val="80000"/>
              </a:lnSpc>
              <a:buFontTx/>
              <a:buNone/>
            </a:pPr>
            <a:r>
              <a:rPr lang="en-US" sz="2000" dirty="0">
                <a:latin typeface="Consolas" pitchFamily="49" charset="0"/>
                <a:cs typeface="Consolas" pitchFamily="49" charset="0"/>
              </a:rPr>
              <a:t>if (x &gt; y)</a:t>
            </a:r>
          </a:p>
          <a:p>
            <a:pPr lvl="1">
              <a:lnSpc>
                <a:spcPct val="80000"/>
              </a:lnSpc>
              <a:buFontTx/>
              <a:buNone/>
            </a:pPr>
            <a:r>
              <a:rPr lang="en-US" sz="1800" dirty="0" err="1">
                <a:latin typeface="Consolas" pitchFamily="49" charset="0"/>
                <a:cs typeface="Consolas" pitchFamily="49" charset="0"/>
              </a:rPr>
              <a:t>System.out.println</a:t>
            </a:r>
            <a:r>
              <a:rPr lang="en-US" sz="1800" dirty="0">
                <a:latin typeface="Consolas" pitchFamily="49" charset="0"/>
                <a:cs typeface="Consolas" pitchFamily="49" charset="0"/>
              </a:rPr>
              <a:t>("X is greater than Y");</a:t>
            </a:r>
            <a:br>
              <a:rPr lang="en-US" sz="1800" dirty="0">
                <a:latin typeface="Consolas" pitchFamily="49" charset="0"/>
                <a:cs typeface="Consolas" pitchFamily="49" charset="0"/>
              </a:rPr>
            </a:br>
            <a:r>
              <a:rPr lang="en-US" sz="1800" dirty="0">
                <a:latin typeface="Consolas" pitchFamily="49" charset="0"/>
                <a:cs typeface="Consolas" pitchFamily="49" charset="0"/>
              </a:rPr>
              <a:t>	</a:t>
            </a:r>
          </a:p>
          <a:p>
            <a:pPr>
              <a:lnSpc>
                <a:spcPct val="80000"/>
              </a:lnSpc>
              <a:buFontTx/>
              <a:buNone/>
            </a:pPr>
            <a:r>
              <a:rPr lang="en-US" sz="2000" dirty="0" smtClean="0">
                <a:latin typeface="Consolas" pitchFamily="49" charset="0"/>
                <a:cs typeface="Consolas" pitchFamily="49" charset="0"/>
              </a:rPr>
              <a:t>if (</a:t>
            </a:r>
            <a:r>
              <a:rPr lang="en-US" sz="2000" dirty="0">
                <a:latin typeface="Consolas" pitchFamily="49" charset="0"/>
                <a:cs typeface="Consolas" pitchFamily="49" charset="0"/>
              </a:rPr>
              <a:t>x == y)</a:t>
            </a:r>
          </a:p>
          <a:p>
            <a:pPr lvl="1">
              <a:lnSpc>
                <a:spcPct val="80000"/>
              </a:lnSpc>
              <a:buFontTx/>
              <a:buNone/>
            </a:pPr>
            <a:r>
              <a:rPr lang="en-US" sz="1800" dirty="0" err="1">
                <a:latin typeface="Consolas" pitchFamily="49" charset="0"/>
                <a:cs typeface="Consolas" pitchFamily="49" charset="0"/>
              </a:rPr>
              <a:t>System.out.println</a:t>
            </a:r>
            <a:r>
              <a:rPr lang="en-US" sz="1800" dirty="0">
                <a:latin typeface="Consolas" pitchFamily="49" charset="0"/>
                <a:cs typeface="Consolas" pitchFamily="49" charset="0"/>
              </a:rPr>
              <a:t>("X is equal to Y");</a:t>
            </a:r>
            <a:br>
              <a:rPr lang="en-US" sz="1800" dirty="0">
                <a:latin typeface="Consolas" pitchFamily="49" charset="0"/>
                <a:cs typeface="Consolas" pitchFamily="49" charset="0"/>
              </a:rPr>
            </a:br>
            <a:endParaRPr lang="en-US" sz="1800" dirty="0">
              <a:latin typeface="Consolas" pitchFamily="49" charset="0"/>
              <a:cs typeface="Consolas" pitchFamily="49" charset="0"/>
            </a:endParaRPr>
          </a:p>
          <a:p>
            <a:pPr>
              <a:lnSpc>
                <a:spcPct val="80000"/>
              </a:lnSpc>
              <a:buFontTx/>
              <a:buNone/>
            </a:pPr>
            <a:r>
              <a:rPr lang="en-US" sz="2000" dirty="0" smtClean="0">
                <a:latin typeface="Consolas" pitchFamily="49" charset="0"/>
                <a:cs typeface="Consolas" pitchFamily="49" charset="0"/>
              </a:rPr>
              <a:t>if (</a:t>
            </a:r>
            <a:r>
              <a:rPr lang="en-US" sz="2000" dirty="0">
                <a:latin typeface="Consolas" pitchFamily="49" charset="0"/>
                <a:cs typeface="Consolas" pitchFamily="49" charset="0"/>
              </a:rPr>
              <a:t>x != y)</a:t>
            </a:r>
          </a:p>
          <a:p>
            <a:pPr>
              <a:lnSpc>
                <a:spcPct val="80000"/>
              </a:lnSpc>
              <a:buFontTx/>
              <a:buNone/>
            </a:pPr>
            <a:r>
              <a:rPr lang="en-US" sz="2000" dirty="0">
                <a:latin typeface="Consolas" pitchFamily="49" charset="0"/>
                <a:cs typeface="Consolas" pitchFamily="49" charset="0"/>
              </a:rPr>
              <a:t>{</a:t>
            </a:r>
          </a:p>
          <a:p>
            <a:pPr lvl="1">
              <a:lnSpc>
                <a:spcPct val="80000"/>
              </a:lnSpc>
              <a:buFontTx/>
              <a:buNone/>
            </a:pPr>
            <a:r>
              <a:rPr lang="en-US" sz="1800" dirty="0" err="1">
                <a:latin typeface="Consolas" pitchFamily="49" charset="0"/>
                <a:cs typeface="Consolas" pitchFamily="49" charset="0"/>
              </a:rPr>
              <a:t>System.out.println</a:t>
            </a:r>
            <a:r>
              <a:rPr lang="en-US" sz="1800" dirty="0">
                <a:latin typeface="Consolas" pitchFamily="49" charset="0"/>
                <a:cs typeface="Consolas" pitchFamily="49" charset="0"/>
              </a:rPr>
              <a:t>("X is not equal to Y");</a:t>
            </a:r>
          </a:p>
          <a:p>
            <a:pPr lvl="1">
              <a:lnSpc>
                <a:spcPct val="80000"/>
              </a:lnSpc>
              <a:buFontTx/>
              <a:buNone/>
            </a:pPr>
            <a:r>
              <a:rPr lang="en-US" sz="1800" dirty="0">
                <a:latin typeface="Consolas" pitchFamily="49" charset="0"/>
                <a:cs typeface="Consolas" pitchFamily="49" charset="0"/>
              </a:rPr>
              <a:t>x = y;</a:t>
            </a:r>
          </a:p>
          <a:p>
            <a:pPr lvl="1">
              <a:lnSpc>
                <a:spcPct val="80000"/>
              </a:lnSpc>
              <a:buFontTx/>
              <a:buNone/>
            </a:pPr>
            <a:r>
              <a:rPr lang="en-US" sz="1800" dirty="0" err="1">
                <a:latin typeface="Consolas" pitchFamily="49" charset="0"/>
                <a:cs typeface="Consolas" pitchFamily="49" charset="0"/>
              </a:rPr>
              <a:t>System.out.println</a:t>
            </a:r>
            <a:r>
              <a:rPr lang="en-US" sz="1800" dirty="0">
                <a:latin typeface="Consolas" pitchFamily="49" charset="0"/>
                <a:cs typeface="Consolas" pitchFamily="49" charset="0"/>
              </a:rPr>
              <a:t>("However, now it is.");</a:t>
            </a:r>
          </a:p>
          <a:p>
            <a:pPr>
              <a:lnSpc>
                <a:spcPct val="80000"/>
              </a:lnSpc>
              <a:buFontTx/>
              <a:buNone/>
            </a:pPr>
            <a:r>
              <a:rPr lang="en-US" sz="2000" dirty="0">
                <a:latin typeface="Consolas" pitchFamily="49" charset="0"/>
                <a:cs typeface="Consolas" pitchFamily="49" charset="0"/>
              </a:rPr>
              <a:t>}</a:t>
            </a:r>
          </a:p>
          <a:p>
            <a:pPr>
              <a:lnSpc>
                <a:spcPct val="80000"/>
              </a:lnSpc>
              <a:buFontTx/>
              <a:buNone/>
            </a:pPr>
            <a:endParaRPr lang="en-US" sz="2000" dirty="0"/>
          </a:p>
          <a:p>
            <a:pPr>
              <a:lnSpc>
                <a:spcPct val="80000"/>
              </a:lnSpc>
              <a:buFontTx/>
              <a:buNone/>
            </a:pPr>
            <a:r>
              <a:rPr lang="en-US" sz="2000" dirty="0"/>
              <a:t>Example</a:t>
            </a:r>
            <a:r>
              <a:rPr lang="en-US" sz="2000" dirty="0" smtClean="0"/>
              <a:t>:  </a:t>
            </a:r>
            <a:br>
              <a:rPr lang="en-US" sz="2000" dirty="0" smtClean="0"/>
            </a:br>
            <a:r>
              <a:rPr lang="en-US" sz="1800" dirty="0" smtClean="0">
                <a:hlinkClick r:id="rId2"/>
              </a:rPr>
              <a:t>http</a:t>
            </a:r>
            <a:r>
              <a:rPr lang="en-US" sz="1800" dirty="0">
                <a:hlinkClick r:id="rId2"/>
              </a:rPr>
              <a:t>://</a:t>
            </a:r>
            <a:r>
              <a:rPr lang="en-US" sz="1800" dirty="0" smtClean="0">
                <a:hlinkClick r:id="rId2"/>
              </a:rPr>
              <a:t>jackmyers.info/ioop/src/Lesson-03/booleanExpressions_conditionalStatements/AverageScore.java</a:t>
            </a:r>
            <a:r>
              <a:rPr lang="en-US" sz="1800" dirty="0" smtClean="0"/>
              <a:t> </a:t>
            </a:r>
            <a:endParaRPr lang="en-US" dirty="0"/>
          </a:p>
        </p:txBody>
      </p:sp>
      <p:sp>
        <p:nvSpPr>
          <p:cNvPr id="182274" name="Rectangle 2"/>
          <p:cNvSpPr>
            <a:spLocks noGrp="1" noChangeArrowheads="1"/>
          </p:cNvSpPr>
          <p:nvPr>
            <p:ph type="title"/>
          </p:nvPr>
        </p:nvSpPr>
        <p:spPr/>
        <p:txBody>
          <a:bodyPr/>
          <a:lstStyle/>
          <a:p>
            <a:r>
              <a:rPr lang="en-US" dirty="0">
                <a:latin typeface="Courier New" pitchFamily="49" charset="0"/>
              </a:rPr>
              <a:t>if </a:t>
            </a:r>
            <a:r>
              <a:rPr lang="en-US" dirty="0"/>
              <a:t>Statements and </a:t>
            </a:r>
            <a:r>
              <a:rPr lang="en-US" dirty="0" smtClean="0"/>
              <a:t/>
            </a:r>
            <a:br>
              <a:rPr lang="en-US" dirty="0" smtClean="0"/>
            </a:br>
            <a:r>
              <a:rPr lang="en-US" dirty="0" smtClean="0"/>
              <a:t>Boolean </a:t>
            </a:r>
            <a:r>
              <a:rPr lang="en-US" dirty="0"/>
              <a:t>Expressions</a:t>
            </a:r>
          </a:p>
        </p:txBody>
      </p:sp>
    </p:spTree>
    <p:extLst>
      <p:ext uri="{BB962C8B-B14F-4D97-AF65-F5344CB8AC3E}">
        <p14:creationId xmlns:p14="http://schemas.microsoft.com/office/powerpoint/2010/main" val="9305566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p:txBody>
          <a:bodyPr/>
          <a:lstStyle/>
          <a:p>
            <a:r>
              <a:rPr lang="en-US"/>
              <a:t>An </a:t>
            </a:r>
            <a:r>
              <a:rPr lang="en-US">
                <a:latin typeface="Courier New" pitchFamily="49" charset="0"/>
              </a:rPr>
              <a:t>if</a:t>
            </a:r>
            <a:r>
              <a:rPr lang="en-US"/>
              <a:t> statement can span more than one line; however, it is still one statement.</a:t>
            </a:r>
          </a:p>
        </p:txBody>
      </p:sp>
      <p:sp>
        <p:nvSpPr>
          <p:cNvPr id="146434" name="Rectangle 2"/>
          <p:cNvSpPr>
            <a:spLocks noGrp="1" noChangeArrowheads="1"/>
          </p:cNvSpPr>
          <p:nvPr>
            <p:ph type="title"/>
          </p:nvPr>
        </p:nvSpPr>
        <p:spPr/>
        <p:txBody>
          <a:bodyPr/>
          <a:lstStyle/>
          <a:p>
            <a:r>
              <a:rPr lang="en-US" dirty="0"/>
              <a:t>Programming Style </a:t>
            </a:r>
            <a:r>
              <a:rPr lang="en-US" dirty="0" smtClean="0"/>
              <a:t/>
            </a:r>
            <a:br>
              <a:rPr lang="en-US" dirty="0" smtClean="0"/>
            </a:br>
            <a:r>
              <a:rPr lang="en-US" dirty="0" smtClean="0"/>
              <a:t>and </a:t>
            </a:r>
            <a:r>
              <a:rPr lang="en-US" dirty="0">
                <a:latin typeface="Courier New" pitchFamily="49" charset="0"/>
              </a:rPr>
              <a:t>if</a:t>
            </a:r>
            <a:r>
              <a:rPr lang="en-US" dirty="0"/>
              <a:t> Statements</a:t>
            </a:r>
          </a:p>
        </p:txBody>
      </p:sp>
      <p:sp>
        <p:nvSpPr>
          <p:cNvPr id="146436" name="Text Box 4"/>
          <p:cNvSpPr txBox="1">
            <a:spLocks noChangeArrowheads="1"/>
          </p:cNvSpPr>
          <p:nvPr/>
        </p:nvSpPr>
        <p:spPr bwMode="auto">
          <a:xfrm>
            <a:off x="1828800" y="2743200"/>
            <a:ext cx="5029200"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en-US" baseline="0">
                <a:latin typeface="Courier New" pitchFamily="49" charset="0"/>
              </a:rPr>
              <a:t>if (average &gt; 95)</a:t>
            </a:r>
          </a:p>
          <a:p>
            <a:pPr lvl="1"/>
            <a:r>
              <a:rPr lang="en-US" baseline="0">
                <a:latin typeface="Courier New" pitchFamily="49" charset="0"/>
              </a:rPr>
              <a:t>   grade = </a:t>
            </a:r>
            <a:r>
              <a:rPr lang="en-US" baseline="0">
                <a:latin typeface="Courier New" pitchFamily="49" charset="0"/>
                <a:ea typeface="Lucida Grande" pitchFamily="1" charset="0"/>
                <a:cs typeface="Lucida Grande" pitchFamily="1" charset="0"/>
              </a:rPr>
              <a:t>′</a:t>
            </a:r>
            <a:r>
              <a:rPr lang="en-US" baseline="0">
                <a:latin typeface="Courier New" pitchFamily="49" charset="0"/>
              </a:rPr>
              <a:t>A</a:t>
            </a:r>
            <a:r>
              <a:rPr lang="en-US" baseline="0">
                <a:latin typeface="Courier New" pitchFamily="49" charset="0"/>
                <a:ea typeface="Lucida Grande" pitchFamily="1" charset="0"/>
                <a:cs typeface="Lucida Grande" pitchFamily="1" charset="0"/>
              </a:rPr>
              <a:t>′</a:t>
            </a:r>
            <a:r>
              <a:rPr lang="en-US" baseline="0">
                <a:latin typeface="Courier New" pitchFamily="49" charset="0"/>
              </a:rPr>
              <a:t>;</a:t>
            </a:r>
            <a:r>
              <a:rPr lang="en-US" sz="2000" baseline="0">
                <a:latin typeface="Courier New" pitchFamily="49" charset="0"/>
              </a:rPr>
              <a:t/>
            </a:r>
            <a:br>
              <a:rPr lang="en-US" sz="2000" baseline="0">
                <a:latin typeface="Courier New" pitchFamily="49" charset="0"/>
              </a:rPr>
            </a:br>
            <a:endParaRPr lang="en-US" sz="2000" baseline="0">
              <a:latin typeface="Courier New" pitchFamily="49" charset="0"/>
            </a:endParaRPr>
          </a:p>
          <a:p>
            <a:r>
              <a:rPr lang="en-US" baseline="0"/>
              <a:t>is functionally equivalent to</a:t>
            </a:r>
            <a:br>
              <a:rPr lang="en-US" baseline="0"/>
            </a:br>
            <a:endParaRPr lang="en-US" baseline="0"/>
          </a:p>
          <a:p>
            <a:pPr lvl="1"/>
            <a:r>
              <a:rPr lang="en-US" sz="2000" baseline="0">
                <a:latin typeface="Courier New" pitchFamily="49" charset="0"/>
              </a:rPr>
              <a:t>if(average &gt; 95) grade = </a:t>
            </a:r>
            <a:r>
              <a:rPr lang="en-US" sz="2000" baseline="0">
                <a:latin typeface="Courier New" pitchFamily="49" charset="0"/>
                <a:ea typeface="Lucida Grande" pitchFamily="1" charset="0"/>
                <a:cs typeface="Lucida Grande" pitchFamily="1" charset="0"/>
              </a:rPr>
              <a:t>′</a:t>
            </a:r>
            <a:r>
              <a:rPr lang="en-US" sz="2000" baseline="0">
                <a:latin typeface="Courier New" pitchFamily="49" charset="0"/>
              </a:rPr>
              <a:t>A</a:t>
            </a:r>
            <a:r>
              <a:rPr lang="en-US" sz="2000" baseline="0">
                <a:latin typeface="Courier New" pitchFamily="49" charset="0"/>
                <a:ea typeface="Lucida Grande" pitchFamily="1" charset="0"/>
                <a:cs typeface="Lucida Grande" pitchFamily="1" charset="0"/>
              </a:rPr>
              <a:t>′</a:t>
            </a:r>
            <a:r>
              <a:rPr lang="en-US" sz="2000" baseline="0">
                <a:latin typeface="Courier New" pitchFamily="49" charset="0"/>
              </a:rPr>
              <a:t>;</a:t>
            </a:r>
          </a:p>
          <a:p>
            <a:pPr>
              <a:spcBef>
                <a:spcPct val="50000"/>
              </a:spcBef>
            </a:pPr>
            <a:endParaRPr lang="en-US" baseline="0"/>
          </a:p>
        </p:txBody>
      </p:sp>
    </p:spTree>
    <p:extLst>
      <p:ext uri="{BB962C8B-B14F-4D97-AF65-F5344CB8AC3E}">
        <p14:creationId xmlns:p14="http://schemas.microsoft.com/office/powerpoint/2010/main" val="11140524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p:txBody>
          <a:bodyPr/>
          <a:lstStyle/>
          <a:p>
            <a:r>
              <a:rPr lang="en-US" sz="2800" dirty="0"/>
              <a:t>Rules of thumb:</a:t>
            </a:r>
          </a:p>
          <a:p>
            <a:pPr lvl="1"/>
            <a:r>
              <a:rPr lang="en-US" dirty="0"/>
              <a:t>The conditionally executed statement should be on the line after the </a:t>
            </a:r>
            <a:r>
              <a:rPr lang="en-US" dirty="0">
                <a:latin typeface="Courier New" pitchFamily="49" charset="0"/>
              </a:rPr>
              <a:t>if</a:t>
            </a:r>
            <a:r>
              <a:rPr lang="en-US" dirty="0"/>
              <a:t> condition.</a:t>
            </a:r>
          </a:p>
          <a:p>
            <a:pPr lvl="1"/>
            <a:r>
              <a:rPr lang="en-US" dirty="0"/>
              <a:t>The conditionally executed statement should be indented one level from the </a:t>
            </a:r>
            <a:r>
              <a:rPr lang="en-US" dirty="0">
                <a:latin typeface="Courier New" pitchFamily="49" charset="0"/>
              </a:rPr>
              <a:t>if</a:t>
            </a:r>
            <a:r>
              <a:rPr lang="en-US" dirty="0"/>
              <a:t> condition.</a:t>
            </a:r>
          </a:p>
          <a:p>
            <a:pPr lvl="1"/>
            <a:r>
              <a:rPr lang="en-US" dirty="0"/>
              <a:t>If an </a:t>
            </a:r>
            <a:r>
              <a:rPr lang="en-US" dirty="0">
                <a:latin typeface="Courier New" pitchFamily="49" charset="0"/>
              </a:rPr>
              <a:t>if</a:t>
            </a:r>
            <a:r>
              <a:rPr lang="en-US" dirty="0"/>
              <a:t> statement does not have the block curly braces, it is ended by the first semicolon encountered after the </a:t>
            </a:r>
            <a:r>
              <a:rPr lang="en-US" dirty="0">
                <a:latin typeface="Courier New" pitchFamily="49" charset="0"/>
              </a:rPr>
              <a:t>if</a:t>
            </a:r>
            <a:r>
              <a:rPr lang="en-US" dirty="0"/>
              <a:t> condition.</a:t>
            </a:r>
          </a:p>
          <a:p>
            <a:pPr lvl="2">
              <a:buFontTx/>
              <a:buNone/>
            </a:pPr>
            <a:r>
              <a:rPr lang="en-US" sz="2000" dirty="0">
                <a:latin typeface="Courier New" pitchFamily="49" charset="0"/>
              </a:rPr>
              <a:t>if (</a:t>
            </a:r>
            <a:r>
              <a:rPr lang="en-US" sz="2000" i="1" dirty="0">
                <a:latin typeface="Courier New" pitchFamily="49" charset="0"/>
              </a:rPr>
              <a:t>expression</a:t>
            </a:r>
            <a:r>
              <a:rPr lang="en-US" sz="2000" dirty="0">
                <a:latin typeface="Courier New" pitchFamily="49" charset="0"/>
              </a:rPr>
              <a:t>)</a:t>
            </a:r>
          </a:p>
          <a:p>
            <a:pPr lvl="2">
              <a:buFontTx/>
              <a:buNone/>
            </a:pPr>
            <a:r>
              <a:rPr lang="en-US" sz="2000" dirty="0">
                <a:latin typeface="Courier New" pitchFamily="49" charset="0"/>
              </a:rPr>
              <a:t>	</a:t>
            </a:r>
            <a:r>
              <a:rPr lang="en-US" sz="2000" i="1" dirty="0">
                <a:latin typeface="Courier New" pitchFamily="49" charset="0"/>
              </a:rPr>
              <a:t>statement</a:t>
            </a:r>
            <a:r>
              <a:rPr lang="en-US" sz="2000" dirty="0">
                <a:latin typeface="Courier New" pitchFamily="49" charset="0"/>
              </a:rPr>
              <a:t>;</a:t>
            </a:r>
          </a:p>
        </p:txBody>
      </p:sp>
      <p:sp>
        <p:nvSpPr>
          <p:cNvPr id="185346" name="Rectangle 2"/>
          <p:cNvSpPr>
            <a:spLocks noGrp="1" noChangeArrowheads="1"/>
          </p:cNvSpPr>
          <p:nvPr>
            <p:ph type="title"/>
          </p:nvPr>
        </p:nvSpPr>
        <p:spPr/>
        <p:txBody>
          <a:bodyPr/>
          <a:lstStyle/>
          <a:p>
            <a:r>
              <a:rPr lang="en-US" dirty="0"/>
              <a:t>Programming Style </a:t>
            </a:r>
            <a:r>
              <a:rPr lang="en-US" dirty="0" smtClean="0"/>
              <a:t/>
            </a:r>
            <a:br>
              <a:rPr lang="en-US" dirty="0" smtClean="0"/>
            </a:br>
            <a:r>
              <a:rPr lang="en-US" dirty="0" smtClean="0"/>
              <a:t>and </a:t>
            </a:r>
            <a:r>
              <a:rPr lang="en-US" dirty="0">
                <a:latin typeface="Courier New" pitchFamily="49" charset="0"/>
              </a:rPr>
              <a:t>if</a:t>
            </a:r>
            <a:r>
              <a:rPr lang="en-US" dirty="0"/>
              <a:t> Statements</a:t>
            </a:r>
          </a:p>
        </p:txBody>
      </p:sp>
      <p:sp>
        <p:nvSpPr>
          <p:cNvPr id="185348" name="Text Box 4"/>
          <p:cNvSpPr txBox="1">
            <a:spLocks noChangeArrowheads="1"/>
          </p:cNvSpPr>
          <p:nvPr/>
        </p:nvSpPr>
        <p:spPr bwMode="auto">
          <a:xfrm>
            <a:off x="4675477" y="4376923"/>
            <a:ext cx="30319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baseline="0" dirty="0">
                <a:solidFill>
                  <a:srgbClr val="FF3300"/>
                </a:solidFill>
              </a:rPr>
              <a:t>No semicolon here</a:t>
            </a:r>
            <a:r>
              <a:rPr lang="en-US" sz="1600" b="1" baseline="0" dirty="0" smtClean="0">
                <a:solidFill>
                  <a:srgbClr val="FF3300"/>
                </a:solidFill>
              </a:rPr>
              <a:t>.</a:t>
            </a:r>
          </a:p>
          <a:p>
            <a:r>
              <a:rPr lang="en-US" sz="1600" b="1" baseline="0" dirty="0">
                <a:solidFill>
                  <a:srgbClr val="FF3300"/>
                </a:solidFill>
              </a:rPr>
              <a:t/>
            </a:r>
            <a:br>
              <a:rPr lang="en-US" sz="1600" b="1" baseline="0" dirty="0">
                <a:solidFill>
                  <a:srgbClr val="FF3300"/>
                </a:solidFill>
              </a:rPr>
            </a:br>
            <a:r>
              <a:rPr lang="en-US" sz="1600" b="1" baseline="0" dirty="0">
                <a:solidFill>
                  <a:srgbClr val="FF3300"/>
                </a:solidFill>
              </a:rPr>
              <a:t>Semicolon ends statement here.</a:t>
            </a:r>
          </a:p>
        </p:txBody>
      </p:sp>
      <p:sp>
        <p:nvSpPr>
          <p:cNvPr id="185349" name="Line 5"/>
          <p:cNvSpPr>
            <a:spLocks noChangeShapeType="1"/>
          </p:cNvSpPr>
          <p:nvPr/>
        </p:nvSpPr>
        <p:spPr bwMode="auto">
          <a:xfrm flipH="1">
            <a:off x="3532477" y="4529323"/>
            <a:ext cx="1066800" cy="0"/>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350" name="Line 6"/>
          <p:cNvSpPr>
            <a:spLocks noChangeShapeType="1"/>
          </p:cNvSpPr>
          <p:nvPr/>
        </p:nvSpPr>
        <p:spPr bwMode="auto">
          <a:xfrm flipH="1">
            <a:off x="3013364" y="5000379"/>
            <a:ext cx="1585913" cy="0"/>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1599931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p:txBody>
          <a:bodyPr>
            <a:normAutofit lnSpcReduction="10000"/>
          </a:bodyPr>
          <a:lstStyle/>
          <a:p>
            <a:pPr>
              <a:lnSpc>
                <a:spcPct val="80000"/>
              </a:lnSpc>
            </a:pPr>
            <a:r>
              <a:rPr lang="en-US" sz="2800" dirty="0"/>
              <a:t>Conditionally executed statements can be grouped into a block by using curly braces </a:t>
            </a:r>
            <a:r>
              <a:rPr lang="en-US" sz="2800" b="1" dirty="0">
                <a:solidFill>
                  <a:srgbClr val="FF3300"/>
                </a:solidFill>
                <a:latin typeface="Courier New" pitchFamily="49" charset="0"/>
              </a:rPr>
              <a:t>{}</a:t>
            </a:r>
            <a:r>
              <a:rPr lang="en-US" sz="2800" dirty="0"/>
              <a:t> to enclose them.</a:t>
            </a:r>
          </a:p>
          <a:p>
            <a:pPr>
              <a:lnSpc>
                <a:spcPct val="80000"/>
              </a:lnSpc>
            </a:pPr>
            <a:r>
              <a:rPr lang="en-US" sz="2800" dirty="0"/>
              <a:t>If curly braces are used to group conditionally executed statements, the </a:t>
            </a:r>
            <a:r>
              <a:rPr lang="en-US" sz="2800" dirty="0">
                <a:latin typeface="Courier New" pitchFamily="49" charset="0"/>
              </a:rPr>
              <a:t>if</a:t>
            </a:r>
            <a:r>
              <a:rPr lang="en-US" sz="2800" dirty="0"/>
              <a:t> statement is ended by the closing curly brace.</a:t>
            </a:r>
          </a:p>
          <a:p>
            <a:pPr lvl="1">
              <a:lnSpc>
                <a:spcPct val="80000"/>
              </a:lnSpc>
              <a:buFontTx/>
              <a:buNone/>
            </a:pPr>
            <a:r>
              <a:rPr lang="en-US" sz="2400" dirty="0">
                <a:latin typeface="Courier New" pitchFamily="49" charset="0"/>
              </a:rPr>
              <a:t>if (</a:t>
            </a:r>
            <a:r>
              <a:rPr lang="en-US" sz="2400" i="1" dirty="0">
                <a:latin typeface="Courier New" pitchFamily="49" charset="0"/>
              </a:rPr>
              <a:t>expression</a:t>
            </a:r>
            <a:r>
              <a:rPr lang="en-US" sz="2400" dirty="0">
                <a:latin typeface="Courier New" pitchFamily="49" charset="0"/>
              </a:rPr>
              <a:t>)</a:t>
            </a:r>
          </a:p>
          <a:p>
            <a:pPr lvl="1">
              <a:lnSpc>
                <a:spcPct val="80000"/>
              </a:lnSpc>
              <a:buFontTx/>
              <a:buNone/>
            </a:pPr>
            <a:r>
              <a:rPr lang="en-US" sz="2400" b="1" dirty="0">
                <a:solidFill>
                  <a:srgbClr val="FF3300"/>
                </a:solidFill>
                <a:latin typeface="Courier New" pitchFamily="49" charset="0"/>
              </a:rPr>
              <a:t>{</a:t>
            </a:r>
          </a:p>
          <a:p>
            <a:pPr lvl="1">
              <a:lnSpc>
                <a:spcPct val="80000"/>
              </a:lnSpc>
              <a:buFontTx/>
              <a:buNone/>
            </a:pPr>
            <a:r>
              <a:rPr lang="en-US" sz="2400" dirty="0">
                <a:latin typeface="Courier New" pitchFamily="49" charset="0"/>
              </a:rPr>
              <a:t>	</a:t>
            </a:r>
            <a:r>
              <a:rPr lang="en-US" sz="2400" i="1" dirty="0">
                <a:latin typeface="Courier New" pitchFamily="49" charset="0"/>
              </a:rPr>
              <a:t>statement1</a:t>
            </a:r>
            <a:r>
              <a:rPr lang="en-US" sz="2400" dirty="0">
                <a:latin typeface="Courier New" pitchFamily="49" charset="0"/>
              </a:rPr>
              <a:t>;</a:t>
            </a:r>
          </a:p>
          <a:p>
            <a:pPr lvl="1">
              <a:lnSpc>
                <a:spcPct val="80000"/>
              </a:lnSpc>
              <a:buFontTx/>
              <a:buNone/>
            </a:pPr>
            <a:r>
              <a:rPr lang="en-US" sz="2400" dirty="0">
                <a:latin typeface="Courier New" pitchFamily="49" charset="0"/>
              </a:rPr>
              <a:t>	</a:t>
            </a:r>
            <a:r>
              <a:rPr lang="en-US" sz="2400" i="1" dirty="0">
                <a:latin typeface="Courier New" pitchFamily="49" charset="0"/>
              </a:rPr>
              <a:t>statement2</a:t>
            </a:r>
            <a:r>
              <a:rPr lang="en-US" sz="2400" dirty="0">
                <a:latin typeface="Courier New" pitchFamily="49" charset="0"/>
              </a:rPr>
              <a:t>;</a:t>
            </a:r>
          </a:p>
          <a:p>
            <a:pPr lvl="1">
              <a:lnSpc>
                <a:spcPct val="80000"/>
              </a:lnSpc>
              <a:buFontTx/>
              <a:buNone/>
            </a:pPr>
            <a:r>
              <a:rPr lang="en-US" sz="2400" b="1" dirty="0">
                <a:solidFill>
                  <a:srgbClr val="FF3300"/>
                </a:solidFill>
                <a:latin typeface="Courier New" pitchFamily="49" charset="0"/>
              </a:rPr>
              <a:t>}</a:t>
            </a:r>
          </a:p>
        </p:txBody>
      </p:sp>
      <p:sp>
        <p:nvSpPr>
          <p:cNvPr id="147458" name="Rectangle 2"/>
          <p:cNvSpPr>
            <a:spLocks noGrp="1" noChangeArrowheads="1"/>
          </p:cNvSpPr>
          <p:nvPr>
            <p:ph type="title"/>
          </p:nvPr>
        </p:nvSpPr>
        <p:spPr/>
        <p:txBody>
          <a:bodyPr/>
          <a:lstStyle/>
          <a:p>
            <a:r>
              <a:rPr lang="en-US"/>
              <a:t>Block </a:t>
            </a:r>
            <a:r>
              <a:rPr lang="en-US">
                <a:latin typeface="Courier New" pitchFamily="49" charset="0"/>
              </a:rPr>
              <a:t>if</a:t>
            </a:r>
            <a:r>
              <a:rPr lang="en-US"/>
              <a:t> Statements</a:t>
            </a:r>
          </a:p>
        </p:txBody>
      </p:sp>
      <p:grpSp>
        <p:nvGrpSpPr>
          <p:cNvPr id="147462" name="Group 6"/>
          <p:cNvGrpSpPr>
            <a:grpSpLocks/>
          </p:cNvGrpSpPr>
          <p:nvPr/>
        </p:nvGrpSpPr>
        <p:grpSpPr bwMode="auto">
          <a:xfrm>
            <a:off x="1100447" y="5810002"/>
            <a:ext cx="5178425" cy="366713"/>
            <a:chOff x="960" y="3326"/>
            <a:chExt cx="3027" cy="231"/>
          </a:xfrm>
        </p:grpSpPr>
        <p:sp>
          <p:nvSpPr>
            <p:cNvPr id="147460" name="Text Box 4"/>
            <p:cNvSpPr txBox="1">
              <a:spLocks noChangeArrowheads="1"/>
            </p:cNvSpPr>
            <p:nvPr/>
          </p:nvSpPr>
          <p:spPr bwMode="auto">
            <a:xfrm>
              <a:off x="2064" y="3326"/>
              <a:ext cx="19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baseline="0" dirty="0">
                  <a:solidFill>
                    <a:srgbClr val="FF3300"/>
                  </a:solidFill>
                </a:rPr>
                <a:t>Curly brace ends the statement.</a:t>
              </a:r>
            </a:p>
          </p:txBody>
        </p:sp>
        <p:sp>
          <p:nvSpPr>
            <p:cNvPr id="147461" name="Line 5"/>
            <p:cNvSpPr>
              <a:spLocks noChangeShapeType="1"/>
            </p:cNvSpPr>
            <p:nvPr/>
          </p:nvSpPr>
          <p:spPr bwMode="auto">
            <a:xfrm flipH="1">
              <a:off x="960" y="3456"/>
              <a:ext cx="1056" cy="0"/>
            </a:xfrm>
            <a:prstGeom prst="line">
              <a:avLst/>
            </a:prstGeom>
            <a:noFill/>
            <a:ln w="2857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401789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380999" y="4191989"/>
            <a:ext cx="8407893" cy="1934489"/>
          </a:xfrm>
        </p:spPr>
        <p:txBody>
          <a:bodyPr>
            <a:normAutofit lnSpcReduction="10000"/>
          </a:bodyPr>
          <a:lstStyle/>
          <a:p>
            <a:pPr marL="344488" indent="-344488">
              <a:tabLst>
                <a:tab pos="403225" algn="ctr"/>
              </a:tabLst>
            </a:pPr>
            <a:r>
              <a:rPr lang="en-US" dirty="0" smtClean="0"/>
              <a:t>In the example above, </a:t>
            </a:r>
            <a:r>
              <a:rPr lang="en-US" dirty="0"/>
              <a:t>we can see that there is only one line that ends with a semi-colon.</a:t>
            </a:r>
          </a:p>
          <a:p>
            <a:pPr marL="1009650" lvl="1" indent="-266700">
              <a:buFontTx/>
              <a:buNone/>
              <a:tabLst>
                <a:tab pos="403225" algn="ctr"/>
              </a:tabLst>
            </a:pPr>
            <a:r>
              <a:rPr lang="en-US" sz="1800" dirty="0">
                <a:latin typeface="Courier New" pitchFamily="49" charset="0"/>
              </a:rPr>
              <a:t>	</a:t>
            </a:r>
            <a:r>
              <a:rPr lang="en-US" sz="1800" dirty="0" err="1">
                <a:latin typeface="Courier New" pitchFamily="49" charset="0"/>
              </a:rPr>
              <a:t>System.out.println</a:t>
            </a:r>
            <a:r>
              <a:rPr lang="en-US" sz="1800" dirty="0">
                <a:latin typeface="Courier New" pitchFamily="49" charset="0"/>
              </a:rPr>
              <a:t>("Programming is great fun!");</a:t>
            </a:r>
          </a:p>
          <a:p>
            <a:pPr marL="344488" indent="-344488">
              <a:tabLst>
                <a:tab pos="403225" algn="ctr"/>
              </a:tabLst>
            </a:pPr>
            <a:r>
              <a:rPr lang="en-US" dirty="0"/>
              <a:t>This is because it is the only Java statement in the program.</a:t>
            </a:r>
          </a:p>
          <a:p>
            <a:pPr marL="344488" indent="-344488">
              <a:tabLst>
                <a:tab pos="403225" algn="ctr"/>
              </a:tabLst>
            </a:pPr>
            <a:r>
              <a:rPr lang="en-US" dirty="0"/>
              <a:t>The rest of the code is either a comment or other Java framework code.</a:t>
            </a:r>
          </a:p>
        </p:txBody>
      </p:sp>
      <p:sp>
        <p:nvSpPr>
          <p:cNvPr id="13315" name="Rectangle 2"/>
          <p:cNvSpPr>
            <a:spLocks noGrp="1" noChangeArrowheads="1"/>
          </p:cNvSpPr>
          <p:nvPr>
            <p:ph type="title"/>
          </p:nvPr>
        </p:nvSpPr>
        <p:spPr/>
        <p:txBody>
          <a:bodyPr/>
          <a:lstStyle/>
          <a:p>
            <a:r>
              <a:rPr lang="en-US"/>
              <a:t>Java Statements</a:t>
            </a:r>
          </a:p>
        </p:txBody>
      </p:sp>
      <p:sp>
        <p:nvSpPr>
          <p:cNvPr id="3" name="Rectangle 2"/>
          <p:cNvSpPr/>
          <p:nvPr/>
        </p:nvSpPr>
        <p:spPr>
          <a:xfrm>
            <a:off x="1303316" y="1720840"/>
            <a:ext cx="6537367" cy="2369880"/>
          </a:xfrm>
          <a:prstGeom prst="rect">
            <a:avLst/>
          </a:prstGeom>
          <a:solidFill>
            <a:schemeClr val="bg1"/>
          </a:solidFill>
        </p:spPr>
        <p:txBody>
          <a:bodyPr wrap="square">
            <a:spAutoFit/>
          </a:bodyPr>
          <a:lstStyle/>
          <a:p>
            <a:r>
              <a:rPr lang="en-US" sz="1600" dirty="0">
                <a:solidFill>
                  <a:srgbClr val="3F7F5F"/>
                </a:solidFill>
                <a:latin typeface="Consolas"/>
              </a:rPr>
              <a:t>// This is a simple Java program.</a:t>
            </a:r>
          </a:p>
          <a:p>
            <a:endParaRPr lang="en-US" sz="1600" dirty="0">
              <a:latin typeface="Consolas"/>
            </a:endParaRPr>
          </a:p>
          <a:p>
            <a:r>
              <a:rPr lang="en-US" sz="1600" b="1" dirty="0">
                <a:solidFill>
                  <a:srgbClr val="7F0055"/>
                </a:solidFill>
                <a:latin typeface="Consolas"/>
              </a:rPr>
              <a:t>public</a:t>
            </a:r>
            <a:r>
              <a:rPr lang="en-US" sz="1600" b="1" dirty="0">
                <a:solidFill>
                  <a:srgbClr val="000000"/>
                </a:solidFill>
                <a:latin typeface="Consolas"/>
              </a:rPr>
              <a:t> </a:t>
            </a:r>
            <a:r>
              <a:rPr lang="en-US" sz="1600" b="1" dirty="0">
                <a:solidFill>
                  <a:srgbClr val="7F0055"/>
                </a:solidFill>
                <a:latin typeface="Consolas"/>
              </a:rPr>
              <a:t>class</a:t>
            </a:r>
            <a:r>
              <a:rPr lang="en-US" sz="1600" b="1" dirty="0">
                <a:solidFill>
                  <a:srgbClr val="000000"/>
                </a:solidFill>
                <a:latin typeface="Consolas"/>
              </a:rPr>
              <a:t> </a:t>
            </a:r>
            <a:r>
              <a:rPr lang="en-US" sz="1600" dirty="0">
                <a:solidFill>
                  <a:srgbClr val="000000"/>
                </a:solidFill>
                <a:latin typeface="Consolas"/>
              </a:rPr>
              <a:t>Simple</a:t>
            </a:r>
          </a:p>
          <a:p>
            <a:r>
              <a:rPr lang="en-US" sz="1600" dirty="0">
                <a:solidFill>
                  <a:srgbClr val="000000"/>
                </a:solidFill>
                <a:latin typeface="Consolas"/>
              </a:rPr>
              <a:t>{</a:t>
            </a:r>
          </a:p>
          <a:p>
            <a:r>
              <a:rPr lang="en-US" sz="1600" dirty="0">
                <a:solidFill>
                  <a:srgbClr val="000000"/>
                </a:solidFill>
                <a:latin typeface="Consolas"/>
              </a:rPr>
              <a:t>   </a:t>
            </a:r>
            <a:r>
              <a:rPr lang="en-US" sz="1600" b="1" dirty="0">
                <a:solidFill>
                  <a:srgbClr val="7F0055"/>
                </a:solidFill>
                <a:latin typeface="Consolas"/>
              </a:rPr>
              <a:t>public</a:t>
            </a:r>
            <a:r>
              <a:rPr lang="en-US" sz="1600" b="1" dirty="0">
                <a:solidFill>
                  <a:srgbClr val="000000"/>
                </a:solidFill>
                <a:latin typeface="Consolas"/>
              </a:rPr>
              <a:t> </a:t>
            </a:r>
            <a:r>
              <a:rPr lang="en-US" sz="1600" b="1" dirty="0">
                <a:solidFill>
                  <a:srgbClr val="7F0055"/>
                </a:solidFill>
                <a:latin typeface="Consolas"/>
              </a:rPr>
              <a:t>static</a:t>
            </a:r>
            <a:r>
              <a:rPr lang="en-US" sz="1600" b="1" dirty="0">
                <a:solidFill>
                  <a:srgbClr val="000000"/>
                </a:solidFill>
                <a:latin typeface="Consolas"/>
              </a:rPr>
              <a:t> </a:t>
            </a:r>
            <a:r>
              <a:rPr lang="en-US" sz="1600" b="1" dirty="0">
                <a:solidFill>
                  <a:srgbClr val="7F0055"/>
                </a:solidFill>
                <a:latin typeface="Consolas"/>
              </a:rPr>
              <a:t>void</a:t>
            </a:r>
            <a:r>
              <a:rPr lang="en-US" sz="1600" b="1" dirty="0">
                <a:solidFill>
                  <a:srgbClr val="000000"/>
                </a:solidFill>
                <a:latin typeface="Consolas"/>
              </a:rPr>
              <a:t> </a:t>
            </a:r>
            <a:r>
              <a:rPr lang="en-US" sz="1600" dirty="0">
                <a:solidFill>
                  <a:srgbClr val="000000"/>
                </a:solidFill>
                <a:latin typeface="Consolas"/>
              </a:rPr>
              <a:t>main(String[] </a:t>
            </a:r>
            <a:r>
              <a:rPr lang="en-US" sz="1600" dirty="0" err="1">
                <a:solidFill>
                  <a:srgbClr val="000000"/>
                </a:solidFill>
                <a:latin typeface="Consolas"/>
              </a:rPr>
              <a:t>args</a:t>
            </a:r>
            <a:r>
              <a:rPr lang="en-US" sz="1600"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a:t>
            </a:r>
            <a:r>
              <a:rPr lang="en-US" sz="1600" i="1" dirty="0">
                <a:solidFill>
                  <a:srgbClr val="2A00FF"/>
                </a:solidFill>
                <a:latin typeface="Consolas"/>
              </a:rPr>
              <a:t>"Programming is great fun!"</a:t>
            </a:r>
            <a:r>
              <a:rPr lang="en-US" sz="1600" i="1"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a:t>
            </a:r>
            <a:endParaRPr lang="en-US" sz="1600" dirty="0"/>
          </a:p>
        </p:txBody>
      </p:sp>
    </p:spTree>
    <p:extLst>
      <p:ext uri="{BB962C8B-B14F-4D97-AF65-F5344CB8AC3E}">
        <p14:creationId xmlns:p14="http://schemas.microsoft.com/office/powerpoint/2010/main" val="311833882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p:txBody>
          <a:bodyPr/>
          <a:lstStyle/>
          <a:p>
            <a:pPr>
              <a:lnSpc>
                <a:spcPct val="90000"/>
              </a:lnSpc>
            </a:pPr>
            <a:r>
              <a:rPr lang="en-US" sz="2800" dirty="0"/>
              <a:t>Remember that when the curly braces are not used, then only the next statement after the </a:t>
            </a:r>
            <a:r>
              <a:rPr lang="en-US" sz="2800" dirty="0">
                <a:latin typeface="Courier New" pitchFamily="49" charset="0"/>
              </a:rPr>
              <a:t>if</a:t>
            </a:r>
            <a:r>
              <a:rPr lang="en-US" sz="2800" dirty="0"/>
              <a:t> condition will be executed conditionally.</a:t>
            </a:r>
          </a:p>
          <a:p>
            <a:pPr lvl="1">
              <a:lnSpc>
                <a:spcPct val="90000"/>
              </a:lnSpc>
              <a:buFontTx/>
              <a:buNone/>
            </a:pPr>
            <a:r>
              <a:rPr lang="en-US" sz="2400" dirty="0">
                <a:latin typeface="Courier New" pitchFamily="49" charset="0"/>
              </a:rPr>
              <a:t>if (</a:t>
            </a:r>
            <a:r>
              <a:rPr lang="en-US" sz="2400" i="1" dirty="0">
                <a:latin typeface="Courier New" pitchFamily="49" charset="0"/>
              </a:rPr>
              <a:t>expression</a:t>
            </a:r>
            <a:r>
              <a:rPr lang="en-US" sz="2400" dirty="0">
                <a:latin typeface="Courier New" pitchFamily="49" charset="0"/>
              </a:rPr>
              <a:t>)</a:t>
            </a:r>
          </a:p>
          <a:p>
            <a:pPr lvl="1">
              <a:lnSpc>
                <a:spcPct val="90000"/>
              </a:lnSpc>
              <a:buFontTx/>
              <a:buNone/>
            </a:pPr>
            <a:r>
              <a:rPr lang="en-US" sz="2400" dirty="0">
                <a:latin typeface="Courier New" pitchFamily="49" charset="0"/>
              </a:rPr>
              <a:t>	</a:t>
            </a:r>
            <a:r>
              <a:rPr lang="en-US" sz="2400" i="1" dirty="0">
                <a:latin typeface="Courier New" pitchFamily="49" charset="0"/>
              </a:rPr>
              <a:t>statement1</a:t>
            </a:r>
            <a:r>
              <a:rPr lang="en-US" sz="2400" dirty="0">
                <a:latin typeface="Courier New" pitchFamily="49" charset="0"/>
              </a:rPr>
              <a:t>;</a:t>
            </a:r>
          </a:p>
          <a:p>
            <a:pPr lvl="1">
              <a:lnSpc>
                <a:spcPct val="90000"/>
              </a:lnSpc>
              <a:buFontTx/>
              <a:buNone/>
            </a:pPr>
            <a:r>
              <a:rPr lang="en-US" sz="2400" dirty="0">
                <a:latin typeface="Courier New" pitchFamily="49" charset="0"/>
              </a:rPr>
              <a:t>	</a:t>
            </a:r>
            <a:r>
              <a:rPr lang="en-US" sz="2400" i="1" dirty="0">
                <a:latin typeface="Courier New" pitchFamily="49" charset="0"/>
              </a:rPr>
              <a:t>statement2</a:t>
            </a:r>
            <a:r>
              <a:rPr lang="en-US" sz="2400" dirty="0">
                <a:latin typeface="Courier New" pitchFamily="49" charset="0"/>
              </a:rPr>
              <a:t>;</a:t>
            </a:r>
          </a:p>
          <a:p>
            <a:pPr lvl="1">
              <a:lnSpc>
                <a:spcPct val="90000"/>
              </a:lnSpc>
              <a:buFontTx/>
              <a:buNone/>
            </a:pPr>
            <a:r>
              <a:rPr lang="en-US" sz="2400" dirty="0">
                <a:latin typeface="Courier New" pitchFamily="49" charset="0"/>
              </a:rPr>
              <a:t>	</a:t>
            </a:r>
            <a:r>
              <a:rPr lang="en-US" sz="2400" i="1" dirty="0">
                <a:latin typeface="Courier New" pitchFamily="49" charset="0"/>
              </a:rPr>
              <a:t>statement3</a:t>
            </a:r>
            <a:r>
              <a:rPr lang="en-US" sz="2400" dirty="0">
                <a:latin typeface="Courier New" pitchFamily="49" charset="0"/>
              </a:rPr>
              <a:t>;</a:t>
            </a:r>
          </a:p>
        </p:txBody>
      </p:sp>
      <p:sp>
        <p:nvSpPr>
          <p:cNvPr id="188418" name="Rectangle 2"/>
          <p:cNvSpPr>
            <a:spLocks noGrp="1" noChangeArrowheads="1"/>
          </p:cNvSpPr>
          <p:nvPr>
            <p:ph type="title"/>
          </p:nvPr>
        </p:nvSpPr>
        <p:spPr/>
        <p:txBody>
          <a:bodyPr/>
          <a:lstStyle/>
          <a:p>
            <a:r>
              <a:rPr lang="en-US"/>
              <a:t>Block </a:t>
            </a:r>
            <a:r>
              <a:rPr lang="en-US">
                <a:latin typeface="Courier New" pitchFamily="49" charset="0"/>
              </a:rPr>
              <a:t>if</a:t>
            </a:r>
            <a:r>
              <a:rPr lang="en-US"/>
              <a:t> Statements</a:t>
            </a:r>
          </a:p>
        </p:txBody>
      </p:sp>
      <p:sp>
        <p:nvSpPr>
          <p:cNvPr id="188420" name="Text Box 4"/>
          <p:cNvSpPr txBox="1">
            <a:spLocks noChangeArrowheads="1"/>
          </p:cNvSpPr>
          <p:nvPr/>
        </p:nvSpPr>
        <p:spPr bwMode="auto">
          <a:xfrm>
            <a:off x="3892150" y="3487813"/>
            <a:ext cx="459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baseline="0">
                <a:solidFill>
                  <a:srgbClr val="FF3300"/>
                </a:solidFill>
              </a:rPr>
              <a:t>Only this statement is conditionally executed.</a:t>
            </a:r>
          </a:p>
        </p:txBody>
      </p:sp>
      <p:sp>
        <p:nvSpPr>
          <p:cNvPr id="188421" name="Line 5"/>
          <p:cNvSpPr>
            <a:spLocks noChangeShapeType="1"/>
          </p:cNvSpPr>
          <p:nvPr/>
        </p:nvSpPr>
        <p:spPr bwMode="auto">
          <a:xfrm flipH="1">
            <a:off x="3206350" y="3683075"/>
            <a:ext cx="762000" cy="0"/>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636023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p:txBody>
          <a:bodyPr/>
          <a:lstStyle/>
          <a:p>
            <a:pPr>
              <a:lnSpc>
                <a:spcPct val="90000"/>
              </a:lnSpc>
            </a:pPr>
            <a:r>
              <a:rPr lang="en-US" sz="2800"/>
              <a:t>A flag is a </a:t>
            </a:r>
            <a:r>
              <a:rPr lang="en-US" sz="2800">
                <a:latin typeface="Courier New" pitchFamily="49" charset="0"/>
              </a:rPr>
              <a:t>boolean</a:t>
            </a:r>
            <a:r>
              <a:rPr lang="en-US" sz="2800"/>
              <a:t> variable that monitors some condition in a program.</a:t>
            </a:r>
          </a:p>
          <a:p>
            <a:pPr>
              <a:lnSpc>
                <a:spcPct val="90000"/>
              </a:lnSpc>
            </a:pPr>
            <a:r>
              <a:rPr lang="en-US" sz="2800"/>
              <a:t>When a condition is true, the flag is set to </a:t>
            </a:r>
            <a:r>
              <a:rPr lang="en-US" sz="2800">
                <a:latin typeface="Courier New" pitchFamily="49" charset="0"/>
              </a:rPr>
              <a:t>true</a:t>
            </a:r>
            <a:r>
              <a:rPr lang="en-US" sz="2800"/>
              <a:t>.</a:t>
            </a:r>
          </a:p>
          <a:p>
            <a:pPr>
              <a:lnSpc>
                <a:spcPct val="90000"/>
              </a:lnSpc>
            </a:pPr>
            <a:r>
              <a:rPr lang="en-US" sz="2800"/>
              <a:t>The flag can be tested to see if the condition has changed.</a:t>
            </a:r>
          </a:p>
          <a:p>
            <a:pPr lvl="1">
              <a:lnSpc>
                <a:spcPct val="90000"/>
              </a:lnSpc>
              <a:buFontTx/>
              <a:buNone/>
            </a:pPr>
            <a:r>
              <a:rPr lang="en-US" sz="1800" b="1">
                <a:latin typeface="Courier New" pitchFamily="49" charset="0"/>
              </a:rPr>
              <a:t>if (average &gt; 95)</a:t>
            </a:r>
          </a:p>
          <a:p>
            <a:pPr lvl="1">
              <a:lnSpc>
                <a:spcPct val="90000"/>
              </a:lnSpc>
              <a:buFontTx/>
              <a:buNone/>
            </a:pPr>
            <a:r>
              <a:rPr lang="en-US" sz="1800" b="1">
                <a:latin typeface="Courier New" pitchFamily="49" charset="0"/>
              </a:rPr>
              <a:t>	highScore = true;</a:t>
            </a:r>
          </a:p>
          <a:p>
            <a:pPr>
              <a:lnSpc>
                <a:spcPct val="90000"/>
              </a:lnSpc>
            </a:pPr>
            <a:r>
              <a:rPr lang="en-US" sz="2800"/>
              <a:t>Later, this condition can be tested:</a:t>
            </a:r>
          </a:p>
          <a:p>
            <a:pPr lvl="1">
              <a:lnSpc>
                <a:spcPct val="90000"/>
              </a:lnSpc>
              <a:buFontTx/>
              <a:buNone/>
            </a:pPr>
            <a:r>
              <a:rPr lang="en-US" sz="1800" b="1">
                <a:latin typeface="Courier New" pitchFamily="49" charset="0"/>
              </a:rPr>
              <a:t>if (highScore)</a:t>
            </a:r>
          </a:p>
          <a:p>
            <a:pPr lvl="1">
              <a:lnSpc>
                <a:spcPct val="90000"/>
              </a:lnSpc>
              <a:buFontTx/>
              <a:buNone/>
            </a:pPr>
            <a:r>
              <a:rPr lang="en-US" sz="1800" b="1">
                <a:latin typeface="Courier New" pitchFamily="49" charset="0"/>
              </a:rPr>
              <a:t>	System.out.println("That</a:t>
            </a:r>
            <a:r>
              <a:rPr lang="en-US" sz="1800" b="1">
                <a:latin typeface="Courier New" pitchFamily="49" charset="0"/>
                <a:ea typeface="Lucida Grande" pitchFamily="1" charset="0"/>
                <a:cs typeface="Lucida Grande" pitchFamily="1" charset="0"/>
              </a:rPr>
              <a:t>′</a:t>
            </a:r>
            <a:r>
              <a:rPr lang="en-US" sz="1800" b="1">
                <a:latin typeface="Courier New" pitchFamily="49" charset="0"/>
              </a:rPr>
              <a:t>s a high score!");</a:t>
            </a:r>
          </a:p>
        </p:txBody>
      </p:sp>
      <p:sp>
        <p:nvSpPr>
          <p:cNvPr id="148482" name="Rectangle 2"/>
          <p:cNvSpPr>
            <a:spLocks noGrp="1" noChangeArrowheads="1"/>
          </p:cNvSpPr>
          <p:nvPr>
            <p:ph type="title"/>
          </p:nvPr>
        </p:nvSpPr>
        <p:spPr/>
        <p:txBody>
          <a:bodyPr/>
          <a:lstStyle/>
          <a:p>
            <a:r>
              <a:rPr lang="en-US"/>
              <a:t>Flags</a:t>
            </a:r>
          </a:p>
        </p:txBody>
      </p:sp>
    </p:spTree>
    <p:extLst>
      <p:ext uri="{BB962C8B-B14F-4D97-AF65-F5344CB8AC3E}">
        <p14:creationId xmlns:p14="http://schemas.microsoft.com/office/powerpoint/2010/main" val="19700526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idx="1"/>
          </p:nvPr>
        </p:nvSpPr>
        <p:spPr/>
        <p:txBody>
          <a:bodyPr>
            <a:noAutofit/>
          </a:bodyPr>
          <a:lstStyle/>
          <a:p>
            <a:pPr>
              <a:lnSpc>
                <a:spcPct val="90000"/>
              </a:lnSpc>
            </a:pPr>
            <a:r>
              <a:rPr lang="en-US" sz="2400" dirty="0"/>
              <a:t>Characters can be tested using the relational operators.</a:t>
            </a:r>
          </a:p>
          <a:p>
            <a:pPr>
              <a:lnSpc>
                <a:spcPct val="90000"/>
              </a:lnSpc>
            </a:pPr>
            <a:r>
              <a:rPr lang="en-US" sz="2400" dirty="0"/>
              <a:t>Characters are stored in the computer using the Unicode character format.</a:t>
            </a:r>
          </a:p>
          <a:p>
            <a:pPr>
              <a:lnSpc>
                <a:spcPct val="90000"/>
              </a:lnSpc>
            </a:pPr>
            <a:r>
              <a:rPr lang="en-US" sz="2400" dirty="0"/>
              <a:t>Unicode is stored as a sixteen (16) bit number.</a:t>
            </a:r>
          </a:p>
          <a:p>
            <a:pPr>
              <a:lnSpc>
                <a:spcPct val="90000"/>
              </a:lnSpc>
            </a:pPr>
            <a:r>
              <a:rPr lang="en-US" sz="2400" dirty="0"/>
              <a:t>Characters are </a:t>
            </a:r>
            <a:r>
              <a:rPr lang="en-US" sz="2400" i="1" dirty="0"/>
              <a:t>ordinal</a:t>
            </a:r>
            <a:r>
              <a:rPr lang="en-US" sz="2400" dirty="0"/>
              <a:t>, meaning they have an order in the Unicode character set.</a:t>
            </a:r>
          </a:p>
          <a:p>
            <a:pPr>
              <a:lnSpc>
                <a:spcPct val="90000"/>
              </a:lnSpc>
            </a:pPr>
            <a:r>
              <a:rPr lang="en-US" sz="2400" dirty="0"/>
              <a:t>Since characters are ordinal, they can be compared to each other.</a:t>
            </a:r>
          </a:p>
          <a:p>
            <a:pPr lvl="1">
              <a:lnSpc>
                <a:spcPct val="90000"/>
              </a:lnSpc>
              <a:buFontTx/>
              <a:buNone/>
            </a:pPr>
            <a:r>
              <a:rPr lang="en-US" dirty="0">
                <a:latin typeface="Courier New" pitchFamily="49" charset="0"/>
              </a:rPr>
              <a:t>char c = </a:t>
            </a:r>
            <a:r>
              <a:rPr lang="en-US" dirty="0">
                <a:latin typeface="Courier New" pitchFamily="49" charset="0"/>
                <a:ea typeface="Lucida Grande" pitchFamily="1" charset="0"/>
                <a:cs typeface="Lucida Grande" pitchFamily="1" charset="0"/>
              </a:rPr>
              <a:t>′</a:t>
            </a:r>
            <a:r>
              <a:rPr lang="en-US" dirty="0">
                <a:latin typeface="Courier New" pitchFamily="49" charset="0"/>
              </a:rPr>
              <a:t>A</a:t>
            </a:r>
            <a:r>
              <a:rPr lang="en-US" dirty="0">
                <a:latin typeface="Courier New" pitchFamily="49" charset="0"/>
                <a:ea typeface="Lucida Grande" pitchFamily="1" charset="0"/>
                <a:cs typeface="Lucida Grande" pitchFamily="1" charset="0"/>
              </a:rPr>
              <a:t>′</a:t>
            </a:r>
            <a:r>
              <a:rPr lang="en-US" dirty="0">
                <a:latin typeface="Courier New" pitchFamily="49" charset="0"/>
              </a:rPr>
              <a:t>;</a:t>
            </a:r>
          </a:p>
          <a:p>
            <a:pPr lvl="1">
              <a:lnSpc>
                <a:spcPct val="90000"/>
              </a:lnSpc>
              <a:buFontTx/>
              <a:buNone/>
            </a:pPr>
            <a:r>
              <a:rPr lang="en-US" dirty="0">
                <a:latin typeface="Courier New" pitchFamily="49" charset="0"/>
              </a:rPr>
              <a:t>if(c &lt; </a:t>
            </a:r>
            <a:r>
              <a:rPr lang="en-US" dirty="0">
                <a:latin typeface="Courier New" pitchFamily="49" charset="0"/>
                <a:ea typeface="Lucida Grande" pitchFamily="1" charset="0"/>
                <a:cs typeface="Lucida Grande" pitchFamily="1" charset="0"/>
              </a:rPr>
              <a:t>′</a:t>
            </a:r>
            <a:r>
              <a:rPr lang="en-US" dirty="0">
                <a:latin typeface="Courier New" pitchFamily="49" charset="0"/>
              </a:rPr>
              <a:t>Z</a:t>
            </a:r>
            <a:r>
              <a:rPr lang="en-US" dirty="0">
                <a:latin typeface="Courier New" pitchFamily="49" charset="0"/>
                <a:ea typeface="Lucida Grande" pitchFamily="1" charset="0"/>
                <a:cs typeface="Lucida Grande" pitchFamily="1" charset="0"/>
              </a:rPr>
              <a:t>′</a:t>
            </a:r>
            <a:r>
              <a:rPr lang="en-US" dirty="0">
                <a:latin typeface="Courier New" pitchFamily="49" charset="0"/>
              </a:rPr>
              <a:t>)</a:t>
            </a:r>
          </a:p>
          <a:p>
            <a:pPr lvl="1">
              <a:lnSpc>
                <a:spcPct val="90000"/>
              </a:lnSpc>
              <a:buFontTx/>
              <a:buNone/>
            </a:pPr>
            <a:r>
              <a:rPr lang="en-US" dirty="0">
                <a:latin typeface="Courier New" pitchFamily="49" charset="0"/>
              </a:rPr>
              <a:t>	</a:t>
            </a:r>
            <a:r>
              <a:rPr lang="en-US" dirty="0" err="1">
                <a:latin typeface="Courier New" pitchFamily="49" charset="0"/>
              </a:rPr>
              <a:t>System.out.println</a:t>
            </a:r>
            <a:r>
              <a:rPr lang="en-US" dirty="0">
                <a:latin typeface="Courier New" pitchFamily="49" charset="0"/>
              </a:rPr>
              <a:t>("A is less than Z</a:t>
            </a:r>
            <a:r>
              <a:rPr lang="en-US" b="1" dirty="0">
                <a:latin typeface="Courier New" pitchFamily="49" charset="0"/>
              </a:rPr>
              <a:t>"</a:t>
            </a:r>
            <a:r>
              <a:rPr lang="en-US" dirty="0">
                <a:latin typeface="Courier New" pitchFamily="49" charset="0"/>
              </a:rPr>
              <a:t>);</a:t>
            </a:r>
          </a:p>
        </p:txBody>
      </p:sp>
      <p:sp>
        <p:nvSpPr>
          <p:cNvPr id="149506" name="Rectangle 2"/>
          <p:cNvSpPr>
            <a:spLocks noGrp="1" noChangeArrowheads="1"/>
          </p:cNvSpPr>
          <p:nvPr>
            <p:ph type="title"/>
          </p:nvPr>
        </p:nvSpPr>
        <p:spPr/>
        <p:txBody>
          <a:bodyPr/>
          <a:lstStyle/>
          <a:p>
            <a:r>
              <a:rPr lang="en-US"/>
              <a:t>Comparing Characters</a:t>
            </a:r>
          </a:p>
        </p:txBody>
      </p:sp>
    </p:spTree>
    <p:extLst>
      <p:ext uri="{BB962C8B-B14F-4D97-AF65-F5344CB8AC3E}">
        <p14:creationId xmlns:p14="http://schemas.microsoft.com/office/powerpoint/2010/main" val="40492737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p:txBody>
          <a:bodyPr/>
          <a:lstStyle/>
          <a:p>
            <a:r>
              <a:rPr lang="en-US" dirty="0"/>
              <a:t>The </a:t>
            </a:r>
            <a:r>
              <a:rPr lang="en-US" dirty="0">
                <a:latin typeface="Courier New" pitchFamily="49" charset="0"/>
              </a:rPr>
              <a:t>if</a:t>
            </a:r>
            <a:r>
              <a:rPr lang="en-US" dirty="0"/>
              <a:t>-</a:t>
            </a:r>
            <a:r>
              <a:rPr lang="en-US" dirty="0">
                <a:latin typeface="Courier New" pitchFamily="49" charset="0"/>
              </a:rPr>
              <a:t>else</a:t>
            </a:r>
            <a:r>
              <a:rPr lang="en-US" dirty="0"/>
              <a:t> statement adds the ability to conditionally execute code when the </a:t>
            </a:r>
            <a:r>
              <a:rPr lang="en-US" dirty="0">
                <a:latin typeface="Courier New" pitchFamily="49" charset="0"/>
              </a:rPr>
              <a:t>if</a:t>
            </a:r>
            <a:r>
              <a:rPr lang="en-US" dirty="0"/>
              <a:t> condition is false.</a:t>
            </a:r>
          </a:p>
          <a:p>
            <a:pPr lvl="1">
              <a:buFontTx/>
              <a:buNone/>
            </a:pPr>
            <a:r>
              <a:rPr lang="en-US" sz="2000" b="1" dirty="0"/>
              <a:t>	</a:t>
            </a:r>
            <a:r>
              <a:rPr lang="en-US" sz="2000" b="1" dirty="0">
                <a:latin typeface="Courier New" pitchFamily="49" charset="0"/>
              </a:rPr>
              <a:t>if (</a:t>
            </a:r>
            <a:r>
              <a:rPr lang="en-US" sz="2000" b="1" i="1" dirty="0">
                <a:latin typeface="Courier New" pitchFamily="49" charset="0"/>
              </a:rPr>
              <a:t>expression</a:t>
            </a:r>
            <a:r>
              <a:rPr lang="en-US" sz="2000" b="1" dirty="0">
                <a:latin typeface="Courier New" pitchFamily="49" charset="0"/>
              </a:rPr>
              <a:t>)</a:t>
            </a:r>
          </a:p>
          <a:p>
            <a:pPr lvl="1">
              <a:buFontTx/>
              <a:buNone/>
            </a:pPr>
            <a:r>
              <a:rPr lang="en-US" sz="2000" b="1" dirty="0">
                <a:latin typeface="Courier New" pitchFamily="49" charset="0"/>
              </a:rPr>
              <a:t>		</a:t>
            </a:r>
            <a:r>
              <a:rPr lang="en-US" sz="2000" b="1" i="1" dirty="0" err="1">
                <a:latin typeface="Courier New" pitchFamily="49" charset="0"/>
              </a:rPr>
              <a:t>statementOrBlockIfTrue</a:t>
            </a:r>
            <a:r>
              <a:rPr lang="en-US" sz="2000" b="1" dirty="0">
                <a:latin typeface="Courier New" pitchFamily="49" charset="0"/>
              </a:rPr>
              <a:t>;</a:t>
            </a:r>
          </a:p>
          <a:p>
            <a:pPr lvl="1">
              <a:buFontTx/>
              <a:buNone/>
            </a:pPr>
            <a:r>
              <a:rPr lang="en-US" sz="2000" b="1" dirty="0">
                <a:latin typeface="Courier New" pitchFamily="49" charset="0"/>
              </a:rPr>
              <a:t>	else</a:t>
            </a:r>
          </a:p>
          <a:p>
            <a:pPr lvl="1">
              <a:buFontTx/>
              <a:buNone/>
            </a:pPr>
            <a:r>
              <a:rPr lang="en-US" sz="2000" b="1" dirty="0">
                <a:latin typeface="Courier New" pitchFamily="49" charset="0"/>
              </a:rPr>
              <a:t>		</a:t>
            </a:r>
            <a:r>
              <a:rPr lang="en-US" sz="2000" b="1" i="1" dirty="0" err="1">
                <a:latin typeface="Courier New" pitchFamily="49" charset="0"/>
              </a:rPr>
              <a:t>statementOrBlockIfFalse</a:t>
            </a:r>
            <a:r>
              <a:rPr lang="en-US" sz="2000" b="1" dirty="0">
                <a:latin typeface="Courier New" pitchFamily="49" charset="0"/>
              </a:rPr>
              <a:t>;</a:t>
            </a:r>
          </a:p>
          <a:p>
            <a:r>
              <a:rPr lang="en-US" dirty="0"/>
              <a:t>See example: </a:t>
            </a:r>
            <a:r>
              <a:rPr lang="en-US" sz="1800" dirty="0">
                <a:hlinkClick r:id="rId2"/>
              </a:rPr>
              <a:t>http://jackmyers.info/ioop/src/Lesson-03/booleanExpressions_conditionalStatements/Division.java</a:t>
            </a:r>
            <a:r>
              <a:rPr lang="en-US" sz="1800" dirty="0" smtClean="0"/>
              <a:t> </a:t>
            </a:r>
            <a:endParaRPr lang="en-US" dirty="0"/>
          </a:p>
        </p:txBody>
      </p:sp>
      <p:sp>
        <p:nvSpPr>
          <p:cNvPr id="150530" name="Rectangle 2"/>
          <p:cNvSpPr>
            <a:spLocks noGrp="1" noChangeArrowheads="1"/>
          </p:cNvSpPr>
          <p:nvPr>
            <p:ph type="title"/>
          </p:nvPr>
        </p:nvSpPr>
        <p:spPr/>
        <p:txBody>
          <a:bodyPr/>
          <a:lstStyle/>
          <a:p>
            <a:r>
              <a:rPr lang="en-US">
                <a:latin typeface="Courier New" pitchFamily="49" charset="0"/>
              </a:rPr>
              <a:t>if</a:t>
            </a:r>
            <a:r>
              <a:rPr lang="en-US"/>
              <a:t>-</a:t>
            </a:r>
            <a:r>
              <a:rPr lang="en-US">
                <a:latin typeface="Courier New" pitchFamily="49" charset="0"/>
              </a:rPr>
              <a:t>else</a:t>
            </a:r>
            <a:r>
              <a:rPr lang="en-US"/>
              <a:t> Statements</a:t>
            </a:r>
          </a:p>
        </p:txBody>
      </p:sp>
    </p:spTree>
    <p:extLst>
      <p:ext uri="{BB962C8B-B14F-4D97-AF65-F5344CB8AC3E}">
        <p14:creationId xmlns:p14="http://schemas.microsoft.com/office/powerpoint/2010/main" val="5078116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t>The Payroll Class</a:t>
            </a:r>
          </a:p>
        </p:txBody>
      </p:sp>
      <p:grpSp>
        <p:nvGrpSpPr>
          <p:cNvPr id="230403" name="Group 3"/>
          <p:cNvGrpSpPr>
            <a:grpSpLocks/>
          </p:cNvGrpSpPr>
          <p:nvPr/>
        </p:nvGrpSpPr>
        <p:grpSpPr bwMode="auto">
          <a:xfrm>
            <a:off x="5402284" y="4144944"/>
            <a:ext cx="3622963" cy="2546556"/>
            <a:chOff x="480" y="1248"/>
            <a:chExt cx="2832" cy="2064"/>
          </a:xfrm>
        </p:grpSpPr>
        <p:sp>
          <p:nvSpPr>
            <p:cNvPr id="230404" name="Rectangle 4"/>
            <p:cNvSpPr>
              <a:spLocks noChangeArrowheads="1"/>
            </p:cNvSpPr>
            <p:nvPr/>
          </p:nvSpPr>
          <p:spPr bwMode="auto">
            <a:xfrm>
              <a:off x="480" y="1248"/>
              <a:ext cx="2832" cy="384"/>
            </a:xfrm>
            <a:prstGeom prst="rect">
              <a:avLst/>
            </a:prstGeom>
            <a:solidFill>
              <a:schemeClr val="accent4">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aseline="0"/>
                <a:t>Payroll</a:t>
              </a:r>
            </a:p>
          </p:txBody>
        </p:sp>
        <p:sp>
          <p:nvSpPr>
            <p:cNvPr id="230405" name="Rectangle 5"/>
            <p:cNvSpPr>
              <a:spLocks noChangeArrowheads="1"/>
            </p:cNvSpPr>
            <p:nvPr/>
          </p:nvSpPr>
          <p:spPr bwMode="auto">
            <a:xfrm>
              <a:off x="480" y="1632"/>
              <a:ext cx="2832" cy="480"/>
            </a:xfrm>
            <a:prstGeom prst="rect">
              <a:avLst/>
            </a:prstGeom>
            <a:solidFill>
              <a:schemeClr val="accent4">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Char char="-"/>
              </a:pPr>
              <a:r>
                <a:rPr lang="en-US" sz="1600" baseline="0" dirty="0"/>
                <a:t> </a:t>
              </a:r>
              <a:r>
                <a:rPr lang="en-US" sz="1600" baseline="0" dirty="0" err="1"/>
                <a:t>hoursWorked</a:t>
              </a:r>
              <a:r>
                <a:rPr lang="en-US" sz="1600" baseline="0" dirty="0"/>
                <a:t> : double</a:t>
              </a:r>
            </a:p>
            <a:p>
              <a:pPr>
                <a:buFontTx/>
                <a:buChar char="-"/>
              </a:pPr>
              <a:r>
                <a:rPr lang="en-US" sz="1600" baseline="0" dirty="0"/>
                <a:t> </a:t>
              </a:r>
              <a:r>
                <a:rPr lang="en-US" sz="1600" baseline="0" dirty="0" err="1"/>
                <a:t>payRate</a:t>
              </a:r>
              <a:r>
                <a:rPr lang="en-US" sz="1600" baseline="0" dirty="0"/>
                <a:t> : double</a:t>
              </a:r>
            </a:p>
          </p:txBody>
        </p:sp>
        <p:sp>
          <p:nvSpPr>
            <p:cNvPr id="230406" name="Rectangle 6"/>
            <p:cNvSpPr>
              <a:spLocks noChangeArrowheads="1"/>
            </p:cNvSpPr>
            <p:nvPr/>
          </p:nvSpPr>
          <p:spPr bwMode="auto">
            <a:xfrm>
              <a:off x="480" y="2112"/>
              <a:ext cx="2832" cy="1200"/>
            </a:xfrm>
            <a:prstGeom prst="rect">
              <a:avLst/>
            </a:prstGeom>
            <a:solidFill>
              <a:schemeClr val="accent4">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baseline="0" dirty="0"/>
                <a:t>+ </a:t>
              </a:r>
              <a:r>
                <a:rPr lang="en-US" sz="1600" baseline="0" dirty="0" err="1"/>
                <a:t>setHoursWorked</a:t>
              </a:r>
              <a:r>
                <a:rPr lang="en-US" sz="1600" baseline="0" dirty="0"/>
                <a:t>(hours : double) : void</a:t>
              </a:r>
            </a:p>
            <a:p>
              <a:r>
                <a:rPr lang="en-US" sz="1600" baseline="0" dirty="0"/>
                <a:t>+ </a:t>
              </a:r>
              <a:r>
                <a:rPr lang="en-US" sz="1600" baseline="0" dirty="0" err="1"/>
                <a:t>setPayRate</a:t>
              </a:r>
              <a:r>
                <a:rPr lang="en-US" sz="1600" baseline="0" dirty="0"/>
                <a:t>(rate : double): void</a:t>
              </a:r>
            </a:p>
            <a:p>
              <a:r>
                <a:rPr lang="en-US" sz="1600" baseline="0" dirty="0"/>
                <a:t>+ </a:t>
              </a:r>
              <a:r>
                <a:rPr lang="en-US" sz="1600" baseline="0" dirty="0" err="1"/>
                <a:t>getHoursWorked</a:t>
              </a:r>
              <a:r>
                <a:rPr lang="en-US" sz="1600" baseline="0" dirty="0"/>
                <a:t>() : double</a:t>
              </a:r>
            </a:p>
            <a:p>
              <a:r>
                <a:rPr lang="en-US" sz="1600" baseline="0" dirty="0"/>
                <a:t>+ </a:t>
              </a:r>
              <a:r>
                <a:rPr lang="en-US" sz="1600" baseline="0" dirty="0" err="1"/>
                <a:t>getPayRate</a:t>
              </a:r>
              <a:r>
                <a:rPr lang="en-US" sz="1600" baseline="0" dirty="0"/>
                <a:t>() : double</a:t>
              </a:r>
            </a:p>
            <a:p>
              <a:r>
                <a:rPr lang="en-US" sz="1600" baseline="0" dirty="0"/>
                <a:t>+ </a:t>
              </a:r>
              <a:r>
                <a:rPr lang="en-US" sz="1600" baseline="0" dirty="0" err="1"/>
                <a:t>getGrossPay</a:t>
              </a:r>
              <a:r>
                <a:rPr lang="en-US" sz="1600" baseline="0" dirty="0"/>
                <a:t>() : double</a:t>
              </a:r>
            </a:p>
          </p:txBody>
        </p:sp>
      </p:grpSp>
      <p:sp>
        <p:nvSpPr>
          <p:cNvPr id="230407" name="Text Box 7"/>
          <p:cNvSpPr txBox="1">
            <a:spLocks noChangeArrowheads="1"/>
          </p:cNvSpPr>
          <p:nvPr/>
        </p:nvSpPr>
        <p:spPr bwMode="auto">
          <a:xfrm>
            <a:off x="7018317" y="2102569"/>
            <a:ext cx="200693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aseline="0" dirty="0"/>
              <a:t>Example </a:t>
            </a:r>
            <a:r>
              <a:rPr lang="en-US" sz="1400" baseline="0" dirty="0" smtClean="0"/>
              <a:t>File:</a:t>
            </a:r>
            <a:endParaRPr lang="en-US" sz="1400" baseline="0" dirty="0"/>
          </a:p>
          <a:p>
            <a:pPr marL="123825" lvl="1">
              <a:tabLst>
                <a:tab pos="166688" algn="l"/>
              </a:tabLst>
            </a:pPr>
            <a:r>
              <a:rPr lang="en-US" sz="1400" dirty="0">
                <a:hlinkClick r:id="rId2"/>
              </a:rPr>
              <a:t>http://</a:t>
            </a:r>
            <a:r>
              <a:rPr lang="en-US" sz="1400" dirty="0" smtClean="0">
                <a:hlinkClick r:id="rId2"/>
              </a:rPr>
              <a:t>jackmyers.info/java/src/Lesson-01/1-4/Payroll.java</a:t>
            </a:r>
            <a:r>
              <a:rPr lang="en-US" sz="1400" dirty="0" smtClean="0"/>
              <a:t> </a:t>
            </a:r>
          </a:p>
          <a:p>
            <a:pPr marL="123825" lvl="1">
              <a:tabLst>
                <a:tab pos="166688" algn="l"/>
              </a:tabLst>
            </a:pPr>
            <a:endParaRPr lang="en-US" sz="1400" baseline="0" dirty="0">
              <a:hlinkClick r:id="rId3" action="ppaction://hlinkfile"/>
            </a:endParaRPr>
          </a:p>
        </p:txBody>
      </p:sp>
      <p:sp>
        <p:nvSpPr>
          <p:cNvPr id="3" name="Rectangle 2"/>
          <p:cNvSpPr/>
          <p:nvPr/>
        </p:nvSpPr>
        <p:spPr>
          <a:xfrm>
            <a:off x="216229" y="1626895"/>
            <a:ext cx="6371113" cy="4524315"/>
          </a:xfrm>
          <a:prstGeom prst="rect">
            <a:avLst/>
          </a:prstGeom>
          <a:noFill/>
        </p:spPr>
        <p:txBody>
          <a:bodyPr wrap="square">
            <a:spAutoFit/>
          </a:bodyPr>
          <a:lstStyle/>
          <a:p>
            <a:r>
              <a:rPr lang="en-US" sz="1600" dirty="0" smtClean="0">
                <a:solidFill>
                  <a:srgbClr val="3F7F5F"/>
                </a:solidFill>
                <a:latin typeface="Consolas"/>
              </a:rPr>
              <a:t>// </a:t>
            </a:r>
            <a:r>
              <a:rPr lang="en-US" sz="1600" dirty="0">
                <a:solidFill>
                  <a:srgbClr val="3F7F5F"/>
                </a:solidFill>
                <a:latin typeface="Consolas"/>
              </a:rPr>
              <a:t>Determine whether the employee worked </a:t>
            </a:r>
            <a:r>
              <a:rPr lang="en-US" sz="1600" dirty="0" smtClean="0">
                <a:solidFill>
                  <a:srgbClr val="3F7F5F"/>
                </a:solidFill>
                <a:latin typeface="Consolas"/>
              </a:rPr>
              <a:t>over 40 hours</a:t>
            </a:r>
            <a:endParaRPr lang="en-US" sz="1600" dirty="0">
              <a:solidFill>
                <a:srgbClr val="3F7F5F"/>
              </a:solidFill>
              <a:latin typeface="Consolas"/>
            </a:endParaRPr>
          </a:p>
          <a:p>
            <a:r>
              <a:rPr lang="en-US" sz="1600" b="1" dirty="0" smtClean="0">
                <a:solidFill>
                  <a:srgbClr val="7F0055"/>
                </a:solidFill>
                <a:latin typeface="Consolas"/>
              </a:rPr>
              <a:t>if</a:t>
            </a:r>
            <a:r>
              <a:rPr lang="en-US" sz="1600" b="1" dirty="0" smtClean="0">
                <a:solidFill>
                  <a:srgbClr val="000000"/>
                </a:solidFill>
                <a:latin typeface="Consolas"/>
              </a:rPr>
              <a:t> </a:t>
            </a:r>
            <a:r>
              <a:rPr lang="en-US" sz="1600" b="1" dirty="0">
                <a:solidFill>
                  <a:srgbClr val="000000"/>
                </a:solidFill>
                <a:latin typeface="Consolas"/>
              </a:rPr>
              <a:t>(</a:t>
            </a:r>
            <a:r>
              <a:rPr lang="en-US" sz="1600" b="1" dirty="0" err="1">
                <a:solidFill>
                  <a:srgbClr val="0000C0"/>
                </a:solidFill>
                <a:latin typeface="Consolas"/>
              </a:rPr>
              <a:t>hoursWorked</a:t>
            </a:r>
            <a:r>
              <a:rPr lang="en-US" sz="1600" b="1" dirty="0">
                <a:solidFill>
                  <a:srgbClr val="000000"/>
                </a:solidFill>
                <a:latin typeface="Consolas"/>
              </a:rPr>
              <a:t> &gt; 40)</a:t>
            </a:r>
          </a:p>
          <a:p>
            <a:r>
              <a:rPr lang="en-US" sz="1600" dirty="0" smtClean="0">
                <a:solidFill>
                  <a:srgbClr val="000000"/>
                </a:solidFill>
                <a:latin typeface="Consolas"/>
              </a:rPr>
              <a:t> </a:t>
            </a:r>
            <a:r>
              <a:rPr lang="en-US" sz="1600" dirty="0">
                <a:solidFill>
                  <a:srgbClr val="000000"/>
                </a:solidFill>
                <a:latin typeface="Consolas"/>
              </a:rPr>
              <a:t>{</a:t>
            </a:r>
          </a:p>
          <a:p>
            <a:r>
              <a:rPr lang="en-US" sz="1600" dirty="0" smtClean="0">
                <a:solidFill>
                  <a:srgbClr val="000000"/>
                </a:solidFill>
                <a:latin typeface="Consolas"/>
              </a:rPr>
              <a:t>    </a:t>
            </a:r>
            <a:r>
              <a:rPr lang="en-US" sz="1600" dirty="0">
                <a:solidFill>
                  <a:srgbClr val="3F7F5F"/>
                </a:solidFill>
                <a:latin typeface="Consolas"/>
              </a:rPr>
              <a:t>// Calculate regular pay for the first 40 hours.</a:t>
            </a:r>
          </a:p>
          <a:p>
            <a:r>
              <a:rPr lang="en-US" sz="1600" dirty="0" smtClean="0">
                <a:solidFill>
                  <a:srgbClr val="000000"/>
                </a:solidFill>
                <a:latin typeface="Consolas"/>
              </a:rPr>
              <a:t>    </a:t>
            </a:r>
            <a:r>
              <a:rPr lang="en-US" sz="1600" dirty="0" err="1">
                <a:solidFill>
                  <a:srgbClr val="000000"/>
                </a:solidFill>
                <a:latin typeface="Consolas"/>
              </a:rPr>
              <a:t>grossPay</a:t>
            </a:r>
            <a:r>
              <a:rPr lang="en-US" sz="1600" dirty="0">
                <a:solidFill>
                  <a:srgbClr val="000000"/>
                </a:solidFill>
                <a:latin typeface="Consolas"/>
              </a:rPr>
              <a:t> = 40 * </a:t>
            </a:r>
            <a:r>
              <a:rPr lang="en-US" sz="1600" dirty="0" err="1">
                <a:solidFill>
                  <a:srgbClr val="0000C0"/>
                </a:solidFill>
                <a:latin typeface="Consolas"/>
              </a:rPr>
              <a:t>payRate</a:t>
            </a:r>
            <a:r>
              <a:rPr lang="en-US" sz="1600" dirty="0">
                <a:solidFill>
                  <a:srgbClr val="000000"/>
                </a:solidFill>
                <a:latin typeface="Consolas"/>
              </a:rPr>
              <a:t>;</a:t>
            </a:r>
          </a:p>
          <a:p>
            <a:r>
              <a:rPr lang="en-US" sz="1600" dirty="0" smtClean="0">
                <a:solidFill>
                  <a:srgbClr val="000000"/>
                </a:solidFill>
                <a:latin typeface="Consolas"/>
              </a:rPr>
              <a:t>     </a:t>
            </a:r>
            <a:endParaRPr lang="en-US" sz="1600" dirty="0">
              <a:solidFill>
                <a:srgbClr val="000000"/>
              </a:solidFill>
              <a:latin typeface="Consolas"/>
            </a:endParaRPr>
          </a:p>
          <a:p>
            <a:r>
              <a:rPr lang="en-US" sz="1600" dirty="0" smtClean="0">
                <a:solidFill>
                  <a:srgbClr val="000000"/>
                </a:solidFill>
                <a:latin typeface="Consolas"/>
              </a:rPr>
              <a:t>    </a:t>
            </a:r>
            <a:r>
              <a:rPr lang="en-US" sz="1600" dirty="0">
                <a:solidFill>
                  <a:srgbClr val="3F7F5F"/>
                </a:solidFill>
                <a:latin typeface="Consolas"/>
              </a:rPr>
              <a:t>// Calculate overtime pay at 1.5 times the regular</a:t>
            </a:r>
          </a:p>
          <a:p>
            <a:r>
              <a:rPr lang="en-US" sz="1600" dirty="0" smtClean="0">
                <a:solidFill>
                  <a:srgbClr val="000000"/>
                </a:solidFill>
                <a:latin typeface="Consolas"/>
              </a:rPr>
              <a:t>    </a:t>
            </a:r>
            <a:r>
              <a:rPr lang="en-US" sz="1600" dirty="0">
                <a:solidFill>
                  <a:srgbClr val="3F7F5F"/>
                </a:solidFill>
                <a:latin typeface="Consolas"/>
              </a:rPr>
              <a:t>// hourly pay rate.</a:t>
            </a:r>
          </a:p>
          <a:p>
            <a:r>
              <a:rPr lang="en-US" sz="1600" dirty="0" smtClean="0">
                <a:solidFill>
                  <a:srgbClr val="000000"/>
                </a:solidFill>
                <a:latin typeface="Consolas"/>
              </a:rPr>
              <a:t>    </a:t>
            </a:r>
            <a:r>
              <a:rPr lang="en-US" sz="1600" dirty="0" err="1">
                <a:solidFill>
                  <a:srgbClr val="000000"/>
                </a:solidFill>
                <a:latin typeface="Consolas"/>
              </a:rPr>
              <a:t>overtimePay</a:t>
            </a:r>
            <a:r>
              <a:rPr lang="en-US" sz="1600" dirty="0">
                <a:solidFill>
                  <a:srgbClr val="000000"/>
                </a:solidFill>
                <a:latin typeface="Consolas"/>
              </a:rPr>
              <a:t> = (</a:t>
            </a:r>
            <a:r>
              <a:rPr lang="en-US" sz="1600" dirty="0" err="1">
                <a:solidFill>
                  <a:srgbClr val="0000C0"/>
                </a:solidFill>
                <a:latin typeface="Consolas"/>
              </a:rPr>
              <a:t>hoursWorked</a:t>
            </a:r>
            <a:r>
              <a:rPr lang="en-US" sz="1600" dirty="0">
                <a:solidFill>
                  <a:srgbClr val="000000"/>
                </a:solidFill>
                <a:latin typeface="Consolas"/>
              </a:rPr>
              <a:t> - 40) * (</a:t>
            </a:r>
            <a:r>
              <a:rPr lang="en-US" sz="1600" dirty="0" err="1">
                <a:solidFill>
                  <a:srgbClr val="0000C0"/>
                </a:solidFill>
                <a:latin typeface="Consolas"/>
              </a:rPr>
              <a:t>payRate</a:t>
            </a:r>
            <a:r>
              <a:rPr lang="en-US" sz="1600" dirty="0">
                <a:solidFill>
                  <a:srgbClr val="000000"/>
                </a:solidFill>
                <a:latin typeface="Consolas"/>
              </a:rPr>
              <a:t> * 1.5);</a:t>
            </a:r>
          </a:p>
          <a:p>
            <a:r>
              <a:rPr lang="en-US" sz="1600" dirty="0" smtClean="0">
                <a:solidFill>
                  <a:srgbClr val="000000"/>
                </a:solidFill>
                <a:latin typeface="Consolas"/>
              </a:rPr>
              <a:t>   </a:t>
            </a:r>
            <a:endParaRPr lang="en-US" sz="1600" dirty="0">
              <a:solidFill>
                <a:srgbClr val="000000"/>
              </a:solidFill>
              <a:latin typeface="Consolas"/>
            </a:endParaRPr>
          </a:p>
          <a:p>
            <a:r>
              <a:rPr lang="en-US" sz="1600" dirty="0" smtClean="0">
                <a:solidFill>
                  <a:srgbClr val="000000"/>
                </a:solidFill>
                <a:latin typeface="Consolas"/>
              </a:rPr>
              <a:t>    </a:t>
            </a:r>
            <a:r>
              <a:rPr lang="en-US" sz="1600" dirty="0">
                <a:solidFill>
                  <a:srgbClr val="3F7F5F"/>
                </a:solidFill>
                <a:latin typeface="Consolas"/>
              </a:rPr>
              <a:t>// Add the overtime pay to </a:t>
            </a:r>
            <a:r>
              <a:rPr lang="en-US" sz="1600" dirty="0" smtClean="0">
                <a:solidFill>
                  <a:srgbClr val="3F7F5F"/>
                </a:solidFill>
                <a:latin typeface="Consolas"/>
              </a:rPr>
              <a:t>regular </a:t>
            </a:r>
            <a:r>
              <a:rPr lang="en-US" sz="1600" dirty="0">
                <a:solidFill>
                  <a:srgbClr val="3F7F5F"/>
                </a:solidFill>
                <a:latin typeface="Consolas"/>
              </a:rPr>
              <a:t>pay.</a:t>
            </a:r>
          </a:p>
          <a:p>
            <a:r>
              <a:rPr lang="en-US" sz="1600" dirty="0" smtClean="0">
                <a:solidFill>
                  <a:srgbClr val="000000"/>
                </a:solidFill>
                <a:latin typeface="Consolas"/>
              </a:rPr>
              <a:t>    </a:t>
            </a:r>
            <a:r>
              <a:rPr lang="en-US" sz="1600" dirty="0" err="1">
                <a:solidFill>
                  <a:srgbClr val="000000"/>
                </a:solidFill>
                <a:latin typeface="Consolas"/>
              </a:rPr>
              <a:t>grossPay</a:t>
            </a:r>
            <a:r>
              <a:rPr lang="en-US" sz="1600" dirty="0">
                <a:solidFill>
                  <a:srgbClr val="000000"/>
                </a:solidFill>
                <a:latin typeface="Consolas"/>
              </a:rPr>
              <a:t> += </a:t>
            </a:r>
            <a:r>
              <a:rPr lang="en-US" sz="1600" dirty="0" err="1">
                <a:solidFill>
                  <a:srgbClr val="000000"/>
                </a:solidFill>
                <a:latin typeface="Consolas"/>
              </a:rPr>
              <a:t>overtimePay</a:t>
            </a:r>
            <a:r>
              <a:rPr lang="en-US" sz="1600" dirty="0">
                <a:solidFill>
                  <a:srgbClr val="000000"/>
                </a:solidFill>
                <a:latin typeface="Consolas"/>
              </a:rPr>
              <a:t>;</a:t>
            </a:r>
          </a:p>
          <a:p>
            <a:r>
              <a:rPr lang="en-US" sz="1600" dirty="0" smtClean="0">
                <a:solidFill>
                  <a:srgbClr val="000000"/>
                </a:solidFill>
                <a:latin typeface="Consolas"/>
              </a:rPr>
              <a:t> </a:t>
            </a:r>
            <a:r>
              <a:rPr lang="en-US" sz="1600" dirty="0">
                <a:solidFill>
                  <a:srgbClr val="000000"/>
                </a:solidFill>
                <a:latin typeface="Consolas"/>
              </a:rPr>
              <a:t>}</a:t>
            </a:r>
          </a:p>
          <a:p>
            <a:r>
              <a:rPr lang="en-US" sz="1600" dirty="0" smtClean="0">
                <a:solidFill>
                  <a:srgbClr val="000000"/>
                </a:solidFill>
                <a:latin typeface="Consolas"/>
              </a:rPr>
              <a:t> </a:t>
            </a:r>
            <a:r>
              <a:rPr lang="en-US" sz="1600" b="1" dirty="0">
                <a:solidFill>
                  <a:srgbClr val="7F0055"/>
                </a:solidFill>
                <a:latin typeface="Consolas"/>
              </a:rPr>
              <a:t>else</a:t>
            </a:r>
          </a:p>
          <a:p>
            <a:r>
              <a:rPr lang="en-US" sz="1600" dirty="0" smtClean="0">
                <a:solidFill>
                  <a:srgbClr val="000000"/>
                </a:solidFill>
                <a:latin typeface="Consolas"/>
              </a:rPr>
              <a:t> </a:t>
            </a:r>
            <a:r>
              <a:rPr lang="en-US" sz="1600" dirty="0">
                <a:solidFill>
                  <a:srgbClr val="000000"/>
                </a:solidFill>
                <a:latin typeface="Consolas"/>
              </a:rPr>
              <a:t>{</a:t>
            </a:r>
          </a:p>
          <a:p>
            <a:r>
              <a:rPr lang="en-US" sz="1600" dirty="0" smtClean="0">
                <a:solidFill>
                  <a:srgbClr val="000000"/>
                </a:solidFill>
                <a:latin typeface="Consolas"/>
              </a:rPr>
              <a:t>    </a:t>
            </a:r>
            <a:r>
              <a:rPr lang="en-US" sz="1600" dirty="0">
                <a:solidFill>
                  <a:srgbClr val="3F7F5F"/>
                </a:solidFill>
                <a:latin typeface="Consolas"/>
              </a:rPr>
              <a:t>// No overtime worked. </a:t>
            </a:r>
          </a:p>
          <a:p>
            <a:r>
              <a:rPr lang="en-US" sz="1600" dirty="0" smtClean="0">
                <a:solidFill>
                  <a:srgbClr val="000000"/>
                </a:solidFill>
                <a:latin typeface="Consolas"/>
              </a:rPr>
              <a:t>    </a:t>
            </a:r>
            <a:r>
              <a:rPr lang="en-US" sz="1600" dirty="0" err="1">
                <a:solidFill>
                  <a:srgbClr val="000000"/>
                </a:solidFill>
                <a:latin typeface="Consolas"/>
              </a:rPr>
              <a:t>grossPay</a:t>
            </a:r>
            <a:r>
              <a:rPr lang="en-US" sz="1600" dirty="0">
                <a:solidFill>
                  <a:srgbClr val="000000"/>
                </a:solidFill>
                <a:latin typeface="Consolas"/>
              </a:rPr>
              <a:t> = </a:t>
            </a:r>
            <a:r>
              <a:rPr lang="en-US" sz="1600" dirty="0" err="1">
                <a:solidFill>
                  <a:srgbClr val="0000C0"/>
                </a:solidFill>
                <a:latin typeface="Consolas"/>
              </a:rPr>
              <a:t>payRate</a:t>
            </a:r>
            <a:r>
              <a:rPr lang="en-US" sz="1600" dirty="0">
                <a:solidFill>
                  <a:srgbClr val="000000"/>
                </a:solidFill>
                <a:latin typeface="Consolas"/>
              </a:rPr>
              <a:t> * </a:t>
            </a:r>
            <a:r>
              <a:rPr lang="en-US" sz="1600" dirty="0" err="1">
                <a:solidFill>
                  <a:srgbClr val="0000C0"/>
                </a:solidFill>
                <a:latin typeface="Consolas"/>
              </a:rPr>
              <a:t>hoursWorked</a:t>
            </a:r>
            <a:r>
              <a:rPr lang="en-US" sz="1600" dirty="0">
                <a:solidFill>
                  <a:srgbClr val="000000"/>
                </a:solidFill>
                <a:latin typeface="Consolas"/>
              </a:rPr>
              <a:t>;</a:t>
            </a:r>
          </a:p>
          <a:p>
            <a:r>
              <a:rPr lang="en-US" sz="1600" dirty="0" smtClean="0">
                <a:solidFill>
                  <a:srgbClr val="000000"/>
                </a:solidFill>
                <a:latin typeface="Consolas"/>
              </a:rPr>
              <a:t> </a:t>
            </a:r>
            <a:r>
              <a:rPr lang="en-US" sz="1600" dirty="0">
                <a:solidFill>
                  <a:srgbClr val="000000"/>
                </a:solidFill>
                <a:latin typeface="Consolas"/>
              </a:rPr>
              <a:t>}</a:t>
            </a:r>
            <a:endParaRPr lang="en-US" sz="1600" dirty="0"/>
          </a:p>
        </p:txBody>
      </p:sp>
    </p:spTree>
    <p:extLst>
      <p:ext uri="{BB962C8B-B14F-4D97-AF65-F5344CB8AC3E}">
        <p14:creationId xmlns:p14="http://schemas.microsoft.com/office/powerpoint/2010/main" val="38951800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51554" name="Rectangle 2"/>
          <p:cNvSpPr>
            <a:spLocks noGrp="1" noChangeArrowheads="1"/>
          </p:cNvSpPr>
          <p:nvPr>
            <p:ph type="title"/>
          </p:nvPr>
        </p:nvSpPr>
        <p:spPr/>
        <p:txBody>
          <a:bodyPr/>
          <a:lstStyle/>
          <a:p>
            <a:r>
              <a:rPr lang="en-US">
                <a:latin typeface="Courier New" pitchFamily="49" charset="0"/>
              </a:rPr>
              <a:t>if</a:t>
            </a:r>
            <a:r>
              <a:rPr lang="en-US"/>
              <a:t>-</a:t>
            </a:r>
            <a:r>
              <a:rPr lang="en-US">
                <a:latin typeface="Courier New" pitchFamily="49" charset="0"/>
              </a:rPr>
              <a:t>else</a:t>
            </a:r>
            <a:r>
              <a:rPr lang="en-US"/>
              <a:t> Statement Flowcharts</a:t>
            </a:r>
          </a:p>
        </p:txBody>
      </p:sp>
      <p:grpSp>
        <p:nvGrpSpPr>
          <p:cNvPr id="151579" name="Group 27"/>
          <p:cNvGrpSpPr>
            <a:grpSpLocks/>
          </p:cNvGrpSpPr>
          <p:nvPr/>
        </p:nvGrpSpPr>
        <p:grpSpPr bwMode="auto">
          <a:xfrm>
            <a:off x="1447800" y="1676400"/>
            <a:ext cx="5943600" cy="3657600"/>
            <a:chOff x="912" y="1056"/>
            <a:chExt cx="3744" cy="2304"/>
          </a:xfrm>
        </p:grpSpPr>
        <p:sp>
          <p:nvSpPr>
            <p:cNvPr id="151565" name="Rectangle 13"/>
            <p:cNvSpPr>
              <a:spLocks noChangeArrowheads="1"/>
            </p:cNvSpPr>
            <p:nvPr/>
          </p:nvSpPr>
          <p:spPr bwMode="auto">
            <a:xfrm rot="2701371">
              <a:off x="2448" y="1536"/>
              <a:ext cx="720" cy="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800" baseline="0"/>
            </a:p>
          </p:txBody>
        </p:sp>
        <p:sp>
          <p:nvSpPr>
            <p:cNvPr id="151566" name="Rectangle 14"/>
            <p:cNvSpPr>
              <a:spLocks noChangeArrowheads="1"/>
            </p:cNvSpPr>
            <p:nvPr/>
          </p:nvSpPr>
          <p:spPr bwMode="auto">
            <a:xfrm>
              <a:off x="3456" y="2160"/>
              <a:ext cx="120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a coat.</a:t>
              </a:r>
            </a:p>
          </p:txBody>
        </p:sp>
        <p:cxnSp>
          <p:nvCxnSpPr>
            <p:cNvPr id="151567" name="AutoShape 15"/>
            <p:cNvCxnSpPr>
              <a:cxnSpLocks noChangeShapeType="1"/>
              <a:endCxn id="151566" idx="0"/>
            </p:cNvCxnSpPr>
            <p:nvPr/>
          </p:nvCxnSpPr>
          <p:spPr bwMode="auto">
            <a:xfrm>
              <a:off x="3360" y="1872"/>
              <a:ext cx="696" cy="2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568" name="Text Box 16"/>
            <p:cNvSpPr txBox="1">
              <a:spLocks noChangeArrowheads="1"/>
            </p:cNvSpPr>
            <p:nvPr/>
          </p:nvSpPr>
          <p:spPr bwMode="auto">
            <a:xfrm>
              <a:off x="3685" y="1630"/>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Yes</a:t>
              </a:r>
            </a:p>
          </p:txBody>
        </p:sp>
        <p:sp>
          <p:nvSpPr>
            <p:cNvPr id="151571" name="Line 19"/>
            <p:cNvSpPr>
              <a:spLocks noChangeShapeType="1"/>
            </p:cNvSpPr>
            <p:nvPr/>
          </p:nvSpPr>
          <p:spPr bwMode="auto">
            <a:xfrm>
              <a:off x="2784" y="105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1572" name="Text Box 20"/>
            <p:cNvSpPr txBox="1">
              <a:spLocks noChangeArrowheads="1"/>
            </p:cNvSpPr>
            <p:nvPr/>
          </p:nvSpPr>
          <p:spPr bwMode="auto">
            <a:xfrm>
              <a:off x="2496" y="1680"/>
              <a:ext cx="62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Is it cold</a:t>
              </a:r>
            </a:p>
            <a:p>
              <a:pPr algn="ctr"/>
              <a:r>
                <a:rPr lang="en-US" sz="1800" baseline="0"/>
                <a:t>outside?</a:t>
              </a:r>
            </a:p>
          </p:txBody>
        </p:sp>
        <p:sp>
          <p:nvSpPr>
            <p:cNvPr id="151573" name="Rectangle 21"/>
            <p:cNvSpPr>
              <a:spLocks noChangeArrowheads="1"/>
            </p:cNvSpPr>
            <p:nvPr/>
          </p:nvSpPr>
          <p:spPr bwMode="auto">
            <a:xfrm>
              <a:off x="912" y="2160"/>
              <a:ext cx="120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shorts.</a:t>
              </a:r>
            </a:p>
          </p:txBody>
        </p:sp>
        <p:cxnSp>
          <p:nvCxnSpPr>
            <p:cNvPr id="151574" name="AutoShape 22"/>
            <p:cNvCxnSpPr>
              <a:cxnSpLocks noChangeShapeType="1"/>
              <a:endCxn id="151573" idx="0"/>
            </p:cNvCxnSpPr>
            <p:nvPr/>
          </p:nvCxnSpPr>
          <p:spPr bwMode="auto">
            <a:xfrm rot="10800000" flipV="1">
              <a:off x="1512" y="1873"/>
              <a:ext cx="744" cy="287"/>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75" name="AutoShape 23"/>
            <p:cNvCxnSpPr>
              <a:cxnSpLocks noChangeShapeType="1"/>
              <a:stCxn id="151573" idx="2"/>
            </p:cNvCxnSpPr>
            <p:nvPr/>
          </p:nvCxnSpPr>
          <p:spPr bwMode="auto">
            <a:xfrm rot="16200000" flipH="1">
              <a:off x="1692" y="2220"/>
              <a:ext cx="960" cy="1320"/>
            </a:xfrm>
            <a:prstGeom prst="bentConnector3">
              <a:avLst>
                <a:gd name="adj1" fmla="val 4999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78" name="AutoShape 26"/>
            <p:cNvCxnSpPr>
              <a:cxnSpLocks noChangeShapeType="1"/>
            </p:cNvCxnSpPr>
            <p:nvPr/>
          </p:nvCxnSpPr>
          <p:spPr bwMode="auto">
            <a:xfrm rot="5400000">
              <a:off x="3228" y="2052"/>
              <a:ext cx="432" cy="122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1580" name="Text Box 28"/>
          <p:cNvSpPr txBox="1">
            <a:spLocks noChangeArrowheads="1"/>
          </p:cNvSpPr>
          <p:nvPr/>
        </p:nvSpPr>
        <p:spPr bwMode="auto">
          <a:xfrm>
            <a:off x="2743200" y="25146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aseline="0"/>
              <a:t>No</a:t>
            </a:r>
          </a:p>
        </p:txBody>
      </p:sp>
    </p:spTree>
    <p:extLst>
      <p:ext uri="{BB962C8B-B14F-4D97-AF65-F5344CB8AC3E}">
        <p14:creationId xmlns:p14="http://schemas.microsoft.com/office/powerpoint/2010/main" val="2423133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p:txBody>
          <a:bodyPr/>
          <a:lstStyle/>
          <a:p>
            <a:r>
              <a:rPr lang="en-US">
                <a:latin typeface="Courier New" pitchFamily="49" charset="0"/>
              </a:rPr>
              <a:t>if</a:t>
            </a:r>
            <a:r>
              <a:rPr lang="en-US"/>
              <a:t>-</a:t>
            </a:r>
            <a:r>
              <a:rPr lang="en-US">
                <a:latin typeface="Courier New" pitchFamily="49" charset="0"/>
              </a:rPr>
              <a:t>else</a:t>
            </a:r>
            <a:r>
              <a:rPr lang="en-US"/>
              <a:t>-</a:t>
            </a:r>
            <a:r>
              <a:rPr lang="en-US">
                <a:latin typeface="Courier New" pitchFamily="49" charset="0"/>
              </a:rPr>
              <a:t>if</a:t>
            </a:r>
            <a:r>
              <a:rPr lang="en-US"/>
              <a:t> statements can become very complex.</a:t>
            </a:r>
          </a:p>
          <a:p>
            <a:r>
              <a:rPr lang="en-US"/>
              <a:t>Imagine the following decision set.</a:t>
            </a:r>
          </a:p>
          <a:p>
            <a:pPr lvl="1">
              <a:buFontTx/>
              <a:buNone/>
            </a:pPr>
            <a:r>
              <a:rPr lang="en-US" sz="2400" i="1"/>
              <a:t>if it is very cold, wear a heavy coat,</a:t>
            </a:r>
          </a:p>
          <a:p>
            <a:pPr lvl="1">
              <a:buFontTx/>
              <a:buNone/>
            </a:pPr>
            <a:r>
              <a:rPr lang="en-US" sz="2400" i="1"/>
              <a:t>else, if it is chilly, wear a light jacket,</a:t>
            </a:r>
          </a:p>
          <a:p>
            <a:pPr lvl="1">
              <a:buFontTx/>
              <a:buNone/>
            </a:pPr>
            <a:r>
              <a:rPr lang="en-US" sz="2400" i="1"/>
              <a:t>else, if it is windy wear a windbreaker,</a:t>
            </a:r>
          </a:p>
          <a:p>
            <a:pPr lvl="1">
              <a:buFontTx/>
              <a:buNone/>
            </a:pPr>
            <a:r>
              <a:rPr lang="en-US" sz="2400" i="1"/>
              <a:t>else, if it is hot, wear no jacket.</a:t>
            </a:r>
          </a:p>
          <a:p>
            <a:endParaRPr lang="en-US" sz="2800"/>
          </a:p>
        </p:txBody>
      </p:sp>
      <p:sp>
        <p:nvSpPr>
          <p:cNvPr id="153602" name="Rectangle 2"/>
          <p:cNvSpPr>
            <a:spLocks noGrp="1" noChangeArrowheads="1"/>
          </p:cNvSpPr>
          <p:nvPr>
            <p:ph type="title"/>
          </p:nvPr>
        </p:nvSpPr>
        <p:spPr/>
        <p:txBody>
          <a:bodyPr/>
          <a:lstStyle/>
          <a:p>
            <a:r>
              <a:rPr lang="en-US">
                <a:latin typeface="Courier New" pitchFamily="49" charset="0"/>
              </a:rPr>
              <a:t>if</a:t>
            </a:r>
            <a:r>
              <a:rPr lang="en-US"/>
              <a:t>-</a:t>
            </a:r>
            <a:r>
              <a:rPr lang="en-US">
                <a:latin typeface="Courier New" pitchFamily="49" charset="0"/>
              </a:rPr>
              <a:t>else</a:t>
            </a:r>
            <a:r>
              <a:rPr lang="en-US"/>
              <a:t>-</a:t>
            </a:r>
            <a:r>
              <a:rPr lang="en-US">
                <a:latin typeface="Courier New" pitchFamily="49" charset="0"/>
              </a:rPr>
              <a:t>if</a:t>
            </a:r>
            <a:r>
              <a:rPr lang="en-US"/>
              <a:t> Statements</a:t>
            </a:r>
          </a:p>
        </p:txBody>
      </p:sp>
    </p:spTree>
    <p:extLst>
      <p:ext uri="{BB962C8B-B14F-4D97-AF65-F5344CB8AC3E}">
        <p14:creationId xmlns:p14="http://schemas.microsoft.com/office/powerpoint/2010/main" val="1934934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idx="1"/>
          </p:nvPr>
        </p:nvSpPr>
        <p:spPr/>
        <p:txBody>
          <a:bodyPr/>
          <a:lstStyle/>
          <a:p>
            <a:pPr>
              <a:buFontTx/>
              <a:buNone/>
            </a:pPr>
            <a:r>
              <a:rPr lang="en-US" sz="2000" b="1" dirty="0">
                <a:latin typeface="Courier New" pitchFamily="49" charset="0"/>
              </a:rPr>
              <a:t>if (</a:t>
            </a:r>
            <a:r>
              <a:rPr lang="en-US" sz="2000" b="1" i="1" dirty="0">
                <a:latin typeface="Courier New" pitchFamily="49" charset="0"/>
              </a:rPr>
              <a:t>expression</a:t>
            </a:r>
            <a:r>
              <a:rPr lang="en-US" sz="2000" b="1" dirty="0">
                <a:latin typeface="Courier New" pitchFamily="49" charset="0"/>
              </a:rPr>
              <a:t>)</a:t>
            </a:r>
          </a:p>
          <a:p>
            <a:pPr>
              <a:buFontTx/>
              <a:buNone/>
            </a:pPr>
            <a:r>
              <a:rPr lang="en-US" sz="2000" b="1" i="1" dirty="0">
                <a:latin typeface="Courier New" pitchFamily="49" charset="0"/>
              </a:rPr>
              <a:t>  statement or block</a:t>
            </a:r>
          </a:p>
          <a:p>
            <a:pPr>
              <a:buFontTx/>
              <a:buNone/>
            </a:pPr>
            <a:r>
              <a:rPr lang="en-US" sz="2000" b="1" dirty="0">
                <a:latin typeface="Courier New" pitchFamily="49" charset="0"/>
              </a:rPr>
              <a:t>else if (</a:t>
            </a:r>
            <a:r>
              <a:rPr lang="en-US" sz="2000" b="1" i="1" dirty="0">
                <a:latin typeface="Courier New" pitchFamily="49" charset="0"/>
              </a:rPr>
              <a:t>expression</a:t>
            </a:r>
            <a:r>
              <a:rPr lang="en-US" sz="2000" b="1" dirty="0">
                <a:latin typeface="Courier New" pitchFamily="49" charset="0"/>
              </a:rPr>
              <a:t>)</a:t>
            </a:r>
          </a:p>
          <a:p>
            <a:pPr>
              <a:buFontTx/>
              <a:buNone/>
            </a:pPr>
            <a:r>
              <a:rPr lang="en-US" sz="2000" b="1" i="1" dirty="0">
                <a:latin typeface="Courier New" pitchFamily="49" charset="0"/>
              </a:rPr>
              <a:t>    statement or block</a:t>
            </a:r>
          </a:p>
          <a:p>
            <a:pPr>
              <a:buFontTx/>
              <a:buNone/>
            </a:pPr>
            <a:r>
              <a:rPr lang="en-US" sz="2000" b="1" i="1" dirty="0" smtClean="0">
                <a:latin typeface="Courier New" pitchFamily="49" charset="0"/>
              </a:rPr>
              <a:t>// </a:t>
            </a:r>
            <a:r>
              <a:rPr lang="en-US" sz="2000" b="1" i="1" dirty="0">
                <a:latin typeface="Courier New" pitchFamily="49" charset="0"/>
              </a:rPr>
              <a:t>Put as many else ifs as needed here</a:t>
            </a:r>
          </a:p>
          <a:p>
            <a:pPr>
              <a:buFontTx/>
              <a:buNone/>
            </a:pPr>
            <a:r>
              <a:rPr lang="en-US" sz="2000" b="1" dirty="0">
                <a:latin typeface="Courier New" pitchFamily="49" charset="0"/>
              </a:rPr>
              <a:t>else</a:t>
            </a:r>
          </a:p>
          <a:p>
            <a:pPr>
              <a:buFontTx/>
              <a:buNone/>
            </a:pPr>
            <a:r>
              <a:rPr lang="en-US" sz="2000" b="1" i="1" dirty="0">
                <a:latin typeface="Courier New" pitchFamily="49" charset="0"/>
              </a:rPr>
              <a:t>    statement or </a:t>
            </a:r>
            <a:r>
              <a:rPr lang="en-US" sz="2000" b="1" i="1" dirty="0" smtClean="0">
                <a:latin typeface="Courier New" pitchFamily="49" charset="0"/>
              </a:rPr>
              <a:t>block</a:t>
            </a:r>
            <a:br>
              <a:rPr lang="en-US" sz="2000" b="1" i="1" dirty="0" smtClean="0">
                <a:latin typeface="Courier New" pitchFamily="49" charset="0"/>
              </a:rPr>
            </a:br>
            <a:endParaRPr lang="en-US" sz="2000" b="1" i="1" dirty="0">
              <a:latin typeface="Courier New" pitchFamily="49" charset="0"/>
            </a:endParaRPr>
          </a:p>
          <a:p>
            <a:r>
              <a:rPr lang="en-US" sz="2400" dirty="0"/>
              <a:t>Care must be used since </a:t>
            </a:r>
            <a:r>
              <a:rPr lang="en-US" sz="2400" dirty="0">
                <a:latin typeface="Courier New" pitchFamily="49" charset="0"/>
              </a:rPr>
              <a:t>else</a:t>
            </a:r>
            <a:r>
              <a:rPr lang="en-US" sz="2400" dirty="0"/>
              <a:t> statements match up with the immediately preceding unmatched </a:t>
            </a:r>
            <a:r>
              <a:rPr lang="en-US" sz="2400" dirty="0">
                <a:latin typeface="Courier New" pitchFamily="49" charset="0"/>
              </a:rPr>
              <a:t>if</a:t>
            </a:r>
            <a:r>
              <a:rPr lang="en-US" sz="2400" dirty="0"/>
              <a:t> statement</a:t>
            </a:r>
            <a:r>
              <a:rPr lang="en-US" sz="2400" dirty="0" smtClean="0"/>
              <a:t>.</a:t>
            </a:r>
            <a:endParaRPr lang="en-US" sz="2400" dirty="0"/>
          </a:p>
        </p:txBody>
      </p:sp>
      <p:sp>
        <p:nvSpPr>
          <p:cNvPr id="190466" name="Rectangle 2"/>
          <p:cNvSpPr>
            <a:spLocks noGrp="1" noChangeArrowheads="1"/>
          </p:cNvSpPr>
          <p:nvPr>
            <p:ph type="title"/>
          </p:nvPr>
        </p:nvSpPr>
        <p:spPr/>
        <p:txBody>
          <a:bodyPr/>
          <a:lstStyle/>
          <a:p>
            <a:r>
              <a:rPr lang="en-US">
                <a:latin typeface="Courier New" pitchFamily="49" charset="0"/>
              </a:rPr>
              <a:t>if</a:t>
            </a:r>
            <a:r>
              <a:rPr lang="en-US"/>
              <a:t>-</a:t>
            </a:r>
            <a:r>
              <a:rPr lang="en-US">
                <a:latin typeface="Courier New" pitchFamily="49" charset="0"/>
              </a:rPr>
              <a:t>else</a:t>
            </a:r>
            <a:r>
              <a:rPr lang="en-US"/>
              <a:t>-</a:t>
            </a:r>
            <a:r>
              <a:rPr lang="en-US">
                <a:latin typeface="Courier New" pitchFamily="49" charset="0"/>
              </a:rPr>
              <a:t>if</a:t>
            </a:r>
            <a:r>
              <a:rPr lang="en-US"/>
              <a:t> Statements</a:t>
            </a:r>
          </a:p>
        </p:txBody>
      </p:sp>
    </p:spTree>
    <p:extLst>
      <p:ext uri="{BB962C8B-B14F-4D97-AF65-F5344CB8AC3E}">
        <p14:creationId xmlns:p14="http://schemas.microsoft.com/office/powerpoint/2010/main" val="31609128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spcAft>
                <a:spcPts val="0"/>
              </a:spcAft>
              <a:buNone/>
            </a:pPr>
            <a:r>
              <a:rPr lang="en-US" dirty="0">
                <a:solidFill>
                  <a:srgbClr val="000000"/>
                </a:solidFill>
                <a:latin typeface="Consolas"/>
              </a:rPr>
              <a:t> </a:t>
            </a:r>
            <a:r>
              <a:rPr lang="en-US" dirty="0" smtClean="0">
                <a:solidFill>
                  <a:srgbClr val="000000"/>
                </a:solidFill>
                <a:latin typeface="Consolas"/>
              </a:rPr>
              <a:t>	 </a:t>
            </a:r>
            <a:r>
              <a:rPr lang="en-US" dirty="0" smtClean="0">
                <a:solidFill>
                  <a:srgbClr val="7F0055"/>
                </a:solidFill>
                <a:latin typeface="Consolas"/>
              </a:rPr>
              <a:t>if</a:t>
            </a:r>
            <a:r>
              <a:rPr lang="en-US" dirty="0" smtClean="0">
                <a:solidFill>
                  <a:srgbClr val="000000"/>
                </a:solidFill>
                <a:latin typeface="Consolas"/>
              </a:rPr>
              <a:t> </a:t>
            </a:r>
            <a:r>
              <a:rPr lang="en-US" dirty="0">
                <a:solidFill>
                  <a:srgbClr val="000000"/>
                </a:solidFill>
                <a:latin typeface="Consolas"/>
              </a:rPr>
              <a:t>(score &lt; 60)</a:t>
            </a:r>
          </a:p>
          <a:p>
            <a:pPr marL="45720" indent="0">
              <a:spcBef>
                <a:spcPts val="0"/>
              </a:spcBef>
              <a:spcAft>
                <a:spcPts val="0"/>
              </a:spcAft>
              <a:buNone/>
            </a:pPr>
            <a:r>
              <a:rPr lang="en-US" dirty="0">
                <a:solidFill>
                  <a:srgbClr val="000000"/>
                </a:solidFill>
                <a:latin typeface="Consolas"/>
              </a:rPr>
              <a:t>          grade = </a:t>
            </a:r>
            <a:r>
              <a:rPr lang="en-US" dirty="0">
                <a:solidFill>
                  <a:srgbClr val="2A00FF"/>
                </a:solidFill>
                <a:latin typeface="Consolas"/>
              </a:rPr>
              <a:t>'F'</a:t>
            </a:r>
            <a:r>
              <a:rPr lang="en-US" dirty="0">
                <a:solidFill>
                  <a:srgbClr val="000000"/>
                </a:solidFill>
                <a:latin typeface="Consolas"/>
              </a:rPr>
              <a:t>;</a:t>
            </a:r>
          </a:p>
          <a:p>
            <a:pPr marL="45720" indent="0">
              <a:spcBef>
                <a:spcPts val="0"/>
              </a:spcBef>
              <a:spcAft>
                <a:spcPts val="0"/>
              </a:spcAft>
              <a:buNone/>
            </a:pPr>
            <a:r>
              <a:rPr lang="en-US" dirty="0">
                <a:solidFill>
                  <a:srgbClr val="000000"/>
                </a:solidFill>
                <a:latin typeface="Consolas"/>
              </a:rPr>
              <a:t>       </a:t>
            </a:r>
            <a:r>
              <a:rPr lang="en-US" dirty="0">
                <a:solidFill>
                  <a:srgbClr val="7F0055"/>
                </a:solidFill>
                <a:latin typeface="Consolas"/>
              </a:rPr>
              <a:t>else</a:t>
            </a:r>
            <a:r>
              <a:rPr lang="en-US" dirty="0">
                <a:solidFill>
                  <a:srgbClr val="000000"/>
                </a:solidFill>
                <a:latin typeface="Consolas"/>
              </a:rPr>
              <a:t> </a:t>
            </a:r>
            <a:r>
              <a:rPr lang="en-US" dirty="0">
                <a:solidFill>
                  <a:srgbClr val="7F0055"/>
                </a:solidFill>
                <a:latin typeface="Consolas"/>
              </a:rPr>
              <a:t>if</a:t>
            </a:r>
            <a:r>
              <a:rPr lang="en-US" dirty="0">
                <a:solidFill>
                  <a:srgbClr val="000000"/>
                </a:solidFill>
                <a:latin typeface="Consolas"/>
              </a:rPr>
              <a:t> (score &lt; 70)</a:t>
            </a:r>
          </a:p>
          <a:p>
            <a:pPr marL="45720" indent="0">
              <a:spcBef>
                <a:spcPts val="0"/>
              </a:spcBef>
              <a:spcAft>
                <a:spcPts val="0"/>
              </a:spcAft>
              <a:buNone/>
            </a:pPr>
            <a:r>
              <a:rPr lang="en-US" dirty="0">
                <a:solidFill>
                  <a:srgbClr val="000000"/>
                </a:solidFill>
                <a:latin typeface="Consolas"/>
              </a:rPr>
              <a:t>          grade = </a:t>
            </a:r>
            <a:r>
              <a:rPr lang="en-US" dirty="0">
                <a:solidFill>
                  <a:srgbClr val="2A00FF"/>
                </a:solidFill>
                <a:latin typeface="Consolas"/>
              </a:rPr>
              <a:t>'D'</a:t>
            </a:r>
            <a:r>
              <a:rPr lang="en-US" dirty="0">
                <a:solidFill>
                  <a:srgbClr val="000000"/>
                </a:solidFill>
                <a:latin typeface="Consolas"/>
              </a:rPr>
              <a:t>;</a:t>
            </a:r>
          </a:p>
          <a:p>
            <a:pPr marL="45720" indent="0">
              <a:spcBef>
                <a:spcPts val="0"/>
              </a:spcBef>
              <a:spcAft>
                <a:spcPts val="0"/>
              </a:spcAft>
              <a:buNone/>
            </a:pPr>
            <a:r>
              <a:rPr lang="en-US" dirty="0">
                <a:solidFill>
                  <a:srgbClr val="000000"/>
                </a:solidFill>
                <a:latin typeface="Consolas"/>
              </a:rPr>
              <a:t>       </a:t>
            </a:r>
            <a:r>
              <a:rPr lang="en-US" dirty="0">
                <a:solidFill>
                  <a:srgbClr val="7F0055"/>
                </a:solidFill>
                <a:latin typeface="Consolas"/>
              </a:rPr>
              <a:t>else</a:t>
            </a:r>
            <a:r>
              <a:rPr lang="en-US" dirty="0">
                <a:solidFill>
                  <a:srgbClr val="000000"/>
                </a:solidFill>
                <a:latin typeface="Consolas"/>
              </a:rPr>
              <a:t> </a:t>
            </a:r>
            <a:r>
              <a:rPr lang="en-US" dirty="0">
                <a:solidFill>
                  <a:srgbClr val="7F0055"/>
                </a:solidFill>
                <a:latin typeface="Consolas"/>
              </a:rPr>
              <a:t>if</a:t>
            </a:r>
            <a:r>
              <a:rPr lang="en-US" dirty="0">
                <a:solidFill>
                  <a:srgbClr val="000000"/>
                </a:solidFill>
                <a:latin typeface="Consolas"/>
              </a:rPr>
              <a:t> (score &lt; 80)</a:t>
            </a:r>
          </a:p>
          <a:p>
            <a:pPr marL="45720" indent="0">
              <a:spcBef>
                <a:spcPts val="0"/>
              </a:spcBef>
              <a:spcAft>
                <a:spcPts val="0"/>
              </a:spcAft>
              <a:buNone/>
            </a:pPr>
            <a:r>
              <a:rPr lang="en-US" dirty="0">
                <a:solidFill>
                  <a:srgbClr val="000000"/>
                </a:solidFill>
                <a:latin typeface="Consolas"/>
              </a:rPr>
              <a:t>          grade = </a:t>
            </a:r>
            <a:r>
              <a:rPr lang="en-US" dirty="0">
                <a:solidFill>
                  <a:srgbClr val="2A00FF"/>
                </a:solidFill>
                <a:latin typeface="Consolas"/>
              </a:rPr>
              <a:t>'C'</a:t>
            </a:r>
            <a:r>
              <a:rPr lang="en-US" dirty="0">
                <a:solidFill>
                  <a:srgbClr val="000000"/>
                </a:solidFill>
                <a:latin typeface="Consolas"/>
              </a:rPr>
              <a:t>;</a:t>
            </a:r>
          </a:p>
          <a:p>
            <a:pPr marL="45720" indent="0">
              <a:spcBef>
                <a:spcPts val="0"/>
              </a:spcBef>
              <a:spcAft>
                <a:spcPts val="0"/>
              </a:spcAft>
              <a:buNone/>
            </a:pPr>
            <a:r>
              <a:rPr lang="en-US" dirty="0">
                <a:solidFill>
                  <a:srgbClr val="000000"/>
                </a:solidFill>
                <a:latin typeface="Consolas"/>
              </a:rPr>
              <a:t>       </a:t>
            </a:r>
            <a:r>
              <a:rPr lang="en-US" dirty="0">
                <a:solidFill>
                  <a:srgbClr val="7F0055"/>
                </a:solidFill>
                <a:latin typeface="Consolas"/>
              </a:rPr>
              <a:t>else</a:t>
            </a:r>
            <a:r>
              <a:rPr lang="en-US" dirty="0">
                <a:solidFill>
                  <a:srgbClr val="000000"/>
                </a:solidFill>
                <a:latin typeface="Consolas"/>
              </a:rPr>
              <a:t> </a:t>
            </a:r>
            <a:r>
              <a:rPr lang="en-US" dirty="0">
                <a:solidFill>
                  <a:srgbClr val="7F0055"/>
                </a:solidFill>
                <a:latin typeface="Consolas"/>
              </a:rPr>
              <a:t>if</a:t>
            </a:r>
            <a:r>
              <a:rPr lang="en-US" dirty="0">
                <a:solidFill>
                  <a:srgbClr val="000000"/>
                </a:solidFill>
                <a:latin typeface="Consolas"/>
              </a:rPr>
              <a:t> (score &lt; 90)</a:t>
            </a:r>
          </a:p>
          <a:p>
            <a:pPr marL="45720" indent="0">
              <a:spcBef>
                <a:spcPts val="0"/>
              </a:spcBef>
              <a:spcAft>
                <a:spcPts val="0"/>
              </a:spcAft>
              <a:buNone/>
            </a:pPr>
            <a:r>
              <a:rPr lang="en-US" dirty="0">
                <a:solidFill>
                  <a:srgbClr val="000000"/>
                </a:solidFill>
                <a:latin typeface="Consolas"/>
              </a:rPr>
              <a:t>          grade = </a:t>
            </a:r>
            <a:r>
              <a:rPr lang="en-US" dirty="0">
                <a:solidFill>
                  <a:srgbClr val="2A00FF"/>
                </a:solidFill>
                <a:latin typeface="Consolas"/>
              </a:rPr>
              <a:t>'B'</a:t>
            </a:r>
            <a:r>
              <a:rPr lang="en-US" dirty="0">
                <a:solidFill>
                  <a:srgbClr val="000000"/>
                </a:solidFill>
                <a:latin typeface="Consolas"/>
              </a:rPr>
              <a:t>;</a:t>
            </a:r>
          </a:p>
          <a:p>
            <a:pPr marL="45720" indent="0">
              <a:spcBef>
                <a:spcPts val="0"/>
              </a:spcBef>
              <a:spcAft>
                <a:spcPts val="0"/>
              </a:spcAft>
              <a:buNone/>
            </a:pPr>
            <a:r>
              <a:rPr lang="en-US" dirty="0">
                <a:solidFill>
                  <a:srgbClr val="000000"/>
                </a:solidFill>
                <a:latin typeface="Consolas"/>
              </a:rPr>
              <a:t>       </a:t>
            </a:r>
            <a:r>
              <a:rPr lang="en-US" dirty="0">
                <a:solidFill>
                  <a:srgbClr val="7F0055"/>
                </a:solidFill>
                <a:latin typeface="Consolas"/>
              </a:rPr>
              <a:t>else</a:t>
            </a:r>
            <a:r>
              <a:rPr lang="en-US" dirty="0">
                <a:solidFill>
                  <a:srgbClr val="000000"/>
                </a:solidFill>
                <a:latin typeface="Consolas"/>
              </a:rPr>
              <a:t> </a:t>
            </a:r>
            <a:r>
              <a:rPr lang="en-US" dirty="0">
                <a:solidFill>
                  <a:srgbClr val="7F0055"/>
                </a:solidFill>
                <a:latin typeface="Consolas"/>
              </a:rPr>
              <a:t>if</a:t>
            </a:r>
            <a:r>
              <a:rPr lang="en-US" dirty="0">
                <a:solidFill>
                  <a:srgbClr val="000000"/>
                </a:solidFill>
                <a:latin typeface="Consolas"/>
              </a:rPr>
              <a:t> (score &lt;= 100)</a:t>
            </a:r>
          </a:p>
          <a:p>
            <a:pPr marL="45720" indent="0">
              <a:spcBef>
                <a:spcPts val="0"/>
              </a:spcBef>
              <a:spcAft>
                <a:spcPts val="0"/>
              </a:spcAft>
              <a:buNone/>
            </a:pPr>
            <a:r>
              <a:rPr lang="en-US" dirty="0">
                <a:solidFill>
                  <a:srgbClr val="000000"/>
                </a:solidFill>
                <a:latin typeface="Consolas"/>
              </a:rPr>
              <a:t>          grade = </a:t>
            </a:r>
            <a:r>
              <a:rPr lang="en-US" dirty="0">
                <a:solidFill>
                  <a:srgbClr val="2A00FF"/>
                </a:solidFill>
                <a:latin typeface="Consolas"/>
              </a:rPr>
              <a:t>'A'</a:t>
            </a:r>
            <a:r>
              <a:rPr lang="en-US" dirty="0">
                <a:solidFill>
                  <a:srgbClr val="000000"/>
                </a:solidFill>
                <a:latin typeface="Consolas"/>
              </a:rPr>
              <a:t>;</a:t>
            </a:r>
          </a:p>
          <a:p>
            <a:pPr marL="45720" indent="0">
              <a:spcBef>
                <a:spcPts val="0"/>
              </a:spcBef>
              <a:spcAft>
                <a:spcPts val="0"/>
              </a:spcAft>
              <a:buNone/>
            </a:pPr>
            <a:r>
              <a:rPr lang="en-US" dirty="0">
                <a:solidFill>
                  <a:srgbClr val="000000"/>
                </a:solidFill>
                <a:latin typeface="Consolas"/>
              </a:rPr>
              <a:t>       </a:t>
            </a:r>
            <a:r>
              <a:rPr lang="en-US" dirty="0">
                <a:solidFill>
                  <a:srgbClr val="7F0055"/>
                </a:solidFill>
                <a:latin typeface="Consolas"/>
              </a:rPr>
              <a:t>else</a:t>
            </a:r>
            <a:r>
              <a:rPr lang="en-US" dirty="0">
                <a:solidFill>
                  <a:srgbClr val="000000"/>
                </a:solidFill>
                <a:latin typeface="Consolas"/>
              </a:rPr>
              <a:t>                </a:t>
            </a:r>
            <a:r>
              <a:rPr lang="en-US" dirty="0">
                <a:solidFill>
                  <a:srgbClr val="3F7F5F"/>
                </a:solidFill>
                <a:latin typeface="Consolas"/>
              </a:rPr>
              <a:t>// Invalid score</a:t>
            </a:r>
          </a:p>
          <a:p>
            <a:pPr marL="45720" indent="0">
              <a:spcBef>
                <a:spcPts val="0"/>
              </a:spcBef>
              <a:spcAft>
                <a:spcPts val="0"/>
              </a:spcAft>
              <a:buNone/>
            </a:pPr>
            <a:r>
              <a:rPr lang="en-US" dirty="0">
                <a:solidFill>
                  <a:srgbClr val="000000"/>
                </a:solidFill>
                <a:latin typeface="Consolas"/>
              </a:rPr>
              <a:t>          grade = </a:t>
            </a:r>
            <a:r>
              <a:rPr lang="en-US" dirty="0" smtClean="0">
                <a:solidFill>
                  <a:srgbClr val="2A00FF"/>
                </a:solidFill>
                <a:latin typeface="Consolas"/>
              </a:rPr>
              <a:t>'?'</a:t>
            </a:r>
            <a:r>
              <a:rPr lang="en-US" dirty="0" smtClean="0">
                <a:solidFill>
                  <a:srgbClr val="000000"/>
                </a:solidFill>
                <a:latin typeface="Consolas"/>
              </a:rPr>
              <a:t>;</a:t>
            </a:r>
          </a:p>
          <a:p>
            <a:pPr marL="45720" indent="0">
              <a:spcBef>
                <a:spcPts val="0"/>
              </a:spcBef>
              <a:spcAft>
                <a:spcPts val="0"/>
              </a:spcAft>
              <a:buNone/>
            </a:pPr>
            <a:endParaRPr lang="en-US" dirty="0">
              <a:solidFill>
                <a:srgbClr val="000000"/>
              </a:solidFill>
              <a:latin typeface="Consolas"/>
            </a:endParaRPr>
          </a:p>
          <a:p>
            <a:pPr marL="45720" indent="0">
              <a:spcBef>
                <a:spcPts val="0"/>
              </a:spcBef>
              <a:spcAft>
                <a:spcPts val="0"/>
              </a:spcAft>
              <a:buNone/>
            </a:pPr>
            <a:r>
              <a:rPr lang="en-US" sz="1800" dirty="0">
                <a:solidFill>
                  <a:srgbClr val="000000"/>
                </a:solidFill>
              </a:rPr>
              <a:t>See </a:t>
            </a:r>
            <a:r>
              <a:rPr lang="en-US" sz="1800" dirty="0">
                <a:solidFill>
                  <a:srgbClr val="000000"/>
                </a:solidFill>
                <a:hlinkClick r:id="rId2"/>
              </a:rPr>
              <a:t>http://jackmyers.info/ioop/src/Lesson-03/booleanExpressions_conditionalStatements/TestGrade.java</a:t>
            </a:r>
            <a:r>
              <a:rPr lang="en-US" sz="1800" dirty="0" smtClean="0">
                <a:solidFill>
                  <a:srgbClr val="000000"/>
                </a:solidFill>
              </a:rPr>
              <a:t> </a:t>
            </a:r>
            <a:endParaRPr lang="en-US" sz="1800" dirty="0"/>
          </a:p>
        </p:txBody>
      </p:sp>
      <p:sp>
        <p:nvSpPr>
          <p:cNvPr id="3" name="Title 2"/>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33485746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193538" name="Rectangle 2"/>
          <p:cNvSpPr>
            <a:spLocks noGrp="1" noChangeArrowheads="1"/>
          </p:cNvSpPr>
          <p:nvPr>
            <p:ph type="title"/>
          </p:nvPr>
        </p:nvSpPr>
        <p:spPr/>
        <p:txBody>
          <a:bodyPr/>
          <a:lstStyle/>
          <a:p>
            <a:r>
              <a:rPr lang="en-US">
                <a:latin typeface="Courier New" pitchFamily="49" charset="0"/>
              </a:rPr>
              <a:t>if</a:t>
            </a:r>
            <a:r>
              <a:rPr lang="en-US"/>
              <a:t>-</a:t>
            </a:r>
            <a:r>
              <a:rPr lang="en-US">
                <a:latin typeface="Courier New" pitchFamily="49" charset="0"/>
              </a:rPr>
              <a:t>else</a:t>
            </a:r>
            <a:r>
              <a:rPr lang="en-US"/>
              <a:t>-</a:t>
            </a:r>
            <a:r>
              <a:rPr lang="en-US">
                <a:latin typeface="Courier New" pitchFamily="49" charset="0"/>
              </a:rPr>
              <a:t>if</a:t>
            </a:r>
            <a:r>
              <a:rPr lang="en-US"/>
              <a:t> Flowchart</a:t>
            </a:r>
          </a:p>
        </p:txBody>
      </p:sp>
      <p:pic>
        <p:nvPicPr>
          <p:cNvPr id="193541" name="Picture 5" descr="Fig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1750394"/>
            <a:ext cx="6677025" cy="450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851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p:txBody>
          <a:bodyPr>
            <a:normAutofit fontScale="92500" lnSpcReduction="10000"/>
          </a:bodyPr>
          <a:lstStyle/>
          <a:p>
            <a:r>
              <a:rPr lang="en-US" sz="2800" dirty="0"/>
              <a:t>Comments are ignored by the Java compiler so they need no semi-colons.</a:t>
            </a:r>
          </a:p>
          <a:p>
            <a:r>
              <a:rPr lang="en-US" sz="2800" dirty="0"/>
              <a:t>Other Java code elements that do not need semi colons include:</a:t>
            </a:r>
          </a:p>
          <a:p>
            <a:pPr lvl="1"/>
            <a:r>
              <a:rPr lang="en-US" sz="2400" dirty="0"/>
              <a:t>class headers</a:t>
            </a:r>
          </a:p>
          <a:p>
            <a:pPr lvl="2"/>
            <a:r>
              <a:rPr lang="en-US" sz="2000" dirty="0"/>
              <a:t>Terminated by the code within its curly braces.</a:t>
            </a:r>
          </a:p>
          <a:p>
            <a:pPr lvl="1"/>
            <a:r>
              <a:rPr lang="en-US" sz="2400" dirty="0"/>
              <a:t>method headers</a:t>
            </a:r>
          </a:p>
          <a:p>
            <a:pPr lvl="2"/>
            <a:r>
              <a:rPr lang="en-US" sz="2000" dirty="0"/>
              <a:t>Terminated by the code within its curly braces.</a:t>
            </a:r>
          </a:p>
          <a:p>
            <a:pPr lvl="1"/>
            <a:r>
              <a:rPr lang="en-US" sz="2400" dirty="0"/>
              <a:t>curly braces</a:t>
            </a:r>
          </a:p>
          <a:p>
            <a:pPr lvl="2"/>
            <a:r>
              <a:rPr lang="en-US" sz="2000" dirty="0"/>
              <a:t>Part of framework code that needs no semi-colon termination.</a:t>
            </a:r>
          </a:p>
        </p:txBody>
      </p:sp>
      <p:sp>
        <p:nvSpPr>
          <p:cNvPr id="14339" name="Rectangle 2"/>
          <p:cNvSpPr>
            <a:spLocks noGrp="1" noChangeArrowheads="1"/>
          </p:cNvSpPr>
          <p:nvPr>
            <p:ph type="title"/>
          </p:nvPr>
        </p:nvSpPr>
        <p:spPr/>
        <p:txBody>
          <a:bodyPr/>
          <a:lstStyle/>
          <a:p>
            <a:r>
              <a:rPr lang="en-US"/>
              <a:t>Java Statements</a:t>
            </a:r>
          </a:p>
        </p:txBody>
      </p:sp>
    </p:spTree>
    <p:extLst>
      <p:ext uri="{BB962C8B-B14F-4D97-AF65-F5344CB8AC3E}">
        <p14:creationId xmlns:p14="http://schemas.microsoft.com/office/powerpoint/2010/main" val="37884509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968831" y="1295400"/>
            <a:ext cx="5937663" cy="4912233"/>
          </a:xfrm>
          <a:solidFill>
            <a:schemeClr val="bg1"/>
          </a:solidFill>
        </p:spPr>
        <p:txBody>
          <a:bodyPr>
            <a:noAutofit/>
          </a:bodyPr>
          <a:lstStyle/>
          <a:p>
            <a:pPr marL="45720" indent="0">
              <a:spcBef>
                <a:spcPts val="0"/>
              </a:spcBef>
              <a:buNone/>
            </a:pPr>
            <a:r>
              <a:rPr lang="en-US" sz="1600" dirty="0">
                <a:solidFill>
                  <a:srgbClr val="000000"/>
                </a:solidFill>
                <a:latin typeface="Consolas"/>
              </a:rPr>
              <a:t> </a:t>
            </a:r>
            <a:r>
              <a:rPr lang="en-US" sz="1600" dirty="0">
                <a:solidFill>
                  <a:srgbClr val="3F7F5F"/>
                </a:solidFill>
                <a:latin typeface="Consolas"/>
              </a:rPr>
              <a:t>// Determine whether the user qualifies.</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(employed == </a:t>
            </a:r>
            <a:r>
              <a:rPr lang="en-US" sz="1600" dirty="0">
                <a:solidFill>
                  <a:srgbClr val="2A00FF"/>
                </a:solidFill>
                <a:latin typeface="Consolas"/>
              </a:rPr>
              <a:t>'y'</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err="1">
                <a:solidFill>
                  <a:srgbClr val="000000"/>
                </a:solidFill>
                <a:latin typeface="Consolas"/>
              </a:rPr>
              <a:t>recentGrad</a:t>
            </a:r>
            <a:r>
              <a:rPr lang="en-US" sz="1600" dirty="0">
                <a:solidFill>
                  <a:srgbClr val="000000"/>
                </a:solidFill>
                <a:latin typeface="Consolas"/>
              </a:rPr>
              <a:t> == </a:t>
            </a:r>
            <a:r>
              <a:rPr lang="en-US" sz="1600" dirty="0">
                <a:solidFill>
                  <a:srgbClr val="2A00FF"/>
                </a:solidFill>
                <a:latin typeface="Consolas"/>
              </a:rPr>
              <a:t>'y'</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err="1">
                <a:solidFill>
                  <a:srgbClr val="000000"/>
                </a:solidFill>
                <a:latin typeface="Consolas"/>
              </a:rPr>
              <a:t>System.out.println</a:t>
            </a:r>
            <a:r>
              <a:rPr lang="en-US" sz="1600" dirty="0">
                <a:solidFill>
                  <a:srgbClr val="000000"/>
                </a:solidFill>
                <a:latin typeface="Consolas"/>
              </a:rPr>
              <a:t>(</a:t>
            </a:r>
            <a:r>
              <a:rPr lang="en-US" sz="1600" dirty="0">
                <a:solidFill>
                  <a:srgbClr val="2A00FF"/>
                </a:solidFill>
                <a:latin typeface="Consolas"/>
              </a:rPr>
              <a:t>"You qualify for </a:t>
            </a:r>
            <a:r>
              <a:rPr lang="en-US" sz="1600" dirty="0" smtClean="0">
                <a:solidFill>
                  <a:srgbClr val="2A00FF"/>
                </a:solidFill>
                <a:latin typeface="Consolas"/>
              </a:rPr>
              <a:t>" </a:t>
            </a:r>
            <a:r>
              <a:rPr lang="en-US" sz="1600" dirty="0">
                <a:solidFill>
                  <a:srgbClr val="000000"/>
                </a:solidFill>
                <a:latin typeface="Consolas"/>
              </a:rPr>
              <a:t>+</a:t>
            </a:r>
            <a:r>
              <a:rPr lang="en-US" sz="1600" dirty="0" smtClean="0">
                <a:solidFill>
                  <a:srgbClr val="2A00FF"/>
                </a:solidFill>
                <a:latin typeface="Consolas"/>
              </a:rPr>
              <a:t> </a:t>
            </a:r>
            <a:br>
              <a:rPr lang="en-US" sz="1600" dirty="0" smtClean="0">
                <a:solidFill>
                  <a:srgbClr val="2A00FF"/>
                </a:solidFill>
                <a:latin typeface="Consolas"/>
              </a:rPr>
            </a:br>
            <a:r>
              <a:rPr lang="en-US" sz="1600" dirty="0" smtClean="0">
                <a:solidFill>
                  <a:srgbClr val="2A00FF"/>
                </a:solidFill>
                <a:latin typeface="Consolas"/>
              </a:rPr>
              <a:t>                 </a:t>
            </a:r>
            <a:r>
              <a:rPr lang="en-US" sz="1600" dirty="0" smtClean="0">
                <a:solidFill>
                  <a:srgbClr val="000000"/>
                </a:solidFill>
                <a:latin typeface="Consolas"/>
              </a:rPr>
              <a:t> </a:t>
            </a:r>
            <a:r>
              <a:rPr lang="en-US" sz="1600" dirty="0" smtClean="0">
                <a:solidFill>
                  <a:srgbClr val="2A00FF"/>
                </a:solidFill>
                <a:latin typeface="Consolas"/>
              </a:rPr>
              <a:t>"the special interest </a:t>
            </a:r>
            <a:r>
              <a:rPr lang="en-US" sz="1600" dirty="0">
                <a:solidFill>
                  <a:srgbClr val="2A00FF"/>
                </a:solidFill>
                <a:latin typeface="Consolas"/>
              </a:rPr>
              <a:t>rate."</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7F0055"/>
                </a:solidFill>
                <a:latin typeface="Consolas"/>
              </a:rPr>
              <a:t>else</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err="1">
                <a:solidFill>
                  <a:srgbClr val="000000"/>
                </a:solidFill>
                <a:latin typeface="Consolas"/>
              </a:rPr>
              <a:t>System.out.println</a:t>
            </a:r>
            <a:r>
              <a:rPr lang="en-US" sz="1600" dirty="0">
                <a:solidFill>
                  <a:srgbClr val="000000"/>
                </a:solidFill>
                <a:latin typeface="Consolas"/>
              </a:rPr>
              <a:t>(</a:t>
            </a:r>
            <a:r>
              <a:rPr lang="en-US" sz="1600" dirty="0">
                <a:solidFill>
                  <a:srgbClr val="2A00FF"/>
                </a:solidFill>
                <a:latin typeface="Consolas"/>
              </a:rPr>
              <a:t>"You must be </a:t>
            </a:r>
            <a:r>
              <a:rPr lang="en-US" sz="1600" dirty="0" smtClean="0">
                <a:solidFill>
                  <a:srgbClr val="2A00FF"/>
                </a:solidFill>
                <a:latin typeface="Consolas"/>
              </a:rPr>
              <a:t>a " </a:t>
            </a:r>
            <a:r>
              <a:rPr lang="en-US" sz="1600" dirty="0" smtClean="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smtClean="0">
                <a:solidFill>
                  <a:srgbClr val="2A00FF"/>
                </a:solidFill>
                <a:latin typeface="Consolas"/>
              </a:rPr>
              <a:t>"recent college graduate </a:t>
            </a:r>
            <a:r>
              <a:rPr lang="en-US" sz="1600" dirty="0">
                <a:solidFill>
                  <a:srgbClr val="2A00FF"/>
                </a:solidFill>
                <a:latin typeface="Consolas"/>
              </a:rPr>
              <a:t>to qualify."</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7F0055"/>
                </a:solidFill>
                <a:latin typeface="Consolas"/>
              </a:rPr>
              <a:t>else</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err="1">
                <a:solidFill>
                  <a:srgbClr val="000000"/>
                </a:solidFill>
                <a:latin typeface="Consolas"/>
              </a:rPr>
              <a:t>System.out.println</a:t>
            </a:r>
            <a:r>
              <a:rPr lang="en-US" sz="1600" dirty="0">
                <a:solidFill>
                  <a:srgbClr val="000000"/>
                </a:solidFill>
                <a:latin typeface="Consolas"/>
              </a:rPr>
              <a:t>(</a:t>
            </a:r>
            <a:r>
              <a:rPr lang="en-US" sz="1600" dirty="0">
                <a:solidFill>
                  <a:srgbClr val="2A00FF"/>
                </a:solidFill>
                <a:latin typeface="Consolas"/>
              </a:rPr>
              <a:t>"You must be </a:t>
            </a:r>
            <a:r>
              <a:rPr lang="en-US" sz="1600" dirty="0" smtClean="0">
                <a:solidFill>
                  <a:srgbClr val="2A00FF"/>
                </a:solidFill>
                <a:latin typeface="Consolas"/>
              </a:rPr>
              <a:t>employed" </a:t>
            </a:r>
            <a:r>
              <a:rPr lang="en-US" sz="1600" dirty="0" smtClean="0">
                <a:solidFill>
                  <a:srgbClr val="000000"/>
                </a:solidFill>
                <a:latin typeface="Consolas"/>
              </a:rPr>
              <a:t>+</a:t>
            </a:r>
            <a:br>
              <a:rPr lang="en-US" sz="1600" dirty="0" smtClean="0">
                <a:solidFill>
                  <a:srgbClr val="000000"/>
                </a:solidFill>
                <a:latin typeface="Consolas"/>
              </a:rPr>
            </a:br>
            <a:r>
              <a:rPr lang="en-US" sz="1600" dirty="0" smtClean="0">
                <a:solidFill>
                  <a:srgbClr val="000000"/>
                </a:solidFill>
                <a:latin typeface="Consolas"/>
              </a:rPr>
              <a:t>                          </a:t>
            </a:r>
            <a:r>
              <a:rPr lang="en-US" sz="1600" dirty="0" smtClean="0">
                <a:solidFill>
                  <a:srgbClr val="2A00FF"/>
                </a:solidFill>
                <a:latin typeface="Consolas"/>
              </a:rPr>
              <a:t> </a:t>
            </a:r>
            <a:r>
              <a:rPr lang="en-US" sz="1600" dirty="0">
                <a:solidFill>
                  <a:srgbClr val="2A00FF"/>
                </a:solidFill>
                <a:latin typeface="Consolas"/>
              </a:rPr>
              <a:t>to qualify."</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000000"/>
                </a:solidFill>
                <a:latin typeface="Consolas"/>
              </a:rPr>
              <a:t>}</a:t>
            </a:r>
          </a:p>
          <a:p>
            <a:pPr marL="45720" indent="0">
              <a:spcBef>
                <a:spcPts val="0"/>
              </a:spcBef>
              <a:buNone/>
            </a:pPr>
            <a:r>
              <a:rPr lang="en-US" sz="1600" dirty="0">
                <a:solidFill>
                  <a:srgbClr val="000000"/>
                </a:solidFill>
                <a:latin typeface="Consolas"/>
              </a:rPr>
              <a:t> </a:t>
            </a:r>
            <a:r>
              <a:rPr lang="en-US" sz="1600" dirty="0" smtClean="0">
                <a:solidFill>
                  <a:srgbClr val="000000"/>
                </a:solidFill>
                <a:latin typeface="Consolas"/>
              </a:rPr>
              <a:t>  }</a:t>
            </a:r>
            <a:endParaRPr lang="en-US" sz="1600" dirty="0"/>
          </a:p>
        </p:txBody>
      </p:sp>
      <p:sp>
        <p:nvSpPr>
          <p:cNvPr id="155650" name="Rectangle 2"/>
          <p:cNvSpPr>
            <a:spLocks noGrp="1" noChangeArrowheads="1"/>
          </p:cNvSpPr>
          <p:nvPr>
            <p:ph type="title"/>
          </p:nvPr>
        </p:nvSpPr>
        <p:spPr/>
        <p:txBody>
          <a:bodyPr/>
          <a:lstStyle/>
          <a:p>
            <a:r>
              <a:rPr lang="en-US"/>
              <a:t>Nested </a:t>
            </a:r>
            <a:r>
              <a:rPr lang="en-US">
                <a:latin typeface="Courier New" pitchFamily="49" charset="0"/>
              </a:rPr>
              <a:t>if</a:t>
            </a:r>
            <a:r>
              <a:rPr lang="en-US"/>
              <a:t> Statements</a:t>
            </a:r>
          </a:p>
        </p:txBody>
      </p:sp>
      <p:sp>
        <p:nvSpPr>
          <p:cNvPr id="7" name="Rectangle 6"/>
          <p:cNvSpPr/>
          <p:nvPr/>
        </p:nvSpPr>
        <p:spPr>
          <a:xfrm>
            <a:off x="3794166" y="1989992"/>
            <a:ext cx="5005450" cy="2597724"/>
          </a:xfrm>
          <a:prstGeom prst="rect">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51" name="Rectangle 3"/>
          <p:cNvSpPr>
            <a:spLocks noGrp="1" noChangeArrowheads="1"/>
          </p:cNvSpPr>
          <p:nvPr>
            <p:ph sz="half" idx="1"/>
          </p:nvPr>
        </p:nvSpPr>
        <p:spPr>
          <a:xfrm>
            <a:off x="0" y="1719071"/>
            <a:ext cx="3200400" cy="4912233"/>
          </a:xfrm>
        </p:spPr>
        <p:txBody>
          <a:bodyPr/>
          <a:lstStyle/>
          <a:p>
            <a:r>
              <a:rPr lang="en-US" dirty="0"/>
              <a:t>If an </a:t>
            </a:r>
            <a:r>
              <a:rPr lang="en-US" dirty="0">
                <a:latin typeface="Courier New" pitchFamily="49" charset="0"/>
              </a:rPr>
              <a:t>if</a:t>
            </a:r>
            <a:r>
              <a:rPr lang="en-US" dirty="0"/>
              <a:t> statement appears inside </a:t>
            </a:r>
            <a:r>
              <a:rPr lang="en-US" dirty="0" smtClean="0"/>
              <a:t> another </a:t>
            </a:r>
            <a:r>
              <a:rPr lang="en-US" dirty="0">
                <a:latin typeface="Courier New" pitchFamily="49" charset="0"/>
              </a:rPr>
              <a:t>if</a:t>
            </a:r>
            <a:r>
              <a:rPr lang="en-US" dirty="0"/>
              <a:t> </a:t>
            </a:r>
            <a:r>
              <a:rPr lang="en-US" dirty="0" smtClean="0"/>
              <a:t>statement  (</a:t>
            </a:r>
            <a:r>
              <a:rPr lang="en-US" dirty="0"/>
              <a:t>single </a:t>
            </a:r>
            <a:r>
              <a:rPr lang="en-US" dirty="0" smtClean="0"/>
              <a:t/>
            </a:r>
            <a:br>
              <a:rPr lang="en-US" dirty="0" smtClean="0"/>
            </a:br>
            <a:r>
              <a:rPr lang="en-US" dirty="0" smtClean="0"/>
              <a:t>or </a:t>
            </a:r>
            <a:r>
              <a:rPr lang="en-US" dirty="0"/>
              <a:t>block) it is </a:t>
            </a:r>
            <a:r>
              <a:rPr lang="en-US" dirty="0" smtClean="0"/>
              <a:t>called</a:t>
            </a:r>
            <a:br>
              <a:rPr lang="en-US" dirty="0" smtClean="0"/>
            </a:br>
            <a:r>
              <a:rPr lang="en-US" dirty="0" smtClean="0"/>
              <a:t>a </a:t>
            </a:r>
            <a:r>
              <a:rPr lang="en-US" i="1" dirty="0"/>
              <a:t>nested </a:t>
            </a:r>
            <a:r>
              <a:rPr lang="en-US" i="1" dirty="0">
                <a:latin typeface="Courier New" pitchFamily="49" charset="0"/>
              </a:rPr>
              <a:t>if</a:t>
            </a:r>
            <a:r>
              <a:rPr lang="en-US" dirty="0"/>
              <a:t>  </a:t>
            </a:r>
            <a:r>
              <a:rPr lang="en-US" dirty="0" smtClean="0"/>
              <a:t>statement</a:t>
            </a:r>
            <a:r>
              <a:rPr lang="en-US" dirty="0"/>
              <a:t>.</a:t>
            </a:r>
          </a:p>
          <a:p>
            <a:endParaRPr lang="en-US" sz="1100" dirty="0" smtClean="0"/>
          </a:p>
          <a:p>
            <a:r>
              <a:rPr lang="en-US" dirty="0" smtClean="0"/>
              <a:t>The </a:t>
            </a:r>
            <a:r>
              <a:rPr lang="en-US" dirty="0"/>
              <a:t>nested </a:t>
            </a:r>
            <a:r>
              <a:rPr lang="en-US" dirty="0">
                <a:latin typeface="Courier New" pitchFamily="49" charset="0"/>
              </a:rPr>
              <a:t>if</a:t>
            </a:r>
            <a:r>
              <a:rPr lang="en-US" dirty="0"/>
              <a:t> is executed only if the outer </a:t>
            </a:r>
            <a:r>
              <a:rPr lang="en-US" dirty="0">
                <a:latin typeface="Courier New" pitchFamily="49" charset="0"/>
              </a:rPr>
              <a:t>if</a:t>
            </a:r>
            <a:r>
              <a:rPr lang="en-US" dirty="0"/>
              <a:t> statement results in a true condition</a:t>
            </a:r>
            <a:r>
              <a:rPr lang="en-US" dirty="0" smtClean="0"/>
              <a:t>.</a:t>
            </a:r>
          </a:p>
          <a:p>
            <a:endParaRPr lang="en-US" sz="1050" dirty="0"/>
          </a:p>
        </p:txBody>
      </p:sp>
      <p:sp>
        <p:nvSpPr>
          <p:cNvPr id="3" name="Rectangle 2"/>
          <p:cNvSpPr/>
          <p:nvPr/>
        </p:nvSpPr>
        <p:spPr>
          <a:xfrm>
            <a:off x="35257" y="6172200"/>
            <a:ext cx="5410200" cy="523220"/>
          </a:xfrm>
          <a:prstGeom prst="rect">
            <a:avLst/>
          </a:prstGeom>
        </p:spPr>
        <p:txBody>
          <a:bodyPr wrap="square">
            <a:spAutoFit/>
          </a:bodyPr>
          <a:lstStyle/>
          <a:p>
            <a:r>
              <a:rPr lang="en-US" sz="1400" dirty="0"/>
              <a:t>See example: </a:t>
            </a:r>
            <a:r>
              <a:rPr lang="en-US" sz="1400" dirty="0">
                <a:hlinkClick r:id="rId2"/>
              </a:rPr>
              <a:t>http://jackmyers.info/ioop/src/Lesson-03/booleanExpressions_conditionalStatements/LoanQualifier.java</a:t>
            </a:r>
            <a:r>
              <a:rPr lang="en-US" sz="1400" dirty="0"/>
              <a:t> </a:t>
            </a:r>
          </a:p>
        </p:txBody>
      </p:sp>
    </p:spTree>
    <p:extLst>
      <p:ext uri="{BB962C8B-B14F-4D97-AF65-F5344CB8AC3E}">
        <p14:creationId xmlns:p14="http://schemas.microsoft.com/office/powerpoint/2010/main" val="286910677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Nested </a:t>
            </a:r>
            <a:r>
              <a:rPr lang="en-US">
                <a:latin typeface="Courier New" pitchFamily="49" charset="0"/>
              </a:rPr>
              <a:t>if</a:t>
            </a:r>
            <a:r>
              <a:rPr lang="en-US"/>
              <a:t> Statement Flowcharts</a:t>
            </a:r>
          </a:p>
        </p:txBody>
      </p:sp>
      <p:grpSp>
        <p:nvGrpSpPr>
          <p:cNvPr id="156706" name="Group 34"/>
          <p:cNvGrpSpPr>
            <a:grpSpLocks/>
          </p:cNvGrpSpPr>
          <p:nvPr/>
        </p:nvGrpSpPr>
        <p:grpSpPr bwMode="auto">
          <a:xfrm>
            <a:off x="1219200" y="1371600"/>
            <a:ext cx="7010400" cy="4953000"/>
            <a:chOff x="864" y="672"/>
            <a:chExt cx="4416" cy="3120"/>
          </a:xfrm>
        </p:grpSpPr>
        <p:sp>
          <p:nvSpPr>
            <p:cNvPr id="156677" name="Rectangle 5"/>
            <p:cNvSpPr>
              <a:spLocks noChangeArrowheads="1"/>
            </p:cNvSpPr>
            <p:nvPr/>
          </p:nvSpPr>
          <p:spPr bwMode="auto">
            <a:xfrm rot="2701371">
              <a:off x="2400" y="1152"/>
              <a:ext cx="720" cy="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800" baseline="0"/>
            </a:p>
          </p:txBody>
        </p:sp>
        <p:sp>
          <p:nvSpPr>
            <p:cNvPr id="156678" name="Rectangle 6"/>
            <p:cNvSpPr>
              <a:spLocks noChangeArrowheads="1"/>
            </p:cNvSpPr>
            <p:nvPr/>
          </p:nvSpPr>
          <p:spPr bwMode="auto">
            <a:xfrm>
              <a:off x="2688" y="2544"/>
              <a:ext cx="864"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a jacket.</a:t>
              </a:r>
            </a:p>
          </p:txBody>
        </p:sp>
        <p:cxnSp>
          <p:nvCxnSpPr>
            <p:cNvPr id="156679" name="AutoShape 7"/>
            <p:cNvCxnSpPr>
              <a:cxnSpLocks noChangeShapeType="1"/>
            </p:cNvCxnSpPr>
            <p:nvPr/>
          </p:nvCxnSpPr>
          <p:spPr bwMode="auto">
            <a:xfrm>
              <a:off x="3312" y="1488"/>
              <a:ext cx="696" cy="2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680" name="Text Box 8"/>
            <p:cNvSpPr txBox="1">
              <a:spLocks noChangeArrowheads="1"/>
            </p:cNvSpPr>
            <p:nvPr/>
          </p:nvSpPr>
          <p:spPr bwMode="auto">
            <a:xfrm>
              <a:off x="3637" y="1246"/>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Yes</a:t>
              </a:r>
            </a:p>
          </p:txBody>
        </p:sp>
        <p:sp>
          <p:nvSpPr>
            <p:cNvPr id="156681" name="Line 9"/>
            <p:cNvSpPr>
              <a:spLocks noChangeShapeType="1"/>
            </p:cNvSpPr>
            <p:nvPr/>
          </p:nvSpPr>
          <p:spPr bwMode="auto">
            <a:xfrm>
              <a:off x="2757" y="672"/>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682" name="Text Box 10"/>
            <p:cNvSpPr txBox="1">
              <a:spLocks noChangeArrowheads="1"/>
            </p:cNvSpPr>
            <p:nvPr/>
          </p:nvSpPr>
          <p:spPr bwMode="auto">
            <a:xfrm>
              <a:off x="2448" y="1296"/>
              <a:ext cx="62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Is it cold</a:t>
              </a:r>
            </a:p>
            <a:p>
              <a:pPr algn="ctr"/>
              <a:r>
                <a:rPr lang="en-US" sz="1800" baseline="0"/>
                <a:t>outside?</a:t>
              </a:r>
            </a:p>
          </p:txBody>
        </p:sp>
        <p:sp>
          <p:nvSpPr>
            <p:cNvPr id="156683" name="Rectangle 11"/>
            <p:cNvSpPr>
              <a:spLocks noChangeArrowheads="1"/>
            </p:cNvSpPr>
            <p:nvPr/>
          </p:nvSpPr>
          <p:spPr bwMode="auto">
            <a:xfrm>
              <a:off x="864" y="1776"/>
              <a:ext cx="120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shorts.</a:t>
              </a:r>
            </a:p>
          </p:txBody>
        </p:sp>
        <p:cxnSp>
          <p:nvCxnSpPr>
            <p:cNvPr id="156684" name="AutoShape 12"/>
            <p:cNvCxnSpPr>
              <a:cxnSpLocks noChangeShapeType="1"/>
              <a:endCxn id="156683" idx="0"/>
            </p:cNvCxnSpPr>
            <p:nvPr/>
          </p:nvCxnSpPr>
          <p:spPr bwMode="auto">
            <a:xfrm rot="10800000" flipV="1">
              <a:off x="1464" y="1489"/>
              <a:ext cx="744" cy="287"/>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687" name="Rectangle 15"/>
            <p:cNvSpPr>
              <a:spLocks noChangeArrowheads="1"/>
            </p:cNvSpPr>
            <p:nvPr/>
          </p:nvSpPr>
          <p:spPr bwMode="auto">
            <a:xfrm rot="2701371">
              <a:off x="3720" y="1944"/>
              <a:ext cx="528"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1800" baseline="0"/>
            </a:p>
          </p:txBody>
        </p:sp>
        <p:sp>
          <p:nvSpPr>
            <p:cNvPr id="156688" name="Text Box 16"/>
            <p:cNvSpPr txBox="1">
              <a:spLocks noChangeArrowheads="1"/>
            </p:cNvSpPr>
            <p:nvPr/>
          </p:nvSpPr>
          <p:spPr bwMode="auto">
            <a:xfrm>
              <a:off x="3624" y="1968"/>
              <a:ext cx="6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Is it</a:t>
              </a:r>
            </a:p>
            <a:p>
              <a:pPr algn="ctr"/>
              <a:r>
                <a:rPr lang="en-US" sz="1800" baseline="0"/>
                <a:t>snowing?</a:t>
              </a:r>
            </a:p>
          </p:txBody>
        </p:sp>
        <p:sp>
          <p:nvSpPr>
            <p:cNvPr id="156689" name="Rectangle 17"/>
            <p:cNvSpPr>
              <a:spLocks noChangeArrowheads="1"/>
            </p:cNvSpPr>
            <p:nvPr/>
          </p:nvSpPr>
          <p:spPr bwMode="auto">
            <a:xfrm>
              <a:off x="4416" y="2544"/>
              <a:ext cx="864"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aseline="0"/>
                <a:t>Wear a parka.</a:t>
              </a:r>
            </a:p>
          </p:txBody>
        </p:sp>
        <p:cxnSp>
          <p:nvCxnSpPr>
            <p:cNvPr id="156690" name="AutoShape 18"/>
            <p:cNvCxnSpPr>
              <a:cxnSpLocks noChangeShapeType="1"/>
              <a:endCxn id="156678" idx="0"/>
            </p:cNvCxnSpPr>
            <p:nvPr/>
          </p:nvCxnSpPr>
          <p:spPr bwMode="auto">
            <a:xfrm rot="10800000" flipV="1">
              <a:off x="3120" y="2256"/>
              <a:ext cx="456" cy="2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692" name="Text Box 20"/>
            <p:cNvSpPr txBox="1">
              <a:spLocks noChangeArrowheads="1"/>
            </p:cNvSpPr>
            <p:nvPr/>
          </p:nvSpPr>
          <p:spPr bwMode="auto">
            <a:xfrm>
              <a:off x="1728" y="1198"/>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aseline="0"/>
                <a:t>No</a:t>
              </a:r>
            </a:p>
          </p:txBody>
        </p:sp>
        <p:sp>
          <p:nvSpPr>
            <p:cNvPr id="156693" name="Text Box 21"/>
            <p:cNvSpPr txBox="1">
              <a:spLocks noChangeArrowheads="1"/>
            </p:cNvSpPr>
            <p:nvPr/>
          </p:nvSpPr>
          <p:spPr bwMode="auto">
            <a:xfrm>
              <a:off x="3216" y="2016"/>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aseline="0"/>
                <a:t>No</a:t>
              </a:r>
            </a:p>
          </p:txBody>
        </p:sp>
        <p:cxnSp>
          <p:nvCxnSpPr>
            <p:cNvPr id="156694" name="AutoShape 22"/>
            <p:cNvCxnSpPr>
              <a:cxnSpLocks noChangeShapeType="1"/>
              <a:endCxn id="156689" idx="0"/>
            </p:cNvCxnSpPr>
            <p:nvPr/>
          </p:nvCxnSpPr>
          <p:spPr bwMode="auto">
            <a:xfrm>
              <a:off x="4416" y="2208"/>
              <a:ext cx="432" cy="336"/>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695" name="Text Box 23"/>
            <p:cNvSpPr txBox="1">
              <a:spLocks noChangeArrowheads="1"/>
            </p:cNvSpPr>
            <p:nvPr/>
          </p:nvSpPr>
          <p:spPr bwMode="auto">
            <a:xfrm>
              <a:off x="4464" y="1968"/>
              <a:ext cx="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Yes</a:t>
              </a:r>
            </a:p>
          </p:txBody>
        </p:sp>
        <p:sp>
          <p:nvSpPr>
            <p:cNvPr id="156698" name="Line 26"/>
            <p:cNvSpPr>
              <a:spLocks noChangeShapeType="1"/>
            </p:cNvSpPr>
            <p:nvPr/>
          </p:nvSpPr>
          <p:spPr bwMode="auto">
            <a:xfrm>
              <a:off x="1440" y="2016"/>
              <a:ext cx="0" cy="15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699" name="Line 27"/>
            <p:cNvSpPr>
              <a:spLocks noChangeShapeType="1"/>
            </p:cNvSpPr>
            <p:nvPr/>
          </p:nvSpPr>
          <p:spPr bwMode="auto">
            <a:xfrm>
              <a:off x="3120" y="3216"/>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00" name="Line 28"/>
            <p:cNvSpPr>
              <a:spLocks noChangeShapeType="1"/>
            </p:cNvSpPr>
            <p:nvPr/>
          </p:nvSpPr>
          <p:spPr bwMode="auto">
            <a:xfrm>
              <a:off x="4848" y="2784"/>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02" name="Line 30"/>
            <p:cNvSpPr>
              <a:spLocks noChangeShapeType="1"/>
            </p:cNvSpPr>
            <p:nvPr/>
          </p:nvSpPr>
          <p:spPr bwMode="auto">
            <a:xfrm>
              <a:off x="3120" y="2784"/>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03" name="Line 31"/>
            <p:cNvSpPr>
              <a:spLocks noChangeShapeType="1"/>
            </p:cNvSpPr>
            <p:nvPr/>
          </p:nvSpPr>
          <p:spPr bwMode="auto">
            <a:xfrm>
              <a:off x="1440" y="3600"/>
              <a:ext cx="25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04" name="Line 32"/>
            <p:cNvSpPr>
              <a:spLocks noChangeShapeType="1"/>
            </p:cNvSpPr>
            <p:nvPr/>
          </p:nvSpPr>
          <p:spPr bwMode="auto">
            <a:xfrm>
              <a:off x="3984" y="321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6705" name="Line 33"/>
            <p:cNvSpPr>
              <a:spLocks noChangeShapeType="1"/>
            </p:cNvSpPr>
            <p:nvPr/>
          </p:nvSpPr>
          <p:spPr bwMode="auto">
            <a:xfrm>
              <a:off x="2736" y="360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8871088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p:txBody>
          <a:bodyPr/>
          <a:lstStyle/>
          <a:p>
            <a:r>
              <a:rPr lang="en-US" dirty="0"/>
              <a:t>Curly brace use is not required if there is only one statement to be conditionally executed.</a:t>
            </a:r>
          </a:p>
          <a:p>
            <a:r>
              <a:rPr lang="en-US" dirty="0"/>
              <a:t>However, sometimes curly braces can help make the program more readable.</a:t>
            </a:r>
          </a:p>
          <a:p>
            <a:r>
              <a:rPr lang="en-US" dirty="0"/>
              <a:t>Additionally, proper indentation makes it much easier to match up else statements with their corresponding </a:t>
            </a:r>
            <a:r>
              <a:rPr lang="en-US" dirty="0">
                <a:latin typeface="Courier New" pitchFamily="49" charset="0"/>
              </a:rPr>
              <a:t>if</a:t>
            </a:r>
            <a:r>
              <a:rPr lang="en-US" dirty="0"/>
              <a:t> statement.</a:t>
            </a:r>
          </a:p>
        </p:txBody>
      </p:sp>
      <p:sp>
        <p:nvSpPr>
          <p:cNvPr id="157698" name="Rectangle 2"/>
          <p:cNvSpPr>
            <a:spLocks noGrp="1" noChangeArrowheads="1"/>
          </p:cNvSpPr>
          <p:nvPr>
            <p:ph type="title"/>
          </p:nvPr>
        </p:nvSpPr>
        <p:spPr/>
        <p:txBody>
          <a:bodyPr/>
          <a:lstStyle/>
          <a:p>
            <a:r>
              <a:rPr lang="en-US">
                <a:latin typeface="Courier New" pitchFamily="49" charset="0"/>
              </a:rPr>
              <a:t>if</a:t>
            </a:r>
            <a:r>
              <a:rPr lang="en-US"/>
              <a:t>-</a:t>
            </a:r>
            <a:r>
              <a:rPr lang="en-US">
                <a:latin typeface="Courier New" pitchFamily="49" charset="0"/>
              </a:rPr>
              <a:t>else</a:t>
            </a:r>
            <a:r>
              <a:rPr lang="en-US"/>
              <a:t> Matching</a:t>
            </a:r>
          </a:p>
        </p:txBody>
      </p:sp>
    </p:spTree>
    <p:extLst>
      <p:ext uri="{BB962C8B-B14F-4D97-AF65-F5344CB8AC3E}">
        <p14:creationId xmlns:p14="http://schemas.microsoft.com/office/powerpoint/2010/main" val="29876870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a:xfrm>
            <a:off x="2481942" y="1719071"/>
            <a:ext cx="6306949" cy="4407408"/>
          </a:xfrm>
        </p:spPr>
        <p:txBody>
          <a:bodyPr>
            <a:noAutofit/>
          </a:bodyPr>
          <a:lstStyle/>
          <a:p>
            <a:pPr>
              <a:lnSpc>
                <a:spcPct val="80000"/>
              </a:lnSpc>
              <a:buFontTx/>
              <a:buNone/>
            </a:pPr>
            <a:r>
              <a:rPr lang="en-US" sz="1400" dirty="0">
                <a:latin typeface="Consolas" pitchFamily="49" charset="0"/>
                <a:cs typeface="Consolas" pitchFamily="49" charset="0"/>
              </a:rPr>
              <a:t>if (employed == </a:t>
            </a:r>
            <a:r>
              <a:rPr lang="en-US" sz="1400" dirty="0">
                <a:latin typeface="Consolas" pitchFamily="49" charset="0"/>
                <a:ea typeface="Lucida Grande" pitchFamily="1" charset="0"/>
                <a:cs typeface="Consolas" pitchFamily="49" charset="0"/>
              </a:rPr>
              <a:t>′</a:t>
            </a:r>
            <a:r>
              <a:rPr lang="en-US" sz="1400" dirty="0">
                <a:latin typeface="Consolas" pitchFamily="49" charset="0"/>
                <a:cs typeface="Consolas" pitchFamily="49" charset="0"/>
              </a:rPr>
              <a:t>y</a:t>
            </a:r>
            <a:r>
              <a:rPr lang="en-US" sz="1400" dirty="0">
                <a:latin typeface="Consolas" pitchFamily="49" charset="0"/>
                <a:ea typeface="Lucida Grande" pitchFamily="1" charset="0"/>
                <a:cs typeface="Consolas" pitchFamily="49" charset="0"/>
              </a:rPr>
              <a:t>′</a:t>
            </a:r>
            <a:r>
              <a:rPr lang="en-US" sz="1400" dirty="0">
                <a:latin typeface="Consolas" pitchFamily="49" charset="0"/>
                <a:cs typeface="Consolas" pitchFamily="49" charset="0"/>
              </a:rPr>
              <a:t>)</a:t>
            </a:r>
          </a:p>
          <a:p>
            <a:pPr>
              <a:lnSpc>
                <a:spcPct val="80000"/>
              </a:lnSpc>
              <a:buFontTx/>
              <a:buNone/>
            </a:pPr>
            <a:r>
              <a:rPr lang="en-US" sz="1400" dirty="0">
                <a:latin typeface="Consolas" pitchFamily="49" charset="0"/>
                <a:cs typeface="Consolas" pitchFamily="49" charset="0"/>
              </a:rPr>
              <a:t>{</a:t>
            </a:r>
          </a:p>
          <a:p>
            <a:pPr>
              <a:lnSpc>
                <a:spcPct val="80000"/>
              </a:lnSpc>
              <a:buFontTx/>
              <a:buNone/>
            </a:pPr>
            <a:r>
              <a:rPr lang="en-US" sz="1400" dirty="0">
                <a:latin typeface="Consolas" pitchFamily="49" charset="0"/>
                <a:cs typeface="Consolas" pitchFamily="49" charset="0"/>
              </a:rPr>
              <a:t>	if (</a:t>
            </a:r>
            <a:r>
              <a:rPr lang="en-US" sz="1400" dirty="0" err="1">
                <a:latin typeface="Consolas" pitchFamily="49" charset="0"/>
                <a:cs typeface="Consolas" pitchFamily="49" charset="0"/>
              </a:rPr>
              <a:t>recentGrad</a:t>
            </a:r>
            <a:r>
              <a:rPr lang="en-US" sz="1400" dirty="0">
                <a:latin typeface="Consolas" pitchFamily="49" charset="0"/>
                <a:cs typeface="Consolas" pitchFamily="49" charset="0"/>
              </a:rPr>
              <a:t> == </a:t>
            </a:r>
            <a:r>
              <a:rPr lang="en-US" sz="1400" dirty="0">
                <a:latin typeface="Consolas" pitchFamily="49" charset="0"/>
                <a:ea typeface="Lucida Grande" pitchFamily="1" charset="0"/>
                <a:cs typeface="Consolas" pitchFamily="49" charset="0"/>
              </a:rPr>
              <a:t>′</a:t>
            </a:r>
            <a:r>
              <a:rPr lang="en-US" sz="1400" dirty="0">
                <a:latin typeface="Consolas" pitchFamily="49" charset="0"/>
                <a:cs typeface="Consolas" pitchFamily="49" charset="0"/>
              </a:rPr>
              <a:t>y</a:t>
            </a:r>
            <a:r>
              <a:rPr lang="en-US" sz="1400" dirty="0">
                <a:latin typeface="Consolas" pitchFamily="49" charset="0"/>
                <a:ea typeface="Lucida Grande" pitchFamily="1" charset="0"/>
                <a:cs typeface="Consolas" pitchFamily="49" charset="0"/>
              </a:rPr>
              <a:t>′</a:t>
            </a:r>
            <a:r>
              <a:rPr lang="en-US" sz="1400" dirty="0">
                <a:latin typeface="Consolas" pitchFamily="49" charset="0"/>
                <a:cs typeface="Consolas" pitchFamily="49" charset="0"/>
              </a:rPr>
              <a:t>)</a:t>
            </a:r>
          </a:p>
          <a:p>
            <a:pPr>
              <a:lnSpc>
                <a:spcPct val="80000"/>
              </a:lnSpc>
              <a:buFontTx/>
              <a:buNone/>
            </a:pPr>
            <a:r>
              <a:rPr lang="en-US" sz="1400" dirty="0">
                <a:latin typeface="Consolas" pitchFamily="49" charset="0"/>
                <a:cs typeface="Consolas" pitchFamily="49" charset="0"/>
              </a:rPr>
              <a:t>	{</a:t>
            </a:r>
          </a:p>
          <a:p>
            <a:pPr>
              <a:lnSpc>
                <a:spcPct val="80000"/>
              </a:lnSpc>
              <a:buFontTx/>
              <a:buNone/>
            </a:pPr>
            <a:r>
              <a:rPr lang="en-US" sz="1400" dirty="0">
                <a:latin typeface="Consolas" pitchFamily="49" charset="0"/>
                <a:cs typeface="Consolas" pitchFamily="49" charset="0"/>
              </a:rPr>
              <a:t>	   </a:t>
            </a:r>
            <a:r>
              <a:rPr lang="en-US" sz="1400" dirty="0" err="1">
                <a:latin typeface="Consolas" pitchFamily="49" charset="0"/>
                <a:cs typeface="Consolas" pitchFamily="49" charset="0"/>
              </a:rPr>
              <a:t>System.out.println</a:t>
            </a:r>
            <a:r>
              <a:rPr lang="en-US" sz="1400" dirty="0">
                <a:latin typeface="Consolas" pitchFamily="49" charset="0"/>
                <a:cs typeface="Consolas" pitchFamily="49" charset="0"/>
              </a:rPr>
              <a:t>("You qualify for the " +    </a:t>
            </a:r>
          </a:p>
          <a:p>
            <a:pPr>
              <a:lnSpc>
                <a:spcPct val="80000"/>
              </a:lnSpc>
              <a:buFontTx/>
              <a:buNone/>
            </a:pPr>
            <a:r>
              <a:rPr lang="en-US" sz="1400" dirty="0">
                <a:latin typeface="Consolas" pitchFamily="49" charset="0"/>
                <a:cs typeface="Consolas" pitchFamily="49" charset="0"/>
              </a:rPr>
              <a:t>                         "special interest rate.");</a:t>
            </a:r>
          </a:p>
          <a:p>
            <a:pPr>
              <a:lnSpc>
                <a:spcPct val="80000"/>
              </a:lnSpc>
              <a:buFontTx/>
              <a:buNone/>
            </a:pPr>
            <a:r>
              <a:rPr lang="en-US" sz="1400" dirty="0">
                <a:latin typeface="Consolas" pitchFamily="49" charset="0"/>
                <a:cs typeface="Consolas" pitchFamily="49" charset="0"/>
              </a:rPr>
              <a:t>	}</a:t>
            </a:r>
          </a:p>
          <a:p>
            <a:pPr>
              <a:lnSpc>
                <a:spcPct val="80000"/>
              </a:lnSpc>
              <a:buFontTx/>
              <a:buNone/>
            </a:pPr>
            <a:r>
              <a:rPr lang="en-US" sz="1400" dirty="0">
                <a:latin typeface="Consolas" pitchFamily="49" charset="0"/>
                <a:cs typeface="Consolas" pitchFamily="49" charset="0"/>
              </a:rPr>
              <a:t>	else</a:t>
            </a:r>
          </a:p>
          <a:p>
            <a:pPr>
              <a:lnSpc>
                <a:spcPct val="80000"/>
              </a:lnSpc>
              <a:buFontTx/>
              <a:buNone/>
            </a:pPr>
            <a:r>
              <a:rPr lang="en-US" sz="1400" dirty="0">
                <a:latin typeface="Consolas" pitchFamily="49" charset="0"/>
                <a:cs typeface="Consolas" pitchFamily="49" charset="0"/>
              </a:rPr>
              <a:t>	{</a:t>
            </a:r>
          </a:p>
          <a:p>
            <a:pPr>
              <a:lnSpc>
                <a:spcPct val="80000"/>
              </a:lnSpc>
              <a:buFontTx/>
              <a:buNone/>
            </a:pPr>
            <a:r>
              <a:rPr lang="en-US" sz="1400" dirty="0">
                <a:latin typeface="Consolas" pitchFamily="49" charset="0"/>
                <a:cs typeface="Consolas" pitchFamily="49" charset="0"/>
              </a:rPr>
              <a:t>	   </a:t>
            </a:r>
            <a:r>
              <a:rPr lang="en-US" sz="1400" dirty="0" err="1">
                <a:latin typeface="Consolas" pitchFamily="49" charset="0"/>
                <a:cs typeface="Consolas" pitchFamily="49" charset="0"/>
              </a:rPr>
              <a:t>System.out.println</a:t>
            </a:r>
            <a:r>
              <a:rPr lang="en-US" sz="1400" dirty="0">
                <a:latin typeface="Consolas" pitchFamily="49" charset="0"/>
                <a:cs typeface="Consolas" pitchFamily="49" charset="0"/>
              </a:rPr>
              <a:t>("You must be a recent " +</a:t>
            </a:r>
          </a:p>
          <a:p>
            <a:pPr>
              <a:lnSpc>
                <a:spcPct val="80000"/>
              </a:lnSpc>
              <a:buFontTx/>
              <a:buNone/>
            </a:pPr>
            <a:r>
              <a:rPr lang="en-US" sz="1400" dirty="0">
                <a:latin typeface="Consolas" pitchFamily="49" charset="0"/>
                <a:cs typeface="Consolas" pitchFamily="49" charset="0"/>
              </a:rPr>
              <a:t>                    "college graduate to qualify.");</a:t>
            </a:r>
          </a:p>
          <a:p>
            <a:pPr>
              <a:lnSpc>
                <a:spcPct val="80000"/>
              </a:lnSpc>
              <a:buFontTx/>
              <a:buNone/>
            </a:pPr>
            <a:r>
              <a:rPr lang="en-US" sz="1400" dirty="0">
                <a:latin typeface="Consolas" pitchFamily="49" charset="0"/>
                <a:cs typeface="Consolas" pitchFamily="49" charset="0"/>
              </a:rPr>
              <a:t>	}</a:t>
            </a:r>
          </a:p>
          <a:p>
            <a:pPr>
              <a:lnSpc>
                <a:spcPct val="80000"/>
              </a:lnSpc>
              <a:buFontTx/>
              <a:buNone/>
            </a:pPr>
            <a:r>
              <a:rPr lang="en-US" sz="1400" dirty="0">
                <a:latin typeface="Consolas" pitchFamily="49" charset="0"/>
                <a:cs typeface="Consolas" pitchFamily="49" charset="0"/>
              </a:rPr>
              <a:t>}</a:t>
            </a:r>
          </a:p>
          <a:p>
            <a:pPr>
              <a:lnSpc>
                <a:spcPct val="80000"/>
              </a:lnSpc>
              <a:buFontTx/>
              <a:buNone/>
            </a:pPr>
            <a:r>
              <a:rPr lang="en-US" sz="1400" dirty="0">
                <a:latin typeface="Consolas" pitchFamily="49" charset="0"/>
                <a:cs typeface="Consolas" pitchFamily="49" charset="0"/>
              </a:rPr>
              <a:t>else</a:t>
            </a:r>
          </a:p>
          <a:p>
            <a:pPr>
              <a:lnSpc>
                <a:spcPct val="80000"/>
              </a:lnSpc>
              <a:buFontTx/>
              <a:buNone/>
            </a:pPr>
            <a:r>
              <a:rPr lang="en-US" sz="1400" dirty="0">
                <a:latin typeface="Consolas" pitchFamily="49" charset="0"/>
                <a:cs typeface="Consolas" pitchFamily="49" charset="0"/>
              </a:rPr>
              <a:t>{</a:t>
            </a:r>
          </a:p>
          <a:p>
            <a:pPr>
              <a:lnSpc>
                <a:spcPct val="80000"/>
              </a:lnSpc>
              <a:buFontTx/>
              <a:buNone/>
            </a:pPr>
            <a:r>
              <a:rPr lang="en-US" sz="1400" dirty="0">
                <a:latin typeface="Consolas" pitchFamily="49" charset="0"/>
                <a:cs typeface="Consolas" pitchFamily="49" charset="0"/>
              </a:rPr>
              <a:t>   </a:t>
            </a:r>
            <a:r>
              <a:rPr lang="en-US" sz="1400" dirty="0" err="1">
                <a:latin typeface="Consolas" pitchFamily="49" charset="0"/>
                <a:cs typeface="Consolas" pitchFamily="49" charset="0"/>
              </a:rPr>
              <a:t>System.out.println</a:t>
            </a:r>
            <a:r>
              <a:rPr lang="en-US" sz="1400" dirty="0">
                <a:latin typeface="Consolas" pitchFamily="49" charset="0"/>
                <a:cs typeface="Consolas" pitchFamily="49" charset="0"/>
              </a:rPr>
              <a:t>("You must be employed to qualify.");</a:t>
            </a:r>
          </a:p>
          <a:p>
            <a:pPr>
              <a:lnSpc>
                <a:spcPct val="80000"/>
              </a:lnSpc>
              <a:buFontTx/>
              <a:buNone/>
            </a:pPr>
            <a:r>
              <a:rPr lang="en-US" sz="1400" dirty="0">
                <a:latin typeface="Consolas" pitchFamily="49" charset="0"/>
                <a:cs typeface="Consolas" pitchFamily="49" charset="0"/>
              </a:rPr>
              <a:t>}</a:t>
            </a:r>
          </a:p>
        </p:txBody>
      </p:sp>
      <p:sp>
        <p:nvSpPr>
          <p:cNvPr id="194562" name="Rectangle 2"/>
          <p:cNvSpPr>
            <a:spLocks noGrp="1" noChangeArrowheads="1"/>
          </p:cNvSpPr>
          <p:nvPr>
            <p:ph type="title"/>
          </p:nvPr>
        </p:nvSpPr>
        <p:spPr/>
        <p:txBody>
          <a:bodyPr/>
          <a:lstStyle/>
          <a:p>
            <a:r>
              <a:rPr lang="en-US">
                <a:latin typeface="Courier New" pitchFamily="49" charset="0"/>
              </a:rPr>
              <a:t>if</a:t>
            </a:r>
            <a:r>
              <a:rPr lang="en-US"/>
              <a:t>-</a:t>
            </a:r>
            <a:r>
              <a:rPr lang="en-US">
                <a:latin typeface="Courier New" pitchFamily="49" charset="0"/>
              </a:rPr>
              <a:t>else</a:t>
            </a:r>
            <a:r>
              <a:rPr lang="en-US"/>
              <a:t> Matching</a:t>
            </a:r>
          </a:p>
        </p:txBody>
      </p:sp>
      <p:sp>
        <p:nvSpPr>
          <p:cNvPr id="194564" name="AutoShape 4"/>
          <p:cNvSpPr>
            <a:spLocks/>
          </p:cNvSpPr>
          <p:nvPr/>
        </p:nvSpPr>
        <p:spPr bwMode="auto">
          <a:xfrm>
            <a:off x="2029675" y="1806025"/>
            <a:ext cx="550225" cy="3787253"/>
          </a:xfrm>
          <a:prstGeom prst="leftBrace">
            <a:avLst>
              <a:gd name="adj1" fmla="val 0"/>
              <a:gd name="adj2" fmla="val 50000"/>
            </a:avLst>
          </a:prstGeom>
          <a:noFill/>
          <a:ln w="25400">
            <a:solidFill>
              <a:srgbClr val="2A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5" name="AutoShape 5"/>
          <p:cNvSpPr>
            <a:spLocks/>
          </p:cNvSpPr>
          <p:nvPr/>
        </p:nvSpPr>
        <p:spPr bwMode="auto">
          <a:xfrm>
            <a:off x="2351300" y="2415625"/>
            <a:ext cx="457200" cy="1446076"/>
          </a:xfrm>
          <a:prstGeom prst="leftBrace">
            <a:avLst>
              <a:gd name="adj1" fmla="val 0"/>
              <a:gd name="adj2" fmla="val 50000"/>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6" name="Text Box 6"/>
          <p:cNvSpPr txBox="1">
            <a:spLocks noChangeArrowheads="1"/>
          </p:cNvSpPr>
          <p:nvPr/>
        </p:nvSpPr>
        <p:spPr bwMode="auto">
          <a:xfrm>
            <a:off x="827300" y="1806025"/>
            <a:ext cx="1043876" cy="1200329"/>
          </a:xfrm>
          <a:prstGeom prst="rect">
            <a:avLst/>
          </a:prstGeom>
          <a:noFill/>
          <a:ln w="9525">
            <a:noFill/>
            <a:miter lim="800000"/>
            <a:headEnd/>
            <a:tailEnd/>
          </a:ln>
          <a:effectLst/>
        </p:spPr>
        <p:txBody>
          <a:bodyPr wrap="none">
            <a:spAutoFit/>
          </a:bodyPr>
          <a:lstStyle/>
          <a:p>
            <a:r>
              <a:rPr lang="en-US" baseline="0" dirty="0">
                <a:solidFill>
                  <a:srgbClr val="FF3300"/>
                </a:solidFill>
              </a:rPr>
              <a:t>This else</a:t>
            </a:r>
          </a:p>
          <a:p>
            <a:r>
              <a:rPr lang="en-US" baseline="0" dirty="0">
                <a:solidFill>
                  <a:srgbClr val="FF3300"/>
                </a:solidFill>
              </a:rPr>
              <a:t>matches</a:t>
            </a:r>
          </a:p>
          <a:p>
            <a:r>
              <a:rPr lang="en-US" baseline="0" dirty="0">
                <a:solidFill>
                  <a:srgbClr val="FF3300"/>
                </a:solidFill>
              </a:rPr>
              <a:t>with this</a:t>
            </a:r>
          </a:p>
          <a:p>
            <a:r>
              <a:rPr lang="en-US" baseline="0" dirty="0">
                <a:solidFill>
                  <a:srgbClr val="FF3300"/>
                </a:solidFill>
              </a:rPr>
              <a:t>if.</a:t>
            </a:r>
          </a:p>
        </p:txBody>
      </p:sp>
      <p:cxnSp>
        <p:nvCxnSpPr>
          <p:cNvPr id="194567" name="AutoShape 7"/>
          <p:cNvCxnSpPr>
            <a:cxnSpLocks noChangeShapeType="1"/>
          </p:cNvCxnSpPr>
          <p:nvPr/>
        </p:nvCxnSpPr>
        <p:spPr bwMode="auto">
          <a:xfrm rot="10800000">
            <a:off x="1871176" y="2394316"/>
            <a:ext cx="480124" cy="732473"/>
          </a:xfrm>
          <a:prstGeom prst="bentConnector3">
            <a:avLst>
              <a:gd name="adj1" fmla="val 50000"/>
            </a:avLst>
          </a:prstGeom>
          <a:noFill/>
          <a:ln w="25400">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568" name="Text Box 8"/>
          <p:cNvSpPr txBox="1">
            <a:spLocks noChangeArrowheads="1"/>
          </p:cNvSpPr>
          <p:nvPr/>
        </p:nvSpPr>
        <p:spPr bwMode="auto">
          <a:xfrm>
            <a:off x="886675" y="4030675"/>
            <a:ext cx="1043876" cy="1200329"/>
          </a:xfrm>
          <a:prstGeom prst="rect">
            <a:avLst/>
          </a:prstGeom>
          <a:noFill/>
          <a:ln w="9525">
            <a:noFill/>
            <a:miter lim="800000"/>
            <a:headEnd/>
            <a:tailEnd/>
          </a:ln>
          <a:effectLst/>
        </p:spPr>
        <p:txBody>
          <a:bodyPr wrap="none">
            <a:spAutoFit/>
          </a:bodyPr>
          <a:lstStyle/>
          <a:p>
            <a:r>
              <a:rPr lang="en-US" baseline="0" dirty="0">
                <a:solidFill>
                  <a:srgbClr val="2A00FF"/>
                </a:solidFill>
              </a:rPr>
              <a:t>This else</a:t>
            </a:r>
          </a:p>
          <a:p>
            <a:r>
              <a:rPr lang="en-US" baseline="0" dirty="0">
                <a:solidFill>
                  <a:srgbClr val="2A00FF"/>
                </a:solidFill>
              </a:rPr>
              <a:t>matches</a:t>
            </a:r>
          </a:p>
          <a:p>
            <a:r>
              <a:rPr lang="en-US" baseline="0" dirty="0">
                <a:solidFill>
                  <a:srgbClr val="2A00FF"/>
                </a:solidFill>
              </a:rPr>
              <a:t>with this</a:t>
            </a:r>
          </a:p>
          <a:p>
            <a:r>
              <a:rPr lang="en-US" baseline="0" dirty="0">
                <a:solidFill>
                  <a:srgbClr val="2A00FF"/>
                </a:solidFill>
              </a:rPr>
              <a:t>if.</a:t>
            </a:r>
          </a:p>
        </p:txBody>
      </p:sp>
      <p:cxnSp>
        <p:nvCxnSpPr>
          <p:cNvPr id="194569" name="AutoShape 9"/>
          <p:cNvCxnSpPr>
            <a:cxnSpLocks noChangeShapeType="1"/>
          </p:cNvCxnSpPr>
          <p:nvPr/>
        </p:nvCxnSpPr>
        <p:spPr bwMode="auto">
          <a:xfrm rot="10800000" flipV="1">
            <a:off x="1408613" y="3687776"/>
            <a:ext cx="621062" cy="331023"/>
          </a:xfrm>
          <a:prstGeom prst="bentConnector2">
            <a:avLst/>
          </a:prstGeom>
          <a:noFill/>
          <a:ln w="25400">
            <a:solidFill>
              <a:srgbClr val="2A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74444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idx="1"/>
          </p:nvPr>
        </p:nvSpPr>
        <p:spPr>
          <a:xfrm>
            <a:off x="380999" y="1624071"/>
            <a:ext cx="8407893" cy="4407408"/>
          </a:xfrm>
        </p:spPr>
        <p:txBody>
          <a:bodyPr/>
          <a:lstStyle/>
          <a:p>
            <a:r>
              <a:rPr lang="en-US" dirty="0"/>
              <a:t>Java provides </a:t>
            </a:r>
            <a:r>
              <a:rPr lang="en-US" dirty="0" smtClean="0"/>
              <a:t>two binary </a:t>
            </a:r>
            <a:r>
              <a:rPr lang="en-US" i="1" dirty="0"/>
              <a:t>logical operators</a:t>
            </a:r>
            <a:r>
              <a:rPr lang="en-US" dirty="0"/>
              <a:t> (</a:t>
            </a:r>
            <a:r>
              <a:rPr lang="en-US" dirty="0">
                <a:latin typeface="Courier New" pitchFamily="49" charset="0"/>
              </a:rPr>
              <a:t>&amp;&amp;</a:t>
            </a:r>
            <a:r>
              <a:rPr lang="en-US" dirty="0"/>
              <a:t> and </a:t>
            </a:r>
            <a:r>
              <a:rPr lang="en-US" dirty="0">
                <a:latin typeface="Courier New" pitchFamily="49" charset="0"/>
              </a:rPr>
              <a:t>||</a:t>
            </a:r>
            <a:r>
              <a:rPr lang="en-US" dirty="0"/>
              <a:t>) that are used to combine </a:t>
            </a:r>
            <a:r>
              <a:rPr lang="en-US" dirty="0" err="1">
                <a:latin typeface="Courier New" pitchFamily="49" charset="0"/>
              </a:rPr>
              <a:t>boolean</a:t>
            </a:r>
            <a:r>
              <a:rPr lang="en-US" dirty="0"/>
              <a:t> expressions.</a:t>
            </a:r>
          </a:p>
          <a:p>
            <a:r>
              <a:rPr lang="en-US" dirty="0"/>
              <a:t>Java also provides one </a:t>
            </a:r>
            <a:r>
              <a:rPr lang="en-US" i="1" dirty="0"/>
              <a:t>unary</a:t>
            </a:r>
            <a:r>
              <a:rPr lang="en-US" dirty="0"/>
              <a:t> (</a:t>
            </a:r>
            <a:r>
              <a:rPr lang="en-US" dirty="0">
                <a:latin typeface="Courier New" pitchFamily="49" charset="0"/>
              </a:rPr>
              <a:t>!</a:t>
            </a:r>
            <a:r>
              <a:rPr lang="en-US" dirty="0"/>
              <a:t>) logical operator to reverse the truth of a </a:t>
            </a:r>
            <a:r>
              <a:rPr lang="en-US" dirty="0" err="1">
                <a:latin typeface="Courier New" pitchFamily="49" charset="0"/>
              </a:rPr>
              <a:t>boolean</a:t>
            </a:r>
            <a:r>
              <a:rPr lang="en-US" dirty="0"/>
              <a:t> expression.</a:t>
            </a:r>
          </a:p>
        </p:txBody>
      </p:sp>
      <p:sp>
        <p:nvSpPr>
          <p:cNvPr id="158722" name="Rectangle 2"/>
          <p:cNvSpPr>
            <a:spLocks noGrp="1" noChangeArrowheads="1"/>
          </p:cNvSpPr>
          <p:nvPr>
            <p:ph type="title"/>
          </p:nvPr>
        </p:nvSpPr>
        <p:spPr/>
        <p:txBody>
          <a:bodyPr/>
          <a:lstStyle/>
          <a:p>
            <a:r>
              <a:rPr lang="en-US" dirty="0" smtClean="0"/>
              <a:t>Boolean (or Logical) Operators</a:t>
            </a:r>
            <a:endParaRPr lang="en-US" dirty="0"/>
          </a:p>
        </p:txBody>
      </p:sp>
      <p:graphicFrame>
        <p:nvGraphicFramePr>
          <p:cNvPr id="5" name="Group 39"/>
          <p:cNvGraphicFramePr>
            <a:graphicFrameLocks noGrp="1"/>
          </p:cNvGraphicFramePr>
          <p:nvPr>
            <p:extLst>
              <p:ext uri="{D42A27DB-BD31-4B8C-83A1-F6EECF244321}">
                <p14:modId xmlns:p14="http://schemas.microsoft.com/office/powerpoint/2010/main" val="3057880361"/>
              </p:ext>
            </p:extLst>
          </p:nvPr>
        </p:nvGraphicFramePr>
        <p:xfrm>
          <a:off x="285008" y="3162921"/>
          <a:ext cx="8645237" cy="3491195"/>
        </p:xfrm>
        <a:graphic>
          <a:graphicData uri="http://schemas.openxmlformats.org/drawingml/2006/table">
            <a:tbl>
              <a:tblPr firstRow="1">
                <a:tableStyleId>{3C2FFA5D-87B4-456A-9821-1D502468CF0F}</a:tableStyleId>
              </a:tblPr>
              <a:tblGrid>
                <a:gridCol w="1175658"/>
                <a:gridCol w="1187532"/>
                <a:gridCol w="6282047"/>
              </a:tblGrid>
              <a:tr h="3125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Operator</a:t>
                      </a:r>
                      <a:endParaRPr kumimoji="0" lang="en-US" sz="2000" b="1" i="0" u="none" strike="noStrike" cap="none" normalizeH="0" baseline="0" dirty="0" smtClean="0">
                        <a:ln>
                          <a:noFill/>
                        </a:ln>
                        <a:solidFill>
                          <a:schemeClr val="accent2"/>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Meaning</a:t>
                      </a:r>
                      <a:endParaRPr kumimoji="0" lang="en-US" sz="2000" b="1" i="0" u="none" strike="noStrike" cap="none" normalizeH="0" baseline="0" smtClean="0">
                        <a:ln>
                          <a:noFill/>
                        </a:ln>
                        <a:solidFill>
                          <a:schemeClr val="accent2"/>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Effect</a:t>
                      </a:r>
                      <a:endParaRPr kumimoji="0" lang="en-US" sz="2000" b="1" i="0" u="none" strike="noStrike" cap="none" normalizeH="0" baseline="0" smtClean="0">
                        <a:ln>
                          <a:noFill/>
                        </a:ln>
                        <a:solidFill>
                          <a:schemeClr val="accent2"/>
                        </a:solidFill>
                        <a:effectLst/>
                        <a:latin typeface="Times New Roman" pitchFamily="18" charset="0"/>
                      </a:endParaRPr>
                    </a:p>
                  </a:txBody>
                  <a:tcPr horzOverflow="overflow"/>
                </a:tc>
              </a:tr>
              <a:tr h="717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&amp;&amp;</a:t>
                      </a:r>
                      <a:endParaRPr kumimoji="0" lang="en-US" sz="2400" b="1" i="0" u="none" strike="noStrike" cap="none" normalizeH="0" baseline="0" smtClean="0">
                        <a:ln>
                          <a:noFill/>
                        </a:ln>
                        <a:solidFill>
                          <a:schemeClr val="tx1"/>
                        </a:solidFill>
                        <a:effectLst/>
                        <a:latin typeface="Courier New" pitchFamily="49"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AND</a:t>
                      </a:r>
                      <a:endParaRPr kumimoji="0" lang="en-US" sz="1800" b="1" i="0" u="none" strike="noStrike" cap="none" normalizeH="0" baseline="0" dirty="0" smtClean="0">
                        <a:ln>
                          <a:noFill/>
                        </a:ln>
                        <a:solidFill>
                          <a:schemeClr val="tx1"/>
                        </a:solidFill>
                        <a:effectLst/>
                        <a:latin typeface="Times New Roman" pitchFamily="18"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Connects two </a:t>
                      </a:r>
                      <a:r>
                        <a:rPr kumimoji="0" lang="en-US" sz="1800" u="none" strike="noStrike" cap="none" normalizeH="0" baseline="0" dirty="0" err="1" smtClean="0">
                          <a:ln>
                            <a:noFill/>
                          </a:ln>
                          <a:effectLst/>
                        </a:rPr>
                        <a:t>boolean</a:t>
                      </a:r>
                      <a:r>
                        <a:rPr kumimoji="0" lang="en-US" sz="1800" u="none" strike="noStrike" cap="none" normalizeH="0" baseline="0" dirty="0" smtClean="0">
                          <a:ln>
                            <a:noFill/>
                          </a:ln>
                          <a:effectLst/>
                        </a:rPr>
                        <a:t> expressions into one. Both expressions must be true for the overall expression to be true.</a:t>
                      </a:r>
                      <a:endParaRPr kumimoji="0" lang="en-US" sz="1800" b="0" i="0" u="none" strike="noStrike" cap="none" normalizeH="0" baseline="0" dirty="0" smtClean="0">
                        <a:ln>
                          <a:noFill/>
                        </a:ln>
                        <a:solidFill>
                          <a:schemeClr val="tx1"/>
                        </a:solidFill>
                        <a:effectLst/>
                        <a:latin typeface="Times New Roman" pitchFamily="18" charset="0"/>
                      </a:endParaRPr>
                    </a:p>
                  </a:txBody>
                  <a:tcPr anchor="ctr" horzOverflow="overflow"/>
                </a:tc>
              </a:tr>
              <a:tr h="9376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a:t>
                      </a:r>
                      <a:endParaRPr kumimoji="0" lang="en-US" sz="2400" b="1" i="0" u="none" strike="noStrike" cap="none" normalizeH="0" baseline="0" smtClean="0">
                        <a:ln>
                          <a:noFill/>
                        </a:ln>
                        <a:solidFill>
                          <a:schemeClr val="tx1"/>
                        </a:solidFill>
                        <a:effectLst/>
                        <a:latin typeface="Courier New" pitchFamily="49"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OR</a:t>
                      </a:r>
                      <a:endParaRPr kumimoji="0" lang="en-US" sz="1800" b="1" i="0" u="none" strike="noStrike" cap="none" normalizeH="0" baseline="0" smtClean="0">
                        <a:ln>
                          <a:noFill/>
                        </a:ln>
                        <a:solidFill>
                          <a:schemeClr val="tx1"/>
                        </a:solidFill>
                        <a:effectLst/>
                        <a:latin typeface="Times New Roman" pitchFamily="18"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Connects two boolean expressions into one. One or both expressions must be true for the overall expression to be true. It is only necessary for one to be true, and it does not matter which one.</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tc>
              </a:tr>
              <a:tr h="9376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a:t>
                      </a:r>
                      <a:endParaRPr kumimoji="0" lang="en-US" sz="2400" b="1" i="0" u="none" strike="noStrike" cap="none" normalizeH="0" baseline="0" smtClean="0">
                        <a:ln>
                          <a:noFill/>
                        </a:ln>
                        <a:solidFill>
                          <a:schemeClr val="tx1"/>
                        </a:solidFill>
                        <a:effectLst/>
                        <a:latin typeface="Courier New" pitchFamily="49"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NOT</a:t>
                      </a:r>
                      <a:endParaRPr kumimoji="0" lang="en-US" sz="1800" b="1" i="0" u="none" strike="noStrike" cap="none" normalizeH="0" baseline="0" smtClean="0">
                        <a:ln>
                          <a:noFill/>
                        </a:ln>
                        <a:solidFill>
                          <a:schemeClr val="tx1"/>
                        </a:solidFill>
                        <a:effectLst/>
                        <a:latin typeface="Times New Roman" pitchFamily="18"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The ! operator reverses the truth of a </a:t>
                      </a:r>
                      <a:r>
                        <a:rPr kumimoji="0" lang="en-US" sz="1800" u="none" strike="noStrike" cap="none" normalizeH="0" baseline="0" dirty="0" err="1" smtClean="0">
                          <a:ln>
                            <a:noFill/>
                          </a:ln>
                          <a:effectLst/>
                        </a:rPr>
                        <a:t>boolean</a:t>
                      </a:r>
                      <a:r>
                        <a:rPr kumimoji="0" lang="en-US" sz="1800" u="none" strike="noStrike" cap="none" normalizeH="0" baseline="0" dirty="0" smtClean="0">
                          <a:ln>
                            <a:noFill/>
                          </a:ln>
                          <a:effectLst/>
                        </a:rPr>
                        <a:t> expression.  If it is applied to an expression that is true, the operator returns false. If it is applied to an expression that is false, the operator returns true.</a:t>
                      </a:r>
                      <a:endParaRPr kumimoji="0" lang="en-US" sz="1800" b="0" i="0" u="none" strike="noStrike" cap="none" normalizeH="0" baseline="0" dirty="0" smtClean="0">
                        <a:ln>
                          <a:noFill/>
                        </a:ln>
                        <a:solidFill>
                          <a:schemeClr val="tx1"/>
                        </a:solidFill>
                        <a:effectLst/>
                        <a:latin typeface="Times New Roman" pitchFamily="18" charset="0"/>
                      </a:endParaRPr>
                    </a:p>
                  </a:txBody>
                  <a:tcPr anchor="ctr" horzOverflow="overflow"/>
                </a:tc>
              </a:tr>
            </a:tbl>
          </a:graphicData>
        </a:graphic>
      </p:graphicFrame>
    </p:spTree>
    <p:extLst>
      <p:ext uri="{BB962C8B-B14F-4D97-AF65-F5344CB8AC3E}">
        <p14:creationId xmlns:p14="http://schemas.microsoft.com/office/powerpoint/2010/main" val="213455901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p:txBody>
          <a:bodyPr>
            <a:normAutofit/>
          </a:bodyPr>
          <a:lstStyle/>
          <a:p>
            <a:pPr>
              <a:lnSpc>
                <a:spcPct val="90000"/>
              </a:lnSpc>
            </a:pPr>
            <a:r>
              <a:rPr lang="en-US" sz="2400" dirty="0"/>
              <a:t>The logical AND operator (</a:t>
            </a:r>
            <a:r>
              <a:rPr lang="en-US" sz="2400" dirty="0">
                <a:latin typeface="Courier New" pitchFamily="49" charset="0"/>
              </a:rPr>
              <a:t>&amp;&amp;</a:t>
            </a:r>
            <a:r>
              <a:rPr lang="en-US" sz="2400" dirty="0"/>
              <a:t>) takes two operands that must both be </a:t>
            </a:r>
            <a:r>
              <a:rPr lang="en-US" sz="2400" dirty="0" err="1">
                <a:latin typeface="Courier New" pitchFamily="49" charset="0"/>
              </a:rPr>
              <a:t>boolean</a:t>
            </a:r>
            <a:r>
              <a:rPr lang="en-US" sz="2400" dirty="0"/>
              <a:t> expressions.</a:t>
            </a:r>
          </a:p>
          <a:p>
            <a:pPr>
              <a:lnSpc>
                <a:spcPct val="90000"/>
              </a:lnSpc>
            </a:pPr>
            <a:r>
              <a:rPr lang="en-US" sz="2400" dirty="0"/>
              <a:t>The resulting combined expression is true if (and </a:t>
            </a:r>
            <a:r>
              <a:rPr lang="en-US" sz="2400" i="1" dirty="0"/>
              <a:t>only</a:t>
            </a:r>
            <a:r>
              <a:rPr lang="en-US" sz="2400" dirty="0"/>
              <a:t> if) both operands are true</a:t>
            </a:r>
            <a:r>
              <a:rPr lang="en-US" sz="2400" dirty="0" smtClean="0"/>
              <a:t>.</a:t>
            </a:r>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marL="45720" indent="0">
              <a:lnSpc>
                <a:spcPct val="90000"/>
              </a:lnSpc>
              <a:buNone/>
            </a:pPr>
            <a:r>
              <a:rPr lang="en-US" sz="1800" dirty="0" smtClean="0"/>
              <a:t>See example:  </a:t>
            </a:r>
            <a:r>
              <a:rPr lang="en-US" sz="1800" dirty="0">
                <a:hlinkClick r:id="rId2"/>
              </a:rPr>
              <a:t>jackmyers.info/</a:t>
            </a:r>
            <a:r>
              <a:rPr lang="en-US" sz="1800" dirty="0" err="1">
                <a:hlinkClick r:id="rId2"/>
              </a:rPr>
              <a:t>ioop</a:t>
            </a:r>
            <a:r>
              <a:rPr lang="en-US" sz="1800" dirty="0">
                <a:hlinkClick r:id="rId2"/>
              </a:rPr>
              <a:t>/</a:t>
            </a:r>
            <a:r>
              <a:rPr lang="en-US" sz="1800" dirty="0" err="1">
                <a:hlinkClick r:id="rId2"/>
              </a:rPr>
              <a:t>src</a:t>
            </a:r>
            <a:r>
              <a:rPr lang="en-US" sz="1800" dirty="0">
                <a:hlinkClick r:id="rId2"/>
              </a:rPr>
              <a:t>/Lesson-03/</a:t>
            </a:r>
            <a:r>
              <a:rPr lang="en-US" sz="1800" dirty="0" err="1">
                <a:hlinkClick r:id="rId2"/>
              </a:rPr>
              <a:t>booleanExpressions_conditionalStatements</a:t>
            </a:r>
            <a:r>
              <a:rPr lang="en-US" sz="1800" dirty="0">
                <a:hlinkClick r:id="rId2"/>
              </a:rPr>
              <a:t>/LogicalAnd.java</a:t>
            </a:r>
            <a:r>
              <a:rPr lang="en-US" sz="1800" dirty="0" smtClean="0"/>
              <a:t> </a:t>
            </a:r>
            <a:endParaRPr lang="en-US" sz="1800" dirty="0"/>
          </a:p>
        </p:txBody>
      </p:sp>
      <p:sp>
        <p:nvSpPr>
          <p:cNvPr id="159746" name="Rectangle 2"/>
          <p:cNvSpPr>
            <a:spLocks noGrp="1" noChangeArrowheads="1"/>
          </p:cNvSpPr>
          <p:nvPr>
            <p:ph type="title"/>
          </p:nvPr>
        </p:nvSpPr>
        <p:spPr/>
        <p:txBody>
          <a:bodyPr/>
          <a:lstStyle/>
          <a:p>
            <a:r>
              <a:rPr lang="en-US"/>
              <a:t>The </a:t>
            </a:r>
            <a:r>
              <a:rPr lang="en-US">
                <a:latin typeface="Courier New" pitchFamily="49" charset="0"/>
              </a:rPr>
              <a:t>&amp;&amp;</a:t>
            </a:r>
            <a:r>
              <a:rPr lang="en-US"/>
              <a:t> Operator</a:t>
            </a:r>
          </a:p>
        </p:txBody>
      </p:sp>
      <p:graphicFrame>
        <p:nvGraphicFramePr>
          <p:cNvPr id="159786" name="Group 42"/>
          <p:cNvGraphicFramePr>
            <a:graphicFrameLocks noGrp="1"/>
          </p:cNvGraphicFramePr>
          <p:nvPr>
            <p:extLst>
              <p:ext uri="{D42A27DB-BD31-4B8C-83A1-F6EECF244321}">
                <p14:modId xmlns:p14="http://schemas.microsoft.com/office/powerpoint/2010/main" val="2135950824"/>
              </p:ext>
            </p:extLst>
          </p:nvPr>
        </p:nvGraphicFramePr>
        <p:xfrm>
          <a:off x="857003" y="3487387"/>
          <a:ext cx="7772400" cy="1981200"/>
        </p:xfrm>
        <a:graphic>
          <a:graphicData uri="http://schemas.openxmlformats.org/drawingml/2006/table">
            <a:tbl>
              <a:tblPr firstRow="1">
                <a:tableStyleId>{3C2FFA5D-87B4-456A-9821-1D502468CF0F}</a:tableStyleId>
              </a:tblPr>
              <a:tblGrid>
                <a:gridCol w="1943100"/>
                <a:gridCol w="1714500"/>
                <a:gridCol w="4114800"/>
              </a:tblGrid>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Expression 1</a:t>
                      </a:r>
                      <a:endParaRPr kumimoji="0" lang="en-US" sz="2000" b="1" i="0" u="none" strike="noStrike" cap="none" normalizeH="0" baseline="0" dirty="0" smtClean="0">
                        <a:ln>
                          <a:noFill/>
                        </a:ln>
                        <a:solidFill>
                          <a:schemeClr val="accent2"/>
                        </a:solidFill>
                        <a:effectLst/>
                        <a:latin typeface="Times New Roman" pitchFamily="18"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Expression 2</a:t>
                      </a:r>
                      <a:endParaRPr kumimoji="0" lang="en-US" sz="2000" b="1" i="0" u="none" strike="noStrike" cap="none" normalizeH="0" baseline="0" smtClean="0">
                        <a:ln>
                          <a:noFill/>
                        </a:ln>
                        <a:solidFill>
                          <a:schemeClr val="accent2"/>
                        </a:solidFill>
                        <a:effectLst/>
                        <a:latin typeface="Times New Roman" pitchFamily="18"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Expression1 &amp;&amp; Expression2</a:t>
                      </a:r>
                      <a:endParaRPr kumimoji="0" lang="en-US" sz="2000" b="1" i="0" u="none" strike="noStrike" cap="none" normalizeH="0" baseline="0" smtClean="0">
                        <a:ln>
                          <a:noFill/>
                        </a:ln>
                        <a:solidFill>
                          <a:schemeClr val="accent2"/>
                        </a:solidFill>
                        <a:effectLst/>
                        <a:latin typeface="Times New Roman" pitchFamily="18" charset="0"/>
                      </a:endParaRPr>
                    </a:p>
                  </a:txBody>
                  <a:tcPr anchor="ctr" anchorCtr="1" horzOverflow="overflow"/>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true</a:t>
                      </a: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Tree>
    <p:extLst>
      <p:ext uri="{BB962C8B-B14F-4D97-AF65-F5344CB8AC3E}">
        <p14:creationId xmlns:p14="http://schemas.microsoft.com/office/powerpoint/2010/main" val="14374545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071"/>
            <a:ext cx="8762999" cy="4407408"/>
          </a:xfrm>
        </p:spPr>
        <p:txBody>
          <a:bodyPr>
            <a:normAutofit lnSpcReduction="10000"/>
          </a:bodyPr>
          <a:lstStyle/>
          <a:p>
            <a:pPr marL="45720" indent="0">
              <a:spcBef>
                <a:spcPts val="0"/>
              </a:spcBef>
              <a:buNone/>
            </a:pPr>
            <a:r>
              <a:rPr lang="en-US" sz="1800" b="1" dirty="0">
                <a:solidFill>
                  <a:srgbClr val="7F0055"/>
                </a:solidFill>
                <a:latin typeface="Consolas"/>
              </a:rPr>
              <a:t>public class </a:t>
            </a:r>
            <a:r>
              <a:rPr lang="en-US" sz="1800" dirty="0" err="1">
                <a:latin typeface="Consolas" panose="020B0609020204030204" pitchFamily="49" charset="0"/>
                <a:cs typeface="Consolas" panose="020B0609020204030204" pitchFamily="49" charset="0"/>
              </a:rPr>
              <a:t>PresidentialQualifier</a:t>
            </a:r>
            <a:r>
              <a:rPr lang="en-US" sz="1800" dirty="0">
                <a:latin typeface="Consolas" panose="020B0609020204030204" pitchFamily="49" charset="0"/>
                <a:cs typeface="Consolas" panose="020B0609020204030204" pitchFamily="49" charset="0"/>
              </a:rPr>
              <a:t> {     </a:t>
            </a:r>
            <a:endParaRPr lang="en-US" sz="1800" dirty="0" smtClean="0">
              <a:latin typeface="Consolas" panose="020B0609020204030204" pitchFamily="49" charset="0"/>
              <a:cs typeface="Consolas" panose="020B0609020204030204" pitchFamily="49" charset="0"/>
            </a:endParaRPr>
          </a:p>
          <a:p>
            <a:pPr marL="45720" indent="0">
              <a:spcBef>
                <a:spcPts val="0"/>
              </a:spcBef>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b="1" dirty="0">
                <a:solidFill>
                  <a:srgbClr val="7F0055"/>
                </a:solidFill>
                <a:latin typeface="Consolas"/>
              </a:rPr>
              <a:t>public static void </a:t>
            </a:r>
            <a:r>
              <a:rPr lang="en-US" sz="1800" dirty="0">
                <a:latin typeface="Consolas" panose="020B0609020204030204" pitchFamily="49" charset="0"/>
                <a:cs typeface="Consolas" panose="020B0609020204030204" pitchFamily="49" charset="0"/>
              </a:rPr>
              <a:t>main(String []</a:t>
            </a:r>
            <a:r>
              <a:rPr lang="en-US" sz="1800" dirty="0" err="1">
                <a:latin typeface="Consolas" panose="020B0609020204030204" pitchFamily="49" charset="0"/>
                <a:cs typeface="Consolas" panose="020B0609020204030204" pitchFamily="49" charset="0"/>
              </a:rPr>
              <a:t>args</a:t>
            </a:r>
            <a:r>
              <a:rPr lang="en-US" sz="1800" dirty="0" smtClean="0">
                <a:latin typeface="Consolas" panose="020B0609020204030204" pitchFamily="49" charset="0"/>
                <a:cs typeface="Consolas" panose="020B0609020204030204" pitchFamily="49" charset="0"/>
              </a:rPr>
              <a:t>)  {</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b="1" dirty="0" err="1">
                <a:solidFill>
                  <a:srgbClr val="7F0055"/>
                </a:solidFill>
                <a:latin typeface="Consolas"/>
              </a:rPr>
              <a:t>int</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age = 37</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b="1" dirty="0" err="1">
                <a:solidFill>
                  <a:srgbClr val="7F0055"/>
                </a:solidFill>
                <a:latin typeface="Consolas"/>
              </a:rPr>
              <a:t>int</a:t>
            </a: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yearsLivedInUS</a:t>
            </a:r>
            <a:r>
              <a:rPr lang="en-US" sz="1800" dirty="0">
                <a:latin typeface="Consolas" panose="020B0609020204030204" pitchFamily="49" charset="0"/>
                <a:cs typeface="Consolas" panose="020B0609020204030204" pitchFamily="49" charset="0"/>
              </a:rPr>
              <a:t> = 12</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b="1" dirty="0" err="1">
                <a:solidFill>
                  <a:srgbClr val="7F0055"/>
                </a:solidFill>
                <a:latin typeface="Consolas"/>
              </a:rPr>
              <a:t>boolean</a:t>
            </a: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isCitizen</a:t>
            </a:r>
            <a:r>
              <a:rPr lang="en-US" sz="1800" dirty="0">
                <a:latin typeface="Consolas" panose="020B0609020204030204" pitchFamily="49" charset="0"/>
                <a:cs typeface="Consolas" panose="020B0609020204030204" pitchFamily="49" charset="0"/>
              </a:rPr>
              <a:t> = </a:t>
            </a:r>
            <a:r>
              <a:rPr lang="en-US" sz="1800" b="1" dirty="0">
                <a:solidFill>
                  <a:srgbClr val="7F0055"/>
                </a:solidFill>
                <a:latin typeface="Consolas"/>
              </a:rPr>
              <a:t>true</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b="1" dirty="0">
                <a:solidFill>
                  <a:srgbClr val="7F0055"/>
                </a:solidFill>
                <a:latin typeface="Consolas"/>
              </a:rPr>
              <a:t>if</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(age &gt;= 35 &amp;&amp; </a:t>
            </a:r>
            <a:r>
              <a:rPr lang="en-US" sz="1800" dirty="0" err="1">
                <a:latin typeface="Consolas" panose="020B0609020204030204" pitchFamily="49" charset="0"/>
                <a:cs typeface="Consolas" panose="020B0609020204030204" pitchFamily="49" charset="0"/>
              </a:rPr>
              <a:t>yearsLivedInUS</a:t>
            </a:r>
            <a:r>
              <a:rPr lang="en-US" sz="1800" dirty="0">
                <a:latin typeface="Consolas" panose="020B0609020204030204" pitchFamily="49" charset="0"/>
                <a:cs typeface="Consolas" panose="020B0609020204030204" pitchFamily="49" charset="0"/>
              </a:rPr>
              <a:t> &gt;= 14 &amp;&amp; </a:t>
            </a:r>
            <a:r>
              <a:rPr lang="en-US" sz="1800" dirty="0" err="1">
                <a:latin typeface="Consolas" panose="020B0609020204030204" pitchFamily="49" charset="0"/>
                <a:cs typeface="Consolas" panose="020B0609020204030204" pitchFamily="49" charset="0"/>
              </a:rPr>
              <a:t>isCitizen</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System.</a:t>
            </a:r>
            <a:r>
              <a:rPr lang="en-US" sz="1800" i="1" dirty="0" err="1">
                <a:solidFill>
                  <a:srgbClr val="0033CC"/>
                </a:solidFill>
                <a:latin typeface="Consolas" panose="020B0609020204030204" pitchFamily="49" charset="0"/>
                <a:cs typeface="Consolas" panose="020B0609020204030204" pitchFamily="49" charset="0"/>
              </a:rPr>
              <a:t>out</a:t>
            </a:r>
            <a:r>
              <a:rPr lang="en-US" sz="1800" dirty="0" err="1">
                <a:latin typeface="Consolas" panose="020B0609020204030204" pitchFamily="49" charset="0"/>
                <a:cs typeface="Consolas" panose="020B0609020204030204" pitchFamily="49" charset="0"/>
              </a:rPr>
              <a:t>.println</a:t>
            </a:r>
            <a:r>
              <a:rPr lang="en-US" sz="1800" dirty="0">
                <a:latin typeface="Consolas" panose="020B0609020204030204" pitchFamily="49" charset="0"/>
                <a:cs typeface="Consolas" panose="020B0609020204030204" pitchFamily="49" charset="0"/>
              </a:rPr>
              <a:t>(</a:t>
            </a:r>
            <a:r>
              <a:rPr lang="en-US" sz="1800" dirty="0">
                <a:solidFill>
                  <a:srgbClr val="0033CC"/>
                </a:solidFill>
                <a:latin typeface="Consolas" panose="020B0609020204030204" pitchFamily="49" charset="0"/>
                <a:cs typeface="Consolas" panose="020B0609020204030204" pitchFamily="49" charset="0"/>
              </a:rPr>
              <a:t>"Eligible to be U.S. President</a:t>
            </a:r>
            <a:r>
              <a:rPr lang="en-US" sz="1800" dirty="0" smtClean="0">
                <a:solidFill>
                  <a:srgbClr val="0033CC"/>
                </a:solidFill>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b="1" dirty="0">
                <a:solidFill>
                  <a:srgbClr val="7F0055"/>
                </a:solidFill>
                <a:latin typeface="Consolas"/>
              </a:rPr>
              <a:t>else</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a:t>
            </a:r>
            <a:endParaRPr lang="en-US" sz="1800" dirty="0" smtClean="0">
              <a:latin typeface="Consolas" panose="020B0609020204030204" pitchFamily="49" charset="0"/>
              <a:cs typeface="Consolas" panose="020B0609020204030204" pitchFamily="49" charset="0"/>
            </a:endParaRPr>
          </a:p>
          <a:p>
            <a:pPr marL="45720" indent="0">
              <a:spcBef>
                <a:spcPts val="0"/>
              </a:spcBef>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System.</a:t>
            </a:r>
            <a:r>
              <a:rPr lang="en-US" sz="1800" i="1" dirty="0" err="1">
                <a:solidFill>
                  <a:srgbClr val="0033CC"/>
                </a:solidFill>
                <a:latin typeface="Consolas" panose="020B0609020204030204" pitchFamily="49" charset="0"/>
                <a:cs typeface="Consolas" panose="020B0609020204030204" pitchFamily="49" charset="0"/>
              </a:rPr>
              <a:t>out</a:t>
            </a:r>
            <a:r>
              <a:rPr lang="en-US" sz="1800" dirty="0" err="1">
                <a:latin typeface="Consolas" panose="020B0609020204030204" pitchFamily="49" charset="0"/>
                <a:cs typeface="Consolas" panose="020B0609020204030204" pitchFamily="49" charset="0"/>
              </a:rPr>
              <a:t>.println</a:t>
            </a:r>
            <a:r>
              <a:rPr lang="en-US" sz="1800" dirty="0">
                <a:latin typeface="Consolas" panose="020B0609020204030204" pitchFamily="49" charset="0"/>
                <a:cs typeface="Consolas" panose="020B0609020204030204" pitchFamily="49" charset="0"/>
              </a:rPr>
              <a:t>(</a:t>
            </a:r>
            <a:r>
              <a:rPr lang="en-US" sz="1800" dirty="0">
                <a:solidFill>
                  <a:srgbClr val="0033CC"/>
                </a:solidFill>
                <a:latin typeface="Consolas" panose="020B0609020204030204" pitchFamily="49" charset="0"/>
                <a:cs typeface="Consolas" panose="020B0609020204030204" pitchFamily="49" charset="0"/>
              </a:rPr>
              <a:t>"Not eligible to be U.S. President</a:t>
            </a:r>
            <a:r>
              <a:rPr lang="en-US" sz="1800" dirty="0" smtClean="0">
                <a:solidFill>
                  <a:srgbClr val="0033CC"/>
                </a:solidFill>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p>
          <a:p>
            <a:pPr marL="45720" indent="0">
              <a:spcBef>
                <a:spcPts val="0"/>
              </a:spcBef>
              <a:buNone/>
            </a:pPr>
            <a:r>
              <a:rPr lang="en-US" sz="1800" dirty="0" smtClean="0">
                <a:latin typeface="Consolas" panose="020B0609020204030204" pitchFamily="49" charset="0"/>
                <a:cs typeface="Consolas" panose="020B0609020204030204" pitchFamily="49" charset="0"/>
              </a:rPr>
              <a:t>   }</a:t>
            </a:r>
          </a:p>
          <a:p>
            <a:pPr marL="45720" indent="0">
              <a:spcBef>
                <a:spcPts val="0"/>
              </a:spcBef>
              <a:buNone/>
            </a:pP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
        <p:nvSpPr>
          <p:cNvPr id="3" name="Title 2"/>
          <p:cNvSpPr>
            <a:spLocks noGrp="1"/>
          </p:cNvSpPr>
          <p:nvPr>
            <p:ph type="title"/>
          </p:nvPr>
        </p:nvSpPr>
        <p:spPr/>
        <p:txBody>
          <a:bodyPr/>
          <a:lstStyle/>
          <a:p>
            <a:r>
              <a:rPr lang="en-US" dirty="0" smtClean="0"/>
              <a:t>Example of &amp;&amp;</a:t>
            </a:r>
            <a:endParaRPr lang="en-US" dirty="0"/>
          </a:p>
        </p:txBody>
      </p:sp>
      <p:sp>
        <p:nvSpPr>
          <p:cNvPr id="4" name="TextBox 3"/>
          <p:cNvSpPr txBox="1"/>
          <p:nvPr/>
        </p:nvSpPr>
        <p:spPr>
          <a:xfrm rot="21183924">
            <a:off x="4511481" y="5822826"/>
            <a:ext cx="1808508" cy="369332"/>
          </a:xfrm>
          <a:prstGeom prst="rect">
            <a:avLst/>
          </a:prstGeom>
          <a:noFill/>
        </p:spPr>
        <p:txBody>
          <a:bodyPr wrap="none" rtlCol="0">
            <a:spAutoFit/>
          </a:bodyPr>
          <a:lstStyle/>
          <a:p>
            <a:pPr algn="ctr"/>
            <a:r>
              <a:rPr lang="en-US" sz="1800" b="0" dirty="0" smtClean="0">
                <a:solidFill>
                  <a:srgbClr val="C00000"/>
                </a:solidFill>
                <a:latin typeface="Comic Sans MS" panose="030F0702030302020204" pitchFamily="66" charset="0"/>
              </a:rPr>
              <a:t>Eligible or not?</a:t>
            </a:r>
          </a:p>
        </p:txBody>
      </p:sp>
    </p:spTree>
    <p:extLst>
      <p:ext uri="{BB962C8B-B14F-4D97-AF65-F5344CB8AC3E}">
        <p14:creationId xmlns:p14="http://schemas.microsoft.com/office/powerpoint/2010/main" val="34698520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p:txBody>
          <a:bodyPr>
            <a:normAutofit lnSpcReduction="10000"/>
          </a:bodyPr>
          <a:lstStyle/>
          <a:p>
            <a:pPr>
              <a:lnSpc>
                <a:spcPct val="90000"/>
              </a:lnSpc>
            </a:pPr>
            <a:r>
              <a:rPr lang="en-US" sz="2800" dirty="0"/>
              <a:t>The logical OR operator (</a:t>
            </a:r>
            <a:r>
              <a:rPr lang="en-US" sz="2800" dirty="0">
                <a:latin typeface="Courier New" pitchFamily="49" charset="0"/>
              </a:rPr>
              <a:t>||</a:t>
            </a:r>
            <a:r>
              <a:rPr lang="en-US" sz="2800" dirty="0"/>
              <a:t>) takes two operands that must both be </a:t>
            </a:r>
            <a:r>
              <a:rPr lang="en-US" sz="2800" dirty="0" err="1">
                <a:latin typeface="Courier New" pitchFamily="49" charset="0"/>
              </a:rPr>
              <a:t>boolean</a:t>
            </a:r>
            <a:r>
              <a:rPr lang="en-US" sz="2800" dirty="0"/>
              <a:t> expressions.</a:t>
            </a:r>
          </a:p>
          <a:p>
            <a:pPr>
              <a:lnSpc>
                <a:spcPct val="90000"/>
              </a:lnSpc>
            </a:pPr>
            <a:r>
              <a:rPr lang="en-US" sz="2800" dirty="0"/>
              <a:t>The resulting combined expression is false if (and </a:t>
            </a:r>
            <a:r>
              <a:rPr lang="en-US" sz="2800" i="1" dirty="0"/>
              <a:t>only</a:t>
            </a:r>
            <a:r>
              <a:rPr lang="en-US" sz="2800" dirty="0"/>
              <a:t> if) both operands are false</a:t>
            </a:r>
            <a:r>
              <a:rPr lang="en-US" sz="2800" dirty="0" smtClean="0"/>
              <a:t>.</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a:p>
            <a:pPr marL="45720" indent="0">
              <a:lnSpc>
                <a:spcPct val="90000"/>
              </a:lnSpc>
              <a:buNone/>
            </a:pPr>
            <a:r>
              <a:rPr lang="en-US" dirty="0"/>
              <a:t>See example:  </a:t>
            </a:r>
            <a:r>
              <a:rPr lang="en-US" dirty="0" smtClean="0">
                <a:hlinkClick r:id="rId2"/>
              </a:rPr>
              <a:t>jackmyers.info/</a:t>
            </a:r>
            <a:r>
              <a:rPr lang="en-US" dirty="0" err="1" smtClean="0">
                <a:hlinkClick r:id="rId2"/>
              </a:rPr>
              <a:t>ioop</a:t>
            </a:r>
            <a:r>
              <a:rPr lang="en-US" dirty="0" smtClean="0">
                <a:hlinkClick r:id="rId2"/>
              </a:rPr>
              <a:t>/</a:t>
            </a:r>
            <a:r>
              <a:rPr lang="en-US" dirty="0" err="1" smtClean="0">
                <a:hlinkClick r:id="rId2"/>
              </a:rPr>
              <a:t>src</a:t>
            </a:r>
            <a:r>
              <a:rPr lang="en-US" dirty="0" smtClean="0">
                <a:hlinkClick r:id="rId2"/>
              </a:rPr>
              <a:t>/Lesson-03/</a:t>
            </a:r>
            <a:r>
              <a:rPr lang="en-US" dirty="0" err="1" smtClean="0">
                <a:hlinkClick r:id="rId2"/>
              </a:rPr>
              <a:t>booleanExpressions_conditionalStatements</a:t>
            </a:r>
            <a:r>
              <a:rPr lang="en-US" dirty="0" smtClean="0">
                <a:hlinkClick r:id="rId2"/>
              </a:rPr>
              <a:t>/LogicalOr.java</a:t>
            </a:r>
            <a:r>
              <a:rPr lang="en-US" dirty="0" smtClean="0"/>
              <a:t> </a:t>
            </a:r>
            <a:endParaRPr lang="en-US" dirty="0"/>
          </a:p>
        </p:txBody>
      </p:sp>
      <p:sp>
        <p:nvSpPr>
          <p:cNvPr id="160770" name="Rectangle 2"/>
          <p:cNvSpPr>
            <a:spLocks noGrp="1" noChangeArrowheads="1"/>
          </p:cNvSpPr>
          <p:nvPr>
            <p:ph type="title"/>
          </p:nvPr>
        </p:nvSpPr>
        <p:spPr/>
        <p:txBody>
          <a:bodyPr/>
          <a:lstStyle/>
          <a:p>
            <a:r>
              <a:rPr lang="en-US" dirty="0"/>
              <a:t>The </a:t>
            </a:r>
            <a:r>
              <a:rPr lang="en-US" dirty="0">
                <a:latin typeface="Courier New" pitchFamily="49" charset="0"/>
              </a:rPr>
              <a:t>||</a:t>
            </a:r>
            <a:r>
              <a:rPr lang="en-US" dirty="0"/>
              <a:t> Operator</a:t>
            </a:r>
          </a:p>
        </p:txBody>
      </p:sp>
      <p:graphicFrame>
        <p:nvGraphicFramePr>
          <p:cNvPr id="160772" name="Group 4"/>
          <p:cNvGraphicFramePr>
            <a:graphicFrameLocks noGrp="1"/>
          </p:cNvGraphicFramePr>
          <p:nvPr>
            <p:extLst>
              <p:ext uri="{D42A27DB-BD31-4B8C-83A1-F6EECF244321}">
                <p14:modId xmlns:p14="http://schemas.microsoft.com/office/powerpoint/2010/main" val="3435889229"/>
              </p:ext>
            </p:extLst>
          </p:nvPr>
        </p:nvGraphicFramePr>
        <p:xfrm>
          <a:off x="762000" y="3352800"/>
          <a:ext cx="7772400" cy="1981200"/>
        </p:xfrm>
        <a:graphic>
          <a:graphicData uri="http://schemas.openxmlformats.org/drawingml/2006/table">
            <a:tbl>
              <a:tblPr firstRow="1">
                <a:tableStyleId>{3C2FFA5D-87B4-456A-9821-1D502468CF0F}</a:tableStyleId>
              </a:tblPr>
              <a:tblGrid>
                <a:gridCol w="1943100"/>
                <a:gridCol w="1714500"/>
                <a:gridCol w="4114800"/>
              </a:tblGrid>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Expression 1</a:t>
                      </a:r>
                      <a:endParaRPr kumimoji="0" lang="en-US" sz="2000" b="1" i="0" u="none" strike="noStrike" cap="none" normalizeH="0" baseline="0" dirty="0" smtClean="0">
                        <a:ln>
                          <a:noFill/>
                        </a:ln>
                        <a:solidFill>
                          <a:schemeClr val="accent2"/>
                        </a:solidFill>
                        <a:effectLst/>
                        <a:latin typeface="Times New Roman" pitchFamily="18"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Expression 2</a:t>
                      </a:r>
                      <a:endParaRPr kumimoji="0" lang="en-US" sz="2000" b="1" i="0" u="none" strike="noStrike" cap="none" normalizeH="0" baseline="0" smtClean="0">
                        <a:ln>
                          <a:noFill/>
                        </a:ln>
                        <a:solidFill>
                          <a:schemeClr val="accent2"/>
                        </a:solidFill>
                        <a:effectLst/>
                        <a:latin typeface="Times New Roman" pitchFamily="18"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Expression1 || Expression2</a:t>
                      </a:r>
                      <a:endParaRPr kumimoji="0" lang="en-US" sz="2000" b="1" i="0" u="none" strike="noStrike" cap="none" normalizeH="0" baseline="0" smtClean="0">
                        <a:ln>
                          <a:noFill/>
                        </a:ln>
                        <a:solidFill>
                          <a:schemeClr val="accent2"/>
                        </a:solidFill>
                        <a:effectLst/>
                        <a:latin typeface="Times New Roman" pitchFamily="18" charset="0"/>
                      </a:endParaRPr>
                    </a:p>
                  </a:txBody>
                  <a:tcPr anchor="ctr" anchorCtr="1" horzOverflow="overflow"/>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false</a:t>
                      </a: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true</a:t>
                      </a: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true</a:t>
                      </a: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Tree>
    <p:extLst>
      <p:ext uri="{BB962C8B-B14F-4D97-AF65-F5344CB8AC3E}">
        <p14:creationId xmlns:p14="http://schemas.microsoft.com/office/powerpoint/2010/main" val="13752348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idx="1"/>
          </p:nvPr>
        </p:nvSpPr>
        <p:spPr/>
        <p:txBody>
          <a:bodyPr>
            <a:normAutofit fontScale="92500" lnSpcReduction="10000"/>
          </a:bodyPr>
          <a:lstStyle/>
          <a:p>
            <a:pPr>
              <a:lnSpc>
                <a:spcPct val="80000"/>
              </a:lnSpc>
            </a:pPr>
            <a:r>
              <a:rPr lang="en-US" sz="2800" dirty="0"/>
              <a:t>The </a:t>
            </a:r>
            <a:r>
              <a:rPr lang="en-US" sz="2800" dirty="0">
                <a:latin typeface="Courier New" pitchFamily="49" charset="0"/>
              </a:rPr>
              <a:t>!</a:t>
            </a:r>
            <a:r>
              <a:rPr lang="en-US" sz="2800" dirty="0"/>
              <a:t> operator performs a logical NOT operation.</a:t>
            </a:r>
          </a:p>
          <a:p>
            <a:pPr>
              <a:lnSpc>
                <a:spcPct val="80000"/>
              </a:lnSpc>
            </a:pPr>
            <a:r>
              <a:rPr lang="en-US" sz="2800" dirty="0"/>
              <a:t>If an </a:t>
            </a:r>
            <a:r>
              <a:rPr lang="en-US" sz="2800" i="1" dirty="0">
                <a:latin typeface="Courier New" pitchFamily="49" charset="0"/>
              </a:rPr>
              <a:t>expression</a:t>
            </a:r>
            <a:r>
              <a:rPr lang="en-US" sz="2800" dirty="0"/>
              <a:t> is true, </a:t>
            </a:r>
            <a:r>
              <a:rPr lang="en-US" sz="2800" dirty="0">
                <a:latin typeface="Courier New" pitchFamily="49" charset="0"/>
              </a:rPr>
              <a:t>!</a:t>
            </a:r>
            <a:r>
              <a:rPr lang="en-US" sz="2800" i="1" dirty="0">
                <a:latin typeface="Courier New" pitchFamily="49" charset="0"/>
              </a:rPr>
              <a:t>expression</a:t>
            </a:r>
            <a:r>
              <a:rPr lang="en-US" sz="2800" dirty="0"/>
              <a:t> will be false.</a:t>
            </a:r>
          </a:p>
          <a:p>
            <a:pPr lvl="1">
              <a:lnSpc>
                <a:spcPct val="80000"/>
              </a:lnSpc>
              <a:buFontTx/>
              <a:buNone/>
            </a:pPr>
            <a:r>
              <a:rPr lang="en-US" sz="1600" dirty="0">
                <a:latin typeface="Consolas" pitchFamily="49" charset="0"/>
                <a:cs typeface="Consolas" pitchFamily="49" charset="0"/>
              </a:rPr>
              <a:t>if (!(temperature &gt; 100))</a:t>
            </a:r>
          </a:p>
          <a:p>
            <a:pPr lvl="1">
              <a:lnSpc>
                <a:spcPct val="80000"/>
              </a:lnSpc>
              <a:buFontTx/>
              <a:buNone/>
            </a:pPr>
            <a:r>
              <a:rPr lang="en-US" sz="1600" dirty="0">
                <a:latin typeface="Consolas" pitchFamily="49" charset="0"/>
                <a:cs typeface="Consolas" pitchFamily="49" charset="0"/>
              </a:rPr>
              <a:t>	</a:t>
            </a:r>
            <a:r>
              <a:rPr lang="en-US" sz="1600" dirty="0" err="1">
                <a:latin typeface="Consolas" pitchFamily="49" charset="0"/>
                <a:cs typeface="Consolas" pitchFamily="49" charset="0"/>
              </a:rPr>
              <a:t>System.out.println</a:t>
            </a:r>
            <a:r>
              <a:rPr lang="en-US" sz="1600" dirty="0">
                <a:latin typeface="Consolas" pitchFamily="49" charset="0"/>
                <a:cs typeface="Consolas" pitchFamily="49" charset="0"/>
              </a:rPr>
              <a:t>("Below the maximum temperature.");</a:t>
            </a:r>
          </a:p>
          <a:p>
            <a:pPr>
              <a:lnSpc>
                <a:spcPct val="80000"/>
              </a:lnSpc>
            </a:pPr>
            <a:r>
              <a:rPr lang="en-US" sz="2800" dirty="0"/>
              <a:t>If </a:t>
            </a:r>
            <a:r>
              <a:rPr lang="en-US" sz="2400" b="1" dirty="0">
                <a:latin typeface="Consolas" pitchFamily="49" charset="0"/>
                <a:cs typeface="Consolas" pitchFamily="49" charset="0"/>
              </a:rPr>
              <a:t>temperature &gt; 100</a:t>
            </a:r>
            <a:r>
              <a:rPr lang="en-US" sz="3200" dirty="0">
                <a:latin typeface="Consolas" pitchFamily="49" charset="0"/>
                <a:cs typeface="Consolas" pitchFamily="49" charset="0"/>
              </a:rPr>
              <a:t> </a:t>
            </a:r>
            <a:r>
              <a:rPr lang="en-US" sz="2800" dirty="0"/>
              <a:t>evaluates to false, then the output statement will be run</a:t>
            </a:r>
            <a:r>
              <a:rPr lang="en-US" sz="2800" dirty="0" smtClean="0"/>
              <a:t>.</a:t>
            </a:r>
          </a:p>
          <a:p>
            <a:pPr>
              <a:lnSpc>
                <a:spcPct val="80000"/>
              </a:lnSpc>
            </a:pPr>
            <a:endParaRPr lang="en-US" sz="2800" dirty="0"/>
          </a:p>
          <a:p>
            <a:pPr>
              <a:lnSpc>
                <a:spcPct val="80000"/>
              </a:lnSpc>
            </a:pPr>
            <a:endParaRPr lang="en-US" sz="2800" dirty="0" smtClean="0"/>
          </a:p>
          <a:p>
            <a:pPr>
              <a:lnSpc>
                <a:spcPct val="80000"/>
              </a:lnSpc>
            </a:pPr>
            <a:endParaRPr lang="en-US" sz="1200" dirty="0" smtClean="0"/>
          </a:p>
          <a:p>
            <a:pPr>
              <a:lnSpc>
                <a:spcPct val="80000"/>
              </a:lnSpc>
            </a:pPr>
            <a:endParaRPr lang="en-US" sz="2800" dirty="0"/>
          </a:p>
          <a:p>
            <a:pPr marL="45720" indent="0">
              <a:lnSpc>
                <a:spcPct val="90000"/>
              </a:lnSpc>
              <a:buNone/>
            </a:pPr>
            <a:r>
              <a:rPr lang="en-US" sz="1800" dirty="0"/>
              <a:t>See example:  </a:t>
            </a:r>
            <a:r>
              <a:rPr lang="en-US" sz="1800" dirty="0" smtClean="0">
                <a:hlinkClick r:id="rId2"/>
              </a:rPr>
              <a:t>jackmyers.info/</a:t>
            </a:r>
            <a:r>
              <a:rPr lang="en-US" sz="1800" dirty="0" err="1" smtClean="0">
                <a:hlinkClick r:id="rId2"/>
              </a:rPr>
              <a:t>ioop</a:t>
            </a:r>
            <a:r>
              <a:rPr lang="en-US" sz="1800" dirty="0" smtClean="0">
                <a:hlinkClick r:id="rId2"/>
              </a:rPr>
              <a:t>/</a:t>
            </a:r>
            <a:r>
              <a:rPr lang="en-US" sz="1800" dirty="0" err="1" smtClean="0">
                <a:hlinkClick r:id="rId2"/>
              </a:rPr>
              <a:t>src</a:t>
            </a:r>
            <a:r>
              <a:rPr lang="en-US" sz="1800" dirty="0" smtClean="0">
                <a:hlinkClick r:id="rId2"/>
              </a:rPr>
              <a:t>/Lesson-03/</a:t>
            </a:r>
            <a:r>
              <a:rPr lang="en-US" sz="1800" dirty="0" err="1" smtClean="0">
                <a:hlinkClick r:id="rId2"/>
              </a:rPr>
              <a:t>booleanExpressions_conditionalStatements</a:t>
            </a:r>
            <a:r>
              <a:rPr lang="en-US" sz="1800" dirty="0" smtClean="0">
                <a:hlinkClick r:id="rId2"/>
              </a:rPr>
              <a:t>/LogicalNot.java</a:t>
            </a:r>
            <a:r>
              <a:rPr lang="en-US" sz="1800" dirty="0" smtClean="0"/>
              <a:t> </a:t>
            </a:r>
            <a:endParaRPr lang="en-US" sz="1800" dirty="0"/>
          </a:p>
          <a:p>
            <a:pPr>
              <a:lnSpc>
                <a:spcPct val="80000"/>
              </a:lnSpc>
              <a:buFontTx/>
              <a:buNone/>
            </a:pPr>
            <a:endParaRPr lang="en-US" sz="2800" dirty="0"/>
          </a:p>
        </p:txBody>
      </p:sp>
      <p:sp>
        <p:nvSpPr>
          <p:cNvPr id="161794" name="Rectangle 2"/>
          <p:cNvSpPr>
            <a:spLocks noGrp="1" noChangeArrowheads="1"/>
          </p:cNvSpPr>
          <p:nvPr>
            <p:ph type="title"/>
          </p:nvPr>
        </p:nvSpPr>
        <p:spPr/>
        <p:txBody>
          <a:bodyPr/>
          <a:lstStyle/>
          <a:p>
            <a:r>
              <a:rPr lang="en-US"/>
              <a:t>The </a:t>
            </a:r>
            <a:r>
              <a:rPr lang="en-US">
                <a:latin typeface="Courier New" pitchFamily="49" charset="0"/>
              </a:rPr>
              <a:t>!</a:t>
            </a:r>
            <a:r>
              <a:rPr lang="en-US"/>
              <a:t> Operator</a:t>
            </a:r>
          </a:p>
        </p:txBody>
      </p:sp>
      <p:graphicFrame>
        <p:nvGraphicFramePr>
          <p:cNvPr id="161824" name="Group 32"/>
          <p:cNvGraphicFramePr>
            <a:graphicFrameLocks noGrp="1"/>
          </p:cNvGraphicFramePr>
          <p:nvPr>
            <p:extLst>
              <p:ext uri="{D42A27DB-BD31-4B8C-83A1-F6EECF244321}">
                <p14:modId xmlns:p14="http://schemas.microsoft.com/office/powerpoint/2010/main" val="2652722235"/>
              </p:ext>
            </p:extLst>
          </p:nvPr>
        </p:nvGraphicFramePr>
        <p:xfrm>
          <a:off x="1447800" y="3962400"/>
          <a:ext cx="6057900" cy="1188720"/>
        </p:xfrm>
        <a:graphic>
          <a:graphicData uri="http://schemas.openxmlformats.org/drawingml/2006/table">
            <a:tbl>
              <a:tblPr firstRow="1">
                <a:tableStyleId>{3C2FFA5D-87B4-456A-9821-1D502468CF0F}</a:tableStyleId>
              </a:tblPr>
              <a:tblGrid>
                <a:gridCol w="1943100"/>
                <a:gridCol w="4114800"/>
              </a:tblGrid>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Expression 1</a:t>
                      </a:r>
                      <a:endParaRPr kumimoji="0" lang="en-US" sz="2000" b="1" i="0" u="none" strike="noStrike" cap="none" normalizeH="0" baseline="0" dirty="0" smtClean="0">
                        <a:ln>
                          <a:noFill/>
                        </a:ln>
                        <a:solidFill>
                          <a:schemeClr val="accent2"/>
                        </a:solidFill>
                        <a:effectLst/>
                        <a:latin typeface="Times New Roman" pitchFamily="18" charset="0"/>
                      </a:endParaRPr>
                    </a:p>
                  </a:txBody>
                  <a:tcPr anchor="ctr" anchorCtr="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!Expression1</a:t>
                      </a:r>
                      <a:endParaRPr kumimoji="0" lang="en-US" sz="2000" b="1" i="0" u="none" strike="noStrike" cap="none" normalizeH="0" baseline="0" dirty="0" smtClean="0">
                        <a:ln>
                          <a:noFill/>
                        </a:ln>
                        <a:solidFill>
                          <a:schemeClr val="accent2"/>
                        </a:solidFill>
                        <a:effectLst/>
                        <a:latin typeface="Times New Roman" pitchFamily="18" charset="0"/>
                      </a:endParaRPr>
                    </a:p>
                  </a:txBody>
                  <a:tcPr anchor="ctr" anchorCtr="1" horzOverflow="overflow"/>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true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false</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true</a:t>
                      </a: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Tree>
    <p:extLst>
      <p:ext uri="{BB962C8B-B14F-4D97-AF65-F5344CB8AC3E}">
        <p14:creationId xmlns:p14="http://schemas.microsoft.com/office/powerpoint/2010/main" val="34500280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idx="1"/>
          </p:nvPr>
        </p:nvSpPr>
        <p:spPr>
          <a:noFill/>
          <a:ln/>
          <a:extLst>
            <a:ext uri="{91240B29-F687-4F45-9708-019B960494DF}">
              <a14:hiddenLine xmlns:a14="http://schemas.microsoft.com/office/drawing/2010/main" w="9525">
                <a:solidFill>
                  <a:schemeClr val="tx1"/>
                </a:solidFill>
                <a:miter lim="800000"/>
                <a:headEnd/>
                <a:tailEnd/>
              </a14:hiddenLine>
            </a:ext>
          </a:extLst>
        </p:spPr>
        <p:txBody>
          <a:bodyPr rIns="91440"/>
          <a:lstStyle/>
          <a:p>
            <a:r>
              <a:rPr lang="en-US" dirty="0"/>
              <a:t>Logical AND </a:t>
            </a:r>
            <a:r>
              <a:rPr lang="en-US" dirty="0" err="1"/>
              <a:t>and</a:t>
            </a:r>
            <a:r>
              <a:rPr lang="en-US" dirty="0"/>
              <a:t> logical OR operations perform </a:t>
            </a:r>
            <a:r>
              <a:rPr lang="en-US" i="1" dirty="0"/>
              <a:t>short-circuit evaluation</a:t>
            </a:r>
            <a:r>
              <a:rPr lang="en-US" dirty="0"/>
              <a:t> of expressions.</a:t>
            </a:r>
          </a:p>
          <a:p>
            <a:r>
              <a:rPr lang="en-US" dirty="0"/>
              <a:t>Logical AND will evaluate to false as soon as it sees that one of its operands is a false expression.</a:t>
            </a:r>
          </a:p>
          <a:p>
            <a:r>
              <a:rPr lang="en-US" dirty="0"/>
              <a:t>Logical OR will evaluate to true as soon as it sees that one of its operands is a true expression</a:t>
            </a:r>
            <a:r>
              <a:rPr lang="en-US" dirty="0" smtClean="0"/>
              <a:t>.</a:t>
            </a:r>
          </a:p>
          <a:p>
            <a:endParaRPr lang="en-US" dirty="0"/>
          </a:p>
          <a:p>
            <a:r>
              <a:rPr lang="en-US" dirty="0" smtClean="0"/>
              <a:t>However, there are two other operators which will not short-circuit:</a:t>
            </a:r>
          </a:p>
          <a:p>
            <a:pPr lvl="1"/>
            <a:r>
              <a:rPr lang="en-US" dirty="0" smtClean="0"/>
              <a:t>&amp; </a:t>
            </a:r>
          </a:p>
          <a:p>
            <a:pPr lvl="1"/>
            <a:r>
              <a:rPr lang="en-US" dirty="0" smtClean="0"/>
              <a:t>|</a:t>
            </a:r>
            <a:endParaRPr lang="en-US" dirty="0"/>
          </a:p>
        </p:txBody>
      </p:sp>
      <p:sp>
        <p:nvSpPr>
          <p:cNvPr id="162818" name="Rectangle 2"/>
          <p:cNvSpPr>
            <a:spLocks noGrp="1" noChangeArrowheads="1"/>
          </p:cNvSpPr>
          <p:nvPr>
            <p:ph type="title"/>
          </p:nvPr>
        </p:nvSpPr>
        <p:spPr/>
        <p:txBody>
          <a:bodyPr/>
          <a:lstStyle/>
          <a:p>
            <a:r>
              <a:rPr lang="en-US"/>
              <a:t>Short Circuiting</a:t>
            </a:r>
          </a:p>
        </p:txBody>
      </p:sp>
    </p:spTree>
    <p:extLst>
      <p:ext uri="{BB962C8B-B14F-4D97-AF65-F5344CB8AC3E}">
        <p14:creationId xmlns:p14="http://schemas.microsoft.com/office/powerpoint/2010/main" val="332773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t>Special Characters</a:t>
            </a:r>
          </a:p>
        </p:txBody>
      </p:sp>
      <p:graphicFrame>
        <p:nvGraphicFramePr>
          <p:cNvPr id="151607" name="Group 55"/>
          <p:cNvGraphicFramePr>
            <a:graphicFrameLocks noGrp="1"/>
          </p:cNvGraphicFramePr>
          <p:nvPr>
            <p:ph type="tbl" idx="4294967295"/>
            <p:extLst>
              <p:ext uri="{D42A27DB-BD31-4B8C-83A1-F6EECF244321}">
                <p14:modId xmlns:p14="http://schemas.microsoft.com/office/powerpoint/2010/main" val="3087908851"/>
              </p:ext>
            </p:extLst>
          </p:nvPr>
        </p:nvGraphicFramePr>
        <p:xfrm>
          <a:off x="228600" y="1808162"/>
          <a:ext cx="8686800" cy="4440238"/>
        </p:xfrm>
        <a:graphic>
          <a:graphicData uri="http://schemas.openxmlformats.org/drawingml/2006/table">
            <a:tbl>
              <a:tblPr/>
              <a:tblGrid>
                <a:gridCol w="1752600"/>
                <a:gridCol w="2133600"/>
                <a:gridCol w="4800600"/>
              </a:tblGrid>
              <a:tr h="850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double slash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Marks the beginning of a single line comment.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47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open and close parenthesis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Used in a method header to mark the </a:t>
                      </a:r>
                      <a:r>
                        <a:rPr kumimoji="0" lang="en-US" sz="1800" b="1" i="1" u="none" strike="noStrike" cap="none" normalizeH="0" baseline="0" smtClean="0">
                          <a:ln>
                            <a:noFill/>
                          </a:ln>
                          <a:solidFill>
                            <a:schemeClr val="tx1"/>
                          </a:solidFill>
                          <a:effectLst/>
                          <a:latin typeface="Times New Roman" pitchFamily="18" charset="0"/>
                        </a:rPr>
                        <a:t>parameter list</a:t>
                      </a:r>
                      <a:r>
                        <a:rPr kumimoji="0" lang="en-US" sz="1800" b="1" i="0" u="none" strike="noStrike" cap="none" normalizeH="0" baseline="0" smtClean="0">
                          <a:ln>
                            <a:noFill/>
                          </a:ln>
                          <a:solidFill>
                            <a:schemeClr val="tx1"/>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6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open and close curly braces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Times New Roman" pitchFamily="18" charset="0"/>
                        </a:rPr>
                        <a:t>Encloses a group of statements, such as the contents of a class or a method.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4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b="1" dirty="0" smtClean="0">
                          <a:latin typeface="Courier New" pitchFamily="49" charset="0"/>
                        </a:rPr>
                        <a:t>"</a:t>
                      </a:r>
                      <a:r>
                        <a:rPr kumimoji="0" lang="en-US" sz="1800" b="1" i="0" u="none" strike="noStrike" cap="none" normalizeH="0" baseline="0" dirty="0" smtClean="0">
                          <a:ln>
                            <a:noFill/>
                          </a:ln>
                          <a:solidFill>
                            <a:schemeClr val="tx1"/>
                          </a:solidFill>
                          <a:effectLst/>
                          <a:latin typeface="Courier New" pitchFamily="49" charset="0"/>
                          <a:cs typeface="Courier New" pitchFamily="49" charset="0"/>
                        </a:rPr>
                        <a:t> </a:t>
                      </a:r>
                      <a:r>
                        <a:rPr lang="en-US" sz="1800" b="1" dirty="0" smtClean="0">
                          <a:latin typeface="Courier New" pitchFamily="49" charset="0"/>
                        </a:rPr>
                        <a:t>"</a:t>
                      </a:r>
                      <a:endParaRPr kumimoji="0" lang="en-US" sz="1800" b="1" i="0" u="none" strike="noStrike" cap="none" normalizeH="0" baseline="0" dirty="0" smtClean="0">
                        <a:ln>
                          <a:noFill/>
                        </a:ln>
                        <a:solidFill>
                          <a:schemeClr val="tx1"/>
                        </a:solidFill>
                        <a:effectLst/>
                        <a:latin typeface="Courier New" pitchFamily="49" charset="0"/>
                        <a:cs typeface="Courier New" pitchFamily="49"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quotation marks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Times New Roman" pitchFamily="18" charset="0"/>
                        </a:rPr>
                        <a:t>Encloses a string of characters, such as a message that is to be printed on the screen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50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semi-colon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Marks the end of a complete programming statement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16875309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solidFill>
                  <a:srgbClr val="000000"/>
                </a:solidFill>
                <a:latin typeface="Arial Narrow" pitchFamily="34" charset="0"/>
              </a:rPr>
              <a:t>Murach’s Java Programming, C4</a:t>
            </a:r>
          </a:p>
        </p:txBody>
      </p:sp>
      <p:sp>
        <p:nvSpPr>
          <p:cNvPr id="102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solidFill>
                  <a:srgbClr val="000000"/>
                </a:solidFill>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Logical Operators</a:t>
            </a:r>
            <a:endParaRPr lang="en-US" dirty="0"/>
          </a:p>
        </p:txBody>
      </p:sp>
      <p:graphicFrame>
        <p:nvGraphicFramePr>
          <p:cNvPr id="10242" name="Object 4"/>
          <p:cNvGraphicFramePr>
            <a:graphicFrameLocks noChangeAspect="1"/>
          </p:cNvGraphicFramePr>
          <p:nvPr>
            <p:extLst>
              <p:ext uri="{D42A27DB-BD31-4B8C-83A1-F6EECF244321}">
                <p14:modId xmlns:p14="http://schemas.microsoft.com/office/powerpoint/2010/main" val="2366062786"/>
              </p:ext>
            </p:extLst>
          </p:nvPr>
        </p:nvGraphicFramePr>
        <p:xfrm>
          <a:off x="842210" y="2298032"/>
          <a:ext cx="7300913" cy="2568575"/>
        </p:xfrm>
        <a:graphic>
          <a:graphicData uri="http://schemas.openxmlformats.org/presentationml/2006/ole">
            <mc:AlternateContent xmlns:mc="http://schemas.openxmlformats.org/markup-compatibility/2006">
              <mc:Choice xmlns:v="urn:schemas-microsoft-com:vml" Requires="v">
                <p:oleObj spid="_x0000_s31787" name="Document" r:id="rId3" imgW="7301323" imgH="2568350" progId="Word.Document.12">
                  <p:embed/>
                </p:oleObj>
              </mc:Choice>
              <mc:Fallback>
                <p:oleObj name="Document" r:id="rId3" imgW="7301323" imgH="256835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10" y="2298032"/>
                        <a:ext cx="7300913"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5474526" y="4845132"/>
            <a:ext cx="3253838" cy="1200329"/>
          </a:xfrm>
          <a:prstGeom prst="rect">
            <a:avLst/>
          </a:prstGeom>
          <a:noFill/>
        </p:spPr>
        <p:txBody>
          <a:bodyPr wrap="square" rtlCol="0">
            <a:spAutoFit/>
          </a:bodyPr>
          <a:lstStyle/>
          <a:p>
            <a:r>
              <a:rPr lang="en-US" dirty="0" smtClean="0">
                <a:solidFill>
                  <a:srgbClr val="2A00FF"/>
                </a:solidFill>
              </a:rPr>
              <a:t>Counter will always increment, even if </a:t>
            </a:r>
            <a:r>
              <a:rPr lang="en-US" dirty="0" err="1" smtClean="0">
                <a:solidFill>
                  <a:srgbClr val="2A00FF"/>
                </a:solidFill>
              </a:rPr>
              <a:t>isValid</a:t>
            </a:r>
            <a:r>
              <a:rPr lang="en-US" dirty="0" smtClean="0">
                <a:solidFill>
                  <a:srgbClr val="2A00FF"/>
                </a:solidFill>
              </a:rPr>
              <a:t> is false.</a:t>
            </a:r>
            <a:br>
              <a:rPr lang="en-US" dirty="0" smtClean="0">
                <a:solidFill>
                  <a:srgbClr val="2A00FF"/>
                </a:solidFill>
              </a:rPr>
            </a:br>
            <a:endParaRPr lang="en-US" dirty="0" smtClean="0">
              <a:solidFill>
                <a:srgbClr val="2A00FF"/>
              </a:solidFill>
            </a:endParaRPr>
          </a:p>
          <a:p>
            <a:r>
              <a:rPr lang="en-US" dirty="0" smtClean="0">
                <a:solidFill>
                  <a:srgbClr val="2A00FF"/>
                </a:solidFill>
              </a:rPr>
              <a:t>No short-circuiting</a:t>
            </a:r>
            <a:endParaRPr lang="en-US" dirty="0">
              <a:solidFill>
                <a:srgbClr val="2A00FF"/>
              </a:solidFill>
            </a:endParaRPr>
          </a:p>
        </p:txBody>
      </p:sp>
      <p:sp>
        <p:nvSpPr>
          <p:cNvPr id="4" name="Freeform 3"/>
          <p:cNvSpPr/>
          <p:nvPr/>
        </p:nvSpPr>
        <p:spPr>
          <a:xfrm>
            <a:off x="5628904" y="3440497"/>
            <a:ext cx="3030075" cy="1452137"/>
          </a:xfrm>
          <a:custGeom>
            <a:avLst/>
            <a:gdLst>
              <a:gd name="connsiteX0" fmla="*/ 2398815 w 3030075"/>
              <a:gd name="connsiteY0" fmla="*/ 1452137 h 1452137"/>
              <a:gd name="connsiteX1" fmla="*/ 3004457 w 3030075"/>
              <a:gd name="connsiteY1" fmla="*/ 608989 h 1452137"/>
              <a:gd name="connsiteX2" fmla="*/ 2826327 w 3030075"/>
              <a:gd name="connsiteY2" fmla="*/ 205228 h 1452137"/>
              <a:gd name="connsiteX3" fmla="*/ 2006930 w 3030075"/>
              <a:gd name="connsiteY3" fmla="*/ 3347 h 1452137"/>
              <a:gd name="connsiteX4" fmla="*/ 0 w 3030075"/>
              <a:gd name="connsiteY4" fmla="*/ 98350 h 145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075" h="1452137">
                <a:moveTo>
                  <a:pt x="2398815" y="1452137"/>
                </a:moveTo>
                <a:cubicBezTo>
                  <a:pt x="2666010" y="1134472"/>
                  <a:pt x="2933205" y="816807"/>
                  <a:pt x="3004457" y="608989"/>
                </a:cubicBezTo>
                <a:cubicBezTo>
                  <a:pt x="3075709" y="401171"/>
                  <a:pt x="2992582" y="306168"/>
                  <a:pt x="2826327" y="205228"/>
                </a:cubicBezTo>
                <a:cubicBezTo>
                  <a:pt x="2660072" y="104288"/>
                  <a:pt x="2477984" y="21160"/>
                  <a:pt x="2006930" y="3347"/>
                </a:cubicBezTo>
                <a:cubicBezTo>
                  <a:pt x="1535876" y="-14466"/>
                  <a:pt x="767938" y="41942"/>
                  <a:pt x="0" y="98350"/>
                </a:cubicBezTo>
              </a:path>
            </a:pathLst>
          </a:custGeom>
          <a:noFill/>
          <a:ln w="28575">
            <a:solidFill>
              <a:srgbClr val="2A00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92432" y="4997532"/>
            <a:ext cx="3253838" cy="1200329"/>
          </a:xfrm>
          <a:prstGeom prst="rect">
            <a:avLst/>
          </a:prstGeom>
          <a:noFill/>
        </p:spPr>
        <p:txBody>
          <a:bodyPr wrap="square" rtlCol="0">
            <a:spAutoFit/>
          </a:bodyPr>
          <a:lstStyle/>
          <a:p>
            <a:r>
              <a:rPr lang="en-US" dirty="0" smtClean="0">
                <a:solidFill>
                  <a:srgbClr val="C00000"/>
                </a:solidFill>
              </a:rPr>
              <a:t>Counter will always increment, even if </a:t>
            </a:r>
            <a:r>
              <a:rPr lang="en-US" dirty="0" err="1" smtClean="0">
                <a:solidFill>
                  <a:srgbClr val="C00000"/>
                </a:solidFill>
              </a:rPr>
              <a:t>isValid</a:t>
            </a:r>
            <a:r>
              <a:rPr lang="en-US" dirty="0" smtClean="0">
                <a:solidFill>
                  <a:srgbClr val="C00000"/>
                </a:solidFill>
              </a:rPr>
              <a:t> is true.</a:t>
            </a:r>
            <a:br>
              <a:rPr lang="en-US" dirty="0" smtClean="0">
                <a:solidFill>
                  <a:srgbClr val="C00000"/>
                </a:solidFill>
              </a:rPr>
            </a:br>
            <a:endParaRPr lang="en-US" dirty="0" smtClean="0">
              <a:solidFill>
                <a:srgbClr val="C00000"/>
              </a:solidFill>
            </a:endParaRPr>
          </a:p>
          <a:p>
            <a:r>
              <a:rPr lang="en-US" dirty="0" smtClean="0">
                <a:solidFill>
                  <a:srgbClr val="C00000"/>
                </a:solidFill>
              </a:rPr>
              <a:t>No short-circuiting</a:t>
            </a:r>
            <a:endParaRPr lang="en-US" dirty="0">
              <a:solidFill>
                <a:srgbClr val="C00000"/>
              </a:solidFill>
            </a:endParaRPr>
          </a:p>
        </p:txBody>
      </p:sp>
      <p:sp>
        <p:nvSpPr>
          <p:cNvPr id="5" name="Freeform 4"/>
          <p:cNvSpPr/>
          <p:nvPr/>
        </p:nvSpPr>
        <p:spPr>
          <a:xfrm>
            <a:off x="343389" y="3764478"/>
            <a:ext cx="939146" cy="1531917"/>
          </a:xfrm>
          <a:custGeom>
            <a:avLst/>
            <a:gdLst>
              <a:gd name="connsiteX0" fmla="*/ 939146 w 939146"/>
              <a:gd name="connsiteY0" fmla="*/ 1531917 h 1531917"/>
              <a:gd name="connsiteX1" fmla="*/ 167250 w 939146"/>
              <a:gd name="connsiteY1" fmla="*/ 1270660 h 1531917"/>
              <a:gd name="connsiteX2" fmla="*/ 995 w 939146"/>
              <a:gd name="connsiteY2" fmla="*/ 605641 h 1531917"/>
              <a:gd name="connsiteX3" fmla="*/ 131624 w 939146"/>
              <a:gd name="connsiteY3" fmla="*/ 178130 h 1531917"/>
              <a:gd name="connsiteX4" fmla="*/ 713515 w 939146"/>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46" h="1531917">
                <a:moveTo>
                  <a:pt x="939146" y="1531917"/>
                </a:moveTo>
                <a:cubicBezTo>
                  <a:pt x="631377" y="1478478"/>
                  <a:pt x="323608" y="1425039"/>
                  <a:pt x="167250" y="1270660"/>
                </a:cubicBezTo>
                <a:cubicBezTo>
                  <a:pt x="10892" y="1116281"/>
                  <a:pt x="6933" y="787729"/>
                  <a:pt x="995" y="605641"/>
                </a:cubicBezTo>
                <a:cubicBezTo>
                  <a:pt x="-4943" y="423553"/>
                  <a:pt x="12871" y="279070"/>
                  <a:pt x="131624" y="178130"/>
                </a:cubicBezTo>
                <a:cubicBezTo>
                  <a:pt x="250377" y="77190"/>
                  <a:pt x="481946" y="38595"/>
                  <a:pt x="713515" y="0"/>
                </a:cubicBezTo>
              </a:path>
            </a:pathLst>
          </a:custGeom>
          <a:noFill/>
          <a:ln w="285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874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407893" cy="4407408"/>
          </a:xfrm>
        </p:spPr>
        <p:txBody>
          <a:bodyPr>
            <a:normAutofit fontScale="92500" lnSpcReduction="20000"/>
          </a:bodyPr>
          <a:lstStyle/>
          <a:p>
            <a:pPr marL="45720" indent="0">
              <a:spcBef>
                <a:spcPts val="0"/>
              </a:spcBef>
              <a:buNone/>
            </a:pPr>
            <a:r>
              <a:rPr lang="en-US" sz="1800" b="1" dirty="0">
                <a:solidFill>
                  <a:srgbClr val="7F0055"/>
                </a:solidFill>
                <a:latin typeface="Consolas"/>
              </a:rPr>
              <a:t>public class </a:t>
            </a:r>
            <a:r>
              <a:rPr lang="en-US" sz="1800" dirty="0" err="1">
                <a:latin typeface="Consolas" panose="020B0609020204030204" pitchFamily="49" charset="0"/>
                <a:cs typeface="Consolas" panose="020B0609020204030204" pitchFamily="49" charset="0"/>
              </a:rPr>
              <a:t>DualLightSwitch</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p>
          <a:p>
            <a:pPr marL="45720" indent="0">
              <a:spcBef>
                <a:spcPts val="0"/>
              </a:spcBef>
              <a:buNone/>
            </a:pPr>
            <a:endParaRPr lang="en-US" sz="1800" dirty="0" smtClean="0">
              <a:latin typeface="Consolas" panose="020B0609020204030204" pitchFamily="49" charset="0"/>
              <a:cs typeface="Consolas" panose="020B0609020204030204" pitchFamily="49" charset="0"/>
            </a:endParaRP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b="1" dirty="0">
                <a:solidFill>
                  <a:srgbClr val="7F0055"/>
                </a:solidFill>
                <a:latin typeface="Consolas"/>
              </a:rPr>
              <a:t>public static void </a:t>
            </a:r>
            <a:r>
              <a:rPr lang="en-US" sz="1800" dirty="0">
                <a:latin typeface="Consolas" panose="020B0609020204030204" pitchFamily="49" charset="0"/>
                <a:cs typeface="Consolas" panose="020B0609020204030204" pitchFamily="49" charset="0"/>
              </a:rPr>
              <a:t>main(String []</a:t>
            </a:r>
            <a:r>
              <a:rPr lang="en-US" sz="1800" dirty="0" err="1">
                <a:latin typeface="Consolas" panose="020B0609020204030204" pitchFamily="49" charset="0"/>
                <a:cs typeface="Consolas" panose="020B0609020204030204" pitchFamily="49" charset="0"/>
              </a:rPr>
              <a:t>args</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String </a:t>
            </a:r>
            <a:r>
              <a:rPr lang="en-US" sz="1800" dirty="0" err="1">
                <a:latin typeface="Consolas" panose="020B0609020204030204" pitchFamily="49" charset="0"/>
                <a:cs typeface="Consolas" panose="020B0609020204030204" pitchFamily="49" charset="0"/>
              </a:rPr>
              <a:t>upstairsLightSwitch</a:t>
            </a:r>
            <a:r>
              <a:rPr lang="en-US" sz="1800" dirty="0">
                <a:latin typeface="Consolas" panose="020B0609020204030204" pitchFamily="49" charset="0"/>
                <a:cs typeface="Consolas" panose="020B0609020204030204" pitchFamily="49" charset="0"/>
              </a:rPr>
              <a:t> = </a:t>
            </a:r>
            <a:r>
              <a:rPr lang="en-US" sz="1800" dirty="0">
                <a:solidFill>
                  <a:srgbClr val="0033CC"/>
                </a:solidFill>
                <a:latin typeface="Consolas" panose="020B0609020204030204" pitchFamily="49" charset="0"/>
                <a:cs typeface="Consolas" panose="020B0609020204030204" pitchFamily="49" charset="0"/>
              </a:rPr>
              <a:t>"up"</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String </a:t>
            </a:r>
            <a:r>
              <a:rPr lang="en-US" sz="1800" dirty="0" err="1">
                <a:latin typeface="Consolas" panose="020B0609020204030204" pitchFamily="49" charset="0"/>
                <a:cs typeface="Consolas" panose="020B0609020204030204" pitchFamily="49" charset="0"/>
              </a:rPr>
              <a:t>downstairsLightSwitch</a:t>
            </a:r>
            <a:r>
              <a:rPr lang="en-US" sz="1800" dirty="0">
                <a:latin typeface="Consolas" panose="020B0609020204030204" pitchFamily="49" charset="0"/>
                <a:cs typeface="Consolas" panose="020B0609020204030204" pitchFamily="49" charset="0"/>
              </a:rPr>
              <a:t> = </a:t>
            </a:r>
            <a:r>
              <a:rPr lang="en-US" sz="1800" dirty="0">
                <a:solidFill>
                  <a:srgbClr val="0033CC"/>
                </a:solidFill>
                <a:latin typeface="Consolas" panose="020B0609020204030204" pitchFamily="49" charset="0"/>
                <a:cs typeface="Consolas" panose="020B0609020204030204" pitchFamily="49" charset="0"/>
              </a:rPr>
              <a:t>"up</a:t>
            </a:r>
            <a:r>
              <a:rPr lang="en-US" sz="1800" dirty="0" smtClean="0">
                <a:solidFill>
                  <a:srgbClr val="0033CC"/>
                </a:solidFill>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a:t>
            </a:r>
          </a:p>
          <a:p>
            <a:pPr marL="45720" indent="0">
              <a:spcBef>
                <a:spcPts val="0"/>
              </a:spcBef>
              <a:buNone/>
            </a:pPr>
            <a:endParaRPr lang="en-US" sz="1800" dirty="0" smtClean="0">
              <a:latin typeface="Consolas" panose="020B0609020204030204" pitchFamily="49" charset="0"/>
              <a:cs typeface="Consolas" panose="020B0609020204030204" pitchFamily="49" charset="0"/>
            </a:endParaRP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b="1" dirty="0">
                <a:solidFill>
                  <a:srgbClr val="7F0055"/>
                </a:solidFill>
                <a:latin typeface="Consolas"/>
              </a:rPr>
              <a:t>if</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upstairsLightSwitch.equals</a:t>
            </a:r>
            <a:r>
              <a:rPr lang="en-US" sz="1800" dirty="0">
                <a:latin typeface="Consolas" panose="020B0609020204030204" pitchFamily="49" charset="0"/>
                <a:cs typeface="Consolas" panose="020B0609020204030204" pitchFamily="49" charset="0"/>
              </a:rPr>
              <a:t>(</a:t>
            </a:r>
            <a:r>
              <a:rPr lang="en-US" sz="1800" dirty="0">
                <a:solidFill>
                  <a:srgbClr val="0033CC"/>
                </a:solidFill>
                <a:latin typeface="Consolas" panose="020B0609020204030204" pitchFamily="49" charset="0"/>
                <a:cs typeface="Consolas" panose="020B0609020204030204" pitchFamily="49" charset="0"/>
              </a:rPr>
              <a:t>"up"</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downstairsLightSwitch.equals</a:t>
            </a:r>
            <a:r>
              <a:rPr lang="en-US" sz="1800" dirty="0">
                <a:latin typeface="Consolas" panose="020B0609020204030204" pitchFamily="49" charset="0"/>
                <a:cs typeface="Consolas" panose="020B0609020204030204" pitchFamily="49" charset="0"/>
              </a:rPr>
              <a:t>(</a:t>
            </a:r>
            <a:r>
              <a:rPr lang="en-US" sz="1800" dirty="0">
                <a:solidFill>
                  <a:srgbClr val="0033CC"/>
                </a:solidFill>
                <a:latin typeface="Consolas" panose="020B0609020204030204" pitchFamily="49" charset="0"/>
                <a:cs typeface="Consolas" panose="020B0609020204030204" pitchFamily="49" charset="0"/>
              </a:rPr>
              <a:t>"up"</a:t>
            </a:r>
            <a:r>
              <a:rPr lang="en-US" sz="1800" dirty="0">
                <a:latin typeface="Consolas" panose="020B0609020204030204" pitchFamily="49" charset="0"/>
                <a:cs typeface="Consolas" panose="020B0609020204030204" pitchFamily="49" charset="0"/>
              </a:rPr>
              <a:t>)) { </a:t>
            </a:r>
            <a:endParaRPr lang="en-US" sz="1800" dirty="0" smtClean="0">
              <a:latin typeface="Consolas" panose="020B0609020204030204" pitchFamily="49" charset="0"/>
              <a:cs typeface="Consolas" panose="020B0609020204030204" pitchFamily="49" charset="0"/>
            </a:endParaRP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System.</a:t>
            </a:r>
            <a:r>
              <a:rPr lang="en-US" sz="1800" i="1" dirty="0" err="1">
                <a:solidFill>
                  <a:srgbClr val="0033CC"/>
                </a:solidFill>
                <a:latin typeface="Consolas" panose="020B0609020204030204" pitchFamily="49" charset="0"/>
                <a:cs typeface="Consolas" panose="020B0609020204030204" pitchFamily="49" charset="0"/>
              </a:rPr>
              <a:t>out</a:t>
            </a:r>
            <a:r>
              <a:rPr lang="en-US" sz="1800" dirty="0" err="1">
                <a:latin typeface="Consolas" panose="020B0609020204030204" pitchFamily="49" charset="0"/>
                <a:cs typeface="Consolas" panose="020B0609020204030204" pitchFamily="49" charset="0"/>
              </a:rPr>
              <a:t>.println</a:t>
            </a:r>
            <a:r>
              <a:rPr lang="en-US" sz="1800" dirty="0">
                <a:latin typeface="Consolas" panose="020B0609020204030204" pitchFamily="49" charset="0"/>
                <a:cs typeface="Consolas" panose="020B0609020204030204" pitchFamily="49" charset="0"/>
              </a:rPr>
              <a:t>(</a:t>
            </a:r>
            <a:r>
              <a:rPr lang="en-US" sz="1800" dirty="0">
                <a:solidFill>
                  <a:srgbClr val="0033CC"/>
                </a:solidFill>
                <a:latin typeface="Consolas" panose="020B0609020204030204" pitchFamily="49" charset="0"/>
                <a:cs typeface="Consolas" panose="020B0609020204030204" pitchFamily="49" charset="0"/>
              </a:rPr>
              <a:t>"Light is on"</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e</a:t>
            </a:r>
            <a:r>
              <a:rPr lang="en-US" sz="1800" b="1" dirty="0">
                <a:solidFill>
                  <a:srgbClr val="7F0055"/>
                </a:solidFill>
                <a:latin typeface="Consolas"/>
              </a:rPr>
              <a:t>lse</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System.</a:t>
            </a:r>
            <a:r>
              <a:rPr lang="en-US" sz="1800" i="1" dirty="0" err="1">
                <a:solidFill>
                  <a:srgbClr val="0033CC"/>
                </a:solidFill>
                <a:latin typeface="Consolas" panose="020B0609020204030204" pitchFamily="49" charset="0"/>
                <a:cs typeface="Consolas" panose="020B0609020204030204" pitchFamily="49" charset="0"/>
              </a:rPr>
              <a:t>out</a:t>
            </a:r>
            <a:r>
              <a:rPr lang="en-US" sz="1800" dirty="0" err="1">
                <a:latin typeface="Consolas" panose="020B0609020204030204" pitchFamily="49" charset="0"/>
                <a:cs typeface="Consolas" panose="020B0609020204030204" pitchFamily="49" charset="0"/>
              </a:rPr>
              <a:t>.println</a:t>
            </a:r>
            <a:r>
              <a:rPr lang="en-US" sz="1800" dirty="0">
                <a:latin typeface="Consolas" panose="020B0609020204030204" pitchFamily="49" charset="0"/>
                <a:cs typeface="Consolas" panose="020B0609020204030204" pitchFamily="49" charset="0"/>
              </a:rPr>
              <a:t>(</a:t>
            </a:r>
            <a:r>
              <a:rPr lang="en-US" sz="1800" dirty="0">
                <a:solidFill>
                  <a:srgbClr val="0033CC"/>
                </a:solidFill>
                <a:latin typeface="Consolas" panose="020B0609020204030204" pitchFamily="49" charset="0"/>
                <a:cs typeface="Consolas" panose="020B0609020204030204" pitchFamily="49" charset="0"/>
              </a:rPr>
              <a:t>"Light is off"</a:t>
            </a:r>
            <a:r>
              <a:rPr lang="en-US" sz="1800" dirty="0" smtClean="0">
                <a:latin typeface="Consolas" panose="020B0609020204030204" pitchFamily="49" charset="0"/>
                <a:cs typeface="Consolas" panose="020B0609020204030204" pitchFamily="49" charset="0"/>
              </a:rPr>
              <a:t>);</a:t>
            </a:r>
          </a:p>
          <a:p>
            <a:pPr marL="45720" indent="0">
              <a:spcBef>
                <a:spcPts val="0"/>
              </a:spcBef>
              <a:buNone/>
            </a:pPr>
            <a:r>
              <a:rPr lang="en-US" sz="1800" dirty="0" smtClean="0">
                <a:latin typeface="Consolas" panose="020B0609020204030204" pitchFamily="49" charset="0"/>
                <a:cs typeface="Consolas" panose="020B0609020204030204" pitchFamily="49" charset="0"/>
              </a:rPr>
              <a:t>        }</a:t>
            </a:r>
          </a:p>
          <a:p>
            <a:pPr marL="45720" indent="0">
              <a:spcBef>
                <a:spcPts val="0"/>
              </a:spcBef>
              <a:buNone/>
            </a:pPr>
            <a:r>
              <a:rPr lang="en-US" sz="1800" dirty="0" smtClean="0">
                <a:latin typeface="Consolas" panose="020B0609020204030204" pitchFamily="49" charset="0"/>
                <a:cs typeface="Consolas" panose="020B0609020204030204" pitchFamily="49" charset="0"/>
              </a:rPr>
              <a:t>     }</a:t>
            </a:r>
          </a:p>
          <a:p>
            <a:pPr marL="45720" indent="0">
              <a:spcBef>
                <a:spcPts val="0"/>
              </a:spcBef>
              <a:buNone/>
            </a:pP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
        <p:nvSpPr>
          <p:cNvPr id="3" name="Title 2"/>
          <p:cNvSpPr>
            <a:spLocks noGrp="1"/>
          </p:cNvSpPr>
          <p:nvPr>
            <p:ph type="title"/>
          </p:nvPr>
        </p:nvSpPr>
        <p:spPr/>
        <p:txBody>
          <a:bodyPr/>
          <a:lstStyle/>
          <a:p>
            <a:r>
              <a:rPr lang="en-US" dirty="0" smtClean="0"/>
              <a:t>The Exclusive Or ^</a:t>
            </a:r>
            <a:endParaRPr lang="en-US" dirty="0"/>
          </a:p>
        </p:txBody>
      </p:sp>
      <p:sp>
        <p:nvSpPr>
          <p:cNvPr id="4" name="TextBox 3"/>
          <p:cNvSpPr txBox="1"/>
          <p:nvPr/>
        </p:nvSpPr>
        <p:spPr>
          <a:xfrm rot="20654191">
            <a:off x="6948702" y="5904348"/>
            <a:ext cx="1896673" cy="369332"/>
          </a:xfrm>
          <a:prstGeom prst="rect">
            <a:avLst/>
          </a:prstGeom>
          <a:noFill/>
        </p:spPr>
        <p:txBody>
          <a:bodyPr wrap="none" rtlCol="0">
            <a:spAutoFit/>
          </a:bodyPr>
          <a:lstStyle/>
          <a:p>
            <a:pPr algn="ctr"/>
            <a:r>
              <a:rPr lang="en-US" sz="1800" b="0" dirty="0" smtClean="0">
                <a:solidFill>
                  <a:srgbClr val="C00000"/>
                </a:solidFill>
                <a:latin typeface="Comic Sans MS" panose="030F0702030302020204" pitchFamily="66" charset="0"/>
              </a:rPr>
              <a:t>Light on or off?</a:t>
            </a:r>
          </a:p>
        </p:txBody>
      </p:sp>
    </p:spTree>
    <p:extLst>
      <p:ext uri="{BB962C8B-B14F-4D97-AF65-F5344CB8AC3E}">
        <p14:creationId xmlns:p14="http://schemas.microsoft.com/office/powerpoint/2010/main" val="21294013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p:txBody>
          <a:bodyPr/>
          <a:lstStyle/>
          <a:p>
            <a:r>
              <a:rPr lang="en-US" dirty="0"/>
              <a:t>The </a:t>
            </a:r>
            <a:r>
              <a:rPr lang="en-US" dirty="0">
                <a:latin typeface="Courier New" pitchFamily="49" charset="0"/>
              </a:rPr>
              <a:t>!</a:t>
            </a:r>
            <a:r>
              <a:rPr lang="en-US" dirty="0"/>
              <a:t> operator has a higher order of precedence than the </a:t>
            </a:r>
            <a:r>
              <a:rPr lang="en-US" dirty="0">
                <a:latin typeface="Courier New" pitchFamily="49" charset="0"/>
              </a:rPr>
              <a:t>&amp;&amp;</a:t>
            </a:r>
            <a:r>
              <a:rPr lang="en-US" dirty="0"/>
              <a:t> and </a:t>
            </a:r>
            <a:r>
              <a:rPr lang="en-US" dirty="0">
                <a:latin typeface="Courier New" pitchFamily="49" charset="0"/>
              </a:rPr>
              <a:t>||</a:t>
            </a:r>
            <a:r>
              <a:rPr lang="en-US" dirty="0"/>
              <a:t> operators.</a:t>
            </a:r>
          </a:p>
          <a:p>
            <a:r>
              <a:rPr lang="en-US" dirty="0"/>
              <a:t>The </a:t>
            </a:r>
            <a:r>
              <a:rPr lang="en-US" dirty="0">
                <a:latin typeface="Courier New" pitchFamily="49" charset="0"/>
              </a:rPr>
              <a:t>&amp;&amp;</a:t>
            </a:r>
            <a:r>
              <a:rPr lang="en-US" dirty="0"/>
              <a:t> and </a:t>
            </a:r>
            <a:r>
              <a:rPr lang="en-US" dirty="0">
                <a:latin typeface="Courier New" pitchFamily="49" charset="0"/>
              </a:rPr>
              <a:t>||</a:t>
            </a:r>
            <a:r>
              <a:rPr lang="en-US" dirty="0"/>
              <a:t> operators have a lower precedence than relational operators like </a:t>
            </a:r>
            <a:r>
              <a:rPr lang="en-US" dirty="0">
                <a:latin typeface="Courier New" pitchFamily="49" charset="0"/>
              </a:rPr>
              <a:t>&lt;</a:t>
            </a:r>
            <a:r>
              <a:rPr lang="en-US" dirty="0"/>
              <a:t> and </a:t>
            </a:r>
            <a:r>
              <a:rPr lang="en-US" dirty="0">
                <a:latin typeface="Courier New" pitchFamily="49" charset="0"/>
              </a:rPr>
              <a:t>&gt;</a:t>
            </a:r>
            <a:r>
              <a:rPr lang="en-US" dirty="0"/>
              <a:t>.</a:t>
            </a:r>
          </a:p>
          <a:p>
            <a:r>
              <a:rPr lang="en-US" dirty="0"/>
              <a:t>Parenthesis can be used to force the precedence to be changed.</a:t>
            </a:r>
          </a:p>
        </p:txBody>
      </p:sp>
      <p:sp>
        <p:nvSpPr>
          <p:cNvPr id="200706" name="Rectangle 2"/>
          <p:cNvSpPr>
            <a:spLocks noGrp="1" noChangeArrowheads="1"/>
          </p:cNvSpPr>
          <p:nvPr>
            <p:ph type="title"/>
          </p:nvPr>
        </p:nvSpPr>
        <p:spPr/>
        <p:txBody>
          <a:bodyPr/>
          <a:lstStyle/>
          <a:p>
            <a:r>
              <a:rPr lang="en-US" dirty="0"/>
              <a:t>Order of Precedence</a:t>
            </a:r>
          </a:p>
        </p:txBody>
      </p:sp>
    </p:spTree>
    <p:extLst>
      <p:ext uri="{BB962C8B-B14F-4D97-AF65-F5344CB8AC3E}">
        <p14:creationId xmlns:p14="http://schemas.microsoft.com/office/powerpoint/2010/main" val="17776359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81000" y="355847"/>
            <a:ext cx="8381260" cy="558553"/>
          </a:xfrm>
        </p:spPr>
        <p:txBody>
          <a:bodyPr/>
          <a:lstStyle/>
          <a:p>
            <a:r>
              <a:rPr lang="en-US" dirty="0"/>
              <a:t>Order of Precedence</a:t>
            </a:r>
          </a:p>
        </p:txBody>
      </p:sp>
      <p:graphicFrame>
        <p:nvGraphicFramePr>
          <p:cNvPr id="201789" name="Group 61"/>
          <p:cNvGraphicFramePr>
            <a:graphicFrameLocks noGrp="1"/>
          </p:cNvGraphicFramePr>
          <p:nvPr>
            <p:extLst>
              <p:ext uri="{D42A27DB-BD31-4B8C-83A1-F6EECF244321}">
                <p14:modId xmlns:p14="http://schemas.microsoft.com/office/powerpoint/2010/main" val="3351838130"/>
              </p:ext>
            </p:extLst>
          </p:nvPr>
        </p:nvGraphicFramePr>
        <p:xfrm>
          <a:off x="618620" y="1032824"/>
          <a:ext cx="7772400" cy="5748976"/>
        </p:xfrm>
        <a:graphic>
          <a:graphicData uri="http://schemas.openxmlformats.org/drawingml/2006/table">
            <a:tbl>
              <a:tblPr firstRow="1">
                <a:tableStyleId>{3C2FFA5D-87B4-456A-9821-1D502468CF0F}</a:tableStyleId>
              </a:tblPr>
              <a:tblGrid>
                <a:gridCol w="1752600"/>
                <a:gridCol w="2057400"/>
                <a:gridCol w="3962400"/>
              </a:tblGrid>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Order</a:t>
                      </a:r>
                      <a:endParaRPr kumimoji="0" lang="en-US" sz="2000" b="1" i="0" u="none" strike="noStrike" cap="none" normalizeH="0" baseline="0" dirty="0" smtClean="0">
                        <a:ln>
                          <a:noFill/>
                        </a:ln>
                        <a:solidFill>
                          <a:schemeClr val="accent2"/>
                        </a:solidFill>
                        <a:effectLst/>
                        <a:latin typeface="Times New Roman" pitchFamily="18"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Operators</a:t>
                      </a:r>
                      <a:endParaRPr kumimoji="0" lang="en-US" sz="2000" b="1" i="0" u="none" strike="noStrike" cap="none" normalizeH="0" baseline="0" dirty="0" smtClean="0">
                        <a:ln>
                          <a:noFill/>
                        </a:ln>
                        <a:solidFill>
                          <a:schemeClr val="accent2"/>
                        </a:solidFill>
                        <a:effectLst/>
                        <a:latin typeface="Times New Roman" pitchFamily="18"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Description</a:t>
                      </a:r>
                      <a:endParaRPr kumimoji="0" lang="en-US" sz="2000" b="1" i="0" u="none" strike="noStrike" cap="none" normalizeH="0" baseline="0" smtClean="0">
                        <a:ln>
                          <a:noFill/>
                        </a:ln>
                        <a:solidFill>
                          <a:schemeClr val="accent2"/>
                        </a:solidFill>
                        <a:effectLst/>
                        <a:latin typeface="Times New Roman" pitchFamily="18" charset="0"/>
                      </a:endParaRPr>
                    </a:p>
                  </a:txBody>
                  <a:tcPr anchor="ctr" anchorCtr="1" horzOverflow="overflow"/>
                </a:tc>
              </a:tr>
              <a:tr h="4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(unary negation) !</a:t>
                      </a:r>
                      <a:endParaRPr kumimoji="0" lang="en-US" sz="1800" b="1" i="0" u="none" strike="noStrike" cap="none" normalizeH="0" baseline="0" smtClean="0">
                        <a:ln>
                          <a:noFill/>
                        </a:ln>
                        <a:solidFill>
                          <a:schemeClr val="tx1"/>
                        </a:solidFill>
                        <a:effectLst/>
                        <a:latin typeface="Courier New" pitchFamily="49"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Unary negation, logical NOT</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 %</a:t>
                      </a:r>
                      <a:endParaRPr kumimoji="0" lang="en-US" sz="1800" b="1" i="0" u="none" strike="noStrike" cap="none" normalizeH="0" baseline="0" smtClean="0">
                        <a:ln>
                          <a:noFill/>
                        </a:ln>
                        <a:solidFill>
                          <a:schemeClr val="tx1"/>
                        </a:solidFill>
                        <a:effectLst/>
                        <a:latin typeface="Courier New" pitchFamily="49"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Multiplication, Division, Modulus</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tc>
              </a:tr>
              <a:tr h="398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3</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a:t>
                      </a:r>
                      <a:endParaRPr kumimoji="0" lang="en-US" sz="1800" b="1" i="0" u="none" strike="noStrike" cap="none" normalizeH="0" baseline="0" smtClean="0">
                        <a:ln>
                          <a:noFill/>
                        </a:ln>
                        <a:solidFill>
                          <a:schemeClr val="tx1"/>
                        </a:solidFill>
                        <a:effectLst/>
                        <a:latin typeface="Courier New" pitchFamily="49"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Addition, Subtraction</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4</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&lt; &gt; &lt;= &gt;=</a:t>
                      </a:r>
                      <a:endParaRPr kumimoji="0" lang="en-US" sz="1800" b="1" i="0" u="none" strike="noStrike" cap="none" normalizeH="0" baseline="0" smtClean="0">
                        <a:ln>
                          <a:noFill/>
                        </a:ln>
                        <a:solidFill>
                          <a:schemeClr val="tx1"/>
                        </a:solidFill>
                        <a:effectLst/>
                        <a:latin typeface="Courier New" pitchFamily="49"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Less-than, Greater-than, Less-than or equal to, Greater-than or equal to</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smtClean="0">
                          <a:ln>
                            <a:noFill/>
                          </a:ln>
                          <a:solidFill>
                            <a:schemeClr val="dk1"/>
                          </a:solidFill>
                          <a:effectLst/>
                          <a:latin typeface="+mn-lt"/>
                          <a:ea typeface="+mn-ea"/>
                          <a:cs typeface="+mn-cs"/>
                        </a:rPr>
                        <a:t>5</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a:t>
                      </a:r>
                      <a:endParaRPr kumimoji="0" lang="en-US" sz="1800" b="1" i="0" u="none" strike="noStrike" cap="none" normalizeH="0" baseline="0" smtClean="0">
                        <a:ln>
                          <a:noFill/>
                        </a:ln>
                        <a:solidFill>
                          <a:schemeClr val="tx1"/>
                        </a:solidFill>
                        <a:effectLst/>
                        <a:latin typeface="Courier New" pitchFamily="49"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Is equal to, Is not equal to</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6</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rPr>
                        <a:t>&amp;</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Boolean Logical AND</a:t>
                      </a:r>
                    </a:p>
                  </a:txBody>
                  <a:tcPr anchor="ctr" horzOverflow="overflow"/>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7</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rPr>
                        <a:t>^</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Boolean Logical Exclusive OR</a:t>
                      </a:r>
                    </a:p>
                  </a:txBody>
                  <a:tcPr anchor="ctr" horzOverflow="overflow"/>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8</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rPr>
                        <a:t>|</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Boolean Logical OR</a:t>
                      </a:r>
                    </a:p>
                  </a:txBody>
                  <a:tcPr anchor="ctr" horzOverflow="overflow"/>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9</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&amp;&amp;</a:t>
                      </a:r>
                      <a:endParaRPr kumimoji="0" lang="en-US" sz="1800" b="1" i="0" u="none" strike="noStrike" cap="none" normalizeH="0" baseline="0" dirty="0" smtClean="0">
                        <a:ln>
                          <a:noFill/>
                        </a:ln>
                        <a:solidFill>
                          <a:schemeClr val="tx1"/>
                        </a:solidFill>
                        <a:effectLst/>
                        <a:latin typeface="Courier New" pitchFamily="49"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Logical AND</a:t>
                      </a:r>
                      <a:endParaRPr kumimoji="0" lang="en-US" sz="1800" b="0" i="0" u="none" strike="noStrike" cap="none" normalizeH="0" baseline="0" dirty="0" smtClean="0">
                        <a:ln>
                          <a:noFill/>
                        </a:ln>
                        <a:solidFill>
                          <a:schemeClr val="tx1"/>
                        </a:solidFill>
                        <a:effectLst/>
                        <a:latin typeface="Times New Roman" pitchFamily="18" charset="0"/>
                      </a:endParaRPr>
                    </a:p>
                  </a:txBody>
                  <a:tcPr anchor="ctr" horzOverflow="overflow"/>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10</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1" i="0" u="none" strike="noStrike" cap="none" normalizeH="0" baseline="0" smtClean="0">
                        <a:ln>
                          <a:noFill/>
                        </a:ln>
                        <a:solidFill>
                          <a:schemeClr val="tx1"/>
                        </a:solidFill>
                        <a:effectLst/>
                        <a:latin typeface="Courier New" pitchFamily="49"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Logical OR</a:t>
                      </a:r>
                      <a:endParaRPr kumimoji="0" lang="en-US" sz="1800" b="0" i="0" u="none" strike="noStrike" cap="none" normalizeH="0" baseline="0" dirty="0" smtClean="0">
                        <a:ln>
                          <a:noFill/>
                        </a:ln>
                        <a:solidFill>
                          <a:schemeClr val="tx1"/>
                        </a:solidFill>
                        <a:effectLst/>
                        <a:latin typeface="Times New Roman" pitchFamily="18" charset="0"/>
                      </a:endParaRPr>
                    </a:p>
                  </a:txBody>
                  <a:tcPr anchor="ctr" horzOverflow="overflow"/>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11</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rPr>
                        <a:t>? :</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solidFill>
                            <a:schemeClr val="dk1"/>
                          </a:solidFill>
                          <a:effectLst/>
                          <a:latin typeface="+mn-lt"/>
                          <a:ea typeface="+mn-ea"/>
                          <a:cs typeface="+mn-cs"/>
                        </a:rPr>
                        <a:t>Conditional or Ternary operator</a:t>
                      </a:r>
                    </a:p>
                  </a:txBody>
                  <a:tcPr anchor="ctr" horzOverflow="overflow"/>
                </a:tc>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 %=</a:t>
                      </a:r>
                      <a:endParaRPr kumimoji="0" lang="en-US" sz="1800" b="1" i="0" u="none" strike="noStrike" cap="none" normalizeH="0" baseline="0" smtClean="0">
                        <a:ln>
                          <a:noFill/>
                        </a:ln>
                        <a:solidFill>
                          <a:schemeClr val="tx1"/>
                        </a:solidFill>
                        <a:effectLst/>
                        <a:latin typeface="Courier New" pitchFamily="49"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Assignment and combined assignment operators.</a:t>
                      </a:r>
                      <a:endParaRPr kumimoji="0" lang="en-US" sz="1800" b="0" i="0" u="none" strike="noStrike" cap="none" normalizeH="0" baseline="0" dirty="0" smtClean="0">
                        <a:ln>
                          <a:noFill/>
                        </a:ln>
                        <a:solidFill>
                          <a:schemeClr val="tx1"/>
                        </a:solidFill>
                        <a:effectLst/>
                        <a:latin typeface="Times New Roman" pitchFamily="18" charset="0"/>
                      </a:endParaRPr>
                    </a:p>
                  </a:txBody>
                  <a:tcPr anchor="ctr" horzOverflow="overflow"/>
                </a:tc>
              </a:tr>
            </a:tbl>
          </a:graphicData>
        </a:graphic>
      </p:graphicFrame>
    </p:spTree>
    <p:extLst>
      <p:ext uri="{BB962C8B-B14F-4D97-AF65-F5344CB8AC3E}">
        <p14:creationId xmlns:p14="http://schemas.microsoft.com/office/powerpoint/2010/main" val="137599419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p:txBody>
          <a:bodyPr/>
          <a:lstStyle/>
          <a:p>
            <a:r>
              <a:rPr lang="en-US" dirty="0"/>
              <a:t>In most cases, you cannot use the relational operators to compare two </a:t>
            </a:r>
            <a:r>
              <a:rPr lang="en-US" dirty="0">
                <a:latin typeface="Courier New" pitchFamily="49" charset="0"/>
              </a:rPr>
              <a:t>String</a:t>
            </a:r>
            <a:r>
              <a:rPr lang="en-US" dirty="0"/>
              <a:t> objects.</a:t>
            </a:r>
          </a:p>
          <a:p>
            <a:r>
              <a:rPr lang="en-US" dirty="0"/>
              <a:t>Reference variables contain the address of the object they represent.</a:t>
            </a:r>
          </a:p>
          <a:p>
            <a:r>
              <a:rPr lang="en-US" dirty="0"/>
              <a:t>Unless the references point to the same object, the relational operators will not return true.</a:t>
            </a:r>
          </a:p>
          <a:p>
            <a:r>
              <a:rPr lang="en-US" dirty="0"/>
              <a:t>See </a:t>
            </a:r>
            <a:r>
              <a:rPr lang="en-US" dirty="0" smtClean="0"/>
              <a:t>examples</a:t>
            </a:r>
          </a:p>
          <a:p>
            <a:pPr lvl="1"/>
            <a:r>
              <a:rPr lang="en-US" dirty="0"/>
              <a:t>See example:  </a:t>
            </a:r>
            <a:r>
              <a:rPr lang="en-US" dirty="0">
                <a:hlinkClick r:id="rId2"/>
              </a:rPr>
              <a:t>http://</a:t>
            </a:r>
            <a:r>
              <a:rPr lang="en-US" dirty="0" smtClean="0">
                <a:hlinkClick r:id="rId2"/>
              </a:rPr>
              <a:t>jackmyers.info/ioop/src/Lesson-03/booleanExpressions_conditionalStatements/GoodStringCompare.java</a:t>
            </a:r>
            <a:r>
              <a:rPr lang="en-US" dirty="0" smtClean="0"/>
              <a:t> </a:t>
            </a:r>
          </a:p>
          <a:p>
            <a:pPr lvl="1"/>
            <a:r>
              <a:rPr lang="en-US" dirty="0">
                <a:hlinkClick r:id="rId3"/>
              </a:rPr>
              <a:t>http://</a:t>
            </a:r>
            <a:r>
              <a:rPr lang="en-US" dirty="0" smtClean="0">
                <a:hlinkClick r:id="rId3"/>
              </a:rPr>
              <a:t>jackmyers.info/ioop/src/Lesson-03/booleanExpressions_conditionalStatements/StringCompareTo.java</a:t>
            </a:r>
            <a:r>
              <a:rPr lang="en-US" dirty="0" smtClean="0"/>
              <a:t> </a:t>
            </a:r>
          </a:p>
        </p:txBody>
      </p:sp>
      <p:sp>
        <p:nvSpPr>
          <p:cNvPr id="165890" name="Rectangle 2"/>
          <p:cNvSpPr>
            <a:spLocks noGrp="1" noChangeArrowheads="1"/>
          </p:cNvSpPr>
          <p:nvPr>
            <p:ph type="title"/>
          </p:nvPr>
        </p:nvSpPr>
        <p:spPr/>
        <p:txBody>
          <a:bodyPr/>
          <a:lstStyle/>
          <a:p>
            <a:r>
              <a:rPr lang="en-US"/>
              <a:t>Comparing </a:t>
            </a:r>
            <a:r>
              <a:rPr lang="en-US">
                <a:latin typeface="Courier New" pitchFamily="49" charset="0"/>
              </a:rPr>
              <a:t>String</a:t>
            </a:r>
            <a:r>
              <a:rPr lang="en-US"/>
              <a:t> Objects</a:t>
            </a:r>
          </a:p>
        </p:txBody>
      </p:sp>
    </p:spTree>
    <p:extLst>
      <p:ext uri="{BB962C8B-B14F-4D97-AF65-F5344CB8AC3E}">
        <p14:creationId xmlns:p14="http://schemas.microsoft.com/office/powerpoint/2010/main" val="5422476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p:txBody>
          <a:bodyPr/>
          <a:lstStyle/>
          <a:p>
            <a:r>
              <a:rPr lang="en-US" dirty="0"/>
              <a:t>In the </a:t>
            </a:r>
            <a:r>
              <a:rPr lang="en-US" dirty="0">
                <a:latin typeface="Courier New" pitchFamily="49" charset="0"/>
              </a:rPr>
              <a:t>String</a:t>
            </a:r>
            <a:r>
              <a:rPr lang="en-US" dirty="0"/>
              <a:t> class the </a:t>
            </a:r>
            <a:r>
              <a:rPr lang="en-US" dirty="0">
                <a:latin typeface="Courier New" pitchFamily="49" charset="0"/>
              </a:rPr>
              <a:t>equals</a:t>
            </a:r>
            <a:r>
              <a:rPr lang="en-US" dirty="0"/>
              <a:t> and </a:t>
            </a:r>
            <a:r>
              <a:rPr lang="en-US" dirty="0" err="1">
                <a:latin typeface="Courier New" pitchFamily="49" charset="0"/>
              </a:rPr>
              <a:t>compareTo</a:t>
            </a:r>
            <a:r>
              <a:rPr lang="en-US" dirty="0"/>
              <a:t> methods are case sensitive.</a:t>
            </a:r>
          </a:p>
          <a:p>
            <a:r>
              <a:rPr lang="en-US" dirty="0"/>
              <a:t>In order to compare two </a:t>
            </a:r>
            <a:r>
              <a:rPr lang="en-US" dirty="0">
                <a:latin typeface="Courier New" pitchFamily="49" charset="0"/>
              </a:rPr>
              <a:t>String</a:t>
            </a:r>
            <a:r>
              <a:rPr lang="en-US" dirty="0"/>
              <a:t> objects that might have different case, use:</a:t>
            </a:r>
          </a:p>
          <a:p>
            <a:pPr lvl="1"/>
            <a:r>
              <a:rPr lang="en-US" dirty="0" err="1">
                <a:latin typeface="Courier New" pitchFamily="49" charset="0"/>
              </a:rPr>
              <a:t>equalsIgnoreCase</a:t>
            </a:r>
            <a:r>
              <a:rPr lang="en-US" i="1" dirty="0"/>
              <a:t>, </a:t>
            </a:r>
            <a:r>
              <a:rPr lang="en-US" dirty="0"/>
              <a:t>or</a:t>
            </a:r>
          </a:p>
          <a:p>
            <a:pPr lvl="1"/>
            <a:r>
              <a:rPr lang="en-US" dirty="0" err="1" smtClean="0">
                <a:latin typeface="Courier New" pitchFamily="49" charset="0"/>
              </a:rPr>
              <a:t>compareToIgnoreCase</a:t>
            </a:r>
            <a:endParaRPr lang="en-US" dirty="0" smtClean="0">
              <a:latin typeface="Courier New" pitchFamily="49" charset="0"/>
            </a:endParaRPr>
          </a:p>
          <a:p>
            <a:pPr lvl="1"/>
            <a:endParaRPr lang="en-US" dirty="0">
              <a:latin typeface="Courier New" pitchFamily="49" charset="0"/>
            </a:endParaRPr>
          </a:p>
          <a:p>
            <a:pPr marL="45720" indent="0">
              <a:buNone/>
            </a:pPr>
            <a:r>
              <a:rPr lang="en-US" sz="1800" dirty="0"/>
              <a:t>See example: </a:t>
            </a:r>
            <a:r>
              <a:rPr lang="en-US" sz="1800" dirty="0">
                <a:hlinkClick r:id="rId2"/>
              </a:rPr>
              <a:t>http://</a:t>
            </a:r>
            <a:r>
              <a:rPr lang="en-US" sz="1800" dirty="0" smtClean="0">
                <a:hlinkClick r:id="rId2"/>
              </a:rPr>
              <a:t>jackmyers.info/ioop/src/Lesson-03/booleanExpressions_conditionalStatements/SecretWord.java</a:t>
            </a:r>
            <a:r>
              <a:rPr lang="en-US" sz="1800" dirty="0" smtClean="0"/>
              <a:t> </a:t>
            </a:r>
            <a:endParaRPr lang="en-US" sz="1800" dirty="0"/>
          </a:p>
        </p:txBody>
      </p:sp>
      <p:sp>
        <p:nvSpPr>
          <p:cNvPr id="166914" name="Rectangle 2"/>
          <p:cNvSpPr>
            <a:spLocks noGrp="1" noChangeArrowheads="1"/>
          </p:cNvSpPr>
          <p:nvPr>
            <p:ph type="title"/>
          </p:nvPr>
        </p:nvSpPr>
        <p:spPr/>
        <p:txBody>
          <a:bodyPr/>
          <a:lstStyle/>
          <a:p>
            <a:r>
              <a:rPr lang="en-US" dirty="0"/>
              <a:t>Ignoring Case in </a:t>
            </a:r>
            <a:r>
              <a:rPr lang="en-US" dirty="0" smtClean="0"/>
              <a:t/>
            </a:r>
            <a:br>
              <a:rPr lang="en-US" dirty="0" smtClean="0"/>
            </a:br>
            <a:r>
              <a:rPr lang="en-US" dirty="0" smtClean="0"/>
              <a:t>String </a:t>
            </a:r>
            <a:r>
              <a:rPr lang="en-US" dirty="0"/>
              <a:t>Comparisons</a:t>
            </a:r>
          </a:p>
        </p:txBody>
      </p:sp>
    </p:spTree>
    <p:extLst>
      <p:ext uri="{BB962C8B-B14F-4D97-AF65-F5344CB8AC3E}">
        <p14:creationId xmlns:p14="http://schemas.microsoft.com/office/powerpoint/2010/main" val="399351438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C4</a:t>
            </a:r>
          </a:p>
        </p:txBody>
      </p:sp>
      <p:sp>
        <p:nvSpPr>
          <p:cNvPr id="717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Examples</a:t>
            </a:r>
            <a:endParaRPr lang="en-US" dirty="0"/>
          </a:p>
        </p:txBody>
      </p:sp>
      <p:graphicFrame>
        <p:nvGraphicFramePr>
          <p:cNvPr id="7170" name="Object 4"/>
          <p:cNvGraphicFramePr>
            <a:graphicFrameLocks noChangeAspect="1"/>
          </p:cNvGraphicFramePr>
          <p:nvPr>
            <p:extLst>
              <p:ext uri="{D42A27DB-BD31-4B8C-83A1-F6EECF244321}">
                <p14:modId xmlns:p14="http://schemas.microsoft.com/office/powerpoint/2010/main" val="1702309869"/>
              </p:ext>
            </p:extLst>
          </p:nvPr>
        </p:nvGraphicFramePr>
        <p:xfrm>
          <a:off x="914400" y="1792698"/>
          <a:ext cx="7300913" cy="4752975"/>
        </p:xfrm>
        <a:graphic>
          <a:graphicData uri="http://schemas.openxmlformats.org/presentationml/2006/ole">
            <mc:AlternateContent xmlns:mc="http://schemas.openxmlformats.org/markup-compatibility/2006">
              <mc:Choice xmlns:v="urn:schemas-microsoft-com:vml" Requires="v">
                <p:oleObj spid="_x0000_s32811" name="Document" r:id="rId3" imgW="7301323" imgH="4752870" progId="Word.Document.12">
                  <p:embed/>
                </p:oleObj>
              </mc:Choice>
              <mc:Fallback>
                <p:oleObj name="Document" r:id="rId3" imgW="7301323" imgH="475287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92698"/>
                        <a:ext cx="73009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91596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solidFill>
                  <a:srgbClr val="000000"/>
                </a:solidFill>
                <a:latin typeface="Arial Narrow" pitchFamily="34" charset="0"/>
              </a:rPr>
              <a:t>Murach’s Java Programming, C4</a:t>
            </a:r>
          </a:p>
        </p:txBody>
      </p:sp>
      <p:sp>
        <p:nvSpPr>
          <p:cNvPr id="81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solidFill>
                  <a:srgbClr val="000000"/>
                </a:solidFill>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Unusual way Java uses</a:t>
            </a:r>
            <a:br>
              <a:rPr lang="en-US" dirty="0" smtClean="0"/>
            </a:br>
            <a:r>
              <a:rPr lang="en-US" dirty="0" smtClean="0"/>
              <a:t> == with Strings</a:t>
            </a:r>
            <a:endParaRPr lang="en-US" dirty="0"/>
          </a:p>
        </p:txBody>
      </p:sp>
      <p:graphicFrame>
        <p:nvGraphicFramePr>
          <p:cNvPr id="8194" name="Object 4"/>
          <p:cNvGraphicFramePr>
            <a:graphicFrameLocks noChangeAspect="1"/>
          </p:cNvGraphicFramePr>
          <p:nvPr>
            <p:extLst>
              <p:ext uri="{D42A27DB-BD31-4B8C-83A1-F6EECF244321}">
                <p14:modId xmlns:p14="http://schemas.microsoft.com/office/powerpoint/2010/main" val="2811899172"/>
              </p:ext>
            </p:extLst>
          </p:nvPr>
        </p:nvGraphicFramePr>
        <p:xfrm>
          <a:off x="794084" y="1624263"/>
          <a:ext cx="7300913" cy="5024438"/>
        </p:xfrm>
        <a:graphic>
          <a:graphicData uri="http://schemas.openxmlformats.org/presentationml/2006/ole">
            <mc:AlternateContent xmlns:mc="http://schemas.openxmlformats.org/markup-compatibility/2006">
              <mc:Choice xmlns:v="urn:schemas-microsoft-com:vml" Requires="v">
                <p:oleObj spid="_x0000_s33835" name="Document" r:id="rId3" imgW="7301323" imgH="5024000" progId="Word.Document.12">
                  <p:embed/>
                </p:oleObj>
              </mc:Choice>
              <mc:Fallback>
                <p:oleObj name="Document" r:id="rId3" imgW="7301323" imgH="50240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84" y="1624263"/>
                        <a:ext cx="730091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68939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idx="1"/>
          </p:nvPr>
        </p:nvSpPr>
        <p:spPr/>
        <p:txBody>
          <a:bodyPr>
            <a:normAutofit/>
          </a:bodyPr>
          <a:lstStyle/>
          <a:p>
            <a:r>
              <a:rPr lang="en-US" sz="2400" dirty="0"/>
              <a:t>In Java, a local variable does not have to be declared at the beginning of the method.</a:t>
            </a:r>
          </a:p>
          <a:p>
            <a:r>
              <a:rPr lang="en-US" sz="2400" dirty="0"/>
              <a:t>The scope of a local variable begins at the point it is declared and terminates at the end of the method.</a:t>
            </a:r>
          </a:p>
          <a:p>
            <a:r>
              <a:rPr lang="en-US" sz="2400" dirty="0"/>
              <a:t>When a program enters a section of code where a variable has scope, that variable has </a:t>
            </a:r>
            <a:r>
              <a:rPr lang="en-US" sz="2400" i="1" dirty="0"/>
              <a:t>come into scope</a:t>
            </a:r>
            <a:r>
              <a:rPr lang="en-US" sz="2400" dirty="0"/>
              <a:t>, which means the variable is visible to the program</a:t>
            </a:r>
            <a:r>
              <a:rPr lang="en-US" sz="2400" dirty="0" smtClean="0"/>
              <a:t>.</a:t>
            </a:r>
          </a:p>
          <a:p>
            <a:endParaRPr lang="en-US" sz="2400" dirty="0"/>
          </a:p>
          <a:p>
            <a:pPr marL="45720" indent="0">
              <a:buNone/>
            </a:pPr>
            <a:r>
              <a:rPr lang="en-US" sz="1800" dirty="0" smtClean="0"/>
              <a:t>Let's explore:</a:t>
            </a:r>
          </a:p>
          <a:p>
            <a:pPr marL="45720" indent="0">
              <a:buNone/>
            </a:pPr>
            <a:r>
              <a:rPr lang="en-US" sz="1800" dirty="0" smtClean="0"/>
              <a:t> </a:t>
            </a:r>
            <a:r>
              <a:rPr lang="en-US" sz="1800" dirty="0">
                <a:hlinkClick r:id="rId2"/>
              </a:rPr>
              <a:t>http://</a:t>
            </a:r>
            <a:r>
              <a:rPr lang="en-US" sz="1800" dirty="0" smtClean="0">
                <a:hlinkClick r:id="rId2"/>
              </a:rPr>
              <a:t>jackmyers.info/ioop/src/Lesson-02/VariableScope.java</a:t>
            </a:r>
            <a:r>
              <a:rPr lang="en-US" sz="1800" dirty="0" smtClean="0"/>
              <a:t> </a:t>
            </a:r>
            <a:endParaRPr lang="en-US" sz="1800" dirty="0"/>
          </a:p>
        </p:txBody>
      </p:sp>
      <p:sp>
        <p:nvSpPr>
          <p:cNvPr id="167938" name="Rectangle 2"/>
          <p:cNvSpPr>
            <a:spLocks noGrp="1" noChangeArrowheads="1"/>
          </p:cNvSpPr>
          <p:nvPr>
            <p:ph type="title"/>
          </p:nvPr>
        </p:nvSpPr>
        <p:spPr/>
        <p:txBody>
          <a:bodyPr/>
          <a:lstStyle/>
          <a:p>
            <a:r>
              <a:rPr lang="en-US" dirty="0" smtClean="0"/>
              <a:t>Reminder On Variable </a:t>
            </a:r>
            <a:r>
              <a:rPr lang="en-US" dirty="0"/>
              <a:t>Scope</a:t>
            </a:r>
          </a:p>
        </p:txBody>
      </p:sp>
      <p:grpSp>
        <p:nvGrpSpPr>
          <p:cNvPr id="4" name="Group 3"/>
          <p:cNvGrpSpPr/>
          <p:nvPr/>
        </p:nvGrpSpPr>
        <p:grpSpPr>
          <a:xfrm>
            <a:off x="7829550" y="152400"/>
            <a:ext cx="1009650" cy="1186766"/>
            <a:chOff x="7772400" y="158065"/>
            <a:chExt cx="1009650" cy="1186766"/>
          </a:xfrm>
        </p:grpSpPr>
        <p:sp>
          <p:nvSpPr>
            <p:cNvPr id="5" name="Rectangle 4"/>
            <p:cNvSpPr/>
            <p:nvPr/>
          </p:nvSpPr>
          <p:spPr>
            <a:xfrm>
              <a:off x="7848600" y="914400"/>
              <a:ext cx="933450" cy="430431"/>
            </a:xfrm>
            <a:prstGeom prst="rect">
              <a:avLst/>
            </a:prstGeom>
            <a:solidFill>
              <a:srgbClr val="5E8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29</a:t>
              </a:r>
              <a:endParaRPr lang="en-US"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58065"/>
              <a:ext cx="971550" cy="971550"/>
            </a:xfrm>
            <a:prstGeom prst="rect">
              <a:avLst/>
            </a:prstGeom>
          </p:spPr>
        </p:pic>
      </p:grpSp>
    </p:spTree>
    <p:extLst>
      <p:ext uri="{BB962C8B-B14F-4D97-AF65-F5344CB8AC3E}">
        <p14:creationId xmlns:p14="http://schemas.microsoft.com/office/powerpoint/2010/main" val="223044698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p:txBody>
          <a:bodyPr/>
          <a:lstStyle/>
          <a:p>
            <a:pPr>
              <a:lnSpc>
                <a:spcPct val="90000"/>
              </a:lnSpc>
            </a:pPr>
            <a:r>
              <a:rPr lang="en-US" dirty="0"/>
              <a:t>The </a:t>
            </a:r>
            <a:r>
              <a:rPr lang="en-US" i="1" dirty="0"/>
              <a:t>conditional operator</a:t>
            </a:r>
            <a:r>
              <a:rPr lang="en-US" dirty="0"/>
              <a:t> is a ternary (three operand) operator.</a:t>
            </a:r>
          </a:p>
          <a:p>
            <a:pPr>
              <a:lnSpc>
                <a:spcPct val="90000"/>
              </a:lnSpc>
            </a:pPr>
            <a:r>
              <a:rPr lang="en-US" dirty="0"/>
              <a:t>You can use the conditional operator to write a simple statement that works like an </a:t>
            </a:r>
            <a:r>
              <a:rPr lang="en-US" dirty="0">
                <a:latin typeface="Courier New" pitchFamily="49" charset="0"/>
              </a:rPr>
              <a:t>if</a:t>
            </a:r>
            <a:r>
              <a:rPr lang="en-US" dirty="0"/>
              <a:t>-</a:t>
            </a:r>
            <a:r>
              <a:rPr lang="en-US" dirty="0">
                <a:latin typeface="Courier New" pitchFamily="49" charset="0"/>
              </a:rPr>
              <a:t>else </a:t>
            </a:r>
            <a:r>
              <a:rPr lang="en-US" dirty="0"/>
              <a:t>statement.</a:t>
            </a:r>
          </a:p>
          <a:p>
            <a:pPr>
              <a:lnSpc>
                <a:spcPct val="90000"/>
              </a:lnSpc>
            </a:pPr>
            <a:r>
              <a:rPr lang="en-US" dirty="0"/>
              <a:t>The format of the operators is:</a:t>
            </a:r>
          </a:p>
          <a:p>
            <a:pPr lvl="1">
              <a:lnSpc>
                <a:spcPct val="90000"/>
              </a:lnSpc>
              <a:buFontTx/>
              <a:buNone/>
            </a:pPr>
            <a:r>
              <a:rPr lang="en-US" sz="2400" b="1" i="1" dirty="0">
                <a:latin typeface="Courier New" pitchFamily="49" charset="0"/>
              </a:rPr>
              <a:t>expression1</a:t>
            </a:r>
            <a:r>
              <a:rPr lang="en-US" sz="2400" b="1" dirty="0">
                <a:latin typeface="Courier New" pitchFamily="49" charset="0"/>
              </a:rPr>
              <a:t> ? </a:t>
            </a:r>
            <a:r>
              <a:rPr lang="en-US" sz="2400" b="1" i="1" dirty="0">
                <a:latin typeface="Courier New" pitchFamily="49" charset="0"/>
              </a:rPr>
              <a:t>expression2</a:t>
            </a:r>
            <a:r>
              <a:rPr lang="en-US" sz="2400" b="1" dirty="0">
                <a:latin typeface="Courier New" pitchFamily="49" charset="0"/>
              </a:rPr>
              <a:t> : </a:t>
            </a:r>
            <a:r>
              <a:rPr lang="en-US" sz="2400" b="1" i="1" dirty="0">
                <a:latin typeface="Courier New" pitchFamily="49" charset="0"/>
              </a:rPr>
              <a:t>expression3</a:t>
            </a:r>
          </a:p>
          <a:p>
            <a:pPr>
              <a:lnSpc>
                <a:spcPct val="90000"/>
              </a:lnSpc>
            </a:pPr>
            <a:r>
              <a:rPr lang="en-US" dirty="0"/>
              <a:t>The conditional operator can also return a value.</a:t>
            </a:r>
          </a:p>
        </p:txBody>
      </p:sp>
      <p:sp>
        <p:nvSpPr>
          <p:cNvPr id="168962" name="Rectangle 2"/>
          <p:cNvSpPr>
            <a:spLocks noGrp="1" noChangeArrowheads="1"/>
          </p:cNvSpPr>
          <p:nvPr>
            <p:ph type="title"/>
          </p:nvPr>
        </p:nvSpPr>
        <p:spPr/>
        <p:txBody>
          <a:bodyPr/>
          <a:lstStyle/>
          <a:p>
            <a:r>
              <a:rPr lang="en-US" dirty="0"/>
              <a:t>The Conditional Operator</a:t>
            </a:r>
          </a:p>
        </p:txBody>
      </p:sp>
    </p:spTree>
    <p:extLst>
      <p:ext uri="{BB962C8B-B14F-4D97-AF65-F5344CB8AC3E}">
        <p14:creationId xmlns:p14="http://schemas.microsoft.com/office/powerpoint/2010/main" val="3256557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a:xfrm>
            <a:off x="380999" y="1671571"/>
            <a:ext cx="8407893" cy="4407408"/>
          </a:xfrm>
        </p:spPr>
        <p:txBody>
          <a:bodyPr>
            <a:noAutofit/>
          </a:bodyPr>
          <a:lstStyle/>
          <a:p>
            <a:r>
              <a:rPr lang="en-US" dirty="0"/>
              <a:t>Identifiers are programmer-defined names for:</a:t>
            </a:r>
          </a:p>
          <a:p>
            <a:pPr lvl="1">
              <a:spcAft>
                <a:spcPts val="0"/>
              </a:spcAft>
            </a:pPr>
            <a:r>
              <a:rPr lang="en-US" dirty="0"/>
              <a:t>classes</a:t>
            </a:r>
          </a:p>
          <a:p>
            <a:pPr lvl="1">
              <a:spcAft>
                <a:spcPts val="0"/>
              </a:spcAft>
            </a:pPr>
            <a:r>
              <a:rPr lang="en-US" dirty="0"/>
              <a:t>variables</a:t>
            </a:r>
          </a:p>
          <a:p>
            <a:pPr lvl="1"/>
            <a:r>
              <a:rPr lang="en-US" dirty="0"/>
              <a:t>methods</a:t>
            </a:r>
          </a:p>
          <a:p>
            <a:pPr>
              <a:lnSpc>
                <a:spcPct val="90000"/>
              </a:lnSpc>
            </a:pPr>
            <a:r>
              <a:rPr lang="en-US" dirty="0" smtClean="0"/>
              <a:t>Identifiers </a:t>
            </a:r>
            <a:r>
              <a:rPr lang="en-US" dirty="0"/>
              <a:t>must follow certain rules:</a:t>
            </a:r>
          </a:p>
          <a:p>
            <a:pPr lvl="1">
              <a:lnSpc>
                <a:spcPct val="90000"/>
              </a:lnSpc>
            </a:pPr>
            <a:r>
              <a:rPr lang="en-US" dirty="0"/>
              <a:t>An identifier may only contain:</a:t>
            </a:r>
          </a:p>
          <a:p>
            <a:pPr lvl="2">
              <a:lnSpc>
                <a:spcPct val="90000"/>
              </a:lnSpc>
              <a:spcAft>
                <a:spcPts val="0"/>
              </a:spcAft>
            </a:pPr>
            <a:r>
              <a:rPr lang="en-US" dirty="0"/>
              <a:t>letters </a:t>
            </a:r>
            <a:r>
              <a:rPr lang="en-US" b="1" dirty="0">
                <a:latin typeface="Courier New" pitchFamily="49" charset="0"/>
                <a:cs typeface="Courier New" pitchFamily="49" charset="0"/>
              </a:rPr>
              <a:t>a</a:t>
            </a:r>
            <a:r>
              <a:rPr lang="en-US" dirty="0"/>
              <a:t>–</a:t>
            </a:r>
            <a:r>
              <a:rPr lang="en-US" b="1" dirty="0">
                <a:latin typeface="Courier New" pitchFamily="49" charset="0"/>
                <a:cs typeface="Courier New" pitchFamily="49" charset="0"/>
              </a:rPr>
              <a:t>z</a:t>
            </a:r>
            <a:r>
              <a:rPr lang="en-US" dirty="0"/>
              <a:t> or </a:t>
            </a:r>
            <a:r>
              <a:rPr lang="en-US" b="1" dirty="0">
                <a:latin typeface="Courier New" pitchFamily="49" charset="0"/>
                <a:cs typeface="Courier New" pitchFamily="49" charset="0"/>
              </a:rPr>
              <a:t>A</a:t>
            </a:r>
            <a:r>
              <a:rPr lang="en-US" dirty="0"/>
              <a:t>–</a:t>
            </a:r>
            <a:r>
              <a:rPr lang="en-US" b="1" dirty="0">
                <a:latin typeface="Courier New" pitchFamily="49" charset="0"/>
                <a:cs typeface="Courier New" pitchFamily="49" charset="0"/>
              </a:rPr>
              <a:t>Z</a:t>
            </a:r>
            <a:r>
              <a:rPr lang="en-US" dirty="0"/>
              <a:t>, </a:t>
            </a:r>
          </a:p>
          <a:p>
            <a:pPr lvl="2">
              <a:lnSpc>
                <a:spcPct val="90000"/>
              </a:lnSpc>
              <a:spcAft>
                <a:spcPts val="0"/>
              </a:spcAft>
            </a:pPr>
            <a:r>
              <a:rPr lang="en-US" dirty="0"/>
              <a:t>the digits </a:t>
            </a:r>
            <a:r>
              <a:rPr lang="en-US" b="1" dirty="0">
                <a:latin typeface="Courier New" pitchFamily="49" charset="0"/>
                <a:cs typeface="Courier New" pitchFamily="49" charset="0"/>
              </a:rPr>
              <a:t>0</a:t>
            </a:r>
            <a:r>
              <a:rPr lang="en-US" dirty="0"/>
              <a:t>–</a:t>
            </a:r>
            <a:r>
              <a:rPr lang="en-US" b="1" dirty="0">
                <a:latin typeface="Courier New" pitchFamily="49" charset="0"/>
                <a:cs typeface="Courier New" pitchFamily="49" charset="0"/>
              </a:rPr>
              <a:t>9</a:t>
            </a:r>
            <a:r>
              <a:rPr lang="en-US" dirty="0"/>
              <a:t>, </a:t>
            </a:r>
          </a:p>
          <a:p>
            <a:pPr lvl="2">
              <a:lnSpc>
                <a:spcPct val="90000"/>
              </a:lnSpc>
              <a:spcAft>
                <a:spcPts val="0"/>
              </a:spcAft>
            </a:pPr>
            <a:r>
              <a:rPr lang="en-US" dirty="0"/>
              <a:t>underscores ( </a:t>
            </a:r>
            <a:r>
              <a:rPr lang="en-US" b="1" dirty="0">
                <a:latin typeface="Courier New" pitchFamily="49" charset="0"/>
                <a:cs typeface="Courier New" pitchFamily="49" charset="0"/>
              </a:rPr>
              <a:t>_</a:t>
            </a:r>
            <a:r>
              <a:rPr lang="en-US" b="1" dirty="0">
                <a:cs typeface="Courier New" pitchFamily="49" charset="0"/>
              </a:rPr>
              <a:t> </a:t>
            </a:r>
            <a:r>
              <a:rPr lang="en-US" dirty="0"/>
              <a:t>), or </a:t>
            </a:r>
          </a:p>
          <a:p>
            <a:pPr lvl="2">
              <a:lnSpc>
                <a:spcPct val="90000"/>
              </a:lnSpc>
            </a:pPr>
            <a:r>
              <a:rPr lang="en-US" dirty="0"/>
              <a:t>the dollar sign ( </a:t>
            </a:r>
            <a:r>
              <a:rPr lang="en-US" b="1" dirty="0">
                <a:cs typeface="Courier New" pitchFamily="49" charset="0"/>
              </a:rPr>
              <a:t>$ </a:t>
            </a:r>
            <a:r>
              <a:rPr lang="en-US" dirty="0"/>
              <a:t>)</a:t>
            </a:r>
          </a:p>
          <a:p>
            <a:pPr lvl="1">
              <a:lnSpc>
                <a:spcPct val="90000"/>
              </a:lnSpc>
            </a:pPr>
            <a:r>
              <a:rPr lang="en-US" dirty="0"/>
              <a:t>The first character may not be a digit.</a:t>
            </a:r>
          </a:p>
          <a:p>
            <a:pPr lvl="1">
              <a:lnSpc>
                <a:spcPct val="90000"/>
              </a:lnSpc>
            </a:pPr>
            <a:r>
              <a:rPr lang="en-US" dirty="0"/>
              <a:t>Identifiers are case sensitive.</a:t>
            </a:r>
          </a:p>
          <a:p>
            <a:pPr lvl="2">
              <a:lnSpc>
                <a:spcPct val="90000"/>
              </a:lnSpc>
            </a:pPr>
            <a:r>
              <a:rPr lang="en-US" b="1" dirty="0" err="1">
                <a:latin typeface="Courier New" pitchFamily="49" charset="0"/>
              </a:rPr>
              <a:t>itemsOrdered</a:t>
            </a:r>
            <a:r>
              <a:rPr lang="en-US" dirty="0">
                <a:latin typeface="Arial" pitchFamily="34" charset="0"/>
              </a:rPr>
              <a:t> </a:t>
            </a:r>
            <a:r>
              <a:rPr lang="en-US" dirty="0"/>
              <a:t>is not the same as </a:t>
            </a:r>
            <a:r>
              <a:rPr lang="en-US" b="1" dirty="0" err="1">
                <a:latin typeface="Courier New" pitchFamily="49" charset="0"/>
              </a:rPr>
              <a:t>itemsordered</a:t>
            </a:r>
            <a:r>
              <a:rPr lang="en-US" dirty="0"/>
              <a:t>.</a:t>
            </a:r>
          </a:p>
          <a:p>
            <a:pPr lvl="1">
              <a:lnSpc>
                <a:spcPct val="90000"/>
              </a:lnSpc>
            </a:pPr>
            <a:r>
              <a:rPr lang="en-US" dirty="0"/>
              <a:t>Identifiers cannot include spaces.</a:t>
            </a:r>
          </a:p>
          <a:p>
            <a:endParaRPr lang="en-US" dirty="0"/>
          </a:p>
        </p:txBody>
      </p:sp>
      <p:sp>
        <p:nvSpPr>
          <p:cNvPr id="34819" name="Rectangle 2"/>
          <p:cNvSpPr>
            <a:spLocks noGrp="1" noChangeArrowheads="1"/>
          </p:cNvSpPr>
          <p:nvPr>
            <p:ph type="title"/>
          </p:nvPr>
        </p:nvSpPr>
        <p:spPr/>
        <p:txBody>
          <a:bodyPr/>
          <a:lstStyle/>
          <a:p>
            <a:r>
              <a:rPr lang="en-US" dirty="0" smtClean="0"/>
              <a:t>Identifiers  </a:t>
            </a:r>
            <a:r>
              <a:rPr lang="en-US" sz="2400" dirty="0" smtClean="0"/>
              <a:t>(1)</a:t>
            </a:r>
            <a:endParaRPr lang="en-US" sz="2400" dirty="0"/>
          </a:p>
        </p:txBody>
      </p:sp>
    </p:spTree>
    <p:extLst>
      <p:ext uri="{BB962C8B-B14F-4D97-AF65-F5344CB8AC3E}">
        <p14:creationId xmlns:p14="http://schemas.microsoft.com/office/powerpoint/2010/main" val="257017811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p:txBody>
          <a:bodyPr/>
          <a:lstStyle/>
          <a:p>
            <a:r>
              <a:rPr lang="en-US" dirty="0"/>
              <a:t>The conditional operator can be used as a shortened </a:t>
            </a:r>
            <a:r>
              <a:rPr lang="en-US" dirty="0">
                <a:latin typeface="Courier New" pitchFamily="49" charset="0"/>
              </a:rPr>
              <a:t>if</a:t>
            </a:r>
            <a:r>
              <a:rPr lang="en-US" dirty="0"/>
              <a:t>-</a:t>
            </a:r>
            <a:r>
              <a:rPr lang="en-US" dirty="0">
                <a:latin typeface="Courier New" pitchFamily="49" charset="0"/>
              </a:rPr>
              <a:t>else</a:t>
            </a:r>
            <a:r>
              <a:rPr lang="en-US" dirty="0"/>
              <a:t> statement:</a:t>
            </a:r>
          </a:p>
          <a:p>
            <a:pPr lvl="1">
              <a:buFontTx/>
              <a:buNone/>
            </a:pPr>
            <a:r>
              <a:rPr lang="en-US" sz="2400" b="1" dirty="0">
                <a:latin typeface="Courier New" pitchFamily="49" charset="0"/>
              </a:rPr>
              <a:t>x &gt; y ? z = 10 : z = 5;</a:t>
            </a:r>
          </a:p>
          <a:p>
            <a:r>
              <a:rPr lang="en-US" dirty="0"/>
              <a:t>This line is functionally equivalent to:</a:t>
            </a:r>
          </a:p>
          <a:p>
            <a:pPr lvl="1">
              <a:buFontTx/>
              <a:buNone/>
            </a:pPr>
            <a:r>
              <a:rPr lang="en-US" sz="2400" b="1" dirty="0">
                <a:latin typeface="Courier New" pitchFamily="49" charset="0"/>
              </a:rPr>
              <a:t>if(x &gt; y)</a:t>
            </a:r>
          </a:p>
          <a:p>
            <a:pPr lvl="1">
              <a:buFontTx/>
              <a:buNone/>
            </a:pPr>
            <a:r>
              <a:rPr lang="en-US" sz="2400" b="1" dirty="0">
                <a:latin typeface="Courier New" pitchFamily="49" charset="0"/>
              </a:rPr>
              <a:t>	z = 10;</a:t>
            </a:r>
          </a:p>
          <a:p>
            <a:pPr lvl="1">
              <a:buFontTx/>
              <a:buNone/>
            </a:pPr>
            <a:r>
              <a:rPr lang="en-US" sz="2400" b="1" dirty="0">
                <a:latin typeface="Courier New" pitchFamily="49" charset="0"/>
              </a:rPr>
              <a:t>else</a:t>
            </a:r>
          </a:p>
          <a:p>
            <a:pPr lvl="1">
              <a:buFontTx/>
              <a:buNone/>
            </a:pPr>
            <a:r>
              <a:rPr lang="en-US" sz="2400" b="1" dirty="0">
                <a:latin typeface="Courier New" pitchFamily="49" charset="0"/>
              </a:rPr>
              <a:t>	z = 5;</a:t>
            </a:r>
          </a:p>
        </p:txBody>
      </p:sp>
      <p:sp>
        <p:nvSpPr>
          <p:cNvPr id="204802" name="Rectangle 2"/>
          <p:cNvSpPr>
            <a:spLocks noGrp="1" noChangeArrowheads="1"/>
          </p:cNvSpPr>
          <p:nvPr>
            <p:ph type="title"/>
          </p:nvPr>
        </p:nvSpPr>
        <p:spPr/>
        <p:txBody>
          <a:bodyPr/>
          <a:lstStyle/>
          <a:p>
            <a:r>
              <a:rPr lang="en-US" dirty="0"/>
              <a:t>The Conditional Operator</a:t>
            </a:r>
          </a:p>
        </p:txBody>
      </p:sp>
    </p:spTree>
    <p:extLst>
      <p:ext uri="{BB962C8B-B14F-4D97-AF65-F5344CB8AC3E}">
        <p14:creationId xmlns:p14="http://schemas.microsoft.com/office/powerpoint/2010/main" val="97262376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idx="1"/>
          </p:nvPr>
        </p:nvSpPr>
        <p:spPr/>
        <p:txBody>
          <a:bodyPr/>
          <a:lstStyle/>
          <a:p>
            <a:r>
              <a:rPr lang="en-US" dirty="0"/>
              <a:t>Many times the conditional operator is used to supply a value.</a:t>
            </a:r>
          </a:p>
          <a:p>
            <a:pPr lvl="1">
              <a:buFontTx/>
              <a:buNone/>
            </a:pPr>
            <a:r>
              <a:rPr lang="en-US" sz="2000" b="1" dirty="0">
                <a:latin typeface="Courier New" pitchFamily="49" charset="0"/>
              </a:rPr>
              <a:t>number = x &gt; y ? 10 : 5;</a:t>
            </a:r>
          </a:p>
          <a:p>
            <a:r>
              <a:rPr lang="en-US" dirty="0"/>
              <a:t>This is functionally equivalent to:</a:t>
            </a:r>
          </a:p>
          <a:p>
            <a:pPr lvl="1">
              <a:buFontTx/>
              <a:buNone/>
            </a:pPr>
            <a:r>
              <a:rPr lang="en-US" sz="2000" b="1" dirty="0">
                <a:latin typeface="Courier New" pitchFamily="49" charset="0"/>
              </a:rPr>
              <a:t>if(x &gt; y)</a:t>
            </a:r>
          </a:p>
          <a:p>
            <a:pPr lvl="1">
              <a:buFontTx/>
              <a:buNone/>
            </a:pPr>
            <a:r>
              <a:rPr lang="en-US" sz="2000" b="1" dirty="0">
                <a:latin typeface="Courier New" pitchFamily="49" charset="0"/>
              </a:rPr>
              <a:t>	number = 10;</a:t>
            </a:r>
          </a:p>
          <a:p>
            <a:pPr lvl="1">
              <a:buFontTx/>
              <a:buNone/>
            </a:pPr>
            <a:r>
              <a:rPr lang="en-US" sz="2000" b="1" dirty="0">
                <a:latin typeface="Courier New" pitchFamily="49" charset="0"/>
              </a:rPr>
              <a:t>else</a:t>
            </a:r>
          </a:p>
          <a:p>
            <a:pPr lvl="1">
              <a:buFontTx/>
              <a:buNone/>
            </a:pPr>
            <a:r>
              <a:rPr lang="en-US" sz="2000" b="1" dirty="0">
                <a:latin typeface="Courier New" pitchFamily="49" charset="0"/>
              </a:rPr>
              <a:t>	number = 5;</a:t>
            </a:r>
          </a:p>
          <a:p>
            <a:pPr marL="45720" indent="0">
              <a:buNone/>
            </a:pPr>
            <a:r>
              <a:rPr lang="en-US" sz="1800" dirty="0"/>
              <a:t>See example: </a:t>
            </a:r>
            <a:endParaRPr lang="en-US" sz="1800" dirty="0" smtClean="0"/>
          </a:p>
          <a:p>
            <a:pPr marL="320040" lvl="1" indent="0">
              <a:buNone/>
            </a:pPr>
            <a:r>
              <a:rPr lang="en-US" dirty="0">
                <a:hlinkClick r:id="rId2"/>
              </a:rPr>
              <a:t>http://</a:t>
            </a:r>
            <a:r>
              <a:rPr lang="en-US" dirty="0" smtClean="0">
                <a:hlinkClick r:id="rId2"/>
              </a:rPr>
              <a:t>jackmyers.info/ioop/src/Lesson-03/booleanExpressions_conditionalStatements/ConsultantCharges.java</a:t>
            </a:r>
            <a:r>
              <a:rPr lang="en-US" dirty="0" smtClean="0"/>
              <a:t> </a:t>
            </a:r>
            <a:endParaRPr lang="en-US" dirty="0"/>
          </a:p>
        </p:txBody>
      </p:sp>
      <p:sp>
        <p:nvSpPr>
          <p:cNvPr id="206850" name="Rectangle 2"/>
          <p:cNvSpPr>
            <a:spLocks noGrp="1" noChangeArrowheads="1"/>
          </p:cNvSpPr>
          <p:nvPr>
            <p:ph type="title"/>
          </p:nvPr>
        </p:nvSpPr>
        <p:spPr/>
        <p:txBody>
          <a:bodyPr/>
          <a:lstStyle/>
          <a:p>
            <a:r>
              <a:rPr lang="en-US" dirty="0"/>
              <a:t>The Conditional Operator</a:t>
            </a:r>
          </a:p>
        </p:txBody>
      </p:sp>
    </p:spTree>
    <p:extLst>
      <p:ext uri="{BB962C8B-B14F-4D97-AF65-F5344CB8AC3E}">
        <p14:creationId xmlns:p14="http://schemas.microsoft.com/office/powerpoint/2010/main" val="200515070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p:txBody>
          <a:bodyPr/>
          <a:lstStyle/>
          <a:p>
            <a:r>
              <a:rPr lang="en-US" dirty="0"/>
              <a:t>The </a:t>
            </a:r>
            <a:r>
              <a:rPr lang="en-US" dirty="0">
                <a:latin typeface="Courier New" pitchFamily="49" charset="0"/>
              </a:rPr>
              <a:t>if</a:t>
            </a:r>
            <a:r>
              <a:rPr lang="en-US" dirty="0"/>
              <a:t>-</a:t>
            </a:r>
            <a:r>
              <a:rPr lang="en-US" dirty="0">
                <a:latin typeface="Courier New" pitchFamily="49" charset="0"/>
              </a:rPr>
              <a:t>else</a:t>
            </a:r>
            <a:r>
              <a:rPr lang="en-US" dirty="0"/>
              <a:t> statement allows you to make true / false branches.</a:t>
            </a:r>
          </a:p>
          <a:p>
            <a:r>
              <a:rPr lang="en-US" dirty="0"/>
              <a:t>The </a:t>
            </a:r>
            <a:r>
              <a:rPr lang="en-US" dirty="0">
                <a:latin typeface="Courier New" pitchFamily="49" charset="0"/>
              </a:rPr>
              <a:t>switch</a:t>
            </a:r>
            <a:r>
              <a:rPr lang="en-US" dirty="0"/>
              <a:t> statement allows you to use an ordinal value to determine how a program will branch.</a:t>
            </a:r>
          </a:p>
          <a:p>
            <a:r>
              <a:rPr lang="en-US" dirty="0"/>
              <a:t>The </a:t>
            </a:r>
            <a:r>
              <a:rPr lang="en-US" dirty="0">
                <a:latin typeface="Courier New" pitchFamily="49" charset="0"/>
              </a:rPr>
              <a:t>switch</a:t>
            </a:r>
            <a:r>
              <a:rPr lang="en-US" dirty="0"/>
              <a:t> statement can evaluate an </a:t>
            </a:r>
            <a:r>
              <a:rPr lang="en-US" i="1" dirty="0"/>
              <a:t>integer</a:t>
            </a:r>
            <a:r>
              <a:rPr lang="en-US" dirty="0"/>
              <a:t> type or </a:t>
            </a:r>
            <a:r>
              <a:rPr lang="en-US" i="1" dirty="0"/>
              <a:t>character</a:t>
            </a:r>
            <a:r>
              <a:rPr lang="en-US" dirty="0"/>
              <a:t> type variable </a:t>
            </a:r>
            <a:r>
              <a:rPr lang="en-US" dirty="0" smtClean="0"/>
              <a:t>(or String) and </a:t>
            </a:r>
            <a:r>
              <a:rPr lang="en-US" dirty="0"/>
              <a:t>make decisions based on the value.</a:t>
            </a:r>
          </a:p>
        </p:txBody>
      </p:sp>
      <p:sp>
        <p:nvSpPr>
          <p:cNvPr id="171010" name="Rectangle 2"/>
          <p:cNvSpPr>
            <a:spLocks noGrp="1" noChangeArrowheads="1"/>
          </p:cNvSpPr>
          <p:nvPr>
            <p:ph type="title"/>
          </p:nvPr>
        </p:nvSpPr>
        <p:spPr/>
        <p:txBody>
          <a:bodyPr/>
          <a:lstStyle/>
          <a:p>
            <a:r>
              <a:rPr lang="en-US"/>
              <a:t>The </a:t>
            </a:r>
            <a:r>
              <a:rPr lang="en-US">
                <a:latin typeface="Courier New" pitchFamily="49" charset="0"/>
              </a:rPr>
              <a:t>switch</a:t>
            </a:r>
            <a:r>
              <a:rPr lang="en-US"/>
              <a:t> Statement</a:t>
            </a:r>
          </a:p>
        </p:txBody>
      </p:sp>
    </p:spTree>
    <p:extLst>
      <p:ext uri="{BB962C8B-B14F-4D97-AF65-F5344CB8AC3E}">
        <p14:creationId xmlns:p14="http://schemas.microsoft.com/office/powerpoint/2010/main" val="30950757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p:txBody>
          <a:bodyPr>
            <a:noAutofit/>
          </a:bodyPr>
          <a:lstStyle/>
          <a:p>
            <a:pPr>
              <a:lnSpc>
                <a:spcPct val="90000"/>
              </a:lnSpc>
            </a:pPr>
            <a:r>
              <a:rPr lang="en-US" sz="3200" dirty="0" smtClean="0"/>
              <a:t> The </a:t>
            </a:r>
            <a:r>
              <a:rPr lang="en-US" sz="3200" dirty="0">
                <a:latin typeface="Courier New" pitchFamily="49" charset="0"/>
              </a:rPr>
              <a:t>switch</a:t>
            </a:r>
            <a:r>
              <a:rPr lang="en-US" sz="3200" dirty="0"/>
              <a:t> statement takes the form:</a:t>
            </a:r>
          </a:p>
          <a:p>
            <a:pPr lvl="1">
              <a:lnSpc>
                <a:spcPct val="90000"/>
              </a:lnSpc>
              <a:buFontTx/>
              <a:buNone/>
            </a:pPr>
            <a:r>
              <a:rPr lang="en-US" sz="1600" b="1" dirty="0">
                <a:latin typeface="Courier New" pitchFamily="49" charset="0"/>
              </a:rPr>
              <a:t>switch (</a:t>
            </a:r>
            <a:r>
              <a:rPr lang="en-US" sz="1600" b="1" i="1" dirty="0" err="1">
                <a:latin typeface="Courier New" pitchFamily="49" charset="0"/>
              </a:rPr>
              <a:t>SwitchExpression</a:t>
            </a:r>
            <a:r>
              <a:rPr lang="en-US" sz="1600" b="1" dirty="0">
                <a:latin typeface="Courier New" pitchFamily="49" charset="0"/>
              </a:rPr>
              <a:t>)</a:t>
            </a:r>
          </a:p>
          <a:p>
            <a:pPr lvl="1">
              <a:lnSpc>
                <a:spcPct val="90000"/>
              </a:lnSpc>
              <a:buFontTx/>
              <a:buNone/>
            </a:pPr>
            <a:r>
              <a:rPr lang="en-US" sz="1600" b="1" dirty="0">
                <a:latin typeface="Courier New" pitchFamily="49" charset="0"/>
              </a:rPr>
              <a:t>{</a:t>
            </a:r>
          </a:p>
          <a:p>
            <a:pPr lvl="1">
              <a:lnSpc>
                <a:spcPct val="90000"/>
              </a:lnSpc>
              <a:buFontTx/>
              <a:buNone/>
            </a:pPr>
            <a:r>
              <a:rPr lang="en-US" sz="1600" b="1" dirty="0">
                <a:latin typeface="Courier New" pitchFamily="49" charset="0"/>
              </a:rPr>
              <a:t>  case </a:t>
            </a:r>
            <a:r>
              <a:rPr lang="en-US" sz="1600" b="1" i="1" dirty="0" err="1">
                <a:latin typeface="Courier New" pitchFamily="49" charset="0"/>
              </a:rPr>
              <a:t>CaseExpression</a:t>
            </a:r>
            <a:r>
              <a:rPr lang="en-US" sz="1600" b="1" dirty="0">
                <a:latin typeface="Courier New" pitchFamily="49" charset="0"/>
              </a:rPr>
              <a:t>:</a:t>
            </a:r>
          </a:p>
          <a:p>
            <a:pPr lvl="1">
              <a:lnSpc>
                <a:spcPct val="90000"/>
              </a:lnSpc>
              <a:buFontTx/>
              <a:buNone/>
            </a:pPr>
            <a:r>
              <a:rPr lang="en-US" sz="1600" b="1" dirty="0">
                <a:latin typeface="Courier New" pitchFamily="49" charset="0"/>
              </a:rPr>
              <a:t>    // place one or more statements here</a:t>
            </a:r>
          </a:p>
          <a:p>
            <a:pPr lvl="1">
              <a:lnSpc>
                <a:spcPct val="90000"/>
              </a:lnSpc>
              <a:buFontTx/>
              <a:buNone/>
            </a:pPr>
            <a:r>
              <a:rPr lang="en-US" sz="1600" b="1" dirty="0">
                <a:latin typeface="Courier New" pitchFamily="49" charset="0"/>
              </a:rPr>
              <a:t>    break;</a:t>
            </a:r>
          </a:p>
          <a:p>
            <a:pPr lvl="1">
              <a:lnSpc>
                <a:spcPct val="90000"/>
              </a:lnSpc>
              <a:buFontTx/>
              <a:buNone/>
            </a:pPr>
            <a:r>
              <a:rPr lang="en-US" sz="1600" b="1" dirty="0">
                <a:latin typeface="Courier New" pitchFamily="49" charset="0"/>
              </a:rPr>
              <a:t>  case </a:t>
            </a:r>
            <a:r>
              <a:rPr lang="en-US" sz="1600" b="1" i="1" dirty="0" err="1">
                <a:latin typeface="Courier New" pitchFamily="49" charset="0"/>
              </a:rPr>
              <a:t>CaseExpression</a:t>
            </a:r>
            <a:r>
              <a:rPr lang="en-US" sz="1600" b="1" dirty="0">
                <a:latin typeface="Courier New" pitchFamily="49" charset="0"/>
              </a:rPr>
              <a:t>:</a:t>
            </a:r>
          </a:p>
          <a:p>
            <a:pPr lvl="1">
              <a:lnSpc>
                <a:spcPct val="90000"/>
              </a:lnSpc>
              <a:buFontTx/>
              <a:buNone/>
            </a:pPr>
            <a:r>
              <a:rPr lang="en-US" sz="1600" b="1" dirty="0">
                <a:latin typeface="Courier New" pitchFamily="49" charset="0"/>
              </a:rPr>
              <a:t>    // place one or more statements here</a:t>
            </a:r>
          </a:p>
          <a:p>
            <a:pPr lvl="1">
              <a:lnSpc>
                <a:spcPct val="90000"/>
              </a:lnSpc>
              <a:buFontTx/>
              <a:buNone/>
            </a:pPr>
            <a:r>
              <a:rPr lang="en-US" sz="1600" b="1" dirty="0">
                <a:latin typeface="Courier New" pitchFamily="49" charset="0"/>
              </a:rPr>
              <a:t>    break;</a:t>
            </a:r>
          </a:p>
          <a:p>
            <a:pPr lvl="1">
              <a:lnSpc>
                <a:spcPct val="90000"/>
              </a:lnSpc>
              <a:buFontTx/>
              <a:buNone/>
            </a:pPr>
            <a:r>
              <a:rPr lang="en-US" sz="1600" b="1" dirty="0">
                <a:latin typeface="Courier New" pitchFamily="49" charset="0"/>
              </a:rPr>
              <a:t>    // case statements may be repeated</a:t>
            </a:r>
          </a:p>
          <a:p>
            <a:pPr lvl="1">
              <a:lnSpc>
                <a:spcPct val="90000"/>
              </a:lnSpc>
              <a:buFontTx/>
              <a:buNone/>
            </a:pPr>
            <a:r>
              <a:rPr lang="en-US" sz="1600" b="1" dirty="0">
                <a:latin typeface="Courier New" pitchFamily="49" charset="0"/>
              </a:rPr>
              <a:t>    //as many times as necessary</a:t>
            </a:r>
          </a:p>
          <a:p>
            <a:pPr lvl="1">
              <a:lnSpc>
                <a:spcPct val="90000"/>
              </a:lnSpc>
              <a:buFontTx/>
              <a:buNone/>
            </a:pPr>
            <a:r>
              <a:rPr lang="en-US" sz="1600" b="1" dirty="0">
                <a:latin typeface="Courier New" pitchFamily="49" charset="0"/>
              </a:rPr>
              <a:t>  default:</a:t>
            </a:r>
          </a:p>
          <a:p>
            <a:pPr lvl="1">
              <a:lnSpc>
                <a:spcPct val="90000"/>
              </a:lnSpc>
              <a:buFontTx/>
              <a:buNone/>
            </a:pPr>
            <a:r>
              <a:rPr lang="en-US" sz="1600" b="1" dirty="0">
                <a:latin typeface="Courier New" pitchFamily="49" charset="0"/>
              </a:rPr>
              <a:t>    // place one or more statements here</a:t>
            </a:r>
          </a:p>
          <a:p>
            <a:pPr lvl="1">
              <a:lnSpc>
                <a:spcPct val="90000"/>
              </a:lnSpc>
              <a:buFontTx/>
              <a:buNone/>
            </a:pPr>
            <a:r>
              <a:rPr lang="en-US" sz="1600" b="1" dirty="0">
                <a:latin typeface="Courier New" pitchFamily="49" charset="0"/>
              </a:rPr>
              <a:t>}</a:t>
            </a:r>
          </a:p>
        </p:txBody>
      </p:sp>
      <p:sp>
        <p:nvSpPr>
          <p:cNvPr id="169986" name="Rectangle 2"/>
          <p:cNvSpPr>
            <a:spLocks noGrp="1" noChangeArrowheads="1"/>
          </p:cNvSpPr>
          <p:nvPr>
            <p:ph type="title"/>
          </p:nvPr>
        </p:nvSpPr>
        <p:spPr/>
        <p:txBody>
          <a:bodyPr/>
          <a:lstStyle/>
          <a:p>
            <a:r>
              <a:rPr lang="en-US"/>
              <a:t>The </a:t>
            </a:r>
            <a:r>
              <a:rPr lang="en-US">
                <a:latin typeface="Courier New" pitchFamily="49" charset="0"/>
              </a:rPr>
              <a:t>switch</a:t>
            </a:r>
            <a:r>
              <a:rPr lang="en-US"/>
              <a:t> Statement</a:t>
            </a:r>
          </a:p>
        </p:txBody>
      </p:sp>
    </p:spTree>
    <p:extLst>
      <p:ext uri="{BB962C8B-B14F-4D97-AF65-F5344CB8AC3E}">
        <p14:creationId xmlns:p14="http://schemas.microsoft.com/office/powerpoint/2010/main" val="320669122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idx="1"/>
          </p:nvPr>
        </p:nvSpPr>
        <p:spPr/>
        <p:txBody>
          <a:bodyPr>
            <a:normAutofit/>
          </a:bodyPr>
          <a:lstStyle/>
          <a:p>
            <a:r>
              <a:rPr lang="en-US" sz="2400" dirty="0" smtClean="0"/>
              <a:t>The switch statement takes an ordinal value (byte, short, </a:t>
            </a:r>
            <a:r>
              <a:rPr lang="en-US" sz="2400" dirty="0" err="1" smtClean="0"/>
              <a:t>int</a:t>
            </a:r>
            <a:r>
              <a:rPr lang="en-US" sz="2400" dirty="0" smtClean="0"/>
              <a:t>, long, char, or String*) as the </a:t>
            </a:r>
            <a:r>
              <a:rPr lang="en-US" sz="2400" dirty="0" err="1" smtClean="0"/>
              <a:t>SwitchExpression</a:t>
            </a:r>
            <a:r>
              <a:rPr lang="en-US" sz="2400" dirty="0" smtClean="0"/>
              <a:t>.</a:t>
            </a:r>
          </a:p>
          <a:p>
            <a:pPr marL="1097280" lvl="4" indent="0">
              <a:buNone/>
            </a:pPr>
            <a:r>
              <a:rPr lang="en-US" sz="2000" dirty="0" smtClean="0"/>
              <a:t>switch (</a:t>
            </a:r>
            <a:r>
              <a:rPr lang="en-US" sz="2000" dirty="0" err="1" smtClean="0"/>
              <a:t>SwitchExpression</a:t>
            </a:r>
            <a:r>
              <a:rPr lang="en-US" sz="2000" dirty="0" smtClean="0"/>
              <a:t>)</a:t>
            </a:r>
          </a:p>
          <a:p>
            <a:pPr marL="1097280" lvl="4" indent="0">
              <a:buNone/>
            </a:pPr>
            <a:r>
              <a:rPr lang="en-US" sz="2000" dirty="0" smtClean="0"/>
              <a:t>{</a:t>
            </a:r>
          </a:p>
          <a:p>
            <a:pPr marL="1097280" lvl="4" indent="0">
              <a:buNone/>
            </a:pPr>
            <a:r>
              <a:rPr lang="en-US" sz="2000" dirty="0" smtClean="0"/>
              <a:t>	…</a:t>
            </a:r>
          </a:p>
          <a:p>
            <a:pPr marL="1097280" lvl="4" indent="0">
              <a:buNone/>
            </a:pPr>
            <a:r>
              <a:rPr lang="en-US" sz="2000" dirty="0" smtClean="0"/>
              <a:t>}</a:t>
            </a:r>
          </a:p>
          <a:p>
            <a:r>
              <a:rPr lang="en-US" sz="2400" dirty="0" smtClean="0"/>
              <a:t>The switch statement will evaluate the expression.</a:t>
            </a:r>
          </a:p>
          <a:p>
            <a:r>
              <a:rPr lang="en-US" sz="2400" dirty="0" smtClean="0"/>
              <a:t>If there is an associated case statement that matches that value, program execution will be transferred to that case statement.</a:t>
            </a:r>
          </a:p>
          <a:p>
            <a:r>
              <a:rPr lang="en-US" sz="2400" dirty="0" smtClean="0"/>
              <a:t>* Java version 7 and later.</a:t>
            </a:r>
            <a:endParaRPr lang="en-US" sz="2400" dirty="0"/>
          </a:p>
        </p:txBody>
      </p:sp>
      <p:sp>
        <p:nvSpPr>
          <p:cNvPr id="208898" name="Rectangle 2"/>
          <p:cNvSpPr>
            <a:spLocks noGrp="1" noChangeArrowheads="1"/>
          </p:cNvSpPr>
          <p:nvPr>
            <p:ph type="title"/>
          </p:nvPr>
        </p:nvSpPr>
        <p:spPr/>
        <p:txBody>
          <a:bodyPr/>
          <a:lstStyle/>
          <a:p>
            <a:r>
              <a:rPr lang="en-US" smtClean="0"/>
              <a:t>The switch Statement</a:t>
            </a:r>
            <a:endParaRPr lang="en-US"/>
          </a:p>
        </p:txBody>
      </p:sp>
    </p:spTree>
    <p:extLst>
      <p:ext uri="{BB962C8B-B14F-4D97-AF65-F5344CB8AC3E}">
        <p14:creationId xmlns:p14="http://schemas.microsoft.com/office/powerpoint/2010/main" val="84510533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p:txBody>
          <a:bodyPr/>
          <a:lstStyle/>
          <a:p>
            <a:r>
              <a:rPr lang="en-US"/>
              <a:t>Each </a:t>
            </a:r>
            <a:r>
              <a:rPr lang="en-US">
                <a:latin typeface="Courier New" pitchFamily="49" charset="0"/>
              </a:rPr>
              <a:t>case</a:t>
            </a:r>
            <a:r>
              <a:rPr lang="en-US"/>
              <a:t> statement will have a corresponding </a:t>
            </a:r>
            <a:r>
              <a:rPr lang="en-US" i="1"/>
              <a:t>CaseExpression</a:t>
            </a:r>
            <a:r>
              <a:rPr lang="en-US"/>
              <a:t> that must be unique.</a:t>
            </a:r>
          </a:p>
          <a:p>
            <a:pPr lvl="1">
              <a:buFontTx/>
              <a:buNone/>
            </a:pPr>
            <a:r>
              <a:rPr lang="en-US" sz="1800" b="1">
                <a:latin typeface="Courier New" pitchFamily="49" charset="0"/>
              </a:rPr>
              <a:t>case </a:t>
            </a:r>
            <a:r>
              <a:rPr lang="en-US" sz="1800" b="1" i="1">
                <a:latin typeface="Courier New" pitchFamily="49" charset="0"/>
              </a:rPr>
              <a:t>CaseExpression</a:t>
            </a:r>
            <a:r>
              <a:rPr lang="en-US" sz="1800" b="1">
                <a:latin typeface="Courier New" pitchFamily="49" charset="0"/>
              </a:rPr>
              <a:t>:</a:t>
            </a:r>
          </a:p>
          <a:p>
            <a:pPr lvl="1">
              <a:buFontTx/>
              <a:buNone/>
            </a:pPr>
            <a:r>
              <a:rPr lang="en-US" sz="1800" b="1">
                <a:latin typeface="Courier New" pitchFamily="49" charset="0"/>
              </a:rPr>
              <a:t>    // place one or more statements here</a:t>
            </a:r>
          </a:p>
          <a:p>
            <a:pPr lvl="1">
              <a:buFontTx/>
              <a:buNone/>
            </a:pPr>
            <a:r>
              <a:rPr lang="en-US" sz="1800" b="1">
                <a:latin typeface="Courier New" pitchFamily="49" charset="0"/>
              </a:rPr>
              <a:t>    break;</a:t>
            </a:r>
          </a:p>
          <a:p>
            <a:r>
              <a:rPr lang="en-US"/>
              <a:t>If the </a:t>
            </a:r>
            <a:r>
              <a:rPr lang="en-US" i="1"/>
              <a:t>SwitchExpression</a:t>
            </a:r>
            <a:r>
              <a:rPr lang="en-US"/>
              <a:t> matches the </a:t>
            </a:r>
            <a:r>
              <a:rPr lang="en-US" i="1"/>
              <a:t>CaseExpression</a:t>
            </a:r>
            <a:r>
              <a:rPr lang="en-US"/>
              <a:t>, the Java statements between the colon and the </a:t>
            </a:r>
            <a:r>
              <a:rPr lang="en-US">
                <a:latin typeface="Courier New" pitchFamily="49" charset="0"/>
              </a:rPr>
              <a:t>break</a:t>
            </a:r>
            <a:r>
              <a:rPr lang="en-US"/>
              <a:t> statement will be executed.</a:t>
            </a:r>
          </a:p>
        </p:txBody>
      </p:sp>
      <p:sp>
        <p:nvSpPr>
          <p:cNvPr id="172034" name="Rectangle 2"/>
          <p:cNvSpPr>
            <a:spLocks noGrp="1" noChangeArrowheads="1"/>
          </p:cNvSpPr>
          <p:nvPr>
            <p:ph type="title"/>
          </p:nvPr>
        </p:nvSpPr>
        <p:spPr/>
        <p:txBody>
          <a:bodyPr/>
          <a:lstStyle/>
          <a:p>
            <a:r>
              <a:rPr lang="en-US"/>
              <a:t>The </a:t>
            </a:r>
            <a:r>
              <a:rPr lang="en-US">
                <a:latin typeface="Courier New" pitchFamily="49" charset="0"/>
              </a:rPr>
              <a:t>switch</a:t>
            </a:r>
            <a:r>
              <a:rPr lang="en-US"/>
              <a:t> Statement</a:t>
            </a:r>
          </a:p>
        </p:txBody>
      </p:sp>
    </p:spTree>
    <p:extLst>
      <p:ext uri="{BB962C8B-B14F-4D97-AF65-F5344CB8AC3E}">
        <p14:creationId xmlns:p14="http://schemas.microsoft.com/office/powerpoint/2010/main" val="232962927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p:txBody>
          <a:bodyPr>
            <a:normAutofit lnSpcReduction="10000"/>
          </a:bodyPr>
          <a:lstStyle/>
          <a:p>
            <a:r>
              <a:rPr lang="en-US" sz="2400" dirty="0"/>
              <a:t>The </a:t>
            </a:r>
            <a:r>
              <a:rPr lang="en-US" sz="2400" dirty="0">
                <a:latin typeface="Courier New" pitchFamily="49" charset="0"/>
              </a:rPr>
              <a:t>break</a:t>
            </a:r>
            <a:r>
              <a:rPr lang="en-US" sz="2400" dirty="0"/>
              <a:t> statement ends the </a:t>
            </a:r>
            <a:r>
              <a:rPr lang="en-US" sz="2400" dirty="0">
                <a:latin typeface="Courier New" pitchFamily="49" charset="0"/>
              </a:rPr>
              <a:t>case</a:t>
            </a:r>
            <a:r>
              <a:rPr lang="en-US" sz="2400" dirty="0"/>
              <a:t> statement.</a:t>
            </a:r>
          </a:p>
          <a:p>
            <a:r>
              <a:rPr lang="en-US" sz="2400" dirty="0"/>
              <a:t>The </a:t>
            </a:r>
            <a:r>
              <a:rPr lang="en-US" sz="2400" dirty="0">
                <a:latin typeface="Courier New" pitchFamily="49" charset="0"/>
              </a:rPr>
              <a:t>break</a:t>
            </a:r>
            <a:r>
              <a:rPr lang="en-US" sz="2400" dirty="0"/>
              <a:t> statement is optional.</a:t>
            </a:r>
          </a:p>
          <a:p>
            <a:r>
              <a:rPr lang="en-US" sz="2400" dirty="0"/>
              <a:t>If a </a:t>
            </a:r>
            <a:r>
              <a:rPr lang="en-US" sz="2400" dirty="0">
                <a:latin typeface="Courier New" pitchFamily="49" charset="0"/>
              </a:rPr>
              <a:t>case</a:t>
            </a:r>
            <a:r>
              <a:rPr lang="en-US" sz="2400" dirty="0"/>
              <a:t> does not contain a </a:t>
            </a:r>
            <a:r>
              <a:rPr lang="en-US" sz="2400" dirty="0">
                <a:latin typeface="Courier New" pitchFamily="49" charset="0"/>
              </a:rPr>
              <a:t>break</a:t>
            </a:r>
            <a:r>
              <a:rPr lang="en-US" sz="2400" dirty="0"/>
              <a:t>, then program execution continues into the next </a:t>
            </a:r>
            <a:r>
              <a:rPr lang="en-US" sz="2400" dirty="0">
                <a:latin typeface="Courier New" pitchFamily="49" charset="0"/>
              </a:rPr>
              <a:t>case</a:t>
            </a:r>
            <a:r>
              <a:rPr lang="en-US" sz="2400" dirty="0"/>
              <a:t>.</a:t>
            </a:r>
          </a:p>
          <a:p>
            <a:pPr lvl="1"/>
            <a:r>
              <a:rPr lang="en-US" sz="2000" dirty="0" smtClean="0"/>
              <a:t>Examples</a:t>
            </a:r>
          </a:p>
          <a:p>
            <a:pPr lvl="2"/>
            <a:r>
              <a:rPr lang="en-US" sz="2000" dirty="0">
                <a:hlinkClick r:id="rId2"/>
              </a:rPr>
              <a:t>http://</a:t>
            </a:r>
            <a:r>
              <a:rPr lang="en-US" sz="2000" dirty="0" smtClean="0">
                <a:hlinkClick r:id="rId2"/>
              </a:rPr>
              <a:t>jackmyers.info/ioop/src/Lesson-03/booleanExpressions_conditionalStatements/NoBreaks.java</a:t>
            </a:r>
            <a:r>
              <a:rPr lang="en-US" sz="2000" dirty="0" smtClean="0"/>
              <a:t> </a:t>
            </a:r>
          </a:p>
          <a:p>
            <a:pPr lvl="2"/>
            <a:r>
              <a:rPr lang="en-US" sz="2000" dirty="0">
                <a:hlinkClick r:id="rId3"/>
              </a:rPr>
              <a:t>http://</a:t>
            </a:r>
            <a:r>
              <a:rPr lang="en-US" sz="2000" dirty="0" smtClean="0">
                <a:hlinkClick r:id="rId3"/>
              </a:rPr>
              <a:t>jackmyers.info/ioop/src/Lesson-03/booleanExpressions_conditionalStatements/PetFood.java</a:t>
            </a:r>
            <a:endParaRPr lang="en-US" sz="2000" dirty="0" smtClean="0"/>
          </a:p>
          <a:p>
            <a:r>
              <a:rPr lang="en-US" sz="2400" dirty="0" smtClean="0"/>
              <a:t>The </a:t>
            </a:r>
            <a:r>
              <a:rPr lang="en-US" sz="2400" dirty="0">
                <a:latin typeface="Courier New" pitchFamily="49" charset="0"/>
              </a:rPr>
              <a:t>default</a:t>
            </a:r>
            <a:r>
              <a:rPr lang="en-US" sz="2400" dirty="0"/>
              <a:t> section is optional and will be executed if no </a:t>
            </a:r>
            <a:r>
              <a:rPr lang="en-US" sz="2400" i="1" dirty="0" err="1"/>
              <a:t>CaseExpression</a:t>
            </a:r>
            <a:r>
              <a:rPr lang="en-US" sz="2400" dirty="0"/>
              <a:t> matches the </a:t>
            </a:r>
            <a:r>
              <a:rPr lang="en-US" sz="2400" i="1" dirty="0" err="1"/>
              <a:t>SwitchExpression</a:t>
            </a:r>
            <a:r>
              <a:rPr lang="en-US" sz="2400" dirty="0"/>
              <a:t>.</a:t>
            </a:r>
          </a:p>
          <a:p>
            <a:r>
              <a:rPr lang="en-US" dirty="0"/>
              <a:t>See example: </a:t>
            </a:r>
            <a:r>
              <a:rPr lang="en-US" dirty="0">
                <a:hlinkClick r:id="rId4"/>
              </a:rPr>
              <a:t>http://</a:t>
            </a:r>
            <a:r>
              <a:rPr lang="en-US" dirty="0" smtClean="0">
                <a:hlinkClick r:id="rId4"/>
              </a:rPr>
              <a:t>jackmyers.info/ioop/src/Lesson-03/booleanExpressions_conditionalStatements/SwitchDemo.java</a:t>
            </a:r>
            <a:r>
              <a:rPr lang="en-US" dirty="0" smtClean="0"/>
              <a:t> </a:t>
            </a:r>
            <a:endParaRPr lang="en-US" dirty="0"/>
          </a:p>
        </p:txBody>
      </p:sp>
      <p:sp>
        <p:nvSpPr>
          <p:cNvPr id="173058" name="Rectangle 2"/>
          <p:cNvSpPr>
            <a:spLocks noGrp="1" noChangeArrowheads="1"/>
          </p:cNvSpPr>
          <p:nvPr>
            <p:ph type="title"/>
          </p:nvPr>
        </p:nvSpPr>
        <p:spPr/>
        <p:txBody>
          <a:bodyPr/>
          <a:lstStyle/>
          <a:p>
            <a:r>
              <a:rPr lang="en-US"/>
              <a:t>The </a:t>
            </a:r>
            <a:r>
              <a:rPr lang="en-US">
                <a:latin typeface="Courier New" pitchFamily="49" charset="0"/>
              </a:rPr>
              <a:t>case</a:t>
            </a:r>
            <a:r>
              <a:rPr lang="en-US"/>
              <a:t> Statement</a:t>
            </a:r>
          </a:p>
        </p:txBody>
      </p:sp>
    </p:spTree>
    <p:extLst>
      <p:ext uri="{BB962C8B-B14F-4D97-AF65-F5344CB8AC3E}">
        <p14:creationId xmlns:p14="http://schemas.microsoft.com/office/powerpoint/2010/main" val="178405930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4704" y="355847"/>
            <a:ext cx="4217556" cy="1054394"/>
          </a:xfrm>
        </p:spPr>
        <p:txBody>
          <a:bodyPr/>
          <a:lstStyle/>
          <a:p>
            <a:r>
              <a:rPr lang="en-US" dirty="0" smtClean="0"/>
              <a:t>Switch statement examples</a:t>
            </a:r>
            <a:endParaRPr lang="en-US" dirty="0"/>
          </a:p>
        </p:txBody>
      </p:sp>
      <p:sp>
        <p:nvSpPr>
          <p:cNvPr id="7" name="Rectangle 6"/>
          <p:cNvSpPr/>
          <p:nvPr/>
        </p:nvSpPr>
        <p:spPr>
          <a:xfrm>
            <a:off x="6209757" y="4572000"/>
            <a:ext cx="1460286" cy="1200329"/>
          </a:xfrm>
          <a:prstGeom prst="rect">
            <a:avLst/>
          </a:prstGeom>
        </p:spPr>
        <p:txBody>
          <a:bodyPr wrap="square">
            <a:spAutoFit/>
          </a:bodyPr>
          <a:lstStyle/>
          <a:p>
            <a:pPr algn="ctr"/>
            <a:r>
              <a:rPr lang="en-US" dirty="0">
                <a:solidFill>
                  <a:srgbClr val="C00000"/>
                </a:solidFill>
              </a:rPr>
              <a:t>A switch statement that uses a string</a:t>
            </a:r>
          </a:p>
        </p:txBody>
      </p:sp>
      <p:sp>
        <p:nvSpPr>
          <p:cNvPr id="8" name="Rectangle 7"/>
          <p:cNvSpPr/>
          <p:nvPr/>
        </p:nvSpPr>
        <p:spPr>
          <a:xfrm>
            <a:off x="6714700" y="2056979"/>
            <a:ext cx="1241946" cy="1200329"/>
          </a:xfrm>
          <a:prstGeom prst="rect">
            <a:avLst/>
          </a:prstGeom>
        </p:spPr>
        <p:txBody>
          <a:bodyPr wrap="square">
            <a:spAutoFit/>
          </a:bodyPr>
          <a:lstStyle/>
          <a:p>
            <a:pPr algn="ctr"/>
            <a:r>
              <a:rPr lang="en-US" dirty="0">
                <a:solidFill>
                  <a:srgbClr val="C00000"/>
                </a:solidFill>
              </a:rPr>
              <a:t>A switch statement that uses an integer</a:t>
            </a:r>
          </a:p>
        </p:txBody>
      </p:sp>
      <p:sp>
        <p:nvSpPr>
          <p:cNvPr id="9" name="Rectangle 8"/>
          <p:cNvSpPr/>
          <p:nvPr/>
        </p:nvSpPr>
        <p:spPr>
          <a:xfrm>
            <a:off x="150125" y="150125"/>
            <a:ext cx="4217159" cy="650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49974305"/>
              </p:ext>
            </p:extLst>
          </p:nvPr>
        </p:nvGraphicFramePr>
        <p:xfrm>
          <a:off x="0" y="1133025"/>
          <a:ext cx="7302500" cy="2701925"/>
        </p:xfrm>
        <a:graphic>
          <a:graphicData uri="http://schemas.openxmlformats.org/presentationml/2006/ole">
            <mc:AlternateContent xmlns:mc="http://schemas.openxmlformats.org/markup-compatibility/2006">
              <mc:Choice xmlns:v="urn:schemas-microsoft-com:vml" Requires="v">
                <p:oleObj spid="_x0000_s34900" name="Document" r:id="rId3" imgW="7408246" imgH="2748912" progId="Word.Document.12">
                  <p:embed/>
                </p:oleObj>
              </mc:Choice>
              <mc:Fallback>
                <p:oleObj name="Document" r:id="rId3" imgW="7408246" imgH="2748912" progId="Word.Document.12">
                  <p:embed/>
                  <p:pic>
                    <p:nvPicPr>
                      <p:cNvPr id="0" name=""/>
                      <p:cNvPicPr>
                        <a:picLocks noChangeAspect="1" noChangeArrowheads="1"/>
                      </p:cNvPicPr>
                      <p:nvPr/>
                    </p:nvPicPr>
                    <p:blipFill>
                      <a:blip r:embed="rId4"/>
                      <a:srcRect/>
                      <a:stretch>
                        <a:fillRect/>
                      </a:stretch>
                    </p:blipFill>
                    <p:spPr bwMode="auto">
                      <a:xfrm>
                        <a:off x="0" y="1133025"/>
                        <a:ext cx="73025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6364858"/>
              </p:ext>
            </p:extLst>
          </p:nvPr>
        </p:nvGraphicFramePr>
        <p:xfrm>
          <a:off x="0" y="3985152"/>
          <a:ext cx="7300912" cy="2716213"/>
        </p:xfrm>
        <a:graphic>
          <a:graphicData uri="http://schemas.openxmlformats.org/presentationml/2006/ole">
            <mc:AlternateContent xmlns:mc="http://schemas.openxmlformats.org/markup-compatibility/2006">
              <mc:Choice xmlns:v="urn:schemas-microsoft-com:vml" Requires="v">
                <p:oleObj spid="_x0000_s34901" name="Document" r:id="rId5" imgW="7421946" imgH="2753602" progId="Word.Document.12">
                  <p:embed/>
                </p:oleObj>
              </mc:Choice>
              <mc:Fallback>
                <p:oleObj name="Document" r:id="rId5" imgW="7421946" imgH="2753602" progId="Word.Document.12">
                  <p:embed/>
                  <p:pic>
                    <p:nvPicPr>
                      <p:cNvPr id="0" name=""/>
                      <p:cNvPicPr>
                        <a:picLocks noChangeAspect="1" noChangeArrowheads="1"/>
                      </p:cNvPicPr>
                      <p:nvPr/>
                    </p:nvPicPr>
                    <p:blipFill>
                      <a:blip r:embed="rId6"/>
                      <a:srcRect/>
                      <a:stretch>
                        <a:fillRect/>
                      </a:stretch>
                    </p:blipFill>
                    <p:spPr bwMode="auto">
                      <a:xfrm>
                        <a:off x="0" y="3985152"/>
                        <a:ext cx="7300912"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4285397" y="0"/>
            <a:ext cx="163773" cy="162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01860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C4</a:t>
            </a:r>
          </a:p>
        </p:txBody>
      </p:sp>
      <p:sp>
        <p:nvSpPr>
          <p:cNvPr id="1843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4" name="Title 3"/>
          <p:cNvSpPr>
            <a:spLocks noGrp="1"/>
          </p:cNvSpPr>
          <p:nvPr>
            <p:ph type="title"/>
          </p:nvPr>
        </p:nvSpPr>
        <p:spPr/>
        <p:txBody>
          <a:bodyPr/>
          <a:lstStyle/>
          <a:p>
            <a:r>
              <a:rPr lang="en-US" dirty="0" smtClean="0"/>
              <a:t>Fall </a:t>
            </a:r>
            <a:r>
              <a:rPr lang="en-US" smtClean="0"/>
              <a:t>through cases</a:t>
            </a:r>
            <a:endParaRPr lang="en-US"/>
          </a:p>
        </p:txBody>
      </p:sp>
      <p:graphicFrame>
        <p:nvGraphicFramePr>
          <p:cNvPr id="18434" name="Object 4"/>
          <p:cNvGraphicFramePr>
            <a:graphicFrameLocks noChangeAspect="1"/>
          </p:cNvGraphicFramePr>
          <p:nvPr>
            <p:extLst>
              <p:ext uri="{D42A27DB-BD31-4B8C-83A1-F6EECF244321}">
                <p14:modId xmlns:p14="http://schemas.microsoft.com/office/powerpoint/2010/main" val="1550893772"/>
              </p:ext>
            </p:extLst>
          </p:nvPr>
        </p:nvGraphicFramePr>
        <p:xfrm>
          <a:off x="914400" y="2146136"/>
          <a:ext cx="7300913" cy="3656013"/>
        </p:xfrm>
        <a:graphic>
          <a:graphicData uri="http://schemas.openxmlformats.org/presentationml/2006/ole">
            <mc:AlternateContent xmlns:mc="http://schemas.openxmlformats.org/markup-compatibility/2006">
              <mc:Choice xmlns:v="urn:schemas-microsoft-com:vml" Requires="v">
                <p:oleObj spid="_x0000_s35883" name="Document" r:id="rId3" imgW="7301323" imgH="3656830" progId="Word.Document.12">
                  <p:embed/>
                </p:oleObj>
              </mc:Choice>
              <mc:Fallback>
                <p:oleObj name="Document" r:id="rId3" imgW="7301323" imgH="365683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46136"/>
                        <a:ext cx="7300913"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244519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52400"/>
            <a:ext cx="4171950" cy="714375"/>
          </a:xfrm>
        </p:spPr>
      </p:pic>
      <p:sp>
        <p:nvSpPr>
          <p:cNvPr id="3" name="Title 2"/>
          <p:cNvSpPr>
            <a:spLocks noGrp="1"/>
          </p:cNvSpPr>
          <p:nvPr>
            <p:ph type="title"/>
          </p:nvPr>
        </p:nvSpPr>
        <p:spPr/>
        <p:txBody>
          <a:bodyPr/>
          <a:lstStyle/>
          <a:p>
            <a:r>
              <a:rPr lang="en-US" dirty="0" smtClean="0"/>
              <a:t/>
            </a:r>
            <a:br>
              <a:rPr lang="en-US" dirty="0" smtClean="0"/>
            </a:br>
            <a:r>
              <a:rPr lang="en-US" dirty="0" smtClean="0"/>
              <a:t>IOOP Glossary Terms to Know</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64076594"/>
              </p:ext>
            </p:extLst>
          </p:nvPr>
        </p:nvGraphicFramePr>
        <p:xfrm>
          <a:off x="114300" y="990600"/>
          <a:ext cx="8915400" cy="5745480"/>
        </p:xfrm>
        <a:graphic>
          <a:graphicData uri="http://schemas.openxmlformats.org/drawingml/2006/table">
            <a:tbl>
              <a:tblPr firstRow="1" bandRow="1">
                <a:tableStyleId>{5C22544A-7EE6-4342-B048-85BDC9FD1C3A}</a:tableStyleId>
              </a:tblPr>
              <a:tblGrid>
                <a:gridCol w="1783080"/>
                <a:gridCol w="1783080"/>
                <a:gridCol w="1783080"/>
                <a:gridCol w="1783080"/>
                <a:gridCol w="1783080"/>
              </a:tblGrid>
              <a:tr h="370840">
                <a:tc gridSpan="5">
                  <a:txBody>
                    <a:bodyPr/>
                    <a:lstStyle/>
                    <a:p>
                      <a:pPr algn="ctr"/>
                      <a:r>
                        <a:rPr lang="en-US" dirty="0" smtClean="0"/>
                        <a:t>Terms to know for tests/quizzes</a:t>
                      </a:r>
                      <a:r>
                        <a:rPr lang="en-US" baseline="0" dirty="0" smtClean="0"/>
                        <a:t>    (see class web site)</a:t>
                      </a:r>
                      <a:endParaRPr lang="en-US" dirty="0"/>
                    </a:p>
                  </a:txBody>
                  <a:tcPr>
                    <a:solidFill>
                      <a:srgbClr val="89A4C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arithmetic expression</a:t>
                      </a:r>
                      <a:endParaRPr lang="en-US" sz="1600" dirty="0"/>
                    </a:p>
                  </a:txBody>
                  <a:tcPr/>
                </a:tc>
                <a:tc>
                  <a:txBody>
                    <a:bodyPr/>
                    <a:lstStyle/>
                    <a:p>
                      <a:r>
                        <a:rPr lang="en-US" sz="1600" dirty="0" smtClean="0"/>
                        <a:t>arithmetic operator</a:t>
                      </a:r>
                      <a:endParaRPr lang="en-US" sz="1600" dirty="0"/>
                    </a:p>
                  </a:txBody>
                  <a:tcPr/>
                </a:tc>
                <a:tc>
                  <a:txBody>
                    <a:bodyPr/>
                    <a:lstStyle/>
                    <a:p>
                      <a:r>
                        <a:rPr lang="en-US" sz="1600" dirty="0" smtClean="0"/>
                        <a:t>assignment operator</a:t>
                      </a:r>
                      <a:endParaRPr lang="en-US" sz="1600" dirty="0"/>
                    </a:p>
                  </a:txBody>
                  <a:tcPr/>
                </a:tc>
                <a:tc>
                  <a:txBody>
                    <a:bodyPr/>
                    <a:lstStyle/>
                    <a:p>
                      <a:r>
                        <a:rPr lang="en-US" sz="1600" dirty="0" smtClean="0"/>
                        <a:t>assignment statement</a:t>
                      </a:r>
                      <a:endParaRPr lang="en-US" sz="1600" dirty="0"/>
                    </a:p>
                  </a:txBody>
                  <a:tcPr/>
                </a:tc>
                <a:tc>
                  <a:txBody>
                    <a:bodyPr/>
                    <a:lstStyle/>
                    <a:p>
                      <a:r>
                        <a:rPr lang="en-US" sz="1600" dirty="0" smtClean="0"/>
                        <a:t>binary operator</a:t>
                      </a:r>
                      <a:endParaRPr lang="en-US" sz="1600" dirty="0"/>
                    </a:p>
                  </a:txBody>
                  <a:tcPr/>
                </a:tc>
              </a:tr>
              <a:tr h="370840">
                <a:tc>
                  <a:txBody>
                    <a:bodyPr/>
                    <a:lstStyle/>
                    <a:p>
                      <a:r>
                        <a:rPr lang="en-US" sz="1600" kern="1200" dirty="0" smtClean="0">
                          <a:solidFill>
                            <a:schemeClr val="dk1"/>
                          </a:solidFill>
                          <a:latin typeface="+mn-lt"/>
                          <a:ea typeface="+mn-ea"/>
                          <a:cs typeface="+mn-cs"/>
                        </a:rPr>
                        <a:t>block</a:t>
                      </a:r>
                      <a:endParaRPr lang="en-US" sz="1600" kern="1200" dirty="0">
                        <a:solidFill>
                          <a:schemeClr val="dk1"/>
                        </a:solidFill>
                        <a:latin typeface="+mn-lt"/>
                        <a:ea typeface="+mn-ea"/>
                        <a:cs typeface="+mn-cs"/>
                      </a:endParaRPr>
                    </a:p>
                  </a:txBody>
                  <a:tcPr/>
                </a:tc>
                <a:tc>
                  <a:txBody>
                    <a:bodyPr/>
                    <a:lstStyle/>
                    <a:p>
                      <a:r>
                        <a:rPr lang="en-US" sz="1600" kern="1200" dirty="0" err="1" smtClean="0">
                          <a:solidFill>
                            <a:schemeClr val="dk1"/>
                          </a:solidFill>
                          <a:latin typeface="+mn-lt"/>
                          <a:ea typeface="+mn-ea"/>
                          <a:cs typeface="+mn-cs"/>
                        </a:rPr>
                        <a:t>boolean</a:t>
                      </a:r>
                      <a:r>
                        <a:rPr lang="en-US" sz="1600" kern="1200" dirty="0" smtClean="0">
                          <a:solidFill>
                            <a:schemeClr val="dk1"/>
                          </a:solidFill>
                          <a:latin typeface="+mn-lt"/>
                          <a:ea typeface="+mn-ea"/>
                          <a:cs typeface="+mn-cs"/>
                        </a:rPr>
                        <a:t> expression</a:t>
                      </a:r>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cast</a:t>
                      </a:r>
                      <a:endParaRPr lang="en-US" sz="1600" kern="1200" dirty="0">
                        <a:solidFill>
                          <a:schemeClr val="dk1"/>
                        </a:solidFill>
                        <a:latin typeface="+mn-lt"/>
                        <a:ea typeface="+mn-ea"/>
                        <a:cs typeface="+mn-cs"/>
                      </a:endParaRPr>
                    </a:p>
                  </a:txBody>
                  <a:tcPr/>
                </a:tc>
                <a:tc>
                  <a:txBody>
                    <a:bodyPr/>
                    <a:lstStyle/>
                    <a:p>
                      <a:r>
                        <a:rPr lang="en-US" sz="1600" dirty="0" smtClean="0"/>
                        <a:t>condition</a:t>
                      </a:r>
                      <a:endParaRPr lang="en-US" sz="1600" dirty="0"/>
                    </a:p>
                  </a:txBody>
                  <a:tcPr/>
                </a:tc>
                <a:tc>
                  <a:txBody>
                    <a:bodyPr/>
                    <a:lstStyle/>
                    <a:p>
                      <a:r>
                        <a:rPr lang="en-US" sz="1600" dirty="0" smtClean="0"/>
                        <a:t>conditional operator</a:t>
                      </a:r>
                      <a:endParaRPr lang="en-US" sz="1600" dirty="0"/>
                    </a:p>
                  </a:txBody>
                  <a:tcPr/>
                </a:tc>
              </a:tr>
              <a:tr h="370840">
                <a:tc>
                  <a:txBody>
                    <a:bodyPr/>
                    <a:lstStyle/>
                    <a:p>
                      <a:r>
                        <a:rPr lang="en-US" sz="1600" kern="1200" dirty="0" smtClean="0">
                          <a:solidFill>
                            <a:schemeClr val="dk1"/>
                          </a:solidFill>
                          <a:latin typeface="+mn-lt"/>
                          <a:ea typeface="+mn-ea"/>
                          <a:cs typeface="+mn-cs"/>
                        </a:rPr>
                        <a:t>constant</a:t>
                      </a:r>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control structure</a:t>
                      </a:r>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decrement operator</a:t>
                      </a:r>
                      <a:endParaRPr lang="en-US" sz="1600" kern="1200" dirty="0">
                        <a:solidFill>
                          <a:schemeClr val="dk1"/>
                        </a:solidFill>
                        <a:latin typeface="+mn-lt"/>
                        <a:ea typeface="+mn-ea"/>
                        <a:cs typeface="+mn-cs"/>
                      </a:endParaRPr>
                    </a:p>
                  </a:txBody>
                  <a:tcPr/>
                </a:tc>
                <a:tc>
                  <a:txBody>
                    <a:bodyPr/>
                    <a:lstStyle/>
                    <a:p>
                      <a:r>
                        <a:rPr lang="en-US" sz="1600" dirty="0" smtClean="0"/>
                        <a:t>default initial value</a:t>
                      </a:r>
                      <a:endParaRPr lang="en-US" sz="1600" dirty="0"/>
                    </a:p>
                  </a:txBody>
                  <a:tcPr/>
                </a:tc>
                <a:tc>
                  <a:txBody>
                    <a:bodyPr/>
                    <a:lstStyle/>
                    <a:p>
                      <a:r>
                        <a:rPr lang="en-US" sz="1600" dirty="0" smtClean="0"/>
                        <a:t>default label</a:t>
                      </a:r>
                      <a:endParaRPr lang="en-US" sz="1600" dirty="0"/>
                    </a:p>
                  </a:txBody>
                  <a:tcPr/>
                </a:tc>
              </a:tr>
              <a:tr h="370840">
                <a:tc>
                  <a:txBody>
                    <a:bodyPr/>
                    <a:lstStyle/>
                    <a:p>
                      <a:r>
                        <a:rPr lang="en-US" sz="1600" kern="1200" dirty="0" smtClean="0">
                          <a:solidFill>
                            <a:schemeClr val="dk1"/>
                          </a:solidFill>
                          <a:latin typeface="+mn-lt"/>
                          <a:ea typeface="+mn-ea"/>
                          <a:cs typeface="+mn-cs"/>
                        </a:rPr>
                        <a:t>exclusive or operator</a:t>
                      </a:r>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expression</a:t>
                      </a:r>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final field variable</a:t>
                      </a:r>
                      <a:endParaRPr lang="en-US" sz="1600" kern="1200" dirty="0">
                        <a:solidFill>
                          <a:schemeClr val="dk1"/>
                        </a:solidFill>
                        <a:latin typeface="+mn-lt"/>
                        <a:ea typeface="+mn-ea"/>
                        <a:cs typeface="+mn-cs"/>
                      </a:endParaRPr>
                    </a:p>
                  </a:txBody>
                  <a:tcPr/>
                </a:tc>
                <a:tc>
                  <a:txBody>
                    <a:bodyPr/>
                    <a:lstStyle/>
                    <a:p>
                      <a:r>
                        <a:rPr lang="en-US" sz="1600" dirty="0" smtClean="0"/>
                        <a:t>identifier</a:t>
                      </a:r>
                      <a:endParaRPr lang="en-US" sz="1600" dirty="0"/>
                    </a:p>
                  </a:txBody>
                  <a:tcPr/>
                </a:tc>
                <a:tc>
                  <a:txBody>
                    <a:bodyPr/>
                    <a:lstStyle/>
                    <a:p>
                      <a:r>
                        <a:rPr lang="en-US" sz="1600" dirty="0" smtClean="0"/>
                        <a:t>If, if-else</a:t>
                      </a:r>
                      <a:endParaRPr lang="en-US" sz="1600" dirty="0"/>
                    </a:p>
                  </a:txBody>
                  <a:tcPr/>
                </a:tc>
              </a:tr>
              <a:tr h="370840">
                <a:tc>
                  <a:txBody>
                    <a:bodyPr/>
                    <a:lstStyle/>
                    <a:p>
                      <a:r>
                        <a:rPr lang="en-US" sz="1600" kern="1200" dirty="0" smtClean="0">
                          <a:solidFill>
                            <a:schemeClr val="dk1"/>
                          </a:solidFill>
                          <a:latin typeface="+mn-lt"/>
                          <a:ea typeface="+mn-ea"/>
                          <a:cs typeface="+mn-cs"/>
                        </a:rPr>
                        <a:t>implicit type conversion</a:t>
                      </a:r>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Increment operator</a:t>
                      </a:r>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local variable</a:t>
                      </a:r>
                      <a:endParaRPr lang="en-US" sz="1600" kern="1200" dirty="0">
                        <a:solidFill>
                          <a:schemeClr val="dk1"/>
                        </a:solidFill>
                        <a:latin typeface="+mn-lt"/>
                        <a:ea typeface="+mn-ea"/>
                        <a:cs typeface="+mn-cs"/>
                      </a:endParaRPr>
                    </a:p>
                  </a:txBody>
                  <a:tcPr/>
                </a:tc>
                <a:tc>
                  <a:txBody>
                    <a:bodyPr/>
                    <a:lstStyle/>
                    <a:p>
                      <a:r>
                        <a:rPr lang="en-US" sz="1600" dirty="0" smtClean="0"/>
                        <a:t>logical operator</a:t>
                      </a:r>
                      <a:endParaRPr lang="en-US" sz="1600" dirty="0"/>
                    </a:p>
                  </a:txBody>
                  <a:tcPr/>
                </a:tc>
                <a:tc>
                  <a:txBody>
                    <a:bodyPr/>
                    <a:lstStyle/>
                    <a:p>
                      <a:r>
                        <a:rPr lang="en-US" sz="1600" dirty="0" smtClean="0"/>
                        <a:t>object reference</a:t>
                      </a:r>
                      <a:endParaRPr lang="en-US" sz="1600" dirty="0"/>
                    </a:p>
                  </a:txBody>
                  <a:tcPr/>
                </a:tc>
              </a:tr>
              <a:tr h="370840">
                <a:tc>
                  <a:txBody>
                    <a:bodyPr/>
                    <a:lstStyle/>
                    <a:p>
                      <a:r>
                        <a:rPr lang="en-US" sz="1800" dirty="0" smtClean="0"/>
                        <a:t>operand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operator</a:t>
                      </a:r>
                    </a:p>
                  </a:txBody>
                  <a:tcPr/>
                </a:tc>
                <a:tc>
                  <a:txBody>
                    <a:bodyPr/>
                    <a:lstStyle/>
                    <a:p>
                      <a:r>
                        <a:rPr lang="en-US" sz="1600" kern="1200" dirty="0" smtClean="0">
                          <a:solidFill>
                            <a:schemeClr val="dk1"/>
                          </a:solidFill>
                          <a:latin typeface="+mn-lt"/>
                          <a:ea typeface="+mn-ea"/>
                          <a:cs typeface="+mn-cs"/>
                        </a:rPr>
                        <a:t>operator precedence</a:t>
                      </a:r>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post-decrement,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post-increment</a:t>
                      </a:r>
                    </a:p>
                  </a:txBody>
                  <a:tcPr/>
                </a:tc>
                <a:tc>
                  <a:txBody>
                    <a:bodyPr/>
                    <a:lstStyle/>
                    <a:p>
                      <a:r>
                        <a:rPr lang="en-US" sz="1600" dirty="0" smtClean="0"/>
                        <a:t>pre-decrement,</a:t>
                      </a:r>
                      <a:br>
                        <a:rPr lang="en-US" sz="1600" dirty="0" smtClean="0"/>
                      </a:br>
                      <a:r>
                        <a:rPr lang="en-US" sz="1600" dirty="0" smtClean="0"/>
                        <a:t>pre-increment</a:t>
                      </a:r>
                      <a:endParaRPr lang="en-US" sz="1600" dirty="0"/>
                    </a:p>
                  </a:txBody>
                  <a:tcPr/>
                </a:tc>
              </a:tr>
              <a:tr h="370840">
                <a:tc>
                  <a:txBody>
                    <a:bodyPr/>
                    <a:lstStyle/>
                    <a:p>
                      <a:r>
                        <a:rPr lang="en-US" sz="1600" dirty="0" smtClean="0"/>
                        <a:t>quotient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relational operator</a:t>
                      </a:r>
                    </a:p>
                  </a:txBody>
                  <a:tcPr/>
                </a:tc>
                <a:tc>
                  <a:txBody>
                    <a:bodyPr/>
                    <a:lstStyle/>
                    <a:p>
                      <a:r>
                        <a:rPr lang="en-US" sz="1600" kern="1200" dirty="0" smtClean="0">
                          <a:solidFill>
                            <a:schemeClr val="dk1"/>
                          </a:solidFill>
                          <a:latin typeface="+mn-lt"/>
                          <a:ea typeface="+mn-ea"/>
                          <a:cs typeface="+mn-cs"/>
                        </a:rPr>
                        <a:t>reserved word</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short-circuit operator</a:t>
                      </a:r>
                    </a:p>
                  </a:txBody>
                  <a:tcPr/>
                </a:tc>
                <a:tc>
                  <a:txBody>
                    <a:bodyPr/>
                    <a:lstStyle/>
                    <a:p>
                      <a:r>
                        <a:rPr lang="en-US" sz="1600" dirty="0" smtClean="0"/>
                        <a:t>string</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switch statement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ternary operator</a:t>
                      </a:r>
                    </a:p>
                  </a:txBody>
                  <a:tcPr/>
                </a:tc>
                <a:tc>
                  <a:txBody>
                    <a:bodyPr/>
                    <a:lstStyle/>
                    <a:p>
                      <a:r>
                        <a:rPr lang="en-US" sz="1600" kern="1200" dirty="0" smtClean="0">
                          <a:solidFill>
                            <a:schemeClr val="dk1"/>
                          </a:solidFill>
                          <a:latin typeface="+mn-lt"/>
                          <a:ea typeface="+mn-ea"/>
                          <a:cs typeface="+mn-cs"/>
                        </a:rPr>
                        <a:t>unary operator</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uninitialized variable</a:t>
                      </a:r>
                    </a:p>
                  </a:txBody>
                  <a:tcPr/>
                </a:tc>
                <a:tc>
                  <a:txBody>
                    <a:bodyPr/>
                    <a:lstStyle/>
                    <a:p>
                      <a:r>
                        <a:rPr lang="en-US" sz="1600" dirty="0" smtClean="0"/>
                        <a:t>variable declaration</a:t>
                      </a:r>
                      <a:endParaRPr lang="en-US" sz="16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wrapper</a:t>
                      </a:r>
                      <a:r>
                        <a:rPr lang="en-US" sz="1800" dirty="0" smtClean="0"/>
                        <a:t> </a:t>
                      </a:r>
                      <a:r>
                        <a:rPr lang="en-US" sz="1600" kern="1200" dirty="0" smtClean="0">
                          <a:solidFill>
                            <a:schemeClr val="dk1"/>
                          </a:solidFill>
                          <a:latin typeface="+mn-lt"/>
                          <a:ea typeface="+mn-ea"/>
                          <a:cs typeface="+mn-cs"/>
                        </a:rPr>
                        <a:t>classes</a:t>
                      </a:r>
                    </a:p>
                  </a:txBody>
                  <a:tcPr>
                    <a:solidFill>
                      <a:schemeClr val="accent1">
                        <a:lumMod val="40000"/>
                        <a:lumOff val="60000"/>
                      </a:schemeClr>
                    </a:solidFill>
                  </a:tcPr>
                </a:tc>
                <a:tc>
                  <a:txBody>
                    <a:bodyPr/>
                    <a:lstStyle/>
                    <a:p>
                      <a:endParaRPr lang="en-US" dirty="0"/>
                    </a:p>
                  </a:txBody>
                  <a:tcPr>
                    <a:solidFill>
                      <a:srgbClr val="89A4C5"/>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Non-glossary terms to know</a:t>
                      </a:r>
                    </a:p>
                  </a:txBody>
                  <a:tcPr>
                    <a:solidFill>
                      <a:srgbClr val="89A4C5"/>
                    </a:solidFill>
                  </a:tcPr>
                </a:tc>
                <a:tc hMerge="1">
                  <a:txBody>
                    <a:bodyPr/>
                    <a:lstStyle/>
                    <a:p>
                      <a:endParaRPr lang="en-US" dirty="0"/>
                    </a:p>
                  </a:txBody>
                  <a:tcP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solidFill>
                      <a:schemeClr val="accent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conditional statement</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literal</a:t>
                      </a:r>
                    </a:p>
                  </a:txBody>
                  <a:tcPr/>
                </a:tc>
              </a:tr>
            </a:tbl>
          </a:graphicData>
        </a:graphic>
      </p:graphicFrame>
    </p:spTree>
    <p:extLst>
      <p:ext uri="{BB962C8B-B14F-4D97-AF65-F5344CB8AC3E}">
        <p14:creationId xmlns:p14="http://schemas.microsoft.com/office/powerpoint/2010/main" val="4068980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92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Reserved Words</a:t>
            </a:r>
            <a:br>
              <a:rPr lang="en-US" dirty="0" smtClean="0"/>
            </a:br>
            <a:r>
              <a:rPr lang="en-US" sz="2800" dirty="0" smtClean="0"/>
              <a:t>(also known as keywords)</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266235743"/>
              </p:ext>
            </p:extLst>
          </p:nvPr>
        </p:nvGraphicFramePr>
        <p:xfrm>
          <a:off x="1065213" y="2401888"/>
          <a:ext cx="6986587" cy="3303587"/>
        </p:xfrm>
        <a:graphic>
          <a:graphicData uri="http://schemas.openxmlformats.org/presentationml/2006/ole">
            <mc:AlternateContent xmlns:mc="http://schemas.openxmlformats.org/markup-compatibility/2006">
              <mc:Choice xmlns:v="urn:schemas-microsoft-com:vml" Requires="v">
                <p:oleObj spid="_x0000_s4142" name="Document" r:id="rId3" imgW="7400241" imgH="3505598" progId="Word.Document.12">
                  <p:embed/>
                </p:oleObj>
              </mc:Choice>
              <mc:Fallback>
                <p:oleObj name="Document" r:id="rId3" imgW="7400241" imgH="3505598" progId="Word.Document.12">
                  <p:embed/>
                  <p:pic>
                    <p:nvPicPr>
                      <p:cNvPr id="0" name=""/>
                      <p:cNvPicPr>
                        <a:picLocks noChangeAspect="1" noChangeArrowheads="1"/>
                      </p:cNvPicPr>
                      <p:nvPr/>
                    </p:nvPicPr>
                    <p:blipFill>
                      <a:blip r:embed="rId4"/>
                      <a:srcRect/>
                      <a:stretch>
                        <a:fillRect/>
                      </a:stretch>
                    </p:blipFill>
                    <p:spPr bwMode="auto">
                      <a:xfrm>
                        <a:off x="1065213" y="2401888"/>
                        <a:ext cx="6986587"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35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92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Identifiers  </a:t>
            </a:r>
            <a:r>
              <a:rPr lang="en-US" sz="2400" dirty="0" smtClean="0"/>
              <a:t>(2)</a:t>
            </a:r>
            <a:endParaRPr lang="en-US" sz="2400" dirty="0"/>
          </a:p>
        </p:txBody>
      </p:sp>
      <p:graphicFrame>
        <p:nvGraphicFramePr>
          <p:cNvPr id="9218" name="Object 4"/>
          <p:cNvGraphicFramePr>
            <a:graphicFrameLocks/>
          </p:cNvGraphicFramePr>
          <p:nvPr>
            <p:extLst>
              <p:ext uri="{D42A27DB-BD31-4B8C-83A1-F6EECF244321}">
                <p14:modId xmlns:p14="http://schemas.microsoft.com/office/powerpoint/2010/main" val="2311767638"/>
              </p:ext>
            </p:extLst>
          </p:nvPr>
        </p:nvGraphicFramePr>
        <p:xfrm>
          <a:off x="914400" y="2033339"/>
          <a:ext cx="7300913" cy="3929063"/>
        </p:xfrm>
        <a:graphic>
          <a:graphicData uri="http://schemas.openxmlformats.org/presentationml/2006/ole">
            <mc:AlternateContent xmlns:mc="http://schemas.openxmlformats.org/markup-compatibility/2006">
              <mc:Choice xmlns:v="urn:schemas-microsoft-com:vml" Requires="v">
                <p:oleObj spid="_x0000_s5165" name="Document" r:id="rId3" imgW="7325688" imgH="3985922" progId="Word.Document.12">
                  <p:embed/>
                </p:oleObj>
              </mc:Choice>
              <mc:Fallback>
                <p:oleObj name="Document" r:id="rId3" imgW="7325688" imgH="3985922" progId="Word.Document.12">
                  <p:embed/>
                  <p:pic>
                    <p:nvPicPr>
                      <p:cNvPr id="0" name=""/>
                      <p:cNvPicPr>
                        <a:picLocks noChangeArrowheads="1"/>
                      </p:cNvPicPr>
                      <p:nvPr/>
                    </p:nvPicPr>
                    <p:blipFill>
                      <a:blip r:embed="rId4"/>
                      <a:srcRect/>
                      <a:stretch>
                        <a:fillRect/>
                      </a:stretch>
                    </p:blipFill>
                    <p:spPr bwMode="auto">
                      <a:xfrm>
                        <a:off x="914400" y="2033339"/>
                        <a:ext cx="7300913"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7296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GB">
                <a:ea typeface="MS PGothic" charset="0"/>
              </a:rPr>
              <a:t>Choosing variable names</a:t>
            </a:r>
          </a:p>
        </p:txBody>
      </p:sp>
      <p:sp>
        <p:nvSpPr>
          <p:cNvPr id="80899" name="Rectangle 3"/>
          <p:cNvSpPr>
            <a:spLocks noGrp="1" noChangeArrowheads="1"/>
          </p:cNvSpPr>
          <p:nvPr>
            <p:ph type="body" idx="1"/>
          </p:nvPr>
        </p:nvSpPr>
        <p:spPr/>
        <p:txBody>
          <a:bodyPr/>
          <a:lstStyle/>
          <a:p>
            <a:pPr>
              <a:buFont typeface="Times" charset="0"/>
              <a:buChar char="•"/>
              <a:defRPr/>
            </a:pPr>
            <a:r>
              <a:rPr lang="en-GB" dirty="0">
                <a:ea typeface="MS PGothic" charset="0"/>
              </a:rPr>
              <a:t>There is a lot of freedom over choice of names. Use it wisely!</a:t>
            </a:r>
          </a:p>
          <a:p>
            <a:pPr>
              <a:buFont typeface="Times" charset="0"/>
              <a:buChar char="•"/>
              <a:defRPr/>
            </a:pPr>
            <a:r>
              <a:rPr lang="en-GB" dirty="0">
                <a:ea typeface="MS PGothic" charset="0"/>
              </a:rPr>
              <a:t>Choose expressive names to make code easier to understand:</a:t>
            </a:r>
          </a:p>
          <a:p>
            <a:pPr lvl="1">
              <a:defRPr/>
            </a:pPr>
            <a:r>
              <a:rPr lang="en-GB" b="1" dirty="0">
                <a:latin typeface="Courier New" charset="0"/>
                <a:ea typeface="MS PGothic" charset="0"/>
              </a:rPr>
              <a:t>price</a:t>
            </a:r>
            <a:r>
              <a:rPr lang="en-GB" dirty="0">
                <a:ea typeface="MS PGothic" charset="0"/>
              </a:rPr>
              <a:t>, </a:t>
            </a:r>
            <a:r>
              <a:rPr lang="en-GB" b="1" dirty="0">
                <a:latin typeface="Courier New" charset="0"/>
                <a:ea typeface="MS PGothic" charset="0"/>
              </a:rPr>
              <a:t>amount</a:t>
            </a:r>
            <a:r>
              <a:rPr lang="en-GB" dirty="0">
                <a:ea typeface="MS PGothic" charset="0"/>
              </a:rPr>
              <a:t>, </a:t>
            </a:r>
            <a:r>
              <a:rPr lang="en-GB" b="1" dirty="0">
                <a:latin typeface="Courier New" charset="0"/>
                <a:ea typeface="MS PGothic" charset="0"/>
              </a:rPr>
              <a:t>name</a:t>
            </a:r>
            <a:r>
              <a:rPr lang="en-GB" dirty="0">
                <a:ea typeface="MS PGothic" charset="0"/>
              </a:rPr>
              <a:t>, </a:t>
            </a:r>
            <a:r>
              <a:rPr lang="en-GB" b="1" dirty="0">
                <a:latin typeface="Courier New" charset="0"/>
                <a:ea typeface="MS PGothic" charset="0"/>
              </a:rPr>
              <a:t>age</a:t>
            </a:r>
            <a:r>
              <a:rPr lang="en-GB" dirty="0">
                <a:ea typeface="MS PGothic" charset="0"/>
              </a:rPr>
              <a:t>, etc.</a:t>
            </a:r>
          </a:p>
          <a:p>
            <a:pPr>
              <a:buFont typeface="Times" charset="0"/>
              <a:buChar char="•"/>
              <a:defRPr/>
            </a:pPr>
            <a:r>
              <a:rPr lang="en-GB" dirty="0">
                <a:ea typeface="MS PGothic" charset="0"/>
              </a:rPr>
              <a:t>Avoid single-letter or cryptic names:</a:t>
            </a:r>
          </a:p>
          <a:p>
            <a:pPr lvl="1">
              <a:defRPr/>
            </a:pPr>
            <a:r>
              <a:rPr lang="en-GB" b="1" dirty="0">
                <a:latin typeface="Courier New" charset="0"/>
                <a:ea typeface="MS PGothic" charset="0"/>
              </a:rPr>
              <a:t>w</a:t>
            </a:r>
            <a:r>
              <a:rPr lang="en-GB" dirty="0">
                <a:ea typeface="MS PGothic" charset="0"/>
              </a:rPr>
              <a:t>, </a:t>
            </a:r>
            <a:r>
              <a:rPr lang="en-GB" b="1" dirty="0">
                <a:latin typeface="Courier New" charset="0"/>
                <a:ea typeface="MS PGothic" charset="0"/>
              </a:rPr>
              <a:t>t5</a:t>
            </a:r>
            <a:r>
              <a:rPr lang="en-GB" dirty="0">
                <a:ea typeface="MS PGothic" charset="0"/>
              </a:rPr>
              <a:t>, </a:t>
            </a:r>
            <a:r>
              <a:rPr lang="en-GB" b="1" dirty="0">
                <a:latin typeface="Courier New" charset="0"/>
                <a:ea typeface="MS PGothic" charset="0"/>
              </a:rPr>
              <a:t>xyz123</a:t>
            </a:r>
          </a:p>
        </p:txBody>
      </p:sp>
    </p:spTree>
    <p:extLst>
      <p:ext uri="{BB962C8B-B14F-4D97-AF65-F5344CB8AC3E}">
        <p14:creationId xmlns:p14="http://schemas.microsoft.com/office/powerpoint/2010/main" val="422421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91917" y="2057400"/>
            <a:ext cx="3886200" cy="1830704"/>
          </a:xfrm>
        </p:spPr>
        <p:txBody>
          <a:bodyPr/>
          <a:lstStyle/>
          <a:p>
            <a:r>
              <a:rPr lang="en-US" dirty="0" smtClean="0"/>
              <a:t>Package names</a:t>
            </a:r>
          </a:p>
          <a:p>
            <a:pPr lvl="1"/>
            <a:r>
              <a:rPr lang="en-US" dirty="0" smtClean="0"/>
              <a:t>Generally all </a:t>
            </a:r>
            <a:r>
              <a:rPr lang="en-US" dirty="0" err="1" smtClean="0"/>
              <a:t>lower_case</a:t>
            </a:r>
            <a:endParaRPr lang="en-US" dirty="0" smtClean="0"/>
          </a:p>
          <a:p>
            <a:pPr lvl="2"/>
            <a:r>
              <a:rPr lang="en-US" sz="1600" dirty="0">
                <a:latin typeface="Consolas" panose="020B0609020204030204" pitchFamily="49" charset="0"/>
                <a:cs typeface="Consolas" panose="020B0609020204030204" pitchFamily="49" charset="0"/>
              </a:rPr>
              <a:t>p</a:t>
            </a:r>
            <a:r>
              <a:rPr lang="en-US" sz="1600" dirty="0" smtClean="0">
                <a:latin typeface="Consolas" panose="020B0609020204030204" pitchFamily="49" charset="0"/>
                <a:cs typeface="Consolas" panose="020B0609020204030204" pitchFamily="49" charset="0"/>
              </a:rPr>
              <a:t>ackage shapes;</a:t>
            </a:r>
          </a:p>
          <a:p>
            <a:pPr lvl="2"/>
            <a:r>
              <a:rPr lang="en-US" sz="1600" dirty="0">
                <a:latin typeface="Consolas" panose="020B0609020204030204" pitchFamily="49" charset="0"/>
                <a:cs typeface="Consolas" panose="020B0609020204030204" pitchFamily="49" charset="0"/>
              </a:rPr>
              <a:t>p</a:t>
            </a:r>
            <a:r>
              <a:rPr lang="en-US" sz="1600" dirty="0" smtClean="0">
                <a:latin typeface="Consolas" panose="020B0609020204030204" pitchFamily="49" charset="0"/>
                <a:cs typeface="Consolas" panose="020B0609020204030204" pitchFamily="49" charset="0"/>
              </a:rPr>
              <a:t>ackage </a:t>
            </a:r>
            <a:r>
              <a:rPr lang="en-US" sz="1600" dirty="0" err="1" smtClean="0">
                <a:latin typeface="Consolas" panose="020B0609020204030204" pitchFamily="49" charset="0"/>
                <a:cs typeface="Consolas" panose="020B0609020204030204" pitchFamily="49" charset="0"/>
              </a:rPr>
              <a:t>ticket_machine</a:t>
            </a:r>
            <a:r>
              <a:rPr lang="en-US" sz="1600" dirty="0" smtClean="0">
                <a:latin typeface="Consolas" panose="020B0609020204030204" pitchFamily="49" charset="0"/>
                <a:cs typeface="Consolas" panose="020B0609020204030204" pitchFamily="49" charset="0"/>
              </a:rPr>
              <a:t>;</a:t>
            </a:r>
            <a:br>
              <a:rPr lang="en-US" sz="16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endParaRPr lang="en-US" dirty="0"/>
          </a:p>
        </p:txBody>
      </p:sp>
      <p:sp>
        <p:nvSpPr>
          <p:cNvPr id="4" name="Content Placeholder 3"/>
          <p:cNvSpPr>
            <a:spLocks noGrp="1"/>
          </p:cNvSpPr>
          <p:nvPr>
            <p:ph sz="half" idx="2"/>
          </p:nvPr>
        </p:nvSpPr>
        <p:spPr>
          <a:xfrm>
            <a:off x="4809506" y="2021967"/>
            <a:ext cx="4258294" cy="4912233"/>
          </a:xfrm>
        </p:spPr>
        <p:txBody>
          <a:bodyPr/>
          <a:lstStyle/>
          <a:p>
            <a:r>
              <a:rPr lang="en-US" dirty="0" smtClean="0"/>
              <a:t>Variables and instances</a:t>
            </a:r>
          </a:p>
          <a:p>
            <a:pPr lvl="1"/>
            <a:r>
              <a:rPr lang="en-US" dirty="0" smtClean="0"/>
              <a:t>Should be in </a:t>
            </a:r>
            <a:r>
              <a:rPr lang="en-US" dirty="0" err="1" smtClean="0"/>
              <a:t>camelCase</a:t>
            </a:r>
            <a:endParaRPr lang="en-US" dirty="0" smtClean="0"/>
          </a:p>
          <a:p>
            <a:pPr lvl="2"/>
            <a:r>
              <a:rPr lang="en-US" sz="1600" dirty="0">
                <a:latin typeface="Consolas" panose="020B0609020204030204" pitchFamily="49" charset="0"/>
                <a:cs typeface="Consolas" panose="020B0609020204030204" pitchFamily="49" charset="0"/>
              </a:rPr>
              <a:t>double </a:t>
            </a:r>
            <a:r>
              <a:rPr lang="en-US" sz="1600" dirty="0" err="1">
                <a:latin typeface="Consolas" panose="020B0609020204030204" pitchFamily="49" charset="0"/>
                <a:cs typeface="Consolas" panose="020B0609020204030204" pitchFamily="49" charset="0"/>
              </a:rPr>
              <a:t>totalPrice</a:t>
            </a:r>
            <a:r>
              <a:rPr lang="en-US" sz="1600" dirty="0">
                <a:latin typeface="Consolas" panose="020B0609020204030204" pitchFamily="49" charset="0"/>
                <a:cs typeface="Consolas" panose="020B0609020204030204" pitchFamily="49" charset="0"/>
              </a:rPr>
              <a:t>;</a:t>
            </a:r>
          </a:p>
          <a:p>
            <a:pPr lvl="2"/>
            <a:r>
              <a:rPr lang="en-US" sz="1600" dirty="0" err="1">
                <a:latin typeface="Consolas" panose="020B0609020204030204" pitchFamily="49" charset="0"/>
                <a:cs typeface="Consolas" panose="020B0609020204030204" pitchFamily="49" charset="0"/>
              </a:rPr>
              <a:t>bigGreenCircle</a:t>
            </a:r>
            <a:r>
              <a:rPr lang="en-US" sz="1600" dirty="0">
                <a:latin typeface="Consolas" panose="020B0609020204030204" pitchFamily="49" charset="0"/>
                <a:cs typeface="Consolas" panose="020B0609020204030204" pitchFamily="49" charset="0"/>
              </a:rPr>
              <a:t> = </a:t>
            </a:r>
            <a:r>
              <a:rPr lang="en-US" sz="1600" dirty="0" smtClean="0">
                <a:latin typeface="Consolas" panose="020B0609020204030204" pitchFamily="49" charset="0"/>
                <a:cs typeface="Consolas" panose="020B0609020204030204" pitchFamily="49" charset="0"/>
              </a:rPr>
              <a:t/>
            </a:r>
            <a:br>
              <a:rPr lang="en-US" sz="1600" dirty="0" smtClean="0">
                <a:latin typeface="Consolas" panose="020B0609020204030204" pitchFamily="49" charset="0"/>
                <a:cs typeface="Consolas" panose="020B0609020204030204" pitchFamily="49" charset="0"/>
              </a:rPr>
            </a:br>
            <a:r>
              <a:rPr lang="en-US" sz="1600" dirty="0" smtClean="0">
                <a:latin typeface="Consolas" panose="020B0609020204030204" pitchFamily="49" charset="0"/>
                <a:cs typeface="Consolas" panose="020B0609020204030204" pitchFamily="49" charset="0"/>
              </a:rPr>
              <a:t>         new </a:t>
            </a:r>
            <a:r>
              <a:rPr lang="en-US" sz="1600" dirty="0">
                <a:latin typeface="Consolas" panose="020B0609020204030204" pitchFamily="49" charset="0"/>
                <a:cs typeface="Consolas" panose="020B0609020204030204" pitchFamily="49" charset="0"/>
              </a:rPr>
              <a:t>Circle</a:t>
            </a:r>
            <a:r>
              <a:rPr lang="en-US" sz="1600" dirty="0" smtClean="0">
                <a:latin typeface="Consolas" panose="020B0609020204030204" pitchFamily="49" charset="0"/>
                <a:cs typeface="Consolas" panose="020B0609020204030204" pitchFamily="49" charset="0"/>
              </a:rPr>
              <a:t>();</a:t>
            </a:r>
          </a:p>
          <a:p>
            <a:pPr lvl="2"/>
            <a:endParaRPr lang="en-US" sz="1600" dirty="0" smtClean="0">
              <a:latin typeface="Consolas" panose="020B0609020204030204" pitchFamily="49" charset="0"/>
              <a:cs typeface="Consolas" panose="020B0609020204030204" pitchFamily="49" charset="0"/>
            </a:endParaRPr>
          </a:p>
          <a:p>
            <a:r>
              <a:rPr lang="en-US" dirty="0" smtClean="0"/>
              <a:t>Constants</a:t>
            </a:r>
            <a:endParaRPr lang="en-US" dirty="0"/>
          </a:p>
          <a:p>
            <a:pPr lvl="1"/>
            <a:r>
              <a:rPr lang="en-US" dirty="0"/>
              <a:t>Should be in </a:t>
            </a:r>
            <a:r>
              <a:rPr lang="en-US" dirty="0" smtClean="0"/>
              <a:t>UPPER_CASE</a:t>
            </a:r>
            <a:endParaRPr lang="en-US" dirty="0"/>
          </a:p>
          <a:p>
            <a:pPr lvl="2"/>
            <a:r>
              <a:rPr lang="en-US" sz="1600" dirty="0">
                <a:latin typeface="Consolas" panose="020B0609020204030204" pitchFamily="49" charset="0"/>
                <a:cs typeface="Consolas" panose="020B0609020204030204" pitchFamily="49" charset="0"/>
              </a:rPr>
              <a:t>final </a:t>
            </a: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DEFAULT_WIDTH;</a:t>
            </a:r>
          </a:p>
          <a:p>
            <a:pPr lvl="2"/>
            <a:endParaRPr lang="en-US" sz="1600" dirty="0">
              <a:latin typeface="Consolas" panose="020B0609020204030204" pitchFamily="49" charset="0"/>
              <a:cs typeface="Consolas" panose="020B0609020204030204" pitchFamily="49" charset="0"/>
            </a:endParaRPr>
          </a:p>
          <a:p>
            <a:r>
              <a:rPr lang="en-US" dirty="0" smtClean="0"/>
              <a:t>Methods</a:t>
            </a:r>
            <a:endParaRPr lang="en-US" dirty="0"/>
          </a:p>
          <a:p>
            <a:pPr lvl="1"/>
            <a:r>
              <a:rPr lang="en-US" dirty="0"/>
              <a:t>Should be in </a:t>
            </a:r>
            <a:r>
              <a:rPr lang="en-US" dirty="0" err="1"/>
              <a:t>camelCase</a:t>
            </a:r>
            <a:endParaRPr lang="en-US" dirty="0"/>
          </a:p>
          <a:p>
            <a:pPr lvl="2"/>
            <a:r>
              <a:rPr lang="en-US" sz="1600" dirty="0">
                <a:latin typeface="Consolas" panose="020B0609020204030204" pitchFamily="49" charset="0"/>
                <a:cs typeface="Consolas" panose="020B0609020204030204" pitchFamily="49" charset="0"/>
              </a:rPr>
              <a:t>p</a:t>
            </a:r>
            <a:r>
              <a:rPr lang="en-US" sz="1600" dirty="0" smtClean="0">
                <a:latin typeface="Consolas" panose="020B0609020204030204" pitchFamily="49" charset="0"/>
                <a:cs typeface="Consolas" panose="020B0609020204030204" pitchFamily="49" charset="0"/>
              </a:rPr>
              <a:t>ublic void </a:t>
            </a:r>
            <a:r>
              <a:rPr lang="en-US" sz="1600" dirty="0" err="1" smtClean="0">
                <a:latin typeface="Consolas" panose="020B0609020204030204" pitchFamily="49" charset="0"/>
                <a:cs typeface="Consolas" panose="020B0609020204030204" pitchFamily="49" charset="0"/>
              </a:rPr>
              <a:t>calculateTax</a:t>
            </a:r>
            <a:r>
              <a:rPr lang="en-US" sz="160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p>
            <a:pPr lvl="2"/>
            <a:endParaRPr lang="en-US" sz="1600" dirty="0">
              <a:latin typeface="Consolas" panose="020B0609020204030204" pitchFamily="49" charset="0"/>
              <a:cs typeface="Consolas" panose="020B0609020204030204" pitchFamily="49" charset="0"/>
            </a:endParaRPr>
          </a:p>
          <a:p>
            <a:pPr lvl="2"/>
            <a:endParaRPr lang="en-US" sz="1600" dirty="0">
              <a:latin typeface="Consolas" panose="020B0609020204030204" pitchFamily="49" charset="0"/>
              <a:cs typeface="Consolas" panose="020B0609020204030204" pitchFamily="49" charset="0"/>
            </a:endParaRPr>
          </a:p>
          <a:p>
            <a:pPr lvl="2"/>
            <a:endParaRPr lang="en-US" sz="1600" dirty="0">
              <a:latin typeface="Consolas" panose="020B0609020204030204" pitchFamily="49" charset="0"/>
              <a:cs typeface="Consolas" panose="020B0609020204030204" pitchFamily="49" charset="0"/>
            </a:endParaRPr>
          </a:p>
        </p:txBody>
      </p:sp>
      <p:sp>
        <p:nvSpPr>
          <p:cNvPr id="3" name="Title 2"/>
          <p:cNvSpPr>
            <a:spLocks noGrp="1"/>
          </p:cNvSpPr>
          <p:nvPr>
            <p:ph type="title"/>
          </p:nvPr>
        </p:nvSpPr>
        <p:spPr/>
        <p:txBody>
          <a:bodyPr/>
          <a:lstStyle/>
          <a:p>
            <a:r>
              <a:rPr lang="en-US" dirty="0" smtClean="0"/>
              <a:t>Follow standard Java naming conventions</a:t>
            </a:r>
            <a:endParaRPr lang="en-US" dirty="0"/>
          </a:p>
        </p:txBody>
      </p:sp>
      <p:sp>
        <p:nvSpPr>
          <p:cNvPr id="5" name="TextBox 4"/>
          <p:cNvSpPr txBox="1"/>
          <p:nvPr/>
        </p:nvSpPr>
        <p:spPr>
          <a:xfrm>
            <a:off x="120555" y="5334000"/>
            <a:ext cx="4343400" cy="1384995"/>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en-US" sz="1400" dirty="0" smtClean="0">
                <a:solidFill>
                  <a:schemeClr val="accent6">
                    <a:lumMod val="50000"/>
                  </a:schemeClr>
                </a:solidFill>
                <a:latin typeface="Comic Sans MS" panose="030F0702030302020204" pitchFamily="66" charset="0"/>
              </a:rPr>
              <a:t>the f</a:t>
            </a:r>
            <a:r>
              <a:rPr lang="en-US" sz="1400" b="0" dirty="0" smtClean="0">
                <a:solidFill>
                  <a:schemeClr val="accent6">
                    <a:lumMod val="50000"/>
                  </a:schemeClr>
                </a:solidFill>
                <a:latin typeface="Comic Sans MS" panose="030F0702030302020204" pitchFamily="66" charset="0"/>
              </a:rPr>
              <a:t>ine print:</a:t>
            </a:r>
            <a:br>
              <a:rPr lang="en-US" sz="1400" b="0" dirty="0" smtClean="0">
                <a:solidFill>
                  <a:schemeClr val="accent6">
                    <a:lumMod val="50000"/>
                  </a:schemeClr>
                </a:solidFill>
                <a:latin typeface="Comic Sans MS" panose="030F0702030302020204" pitchFamily="66" charset="0"/>
              </a:rPr>
            </a:br>
            <a:r>
              <a:rPr lang="en-US" sz="1400" b="0" dirty="0" smtClean="0">
                <a:solidFill>
                  <a:schemeClr val="accent6">
                    <a:lumMod val="50000"/>
                  </a:schemeClr>
                </a:solidFill>
                <a:latin typeface="Comic Sans MS" panose="030F0702030302020204" pitchFamily="66" charset="0"/>
              </a:rPr>
              <a:t>  </a:t>
            </a:r>
            <a:br>
              <a:rPr lang="en-US" sz="1400" b="0" dirty="0" smtClean="0">
                <a:solidFill>
                  <a:schemeClr val="accent6">
                    <a:lumMod val="50000"/>
                  </a:schemeClr>
                </a:solidFill>
                <a:latin typeface="Comic Sans MS" panose="030F0702030302020204" pitchFamily="66" charset="0"/>
              </a:rPr>
            </a:br>
            <a:r>
              <a:rPr lang="en-US" sz="1400" b="0" dirty="0" smtClean="0">
                <a:solidFill>
                  <a:schemeClr val="accent6">
                    <a:lumMod val="50000"/>
                  </a:schemeClr>
                </a:solidFill>
                <a:latin typeface="Comic Sans MS" panose="030F0702030302020204" pitchFamily="66" charset="0"/>
              </a:rPr>
              <a:t>Definitions of camel case and mixed case vary.  Also some utilize the awkward "upper camel case" and "lower camel case."  I prefer to utilize Microsoft's terminology for case.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4" y="990600"/>
            <a:ext cx="2333625" cy="1962150"/>
          </a:xfrm>
          <a:prstGeom prst="rect">
            <a:avLst/>
          </a:prstGeom>
        </p:spPr>
      </p:pic>
      <p:sp>
        <p:nvSpPr>
          <p:cNvPr id="8" name="Content Placeholder 1"/>
          <p:cNvSpPr txBox="1">
            <a:spLocks/>
          </p:cNvSpPr>
          <p:nvPr/>
        </p:nvSpPr>
        <p:spPr>
          <a:xfrm>
            <a:off x="120554" y="3733800"/>
            <a:ext cx="4451445" cy="2211704"/>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400" kern="1200" spc="0" baseline="0">
                <a:solidFill>
                  <a:schemeClr val="tx1"/>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0" baseline="0">
                <a:solidFill>
                  <a:schemeClr val="tx1"/>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800" kern="1200" spc="0" baseline="0">
                <a:solidFill>
                  <a:schemeClr val="tx1"/>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600" kern="1200" spc="0">
                <a:solidFill>
                  <a:schemeClr val="tx1"/>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600" kern="1200" spc="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8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8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8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800" kern="1200">
                <a:solidFill>
                  <a:schemeClr val="tx2"/>
                </a:solidFill>
                <a:latin typeface="+mn-lt"/>
                <a:ea typeface="+mn-ea"/>
                <a:cs typeface="+mn-cs"/>
              </a:defRPr>
            </a:lvl9pPr>
          </a:lstStyle>
          <a:p>
            <a:r>
              <a:rPr lang="en-US" dirty="0" smtClean="0"/>
              <a:t>Classes</a:t>
            </a:r>
          </a:p>
          <a:p>
            <a:pPr lvl="1"/>
            <a:r>
              <a:rPr lang="en-US" dirty="0" smtClean="0"/>
              <a:t>Should be in </a:t>
            </a:r>
            <a:r>
              <a:rPr lang="en-US" dirty="0" err="1" smtClean="0"/>
              <a:t>PascalCase</a:t>
            </a:r>
            <a:endParaRPr lang="en-US" dirty="0" smtClean="0"/>
          </a:p>
          <a:p>
            <a:pPr lvl="2"/>
            <a:r>
              <a:rPr lang="en-US" sz="1600" dirty="0" smtClean="0">
                <a:latin typeface="Consolas" panose="020B0609020204030204" pitchFamily="49" charset="0"/>
                <a:cs typeface="Consolas" panose="020B0609020204030204" pitchFamily="49" charset="0"/>
              </a:rPr>
              <a:t>public class Circle { …</a:t>
            </a:r>
          </a:p>
          <a:p>
            <a:pPr lvl="2"/>
            <a:r>
              <a:rPr lang="en-US" sz="1600" dirty="0" smtClean="0">
                <a:latin typeface="Consolas" panose="020B0609020204030204" pitchFamily="49" charset="0"/>
                <a:cs typeface="Consolas" panose="020B0609020204030204" pitchFamily="49" charset="0"/>
              </a:rPr>
              <a:t>public class </a:t>
            </a:r>
            <a:r>
              <a:rPr lang="en-US" sz="1600" dirty="0" err="1" smtClean="0">
                <a:latin typeface="Consolas" panose="020B0609020204030204" pitchFamily="49" charset="0"/>
                <a:cs typeface="Consolas" panose="020B0609020204030204" pitchFamily="49" charset="0"/>
              </a:rPr>
              <a:t>TicketMachine</a:t>
            </a:r>
            <a:r>
              <a:rPr lang="en-US" sz="1600" dirty="0" smtClean="0">
                <a:latin typeface="Consolas" panose="020B0609020204030204" pitchFamily="49" charset="0"/>
                <a:cs typeface="Consolas" panose="020B0609020204030204" pitchFamily="49" charset="0"/>
              </a:rPr>
              <a:t> { …</a:t>
            </a:r>
          </a:p>
          <a:p>
            <a:pPr lvl="2"/>
            <a:endParaRPr lang="en-US" dirty="0"/>
          </a:p>
        </p:txBody>
      </p:sp>
    </p:spTree>
    <p:extLst>
      <p:ext uri="{BB962C8B-B14F-4D97-AF65-F5344CB8AC3E}">
        <p14:creationId xmlns:p14="http://schemas.microsoft.com/office/powerpoint/2010/main" val="3317991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Style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8772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is a little departure from the text book.</a:t>
            </a:r>
          </a:p>
          <a:p>
            <a:r>
              <a:rPr lang="en-US" dirty="0" smtClean="0"/>
              <a:t>Don't worry, we will return.</a:t>
            </a:r>
          </a:p>
          <a:p>
            <a:r>
              <a:rPr lang="en-US" dirty="0" smtClean="0"/>
              <a:t>Once in a while, I will post a </a:t>
            </a:r>
            <a:r>
              <a:rPr lang="en-US" dirty="0" err="1" smtClean="0"/>
              <a:t>BlueJ</a:t>
            </a:r>
            <a:r>
              <a:rPr lang="en-US" dirty="0" smtClean="0"/>
              <a:t> icon as a</a:t>
            </a:r>
            <a:br>
              <a:rPr lang="en-US" dirty="0" smtClean="0"/>
            </a:br>
            <a:r>
              <a:rPr lang="en-US" dirty="0" smtClean="0"/>
              <a:t>reference, but the book covers language </a:t>
            </a:r>
            <a:br>
              <a:rPr lang="en-US" dirty="0" smtClean="0"/>
            </a:br>
            <a:r>
              <a:rPr lang="en-US" dirty="0" smtClean="0"/>
              <a:t>fundamentals in a VERY different order.</a:t>
            </a:r>
          </a:p>
        </p:txBody>
      </p:sp>
      <p:sp>
        <p:nvSpPr>
          <p:cNvPr id="3" name="Title 2"/>
          <p:cNvSpPr>
            <a:spLocks noGrp="1"/>
          </p:cNvSpPr>
          <p:nvPr>
            <p:ph type="title"/>
          </p:nvPr>
        </p:nvSpPr>
        <p:spPr/>
        <p:txBody>
          <a:bodyPr/>
          <a:lstStyle/>
          <a:p>
            <a:r>
              <a:rPr lang="en-US" dirty="0" smtClean="0"/>
              <a:t>What happened to the text?</a:t>
            </a:r>
            <a:endParaRPr lang="en-US" dirty="0"/>
          </a:p>
        </p:txBody>
      </p:sp>
      <p:grpSp>
        <p:nvGrpSpPr>
          <p:cNvPr id="4" name="Group 3"/>
          <p:cNvGrpSpPr/>
          <p:nvPr/>
        </p:nvGrpSpPr>
        <p:grpSpPr>
          <a:xfrm>
            <a:off x="5638800" y="2362200"/>
            <a:ext cx="1009650" cy="1186766"/>
            <a:chOff x="7772400" y="158065"/>
            <a:chExt cx="1009650" cy="1186766"/>
          </a:xfrm>
        </p:grpSpPr>
        <p:sp>
          <p:nvSpPr>
            <p:cNvPr id="5" name="Rectangle 4"/>
            <p:cNvSpPr/>
            <p:nvPr/>
          </p:nvSpPr>
          <p:spPr>
            <a:xfrm>
              <a:off x="7848600" y="914400"/>
              <a:ext cx="933450" cy="430431"/>
            </a:xfrm>
            <a:prstGeom prst="rect">
              <a:avLst/>
            </a:prstGeom>
            <a:solidFill>
              <a:srgbClr val="5E8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28-29</a:t>
              </a:r>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58065"/>
              <a:ext cx="971550" cy="971550"/>
            </a:xfrm>
            <a:prstGeom prst="rect">
              <a:avLst/>
            </a:prstGeom>
          </p:spPr>
        </p:pic>
      </p:grpSp>
    </p:spTree>
    <p:extLst>
      <p:ext uri="{BB962C8B-B14F-4D97-AF65-F5344CB8AC3E}">
        <p14:creationId xmlns:p14="http://schemas.microsoft.com/office/powerpoint/2010/main" val="2037993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3"/>
          <p:cNvSpPr>
            <a:spLocks noGrp="1" noChangeArrowheads="1"/>
          </p:cNvSpPr>
          <p:nvPr>
            <p:ph idx="1"/>
          </p:nvPr>
        </p:nvSpPr>
        <p:spPr/>
        <p:txBody>
          <a:bodyPr/>
          <a:lstStyle/>
          <a:p>
            <a:pPr>
              <a:lnSpc>
                <a:spcPct val="90000"/>
              </a:lnSpc>
            </a:pPr>
            <a:r>
              <a:rPr lang="en-US" dirty="0"/>
              <a:t>Although Java has a strict syntax, whitespace characters are ignored by the compiler.</a:t>
            </a:r>
          </a:p>
          <a:p>
            <a:pPr>
              <a:lnSpc>
                <a:spcPct val="90000"/>
              </a:lnSpc>
            </a:pPr>
            <a:r>
              <a:rPr lang="en-US" dirty="0"/>
              <a:t>The Java whitespace characters are:</a:t>
            </a:r>
          </a:p>
          <a:p>
            <a:pPr lvl="1">
              <a:lnSpc>
                <a:spcPct val="90000"/>
              </a:lnSpc>
            </a:pPr>
            <a:r>
              <a:rPr lang="en-US" dirty="0"/>
              <a:t>space</a:t>
            </a:r>
          </a:p>
          <a:p>
            <a:pPr lvl="1">
              <a:lnSpc>
                <a:spcPct val="90000"/>
              </a:lnSpc>
            </a:pPr>
            <a:r>
              <a:rPr lang="en-US" dirty="0"/>
              <a:t>tab</a:t>
            </a:r>
          </a:p>
          <a:p>
            <a:pPr lvl="1">
              <a:lnSpc>
                <a:spcPct val="90000"/>
              </a:lnSpc>
            </a:pPr>
            <a:r>
              <a:rPr lang="en-US" dirty="0"/>
              <a:t>newline</a:t>
            </a:r>
          </a:p>
          <a:p>
            <a:pPr lvl="1">
              <a:lnSpc>
                <a:spcPct val="90000"/>
              </a:lnSpc>
            </a:pPr>
            <a:r>
              <a:rPr lang="en-US" dirty="0"/>
              <a:t>carriage return</a:t>
            </a:r>
          </a:p>
          <a:p>
            <a:pPr lvl="1">
              <a:lnSpc>
                <a:spcPct val="90000"/>
              </a:lnSpc>
            </a:pPr>
            <a:r>
              <a:rPr lang="en-US" dirty="0"/>
              <a:t>form feed</a:t>
            </a:r>
          </a:p>
          <a:p>
            <a:pPr>
              <a:lnSpc>
                <a:spcPct val="90000"/>
              </a:lnSpc>
              <a:buFontTx/>
              <a:buNone/>
            </a:pPr>
            <a:r>
              <a:rPr lang="en-US" dirty="0"/>
              <a:t>See example: </a:t>
            </a:r>
            <a:r>
              <a:rPr lang="en-US" dirty="0" smtClean="0"/>
              <a:t> </a:t>
            </a:r>
            <a:br>
              <a:rPr lang="en-US" dirty="0" smtClean="0"/>
            </a:br>
            <a:r>
              <a:rPr lang="en-US" sz="1800" dirty="0" smtClean="0">
                <a:hlinkClick r:id="rId2"/>
              </a:rPr>
              <a:t>http</a:t>
            </a:r>
            <a:r>
              <a:rPr lang="en-US" sz="1800" dirty="0">
                <a:hlinkClick r:id="rId2"/>
              </a:rPr>
              <a:t>://</a:t>
            </a:r>
            <a:r>
              <a:rPr lang="en-US" sz="1800" dirty="0" smtClean="0">
                <a:hlinkClick r:id="rId2"/>
              </a:rPr>
              <a:t>jackmyers.info/ioop/src/Lesson-03/programming_style/Compact.java</a:t>
            </a:r>
            <a:r>
              <a:rPr lang="en-US" sz="1800" dirty="0" smtClean="0"/>
              <a:t> </a:t>
            </a:r>
            <a:endParaRPr lang="en-US" dirty="0"/>
          </a:p>
        </p:txBody>
      </p:sp>
      <p:sp>
        <p:nvSpPr>
          <p:cNvPr id="82947" name="Rectangle 2"/>
          <p:cNvSpPr>
            <a:spLocks noGrp="1" noChangeArrowheads="1"/>
          </p:cNvSpPr>
          <p:nvPr>
            <p:ph type="title"/>
          </p:nvPr>
        </p:nvSpPr>
        <p:spPr/>
        <p:txBody>
          <a:bodyPr/>
          <a:lstStyle/>
          <a:p>
            <a:r>
              <a:rPr lang="en-US"/>
              <a:t>Programming Style</a:t>
            </a:r>
          </a:p>
        </p:txBody>
      </p:sp>
    </p:spTree>
    <p:extLst>
      <p:ext uri="{BB962C8B-B14F-4D97-AF65-F5344CB8AC3E}">
        <p14:creationId xmlns:p14="http://schemas.microsoft.com/office/powerpoint/2010/main" val="623180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3"/>
          <p:cNvSpPr>
            <a:spLocks noGrp="1" noChangeArrowheads="1"/>
          </p:cNvSpPr>
          <p:nvPr>
            <p:ph idx="1"/>
          </p:nvPr>
        </p:nvSpPr>
        <p:spPr/>
        <p:txBody>
          <a:bodyPr>
            <a:normAutofit fontScale="92500" lnSpcReduction="10000"/>
          </a:bodyPr>
          <a:lstStyle/>
          <a:p>
            <a:r>
              <a:rPr lang="en-US" sz="2800" dirty="0"/>
              <a:t>Programs should use proper indentation.</a:t>
            </a:r>
          </a:p>
          <a:p>
            <a:r>
              <a:rPr lang="en-US" sz="2800" dirty="0"/>
              <a:t>Each block of code should be indented a few spaces from its surrounding block.</a:t>
            </a:r>
          </a:p>
          <a:p>
            <a:r>
              <a:rPr lang="en-US" sz="2800" dirty="0"/>
              <a:t>Two to four spaces are sufficient.</a:t>
            </a:r>
          </a:p>
          <a:p>
            <a:r>
              <a:rPr lang="en-US" sz="2800" dirty="0"/>
              <a:t>Tab characters should be avoided.</a:t>
            </a:r>
          </a:p>
          <a:p>
            <a:pPr lvl="1"/>
            <a:r>
              <a:rPr lang="en-US" sz="2400" dirty="0"/>
              <a:t>Tabs can vary in size between applications and devices.</a:t>
            </a:r>
          </a:p>
          <a:p>
            <a:pPr lvl="1"/>
            <a:r>
              <a:rPr lang="en-US" sz="2400" dirty="0"/>
              <a:t>Most programming text editors allow the user to replace the tab with spaces</a:t>
            </a:r>
            <a:r>
              <a:rPr lang="en-US" sz="2400" dirty="0" smtClean="0"/>
              <a:t>.</a:t>
            </a:r>
            <a:br>
              <a:rPr lang="en-US" sz="2400" dirty="0" smtClean="0"/>
            </a:br>
            <a:endParaRPr lang="en-US" sz="2400" dirty="0"/>
          </a:p>
          <a:p>
            <a:pPr>
              <a:buFontTx/>
              <a:buNone/>
            </a:pPr>
            <a:r>
              <a:rPr lang="en-US" sz="1800" dirty="0"/>
              <a:t>See example: </a:t>
            </a:r>
            <a:r>
              <a:rPr lang="en-US" sz="1800" dirty="0" smtClean="0"/>
              <a:t/>
            </a:r>
            <a:br>
              <a:rPr lang="en-US" sz="1800" dirty="0" smtClean="0"/>
            </a:br>
            <a:r>
              <a:rPr lang="en-US" sz="1800" dirty="0" smtClean="0">
                <a:hlinkClick r:id="rId2"/>
              </a:rPr>
              <a:t>http</a:t>
            </a:r>
            <a:r>
              <a:rPr lang="en-US" sz="1800" dirty="0">
                <a:hlinkClick r:id="rId2"/>
              </a:rPr>
              <a:t>://</a:t>
            </a:r>
            <a:r>
              <a:rPr lang="en-US" sz="1800" dirty="0" smtClean="0">
                <a:hlinkClick r:id="rId2"/>
              </a:rPr>
              <a:t>jackmyers.info/ioop/src/Lesson-03/programming_style/Readable.java</a:t>
            </a:r>
            <a:endParaRPr lang="en-US" sz="1800" dirty="0" smtClean="0"/>
          </a:p>
          <a:p>
            <a:pPr>
              <a:buFontTx/>
              <a:buNone/>
            </a:pPr>
            <a:endParaRPr lang="en-US" sz="1800" dirty="0"/>
          </a:p>
        </p:txBody>
      </p:sp>
      <p:sp>
        <p:nvSpPr>
          <p:cNvPr id="83971" name="Rectangle 2"/>
          <p:cNvSpPr>
            <a:spLocks noGrp="1" noChangeArrowheads="1"/>
          </p:cNvSpPr>
          <p:nvPr>
            <p:ph type="title"/>
          </p:nvPr>
        </p:nvSpPr>
        <p:spPr/>
        <p:txBody>
          <a:bodyPr/>
          <a:lstStyle/>
          <a:p>
            <a:r>
              <a:rPr lang="en-US"/>
              <a:t>Indentation</a:t>
            </a:r>
          </a:p>
        </p:txBody>
      </p:sp>
    </p:spTree>
    <p:extLst>
      <p:ext uri="{BB962C8B-B14F-4D97-AF65-F5344CB8AC3E}">
        <p14:creationId xmlns:p14="http://schemas.microsoft.com/office/powerpoint/2010/main" val="1685015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and</a:t>
            </a:r>
            <a:br>
              <a:rPr lang="en-US" dirty="0" smtClean="0"/>
            </a:br>
            <a:r>
              <a:rPr lang="en-US" dirty="0" smtClean="0"/>
              <a:t> Initializing </a:t>
            </a:r>
            <a:br>
              <a:rPr lang="en-US" dirty="0" smtClean="0"/>
            </a:br>
            <a:r>
              <a:rPr lang="en-US" dirty="0" smtClean="0"/>
              <a:t>Variables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8276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73132" y="1719071"/>
            <a:ext cx="3917868" cy="4912233"/>
          </a:xfrm>
        </p:spPr>
        <p:txBody>
          <a:bodyPr>
            <a:normAutofit/>
          </a:bodyPr>
          <a:lstStyle/>
          <a:p>
            <a:r>
              <a:rPr lang="en-US" dirty="0" smtClean="0"/>
              <a:t>Instance Variable</a:t>
            </a:r>
          </a:p>
          <a:p>
            <a:pPr lvl="1"/>
            <a:r>
              <a:rPr lang="en-US" dirty="0"/>
              <a:t>A </a:t>
            </a:r>
            <a:r>
              <a:rPr lang="en-US" dirty="0" smtClean="0"/>
              <a:t>field </a:t>
            </a:r>
            <a:r>
              <a:rPr lang="en-US" dirty="0"/>
              <a:t>of a </a:t>
            </a:r>
            <a:r>
              <a:rPr lang="en-US" i="1" dirty="0"/>
              <a:t>class</a:t>
            </a:r>
            <a:r>
              <a:rPr lang="en-US" dirty="0"/>
              <a:t>. Each individual object of a class has its own copy of such a field. </a:t>
            </a:r>
            <a:endParaRPr lang="en-US" dirty="0" smtClean="0"/>
          </a:p>
          <a:p>
            <a:endParaRPr lang="en-US" dirty="0"/>
          </a:p>
          <a:p>
            <a:endParaRPr lang="en-US" dirty="0" smtClean="0"/>
          </a:p>
          <a:p>
            <a:endParaRPr lang="en-US" dirty="0" smtClean="0"/>
          </a:p>
          <a:p>
            <a:pPr marL="45720" indent="0">
              <a:spcBef>
                <a:spcPts val="0"/>
              </a:spcBef>
              <a:buNone/>
            </a:pPr>
            <a:r>
              <a:rPr lang="en-US" b="1" dirty="0">
                <a:solidFill>
                  <a:srgbClr val="7F0055"/>
                </a:solidFill>
                <a:latin typeface="Consolas"/>
              </a:rPr>
              <a:t>public</a:t>
            </a:r>
            <a:r>
              <a:rPr lang="en-US" b="1" dirty="0">
                <a:latin typeface="Consolas" panose="020B0609020204030204" pitchFamily="49" charset="0"/>
                <a:cs typeface="Consolas" panose="020B0609020204030204" pitchFamily="49" charset="0"/>
              </a:rPr>
              <a:t> </a:t>
            </a:r>
            <a:r>
              <a:rPr lang="en-US" b="1" dirty="0">
                <a:solidFill>
                  <a:srgbClr val="7F0055"/>
                </a:solidFill>
                <a:latin typeface="Consolas"/>
              </a:rPr>
              <a:t>class</a:t>
            </a:r>
            <a:r>
              <a:rPr lang="en-US" b="1"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Picture {</a:t>
            </a:r>
          </a:p>
          <a:p>
            <a:pPr marL="45720" indent="0">
              <a:spcBef>
                <a:spcPts val="0"/>
              </a:spcBef>
              <a:buNone/>
            </a:pPr>
            <a:r>
              <a:rPr lang="en-US" dirty="0">
                <a:latin typeface="Consolas" panose="020B0609020204030204" pitchFamily="49" charset="0"/>
                <a:cs typeface="Consolas" panose="020B0609020204030204" pitchFamily="49" charset="0"/>
              </a:rPr>
              <a:t>  </a:t>
            </a:r>
            <a:r>
              <a:rPr lang="en-US" b="1" dirty="0">
                <a:solidFill>
                  <a:srgbClr val="7F0055"/>
                </a:solidFill>
                <a:latin typeface="Consolas"/>
              </a:rPr>
              <a:t>private</a:t>
            </a:r>
            <a:r>
              <a:rPr lang="en-US" dirty="0">
                <a:latin typeface="Consolas" panose="020B0609020204030204" pitchFamily="49" charset="0"/>
                <a:cs typeface="Consolas" panose="020B0609020204030204" pitchFamily="49" charset="0"/>
              </a:rPr>
              <a:t> Square wall;</a:t>
            </a:r>
          </a:p>
          <a:p>
            <a:pPr marL="45720" indent="0">
              <a:spcBef>
                <a:spcPts val="0"/>
              </a:spcBef>
              <a:buNone/>
            </a:pPr>
            <a:r>
              <a:rPr lang="en-US" dirty="0">
                <a:latin typeface="Consolas" panose="020B0609020204030204" pitchFamily="49" charset="0"/>
                <a:cs typeface="Consolas" panose="020B0609020204030204" pitchFamily="49" charset="0"/>
              </a:rPr>
              <a:t>  </a:t>
            </a:r>
            <a:r>
              <a:rPr lang="en-US" b="1" dirty="0">
                <a:solidFill>
                  <a:srgbClr val="7F0055"/>
                </a:solidFill>
                <a:latin typeface="Consolas"/>
              </a:rPr>
              <a:t>private</a:t>
            </a:r>
            <a:r>
              <a:rPr lang="en-US" dirty="0">
                <a:latin typeface="Consolas" panose="020B0609020204030204" pitchFamily="49" charset="0"/>
                <a:cs typeface="Consolas" panose="020B0609020204030204" pitchFamily="49" charset="0"/>
              </a:rPr>
              <a:t> Square window;</a:t>
            </a:r>
          </a:p>
          <a:p>
            <a:pPr marL="45720" indent="0">
              <a:spcBef>
                <a:spcPts val="0"/>
              </a:spcBef>
              <a:buNone/>
            </a:pPr>
            <a:r>
              <a:rPr lang="en-US" dirty="0">
                <a:latin typeface="Consolas" panose="020B0609020204030204" pitchFamily="49" charset="0"/>
                <a:cs typeface="Consolas" panose="020B0609020204030204" pitchFamily="49" charset="0"/>
              </a:rPr>
              <a:t>  </a:t>
            </a:r>
            <a:r>
              <a:rPr lang="en-US" b="1" dirty="0">
                <a:solidFill>
                  <a:srgbClr val="7F0055"/>
                </a:solidFill>
                <a:latin typeface="Consolas"/>
              </a:rPr>
              <a:t>private</a:t>
            </a:r>
            <a:r>
              <a:rPr lang="en-US" dirty="0">
                <a:latin typeface="Consolas" panose="020B0609020204030204" pitchFamily="49" charset="0"/>
                <a:cs typeface="Consolas" panose="020B0609020204030204" pitchFamily="49" charset="0"/>
              </a:rPr>
              <a:t> Triangle roof;</a:t>
            </a:r>
          </a:p>
          <a:p>
            <a:pPr marL="45720" indent="0">
              <a:spcBef>
                <a:spcPts val="0"/>
              </a:spcBef>
              <a:buNone/>
            </a:pPr>
            <a:r>
              <a:rPr lang="en-US" dirty="0">
                <a:latin typeface="Consolas" panose="020B0609020204030204" pitchFamily="49" charset="0"/>
                <a:cs typeface="Consolas" panose="020B0609020204030204" pitchFamily="49" charset="0"/>
              </a:rPr>
              <a:t>  </a:t>
            </a:r>
            <a:r>
              <a:rPr lang="en-US" b="1" dirty="0">
                <a:solidFill>
                  <a:srgbClr val="7F0055"/>
                </a:solidFill>
                <a:latin typeface="Consolas"/>
              </a:rPr>
              <a:t>private</a:t>
            </a:r>
            <a:r>
              <a:rPr lang="en-US" dirty="0">
                <a:latin typeface="Consolas" panose="020B0609020204030204" pitchFamily="49" charset="0"/>
                <a:cs typeface="Consolas" panose="020B0609020204030204" pitchFamily="49" charset="0"/>
              </a:rPr>
              <a:t> Circle sun;</a:t>
            </a:r>
          </a:p>
          <a:p>
            <a:pPr marL="0" lvl="0" indent="0">
              <a:spcBef>
                <a:spcPts val="0"/>
              </a:spcBef>
              <a:buClrTx/>
              <a:buNone/>
            </a:pPr>
            <a:r>
              <a:rPr lang="en-US" dirty="0">
                <a:latin typeface="Consolas" panose="020B0609020204030204" pitchFamily="49" charset="0"/>
                <a:cs typeface="Consolas" panose="020B0609020204030204" pitchFamily="49" charset="0"/>
              </a:rPr>
              <a:t>  </a:t>
            </a:r>
            <a:r>
              <a:rPr lang="en-US" dirty="0">
                <a:solidFill>
                  <a:srgbClr val="000000"/>
                </a:solidFill>
                <a:latin typeface="Consolas"/>
              </a:rPr>
              <a:t>...</a:t>
            </a:r>
          </a:p>
          <a:p>
            <a:endParaRPr lang="en-US" dirty="0"/>
          </a:p>
          <a:p>
            <a:endParaRPr lang="en-US" dirty="0"/>
          </a:p>
        </p:txBody>
      </p:sp>
      <p:sp>
        <p:nvSpPr>
          <p:cNvPr id="5" name="Content Placeholder 4"/>
          <p:cNvSpPr>
            <a:spLocks noGrp="1"/>
          </p:cNvSpPr>
          <p:nvPr>
            <p:ph sz="half" idx="2"/>
          </p:nvPr>
        </p:nvSpPr>
        <p:spPr>
          <a:xfrm>
            <a:off x="4343400" y="1719071"/>
            <a:ext cx="4648200" cy="4912233"/>
          </a:xfrm>
        </p:spPr>
        <p:txBody>
          <a:bodyPr>
            <a:normAutofit/>
          </a:bodyPr>
          <a:lstStyle/>
          <a:p>
            <a:r>
              <a:rPr lang="en-US" dirty="0" smtClean="0"/>
              <a:t>Local Variable</a:t>
            </a:r>
          </a:p>
          <a:p>
            <a:pPr lvl="1"/>
            <a:r>
              <a:rPr lang="en-GB" dirty="0"/>
              <a:t>A variable defined inside a </a:t>
            </a:r>
            <a:r>
              <a:rPr lang="en-GB" i="1" dirty="0"/>
              <a:t>method body</a:t>
            </a:r>
            <a:r>
              <a:rPr lang="en-GB" dirty="0"/>
              <a:t>. </a:t>
            </a:r>
            <a:endParaRPr lang="en-GB" dirty="0" smtClean="0"/>
          </a:p>
          <a:p>
            <a:pPr lvl="1"/>
            <a:endParaRPr lang="en-GB" dirty="0"/>
          </a:p>
          <a:p>
            <a:pPr marL="0" lvl="0" indent="0">
              <a:spcBef>
                <a:spcPts val="0"/>
              </a:spcBef>
              <a:buClrTx/>
              <a:buNone/>
            </a:pPr>
            <a:r>
              <a:rPr lang="en-US" sz="1600" dirty="0">
                <a:solidFill>
                  <a:srgbClr val="000000"/>
                </a:solidFill>
                <a:latin typeface="Consolas"/>
              </a:rPr>
              <a:t> </a:t>
            </a:r>
            <a:endParaRPr lang="en-US" sz="1600" dirty="0" smtClean="0">
              <a:solidFill>
                <a:srgbClr val="000000"/>
              </a:solidFill>
              <a:latin typeface="Consolas"/>
            </a:endParaRPr>
          </a:p>
          <a:p>
            <a:pPr marL="0" lvl="0" indent="0">
              <a:spcBef>
                <a:spcPts val="0"/>
              </a:spcBef>
              <a:buClrTx/>
              <a:buNone/>
            </a:pPr>
            <a:endParaRPr lang="en-US" sz="1600" b="1" dirty="0">
              <a:solidFill>
                <a:srgbClr val="000000"/>
              </a:solidFill>
              <a:latin typeface="Consolas"/>
            </a:endParaRPr>
          </a:p>
          <a:p>
            <a:pPr marL="0" lvl="0" indent="0">
              <a:spcBef>
                <a:spcPts val="0"/>
              </a:spcBef>
              <a:buClrTx/>
              <a:buNone/>
            </a:pPr>
            <a:endParaRPr lang="en-US" sz="1600" b="1" dirty="0" smtClean="0">
              <a:solidFill>
                <a:srgbClr val="000000"/>
              </a:solidFill>
              <a:latin typeface="Consolas"/>
            </a:endParaRPr>
          </a:p>
          <a:p>
            <a:pPr marL="0" lvl="0" indent="0">
              <a:spcBef>
                <a:spcPts val="0"/>
              </a:spcBef>
              <a:buClrTx/>
              <a:buNone/>
            </a:pPr>
            <a:endParaRPr lang="en-US" sz="1600" b="1" dirty="0">
              <a:solidFill>
                <a:srgbClr val="000000"/>
              </a:solidFill>
              <a:latin typeface="Consolas"/>
            </a:endParaRPr>
          </a:p>
          <a:p>
            <a:pPr marL="0" lvl="0" indent="0">
              <a:spcBef>
                <a:spcPts val="0"/>
              </a:spcBef>
              <a:buClrTx/>
              <a:buNone/>
            </a:pPr>
            <a:r>
              <a:rPr lang="en-US" b="1" dirty="0" smtClean="0">
                <a:solidFill>
                  <a:srgbClr val="7F0055"/>
                </a:solidFill>
                <a:latin typeface="Consolas"/>
              </a:rPr>
              <a:t>public</a:t>
            </a:r>
            <a:r>
              <a:rPr lang="en-US" b="1" dirty="0" smtClean="0">
                <a:solidFill>
                  <a:srgbClr val="000000"/>
                </a:solidFill>
                <a:latin typeface="Consolas"/>
              </a:rPr>
              <a:t> </a:t>
            </a:r>
            <a:r>
              <a:rPr lang="en-US" b="1" dirty="0">
                <a:solidFill>
                  <a:srgbClr val="7F0055"/>
                </a:solidFill>
                <a:latin typeface="Consolas"/>
              </a:rPr>
              <a:t>static</a:t>
            </a:r>
            <a:r>
              <a:rPr lang="en-US" b="1" dirty="0">
                <a:solidFill>
                  <a:srgbClr val="000000"/>
                </a:solidFill>
                <a:latin typeface="Consolas"/>
              </a:rPr>
              <a:t> </a:t>
            </a:r>
            <a:r>
              <a:rPr lang="en-US" b="1" dirty="0">
                <a:solidFill>
                  <a:srgbClr val="7F0055"/>
                </a:solidFill>
                <a:latin typeface="Consolas"/>
              </a:rPr>
              <a:t>void</a:t>
            </a:r>
            <a:r>
              <a:rPr lang="en-US" b="1" dirty="0">
                <a:solidFill>
                  <a:srgbClr val="000000"/>
                </a:solidFill>
                <a:latin typeface="Consolas"/>
              </a:rPr>
              <a:t> </a:t>
            </a:r>
            <a:r>
              <a:rPr lang="en-US" dirty="0" smtClean="0">
                <a:solidFill>
                  <a:srgbClr val="000000"/>
                </a:solidFill>
                <a:latin typeface="Consolas"/>
              </a:rPr>
              <a:t>main</a:t>
            </a:r>
            <a:br>
              <a:rPr lang="en-US" dirty="0" smtClean="0">
                <a:solidFill>
                  <a:srgbClr val="000000"/>
                </a:solidFill>
                <a:latin typeface="Consolas"/>
              </a:rPr>
            </a:br>
            <a:r>
              <a:rPr lang="en-US" dirty="0" smtClean="0">
                <a:solidFill>
                  <a:srgbClr val="000000"/>
                </a:solidFill>
                <a:latin typeface="Consolas"/>
              </a:rPr>
              <a:t>            (</a:t>
            </a:r>
            <a:r>
              <a:rPr lang="en-US" dirty="0">
                <a:solidFill>
                  <a:srgbClr val="000000"/>
                </a:solidFill>
                <a:latin typeface="Consolas"/>
              </a:rPr>
              <a:t>String[] </a:t>
            </a:r>
            <a:r>
              <a:rPr lang="en-US" dirty="0" err="1" smtClean="0">
                <a:solidFill>
                  <a:srgbClr val="000000"/>
                </a:solidFill>
                <a:latin typeface="Consolas"/>
              </a:rPr>
              <a:t>args</a:t>
            </a:r>
            <a:r>
              <a:rPr lang="en-US" dirty="0" smtClean="0">
                <a:solidFill>
                  <a:srgbClr val="000000"/>
                </a:solidFill>
                <a:latin typeface="Consolas"/>
              </a:rPr>
              <a:t>) {</a:t>
            </a:r>
          </a:p>
          <a:p>
            <a:pPr marL="0" lvl="0" indent="0">
              <a:spcBef>
                <a:spcPts val="0"/>
              </a:spcBef>
              <a:buClrTx/>
              <a:buNone/>
            </a:pPr>
            <a:r>
              <a:rPr lang="en-US" b="1" dirty="0" smtClean="0">
                <a:solidFill>
                  <a:srgbClr val="7F0055"/>
                </a:solidFill>
                <a:latin typeface="Consolas"/>
              </a:rPr>
              <a:t>   </a:t>
            </a:r>
            <a:r>
              <a:rPr lang="en-US" dirty="0">
                <a:solidFill>
                  <a:srgbClr val="000000"/>
                </a:solidFill>
                <a:latin typeface="Consolas"/>
              </a:rPr>
              <a:t>...</a:t>
            </a:r>
          </a:p>
          <a:p>
            <a:pPr marL="0" lvl="0" indent="0">
              <a:spcBef>
                <a:spcPts val="0"/>
              </a:spcBef>
              <a:buClrTx/>
              <a:buNone/>
            </a:pPr>
            <a:r>
              <a:rPr lang="en-US" b="1" dirty="0">
                <a:solidFill>
                  <a:srgbClr val="7F0055"/>
                </a:solidFill>
                <a:latin typeface="Consolas"/>
              </a:rPr>
              <a:t> </a:t>
            </a:r>
            <a:r>
              <a:rPr lang="en-US" b="1" dirty="0" smtClean="0">
                <a:solidFill>
                  <a:srgbClr val="7F0055"/>
                </a:solidFill>
                <a:latin typeface="Consolas"/>
              </a:rPr>
              <a:t>  double</a:t>
            </a:r>
            <a:r>
              <a:rPr lang="en-US" b="1" dirty="0" smtClean="0">
                <a:solidFill>
                  <a:srgbClr val="000000"/>
                </a:solidFill>
                <a:latin typeface="Consolas"/>
              </a:rPr>
              <a:t> </a:t>
            </a:r>
            <a:r>
              <a:rPr lang="en-US" dirty="0" err="1">
                <a:solidFill>
                  <a:srgbClr val="000000"/>
                </a:solidFill>
                <a:latin typeface="Consolas"/>
              </a:rPr>
              <a:t>discountPercent</a:t>
            </a:r>
            <a:r>
              <a:rPr lang="en-US" dirty="0">
                <a:solidFill>
                  <a:srgbClr val="000000"/>
                </a:solidFill>
                <a:latin typeface="Consolas"/>
              </a:rPr>
              <a:t> = .2;</a:t>
            </a:r>
          </a:p>
          <a:p>
            <a:pPr marL="0" lvl="0" indent="0">
              <a:spcBef>
                <a:spcPts val="0"/>
              </a:spcBef>
              <a:buClrTx/>
              <a:buNone/>
            </a:pPr>
            <a:r>
              <a:rPr lang="en-US" dirty="0">
                <a:solidFill>
                  <a:srgbClr val="000000"/>
                </a:solidFill>
                <a:latin typeface="Consolas"/>
              </a:rPr>
              <a:t>   </a:t>
            </a:r>
          </a:p>
          <a:p>
            <a:pPr marL="0" lvl="0" indent="0">
              <a:spcBef>
                <a:spcPts val="0"/>
              </a:spcBef>
              <a:buClrTx/>
              <a:buNone/>
            </a:pPr>
            <a:r>
              <a:rPr lang="en-US" sz="1600" dirty="0">
                <a:solidFill>
                  <a:srgbClr val="000000"/>
                </a:solidFill>
                <a:latin typeface="Consolas"/>
              </a:rPr>
              <a:t> </a:t>
            </a:r>
            <a:endParaRPr lang="en-US" dirty="0"/>
          </a:p>
          <a:p>
            <a:pPr lvl="1"/>
            <a:endParaRPr lang="en-US" dirty="0" smtClean="0"/>
          </a:p>
        </p:txBody>
      </p:sp>
      <p:sp>
        <p:nvSpPr>
          <p:cNvPr id="3" name="Title 2"/>
          <p:cNvSpPr>
            <a:spLocks noGrp="1"/>
          </p:cNvSpPr>
          <p:nvPr>
            <p:ph type="title"/>
          </p:nvPr>
        </p:nvSpPr>
        <p:spPr/>
        <p:txBody>
          <a:bodyPr/>
          <a:lstStyle/>
          <a:p>
            <a:r>
              <a:rPr lang="en-US" dirty="0" smtClean="0"/>
              <a:t>Local vs. Instance Variables</a:t>
            </a:r>
            <a:endParaRPr lang="en-US" dirty="0"/>
          </a:p>
        </p:txBody>
      </p:sp>
    </p:spTree>
    <p:extLst>
      <p:ext uri="{BB962C8B-B14F-4D97-AF65-F5344CB8AC3E}">
        <p14:creationId xmlns:p14="http://schemas.microsoft.com/office/powerpoint/2010/main" val="1467328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3"/>
          <p:cNvSpPr>
            <a:spLocks noGrp="1" noChangeArrowheads="1"/>
          </p:cNvSpPr>
          <p:nvPr>
            <p:ph sz="half" idx="1"/>
          </p:nvPr>
        </p:nvSpPr>
        <p:spPr>
          <a:xfrm>
            <a:off x="273132" y="1719071"/>
            <a:ext cx="3336342" cy="4912233"/>
          </a:xfrm>
        </p:spPr>
        <p:txBody>
          <a:bodyPr/>
          <a:lstStyle/>
          <a:p>
            <a:pPr>
              <a:lnSpc>
                <a:spcPct val="90000"/>
              </a:lnSpc>
              <a:spcAft>
                <a:spcPts val="600"/>
              </a:spcAft>
            </a:pPr>
            <a:r>
              <a:rPr lang="en-US" i="1" dirty="0"/>
              <a:t>Scope</a:t>
            </a:r>
            <a:r>
              <a:rPr lang="en-US" dirty="0"/>
              <a:t> refers to the part of a program that has access to a variable’s contents.</a:t>
            </a:r>
          </a:p>
          <a:p>
            <a:pPr>
              <a:lnSpc>
                <a:spcPct val="90000"/>
              </a:lnSpc>
              <a:spcAft>
                <a:spcPts val="600"/>
              </a:spcAft>
            </a:pPr>
            <a:r>
              <a:rPr lang="en-US" dirty="0"/>
              <a:t>Variables declared inside a method (like the </a:t>
            </a:r>
            <a:r>
              <a:rPr lang="en-US" dirty="0">
                <a:latin typeface="Courier New" pitchFamily="49" charset="0"/>
                <a:cs typeface="Courier New" pitchFamily="49" charset="0"/>
              </a:rPr>
              <a:t>main</a:t>
            </a:r>
            <a:r>
              <a:rPr lang="en-US" dirty="0"/>
              <a:t> method) are called </a:t>
            </a:r>
            <a:r>
              <a:rPr lang="en-US" i="1" dirty="0"/>
              <a:t>local variables</a:t>
            </a:r>
            <a:r>
              <a:rPr lang="en-US" dirty="0"/>
              <a:t>.</a:t>
            </a:r>
          </a:p>
          <a:p>
            <a:pPr>
              <a:lnSpc>
                <a:spcPct val="90000"/>
              </a:lnSpc>
              <a:spcAft>
                <a:spcPts val="600"/>
              </a:spcAft>
            </a:pPr>
            <a:r>
              <a:rPr lang="en-US" dirty="0"/>
              <a:t>The scope of a local variable begins at the declaration of the variable and ends at the end of the method in which it was declared</a:t>
            </a:r>
            <a:r>
              <a:rPr lang="en-US" dirty="0" smtClean="0"/>
              <a:t>.</a:t>
            </a:r>
          </a:p>
          <a:p>
            <a:pPr>
              <a:lnSpc>
                <a:spcPct val="90000"/>
              </a:lnSpc>
              <a:spcAft>
                <a:spcPts val="600"/>
              </a:spcAft>
            </a:pPr>
            <a:r>
              <a:rPr lang="en-US" dirty="0" smtClean="0"/>
              <a:t>This </a:t>
            </a:r>
            <a:r>
              <a:rPr lang="en-US" dirty="0"/>
              <a:t>program contains an intentional error</a:t>
            </a:r>
            <a:r>
              <a:rPr lang="en-US" dirty="0" smtClean="0"/>
              <a:t>.</a:t>
            </a:r>
            <a:endParaRPr lang="en-US" dirty="0"/>
          </a:p>
        </p:txBody>
      </p:sp>
      <p:sp>
        <p:nvSpPr>
          <p:cNvPr id="2" name="Content Placeholder 1"/>
          <p:cNvSpPr>
            <a:spLocks noGrp="1"/>
          </p:cNvSpPr>
          <p:nvPr>
            <p:ph sz="half" idx="2"/>
          </p:nvPr>
        </p:nvSpPr>
        <p:spPr>
          <a:xfrm>
            <a:off x="3850105" y="1719071"/>
            <a:ext cx="5056389" cy="4912233"/>
          </a:xfrm>
        </p:spPr>
        <p:txBody>
          <a:bodyPr>
            <a:normAutofit/>
          </a:bodyPr>
          <a:lstStyle/>
          <a:p>
            <a:pPr marL="45720" indent="0">
              <a:buNone/>
            </a:pPr>
            <a:r>
              <a:rPr lang="en-US" sz="1600" dirty="0">
                <a:solidFill>
                  <a:srgbClr val="3F7F5F"/>
                </a:solidFill>
                <a:latin typeface="Consolas"/>
              </a:rPr>
              <a:t>// This program can't find its variable.</a:t>
            </a:r>
          </a:p>
          <a:p>
            <a:pPr marL="45720" indent="0">
              <a:buNone/>
            </a:pPr>
            <a:endParaRPr lang="en-US" sz="1600" dirty="0">
              <a:latin typeface="Consolas"/>
            </a:endParaRPr>
          </a:p>
          <a:p>
            <a:pPr marL="45720" indent="0">
              <a:buNone/>
            </a:pPr>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class</a:t>
            </a:r>
            <a:r>
              <a:rPr lang="en-US" sz="1600" dirty="0">
                <a:solidFill>
                  <a:srgbClr val="000000"/>
                </a:solidFill>
                <a:latin typeface="Consolas"/>
              </a:rPr>
              <a:t> Scope</a:t>
            </a:r>
          </a:p>
          <a:p>
            <a:pPr marL="45720" indent="0">
              <a:buNone/>
            </a:pPr>
            <a:r>
              <a:rPr lang="en-US" sz="1600" dirty="0">
                <a:solidFill>
                  <a:srgbClr val="000000"/>
                </a:solidFill>
                <a:latin typeface="Consolas"/>
              </a:rPr>
              <a:t>{</a:t>
            </a:r>
          </a:p>
          <a:p>
            <a:pPr marL="45720" indent="0">
              <a:buNone/>
            </a:pPr>
            <a:r>
              <a:rPr lang="en-US" sz="1600" dirty="0">
                <a:solidFill>
                  <a:srgbClr val="000000"/>
                </a:solidFill>
                <a:latin typeface="Consolas"/>
              </a:rPr>
              <a:t>   </a:t>
            </a:r>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a:solidFill>
                  <a:srgbClr val="7F0055"/>
                </a:solidFill>
                <a:latin typeface="Consolas"/>
              </a:rPr>
              <a:t>void</a:t>
            </a:r>
            <a:r>
              <a:rPr lang="en-US" sz="1600" dirty="0">
                <a:solidFill>
                  <a:srgbClr val="000000"/>
                </a:solidFill>
                <a:latin typeface="Consolas"/>
              </a:rPr>
              <a:t> main(String[] </a:t>
            </a:r>
            <a:r>
              <a:rPr lang="en-US" sz="1600" dirty="0" err="1">
                <a:solidFill>
                  <a:srgbClr val="000000"/>
                </a:solidFill>
                <a:latin typeface="Consolas"/>
              </a:rPr>
              <a:t>args</a:t>
            </a:r>
            <a:r>
              <a:rPr lang="en-US" sz="1600" dirty="0">
                <a:solidFill>
                  <a:srgbClr val="000000"/>
                </a:solidFill>
                <a:latin typeface="Consolas"/>
              </a:rPr>
              <a:t>)</a:t>
            </a:r>
          </a:p>
          <a:p>
            <a:pPr marL="45720" indent="0">
              <a:buNone/>
            </a:pPr>
            <a:r>
              <a:rPr lang="en-US" sz="1600" dirty="0">
                <a:solidFill>
                  <a:srgbClr val="000000"/>
                </a:solidFill>
                <a:latin typeface="Consolas"/>
              </a:rPr>
              <a:t>   {</a:t>
            </a:r>
          </a:p>
          <a:p>
            <a:pPr marL="45720" indent="0">
              <a:buNone/>
            </a:pPr>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(value); </a:t>
            </a:r>
            <a:r>
              <a:rPr lang="en-US" sz="1600" i="1" dirty="0">
                <a:solidFill>
                  <a:srgbClr val="3F7F5F"/>
                </a:solidFill>
                <a:latin typeface="Consolas"/>
              </a:rPr>
              <a:t>// ERROR!</a:t>
            </a:r>
          </a:p>
          <a:p>
            <a:pPr marL="45720" indent="0">
              <a:buNone/>
            </a:pPr>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value = 100;</a:t>
            </a:r>
          </a:p>
          <a:p>
            <a:pPr marL="45720" indent="0">
              <a:buNone/>
            </a:pPr>
            <a:r>
              <a:rPr lang="en-US" sz="1600" dirty="0">
                <a:solidFill>
                  <a:srgbClr val="000000"/>
                </a:solidFill>
                <a:latin typeface="Consolas"/>
              </a:rPr>
              <a:t>   }</a:t>
            </a:r>
          </a:p>
          <a:p>
            <a:pPr marL="45720" indent="0">
              <a:buNone/>
            </a:pPr>
            <a:r>
              <a:rPr lang="en-US" sz="1600" dirty="0">
                <a:solidFill>
                  <a:srgbClr val="000000"/>
                </a:solidFill>
                <a:latin typeface="Consolas"/>
              </a:rPr>
              <a:t>}</a:t>
            </a:r>
            <a:endParaRPr lang="en-US" sz="1600" dirty="0"/>
          </a:p>
        </p:txBody>
      </p:sp>
      <p:sp>
        <p:nvSpPr>
          <p:cNvPr id="78851" name="Rectangle 2"/>
          <p:cNvSpPr>
            <a:spLocks noGrp="1" noChangeArrowheads="1"/>
          </p:cNvSpPr>
          <p:nvPr>
            <p:ph type="title"/>
          </p:nvPr>
        </p:nvSpPr>
        <p:spPr/>
        <p:txBody>
          <a:bodyPr/>
          <a:lstStyle/>
          <a:p>
            <a:r>
              <a:rPr lang="en-US" dirty="0"/>
              <a:t>Scope</a:t>
            </a:r>
          </a:p>
        </p:txBody>
      </p:sp>
      <p:grpSp>
        <p:nvGrpSpPr>
          <p:cNvPr id="5" name="Group 4"/>
          <p:cNvGrpSpPr/>
          <p:nvPr/>
        </p:nvGrpSpPr>
        <p:grpSpPr>
          <a:xfrm>
            <a:off x="7829550" y="152400"/>
            <a:ext cx="1009650" cy="1186766"/>
            <a:chOff x="7772400" y="158065"/>
            <a:chExt cx="1009650" cy="1186766"/>
          </a:xfrm>
        </p:grpSpPr>
        <p:sp>
          <p:nvSpPr>
            <p:cNvPr id="6" name="Rectangle 5"/>
            <p:cNvSpPr/>
            <p:nvPr/>
          </p:nvSpPr>
          <p:spPr>
            <a:xfrm>
              <a:off x="7848600" y="914400"/>
              <a:ext cx="933450" cy="430431"/>
            </a:xfrm>
            <a:prstGeom prst="rect">
              <a:avLst/>
            </a:prstGeom>
            <a:solidFill>
              <a:srgbClr val="5E8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29</a:t>
              </a:r>
              <a:endParaRPr lang="en-US"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58065"/>
              <a:ext cx="971550" cy="971550"/>
            </a:xfrm>
            <a:prstGeom prst="rect">
              <a:avLst/>
            </a:prstGeom>
          </p:spPr>
        </p:pic>
      </p:grpSp>
    </p:spTree>
    <p:extLst>
      <p:ext uri="{BB962C8B-B14F-4D97-AF65-F5344CB8AC3E}">
        <p14:creationId xmlns:p14="http://schemas.microsoft.com/office/powerpoint/2010/main" val="1497104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228600" y="1600200"/>
            <a:ext cx="3586937" cy="5181600"/>
          </a:xfrm>
          <a:prstGeom prst="flowChartDocumen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 </a:t>
            </a:r>
            <a:r>
              <a:rPr lang="en-US" dirty="0" smtClean="0">
                <a:solidFill>
                  <a:schemeClr val="tx1"/>
                </a:solidFill>
              </a:rPr>
              <a:t>method:  </a:t>
            </a:r>
            <a:r>
              <a:rPr lang="en-US" b="1" dirty="0" smtClean="0">
                <a:solidFill>
                  <a:srgbClr val="C00000"/>
                </a:solidFill>
              </a:rPr>
              <a:t>main</a:t>
            </a:r>
            <a:endParaRPr lang="en-US" b="1" dirty="0">
              <a:solidFill>
                <a:srgbClr val="C00000"/>
              </a:solidFill>
            </a:endParaRPr>
          </a:p>
        </p:txBody>
      </p:sp>
      <p:sp>
        <p:nvSpPr>
          <p:cNvPr id="4" name="Title 3"/>
          <p:cNvSpPr>
            <a:spLocks noGrp="1"/>
          </p:cNvSpPr>
          <p:nvPr>
            <p:ph type="title"/>
          </p:nvPr>
        </p:nvSpPr>
        <p:spPr/>
        <p:txBody>
          <a:bodyPr/>
          <a:lstStyle/>
          <a:p>
            <a:r>
              <a:rPr lang="en-US" dirty="0" smtClean="0"/>
              <a:t>Tracing local variables:</a:t>
            </a:r>
            <a:br>
              <a:rPr lang="en-US" dirty="0" smtClean="0"/>
            </a:br>
            <a:r>
              <a:rPr lang="en-US" dirty="0" smtClean="0"/>
              <a:t>A Review</a:t>
            </a:r>
            <a:endParaRPr lang="en-US" dirty="0"/>
          </a:p>
        </p:txBody>
      </p:sp>
      <p:sp>
        <p:nvSpPr>
          <p:cNvPr id="6" name="Content Placeholder 4"/>
          <p:cNvSpPr txBox="1">
            <a:spLocks/>
          </p:cNvSpPr>
          <p:nvPr/>
        </p:nvSpPr>
        <p:spPr>
          <a:xfrm>
            <a:off x="228600" y="1871470"/>
            <a:ext cx="3446722" cy="4802045"/>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937" y="1719071"/>
            <a:ext cx="49720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65407" y="2300229"/>
            <a:ext cx="2913322" cy="888798"/>
            <a:chOff x="914400" y="2590800"/>
            <a:chExt cx="1676400" cy="609600"/>
          </a:xfrm>
        </p:grpSpPr>
        <p:sp>
          <p:nvSpPr>
            <p:cNvPr id="7" name="Rectangle 6"/>
            <p:cNvSpPr/>
            <p:nvPr/>
          </p:nvSpPr>
          <p:spPr>
            <a:xfrm>
              <a:off x="914400" y="2590800"/>
              <a:ext cx="1676400" cy="609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smtClean="0">
                <a:solidFill>
                  <a:schemeClr val="tx1"/>
                </a:solidFill>
                <a:latin typeface="Courier New" pitchFamily="49" charset="0"/>
                <a:cs typeface="Courier New" pitchFamily="49" charset="0"/>
              </a:endParaRPr>
            </a:p>
            <a:p>
              <a:endParaRPr lang="en-US" sz="1400" b="1" dirty="0">
                <a:solidFill>
                  <a:schemeClr val="tx1"/>
                </a:solidFill>
                <a:latin typeface="Courier New" pitchFamily="49" charset="0"/>
                <a:cs typeface="Courier New" pitchFamily="49" charset="0"/>
              </a:endParaRPr>
            </a:p>
            <a:p>
              <a:endParaRPr lang="en-US" sz="1400" b="1" dirty="0">
                <a:solidFill>
                  <a:schemeClr val="tx1"/>
                </a:solidFill>
                <a:latin typeface="Courier New" pitchFamily="49" charset="0"/>
                <a:cs typeface="Courier New" pitchFamily="49" charset="0"/>
              </a:endParaRPr>
            </a:p>
            <a:p>
              <a:r>
                <a:rPr lang="en-US" sz="1400" b="1" dirty="0" err="1" smtClean="0">
                  <a:solidFill>
                    <a:schemeClr val="tx1"/>
                  </a:solidFill>
                  <a:latin typeface="Courier New" pitchFamily="49" charset="0"/>
                  <a:cs typeface="Courier New" pitchFamily="49" charset="0"/>
                </a:rPr>
                <a:t>sc</a:t>
              </a:r>
              <a:endParaRPr lang="en-US" sz="1400" b="1" dirty="0" smtClean="0">
                <a:solidFill>
                  <a:schemeClr val="tx1"/>
                </a:solidFill>
                <a:latin typeface="Courier New" pitchFamily="49" charset="0"/>
                <a:cs typeface="Courier New" pitchFamily="49" charset="0"/>
              </a:endParaRPr>
            </a:p>
            <a:p>
              <a:endParaRPr lang="en-US" sz="1400" b="1" dirty="0" smtClean="0">
                <a:solidFill>
                  <a:schemeClr val="tx1"/>
                </a:solidFill>
                <a:latin typeface="Courier New" pitchFamily="49" charset="0"/>
                <a:cs typeface="Courier New" pitchFamily="49" charset="0"/>
              </a:endParaRPr>
            </a:p>
            <a:p>
              <a:endParaRPr lang="en-US" sz="1400" b="1" dirty="0">
                <a:solidFill>
                  <a:schemeClr val="tx1"/>
                </a:solidFill>
                <a:latin typeface="Courier New" pitchFamily="49" charset="0"/>
                <a:cs typeface="Courier New" pitchFamily="49" charset="0"/>
              </a:endParaRPr>
            </a:p>
            <a:p>
              <a:endParaRPr lang="en-US" sz="800" b="1" dirty="0" smtClean="0">
                <a:solidFill>
                  <a:schemeClr val="tx1"/>
                </a:solidFill>
                <a:latin typeface="Courier New" pitchFamily="49" charset="0"/>
                <a:cs typeface="Courier New" pitchFamily="49" charset="0"/>
              </a:endParaRPr>
            </a:p>
            <a:p>
              <a:r>
                <a:rPr lang="en-US" sz="1200" b="1" dirty="0" smtClean="0">
                  <a:solidFill>
                    <a:schemeClr val="tx1"/>
                  </a:solidFill>
                  <a:latin typeface="Courier New" pitchFamily="49" charset="0"/>
                  <a:cs typeface="Courier New" pitchFamily="49" charset="0"/>
                </a:rPr>
                <a:t>     </a:t>
              </a:r>
            </a:p>
            <a:p>
              <a:r>
                <a:rPr lang="en-US" sz="1200" b="1" dirty="0" smtClean="0">
                  <a:solidFill>
                    <a:schemeClr val="tx1"/>
                  </a:solidFill>
                  <a:latin typeface="Courier New" pitchFamily="49" charset="0"/>
                  <a:cs typeface="Courier New" pitchFamily="49" charset="0"/>
                </a:rPr>
                <a:t>          </a:t>
              </a:r>
            </a:p>
            <a:p>
              <a:endParaRPr lang="en-US" sz="1600" b="1" dirty="0">
                <a:solidFill>
                  <a:schemeClr val="tx1"/>
                </a:solidFill>
                <a:latin typeface="Courier New" pitchFamily="49" charset="0"/>
                <a:cs typeface="Courier New" pitchFamily="49" charset="0"/>
              </a:endParaRPr>
            </a:p>
          </p:txBody>
        </p:sp>
        <p:sp>
          <p:nvSpPr>
            <p:cNvPr id="8" name="Rectangle 7"/>
            <p:cNvSpPr/>
            <p:nvPr/>
          </p:nvSpPr>
          <p:spPr>
            <a:xfrm>
              <a:off x="2004060" y="2590800"/>
              <a:ext cx="586740" cy="2438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urier New" pitchFamily="49" charset="0"/>
                  <a:cs typeface="Courier New" pitchFamily="49" charset="0"/>
                </a:rPr>
                <a:t>Scanner</a:t>
              </a:r>
              <a:endParaRPr lang="en-US" sz="1400" b="1" dirty="0">
                <a:solidFill>
                  <a:schemeClr val="tx1"/>
                </a:solidFill>
                <a:latin typeface="Courier New" pitchFamily="49" charset="0"/>
                <a:cs typeface="Courier New" pitchFamily="49" charset="0"/>
              </a:endParaRPr>
            </a:p>
          </p:txBody>
        </p:sp>
      </p:grpSp>
      <p:grpSp>
        <p:nvGrpSpPr>
          <p:cNvPr id="12" name="Group 11"/>
          <p:cNvGrpSpPr/>
          <p:nvPr/>
        </p:nvGrpSpPr>
        <p:grpSpPr>
          <a:xfrm>
            <a:off x="565407" y="4724400"/>
            <a:ext cx="2913322" cy="888798"/>
            <a:chOff x="914400" y="2538537"/>
            <a:chExt cx="1676400" cy="609600"/>
          </a:xfrm>
          <a:solidFill>
            <a:schemeClr val="bg1"/>
          </a:solidFill>
        </p:grpSpPr>
        <p:sp>
          <p:nvSpPr>
            <p:cNvPr id="13" name="Rectangle 12"/>
            <p:cNvSpPr/>
            <p:nvPr/>
          </p:nvSpPr>
          <p:spPr>
            <a:xfrm>
              <a:off x="914400" y="2538537"/>
              <a:ext cx="1676400" cy="6096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urier New" pitchFamily="49" charset="0"/>
                  <a:cs typeface="Courier New" pitchFamily="49" charset="0"/>
                </a:rPr>
                <a:t>subtotal</a:t>
              </a:r>
            </a:p>
            <a:p>
              <a:r>
                <a:rPr lang="en-US" sz="1200" b="1" dirty="0" smtClean="0">
                  <a:solidFill>
                    <a:schemeClr val="tx1"/>
                  </a:solidFill>
                  <a:latin typeface="Courier New" pitchFamily="49" charset="0"/>
                  <a:cs typeface="Courier New" pitchFamily="49" charset="0"/>
                </a:rPr>
                <a:t>   </a:t>
              </a:r>
            </a:p>
            <a:p>
              <a:r>
                <a:rPr lang="en-US" sz="1200" b="1" dirty="0" smtClean="0">
                  <a:solidFill>
                    <a:schemeClr val="tx1"/>
                  </a:solidFill>
                  <a:latin typeface="Courier New" pitchFamily="49" charset="0"/>
                  <a:cs typeface="Courier New" pitchFamily="49" charset="0"/>
                </a:rPr>
                <a:t>          </a:t>
              </a:r>
              <a:r>
                <a:rPr lang="en-US" sz="2800" b="1" dirty="0" smtClean="0">
                  <a:solidFill>
                    <a:schemeClr val="tx1"/>
                  </a:solidFill>
                  <a:latin typeface="Courier New" pitchFamily="49" charset="0"/>
                  <a:cs typeface="Courier New" pitchFamily="49" charset="0"/>
                </a:rPr>
                <a:t>500</a:t>
              </a:r>
              <a:endParaRPr lang="en-US" sz="1600" b="1" dirty="0">
                <a:solidFill>
                  <a:schemeClr val="tx1"/>
                </a:solidFill>
                <a:latin typeface="Courier New" pitchFamily="49" charset="0"/>
                <a:cs typeface="Courier New" pitchFamily="49" charset="0"/>
              </a:endParaRPr>
            </a:p>
          </p:txBody>
        </p:sp>
        <p:sp>
          <p:nvSpPr>
            <p:cNvPr id="14" name="Rectangle 13"/>
            <p:cNvSpPr/>
            <p:nvPr/>
          </p:nvSpPr>
          <p:spPr>
            <a:xfrm>
              <a:off x="2004060" y="2538537"/>
              <a:ext cx="586740" cy="24384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urier New" pitchFamily="49" charset="0"/>
                  <a:cs typeface="Courier New" pitchFamily="49" charset="0"/>
                </a:rPr>
                <a:t>double</a:t>
              </a:r>
              <a:endParaRPr lang="en-US" sz="1400" b="1" dirty="0">
                <a:solidFill>
                  <a:schemeClr val="tx1"/>
                </a:solidFill>
                <a:latin typeface="Courier New" pitchFamily="49" charset="0"/>
                <a:cs typeface="Courier New" pitchFamily="49" charset="0"/>
              </a:endParaRPr>
            </a:p>
          </p:txBody>
        </p:sp>
      </p:grpSp>
      <p:sp>
        <p:nvSpPr>
          <p:cNvPr id="15" name="Rounded Rectangle 14"/>
          <p:cNvSpPr/>
          <p:nvPr/>
        </p:nvSpPr>
        <p:spPr>
          <a:xfrm>
            <a:off x="1219200" y="3505200"/>
            <a:ext cx="1828800"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Scanner object</a:t>
            </a:r>
            <a:endParaRPr lang="en-US" dirty="0">
              <a:solidFill>
                <a:schemeClr val="tx1"/>
              </a:solidFill>
            </a:endParaRPr>
          </a:p>
        </p:txBody>
      </p:sp>
      <p:sp>
        <p:nvSpPr>
          <p:cNvPr id="16" name="Freeform 15"/>
          <p:cNvSpPr/>
          <p:nvPr/>
        </p:nvSpPr>
        <p:spPr>
          <a:xfrm>
            <a:off x="1926634" y="2731827"/>
            <a:ext cx="350267" cy="773373"/>
          </a:xfrm>
          <a:custGeom>
            <a:avLst/>
            <a:gdLst>
              <a:gd name="connsiteX0" fmla="*/ 131903 w 350267"/>
              <a:gd name="connsiteY0" fmla="*/ 0 h 914400"/>
              <a:gd name="connsiteX1" fmla="*/ 9073 w 350267"/>
              <a:gd name="connsiteY1" fmla="*/ 177421 h 914400"/>
              <a:gd name="connsiteX2" fmla="*/ 350267 w 350267"/>
              <a:gd name="connsiteY2" fmla="*/ 914400 h 914400"/>
            </a:gdLst>
            <a:ahLst/>
            <a:cxnLst>
              <a:cxn ang="0">
                <a:pos x="connsiteX0" y="connsiteY0"/>
              </a:cxn>
              <a:cxn ang="0">
                <a:pos x="connsiteX1" y="connsiteY1"/>
              </a:cxn>
              <a:cxn ang="0">
                <a:pos x="connsiteX2" y="connsiteY2"/>
              </a:cxn>
            </a:cxnLst>
            <a:rect l="l" t="t" r="r" b="b"/>
            <a:pathLst>
              <a:path w="350267" h="914400">
                <a:moveTo>
                  <a:pt x="131903" y="0"/>
                </a:moveTo>
                <a:cubicBezTo>
                  <a:pt x="52291" y="12510"/>
                  <a:pt x="-27321" y="25021"/>
                  <a:pt x="9073" y="177421"/>
                </a:cubicBezTo>
                <a:cubicBezTo>
                  <a:pt x="45467" y="329821"/>
                  <a:pt x="197867" y="622110"/>
                  <a:pt x="350267" y="914400"/>
                </a:cubicBezTo>
              </a:path>
            </a:pathLst>
          </a:custGeom>
          <a:noFill/>
          <a:ln w="28575">
            <a:solidFill>
              <a:srgbClr val="00B0F0"/>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0230477">
            <a:off x="2217907" y="6015254"/>
            <a:ext cx="1622559" cy="369332"/>
          </a:xfrm>
          <a:prstGeom prst="rect">
            <a:avLst/>
          </a:prstGeom>
          <a:noFill/>
        </p:spPr>
        <p:txBody>
          <a:bodyPr wrap="none" rtlCol="0">
            <a:spAutoFit/>
          </a:bodyPr>
          <a:lstStyle/>
          <a:p>
            <a:pPr algn="ctr"/>
            <a:r>
              <a:rPr lang="en-US" sz="1800" b="0" dirty="0" smtClean="0">
                <a:solidFill>
                  <a:srgbClr val="C00000"/>
                </a:solidFill>
                <a:latin typeface="Comic Sans MS" panose="030F0702030302020204" pitchFamily="66" charset="0"/>
              </a:rPr>
              <a:t>“scrap paper”</a:t>
            </a:r>
          </a:p>
        </p:txBody>
      </p:sp>
      <p:sp>
        <p:nvSpPr>
          <p:cNvPr id="9" name="TextBox 8"/>
          <p:cNvSpPr txBox="1"/>
          <p:nvPr/>
        </p:nvSpPr>
        <p:spPr>
          <a:xfrm>
            <a:off x="685800" y="2819695"/>
            <a:ext cx="2626040" cy="369332"/>
          </a:xfrm>
          <a:prstGeom prst="rect">
            <a:avLst/>
          </a:prstGeom>
          <a:noFill/>
        </p:spPr>
        <p:txBody>
          <a:bodyPr wrap="none" rtlCol="0">
            <a:spAutoFit/>
          </a:bodyPr>
          <a:lstStyle/>
          <a:p>
            <a:pPr algn="ctr"/>
            <a:r>
              <a:rPr lang="en-US" sz="1800" b="0" dirty="0" smtClean="0">
                <a:solidFill>
                  <a:srgbClr val="00B0F0"/>
                </a:solidFill>
                <a:latin typeface="Comic Sans MS" panose="030F0702030302020204" pitchFamily="66" charset="0"/>
              </a:rPr>
              <a:t>an object    reference</a:t>
            </a:r>
          </a:p>
        </p:txBody>
      </p:sp>
    </p:spTree>
    <p:extLst>
      <p:ext uri="{BB962C8B-B14F-4D97-AF65-F5344CB8AC3E}">
        <p14:creationId xmlns:p14="http://schemas.microsoft.com/office/powerpoint/2010/main" val="1392908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380999" y="1723140"/>
            <a:ext cx="8407893" cy="4407408"/>
          </a:xfrm>
        </p:spPr>
        <p:txBody>
          <a:bodyPr>
            <a:noAutofit/>
          </a:bodyPr>
          <a:lstStyle/>
          <a:p>
            <a:r>
              <a:rPr lang="en-US" dirty="0">
                <a:cs typeface="Times New Roman" pitchFamily="18" charset="0"/>
              </a:rPr>
              <a:t>A </a:t>
            </a:r>
            <a:r>
              <a:rPr lang="en-US" dirty="0">
                <a:solidFill>
                  <a:srgbClr val="C00000"/>
                </a:solidFill>
                <a:cs typeface="Times New Roman" pitchFamily="18" charset="0"/>
              </a:rPr>
              <a:t>variable</a:t>
            </a:r>
            <a:r>
              <a:rPr lang="en-US" dirty="0">
                <a:cs typeface="Times New Roman" pitchFamily="18" charset="0"/>
              </a:rPr>
              <a:t> is a named storage location in the computer’s memory.</a:t>
            </a:r>
          </a:p>
          <a:p>
            <a:r>
              <a:rPr lang="en-US" dirty="0">
                <a:cs typeface="Times New Roman" pitchFamily="18" charset="0"/>
              </a:rPr>
              <a:t>A </a:t>
            </a:r>
            <a:r>
              <a:rPr lang="en-US" dirty="0">
                <a:solidFill>
                  <a:srgbClr val="C00000"/>
                </a:solidFill>
                <a:cs typeface="Times New Roman" pitchFamily="18" charset="0"/>
              </a:rPr>
              <a:t>literal</a:t>
            </a:r>
            <a:r>
              <a:rPr lang="en-US" dirty="0">
                <a:cs typeface="Times New Roman" pitchFamily="18" charset="0"/>
              </a:rPr>
              <a:t> is a value that </a:t>
            </a:r>
            <a:r>
              <a:rPr lang="en-US" dirty="0" smtClean="0">
                <a:cs typeface="Times New Roman" pitchFamily="18" charset="0"/>
              </a:rPr>
              <a:t>is</a:t>
            </a:r>
            <a:br>
              <a:rPr lang="en-US" dirty="0" smtClean="0">
                <a:cs typeface="Times New Roman" pitchFamily="18" charset="0"/>
              </a:rPr>
            </a:br>
            <a:r>
              <a:rPr lang="en-US" dirty="0" smtClean="0">
                <a:cs typeface="Times New Roman" pitchFamily="18" charset="0"/>
              </a:rPr>
              <a:t> </a:t>
            </a:r>
            <a:r>
              <a:rPr lang="en-US" dirty="0">
                <a:cs typeface="Times New Roman" pitchFamily="18" charset="0"/>
              </a:rPr>
              <a:t>written into the code of </a:t>
            </a:r>
            <a:r>
              <a:rPr lang="en-US" dirty="0" smtClean="0">
                <a:cs typeface="Times New Roman" pitchFamily="18" charset="0"/>
              </a:rPr>
              <a:t>a</a:t>
            </a:r>
            <a:br>
              <a:rPr lang="en-US" dirty="0" smtClean="0">
                <a:cs typeface="Times New Roman" pitchFamily="18" charset="0"/>
              </a:rPr>
            </a:br>
            <a:r>
              <a:rPr lang="en-US" dirty="0" smtClean="0">
                <a:cs typeface="Times New Roman" pitchFamily="18" charset="0"/>
              </a:rPr>
              <a:t> </a:t>
            </a:r>
            <a:r>
              <a:rPr lang="en-US" dirty="0">
                <a:cs typeface="Times New Roman" pitchFamily="18" charset="0"/>
              </a:rPr>
              <a:t>program.</a:t>
            </a:r>
          </a:p>
          <a:p>
            <a:r>
              <a:rPr lang="en-US" dirty="0">
                <a:cs typeface="Times New Roman" pitchFamily="18" charset="0"/>
              </a:rPr>
              <a:t>Programmers determine </a:t>
            </a:r>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the </a:t>
            </a:r>
            <a:r>
              <a:rPr lang="en-US" dirty="0">
                <a:cs typeface="Times New Roman" pitchFamily="18" charset="0"/>
              </a:rPr>
              <a:t>number and type </a:t>
            </a:r>
            <a:r>
              <a:rPr lang="en-US" dirty="0" smtClean="0">
                <a:cs typeface="Times New Roman" pitchFamily="18" charset="0"/>
              </a:rPr>
              <a:t>of</a:t>
            </a:r>
            <a:br>
              <a:rPr lang="en-US" dirty="0" smtClean="0">
                <a:cs typeface="Times New Roman" pitchFamily="18" charset="0"/>
              </a:rPr>
            </a:br>
            <a:r>
              <a:rPr lang="en-US" dirty="0" smtClean="0">
                <a:cs typeface="Times New Roman" pitchFamily="18" charset="0"/>
              </a:rPr>
              <a:t>variables </a:t>
            </a:r>
            <a:r>
              <a:rPr lang="en-US" dirty="0">
                <a:cs typeface="Times New Roman" pitchFamily="18" charset="0"/>
              </a:rPr>
              <a:t>a program </a:t>
            </a:r>
            <a:r>
              <a:rPr lang="en-US" dirty="0" smtClean="0">
                <a:cs typeface="Times New Roman" pitchFamily="18" charset="0"/>
              </a:rPr>
              <a:t>will</a:t>
            </a:r>
            <a:br>
              <a:rPr lang="en-US" dirty="0" smtClean="0">
                <a:cs typeface="Times New Roman" pitchFamily="18" charset="0"/>
              </a:rPr>
            </a:br>
            <a:r>
              <a:rPr lang="en-US" dirty="0" smtClean="0">
                <a:cs typeface="Times New Roman" pitchFamily="18" charset="0"/>
              </a:rPr>
              <a:t>need.</a:t>
            </a:r>
          </a:p>
          <a:p>
            <a:endParaRPr lang="en-US" dirty="0" smtClean="0">
              <a:cs typeface="Times New Roman" pitchFamily="18" charset="0"/>
            </a:endParaRPr>
          </a:p>
          <a:p>
            <a:endParaRPr lang="en-US" dirty="0">
              <a:cs typeface="Times New Roman" pitchFamily="18" charset="0"/>
            </a:endParaRPr>
          </a:p>
          <a:p>
            <a:endParaRPr lang="en-US" dirty="0" smtClean="0">
              <a:cs typeface="Times New Roman" pitchFamily="18" charset="0"/>
            </a:endParaRPr>
          </a:p>
          <a:p>
            <a:endParaRPr lang="en-US" dirty="0">
              <a:cs typeface="Times New Roman" pitchFamily="18" charset="0"/>
            </a:endParaRPr>
          </a:p>
        </p:txBody>
      </p:sp>
      <p:sp>
        <p:nvSpPr>
          <p:cNvPr id="28675" name="Rectangle 2"/>
          <p:cNvSpPr>
            <a:spLocks noGrp="1" noChangeArrowheads="1"/>
          </p:cNvSpPr>
          <p:nvPr>
            <p:ph type="title"/>
          </p:nvPr>
        </p:nvSpPr>
        <p:spPr/>
        <p:txBody>
          <a:bodyPr/>
          <a:lstStyle/>
          <a:p>
            <a:r>
              <a:rPr lang="en-US"/>
              <a:t>Variables and Literals</a:t>
            </a:r>
          </a:p>
        </p:txBody>
      </p:sp>
      <p:sp>
        <p:nvSpPr>
          <p:cNvPr id="5" name="Rectangle 4"/>
          <p:cNvSpPr/>
          <p:nvPr/>
        </p:nvSpPr>
        <p:spPr>
          <a:xfrm>
            <a:off x="3862137" y="2320065"/>
            <a:ext cx="5129463" cy="3293209"/>
          </a:xfrm>
          <a:prstGeom prst="rect">
            <a:avLst/>
          </a:prstGeom>
          <a:solidFill>
            <a:schemeClr val="bg1"/>
          </a:solidFill>
        </p:spPr>
        <p:txBody>
          <a:bodyPr wrap="square">
            <a:spAutoFit/>
          </a:bodyPr>
          <a:lstStyle/>
          <a:p>
            <a:r>
              <a:rPr lang="en-US" sz="1600" dirty="0">
                <a:solidFill>
                  <a:srgbClr val="3F7F5F"/>
                </a:solidFill>
                <a:latin typeface="Consolas"/>
              </a:rPr>
              <a:t>// This program has a variable.</a:t>
            </a:r>
          </a:p>
          <a:p>
            <a:endParaRPr lang="en-US" sz="1600" dirty="0">
              <a:latin typeface="Consolas"/>
            </a:endParaRPr>
          </a:p>
          <a:p>
            <a:r>
              <a:rPr lang="en-US" sz="1600" b="1" dirty="0">
                <a:solidFill>
                  <a:srgbClr val="7F0055"/>
                </a:solidFill>
                <a:latin typeface="Consolas"/>
              </a:rPr>
              <a:t>public</a:t>
            </a:r>
            <a:r>
              <a:rPr lang="en-US" sz="1600" b="1" dirty="0">
                <a:solidFill>
                  <a:srgbClr val="000000"/>
                </a:solidFill>
                <a:latin typeface="Consolas"/>
              </a:rPr>
              <a:t> </a:t>
            </a:r>
            <a:r>
              <a:rPr lang="en-US" sz="1600" b="1" dirty="0">
                <a:solidFill>
                  <a:srgbClr val="7F0055"/>
                </a:solidFill>
                <a:latin typeface="Consolas"/>
              </a:rPr>
              <a:t>class</a:t>
            </a:r>
            <a:r>
              <a:rPr lang="en-US" sz="1600" b="1" dirty="0">
                <a:solidFill>
                  <a:srgbClr val="000000"/>
                </a:solidFill>
                <a:latin typeface="Consolas"/>
              </a:rPr>
              <a:t> Variable</a:t>
            </a:r>
          </a:p>
          <a:p>
            <a:r>
              <a:rPr lang="en-US" sz="1600" dirty="0">
                <a:solidFill>
                  <a:srgbClr val="000000"/>
                </a:solidFill>
                <a:latin typeface="Consolas"/>
              </a:rPr>
              <a:t>{</a:t>
            </a:r>
          </a:p>
          <a:p>
            <a:r>
              <a:rPr lang="en-US" sz="1600" dirty="0">
                <a:solidFill>
                  <a:srgbClr val="000000"/>
                </a:solidFill>
                <a:latin typeface="Consolas"/>
              </a:rPr>
              <a:t>   </a:t>
            </a:r>
            <a:r>
              <a:rPr lang="en-US" sz="1600" b="1" dirty="0">
                <a:solidFill>
                  <a:srgbClr val="7F0055"/>
                </a:solidFill>
                <a:latin typeface="Consolas"/>
              </a:rPr>
              <a:t>public</a:t>
            </a:r>
            <a:r>
              <a:rPr lang="en-US" sz="1600" b="1" dirty="0">
                <a:solidFill>
                  <a:srgbClr val="000000"/>
                </a:solidFill>
                <a:latin typeface="Consolas"/>
              </a:rPr>
              <a:t> </a:t>
            </a:r>
            <a:r>
              <a:rPr lang="en-US" sz="1600" b="1" dirty="0">
                <a:solidFill>
                  <a:srgbClr val="7F0055"/>
                </a:solidFill>
                <a:latin typeface="Consolas"/>
              </a:rPr>
              <a:t>static</a:t>
            </a:r>
            <a:r>
              <a:rPr lang="en-US" sz="1600" b="1" dirty="0">
                <a:solidFill>
                  <a:srgbClr val="000000"/>
                </a:solidFill>
                <a:latin typeface="Consolas"/>
              </a:rPr>
              <a:t> </a:t>
            </a:r>
            <a:r>
              <a:rPr lang="en-US" sz="1600" b="1" dirty="0">
                <a:solidFill>
                  <a:srgbClr val="7F0055"/>
                </a:solidFill>
                <a:latin typeface="Consolas"/>
              </a:rPr>
              <a:t>void</a:t>
            </a:r>
            <a:r>
              <a:rPr lang="en-US" sz="1600" b="1" dirty="0">
                <a:solidFill>
                  <a:srgbClr val="000000"/>
                </a:solidFill>
                <a:latin typeface="Consolas"/>
              </a:rPr>
              <a:t> main(String[] </a:t>
            </a:r>
            <a:r>
              <a:rPr lang="en-US" sz="1600" b="1" dirty="0" err="1">
                <a:solidFill>
                  <a:srgbClr val="000000"/>
                </a:solidFill>
                <a:latin typeface="Consolas"/>
              </a:rPr>
              <a:t>args</a:t>
            </a:r>
            <a:r>
              <a:rPr lang="en-US" sz="1600" b="1"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a:t>
            </a:r>
            <a:r>
              <a:rPr lang="en-US" sz="1600" b="1" dirty="0" err="1">
                <a:solidFill>
                  <a:srgbClr val="7F0055"/>
                </a:solidFill>
                <a:latin typeface="Consolas"/>
              </a:rPr>
              <a:t>int</a:t>
            </a:r>
            <a:r>
              <a:rPr lang="en-US" sz="1600" b="1" dirty="0">
                <a:solidFill>
                  <a:srgbClr val="000000"/>
                </a:solidFill>
                <a:latin typeface="Consolas"/>
              </a:rPr>
              <a:t> value;</a:t>
            </a:r>
          </a:p>
          <a:p>
            <a:endParaRPr lang="en-US" sz="1600" dirty="0">
              <a:latin typeface="Consolas"/>
            </a:endParaRPr>
          </a:p>
          <a:p>
            <a:r>
              <a:rPr lang="en-US" sz="1600" dirty="0">
                <a:solidFill>
                  <a:srgbClr val="000000"/>
                </a:solidFill>
                <a:latin typeface="Consolas"/>
              </a:rPr>
              <a:t>      value = 5;</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a:t>
            </a:r>
            <a:r>
              <a:rPr lang="en-US" sz="1600" i="1" dirty="0">
                <a:solidFill>
                  <a:srgbClr val="000000"/>
                </a:solidFill>
                <a:latin typeface="Consolas"/>
              </a:rPr>
              <a:t>(</a:t>
            </a:r>
            <a:r>
              <a:rPr lang="en-US" sz="1600" i="1" dirty="0">
                <a:solidFill>
                  <a:srgbClr val="2A00FF"/>
                </a:solidFill>
                <a:latin typeface="Consolas"/>
              </a:rPr>
              <a:t>"The value is "</a:t>
            </a:r>
            <a:r>
              <a:rPr lang="en-US" sz="1600" i="1" dirty="0">
                <a:solidFill>
                  <a:srgbClr val="000000"/>
                </a:solidFill>
                <a:latin typeface="Consolas"/>
              </a:rPr>
              <a:t>);</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(value);</a:t>
            </a:r>
          </a:p>
          <a:p>
            <a:r>
              <a:rPr lang="en-US" sz="1600" dirty="0">
                <a:solidFill>
                  <a:srgbClr val="000000"/>
                </a:solidFill>
                <a:latin typeface="Consolas"/>
              </a:rPr>
              <a:t>   }</a:t>
            </a:r>
          </a:p>
          <a:p>
            <a:r>
              <a:rPr lang="en-US" sz="1600" dirty="0">
                <a:solidFill>
                  <a:srgbClr val="000000"/>
                </a:solidFill>
                <a:latin typeface="Consolas"/>
              </a:rPr>
              <a:t>}</a:t>
            </a:r>
            <a:endParaRPr lang="en-US" sz="1600" dirty="0"/>
          </a:p>
        </p:txBody>
      </p:sp>
    </p:spTree>
    <p:extLst>
      <p:ext uri="{BB962C8B-B14F-4D97-AF65-F5344CB8AC3E}">
        <p14:creationId xmlns:p14="http://schemas.microsoft.com/office/powerpoint/2010/main" val="3882762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t>Variables and Literals</a:t>
            </a:r>
          </a:p>
        </p:txBody>
      </p:sp>
      <p:sp>
        <p:nvSpPr>
          <p:cNvPr id="29700" name="Text Box 23"/>
          <p:cNvSpPr txBox="1">
            <a:spLocks noChangeArrowheads="1"/>
          </p:cNvSpPr>
          <p:nvPr/>
        </p:nvSpPr>
        <p:spPr bwMode="auto">
          <a:xfrm>
            <a:off x="1741488" y="1839865"/>
            <a:ext cx="2631298" cy="10156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2000" dirty="0">
                <a:latin typeface="+mn-lt"/>
              </a:rPr>
              <a:t>This line is called</a:t>
            </a:r>
          </a:p>
          <a:p>
            <a:pPr eaLnBrk="1" hangingPunct="1"/>
            <a:r>
              <a:rPr lang="en-US" sz="2000" dirty="0">
                <a:latin typeface="+mn-lt"/>
              </a:rPr>
              <a:t>a </a:t>
            </a:r>
            <a:r>
              <a:rPr lang="en-US" sz="2000" i="1" dirty="0">
                <a:latin typeface="+mn-lt"/>
              </a:rPr>
              <a:t>variable declaration</a:t>
            </a:r>
            <a:r>
              <a:rPr lang="en-US" sz="2000" dirty="0">
                <a:latin typeface="+mn-lt"/>
              </a:rPr>
              <a:t>.</a:t>
            </a:r>
          </a:p>
          <a:p>
            <a:pPr eaLnBrk="1" hangingPunct="1"/>
            <a:r>
              <a:rPr lang="en-US" sz="2000" dirty="0">
                <a:solidFill>
                  <a:schemeClr val="accent3">
                    <a:lumMod val="50000"/>
                  </a:schemeClr>
                </a:solidFill>
                <a:latin typeface="Consolas" pitchFamily="49" charset="0"/>
                <a:cs typeface="Consolas" pitchFamily="49" charset="0"/>
              </a:rPr>
              <a:t>    </a:t>
            </a:r>
            <a:r>
              <a:rPr lang="en-US" sz="2000" b="1" dirty="0" err="1">
                <a:solidFill>
                  <a:schemeClr val="accent3">
                    <a:lumMod val="50000"/>
                  </a:schemeClr>
                </a:solidFill>
                <a:latin typeface="Consolas" pitchFamily="49" charset="0"/>
                <a:cs typeface="Consolas" pitchFamily="49" charset="0"/>
              </a:rPr>
              <a:t>int</a:t>
            </a:r>
            <a:r>
              <a:rPr lang="en-US" sz="2000" b="1" dirty="0">
                <a:solidFill>
                  <a:schemeClr val="accent3">
                    <a:lumMod val="50000"/>
                  </a:schemeClr>
                </a:solidFill>
                <a:latin typeface="Consolas" pitchFamily="49" charset="0"/>
                <a:cs typeface="Consolas" pitchFamily="49" charset="0"/>
              </a:rPr>
              <a:t> value;</a:t>
            </a:r>
          </a:p>
        </p:txBody>
      </p:sp>
      <p:sp>
        <p:nvSpPr>
          <p:cNvPr id="163867" name="Text Box 27"/>
          <p:cNvSpPr txBox="1">
            <a:spLocks noChangeArrowheads="1"/>
          </p:cNvSpPr>
          <p:nvPr/>
        </p:nvSpPr>
        <p:spPr bwMode="auto">
          <a:xfrm>
            <a:off x="4484688" y="1863678"/>
            <a:ext cx="3520066" cy="10156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2000" dirty="0">
                <a:latin typeface="+mn-lt"/>
              </a:rPr>
              <a:t>The following line is known</a:t>
            </a:r>
          </a:p>
          <a:p>
            <a:pPr eaLnBrk="1" hangingPunct="1"/>
            <a:r>
              <a:rPr lang="en-US" sz="2000" dirty="0">
                <a:latin typeface="+mn-lt"/>
              </a:rPr>
              <a:t> as an assignment  statement.</a:t>
            </a:r>
          </a:p>
          <a:p>
            <a:pPr eaLnBrk="1" hangingPunct="1"/>
            <a:r>
              <a:rPr lang="en-US" sz="2000" dirty="0">
                <a:solidFill>
                  <a:schemeClr val="accent3">
                    <a:lumMod val="50000"/>
                  </a:schemeClr>
                </a:solidFill>
                <a:latin typeface="Consolas" pitchFamily="49" charset="0"/>
                <a:cs typeface="Consolas" pitchFamily="49" charset="0"/>
              </a:rPr>
              <a:t>     value = 5;</a:t>
            </a:r>
          </a:p>
        </p:txBody>
      </p:sp>
      <p:sp>
        <p:nvSpPr>
          <p:cNvPr id="163871" name="Text Box 31"/>
          <p:cNvSpPr txBox="1">
            <a:spLocks noChangeArrowheads="1"/>
          </p:cNvSpPr>
          <p:nvPr/>
        </p:nvSpPr>
        <p:spPr bwMode="auto">
          <a:xfrm>
            <a:off x="228600" y="5265690"/>
            <a:ext cx="43307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lnSpc>
                <a:spcPct val="90000"/>
              </a:lnSpc>
              <a:spcBef>
                <a:spcPct val="20000"/>
              </a:spcBef>
              <a:spcAft>
                <a:spcPct val="20000"/>
              </a:spcAft>
              <a:buClr>
                <a:schemeClr val="accent2"/>
              </a:buClr>
              <a:buSzPct val="110000"/>
            </a:pPr>
            <a:r>
              <a:rPr lang="en-US" sz="1600">
                <a:latin typeface="Courier New" pitchFamily="49" charset="0"/>
                <a:cs typeface="Courier New" pitchFamily="49" charset="0"/>
              </a:rPr>
              <a:t>System.out.print("The value is ");</a:t>
            </a:r>
            <a:endParaRPr lang="en-US" sz="1600">
              <a:cs typeface="Times New Roman" pitchFamily="18" charset="0"/>
            </a:endParaRPr>
          </a:p>
          <a:p>
            <a:pPr eaLnBrk="1" hangingPunct="1">
              <a:lnSpc>
                <a:spcPct val="90000"/>
              </a:lnSpc>
              <a:spcBef>
                <a:spcPct val="20000"/>
              </a:spcBef>
              <a:spcAft>
                <a:spcPct val="20000"/>
              </a:spcAft>
              <a:buClr>
                <a:schemeClr val="accent2"/>
              </a:buClr>
              <a:buSzPct val="110000"/>
            </a:pPr>
            <a:r>
              <a:rPr lang="en-US" sz="1600">
                <a:latin typeface="Courier New" pitchFamily="49" charset="0"/>
                <a:cs typeface="Courier New" pitchFamily="49" charset="0"/>
              </a:rPr>
              <a:t>System.out.println(value);</a:t>
            </a:r>
            <a:endParaRPr lang="en-US" sz="1800"/>
          </a:p>
        </p:txBody>
      </p:sp>
      <p:grpSp>
        <p:nvGrpSpPr>
          <p:cNvPr id="2" name="Group 42"/>
          <p:cNvGrpSpPr>
            <a:grpSpLocks/>
          </p:cNvGrpSpPr>
          <p:nvPr/>
        </p:nvGrpSpPr>
        <p:grpSpPr bwMode="auto">
          <a:xfrm>
            <a:off x="2514600" y="4632278"/>
            <a:ext cx="6186488" cy="633412"/>
            <a:chOff x="1584" y="2769"/>
            <a:chExt cx="3897" cy="399"/>
          </a:xfrm>
        </p:grpSpPr>
        <p:cxnSp>
          <p:nvCxnSpPr>
            <p:cNvPr id="29720" name="AutoShape 32"/>
            <p:cNvCxnSpPr>
              <a:cxnSpLocks noChangeShapeType="1"/>
              <a:stCxn id="29721" idx="1"/>
            </p:cNvCxnSpPr>
            <p:nvPr/>
          </p:nvCxnSpPr>
          <p:spPr bwMode="auto">
            <a:xfrm rot="10800000" flipV="1">
              <a:off x="2064" y="2895"/>
              <a:ext cx="288" cy="18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721" name="Text Box 33"/>
            <p:cNvSpPr txBox="1">
              <a:spLocks noChangeArrowheads="1"/>
            </p:cNvSpPr>
            <p:nvPr/>
          </p:nvSpPr>
          <p:spPr bwMode="auto">
            <a:xfrm>
              <a:off x="2352" y="2769"/>
              <a:ext cx="3129" cy="25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2000" dirty="0">
                  <a:latin typeface="+mn-lt"/>
                </a:rPr>
                <a:t>This is a string </a:t>
              </a:r>
              <a:r>
                <a:rPr lang="en-US" sz="2000" i="1" dirty="0">
                  <a:latin typeface="+mn-lt"/>
                </a:rPr>
                <a:t>literal</a:t>
              </a:r>
              <a:r>
                <a:rPr lang="en-US" sz="2000" dirty="0">
                  <a:latin typeface="+mn-lt"/>
                </a:rPr>
                <a:t>. It will be printed </a:t>
              </a:r>
              <a:r>
                <a:rPr lang="en-US" sz="2000" b="1" dirty="0">
                  <a:solidFill>
                    <a:schemeClr val="accent3">
                      <a:lumMod val="50000"/>
                    </a:schemeClr>
                  </a:solidFill>
                  <a:latin typeface="+mn-lt"/>
                </a:rPr>
                <a:t>as is</a:t>
              </a:r>
              <a:r>
                <a:rPr lang="en-US" sz="2000" dirty="0">
                  <a:latin typeface="+mn-lt"/>
                </a:rPr>
                <a:t>.</a:t>
              </a:r>
            </a:p>
          </p:txBody>
        </p:sp>
        <p:sp>
          <p:nvSpPr>
            <p:cNvPr id="29722" name="AutoShape 34"/>
            <p:cNvSpPr>
              <a:spLocks/>
            </p:cNvSpPr>
            <p:nvPr/>
          </p:nvSpPr>
          <p:spPr bwMode="auto">
            <a:xfrm rot="5400000">
              <a:off x="2016" y="2640"/>
              <a:ext cx="96" cy="96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43"/>
          <p:cNvGrpSpPr>
            <a:grpSpLocks/>
          </p:cNvGrpSpPr>
          <p:nvPr/>
        </p:nvGrpSpPr>
        <p:grpSpPr bwMode="auto">
          <a:xfrm>
            <a:off x="2667000" y="5394278"/>
            <a:ext cx="4992688" cy="1016000"/>
            <a:chOff x="1680" y="3249"/>
            <a:chExt cx="3145" cy="640"/>
          </a:xfrm>
        </p:grpSpPr>
        <p:sp>
          <p:nvSpPr>
            <p:cNvPr id="29717" name="AutoShape 35"/>
            <p:cNvSpPr>
              <a:spLocks/>
            </p:cNvSpPr>
            <p:nvPr/>
          </p:nvSpPr>
          <p:spPr bwMode="auto">
            <a:xfrm rot="16200000" flipV="1">
              <a:off x="1776" y="3456"/>
              <a:ext cx="144" cy="336"/>
            </a:xfrm>
            <a:prstGeom prst="leftBrace">
              <a:avLst>
                <a:gd name="adj1" fmla="val 19444"/>
                <a:gd name="adj2" fmla="val 4821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8" name="Text Box 36"/>
            <p:cNvSpPr txBox="1">
              <a:spLocks noChangeArrowheads="1"/>
            </p:cNvSpPr>
            <p:nvPr/>
          </p:nvSpPr>
          <p:spPr bwMode="auto">
            <a:xfrm>
              <a:off x="3072" y="3249"/>
              <a:ext cx="1753" cy="64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2000" dirty="0">
                  <a:latin typeface="+mn-lt"/>
                </a:rPr>
                <a:t>The integer 5 will</a:t>
              </a:r>
            </a:p>
            <a:p>
              <a:pPr eaLnBrk="1" hangingPunct="1"/>
              <a:r>
                <a:rPr lang="en-US" sz="2000" dirty="0">
                  <a:latin typeface="+mn-lt"/>
                </a:rPr>
                <a:t>be printed out here.</a:t>
              </a:r>
            </a:p>
            <a:p>
              <a:pPr eaLnBrk="1" hangingPunct="1"/>
              <a:r>
                <a:rPr lang="en-US" sz="2000" b="1" dirty="0">
                  <a:solidFill>
                    <a:schemeClr val="accent3">
                      <a:lumMod val="50000"/>
                    </a:schemeClr>
                  </a:solidFill>
                  <a:latin typeface="+mn-lt"/>
                </a:rPr>
                <a:t>Notice no quote marks?</a:t>
              </a:r>
            </a:p>
          </p:txBody>
        </p:sp>
        <p:cxnSp>
          <p:nvCxnSpPr>
            <p:cNvPr id="29719" name="AutoShape 37"/>
            <p:cNvCxnSpPr>
              <a:cxnSpLocks noChangeShapeType="1"/>
              <a:stCxn id="29718" idx="1"/>
              <a:endCxn id="29717" idx="1"/>
            </p:cNvCxnSpPr>
            <p:nvPr/>
          </p:nvCxnSpPr>
          <p:spPr bwMode="auto">
            <a:xfrm rot="10800000" flipV="1">
              <a:off x="1854" y="3569"/>
              <a:ext cx="1218" cy="127"/>
            </a:xfrm>
            <a:prstGeom prst="bentConnector4">
              <a:avLst>
                <a:gd name="adj1" fmla="val 47292"/>
                <a:gd name="adj2" fmla="val 36496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29705" name="Group 28"/>
          <p:cNvGrpSpPr>
            <a:grpSpLocks/>
          </p:cNvGrpSpPr>
          <p:nvPr/>
        </p:nvGrpSpPr>
        <p:grpSpPr bwMode="auto">
          <a:xfrm>
            <a:off x="2438400" y="2903490"/>
            <a:ext cx="2971800" cy="1600200"/>
            <a:chOff x="1584" y="1584"/>
            <a:chExt cx="1872" cy="1008"/>
          </a:xfrm>
        </p:grpSpPr>
        <p:sp>
          <p:nvSpPr>
            <p:cNvPr id="29708" name="Rectangle 4"/>
            <p:cNvSpPr>
              <a:spLocks noChangeArrowheads="1"/>
            </p:cNvSpPr>
            <p:nvPr/>
          </p:nvSpPr>
          <p:spPr bwMode="auto">
            <a:xfrm>
              <a:off x="2208" y="1632"/>
              <a:ext cx="1248" cy="2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9" name="Rectangle 5"/>
            <p:cNvSpPr>
              <a:spLocks noChangeArrowheads="1"/>
            </p:cNvSpPr>
            <p:nvPr/>
          </p:nvSpPr>
          <p:spPr bwMode="auto">
            <a:xfrm>
              <a:off x="2208" y="1872"/>
              <a:ext cx="1248" cy="2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0" name="Rectangle 6"/>
            <p:cNvSpPr>
              <a:spLocks noChangeArrowheads="1"/>
            </p:cNvSpPr>
            <p:nvPr/>
          </p:nvSpPr>
          <p:spPr bwMode="auto">
            <a:xfrm>
              <a:off x="2208" y="2112"/>
              <a:ext cx="1248" cy="2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1" name="Rectangle 7"/>
            <p:cNvSpPr>
              <a:spLocks noChangeArrowheads="1"/>
            </p:cNvSpPr>
            <p:nvPr/>
          </p:nvSpPr>
          <p:spPr bwMode="auto">
            <a:xfrm>
              <a:off x="2208" y="2352"/>
              <a:ext cx="1248" cy="2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12" name="Text Box 12"/>
            <p:cNvSpPr txBox="1">
              <a:spLocks noChangeArrowheads="1"/>
            </p:cNvSpPr>
            <p:nvPr/>
          </p:nvSpPr>
          <p:spPr bwMode="auto">
            <a:xfrm>
              <a:off x="1584" y="158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t>0x000</a:t>
              </a:r>
            </a:p>
          </p:txBody>
        </p:sp>
        <p:sp>
          <p:nvSpPr>
            <p:cNvPr id="29713" name="Text Box 13"/>
            <p:cNvSpPr txBox="1">
              <a:spLocks noChangeArrowheads="1"/>
            </p:cNvSpPr>
            <p:nvPr/>
          </p:nvSpPr>
          <p:spPr bwMode="auto">
            <a:xfrm>
              <a:off x="1584" y="182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t>0x001</a:t>
              </a:r>
            </a:p>
          </p:txBody>
        </p:sp>
        <p:sp>
          <p:nvSpPr>
            <p:cNvPr id="29714" name="Text Box 14"/>
            <p:cNvSpPr txBox="1">
              <a:spLocks noChangeArrowheads="1"/>
            </p:cNvSpPr>
            <p:nvPr/>
          </p:nvSpPr>
          <p:spPr bwMode="auto">
            <a:xfrm>
              <a:off x="1584" y="206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t>0x002</a:t>
              </a:r>
            </a:p>
          </p:txBody>
        </p:sp>
        <p:sp>
          <p:nvSpPr>
            <p:cNvPr id="29715" name="Text Box 15"/>
            <p:cNvSpPr txBox="1">
              <a:spLocks noChangeArrowheads="1"/>
            </p:cNvSpPr>
            <p:nvPr/>
          </p:nvSpPr>
          <p:spPr bwMode="auto">
            <a:xfrm>
              <a:off x="1584" y="2304"/>
              <a:ext cx="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t>0x003</a:t>
              </a:r>
            </a:p>
          </p:txBody>
        </p:sp>
        <p:sp>
          <p:nvSpPr>
            <p:cNvPr id="29716" name="Text Box 22"/>
            <p:cNvSpPr txBox="1">
              <a:spLocks noChangeArrowheads="1"/>
            </p:cNvSpPr>
            <p:nvPr/>
          </p:nvSpPr>
          <p:spPr bwMode="auto">
            <a:xfrm>
              <a:off x="2736" y="18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t>5</a:t>
              </a:r>
            </a:p>
          </p:txBody>
        </p:sp>
      </p:grpSp>
      <p:sp>
        <p:nvSpPr>
          <p:cNvPr id="29706" name="Text Box 38"/>
          <p:cNvSpPr txBox="1">
            <a:spLocks noChangeArrowheads="1"/>
          </p:cNvSpPr>
          <p:nvPr/>
        </p:nvSpPr>
        <p:spPr bwMode="auto">
          <a:xfrm>
            <a:off x="6553200" y="3032078"/>
            <a:ext cx="1444691" cy="10156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2000">
                <a:latin typeface="+mn-lt"/>
              </a:rPr>
              <a:t>The value </a:t>
            </a:r>
            <a:r>
              <a:rPr lang="en-US" sz="2000" b="1">
                <a:latin typeface="+mn-lt"/>
              </a:rPr>
              <a:t>5</a:t>
            </a:r>
          </a:p>
          <a:p>
            <a:pPr eaLnBrk="1" hangingPunct="1"/>
            <a:r>
              <a:rPr lang="en-US" sz="2000">
                <a:latin typeface="+mn-lt"/>
              </a:rPr>
              <a:t>is stored in</a:t>
            </a:r>
          </a:p>
          <a:p>
            <a:pPr eaLnBrk="1" hangingPunct="1"/>
            <a:r>
              <a:rPr lang="en-US" sz="2000">
                <a:latin typeface="+mn-lt"/>
              </a:rPr>
              <a:t>memory.</a:t>
            </a:r>
          </a:p>
        </p:txBody>
      </p:sp>
      <p:sp>
        <p:nvSpPr>
          <p:cNvPr id="29707" name="AutoShape 50"/>
          <p:cNvSpPr>
            <a:spLocks noChangeArrowheads="1"/>
          </p:cNvSpPr>
          <p:nvPr/>
        </p:nvSpPr>
        <p:spPr bwMode="auto">
          <a:xfrm>
            <a:off x="5334000" y="3413078"/>
            <a:ext cx="1143000" cy="228600"/>
          </a:xfrm>
          <a:prstGeom prst="leftArrow">
            <a:avLst>
              <a:gd name="adj1" fmla="val 50000"/>
              <a:gd name="adj2" fmla="val 125000"/>
            </a:avLst>
          </a:prstGeom>
          <a:solidFill>
            <a:srgbClr val="FF33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815327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7" grpId="0" animBg="1" autoUpdateAnimBg="0"/>
      <p:bldP spid="16387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1741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a:xfrm>
            <a:off x="381000" y="355847"/>
            <a:ext cx="7261746" cy="1054394"/>
          </a:xfrm>
        </p:spPr>
        <p:txBody>
          <a:bodyPr/>
          <a:lstStyle/>
          <a:p>
            <a:r>
              <a:rPr lang="en-US" dirty="0" smtClean="0"/>
              <a:t>Variable declaration, initialization</a:t>
            </a:r>
            <a:br>
              <a:rPr lang="en-US" dirty="0" smtClean="0"/>
            </a:br>
            <a:r>
              <a:rPr lang="en-US" dirty="0" smtClean="0"/>
              <a:t> and assignment</a:t>
            </a:r>
            <a:endParaRPr lang="en-US" dirty="0"/>
          </a:p>
        </p:txBody>
      </p:sp>
      <p:graphicFrame>
        <p:nvGraphicFramePr>
          <p:cNvPr id="17410" name="Object 4"/>
          <p:cNvGraphicFramePr>
            <a:graphicFrameLocks noChangeAspect="1"/>
          </p:cNvGraphicFramePr>
          <p:nvPr>
            <p:extLst>
              <p:ext uri="{D42A27DB-BD31-4B8C-83A1-F6EECF244321}">
                <p14:modId xmlns:p14="http://schemas.microsoft.com/office/powerpoint/2010/main" val="2575819178"/>
              </p:ext>
            </p:extLst>
          </p:nvPr>
        </p:nvGraphicFramePr>
        <p:xfrm>
          <a:off x="962527" y="1720516"/>
          <a:ext cx="7300913" cy="2301875"/>
        </p:xfrm>
        <a:graphic>
          <a:graphicData uri="http://schemas.openxmlformats.org/presentationml/2006/ole">
            <mc:AlternateContent xmlns:mc="http://schemas.openxmlformats.org/markup-compatibility/2006">
              <mc:Choice xmlns:v="urn:schemas-microsoft-com:vml" Requires="v">
                <p:oleObj spid="_x0000_s9304" name="Document" r:id="rId3" imgW="7301323" imgH="2301541" progId="Word.Document.12">
                  <p:embed/>
                </p:oleObj>
              </mc:Choice>
              <mc:Fallback>
                <p:oleObj name="Document" r:id="rId3" imgW="7301323" imgH="2301541"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527" y="1720516"/>
                        <a:ext cx="730091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24725219"/>
              </p:ext>
            </p:extLst>
          </p:nvPr>
        </p:nvGraphicFramePr>
        <p:xfrm>
          <a:off x="962527" y="4247147"/>
          <a:ext cx="7300913" cy="2274888"/>
        </p:xfrm>
        <a:graphic>
          <a:graphicData uri="http://schemas.openxmlformats.org/presentationml/2006/ole">
            <mc:AlternateContent xmlns:mc="http://schemas.openxmlformats.org/markup-compatibility/2006">
              <mc:Choice xmlns:v="urn:schemas-microsoft-com:vml" Requires="v">
                <p:oleObj spid="_x0000_s9305" name="Document" r:id="rId5" imgW="7301323" imgH="2275617" progId="Word.Document.12">
                  <p:embed/>
                </p:oleObj>
              </mc:Choice>
              <mc:Fallback>
                <p:oleObj name="Document" r:id="rId5" imgW="7301323" imgH="2275617"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527" y="4247147"/>
                        <a:ext cx="7300913"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92562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Start variable names with a lowercase letter and capitalize the first letter in all words after the first word.</a:t>
            </a:r>
          </a:p>
          <a:p>
            <a:pPr lvl="0"/>
            <a:r>
              <a:rPr lang="en-US" dirty="0"/>
              <a:t>Each variable name should be a noun or a noun preceded by one or more adjectives.</a:t>
            </a:r>
          </a:p>
          <a:p>
            <a:pPr lvl="0"/>
            <a:r>
              <a:rPr lang="en-US" dirty="0"/>
              <a:t>Try to use meaningful names that are easy to remember</a:t>
            </a:r>
            <a:r>
              <a:rPr lang="en-US" dirty="0" smtClean="0"/>
              <a:t>. And make the code more readable and more maintainable.</a:t>
            </a:r>
            <a:endParaRPr lang="en-US" dirty="0"/>
          </a:p>
          <a:p>
            <a:pPr lvl="0"/>
            <a:r>
              <a:rPr lang="en-US" dirty="0"/>
              <a:t>Which of the following is more descriptive?</a:t>
            </a:r>
          </a:p>
          <a:p>
            <a:pPr lvl="1"/>
            <a:r>
              <a:rPr lang="en-US" dirty="0">
                <a:latin typeface="Consolas" pitchFamily="49" charset="0"/>
                <a:cs typeface="Consolas" pitchFamily="49" charset="0"/>
              </a:rPr>
              <a:t>double </a:t>
            </a:r>
            <a:r>
              <a:rPr lang="en-US" dirty="0" err="1">
                <a:latin typeface="Consolas" pitchFamily="49" charset="0"/>
                <a:cs typeface="Consolas" pitchFamily="49" charset="0"/>
              </a:rPr>
              <a:t>tr</a:t>
            </a:r>
            <a:r>
              <a:rPr lang="en-US" dirty="0">
                <a:latin typeface="Consolas" pitchFamily="49" charset="0"/>
                <a:cs typeface="Consolas" pitchFamily="49" charset="0"/>
              </a:rPr>
              <a:t> = 0.0725;</a:t>
            </a:r>
          </a:p>
          <a:p>
            <a:pPr lvl="1"/>
            <a:r>
              <a:rPr lang="en-US" dirty="0">
                <a:latin typeface="Consolas" pitchFamily="49" charset="0"/>
                <a:cs typeface="Consolas" pitchFamily="49" charset="0"/>
              </a:rPr>
              <a:t>double </a:t>
            </a:r>
            <a:r>
              <a:rPr lang="en-US" dirty="0" err="1">
                <a:latin typeface="Consolas" pitchFamily="49" charset="0"/>
                <a:cs typeface="Consolas" pitchFamily="49" charset="0"/>
              </a:rPr>
              <a:t>salesTaxRate</a:t>
            </a:r>
            <a:r>
              <a:rPr lang="en-US" dirty="0">
                <a:latin typeface="Consolas" pitchFamily="49" charset="0"/>
                <a:cs typeface="Consolas" pitchFamily="49" charset="0"/>
              </a:rPr>
              <a:t> = 0.0725;</a:t>
            </a:r>
          </a:p>
          <a:p>
            <a:pPr lvl="0"/>
            <a:r>
              <a:rPr lang="en-US" dirty="0"/>
              <a:t>Java programs should be </a:t>
            </a:r>
            <a:r>
              <a:rPr lang="en-US" i="1" dirty="0">
                <a:solidFill>
                  <a:schemeClr val="accent3">
                    <a:lumMod val="50000"/>
                  </a:schemeClr>
                </a:solidFill>
              </a:rPr>
              <a:t>self-documenting.</a:t>
            </a:r>
          </a:p>
          <a:p>
            <a:pPr lvl="0"/>
            <a:r>
              <a:rPr lang="en-US" dirty="0" smtClean="0"/>
              <a:t>Use </a:t>
            </a:r>
            <a:r>
              <a:rPr lang="en-US" dirty="0" err="1" smtClean="0"/>
              <a:t>camelCase</a:t>
            </a:r>
            <a:r>
              <a:rPr lang="en-US" dirty="0" smtClean="0"/>
              <a:t> for variable names</a:t>
            </a:r>
            <a:br>
              <a:rPr lang="en-US" dirty="0" smtClean="0"/>
            </a:br>
            <a:r>
              <a:rPr lang="en-US" dirty="0" smtClean="0"/>
              <a:t>Use </a:t>
            </a:r>
            <a:r>
              <a:rPr lang="en-US" dirty="0" err="1" smtClean="0"/>
              <a:t>PascalCase</a:t>
            </a:r>
            <a:r>
              <a:rPr lang="en-US" dirty="0" smtClean="0"/>
              <a:t> for classes</a:t>
            </a:r>
            <a:endParaRPr lang="en-US" dirty="0"/>
          </a:p>
          <a:p>
            <a:endParaRPr lang="en-US" dirty="0"/>
          </a:p>
        </p:txBody>
      </p:sp>
      <p:sp>
        <p:nvSpPr>
          <p:cNvPr id="19459"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1946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Best Practice: Variable Naming</a:t>
            </a:r>
            <a:endParaRPr lang="en-US" dirty="0"/>
          </a:p>
        </p:txBody>
      </p:sp>
    </p:spTree>
    <p:extLst>
      <p:ext uri="{BB962C8B-B14F-4D97-AF65-F5344CB8AC3E}">
        <p14:creationId xmlns:p14="http://schemas.microsoft.com/office/powerpoint/2010/main" val="3263944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Basic Syntax</a:t>
            </a:r>
            <a:endParaRPr lang="en-US" dirty="0"/>
          </a:p>
        </p:txBody>
      </p:sp>
    </p:spTree>
    <p:extLst>
      <p:ext uri="{BB962C8B-B14F-4D97-AF65-F5344CB8AC3E}">
        <p14:creationId xmlns:p14="http://schemas.microsoft.com/office/powerpoint/2010/main" val="4014108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idx="1"/>
          </p:nvPr>
        </p:nvSpPr>
        <p:spPr/>
        <p:txBody>
          <a:bodyPr/>
          <a:lstStyle/>
          <a:p>
            <a:r>
              <a:rPr lang="en-US" dirty="0"/>
              <a:t>In order to store a value in a variable, an </a:t>
            </a:r>
            <a:r>
              <a:rPr lang="en-US" i="1" dirty="0"/>
              <a:t>assignment statement</a:t>
            </a:r>
            <a:r>
              <a:rPr lang="en-US" dirty="0"/>
              <a:t> must be used.</a:t>
            </a:r>
          </a:p>
          <a:p>
            <a:r>
              <a:rPr lang="en-US" dirty="0"/>
              <a:t>The </a:t>
            </a:r>
            <a:r>
              <a:rPr lang="en-US" i="1" dirty="0"/>
              <a:t>assignment operator</a:t>
            </a:r>
            <a:r>
              <a:rPr lang="en-US" dirty="0"/>
              <a:t> is the equal (</a:t>
            </a:r>
            <a:r>
              <a:rPr lang="en-US" b="1" dirty="0">
                <a:latin typeface="Courier New" pitchFamily="49" charset="0"/>
                <a:cs typeface="Courier New" pitchFamily="49" charset="0"/>
              </a:rPr>
              <a:t>=</a:t>
            </a:r>
            <a:r>
              <a:rPr lang="en-US" dirty="0"/>
              <a:t>) sign.</a:t>
            </a:r>
          </a:p>
          <a:p>
            <a:r>
              <a:rPr lang="en-US" dirty="0"/>
              <a:t>The operand on the left side of the assignment operator must be a variable name.</a:t>
            </a:r>
          </a:p>
          <a:p>
            <a:r>
              <a:rPr lang="en-US" dirty="0"/>
              <a:t>The operand on the right side must be either a literal or expression that evaluates to a type that is compatible with the type of the variable.</a:t>
            </a:r>
          </a:p>
        </p:txBody>
      </p:sp>
      <p:sp>
        <p:nvSpPr>
          <p:cNvPr id="56323" name="Rectangle 2"/>
          <p:cNvSpPr>
            <a:spLocks noGrp="1" noChangeArrowheads="1"/>
          </p:cNvSpPr>
          <p:nvPr>
            <p:ph type="title"/>
          </p:nvPr>
        </p:nvSpPr>
        <p:spPr/>
        <p:txBody>
          <a:bodyPr/>
          <a:lstStyle/>
          <a:p>
            <a:r>
              <a:rPr lang="en-US" dirty="0"/>
              <a:t>Variable Assignment </a:t>
            </a:r>
            <a:r>
              <a:rPr lang="en-US" dirty="0" smtClean="0"/>
              <a:t/>
            </a:r>
            <a:br>
              <a:rPr lang="en-US" dirty="0" smtClean="0"/>
            </a:br>
            <a:r>
              <a:rPr lang="en-US" dirty="0" smtClean="0"/>
              <a:t>and </a:t>
            </a:r>
            <a:r>
              <a:rPr lang="en-US" dirty="0"/>
              <a:t>Initialization</a:t>
            </a:r>
          </a:p>
        </p:txBody>
      </p:sp>
      <p:grpSp>
        <p:nvGrpSpPr>
          <p:cNvPr id="4" name="Group 3"/>
          <p:cNvGrpSpPr/>
          <p:nvPr/>
        </p:nvGrpSpPr>
        <p:grpSpPr>
          <a:xfrm>
            <a:off x="7829550" y="152400"/>
            <a:ext cx="1009650" cy="1186766"/>
            <a:chOff x="7772400" y="158065"/>
            <a:chExt cx="1009650" cy="1186766"/>
          </a:xfrm>
        </p:grpSpPr>
        <p:sp>
          <p:nvSpPr>
            <p:cNvPr id="5" name="Rectangle 4"/>
            <p:cNvSpPr/>
            <p:nvPr/>
          </p:nvSpPr>
          <p:spPr>
            <a:xfrm>
              <a:off x="7848600" y="914400"/>
              <a:ext cx="933450" cy="430431"/>
            </a:xfrm>
            <a:prstGeom prst="rect">
              <a:avLst/>
            </a:prstGeom>
            <a:solidFill>
              <a:srgbClr val="5E8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30-31</a:t>
              </a:r>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58065"/>
              <a:ext cx="971550" cy="971550"/>
            </a:xfrm>
            <a:prstGeom prst="rect">
              <a:avLst/>
            </a:prstGeom>
          </p:spPr>
        </p:pic>
      </p:grpSp>
    </p:spTree>
    <p:extLst>
      <p:ext uri="{BB962C8B-B14F-4D97-AF65-F5344CB8AC3E}">
        <p14:creationId xmlns:p14="http://schemas.microsoft.com/office/powerpoint/2010/main" val="51695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Grp="1" noChangeArrowheads="1"/>
          </p:cNvSpPr>
          <p:nvPr>
            <p:ph idx="1"/>
          </p:nvPr>
        </p:nvSpPr>
        <p:spPr/>
        <p:txBody>
          <a:bodyPr/>
          <a:lstStyle/>
          <a:p>
            <a:pPr marL="0" indent="0">
              <a:lnSpc>
                <a:spcPct val="80000"/>
              </a:lnSpc>
              <a:buFontTx/>
              <a:buNone/>
            </a:pPr>
            <a:r>
              <a:rPr lang="en-US" sz="1800" dirty="0">
                <a:latin typeface="Courier New" pitchFamily="49" charset="0"/>
              </a:rPr>
              <a:t>// This program shows variable assignment.</a:t>
            </a:r>
            <a:br>
              <a:rPr lang="en-US" sz="1800" dirty="0">
                <a:latin typeface="Courier New" pitchFamily="49" charset="0"/>
              </a:rPr>
            </a:br>
            <a:r>
              <a:rPr lang="en-US" sz="1800" dirty="0">
                <a:latin typeface="Courier New" pitchFamily="49" charset="0"/>
              </a:rPr>
              <a:t/>
            </a:r>
            <a:br>
              <a:rPr lang="en-US" sz="1800" dirty="0">
                <a:latin typeface="Courier New" pitchFamily="49" charset="0"/>
              </a:rPr>
            </a:br>
            <a:r>
              <a:rPr lang="en-US" sz="1800" dirty="0">
                <a:latin typeface="Courier New" pitchFamily="49" charset="0"/>
              </a:rPr>
              <a:t>public class Initialize</a:t>
            </a:r>
            <a:br>
              <a:rPr lang="en-US" sz="1800" dirty="0">
                <a:latin typeface="Courier New" pitchFamily="49" charset="0"/>
              </a:rPr>
            </a:br>
            <a:r>
              <a:rPr lang="en-US" sz="1800" dirty="0">
                <a:latin typeface="Courier New" pitchFamily="49" charset="0"/>
              </a:rPr>
              <a:t>{</a:t>
            </a:r>
            <a:br>
              <a:rPr lang="en-US" sz="1800" dirty="0">
                <a:latin typeface="Courier New" pitchFamily="49" charset="0"/>
              </a:rPr>
            </a:br>
            <a:r>
              <a:rPr lang="en-US" sz="1800" dirty="0">
                <a:latin typeface="Courier New" pitchFamily="49" charset="0"/>
              </a:rPr>
              <a:t>  public static void main(String[] </a:t>
            </a:r>
            <a:r>
              <a:rPr lang="en-US" sz="1800" dirty="0" err="1">
                <a:latin typeface="Courier New" pitchFamily="49" charset="0"/>
              </a:rPr>
              <a:t>args</a:t>
            </a:r>
            <a:r>
              <a:rPr lang="en-US" sz="1800" dirty="0">
                <a:latin typeface="Courier New" pitchFamily="49" charset="0"/>
              </a:rPr>
              <a:t>)</a:t>
            </a:r>
            <a:br>
              <a:rPr lang="en-US" sz="1800" dirty="0">
                <a:latin typeface="Courier New" pitchFamily="49" charset="0"/>
              </a:rPr>
            </a:br>
            <a:r>
              <a:rPr lang="en-US" sz="1800" dirty="0">
                <a:latin typeface="Courier New" pitchFamily="49" charset="0"/>
              </a:rPr>
              <a:t>  {</a:t>
            </a:r>
            <a:br>
              <a:rPr lang="en-US" sz="1800" dirty="0">
                <a:latin typeface="Courier New" pitchFamily="49" charset="0"/>
              </a:rPr>
            </a:br>
            <a:r>
              <a:rPr lang="en-US" sz="1800" dirty="0">
                <a:latin typeface="Courier New" pitchFamily="49" charset="0"/>
              </a:rPr>
              <a:t>    </a:t>
            </a:r>
            <a:r>
              <a:rPr lang="en-US" sz="1800" b="1" dirty="0" err="1">
                <a:solidFill>
                  <a:srgbClr val="FF3300"/>
                </a:solidFill>
                <a:latin typeface="Courier New" pitchFamily="49" charset="0"/>
              </a:rPr>
              <a:t>int</a:t>
            </a:r>
            <a:r>
              <a:rPr lang="en-US" sz="1800" b="1" dirty="0">
                <a:solidFill>
                  <a:srgbClr val="FF3300"/>
                </a:solidFill>
                <a:latin typeface="Courier New" pitchFamily="49" charset="0"/>
              </a:rPr>
              <a:t> month, days;</a:t>
            </a:r>
            <a:br>
              <a:rPr lang="en-US" sz="1800" b="1" dirty="0">
                <a:solidFill>
                  <a:srgbClr val="FF3300"/>
                </a:solidFill>
                <a:latin typeface="Courier New" pitchFamily="49" charset="0"/>
              </a:rPr>
            </a:br>
            <a:r>
              <a:rPr lang="en-US" sz="1800" dirty="0">
                <a:latin typeface="Courier New" pitchFamily="49" charset="0"/>
              </a:rPr>
              <a:t/>
            </a:r>
            <a:br>
              <a:rPr lang="en-US" sz="1800" dirty="0">
                <a:latin typeface="Courier New" pitchFamily="49" charset="0"/>
              </a:rPr>
            </a:br>
            <a:r>
              <a:rPr lang="en-US" sz="1800" dirty="0">
                <a:latin typeface="Courier New" pitchFamily="49" charset="0"/>
              </a:rPr>
              <a:t>    month = 2;</a:t>
            </a:r>
            <a:br>
              <a:rPr lang="en-US" sz="1800" dirty="0">
                <a:latin typeface="Courier New" pitchFamily="49" charset="0"/>
              </a:rPr>
            </a:br>
            <a:r>
              <a:rPr lang="en-US" sz="1800" dirty="0">
                <a:latin typeface="Courier New" pitchFamily="49" charset="0"/>
              </a:rPr>
              <a:t>    days = 28;</a:t>
            </a:r>
            <a:br>
              <a:rPr lang="en-US" sz="1800" dirty="0">
                <a:latin typeface="Courier New" pitchFamily="49" charset="0"/>
              </a:rPr>
            </a:br>
            <a:r>
              <a:rPr lang="en-US" sz="1800" dirty="0">
                <a:latin typeface="Courier New" pitchFamily="49" charset="0"/>
              </a:rPr>
              <a:t>    </a:t>
            </a:r>
            <a:r>
              <a:rPr lang="en-US" sz="1800" dirty="0" err="1">
                <a:latin typeface="Courier New" pitchFamily="49" charset="0"/>
              </a:rPr>
              <a:t>System.out.println</a:t>
            </a:r>
            <a:r>
              <a:rPr lang="en-US" sz="1800" dirty="0">
                <a:latin typeface="Courier New" pitchFamily="49" charset="0"/>
              </a:rPr>
              <a:t>("Month " + month + " has " +</a:t>
            </a:r>
            <a:br>
              <a:rPr lang="en-US" sz="1800" dirty="0">
                <a:latin typeface="Courier New" pitchFamily="49" charset="0"/>
              </a:rPr>
            </a:br>
            <a:r>
              <a:rPr lang="en-US" sz="1800" dirty="0">
                <a:latin typeface="Courier New" pitchFamily="49" charset="0"/>
              </a:rPr>
              <a:t>                       days + " Days.");</a:t>
            </a:r>
            <a:br>
              <a:rPr lang="en-US" sz="1800" dirty="0">
                <a:latin typeface="Courier New" pitchFamily="49" charset="0"/>
              </a:rPr>
            </a:br>
            <a:r>
              <a:rPr lang="en-US" sz="1800" dirty="0">
                <a:latin typeface="Courier New" pitchFamily="49" charset="0"/>
              </a:rPr>
              <a:t>  }</a:t>
            </a:r>
          </a:p>
          <a:p>
            <a:pPr marL="0" indent="0">
              <a:lnSpc>
                <a:spcPct val="80000"/>
              </a:lnSpc>
              <a:buFontTx/>
              <a:buNone/>
            </a:pPr>
            <a:r>
              <a:rPr lang="en-US" sz="1800" dirty="0">
                <a:latin typeface="Courier New" pitchFamily="49" charset="0"/>
              </a:rPr>
              <a:t>}</a:t>
            </a:r>
          </a:p>
        </p:txBody>
      </p:sp>
      <p:sp>
        <p:nvSpPr>
          <p:cNvPr id="57347" name="Rectangle 2"/>
          <p:cNvSpPr>
            <a:spLocks noGrp="1" noChangeArrowheads="1"/>
          </p:cNvSpPr>
          <p:nvPr>
            <p:ph type="title"/>
          </p:nvPr>
        </p:nvSpPr>
        <p:spPr/>
        <p:txBody>
          <a:bodyPr/>
          <a:lstStyle/>
          <a:p>
            <a:r>
              <a:rPr lang="en-US" dirty="0"/>
              <a:t>Variable Assignment </a:t>
            </a:r>
            <a:r>
              <a:rPr lang="en-US" dirty="0" smtClean="0"/>
              <a:t/>
            </a:r>
            <a:br>
              <a:rPr lang="en-US" dirty="0" smtClean="0"/>
            </a:br>
            <a:r>
              <a:rPr lang="en-US" dirty="0" smtClean="0"/>
              <a:t>and </a:t>
            </a:r>
            <a:r>
              <a:rPr lang="en-US" dirty="0"/>
              <a:t>Initialization</a:t>
            </a:r>
          </a:p>
        </p:txBody>
      </p:sp>
      <p:sp>
        <p:nvSpPr>
          <p:cNvPr id="57349" name="Text Box 4"/>
          <p:cNvSpPr txBox="1">
            <a:spLocks noChangeArrowheads="1"/>
          </p:cNvSpPr>
          <p:nvPr/>
        </p:nvSpPr>
        <p:spPr bwMode="auto">
          <a:xfrm>
            <a:off x="384578" y="5486400"/>
            <a:ext cx="84546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dirty="0" smtClean="0">
                <a:solidFill>
                  <a:srgbClr val="FF3300"/>
                </a:solidFill>
              </a:rPr>
              <a:t>These local </a:t>
            </a:r>
            <a:r>
              <a:rPr lang="en-US" b="1" dirty="0">
                <a:solidFill>
                  <a:srgbClr val="FF3300"/>
                </a:solidFill>
              </a:rPr>
              <a:t>variables must be declared before they can be used.</a:t>
            </a:r>
            <a:endParaRPr lang="en-US" b="1" dirty="0"/>
          </a:p>
        </p:txBody>
      </p:sp>
    </p:spTree>
    <p:extLst>
      <p:ext uri="{BB962C8B-B14F-4D97-AF65-F5344CB8AC3E}">
        <p14:creationId xmlns:p14="http://schemas.microsoft.com/office/powerpoint/2010/main" val="2196148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idx="1"/>
          </p:nvPr>
        </p:nvSpPr>
        <p:spPr/>
        <p:txBody>
          <a:bodyPr/>
          <a:lstStyle/>
          <a:p>
            <a:pPr marL="0" indent="0">
              <a:lnSpc>
                <a:spcPct val="80000"/>
              </a:lnSpc>
              <a:buFontTx/>
              <a:buNone/>
            </a:pPr>
            <a:r>
              <a:rPr lang="en-US" sz="1800" dirty="0">
                <a:latin typeface="Courier New" pitchFamily="49" charset="0"/>
              </a:rPr>
              <a:t>// This program shows variable assignment.</a:t>
            </a:r>
            <a:br>
              <a:rPr lang="en-US" sz="1800" dirty="0">
                <a:latin typeface="Courier New" pitchFamily="49" charset="0"/>
              </a:rPr>
            </a:br>
            <a:r>
              <a:rPr lang="en-US" sz="1800" dirty="0">
                <a:latin typeface="Courier New" pitchFamily="49" charset="0"/>
              </a:rPr>
              <a:t/>
            </a:r>
            <a:br>
              <a:rPr lang="en-US" sz="1800" dirty="0">
                <a:latin typeface="Courier New" pitchFamily="49" charset="0"/>
              </a:rPr>
            </a:br>
            <a:r>
              <a:rPr lang="en-US" sz="1800" dirty="0">
                <a:latin typeface="Courier New" pitchFamily="49" charset="0"/>
              </a:rPr>
              <a:t>public class Initialize</a:t>
            </a:r>
            <a:br>
              <a:rPr lang="en-US" sz="1800" dirty="0">
                <a:latin typeface="Courier New" pitchFamily="49" charset="0"/>
              </a:rPr>
            </a:br>
            <a:r>
              <a:rPr lang="en-US" sz="1800" dirty="0">
                <a:latin typeface="Courier New" pitchFamily="49" charset="0"/>
              </a:rPr>
              <a:t>{</a:t>
            </a:r>
            <a:br>
              <a:rPr lang="en-US" sz="1800" dirty="0">
                <a:latin typeface="Courier New" pitchFamily="49" charset="0"/>
              </a:rPr>
            </a:br>
            <a:r>
              <a:rPr lang="en-US" sz="1800" dirty="0">
                <a:latin typeface="Courier New" pitchFamily="49" charset="0"/>
              </a:rPr>
              <a:t>  public static void main(String[] </a:t>
            </a:r>
            <a:r>
              <a:rPr lang="en-US" sz="1800" dirty="0" err="1">
                <a:latin typeface="Courier New" pitchFamily="49" charset="0"/>
              </a:rPr>
              <a:t>args</a:t>
            </a:r>
            <a:r>
              <a:rPr lang="en-US" sz="1800" dirty="0">
                <a:latin typeface="Courier New" pitchFamily="49" charset="0"/>
              </a:rPr>
              <a:t>)</a:t>
            </a:r>
            <a:br>
              <a:rPr lang="en-US" sz="1800" dirty="0">
                <a:latin typeface="Courier New" pitchFamily="49" charset="0"/>
              </a:rPr>
            </a:br>
            <a:r>
              <a:rPr lang="en-US" sz="1800" dirty="0">
                <a:latin typeface="Courier New" pitchFamily="49" charset="0"/>
              </a:rPr>
              <a:t>  {</a:t>
            </a:r>
            <a:br>
              <a:rPr lang="en-US" sz="1800" dirty="0">
                <a:latin typeface="Courier New" pitchFamily="49" charset="0"/>
              </a:rPr>
            </a:b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month, days;</a:t>
            </a:r>
            <a:br>
              <a:rPr lang="en-US" sz="1800" dirty="0">
                <a:latin typeface="Courier New" pitchFamily="49" charset="0"/>
              </a:rPr>
            </a:br>
            <a:r>
              <a:rPr lang="en-US" sz="1800" dirty="0">
                <a:latin typeface="Courier New" pitchFamily="49" charset="0"/>
              </a:rPr>
              <a:t/>
            </a:r>
            <a:br>
              <a:rPr lang="en-US" sz="1800" dirty="0">
                <a:latin typeface="Courier New" pitchFamily="49" charset="0"/>
              </a:rPr>
            </a:br>
            <a:r>
              <a:rPr lang="en-US" sz="1800" dirty="0">
                <a:latin typeface="Courier New" pitchFamily="49" charset="0"/>
              </a:rPr>
              <a:t>    </a:t>
            </a:r>
            <a:r>
              <a:rPr lang="en-US" sz="1800" b="1" dirty="0">
                <a:solidFill>
                  <a:srgbClr val="FF3300"/>
                </a:solidFill>
                <a:latin typeface="Courier New" pitchFamily="49" charset="0"/>
              </a:rPr>
              <a:t>month = 2;</a:t>
            </a:r>
            <a:br>
              <a:rPr lang="en-US" sz="1800" b="1" dirty="0">
                <a:solidFill>
                  <a:srgbClr val="FF3300"/>
                </a:solidFill>
                <a:latin typeface="Courier New" pitchFamily="49" charset="0"/>
              </a:rPr>
            </a:br>
            <a:r>
              <a:rPr lang="en-US" sz="1800" b="1" dirty="0">
                <a:solidFill>
                  <a:srgbClr val="FF3300"/>
                </a:solidFill>
                <a:latin typeface="Courier New" pitchFamily="49" charset="0"/>
              </a:rPr>
              <a:t>    days = 28;</a:t>
            </a:r>
            <a:br>
              <a:rPr lang="en-US" sz="1800" b="1" dirty="0">
                <a:solidFill>
                  <a:srgbClr val="FF3300"/>
                </a:solidFill>
                <a:latin typeface="Courier New" pitchFamily="49" charset="0"/>
              </a:rPr>
            </a:br>
            <a:r>
              <a:rPr lang="en-US" sz="1800" b="1" dirty="0">
                <a:solidFill>
                  <a:srgbClr val="FFFF00"/>
                </a:solidFill>
                <a:latin typeface="Courier New" pitchFamily="49" charset="0"/>
              </a:rPr>
              <a:t>    </a:t>
            </a:r>
            <a:r>
              <a:rPr lang="en-US" sz="1800" dirty="0" err="1">
                <a:latin typeface="Courier New" pitchFamily="49" charset="0"/>
              </a:rPr>
              <a:t>System.out.println</a:t>
            </a:r>
            <a:r>
              <a:rPr lang="en-US" sz="1800" dirty="0">
                <a:latin typeface="Courier New" pitchFamily="49" charset="0"/>
              </a:rPr>
              <a:t>("Month " + month + " has " +</a:t>
            </a:r>
            <a:br>
              <a:rPr lang="en-US" sz="1800" dirty="0">
                <a:latin typeface="Courier New" pitchFamily="49" charset="0"/>
              </a:rPr>
            </a:br>
            <a:r>
              <a:rPr lang="en-US" sz="1800" dirty="0">
                <a:latin typeface="Courier New" pitchFamily="49" charset="0"/>
              </a:rPr>
              <a:t>                       days + " Days.");</a:t>
            </a:r>
            <a:br>
              <a:rPr lang="en-US" sz="1800" dirty="0">
                <a:latin typeface="Courier New" pitchFamily="49" charset="0"/>
              </a:rPr>
            </a:br>
            <a:r>
              <a:rPr lang="en-US" sz="1800" dirty="0">
                <a:latin typeface="Courier New" pitchFamily="49" charset="0"/>
              </a:rPr>
              <a:t>  }</a:t>
            </a:r>
          </a:p>
          <a:p>
            <a:pPr marL="0" indent="0">
              <a:lnSpc>
                <a:spcPct val="80000"/>
              </a:lnSpc>
              <a:buFontTx/>
              <a:buNone/>
            </a:pPr>
            <a:r>
              <a:rPr lang="en-US" sz="1800" dirty="0">
                <a:latin typeface="Courier New" pitchFamily="49" charset="0"/>
              </a:rPr>
              <a:t>}</a:t>
            </a:r>
          </a:p>
        </p:txBody>
      </p:sp>
      <p:sp>
        <p:nvSpPr>
          <p:cNvPr id="58371" name="Rectangle 2"/>
          <p:cNvSpPr>
            <a:spLocks noGrp="1" noChangeArrowheads="1"/>
          </p:cNvSpPr>
          <p:nvPr>
            <p:ph type="title"/>
          </p:nvPr>
        </p:nvSpPr>
        <p:spPr/>
        <p:txBody>
          <a:bodyPr/>
          <a:lstStyle/>
          <a:p>
            <a:r>
              <a:rPr lang="en-US" dirty="0"/>
              <a:t>Variable Assignment </a:t>
            </a:r>
            <a:r>
              <a:rPr lang="en-US" dirty="0" smtClean="0"/>
              <a:t/>
            </a:r>
            <a:br>
              <a:rPr lang="en-US" dirty="0" smtClean="0"/>
            </a:br>
            <a:r>
              <a:rPr lang="en-US" dirty="0" smtClean="0"/>
              <a:t>and </a:t>
            </a:r>
            <a:r>
              <a:rPr lang="en-US" dirty="0"/>
              <a:t>Initialization</a:t>
            </a:r>
          </a:p>
        </p:txBody>
      </p:sp>
      <p:sp>
        <p:nvSpPr>
          <p:cNvPr id="58373" name="Text Box 4"/>
          <p:cNvSpPr txBox="1">
            <a:spLocks noChangeArrowheads="1"/>
          </p:cNvSpPr>
          <p:nvPr/>
        </p:nvSpPr>
        <p:spPr bwMode="auto">
          <a:xfrm>
            <a:off x="762000" y="4724400"/>
            <a:ext cx="7962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solidFill>
                  <a:srgbClr val="FF3300"/>
                </a:solidFill>
              </a:rPr>
              <a:t>Once declared, they can then receive a value (initialization);</a:t>
            </a:r>
          </a:p>
          <a:p>
            <a:pPr eaLnBrk="1" hangingPunct="1"/>
            <a:r>
              <a:rPr lang="en-US" b="1">
                <a:solidFill>
                  <a:srgbClr val="FF3300"/>
                </a:solidFill>
              </a:rPr>
              <a:t>however the value must be compatible with the variable’s</a:t>
            </a:r>
          </a:p>
          <a:p>
            <a:pPr eaLnBrk="1" hangingPunct="1"/>
            <a:r>
              <a:rPr lang="en-US" b="1">
                <a:solidFill>
                  <a:srgbClr val="FF3300"/>
                </a:solidFill>
              </a:rPr>
              <a:t>declared type.</a:t>
            </a:r>
          </a:p>
        </p:txBody>
      </p:sp>
    </p:spTree>
    <p:extLst>
      <p:ext uri="{BB962C8B-B14F-4D97-AF65-F5344CB8AC3E}">
        <p14:creationId xmlns:p14="http://schemas.microsoft.com/office/powerpoint/2010/main" val="344880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idx="1"/>
          </p:nvPr>
        </p:nvSpPr>
        <p:spPr/>
        <p:txBody>
          <a:bodyPr/>
          <a:lstStyle/>
          <a:p>
            <a:pPr marL="0" indent="0">
              <a:lnSpc>
                <a:spcPct val="80000"/>
              </a:lnSpc>
              <a:buFontTx/>
              <a:buNone/>
            </a:pPr>
            <a:r>
              <a:rPr lang="en-US" sz="1800" dirty="0">
                <a:latin typeface="Courier New" pitchFamily="49" charset="0"/>
              </a:rPr>
              <a:t>// This program shows variable assignment.</a:t>
            </a:r>
            <a:br>
              <a:rPr lang="en-US" sz="1800" dirty="0">
                <a:latin typeface="Courier New" pitchFamily="49" charset="0"/>
              </a:rPr>
            </a:br>
            <a:r>
              <a:rPr lang="en-US" sz="1800" dirty="0">
                <a:latin typeface="Courier New" pitchFamily="49" charset="0"/>
              </a:rPr>
              <a:t/>
            </a:r>
            <a:br>
              <a:rPr lang="en-US" sz="1800" dirty="0">
                <a:latin typeface="Courier New" pitchFamily="49" charset="0"/>
              </a:rPr>
            </a:br>
            <a:r>
              <a:rPr lang="en-US" sz="1800" dirty="0">
                <a:latin typeface="Courier New" pitchFamily="49" charset="0"/>
              </a:rPr>
              <a:t>public class Initialize</a:t>
            </a:r>
            <a:br>
              <a:rPr lang="en-US" sz="1800" dirty="0">
                <a:latin typeface="Courier New" pitchFamily="49" charset="0"/>
              </a:rPr>
            </a:br>
            <a:r>
              <a:rPr lang="en-US" sz="1800" dirty="0">
                <a:latin typeface="Courier New" pitchFamily="49" charset="0"/>
              </a:rPr>
              <a:t>{</a:t>
            </a:r>
            <a:br>
              <a:rPr lang="en-US" sz="1800" dirty="0">
                <a:latin typeface="Courier New" pitchFamily="49" charset="0"/>
              </a:rPr>
            </a:br>
            <a:r>
              <a:rPr lang="en-US" sz="1800" dirty="0">
                <a:latin typeface="Courier New" pitchFamily="49" charset="0"/>
              </a:rPr>
              <a:t>  public static void main(String[] </a:t>
            </a:r>
            <a:r>
              <a:rPr lang="en-US" sz="1800" dirty="0" err="1">
                <a:latin typeface="Courier New" pitchFamily="49" charset="0"/>
              </a:rPr>
              <a:t>args</a:t>
            </a:r>
            <a:r>
              <a:rPr lang="en-US" sz="1800" dirty="0">
                <a:latin typeface="Courier New" pitchFamily="49" charset="0"/>
              </a:rPr>
              <a:t>)</a:t>
            </a:r>
            <a:br>
              <a:rPr lang="en-US" sz="1800" dirty="0">
                <a:latin typeface="Courier New" pitchFamily="49" charset="0"/>
              </a:rPr>
            </a:br>
            <a:r>
              <a:rPr lang="en-US" sz="1800" dirty="0">
                <a:latin typeface="Courier New" pitchFamily="49" charset="0"/>
              </a:rPr>
              <a:t>  {</a:t>
            </a:r>
            <a:br>
              <a:rPr lang="en-US" sz="1800" dirty="0">
                <a:latin typeface="Courier New" pitchFamily="49" charset="0"/>
              </a:rPr>
            </a:br>
            <a:r>
              <a:rPr lang="en-US" sz="1800" dirty="0">
                <a:latin typeface="Courier New" pitchFamily="49" charset="0"/>
              </a:rPr>
              <a:t>    </a:t>
            </a:r>
            <a:r>
              <a:rPr lang="en-US" sz="1800" dirty="0" err="1">
                <a:latin typeface="Courier New" pitchFamily="49" charset="0"/>
              </a:rPr>
              <a:t>int</a:t>
            </a:r>
            <a:r>
              <a:rPr lang="en-US" sz="1800" dirty="0">
                <a:latin typeface="Courier New" pitchFamily="49" charset="0"/>
              </a:rPr>
              <a:t> month, days;</a:t>
            </a:r>
            <a:br>
              <a:rPr lang="en-US" sz="1800" dirty="0">
                <a:latin typeface="Courier New" pitchFamily="49" charset="0"/>
              </a:rPr>
            </a:br>
            <a:r>
              <a:rPr lang="en-US" sz="1800" dirty="0">
                <a:latin typeface="Courier New" pitchFamily="49" charset="0"/>
              </a:rPr>
              <a:t/>
            </a:r>
            <a:br>
              <a:rPr lang="en-US" sz="1800" dirty="0">
                <a:latin typeface="Courier New" pitchFamily="49" charset="0"/>
              </a:rPr>
            </a:br>
            <a:r>
              <a:rPr lang="en-US" sz="1800" dirty="0">
                <a:latin typeface="Courier New" pitchFamily="49" charset="0"/>
              </a:rPr>
              <a:t>    month = 2;</a:t>
            </a:r>
            <a:br>
              <a:rPr lang="en-US" sz="1800" dirty="0">
                <a:latin typeface="Courier New" pitchFamily="49" charset="0"/>
              </a:rPr>
            </a:br>
            <a:r>
              <a:rPr lang="en-US" sz="1800" dirty="0">
                <a:latin typeface="Courier New" pitchFamily="49" charset="0"/>
              </a:rPr>
              <a:t>    days = 28;</a:t>
            </a:r>
            <a:br>
              <a:rPr lang="en-US" sz="1800" dirty="0">
                <a:latin typeface="Courier New" pitchFamily="49" charset="0"/>
              </a:rPr>
            </a:br>
            <a:r>
              <a:rPr lang="en-US" sz="1800" dirty="0">
                <a:latin typeface="Courier New" pitchFamily="49" charset="0"/>
              </a:rPr>
              <a:t>    </a:t>
            </a:r>
            <a:r>
              <a:rPr lang="en-US" sz="1800" dirty="0" err="1">
                <a:latin typeface="Courier New" pitchFamily="49" charset="0"/>
              </a:rPr>
              <a:t>System.out.println</a:t>
            </a:r>
            <a:r>
              <a:rPr lang="en-US" sz="1800" dirty="0">
                <a:latin typeface="Courier New" pitchFamily="49" charset="0"/>
              </a:rPr>
              <a:t>("Month " + </a:t>
            </a:r>
            <a:r>
              <a:rPr lang="en-US" sz="1800" b="1" dirty="0">
                <a:solidFill>
                  <a:srgbClr val="FF3300"/>
                </a:solidFill>
                <a:latin typeface="Courier New" pitchFamily="49" charset="0"/>
              </a:rPr>
              <a:t>month</a:t>
            </a:r>
            <a:r>
              <a:rPr lang="en-US" sz="1800" dirty="0">
                <a:latin typeface="Courier New" pitchFamily="49" charset="0"/>
              </a:rPr>
              <a:t> + " has " +</a:t>
            </a:r>
            <a:br>
              <a:rPr lang="en-US" sz="1800" dirty="0">
                <a:latin typeface="Courier New" pitchFamily="49" charset="0"/>
              </a:rPr>
            </a:br>
            <a:r>
              <a:rPr lang="en-US" sz="1800" dirty="0">
                <a:latin typeface="Courier New" pitchFamily="49" charset="0"/>
              </a:rPr>
              <a:t>                      </a:t>
            </a:r>
            <a:r>
              <a:rPr lang="en-US" sz="1800" dirty="0">
                <a:solidFill>
                  <a:srgbClr val="FF3300"/>
                </a:solidFill>
                <a:latin typeface="Courier New" pitchFamily="49" charset="0"/>
              </a:rPr>
              <a:t> </a:t>
            </a:r>
            <a:r>
              <a:rPr lang="en-US" sz="1800" b="1" dirty="0">
                <a:solidFill>
                  <a:srgbClr val="FF3300"/>
                </a:solidFill>
                <a:latin typeface="Courier New" pitchFamily="49" charset="0"/>
              </a:rPr>
              <a:t>days</a:t>
            </a:r>
            <a:r>
              <a:rPr lang="en-US" sz="1800" dirty="0">
                <a:latin typeface="Courier New" pitchFamily="49" charset="0"/>
              </a:rPr>
              <a:t> + " Days.");</a:t>
            </a:r>
            <a:br>
              <a:rPr lang="en-US" sz="1800" dirty="0">
                <a:latin typeface="Courier New" pitchFamily="49" charset="0"/>
              </a:rPr>
            </a:br>
            <a:r>
              <a:rPr lang="en-US" sz="1800" dirty="0">
                <a:latin typeface="Courier New" pitchFamily="49" charset="0"/>
              </a:rPr>
              <a:t>  }</a:t>
            </a:r>
          </a:p>
          <a:p>
            <a:pPr marL="0" indent="0">
              <a:lnSpc>
                <a:spcPct val="80000"/>
              </a:lnSpc>
              <a:buFontTx/>
              <a:buNone/>
            </a:pPr>
            <a:r>
              <a:rPr lang="en-US" sz="1800" dirty="0">
                <a:latin typeface="Courier New" pitchFamily="49" charset="0"/>
              </a:rPr>
              <a:t>}</a:t>
            </a:r>
          </a:p>
        </p:txBody>
      </p:sp>
      <p:sp>
        <p:nvSpPr>
          <p:cNvPr id="59395" name="Rectangle 2"/>
          <p:cNvSpPr>
            <a:spLocks noGrp="1" noChangeArrowheads="1"/>
          </p:cNvSpPr>
          <p:nvPr>
            <p:ph type="title"/>
          </p:nvPr>
        </p:nvSpPr>
        <p:spPr/>
        <p:txBody>
          <a:bodyPr/>
          <a:lstStyle/>
          <a:p>
            <a:r>
              <a:rPr lang="en-US" dirty="0"/>
              <a:t>Variable Assignment </a:t>
            </a:r>
            <a:r>
              <a:rPr lang="en-US" dirty="0" smtClean="0"/>
              <a:t/>
            </a:r>
            <a:br>
              <a:rPr lang="en-US" dirty="0" smtClean="0"/>
            </a:br>
            <a:r>
              <a:rPr lang="en-US" dirty="0" smtClean="0"/>
              <a:t>and </a:t>
            </a:r>
            <a:r>
              <a:rPr lang="en-US" dirty="0"/>
              <a:t>Initialization</a:t>
            </a:r>
          </a:p>
        </p:txBody>
      </p:sp>
      <p:sp>
        <p:nvSpPr>
          <p:cNvPr id="59397" name="Text Box 4"/>
          <p:cNvSpPr txBox="1">
            <a:spLocks noChangeArrowheads="1"/>
          </p:cNvSpPr>
          <p:nvPr/>
        </p:nvSpPr>
        <p:spPr bwMode="auto">
          <a:xfrm>
            <a:off x="762000" y="5197475"/>
            <a:ext cx="7524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solidFill>
                  <a:srgbClr val="FF3300"/>
                </a:solidFill>
              </a:rPr>
              <a:t>After receiving a value, the variables can then be used in</a:t>
            </a:r>
          </a:p>
          <a:p>
            <a:pPr eaLnBrk="1" hangingPunct="1"/>
            <a:r>
              <a:rPr lang="en-US" b="1">
                <a:solidFill>
                  <a:srgbClr val="FF3300"/>
                </a:solidFill>
              </a:rPr>
              <a:t>output statements or in other calculations.</a:t>
            </a:r>
          </a:p>
        </p:txBody>
      </p:sp>
    </p:spTree>
    <p:extLst>
      <p:ext uri="{BB962C8B-B14F-4D97-AF65-F5344CB8AC3E}">
        <p14:creationId xmlns:p14="http://schemas.microsoft.com/office/powerpoint/2010/main" val="2761990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idx="1"/>
          </p:nvPr>
        </p:nvSpPr>
        <p:spPr/>
        <p:txBody>
          <a:bodyPr/>
          <a:lstStyle/>
          <a:p>
            <a:pPr marL="0" indent="0">
              <a:lnSpc>
                <a:spcPct val="90000"/>
              </a:lnSpc>
              <a:buFontTx/>
              <a:buNone/>
            </a:pPr>
            <a:r>
              <a:rPr lang="en-US" sz="2000" dirty="0">
                <a:latin typeface="Courier New" pitchFamily="49" charset="0"/>
              </a:rPr>
              <a:t>// This program shows variable initialization.</a:t>
            </a:r>
            <a:br>
              <a:rPr lang="en-US" sz="2000" dirty="0">
                <a:latin typeface="Courier New" pitchFamily="49" charset="0"/>
              </a:rPr>
            </a:br>
            <a:r>
              <a:rPr lang="en-US" sz="2000" dirty="0">
                <a:latin typeface="Courier New" pitchFamily="49" charset="0"/>
              </a:rPr>
              <a:t/>
            </a:r>
            <a:br>
              <a:rPr lang="en-US" sz="2000" dirty="0">
                <a:latin typeface="Courier New" pitchFamily="49" charset="0"/>
              </a:rPr>
            </a:br>
            <a:r>
              <a:rPr lang="en-US" sz="2000" dirty="0">
                <a:latin typeface="Courier New" pitchFamily="49" charset="0"/>
              </a:rPr>
              <a:t>public class Initialize</a:t>
            </a:r>
            <a:br>
              <a:rPr lang="en-US" sz="2000" dirty="0">
                <a:latin typeface="Courier New" pitchFamily="49" charset="0"/>
              </a:rPr>
            </a:br>
            <a:r>
              <a:rPr lang="en-US" sz="2000" dirty="0">
                <a:latin typeface="Courier New" pitchFamily="49" charset="0"/>
              </a:rPr>
              <a:t>{</a:t>
            </a:r>
            <a:br>
              <a:rPr lang="en-US" sz="2000" dirty="0">
                <a:latin typeface="Courier New" pitchFamily="49" charset="0"/>
              </a:rPr>
            </a:br>
            <a:r>
              <a:rPr lang="en-US" sz="2000" dirty="0">
                <a:latin typeface="Courier New" pitchFamily="49" charset="0"/>
              </a:rPr>
              <a:t>  public static void main(String[] </a:t>
            </a:r>
            <a:r>
              <a:rPr lang="en-US" sz="2000" dirty="0" err="1">
                <a:latin typeface="Courier New" pitchFamily="49" charset="0"/>
              </a:rPr>
              <a:t>args</a:t>
            </a:r>
            <a:r>
              <a:rPr lang="en-US" sz="2000" dirty="0">
                <a:latin typeface="Courier New" pitchFamily="49" charset="0"/>
              </a:rPr>
              <a:t>)</a:t>
            </a:r>
            <a:br>
              <a:rPr lang="en-US" sz="2000" dirty="0">
                <a:latin typeface="Courier New" pitchFamily="49" charset="0"/>
              </a:rPr>
            </a:br>
            <a:r>
              <a:rPr lang="en-US" sz="2000" dirty="0">
                <a:latin typeface="Courier New" pitchFamily="49" charset="0"/>
              </a:rPr>
              <a:t>  {</a:t>
            </a:r>
            <a:br>
              <a:rPr lang="en-US" sz="2000" dirty="0">
                <a:latin typeface="Courier New" pitchFamily="49" charset="0"/>
              </a:rPr>
            </a:br>
            <a:r>
              <a:rPr lang="en-US" sz="2000" dirty="0">
                <a:latin typeface="Courier New" pitchFamily="49" charset="0"/>
              </a:rPr>
              <a:t>    </a:t>
            </a:r>
            <a:r>
              <a:rPr lang="en-US" sz="2000" b="1" dirty="0" err="1">
                <a:solidFill>
                  <a:srgbClr val="FF3300"/>
                </a:solidFill>
                <a:latin typeface="Courier New" pitchFamily="49" charset="0"/>
              </a:rPr>
              <a:t>int</a:t>
            </a:r>
            <a:r>
              <a:rPr lang="en-US" sz="2000" b="1" dirty="0">
                <a:solidFill>
                  <a:srgbClr val="FF3300"/>
                </a:solidFill>
                <a:latin typeface="Courier New" pitchFamily="49" charset="0"/>
              </a:rPr>
              <a:t> month = 2, days = 28;</a:t>
            </a:r>
          </a:p>
          <a:p>
            <a:pPr marL="0" indent="0">
              <a:lnSpc>
                <a:spcPct val="90000"/>
              </a:lnSpc>
              <a:buFontTx/>
              <a:buNone/>
            </a:pPr>
            <a:r>
              <a:rPr lang="en-US" sz="2000" dirty="0">
                <a:latin typeface="Courier New" pitchFamily="49" charset="0"/>
              </a:rPr>
              <a:t>    </a:t>
            </a:r>
            <a:r>
              <a:rPr lang="en-US" sz="2000" dirty="0" err="1">
                <a:latin typeface="Courier New" pitchFamily="49" charset="0"/>
              </a:rPr>
              <a:t>System.out.println</a:t>
            </a:r>
            <a:r>
              <a:rPr lang="en-US" sz="2000" dirty="0">
                <a:latin typeface="Courier New" pitchFamily="49" charset="0"/>
              </a:rPr>
              <a:t>("Month " + month + " has " +</a:t>
            </a:r>
            <a:br>
              <a:rPr lang="en-US" sz="2000" dirty="0">
                <a:latin typeface="Courier New" pitchFamily="49" charset="0"/>
              </a:rPr>
            </a:br>
            <a:r>
              <a:rPr lang="en-US" sz="2000" dirty="0">
                <a:latin typeface="Courier New" pitchFamily="49" charset="0"/>
              </a:rPr>
              <a:t>                       days + " Days.");</a:t>
            </a:r>
            <a:br>
              <a:rPr lang="en-US" sz="2000" dirty="0">
                <a:latin typeface="Courier New" pitchFamily="49" charset="0"/>
              </a:rPr>
            </a:br>
            <a:r>
              <a:rPr lang="en-US" sz="2000" dirty="0">
                <a:latin typeface="Courier New" pitchFamily="49" charset="0"/>
              </a:rPr>
              <a:t>  }</a:t>
            </a:r>
          </a:p>
          <a:p>
            <a:pPr marL="0" indent="0">
              <a:lnSpc>
                <a:spcPct val="90000"/>
              </a:lnSpc>
              <a:buFontTx/>
              <a:buNone/>
            </a:pPr>
            <a:r>
              <a:rPr lang="en-US" sz="2000" dirty="0">
                <a:latin typeface="Courier New" pitchFamily="49" charset="0"/>
              </a:rPr>
              <a:t>}</a:t>
            </a:r>
          </a:p>
        </p:txBody>
      </p:sp>
      <p:sp>
        <p:nvSpPr>
          <p:cNvPr id="60419" name="Rectangle 2"/>
          <p:cNvSpPr>
            <a:spLocks noGrp="1" noChangeArrowheads="1"/>
          </p:cNvSpPr>
          <p:nvPr>
            <p:ph type="title"/>
          </p:nvPr>
        </p:nvSpPr>
        <p:spPr/>
        <p:txBody>
          <a:bodyPr/>
          <a:lstStyle/>
          <a:p>
            <a:r>
              <a:rPr lang="en-US" dirty="0"/>
              <a:t>Variable Assignment </a:t>
            </a:r>
            <a:r>
              <a:rPr lang="en-US" dirty="0" smtClean="0"/>
              <a:t/>
            </a:r>
            <a:br>
              <a:rPr lang="en-US" dirty="0" smtClean="0"/>
            </a:br>
            <a:r>
              <a:rPr lang="en-US" dirty="0" smtClean="0"/>
              <a:t>and </a:t>
            </a:r>
            <a:r>
              <a:rPr lang="en-US" dirty="0"/>
              <a:t>Initialization</a:t>
            </a:r>
          </a:p>
        </p:txBody>
      </p:sp>
      <p:sp>
        <p:nvSpPr>
          <p:cNvPr id="60421" name="Text Box 4"/>
          <p:cNvSpPr txBox="1">
            <a:spLocks noChangeArrowheads="1"/>
          </p:cNvSpPr>
          <p:nvPr/>
        </p:nvSpPr>
        <p:spPr bwMode="auto">
          <a:xfrm>
            <a:off x="762000" y="4876800"/>
            <a:ext cx="6610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solidFill>
                  <a:srgbClr val="FF3300"/>
                </a:solidFill>
              </a:rPr>
              <a:t>Local variables can be declared and initialized on</a:t>
            </a:r>
          </a:p>
          <a:p>
            <a:pPr eaLnBrk="1" hangingPunct="1"/>
            <a:r>
              <a:rPr lang="en-US" b="1">
                <a:solidFill>
                  <a:srgbClr val="FF3300"/>
                </a:solidFill>
              </a:rPr>
              <a:t>the same line.</a:t>
            </a:r>
          </a:p>
        </p:txBody>
      </p:sp>
    </p:spTree>
    <p:extLst>
      <p:ext uri="{BB962C8B-B14F-4D97-AF65-F5344CB8AC3E}">
        <p14:creationId xmlns:p14="http://schemas.microsoft.com/office/powerpoint/2010/main" val="2239200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idx="1"/>
          </p:nvPr>
        </p:nvSpPr>
        <p:spPr/>
        <p:txBody>
          <a:bodyPr>
            <a:normAutofit lnSpcReduction="10000"/>
          </a:bodyPr>
          <a:lstStyle/>
          <a:p>
            <a:r>
              <a:rPr lang="en-US" sz="2800" dirty="0"/>
              <a:t>Variables can only hold one value at a time.</a:t>
            </a:r>
          </a:p>
          <a:p>
            <a:r>
              <a:rPr lang="en-US" sz="2800" dirty="0"/>
              <a:t>Local variables do not receive a default value.</a:t>
            </a:r>
          </a:p>
          <a:p>
            <a:r>
              <a:rPr lang="en-US" sz="2800" dirty="0"/>
              <a:t>Local variables must have a valid type in order to be used.</a:t>
            </a:r>
          </a:p>
          <a:p>
            <a:pPr>
              <a:buFontTx/>
              <a:buNone/>
            </a:pPr>
            <a:r>
              <a:rPr lang="en-US" sz="1800" dirty="0">
                <a:latin typeface="Courier New" pitchFamily="49" charset="0"/>
              </a:rPr>
              <a:t>  public static void main(String [] </a:t>
            </a:r>
            <a:r>
              <a:rPr lang="en-US" sz="1800" dirty="0" err="1">
                <a:latin typeface="Courier New" pitchFamily="49" charset="0"/>
              </a:rPr>
              <a:t>args</a:t>
            </a:r>
            <a:r>
              <a:rPr lang="en-US" sz="1800" dirty="0">
                <a:latin typeface="Courier New" pitchFamily="49" charset="0"/>
              </a:rPr>
              <a:t>)</a:t>
            </a:r>
            <a:br>
              <a:rPr lang="en-US" sz="1800" dirty="0">
                <a:latin typeface="Courier New" pitchFamily="49" charset="0"/>
              </a:rPr>
            </a:br>
            <a:r>
              <a:rPr lang="en-US" sz="1800" dirty="0">
                <a:latin typeface="Courier New" pitchFamily="49" charset="0"/>
              </a:rPr>
              <a:t>{</a:t>
            </a:r>
            <a:br>
              <a:rPr lang="en-US" sz="1800" dirty="0">
                <a:latin typeface="Courier New" pitchFamily="49" charset="0"/>
              </a:rPr>
            </a:br>
            <a:r>
              <a:rPr lang="en-US" sz="1800" dirty="0">
                <a:latin typeface="Courier New" pitchFamily="49" charset="0"/>
              </a:rPr>
              <a:t>  </a:t>
            </a:r>
            <a:r>
              <a:rPr lang="en-US" sz="1800" b="1" dirty="0" err="1">
                <a:solidFill>
                  <a:schemeClr val="hlink"/>
                </a:solidFill>
                <a:latin typeface="Courier New" pitchFamily="49" charset="0"/>
              </a:rPr>
              <a:t>int</a:t>
            </a:r>
            <a:r>
              <a:rPr lang="en-US" sz="1800" b="1" dirty="0">
                <a:solidFill>
                  <a:schemeClr val="hlink"/>
                </a:solidFill>
                <a:latin typeface="Courier New" pitchFamily="49" charset="0"/>
              </a:rPr>
              <a:t> month, days; // No value given?</a:t>
            </a:r>
          </a:p>
          <a:p>
            <a:pPr>
              <a:buFontTx/>
              <a:buNone/>
            </a:pPr>
            <a:r>
              <a:rPr lang="en-US" sz="1800" dirty="0">
                <a:latin typeface="Courier New" pitchFamily="49" charset="0"/>
              </a:rPr>
              <a:t>    </a:t>
            </a:r>
            <a:r>
              <a:rPr lang="en-US" sz="1800" dirty="0" err="1">
                <a:latin typeface="Courier New" pitchFamily="49" charset="0"/>
              </a:rPr>
              <a:t>System.out.println</a:t>
            </a:r>
            <a:r>
              <a:rPr lang="en-US" sz="1800" dirty="0">
                <a:latin typeface="Courier New" pitchFamily="49" charset="0"/>
              </a:rPr>
              <a:t>("Month " + </a:t>
            </a:r>
            <a:r>
              <a:rPr lang="en-US" sz="1800" b="1" dirty="0">
                <a:solidFill>
                  <a:srgbClr val="FF3300"/>
                </a:solidFill>
                <a:latin typeface="Courier New" pitchFamily="49" charset="0"/>
              </a:rPr>
              <a:t>month</a:t>
            </a:r>
            <a:r>
              <a:rPr lang="en-US" sz="1800" dirty="0">
                <a:latin typeface="Courier New" pitchFamily="49" charset="0"/>
              </a:rPr>
              <a:t> + " has "</a:t>
            </a:r>
            <a:br>
              <a:rPr lang="en-US" sz="1800" dirty="0">
                <a:latin typeface="Courier New" pitchFamily="49" charset="0"/>
              </a:rPr>
            </a:br>
            <a:r>
              <a:rPr lang="en-US" sz="1800" dirty="0">
                <a:latin typeface="Courier New" pitchFamily="49" charset="0"/>
              </a:rPr>
              <a:t>                     + </a:t>
            </a:r>
            <a:r>
              <a:rPr lang="en-US" sz="1800" b="1" dirty="0">
                <a:solidFill>
                  <a:srgbClr val="FF3300"/>
                </a:solidFill>
                <a:latin typeface="Courier New" pitchFamily="49" charset="0"/>
              </a:rPr>
              <a:t>days</a:t>
            </a:r>
            <a:r>
              <a:rPr lang="en-US" sz="1800" dirty="0">
                <a:latin typeface="Courier New" pitchFamily="49" charset="0"/>
              </a:rPr>
              <a:t> + " Days.");</a:t>
            </a:r>
            <a:br>
              <a:rPr lang="en-US" sz="1800" dirty="0">
                <a:latin typeface="Courier New" pitchFamily="49" charset="0"/>
              </a:rPr>
            </a:br>
            <a:r>
              <a:rPr lang="en-US" sz="1800" dirty="0">
                <a:latin typeface="Courier New" pitchFamily="49" charset="0"/>
              </a:rPr>
              <a:t>}</a:t>
            </a:r>
            <a:br>
              <a:rPr lang="en-US" sz="1800" dirty="0">
                <a:latin typeface="Courier New" pitchFamily="49" charset="0"/>
              </a:rPr>
            </a:br>
            <a:r>
              <a:rPr lang="en-US" sz="2400" b="1" dirty="0">
                <a:solidFill>
                  <a:srgbClr val="FF3300"/>
                </a:solidFill>
              </a:rPr>
              <a:t>Trying to use uninitialized </a:t>
            </a:r>
            <a:r>
              <a:rPr lang="en-US" sz="2400" b="1" dirty="0" smtClean="0">
                <a:solidFill>
                  <a:srgbClr val="FF3300"/>
                </a:solidFill>
              </a:rPr>
              <a:t>local variables </a:t>
            </a:r>
            <a:r>
              <a:rPr lang="en-US" sz="2400" b="1" dirty="0">
                <a:solidFill>
                  <a:srgbClr val="FF3300"/>
                </a:solidFill>
              </a:rPr>
              <a:t>will generate a Syntax Error when the code is compiled.</a:t>
            </a:r>
          </a:p>
        </p:txBody>
      </p:sp>
      <p:sp>
        <p:nvSpPr>
          <p:cNvPr id="61443" name="Rectangle 2"/>
          <p:cNvSpPr>
            <a:spLocks noGrp="1" noChangeArrowheads="1"/>
          </p:cNvSpPr>
          <p:nvPr>
            <p:ph type="title"/>
          </p:nvPr>
        </p:nvSpPr>
        <p:spPr/>
        <p:txBody>
          <a:bodyPr/>
          <a:lstStyle/>
          <a:p>
            <a:r>
              <a:rPr lang="en-US" dirty="0"/>
              <a:t>Variable Assignment </a:t>
            </a:r>
            <a:r>
              <a:rPr lang="en-US" dirty="0" smtClean="0"/>
              <a:t/>
            </a:r>
            <a:br>
              <a:rPr lang="en-US" dirty="0" smtClean="0"/>
            </a:br>
            <a:r>
              <a:rPr lang="en-US" dirty="0" smtClean="0"/>
              <a:t>and </a:t>
            </a:r>
            <a:r>
              <a:rPr lang="en-US" dirty="0"/>
              <a:t>Initialization</a:t>
            </a:r>
          </a:p>
        </p:txBody>
      </p:sp>
    </p:spTree>
    <p:extLst>
      <p:ext uri="{BB962C8B-B14F-4D97-AF65-F5344CB8AC3E}">
        <p14:creationId xmlns:p14="http://schemas.microsoft.com/office/powerpoint/2010/main" val="3372242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Default initial value -- the </a:t>
            </a:r>
            <a:r>
              <a:rPr lang="en-GB" dirty="0"/>
              <a:t>default value of any </a:t>
            </a:r>
            <a:r>
              <a:rPr lang="en-GB" dirty="0" smtClean="0"/>
              <a:t>instance variable </a:t>
            </a:r>
            <a:r>
              <a:rPr lang="en-GB" dirty="0"/>
              <a:t>not explicitly initialized when it is declared. </a:t>
            </a:r>
            <a:endParaRPr lang="en-GB" dirty="0" smtClean="0"/>
          </a:p>
          <a:p>
            <a:pPr lvl="1"/>
            <a:r>
              <a:rPr lang="en-GB" dirty="0" smtClean="0"/>
              <a:t>Fields </a:t>
            </a:r>
            <a:r>
              <a:rPr lang="en-GB" dirty="0"/>
              <a:t>of numeric primitive types have the value zero by </a:t>
            </a:r>
            <a:r>
              <a:rPr lang="en-GB" dirty="0" smtClean="0"/>
              <a:t>default.</a:t>
            </a:r>
          </a:p>
          <a:p>
            <a:pPr lvl="1"/>
            <a:r>
              <a:rPr lang="en-GB" dirty="0" smtClean="0"/>
              <a:t>Boolean </a:t>
            </a:r>
            <a:r>
              <a:rPr lang="en-GB" dirty="0"/>
              <a:t>variables have the value false, </a:t>
            </a:r>
            <a:endParaRPr lang="en-GB" dirty="0" smtClean="0"/>
          </a:p>
          <a:p>
            <a:pPr lvl="1"/>
            <a:r>
              <a:rPr lang="en-GB" dirty="0" smtClean="0"/>
              <a:t>Char </a:t>
            </a:r>
            <a:r>
              <a:rPr lang="en-GB" dirty="0"/>
              <a:t>variables have the value \u0000 </a:t>
            </a:r>
          </a:p>
          <a:p>
            <a:pPr lvl="1"/>
            <a:r>
              <a:rPr lang="en-GB" dirty="0" smtClean="0"/>
              <a:t>Object </a:t>
            </a:r>
            <a:r>
              <a:rPr lang="en-GB" dirty="0"/>
              <a:t>references have the value null. </a:t>
            </a:r>
            <a:endParaRPr lang="en-US" dirty="0" smtClean="0"/>
          </a:p>
          <a:p>
            <a:endParaRPr lang="en-US" dirty="0"/>
          </a:p>
          <a:p>
            <a:r>
              <a:rPr lang="en-US" dirty="0" smtClean="0"/>
              <a:t>Don't make me guess!</a:t>
            </a:r>
          </a:p>
          <a:p>
            <a:pPr lvl="1"/>
            <a:r>
              <a:rPr lang="en-US" dirty="0" smtClean="0"/>
              <a:t>Your code should be explicit and easy to read.   </a:t>
            </a:r>
          </a:p>
          <a:p>
            <a:pPr lvl="1"/>
            <a:r>
              <a:rPr lang="en-US" dirty="0" smtClean="0"/>
              <a:t>Initialize your variables soon after they are declared.</a:t>
            </a:r>
          </a:p>
          <a:p>
            <a:pPr lvl="1"/>
            <a:endParaRPr lang="en-US" dirty="0"/>
          </a:p>
        </p:txBody>
      </p:sp>
      <p:sp>
        <p:nvSpPr>
          <p:cNvPr id="3" name="Title 2"/>
          <p:cNvSpPr>
            <a:spLocks noGrp="1"/>
          </p:cNvSpPr>
          <p:nvPr>
            <p:ph type="title"/>
          </p:nvPr>
        </p:nvSpPr>
        <p:spPr/>
        <p:txBody>
          <a:bodyPr/>
          <a:lstStyle/>
          <a:p>
            <a:r>
              <a:rPr lang="en-US" dirty="0" smtClean="0"/>
              <a:t>Default Values for Instance Variables</a:t>
            </a:r>
            <a:endParaRPr lang="en-US" dirty="0"/>
          </a:p>
        </p:txBody>
      </p:sp>
    </p:spTree>
    <p:extLst>
      <p:ext uri="{BB962C8B-B14F-4D97-AF65-F5344CB8AC3E}">
        <p14:creationId xmlns:p14="http://schemas.microsoft.com/office/powerpoint/2010/main" val="3265065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Constants</a:t>
            </a:r>
            <a:endParaRPr lang="en-US" dirty="0"/>
          </a:p>
        </p:txBody>
      </p:sp>
    </p:spTree>
    <p:extLst>
      <p:ext uri="{BB962C8B-B14F-4D97-AF65-F5344CB8AC3E}">
        <p14:creationId xmlns:p14="http://schemas.microsoft.com/office/powerpoint/2010/main" val="4200430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3"/>
          <p:cNvSpPr>
            <a:spLocks noGrp="1" noChangeArrowheads="1"/>
          </p:cNvSpPr>
          <p:nvPr>
            <p:ph idx="1"/>
          </p:nvPr>
        </p:nvSpPr>
        <p:spPr/>
        <p:txBody>
          <a:bodyPr>
            <a:noAutofit/>
          </a:bodyPr>
          <a:lstStyle/>
          <a:p>
            <a:pPr>
              <a:lnSpc>
                <a:spcPct val="90000"/>
              </a:lnSpc>
            </a:pPr>
            <a:r>
              <a:rPr lang="en-US" dirty="0"/>
              <a:t>Many programs have data that does not need to be changed.</a:t>
            </a:r>
          </a:p>
          <a:p>
            <a:pPr>
              <a:lnSpc>
                <a:spcPct val="90000"/>
              </a:lnSpc>
            </a:pPr>
            <a:r>
              <a:rPr lang="en-US" dirty="0"/>
              <a:t>Littering programs with literal values can make the program hard do read and maintain.</a:t>
            </a:r>
          </a:p>
          <a:p>
            <a:pPr>
              <a:lnSpc>
                <a:spcPct val="90000"/>
              </a:lnSpc>
            </a:pPr>
            <a:r>
              <a:rPr lang="en-US" dirty="0"/>
              <a:t>Replacing literal values with constants remedies this problem.</a:t>
            </a:r>
          </a:p>
          <a:p>
            <a:pPr>
              <a:lnSpc>
                <a:spcPct val="90000"/>
              </a:lnSpc>
            </a:pPr>
            <a:r>
              <a:rPr lang="en-US" dirty="0"/>
              <a:t>Constants allow the programmer to use a name rather than a value throughout the program.</a:t>
            </a:r>
          </a:p>
          <a:p>
            <a:pPr>
              <a:lnSpc>
                <a:spcPct val="90000"/>
              </a:lnSpc>
            </a:pPr>
            <a:r>
              <a:rPr lang="en-US" dirty="0"/>
              <a:t>Constants also give a singular point for changing those values when needed</a:t>
            </a:r>
            <a:r>
              <a:rPr lang="en-US" dirty="0" smtClean="0"/>
              <a:t>.</a:t>
            </a:r>
          </a:p>
          <a:p>
            <a:r>
              <a:rPr lang="en-US" dirty="0"/>
              <a:t>Constants keep the program organized and easier to maintain.</a:t>
            </a:r>
          </a:p>
          <a:p>
            <a:r>
              <a:rPr lang="en-US" dirty="0"/>
              <a:t>Constants are identifiers that can hold only a single value.</a:t>
            </a:r>
          </a:p>
          <a:p>
            <a:r>
              <a:rPr lang="en-US" dirty="0"/>
              <a:t>Constants are declared using the keyword </a:t>
            </a:r>
            <a:r>
              <a:rPr lang="en-US" dirty="0">
                <a:latin typeface="Courier New" pitchFamily="49" charset="0"/>
              </a:rPr>
              <a:t>final</a:t>
            </a:r>
            <a:r>
              <a:rPr lang="en-US" dirty="0"/>
              <a:t>.</a:t>
            </a:r>
          </a:p>
          <a:p>
            <a:r>
              <a:rPr lang="en-US" dirty="0"/>
              <a:t>Constants need not be initialized when declared; however, they must be initialized before they are used or a compiler error will be generated.</a:t>
            </a:r>
          </a:p>
          <a:p>
            <a:pPr>
              <a:lnSpc>
                <a:spcPct val="90000"/>
              </a:lnSpc>
            </a:pPr>
            <a:endParaRPr lang="en-US" dirty="0" smtClean="0"/>
          </a:p>
          <a:p>
            <a:pPr>
              <a:lnSpc>
                <a:spcPct val="90000"/>
              </a:lnSpc>
            </a:pPr>
            <a:endParaRPr lang="en-US" dirty="0"/>
          </a:p>
        </p:txBody>
      </p:sp>
      <p:sp>
        <p:nvSpPr>
          <p:cNvPr id="69635" name="Rectangle 2"/>
          <p:cNvSpPr>
            <a:spLocks noGrp="1" noChangeArrowheads="1"/>
          </p:cNvSpPr>
          <p:nvPr>
            <p:ph type="title"/>
          </p:nvPr>
        </p:nvSpPr>
        <p:spPr/>
        <p:txBody>
          <a:bodyPr/>
          <a:lstStyle/>
          <a:p>
            <a:r>
              <a:rPr lang="en-US"/>
              <a:t>Creating Constants</a:t>
            </a:r>
          </a:p>
        </p:txBody>
      </p:sp>
    </p:spTree>
    <p:extLst>
      <p:ext uri="{BB962C8B-B14F-4D97-AF65-F5344CB8AC3E}">
        <p14:creationId xmlns:p14="http://schemas.microsoft.com/office/powerpoint/2010/main" val="1480153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3"/>
          <p:cNvSpPr>
            <a:spLocks noGrp="1" noChangeArrowheads="1"/>
          </p:cNvSpPr>
          <p:nvPr>
            <p:ph idx="1"/>
          </p:nvPr>
        </p:nvSpPr>
        <p:spPr/>
        <p:txBody>
          <a:bodyPr/>
          <a:lstStyle/>
          <a:p>
            <a:r>
              <a:rPr lang="en-US" dirty="0"/>
              <a:t>Once initialized with a value, constants cannot be changed programmatically.</a:t>
            </a:r>
          </a:p>
          <a:p>
            <a:endParaRPr lang="en-US" dirty="0"/>
          </a:p>
        </p:txBody>
      </p:sp>
      <p:sp>
        <p:nvSpPr>
          <p:cNvPr id="71683" name="Rectangle 2"/>
          <p:cNvSpPr>
            <a:spLocks noGrp="1" noChangeArrowheads="1"/>
          </p:cNvSpPr>
          <p:nvPr>
            <p:ph type="title"/>
          </p:nvPr>
        </p:nvSpPr>
        <p:spPr/>
        <p:txBody>
          <a:bodyPr/>
          <a:lstStyle/>
          <a:p>
            <a:r>
              <a:rPr lang="en-US"/>
              <a:t>Creating Constants</a:t>
            </a:r>
          </a:p>
        </p:txBody>
      </p:sp>
      <p:graphicFrame>
        <p:nvGraphicFramePr>
          <p:cNvPr id="2" name="Object 1"/>
          <p:cNvGraphicFramePr>
            <a:graphicFrameLocks noChangeAspect="1"/>
          </p:cNvGraphicFramePr>
          <p:nvPr>
            <p:extLst>
              <p:ext uri="{D42A27DB-BD31-4B8C-83A1-F6EECF244321}">
                <p14:modId xmlns:p14="http://schemas.microsoft.com/office/powerpoint/2010/main" val="3420786655"/>
              </p:ext>
            </p:extLst>
          </p:nvPr>
        </p:nvGraphicFramePr>
        <p:xfrm>
          <a:off x="914400" y="2591343"/>
          <a:ext cx="7300913" cy="3913188"/>
        </p:xfrm>
        <a:graphic>
          <a:graphicData uri="http://schemas.openxmlformats.org/presentationml/2006/ole">
            <mc:AlternateContent xmlns:mc="http://schemas.openxmlformats.org/markup-compatibility/2006">
              <mc:Choice xmlns:v="urn:schemas-microsoft-com:vml" Requires="v">
                <p:oleObj spid="_x0000_s19501" name="Document" r:id="rId3" imgW="7301323" imgH="3912837" progId="Word.Document.12">
                  <p:embed/>
                </p:oleObj>
              </mc:Choice>
              <mc:Fallback>
                <p:oleObj name="Document" r:id="rId3" imgW="7301323" imgH="3912837"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91343"/>
                        <a:ext cx="7300913"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0805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61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6" name="Rectangle 5"/>
          <p:cNvSpPr/>
          <p:nvPr/>
        </p:nvSpPr>
        <p:spPr>
          <a:xfrm>
            <a:off x="840793" y="243832"/>
            <a:ext cx="8208203" cy="6709529"/>
          </a:xfrm>
          <a:prstGeom prst="rect">
            <a:avLst/>
          </a:prstGeom>
          <a:noFill/>
        </p:spPr>
        <p:txBody>
          <a:bodyPr wrap="square">
            <a:spAutoFit/>
          </a:bodyPr>
          <a:lstStyle/>
          <a:p>
            <a:r>
              <a:rPr lang="en-US" sz="1600" b="1" dirty="0">
                <a:solidFill>
                  <a:srgbClr val="7F0055"/>
                </a:solidFill>
                <a:latin typeface="Consolas"/>
              </a:rPr>
              <a:t>import</a:t>
            </a:r>
            <a:r>
              <a:rPr lang="en-US" sz="1600" b="1" dirty="0">
                <a:solidFill>
                  <a:srgbClr val="000000"/>
                </a:solidFill>
                <a:latin typeface="Consolas"/>
              </a:rPr>
              <a:t> </a:t>
            </a:r>
            <a:r>
              <a:rPr lang="en-US" sz="1600" b="1" dirty="0" err="1">
                <a:solidFill>
                  <a:srgbClr val="000000"/>
                </a:solidFill>
                <a:latin typeface="Consolas"/>
              </a:rPr>
              <a:t>java.util.Scanner</a:t>
            </a:r>
            <a:r>
              <a:rPr lang="en-US" sz="1600" b="1" dirty="0">
                <a:solidFill>
                  <a:srgbClr val="000000"/>
                </a:solidFill>
                <a:latin typeface="Consolas"/>
              </a:rPr>
              <a:t>;</a:t>
            </a:r>
          </a:p>
          <a:p>
            <a:endParaRPr lang="en-US" sz="900" dirty="0">
              <a:latin typeface="Consolas"/>
            </a:endParaRPr>
          </a:p>
          <a:p>
            <a:r>
              <a:rPr lang="en-US" sz="1600" b="1" dirty="0">
                <a:solidFill>
                  <a:srgbClr val="7F0055"/>
                </a:solidFill>
                <a:latin typeface="Consolas"/>
              </a:rPr>
              <a:t>public</a:t>
            </a:r>
            <a:r>
              <a:rPr lang="en-US" sz="1600" b="1" dirty="0">
                <a:solidFill>
                  <a:srgbClr val="000000"/>
                </a:solidFill>
                <a:latin typeface="Consolas"/>
              </a:rPr>
              <a:t> </a:t>
            </a:r>
            <a:r>
              <a:rPr lang="en-US" sz="1600" b="1" dirty="0">
                <a:solidFill>
                  <a:srgbClr val="7F0055"/>
                </a:solidFill>
                <a:latin typeface="Consolas"/>
              </a:rPr>
              <a:t>class</a:t>
            </a:r>
            <a:r>
              <a:rPr lang="en-US" sz="1600" b="1" dirty="0">
                <a:solidFill>
                  <a:srgbClr val="000000"/>
                </a:solidFill>
                <a:latin typeface="Consolas"/>
              </a:rPr>
              <a:t> </a:t>
            </a:r>
            <a:r>
              <a:rPr lang="en-US" sz="1600" b="1" dirty="0" err="1">
                <a:solidFill>
                  <a:srgbClr val="000000"/>
                </a:solidFill>
                <a:latin typeface="Consolas"/>
              </a:rPr>
              <a:t>InvoiceApp</a:t>
            </a:r>
            <a:endParaRPr lang="en-US" sz="1600" b="1" dirty="0">
              <a:solidFill>
                <a:srgbClr val="000000"/>
              </a:solidFill>
              <a:latin typeface="Consolas"/>
            </a:endParaRPr>
          </a:p>
          <a:p>
            <a:r>
              <a:rPr lang="en-US" sz="1600" dirty="0">
                <a:solidFill>
                  <a:srgbClr val="000000"/>
                </a:solidFill>
                <a:latin typeface="Consolas"/>
              </a:rPr>
              <a:t>{</a:t>
            </a:r>
          </a:p>
          <a:p>
            <a:r>
              <a:rPr lang="en-US" sz="1600" dirty="0">
                <a:solidFill>
                  <a:srgbClr val="000000"/>
                </a:solidFill>
                <a:latin typeface="Consolas"/>
              </a:rPr>
              <a:t>    </a:t>
            </a:r>
            <a:r>
              <a:rPr lang="en-US" sz="1600" b="1" dirty="0">
                <a:solidFill>
                  <a:srgbClr val="7F0055"/>
                </a:solidFill>
                <a:latin typeface="Consolas"/>
              </a:rPr>
              <a:t>public</a:t>
            </a:r>
            <a:r>
              <a:rPr lang="en-US" sz="1600" b="1" dirty="0">
                <a:solidFill>
                  <a:srgbClr val="000000"/>
                </a:solidFill>
                <a:latin typeface="Consolas"/>
              </a:rPr>
              <a:t> </a:t>
            </a:r>
            <a:r>
              <a:rPr lang="en-US" sz="1600" b="1" dirty="0">
                <a:solidFill>
                  <a:srgbClr val="7F0055"/>
                </a:solidFill>
                <a:latin typeface="Consolas"/>
              </a:rPr>
              <a:t>static</a:t>
            </a:r>
            <a:r>
              <a:rPr lang="en-US" sz="1600" b="1" dirty="0">
                <a:solidFill>
                  <a:srgbClr val="000000"/>
                </a:solidFill>
                <a:latin typeface="Consolas"/>
              </a:rPr>
              <a:t> </a:t>
            </a:r>
            <a:r>
              <a:rPr lang="en-US" sz="1600" b="1" dirty="0">
                <a:solidFill>
                  <a:srgbClr val="7F0055"/>
                </a:solidFill>
                <a:latin typeface="Consolas"/>
              </a:rPr>
              <a:t>void</a:t>
            </a:r>
            <a:r>
              <a:rPr lang="en-US" sz="1600" b="1" dirty="0">
                <a:solidFill>
                  <a:srgbClr val="000000"/>
                </a:solidFill>
                <a:latin typeface="Consolas"/>
              </a:rPr>
              <a:t> main(String[] </a:t>
            </a:r>
            <a:r>
              <a:rPr lang="en-US" sz="1600" b="1" dirty="0" err="1">
                <a:solidFill>
                  <a:srgbClr val="000000"/>
                </a:solidFill>
                <a:latin typeface="Consolas"/>
              </a:rPr>
              <a:t>args</a:t>
            </a:r>
            <a:r>
              <a:rPr lang="en-US" sz="1600" b="1"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a:t>
            </a:r>
            <a:r>
              <a:rPr lang="en-US" sz="1600" dirty="0">
                <a:solidFill>
                  <a:srgbClr val="3F7F5F"/>
                </a:solidFill>
                <a:latin typeface="Consolas"/>
              </a:rPr>
              <a:t>// display a welcome message</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a:t>
            </a:r>
            <a:r>
              <a:rPr lang="en-US" sz="1600" i="1" dirty="0">
                <a:solidFill>
                  <a:srgbClr val="2A00FF"/>
                </a:solidFill>
                <a:latin typeface="Consolas"/>
              </a:rPr>
              <a:t>"Welcome to the Invoice Total Calculator"</a:t>
            </a:r>
            <a:r>
              <a:rPr lang="en-US" sz="1600" i="1" dirty="0">
                <a:solidFill>
                  <a:srgbClr val="000000"/>
                </a:solidFill>
                <a:latin typeface="Consolas"/>
              </a:rPr>
              <a:t>);</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  </a:t>
            </a:r>
            <a:r>
              <a:rPr lang="en-US" sz="1600" i="1" dirty="0">
                <a:solidFill>
                  <a:srgbClr val="3F7F5F"/>
                </a:solidFill>
                <a:latin typeface="Consolas"/>
              </a:rPr>
              <a:t>// print a blank line</a:t>
            </a:r>
          </a:p>
          <a:p>
            <a:endParaRPr lang="en-US" sz="900" dirty="0">
              <a:latin typeface="Consolas"/>
            </a:endParaRPr>
          </a:p>
          <a:p>
            <a:r>
              <a:rPr lang="en-US" sz="1600" dirty="0">
                <a:solidFill>
                  <a:srgbClr val="000000"/>
                </a:solidFill>
                <a:latin typeface="Consolas"/>
              </a:rPr>
              <a:t>        </a:t>
            </a:r>
            <a:r>
              <a:rPr lang="en-US" sz="1600" dirty="0">
                <a:solidFill>
                  <a:srgbClr val="3F7F5F"/>
                </a:solidFill>
                <a:latin typeface="Consolas"/>
              </a:rPr>
              <a:t>// get the input from the user</a:t>
            </a:r>
          </a:p>
          <a:p>
            <a:r>
              <a:rPr lang="en-US" sz="1600" dirty="0">
                <a:solidFill>
                  <a:srgbClr val="000000"/>
                </a:solidFill>
                <a:latin typeface="Consolas"/>
              </a:rPr>
              <a:t>        Scanner </a:t>
            </a:r>
            <a:r>
              <a:rPr lang="en-US" sz="1600" dirty="0" err="1">
                <a:solidFill>
                  <a:srgbClr val="000000"/>
                </a:solidFill>
                <a:latin typeface="Consolas"/>
              </a:rPr>
              <a:t>sc</a:t>
            </a:r>
            <a:r>
              <a:rPr lang="en-US" sz="1600" dirty="0">
                <a:solidFill>
                  <a:srgbClr val="000000"/>
                </a:solidFill>
                <a:latin typeface="Consolas"/>
              </a:rPr>
              <a:t> = </a:t>
            </a:r>
            <a:r>
              <a:rPr lang="en-US" sz="1600" b="1" dirty="0">
                <a:solidFill>
                  <a:srgbClr val="7F0055"/>
                </a:solidFill>
                <a:latin typeface="Consolas"/>
              </a:rPr>
              <a:t>new</a:t>
            </a:r>
            <a:r>
              <a:rPr lang="en-US" sz="1600" b="1" dirty="0">
                <a:solidFill>
                  <a:srgbClr val="000000"/>
                </a:solidFill>
                <a:latin typeface="Consolas"/>
              </a:rPr>
              <a:t> Scanner(System.</a:t>
            </a:r>
            <a:r>
              <a:rPr lang="en-US" sz="1600" b="1" i="1" dirty="0">
                <a:solidFill>
                  <a:srgbClr val="0000C0"/>
                </a:solidFill>
                <a:latin typeface="Consolas"/>
              </a:rPr>
              <a:t>in</a:t>
            </a:r>
            <a:r>
              <a:rPr lang="en-US" sz="1600" b="1" i="1" dirty="0">
                <a:solidFill>
                  <a:srgbClr val="000000"/>
                </a:solidFill>
                <a:latin typeface="Consolas"/>
              </a:rPr>
              <a:t>);</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a:t>
            </a:r>
            <a:r>
              <a:rPr lang="en-US" sz="1600" i="1" dirty="0">
                <a:solidFill>
                  <a:srgbClr val="000000"/>
                </a:solidFill>
                <a:latin typeface="Consolas"/>
              </a:rPr>
              <a:t>(</a:t>
            </a:r>
            <a:r>
              <a:rPr lang="en-US" sz="1600" i="1" dirty="0">
                <a:solidFill>
                  <a:srgbClr val="2A00FF"/>
                </a:solidFill>
                <a:latin typeface="Consolas"/>
              </a:rPr>
              <a:t>"Enter subtotal:   "</a:t>
            </a:r>
            <a:r>
              <a:rPr lang="en-US" sz="1600" i="1" dirty="0">
                <a:solidFill>
                  <a:srgbClr val="000000"/>
                </a:solidFill>
                <a:latin typeface="Consolas"/>
              </a:rPr>
              <a:t>);</a:t>
            </a:r>
          </a:p>
          <a:p>
            <a:r>
              <a:rPr lang="en-US" sz="1600" dirty="0">
                <a:solidFill>
                  <a:srgbClr val="000000"/>
                </a:solidFill>
                <a:latin typeface="Consolas"/>
              </a:rPr>
              <a:t>        </a:t>
            </a:r>
            <a:r>
              <a:rPr lang="en-US" sz="1600" b="1" dirty="0">
                <a:solidFill>
                  <a:srgbClr val="7F0055"/>
                </a:solidFill>
                <a:latin typeface="Consolas"/>
              </a:rPr>
              <a:t>double</a:t>
            </a:r>
            <a:r>
              <a:rPr lang="en-US" sz="1600" b="1" dirty="0">
                <a:solidFill>
                  <a:srgbClr val="000000"/>
                </a:solidFill>
                <a:latin typeface="Consolas"/>
              </a:rPr>
              <a:t> subtotal = </a:t>
            </a:r>
            <a:r>
              <a:rPr lang="en-US" sz="1600" b="1" dirty="0" err="1">
                <a:solidFill>
                  <a:srgbClr val="000000"/>
                </a:solidFill>
                <a:latin typeface="Consolas"/>
              </a:rPr>
              <a:t>sc.nextDouble</a:t>
            </a:r>
            <a:r>
              <a:rPr lang="en-US" sz="1600" b="1" dirty="0">
                <a:solidFill>
                  <a:srgbClr val="000000"/>
                </a:solidFill>
                <a:latin typeface="Consolas"/>
              </a:rPr>
              <a:t>();</a:t>
            </a:r>
          </a:p>
          <a:p>
            <a:endParaRPr lang="en-US" sz="700" dirty="0">
              <a:latin typeface="Consolas"/>
            </a:endParaRPr>
          </a:p>
          <a:p>
            <a:r>
              <a:rPr lang="en-US" sz="1600" dirty="0">
                <a:solidFill>
                  <a:srgbClr val="000000"/>
                </a:solidFill>
                <a:latin typeface="Consolas"/>
              </a:rPr>
              <a:t>        </a:t>
            </a:r>
            <a:r>
              <a:rPr lang="en-US" sz="1600" dirty="0">
                <a:solidFill>
                  <a:srgbClr val="3F7F5F"/>
                </a:solidFill>
                <a:latin typeface="Consolas"/>
              </a:rPr>
              <a:t>// calculate the discount amount and total</a:t>
            </a:r>
          </a:p>
          <a:p>
            <a:r>
              <a:rPr lang="en-US" sz="1600" dirty="0">
                <a:solidFill>
                  <a:srgbClr val="000000"/>
                </a:solidFill>
                <a:latin typeface="Consolas"/>
              </a:rPr>
              <a:t>        </a:t>
            </a:r>
            <a:r>
              <a:rPr lang="en-US" sz="1600" b="1" dirty="0">
                <a:solidFill>
                  <a:srgbClr val="7F0055"/>
                </a:solidFill>
                <a:latin typeface="Consolas"/>
              </a:rPr>
              <a:t>double</a:t>
            </a:r>
            <a:r>
              <a:rPr lang="en-US" sz="1600" b="1" dirty="0">
                <a:solidFill>
                  <a:srgbClr val="000000"/>
                </a:solidFill>
                <a:latin typeface="Consolas"/>
              </a:rPr>
              <a:t> </a:t>
            </a:r>
            <a:r>
              <a:rPr lang="en-US" sz="1600" b="1" dirty="0" err="1">
                <a:solidFill>
                  <a:srgbClr val="000000"/>
                </a:solidFill>
                <a:latin typeface="Consolas"/>
              </a:rPr>
              <a:t>discountPercent</a:t>
            </a:r>
            <a:r>
              <a:rPr lang="en-US" sz="1600" b="1" dirty="0">
                <a:solidFill>
                  <a:srgbClr val="000000"/>
                </a:solidFill>
                <a:latin typeface="Consolas"/>
              </a:rPr>
              <a:t> = .2;</a:t>
            </a:r>
          </a:p>
          <a:p>
            <a:r>
              <a:rPr lang="en-US" sz="1600" dirty="0">
                <a:solidFill>
                  <a:srgbClr val="000000"/>
                </a:solidFill>
                <a:latin typeface="Consolas"/>
              </a:rPr>
              <a:t>        </a:t>
            </a:r>
            <a:r>
              <a:rPr lang="en-US" sz="1600" b="1" dirty="0">
                <a:solidFill>
                  <a:srgbClr val="7F0055"/>
                </a:solidFill>
                <a:latin typeface="Consolas"/>
              </a:rPr>
              <a:t>double</a:t>
            </a:r>
            <a:r>
              <a:rPr lang="en-US" sz="1600" b="1" dirty="0">
                <a:solidFill>
                  <a:srgbClr val="000000"/>
                </a:solidFill>
                <a:latin typeface="Consolas"/>
              </a:rPr>
              <a:t> </a:t>
            </a:r>
            <a:r>
              <a:rPr lang="en-US" sz="1600" b="1" dirty="0" err="1">
                <a:solidFill>
                  <a:srgbClr val="000000"/>
                </a:solidFill>
                <a:latin typeface="Consolas"/>
              </a:rPr>
              <a:t>discountAmount</a:t>
            </a:r>
            <a:r>
              <a:rPr lang="en-US" sz="1600" b="1" dirty="0">
                <a:solidFill>
                  <a:srgbClr val="000000"/>
                </a:solidFill>
                <a:latin typeface="Consolas"/>
              </a:rPr>
              <a:t> = subtotal * </a:t>
            </a:r>
            <a:r>
              <a:rPr lang="en-US" sz="1600" b="1" dirty="0" err="1">
                <a:solidFill>
                  <a:srgbClr val="000000"/>
                </a:solidFill>
                <a:latin typeface="Consolas"/>
              </a:rPr>
              <a:t>discountPercent</a:t>
            </a:r>
            <a:r>
              <a:rPr lang="en-US" sz="1600" b="1" dirty="0">
                <a:solidFill>
                  <a:srgbClr val="000000"/>
                </a:solidFill>
                <a:latin typeface="Consolas"/>
              </a:rPr>
              <a:t>;</a:t>
            </a:r>
          </a:p>
          <a:p>
            <a:r>
              <a:rPr lang="en-US" sz="1600" dirty="0">
                <a:solidFill>
                  <a:srgbClr val="000000"/>
                </a:solidFill>
                <a:latin typeface="Consolas"/>
              </a:rPr>
              <a:t>        </a:t>
            </a:r>
            <a:r>
              <a:rPr lang="en-US" sz="1600" b="1" dirty="0">
                <a:solidFill>
                  <a:srgbClr val="7F0055"/>
                </a:solidFill>
                <a:latin typeface="Consolas"/>
              </a:rPr>
              <a:t>double</a:t>
            </a:r>
            <a:r>
              <a:rPr lang="en-US" sz="1600" b="1" dirty="0">
                <a:solidFill>
                  <a:srgbClr val="000000"/>
                </a:solidFill>
                <a:latin typeface="Consolas"/>
              </a:rPr>
              <a:t> </a:t>
            </a:r>
            <a:r>
              <a:rPr lang="en-US" sz="1600" b="1" dirty="0" err="1">
                <a:solidFill>
                  <a:srgbClr val="000000"/>
                </a:solidFill>
                <a:latin typeface="Consolas"/>
              </a:rPr>
              <a:t>invoiceTotal</a:t>
            </a:r>
            <a:r>
              <a:rPr lang="en-US" sz="1600" b="1" dirty="0">
                <a:solidFill>
                  <a:srgbClr val="000000"/>
                </a:solidFill>
                <a:latin typeface="Consolas"/>
              </a:rPr>
              <a:t> = subtotal - </a:t>
            </a:r>
            <a:r>
              <a:rPr lang="en-US" sz="1600" b="1" dirty="0" err="1">
                <a:solidFill>
                  <a:srgbClr val="000000"/>
                </a:solidFill>
                <a:latin typeface="Consolas"/>
              </a:rPr>
              <a:t>discountAmount</a:t>
            </a:r>
            <a:r>
              <a:rPr lang="en-US" sz="1600" b="1" dirty="0">
                <a:solidFill>
                  <a:srgbClr val="000000"/>
                </a:solidFill>
                <a:latin typeface="Consolas"/>
              </a:rPr>
              <a:t>;</a:t>
            </a:r>
          </a:p>
          <a:p>
            <a:endParaRPr lang="en-US" sz="800" dirty="0">
              <a:latin typeface="Consolas"/>
            </a:endParaRPr>
          </a:p>
          <a:p>
            <a:r>
              <a:rPr lang="en-US" sz="1600" dirty="0">
                <a:solidFill>
                  <a:srgbClr val="000000"/>
                </a:solidFill>
                <a:latin typeface="Consolas"/>
              </a:rPr>
              <a:t>        </a:t>
            </a:r>
            <a:r>
              <a:rPr lang="en-US" sz="1600" dirty="0">
                <a:solidFill>
                  <a:srgbClr val="3F7F5F"/>
                </a:solidFill>
                <a:latin typeface="Consolas"/>
              </a:rPr>
              <a:t>// format and display the result</a:t>
            </a:r>
          </a:p>
          <a:p>
            <a:r>
              <a:rPr lang="en-US" sz="1600" dirty="0">
                <a:solidFill>
                  <a:srgbClr val="000000"/>
                </a:solidFill>
                <a:latin typeface="Consolas"/>
              </a:rPr>
              <a:t>        String message = </a:t>
            </a:r>
            <a:r>
              <a:rPr lang="en-US" sz="1600" dirty="0">
                <a:solidFill>
                  <a:srgbClr val="2A00FF"/>
                </a:solidFill>
                <a:latin typeface="Consolas"/>
              </a:rPr>
              <a:t>"Discount percent: "</a:t>
            </a:r>
            <a:r>
              <a:rPr lang="en-US" sz="1600" dirty="0">
                <a:solidFill>
                  <a:srgbClr val="000000"/>
                </a:solidFill>
                <a:latin typeface="Consolas"/>
              </a:rPr>
              <a:t> +  </a:t>
            </a:r>
          </a:p>
          <a:p>
            <a:r>
              <a:rPr lang="en-US" sz="1600" dirty="0">
                <a:solidFill>
                  <a:srgbClr val="000000"/>
                </a:solidFill>
                <a:latin typeface="Consolas"/>
              </a:rPr>
              <a:t>            </a:t>
            </a:r>
            <a:r>
              <a:rPr lang="en-US" sz="1600" dirty="0" err="1">
                <a:solidFill>
                  <a:srgbClr val="000000"/>
                </a:solidFill>
                <a:latin typeface="Consolas"/>
              </a:rPr>
              <a:t>discountPercent</a:t>
            </a:r>
            <a:r>
              <a:rPr lang="en-US" sz="1600" dirty="0">
                <a:solidFill>
                  <a:srgbClr val="000000"/>
                </a:solidFill>
                <a:latin typeface="Consolas"/>
              </a:rPr>
              <a:t> + </a:t>
            </a:r>
            <a:r>
              <a:rPr lang="en-US" sz="1600" dirty="0">
                <a:solidFill>
                  <a:srgbClr val="2A00FF"/>
                </a:solidFill>
                <a:latin typeface="Consolas"/>
              </a:rPr>
              <a:t>"\n"</a:t>
            </a:r>
            <a:r>
              <a:rPr lang="en-US" sz="1600" dirty="0">
                <a:solidFill>
                  <a:srgbClr val="000000"/>
                </a:solidFill>
                <a:latin typeface="Consolas"/>
              </a:rPr>
              <a:t> +</a:t>
            </a:r>
          </a:p>
          <a:p>
            <a:r>
              <a:rPr lang="en-US" sz="1600" dirty="0">
                <a:solidFill>
                  <a:srgbClr val="000000"/>
                </a:solidFill>
                <a:latin typeface="Consolas"/>
              </a:rPr>
              <a:t>            </a:t>
            </a:r>
            <a:r>
              <a:rPr lang="en-US" sz="1600" dirty="0">
                <a:solidFill>
                  <a:srgbClr val="2A00FF"/>
                </a:solidFill>
                <a:latin typeface="Consolas"/>
              </a:rPr>
              <a:t>"Discount amount:  "</a:t>
            </a:r>
            <a:r>
              <a:rPr lang="en-US" sz="1600" dirty="0">
                <a:solidFill>
                  <a:srgbClr val="000000"/>
                </a:solidFill>
                <a:latin typeface="Consolas"/>
              </a:rPr>
              <a:t> + </a:t>
            </a:r>
            <a:r>
              <a:rPr lang="en-US" sz="1600" dirty="0" err="1">
                <a:solidFill>
                  <a:srgbClr val="000000"/>
                </a:solidFill>
                <a:latin typeface="Consolas"/>
              </a:rPr>
              <a:t>discountAmount</a:t>
            </a:r>
            <a:r>
              <a:rPr lang="en-US" sz="1600" dirty="0">
                <a:solidFill>
                  <a:srgbClr val="000000"/>
                </a:solidFill>
                <a:latin typeface="Consolas"/>
              </a:rPr>
              <a:t> + </a:t>
            </a:r>
            <a:r>
              <a:rPr lang="en-US" sz="1600" dirty="0">
                <a:solidFill>
                  <a:srgbClr val="2A00FF"/>
                </a:solidFill>
                <a:latin typeface="Consolas"/>
              </a:rPr>
              <a:t>"\n"</a:t>
            </a:r>
            <a:r>
              <a:rPr lang="en-US" sz="1600" dirty="0">
                <a:solidFill>
                  <a:srgbClr val="000000"/>
                </a:solidFill>
                <a:latin typeface="Consolas"/>
              </a:rPr>
              <a:t> +</a:t>
            </a:r>
          </a:p>
          <a:p>
            <a:r>
              <a:rPr lang="en-US" sz="1600" dirty="0">
                <a:solidFill>
                  <a:srgbClr val="000000"/>
                </a:solidFill>
                <a:latin typeface="Consolas"/>
              </a:rPr>
              <a:t>            </a:t>
            </a:r>
            <a:r>
              <a:rPr lang="en-US" sz="1600" dirty="0">
                <a:solidFill>
                  <a:srgbClr val="2A00FF"/>
                </a:solidFill>
                <a:latin typeface="Consolas"/>
              </a:rPr>
              <a:t>"Invoice total:    "</a:t>
            </a:r>
            <a:r>
              <a:rPr lang="en-US" sz="1600" dirty="0">
                <a:solidFill>
                  <a:srgbClr val="000000"/>
                </a:solidFill>
                <a:latin typeface="Consolas"/>
              </a:rPr>
              <a:t> + </a:t>
            </a:r>
            <a:r>
              <a:rPr lang="en-US" sz="1600" dirty="0" err="1">
                <a:solidFill>
                  <a:srgbClr val="000000"/>
                </a:solidFill>
                <a:latin typeface="Consolas"/>
              </a:rPr>
              <a:t>invoiceTotal</a:t>
            </a:r>
            <a:r>
              <a:rPr lang="en-US" sz="1600" dirty="0">
                <a:solidFill>
                  <a:srgbClr val="000000"/>
                </a:solidFill>
                <a:latin typeface="Consolas"/>
              </a:rPr>
              <a:t> + </a:t>
            </a:r>
            <a:r>
              <a:rPr lang="en-US" sz="1600" dirty="0">
                <a:solidFill>
                  <a:srgbClr val="2A00FF"/>
                </a:solidFill>
                <a:latin typeface="Consolas"/>
              </a:rPr>
              <a:t>"\n"</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(message);</a:t>
            </a:r>
          </a:p>
          <a:p>
            <a:r>
              <a:rPr lang="en-US" sz="1600" dirty="0">
                <a:solidFill>
                  <a:srgbClr val="000000"/>
                </a:solidFill>
                <a:latin typeface="Consolas"/>
              </a:rPr>
              <a:t>    }</a:t>
            </a:r>
          </a:p>
          <a:p>
            <a:r>
              <a:rPr lang="en-US" sz="1600" dirty="0">
                <a:solidFill>
                  <a:srgbClr val="000000"/>
                </a:solidFill>
                <a:latin typeface="Consolas"/>
              </a:rPr>
              <a:t>}</a:t>
            </a:r>
          </a:p>
        </p:txBody>
      </p:sp>
      <p:sp>
        <p:nvSpPr>
          <p:cNvPr id="15" name="Text Box 4"/>
          <p:cNvSpPr txBox="1">
            <a:spLocks noChangeArrowheads="1"/>
          </p:cNvSpPr>
          <p:nvPr/>
        </p:nvSpPr>
        <p:spPr bwMode="auto">
          <a:xfrm>
            <a:off x="5920823" y="1259769"/>
            <a:ext cx="3000375"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1600" dirty="0">
                <a:solidFill>
                  <a:srgbClr val="FF3300"/>
                </a:solidFill>
                <a:latin typeface="Comic Sans MS" pitchFamily="66" charset="0"/>
              </a:rPr>
              <a:t>This is a Java comment. </a:t>
            </a:r>
          </a:p>
          <a:p>
            <a:pPr eaLnBrk="1" hangingPunct="1"/>
            <a:r>
              <a:rPr lang="en-US" sz="1600" dirty="0">
                <a:solidFill>
                  <a:srgbClr val="FF3300"/>
                </a:solidFill>
                <a:latin typeface="Comic Sans MS" pitchFamily="66" charset="0"/>
              </a:rPr>
              <a:t>It is ignored by the compiler.</a:t>
            </a:r>
          </a:p>
        </p:txBody>
      </p:sp>
      <p:sp>
        <p:nvSpPr>
          <p:cNvPr id="18" name="Text Box 11"/>
          <p:cNvSpPr txBox="1">
            <a:spLocks noChangeArrowheads="1"/>
          </p:cNvSpPr>
          <p:nvPr/>
        </p:nvSpPr>
        <p:spPr bwMode="auto">
          <a:xfrm>
            <a:off x="5920823" y="418605"/>
            <a:ext cx="2542684"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1600" dirty="0">
                <a:solidFill>
                  <a:srgbClr val="FF3300"/>
                </a:solidFill>
                <a:latin typeface="Comic Sans MS" pitchFamily="66" charset="0"/>
              </a:rPr>
              <a:t>This is the class header</a:t>
            </a:r>
            <a:br>
              <a:rPr lang="en-US" sz="1600" dirty="0">
                <a:solidFill>
                  <a:srgbClr val="FF3300"/>
                </a:solidFill>
                <a:latin typeface="Comic Sans MS" pitchFamily="66" charset="0"/>
              </a:rPr>
            </a:br>
            <a:r>
              <a:rPr lang="en-US" sz="1600" dirty="0">
                <a:solidFill>
                  <a:srgbClr val="FF3300"/>
                </a:solidFill>
                <a:latin typeface="Comic Sans MS" pitchFamily="66" charset="0"/>
              </a:rPr>
              <a:t>for the class </a:t>
            </a:r>
            <a:r>
              <a:rPr lang="en-US" sz="1600" dirty="0" err="1" smtClean="0">
                <a:solidFill>
                  <a:srgbClr val="FF3300"/>
                </a:solidFill>
                <a:latin typeface="Comic Sans MS" pitchFamily="66" charset="0"/>
                <a:cs typeface="Courier New" pitchFamily="49" charset="0"/>
              </a:rPr>
              <a:t>InvoiceApp</a:t>
            </a:r>
            <a:endParaRPr lang="en-US" sz="1600" dirty="0">
              <a:solidFill>
                <a:srgbClr val="FF3300"/>
              </a:solidFill>
              <a:latin typeface="Comic Sans MS" pitchFamily="66" charset="0"/>
              <a:cs typeface="Courier New" pitchFamily="49" charset="0"/>
            </a:endParaRPr>
          </a:p>
        </p:txBody>
      </p:sp>
      <p:cxnSp>
        <p:nvCxnSpPr>
          <p:cNvPr id="22" name="Straight Arrow Connector 21"/>
          <p:cNvCxnSpPr/>
          <p:nvPr/>
        </p:nvCxnSpPr>
        <p:spPr>
          <a:xfrm flipH="1">
            <a:off x="3610082" y="660522"/>
            <a:ext cx="2310742" cy="1470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063819" y="1623405"/>
            <a:ext cx="750126" cy="12226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AutoShape 14"/>
          <p:cNvSpPr>
            <a:spLocks/>
          </p:cNvSpPr>
          <p:nvPr/>
        </p:nvSpPr>
        <p:spPr bwMode="auto">
          <a:xfrm flipH="1">
            <a:off x="476989" y="895589"/>
            <a:ext cx="533400" cy="5790219"/>
          </a:xfrm>
          <a:prstGeom prst="rightBrace">
            <a:avLst>
              <a:gd name="adj1" fmla="val 48657"/>
              <a:gd name="adj2" fmla="val 50000"/>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Text Box 10"/>
          <p:cNvSpPr txBox="1">
            <a:spLocks noChangeArrowheads="1"/>
          </p:cNvSpPr>
          <p:nvPr/>
        </p:nvSpPr>
        <p:spPr bwMode="auto">
          <a:xfrm>
            <a:off x="169837" y="2031962"/>
            <a:ext cx="1341912" cy="3539430"/>
          </a:xfrm>
          <a:prstGeom prst="rect">
            <a:avLst/>
          </a:prstGeom>
          <a:solidFill>
            <a:schemeClr val="bg1"/>
          </a:solidFill>
          <a:ln w="9525">
            <a:noFill/>
            <a:miter lim="800000"/>
            <a:headEnd/>
            <a:tailEnd/>
          </a:ln>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1600" dirty="0">
                <a:solidFill>
                  <a:srgbClr val="FF3300"/>
                </a:solidFill>
                <a:latin typeface="Comic Sans MS" pitchFamily="66" charset="0"/>
              </a:rPr>
              <a:t>This area is the body of the class </a:t>
            </a:r>
            <a:r>
              <a:rPr lang="en-US" sz="1600" dirty="0" err="1" smtClean="0">
                <a:solidFill>
                  <a:srgbClr val="FF3300"/>
                </a:solidFill>
                <a:latin typeface="Comic Sans MS" pitchFamily="66" charset="0"/>
              </a:rPr>
              <a:t>InvoiceApp</a:t>
            </a:r>
            <a:r>
              <a:rPr lang="en-US" sz="1600" dirty="0" smtClean="0">
                <a:solidFill>
                  <a:srgbClr val="FF3300"/>
                </a:solidFill>
                <a:latin typeface="Comic Sans MS" pitchFamily="66" charset="0"/>
              </a:rPr>
              <a:t>.</a:t>
            </a:r>
            <a:br>
              <a:rPr lang="en-US" sz="1600" dirty="0" smtClean="0">
                <a:solidFill>
                  <a:srgbClr val="FF3300"/>
                </a:solidFill>
                <a:latin typeface="Comic Sans MS" pitchFamily="66" charset="0"/>
              </a:rPr>
            </a:br>
            <a:endParaRPr lang="en-US" sz="1600" dirty="0">
              <a:solidFill>
                <a:srgbClr val="FF3300"/>
              </a:solidFill>
              <a:latin typeface="Comic Sans MS" pitchFamily="66" charset="0"/>
            </a:endParaRPr>
          </a:p>
          <a:p>
            <a:pPr algn="ctr" eaLnBrk="1" hangingPunct="1"/>
            <a:r>
              <a:rPr lang="en-US" sz="1600" dirty="0">
                <a:solidFill>
                  <a:srgbClr val="FF3300"/>
                </a:solidFill>
                <a:latin typeface="Comic Sans MS" pitchFamily="66" charset="0"/>
              </a:rPr>
              <a:t>All of the data and methods for this class</a:t>
            </a:r>
            <a:br>
              <a:rPr lang="en-US" sz="1600" dirty="0">
                <a:solidFill>
                  <a:srgbClr val="FF3300"/>
                </a:solidFill>
                <a:latin typeface="Comic Sans MS" pitchFamily="66" charset="0"/>
              </a:rPr>
            </a:br>
            <a:r>
              <a:rPr lang="en-US" sz="1600" dirty="0">
                <a:solidFill>
                  <a:srgbClr val="FF3300"/>
                </a:solidFill>
                <a:latin typeface="Comic Sans MS" pitchFamily="66" charset="0"/>
              </a:rPr>
              <a:t>will be between these curly braces.</a:t>
            </a:r>
          </a:p>
        </p:txBody>
      </p:sp>
    </p:spTree>
    <p:extLst>
      <p:ext uri="{BB962C8B-B14F-4D97-AF65-F5344CB8AC3E}">
        <p14:creationId xmlns:p14="http://schemas.microsoft.com/office/powerpoint/2010/main" val="1828851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a:t>
            </a:r>
            <a:br>
              <a:rPr lang="en-US" dirty="0" smtClean="0"/>
            </a:br>
            <a:r>
              <a:rPr lang="en-US" dirty="0" smtClean="0"/>
              <a:t>Expressions</a:t>
            </a:r>
            <a:br>
              <a:rPr lang="en-US" dirty="0" smtClean="0"/>
            </a:br>
            <a:r>
              <a:rPr lang="en-US" dirty="0" smtClean="0"/>
              <a:t> and Operators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6557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Arithmetic operator</a:t>
            </a:r>
          </a:p>
          <a:p>
            <a:pPr lvl="1"/>
            <a:r>
              <a:rPr lang="en-US" sz="2000" dirty="0"/>
              <a:t>Operators, such as +, -, *, / and %, that produce a numerical result, as part of an arithmetic expression. </a:t>
            </a:r>
            <a:endParaRPr lang="en-US" sz="2000" dirty="0" smtClean="0"/>
          </a:p>
          <a:p>
            <a:r>
              <a:rPr lang="en-US" sz="2400" dirty="0" smtClean="0"/>
              <a:t>Arithmetic expression</a:t>
            </a:r>
          </a:p>
          <a:p>
            <a:pPr lvl="1"/>
            <a:r>
              <a:rPr lang="en-US" sz="2000" dirty="0"/>
              <a:t>An </a:t>
            </a:r>
            <a:r>
              <a:rPr lang="en-US" sz="2000" b="1" dirty="0">
                <a:solidFill>
                  <a:srgbClr val="C00000"/>
                </a:solidFill>
              </a:rPr>
              <a:t>arithmetic expression</a:t>
            </a:r>
            <a:r>
              <a:rPr lang="en-US" sz="2000" dirty="0"/>
              <a:t> is an expression that results in a numeric value.</a:t>
            </a:r>
          </a:p>
        </p:txBody>
      </p:sp>
      <p:sp>
        <p:nvSpPr>
          <p:cNvPr id="2" name="Title 1"/>
          <p:cNvSpPr>
            <a:spLocks noGrp="1"/>
          </p:cNvSpPr>
          <p:nvPr>
            <p:ph type="title"/>
          </p:nvPr>
        </p:nvSpPr>
        <p:spPr/>
        <p:txBody>
          <a:bodyPr/>
          <a:lstStyle/>
          <a:p>
            <a:r>
              <a:rPr lang="en-US" dirty="0" smtClean="0"/>
              <a:t>Arithmetic Expressions and Operators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6421901"/>
              </p:ext>
            </p:extLst>
          </p:nvPr>
        </p:nvGraphicFramePr>
        <p:xfrm>
          <a:off x="1219200" y="4262120"/>
          <a:ext cx="7391400" cy="2291080"/>
        </p:xfrm>
        <a:graphic>
          <a:graphicData uri="http://schemas.openxmlformats.org/drawingml/2006/table">
            <a:tbl>
              <a:tblPr firstRow="1" bandRow="1">
                <a:tableStyleId>{5C22544A-7EE6-4342-B048-85BDC9FD1C3A}</a:tableStyleId>
              </a:tblPr>
              <a:tblGrid>
                <a:gridCol w="1847850"/>
                <a:gridCol w="1847850"/>
                <a:gridCol w="3695700"/>
              </a:tblGrid>
              <a:tr h="370840">
                <a:tc gridSpan="3">
                  <a:txBody>
                    <a:bodyPr/>
                    <a:lstStyle/>
                    <a:p>
                      <a:pPr algn="ctr"/>
                      <a:r>
                        <a:rPr lang="en-US" dirty="0" smtClean="0"/>
                        <a:t>Examples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5</a:t>
                      </a:r>
                      <a:endParaRPr lang="en-US" dirty="0"/>
                    </a:p>
                  </a:txBody>
                  <a:tcPr/>
                </a:tc>
                <a:tc>
                  <a:txBody>
                    <a:bodyPr/>
                    <a:lstStyle/>
                    <a:p>
                      <a:r>
                        <a:rPr lang="en-US" dirty="0" smtClean="0"/>
                        <a:t>-18.02</a:t>
                      </a:r>
                      <a:endParaRPr lang="en-US" dirty="0"/>
                    </a:p>
                  </a:txBody>
                  <a:tcPr/>
                </a:tc>
                <a:tc>
                  <a:txBody>
                    <a:bodyPr/>
                    <a:lstStyle/>
                    <a:p>
                      <a:r>
                        <a:rPr lang="en-US" dirty="0" smtClean="0"/>
                        <a:t>price</a:t>
                      </a:r>
                      <a:br>
                        <a:rPr lang="en-US" dirty="0" smtClean="0"/>
                      </a:br>
                      <a:r>
                        <a:rPr lang="en-US" dirty="0" smtClean="0"/>
                        <a:t>   (a</a:t>
                      </a:r>
                      <a:r>
                        <a:rPr lang="en-US" baseline="0" dirty="0" smtClean="0"/>
                        <a:t> variable defined as float)</a:t>
                      </a:r>
                      <a:endParaRPr lang="en-US" dirty="0"/>
                    </a:p>
                  </a:txBody>
                  <a:tcPr/>
                </a:tc>
              </a:tr>
              <a:tr h="370840">
                <a:tc>
                  <a:txBody>
                    <a:bodyPr/>
                    <a:lstStyle/>
                    <a:p>
                      <a:r>
                        <a:rPr lang="en-US" dirty="0" smtClean="0"/>
                        <a:t>6 + 3.5</a:t>
                      </a:r>
                      <a:endParaRPr lang="en-US" dirty="0"/>
                    </a:p>
                  </a:txBody>
                  <a:tcPr/>
                </a:tc>
                <a:tc>
                  <a:txBody>
                    <a:bodyPr/>
                    <a:lstStyle/>
                    <a:p>
                      <a:r>
                        <a:rPr lang="en-US" dirty="0" smtClean="0"/>
                        <a:t>18</a:t>
                      </a:r>
                      <a:r>
                        <a:rPr lang="en-US" baseline="0" dirty="0" smtClean="0"/>
                        <a:t> % 5</a:t>
                      </a:r>
                      <a:endParaRPr lang="en-US" dirty="0"/>
                    </a:p>
                  </a:txBody>
                  <a:tcPr/>
                </a:tc>
                <a:tc>
                  <a:txBody>
                    <a:bodyPr/>
                    <a:lstStyle/>
                    <a:p>
                      <a:r>
                        <a:rPr lang="en-US" dirty="0" smtClean="0"/>
                        <a:t>quantity</a:t>
                      </a:r>
                    </a:p>
                    <a:p>
                      <a:r>
                        <a:rPr lang="en-US" dirty="0" smtClean="0"/>
                        <a:t>   (a variable defined as </a:t>
                      </a:r>
                      <a:r>
                        <a:rPr lang="en-US" dirty="0" err="1" smtClean="0"/>
                        <a:t>int</a:t>
                      </a:r>
                      <a:r>
                        <a:rPr lang="en-US" dirty="0" smtClean="0"/>
                        <a:t>)</a:t>
                      </a:r>
                      <a:endParaRPr lang="en-US" dirty="0"/>
                    </a:p>
                  </a:txBody>
                  <a:tcPr/>
                </a:tc>
              </a:tr>
              <a:tr h="370840">
                <a:tc>
                  <a:txBody>
                    <a:bodyPr/>
                    <a:lstStyle/>
                    <a:p>
                      <a:r>
                        <a:rPr lang="en-US" dirty="0" smtClean="0"/>
                        <a:t>price</a:t>
                      </a:r>
                      <a:r>
                        <a:rPr lang="en-US" baseline="0" dirty="0" smtClean="0"/>
                        <a:t> * quantity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0.2</a:t>
                      </a:r>
                      <a:r>
                        <a:rPr lang="en-US" baseline="0" dirty="0" smtClean="0"/>
                        <a:t> * price</a:t>
                      </a:r>
                      <a:endParaRPr lang="en-US" dirty="0" smtClean="0"/>
                    </a:p>
                    <a:p>
                      <a:endParaRPr lang="en-US" dirty="0"/>
                    </a:p>
                  </a:txBody>
                  <a:tcPr/>
                </a:tc>
                <a:tc>
                  <a:txBody>
                    <a:bodyPr/>
                    <a:lstStyle/>
                    <a:p>
                      <a:r>
                        <a:rPr lang="en-US" dirty="0" smtClean="0"/>
                        <a:t>(quantity</a:t>
                      </a:r>
                      <a:r>
                        <a:rPr lang="en-US" baseline="0" dirty="0" smtClean="0"/>
                        <a:t> + 1) * price</a:t>
                      </a:r>
                      <a:endParaRPr lang="en-US" dirty="0"/>
                    </a:p>
                  </a:txBody>
                  <a:tcPr/>
                </a:tc>
              </a:tr>
            </a:tbl>
          </a:graphicData>
        </a:graphic>
      </p:graphicFrame>
    </p:spTree>
    <p:extLst>
      <p:ext uri="{BB962C8B-B14F-4D97-AF65-F5344CB8AC3E}">
        <p14:creationId xmlns:p14="http://schemas.microsoft.com/office/powerpoint/2010/main" val="484718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C3</a:t>
            </a:r>
          </a:p>
        </p:txBody>
      </p:sp>
      <p:sp>
        <p:nvSpPr>
          <p:cNvPr id="1229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Arithmetic Operators</a:t>
            </a:r>
            <a:endParaRPr lang="en-US" dirty="0"/>
          </a:p>
        </p:txBody>
      </p:sp>
      <p:graphicFrame>
        <p:nvGraphicFramePr>
          <p:cNvPr id="12290" name="Object 4"/>
          <p:cNvGraphicFramePr>
            <a:graphicFrameLocks noChangeAspect="1"/>
          </p:cNvGraphicFramePr>
          <p:nvPr>
            <p:extLst>
              <p:ext uri="{D42A27DB-BD31-4B8C-83A1-F6EECF244321}">
                <p14:modId xmlns:p14="http://schemas.microsoft.com/office/powerpoint/2010/main" val="3817369522"/>
              </p:ext>
            </p:extLst>
          </p:nvPr>
        </p:nvGraphicFramePr>
        <p:xfrm>
          <a:off x="890588" y="1901408"/>
          <a:ext cx="7459662" cy="4283075"/>
        </p:xfrm>
        <a:graphic>
          <a:graphicData uri="http://schemas.openxmlformats.org/presentationml/2006/ole">
            <mc:AlternateContent xmlns:mc="http://schemas.openxmlformats.org/markup-compatibility/2006">
              <mc:Choice xmlns:v="urn:schemas-microsoft-com:vml" Requires="v">
                <p:oleObj spid="_x0000_s20525" name="Document" r:id="rId3" imgW="7398873" imgH="4251795" progId="Word.Document.12">
                  <p:embed/>
                </p:oleObj>
              </mc:Choice>
              <mc:Fallback>
                <p:oleObj name="Document" r:id="rId3" imgW="7398873" imgH="4251795" progId="Word.Document.12">
                  <p:embed/>
                  <p:pic>
                    <p:nvPicPr>
                      <p:cNvPr id="0" name=""/>
                      <p:cNvPicPr>
                        <a:picLocks noChangeAspect="1" noChangeArrowheads="1"/>
                      </p:cNvPicPr>
                      <p:nvPr/>
                    </p:nvPicPr>
                    <p:blipFill>
                      <a:blip r:embed="rId4"/>
                      <a:srcRect/>
                      <a:stretch>
                        <a:fillRect/>
                      </a:stretch>
                    </p:blipFill>
                    <p:spPr bwMode="auto">
                      <a:xfrm>
                        <a:off x="890588" y="1901408"/>
                        <a:ext cx="7459662"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p:cNvSpPr>
            <a:spLocks noGrp="1" noChangeArrowheads="1"/>
          </p:cNvSpPr>
          <p:nvPr>
            <p:ph idx="1"/>
          </p:nvPr>
        </p:nvSpPr>
        <p:spPr/>
        <p:txBody>
          <a:bodyPr/>
          <a:lstStyle/>
          <a:p>
            <a:r>
              <a:rPr lang="en-US" sz="2800" dirty="0" smtClean="0"/>
              <a:t>Binary </a:t>
            </a:r>
            <a:r>
              <a:rPr lang="en-US" sz="2800" dirty="0"/>
              <a:t>operators </a:t>
            </a:r>
            <a:endParaRPr lang="en-US" sz="2800" dirty="0" smtClean="0"/>
          </a:p>
          <a:p>
            <a:pPr lvl="1"/>
            <a:r>
              <a:rPr lang="en-US" sz="2600" dirty="0" smtClean="0"/>
              <a:t>must </a:t>
            </a:r>
            <a:r>
              <a:rPr lang="en-US" sz="2600" dirty="0"/>
              <a:t>have two operands.</a:t>
            </a:r>
          </a:p>
          <a:p>
            <a:pPr lvl="1"/>
            <a:r>
              <a:rPr lang="en-US" sz="2600" dirty="0"/>
              <a:t>Each operator must have a left and right operator.</a:t>
            </a:r>
          </a:p>
          <a:p>
            <a:pPr lvl="1"/>
            <a:r>
              <a:rPr lang="en-US" sz="2600" dirty="0" smtClean="0"/>
              <a:t>The </a:t>
            </a:r>
            <a:r>
              <a:rPr lang="en-US" sz="2600" dirty="0"/>
              <a:t>arithmetic operators work as one would expect.</a:t>
            </a:r>
          </a:p>
          <a:p>
            <a:pPr lvl="1"/>
            <a:r>
              <a:rPr lang="en-US" sz="2600" dirty="0"/>
              <a:t>It is an error to try to divide any number by zero.</a:t>
            </a:r>
          </a:p>
          <a:p>
            <a:pPr lvl="1"/>
            <a:r>
              <a:rPr lang="en-US" sz="2600" dirty="0"/>
              <a:t>When working with two integer operands, the division operator requires special attention</a:t>
            </a:r>
            <a:r>
              <a:rPr lang="en-US" sz="2600" dirty="0" smtClean="0"/>
              <a:t>.</a:t>
            </a:r>
            <a:br>
              <a:rPr lang="en-US" sz="2600" dirty="0" smtClean="0"/>
            </a:br>
            <a:endParaRPr lang="en-US" sz="2600" dirty="0" smtClean="0"/>
          </a:p>
          <a:p>
            <a:pPr>
              <a:tabLst>
                <a:tab pos="4114800" algn="l"/>
              </a:tabLst>
            </a:pPr>
            <a:r>
              <a:rPr lang="en-US" sz="1800" dirty="0">
                <a:hlinkClick r:id="rId2"/>
              </a:rPr>
              <a:t>http://</a:t>
            </a:r>
            <a:r>
              <a:rPr lang="en-US" sz="1800" dirty="0" smtClean="0">
                <a:hlinkClick r:id="rId2"/>
              </a:rPr>
              <a:t>jackmyers.info/ioop/src/Lesson-03/arithmeticExpressions/Wages.java</a:t>
            </a:r>
            <a:r>
              <a:rPr lang="en-US" sz="1800" dirty="0" smtClean="0"/>
              <a:t> </a:t>
            </a:r>
            <a:endParaRPr lang="en-US" sz="1800" dirty="0"/>
          </a:p>
        </p:txBody>
      </p:sp>
      <p:sp>
        <p:nvSpPr>
          <p:cNvPr id="63491" name="Rectangle 2"/>
          <p:cNvSpPr>
            <a:spLocks noGrp="1" noChangeArrowheads="1"/>
          </p:cNvSpPr>
          <p:nvPr>
            <p:ph type="title"/>
          </p:nvPr>
        </p:nvSpPr>
        <p:spPr/>
        <p:txBody>
          <a:bodyPr/>
          <a:lstStyle/>
          <a:p>
            <a:r>
              <a:rPr lang="en-US" dirty="0" smtClean="0"/>
              <a:t>Binary Operators</a:t>
            </a:r>
            <a:endParaRPr lang="en-US" dirty="0"/>
          </a:p>
        </p:txBody>
      </p:sp>
    </p:spTree>
    <p:extLst>
      <p:ext uri="{BB962C8B-B14F-4D97-AF65-F5344CB8AC3E}">
        <p14:creationId xmlns:p14="http://schemas.microsoft.com/office/powerpoint/2010/main" val="2938853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2048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Arithmetic Operators and </a:t>
            </a:r>
            <a:br>
              <a:rPr lang="en-US" dirty="0" smtClean="0"/>
            </a:br>
            <a:r>
              <a:rPr lang="en-US" dirty="0" smtClean="0"/>
              <a:t>Expressions</a:t>
            </a:r>
            <a:endParaRPr lang="en-US" dirty="0"/>
          </a:p>
        </p:txBody>
      </p:sp>
      <p:graphicFrame>
        <p:nvGraphicFramePr>
          <p:cNvPr id="20482" name="Object 4"/>
          <p:cNvGraphicFramePr>
            <a:graphicFrameLocks noChangeAspect="1"/>
          </p:cNvGraphicFramePr>
          <p:nvPr>
            <p:extLst>
              <p:ext uri="{D42A27DB-BD31-4B8C-83A1-F6EECF244321}">
                <p14:modId xmlns:p14="http://schemas.microsoft.com/office/powerpoint/2010/main" val="4196276667"/>
              </p:ext>
            </p:extLst>
          </p:nvPr>
        </p:nvGraphicFramePr>
        <p:xfrm>
          <a:off x="177705" y="1610271"/>
          <a:ext cx="4052888" cy="2633662"/>
        </p:xfrm>
        <a:graphic>
          <a:graphicData uri="http://schemas.openxmlformats.org/presentationml/2006/ole">
            <mc:AlternateContent xmlns:mc="http://schemas.openxmlformats.org/markup-compatibility/2006">
              <mc:Choice xmlns:v="urn:schemas-microsoft-com:vml" Requires="v">
                <p:oleObj spid="_x0000_s48192" name="Document" r:id="rId3" imgW="4171172" imgH="2726185" progId="Word.Document.12">
                  <p:embed/>
                </p:oleObj>
              </mc:Choice>
              <mc:Fallback>
                <p:oleObj name="Document" r:id="rId3" imgW="4171172" imgH="2726185" progId="Word.Document.12">
                  <p:embed/>
                  <p:pic>
                    <p:nvPicPr>
                      <p:cNvPr id="0" name=""/>
                      <p:cNvPicPr>
                        <a:picLocks noChangeAspect="1" noChangeArrowheads="1"/>
                      </p:cNvPicPr>
                      <p:nvPr/>
                    </p:nvPicPr>
                    <p:blipFill>
                      <a:blip r:embed="rId4"/>
                      <a:srcRect/>
                      <a:stretch>
                        <a:fillRect/>
                      </a:stretch>
                    </p:blipFill>
                    <p:spPr bwMode="auto">
                      <a:xfrm>
                        <a:off x="177705" y="1610271"/>
                        <a:ext cx="4052888"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12530594"/>
              </p:ext>
            </p:extLst>
          </p:nvPr>
        </p:nvGraphicFramePr>
        <p:xfrm>
          <a:off x="2989262" y="3288684"/>
          <a:ext cx="6154738" cy="3425825"/>
        </p:xfrm>
        <a:graphic>
          <a:graphicData uri="http://schemas.openxmlformats.org/presentationml/2006/ole">
            <mc:AlternateContent xmlns:mc="http://schemas.openxmlformats.org/markup-compatibility/2006">
              <mc:Choice xmlns:v="urn:schemas-microsoft-com:vml" Requires="v">
                <p:oleObj spid="_x0000_s48193" name="Document" r:id="rId5" imgW="6258921" imgH="3472936" progId="Word.Document.12">
                  <p:embed/>
                </p:oleObj>
              </mc:Choice>
              <mc:Fallback>
                <p:oleObj name="Document" r:id="rId5" imgW="6258921" imgH="3472936" progId="Word.Document.12">
                  <p:embed/>
                  <p:pic>
                    <p:nvPicPr>
                      <p:cNvPr id="0" name=""/>
                      <p:cNvPicPr>
                        <a:picLocks noChangeAspect="1" noChangeArrowheads="1"/>
                      </p:cNvPicPr>
                      <p:nvPr/>
                    </p:nvPicPr>
                    <p:blipFill>
                      <a:blip r:embed="rId6"/>
                      <a:srcRect/>
                      <a:stretch>
                        <a:fillRect/>
                      </a:stretch>
                    </p:blipFill>
                    <p:spPr bwMode="auto">
                      <a:xfrm>
                        <a:off x="2989262" y="3288684"/>
                        <a:ext cx="6154738"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4701655" y="2530650"/>
            <a:ext cx="3828196" cy="707886"/>
          </a:xfrm>
          <a:prstGeom prst="rect">
            <a:avLst/>
          </a:prstGeom>
        </p:spPr>
        <p:txBody>
          <a:bodyPr wrap="square">
            <a:spAutoFit/>
          </a:bodyPr>
          <a:lstStyle/>
          <a:p>
            <a:pPr algn="ctr"/>
            <a:r>
              <a:rPr lang="en-US" sz="2000" dirty="0">
                <a:solidFill>
                  <a:schemeClr val="bg2">
                    <a:lumMod val="25000"/>
                  </a:schemeClr>
                </a:solidFill>
              </a:rPr>
              <a:t>Statements that use simple arithmetic expressions</a:t>
            </a:r>
          </a:p>
        </p:txBody>
      </p:sp>
    </p:spTree>
    <p:extLst>
      <p:ext uri="{BB962C8B-B14F-4D97-AF65-F5344CB8AC3E}">
        <p14:creationId xmlns:p14="http://schemas.microsoft.com/office/powerpoint/2010/main" val="42441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C3</a:t>
            </a:r>
          </a:p>
        </p:txBody>
      </p:sp>
      <p:sp>
        <p:nvSpPr>
          <p:cNvPr id="1331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Examples of simple </a:t>
            </a:r>
            <a:br>
              <a:rPr lang="en-US" dirty="0" smtClean="0"/>
            </a:br>
            <a:r>
              <a:rPr lang="en-US" dirty="0" smtClean="0"/>
              <a:t>assignment statements</a:t>
            </a:r>
            <a:endParaRPr lang="en-US" dirty="0"/>
          </a:p>
        </p:txBody>
      </p:sp>
      <p:graphicFrame>
        <p:nvGraphicFramePr>
          <p:cNvPr id="13314" name="Object 4"/>
          <p:cNvGraphicFramePr>
            <a:graphicFrameLocks noChangeAspect="1"/>
          </p:cNvGraphicFramePr>
          <p:nvPr>
            <p:extLst>
              <p:ext uri="{D42A27DB-BD31-4B8C-83A1-F6EECF244321}">
                <p14:modId xmlns:p14="http://schemas.microsoft.com/office/powerpoint/2010/main" val="894519616"/>
              </p:ext>
            </p:extLst>
          </p:nvPr>
        </p:nvGraphicFramePr>
        <p:xfrm>
          <a:off x="1057275" y="1887800"/>
          <a:ext cx="7029450" cy="4905375"/>
        </p:xfrm>
        <a:graphic>
          <a:graphicData uri="http://schemas.openxmlformats.org/presentationml/2006/ole">
            <mc:AlternateContent xmlns:mc="http://schemas.openxmlformats.org/markup-compatibility/2006">
              <mc:Choice xmlns:v="urn:schemas-microsoft-com:vml" Requires="v">
                <p:oleObj spid="_x0000_s21549" name="Document" r:id="rId3" imgW="8967250" imgH="6262974" progId="Word.Document.12">
                  <p:embed/>
                </p:oleObj>
              </mc:Choice>
              <mc:Fallback>
                <p:oleObj name="Document" r:id="rId3" imgW="8967250" imgH="6262974" progId="Word.Document.12">
                  <p:embed/>
                  <p:pic>
                    <p:nvPicPr>
                      <p:cNvPr id="0" name=""/>
                      <p:cNvPicPr>
                        <a:picLocks noChangeAspect="1" noChangeArrowheads="1"/>
                      </p:cNvPicPr>
                      <p:nvPr/>
                    </p:nvPicPr>
                    <p:blipFill>
                      <a:blip r:embed="rId4"/>
                      <a:srcRect/>
                      <a:stretch>
                        <a:fillRect/>
                      </a:stretch>
                    </p:blipFill>
                    <p:spPr bwMode="auto">
                      <a:xfrm>
                        <a:off x="1057275" y="1887800"/>
                        <a:ext cx="702945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965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2253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Examples</a:t>
            </a:r>
            <a:endParaRPr lang="en-US" dirty="0"/>
          </a:p>
        </p:txBody>
      </p:sp>
      <p:graphicFrame>
        <p:nvGraphicFramePr>
          <p:cNvPr id="22530" name="Object 4"/>
          <p:cNvGraphicFramePr>
            <a:graphicFrameLocks noChangeAspect="1"/>
          </p:cNvGraphicFramePr>
          <p:nvPr>
            <p:extLst>
              <p:ext uri="{D42A27DB-BD31-4B8C-83A1-F6EECF244321}">
                <p14:modId xmlns:p14="http://schemas.microsoft.com/office/powerpoint/2010/main" val="3470126885"/>
              </p:ext>
            </p:extLst>
          </p:nvPr>
        </p:nvGraphicFramePr>
        <p:xfrm>
          <a:off x="941695" y="1750325"/>
          <a:ext cx="7300913" cy="4814888"/>
        </p:xfrm>
        <a:graphic>
          <a:graphicData uri="http://schemas.openxmlformats.org/presentationml/2006/ole">
            <mc:AlternateContent xmlns:mc="http://schemas.openxmlformats.org/markup-compatibility/2006">
              <mc:Choice xmlns:v="urn:schemas-microsoft-com:vml" Requires="v">
                <p:oleObj spid="_x0000_s49185" name="Document" r:id="rId3" imgW="7301323" imgH="4815162" progId="Word.Document.12">
                  <p:embed/>
                </p:oleObj>
              </mc:Choice>
              <mc:Fallback>
                <p:oleObj name="Document" r:id="rId3" imgW="7301323" imgH="481516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695" y="1750325"/>
                        <a:ext cx="7300913"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820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eaLnBrk="1" hangingPunct="1">
              <a:buFont typeface="Times" charset="0"/>
              <a:buChar char="•"/>
              <a:defRPr/>
            </a:pPr>
            <a:r>
              <a:rPr lang="en-US" sz="2800" dirty="0">
                <a:ea typeface="MS PGothic" charset="0"/>
              </a:rPr>
              <a:t>Values are stored into fields (and other variables) via assignment statements:</a:t>
            </a:r>
          </a:p>
          <a:p>
            <a:pPr lvl="1" eaLnBrk="1" hangingPunct="1">
              <a:defRPr/>
            </a:pPr>
            <a:r>
              <a:rPr lang="en-US" i="1" dirty="0">
                <a:ea typeface="MS PGothic" charset="0"/>
              </a:rPr>
              <a:t>variable = expression;</a:t>
            </a:r>
          </a:p>
          <a:p>
            <a:pPr lvl="1" eaLnBrk="1" hangingPunct="1">
              <a:defRPr/>
            </a:pPr>
            <a:r>
              <a:rPr lang="en-US" dirty="0" smtClean="0">
                <a:ea typeface="MS PGothic" charset="0"/>
              </a:rPr>
              <a:t>diameter </a:t>
            </a:r>
            <a:r>
              <a:rPr lang="en-US" dirty="0">
                <a:ea typeface="MS PGothic" charset="0"/>
              </a:rPr>
              <a:t>= </a:t>
            </a:r>
            <a:r>
              <a:rPr lang="en-US" dirty="0" smtClean="0">
                <a:ea typeface="MS PGothic" charset="0"/>
              </a:rPr>
              <a:t>30;</a:t>
            </a:r>
            <a:endParaRPr lang="en-US" dirty="0">
              <a:ea typeface="MS PGothic" charset="0"/>
            </a:endParaRPr>
          </a:p>
        </p:txBody>
      </p:sp>
      <p:sp>
        <p:nvSpPr>
          <p:cNvPr id="15362" name="Rectangle 2"/>
          <p:cNvSpPr>
            <a:spLocks noGrp="1" noChangeArrowheads="1"/>
          </p:cNvSpPr>
          <p:nvPr>
            <p:ph type="title"/>
          </p:nvPr>
        </p:nvSpPr>
        <p:spPr/>
        <p:txBody>
          <a:bodyPr/>
          <a:lstStyle/>
          <a:p>
            <a:pPr eaLnBrk="1" hangingPunct="1">
              <a:defRPr/>
            </a:pPr>
            <a:r>
              <a:rPr lang="en-US" dirty="0" smtClean="0">
                <a:ea typeface="+mj-ea"/>
                <a:cs typeface="+mj-cs"/>
              </a:rPr>
              <a:t>Assignment Statements</a:t>
            </a:r>
            <a:endParaRPr lang="en-US" dirty="0">
              <a:ea typeface="+mj-ea"/>
              <a:cs typeface="+mj-cs"/>
            </a:endParaRPr>
          </a:p>
        </p:txBody>
      </p:sp>
      <p:sp>
        <p:nvSpPr>
          <p:cNvPr id="5" name="Text Box 5"/>
          <p:cNvSpPr txBox="1">
            <a:spLocks noChangeArrowheads="1"/>
          </p:cNvSpPr>
          <p:nvPr/>
        </p:nvSpPr>
        <p:spPr bwMode="auto">
          <a:xfrm>
            <a:off x="1198240" y="3593976"/>
            <a:ext cx="3394075" cy="2062163"/>
          </a:xfrm>
          <a:prstGeom prst="rect">
            <a:avLst/>
          </a:prstGeom>
          <a:noFill/>
          <a:ln w="9525">
            <a:noFill/>
            <a:miter lim="800000"/>
            <a:headEnd/>
            <a:tailEnd/>
          </a:ln>
        </p:spPr>
        <p:txBody>
          <a:bodyPr wrap="none">
            <a:spAutoFit/>
          </a:bodyPr>
          <a:lstStyle/>
          <a:p>
            <a:pPr algn="l" eaLnBrk="1" hangingPunct="1"/>
            <a:r>
              <a:rPr lang="en-US" sz="1600" dirty="0">
                <a:solidFill>
                  <a:schemeClr val="tx1"/>
                </a:solidFill>
                <a:latin typeface="Courier New" pitchFamily="49" charset="0"/>
                <a:cs typeface="Times" pitchFamily="-32" charset="0"/>
              </a:rPr>
              <a:t>    public Circle()</a:t>
            </a:r>
          </a:p>
          <a:p>
            <a:pPr algn="l" eaLnBrk="1" hangingPunct="1"/>
            <a:r>
              <a:rPr lang="en-US" sz="1600" dirty="0">
                <a:solidFill>
                  <a:schemeClr val="tx1"/>
                </a:solidFill>
                <a:latin typeface="Courier New" pitchFamily="49" charset="0"/>
                <a:cs typeface="Times" pitchFamily="-32" charset="0"/>
              </a:rPr>
              <a:t>    {</a:t>
            </a:r>
          </a:p>
          <a:p>
            <a:pPr algn="l" eaLnBrk="1" hangingPunct="1"/>
            <a:r>
              <a:rPr lang="en-US" sz="1600" dirty="0">
                <a:solidFill>
                  <a:schemeClr val="tx1"/>
                </a:solidFill>
                <a:latin typeface="Courier New" pitchFamily="49" charset="0"/>
                <a:cs typeface="Times" pitchFamily="-32" charset="0"/>
              </a:rPr>
              <a:t>        diameter = 30;</a:t>
            </a:r>
          </a:p>
          <a:p>
            <a:pPr algn="l" eaLnBrk="1" hangingPunct="1"/>
            <a:r>
              <a:rPr lang="en-US" sz="1600" dirty="0">
                <a:solidFill>
                  <a:schemeClr val="tx1"/>
                </a:solidFill>
                <a:latin typeface="Courier New" pitchFamily="49" charset="0"/>
                <a:cs typeface="Times" pitchFamily="-32" charset="0"/>
              </a:rPr>
              <a:t>        </a:t>
            </a:r>
            <a:r>
              <a:rPr lang="en-US" sz="1600" dirty="0" err="1">
                <a:solidFill>
                  <a:schemeClr val="tx1"/>
                </a:solidFill>
                <a:latin typeface="Courier New" pitchFamily="49" charset="0"/>
                <a:cs typeface="Times" pitchFamily="-32" charset="0"/>
              </a:rPr>
              <a:t>xPosition</a:t>
            </a:r>
            <a:r>
              <a:rPr lang="en-US" sz="1600" dirty="0">
                <a:solidFill>
                  <a:schemeClr val="tx1"/>
                </a:solidFill>
                <a:latin typeface="Courier New" pitchFamily="49" charset="0"/>
                <a:cs typeface="Times" pitchFamily="-32" charset="0"/>
              </a:rPr>
              <a:t> = 20;</a:t>
            </a:r>
          </a:p>
          <a:p>
            <a:pPr algn="l" eaLnBrk="1" hangingPunct="1"/>
            <a:r>
              <a:rPr lang="en-US" sz="1600" dirty="0">
                <a:solidFill>
                  <a:schemeClr val="tx1"/>
                </a:solidFill>
                <a:latin typeface="Courier New" pitchFamily="49" charset="0"/>
                <a:cs typeface="Times" pitchFamily="-32" charset="0"/>
              </a:rPr>
              <a:t>        </a:t>
            </a:r>
            <a:r>
              <a:rPr lang="en-US" sz="1600" dirty="0" err="1">
                <a:solidFill>
                  <a:schemeClr val="tx1"/>
                </a:solidFill>
                <a:latin typeface="Courier New" pitchFamily="49" charset="0"/>
                <a:cs typeface="Times" pitchFamily="-32" charset="0"/>
              </a:rPr>
              <a:t>yPosition</a:t>
            </a:r>
            <a:r>
              <a:rPr lang="en-US" sz="1600" dirty="0">
                <a:solidFill>
                  <a:schemeClr val="tx1"/>
                </a:solidFill>
                <a:latin typeface="Courier New" pitchFamily="49" charset="0"/>
                <a:cs typeface="Times" pitchFamily="-32" charset="0"/>
              </a:rPr>
              <a:t> = 60;</a:t>
            </a:r>
          </a:p>
          <a:p>
            <a:pPr algn="l" eaLnBrk="1" hangingPunct="1"/>
            <a:r>
              <a:rPr lang="en-US" sz="1600" dirty="0">
                <a:solidFill>
                  <a:schemeClr val="tx1"/>
                </a:solidFill>
                <a:latin typeface="Courier New" pitchFamily="49" charset="0"/>
                <a:cs typeface="Times" pitchFamily="-32" charset="0"/>
              </a:rPr>
              <a:t>        color = "blue";</a:t>
            </a:r>
          </a:p>
          <a:p>
            <a:pPr algn="l" eaLnBrk="1" hangingPunct="1"/>
            <a:r>
              <a:rPr lang="en-US" sz="1600" dirty="0">
                <a:solidFill>
                  <a:schemeClr val="tx1"/>
                </a:solidFill>
                <a:latin typeface="Courier New" pitchFamily="49" charset="0"/>
                <a:cs typeface="Times" pitchFamily="-32" charset="0"/>
              </a:rPr>
              <a:t>        </a:t>
            </a:r>
            <a:r>
              <a:rPr lang="en-US" sz="1600" dirty="0" err="1">
                <a:solidFill>
                  <a:schemeClr val="tx1"/>
                </a:solidFill>
                <a:latin typeface="Courier New" pitchFamily="49" charset="0"/>
                <a:cs typeface="Times" pitchFamily="-32" charset="0"/>
              </a:rPr>
              <a:t>isVisible</a:t>
            </a:r>
            <a:r>
              <a:rPr lang="en-US" sz="1600" dirty="0">
                <a:solidFill>
                  <a:schemeClr val="tx1"/>
                </a:solidFill>
                <a:latin typeface="Courier New" pitchFamily="49" charset="0"/>
                <a:cs typeface="Times" pitchFamily="-32" charset="0"/>
              </a:rPr>
              <a:t> = false;</a:t>
            </a:r>
          </a:p>
          <a:p>
            <a:pPr algn="l" eaLnBrk="1" hangingPunct="1"/>
            <a:r>
              <a:rPr lang="en-US" sz="1600" dirty="0">
                <a:solidFill>
                  <a:schemeClr val="tx1"/>
                </a:solidFill>
                <a:latin typeface="Courier New" pitchFamily="49" charset="0"/>
                <a:cs typeface="Times" pitchFamily="-32" charset="0"/>
              </a:rPr>
              <a:t>    }</a:t>
            </a:r>
            <a:endParaRPr lang="en-US" sz="1600" dirty="0">
              <a:solidFill>
                <a:schemeClr val="tx1"/>
              </a:solidFill>
              <a:latin typeface="Courier New" pitchFamily="49" charset="0"/>
            </a:endParaRPr>
          </a:p>
        </p:txBody>
      </p:sp>
      <p:pic>
        <p:nvPicPr>
          <p:cNvPr id="6" name="Picture 10"/>
          <p:cNvPicPr>
            <a:picLocks noChangeAspect="1" noChangeArrowheads="1"/>
          </p:cNvPicPr>
          <p:nvPr/>
        </p:nvPicPr>
        <p:blipFill>
          <a:blip r:embed="rId3" cstate="print"/>
          <a:srcRect/>
          <a:stretch>
            <a:fillRect/>
          </a:stretch>
        </p:blipFill>
        <p:spPr bwMode="auto">
          <a:xfrm>
            <a:off x="4932040" y="3212976"/>
            <a:ext cx="3679825" cy="2562225"/>
          </a:xfrm>
          <a:prstGeom prst="rect">
            <a:avLst/>
          </a:prstGeom>
          <a:noFill/>
          <a:ln w="9525">
            <a:noFill/>
            <a:miter lim="800000"/>
            <a:headEnd/>
            <a:tailEnd/>
          </a:ln>
        </p:spPr>
      </p:pic>
    </p:spTree>
    <p:extLst>
      <p:ext uri="{BB962C8B-B14F-4D97-AF65-F5344CB8AC3E}">
        <p14:creationId xmlns:p14="http://schemas.microsoft.com/office/powerpoint/2010/main" val="3187936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smtClean="0"/>
              <a:t>Can only store one thing in field at a time</a:t>
            </a:r>
          </a:p>
          <a:p>
            <a:r>
              <a:rPr lang="en-US" smtClean="0"/>
              <a:t>Newer values overwrite older ones</a:t>
            </a:r>
          </a:p>
          <a:p>
            <a:r>
              <a:rPr lang="en-US" smtClean="0"/>
              <a:t>Weird (but legal) code:</a:t>
            </a:r>
            <a:endParaRPr lang="en-US" dirty="0"/>
          </a:p>
        </p:txBody>
      </p:sp>
      <p:sp>
        <p:nvSpPr>
          <p:cNvPr id="15362" name="Rectangle 2"/>
          <p:cNvSpPr>
            <a:spLocks noGrp="1" noChangeArrowheads="1"/>
          </p:cNvSpPr>
          <p:nvPr>
            <p:ph type="title"/>
          </p:nvPr>
        </p:nvSpPr>
        <p:spPr/>
        <p:txBody>
          <a:bodyPr/>
          <a:lstStyle/>
          <a:p>
            <a:r>
              <a:rPr lang="en-US" smtClean="0"/>
              <a:t>Assignment Statements</a:t>
            </a:r>
            <a:endParaRPr lang="en-US" dirty="0"/>
          </a:p>
        </p:txBody>
      </p:sp>
      <p:sp>
        <p:nvSpPr>
          <p:cNvPr id="5" name="Text Box 5"/>
          <p:cNvSpPr txBox="1">
            <a:spLocks noChangeArrowheads="1"/>
          </p:cNvSpPr>
          <p:nvPr/>
        </p:nvSpPr>
        <p:spPr bwMode="auto">
          <a:xfrm>
            <a:off x="1066800" y="3886200"/>
            <a:ext cx="3393878" cy="2554545"/>
          </a:xfrm>
          <a:prstGeom prst="rect">
            <a:avLst/>
          </a:prstGeom>
          <a:noFill/>
          <a:ln w="9525">
            <a:noFill/>
            <a:miter lim="800000"/>
            <a:headEnd/>
            <a:tailEnd/>
          </a:ln>
        </p:spPr>
        <p:txBody>
          <a:bodyPr wrap="none">
            <a:spAutoFit/>
          </a:bodyPr>
          <a:lstStyle/>
          <a:p>
            <a:pPr algn="l" eaLnBrk="1" hangingPunct="1"/>
            <a:r>
              <a:rPr lang="en-US" sz="1600" dirty="0">
                <a:solidFill>
                  <a:schemeClr val="tx1"/>
                </a:solidFill>
                <a:latin typeface="Courier New" pitchFamily="49" charset="0"/>
                <a:cs typeface="Times" pitchFamily="-32" charset="0"/>
              </a:rPr>
              <a:t>    public Circle()</a:t>
            </a:r>
          </a:p>
          <a:p>
            <a:pPr algn="l" eaLnBrk="1" hangingPunct="1"/>
            <a:r>
              <a:rPr lang="en-US" sz="1600" dirty="0">
                <a:solidFill>
                  <a:schemeClr val="tx1"/>
                </a:solidFill>
                <a:latin typeface="Courier New" pitchFamily="49" charset="0"/>
                <a:cs typeface="Times" pitchFamily="-32" charset="0"/>
              </a:rPr>
              <a:t>    {</a:t>
            </a:r>
          </a:p>
          <a:p>
            <a:pPr algn="l" eaLnBrk="1" hangingPunct="1"/>
            <a:r>
              <a:rPr lang="en-US" sz="1600" dirty="0" smtClean="0">
                <a:solidFill>
                  <a:schemeClr val="tx1"/>
                </a:solidFill>
                <a:latin typeface="Courier New" pitchFamily="49" charset="0"/>
                <a:cs typeface="Times" pitchFamily="-32" charset="0"/>
              </a:rPr>
              <a:t>        diameter = 850;</a:t>
            </a:r>
          </a:p>
          <a:p>
            <a:pPr algn="l" eaLnBrk="1" hangingPunct="1"/>
            <a:r>
              <a:rPr lang="en-US" sz="1600" dirty="0" smtClean="0">
                <a:solidFill>
                  <a:schemeClr val="tx1"/>
                </a:solidFill>
                <a:latin typeface="Courier New" pitchFamily="49" charset="0"/>
                <a:cs typeface="Times" pitchFamily="-32" charset="0"/>
              </a:rPr>
              <a:t>        </a:t>
            </a:r>
            <a:r>
              <a:rPr lang="en-US" sz="1600" dirty="0">
                <a:solidFill>
                  <a:schemeClr val="tx1"/>
                </a:solidFill>
                <a:latin typeface="Courier New" pitchFamily="49" charset="0"/>
                <a:cs typeface="Times" pitchFamily="-32" charset="0"/>
              </a:rPr>
              <a:t>diameter = 30;</a:t>
            </a:r>
          </a:p>
          <a:p>
            <a:pPr algn="l" eaLnBrk="1" hangingPunct="1"/>
            <a:r>
              <a:rPr lang="en-US" sz="1600" dirty="0">
                <a:solidFill>
                  <a:schemeClr val="tx1"/>
                </a:solidFill>
                <a:latin typeface="Courier New" pitchFamily="49" charset="0"/>
                <a:cs typeface="Times" pitchFamily="-32" charset="0"/>
              </a:rPr>
              <a:t>        </a:t>
            </a:r>
            <a:r>
              <a:rPr lang="en-US" sz="1600" dirty="0" err="1">
                <a:solidFill>
                  <a:schemeClr val="tx1"/>
                </a:solidFill>
                <a:latin typeface="Courier New" pitchFamily="49" charset="0"/>
                <a:cs typeface="Times" pitchFamily="-32" charset="0"/>
              </a:rPr>
              <a:t>xPosition</a:t>
            </a:r>
            <a:r>
              <a:rPr lang="en-US" sz="1600" dirty="0">
                <a:solidFill>
                  <a:schemeClr val="tx1"/>
                </a:solidFill>
                <a:latin typeface="Courier New" pitchFamily="49" charset="0"/>
                <a:cs typeface="Times" pitchFamily="-32" charset="0"/>
              </a:rPr>
              <a:t> = </a:t>
            </a:r>
            <a:r>
              <a:rPr lang="en-US" sz="1600" dirty="0" smtClean="0">
                <a:solidFill>
                  <a:schemeClr val="tx1"/>
                </a:solidFill>
                <a:latin typeface="Courier New" pitchFamily="49" charset="0"/>
                <a:cs typeface="Times" pitchFamily="-32" charset="0"/>
              </a:rPr>
              <a:t>-140</a:t>
            </a:r>
            <a:r>
              <a:rPr lang="en-US" sz="1600" dirty="0">
                <a:solidFill>
                  <a:schemeClr val="tx1"/>
                </a:solidFill>
                <a:latin typeface="Courier New" pitchFamily="49" charset="0"/>
                <a:cs typeface="Times" pitchFamily="-32" charset="0"/>
              </a:rPr>
              <a:t>;</a:t>
            </a:r>
          </a:p>
          <a:p>
            <a:pPr algn="l" eaLnBrk="1" hangingPunct="1"/>
            <a:r>
              <a:rPr lang="en-US" sz="1600" dirty="0">
                <a:solidFill>
                  <a:schemeClr val="tx1"/>
                </a:solidFill>
                <a:latin typeface="Courier New" pitchFamily="49" charset="0"/>
                <a:cs typeface="Times" pitchFamily="-32" charset="0"/>
              </a:rPr>
              <a:t>        </a:t>
            </a:r>
            <a:r>
              <a:rPr lang="en-US" sz="1600" dirty="0" err="1">
                <a:solidFill>
                  <a:schemeClr val="tx1"/>
                </a:solidFill>
                <a:latin typeface="Courier New" pitchFamily="49" charset="0"/>
                <a:cs typeface="Times" pitchFamily="-32" charset="0"/>
              </a:rPr>
              <a:t>yPosition</a:t>
            </a:r>
            <a:r>
              <a:rPr lang="en-US" sz="1600" dirty="0">
                <a:solidFill>
                  <a:schemeClr val="tx1"/>
                </a:solidFill>
                <a:latin typeface="Courier New" pitchFamily="49" charset="0"/>
                <a:cs typeface="Times" pitchFamily="-32" charset="0"/>
              </a:rPr>
              <a:t> = 60;</a:t>
            </a:r>
          </a:p>
          <a:p>
            <a:pPr algn="l" eaLnBrk="1" hangingPunct="1"/>
            <a:r>
              <a:rPr lang="en-US" sz="1600" dirty="0">
                <a:solidFill>
                  <a:schemeClr val="tx1"/>
                </a:solidFill>
                <a:latin typeface="Courier New" pitchFamily="49" charset="0"/>
                <a:cs typeface="Times" pitchFamily="-32" charset="0"/>
              </a:rPr>
              <a:t>        color = "blue";</a:t>
            </a:r>
          </a:p>
          <a:p>
            <a:pPr algn="l" eaLnBrk="1" hangingPunct="1"/>
            <a:r>
              <a:rPr lang="en-US" sz="1600" dirty="0">
                <a:solidFill>
                  <a:schemeClr val="tx1"/>
                </a:solidFill>
                <a:latin typeface="Courier New" pitchFamily="49" charset="0"/>
                <a:cs typeface="Times" pitchFamily="-32" charset="0"/>
              </a:rPr>
              <a:t>        </a:t>
            </a:r>
            <a:r>
              <a:rPr lang="en-US" sz="1600" dirty="0" err="1">
                <a:solidFill>
                  <a:schemeClr val="tx1"/>
                </a:solidFill>
                <a:latin typeface="Courier New" pitchFamily="49" charset="0"/>
                <a:cs typeface="Times" pitchFamily="-32" charset="0"/>
              </a:rPr>
              <a:t>isVisible</a:t>
            </a:r>
            <a:r>
              <a:rPr lang="en-US" sz="1600" dirty="0">
                <a:solidFill>
                  <a:schemeClr val="tx1"/>
                </a:solidFill>
                <a:latin typeface="Courier New" pitchFamily="49" charset="0"/>
                <a:cs typeface="Times" pitchFamily="-32" charset="0"/>
              </a:rPr>
              <a:t> = false</a:t>
            </a:r>
            <a:r>
              <a:rPr lang="en-US" sz="1600" dirty="0" smtClean="0">
                <a:solidFill>
                  <a:schemeClr val="tx1"/>
                </a:solidFill>
                <a:latin typeface="Courier New" pitchFamily="49" charset="0"/>
                <a:cs typeface="Times" pitchFamily="-32" charset="0"/>
              </a:rPr>
              <a:t>;</a:t>
            </a:r>
          </a:p>
          <a:p>
            <a:pPr algn="l" eaLnBrk="1" hangingPunct="1"/>
            <a:r>
              <a:rPr lang="en-US" sz="1600" dirty="0" smtClean="0">
                <a:solidFill>
                  <a:schemeClr val="tx1"/>
                </a:solidFill>
                <a:latin typeface="Courier New" pitchFamily="49" charset="0"/>
                <a:cs typeface="Times" pitchFamily="-32" charset="0"/>
              </a:rPr>
              <a:t>        </a:t>
            </a:r>
            <a:r>
              <a:rPr lang="en-US" sz="1600" dirty="0" err="1" smtClean="0">
                <a:solidFill>
                  <a:schemeClr val="tx1"/>
                </a:solidFill>
                <a:latin typeface="Courier New" pitchFamily="49" charset="0"/>
                <a:cs typeface="Times" pitchFamily="-32" charset="0"/>
              </a:rPr>
              <a:t>xPosition</a:t>
            </a:r>
            <a:r>
              <a:rPr lang="en-US" sz="1600" dirty="0" smtClean="0">
                <a:solidFill>
                  <a:schemeClr val="tx1"/>
                </a:solidFill>
                <a:latin typeface="Courier New" pitchFamily="49" charset="0"/>
                <a:cs typeface="Times" pitchFamily="-32" charset="0"/>
              </a:rPr>
              <a:t> = 20;</a:t>
            </a:r>
            <a:endParaRPr lang="en-US" sz="1600" dirty="0">
              <a:solidFill>
                <a:schemeClr val="tx1"/>
              </a:solidFill>
              <a:latin typeface="Courier New" pitchFamily="49" charset="0"/>
              <a:cs typeface="Times" pitchFamily="-32" charset="0"/>
            </a:endParaRPr>
          </a:p>
          <a:p>
            <a:pPr algn="l" eaLnBrk="1" hangingPunct="1"/>
            <a:r>
              <a:rPr lang="en-US" sz="1600" dirty="0">
                <a:solidFill>
                  <a:schemeClr val="tx1"/>
                </a:solidFill>
                <a:latin typeface="Courier New" pitchFamily="49" charset="0"/>
                <a:cs typeface="Times" pitchFamily="-32" charset="0"/>
              </a:rPr>
              <a:t>    }</a:t>
            </a:r>
            <a:endParaRPr lang="en-US" sz="1600" dirty="0">
              <a:solidFill>
                <a:schemeClr val="tx1"/>
              </a:solidFill>
              <a:latin typeface="Courier New" pitchFamily="49" charset="0"/>
            </a:endParaRPr>
          </a:p>
        </p:txBody>
      </p:sp>
      <p:pic>
        <p:nvPicPr>
          <p:cNvPr id="6" name="Picture 10"/>
          <p:cNvPicPr>
            <a:picLocks noChangeAspect="1" noChangeArrowheads="1"/>
          </p:cNvPicPr>
          <p:nvPr/>
        </p:nvPicPr>
        <p:blipFill>
          <a:blip r:embed="rId3" cstate="print"/>
          <a:srcRect/>
          <a:stretch>
            <a:fillRect/>
          </a:stretch>
        </p:blipFill>
        <p:spPr bwMode="auto">
          <a:xfrm>
            <a:off x="4800600" y="3733800"/>
            <a:ext cx="3679825" cy="2562225"/>
          </a:xfrm>
          <a:prstGeom prst="rect">
            <a:avLst/>
          </a:prstGeom>
          <a:noFill/>
          <a:ln w="9525">
            <a:noFill/>
            <a:miter lim="800000"/>
            <a:headEnd/>
            <a:tailEnd/>
          </a:ln>
        </p:spPr>
      </p:pic>
    </p:spTree>
    <p:extLst>
      <p:ext uri="{BB962C8B-B14F-4D97-AF65-F5344CB8AC3E}">
        <p14:creationId xmlns:p14="http://schemas.microsoft.com/office/powerpoint/2010/main" val="3735123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p:txBody>
          <a:bodyPr/>
          <a:lstStyle/>
          <a:p>
            <a:r>
              <a:rPr lang="en-US" dirty="0"/>
              <a:t>Division can be tricky.</a:t>
            </a:r>
          </a:p>
          <a:p>
            <a:pPr lvl="1">
              <a:buFontTx/>
              <a:buNone/>
            </a:pPr>
            <a:r>
              <a:rPr lang="en-US" dirty="0">
                <a:solidFill>
                  <a:schemeClr val="accent3">
                    <a:lumMod val="50000"/>
                  </a:schemeClr>
                </a:solidFill>
              </a:rPr>
              <a:t>In a Java program, what is the value of 1/2?</a:t>
            </a:r>
          </a:p>
          <a:p>
            <a:r>
              <a:rPr lang="en-US" dirty="0"/>
              <a:t>You might think the answer is 0.5…</a:t>
            </a:r>
          </a:p>
          <a:p>
            <a:r>
              <a:rPr lang="en-US" dirty="0"/>
              <a:t>But, that’s wrong.</a:t>
            </a:r>
          </a:p>
          <a:p>
            <a:r>
              <a:rPr lang="en-US" dirty="0"/>
              <a:t>The answer is simply 0.</a:t>
            </a:r>
          </a:p>
          <a:p>
            <a:r>
              <a:rPr lang="en-US" dirty="0"/>
              <a:t>Integer division will truncate any decimal remainder.</a:t>
            </a:r>
          </a:p>
        </p:txBody>
      </p:sp>
      <p:sp>
        <p:nvSpPr>
          <p:cNvPr id="64515" name="Rectangle 2"/>
          <p:cNvSpPr>
            <a:spLocks noGrp="1" noChangeArrowheads="1"/>
          </p:cNvSpPr>
          <p:nvPr>
            <p:ph type="title"/>
          </p:nvPr>
        </p:nvSpPr>
        <p:spPr/>
        <p:txBody>
          <a:bodyPr/>
          <a:lstStyle/>
          <a:p>
            <a:r>
              <a:rPr lang="en-US"/>
              <a:t>Integer Division</a:t>
            </a:r>
          </a:p>
        </p:txBody>
      </p:sp>
    </p:spTree>
    <p:extLst>
      <p:ext uri="{BB962C8B-B14F-4D97-AF65-F5344CB8AC3E}">
        <p14:creationId xmlns:p14="http://schemas.microsoft.com/office/powerpoint/2010/main" val="910412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6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65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65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3654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654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61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6" name="Rectangle 5"/>
          <p:cNvSpPr/>
          <p:nvPr/>
        </p:nvSpPr>
        <p:spPr>
          <a:xfrm>
            <a:off x="840793" y="243832"/>
            <a:ext cx="8208203" cy="6709529"/>
          </a:xfrm>
          <a:prstGeom prst="rect">
            <a:avLst/>
          </a:prstGeom>
          <a:noFill/>
        </p:spPr>
        <p:txBody>
          <a:bodyPr wrap="square">
            <a:spAutoFit/>
          </a:bodyPr>
          <a:lstStyle/>
          <a:p>
            <a:r>
              <a:rPr lang="en-US" sz="1600" b="1" dirty="0">
                <a:solidFill>
                  <a:srgbClr val="7F0055"/>
                </a:solidFill>
                <a:latin typeface="Consolas"/>
              </a:rPr>
              <a:t>import</a:t>
            </a:r>
            <a:r>
              <a:rPr lang="en-US" sz="1600" b="1" dirty="0">
                <a:solidFill>
                  <a:srgbClr val="000000"/>
                </a:solidFill>
                <a:latin typeface="Consolas"/>
              </a:rPr>
              <a:t> </a:t>
            </a:r>
            <a:r>
              <a:rPr lang="en-US" sz="1600" b="1" dirty="0" err="1">
                <a:solidFill>
                  <a:srgbClr val="000000"/>
                </a:solidFill>
                <a:latin typeface="Consolas"/>
              </a:rPr>
              <a:t>java.util.Scanner</a:t>
            </a:r>
            <a:r>
              <a:rPr lang="en-US" sz="1600" b="1" dirty="0">
                <a:solidFill>
                  <a:srgbClr val="000000"/>
                </a:solidFill>
                <a:latin typeface="Consolas"/>
              </a:rPr>
              <a:t>;</a:t>
            </a:r>
          </a:p>
          <a:p>
            <a:endParaRPr lang="en-US" sz="900" dirty="0">
              <a:latin typeface="Consolas"/>
            </a:endParaRPr>
          </a:p>
          <a:p>
            <a:r>
              <a:rPr lang="en-US" sz="1600" b="1" dirty="0">
                <a:solidFill>
                  <a:srgbClr val="7F0055"/>
                </a:solidFill>
                <a:latin typeface="Consolas"/>
              </a:rPr>
              <a:t>public</a:t>
            </a:r>
            <a:r>
              <a:rPr lang="en-US" sz="1600" b="1" dirty="0">
                <a:solidFill>
                  <a:srgbClr val="000000"/>
                </a:solidFill>
                <a:latin typeface="Consolas"/>
              </a:rPr>
              <a:t> </a:t>
            </a:r>
            <a:r>
              <a:rPr lang="en-US" sz="1600" b="1" dirty="0">
                <a:solidFill>
                  <a:srgbClr val="7F0055"/>
                </a:solidFill>
                <a:latin typeface="Consolas"/>
              </a:rPr>
              <a:t>class</a:t>
            </a:r>
            <a:r>
              <a:rPr lang="en-US" sz="1600" b="1" dirty="0">
                <a:solidFill>
                  <a:srgbClr val="000000"/>
                </a:solidFill>
                <a:latin typeface="Consolas"/>
              </a:rPr>
              <a:t> </a:t>
            </a:r>
            <a:r>
              <a:rPr lang="en-US" sz="1600" b="1" dirty="0" err="1">
                <a:solidFill>
                  <a:srgbClr val="000000"/>
                </a:solidFill>
                <a:latin typeface="Consolas"/>
              </a:rPr>
              <a:t>InvoiceApp</a:t>
            </a:r>
            <a:endParaRPr lang="en-US" sz="1600" b="1" dirty="0">
              <a:solidFill>
                <a:srgbClr val="000000"/>
              </a:solidFill>
              <a:latin typeface="Consolas"/>
            </a:endParaRPr>
          </a:p>
          <a:p>
            <a:r>
              <a:rPr lang="en-US" sz="1600" dirty="0">
                <a:solidFill>
                  <a:srgbClr val="000000"/>
                </a:solidFill>
                <a:latin typeface="Consolas"/>
              </a:rPr>
              <a:t>{</a:t>
            </a:r>
          </a:p>
          <a:p>
            <a:r>
              <a:rPr lang="en-US" sz="1600" dirty="0">
                <a:solidFill>
                  <a:srgbClr val="000000"/>
                </a:solidFill>
                <a:latin typeface="Consolas"/>
              </a:rPr>
              <a:t>    </a:t>
            </a:r>
            <a:r>
              <a:rPr lang="en-US" sz="1600" b="1" dirty="0">
                <a:solidFill>
                  <a:srgbClr val="7F0055"/>
                </a:solidFill>
                <a:latin typeface="Consolas"/>
              </a:rPr>
              <a:t>public</a:t>
            </a:r>
            <a:r>
              <a:rPr lang="en-US" sz="1600" b="1" dirty="0">
                <a:solidFill>
                  <a:srgbClr val="000000"/>
                </a:solidFill>
                <a:latin typeface="Consolas"/>
              </a:rPr>
              <a:t> </a:t>
            </a:r>
            <a:r>
              <a:rPr lang="en-US" sz="1600" b="1" dirty="0">
                <a:solidFill>
                  <a:srgbClr val="7F0055"/>
                </a:solidFill>
                <a:latin typeface="Consolas"/>
              </a:rPr>
              <a:t>static</a:t>
            </a:r>
            <a:r>
              <a:rPr lang="en-US" sz="1600" b="1" dirty="0">
                <a:solidFill>
                  <a:srgbClr val="000000"/>
                </a:solidFill>
                <a:latin typeface="Consolas"/>
              </a:rPr>
              <a:t> </a:t>
            </a:r>
            <a:r>
              <a:rPr lang="en-US" sz="1600" b="1" dirty="0">
                <a:solidFill>
                  <a:srgbClr val="7F0055"/>
                </a:solidFill>
                <a:latin typeface="Consolas"/>
              </a:rPr>
              <a:t>void</a:t>
            </a:r>
            <a:r>
              <a:rPr lang="en-US" sz="1600" b="1" dirty="0">
                <a:solidFill>
                  <a:srgbClr val="000000"/>
                </a:solidFill>
                <a:latin typeface="Consolas"/>
              </a:rPr>
              <a:t> main(String[] </a:t>
            </a:r>
            <a:r>
              <a:rPr lang="en-US" sz="1600" b="1" dirty="0" err="1">
                <a:solidFill>
                  <a:srgbClr val="000000"/>
                </a:solidFill>
                <a:latin typeface="Consolas"/>
              </a:rPr>
              <a:t>args</a:t>
            </a:r>
            <a:r>
              <a:rPr lang="en-US" sz="1600" b="1"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a:t>
            </a:r>
            <a:r>
              <a:rPr lang="en-US" sz="1600" dirty="0">
                <a:solidFill>
                  <a:srgbClr val="3F7F5F"/>
                </a:solidFill>
                <a:latin typeface="Consolas"/>
              </a:rPr>
              <a:t>// display a welcome message</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a:t>
            </a:r>
            <a:r>
              <a:rPr lang="en-US" sz="1600" i="1" dirty="0">
                <a:solidFill>
                  <a:srgbClr val="2A00FF"/>
                </a:solidFill>
                <a:latin typeface="Consolas"/>
              </a:rPr>
              <a:t>"Welcome to the Invoice Total Calculator"</a:t>
            </a:r>
            <a:r>
              <a:rPr lang="en-US" sz="1600" i="1" dirty="0">
                <a:solidFill>
                  <a:srgbClr val="000000"/>
                </a:solidFill>
                <a:latin typeface="Consolas"/>
              </a:rPr>
              <a:t>);</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  </a:t>
            </a:r>
            <a:r>
              <a:rPr lang="en-US" sz="1600" i="1" dirty="0">
                <a:solidFill>
                  <a:srgbClr val="3F7F5F"/>
                </a:solidFill>
                <a:latin typeface="Consolas"/>
              </a:rPr>
              <a:t>// print a blank line</a:t>
            </a:r>
          </a:p>
          <a:p>
            <a:endParaRPr lang="en-US" sz="900" dirty="0">
              <a:latin typeface="Consolas"/>
            </a:endParaRPr>
          </a:p>
          <a:p>
            <a:r>
              <a:rPr lang="en-US" sz="1600" dirty="0">
                <a:solidFill>
                  <a:srgbClr val="000000"/>
                </a:solidFill>
                <a:latin typeface="Consolas"/>
              </a:rPr>
              <a:t>        </a:t>
            </a:r>
            <a:r>
              <a:rPr lang="en-US" sz="1600" dirty="0">
                <a:solidFill>
                  <a:srgbClr val="3F7F5F"/>
                </a:solidFill>
                <a:latin typeface="Consolas"/>
              </a:rPr>
              <a:t>// get the input from the user</a:t>
            </a:r>
          </a:p>
          <a:p>
            <a:r>
              <a:rPr lang="en-US" sz="1600" dirty="0">
                <a:solidFill>
                  <a:srgbClr val="000000"/>
                </a:solidFill>
                <a:latin typeface="Consolas"/>
              </a:rPr>
              <a:t>        Scanner </a:t>
            </a:r>
            <a:r>
              <a:rPr lang="en-US" sz="1600" dirty="0" err="1">
                <a:solidFill>
                  <a:srgbClr val="000000"/>
                </a:solidFill>
                <a:latin typeface="Consolas"/>
              </a:rPr>
              <a:t>sc</a:t>
            </a:r>
            <a:r>
              <a:rPr lang="en-US" sz="1600" dirty="0">
                <a:solidFill>
                  <a:srgbClr val="000000"/>
                </a:solidFill>
                <a:latin typeface="Consolas"/>
              </a:rPr>
              <a:t> = </a:t>
            </a:r>
            <a:r>
              <a:rPr lang="en-US" sz="1600" b="1" dirty="0">
                <a:solidFill>
                  <a:srgbClr val="7F0055"/>
                </a:solidFill>
                <a:latin typeface="Consolas"/>
              </a:rPr>
              <a:t>new</a:t>
            </a:r>
            <a:r>
              <a:rPr lang="en-US" sz="1600" b="1" dirty="0">
                <a:solidFill>
                  <a:srgbClr val="000000"/>
                </a:solidFill>
                <a:latin typeface="Consolas"/>
              </a:rPr>
              <a:t> Scanner(System.</a:t>
            </a:r>
            <a:r>
              <a:rPr lang="en-US" sz="1600" b="1" i="1" dirty="0">
                <a:solidFill>
                  <a:srgbClr val="0000C0"/>
                </a:solidFill>
                <a:latin typeface="Consolas"/>
              </a:rPr>
              <a:t>in</a:t>
            </a:r>
            <a:r>
              <a:rPr lang="en-US" sz="1600" b="1" i="1" dirty="0">
                <a:solidFill>
                  <a:srgbClr val="000000"/>
                </a:solidFill>
                <a:latin typeface="Consolas"/>
              </a:rPr>
              <a:t>);</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a:t>
            </a:r>
            <a:r>
              <a:rPr lang="en-US" sz="1600" i="1" dirty="0">
                <a:solidFill>
                  <a:srgbClr val="000000"/>
                </a:solidFill>
                <a:latin typeface="Consolas"/>
              </a:rPr>
              <a:t>(</a:t>
            </a:r>
            <a:r>
              <a:rPr lang="en-US" sz="1600" i="1" dirty="0">
                <a:solidFill>
                  <a:srgbClr val="2A00FF"/>
                </a:solidFill>
                <a:latin typeface="Consolas"/>
              </a:rPr>
              <a:t>"Enter subtotal:   "</a:t>
            </a:r>
            <a:r>
              <a:rPr lang="en-US" sz="1600" i="1" dirty="0">
                <a:solidFill>
                  <a:srgbClr val="000000"/>
                </a:solidFill>
                <a:latin typeface="Consolas"/>
              </a:rPr>
              <a:t>);</a:t>
            </a:r>
          </a:p>
          <a:p>
            <a:r>
              <a:rPr lang="en-US" sz="1600" dirty="0">
                <a:solidFill>
                  <a:srgbClr val="000000"/>
                </a:solidFill>
                <a:latin typeface="Consolas"/>
              </a:rPr>
              <a:t>        </a:t>
            </a:r>
            <a:r>
              <a:rPr lang="en-US" sz="1600" b="1" dirty="0">
                <a:solidFill>
                  <a:srgbClr val="7F0055"/>
                </a:solidFill>
                <a:latin typeface="Consolas"/>
              </a:rPr>
              <a:t>double</a:t>
            </a:r>
            <a:r>
              <a:rPr lang="en-US" sz="1600" b="1" dirty="0">
                <a:solidFill>
                  <a:srgbClr val="000000"/>
                </a:solidFill>
                <a:latin typeface="Consolas"/>
              </a:rPr>
              <a:t> subtotal = </a:t>
            </a:r>
            <a:r>
              <a:rPr lang="en-US" sz="1600" b="1" dirty="0" err="1">
                <a:solidFill>
                  <a:srgbClr val="000000"/>
                </a:solidFill>
                <a:latin typeface="Consolas"/>
              </a:rPr>
              <a:t>sc.nextDouble</a:t>
            </a:r>
            <a:r>
              <a:rPr lang="en-US" sz="1600" b="1" dirty="0">
                <a:solidFill>
                  <a:srgbClr val="000000"/>
                </a:solidFill>
                <a:latin typeface="Consolas"/>
              </a:rPr>
              <a:t>();</a:t>
            </a:r>
          </a:p>
          <a:p>
            <a:endParaRPr lang="en-US" sz="700" dirty="0">
              <a:latin typeface="Consolas"/>
            </a:endParaRPr>
          </a:p>
          <a:p>
            <a:r>
              <a:rPr lang="en-US" sz="1600" dirty="0">
                <a:solidFill>
                  <a:srgbClr val="000000"/>
                </a:solidFill>
                <a:latin typeface="Consolas"/>
              </a:rPr>
              <a:t>        </a:t>
            </a:r>
            <a:r>
              <a:rPr lang="en-US" sz="1600" dirty="0">
                <a:solidFill>
                  <a:srgbClr val="3F7F5F"/>
                </a:solidFill>
                <a:latin typeface="Consolas"/>
              </a:rPr>
              <a:t>// calculate the discount amount and total</a:t>
            </a:r>
          </a:p>
          <a:p>
            <a:r>
              <a:rPr lang="en-US" sz="1600" dirty="0">
                <a:solidFill>
                  <a:srgbClr val="000000"/>
                </a:solidFill>
                <a:latin typeface="Consolas"/>
              </a:rPr>
              <a:t>        </a:t>
            </a:r>
            <a:r>
              <a:rPr lang="en-US" sz="1600" b="1" dirty="0">
                <a:solidFill>
                  <a:srgbClr val="7F0055"/>
                </a:solidFill>
                <a:latin typeface="Consolas"/>
              </a:rPr>
              <a:t>double</a:t>
            </a:r>
            <a:r>
              <a:rPr lang="en-US" sz="1600" b="1" dirty="0">
                <a:solidFill>
                  <a:srgbClr val="000000"/>
                </a:solidFill>
                <a:latin typeface="Consolas"/>
              </a:rPr>
              <a:t> </a:t>
            </a:r>
            <a:r>
              <a:rPr lang="en-US" sz="1600" b="1" dirty="0" err="1">
                <a:solidFill>
                  <a:srgbClr val="000000"/>
                </a:solidFill>
                <a:latin typeface="Consolas"/>
              </a:rPr>
              <a:t>discountPercent</a:t>
            </a:r>
            <a:r>
              <a:rPr lang="en-US" sz="1600" b="1" dirty="0">
                <a:solidFill>
                  <a:srgbClr val="000000"/>
                </a:solidFill>
                <a:latin typeface="Consolas"/>
              </a:rPr>
              <a:t> = .2;</a:t>
            </a:r>
          </a:p>
          <a:p>
            <a:r>
              <a:rPr lang="en-US" sz="1600" dirty="0">
                <a:solidFill>
                  <a:srgbClr val="000000"/>
                </a:solidFill>
                <a:latin typeface="Consolas"/>
              </a:rPr>
              <a:t>        </a:t>
            </a:r>
            <a:r>
              <a:rPr lang="en-US" sz="1600" b="1" dirty="0">
                <a:solidFill>
                  <a:srgbClr val="7F0055"/>
                </a:solidFill>
                <a:latin typeface="Consolas"/>
              </a:rPr>
              <a:t>double</a:t>
            </a:r>
            <a:r>
              <a:rPr lang="en-US" sz="1600" b="1" dirty="0">
                <a:solidFill>
                  <a:srgbClr val="000000"/>
                </a:solidFill>
                <a:latin typeface="Consolas"/>
              </a:rPr>
              <a:t> </a:t>
            </a:r>
            <a:r>
              <a:rPr lang="en-US" sz="1600" b="1" dirty="0" err="1">
                <a:solidFill>
                  <a:srgbClr val="000000"/>
                </a:solidFill>
                <a:latin typeface="Consolas"/>
              </a:rPr>
              <a:t>discountAmount</a:t>
            </a:r>
            <a:r>
              <a:rPr lang="en-US" sz="1600" b="1" dirty="0">
                <a:solidFill>
                  <a:srgbClr val="000000"/>
                </a:solidFill>
                <a:latin typeface="Consolas"/>
              </a:rPr>
              <a:t> = subtotal * </a:t>
            </a:r>
            <a:r>
              <a:rPr lang="en-US" sz="1600" b="1" dirty="0" err="1">
                <a:solidFill>
                  <a:srgbClr val="000000"/>
                </a:solidFill>
                <a:latin typeface="Consolas"/>
              </a:rPr>
              <a:t>discountPercent</a:t>
            </a:r>
            <a:r>
              <a:rPr lang="en-US" sz="1600" b="1" dirty="0">
                <a:solidFill>
                  <a:srgbClr val="000000"/>
                </a:solidFill>
                <a:latin typeface="Consolas"/>
              </a:rPr>
              <a:t>;</a:t>
            </a:r>
          </a:p>
          <a:p>
            <a:r>
              <a:rPr lang="en-US" sz="1600" dirty="0">
                <a:solidFill>
                  <a:srgbClr val="000000"/>
                </a:solidFill>
                <a:latin typeface="Consolas"/>
              </a:rPr>
              <a:t>        </a:t>
            </a:r>
            <a:r>
              <a:rPr lang="en-US" sz="1600" b="1" dirty="0">
                <a:solidFill>
                  <a:srgbClr val="7F0055"/>
                </a:solidFill>
                <a:latin typeface="Consolas"/>
              </a:rPr>
              <a:t>double</a:t>
            </a:r>
            <a:r>
              <a:rPr lang="en-US" sz="1600" b="1" dirty="0">
                <a:solidFill>
                  <a:srgbClr val="000000"/>
                </a:solidFill>
                <a:latin typeface="Consolas"/>
              </a:rPr>
              <a:t> </a:t>
            </a:r>
            <a:r>
              <a:rPr lang="en-US" sz="1600" b="1" dirty="0" err="1">
                <a:solidFill>
                  <a:srgbClr val="000000"/>
                </a:solidFill>
                <a:latin typeface="Consolas"/>
              </a:rPr>
              <a:t>invoiceTotal</a:t>
            </a:r>
            <a:r>
              <a:rPr lang="en-US" sz="1600" b="1" dirty="0">
                <a:solidFill>
                  <a:srgbClr val="000000"/>
                </a:solidFill>
                <a:latin typeface="Consolas"/>
              </a:rPr>
              <a:t> = subtotal - </a:t>
            </a:r>
            <a:r>
              <a:rPr lang="en-US" sz="1600" b="1" dirty="0" err="1">
                <a:solidFill>
                  <a:srgbClr val="000000"/>
                </a:solidFill>
                <a:latin typeface="Consolas"/>
              </a:rPr>
              <a:t>discountAmount</a:t>
            </a:r>
            <a:r>
              <a:rPr lang="en-US" sz="1600" b="1" dirty="0">
                <a:solidFill>
                  <a:srgbClr val="000000"/>
                </a:solidFill>
                <a:latin typeface="Consolas"/>
              </a:rPr>
              <a:t>;</a:t>
            </a:r>
          </a:p>
          <a:p>
            <a:endParaRPr lang="en-US" sz="800" dirty="0">
              <a:latin typeface="Consolas"/>
            </a:endParaRPr>
          </a:p>
          <a:p>
            <a:r>
              <a:rPr lang="en-US" sz="1600" dirty="0">
                <a:solidFill>
                  <a:srgbClr val="000000"/>
                </a:solidFill>
                <a:latin typeface="Consolas"/>
              </a:rPr>
              <a:t>        </a:t>
            </a:r>
            <a:r>
              <a:rPr lang="en-US" sz="1600" dirty="0">
                <a:solidFill>
                  <a:srgbClr val="3F7F5F"/>
                </a:solidFill>
                <a:latin typeface="Consolas"/>
              </a:rPr>
              <a:t>// format and display the result</a:t>
            </a:r>
          </a:p>
          <a:p>
            <a:r>
              <a:rPr lang="en-US" sz="1600" dirty="0">
                <a:solidFill>
                  <a:srgbClr val="000000"/>
                </a:solidFill>
                <a:latin typeface="Consolas"/>
              </a:rPr>
              <a:t>        String message = </a:t>
            </a:r>
            <a:r>
              <a:rPr lang="en-US" sz="1600" dirty="0">
                <a:solidFill>
                  <a:srgbClr val="2A00FF"/>
                </a:solidFill>
                <a:latin typeface="Consolas"/>
              </a:rPr>
              <a:t>"Discount percent: "</a:t>
            </a:r>
            <a:r>
              <a:rPr lang="en-US" sz="1600" dirty="0">
                <a:solidFill>
                  <a:srgbClr val="000000"/>
                </a:solidFill>
                <a:latin typeface="Consolas"/>
              </a:rPr>
              <a:t> +  </a:t>
            </a:r>
          </a:p>
          <a:p>
            <a:r>
              <a:rPr lang="en-US" sz="1600" dirty="0">
                <a:solidFill>
                  <a:srgbClr val="000000"/>
                </a:solidFill>
                <a:latin typeface="Consolas"/>
              </a:rPr>
              <a:t>            </a:t>
            </a:r>
            <a:r>
              <a:rPr lang="en-US" sz="1600" dirty="0" err="1">
                <a:solidFill>
                  <a:srgbClr val="000000"/>
                </a:solidFill>
                <a:latin typeface="Consolas"/>
              </a:rPr>
              <a:t>discountPercent</a:t>
            </a:r>
            <a:r>
              <a:rPr lang="en-US" sz="1600" dirty="0">
                <a:solidFill>
                  <a:srgbClr val="000000"/>
                </a:solidFill>
                <a:latin typeface="Consolas"/>
              </a:rPr>
              <a:t> + </a:t>
            </a:r>
            <a:r>
              <a:rPr lang="en-US" sz="1600" dirty="0">
                <a:solidFill>
                  <a:srgbClr val="2A00FF"/>
                </a:solidFill>
                <a:latin typeface="Consolas"/>
              </a:rPr>
              <a:t>"\n"</a:t>
            </a:r>
            <a:r>
              <a:rPr lang="en-US" sz="1600" dirty="0">
                <a:solidFill>
                  <a:srgbClr val="000000"/>
                </a:solidFill>
                <a:latin typeface="Consolas"/>
              </a:rPr>
              <a:t> +</a:t>
            </a:r>
          </a:p>
          <a:p>
            <a:r>
              <a:rPr lang="en-US" sz="1600" dirty="0">
                <a:solidFill>
                  <a:srgbClr val="000000"/>
                </a:solidFill>
                <a:latin typeface="Consolas"/>
              </a:rPr>
              <a:t>            </a:t>
            </a:r>
            <a:r>
              <a:rPr lang="en-US" sz="1600" dirty="0">
                <a:solidFill>
                  <a:srgbClr val="2A00FF"/>
                </a:solidFill>
                <a:latin typeface="Consolas"/>
              </a:rPr>
              <a:t>"Discount amount:  "</a:t>
            </a:r>
            <a:r>
              <a:rPr lang="en-US" sz="1600" dirty="0">
                <a:solidFill>
                  <a:srgbClr val="000000"/>
                </a:solidFill>
                <a:latin typeface="Consolas"/>
              </a:rPr>
              <a:t> + </a:t>
            </a:r>
            <a:r>
              <a:rPr lang="en-US" sz="1600" dirty="0" err="1">
                <a:solidFill>
                  <a:srgbClr val="000000"/>
                </a:solidFill>
                <a:latin typeface="Consolas"/>
              </a:rPr>
              <a:t>discountAmount</a:t>
            </a:r>
            <a:r>
              <a:rPr lang="en-US" sz="1600" dirty="0">
                <a:solidFill>
                  <a:srgbClr val="000000"/>
                </a:solidFill>
                <a:latin typeface="Consolas"/>
              </a:rPr>
              <a:t> + </a:t>
            </a:r>
            <a:r>
              <a:rPr lang="en-US" sz="1600" dirty="0">
                <a:solidFill>
                  <a:srgbClr val="2A00FF"/>
                </a:solidFill>
                <a:latin typeface="Consolas"/>
              </a:rPr>
              <a:t>"\n"</a:t>
            </a:r>
            <a:r>
              <a:rPr lang="en-US" sz="1600" dirty="0">
                <a:solidFill>
                  <a:srgbClr val="000000"/>
                </a:solidFill>
                <a:latin typeface="Consolas"/>
              </a:rPr>
              <a:t> +</a:t>
            </a:r>
          </a:p>
          <a:p>
            <a:r>
              <a:rPr lang="en-US" sz="1600" dirty="0">
                <a:solidFill>
                  <a:srgbClr val="000000"/>
                </a:solidFill>
                <a:latin typeface="Consolas"/>
              </a:rPr>
              <a:t>            </a:t>
            </a:r>
            <a:r>
              <a:rPr lang="en-US" sz="1600" dirty="0">
                <a:solidFill>
                  <a:srgbClr val="2A00FF"/>
                </a:solidFill>
                <a:latin typeface="Consolas"/>
              </a:rPr>
              <a:t>"Invoice total:    "</a:t>
            </a:r>
            <a:r>
              <a:rPr lang="en-US" sz="1600" dirty="0">
                <a:solidFill>
                  <a:srgbClr val="000000"/>
                </a:solidFill>
                <a:latin typeface="Consolas"/>
              </a:rPr>
              <a:t> + </a:t>
            </a:r>
            <a:r>
              <a:rPr lang="en-US" sz="1600" dirty="0" err="1">
                <a:solidFill>
                  <a:srgbClr val="000000"/>
                </a:solidFill>
                <a:latin typeface="Consolas"/>
              </a:rPr>
              <a:t>invoiceTotal</a:t>
            </a:r>
            <a:r>
              <a:rPr lang="en-US" sz="1600" dirty="0">
                <a:solidFill>
                  <a:srgbClr val="000000"/>
                </a:solidFill>
                <a:latin typeface="Consolas"/>
              </a:rPr>
              <a:t> + </a:t>
            </a:r>
            <a:r>
              <a:rPr lang="en-US" sz="1600" dirty="0">
                <a:solidFill>
                  <a:srgbClr val="2A00FF"/>
                </a:solidFill>
                <a:latin typeface="Consolas"/>
              </a:rPr>
              <a:t>"\n"</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(message);</a:t>
            </a:r>
          </a:p>
          <a:p>
            <a:r>
              <a:rPr lang="en-US" sz="1600" dirty="0">
                <a:solidFill>
                  <a:srgbClr val="000000"/>
                </a:solidFill>
                <a:latin typeface="Consolas"/>
              </a:rPr>
              <a:t>    }</a:t>
            </a:r>
          </a:p>
          <a:p>
            <a:r>
              <a:rPr lang="en-US" sz="1600" dirty="0">
                <a:solidFill>
                  <a:srgbClr val="000000"/>
                </a:solidFill>
                <a:latin typeface="Consolas"/>
              </a:rPr>
              <a:t>}</a:t>
            </a:r>
          </a:p>
        </p:txBody>
      </p:sp>
      <p:sp>
        <p:nvSpPr>
          <p:cNvPr id="15" name="Text Box 4"/>
          <p:cNvSpPr txBox="1">
            <a:spLocks noChangeArrowheads="1"/>
          </p:cNvSpPr>
          <p:nvPr/>
        </p:nvSpPr>
        <p:spPr bwMode="auto">
          <a:xfrm>
            <a:off x="6048606" y="217191"/>
            <a:ext cx="3000375" cy="1077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1600" dirty="0">
                <a:solidFill>
                  <a:srgbClr val="FF3300"/>
                </a:solidFill>
                <a:latin typeface="Comic Sans MS" pitchFamily="66" charset="0"/>
              </a:rPr>
              <a:t>This is the method header for the main method.  </a:t>
            </a:r>
          </a:p>
          <a:p>
            <a:pPr algn="ctr" eaLnBrk="1" hangingPunct="1"/>
            <a:r>
              <a:rPr lang="en-US" sz="1600" dirty="0">
                <a:solidFill>
                  <a:srgbClr val="FF3300"/>
                </a:solidFill>
                <a:latin typeface="Comic Sans MS" pitchFamily="66" charset="0"/>
              </a:rPr>
              <a:t>The main method is where a Java application begins. </a:t>
            </a:r>
          </a:p>
        </p:txBody>
      </p:sp>
      <p:cxnSp>
        <p:nvCxnSpPr>
          <p:cNvPr id="24" name="Straight Arrow Connector 23"/>
          <p:cNvCxnSpPr/>
          <p:nvPr/>
        </p:nvCxnSpPr>
        <p:spPr>
          <a:xfrm flipH="1">
            <a:off x="5723907" y="1099416"/>
            <a:ext cx="526578" cy="21031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AutoShape 14"/>
          <p:cNvSpPr>
            <a:spLocks/>
          </p:cNvSpPr>
          <p:nvPr/>
        </p:nvSpPr>
        <p:spPr bwMode="auto">
          <a:xfrm flipH="1">
            <a:off x="856989" y="1425038"/>
            <a:ext cx="533400" cy="4896589"/>
          </a:xfrm>
          <a:prstGeom prst="rightBrace">
            <a:avLst>
              <a:gd name="adj1" fmla="val 48657"/>
              <a:gd name="adj2" fmla="val 50000"/>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Text Box 10"/>
          <p:cNvSpPr txBox="1">
            <a:spLocks noChangeArrowheads="1"/>
          </p:cNvSpPr>
          <p:nvPr/>
        </p:nvSpPr>
        <p:spPr bwMode="auto">
          <a:xfrm>
            <a:off x="300462" y="2031962"/>
            <a:ext cx="1341912" cy="3785652"/>
          </a:xfrm>
          <a:prstGeom prst="rect">
            <a:avLst/>
          </a:prstGeom>
          <a:solidFill>
            <a:schemeClr val="bg1"/>
          </a:solidFill>
          <a:ln w="9525">
            <a:noFill/>
            <a:miter lim="800000"/>
            <a:headEnd/>
            <a:tailEnd/>
          </a:ln>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1600" dirty="0">
                <a:solidFill>
                  <a:srgbClr val="FF3300"/>
                </a:solidFill>
                <a:latin typeface="Comic Sans MS" pitchFamily="66" charset="0"/>
              </a:rPr>
              <a:t>This area is the body of the main method</a:t>
            </a:r>
            <a:r>
              <a:rPr lang="en-US" sz="1600" dirty="0" smtClean="0">
                <a:solidFill>
                  <a:srgbClr val="FF3300"/>
                </a:solidFill>
                <a:latin typeface="Comic Sans MS" pitchFamily="66" charset="0"/>
              </a:rPr>
              <a:t>.</a:t>
            </a:r>
            <a:br>
              <a:rPr lang="en-US" sz="1600" dirty="0" smtClean="0">
                <a:solidFill>
                  <a:srgbClr val="FF3300"/>
                </a:solidFill>
                <a:latin typeface="Comic Sans MS" pitchFamily="66" charset="0"/>
              </a:rPr>
            </a:br>
            <a:endParaRPr lang="en-US" sz="1600" dirty="0">
              <a:solidFill>
                <a:srgbClr val="FF3300"/>
              </a:solidFill>
              <a:latin typeface="Comic Sans MS" pitchFamily="66" charset="0"/>
            </a:endParaRPr>
          </a:p>
          <a:p>
            <a:pPr algn="ctr" eaLnBrk="1" hangingPunct="1"/>
            <a:r>
              <a:rPr lang="en-US" sz="1600" dirty="0">
                <a:solidFill>
                  <a:srgbClr val="FF3300"/>
                </a:solidFill>
                <a:latin typeface="Comic Sans MS" pitchFamily="66" charset="0"/>
              </a:rPr>
              <a:t>All of the actions to be completed during</a:t>
            </a:r>
          </a:p>
          <a:p>
            <a:pPr algn="ctr" eaLnBrk="1" hangingPunct="1"/>
            <a:r>
              <a:rPr lang="en-US" sz="1600" dirty="0">
                <a:solidFill>
                  <a:srgbClr val="FF3300"/>
                </a:solidFill>
                <a:latin typeface="Comic Sans MS" pitchFamily="66" charset="0"/>
              </a:rPr>
              <a:t>the main method will be between these curly braces.</a:t>
            </a:r>
          </a:p>
        </p:txBody>
      </p:sp>
    </p:spTree>
    <p:extLst>
      <p:ext uri="{BB962C8B-B14F-4D97-AF65-F5344CB8AC3E}">
        <p14:creationId xmlns:p14="http://schemas.microsoft.com/office/powerpoint/2010/main" val="16732096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idx="1"/>
          </p:nvPr>
        </p:nvSpPr>
        <p:spPr/>
        <p:txBody>
          <a:bodyPr/>
          <a:lstStyle/>
          <a:p>
            <a:r>
              <a:rPr lang="en-US" dirty="0"/>
              <a:t>Java has some combined assignment operators.</a:t>
            </a:r>
          </a:p>
          <a:p>
            <a:r>
              <a:rPr lang="en-US" dirty="0"/>
              <a:t>These operators allow the programmer to perform an arithmetic operation and assignment with a single operator.</a:t>
            </a:r>
          </a:p>
          <a:p>
            <a:r>
              <a:rPr lang="en-US" dirty="0"/>
              <a:t>Although not required, these operators are popular since they shorten simple equations.</a:t>
            </a:r>
          </a:p>
        </p:txBody>
      </p:sp>
      <p:sp>
        <p:nvSpPr>
          <p:cNvPr id="67587" name="Rectangle 2"/>
          <p:cNvSpPr>
            <a:spLocks noGrp="1" noChangeArrowheads="1"/>
          </p:cNvSpPr>
          <p:nvPr>
            <p:ph type="title"/>
          </p:nvPr>
        </p:nvSpPr>
        <p:spPr/>
        <p:txBody>
          <a:bodyPr/>
          <a:lstStyle/>
          <a:p>
            <a:r>
              <a:rPr lang="en-US" dirty="0"/>
              <a:t>Combined Assignment </a:t>
            </a:r>
            <a:r>
              <a:rPr lang="en-US" dirty="0" smtClean="0"/>
              <a:t/>
            </a:r>
            <a:br>
              <a:rPr lang="en-US" dirty="0" smtClean="0"/>
            </a:br>
            <a:r>
              <a:rPr lang="en-US" dirty="0" smtClean="0"/>
              <a:t>Operators</a:t>
            </a:r>
            <a:endParaRPr lang="en-US" dirty="0"/>
          </a:p>
        </p:txBody>
      </p:sp>
    </p:spTree>
    <p:extLst>
      <p:ext uri="{BB962C8B-B14F-4D97-AF65-F5344CB8AC3E}">
        <p14:creationId xmlns:p14="http://schemas.microsoft.com/office/powerpoint/2010/main" val="20997436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741" name="Group 125"/>
          <p:cNvGraphicFramePr>
            <a:graphicFrameLocks noGrp="1"/>
          </p:cNvGraphicFramePr>
          <p:nvPr>
            <p:ph idx="1"/>
            <p:extLst>
              <p:ext uri="{D42A27DB-BD31-4B8C-83A1-F6EECF244321}">
                <p14:modId xmlns:p14="http://schemas.microsoft.com/office/powerpoint/2010/main" val="3626163621"/>
              </p:ext>
            </p:extLst>
          </p:nvPr>
        </p:nvGraphicFramePr>
        <p:xfrm>
          <a:off x="381000" y="1719263"/>
          <a:ext cx="8407400" cy="4724400"/>
        </p:xfrm>
        <a:graphic>
          <a:graphicData uri="http://schemas.openxmlformats.org/drawingml/2006/table">
            <a:tbl>
              <a:tblPr firstRow="1">
                <a:tableStyleId>{17292A2E-F333-43FB-9621-5CBBE7FDCDCB}</a:tableStyleId>
              </a:tblPr>
              <a:tblGrid>
                <a:gridCol w="1276123"/>
                <a:gridCol w="1526343"/>
                <a:gridCol w="1926696"/>
                <a:gridCol w="3678238"/>
              </a:tblGrid>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Operator</a:t>
                      </a:r>
                      <a:endParaRPr kumimoji="0" lang="en-US" sz="2000" b="1" i="0" u="none" strike="noStrike" cap="none" normalizeH="0" baseline="0" dirty="0" smtClean="0">
                        <a:ln>
                          <a:noFill/>
                        </a:ln>
                        <a:solidFill>
                          <a:schemeClr val="tx1"/>
                        </a:solidFill>
                        <a:effectLst/>
                        <a:latin typeface="Times New Roman" pitchFamily="18"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Example</a:t>
                      </a:r>
                      <a:endParaRPr kumimoji="0" lang="en-US" sz="2000" b="1" i="0" u="none" strike="noStrike" cap="none" normalizeH="0" baseline="0" dirty="0" smtClean="0">
                        <a:ln>
                          <a:noFill/>
                        </a:ln>
                        <a:solidFill>
                          <a:schemeClr val="tx1"/>
                        </a:solidFill>
                        <a:effectLst/>
                        <a:latin typeface="Times New Roman" pitchFamily="18"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Equivalent</a:t>
                      </a:r>
                      <a:endParaRPr kumimoji="0" lang="en-US" sz="2000" b="1" i="0" u="none" strike="noStrike" cap="none" normalizeH="0" baseline="0" dirty="0" smtClean="0">
                        <a:ln>
                          <a:noFill/>
                        </a:ln>
                        <a:solidFill>
                          <a:schemeClr val="tx1"/>
                        </a:solidFill>
                        <a:effectLst/>
                        <a:latin typeface="Times New Roman" pitchFamily="18"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Value of variable after operation</a:t>
                      </a:r>
                      <a:endParaRPr kumimoji="0" lang="en-US" sz="2000" b="1" i="0" u="none" strike="noStrike" cap="none" normalizeH="0" baseline="0" dirty="0" smtClean="0">
                        <a:ln>
                          <a:noFill/>
                        </a:ln>
                        <a:solidFill>
                          <a:schemeClr val="tx1"/>
                        </a:solidFill>
                        <a:effectLst/>
                        <a:latin typeface="Times New Roman" pitchFamily="18"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50000"/>
                      </a:schemeClr>
                    </a:solidFill>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smtClean="0">
                          <a:ln>
                            <a:noFill/>
                          </a:ln>
                          <a:effectLst/>
                          <a:latin typeface="Courier New" pitchFamily="49" charset="0"/>
                          <a:cs typeface="Courier New" pitchFamily="49" charset="0"/>
                        </a:rPr>
                        <a:t>+=</a:t>
                      </a:r>
                      <a:endParaRPr kumimoji="0" lang="en-US" sz="2400" b="1"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x += 5;</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x = x + 5;</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rPr>
                        <a:t>The old value of </a:t>
                      </a:r>
                      <a:r>
                        <a:rPr kumimoji="0" lang="en-US" sz="2000" b="1" u="none" strike="noStrike" cap="none" normalizeH="0" baseline="0" dirty="0" smtClean="0">
                          <a:ln>
                            <a:noFill/>
                          </a:ln>
                          <a:solidFill>
                            <a:schemeClr val="accent2"/>
                          </a:solidFill>
                          <a:effectLst/>
                          <a:latin typeface="+mn-lt"/>
                          <a:cs typeface="Courier New" pitchFamily="49" charset="0"/>
                        </a:rPr>
                        <a:t>x</a:t>
                      </a:r>
                      <a:r>
                        <a:rPr kumimoji="0" lang="en-US" sz="2000" u="none" strike="noStrike" cap="none" normalizeH="0" baseline="0" dirty="0" smtClean="0">
                          <a:ln>
                            <a:noFill/>
                          </a:ln>
                          <a:effectLst/>
                          <a:latin typeface="+mn-lt"/>
                        </a:rPr>
                        <a:t> plus </a:t>
                      </a:r>
                      <a:r>
                        <a:rPr kumimoji="0" lang="en-US" sz="2000" b="0" u="none" strike="noStrike" cap="none" normalizeH="0" baseline="0" dirty="0" smtClean="0">
                          <a:ln>
                            <a:noFill/>
                          </a:ln>
                          <a:effectLst/>
                          <a:latin typeface="+mn-lt"/>
                          <a:cs typeface="Courier New" pitchFamily="49" charset="0"/>
                        </a:rPr>
                        <a:t>5</a:t>
                      </a:r>
                      <a:endParaRPr kumimoji="0" lang="en-US" sz="2000" b="0" i="0" u="none" strike="noStrike" cap="none" normalizeH="0" baseline="0" dirty="0" smtClean="0">
                        <a:ln>
                          <a:noFill/>
                        </a:ln>
                        <a:solidFill>
                          <a:schemeClr val="tx1"/>
                        </a:solidFill>
                        <a:effectLst/>
                        <a:latin typeface="+mn-lt"/>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smtClean="0">
                          <a:ln>
                            <a:noFill/>
                          </a:ln>
                          <a:effectLst/>
                          <a:latin typeface="Courier New" pitchFamily="49" charset="0"/>
                          <a:cs typeface="Courier New" pitchFamily="49" charset="0"/>
                        </a:rPr>
                        <a:t>-=</a:t>
                      </a:r>
                      <a:endParaRPr kumimoji="0" lang="en-US" sz="2400" b="1"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y -= 2;</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y = y – 2;</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rPr>
                        <a:t>The old value of </a:t>
                      </a:r>
                      <a:r>
                        <a:rPr kumimoji="0" lang="en-US" sz="2000" b="1" u="none" strike="noStrike" cap="none" normalizeH="0" baseline="0" dirty="0" smtClean="0">
                          <a:ln>
                            <a:noFill/>
                          </a:ln>
                          <a:solidFill>
                            <a:schemeClr val="accent2"/>
                          </a:solidFill>
                          <a:effectLst/>
                          <a:latin typeface="+mn-lt"/>
                          <a:cs typeface="Courier New" pitchFamily="49" charset="0"/>
                        </a:rPr>
                        <a:t>y</a:t>
                      </a:r>
                      <a:r>
                        <a:rPr kumimoji="0" lang="en-US" sz="2000" u="none" strike="noStrike" cap="none" normalizeH="0" baseline="0" dirty="0" smtClean="0">
                          <a:ln>
                            <a:noFill/>
                          </a:ln>
                          <a:effectLst/>
                          <a:latin typeface="+mn-lt"/>
                        </a:rPr>
                        <a:t> minus </a:t>
                      </a:r>
                      <a:r>
                        <a:rPr kumimoji="0" lang="en-US" sz="2000" b="0" u="none" strike="noStrike" cap="none" normalizeH="0" baseline="0" dirty="0" smtClean="0">
                          <a:ln>
                            <a:noFill/>
                          </a:ln>
                          <a:effectLst/>
                          <a:latin typeface="+mn-lt"/>
                          <a:cs typeface="Courier New" pitchFamily="49" charset="0"/>
                        </a:rPr>
                        <a:t>2</a:t>
                      </a:r>
                      <a:endParaRPr kumimoji="0" lang="en-US" sz="2000" b="0" i="0" u="none" strike="noStrike" cap="none" normalizeH="0" baseline="0" dirty="0" smtClean="0">
                        <a:ln>
                          <a:noFill/>
                        </a:ln>
                        <a:solidFill>
                          <a:schemeClr val="tx1"/>
                        </a:solidFill>
                        <a:effectLst/>
                        <a:latin typeface="+mn-lt"/>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smtClean="0">
                          <a:ln>
                            <a:noFill/>
                          </a:ln>
                          <a:effectLst/>
                          <a:latin typeface="Courier New" pitchFamily="49" charset="0"/>
                          <a:cs typeface="Courier New" pitchFamily="49" charset="0"/>
                        </a:rPr>
                        <a:t>*=</a:t>
                      </a:r>
                      <a:endParaRPr kumimoji="0" lang="en-US" sz="2400" b="1"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z *= 10;</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z = z * 10;</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rPr>
                        <a:t>The old value of </a:t>
                      </a:r>
                      <a:r>
                        <a:rPr kumimoji="0" lang="en-US" sz="2000" b="1" u="none" strike="noStrike" cap="none" normalizeH="0" baseline="0" dirty="0" smtClean="0">
                          <a:ln>
                            <a:noFill/>
                          </a:ln>
                          <a:solidFill>
                            <a:schemeClr val="accent2"/>
                          </a:solidFill>
                          <a:effectLst/>
                          <a:latin typeface="+mn-lt"/>
                          <a:cs typeface="Courier New" pitchFamily="49" charset="0"/>
                        </a:rPr>
                        <a:t>z</a:t>
                      </a:r>
                      <a:r>
                        <a:rPr kumimoji="0" lang="en-US" sz="2000" u="none" strike="noStrike" cap="none" normalizeH="0" baseline="0" dirty="0" smtClean="0">
                          <a:ln>
                            <a:noFill/>
                          </a:ln>
                          <a:effectLst/>
                          <a:latin typeface="+mn-lt"/>
                        </a:rPr>
                        <a:t> times </a:t>
                      </a:r>
                      <a:r>
                        <a:rPr kumimoji="0" lang="en-US" sz="2000" b="0" u="none" strike="noStrike" cap="none" normalizeH="0" baseline="0" dirty="0" smtClean="0">
                          <a:ln>
                            <a:noFill/>
                          </a:ln>
                          <a:effectLst/>
                          <a:latin typeface="+mn-lt"/>
                          <a:cs typeface="Courier New" pitchFamily="49" charset="0"/>
                        </a:rPr>
                        <a:t>10</a:t>
                      </a:r>
                      <a:endParaRPr kumimoji="0" lang="en-US" sz="2000" b="0" i="0" u="none" strike="noStrike" cap="none" normalizeH="0" baseline="0" dirty="0" smtClean="0">
                        <a:ln>
                          <a:noFill/>
                        </a:ln>
                        <a:solidFill>
                          <a:schemeClr val="tx1"/>
                        </a:solidFill>
                        <a:effectLst/>
                        <a:latin typeface="+mn-lt"/>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smtClean="0">
                          <a:ln>
                            <a:noFill/>
                          </a:ln>
                          <a:effectLst/>
                          <a:latin typeface="Courier New" pitchFamily="49" charset="0"/>
                          <a:cs typeface="Courier New" pitchFamily="49" charset="0"/>
                        </a:rPr>
                        <a:t>/=</a:t>
                      </a:r>
                      <a:endParaRPr kumimoji="0" lang="en-US" sz="2400" b="1"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a /= b;</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a = a / b;</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rPr>
                        <a:t>The old value of </a:t>
                      </a:r>
                      <a:r>
                        <a:rPr kumimoji="0" lang="en-US" sz="2000" b="1" u="none" strike="noStrike" cap="none" normalizeH="0" baseline="0" dirty="0" smtClean="0">
                          <a:ln>
                            <a:noFill/>
                          </a:ln>
                          <a:solidFill>
                            <a:schemeClr val="accent2"/>
                          </a:solidFill>
                          <a:effectLst/>
                          <a:latin typeface="+mn-lt"/>
                          <a:cs typeface="Courier New" pitchFamily="49" charset="0"/>
                        </a:rPr>
                        <a:t>a</a:t>
                      </a:r>
                      <a:r>
                        <a:rPr kumimoji="0" lang="en-US" sz="2000" u="none" strike="noStrike" cap="none" normalizeH="0" baseline="0" dirty="0" smtClean="0">
                          <a:ln>
                            <a:noFill/>
                          </a:ln>
                          <a:effectLst/>
                          <a:latin typeface="+mn-lt"/>
                        </a:rPr>
                        <a:t> divided by </a:t>
                      </a:r>
                      <a:r>
                        <a:rPr kumimoji="0" lang="en-US" sz="2000" b="1" u="none" strike="noStrike" cap="none" normalizeH="0" baseline="0" dirty="0" smtClean="0">
                          <a:ln>
                            <a:noFill/>
                          </a:ln>
                          <a:solidFill>
                            <a:schemeClr val="accent2"/>
                          </a:solidFill>
                          <a:effectLst/>
                          <a:latin typeface="+mn-lt"/>
                          <a:cs typeface="Courier New" pitchFamily="49" charset="0"/>
                        </a:rPr>
                        <a:t>b</a:t>
                      </a:r>
                      <a:endParaRPr kumimoji="0" lang="en-US" sz="2000" b="1" i="0" u="none" strike="noStrike" cap="none" normalizeH="0" baseline="0" dirty="0" smtClean="0">
                        <a:ln>
                          <a:noFill/>
                        </a:ln>
                        <a:solidFill>
                          <a:schemeClr val="accent2"/>
                        </a:solidFill>
                        <a:effectLst/>
                        <a:latin typeface="+mn-lt"/>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Courier New" pitchFamily="49" charset="0"/>
                          <a:cs typeface="Courier New" pitchFamily="49" charset="0"/>
                        </a:rPr>
                        <a:t>%=</a:t>
                      </a:r>
                      <a:endParaRPr kumimoji="0" lang="en-US" sz="2400" b="1" i="0" u="none" strike="noStrike" cap="none" normalizeH="0" baseline="0" dirty="0" smtClean="0">
                        <a:ln>
                          <a:noFill/>
                        </a:ln>
                        <a:solidFill>
                          <a:schemeClr val="tx1"/>
                        </a:solidFill>
                        <a:effectLst/>
                        <a:latin typeface="Courier New" pitchFamily="49" charset="0"/>
                        <a:cs typeface="Courier New" pitchFamily="49" charset="0"/>
                      </a:endParaRPr>
                    </a:p>
                  </a:txBody>
                  <a:tcPr marL="90079" marR="90079"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Courier New" pitchFamily="49" charset="0"/>
                          <a:cs typeface="Courier New" pitchFamily="49" charset="0"/>
                        </a:rPr>
                        <a:t>c %= 3;</a:t>
                      </a:r>
                      <a:endParaRPr kumimoji="0" lang="en-US" sz="2000" b="0" i="0" u="none" strike="noStrike" cap="none" normalizeH="0" baseline="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Courier New" pitchFamily="49" charset="0"/>
                          <a:cs typeface="Courier New" pitchFamily="49" charset="0"/>
                        </a:rPr>
                        <a:t>c = c % 3;</a:t>
                      </a:r>
                      <a:endParaRPr kumimoji="0" lang="en-US" sz="2000" b="0" i="0" u="none" strike="noStrike" cap="none" normalizeH="0" baseline="0" dirty="0" smtClean="0">
                        <a:ln>
                          <a:noFill/>
                        </a:ln>
                        <a:solidFill>
                          <a:schemeClr val="tx1"/>
                        </a:solidFill>
                        <a:effectLst/>
                        <a:latin typeface="Courier New" pitchFamily="49" charset="0"/>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mn-lt"/>
                        </a:rPr>
                        <a:t>The remainder of the division of the old value of </a:t>
                      </a:r>
                      <a:r>
                        <a:rPr kumimoji="0" lang="en-US" sz="2000" b="1" u="none" strike="noStrike" cap="none" normalizeH="0" baseline="0" dirty="0" smtClean="0">
                          <a:ln>
                            <a:noFill/>
                          </a:ln>
                          <a:solidFill>
                            <a:schemeClr val="accent2"/>
                          </a:solidFill>
                          <a:effectLst/>
                          <a:latin typeface="+mn-lt"/>
                          <a:cs typeface="Courier New" pitchFamily="49" charset="0"/>
                        </a:rPr>
                        <a:t>c</a:t>
                      </a:r>
                      <a:r>
                        <a:rPr kumimoji="0" lang="en-US" sz="2000" u="none" strike="noStrike" cap="none" normalizeH="0" baseline="0" dirty="0" smtClean="0">
                          <a:ln>
                            <a:noFill/>
                          </a:ln>
                          <a:effectLst/>
                          <a:latin typeface="+mn-lt"/>
                        </a:rPr>
                        <a:t> divided by </a:t>
                      </a:r>
                      <a:r>
                        <a:rPr kumimoji="0" lang="en-US" sz="2000" b="0" u="none" strike="noStrike" cap="none" normalizeH="0" baseline="0" dirty="0" smtClean="0">
                          <a:ln>
                            <a:noFill/>
                          </a:ln>
                          <a:effectLst/>
                          <a:latin typeface="+mn-lt"/>
                          <a:cs typeface="Courier New" pitchFamily="49" charset="0"/>
                        </a:rPr>
                        <a:t>3</a:t>
                      </a:r>
                      <a:endParaRPr kumimoji="0" lang="en-US" sz="2000" b="0" i="0" u="none" strike="noStrike" cap="none" normalizeH="0" baseline="0" dirty="0" smtClean="0">
                        <a:ln>
                          <a:noFill/>
                        </a:ln>
                        <a:solidFill>
                          <a:schemeClr val="tx1"/>
                        </a:solidFill>
                        <a:effectLst/>
                        <a:latin typeface="+mn-lt"/>
                        <a:cs typeface="Courier New" pitchFamily="49" charset="0"/>
                      </a:endParaRPr>
                    </a:p>
                  </a:txBody>
                  <a:tcPr marL="90079" marR="9007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8611" name="Rectangle 2"/>
          <p:cNvSpPr>
            <a:spLocks noGrp="1" noChangeArrowheads="1"/>
          </p:cNvSpPr>
          <p:nvPr>
            <p:ph type="title"/>
          </p:nvPr>
        </p:nvSpPr>
        <p:spPr/>
        <p:txBody>
          <a:bodyPr/>
          <a:lstStyle/>
          <a:p>
            <a:r>
              <a:rPr lang="en-US" dirty="0"/>
              <a:t>Combined Assignment </a:t>
            </a:r>
            <a:r>
              <a:rPr lang="en-US" dirty="0" smtClean="0"/>
              <a:t/>
            </a:r>
            <a:br>
              <a:rPr lang="en-US" dirty="0" smtClean="0"/>
            </a:br>
            <a:r>
              <a:rPr lang="en-US" dirty="0" smtClean="0"/>
              <a:t>Operators</a:t>
            </a:r>
            <a:endParaRPr lang="en-US" dirty="0"/>
          </a:p>
        </p:txBody>
      </p:sp>
      <p:sp>
        <p:nvSpPr>
          <p:cNvPr id="41" name="Slide Number Placeholder 3"/>
          <p:cNvSpPr>
            <a:spLocks noGrp="1"/>
          </p:cNvSpPr>
          <p:nvPr>
            <p:ph type="sldNum" sz="quarter" idx="4294967295"/>
          </p:nvPr>
        </p:nvSpPr>
        <p:spPr>
          <a:xfrm>
            <a:off x="0" y="6629400"/>
            <a:ext cx="2133600" cy="274638"/>
          </a:xfrm>
        </p:spPr>
        <p:txBody>
          <a:bodyPr/>
          <a:lstStyle/>
          <a:p>
            <a:pPr>
              <a:defRPr/>
            </a:pPr>
            <a:r>
              <a:rPr lang="en-US"/>
              <a:t>2-</a:t>
            </a:r>
            <a:fld id="{6B17190D-C924-43A0-B56D-AE98425658A1}" type="slidenum">
              <a:rPr lang="en-US"/>
              <a:pPr>
                <a:defRPr/>
              </a:pPr>
              <a:t>51</a:t>
            </a:fld>
            <a:endParaRPr lang="en-US"/>
          </a:p>
        </p:txBody>
      </p:sp>
    </p:spTree>
    <p:extLst>
      <p:ext uri="{BB962C8B-B14F-4D97-AF65-F5344CB8AC3E}">
        <p14:creationId xmlns:p14="http://schemas.microsoft.com/office/powerpoint/2010/main" val="36114973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C3</a:t>
            </a:r>
          </a:p>
        </p:txBody>
      </p:sp>
      <p:sp>
        <p:nvSpPr>
          <p:cNvPr id="1638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Using Operators </a:t>
            </a:r>
            <a:br>
              <a:rPr lang="en-US" dirty="0" smtClean="0"/>
            </a:br>
            <a:r>
              <a:rPr lang="en-US" dirty="0" smtClean="0"/>
              <a:t>with Variables</a:t>
            </a:r>
            <a:endParaRPr lang="en-US" dirty="0"/>
          </a:p>
        </p:txBody>
      </p:sp>
      <p:graphicFrame>
        <p:nvGraphicFramePr>
          <p:cNvPr id="16386" name="Object 4"/>
          <p:cNvGraphicFramePr>
            <a:graphicFrameLocks noChangeAspect="1"/>
          </p:cNvGraphicFramePr>
          <p:nvPr>
            <p:extLst>
              <p:ext uri="{D42A27DB-BD31-4B8C-83A1-F6EECF244321}">
                <p14:modId xmlns:p14="http://schemas.microsoft.com/office/powerpoint/2010/main" val="1637819972"/>
              </p:ext>
            </p:extLst>
          </p:nvPr>
        </p:nvGraphicFramePr>
        <p:xfrm>
          <a:off x="890336" y="1816768"/>
          <a:ext cx="7300913" cy="2468563"/>
        </p:xfrm>
        <a:graphic>
          <a:graphicData uri="http://schemas.openxmlformats.org/presentationml/2006/ole">
            <mc:AlternateContent xmlns:mc="http://schemas.openxmlformats.org/markup-compatibility/2006">
              <mc:Choice xmlns:v="urn:schemas-microsoft-com:vml" Requires="v">
                <p:oleObj spid="_x0000_s22616" name="Document" r:id="rId3" imgW="7301323" imgH="2469332" progId="Word.Document.12">
                  <p:embed/>
                </p:oleObj>
              </mc:Choice>
              <mc:Fallback>
                <p:oleObj name="Document" r:id="rId3" imgW="7301323" imgH="246933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336" y="1816768"/>
                        <a:ext cx="7300913"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834210978"/>
              </p:ext>
            </p:extLst>
          </p:nvPr>
        </p:nvGraphicFramePr>
        <p:xfrm>
          <a:off x="890336" y="4223083"/>
          <a:ext cx="7300913" cy="2468563"/>
        </p:xfrm>
        <a:graphic>
          <a:graphicData uri="http://schemas.openxmlformats.org/presentationml/2006/ole">
            <mc:AlternateContent xmlns:mc="http://schemas.openxmlformats.org/markup-compatibility/2006">
              <mc:Choice xmlns:v="urn:schemas-microsoft-com:vml" Requires="v">
                <p:oleObj spid="_x0000_s22617" name="Document" r:id="rId5" imgW="7301323" imgH="2469332" progId="Word.Document.12">
                  <p:embed/>
                </p:oleObj>
              </mc:Choice>
              <mc:Fallback>
                <p:oleObj name="Document" r:id="rId5" imgW="7301323" imgH="2469332"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336" y="4223083"/>
                        <a:ext cx="7300913"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9169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idx="1"/>
          </p:nvPr>
        </p:nvSpPr>
        <p:spPr/>
        <p:txBody>
          <a:bodyPr/>
          <a:lstStyle/>
          <a:p>
            <a:r>
              <a:rPr lang="en-US"/>
              <a:t>Mathematical expressions can be very complex.</a:t>
            </a:r>
          </a:p>
          <a:p>
            <a:r>
              <a:rPr lang="en-US"/>
              <a:t>There is a set order in which arithmetic operations will be carried out.</a:t>
            </a:r>
          </a:p>
          <a:p>
            <a:endParaRPr lang="en-US"/>
          </a:p>
        </p:txBody>
      </p:sp>
      <p:sp>
        <p:nvSpPr>
          <p:cNvPr id="65539" name="Rectangle 2"/>
          <p:cNvSpPr>
            <a:spLocks noGrp="1" noChangeArrowheads="1"/>
          </p:cNvSpPr>
          <p:nvPr>
            <p:ph type="title"/>
          </p:nvPr>
        </p:nvSpPr>
        <p:spPr/>
        <p:txBody>
          <a:bodyPr/>
          <a:lstStyle/>
          <a:p>
            <a:r>
              <a:rPr lang="en-US" dirty="0"/>
              <a:t>Operator Precedence</a:t>
            </a:r>
          </a:p>
        </p:txBody>
      </p:sp>
      <p:sp>
        <p:nvSpPr>
          <p:cNvPr id="65541" name="Text Box 56"/>
          <p:cNvSpPr txBox="1">
            <a:spLocks noChangeArrowheads="1"/>
          </p:cNvSpPr>
          <p:nvPr/>
        </p:nvSpPr>
        <p:spPr bwMode="auto">
          <a:xfrm>
            <a:off x="152400" y="4267200"/>
            <a:ext cx="958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1800" b="1"/>
              <a:t>Higher</a:t>
            </a:r>
          </a:p>
          <a:p>
            <a:pPr eaLnBrk="1" hangingPunct="1"/>
            <a:r>
              <a:rPr lang="en-US" sz="1800" b="1"/>
              <a:t>Priority</a:t>
            </a:r>
          </a:p>
        </p:txBody>
      </p:sp>
      <p:sp>
        <p:nvSpPr>
          <p:cNvPr id="65542" name="Text Box 57"/>
          <p:cNvSpPr txBox="1">
            <a:spLocks noChangeArrowheads="1"/>
          </p:cNvSpPr>
          <p:nvPr/>
        </p:nvSpPr>
        <p:spPr bwMode="auto">
          <a:xfrm>
            <a:off x="152400" y="5334000"/>
            <a:ext cx="958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1800" b="1"/>
              <a:t>Lower</a:t>
            </a:r>
          </a:p>
          <a:p>
            <a:pPr eaLnBrk="1" hangingPunct="1"/>
            <a:r>
              <a:rPr lang="en-US" sz="1800" b="1"/>
              <a:t>Priority</a:t>
            </a:r>
          </a:p>
        </p:txBody>
      </p:sp>
      <p:graphicFrame>
        <p:nvGraphicFramePr>
          <p:cNvPr id="36" name="Table 35"/>
          <p:cNvGraphicFramePr>
            <a:graphicFrameLocks noGrp="1"/>
          </p:cNvGraphicFramePr>
          <p:nvPr>
            <p:extLst>
              <p:ext uri="{D42A27DB-BD31-4B8C-83A1-F6EECF244321}">
                <p14:modId xmlns:p14="http://schemas.microsoft.com/office/powerpoint/2010/main" val="624450586"/>
              </p:ext>
            </p:extLst>
          </p:nvPr>
        </p:nvGraphicFramePr>
        <p:xfrm>
          <a:off x="1066800" y="3733800"/>
          <a:ext cx="7700963" cy="2304435"/>
        </p:xfrm>
        <a:graphic>
          <a:graphicData uri="http://schemas.openxmlformats.org/drawingml/2006/table">
            <a:tbl>
              <a:tblPr firstRow="1">
                <a:tableStyleId>{91EBBBCC-DAD2-459C-BE2E-F6DE35CF9A28}</a:tableStyleId>
              </a:tblPr>
              <a:tblGrid>
                <a:gridCol w="1757753"/>
                <a:gridCol w="1484691"/>
                <a:gridCol w="3596153"/>
                <a:gridCol w="862366"/>
              </a:tblGrid>
              <a:tr h="463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spc="0" normalizeH="0" baseline="0" dirty="0" smtClean="0">
                          <a:ln>
                            <a:noFill/>
                          </a:ln>
                          <a:effectLst/>
                        </a:rPr>
                        <a:t>Operator</a:t>
                      </a:r>
                      <a:endParaRPr kumimoji="0" lang="en-US" sz="1800" b="1" i="0" u="none" strike="noStrike" cap="none" spc="0" normalizeH="0" baseline="0" dirty="0" smtClean="0">
                        <a:ln>
                          <a:noFill/>
                        </a:ln>
                        <a:solidFill>
                          <a:schemeClr val="tx1"/>
                        </a:solidFill>
                        <a:effectLst/>
                        <a:latin typeface="Times New Roman" pitchFamily="18" charset="0"/>
                      </a:endParaRPr>
                    </a:p>
                  </a:txBody>
                  <a:tcPr marL="91444" marR="91444"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spc="0" normalizeH="0" baseline="0" dirty="0" err="1" smtClean="0">
                          <a:ln>
                            <a:noFill/>
                          </a:ln>
                          <a:effectLst/>
                        </a:rPr>
                        <a:t>Associativity</a:t>
                      </a:r>
                      <a:endParaRPr kumimoji="0" lang="en-US" sz="1800" b="1" i="0" u="none" strike="noStrike" cap="none" spc="0" normalizeH="0" baseline="0" dirty="0" smtClean="0">
                        <a:ln>
                          <a:noFill/>
                        </a:ln>
                        <a:solidFill>
                          <a:schemeClr val="tx1"/>
                        </a:solidFill>
                        <a:effectLst/>
                        <a:latin typeface="Times New Roman" pitchFamily="18" charset="0"/>
                      </a:endParaRPr>
                    </a:p>
                  </a:txBody>
                  <a:tcPr marL="91444" marR="91444"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spc="0" normalizeH="0" baseline="0" dirty="0" smtClean="0">
                          <a:ln>
                            <a:noFill/>
                          </a:ln>
                          <a:effectLst/>
                        </a:rPr>
                        <a:t>Example</a:t>
                      </a:r>
                      <a:endParaRPr kumimoji="0" lang="en-US" sz="1800" b="1" i="0" u="none" strike="noStrike" cap="none" spc="0" normalizeH="0" baseline="0" dirty="0" smtClean="0">
                        <a:ln>
                          <a:noFill/>
                        </a:ln>
                        <a:solidFill>
                          <a:schemeClr val="tx1"/>
                        </a:solidFill>
                        <a:effectLst/>
                        <a:latin typeface="Times New Roman" pitchFamily="18" charset="0"/>
                      </a:endParaRPr>
                    </a:p>
                  </a:txBody>
                  <a:tcPr marL="91444" marR="91444"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spc="0" normalizeH="0" baseline="0" dirty="0" smtClean="0">
                          <a:ln>
                            <a:noFill/>
                          </a:ln>
                          <a:effectLst/>
                        </a:rPr>
                        <a:t>Result</a:t>
                      </a:r>
                      <a:endParaRPr kumimoji="0" lang="en-US" sz="1800" b="1" i="0" u="none" strike="noStrike" cap="none" spc="0" normalizeH="0" baseline="0" dirty="0" smtClean="0">
                        <a:ln>
                          <a:noFill/>
                        </a:ln>
                        <a:solidFill>
                          <a:schemeClr val="tx1"/>
                        </a:solidFill>
                        <a:effectLst/>
                        <a:latin typeface="Times New Roman" pitchFamily="18" charset="0"/>
                      </a:endParaRPr>
                    </a:p>
                  </a:txBody>
                  <a:tcPr marL="91444" marR="91444"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r>
              <a:tr h="819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latin typeface="Courier New" pitchFamily="49" charset="0"/>
                          <a:cs typeface="Courier New" pitchFamily="49" charset="0"/>
                        </a:rPr>
                        <a:t>-</a:t>
                      </a:r>
                      <a:r>
                        <a:rPr kumimoji="0" lang="en-US" sz="1800" b="0" u="none" strike="noStrike" cap="none" spc="0" normalizeH="0" baseline="0" dirty="0" smtClean="0">
                          <a:ln>
                            <a:noFill/>
                          </a:ln>
                          <a:effectLst/>
                        </a:rPr>
                        <a:t/>
                      </a:r>
                      <a:br>
                        <a:rPr kumimoji="0" lang="en-US" sz="1800" b="0" u="none" strike="noStrike" cap="none" spc="0" normalizeH="0" baseline="0" dirty="0" smtClean="0">
                          <a:ln>
                            <a:noFill/>
                          </a:ln>
                          <a:effectLst/>
                        </a:rPr>
                      </a:br>
                      <a:r>
                        <a:rPr kumimoji="0" lang="en-US" sz="1800" b="0" u="none" strike="noStrike" cap="none" spc="0" normalizeH="0" baseline="0" dirty="0" smtClean="0">
                          <a:ln>
                            <a:noFill/>
                          </a:ln>
                          <a:effectLst/>
                        </a:rPr>
                        <a:t>(unary negation)</a:t>
                      </a:r>
                      <a:endParaRPr kumimoji="0" lang="en-US" sz="1800" b="0" i="0" u="none" strike="noStrike" cap="none" spc="0" normalizeH="0" baseline="0" dirty="0" smtClean="0">
                        <a:ln>
                          <a:noFill/>
                        </a:ln>
                        <a:solidFill>
                          <a:schemeClr val="tx1"/>
                        </a:solidFill>
                        <a:effectLst/>
                        <a:latin typeface="Times New Roman" pitchFamily="18"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rPr>
                        <a:t>right to left</a:t>
                      </a:r>
                      <a:endParaRPr kumimoji="0" lang="en-US" sz="1800" b="0" i="0" u="none" strike="noStrike" cap="none" spc="0" normalizeH="0" baseline="0" dirty="0" smtClean="0">
                        <a:ln>
                          <a:noFill/>
                        </a:ln>
                        <a:solidFill>
                          <a:schemeClr val="tx1"/>
                        </a:solidFill>
                        <a:effectLst/>
                        <a:latin typeface="Times New Roman" pitchFamily="18"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latin typeface="Courier New" pitchFamily="49" charset="0"/>
                          <a:cs typeface="Courier New" pitchFamily="49" charset="0"/>
                        </a:rPr>
                        <a:t>x = -4 + 3;</a:t>
                      </a:r>
                      <a:endParaRPr kumimoji="0" lang="en-US" sz="1800" b="0" i="0" u="none" strike="noStrike" cap="none" spc="0" normalizeH="0" baseline="0" dirty="0" smtClean="0">
                        <a:ln>
                          <a:noFill/>
                        </a:ln>
                        <a:solidFill>
                          <a:schemeClr val="tx1"/>
                        </a:solidFill>
                        <a:effectLst/>
                        <a:latin typeface="Courier New" pitchFamily="49" charset="0"/>
                        <a:cs typeface="Courier New" pitchFamily="49"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smtClean="0">
                          <a:ln>
                            <a:noFill/>
                          </a:ln>
                          <a:effectLst/>
                        </a:rPr>
                        <a:t>-1</a:t>
                      </a:r>
                      <a:endParaRPr kumimoji="0" lang="en-US" sz="1800" b="0" i="0" u="none" strike="noStrike" cap="none" spc="0" normalizeH="0" baseline="0" smtClean="0">
                        <a:ln>
                          <a:noFill/>
                        </a:ln>
                        <a:solidFill>
                          <a:schemeClr val="tx1"/>
                        </a:solidFill>
                        <a:effectLst/>
                        <a:latin typeface="Times New Roman" pitchFamily="18"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3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latin typeface="Courier New" pitchFamily="49" charset="0"/>
                          <a:cs typeface="Courier New" pitchFamily="49" charset="0"/>
                        </a:rPr>
                        <a:t>* / %</a:t>
                      </a:r>
                      <a:endParaRPr kumimoji="0" lang="en-US" sz="1800" b="0" i="0" u="none" strike="noStrike" cap="none" spc="0" normalizeH="0" baseline="0" dirty="0" smtClean="0">
                        <a:ln>
                          <a:noFill/>
                        </a:ln>
                        <a:solidFill>
                          <a:schemeClr val="tx1"/>
                        </a:solidFill>
                        <a:effectLst/>
                        <a:latin typeface="Courier New" pitchFamily="49" charset="0"/>
                        <a:cs typeface="Courier New" pitchFamily="49"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rPr>
                        <a:t>left to right</a:t>
                      </a:r>
                      <a:endParaRPr kumimoji="0" lang="en-US" sz="1800" b="0" i="0" u="none" strike="noStrike" cap="none" spc="0" normalizeH="0" baseline="0" dirty="0" smtClean="0">
                        <a:ln>
                          <a:noFill/>
                        </a:ln>
                        <a:solidFill>
                          <a:schemeClr val="tx1"/>
                        </a:solidFill>
                        <a:effectLst/>
                        <a:latin typeface="Times New Roman" pitchFamily="18"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latin typeface="Courier New" pitchFamily="49" charset="0"/>
                          <a:cs typeface="Courier New" pitchFamily="49" charset="0"/>
                        </a:rPr>
                        <a:t>x = -4 + 4 % 3 * 13 + 2;</a:t>
                      </a:r>
                      <a:endParaRPr kumimoji="0" lang="en-US" sz="1800" b="0" i="0" u="none" strike="noStrike" cap="none" spc="0" normalizeH="0" baseline="0" dirty="0" smtClean="0">
                        <a:ln>
                          <a:noFill/>
                        </a:ln>
                        <a:solidFill>
                          <a:schemeClr val="tx1"/>
                        </a:solidFill>
                        <a:effectLst/>
                        <a:latin typeface="Courier New" pitchFamily="49" charset="0"/>
                        <a:cs typeface="Courier New" pitchFamily="49"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smtClean="0">
                          <a:ln>
                            <a:noFill/>
                          </a:ln>
                          <a:effectLst/>
                        </a:rPr>
                        <a:t>11</a:t>
                      </a:r>
                      <a:endParaRPr kumimoji="0" lang="en-US" sz="1800" b="0" i="0" u="none" strike="noStrike" cap="none" spc="0" normalizeH="0" baseline="0" smtClean="0">
                        <a:ln>
                          <a:noFill/>
                        </a:ln>
                        <a:solidFill>
                          <a:schemeClr val="tx1"/>
                        </a:solidFill>
                        <a:effectLst/>
                        <a:latin typeface="Times New Roman" pitchFamily="18"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3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latin typeface="Courier New" pitchFamily="49" charset="0"/>
                          <a:cs typeface="Courier New" pitchFamily="49" charset="0"/>
                        </a:rPr>
                        <a:t>+ -</a:t>
                      </a:r>
                      <a:endParaRPr kumimoji="0" lang="en-US" sz="1800" b="0" i="0" u="none" strike="noStrike" cap="none" spc="0" normalizeH="0" baseline="0" dirty="0" smtClean="0">
                        <a:ln>
                          <a:noFill/>
                        </a:ln>
                        <a:solidFill>
                          <a:schemeClr val="tx1"/>
                        </a:solidFill>
                        <a:effectLst/>
                        <a:latin typeface="Courier New" pitchFamily="49" charset="0"/>
                        <a:cs typeface="Courier New" pitchFamily="49"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rPr>
                        <a:t>left to right</a:t>
                      </a:r>
                      <a:endParaRPr kumimoji="0" lang="en-US" sz="1800" b="0" i="0" u="none" strike="noStrike" cap="none" spc="0" normalizeH="0" baseline="0" dirty="0" smtClean="0">
                        <a:ln>
                          <a:noFill/>
                        </a:ln>
                        <a:solidFill>
                          <a:schemeClr val="tx1"/>
                        </a:solidFill>
                        <a:effectLst/>
                        <a:latin typeface="Times New Roman" pitchFamily="18"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latin typeface="Courier New" pitchFamily="49" charset="0"/>
                          <a:cs typeface="Courier New" pitchFamily="49" charset="0"/>
                        </a:rPr>
                        <a:t>x = 6 + 3 – 4 + 6 * 3;</a:t>
                      </a:r>
                      <a:endParaRPr kumimoji="0" lang="en-US" sz="1800" b="0" i="0" u="none" strike="noStrike" cap="none" spc="0" normalizeH="0" baseline="0" dirty="0" smtClean="0">
                        <a:ln>
                          <a:noFill/>
                        </a:ln>
                        <a:solidFill>
                          <a:schemeClr val="tx1"/>
                        </a:solidFill>
                        <a:effectLst/>
                        <a:latin typeface="Courier New" pitchFamily="49" charset="0"/>
                        <a:cs typeface="Courier New" pitchFamily="49"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spc="0" normalizeH="0" baseline="0" dirty="0" smtClean="0">
                          <a:ln>
                            <a:noFill/>
                          </a:ln>
                          <a:effectLst/>
                        </a:rPr>
                        <a:t>23</a:t>
                      </a:r>
                      <a:endParaRPr kumimoji="0" lang="en-US" sz="1800" b="0" i="0" u="none" strike="noStrike" cap="none" spc="0" normalizeH="0" baseline="0" dirty="0" smtClean="0">
                        <a:ln>
                          <a:noFill/>
                        </a:ln>
                        <a:solidFill>
                          <a:schemeClr val="tx1"/>
                        </a:solidFill>
                        <a:effectLst/>
                        <a:latin typeface="Times New Roman" pitchFamily="18" charset="0"/>
                      </a:endParaRPr>
                    </a:p>
                  </a:txBody>
                  <a:tcPr marL="91444" marR="9144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44528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idx="1"/>
          </p:nvPr>
        </p:nvSpPr>
        <p:spPr>
          <a:xfrm>
            <a:off x="380999" y="1564696"/>
            <a:ext cx="8407893" cy="4407408"/>
          </a:xfrm>
        </p:spPr>
        <p:txBody>
          <a:bodyPr/>
          <a:lstStyle/>
          <a:p>
            <a:pPr>
              <a:lnSpc>
                <a:spcPct val="90000"/>
              </a:lnSpc>
            </a:pPr>
            <a:r>
              <a:rPr lang="en-US" dirty="0"/>
              <a:t>When parenthesis are used in an expression, the inner most parenthesis are processed first.</a:t>
            </a:r>
          </a:p>
          <a:p>
            <a:pPr>
              <a:lnSpc>
                <a:spcPct val="90000"/>
              </a:lnSpc>
            </a:pPr>
            <a:r>
              <a:rPr lang="en-US" dirty="0"/>
              <a:t>If two sets of parenthesis are at the same level, they are processed left to right.</a:t>
            </a:r>
          </a:p>
          <a:p>
            <a:pPr>
              <a:lnSpc>
                <a:spcPct val="90000"/>
              </a:lnSpc>
            </a:pPr>
            <a:endParaRPr lang="en-US" dirty="0"/>
          </a:p>
          <a:p>
            <a:pPr marL="45720" indent="0">
              <a:lnSpc>
                <a:spcPct val="90000"/>
              </a:lnSpc>
              <a:buNone/>
            </a:pPr>
            <a:r>
              <a:rPr lang="en-US" sz="2400" dirty="0" smtClean="0">
                <a:latin typeface="Courier New" pitchFamily="49" charset="0"/>
              </a:rPr>
              <a:t> x </a:t>
            </a:r>
            <a:r>
              <a:rPr lang="en-US" sz="2400" dirty="0">
                <a:latin typeface="Courier New" pitchFamily="49" charset="0"/>
              </a:rPr>
              <a:t>= ((4*5) / (5-2) ) – 25;  // result = -19</a:t>
            </a:r>
          </a:p>
        </p:txBody>
      </p:sp>
      <p:sp>
        <p:nvSpPr>
          <p:cNvPr id="66563" name="Rectangle 2"/>
          <p:cNvSpPr>
            <a:spLocks noGrp="1" noChangeArrowheads="1"/>
          </p:cNvSpPr>
          <p:nvPr>
            <p:ph type="title"/>
          </p:nvPr>
        </p:nvSpPr>
        <p:spPr/>
        <p:txBody>
          <a:bodyPr/>
          <a:lstStyle/>
          <a:p>
            <a:r>
              <a:rPr lang="en-US" dirty="0"/>
              <a:t>Grouping with Parenthesis</a:t>
            </a:r>
          </a:p>
        </p:txBody>
      </p:sp>
      <p:sp>
        <p:nvSpPr>
          <p:cNvPr id="66565" name="AutoShape 4"/>
          <p:cNvSpPr>
            <a:spLocks/>
          </p:cNvSpPr>
          <p:nvPr/>
        </p:nvSpPr>
        <p:spPr bwMode="auto">
          <a:xfrm rot="5400000">
            <a:off x="1969294" y="3524444"/>
            <a:ext cx="284162" cy="609600"/>
          </a:xfrm>
          <a:prstGeom prst="rightBrace">
            <a:avLst>
              <a:gd name="adj1" fmla="val 31772"/>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66" name="Text Box 7"/>
          <p:cNvSpPr txBox="1">
            <a:spLocks noChangeArrowheads="1"/>
          </p:cNvSpPr>
          <p:nvPr/>
        </p:nvSpPr>
        <p:spPr bwMode="auto">
          <a:xfrm>
            <a:off x="1981200" y="389512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solidFill>
                  <a:srgbClr val="FF3300"/>
                </a:solidFill>
              </a:rPr>
              <a:t>1</a:t>
            </a:r>
          </a:p>
        </p:txBody>
      </p:sp>
      <p:sp>
        <p:nvSpPr>
          <p:cNvPr id="66567" name="AutoShape 6"/>
          <p:cNvSpPr>
            <a:spLocks/>
          </p:cNvSpPr>
          <p:nvPr/>
        </p:nvSpPr>
        <p:spPr bwMode="auto">
          <a:xfrm rot="16200000" flipV="1">
            <a:off x="2819400" y="2017688"/>
            <a:ext cx="304800" cy="2590800"/>
          </a:xfrm>
          <a:prstGeom prst="rightBrace">
            <a:avLst>
              <a:gd name="adj1" fmla="val 92201"/>
              <a:gd name="adj2" fmla="val 505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a:p>
        </p:txBody>
      </p:sp>
      <p:sp>
        <p:nvSpPr>
          <p:cNvPr id="66568" name="Text Box 9"/>
          <p:cNvSpPr txBox="1">
            <a:spLocks noChangeArrowheads="1"/>
          </p:cNvSpPr>
          <p:nvPr/>
        </p:nvSpPr>
        <p:spPr bwMode="auto">
          <a:xfrm>
            <a:off x="2812925" y="277663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dirty="0" smtClean="0">
                <a:solidFill>
                  <a:srgbClr val="FF3300"/>
                </a:solidFill>
              </a:rPr>
              <a:t>3</a:t>
            </a:r>
            <a:endParaRPr lang="en-US" b="1" dirty="0">
              <a:solidFill>
                <a:srgbClr val="FF3300"/>
              </a:solidFill>
            </a:endParaRPr>
          </a:p>
        </p:txBody>
      </p:sp>
      <p:sp>
        <p:nvSpPr>
          <p:cNvPr id="66569" name="AutoShape 10"/>
          <p:cNvSpPr>
            <a:spLocks/>
          </p:cNvSpPr>
          <p:nvPr/>
        </p:nvSpPr>
        <p:spPr bwMode="auto">
          <a:xfrm rot="16200000" flipV="1">
            <a:off x="3047999" y="1243238"/>
            <a:ext cx="762000" cy="3733800"/>
          </a:xfrm>
          <a:prstGeom prst="rightBrace">
            <a:avLst>
              <a:gd name="adj1" fmla="val 35961"/>
              <a:gd name="adj2" fmla="val 24102"/>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70" name="Text Box 11"/>
          <p:cNvSpPr txBox="1">
            <a:spLocks noChangeArrowheads="1"/>
          </p:cNvSpPr>
          <p:nvPr/>
        </p:nvSpPr>
        <p:spPr bwMode="auto">
          <a:xfrm>
            <a:off x="4590885" y="2703487"/>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solidFill>
                  <a:srgbClr val="FF3300"/>
                </a:solidFill>
              </a:rPr>
              <a:t>4</a:t>
            </a:r>
          </a:p>
        </p:txBody>
      </p:sp>
      <p:sp>
        <p:nvSpPr>
          <p:cNvPr id="66571" name="Text Box 8"/>
          <p:cNvSpPr txBox="1">
            <a:spLocks noChangeArrowheads="1"/>
          </p:cNvSpPr>
          <p:nvPr/>
        </p:nvSpPr>
        <p:spPr bwMode="auto">
          <a:xfrm>
            <a:off x="3429000" y="38919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b="1">
                <a:solidFill>
                  <a:srgbClr val="FF3300"/>
                </a:solidFill>
              </a:rPr>
              <a:t>2</a:t>
            </a:r>
          </a:p>
        </p:txBody>
      </p:sp>
      <p:sp>
        <p:nvSpPr>
          <p:cNvPr id="66572" name="AutoShape 17"/>
          <p:cNvSpPr>
            <a:spLocks/>
          </p:cNvSpPr>
          <p:nvPr/>
        </p:nvSpPr>
        <p:spPr bwMode="auto">
          <a:xfrm rot="5400000">
            <a:off x="3452813" y="3523650"/>
            <a:ext cx="247650" cy="574675"/>
          </a:xfrm>
          <a:prstGeom prst="rightBrace">
            <a:avLst>
              <a:gd name="adj1" fmla="val 34367"/>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081055810"/>
              </p:ext>
            </p:extLst>
          </p:nvPr>
        </p:nvGraphicFramePr>
        <p:xfrm>
          <a:off x="616743" y="4457488"/>
          <a:ext cx="7300913" cy="2247900"/>
        </p:xfrm>
        <a:graphic>
          <a:graphicData uri="http://schemas.openxmlformats.org/presentationml/2006/ole">
            <mc:AlternateContent xmlns:mc="http://schemas.openxmlformats.org/markup-compatibility/2006">
              <mc:Choice xmlns:v="urn:schemas-microsoft-com:vml" Requires="v">
                <p:oleObj spid="_x0000_s23597" name="Document" r:id="rId3" imgW="7301323" imgH="2248252" progId="Word.Document.12">
                  <p:embed/>
                </p:oleObj>
              </mc:Choice>
              <mc:Fallback>
                <p:oleObj name="Document" r:id="rId3" imgW="7301323" imgH="224825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 y="4457488"/>
                        <a:ext cx="73009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42830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3336982"/>
            <a:ext cx="8407893" cy="2207622"/>
          </a:xfrm>
        </p:spPr>
        <p:txBody>
          <a:bodyPr>
            <a:normAutofit fontScale="85000" lnSpcReduction="20000"/>
          </a:bodyPr>
          <a:lstStyle/>
          <a:p>
            <a:pPr marL="222250" indent="0">
              <a:spcBef>
                <a:spcPts val="0"/>
              </a:spcBef>
              <a:spcAft>
                <a:spcPts val="0"/>
              </a:spcAft>
              <a:buNone/>
              <a:tabLst>
                <a:tab pos="166688" algn="l"/>
              </a:tabLst>
            </a:pP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 5; </a:t>
            </a:r>
            <a:br>
              <a:rPr lang="en-US" sz="1600" b="1" dirty="0" smtClean="0">
                <a:latin typeface="Courier New" pitchFamily="49" charset="0"/>
                <a:cs typeface="Courier New" pitchFamily="49" charset="0"/>
              </a:rPr>
            </a:b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//6</a:t>
            </a:r>
          </a:p>
          <a:p>
            <a:r>
              <a:rPr lang="en-US" dirty="0" smtClean="0">
                <a:solidFill>
                  <a:schemeClr val="accent3">
                    <a:lumMod val="50000"/>
                  </a:schemeClr>
                </a:solidFill>
              </a:rPr>
              <a:t>This </a:t>
            </a:r>
            <a:r>
              <a:rPr lang="en-US" dirty="0">
                <a:solidFill>
                  <a:schemeClr val="accent3">
                    <a:lumMod val="50000"/>
                  </a:schemeClr>
                </a:solidFill>
              </a:rPr>
              <a:t>prints out "6" because it takes </a:t>
            </a:r>
            <a:r>
              <a:rPr lang="en-US" dirty="0" err="1">
                <a:solidFill>
                  <a:schemeClr val="accent3">
                    <a:lumMod val="50000"/>
                  </a:schemeClr>
                </a:solidFill>
              </a:rPr>
              <a:t>i</a:t>
            </a:r>
            <a:r>
              <a:rPr lang="en-US" dirty="0">
                <a:solidFill>
                  <a:schemeClr val="accent3">
                    <a:lumMod val="50000"/>
                  </a:schemeClr>
                </a:solidFill>
              </a:rPr>
              <a:t> adds one to it and returns the value. 5+1=6; This is prefixing, adding to the number before using it in the operation</a:t>
            </a:r>
            <a:r>
              <a:rPr lang="en-US" dirty="0" smtClean="0">
                <a:solidFill>
                  <a:schemeClr val="accent3">
                    <a:lumMod val="50000"/>
                  </a:schemeClr>
                </a:solidFill>
              </a:rPr>
              <a:t>.</a:t>
            </a:r>
            <a:br>
              <a:rPr lang="en-US" dirty="0" smtClean="0">
                <a:solidFill>
                  <a:schemeClr val="accent3">
                    <a:lumMod val="50000"/>
                  </a:schemeClr>
                </a:solidFill>
              </a:rPr>
            </a:br>
            <a:endParaRPr lang="en-US" dirty="0">
              <a:solidFill>
                <a:schemeClr val="accent3">
                  <a:lumMod val="50000"/>
                </a:schemeClr>
              </a:solidFill>
            </a:endParaRPr>
          </a:p>
          <a:p>
            <a:pPr marL="285750" indent="-14288">
              <a:spcBef>
                <a:spcPts val="0"/>
              </a:spcBef>
              <a:spcAft>
                <a:spcPts val="0"/>
              </a:spcAft>
              <a:buNone/>
            </a:pP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6; </a:t>
            </a:r>
            <a:br>
              <a:rPr lang="en-US" sz="1600" b="1" dirty="0">
                <a:latin typeface="Courier New" pitchFamily="49" charset="0"/>
                <a:cs typeface="Courier New" pitchFamily="49" charset="0"/>
              </a:rPr>
            </a:b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//6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7, prints 6)</a:t>
            </a:r>
          </a:p>
          <a:p>
            <a:r>
              <a:rPr lang="en-US" dirty="0" smtClean="0">
                <a:solidFill>
                  <a:schemeClr val="accent3">
                    <a:lumMod val="50000"/>
                  </a:schemeClr>
                </a:solidFill>
              </a:rPr>
              <a:t>This </a:t>
            </a:r>
            <a:r>
              <a:rPr lang="en-US" dirty="0">
                <a:solidFill>
                  <a:schemeClr val="accent3">
                    <a:lumMod val="50000"/>
                  </a:schemeClr>
                </a:solidFill>
              </a:rPr>
              <a:t>prints out "6" because it takes </a:t>
            </a:r>
            <a:r>
              <a:rPr lang="en-US" dirty="0" err="1">
                <a:solidFill>
                  <a:schemeClr val="accent3">
                    <a:lumMod val="50000"/>
                  </a:schemeClr>
                </a:solidFill>
              </a:rPr>
              <a:t>i</a:t>
            </a:r>
            <a:r>
              <a:rPr lang="en-US" dirty="0">
                <a:solidFill>
                  <a:schemeClr val="accent3">
                    <a:lumMod val="50000"/>
                  </a:schemeClr>
                </a:solidFill>
              </a:rPr>
              <a:t>, stores a copy, adds 1 and returns the copy. So you get the value that </a:t>
            </a:r>
            <a:r>
              <a:rPr lang="en-US" dirty="0" err="1">
                <a:solidFill>
                  <a:schemeClr val="accent3">
                    <a:lumMod val="50000"/>
                  </a:schemeClr>
                </a:solidFill>
              </a:rPr>
              <a:t>i</a:t>
            </a:r>
            <a:r>
              <a:rPr lang="en-US" dirty="0">
                <a:solidFill>
                  <a:schemeClr val="accent3">
                    <a:lumMod val="50000"/>
                  </a:schemeClr>
                </a:solidFill>
              </a:rPr>
              <a:t> was, but also increment it at the same time.</a:t>
            </a:r>
          </a:p>
          <a:p>
            <a:pPr lvl="1"/>
            <a:endParaRPr lang="en-US" dirty="0"/>
          </a:p>
        </p:txBody>
      </p:sp>
      <p:sp>
        <p:nvSpPr>
          <p:cNvPr id="3" name="Title 2"/>
          <p:cNvSpPr>
            <a:spLocks noGrp="1"/>
          </p:cNvSpPr>
          <p:nvPr>
            <p:ph type="title"/>
          </p:nvPr>
        </p:nvSpPr>
        <p:spPr/>
        <p:txBody>
          <a:bodyPr/>
          <a:lstStyle/>
          <a:p>
            <a:r>
              <a:rPr lang="en-US" dirty="0" smtClean="0"/>
              <a:t>++ and -- operators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97385298"/>
              </p:ext>
            </p:extLst>
          </p:nvPr>
        </p:nvGraphicFramePr>
        <p:xfrm>
          <a:off x="236785" y="1544184"/>
          <a:ext cx="8539162" cy="1924050"/>
        </p:xfrm>
        <a:graphic>
          <a:graphicData uri="http://schemas.openxmlformats.org/presentationml/2006/ole">
            <mc:AlternateContent xmlns:mc="http://schemas.openxmlformats.org/markup-compatibility/2006">
              <mc:Choice xmlns:v="urn:schemas-microsoft-com:vml" Requires="v">
                <p:oleObj spid="_x0000_s24621" name="Document" r:id="rId3" imgW="8577793" imgH="1942637" progId="Word.Document.12">
                  <p:embed/>
                </p:oleObj>
              </mc:Choice>
              <mc:Fallback>
                <p:oleObj name="Document" r:id="rId3" imgW="8577793" imgH="1942637" progId="Word.Document.12">
                  <p:embed/>
                  <p:pic>
                    <p:nvPicPr>
                      <p:cNvPr id="0" name=""/>
                      <p:cNvPicPr>
                        <a:picLocks noChangeAspect="1" noChangeArrowheads="1"/>
                      </p:cNvPicPr>
                      <p:nvPr/>
                    </p:nvPicPr>
                    <p:blipFill>
                      <a:blip r:embed="rId4"/>
                      <a:srcRect/>
                      <a:stretch>
                        <a:fillRect/>
                      </a:stretch>
                    </p:blipFill>
                    <p:spPr bwMode="auto">
                      <a:xfrm>
                        <a:off x="236785" y="1544184"/>
                        <a:ext cx="853916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2006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Casting</a:t>
            </a:r>
            <a:endParaRPr lang="en-US" dirty="0"/>
          </a:p>
        </p:txBody>
      </p:sp>
    </p:spTree>
    <p:extLst>
      <p:ext uri="{BB962C8B-B14F-4D97-AF65-F5344CB8AC3E}">
        <p14:creationId xmlns:p14="http://schemas.microsoft.com/office/powerpoint/2010/main" val="1770263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You can convert one data type to another, by a operation called “casting”. </a:t>
            </a:r>
            <a:endParaRPr lang="en-US" dirty="0" smtClean="0"/>
          </a:p>
          <a:p>
            <a:r>
              <a:rPr lang="en-US" dirty="0" smtClean="0"/>
              <a:t>Two ways to cast:  implicitly and explicitly </a:t>
            </a:r>
            <a:endParaRPr lang="en-US" dirty="0"/>
          </a:p>
        </p:txBody>
      </p:sp>
      <p:sp>
        <p:nvSpPr>
          <p:cNvPr id="22531"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C3</a:t>
            </a:r>
          </a:p>
        </p:txBody>
      </p:sp>
      <p:sp>
        <p:nvSpPr>
          <p:cNvPr id="2253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Implicit Casting</a:t>
            </a:r>
            <a:endParaRPr lang="en-US" dirty="0"/>
          </a:p>
        </p:txBody>
      </p:sp>
      <p:graphicFrame>
        <p:nvGraphicFramePr>
          <p:cNvPr id="22530" name="Object 4"/>
          <p:cNvGraphicFramePr>
            <a:graphicFrameLocks noChangeAspect="1"/>
          </p:cNvGraphicFramePr>
          <p:nvPr>
            <p:extLst>
              <p:ext uri="{D42A27DB-BD31-4B8C-83A1-F6EECF244321}">
                <p14:modId xmlns:p14="http://schemas.microsoft.com/office/powerpoint/2010/main" val="3608392141"/>
              </p:ext>
            </p:extLst>
          </p:nvPr>
        </p:nvGraphicFramePr>
        <p:xfrm>
          <a:off x="955675" y="2938051"/>
          <a:ext cx="7232650" cy="3190875"/>
        </p:xfrm>
        <a:graphic>
          <a:graphicData uri="http://schemas.openxmlformats.org/presentationml/2006/ole">
            <mc:AlternateContent xmlns:mc="http://schemas.openxmlformats.org/markup-compatibility/2006">
              <mc:Choice xmlns:v="urn:schemas-microsoft-com:vml" Requires="v">
                <p:oleObj spid="_x0000_s25646" name="Document" r:id="rId3" imgW="7325688" imgH="3275967" progId="Word.Document.12">
                  <p:embed/>
                </p:oleObj>
              </mc:Choice>
              <mc:Fallback>
                <p:oleObj name="Document" r:id="rId3" imgW="7325688" imgH="3275967" progId="Word.Document.12">
                  <p:embed/>
                  <p:pic>
                    <p:nvPicPr>
                      <p:cNvPr id="0" name=""/>
                      <p:cNvPicPr>
                        <a:picLocks noChangeAspect="1" noChangeArrowheads="1"/>
                      </p:cNvPicPr>
                      <p:nvPr/>
                    </p:nvPicPr>
                    <p:blipFill>
                      <a:blip r:embed="rId4"/>
                      <a:srcRect/>
                      <a:stretch>
                        <a:fillRect/>
                      </a:stretch>
                    </p:blipFill>
                    <p:spPr bwMode="auto">
                      <a:xfrm>
                        <a:off x="955675" y="2938051"/>
                        <a:ext cx="72326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440289" y="6318549"/>
            <a:ext cx="8417456" cy="369332"/>
          </a:xfrm>
          <a:prstGeom prst="rect">
            <a:avLst/>
          </a:prstGeom>
        </p:spPr>
        <p:txBody>
          <a:bodyPr wrap="square">
            <a:spAutoFit/>
          </a:bodyPr>
          <a:lstStyle/>
          <a:p>
            <a:r>
              <a:rPr lang="en-US" dirty="0">
                <a:hlinkClick r:id="rId5"/>
              </a:rPr>
              <a:t>http://</a:t>
            </a:r>
            <a:r>
              <a:rPr lang="en-US" dirty="0" smtClean="0">
                <a:hlinkClick r:id="rId5"/>
              </a:rPr>
              <a:t>jackmyers.info/ioop/src/Lesson-03/casting/Casting.java</a:t>
            </a:r>
            <a:r>
              <a:rPr lang="en-US" dirty="0" smtClean="0"/>
              <a:t> </a:t>
            </a:r>
            <a:endParaRPr lang="en-US" dirty="0"/>
          </a:p>
        </p:txBody>
      </p:sp>
    </p:spTree>
    <p:extLst>
      <p:ext uri="{BB962C8B-B14F-4D97-AF65-F5344CB8AC3E}">
        <p14:creationId xmlns:p14="http://schemas.microsoft.com/office/powerpoint/2010/main" val="18432895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C3</a:t>
            </a:r>
          </a:p>
        </p:txBody>
      </p:sp>
      <p:sp>
        <p:nvSpPr>
          <p:cNvPr id="2355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Explicit Casting</a:t>
            </a:r>
            <a:endParaRPr lang="en-US" dirty="0"/>
          </a:p>
        </p:txBody>
      </p:sp>
      <p:graphicFrame>
        <p:nvGraphicFramePr>
          <p:cNvPr id="23554" name="Object 4"/>
          <p:cNvGraphicFramePr>
            <a:graphicFrameLocks noChangeAspect="1"/>
          </p:cNvGraphicFramePr>
          <p:nvPr>
            <p:extLst>
              <p:ext uri="{D42A27DB-BD31-4B8C-83A1-F6EECF244321}">
                <p14:modId xmlns:p14="http://schemas.microsoft.com/office/powerpoint/2010/main" val="3870280275"/>
              </p:ext>
            </p:extLst>
          </p:nvPr>
        </p:nvGraphicFramePr>
        <p:xfrm>
          <a:off x="914400" y="2105527"/>
          <a:ext cx="7300913" cy="3924300"/>
        </p:xfrm>
        <a:graphic>
          <a:graphicData uri="http://schemas.openxmlformats.org/presentationml/2006/ole">
            <mc:AlternateContent xmlns:mc="http://schemas.openxmlformats.org/markup-compatibility/2006">
              <mc:Choice xmlns:v="urn:schemas-microsoft-com:vml" Requires="v">
                <p:oleObj spid="_x0000_s26669" name="Document" r:id="rId3" imgW="7301323" imgH="3925079" progId="Word.Document.12">
                  <p:embed/>
                </p:oleObj>
              </mc:Choice>
              <mc:Fallback>
                <p:oleObj name="Document" r:id="rId3" imgW="7301323" imgH="392507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05527"/>
                        <a:ext cx="730091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02028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C3</a:t>
            </a:r>
          </a:p>
        </p:txBody>
      </p:sp>
      <p:sp>
        <p:nvSpPr>
          <p:cNvPr id="2458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Casting between char and </a:t>
            </a:r>
            <a:r>
              <a:rPr lang="en-US" dirty="0" err="1" smtClean="0"/>
              <a:t>int</a:t>
            </a:r>
            <a:endParaRPr lang="en-US" dirty="0"/>
          </a:p>
        </p:txBody>
      </p:sp>
      <p:graphicFrame>
        <p:nvGraphicFramePr>
          <p:cNvPr id="24578" name="Object 4"/>
          <p:cNvGraphicFramePr>
            <a:graphicFrameLocks noChangeAspect="1"/>
          </p:cNvGraphicFramePr>
          <p:nvPr>
            <p:extLst>
              <p:ext uri="{D42A27DB-BD31-4B8C-83A1-F6EECF244321}">
                <p14:modId xmlns:p14="http://schemas.microsoft.com/office/powerpoint/2010/main" val="2959973383"/>
              </p:ext>
            </p:extLst>
          </p:nvPr>
        </p:nvGraphicFramePr>
        <p:xfrm>
          <a:off x="721895" y="2129590"/>
          <a:ext cx="7300913" cy="2644775"/>
        </p:xfrm>
        <a:graphic>
          <a:graphicData uri="http://schemas.openxmlformats.org/presentationml/2006/ole">
            <mc:AlternateContent xmlns:mc="http://schemas.openxmlformats.org/markup-compatibility/2006">
              <mc:Choice xmlns:v="urn:schemas-microsoft-com:vml" Requires="v">
                <p:oleObj spid="_x0000_s27693" name="Document" r:id="rId3" imgW="7301323" imgH="2644684" progId="Word.Document.12">
                  <p:embed/>
                </p:oleObj>
              </mc:Choice>
              <mc:Fallback>
                <p:oleObj name="Document" r:id="rId3" imgW="7301323" imgH="2644684"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95" y="2129590"/>
                        <a:ext cx="73009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14106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1126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Declaring a class and main()</a:t>
            </a:r>
            <a:endParaRPr lang="en-US" dirty="0"/>
          </a:p>
        </p:txBody>
      </p:sp>
      <p:graphicFrame>
        <p:nvGraphicFramePr>
          <p:cNvPr id="11266" name="Object 4"/>
          <p:cNvGraphicFramePr>
            <a:graphicFrameLocks noChangeAspect="1"/>
          </p:cNvGraphicFramePr>
          <p:nvPr>
            <p:extLst>
              <p:ext uri="{D42A27DB-BD31-4B8C-83A1-F6EECF244321}">
                <p14:modId xmlns:p14="http://schemas.microsoft.com/office/powerpoint/2010/main" val="3670003086"/>
              </p:ext>
            </p:extLst>
          </p:nvPr>
        </p:nvGraphicFramePr>
        <p:xfrm>
          <a:off x="1034716" y="1913021"/>
          <a:ext cx="7300913" cy="1354138"/>
        </p:xfrm>
        <a:graphic>
          <a:graphicData uri="http://schemas.openxmlformats.org/presentationml/2006/ole">
            <mc:AlternateContent xmlns:mc="http://schemas.openxmlformats.org/markup-compatibility/2006">
              <mc:Choice xmlns:v="urn:schemas-microsoft-com:vml" Requires="v">
                <p:oleObj spid="_x0000_s36928" name="Document" r:id="rId3" imgW="7301323" imgH="1353488" progId="Word.Document.12">
                  <p:embed/>
                </p:oleObj>
              </mc:Choice>
              <mc:Fallback>
                <p:oleObj name="Document" r:id="rId3" imgW="7301323" imgH="135348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716" y="1913021"/>
                        <a:ext cx="73009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93217328"/>
              </p:ext>
            </p:extLst>
          </p:nvPr>
        </p:nvGraphicFramePr>
        <p:xfrm>
          <a:off x="866273" y="3789947"/>
          <a:ext cx="7300913" cy="1354138"/>
        </p:xfrm>
        <a:graphic>
          <a:graphicData uri="http://schemas.openxmlformats.org/presentationml/2006/ole">
            <mc:AlternateContent xmlns:mc="http://schemas.openxmlformats.org/markup-compatibility/2006">
              <mc:Choice xmlns:v="urn:schemas-microsoft-com:vml" Requires="v">
                <p:oleObj spid="_x0000_s36929" name="Document" r:id="rId5" imgW="7301323" imgH="1353488" progId="Word.Document.12">
                  <p:embed/>
                </p:oleObj>
              </mc:Choice>
              <mc:Fallback>
                <p:oleObj name="Document" r:id="rId5" imgW="7301323" imgH="1353488"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273" y="3789947"/>
                        <a:ext cx="73009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44585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Strings</a:t>
            </a:r>
            <a:endParaRPr lang="en-US" dirty="0"/>
          </a:p>
        </p:txBody>
      </p:sp>
    </p:spTree>
    <p:extLst>
      <p:ext uri="{BB962C8B-B14F-4D97-AF65-F5344CB8AC3E}">
        <p14:creationId xmlns:p14="http://schemas.microsoft.com/office/powerpoint/2010/main" val="31153740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3"/>
          <p:cNvSpPr>
            <a:spLocks noGrp="1" noChangeArrowheads="1"/>
          </p:cNvSpPr>
          <p:nvPr>
            <p:ph idx="1"/>
          </p:nvPr>
        </p:nvSpPr>
        <p:spPr>
          <a:xfrm>
            <a:off x="226624" y="1719071"/>
            <a:ext cx="3490353" cy="4407408"/>
          </a:xfrm>
        </p:spPr>
        <p:txBody>
          <a:bodyPr>
            <a:noAutofit/>
          </a:bodyPr>
          <a:lstStyle/>
          <a:p>
            <a:pPr>
              <a:lnSpc>
                <a:spcPct val="90000"/>
              </a:lnSpc>
            </a:pPr>
            <a:r>
              <a:rPr lang="en-US" dirty="0"/>
              <a:t>Java has no primitive data type that holds a series of characters.</a:t>
            </a:r>
          </a:p>
          <a:p>
            <a:pPr>
              <a:lnSpc>
                <a:spcPct val="90000"/>
              </a:lnSpc>
            </a:pPr>
            <a:r>
              <a:rPr lang="en-US" dirty="0"/>
              <a:t>The </a:t>
            </a:r>
            <a:r>
              <a:rPr lang="en-US" dirty="0">
                <a:latin typeface="Courier New" pitchFamily="49" charset="0"/>
              </a:rPr>
              <a:t>String</a:t>
            </a:r>
            <a:r>
              <a:rPr lang="en-US" dirty="0"/>
              <a:t> class from the Java standard library is used for this purpose.</a:t>
            </a:r>
          </a:p>
          <a:p>
            <a:pPr>
              <a:lnSpc>
                <a:spcPct val="90000"/>
              </a:lnSpc>
            </a:pPr>
            <a:r>
              <a:rPr lang="en-US" dirty="0"/>
              <a:t>In order to be useful, the a variable must be created to reference a </a:t>
            </a:r>
            <a:r>
              <a:rPr lang="en-US" dirty="0">
                <a:latin typeface="Courier New" pitchFamily="49" charset="0"/>
              </a:rPr>
              <a:t>String</a:t>
            </a:r>
            <a:r>
              <a:rPr lang="en-US" dirty="0"/>
              <a:t> object.</a:t>
            </a:r>
          </a:p>
          <a:p>
            <a:pPr lvl="1">
              <a:lnSpc>
                <a:spcPct val="90000"/>
              </a:lnSpc>
              <a:buFontTx/>
              <a:buNone/>
            </a:pPr>
            <a:r>
              <a:rPr lang="en-US" dirty="0">
                <a:solidFill>
                  <a:schemeClr val="accent3">
                    <a:lumMod val="50000"/>
                  </a:schemeClr>
                </a:solidFill>
                <a:latin typeface="Courier New" pitchFamily="49" charset="0"/>
              </a:rPr>
              <a:t>String</a:t>
            </a:r>
            <a:r>
              <a:rPr lang="en-US" dirty="0">
                <a:solidFill>
                  <a:schemeClr val="accent2"/>
                </a:solidFill>
                <a:latin typeface="Courier New" pitchFamily="49" charset="0"/>
              </a:rPr>
              <a:t> </a:t>
            </a:r>
            <a:r>
              <a:rPr lang="en-US" dirty="0">
                <a:solidFill>
                  <a:schemeClr val="accent3">
                    <a:lumMod val="50000"/>
                  </a:schemeClr>
                </a:solidFill>
                <a:latin typeface="Courier New" pitchFamily="49" charset="0"/>
              </a:rPr>
              <a:t>number;</a:t>
            </a:r>
          </a:p>
          <a:p>
            <a:pPr>
              <a:lnSpc>
                <a:spcPct val="90000"/>
              </a:lnSpc>
            </a:pPr>
            <a:r>
              <a:rPr lang="en-US" dirty="0"/>
              <a:t>Notice the </a:t>
            </a:r>
            <a:r>
              <a:rPr lang="en-US" dirty="0">
                <a:latin typeface="Courier New" pitchFamily="49" charset="0"/>
              </a:rPr>
              <a:t>S</a:t>
            </a:r>
            <a:r>
              <a:rPr lang="en-US" dirty="0"/>
              <a:t> in </a:t>
            </a:r>
            <a:r>
              <a:rPr lang="en-US" dirty="0">
                <a:latin typeface="Courier New" pitchFamily="49" charset="0"/>
              </a:rPr>
              <a:t>String</a:t>
            </a:r>
            <a:r>
              <a:rPr lang="en-US" dirty="0"/>
              <a:t> is upper case.</a:t>
            </a:r>
          </a:p>
          <a:p>
            <a:pPr>
              <a:lnSpc>
                <a:spcPct val="90000"/>
              </a:lnSpc>
            </a:pPr>
            <a:r>
              <a:rPr lang="en-US" dirty="0"/>
              <a:t>By convention, class names should always begin with an upper case character.</a:t>
            </a:r>
          </a:p>
        </p:txBody>
      </p:sp>
      <p:sp>
        <p:nvSpPr>
          <p:cNvPr id="72707" name="Rectangle 2"/>
          <p:cNvSpPr>
            <a:spLocks noGrp="1" noChangeArrowheads="1"/>
          </p:cNvSpPr>
          <p:nvPr>
            <p:ph type="title"/>
          </p:nvPr>
        </p:nvSpPr>
        <p:spPr/>
        <p:txBody>
          <a:bodyPr/>
          <a:lstStyle/>
          <a:p>
            <a:r>
              <a:rPr lang="en-US"/>
              <a:t>The </a:t>
            </a:r>
            <a:r>
              <a:rPr lang="en-US">
                <a:latin typeface="Courier New" pitchFamily="49" charset="0"/>
              </a:rPr>
              <a:t>String</a:t>
            </a:r>
            <a:r>
              <a:rPr lang="en-US"/>
              <a:t> Class</a:t>
            </a:r>
          </a:p>
        </p:txBody>
      </p:sp>
      <p:sp>
        <p:nvSpPr>
          <p:cNvPr id="5" name="Rectangle 4"/>
          <p:cNvSpPr/>
          <p:nvPr/>
        </p:nvSpPr>
        <p:spPr>
          <a:xfrm>
            <a:off x="3865419" y="1784359"/>
            <a:ext cx="5005449" cy="3293209"/>
          </a:xfrm>
          <a:prstGeom prst="rect">
            <a:avLst/>
          </a:prstGeom>
        </p:spPr>
        <p:txBody>
          <a:bodyPr wrap="square">
            <a:spAutoFit/>
          </a:bodyPr>
          <a:lstStyle/>
          <a:p>
            <a:r>
              <a:rPr lang="en-US" sz="1600" dirty="0">
                <a:solidFill>
                  <a:srgbClr val="3F7F5F"/>
                </a:solidFill>
                <a:latin typeface="Consolas"/>
              </a:rPr>
              <a:t>// A simple program demonstrating </a:t>
            </a:r>
            <a:r>
              <a:rPr lang="en-US" sz="1600" dirty="0" smtClean="0">
                <a:solidFill>
                  <a:srgbClr val="3F7F5F"/>
                </a:solidFill>
                <a:latin typeface="Consolas"/>
              </a:rPr>
              <a:t>String</a:t>
            </a:r>
            <a:br>
              <a:rPr lang="en-US" sz="1600" dirty="0" smtClean="0">
                <a:solidFill>
                  <a:srgbClr val="3F7F5F"/>
                </a:solidFill>
                <a:latin typeface="Consolas"/>
              </a:rPr>
            </a:br>
            <a:r>
              <a:rPr lang="en-US" sz="1600" dirty="0" smtClean="0">
                <a:solidFill>
                  <a:srgbClr val="3F7F5F"/>
                </a:solidFill>
                <a:latin typeface="Consolas"/>
              </a:rPr>
              <a:t>// </a:t>
            </a:r>
            <a:r>
              <a:rPr lang="en-US" sz="1600" dirty="0">
                <a:solidFill>
                  <a:srgbClr val="3F7F5F"/>
                </a:solidFill>
                <a:latin typeface="Consolas"/>
              </a:rPr>
              <a:t>objects.</a:t>
            </a:r>
          </a:p>
          <a:p>
            <a:endParaRPr lang="en-US" sz="1600" dirty="0">
              <a:latin typeface="Consolas"/>
            </a:endParaRPr>
          </a:p>
          <a:p>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class</a:t>
            </a:r>
            <a:r>
              <a:rPr lang="en-US" sz="1600" dirty="0">
                <a:solidFill>
                  <a:srgbClr val="000000"/>
                </a:solidFill>
                <a:latin typeface="Consolas"/>
              </a:rPr>
              <a:t> </a:t>
            </a:r>
            <a:r>
              <a:rPr lang="en-US" sz="1600" dirty="0" err="1">
                <a:solidFill>
                  <a:srgbClr val="000000"/>
                </a:solidFill>
                <a:latin typeface="Consolas"/>
              </a:rPr>
              <a:t>StringDemo</a:t>
            </a:r>
            <a:endParaRPr lang="en-US" sz="1600" dirty="0">
              <a:solidFill>
                <a:srgbClr val="000000"/>
              </a:solidFill>
              <a:latin typeface="Consolas"/>
            </a:endParaRPr>
          </a:p>
          <a:p>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a:solidFill>
                  <a:srgbClr val="7F0055"/>
                </a:solidFill>
                <a:latin typeface="Consolas"/>
              </a:rPr>
              <a:t>void</a:t>
            </a:r>
            <a:r>
              <a:rPr lang="en-US" sz="1600" dirty="0">
                <a:solidFill>
                  <a:srgbClr val="000000"/>
                </a:solidFill>
                <a:latin typeface="Consolas"/>
              </a:rPr>
              <a:t> main(String[] </a:t>
            </a:r>
            <a:r>
              <a:rPr lang="en-US" sz="1600" dirty="0" err="1">
                <a:solidFill>
                  <a:srgbClr val="000000"/>
                </a:solidFill>
                <a:latin typeface="Consolas"/>
              </a:rPr>
              <a:t>args</a:t>
            </a:r>
            <a:r>
              <a:rPr lang="en-US" sz="1600"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String greeting = </a:t>
            </a:r>
            <a:r>
              <a:rPr lang="en-US" sz="1600" dirty="0">
                <a:solidFill>
                  <a:srgbClr val="2A00FF"/>
                </a:solidFill>
                <a:latin typeface="Consolas"/>
              </a:rPr>
              <a:t>"Good morning "</a:t>
            </a:r>
            <a:r>
              <a:rPr lang="en-US" sz="1600" dirty="0">
                <a:solidFill>
                  <a:srgbClr val="000000"/>
                </a:solidFill>
                <a:latin typeface="Consolas"/>
              </a:rPr>
              <a:t>;</a:t>
            </a:r>
          </a:p>
          <a:p>
            <a:r>
              <a:rPr lang="en-US" sz="1600" dirty="0">
                <a:solidFill>
                  <a:srgbClr val="000000"/>
                </a:solidFill>
                <a:latin typeface="Consolas"/>
              </a:rPr>
              <a:t>      String name = </a:t>
            </a:r>
            <a:r>
              <a:rPr lang="en-US" sz="1600" dirty="0">
                <a:solidFill>
                  <a:srgbClr val="2A00FF"/>
                </a:solidFill>
                <a:latin typeface="Consolas"/>
              </a:rPr>
              <a:t>"Herman"</a:t>
            </a:r>
            <a:r>
              <a:rPr lang="en-US" sz="1600" dirty="0">
                <a:solidFill>
                  <a:srgbClr val="000000"/>
                </a:solidFill>
                <a:latin typeface="Consolas"/>
              </a:rPr>
              <a:t>;</a:t>
            </a:r>
          </a:p>
          <a:p>
            <a:endParaRPr lang="en-US" sz="1600" dirty="0">
              <a:latin typeface="Consolas"/>
            </a:endParaRP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(greeting + name);</a:t>
            </a:r>
          </a:p>
          <a:p>
            <a:r>
              <a:rPr lang="en-US" sz="1600" dirty="0">
                <a:solidFill>
                  <a:srgbClr val="000000"/>
                </a:solidFill>
                <a:latin typeface="Consolas"/>
              </a:rPr>
              <a:t>   }</a:t>
            </a:r>
          </a:p>
          <a:p>
            <a:r>
              <a:rPr lang="en-US" sz="1600" dirty="0">
                <a:solidFill>
                  <a:srgbClr val="000000"/>
                </a:solidFill>
                <a:latin typeface="Consolas"/>
              </a:rPr>
              <a:t>}</a:t>
            </a:r>
            <a:endParaRPr lang="en-US" sz="1600" dirty="0"/>
          </a:p>
        </p:txBody>
      </p:sp>
    </p:spTree>
    <p:extLst>
      <p:ext uri="{BB962C8B-B14F-4D97-AF65-F5344CB8AC3E}">
        <p14:creationId xmlns:p14="http://schemas.microsoft.com/office/powerpoint/2010/main" val="23246209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3"/>
          <p:cNvSpPr>
            <a:spLocks noGrp="1" noChangeArrowheads="1"/>
          </p:cNvSpPr>
          <p:nvPr>
            <p:ph idx="1"/>
          </p:nvPr>
        </p:nvSpPr>
        <p:spPr>
          <a:xfrm>
            <a:off x="143493" y="1719071"/>
            <a:ext cx="3395353" cy="4407408"/>
          </a:xfrm>
        </p:spPr>
        <p:txBody>
          <a:bodyPr/>
          <a:lstStyle/>
          <a:p>
            <a:r>
              <a:rPr lang="en-US" dirty="0"/>
              <a:t>Since </a:t>
            </a:r>
            <a:r>
              <a:rPr lang="en-US" dirty="0">
                <a:latin typeface="Courier New" pitchFamily="49" charset="0"/>
              </a:rPr>
              <a:t>String</a:t>
            </a:r>
            <a:r>
              <a:rPr lang="en-US" dirty="0"/>
              <a:t> is a class, objects that are instances of it have methods.</a:t>
            </a:r>
          </a:p>
          <a:p>
            <a:r>
              <a:rPr lang="en-US" dirty="0"/>
              <a:t>One of those methods is the </a:t>
            </a:r>
            <a:r>
              <a:rPr lang="en-US" dirty="0">
                <a:latin typeface="Courier New" pitchFamily="49" charset="0"/>
              </a:rPr>
              <a:t>length</a:t>
            </a:r>
            <a:r>
              <a:rPr lang="en-US" dirty="0"/>
              <a:t> method.</a:t>
            </a:r>
          </a:p>
          <a:p>
            <a:pPr lvl="1">
              <a:buFontTx/>
              <a:buNone/>
            </a:pPr>
            <a:r>
              <a:rPr lang="en-US" dirty="0" err="1">
                <a:solidFill>
                  <a:schemeClr val="accent3">
                    <a:lumMod val="50000"/>
                  </a:schemeClr>
                </a:solidFill>
                <a:latin typeface="Courier New" pitchFamily="49" charset="0"/>
              </a:rPr>
              <a:t>stringSize</a:t>
            </a:r>
            <a:r>
              <a:rPr lang="en-US" dirty="0">
                <a:solidFill>
                  <a:schemeClr val="accent3">
                    <a:lumMod val="50000"/>
                  </a:schemeClr>
                </a:solidFill>
                <a:latin typeface="Courier New" pitchFamily="49" charset="0"/>
              </a:rPr>
              <a:t> = </a:t>
            </a:r>
            <a:r>
              <a:rPr lang="en-US" dirty="0" err="1" smtClean="0">
                <a:solidFill>
                  <a:schemeClr val="accent3">
                    <a:lumMod val="50000"/>
                  </a:schemeClr>
                </a:solidFill>
                <a:latin typeface="Courier New" pitchFamily="49" charset="0"/>
              </a:rPr>
              <a:t>name.length</a:t>
            </a:r>
            <a:r>
              <a:rPr lang="en-US" dirty="0">
                <a:solidFill>
                  <a:schemeClr val="accent3">
                    <a:lumMod val="50000"/>
                  </a:schemeClr>
                </a:solidFill>
                <a:latin typeface="Courier New" pitchFamily="49" charset="0"/>
              </a:rPr>
              <a:t>();</a:t>
            </a:r>
          </a:p>
          <a:p>
            <a:r>
              <a:rPr lang="en-US" dirty="0"/>
              <a:t>This statement calls the </a:t>
            </a:r>
            <a:r>
              <a:rPr lang="en-US" dirty="0">
                <a:latin typeface="Courier New" pitchFamily="49" charset="0"/>
              </a:rPr>
              <a:t>length</a:t>
            </a:r>
            <a:r>
              <a:rPr lang="en-US" dirty="0"/>
              <a:t> method on the object pointed to by the </a:t>
            </a:r>
            <a:r>
              <a:rPr lang="en-US" dirty="0" smtClean="0">
                <a:latin typeface="Courier New" pitchFamily="49" charset="0"/>
              </a:rPr>
              <a:t>name </a:t>
            </a:r>
            <a:r>
              <a:rPr lang="en-US" dirty="0" smtClean="0"/>
              <a:t>variable.</a:t>
            </a:r>
            <a:endParaRPr lang="en-US" dirty="0"/>
          </a:p>
        </p:txBody>
      </p:sp>
      <p:sp>
        <p:nvSpPr>
          <p:cNvPr id="76803" name="Rectangle 2"/>
          <p:cNvSpPr>
            <a:spLocks noGrp="1" noChangeArrowheads="1"/>
          </p:cNvSpPr>
          <p:nvPr>
            <p:ph type="title"/>
          </p:nvPr>
        </p:nvSpPr>
        <p:spPr/>
        <p:txBody>
          <a:bodyPr/>
          <a:lstStyle/>
          <a:p>
            <a:r>
              <a:rPr lang="en-US"/>
              <a:t>The </a:t>
            </a:r>
            <a:r>
              <a:rPr lang="en-US">
                <a:latin typeface="Courier New" pitchFamily="49" charset="0"/>
              </a:rPr>
              <a:t>String</a:t>
            </a:r>
            <a:r>
              <a:rPr lang="en-US"/>
              <a:t> Methods</a:t>
            </a:r>
          </a:p>
        </p:txBody>
      </p:sp>
      <p:sp>
        <p:nvSpPr>
          <p:cNvPr id="5" name="Rectangle 4"/>
          <p:cNvSpPr/>
          <p:nvPr/>
        </p:nvSpPr>
        <p:spPr>
          <a:xfrm>
            <a:off x="3598223" y="1673615"/>
            <a:ext cx="5349834" cy="3785652"/>
          </a:xfrm>
          <a:prstGeom prst="rect">
            <a:avLst/>
          </a:prstGeom>
        </p:spPr>
        <p:txBody>
          <a:bodyPr wrap="square">
            <a:spAutoFit/>
          </a:bodyPr>
          <a:lstStyle/>
          <a:p>
            <a:r>
              <a:rPr lang="en-US" sz="1600" dirty="0">
                <a:solidFill>
                  <a:srgbClr val="3F7F5F"/>
                </a:solidFill>
                <a:latin typeface="Consolas"/>
              </a:rPr>
              <a:t>// This program demonstrates the String </a:t>
            </a:r>
            <a:r>
              <a:rPr lang="en-US" sz="1600" dirty="0" smtClean="0">
                <a:solidFill>
                  <a:srgbClr val="3F7F5F"/>
                </a:solidFill>
                <a:latin typeface="Consolas"/>
              </a:rPr>
              <a:t/>
            </a:r>
            <a:br>
              <a:rPr lang="en-US" sz="1600" dirty="0" smtClean="0">
                <a:solidFill>
                  <a:srgbClr val="3F7F5F"/>
                </a:solidFill>
                <a:latin typeface="Consolas"/>
              </a:rPr>
            </a:br>
            <a:r>
              <a:rPr lang="en-US" sz="1600" dirty="0" smtClean="0">
                <a:solidFill>
                  <a:srgbClr val="3F7F5F"/>
                </a:solidFill>
                <a:latin typeface="Consolas"/>
              </a:rPr>
              <a:t>// class's </a:t>
            </a:r>
            <a:r>
              <a:rPr lang="en-US" sz="1600" dirty="0">
                <a:solidFill>
                  <a:srgbClr val="3F7F5F"/>
                </a:solidFill>
                <a:latin typeface="Consolas"/>
              </a:rPr>
              <a:t>length method.</a:t>
            </a:r>
          </a:p>
          <a:p>
            <a:endParaRPr lang="en-US" sz="1600" dirty="0">
              <a:latin typeface="Consolas"/>
            </a:endParaRPr>
          </a:p>
          <a:p>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class</a:t>
            </a:r>
            <a:r>
              <a:rPr lang="en-US" sz="1600" dirty="0">
                <a:solidFill>
                  <a:srgbClr val="000000"/>
                </a:solidFill>
                <a:latin typeface="Consolas"/>
              </a:rPr>
              <a:t> </a:t>
            </a:r>
            <a:r>
              <a:rPr lang="en-US" sz="1600" dirty="0" err="1">
                <a:solidFill>
                  <a:srgbClr val="000000"/>
                </a:solidFill>
                <a:latin typeface="Consolas"/>
              </a:rPr>
              <a:t>StringLength</a:t>
            </a:r>
            <a:endParaRPr lang="en-US" sz="1600" dirty="0">
              <a:solidFill>
                <a:srgbClr val="000000"/>
              </a:solidFill>
              <a:latin typeface="Consolas"/>
            </a:endParaRPr>
          </a:p>
          <a:p>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a:solidFill>
                  <a:srgbClr val="7F0055"/>
                </a:solidFill>
                <a:latin typeface="Consolas"/>
              </a:rPr>
              <a:t>void</a:t>
            </a:r>
            <a:r>
              <a:rPr lang="en-US" sz="1600" dirty="0">
                <a:solidFill>
                  <a:srgbClr val="000000"/>
                </a:solidFill>
                <a:latin typeface="Consolas"/>
              </a:rPr>
              <a:t> main(String[] </a:t>
            </a:r>
            <a:r>
              <a:rPr lang="en-US" sz="1600" dirty="0" err="1">
                <a:solidFill>
                  <a:srgbClr val="000000"/>
                </a:solidFill>
                <a:latin typeface="Consolas"/>
              </a:rPr>
              <a:t>args</a:t>
            </a:r>
            <a:r>
              <a:rPr lang="en-US" sz="1600"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String name = </a:t>
            </a:r>
            <a:r>
              <a:rPr lang="en-US" sz="1600" dirty="0">
                <a:solidFill>
                  <a:srgbClr val="2A00FF"/>
                </a:solidFill>
                <a:latin typeface="Consolas"/>
              </a:rPr>
              <a:t>"Herman"</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a:t>
            </a:r>
            <a:r>
              <a:rPr lang="en-US" sz="1600" dirty="0" err="1">
                <a:solidFill>
                  <a:srgbClr val="000000"/>
                </a:solidFill>
                <a:latin typeface="Consolas"/>
              </a:rPr>
              <a:t>stringSize</a:t>
            </a:r>
            <a:r>
              <a:rPr lang="en-US" sz="1600" dirty="0">
                <a:solidFill>
                  <a:srgbClr val="000000"/>
                </a:solidFill>
                <a:latin typeface="Consolas"/>
              </a:rPr>
              <a:t>;</a:t>
            </a:r>
          </a:p>
          <a:p>
            <a:endParaRPr lang="en-US" sz="1600" dirty="0">
              <a:latin typeface="Consolas"/>
            </a:endParaRPr>
          </a:p>
          <a:p>
            <a:r>
              <a:rPr lang="en-US" sz="1600" dirty="0">
                <a:solidFill>
                  <a:srgbClr val="000000"/>
                </a:solidFill>
                <a:latin typeface="Consolas"/>
              </a:rPr>
              <a:t>      </a:t>
            </a:r>
            <a:r>
              <a:rPr lang="en-US" sz="1600" dirty="0" err="1">
                <a:solidFill>
                  <a:srgbClr val="000000"/>
                </a:solidFill>
                <a:latin typeface="Consolas"/>
              </a:rPr>
              <a:t>stringSize</a:t>
            </a:r>
            <a:r>
              <a:rPr lang="en-US" sz="1600" dirty="0">
                <a:solidFill>
                  <a:srgbClr val="000000"/>
                </a:solidFill>
                <a:latin typeface="Consolas"/>
              </a:rPr>
              <a:t> = </a:t>
            </a:r>
            <a:r>
              <a:rPr lang="en-US" sz="1600" dirty="0" err="1">
                <a:solidFill>
                  <a:srgbClr val="000000"/>
                </a:solidFill>
                <a:latin typeface="Consolas"/>
              </a:rPr>
              <a:t>name.length</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(name + </a:t>
            </a:r>
            <a:r>
              <a:rPr lang="en-US" sz="1600" i="1" dirty="0">
                <a:solidFill>
                  <a:srgbClr val="2A00FF"/>
                </a:solidFill>
                <a:latin typeface="Consolas"/>
              </a:rPr>
              <a:t>" has "</a:t>
            </a:r>
            <a:r>
              <a:rPr lang="en-US" sz="1600" i="1" dirty="0">
                <a:solidFill>
                  <a:srgbClr val="000000"/>
                </a:solidFill>
                <a:latin typeface="Consolas"/>
              </a:rPr>
              <a:t> + </a:t>
            </a:r>
            <a:r>
              <a:rPr lang="en-US" sz="1600" i="1" dirty="0" smtClean="0">
                <a:solidFill>
                  <a:srgbClr val="000000"/>
                </a:solidFill>
                <a:latin typeface="Consolas"/>
              </a:rPr>
              <a:t/>
            </a:r>
            <a:br>
              <a:rPr lang="en-US" sz="1600" i="1" dirty="0" smtClean="0">
                <a:solidFill>
                  <a:srgbClr val="000000"/>
                </a:solidFill>
                <a:latin typeface="Consolas"/>
              </a:rPr>
            </a:br>
            <a:r>
              <a:rPr lang="en-US" sz="1600" i="1" dirty="0" smtClean="0">
                <a:solidFill>
                  <a:srgbClr val="000000"/>
                </a:solidFill>
                <a:latin typeface="Consolas"/>
              </a:rPr>
              <a:t>                 </a:t>
            </a:r>
            <a:r>
              <a:rPr lang="en-US" sz="1600" i="1" dirty="0" err="1" smtClean="0">
                <a:solidFill>
                  <a:srgbClr val="000000"/>
                </a:solidFill>
                <a:latin typeface="Consolas"/>
              </a:rPr>
              <a:t>stringSize</a:t>
            </a:r>
            <a:r>
              <a:rPr lang="en-US" sz="1600" dirty="0" smtClean="0">
                <a:solidFill>
                  <a:srgbClr val="000000"/>
                </a:solidFill>
                <a:latin typeface="Consolas"/>
              </a:rPr>
              <a:t> </a:t>
            </a:r>
            <a:r>
              <a:rPr lang="en-US" sz="1600" dirty="0">
                <a:solidFill>
                  <a:srgbClr val="000000"/>
                </a:solidFill>
                <a:latin typeface="Consolas"/>
              </a:rPr>
              <a:t>+ </a:t>
            </a:r>
            <a:r>
              <a:rPr lang="en-US" sz="1600" dirty="0">
                <a:solidFill>
                  <a:srgbClr val="2A00FF"/>
                </a:solidFill>
                <a:latin typeface="Consolas"/>
              </a:rPr>
              <a:t>" characters."</a:t>
            </a:r>
            <a:r>
              <a:rPr lang="en-US" sz="1600"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a:t>
            </a:r>
            <a:endParaRPr lang="en-US" sz="1600" dirty="0"/>
          </a:p>
        </p:txBody>
      </p:sp>
    </p:spTree>
    <p:extLst>
      <p:ext uri="{BB962C8B-B14F-4D97-AF65-F5344CB8AC3E}">
        <p14:creationId xmlns:p14="http://schemas.microsoft.com/office/powerpoint/2010/main" val="827868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3"/>
          <p:cNvSpPr>
            <a:spLocks noGrp="1" noChangeArrowheads="1"/>
          </p:cNvSpPr>
          <p:nvPr>
            <p:ph idx="1"/>
          </p:nvPr>
        </p:nvSpPr>
        <p:spPr>
          <a:xfrm>
            <a:off x="381000" y="1719071"/>
            <a:ext cx="3110346" cy="4407408"/>
          </a:xfrm>
        </p:spPr>
        <p:txBody>
          <a:bodyPr/>
          <a:lstStyle/>
          <a:p>
            <a:r>
              <a:rPr lang="en-US" dirty="0"/>
              <a:t>The </a:t>
            </a:r>
            <a:r>
              <a:rPr lang="en-US" dirty="0">
                <a:latin typeface="Courier New" pitchFamily="49" charset="0"/>
              </a:rPr>
              <a:t>String</a:t>
            </a:r>
            <a:r>
              <a:rPr lang="en-US" dirty="0"/>
              <a:t> class contains many methods that help with the manipulation of </a:t>
            </a:r>
            <a:r>
              <a:rPr lang="en-US" dirty="0">
                <a:latin typeface="Courier New" pitchFamily="49" charset="0"/>
              </a:rPr>
              <a:t>String</a:t>
            </a:r>
            <a:r>
              <a:rPr lang="en-US" dirty="0"/>
              <a:t> objects.</a:t>
            </a:r>
          </a:p>
          <a:p>
            <a:r>
              <a:rPr lang="en-US" dirty="0">
                <a:latin typeface="Courier New" pitchFamily="49" charset="0"/>
              </a:rPr>
              <a:t>String</a:t>
            </a:r>
            <a:r>
              <a:rPr lang="en-US" dirty="0"/>
              <a:t> objects are </a:t>
            </a:r>
            <a:r>
              <a:rPr lang="en-US" i="1" dirty="0"/>
              <a:t>immutable</a:t>
            </a:r>
            <a:r>
              <a:rPr lang="en-US" dirty="0"/>
              <a:t>, meaning that they cannot be changed.</a:t>
            </a:r>
          </a:p>
          <a:p>
            <a:r>
              <a:rPr lang="en-US" dirty="0"/>
              <a:t>Many of the methods of a </a:t>
            </a:r>
            <a:r>
              <a:rPr lang="en-US" dirty="0">
                <a:latin typeface="Courier New" pitchFamily="49" charset="0"/>
              </a:rPr>
              <a:t>String</a:t>
            </a:r>
            <a:r>
              <a:rPr lang="en-US" dirty="0"/>
              <a:t> object can create new versions of the object</a:t>
            </a:r>
            <a:r>
              <a:rPr lang="en-US" dirty="0" smtClean="0"/>
              <a:t>.</a:t>
            </a:r>
            <a:endParaRPr lang="en-US" dirty="0"/>
          </a:p>
        </p:txBody>
      </p:sp>
      <p:sp>
        <p:nvSpPr>
          <p:cNvPr id="77827" name="Rectangle 2"/>
          <p:cNvSpPr>
            <a:spLocks noGrp="1" noChangeArrowheads="1"/>
          </p:cNvSpPr>
          <p:nvPr>
            <p:ph type="title"/>
          </p:nvPr>
        </p:nvSpPr>
        <p:spPr/>
        <p:txBody>
          <a:bodyPr/>
          <a:lstStyle/>
          <a:p>
            <a:r>
              <a:rPr lang="en-US">
                <a:latin typeface="Courier New" pitchFamily="49" charset="0"/>
              </a:rPr>
              <a:t>String</a:t>
            </a:r>
            <a:r>
              <a:rPr lang="en-US"/>
              <a:t> Methods</a:t>
            </a:r>
          </a:p>
        </p:txBody>
      </p:sp>
      <p:sp>
        <p:nvSpPr>
          <p:cNvPr id="2" name="Rectangle 1"/>
          <p:cNvSpPr/>
          <p:nvPr/>
        </p:nvSpPr>
        <p:spPr>
          <a:xfrm>
            <a:off x="3734790" y="1697781"/>
            <a:ext cx="5183579" cy="5016758"/>
          </a:xfrm>
          <a:prstGeom prst="rect">
            <a:avLst/>
          </a:prstGeom>
        </p:spPr>
        <p:txBody>
          <a:bodyPr wrap="square">
            <a:spAutoFit/>
          </a:bodyPr>
          <a:lstStyle/>
          <a:p>
            <a:r>
              <a:rPr lang="en-US" sz="1600" dirty="0">
                <a:solidFill>
                  <a:srgbClr val="3F7F5F"/>
                </a:solidFill>
                <a:latin typeface="Consolas"/>
              </a:rPr>
              <a:t>// This program demonstrates a few of the </a:t>
            </a:r>
            <a:r>
              <a:rPr lang="en-US" sz="1600" dirty="0" smtClean="0">
                <a:solidFill>
                  <a:srgbClr val="3F7F5F"/>
                </a:solidFill>
                <a:latin typeface="Consolas"/>
              </a:rPr>
              <a:t/>
            </a:r>
            <a:br>
              <a:rPr lang="en-US" sz="1600" dirty="0" smtClean="0">
                <a:solidFill>
                  <a:srgbClr val="3F7F5F"/>
                </a:solidFill>
                <a:latin typeface="Consolas"/>
              </a:rPr>
            </a:br>
            <a:r>
              <a:rPr lang="en-US" sz="1600" dirty="0" smtClean="0">
                <a:solidFill>
                  <a:srgbClr val="3F7F5F"/>
                </a:solidFill>
                <a:latin typeface="Consolas"/>
              </a:rPr>
              <a:t>// String </a:t>
            </a:r>
            <a:r>
              <a:rPr lang="en-US" sz="1600" dirty="0">
                <a:solidFill>
                  <a:srgbClr val="3F7F5F"/>
                </a:solidFill>
                <a:latin typeface="Consolas"/>
              </a:rPr>
              <a:t>methods.</a:t>
            </a:r>
          </a:p>
          <a:p>
            <a:endParaRPr lang="en-US" sz="1600" dirty="0">
              <a:latin typeface="Consolas"/>
            </a:endParaRPr>
          </a:p>
          <a:p>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class</a:t>
            </a:r>
            <a:r>
              <a:rPr lang="en-US" sz="1600" dirty="0">
                <a:solidFill>
                  <a:srgbClr val="000000"/>
                </a:solidFill>
                <a:latin typeface="Consolas"/>
              </a:rPr>
              <a:t> </a:t>
            </a:r>
            <a:r>
              <a:rPr lang="en-US" sz="1600" dirty="0" err="1">
                <a:solidFill>
                  <a:srgbClr val="000000"/>
                </a:solidFill>
                <a:latin typeface="Consolas"/>
              </a:rPr>
              <a:t>StringMethods</a:t>
            </a:r>
            <a:endParaRPr lang="en-US" sz="1600" dirty="0">
              <a:solidFill>
                <a:srgbClr val="000000"/>
              </a:solidFill>
              <a:latin typeface="Consolas"/>
            </a:endParaRPr>
          </a:p>
          <a:p>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a:solidFill>
                  <a:srgbClr val="7F0055"/>
                </a:solidFill>
                <a:latin typeface="Consolas"/>
              </a:rPr>
              <a:t>void</a:t>
            </a:r>
            <a:r>
              <a:rPr lang="en-US" sz="1600" dirty="0">
                <a:solidFill>
                  <a:srgbClr val="000000"/>
                </a:solidFill>
                <a:latin typeface="Consolas"/>
              </a:rPr>
              <a:t> main(String[] </a:t>
            </a:r>
            <a:r>
              <a:rPr lang="en-US" sz="1600" dirty="0" err="1">
                <a:solidFill>
                  <a:srgbClr val="000000"/>
                </a:solidFill>
                <a:latin typeface="Consolas"/>
              </a:rPr>
              <a:t>args</a:t>
            </a:r>
            <a:r>
              <a:rPr lang="en-US" sz="1600"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String message = </a:t>
            </a:r>
            <a:r>
              <a:rPr lang="en-US" sz="1600" dirty="0">
                <a:solidFill>
                  <a:srgbClr val="2A00FF"/>
                </a:solidFill>
                <a:latin typeface="Consolas"/>
              </a:rPr>
              <a:t>"Java is Great Fun!"</a:t>
            </a:r>
            <a:r>
              <a:rPr lang="en-US" sz="1600" dirty="0">
                <a:solidFill>
                  <a:srgbClr val="000000"/>
                </a:solidFill>
                <a:latin typeface="Consolas"/>
              </a:rPr>
              <a:t>;</a:t>
            </a:r>
          </a:p>
          <a:p>
            <a:r>
              <a:rPr lang="en-US" sz="1600" dirty="0">
                <a:solidFill>
                  <a:srgbClr val="000000"/>
                </a:solidFill>
                <a:latin typeface="Consolas"/>
              </a:rPr>
              <a:t>      String upper = </a:t>
            </a:r>
            <a:r>
              <a:rPr lang="en-US" sz="1600" dirty="0" err="1">
                <a:solidFill>
                  <a:srgbClr val="000000"/>
                </a:solidFill>
                <a:latin typeface="Consolas"/>
              </a:rPr>
              <a:t>message.toUpperCase</a:t>
            </a:r>
            <a:r>
              <a:rPr lang="en-US" sz="1600" dirty="0">
                <a:solidFill>
                  <a:srgbClr val="000000"/>
                </a:solidFill>
                <a:latin typeface="Consolas"/>
              </a:rPr>
              <a:t>();</a:t>
            </a:r>
          </a:p>
          <a:p>
            <a:r>
              <a:rPr lang="en-US" sz="1600" dirty="0">
                <a:solidFill>
                  <a:srgbClr val="000000"/>
                </a:solidFill>
                <a:latin typeface="Consolas"/>
              </a:rPr>
              <a:t>      String lower = </a:t>
            </a:r>
            <a:r>
              <a:rPr lang="en-US" sz="1600" dirty="0" err="1">
                <a:solidFill>
                  <a:srgbClr val="000000"/>
                </a:solidFill>
                <a:latin typeface="Consolas"/>
              </a:rPr>
              <a:t>message.toLowerCase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char</a:t>
            </a:r>
            <a:r>
              <a:rPr lang="en-US" sz="1600" dirty="0">
                <a:solidFill>
                  <a:srgbClr val="000000"/>
                </a:solidFill>
                <a:latin typeface="Consolas"/>
              </a:rPr>
              <a:t> letter = </a:t>
            </a:r>
            <a:r>
              <a:rPr lang="en-US" sz="1600" dirty="0" err="1">
                <a:solidFill>
                  <a:srgbClr val="000000"/>
                </a:solidFill>
                <a:latin typeface="Consolas"/>
              </a:rPr>
              <a:t>message.charAt</a:t>
            </a:r>
            <a:r>
              <a:rPr lang="en-US" sz="1600" dirty="0">
                <a:solidFill>
                  <a:srgbClr val="000000"/>
                </a:solidFill>
                <a:latin typeface="Consolas"/>
              </a:rPr>
              <a:t>(2);</a:t>
            </a:r>
          </a:p>
          <a:p>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a:t>
            </a:r>
            <a:r>
              <a:rPr lang="en-US" sz="1600" dirty="0" err="1">
                <a:solidFill>
                  <a:srgbClr val="000000"/>
                </a:solidFill>
                <a:latin typeface="Consolas"/>
              </a:rPr>
              <a:t>stringSize</a:t>
            </a:r>
            <a:r>
              <a:rPr lang="en-US" sz="1600" dirty="0">
                <a:solidFill>
                  <a:srgbClr val="000000"/>
                </a:solidFill>
                <a:latin typeface="Consolas"/>
              </a:rPr>
              <a:t> = </a:t>
            </a:r>
            <a:r>
              <a:rPr lang="en-US" sz="1600" dirty="0" err="1">
                <a:solidFill>
                  <a:srgbClr val="000000"/>
                </a:solidFill>
                <a:latin typeface="Consolas"/>
              </a:rPr>
              <a:t>message.length</a:t>
            </a:r>
            <a:r>
              <a:rPr lang="en-US" sz="1600"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(message);</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(upper);</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(lower);</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(letter);</a:t>
            </a:r>
          </a:p>
          <a:p>
            <a:r>
              <a:rPr lang="en-US" sz="1600" dirty="0">
                <a:solidFill>
                  <a:srgbClr val="000000"/>
                </a:solidFill>
                <a:latin typeface="Consolas"/>
              </a:rPr>
              <a:t>      </a:t>
            </a:r>
            <a:r>
              <a:rPr lang="en-US" sz="1600" dirty="0" err="1">
                <a:solidFill>
                  <a:srgbClr val="000000"/>
                </a:solidFill>
                <a:latin typeface="Consolas"/>
              </a:rPr>
              <a:t>System.</a:t>
            </a:r>
            <a:r>
              <a:rPr lang="en-US" sz="1600" i="1" dirty="0" err="1">
                <a:solidFill>
                  <a:srgbClr val="0000C0"/>
                </a:solidFill>
                <a:latin typeface="Consolas"/>
              </a:rPr>
              <a:t>out</a:t>
            </a:r>
            <a:r>
              <a:rPr lang="en-US" sz="1600" i="1" dirty="0" err="1">
                <a:solidFill>
                  <a:srgbClr val="000000"/>
                </a:solidFill>
                <a:latin typeface="Consolas"/>
              </a:rPr>
              <a:t>.println</a:t>
            </a:r>
            <a:r>
              <a:rPr lang="en-US" sz="1600" i="1" dirty="0">
                <a:solidFill>
                  <a:srgbClr val="000000"/>
                </a:solidFill>
                <a:latin typeface="Consolas"/>
              </a:rPr>
              <a:t>(</a:t>
            </a:r>
            <a:r>
              <a:rPr lang="en-US" sz="1600" i="1" dirty="0" err="1">
                <a:solidFill>
                  <a:srgbClr val="000000"/>
                </a:solidFill>
                <a:latin typeface="Consolas"/>
              </a:rPr>
              <a:t>stringSize</a:t>
            </a:r>
            <a:r>
              <a:rPr lang="en-US" sz="1600" i="1"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a:t>
            </a:r>
          </a:p>
        </p:txBody>
      </p:sp>
    </p:spTree>
    <p:extLst>
      <p:ext uri="{BB962C8B-B14F-4D97-AF65-F5344CB8AC3E}">
        <p14:creationId xmlns:p14="http://schemas.microsoft.com/office/powerpoint/2010/main" val="15895573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a:xfrm>
            <a:off x="429125" y="4462270"/>
            <a:ext cx="8407893" cy="1962592"/>
          </a:xfrm>
        </p:spPr>
        <p:txBody>
          <a:bodyPr/>
          <a:lstStyle/>
          <a:p>
            <a:r>
              <a:rPr lang="en-US" dirty="0"/>
              <a:t>Java commands that have string literals must be treated with care.</a:t>
            </a:r>
          </a:p>
          <a:p>
            <a:r>
              <a:rPr lang="en-US" dirty="0"/>
              <a:t>A string literal value cannot span lines in a Java source code file.</a:t>
            </a:r>
          </a:p>
          <a:p>
            <a:pPr lvl="1">
              <a:buFontTx/>
              <a:buNone/>
            </a:pPr>
            <a:r>
              <a:rPr lang="en-US" sz="1800" dirty="0">
                <a:latin typeface="Courier New" pitchFamily="49" charset="0"/>
              </a:rPr>
              <a:t>	</a:t>
            </a:r>
            <a:r>
              <a:rPr lang="en-US" sz="1800" dirty="0" err="1">
                <a:latin typeface="Courier New" pitchFamily="49" charset="0"/>
              </a:rPr>
              <a:t>System.out.println</a:t>
            </a:r>
            <a:r>
              <a:rPr lang="en-US" sz="1800" dirty="0">
                <a:latin typeface="Courier New" pitchFamily="49" charset="0"/>
              </a:rPr>
              <a:t>("This line is too long and now it has spanned more than one line, which will cause a syntax error to be generated by the compiler. ");</a:t>
            </a:r>
          </a:p>
        </p:txBody>
      </p:sp>
      <p:sp>
        <p:nvSpPr>
          <p:cNvPr id="31747" name="Rectangle 2"/>
          <p:cNvSpPr>
            <a:spLocks noGrp="1" noChangeArrowheads="1"/>
          </p:cNvSpPr>
          <p:nvPr>
            <p:ph type="title"/>
          </p:nvPr>
        </p:nvSpPr>
        <p:spPr/>
        <p:txBody>
          <a:bodyPr/>
          <a:lstStyle/>
          <a:p>
            <a:r>
              <a:rPr lang="en-US" dirty="0" smtClean="0"/>
              <a:t>Using Strings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044279307"/>
              </p:ext>
            </p:extLst>
          </p:nvPr>
        </p:nvGraphicFramePr>
        <p:xfrm>
          <a:off x="794084" y="1744579"/>
          <a:ext cx="7300913" cy="2284413"/>
        </p:xfrm>
        <a:graphic>
          <a:graphicData uri="http://schemas.openxmlformats.org/presentationml/2006/ole">
            <mc:AlternateContent xmlns:mc="http://schemas.openxmlformats.org/markup-compatibility/2006">
              <mc:Choice xmlns:v="urn:schemas-microsoft-com:vml" Requires="v">
                <p:oleObj spid="_x0000_s39969" name="Document" r:id="rId3" imgW="7301323" imgH="2293980" progId="Word.Document.12">
                  <p:embed/>
                </p:oleObj>
              </mc:Choice>
              <mc:Fallback>
                <p:oleObj name="Document" r:id="rId3" imgW="7301323" imgH="229398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84" y="1744579"/>
                        <a:ext cx="7300913"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50753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p:txBody>
          <a:bodyPr/>
          <a:lstStyle/>
          <a:p>
            <a:r>
              <a:rPr lang="en-US" dirty="0"/>
              <a:t>The String concatenation operator can be used to fix this problem.</a:t>
            </a:r>
          </a:p>
          <a:p>
            <a:pPr lvl="2">
              <a:spcBef>
                <a:spcPts val="0"/>
              </a:spcBef>
              <a:spcAft>
                <a:spcPts val="0"/>
              </a:spcAft>
              <a:buFontTx/>
              <a:buNone/>
            </a:pPr>
            <a:r>
              <a:rPr lang="en-US" sz="1600" dirty="0" err="1">
                <a:latin typeface="Courier New" pitchFamily="49" charset="0"/>
              </a:rPr>
              <a:t>System.out.println</a:t>
            </a:r>
            <a:r>
              <a:rPr lang="en-US" sz="1600" dirty="0">
                <a:latin typeface="Courier New" pitchFamily="49" charset="0"/>
              </a:rPr>
              <a:t>("These lines are " </a:t>
            </a:r>
            <a:r>
              <a:rPr lang="en-US" sz="1600" b="1" dirty="0">
                <a:latin typeface="Courier New" pitchFamily="49" charset="0"/>
              </a:rPr>
              <a:t>+</a:t>
            </a:r>
          </a:p>
          <a:p>
            <a:pPr lvl="2">
              <a:spcBef>
                <a:spcPts val="0"/>
              </a:spcBef>
              <a:spcAft>
                <a:spcPts val="0"/>
              </a:spcAft>
              <a:buFontTx/>
              <a:buNone/>
            </a:pPr>
            <a:r>
              <a:rPr lang="en-US" sz="1600" dirty="0">
                <a:latin typeface="Courier New" pitchFamily="49" charset="0"/>
              </a:rPr>
              <a:t>                   "now ok and will not " </a:t>
            </a:r>
            <a:r>
              <a:rPr lang="en-US" sz="1600" b="1" dirty="0">
                <a:latin typeface="Courier New" pitchFamily="49" charset="0"/>
              </a:rPr>
              <a:t>+</a:t>
            </a:r>
          </a:p>
          <a:p>
            <a:pPr lvl="2">
              <a:spcBef>
                <a:spcPts val="0"/>
              </a:spcBef>
              <a:spcAft>
                <a:spcPts val="0"/>
              </a:spcAft>
              <a:buFontTx/>
              <a:buNone/>
            </a:pPr>
            <a:r>
              <a:rPr lang="en-US" sz="1600" dirty="0">
                <a:latin typeface="Courier New" pitchFamily="49" charset="0"/>
              </a:rPr>
              <a:t>                   "cause the error as before.");</a:t>
            </a:r>
          </a:p>
          <a:p>
            <a:r>
              <a:rPr lang="en-US" dirty="0"/>
              <a:t>String concatenation can join various data types.</a:t>
            </a:r>
          </a:p>
          <a:p>
            <a:pPr lvl="2">
              <a:spcBef>
                <a:spcPts val="0"/>
              </a:spcBef>
              <a:spcAft>
                <a:spcPts val="0"/>
              </a:spcAft>
              <a:buFontTx/>
              <a:buNone/>
            </a:pPr>
            <a:r>
              <a:rPr lang="en-US" sz="1600" dirty="0" err="1">
                <a:latin typeface="Courier New" pitchFamily="49" charset="0"/>
              </a:rPr>
              <a:t>System.out.println</a:t>
            </a:r>
            <a:r>
              <a:rPr lang="en-US" sz="1600" dirty="0">
                <a:latin typeface="Courier New" pitchFamily="49" charset="0"/>
              </a:rPr>
              <a:t>("We can join a string to " </a:t>
            </a:r>
            <a:r>
              <a:rPr lang="en-US" sz="1600" b="1" dirty="0">
                <a:latin typeface="Courier New" pitchFamily="49" charset="0"/>
              </a:rPr>
              <a:t>+</a:t>
            </a:r>
          </a:p>
          <a:p>
            <a:pPr lvl="2">
              <a:spcBef>
                <a:spcPts val="0"/>
              </a:spcBef>
              <a:spcAft>
                <a:spcPts val="0"/>
              </a:spcAft>
              <a:buFontTx/>
              <a:buNone/>
            </a:pPr>
            <a:r>
              <a:rPr lang="en-US" sz="1600" dirty="0">
                <a:latin typeface="Courier New" pitchFamily="49" charset="0"/>
              </a:rPr>
              <a:t>                   "a number like this: " </a:t>
            </a:r>
            <a:r>
              <a:rPr lang="en-US" sz="1600" b="1" dirty="0">
                <a:latin typeface="Courier New" pitchFamily="49" charset="0"/>
              </a:rPr>
              <a:t>+</a:t>
            </a:r>
            <a:r>
              <a:rPr lang="en-US" sz="1600" dirty="0">
                <a:latin typeface="Courier New" pitchFamily="49" charset="0"/>
              </a:rPr>
              <a:t> 5);</a:t>
            </a:r>
          </a:p>
        </p:txBody>
      </p:sp>
      <p:sp>
        <p:nvSpPr>
          <p:cNvPr id="32771" name="Rectangle 2"/>
          <p:cNvSpPr>
            <a:spLocks noGrp="1" noChangeArrowheads="1"/>
          </p:cNvSpPr>
          <p:nvPr>
            <p:ph type="title"/>
          </p:nvPr>
        </p:nvSpPr>
        <p:spPr/>
        <p:txBody>
          <a:bodyPr/>
          <a:lstStyle/>
          <a:p>
            <a:r>
              <a:rPr lang="en-US"/>
              <a:t>String Concatenation</a:t>
            </a:r>
          </a:p>
        </p:txBody>
      </p:sp>
      <p:graphicFrame>
        <p:nvGraphicFramePr>
          <p:cNvPr id="3" name="Object 2"/>
          <p:cNvGraphicFramePr>
            <a:graphicFrameLocks noChangeAspect="1"/>
          </p:cNvGraphicFramePr>
          <p:nvPr>
            <p:extLst>
              <p:ext uri="{D42A27DB-BD31-4B8C-83A1-F6EECF244321}">
                <p14:modId xmlns:p14="http://schemas.microsoft.com/office/powerpoint/2010/main" val="1655592889"/>
              </p:ext>
            </p:extLst>
          </p:nvPr>
        </p:nvGraphicFramePr>
        <p:xfrm>
          <a:off x="951392" y="4076910"/>
          <a:ext cx="7300913" cy="2393950"/>
        </p:xfrm>
        <a:graphic>
          <a:graphicData uri="http://schemas.openxmlformats.org/presentationml/2006/ole">
            <mc:AlternateContent xmlns:mc="http://schemas.openxmlformats.org/markup-compatibility/2006">
              <mc:Choice xmlns:v="urn:schemas-microsoft-com:vml" Requires="v">
                <p:oleObj spid="_x0000_s40993" name="Document" r:id="rId3" imgW="7325688" imgH="2414497" progId="Word.Document.12">
                  <p:embed/>
                </p:oleObj>
              </mc:Choice>
              <mc:Fallback>
                <p:oleObj name="Document" r:id="rId3" imgW="7325688" imgH="2414497" progId="Word.Document.12">
                  <p:embed/>
                  <p:pic>
                    <p:nvPicPr>
                      <p:cNvPr id="0" name=""/>
                      <p:cNvPicPr>
                        <a:picLocks noChangeAspect="1" noChangeArrowheads="1"/>
                      </p:cNvPicPr>
                      <p:nvPr/>
                    </p:nvPicPr>
                    <p:blipFill>
                      <a:blip r:embed="rId4"/>
                      <a:srcRect/>
                      <a:stretch>
                        <a:fillRect/>
                      </a:stretch>
                    </p:blipFill>
                    <p:spPr bwMode="auto">
                      <a:xfrm>
                        <a:off x="951392" y="4076910"/>
                        <a:ext cx="7300913"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132371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idx="1"/>
          </p:nvPr>
        </p:nvSpPr>
        <p:spPr/>
        <p:txBody>
          <a:bodyPr>
            <a:normAutofit/>
          </a:bodyPr>
          <a:lstStyle/>
          <a:p>
            <a:pPr>
              <a:lnSpc>
                <a:spcPct val="90000"/>
              </a:lnSpc>
            </a:pPr>
            <a:r>
              <a:rPr lang="en-US" sz="2800" dirty="0" smtClean="0"/>
              <a:t> The </a:t>
            </a:r>
            <a:r>
              <a:rPr lang="en-US" sz="2800" b="1" dirty="0">
                <a:latin typeface="Courier New" pitchFamily="49" charset="0"/>
                <a:cs typeface="Courier New" pitchFamily="49" charset="0"/>
              </a:rPr>
              <a:t>+</a:t>
            </a:r>
            <a:r>
              <a:rPr lang="en-US" sz="2800" dirty="0"/>
              <a:t> operator can be used in two ways.</a:t>
            </a:r>
          </a:p>
          <a:p>
            <a:pPr lvl="1">
              <a:lnSpc>
                <a:spcPct val="90000"/>
              </a:lnSpc>
            </a:pPr>
            <a:r>
              <a:rPr lang="en-US" sz="2400" dirty="0"/>
              <a:t>(1) as a concatenation operator</a:t>
            </a:r>
          </a:p>
          <a:p>
            <a:pPr lvl="1">
              <a:lnSpc>
                <a:spcPct val="90000"/>
              </a:lnSpc>
            </a:pPr>
            <a:r>
              <a:rPr lang="en-US" sz="2400" dirty="0"/>
              <a:t>(2) as an addition operator</a:t>
            </a:r>
          </a:p>
          <a:p>
            <a:pPr>
              <a:lnSpc>
                <a:spcPct val="90000"/>
              </a:lnSpc>
            </a:pPr>
            <a:r>
              <a:rPr lang="en-US" sz="2800" dirty="0" smtClean="0"/>
              <a:t> If </a:t>
            </a:r>
            <a:r>
              <a:rPr lang="en-US" sz="2800" dirty="0"/>
              <a:t>either side of the </a:t>
            </a:r>
            <a:r>
              <a:rPr lang="en-US" sz="2800" b="1" dirty="0">
                <a:latin typeface="Courier New" pitchFamily="49" charset="0"/>
                <a:cs typeface="Courier New" pitchFamily="49" charset="0"/>
              </a:rPr>
              <a:t>+</a:t>
            </a:r>
            <a:r>
              <a:rPr lang="en-US" sz="2800" dirty="0"/>
              <a:t> operator is a string, the </a:t>
            </a:r>
            <a:r>
              <a:rPr lang="en-US" sz="2800" dirty="0" smtClean="0"/>
              <a:t/>
            </a:r>
            <a:br>
              <a:rPr lang="en-US" sz="2800" dirty="0" smtClean="0"/>
            </a:br>
            <a:r>
              <a:rPr lang="en-US" sz="2800" dirty="0" smtClean="0"/>
              <a:t> result </a:t>
            </a:r>
            <a:r>
              <a:rPr lang="en-US" sz="2800" dirty="0"/>
              <a:t>will be a string.</a:t>
            </a:r>
          </a:p>
          <a:p>
            <a:pPr lvl="1">
              <a:lnSpc>
                <a:spcPct val="90000"/>
              </a:lnSpc>
              <a:buFontTx/>
              <a:buNone/>
            </a:pPr>
            <a:r>
              <a:rPr lang="en-US" sz="1400" dirty="0"/>
              <a:t>	</a:t>
            </a:r>
            <a:r>
              <a:rPr lang="en-US" sz="1600" dirty="0" err="1">
                <a:latin typeface="Courier New" pitchFamily="49" charset="0"/>
              </a:rPr>
              <a:t>System.out.println</a:t>
            </a:r>
            <a:r>
              <a:rPr lang="en-US" sz="1600" dirty="0">
                <a:latin typeface="Courier New" pitchFamily="49" charset="0"/>
              </a:rPr>
              <a:t>("Hello " </a:t>
            </a:r>
            <a:r>
              <a:rPr lang="en-US" sz="1600" b="1" dirty="0">
                <a:latin typeface="Courier New" pitchFamily="49" charset="0"/>
              </a:rPr>
              <a:t>+</a:t>
            </a:r>
            <a:r>
              <a:rPr lang="en-US" sz="1600" dirty="0">
                <a:latin typeface="Courier New" pitchFamily="49" charset="0"/>
              </a:rPr>
              <a:t> "World");</a:t>
            </a:r>
          </a:p>
          <a:p>
            <a:pPr lvl="1">
              <a:lnSpc>
                <a:spcPct val="90000"/>
              </a:lnSpc>
              <a:buFontTx/>
              <a:buNone/>
            </a:pPr>
            <a:r>
              <a:rPr lang="en-US" sz="1600" dirty="0">
                <a:latin typeface="Courier New" pitchFamily="49" charset="0"/>
              </a:rPr>
              <a:t>	</a:t>
            </a:r>
            <a:r>
              <a:rPr lang="en-US" sz="1600" dirty="0" err="1">
                <a:latin typeface="Courier New" pitchFamily="49" charset="0"/>
              </a:rPr>
              <a:t>System.out.println</a:t>
            </a:r>
            <a:r>
              <a:rPr lang="en-US" sz="1600" dirty="0">
                <a:latin typeface="Courier New" pitchFamily="49" charset="0"/>
              </a:rPr>
              <a:t>("The value is: " </a:t>
            </a:r>
            <a:r>
              <a:rPr lang="en-US" sz="1600" b="1" dirty="0">
                <a:latin typeface="Courier New" pitchFamily="49" charset="0"/>
              </a:rPr>
              <a:t>+</a:t>
            </a:r>
            <a:r>
              <a:rPr lang="en-US" sz="1600" dirty="0">
                <a:latin typeface="Courier New" pitchFamily="49" charset="0"/>
              </a:rPr>
              <a:t> 5);</a:t>
            </a:r>
          </a:p>
          <a:p>
            <a:pPr lvl="1">
              <a:lnSpc>
                <a:spcPct val="90000"/>
              </a:lnSpc>
              <a:buFontTx/>
              <a:buNone/>
            </a:pPr>
            <a:r>
              <a:rPr lang="en-US" sz="1600" dirty="0">
                <a:latin typeface="Courier New" pitchFamily="49" charset="0"/>
              </a:rPr>
              <a:t>	</a:t>
            </a:r>
            <a:r>
              <a:rPr lang="en-US" sz="1600" dirty="0" err="1">
                <a:latin typeface="Courier New" pitchFamily="49" charset="0"/>
              </a:rPr>
              <a:t>System.out.println</a:t>
            </a:r>
            <a:r>
              <a:rPr lang="en-US" sz="1600" dirty="0">
                <a:latin typeface="Courier New" pitchFamily="49" charset="0"/>
              </a:rPr>
              <a:t>("The value is: " </a:t>
            </a:r>
            <a:r>
              <a:rPr lang="en-US" sz="1600" b="1" dirty="0">
                <a:latin typeface="Courier New" pitchFamily="49" charset="0"/>
              </a:rPr>
              <a:t>+</a:t>
            </a:r>
            <a:r>
              <a:rPr lang="en-US" sz="1600" dirty="0">
                <a:latin typeface="Courier New" pitchFamily="49" charset="0"/>
              </a:rPr>
              <a:t> value);</a:t>
            </a:r>
          </a:p>
          <a:p>
            <a:pPr lvl="1">
              <a:lnSpc>
                <a:spcPct val="90000"/>
              </a:lnSpc>
              <a:buFontTx/>
              <a:buNone/>
            </a:pPr>
            <a:r>
              <a:rPr lang="en-US" sz="1600" dirty="0">
                <a:latin typeface="Courier New" pitchFamily="49" charset="0"/>
              </a:rPr>
              <a:t>	</a:t>
            </a:r>
            <a:r>
              <a:rPr lang="en-US" sz="1600" dirty="0" err="1">
                <a:latin typeface="Courier New" pitchFamily="49" charset="0"/>
              </a:rPr>
              <a:t>System.out.println</a:t>
            </a:r>
            <a:r>
              <a:rPr lang="en-US" sz="1600" dirty="0">
                <a:latin typeface="Courier New" pitchFamily="49" charset="0"/>
              </a:rPr>
              <a:t>("The value is: " </a:t>
            </a:r>
            <a:r>
              <a:rPr lang="en-US" sz="1600" b="1" dirty="0">
                <a:latin typeface="Courier New" pitchFamily="49" charset="0"/>
              </a:rPr>
              <a:t>+</a:t>
            </a:r>
            <a:r>
              <a:rPr lang="en-US" sz="1600" dirty="0">
                <a:latin typeface="Courier New" pitchFamily="49" charset="0"/>
              </a:rPr>
              <a:t> </a:t>
            </a:r>
            <a:r>
              <a:rPr lang="en-US" sz="1600" b="1" dirty="0">
                <a:latin typeface="Courier New" pitchFamily="49" charset="0"/>
                <a:cs typeface="Courier New" pitchFamily="49" charset="0"/>
              </a:rPr>
              <a:t>'</a:t>
            </a:r>
            <a:r>
              <a:rPr lang="en-US" sz="1600" dirty="0">
                <a:latin typeface="Courier New" pitchFamily="49" charset="0"/>
              </a:rPr>
              <a:t>/n</a:t>
            </a:r>
            <a:r>
              <a:rPr lang="en-US" sz="1600" b="1" dirty="0">
                <a:latin typeface="Courier New" pitchFamily="49" charset="0"/>
                <a:cs typeface="Courier New" pitchFamily="49" charset="0"/>
              </a:rPr>
              <a:t>'</a:t>
            </a:r>
            <a:r>
              <a:rPr lang="en-US" sz="1600" dirty="0">
                <a:latin typeface="Courier New" pitchFamily="49" charset="0"/>
              </a:rPr>
              <a:t> </a:t>
            </a:r>
            <a:r>
              <a:rPr lang="en-US" sz="1600" b="1" dirty="0">
                <a:latin typeface="Courier New" pitchFamily="49" charset="0"/>
              </a:rPr>
              <a:t>+</a:t>
            </a:r>
            <a:r>
              <a:rPr lang="en-US" sz="1600" dirty="0">
                <a:latin typeface="Courier New" pitchFamily="49" charset="0"/>
              </a:rPr>
              <a:t> 5);</a:t>
            </a:r>
          </a:p>
        </p:txBody>
      </p:sp>
      <p:sp>
        <p:nvSpPr>
          <p:cNvPr id="30723" name="Rectangle 2"/>
          <p:cNvSpPr>
            <a:spLocks noGrp="1" noChangeArrowheads="1"/>
          </p:cNvSpPr>
          <p:nvPr>
            <p:ph type="title"/>
          </p:nvPr>
        </p:nvSpPr>
        <p:spPr/>
        <p:txBody>
          <a:bodyPr/>
          <a:lstStyle/>
          <a:p>
            <a:r>
              <a:rPr lang="en-US" dirty="0"/>
              <a:t>The </a:t>
            </a:r>
            <a:r>
              <a:rPr lang="en-US" b="1" dirty="0">
                <a:latin typeface="Courier New" pitchFamily="49" charset="0"/>
                <a:cs typeface="Courier New" pitchFamily="49" charset="0"/>
              </a:rPr>
              <a:t>+</a:t>
            </a:r>
            <a:r>
              <a:rPr lang="en-US" dirty="0"/>
              <a:t> Operator</a:t>
            </a:r>
          </a:p>
        </p:txBody>
      </p:sp>
    </p:spTree>
    <p:extLst>
      <p:ext uri="{BB962C8B-B14F-4D97-AF65-F5344CB8AC3E}">
        <p14:creationId xmlns:p14="http://schemas.microsoft.com/office/powerpoint/2010/main" val="15184876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p:txBody>
          <a:bodyPr>
            <a:normAutofit lnSpcReduction="10000"/>
          </a:bodyPr>
          <a:lstStyle/>
          <a:p>
            <a:pPr marL="457200" indent="-412750"/>
            <a:r>
              <a:rPr lang="en-US" sz="2800" dirty="0" smtClean="0"/>
              <a:t>The Concatenation </a:t>
            </a:r>
            <a:r>
              <a:rPr lang="en-US" sz="2800" dirty="0"/>
              <a:t>operator can be used to format complex String objects.</a:t>
            </a:r>
          </a:p>
          <a:p>
            <a:pPr marL="1154113" lvl="2" indent="-412750">
              <a:buFontTx/>
              <a:buNone/>
            </a:pPr>
            <a:r>
              <a:rPr lang="en-US" dirty="0" err="1">
                <a:latin typeface="Consolas" pitchFamily="49" charset="0"/>
                <a:cs typeface="Consolas" pitchFamily="49" charset="0"/>
              </a:rPr>
              <a:t>System.out.println</a:t>
            </a:r>
            <a:r>
              <a:rPr lang="en-US" dirty="0">
                <a:latin typeface="Consolas" pitchFamily="49" charset="0"/>
                <a:cs typeface="Consolas" pitchFamily="49" charset="0"/>
              </a:rPr>
              <a:t>("The following will be printed " +</a:t>
            </a:r>
          </a:p>
          <a:p>
            <a:pPr marL="1154113" lvl="2" indent="-412750">
              <a:buFontTx/>
              <a:buNone/>
            </a:pPr>
            <a:r>
              <a:rPr lang="en-US" dirty="0">
                <a:latin typeface="Consolas" pitchFamily="49" charset="0"/>
                <a:cs typeface="Consolas" pitchFamily="49" charset="0"/>
              </a:rPr>
              <a:t>                   "in a tabbed format: " +</a:t>
            </a:r>
          </a:p>
          <a:p>
            <a:pPr marL="1154113" lvl="2" indent="-412750">
              <a:buFontTx/>
              <a:buNone/>
            </a:pPr>
            <a:r>
              <a:rPr lang="en-US" dirty="0">
                <a:latin typeface="Consolas" pitchFamily="49" charset="0"/>
                <a:cs typeface="Consolas" pitchFamily="49" charset="0"/>
              </a:rPr>
              <a:t>                   "\n\</a:t>
            </a:r>
            <a:r>
              <a:rPr lang="en-US" dirty="0" err="1">
                <a:latin typeface="Consolas" pitchFamily="49" charset="0"/>
                <a:cs typeface="Consolas" pitchFamily="49" charset="0"/>
              </a:rPr>
              <a:t>tFirst</a:t>
            </a:r>
            <a:r>
              <a:rPr lang="en-US" dirty="0">
                <a:latin typeface="Consolas" pitchFamily="49" charset="0"/>
                <a:cs typeface="Consolas" pitchFamily="49" charset="0"/>
              </a:rPr>
              <a:t> = " + 5 * 6 + ", " +</a:t>
            </a:r>
          </a:p>
          <a:p>
            <a:pPr marL="1154113" lvl="2" indent="-412750">
              <a:buFontTx/>
              <a:buNone/>
            </a:pPr>
            <a:r>
              <a:rPr lang="en-US" dirty="0">
                <a:latin typeface="Consolas" pitchFamily="49" charset="0"/>
                <a:cs typeface="Consolas" pitchFamily="49" charset="0"/>
              </a:rPr>
              <a:t>                   "\n\</a:t>
            </a:r>
            <a:r>
              <a:rPr lang="en-US" dirty="0" err="1">
                <a:latin typeface="Consolas" pitchFamily="49" charset="0"/>
                <a:cs typeface="Consolas" pitchFamily="49" charset="0"/>
              </a:rPr>
              <a:t>tSecond</a:t>
            </a:r>
            <a:r>
              <a:rPr lang="en-US" dirty="0">
                <a:latin typeface="Consolas" pitchFamily="49" charset="0"/>
                <a:cs typeface="Consolas" pitchFamily="49" charset="0"/>
              </a:rPr>
              <a:t> = " + </a:t>
            </a:r>
            <a:r>
              <a:rPr lang="en-US" dirty="0" smtClean="0">
                <a:latin typeface="Consolas" pitchFamily="49" charset="0"/>
                <a:cs typeface="Consolas" pitchFamily="49" charset="0"/>
              </a:rPr>
              <a:t>6 </a:t>
            </a:r>
            <a:r>
              <a:rPr lang="en-US" dirty="0">
                <a:latin typeface="Consolas" pitchFamily="49" charset="0"/>
                <a:cs typeface="Consolas" pitchFamily="49" charset="0"/>
              </a:rPr>
              <a:t>+ </a:t>
            </a:r>
            <a:r>
              <a:rPr lang="en-US" dirty="0" smtClean="0">
                <a:latin typeface="Consolas" pitchFamily="49" charset="0"/>
                <a:cs typeface="Consolas" pitchFamily="49" charset="0"/>
              </a:rPr>
              <a:t>4 </a:t>
            </a:r>
            <a:r>
              <a:rPr lang="en-US" dirty="0">
                <a:latin typeface="Consolas" pitchFamily="49" charset="0"/>
                <a:cs typeface="Consolas" pitchFamily="49" charset="0"/>
              </a:rPr>
              <a:t>+ "," +</a:t>
            </a:r>
          </a:p>
          <a:p>
            <a:pPr marL="1154113" lvl="2" indent="-412750">
              <a:buFontTx/>
              <a:buNone/>
            </a:pPr>
            <a:r>
              <a:rPr lang="en-US" dirty="0">
                <a:latin typeface="Consolas" pitchFamily="49" charset="0"/>
                <a:cs typeface="Consolas" pitchFamily="49" charset="0"/>
              </a:rPr>
              <a:t>                   "\n\</a:t>
            </a:r>
            <a:r>
              <a:rPr lang="en-US" dirty="0" err="1">
                <a:latin typeface="Consolas" pitchFamily="49" charset="0"/>
                <a:cs typeface="Consolas" pitchFamily="49" charset="0"/>
              </a:rPr>
              <a:t>tThird</a:t>
            </a:r>
            <a:r>
              <a:rPr lang="en-US" dirty="0">
                <a:latin typeface="Consolas" pitchFamily="49" charset="0"/>
                <a:cs typeface="Consolas" pitchFamily="49" charset="0"/>
              </a:rPr>
              <a:t> = " + 16.7 + "."); </a:t>
            </a:r>
            <a:r>
              <a:rPr lang="en-US" dirty="0" smtClean="0">
                <a:latin typeface="Consolas" pitchFamily="49" charset="0"/>
                <a:cs typeface="Consolas" pitchFamily="49" charset="0"/>
              </a:rPr>
              <a:t/>
            </a:r>
            <a:br>
              <a:rPr lang="en-US" dirty="0" smtClean="0">
                <a:latin typeface="Consolas" pitchFamily="49" charset="0"/>
                <a:cs typeface="Consolas" pitchFamily="49" charset="0"/>
              </a:rPr>
            </a:br>
            <a:endParaRPr lang="en-US" dirty="0">
              <a:latin typeface="Consolas" pitchFamily="49" charset="0"/>
              <a:cs typeface="Consolas" pitchFamily="49" charset="0"/>
            </a:endParaRPr>
          </a:p>
          <a:p>
            <a:pPr marL="457200" indent="-412750"/>
            <a:r>
              <a:rPr lang="en-US" sz="2800" dirty="0"/>
              <a:t>Notice that if an addition operation is also needed, it must be put in </a:t>
            </a:r>
            <a:r>
              <a:rPr lang="en-US" sz="2800" dirty="0" smtClean="0"/>
              <a:t>parenthesis.</a:t>
            </a:r>
          </a:p>
          <a:p>
            <a:pPr marL="2855913" lvl="2" indent="0" defTabSz="1023938">
              <a:buClr>
                <a:schemeClr val="accent1"/>
              </a:buClr>
              <a:buNone/>
            </a:pPr>
            <a:r>
              <a:rPr lang="en-US" dirty="0">
                <a:latin typeface="Consolas" pitchFamily="49" charset="0"/>
                <a:cs typeface="Consolas" pitchFamily="49" charset="0"/>
              </a:rPr>
              <a:t>"\n\</a:t>
            </a:r>
            <a:r>
              <a:rPr lang="en-US" dirty="0" err="1">
                <a:latin typeface="Consolas" pitchFamily="49" charset="0"/>
                <a:cs typeface="Consolas" pitchFamily="49" charset="0"/>
              </a:rPr>
              <a:t>tSecond</a:t>
            </a:r>
            <a:r>
              <a:rPr lang="en-US" dirty="0">
                <a:latin typeface="Consolas" pitchFamily="49" charset="0"/>
                <a:cs typeface="Consolas" pitchFamily="49" charset="0"/>
              </a:rPr>
              <a:t> = " + </a:t>
            </a:r>
            <a:r>
              <a:rPr lang="en-US" dirty="0" smtClean="0">
                <a:solidFill>
                  <a:srgbClr val="FF0000"/>
                </a:solidFill>
                <a:latin typeface="Consolas" pitchFamily="49" charset="0"/>
                <a:cs typeface="Consolas" pitchFamily="49" charset="0"/>
              </a:rPr>
              <a:t>(6 </a:t>
            </a:r>
            <a:r>
              <a:rPr lang="en-US" dirty="0">
                <a:solidFill>
                  <a:srgbClr val="FF0000"/>
                </a:solidFill>
                <a:latin typeface="Consolas" pitchFamily="49" charset="0"/>
                <a:cs typeface="Consolas" pitchFamily="49" charset="0"/>
              </a:rPr>
              <a:t>+ </a:t>
            </a:r>
            <a:r>
              <a:rPr lang="en-US" dirty="0" smtClean="0">
                <a:solidFill>
                  <a:srgbClr val="FF0000"/>
                </a:solidFill>
                <a:latin typeface="Consolas" pitchFamily="49" charset="0"/>
                <a:cs typeface="Consolas" pitchFamily="49" charset="0"/>
              </a:rPr>
              <a:t>4) </a:t>
            </a:r>
            <a:r>
              <a:rPr lang="en-US" dirty="0">
                <a:latin typeface="Consolas" pitchFamily="49" charset="0"/>
                <a:cs typeface="Consolas" pitchFamily="49" charset="0"/>
              </a:rPr>
              <a:t>+ "," +</a:t>
            </a:r>
          </a:p>
          <a:p>
            <a:pPr marL="457200" indent="-412750"/>
            <a:endParaRPr lang="en-US" sz="2800" dirty="0"/>
          </a:p>
        </p:txBody>
      </p:sp>
      <p:sp>
        <p:nvSpPr>
          <p:cNvPr id="33795" name="Rectangle 2"/>
          <p:cNvSpPr>
            <a:spLocks noGrp="1" noChangeArrowheads="1"/>
          </p:cNvSpPr>
          <p:nvPr>
            <p:ph type="title"/>
          </p:nvPr>
        </p:nvSpPr>
        <p:spPr/>
        <p:txBody>
          <a:bodyPr/>
          <a:lstStyle/>
          <a:p>
            <a:r>
              <a:rPr lang="en-US"/>
              <a:t>String Concatenation</a:t>
            </a:r>
          </a:p>
        </p:txBody>
      </p:sp>
      <p:sp>
        <p:nvSpPr>
          <p:cNvPr id="2" name="TextBox 1"/>
          <p:cNvSpPr txBox="1"/>
          <p:nvPr/>
        </p:nvSpPr>
        <p:spPr>
          <a:xfrm>
            <a:off x="1066800" y="3117767"/>
            <a:ext cx="2290549" cy="646331"/>
          </a:xfrm>
          <a:prstGeom prst="rect">
            <a:avLst/>
          </a:prstGeom>
          <a:noFill/>
        </p:spPr>
        <p:txBody>
          <a:bodyPr wrap="square" rtlCol="0">
            <a:spAutoFit/>
          </a:bodyPr>
          <a:lstStyle/>
          <a:p>
            <a:r>
              <a:rPr lang="en-US" dirty="0" smtClean="0">
                <a:solidFill>
                  <a:srgbClr val="2A00FF"/>
                </a:solidFill>
              </a:rPr>
              <a:t>What number </a:t>
            </a:r>
            <a:br>
              <a:rPr lang="en-US" dirty="0" smtClean="0">
                <a:solidFill>
                  <a:srgbClr val="2A00FF"/>
                </a:solidFill>
              </a:rPr>
            </a:br>
            <a:r>
              <a:rPr lang="en-US" dirty="0" smtClean="0">
                <a:solidFill>
                  <a:srgbClr val="2A00FF"/>
                </a:solidFill>
              </a:rPr>
              <a:t>will this line print? </a:t>
            </a:r>
            <a:r>
              <a:rPr lang="en-US" dirty="0" smtClean="0">
                <a:solidFill>
                  <a:srgbClr val="2A00FF"/>
                </a:solidFill>
                <a:sym typeface="Wingdings" pitchFamily="2" charset="2"/>
              </a:rPr>
              <a:t></a:t>
            </a:r>
            <a:endParaRPr lang="en-US" dirty="0">
              <a:solidFill>
                <a:srgbClr val="2A00FF"/>
              </a:solidFill>
            </a:endParaRPr>
          </a:p>
        </p:txBody>
      </p:sp>
      <p:sp>
        <p:nvSpPr>
          <p:cNvPr id="5" name="TextBox 4"/>
          <p:cNvSpPr txBox="1"/>
          <p:nvPr/>
        </p:nvSpPr>
        <p:spPr>
          <a:xfrm>
            <a:off x="6804562" y="3774614"/>
            <a:ext cx="2303813" cy="646331"/>
          </a:xfrm>
          <a:prstGeom prst="rect">
            <a:avLst/>
          </a:prstGeom>
          <a:noFill/>
        </p:spPr>
        <p:txBody>
          <a:bodyPr wrap="square" rtlCol="0">
            <a:spAutoFit/>
          </a:bodyPr>
          <a:lstStyle/>
          <a:p>
            <a:r>
              <a:rPr lang="en-US" dirty="0" smtClean="0">
                <a:solidFill>
                  <a:srgbClr val="2A00FF"/>
                </a:solidFill>
                <a:sym typeface="Wingdings" pitchFamily="2" charset="2"/>
              </a:rPr>
              <a:t> </a:t>
            </a:r>
            <a:r>
              <a:rPr lang="en-US" dirty="0" smtClean="0">
                <a:solidFill>
                  <a:srgbClr val="2A00FF"/>
                </a:solidFill>
              </a:rPr>
              <a:t>What number will</a:t>
            </a:r>
            <a:br>
              <a:rPr lang="en-US" dirty="0" smtClean="0">
                <a:solidFill>
                  <a:srgbClr val="2A00FF"/>
                </a:solidFill>
              </a:rPr>
            </a:br>
            <a:r>
              <a:rPr lang="en-US" dirty="0" smtClean="0">
                <a:solidFill>
                  <a:srgbClr val="2A00FF"/>
                </a:solidFill>
              </a:rPr>
              <a:t>      this line print? </a:t>
            </a:r>
            <a:endParaRPr lang="en-US" dirty="0">
              <a:solidFill>
                <a:srgbClr val="2A00FF"/>
              </a:solidFill>
            </a:endParaRPr>
          </a:p>
        </p:txBody>
      </p:sp>
      <p:sp>
        <p:nvSpPr>
          <p:cNvPr id="6" name="TextBox 5"/>
          <p:cNvSpPr txBox="1"/>
          <p:nvPr/>
        </p:nvSpPr>
        <p:spPr>
          <a:xfrm>
            <a:off x="1705970" y="3752503"/>
            <a:ext cx="639170" cy="369332"/>
          </a:xfrm>
          <a:prstGeom prst="rect">
            <a:avLst/>
          </a:prstGeom>
          <a:noFill/>
        </p:spPr>
        <p:txBody>
          <a:bodyPr wrap="square" rtlCol="0">
            <a:spAutoFit/>
          </a:bodyPr>
          <a:lstStyle/>
          <a:p>
            <a:r>
              <a:rPr lang="en-US" dirty="0" smtClean="0">
                <a:solidFill>
                  <a:srgbClr val="C00000"/>
                </a:solidFill>
              </a:rPr>
              <a:t>30</a:t>
            </a:r>
            <a:endParaRPr lang="en-US" dirty="0">
              <a:solidFill>
                <a:srgbClr val="C00000"/>
              </a:solidFill>
            </a:endParaRPr>
          </a:p>
        </p:txBody>
      </p:sp>
      <p:sp>
        <p:nvSpPr>
          <p:cNvPr id="7" name="TextBox 6"/>
          <p:cNvSpPr txBox="1"/>
          <p:nvPr/>
        </p:nvSpPr>
        <p:spPr>
          <a:xfrm>
            <a:off x="7650707" y="4420945"/>
            <a:ext cx="639170" cy="369332"/>
          </a:xfrm>
          <a:prstGeom prst="rect">
            <a:avLst/>
          </a:prstGeom>
          <a:noFill/>
        </p:spPr>
        <p:txBody>
          <a:bodyPr wrap="square" rtlCol="0">
            <a:spAutoFit/>
          </a:bodyPr>
          <a:lstStyle/>
          <a:p>
            <a:r>
              <a:rPr lang="en-US" dirty="0" smtClean="0">
                <a:solidFill>
                  <a:srgbClr val="C00000"/>
                </a:solidFill>
              </a:rPr>
              <a:t>64</a:t>
            </a:r>
            <a:endParaRPr lang="en-US" dirty="0">
              <a:solidFill>
                <a:srgbClr val="C00000"/>
              </a:solidFill>
            </a:endParaRPr>
          </a:p>
        </p:txBody>
      </p:sp>
      <p:sp>
        <p:nvSpPr>
          <p:cNvPr id="3" name="Rectangle 2"/>
          <p:cNvSpPr/>
          <p:nvPr/>
        </p:nvSpPr>
        <p:spPr>
          <a:xfrm>
            <a:off x="200950" y="6240920"/>
            <a:ext cx="8329580" cy="369332"/>
          </a:xfrm>
          <a:prstGeom prst="rect">
            <a:avLst/>
          </a:prstGeom>
        </p:spPr>
        <p:txBody>
          <a:bodyPr wrap="square">
            <a:spAutoFit/>
          </a:bodyPr>
          <a:lstStyle/>
          <a:p>
            <a:r>
              <a:rPr lang="en-US" dirty="0">
                <a:hlinkClick r:id="rId2"/>
              </a:rPr>
              <a:t>http://</a:t>
            </a:r>
            <a:r>
              <a:rPr lang="en-US" dirty="0" smtClean="0">
                <a:hlinkClick r:id="rId2"/>
              </a:rPr>
              <a:t>jackmyers.info/ioop/src/Lesson-03/stringAddition/StringAddition.java</a:t>
            </a:r>
            <a:r>
              <a:rPr lang="en-US" dirty="0" smtClean="0"/>
              <a:t> </a:t>
            </a:r>
            <a:endParaRPr lang="en-US" dirty="0"/>
          </a:p>
        </p:txBody>
      </p:sp>
    </p:spTree>
    <p:extLst>
      <p:ext uri="{BB962C8B-B14F-4D97-AF65-F5344CB8AC3E}">
        <p14:creationId xmlns:p14="http://schemas.microsoft.com/office/powerpoint/2010/main" val="7671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80999" y="1719071"/>
            <a:ext cx="8407893" cy="4407408"/>
          </a:xfrm>
          <a:prstGeom prst="rect">
            <a:avLst/>
          </a:prstGeom>
        </p:spPr>
        <p:txBody>
          <a:bodyPr vert="horz" lIns="91440" tIns="45720" rIns="233680" bIns="45720" rtlCol="0">
            <a:norm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82588">
              <a:buFont typeface="Times" charset="0"/>
              <a:buChar char="•"/>
              <a:defRPr/>
            </a:pPr>
            <a:r>
              <a:rPr lang="en-US" dirty="0" err="1" smtClean="0"/>
              <a:t>System.out.println</a:t>
            </a:r>
            <a:r>
              <a:rPr lang="en-US" dirty="0" smtClean="0"/>
              <a:t>(5 + 6 + "hello");</a:t>
            </a:r>
          </a:p>
          <a:p>
            <a:pPr marL="382588">
              <a:buFont typeface="Times" charset="0"/>
              <a:buChar char="•"/>
              <a:defRPr/>
            </a:pPr>
            <a:r>
              <a:rPr lang="en-US" dirty="0" err="1" smtClean="0"/>
              <a:t>System.out.println</a:t>
            </a:r>
            <a:r>
              <a:rPr lang="en-US" dirty="0" smtClean="0"/>
              <a:t>("hello" + 5 + 6);</a:t>
            </a:r>
            <a:endParaRPr lang="en-US" dirty="0"/>
          </a:p>
        </p:txBody>
      </p:sp>
      <p:sp>
        <p:nvSpPr>
          <p:cNvPr id="94210" name="Rectangle 2"/>
          <p:cNvSpPr>
            <a:spLocks noGrp="1" noChangeArrowheads="1"/>
          </p:cNvSpPr>
          <p:nvPr>
            <p:ph type="title"/>
          </p:nvPr>
        </p:nvSpPr>
        <p:spPr/>
        <p:txBody>
          <a:bodyPr rIns="81279"/>
          <a:lstStyle/>
          <a:p>
            <a:pPr eaLnBrk="1" hangingPunct="1">
              <a:defRPr/>
            </a:pPr>
            <a:r>
              <a:rPr lang="en-US" dirty="0" smtClean="0">
                <a:ea typeface="+mj-ea"/>
                <a:cs typeface="+mj-cs"/>
              </a:rPr>
              <a:t>Quiz</a:t>
            </a:r>
            <a:endParaRPr lang="en-US" dirty="0">
              <a:ea typeface="+mj-ea"/>
              <a:cs typeface="+mj-cs"/>
            </a:endParaRPr>
          </a:p>
        </p:txBody>
      </p:sp>
      <p:sp>
        <p:nvSpPr>
          <p:cNvPr id="94211" name="Rectangle 3"/>
          <p:cNvSpPr>
            <a:spLocks noGrp="1" noChangeArrowheads="1"/>
          </p:cNvSpPr>
          <p:nvPr>
            <p:ph idx="1"/>
          </p:nvPr>
        </p:nvSpPr>
        <p:spPr>
          <a:xfrm>
            <a:off x="380999" y="2819400"/>
            <a:ext cx="8407893" cy="2011679"/>
          </a:xfrm>
        </p:spPr>
        <p:txBody>
          <a:bodyPr rIns="233680"/>
          <a:lstStyle/>
          <a:p>
            <a:pPr marL="382588" eaLnBrk="1" hangingPunct="1">
              <a:lnSpc>
                <a:spcPct val="90000"/>
              </a:lnSpc>
              <a:buFont typeface="Times" charset="0"/>
              <a:buChar char="•"/>
              <a:defRPr/>
            </a:pPr>
            <a:r>
              <a:rPr lang="en-US" dirty="0">
                <a:ea typeface="+mn-ea"/>
                <a:cs typeface="+mn-cs"/>
              </a:rPr>
              <a:t>4 + 5</a:t>
            </a:r>
          </a:p>
          <a:p>
            <a:pPr marL="496888" lvl="1" indent="0" eaLnBrk="1" hangingPunct="1">
              <a:lnSpc>
                <a:spcPct val="90000"/>
              </a:lnSpc>
              <a:buFontTx/>
              <a:buNone/>
              <a:defRPr/>
            </a:pPr>
            <a:r>
              <a:rPr lang="en-US" dirty="0">
                <a:solidFill>
                  <a:srgbClr val="BA2D00"/>
                </a:solidFill>
                <a:ea typeface="+mn-ea"/>
              </a:rPr>
              <a:t>9</a:t>
            </a:r>
          </a:p>
          <a:p>
            <a:pPr marL="382588" eaLnBrk="1" hangingPunct="1">
              <a:lnSpc>
                <a:spcPct val="90000"/>
              </a:lnSpc>
              <a:spcBef>
                <a:spcPts val="1200"/>
              </a:spcBef>
              <a:buFont typeface="Times" charset="0"/>
              <a:buChar char="•"/>
              <a:defRPr/>
            </a:pPr>
            <a:r>
              <a:rPr lang="en-US" dirty="0">
                <a:ea typeface="+mn-ea"/>
                <a:cs typeface="+mn-cs"/>
              </a:rPr>
              <a:t>"wind" + "</a:t>
            </a:r>
            <a:r>
              <a:rPr lang="en-US" dirty="0" err="1">
                <a:ea typeface="+mn-ea"/>
                <a:cs typeface="+mn-cs"/>
              </a:rPr>
              <a:t>ow</a:t>
            </a:r>
            <a:r>
              <a:rPr lang="en-US" dirty="0">
                <a:ea typeface="+mn-ea"/>
                <a:cs typeface="+mn-cs"/>
              </a:rPr>
              <a:t>"</a:t>
            </a:r>
          </a:p>
          <a:p>
            <a:pPr marL="496888" lvl="1" indent="0" eaLnBrk="1" hangingPunct="1">
              <a:lnSpc>
                <a:spcPct val="90000"/>
              </a:lnSpc>
              <a:buFontTx/>
              <a:buNone/>
              <a:defRPr/>
            </a:pPr>
            <a:r>
              <a:rPr lang="en-US" dirty="0">
                <a:solidFill>
                  <a:srgbClr val="BA2D00"/>
                </a:solidFill>
                <a:ea typeface="+mn-ea"/>
              </a:rPr>
              <a:t>"window"</a:t>
            </a:r>
          </a:p>
          <a:p>
            <a:pPr marL="382588" eaLnBrk="1" hangingPunct="1">
              <a:lnSpc>
                <a:spcPct val="90000"/>
              </a:lnSpc>
              <a:spcBef>
                <a:spcPts val="1200"/>
              </a:spcBef>
              <a:buFont typeface="Times" charset="0"/>
              <a:buChar char="•"/>
              <a:defRPr/>
            </a:pPr>
            <a:r>
              <a:rPr lang="en-US" dirty="0">
                <a:ea typeface="+mn-ea"/>
                <a:cs typeface="+mn-cs"/>
              </a:rPr>
              <a:t>"Result: " + 6</a:t>
            </a:r>
          </a:p>
          <a:p>
            <a:pPr marL="496888" lvl="1" indent="0" eaLnBrk="1" hangingPunct="1">
              <a:lnSpc>
                <a:spcPct val="90000"/>
              </a:lnSpc>
              <a:buFontTx/>
              <a:buNone/>
              <a:defRPr/>
            </a:pPr>
            <a:r>
              <a:rPr lang="en-US" dirty="0">
                <a:solidFill>
                  <a:srgbClr val="BA2D00"/>
                </a:solidFill>
                <a:ea typeface="+mn-ea"/>
              </a:rPr>
              <a:t>"Result: 6"</a:t>
            </a:r>
          </a:p>
          <a:p>
            <a:pPr marL="382588" eaLnBrk="1" hangingPunct="1">
              <a:lnSpc>
                <a:spcPct val="90000"/>
              </a:lnSpc>
              <a:spcBef>
                <a:spcPts val="1200"/>
              </a:spcBef>
              <a:buFont typeface="Times" charset="0"/>
              <a:buChar char="•"/>
              <a:defRPr/>
            </a:pPr>
            <a:r>
              <a:rPr lang="en-US" dirty="0" err="1"/>
              <a:t>i</a:t>
            </a:r>
            <a:r>
              <a:rPr lang="en-US" dirty="0" err="1" smtClean="0">
                <a:ea typeface="+mn-ea"/>
                <a:cs typeface="+mn-cs"/>
              </a:rPr>
              <a:t>nt</a:t>
            </a:r>
            <a:r>
              <a:rPr lang="en-US" dirty="0" smtClean="0">
                <a:ea typeface="+mn-ea"/>
                <a:cs typeface="+mn-cs"/>
              </a:rPr>
              <a:t> price = 500;</a:t>
            </a:r>
            <a:br>
              <a:rPr lang="en-US" dirty="0" smtClean="0">
                <a:ea typeface="+mn-ea"/>
                <a:cs typeface="+mn-cs"/>
              </a:rPr>
            </a:br>
            <a:r>
              <a:rPr lang="en-US" dirty="0" smtClean="0">
                <a:ea typeface="+mn-ea"/>
                <a:cs typeface="+mn-cs"/>
              </a:rPr>
              <a:t>"# </a:t>
            </a:r>
            <a:r>
              <a:rPr lang="en-US" dirty="0">
                <a:ea typeface="+mn-ea"/>
                <a:cs typeface="+mn-cs"/>
              </a:rPr>
              <a:t>" + price + " cents"</a:t>
            </a:r>
          </a:p>
          <a:p>
            <a:pPr marL="496888" lvl="1" indent="0" eaLnBrk="1" hangingPunct="1">
              <a:lnSpc>
                <a:spcPct val="90000"/>
              </a:lnSpc>
              <a:buFontTx/>
              <a:buNone/>
              <a:defRPr/>
            </a:pPr>
            <a:r>
              <a:rPr lang="en-US" dirty="0">
                <a:solidFill>
                  <a:srgbClr val="BA2D00"/>
                </a:solidFill>
                <a:ea typeface="+mn-ea"/>
              </a:rPr>
              <a:t>"# 500 cents"</a:t>
            </a:r>
          </a:p>
        </p:txBody>
      </p:sp>
      <p:grpSp>
        <p:nvGrpSpPr>
          <p:cNvPr id="94212" name="Group 4"/>
          <p:cNvGrpSpPr>
            <a:grpSpLocks/>
          </p:cNvGrpSpPr>
          <p:nvPr/>
        </p:nvGrpSpPr>
        <p:grpSpPr bwMode="auto">
          <a:xfrm>
            <a:off x="5473912" y="3922775"/>
            <a:ext cx="3194050" cy="563562"/>
            <a:chOff x="0" y="31"/>
            <a:chExt cx="2011" cy="355"/>
          </a:xfrm>
        </p:grpSpPr>
        <p:sp>
          <p:nvSpPr>
            <p:cNvPr id="61445" name="Rectangle 5"/>
            <p:cNvSpPr>
              <a:spLocks/>
            </p:cNvSpPr>
            <p:nvPr/>
          </p:nvSpPr>
          <p:spPr bwMode="auto">
            <a:xfrm>
              <a:off x="472" y="31"/>
              <a:ext cx="1539" cy="346"/>
            </a:xfrm>
            <a:prstGeom prst="rect">
              <a:avLst/>
            </a:prstGeom>
            <a:noFill/>
            <a:ln w="9525">
              <a:noFill/>
              <a:miter lim="800000"/>
              <a:headEnd/>
              <a:tailEnd/>
            </a:ln>
          </p:spPr>
          <p:txBody>
            <a:bodyPr wrap="none" lIns="0" tIns="0" rIns="40639" bIns="0" anchor="ctr">
              <a:spAutoFit/>
            </a:bodyPr>
            <a:lstStyle/>
            <a:p>
              <a:pPr marL="39688" algn="l" eaLnBrk="1" hangingPunct="1"/>
              <a:r>
                <a:rPr lang="en-US" sz="3600" b="0">
                  <a:solidFill>
                    <a:schemeClr val="tx1"/>
                  </a:solidFill>
                  <a:latin typeface="Helvetica" pitchFamily="-32" charset="0"/>
                  <a:cs typeface="Helvetica" pitchFamily="-32" charset="0"/>
                  <a:sym typeface="Helvetica" pitchFamily="-32" charset="0"/>
                </a:rPr>
                <a:t>overloading</a:t>
              </a:r>
            </a:p>
          </p:txBody>
        </p:sp>
        <p:pic>
          <p:nvPicPr>
            <p:cNvPr id="61446" name="Picture 6"/>
            <p:cNvPicPr>
              <a:picLocks noChangeAspect="1" noChangeArrowheads="1"/>
            </p:cNvPicPr>
            <p:nvPr/>
          </p:nvPicPr>
          <p:blipFill>
            <a:blip r:embed="rId3" cstate="print"/>
            <a:srcRect/>
            <a:stretch>
              <a:fillRect/>
            </a:stretch>
          </p:blipFill>
          <p:spPr bwMode="auto">
            <a:xfrm>
              <a:off x="0" y="96"/>
              <a:ext cx="418" cy="290"/>
            </a:xfrm>
            <a:prstGeom prst="rect">
              <a:avLst/>
            </a:prstGeom>
            <a:noFill/>
            <a:ln w="25400">
              <a:noFill/>
              <a:miter lim="800000"/>
              <a:headEnd/>
              <a:tailEnd/>
            </a:ln>
          </p:spPr>
        </p:pic>
      </p:grpSp>
      <p:sp>
        <p:nvSpPr>
          <p:cNvPr id="8" name="Rectangle 4"/>
          <p:cNvSpPr>
            <a:spLocks/>
          </p:cNvSpPr>
          <p:nvPr/>
        </p:nvSpPr>
        <p:spPr bwMode="auto">
          <a:xfrm>
            <a:off x="5443935" y="1719071"/>
            <a:ext cx="831637" cy="276999"/>
          </a:xfrm>
          <a:prstGeom prst="rect">
            <a:avLst/>
          </a:prstGeom>
          <a:noFill/>
          <a:ln w="9525">
            <a:noFill/>
            <a:miter lim="800000"/>
            <a:headEnd/>
            <a:tailEnd/>
          </a:ln>
        </p:spPr>
        <p:txBody>
          <a:bodyPr wrap="none" lIns="0" tIns="0" rIns="40639" bIns="0" anchor="ctr">
            <a:spAutoFit/>
          </a:bodyPr>
          <a:lstStyle/>
          <a:p>
            <a:pPr marL="39688" algn="l" eaLnBrk="1" hangingPunct="1"/>
            <a:r>
              <a:rPr lang="en-US" dirty="0">
                <a:solidFill>
                  <a:srgbClr val="BA2D00"/>
                </a:solidFill>
                <a:sym typeface="Courier" pitchFamily="-32" charset="0"/>
              </a:rPr>
              <a:t>11hello</a:t>
            </a:r>
          </a:p>
        </p:txBody>
      </p:sp>
      <p:sp>
        <p:nvSpPr>
          <p:cNvPr id="9" name="Rectangle 5"/>
          <p:cNvSpPr>
            <a:spLocks/>
          </p:cNvSpPr>
          <p:nvPr/>
        </p:nvSpPr>
        <p:spPr bwMode="auto">
          <a:xfrm>
            <a:off x="5410953" y="2209800"/>
            <a:ext cx="831637" cy="276999"/>
          </a:xfrm>
          <a:prstGeom prst="rect">
            <a:avLst/>
          </a:prstGeom>
          <a:noFill/>
          <a:ln w="9525">
            <a:noFill/>
            <a:miter lim="800000"/>
            <a:headEnd/>
            <a:tailEnd/>
          </a:ln>
        </p:spPr>
        <p:txBody>
          <a:bodyPr wrap="none" lIns="0" tIns="0" rIns="40639" bIns="0" anchor="ctr">
            <a:spAutoFit/>
          </a:bodyPr>
          <a:lstStyle/>
          <a:p>
            <a:pPr marL="39688" algn="l" eaLnBrk="1" hangingPunct="1"/>
            <a:r>
              <a:rPr lang="en-US" dirty="0">
                <a:solidFill>
                  <a:srgbClr val="BA2D00"/>
                </a:solidFill>
                <a:sym typeface="Courier" pitchFamily="-32" charset="0"/>
              </a:rPr>
              <a:t>hello56</a:t>
            </a:r>
          </a:p>
        </p:txBody>
      </p:sp>
    </p:spTree>
    <p:extLst>
      <p:ext uri="{BB962C8B-B14F-4D97-AF65-F5344CB8AC3E}">
        <p14:creationId xmlns:p14="http://schemas.microsoft.com/office/powerpoint/2010/main" val="3590985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500"/>
                                  </p:iterate>
                                  <p:childTnLst>
                                    <p:set>
                                      <p:cBhvr>
                                        <p:cTn id="18" dur="1" fill="hold">
                                          <p:stCondLst>
                                            <p:cond delay="74"/>
                                          </p:stCondLst>
                                        </p:cTn>
                                        <p:tgtEl>
                                          <p:spTgt spid="9421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500"/>
                                  </p:iterate>
                                  <p:childTnLst>
                                    <p:set>
                                      <p:cBhvr>
                                        <p:cTn id="22" dur="1" fill="hold">
                                          <p:stCondLst>
                                            <p:cond delay="74"/>
                                          </p:stCondLst>
                                        </p:cTn>
                                        <p:tgtEl>
                                          <p:spTgt spid="94211">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p:tmAbs val="500"/>
                                  </p:iterate>
                                  <p:childTnLst>
                                    <p:set>
                                      <p:cBhvr>
                                        <p:cTn id="26" dur="1" fill="hold">
                                          <p:stCondLst>
                                            <p:cond delay="74"/>
                                          </p:stCondLst>
                                        </p:cTn>
                                        <p:tgtEl>
                                          <p:spTgt spid="94211">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p:tmAbs val="500"/>
                                  </p:iterate>
                                  <p:childTnLst>
                                    <p:set>
                                      <p:cBhvr>
                                        <p:cTn id="30" dur="1" fill="hold">
                                          <p:stCondLst>
                                            <p:cond delay="74"/>
                                          </p:stCondLst>
                                        </p:cTn>
                                        <p:tgtEl>
                                          <p:spTgt spid="94211">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iterate>
                                    <p:tmAbs val="500"/>
                                  </p:iterate>
                                  <p:childTnLst>
                                    <p:set>
                                      <p:cBhvr>
                                        <p:cTn id="34" dur="1" fill="hold">
                                          <p:stCondLst>
                                            <p:cond delay="74"/>
                                          </p:stCondLst>
                                        </p:cTn>
                                        <p:tgtEl>
                                          <p:spTgt spid="94211">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iterate>
                                    <p:tmAbs val="500"/>
                                  </p:iterate>
                                  <p:childTnLst>
                                    <p:set>
                                      <p:cBhvr>
                                        <p:cTn id="38" dur="1" fill="hold">
                                          <p:stCondLst>
                                            <p:cond delay="74"/>
                                          </p:stCondLst>
                                        </p:cTn>
                                        <p:tgtEl>
                                          <p:spTgt spid="94211">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iterate>
                                    <p:tmAbs val="500"/>
                                  </p:iterate>
                                  <p:childTnLst>
                                    <p:set>
                                      <p:cBhvr>
                                        <p:cTn id="42" dur="1" fill="hold">
                                          <p:stCondLst>
                                            <p:cond delay="74"/>
                                          </p:stCondLst>
                                        </p:cTn>
                                        <p:tgtEl>
                                          <p:spTgt spid="94211">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iterate>
                                    <p:tmAbs val="500"/>
                                  </p:iterate>
                                  <p:childTnLst>
                                    <p:set>
                                      <p:cBhvr>
                                        <p:cTn id="46" dur="1" fill="hold">
                                          <p:stCondLst>
                                            <p:cond delay="74"/>
                                          </p:stCondLst>
                                        </p:cTn>
                                        <p:tgtEl>
                                          <p:spTgt spid="94211">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94212"/>
                                        </p:tgtEl>
                                        <p:attrNameLst>
                                          <p:attrName>style.visibility</p:attrName>
                                        </p:attrNameLst>
                                      </p:cBhvr>
                                      <p:to>
                                        <p:strVal val="visible"/>
                                      </p:to>
                                    </p:set>
                                    <p:anim calcmode="lin" valueType="num">
                                      <p:cBhvr additive="base">
                                        <p:cTn id="51" dur="500" fill="hold"/>
                                        <p:tgtEl>
                                          <p:spTgt spid="94212"/>
                                        </p:tgtEl>
                                        <p:attrNameLst>
                                          <p:attrName>ppt_x</p:attrName>
                                        </p:attrNameLst>
                                      </p:cBhvr>
                                      <p:tavLst>
                                        <p:tav tm="0">
                                          <p:val>
                                            <p:strVal val="0-#ppt_w/2"/>
                                          </p:val>
                                        </p:tav>
                                        <p:tav tm="100000">
                                          <p:val>
                                            <p:strVal val="#ppt_x"/>
                                          </p:val>
                                        </p:tav>
                                      </p:tavLst>
                                    </p:anim>
                                    <p:anim calcmode="lin" valueType="num">
                                      <p:cBhvr additive="base">
                                        <p:cTn id="52"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bldLvl="5" autoUpdateAnimBg="0"/>
      <p:bldP spid="8" grpId="0" autoUpdateAnimBg="0"/>
      <p:bldP spid="9"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717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Using + and += with</a:t>
            </a:r>
            <a:br>
              <a:rPr lang="en-US" dirty="0" smtClean="0"/>
            </a:br>
            <a:r>
              <a:rPr lang="en-US" dirty="0" smtClean="0"/>
              <a:t>string variables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685472453"/>
              </p:ext>
            </p:extLst>
          </p:nvPr>
        </p:nvGraphicFramePr>
        <p:xfrm>
          <a:off x="770021" y="1840832"/>
          <a:ext cx="7300913" cy="4246563"/>
        </p:xfrm>
        <a:graphic>
          <a:graphicData uri="http://schemas.openxmlformats.org/presentationml/2006/ole">
            <mc:AlternateContent xmlns:mc="http://schemas.openxmlformats.org/markup-compatibility/2006">
              <mc:Choice xmlns:v="urn:schemas-microsoft-com:vml" Requires="v">
                <p:oleObj spid="_x0000_s42017" name="Document" r:id="rId3" imgW="7301323" imgH="4252739" progId="Word.Document.12">
                  <p:embed/>
                </p:oleObj>
              </mc:Choice>
              <mc:Fallback>
                <p:oleObj name="Document" r:id="rId3" imgW="7301323" imgH="425273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21" y="1840832"/>
                        <a:ext cx="730091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4549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1331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a:xfrm>
            <a:off x="381000" y="355847"/>
            <a:ext cx="7821304" cy="1054394"/>
          </a:xfrm>
        </p:spPr>
        <p:txBody>
          <a:bodyPr/>
          <a:lstStyle/>
          <a:p>
            <a:r>
              <a:rPr lang="en-US" dirty="0" smtClean="0"/>
              <a:t>Putting the class declaration</a:t>
            </a:r>
            <a:br>
              <a:rPr lang="en-US" dirty="0" smtClean="0"/>
            </a:br>
            <a:r>
              <a:rPr lang="en-US" dirty="0" smtClean="0"/>
              <a:t>together with the main() method</a:t>
            </a:r>
            <a:endParaRPr lang="en-US" dirty="0"/>
          </a:p>
        </p:txBody>
      </p:sp>
      <p:graphicFrame>
        <p:nvGraphicFramePr>
          <p:cNvPr id="13314" name="Object 4"/>
          <p:cNvGraphicFramePr>
            <a:graphicFrameLocks noChangeAspect="1"/>
          </p:cNvGraphicFramePr>
          <p:nvPr>
            <p:extLst>
              <p:ext uri="{D42A27DB-BD31-4B8C-83A1-F6EECF244321}">
                <p14:modId xmlns:p14="http://schemas.microsoft.com/office/powerpoint/2010/main" val="547009572"/>
              </p:ext>
            </p:extLst>
          </p:nvPr>
        </p:nvGraphicFramePr>
        <p:xfrm>
          <a:off x="529390" y="1720516"/>
          <a:ext cx="7300913" cy="2274888"/>
        </p:xfrm>
        <a:graphic>
          <a:graphicData uri="http://schemas.openxmlformats.org/presentationml/2006/ole">
            <mc:AlternateContent xmlns:mc="http://schemas.openxmlformats.org/markup-compatibility/2006">
              <mc:Choice xmlns:v="urn:schemas-microsoft-com:vml" Requires="v">
                <p:oleObj spid="_x0000_s37952" name="Document" r:id="rId3" imgW="7301323" imgH="2275617" progId="Word.Document.12">
                  <p:embed/>
                </p:oleObj>
              </mc:Choice>
              <mc:Fallback>
                <p:oleObj name="Document" r:id="rId3" imgW="7301323" imgH="2275617"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90" y="1720516"/>
                        <a:ext cx="7300913"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77727781"/>
              </p:ext>
            </p:extLst>
          </p:nvPr>
        </p:nvGraphicFramePr>
        <p:xfrm>
          <a:off x="529390" y="4391276"/>
          <a:ext cx="7300913" cy="1814512"/>
        </p:xfrm>
        <a:graphic>
          <a:graphicData uri="http://schemas.openxmlformats.org/presentationml/2006/ole">
            <mc:AlternateContent xmlns:mc="http://schemas.openxmlformats.org/markup-compatibility/2006">
              <mc:Choice xmlns:v="urn:schemas-microsoft-com:vml" Requires="v">
                <p:oleObj spid="_x0000_s37953" name="Document" r:id="rId5" imgW="7301323" imgH="1815452" progId="Word.Document.12">
                  <p:embed/>
                </p:oleObj>
              </mc:Choice>
              <mc:Fallback>
                <p:oleObj name="Document" r:id="rId5" imgW="7301323" imgH="1815452"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390" y="4391276"/>
                        <a:ext cx="730091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01736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a:t>Java Escape Sequences</a:t>
            </a:r>
          </a:p>
        </p:txBody>
      </p:sp>
      <p:graphicFrame>
        <p:nvGraphicFramePr>
          <p:cNvPr id="160836" name="Group 68"/>
          <p:cNvGraphicFramePr>
            <a:graphicFrameLocks noGrp="1"/>
          </p:cNvGraphicFramePr>
          <p:nvPr>
            <p:ph type="tbl" idx="4294967295"/>
            <p:extLst>
              <p:ext uri="{D42A27DB-BD31-4B8C-83A1-F6EECF244321}">
                <p14:modId xmlns:p14="http://schemas.microsoft.com/office/powerpoint/2010/main" val="3237403413"/>
              </p:ext>
            </p:extLst>
          </p:nvPr>
        </p:nvGraphicFramePr>
        <p:xfrm>
          <a:off x="457197" y="1816767"/>
          <a:ext cx="8294687" cy="4572002"/>
        </p:xfrm>
        <a:graphic>
          <a:graphicData uri="http://schemas.openxmlformats.org/drawingml/2006/table">
            <a:tbl>
              <a:tblPr/>
              <a:tblGrid>
                <a:gridCol w="650875"/>
                <a:gridCol w="1625600"/>
                <a:gridCol w="6018212"/>
              </a:tblGrid>
              <a:tr h="652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rPr>
                        <a:t>\n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newline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Advances the cursor to the next line for subsequent printing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4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rPr>
                        <a: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tab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Causes the cursor to skip over to the next tab stop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2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rPr>
                        <a: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backspace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Causes the cursor to back up, or move left, one position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4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rPr>
                        <a:t>\r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carriage return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Causes the cursor to go to the beginning of the current line, not the next 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2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backslash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Causes a backslash to be printed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4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rPr>
                        <a:t>\</a:t>
                      </a:r>
                      <a:r>
                        <a:rPr lang="en-US" sz="1800" b="1" dirty="0" smtClean="0">
                          <a:solidFill>
                            <a:schemeClr val="tx1"/>
                          </a:solidFill>
                          <a:latin typeface="Courier New" pitchFamily="49" charset="0"/>
                          <a:cs typeface="Courier New" pitchFamily="49" charset="0"/>
                        </a:rPr>
                        <a:t>'</a:t>
                      </a:r>
                      <a:endParaRPr kumimoji="0" lang="en-US" sz="1800" b="1" i="0" u="none" strike="noStrike" cap="none" normalizeH="0" baseline="0" dirty="0" smtClean="0">
                        <a:ln>
                          <a:noFill/>
                        </a:ln>
                        <a:solidFill>
                          <a:schemeClr val="tx1"/>
                        </a:solidFill>
                        <a:effectLst/>
                        <a:latin typeface="Courier New" pitchFamily="49"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single quote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Causes a single quotation mark to be printed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2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rPr>
                        <a:t>\</a:t>
                      </a:r>
                      <a:r>
                        <a:rPr lang="en-US" sz="1800" dirty="0" smtClean="0">
                          <a:latin typeface="Courier New" pitchFamily="49" charset="0"/>
                        </a:rPr>
                        <a:t>"</a:t>
                      </a:r>
                      <a:endParaRPr kumimoji="0" lang="en-US" sz="1800" b="1" i="0" u="none" strike="noStrike" cap="none" normalizeH="0" baseline="0" dirty="0" smtClean="0">
                        <a:ln>
                          <a:noFill/>
                        </a:ln>
                        <a:solidFill>
                          <a:schemeClr val="tx1"/>
                        </a:solidFill>
                        <a:effectLst/>
                        <a:latin typeface="Courier New" pitchFamily="49"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double quote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Causes a double quotation mark to be printed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4448336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idx="1"/>
          </p:nvPr>
        </p:nvSpPr>
        <p:spPr/>
        <p:txBody>
          <a:bodyPr>
            <a:normAutofit lnSpcReduction="10000"/>
          </a:bodyPr>
          <a:lstStyle/>
          <a:p>
            <a:pPr>
              <a:lnSpc>
                <a:spcPct val="90000"/>
              </a:lnSpc>
            </a:pPr>
            <a:r>
              <a:rPr lang="en-US" sz="2400" dirty="0"/>
              <a:t>Even though the escape sequences are comprised of two characters, they are treated by the compiler as a single character</a:t>
            </a:r>
            <a:r>
              <a:rPr lang="en-US" sz="2800" dirty="0"/>
              <a:t>.</a:t>
            </a:r>
          </a:p>
          <a:p>
            <a:pPr lvl="2">
              <a:lnSpc>
                <a:spcPct val="90000"/>
              </a:lnSpc>
              <a:buFontTx/>
              <a:buNone/>
            </a:pPr>
            <a:r>
              <a:rPr lang="en-US" sz="1400" dirty="0" err="1">
                <a:latin typeface="Courier New" pitchFamily="49" charset="0"/>
              </a:rPr>
              <a:t>System.out.print</a:t>
            </a:r>
            <a:r>
              <a:rPr lang="en-US" sz="1400" dirty="0">
                <a:latin typeface="Courier New" pitchFamily="49" charset="0"/>
              </a:rPr>
              <a:t>("These are our top sellers:\n");</a:t>
            </a:r>
          </a:p>
          <a:p>
            <a:pPr lvl="2">
              <a:lnSpc>
                <a:spcPct val="90000"/>
              </a:lnSpc>
              <a:buFontTx/>
              <a:buNone/>
            </a:pPr>
            <a:r>
              <a:rPr lang="en-US" sz="1400" dirty="0" err="1">
                <a:latin typeface="Courier New" pitchFamily="49" charset="0"/>
              </a:rPr>
              <a:t>System.out.print</a:t>
            </a:r>
            <a:r>
              <a:rPr lang="en-US" sz="1400" dirty="0">
                <a:latin typeface="Courier New" pitchFamily="49" charset="0"/>
              </a:rPr>
              <a:t>("\</a:t>
            </a:r>
            <a:r>
              <a:rPr lang="en-US" sz="1400" dirty="0" err="1">
                <a:latin typeface="Courier New" pitchFamily="49" charset="0"/>
              </a:rPr>
              <a:t>tComputer</a:t>
            </a:r>
            <a:r>
              <a:rPr lang="en-US" sz="1400" dirty="0">
                <a:latin typeface="Courier New" pitchFamily="49" charset="0"/>
              </a:rPr>
              <a:t> games\n\</a:t>
            </a:r>
            <a:r>
              <a:rPr lang="en-US" sz="1400" dirty="0" err="1">
                <a:latin typeface="Courier New" pitchFamily="49" charset="0"/>
              </a:rPr>
              <a:t>tCoffee</a:t>
            </a:r>
            <a:r>
              <a:rPr lang="en-US" sz="1400" dirty="0">
                <a:latin typeface="Courier New" pitchFamily="49" charset="0"/>
              </a:rPr>
              <a:t>\n ");</a:t>
            </a:r>
          </a:p>
          <a:p>
            <a:pPr lvl="2">
              <a:lnSpc>
                <a:spcPct val="90000"/>
              </a:lnSpc>
              <a:buFontTx/>
              <a:buNone/>
            </a:pPr>
            <a:r>
              <a:rPr lang="en-US" sz="1400" dirty="0" err="1">
                <a:latin typeface="Courier New" pitchFamily="49" charset="0"/>
              </a:rPr>
              <a:t>System.out.println</a:t>
            </a:r>
            <a:r>
              <a:rPr lang="en-US" sz="1400" dirty="0">
                <a:latin typeface="Courier New" pitchFamily="49" charset="0"/>
              </a:rPr>
              <a:t>("\</a:t>
            </a:r>
            <a:r>
              <a:rPr lang="en-US" sz="1400" dirty="0" err="1">
                <a:latin typeface="Courier New" pitchFamily="49" charset="0"/>
              </a:rPr>
              <a:t>tAspirin</a:t>
            </a:r>
            <a:r>
              <a:rPr lang="en-US" sz="1400" dirty="0">
                <a:latin typeface="Courier New" pitchFamily="49" charset="0"/>
              </a:rPr>
              <a:t>");</a:t>
            </a:r>
          </a:p>
          <a:p>
            <a:pPr>
              <a:lnSpc>
                <a:spcPct val="90000"/>
              </a:lnSpc>
              <a:buFontTx/>
              <a:buNone/>
              <a:tabLst>
                <a:tab pos="4283075" algn="l"/>
              </a:tabLst>
            </a:pPr>
            <a:r>
              <a:rPr lang="en-US" sz="1800" dirty="0">
                <a:latin typeface="Courier New" pitchFamily="49" charset="0"/>
              </a:rPr>
              <a:t>	</a:t>
            </a:r>
            <a:r>
              <a:rPr lang="en-US" sz="2400" dirty="0"/>
              <a:t>Would result in the following output:</a:t>
            </a:r>
          </a:p>
          <a:p>
            <a:pPr>
              <a:lnSpc>
                <a:spcPct val="90000"/>
              </a:lnSpc>
              <a:buFontTx/>
              <a:buNone/>
            </a:pPr>
            <a:r>
              <a:rPr lang="en-US" sz="1800" dirty="0">
                <a:latin typeface="Courier New" pitchFamily="49" charset="0"/>
              </a:rPr>
              <a:t>		</a:t>
            </a:r>
            <a:r>
              <a:rPr lang="en-US" sz="1600" dirty="0">
                <a:latin typeface="Courier New" pitchFamily="49" charset="0"/>
              </a:rPr>
              <a:t>These are our top seller:</a:t>
            </a:r>
          </a:p>
          <a:p>
            <a:pPr>
              <a:lnSpc>
                <a:spcPct val="90000"/>
              </a:lnSpc>
              <a:buFontTx/>
              <a:buNone/>
            </a:pPr>
            <a:r>
              <a:rPr lang="en-US" sz="1600" dirty="0">
                <a:latin typeface="Courier New" pitchFamily="49" charset="0"/>
              </a:rPr>
              <a:t>			Computer games</a:t>
            </a:r>
          </a:p>
          <a:p>
            <a:pPr>
              <a:lnSpc>
                <a:spcPct val="90000"/>
              </a:lnSpc>
              <a:buFontTx/>
              <a:buNone/>
            </a:pPr>
            <a:r>
              <a:rPr lang="en-US" sz="1600" dirty="0">
                <a:latin typeface="Courier New" pitchFamily="49" charset="0"/>
              </a:rPr>
              <a:t>			Coffee</a:t>
            </a:r>
          </a:p>
          <a:p>
            <a:pPr>
              <a:lnSpc>
                <a:spcPct val="90000"/>
              </a:lnSpc>
              <a:buFontTx/>
              <a:buNone/>
            </a:pPr>
            <a:r>
              <a:rPr lang="en-US" sz="1600" dirty="0">
                <a:latin typeface="Courier New" pitchFamily="49" charset="0"/>
              </a:rPr>
              <a:t>			</a:t>
            </a:r>
            <a:r>
              <a:rPr lang="en-US" sz="1600" dirty="0" err="1">
                <a:latin typeface="Courier New" pitchFamily="49" charset="0"/>
              </a:rPr>
              <a:t>Asprin</a:t>
            </a:r>
            <a:endParaRPr lang="en-US" sz="1600" dirty="0">
              <a:latin typeface="Courier New" pitchFamily="49" charset="0"/>
            </a:endParaRPr>
          </a:p>
          <a:p>
            <a:pPr>
              <a:lnSpc>
                <a:spcPct val="90000"/>
              </a:lnSpc>
            </a:pPr>
            <a:r>
              <a:rPr lang="en-US" sz="2400" dirty="0"/>
              <a:t>With these escape sequences, complex text output can be achieved.</a:t>
            </a:r>
          </a:p>
        </p:txBody>
      </p:sp>
      <p:sp>
        <p:nvSpPr>
          <p:cNvPr id="27651" name="Rectangle 2"/>
          <p:cNvSpPr>
            <a:spLocks noGrp="1" noChangeArrowheads="1"/>
          </p:cNvSpPr>
          <p:nvPr>
            <p:ph type="title"/>
          </p:nvPr>
        </p:nvSpPr>
        <p:spPr/>
        <p:txBody>
          <a:bodyPr/>
          <a:lstStyle/>
          <a:p>
            <a:r>
              <a:rPr lang="en-US"/>
              <a:t>Java Escape Sequences</a:t>
            </a:r>
          </a:p>
        </p:txBody>
      </p:sp>
    </p:spTree>
    <p:extLst>
      <p:ext uri="{BB962C8B-B14F-4D97-AF65-F5344CB8AC3E}">
        <p14:creationId xmlns:p14="http://schemas.microsoft.com/office/powerpoint/2010/main" val="38770230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Examples of </a:t>
            </a:r>
            <a:br>
              <a:rPr lang="en-US" dirty="0" smtClean="0"/>
            </a:br>
            <a:r>
              <a:rPr lang="en-US" dirty="0" smtClean="0"/>
              <a:t>Java Escape Sequences</a:t>
            </a:r>
            <a:endParaRPr lang="en-US" dirty="0"/>
          </a:p>
        </p:txBody>
      </p:sp>
      <p:graphicFrame>
        <p:nvGraphicFramePr>
          <p:cNvPr id="4" name="Content Placeholder 3"/>
          <p:cNvGraphicFramePr>
            <a:graphicFrameLocks noGrp="1" noChangeAspect="1"/>
          </p:cNvGraphicFramePr>
          <p:nvPr>
            <p:ph idx="1"/>
          </p:nvPr>
        </p:nvGraphicFramePr>
        <p:xfrm>
          <a:off x="934243" y="2132013"/>
          <a:ext cx="7300913" cy="3581400"/>
        </p:xfrm>
        <a:graphic>
          <a:graphicData uri="http://schemas.openxmlformats.org/presentationml/2006/ole">
            <mc:AlternateContent xmlns:mc="http://schemas.openxmlformats.org/markup-compatibility/2006">
              <mc:Choice xmlns:v="urn:schemas-microsoft-com:vml" Requires="v">
                <p:oleObj spid="_x0000_s43041" name="Document" r:id="rId3" imgW="7301323" imgH="3581936" progId="Word.Document.12">
                  <p:embed/>
                </p:oleObj>
              </mc:Choice>
              <mc:Fallback>
                <p:oleObj name="Document" r:id="rId3" imgW="7301323" imgH="3581936"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43" y="2132013"/>
                        <a:ext cx="73009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01740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Using the</a:t>
            </a:r>
            <a:br>
              <a:rPr lang="en-US" dirty="0" smtClean="0"/>
            </a:br>
            <a:r>
              <a:rPr lang="en-US" dirty="0" smtClean="0"/>
              <a:t>console</a:t>
            </a:r>
            <a:br>
              <a:rPr lang="en-US" dirty="0" smtClean="0"/>
            </a:br>
            <a:r>
              <a:rPr lang="en-US" dirty="0" smtClean="0"/>
              <a:t>for input</a:t>
            </a:r>
            <a:br>
              <a:rPr lang="en-US" dirty="0" smtClean="0"/>
            </a:br>
            <a:r>
              <a:rPr lang="en-US" dirty="0" smtClean="0"/>
              <a:t>and output</a:t>
            </a:r>
            <a:endParaRPr lang="en-US" dirty="0"/>
          </a:p>
        </p:txBody>
      </p:sp>
    </p:spTree>
    <p:extLst>
      <p:ext uri="{BB962C8B-B14F-4D97-AF65-F5344CB8AC3E}">
        <p14:creationId xmlns:p14="http://schemas.microsoft.com/office/powerpoint/2010/main" val="17082060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p:txBody>
          <a:bodyPr/>
          <a:lstStyle/>
          <a:p>
            <a:r>
              <a:rPr lang="en-US" dirty="0"/>
              <a:t>The console window that starts a Java application is typically known as the </a:t>
            </a:r>
            <a:r>
              <a:rPr lang="en-US" i="1" dirty="0"/>
              <a:t>standard output</a:t>
            </a:r>
            <a:r>
              <a:rPr lang="en-US" dirty="0"/>
              <a:t> device.</a:t>
            </a:r>
          </a:p>
          <a:p>
            <a:r>
              <a:rPr lang="en-US" dirty="0"/>
              <a:t>The </a:t>
            </a:r>
            <a:r>
              <a:rPr lang="en-US" i="1" dirty="0"/>
              <a:t>standard input</a:t>
            </a:r>
            <a:r>
              <a:rPr lang="en-US" dirty="0"/>
              <a:t> device is typically the keyboard.</a:t>
            </a:r>
          </a:p>
          <a:p>
            <a:r>
              <a:rPr lang="en-US" dirty="0"/>
              <a:t>Java sends information to the standard output device by using a Java class stored in the standard Java library</a:t>
            </a:r>
            <a:r>
              <a:rPr lang="en-US" dirty="0" smtClean="0"/>
              <a:t>.</a:t>
            </a:r>
          </a:p>
          <a:p>
            <a:r>
              <a:rPr lang="en-US" dirty="0"/>
              <a:t>Java classes in the standard Java library are accessed using the Java Applications Programming Interface (API).</a:t>
            </a:r>
          </a:p>
          <a:p>
            <a:r>
              <a:rPr lang="en-US" dirty="0"/>
              <a:t>The standard Java library is commonly referred to as the </a:t>
            </a:r>
            <a:r>
              <a:rPr lang="en-US" i="1" dirty="0"/>
              <a:t>Java API</a:t>
            </a:r>
            <a:r>
              <a:rPr lang="en-US" dirty="0"/>
              <a:t>.</a:t>
            </a:r>
          </a:p>
          <a:p>
            <a:endParaRPr lang="en-US" dirty="0"/>
          </a:p>
        </p:txBody>
      </p:sp>
      <p:sp>
        <p:nvSpPr>
          <p:cNvPr id="19459" name="Rectangle 2"/>
          <p:cNvSpPr>
            <a:spLocks noGrp="1" noChangeArrowheads="1"/>
          </p:cNvSpPr>
          <p:nvPr>
            <p:ph type="title"/>
          </p:nvPr>
        </p:nvSpPr>
        <p:spPr/>
        <p:txBody>
          <a:bodyPr/>
          <a:lstStyle/>
          <a:p>
            <a:r>
              <a:rPr lang="en-US"/>
              <a:t>Console Output</a:t>
            </a:r>
          </a:p>
        </p:txBody>
      </p:sp>
    </p:spTree>
    <p:extLst>
      <p:ext uri="{BB962C8B-B14F-4D97-AF65-F5344CB8AC3E}">
        <p14:creationId xmlns:p14="http://schemas.microsoft.com/office/powerpoint/2010/main" val="11711263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p:txBody>
          <a:bodyPr/>
          <a:lstStyle/>
          <a:p>
            <a:r>
              <a:rPr lang="en-US" dirty="0" smtClean="0"/>
              <a:t>Consider the </a:t>
            </a:r>
            <a:r>
              <a:rPr lang="en-US" dirty="0"/>
              <a:t>line:</a:t>
            </a:r>
          </a:p>
          <a:p>
            <a:pPr lvl="1">
              <a:buFontTx/>
              <a:buNone/>
            </a:pPr>
            <a:r>
              <a:rPr lang="en-US" sz="2000" dirty="0" err="1">
                <a:latin typeface="Consolas" pitchFamily="49" charset="0"/>
                <a:cs typeface="Consolas" pitchFamily="49" charset="0"/>
              </a:rPr>
              <a:t>System.out.println</a:t>
            </a:r>
            <a:r>
              <a:rPr lang="en-US" sz="2000" dirty="0">
                <a:latin typeface="Consolas" pitchFamily="49" charset="0"/>
                <a:cs typeface="Consolas" pitchFamily="49" charset="0"/>
              </a:rPr>
              <a:t>("Programming is great fun!");</a:t>
            </a:r>
            <a:endParaRPr lang="en-US" dirty="0">
              <a:latin typeface="Consolas" pitchFamily="49" charset="0"/>
              <a:cs typeface="Consolas" pitchFamily="49" charset="0"/>
            </a:endParaRPr>
          </a:p>
          <a:p>
            <a:r>
              <a:rPr lang="en-US" dirty="0"/>
              <a:t>This line uses the </a:t>
            </a:r>
            <a:r>
              <a:rPr lang="en-US" dirty="0">
                <a:latin typeface="Courier New" pitchFamily="49" charset="0"/>
              </a:rPr>
              <a:t>System</a:t>
            </a:r>
            <a:r>
              <a:rPr lang="en-US" dirty="0"/>
              <a:t> class from the standard Java library.</a:t>
            </a:r>
          </a:p>
          <a:p>
            <a:r>
              <a:rPr lang="en-US" dirty="0"/>
              <a:t>The </a:t>
            </a:r>
            <a:r>
              <a:rPr lang="en-US" dirty="0">
                <a:latin typeface="Courier New" pitchFamily="49" charset="0"/>
              </a:rPr>
              <a:t>System</a:t>
            </a:r>
            <a:r>
              <a:rPr lang="en-US" dirty="0"/>
              <a:t> class contains methods and objects that perform system level tasks. </a:t>
            </a:r>
          </a:p>
          <a:p>
            <a:r>
              <a:rPr lang="en-US" dirty="0"/>
              <a:t>The </a:t>
            </a:r>
            <a:r>
              <a:rPr lang="en-US" dirty="0">
                <a:latin typeface="Courier New" pitchFamily="49" charset="0"/>
              </a:rPr>
              <a:t>out</a:t>
            </a:r>
            <a:r>
              <a:rPr lang="en-US" dirty="0"/>
              <a:t> object, a member of the </a:t>
            </a:r>
            <a:r>
              <a:rPr lang="en-US" dirty="0">
                <a:latin typeface="Courier New" pitchFamily="49" charset="0"/>
              </a:rPr>
              <a:t>System</a:t>
            </a:r>
            <a:r>
              <a:rPr lang="en-US" dirty="0"/>
              <a:t> class, contains the methods </a:t>
            </a:r>
            <a:r>
              <a:rPr lang="en-US" dirty="0">
                <a:latin typeface="Courier New" pitchFamily="49" charset="0"/>
              </a:rPr>
              <a:t>print</a:t>
            </a:r>
            <a:r>
              <a:rPr lang="en-US" dirty="0"/>
              <a:t> and </a:t>
            </a:r>
            <a:r>
              <a:rPr lang="en-US" dirty="0" err="1">
                <a:latin typeface="Courier New" pitchFamily="49" charset="0"/>
              </a:rPr>
              <a:t>println</a:t>
            </a:r>
            <a:r>
              <a:rPr lang="en-US" dirty="0" smtClean="0"/>
              <a:t>.</a:t>
            </a:r>
          </a:p>
          <a:p>
            <a:r>
              <a:rPr lang="en-US" dirty="0"/>
              <a:t>The </a:t>
            </a:r>
            <a:r>
              <a:rPr lang="en-US" dirty="0">
                <a:latin typeface="Courier New" pitchFamily="49" charset="0"/>
              </a:rPr>
              <a:t>print</a:t>
            </a:r>
            <a:r>
              <a:rPr lang="en-US" dirty="0"/>
              <a:t> and </a:t>
            </a:r>
            <a:r>
              <a:rPr lang="en-US" dirty="0" err="1">
                <a:latin typeface="Courier New" pitchFamily="49" charset="0"/>
              </a:rPr>
              <a:t>println</a:t>
            </a:r>
            <a:r>
              <a:rPr lang="en-US" dirty="0"/>
              <a:t> methods actually perform the task of sending characters to the output device.</a:t>
            </a:r>
          </a:p>
          <a:p>
            <a:r>
              <a:rPr lang="en-US" dirty="0" smtClean="0"/>
              <a:t>The </a:t>
            </a:r>
            <a:r>
              <a:rPr lang="en-US" dirty="0"/>
              <a:t>value inside the parenthesis will be sent to the output device (in this case, a string).</a:t>
            </a:r>
          </a:p>
          <a:p>
            <a:endParaRPr lang="en-US" dirty="0"/>
          </a:p>
        </p:txBody>
      </p:sp>
      <p:sp>
        <p:nvSpPr>
          <p:cNvPr id="21507" name="Rectangle 2"/>
          <p:cNvSpPr>
            <a:spLocks noGrp="1" noChangeArrowheads="1"/>
          </p:cNvSpPr>
          <p:nvPr>
            <p:ph type="title"/>
          </p:nvPr>
        </p:nvSpPr>
        <p:spPr/>
        <p:txBody>
          <a:bodyPr/>
          <a:lstStyle/>
          <a:p>
            <a:r>
              <a:rPr lang="en-US"/>
              <a:t>Console Output</a:t>
            </a:r>
          </a:p>
        </p:txBody>
      </p:sp>
      <p:grpSp>
        <p:nvGrpSpPr>
          <p:cNvPr id="4" name="Group 3"/>
          <p:cNvGrpSpPr/>
          <p:nvPr/>
        </p:nvGrpSpPr>
        <p:grpSpPr>
          <a:xfrm>
            <a:off x="7829550" y="152400"/>
            <a:ext cx="1009650" cy="1186766"/>
            <a:chOff x="7772400" y="158065"/>
            <a:chExt cx="1009650" cy="1186766"/>
          </a:xfrm>
        </p:grpSpPr>
        <p:sp>
          <p:nvSpPr>
            <p:cNvPr id="5" name="Rectangle 4"/>
            <p:cNvSpPr/>
            <p:nvPr/>
          </p:nvSpPr>
          <p:spPr>
            <a:xfrm>
              <a:off x="7848600" y="914400"/>
              <a:ext cx="933450" cy="430431"/>
            </a:xfrm>
            <a:prstGeom prst="rect">
              <a:avLst/>
            </a:prstGeom>
            <a:solidFill>
              <a:srgbClr val="5E8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36-37</a:t>
              </a:r>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58065"/>
              <a:ext cx="971550" cy="971550"/>
            </a:xfrm>
            <a:prstGeom prst="rect">
              <a:avLst/>
            </a:prstGeom>
          </p:spPr>
        </p:pic>
      </p:grpSp>
    </p:spTree>
    <p:extLst>
      <p:ext uri="{BB962C8B-B14F-4D97-AF65-F5344CB8AC3E}">
        <p14:creationId xmlns:p14="http://schemas.microsoft.com/office/powerpoint/2010/main" val="9890903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p:txBody>
          <a:bodyPr/>
          <a:lstStyle/>
          <a:p>
            <a:r>
              <a:rPr lang="en-US" dirty="0"/>
              <a:t>The </a:t>
            </a:r>
            <a:r>
              <a:rPr lang="en-US" dirty="0" err="1">
                <a:latin typeface="Courier New" pitchFamily="49" charset="0"/>
              </a:rPr>
              <a:t>println</a:t>
            </a:r>
            <a:r>
              <a:rPr lang="en-US" dirty="0"/>
              <a:t> method places a newline character at the end of whatever is being printed out.</a:t>
            </a:r>
          </a:p>
          <a:p>
            <a:r>
              <a:rPr lang="en-US" dirty="0"/>
              <a:t>The following lines:</a:t>
            </a:r>
          </a:p>
          <a:p>
            <a:pPr lvl="2">
              <a:buFontTx/>
              <a:buNone/>
            </a:pPr>
            <a:r>
              <a:rPr lang="en-US" sz="1800" dirty="0" err="1">
                <a:latin typeface="Courier New" pitchFamily="49" charset="0"/>
              </a:rPr>
              <a:t>System.out.println</a:t>
            </a:r>
            <a:r>
              <a:rPr lang="en-US" sz="1800" dirty="0">
                <a:latin typeface="Courier New" pitchFamily="49" charset="0"/>
              </a:rPr>
              <a:t>("This is being printed out");</a:t>
            </a:r>
            <a:endParaRPr lang="en-US" dirty="0"/>
          </a:p>
          <a:p>
            <a:pPr lvl="2">
              <a:buFontTx/>
              <a:buNone/>
            </a:pPr>
            <a:r>
              <a:rPr lang="en-US" sz="1800" dirty="0" err="1">
                <a:latin typeface="Courier New" pitchFamily="49" charset="0"/>
              </a:rPr>
              <a:t>System.out.println</a:t>
            </a:r>
            <a:r>
              <a:rPr lang="en-US" sz="1800" dirty="0">
                <a:latin typeface="Courier New" pitchFamily="49" charset="0"/>
              </a:rPr>
              <a:t>("on two separate lines.");</a:t>
            </a:r>
            <a:endParaRPr lang="en-US" dirty="0"/>
          </a:p>
          <a:p>
            <a:pPr marL="457200" lvl="1" indent="0">
              <a:buFontTx/>
              <a:buNone/>
            </a:pPr>
            <a:r>
              <a:rPr lang="en-US" dirty="0"/>
              <a:t>Would be printed out on separate lines since the first statement sends a newline command to the screen</a:t>
            </a:r>
            <a:r>
              <a:rPr lang="en-US" dirty="0" smtClean="0"/>
              <a:t>.</a:t>
            </a:r>
          </a:p>
          <a:p>
            <a:pPr marL="525780" indent="-342900"/>
            <a:r>
              <a:rPr lang="en-US" dirty="0" smtClean="0"/>
              <a:t>Use </a:t>
            </a:r>
            <a:r>
              <a:rPr lang="en-US" dirty="0" err="1" smtClean="0">
                <a:latin typeface="Consolas" pitchFamily="49" charset="0"/>
                <a:cs typeface="Consolas" pitchFamily="49" charset="0"/>
              </a:rPr>
              <a:t>println</a:t>
            </a:r>
            <a:r>
              <a:rPr lang="en-US" dirty="0" smtClean="0">
                <a:latin typeface="Consolas" pitchFamily="49" charset="0"/>
                <a:cs typeface="Consolas" pitchFamily="49" charset="0"/>
              </a:rPr>
              <a:t>(); </a:t>
            </a:r>
            <a:r>
              <a:rPr lang="en-US" dirty="0" smtClean="0"/>
              <a:t>to print a blank line</a:t>
            </a:r>
          </a:p>
        </p:txBody>
      </p:sp>
      <p:sp>
        <p:nvSpPr>
          <p:cNvPr id="23555" name="Rectangle 2"/>
          <p:cNvSpPr>
            <a:spLocks noGrp="1" noChangeArrowheads="1"/>
          </p:cNvSpPr>
          <p:nvPr>
            <p:ph type="title"/>
          </p:nvPr>
        </p:nvSpPr>
        <p:spPr/>
        <p:txBody>
          <a:bodyPr/>
          <a:lstStyle/>
          <a:p>
            <a:r>
              <a:rPr lang="en-US" dirty="0" smtClean="0"/>
              <a:t>Console Output:</a:t>
            </a:r>
            <a:br>
              <a:rPr lang="en-US" dirty="0" smtClean="0"/>
            </a:br>
            <a:r>
              <a:rPr lang="en-US" dirty="0" err="1" smtClean="0"/>
              <a:t>println</a:t>
            </a:r>
            <a:endParaRPr lang="en-US" dirty="0"/>
          </a:p>
        </p:txBody>
      </p:sp>
      <p:grpSp>
        <p:nvGrpSpPr>
          <p:cNvPr id="4" name="Group 3"/>
          <p:cNvGrpSpPr/>
          <p:nvPr/>
        </p:nvGrpSpPr>
        <p:grpSpPr>
          <a:xfrm>
            <a:off x="7829550" y="152400"/>
            <a:ext cx="1009650" cy="1186766"/>
            <a:chOff x="7772400" y="158065"/>
            <a:chExt cx="1009650" cy="1186766"/>
          </a:xfrm>
        </p:grpSpPr>
        <p:sp>
          <p:nvSpPr>
            <p:cNvPr id="5" name="Rectangle 4"/>
            <p:cNvSpPr/>
            <p:nvPr/>
          </p:nvSpPr>
          <p:spPr>
            <a:xfrm>
              <a:off x="7848600" y="914400"/>
              <a:ext cx="933450" cy="430431"/>
            </a:xfrm>
            <a:prstGeom prst="rect">
              <a:avLst/>
            </a:prstGeom>
            <a:solidFill>
              <a:srgbClr val="5E8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36-37</a:t>
              </a:r>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58065"/>
              <a:ext cx="971550" cy="971550"/>
            </a:xfrm>
            <a:prstGeom prst="rect">
              <a:avLst/>
            </a:prstGeom>
          </p:spPr>
        </p:pic>
      </p:grpSp>
    </p:spTree>
    <p:extLst>
      <p:ext uri="{BB962C8B-B14F-4D97-AF65-F5344CB8AC3E}">
        <p14:creationId xmlns:p14="http://schemas.microsoft.com/office/powerpoint/2010/main" val="29560203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p:txBody>
          <a:bodyPr>
            <a:normAutofit/>
          </a:bodyPr>
          <a:lstStyle/>
          <a:p>
            <a:r>
              <a:rPr lang="en-US" sz="2400" dirty="0"/>
              <a:t>The </a:t>
            </a:r>
            <a:r>
              <a:rPr lang="en-US" sz="2400" dirty="0">
                <a:latin typeface="Courier New" pitchFamily="49" charset="0"/>
              </a:rPr>
              <a:t>print</a:t>
            </a:r>
            <a:r>
              <a:rPr lang="en-US" sz="2400" dirty="0"/>
              <a:t> statement works very similarly to the </a:t>
            </a:r>
            <a:r>
              <a:rPr lang="en-US" sz="2400" dirty="0" err="1">
                <a:latin typeface="Courier New" pitchFamily="49" charset="0"/>
              </a:rPr>
              <a:t>println</a:t>
            </a:r>
            <a:r>
              <a:rPr lang="en-US" sz="2400" dirty="0"/>
              <a:t> statement.</a:t>
            </a:r>
          </a:p>
          <a:p>
            <a:r>
              <a:rPr lang="en-US" sz="2400" dirty="0"/>
              <a:t>However, the </a:t>
            </a:r>
            <a:r>
              <a:rPr lang="en-US" sz="2400" dirty="0">
                <a:latin typeface="Courier New" pitchFamily="49" charset="0"/>
              </a:rPr>
              <a:t>print</a:t>
            </a:r>
            <a:r>
              <a:rPr lang="en-US" sz="2400" dirty="0"/>
              <a:t> statement does not put a newline character at the end of the output.</a:t>
            </a:r>
          </a:p>
          <a:p>
            <a:r>
              <a:rPr lang="en-US" sz="2400" dirty="0"/>
              <a:t>The lines:</a:t>
            </a:r>
          </a:p>
          <a:p>
            <a:pPr lvl="2">
              <a:spcBef>
                <a:spcPct val="0"/>
              </a:spcBef>
              <a:buFontTx/>
              <a:buNone/>
            </a:pPr>
            <a:r>
              <a:rPr lang="en-US" dirty="0" err="1">
                <a:latin typeface="Consolas" pitchFamily="49" charset="0"/>
                <a:cs typeface="Consolas" pitchFamily="49" charset="0"/>
              </a:rPr>
              <a:t>System.out.print</a:t>
            </a:r>
            <a:r>
              <a:rPr lang="en-US" dirty="0">
                <a:latin typeface="Consolas" pitchFamily="49" charset="0"/>
                <a:cs typeface="Consolas" pitchFamily="49" charset="0"/>
              </a:rPr>
              <a:t>("These lines will be");</a:t>
            </a:r>
          </a:p>
          <a:p>
            <a:pPr lvl="2">
              <a:spcBef>
                <a:spcPct val="0"/>
              </a:spcBef>
              <a:buFontTx/>
              <a:buNone/>
            </a:pPr>
            <a:r>
              <a:rPr lang="en-US" dirty="0" err="1">
                <a:latin typeface="Consolas" pitchFamily="49" charset="0"/>
                <a:cs typeface="Consolas" pitchFamily="49" charset="0"/>
              </a:rPr>
              <a:t>System.out.print</a:t>
            </a:r>
            <a:r>
              <a:rPr lang="en-US" dirty="0">
                <a:latin typeface="Consolas" pitchFamily="49" charset="0"/>
                <a:cs typeface="Consolas" pitchFamily="49" charset="0"/>
              </a:rPr>
              <a:t>("printed on");</a:t>
            </a:r>
          </a:p>
          <a:p>
            <a:pPr lvl="2">
              <a:spcBef>
                <a:spcPct val="0"/>
              </a:spcBef>
              <a:buFontTx/>
              <a:buNone/>
            </a:pPr>
            <a:r>
              <a:rPr lang="en-US" dirty="0" err="1">
                <a:latin typeface="Consolas" pitchFamily="49" charset="0"/>
                <a:cs typeface="Consolas" pitchFamily="49" charset="0"/>
              </a:rPr>
              <a:t>System.out.println</a:t>
            </a:r>
            <a:r>
              <a:rPr lang="en-US" dirty="0">
                <a:latin typeface="Consolas" pitchFamily="49" charset="0"/>
                <a:cs typeface="Consolas" pitchFamily="49" charset="0"/>
              </a:rPr>
              <a:t>("the same line.");</a:t>
            </a:r>
          </a:p>
          <a:p>
            <a:pPr lvl="1">
              <a:buFontTx/>
              <a:buNone/>
            </a:pPr>
            <a:r>
              <a:rPr lang="en-US" sz="2000" dirty="0"/>
              <a:t>Will output: </a:t>
            </a:r>
            <a:br>
              <a:rPr lang="en-US" sz="2000" dirty="0"/>
            </a:br>
            <a:r>
              <a:rPr lang="en-US" sz="1600" dirty="0">
                <a:latin typeface="Courier New" pitchFamily="49" charset="0"/>
              </a:rPr>
              <a:t>These lines will </a:t>
            </a:r>
            <a:r>
              <a:rPr lang="en-US" sz="1600" dirty="0" err="1">
                <a:latin typeface="Courier New" pitchFamily="49" charset="0"/>
              </a:rPr>
              <a:t>beprinted</a:t>
            </a:r>
            <a:r>
              <a:rPr lang="en-US" sz="1600" dirty="0">
                <a:latin typeface="Courier New" pitchFamily="49" charset="0"/>
              </a:rPr>
              <a:t> </a:t>
            </a:r>
            <a:r>
              <a:rPr lang="en-US" sz="1600" dirty="0" err="1">
                <a:latin typeface="Courier New" pitchFamily="49" charset="0"/>
              </a:rPr>
              <a:t>onthe</a:t>
            </a:r>
            <a:r>
              <a:rPr lang="en-US" sz="1600" dirty="0">
                <a:latin typeface="Courier New" pitchFamily="49" charset="0"/>
              </a:rPr>
              <a:t> same line.</a:t>
            </a:r>
          </a:p>
          <a:p>
            <a:pPr lvl="1">
              <a:buFontTx/>
              <a:buNone/>
            </a:pPr>
            <a:r>
              <a:rPr lang="en-US" sz="2000" dirty="0"/>
              <a:t>Notice the odd spacing?  Why do some words run together?</a:t>
            </a:r>
          </a:p>
        </p:txBody>
      </p:sp>
      <p:sp>
        <p:nvSpPr>
          <p:cNvPr id="24579" name="Rectangle 2"/>
          <p:cNvSpPr>
            <a:spLocks noGrp="1" noChangeArrowheads="1"/>
          </p:cNvSpPr>
          <p:nvPr>
            <p:ph type="title"/>
          </p:nvPr>
        </p:nvSpPr>
        <p:spPr/>
        <p:txBody>
          <a:bodyPr/>
          <a:lstStyle/>
          <a:p>
            <a:r>
              <a:rPr lang="en-US" dirty="0"/>
              <a:t>Console </a:t>
            </a:r>
            <a:r>
              <a:rPr lang="en-US" dirty="0" smtClean="0"/>
              <a:t>Output:</a:t>
            </a:r>
            <a:br>
              <a:rPr lang="en-US" dirty="0" smtClean="0"/>
            </a:br>
            <a:r>
              <a:rPr lang="en-US" dirty="0" smtClean="0"/>
              <a:t>print</a:t>
            </a:r>
            <a:endParaRPr lang="en-US" dirty="0"/>
          </a:p>
        </p:txBody>
      </p:sp>
    </p:spTree>
    <p:extLst>
      <p:ext uri="{BB962C8B-B14F-4D97-AF65-F5344CB8AC3E}">
        <p14:creationId xmlns:p14="http://schemas.microsoft.com/office/powerpoint/2010/main" val="38115353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4860852" cy="4407408"/>
          </a:xfrm>
        </p:spPr>
        <p:txBody>
          <a:bodyPr>
            <a:normAutofit lnSpcReduction="10000"/>
          </a:bodyPr>
          <a:lstStyle/>
          <a:p>
            <a:r>
              <a:rPr lang="en-US" dirty="0" smtClean="0"/>
              <a:t>Java organizes its library of classes into packages</a:t>
            </a:r>
          </a:p>
          <a:p>
            <a:r>
              <a:rPr lang="en-US" b="1" dirty="0"/>
              <a:t>Package = directory</a:t>
            </a:r>
            <a:r>
              <a:rPr lang="en-US" dirty="0"/>
              <a:t>. </a:t>
            </a:r>
            <a:r>
              <a:rPr lang="en-US" dirty="0" smtClean="0"/>
              <a:t/>
            </a:r>
            <a:br>
              <a:rPr lang="en-US" dirty="0" smtClean="0"/>
            </a:br>
            <a:r>
              <a:rPr lang="en-US" dirty="0" smtClean="0"/>
              <a:t/>
            </a:r>
            <a:br>
              <a:rPr lang="en-US" dirty="0" smtClean="0"/>
            </a:br>
            <a:r>
              <a:rPr lang="en-US" dirty="0" smtClean="0"/>
              <a:t>Java </a:t>
            </a:r>
            <a:r>
              <a:rPr lang="en-US" dirty="0"/>
              <a:t>classes can be grouped together in </a:t>
            </a:r>
            <a:r>
              <a:rPr lang="en-US" i="1" dirty="0"/>
              <a:t>packages</a:t>
            </a:r>
            <a:r>
              <a:rPr lang="en-US" dirty="0"/>
              <a:t>. </a:t>
            </a:r>
            <a:r>
              <a:rPr lang="en-US" dirty="0" smtClean="0"/>
              <a:t/>
            </a:r>
            <a:br>
              <a:rPr lang="en-US" dirty="0" smtClean="0"/>
            </a:br>
            <a:r>
              <a:rPr lang="en-US" dirty="0" smtClean="0"/>
              <a:t/>
            </a:r>
            <a:br>
              <a:rPr lang="en-US" dirty="0" smtClean="0"/>
            </a:br>
            <a:r>
              <a:rPr lang="en-US" dirty="0" smtClean="0"/>
              <a:t>A </a:t>
            </a:r>
            <a:r>
              <a:rPr lang="en-US" dirty="0"/>
              <a:t>package name is the same as the directory (folder) name which contains the .java files. </a:t>
            </a:r>
            <a:r>
              <a:rPr lang="en-US" dirty="0" smtClean="0"/>
              <a:t/>
            </a:r>
            <a:br>
              <a:rPr lang="en-US" dirty="0" smtClean="0"/>
            </a:br>
            <a:r>
              <a:rPr lang="en-US" dirty="0" smtClean="0"/>
              <a:t/>
            </a:r>
            <a:br>
              <a:rPr lang="en-US" dirty="0" smtClean="0"/>
            </a:br>
            <a:r>
              <a:rPr lang="en-US" dirty="0" smtClean="0"/>
              <a:t>You </a:t>
            </a:r>
            <a:r>
              <a:rPr lang="en-US" dirty="0"/>
              <a:t>declare packages when you define your Java program, and you name the packages you want to use from other libraries in an </a:t>
            </a:r>
            <a:r>
              <a:rPr lang="en-US" i="1" dirty="0"/>
              <a:t>import</a:t>
            </a:r>
            <a:r>
              <a:rPr lang="en-US" dirty="0"/>
              <a:t> statement.</a:t>
            </a:r>
          </a:p>
        </p:txBody>
      </p:sp>
      <p:sp>
        <p:nvSpPr>
          <p:cNvPr id="2" name="Title 1"/>
          <p:cNvSpPr>
            <a:spLocks noGrp="1"/>
          </p:cNvSpPr>
          <p:nvPr>
            <p:ph type="title"/>
          </p:nvPr>
        </p:nvSpPr>
        <p:spPr>
          <a:xfrm>
            <a:off x="381000" y="355847"/>
            <a:ext cx="7112330" cy="1054394"/>
          </a:xfrm>
        </p:spPr>
        <p:txBody>
          <a:bodyPr/>
          <a:lstStyle/>
          <a:p>
            <a:r>
              <a:rPr lang="en-US" i="1" dirty="0" smtClean="0"/>
              <a:t>An</a:t>
            </a:r>
            <a:r>
              <a:rPr lang="en-US" dirty="0" smtClean="0"/>
              <a:t> </a:t>
            </a:r>
            <a:r>
              <a:rPr lang="en-US" i="1" dirty="0" smtClean="0"/>
              <a:t>Aside on Packages and Import:</a:t>
            </a:r>
            <a:r>
              <a:rPr lang="en-US" dirty="0"/>
              <a:t/>
            </a:r>
            <a:br>
              <a:rPr lang="en-US" dirty="0"/>
            </a:br>
            <a:r>
              <a:rPr lang="en-US" dirty="0" smtClean="0"/>
              <a:t>Java Packages</a:t>
            </a:r>
            <a:endParaRPr lang="en-US" dirty="0"/>
          </a:p>
        </p:txBody>
      </p:sp>
      <p:graphicFrame>
        <p:nvGraphicFramePr>
          <p:cNvPr id="31746" name="Object 4"/>
          <p:cNvGraphicFramePr>
            <a:graphicFrameLocks noChangeAspect="1"/>
          </p:cNvGraphicFramePr>
          <p:nvPr>
            <p:extLst>
              <p:ext uri="{D42A27DB-BD31-4B8C-83A1-F6EECF244321}">
                <p14:modId xmlns:p14="http://schemas.microsoft.com/office/powerpoint/2010/main" val="2792660840"/>
              </p:ext>
            </p:extLst>
          </p:nvPr>
        </p:nvGraphicFramePr>
        <p:xfrm>
          <a:off x="5677081" y="2020637"/>
          <a:ext cx="3128962" cy="3441700"/>
        </p:xfrm>
        <a:graphic>
          <a:graphicData uri="http://schemas.openxmlformats.org/presentationml/2006/ole">
            <mc:AlternateContent xmlns:mc="http://schemas.openxmlformats.org/markup-compatibility/2006">
              <mc:Choice xmlns:v="urn:schemas-microsoft-com:vml" Requires="v">
                <p:oleObj spid="_x0000_s44065" name="Document" r:id="rId3" imgW="3218688" imgH="3509372" progId="Word.Document.12">
                  <p:embed/>
                </p:oleObj>
              </mc:Choice>
              <mc:Fallback>
                <p:oleObj name="Document" r:id="rId3" imgW="3218688" imgH="3509372" progId="Word.Document.12">
                  <p:embed/>
                  <p:pic>
                    <p:nvPicPr>
                      <p:cNvPr id="0" name=""/>
                      <p:cNvPicPr>
                        <a:picLocks noChangeAspect="1" noChangeArrowheads="1"/>
                      </p:cNvPicPr>
                      <p:nvPr/>
                    </p:nvPicPr>
                    <p:blipFill>
                      <a:blip r:embed="rId4"/>
                      <a:srcRect/>
                      <a:stretch>
                        <a:fillRect/>
                      </a:stretch>
                    </p:blipFill>
                    <p:spPr bwMode="auto">
                      <a:xfrm>
                        <a:off x="5677081" y="2020637"/>
                        <a:ext cx="312896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48412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 import statement is a way of making more of the functionality of Java available to your program. </a:t>
            </a:r>
          </a:p>
        </p:txBody>
      </p:sp>
      <p:sp>
        <p:nvSpPr>
          <p:cNvPr id="32771"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3277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graphicFrame>
        <p:nvGraphicFramePr>
          <p:cNvPr id="32770" name="Object 4"/>
          <p:cNvGraphicFramePr>
            <a:graphicFrameLocks noChangeAspect="1"/>
          </p:cNvGraphicFramePr>
          <p:nvPr>
            <p:extLst>
              <p:ext uri="{D42A27DB-BD31-4B8C-83A1-F6EECF244321}">
                <p14:modId xmlns:p14="http://schemas.microsoft.com/office/powerpoint/2010/main" val="3232487429"/>
              </p:ext>
            </p:extLst>
          </p:nvPr>
        </p:nvGraphicFramePr>
        <p:xfrm>
          <a:off x="723002" y="2961143"/>
          <a:ext cx="7300913" cy="2624138"/>
        </p:xfrm>
        <a:graphic>
          <a:graphicData uri="http://schemas.openxmlformats.org/presentationml/2006/ole">
            <mc:AlternateContent xmlns:mc="http://schemas.openxmlformats.org/markup-compatibility/2006">
              <mc:Choice xmlns:v="urn:schemas-microsoft-com:vml" Requires="v">
                <p:oleObj spid="_x0000_s45089" name="Document" r:id="rId3" imgW="7325688" imgH="2634554" progId="Word.Document.12">
                  <p:embed/>
                </p:oleObj>
              </mc:Choice>
              <mc:Fallback>
                <p:oleObj name="Document" r:id="rId3" imgW="7325688" imgH="2634554" progId="Word.Document.12">
                  <p:embed/>
                  <p:pic>
                    <p:nvPicPr>
                      <p:cNvPr id="0" name=""/>
                      <p:cNvPicPr>
                        <a:picLocks noChangeAspect="1" noChangeArrowheads="1"/>
                      </p:cNvPicPr>
                      <p:nvPr/>
                    </p:nvPicPr>
                    <p:blipFill>
                      <a:blip r:embed="rId4"/>
                      <a:srcRect/>
                      <a:stretch>
                        <a:fillRect/>
                      </a:stretch>
                    </p:blipFill>
                    <p:spPr bwMode="auto">
                      <a:xfrm>
                        <a:off x="723002" y="2961143"/>
                        <a:ext cx="7300913"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le 1"/>
          <p:cNvSpPr txBox="1">
            <a:spLocks/>
          </p:cNvSpPr>
          <p:nvPr/>
        </p:nvSpPr>
        <p:spPr>
          <a:xfrm>
            <a:off x="381000" y="355847"/>
            <a:ext cx="711233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a:lstStyle>
          <a:p>
            <a:r>
              <a:rPr lang="en-US" i="1" dirty="0" smtClean="0"/>
              <a:t>An</a:t>
            </a:r>
            <a:r>
              <a:rPr lang="en-US" dirty="0" smtClean="0"/>
              <a:t> </a:t>
            </a:r>
            <a:r>
              <a:rPr lang="en-US" i="1" dirty="0" smtClean="0"/>
              <a:t>Aside on Packages and Import:</a:t>
            </a:r>
            <a:r>
              <a:rPr lang="en-US" dirty="0" smtClean="0"/>
              <a:t/>
            </a:r>
            <a:br>
              <a:rPr lang="en-US" dirty="0" smtClean="0"/>
            </a:br>
            <a:r>
              <a:rPr lang="en-US" dirty="0" smtClean="0"/>
              <a:t>Java Packages</a:t>
            </a:r>
            <a:endParaRPr lang="en-US" dirty="0"/>
          </a:p>
        </p:txBody>
      </p:sp>
    </p:spTree>
    <p:extLst>
      <p:ext uri="{BB962C8B-B14F-4D97-AF65-F5344CB8AC3E}">
        <p14:creationId xmlns:p14="http://schemas.microsoft.com/office/powerpoint/2010/main" val="3422083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1536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Naming a Class</a:t>
            </a:r>
            <a:endParaRPr lang="en-US" dirty="0"/>
          </a:p>
        </p:txBody>
      </p:sp>
      <p:graphicFrame>
        <p:nvGraphicFramePr>
          <p:cNvPr id="15362" name="Object 4"/>
          <p:cNvGraphicFramePr>
            <a:graphicFrameLocks noChangeAspect="1"/>
          </p:cNvGraphicFramePr>
          <p:nvPr>
            <p:extLst>
              <p:ext uri="{D42A27DB-BD31-4B8C-83A1-F6EECF244321}">
                <p14:modId xmlns:p14="http://schemas.microsoft.com/office/powerpoint/2010/main" val="3626966022"/>
              </p:ext>
            </p:extLst>
          </p:nvPr>
        </p:nvGraphicFramePr>
        <p:xfrm>
          <a:off x="938463" y="2033337"/>
          <a:ext cx="7300913" cy="3270250"/>
        </p:xfrm>
        <a:graphic>
          <a:graphicData uri="http://schemas.openxmlformats.org/presentationml/2006/ole">
            <mc:AlternateContent xmlns:mc="http://schemas.openxmlformats.org/markup-compatibility/2006">
              <mc:Choice xmlns:v="urn:schemas-microsoft-com:vml" Requires="v">
                <p:oleObj spid="_x0000_s38945" name="Document" r:id="rId3" imgW="7301323" imgH="3269759" progId="Word.Document.12">
                  <p:embed/>
                </p:oleObj>
              </mc:Choice>
              <mc:Fallback>
                <p:oleObj name="Document" r:id="rId3" imgW="7301323" imgH="326975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63" y="2033337"/>
                        <a:ext cx="730091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5135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3"/>
          <p:cNvSpPr>
            <a:spLocks noGrp="1" noChangeArrowheads="1"/>
          </p:cNvSpPr>
          <p:nvPr>
            <p:ph idx="1"/>
          </p:nvPr>
        </p:nvSpPr>
        <p:spPr/>
        <p:txBody>
          <a:bodyPr>
            <a:normAutofit lnSpcReduction="10000"/>
          </a:bodyPr>
          <a:lstStyle/>
          <a:p>
            <a:r>
              <a:rPr lang="en-US" sz="2800" dirty="0"/>
              <a:t>To read input from the keyboard we can use the </a:t>
            </a:r>
            <a:r>
              <a:rPr lang="en-US" sz="2800" dirty="0">
                <a:latin typeface="Courier New" pitchFamily="49" charset="0"/>
              </a:rPr>
              <a:t>Scanner</a:t>
            </a:r>
            <a:r>
              <a:rPr lang="en-US" sz="2800" dirty="0"/>
              <a:t> class.</a:t>
            </a:r>
          </a:p>
          <a:p>
            <a:r>
              <a:rPr lang="en-US" sz="2800" dirty="0"/>
              <a:t>The </a:t>
            </a:r>
            <a:r>
              <a:rPr lang="en-US" sz="2800" dirty="0">
                <a:latin typeface="Courier New" pitchFamily="49" charset="0"/>
              </a:rPr>
              <a:t>Scanner</a:t>
            </a:r>
            <a:r>
              <a:rPr lang="en-US" sz="2800" dirty="0"/>
              <a:t> class is defined in </a:t>
            </a:r>
            <a:r>
              <a:rPr lang="en-US" sz="2800" dirty="0" err="1">
                <a:latin typeface="Courier New" pitchFamily="49" charset="0"/>
              </a:rPr>
              <a:t>java.util</a:t>
            </a:r>
            <a:r>
              <a:rPr lang="en-US" sz="2800" dirty="0"/>
              <a:t>, so we will use the following statement at the top of our programs:</a:t>
            </a:r>
            <a:br>
              <a:rPr lang="en-US" sz="2800" dirty="0"/>
            </a:br>
            <a:r>
              <a:rPr lang="en-US" sz="2800" dirty="0"/>
              <a:t/>
            </a:r>
            <a:br>
              <a:rPr lang="en-US" sz="2800" dirty="0"/>
            </a:br>
            <a:r>
              <a:rPr lang="en-US" sz="2800" dirty="0">
                <a:latin typeface="Courier New" pitchFamily="49" charset="0"/>
              </a:rPr>
              <a:t>import </a:t>
            </a:r>
            <a:r>
              <a:rPr lang="en-US" sz="2800" dirty="0" err="1">
                <a:latin typeface="Courier New" pitchFamily="49" charset="0"/>
              </a:rPr>
              <a:t>java.util.Scanner</a:t>
            </a:r>
            <a:r>
              <a:rPr lang="en-US" sz="2800" dirty="0" smtClean="0">
                <a:latin typeface="Courier New" pitchFamily="49" charset="0"/>
              </a:rPr>
              <a:t>;</a:t>
            </a:r>
          </a:p>
          <a:p>
            <a:r>
              <a:rPr lang="en-US" sz="2800" dirty="0"/>
              <a:t>Scanner objects work with </a:t>
            </a:r>
            <a:r>
              <a:rPr lang="en-US" sz="2800" dirty="0">
                <a:latin typeface="Courier New" pitchFamily="49" charset="0"/>
              </a:rPr>
              <a:t>System.in</a:t>
            </a:r>
          </a:p>
          <a:p>
            <a:r>
              <a:rPr lang="en-US" sz="2800" dirty="0"/>
              <a:t>To create a </a:t>
            </a:r>
            <a:r>
              <a:rPr lang="en-US" sz="2800" dirty="0">
                <a:latin typeface="Courier New" pitchFamily="49" charset="0"/>
              </a:rPr>
              <a:t>Scanner</a:t>
            </a:r>
            <a:r>
              <a:rPr lang="en-US" sz="2800" dirty="0"/>
              <a:t> object:</a:t>
            </a:r>
            <a:br>
              <a:rPr lang="en-US" sz="2800" dirty="0"/>
            </a:br>
            <a:r>
              <a:rPr lang="en-US" sz="1800" dirty="0">
                <a:latin typeface="Courier New" pitchFamily="49" charset="0"/>
              </a:rPr>
              <a:t>Scanner keyboard = new Scanner (</a:t>
            </a:r>
            <a:r>
              <a:rPr lang="en-US" sz="1800" dirty="0" smtClean="0">
                <a:latin typeface="Courier New" pitchFamily="49" charset="0"/>
              </a:rPr>
              <a:t>System.in);</a:t>
            </a:r>
            <a:endParaRPr lang="en-US" sz="2800" dirty="0">
              <a:latin typeface="Courier New" pitchFamily="49" charset="0"/>
            </a:endParaRPr>
          </a:p>
        </p:txBody>
      </p:sp>
      <p:sp>
        <p:nvSpPr>
          <p:cNvPr id="84995" name="Rectangle 2"/>
          <p:cNvSpPr>
            <a:spLocks noGrp="1" noChangeArrowheads="1"/>
          </p:cNvSpPr>
          <p:nvPr>
            <p:ph type="title"/>
          </p:nvPr>
        </p:nvSpPr>
        <p:spPr/>
        <p:txBody>
          <a:bodyPr/>
          <a:lstStyle/>
          <a:p>
            <a:r>
              <a:rPr lang="en-US"/>
              <a:t>The </a:t>
            </a:r>
            <a:r>
              <a:rPr lang="en-US">
                <a:latin typeface="Courier New" pitchFamily="49" charset="0"/>
              </a:rPr>
              <a:t>Scanner</a:t>
            </a:r>
            <a:r>
              <a:rPr lang="en-US"/>
              <a:t> Class</a:t>
            </a:r>
          </a:p>
        </p:txBody>
      </p:sp>
    </p:spTree>
    <p:extLst>
      <p:ext uri="{BB962C8B-B14F-4D97-AF65-F5344CB8AC3E}">
        <p14:creationId xmlns:p14="http://schemas.microsoft.com/office/powerpoint/2010/main" val="37973822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250" y="2361120"/>
            <a:ext cx="7908967" cy="4609689"/>
          </a:xfrm>
        </p:spPr>
        <p:txBody>
          <a:bodyPr>
            <a:noAutofit/>
          </a:bodyPr>
          <a:lstStyle/>
          <a:p>
            <a:pPr marL="0" indent="0">
              <a:spcBef>
                <a:spcPts val="0"/>
              </a:spcBef>
              <a:buNone/>
              <a:tabLst>
                <a:tab pos="1371600" algn="l"/>
              </a:tabLst>
            </a:pPr>
            <a:r>
              <a:rPr lang="en-US" sz="2400" b="1" dirty="0">
                <a:solidFill>
                  <a:srgbClr val="0033CC"/>
                </a:solidFill>
                <a:latin typeface="Arial"/>
                <a:ea typeface="Times New Roman"/>
                <a:cs typeface="Times New Roman"/>
              </a:rPr>
              <a:t>The Scanner class</a:t>
            </a:r>
          </a:p>
          <a:p>
            <a:pPr marL="347345" marR="0">
              <a:spcBef>
                <a:spcPts val="0"/>
              </a:spcBef>
              <a:tabLst>
                <a:tab pos="1371600" algn="l"/>
              </a:tabLst>
            </a:pPr>
            <a:r>
              <a:rPr lang="en-US" sz="1800" b="1" spc="-10" dirty="0" err="1">
                <a:latin typeface="Arial"/>
                <a:ea typeface="Times New Roman"/>
                <a:cs typeface="Times New Roman"/>
              </a:rPr>
              <a:t>java.util.Scanner</a:t>
            </a:r>
            <a:endParaRPr lang="en-US" sz="1800" b="1" spc="-10" dirty="0">
              <a:latin typeface="Arial"/>
              <a:ea typeface="Times New Roman"/>
              <a:cs typeface="Times New Roman"/>
            </a:endParaRPr>
          </a:p>
          <a:p>
            <a:pPr marL="0" indent="0">
              <a:spcBef>
                <a:spcPts val="0"/>
              </a:spcBef>
              <a:buNone/>
              <a:tabLst>
                <a:tab pos="1371600" algn="l"/>
              </a:tabLst>
            </a:pPr>
            <a:r>
              <a:rPr lang="en-US" sz="2400" b="1" dirty="0" smtClean="0">
                <a:solidFill>
                  <a:srgbClr val="0033CC"/>
                </a:solidFill>
                <a:latin typeface="Arial"/>
                <a:ea typeface="Times New Roman"/>
                <a:cs typeface="Times New Roman"/>
              </a:rPr>
              <a:t/>
            </a:r>
            <a:br>
              <a:rPr lang="en-US" sz="2400" b="1" dirty="0" smtClean="0">
                <a:solidFill>
                  <a:srgbClr val="0033CC"/>
                </a:solidFill>
                <a:latin typeface="Arial"/>
                <a:ea typeface="Times New Roman"/>
                <a:cs typeface="Times New Roman"/>
              </a:rPr>
            </a:br>
            <a:r>
              <a:rPr lang="en-US" sz="2400" b="1" dirty="0" smtClean="0">
                <a:solidFill>
                  <a:srgbClr val="0033CC"/>
                </a:solidFill>
                <a:latin typeface="Arial"/>
                <a:ea typeface="Times New Roman"/>
                <a:cs typeface="Times New Roman"/>
              </a:rPr>
              <a:t>How to use the </a:t>
            </a:r>
            <a:br>
              <a:rPr lang="en-US" sz="2400" b="1" dirty="0" smtClean="0">
                <a:solidFill>
                  <a:srgbClr val="0033CC"/>
                </a:solidFill>
                <a:latin typeface="Arial"/>
                <a:ea typeface="Times New Roman"/>
                <a:cs typeface="Times New Roman"/>
              </a:rPr>
            </a:br>
            <a:r>
              <a:rPr lang="en-US" sz="2400" b="1" dirty="0" smtClean="0">
                <a:solidFill>
                  <a:srgbClr val="0033CC"/>
                </a:solidFill>
                <a:latin typeface="Arial"/>
                <a:ea typeface="Times New Roman"/>
                <a:cs typeface="Times New Roman"/>
              </a:rPr>
              <a:t>Scanner class to </a:t>
            </a:r>
            <a:br>
              <a:rPr lang="en-US" sz="2400" b="1" dirty="0" smtClean="0">
                <a:solidFill>
                  <a:srgbClr val="0033CC"/>
                </a:solidFill>
                <a:latin typeface="Arial"/>
                <a:ea typeface="Times New Roman"/>
                <a:cs typeface="Times New Roman"/>
              </a:rPr>
            </a:br>
            <a:r>
              <a:rPr lang="en-US" sz="2400" b="1" dirty="0" smtClean="0">
                <a:solidFill>
                  <a:srgbClr val="0033CC"/>
                </a:solidFill>
                <a:latin typeface="Arial"/>
                <a:ea typeface="Times New Roman"/>
                <a:cs typeface="Times New Roman"/>
              </a:rPr>
              <a:t>create an object</a:t>
            </a:r>
            <a:br>
              <a:rPr lang="en-US" sz="2400" b="1" dirty="0" smtClean="0">
                <a:solidFill>
                  <a:srgbClr val="0033CC"/>
                </a:solidFill>
                <a:latin typeface="Arial"/>
                <a:ea typeface="Times New Roman"/>
                <a:cs typeface="Times New Roman"/>
              </a:rPr>
            </a:br>
            <a:endParaRPr lang="en-US" sz="2400" b="1" dirty="0" smtClean="0">
              <a:solidFill>
                <a:srgbClr val="0033CC"/>
              </a:solidFill>
              <a:latin typeface="Arial"/>
              <a:ea typeface="Times New Roman"/>
              <a:cs typeface="Times New Roman"/>
            </a:endParaRPr>
          </a:p>
          <a:p>
            <a:pPr marL="118745" indent="0">
              <a:spcBef>
                <a:spcPts val="0"/>
              </a:spcBef>
              <a:buNone/>
              <a:tabLst>
                <a:tab pos="1371600" algn="l"/>
                <a:tab pos="2743200" algn="l"/>
              </a:tabLst>
            </a:pPr>
            <a:r>
              <a:rPr lang="en-US" sz="1800" b="1" spc="-10" dirty="0" smtClean="0">
                <a:latin typeface="Arial"/>
                <a:ea typeface="Times New Roman"/>
                <a:cs typeface="Times New Roman"/>
              </a:rPr>
              <a:t>With </a:t>
            </a:r>
            <a:r>
              <a:rPr lang="en-US" sz="1800" b="1" spc="-10" dirty="0">
                <a:latin typeface="Arial"/>
                <a:ea typeface="Times New Roman"/>
                <a:cs typeface="Times New Roman"/>
              </a:rPr>
              <a:t>an import statement</a:t>
            </a:r>
          </a:p>
          <a:p>
            <a:pPr marL="347345">
              <a:spcBef>
                <a:spcPts val="0"/>
              </a:spcBef>
              <a:tabLst>
                <a:tab pos="1371600" algn="l"/>
              </a:tabLst>
            </a:pPr>
            <a:r>
              <a:rPr lang="en-US" sz="1400" b="1" dirty="0">
                <a:latin typeface="Courier New"/>
                <a:ea typeface="Times New Roman"/>
                <a:cs typeface="Times New Roman"/>
              </a:rPr>
              <a:t>Scanner </a:t>
            </a:r>
            <a:r>
              <a:rPr lang="en-US" sz="1400" b="1" dirty="0" err="1">
                <a:latin typeface="Courier New"/>
                <a:ea typeface="Times New Roman"/>
                <a:cs typeface="Times New Roman"/>
              </a:rPr>
              <a:t>sc</a:t>
            </a:r>
            <a:r>
              <a:rPr lang="en-US" sz="1400" b="1" dirty="0">
                <a:latin typeface="Courier New"/>
                <a:ea typeface="Times New Roman"/>
                <a:cs typeface="Times New Roman"/>
              </a:rPr>
              <a:t> = new </a:t>
            </a:r>
            <a:r>
              <a:rPr lang="en-US" sz="1400" b="1" dirty="0" smtClean="0">
                <a:latin typeface="Courier New"/>
                <a:ea typeface="Times New Roman"/>
                <a:cs typeface="Times New Roman"/>
              </a:rPr>
              <a:t/>
            </a:r>
            <a:br>
              <a:rPr lang="en-US" sz="1400" b="1" dirty="0" smtClean="0">
                <a:latin typeface="Courier New"/>
                <a:ea typeface="Times New Roman"/>
                <a:cs typeface="Times New Roman"/>
              </a:rPr>
            </a:br>
            <a:r>
              <a:rPr lang="en-US" sz="1400" b="1" dirty="0" smtClean="0">
                <a:latin typeface="Courier New"/>
                <a:ea typeface="Times New Roman"/>
                <a:cs typeface="Times New Roman"/>
              </a:rPr>
              <a:t>   Scanner(System.in</a:t>
            </a:r>
            <a:r>
              <a:rPr lang="en-US" sz="1400" b="1" dirty="0">
                <a:latin typeface="Courier New"/>
                <a:ea typeface="Times New Roman"/>
                <a:cs typeface="Times New Roman"/>
              </a:rPr>
              <a:t>);</a:t>
            </a:r>
          </a:p>
          <a:p>
            <a:pPr marL="118745" indent="0">
              <a:spcBef>
                <a:spcPts val="0"/>
              </a:spcBef>
              <a:buNone/>
              <a:tabLst>
                <a:tab pos="1371600" algn="l"/>
                <a:tab pos="2743200" algn="l"/>
              </a:tabLst>
            </a:pPr>
            <a:r>
              <a:rPr lang="en-US" sz="1800" b="1" spc="-10" dirty="0">
                <a:latin typeface="Arial"/>
                <a:ea typeface="Times New Roman"/>
                <a:cs typeface="Times New Roman"/>
              </a:rPr>
              <a:t>Without an import statement</a:t>
            </a:r>
          </a:p>
          <a:p>
            <a:pPr marL="347345" marR="0">
              <a:spcBef>
                <a:spcPts val="0"/>
              </a:spcBef>
              <a:spcAft>
                <a:spcPts val="0"/>
              </a:spcAft>
              <a:tabLst>
                <a:tab pos="1371600" algn="l"/>
              </a:tabLst>
            </a:pPr>
            <a:r>
              <a:rPr lang="en-US" sz="1400" b="1" dirty="0" err="1">
                <a:highlight>
                  <a:srgbClr val="FFFF00"/>
                </a:highlight>
                <a:latin typeface="Courier New"/>
                <a:ea typeface="Times New Roman"/>
                <a:cs typeface="Times New Roman"/>
              </a:rPr>
              <a:t>java.util.</a:t>
            </a:r>
            <a:r>
              <a:rPr lang="en-US" sz="1400" b="1" dirty="0" err="1">
                <a:latin typeface="Courier New"/>
                <a:ea typeface="Times New Roman"/>
                <a:cs typeface="Times New Roman"/>
              </a:rPr>
              <a:t>Scanner</a:t>
            </a:r>
            <a:r>
              <a:rPr lang="en-US" sz="1400" b="1" dirty="0">
                <a:latin typeface="Courier New"/>
                <a:ea typeface="Times New Roman"/>
                <a:cs typeface="Times New Roman"/>
              </a:rPr>
              <a:t> </a:t>
            </a:r>
            <a:r>
              <a:rPr lang="en-US" sz="1400" b="1" dirty="0" err="1">
                <a:latin typeface="Courier New"/>
                <a:ea typeface="Times New Roman"/>
                <a:cs typeface="Times New Roman"/>
              </a:rPr>
              <a:t>sc</a:t>
            </a:r>
            <a:r>
              <a:rPr lang="en-US" sz="1400" b="1" dirty="0">
                <a:latin typeface="Courier New"/>
                <a:ea typeface="Times New Roman"/>
                <a:cs typeface="Times New Roman"/>
              </a:rPr>
              <a:t> = </a:t>
            </a:r>
            <a:r>
              <a:rPr lang="en-US" sz="1400" b="1" dirty="0" smtClean="0">
                <a:latin typeface="Courier New"/>
                <a:ea typeface="Times New Roman"/>
                <a:cs typeface="Times New Roman"/>
              </a:rPr>
              <a:t>new</a:t>
            </a:r>
            <a:r>
              <a:rPr lang="en-US" sz="1400" b="1" dirty="0">
                <a:latin typeface="Courier New"/>
                <a:ea typeface="Times New Roman"/>
                <a:cs typeface="Times New Roman"/>
              </a:rPr>
              <a:t> </a:t>
            </a:r>
            <a:r>
              <a:rPr lang="en-US" sz="1400" b="1" dirty="0" err="1" smtClean="0">
                <a:highlight>
                  <a:srgbClr val="FFFF00"/>
                </a:highlight>
                <a:latin typeface="Courier New"/>
                <a:ea typeface="Times New Roman"/>
                <a:cs typeface="Times New Roman"/>
              </a:rPr>
              <a:t>java.util.</a:t>
            </a:r>
            <a:r>
              <a:rPr lang="en-US" sz="1400" b="1" dirty="0" err="1" smtClean="0">
                <a:latin typeface="Courier New"/>
                <a:ea typeface="Times New Roman"/>
                <a:cs typeface="Times New Roman"/>
              </a:rPr>
              <a:t>Scanner</a:t>
            </a:r>
            <a:r>
              <a:rPr lang="en-US" sz="1400" b="1" dirty="0" smtClean="0">
                <a:latin typeface="Courier New"/>
                <a:ea typeface="Times New Roman"/>
                <a:cs typeface="Times New Roman"/>
              </a:rPr>
              <a:t>(System.in</a:t>
            </a:r>
            <a:r>
              <a:rPr lang="en-US" sz="1400" b="1" dirty="0">
                <a:latin typeface="Courier New"/>
                <a:ea typeface="Times New Roman"/>
                <a:cs typeface="Times New Roman"/>
              </a:rPr>
              <a:t>);</a:t>
            </a:r>
          </a:p>
          <a:p>
            <a:endParaRPr lang="en-US" sz="1400" dirty="0"/>
          </a:p>
        </p:txBody>
      </p:sp>
      <p:sp>
        <p:nvSpPr>
          <p:cNvPr id="3" name="Title 2"/>
          <p:cNvSpPr>
            <a:spLocks noGrp="1"/>
          </p:cNvSpPr>
          <p:nvPr>
            <p:ph type="title"/>
          </p:nvPr>
        </p:nvSpPr>
        <p:spPr/>
        <p:txBody>
          <a:bodyPr/>
          <a:lstStyle/>
          <a:p>
            <a:r>
              <a:rPr lang="en-US" dirty="0" smtClean="0"/>
              <a:t>Console Input</a:t>
            </a:r>
            <a:endParaRPr lang="en-US" dirty="0"/>
          </a:p>
        </p:txBody>
      </p:sp>
      <p:grpSp>
        <p:nvGrpSpPr>
          <p:cNvPr id="8" name="Group 7"/>
          <p:cNvGrpSpPr/>
          <p:nvPr/>
        </p:nvGrpSpPr>
        <p:grpSpPr>
          <a:xfrm>
            <a:off x="3610098" y="1601120"/>
            <a:ext cx="5533901" cy="4437481"/>
            <a:chOff x="3610099" y="2218637"/>
            <a:chExt cx="5533901" cy="4437481"/>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099" y="2218637"/>
              <a:ext cx="5533901" cy="44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21405655">
              <a:off x="6436426" y="3693469"/>
              <a:ext cx="2256313" cy="584775"/>
            </a:xfrm>
            <a:prstGeom prst="rect">
              <a:avLst/>
            </a:prstGeom>
          </p:spPr>
          <p:txBody>
            <a:bodyPr wrap="square">
              <a:spAutoFit/>
            </a:bodyPr>
            <a:lstStyle/>
            <a:p>
              <a:pPr algn="ctr"/>
              <a:r>
                <a:rPr lang="en-US" sz="1600" dirty="0">
                  <a:solidFill>
                    <a:srgbClr val="FF0000"/>
                  </a:solidFill>
                  <a:latin typeface="Comic Sans MS" pitchFamily="66" charset="0"/>
                </a:rPr>
                <a:t>The documentation for the Scanner class</a:t>
              </a:r>
            </a:p>
          </p:txBody>
        </p:sp>
      </p:grpSp>
    </p:spTree>
    <p:extLst>
      <p:ext uri="{BB962C8B-B14F-4D97-AF65-F5344CB8AC3E}">
        <p14:creationId xmlns:p14="http://schemas.microsoft.com/office/powerpoint/2010/main" val="1102464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C2</a:t>
            </a:r>
          </a:p>
        </p:txBody>
      </p:sp>
      <p:sp>
        <p:nvSpPr>
          <p:cNvPr id="4096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2" name="Title 1"/>
          <p:cNvSpPr>
            <a:spLocks noGrp="1"/>
          </p:cNvSpPr>
          <p:nvPr>
            <p:ph type="title"/>
          </p:nvPr>
        </p:nvSpPr>
        <p:spPr/>
        <p:txBody>
          <a:bodyPr/>
          <a:lstStyle/>
          <a:p>
            <a:r>
              <a:rPr lang="en-US" dirty="0" smtClean="0"/>
              <a:t>Using the Scanner Object</a:t>
            </a:r>
            <a:endParaRPr lang="en-US" dirty="0"/>
          </a:p>
        </p:txBody>
      </p:sp>
      <p:graphicFrame>
        <p:nvGraphicFramePr>
          <p:cNvPr id="40962" name="Object 4"/>
          <p:cNvGraphicFramePr>
            <a:graphicFrameLocks noChangeAspect="1"/>
          </p:cNvGraphicFramePr>
          <p:nvPr>
            <p:extLst>
              <p:ext uri="{D42A27DB-BD31-4B8C-83A1-F6EECF244321}">
                <p14:modId xmlns:p14="http://schemas.microsoft.com/office/powerpoint/2010/main" val="3495521193"/>
              </p:ext>
            </p:extLst>
          </p:nvPr>
        </p:nvGraphicFramePr>
        <p:xfrm>
          <a:off x="914400" y="1913013"/>
          <a:ext cx="7232650" cy="4224338"/>
        </p:xfrm>
        <a:graphic>
          <a:graphicData uri="http://schemas.openxmlformats.org/presentationml/2006/ole">
            <mc:AlternateContent xmlns:mc="http://schemas.openxmlformats.org/markup-compatibility/2006">
              <mc:Choice xmlns:v="urn:schemas-microsoft-com:vml" Requires="v">
                <p:oleObj spid="_x0000_s46113" name="Document" r:id="rId3" imgW="7301323" imgH="4278663" progId="Word.Document.12">
                  <p:embed/>
                </p:oleObj>
              </mc:Choice>
              <mc:Fallback>
                <p:oleObj name="Document" r:id="rId3" imgW="7301323" imgH="4278663"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13013"/>
                        <a:ext cx="723265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53367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print() and </a:t>
            </a:r>
            <a:r>
              <a:rPr lang="en-US" dirty="0" err="1" smtClean="0"/>
              <a:t>printf</a:t>
            </a:r>
            <a:r>
              <a:rPr lang="en-US" dirty="0" smtClean="0"/>
              <a:t>()</a:t>
            </a:r>
            <a:endParaRPr lang="en-US" dirty="0"/>
          </a:p>
        </p:txBody>
      </p:sp>
    </p:spTree>
    <p:extLst>
      <p:ext uri="{BB962C8B-B14F-4D97-AF65-F5344CB8AC3E}">
        <p14:creationId xmlns:p14="http://schemas.microsoft.com/office/powerpoint/2010/main" val="35627346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defRPr/>
            </a:pPr>
            <a:r>
              <a:rPr lang="en-US" sz="2400" dirty="0">
                <a:latin typeface="+mn-lt"/>
                <a:ea typeface="+mn-ea"/>
                <a:cs typeface="+mn-cs"/>
              </a:rPr>
              <a:t>You can perform formatted console output with the </a:t>
            </a:r>
            <a:r>
              <a:rPr lang="en-US" sz="2400" dirty="0" err="1">
                <a:latin typeface="Courier New" pitchFamily="49" charset="0"/>
                <a:ea typeface="+mn-ea"/>
                <a:cs typeface="Courier New" pitchFamily="49" charset="0"/>
              </a:rPr>
              <a:t>System.out.printf</a:t>
            </a:r>
            <a:r>
              <a:rPr lang="en-US" sz="2400" dirty="0">
                <a:latin typeface="+mn-lt"/>
                <a:ea typeface="+mn-ea"/>
                <a:cs typeface="+mn-cs"/>
              </a:rPr>
              <a:t> method. </a:t>
            </a:r>
          </a:p>
          <a:p>
            <a:pPr>
              <a:defRPr/>
            </a:pPr>
            <a:endParaRPr lang="en-US" sz="2400" dirty="0">
              <a:latin typeface="+mn-lt"/>
              <a:ea typeface="+mn-ea"/>
              <a:cs typeface="+mn-cs"/>
            </a:endParaRPr>
          </a:p>
          <a:p>
            <a:pPr>
              <a:defRPr/>
            </a:pPr>
            <a:r>
              <a:rPr lang="en-US" sz="2400" dirty="0">
                <a:latin typeface="+mn-lt"/>
                <a:ea typeface="+mn-ea"/>
                <a:cs typeface="+mn-cs"/>
              </a:rPr>
              <a:t>The method’s general format is:</a:t>
            </a:r>
          </a:p>
          <a:p>
            <a:pPr>
              <a:buFontTx/>
              <a:buNone/>
              <a:defRPr/>
            </a:pPr>
            <a:endParaRPr lang="en-US" sz="2400" dirty="0">
              <a:latin typeface="+mn-lt"/>
              <a:ea typeface="+mn-ea"/>
              <a:cs typeface="+mn-cs"/>
            </a:endParaRPr>
          </a:p>
          <a:p>
            <a:pPr>
              <a:buFontTx/>
              <a:buNone/>
              <a:defRPr/>
            </a:pPr>
            <a:r>
              <a:rPr lang="en-US" sz="2400" dirty="0">
                <a:latin typeface="Courier New" pitchFamily="49" charset="0"/>
                <a:ea typeface="+mn-ea"/>
                <a:cs typeface="Courier New" pitchFamily="49" charset="0"/>
              </a:rPr>
              <a:t>	</a:t>
            </a:r>
            <a:r>
              <a:rPr lang="en-US" sz="2400" dirty="0" err="1">
                <a:latin typeface="Courier New" pitchFamily="49" charset="0"/>
                <a:ea typeface="+mn-ea"/>
                <a:cs typeface="Courier New" pitchFamily="49" charset="0"/>
              </a:rPr>
              <a:t>System.out.printf</a:t>
            </a:r>
            <a:r>
              <a:rPr lang="en-US" sz="2400" dirty="0">
                <a:latin typeface="Courier New" pitchFamily="49" charset="0"/>
                <a:ea typeface="+mn-ea"/>
                <a:cs typeface="Courier New" pitchFamily="49" charset="0"/>
              </a:rPr>
              <a:t>(</a:t>
            </a:r>
            <a:r>
              <a:rPr lang="en-US" sz="2400" i="1" dirty="0" err="1">
                <a:latin typeface="Courier New" pitchFamily="49" charset="0"/>
                <a:ea typeface="+mn-ea"/>
                <a:cs typeface="Courier New" pitchFamily="49" charset="0"/>
              </a:rPr>
              <a:t>FormatString</a:t>
            </a:r>
            <a:r>
              <a:rPr lang="en-US" sz="2400" i="1" dirty="0">
                <a:latin typeface="Courier New" pitchFamily="49" charset="0"/>
                <a:ea typeface="+mn-ea"/>
                <a:cs typeface="Courier New" pitchFamily="49" charset="0"/>
              </a:rPr>
              <a:t>, </a:t>
            </a:r>
            <a:r>
              <a:rPr lang="en-US" sz="2400" i="1" dirty="0" err="1">
                <a:latin typeface="Courier New" pitchFamily="49" charset="0"/>
                <a:ea typeface="+mn-ea"/>
                <a:cs typeface="Courier New" pitchFamily="49" charset="0"/>
              </a:rPr>
              <a:t>ArgumentList</a:t>
            </a:r>
            <a:r>
              <a:rPr lang="en-US" sz="2400" i="1" dirty="0">
                <a:latin typeface="Courier New" pitchFamily="49" charset="0"/>
                <a:ea typeface="+mn-ea"/>
                <a:cs typeface="Courier New" pitchFamily="49" charset="0"/>
              </a:rPr>
              <a:t>)</a:t>
            </a:r>
          </a:p>
          <a:p>
            <a:pPr lvl="1">
              <a:defRPr/>
            </a:pPr>
            <a:endParaRPr lang="en-US" sz="2400" dirty="0">
              <a:latin typeface="+mn-lt"/>
            </a:endParaRPr>
          </a:p>
          <a:p>
            <a:pPr lvl="1">
              <a:defRPr/>
            </a:pPr>
            <a:r>
              <a:rPr lang="en-US" sz="2400" i="1" dirty="0" err="1">
                <a:latin typeface="Courier New" pitchFamily="49" charset="0"/>
                <a:cs typeface="Courier New" pitchFamily="49" charset="0"/>
              </a:rPr>
              <a:t>FormatString</a:t>
            </a:r>
            <a:r>
              <a:rPr lang="en-US" sz="2400" dirty="0">
                <a:latin typeface="+mn-lt"/>
              </a:rPr>
              <a:t> is a string that contains text and/or special formatting </a:t>
            </a:r>
            <a:r>
              <a:rPr lang="en-US" sz="2400" dirty="0" err="1">
                <a:latin typeface="+mn-lt"/>
              </a:rPr>
              <a:t>specifiers</a:t>
            </a:r>
            <a:endParaRPr lang="en-US" sz="2400" dirty="0">
              <a:latin typeface="+mn-lt"/>
            </a:endParaRPr>
          </a:p>
          <a:p>
            <a:pPr lvl="1">
              <a:defRPr/>
            </a:pPr>
            <a:r>
              <a:rPr lang="en-US" sz="2400" i="1" dirty="0" err="1">
                <a:latin typeface="Courier New" pitchFamily="49" charset="0"/>
                <a:cs typeface="Courier New" pitchFamily="49" charset="0"/>
              </a:rPr>
              <a:t>ArgumentList</a:t>
            </a:r>
            <a:r>
              <a:rPr lang="en-US" sz="2400" dirty="0">
                <a:latin typeface="+mn-lt"/>
              </a:rPr>
              <a:t> is a list of zero or more additional arguments, formatted according to the format </a:t>
            </a:r>
            <a:r>
              <a:rPr lang="en-US" sz="2400" dirty="0" err="1">
                <a:latin typeface="+mn-lt"/>
              </a:rPr>
              <a:t>specifiers</a:t>
            </a:r>
            <a:r>
              <a:rPr lang="en-US" sz="2400" dirty="0">
                <a:latin typeface="+mn-lt"/>
              </a:rPr>
              <a:t> listed in the </a:t>
            </a:r>
            <a:r>
              <a:rPr lang="en-US" sz="2400" i="1" dirty="0" err="1">
                <a:latin typeface="Courier New" pitchFamily="49" charset="0"/>
                <a:cs typeface="Courier New" pitchFamily="49" charset="0"/>
              </a:rPr>
              <a:t>FormatString</a:t>
            </a:r>
            <a:r>
              <a:rPr lang="en-US" sz="2400" dirty="0">
                <a:latin typeface="+mn-lt"/>
              </a:rPr>
              <a:t>.</a:t>
            </a:r>
          </a:p>
        </p:txBody>
      </p:sp>
      <p:sp>
        <p:nvSpPr>
          <p:cNvPr id="100354" name="Title 1"/>
          <p:cNvSpPr>
            <a:spLocks noGrp="1"/>
          </p:cNvSpPr>
          <p:nvPr>
            <p:ph type="title"/>
          </p:nvPr>
        </p:nvSpPr>
        <p:spPr/>
        <p:txBody>
          <a:bodyPr/>
          <a:lstStyle/>
          <a:p>
            <a:r>
              <a:rPr lang="en-US"/>
              <a:t>The </a:t>
            </a:r>
            <a:r>
              <a:rPr lang="en-US">
                <a:latin typeface="Courier New" pitchFamily="49" charset="0"/>
                <a:cs typeface="Courier New" pitchFamily="49" charset="0"/>
              </a:rPr>
              <a:t>printf</a:t>
            </a:r>
            <a:r>
              <a:rPr lang="en-US"/>
              <a:t> Method</a:t>
            </a:r>
          </a:p>
        </p:txBody>
      </p:sp>
    </p:spTree>
    <p:extLst>
      <p:ext uri="{BB962C8B-B14F-4D97-AF65-F5344CB8AC3E}">
        <p14:creationId xmlns:p14="http://schemas.microsoft.com/office/powerpoint/2010/main" val="3598187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idx="1"/>
          </p:nvPr>
        </p:nvSpPr>
        <p:spPr/>
        <p:txBody>
          <a:bodyPr>
            <a:normAutofit lnSpcReduction="10000"/>
          </a:bodyPr>
          <a:lstStyle/>
          <a:p>
            <a:r>
              <a:rPr lang="en-US" sz="2400" dirty="0"/>
              <a:t>The simplest way you can use the </a:t>
            </a:r>
            <a:r>
              <a:rPr lang="en-US" sz="2400" dirty="0" err="1">
                <a:latin typeface="Courier New" pitchFamily="49" charset="0"/>
                <a:cs typeface="Courier New" pitchFamily="49" charset="0"/>
              </a:rPr>
              <a:t>printf</a:t>
            </a:r>
            <a:r>
              <a:rPr lang="en-US" sz="2400" dirty="0"/>
              <a:t> method is with only a format string and no additional arguments.</a:t>
            </a:r>
          </a:p>
          <a:p>
            <a:pPr>
              <a:buFontTx/>
              <a:buNone/>
            </a:pPr>
            <a:endParaRPr lang="en-US" sz="2400" dirty="0"/>
          </a:p>
          <a:p>
            <a:pPr>
              <a:buFontTx/>
              <a:buNone/>
            </a:pPr>
            <a:r>
              <a:rPr lang="nn-NO" sz="1800" dirty="0">
                <a:latin typeface="Courier New" pitchFamily="49" charset="0"/>
                <a:cs typeface="Courier New" pitchFamily="49" charset="0"/>
              </a:rPr>
              <a:t>	System.out.printf("I love Java programming.\n");</a:t>
            </a:r>
          </a:p>
          <a:p>
            <a:pPr>
              <a:buFontTx/>
              <a:buNone/>
            </a:pPr>
            <a:endParaRPr lang="nn-NO" sz="1800" dirty="0">
              <a:latin typeface="Courier New" pitchFamily="49" charset="0"/>
              <a:cs typeface="Courier New" pitchFamily="49" charset="0"/>
            </a:endParaRPr>
          </a:p>
          <a:p>
            <a:r>
              <a:rPr lang="en-US" sz="2400" dirty="0"/>
              <a:t>This method call simply prints the string </a:t>
            </a:r>
            <a:r>
              <a:rPr lang="en-US" sz="2400" dirty="0">
                <a:latin typeface="Courier New" pitchFamily="49" charset="0"/>
                <a:cs typeface="Courier New" pitchFamily="49" charset="0"/>
              </a:rPr>
              <a:t>"I love Java programming.\n".</a:t>
            </a:r>
          </a:p>
          <a:p>
            <a:r>
              <a:rPr lang="en-US" sz="2400" dirty="0"/>
              <a:t>Using the method without any format </a:t>
            </a:r>
            <a:r>
              <a:rPr lang="en-US" sz="2400" dirty="0" err="1"/>
              <a:t>specifiers</a:t>
            </a:r>
            <a:r>
              <a:rPr lang="en-US" sz="2400" dirty="0"/>
              <a:t> is like using the </a:t>
            </a:r>
            <a:r>
              <a:rPr lang="en-US" sz="2400" dirty="0" err="1">
                <a:latin typeface="Courier New" pitchFamily="49" charset="0"/>
                <a:cs typeface="Courier New" pitchFamily="49" charset="0"/>
              </a:rPr>
              <a:t>System.out.print</a:t>
            </a:r>
            <a:r>
              <a:rPr lang="en-US" sz="2400" dirty="0"/>
              <a:t> method</a:t>
            </a:r>
            <a:r>
              <a:rPr lang="en-US" sz="2400" dirty="0" smtClean="0"/>
              <a:t>.</a:t>
            </a:r>
          </a:p>
          <a:p>
            <a:r>
              <a:rPr lang="en-US" sz="2400" dirty="0" smtClean="0"/>
              <a:t>\n is the </a:t>
            </a:r>
            <a:r>
              <a:rPr lang="en-US" sz="2400" b="1" dirty="0" smtClean="0">
                <a:solidFill>
                  <a:srgbClr val="C00000"/>
                </a:solidFill>
              </a:rPr>
              <a:t>newline character</a:t>
            </a:r>
            <a:r>
              <a:rPr lang="en-US" sz="2400" dirty="0" smtClean="0"/>
              <a:t>.</a:t>
            </a:r>
          </a:p>
          <a:p>
            <a:endParaRPr lang="en-US" sz="2400" dirty="0">
              <a:cs typeface="Courier New" pitchFamily="49" charset="0"/>
            </a:endParaRPr>
          </a:p>
        </p:txBody>
      </p:sp>
      <p:sp>
        <p:nvSpPr>
          <p:cNvPr id="101378" name="Title 1"/>
          <p:cNvSpPr>
            <a:spLocks noGrp="1"/>
          </p:cNvSpPr>
          <p:nvPr>
            <p:ph type="title"/>
          </p:nvPr>
        </p:nvSpPr>
        <p:spPr/>
        <p:txBody>
          <a:bodyPr/>
          <a:lstStyle/>
          <a:p>
            <a:r>
              <a:rPr lang="en-US"/>
              <a:t>Simple Output</a:t>
            </a:r>
          </a:p>
        </p:txBody>
      </p:sp>
    </p:spTree>
    <p:extLst>
      <p:ext uri="{BB962C8B-B14F-4D97-AF65-F5344CB8AC3E}">
        <p14:creationId xmlns:p14="http://schemas.microsoft.com/office/powerpoint/2010/main" val="3872943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defRPr/>
            </a:pPr>
            <a:r>
              <a:rPr lang="en-US" sz="2800" dirty="0">
                <a:latin typeface="+mn-lt"/>
                <a:ea typeface="+mn-ea"/>
                <a:cs typeface="+mn-cs"/>
              </a:rPr>
              <a:t>Let’s look at an example that uses a format specifier and an additional argument:</a:t>
            </a:r>
          </a:p>
          <a:p>
            <a:pPr>
              <a:buFontTx/>
              <a:buNone/>
              <a:defRPr/>
            </a:pPr>
            <a:endParaRPr lang="en-US" sz="1800" dirty="0">
              <a:latin typeface="+mn-lt"/>
              <a:ea typeface="+mn-ea"/>
              <a:cs typeface="+mn-cs"/>
            </a:endParaRPr>
          </a:p>
          <a:p>
            <a:pPr>
              <a:spcAft>
                <a:spcPts val="0"/>
              </a:spcAft>
              <a:buFontTx/>
              <a:buNone/>
              <a:defRPr/>
            </a:pPr>
            <a:r>
              <a:rPr lang="en-US" sz="2100" dirty="0">
                <a:latin typeface="Courier New" pitchFamily="49" charset="0"/>
                <a:ea typeface="+mn-ea"/>
                <a:cs typeface="Courier New" pitchFamily="49" charset="0"/>
              </a:rPr>
              <a:t>	</a:t>
            </a:r>
            <a:r>
              <a:rPr lang="en-US" sz="2100" b="1" dirty="0" err="1">
                <a:latin typeface="Courier New" pitchFamily="49" charset="0"/>
                <a:ea typeface="+mn-ea"/>
                <a:cs typeface="Courier New" pitchFamily="49" charset="0"/>
              </a:rPr>
              <a:t>int</a:t>
            </a:r>
            <a:r>
              <a:rPr lang="en-US" sz="2100" b="1" dirty="0">
                <a:latin typeface="Courier New" pitchFamily="49" charset="0"/>
                <a:ea typeface="+mn-ea"/>
                <a:cs typeface="Courier New" pitchFamily="49" charset="0"/>
              </a:rPr>
              <a:t> </a:t>
            </a:r>
            <a:r>
              <a:rPr lang="en-US" sz="2100" b="1" dirty="0">
                <a:solidFill>
                  <a:srgbClr val="FF0000"/>
                </a:solidFill>
                <a:latin typeface="Courier New" pitchFamily="49" charset="0"/>
                <a:ea typeface="+mn-ea"/>
                <a:cs typeface="Courier New" pitchFamily="49" charset="0"/>
              </a:rPr>
              <a:t>hours</a:t>
            </a:r>
            <a:r>
              <a:rPr lang="en-US" sz="2100" b="1" dirty="0">
                <a:latin typeface="Courier New" pitchFamily="49" charset="0"/>
                <a:ea typeface="+mn-ea"/>
                <a:cs typeface="Courier New" pitchFamily="49" charset="0"/>
              </a:rPr>
              <a:t> = </a:t>
            </a:r>
            <a:r>
              <a:rPr lang="en-US" sz="2100" b="1" dirty="0">
                <a:solidFill>
                  <a:srgbClr val="FF0000"/>
                </a:solidFill>
                <a:latin typeface="Courier New" pitchFamily="49" charset="0"/>
                <a:ea typeface="+mn-ea"/>
                <a:cs typeface="Courier New" pitchFamily="49" charset="0"/>
              </a:rPr>
              <a:t>40</a:t>
            </a:r>
            <a:r>
              <a:rPr lang="en-US" sz="2100" b="1" dirty="0">
                <a:latin typeface="Courier New" pitchFamily="49" charset="0"/>
                <a:ea typeface="+mn-ea"/>
                <a:cs typeface="Courier New" pitchFamily="49" charset="0"/>
              </a:rPr>
              <a:t>;</a:t>
            </a:r>
          </a:p>
          <a:p>
            <a:pPr>
              <a:spcAft>
                <a:spcPts val="0"/>
              </a:spcAft>
              <a:buFontTx/>
              <a:buNone/>
              <a:defRPr/>
            </a:pPr>
            <a:r>
              <a:rPr lang="en-US" sz="2100" b="1" dirty="0">
                <a:latin typeface="Courier New" pitchFamily="49" charset="0"/>
                <a:ea typeface="+mn-ea"/>
                <a:cs typeface="Courier New" pitchFamily="49" charset="0"/>
              </a:rPr>
              <a:t>	</a:t>
            </a:r>
            <a:r>
              <a:rPr lang="en-US" sz="2100" b="1" dirty="0" err="1">
                <a:latin typeface="Courier New" pitchFamily="49" charset="0"/>
                <a:ea typeface="+mn-ea"/>
                <a:cs typeface="Courier New" pitchFamily="49" charset="0"/>
              </a:rPr>
              <a:t>System.out.printf</a:t>
            </a:r>
            <a:r>
              <a:rPr lang="en-US" sz="2100" b="1" dirty="0">
                <a:latin typeface="Courier New" pitchFamily="49" charset="0"/>
                <a:ea typeface="+mn-ea"/>
                <a:cs typeface="Courier New" pitchFamily="49" charset="0"/>
              </a:rPr>
              <a:t>("I worked </a:t>
            </a:r>
            <a:r>
              <a:rPr lang="en-US" sz="2100" b="1" dirty="0">
                <a:solidFill>
                  <a:srgbClr val="FF0000"/>
                </a:solidFill>
                <a:latin typeface="Courier New" pitchFamily="49" charset="0"/>
                <a:ea typeface="+mn-ea"/>
                <a:cs typeface="Courier New" pitchFamily="49" charset="0"/>
              </a:rPr>
              <a:t>%d</a:t>
            </a:r>
            <a:r>
              <a:rPr lang="en-US" sz="2100" b="1" dirty="0">
                <a:latin typeface="Courier New" pitchFamily="49" charset="0"/>
                <a:ea typeface="+mn-ea"/>
                <a:cs typeface="Courier New" pitchFamily="49" charset="0"/>
              </a:rPr>
              <a:t> hours this week.\</a:t>
            </a:r>
            <a:r>
              <a:rPr lang="en-US" sz="2100" b="1" dirty="0" err="1">
                <a:latin typeface="Courier New" pitchFamily="49" charset="0"/>
                <a:ea typeface="+mn-ea"/>
                <a:cs typeface="Courier New" pitchFamily="49" charset="0"/>
              </a:rPr>
              <a:t>n",</a:t>
            </a:r>
            <a:r>
              <a:rPr lang="en-US" sz="2100" b="1" dirty="0" err="1">
                <a:solidFill>
                  <a:srgbClr val="FF0000"/>
                </a:solidFill>
                <a:latin typeface="Courier New" pitchFamily="49" charset="0"/>
                <a:ea typeface="+mn-ea"/>
                <a:cs typeface="Courier New" pitchFamily="49" charset="0"/>
              </a:rPr>
              <a:t>hours</a:t>
            </a:r>
            <a:r>
              <a:rPr lang="en-US" sz="2100" b="1" dirty="0">
                <a:latin typeface="Courier New" pitchFamily="49" charset="0"/>
                <a:ea typeface="+mn-ea"/>
                <a:cs typeface="Courier New" pitchFamily="49" charset="0"/>
              </a:rPr>
              <a:t>);</a:t>
            </a:r>
          </a:p>
          <a:p>
            <a:pPr>
              <a:buFontTx/>
              <a:buNone/>
              <a:defRPr/>
            </a:pPr>
            <a:endParaRPr lang="en-US" sz="1800" dirty="0">
              <a:latin typeface="Courier New" pitchFamily="49" charset="0"/>
              <a:ea typeface="+mn-ea"/>
              <a:cs typeface="Courier New" pitchFamily="49" charset="0"/>
            </a:endParaRPr>
          </a:p>
          <a:p>
            <a:pPr>
              <a:defRPr/>
            </a:pPr>
            <a:r>
              <a:rPr lang="en-US" sz="2800" dirty="0">
                <a:latin typeface="+mn-lt"/>
                <a:ea typeface="+mn-ea"/>
                <a:cs typeface="+mn-cs"/>
              </a:rPr>
              <a:t>When this string is printed, the value of the </a:t>
            </a:r>
            <a:r>
              <a:rPr lang="en-US" sz="2800" b="1" dirty="0">
                <a:solidFill>
                  <a:srgbClr val="FF0000"/>
                </a:solidFill>
                <a:latin typeface="Courier New" pitchFamily="49" charset="0"/>
                <a:ea typeface="+mn-ea"/>
                <a:cs typeface="Courier New" pitchFamily="49" charset="0"/>
              </a:rPr>
              <a:t>hours</a:t>
            </a:r>
            <a:r>
              <a:rPr lang="en-US" sz="2800" dirty="0">
                <a:latin typeface="+mn-lt"/>
                <a:ea typeface="+mn-ea"/>
                <a:cs typeface="+mn-cs"/>
              </a:rPr>
              <a:t> argument will be printed in place of the </a:t>
            </a:r>
            <a:r>
              <a:rPr lang="en-US" sz="2800" b="1" dirty="0">
                <a:solidFill>
                  <a:srgbClr val="FF0000"/>
                </a:solidFill>
                <a:latin typeface="Courier New" pitchFamily="49" charset="0"/>
                <a:ea typeface="+mn-ea"/>
                <a:cs typeface="Courier New" pitchFamily="49" charset="0"/>
              </a:rPr>
              <a:t>%d</a:t>
            </a:r>
            <a:r>
              <a:rPr lang="en-US" sz="2800" dirty="0">
                <a:latin typeface="+mn-lt"/>
                <a:ea typeface="+mn-ea"/>
                <a:cs typeface="Courier New" pitchFamily="49" charset="0"/>
              </a:rPr>
              <a:t> </a:t>
            </a:r>
            <a:r>
              <a:rPr lang="en-US" sz="2800" dirty="0">
                <a:latin typeface="+mn-lt"/>
                <a:ea typeface="+mn-ea"/>
                <a:cs typeface="+mn-cs"/>
              </a:rPr>
              <a:t>format specifier. </a:t>
            </a:r>
          </a:p>
          <a:p>
            <a:pPr>
              <a:defRPr/>
            </a:pPr>
            <a:endParaRPr lang="en-US" sz="100" dirty="0">
              <a:latin typeface="+mn-lt"/>
              <a:ea typeface="+mn-ea"/>
              <a:cs typeface="+mn-cs"/>
            </a:endParaRPr>
          </a:p>
          <a:p>
            <a:pPr lvl="1">
              <a:buFontTx/>
              <a:buNone/>
              <a:defRPr/>
            </a:pPr>
            <a:r>
              <a:rPr lang="en-US" sz="1800" dirty="0">
                <a:latin typeface="Courier New" pitchFamily="49" charset="0"/>
                <a:cs typeface="Courier New" pitchFamily="49" charset="0"/>
              </a:rPr>
              <a:t>			</a:t>
            </a:r>
            <a:r>
              <a:rPr lang="en-US" sz="2400" b="1" dirty="0">
                <a:latin typeface="Courier New" pitchFamily="49" charset="0"/>
                <a:cs typeface="Courier New" pitchFamily="49" charset="0"/>
              </a:rPr>
              <a:t>I worked </a:t>
            </a:r>
            <a:r>
              <a:rPr lang="en-US" sz="2400" b="1" dirty="0">
                <a:solidFill>
                  <a:srgbClr val="FF0000"/>
                </a:solidFill>
                <a:latin typeface="Courier New" pitchFamily="49" charset="0"/>
                <a:cs typeface="Courier New" pitchFamily="49" charset="0"/>
              </a:rPr>
              <a:t>40</a:t>
            </a:r>
            <a:r>
              <a:rPr lang="en-US" sz="2400" b="1" dirty="0">
                <a:latin typeface="Courier New" pitchFamily="49" charset="0"/>
                <a:cs typeface="Courier New" pitchFamily="49" charset="0"/>
              </a:rPr>
              <a:t> hours this week.</a:t>
            </a:r>
          </a:p>
          <a:p>
            <a:pPr lvl="1">
              <a:buFontTx/>
              <a:buNone/>
              <a:defRPr/>
            </a:pPr>
            <a:endParaRPr lang="en-US" sz="1800" dirty="0">
              <a:latin typeface="Courier New" pitchFamily="49" charset="0"/>
              <a:cs typeface="Courier New" pitchFamily="49" charset="0"/>
            </a:endParaRPr>
          </a:p>
          <a:p>
            <a:pPr>
              <a:defRPr/>
            </a:pPr>
            <a:r>
              <a:rPr lang="en-US" sz="2800" dirty="0">
                <a:latin typeface="+mn-lt"/>
                <a:ea typeface="+mn-ea"/>
                <a:cs typeface="+mn-cs"/>
              </a:rPr>
              <a:t>The </a:t>
            </a:r>
            <a:r>
              <a:rPr lang="en-US" sz="2800" dirty="0">
                <a:latin typeface="Courier New" pitchFamily="49" charset="0"/>
                <a:ea typeface="+mn-ea"/>
                <a:cs typeface="Courier New" pitchFamily="49" charset="0"/>
              </a:rPr>
              <a:t>%d</a:t>
            </a:r>
            <a:r>
              <a:rPr lang="en-US" sz="2800" dirty="0">
                <a:latin typeface="+mn-lt"/>
                <a:ea typeface="+mn-ea"/>
                <a:cs typeface="+mn-cs"/>
              </a:rPr>
              <a:t> format specifier was used because the </a:t>
            </a:r>
            <a:r>
              <a:rPr lang="en-US" sz="2800" dirty="0">
                <a:latin typeface="Courier New" pitchFamily="49" charset="0"/>
                <a:ea typeface="+mn-ea"/>
                <a:cs typeface="Courier New" pitchFamily="49" charset="0"/>
              </a:rPr>
              <a:t>hours</a:t>
            </a:r>
            <a:r>
              <a:rPr lang="en-US" sz="2800" dirty="0">
                <a:latin typeface="+mn-lt"/>
                <a:ea typeface="+mn-ea"/>
                <a:cs typeface="+mn-cs"/>
              </a:rPr>
              <a:t> variable is an </a:t>
            </a:r>
            <a:r>
              <a:rPr lang="en-US" sz="2800" dirty="0">
                <a:latin typeface="Courier New" pitchFamily="49" charset="0"/>
                <a:ea typeface="+mn-ea"/>
                <a:cs typeface="Courier New" pitchFamily="49" charset="0"/>
              </a:rPr>
              <a:t>int</a:t>
            </a:r>
            <a:r>
              <a:rPr lang="en-US" sz="2800" dirty="0">
                <a:latin typeface="+mn-lt"/>
                <a:ea typeface="+mn-ea"/>
                <a:cs typeface="+mn-cs"/>
              </a:rPr>
              <a:t>. </a:t>
            </a:r>
          </a:p>
          <a:p>
            <a:pPr>
              <a:defRPr/>
            </a:pPr>
            <a:r>
              <a:rPr lang="en-US" sz="2800" dirty="0">
                <a:latin typeface="+mn-lt"/>
                <a:ea typeface="+mn-ea"/>
                <a:cs typeface="+mn-cs"/>
              </a:rPr>
              <a:t>An error will occur if you use </a:t>
            </a:r>
            <a:r>
              <a:rPr lang="en-US" sz="2800" dirty="0">
                <a:latin typeface="Courier New" pitchFamily="49" charset="0"/>
                <a:ea typeface="+mn-ea"/>
                <a:cs typeface="Courier New" pitchFamily="49" charset="0"/>
              </a:rPr>
              <a:t>%d</a:t>
            </a:r>
            <a:r>
              <a:rPr lang="en-US" sz="2800" dirty="0">
                <a:latin typeface="+mn-lt"/>
                <a:ea typeface="+mn-ea"/>
                <a:cs typeface="+mn-cs"/>
              </a:rPr>
              <a:t> with a non-integer value.</a:t>
            </a:r>
            <a:endParaRPr lang="en-US" sz="2800" dirty="0">
              <a:latin typeface="Courier New" pitchFamily="49" charset="0"/>
              <a:ea typeface="+mn-ea"/>
              <a:cs typeface="Courier New" pitchFamily="49" charset="0"/>
            </a:endParaRPr>
          </a:p>
        </p:txBody>
      </p:sp>
      <p:sp>
        <p:nvSpPr>
          <p:cNvPr id="102402" name="Title 1"/>
          <p:cNvSpPr>
            <a:spLocks noGrp="1"/>
          </p:cNvSpPr>
          <p:nvPr>
            <p:ph type="title"/>
          </p:nvPr>
        </p:nvSpPr>
        <p:spPr/>
        <p:txBody>
          <a:bodyPr/>
          <a:lstStyle/>
          <a:p>
            <a:r>
              <a:rPr lang="en-US"/>
              <a:t>Single Format Specifier and Argument</a:t>
            </a:r>
          </a:p>
        </p:txBody>
      </p:sp>
    </p:spTree>
    <p:extLst>
      <p:ext uri="{BB962C8B-B14F-4D97-AF65-F5344CB8AC3E}">
        <p14:creationId xmlns:p14="http://schemas.microsoft.com/office/powerpoint/2010/main" val="25962902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defRPr/>
            </a:pPr>
            <a:r>
              <a:rPr lang="en-US" sz="2400" dirty="0">
                <a:latin typeface="+mn-lt"/>
                <a:ea typeface="+mn-ea"/>
                <a:cs typeface="+mn-cs"/>
              </a:rPr>
              <a:t>Here’s another example:</a:t>
            </a:r>
          </a:p>
          <a:p>
            <a:pPr>
              <a:defRPr/>
            </a:pPr>
            <a:endParaRPr lang="en-US" sz="1300" dirty="0">
              <a:latin typeface="+mn-lt"/>
              <a:ea typeface="+mn-ea"/>
              <a:cs typeface="+mn-cs"/>
            </a:endParaRPr>
          </a:p>
          <a:p>
            <a:pPr>
              <a:spcAft>
                <a:spcPts val="0"/>
              </a:spcAft>
              <a:buFontTx/>
              <a:buNone/>
              <a:defRPr/>
            </a:pPr>
            <a:r>
              <a:rPr lang="en-US" sz="1700" dirty="0">
                <a:latin typeface="Courier New" pitchFamily="49" charset="0"/>
                <a:ea typeface="+mn-ea"/>
                <a:cs typeface="Courier New" pitchFamily="49" charset="0"/>
              </a:rPr>
              <a:t>	</a:t>
            </a:r>
            <a:r>
              <a:rPr lang="en-US" sz="1700" b="1" dirty="0" err="1">
                <a:latin typeface="Courier New" pitchFamily="49" charset="0"/>
                <a:ea typeface="+mn-ea"/>
                <a:cs typeface="Courier New" pitchFamily="49" charset="0"/>
              </a:rPr>
              <a:t>int</a:t>
            </a:r>
            <a:r>
              <a:rPr lang="en-US" sz="1700" b="1" dirty="0">
                <a:latin typeface="Courier New" pitchFamily="49" charset="0"/>
                <a:ea typeface="+mn-ea"/>
                <a:cs typeface="Courier New" pitchFamily="49" charset="0"/>
              </a:rPr>
              <a:t> </a:t>
            </a:r>
            <a:r>
              <a:rPr lang="en-US" sz="1700" b="1" dirty="0">
                <a:solidFill>
                  <a:srgbClr val="FF0000"/>
                </a:solidFill>
                <a:latin typeface="Courier New" pitchFamily="49" charset="0"/>
                <a:ea typeface="+mn-ea"/>
                <a:cs typeface="Courier New" pitchFamily="49" charset="0"/>
              </a:rPr>
              <a:t>dogs</a:t>
            </a:r>
            <a:r>
              <a:rPr lang="en-US" sz="1700" b="1" dirty="0">
                <a:latin typeface="Courier New" pitchFamily="49" charset="0"/>
                <a:ea typeface="+mn-ea"/>
                <a:cs typeface="Courier New" pitchFamily="49" charset="0"/>
              </a:rPr>
              <a:t> = </a:t>
            </a:r>
            <a:r>
              <a:rPr lang="en-US" sz="1700" b="1" dirty="0">
                <a:solidFill>
                  <a:srgbClr val="FF0000"/>
                </a:solidFill>
                <a:latin typeface="Courier New" pitchFamily="49" charset="0"/>
                <a:ea typeface="+mn-ea"/>
                <a:cs typeface="Courier New" pitchFamily="49" charset="0"/>
              </a:rPr>
              <a:t>2</a:t>
            </a:r>
            <a:r>
              <a:rPr lang="en-US" sz="1700" b="1" dirty="0">
                <a:latin typeface="Courier New" pitchFamily="49" charset="0"/>
                <a:ea typeface="+mn-ea"/>
                <a:cs typeface="Courier New" pitchFamily="49" charset="0"/>
              </a:rPr>
              <a:t>;</a:t>
            </a:r>
          </a:p>
          <a:p>
            <a:pPr>
              <a:spcAft>
                <a:spcPts val="0"/>
              </a:spcAft>
              <a:buFontTx/>
              <a:buNone/>
              <a:defRPr/>
            </a:pPr>
            <a:r>
              <a:rPr lang="en-US" sz="1700" b="1" dirty="0">
                <a:latin typeface="Courier New" pitchFamily="49" charset="0"/>
                <a:ea typeface="+mn-ea"/>
                <a:cs typeface="Courier New" pitchFamily="49" charset="0"/>
              </a:rPr>
              <a:t>	</a:t>
            </a:r>
            <a:r>
              <a:rPr lang="en-US" sz="1700" b="1" dirty="0" err="1">
                <a:latin typeface="Courier New" pitchFamily="49" charset="0"/>
                <a:ea typeface="+mn-ea"/>
                <a:cs typeface="Courier New" pitchFamily="49" charset="0"/>
              </a:rPr>
              <a:t>int</a:t>
            </a:r>
            <a:r>
              <a:rPr lang="en-US" sz="1700" b="1" dirty="0">
                <a:latin typeface="Courier New" pitchFamily="49" charset="0"/>
                <a:ea typeface="+mn-ea"/>
                <a:cs typeface="Courier New" pitchFamily="49" charset="0"/>
              </a:rPr>
              <a:t> </a:t>
            </a:r>
            <a:r>
              <a:rPr lang="en-US" sz="1700" b="1" dirty="0">
                <a:solidFill>
                  <a:srgbClr val="0070C0"/>
                </a:solidFill>
                <a:latin typeface="Courier New" pitchFamily="49" charset="0"/>
                <a:ea typeface="+mn-ea"/>
                <a:cs typeface="Courier New" pitchFamily="49" charset="0"/>
              </a:rPr>
              <a:t>cats</a:t>
            </a:r>
            <a:r>
              <a:rPr lang="en-US" sz="1700" b="1" dirty="0">
                <a:latin typeface="Courier New" pitchFamily="49" charset="0"/>
                <a:ea typeface="+mn-ea"/>
                <a:cs typeface="Courier New" pitchFamily="49" charset="0"/>
              </a:rPr>
              <a:t> = </a:t>
            </a:r>
            <a:r>
              <a:rPr lang="en-US" sz="1700" b="1" dirty="0">
                <a:solidFill>
                  <a:srgbClr val="0070C0"/>
                </a:solidFill>
                <a:latin typeface="Courier New" pitchFamily="49" charset="0"/>
                <a:ea typeface="+mn-ea"/>
                <a:cs typeface="Courier New" pitchFamily="49" charset="0"/>
              </a:rPr>
              <a:t>4</a:t>
            </a:r>
            <a:r>
              <a:rPr lang="en-US" sz="1700" b="1" dirty="0">
                <a:latin typeface="Courier New" pitchFamily="49" charset="0"/>
                <a:ea typeface="+mn-ea"/>
                <a:cs typeface="Courier New" pitchFamily="49" charset="0"/>
              </a:rPr>
              <a:t>;</a:t>
            </a:r>
          </a:p>
          <a:p>
            <a:pPr>
              <a:spcAft>
                <a:spcPts val="0"/>
              </a:spcAft>
              <a:buFontTx/>
              <a:buNone/>
              <a:defRPr/>
            </a:pPr>
            <a:r>
              <a:rPr lang="en-US" sz="1700" b="1" dirty="0">
                <a:latin typeface="Courier New" pitchFamily="49" charset="0"/>
                <a:ea typeface="+mn-ea"/>
                <a:cs typeface="Courier New" pitchFamily="49" charset="0"/>
              </a:rPr>
              <a:t>	</a:t>
            </a:r>
            <a:r>
              <a:rPr lang="en-US" sz="1700" b="1" dirty="0" err="1">
                <a:latin typeface="Courier New" pitchFamily="49" charset="0"/>
                <a:ea typeface="+mn-ea"/>
                <a:cs typeface="Courier New" pitchFamily="49" charset="0"/>
              </a:rPr>
              <a:t>System.out.printf</a:t>
            </a:r>
            <a:r>
              <a:rPr lang="en-US" sz="1700" b="1" dirty="0">
                <a:latin typeface="Courier New" pitchFamily="49" charset="0"/>
                <a:ea typeface="+mn-ea"/>
                <a:cs typeface="Courier New" pitchFamily="49" charset="0"/>
              </a:rPr>
              <a:t>( "We have </a:t>
            </a:r>
            <a:r>
              <a:rPr lang="en-US" sz="1700" b="1" dirty="0">
                <a:solidFill>
                  <a:srgbClr val="FF0000"/>
                </a:solidFill>
                <a:latin typeface="Courier New" pitchFamily="49" charset="0"/>
                <a:ea typeface="+mn-ea"/>
                <a:cs typeface="Courier New" pitchFamily="49" charset="0"/>
              </a:rPr>
              <a:t>%d</a:t>
            </a:r>
            <a:r>
              <a:rPr lang="en-US" sz="1700" b="1" dirty="0">
                <a:latin typeface="Courier New" pitchFamily="49" charset="0"/>
                <a:ea typeface="+mn-ea"/>
                <a:cs typeface="Courier New" pitchFamily="49" charset="0"/>
              </a:rPr>
              <a:t> dogs and </a:t>
            </a:r>
            <a:r>
              <a:rPr lang="en-US" sz="1700" b="1" dirty="0">
                <a:solidFill>
                  <a:srgbClr val="0070C0"/>
                </a:solidFill>
                <a:latin typeface="Courier New" pitchFamily="49" charset="0"/>
                <a:ea typeface="+mn-ea"/>
                <a:cs typeface="Courier New" pitchFamily="49" charset="0"/>
              </a:rPr>
              <a:t>%d</a:t>
            </a:r>
            <a:r>
              <a:rPr lang="en-US" sz="1700" b="1" dirty="0">
                <a:latin typeface="Courier New" pitchFamily="49" charset="0"/>
                <a:ea typeface="+mn-ea"/>
                <a:cs typeface="Courier New" pitchFamily="49" charset="0"/>
              </a:rPr>
              <a:t> cats.\</a:t>
            </a:r>
            <a:r>
              <a:rPr lang="en-US" sz="1700" b="1" dirty="0" err="1">
                <a:latin typeface="Courier New" pitchFamily="49" charset="0"/>
                <a:ea typeface="+mn-ea"/>
                <a:cs typeface="Courier New" pitchFamily="49" charset="0"/>
              </a:rPr>
              <a:t>n",</a:t>
            </a:r>
            <a:r>
              <a:rPr lang="en-US" sz="1700" b="1" dirty="0" err="1">
                <a:solidFill>
                  <a:srgbClr val="FF0000"/>
                </a:solidFill>
                <a:latin typeface="Courier New" pitchFamily="49" charset="0"/>
                <a:ea typeface="+mn-ea"/>
                <a:cs typeface="Courier New" pitchFamily="49" charset="0"/>
              </a:rPr>
              <a:t>dogs</a:t>
            </a:r>
            <a:r>
              <a:rPr lang="en-US" sz="1700" b="1" dirty="0">
                <a:latin typeface="Courier New" pitchFamily="49" charset="0"/>
                <a:ea typeface="+mn-ea"/>
                <a:cs typeface="Courier New" pitchFamily="49" charset="0"/>
              </a:rPr>
              <a:t>, </a:t>
            </a:r>
            <a:r>
              <a:rPr lang="en-US" sz="1700" b="1" dirty="0">
                <a:solidFill>
                  <a:srgbClr val="0070C0"/>
                </a:solidFill>
                <a:latin typeface="Courier New" pitchFamily="49" charset="0"/>
                <a:ea typeface="+mn-ea"/>
                <a:cs typeface="Courier New" pitchFamily="49" charset="0"/>
              </a:rPr>
              <a:t>cats</a:t>
            </a:r>
            <a:r>
              <a:rPr lang="en-US" sz="1700" b="1" dirty="0">
                <a:latin typeface="Courier New" pitchFamily="49" charset="0"/>
                <a:ea typeface="+mn-ea"/>
                <a:cs typeface="Courier New" pitchFamily="49" charset="0"/>
              </a:rPr>
              <a:t>);</a:t>
            </a:r>
          </a:p>
          <a:p>
            <a:pPr>
              <a:defRPr/>
            </a:pPr>
            <a:endParaRPr lang="en-US" sz="1300" dirty="0">
              <a:latin typeface="+mn-lt"/>
              <a:ea typeface="+mn-ea"/>
              <a:cs typeface="+mn-cs"/>
            </a:endParaRPr>
          </a:p>
          <a:p>
            <a:pPr>
              <a:defRPr/>
            </a:pPr>
            <a:r>
              <a:rPr lang="en-US" sz="2200" dirty="0">
                <a:latin typeface="+mn-lt"/>
                <a:ea typeface="+mn-ea"/>
                <a:cs typeface="+mn-cs"/>
              </a:rPr>
              <a:t>First, notice that this example uses two </a:t>
            </a:r>
            <a:r>
              <a:rPr lang="en-US" sz="2200" dirty="0">
                <a:latin typeface="Courier New" pitchFamily="49" charset="0"/>
                <a:ea typeface="+mn-ea"/>
                <a:cs typeface="Courier New" pitchFamily="49" charset="0"/>
              </a:rPr>
              <a:t>%d</a:t>
            </a:r>
            <a:r>
              <a:rPr lang="en-US" sz="2200" dirty="0">
                <a:latin typeface="+mn-lt"/>
                <a:ea typeface="+mn-ea"/>
                <a:cs typeface="Courier New" pitchFamily="49" charset="0"/>
              </a:rPr>
              <a:t> </a:t>
            </a:r>
            <a:r>
              <a:rPr lang="en-US" sz="2200" dirty="0">
                <a:latin typeface="+mn-lt"/>
                <a:ea typeface="+mn-ea"/>
                <a:cs typeface="+mn-cs"/>
              </a:rPr>
              <a:t>format </a:t>
            </a:r>
            <a:r>
              <a:rPr lang="en-US" sz="2200" dirty="0" err="1">
                <a:latin typeface="+mn-lt"/>
                <a:ea typeface="+mn-ea"/>
                <a:cs typeface="+mn-cs"/>
              </a:rPr>
              <a:t>specifiers</a:t>
            </a:r>
            <a:r>
              <a:rPr lang="en-US" sz="2200" dirty="0">
                <a:latin typeface="+mn-lt"/>
                <a:ea typeface="+mn-ea"/>
                <a:cs typeface="+mn-cs"/>
              </a:rPr>
              <a:t> in the format string.</a:t>
            </a:r>
          </a:p>
          <a:p>
            <a:pPr>
              <a:defRPr/>
            </a:pPr>
            <a:r>
              <a:rPr lang="en-US" sz="2200" dirty="0">
                <a:latin typeface="+mn-lt"/>
                <a:ea typeface="+mn-ea"/>
                <a:cs typeface="+mn-cs"/>
              </a:rPr>
              <a:t>Also notice that two arguments appear after the format string.</a:t>
            </a:r>
          </a:p>
          <a:p>
            <a:pPr lvl="1">
              <a:defRPr/>
            </a:pPr>
            <a:r>
              <a:rPr lang="en-US" sz="2200" dirty="0">
                <a:latin typeface="+mn-lt"/>
              </a:rPr>
              <a:t>The value of the first integer argument, </a:t>
            </a:r>
            <a:r>
              <a:rPr lang="en-US" sz="2200" b="1" dirty="0">
                <a:solidFill>
                  <a:srgbClr val="FF0000"/>
                </a:solidFill>
                <a:latin typeface="Courier New" pitchFamily="49" charset="0"/>
                <a:cs typeface="Courier New" pitchFamily="49" charset="0"/>
              </a:rPr>
              <a:t>dogs</a:t>
            </a:r>
            <a:r>
              <a:rPr lang="en-US" sz="2200" dirty="0">
                <a:latin typeface="+mn-lt"/>
              </a:rPr>
              <a:t>, is printed in place of the first </a:t>
            </a:r>
            <a:r>
              <a:rPr lang="en-US" sz="2200" b="1" dirty="0">
                <a:solidFill>
                  <a:srgbClr val="FF0000"/>
                </a:solidFill>
                <a:latin typeface="Courier New" pitchFamily="49" charset="0"/>
                <a:cs typeface="Courier New" pitchFamily="49" charset="0"/>
              </a:rPr>
              <a:t>%d</a:t>
            </a:r>
            <a:r>
              <a:rPr lang="en-US" sz="2200" dirty="0">
                <a:latin typeface="+mn-lt"/>
              </a:rPr>
              <a:t>.</a:t>
            </a:r>
          </a:p>
          <a:p>
            <a:pPr lvl="1">
              <a:defRPr/>
            </a:pPr>
            <a:r>
              <a:rPr lang="en-US" sz="2200" dirty="0">
                <a:latin typeface="+mn-lt"/>
              </a:rPr>
              <a:t>The value of the second integer argument, </a:t>
            </a:r>
            <a:r>
              <a:rPr lang="en-US" sz="2200" b="1" dirty="0">
                <a:solidFill>
                  <a:srgbClr val="0070C0"/>
                </a:solidFill>
                <a:latin typeface="Courier New" pitchFamily="49" charset="0"/>
                <a:cs typeface="Courier New" pitchFamily="49" charset="0"/>
              </a:rPr>
              <a:t>cats</a:t>
            </a:r>
            <a:r>
              <a:rPr lang="en-US" sz="2200" dirty="0">
                <a:latin typeface="+mn-lt"/>
              </a:rPr>
              <a:t>, is printed in place of the second </a:t>
            </a:r>
            <a:r>
              <a:rPr lang="en-US" sz="2200" b="1" dirty="0">
                <a:solidFill>
                  <a:srgbClr val="0070C0"/>
                </a:solidFill>
                <a:latin typeface="Courier New" pitchFamily="49" charset="0"/>
                <a:cs typeface="Courier New" pitchFamily="49" charset="0"/>
              </a:rPr>
              <a:t>%d</a:t>
            </a:r>
            <a:r>
              <a:rPr lang="en-US" sz="2200" dirty="0">
                <a:latin typeface="+mn-lt"/>
              </a:rPr>
              <a:t>.</a:t>
            </a:r>
          </a:p>
          <a:p>
            <a:pPr lvl="1" algn="ctr">
              <a:buFontTx/>
              <a:buNone/>
              <a:defRPr/>
            </a:pPr>
            <a:r>
              <a:rPr lang="en-US" sz="1900" b="1" dirty="0">
                <a:latin typeface="Courier New" pitchFamily="49" charset="0"/>
                <a:cs typeface="Courier New" pitchFamily="49" charset="0"/>
              </a:rPr>
              <a:t>We have </a:t>
            </a:r>
            <a:r>
              <a:rPr lang="en-US" sz="1900" b="1" dirty="0">
                <a:solidFill>
                  <a:srgbClr val="FF0000"/>
                </a:solidFill>
                <a:latin typeface="Courier New" pitchFamily="49" charset="0"/>
                <a:cs typeface="Courier New" pitchFamily="49" charset="0"/>
              </a:rPr>
              <a:t>2</a:t>
            </a:r>
            <a:r>
              <a:rPr lang="en-US" sz="1900" b="1" dirty="0">
                <a:latin typeface="Courier New" pitchFamily="49" charset="0"/>
                <a:cs typeface="Courier New" pitchFamily="49" charset="0"/>
              </a:rPr>
              <a:t> dogs and </a:t>
            </a:r>
            <a:r>
              <a:rPr lang="en-US" sz="1900" b="1" dirty="0">
                <a:solidFill>
                  <a:srgbClr val="0070C0"/>
                </a:solidFill>
                <a:latin typeface="Courier New" pitchFamily="49" charset="0"/>
                <a:cs typeface="Courier New" pitchFamily="49" charset="0"/>
              </a:rPr>
              <a:t>4</a:t>
            </a:r>
            <a:r>
              <a:rPr lang="en-US" sz="1900" b="1" dirty="0">
                <a:latin typeface="Courier New" pitchFamily="49" charset="0"/>
                <a:cs typeface="Courier New" pitchFamily="49" charset="0"/>
              </a:rPr>
              <a:t> cats.</a:t>
            </a:r>
          </a:p>
        </p:txBody>
      </p:sp>
      <p:sp>
        <p:nvSpPr>
          <p:cNvPr id="2" name="Title 1"/>
          <p:cNvSpPr>
            <a:spLocks noGrp="1"/>
          </p:cNvSpPr>
          <p:nvPr>
            <p:ph type="title"/>
          </p:nvPr>
        </p:nvSpPr>
        <p:spPr/>
        <p:txBody>
          <a:bodyPr>
            <a:normAutofit fontScale="90000"/>
          </a:bodyPr>
          <a:lstStyle/>
          <a:p>
            <a:pPr>
              <a:defRPr/>
            </a:pPr>
            <a:r>
              <a:rPr lang="en-US" dirty="0">
                <a:latin typeface="+mj-lt"/>
                <a:ea typeface="+mj-ea"/>
                <a:cs typeface="+mj-cs"/>
              </a:rPr>
              <a:t>Multiple Format </a:t>
            </a:r>
            <a:r>
              <a:rPr lang="en-US" dirty="0" err="1">
                <a:latin typeface="+mj-lt"/>
                <a:ea typeface="+mj-ea"/>
                <a:cs typeface="+mj-cs"/>
              </a:rPr>
              <a:t>Specifiers</a:t>
            </a:r>
            <a:r>
              <a:rPr lang="en-US" dirty="0">
                <a:latin typeface="+mj-lt"/>
                <a:ea typeface="+mj-ea"/>
                <a:cs typeface="+mj-cs"/>
              </a:rPr>
              <a:t> and Arguments</a:t>
            </a:r>
          </a:p>
        </p:txBody>
      </p:sp>
    </p:spTree>
    <p:extLst>
      <p:ext uri="{BB962C8B-B14F-4D97-AF65-F5344CB8AC3E}">
        <p14:creationId xmlns:p14="http://schemas.microsoft.com/office/powerpoint/2010/main" val="7900440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defRPr/>
            </a:pPr>
            <a:r>
              <a:rPr lang="en-US" sz="2400" dirty="0">
                <a:latin typeface="+mn-lt"/>
                <a:ea typeface="+mn-ea"/>
                <a:cs typeface="+mn-cs"/>
              </a:rPr>
              <a:t>The following code shows another example:</a:t>
            </a:r>
          </a:p>
          <a:p>
            <a:pPr>
              <a:spcAft>
                <a:spcPts val="0"/>
              </a:spcAft>
              <a:buFontTx/>
              <a:buNone/>
              <a:defRPr/>
            </a:pPr>
            <a:r>
              <a:rPr lang="en-US" sz="1800" b="1" dirty="0">
                <a:latin typeface="Courier New" pitchFamily="49" charset="0"/>
                <a:ea typeface="+mn-ea"/>
                <a:cs typeface="Courier New" pitchFamily="49" charset="0"/>
              </a:rPr>
              <a:t>	</a:t>
            </a:r>
            <a:r>
              <a:rPr lang="en-US" sz="1800" b="1" dirty="0" err="1">
                <a:latin typeface="Courier New" pitchFamily="49" charset="0"/>
                <a:ea typeface="+mn-ea"/>
                <a:cs typeface="Courier New" pitchFamily="49" charset="0"/>
              </a:rPr>
              <a:t>int</a:t>
            </a:r>
            <a:r>
              <a:rPr lang="en-US" sz="1800" b="1" dirty="0">
                <a:latin typeface="Courier New" pitchFamily="49" charset="0"/>
                <a:ea typeface="+mn-ea"/>
                <a:cs typeface="Courier New" pitchFamily="49" charset="0"/>
              </a:rPr>
              <a:t> </a:t>
            </a:r>
            <a:r>
              <a:rPr lang="en-US" sz="1800" b="1" dirty="0">
                <a:solidFill>
                  <a:srgbClr val="FF0000"/>
                </a:solidFill>
                <a:latin typeface="Courier New" pitchFamily="49" charset="0"/>
                <a:ea typeface="+mn-ea"/>
                <a:cs typeface="Courier New" pitchFamily="49" charset="0"/>
              </a:rPr>
              <a:t>value1</a:t>
            </a:r>
            <a:r>
              <a:rPr lang="en-US" sz="1800" b="1" dirty="0">
                <a:latin typeface="Courier New" pitchFamily="49" charset="0"/>
                <a:ea typeface="+mn-ea"/>
                <a:cs typeface="Courier New" pitchFamily="49" charset="0"/>
              </a:rPr>
              <a:t> = </a:t>
            </a:r>
            <a:r>
              <a:rPr lang="en-US" sz="1800" b="1" dirty="0">
                <a:solidFill>
                  <a:srgbClr val="FF0000"/>
                </a:solidFill>
                <a:latin typeface="Courier New" pitchFamily="49" charset="0"/>
                <a:ea typeface="+mn-ea"/>
                <a:cs typeface="Courier New" pitchFamily="49" charset="0"/>
              </a:rPr>
              <a:t>3</a:t>
            </a:r>
            <a:r>
              <a:rPr lang="en-US" sz="1800" b="1" dirty="0">
                <a:latin typeface="Courier New" pitchFamily="49" charset="0"/>
                <a:ea typeface="+mn-ea"/>
                <a:cs typeface="Courier New" pitchFamily="49" charset="0"/>
              </a:rPr>
              <a:t>;</a:t>
            </a:r>
          </a:p>
          <a:p>
            <a:pPr>
              <a:spcAft>
                <a:spcPts val="0"/>
              </a:spcAft>
              <a:buFontTx/>
              <a:buNone/>
              <a:defRPr/>
            </a:pPr>
            <a:r>
              <a:rPr lang="en-US" sz="1800" b="1" dirty="0">
                <a:latin typeface="Courier New" pitchFamily="49" charset="0"/>
                <a:ea typeface="+mn-ea"/>
                <a:cs typeface="Courier New" pitchFamily="49" charset="0"/>
              </a:rPr>
              <a:t>	</a:t>
            </a:r>
            <a:r>
              <a:rPr lang="en-US" sz="1800" b="1" dirty="0" err="1">
                <a:latin typeface="Courier New" pitchFamily="49" charset="0"/>
                <a:ea typeface="+mn-ea"/>
                <a:cs typeface="Courier New" pitchFamily="49" charset="0"/>
              </a:rPr>
              <a:t>int</a:t>
            </a:r>
            <a:r>
              <a:rPr lang="en-US" sz="1800" b="1" dirty="0">
                <a:latin typeface="Courier New" pitchFamily="49" charset="0"/>
                <a:ea typeface="+mn-ea"/>
                <a:cs typeface="Courier New" pitchFamily="49" charset="0"/>
              </a:rPr>
              <a:t> </a:t>
            </a:r>
            <a:r>
              <a:rPr lang="en-US" sz="1800" b="1" dirty="0">
                <a:solidFill>
                  <a:srgbClr val="0070C0"/>
                </a:solidFill>
                <a:latin typeface="Courier New" pitchFamily="49" charset="0"/>
                <a:ea typeface="+mn-ea"/>
                <a:cs typeface="Courier New" pitchFamily="49" charset="0"/>
              </a:rPr>
              <a:t>value2</a:t>
            </a:r>
            <a:r>
              <a:rPr lang="en-US" sz="1800" b="1" dirty="0">
                <a:latin typeface="Courier New" pitchFamily="49" charset="0"/>
                <a:ea typeface="+mn-ea"/>
                <a:cs typeface="Courier New" pitchFamily="49" charset="0"/>
              </a:rPr>
              <a:t> = </a:t>
            </a:r>
            <a:r>
              <a:rPr lang="en-US" sz="1800" b="1" dirty="0">
                <a:solidFill>
                  <a:srgbClr val="0070C0"/>
                </a:solidFill>
                <a:latin typeface="Courier New" pitchFamily="49" charset="0"/>
                <a:ea typeface="+mn-ea"/>
                <a:cs typeface="Courier New" pitchFamily="49" charset="0"/>
              </a:rPr>
              <a:t>6</a:t>
            </a:r>
            <a:r>
              <a:rPr lang="en-US" sz="1800" b="1" dirty="0">
                <a:latin typeface="Courier New" pitchFamily="49" charset="0"/>
                <a:ea typeface="+mn-ea"/>
                <a:cs typeface="Courier New" pitchFamily="49" charset="0"/>
              </a:rPr>
              <a:t>;</a:t>
            </a:r>
          </a:p>
          <a:p>
            <a:pPr>
              <a:spcAft>
                <a:spcPts val="0"/>
              </a:spcAft>
              <a:buFontTx/>
              <a:buNone/>
              <a:defRPr/>
            </a:pPr>
            <a:r>
              <a:rPr lang="en-US" sz="1800" b="1" dirty="0">
                <a:latin typeface="Courier New" pitchFamily="49" charset="0"/>
                <a:ea typeface="+mn-ea"/>
                <a:cs typeface="Courier New" pitchFamily="49" charset="0"/>
              </a:rPr>
              <a:t>	</a:t>
            </a:r>
            <a:r>
              <a:rPr lang="en-US" sz="1800" b="1" dirty="0" err="1">
                <a:latin typeface="Courier New" pitchFamily="49" charset="0"/>
                <a:ea typeface="+mn-ea"/>
                <a:cs typeface="Courier New" pitchFamily="49" charset="0"/>
              </a:rPr>
              <a:t>int</a:t>
            </a:r>
            <a:r>
              <a:rPr lang="en-US" sz="1800" b="1" dirty="0">
                <a:latin typeface="Courier New" pitchFamily="49" charset="0"/>
                <a:ea typeface="+mn-ea"/>
                <a:cs typeface="Courier New" pitchFamily="49" charset="0"/>
              </a:rPr>
              <a:t> </a:t>
            </a:r>
            <a:r>
              <a:rPr lang="en-US" sz="1800" b="1" dirty="0">
                <a:solidFill>
                  <a:srgbClr val="7030A0"/>
                </a:solidFill>
                <a:latin typeface="Courier New" pitchFamily="49" charset="0"/>
                <a:ea typeface="+mn-ea"/>
                <a:cs typeface="Courier New" pitchFamily="49" charset="0"/>
              </a:rPr>
              <a:t>value3</a:t>
            </a:r>
            <a:r>
              <a:rPr lang="en-US" sz="1800" b="1" dirty="0">
                <a:latin typeface="Courier New" pitchFamily="49" charset="0"/>
                <a:ea typeface="+mn-ea"/>
                <a:cs typeface="Courier New" pitchFamily="49" charset="0"/>
              </a:rPr>
              <a:t> = </a:t>
            </a:r>
            <a:r>
              <a:rPr lang="en-US" sz="1800" b="1" dirty="0">
                <a:solidFill>
                  <a:srgbClr val="7030A0"/>
                </a:solidFill>
                <a:latin typeface="Courier New" pitchFamily="49" charset="0"/>
                <a:ea typeface="+mn-ea"/>
                <a:cs typeface="Courier New" pitchFamily="49" charset="0"/>
              </a:rPr>
              <a:t>9</a:t>
            </a:r>
            <a:r>
              <a:rPr lang="en-US" sz="1800" b="1" dirty="0">
                <a:latin typeface="Courier New" pitchFamily="49" charset="0"/>
                <a:ea typeface="+mn-ea"/>
                <a:cs typeface="Courier New" pitchFamily="49" charset="0"/>
              </a:rPr>
              <a:t>;</a:t>
            </a:r>
          </a:p>
          <a:p>
            <a:pPr>
              <a:spcAft>
                <a:spcPts val="0"/>
              </a:spcAft>
              <a:buFontTx/>
              <a:buNone/>
              <a:defRPr/>
            </a:pPr>
            <a:r>
              <a:rPr lang="en-US" sz="1800" b="1" dirty="0">
                <a:latin typeface="Courier New" pitchFamily="49" charset="0"/>
                <a:ea typeface="+mn-ea"/>
                <a:cs typeface="Courier New" pitchFamily="49" charset="0"/>
              </a:rPr>
              <a:t>	</a:t>
            </a:r>
            <a:r>
              <a:rPr lang="en-US" sz="1800" b="1" dirty="0" err="1">
                <a:latin typeface="Courier New" pitchFamily="49" charset="0"/>
                <a:ea typeface="+mn-ea"/>
                <a:cs typeface="Courier New" pitchFamily="49" charset="0"/>
              </a:rPr>
              <a:t>System.out.printf</a:t>
            </a:r>
            <a:r>
              <a:rPr lang="en-US" sz="1800" b="1" dirty="0">
                <a:latin typeface="Courier New" pitchFamily="49" charset="0"/>
                <a:ea typeface="+mn-ea"/>
                <a:cs typeface="Courier New" pitchFamily="49" charset="0"/>
              </a:rPr>
              <a:t>("</a:t>
            </a:r>
            <a:r>
              <a:rPr lang="en-US" sz="1800" b="1" dirty="0">
                <a:solidFill>
                  <a:srgbClr val="FF0000"/>
                </a:solidFill>
                <a:latin typeface="Courier New" pitchFamily="49" charset="0"/>
                <a:ea typeface="+mn-ea"/>
                <a:cs typeface="Courier New" pitchFamily="49" charset="0"/>
              </a:rPr>
              <a:t>%d </a:t>
            </a:r>
            <a:r>
              <a:rPr lang="en-US" sz="1800" b="1" dirty="0">
                <a:solidFill>
                  <a:srgbClr val="0070C0"/>
                </a:solidFill>
                <a:latin typeface="Courier New" pitchFamily="49" charset="0"/>
                <a:ea typeface="+mn-ea"/>
                <a:cs typeface="Courier New" pitchFamily="49" charset="0"/>
              </a:rPr>
              <a:t>%d </a:t>
            </a:r>
            <a:r>
              <a:rPr lang="en-US" sz="1800" b="1" dirty="0">
                <a:solidFill>
                  <a:srgbClr val="7030A0"/>
                </a:solidFill>
                <a:latin typeface="Courier New" pitchFamily="49" charset="0"/>
                <a:ea typeface="+mn-ea"/>
                <a:cs typeface="Courier New" pitchFamily="49" charset="0"/>
              </a:rPr>
              <a:t>%d</a:t>
            </a:r>
            <a:r>
              <a:rPr lang="en-US" sz="1800" b="1" dirty="0">
                <a:latin typeface="Courier New" pitchFamily="49" charset="0"/>
                <a:ea typeface="+mn-ea"/>
                <a:cs typeface="Courier New" pitchFamily="49" charset="0"/>
              </a:rPr>
              <a:t>\n", </a:t>
            </a:r>
            <a:r>
              <a:rPr lang="en-US" sz="1800" b="1" dirty="0">
                <a:solidFill>
                  <a:srgbClr val="FF0000"/>
                </a:solidFill>
                <a:latin typeface="Courier New" pitchFamily="49" charset="0"/>
                <a:ea typeface="+mn-ea"/>
                <a:cs typeface="Courier New" pitchFamily="49" charset="0"/>
              </a:rPr>
              <a:t>value1</a:t>
            </a:r>
            <a:r>
              <a:rPr lang="en-US" sz="1800" b="1" dirty="0">
                <a:latin typeface="Courier New" pitchFamily="49" charset="0"/>
                <a:ea typeface="+mn-ea"/>
                <a:cs typeface="Courier New" pitchFamily="49" charset="0"/>
              </a:rPr>
              <a:t>, </a:t>
            </a:r>
            <a:r>
              <a:rPr lang="en-US" sz="1800" b="1" dirty="0">
                <a:solidFill>
                  <a:srgbClr val="0070C0"/>
                </a:solidFill>
                <a:latin typeface="Courier New" pitchFamily="49" charset="0"/>
                <a:ea typeface="+mn-ea"/>
                <a:cs typeface="Courier New" pitchFamily="49" charset="0"/>
              </a:rPr>
              <a:t>value2</a:t>
            </a:r>
            <a:r>
              <a:rPr lang="en-US" sz="1800" b="1" dirty="0">
                <a:latin typeface="Courier New" pitchFamily="49" charset="0"/>
                <a:ea typeface="+mn-ea"/>
                <a:cs typeface="Courier New" pitchFamily="49" charset="0"/>
              </a:rPr>
              <a:t>, </a:t>
            </a:r>
            <a:r>
              <a:rPr lang="en-US" sz="1800" b="1" dirty="0">
                <a:solidFill>
                  <a:srgbClr val="7030A0"/>
                </a:solidFill>
                <a:latin typeface="Courier New" pitchFamily="49" charset="0"/>
                <a:ea typeface="+mn-ea"/>
                <a:cs typeface="Courier New" pitchFamily="49" charset="0"/>
              </a:rPr>
              <a:t>value3</a:t>
            </a:r>
            <a:r>
              <a:rPr lang="en-US" sz="1800" b="1" dirty="0">
                <a:latin typeface="Courier New" pitchFamily="49" charset="0"/>
                <a:ea typeface="+mn-ea"/>
                <a:cs typeface="Courier New" pitchFamily="49" charset="0"/>
              </a:rPr>
              <a:t>);</a:t>
            </a:r>
          </a:p>
          <a:p>
            <a:pPr>
              <a:buFontTx/>
              <a:buNone/>
              <a:defRPr/>
            </a:pPr>
            <a:endParaRPr lang="en-US" sz="1800" dirty="0">
              <a:latin typeface="Courier New" pitchFamily="49" charset="0"/>
              <a:ea typeface="+mn-ea"/>
              <a:cs typeface="Courier New" pitchFamily="49" charset="0"/>
            </a:endParaRPr>
          </a:p>
          <a:p>
            <a:pPr>
              <a:defRPr/>
            </a:pPr>
            <a:r>
              <a:rPr lang="en-US" sz="2400" dirty="0">
                <a:latin typeface="+mn-lt"/>
                <a:ea typeface="+mn-ea"/>
                <a:cs typeface="+mn-cs"/>
              </a:rPr>
              <a:t>In the </a:t>
            </a:r>
            <a:r>
              <a:rPr lang="en-US" sz="2400" dirty="0" err="1">
                <a:latin typeface="Courier New" pitchFamily="49" charset="0"/>
                <a:ea typeface="+mn-ea"/>
                <a:cs typeface="Courier New" pitchFamily="49" charset="0"/>
              </a:rPr>
              <a:t>printf</a:t>
            </a:r>
            <a:r>
              <a:rPr lang="en-US" sz="2400" dirty="0">
                <a:latin typeface="+mn-lt"/>
                <a:ea typeface="+mn-ea"/>
                <a:cs typeface="+mn-cs"/>
              </a:rPr>
              <a:t> method call, there are three format </a:t>
            </a:r>
            <a:r>
              <a:rPr lang="en-US" sz="2400" dirty="0" err="1">
                <a:latin typeface="+mn-lt"/>
                <a:ea typeface="+mn-ea"/>
                <a:cs typeface="+mn-cs"/>
              </a:rPr>
              <a:t>specifiers</a:t>
            </a:r>
            <a:r>
              <a:rPr lang="en-US" sz="2400" dirty="0">
                <a:latin typeface="+mn-lt"/>
                <a:ea typeface="+mn-ea"/>
                <a:cs typeface="+mn-cs"/>
              </a:rPr>
              <a:t> and three additional arguments after the format string. </a:t>
            </a:r>
          </a:p>
          <a:p>
            <a:pPr>
              <a:defRPr/>
            </a:pPr>
            <a:r>
              <a:rPr lang="en-US" sz="2400" dirty="0">
                <a:latin typeface="+mn-lt"/>
                <a:ea typeface="+mn-ea"/>
                <a:cs typeface="+mn-cs"/>
              </a:rPr>
              <a:t>This code will produce the following output:</a:t>
            </a:r>
          </a:p>
          <a:p>
            <a:pPr algn="ctr">
              <a:buFontTx/>
              <a:buNone/>
              <a:defRPr/>
            </a:pPr>
            <a:r>
              <a:rPr lang="en-US" sz="2600" b="1" dirty="0">
                <a:solidFill>
                  <a:srgbClr val="FF0000"/>
                </a:solidFill>
                <a:latin typeface="Courier New" pitchFamily="49" charset="0"/>
                <a:ea typeface="+mn-ea"/>
                <a:cs typeface="Courier New" pitchFamily="49" charset="0"/>
              </a:rPr>
              <a:t>3</a:t>
            </a:r>
            <a:r>
              <a:rPr lang="en-US" sz="2600" b="1" dirty="0">
                <a:latin typeface="Courier New" pitchFamily="49" charset="0"/>
                <a:ea typeface="+mn-ea"/>
                <a:cs typeface="Courier New" pitchFamily="49" charset="0"/>
              </a:rPr>
              <a:t> </a:t>
            </a:r>
            <a:r>
              <a:rPr lang="en-US" sz="2600" b="1" dirty="0">
                <a:solidFill>
                  <a:srgbClr val="0070C0"/>
                </a:solidFill>
                <a:latin typeface="Courier New" pitchFamily="49" charset="0"/>
                <a:ea typeface="+mn-ea"/>
                <a:cs typeface="Courier New" pitchFamily="49" charset="0"/>
              </a:rPr>
              <a:t>6</a:t>
            </a:r>
            <a:r>
              <a:rPr lang="en-US" sz="2600" b="1" dirty="0">
                <a:latin typeface="Courier New" pitchFamily="49" charset="0"/>
                <a:ea typeface="+mn-ea"/>
                <a:cs typeface="Courier New" pitchFamily="49" charset="0"/>
              </a:rPr>
              <a:t> </a:t>
            </a:r>
            <a:r>
              <a:rPr lang="en-US" sz="2600" b="1" dirty="0">
                <a:solidFill>
                  <a:srgbClr val="7030A0"/>
                </a:solidFill>
                <a:latin typeface="Courier New" pitchFamily="49" charset="0"/>
                <a:ea typeface="+mn-ea"/>
                <a:cs typeface="Courier New" pitchFamily="49" charset="0"/>
              </a:rPr>
              <a:t>9</a:t>
            </a:r>
          </a:p>
          <a:p>
            <a:pPr>
              <a:defRPr/>
            </a:pPr>
            <a:r>
              <a:rPr lang="en-US" sz="2400" dirty="0">
                <a:latin typeface="+mn-lt"/>
                <a:ea typeface="+mn-ea"/>
                <a:cs typeface="+mn-cs"/>
              </a:rPr>
              <a:t>These examples show the one-to-one correspondence</a:t>
            </a:r>
            <a:r>
              <a:rPr lang="en-US" sz="2400" i="1" dirty="0">
                <a:latin typeface="+mn-lt"/>
                <a:ea typeface="+mn-ea"/>
                <a:cs typeface="+mn-cs"/>
              </a:rPr>
              <a:t> </a:t>
            </a:r>
            <a:r>
              <a:rPr lang="en-US" sz="2400" dirty="0">
                <a:latin typeface="+mn-lt"/>
                <a:ea typeface="+mn-ea"/>
                <a:cs typeface="+mn-cs"/>
              </a:rPr>
              <a:t>between the format </a:t>
            </a:r>
            <a:r>
              <a:rPr lang="en-US" sz="2400" dirty="0" err="1">
                <a:latin typeface="+mn-lt"/>
                <a:ea typeface="+mn-ea"/>
                <a:cs typeface="+mn-cs"/>
              </a:rPr>
              <a:t>specifiers</a:t>
            </a:r>
            <a:r>
              <a:rPr lang="en-US" sz="2400" dirty="0">
                <a:latin typeface="+mn-lt"/>
                <a:ea typeface="+mn-ea"/>
                <a:cs typeface="+mn-cs"/>
              </a:rPr>
              <a:t> and the arguments that appear after the format string. </a:t>
            </a:r>
          </a:p>
          <a:p>
            <a:pPr>
              <a:defRPr/>
            </a:pPr>
            <a:endParaRPr lang="en-US" sz="1800" dirty="0">
              <a:latin typeface="+mn-lt"/>
              <a:ea typeface="+mn-ea"/>
              <a:cs typeface="+mn-cs"/>
            </a:endParaRPr>
          </a:p>
        </p:txBody>
      </p:sp>
      <p:sp>
        <p:nvSpPr>
          <p:cNvPr id="2" name="Title 1"/>
          <p:cNvSpPr>
            <a:spLocks noGrp="1"/>
          </p:cNvSpPr>
          <p:nvPr>
            <p:ph type="title"/>
          </p:nvPr>
        </p:nvSpPr>
        <p:spPr/>
        <p:txBody>
          <a:bodyPr>
            <a:normAutofit fontScale="90000"/>
          </a:bodyPr>
          <a:lstStyle/>
          <a:p>
            <a:pPr>
              <a:defRPr/>
            </a:pPr>
            <a:r>
              <a:rPr lang="en-US" dirty="0">
                <a:latin typeface="+mj-lt"/>
                <a:ea typeface="+mj-ea"/>
                <a:cs typeface="+mj-cs"/>
              </a:rPr>
              <a:t>Multiple Format </a:t>
            </a:r>
            <a:r>
              <a:rPr lang="en-US" dirty="0" err="1">
                <a:latin typeface="+mj-lt"/>
                <a:ea typeface="+mj-ea"/>
                <a:cs typeface="+mj-cs"/>
              </a:rPr>
              <a:t>Specifiers</a:t>
            </a:r>
            <a:r>
              <a:rPr lang="en-US" dirty="0">
                <a:latin typeface="+mj-lt"/>
                <a:ea typeface="+mj-ea"/>
                <a:cs typeface="+mj-cs"/>
              </a:rPr>
              <a:t> and Arguments</a:t>
            </a:r>
          </a:p>
        </p:txBody>
      </p:sp>
    </p:spTree>
    <p:extLst>
      <p:ext uri="{BB962C8B-B14F-4D97-AF65-F5344CB8AC3E}">
        <p14:creationId xmlns:p14="http://schemas.microsoft.com/office/powerpoint/2010/main" val="6106846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2"/>
          <p:cNvSpPr>
            <a:spLocks noGrp="1"/>
          </p:cNvSpPr>
          <p:nvPr>
            <p:ph idx="1"/>
          </p:nvPr>
        </p:nvSpPr>
        <p:spPr/>
        <p:txBody>
          <a:bodyPr>
            <a:normAutofit lnSpcReduction="10000"/>
          </a:bodyPr>
          <a:lstStyle/>
          <a:p>
            <a:r>
              <a:rPr lang="en-US" sz="2000" dirty="0"/>
              <a:t>A format </a:t>
            </a:r>
            <a:r>
              <a:rPr lang="en-US" sz="2000" dirty="0" err="1"/>
              <a:t>specifier</a:t>
            </a:r>
            <a:r>
              <a:rPr lang="en-US" sz="2000" dirty="0"/>
              <a:t> may also include a field width. Here is an example:</a:t>
            </a:r>
          </a:p>
          <a:p>
            <a:pPr>
              <a:spcAft>
                <a:spcPts val="0"/>
              </a:spcAft>
              <a:buFontTx/>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 number = 9;</a:t>
            </a:r>
          </a:p>
          <a:p>
            <a:pPr>
              <a:spcBef>
                <a:spcPts val="0"/>
              </a:spcBef>
              <a:spcAft>
                <a:spcPts val="0"/>
              </a:spcAft>
              <a:buFontTx/>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System.out.printf</a:t>
            </a:r>
            <a:r>
              <a:rPr lang="en-US" sz="2000" b="1" dirty="0">
                <a:latin typeface="Courier New" pitchFamily="49" charset="0"/>
                <a:cs typeface="Courier New" pitchFamily="49" charset="0"/>
              </a:rPr>
              <a:t>("The value is %</a:t>
            </a:r>
            <a:r>
              <a:rPr lang="en-US" sz="2000" b="1" dirty="0">
                <a:solidFill>
                  <a:srgbClr val="FF0000"/>
                </a:solidFill>
                <a:latin typeface="Courier New" pitchFamily="49" charset="0"/>
                <a:cs typeface="Courier New" pitchFamily="49" charset="0"/>
              </a:rPr>
              <a:t>6</a:t>
            </a:r>
            <a:r>
              <a:rPr lang="en-US" sz="2000" b="1" dirty="0">
                <a:latin typeface="Courier New" pitchFamily="49" charset="0"/>
                <a:cs typeface="Courier New" pitchFamily="49" charset="0"/>
              </a:rPr>
              <a:t>d\n", number);</a:t>
            </a:r>
          </a:p>
          <a:p>
            <a:endParaRPr lang="en-US" sz="2000" dirty="0"/>
          </a:p>
          <a:p>
            <a:r>
              <a:rPr lang="en-US" sz="2000" dirty="0"/>
              <a:t>The format </a:t>
            </a:r>
            <a:r>
              <a:rPr lang="en-US" sz="2000" dirty="0" err="1"/>
              <a:t>specifier</a:t>
            </a:r>
            <a:r>
              <a:rPr lang="en-US" sz="2000" dirty="0"/>
              <a:t> </a:t>
            </a:r>
            <a:r>
              <a:rPr lang="en-US" sz="2000" b="1" dirty="0">
                <a:latin typeface="Courier New" pitchFamily="49" charset="0"/>
                <a:cs typeface="Courier New" pitchFamily="49" charset="0"/>
              </a:rPr>
              <a:t>%</a:t>
            </a:r>
            <a:r>
              <a:rPr lang="en-US" sz="2000" b="1" dirty="0">
                <a:solidFill>
                  <a:srgbClr val="FF0000"/>
                </a:solidFill>
                <a:latin typeface="Courier New" pitchFamily="49" charset="0"/>
                <a:cs typeface="Courier New" pitchFamily="49" charset="0"/>
              </a:rPr>
              <a:t>6</a:t>
            </a:r>
            <a:r>
              <a:rPr lang="en-US" sz="2000" b="1" dirty="0">
                <a:latin typeface="Courier New" pitchFamily="49" charset="0"/>
                <a:cs typeface="Courier New" pitchFamily="49" charset="0"/>
              </a:rPr>
              <a:t>d</a:t>
            </a:r>
            <a:r>
              <a:rPr lang="en-US" sz="2000" b="1" dirty="0">
                <a:cs typeface="Courier New" pitchFamily="49" charset="0"/>
              </a:rPr>
              <a:t> </a:t>
            </a:r>
            <a:r>
              <a:rPr lang="en-US" sz="2000" dirty="0"/>
              <a:t>indicates that the argument number should be printed in a field that is 6 places wide.  If the value in number is shorter than 6 places, it will be right justified.  Here is the output of the code.</a:t>
            </a:r>
          </a:p>
          <a:p>
            <a:endParaRPr lang="en-US" sz="2000" dirty="0"/>
          </a:p>
          <a:p>
            <a:pPr algn="ctr">
              <a:buFontTx/>
              <a:buNone/>
            </a:pP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The value is      9</a:t>
            </a:r>
          </a:p>
          <a:p>
            <a:endParaRPr lang="en-US" sz="2000" dirty="0" smtClean="0"/>
          </a:p>
          <a:p>
            <a:r>
              <a:rPr lang="en-US" sz="2000" dirty="0" smtClean="0"/>
              <a:t>the </a:t>
            </a:r>
            <a:r>
              <a:rPr lang="en-US" sz="2000" dirty="0"/>
              <a:t>value of the argument is wider than the specified field width, the field width will be expanded to accommodate the value. </a:t>
            </a:r>
            <a:endParaRPr lang="en-US" sz="2000" dirty="0">
              <a:latin typeface="Courier New" pitchFamily="49" charset="0"/>
              <a:cs typeface="Courier New" pitchFamily="49" charset="0"/>
            </a:endParaRPr>
          </a:p>
        </p:txBody>
      </p:sp>
      <p:sp>
        <p:nvSpPr>
          <p:cNvPr id="105474" name="Title 1"/>
          <p:cNvSpPr>
            <a:spLocks noGrp="1"/>
          </p:cNvSpPr>
          <p:nvPr>
            <p:ph type="title"/>
          </p:nvPr>
        </p:nvSpPr>
        <p:spPr/>
        <p:txBody>
          <a:bodyPr/>
          <a:lstStyle/>
          <a:p>
            <a:r>
              <a:rPr lang="en-US"/>
              <a:t>Setting the Field Width</a:t>
            </a:r>
          </a:p>
        </p:txBody>
      </p:sp>
      <p:sp>
        <p:nvSpPr>
          <p:cNvPr id="105477" name="Rectangle 6"/>
          <p:cNvSpPr>
            <a:spLocks noChangeArrowheads="1"/>
          </p:cNvSpPr>
          <p:nvPr/>
        </p:nvSpPr>
        <p:spPr bwMode="auto">
          <a:xfrm>
            <a:off x="5545775" y="48006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5478" name="Group 21"/>
          <p:cNvGrpSpPr>
            <a:grpSpLocks/>
          </p:cNvGrpSpPr>
          <p:nvPr/>
        </p:nvGrpSpPr>
        <p:grpSpPr bwMode="auto">
          <a:xfrm>
            <a:off x="5164775" y="4800600"/>
            <a:ext cx="990600" cy="457200"/>
            <a:chOff x="5105400" y="4724400"/>
            <a:chExt cx="990600" cy="457200"/>
          </a:xfrm>
        </p:grpSpPr>
        <p:grpSp>
          <p:nvGrpSpPr>
            <p:cNvPr id="105479" name="Group 16"/>
            <p:cNvGrpSpPr>
              <a:grpSpLocks/>
            </p:cNvGrpSpPr>
            <p:nvPr/>
          </p:nvGrpSpPr>
          <p:grpSpPr bwMode="auto">
            <a:xfrm>
              <a:off x="5105400" y="4953000"/>
              <a:ext cx="914400" cy="228600"/>
              <a:chOff x="5181600" y="4724400"/>
              <a:chExt cx="914400" cy="228600"/>
            </a:xfrm>
          </p:grpSpPr>
          <p:sp>
            <p:nvSpPr>
              <p:cNvPr id="105486" name="Rectangle 10"/>
              <p:cNvSpPr>
                <a:spLocks noChangeArrowheads="1"/>
              </p:cNvSpPr>
              <p:nvPr/>
            </p:nvSpPr>
            <p:spPr bwMode="auto">
              <a:xfrm>
                <a:off x="5181600" y="47244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1</a:t>
                </a:r>
              </a:p>
            </p:txBody>
          </p:sp>
          <p:sp>
            <p:nvSpPr>
              <p:cNvPr id="105487" name="Rectangle 11"/>
              <p:cNvSpPr>
                <a:spLocks noChangeArrowheads="1"/>
              </p:cNvSpPr>
              <p:nvPr/>
            </p:nvSpPr>
            <p:spPr bwMode="auto">
              <a:xfrm>
                <a:off x="5334000" y="47244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2</a:t>
                </a:r>
              </a:p>
            </p:txBody>
          </p:sp>
          <p:sp>
            <p:nvSpPr>
              <p:cNvPr id="105488" name="Rectangle 12"/>
              <p:cNvSpPr>
                <a:spLocks noChangeArrowheads="1"/>
              </p:cNvSpPr>
              <p:nvPr/>
            </p:nvSpPr>
            <p:spPr bwMode="auto">
              <a:xfrm>
                <a:off x="5486400" y="47244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3</a:t>
                </a:r>
              </a:p>
            </p:txBody>
          </p:sp>
          <p:sp>
            <p:nvSpPr>
              <p:cNvPr id="105489" name="Rectangle 13"/>
              <p:cNvSpPr>
                <a:spLocks noChangeArrowheads="1"/>
              </p:cNvSpPr>
              <p:nvPr/>
            </p:nvSpPr>
            <p:spPr bwMode="auto">
              <a:xfrm>
                <a:off x="5638800" y="47244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4</a:t>
                </a:r>
              </a:p>
            </p:txBody>
          </p:sp>
          <p:sp>
            <p:nvSpPr>
              <p:cNvPr id="105490" name="Rectangle 14"/>
              <p:cNvSpPr>
                <a:spLocks noChangeArrowheads="1"/>
              </p:cNvSpPr>
              <p:nvPr/>
            </p:nvSpPr>
            <p:spPr bwMode="auto">
              <a:xfrm>
                <a:off x="5791200" y="47244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5</a:t>
                </a:r>
              </a:p>
            </p:txBody>
          </p:sp>
          <p:sp>
            <p:nvSpPr>
              <p:cNvPr id="105491" name="Rectangle 15"/>
              <p:cNvSpPr>
                <a:spLocks noChangeArrowheads="1"/>
              </p:cNvSpPr>
              <p:nvPr/>
            </p:nvSpPr>
            <p:spPr bwMode="auto">
              <a:xfrm>
                <a:off x="5943600" y="47244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6</a:t>
                </a:r>
              </a:p>
            </p:txBody>
          </p:sp>
        </p:grpSp>
        <p:grpSp>
          <p:nvGrpSpPr>
            <p:cNvPr id="105480" name="Group 20"/>
            <p:cNvGrpSpPr>
              <a:grpSpLocks/>
            </p:cNvGrpSpPr>
            <p:nvPr/>
          </p:nvGrpSpPr>
          <p:grpSpPr bwMode="auto">
            <a:xfrm>
              <a:off x="5181600" y="4724400"/>
              <a:ext cx="914400" cy="228600"/>
              <a:chOff x="5181600" y="4724400"/>
              <a:chExt cx="914400" cy="228600"/>
            </a:xfrm>
          </p:grpSpPr>
          <p:sp>
            <p:nvSpPr>
              <p:cNvPr id="105481" name="Rectangle 4"/>
              <p:cNvSpPr>
                <a:spLocks noChangeArrowheads="1"/>
              </p:cNvSpPr>
              <p:nvPr/>
            </p:nvSpPr>
            <p:spPr bwMode="auto">
              <a:xfrm>
                <a:off x="5181600" y="47244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2" name="Rectangle 5"/>
              <p:cNvSpPr>
                <a:spLocks noChangeArrowheads="1"/>
              </p:cNvSpPr>
              <p:nvPr/>
            </p:nvSpPr>
            <p:spPr bwMode="auto">
              <a:xfrm>
                <a:off x="5334000" y="47244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3" name="Rectangle 7"/>
              <p:cNvSpPr>
                <a:spLocks noChangeArrowheads="1"/>
              </p:cNvSpPr>
              <p:nvPr/>
            </p:nvSpPr>
            <p:spPr bwMode="auto">
              <a:xfrm>
                <a:off x="5638800" y="47244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4" name="Rectangle 8"/>
              <p:cNvSpPr>
                <a:spLocks noChangeArrowheads="1"/>
              </p:cNvSpPr>
              <p:nvPr/>
            </p:nvSpPr>
            <p:spPr bwMode="auto">
              <a:xfrm>
                <a:off x="5791200" y="47244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5" name="Rectangle 19"/>
              <p:cNvSpPr>
                <a:spLocks noChangeArrowheads="1"/>
              </p:cNvSpPr>
              <p:nvPr/>
            </p:nvSpPr>
            <p:spPr bwMode="auto">
              <a:xfrm>
                <a:off x="5943600" y="47244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extLst>
      <p:ext uri="{BB962C8B-B14F-4D97-AF65-F5344CB8AC3E}">
        <p14:creationId xmlns:p14="http://schemas.microsoft.com/office/powerpoint/2010/main" val="130950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154379" y="1719071"/>
            <a:ext cx="8799616" cy="4407408"/>
          </a:xfrm>
        </p:spPr>
        <p:txBody>
          <a:bodyPr>
            <a:normAutofit fontScale="92500" lnSpcReduction="20000"/>
          </a:bodyPr>
          <a:lstStyle/>
          <a:p>
            <a:pPr>
              <a:lnSpc>
                <a:spcPct val="90000"/>
              </a:lnSpc>
            </a:pPr>
            <a:r>
              <a:rPr lang="en-US" sz="2400" dirty="0"/>
              <a:t>Comments</a:t>
            </a:r>
          </a:p>
          <a:p>
            <a:pPr lvl="1">
              <a:lnSpc>
                <a:spcPct val="90000"/>
              </a:lnSpc>
            </a:pPr>
            <a:r>
              <a:rPr lang="en-US" sz="2000" dirty="0"/>
              <a:t>I</a:t>
            </a:r>
            <a:r>
              <a:rPr lang="en-US" sz="2000" dirty="0" smtClean="0"/>
              <a:t>gnored </a:t>
            </a:r>
            <a:r>
              <a:rPr lang="en-US" sz="2000" dirty="0"/>
              <a:t>by </a:t>
            </a:r>
            <a:r>
              <a:rPr lang="en-US" sz="2000" dirty="0" smtClean="0"/>
              <a:t>the </a:t>
            </a:r>
            <a:r>
              <a:rPr lang="en-US" sz="2000" dirty="0"/>
              <a:t>compiler.</a:t>
            </a:r>
          </a:p>
          <a:p>
            <a:pPr lvl="1">
              <a:lnSpc>
                <a:spcPct val="90000"/>
              </a:lnSpc>
            </a:pPr>
            <a:r>
              <a:rPr lang="en-US" sz="2000" dirty="0" smtClean="0">
                <a:latin typeface="Consolas" pitchFamily="49" charset="0"/>
                <a:cs typeface="Consolas" pitchFamily="49" charset="0"/>
              </a:rPr>
              <a:t>//</a:t>
            </a:r>
            <a:r>
              <a:rPr lang="en-US" sz="2000" dirty="0" smtClean="0"/>
              <a:t> signifies a </a:t>
            </a:r>
            <a:br>
              <a:rPr lang="en-US" sz="2000" dirty="0" smtClean="0"/>
            </a:br>
            <a:r>
              <a:rPr lang="en-US" sz="2000" dirty="0" smtClean="0"/>
              <a:t>     single-line comment.</a:t>
            </a:r>
          </a:p>
          <a:p>
            <a:pPr lvl="1">
              <a:lnSpc>
                <a:spcPct val="90000"/>
              </a:lnSpc>
            </a:pPr>
            <a:r>
              <a:rPr lang="en-US" sz="2000" dirty="0" smtClean="0">
                <a:latin typeface="Consolas" pitchFamily="49" charset="0"/>
                <a:cs typeface="Consolas" pitchFamily="49" charset="0"/>
              </a:rPr>
              <a:t>/* </a:t>
            </a:r>
            <a:r>
              <a:rPr lang="en-US" sz="2000" i="1" dirty="0" smtClean="0">
                <a:latin typeface="Consolas" pitchFamily="49" charset="0"/>
                <a:cs typeface="Consolas" pitchFamily="49" charset="0"/>
              </a:rPr>
              <a:t>comment text */ </a:t>
            </a:r>
            <a:r>
              <a:rPr lang="en-US" sz="2000" dirty="0" smtClean="0"/>
              <a:t>signifies a block comment.</a:t>
            </a:r>
            <a:endParaRPr lang="en-US" sz="2000" dirty="0"/>
          </a:p>
          <a:p>
            <a:pPr>
              <a:lnSpc>
                <a:spcPct val="90000"/>
              </a:lnSpc>
            </a:pPr>
            <a:r>
              <a:rPr lang="en-US" sz="2400" dirty="0"/>
              <a:t>Class Header</a:t>
            </a:r>
          </a:p>
          <a:p>
            <a:pPr lvl="1">
              <a:lnSpc>
                <a:spcPct val="90000"/>
              </a:lnSpc>
            </a:pPr>
            <a:r>
              <a:rPr lang="en-US" sz="2000" dirty="0"/>
              <a:t>The class header tells the compiler things about the class such as what other classes can use it (</a:t>
            </a:r>
            <a:r>
              <a:rPr lang="en-US" sz="2000" dirty="0">
                <a:solidFill>
                  <a:schemeClr val="accent3">
                    <a:lumMod val="50000"/>
                  </a:schemeClr>
                </a:solidFill>
              </a:rPr>
              <a:t>public</a:t>
            </a:r>
            <a:r>
              <a:rPr lang="en-US" sz="2000" dirty="0"/>
              <a:t>) and that it is a Java class (</a:t>
            </a:r>
            <a:r>
              <a:rPr lang="en-US" sz="2000" dirty="0">
                <a:solidFill>
                  <a:schemeClr val="accent3">
                    <a:lumMod val="50000"/>
                  </a:schemeClr>
                </a:solidFill>
              </a:rPr>
              <a:t>class</a:t>
            </a:r>
            <a:r>
              <a:rPr lang="en-US" sz="2000" dirty="0"/>
              <a:t>), and the name of that class </a:t>
            </a:r>
            <a:r>
              <a:rPr lang="en-US" sz="2000" dirty="0" smtClean="0"/>
              <a:t>(</a:t>
            </a:r>
            <a:r>
              <a:rPr lang="en-US" sz="2000" dirty="0" err="1" smtClean="0">
                <a:solidFill>
                  <a:schemeClr val="accent3">
                    <a:lumMod val="50000"/>
                  </a:schemeClr>
                </a:solidFill>
              </a:rPr>
              <a:t>InvoiceApp</a:t>
            </a:r>
            <a:r>
              <a:rPr lang="en-US" sz="2000" dirty="0" smtClean="0"/>
              <a:t>).</a:t>
            </a:r>
            <a:endParaRPr lang="en-US" sz="2000" dirty="0"/>
          </a:p>
          <a:p>
            <a:pPr>
              <a:lnSpc>
                <a:spcPct val="90000"/>
              </a:lnSpc>
            </a:pPr>
            <a:r>
              <a:rPr lang="en-US" sz="2400" dirty="0"/>
              <a:t>Curly Braces</a:t>
            </a:r>
          </a:p>
          <a:p>
            <a:pPr lvl="1">
              <a:lnSpc>
                <a:spcPct val="90000"/>
              </a:lnSpc>
            </a:pPr>
            <a:r>
              <a:rPr lang="en-US" sz="2000" dirty="0" smtClean="0"/>
              <a:t>Define a </a:t>
            </a:r>
            <a:r>
              <a:rPr lang="en-US" sz="2000" b="1" dirty="0" smtClean="0">
                <a:solidFill>
                  <a:srgbClr val="C00000"/>
                </a:solidFill>
              </a:rPr>
              <a:t>block</a:t>
            </a:r>
            <a:r>
              <a:rPr lang="en-US" sz="2000" dirty="0" smtClean="0">
                <a:solidFill>
                  <a:srgbClr val="C00000"/>
                </a:solidFill>
              </a:rPr>
              <a:t>  </a:t>
            </a:r>
            <a:r>
              <a:rPr lang="en-US" sz="2000" dirty="0" smtClean="0"/>
              <a:t>of code</a:t>
            </a:r>
          </a:p>
          <a:p>
            <a:pPr lvl="1">
              <a:lnSpc>
                <a:spcPct val="90000"/>
              </a:lnSpc>
            </a:pPr>
            <a:r>
              <a:rPr lang="en-US" sz="2000" dirty="0" smtClean="0"/>
              <a:t>When </a:t>
            </a:r>
            <a:r>
              <a:rPr lang="en-US" sz="2000" dirty="0"/>
              <a:t>associated with the class header, they define the scope of the class.</a:t>
            </a:r>
          </a:p>
          <a:p>
            <a:pPr lvl="1">
              <a:lnSpc>
                <a:spcPct val="90000"/>
              </a:lnSpc>
            </a:pPr>
            <a:r>
              <a:rPr lang="en-US" sz="2000" dirty="0"/>
              <a:t>When associated with a method, they define the scope of the method</a:t>
            </a:r>
            <a:r>
              <a:rPr lang="en-US" sz="2000" dirty="0" smtClean="0"/>
              <a:t>.</a:t>
            </a:r>
          </a:p>
        </p:txBody>
      </p:sp>
      <p:sp>
        <p:nvSpPr>
          <p:cNvPr id="11267" name="Rectangle 2"/>
          <p:cNvSpPr>
            <a:spLocks noGrp="1" noChangeArrowheads="1"/>
          </p:cNvSpPr>
          <p:nvPr>
            <p:ph type="title"/>
          </p:nvPr>
        </p:nvSpPr>
        <p:spPr/>
        <p:txBody>
          <a:bodyPr/>
          <a:lstStyle/>
          <a:p>
            <a:r>
              <a:rPr lang="en-US"/>
              <a:t>Parts of a Java Program</a:t>
            </a:r>
          </a:p>
        </p:txBody>
      </p:sp>
      <p:grpSp>
        <p:nvGrpSpPr>
          <p:cNvPr id="5" name="Group 4"/>
          <p:cNvGrpSpPr/>
          <p:nvPr/>
        </p:nvGrpSpPr>
        <p:grpSpPr>
          <a:xfrm>
            <a:off x="3705104" y="1579416"/>
            <a:ext cx="5332018" cy="1769424"/>
            <a:chOff x="3788229" y="1508166"/>
            <a:chExt cx="5332018" cy="1769424"/>
          </a:xfrm>
        </p:grpSpPr>
        <p:sp>
          <p:nvSpPr>
            <p:cNvPr id="3" name="Rectangle 2"/>
            <p:cNvSpPr/>
            <p:nvPr/>
          </p:nvSpPr>
          <p:spPr>
            <a:xfrm>
              <a:off x="3788229" y="1508166"/>
              <a:ext cx="5332018" cy="1686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47241390"/>
                </p:ext>
              </p:extLst>
            </p:nvPr>
          </p:nvGraphicFramePr>
          <p:xfrm>
            <a:off x="4014561" y="1734540"/>
            <a:ext cx="4665663" cy="1543050"/>
          </p:xfrm>
          <a:graphic>
            <a:graphicData uri="http://schemas.openxmlformats.org/presentationml/2006/ole">
              <mc:AlternateContent xmlns:mc="http://schemas.openxmlformats.org/markup-compatibility/2006">
                <mc:Choice xmlns:v="urn:schemas-microsoft-com:vml" Requires="v">
                  <p:oleObj spid="_x0000_s3117" name="Document" r:id="rId3" imgW="4734298" imgH="1571425" progId="Word.Document.12">
                    <p:embed/>
                  </p:oleObj>
                </mc:Choice>
                <mc:Fallback>
                  <p:oleObj name="Document" r:id="rId3" imgW="4734298" imgH="1571425" progId="Word.Document.12">
                    <p:embed/>
                    <p:pic>
                      <p:nvPicPr>
                        <p:cNvPr id="0" name=""/>
                        <p:cNvPicPr>
                          <a:picLocks noChangeAspect="1" noChangeArrowheads="1"/>
                        </p:cNvPicPr>
                        <p:nvPr/>
                      </p:nvPicPr>
                      <p:blipFill>
                        <a:blip r:embed="rId4"/>
                        <a:srcRect/>
                        <a:stretch>
                          <a:fillRect/>
                        </a:stretch>
                      </p:blipFill>
                      <p:spPr bwMode="auto">
                        <a:xfrm>
                          <a:off x="4014561" y="1734540"/>
                          <a:ext cx="46656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339908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2"/>
          <p:cNvSpPr>
            <a:spLocks noGrp="1"/>
          </p:cNvSpPr>
          <p:nvPr>
            <p:ph idx="1"/>
          </p:nvPr>
        </p:nvSpPr>
        <p:spPr/>
        <p:txBody>
          <a:bodyPr/>
          <a:lstStyle/>
          <a:p>
            <a:r>
              <a:rPr lang="en-US" sz="2000" dirty="0"/>
              <a:t>Field widths can help when you need to print values aligned in columns. For example, look at the following code</a:t>
            </a:r>
            <a:r>
              <a:rPr lang="en-US" sz="1800" dirty="0"/>
              <a:t>:</a:t>
            </a:r>
          </a:p>
          <a:p>
            <a:pPr>
              <a:buFontTx/>
              <a:buNone/>
            </a:pPr>
            <a:r>
              <a:rPr lang="en-US" sz="1800" b="1" dirty="0">
                <a:latin typeface="Courier New" pitchFamily="49" charset="0"/>
                <a:cs typeface="Courier New" pitchFamily="49" charset="0"/>
              </a:rPr>
              <a:t>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num1 = 97654, num2 = 598;</a:t>
            </a:r>
            <a:br>
              <a:rPr lang="en-US" sz="1600" b="1" dirty="0">
                <a:latin typeface="Courier New" pitchFamily="49" charset="0"/>
                <a:cs typeface="Courier New" pitchFamily="49" charset="0"/>
              </a:rPr>
            </a:b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num3 = 86,    num4 = 56012;</a:t>
            </a:r>
            <a:br>
              <a:rPr lang="en-US" sz="1600" b="1" dirty="0">
                <a:latin typeface="Courier New" pitchFamily="49" charset="0"/>
                <a:cs typeface="Courier New" pitchFamily="49" charset="0"/>
              </a:rPr>
            </a:b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num5 = 246,   num6 = 2;</a:t>
            </a:r>
            <a:br>
              <a:rPr lang="en-US" sz="1600" b="1" dirty="0">
                <a:latin typeface="Courier New" pitchFamily="49" charset="0"/>
                <a:cs typeface="Courier New" pitchFamily="49" charset="0"/>
              </a:rPr>
            </a:br>
            <a:r>
              <a:rPr lang="en-US" sz="1600" b="1" dirty="0" err="1">
                <a:latin typeface="Courier New" pitchFamily="49" charset="0"/>
                <a:cs typeface="Courier New" pitchFamily="49" charset="0"/>
              </a:rPr>
              <a:t>System.out.printf</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7</a:t>
            </a:r>
            <a:r>
              <a:rPr lang="en-US" sz="1600" b="1" dirty="0">
                <a:latin typeface="Courier New" pitchFamily="49" charset="0"/>
                <a:cs typeface="Courier New" pitchFamily="49" charset="0"/>
              </a:rPr>
              <a:t>d %</a:t>
            </a:r>
            <a:r>
              <a:rPr lang="en-US" sz="1600" b="1" dirty="0">
                <a:solidFill>
                  <a:srgbClr val="FF0000"/>
                </a:solidFill>
                <a:latin typeface="Courier New" pitchFamily="49" charset="0"/>
                <a:cs typeface="Courier New" pitchFamily="49" charset="0"/>
              </a:rPr>
              <a:t>7</a:t>
            </a:r>
            <a:r>
              <a:rPr lang="en-US" sz="1600" b="1" dirty="0">
                <a:latin typeface="Courier New" pitchFamily="49" charset="0"/>
                <a:cs typeface="Courier New" pitchFamily="49" charset="0"/>
              </a:rPr>
              <a:t>d\n", num1, num2);</a:t>
            </a:r>
            <a:br>
              <a:rPr lang="en-US" sz="1600" b="1" dirty="0">
                <a:latin typeface="Courier New" pitchFamily="49" charset="0"/>
                <a:cs typeface="Courier New" pitchFamily="49" charset="0"/>
              </a:rPr>
            </a:br>
            <a:r>
              <a:rPr lang="en-US" sz="1600" b="1" dirty="0" err="1">
                <a:latin typeface="Courier New" pitchFamily="49" charset="0"/>
                <a:cs typeface="Courier New" pitchFamily="49" charset="0"/>
              </a:rPr>
              <a:t>System.out.printf</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7</a:t>
            </a:r>
            <a:r>
              <a:rPr lang="en-US" sz="1600" b="1" dirty="0">
                <a:latin typeface="Courier New" pitchFamily="49" charset="0"/>
                <a:cs typeface="Courier New" pitchFamily="49" charset="0"/>
              </a:rPr>
              <a:t>d %</a:t>
            </a:r>
            <a:r>
              <a:rPr lang="en-US" sz="1600" b="1" dirty="0">
                <a:solidFill>
                  <a:srgbClr val="FF0000"/>
                </a:solidFill>
                <a:latin typeface="Courier New" pitchFamily="49" charset="0"/>
                <a:cs typeface="Courier New" pitchFamily="49" charset="0"/>
              </a:rPr>
              <a:t>7</a:t>
            </a:r>
            <a:r>
              <a:rPr lang="en-US" sz="1600" b="1" dirty="0">
                <a:latin typeface="Courier New" pitchFamily="49" charset="0"/>
                <a:cs typeface="Courier New" pitchFamily="49" charset="0"/>
              </a:rPr>
              <a:t>d\n", num3, num4);</a:t>
            </a:r>
            <a:br>
              <a:rPr lang="en-US" sz="1600" b="1" dirty="0">
                <a:latin typeface="Courier New" pitchFamily="49" charset="0"/>
                <a:cs typeface="Courier New" pitchFamily="49" charset="0"/>
              </a:rPr>
            </a:br>
            <a:r>
              <a:rPr lang="en-US" sz="1600" b="1" dirty="0" err="1">
                <a:latin typeface="Courier New" pitchFamily="49" charset="0"/>
                <a:cs typeface="Courier New" pitchFamily="49" charset="0"/>
              </a:rPr>
              <a:t>System.out.printf</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7</a:t>
            </a:r>
            <a:r>
              <a:rPr lang="en-US" sz="1600" b="1" dirty="0">
                <a:latin typeface="Courier New" pitchFamily="49" charset="0"/>
                <a:cs typeface="Courier New" pitchFamily="49" charset="0"/>
              </a:rPr>
              <a:t>d %</a:t>
            </a:r>
            <a:r>
              <a:rPr lang="en-US" sz="1600" b="1" dirty="0">
                <a:solidFill>
                  <a:srgbClr val="FF0000"/>
                </a:solidFill>
                <a:latin typeface="Courier New" pitchFamily="49" charset="0"/>
                <a:cs typeface="Courier New" pitchFamily="49" charset="0"/>
              </a:rPr>
              <a:t>7</a:t>
            </a:r>
            <a:r>
              <a:rPr lang="en-US" sz="1600" b="1" dirty="0">
                <a:latin typeface="Courier New" pitchFamily="49" charset="0"/>
                <a:cs typeface="Courier New" pitchFamily="49" charset="0"/>
              </a:rPr>
              <a:t>d\n", num5, num6);</a:t>
            </a:r>
          </a:p>
          <a:p>
            <a:pPr>
              <a:buFontTx/>
              <a:buNone/>
            </a:pPr>
            <a:endParaRPr lang="en-US" sz="1000" dirty="0">
              <a:latin typeface="Courier New" pitchFamily="49" charset="0"/>
              <a:cs typeface="Courier New" pitchFamily="49" charset="0"/>
            </a:endParaRPr>
          </a:p>
          <a:p>
            <a:r>
              <a:rPr lang="en-US" sz="2000" dirty="0"/>
              <a:t>This code displays the values of the variables in a table with three rows and two columns. Each column has a width of seven spaces. Here is the output for the code:</a:t>
            </a:r>
          </a:p>
        </p:txBody>
      </p:sp>
      <p:sp>
        <p:nvSpPr>
          <p:cNvPr id="106498" name="Title 1"/>
          <p:cNvSpPr>
            <a:spLocks noGrp="1"/>
          </p:cNvSpPr>
          <p:nvPr>
            <p:ph type="title"/>
          </p:nvPr>
        </p:nvSpPr>
        <p:spPr/>
        <p:txBody>
          <a:bodyPr/>
          <a:lstStyle/>
          <a:p>
            <a:r>
              <a:rPr lang="en-US"/>
              <a:t>Using Field Widths to Print Columns</a:t>
            </a:r>
          </a:p>
        </p:txBody>
      </p:sp>
      <p:grpSp>
        <p:nvGrpSpPr>
          <p:cNvPr id="106501" name="Group 48"/>
          <p:cNvGrpSpPr>
            <a:grpSpLocks/>
          </p:cNvGrpSpPr>
          <p:nvPr/>
        </p:nvGrpSpPr>
        <p:grpSpPr bwMode="auto">
          <a:xfrm>
            <a:off x="3081338" y="5214250"/>
            <a:ext cx="2743200" cy="1371600"/>
            <a:chOff x="2895600" y="4876800"/>
            <a:chExt cx="2743200" cy="1371600"/>
          </a:xfrm>
        </p:grpSpPr>
        <p:sp>
          <p:nvSpPr>
            <p:cNvPr id="106502" name="TextBox 4"/>
            <p:cNvSpPr txBox="1">
              <a:spLocks noChangeArrowheads="1"/>
            </p:cNvSpPr>
            <p:nvPr/>
          </p:nvSpPr>
          <p:spPr bwMode="auto">
            <a:xfrm>
              <a:off x="2895600" y="4876800"/>
              <a:ext cx="2743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2000" b="1" dirty="0">
                  <a:latin typeface="Courier New" pitchFamily="49" charset="0"/>
                  <a:cs typeface="Courier New" pitchFamily="49" charset="0"/>
                </a:rPr>
                <a:t>   97654     598</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86   56012</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246       2</a:t>
              </a:r>
              <a:endParaRPr lang="en-US" sz="2000" dirty="0"/>
            </a:p>
          </p:txBody>
        </p:sp>
        <p:grpSp>
          <p:nvGrpSpPr>
            <p:cNvPr id="106503" name="Group 21"/>
            <p:cNvGrpSpPr>
              <a:grpSpLocks/>
            </p:cNvGrpSpPr>
            <p:nvPr/>
          </p:nvGrpSpPr>
          <p:grpSpPr bwMode="auto">
            <a:xfrm>
              <a:off x="3124200" y="5791200"/>
              <a:ext cx="1066800" cy="228600"/>
              <a:chOff x="914400" y="5715000"/>
              <a:chExt cx="1066800" cy="228600"/>
            </a:xfrm>
          </p:grpSpPr>
          <p:sp>
            <p:nvSpPr>
              <p:cNvPr id="106528" name="Rectangle 14"/>
              <p:cNvSpPr>
                <a:spLocks noChangeArrowheads="1"/>
              </p:cNvSpPr>
              <p:nvPr/>
            </p:nvSpPr>
            <p:spPr bwMode="auto">
              <a:xfrm>
                <a:off x="9144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9" name="Rectangle 15"/>
              <p:cNvSpPr>
                <a:spLocks noChangeArrowheads="1"/>
              </p:cNvSpPr>
              <p:nvPr/>
            </p:nvSpPr>
            <p:spPr bwMode="auto">
              <a:xfrm>
                <a:off x="10668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30" name="Rectangle 16"/>
              <p:cNvSpPr>
                <a:spLocks noChangeArrowheads="1"/>
              </p:cNvSpPr>
              <p:nvPr/>
            </p:nvSpPr>
            <p:spPr bwMode="auto">
              <a:xfrm>
                <a:off x="12192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31" name="Rectangle 17"/>
              <p:cNvSpPr>
                <a:spLocks noChangeArrowheads="1"/>
              </p:cNvSpPr>
              <p:nvPr/>
            </p:nvSpPr>
            <p:spPr bwMode="auto">
              <a:xfrm>
                <a:off x="13716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32" name="Rectangle 18"/>
              <p:cNvSpPr>
                <a:spLocks noChangeArrowheads="1"/>
              </p:cNvSpPr>
              <p:nvPr/>
            </p:nvSpPr>
            <p:spPr bwMode="auto">
              <a:xfrm>
                <a:off x="15240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33" name="Rectangle 19"/>
              <p:cNvSpPr>
                <a:spLocks noChangeArrowheads="1"/>
              </p:cNvSpPr>
              <p:nvPr/>
            </p:nvSpPr>
            <p:spPr bwMode="auto">
              <a:xfrm>
                <a:off x="16764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34" name="Rectangle 20"/>
              <p:cNvSpPr>
                <a:spLocks noChangeArrowheads="1"/>
              </p:cNvSpPr>
              <p:nvPr/>
            </p:nvSpPr>
            <p:spPr bwMode="auto">
              <a:xfrm>
                <a:off x="18288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6504" name="Group 22"/>
            <p:cNvGrpSpPr>
              <a:grpSpLocks/>
            </p:cNvGrpSpPr>
            <p:nvPr/>
          </p:nvGrpSpPr>
          <p:grpSpPr bwMode="auto">
            <a:xfrm>
              <a:off x="4343400" y="5791200"/>
              <a:ext cx="1066800" cy="228600"/>
              <a:chOff x="914400" y="5715000"/>
              <a:chExt cx="1066800" cy="228600"/>
            </a:xfrm>
          </p:grpSpPr>
          <p:sp>
            <p:nvSpPr>
              <p:cNvPr id="106521" name="Rectangle 23"/>
              <p:cNvSpPr>
                <a:spLocks noChangeArrowheads="1"/>
              </p:cNvSpPr>
              <p:nvPr/>
            </p:nvSpPr>
            <p:spPr bwMode="auto">
              <a:xfrm>
                <a:off x="9144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2" name="Rectangle 24"/>
              <p:cNvSpPr>
                <a:spLocks noChangeArrowheads="1"/>
              </p:cNvSpPr>
              <p:nvPr/>
            </p:nvSpPr>
            <p:spPr bwMode="auto">
              <a:xfrm>
                <a:off x="10668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3" name="Rectangle 25"/>
              <p:cNvSpPr>
                <a:spLocks noChangeArrowheads="1"/>
              </p:cNvSpPr>
              <p:nvPr/>
            </p:nvSpPr>
            <p:spPr bwMode="auto">
              <a:xfrm>
                <a:off x="12192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4" name="Rectangle 26"/>
              <p:cNvSpPr>
                <a:spLocks noChangeArrowheads="1"/>
              </p:cNvSpPr>
              <p:nvPr/>
            </p:nvSpPr>
            <p:spPr bwMode="auto">
              <a:xfrm>
                <a:off x="13716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5" name="Rectangle 27"/>
              <p:cNvSpPr>
                <a:spLocks noChangeArrowheads="1"/>
              </p:cNvSpPr>
              <p:nvPr/>
            </p:nvSpPr>
            <p:spPr bwMode="auto">
              <a:xfrm>
                <a:off x="15240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6" name="Rectangle 28"/>
              <p:cNvSpPr>
                <a:spLocks noChangeArrowheads="1"/>
              </p:cNvSpPr>
              <p:nvPr/>
            </p:nvSpPr>
            <p:spPr bwMode="auto">
              <a:xfrm>
                <a:off x="16764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527" name="Rectangle 29"/>
              <p:cNvSpPr>
                <a:spLocks noChangeArrowheads="1"/>
              </p:cNvSpPr>
              <p:nvPr/>
            </p:nvSpPr>
            <p:spPr bwMode="auto">
              <a:xfrm>
                <a:off x="18288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6505" name="Group 39"/>
            <p:cNvGrpSpPr>
              <a:grpSpLocks/>
            </p:cNvGrpSpPr>
            <p:nvPr/>
          </p:nvGrpSpPr>
          <p:grpSpPr bwMode="auto">
            <a:xfrm>
              <a:off x="3048000" y="6019800"/>
              <a:ext cx="1066800" cy="228600"/>
              <a:chOff x="1447800" y="5334000"/>
              <a:chExt cx="1066800" cy="228600"/>
            </a:xfrm>
          </p:grpSpPr>
          <p:sp>
            <p:nvSpPr>
              <p:cNvPr id="106514" name="Rectangle 8"/>
              <p:cNvSpPr>
                <a:spLocks noChangeArrowheads="1"/>
              </p:cNvSpPr>
              <p:nvPr/>
            </p:nvSpPr>
            <p:spPr bwMode="auto">
              <a:xfrm>
                <a:off x="14478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1</a:t>
                </a:r>
              </a:p>
            </p:txBody>
          </p:sp>
          <p:sp>
            <p:nvSpPr>
              <p:cNvPr id="106515" name="Rectangle 9"/>
              <p:cNvSpPr>
                <a:spLocks noChangeArrowheads="1"/>
              </p:cNvSpPr>
              <p:nvPr/>
            </p:nvSpPr>
            <p:spPr bwMode="auto">
              <a:xfrm>
                <a:off x="16002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2</a:t>
                </a:r>
              </a:p>
            </p:txBody>
          </p:sp>
          <p:sp>
            <p:nvSpPr>
              <p:cNvPr id="106516" name="Rectangle 10"/>
              <p:cNvSpPr>
                <a:spLocks noChangeArrowheads="1"/>
              </p:cNvSpPr>
              <p:nvPr/>
            </p:nvSpPr>
            <p:spPr bwMode="auto">
              <a:xfrm>
                <a:off x="17526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3</a:t>
                </a:r>
              </a:p>
            </p:txBody>
          </p:sp>
          <p:sp>
            <p:nvSpPr>
              <p:cNvPr id="106517" name="Rectangle 11"/>
              <p:cNvSpPr>
                <a:spLocks noChangeArrowheads="1"/>
              </p:cNvSpPr>
              <p:nvPr/>
            </p:nvSpPr>
            <p:spPr bwMode="auto">
              <a:xfrm>
                <a:off x="19050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4</a:t>
                </a:r>
              </a:p>
            </p:txBody>
          </p:sp>
          <p:sp>
            <p:nvSpPr>
              <p:cNvPr id="106518" name="Rectangle 12"/>
              <p:cNvSpPr>
                <a:spLocks noChangeArrowheads="1"/>
              </p:cNvSpPr>
              <p:nvPr/>
            </p:nvSpPr>
            <p:spPr bwMode="auto">
              <a:xfrm>
                <a:off x="20574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5</a:t>
                </a:r>
              </a:p>
            </p:txBody>
          </p:sp>
          <p:sp>
            <p:nvSpPr>
              <p:cNvPr id="106519" name="Rectangle 13"/>
              <p:cNvSpPr>
                <a:spLocks noChangeArrowheads="1"/>
              </p:cNvSpPr>
              <p:nvPr/>
            </p:nvSpPr>
            <p:spPr bwMode="auto">
              <a:xfrm>
                <a:off x="22098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6</a:t>
                </a:r>
              </a:p>
            </p:txBody>
          </p:sp>
          <p:sp>
            <p:nvSpPr>
              <p:cNvPr id="106520" name="Rectangle 38"/>
              <p:cNvSpPr>
                <a:spLocks noChangeArrowheads="1"/>
              </p:cNvSpPr>
              <p:nvPr/>
            </p:nvSpPr>
            <p:spPr bwMode="auto">
              <a:xfrm>
                <a:off x="23622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7</a:t>
                </a:r>
              </a:p>
            </p:txBody>
          </p:sp>
        </p:grpSp>
        <p:grpSp>
          <p:nvGrpSpPr>
            <p:cNvPr id="106506" name="Group 40"/>
            <p:cNvGrpSpPr>
              <a:grpSpLocks/>
            </p:cNvGrpSpPr>
            <p:nvPr/>
          </p:nvGrpSpPr>
          <p:grpSpPr bwMode="auto">
            <a:xfrm>
              <a:off x="4267200" y="6019800"/>
              <a:ext cx="1066800" cy="228600"/>
              <a:chOff x="1447800" y="5334000"/>
              <a:chExt cx="1066800" cy="228600"/>
            </a:xfrm>
          </p:grpSpPr>
          <p:sp>
            <p:nvSpPr>
              <p:cNvPr id="106507" name="Rectangle 41"/>
              <p:cNvSpPr>
                <a:spLocks noChangeArrowheads="1"/>
              </p:cNvSpPr>
              <p:nvPr/>
            </p:nvSpPr>
            <p:spPr bwMode="auto">
              <a:xfrm>
                <a:off x="14478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1</a:t>
                </a:r>
              </a:p>
            </p:txBody>
          </p:sp>
          <p:sp>
            <p:nvSpPr>
              <p:cNvPr id="106508" name="Rectangle 42"/>
              <p:cNvSpPr>
                <a:spLocks noChangeArrowheads="1"/>
              </p:cNvSpPr>
              <p:nvPr/>
            </p:nvSpPr>
            <p:spPr bwMode="auto">
              <a:xfrm>
                <a:off x="16002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2</a:t>
                </a:r>
              </a:p>
            </p:txBody>
          </p:sp>
          <p:sp>
            <p:nvSpPr>
              <p:cNvPr id="106509" name="Rectangle 43"/>
              <p:cNvSpPr>
                <a:spLocks noChangeArrowheads="1"/>
              </p:cNvSpPr>
              <p:nvPr/>
            </p:nvSpPr>
            <p:spPr bwMode="auto">
              <a:xfrm>
                <a:off x="17526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3</a:t>
                </a:r>
              </a:p>
            </p:txBody>
          </p:sp>
          <p:sp>
            <p:nvSpPr>
              <p:cNvPr id="106510" name="Rectangle 44"/>
              <p:cNvSpPr>
                <a:spLocks noChangeArrowheads="1"/>
              </p:cNvSpPr>
              <p:nvPr/>
            </p:nvSpPr>
            <p:spPr bwMode="auto">
              <a:xfrm>
                <a:off x="19050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4</a:t>
                </a:r>
              </a:p>
            </p:txBody>
          </p:sp>
          <p:sp>
            <p:nvSpPr>
              <p:cNvPr id="106511" name="Rectangle 45"/>
              <p:cNvSpPr>
                <a:spLocks noChangeArrowheads="1"/>
              </p:cNvSpPr>
              <p:nvPr/>
            </p:nvSpPr>
            <p:spPr bwMode="auto">
              <a:xfrm>
                <a:off x="20574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5</a:t>
                </a:r>
              </a:p>
            </p:txBody>
          </p:sp>
          <p:sp>
            <p:nvSpPr>
              <p:cNvPr id="106512" name="Rectangle 46"/>
              <p:cNvSpPr>
                <a:spLocks noChangeArrowheads="1"/>
              </p:cNvSpPr>
              <p:nvPr/>
            </p:nvSpPr>
            <p:spPr bwMode="auto">
              <a:xfrm>
                <a:off x="22098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6</a:t>
                </a:r>
              </a:p>
            </p:txBody>
          </p:sp>
          <p:sp>
            <p:nvSpPr>
              <p:cNvPr id="106513" name="Rectangle 47"/>
              <p:cNvSpPr>
                <a:spLocks noChangeArrowheads="1"/>
              </p:cNvSpPr>
              <p:nvPr/>
            </p:nvSpPr>
            <p:spPr bwMode="auto">
              <a:xfrm>
                <a:off x="2362200" y="5334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7</a:t>
                </a:r>
              </a:p>
            </p:txBody>
          </p:sp>
        </p:grpSp>
      </p:grpSp>
    </p:spTree>
    <p:extLst>
      <p:ext uri="{BB962C8B-B14F-4D97-AF65-F5344CB8AC3E}">
        <p14:creationId xmlns:p14="http://schemas.microsoft.com/office/powerpoint/2010/main" val="42356022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Content Placeholder 2"/>
          <p:cNvSpPr>
            <a:spLocks noGrp="1"/>
          </p:cNvSpPr>
          <p:nvPr>
            <p:ph idx="1"/>
          </p:nvPr>
        </p:nvSpPr>
        <p:spPr/>
        <p:txBody>
          <a:bodyPr>
            <a:normAutofit lnSpcReduction="10000"/>
          </a:bodyPr>
          <a:lstStyle/>
          <a:p>
            <a:r>
              <a:rPr lang="en-US" sz="2000" dirty="0"/>
              <a:t>If you wish to print a floating-point value, use the </a:t>
            </a:r>
            <a:r>
              <a:rPr lang="en-US" sz="2000" b="1" dirty="0">
                <a:solidFill>
                  <a:srgbClr val="FF0000"/>
                </a:solidFill>
                <a:latin typeface="Courier New" pitchFamily="49" charset="0"/>
                <a:cs typeface="Courier New" pitchFamily="49" charset="0"/>
              </a:rPr>
              <a:t>%f</a:t>
            </a:r>
            <a:r>
              <a:rPr lang="en-US" sz="2000" dirty="0">
                <a:cs typeface="Courier New" pitchFamily="49" charset="0"/>
              </a:rPr>
              <a:t> </a:t>
            </a:r>
            <a:r>
              <a:rPr lang="en-US" sz="2000" dirty="0"/>
              <a:t>format </a:t>
            </a:r>
            <a:r>
              <a:rPr lang="en-US" sz="2000" dirty="0" err="1"/>
              <a:t>specifier</a:t>
            </a:r>
            <a:r>
              <a:rPr lang="en-US" sz="2000" dirty="0"/>
              <a:t>. Here is an example:</a:t>
            </a:r>
          </a:p>
          <a:p>
            <a:endParaRPr lang="en-US" sz="1000" dirty="0"/>
          </a:p>
          <a:p>
            <a:pPr>
              <a:buFontTx/>
              <a:buNone/>
            </a:pPr>
            <a:r>
              <a:rPr lang="en-US" sz="1800" dirty="0">
                <a:latin typeface="Courier New" pitchFamily="49" charset="0"/>
                <a:cs typeface="Courier New" pitchFamily="49" charset="0"/>
              </a:rPr>
              <a:t>	</a:t>
            </a:r>
            <a:r>
              <a:rPr lang="en-US" sz="1800" b="1" dirty="0">
                <a:latin typeface="Courier New" pitchFamily="49" charset="0"/>
                <a:cs typeface="Courier New" pitchFamily="49" charset="0"/>
              </a:rPr>
              <a:t>double number = 1278.92;</a:t>
            </a:r>
            <a:br>
              <a:rPr lang="en-US" sz="1800" b="1" dirty="0">
                <a:latin typeface="Courier New" pitchFamily="49" charset="0"/>
                <a:cs typeface="Courier New" pitchFamily="49" charset="0"/>
              </a:rPr>
            </a:br>
            <a:r>
              <a:rPr lang="en-US" sz="1800" b="1" dirty="0" err="1">
                <a:latin typeface="Courier New" pitchFamily="49" charset="0"/>
                <a:cs typeface="Courier New" pitchFamily="49" charset="0"/>
              </a:rPr>
              <a:t>System.out.printf</a:t>
            </a:r>
            <a:r>
              <a:rPr lang="en-US" sz="1800" b="1" dirty="0">
                <a:latin typeface="Courier New" pitchFamily="49" charset="0"/>
                <a:cs typeface="Courier New" pitchFamily="49" charset="0"/>
              </a:rPr>
              <a:t>("The number is </a:t>
            </a:r>
            <a:r>
              <a:rPr lang="en-US" sz="1800" b="1" dirty="0">
                <a:solidFill>
                  <a:srgbClr val="FF0000"/>
                </a:solidFill>
                <a:latin typeface="Courier New" pitchFamily="49" charset="0"/>
                <a:cs typeface="Courier New" pitchFamily="49" charset="0"/>
              </a:rPr>
              <a:t>%f</a:t>
            </a:r>
            <a:r>
              <a:rPr lang="en-US" sz="1800" b="1" dirty="0">
                <a:latin typeface="Courier New" pitchFamily="49" charset="0"/>
                <a:cs typeface="Courier New" pitchFamily="49" charset="0"/>
              </a:rPr>
              <a:t>\n", number);</a:t>
            </a:r>
            <a:r>
              <a:rPr lang="en-US" sz="2000" dirty="0"/>
              <a:t/>
            </a:r>
            <a:br>
              <a:rPr lang="en-US" sz="2000" dirty="0"/>
            </a:br>
            <a:endParaRPr lang="en-US" sz="1000" dirty="0"/>
          </a:p>
          <a:p>
            <a:r>
              <a:rPr lang="en-US" sz="2000" dirty="0"/>
              <a:t>This code produces the following output:</a:t>
            </a:r>
          </a:p>
          <a:p>
            <a:endParaRPr lang="en-US" sz="1000" dirty="0"/>
          </a:p>
          <a:p>
            <a:pPr>
              <a:buFontTx/>
              <a:buNone/>
            </a:pPr>
            <a:r>
              <a:rPr lang="en-US" sz="1800" dirty="0">
                <a:latin typeface="Courier New" pitchFamily="49" charset="0"/>
                <a:cs typeface="Courier New" pitchFamily="49" charset="0"/>
              </a:rPr>
              <a:t>	</a:t>
            </a:r>
            <a:r>
              <a:rPr lang="en-US" sz="1800" b="1" dirty="0">
                <a:latin typeface="Courier New" pitchFamily="49" charset="0"/>
                <a:cs typeface="Courier New" pitchFamily="49" charset="0"/>
              </a:rPr>
              <a:t>The number is 1278.920000</a:t>
            </a:r>
          </a:p>
          <a:p>
            <a:pPr>
              <a:buFontTx/>
              <a:buNone/>
            </a:pPr>
            <a:endParaRPr lang="en-US" sz="1000" dirty="0">
              <a:latin typeface="Courier New" pitchFamily="49" charset="0"/>
              <a:cs typeface="Courier New" pitchFamily="49" charset="0"/>
            </a:endParaRPr>
          </a:p>
          <a:p>
            <a:r>
              <a:rPr lang="en-US" sz="2000" dirty="0"/>
              <a:t>You can also use a field width when printing floating-point values. For example the following code prints the value of number in a field that is 18 spaces wide:</a:t>
            </a:r>
          </a:p>
          <a:p>
            <a:pPr>
              <a:buFontTx/>
              <a:buNone/>
            </a:pPr>
            <a:r>
              <a:rPr lang="en-US" sz="2000" dirty="0"/>
              <a:t> </a:t>
            </a:r>
            <a:r>
              <a:rPr lang="en-US" sz="1800" dirty="0">
                <a:latin typeface="Courier New" pitchFamily="49" charset="0"/>
                <a:cs typeface="Courier New" pitchFamily="49" charset="0"/>
              </a:rPr>
              <a:t>	</a:t>
            </a:r>
            <a:r>
              <a:rPr lang="en-US" sz="1800" b="1" dirty="0" err="1">
                <a:latin typeface="Courier New" pitchFamily="49" charset="0"/>
                <a:cs typeface="Courier New" pitchFamily="49" charset="0"/>
              </a:rPr>
              <a:t>System.out.printf</a:t>
            </a:r>
            <a:r>
              <a:rPr lang="en-US" sz="1800" b="1" dirty="0">
                <a:latin typeface="Courier New" pitchFamily="49" charset="0"/>
                <a:cs typeface="Courier New" pitchFamily="49" charset="0"/>
              </a:rPr>
              <a:t>("The number is %</a:t>
            </a:r>
            <a:r>
              <a:rPr lang="en-US" sz="1800" b="1" dirty="0">
                <a:solidFill>
                  <a:srgbClr val="FF0000"/>
                </a:solidFill>
                <a:latin typeface="Courier New" pitchFamily="49" charset="0"/>
                <a:cs typeface="Courier New" pitchFamily="49" charset="0"/>
              </a:rPr>
              <a:t>18</a:t>
            </a:r>
            <a:r>
              <a:rPr lang="en-US" sz="1800" b="1" dirty="0">
                <a:latin typeface="Courier New" pitchFamily="49" charset="0"/>
                <a:cs typeface="Courier New" pitchFamily="49" charset="0"/>
              </a:rPr>
              <a:t>f\n", number);</a:t>
            </a:r>
          </a:p>
          <a:p>
            <a:endParaRPr lang="en-US" sz="2000" dirty="0"/>
          </a:p>
        </p:txBody>
      </p:sp>
      <p:sp>
        <p:nvSpPr>
          <p:cNvPr id="107522" name="Title 1"/>
          <p:cNvSpPr>
            <a:spLocks noGrp="1"/>
          </p:cNvSpPr>
          <p:nvPr>
            <p:ph type="title"/>
          </p:nvPr>
        </p:nvSpPr>
        <p:spPr/>
        <p:txBody>
          <a:bodyPr/>
          <a:lstStyle/>
          <a:p>
            <a:r>
              <a:rPr lang="en-US"/>
              <a:t>Printing Formatted Floating-Point Values</a:t>
            </a:r>
          </a:p>
        </p:txBody>
      </p:sp>
    </p:spTree>
    <p:extLst>
      <p:ext uri="{BB962C8B-B14F-4D97-AF65-F5344CB8AC3E}">
        <p14:creationId xmlns:p14="http://schemas.microsoft.com/office/powerpoint/2010/main" val="10691327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2"/>
          <p:cNvSpPr>
            <a:spLocks noGrp="1"/>
          </p:cNvSpPr>
          <p:nvPr>
            <p:ph idx="1"/>
          </p:nvPr>
        </p:nvSpPr>
        <p:spPr/>
        <p:txBody>
          <a:bodyPr/>
          <a:lstStyle/>
          <a:p>
            <a:r>
              <a:rPr lang="en-US" sz="2400"/>
              <a:t>In addition to the field width, you can also specify the number of digits that appear after the decimal point. Here is an example:</a:t>
            </a:r>
          </a:p>
          <a:p>
            <a:pPr>
              <a:buFontTx/>
              <a:buNone/>
            </a:pPr>
            <a:r>
              <a:rPr lang="en-US" sz="1200"/>
              <a:t> </a:t>
            </a:r>
          </a:p>
          <a:p>
            <a:pPr>
              <a:buFontTx/>
              <a:buNone/>
            </a:pPr>
            <a:r>
              <a:rPr lang="en-US" sz="1800" b="1">
                <a:latin typeface="Courier New" pitchFamily="49" charset="0"/>
                <a:cs typeface="Courier New" pitchFamily="49" charset="0"/>
              </a:rPr>
              <a:t>	double grossPay = 874.12;</a:t>
            </a:r>
            <a:br>
              <a:rPr lang="en-US" sz="1800" b="1">
                <a:latin typeface="Courier New" pitchFamily="49" charset="0"/>
                <a:cs typeface="Courier New" pitchFamily="49" charset="0"/>
              </a:rPr>
            </a:br>
            <a:r>
              <a:rPr lang="en-US" sz="1800" b="1">
                <a:latin typeface="Courier New" pitchFamily="49" charset="0"/>
                <a:cs typeface="Courier New" pitchFamily="49" charset="0"/>
              </a:rPr>
              <a:t>System.out.printf("Your pay is %.</a:t>
            </a:r>
            <a:r>
              <a:rPr lang="en-US" sz="1800" b="1">
                <a:solidFill>
                  <a:srgbClr val="0070C0"/>
                </a:solidFill>
                <a:latin typeface="Courier New" pitchFamily="49" charset="0"/>
                <a:cs typeface="Courier New" pitchFamily="49" charset="0"/>
              </a:rPr>
              <a:t>2</a:t>
            </a:r>
            <a:r>
              <a:rPr lang="en-US" sz="1800" b="1">
                <a:latin typeface="Courier New" pitchFamily="49" charset="0"/>
                <a:cs typeface="Courier New" pitchFamily="49" charset="0"/>
              </a:rPr>
              <a:t>f\n", grossPay);</a:t>
            </a:r>
            <a:r>
              <a:rPr lang="en-US" sz="1200"/>
              <a:t/>
            </a:r>
            <a:br>
              <a:rPr lang="en-US" sz="1200"/>
            </a:br>
            <a:endParaRPr lang="en-US" sz="1200"/>
          </a:p>
          <a:p>
            <a:r>
              <a:rPr lang="en-US" sz="2400"/>
              <a:t>In this code, the </a:t>
            </a:r>
            <a:r>
              <a:rPr lang="en-US" sz="2400" b="1">
                <a:latin typeface="Courier New" pitchFamily="49" charset="0"/>
                <a:cs typeface="Courier New" pitchFamily="49" charset="0"/>
              </a:rPr>
              <a:t>%.</a:t>
            </a:r>
            <a:r>
              <a:rPr lang="en-US" sz="2400" b="1">
                <a:solidFill>
                  <a:srgbClr val="0070C0"/>
                </a:solidFill>
                <a:latin typeface="Courier New" pitchFamily="49" charset="0"/>
                <a:cs typeface="Courier New" pitchFamily="49" charset="0"/>
              </a:rPr>
              <a:t>2</a:t>
            </a:r>
            <a:r>
              <a:rPr lang="en-US" sz="2400" b="1">
                <a:latin typeface="Courier New" pitchFamily="49" charset="0"/>
                <a:cs typeface="Courier New" pitchFamily="49" charset="0"/>
              </a:rPr>
              <a:t>f</a:t>
            </a:r>
            <a:r>
              <a:rPr lang="en-US" sz="2400" b="1">
                <a:cs typeface="Courier New" pitchFamily="49" charset="0"/>
              </a:rPr>
              <a:t> </a:t>
            </a:r>
            <a:r>
              <a:rPr lang="en-US" sz="2400"/>
              <a:t>specifier indicates that the value should appear with two digits after the decimal point. The output of the code is:</a:t>
            </a:r>
          </a:p>
          <a:p>
            <a:endParaRPr lang="en-US" sz="1200"/>
          </a:p>
          <a:p>
            <a:pPr>
              <a:buFontTx/>
              <a:buNone/>
            </a:pPr>
            <a:r>
              <a:rPr lang="en-US" sz="1800"/>
              <a:t>	</a:t>
            </a:r>
            <a:r>
              <a:rPr lang="en-US" sz="1800" b="1">
                <a:latin typeface="Courier New" pitchFamily="49" charset="0"/>
                <a:cs typeface="Courier New" pitchFamily="49" charset="0"/>
              </a:rPr>
              <a:t>Your pay is 874.12</a:t>
            </a:r>
          </a:p>
          <a:p>
            <a:pPr>
              <a:buFontTx/>
              <a:buNone/>
            </a:pPr>
            <a:endParaRPr lang="en-US" sz="1200"/>
          </a:p>
        </p:txBody>
      </p:sp>
      <p:sp>
        <p:nvSpPr>
          <p:cNvPr id="108546" name="Title 1"/>
          <p:cNvSpPr>
            <a:spLocks noGrp="1"/>
          </p:cNvSpPr>
          <p:nvPr>
            <p:ph type="title"/>
          </p:nvPr>
        </p:nvSpPr>
        <p:spPr/>
        <p:txBody>
          <a:bodyPr/>
          <a:lstStyle/>
          <a:p>
            <a:r>
              <a:rPr lang="en-US"/>
              <a:t>Printing Formatted Floating-Point Values</a:t>
            </a:r>
          </a:p>
        </p:txBody>
      </p:sp>
      <p:grpSp>
        <p:nvGrpSpPr>
          <p:cNvPr id="108549" name="Group 12"/>
          <p:cNvGrpSpPr>
            <a:grpSpLocks/>
          </p:cNvGrpSpPr>
          <p:nvPr/>
        </p:nvGrpSpPr>
        <p:grpSpPr bwMode="auto">
          <a:xfrm>
            <a:off x="2819400" y="5972275"/>
            <a:ext cx="381000" cy="457200"/>
            <a:chOff x="5105400" y="4724400"/>
            <a:chExt cx="381000" cy="457200"/>
          </a:xfrm>
        </p:grpSpPr>
        <p:sp>
          <p:nvSpPr>
            <p:cNvPr id="108550" name="Rectangle 8"/>
            <p:cNvSpPr>
              <a:spLocks noChangeArrowheads="1"/>
            </p:cNvSpPr>
            <p:nvPr/>
          </p:nvSpPr>
          <p:spPr bwMode="auto">
            <a:xfrm>
              <a:off x="5105400" y="4953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0070C0"/>
                  </a:solidFill>
                </a:rPr>
                <a:t>1</a:t>
              </a:r>
            </a:p>
          </p:txBody>
        </p:sp>
        <p:sp>
          <p:nvSpPr>
            <p:cNvPr id="108551" name="Rectangle 9"/>
            <p:cNvSpPr>
              <a:spLocks noChangeArrowheads="1"/>
            </p:cNvSpPr>
            <p:nvPr/>
          </p:nvSpPr>
          <p:spPr bwMode="auto">
            <a:xfrm>
              <a:off x="5257800" y="4953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0070C0"/>
                  </a:solidFill>
                </a:rPr>
                <a:t>2</a:t>
              </a:r>
            </a:p>
          </p:txBody>
        </p:sp>
        <p:sp>
          <p:nvSpPr>
            <p:cNvPr id="108552" name="Rectangle 10"/>
            <p:cNvSpPr>
              <a:spLocks noChangeArrowheads="1"/>
            </p:cNvSpPr>
            <p:nvPr/>
          </p:nvSpPr>
          <p:spPr bwMode="auto">
            <a:xfrm>
              <a:off x="5181600" y="4724400"/>
              <a:ext cx="152400" cy="228600"/>
            </a:xfrm>
            <a:prstGeom prst="rect">
              <a:avLst/>
            </a:prstGeom>
            <a:noFill/>
            <a:ln w="952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70C0"/>
                </a:solidFill>
              </a:endParaRPr>
            </a:p>
          </p:txBody>
        </p:sp>
        <p:sp>
          <p:nvSpPr>
            <p:cNvPr id="108553" name="Rectangle 11"/>
            <p:cNvSpPr>
              <a:spLocks noChangeArrowheads="1"/>
            </p:cNvSpPr>
            <p:nvPr/>
          </p:nvSpPr>
          <p:spPr bwMode="auto">
            <a:xfrm>
              <a:off x="5334000" y="4724400"/>
              <a:ext cx="152400" cy="228600"/>
            </a:xfrm>
            <a:prstGeom prst="rect">
              <a:avLst/>
            </a:prstGeom>
            <a:noFill/>
            <a:ln w="952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70C0"/>
                </a:solidFill>
              </a:endParaRPr>
            </a:p>
          </p:txBody>
        </p:sp>
      </p:grpSp>
    </p:spTree>
    <p:extLst>
      <p:ext uri="{BB962C8B-B14F-4D97-AF65-F5344CB8AC3E}">
        <p14:creationId xmlns:p14="http://schemas.microsoft.com/office/powerpoint/2010/main" val="21526635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Content Placeholder 2"/>
          <p:cNvSpPr>
            <a:spLocks noGrp="1"/>
          </p:cNvSpPr>
          <p:nvPr>
            <p:ph idx="1"/>
          </p:nvPr>
        </p:nvSpPr>
        <p:spPr/>
        <p:txBody>
          <a:bodyPr/>
          <a:lstStyle/>
          <a:p>
            <a:r>
              <a:rPr lang="en-US" sz="2400"/>
              <a:t>When you specify the number of digits to appear after the decimal point, the number will be rounded. For example, look at the following code:</a:t>
            </a:r>
          </a:p>
          <a:p>
            <a:endParaRPr lang="en-US" sz="1000"/>
          </a:p>
          <a:p>
            <a:pPr>
              <a:buFontTx/>
              <a:buNone/>
            </a:pPr>
            <a:r>
              <a:rPr lang="en-US" sz="2000" b="1">
                <a:latin typeface="Courier New" pitchFamily="49" charset="0"/>
                <a:cs typeface="Courier New" pitchFamily="49" charset="0"/>
              </a:rPr>
              <a:t>	double number = 1278.92714;</a:t>
            </a:r>
            <a:br>
              <a:rPr lang="en-US" sz="2000" b="1">
                <a:latin typeface="Courier New" pitchFamily="49" charset="0"/>
                <a:cs typeface="Courier New" pitchFamily="49" charset="0"/>
              </a:rPr>
            </a:br>
            <a:r>
              <a:rPr lang="en-US" sz="2000" b="1">
                <a:latin typeface="Courier New" pitchFamily="49" charset="0"/>
                <a:cs typeface="Courier New" pitchFamily="49" charset="0"/>
              </a:rPr>
              <a:t>System.out.printf("The number is %.2f\n", number);</a:t>
            </a:r>
            <a:r>
              <a:rPr lang="en-US" sz="2000"/>
              <a:t/>
            </a:r>
            <a:br>
              <a:rPr lang="en-US" sz="2000"/>
            </a:br>
            <a:endParaRPr lang="en-US" sz="2000"/>
          </a:p>
          <a:p>
            <a:r>
              <a:rPr lang="en-US" sz="2400"/>
              <a:t>This code will produce the following output:</a:t>
            </a:r>
          </a:p>
          <a:p>
            <a:endParaRPr lang="en-US" sz="1000"/>
          </a:p>
          <a:p>
            <a:pPr>
              <a:buFontTx/>
              <a:buNone/>
            </a:pPr>
            <a:r>
              <a:rPr lang="en-US" sz="2000" b="1">
                <a:latin typeface="Courier New" pitchFamily="49" charset="0"/>
                <a:cs typeface="Courier New" pitchFamily="49" charset="0"/>
              </a:rPr>
              <a:t>	The number is 1278.</a:t>
            </a:r>
            <a:r>
              <a:rPr lang="en-US" sz="2000" b="1">
                <a:solidFill>
                  <a:srgbClr val="7030A0"/>
                </a:solidFill>
                <a:latin typeface="Courier New" pitchFamily="49" charset="0"/>
                <a:cs typeface="Courier New" pitchFamily="49" charset="0"/>
              </a:rPr>
              <a:t>93</a:t>
            </a:r>
          </a:p>
          <a:p>
            <a:endParaRPr lang="en-US" sz="2000"/>
          </a:p>
        </p:txBody>
      </p:sp>
      <p:sp>
        <p:nvSpPr>
          <p:cNvPr id="109570" name="Title 1"/>
          <p:cNvSpPr>
            <a:spLocks noGrp="1"/>
          </p:cNvSpPr>
          <p:nvPr>
            <p:ph type="title"/>
          </p:nvPr>
        </p:nvSpPr>
        <p:spPr/>
        <p:txBody>
          <a:bodyPr/>
          <a:lstStyle/>
          <a:p>
            <a:r>
              <a:rPr lang="en-US"/>
              <a:t>Printing Formatted Floating-Point Values</a:t>
            </a:r>
          </a:p>
        </p:txBody>
      </p:sp>
      <p:grpSp>
        <p:nvGrpSpPr>
          <p:cNvPr id="109573" name="Group 4"/>
          <p:cNvGrpSpPr>
            <a:grpSpLocks/>
          </p:cNvGrpSpPr>
          <p:nvPr/>
        </p:nvGrpSpPr>
        <p:grpSpPr bwMode="auto">
          <a:xfrm>
            <a:off x="3581400" y="5375550"/>
            <a:ext cx="381000" cy="457200"/>
            <a:chOff x="5105400" y="4724400"/>
            <a:chExt cx="381000" cy="457200"/>
          </a:xfrm>
        </p:grpSpPr>
        <p:sp>
          <p:nvSpPr>
            <p:cNvPr id="109574" name="Rectangle 5"/>
            <p:cNvSpPr>
              <a:spLocks noChangeArrowheads="1"/>
            </p:cNvSpPr>
            <p:nvPr/>
          </p:nvSpPr>
          <p:spPr bwMode="auto">
            <a:xfrm>
              <a:off x="5105400" y="4953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0070C0"/>
                  </a:solidFill>
                </a:rPr>
                <a:t>1</a:t>
              </a:r>
            </a:p>
          </p:txBody>
        </p:sp>
        <p:sp>
          <p:nvSpPr>
            <p:cNvPr id="109575" name="Rectangle 6"/>
            <p:cNvSpPr>
              <a:spLocks noChangeArrowheads="1"/>
            </p:cNvSpPr>
            <p:nvPr/>
          </p:nvSpPr>
          <p:spPr bwMode="auto">
            <a:xfrm>
              <a:off x="5257800" y="4953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0070C0"/>
                  </a:solidFill>
                </a:rPr>
                <a:t>2</a:t>
              </a:r>
            </a:p>
          </p:txBody>
        </p:sp>
        <p:sp>
          <p:nvSpPr>
            <p:cNvPr id="109576" name="Rectangle 7"/>
            <p:cNvSpPr>
              <a:spLocks noChangeArrowheads="1"/>
            </p:cNvSpPr>
            <p:nvPr/>
          </p:nvSpPr>
          <p:spPr bwMode="auto">
            <a:xfrm>
              <a:off x="5181600" y="4724400"/>
              <a:ext cx="152400" cy="228600"/>
            </a:xfrm>
            <a:prstGeom prst="rect">
              <a:avLst/>
            </a:prstGeom>
            <a:noFill/>
            <a:ln w="952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70C0"/>
                </a:solidFill>
              </a:endParaRPr>
            </a:p>
          </p:txBody>
        </p:sp>
        <p:sp>
          <p:nvSpPr>
            <p:cNvPr id="109577" name="Rectangle 8"/>
            <p:cNvSpPr>
              <a:spLocks noChangeArrowheads="1"/>
            </p:cNvSpPr>
            <p:nvPr/>
          </p:nvSpPr>
          <p:spPr bwMode="auto">
            <a:xfrm>
              <a:off x="5334000" y="4724400"/>
              <a:ext cx="152400" cy="228600"/>
            </a:xfrm>
            <a:prstGeom prst="rect">
              <a:avLst/>
            </a:prstGeom>
            <a:noFill/>
            <a:ln w="952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70C0"/>
                </a:solidFill>
              </a:endParaRPr>
            </a:p>
          </p:txBody>
        </p:sp>
      </p:grpSp>
    </p:spTree>
    <p:extLst>
      <p:ext uri="{BB962C8B-B14F-4D97-AF65-F5344CB8AC3E}">
        <p14:creationId xmlns:p14="http://schemas.microsoft.com/office/powerpoint/2010/main" val="30615153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idx="1"/>
          </p:nvPr>
        </p:nvSpPr>
        <p:spPr/>
        <p:txBody>
          <a:bodyPr/>
          <a:lstStyle/>
          <a:p>
            <a:r>
              <a:rPr lang="en-US" sz="2400" dirty="0"/>
              <a:t>You can specify both the field width and the number of decimal places together, as shown here:</a:t>
            </a:r>
          </a:p>
          <a:p>
            <a:pPr>
              <a:buFontTx/>
              <a:buNone/>
            </a:pPr>
            <a:r>
              <a:rPr lang="en-US" sz="1000" dirty="0"/>
              <a:t> </a:t>
            </a:r>
          </a:p>
          <a:p>
            <a:pPr>
              <a:buFontTx/>
              <a:buNone/>
            </a:pPr>
            <a:r>
              <a:rPr lang="en-US" sz="1800" b="1" dirty="0">
                <a:latin typeface="Courier New" pitchFamily="49" charset="0"/>
                <a:cs typeface="Courier New" pitchFamily="49" charset="0"/>
              </a:rPr>
              <a:t>	double </a:t>
            </a:r>
            <a:r>
              <a:rPr lang="en-US" sz="1800" b="1" dirty="0" err="1">
                <a:latin typeface="Courier New" pitchFamily="49" charset="0"/>
                <a:cs typeface="Courier New" pitchFamily="49" charset="0"/>
              </a:rPr>
              <a:t>grossPay</a:t>
            </a:r>
            <a:r>
              <a:rPr lang="en-US" sz="1800" b="1" dirty="0">
                <a:latin typeface="Courier New" pitchFamily="49" charset="0"/>
                <a:cs typeface="Courier New" pitchFamily="49" charset="0"/>
              </a:rPr>
              <a:t> = 874.12;</a:t>
            </a:r>
            <a:br>
              <a:rPr lang="en-US" sz="1800" b="1" dirty="0">
                <a:latin typeface="Courier New" pitchFamily="49" charset="0"/>
                <a:cs typeface="Courier New" pitchFamily="49" charset="0"/>
              </a:rPr>
            </a:br>
            <a:r>
              <a:rPr lang="en-US" sz="1800" b="1" dirty="0" err="1">
                <a:latin typeface="Courier New" pitchFamily="49" charset="0"/>
                <a:cs typeface="Courier New" pitchFamily="49" charset="0"/>
              </a:rPr>
              <a:t>System.out.printf</a:t>
            </a:r>
            <a:r>
              <a:rPr lang="en-US" sz="1800" b="1" dirty="0">
                <a:latin typeface="Courier New" pitchFamily="49" charset="0"/>
                <a:cs typeface="Courier New" pitchFamily="49" charset="0"/>
              </a:rPr>
              <a:t>("Your pay is %</a:t>
            </a:r>
            <a:r>
              <a:rPr lang="en-US" sz="1800" b="1" dirty="0">
                <a:solidFill>
                  <a:srgbClr val="FF0000"/>
                </a:solidFill>
                <a:latin typeface="Courier New" pitchFamily="49" charset="0"/>
                <a:cs typeface="Courier New" pitchFamily="49" charset="0"/>
              </a:rPr>
              <a:t>8</a:t>
            </a:r>
            <a:r>
              <a:rPr lang="en-US" sz="1800" b="1" dirty="0">
                <a:latin typeface="Courier New" pitchFamily="49" charset="0"/>
                <a:cs typeface="Courier New" pitchFamily="49" charset="0"/>
              </a:rPr>
              <a:t>.</a:t>
            </a:r>
            <a:r>
              <a:rPr lang="en-US" sz="1800" b="1" dirty="0">
                <a:solidFill>
                  <a:srgbClr val="0070C0"/>
                </a:solidFill>
                <a:latin typeface="Courier New" pitchFamily="49" charset="0"/>
                <a:cs typeface="Courier New" pitchFamily="49" charset="0"/>
              </a:rPr>
              <a:t>2</a:t>
            </a:r>
            <a:r>
              <a:rPr lang="en-US" sz="1800" b="1" dirty="0">
                <a:latin typeface="Courier New" pitchFamily="49" charset="0"/>
                <a:cs typeface="Courier New" pitchFamily="49" charset="0"/>
              </a:rPr>
              <a:t>f\n", </a:t>
            </a:r>
            <a:r>
              <a:rPr lang="en-US" sz="1800" b="1" dirty="0" err="1">
                <a:latin typeface="Courier New" pitchFamily="49" charset="0"/>
                <a:cs typeface="Courier New" pitchFamily="49" charset="0"/>
              </a:rPr>
              <a:t>grossPay</a:t>
            </a:r>
            <a:r>
              <a:rPr lang="en-US" sz="1800" b="1" dirty="0">
                <a:latin typeface="Courier New" pitchFamily="49" charset="0"/>
                <a:cs typeface="Courier New" pitchFamily="49" charset="0"/>
              </a:rPr>
              <a:t>);</a:t>
            </a:r>
            <a:r>
              <a:rPr lang="en-US" sz="1200" dirty="0"/>
              <a:t/>
            </a:r>
            <a:br>
              <a:rPr lang="en-US" sz="1200" dirty="0"/>
            </a:br>
            <a:endParaRPr lang="en-US" sz="1200" dirty="0"/>
          </a:p>
          <a:p>
            <a:r>
              <a:rPr lang="en-US" sz="2400" dirty="0"/>
              <a:t>The output of the code is:</a:t>
            </a:r>
          </a:p>
          <a:p>
            <a:endParaRPr lang="en-US" sz="1000" dirty="0"/>
          </a:p>
          <a:p>
            <a:pPr>
              <a:buFontTx/>
              <a:buNone/>
            </a:pPr>
            <a:r>
              <a:rPr lang="en-US" sz="2000" b="1" dirty="0">
                <a:latin typeface="Courier New" pitchFamily="49" charset="0"/>
                <a:cs typeface="Courier New" pitchFamily="49" charset="0"/>
              </a:rPr>
              <a:t>	Your pay is   874.12</a:t>
            </a:r>
          </a:p>
          <a:p>
            <a:endParaRPr lang="en-US" sz="1200" dirty="0"/>
          </a:p>
        </p:txBody>
      </p:sp>
      <p:sp>
        <p:nvSpPr>
          <p:cNvPr id="110594" name="Title 1"/>
          <p:cNvSpPr>
            <a:spLocks noGrp="1"/>
          </p:cNvSpPr>
          <p:nvPr>
            <p:ph type="title"/>
          </p:nvPr>
        </p:nvSpPr>
        <p:spPr/>
        <p:txBody>
          <a:bodyPr/>
          <a:lstStyle/>
          <a:p>
            <a:r>
              <a:rPr lang="en-US"/>
              <a:t>Printing Formatted Floating-Point Values</a:t>
            </a:r>
          </a:p>
        </p:txBody>
      </p:sp>
      <p:grpSp>
        <p:nvGrpSpPr>
          <p:cNvPr id="110597" name="Group 107"/>
          <p:cNvGrpSpPr>
            <a:grpSpLocks/>
          </p:cNvGrpSpPr>
          <p:nvPr/>
        </p:nvGrpSpPr>
        <p:grpSpPr bwMode="auto">
          <a:xfrm>
            <a:off x="2514600" y="5047000"/>
            <a:ext cx="1219200" cy="228600"/>
            <a:chOff x="2590800" y="4572000"/>
            <a:chExt cx="1219200" cy="228600"/>
          </a:xfrm>
        </p:grpSpPr>
        <p:sp>
          <p:nvSpPr>
            <p:cNvPr id="110613" name="Rectangle 49"/>
            <p:cNvSpPr>
              <a:spLocks noChangeArrowheads="1"/>
            </p:cNvSpPr>
            <p:nvPr/>
          </p:nvSpPr>
          <p:spPr bwMode="auto">
            <a:xfrm>
              <a:off x="2590800" y="4572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1</a:t>
              </a:r>
            </a:p>
          </p:txBody>
        </p:sp>
        <p:sp>
          <p:nvSpPr>
            <p:cNvPr id="110614" name="Rectangle 50"/>
            <p:cNvSpPr>
              <a:spLocks noChangeArrowheads="1"/>
            </p:cNvSpPr>
            <p:nvPr/>
          </p:nvSpPr>
          <p:spPr bwMode="auto">
            <a:xfrm>
              <a:off x="2743200" y="4572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2</a:t>
              </a:r>
            </a:p>
          </p:txBody>
        </p:sp>
        <p:sp>
          <p:nvSpPr>
            <p:cNvPr id="110615" name="Rectangle 51"/>
            <p:cNvSpPr>
              <a:spLocks noChangeArrowheads="1"/>
            </p:cNvSpPr>
            <p:nvPr/>
          </p:nvSpPr>
          <p:spPr bwMode="auto">
            <a:xfrm>
              <a:off x="2895600" y="4572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3</a:t>
              </a:r>
            </a:p>
          </p:txBody>
        </p:sp>
        <p:sp>
          <p:nvSpPr>
            <p:cNvPr id="110616" name="Rectangle 52"/>
            <p:cNvSpPr>
              <a:spLocks noChangeArrowheads="1"/>
            </p:cNvSpPr>
            <p:nvPr/>
          </p:nvSpPr>
          <p:spPr bwMode="auto">
            <a:xfrm>
              <a:off x="3048000" y="4572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4</a:t>
              </a:r>
            </a:p>
          </p:txBody>
        </p:sp>
        <p:sp>
          <p:nvSpPr>
            <p:cNvPr id="110617" name="Rectangle 53"/>
            <p:cNvSpPr>
              <a:spLocks noChangeArrowheads="1"/>
            </p:cNvSpPr>
            <p:nvPr/>
          </p:nvSpPr>
          <p:spPr bwMode="auto">
            <a:xfrm>
              <a:off x="3200400" y="4572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5</a:t>
              </a:r>
            </a:p>
          </p:txBody>
        </p:sp>
        <p:sp>
          <p:nvSpPr>
            <p:cNvPr id="110618" name="Rectangle 54"/>
            <p:cNvSpPr>
              <a:spLocks noChangeArrowheads="1"/>
            </p:cNvSpPr>
            <p:nvPr/>
          </p:nvSpPr>
          <p:spPr bwMode="auto">
            <a:xfrm>
              <a:off x="3352800" y="4572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6</a:t>
              </a:r>
            </a:p>
          </p:txBody>
        </p:sp>
        <p:sp>
          <p:nvSpPr>
            <p:cNvPr id="110619" name="Rectangle 55"/>
            <p:cNvSpPr>
              <a:spLocks noChangeArrowheads="1"/>
            </p:cNvSpPr>
            <p:nvPr/>
          </p:nvSpPr>
          <p:spPr bwMode="auto">
            <a:xfrm>
              <a:off x="3505200" y="4572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7</a:t>
              </a:r>
            </a:p>
          </p:txBody>
        </p:sp>
        <p:sp>
          <p:nvSpPr>
            <p:cNvPr id="110620" name="Rectangle 104"/>
            <p:cNvSpPr>
              <a:spLocks noChangeArrowheads="1"/>
            </p:cNvSpPr>
            <p:nvPr/>
          </p:nvSpPr>
          <p:spPr bwMode="auto">
            <a:xfrm>
              <a:off x="3657600" y="4572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FF0000"/>
                  </a:solidFill>
                </a:rPr>
                <a:t>8</a:t>
              </a:r>
            </a:p>
          </p:txBody>
        </p:sp>
      </p:grpSp>
      <p:grpSp>
        <p:nvGrpSpPr>
          <p:cNvPr id="110598" name="Group 106"/>
          <p:cNvGrpSpPr>
            <a:grpSpLocks/>
          </p:cNvGrpSpPr>
          <p:nvPr/>
        </p:nvGrpSpPr>
        <p:grpSpPr bwMode="auto">
          <a:xfrm>
            <a:off x="2590800" y="4818400"/>
            <a:ext cx="1219200" cy="228600"/>
            <a:chOff x="2743200" y="4343400"/>
            <a:chExt cx="1219200" cy="228600"/>
          </a:xfrm>
        </p:grpSpPr>
        <p:grpSp>
          <p:nvGrpSpPr>
            <p:cNvPr id="110604" name="Group 21"/>
            <p:cNvGrpSpPr>
              <a:grpSpLocks/>
            </p:cNvGrpSpPr>
            <p:nvPr/>
          </p:nvGrpSpPr>
          <p:grpSpPr bwMode="auto">
            <a:xfrm>
              <a:off x="2743200" y="4343400"/>
              <a:ext cx="1066800" cy="228600"/>
              <a:chOff x="914400" y="5715000"/>
              <a:chExt cx="1066800" cy="228600"/>
            </a:xfrm>
          </p:grpSpPr>
          <p:sp>
            <p:nvSpPr>
              <p:cNvPr id="110606" name="Rectangle 63"/>
              <p:cNvSpPr>
                <a:spLocks noChangeArrowheads="1"/>
              </p:cNvSpPr>
              <p:nvPr/>
            </p:nvSpPr>
            <p:spPr bwMode="auto">
              <a:xfrm>
                <a:off x="9144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07" name="Rectangle 64"/>
              <p:cNvSpPr>
                <a:spLocks noChangeArrowheads="1"/>
              </p:cNvSpPr>
              <p:nvPr/>
            </p:nvSpPr>
            <p:spPr bwMode="auto">
              <a:xfrm>
                <a:off x="10668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08" name="Rectangle 65"/>
              <p:cNvSpPr>
                <a:spLocks noChangeArrowheads="1"/>
              </p:cNvSpPr>
              <p:nvPr/>
            </p:nvSpPr>
            <p:spPr bwMode="auto">
              <a:xfrm>
                <a:off x="12192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09" name="Rectangle 66"/>
              <p:cNvSpPr>
                <a:spLocks noChangeArrowheads="1"/>
              </p:cNvSpPr>
              <p:nvPr/>
            </p:nvSpPr>
            <p:spPr bwMode="auto">
              <a:xfrm>
                <a:off x="13716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10" name="Rectangle 67"/>
              <p:cNvSpPr>
                <a:spLocks noChangeArrowheads="1"/>
              </p:cNvSpPr>
              <p:nvPr/>
            </p:nvSpPr>
            <p:spPr bwMode="auto">
              <a:xfrm>
                <a:off x="15240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11" name="Rectangle 68"/>
              <p:cNvSpPr>
                <a:spLocks noChangeArrowheads="1"/>
              </p:cNvSpPr>
              <p:nvPr/>
            </p:nvSpPr>
            <p:spPr bwMode="auto">
              <a:xfrm>
                <a:off x="16764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12" name="Rectangle 69"/>
              <p:cNvSpPr>
                <a:spLocks noChangeArrowheads="1"/>
              </p:cNvSpPr>
              <p:nvPr/>
            </p:nvSpPr>
            <p:spPr bwMode="auto">
              <a:xfrm>
                <a:off x="1828800" y="57150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0605" name="Rectangle 105"/>
            <p:cNvSpPr>
              <a:spLocks noChangeArrowheads="1"/>
            </p:cNvSpPr>
            <p:nvPr/>
          </p:nvSpPr>
          <p:spPr bwMode="auto">
            <a:xfrm>
              <a:off x="3810000" y="4343400"/>
              <a:ext cx="152400" cy="228600"/>
            </a:xfrm>
            <a:prstGeom prst="rect">
              <a:avLst/>
            </a:prstGeom>
            <a:noFill/>
            <a:ln w="9525"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0599" name="Group 108"/>
          <p:cNvGrpSpPr>
            <a:grpSpLocks/>
          </p:cNvGrpSpPr>
          <p:nvPr/>
        </p:nvGrpSpPr>
        <p:grpSpPr bwMode="auto">
          <a:xfrm>
            <a:off x="3429000" y="5275600"/>
            <a:ext cx="381000" cy="457200"/>
            <a:chOff x="5105400" y="4724400"/>
            <a:chExt cx="381000" cy="457200"/>
          </a:xfrm>
        </p:grpSpPr>
        <p:sp>
          <p:nvSpPr>
            <p:cNvPr id="110600" name="Rectangle 109"/>
            <p:cNvSpPr>
              <a:spLocks noChangeArrowheads="1"/>
            </p:cNvSpPr>
            <p:nvPr/>
          </p:nvSpPr>
          <p:spPr bwMode="auto">
            <a:xfrm>
              <a:off x="5105400" y="4953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0070C0"/>
                  </a:solidFill>
                </a:rPr>
                <a:t>1</a:t>
              </a:r>
            </a:p>
          </p:txBody>
        </p:sp>
        <p:sp>
          <p:nvSpPr>
            <p:cNvPr id="110601" name="Rectangle 110"/>
            <p:cNvSpPr>
              <a:spLocks noChangeArrowheads="1"/>
            </p:cNvSpPr>
            <p:nvPr/>
          </p:nvSpPr>
          <p:spPr bwMode="auto">
            <a:xfrm>
              <a:off x="5257800" y="495300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round/>
                  <a:headEnd/>
                  <a:tailEnd/>
                </a14:hiddenLine>
              </a:ext>
            </a:extLst>
          </p:spPr>
          <p:txBody>
            <a:bodyPr wrap="none" anchor="ctr"/>
            <a:lstStyle/>
            <a:p>
              <a:r>
                <a:rPr lang="en-US" sz="2000">
                  <a:solidFill>
                    <a:srgbClr val="0070C0"/>
                  </a:solidFill>
                </a:rPr>
                <a:t>2</a:t>
              </a:r>
            </a:p>
          </p:txBody>
        </p:sp>
        <p:sp>
          <p:nvSpPr>
            <p:cNvPr id="110602" name="Rectangle 111"/>
            <p:cNvSpPr>
              <a:spLocks noChangeArrowheads="1"/>
            </p:cNvSpPr>
            <p:nvPr/>
          </p:nvSpPr>
          <p:spPr bwMode="auto">
            <a:xfrm>
              <a:off x="5181600" y="4724400"/>
              <a:ext cx="152400" cy="228600"/>
            </a:xfrm>
            <a:prstGeom prst="rect">
              <a:avLst/>
            </a:prstGeom>
            <a:noFill/>
            <a:ln w="952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70C0"/>
                </a:solidFill>
              </a:endParaRPr>
            </a:p>
          </p:txBody>
        </p:sp>
        <p:sp>
          <p:nvSpPr>
            <p:cNvPr id="110603" name="Rectangle 112"/>
            <p:cNvSpPr>
              <a:spLocks noChangeArrowheads="1"/>
            </p:cNvSpPr>
            <p:nvPr/>
          </p:nvSpPr>
          <p:spPr bwMode="auto">
            <a:xfrm>
              <a:off x="5334000" y="4724400"/>
              <a:ext cx="152400" cy="228600"/>
            </a:xfrm>
            <a:prstGeom prst="rect">
              <a:avLst/>
            </a:prstGeom>
            <a:noFill/>
            <a:ln w="952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70C0"/>
                </a:solidFill>
              </a:endParaRPr>
            </a:p>
          </p:txBody>
        </p:sp>
      </p:grpSp>
    </p:spTree>
    <p:extLst>
      <p:ext uri="{BB962C8B-B14F-4D97-AF65-F5344CB8AC3E}">
        <p14:creationId xmlns:p14="http://schemas.microsoft.com/office/powerpoint/2010/main" val="26805994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2"/>
          <p:cNvSpPr>
            <a:spLocks noGrp="1"/>
          </p:cNvSpPr>
          <p:nvPr>
            <p:ph idx="1"/>
          </p:nvPr>
        </p:nvSpPr>
        <p:spPr/>
        <p:txBody>
          <a:bodyPr/>
          <a:lstStyle/>
          <a:p>
            <a:r>
              <a:rPr lang="en-US" sz="2400"/>
              <a:t>You can also use commas to group digits in a number. To do this, place a comma after the </a:t>
            </a:r>
            <a:r>
              <a:rPr lang="en-US" sz="2400" b="1">
                <a:latin typeface="Courier New" pitchFamily="49" charset="0"/>
                <a:cs typeface="Courier New" pitchFamily="49" charset="0"/>
              </a:rPr>
              <a:t>%</a:t>
            </a:r>
            <a:r>
              <a:rPr lang="en-US" sz="2400"/>
              <a:t> symbol in the format specifier. Here is an example:</a:t>
            </a:r>
          </a:p>
          <a:p>
            <a:endParaRPr lang="en-US" sz="1000"/>
          </a:p>
          <a:p>
            <a:pPr>
              <a:buFontTx/>
              <a:buNone/>
            </a:pPr>
            <a:r>
              <a:rPr lang="en-US" sz="2000" b="1">
                <a:latin typeface="Courier New" pitchFamily="49" charset="0"/>
                <a:cs typeface="Courier New" pitchFamily="49" charset="0"/>
              </a:rPr>
              <a:t>	double grossPay = 1253874.12;</a:t>
            </a:r>
            <a:br>
              <a:rPr lang="en-US" sz="2000" b="1">
                <a:latin typeface="Courier New" pitchFamily="49" charset="0"/>
                <a:cs typeface="Courier New" pitchFamily="49" charset="0"/>
              </a:rPr>
            </a:br>
            <a:r>
              <a:rPr lang="en-US" sz="2000" b="1">
                <a:latin typeface="Courier New" pitchFamily="49" charset="0"/>
                <a:cs typeface="Courier New" pitchFamily="49" charset="0"/>
              </a:rPr>
              <a:t>System.out.printf("Your pay is %</a:t>
            </a:r>
            <a:r>
              <a:rPr lang="en-US" sz="2000" b="1">
                <a:solidFill>
                  <a:srgbClr val="FF0000"/>
                </a:solidFill>
                <a:latin typeface="Courier New" pitchFamily="49" charset="0"/>
                <a:cs typeface="Courier New" pitchFamily="49" charset="0"/>
              </a:rPr>
              <a:t>,</a:t>
            </a:r>
            <a:r>
              <a:rPr lang="en-US" sz="2000" b="1">
                <a:latin typeface="Courier New" pitchFamily="49" charset="0"/>
                <a:cs typeface="Courier New" pitchFamily="49" charset="0"/>
              </a:rPr>
              <a:t>.2f\n", grossPay);</a:t>
            </a:r>
            <a:r>
              <a:rPr lang="en-US" sz="2000"/>
              <a:t/>
            </a:r>
            <a:br>
              <a:rPr lang="en-US" sz="2000"/>
            </a:br>
            <a:endParaRPr lang="en-US" sz="2000"/>
          </a:p>
          <a:p>
            <a:r>
              <a:rPr lang="en-US" sz="2400"/>
              <a:t>This code will produce the following output:</a:t>
            </a:r>
          </a:p>
          <a:p>
            <a:endParaRPr lang="en-US" sz="1000"/>
          </a:p>
          <a:p>
            <a:pPr>
              <a:buFontTx/>
              <a:buNone/>
            </a:pPr>
            <a:r>
              <a:rPr lang="en-US" sz="1800" b="1">
                <a:latin typeface="Courier New" pitchFamily="49" charset="0"/>
                <a:cs typeface="Courier New" pitchFamily="49" charset="0"/>
              </a:rPr>
              <a:t>	</a:t>
            </a:r>
            <a:r>
              <a:rPr lang="en-US" sz="2000" b="1">
                <a:latin typeface="Courier New" pitchFamily="49" charset="0"/>
                <a:cs typeface="Courier New" pitchFamily="49" charset="0"/>
              </a:rPr>
              <a:t>Your pay is 1</a:t>
            </a:r>
            <a:r>
              <a:rPr lang="en-US" sz="2000" b="1">
                <a:solidFill>
                  <a:srgbClr val="FF0000"/>
                </a:solidFill>
                <a:latin typeface="Courier New" pitchFamily="49" charset="0"/>
                <a:cs typeface="Courier New" pitchFamily="49" charset="0"/>
              </a:rPr>
              <a:t>,</a:t>
            </a:r>
            <a:r>
              <a:rPr lang="en-US" sz="2000" b="1">
                <a:latin typeface="Courier New" pitchFamily="49" charset="0"/>
                <a:cs typeface="Courier New" pitchFamily="49" charset="0"/>
              </a:rPr>
              <a:t>253</a:t>
            </a:r>
            <a:r>
              <a:rPr lang="en-US" sz="2000" b="1">
                <a:solidFill>
                  <a:srgbClr val="FF0000"/>
                </a:solidFill>
                <a:latin typeface="Courier New" pitchFamily="49" charset="0"/>
                <a:cs typeface="Courier New" pitchFamily="49" charset="0"/>
              </a:rPr>
              <a:t>,</a:t>
            </a:r>
            <a:r>
              <a:rPr lang="en-US" sz="2000" b="1">
                <a:latin typeface="Courier New" pitchFamily="49" charset="0"/>
                <a:cs typeface="Courier New" pitchFamily="49" charset="0"/>
              </a:rPr>
              <a:t>874.12</a:t>
            </a:r>
          </a:p>
          <a:p>
            <a:endParaRPr lang="en-US"/>
          </a:p>
        </p:txBody>
      </p:sp>
      <p:sp>
        <p:nvSpPr>
          <p:cNvPr id="111618" name="Title 1"/>
          <p:cNvSpPr>
            <a:spLocks noGrp="1"/>
          </p:cNvSpPr>
          <p:nvPr>
            <p:ph type="title"/>
          </p:nvPr>
        </p:nvSpPr>
        <p:spPr/>
        <p:txBody>
          <a:bodyPr/>
          <a:lstStyle/>
          <a:p>
            <a:r>
              <a:rPr lang="en-US"/>
              <a:t>Printing Formatted Floating-Point Values</a:t>
            </a:r>
          </a:p>
        </p:txBody>
      </p:sp>
    </p:spTree>
    <p:extLst>
      <p:ext uri="{BB962C8B-B14F-4D97-AF65-F5344CB8AC3E}">
        <p14:creationId xmlns:p14="http://schemas.microsoft.com/office/powerpoint/2010/main" val="5742640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Content Placeholder 2"/>
          <p:cNvSpPr>
            <a:spLocks noGrp="1"/>
          </p:cNvSpPr>
          <p:nvPr>
            <p:ph idx="1"/>
          </p:nvPr>
        </p:nvSpPr>
        <p:spPr/>
        <p:txBody>
          <a:bodyPr/>
          <a:lstStyle/>
          <a:p>
            <a:r>
              <a:rPr lang="en-US" sz="2400"/>
              <a:t>If you wish to print a string argument, use the </a:t>
            </a:r>
            <a:r>
              <a:rPr lang="en-US" sz="2400" b="1">
                <a:solidFill>
                  <a:srgbClr val="FF0000"/>
                </a:solidFill>
                <a:latin typeface="Courier New" pitchFamily="49" charset="0"/>
                <a:cs typeface="Courier New" pitchFamily="49" charset="0"/>
              </a:rPr>
              <a:t>%s</a:t>
            </a:r>
            <a:r>
              <a:rPr lang="en-US" sz="2400" b="1">
                <a:solidFill>
                  <a:srgbClr val="FF0000"/>
                </a:solidFill>
                <a:cs typeface="Courier New" pitchFamily="49" charset="0"/>
              </a:rPr>
              <a:t> </a:t>
            </a:r>
            <a:r>
              <a:rPr lang="en-US" sz="2400"/>
              <a:t>format specifier. Here is an example:</a:t>
            </a:r>
          </a:p>
          <a:p>
            <a:pPr>
              <a:buFontTx/>
              <a:buNone/>
            </a:pPr>
            <a:r>
              <a:rPr lang="en-US" sz="1800"/>
              <a:t> </a:t>
            </a:r>
          </a:p>
          <a:p>
            <a:pPr>
              <a:buFontTx/>
              <a:buNone/>
            </a:pPr>
            <a:r>
              <a:rPr lang="en-US" sz="2000" b="1">
                <a:latin typeface="Courier New" pitchFamily="49" charset="0"/>
                <a:cs typeface="Courier New" pitchFamily="49" charset="0"/>
              </a:rPr>
              <a:t>	String name = "Ringo";</a:t>
            </a:r>
          </a:p>
          <a:p>
            <a:pPr>
              <a:buFontTx/>
              <a:buNone/>
            </a:pPr>
            <a:r>
              <a:rPr lang="en-US" sz="2000" b="1">
                <a:latin typeface="Courier New" pitchFamily="49" charset="0"/>
                <a:cs typeface="Courier New" pitchFamily="49" charset="0"/>
              </a:rPr>
              <a:t>	System.out.printf("Your name is </a:t>
            </a:r>
            <a:r>
              <a:rPr lang="en-US" sz="2000" b="1">
                <a:solidFill>
                  <a:srgbClr val="FF0000"/>
                </a:solidFill>
                <a:latin typeface="Courier New" pitchFamily="49" charset="0"/>
                <a:cs typeface="Courier New" pitchFamily="49" charset="0"/>
              </a:rPr>
              <a:t>%s</a:t>
            </a:r>
            <a:r>
              <a:rPr lang="en-US" sz="2000" b="1">
                <a:latin typeface="Courier New" pitchFamily="49" charset="0"/>
                <a:cs typeface="Courier New" pitchFamily="49" charset="0"/>
              </a:rPr>
              <a:t>\n", name);</a:t>
            </a:r>
            <a:r>
              <a:rPr lang="en-US" sz="1800"/>
              <a:t/>
            </a:r>
            <a:br>
              <a:rPr lang="en-US" sz="1800"/>
            </a:br>
            <a:endParaRPr lang="en-US" sz="1800"/>
          </a:p>
          <a:p>
            <a:r>
              <a:rPr lang="en-US" sz="2400"/>
              <a:t>This code produces the following output:</a:t>
            </a:r>
          </a:p>
          <a:p>
            <a:endParaRPr lang="en-US" sz="1000"/>
          </a:p>
          <a:p>
            <a:pPr>
              <a:buFontTx/>
              <a:buNone/>
            </a:pPr>
            <a:r>
              <a:rPr lang="en-US" sz="2000" b="1">
                <a:latin typeface="Courier New" pitchFamily="49" charset="0"/>
                <a:cs typeface="Courier New" pitchFamily="49" charset="0"/>
              </a:rPr>
              <a:t>	Your name is Ringo</a:t>
            </a:r>
          </a:p>
          <a:p>
            <a:endParaRPr lang="en-US"/>
          </a:p>
        </p:txBody>
      </p:sp>
      <p:sp>
        <p:nvSpPr>
          <p:cNvPr id="112642" name="Title 1"/>
          <p:cNvSpPr>
            <a:spLocks noGrp="1"/>
          </p:cNvSpPr>
          <p:nvPr>
            <p:ph type="title"/>
          </p:nvPr>
        </p:nvSpPr>
        <p:spPr/>
        <p:txBody>
          <a:bodyPr/>
          <a:lstStyle/>
          <a:p>
            <a:r>
              <a:rPr lang="en-US"/>
              <a:t>Printing Formatted </a:t>
            </a:r>
            <a:r>
              <a:rPr lang="en-US">
                <a:latin typeface="Courier New" pitchFamily="49" charset="0"/>
                <a:cs typeface="Courier New" pitchFamily="49" charset="0"/>
              </a:rPr>
              <a:t>String</a:t>
            </a:r>
            <a:r>
              <a:rPr lang="en-US"/>
              <a:t> Values</a:t>
            </a:r>
          </a:p>
        </p:txBody>
      </p:sp>
    </p:spTree>
    <p:extLst>
      <p:ext uri="{BB962C8B-B14F-4D97-AF65-F5344CB8AC3E}">
        <p14:creationId xmlns:p14="http://schemas.microsoft.com/office/powerpoint/2010/main" val="27633030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Content Placeholder 2"/>
          <p:cNvSpPr>
            <a:spLocks noGrp="1"/>
          </p:cNvSpPr>
          <p:nvPr>
            <p:ph idx="1"/>
          </p:nvPr>
        </p:nvSpPr>
        <p:spPr/>
        <p:txBody>
          <a:bodyPr>
            <a:normAutofit fontScale="92500" lnSpcReduction="10000"/>
          </a:bodyPr>
          <a:lstStyle/>
          <a:p>
            <a:r>
              <a:rPr lang="en-US" sz="2000"/>
              <a:t>You can also use a field width when printing strings. For example, look at the following code:</a:t>
            </a:r>
          </a:p>
          <a:p>
            <a:endParaRPr lang="en-US" sz="1000"/>
          </a:p>
          <a:p>
            <a:pPr>
              <a:buFontTx/>
              <a:buNone/>
            </a:pPr>
            <a:r>
              <a:rPr lang="en-US" sz="1800" b="1">
                <a:latin typeface="Courier New" pitchFamily="49" charset="0"/>
                <a:cs typeface="Courier New" pitchFamily="49" charset="0"/>
              </a:rPr>
              <a:t>	String name1 = "George",  name2 = "Franklin";</a:t>
            </a:r>
            <a:br>
              <a:rPr lang="en-US" sz="1800" b="1">
                <a:latin typeface="Courier New" pitchFamily="49" charset="0"/>
                <a:cs typeface="Courier New" pitchFamily="49" charset="0"/>
              </a:rPr>
            </a:br>
            <a:r>
              <a:rPr lang="en-US" sz="1800" b="1">
                <a:latin typeface="Courier New" pitchFamily="49" charset="0"/>
                <a:cs typeface="Courier New" pitchFamily="49" charset="0"/>
              </a:rPr>
              <a:t>String name3 = "Jay",     name4 = "Ozzy";</a:t>
            </a:r>
            <a:br>
              <a:rPr lang="en-US" sz="1800" b="1">
                <a:latin typeface="Courier New" pitchFamily="49" charset="0"/>
                <a:cs typeface="Courier New" pitchFamily="49" charset="0"/>
              </a:rPr>
            </a:br>
            <a:r>
              <a:rPr lang="en-US" sz="1800" b="1">
                <a:latin typeface="Courier New" pitchFamily="49" charset="0"/>
                <a:cs typeface="Courier New" pitchFamily="49" charset="0"/>
              </a:rPr>
              <a:t>String name5 = "Carmine", name6 = "Dee";</a:t>
            </a:r>
            <a:br>
              <a:rPr lang="en-US" sz="1800" b="1">
                <a:latin typeface="Courier New" pitchFamily="49" charset="0"/>
                <a:cs typeface="Courier New" pitchFamily="49" charset="0"/>
              </a:rPr>
            </a:br>
            <a:r>
              <a:rPr lang="en-US" sz="1800" b="1">
                <a:latin typeface="Courier New" pitchFamily="49" charset="0"/>
                <a:cs typeface="Courier New" pitchFamily="49" charset="0"/>
              </a:rPr>
              <a:t>System.out.printf("%10s %10s\n", name1, name2);</a:t>
            </a:r>
            <a:br>
              <a:rPr lang="en-US" sz="1800" b="1">
                <a:latin typeface="Courier New" pitchFamily="49" charset="0"/>
                <a:cs typeface="Courier New" pitchFamily="49" charset="0"/>
              </a:rPr>
            </a:br>
            <a:r>
              <a:rPr lang="en-US" sz="1800" b="1">
                <a:latin typeface="Courier New" pitchFamily="49" charset="0"/>
                <a:cs typeface="Courier New" pitchFamily="49" charset="0"/>
              </a:rPr>
              <a:t>System.out.printf("%10s %10s\n", name3, name4);</a:t>
            </a:r>
            <a:br>
              <a:rPr lang="en-US" sz="1800" b="1">
                <a:latin typeface="Courier New" pitchFamily="49" charset="0"/>
                <a:cs typeface="Courier New" pitchFamily="49" charset="0"/>
              </a:rPr>
            </a:br>
            <a:r>
              <a:rPr lang="en-US" sz="1800" b="1">
                <a:latin typeface="Courier New" pitchFamily="49" charset="0"/>
                <a:cs typeface="Courier New" pitchFamily="49" charset="0"/>
              </a:rPr>
              <a:t>System.out.printf("%10s %10s\n", name5, name6);</a:t>
            </a:r>
          </a:p>
          <a:p>
            <a:endParaRPr lang="en-US" sz="1000"/>
          </a:p>
          <a:p>
            <a:r>
              <a:rPr lang="en-US" sz="2000"/>
              <a:t>This code displays the values of the variables in a table with three rows and two columns. Each column has a width of ten spaces. Here is the output of the code:</a:t>
            </a:r>
          </a:p>
          <a:p>
            <a:endParaRPr lang="en-US" sz="1600"/>
          </a:p>
          <a:p>
            <a:pPr>
              <a:buFontTx/>
              <a:buNone/>
            </a:pPr>
            <a:r>
              <a:rPr lang="en-US" sz="2000" b="1">
                <a:latin typeface="Courier New" pitchFamily="49" charset="0"/>
                <a:cs typeface="Courier New" pitchFamily="49" charset="0"/>
              </a:rPr>
              <a:t>  </a:t>
            </a:r>
          </a:p>
          <a:p>
            <a:endParaRPr lang="en-US"/>
          </a:p>
        </p:txBody>
      </p:sp>
      <p:sp>
        <p:nvSpPr>
          <p:cNvPr id="113666" name="Title 1"/>
          <p:cNvSpPr>
            <a:spLocks noGrp="1"/>
          </p:cNvSpPr>
          <p:nvPr>
            <p:ph type="title"/>
          </p:nvPr>
        </p:nvSpPr>
        <p:spPr/>
        <p:txBody>
          <a:bodyPr/>
          <a:lstStyle/>
          <a:p>
            <a:r>
              <a:rPr lang="en-US"/>
              <a:t>Printing Formatted </a:t>
            </a:r>
            <a:r>
              <a:rPr lang="en-US">
                <a:latin typeface="Courier New" pitchFamily="49" charset="0"/>
                <a:cs typeface="Courier New" pitchFamily="49" charset="0"/>
              </a:rPr>
              <a:t>String</a:t>
            </a:r>
            <a:r>
              <a:rPr lang="en-US"/>
              <a:t> Values</a:t>
            </a:r>
          </a:p>
        </p:txBody>
      </p:sp>
      <p:sp>
        <p:nvSpPr>
          <p:cNvPr id="113669" name="TextBox 4"/>
          <p:cNvSpPr txBox="1">
            <a:spLocks noChangeArrowheads="1"/>
          </p:cNvSpPr>
          <p:nvPr/>
        </p:nvSpPr>
        <p:spPr bwMode="auto">
          <a:xfrm>
            <a:off x="2514600" y="5613400"/>
            <a:ext cx="403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2000" b="1" dirty="0">
                <a:latin typeface="Courier New" pitchFamily="49" charset="0"/>
                <a:cs typeface="Courier New" pitchFamily="49" charset="0"/>
              </a:rPr>
              <a:t>    George   Franklin</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Jay       </a:t>
            </a:r>
            <a:r>
              <a:rPr lang="en-US" sz="2000" b="1" dirty="0" err="1">
                <a:latin typeface="Courier New" pitchFamily="49" charset="0"/>
                <a:cs typeface="Courier New" pitchFamily="49" charset="0"/>
              </a:rPr>
              <a:t>Ozzy</a:t>
            </a:r>
            <a:r>
              <a:rPr lang="en-US" sz="2000" b="1" dirty="0">
                <a:latin typeface="Courier New" pitchFamily="49" charset="0"/>
                <a:cs typeface="Courier New" pitchFamily="49" charset="0"/>
              </a:rPr>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Carmine        Dee</a:t>
            </a:r>
            <a:endParaRPr lang="en-US" sz="2000" dirty="0"/>
          </a:p>
        </p:txBody>
      </p:sp>
    </p:spTree>
    <p:extLst>
      <p:ext uri="{BB962C8B-B14F-4D97-AF65-F5344CB8AC3E}">
        <p14:creationId xmlns:p14="http://schemas.microsoft.com/office/powerpoint/2010/main" val="38084104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2"/>
          <p:cNvSpPr>
            <a:spLocks noGrp="1"/>
          </p:cNvSpPr>
          <p:nvPr>
            <p:ph idx="1"/>
          </p:nvPr>
        </p:nvSpPr>
        <p:spPr/>
        <p:txBody>
          <a:bodyPr/>
          <a:lstStyle/>
          <a:p>
            <a:r>
              <a:rPr lang="en-US"/>
              <a:t>Java provides much more powerful format specifiers for more complex formatting needs.</a:t>
            </a:r>
          </a:p>
          <a:p>
            <a:r>
              <a:rPr lang="en-US"/>
              <a:t> The API documentation gives an overview of them all.</a:t>
            </a:r>
          </a:p>
          <a:p>
            <a:pPr marL="342900" lvl="1" indent="-342900" algn="ctr">
              <a:buFontTx/>
              <a:buNone/>
            </a:pPr>
            <a:r>
              <a:rPr lang="en-US" sz="2400">
                <a:hlinkClick r:id="rId2"/>
              </a:rPr>
              <a:t>http://download.oracle.com/javase/7/docs/api/</a:t>
            </a:r>
            <a:endParaRPr lang="en-US" sz="2400"/>
          </a:p>
          <a:p>
            <a:endParaRPr lang="en-US"/>
          </a:p>
        </p:txBody>
      </p:sp>
      <p:sp>
        <p:nvSpPr>
          <p:cNvPr id="114690" name="Title 1"/>
          <p:cNvSpPr>
            <a:spLocks noGrp="1"/>
          </p:cNvSpPr>
          <p:nvPr>
            <p:ph type="title"/>
          </p:nvPr>
        </p:nvSpPr>
        <p:spPr/>
        <p:txBody>
          <a:bodyPr/>
          <a:lstStyle/>
          <a:p>
            <a:r>
              <a:rPr lang="en-US"/>
              <a:t>More Format Specifiers</a:t>
            </a:r>
          </a:p>
        </p:txBody>
      </p:sp>
    </p:spTree>
    <p:extLst>
      <p:ext uri="{BB962C8B-B14F-4D97-AF65-F5344CB8AC3E}">
        <p14:creationId xmlns:p14="http://schemas.microsoft.com/office/powerpoint/2010/main" val="12584861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17411"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Murach’s Java Programming, C3</a:t>
            </a:r>
          </a:p>
        </p:txBody>
      </p:sp>
      <p:sp>
        <p:nvSpPr>
          <p:cNvPr id="17412" name="Footer Placeholder 2"/>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smtClean="0">
                <a:latin typeface="Arial Narrow" pitchFamily="34" charset="0"/>
              </a:rPr>
              <a:t>© 2011, Mike Murach &amp; Associates, Inc.</a:t>
            </a:r>
          </a:p>
        </p:txBody>
      </p:sp>
      <p:sp>
        <p:nvSpPr>
          <p:cNvPr id="5" name="Title 4"/>
          <p:cNvSpPr>
            <a:spLocks noGrp="1"/>
          </p:cNvSpPr>
          <p:nvPr>
            <p:ph type="title"/>
          </p:nvPr>
        </p:nvSpPr>
        <p:spPr/>
        <p:txBody>
          <a:bodyPr/>
          <a:lstStyle/>
          <a:p>
            <a:r>
              <a:rPr lang="en-US" dirty="0" smtClean="0"/>
              <a:t>Conditional </a:t>
            </a:r>
            <a:br>
              <a:rPr lang="en-US" dirty="0" smtClean="0"/>
            </a:br>
            <a:r>
              <a:rPr lang="en-US" dirty="0" smtClean="0"/>
              <a:t>Control</a:t>
            </a:r>
            <a:br>
              <a:rPr lang="en-US" dirty="0" smtClean="0"/>
            </a:br>
            <a:r>
              <a:rPr lang="en-US" dirty="0" smtClean="0"/>
              <a:t>Structures</a:t>
            </a:r>
            <a:endParaRPr lang="en-US" dirty="0"/>
          </a:p>
        </p:txBody>
      </p:sp>
    </p:spTree>
    <p:extLst>
      <p:ext uri="{BB962C8B-B14F-4D97-AF65-F5344CB8AC3E}">
        <p14:creationId xmlns:p14="http://schemas.microsoft.com/office/powerpoint/2010/main" val="2272323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7">
      <a:dk1>
        <a:sysClr val="windowText" lastClr="000000"/>
      </a:dk1>
      <a:lt1>
        <a:sysClr val="window" lastClr="FFFFFF"/>
      </a:lt1>
      <a:dk2>
        <a:srgbClr val="CBA017"/>
      </a:dk2>
      <a:lt2>
        <a:srgbClr val="FCECDA"/>
      </a:lt2>
      <a:accent1>
        <a:srgbClr val="89A4C5"/>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defRPr sz="1800" b="0" dirty="0" err="1" smtClean="0">
            <a:solidFill>
              <a:srgbClr val="C00000"/>
            </a:solidFill>
            <a:latin typeface="Comic Sans MS" panose="030F0702030302020204"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10526</TotalTime>
  <Words>6772</Words>
  <Application>Microsoft Office PowerPoint</Application>
  <PresentationFormat>On-screen Show (4:3)</PresentationFormat>
  <Paragraphs>1507</Paragraphs>
  <Slides>149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149</vt:i4>
      </vt:variant>
    </vt:vector>
  </HeadingPairs>
  <TitlesOfParts>
    <vt:vector size="151" baseType="lpstr">
      <vt:lpstr>Java Green</vt:lpstr>
      <vt:lpstr>Document</vt:lpstr>
      <vt:lpstr>Introduction to Object-Oriented  Programming  Lesson 03: Language  Fundamentals 1</vt:lpstr>
      <vt:lpstr>What happened to the text?</vt:lpstr>
      <vt:lpstr>Basic Syntax</vt:lpstr>
      <vt:lpstr>PowerPoint Presentation</vt:lpstr>
      <vt:lpstr>PowerPoint Presentation</vt:lpstr>
      <vt:lpstr>Declaring a class and main()</vt:lpstr>
      <vt:lpstr>Putting the class declaration together with the main() method</vt:lpstr>
      <vt:lpstr>Naming a Class</vt:lpstr>
      <vt:lpstr>Parts of a Java Program</vt:lpstr>
      <vt:lpstr>Parts of a Java Program</vt:lpstr>
      <vt:lpstr>Java Statements</vt:lpstr>
      <vt:lpstr>Java Statements</vt:lpstr>
      <vt:lpstr>Special Characters</vt:lpstr>
      <vt:lpstr>Identifiers  (1)</vt:lpstr>
      <vt:lpstr>Reserved Words (also known as keywords)</vt:lpstr>
      <vt:lpstr>Identifiers  (2)</vt:lpstr>
      <vt:lpstr>Choosing variable names</vt:lpstr>
      <vt:lpstr>Follow standard Java naming conventions</vt:lpstr>
      <vt:lpstr>Programming Style</vt:lpstr>
      <vt:lpstr>Programming Style</vt:lpstr>
      <vt:lpstr>Indentation</vt:lpstr>
      <vt:lpstr>Declaring and  Initializing  Variables</vt:lpstr>
      <vt:lpstr>Local vs. Instance Variables</vt:lpstr>
      <vt:lpstr>Scope</vt:lpstr>
      <vt:lpstr>Tracing local variables: A Review</vt:lpstr>
      <vt:lpstr>Variables and Literals</vt:lpstr>
      <vt:lpstr>Variables and Literals</vt:lpstr>
      <vt:lpstr>Variable declaration, initialization  and assignment</vt:lpstr>
      <vt:lpstr>Best Practice: Variable Naming</vt:lpstr>
      <vt:lpstr>Variable Assignment  and Initialization</vt:lpstr>
      <vt:lpstr>Variable Assignment  and Initialization</vt:lpstr>
      <vt:lpstr>Variable Assignment  and Initialization</vt:lpstr>
      <vt:lpstr>Variable Assignment  and Initialization</vt:lpstr>
      <vt:lpstr>Variable Assignment  and Initialization</vt:lpstr>
      <vt:lpstr>Variable Assignment  and Initialization</vt:lpstr>
      <vt:lpstr>Default Values for Instance Variables</vt:lpstr>
      <vt:lpstr>Constants</vt:lpstr>
      <vt:lpstr>Creating Constants</vt:lpstr>
      <vt:lpstr>Creating Constants</vt:lpstr>
      <vt:lpstr>Arithmetic  Expressions  and Operators</vt:lpstr>
      <vt:lpstr>Arithmetic Expressions and Operators</vt:lpstr>
      <vt:lpstr>Arithmetic Operators</vt:lpstr>
      <vt:lpstr>Binary Operators</vt:lpstr>
      <vt:lpstr>Arithmetic Operators and  Expressions</vt:lpstr>
      <vt:lpstr>Examples of simple  assignment statements</vt:lpstr>
      <vt:lpstr>Examples</vt:lpstr>
      <vt:lpstr>Assignment Statements</vt:lpstr>
      <vt:lpstr>Assignment Statements</vt:lpstr>
      <vt:lpstr>Integer Division</vt:lpstr>
      <vt:lpstr>Combined Assignment  Operators</vt:lpstr>
      <vt:lpstr>Combined Assignment  Operators</vt:lpstr>
      <vt:lpstr>Using Operators  with Variables</vt:lpstr>
      <vt:lpstr>Operator Precedence</vt:lpstr>
      <vt:lpstr>Grouping with Parenthesis</vt:lpstr>
      <vt:lpstr>++ and -- operators</vt:lpstr>
      <vt:lpstr>Casting</vt:lpstr>
      <vt:lpstr>Implicit Casting</vt:lpstr>
      <vt:lpstr>Explicit Casting</vt:lpstr>
      <vt:lpstr>Casting between char and int</vt:lpstr>
      <vt:lpstr>Strings</vt:lpstr>
      <vt:lpstr>The String Class</vt:lpstr>
      <vt:lpstr>The String Methods</vt:lpstr>
      <vt:lpstr>String Methods</vt:lpstr>
      <vt:lpstr>Using Strings</vt:lpstr>
      <vt:lpstr>String Concatenation</vt:lpstr>
      <vt:lpstr>The + Operator</vt:lpstr>
      <vt:lpstr>String Concatenation</vt:lpstr>
      <vt:lpstr>Quiz</vt:lpstr>
      <vt:lpstr>Using + and += with string variables</vt:lpstr>
      <vt:lpstr>Java Escape Sequences</vt:lpstr>
      <vt:lpstr>Java Escape Sequences</vt:lpstr>
      <vt:lpstr>More Examples of  Java Escape Sequences</vt:lpstr>
      <vt:lpstr>Using the console for input and output</vt:lpstr>
      <vt:lpstr>Console Output</vt:lpstr>
      <vt:lpstr>Console Output</vt:lpstr>
      <vt:lpstr>Console Output: println</vt:lpstr>
      <vt:lpstr>Console Output: print</vt:lpstr>
      <vt:lpstr>An Aside on Packages and Import: Java Packages</vt:lpstr>
      <vt:lpstr>PowerPoint Presentation</vt:lpstr>
      <vt:lpstr>The Scanner Class</vt:lpstr>
      <vt:lpstr>Console Input</vt:lpstr>
      <vt:lpstr>Using the Scanner Object</vt:lpstr>
      <vt:lpstr>print() and printf()</vt:lpstr>
      <vt:lpstr>The printf Method</vt:lpstr>
      <vt:lpstr>Simple Output</vt:lpstr>
      <vt:lpstr>Single Format Specifier and Argument</vt:lpstr>
      <vt:lpstr>Multiple Format Specifiers and Arguments</vt:lpstr>
      <vt:lpstr>Multiple Format Specifiers and Arguments</vt:lpstr>
      <vt:lpstr>Setting the Field Width</vt:lpstr>
      <vt:lpstr>Using Field Widths to Print Columns</vt:lpstr>
      <vt:lpstr>Printing Formatted Floating-Point Values</vt:lpstr>
      <vt:lpstr>Printing Formatted Floating-Point Values</vt:lpstr>
      <vt:lpstr>Printing Formatted Floating-Point Values</vt:lpstr>
      <vt:lpstr>Printing Formatted Floating-Point Values</vt:lpstr>
      <vt:lpstr>Printing Formatted Floating-Point Values</vt:lpstr>
      <vt:lpstr>Printing Formatted String Values</vt:lpstr>
      <vt:lpstr>Printing Formatted String Values</vt:lpstr>
      <vt:lpstr>More Format Specifiers</vt:lpstr>
      <vt:lpstr>Conditional  Control Structures</vt:lpstr>
      <vt:lpstr>The if Statement</vt:lpstr>
      <vt:lpstr>Flowcharts</vt:lpstr>
      <vt:lpstr>Flowcharts</vt:lpstr>
      <vt:lpstr>Relational Operators</vt:lpstr>
      <vt:lpstr>Boolean Expressions</vt:lpstr>
      <vt:lpstr>Boolean Expressions</vt:lpstr>
      <vt:lpstr>if Statements and  Boolean Expressions</vt:lpstr>
      <vt:lpstr>Programming Style  and if Statements</vt:lpstr>
      <vt:lpstr>Programming Style  and if Statements</vt:lpstr>
      <vt:lpstr>Block if Statements</vt:lpstr>
      <vt:lpstr>Block if Statements</vt:lpstr>
      <vt:lpstr>Flags</vt:lpstr>
      <vt:lpstr>Comparing Characters</vt:lpstr>
      <vt:lpstr>if-else Statements</vt:lpstr>
      <vt:lpstr>The Payroll Class</vt:lpstr>
      <vt:lpstr>if-else Statement Flowcharts</vt:lpstr>
      <vt:lpstr>if-else-if Statements</vt:lpstr>
      <vt:lpstr>if-else-if Statements</vt:lpstr>
      <vt:lpstr>Example</vt:lpstr>
      <vt:lpstr>if-else-if Flowchart</vt:lpstr>
      <vt:lpstr>Nested if Statements</vt:lpstr>
      <vt:lpstr>Nested if Statement Flowcharts</vt:lpstr>
      <vt:lpstr>if-else Matching</vt:lpstr>
      <vt:lpstr>if-else Matching</vt:lpstr>
      <vt:lpstr>Boolean (or Logical) Operators</vt:lpstr>
      <vt:lpstr>The &amp;&amp; Operator</vt:lpstr>
      <vt:lpstr>Example of &amp;&amp;</vt:lpstr>
      <vt:lpstr>The || Operator</vt:lpstr>
      <vt:lpstr>The ! Operator</vt:lpstr>
      <vt:lpstr>Short Circuiting</vt:lpstr>
      <vt:lpstr>Logical Operators</vt:lpstr>
      <vt:lpstr>The Exclusive Or ^</vt:lpstr>
      <vt:lpstr>Order of Precedence</vt:lpstr>
      <vt:lpstr>Order of Precedence</vt:lpstr>
      <vt:lpstr>Comparing String Objects</vt:lpstr>
      <vt:lpstr>Ignoring Case in  String Comparisons</vt:lpstr>
      <vt:lpstr>Examples</vt:lpstr>
      <vt:lpstr>Unusual way Java uses  == with Strings</vt:lpstr>
      <vt:lpstr>Reminder On Variable Scope</vt:lpstr>
      <vt:lpstr>The Conditional Operator</vt:lpstr>
      <vt:lpstr>The Conditional Operator</vt:lpstr>
      <vt:lpstr>The Conditional Operator</vt:lpstr>
      <vt:lpstr>The switch Statement</vt:lpstr>
      <vt:lpstr>The switch Statement</vt:lpstr>
      <vt:lpstr>The switch Statement</vt:lpstr>
      <vt:lpstr>The switch Statement</vt:lpstr>
      <vt:lpstr>The case Statement</vt:lpstr>
      <vt:lpstr>Switch statement examples</vt:lpstr>
      <vt:lpstr>Fall through cases</vt:lpstr>
      <vt:lpstr> IOOP Glossary Terms to Know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 F. Myers</cp:lastModifiedBy>
  <cp:revision>262</cp:revision>
  <dcterms:created xsi:type="dcterms:W3CDTF">2013-12-20T15:33:26Z</dcterms:created>
  <dcterms:modified xsi:type="dcterms:W3CDTF">2014-11-19T02:54:23Z</dcterms:modified>
</cp:coreProperties>
</file>