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9" r:id="rId1"/>
  </p:sldMasterIdLst>
  <p:notesMasterIdLst>
    <p:notesMasterId r:id="rId12"/>
  </p:notesMasterIdLst>
  <p:handoutMasterIdLst>
    <p:handoutMasterId r:id="rId13"/>
  </p:handoutMasterIdLst>
  <p:sldIdLst>
    <p:sldId id="402" r:id="rId2"/>
    <p:sldId id="405" r:id="rId3"/>
    <p:sldId id="411" r:id="rId4"/>
    <p:sldId id="403" r:id="rId5"/>
    <p:sldId id="406" r:id="rId6"/>
    <p:sldId id="407" r:id="rId7"/>
    <p:sldId id="408" r:id="rId8"/>
    <p:sldId id="409" r:id="rId9"/>
    <p:sldId id="410" r:id="rId10"/>
    <p:sldId id="40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973FC"/>
    <a:srgbClr val="338D37"/>
    <a:srgbClr val="FFFF00"/>
    <a:srgbClr val="51C6D2"/>
    <a:srgbClr val="FF0000"/>
    <a:srgbClr val="FFC610"/>
    <a:srgbClr val="B8B980"/>
    <a:srgbClr val="4A66AC"/>
    <a:srgbClr val="F16B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Objects="1">
      <p:cViewPr varScale="1">
        <p:scale>
          <a:sx n="110" d="100"/>
          <a:sy n="110" d="100"/>
        </p:scale>
        <p:origin x="828" y="108"/>
      </p:cViewPr>
      <p:guideLst>
        <p:guide orient="horz" pos="2160"/>
        <p:guide pos="2880"/>
      </p:guideLst>
    </p:cSldViewPr>
  </p:slideViewPr>
  <p:notesTextViewPr>
    <p:cViewPr>
      <p:scale>
        <a:sx n="100" d="100"/>
        <a:sy n="100" d="100"/>
      </p:scale>
      <p:origin x="0" y="0"/>
    </p:cViewPr>
  </p:notesTextViewPr>
  <p:sorterViewPr>
    <p:cViewPr>
      <p:scale>
        <a:sx n="541386138" d="896937575"/>
        <a:sy n="541386138" d="896937575"/>
      </p:scale>
      <p:origin x="0" y="20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4654D-FDAE-48E5-B548-248FAF7B09EF}" type="doc">
      <dgm:prSet loTypeId="urn:microsoft.com/office/officeart/2005/8/layout/pyramid1" loCatId="pyramid" qsTypeId="urn:microsoft.com/office/officeart/2005/8/quickstyle/simple3" qsCatId="simple" csTypeId="urn:microsoft.com/office/officeart/2005/8/colors/accent3_3" csCatId="accent3" phldr="1"/>
      <dgm:spPr/>
    </dgm:pt>
    <dgm:pt modelId="{9F2529B5-39CD-422F-81DA-8D9D23156AAB}">
      <dgm:prSet phldrT="[Text]" custT="1"/>
      <dgm:spPr>
        <a:effectLst/>
      </dgm:spPr>
      <dgm:t>
        <a:bodyPr/>
        <a:lstStyle/>
        <a:p>
          <a:r>
            <a:rPr lang="en-US" sz="3200" cap="small" baseline="0" dirty="0"/>
            <a:t>Wisdom</a:t>
          </a:r>
        </a:p>
      </dgm:t>
    </dgm:pt>
    <dgm:pt modelId="{6A0FB486-3147-45FF-B2BB-ABA823F0161F}" type="parTrans" cxnId="{7BD3D798-DAA6-4CAD-8F2F-0628663BACF1}">
      <dgm:prSet/>
      <dgm:spPr/>
      <dgm:t>
        <a:bodyPr/>
        <a:lstStyle/>
        <a:p>
          <a:endParaRPr lang="en-US"/>
        </a:p>
      </dgm:t>
    </dgm:pt>
    <dgm:pt modelId="{9C4D1E97-F5B8-4952-8929-1C667441EF6C}" type="sibTrans" cxnId="{7BD3D798-DAA6-4CAD-8F2F-0628663BACF1}">
      <dgm:prSet/>
      <dgm:spPr/>
      <dgm:t>
        <a:bodyPr/>
        <a:lstStyle/>
        <a:p>
          <a:endParaRPr lang="en-US"/>
        </a:p>
      </dgm:t>
    </dgm:pt>
    <dgm:pt modelId="{9B77433F-953A-44C4-B1AA-57C1780EF400}">
      <dgm:prSet phldrT="[Text]" custT="1"/>
      <dgm:spPr>
        <a:effectLst/>
      </dgm:spPr>
      <dgm:t>
        <a:bodyPr/>
        <a:lstStyle/>
        <a:p>
          <a:r>
            <a:rPr lang="en-US" sz="3200" cap="small" baseline="0" dirty="0"/>
            <a:t>Knowledge</a:t>
          </a:r>
        </a:p>
      </dgm:t>
    </dgm:pt>
    <dgm:pt modelId="{ECB815A2-FAE4-4D2D-8981-25537EC6CF60}" type="parTrans" cxnId="{5CF44D95-BFDD-4C0A-8E09-55D9E224ABFD}">
      <dgm:prSet/>
      <dgm:spPr/>
      <dgm:t>
        <a:bodyPr/>
        <a:lstStyle/>
        <a:p>
          <a:endParaRPr lang="en-US"/>
        </a:p>
      </dgm:t>
    </dgm:pt>
    <dgm:pt modelId="{46D5BF43-A465-45F2-90A1-6E72F0CD4F90}" type="sibTrans" cxnId="{5CF44D95-BFDD-4C0A-8E09-55D9E224ABFD}">
      <dgm:prSet/>
      <dgm:spPr/>
      <dgm:t>
        <a:bodyPr/>
        <a:lstStyle/>
        <a:p>
          <a:endParaRPr lang="en-US"/>
        </a:p>
      </dgm:t>
    </dgm:pt>
    <dgm:pt modelId="{7C7291C4-04D0-49FA-A9EF-84B3F33AE218}">
      <dgm:prSet phldrT="[Text]" custT="1"/>
      <dgm:spPr>
        <a:effectLst/>
      </dgm:spPr>
      <dgm:t>
        <a:bodyPr/>
        <a:lstStyle/>
        <a:p>
          <a:r>
            <a:rPr lang="en-US" sz="3200" cap="small" baseline="0" dirty="0">
              <a:solidFill>
                <a:schemeClr val="bg2"/>
              </a:solidFill>
            </a:rPr>
            <a:t>Data</a:t>
          </a:r>
        </a:p>
      </dgm:t>
    </dgm:pt>
    <dgm:pt modelId="{B672A702-D657-4D04-99E1-620FD0A159A7}" type="parTrans" cxnId="{4B68A7DE-F5E0-4C21-9793-D40829547A86}">
      <dgm:prSet/>
      <dgm:spPr/>
      <dgm:t>
        <a:bodyPr/>
        <a:lstStyle/>
        <a:p>
          <a:endParaRPr lang="en-US"/>
        </a:p>
      </dgm:t>
    </dgm:pt>
    <dgm:pt modelId="{E07464A3-697E-4A3D-8A1C-A70F0204A734}" type="sibTrans" cxnId="{4B68A7DE-F5E0-4C21-9793-D40829547A86}">
      <dgm:prSet/>
      <dgm:spPr/>
      <dgm:t>
        <a:bodyPr/>
        <a:lstStyle/>
        <a:p>
          <a:endParaRPr lang="en-US"/>
        </a:p>
      </dgm:t>
    </dgm:pt>
    <dgm:pt modelId="{A6B35FA9-0E43-461D-B45C-675418C494A9}">
      <dgm:prSet custT="1"/>
      <dgm:spPr>
        <a:effectLst/>
      </dgm:spPr>
      <dgm:t>
        <a:bodyPr/>
        <a:lstStyle/>
        <a:p>
          <a:r>
            <a:rPr lang="en-US" sz="3200" cap="small" baseline="0" dirty="0">
              <a:solidFill>
                <a:schemeClr val="bg2"/>
              </a:solidFill>
            </a:rPr>
            <a:t>Information</a:t>
          </a:r>
        </a:p>
      </dgm:t>
    </dgm:pt>
    <dgm:pt modelId="{3FDD144D-63B2-42A5-AE58-3DA953D5B3AB}" type="parTrans" cxnId="{9152A9B0-20A1-4F42-BAB3-10003713A067}">
      <dgm:prSet/>
      <dgm:spPr/>
      <dgm:t>
        <a:bodyPr/>
        <a:lstStyle/>
        <a:p>
          <a:endParaRPr lang="en-US"/>
        </a:p>
      </dgm:t>
    </dgm:pt>
    <dgm:pt modelId="{8B1A9A58-9F16-4778-B38A-4989342F7F2E}" type="sibTrans" cxnId="{9152A9B0-20A1-4F42-BAB3-10003713A067}">
      <dgm:prSet/>
      <dgm:spPr/>
      <dgm:t>
        <a:bodyPr/>
        <a:lstStyle/>
        <a:p>
          <a:endParaRPr lang="en-US"/>
        </a:p>
      </dgm:t>
    </dgm:pt>
    <dgm:pt modelId="{0F75F8D1-4CE3-4C1C-BF5E-5B6D700908E2}" type="pres">
      <dgm:prSet presAssocID="{D1D4654D-FDAE-48E5-B548-248FAF7B09EF}" presName="Name0" presStyleCnt="0">
        <dgm:presLayoutVars>
          <dgm:dir/>
          <dgm:animLvl val="lvl"/>
          <dgm:resizeHandles val="exact"/>
        </dgm:presLayoutVars>
      </dgm:prSet>
      <dgm:spPr/>
    </dgm:pt>
    <dgm:pt modelId="{A185534D-5260-4573-9A7C-69DC160B3636}" type="pres">
      <dgm:prSet presAssocID="{9F2529B5-39CD-422F-81DA-8D9D23156AAB}" presName="Name8" presStyleCnt="0"/>
      <dgm:spPr/>
    </dgm:pt>
    <dgm:pt modelId="{4FCB04FC-3744-4451-9AE9-CF49BCFBCF93}" type="pres">
      <dgm:prSet presAssocID="{9F2529B5-39CD-422F-81DA-8D9D23156AAB}" presName="level" presStyleLbl="node1" presStyleIdx="0" presStyleCnt="4">
        <dgm:presLayoutVars>
          <dgm:chMax val="1"/>
          <dgm:bulletEnabled val="1"/>
        </dgm:presLayoutVars>
      </dgm:prSet>
      <dgm:spPr/>
    </dgm:pt>
    <dgm:pt modelId="{90109E8F-79D1-4D21-9AB3-E2F362359D5F}" type="pres">
      <dgm:prSet presAssocID="{9F2529B5-39CD-422F-81DA-8D9D23156AAB}" presName="levelTx" presStyleLbl="revTx" presStyleIdx="0" presStyleCnt="0">
        <dgm:presLayoutVars>
          <dgm:chMax val="1"/>
          <dgm:bulletEnabled val="1"/>
        </dgm:presLayoutVars>
      </dgm:prSet>
      <dgm:spPr/>
    </dgm:pt>
    <dgm:pt modelId="{6D967E78-0513-4F2F-9148-4ADA028A0C0F}" type="pres">
      <dgm:prSet presAssocID="{9B77433F-953A-44C4-B1AA-57C1780EF400}" presName="Name8" presStyleCnt="0"/>
      <dgm:spPr/>
    </dgm:pt>
    <dgm:pt modelId="{72181682-7731-474A-908B-B0DF32960AA7}" type="pres">
      <dgm:prSet presAssocID="{9B77433F-953A-44C4-B1AA-57C1780EF400}" presName="level" presStyleLbl="node1" presStyleIdx="1" presStyleCnt="4">
        <dgm:presLayoutVars>
          <dgm:chMax val="1"/>
          <dgm:bulletEnabled val="1"/>
        </dgm:presLayoutVars>
      </dgm:prSet>
      <dgm:spPr/>
    </dgm:pt>
    <dgm:pt modelId="{DF83C373-DCBB-40CF-A558-18533AA5739B}" type="pres">
      <dgm:prSet presAssocID="{9B77433F-953A-44C4-B1AA-57C1780EF400}" presName="levelTx" presStyleLbl="revTx" presStyleIdx="0" presStyleCnt="0">
        <dgm:presLayoutVars>
          <dgm:chMax val="1"/>
          <dgm:bulletEnabled val="1"/>
        </dgm:presLayoutVars>
      </dgm:prSet>
      <dgm:spPr/>
    </dgm:pt>
    <dgm:pt modelId="{48E8515A-DD34-4046-BF09-724EE29AA8A1}" type="pres">
      <dgm:prSet presAssocID="{A6B35FA9-0E43-461D-B45C-675418C494A9}" presName="Name8" presStyleCnt="0"/>
      <dgm:spPr/>
    </dgm:pt>
    <dgm:pt modelId="{FE0DB28A-57DA-46D7-B9B0-DAD058BE82EA}" type="pres">
      <dgm:prSet presAssocID="{A6B35FA9-0E43-461D-B45C-675418C494A9}" presName="level" presStyleLbl="node1" presStyleIdx="2" presStyleCnt="4">
        <dgm:presLayoutVars>
          <dgm:chMax val="1"/>
          <dgm:bulletEnabled val="1"/>
        </dgm:presLayoutVars>
      </dgm:prSet>
      <dgm:spPr/>
    </dgm:pt>
    <dgm:pt modelId="{8AD74F00-DC63-4BBD-9EF8-4406813D0CB1}" type="pres">
      <dgm:prSet presAssocID="{A6B35FA9-0E43-461D-B45C-675418C494A9}" presName="levelTx" presStyleLbl="revTx" presStyleIdx="0" presStyleCnt="0">
        <dgm:presLayoutVars>
          <dgm:chMax val="1"/>
          <dgm:bulletEnabled val="1"/>
        </dgm:presLayoutVars>
      </dgm:prSet>
      <dgm:spPr/>
    </dgm:pt>
    <dgm:pt modelId="{F102485C-ECB5-4F5C-9B29-8D991B97CEA2}" type="pres">
      <dgm:prSet presAssocID="{7C7291C4-04D0-49FA-A9EF-84B3F33AE218}" presName="Name8" presStyleCnt="0"/>
      <dgm:spPr/>
    </dgm:pt>
    <dgm:pt modelId="{3C00750A-09A4-4EB0-BD29-1E8982A00836}" type="pres">
      <dgm:prSet presAssocID="{7C7291C4-04D0-49FA-A9EF-84B3F33AE218}" presName="level" presStyleLbl="node1" presStyleIdx="3" presStyleCnt="4">
        <dgm:presLayoutVars>
          <dgm:chMax val="1"/>
          <dgm:bulletEnabled val="1"/>
        </dgm:presLayoutVars>
      </dgm:prSet>
      <dgm:spPr/>
    </dgm:pt>
    <dgm:pt modelId="{19B8B3BD-3397-46F0-8B95-BD17A504EBD0}" type="pres">
      <dgm:prSet presAssocID="{7C7291C4-04D0-49FA-A9EF-84B3F33AE218}" presName="levelTx" presStyleLbl="revTx" presStyleIdx="0" presStyleCnt="0">
        <dgm:presLayoutVars>
          <dgm:chMax val="1"/>
          <dgm:bulletEnabled val="1"/>
        </dgm:presLayoutVars>
      </dgm:prSet>
      <dgm:spPr/>
    </dgm:pt>
  </dgm:ptLst>
  <dgm:cxnLst>
    <dgm:cxn modelId="{9E3A680C-CBE1-4912-9639-5235D616BF11}" type="presOf" srcId="{9F2529B5-39CD-422F-81DA-8D9D23156AAB}" destId="{4FCB04FC-3744-4451-9AE9-CF49BCFBCF93}" srcOrd="0" destOrd="0" presId="urn:microsoft.com/office/officeart/2005/8/layout/pyramid1"/>
    <dgm:cxn modelId="{EAFB2211-A794-427D-AA05-2FEE079CB509}" type="presOf" srcId="{9B77433F-953A-44C4-B1AA-57C1780EF400}" destId="{DF83C373-DCBB-40CF-A558-18533AA5739B}" srcOrd="1" destOrd="0" presId="urn:microsoft.com/office/officeart/2005/8/layout/pyramid1"/>
    <dgm:cxn modelId="{F31ECC15-2AA2-4F71-91D9-F90852A558FE}" type="presOf" srcId="{A6B35FA9-0E43-461D-B45C-675418C494A9}" destId="{FE0DB28A-57DA-46D7-B9B0-DAD058BE82EA}" srcOrd="0" destOrd="0" presId="urn:microsoft.com/office/officeart/2005/8/layout/pyramid1"/>
    <dgm:cxn modelId="{42E00649-FA57-46FE-9AC1-1DDFBF3832BC}" type="presOf" srcId="{A6B35FA9-0E43-461D-B45C-675418C494A9}" destId="{8AD74F00-DC63-4BBD-9EF8-4406813D0CB1}" srcOrd="1" destOrd="0" presId="urn:microsoft.com/office/officeart/2005/8/layout/pyramid1"/>
    <dgm:cxn modelId="{C1680D5A-4E9B-4412-9FE8-7631FB01F3C8}" type="presOf" srcId="{D1D4654D-FDAE-48E5-B548-248FAF7B09EF}" destId="{0F75F8D1-4CE3-4C1C-BF5E-5B6D700908E2}" srcOrd="0" destOrd="0" presId="urn:microsoft.com/office/officeart/2005/8/layout/pyramid1"/>
    <dgm:cxn modelId="{F2441A7A-FE48-423D-B125-E5DB2F9FCB56}" type="presOf" srcId="{9F2529B5-39CD-422F-81DA-8D9D23156AAB}" destId="{90109E8F-79D1-4D21-9AB3-E2F362359D5F}" srcOrd="1" destOrd="0" presId="urn:microsoft.com/office/officeart/2005/8/layout/pyramid1"/>
    <dgm:cxn modelId="{5CF44D95-BFDD-4C0A-8E09-55D9E224ABFD}" srcId="{D1D4654D-FDAE-48E5-B548-248FAF7B09EF}" destId="{9B77433F-953A-44C4-B1AA-57C1780EF400}" srcOrd="1" destOrd="0" parTransId="{ECB815A2-FAE4-4D2D-8981-25537EC6CF60}" sibTransId="{46D5BF43-A465-45F2-90A1-6E72F0CD4F90}"/>
    <dgm:cxn modelId="{7BD3D798-DAA6-4CAD-8F2F-0628663BACF1}" srcId="{D1D4654D-FDAE-48E5-B548-248FAF7B09EF}" destId="{9F2529B5-39CD-422F-81DA-8D9D23156AAB}" srcOrd="0" destOrd="0" parTransId="{6A0FB486-3147-45FF-B2BB-ABA823F0161F}" sibTransId="{9C4D1E97-F5B8-4952-8929-1C667441EF6C}"/>
    <dgm:cxn modelId="{EF5289AE-53C2-4605-B263-242AD85FAA0D}" type="presOf" srcId="{7C7291C4-04D0-49FA-A9EF-84B3F33AE218}" destId="{19B8B3BD-3397-46F0-8B95-BD17A504EBD0}" srcOrd="1" destOrd="0" presId="urn:microsoft.com/office/officeart/2005/8/layout/pyramid1"/>
    <dgm:cxn modelId="{9152A9B0-20A1-4F42-BAB3-10003713A067}" srcId="{D1D4654D-FDAE-48E5-B548-248FAF7B09EF}" destId="{A6B35FA9-0E43-461D-B45C-675418C494A9}" srcOrd="2" destOrd="0" parTransId="{3FDD144D-63B2-42A5-AE58-3DA953D5B3AB}" sibTransId="{8B1A9A58-9F16-4778-B38A-4989342F7F2E}"/>
    <dgm:cxn modelId="{DE44FAC5-DACF-470D-87A1-3558A12606E4}" type="presOf" srcId="{7C7291C4-04D0-49FA-A9EF-84B3F33AE218}" destId="{3C00750A-09A4-4EB0-BD29-1E8982A00836}" srcOrd="0" destOrd="0" presId="urn:microsoft.com/office/officeart/2005/8/layout/pyramid1"/>
    <dgm:cxn modelId="{4B68A7DE-F5E0-4C21-9793-D40829547A86}" srcId="{D1D4654D-FDAE-48E5-B548-248FAF7B09EF}" destId="{7C7291C4-04D0-49FA-A9EF-84B3F33AE218}" srcOrd="3" destOrd="0" parTransId="{B672A702-D657-4D04-99E1-620FD0A159A7}" sibTransId="{E07464A3-697E-4A3D-8A1C-A70F0204A734}"/>
    <dgm:cxn modelId="{91967EEA-06B7-44A4-B7CE-C2A637C00ECE}" type="presOf" srcId="{9B77433F-953A-44C4-B1AA-57C1780EF400}" destId="{72181682-7731-474A-908B-B0DF32960AA7}" srcOrd="0" destOrd="0" presId="urn:microsoft.com/office/officeart/2005/8/layout/pyramid1"/>
    <dgm:cxn modelId="{BB1300DD-64F2-474A-AE4E-1D8F146B7BAA}" type="presParOf" srcId="{0F75F8D1-4CE3-4C1C-BF5E-5B6D700908E2}" destId="{A185534D-5260-4573-9A7C-69DC160B3636}" srcOrd="0" destOrd="0" presId="urn:microsoft.com/office/officeart/2005/8/layout/pyramid1"/>
    <dgm:cxn modelId="{8B946E29-E8B8-4F89-958D-DB2E3AEAEF23}" type="presParOf" srcId="{A185534D-5260-4573-9A7C-69DC160B3636}" destId="{4FCB04FC-3744-4451-9AE9-CF49BCFBCF93}" srcOrd="0" destOrd="0" presId="urn:microsoft.com/office/officeart/2005/8/layout/pyramid1"/>
    <dgm:cxn modelId="{247466B8-9145-41F9-80CC-C5288617B86A}" type="presParOf" srcId="{A185534D-5260-4573-9A7C-69DC160B3636}" destId="{90109E8F-79D1-4D21-9AB3-E2F362359D5F}" srcOrd="1" destOrd="0" presId="urn:microsoft.com/office/officeart/2005/8/layout/pyramid1"/>
    <dgm:cxn modelId="{F95E84F9-61A9-458C-B528-110A7A51EB89}" type="presParOf" srcId="{0F75F8D1-4CE3-4C1C-BF5E-5B6D700908E2}" destId="{6D967E78-0513-4F2F-9148-4ADA028A0C0F}" srcOrd="1" destOrd="0" presId="urn:microsoft.com/office/officeart/2005/8/layout/pyramid1"/>
    <dgm:cxn modelId="{C9A61137-1404-487E-BE41-C05F3E209570}" type="presParOf" srcId="{6D967E78-0513-4F2F-9148-4ADA028A0C0F}" destId="{72181682-7731-474A-908B-B0DF32960AA7}" srcOrd="0" destOrd="0" presId="urn:microsoft.com/office/officeart/2005/8/layout/pyramid1"/>
    <dgm:cxn modelId="{BE59096B-9DD0-44FB-ACC6-D758AE35B6F7}" type="presParOf" srcId="{6D967E78-0513-4F2F-9148-4ADA028A0C0F}" destId="{DF83C373-DCBB-40CF-A558-18533AA5739B}" srcOrd="1" destOrd="0" presId="urn:microsoft.com/office/officeart/2005/8/layout/pyramid1"/>
    <dgm:cxn modelId="{60D5B2C2-5241-4A9A-BE6D-FDA9E432D143}" type="presParOf" srcId="{0F75F8D1-4CE3-4C1C-BF5E-5B6D700908E2}" destId="{48E8515A-DD34-4046-BF09-724EE29AA8A1}" srcOrd="2" destOrd="0" presId="urn:microsoft.com/office/officeart/2005/8/layout/pyramid1"/>
    <dgm:cxn modelId="{D34467D2-A91C-41C1-AFC8-BE9D0C15E172}" type="presParOf" srcId="{48E8515A-DD34-4046-BF09-724EE29AA8A1}" destId="{FE0DB28A-57DA-46D7-B9B0-DAD058BE82EA}" srcOrd="0" destOrd="0" presId="urn:microsoft.com/office/officeart/2005/8/layout/pyramid1"/>
    <dgm:cxn modelId="{2A82A80C-9B2F-4C05-A015-C834EBD57E04}" type="presParOf" srcId="{48E8515A-DD34-4046-BF09-724EE29AA8A1}" destId="{8AD74F00-DC63-4BBD-9EF8-4406813D0CB1}" srcOrd="1" destOrd="0" presId="urn:microsoft.com/office/officeart/2005/8/layout/pyramid1"/>
    <dgm:cxn modelId="{E4510EB1-7456-4122-AFB3-65A6C9C78FDA}" type="presParOf" srcId="{0F75F8D1-4CE3-4C1C-BF5E-5B6D700908E2}" destId="{F102485C-ECB5-4F5C-9B29-8D991B97CEA2}" srcOrd="3" destOrd="0" presId="urn:microsoft.com/office/officeart/2005/8/layout/pyramid1"/>
    <dgm:cxn modelId="{0776460D-4D04-46B7-BFF8-CEDDA356D995}" type="presParOf" srcId="{F102485C-ECB5-4F5C-9B29-8D991B97CEA2}" destId="{3C00750A-09A4-4EB0-BD29-1E8982A00836}" srcOrd="0" destOrd="0" presId="urn:microsoft.com/office/officeart/2005/8/layout/pyramid1"/>
    <dgm:cxn modelId="{1DA681CF-C3A1-46FA-B50B-E5DFA082C96E}" type="presParOf" srcId="{F102485C-ECB5-4F5C-9B29-8D991B97CEA2}" destId="{19B8B3BD-3397-46F0-8B95-BD17A504EBD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B04FC-3744-4451-9AE9-CF49BCFBCF93}">
      <dsp:nvSpPr>
        <dsp:cNvPr id="0" name=""/>
        <dsp:cNvSpPr/>
      </dsp:nvSpPr>
      <dsp:spPr>
        <a:xfrm>
          <a:off x="2376264" y="0"/>
          <a:ext cx="1584175" cy="1404156"/>
        </a:xfrm>
        <a:prstGeom prst="trapezoid">
          <a:avLst>
            <a:gd name="adj" fmla="val 56410"/>
          </a:avLst>
        </a:prstGeom>
        <a:gradFill rotWithShape="0">
          <a:gsLst>
            <a:gs pos="0">
              <a:schemeClr val="accent3">
                <a:shade val="80000"/>
                <a:hueOff val="0"/>
                <a:satOff val="0"/>
                <a:lumOff val="0"/>
                <a:alphaOff val="0"/>
                <a:tint val="65000"/>
                <a:satMod val="120000"/>
                <a:lumMod val="107000"/>
              </a:schemeClr>
            </a:gs>
            <a:gs pos="50000">
              <a:schemeClr val="accent3">
                <a:shade val="80000"/>
                <a:hueOff val="0"/>
                <a:satOff val="0"/>
                <a:lumOff val="0"/>
                <a:alphaOff val="0"/>
                <a:tint val="70000"/>
                <a:satMod val="124000"/>
                <a:lumMod val="103000"/>
              </a:schemeClr>
            </a:gs>
            <a:gs pos="100000">
              <a:schemeClr val="accent3">
                <a:shade val="80000"/>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cap="small" baseline="0" dirty="0"/>
            <a:t>Wisdom</a:t>
          </a:r>
        </a:p>
      </dsp:txBody>
      <dsp:txXfrm>
        <a:off x="2376264" y="0"/>
        <a:ext cx="1584175" cy="1404156"/>
      </dsp:txXfrm>
    </dsp:sp>
    <dsp:sp modelId="{72181682-7731-474A-908B-B0DF32960AA7}">
      <dsp:nvSpPr>
        <dsp:cNvPr id="0" name=""/>
        <dsp:cNvSpPr/>
      </dsp:nvSpPr>
      <dsp:spPr>
        <a:xfrm>
          <a:off x="1584176" y="1404156"/>
          <a:ext cx="3168351" cy="1404156"/>
        </a:xfrm>
        <a:prstGeom prst="trapezoid">
          <a:avLst>
            <a:gd name="adj" fmla="val 56410"/>
          </a:avLst>
        </a:prstGeom>
        <a:gradFill rotWithShape="0">
          <a:gsLst>
            <a:gs pos="0">
              <a:schemeClr val="accent3">
                <a:shade val="80000"/>
                <a:hueOff val="-138951"/>
                <a:satOff val="-9785"/>
                <a:lumOff val="10553"/>
                <a:alphaOff val="0"/>
                <a:tint val="65000"/>
                <a:satMod val="120000"/>
                <a:lumMod val="107000"/>
              </a:schemeClr>
            </a:gs>
            <a:gs pos="50000">
              <a:schemeClr val="accent3">
                <a:shade val="80000"/>
                <a:hueOff val="-138951"/>
                <a:satOff val="-9785"/>
                <a:lumOff val="10553"/>
                <a:alphaOff val="0"/>
                <a:tint val="70000"/>
                <a:satMod val="124000"/>
                <a:lumMod val="103000"/>
              </a:schemeClr>
            </a:gs>
            <a:gs pos="100000">
              <a:schemeClr val="accent3">
                <a:shade val="80000"/>
                <a:hueOff val="-138951"/>
                <a:satOff val="-9785"/>
                <a:lumOff val="10553"/>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cap="small" baseline="0" dirty="0"/>
            <a:t>Knowledge</a:t>
          </a:r>
        </a:p>
      </dsp:txBody>
      <dsp:txXfrm>
        <a:off x="2138637" y="1404156"/>
        <a:ext cx="2059428" cy="1404156"/>
      </dsp:txXfrm>
    </dsp:sp>
    <dsp:sp modelId="{FE0DB28A-57DA-46D7-B9B0-DAD058BE82EA}">
      <dsp:nvSpPr>
        <dsp:cNvPr id="0" name=""/>
        <dsp:cNvSpPr/>
      </dsp:nvSpPr>
      <dsp:spPr>
        <a:xfrm>
          <a:off x="792088" y="2808312"/>
          <a:ext cx="4752527" cy="1404156"/>
        </a:xfrm>
        <a:prstGeom prst="trapezoid">
          <a:avLst>
            <a:gd name="adj" fmla="val 56410"/>
          </a:avLst>
        </a:prstGeom>
        <a:gradFill rotWithShape="0">
          <a:gsLst>
            <a:gs pos="0">
              <a:schemeClr val="accent3">
                <a:shade val="80000"/>
                <a:hueOff val="-277903"/>
                <a:satOff val="-19570"/>
                <a:lumOff val="21105"/>
                <a:alphaOff val="0"/>
                <a:tint val="65000"/>
                <a:satMod val="120000"/>
                <a:lumMod val="107000"/>
              </a:schemeClr>
            </a:gs>
            <a:gs pos="50000">
              <a:schemeClr val="accent3">
                <a:shade val="80000"/>
                <a:hueOff val="-277903"/>
                <a:satOff val="-19570"/>
                <a:lumOff val="21105"/>
                <a:alphaOff val="0"/>
                <a:tint val="70000"/>
                <a:satMod val="124000"/>
                <a:lumMod val="103000"/>
              </a:schemeClr>
            </a:gs>
            <a:gs pos="100000">
              <a:schemeClr val="accent3">
                <a:shade val="80000"/>
                <a:hueOff val="-277903"/>
                <a:satOff val="-19570"/>
                <a:lumOff val="21105"/>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cap="small" baseline="0" dirty="0">
              <a:solidFill>
                <a:schemeClr val="bg2"/>
              </a:solidFill>
            </a:rPr>
            <a:t>Information</a:t>
          </a:r>
        </a:p>
      </dsp:txBody>
      <dsp:txXfrm>
        <a:off x="1623780" y="2808312"/>
        <a:ext cx="3089143" cy="1404156"/>
      </dsp:txXfrm>
    </dsp:sp>
    <dsp:sp modelId="{3C00750A-09A4-4EB0-BD29-1E8982A00836}">
      <dsp:nvSpPr>
        <dsp:cNvPr id="0" name=""/>
        <dsp:cNvSpPr/>
      </dsp:nvSpPr>
      <dsp:spPr>
        <a:xfrm>
          <a:off x="0" y="4212468"/>
          <a:ext cx="6336703" cy="1404156"/>
        </a:xfrm>
        <a:prstGeom prst="trapezoid">
          <a:avLst>
            <a:gd name="adj" fmla="val 56410"/>
          </a:avLst>
        </a:prstGeom>
        <a:gradFill rotWithShape="0">
          <a:gsLst>
            <a:gs pos="0">
              <a:schemeClr val="accent3">
                <a:shade val="80000"/>
                <a:hueOff val="-416854"/>
                <a:satOff val="-29355"/>
                <a:lumOff val="31658"/>
                <a:alphaOff val="0"/>
                <a:tint val="65000"/>
                <a:satMod val="120000"/>
                <a:lumMod val="107000"/>
              </a:schemeClr>
            </a:gs>
            <a:gs pos="50000">
              <a:schemeClr val="accent3">
                <a:shade val="80000"/>
                <a:hueOff val="-416854"/>
                <a:satOff val="-29355"/>
                <a:lumOff val="31658"/>
                <a:alphaOff val="0"/>
                <a:tint val="70000"/>
                <a:satMod val="124000"/>
                <a:lumMod val="103000"/>
              </a:schemeClr>
            </a:gs>
            <a:gs pos="100000">
              <a:schemeClr val="accent3">
                <a:shade val="80000"/>
                <a:hueOff val="-416854"/>
                <a:satOff val="-29355"/>
                <a:lumOff val="31658"/>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cap="small" baseline="0" dirty="0">
              <a:solidFill>
                <a:schemeClr val="bg2"/>
              </a:solidFill>
            </a:rPr>
            <a:t>Data</a:t>
          </a:r>
        </a:p>
      </dsp:txBody>
      <dsp:txXfrm>
        <a:off x="1108923" y="4212468"/>
        <a:ext cx="4118857" cy="14041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13E72A6-F1CE-9A44-92E1-BCD7317752E8}" type="datetime1">
              <a:rPr lang="en-US"/>
              <a:pPr>
                <a:defRPr/>
              </a:pPr>
              <a:t>6/21/2024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3440264-03AB-7A44-911E-26A2AEFC15F4}" type="slidenum">
              <a:rPr lang="en-US"/>
              <a:pPr>
                <a:defRPr/>
              </a:pPr>
              <a:t>‹#›</a:t>
            </a:fld>
            <a:endParaRPr lang="en-US"/>
          </a:p>
        </p:txBody>
      </p:sp>
    </p:spTree>
    <p:extLst>
      <p:ext uri="{BB962C8B-B14F-4D97-AF65-F5344CB8AC3E}">
        <p14:creationId xmlns:p14="http://schemas.microsoft.com/office/powerpoint/2010/main" val="25121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B352ED9-E653-9A47-B7A3-C5AB53D5C0B6}" type="datetime1">
              <a:rPr lang="en-US"/>
              <a:pPr>
                <a:defRPr/>
              </a:pPr>
              <a:t>6/21/2024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60DBBD1-181E-744E-89E7-45F0EE4D9123}" type="slidenum">
              <a:rPr lang="en-US"/>
              <a:pPr>
                <a:defRPr/>
              </a:pPr>
              <a:t>‹#›</a:t>
            </a:fld>
            <a:endParaRPr lang="en-US"/>
          </a:p>
        </p:txBody>
      </p:sp>
    </p:spTree>
    <p:extLst>
      <p:ext uri="{BB962C8B-B14F-4D97-AF65-F5344CB8AC3E}">
        <p14:creationId xmlns:p14="http://schemas.microsoft.com/office/powerpoint/2010/main" val="557350352"/>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cap="small" spc="0" baseline="0"/>
            </a:lvl1pPr>
          </a:lstStyle>
          <a:p>
            <a:r>
              <a:rPr lang="en-US" dirty="0"/>
              <a:t>Click to edit Master title style</a:t>
            </a:r>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681557" y="6422855"/>
            <a:ext cx="2595043"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4191000" y="6422855"/>
            <a:ext cx="4060627"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43370714"/>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small"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1557" y="6422855"/>
            <a:ext cx="2595043"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4191000" y="6422855"/>
            <a:ext cx="4060627"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606AE16-8D53-A649-9482-7C8DBD7175B3}" type="slidenum">
              <a:rPr lang="en-US" smtClean="0"/>
              <a:pPr>
                <a:defRPr/>
              </a:pPr>
              <a:t>‹#›</a:t>
            </a:fld>
            <a:endParaRPr lang="en-US"/>
          </a:p>
        </p:txBody>
      </p:sp>
    </p:spTree>
    <p:extLst>
      <p:ext uri="{BB962C8B-B14F-4D97-AF65-F5344CB8AC3E}">
        <p14:creationId xmlns:p14="http://schemas.microsoft.com/office/powerpoint/2010/main" val="86930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lvl1pPr>
              <a:defRPr cap="small" baseline="0"/>
            </a:lvl1pPr>
          </a:lstStyle>
          <a:p>
            <a:r>
              <a:rPr lang="en-US" dirty="0"/>
              <a:t>Click to edit Master title style</a:t>
            </a:r>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832102" y="6422855"/>
            <a:ext cx="3209752"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054787" y="6422855"/>
            <a:ext cx="659819" cy="365125"/>
          </a:xfrm>
        </p:spPr>
        <p:txBody>
          <a:bodyPr/>
          <a:lstStyle/>
          <a:p>
            <a:pPr>
              <a:defRPr/>
            </a:pPr>
            <a:fld id="{4606AE16-8D53-A649-9482-7C8DBD7175B3}" type="slidenum">
              <a:rPr lang="en-US" smtClean="0"/>
              <a:pPr>
                <a:defRPr/>
              </a:pPr>
              <a:t>‹#›</a:t>
            </a:fld>
            <a:endParaRPr lang="en-US"/>
          </a:p>
        </p:txBody>
      </p:sp>
    </p:spTree>
    <p:extLst>
      <p:ext uri="{BB962C8B-B14F-4D97-AF65-F5344CB8AC3E}">
        <p14:creationId xmlns:p14="http://schemas.microsoft.com/office/powerpoint/2010/main" val="226543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small" baseline="0">
                <a:latin typeface="Aptos" panose="020B00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a:defRPr/>
            </a:pPr>
            <a:fld id="{4606AE16-8D53-A649-9482-7C8DBD7175B3}" type="slidenum">
              <a:rPr lang="en-US" smtClean="0"/>
              <a:pPr>
                <a:defRPr/>
              </a:pPr>
              <a:t>‹#›</a:t>
            </a:fld>
            <a:endParaRPr lang="en-US"/>
          </a:p>
        </p:txBody>
      </p:sp>
    </p:spTree>
    <p:extLst>
      <p:ext uri="{BB962C8B-B14F-4D97-AF65-F5344CB8AC3E}">
        <p14:creationId xmlns:p14="http://schemas.microsoft.com/office/powerpoint/2010/main" val="323016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81557" y="6422855"/>
            <a:ext cx="2595043" cy="365125"/>
          </a:xfrm>
          <a:prstGeom prst="rect">
            <a:avLst/>
          </a:prstGeo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4191000" y="6422855"/>
            <a:ext cx="4060627" cy="365125"/>
          </a:xfrm>
          <a:prstGeom prst="rect">
            <a:avLst/>
          </a:prstGeom>
        </p:spPr>
        <p:txBody>
          <a:bodyPr/>
          <a:lstStyle>
            <a:lvl1pPr>
              <a:defRPr>
                <a:solidFill>
                  <a:schemeClr val="tx2"/>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2772540"/>
      </p:ext>
    </p:extLst>
  </p:cSld>
  <p:clrMapOvr>
    <a:overrideClrMapping bg1="lt1" tx1="dk1" bg2="lt2" tx2="dk2" accent1="accent1" accent2="accent2" accent3="accent3" accent4="accent4" accent5="accent5" accent6="accent6" hlink="hlink" folHlink="folHlink"/>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cap="small" baseline="0"/>
            </a:lvl1pPr>
          </a:lstStyle>
          <a:p>
            <a:r>
              <a:rPr lang="en-US" dirty="0"/>
              <a:t>Click to edit Master title style</a:t>
            </a:r>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81557" y="6422855"/>
            <a:ext cx="2595043"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191000" y="6422855"/>
            <a:ext cx="4060627"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606AE16-8D53-A649-9482-7C8DBD7175B3}" type="slidenum">
              <a:rPr lang="en-US" smtClean="0"/>
              <a:pPr>
                <a:defRPr/>
              </a:pPr>
              <a:t>‹#›</a:t>
            </a:fld>
            <a:endParaRPr lang="en-US"/>
          </a:p>
        </p:txBody>
      </p:sp>
    </p:spTree>
    <p:extLst>
      <p:ext uri="{BB962C8B-B14F-4D97-AF65-F5344CB8AC3E}">
        <p14:creationId xmlns:p14="http://schemas.microsoft.com/office/powerpoint/2010/main" val="155841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cap="small" baseline="0"/>
            </a:lvl1pPr>
          </a:lstStyle>
          <a:p>
            <a:r>
              <a:rPr lang="en-US" dirty="0"/>
              <a:t>Click to edit Master title style</a:t>
            </a:r>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81557" y="6422855"/>
            <a:ext cx="2595043" cy="365125"/>
          </a:xfrm>
          <a:prstGeom prst="rect">
            <a:avLst/>
          </a:prstGeom>
        </p:spPr>
        <p:txBody>
          <a:bodyPr/>
          <a:lstStyle/>
          <a:p>
            <a:pPr>
              <a:defRPr/>
            </a:pPr>
            <a:endParaRPr lang="en-US"/>
          </a:p>
        </p:txBody>
      </p:sp>
      <p:sp>
        <p:nvSpPr>
          <p:cNvPr id="8" name="Footer Placeholder 7"/>
          <p:cNvSpPr>
            <a:spLocks noGrp="1"/>
          </p:cNvSpPr>
          <p:nvPr>
            <p:ph type="ftr" sz="quarter" idx="11"/>
          </p:nvPr>
        </p:nvSpPr>
        <p:spPr>
          <a:xfrm>
            <a:off x="4191000" y="6422855"/>
            <a:ext cx="4060627" cy="365125"/>
          </a:xfrm>
          <a:prstGeom prst="rect">
            <a:avLst/>
          </a:prstGeom>
        </p:spPr>
        <p:txBody>
          <a:bodyPr/>
          <a:lstStyle/>
          <a:p>
            <a:pPr>
              <a:defRPr/>
            </a:pPr>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12576681"/>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small" baseline="0"/>
            </a:lvl1pPr>
          </a:lstStyle>
          <a:p>
            <a:r>
              <a:rPr lang="en-US" dirty="0"/>
              <a:t>Click to edit Master title style</a:t>
            </a:r>
          </a:p>
        </p:txBody>
      </p:sp>
      <p:sp>
        <p:nvSpPr>
          <p:cNvPr id="3" name="Date Placeholder 2"/>
          <p:cNvSpPr>
            <a:spLocks noGrp="1"/>
          </p:cNvSpPr>
          <p:nvPr>
            <p:ph type="dt" sz="half" idx="10"/>
          </p:nvPr>
        </p:nvSpPr>
        <p:spPr>
          <a:xfrm>
            <a:off x="681557" y="6422855"/>
            <a:ext cx="2595043" cy="365125"/>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4191000" y="6422855"/>
            <a:ext cx="4060627"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47274560"/>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557" y="6422855"/>
            <a:ext cx="2595043" cy="365125"/>
          </a:xfrm>
          <a:prstGeom prst="rect">
            <a:avLst/>
          </a:prstGeom>
        </p:spPr>
        <p:txBody>
          <a:bodyPr/>
          <a:lstStyle/>
          <a:p>
            <a:pPr>
              <a:defRPr/>
            </a:pPr>
            <a:endParaRPr lang="en-US"/>
          </a:p>
        </p:txBody>
      </p:sp>
      <p:sp>
        <p:nvSpPr>
          <p:cNvPr id="3" name="Footer Placeholder 2"/>
          <p:cNvSpPr>
            <a:spLocks noGrp="1"/>
          </p:cNvSpPr>
          <p:nvPr>
            <p:ph type="ftr" sz="quarter" idx="11"/>
          </p:nvPr>
        </p:nvSpPr>
        <p:spPr>
          <a:xfrm>
            <a:off x="4191000" y="6422855"/>
            <a:ext cx="4060627"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89531066"/>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cap="small" baseline="0"/>
            </a:lvl1pPr>
          </a:lstStyle>
          <a:p>
            <a:r>
              <a:rPr lang="en-US" dirty="0"/>
              <a:t>Click to edit Master title style</a:t>
            </a:r>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81557" y="6422855"/>
            <a:ext cx="2595043"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191000" y="6422855"/>
            <a:ext cx="4060627"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5038329"/>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cap="small" baseline="0"/>
            </a:lvl1pPr>
          </a:lstStyle>
          <a:p>
            <a:r>
              <a:rPr lang="en-US" dirty="0"/>
              <a:t>Click to edit Master title style</a:t>
            </a:r>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81557" y="6422855"/>
            <a:ext cx="2595043"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191000" y="6422855"/>
            <a:ext cx="4060627"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606AE16-8D53-A649-9482-7C8DBD7175B3}" type="slidenum">
              <a:rPr lang="en-US" smtClean="0"/>
              <a:pPr>
                <a:defRPr/>
              </a:pPr>
              <a:t>‹#›</a:t>
            </a:fld>
            <a:endParaRPr lang="en-US"/>
          </a:p>
        </p:txBody>
      </p:sp>
    </p:spTree>
    <p:extLst>
      <p:ext uri="{BB962C8B-B14F-4D97-AF65-F5344CB8AC3E}">
        <p14:creationId xmlns:p14="http://schemas.microsoft.com/office/powerpoint/2010/main" val="785864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732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1520" y="284176"/>
            <a:ext cx="8640960" cy="5525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1520" y="1183478"/>
            <a:ext cx="8723317" cy="50211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380313" y="6573824"/>
            <a:ext cx="1594524" cy="214156"/>
          </a:xfrm>
          <a:prstGeom prst="rect">
            <a:avLst/>
          </a:prstGeom>
        </p:spPr>
        <p:txBody>
          <a:bodyPr vert="horz" lIns="45720" tIns="45720" rIns="91440" bIns="45720" rtlCol="0" anchor="ctr"/>
          <a:lstStyle>
            <a:lvl1pPr algn="r">
              <a:defRPr sz="1100" b="0">
                <a:solidFill>
                  <a:schemeClr val="tx1"/>
                </a:solidFill>
              </a:defRPr>
            </a:lvl1pPr>
          </a:lstStyle>
          <a:p>
            <a:pPr>
              <a:defRPr/>
            </a:pPr>
            <a:endParaRPr lang="en-US" dirty="0"/>
          </a:p>
        </p:txBody>
      </p:sp>
    </p:spTree>
    <p:extLst>
      <p:ext uri="{BB962C8B-B14F-4D97-AF65-F5344CB8AC3E}">
        <p14:creationId xmlns:p14="http://schemas.microsoft.com/office/powerpoint/2010/main" val="257325356"/>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med">
    <p:wipe dir="r"/>
  </p:transition>
  <p:hf hdr="0" ftr="0" dt="0"/>
  <p:txStyles>
    <p:titleStyle>
      <a:lvl1pPr algn="ctr" defTabSz="914400" rtl="0" eaLnBrk="1" latinLnBrk="0" hangingPunct="1">
        <a:lnSpc>
          <a:spcPct val="85000"/>
        </a:lnSpc>
        <a:spcBef>
          <a:spcPct val="0"/>
        </a:spcBef>
        <a:buNone/>
        <a:defRPr sz="4000" kern="1200" cap="small" baseline="0">
          <a:solidFill>
            <a:schemeClr val="accent1">
              <a:lumMod val="75000"/>
            </a:schemeClr>
          </a:solidFill>
          <a:latin typeface="Aptos" panose="020B0004020202020204" pitchFamily="34" charset="0"/>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accent5">
              <a:lumMod val="40000"/>
              <a:lumOff val="60000"/>
            </a:schemeClr>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bg1">
              <a:lumMod val="20000"/>
              <a:lumOff val="80000"/>
            </a:schemeClr>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bg1">
              <a:lumMod val="20000"/>
              <a:lumOff val="80000"/>
            </a:schemeClr>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bg1">
              <a:lumMod val="20000"/>
              <a:lumOff val="80000"/>
            </a:schemeClr>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bg1">
              <a:lumMod val="20000"/>
              <a:lumOff val="80000"/>
            </a:schemeClr>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21227B1-1586-4CEF-A0F1-E3C7FFBD4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059012"/>
            <a:ext cx="9141714"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9A7695ED-335C-4D08-AA65-0EDC2730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3657600"/>
            <a:ext cx="9141714"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E45BF010-4279-2109-4D6A-1BD3F7BE853E}"/>
              </a:ext>
            </a:extLst>
          </p:cNvPr>
          <p:cNvSpPr>
            <a:spLocks noGrp="1"/>
          </p:cNvSpPr>
          <p:nvPr>
            <p:ph type="title"/>
          </p:nvPr>
        </p:nvSpPr>
        <p:spPr>
          <a:xfrm>
            <a:off x="274319" y="3794760"/>
            <a:ext cx="8603674" cy="1739347"/>
          </a:xfrm>
        </p:spPr>
        <p:txBody>
          <a:bodyPr vert="horz" lIns="91440" tIns="45720" rIns="91440" bIns="45720" rtlCol="0" anchor="ctr">
            <a:normAutofit/>
          </a:bodyPr>
          <a:lstStyle/>
          <a:p>
            <a:pPr>
              <a:lnSpc>
                <a:spcPct val="80000"/>
              </a:lnSpc>
            </a:pPr>
            <a:r>
              <a:rPr lang="en-US" sz="6000" spc="150">
                <a:solidFill>
                  <a:schemeClr val="bg2"/>
                </a:solidFill>
                <a:latin typeface="+mj-lt"/>
              </a:rPr>
              <a:t>Fun</a:t>
            </a:r>
            <a:endParaRPr lang="en-US" sz="6000" spc="150" dirty="0">
              <a:solidFill>
                <a:schemeClr val="bg2"/>
              </a:solidFill>
              <a:latin typeface="+mj-lt"/>
            </a:endParaRPr>
          </a:p>
        </p:txBody>
      </p:sp>
      <p:pic>
        <p:nvPicPr>
          <p:cNvPr id="7" name="Picture 6" descr="Colourful garland on wooden background">
            <a:extLst>
              <a:ext uri="{FF2B5EF4-FFF2-40B4-BE49-F238E27FC236}">
                <a16:creationId xmlns:a16="http://schemas.microsoft.com/office/drawing/2014/main" id="{5AB0AFBB-C0BF-7935-3D59-9EE4F8E778AA}"/>
              </a:ext>
            </a:extLst>
          </p:cNvPr>
          <p:cNvPicPr>
            <a:picLocks noChangeAspect="1"/>
          </p:cNvPicPr>
          <p:nvPr/>
        </p:nvPicPr>
        <p:blipFill rotWithShape="1">
          <a:blip r:embed="rId2"/>
          <a:srcRect b="38931"/>
          <a:stretch/>
        </p:blipFill>
        <p:spPr>
          <a:xfrm>
            <a:off x="20" y="10"/>
            <a:ext cx="9143980" cy="3657589"/>
          </a:xfrm>
          <a:prstGeom prst="rect">
            <a:avLst/>
          </a:prstGeom>
        </p:spPr>
      </p:pic>
      <p:sp>
        <p:nvSpPr>
          <p:cNvPr id="6" name="Rectangle 21">
            <a:extLst>
              <a:ext uri="{FF2B5EF4-FFF2-40B4-BE49-F238E27FC236}">
                <a16:creationId xmlns:a16="http://schemas.microsoft.com/office/drawing/2014/main" id="{684DD215-573E-2080-41D0-131F46E6F987}"/>
              </a:ext>
            </a:extLst>
          </p:cNvPr>
          <p:cNvSpPr txBox="1">
            <a:spLocks noChangeArrowheads="1"/>
          </p:cNvSpPr>
          <p:nvPr/>
        </p:nvSpPr>
        <p:spPr>
          <a:xfrm>
            <a:off x="292670" y="3731457"/>
            <a:ext cx="8602662" cy="1738312"/>
          </a:xfrm>
          <a:prstGeom prst="rect">
            <a:avLst/>
          </a:prstGeom>
          <a:solidFill>
            <a:schemeClr val="tx1"/>
          </a:solidFill>
        </p:spPr>
        <p:txBody>
          <a:bodyPr vert="horz" lIns="91440" tIns="45720" rIns="91440" bIns="45720" rtlCol="0" anchor="t">
            <a:normAutofit fontScale="25000" lnSpcReduction="20000"/>
          </a:bodyPr>
          <a:lstStyle>
            <a:lvl1pPr algn="ctr" defTabSz="914400" rtl="0" eaLnBrk="1" latinLnBrk="0" hangingPunct="1">
              <a:lnSpc>
                <a:spcPct val="85000"/>
              </a:lnSpc>
              <a:spcBef>
                <a:spcPct val="0"/>
              </a:spcBef>
              <a:buNone/>
              <a:defRPr sz="4000" kern="1200" cap="all" baseline="0">
                <a:solidFill>
                  <a:schemeClr val="accent1">
                    <a:lumMod val="75000"/>
                  </a:schemeClr>
                </a:solidFill>
                <a:latin typeface="Aptos" panose="020B0004020202020204" pitchFamily="34" charset="0"/>
                <a:ea typeface="+mj-ea"/>
                <a:cs typeface="+mj-cs"/>
              </a:defRPr>
            </a:lvl1pPr>
          </a:lstStyle>
          <a:p>
            <a:pPr algn="l"/>
            <a:r>
              <a:rPr lang="en-GB" altLang="en-US" sz="12800" i="1" dirty="0">
                <a:solidFill>
                  <a:schemeClr val="accent6"/>
                </a:solidFill>
              </a:rPr>
              <a:t>ACT!  </a:t>
            </a:r>
            <a:br>
              <a:rPr lang="en-GB" altLang="en-US" sz="4900" dirty="0"/>
            </a:br>
            <a:r>
              <a:rPr lang="en-GB" altLang="en-US" sz="4900" dirty="0"/>
              <a:t>			</a:t>
            </a:r>
            <a:r>
              <a:rPr lang="en-GB" altLang="en-US" sz="16000" cap="small" dirty="0">
                <a:solidFill>
                  <a:schemeClr val="accent6"/>
                </a:solidFill>
                <a:latin typeface="Consolas" panose="020B0609020204030204" pitchFamily="49" charset="0"/>
              </a:rPr>
              <a:t>A</a:t>
            </a:r>
            <a:r>
              <a:rPr lang="en-GB" altLang="en-US" sz="16000" cap="small" dirty="0">
                <a:solidFill>
                  <a:schemeClr val="bg2"/>
                </a:solidFill>
                <a:latin typeface="Consolas" panose="020B0609020204030204" pitchFamily="49" charset="0"/>
              </a:rPr>
              <a:t>dvanced </a:t>
            </a:r>
          </a:p>
          <a:p>
            <a:pPr algn="l"/>
            <a:r>
              <a:rPr lang="en-GB" altLang="en-US" sz="16000" cap="small" dirty="0">
                <a:solidFill>
                  <a:schemeClr val="bg2"/>
                </a:solidFill>
                <a:latin typeface="Consolas" panose="020B0609020204030204" pitchFamily="49" charset="0"/>
              </a:rPr>
              <a:t>			</a:t>
            </a:r>
            <a:r>
              <a:rPr lang="en-GB" altLang="en-US" sz="16000" cap="small" dirty="0">
                <a:solidFill>
                  <a:schemeClr val="accent6"/>
                </a:solidFill>
                <a:latin typeface="Consolas" panose="020B0609020204030204" pitchFamily="49" charset="0"/>
              </a:rPr>
              <a:t>C</a:t>
            </a:r>
            <a:r>
              <a:rPr lang="en-GB" altLang="en-US" sz="16000" cap="small" dirty="0">
                <a:solidFill>
                  <a:schemeClr val="bg2"/>
                </a:solidFill>
                <a:latin typeface="Consolas" panose="020B0609020204030204" pitchFamily="49" charset="0"/>
              </a:rPr>
              <a:t>omputing 		</a:t>
            </a:r>
          </a:p>
          <a:p>
            <a:pPr algn="l"/>
            <a:r>
              <a:rPr lang="en-GB" altLang="en-US" sz="16000" cap="small" dirty="0">
                <a:solidFill>
                  <a:schemeClr val="bg2"/>
                </a:solidFill>
                <a:latin typeface="Consolas" panose="020B0609020204030204" pitchFamily="49" charset="0"/>
              </a:rPr>
              <a:t>			</a:t>
            </a:r>
            <a:r>
              <a:rPr lang="en-GB" altLang="en-US" sz="16000" cap="small" dirty="0">
                <a:solidFill>
                  <a:schemeClr val="accent6"/>
                </a:solidFill>
                <a:latin typeface="Consolas" panose="020B0609020204030204" pitchFamily="49" charset="0"/>
              </a:rPr>
              <a:t>T</a:t>
            </a:r>
            <a:r>
              <a:rPr lang="en-GB" altLang="en-US" sz="16000" cap="small" dirty="0">
                <a:solidFill>
                  <a:schemeClr val="bg2"/>
                </a:solidFill>
                <a:latin typeface="Consolas" panose="020B0609020204030204" pitchFamily="49" charset="0"/>
              </a:rPr>
              <a:t>echnologies</a:t>
            </a:r>
            <a:br>
              <a:rPr lang="en-GB" altLang="en-US" sz="16000" dirty="0">
                <a:latin typeface="Consolas" panose="020B0609020204030204" pitchFamily="49" charset="0"/>
              </a:rPr>
            </a:br>
            <a:br>
              <a:rPr lang="en-GB" altLang="en-US" sz="14400" dirty="0"/>
            </a:br>
            <a:br>
              <a:rPr lang="en-GB" altLang="en-US" sz="14400" dirty="0"/>
            </a:br>
            <a:br>
              <a:rPr lang="en-GB" altLang="en-US" sz="14400" dirty="0"/>
            </a:br>
            <a:br>
              <a:rPr lang="en-GB" altLang="en-US" dirty="0"/>
            </a:br>
            <a:r>
              <a:rPr lang="en-GB" altLang="en-US" dirty="0"/>
              <a:t> </a:t>
            </a:r>
            <a:endParaRPr lang="en-US" altLang="en-US" dirty="0"/>
          </a:p>
        </p:txBody>
      </p:sp>
      <p:sp>
        <p:nvSpPr>
          <p:cNvPr id="8" name="Subtitle 7">
            <a:extLst>
              <a:ext uri="{FF2B5EF4-FFF2-40B4-BE49-F238E27FC236}">
                <a16:creationId xmlns:a16="http://schemas.microsoft.com/office/drawing/2014/main" id="{9B3F16E2-6225-369E-368A-6608A2DEA3EE}"/>
              </a:ext>
            </a:extLst>
          </p:cNvPr>
          <p:cNvSpPr txBox="1">
            <a:spLocks/>
          </p:cNvSpPr>
          <p:nvPr/>
        </p:nvSpPr>
        <p:spPr>
          <a:xfrm>
            <a:off x="1143000" y="5661248"/>
            <a:ext cx="6858000" cy="108012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accent5">
                    <a:lumMod val="40000"/>
                    <a:lumOff val="60000"/>
                  </a:schemeClr>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bg1">
                    <a:lumMod val="20000"/>
                    <a:lumOff val="80000"/>
                  </a:schemeClr>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bg1">
                    <a:lumMod val="20000"/>
                    <a:lumOff val="80000"/>
                  </a:schemeClr>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bg1">
                    <a:lumMod val="20000"/>
                    <a:lumOff val="80000"/>
                  </a:schemeClr>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bg1">
                    <a:lumMod val="20000"/>
                    <a:lumOff val="80000"/>
                  </a:schemeClr>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600" dirty="0">
                <a:solidFill>
                  <a:schemeClr val="accent2"/>
                </a:solidFill>
              </a:rPr>
              <a:t>Information Management</a:t>
            </a:r>
            <a:br>
              <a:rPr lang="en-US" sz="3600" dirty="0">
                <a:solidFill>
                  <a:schemeClr val="accent2"/>
                </a:solidFill>
              </a:rPr>
            </a:br>
            <a:r>
              <a:rPr lang="en-US" sz="2800" dirty="0"/>
              <a:t>Concepts</a:t>
            </a:r>
            <a:endParaRPr lang="en-US" sz="3600" dirty="0"/>
          </a:p>
        </p:txBody>
      </p:sp>
      <p:sp>
        <p:nvSpPr>
          <p:cNvPr id="12" name="Slide Number Placeholder 11">
            <a:extLst>
              <a:ext uri="{FF2B5EF4-FFF2-40B4-BE49-F238E27FC236}">
                <a16:creationId xmlns:a16="http://schemas.microsoft.com/office/drawing/2014/main" id="{2FDD5DC1-FA5A-0CAA-F0E5-BBA351BFF39E}"/>
              </a:ext>
            </a:extLst>
          </p:cNvPr>
          <p:cNvSpPr>
            <a:spLocks noGrp="1"/>
          </p:cNvSpPr>
          <p:nvPr>
            <p:ph type="sldNum" sz="quarter" idx="12"/>
          </p:nvPr>
        </p:nvSpPr>
        <p:spPr/>
        <p:txBody>
          <a:bodyPr/>
          <a:lstStyle/>
          <a:p>
            <a:pPr>
              <a:defRPr/>
            </a:pPr>
            <a:fld id="{4606AE16-8D53-A649-9482-7C8DBD7175B3}" type="slidenum">
              <a:rPr lang="en-US" smtClean="0"/>
              <a:pPr>
                <a:defRPr/>
              </a:pPr>
              <a:t>1</a:t>
            </a:fld>
            <a:endParaRPr lang="en-US"/>
          </a:p>
        </p:txBody>
      </p:sp>
    </p:spTree>
    <p:extLst>
      <p:ext uri="{BB962C8B-B14F-4D97-AF65-F5344CB8AC3E}">
        <p14:creationId xmlns:p14="http://schemas.microsoft.com/office/powerpoint/2010/main" val="3215251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58B2B-5B15-33A1-EB4C-1A5B8157A1C6}"/>
              </a:ext>
            </a:extLst>
          </p:cNvPr>
          <p:cNvSpPr>
            <a:spLocks noGrp="1"/>
          </p:cNvSpPr>
          <p:nvPr>
            <p:ph type="title"/>
          </p:nvPr>
        </p:nvSpPr>
        <p:spPr/>
        <p:txBody>
          <a:bodyPr/>
          <a:lstStyle/>
          <a:p>
            <a:r>
              <a:rPr lang="en-US" dirty="0"/>
              <a:t>References for this Slide Deck</a:t>
            </a:r>
          </a:p>
        </p:txBody>
      </p:sp>
      <p:sp>
        <p:nvSpPr>
          <p:cNvPr id="3" name="Content Placeholder 2">
            <a:extLst>
              <a:ext uri="{FF2B5EF4-FFF2-40B4-BE49-F238E27FC236}">
                <a16:creationId xmlns:a16="http://schemas.microsoft.com/office/drawing/2014/main" id="{2FE3E024-0B48-6E4B-E316-2F1915DC6514}"/>
              </a:ext>
            </a:extLst>
          </p:cNvPr>
          <p:cNvSpPr>
            <a:spLocks noGrp="1"/>
          </p:cNvSpPr>
          <p:nvPr>
            <p:ph idx="1"/>
          </p:nvPr>
        </p:nvSpPr>
        <p:spPr>
          <a:xfrm>
            <a:off x="4572000" y="1183478"/>
            <a:ext cx="4402837" cy="5021168"/>
          </a:xfrm>
        </p:spPr>
        <p:txBody>
          <a:bodyPr/>
          <a:lstStyle/>
          <a:p>
            <a:endParaRPr lang="en-US" dirty="0"/>
          </a:p>
        </p:txBody>
      </p:sp>
      <p:sp>
        <p:nvSpPr>
          <p:cNvPr id="4" name="Slide Number Placeholder 3">
            <a:extLst>
              <a:ext uri="{FF2B5EF4-FFF2-40B4-BE49-F238E27FC236}">
                <a16:creationId xmlns:a16="http://schemas.microsoft.com/office/drawing/2014/main" id="{34E6AF7C-ED62-94F2-743A-34C8CAA1CD10}"/>
              </a:ext>
            </a:extLst>
          </p:cNvPr>
          <p:cNvSpPr>
            <a:spLocks noGrp="1"/>
          </p:cNvSpPr>
          <p:nvPr>
            <p:ph type="sldNum" sz="quarter" idx="12"/>
          </p:nvPr>
        </p:nvSpPr>
        <p:spPr/>
        <p:txBody>
          <a:bodyPr/>
          <a:lstStyle/>
          <a:p>
            <a:pPr>
              <a:defRPr/>
            </a:pPr>
            <a:fld id="{4606AE16-8D53-A649-9482-7C8DBD7175B3}" type="slidenum">
              <a:rPr lang="en-US" smtClean="0"/>
              <a:pPr>
                <a:defRPr/>
              </a:pPr>
              <a:t>10</a:t>
            </a:fld>
            <a:endParaRPr lang="en-US"/>
          </a:p>
        </p:txBody>
      </p:sp>
      <p:pic>
        <p:nvPicPr>
          <p:cNvPr id="8" name="Picture 7">
            <a:extLst>
              <a:ext uri="{FF2B5EF4-FFF2-40B4-BE49-F238E27FC236}">
                <a16:creationId xmlns:a16="http://schemas.microsoft.com/office/drawing/2014/main" id="{3E7B77E1-B2A3-159A-8C46-A4351EEF0785}"/>
              </a:ext>
            </a:extLst>
          </p:cNvPr>
          <p:cNvPicPr>
            <a:picLocks noChangeAspect="1"/>
          </p:cNvPicPr>
          <p:nvPr/>
        </p:nvPicPr>
        <p:blipFill>
          <a:blip r:embed="rId2"/>
          <a:stretch>
            <a:fillRect/>
          </a:stretch>
        </p:blipFill>
        <p:spPr>
          <a:xfrm>
            <a:off x="611560" y="1340768"/>
            <a:ext cx="2673901" cy="3429000"/>
          </a:xfrm>
          <a:prstGeom prst="rect">
            <a:avLst/>
          </a:prstGeom>
        </p:spPr>
      </p:pic>
      <p:pic>
        <p:nvPicPr>
          <p:cNvPr id="10" name="Picture 9">
            <a:extLst>
              <a:ext uri="{FF2B5EF4-FFF2-40B4-BE49-F238E27FC236}">
                <a16:creationId xmlns:a16="http://schemas.microsoft.com/office/drawing/2014/main" id="{E4DCF4B3-CF2D-0CAD-CE1A-9CC9EA526DD0}"/>
              </a:ext>
            </a:extLst>
          </p:cNvPr>
          <p:cNvPicPr>
            <a:picLocks noChangeAspect="1"/>
          </p:cNvPicPr>
          <p:nvPr/>
        </p:nvPicPr>
        <p:blipFill>
          <a:blip r:embed="rId3"/>
          <a:stretch>
            <a:fillRect/>
          </a:stretch>
        </p:blipFill>
        <p:spPr>
          <a:xfrm>
            <a:off x="3707904" y="2584649"/>
            <a:ext cx="2754065" cy="4005064"/>
          </a:xfrm>
          <a:prstGeom prst="rect">
            <a:avLst/>
          </a:prstGeom>
        </p:spPr>
      </p:pic>
    </p:spTree>
    <p:extLst>
      <p:ext uri="{BB962C8B-B14F-4D97-AF65-F5344CB8AC3E}">
        <p14:creationId xmlns:p14="http://schemas.microsoft.com/office/powerpoint/2010/main" val="960995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2B40-B815-52F2-EFAE-F29206882A1B}"/>
              </a:ext>
            </a:extLst>
          </p:cNvPr>
          <p:cNvSpPr>
            <a:spLocks noGrp="1"/>
          </p:cNvSpPr>
          <p:nvPr>
            <p:ph type="title"/>
          </p:nvPr>
        </p:nvSpPr>
        <p:spPr>
          <a:xfrm>
            <a:off x="251520" y="284176"/>
            <a:ext cx="8640960" cy="552536"/>
          </a:xfrm>
        </p:spPr>
        <p:txBody>
          <a:bodyPr>
            <a:normAutofit fontScale="90000"/>
          </a:bodyPr>
          <a:lstStyle/>
          <a:p>
            <a:r>
              <a:rPr lang="en-US" dirty="0"/>
              <a:t>Introduction</a:t>
            </a:r>
          </a:p>
        </p:txBody>
      </p:sp>
      <p:sp>
        <p:nvSpPr>
          <p:cNvPr id="3" name="Content Placeholder 2">
            <a:extLst>
              <a:ext uri="{FF2B5EF4-FFF2-40B4-BE49-F238E27FC236}">
                <a16:creationId xmlns:a16="http://schemas.microsoft.com/office/drawing/2014/main" id="{BE73391D-0905-FF74-1FD6-47AE86D273C1}"/>
              </a:ext>
            </a:extLst>
          </p:cNvPr>
          <p:cNvSpPr>
            <a:spLocks noGrp="1"/>
          </p:cNvSpPr>
          <p:nvPr>
            <p:ph idx="1"/>
          </p:nvPr>
        </p:nvSpPr>
        <p:spPr>
          <a:xfrm>
            <a:off x="219417" y="1172223"/>
            <a:ext cx="8723317" cy="5021168"/>
          </a:xfrm>
        </p:spPr>
        <p:txBody>
          <a:bodyPr>
            <a:noAutofit/>
          </a:bodyPr>
          <a:lstStyle/>
          <a:p>
            <a:r>
              <a:rPr lang="en-US" sz="2000" dirty="0"/>
              <a:t>The importance of data and information</a:t>
            </a:r>
          </a:p>
          <a:p>
            <a:pPr lvl="1"/>
            <a:r>
              <a:rPr lang="en-US" sz="1800" dirty="0"/>
              <a:t>Many organizations recognize their data is a vital enterprise asset.</a:t>
            </a:r>
          </a:p>
          <a:p>
            <a:pPr lvl="1"/>
            <a:r>
              <a:rPr lang="en-US" sz="1800" dirty="0"/>
              <a:t>Data and information gives insight about customers, products, and services.  It can help companies innovate and reach strategic goals.</a:t>
            </a:r>
          </a:p>
          <a:p>
            <a:pPr lvl="1"/>
            <a:r>
              <a:rPr lang="en-US" sz="1800" dirty="0"/>
              <a:t>Despite that recognition, few organizations actively manage data as an asset from which they can derive ongoing value.</a:t>
            </a:r>
          </a:p>
          <a:p>
            <a:r>
              <a:rPr lang="en-US" sz="2000" dirty="0"/>
              <a:t>Deriving value from data doesn't happen in a vacuum or by accident; it requires:</a:t>
            </a:r>
          </a:p>
          <a:p>
            <a:pPr lvl="1"/>
            <a:r>
              <a:rPr lang="en-US" sz="1800" dirty="0"/>
              <a:t> intention, planning, coordination, commitment, management, leadership.</a:t>
            </a:r>
          </a:p>
          <a:p>
            <a:r>
              <a:rPr lang="en-US" sz="2000" dirty="0"/>
              <a:t>Data Management:  </a:t>
            </a:r>
            <a:r>
              <a:rPr lang="en-US" sz="1800" dirty="0">
                <a:solidFill>
                  <a:schemeClr val="bg1">
                    <a:lumMod val="20000"/>
                    <a:lumOff val="80000"/>
                  </a:schemeClr>
                </a:solidFill>
              </a:rPr>
              <a:t>the development, execution, and supervision of plans, policies, programs, and practices that deliver, control, protect, and enhance the value of data and information assets throughout their lifecycles.</a:t>
            </a:r>
          </a:p>
          <a:p>
            <a:r>
              <a:rPr lang="en-US" sz="2000" dirty="0"/>
              <a:t>Data Management Professional:  </a:t>
            </a:r>
            <a:r>
              <a:rPr lang="en-US" sz="1800" dirty="0">
                <a:solidFill>
                  <a:schemeClr val="bg1">
                    <a:lumMod val="20000"/>
                    <a:lumOff val="80000"/>
                  </a:schemeClr>
                </a:solidFill>
              </a:rPr>
              <a:t>any person who works in any facet of data management (from technical management of data throughout its lifecycle to ensuring that data is properly utilized and leveraged) to meet strategic organizational goals. Data management professionals fill many roles:</a:t>
            </a:r>
          </a:p>
          <a:p>
            <a:pPr lvl="1"/>
            <a:r>
              <a:rPr lang="en-US" sz="1600" dirty="0">
                <a:solidFill>
                  <a:schemeClr val="bg1">
                    <a:lumMod val="20000"/>
                    <a:lumOff val="80000"/>
                  </a:schemeClr>
                </a:solidFill>
              </a:rPr>
              <a:t>database administrators, </a:t>
            </a:r>
            <a:r>
              <a:rPr lang="en-US" sz="1800" dirty="0">
                <a:solidFill>
                  <a:schemeClr val="bg1">
                    <a:lumMod val="20000"/>
                    <a:lumOff val="80000"/>
                  </a:schemeClr>
                </a:solidFill>
              </a:rPr>
              <a:t>network administrators, programmers, data</a:t>
            </a:r>
            <a:r>
              <a:rPr lang="en-US" sz="1800" dirty="0"/>
              <a:t> </a:t>
            </a:r>
            <a:r>
              <a:rPr lang="en-US" sz="1800" dirty="0">
                <a:solidFill>
                  <a:schemeClr val="bg1">
                    <a:lumMod val="20000"/>
                    <a:lumOff val="80000"/>
                  </a:schemeClr>
                </a:solidFill>
              </a:rPr>
              <a:t>stewards, data </a:t>
            </a:r>
            <a:r>
              <a:rPr lang="en-US" sz="1800" dirty="0"/>
              <a:t>s</a:t>
            </a:r>
            <a:r>
              <a:rPr lang="en-US" sz="1800" dirty="0">
                <a:solidFill>
                  <a:schemeClr val="bg1">
                    <a:lumMod val="20000"/>
                    <a:lumOff val="80000"/>
                  </a:schemeClr>
                </a:solidFill>
              </a:rPr>
              <a:t>trategists, Chief Data Officers.</a:t>
            </a:r>
          </a:p>
        </p:txBody>
      </p:sp>
      <p:sp>
        <p:nvSpPr>
          <p:cNvPr id="10" name="Slide Number Placeholder 9">
            <a:extLst>
              <a:ext uri="{FF2B5EF4-FFF2-40B4-BE49-F238E27FC236}">
                <a16:creationId xmlns:a16="http://schemas.microsoft.com/office/drawing/2014/main" id="{140B9F18-8115-506F-E079-DDB2CD3A85B9}"/>
              </a:ext>
            </a:extLst>
          </p:cNvPr>
          <p:cNvSpPr>
            <a:spLocks noGrp="1"/>
          </p:cNvSpPr>
          <p:nvPr>
            <p:ph type="sldNum" sz="quarter" idx="12"/>
          </p:nvPr>
        </p:nvSpPr>
        <p:spPr/>
        <p:txBody>
          <a:bodyPr/>
          <a:lstStyle/>
          <a:p>
            <a:pPr>
              <a:defRPr/>
            </a:pPr>
            <a:fld id="{4606AE16-8D53-A649-9482-7C8DBD7175B3}" type="slidenum">
              <a:rPr lang="en-US" smtClean="0"/>
              <a:pPr>
                <a:defRPr/>
              </a:pPr>
              <a:t>2</a:t>
            </a:fld>
            <a:endParaRPr lang="en-US"/>
          </a:p>
        </p:txBody>
      </p:sp>
    </p:spTree>
    <p:extLst>
      <p:ext uri="{BB962C8B-B14F-4D97-AF65-F5344CB8AC3E}">
        <p14:creationId xmlns:p14="http://schemas.microsoft.com/office/powerpoint/2010/main" val="3256747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17B1-FCCF-FA35-67C2-FA2B50FE82DB}"/>
              </a:ext>
            </a:extLst>
          </p:cNvPr>
          <p:cNvSpPr>
            <a:spLocks noGrp="1"/>
          </p:cNvSpPr>
          <p:nvPr>
            <p:ph type="title"/>
          </p:nvPr>
        </p:nvSpPr>
        <p:spPr/>
        <p:txBody>
          <a:bodyPr/>
          <a:lstStyle/>
          <a:p>
            <a:r>
              <a:rPr lang="en-US" dirty="0"/>
              <a:t>The DIKW Pyramid</a:t>
            </a:r>
          </a:p>
        </p:txBody>
      </p:sp>
      <p:graphicFrame>
        <p:nvGraphicFramePr>
          <p:cNvPr id="6" name="Content Placeholder 5">
            <a:extLst>
              <a:ext uri="{FF2B5EF4-FFF2-40B4-BE49-F238E27FC236}">
                <a16:creationId xmlns:a16="http://schemas.microsoft.com/office/drawing/2014/main" id="{AED0B9E6-2D9D-7A94-4F12-DC74B1B3B939}"/>
              </a:ext>
            </a:extLst>
          </p:cNvPr>
          <p:cNvGraphicFramePr>
            <a:graphicFrameLocks noGrp="1"/>
          </p:cNvGraphicFramePr>
          <p:nvPr>
            <p:ph sz="half" idx="2"/>
            <p:extLst>
              <p:ext uri="{D42A27DB-BD31-4B8C-83A1-F6EECF244321}">
                <p14:modId xmlns:p14="http://schemas.microsoft.com/office/powerpoint/2010/main" val="3040700731"/>
              </p:ext>
            </p:extLst>
          </p:nvPr>
        </p:nvGraphicFramePr>
        <p:xfrm>
          <a:off x="395536" y="1052736"/>
          <a:ext cx="6336704"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DFEBCCD-A9C8-C9D6-EB98-68B5C6CC9635}"/>
              </a:ext>
            </a:extLst>
          </p:cNvPr>
          <p:cNvSpPr>
            <a:spLocks noGrp="1"/>
          </p:cNvSpPr>
          <p:nvPr>
            <p:ph type="sldNum" sz="quarter" idx="12"/>
          </p:nvPr>
        </p:nvSpPr>
        <p:spPr/>
        <p:txBody>
          <a:bodyPr/>
          <a:lstStyle/>
          <a:p>
            <a:pPr>
              <a:defRPr/>
            </a:pPr>
            <a:fld id="{4606AE16-8D53-A649-9482-7C8DBD7175B3}" type="slidenum">
              <a:rPr lang="en-US" smtClean="0"/>
              <a:pPr>
                <a:defRPr/>
              </a:pPr>
              <a:t>3</a:t>
            </a:fld>
            <a:endParaRPr lang="en-US"/>
          </a:p>
        </p:txBody>
      </p:sp>
      <p:sp>
        <p:nvSpPr>
          <p:cNvPr id="7" name="Content Placeholder 6">
            <a:extLst>
              <a:ext uri="{FF2B5EF4-FFF2-40B4-BE49-F238E27FC236}">
                <a16:creationId xmlns:a16="http://schemas.microsoft.com/office/drawing/2014/main" id="{7AA66B1F-BF5A-A3DB-03CA-D846D7B854D6}"/>
              </a:ext>
            </a:extLst>
          </p:cNvPr>
          <p:cNvSpPr>
            <a:spLocks noGrp="1"/>
          </p:cNvSpPr>
          <p:nvPr>
            <p:ph sz="half" idx="1"/>
          </p:nvPr>
        </p:nvSpPr>
        <p:spPr>
          <a:xfrm>
            <a:off x="4436056" y="1461512"/>
            <a:ext cx="4283171" cy="734968"/>
          </a:xfrm>
        </p:spPr>
        <p:txBody>
          <a:bodyPr>
            <a:noAutofit/>
          </a:bodyPr>
          <a:lstStyle/>
          <a:p>
            <a:r>
              <a:rPr lang="en-US" sz="1600" dirty="0">
                <a:solidFill>
                  <a:schemeClr val="accent1">
                    <a:lumMod val="20000"/>
                    <a:lumOff val="80000"/>
                  </a:schemeClr>
                </a:solidFill>
              </a:rPr>
              <a:t>The ability to make well-informed decisions and take effective action based on understanding of the underlying knowledge</a:t>
            </a:r>
          </a:p>
        </p:txBody>
      </p:sp>
      <p:sp>
        <p:nvSpPr>
          <p:cNvPr id="9" name="Content Placeholder 6">
            <a:extLst>
              <a:ext uri="{FF2B5EF4-FFF2-40B4-BE49-F238E27FC236}">
                <a16:creationId xmlns:a16="http://schemas.microsoft.com/office/drawing/2014/main" id="{D7BD1271-8AEC-9442-0E42-ECF342F00455}"/>
              </a:ext>
            </a:extLst>
          </p:cNvPr>
          <p:cNvSpPr txBox="1">
            <a:spLocks/>
          </p:cNvSpPr>
          <p:nvPr/>
        </p:nvSpPr>
        <p:spPr>
          <a:xfrm>
            <a:off x="6076625" y="5354352"/>
            <a:ext cx="3240360" cy="1219471"/>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accent5">
                    <a:lumMod val="40000"/>
                    <a:lumOff val="60000"/>
                  </a:schemeClr>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bg1">
                    <a:lumMod val="20000"/>
                    <a:lumOff val="80000"/>
                  </a:schemeClr>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bg1">
                    <a:lumMod val="20000"/>
                    <a:lumOff val="80000"/>
                  </a:schemeClr>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bg1">
                    <a:lumMod val="20000"/>
                    <a:lumOff val="80000"/>
                  </a:schemeClr>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bg1">
                    <a:lumMod val="20000"/>
                    <a:lumOff val="80000"/>
                  </a:schemeClr>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1600" dirty="0">
                <a:solidFill>
                  <a:schemeClr val="accent1">
                    <a:lumMod val="20000"/>
                    <a:lumOff val="80000"/>
                  </a:schemeClr>
                </a:solidFill>
              </a:rPr>
              <a:t>Raw, unprocessed facts and </a:t>
            </a:r>
            <a:br>
              <a:rPr lang="en-US" sz="1600" dirty="0">
                <a:solidFill>
                  <a:schemeClr val="accent1">
                    <a:lumMod val="20000"/>
                    <a:lumOff val="80000"/>
                  </a:schemeClr>
                </a:solidFill>
              </a:rPr>
            </a:br>
            <a:r>
              <a:rPr lang="en-US" sz="1600" dirty="0">
                <a:solidFill>
                  <a:schemeClr val="accent1">
                    <a:lumMod val="20000"/>
                    <a:lumOff val="80000"/>
                  </a:schemeClr>
                </a:solidFill>
              </a:rPr>
              <a:t>   figures without context.  </a:t>
            </a:r>
            <a:br>
              <a:rPr lang="en-US" sz="1600" dirty="0">
                <a:solidFill>
                  <a:schemeClr val="accent1">
                    <a:lumMod val="20000"/>
                    <a:lumOff val="80000"/>
                  </a:schemeClr>
                </a:solidFill>
              </a:rPr>
            </a:br>
            <a:r>
              <a:rPr lang="en-US" sz="1600" dirty="0">
                <a:solidFill>
                  <a:schemeClr val="accent1">
                    <a:lumMod val="20000"/>
                    <a:lumOff val="80000"/>
                  </a:schemeClr>
                </a:solidFill>
              </a:rPr>
              <a:t>      Foundation for all subsequent </a:t>
            </a:r>
            <a:br>
              <a:rPr lang="en-US" sz="1600" dirty="0">
                <a:solidFill>
                  <a:schemeClr val="accent1">
                    <a:lumMod val="20000"/>
                    <a:lumOff val="80000"/>
                  </a:schemeClr>
                </a:solidFill>
              </a:rPr>
            </a:br>
            <a:r>
              <a:rPr lang="en-US" sz="1600" dirty="0">
                <a:solidFill>
                  <a:schemeClr val="accent1">
                    <a:lumMod val="20000"/>
                    <a:lumOff val="80000"/>
                  </a:schemeClr>
                </a:solidFill>
              </a:rPr>
              <a:t>         layers, but holds limited </a:t>
            </a:r>
            <a:br>
              <a:rPr lang="en-US" sz="1600" dirty="0">
                <a:solidFill>
                  <a:schemeClr val="accent1">
                    <a:lumMod val="20000"/>
                    <a:lumOff val="80000"/>
                  </a:schemeClr>
                </a:solidFill>
              </a:rPr>
            </a:br>
            <a:r>
              <a:rPr lang="en-US" sz="1600" dirty="0">
                <a:solidFill>
                  <a:schemeClr val="accent1">
                    <a:lumMod val="20000"/>
                    <a:lumOff val="80000"/>
                  </a:schemeClr>
                </a:solidFill>
              </a:rPr>
              <a:t>            value in isolation.</a:t>
            </a:r>
          </a:p>
        </p:txBody>
      </p:sp>
      <p:sp>
        <p:nvSpPr>
          <p:cNvPr id="10" name="Content Placeholder 6">
            <a:extLst>
              <a:ext uri="{FF2B5EF4-FFF2-40B4-BE49-F238E27FC236}">
                <a16:creationId xmlns:a16="http://schemas.microsoft.com/office/drawing/2014/main" id="{CA093B6B-1581-6763-E908-A7781CD336EE}"/>
              </a:ext>
            </a:extLst>
          </p:cNvPr>
          <p:cNvSpPr txBox="1">
            <a:spLocks/>
          </p:cNvSpPr>
          <p:nvPr/>
        </p:nvSpPr>
        <p:spPr>
          <a:xfrm>
            <a:off x="5364088" y="3914160"/>
            <a:ext cx="4283171" cy="116270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accent5">
                    <a:lumMod val="40000"/>
                    <a:lumOff val="60000"/>
                  </a:schemeClr>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bg1">
                    <a:lumMod val="20000"/>
                    <a:lumOff val="80000"/>
                  </a:schemeClr>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bg1">
                    <a:lumMod val="20000"/>
                    <a:lumOff val="80000"/>
                  </a:schemeClr>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bg1">
                    <a:lumMod val="20000"/>
                    <a:lumOff val="80000"/>
                  </a:schemeClr>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bg1">
                    <a:lumMod val="20000"/>
                    <a:lumOff val="80000"/>
                  </a:schemeClr>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1600" dirty="0">
                <a:solidFill>
                  <a:schemeClr val="accent1">
                    <a:lumMod val="20000"/>
                    <a:lumOff val="80000"/>
                  </a:schemeClr>
                </a:solidFill>
              </a:rPr>
              <a:t>Organized structured and </a:t>
            </a:r>
            <a:br>
              <a:rPr lang="en-US" sz="1600" dirty="0">
                <a:solidFill>
                  <a:schemeClr val="accent1">
                    <a:lumMod val="20000"/>
                    <a:lumOff val="80000"/>
                  </a:schemeClr>
                </a:solidFill>
              </a:rPr>
            </a:br>
            <a:r>
              <a:rPr lang="en-US" sz="1600" dirty="0">
                <a:solidFill>
                  <a:schemeClr val="accent1">
                    <a:lumMod val="20000"/>
                    <a:lumOff val="80000"/>
                  </a:schemeClr>
                </a:solidFill>
              </a:rPr>
              <a:t>   contextualized data.  Information is </a:t>
            </a:r>
            <a:br>
              <a:rPr lang="en-US" sz="1600" dirty="0">
                <a:solidFill>
                  <a:schemeClr val="accent1">
                    <a:lumMod val="20000"/>
                    <a:lumOff val="80000"/>
                  </a:schemeClr>
                </a:solidFill>
              </a:rPr>
            </a:br>
            <a:r>
              <a:rPr lang="en-US" sz="1600" dirty="0">
                <a:solidFill>
                  <a:schemeClr val="accent1">
                    <a:lumMod val="20000"/>
                    <a:lumOff val="80000"/>
                  </a:schemeClr>
                </a:solidFill>
              </a:rPr>
              <a:t>      useful for answering basic questions </a:t>
            </a:r>
            <a:br>
              <a:rPr lang="en-US" sz="1600" dirty="0">
                <a:solidFill>
                  <a:schemeClr val="accent1">
                    <a:lumMod val="20000"/>
                    <a:lumOff val="80000"/>
                  </a:schemeClr>
                </a:solidFill>
              </a:rPr>
            </a:br>
            <a:r>
              <a:rPr lang="en-US" sz="1600" dirty="0">
                <a:solidFill>
                  <a:schemeClr val="accent1">
                    <a:lumMod val="20000"/>
                    <a:lumOff val="80000"/>
                  </a:schemeClr>
                </a:solidFill>
              </a:rPr>
              <a:t>         like "who", "what", "where" and </a:t>
            </a:r>
            <a:br>
              <a:rPr lang="en-US" sz="1600" dirty="0">
                <a:solidFill>
                  <a:schemeClr val="accent1">
                    <a:lumMod val="20000"/>
                    <a:lumOff val="80000"/>
                  </a:schemeClr>
                </a:solidFill>
              </a:rPr>
            </a:br>
            <a:r>
              <a:rPr lang="en-US" sz="1600" dirty="0">
                <a:solidFill>
                  <a:schemeClr val="accent1">
                    <a:lumMod val="20000"/>
                    <a:lumOff val="80000"/>
                  </a:schemeClr>
                </a:solidFill>
              </a:rPr>
              <a:t>            "when"</a:t>
            </a:r>
          </a:p>
        </p:txBody>
      </p:sp>
      <p:sp>
        <p:nvSpPr>
          <p:cNvPr id="11" name="Content Placeholder 6">
            <a:extLst>
              <a:ext uri="{FF2B5EF4-FFF2-40B4-BE49-F238E27FC236}">
                <a16:creationId xmlns:a16="http://schemas.microsoft.com/office/drawing/2014/main" id="{9784F443-714D-BDB3-5B41-6257A1254E22}"/>
              </a:ext>
            </a:extLst>
          </p:cNvPr>
          <p:cNvSpPr txBox="1">
            <a:spLocks/>
          </p:cNvSpPr>
          <p:nvPr/>
        </p:nvSpPr>
        <p:spPr>
          <a:xfrm>
            <a:off x="4714913" y="2473968"/>
            <a:ext cx="4283171" cy="116270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accent5">
                    <a:lumMod val="40000"/>
                    <a:lumOff val="60000"/>
                  </a:schemeClr>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bg1">
                    <a:lumMod val="20000"/>
                    <a:lumOff val="80000"/>
                  </a:schemeClr>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bg1">
                    <a:lumMod val="20000"/>
                    <a:lumOff val="80000"/>
                  </a:schemeClr>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bg1">
                    <a:lumMod val="20000"/>
                    <a:lumOff val="80000"/>
                  </a:schemeClr>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bg1">
                    <a:lumMod val="20000"/>
                    <a:lumOff val="80000"/>
                  </a:schemeClr>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1600" dirty="0">
                <a:solidFill>
                  <a:schemeClr val="accent1">
                    <a:lumMod val="20000"/>
                    <a:lumOff val="80000"/>
                  </a:schemeClr>
                </a:solidFill>
              </a:rPr>
              <a:t>The result of analyzing and interpreting</a:t>
            </a:r>
            <a:br>
              <a:rPr lang="en-US" sz="1600" dirty="0">
                <a:solidFill>
                  <a:schemeClr val="accent1">
                    <a:lumMod val="20000"/>
                    <a:lumOff val="80000"/>
                  </a:schemeClr>
                </a:solidFill>
              </a:rPr>
            </a:br>
            <a:r>
              <a:rPr lang="en-US" sz="1600" dirty="0">
                <a:solidFill>
                  <a:schemeClr val="accent1">
                    <a:lumMod val="20000"/>
                    <a:lumOff val="80000"/>
                  </a:schemeClr>
                </a:solidFill>
              </a:rPr>
              <a:t>   information to uncover patters trends </a:t>
            </a:r>
            <a:br>
              <a:rPr lang="en-US" sz="1600" dirty="0">
                <a:solidFill>
                  <a:schemeClr val="accent1">
                    <a:lumMod val="20000"/>
                    <a:lumOff val="80000"/>
                  </a:schemeClr>
                </a:solidFill>
              </a:rPr>
            </a:br>
            <a:r>
              <a:rPr lang="en-US" sz="1600" dirty="0">
                <a:solidFill>
                  <a:schemeClr val="accent1">
                    <a:lumMod val="20000"/>
                    <a:lumOff val="80000"/>
                  </a:schemeClr>
                </a:solidFill>
              </a:rPr>
              <a:t>      and relationships.  Provides an</a:t>
            </a:r>
            <a:br>
              <a:rPr lang="en-US" sz="1600" dirty="0">
                <a:solidFill>
                  <a:schemeClr val="accent1">
                    <a:lumMod val="20000"/>
                    <a:lumOff val="80000"/>
                  </a:schemeClr>
                </a:solidFill>
              </a:rPr>
            </a:br>
            <a:r>
              <a:rPr lang="en-US" sz="1600" dirty="0">
                <a:solidFill>
                  <a:schemeClr val="accent1">
                    <a:lumMod val="20000"/>
                    <a:lumOff val="80000"/>
                  </a:schemeClr>
                </a:solidFill>
              </a:rPr>
              <a:t>         understanding of "how" and "why" </a:t>
            </a:r>
            <a:br>
              <a:rPr lang="en-US" sz="1600" dirty="0">
                <a:solidFill>
                  <a:schemeClr val="accent1">
                    <a:lumMod val="20000"/>
                    <a:lumOff val="80000"/>
                  </a:schemeClr>
                </a:solidFill>
              </a:rPr>
            </a:br>
            <a:r>
              <a:rPr lang="en-US" sz="1600" dirty="0">
                <a:solidFill>
                  <a:schemeClr val="accent1">
                    <a:lumMod val="20000"/>
                    <a:lumOff val="80000"/>
                  </a:schemeClr>
                </a:solidFill>
              </a:rPr>
              <a:t>            certain phenomena occur.</a:t>
            </a:r>
          </a:p>
        </p:txBody>
      </p:sp>
      <p:sp>
        <p:nvSpPr>
          <p:cNvPr id="19" name="Arrow: Bent 18">
            <a:extLst>
              <a:ext uri="{FF2B5EF4-FFF2-40B4-BE49-F238E27FC236}">
                <a16:creationId xmlns:a16="http://schemas.microsoft.com/office/drawing/2014/main" id="{CF0BFE52-4718-7D64-0FD7-2CEE70AF30AC}"/>
              </a:ext>
            </a:extLst>
          </p:cNvPr>
          <p:cNvSpPr/>
          <p:nvPr/>
        </p:nvSpPr>
        <p:spPr>
          <a:xfrm>
            <a:off x="636218" y="4293096"/>
            <a:ext cx="695422" cy="864096"/>
          </a:xfrm>
          <a:prstGeom prst="ben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Arrow: Bent 19">
            <a:extLst>
              <a:ext uri="{FF2B5EF4-FFF2-40B4-BE49-F238E27FC236}">
                <a16:creationId xmlns:a16="http://schemas.microsoft.com/office/drawing/2014/main" id="{D34619C4-994E-76A5-8177-5F5BC867B0FB}"/>
              </a:ext>
            </a:extLst>
          </p:cNvPr>
          <p:cNvSpPr/>
          <p:nvPr/>
        </p:nvSpPr>
        <p:spPr>
          <a:xfrm>
            <a:off x="1307965" y="2924944"/>
            <a:ext cx="695422" cy="864096"/>
          </a:xfrm>
          <a:prstGeom prst="ben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Bent 20">
            <a:extLst>
              <a:ext uri="{FF2B5EF4-FFF2-40B4-BE49-F238E27FC236}">
                <a16:creationId xmlns:a16="http://schemas.microsoft.com/office/drawing/2014/main" id="{EA1F8D2E-98B1-EE17-04BA-4138ECC93AD3}"/>
              </a:ext>
            </a:extLst>
          </p:cNvPr>
          <p:cNvSpPr/>
          <p:nvPr/>
        </p:nvSpPr>
        <p:spPr>
          <a:xfrm>
            <a:off x="1979712" y="1556792"/>
            <a:ext cx="695422" cy="864096"/>
          </a:xfrm>
          <a:prstGeom prst="ben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852712-C84A-4F37-FF1F-E1AC14A8D927}"/>
              </a:ext>
            </a:extLst>
          </p:cNvPr>
          <p:cNvSpPr txBox="1"/>
          <p:nvPr/>
        </p:nvSpPr>
        <p:spPr>
          <a:xfrm>
            <a:off x="36010" y="4016049"/>
            <a:ext cx="1295630" cy="369332"/>
          </a:xfrm>
          <a:prstGeom prst="rect">
            <a:avLst/>
          </a:prstGeom>
          <a:noFill/>
        </p:spPr>
        <p:txBody>
          <a:bodyPr wrap="square">
            <a:spAutoFit/>
          </a:bodyPr>
          <a:lstStyle/>
          <a:p>
            <a:r>
              <a:rPr lang="en-US" sz="1800" dirty="0">
                <a:solidFill>
                  <a:schemeClr val="accent5">
                    <a:lumMod val="20000"/>
                    <a:lumOff val="80000"/>
                  </a:schemeClr>
                </a:solidFill>
              </a:rPr>
              <a:t>+ context</a:t>
            </a:r>
            <a:endParaRPr lang="en-US" dirty="0">
              <a:solidFill>
                <a:schemeClr val="accent5">
                  <a:lumMod val="20000"/>
                  <a:lumOff val="80000"/>
                </a:schemeClr>
              </a:solidFill>
            </a:endParaRPr>
          </a:p>
        </p:txBody>
      </p:sp>
      <p:sp>
        <p:nvSpPr>
          <p:cNvPr id="24" name="TextBox 23">
            <a:extLst>
              <a:ext uri="{FF2B5EF4-FFF2-40B4-BE49-F238E27FC236}">
                <a16:creationId xmlns:a16="http://schemas.microsoft.com/office/drawing/2014/main" id="{FA71E753-7276-81E4-5543-677A943BD231}"/>
              </a:ext>
            </a:extLst>
          </p:cNvPr>
          <p:cNvSpPr txBox="1"/>
          <p:nvPr/>
        </p:nvSpPr>
        <p:spPr>
          <a:xfrm>
            <a:off x="684082" y="2620601"/>
            <a:ext cx="1295630" cy="369332"/>
          </a:xfrm>
          <a:prstGeom prst="rect">
            <a:avLst/>
          </a:prstGeom>
          <a:noFill/>
        </p:spPr>
        <p:txBody>
          <a:bodyPr wrap="square">
            <a:spAutoFit/>
          </a:bodyPr>
          <a:lstStyle/>
          <a:p>
            <a:r>
              <a:rPr lang="en-US" sz="1800" dirty="0">
                <a:solidFill>
                  <a:schemeClr val="accent5">
                    <a:lumMod val="20000"/>
                    <a:lumOff val="80000"/>
                  </a:schemeClr>
                </a:solidFill>
              </a:rPr>
              <a:t>+ meaning</a:t>
            </a:r>
            <a:endParaRPr lang="en-US" dirty="0">
              <a:solidFill>
                <a:schemeClr val="accent5">
                  <a:lumMod val="20000"/>
                  <a:lumOff val="80000"/>
                </a:schemeClr>
              </a:solidFill>
            </a:endParaRPr>
          </a:p>
        </p:txBody>
      </p:sp>
      <p:sp>
        <p:nvSpPr>
          <p:cNvPr id="25" name="TextBox 24">
            <a:extLst>
              <a:ext uri="{FF2B5EF4-FFF2-40B4-BE49-F238E27FC236}">
                <a16:creationId xmlns:a16="http://schemas.microsoft.com/office/drawing/2014/main" id="{93436E62-4C11-8A77-F65D-F8E54A4AAEC3}"/>
              </a:ext>
            </a:extLst>
          </p:cNvPr>
          <p:cNvSpPr txBox="1"/>
          <p:nvPr/>
        </p:nvSpPr>
        <p:spPr>
          <a:xfrm>
            <a:off x="1548178" y="1233603"/>
            <a:ext cx="1295630" cy="369332"/>
          </a:xfrm>
          <a:prstGeom prst="rect">
            <a:avLst/>
          </a:prstGeom>
          <a:noFill/>
        </p:spPr>
        <p:txBody>
          <a:bodyPr wrap="square">
            <a:spAutoFit/>
          </a:bodyPr>
          <a:lstStyle/>
          <a:p>
            <a:r>
              <a:rPr lang="en-US" sz="1800" dirty="0">
                <a:solidFill>
                  <a:schemeClr val="accent5">
                    <a:lumMod val="20000"/>
                    <a:lumOff val="80000"/>
                  </a:schemeClr>
                </a:solidFill>
              </a:rPr>
              <a:t>+ insight</a:t>
            </a:r>
            <a:endParaRPr lang="en-US" dirty="0">
              <a:solidFill>
                <a:schemeClr val="accent5">
                  <a:lumMod val="20000"/>
                  <a:lumOff val="80000"/>
                </a:schemeClr>
              </a:solidFill>
            </a:endParaRPr>
          </a:p>
        </p:txBody>
      </p:sp>
    </p:spTree>
    <p:extLst>
      <p:ext uri="{BB962C8B-B14F-4D97-AF65-F5344CB8AC3E}">
        <p14:creationId xmlns:p14="http://schemas.microsoft.com/office/powerpoint/2010/main" val="2427170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2B40-B815-52F2-EFAE-F29206882A1B}"/>
              </a:ext>
            </a:extLst>
          </p:cNvPr>
          <p:cNvSpPr>
            <a:spLocks noGrp="1"/>
          </p:cNvSpPr>
          <p:nvPr>
            <p:ph type="title"/>
          </p:nvPr>
        </p:nvSpPr>
        <p:spPr>
          <a:xfrm>
            <a:off x="251520" y="284176"/>
            <a:ext cx="8640960" cy="552536"/>
          </a:xfrm>
        </p:spPr>
        <p:txBody>
          <a:bodyPr>
            <a:normAutofit fontScale="90000"/>
          </a:bodyPr>
          <a:lstStyle/>
          <a:p>
            <a:r>
              <a:rPr lang="en-US" dirty="0"/>
              <a:t>Fundamental IM Concepts</a:t>
            </a:r>
          </a:p>
        </p:txBody>
      </p:sp>
      <p:sp>
        <p:nvSpPr>
          <p:cNvPr id="3" name="Content Placeholder 2">
            <a:extLst>
              <a:ext uri="{FF2B5EF4-FFF2-40B4-BE49-F238E27FC236}">
                <a16:creationId xmlns:a16="http://schemas.microsoft.com/office/drawing/2014/main" id="{BE73391D-0905-FF74-1FD6-47AE86D273C1}"/>
              </a:ext>
            </a:extLst>
          </p:cNvPr>
          <p:cNvSpPr>
            <a:spLocks noGrp="1"/>
          </p:cNvSpPr>
          <p:nvPr>
            <p:ph idx="1"/>
          </p:nvPr>
        </p:nvSpPr>
        <p:spPr>
          <a:xfrm>
            <a:off x="251520" y="1183478"/>
            <a:ext cx="8723317" cy="5021168"/>
          </a:xfrm>
        </p:spPr>
        <p:txBody>
          <a:bodyPr/>
          <a:lstStyle/>
          <a:p>
            <a:r>
              <a:rPr lang="en-US" dirty="0"/>
              <a:t>identification of information needs</a:t>
            </a:r>
          </a:p>
          <a:p>
            <a:pPr lvl="1"/>
            <a:r>
              <a:rPr lang="en-US" dirty="0"/>
              <a:t>Organization of information</a:t>
            </a:r>
          </a:p>
          <a:p>
            <a:r>
              <a:rPr lang="en-US" dirty="0"/>
              <a:t>acquisition and creation of information</a:t>
            </a:r>
          </a:p>
          <a:p>
            <a:pPr lvl="1"/>
            <a:r>
              <a:rPr lang="en-US" dirty="0"/>
              <a:t>Database creation and population</a:t>
            </a:r>
          </a:p>
          <a:p>
            <a:r>
              <a:rPr lang="en-US" dirty="0"/>
              <a:t>organization and storage of information</a:t>
            </a:r>
          </a:p>
          <a:p>
            <a:pPr lvl="1"/>
            <a:r>
              <a:rPr lang="en-US" dirty="0"/>
              <a:t>Quantum storage</a:t>
            </a:r>
          </a:p>
          <a:p>
            <a:pPr lvl="1"/>
            <a:r>
              <a:rPr lang="en-US" dirty="0"/>
              <a:t>Database modeling (ER diagrams) – high level</a:t>
            </a:r>
          </a:p>
          <a:p>
            <a:pPr lvl="1"/>
            <a:r>
              <a:rPr lang="en-US" dirty="0"/>
              <a:t>Database table structures</a:t>
            </a:r>
          </a:p>
          <a:p>
            <a:r>
              <a:rPr lang="en-US" dirty="0"/>
              <a:t>information access and dissemination</a:t>
            </a:r>
          </a:p>
          <a:p>
            <a:pPr lvl="1"/>
            <a:r>
              <a:rPr lang="en-US" dirty="0"/>
              <a:t>Database systems</a:t>
            </a:r>
          </a:p>
          <a:p>
            <a:pPr lvl="1"/>
            <a:r>
              <a:rPr lang="en-US" dirty="0"/>
              <a:t>Structured Query Language (SQL) – basic retrieval</a:t>
            </a:r>
          </a:p>
          <a:p>
            <a:r>
              <a:rPr lang="en-US" dirty="0"/>
              <a:t>analysis and interpretation of information</a:t>
            </a:r>
          </a:p>
          <a:p>
            <a:pPr lvl="1"/>
            <a:r>
              <a:rPr lang="en-US" dirty="0"/>
              <a:t>Structured Query Language (SQL) – aggregate functions</a:t>
            </a:r>
          </a:p>
        </p:txBody>
      </p:sp>
      <p:sp>
        <p:nvSpPr>
          <p:cNvPr id="10" name="Slide Number Placeholder 9">
            <a:extLst>
              <a:ext uri="{FF2B5EF4-FFF2-40B4-BE49-F238E27FC236}">
                <a16:creationId xmlns:a16="http://schemas.microsoft.com/office/drawing/2014/main" id="{140B9F18-8115-506F-E079-DDB2CD3A85B9}"/>
              </a:ext>
            </a:extLst>
          </p:cNvPr>
          <p:cNvSpPr>
            <a:spLocks noGrp="1"/>
          </p:cNvSpPr>
          <p:nvPr>
            <p:ph type="sldNum" sz="quarter" idx="12"/>
          </p:nvPr>
        </p:nvSpPr>
        <p:spPr/>
        <p:txBody>
          <a:bodyPr/>
          <a:lstStyle/>
          <a:p>
            <a:pPr>
              <a:defRPr/>
            </a:pPr>
            <a:fld id="{4606AE16-8D53-A649-9482-7C8DBD7175B3}" type="slidenum">
              <a:rPr lang="en-US" smtClean="0"/>
              <a:pPr>
                <a:defRPr/>
              </a:pPr>
              <a:t>4</a:t>
            </a:fld>
            <a:endParaRPr lang="en-US"/>
          </a:p>
        </p:txBody>
      </p:sp>
    </p:spTree>
    <p:extLst>
      <p:ext uri="{BB962C8B-B14F-4D97-AF65-F5344CB8AC3E}">
        <p14:creationId xmlns:p14="http://schemas.microsoft.com/office/powerpoint/2010/main" val="1458966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7208-FD7A-2B97-C8D9-3DA884DA2633}"/>
              </a:ext>
            </a:extLst>
          </p:cNvPr>
          <p:cNvSpPr>
            <a:spLocks noGrp="1"/>
          </p:cNvSpPr>
          <p:nvPr>
            <p:ph type="title"/>
          </p:nvPr>
        </p:nvSpPr>
        <p:spPr/>
        <p:txBody>
          <a:bodyPr/>
          <a:lstStyle/>
          <a:p>
            <a:r>
              <a:rPr lang="en-US" dirty="0"/>
              <a:t>DMBOK</a:t>
            </a:r>
          </a:p>
        </p:txBody>
      </p:sp>
      <p:sp>
        <p:nvSpPr>
          <p:cNvPr id="3" name="Content Placeholder 2">
            <a:extLst>
              <a:ext uri="{FF2B5EF4-FFF2-40B4-BE49-F238E27FC236}">
                <a16:creationId xmlns:a16="http://schemas.microsoft.com/office/drawing/2014/main" id="{396D9323-8E3B-FE9E-2663-522A647CD595}"/>
              </a:ext>
            </a:extLst>
          </p:cNvPr>
          <p:cNvSpPr>
            <a:spLocks noGrp="1"/>
          </p:cNvSpPr>
          <p:nvPr>
            <p:ph idx="1"/>
          </p:nvPr>
        </p:nvSpPr>
        <p:spPr/>
        <p:txBody>
          <a:bodyPr>
            <a:normAutofit/>
          </a:bodyPr>
          <a:lstStyle/>
          <a:p>
            <a:r>
              <a:rPr lang="en-US" sz="2000" dirty="0">
                <a:solidFill>
                  <a:schemeClr val="bg1">
                    <a:lumMod val="20000"/>
                    <a:lumOff val="80000"/>
                  </a:schemeClr>
                </a:solidFill>
              </a:rPr>
              <a:t>Data and information are also vital to the day-to-day operations of most organizations.  They have been called the ‘currency’, the ‘life blood’, and even the ‘new oil’ of the information economy.</a:t>
            </a:r>
          </a:p>
          <a:p>
            <a:r>
              <a:rPr lang="en-US" sz="2000" dirty="0">
                <a:solidFill>
                  <a:schemeClr val="bg1">
                    <a:lumMod val="20000"/>
                    <a:lumOff val="80000"/>
                  </a:schemeClr>
                </a:solidFill>
              </a:rPr>
              <a:t>To support the data management </a:t>
            </a:r>
            <a:br>
              <a:rPr lang="en-US" sz="2000" dirty="0">
                <a:solidFill>
                  <a:schemeClr val="bg1">
                    <a:lumMod val="20000"/>
                    <a:lumOff val="80000"/>
                  </a:schemeClr>
                </a:solidFill>
              </a:rPr>
            </a:br>
            <a:r>
              <a:rPr lang="en-US" sz="2000" dirty="0">
                <a:solidFill>
                  <a:schemeClr val="bg1">
                    <a:lumMod val="20000"/>
                    <a:lumOff val="80000"/>
                  </a:schemeClr>
                </a:solidFill>
              </a:rPr>
              <a:t>professionals who carry out the work, </a:t>
            </a:r>
            <a:br>
              <a:rPr lang="en-US" sz="2000" dirty="0">
                <a:solidFill>
                  <a:schemeClr val="bg1">
                    <a:lumMod val="20000"/>
                    <a:lumOff val="80000"/>
                  </a:schemeClr>
                </a:solidFill>
              </a:rPr>
            </a:br>
            <a:r>
              <a:rPr lang="en-US" sz="2000" dirty="0">
                <a:solidFill>
                  <a:schemeClr val="bg1">
                    <a:lumMod val="20000"/>
                    <a:lumOff val="80000"/>
                  </a:schemeClr>
                </a:solidFill>
              </a:rPr>
              <a:t>DAMA International (The Data </a:t>
            </a:r>
            <a:br>
              <a:rPr lang="en-US" sz="2000" dirty="0">
                <a:solidFill>
                  <a:schemeClr val="bg1">
                    <a:lumMod val="20000"/>
                    <a:lumOff val="80000"/>
                  </a:schemeClr>
                </a:solidFill>
              </a:rPr>
            </a:br>
            <a:r>
              <a:rPr lang="en-US" sz="2000" dirty="0">
                <a:solidFill>
                  <a:schemeClr val="bg1">
                    <a:lumMod val="20000"/>
                    <a:lumOff val="80000"/>
                  </a:schemeClr>
                </a:solidFill>
              </a:rPr>
              <a:t>Management Association) has </a:t>
            </a:r>
            <a:br>
              <a:rPr lang="en-US" sz="2000" dirty="0">
                <a:solidFill>
                  <a:schemeClr val="bg1">
                    <a:lumMod val="20000"/>
                    <a:lumOff val="80000"/>
                  </a:schemeClr>
                </a:solidFill>
              </a:rPr>
            </a:br>
            <a:r>
              <a:rPr lang="en-US" sz="2000" dirty="0">
                <a:solidFill>
                  <a:schemeClr val="bg1">
                    <a:lumMod val="20000"/>
                    <a:lumOff val="80000"/>
                  </a:schemeClr>
                </a:solidFill>
              </a:rPr>
              <a:t>produced the second edition of </a:t>
            </a:r>
            <a:br>
              <a:rPr lang="en-US" sz="2000" dirty="0">
                <a:solidFill>
                  <a:schemeClr val="bg1">
                    <a:lumMod val="20000"/>
                    <a:lumOff val="80000"/>
                  </a:schemeClr>
                </a:solidFill>
              </a:rPr>
            </a:br>
            <a:r>
              <a:rPr lang="en-US" sz="2000" dirty="0">
                <a:solidFill>
                  <a:schemeClr val="bg1">
                    <a:lumMod val="20000"/>
                    <a:lumOff val="80000"/>
                  </a:schemeClr>
                </a:solidFill>
              </a:rPr>
              <a:t>The DAMA Guide to the Data </a:t>
            </a:r>
            <a:br>
              <a:rPr lang="en-US" sz="2000" dirty="0">
                <a:solidFill>
                  <a:schemeClr val="bg1">
                    <a:lumMod val="20000"/>
                    <a:lumOff val="80000"/>
                  </a:schemeClr>
                </a:solidFill>
              </a:rPr>
            </a:br>
            <a:r>
              <a:rPr lang="en-US" sz="2000" dirty="0">
                <a:solidFill>
                  <a:schemeClr val="bg1">
                    <a:lumMod val="20000"/>
                    <a:lumOff val="80000"/>
                  </a:schemeClr>
                </a:solidFill>
              </a:rPr>
              <a:t>Management Body of Knowledge </a:t>
            </a:r>
            <a:br>
              <a:rPr lang="en-US" sz="2000" dirty="0">
                <a:solidFill>
                  <a:schemeClr val="bg1">
                    <a:lumMod val="20000"/>
                    <a:lumOff val="80000"/>
                  </a:schemeClr>
                </a:solidFill>
              </a:rPr>
            </a:br>
            <a:r>
              <a:rPr lang="en-US" sz="2000" dirty="0">
                <a:solidFill>
                  <a:schemeClr val="bg1">
                    <a:lumMod val="20000"/>
                    <a:lumOff val="80000"/>
                  </a:schemeClr>
                </a:solidFill>
              </a:rPr>
              <a:t>(DMBOK2).</a:t>
            </a:r>
            <a:endParaRPr lang="en-US" sz="2000" dirty="0"/>
          </a:p>
        </p:txBody>
      </p:sp>
      <p:sp>
        <p:nvSpPr>
          <p:cNvPr id="4" name="Slide Number Placeholder 3">
            <a:extLst>
              <a:ext uri="{FF2B5EF4-FFF2-40B4-BE49-F238E27FC236}">
                <a16:creationId xmlns:a16="http://schemas.microsoft.com/office/drawing/2014/main" id="{EFF1AC33-D8D0-561F-687F-F990B2E79346}"/>
              </a:ext>
            </a:extLst>
          </p:cNvPr>
          <p:cNvSpPr>
            <a:spLocks noGrp="1"/>
          </p:cNvSpPr>
          <p:nvPr>
            <p:ph type="sldNum" sz="quarter" idx="12"/>
          </p:nvPr>
        </p:nvSpPr>
        <p:spPr/>
        <p:txBody>
          <a:bodyPr/>
          <a:lstStyle/>
          <a:p>
            <a:pPr>
              <a:defRPr/>
            </a:pPr>
            <a:fld id="{4606AE16-8D53-A649-9482-7C8DBD7175B3}" type="slidenum">
              <a:rPr lang="en-US" smtClean="0"/>
              <a:pPr>
                <a:defRPr/>
              </a:pPr>
              <a:t>5</a:t>
            </a:fld>
            <a:endParaRPr lang="en-US"/>
          </a:p>
        </p:txBody>
      </p:sp>
      <p:pic>
        <p:nvPicPr>
          <p:cNvPr id="6" name="Picture 5" descr="A diagram of data governance&#10;&#10;Description automatically generated">
            <a:extLst>
              <a:ext uri="{FF2B5EF4-FFF2-40B4-BE49-F238E27FC236}">
                <a16:creationId xmlns:a16="http://schemas.microsoft.com/office/drawing/2014/main" id="{CB601E1E-5EA3-7277-8E2F-B1F38053470B}"/>
              </a:ext>
            </a:extLst>
          </p:cNvPr>
          <p:cNvPicPr>
            <a:picLocks noChangeAspect="1"/>
          </p:cNvPicPr>
          <p:nvPr/>
        </p:nvPicPr>
        <p:blipFill>
          <a:blip r:embed="rId2"/>
          <a:stretch>
            <a:fillRect/>
          </a:stretch>
        </p:blipFill>
        <p:spPr>
          <a:xfrm>
            <a:off x="4544049" y="2256147"/>
            <a:ext cx="4288634" cy="4133088"/>
          </a:xfrm>
          <a:prstGeom prst="rect">
            <a:avLst/>
          </a:prstGeom>
        </p:spPr>
      </p:pic>
      <p:sp>
        <p:nvSpPr>
          <p:cNvPr id="8" name="TextBox 7">
            <a:extLst>
              <a:ext uri="{FF2B5EF4-FFF2-40B4-BE49-F238E27FC236}">
                <a16:creationId xmlns:a16="http://schemas.microsoft.com/office/drawing/2014/main" id="{7CEDF435-9C23-1761-1DCC-00D6225E2F01}"/>
              </a:ext>
            </a:extLst>
          </p:cNvPr>
          <p:cNvSpPr txBox="1"/>
          <p:nvPr/>
        </p:nvSpPr>
        <p:spPr>
          <a:xfrm>
            <a:off x="169163" y="6063808"/>
            <a:ext cx="5242021" cy="738664"/>
          </a:xfrm>
          <a:prstGeom prst="rect">
            <a:avLst/>
          </a:prstGeom>
          <a:noFill/>
        </p:spPr>
        <p:txBody>
          <a:bodyPr wrap="square">
            <a:spAutoFit/>
          </a:bodyPr>
          <a:lstStyle/>
          <a:p>
            <a:r>
              <a:rPr lang="en-US" sz="1400" b="0" i="1" dirty="0">
                <a:solidFill>
                  <a:schemeClr val="accent3">
                    <a:lumMod val="20000"/>
                    <a:lumOff val="80000"/>
                  </a:schemeClr>
                </a:solidFill>
                <a:effectLst/>
                <a:latin typeface="Open-Sans"/>
              </a:rPr>
              <a:t>DAMA. Earley, S., &amp; Henderson, D., Sebastian-Coleman, L (Eds.). </a:t>
            </a:r>
            <a:br>
              <a:rPr lang="en-US" sz="1400" b="0" i="1" dirty="0">
                <a:solidFill>
                  <a:schemeClr val="accent3">
                    <a:lumMod val="20000"/>
                    <a:lumOff val="80000"/>
                  </a:schemeClr>
                </a:solidFill>
                <a:effectLst/>
                <a:latin typeface="Open-Sans"/>
              </a:rPr>
            </a:br>
            <a:r>
              <a:rPr lang="en-US" sz="1400" b="0" i="1" dirty="0">
                <a:solidFill>
                  <a:schemeClr val="accent3">
                    <a:lumMod val="20000"/>
                    <a:lumOff val="80000"/>
                  </a:schemeClr>
                </a:solidFill>
                <a:effectLst/>
                <a:latin typeface="Open-Sans"/>
              </a:rPr>
              <a:t>The DAMA Guide to the Data Management Body of Knowledge (DAMA-DM BOK). Bradley Beach, NJ: Technics Publications, LLC. 2017.</a:t>
            </a:r>
            <a:endParaRPr lang="en-US" sz="1400" i="1" dirty="0">
              <a:solidFill>
                <a:schemeClr val="accent3">
                  <a:lumMod val="20000"/>
                  <a:lumOff val="80000"/>
                </a:schemeClr>
              </a:solidFill>
            </a:endParaRPr>
          </a:p>
        </p:txBody>
      </p:sp>
    </p:spTree>
    <p:extLst>
      <p:ext uri="{BB962C8B-B14F-4D97-AF65-F5344CB8AC3E}">
        <p14:creationId xmlns:p14="http://schemas.microsoft.com/office/powerpoint/2010/main" val="596662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7208-FD7A-2B97-C8D9-3DA884DA2633}"/>
              </a:ext>
            </a:extLst>
          </p:cNvPr>
          <p:cNvSpPr>
            <a:spLocks noGrp="1"/>
          </p:cNvSpPr>
          <p:nvPr>
            <p:ph type="title"/>
          </p:nvPr>
        </p:nvSpPr>
        <p:spPr/>
        <p:txBody>
          <a:bodyPr/>
          <a:lstStyle/>
          <a:p>
            <a:r>
              <a:rPr lang="en-US" dirty="0"/>
              <a:t>DMBOK in Other Courses</a:t>
            </a:r>
          </a:p>
        </p:txBody>
      </p:sp>
      <p:sp>
        <p:nvSpPr>
          <p:cNvPr id="4" name="Slide Number Placeholder 3">
            <a:extLst>
              <a:ext uri="{FF2B5EF4-FFF2-40B4-BE49-F238E27FC236}">
                <a16:creationId xmlns:a16="http://schemas.microsoft.com/office/drawing/2014/main" id="{EFF1AC33-D8D0-561F-687F-F990B2E79346}"/>
              </a:ext>
            </a:extLst>
          </p:cNvPr>
          <p:cNvSpPr>
            <a:spLocks noGrp="1"/>
          </p:cNvSpPr>
          <p:nvPr>
            <p:ph type="sldNum" sz="quarter" idx="12"/>
          </p:nvPr>
        </p:nvSpPr>
        <p:spPr/>
        <p:txBody>
          <a:bodyPr/>
          <a:lstStyle/>
          <a:p>
            <a:pPr>
              <a:defRPr/>
            </a:pPr>
            <a:fld id="{4606AE16-8D53-A649-9482-7C8DBD7175B3}" type="slidenum">
              <a:rPr lang="en-US" smtClean="0"/>
              <a:pPr>
                <a:defRPr/>
              </a:pPr>
              <a:t>6</a:t>
            </a:fld>
            <a:endParaRPr lang="en-US"/>
          </a:p>
        </p:txBody>
      </p:sp>
      <p:sp>
        <p:nvSpPr>
          <p:cNvPr id="8" name="TextBox 7">
            <a:extLst>
              <a:ext uri="{FF2B5EF4-FFF2-40B4-BE49-F238E27FC236}">
                <a16:creationId xmlns:a16="http://schemas.microsoft.com/office/drawing/2014/main" id="{7CEDF435-9C23-1761-1DCC-00D6225E2F01}"/>
              </a:ext>
            </a:extLst>
          </p:cNvPr>
          <p:cNvSpPr txBox="1"/>
          <p:nvPr/>
        </p:nvSpPr>
        <p:spPr>
          <a:xfrm>
            <a:off x="169163" y="6063808"/>
            <a:ext cx="5242021" cy="738664"/>
          </a:xfrm>
          <a:prstGeom prst="rect">
            <a:avLst/>
          </a:prstGeom>
          <a:noFill/>
        </p:spPr>
        <p:txBody>
          <a:bodyPr wrap="square">
            <a:spAutoFit/>
          </a:bodyPr>
          <a:lstStyle/>
          <a:p>
            <a:r>
              <a:rPr lang="en-US" sz="1400" b="0" i="1" dirty="0">
                <a:solidFill>
                  <a:schemeClr val="accent3">
                    <a:lumMod val="20000"/>
                    <a:lumOff val="80000"/>
                  </a:schemeClr>
                </a:solidFill>
                <a:effectLst/>
                <a:latin typeface="Open-Sans"/>
              </a:rPr>
              <a:t>DAMA. Earley, S., &amp; Henderson, D., Sebastian-Coleman, L (Eds.). </a:t>
            </a:r>
            <a:br>
              <a:rPr lang="en-US" sz="1400" b="0" i="1" dirty="0">
                <a:solidFill>
                  <a:schemeClr val="accent3">
                    <a:lumMod val="20000"/>
                    <a:lumOff val="80000"/>
                  </a:schemeClr>
                </a:solidFill>
                <a:effectLst/>
                <a:latin typeface="Open-Sans"/>
              </a:rPr>
            </a:br>
            <a:r>
              <a:rPr lang="en-US" sz="1400" b="0" i="1" dirty="0">
                <a:solidFill>
                  <a:schemeClr val="accent3">
                    <a:lumMod val="20000"/>
                    <a:lumOff val="80000"/>
                  </a:schemeClr>
                </a:solidFill>
                <a:effectLst/>
                <a:latin typeface="Open-Sans"/>
              </a:rPr>
              <a:t>The DAMA Guide to the Data Management Body of Knowledge (DAMA-DM BOK). Bradley Beach, NJ: Technics Publications, LLC. 2017.</a:t>
            </a:r>
            <a:endParaRPr lang="en-US" sz="1400" i="1" dirty="0">
              <a:solidFill>
                <a:schemeClr val="accent3">
                  <a:lumMod val="20000"/>
                  <a:lumOff val="80000"/>
                </a:schemeClr>
              </a:solidFill>
            </a:endParaRPr>
          </a:p>
        </p:txBody>
      </p:sp>
      <p:sp>
        <p:nvSpPr>
          <p:cNvPr id="5" name="TextBox 4">
            <a:extLst>
              <a:ext uri="{FF2B5EF4-FFF2-40B4-BE49-F238E27FC236}">
                <a16:creationId xmlns:a16="http://schemas.microsoft.com/office/drawing/2014/main" id="{075DCE49-063E-6346-75B7-BEF31DC15FA5}"/>
              </a:ext>
            </a:extLst>
          </p:cNvPr>
          <p:cNvSpPr txBox="1"/>
          <p:nvPr/>
        </p:nvSpPr>
        <p:spPr>
          <a:xfrm>
            <a:off x="169163" y="1101930"/>
            <a:ext cx="8640961" cy="4524315"/>
          </a:xfrm>
          <a:prstGeom prst="rect">
            <a:avLst/>
          </a:prstGeom>
          <a:noFill/>
        </p:spPr>
        <p:txBody>
          <a:bodyPr wrap="square" rtlCol="0">
            <a:spAutoFit/>
          </a:bodyPr>
          <a:lstStyle/>
          <a:p>
            <a:r>
              <a:rPr lang="en-US" dirty="0"/>
              <a:t>CS 02435 - Database Systems: Theory and Programming </a:t>
            </a:r>
            <a:r>
              <a:rPr lang="en-US" dirty="0">
                <a:solidFill>
                  <a:srgbClr val="51C6D2"/>
                </a:solidFill>
                <a:sym typeface="Wingdings" panose="05000000000000000000" pitchFamily="2" charset="2"/>
              </a:rPr>
              <a:t></a:t>
            </a:r>
            <a:endParaRPr lang="en-US" dirty="0">
              <a:solidFill>
                <a:srgbClr val="51C6D2"/>
              </a:solidFill>
            </a:endParaRPr>
          </a:p>
          <a:p>
            <a:r>
              <a:rPr lang="en-US" dirty="0"/>
              <a:t>CS 02440 - Data Warehousing  </a:t>
            </a:r>
            <a:r>
              <a:rPr lang="en-US" dirty="0">
                <a:solidFill>
                  <a:schemeClr val="accent6">
                    <a:lumMod val="40000"/>
                    <a:lumOff val="60000"/>
                  </a:schemeClr>
                </a:solidFill>
                <a:sym typeface="Wingdings" panose="05000000000000000000" pitchFamily="2" charset="2"/>
              </a:rPr>
              <a:t></a:t>
            </a:r>
            <a:endParaRPr lang="en-US" dirty="0">
              <a:solidFill>
                <a:schemeClr val="accent6">
                  <a:lumMod val="40000"/>
                  <a:lumOff val="60000"/>
                </a:schemeClr>
              </a:solidFill>
            </a:endParaRPr>
          </a:p>
          <a:p>
            <a:r>
              <a:rPr lang="en-US" dirty="0"/>
              <a:t>CS 02480 - Introduction to Data Mining  </a:t>
            </a:r>
            <a:r>
              <a:rPr lang="en-US" dirty="0">
                <a:solidFill>
                  <a:srgbClr val="F973FC"/>
                </a:solidFill>
                <a:sym typeface="Wingdings" panose="05000000000000000000" pitchFamily="2" charset="2"/>
              </a:rPr>
              <a:t></a:t>
            </a:r>
            <a:endParaRPr lang="en-US" dirty="0">
              <a:solidFill>
                <a:srgbClr val="F973FC"/>
              </a:solidFill>
            </a:endParaRPr>
          </a:p>
          <a:p>
            <a:r>
              <a:rPr lang="en-US" dirty="0"/>
              <a:t>CS 02485 - Web and Text Mining  </a:t>
            </a:r>
            <a:r>
              <a:rPr lang="en-US" dirty="0">
                <a:solidFill>
                  <a:srgbClr val="92D050"/>
                </a:solidFill>
                <a:sym typeface="Wingdings" panose="05000000000000000000" pitchFamily="2" charset="2"/>
              </a:rPr>
              <a:t></a:t>
            </a:r>
          </a:p>
          <a:p>
            <a:endParaRPr lang="en-US" dirty="0">
              <a:solidFill>
                <a:srgbClr val="92D050"/>
              </a:solidFill>
              <a:sym typeface="Wingdings" panose="05000000000000000000" pitchFamily="2" charset="2"/>
            </a:endParaRPr>
          </a:p>
          <a:p>
            <a:r>
              <a:rPr lang="en-US" dirty="0">
                <a:solidFill>
                  <a:schemeClr val="accent2">
                    <a:lumMod val="75000"/>
                  </a:schemeClr>
                </a:solidFill>
                <a:sym typeface="Wingdings" panose="05000000000000000000" pitchFamily="2" charset="2"/>
              </a:rPr>
              <a:t>This course </a:t>
            </a:r>
          </a:p>
          <a:p>
            <a:endParaRPr lang="en-US" dirty="0">
              <a:solidFill>
                <a:schemeClr val="accent2">
                  <a:lumMod val="75000"/>
                </a:schemeClr>
              </a:solidFill>
              <a:sym typeface="Wingdings" panose="05000000000000000000" pitchFamily="2" charset="2"/>
            </a:endParaRPr>
          </a:p>
          <a:p>
            <a:r>
              <a:rPr lang="en-US" dirty="0">
                <a:solidFill>
                  <a:schemeClr val="tx2">
                    <a:lumMod val="75000"/>
                  </a:schemeClr>
                </a:solidFill>
              </a:rPr>
              <a:t>The DAMA Wheel defines the Data </a:t>
            </a:r>
            <a:br>
              <a:rPr lang="en-US" dirty="0">
                <a:solidFill>
                  <a:schemeClr val="tx2">
                    <a:lumMod val="75000"/>
                  </a:schemeClr>
                </a:solidFill>
              </a:rPr>
            </a:br>
            <a:r>
              <a:rPr lang="en-US" dirty="0">
                <a:solidFill>
                  <a:schemeClr val="tx2">
                    <a:lumMod val="75000"/>
                  </a:schemeClr>
                </a:solidFill>
              </a:rPr>
              <a:t>Management Knowledge Areas.  It </a:t>
            </a:r>
            <a:br>
              <a:rPr lang="en-US" dirty="0">
                <a:solidFill>
                  <a:schemeClr val="tx2">
                    <a:lumMod val="75000"/>
                  </a:schemeClr>
                </a:solidFill>
              </a:rPr>
            </a:br>
            <a:r>
              <a:rPr lang="en-US" dirty="0">
                <a:solidFill>
                  <a:schemeClr val="tx2">
                    <a:lumMod val="75000"/>
                  </a:schemeClr>
                </a:solidFill>
              </a:rPr>
              <a:t>places data governance at the center </a:t>
            </a:r>
            <a:br>
              <a:rPr lang="en-US" dirty="0">
                <a:solidFill>
                  <a:schemeClr val="tx2">
                    <a:lumMod val="75000"/>
                  </a:schemeClr>
                </a:solidFill>
              </a:rPr>
            </a:br>
            <a:r>
              <a:rPr lang="en-US" dirty="0">
                <a:solidFill>
                  <a:schemeClr val="tx2">
                    <a:lumMod val="75000"/>
                  </a:schemeClr>
                </a:solidFill>
              </a:rPr>
              <a:t>of data management activities, since </a:t>
            </a:r>
            <a:br>
              <a:rPr lang="en-US" dirty="0">
                <a:solidFill>
                  <a:schemeClr val="tx2">
                    <a:lumMod val="75000"/>
                  </a:schemeClr>
                </a:solidFill>
              </a:rPr>
            </a:br>
            <a:r>
              <a:rPr lang="en-US" dirty="0">
                <a:solidFill>
                  <a:schemeClr val="tx2">
                    <a:lumMod val="75000"/>
                  </a:schemeClr>
                </a:solidFill>
              </a:rPr>
              <a:t>governance is required for consistency </a:t>
            </a:r>
            <a:br>
              <a:rPr lang="en-US" dirty="0">
                <a:solidFill>
                  <a:schemeClr val="tx2">
                    <a:lumMod val="75000"/>
                  </a:schemeClr>
                </a:solidFill>
              </a:rPr>
            </a:br>
            <a:r>
              <a:rPr lang="en-US" dirty="0">
                <a:solidFill>
                  <a:schemeClr val="tx2">
                    <a:lumMod val="75000"/>
                  </a:schemeClr>
                </a:solidFill>
              </a:rPr>
              <a:t>within and balance between the </a:t>
            </a:r>
            <a:br>
              <a:rPr lang="en-US" dirty="0">
                <a:solidFill>
                  <a:schemeClr val="tx2">
                    <a:lumMod val="75000"/>
                  </a:schemeClr>
                </a:solidFill>
              </a:rPr>
            </a:br>
            <a:r>
              <a:rPr lang="en-US" dirty="0">
                <a:solidFill>
                  <a:schemeClr val="tx2">
                    <a:lumMod val="75000"/>
                  </a:schemeClr>
                </a:solidFill>
              </a:rPr>
              <a:t>functions. The other Knowledge Areas </a:t>
            </a:r>
            <a:br>
              <a:rPr lang="en-US" dirty="0">
                <a:solidFill>
                  <a:schemeClr val="tx2">
                    <a:lumMod val="75000"/>
                  </a:schemeClr>
                </a:solidFill>
              </a:rPr>
            </a:br>
            <a:r>
              <a:rPr lang="en-US" dirty="0">
                <a:solidFill>
                  <a:schemeClr val="tx2">
                    <a:lumMod val="75000"/>
                  </a:schemeClr>
                </a:solidFill>
              </a:rPr>
              <a:t>(Data Architecture, Data Modeling, etc.) </a:t>
            </a:r>
            <a:br>
              <a:rPr lang="en-US" dirty="0">
                <a:solidFill>
                  <a:schemeClr val="tx2">
                    <a:lumMod val="75000"/>
                  </a:schemeClr>
                </a:solidFill>
              </a:rPr>
            </a:br>
            <a:r>
              <a:rPr lang="en-US" dirty="0">
                <a:solidFill>
                  <a:schemeClr val="tx2">
                    <a:lumMod val="75000"/>
                  </a:schemeClr>
                </a:solidFill>
              </a:rPr>
              <a:t>are balanced around the Wheel.</a:t>
            </a:r>
          </a:p>
        </p:txBody>
      </p:sp>
      <p:grpSp>
        <p:nvGrpSpPr>
          <p:cNvPr id="36" name="Group 35">
            <a:extLst>
              <a:ext uri="{FF2B5EF4-FFF2-40B4-BE49-F238E27FC236}">
                <a16:creationId xmlns:a16="http://schemas.microsoft.com/office/drawing/2014/main" id="{6523BF78-E6D8-95AA-90AF-D1AE50A54E72}"/>
              </a:ext>
            </a:extLst>
          </p:cNvPr>
          <p:cNvGrpSpPr/>
          <p:nvPr/>
        </p:nvGrpSpPr>
        <p:grpSpPr>
          <a:xfrm>
            <a:off x="3933417" y="1412776"/>
            <a:ext cx="5150133" cy="4963341"/>
            <a:chOff x="3824704" y="1470807"/>
            <a:chExt cx="5150133" cy="4963341"/>
          </a:xfrm>
        </p:grpSpPr>
        <p:grpSp>
          <p:nvGrpSpPr>
            <p:cNvPr id="30" name="Group 29">
              <a:extLst>
                <a:ext uri="{FF2B5EF4-FFF2-40B4-BE49-F238E27FC236}">
                  <a16:creationId xmlns:a16="http://schemas.microsoft.com/office/drawing/2014/main" id="{A6460C14-7923-74C4-8567-C1BF5D986E92}"/>
                </a:ext>
              </a:extLst>
            </p:cNvPr>
            <p:cNvGrpSpPr/>
            <p:nvPr/>
          </p:nvGrpSpPr>
          <p:grpSpPr>
            <a:xfrm>
              <a:off x="3824704" y="1470807"/>
              <a:ext cx="5150133" cy="4963341"/>
              <a:chOff x="4569403" y="2250360"/>
              <a:chExt cx="4288634" cy="4133088"/>
            </a:xfrm>
          </p:grpSpPr>
          <p:pic>
            <p:nvPicPr>
              <p:cNvPr id="6" name="Picture 5" descr="A diagram of data governance&#10;&#10;Description automatically generated">
                <a:extLst>
                  <a:ext uri="{FF2B5EF4-FFF2-40B4-BE49-F238E27FC236}">
                    <a16:creationId xmlns:a16="http://schemas.microsoft.com/office/drawing/2014/main" id="{CB601E1E-5EA3-7277-8E2F-B1F38053470B}"/>
                  </a:ext>
                </a:extLst>
              </p:cNvPr>
              <p:cNvPicPr>
                <a:picLocks noChangeAspect="1"/>
              </p:cNvPicPr>
              <p:nvPr/>
            </p:nvPicPr>
            <p:blipFill>
              <a:blip r:embed="rId2"/>
              <a:stretch>
                <a:fillRect/>
              </a:stretch>
            </p:blipFill>
            <p:spPr>
              <a:xfrm>
                <a:off x="4569403" y="2250360"/>
                <a:ext cx="4288634" cy="4133088"/>
              </a:xfrm>
              <a:prstGeom prst="rect">
                <a:avLst/>
              </a:prstGeom>
            </p:spPr>
          </p:pic>
          <p:sp>
            <p:nvSpPr>
              <p:cNvPr id="13" name="TextBox 12">
                <a:extLst>
                  <a:ext uri="{FF2B5EF4-FFF2-40B4-BE49-F238E27FC236}">
                    <a16:creationId xmlns:a16="http://schemas.microsoft.com/office/drawing/2014/main" id="{123B5C77-8F28-EBBE-20DF-47A5EB2D9880}"/>
                  </a:ext>
                </a:extLst>
              </p:cNvPr>
              <p:cNvSpPr txBox="1"/>
              <p:nvPr/>
            </p:nvSpPr>
            <p:spPr>
              <a:xfrm>
                <a:off x="6804248" y="5013176"/>
                <a:ext cx="432048" cy="369332"/>
              </a:xfrm>
              <a:prstGeom prst="rect">
                <a:avLst/>
              </a:prstGeom>
              <a:noFill/>
            </p:spPr>
            <p:txBody>
              <a:bodyPr wrap="square">
                <a:spAutoFit/>
              </a:bodyPr>
              <a:lstStyle/>
              <a:p>
                <a:r>
                  <a:rPr lang="en-US" dirty="0">
                    <a:solidFill>
                      <a:srgbClr val="338D37"/>
                    </a:solidFill>
                    <a:sym typeface="Wingdings" panose="05000000000000000000" pitchFamily="2" charset="2"/>
                  </a:rPr>
                  <a:t></a:t>
                </a:r>
                <a:endParaRPr lang="en-US" dirty="0">
                  <a:solidFill>
                    <a:srgbClr val="338D37"/>
                  </a:solidFill>
                </a:endParaRPr>
              </a:p>
            </p:txBody>
          </p:sp>
          <p:sp>
            <p:nvSpPr>
              <p:cNvPr id="15" name="TextBox 14">
                <a:extLst>
                  <a:ext uri="{FF2B5EF4-FFF2-40B4-BE49-F238E27FC236}">
                    <a16:creationId xmlns:a16="http://schemas.microsoft.com/office/drawing/2014/main" id="{8F267564-70CF-7A1C-5B26-4033738EFD96}"/>
                  </a:ext>
                </a:extLst>
              </p:cNvPr>
              <p:cNvSpPr txBox="1"/>
              <p:nvPr/>
            </p:nvSpPr>
            <p:spPr>
              <a:xfrm>
                <a:off x="5954465" y="4650766"/>
                <a:ext cx="432048" cy="369332"/>
              </a:xfrm>
              <a:prstGeom prst="rect">
                <a:avLst/>
              </a:prstGeom>
              <a:noFill/>
            </p:spPr>
            <p:txBody>
              <a:bodyPr wrap="square">
                <a:spAutoFit/>
              </a:bodyPr>
              <a:lstStyle/>
              <a:p>
                <a:r>
                  <a:rPr lang="en-US" dirty="0">
                    <a:solidFill>
                      <a:srgbClr val="7030A0"/>
                    </a:solidFill>
                    <a:sym typeface="Wingdings" panose="05000000000000000000" pitchFamily="2" charset="2"/>
                  </a:rPr>
                  <a:t></a:t>
                </a:r>
                <a:endParaRPr lang="en-US" dirty="0">
                  <a:solidFill>
                    <a:srgbClr val="7030A0"/>
                  </a:solidFill>
                </a:endParaRPr>
              </a:p>
            </p:txBody>
          </p:sp>
          <p:sp>
            <p:nvSpPr>
              <p:cNvPr id="17" name="TextBox 16">
                <a:extLst>
                  <a:ext uri="{FF2B5EF4-FFF2-40B4-BE49-F238E27FC236}">
                    <a16:creationId xmlns:a16="http://schemas.microsoft.com/office/drawing/2014/main" id="{D61FBC03-9608-E174-E98E-EDABE5CB1466}"/>
                  </a:ext>
                </a:extLst>
              </p:cNvPr>
              <p:cNvSpPr txBox="1"/>
              <p:nvPr/>
            </p:nvSpPr>
            <p:spPr>
              <a:xfrm>
                <a:off x="6342655" y="3451450"/>
                <a:ext cx="341784" cy="369332"/>
              </a:xfrm>
              <a:prstGeom prst="rect">
                <a:avLst/>
              </a:prstGeom>
              <a:noFill/>
            </p:spPr>
            <p:txBody>
              <a:bodyPr wrap="square">
                <a:spAutoFit/>
              </a:bodyPr>
              <a:lstStyle/>
              <a:p>
                <a:r>
                  <a:rPr lang="en-US" dirty="0">
                    <a:solidFill>
                      <a:schemeClr val="accent1"/>
                    </a:solidFill>
                    <a:sym typeface="Wingdings" panose="05000000000000000000" pitchFamily="2" charset="2"/>
                  </a:rPr>
                  <a:t></a:t>
                </a:r>
                <a:endParaRPr lang="en-US" dirty="0">
                  <a:solidFill>
                    <a:schemeClr val="accent1"/>
                  </a:solidFill>
                </a:endParaRPr>
              </a:p>
            </p:txBody>
          </p:sp>
          <p:sp>
            <p:nvSpPr>
              <p:cNvPr id="18" name="TextBox 17">
                <a:extLst>
                  <a:ext uri="{FF2B5EF4-FFF2-40B4-BE49-F238E27FC236}">
                    <a16:creationId xmlns:a16="http://schemas.microsoft.com/office/drawing/2014/main" id="{9ECE4117-F1EF-E01E-5DA1-4A8CC0DC985C}"/>
                  </a:ext>
                </a:extLst>
              </p:cNvPr>
              <p:cNvSpPr txBox="1"/>
              <p:nvPr/>
            </p:nvSpPr>
            <p:spPr>
              <a:xfrm>
                <a:off x="6837257" y="3287346"/>
                <a:ext cx="341784" cy="369332"/>
              </a:xfrm>
              <a:prstGeom prst="rect">
                <a:avLst/>
              </a:prstGeom>
              <a:noFill/>
            </p:spPr>
            <p:txBody>
              <a:bodyPr wrap="square">
                <a:spAutoFit/>
              </a:bodyPr>
              <a:lstStyle/>
              <a:p>
                <a:r>
                  <a:rPr lang="en-US" dirty="0">
                    <a:solidFill>
                      <a:schemeClr val="accent1"/>
                    </a:solidFill>
                    <a:sym typeface="Wingdings" panose="05000000000000000000" pitchFamily="2" charset="2"/>
                  </a:rPr>
                  <a:t></a:t>
                </a:r>
                <a:endParaRPr lang="en-US" dirty="0">
                  <a:solidFill>
                    <a:schemeClr val="accent1"/>
                  </a:solidFill>
                </a:endParaRPr>
              </a:p>
            </p:txBody>
          </p:sp>
          <p:sp>
            <p:nvSpPr>
              <p:cNvPr id="19" name="TextBox 18">
                <a:extLst>
                  <a:ext uri="{FF2B5EF4-FFF2-40B4-BE49-F238E27FC236}">
                    <a16:creationId xmlns:a16="http://schemas.microsoft.com/office/drawing/2014/main" id="{B0A38702-DA15-C4D0-5128-261BC0384DB6}"/>
                  </a:ext>
                </a:extLst>
              </p:cNvPr>
              <p:cNvSpPr txBox="1"/>
              <p:nvPr/>
            </p:nvSpPr>
            <p:spPr>
              <a:xfrm>
                <a:off x="7360594" y="3725594"/>
                <a:ext cx="341784" cy="369332"/>
              </a:xfrm>
              <a:prstGeom prst="rect">
                <a:avLst/>
              </a:prstGeom>
              <a:noFill/>
            </p:spPr>
            <p:txBody>
              <a:bodyPr wrap="square">
                <a:spAutoFit/>
              </a:bodyPr>
              <a:lstStyle/>
              <a:p>
                <a:r>
                  <a:rPr lang="en-US" dirty="0">
                    <a:solidFill>
                      <a:schemeClr val="accent1"/>
                    </a:solidFill>
                    <a:sym typeface="Wingdings" panose="05000000000000000000" pitchFamily="2" charset="2"/>
                  </a:rPr>
                  <a:t></a:t>
                </a:r>
                <a:endParaRPr lang="en-US" dirty="0">
                  <a:solidFill>
                    <a:schemeClr val="accent1"/>
                  </a:solidFill>
                </a:endParaRPr>
              </a:p>
            </p:txBody>
          </p:sp>
          <p:sp>
            <p:nvSpPr>
              <p:cNvPr id="20" name="TextBox 19">
                <a:extLst>
                  <a:ext uri="{FF2B5EF4-FFF2-40B4-BE49-F238E27FC236}">
                    <a16:creationId xmlns:a16="http://schemas.microsoft.com/office/drawing/2014/main" id="{C2A1016B-3565-A886-791F-4F6A457C6A75}"/>
                  </a:ext>
                </a:extLst>
              </p:cNvPr>
              <p:cNvSpPr txBox="1"/>
              <p:nvPr/>
            </p:nvSpPr>
            <p:spPr>
              <a:xfrm>
                <a:off x="7236296" y="4548656"/>
                <a:ext cx="341784" cy="369332"/>
              </a:xfrm>
              <a:prstGeom prst="rect">
                <a:avLst/>
              </a:prstGeom>
              <a:noFill/>
            </p:spPr>
            <p:txBody>
              <a:bodyPr wrap="square">
                <a:spAutoFit/>
              </a:bodyPr>
              <a:lstStyle/>
              <a:p>
                <a:r>
                  <a:rPr lang="en-US" dirty="0">
                    <a:solidFill>
                      <a:schemeClr val="accent1"/>
                    </a:solidFill>
                    <a:sym typeface="Wingdings" panose="05000000000000000000" pitchFamily="2" charset="2"/>
                  </a:rPr>
                  <a:t></a:t>
                </a:r>
                <a:endParaRPr lang="en-US" dirty="0">
                  <a:solidFill>
                    <a:schemeClr val="accent1"/>
                  </a:solidFill>
                </a:endParaRPr>
              </a:p>
            </p:txBody>
          </p:sp>
          <p:sp>
            <p:nvSpPr>
              <p:cNvPr id="21" name="TextBox 20">
                <a:extLst>
                  <a:ext uri="{FF2B5EF4-FFF2-40B4-BE49-F238E27FC236}">
                    <a16:creationId xmlns:a16="http://schemas.microsoft.com/office/drawing/2014/main" id="{5454543B-9AE5-CAC7-3C7E-09175651CB3A}"/>
                  </a:ext>
                </a:extLst>
              </p:cNvPr>
              <p:cNvSpPr txBox="1"/>
              <p:nvPr/>
            </p:nvSpPr>
            <p:spPr>
              <a:xfrm>
                <a:off x="6342656" y="4937756"/>
                <a:ext cx="341784" cy="369332"/>
              </a:xfrm>
              <a:prstGeom prst="rect">
                <a:avLst/>
              </a:prstGeom>
              <a:noFill/>
            </p:spPr>
            <p:txBody>
              <a:bodyPr wrap="square">
                <a:spAutoFit/>
              </a:bodyPr>
              <a:lstStyle/>
              <a:p>
                <a:r>
                  <a:rPr lang="en-US" dirty="0">
                    <a:solidFill>
                      <a:schemeClr val="accent1"/>
                    </a:solidFill>
                    <a:sym typeface="Wingdings" panose="05000000000000000000" pitchFamily="2" charset="2"/>
                  </a:rPr>
                  <a:t></a:t>
                </a:r>
                <a:endParaRPr lang="en-US" dirty="0">
                  <a:solidFill>
                    <a:schemeClr val="accent1"/>
                  </a:solidFill>
                </a:endParaRPr>
              </a:p>
            </p:txBody>
          </p:sp>
          <p:sp>
            <p:nvSpPr>
              <p:cNvPr id="22" name="TextBox 21">
                <a:extLst>
                  <a:ext uri="{FF2B5EF4-FFF2-40B4-BE49-F238E27FC236}">
                    <a16:creationId xmlns:a16="http://schemas.microsoft.com/office/drawing/2014/main" id="{1EB86B69-51C2-5307-7717-8BD23CCD3B9A}"/>
                  </a:ext>
                </a:extLst>
              </p:cNvPr>
              <p:cNvSpPr txBox="1"/>
              <p:nvPr/>
            </p:nvSpPr>
            <p:spPr>
              <a:xfrm>
                <a:off x="5746873" y="4604454"/>
                <a:ext cx="341784" cy="369332"/>
              </a:xfrm>
              <a:prstGeom prst="rect">
                <a:avLst/>
              </a:prstGeom>
              <a:noFill/>
            </p:spPr>
            <p:txBody>
              <a:bodyPr wrap="square">
                <a:spAutoFit/>
              </a:bodyPr>
              <a:lstStyle/>
              <a:p>
                <a:r>
                  <a:rPr lang="en-US" dirty="0">
                    <a:solidFill>
                      <a:schemeClr val="accent1"/>
                    </a:solidFill>
                    <a:sym typeface="Wingdings" panose="05000000000000000000" pitchFamily="2" charset="2"/>
                  </a:rPr>
                  <a:t></a:t>
                </a:r>
                <a:endParaRPr lang="en-US" dirty="0">
                  <a:solidFill>
                    <a:schemeClr val="accent1"/>
                  </a:solidFill>
                </a:endParaRPr>
              </a:p>
            </p:txBody>
          </p:sp>
          <p:sp>
            <p:nvSpPr>
              <p:cNvPr id="23" name="TextBox 22">
                <a:extLst>
                  <a:ext uri="{FF2B5EF4-FFF2-40B4-BE49-F238E27FC236}">
                    <a16:creationId xmlns:a16="http://schemas.microsoft.com/office/drawing/2014/main" id="{E200EFAC-6C89-725A-5370-A8E657294ADA}"/>
                  </a:ext>
                </a:extLst>
              </p:cNvPr>
              <p:cNvSpPr txBox="1"/>
              <p:nvPr/>
            </p:nvSpPr>
            <p:spPr>
              <a:xfrm>
                <a:off x="5746873" y="4162139"/>
                <a:ext cx="341784" cy="369332"/>
              </a:xfrm>
              <a:prstGeom prst="rect">
                <a:avLst/>
              </a:prstGeom>
              <a:noFill/>
            </p:spPr>
            <p:txBody>
              <a:bodyPr wrap="square">
                <a:spAutoFit/>
              </a:bodyPr>
              <a:lstStyle/>
              <a:p>
                <a:r>
                  <a:rPr lang="en-US" dirty="0">
                    <a:solidFill>
                      <a:schemeClr val="accent1"/>
                    </a:solidFill>
                    <a:sym typeface="Wingdings" panose="05000000000000000000" pitchFamily="2" charset="2"/>
                  </a:rPr>
                  <a:t></a:t>
                </a:r>
                <a:endParaRPr lang="en-US" dirty="0">
                  <a:solidFill>
                    <a:schemeClr val="accent1"/>
                  </a:solidFill>
                </a:endParaRPr>
              </a:p>
            </p:txBody>
          </p:sp>
          <p:sp>
            <p:nvSpPr>
              <p:cNvPr id="24" name="TextBox 23">
                <a:extLst>
                  <a:ext uri="{FF2B5EF4-FFF2-40B4-BE49-F238E27FC236}">
                    <a16:creationId xmlns:a16="http://schemas.microsoft.com/office/drawing/2014/main" id="{9C095950-D50C-E642-CEB0-6256056BC9E4}"/>
                  </a:ext>
                </a:extLst>
              </p:cNvPr>
              <p:cNvSpPr txBox="1"/>
              <p:nvPr/>
            </p:nvSpPr>
            <p:spPr>
              <a:xfrm>
                <a:off x="5783573" y="3687612"/>
                <a:ext cx="341784" cy="369332"/>
              </a:xfrm>
              <a:prstGeom prst="rect">
                <a:avLst/>
              </a:prstGeom>
              <a:noFill/>
            </p:spPr>
            <p:txBody>
              <a:bodyPr wrap="square">
                <a:spAutoFit/>
              </a:bodyPr>
              <a:lstStyle/>
              <a:p>
                <a:r>
                  <a:rPr lang="en-US" dirty="0">
                    <a:solidFill>
                      <a:schemeClr val="accent1"/>
                    </a:solidFill>
                    <a:sym typeface="Wingdings" panose="05000000000000000000" pitchFamily="2" charset="2"/>
                  </a:rPr>
                  <a:t></a:t>
                </a:r>
                <a:endParaRPr lang="en-US" dirty="0">
                  <a:solidFill>
                    <a:schemeClr val="accent1"/>
                  </a:solidFill>
                </a:endParaRPr>
              </a:p>
            </p:txBody>
          </p:sp>
          <p:sp>
            <p:nvSpPr>
              <p:cNvPr id="25" name="TextBox 24">
                <a:extLst>
                  <a:ext uri="{FF2B5EF4-FFF2-40B4-BE49-F238E27FC236}">
                    <a16:creationId xmlns:a16="http://schemas.microsoft.com/office/drawing/2014/main" id="{8DF689E9-3ECF-28DF-DDBF-8E048E14C2FB}"/>
                  </a:ext>
                </a:extLst>
              </p:cNvPr>
              <p:cNvSpPr txBox="1"/>
              <p:nvPr/>
            </p:nvSpPr>
            <p:spPr>
              <a:xfrm>
                <a:off x="7486354" y="4643844"/>
                <a:ext cx="432048" cy="369332"/>
              </a:xfrm>
              <a:prstGeom prst="rect">
                <a:avLst/>
              </a:prstGeom>
              <a:noFill/>
            </p:spPr>
            <p:txBody>
              <a:bodyPr wrap="square">
                <a:spAutoFit/>
              </a:bodyPr>
              <a:lstStyle/>
              <a:p>
                <a:r>
                  <a:rPr lang="en-US" dirty="0">
                    <a:solidFill>
                      <a:srgbClr val="7030A0"/>
                    </a:solidFill>
                    <a:sym typeface="Wingdings" panose="05000000000000000000" pitchFamily="2" charset="2"/>
                  </a:rPr>
                  <a:t></a:t>
                </a:r>
                <a:endParaRPr lang="en-US" dirty="0">
                  <a:solidFill>
                    <a:srgbClr val="7030A0"/>
                  </a:solidFill>
                </a:endParaRPr>
              </a:p>
            </p:txBody>
          </p:sp>
          <p:sp>
            <p:nvSpPr>
              <p:cNvPr id="26" name="TextBox 25">
                <a:extLst>
                  <a:ext uri="{FF2B5EF4-FFF2-40B4-BE49-F238E27FC236}">
                    <a16:creationId xmlns:a16="http://schemas.microsoft.com/office/drawing/2014/main" id="{5C8A14ED-E324-9DB8-3CBF-CA85F7F1C81D}"/>
                  </a:ext>
                </a:extLst>
              </p:cNvPr>
              <p:cNvSpPr txBox="1"/>
              <p:nvPr/>
            </p:nvSpPr>
            <p:spPr>
              <a:xfrm>
                <a:off x="6729423" y="3504978"/>
                <a:ext cx="432048" cy="369332"/>
              </a:xfrm>
              <a:prstGeom prst="rect">
                <a:avLst/>
              </a:prstGeom>
              <a:noFill/>
            </p:spPr>
            <p:txBody>
              <a:bodyPr wrap="square" rtlCol="0">
                <a:spAutoFit/>
              </a:bodyPr>
              <a:lstStyle/>
              <a:p>
                <a:r>
                  <a:rPr lang="en-US" dirty="0">
                    <a:solidFill>
                      <a:srgbClr val="00B0F0"/>
                    </a:solidFill>
                    <a:sym typeface="Wingdings" panose="05000000000000000000" pitchFamily="2" charset="2"/>
                  </a:rPr>
                  <a:t></a:t>
                </a:r>
                <a:endParaRPr lang="en-US" dirty="0">
                  <a:solidFill>
                    <a:srgbClr val="00B0F0"/>
                  </a:solidFill>
                </a:endParaRPr>
              </a:p>
            </p:txBody>
          </p:sp>
          <p:sp>
            <p:nvSpPr>
              <p:cNvPr id="27" name="TextBox 26">
                <a:extLst>
                  <a:ext uri="{FF2B5EF4-FFF2-40B4-BE49-F238E27FC236}">
                    <a16:creationId xmlns:a16="http://schemas.microsoft.com/office/drawing/2014/main" id="{FBB88FFA-6C70-8F1A-8CC9-D950B9C5A7D6}"/>
                  </a:ext>
                </a:extLst>
              </p:cNvPr>
              <p:cNvSpPr txBox="1"/>
              <p:nvPr/>
            </p:nvSpPr>
            <p:spPr>
              <a:xfrm>
                <a:off x="7098163" y="3820782"/>
                <a:ext cx="432048" cy="369332"/>
              </a:xfrm>
              <a:prstGeom prst="rect">
                <a:avLst/>
              </a:prstGeom>
              <a:noFill/>
            </p:spPr>
            <p:txBody>
              <a:bodyPr wrap="square" rtlCol="0">
                <a:spAutoFit/>
              </a:bodyPr>
              <a:lstStyle/>
              <a:p>
                <a:r>
                  <a:rPr lang="en-US" dirty="0">
                    <a:solidFill>
                      <a:srgbClr val="00B0F0"/>
                    </a:solidFill>
                    <a:sym typeface="Wingdings" panose="05000000000000000000" pitchFamily="2" charset="2"/>
                  </a:rPr>
                  <a:t></a:t>
                </a:r>
                <a:endParaRPr lang="en-US" dirty="0">
                  <a:solidFill>
                    <a:srgbClr val="00B0F0"/>
                  </a:solidFill>
                </a:endParaRPr>
              </a:p>
            </p:txBody>
          </p:sp>
          <p:sp>
            <p:nvSpPr>
              <p:cNvPr id="28" name="TextBox 27">
                <a:extLst>
                  <a:ext uri="{FF2B5EF4-FFF2-40B4-BE49-F238E27FC236}">
                    <a16:creationId xmlns:a16="http://schemas.microsoft.com/office/drawing/2014/main" id="{3755358F-B2B4-2C4D-8B33-F8EF603B5D76}"/>
                  </a:ext>
                </a:extLst>
              </p:cNvPr>
              <p:cNvSpPr txBox="1"/>
              <p:nvPr/>
            </p:nvSpPr>
            <p:spPr>
              <a:xfrm>
                <a:off x="7315810" y="4157848"/>
                <a:ext cx="432048" cy="369332"/>
              </a:xfrm>
              <a:prstGeom prst="rect">
                <a:avLst/>
              </a:prstGeom>
              <a:noFill/>
            </p:spPr>
            <p:txBody>
              <a:bodyPr wrap="square" rtlCol="0">
                <a:spAutoFit/>
              </a:bodyPr>
              <a:lstStyle/>
              <a:p>
                <a:r>
                  <a:rPr lang="en-US" dirty="0">
                    <a:solidFill>
                      <a:srgbClr val="00B0F0"/>
                    </a:solidFill>
                    <a:sym typeface="Wingdings" panose="05000000000000000000" pitchFamily="2" charset="2"/>
                  </a:rPr>
                  <a:t></a:t>
                </a:r>
                <a:endParaRPr lang="en-US" dirty="0">
                  <a:solidFill>
                    <a:srgbClr val="00B0F0"/>
                  </a:solidFill>
                </a:endParaRPr>
              </a:p>
            </p:txBody>
          </p:sp>
          <p:sp>
            <p:nvSpPr>
              <p:cNvPr id="29" name="TextBox 28">
                <a:extLst>
                  <a:ext uri="{FF2B5EF4-FFF2-40B4-BE49-F238E27FC236}">
                    <a16:creationId xmlns:a16="http://schemas.microsoft.com/office/drawing/2014/main" id="{C3637CCB-6C3C-5F36-B0E4-8601F54CCEDA}"/>
                  </a:ext>
                </a:extLst>
              </p:cNvPr>
              <p:cNvSpPr txBox="1"/>
              <p:nvPr/>
            </p:nvSpPr>
            <p:spPr>
              <a:xfrm>
                <a:off x="6025495" y="3719824"/>
                <a:ext cx="432048" cy="369332"/>
              </a:xfrm>
              <a:prstGeom prst="rect">
                <a:avLst/>
              </a:prstGeom>
              <a:noFill/>
            </p:spPr>
            <p:txBody>
              <a:bodyPr wrap="square">
                <a:spAutoFit/>
              </a:bodyPr>
              <a:lstStyle/>
              <a:p>
                <a:r>
                  <a:rPr lang="en-US" dirty="0">
                    <a:solidFill>
                      <a:srgbClr val="338D37"/>
                    </a:solidFill>
                    <a:sym typeface="Wingdings" panose="05000000000000000000" pitchFamily="2" charset="2"/>
                  </a:rPr>
                  <a:t></a:t>
                </a:r>
                <a:endParaRPr lang="en-US" dirty="0">
                  <a:solidFill>
                    <a:srgbClr val="338D37"/>
                  </a:solidFill>
                </a:endParaRPr>
              </a:p>
            </p:txBody>
          </p:sp>
          <p:sp>
            <p:nvSpPr>
              <p:cNvPr id="33" name="TextBox 32">
                <a:extLst>
                  <a:ext uri="{FF2B5EF4-FFF2-40B4-BE49-F238E27FC236}">
                    <a16:creationId xmlns:a16="http://schemas.microsoft.com/office/drawing/2014/main" id="{5FFC15E0-F547-DDD8-BDF4-482072C08577}"/>
                  </a:ext>
                </a:extLst>
              </p:cNvPr>
              <p:cNvSpPr txBox="1"/>
              <p:nvPr/>
            </p:nvSpPr>
            <p:spPr>
              <a:xfrm>
                <a:off x="7079765" y="4664968"/>
                <a:ext cx="432048" cy="369332"/>
              </a:xfrm>
              <a:prstGeom prst="rect">
                <a:avLst/>
              </a:prstGeom>
              <a:noFill/>
            </p:spPr>
            <p:txBody>
              <a:bodyPr wrap="square" rtlCol="0">
                <a:spAutoFit/>
              </a:bodyPr>
              <a:lstStyle/>
              <a:p>
                <a:r>
                  <a:rPr lang="en-US" dirty="0">
                    <a:solidFill>
                      <a:srgbClr val="00B0F0"/>
                    </a:solidFill>
                    <a:sym typeface="Wingdings" panose="05000000000000000000" pitchFamily="2" charset="2"/>
                  </a:rPr>
                  <a:t></a:t>
                </a:r>
                <a:endParaRPr lang="en-US" dirty="0">
                  <a:solidFill>
                    <a:srgbClr val="00B0F0"/>
                  </a:solidFill>
                </a:endParaRPr>
              </a:p>
            </p:txBody>
          </p:sp>
        </p:grpSp>
        <p:sp>
          <p:nvSpPr>
            <p:cNvPr id="32" name="TextBox 31">
              <a:extLst>
                <a:ext uri="{FF2B5EF4-FFF2-40B4-BE49-F238E27FC236}">
                  <a16:creationId xmlns:a16="http://schemas.microsoft.com/office/drawing/2014/main" id="{94FB7320-C6D5-79BB-E8A8-62F0294C0191}"/>
                </a:ext>
              </a:extLst>
            </p:cNvPr>
            <p:cNvSpPr txBox="1"/>
            <p:nvPr/>
          </p:nvSpPr>
          <p:spPr>
            <a:xfrm>
              <a:off x="7824598" y="2458240"/>
              <a:ext cx="413792" cy="369332"/>
            </a:xfrm>
            <a:prstGeom prst="rect">
              <a:avLst/>
            </a:prstGeom>
            <a:noFill/>
          </p:spPr>
          <p:txBody>
            <a:bodyPr wrap="square">
              <a:spAutoFit/>
            </a:bodyPr>
            <a:lstStyle/>
            <a:p>
              <a:r>
                <a:rPr lang="en-US" dirty="0">
                  <a:solidFill>
                    <a:schemeClr val="accent2">
                      <a:lumMod val="75000"/>
                    </a:schemeClr>
                  </a:solidFill>
                  <a:sym typeface="Wingdings" panose="05000000000000000000" pitchFamily="2" charset="2"/>
                </a:rPr>
                <a:t></a:t>
              </a:r>
              <a:endParaRPr lang="en-US" dirty="0"/>
            </a:p>
          </p:txBody>
        </p:sp>
        <p:sp>
          <p:nvSpPr>
            <p:cNvPr id="34" name="TextBox 33">
              <a:extLst>
                <a:ext uri="{FF2B5EF4-FFF2-40B4-BE49-F238E27FC236}">
                  <a16:creationId xmlns:a16="http://schemas.microsoft.com/office/drawing/2014/main" id="{D83E370E-5CBC-353F-906C-4129E15EC080}"/>
                </a:ext>
              </a:extLst>
            </p:cNvPr>
            <p:cNvSpPr txBox="1"/>
            <p:nvPr/>
          </p:nvSpPr>
          <p:spPr>
            <a:xfrm>
              <a:off x="7642553" y="5301208"/>
              <a:ext cx="413792" cy="369332"/>
            </a:xfrm>
            <a:prstGeom prst="rect">
              <a:avLst/>
            </a:prstGeom>
            <a:noFill/>
          </p:spPr>
          <p:txBody>
            <a:bodyPr wrap="square">
              <a:spAutoFit/>
            </a:bodyPr>
            <a:lstStyle/>
            <a:p>
              <a:r>
                <a:rPr lang="en-US" dirty="0">
                  <a:solidFill>
                    <a:schemeClr val="accent2">
                      <a:lumMod val="75000"/>
                    </a:schemeClr>
                  </a:solidFill>
                  <a:sym typeface="Wingdings" panose="05000000000000000000" pitchFamily="2" charset="2"/>
                </a:rPr>
                <a:t></a:t>
              </a:r>
              <a:endParaRPr lang="en-US" dirty="0"/>
            </a:p>
          </p:txBody>
        </p:sp>
        <p:sp>
          <p:nvSpPr>
            <p:cNvPr id="35" name="TextBox 34">
              <a:extLst>
                <a:ext uri="{FF2B5EF4-FFF2-40B4-BE49-F238E27FC236}">
                  <a16:creationId xmlns:a16="http://schemas.microsoft.com/office/drawing/2014/main" id="{1B109DB2-6512-4DAC-AD25-243406ED5655}"/>
                </a:ext>
              </a:extLst>
            </p:cNvPr>
            <p:cNvSpPr txBox="1"/>
            <p:nvPr/>
          </p:nvSpPr>
          <p:spPr>
            <a:xfrm>
              <a:off x="6471151" y="1658635"/>
              <a:ext cx="413792" cy="369332"/>
            </a:xfrm>
            <a:prstGeom prst="rect">
              <a:avLst/>
            </a:prstGeom>
            <a:noFill/>
          </p:spPr>
          <p:txBody>
            <a:bodyPr wrap="square">
              <a:spAutoFit/>
            </a:bodyPr>
            <a:lstStyle/>
            <a:p>
              <a:r>
                <a:rPr lang="en-US" dirty="0">
                  <a:solidFill>
                    <a:schemeClr val="accent2">
                      <a:lumMod val="75000"/>
                    </a:schemeClr>
                  </a:solidFill>
                  <a:sym typeface="Wingdings" panose="05000000000000000000" pitchFamily="2" charset="2"/>
                </a:rPr>
                <a:t></a:t>
              </a:r>
              <a:endParaRPr lang="en-US" dirty="0"/>
            </a:p>
          </p:txBody>
        </p:sp>
      </p:grpSp>
    </p:spTree>
    <p:extLst>
      <p:ext uri="{BB962C8B-B14F-4D97-AF65-F5344CB8AC3E}">
        <p14:creationId xmlns:p14="http://schemas.microsoft.com/office/powerpoint/2010/main" val="3185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BA40-059F-E933-D309-3F220695DAEC}"/>
              </a:ext>
            </a:extLst>
          </p:cNvPr>
          <p:cNvSpPr>
            <a:spLocks noGrp="1"/>
          </p:cNvSpPr>
          <p:nvPr>
            <p:ph type="title"/>
          </p:nvPr>
        </p:nvSpPr>
        <p:spPr/>
        <p:txBody>
          <a:bodyPr/>
          <a:lstStyle/>
          <a:p>
            <a:r>
              <a:rPr lang="en-US" dirty="0"/>
              <a:t>DMBOK Areas Not Covered In-depth</a:t>
            </a:r>
          </a:p>
        </p:txBody>
      </p:sp>
      <p:sp>
        <p:nvSpPr>
          <p:cNvPr id="3" name="Content Placeholder 2">
            <a:extLst>
              <a:ext uri="{FF2B5EF4-FFF2-40B4-BE49-F238E27FC236}">
                <a16:creationId xmlns:a16="http://schemas.microsoft.com/office/drawing/2014/main" id="{B5D82950-A59B-43E6-D571-031F68BF00A3}"/>
              </a:ext>
            </a:extLst>
          </p:cNvPr>
          <p:cNvSpPr>
            <a:spLocks noGrp="1"/>
          </p:cNvSpPr>
          <p:nvPr>
            <p:ph idx="1"/>
          </p:nvPr>
        </p:nvSpPr>
        <p:spPr/>
        <p:txBody>
          <a:bodyPr/>
          <a:lstStyle/>
          <a:p>
            <a:r>
              <a:rPr lang="en-US" dirty="0"/>
              <a:t>Data Governance</a:t>
            </a:r>
          </a:p>
          <a:p>
            <a:r>
              <a:rPr lang="en-US" dirty="0"/>
              <a:t>Data Architecture</a:t>
            </a:r>
          </a:p>
          <a:p>
            <a:r>
              <a:rPr lang="en-US" dirty="0"/>
              <a:t>Data Security</a:t>
            </a:r>
          </a:p>
          <a:p>
            <a:r>
              <a:rPr lang="en-US" dirty="0"/>
              <a:t>Document and Content Management</a:t>
            </a:r>
          </a:p>
          <a:p>
            <a:r>
              <a:rPr lang="en-US" dirty="0"/>
              <a:t>Reference and Master Data</a:t>
            </a:r>
          </a:p>
          <a:p>
            <a:r>
              <a:rPr lang="en-US" dirty="0"/>
              <a:t>Data Warehousing &amp; Business Intelligence</a:t>
            </a:r>
          </a:p>
          <a:p>
            <a:r>
              <a:rPr lang="en-US" dirty="0"/>
              <a:t>Metadata</a:t>
            </a:r>
          </a:p>
          <a:p>
            <a:r>
              <a:rPr lang="en-US" dirty="0"/>
              <a:t>Data Quality</a:t>
            </a:r>
          </a:p>
        </p:txBody>
      </p:sp>
      <p:sp>
        <p:nvSpPr>
          <p:cNvPr id="4" name="Slide Number Placeholder 3">
            <a:extLst>
              <a:ext uri="{FF2B5EF4-FFF2-40B4-BE49-F238E27FC236}">
                <a16:creationId xmlns:a16="http://schemas.microsoft.com/office/drawing/2014/main" id="{2E076488-ADE1-85CC-F839-B196D8C78AFF}"/>
              </a:ext>
            </a:extLst>
          </p:cNvPr>
          <p:cNvSpPr>
            <a:spLocks noGrp="1"/>
          </p:cNvSpPr>
          <p:nvPr>
            <p:ph type="sldNum" sz="quarter" idx="12"/>
          </p:nvPr>
        </p:nvSpPr>
        <p:spPr/>
        <p:txBody>
          <a:bodyPr/>
          <a:lstStyle/>
          <a:p>
            <a:pPr>
              <a:defRPr/>
            </a:pPr>
            <a:fld id="{4606AE16-8D53-A649-9482-7C8DBD7175B3}" type="slidenum">
              <a:rPr lang="en-US" smtClean="0"/>
              <a:pPr>
                <a:defRPr/>
              </a:pPr>
              <a:t>7</a:t>
            </a:fld>
            <a:endParaRPr lang="en-US"/>
          </a:p>
        </p:txBody>
      </p:sp>
    </p:spTree>
    <p:extLst>
      <p:ext uri="{BB962C8B-B14F-4D97-AF65-F5344CB8AC3E}">
        <p14:creationId xmlns:p14="http://schemas.microsoft.com/office/powerpoint/2010/main" val="2330869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F5AF4-79FC-32C9-5E54-97AACFD980A9}"/>
              </a:ext>
            </a:extLst>
          </p:cNvPr>
          <p:cNvSpPr>
            <a:spLocks noGrp="1"/>
          </p:cNvSpPr>
          <p:nvPr>
            <p:ph type="title"/>
          </p:nvPr>
        </p:nvSpPr>
        <p:spPr/>
        <p:txBody>
          <a:bodyPr/>
          <a:lstStyle/>
          <a:p>
            <a:r>
              <a:rPr lang="en-US" dirty="0"/>
              <a:t>Data Governance</a:t>
            </a:r>
          </a:p>
        </p:txBody>
      </p:sp>
      <p:sp>
        <p:nvSpPr>
          <p:cNvPr id="3" name="Content Placeholder 2">
            <a:extLst>
              <a:ext uri="{FF2B5EF4-FFF2-40B4-BE49-F238E27FC236}">
                <a16:creationId xmlns:a16="http://schemas.microsoft.com/office/drawing/2014/main" id="{CCAAD2D0-E24D-4FEB-A462-EA7B77C68C86}"/>
              </a:ext>
            </a:extLst>
          </p:cNvPr>
          <p:cNvSpPr>
            <a:spLocks noGrp="1"/>
          </p:cNvSpPr>
          <p:nvPr>
            <p:ph idx="1"/>
          </p:nvPr>
        </p:nvSpPr>
        <p:spPr>
          <a:xfrm>
            <a:off x="188662" y="980728"/>
            <a:ext cx="8723317" cy="5807252"/>
          </a:xfrm>
        </p:spPr>
        <p:txBody>
          <a:bodyPr>
            <a:normAutofit/>
          </a:bodyPr>
          <a:lstStyle/>
          <a:p>
            <a:r>
              <a:rPr lang="en-US" sz="2000" dirty="0"/>
              <a:t>Strategy: </a:t>
            </a:r>
            <a:r>
              <a:rPr lang="en-US" sz="1800" dirty="0">
                <a:solidFill>
                  <a:schemeClr val="tx1"/>
                </a:solidFill>
              </a:rPr>
              <a:t>defining, communicating, and driving execution of Data Strategy and Data Governance Strategy </a:t>
            </a:r>
            <a:endParaRPr lang="en-US" sz="2000" dirty="0">
              <a:solidFill>
                <a:schemeClr val="tx1"/>
              </a:solidFill>
            </a:endParaRPr>
          </a:p>
          <a:p>
            <a:r>
              <a:rPr lang="en-US" sz="2000" dirty="0"/>
              <a:t>Policy: </a:t>
            </a:r>
            <a:r>
              <a:rPr lang="en-US" sz="1800" dirty="0">
                <a:solidFill>
                  <a:schemeClr val="tx1"/>
                </a:solidFill>
              </a:rPr>
              <a:t>setting and enforcing policies related to data and Metadata management, access, usage, security, and quality </a:t>
            </a:r>
          </a:p>
          <a:p>
            <a:r>
              <a:rPr lang="en-US" sz="2000" dirty="0"/>
              <a:t>Standards and quality: </a:t>
            </a:r>
            <a:r>
              <a:rPr lang="en-US" sz="1800" dirty="0">
                <a:solidFill>
                  <a:schemeClr val="tx1"/>
                </a:solidFill>
              </a:rPr>
              <a:t>setting and enforcing Data Quality and Data Architecture standards </a:t>
            </a:r>
          </a:p>
          <a:p>
            <a:r>
              <a:rPr lang="en-US" sz="2000" dirty="0"/>
              <a:t>Oversight: </a:t>
            </a:r>
            <a:r>
              <a:rPr lang="en-US" sz="1800" dirty="0">
                <a:solidFill>
                  <a:schemeClr val="tx1"/>
                </a:solidFill>
              </a:rPr>
              <a:t>providing hands-on observation, audit, and correction in key areas of quality, policy, and data management (often referred to as stewardship) </a:t>
            </a:r>
          </a:p>
          <a:p>
            <a:r>
              <a:rPr lang="en-US" sz="2000" dirty="0"/>
              <a:t>Compliance: </a:t>
            </a:r>
            <a:r>
              <a:rPr lang="en-US" sz="1800" dirty="0">
                <a:solidFill>
                  <a:schemeClr val="tx1"/>
                </a:solidFill>
              </a:rPr>
              <a:t>ensuring the organization can meet data-related regulatory compliance requirements </a:t>
            </a:r>
          </a:p>
          <a:p>
            <a:r>
              <a:rPr lang="en-US" sz="2000" dirty="0"/>
              <a:t>Issue management: </a:t>
            </a:r>
            <a:r>
              <a:rPr lang="en-US" sz="1800" dirty="0">
                <a:solidFill>
                  <a:schemeClr val="tx1"/>
                </a:solidFill>
              </a:rPr>
              <a:t>identifying, defining, escalating, and resolving issues related to data security, data access, data quality, regulatory compliance, data ownership, policy, standards, terminology, or data governance procedures </a:t>
            </a:r>
          </a:p>
          <a:p>
            <a:r>
              <a:rPr lang="en-US" sz="2000" dirty="0"/>
              <a:t>Data management projects: </a:t>
            </a:r>
            <a:r>
              <a:rPr lang="en-US" sz="1800" dirty="0">
                <a:solidFill>
                  <a:schemeClr val="tx1"/>
                </a:solidFill>
              </a:rPr>
              <a:t>sponsoring efforts to improve data management practices </a:t>
            </a:r>
          </a:p>
          <a:p>
            <a:r>
              <a:rPr lang="en-US" sz="2000" dirty="0"/>
              <a:t>Data asset valuation: </a:t>
            </a:r>
            <a:r>
              <a:rPr lang="en-US" sz="1800" dirty="0">
                <a:solidFill>
                  <a:schemeClr val="tx1"/>
                </a:solidFill>
              </a:rPr>
              <a:t>setting standards and processes to consistently define the business value of data assets </a:t>
            </a:r>
          </a:p>
        </p:txBody>
      </p:sp>
      <p:sp>
        <p:nvSpPr>
          <p:cNvPr id="4" name="Slide Number Placeholder 3">
            <a:extLst>
              <a:ext uri="{FF2B5EF4-FFF2-40B4-BE49-F238E27FC236}">
                <a16:creationId xmlns:a16="http://schemas.microsoft.com/office/drawing/2014/main" id="{11BC3FDD-EC5C-3898-95CA-1CFC7D96A052}"/>
              </a:ext>
            </a:extLst>
          </p:cNvPr>
          <p:cNvSpPr>
            <a:spLocks noGrp="1"/>
          </p:cNvSpPr>
          <p:nvPr>
            <p:ph type="sldNum" sz="quarter" idx="12"/>
          </p:nvPr>
        </p:nvSpPr>
        <p:spPr/>
        <p:txBody>
          <a:bodyPr/>
          <a:lstStyle/>
          <a:p>
            <a:pPr>
              <a:defRPr/>
            </a:pPr>
            <a:fld id="{4606AE16-8D53-A649-9482-7C8DBD7175B3}" type="slidenum">
              <a:rPr lang="en-US" smtClean="0"/>
              <a:pPr>
                <a:defRPr/>
              </a:pPr>
              <a:t>8</a:t>
            </a:fld>
            <a:endParaRPr lang="en-US"/>
          </a:p>
        </p:txBody>
      </p:sp>
    </p:spTree>
    <p:extLst>
      <p:ext uri="{BB962C8B-B14F-4D97-AF65-F5344CB8AC3E}">
        <p14:creationId xmlns:p14="http://schemas.microsoft.com/office/powerpoint/2010/main" val="3012411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F5AF4-79FC-32C9-5E54-97AACFD980A9}"/>
              </a:ext>
            </a:extLst>
          </p:cNvPr>
          <p:cNvSpPr>
            <a:spLocks noGrp="1"/>
          </p:cNvSpPr>
          <p:nvPr>
            <p:ph type="title"/>
          </p:nvPr>
        </p:nvSpPr>
        <p:spPr/>
        <p:txBody>
          <a:bodyPr/>
          <a:lstStyle/>
          <a:p>
            <a:r>
              <a:rPr lang="en-US" dirty="0"/>
              <a:t>Governance Exercise</a:t>
            </a:r>
          </a:p>
        </p:txBody>
      </p:sp>
      <p:graphicFrame>
        <p:nvGraphicFramePr>
          <p:cNvPr id="5" name="Content Placeholder 4">
            <a:extLst>
              <a:ext uri="{FF2B5EF4-FFF2-40B4-BE49-F238E27FC236}">
                <a16:creationId xmlns:a16="http://schemas.microsoft.com/office/drawing/2014/main" id="{DAB5A99E-959E-38D0-B77C-D34F3F741213}"/>
              </a:ext>
            </a:extLst>
          </p:cNvPr>
          <p:cNvGraphicFramePr>
            <a:graphicFrameLocks noGrp="1"/>
          </p:cNvGraphicFramePr>
          <p:nvPr>
            <p:ph idx="1"/>
            <p:extLst>
              <p:ext uri="{D42A27DB-BD31-4B8C-83A1-F6EECF244321}">
                <p14:modId xmlns:p14="http://schemas.microsoft.com/office/powerpoint/2010/main" val="1950916876"/>
              </p:ext>
            </p:extLst>
          </p:nvPr>
        </p:nvGraphicFramePr>
        <p:xfrm>
          <a:off x="250825" y="1182688"/>
          <a:ext cx="8723313" cy="5334900"/>
        </p:xfrm>
        <a:graphic>
          <a:graphicData uri="http://schemas.openxmlformats.org/drawingml/2006/table">
            <a:tbl>
              <a:tblPr firstRow="1" bandRow="1">
                <a:tableStyleId>{5C22544A-7EE6-4342-B048-85BDC9FD1C3A}</a:tableStyleId>
              </a:tblPr>
              <a:tblGrid>
                <a:gridCol w="2907771">
                  <a:extLst>
                    <a:ext uri="{9D8B030D-6E8A-4147-A177-3AD203B41FA5}">
                      <a16:colId xmlns:a16="http://schemas.microsoft.com/office/drawing/2014/main" val="1961615013"/>
                    </a:ext>
                  </a:extLst>
                </a:gridCol>
                <a:gridCol w="2907771">
                  <a:extLst>
                    <a:ext uri="{9D8B030D-6E8A-4147-A177-3AD203B41FA5}">
                      <a16:colId xmlns:a16="http://schemas.microsoft.com/office/drawing/2014/main" val="3722109460"/>
                    </a:ext>
                  </a:extLst>
                </a:gridCol>
                <a:gridCol w="2907771">
                  <a:extLst>
                    <a:ext uri="{9D8B030D-6E8A-4147-A177-3AD203B41FA5}">
                      <a16:colId xmlns:a16="http://schemas.microsoft.com/office/drawing/2014/main" val="3962474831"/>
                    </a:ext>
                  </a:extLst>
                </a:gridCol>
              </a:tblGrid>
              <a:tr h="2599320">
                <a:tc>
                  <a:txBody>
                    <a:bodyPr/>
                    <a:lstStyle/>
                    <a:p>
                      <a:r>
                        <a:rPr lang="en-US" sz="1800" b="1" i="0" kern="1200" dirty="0">
                          <a:solidFill>
                            <a:schemeClr val="bg2">
                              <a:lumMod val="50000"/>
                            </a:schemeClr>
                          </a:solidFill>
                          <a:effectLst/>
                          <a:latin typeface="+mn-lt"/>
                          <a:ea typeface="+mn-ea"/>
                          <a:cs typeface="+mn-cs"/>
                        </a:rPr>
                        <a:t>37 Interactive Entertainment (37IE) </a:t>
                      </a:r>
                      <a:r>
                        <a:rPr lang="en-US" sz="1400" b="0" i="0" kern="1200" dirty="0">
                          <a:solidFill>
                            <a:schemeClr val="bg2">
                              <a:lumMod val="50000"/>
                            </a:schemeClr>
                          </a:solidFill>
                          <a:effectLst/>
                          <a:latin typeface="+mn-lt"/>
                          <a:ea typeface="+mn-ea"/>
                          <a:cs typeface="+mn-cs"/>
                        </a:rPr>
                        <a:t>is one of the Top 25 Game Companies among the globe and one of the Top 20 Internet Companies within China.</a:t>
                      </a:r>
                      <a:endParaRPr lang="en-US"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bg2">
                              <a:lumMod val="50000"/>
                            </a:schemeClr>
                          </a:solidFill>
                          <a:effectLst/>
                          <a:latin typeface="+mn-lt"/>
                          <a:ea typeface="+mn-ea"/>
                          <a:cs typeface="+mn-cs"/>
                        </a:rPr>
                        <a:t>Cinemark </a:t>
                      </a:r>
                      <a:r>
                        <a:rPr lang="en-US" sz="1400" b="0" i="0" kern="1200" dirty="0">
                          <a:solidFill>
                            <a:schemeClr val="bg2">
                              <a:lumMod val="50000"/>
                            </a:schemeClr>
                          </a:solidFill>
                          <a:effectLst/>
                          <a:latin typeface="+mn-lt"/>
                          <a:ea typeface="+mn-ea"/>
                          <a:cs typeface="+mn-cs"/>
                        </a:rPr>
                        <a:t>provides premium out-of-home entertainment experiences as one of the largest and most influential theatrical exhibition companies in the world </a:t>
                      </a:r>
                      <a:endParaRPr lang="en-US" b="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bg2">
                              <a:lumMod val="50000"/>
                            </a:schemeClr>
                          </a:solidFill>
                          <a:effectLst/>
                          <a:latin typeface="+mn-lt"/>
                          <a:ea typeface="+mn-ea"/>
                          <a:cs typeface="+mn-cs"/>
                        </a:rPr>
                        <a:t>Grace Realty </a:t>
                      </a:r>
                      <a:r>
                        <a:rPr lang="en-US" sz="1400" b="0" i="0" kern="1200" dirty="0">
                          <a:solidFill>
                            <a:schemeClr val="bg2">
                              <a:lumMod val="50000"/>
                            </a:schemeClr>
                          </a:solidFill>
                          <a:effectLst/>
                          <a:latin typeface="+mn-lt"/>
                          <a:ea typeface="+mn-ea"/>
                          <a:cs typeface="+mn-cs"/>
                        </a:rPr>
                        <a:t>is in the industry of Offices of Real Estate Agents and Brokers. has been providing Ocean City New Jersey real estate services since 1947.</a:t>
                      </a:r>
                    </a:p>
                    <a:p>
                      <a:endParaRPr lang="en-US" dirty="0"/>
                    </a:p>
                  </a:txBody>
                  <a:tcPr>
                    <a:solidFill>
                      <a:schemeClr val="accent6">
                        <a:lumMod val="20000"/>
                        <a:lumOff val="80000"/>
                      </a:schemeClr>
                    </a:solidFill>
                  </a:tcPr>
                </a:tc>
                <a:extLst>
                  <a:ext uri="{0D108BD9-81ED-4DB2-BD59-A6C34878D82A}">
                    <a16:rowId xmlns:a16="http://schemas.microsoft.com/office/drawing/2014/main" val="1622675948"/>
                  </a:ext>
                </a:extLst>
              </a:tr>
              <a:tr h="2599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bg2">
                              <a:lumMod val="50000"/>
                            </a:schemeClr>
                          </a:solidFill>
                          <a:effectLst/>
                          <a:latin typeface="+mn-lt"/>
                          <a:ea typeface="+mn-ea"/>
                          <a:cs typeface="+mn-cs"/>
                        </a:rPr>
                        <a:t>Rowan University </a:t>
                      </a:r>
                      <a:r>
                        <a:rPr lang="en-US" sz="1400" b="0" i="0" kern="1200" dirty="0">
                          <a:solidFill>
                            <a:schemeClr val="bg2">
                              <a:lumMod val="50000"/>
                            </a:schemeClr>
                          </a:solidFill>
                          <a:effectLst/>
                          <a:latin typeface="+mn-lt"/>
                          <a:ea typeface="+mn-ea"/>
                          <a:cs typeface="+mn-cs"/>
                        </a:rPr>
                        <a:t>is a public research university in Glassboro, New Jersey, with a medical campus in Stratford and medical and academic campuses in Camden.</a:t>
                      </a:r>
                      <a:endParaRPr lang="en-US" dirty="0"/>
                    </a:p>
                  </a:txBody>
                  <a:tcPr>
                    <a:solidFill>
                      <a:schemeClr val="accent6">
                        <a:lumMod val="20000"/>
                        <a:lumOff val="80000"/>
                      </a:schemeClr>
                    </a:solidFill>
                  </a:tcPr>
                </a:tc>
                <a:tc>
                  <a:txBody>
                    <a:bodyPr/>
                    <a:lstStyle/>
                    <a:p>
                      <a:pPr marL="0" indent="0">
                        <a:spcAft>
                          <a:spcPts val="300"/>
                        </a:spcAft>
                        <a:buFont typeface="Arial" panose="020B0604020202020204" pitchFamily="34" charset="0"/>
                        <a:buNone/>
                      </a:pPr>
                      <a:r>
                        <a:rPr lang="en-US" sz="1400" b="1" i="0" kern="1200" dirty="0">
                          <a:solidFill>
                            <a:schemeClr val="bg2">
                              <a:lumMod val="50000"/>
                            </a:schemeClr>
                          </a:solidFill>
                          <a:effectLst/>
                          <a:latin typeface="+mn-lt"/>
                          <a:ea typeface="+mn-ea"/>
                          <a:cs typeface="+mn-cs"/>
                        </a:rPr>
                        <a:t>Data Governance Questions to Ask</a:t>
                      </a:r>
                      <a:endParaRPr lang="en-US" sz="1050" b="0" i="0" kern="1200" dirty="0">
                        <a:solidFill>
                          <a:schemeClr val="bg2">
                            <a:lumMod val="50000"/>
                          </a:schemeClr>
                        </a:solidFill>
                        <a:effectLst/>
                        <a:latin typeface="+mn-lt"/>
                        <a:ea typeface="+mn-ea"/>
                        <a:cs typeface="+mn-cs"/>
                      </a:endParaRPr>
                    </a:p>
                    <a:p>
                      <a:pPr marL="174625" indent="-174625">
                        <a:spcAft>
                          <a:spcPts val="300"/>
                        </a:spcAft>
                        <a:buFont typeface="Arial" panose="020B0604020202020204" pitchFamily="34" charset="0"/>
                        <a:buChar char="•"/>
                      </a:pPr>
                      <a:r>
                        <a:rPr lang="en-US" sz="1200" b="0" i="0" kern="1200" dirty="0">
                          <a:solidFill>
                            <a:schemeClr val="bg2">
                              <a:lumMod val="50000"/>
                            </a:schemeClr>
                          </a:solidFill>
                          <a:effectLst/>
                          <a:latin typeface="+mn-lt"/>
                          <a:ea typeface="+mn-ea"/>
                          <a:cs typeface="+mn-cs"/>
                        </a:rPr>
                        <a:t>What data is currently being collected?</a:t>
                      </a:r>
                    </a:p>
                    <a:p>
                      <a:pPr marL="174625" indent="-174625">
                        <a:spcAft>
                          <a:spcPts val="300"/>
                        </a:spcAft>
                        <a:buFont typeface="Arial" panose="020B0604020202020204" pitchFamily="34" charset="0"/>
                        <a:buChar char="•"/>
                      </a:pPr>
                      <a:r>
                        <a:rPr lang="en-US" sz="1200" b="0" i="0" kern="1200" dirty="0">
                          <a:solidFill>
                            <a:schemeClr val="bg2">
                              <a:lumMod val="50000"/>
                            </a:schemeClr>
                          </a:solidFill>
                          <a:effectLst/>
                          <a:latin typeface="+mn-lt"/>
                          <a:ea typeface="+mn-ea"/>
                          <a:cs typeface="+mn-cs"/>
                        </a:rPr>
                        <a:t>How is the data currently being used?</a:t>
                      </a:r>
                    </a:p>
                    <a:p>
                      <a:pPr marL="174625" indent="-174625">
                        <a:spcAft>
                          <a:spcPts val="300"/>
                        </a:spcAft>
                        <a:buFont typeface="Arial" panose="020B0604020202020204" pitchFamily="34" charset="0"/>
                        <a:buChar char="•"/>
                      </a:pPr>
                      <a:r>
                        <a:rPr lang="en-US" sz="1200" b="0" i="0" kern="1200" dirty="0">
                          <a:solidFill>
                            <a:schemeClr val="bg2">
                              <a:lumMod val="50000"/>
                            </a:schemeClr>
                          </a:solidFill>
                          <a:effectLst/>
                          <a:latin typeface="+mn-lt"/>
                          <a:ea typeface="+mn-ea"/>
                          <a:cs typeface="+mn-cs"/>
                        </a:rPr>
                        <a:t>What insights do we want to achieve?</a:t>
                      </a:r>
                    </a:p>
                    <a:p>
                      <a:pPr marL="174625" indent="-174625">
                        <a:spcAft>
                          <a:spcPts val="300"/>
                        </a:spcAft>
                        <a:buFont typeface="Arial" panose="020B0604020202020204" pitchFamily="34" charset="0"/>
                        <a:buChar char="•"/>
                      </a:pPr>
                      <a:r>
                        <a:rPr lang="en-US" sz="1200" b="0" i="0" kern="1200" dirty="0">
                          <a:solidFill>
                            <a:schemeClr val="bg2">
                              <a:lumMod val="50000"/>
                            </a:schemeClr>
                          </a:solidFill>
                          <a:effectLst/>
                          <a:latin typeface="+mn-lt"/>
                          <a:ea typeface="+mn-ea"/>
                          <a:cs typeface="+mn-cs"/>
                        </a:rPr>
                        <a:t>What data do we need to obtain?</a:t>
                      </a:r>
                    </a:p>
                    <a:p>
                      <a:pPr marL="174625" indent="-174625">
                        <a:spcAft>
                          <a:spcPts val="300"/>
                        </a:spcAft>
                        <a:buFont typeface="Arial" panose="020B0604020202020204" pitchFamily="34" charset="0"/>
                        <a:buChar char="•"/>
                      </a:pPr>
                      <a:r>
                        <a:rPr lang="en-US" sz="1200" b="0" i="0" kern="1200" dirty="0">
                          <a:solidFill>
                            <a:schemeClr val="bg2">
                              <a:lumMod val="50000"/>
                            </a:schemeClr>
                          </a:solidFill>
                          <a:effectLst/>
                          <a:latin typeface="+mn-lt"/>
                          <a:ea typeface="+mn-ea"/>
                          <a:cs typeface="+mn-cs"/>
                        </a:rPr>
                        <a:t>Why do you need certain data?</a:t>
                      </a:r>
                    </a:p>
                    <a:p>
                      <a:pPr marL="174625" indent="-174625">
                        <a:spcAft>
                          <a:spcPts val="300"/>
                        </a:spcAft>
                        <a:buFont typeface="Arial" panose="020B0604020202020204" pitchFamily="34" charset="0"/>
                        <a:buChar char="•"/>
                      </a:pPr>
                      <a:r>
                        <a:rPr lang="en-US" sz="1200" b="0" i="0" kern="1200" dirty="0">
                          <a:solidFill>
                            <a:schemeClr val="bg2">
                              <a:lumMod val="50000"/>
                            </a:schemeClr>
                          </a:solidFill>
                          <a:effectLst/>
                          <a:latin typeface="+mn-lt"/>
                          <a:ea typeface="+mn-ea"/>
                          <a:cs typeface="+mn-cs"/>
                        </a:rPr>
                        <a:t>How can you manage data?</a:t>
                      </a:r>
                    </a:p>
                    <a:p>
                      <a:pPr marL="174625" indent="-174625">
                        <a:spcAft>
                          <a:spcPts val="300"/>
                        </a:spcAft>
                        <a:buFont typeface="Arial" panose="020B0604020202020204" pitchFamily="34" charset="0"/>
                        <a:buChar char="•"/>
                      </a:pPr>
                      <a:r>
                        <a:rPr lang="en-US" sz="1200" b="0" i="0" kern="1200" dirty="0">
                          <a:solidFill>
                            <a:schemeClr val="bg2">
                              <a:lumMod val="50000"/>
                            </a:schemeClr>
                          </a:solidFill>
                          <a:effectLst/>
                          <a:latin typeface="+mn-lt"/>
                          <a:ea typeface="+mn-ea"/>
                          <a:cs typeface="+mn-cs"/>
                        </a:rPr>
                        <a:t>Who has access to the data?</a:t>
                      </a:r>
                    </a:p>
                    <a:p>
                      <a:pPr marL="174625" indent="-174625">
                        <a:spcAft>
                          <a:spcPts val="300"/>
                        </a:spcAft>
                        <a:buFont typeface="Arial" panose="020B0604020202020204" pitchFamily="34" charset="0"/>
                        <a:buChar char="•"/>
                      </a:pPr>
                      <a:r>
                        <a:rPr lang="en-US" sz="1200" b="0" i="0" kern="1200" dirty="0">
                          <a:solidFill>
                            <a:schemeClr val="bg2">
                              <a:lumMod val="50000"/>
                            </a:schemeClr>
                          </a:solidFill>
                          <a:effectLst/>
                          <a:latin typeface="+mn-lt"/>
                          <a:ea typeface="+mn-ea"/>
                          <a:cs typeface="+mn-cs"/>
                        </a:rPr>
                        <a:t>How is the data stored?</a:t>
                      </a:r>
                    </a:p>
                    <a:p>
                      <a:pPr marL="174625" indent="-174625">
                        <a:spcAft>
                          <a:spcPts val="300"/>
                        </a:spcAft>
                        <a:buFont typeface="Arial" panose="020B0604020202020204" pitchFamily="34" charset="0"/>
                        <a:buChar char="•"/>
                      </a:pPr>
                      <a:r>
                        <a:rPr lang="en-US" sz="1200" b="0" i="0" kern="1200" dirty="0">
                          <a:solidFill>
                            <a:schemeClr val="bg2">
                              <a:lumMod val="50000"/>
                            </a:schemeClr>
                          </a:solidFill>
                          <a:effectLst/>
                          <a:latin typeface="+mn-lt"/>
                          <a:ea typeface="+mn-ea"/>
                          <a:cs typeface="+mn-cs"/>
                        </a:rPr>
                        <a:t>How often is the data updated?</a:t>
                      </a:r>
                    </a:p>
                    <a:p>
                      <a:pPr marL="174625" indent="-174625">
                        <a:spcAft>
                          <a:spcPts val="300"/>
                        </a:spcAft>
                        <a:buFont typeface="Arial" panose="020B0604020202020204" pitchFamily="34" charset="0"/>
                        <a:buChar char="•"/>
                      </a:pPr>
                      <a:r>
                        <a:rPr lang="en-US" sz="1200" b="0" i="0" kern="1200" dirty="0">
                          <a:solidFill>
                            <a:schemeClr val="bg2">
                              <a:lumMod val="50000"/>
                            </a:schemeClr>
                          </a:solidFill>
                          <a:effectLst/>
                          <a:latin typeface="+mn-lt"/>
                          <a:ea typeface="+mn-ea"/>
                          <a:cs typeface="+mn-cs"/>
                        </a:rPr>
                        <a:t>How the data analyzed?</a:t>
                      </a:r>
                    </a:p>
                    <a:p>
                      <a:pPr marL="174625" indent="-174625">
                        <a:spcAft>
                          <a:spcPts val="300"/>
                        </a:spcAft>
                        <a:buFont typeface="Arial" panose="020B0604020202020204" pitchFamily="34" charset="0"/>
                        <a:buChar char="•"/>
                      </a:pPr>
                      <a:r>
                        <a:rPr lang="en-US" sz="1200" b="0" i="0" kern="1200" dirty="0">
                          <a:solidFill>
                            <a:schemeClr val="bg2">
                              <a:lumMod val="50000"/>
                            </a:schemeClr>
                          </a:solidFill>
                          <a:effectLst/>
                          <a:latin typeface="+mn-lt"/>
                          <a:ea typeface="+mn-ea"/>
                          <a:cs typeface="+mn-cs"/>
                        </a:rPr>
                        <a:t>What is the quality of the data?</a:t>
                      </a:r>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bg2">
                              <a:lumMod val="50000"/>
                            </a:schemeClr>
                          </a:solidFill>
                          <a:effectLst/>
                          <a:latin typeface="+mn-lt"/>
                          <a:ea typeface="+mn-ea"/>
                          <a:cs typeface="+mn-cs"/>
                        </a:rPr>
                        <a:t>Starbucks Corporation </a:t>
                      </a:r>
                      <a:r>
                        <a:rPr lang="en-US" sz="1400" b="0" i="0" kern="1200" dirty="0">
                          <a:solidFill>
                            <a:schemeClr val="bg2">
                              <a:lumMod val="50000"/>
                            </a:schemeClr>
                          </a:solidFill>
                          <a:effectLst/>
                          <a:latin typeface="+mn-lt"/>
                          <a:ea typeface="+mn-ea"/>
                          <a:cs typeface="+mn-cs"/>
                        </a:rPr>
                        <a:t> is an American multinational chain of coffeehouses and roastery reserves headquartered in Seattle, Washington. It was founded in 1971 and is currently the world's largest coffeehouse chain.</a:t>
                      </a:r>
                      <a:endParaRPr lang="en-US" dirty="0"/>
                    </a:p>
                  </a:txBody>
                  <a:tcPr>
                    <a:solidFill>
                      <a:schemeClr val="accent6">
                        <a:lumMod val="20000"/>
                        <a:lumOff val="80000"/>
                      </a:schemeClr>
                    </a:solidFill>
                  </a:tcPr>
                </a:tc>
                <a:extLst>
                  <a:ext uri="{0D108BD9-81ED-4DB2-BD59-A6C34878D82A}">
                    <a16:rowId xmlns:a16="http://schemas.microsoft.com/office/drawing/2014/main" val="1319955073"/>
                  </a:ext>
                </a:extLst>
              </a:tr>
            </a:tbl>
          </a:graphicData>
        </a:graphic>
      </p:graphicFrame>
      <p:sp>
        <p:nvSpPr>
          <p:cNvPr id="4" name="Slide Number Placeholder 3">
            <a:extLst>
              <a:ext uri="{FF2B5EF4-FFF2-40B4-BE49-F238E27FC236}">
                <a16:creationId xmlns:a16="http://schemas.microsoft.com/office/drawing/2014/main" id="{11BC3FDD-EC5C-3898-95CA-1CFC7D96A052}"/>
              </a:ext>
            </a:extLst>
          </p:cNvPr>
          <p:cNvSpPr>
            <a:spLocks noGrp="1"/>
          </p:cNvSpPr>
          <p:nvPr>
            <p:ph type="sldNum" sz="quarter" idx="12"/>
          </p:nvPr>
        </p:nvSpPr>
        <p:spPr/>
        <p:txBody>
          <a:bodyPr/>
          <a:lstStyle/>
          <a:p>
            <a:pPr>
              <a:defRPr/>
            </a:pPr>
            <a:fld id="{4606AE16-8D53-A649-9482-7C8DBD7175B3}" type="slidenum">
              <a:rPr lang="en-US" smtClean="0"/>
              <a:pPr>
                <a:defRPr/>
              </a:pPr>
              <a:t>9</a:t>
            </a:fld>
            <a:endParaRPr lang="en-US"/>
          </a:p>
        </p:txBody>
      </p:sp>
      <p:pic>
        <p:nvPicPr>
          <p:cNvPr id="6" name="Picture 5" descr="Yes Your Highness on the App Store">
            <a:extLst>
              <a:ext uri="{FF2B5EF4-FFF2-40B4-BE49-F238E27FC236}">
                <a16:creationId xmlns:a16="http://schemas.microsoft.com/office/drawing/2014/main" id="{E740CA51-A320-ABD0-5ABB-184E68CD6E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1158" y="2588027"/>
            <a:ext cx="2448271" cy="1124281"/>
          </a:xfrm>
          <a:prstGeom prst="rect">
            <a:avLst/>
          </a:prstGeom>
          <a:noFill/>
          <a:ln>
            <a:noFill/>
          </a:ln>
        </p:spPr>
      </p:pic>
      <p:pic>
        <p:nvPicPr>
          <p:cNvPr id="7" name="Picture 6" descr="Image for 400X156 ABOUT US LP R2 01">
            <a:extLst>
              <a:ext uri="{FF2B5EF4-FFF2-40B4-BE49-F238E27FC236}">
                <a16:creationId xmlns:a16="http://schemas.microsoft.com/office/drawing/2014/main" id="{40C4D492-4996-287F-FB12-7271E418FEEF}"/>
              </a:ext>
            </a:extLst>
          </p:cNvPr>
          <p:cNvPicPr>
            <a:picLocks noChangeAspect="1"/>
          </p:cNvPicPr>
          <p:nvPr/>
        </p:nvPicPr>
        <p:blipFill rotWithShape="1">
          <a:blip r:embed="rId3">
            <a:extLst>
              <a:ext uri="{28A0092B-C50C-407E-A947-70E740481C1C}">
                <a14:useLocalDpi xmlns:a14="http://schemas.microsoft.com/office/drawing/2010/main" val="0"/>
              </a:ext>
            </a:extLst>
          </a:blip>
          <a:srcRect l="5069" r="8757"/>
          <a:stretch/>
        </p:blipFill>
        <p:spPr bwMode="auto">
          <a:xfrm>
            <a:off x="3388345" y="2598070"/>
            <a:ext cx="2448272" cy="1108031"/>
          </a:xfrm>
          <a:prstGeom prst="rect">
            <a:avLst/>
          </a:prstGeom>
          <a:noFill/>
          <a:ln>
            <a:noFill/>
          </a:ln>
        </p:spPr>
      </p:pic>
      <p:pic>
        <p:nvPicPr>
          <p:cNvPr id="2050" name="Picture 2" descr="Ocean City, NJ Real Estate &amp; Homes for ...">
            <a:extLst>
              <a:ext uri="{FF2B5EF4-FFF2-40B4-BE49-F238E27FC236}">
                <a16:creationId xmlns:a16="http://schemas.microsoft.com/office/drawing/2014/main" id="{0DF229DE-017A-260C-566A-7B2CEEBF19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023" r="29282" b="17666"/>
          <a:stretch/>
        </p:blipFill>
        <p:spPr bwMode="auto">
          <a:xfrm>
            <a:off x="6876256" y="2598070"/>
            <a:ext cx="1913012" cy="11242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CE REALTY - Updated April 2024 ...">
            <a:extLst>
              <a:ext uri="{FF2B5EF4-FFF2-40B4-BE49-F238E27FC236}">
                <a16:creationId xmlns:a16="http://schemas.microsoft.com/office/drawing/2014/main" id="{B1EE4C27-213F-2253-9814-86B56DD13B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503" b="42370"/>
          <a:stretch/>
        </p:blipFill>
        <p:spPr bwMode="auto">
          <a:xfrm>
            <a:off x="6196459" y="2780928"/>
            <a:ext cx="1359594" cy="5319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irtua Health College ...">
            <a:extLst>
              <a:ext uri="{FF2B5EF4-FFF2-40B4-BE49-F238E27FC236}">
                <a16:creationId xmlns:a16="http://schemas.microsoft.com/office/drawing/2014/main" id="{426E5633-3C3B-A43E-6430-EF052E52251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6701"/>
          <a:stretch/>
        </p:blipFill>
        <p:spPr bwMode="auto">
          <a:xfrm>
            <a:off x="351318" y="5117647"/>
            <a:ext cx="2647950" cy="1263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rbucks Shop Images – Browse 6,003 Stock Photos, Vectors ...">
            <a:extLst>
              <a:ext uri="{FF2B5EF4-FFF2-40B4-BE49-F238E27FC236}">
                <a16:creationId xmlns:a16="http://schemas.microsoft.com/office/drawing/2014/main" id="{364B7209-379F-CC41-E5C9-5C1BDA5DD6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3687" y="5442824"/>
            <a:ext cx="1512167" cy="10081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white and green cup with a white lid&#10;&#10;Description automatically generated">
            <a:extLst>
              <a:ext uri="{FF2B5EF4-FFF2-40B4-BE49-F238E27FC236}">
                <a16:creationId xmlns:a16="http://schemas.microsoft.com/office/drawing/2014/main" id="{D287AB89-B02E-4FE5-D682-D82A3091D858}"/>
              </a:ext>
            </a:extLst>
          </p:cNvPr>
          <p:cNvPicPr>
            <a:picLocks noChangeAspect="1"/>
          </p:cNvPicPr>
          <p:nvPr/>
        </p:nvPicPr>
        <p:blipFill>
          <a:blip r:embed="rId8"/>
          <a:stretch>
            <a:fillRect/>
          </a:stretch>
        </p:blipFill>
        <p:spPr>
          <a:xfrm rot="973669">
            <a:off x="7700885" y="5254183"/>
            <a:ext cx="1196752" cy="1196752"/>
          </a:xfrm>
          <a:prstGeom prst="rect">
            <a:avLst/>
          </a:prstGeom>
        </p:spPr>
      </p:pic>
    </p:spTree>
    <p:extLst>
      <p:ext uri="{BB962C8B-B14F-4D97-AF65-F5344CB8AC3E}">
        <p14:creationId xmlns:p14="http://schemas.microsoft.com/office/powerpoint/2010/main" val="1763216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4">
      <a:dk1>
        <a:srgbClr val="938953"/>
      </a:dk1>
      <a:lt1>
        <a:sysClr val="window" lastClr="FFFFFF"/>
      </a:lt1>
      <a:dk2>
        <a:srgbClr val="494429"/>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Scrum</Template>
  <TotalTime>26743</TotalTime>
  <Words>1133</Words>
  <Application>Microsoft Office PowerPoint</Application>
  <PresentationFormat>On-screen Show (4:3)</PresentationFormat>
  <Paragraphs>121</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Arial</vt:lpstr>
      <vt:lpstr>Calibri</vt:lpstr>
      <vt:lpstr>Consolas</vt:lpstr>
      <vt:lpstr>Corbel</vt:lpstr>
      <vt:lpstr>Open-Sans</vt:lpstr>
      <vt:lpstr>Wingdings</vt:lpstr>
      <vt:lpstr>Banded</vt:lpstr>
      <vt:lpstr>Fun</vt:lpstr>
      <vt:lpstr>Introduction</vt:lpstr>
      <vt:lpstr>The DIKW Pyramid</vt:lpstr>
      <vt:lpstr>Fundamental IM Concepts</vt:lpstr>
      <vt:lpstr>DMBOK</vt:lpstr>
      <vt:lpstr>DMBOK in Other Courses</vt:lpstr>
      <vt:lpstr>DMBOK Areas Not Covered In-depth</vt:lpstr>
      <vt:lpstr>Data Governance</vt:lpstr>
      <vt:lpstr>Governance Exercise</vt:lpstr>
      <vt:lpstr>References for this Slide Deck</vt:lpstr>
    </vt:vector>
  </TitlesOfParts>
  <Company>St 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Figures – Chapter 4</dc:title>
  <dc:creator>Ian Sommerville</dc:creator>
  <cp:lastModifiedBy>Myers, Jack F</cp:lastModifiedBy>
  <cp:revision>210</cp:revision>
  <cp:lastPrinted>2010-01-11T10:54:43Z</cp:lastPrinted>
  <dcterms:created xsi:type="dcterms:W3CDTF">2010-01-08T19:43:52Z</dcterms:created>
  <dcterms:modified xsi:type="dcterms:W3CDTF">2024-06-22T18:18:40Z</dcterms:modified>
</cp:coreProperties>
</file>