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8" r:id="rId3"/>
    <p:sldId id="259" r:id="rId4"/>
    <p:sldId id="273"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5" r:id="rId18"/>
    <p:sldId id="276" r:id="rId19"/>
    <p:sldId id="277" r:id="rId20"/>
    <p:sldId id="278" r:id="rId21"/>
    <p:sldId id="279"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5BE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0" d="100"/>
          <a:sy n="110" d="100"/>
        </p:scale>
        <p:origin x="-972"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CD65CE0-B176-47FC-A615-97FE2109C05E}" type="datetimeFigureOut">
              <a:rPr lang="en-US" smtClean="0"/>
              <a:t>8/10/2015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8C4BE4-D12F-45E8-A8E6-666814A12508}" type="slidenum">
              <a:rPr lang="en-US" smtClean="0"/>
              <a:t>‹#›</a:t>
            </a:fld>
            <a:endParaRPr lang="en-US"/>
          </a:p>
        </p:txBody>
      </p:sp>
    </p:spTree>
    <p:extLst>
      <p:ext uri="{BB962C8B-B14F-4D97-AF65-F5344CB8AC3E}">
        <p14:creationId xmlns:p14="http://schemas.microsoft.com/office/powerpoint/2010/main" val="20426698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9E0C0C54-C957-40EE-852B-483C806E1894}" type="datetime1">
              <a:rPr lang="en-US" smtClean="0"/>
              <a:t>8/10/2015</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4425F79-2322-4077-9FC7-095E2DF8E4B5}"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82CFEAE-637D-456B-997F-41762BC2B6FD}" type="datetime1">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425F79-2322-4077-9FC7-095E2DF8E4B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9AB0B79-67FB-4C51-BAC0-2F6C69359A70}" type="datetime1">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4425F79-2322-4077-9FC7-095E2DF8E4B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370888" y="6659880"/>
            <a:ext cx="2133600" cy="274320"/>
          </a:xfrm>
        </p:spPr>
        <p:txBody>
          <a:bodyPr/>
          <a:lstStyle/>
          <a:p>
            <a:fld id="{CBC536A0-4DB7-4B23-9906-38708443CA4F}" type="datetime1">
              <a:rPr lang="en-US" smtClean="0"/>
              <a:t>8/10/2015</a:t>
            </a:fld>
            <a:endParaRPr lang="en-US"/>
          </a:p>
        </p:txBody>
      </p:sp>
      <p:sp>
        <p:nvSpPr>
          <p:cNvPr id="5" name="Footer Placeholder 4"/>
          <p:cNvSpPr>
            <a:spLocks noGrp="1"/>
          </p:cNvSpPr>
          <p:nvPr>
            <p:ph type="ftr" sz="quarter" idx="11"/>
          </p:nvPr>
        </p:nvSpPr>
        <p:spPr>
          <a:xfrm>
            <a:off x="3048000" y="6659880"/>
            <a:ext cx="3352800" cy="274320"/>
          </a:xfrm>
        </p:spPr>
        <p:txBody>
          <a:bodyPr/>
          <a:lstStyle/>
          <a:p>
            <a:endParaRPr lang="en-US"/>
          </a:p>
        </p:txBody>
      </p:sp>
      <p:sp>
        <p:nvSpPr>
          <p:cNvPr id="6" name="Slide Number Placeholder 5"/>
          <p:cNvSpPr>
            <a:spLocks noGrp="1"/>
          </p:cNvSpPr>
          <p:nvPr>
            <p:ph type="sldNum" sz="quarter" idx="12"/>
          </p:nvPr>
        </p:nvSpPr>
        <p:spPr>
          <a:xfrm>
            <a:off x="8234680" y="6658610"/>
            <a:ext cx="582966" cy="274320"/>
          </a:xfrm>
        </p:spPr>
        <p:txBody>
          <a:bodyPr/>
          <a:lstStyle/>
          <a:p>
            <a:fld id="{B4425F79-2322-4077-9FC7-095E2DF8E4B5}"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B3DDB32C-AC07-4359-BBB4-A450B8A804BC}" type="datetime1">
              <a:rPr lang="en-US" smtClean="0"/>
              <a:t>8/10/2015</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4425F79-2322-4077-9FC7-095E2DF8E4B5}"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E46A571-0018-4F66-9993-813BFE78CEF2}" type="datetime1">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25F79-2322-4077-9FC7-095E2DF8E4B5}"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0BCED02-3621-4AD0-9A22-9ED8F6795D0A}" type="datetime1">
              <a:rPr lang="en-US" smtClean="0"/>
              <a:t>8/10/2015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425F79-2322-4077-9FC7-095E2DF8E4B5}"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E873E19-A30B-4780-9421-FAF08DDF2618}" type="datetime1">
              <a:rPr lang="en-US" smtClean="0"/>
              <a:t>8/10/2015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425F79-2322-4077-9FC7-095E2DF8E4B5}"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263E8A96-BD40-49CE-8DB5-EA44FC08680F}" type="datetime1">
              <a:rPr lang="en-US" smtClean="0"/>
              <a:t>8/10/2015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425F79-2322-4077-9FC7-095E2DF8E4B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4615572-932F-4D10-80E3-4379F2A20F0C}" type="datetime1">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B4425F79-2322-4077-9FC7-095E2DF8E4B5}"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924594-97A6-45C0-BCB4-4109E6423823}" type="datetime1">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425F79-2322-4077-9FC7-095E2DF8E4B5}"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8A39B28A-B4A4-4E9E-B3B0-7375680A9F1F}" type="datetime1">
              <a:rPr lang="en-US" smtClean="0"/>
              <a:t>8/10/2015</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4425F79-2322-4077-9FC7-095E2DF8E4B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spcBef>
          <a:spcPct val="0"/>
        </a:spcBef>
        <a:buNone/>
        <a:defRPr sz="3200" kern="1200" cap="sm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spc="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jackmyers.info/hci/lessons/08/w2vDemo.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162800" y="4267200"/>
            <a:ext cx="1524000" cy="1828800"/>
          </a:xfrm>
        </p:spPr>
        <p:txBody>
          <a:bodyPr>
            <a:normAutofit/>
          </a:bodyPr>
          <a:lstStyle/>
          <a:p>
            <a:pPr algn="ctr"/>
            <a:r>
              <a:rPr lang="en-US" sz="1600" i="1" dirty="0" smtClean="0"/>
              <a:t>The math gets deep around the 16</a:t>
            </a:r>
            <a:r>
              <a:rPr lang="en-US" sz="1600" i="1" baseline="30000" dirty="0" smtClean="0"/>
              <a:t>th</a:t>
            </a:r>
            <a:r>
              <a:rPr lang="en-US" sz="1600" i="1" dirty="0" smtClean="0"/>
              <a:t> minute, but the concepts and principles are easily grasped.</a:t>
            </a:r>
            <a:endParaRPr lang="en-US" sz="1600" i="1" dirty="0"/>
          </a:p>
        </p:txBody>
      </p:sp>
      <p:sp>
        <p:nvSpPr>
          <p:cNvPr id="2" name="Title 1"/>
          <p:cNvSpPr>
            <a:spLocks noGrp="1"/>
          </p:cNvSpPr>
          <p:nvPr>
            <p:ph type="title"/>
          </p:nvPr>
        </p:nvSpPr>
        <p:spPr>
          <a:xfrm>
            <a:off x="457200" y="2819400"/>
            <a:ext cx="6324600" cy="1828800"/>
          </a:xfrm>
        </p:spPr>
        <p:txBody>
          <a:bodyPr/>
          <a:lstStyle/>
          <a:p>
            <a:r>
              <a:rPr lang="en-US" dirty="0"/>
              <a:t>Text By the Bay 2015: Marek </a:t>
            </a:r>
            <a:r>
              <a:rPr lang="en-US" dirty="0" err="1" smtClean="0"/>
              <a:t>Kolodziej</a:t>
            </a:r>
            <a:r>
              <a:rPr lang="en-US" dirty="0" smtClean="0"/>
              <a:t> </a:t>
            </a:r>
            <a:r>
              <a:rPr lang="en-US" dirty="0" smtClean="0"/>
              <a:t/>
            </a:r>
            <a:br>
              <a:rPr lang="en-US" dirty="0" smtClean="0"/>
            </a:br>
            <a:r>
              <a:rPr lang="en-US" dirty="0" smtClean="0"/>
              <a:t/>
            </a:r>
            <a:br>
              <a:rPr lang="en-US" dirty="0" smtClean="0"/>
            </a:br>
            <a:r>
              <a:rPr lang="en-US" sz="4400" dirty="0" smtClean="0">
                <a:solidFill>
                  <a:srgbClr val="FFFF00"/>
                </a:solidFill>
              </a:rPr>
              <a:t>Unsupervised </a:t>
            </a:r>
            <a:r>
              <a:rPr lang="en-US" sz="4400" dirty="0">
                <a:solidFill>
                  <a:srgbClr val="FFFF00"/>
                </a:solidFill>
              </a:rPr>
              <a:t>NLP Tutorial using </a:t>
            </a:r>
            <a:r>
              <a:rPr lang="en-US" sz="4400" dirty="0" smtClean="0">
                <a:solidFill>
                  <a:srgbClr val="FFFF00"/>
                </a:solidFill>
              </a:rPr>
              <a:t/>
            </a:r>
            <a:br>
              <a:rPr lang="en-US" sz="4400" dirty="0" smtClean="0">
                <a:solidFill>
                  <a:srgbClr val="FFFF00"/>
                </a:solidFill>
              </a:rPr>
            </a:br>
            <a:r>
              <a:rPr lang="en-US" sz="4400" dirty="0" smtClean="0">
                <a:solidFill>
                  <a:srgbClr val="FFFF00"/>
                </a:solidFill>
              </a:rPr>
              <a:t>Apache </a:t>
            </a:r>
            <a:r>
              <a:rPr lang="en-US" sz="4400" dirty="0">
                <a:solidFill>
                  <a:srgbClr val="FFFF00"/>
                </a:solidFill>
              </a:rPr>
              <a:t>Spark</a:t>
            </a:r>
            <a:r>
              <a:rPr lang="en-US" sz="3600" dirty="0"/>
              <a:t/>
            </a:r>
            <a:br>
              <a:rPr lang="en-US" sz="3600" dirty="0"/>
            </a:br>
            <a:r>
              <a:rPr lang="en-US" sz="3600" dirty="0"/>
              <a:t/>
            </a:r>
            <a:br>
              <a:rPr lang="en-US" sz="3600" dirty="0"/>
            </a:br>
            <a:r>
              <a:rPr lang="en-US" sz="3600" cap="none" dirty="0"/>
              <a:t>https://www.youtube.com</a:t>
            </a:r>
            <a:r>
              <a:rPr lang="en-US" sz="3600" cap="none" dirty="0" smtClean="0"/>
              <a:t>/</a:t>
            </a:r>
            <a:br>
              <a:rPr lang="en-US" sz="3600" cap="none" dirty="0" smtClean="0"/>
            </a:br>
            <a:r>
              <a:rPr lang="en-US" sz="3600" cap="none" dirty="0" err="1" smtClean="0"/>
              <a:t>watch?v</a:t>
            </a:r>
            <a:r>
              <a:rPr lang="en-US" sz="3600" cap="none" dirty="0" smtClean="0"/>
              <a:t>=pIMs946Eu2U</a:t>
            </a:r>
            <a:r>
              <a:rPr lang="en-US" sz="3600" dirty="0"/>
              <a:t/>
            </a:r>
            <a:br>
              <a:rPr lang="en-US" sz="3600" dirty="0"/>
            </a:br>
            <a:endParaRPr lang="en-US" sz="3600" dirty="0"/>
          </a:p>
        </p:txBody>
      </p:sp>
      <p:sp>
        <p:nvSpPr>
          <p:cNvPr id="4" name="Slide Number Placeholder 3"/>
          <p:cNvSpPr>
            <a:spLocks noGrp="1"/>
          </p:cNvSpPr>
          <p:nvPr>
            <p:ph type="sldNum" sz="quarter" idx="11"/>
          </p:nvPr>
        </p:nvSpPr>
        <p:spPr/>
        <p:txBody>
          <a:bodyPr/>
          <a:lstStyle/>
          <a:p>
            <a:fld id="{B4425F79-2322-4077-9FC7-095E2DF8E4B5}" type="slidenum">
              <a:rPr lang="en-US" smtClean="0"/>
              <a:t>1</a:t>
            </a:fld>
            <a:endParaRPr lang="en-US"/>
          </a:p>
        </p:txBody>
      </p:sp>
    </p:spTree>
    <p:extLst>
      <p:ext uri="{BB962C8B-B14F-4D97-AF65-F5344CB8AC3E}">
        <p14:creationId xmlns:p14="http://schemas.microsoft.com/office/powerpoint/2010/main" val="1294460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p:txBody>
          <a:bodyPr>
            <a:normAutofit/>
          </a:bodyPr>
          <a:lstStyle/>
          <a:p>
            <a:r>
              <a:rPr lang="en-US" sz="2000" spc="0" dirty="0"/>
              <a:t>For avocado purists - eating a half of a plain avocado sprinkled with lemon juice or your favorite seasoning is all you need. Try a little paprika or balsamic vinegar for an added twist. </a:t>
            </a:r>
            <a:r>
              <a:rPr lang="en-US" sz="2000" spc="0" dirty="0" smtClean="0"/>
              <a:t/>
            </a:r>
            <a:br>
              <a:rPr lang="en-US" sz="2000" spc="0" dirty="0" smtClean="0"/>
            </a:br>
            <a:endParaRPr lang="en-US" sz="2000" spc="0" dirty="0" smtClean="0"/>
          </a:p>
          <a:p>
            <a:r>
              <a:rPr lang="en-US" sz="2000" spc="0" dirty="0"/>
              <a:t>Yosemite Sam is an American animated cartoon </a:t>
            </a:r>
            <a:r>
              <a:rPr lang="en-US" sz="2000" spc="0" dirty="0" smtClean="0"/>
              <a:t>produced </a:t>
            </a:r>
            <a:r>
              <a:rPr lang="en-US" sz="2000" spc="0" dirty="0"/>
              <a:t>by Warner Bros. Animation. </a:t>
            </a:r>
            <a:r>
              <a:rPr lang="en-US" sz="2000" spc="0" dirty="0" smtClean="0"/>
              <a:t>Along </a:t>
            </a:r>
            <a:r>
              <a:rPr lang="en-US" sz="2000" spc="0" dirty="0"/>
              <a:t>with Elmer </a:t>
            </a:r>
            <a:r>
              <a:rPr lang="en-US" sz="2000" spc="0" dirty="0" err="1"/>
              <a:t>Fudd</a:t>
            </a:r>
            <a:r>
              <a:rPr lang="en-US" sz="2000" spc="0" dirty="0"/>
              <a:t>, he is the de facto archenemy of Bugs Bunny.</a:t>
            </a:r>
          </a:p>
        </p:txBody>
      </p:sp>
      <p:sp>
        <p:nvSpPr>
          <p:cNvPr id="6" name="Content Placeholder 5"/>
          <p:cNvSpPr>
            <a:spLocks noGrp="1"/>
          </p:cNvSpPr>
          <p:nvPr>
            <p:ph sz="half" idx="2"/>
          </p:nvPr>
        </p:nvSpPr>
        <p:spPr>
          <a:xfrm>
            <a:off x="4648200" y="1719072"/>
            <a:ext cx="4191000" cy="4407408"/>
          </a:xfrm>
        </p:spPr>
        <p:txBody>
          <a:bodyPr/>
          <a:lstStyle/>
          <a:p>
            <a:r>
              <a:rPr lang="en-US" sz="2000" spc="0" dirty="0"/>
              <a:t>A gin and tonic is a highball cocktail made with gin and tonic water poured over ice. It is usually garnished with a slice or wedge of lime. The amount of gin varies according to taste. </a:t>
            </a:r>
            <a:r>
              <a:rPr lang="en-US" sz="2000" spc="0" dirty="0" smtClean="0"/>
              <a:t/>
            </a:r>
            <a:br>
              <a:rPr lang="en-US" sz="2000" spc="0" dirty="0" smtClean="0"/>
            </a:br>
            <a:endParaRPr lang="en-US" sz="2000" spc="0" dirty="0" smtClean="0"/>
          </a:p>
          <a:p>
            <a:r>
              <a:rPr lang="en-US" sz="2000" spc="0" dirty="0"/>
              <a:t>A glacier </a:t>
            </a:r>
            <a:r>
              <a:rPr lang="en-US" sz="2000" spc="0" dirty="0" smtClean="0"/>
              <a:t>is </a:t>
            </a:r>
            <a:r>
              <a:rPr lang="en-US" sz="2000" spc="0" dirty="0"/>
              <a:t>a persistent body of dense ice that is constantly moving under its own weight; it forms where the accumulation of snow exceeds its ablation (melting and sublimation) over many years, often centuries. </a:t>
            </a:r>
          </a:p>
        </p:txBody>
      </p:sp>
      <p:sp>
        <p:nvSpPr>
          <p:cNvPr id="4" name="Title 3"/>
          <p:cNvSpPr>
            <a:spLocks noGrp="1"/>
          </p:cNvSpPr>
          <p:nvPr>
            <p:ph type="title"/>
          </p:nvPr>
        </p:nvSpPr>
        <p:spPr/>
        <p:txBody>
          <a:bodyPr/>
          <a:lstStyle/>
          <a:p>
            <a:r>
              <a:rPr lang="en-US" dirty="0" smtClean="0"/>
              <a:t>Four Sample Documents</a:t>
            </a:r>
            <a:endParaRPr lang="en-US" dirty="0"/>
          </a:p>
        </p:txBody>
      </p:sp>
      <p:sp>
        <p:nvSpPr>
          <p:cNvPr id="2" name="Slide Number Placeholder 1"/>
          <p:cNvSpPr>
            <a:spLocks noGrp="1"/>
          </p:cNvSpPr>
          <p:nvPr>
            <p:ph type="sldNum" sz="quarter" idx="12"/>
          </p:nvPr>
        </p:nvSpPr>
        <p:spPr/>
        <p:txBody>
          <a:bodyPr/>
          <a:lstStyle/>
          <a:p>
            <a:fld id="{B4425F79-2322-4077-9FC7-095E2DF8E4B5}" type="slidenum">
              <a:rPr lang="en-US" smtClean="0"/>
              <a:t>10</a:t>
            </a:fld>
            <a:endParaRPr lang="en-US"/>
          </a:p>
        </p:txBody>
      </p:sp>
    </p:spTree>
    <p:extLst>
      <p:ext uri="{BB962C8B-B14F-4D97-AF65-F5344CB8AC3E}">
        <p14:creationId xmlns:p14="http://schemas.microsoft.com/office/powerpoint/2010/main" val="16247224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28600" y="1719072"/>
            <a:ext cx="4800600" cy="338328"/>
          </a:xfrm>
        </p:spPr>
        <p:txBody>
          <a:bodyPr>
            <a:noAutofit/>
          </a:bodyPr>
          <a:lstStyle/>
          <a:p>
            <a:pPr marL="45720" indent="0">
              <a:buNone/>
            </a:pPr>
            <a:r>
              <a:rPr lang="en-US" sz="1800" dirty="0" smtClean="0">
                <a:latin typeface="Consolas" panose="020B0609020204030204" pitchFamily="49" charset="0"/>
                <a:cs typeface="Consolas" panose="020B0609020204030204" pitchFamily="49" charset="0"/>
              </a:rPr>
              <a:t>doc1     doc2      </a:t>
            </a:r>
            <a:r>
              <a:rPr lang="en-US" sz="1800" dirty="0">
                <a:latin typeface="Consolas" panose="020B0609020204030204" pitchFamily="49" charset="0"/>
                <a:cs typeface="Consolas" panose="020B0609020204030204" pitchFamily="49" charset="0"/>
              </a:rPr>
              <a:t>d</a:t>
            </a:r>
            <a:r>
              <a:rPr lang="en-US" sz="1800" dirty="0" smtClean="0">
                <a:latin typeface="Consolas" panose="020B0609020204030204" pitchFamily="49" charset="0"/>
                <a:cs typeface="Consolas" panose="020B0609020204030204" pitchFamily="49" charset="0"/>
              </a:rPr>
              <a:t>oc3    </a:t>
            </a:r>
            <a:r>
              <a:rPr lang="en-US" sz="1800" dirty="0">
                <a:latin typeface="Consolas" panose="020B0609020204030204" pitchFamily="49" charset="0"/>
                <a:cs typeface="Consolas" panose="020B0609020204030204" pitchFamily="49" charset="0"/>
              </a:rPr>
              <a:t>d</a:t>
            </a:r>
            <a:r>
              <a:rPr lang="en-US" sz="1800" dirty="0" smtClean="0">
                <a:latin typeface="Consolas" panose="020B0609020204030204" pitchFamily="49" charset="0"/>
                <a:cs typeface="Consolas" panose="020B0609020204030204" pitchFamily="49" charset="0"/>
              </a:rPr>
              <a:t>oc4</a:t>
            </a:r>
            <a:endParaRPr lang="en-US" sz="1800" dirty="0">
              <a:latin typeface="Consolas" panose="020B0609020204030204" pitchFamily="49" charset="0"/>
              <a:cs typeface="Consolas" panose="020B0609020204030204" pitchFamily="49" charset="0"/>
            </a:endParaRPr>
          </a:p>
        </p:txBody>
      </p:sp>
      <p:sp>
        <p:nvSpPr>
          <p:cNvPr id="3" name="Content Placeholder 2"/>
          <p:cNvSpPr>
            <a:spLocks noGrp="1"/>
          </p:cNvSpPr>
          <p:nvPr>
            <p:ph sz="half" idx="2"/>
          </p:nvPr>
        </p:nvSpPr>
        <p:spPr>
          <a:xfrm>
            <a:off x="5334000" y="1719072"/>
            <a:ext cx="3695700" cy="4407408"/>
          </a:xfrm>
        </p:spPr>
        <p:txBody>
          <a:bodyPr>
            <a:normAutofit/>
          </a:bodyPr>
          <a:lstStyle/>
          <a:p>
            <a:r>
              <a:rPr lang="en-US" sz="1800" dirty="0" err="1" smtClean="0"/>
              <a:t>tf</a:t>
            </a:r>
            <a:r>
              <a:rPr lang="en-US" sz="1800" dirty="0" smtClean="0"/>
              <a:t>("ice", doc3) =</a:t>
            </a:r>
            <a:br>
              <a:rPr lang="en-US" sz="1800" dirty="0" smtClean="0"/>
            </a:br>
            <a:r>
              <a:rPr lang="en-US" sz="1800" dirty="0" smtClean="0"/>
              <a:t>0.5 + (0.5 x 1) / 3) = 0.667</a:t>
            </a:r>
            <a:br>
              <a:rPr lang="en-US" sz="1800" dirty="0" smtClean="0"/>
            </a:br>
            <a:endParaRPr lang="en-US" sz="1800" dirty="0" smtClean="0"/>
          </a:p>
          <a:p>
            <a:r>
              <a:rPr lang="en-US" sz="1800" dirty="0" err="1"/>
              <a:t>tf</a:t>
            </a:r>
            <a:r>
              <a:rPr lang="en-US" sz="1800" dirty="0" smtClean="0"/>
              <a:t>("ice", doc4) </a:t>
            </a:r>
            <a:r>
              <a:rPr lang="en-US" sz="1800" dirty="0"/>
              <a:t>=</a:t>
            </a:r>
            <a:br>
              <a:rPr lang="en-US" sz="1800" dirty="0"/>
            </a:br>
            <a:r>
              <a:rPr lang="en-US" sz="1800" dirty="0"/>
              <a:t>0.5 + (0.5 x 1) / </a:t>
            </a:r>
            <a:r>
              <a:rPr lang="en-US" sz="1800" dirty="0" smtClean="0"/>
              <a:t>2) </a:t>
            </a:r>
            <a:r>
              <a:rPr lang="en-US" sz="1800" dirty="0"/>
              <a:t>= </a:t>
            </a:r>
            <a:r>
              <a:rPr lang="en-US" sz="1800" dirty="0" smtClean="0"/>
              <a:t>0.75</a:t>
            </a:r>
            <a:br>
              <a:rPr lang="en-US" sz="1800" dirty="0" smtClean="0"/>
            </a:br>
            <a:endParaRPr lang="en-US" sz="1800" dirty="0" smtClean="0"/>
          </a:p>
          <a:p>
            <a:r>
              <a:rPr lang="en-US" sz="1800" dirty="0" err="1" smtClean="0"/>
              <a:t>idf</a:t>
            </a:r>
            <a:r>
              <a:rPr lang="en-US" sz="1800" dirty="0" smtClean="0"/>
              <a:t>("ice", doc1 thru doc4) =</a:t>
            </a:r>
            <a:br>
              <a:rPr lang="en-US" sz="1800" dirty="0" smtClean="0"/>
            </a:br>
            <a:r>
              <a:rPr lang="en-US" sz="1800" dirty="0" smtClean="0"/>
              <a:t>log (4 / (1 + 2) ) = 0.125</a:t>
            </a:r>
            <a:r>
              <a:rPr lang="en-US" sz="1800" dirty="0"/>
              <a:t/>
            </a:r>
            <a:br>
              <a:rPr lang="en-US" sz="1800" dirty="0"/>
            </a:br>
            <a:endParaRPr lang="en-US" sz="1800" dirty="0"/>
          </a:p>
          <a:p>
            <a:r>
              <a:rPr lang="en-US" sz="1800" dirty="0" err="1"/>
              <a:t>tf</a:t>
            </a:r>
            <a:r>
              <a:rPr lang="en-US" sz="1800" dirty="0" smtClean="0"/>
              <a:t>("of", </a:t>
            </a:r>
            <a:r>
              <a:rPr lang="en-US" sz="1800" dirty="0"/>
              <a:t>doc3) =</a:t>
            </a:r>
            <a:br>
              <a:rPr lang="en-US" sz="1800" dirty="0"/>
            </a:br>
            <a:r>
              <a:rPr lang="en-US" sz="1800" dirty="0"/>
              <a:t>0.5 + (0.5 x </a:t>
            </a:r>
            <a:r>
              <a:rPr lang="en-US" sz="1800" dirty="0" smtClean="0"/>
              <a:t>2) </a:t>
            </a:r>
            <a:r>
              <a:rPr lang="en-US" sz="1800" dirty="0"/>
              <a:t>/ 3) </a:t>
            </a:r>
            <a:r>
              <a:rPr lang="en-US" sz="1800" dirty="0" smtClean="0"/>
              <a:t>= 0.833</a:t>
            </a:r>
            <a:r>
              <a:rPr lang="en-US" sz="1800" dirty="0"/>
              <a:t/>
            </a:r>
            <a:br>
              <a:rPr lang="en-US" sz="1800" dirty="0"/>
            </a:br>
            <a:endParaRPr lang="en-US" sz="1800" dirty="0"/>
          </a:p>
          <a:p>
            <a:r>
              <a:rPr lang="en-US" sz="1800" dirty="0" err="1"/>
              <a:t>tf</a:t>
            </a:r>
            <a:r>
              <a:rPr lang="en-US" sz="1800" dirty="0" smtClean="0"/>
              <a:t>("of", </a:t>
            </a:r>
            <a:r>
              <a:rPr lang="en-US" sz="1800" dirty="0"/>
              <a:t>doc4) =</a:t>
            </a:r>
            <a:br>
              <a:rPr lang="en-US" sz="1800" dirty="0"/>
            </a:br>
            <a:r>
              <a:rPr lang="en-US" sz="1800" dirty="0"/>
              <a:t>0.5 + (0.5 x </a:t>
            </a:r>
            <a:r>
              <a:rPr lang="en-US" sz="1800" dirty="0" smtClean="0"/>
              <a:t>2) </a:t>
            </a:r>
            <a:r>
              <a:rPr lang="en-US" sz="1800" dirty="0"/>
              <a:t>/ 2) = </a:t>
            </a:r>
            <a:r>
              <a:rPr lang="en-US" sz="1800" dirty="0" smtClean="0"/>
              <a:t>1.0</a:t>
            </a:r>
            <a:r>
              <a:rPr lang="en-US" sz="1800" dirty="0"/>
              <a:t/>
            </a:r>
            <a:br>
              <a:rPr lang="en-US" sz="1800" dirty="0"/>
            </a:br>
            <a:endParaRPr lang="en-US" sz="1800" dirty="0"/>
          </a:p>
          <a:p>
            <a:r>
              <a:rPr lang="en-US" sz="1800" dirty="0" err="1"/>
              <a:t>idf</a:t>
            </a:r>
            <a:r>
              <a:rPr lang="en-US" sz="1800" dirty="0" smtClean="0"/>
              <a:t>("of", </a:t>
            </a:r>
            <a:r>
              <a:rPr lang="en-US" sz="1800" dirty="0"/>
              <a:t>doc1 thru doc4) =</a:t>
            </a:r>
            <a:br>
              <a:rPr lang="en-US" sz="1800" dirty="0"/>
            </a:br>
            <a:r>
              <a:rPr lang="en-US" sz="1800" dirty="0"/>
              <a:t>log (4 / (1 + </a:t>
            </a:r>
            <a:r>
              <a:rPr lang="en-US" sz="1800" dirty="0" smtClean="0"/>
              <a:t>4) </a:t>
            </a:r>
            <a:r>
              <a:rPr lang="en-US" sz="1800" dirty="0"/>
              <a:t>) = </a:t>
            </a:r>
            <a:r>
              <a:rPr lang="en-US" sz="1800" dirty="0" smtClean="0"/>
              <a:t>-0.097</a:t>
            </a:r>
            <a:endParaRPr lang="en-US" sz="1800" dirty="0"/>
          </a:p>
        </p:txBody>
      </p:sp>
      <p:sp>
        <p:nvSpPr>
          <p:cNvPr id="4" name="Title 3"/>
          <p:cNvSpPr>
            <a:spLocks noGrp="1"/>
          </p:cNvSpPr>
          <p:nvPr>
            <p:ph type="title"/>
          </p:nvPr>
        </p:nvSpPr>
        <p:spPr/>
        <p:txBody>
          <a:bodyPr/>
          <a:lstStyle/>
          <a:p>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228566321"/>
              </p:ext>
            </p:extLst>
          </p:nvPr>
        </p:nvGraphicFramePr>
        <p:xfrm>
          <a:off x="228600" y="2103639"/>
          <a:ext cx="990600" cy="4406892"/>
        </p:xfrm>
        <a:graphic>
          <a:graphicData uri="http://schemas.openxmlformats.org/drawingml/2006/table">
            <a:tbl>
              <a:tblPr>
                <a:tableStyleId>{5C22544A-7EE6-4342-B048-85BDC9FD1C3A}</a:tableStyleId>
              </a:tblPr>
              <a:tblGrid>
                <a:gridCol w="685800"/>
                <a:gridCol w="304800"/>
              </a:tblGrid>
              <a:tr h="157389">
                <a:tc>
                  <a:txBody>
                    <a:bodyPr/>
                    <a:lstStyle/>
                    <a:p>
                      <a:pPr algn="l" fontAlgn="b"/>
                      <a:r>
                        <a:rPr lang="en-US" sz="900" u="none" strike="noStrike" dirty="0">
                          <a:effectLst/>
                        </a:rPr>
                        <a:t>a</a:t>
                      </a:r>
                      <a:endParaRPr lang="en-US" sz="900" b="0" i="0" u="none" strike="noStrike" dirty="0">
                        <a:solidFill>
                          <a:srgbClr val="000000"/>
                        </a:solidFill>
                        <a:effectLst/>
                        <a:latin typeface="Calibri"/>
                      </a:endParaRPr>
                    </a:p>
                  </a:txBody>
                  <a:tcPr marL="7869" marR="7869" marT="7869" marB="0" anchor="b"/>
                </a:tc>
                <a:tc>
                  <a:txBody>
                    <a:bodyPr/>
                    <a:lstStyle/>
                    <a:p>
                      <a:pPr algn="r" fontAlgn="b"/>
                      <a:r>
                        <a:rPr lang="en-US" sz="900" u="none" strike="noStrike">
                          <a:effectLst/>
                        </a:rPr>
                        <a:t>3</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dirty="0">
                          <a:effectLst/>
                        </a:rPr>
                        <a:t>avocado</a:t>
                      </a:r>
                      <a:endParaRPr lang="en-US" sz="900" b="0" i="0" u="none" strike="noStrike" dirty="0">
                        <a:solidFill>
                          <a:srgbClr val="000000"/>
                        </a:solidFill>
                        <a:effectLst/>
                        <a:latin typeface="Calibri"/>
                      </a:endParaRPr>
                    </a:p>
                  </a:txBody>
                  <a:tcPr marL="7869" marR="7869" marT="7869" marB="0" anchor="b"/>
                </a:tc>
                <a:tc>
                  <a:txBody>
                    <a:bodyPr/>
                    <a:lstStyle/>
                    <a:p>
                      <a:pPr algn="r" fontAlgn="b"/>
                      <a:r>
                        <a:rPr lang="en-US" sz="900" u="none" strike="noStrike">
                          <a:effectLst/>
                        </a:rPr>
                        <a:t>2</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for</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2</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or</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2</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added</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all</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dirty="0">
                          <a:effectLst/>
                        </a:rPr>
                        <a:t>an</a:t>
                      </a:r>
                      <a:endParaRPr lang="en-US" sz="900" b="0" i="0" u="none" strike="noStrike" dirty="0">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balsamic</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eating</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favorite</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half</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is</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juice</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lemon</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little</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need</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of</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paprika</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plain</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purists</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seasoning</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sprinkled</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try</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twist</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vinegar</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with</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a:effectLst/>
                        </a:rPr>
                        <a:t>you</a:t>
                      </a:r>
                      <a:endParaRPr lang="en-US" sz="900" b="0" i="0" u="none" strike="noStrike">
                        <a:solidFill>
                          <a:srgbClr val="000000"/>
                        </a:solidFill>
                        <a:effectLst/>
                        <a:latin typeface="Calibri"/>
                      </a:endParaRPr>
                    </a:p>
                  </a:txBody>
                  <a:tcPr marL="7869" marR="7869" marT="7869"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7869" marR="7869" marT="7869" marB="0" anchor="b"/>
                </a:tc>
              </a:tr>
              <a:tr h="157389">
                <a:tc>
                  <a:txBody>
                    <a:bodyPr/>
                    <a:lstStyle/>
                    <a:p>
                      <a:pPr algn="l" fontAlgn="b"/>
                      <a:r>
                        <a:rPr lang="en-US" sz="900" u="none" strike="noStrike" dirty="0">
                          <a:effectLst/>
                        </a:rPr>
                        <a:t>your</a:t>
                      </a:r>
                      <a:endParaRPr lang="en-US" sz="900" b="0" i="0" u="none" strike="noStrike" dirty="0">
                        <a:solidFill>
                          <a:srgbClr val="000000"/>
                        </a:solidFill>
                        <a:effectLst/>
                        <a:latin typeface="Calibri"/>
                      </a:endParaRPr>
                    </a:p>
                  </a:txBody>
                  <a:tcPr marL="7869" marR="7869" marT="7869" marB="0" anchor="b"/>
                </a:tc>
                <a:tc>
                  <a:txBody>
                    <a:bodyPr/>
                    <a:lstStyle/>
                    <a:p>
                      <a:pPr algn="r" fontAlgn="b"/>
                      <a:r>
                        <a:rPr lang="en-US" sz="900" u="none" strike="noStrike" dirty="0">
                          <a:effectLst/>
                        </a:rPr>
                        <a:t>1</a:t>
                      </a:r>
                      <a:endParaRPr lang="en-US" sz="900" b="0" i="0" u="none" strike="noStrike" dirty="0">
                        <a:solidFill>
                          <a:srgbClr val="000000"/>
                        </a:solidFill>
                        <a:effectLst/>
                        <a:latin typeface="Calibri"/>
                      </a:endParaRPr>
                    </a:p>
                  </a:txBody>
                  <a:tcPr marL="7869" marR="7869" marT="7869" marB="0" anchor="b"/>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677854885"/>
              </p:ext>
            </p:extLst>
          </p:nvPr>
        </p:nvGraphicFramePr>
        <p:xfrm>
          <a:off x="1453357" y="2103639"/>
          <a:ext cx="1184552" cy="4248786"/>
        </p:xfrm>
        <a:graphic>
          <a:graphicData uri="http://schemas.openxmlformats.org/drawingml/2006/table">
            <a:tbl>
              <a:tblPr>
                <a:tableStyleId>{5C22544A-7EE6-4342-B048-85BDC9FD1C3A}</a:tableStyleId>
              </a:tblPr>
              <a:tblGrid>
                <a:gridCol w="838200"/>
                <a:gridCol w="346352"/>
              </a:tblGrid>
              <a:tr h="185086">
                <a:tc>
                  <a:txBody>
                    <a:bodyPr/>
                    <a:lstStyle/>
                    <a:p>
                      <a:pPr algn="l" fontAlgn="b"/>
                      <a:r>
                        <a:rPr lang="en-US" sz="1100" u="none" strike="noStrike">
                          <a:effectLst/>
                        </a:rPr>
                        <a:t>is</a:t>
                      </a:r>
                      <a:endParaRPr lang="en-US" sz="1100" b="0" i="0" u="none" strike="noStrike">
                        <a:solidFill>
                          <a:srgbClr val="000000"/>
                        </a:solidFill>
                        <a:effectLst/>
                        <a:latin typeface="Calibri"/>
                      </a:endParaRPr>
                    </a:p>
                  </a:txBody>
                  <a:tcPr marL="9254" marR="9254" marT="9254" marB="0" anchor="b"/>
                </a:tc>
                <a:tc>
                  <a:txBody>
                    <a:bodyPr/>
                    <a:lstStyle/>
                    <a:p>
                      <a:pPr algn="r" fontAlgn="b"/>
                      <a:r>
                        <a:rPr lang="en-US" sz="1100" u="none" strike="noStrike">
                          <a:effectLst/>
                        </a:rPr>
                        <a:t>2</a:t>
                      </a:r>
                      <a:endParaRPr lang="en-US" sz="1100" b="0" i="0" u="none" strike="noStrike">
                        <a:solidFill>
                          <a:srgbClr val="000000"/>
                        </a:solidFill>
                        <a:effectLst/>
                        <a:latin typeface="Calibri"/>
                      </a:endParaRPr>
                    </a:p>
                  </a:txBody>
                  <a:tcPr marL="9254" marR="9254" marT="9254" marB="0" anchor="b"/>
                </a:tc>
              </a:tr>
              <a:tr h="185086">
                <a:tc>
                  <a:txBody>
                    <a:bodyPr/>
                    <a:lstStyle/>
                    <a:p>
                      <a:pPr algn="l" fontAlgn="b"/>
                      <a:r>
                        <a:rPr lang="en-US" sz="1100" u="none" strike="noStrike">
                          <a:effectLst/>
                        </a:rPr>
                        <a:t>along</a:t>
                      </a:r>
                      <a:endParaRPr lang="en-US" sz="1100" b="0" i="0" u="none" strike="noStrike">
                        <a:solidFill>
                          <a:srgbClr val="000000"/>
                        </a:solidFill>
                        <a:effectLst/>
                        <a:latin typeface="Calibri"/>
                      </a:endParaRPr>
                    </a:p>
                  </a:txBody>
                  <a:tcPr marL="9254" marR="9254" marT="9254"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254" marR="9254" marT="9254" marB="0" anchor="b"/>
                </a:tc>
              </a:tr>
              <a:tr h="185086">
                <a:tc>
                  <a:txBody>
                    <a:bodyPr/>
                    <a:lstStyle/>
                    <a:p>
                      <a:pPr algn="l" fontAlgn="b"/>
                      <a:r>
                        <a:rPr lang="en-US" sz="1100" u="none" strike="noStrike">
                          <a:effectLst/>
                        </a:rPr>
                        <a:t>american</a:t>
                      </a:r>
                      <a:endParaRPr lang="en-US" sz="1100" b="0" i="0" u="none" strike="noStrike">
                        <a:solidFill>
                          <a:srgbClr val="000000"/>
                        </a:solidFill>
                        <a:effectLst/>
                        <a:latin typeface="Calibri"/>
                      </a:endParaRPr>
                    </a:p>
                  </a:txBody>
                  <a:tcPr marL="9254" marR="9254" marT="9254"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254" marR="9254" marT="9254" marB="0" anchor="b"/>
                </a:tc>
              </a:tr>
              <a:tr h="185086">
                <a:tc>
                  <a:txBody>
                    <a:bodyPr/>
                    <a:lstStyle/>
                    <a:p>
                      <a:pPr algn="l" fontAlgn="b"/>
                      <a:r>
                        <a:rPr lang="en-US" sz="1100" u="none" strike="noStrike">
                          <a:effectLst/>
                        </a:rPr>
                        <a:t>an</a:t>
                      </a:r>
                      <a:endParaRPr lang="en-US" sz="1100" b="0" i="0" u="none" strike="noStrike">
                        <a:solidFill>
                          <a:srgbClr val="000000"/>
                        </a:solidFill>
                        <a:effectLst/>
                        <a:latin typeface="Calibri"/>
                      </a:endParaRPr>
                    </a:p>
                  </a:txBody>
                  <a:tcPr marL="9254" marR="9254" marT="9254"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254" marR="9254" marT="9254" marB="0" anchor="b"/>
                </a:tc>
              </a:tr>
              <a:tr h="185086">
                <a:tc>
                  <a:txBody>
                    <a:bodyPr/>
                    <a:lstStyle/>
                    <a:p>
                      <a:pPr algn="l" fontAlgn="b"/>
                      <a:r>
                        <a:rPr lang="en-US" sz="1100" u="none" strike="noStrike">
                          <a:effectLst/>
                        </a:rPr>
                        <a:t>animated</a:t>
                      </a:r>
                      <a:endParaRPr lang="en-US" sz="1100" b="0" i="0" u="none" strike="noStrike">
                        <a:solidFill>
                          <a:srgbClr val="000000"/>
                        </a:solidFill>
                        <a:effectLst/>
                        <a:latin typeface="Calibri"/>
                      </a:endParaRPr>
                    </a:p>
                  </a:txBody>
                  <a:tcPr marL="9254" marR="9254" marT="9254"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254" marR="9254" marT="9254" marB="0" anchor="b"/>
                </a:tc>
              </a:tr>
              <a:tr h="185086">
                <a:tc>
                  <a:txBody>
                    <a:bodyPr/>
                    <a:lstStyle/>
                    <a:p>
                      <a:pPr algn="l" fontAlgn="b"/>
                      <a:r>
                        <a:rPr lang="en-US" sz="1100" u="none" strike="noStrike">
                          <a:effectLst/>
                        </a:rPr>
                        <a:t>animation</a:t>
                      </a:r>
                      <a:endParaRPr lang="en-US" sz="1100" b="0" i="0" u="none" strike="noStrike">
                        <a:solidFill>
                          <a:srgbClr val="000000"/>
                        </a:solidFill>
                        <a:effectLst/>
                        <a:latin typeface="Calibri"/>
                      </a:endParaRPr>
                    </a:p>
                  </a:txBody>
                  <a:tcPr marL="9254" marR="9254" marT="9254"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254" marR="9254" marT="9254" marB="0" anchor="b"/>
                </a:tc>
              </a:tr>
              <a:tr h="108684">
                <a:tc>
                  <a:txBody>
                    <a:bodyPr/>
                    <a:lstStyle/>
                    <a:p>
                      <a:pPr algn="l" fontAlgn="b"/>
                      <a:r>
                        <a:rPr lang="en-US" sz="1100" u="none" strike="noStrike" dirty="0">
                          <a:effectLst/>
                        </a:rPr>
                        <a:t>archenemy</a:t>
                      </a:r>
                      <a:endParaRPr lang="en-US" sz="1100" b="0" i="0" u="none" strike="noStrike" dirty="0">
                        <a:solidFill>
                          <a:srgbClr val="000000"/>
                        </a:solidFill>
                        <a:effectLst/>
                        <a:latin typeface="Calibri"/>
                      </a:endParaRPr>
                    </a:p>
                  </a:txBody>
                  <a:tcPr marL="9254" marR="9254" marT="9254"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254" marR="9254" marT="9254" marB="0" anchor="b"/>
                </a:tc>
              </a:tr>
              <a:tr h="185086">
                <a:tc>
                  <a:txBody>
                    <a:bodyPr/>
                    <a:lstStyle/>
                    <a:p>
                      <a:pPr algn="l" fontAlgn="b"/>
                      <a:r>
                        <a:rPr lang="en-US" sz="1100" u="none" strike="noStrike">
                          <a:effectLst/>
                        </a:rPr>
                        <a:t>bros</a:t>
                      </a:r>
                      <a:endParaRPr lang="en-US" sz="1100" b="0" i="0" u="none" strike="noStrike">
                        <a:solidFill>
                          <a:srgbClr val="000000"/>
                        </a:solidFill>
                        <a:effectLst/>
                        <a:latin typeface="Calibri"/>
                      </a:endParaRPr>
                    </a:p>
                  </a:txBody>
                  <a:tcPr marL="9254" marR="9254" marT="9254"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254" marR="9254" marT="9254" marB="0" anchor="b"/>
                </a:tc>
              </a:tr>
              <a:tr h="185086">
                <a:tc>
                  <a:txBody>
                    <a:bodyPr/>
                    <a:lstStyle/>
                    <a:p>
                      <a:pPr algn="l" fontAlgn="b"/>
                      <a:r>
                        <a:rPr lang="en-US" sz="1100" u="none" strike="noStrike">
                          <a:effectLst/>
                        </a:rPr>
                        <a:t>bugs</a:t>
                      </a:r>
                      <a:endParaRPr lang="en-US" sz="1100" b="0" i="0" u="none" strike="noStrike">
                        <a:solidFill>
                          <a:srgbClr val="000000"/>
                        </a:solidFill>
                        <a:effectLst/>
                        <a:latin typeface="Calibri"/>
                      </a:endParaRPr>
                    </a:p>
                  </a:txBody>
                  <a:tcPr marL="9254" marR="9254" marT="9254"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254" marR="9254" marT="9254" marB="0" anchor="b"/>
                </a:tc>
              </a:tr>
              <a:tr h="185086">
                <a:tc>
                  <a:txBody>
                    <a:bodyPr/>
                    <a:lstStyle/>
                    <a:p>
                      <a:pPr algn="l" fontAlgn="b"/>
                      <a:r>
                        <a:rPr lang="en-US" sz="1100" u="none" strike="noStrike">
                          <a:effectLst/>
                        </a:rPr>
                        <a:t>bunny</a:t>
                      </a:r>
                      <a:endParaRPr lang="en-US" sz="1100" b="0" i="0" u="none" strike="noStrike">
                        <a:solidFill>
                          <a:srgbClr val="000000"/>
                        </a:solidFill>
                        <a:effectLst/>
                        <a:latin typeface="Calibri"/>
                      </a:endParaRPr>
                    </a:p>
                  </a:txBody>
                  <a:tcPr marL="9254" marR="9254" marT="9254"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254" marR="9254" marT="9254" marB="0" anchor="b"/>
                </a:tc>
              </a:tr>
              <a:tr h="185086">
                <a:tc>
                  <a:txBody>
                    <a:bodyPr/>
                    <a:lstStyle/>
                    <a:p>
                      <a:pPr algn="l" fontAlgn="b"/>
                      <a:r>
                        <a:rPr lang="en-US" sz="1100" u="none" strike="noStrike">
                          <a:effectLst/>
                        </a:rPr>
                        <a:t>by</a:t>
                      </a:r>
                      <a:endParaRPr lang="en-US" sz="1100" b="0" i="0" u="none" strike="noStrike">
                        <a:solidFill>
                          <a:srgbClr val="000000"/>
                        </a:solidFill>
                        <a:effectLst/>
                        <a:latin typeface="Calibri"/>
                      </a:endParaRPr>
                    </a:p>
                  </a:txBody>
                  <a:tcPr marL="9254" marR="9254" marT="9254"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254" marR="9254" marT="9254" marB="0" anchor="b"/>
                </a:tc>
              </a:tr>
              <a:tr h="185086">
                <a:tc>
                  <a:txBody>
                    <a:bodyPr/>
                    <a:lstStyle/>
                    <a:p>
                      <a:pPr algn="l" fontAlgn="b"/>
                      <a:r>
                        <a:rPr lang="en-US" sz="1100" u="none" strike="noStrike">
                          <a:effectLst/>
                        </a:rPr>
                        <a:t>cartoon</a:t>
                      </a:r>
                      <a:endParaRPr lang="en-US" sz="1100" b="0" i="0" u="none" strike="noStrike">
                        <a:solidFill>
                          <a:srgbClr val="000000"/>
                        </a:solidFill>
                        <a:effectLst/>
                        <a:latin typeface="Calibri"/>
                      </a:endParaRPr>
                    </a:p>
                  </a:txBody>
                  <a:tcPr marL="9254" marR="9254" marT="9254"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254" marR="9254" marT="9254" marB="0" anchor="b"/>
                </a:tc>
              </a:tr>
              <a:tr h="185086">
                <a:tc>
                  <a:txBody>
                    <a:bodyPr/>
                    <a:lstStyle/>
                    <a:p>
                      <a:pPr algn="l" fontAlgn="b"/>
                      <a:r>
                        <a:rPr lang="en-US" sz="1100" u="none" strike="noStrike">
                          <a:effectLst/>
                        </a:rPr>
                        <a:t>de facto</a:t>
                      </a:r>
                      <a:endParaRPr lang="en-US" sz="1100" b="0" i="0" u="none" strike="noStrike">
                        <a:solidFill>
                          <a:srgbClr val="000000"/>
                        </a:solidFill>
                        <a:effectLst/>
                        <a:latin typeface="Calibri"/>
                      </a:endParaRPr>
                    </a:p>
                  </a:txBody>
                  <a:tcPr marL="9254" marR="9254" marT="9254"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254" marR="9254" marT="9254" marB="0" anchor="b"/>
                </a:tc>
              </a:tr>
              <a:tr h="185086">
                <a:tc>
                  <a:txBody>
                    <a:bodyPr/>
                    <a:lstStyle/>
                    <a:p>
                      <a:pPr algn="l" fontAlgn="b"/>
                      <a:r>
                        <a:rPr lang="en-US" sz="1100" u="none" strike="noStrike">
                          <a:effectLst/>
                        </a:rPr>
                        <a:t>elmer</a:t>
                      </a:r>
                      <a:endParaRPr lang="en-US" sz="1100" b="0" i="0" u="none" strike="noStrike">
                        <a:solidFill>
                          <a:srgbClr val="000000"/>
                        </a:solidFill>
                        <a:effectLst/>
                        <a:latin typeface="Calibri"/>
                      </a:endParaRPr>
                    </a:p>
                  </a:txBody>
                  <a:tcPr marL="9254" marR="9254" marT="9254"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254" marR="9254" marT="9254" marB="0" anchor="b"/>
                </a:tc>
              </a:tr>
              <a:tr h="185086">
                <a:tc>
                  <a:txBody>
                    <a:bodyPr/>
                    <a:lstStyle/>
                    <a:p>
                      <a:pPr algn="l" fontAlgn="b"/>
                      <a:r>
                        <a:rPr lang="en-US" sz="1100" u="none" strike="noStrike">
                          <a:effectLst/>
                        </a:rPr>
                        <a:t>fudd</a:t>
                      </a:r>
                      <a:endParaRPr lang="en-US" sz="1100" b="0" i="0" u="none" strike="noStrike">
                        <a:solidFill>
                          <a:srgbClr val="000000"/>
                        </a:solidFill>
                        <a:effectLst/>
                        <a:latin typeface="Calibri"/>
                      </a:endParaRPr>
                    </a:p>
                  </a:txBody>
                  <a:tcPr marL="9254" marR="9254" marT="9254"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254" marR="9254" marT="9254" marB="0" anchor="b"/>
                </a:tc>
              </a:tr>
              <a:tr h="185086">
                <a:tc>
                  <a:txBody>
                    <a:bodyPr/>
                    <a:lstStyle/>
                    <a:p>
                      <a:pPr algn="l" fontAlgn="b"/>
                      <a:r>
                        <a:rPr lang="en-US" sz="1100" u="none" strike="noStrike">
                          <a:effectLst/>
                        </a:rPr>
                        <a:t>he</a:t>
                      </a:r>
                      <a:endParaRPr lang="en-US" sz="1100" b="0" i="0" u="none" strike="noStrike">
                        <a:solidFill>
                          <a:srgbClr val="000000"/>
                        </a:solidFill>
                        <a:effectLst/>
                        <a:latin typeface="Calibri"/>
                      </a:endParaRPr>
                    </a:p>
                  </a:txBody>
                  <a:tcPr marL="9254" marR="9254" marT="9254"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254" marR="9254" marT="9254" marB="0" anchor="b"/>
                </a:tc>
              </a:tr>
              <a:tr h="185086">
                <a:tc>
                  <a:txBody>
                    <a:bodyPr/>
                    <a:lstStyle/>
                    <a:p>
                      <a:pPr algn="l" fontAlgn="b"/>
                      <a:r>
                        <a:rPr lang="en-US" sz="1100" u="none" strike="noStrike">
                          <a:effectLst/>
                        </a:rPr>
                        <a:t>of</a:t>
                      </a:r>
                      <a:endParaRPr lang="en-US" sz="1100" b="0" i="0" u="none" strike="noStrike">
                        <a:solidFill>
                          <a:srgbClr val="000000"/>
                        </a:solidFill>
                        <a:effectLst/>
                        <a:latin typeface="Calibri"/>
                      </a:endParaRPr>
                    </a:p>
                  </a:txBody>
                  <a:tcPr marL="9254" marR="9254" marT="9254"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254" marR="9254" marT="9254" marB="0" anchor="b"/>
                </a:tc>
              </a:tr>
              <a:tr h="185086">
                <a:tc>
                  <a:txBody>
                    <a:bodyPr/>
                    <a:lstStyle/>
                    <a:p>
                      <a:pPr algn="l" fontAlgn="b"/>
                      <a:r>
                        <a:rPr lang="en-US" sz="1100" u="none" strike="noStrike">
                          <a:effectLst/>
                        </a:rPr>
                        <a:t>produced</a:t>
                      </a:r>
                      <a:endParaRPr lang="en-US" sz="1100" b="0" i="0" u="none" strike="noStrike">
                        <a:solidFill>
                          <a:srgbClr val="000000"/>
                        </a:solidFill>
                        <a:effectLst/>
                        <a:latin typeface="Calibri"/>
                      </a:endParaRPr>
                    </a:p>
                  </a:txBody>
                  <a:tcPr marL="9254" marR="9254" marT="9254"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254" marR="9254" marT="9254" marB="0" anchor="b"/>
                </a:tc>
              </a:tr>
              <a:tr h="185086">
                <a:tc>
                  <a:txBody>
                    <a:bodyPr/>
                    <a:lstStyle/>
                    <a:p>
                      <a:pPr algn="l" fontAlgn="b"/>
                      <a:r>
                        <a:rPr lang="en-US" sz="1100" u="none" strike="noStrike">
                          <a:effectLst/>
                        </a:rPr>
                        <a:t>sam</a:t>
                      </a:r>
                      <a:endParaRPr lang="en-US" sz="1100" b="0" i="0" u="none" strike="noStrike">
                        <a:solidFill>
                          <a:srgbClr val="000000"/>
                        </a:solidFill>
                        <a:effectLst/>
                        <a:latin typeface="Calibri"/>
                      </a:endParaRPr>
                    </a:p>
                  </a:txBody>
                  <a:tcPr marL="9254" marR="9254" marT="9254"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254" marR="9254" marT="9254" marB="0" anchor="b"/>
                </a:tc>
              </a:tr>
              <a:tr h="185086">
                <a:tc>
                  <a:txBody>
                    <a:bodyPr/>
                    <a:lstStyle/>
                    <a:p>
                      <a:pPr algn="l" fontAlgn="b"/>
                      <a:r>
                        <a:rPr lang="en-US" sz="1100" u="none" strike="noStrike">
                          <a:effectLst/>
                        </a:rPr>
                        <a:t>the</a:t>
                      </a:r>
                      <a:endParaRPr lang="en-US" sz="1100" b="0" i="0" u="none" strike="noStrike">
                        <a:solidFill>
                          <a:srgbClr val="000000"/>
                        </a:solidFill>
                        <a:effectLst/>
                        <a:latin typeface="Calibri"/>
                      </a:endParaRPr>
                    </a:p>
                  </a:txBody>
                  <a:tcPr marL="9254" marR="9254" marT="9254"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254" marR="9254" marT="9254" marB="0" anchor="b"/>
                </a:tc>
              </a:tr>
              <a:tr h="185086">
                <a:tc>
                  <a:txBody>
                    <a:bodyPr/>
                    <a:lstStyle/>
                    <a:p>
                      <a:pPr algn="l" fontAlgn="b"/>
                      <a:r>
                        <a:rPr lang="en-US" sz="1100" u="none" strike="noStrike">
                          <a:effectLst/>
                        </a:rPr>
                        <a:t>warner</a:t>
                      </a:r>
                      <a:endParaRPr lang="en-US" sz="1100" b="0" i="0" u="none" strike="noStrike">
                        <a:solidFill>
                          <a:srgbClr val="000000"/>
                        </a:solidFill>
                        <a:effectLst/>
                        <a:latin typeface="Calibri"/>
                      </a:endParaRPr>
                    </a:p>
                  </a:txBody>
                  <a:tcPr marL="9254" marR="9254" marT="9254"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254" marR="9254" marT="9254" marB="0" anchor="b"/>
                </a:tc>
              </a:tr>
              <a:tr h="185086">
                <a:tc>
                  <a:txBody>
                    <a:bodyPr/>
                    <a:lstStyle/>
                    <a:p>
                      <a:pPr algn="l" fontAlgn="b"/>
                      <a:r>
                        <a:rPr lang="en-US" sz="1100" u="none" strike="noStrike">
                          <a:effectLst/>
                        </a:rPr>
                        <a:t>with</a:t>
                      </a:r>
                      <a:endParaRPr lang="en-US" sz="1100" b="0" i="0" u="none" strike="noStrike">
                        <a:solidFill>
                          <a:srgbClr val="000000"/>
                        </a:solidFill>
                        <a:effectLst/>
                        <a:latin typeface="Calibri"/>
                      </a:endParaRPr>
                    </a:p>
                  </a:txBody>
                  <a:tcPr marL="9254" marR="9254" marT="9254" marB="0" anchor="b"/>
                </a:tc>
                <a:tc>
                  <a:txBody>
                    <a:bodyPr/>
                    <a:lstStyle/>
                    <a:p>
                      <a:pPr algn="r" fontAlgn="b"/>
                      <a:r>
                        <a:rPr lang="en-US" sz="1100" u="none" strike="noStrike">
                          <a:effectLst/>
                        </a:rPr>
                        <a:t>1</a:t>
                      </a:r>
                      <a:endParaRPr lang="en-US" sz="1100" b="0" i="0" u="none" strike="noStrike">
                        <a:solidFill>
                          <a:srgbClr val="000000"/>
                        </a:solidFill>
                        <a:effectLst/>
                        <a:latin typeface="Calibri"/>
                      </a:endParaRPr>
                    </a:p>
                  </a:txBody>
                  <a:tcPr marL="9254" marR="9254" marT="9254" marB="0" anchor="b"/>
                </a:tc>
              </a:tr>
              <a:tr h="185086">
                <a:tc>
                  <a:txBody>
                    <a:bodyPr/>
                    <a:lstStyle/>
                    <a:p>
                      <a:pPr algn="l" fontAlgn="b"/>
                      <a:r>
                        <a:rPr lang="en-US" sz="1100" u="none" strike="noStrike">
                          <a:effectLst/>
                        </a:rPr>
                        <a:t>yosemite</a:t>
                      </a:r>
                      <a:endParaRPr lang="en-US" sz="1100" b="0" i="0" u="none" strike="noStrike">
                        <a:solidFill>
                          <a:srgbClr val="000000"/>
                        </a:solidFill>
                        <a:effectLst/>
                        <a:latin typeface="Calibri"/>
                      </a:endParaRPr>
                    </a:p>
                  </a:txBody>
                  <a:tcPr marL="9254" marR="9254" marT="9254" marB="0" anchor="b"/>
                </a:tc>
                <a:tc>
                  <a:txBody>
                    <a:bodyPr/>
                    <a:lstStyle/>
                    <a:p>
                      <a:pPr algn="r" fontAlgn="b"/>
                      <a:r>
                        <a:rPr lang="en-US" sz="1100" u="none" strike="noStrike" dirty="0">
                          <a:effectLst/>
                        </a:rPr>
                        <a:t>1</a:t>
                      </a:r>
                      <a:endParaRPr lang="en-US" sz="1100" b="0" i="0" u="none" strike="noStrike" dirty="0">
                        <a:solidFill>
                          <a:srgbClr val="000000"/>
                        </a:solidFill>
                        <a:effectLst/>
                        <a:latin typeface="Calibri"/>
                      </a:endParaRPr>
                    </a:p>
                  </a:txBody>
                  <a:tcPr marL="9254" marR="9254" marT="9254" marB="0" anchor="b"/>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2143591456"/>
              </p:ext>
            </p:extLst>
          </p:nvPr>
        </p:nvGraphicFramePr>
        <p:xfrm>
          <a:off x="2872066" y="2103639"/>
          <a:ext cx="1084776" cy="4406896"/>
        </p:xfrm>
        <a:graphic>
          <a:graphicData uri="http://schemas.openxmlformats.org/drawingml/2006/table">
            <a:tbl>
              <a:tblPr>
                <a:tableStyleId>{5C22544A-7EE6-4342-B048-85BDC9FD1C3A}</a:tableStyleId>
              </a:tblPr>
              <a:tblGrid>
                <a:gridCol w="762000"/>
                <a:gridCol w="322776"/>
              </a:tblGrid>
              <a:tr h="169496">
                <a:tc>
                  <a:txBody>
                    <a:bodyPr/>
                    <a:lstStyle/>
                    <a:p>
                      <a:pPr algn="l" fontAlgn="b"/>
                      <a:r>
                        <a:rPr lang="en-US" sz="1000" u="none" strike="noStrike" dirty="0">
                          <a:effectLst/>
                        </a:rPr>
                        <a:t>gin</a:t>
                      </a:r>
                      <a:endParaRPr lang="en-US" sz="1000" b="0" i="0" u="none" strike="noStrike" dirty="0">
                        <a:solidFill>
                          <a:srgbClr val="000000"/>
                        </a:solidFill>
                        <a:effectLst/>
                        <a:latin typeface="Calibri"/>
                      </a:endParaRPr>
                    </a:p>
                  </a:txBody>
                  <a:tcPr marL="8475" marR="8475" marT="8475" marB="0" anchor="b"/>
                </a:tc>
                <a:tc>
                  <a:txBody>
                    <a:bodyPr/>
                    <a:lstStyle/>
                    <a:p>
                      <a:pPr algn="r" fontAlgn="b"/>
                      <a:r>
                        <a:rPr lang="en-US" sz="1000" u="none" strike="noStrike">
                          <a:effectLst/>
                        </a:rPr>
                        <a:t>3</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and</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2</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is</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2</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of</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2</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tonic</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2</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with</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2</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according</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dirty="0">
                          <a:effectLst/>
                        </a:rPr>
                        <a:t>amount</a:t>
                      </a:r>
                      <a:endParaRPr lang="en-US" sz="1000" b="0" i="0" u="none" strike="noStrike" dirty="0">
                        <a:solidFill>
                          <a:srgbClr val="000000"/>
                        </a:solidFill>
                        <a:effectLst/>
                        <a:latin typeface="Calibri"/>
                      </a:endParaRPr>
                    </a:p>
                  </a:txBody>
                  <a:tcPr marL="8475" marR="8475" marT="8475" marB="0" anchor="b"/>
                </a:tc>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cocktail</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garnished</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highball</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ice</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it</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lime</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made</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or</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over</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poured</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slice</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taste</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the</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to</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usually</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varies</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water</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a:effectLst/>
                        </a:rPr>
                        <a:t>1</a:t>
                      </a:r>
                      <a:endParaRPr lang="en-US" sz="1000" b="0" i="0" u="none" strike="noStrike">
                        <a:solidFill>
                          <a:srgbClr val="000000"/>
                        </a:solidFill>
                        <a:effectLst/>
                        <a:latin typeface="Calibri"/>
                      </a:endParaRPr>
                    </a:p>
                  </a:txBody>
                  <a:tcPr marL="8475" marR="8475" marT="8475" marB="0" anchor="b"/>
                </a:tc>
              </a:tr>
              <a:tr h="169496">
                <a:tc>
                  <a:txBody>
                    <a:bodyPr/>
                    <a:lstStyle/>
                    <a:p>
                      <a:pPr algn="l" fontAlgn="b"/>
                      <a:r>
                        <a:rPr lang="en-US" sz="1000" u="none" strike="noStrike">
                          <a:effectLst/>
                        </a:rPr>
                        <a:t>wedge</a:t>
                      </a:r>
                      <a:endParaRPr lang="en-US" sz="1000" b="0" i="0" u="none" strike="noStrike">
                        <a:solidFill>
                          <a:srgbClr val="000000"/>
                        </a:solidFill>
                        <a:effectLst/>
                        <a:latin typeface="Calibri"/>
                      </a:endParaRPr>
                    </a:p>
                  </a:txBody>
                  <a:tcPr marL="8475" marR="8475" marT="8475" marB="0" anchor="b"/>
                </a:tc>
                <a:tc>
                  <a:txBody>
                    <a:bodyPr/>
                    <a:lstStyle/>
                    <a:p>
                      <a:pPr algn="r" fontAlgn="b"/>
                      <a:r>
                        <a:rPr lang="en-US" sz="1000" u="none" strike="noStrike" dirty="0">
                          <a:effectLst/>
                        </a:rPr>
                        <a:t>1</a:t>
                      </a:r>
                      <a:endParaRPr lang="en-US" sz="1000" b="0" i="0" u="none" strike="noStrike" dirty="0">
                        <a:solidFill>
                          <a:srgbClr val="000000"/>
                        </a:solidFill>
                        <a:effectLst/>
                        <a:latin typeface="Calibri"/>
                      </a:endParaRPr>
                    </a:p>
                  </a:txBody>
                  <a:tcPr marL="8475" marR="8475" marT="8475" marB="0" anchor="b"/>
                </a:tc>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4126911387"/>
              </p:ext>
            </p:extLst>
          </p:nvPr>
        </p:nvGraphicFramePr>
        <p:xfrm>
          <a:off x="4191000" y="2103647"/>
          <a:ext cx="990600" cy="4754352"/>
        </p:xfrm>
        <a:graphic>
          <a:graphicData uri="http://schemas.openxmlformats.org/drawingml/2006/table">
            <a:tbl>
              <a:tblPr>
                <a:tableStyleId>{5C22544A-7EE6-4342-B048-85BDC9FD1C3A}</a:tableStyleId>
              </a:tblPr>
              <a:tblGrid>
                <a:gridCol w="785718"/>
                <a:gridCol w="204882"/>
              </a:tblGrid>
              <a:tr h="153088">
                <a:tc>
                  <a:txBody>
                    <a:bodyPr/>
                    <a:lstStyle/>
                    <a:p>
                      <a:pPr algn="l" fontAlgn="b"/>
                      <a:r>
                        <a:rPr lang="en-US" sz="900" u="none" strike="noStrike" dirty="0">
                          <a:effectLst/>
                        </a:rPr>
                        <a:t>a</a:t>
                      </a:r>
                      <a:endParaRPr lang="en-US" sz="900" b="0" i="0" u="none" strike="noStrike" dirty="0">
                        <a:solidFill>
                          <a:srgbClr val="000000"/>
                        </a:solidFill>
                        <a:effectLst/>
                        <a:latin typeface="Calibri"/>
                      </a:endParaRPr>
                    </a:p>
                  </a:txBody>
                  <a:tcPr marL="6755" marR="6755" marT="6755" marB="0" anchor="b"/>
                </a:tc>
                <a:tc>
                  <a:txBody>
                    <a:bodyPr/>
                    <a:lstStyle/>
                    <a:p>
                      <a:pPr algn="r" fontAlgn="b"/>
                      <a:r>
                        <a:rPr lang="en-US" sz="900" u="none" strike="noStrike">
                          <a:effectLst/>
                        </a:rPr>
                        <a:t>2</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is</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2</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its</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2</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of</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2</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ablation</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8057">
                <a:tc>
                  <a:txBody>
                    <a:bodyPr/>
                    <a:lstStyle/>
                    <a:p>
                      <a:pPr algn="l" fontAlgn="b"/>
                      <a:r>
                        <a:rPr lang="en-US" sz="900" u="none" strike="noStrike" dirty="0">
                          <a:effectLst/>
                        </a:rPr>
                        <a:t>accumulation</a:t>
                      </a:r>
                      <a:endParaRPr lang="en-US" sz="900" b="0" i="0" u="none" strike="noStrike" dirty="0">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and</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body</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centuries</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constantly</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dense</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exceeds</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forms</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glacier</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ice</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it</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many</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melting</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moving</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often</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over</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own</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persistent</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snow</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6743">
                <a:tc>
                  <a:txBody>
                    <a:bodyPr/>
                    <a:lstStyle/>
                    <a:p>
                      <a:pPr algn="l" fontAlgn="b"/>
                      <a:r>
                        <a:rPr lang="en-US" sz="900" u="none" strike="noStrike">
                          <a:effectLst/>
                        </a:rPr>
                        <a:t>sublimation</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that</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the</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under</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weight</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where</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a:effectLst/>
                        </a:rPr>
                        <a:t>1</a:t>
                      </a:r>
                      <a:endParaRPr lang="en-US" sz="900" b="0" i="0" u="none" strike="noStrike">
                        <a:solidFill>
                          <a:srgbClr val="000000"/>
                        </a:solidFill>
                        <a:effectLst/>
                        <a:latin typeface="Calibri"/>
                      </a:endParaRPr>
                    </a:p>
                  </a:txBody>
                  <a:tcPr marL="6755" marR="6755" marT="6755" marB="0" anchor="b"/>
                </a:tc>
              </a:tr>
              <a:tr h="153088">
                <a:tc>
                  <a:txBody>
                    <a:bodyPr/>
                    <a:lstStyle/>
                    <a:p>
                      <a:pPr algn="l" fontAlgn="b"/>
                      <a:r>
                        <a:rPr lang="en-US" sz="900" u="none" strike="noStrike">
                          <a:effectLst/>
                        </a:rPr>
                        <a:t>years</a:t>
                      </a:r>
                      <a:endParaRPr lang="en-US" sz="900" b="0" i="0" u="none" strike="noStrike">
                        <a:solidFill>
                          <a:srgbClr val="000000"/>
                        </a:solidFill>
                        <a:effectLst/>
                        <a:latin typeface="Calibri"/>
                      </a:endParaRPr>
                    </a:p>
                  </a:txBody>
                  <a:tcPr marL="6755" marR="6755" marT="6755" marB="0" anchor="b"/>
                </a:tc>
                <a:tc>
                  <a:txBody>
                    <a:bodyPr/>
                    <a:lstStyle/>
                    <a:p>
                      <a:pPr algn="r" fontAlgn="b"/>
                      <a:r>
                        <a:rPr lang="en-US" sz="900" u="none" strike="noStrike" dirty="0">
                          <a:effectLst/>
                        </a:rPr>
                        <a:t>1</a:t>
                      </a:r>
                      <a:endParaRPr lang="en-US" sz="900" b="0" i="0" u="none" strike="noStrike" dirty="0">
                        <a:solidFill>
                          <a:srgbClr val="000000"/>
                        </a:solidFill>
                        <a:effectLst/>
                        <a:latin typeface="Calibri"/>
                      </a:endParaRPr>
                    </a:p>
                  </a:txBody>
                  <a:tcPr marL="6755" marR="6755" marT="6755" marB="0" anchor="b"/>
                </a:tc>
              </a:tr>
            </a:tbl>
          </a:graphicData>
        </a:graphic>
      </p:graphicFrame>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304800"/>
            <a:ext cx="447675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2" name="Group 11"/>
          <p:cNvGrpSpPr/>
          <p:nvPr/>
        </p:nvGrpSpPr>
        <p:grpSpPr>
          <a:xfrm>
            <a:off x="4895850" y="388844"/>
            <a:ext cx="4476750" cy="857250"/>
            <a:chOff x="990600" y="6000750"/>
            <a:chExt cx="4476750" cy="857250"/>
          </a:xfrm>
        </p:grpSpPr>
        <p:sp>
          <p:nvSpPr>
            <p:cNvPr id="13" name="Rectangle 12"/>
            <p:cNvSpPr/>
            <p:nvPr/>
          </p:nvSpPr>
          <p:spPr>
            <a:xfrm>
              <a:off x="5143500" y="6000750"/>
              <a:ext cx="323850" cy="8572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6000750"/>
              <a:ext cx="41529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5" name="Slide Number Placeholder 4"/>
          <p:cNvSpPr>
            <a:spLocks noGrp="1"/>
          </p:cNvSpPr>
          <p:nvPr>
            <p:ph type="sldNum" sz="quarter" idx="12"/>
          </p:nvPr>
        </p:nvSpPr>
        <p:spPr/>
        <p:txBody>
          <a:bodyPr/>
          <a:lstStyle/>
          <a:p>
            <a:fld id="{B4425F79-2322-4077-9FC7-095E2DF8E4B5}" type="slidenum">
              <a:rPr lang="en-US" smtClean="0"/>
              <a:t>11</a:t>
            </a:fld>
            <a:endParaRPr lang="en-US"/>
          </a:p>
        </p:txBody>
      </p:sp>
    </p:spTree>
    <p:extLst>
      <p:ext uri="{BB962C8B-B14F-4D97-AF65-F5344CB8AC3E}">
        <p14:creationId xmlns:p14="http://schemas.microsoft.com/office/powerpoint/2010/main" val="31555580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28600" y="1719072"/>
            <a:ext cx="4800600" cy="4986528"/>
          </a:xfrm>
        </p:spPr>
        <p:txBody>
          <a:bodyPr vert="horz" lIns="91440" tIns="45720" rIns="91440" bIns="45720" rtlCol="0">
            <a:normAutofit/>
          </a:bodyPr>
          <a:lstStyle/>
          <a:p>
            <a:r>
              <a:rPr lang="en-US" sz="1800" dirty="0" smtClean="0"/>
              <a:t>Higher </a:t>
            </a:r>
            <a:r>
              <a:rPr lang="en-US" sz="1800" dirty="0" err="1" smtClean="0"/>
              <a:t>tf</a:t>
            </a:r>
            <a:r>
              <a:rPr lang="en-US" sz="1800" dirty="0" smtClean="0"/>
              <a:t> values indicate higher term frequency per document.</a:t>
            </a:r>
          </a:p>
          <a:p>
            <a:r>
              <a:rPr lang="en-US" sz="1800" dirty="0" smtClean="0"/>
              <a:t>Higher </a:t>
            </a:r>
            <a:r>
              <a:rPr lang="en-US" sz="1800" dirty="0" err="1" smtClean="0"/>
              <a:t>idf</a:t>
            </a:r>
            <a:r>
              <a:rPr lang="en-US" sz="1800" dirty="0" smtClean="0"/>
              <a:t> values indicate how "important" (</a:t>
            </a:r>
            <a:r>
              <a:rPr lang="en-US" sz="1800" spc="0" dirty="0" smtClean="0"/>
              <a:t>unique</a:t>
            </a:r>
            <a:r>
              <a:rPr lang="en-US" sz="1800" dirty="0" smtClean="0"/>
              <a:t>) the word is.</a:t>
            </a:r>
            <a:br>
              <a:rPr lang="en-US" sz="1800" dirty="0" smtClean="0"/>
            </a:br>
            <a:r>
              <a:rPr lang="en-US" sz="1800" dirty="0" smtClean="0">
                <a:sym typeface="Wingdings" panose="05000000000000000000" pitchFamily="2" charset="2"/>
              </a:rPr>
              <a:t> </a:t>
            </a:r>
            <a:r>
              <a:rPr lang="en-US" sz="1800" i="1" dirty="0" smtClean="0">
                <a:sym typeface="Wingdings" panose="05000000000000000000" pitchFamily="2" charset="2"/>
              </a:rPr>
              <a:t>"ice" more important than "of"</a:t>
            </a:r>
          </a:p>
          <a:p>
            <a:endParaRPr lang="en-US" sz="1800" i="1" dirty="0" smtClean="0"/>
          </a:p>
          <a:p>
            <a:pPr marL="45720" indent="0">
              <a:buNone/>
            </a:pPr>
            <a:endParaRPr lang="en-US" sz="1800" dirty="0"/>
          </a:p>
          <a:p>
            <a:pPr marL="45720" indent="0">
              <a:buNone/>
            </a:pPr>
            <a:endParaRPr lang="en-US" sz="1800" dirty="0" smtClean="0"/>
          </a:p>
          <a:p>
            <a:pPr marL="45720" indent="0">
              <a:buNone/>
            </a:pPr>
            <a:endParaRPr lang="en-US" sz="1800" dirty="0"/>
          </a:p>
          <a:p>
            <a:r>
              <a:rPr lang="en-US" sz="1800" dirty="0" smtClean="0"/>
              <a:t>The term frequency – inverse document frequency measure (formula above) gives higher values to documents where the search term is more frequent and more uncommon.</a:t>
            </a:r>
          </a:p>
          <a:p>
            <a:pPr marL="45720" indent="0">
              <a:buNone/>
            </a:pPr>
            <a:endParaRPr lang="en-US" sz="1800" dirty="0"/>
          </a:p>
        </p:txBody>
      </p:sp>
      <p:sp>
        <p:nvSpPr>
          <p:cNvPr id="3" name="Content Placeholder 2"/>
          <p:cNvSpPr>
            <a:spLocks noGrp="1"/>
          </p:cNvSpPr>
          <p:nvPr>
            <p:ph sz="half" idx="2"/>
          </p:nvPr>
        </p:nvSpPr>
        <p:spPr>
          <a:xfrm>
            <a:off x="5181600" y="1719072"/>
            <a:ext cx="3962400" cy="4986528"/>
          </a:xfrm>
        </p:spPr>
        <p:txBody>
          <a:bodyPr>
            <a:normAutofit/>
          </a:bodyPr>
          <a:lstStyle/>
          <a:p>
            <a:r>
              <a:rPr lang="en-US" sz="1800" dirty="0" err="1" smtClean="0"/>
              <a:t>tf</a:t>
            </a:r>
            <a:r>
              <a:rPr lang="en-US" sz="1800" dirty="0" smtClean="0"/>
              <a:t>("ice", doc3) =</a:t>
            </a:r>
            <a:br>
              <a:rPr lang="en-US" sz="1800" dirty="0" smtClean="0"/>
            </a:br>
            <a:r>
              <a:rPr lang="en-US" sz="1800" dirty="0" smtClean="0"/>
              <a:t>0.5 + (0.5 x 1) / 3) = 0.667</a:t>
            </a:r>
          </a:p>
          <a:p>
            <a:r>
              <a:rPr lang="en-US" sz="1800" dirty="0" err="1"/>
              <a:t>tf</a:t>
            </a:r>
            <a:r>
              <a:rPr lang="en-US" sz="1800" dirty="0" smtClean="0"/>
              <a:t>("ice", doc4) </a:t>
            </a:r>
            <a:r>
              <a:rPr lang="en-US" sz="1800" dirty="0"/>
              <a:t>=</a:t>
            </a:r>
            <a:br>
              <a:rPr lang="en-US" sz="1800" dirty="0"/>
            </a:br>
            <a:r>
              <a:rPr lang="en-US" sz="1800" dirty="0"/>
              <a:t>0.5 + (0.5 x 1) / </a:t>
            </a:r>
            <a:r>
              <a:rPr lang="en-US" sz="1800" dirty="0" smtClean="0"/>
              <a:t>2) </a:t>
            </a:r>
            <a:r>
              <a:rPr lang="en-US" sz="1800" dirty="0"/>
              <a:t>= </a:t>
            </a:r>
            <a:r>
              <a:rPr lang="en-US" sz="1800" dirty="0" smtClean="0"/>
              <a:t>0.75</a:t>
            </a:r>
          </a:p>
          <a:p>
            <a:r>
              <a:rPr lang="en-US" sz="1800" dirty="0" err="1" smtClean="0"/>
              <a:t>idf</a:t>
            </a:r>
            <a:r>
              <a:rPr lang="en-US" sz="1800" dirty="0" smtClean="0"/>
              <a:t>("ice", doc1 thru doc4) =</a:t>
            </a:r>
            <a:br>
              <a:rPr lang="en-US" sz="1800" dirty="0" smtClean="0"/>
            </a:br>
            <a:r>
              <a:rPr lang="en-US" sz="1800" dirty="0" smtClean="0"/>
              <a:t>log (4 / 2 ) = 0.301</a:t>
            </a:r>
            <a:endParaRPr lang="en-US" sz="1800" dirty="0"/>
          </a:p>
          <a:p>
            <a:r>
              <a:rPr lang="en-US" sz="1800" dirty="0" err="1"/>
              <a:t>tf</a:t>
            </a:r>
            <a:r>
              <a:rPr lang="en-US" sz="1800" dirty="0" smtClean="0"/>
              <a:t>("of", </a:t>
            </a:r>
            <a:r>
              <a:rPr lang="en-US" sz="1800" dirty="0"/>
              <a:t>doc3) =</a:t>
            </a:r>
            <a:br>
              <a:rPr lang="en-US" sz="1800" dirty="0"/>
            </a:br>
            <a:r>
              <a:rPr lang="en-US" sz="1800" dirty="0"/>
              <a:t>0.5 + (0.5 x </a:t>
            </a:r>
            <a:r>
              <a:rPr lang="en-US" sz="1800" dirty="0" smtClean="0"/>
              <a:t>2) </a:t>
            </a:r>
            <a:r>
              <a:rPr lang="en-US" sz="1800" dirty="0"/>
              <a:t>/ 3) </a:t>
            </a:r>
            <a:r>
              <a:rPr lang="en-US" sz="1800" dirty="0" smtClean="0"/>
              <a:t>= 0.833</a:t>
            </a:r>
            <a:endParaRPr lang="en-US" sz="1800" dirty="0"/>
          </a:p>
          <a:p>
            <a:r>
              <a:rPr lang="en-US" sz="1800" dirty="0" err="1"/>
              <a:t>tf</a:t>
            </a:r>
            <a:r>
              <a:rPr lang="en-US" sz="1800" dirty="0" smtClean="0"/>
              <a:t>("of", </a:t>
            </a:r>
            <a:r>
              <a:rPr lang="en-US" sz="1800" dirty="0"/>
              <a:t>doc4) =</a:t>
            </a:r>
            <a:br>
              <a:rPr lang="en-US" sz="1800" dirty="0"/>
            </a:br>
            <a:r>
              <a:rPr lang="en-US" sz="1800" dirty="0"/>
              <a:t>0.5 + (0.5 x </a:t>
            </a:r>
            <a:r>
              <a:rPr lang="en-US" sz="1800" dirty="0" smtClean="0"/>
              <a:t>2) </a:t>
            </a:r>
            <a:r>
              <a:rPr lang="en-US" sz="1800" dirty="0"/>
              <a:t>/ 2) = </a:t>
            </a:r>
            <a:r>
              <a:rPr lang="en-US" sz="1800" dirty="0" smtClean="0"/>
              <a:t>1.0</a:t>
            </a:r>
            <a:endParaRPr lang="en-US" sz="1800" dirty="0"/>
          </a:p>
          <a:p>
            <a:r>
              <a:rPr lang="en-US" sz="1800" dirty="0" err="1"/>
              <a:t>idf</a:t>
            </a:r>
            <a:r>
              <a:rPr lang="en-US" sz="1800" dirty="0" smtClean="0"/>
              <a:t>("of", </a:t>
            </a:r>
            <a:r>
              <a:rPr lang="en-US" sz="1800" dirty="0"/>
              <a:t>doc1 thru doc4) =</a:t>
            </a:r>
            <a:br>
              <a:rPr lang="en-US" sz="1800" dirty="0"/>
            </a:br>
            <a:r>
              <a:rPr lang="en-US" sz="1800" dirty="0"/>
              <a:t>log (4 / </a:t>
            </a:r>
            <a:r>
              <a:rPr lang="en-US" sz="1800" dirty="0" smtClean="0"/>
              <a:t>4 </a:t>
            </a:r>
            <a:r>
              <a:rPr lang="en-US" sz="1800" dirty="0"/>
              <a:t>) = </a:t>
            </a:r>
            <a:r>
              <a:rPr lang="en-US" sz="1800" dirty="0" smtClean="0"/>
              <a:t>0</a:t>
            </a:r>
          </a:p>
          <a:p>
            <a:r>
              <a:rPr lang="en-US" sz="1800" dirty="0" err="1" smtClean="0"/>
              <a:t>tf</a:t>
            </a:r>
            <a:r>
              <a:rPr lang="en-US" sz="1800" dirty="0" smtClean="0"/>
              <a:t>("snow", doc4) =</a:t>
            </a:r>
            <a:br>
              <a:rPr lang="en-US" sz="1800" dirty="0" smtClean="0"/>
            </a:br>
            <a:r>
              <a:rPr lang="en-US" sz="1800" dirty="0" smtClean="0"/>
              <a:t>0.5 + (0.5 x 1) / 2) = 0.75</a:t>
            </a:r>
          </a:p>
          <a:p>
            <a:r>
              <a:rPr lang="en-US" sz="1800" dirty="0" err="1"/>
              <a:t>idf</a:t>
            </a:r>
            <a:r>
              <a:rPr lang="en-US" sz="1800" dirty="0" smtClean="0"/>
              <a:t>("snow", </a:t>
            </a:r>
            <a:r>
              <a:rPr lang="en-US" sz="1800" dirty="0"/>
              <a:t>doc1 thru doc4) =</a:t>
            </a:r>
            <a:br>
              <a:rPr lang="en-US" sz="1800" dirty="0"/>
            </a:br>
            <a:r>
              <a:rPr lang="en-US" sz="1800" dirty="0"/>
              <a:t>log (4 / </a:t>
            </a:r>
            <a:r>
              <a:rPr lang="en-US" sz="1800" dirty="0" smtClean="0"/>
              <a:t>1 </a:t>
            </a:r>
            <a:r>
              <a:rPr lang="en-US" sz="1800" dirty="0"/>
              <a:t>) = </a:t>
            </a:r>
            <a:r>
              <a:rPr lang="en-US" sz="1800" dirty="0" smtClean="0"/>
              <a:t>0.602</a:t>
            </a:r>
            <a:endParaRPr lang="en-US" sz="1800" dirty="0"/>
          </a:p>
          <a:p>
            <a:endParaRPr lang="en-US" sz="1800" dirty="0" smtClean="0"/>
          </a:p>
        </p:txBody>
      </p:sp>
      <p:sp>
        <p:nvSpPr>
          <p:cNvPr id="4" name="Title 3"/>
          <p:cNvSpPr>
            <a:spLocks noGrp="1"/>
          </p:cNvSpPr>
          <p:nvPr>
            <p:ph type="title"/>
          </p:nvPr>
        </p:nvSpPr>
        <p:spPr/>
        <p:txBody>
          <a:bodyPr/>
          <a:lstStyle/>
          <a:p>
            <a:endParaRPr lang="en-US"/>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304800"/>
            <a:ext cx="447675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6" name="Group 15"/>
          <p:cNvGrpSpPr/>
          <p:nvPr/>
        </p:nvGrpSpPr>
        <p:grpSpPr>
          <a:xfrm>
            <a:off x="4895850" y="388844"/>
            <a:ext cx="4476750" cy="857250"/>
            <a:chOff x="990600" y="6000750"/>
            <a:chExt cx="4476750" cy="857250"/>
          </a:xfrm>
        </p:grpSpPr>
        <p:sp>
          <p:nvSpPr>
            <p:cNvPr id="17" name="Rectangle 16"/>
            <p:cNvSpPr/>
            <p:nvPr/>
          </p:nvSpPr>
          <p:spPr>
            <a:xfrm>
              <a:off x="5143500" y="6000750"/>
              <a:ext cx="323850" cy="8572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6000750"/>
              <a:ext cx="41529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575" y="3857625"/>
            <a:ext cx="431482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Slide Number Placeholder 4"/>
          <p:cNvSpPr>
            <a:spLocks noGrp="1"/>
          </p:cNvSpPr>
          <p:nvPr>
            <p:ph type="sldNum" sz="quarter" idx="12"/>
          </p:nvPr>
        </p:nvSpPr>
        <p:spPr/>
        <p:txBody>
          <a:bodyPr/>
          <a:lstStyle/>
          <a:p>
            <a:fld id="{B4425F79-2322-4077-9FC7-095E2DF8E4B5}" type="slidenum">
              <a:rPr lang="en-US" smtClean="0"/>
              <a:t>12</a:t>
            </a:fld>
            <a:endParaRPr lang="en-US"/>
          </a:p>
        </p:txBody>
      </p:sp>
    </p:spTree>
    <p:extLst>
      <p:ext uri="{BB962C8B-B14F-4D97-AF65-F5344CB8AC3E}">
        <p14:creationId xmlns:p14="http://schemas.microsoft.com/office/powerpoint/2010/main" val="5396703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half" idx="1"/>
          </p:nvPr>
        </p:nvSpPr>
        <p:spPr>
          <a:xfrm>
            <a:off x="457200" y="3124200"/>
            <a:ext cx="4038600" cy="4407408"/>
          </a:xfrm>
        </p:spPr>
        <p:txBody>
          <a:bodyPr>
            <a:normAutofit/>
          </a:bodyPr>
          <a:lstStyle/>
          <a:p>
            <a:r>
              <a:rPr lang="en-US" sz="1800" spc="0" dirty="0"/>
              <a:t>For avocado purists - eating a half </a:t>
            </a:r>
            <a:r>
              <a:rPr lang="en-US" sz="1800" spc="0" dirty="0">
                <a:solidFill>
                  <a:srgbClr val="FF0000"/>
                </a:solidFill>
              </a:rPr>
              <a:t>of</a:t>
            </a:r>
            <a:r>
              <a:rPr lang="en-US" sz="1800" spc="0" dirty="0"/>
              <a:t> a plain avocado sprinkled with lemon juice or your favorite seasoning is all you need. Try a little paprika or balsamic vinegar for an added twist. </a:t>
            </a:r>
            <a:r>
              <a:rPr lang="en-US" sz="1800" spc="0" dirty="0" smtClean="0"/>
              <a:t> </a:t>
            </a:r>
            <a:r>
              <a:rPr lang="en-US" sz="1800" i="1" spc="0" dirty="0" smtClean="0"/>
              <a:t>(doc1)</a:t>
            </a:r>
            <a:r>
              <a:rPr lang="en-US" sz="1800" spc="0" dirty="0" smtClean="0"/>
              <a:t/>
            </a:r>
            <a:br>
              <a:rPr lang="en-US" sz="1800" spc="0" dirty="0" smtClean="0"/>
            </a:br>
            <a:endParaRPr lang="en-US" sz="1800" spc="0" dirty="0" smtClean="0"/>
          </a:p>
          <a:p>
            <a:r>
              <a:rPr lang="en-US" sz="1800" spc="0" dirty="0"/>
              <a:t>Yosemite Sam is an American animated cartoon </a:t>
            </a:r>
            <a:r>
              <a:rPr lang="en-US" sz="1800" spc="0" dirty="0" smtClean="0"/>
              <a:t>produced </a:t>
            </a:r>
            <a:r>
              <a:rPr lang="en-US" sz="1800" spc="0" dirty="0"/>
              <a:t>by Warner Bros. Animation. </a:t>
            </a:r>
            <a:r>
              <a:rPr lang="en-US" sz="1800" spc="0" dirty="0" smtClean="0"/>
              <a:t>Along </a:t>
            </a:r>
            <a:r>
              <a:rPr lang="en-US" sz="1800" spc="0" dirty="0"/>
              <a:t>with Elmer </a:t>
            </a:r>
            <a:r>
              <a:rPr lang="en-US" sz="1800" spc="0" dirty="0" err="1"/>
              <a:t>Fudd</a:t>
            </a:r>
            <a:r>
              <a:rPr lang="en-US" sz="1800" spc="0" dirty="0"/>
              <a:t>, he is the de facto archenemy </a:t>
            </a:r>
            <a:r>
              <a:rPr lang="en-US" sz="1800" spc="0" dirty="0">
                <a:solidFill>
                  <a:srgbClr val="FF0000"/>
                </a:solidFill>
              </a:rPr>
              <a:t>of</a:t>
            </a:r>
            <a:r>
              <a:rPr lang="en-US" sz="1800" spc="0" dirty="0"/>
              <a:t> Bugs Bunny</a:t>
            </a:r>
            <a:r>
              <a:rPr lang="en-US" sz="1800" spc="0" dirty="0" smtClean="0"/>
              <a:t>. </a:t>
            </a:r>
            <a:r>
              <a:rPr lang="en-US" sz="1800" i="1" spc="0" dirty="0"/>
              <a:t>(</a:t>
            </a:r>
            <a:r>
              <a:rPr lang="en-US" sz="1800" i="1" spc="0" dirty="0" smtClean="0"/>
              <a:t>doc2)</a:t>
            </a:r>
            <a:endParaRPr lang="en-US" sz="1800" spc="0" dirty="0"/>
          </a:p>
        </p:txBody>
      </p:sp>
      <p:sp>
        <p:nvSpPr>
          <p:cNvPr id="6" name="Content Placeholder 5"/>
          <p:cNvSpPr>
            <a:spLocks noGrp="1"/>
          </p:cNvSpPr>
          <p:nvPr>
            <p:ph sz="half" idx="2"/>
          </p:nvPr>
        </p:nvSpPr>
        <p:spPr>
          <a:xfrm>
            <a:off x="4495800" y="3124200"/>
            <a:ext cx="4495800" cy="4407408"/>
          </a:xfrm>
        </p:spPr>
        <p:txBody>
          <a:bodyPr>
            <a:normAutofit/>
          </a:bodyPr>
          <a:lstStyle/>
          <a:p>
            <a:r>
              <a:rPr lang="en-US" sz="1800" spc="0" dirty="0"/>
              <a:t>A gin and tonic is a highball cocktail made with gin and tonic water poured over </a:t>
            </a:r>
            <a:r>
              <a:rPr lang="en-US" sz="1800" spc="0" dirty="0">
                <a:solidFill>
                  <a:srgbClr val="0070C0"/>
                </a:solidFill>
              </a:rPr>
              <a:t>ice</a:t>
            </a:r>
            <a:r>
              <a:rPr lang="en-US" sz="1800" spc="0" dirty="0"/>
              <a:t>. It is usually garnished with a slice or wedge </a:t>
            </a:r>
            <a:r>
              <a:rPr lang="en-US" sz="1800" spc="0" dirty="0">
                <a:solidFill>
                  <a:srgbClr val="FF0000"/>
                </a:solidFill>
              </a:rPr>
              <a:t>of</a:t>
            </a:r>
            <a:r>
              <a:rPr lang="en-US" sz="1800" spc="0" dirty="0"/>
              <a:t> lime. The amount </a:t>
            </a:r>
            <a:r>
              <a:rPr lang="en-US" sz="1800" spc="0" dirty="0">
                <a:solidFill>
                  <a:srgbClr val="FF0000"/>
                </a:solidFill>
              </a:rPr>
              <a:t>of</a:t>
            </a:r>
            <a:r>
              <a:rPr lang="en-US" sz="1800" spc="0" dirty="0"/>
              <a:t> gin varies according to taste. </a:t>
            </a:r>
            <a:r>
              <a:rPr lang="en-US" sz="1800" i="1" spc="0" dirty="0"/>
              <a:t>(</a:t>
            </a:r>
            <a:r>
              <a:rPr lang="en-US" sz="1800" i="1" spc="0" dirty="0" smtClean="0"/>
              <a:t>doc3)</a:t>
            </a:r>
            <a:r>
              <a:rPr lang="en-US" sz="1800" spc="0" dirty="0" smtClean="0"/>
              <a:t/>
            </a:r>
            <a:br>
              <a:rPr lang="en-US" sz="1800" spc="0" dirty="0" smtClean="0"/>
            </a:br>
            <a:endParaRPr lang="en-US" sz="1800" spc="0" dirty="0" smtClean="0"/>
          </a:p>
          <a:p>
            <a:r>
              <a:rPr lang="en-US" sz="1800" spc="0" dirty="0"/>
              <a:t>A glacier </a:t>
            </a:r>
            <a:r>
              <a:rPr lang="en-US" sz="1800" spc="0" dirty="0" smtClean="0"/>
              <a:t>is </a:t>
            </a:r>
            <a:r>
              <a:rPr lang="en-US" sz="1800" spc="0" dirty="0"/>
              <a:t>a persistent body </a:t>
            </a:r>
            <a:r>
              <a:rPr lang="en-US" sz="1800" spc="0" dirty="0">
                <a:solidFill>
                  <a:srgbClr val="FF0000"/>
                </a:solidFill>
              </a:rPr>
              <a:t>of</a:t>
            </a:r>
            <a:r>
              <a:rPr lang="en-US" sz="1800" spc="0" dirty="0"/>
              <a:t> dense </a:t>
            </a:r>
            <a:r>
              <a:rPr lang="en-US" sz="1800" spc="0" dirty="0">
                <a:solidFill>
                  <a:srgbClr val="0070C0"/>
                </a:solidFill>
              </a:rPr>
              <a:t>ice</a:t>
            </a:r>
            <a:r>
              <a:rPr lang="en-US" sz="1800" spc="0" dirty="0"/>
              <a:t> that is constantly moving under its own weight; it forms where the accumulation </a:t>
            </a:r>
            <a:r>
              <a:rPr lang="en-US" sz="1800" spc="0" dirty="0">
                <a:solidFill>
                  <a:srgbClr val="FF0000"/>
                </a:solidFill>
              </a:rPr>
              <a:t>of</a:t>
            </a:r>
            <a:r>
              <a:rPr lang="en-US" sz="1800" spc="0" dirty="0"/>
              <a:t> </a:t>
            </a:r>
            <a:r>
              <a:rPr lang="en-US" sz="1800" spc="0" dirty="0">
                <a:solidFill>
                  <a:srgbClr val="D65BEF"/>
                </a:solidFill>
              </a:rPr>
              <a:t>snow</a:t>
            </a:r>
            <a:r>
              <a:rPr lang="en-US" sz="1800" spc="0" dirty="0"/>
              <a:t> exceeds its ablation (melting and sublimation) over many years, often centuries. </a:t>
            </a:r>
            <a:r>
              <a:rPr lang="en-US" sz="1800" i="1" spc="0" dirty="0"/>
              <a:t>(</a:t>
            </a:r>
            <a:r>
              <a:rPr lang="en-US" sz="1800" i="1" spc="0" dirty="0" smtClean="0"/>
              <a:t>doc4)</a:t>
            </a:r>
            <a:endParaRPr lang="en-US" sz="1800" spc="0" dirty="0"/>
          </a:p>
        </p:txBody>
      </p:sp>
      <p:sp>
        <p:nvSpPr>
          <p:cNvPr id="4" name="Title 3"/>
          <p:cNvSpPr>
            <a:spLocks noGrp="1"/>
          </p:cNvSpPr>
          <p:nvPr>
            <p:ph type="title"/>
          </p:nvPr>
        </p:nvSpPr>
        <p:spPr/>
        <p:txBody>
          <a:bodyPr/>
          <a:lstStyle/>
          <a:p>
            <a:r>
              <a:rPr lang="en-US" dirty="0" smtClean="0"/>
              <a:t>Four Sample Documents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225016918"/>
              </p:ext>
            </p:extLst>
          </p:nvPr>
        </p:nvGraphicFramePr>
        <p:xfrm>
          <a:off x="76200" y="152400"/>
          <a:ext cx="8991599" cy="2921000"/>
        </p:xfrm>
        <a:graphic>
          <a:graphicData uri="http://schemas.openxmlformats.org/drawingml/2006/table">
            <a:tbl>
              <a:tblPr firstRow="1" bandRow="1">
                <a:tableStyleId>{5C22544A-7EE6-4342-B048-85BDC9FD1C3A}</a:tableStyleId>
              </a:tblPr>
              <a:tblGrid>
                <a:gridCol w="788101"/>
                <a:gridCol w="2031299"/>
                <a:gridCol w="3886200"/>
                <a:gridCol w="2285999"/>
              </a:tblGrid>
              <a:tr h="370840">
                <a:tc>
                  <a:txBody>
                    <a:bodyPr/>
                    <a:lstStyle/>
                    <a:p>
                      <a:pPr algn="ctr"/>
                      <a:r>
                        <a:rPr lang="en-US" i="1" dirty="0" smtClean="0"/>
                        <a:t>d</a:t>
                      </a:r>
                      <a:endParaRPr lang="en-US" i="1" dirty="0"/>
                    </a:p>
                  </a:txBody>
                  <a:tcPr/>
                </a:tc>
                <a:tc>
                  <a:txBody>
                    <a:bodyPr/>
                    <a:lstStyle/>
                    <a:p>
                      <a:r>
                        <a:rPr lang="en-US" dirty="0" err="1" smtClean="0"/>
                        <a:t>tfidf</a:t>
                      </a:r>
                      <a:r>
                        <a:rPr lang="en-US" dirty="0" smtClean="0"/>
                        <a:t> ("of", d, D)</a:t>
                      </a:r>
                      <a:endParaRPr lang="en-US" dirty="0"/>
                    </a:p>
                  </a:txBody>
                  <a:tcPr/>
                </a:tc>
                <a:tc>
                  <a:txBody>
                    <a:bodyPr/>
                    <a:lstStyle/>
                    <a:p>
                      <a:r>
                        <a:rPr lang="en-US" dirty="0" err="1" smtClean="0"/>
                        <a:t>tfidf</a:t>
                      </a:r>
                      <a:r>
                        <a:rPr lang="en-US" dirty="0" smtClean="0"/>
                        <a:t>("ice",</a:t>
                      </a:r>
                      <a:r>
                        <a:rPr lang="en-US" baseline="0" dirty="0" smtClean="0"/>
                        <a:t> d, D)</a:t>
                      </a:r>
                      <a:endParaRPr lang="en-US" dirty="0"/>
                    </a:p>
                  </a:txBody>
                  <a:tcPr/>
                </a:tc>
                <a:tc>
                  <a:txBody>
                    <a:bodyPr/>
                    <a:lstStyle/>
                    <a:p>
                      <a:r>
                        <a:rPr lang="en-US" dirty="0" err="1" smtClean="0"/>
                        <a:t>tfidf</a:t>
                      </a:r>
                      <a:r>
                        <a:rPr lang="en-US" dirty="0" smtClean="0"/>
                        <a:t>("snow", d, D)</a:t>
                      </a:r>
                      <a:endParaRPr lang="en-US" dirty="0"/>
                    </a:p>
                  </a:txBody>
                  <a:tcPr/>
                </a:tc>
              </a:tr>
              <a:tr h="370840">
                <a:tc>
                  <a:txBody>
                    <a:bodyPr/>
                    <a:lstStyle/>
                    <a:p>
                      <a:r>
                        <a:rPr lang="en-US" dirty="0" smtClean="0"/>
                        <a:t>doc1</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doc2</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c>
                  <a:txBody>
                    <a:bodyPr/>
                    <a:lstStyle/>
                    <a:p>
                      <a:r>
                        <a:rPr lang="en-US" dirty="0" smtClean="0"/>
                        <a:t>0</a:t>
                      </a:r>
                      <a:endParaRPr lang="en-US" dirty="0"/>
                    </a:p>
                  </a:txBody>
                  <a:tcPr/>
                </a:tc>
              </a:tr>
              <a:tr h="370840">
                <a:tc>
                  <a:txBody>
                    <a:bodyPr/>
                    <a:lstStyle/>
                    <a:p>
                      <a:r>
                        <a:rPr lang="en-US" dirty="0" smtClean="0"/>
                        <a:t>doc3</a:t>
                      </a:r>
                      <a:endParaRPr lang="en-US" dirty="0"/>
                    </a:p>
                  </a:txBody>
                  <a:tcPr/>
                </a:tc>
                <a:tc>
                  <a:txBody>
                    <a:bodyPr/>
                    <a:lstStyle/>
                    <a:p>
                      <a:r>
                        <a:rPr lang="en-US" dirty="0" smtClean="0"/>
                        <a:t>0</a:t>
                      </a:r>
                      <a:endParaRPr lang="en-US" dirty="0"/>
                    </a:p>
                  </a:txBody>
                  <a:tcPr/>
                </a:tc>
                <a:tc>
                  <a:txBody>
                    <a:bodyPr/>
                    <a:lstStyle/>
                    <a:p>
                      <a:r>
                        <a:rPr lang="en-US" dirty="0" smtClean="0"/>
                        <a:t>0.201   </a:t>
                      </a:r>
                      <a:r>
                        <a:rPr lang="en-US" sz="1600" dirty="0" smtClean="0"/>
                        <a:t>(0.667</a:t>
                      </a:r>
                      <a:r>
                        <a:rPr lang="en-US" sz="1600" baseline="0" dirty="0" smtClean="0"/>
                        <a:t> x 0.301)</a:t>
                      </a:r>
                      <a:endParaRPr lang="en-US" sz="1600" dirty="0"/>
                    </a:p>
                  </a:txBody>
                  <a:tcPr/>
                </a:tc>
                <a:tc>
                  <a:txBody>
                    <a:bodyPr/>
                    <a:lstStyle/>
                    <a:p>
                      <a:r>
                        <a:rPr lang="en-US" dirty="0" smtClean="0"/>
                        <a:t>0</a:t>
                      </a:r>
                      <a:endParaRPr lang="en-US" dirty="0"/>
                    </a:p>
                  </a:txBody>
                  <a:tcPr/>
                </a:tc>
              </a:tr>
              <a:tr h="370840">
                <a:tc>
                  <a:txBody>
                    <a:bodyPr/>
                    <a:lstStyle/>
                    <a:p>
                      <a:r>
                        <a:rPr lang="en-US" dirty="0" smtClean="0"/>
                        <a:t>doc4</a:t>
                      </a:r>
                      <a:endParaRPr lang="en-US" dirty="0"/>
                    </a:p>
                  </a:txBody>
                  <a:tcPr/>
                </a:tc>
                <a:tc>
                  <a:txBody>
                    <a:bodyPr/>
                    <a:lstStyle/>
                    <a:p>
                      <a:r>
                        <a:rPr lang="en-US" dirty="0" smtClean="0"/>
                        <a:t>0</a:t>
                      </a:r>
                      <a:endParaRPr lang="en-US" dirty="0"/>
                    </a:p>
                  </a:txBody>
                  <a:tcPr/>
                </a:tc>
                <a:tc>
                  <a:txBody>
                    <a:bodyPr/>
                    <a:lstStyle/>
                    <a:p>
                      <a:r>
                        <a:rPr lang="en-US" dirty="0" smtClean="0"/>
                        <a:t>0.226   </a:t>
                      </a:r>
                      <a:r>
                        <a:rPr lang="en-US" sz="1600" dirty="0" smtClean="0"/>
                        <a:t>(0.75 x 0.301)</a:t>
                      </a:r>
                      <a:endParaRPr 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0.451   </a:t>
                      </a:r>
                      <a:r>
                        <a:rPr lang="en-US" sz="1600" kern="1200" dirty="0" smtClean="0">
                          <a:solidFill>
                            <a:schemeClr val="dk1"/>
                          </a:solidFill>
                          <a:latin typeface="+mn-lt"/>
                          <a:ea typeface="+mn-ea"/>
                          <a:cs typeface="+mn-cs"/>
                        </a:rPr>
                        <a:t>(0.75 x 0.602)</a:t>
                      </a:r>
                    </a:p>
                  </a:txBody>
                  <a:tcPr/>
                </a:tc>
              </a:tr>
              <a:tr h="370840">
                <a:tc>
                  <a:txBody>
                    <a:bodyPr/>
                    <a:lstStyle/>
                    <a:p>
                      <a:endParaRPr lang="en-US" sz="1600" dirty="0"/>
                    </a:p>
                  </a:txBody>
                  <a:tcPr/>
                </a:tc>
                <a:tc>
                  <a:txBody>
                    <a:bodyPr/>
                    <a:lstStyle/>
                    <a:p>
                      <a:r>
                        <a:rPr lang="en-US" sz="1600" dirty="0" smtClean="0"/>
                        <a:t>"of"</a:t>
                      </a:r>
                      <a:r>
                        <a:rPr lang="en-US" sz="1600" baseline="0" dirty="0" smtClean="0"/>
                        <a:t> is a useless word (stop word)</a:t>
                      </a:r>
                      <a:endParaRPr lang="en-US" sz="1600" dirty="0"/>
                    </a:p>
                  </a:txBody>
                  <a:tcPr anchor="ctr"/>
                </a:tc>
                <a:tc>
                  <a:txBody>
                    <a:bodyPr/>
                    <a:lstStyle/>
                    <a:p>
                      <a:r>
                        <a:rPr lang="en-US" sz="1600" dirty="0" smtClean="0"/>
                        <a:t>doc4</a:t>
                      </a:r>
                      <a:r>
                        <a:rPr lang="en-US" sz="1600" baseline="0" dirty="0" smtClean="0"/>
                        <a:t> better hit for "ice" than doc3.</a:t>
                      </a:r>
                      <a:br>
                        <a:rPr lang="en-US" sz="1600" baseline="0" dirty="0" smtClean="0"/>
                      </a:br>
                      <a:r>
                        <a:rPr lang="en-US" sz="1600" baseline="0" dirty="0" smtClean="0"/>
                        <a:t/>
                      </a:r>
                      <a:br>
                        <a:rPr lang="en-US" sz="1600" baseline="0" dirty="0" smtClean="0"/>
                      </a:br>
                      <a:r>
                        <a:rPr lang="en-US" sz="1600" baseline="0" dirty="0" smtClean="0"/>
                        <a:t>In this case, doc3's repetition of the word "gin" lowered the value of the word "ice"</a:t>
                      </a:r>
                      <a:endParaRPr lang="en-US" sz="1600" dirty="0"/>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kern="1200" dirty="0" smtClean="0">
                          <a:solidFill>
                            <a:schemeClr val="dk1"/>
                          </a:solidFill>
                          <a:latin typeface="+mn-lt"/>
                          <a:ea typeface="+mn-ea"/>
                          <a:cs typeface="+mn-cs"/>
                        </a:rPr>
                        <a:t>"snow" is unique to doc4</a:t>
                      </a:r>
                    </a:p>
                  </a:txBody>
                  <a:tcPr anchor="ctr"/>
                </a:tc>
              </a:tr>
            </a:tbl>
          </a:graphicData>
        </a:graphic>
      </p:graphicFrame>
      <p:sp>
        <p:nvSpPr>
          <p:cNvPr id="2" name="Slide Number Placeholder 1"/>
          <p:cNvSpPr>
            <a:spLocks noGrp="1"/>
          </p:cNvSpPr>
          <p:nvPr>
            <p:ph type="sldNum" sz="quarter" idx="12"/>
          </p:nvPr>
        </p:nvSpPr>
        <p:spPr/>
        <p:txBody>
          <a:bodyPr/>
          <a:lstStyle/>
          <a:p>
            <a:fld id="{B4425F79-2322-4077-9FC7-095E2DF8E4B5}" type="slidenum">
              <a:rPr lang="en-US" smtClean="0"/>
              <a:t>13</a:t>
            </a:fld>
            <a:endParaRPr lang="en-US"/>
          </a:p>
        </p:txBody>
      </p:sp>
    </p:spTree>
    <p:extLst>
      <p:ext uri="{BB962C8B-B14F-4D97-AF65-F5344CB8AC3E}">
        <p14:creationId xmlns:p14="http://schemas.microsoft.com/office/powerpoint/2010/main" val="379399141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a:xfrm>
            <a:off x="228600" y="1719072"/>
            <a:ext cx="4800600" cy="4986528"/>
          </a:xfrm>
        </p:spPr>
        <p:txBody>
          <a:bodyPr vert="horz" lIns="91440" tIns="45720" rIns="91440" bIns="45720" rtlCol="0">
            <a:normAutofit/>
          </a:bodyPr>
          <a:lstStyle/>
          <a:p>
            <a:r>
              <a:rPr lang="en-US" sz="1800" dirty="0" smtClean="0"/>
              <a:t>The term frequency – inverse document frequency measure (formula above) gives higher values to documents where the search term is more frequent and more uncommon.</a:t>
            </a:r>
          </a:p>
          <a:p>
            <a:pPr marL="45720" indent="0">
              <a:buNone/>
            </a:pPr>
            <a:endParaRPr lang="en-US" sz="1800" dirty="0"/>
          </a:p>
        </p:txBody>
      </p:sp>
      <p:sp>
        <p:nvSpPr>
          <p:cNvPr id="3" name="Content Placeholder 2"/>
          <p:cNvSpPr>
            <a:spLocks noGrp="1"/>
          </p:cNvSpPr>
          <p:nvPr>
            <p:ph sz="half" idx="2"/>
          </p:nvPr>
        </p:nvSpPr>
        <p:spPr>
          <a:xfrm>
            <a:off x="5181600" y="1719072"/>
            <a:ext cx="3962400" cy="4986528"/>
          </a:xfrm>
        </p:spPr>
        <p:txBody>
          <a:bodyPr>
            <a:normAutofit/>
          </a:bodyPr>
          <a:lstStyle/>
          <a:p>
            <a:r>
              <a:rPr lang="en-US" sz="1800" dirty="0" err="1"/>
              <a:t>tf</a:t>
            </a:r>
            <a:r>
              <a:rPr lang="en-US" sz="1800" dirty="0" smtClean="0"/>
              <a:t>("with", doc1) </a:t>
            </a:r>
            <a:r>
              <a:rPr lang="en-US" sz="1800" dirty="0"/>
              <a:t>=</a:t>
            </a:r>
            <a:br>
              <a:rPr lang="en-US" sz="1800" dirty="0"/>
            </a:br>
            <a:r>
              <a:rPr lang="en-US" sz="1800" dirty="0"/>
              <a:t>0.5 + (0.5 x </a:t>
            </a:r>
            <a:r>
              <a:rPr lang="en-US" sz="1800" dirty="0" smtClean="0"/>
              <a:t>1) </a:t>
            </a:r>
            <a:r>
              <a:rPr lang="en-US" sz="1800" dirty="0"/>
              <a:t>/ 3) </a:t>
            </a:r>
            <a:r>
              <a:rPr lang="en-US" sz="1800" dirty="0" smtClean="0"/>
              <a:t>= 0.667 </a:t>
            </a:r>
          </a:p>
          <a:p>
            <a:r>
              <a:rPr lang="en-US" sz="1800" dirty="0" err="1" smtClean="0"/>
              <a:t>tf</a:t>
            </a:r>
            <a:r>
              <a:rPr lang="en-US" sz="1800" dirty="0" smtClean="0"/>
              <a:t>(with", doc2) </a:t>
            </a:r>
            <a:r>
              <a:rPr lang="en-US" sz="1800" dirty="0"/>
              <a:t>=</a:t>
            </a:r>
            <a:br>
              <a:rPr lang="en-US" sz="1800" dirty="0"/>
            </a:br>
            <a:r>
              <a:rPr lang="en-US" sz="1800" dirty="0"/>
              <a:t>0.5 + (0.5 x </a:t>
            </a:r>
            <a:r>
              <a:rPr lang="en-US" sz="1800" dirty="0" smtClean="0"/>
              <a:t>1) </a:t>
            </a:r>
            <a:r>
              <a:rPr lang="en-US" sz="1800" dirty="0"/>
              <a:t>/ 2) = </a:t>
            </a:r>
            <a:r>
              <a:rPr lang="en-US" sz="1800" dirty="0" smtClean="0"/>
              <a:t>0.75</a:t>
            </a:r>
          </a:p>
          <a:p>
            <a:r>
              <a:rPr lang="en-US" sz="1800" dirty="0" err="1" smtClean="0"/>
              <a:t>tf</a:t>
            </a:r>
            <a:r>
              <a:rPr lang="en-US" sz="1800" dirty="0" smtClean="0"/>
              <a:t>("with", doc3) =</a:t>
            </a:r>
            <a:br>
              <a:rPr lang="en-US" sz="1800" dirty="0" smtClean="0"/>
            </a:br>
            <a:r>
              <a:rPr lang="en-US" sz="1800" dirty="0" smtClean="0"/>
              <a:t>0.5 + (0.5 x 2) / 3) = 0.833</a:t>
            </a:r>
          </a:p>
          <a:p>
            <a:r>
              <a:rPr lang="en-US" sz="1800" dirty="0" err="1"/>
              <a:t>tf</a:t>
            </a:r>
            <a:r>
              <a:rPr lang="en-US" sz="1800" dirty="0" smtClean="0"/>
              <a:t>("with", doc4) </a:t>
            </a:r>
            <a:r>
              <a:rPr lang="en-US" sz="1800" dirty="0"/>
              <a:t>=</a:t>
            </a:r>
            <a:br>
              <a:rPr lang="en-US" sz="1800" dirty="0"/>
            </a:br>
            <a:r>
              <a:rPr lang="en-US" sz="1800" dirty="0"/>
              <a:t>0.5 + (0.5 x </a:t>
            </a:r>
            <a:r>
              <a:rPr lang="en-US" sz="1800" dirty="0" smtClean="0"/>
              <a:t>0) </a:t>
            </a:r>
            <a:r>
              <a:rPr lang="en-US" sz="1800" dirty="0"/>
              <a:t>/ </a:t>
            </a:r>
            <a:r>
              <a:rPr lang="en-US" sz="1800" dirty="0" smtClean="0"/>
              <a:t>2) </a:t>
            </a:r>
            <a:r>
              <a:rPr lang="en-US" sz="1800" dirty="0"/>
              <a:t>= </a:t>
            </a:r>
            <a:r>
              <a:rPr lang="en-US" sz="1800" dirty="0" smtClean="0"/>
              <a:t>0.5</a:t>
            </a:r>
            <a:br>
              <a:rPr lang="en-US" sz="1800" dirty="0" smtClean="0"/>
            </a:br>
            <a:endParaRPr lang="en-US" sz="1800" dirty="0" smtClean="0"/>
          </a:p>
          <a:p>
            <a:r>
              <a:rPr lang="en-US" sz="1800" dirty="0" err="1" smtClean="0"/>
              <a:t>idf</a:t>
            </a:r>
            <a:r>
              <a:rPr lang="en-US" sz="1800" dirty="0" smtClean="0"/>
              <a:t>("with", doc1 thru doc4) =</a:t>
            </a:r>
            <a:br>
              <a:rPr lang="en-US" sz="1800" dirty="0" smtClean="0"/>
            </a:br>
            <a:r>
              <a:rPr lang="en-US" sz="1800" dirty="0" smtClean="0"/>
              <a:t>log (4 / 3 ) = 0.125</a:t>
            </a:r>
            <a:endParaRPr lang="en-US" sz="1800" dirty="0"/>
          </a:p>
        </p:txBody>
      </p:sp>
      <p:sp>
        <p:nvSpPr>
          <p:cNvPr id="4" name="Title 3"/>
          <p:cNvSpPr>
            <a:spLocks noGrp="1"/>
          </p:cNvSpPr>
          <p:nvPr>
            <p:ph type="title"/>
          </p:nvPr>
        </p:nvSpPr>
        <p:spPr/>
        <p:txBody>
          <a:bodyPr/>
          <a:lstStyle/>
          <a:p>
            <a:endParaRPr lang="en-US"/>
          </a:p>
        </p:txBody>
      </p:sp>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304800"/>
            <a:ext cx="447675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16" name="Group 15"/>
          <p:cNvGrpSpPr/>
          <p:nvPr/>
        </p:nvGrpSpPr>
        <p:grpSpPr>
          <a:xfrm>
            <a:off x="4895850" y="388844"/>
            <a:ext cx="4476750" cy="857250"/>
            <a:chOff x="990600" y="6000750"/>
            <a:chExt cx="4476750" cy="857250"/>
          </a:xfrm>
        </p:grpSpPr>
        <p:sp>
          <p:nvSpPr>
            <p:cNvPr id="17" name="Rectangle 16"/>
            <p:cNvSpPr/>
            <p:nvPr/>
          </p:nvSpPr>
          <p:spPr>
            <a:xfrm>
              <a:off x="5143500" y="6000750"/>
              <a:ext cx="323850" cy="8572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8"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6000750"/>
              <a:ext cx="41529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pic>
        <p:nvPicPr>
          <p:cNvPr id="5122"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9575" y="3857625"/>
            <a:ext cx="4314825" cy="561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aphicFrame>
        <p:nvGraphicFramePr>
          <p:cNvPr id="5" name="Table 4"/>
          <p:cNvGraphicFramePr>
            <a:graphicFrameLocks noGrp="1"/>
          </p:cNvGraphicFramePr>
          <p:nvPr>
            <p:extLst>
              <p:ext uri="{D42A27DB-BD31-4B8C-83A1-F6EECF244321}">
                <p14:modId xmlns:p14="http://schemas.microsoft.com/office/powerpoint/2010/main" val="3532629758"/>
              </p:ext>
            </p:extLst>
          </p:nvPr>
        </p:nvGraphicFramePr>
        <p:xfrm>
          <a:off x="904875" y="4648200"/>
          <a:ext cx="2819400" cy="1849120"/>
        </p:xfrm>
        <a:graphic>
          <a:graphicData uri="http://schemas.openxmlformats.org/drawingml/2006/table">
            <a:tbl>
              <a:tblPr firstRow="1" bandRow="1">
                <a:tableStyleId>{5C22544A-7EE6-4342-B048-85BDC9FD1C3A}</a:tableStyleId>
              </a:tblPr>
              <a:tblGrid>
                <a:gridCol w="788101"/>
                <a:gridCol w="2031299"/>
              </a:tblGrid>
              <a:tr h="233287">
                <a:tc>
                  <a:txBody>
                    <a:bodyPr/>
                    <a:lstStyle/>
                    <a:p>
                      <a:pPr algn="ctr"/>
                      <a:r>
                        <a:rPr lang="en-US" i="1" dirty="0" smtClean="0"/>
                        <a:t>d</a:t>
                      </a:r>
                      <a:endParaRPr lang="en-US" i="1" dirty="0"/>
                    </a:p>
                  </a:txBody>
                  <a:tcPr/>
                </a:tc>
                <a:tc>
                  <a:txBody>
                    <a:bodyPr/>
                    <a:lstStyle/>
                    <a:p>
                      <a:r>
                        <a:rPr lang="en-US" dirty="0" err="1" smtClean="0"/>
                        <a:t>tfidf</a:t>
                      </a:r>
                      <a:r>
                        <a:rPr lang="en-US" dirty="0" smtClean="0"/>
                        <a:t> ("with", d, D)</a:t>
                      </a:r>
                      <a:endParaRPr lang="en-US" dirty="0"/>
                    </a:p>
                  </a:txBody>
                  <a:tcPr/>
                </a:tc>
              </a:tr>
              <a:tr h="370840">
                <a:tc>
                  <a:txBody>
                    <a:bodyPr/>
                    <a:lstStyle/>
                    <a:p>
                      <a:r>
                        <a:rPr lang="en-US" dirty="0" smtClean="0"/>
                        <a:t>doc1</a:t>
                      </a:r>
                      <a:endParaRPr lang="en-US" dirty="0"/>
                    </a:p>
                  </a:txBody>
                  <a:tcPr/>
                </a:tc>
                <a:tc>
                  <a:txBody>
                    <a:bodyPr/>
                    <a:lstStyle/>
                    <a:p>
                      <a:pPr algn="r" fontAlgn="b"/>
                      <a:r>
                        <a:rPr lang="en-US" sz="1800" kern="1200" dirty="0">
                          <a:solidFill>
                            <a:schemeClr val="dk1"/>
                          </a:solidFill>
                          <a:latin typeface="+mn-lt"/>
                          <a:ea typeface="+mn-ea"/>
                          <a:cs typeface="+mn-cs"/>
                        </a:rPr>
                        <a:t>0.083</a:t>
                      </a:r>
                    </a:p>
                  </a:txBody>
                  <a:tcPr marL="9525" marR="9525" marT="9525" marB="0" anchor="b"/>
                </a:tc>
              </a:tr>
              <a:tr h="370840">
                <a:tc>
                  <a:txBody>
                    <a:bodyPr/>
                    <a:lstStyle/>
                    <a:p>
                      <a:r>
                        <a:rPr lang="en-US" dirty="0" smtClean="0"/>
                        <a:t>doc2</a:t>
                      </a:r>
                      <a:endParaRPr lang="en-US" dirty="0"/>
                    </a:p>
                  </a:txBody>
                  <a:tcPr/>
                </a:tc>
                <a:tc>
                  <a:txBody>
                    <a:bodyPr/>
                    <a:lstStyle/>
                    <a:p>
                      <a:pPr algn="r" fontAlgn="b"/>
                      <a:r>
                        <a:rPr lang="en-US" sz="1800" kern="1200" dirty="0">
                          <a:solidFill>
                            <a:schemeClr val="dk1"/>
                          </a:solidFill>
                          <a:latin typeface="+mn-lt"/>
                          <a:ea typeface="+mn-ea"/>
                          <a:cs typeface="+mn-cs"/>
                        </a:rPr>
                        <a:t>0.094</a:t>
                      </a:r>
                    </a:p>
                  </a:txBody>
                  <a:tcPr marL="9525" marR="9525" marT="9525" marB="0" anchor="b"/>
                </a:tc>
              </a:tr>
              <a:tr h="370840">
                <a:tc>
                  <a:txBody>
                    <a:bodyPr/>
                    <a:lstStyle/>
                    <a:p>
                      <a:r>
                        <a:rPr lang="en-US" dirty="0" smtClean="0"/>
                        <a:t>doc3</a:t>
                      </a:r>
                      <a:endParaRPr lang="en-US" dirty="0"/>
                    </a:p>
                  </a:txBody>
                  <a:tcPr/>
                </a:tc>
                <a:tc>
                  <a:txBody>
                    <a:bodyPr/>
                    <a:lstStyle/>
                    <a:p>
                      <a:pPr algn="r" fontAlgn="b"/>
                      <a:r>
                        <a:rPr lang="en-US" sz="1800" kern="1200" dirty="0">
                          <a:solidFill>
                            <a:schemeClr val="dk1"/>
                          </a:solidFill>
                          <a:latin typeface="+mn-lt"/>
                          <a:ea typeface="+mn-ea"/>
                          <a:cs typeface="+mn-cs"/>
                        </a:rPr>
                        <a:t>0.104</a:t>
                      </a:r>
                    </a:p>
                  </a:txBody>
                  <a:tcPr marL="9525" marR="9525" marT="9525" marB="0" anchor="b"/>
                </a:tc>
              </a:tr>
              <a:tr h="370840">
                <a:tc>
                  <a:txBody>
                    <a:bodyPr/>
                    <a:lstStyle/>
                    <a:p>
                      <a:r>
                        <a:rPr lang="en-US" dirty="0" smtClean="0"/>
                        <a:t>doc4</a:t>
                      </a:r>
                      <a:endParaRPr lang="en-US" dirty="0"/>
                    </a:p>
                  </a:txBody>
                  <a:tcPr/>
                </a:tc>
                <a:tc>
                  <a:txBody>
                    <a:bodyPr/>
                    <a:lstStyle/>
                    <a:p>
                      <a:pPr algn="r" fontAlgn="b"/>
                      <a:r>
                        <a:rPr lang="en-US" sz="1800" kern="1200" dirty="0">
                          <a:solidFill>
                            <a:schemeClr val="dk1"/>
                          </a:solidFill>
                          <a:latin typeface="+mn-lt"/>
                          <a:ea typeface="+mn-ea"/>
                          <a:cs typeface="+mn-cs"/>
                        </a:rPr>
                        <a:t>0.063</a:t>
                      </a:r>
                    </a:p>
                  </a:txBody>
                  <a:tcPr marL="9525" marR="9525" marT="9525" marB="0" anchor="b"/>
                </a:tc>
              </a:tr>
            </a:tbl>
          </a:graphicData>
        </a:graphic>
      </p:graphicFrame>
      <p:sp>
        <p:nvSpPr>
          <p:cNvPr id="6" name="TextBox 5"/>
          <p:cNvSpPr txBox="1"/>
          <p:nvPr/>
        </p:nvSpPr>
        <p:spPr>
          <a:xfrm>
            <a:off x="4194980" y="5334000"/>
            <a:ext cx="4644220" cy="1200329"/>
          </a:xfrm>
          <a:prstGeom prst="rect">
            <a:avLst/>
          </a:prstGeom>
          <a:noFill/>
        </p:spPr>
        <p:txBody>
          <a:bodyPr wrap="none" rtlCol="0">
            <a:spAutoFit/>
          </a:bodyPr>
          <a:lstStyle/>
          <a:p>
            <a:r>
              <a:rPr lang="en-US" dirty="0" smtClean="0">
                <a:solidFill>
                  <a:srgbClr val="C00000"/>
                </a:solidFill>
                <a:latin typeface="Comic Sans MS" panose="030F0702030302020204" pitchFamily="66" charset="0"/>
              </a:rPr>
              <a:t>The </a:t>
            </a:r>
            <a:r>
              <a:rPr lang="en-US" dirty="0" err="1" smtClean="0">
                <a:solidFill>
                  <a:srgbClr val="C00000"/>
                </a:solidFill>
                <a:latin typeface="Comic Sans MS" panose="030F0702030302020204" pitchFamily="66" charset="0"/>
              </a:rPr>
              <a:t>tfidf</a:t>
            </a:r>
            <a:r>
              <a:rPr lang="en-US" dirty="0" smtClean="0">
                <a:solidFill>
                  <a:srgbClr val="C00000"/>
                </a:solidFill>
                <a:latin typeface="Comic Sans MS" panose="030F0702030302020204" pitchFamily="66" charset="0"/>
              </a:rPr>
              <a:t> values for "with" are not high.</a:t>
            </a:r>
            <a:br>
              <a:rPr lang="en-US" dirty="0" smtClean="0">
                <a:solidFill>
                  <a:srgbClr val="C00000"/>
                </a:solidFill>
                <a:latin typeface="Comic Sans MS" panose="030F0702030302020204" pitchFamily="66" charset="0"/>
              </a:rPr>
            </a:br>
            <a:r>
              <a:rPr lang="en-US" dirty="0" smtClean="0">
                <a:solidFill>
                  <a:srgbClr val="C00000"/>
                </a:solidFill>
                <a:latin typeface="Comic Sans MS" panose="030F0702030302020204" pitchFamily="66" charset="0"/>
              </a:rPr>
              <a:t>(It is in three out of four documents.)</a:t>
            </a:r>
            <a:br>
              <a:rPr lang="en-US" dirty="0" smtClean="0">
                <a:solidFill>
                  <a:srgbClr val="C00000"/>
                </a:solidFill>
                <a:latin typeface="Comic Sans MS" panose="030F0702030302020204" pitchFamily="66" charset="0"/>
              </a:rPr>
            </a:br>
            <a:r>
              <a:rPr lang="en-US" dirty="0" smtClean="0">
                <a:solidFill>
                  <a:srgbClr val="C00000"/>
                </a:solidFill>
                <a:latin typeface="Comic Sans MS" panose="030F0702030302020204" pitchFamily="66" charset="0"/>
              </a:rPr>
              <a:t/>
            </a:r>
            <a:br>
              <a:rPr lang="en-US" dirty="0" smtClean="0">
                <a:solidFill>
                  <a:srgbClr val="C00000"/>
                </a:solidFill>
                <a:latin typeface="Comic Sans MS" panose="030F0702030302020204" pitchFamily="66" charset="0"/>
              </a:rPr>
            </a:br>
            <a:r>
              <a:rPr lang="en-US" dirty="0" smtClean="0">
                <a:solidFill>
                  <a:srgbClr val="C00000"/>
                </a:solidFill>
                <a:latin typeface="Comic Sans MS" panose="030F0702030302020204" pitchFamily="66" charset="0"/>
              </a:rPr>
              <a:t>Perhaps "with" should be a stop word too.</a:t>
            </a:r>
            <a:endParaRPr lang="en-US" dirty="0">
              <a:solidFill>
                <a:srgbClr val="C00000"/>
              </a:solidFill>
              <a:latin typeface="Comic Sans MS" panose="030F0702030302020204" pitchFamily="66" charset="0"/>
            </a:endParaRPr>
          </a:p>
        </p:txBody>
      </p:sp>
      <p:sp>
        <p:nvSpPr>
          <p:cNvPr id="7" name="Slide Number Placeholder 6"/>
          <p:cNvSpPr>
            <a:spLocks noGrp="1"/>
          </p:cNvSpPr>
          <p:nvPr>
            <p:ph type="sldNum" sz="quarter" idx="12"/>
          </p:nvPr>
        </p:nvSpPr>
        <p:spPr/>
        <p:txBody>
          <a:bodyPr/>
          <a:lstStyle/>
          <a:p>
            <a:fld id="{B4425F79-2322-4077-9FC7-095E2DF8E4B5}" type="slidenum">
              <a:rPr lang="en-US" smtClean="0"/>
              <a:t>14</a:t>
            </a:fld>
            <a:endParaRPr lang="en-US"/>
          </a:p>
        </p:txBody>
      </p:sp>
    </p:spTree>
    <p:extLst>
      <p:ext uri="{BB962C8B-B14F-4D97-AF65-F5344CB8AC3E}">
        <p14:creationId xmlns:p14="http://schemas.microsoft.com/office/powerpoint/2010/main" val="3145415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6629400"/>
            <a:ext cx="8839200" cy="2286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Content Placeholder 5"/>
          <p:cNvSpPr>
            <a:spLocks noGrp="1"/>
          </p:cNvSpPr>
          <p:nvPr>
            <p:ph idx="1"/>
          </p:nvPr>
        </p:nvSpPr>
        <p:spPr>
          <a:xfrm>
            <a:off x="228601" y="1660456"/>
            <a:ext cx="8560292" cy="5197544"/>
          </a:xfrm>
        </p:spPr>
        <p:txBody>
          <a:bodyPr>
            <a:normAutofit/>
          </a:bodyPr>
          <a:lstStyle/>
          <a:p>
            <a:r>
              <a:rPr lang="en-US" sz="1800" dirty="0"/>
              <a:t>Morphology: </a:t>
            </a:r>
            <a:r>
              <a:rPr lang="en-US" sz="1800" dirty="0" smtClean="0"/>
              <a:t>the </a:t>
            </a:r>
            <a:r>
              <a:rPr lang="en-US" sz="1800" dirty="0"/>
              <a:t>identification, analysis, and description of the structure of a given language's morphemes and other linguistic units, such as root words, affixes, parts of speech, intonations and stresses, or implied context</a:t>
            </a:r>
            <a:r>
              <a:rPr lang="en-US" sz="1800" dirty="0" smtClean="0"/>
              <a:t>.</a:t>
            </a:r>
          </a:p>
          <a:p>
            <a:r>
              <a:rPr lang="en-US" sz="1800" dirty="0" smtClean="0"/>
              <a:t>Challenges</a:t>
            </a:r>
          </a:p>
          <a:p>
            <a:pPr lvl="1"/>
            <a:r>
              <a:rPr lang="en-US" sz="1600" dirty="0" smtClean="0"/>
              <a:t>English irregularities</a:t>
            </a:r>
            <a:br>
              <a:rPr lang="en-US" sz="1600" dirty="0" smtClean="0"/>
            </a:br>
            <a:r>
              <a:rPr lang="en-US" sz="1600" dirty="0" smtClean="0"/>
              <a:t>(swim, swam, swum)</a:t>
            </a:r>
          </a:p>
          <a:p>
            <a:pPr lvl="1"/>
            <a:r>
              <a:rPr lang="en-US" sz="1600" dirty="0" smtClean="0"/>
              <a:t>More irregular </a:t>
            </a:r>
            <a:r>
              <a:rPr lang="en-US" sz="1600" dirty="0" err="1" smtClean="0"/>
              <a:t>langauges</a:t>
            </a:r>
            <a:r>
              <a:rPr lang="en-US" sz="1600" dirty="0" smtClean="0"/>
              <a:t/>
            </a:r>
            <a:br>
              <a:rPr lang="en-US" sz="1600" dirty="0" smtClean="0"/>
            </a:br>
            <a:r>
              <a:rPr lang="en-US" sz="1600" dirty="0" smtClean="0"/>
              <a:t>(e.g., Turkish)</a:t>
            </a:r>
          </a:p>
          <a:p>
            <a:pPr lvl="1"/>
            <a:r>
              <a:rPr lang="en-US" sz="1600" dirty="0" err="1" smtClean="0"/>
              <a:t>uygarlaştiramadiklarimizdanmişsinizcasina</a:t>
            </a:r>
            <a:r>
              <a:rPr lang="en-US" sz="1600" dirty="0" smtClean="0"/>
              <a:t> – </a:t>
            </a:r>
            <a:br>
              <a:rPr lang="en-US" sz="1600" dirty="0" smtClean="0"/>
            </a:br>
            <a:r>
              <a:rPr lang="en-US" sz="1600" dirty="0" smtClean="0"/>
              <a:t>   </a:t>
            </a:r>
            <a:r>
              <a:rPr lang="en-US" sz="1600" i="1" dirty="0" smtClean="0"/>
              <a:t>behaving as if you were among those we could not civilize</a:t>
            </a:r>
          </a:p>
          <a:p>
            <a:pPr lvl="2">
              <a:spcBef>
                <a:spcPts val="0"/>
              </a:spcBef>
            </a:pPr>
            <a:r>
              <a:rPr lang="en-US" sz="1400" dirty="0" err="1" smtClean="0"/>
              <a:t>uygar</a:t>
            </a:r>
            <a:r>
              <a:rPr lang="en-US" sz="1400" dirty="0" smtClean="0"/>
              <a:t>	civilized</a:t>
            </a:r>
          </a:p>
          <a:p>
            <a:pPr lvl="2">
              <a:spcBef>
                <a:spcPts val="0"/>
              </a:spcBef>
            </a:pPr>
            <a:r>
              <a:rPr lang="en-US" sz="1400" dirty="0" err="1" smtClean="0"/>
              <a:t>laş</a:t>
            </a:r>
            <a:r>
              <a:rPr lang="en-US" sz="1400" dirty="0"/>
              <a:t>	</a:t>
            </a:r>
            <a:r>
              <a:rPr lang="en-US" sz="1400" dirty="0" smtClean="0"/>
              <a:t>+BEC (become)</a:t>
            </a:r>
          </a:p>
          <a:p>
            <a:pPr lvl="2">
              <a:spcBef>
                <a:spcPts val="0"/>
              </a:spcBef>
            </a:pPr>
            <a:r>
              <a:rPr lang="en-US" sz="1400" dirty="0" err="1" smtClean="0"/>
              <a:t>tir</a:t>
            </a:r>
            <a:r>
              <a:rPr lang="en-US" sz="1400" dirty="0"/>
              <a:t>	</a:t>
            </a:r>
            <a:r>
              <a:rPr lang="en-US" sz="1400" dirty="0" smtClean="0"/>
              <a:t>+CAUS (cause to)</a:t>
            </a:r>
          </a:p>
          <a:p>
            <a:pPr lvl="2">
              <a:spcBef>
                <a:spcPts val="0"/>
              </a:spcBef>
            </a:pPr>
            <a:r>
              <a:rPr lang="en-US" sz="1400" dirty="0" err="1" smtClean="0"/>
              <a:t>ama</a:t>
            </a:r>
            <a:r>
              <a:rPr lang="en-US" sz="1400" dirty="0"/>
              <a:t>	</a:t>
            </a:r>
            <a:r>
              <a:rPr lang="en-US" sz="1400" dirty="0" smtClean="0"/>
              <a:t>+NABL (not able)</a:t>
            </a:r>
          </a:p>
          <a:p>
            <a:pPr lvl="2">
              <a:spcBef>
                <a:spcPts val="0"/>
              </a:spcBef>
            </a:pPr>
            <a:r>
              <a:rPr lang="en-US" sz="1400" dirty="0" err="1" smtClean="0"/>
              <a:t>dik</a:t>
            </a:r>
            <a:r>
              <a:rPr lang="en-US" sz="1400" dirty="0"/>
              <a:t>	</a:t>
            </a:r>
            <a:r>
              <a:rPr lang="en-US" sz="1400" dirty="0" smtClean="0"/>
              <a:t>+PART (past participle)</a:t>
            </a:r>
          </a:p>
          <a:p>
            <a:pPr lvl="2">
              <a:spcBef>
                <a:spcPts val="0"/>
              </a:spcBef>
            </a:pPr>
            <a:r>
              <a:rPr lang="en-US" sz="1400" dirty="0" smtClean="0"/>
              <a:t>lar</a:t>
            </a:r>
            <a:r>
              <a:rPr lang="en-US" sz="1400" dirty="0"/>
              <a:t>	</a:t>
            </a:r>
            <a:r>
              <a:rPr lang="en-US" sz="1400" dirty="0" smtClean="0"/>
              <a:t>+PL (plural)</a:t>
            </a:r>
          </a:p>
          <a:p>
            <a:pPr lvl="2">
              <a:spcBef>
                <a:spcPts val="0"/>
              </a:spcBef>
            </a:pPr>
            <a:r>
              <a:rPr lang="en-US" sz="1400" dirty="0" err="1" smtClean="0"/>
              <a:t>imiz</a:t>
            </a:r>
            <a:r>
              <a:rPr lang="en-US" sz="1400" dirty="0"/>
              <a:t>	</a:t>
            </a:r>
            <a:r>
              <a:rPr lang="en-US" sz="1400" dirty="0" smtClean="0"/>
              <a:t>+P1PL (1</a:t>
            </a:r>
            <a:r>
              <a:rPr lang="en-US" sz="1400" baseline="30000" dirty="0" smtClean="0"/>
              <a:t>st</a:t>
            </a:r>
            <a:r>
              <a:rPr lang="en-US" sz="1400" dirty="0" smtClean="0"/>
              <a:t> person plural possessive)</a:t>
            </a:r>
          </a:p>
          <a:p>
            <a:pPr lvl="2">
              <a:spcBef>
                <a:spcPts val="0"/>
              </a:spcBef>
            </a:pPr>
            <a:r>
              <a:rPr lang="en-US" sz="1400" dirty="0" err="1" smtClean="0"/>
              <a:t>dan</a:t>
            </a:r>
            <a:r>
              <a:rPr lang="en-US" sz="1400" dirty="0"/>
              <a:t>	</a:t>
            </a:r>
            <a:r>
              <a:rPr lang="en-US" sz="1400" dirty="0" smtClean="0"/>
              <a:t>+ABL (from / among)</a:t>
            </a:r>
          </a:p>
          <a:p>
            <a:pPr lvl="2">
              <a:spcBef>
                <a:spcPts val="0"/>
              </a:spcBef>
            </a:pPr>
            <a:r>
              <a:rPr lang="en-US" sz="1400" dirty="0" err="1" smtClean="0"/>
              <a:t>miş</a:t>
            </a:r>
            <a:r>
              <a:rPr lang="en-US" sz="1400" dirty="0"/>
              <a:t>	</a:t>
            </a:r>
            <a:r>
              <a:rPr lang="en-US" sz="1400" dirty="0" smtClean="0"/>
              <a:t>+PAST (past tense)</a:t>
            </a:r>
          </a:p>
          <a:p>
            <a:pPr lvl="2">
              <a:spcBef>
                <a:spcPts val="0"/>
              </a:spcBef>
            </a:pPr>
            <a:r>
              <a:rPr lang="en-US" sz="1400" dirty="0" err="1" smtClean="0"/>
              <a:t>siniz</a:t>
            </a:r>
            <a:r>
              <a:rPr lang="en-US" sz="1400" dirty="0"/>
              <a:t>	</a:t>
            </a:r>
            <a:r>
              <a:rPr lang="en-US" sz="1400" dirty="0" smtClean="0"/>
              <a:t>+2PL (2</a:t>
            </a:r>
            <a:r>
              <a:rPr lang="en-US" sz="1400" baseline="30000" dirty="0" smtClean="0"/>
              <a:t>nd</a:t>
            </a:r>
            <a:r>
              <a:rPr lang="en-US" sz="1400" dirty="0" smtClean="0"/>
              <a:t> person plural)</a:t>
            </a:r>
          </a:p>
          <a:p>
            <a:pPr lvl="2">
              <a:spcBef>
                <a:spcPts val="0"/>
              </a:spcBef>
            </a:pPr>
            <a:r>
              <a:rPr lang="en-US" sz="1400" dirty="0" err="1" smtClean="0"/>
              <a:t>casina</a:t>
            </a:r>
            <a:r>
              <a:rPr lang="en-US" sz="1400" dirty="0"/>
              <a:t>	</a:t>
            </a:r>
            <a:r>
              <a:rPr lang="en-US" sz="1400" dirty="0" smtClean="0"/>
              <a:t>+</a:t>
            </a:r>
            <a:r>
              <a:rPr lang="en-US" sz="1400" dirty="0" err="1" smtClean="0"/>
              <a:t>AsIf</a:t>
            </a:r>
            <a:r>
              <a:rPr lang="en-US" sz="1400" dirty="0" smtClean="0"/>
              <a:t> (adverb)</a:t>
            </a:r>
          </a:p>
          <a:p>
            <a:pPr lvl="2">
              <a:spcBef>
                <a:spcPts val="0"/>
              </a:spcBef>
            </a:pPr>
            <a:endParaRPr lang="en-US" sz="1400" dirty="0"/>
          </a:p>
          <a:p>
            <a:pPr lvl="2">
              <a:spcBef>
                <a:spcPts val="0"/>
              </a:spcBef>
            </a:pPr>
            <a:endParaRPr lang="en-US" sz="1400" dirty="0" smtClean="0"/>
          </a:p>
          <a:p>
            <a:pPr marL="45720" indent="0">
              <a:buNone/>
            </a:pPr>
            <a:endParaRPr lang="en-US" sz="1800" dirty="0" smtClean="0"/>
          </a:p>
          <a:p>
            <a:pPr lvl="1"/>
            <a:endParaRPr lang="en-US" sz="1600" dirty="0"/>
          </a:p>
        </p:txBody>
      </p:sp>
      <p:sp>
        <p:nvSpPr>
          <p:cNvPr id="5" name="Title 4"/>
          <p:cNvSpPr>
            <a:spLocks noGrp="1"/>
          </p:cNvSpPr>
          <p:nvPr>
            <p:ph type="title"/>
          </p:nvPr>
        </p:nvSpPr>
        <p:spPr/>
        <p:txBody>
          <a:bodyPr/>
          <a:lstStyle/>
          <a:p>
            <a:r>
              <a:rPr lang="en-US" dirty="0" smtClean="0"/>
              <a:t>Morphological Challenges</a:t>
            </a:r>
            <a:endParaRPr lang="en-US" dirty="0"/>
          </a:p>
        </p:txBody>
      </p:sp>
      <p:graphicFrame>
        <p:nvGraphicFramePr>
          <p:cNvPr id="7" name="Table 6"/>
          <p:cNvGraphicFramePr>
            <a:graphicFrameLocks noGrp="1"/>
          </p:cNvGraphicFramePr>
          <p:nvPr>
            <p:extLst>
              <p:ext uri="{D42A27DB-BD31-4B8C-83A1-F6EECF244321}">
                <p14:modId xmlns:p14="http://schemas.microsoft.com/office/powerpoint/2010/main" val="635412639"/>
              </p:ext>
            </p:extLst>
          </p:nvPr>
        </p:nvGraphicFramePr>
        <p:xfrm>
          <a:off x="4876800" y="2576746"/>
          <a:ext cx="4038600" cy="1371600"/>
        </p:xfrm>
        <a:graphic>
          <a:graphicData uri="http://schemas.openxmlformats.org/drawingml/2006/table">
            <a:tbl>
              <a:tblPr firstRow="1" bandRow="1">
                <a:tableStyleId>{5C22544A-7EE6-4342-B048-85BDC9FD1C3A}</a:tableStyleId>
              </a:tblPr>
              <a:tblGrid>
                <a:gridCol w="2057400"/>
                <a:gridCol w="1264674"/>
                <a:gridCol w="716526"/>
              </a:tblGrid>
              <a:tr h="274320">
                <a:tc>
                  <a:txBody>
                    <a:bodyPr/>
                    <a:lstStyle/>
                    <a:p>
                      <a:r>
                        <a:rPr lang="en-US" sz="1200" dirty="0" smtClean="0"/>
                        <a:t>Morphological Form Classes</a:t>
                      </a:r>
                      <a:endParaRPr lang="en-US" sz="1200" dirty="0"/>
                    </a:p>
                  </a:txBody>
                  <a:tcPr/>
                </a:tc>
                <a:tc gridSpan="2">
                  <a:txBody>
                    <a:bodyPr/>
                    <a:lstStyle/>
                    <a:p>
                      <a:r>
                        <a:rPr lang="en-US" sz="1200" dirty="0" smtClean="0"/>
                        <a:t>Regularly</a:t>
                      </a:r>
                      <a:r>
                        <a:rPr lang="en-US" sz="1200" baseline="0" dirty="0" smtClean="0"/>
                        <a:t> Inflected Verbs</a:t>
                      </a:r>
                      <a:endParaRPr lang="en-US" sz="1200" dirty="0"/>
                    </a:p>
                  </a:txBody>
                  <a:tcPr/>
                </a:tc>
                <a:tc hMerge="1">
                  <a:txBody>
                    <a:bodyPr/>
                    <a:lstStyle/>
                    <a:p>
                      <a:endParaRPr lang="en-US" dirty="0"/>
                    </a:p>
                  </a:txBody>
                  <a:tcPr/>
                </a:tc>
              </a:tr>
              <a:tr h="274320">
                <a:tc>
                  <a:txBody>
                    <a:bodyPr/>
                    <a:lstStyle/>
                    <a:p>
                      <a:r>
                        <a:rPr lang="en-US" sz="1200" dirty="0" smtClean="0"/>
                        <a:t>Stem</a:t>
                      </a:r>
                      <a:endParaRPr lang="en-US" sz="1200" dirty="0"/>
                    </a:p>
                  </a:txBody>
                  <a:tcPr/>
                </a:tc>
                <a:tc>
                  <a:txBody>
                    <a:bodyPr/>
                    <a:lstStyle/>
                    <a:p>
                      <a:r>
                        <a:rPr lang="en-US" sz="1200" dirty="0" smtClean="0"/>
                        <a:t>walk</a:t>
                      </a:r>
                      <a:endParaRPr lang="en-US" sz="1200" dirty="0"/>
                    </a:p>
                  </a:txBody>
                  <a:tcPr/>
                </a:tc>
                <a:tc>
                  <a:txBody>
                    <a:bodyPr/>
                    <a:lstStyle/>
                    <a:p>
                      <a:r>
                        <a:rPr lang="en-US" sz="1200" dirty="0" smtClean="0"/>
                        <a:t>play</a:t>
                      </a:r>
                      <a:endParaRPr lang="en-US" sz="1200" dirty="0"/>
                    </a:p>
                  </a:txBody>
                  <a:tcPr/>
                </a:tc>
              </a:tr>
              <a:tr h="274320">
                <a:tc>
                  <a:txBody>
                    <a:bodyPr/>
                    <a:lstStyle/>
                    <a:p>
                      <a:r>
                        <a:rPr lang="en-US" sz="1200" i="1" dirty="0" smtClean="0"/>
                        <a:t>-s </a:t>
                      </a:r>
                      <a:r>
                        <a:rPr lang="en-US" sz="1200" dirty="0" smtClean="0"/>
                        <a:t>form</a:t>
                      </a:r>
                      <a:endParaRPr lang="en-US" sz="1200" dirty="0"/>
                    </a:p>
                  </a:txBody>
                  <a:tcPr/>
                </a:tc>
                <a:tc>
                  <a:txBody>
                    <a:bodyPr/>
                    <a:lstStyle/>
                    <a:p>
                      <a:r>
                        <a:rPr lang="en-US" sz="1200" dirty="0" smtClean="0"/>
                        <a:t>walks</a:t>
                      </a:r>
                      <a:endParaRPr lang="en-US" sz="1200" dirty="0"/>
                    </a:p>
                  </a:txBody>
                  <a:tcPr/>
                </a:tc>
                <a:tc>
                  <a:txBody>
                    <a:bodyPr/>
                    <a:lstStyle/>
                    <a:p>
                      <a:r>
                        <a:rPr lang="en-US" sz="1200" dirty="0" smtClean="0"/>
                        <a:t>plays</a:t>
                      </a:r>
                      <a:endParaRPr lang="en-US" sz="1200" dirty="0"/>
                    </a:p>
                  </a:txBody>
                  <a:tcPr/>
                </a:tc>
              </a:tr>
              <a:tr h="274320">
                <a:tc>
                  <a:txBody>
                    <a:bodyPr/>
                    <a:lstStyle/>
                    <a:p>
                      <a:r>
                        <a:rPr lang="en-US" sz="1200" i="1" dirty="0" smtClean="0"/>
                        <a:t>-</a:t>
                      </a:r>
                      <a:r>
                        <a:rPr lang="en-US" sz="1200" i="1" dirty="0" err="1" smtClean="0"/>
                        <a:t>ing</a:t>
                      </a:r>
                      <a:r>
                        <a:rPr lang="en-US" sz="1200" i="1" dirty="0" smtClean="0"/>
                        <a:t> </a:t>
                      </a:r>
                      <a:r>
                        <a:rPr lang="en-US" sz="1200" dirty="0" smtClean="0"/>
                        <a:t>participle</a:t>
                      </a:r>
                      <a:endParaRPr lang="en-US" sz="1200" dirty="0"/>
                    </a:p>
                  </a:txBody>
                  <a:tcPr/>
                </a:tc>
                <a:tc>
                  <a:txBody>
                    <a:bodyPr/>
                    <a:lstStyle/>
                    <a:p>
                      <a:r>
                        <a:rPr lang="en-US" sz="1200" dirty="0" smtClean="0"/>
                        <a:t>walking</a:t>
                      </a:r>
                      <a:endParaRPr lang="en-US" sz="1200" dirty="0"/>
                    </a:p>
                  </a:txBody>
                  <a:tcPr/>
                </a:tc>
                <a:tc>
                  <a:txBody>
                    <a:bodyPr/>
                    <a:lstStyle/>
                    <a:p>
                      <a:r>
                        <a:rPr lang="en-US" sz="1200" dirty="0" smtClean="0"/>
                        <a:t>playing</a:t>
                      </a:r>
                      <a:endParaRPr lang="en-US" sz="1200" dirty="0"/>
                    </a:p>
                  </a:txBody>
                  <a:tcPr/>
                </a:tc>
              </a:tr>
              <a:tr h="274320">
                <a:tc>
                  <a:txBody>
                    <a:bodyPr/>
                    <a:lstStyle/>
                    <a:p>
                      <a:r>
                        <a:rPr lang="en-US" sz="1200" dirty="0" smtClean="0"/>
                        <a:t>Past form or </a:t>
                      </a:r>
                      <a:r>
                        <a:rPr lang="en-US" sz="1200" i="0" dirty="0" smtClean="0"/>
                        <a:t>–</a:t>
                      </a:r>
                      <a:r>
                        <a:rPr lang="en-US" sz="1200" i="0" dirty="0" err="1" smtClean="0"/>
                        <a:t>ed</a:t>
                      </a:r>
                      <a:r>
                        <a:rPr lang="en-US" sz="1200" i="0" dirty="0" smtClean="0"/>
                        <a:t> </a:t>
                      </a:r>
                      <a:r>
                        <a:rPr lang="en-US" sz="1200" dirty="0" smtClean="0"/>
                        <a:t>participle</a:t>
                      </a:r>
                      <a:endParaRPr lang="en-US" sz="1200" dirty="0"/>
                    </a:p>
                  </a:txBody>
                  <a:tcPr/>
                </a:tc>
                <a:tc>
                  <a:txBody>
                    <a:bodyPr/>
                    <a:lstStyle/>
                    <a:p>
                      <a:r>
                        <a:rPr lang="en-US" sz="1200" dirty="0" smtClean="0"/>
                        <a:t>walked</a:t>
                      </a:r>
                      <a:endParaRPr lang="en-US" sz="1200" dirty="0"/>
                    </a:p>
                  </a:txBody>
                  <a:tcPr/>
                </a:tc>
                <a:tc>
                  <a:txBody>
                    <a:bodyPr/>
                    <a:lstStyle/>
                    <a:p>
                      <a:r>
                        <a:rPr lang="en-US" sz="1200" dirty="0" smtClean="0"/>
                        <a:t>played</a:t>
                      </a:r>
                      <a:endParaRPr lang="en-US" sz="1200" dirty="0"/>
                    </a:p>
                  </a:txBody>
                  <a:tcPr/>
                </a:tc>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1550173240"/>
              </p:ext>
            </p:extLst>
          </p:nvPr>
        </p:nvGraphicFramePr>
        <p:xfrm>
          <a:off x="5486400" y="4876800"/>
          <a:ext cx="3429000" cy="1371600"/>
        </p:xfrm>
        <a:graphic>
          <a:graphicData uri="http://schemas.openxmlformats.org/drawingml/2006/table">
            <a:tbl>
              <a:tblPr firstRow="1" bandRow="1">
                <a:tableStyleId>{5C22544A-7EE6-4342-B048-85BDC9FD1C3A}</a:tableStyleId>
              </a:tblPr>
              <a:tblGrid>
                <a:gridCol w="609600"/>
                <a:gridCol w="1524000"/>
                <a:gridCol w="1295400"/>
              </a:tblGrid>
              <a:tr h="274320">
                <a:tc>
                  <a:txBody>
                    <a:bodyPr/>
                    <a:lstStyle/>
                    <a:p>
                      <a:r>
                        <a:rPr lang="en-US" sz="1200" dirty="0" smtClean="0"/>
                        <a:t>Suffix</a:t>
                      </a:r>
                      <a:endParaRPr lang="en-US" sz="1200" dirty="0"/>
                    </a:p>
                  </a:txBody>
                  <a:tcPr anchor="ctr"/>
                </a:tc>
                <a:tc>
                  <a:txBody>
                    <a:bodyPr/>
                    <a:lstStyle/>
                    <a:p>
                      <a:r>
                        <a:rPr lang="en-US" sz="1200" dirty="0" smtClean="0"/>
                        <a:t>Base Verb/Adjective</a:t>
                      </a:r>
                      <a:endParaRPr lang="en-US" sz="1200" dirty="0"/>
                    </a:p>
                  </a:txBody>
                  <a:tcPr anchor="ctr"/>
                </a:tc>
                <a:tc>
                  <a:txBody>
                    <a:bodyPr/>
                    <a:lstStyle/>
                    <a:p>
                      <a:r>
                        <a:rPr lang="en-US" sz="1200" dirty="0" smtClean="0"/>
                        <a:t>Derived</a:t>
                      </a:r>
                      <a:r>
                        <a:rPr lang="en-US" sz="1200" baseline="0" dirty="0" smtClean="0"/>
                        <a:t> Noun</a:t>
                      </a:r>
                      <a:endParaRPr lang="en-US" sz="1200" dirty="0"/>
                    </a:p>
                  </a:txBody>
                  <a:tcPr anchor="ctr"/>
                </a:tc>
              </a:tr>
              <a:tr h="274320">
                <a:tc>
                  <a:txBody>
                    <a:bodyPr/>
                    <a:lstStyle/>
                    <a:p>
                      <a:r>
                        <a:rPr lang="en-US" sz="1200" dirty="0" smtClean="0"/>
                        <a:t>-</a:t>
                      </a:r>
                      <a:r>
                        <a:rPr lang="en-US" sz="1200" dirty="0" err="1" smtClean="0"/>
                        <a:t>ation</a:t>
                      </a:r>
                      <a:endParaRPr lang="en-US" sz="1200" dirty="0"/>
                    </a:p>
                  </a:txBody>
                  <a:tcPr/>
                </a:tc>
                <a:tc>
                  <a:txBody>
                    <a:bodyPr/>
                    <a:lstStyle/>
                    <a:p>
                      <a:r>
                        <a:rPr lang="en-US" sz="1200" dirty="0" smtClean="0"/>
                        <a:t>computerize (V)</a:t>
                      </a:r>
                      <a:endParaRPr lang="en-US" sz="1200" dirty="0"/>
                    </a:p>
                  </a:txBody>
                  <a:tcPr/>
                </a:tc>
                <a:tc>
                  <a:txBody>
                    <a:bodyPr/>
                    <a:lstStyle/>
                    <a:p>
                      <a:r>
                        <a:rPr lang="en-US" sz="1200" dirty="0" smtClean="0"/>
                        <a:t>computerization</a:t>
                      </a:r>
                      <a:endParaRPr lang="en-US" sz="1200" dirty="0"/>
                    </a:p>
                  </a:txBody>
                  <a:tcPr/>
                </a:tc>
              </a:tr>
              <a:tr h="274320">
                <a:tc>
                  <a:txBody>
                    <a:bodyPr/>
                    <a:lstStyle/>
                    <a:p>
                      <a:r>
                        <a:rPr lang="en-US" sz="1200" dirty="0" smtClean="0"/>
                        <a:t>-</a:t>
                      </a:r>
                      <a:r>
                        <a:rPr lang="en-US" sz="1200" dirty="0" err="1" smtClean="0"/>
                        <a:t>ee</a:t>
                      </a:r>
                      <a:endParaRPr lang="en-US" sz="1200" dirty="0"/>
                    </a:p>
                  </a:txBody>
                  <a:tcPr/>
                </a:tc>
                <a:tc>
                  <a:txBody>
                    <a:bodyPr/>
                    <a:lstStyle/>
                    <a:p>
                      <a:r>
                        <a:rPr lang="en-US" sz="1200" dirty="0" smtClean="0"/>
                        <a:t>appoint (V)</a:t>
                      </a:r>
                      <a:endParaRPr lang="en-US" sz="1200" dirty="0"/>
                    </a:p>
                  </a:txBody>
                  <a:tcPr/>
                </a:tc>
                <a:tc>
                  <a:txBody>
                    <a:bodyPr/>
                    <a:lstStyle/>
                    <a:p>
                      <a:r>
                        <a:rPr lang="en-US" sz="1200" dirty="0" smtClean="0"/>
                        <a:t>appointee</a:t>
                      </a:r>
                      <a:endParaRPr lang="en-US" sz="1200" dirty="0"/>
                    </a:p>
                  </a:txBody>
                  <a:tcPr/>
                </a:tc>
              </a:tr>
              <a:tr h="274320">
                <a:tc>
                  <a:txBody>
                    <a:bodyPr/>
                    <a:lstStyle/>
                    <a:p>
                      <a:r>
                        <a:rPr lang="en-US" sz="1200" dirty="0" smtClean="0"/>
                        <a:t>-</a:t>
                      </a:r>
                      <a:r>
                        <a:rPr lang="en-US" sz="1200" dirty="0" err="1" smtClean="0"/>
                        <a:t>er</a:t>
                      </a:r>
                      <a:endParaRPr lang="en-US" sz="1200" dirty="0"/>
                    </a:p>
                  </a:txBody>
                  <a:tcPr/>
                </a:tc>
                <a:tc>
                  <a:txBody>
                    <a:bodyPr/>
                    <a:lstStyle/>
                    <a:p>
                      <a:r>
                        <a:rPr lang="en-US" sz="1200" dirty="0" smtClean="0"/>
                        <a:t>kill</a:t>
                      </a:r>
                      <a:r>
                        <a:rPr lang="en-US" sz="1200" baseline="0" dirty="0" smtClean="0"/>
                        <a:t> (V)</a:t>
                      </a:r>
                      <a:endParaRPr lang="en-US" sz="1200" dirty="0"/>
                    </a:p>
                  </a:txBody>
                  <a:tcPr/>
                </a:tc>
                <a:tc>
                  <a:txBody>
                    <a:bodyPr/>
                    <a:lstStyle/>
                    <a:p>
                      <a:r>
                        <a:rPr lang="en-US" sz="1200" dirty="0" smtClean="0"/>
                        <a:t>killer</a:t>
                      </a:r>
                      <a:endParaRPr lang="en-US" sz="1200" dirty="0"/>
                    </a:p>
                  </a:txBody>
                  <a:tcPr/>
                </a:tc>
              </a:tr>
              <a:tr h="274320">
                <a:tc>
                  <a:txBody>
                    <a:bodyPr/>
                    <a:lstStyle/>
                    <a:p>
                      <a:r>
                        <a:rPr lang="en-US" sz="1200" dirty="0" smtClean="0"/>
                        <a:t>-ness</a:t>
                      </a:r>
                      <a:endParaRPr lang="en-US" sz="1200" dirty="0"/>
                    </a:p>
                  </a:txBody>
                  <a:tcPr/>
                </a:tc>
                <a:tc>
                  <a:txBody>
                    <a:bodyPr/>
                    <a:lstStyle/>
                    <a:p>
                      <a:r>
                        <a:rPr lang="en-US" sz="1200" dirty="0" smtClean="0"/>
                        <a:t>fuzzy (A)</a:t>
                      </a:r>
                      <a:endParaRPr lang="en-US" sz="1200" dirty="0"/>
                    </a:p>
                  </a:txBody>
                  <a:tcPr/>
                </a:tc>
                <a:tc>
                  <a:txBody>
                    <a:bodyPr/>
                    <a:lstStyle/>
                    <a:p>
                      <a:r>
                        <a:rPr lang="en-US" sz="1200" dirty="0" smtClean="0"/>
                        <a:t>fuzziness</a:t>
                      </a:r>
                      <a:endParaRPr lang="en-US" sz="1200" dirty="0"/>
                    </a:p>
                  </a:txBody>
                  <a:tcPr/>
                </a:tc>
              </a:tr>
            </a:tbl>
          </a:graphicData>
        </a:graphic>
      </p:graphicFrame>
      <p:sp>
        <p:nvSpPr>
          <p:cNvPr id="3" name="Slide Number Placeholder 2"/>
          <p:cNvSpPr>
            <a:spLocks noGrp="1"/>
          </p:cNvSpPr>
          <p:nvPr>
            <p:ph type="sldNum" sz="quarter" idx="12"/>
          </p:nvPr>
        </p:nvSpPr>
        <p:spPr/>
        <p:txBody>
          <a:bodyPr/>
          <a:lstStyle/>
          <a:p>
            <a:fld id="{B4425F79-2322-4077-9FC7-095E2DF8E4B5}" type="slidenum">
              <a:rPr lang="en-US" smtClean="0"/>
              <a:t>15</a:t>
            </a:fld>
            <a:endParaRPr lang="en-US"/>
          </a:p>
        </p:txBody>
      </p:sp>
      <p:grpSp>
        <p:nvGrpSpPr>
          <p:cNvPr id="10" name="Group 9"/>
          <p:cNvGrpSpPr/>
          <p:nvPr/>
        </p:nvGrpSpPr>
        <p:grpSpPr>
          <a:xfrm>
            <a:off x="6934200" y="3886200"/>
            <a:ext cx="2025828" cy="990600"/>
            <a:chOff x="6965772" y="3962400"/>
            <a:chExt cx="2025828" cy="990600"/>
          </a:xfrm>
        </p:grpSpPr>
        <p:sp>
          <p:nvSpPr>
            <p:cNvPr id="9" name="Up-Down Arrow 8"/>
            <p:cNvSpPr/>
            <p:nvPr/>
          </p:nvSpPr>
          <p:spPr>
            <a:xfrm>
              <a:off x="7848600" y="3962400"/>
              <a:ext cx="304800" cy="990600"/>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6965772" y="4191893"/>
              <a:ext cx="2025828" cy="531614"/>
            </a:xfrm>
            <a:prstGeom prst="rect">
              <a:avLst/>
            </a:prstGeom>
            <a:solidFill>
              <a:schemeClr val="bg2"/>
            </a:solidFill>
          </p:spPr>
          <p:txBody>
            <a:bodyPr wrap="square" rtlCol="0">
              <a:spAutoFit/>
            </a:bodyPr>
            <a:lstStyle/>
            <a:p>
              <a:pPr algn="ctr"/>
              <a:r>
                <a:rPr lang="en-US" sz="1600" dirty="0" smtClean="0">
                  <a:solidFill>
                    <a:srgbClr val="C00000"/>
                  </a:solidFill>
                  <a:latin typeface="Comic Sans MS" panose="030F0702030302020204" pitchFamily="66" charset="0"/>
                </a:rPr>
                <a:t>Applied English morphologies</a:t>
              </a:r>
              <a:endParaRPr lang="en-US" sz="1600" dirty="0">
                <a:solidFill>
                  <a:srgbClr val="C00000"/>
                </a:solidFill>
                <a:latin typeface="Comic Sans MS" panose="030F0702030302020204" pitchFamily="66" charset="0"/>
              </a:endParaRPr>
            </a:p>
          </p:txBody>
        </p:sp>
      </p:grpSp>
    </p:spTree>
    <p:extLst>
      <p:ext uri="{BB962C8B-B14F-4D97-AF65-F5344CB8AC3E}">
        <p14:creationId xmlns:p14="http://schemas.microsoft.com/office/powerpoint/2010/main" val="38862289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1676400"/>
            <a:ext cx="8865090" cy="4407408"/>
          </a:xfrm>
        </p:spPr>
        <p:txBody>
          <a:bodyPr>
            <a:noAutofit/>
          </a:bodyPr>
          <a:lstStyle/>
          <a:p>
            <a:r>
              <a:rPr lang="en-US" sz="1800" dirty="0" smtClean="0"/>
              <a:t>Part of Speech tagging</a:t>
            </a:r>
          </a:p>
          <a:p>
            <a:pPr lvl="1"/>
            <a:r>
              <a:rPr lang="en-US" sz="1600" dirty="0" smtClean="0"/>
              <a:t>"I have a pain in my </a:t>
            </a:r>
            <a:r>
              <a:rPr lang="en-US" sz="1600" b="1" dirty="0" smtClean="0">
                <a:solidFill>
                  <a:srgbClr val="C00000"/>
                </a:solidFill>
              </a:rPr>
              <a:t>back</a:t>
            </a:r>
            <a:r>
              <a:rPr lang="en-US" sz="1600" dirty="0" smtClean="0"/>
              <a:t>.</a:t>
            </a:r>
            <a:r>
              <a:rPr lang="en-US" sz="1600" dirty="0"/>
              <a:t> "</a:t>
            </a:r>
            <a:r>
              <a:rPr lang="en-US" sz="1600" dirty="0" smtClean="0"/>
              <a:t>  (</a:t>
            </a:r>
            <a:r>
              <a:rPr lang="en-US" sz="1600" i="1" dirty="0" smtClean="0"/>
              <a:t>noun</a:t>
            </a:r>
            <a:r>
              <a:rPr lang="en-US" sz="1600" dirty="0" smtClean="0"/>
              <a:t>)</a:t>
            </a:r>
          </a:p>
          <a:p>
            <a:pPr lvl="1"/>
            <a:r>
              <a:rPr lang="en-US" sz="1600" dirty="0" smtClean="0"/>
              <a:t>"I want to go </a:t>
            </a:r>
            <a:r>
              <a:rPr lang="en-US" sz="1600" b="1" dirty="0">
                <a:solidFill>
                  <a:srgbClr val="C00000"/>
                </a:solidFill>
              </a:rPr>
              <a:t>back</a:t>
            </a:r>
            <a:r>
              <a:rPr lang="en-US" sz="1600" dirty="0" smtClean="0"/>
              <a:t> to Hawaii.</a:t>
            </a:r>
            <a:r>
              <a:rPr lang="en-US" sz="1600" dirty="0"/>
              <a:t> "</a:t>
            </a:r>
            <a:r>
              <a:rPr lang="en-US" sz="1600" dirty="0" smtClean="0"/>
              <a:t>  (</a:t>
            </a:r>
            <a:r>
              <a:rPr lang="en-US" sz="1600" i="1" dirty="0" smtClean="0"/>
              <a:t>adverb</a:t>
            </a:r>
            <a:r>
              <a:rPr lang="en-US" sz="1600" dirty="0" smtClean="0"/>
              <a:t>)</a:t>
            </a:r>
          </a:p>
          <a:p>
            <a:pPr lvl="1"/>
            <a:r>
              <a:rPr lang="en-US" sz="1600" dirty="0" smtClean="0"/>
              <a:t>"I </a:t>
            </a:r>
            <a:r>
              <a:rPr lang="en-US" sz="1600" b="1" dirty="0">
                <a:solidFill>
                  <a:srgbClr val="C00000"/>
                </a:solidFill>
              </a:rPr>
              <a:t>back</a:t>
            </a:r>
            <a:r>
              <a:rPr lang="en-US" sz="1600" dirty="0" smtClean="0"/>
              <a:t> Donald Trump for president.</a:t>
            </a:r>
            <a:r>
              <a:rPr lang="en-US" sz="1600" dirty="0"/>
              <a:t> "</a:t>
            </a:r>
            <a:r>
              <a:rPr lang="en-US" sz="1600" dirty="0" smtClean="0"/>
              <a:t>  (</a:t>
            </a:r>
            <a:r>
              <a:rPr lang="en-US" sz="1600" i="1" dirty="0" smtClean="0"/>
              <a:t>verb</a:t>
            </a:r>
            <a:r>
              <a:rPr lang="en-US" sz="1600" dirty="0" smtClean="0"/>
              <a:t>)</a:t>
            </a:r>
          </a:p>
          <a:p>
            <a:pPr lvl="1"/>
            <a:r>
              <a:rPr lang="en-US" sz="1600" dirty="0" smtClean="0"/>
              <a:t>"The ball is in the </a:t>
            </a:r>
            <a:r>
              <a:rPr lang="en-US" sz="1600" b="1" dirty="0">
                <a:solidFill>
                  <a:srgbClr val="C00000"/>
                </a:solidFill>
              </a:rPr>
              <a:t>back</a:t>
            </a:r>
            <a:r>
              <a:rPr lang="en-US" sz="1600" dirty="0" smtClean="0"/>
              <a:t> yard.</a:t>
            </a:r>
            <a:r>
              <a:rPr lang="en-US" sz="1600" dirty="0"/>
              <a:t> "</a:t>
            </a:r>
            <a:r>
              <a:rPr lang="en-US" sz="1600" dirty="0" smtClean="0"/>
              <a:t>  (</a:t>
            </a:r>
            <a:r>
              <a:rPr lang="en-US" sz="1600" i="1" dirty="0" smtClean="0"/>
              <a:t>adjective</a:t>
            </a:r>
            <a:r>
              <a:rPr lang="en-US" sz="1600" dirty="0" smtClean="0"/>
              <a:t>)</a:t>
            </a:r>
            <a:br>
              <a:rPr lang="en-US" sz="1600" dirty="0" smtClean="0"/>
            </a:br>
            <a:endParaRPr lang="en-US" sz="1600" dirty="0" smtClean="0"/>
          </a:p>
          <a:p>
            <a:r>
              <a:rPr lang="en-US" sz="1800" dirty="0" smtClean="0"/>
              <a:t>Resolving references</a:t>
            </a:r>
          </a:p>
          <a:p>
            <a:pPr lvl="1"/>
            <a:r>
              <a:rPr lang="en-US" sz="1600" dirty="0" err="1" smtClean="0"/>
              <a:t>Anaphoras</a:t>
            </a:r>
            <a:r>
              <a:rPr lang="en-US" sz="1600" dirty="0" smtClean="0"/>
              <a:t> </a:t>
            </a:r>
            <a:r>
              <a:rPr lang="en-US" sz="1600" dirty="0"/>
              <a:t>-- </a:t>
            </a:r>
            <a:r>
              <a:rPr lang="en-US" sz="1600" dirty="0" smtClean="0"/>
              <a:t>use </a:t>
            </a:r>
            <a:r>
              <a:rPr lang="en-US" sz="1600" dirty="0"/>
              <a:t>of a word referring to or replacing a word used earlier in a sentence, to avoid repetition</a:t>
            </a:r>
            <a:endParaRPr lang="en-US" sz="1600" dirty="0" smtClean="0"/>
          </a:p>
          <a:p>
            <a:pPr lvl="2"/>
            <a:r>
              <a:rPr lang="en-US" sz="1400" dirty="0" smtClean="0"/>
              <a:t>"I like it and so do they."  </a:t>
            </a:r>
            <a:r>
              <a:rPr lang="en-US" sz="1400" dirty="0" smtClean="0">
                <a:sym typeface="Wingdings" panose="05000000000000000000" pitchFamily="2" charset="2"/>
              </a:rPr>
              <a:t> "I like it, and they like it."</a:t>
            </a:r>
          </a:p>
          <a:p>
            <a:pPr lvl="1"/>
            <a:r>
              <a:rPr lang="en-US" sz="1600" dirty="0" err="1" smtClean="0">
                <a:sym typeface="Wingdings" panose="05000000000000000000" pitchFamily="2" charset="2"/>
              </a:rPr>
              <a:t>Cataphoras</a:t>
            </a:r>
            <a:r>
              <a:rPr lang="en-US" sz="1600" dirty="0">
                <a:sym typeface="Wingdings" panose="05000000000000000000" pitchFamily="2" charset="2"/>
              </a:rPr>
              <a:t> -- the use of a word or phrase that refers to or stands for a later word or </a:t>
            </a:r>
            <a:r>
              <a:rPr lang="en-US" sz="1600" dirty="0" smtClean="0">
                <a:sym typeface="Wingdings" panose="05000000000000000000" pitchFamily="2" charset="2"/>
              </a:rPr>
              <a:t>phrase</a:t>
            </a:r>
          </a:p>
          <a:p>
            <a:pPr lvl="2"/>
            <a:r>
              <a:rPr lang="en-US" sz="1400" dirty="0" smtClean="0">
                <a:sym typeface="Wingdings" panose="05000000000000000000" pitchFamily="2" charset="2"/>
              </a:rPr>
              <a:t>"He may be only 10, but Carson acts like an adult"        "He" = "Carson"</a:t>
            </a:r>
          </a:p>
          <a:p>
            <a:pPr lvl="1"/>
            <a:r>
              <a:rPr lang="en-US" sz="1600" dirty="0" smtClean="0">
                <a:sym typeface="Wingdings" panose="05000000000000000000" pitchFamily="2" charset="2"/>
              </a:rPr>
              <a:t>"The students were not allowed to do that."</a:t>
            </a:r>
          </a:p>
          <a:p>
            <a:pPr lvl="1"/>
            <a:endParaRPr lang="en-US" sz="1600" dirty="0">
              <a:sym typeface="Wingdings" panose="05000000000000000000" pitchFamily="2" charset="2"/>
            </a:endParaRPr>
          </a:p>
          <a:p>
            <a:r>
              <a:rPr lang="en-US" sz="1800" dirty="0" smtClean="0">
                <a:sym typeface="Wingdings" panose="05000000000000000000" pitchFamily="2" charset="2"/>
              </a:rPr>
              <a:t>Inflections</a:t>
            </a:r>
          </a:p>
          <a:p>
            <a:pPr lvl="1"/>
            <a:r>
              <a:rPr lang="en-US" sz="1600" dirty="0" smtClean="0">
                <a:sym typeface="Wingdings" panose="05000000000000000000" pitchFamily="2" charset="2"/>
              </a:rPr>
              <a:t>Paul seems</a:t>
            </a:r>
            <a:r>
              <a:rPr lang="en-US" sz="1600" i="1" dirty="0" smtClean="0">
                <a:sym typeface="Wingdings" panose="05000000000000000000" pitchFamily="2" charset="2"/>
              </a:rPr>
              <a:t> </a:t>
            </a:r>
            <a:r>
              <a:rPr lang="en-US" sz="1600" dirty="0" smtClean="0">
                <a:sym typeface="Wingdings" panose="05000000000000000000" pitchFamily="2" charset="2"/>
              </a:rPr>
              <a:t>unhappy.   (Matter of fact statement</a:t>
            </a:r>
          </a:p>
          <a:p>
            <a:pPr lvl="1"/>
            <a:r>
              <a:rPr lang="en-US" sz="1600" dirty="0" smtClean="0">
                <a:sym typeface="Wingdings" panose="05000000000000000000" pitchFamily="2" charset="2"/>
              </a:rPr>
              <a:t>Paul </a:t>
            </a:r>
            <a:r>
              <a:rPr lang="en-US" sz="1600" b="1" i="1" dirty="0" smtClean="0">
                <a:solidFill>
                  <a:srgbClr val="0070C0"/>
                </a:solidFill>
                <a:sym typeface="Wingdings" panose="05000000000000000000" pitchFamily="2" charset="2"/>
              </a:rPr>
              <a:t>seems</a:t>
            </a:r>
            <a:r>
              <a:rPr lang="en-US" sz="1600" dirty="0" smtClean="0">
                <a:solidFill>
                  <a:srgbClr val="0070C0"/>
                </a:solidFill>
                <a:sym typeface="Wingdings" panose="05000000000000000000" pitchFamily="2" charset="2"/>
              </a:rPr>
              <a:t> </a:t>
            </a:r>
            <a:r>
              <a:rPr lang="en-US" sz="1600" dirty="0" smtClean="0">
                <a:sym typeface="Wingdings" panose="05000000000000000000" pitchFamily="2" charset="2"/>
              </a:rPr>
              <a:t>unhappy.   (But maybe he really isn't…)</a:t>
            </a:r>
            <a:endParaRPr lang="en-US" sz="1600" dirty="0" smtClean="0"/>
          </a:p>
          <a:p>
            <a:pPr lvl="1"/>
            <a:endParaRPr lang="en-US" sz="1600" dirty="0"/>
          </a:p>
        </p:txBody>
      </p:sp>
      <p:sp>
        <p:nvSpPr>
          <p:cNvPr id="3" name="Slide Number Placeholder 2"/>
          <p:cNvSpPr>
            <a:spLocks noGrp="1"/>
          </p:cNvSpPr>
          <p:nvPr>
            <p:ph type="sldNum" sz="quarter" idx="12"/>
          </p:nvPr>
        </p:nvSpPr>
        <p:spPr/>
        <p:txBody>
          <a:bodyPr/>
          <a:lstStyle/>
          <a:p>
            <a:fld id="{B4425F79-2322-4077-9FC7-095E2DF8E4B5}" type="slidenum">
              <a:rPr lang="en-US" smtClean="0"/>
              <a:t>16</a:t>
            </a:fld>
            <a:endParaRPr lang="en-US"/>
          </a:p>
        </p:txBody>
      </p:sp>
      <p:sp>
        <p:nvSpPr>
          <p:cNvPr id="4" name="Title 3"/>
          <p:cNvSpPr>
            <a:spLocks noGrp="1"/>
          </p:cNvSpPr>
          <p:nvPr>
            <p:ph type="title"/>
          </p:nvPr>
        </p:nvSpPr>
        <p:spPr/>
        <p:txBody>
          <a:bodyPr/>
          <a:lstStyle/>
          <a:p>
            <a:r>
              <a:rPr lang="en-US" dirty="0" smtClean="0"/>
              <a:t>Syntax Challenges</a:t>
            </a:r>
            <a:endParaRPr lang="en-US" dirty="0"/>
          </a:p>
        </p:txBody>
      </p:sp>
    </p:spTree>
    <p:extLst>
      <p:ext uri="{BB962C8B-B14F-4D97-AF65-F5344CB8AC3E}">
        <p14:creationId xmlns:p14="http://schemas.microsoft.com/office/powerpoint/2010/main" val="21642911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719070"/>
            <a:ext cx="8407893" cy="4757929"/>
          </a:xfrm>
        </p:spPr>
        <p:txBody>
          <a:bodyPr/>
          <a:lstStyle/>
          <a:p>
            <a:r>
              <a:rPr lang="en-US" dirty="0" smtClean="0"/>
              <a:t>N-grams are also about syntactic and semantic content</a:t>
            </a:r>
          </a:p>
          <a:p>
            <a:r>
              <a:rPr lang="en-US" dirty="0" smtClean="0"/>
              <a:t>N-gram models predict the next word from the previous </a:t>
            </a:r>
            <a:r>
              <a:rPr lang="en-US" i="1" dirty="0" smtClean="0"/>
              <a:t>n-1</a:t>
            </a:r>
            <a:r>
              <a:rPr lang="en-US" dirty="0" smtClean="0"/>
              <a:t> words</a:t>
            </a:r>
          </a:p>
          <a:p>
            <a:pPr lvl="1"/>
            <a:r>
              <a:rPr lang="en-US" dirty="0" smtClean="0"/>
              <a:t>"Please turn your homework ___ "    </a:t>
            </a:r>
            <a:r>
              <a:rPr lang="en-US" dirty="0" smtClean="0">
                <a:sym typeface="Wingdings" panose="05000000000000000000" pitchFamily="2" charset="2"/>
              </a:rPr>
              <a:t> </a:t>
            </a:r>
            <a:r>
              <a:rPr lang="en-US" i="1" dirty="0" smtClean="0">
                <a:sym typeface="Wingdings" panose="05000000000000000000" pitchFamily="2" charset="2"/>
              </a:rPr>
              <a:t>what is the next word?</a:t>
            </a:r>
          </a:p>
          <a:p>
            <a:pPr lvl="1"/>
            <a:r>
              <a:rPr lang="en-US" dirty="0" smtClean="0"/>
              <a:t>Computing the </a:t>
            </a:r>
            <a:r>
              <a:rPr lang="en-US" dirty="0"/>
              <a:t>probability of the next word will turn out to be closely related to computing the probability of a sequence of words</a:t>
            </a:r>
            <a:r>
              <a:rPr lang="en-US" dirty="0" smtClean="0"/>
              <a:t>.</a:t>
            </a:r>
          </a:p>
          <a:p>
            <a:pPr lvl="1"/>
            <a:r>
              <a:rPr lang="en-US" dirty="0" smtClean="0"/>
              <a:t>Can help with perfectly grammatically correct sentences like </a:t>
            </a:r>
            <a:r>
              <a:rPr lang="en-US" dirty="0"/>
              <a:t/>
            </a:r>
            <a:br>
              <a:rPr lang="en-US" dirty="0"/>
            </a:br>
            <a:r>
              <a:rPr lang="en-US" dirty="0" smtClean="0"/>
              <a:t>"They </a:t>
            </a:r>
            <a:r>
              <a:rPr lang="en-US" dirty="0"/>
              <a:t>are leaving in about fifteen minuets to go to her house</a:t>
            </a:r>
            <a:r>
              <a:rPr lang="en-US" dirty="0" smtClean="0"/>
              <a:t>." </a:t>
            </a:r>
            <a:br>
              <a:rPr lang="en-US" dirty="0" smtClean="0"/>
            </a:br>
            <a:endParaRPr lang="en-US" dirty="0" smtClean="0"/>
          </a:p>
          <a:p>
            <a:r>
              <a:rPr lang="en-US" dirty="0" smtClean="0"/>
              <a:t>N-grams useful to ascertain most correct translation</a:t>
            </a:r>
            <a:br>
              <a:rPr lang="en-US" dirty="0" smtClean="0"/>
            </a:br>
            <a:r>
              <a:rPr lang="en-US" dirty="0" smtClean="0"/>
              <a:t/>
            </a:r>
            <a:br>
              <a:rPr lang="en-US" dirty="0" smtClean="0"/>
            </a:br>
            <a:endParaRPr lang="en-US" dirty="0" smtClean="0"/>
          </a:p>
          <a:p>
            <a:pPr lvl="1"/>
            <a:r>
              <a:rPr lang="en-US" dirty="0"/>
              <a:t>he briefed to reporters on the chief contents of the statement </a:t>
            </a:r>
            <a:endParaRPr lang="en-US" dirty="0" smtClean="0"/>
          </a:p>
          <a:p>
            <a:pPr lvl="1"/>
            <a:r>
              <a:rPr lang="en-US" dirty="0" smtClean="0"/>
              <a:t>he </a:t>
            </a:r>
            <a:r>
              <a:rPr lang="en-US" dirty="0"/>
              <a:t>briefed reporters on the chief contents of the statement </a:t>
            </a:r>
            <a:endParaRPr lang="en-US" dirty="0" smtClean="0"/>
          </a:p>
          <a:p>
            <a:pPr lvl="1"/>
            <a:r>
              <a:rPr lang="en-US" dirty="0" smtClean="0"/>
              <a:t>he </a:t>
            </a:r>
            <a:r>
              <a:rPr lang="en-US" dirty="0"/>
              <a:t>briefed to reporters on the main contents of the statement </a:t>
            </a:r>
            <a:endParaRPr lang="en-US" dirty="0" smtClean="0"/>
          </a:p>
          <a:p>
            <a:pPr lvl="1"/>
            <a:r>
              <a:rPr lang="en-US" b="1" dirty="0" smtClean="0"/>
              <a:t>he </a:t>
            </a:r>
            <a:r>
              <a:rPr lang="en-US" b="1" dirty="0"/>
              <a:t>briefed </a:t>
            </a:r>
            <a:r>
              <a:rPr lang="en-US" b="1" dirty="0" smtClean="0"/>
              <a:t>reporters on the main contents of the statement</a:t>
            </a:r>
            <a:endParaRPr lang="en-US" b="1" dirty="0"/>
          </a:p>
          <a:p>
            <a:endParaRPr lang="en-US" dirty="0" smtClean="0"/>
          </a:p>
        </p:txBody>
      </p:sp>
      <p:sp>
        <p:nvSpPr>
          <p:cNvPr id="3" name="Slide Number Placeholder 2"/>
          <p:cNvSpPr>
            <a:spLocks noGrp="1"/>
          </p:cNvSpPr>
          <p:nvPr>
            <p:ph type="sldNum" sz="quarter" idx="12"/>
          </p:nvPr>
        </p:nvSpPr>
        <p:spPr/>
        <p:txBody>
          <a:bodyPr/>
          <a:lstStyle/>
          <a:p>
            <a:fld id="{B4425F79-2322-4077-9FC7-095E2DF8E4B5}" type="slidenum">
              <a:rPr lang="en-US" smtClean="0"/>
              <a:t>17</a:t>
            </a:fld>
            <a:endParaRPr lang="en-US"/>
          </a:p>
        </p:txBody>
      </p:sp>
      <p:sp>
        <p:nvSpPr>
          <p:cNvPr id="4" name="Title 3"/>
          <p:cNvSpPr>
            <a:spLocks noGrp="1"/>
          </p:cNvSpPr>
          <p:nvPr>
            <p:ph type="title"/>
          </p:nvPr>
        </p:nvSpPr>
        <p:spPr>
          <a:xfrm>
            <a:off x="381000" y="241006"/>
            <a:ext cx="8381260" cy="1054394"/>
          </a:xfrm>
        </p:spPr>
        <p:txBody>
          <a:bodyPr/>
          <a:lstStyle/>
          <a:p>
            <a:r>
              <a:rPr lang="en-US" dirty="0"/>
              <a:t>N-grams</a:t>
            </a:r>
            <a:br>
              <a:rPr lang="en-US" dirty="0"/>
            </a:br>
            <a:r>
              <a:rPr lang="en-US" sz="1600" dirty="0"/>
              <a:t>Speech and Language Processing: An </a:t>
            </a:r>
            <a:r>
              <a:rPr lang="en-US" sz="1600" dirty="0"/>
              <a:t>introduction to speech recognition, computational linguistics and natural language processing. </a:t>
            </a:r>
            <a:r>
              <a:rPr lang="en-US" sz="1600" dirty="0" smtClean="0"/>
              <a:t/>
            </a:r>
            <a:br>
              <a:rPr lang="en-US" sz="1600" dirty="0" smtClean="0"/>
            </a:br>
            <a:r>
              <a:rPr lang="en-US" sz="1600" dirty="0" smtClean="0"/>
              <a:t>Daniel </a:t>
            </a:r>
            <a:r>
              <a:rPr lang="en-US" sz="1600" dirty="0" err="1"/>
              <a:t>Jurafsky</a:t>
            </a:r>
            <a:r>
              <a:rPr lang="en-US" sz="1600" dirty="0"/>
              <a:t> &amp; James H. Martin. </a:t>
            </a:r>
            <a:r>
              <a:rPr lang="en-US" sz="1600" dirty="0" smtClean="0"/>
              <a:t>  </a:t>
            </a:r>
            <a:r>
              <a:rPr lang="en-US" sz="1600" dirty="0"/>
              <a:t>2007</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3900" y="4695825"/>
            <a:ext cx="5524500" cy="409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705600" y="4432518"/>
            <a:ext cx="2362200" cy="1815882"/>
          </a:xfrm>
          <a:prstGeom prst="rect">
            <a:avLst/>
          </a:prstGeom>
          <a:noFill/>
        </p:spPr>
        <p:txBody>
          <a:bodyPr wrap="square" rtlCol="0">
            <a:spAutoFit/>
          </a:bodyPr>
          <a:lstStyle/>
          <a:p>
            <a:pPr algn="ctr"/>
            <a:r>
              <a:rPr lang="en-US" sz="1600" dirty="0" smtClean="0">
                <a:solidFill>
                  <a:srgbClr val="C00000"/>
                </a:solidFill>
                <a:latin typeface="Comic Sans MS" panose="030F0702030302020204" pitchFamily="66" charset="0"/>
              </a:rPr>
              <a:t>"briefed reporters"</a:t>
            </a:r>
            <a:br>
              <a:rPr lang="en-US" sz="1600" dirty="0" smtClean="0">
                <a:solidFill>
                  <a:srgbClr val="C00000"/>
                </a:solidFill>
                <a:latin typeface="Comic Sans MS" panose="030F0702030302020204" pitchFamily="66" charset="0"/>
              </a:rPr>
            </a:br>
            <a:r>
              <a:rPr lang="en-US" sz="1600" dirty="0" smtClean="0">
                <a:solidFill>
                  <a:srgbClr val="C00000"/>
                </a:solidFill>
                <a:latin typeface="Comic Sans MS" panose="030F0702030302020204" pitchFamily="66" charset="0"/>
              </a:rPr>
              <a:t> more likely than </a:t>
            </a:r>
            <a:br>
              <a:rPr lang="en-US" sz="1600" dirty="0" smtClean="0">
                <a:solidFill>
                  <a:srgbClr val="C00000"/>
                </a:solidFill>
                <a:latin typeface="Comic Sans MS" panose="030F0702030302020204" pitchFamily="66" charset="0"/>
              </a:rPr>
            </a:br>
            <a:r>
              <a:rPr lang="en-US" sz="1600" dirty="0" smtClean="0">
                <a:solidFill>
                  <a:srgbClr val="C00000"/>
                </a:solidFill>
                <a:latin typeface="Comic Sans MS" panose="030F0702030302020204" pitchFamily="66" charset="0"/>
              </a:rPr>
              <a:t>"briefed to reporters"</a:t>
            </a:r>
            <a:br>
              <a:rPr lang="en-US" sz="1600" dirty="0" smtClean="0">
                <a:solidFill>
                  <a:srgbClr val="C00000"/>
                </a:solidFill>
                <a:latin typeface="Comic Sans MS" panose="030F0702030302020204" pitchFamily="66" charset="0"/>
              </a:rPr>
            </a:br>
            <a:endParaRPr lang="en-US" sz="1600" dirty="0" smtClean="0">
              <a:solidFill>
                <a:srgbClr val="C00000"/>
              </a:solidFill>
              <a:latin typeface="Comic Sans MS" panose="030F0702030302020204" pitchFamily="66" charset="0"/>
            </a:endParaRPr>
          </a:p>
          <a:p>
            <a:pPr algn="ctr"/>
            <a:r>
              <a:rPr lang="en-US" sz="1600" dirty="0" smtClean="0">
                <a:solidFill>
                  <a:srgbClr val="C00000"/>
                </a:solidFill>
                <a:latin typeface="Comic Sans MS" panose="030F0702030302020204" pitchFamily="66" charset="0"/>
              </a:rPr>
              <a:t>"main contents" </a:t>
            </a:r>
            <a:br>
              <a:rPr lang="en-US" sz="1600" dirty="0" smtClean="0">
                <a:solidFill>
                  <a:srgbClr val="C00000"/>
                </a:solidFill>
                <a:latin typeface="Comic Sans MS" panose="030F0702030302020204" pitchFamily="66" charset="0"/>
              </a:rPr>
            </a:br>
            <a:r>
              <a:rPr lang="en-US" sz="1600" dirty="0" smtClean="0">
                <a:solidFill>
                  <a:srgbClr val="C00000"/>
                </a:solidFill>
                <a:latin typeface="Comic Sans MS" panose="030F0702030302020204" pitchFamily="66" charset="0"/>
              </a:rPr>
              <a:t>more likely than </a:t>
            </a:r>
            <a:br>
              <a:rPr lang="en-US" sz="1600" dirty="0" smtClean="0">
                <a:solidFill>
                  <a:srgbClr val="C00000"/>
                </a:solidFill>
                <a:latin typeface="Comic Sans MS" panose="030F0702030302020204" pitchFamily="66" charset="0"/>
              </a:rPr>
            </a:br>
            <a:r>
              <a:rPr lang="en-US" sz="1600" dirty="0" smtClean="0">
                <a:solidFill>
                  <a:srgbClr val="C00000"/>
                </a:solidFill>
                <a:latin typeface="Comic Sans MS" panose="030F0702030302020204" pitchFamily="66" charset="0"/>
              </a:rPr>
              <a:t>"chief contents"</a:t>
            </a:r>
            <a:endParaRPr lang="en-US" sz="1600" dirty="0">
              <a:solidFill>
                <a:srgbClr val="C00000"/>
              </a:solidFill>
              <a:latin typeface="Comic Sans MS" panose="030F0702030302020204" pitchFamily="66" charset="0"/>
            </a:endParaRPr>
          </a:p>
        </p:txBody>
      </p:sp>
      <p:sp>
        <p:nvSpPr>
          <p:cNvPr id="6" name="TextBox 5"/>
          <p:cNvSpPr txBox="1"/>
          <p:nvPr/>
        </p:nvSpPr>
        <p:spPr>
          <a:xfrm>
            <a:off x="2840784" y="4989854"/>
            <a:ext cx="1426416" cy="276999"/>
          </a:xfrm>
          <a:prstGeom prst="rect">
            <a:avLst/>
          </a:prstGeom>
          <a:noFill/>
        </p:spPr>
        <p:txBody>
          <a:bodyPr wrap="none" rtlCol="0">
            <a:spAutoFit/>
          </a:bodyPr>
          <a:lstStyle/>
          <a:p>
            <a:r>
              <a:rPr lang="en-US" sz="1200" i="1" dirty="0" smtClean="0"/>
              <a:t>Chinese statement</a:t>
            </a:r>
            <a:endParaRPr lang="en-US" sz="1200" i="1" dirty="0"/>
          </a:p>
        </p:txBody>
      </p:sp>
    </p:spTree>
    <p:extLst>
      <p:ext uri="{BB962C8B-B14F-4D97-AF65-F5344CB8AC3E}">
        <p14:creationId xmlns:p14="http://schemas.microsoft.com/office/powerpoint/2010/main" val="27736804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76400"/>
            <a:ext cx="8407893" cy="4407408"/>
          </a:xfrm>
        </p:spPr>
        <p:txBody>
          <a:bodyPr/>
          <a:lstStyle/>
          <a:p>
            <a:r>
              <a:rPr lang="en-US" dirty="0" smtClean="0"/>
              <a:t>N-grams can begin to </a:t>
            </a:r>
            <a:br>
              <a:rPr lang="en-US" dirty="0" smtClean="0"/>
            </a:br>
            <a:r>
              <a:rPr lang="en-US" dirty="0" smtClean="0"/>
              <a:t>develop phrases</a:t>
            </a:r>
          </a:p>
          <a:p>
            <a:pPr lvl="1"/>
            <a:r>
              <a:rPr lang="en-US" dirty="0" smtClean="0"/>
              <a:t>After "eat" comes a </a:t>
            </a:r>
            <a:br>
              <a:rPr lang="en-US" dirty="0" smtClean="0"/>
            </a:br>
            <a:r>
              <a:rPr lang="en-US" dirty="0" smtClean="0"/>
              <a:t>noun phrase</a:t>
            </a:r>
          </a:p>
          <a:p>
            <a:pPr lvl="1"/>
            <a:r>
              <a:rPr lang="en-US" dirty="0" smtClean="0"/>
              <a:t>"Italian food" is more </a:t>
            </a:r>
            <a:br>
              <a:rPr lang="en-US" dirty="0" smtClean="0"/>
            </a:br>
            <a:r>
              <a:rPr lang="en-US" dirty="0" smtClean="0"/>
              <a:t>common than "British food"</a:t>
            </a:r>
          </a:p>
          <a:p>
            <a:pPr lvl="1"/>
            <a:r>
              <a:rPr lang="en-US" dirty="0" smtClean="0"/>
              <a:t>This can also communicate </a:t>
            </a:r>
            <a:br>
              <a:rPr lang="en-US" dirty="0" smtClean="0"/>
            </a:br>
            <a:r>
              <a:rPr lang="en-US" dirty="0" smtClean="0"/>
              <a:t>information about culture.</a:t>
            </a:r>
            <a:br>
              <a:rPr lang="en-US" dirty="0" smtClean="0"/>
            </a:br>
            <a:endParaRPr lang="en-US" dirty="0" smtClean="0"/>
          </a:p>
          <a:p>
            <a:r>
              <a:rPr lang="en-US" dirty="0" smtClean="0"/>
              <a:t>Multidimensional scaling</a:t>
            </a:r>
            <a:br>
              <a:rPr lang="en-US" dirty="0" smtClean="0"/>
            </a:br>
            <a:r>
              <a:rPr lang="en-US" dirty="0" smtClean="0"/>
              <a:t>for three noun classes</a:t>
            </a:r>
          </a:p>
          <a:p>
            <a:pPr lvl="1"/>
            <a:r>
              <a:rPr lang="en-US" dirty="0" smtClean="0"/>
              <a:t>Body parts (black)</a:t>
            </a:r>
          </a:p>
          <a:p>
            <a:pPr lvl="1"/>
            <a:r>
              <a:rPr lang="en-US" dirty="0" smtClean="0"/>
              <a:t>Animals (red)</a:t>
            </a:r>
          </a:p>
          <a:p>
            <a:pPr lvl="1"/>
            <a:r>
              <a:rPr lang="en-US" dirty="0" smtClean="0"/>
              <a:t>Places </a:t>
            </a:r>
            <a:br>
              <a:rPr lang="en-US" dirty="0" smtClean="0"/>
            </a:br>
            <a:r>
              <a:rPr lang="en-US" dirty="0" smtClean="0"/>
              <a:t>(cities: blue; </a:t>
            </a:r>
            <a:br>
              <a:rPr lang="en-US" dirty="0" smtClean="0"/>
            </a:br>
            <a:r>
              <a:rPr lang="en-US" dirty="0" smtClean="0"/>
              <a:t> countries/continents: green)</a:t>
            </a:r>
            <a:endParaRPr lang="en-US" dirty="0"/>
          </a:p>
        </p:txBody>
      </p:sp>
      <p:sp>
        <p:nvSpPr>
          <p:cNvPr id="3" name="Slide Number Placeholder 2"/>
          <p:cNvSpPr>
            <a:spLocks noGrp="1"/>
          </p:cNvSpPr>
          <p:nvPr>
            <p:ph type="sldNum" sz="quarter" idx="12"/>
          </p:nvPr>
        </p:nvSpPr>
        <p:spPr/>
        <p:txBody>
          <a:bodyPr/>
          <a:lstStyle/>
          <a:p>
            <a:fld id="{B4425F79-2322-4077-9FC7-095E2DF8E4B5}" type="slidenum">
              <a:rPr lang="en-US" smtClean="0"/>
              <a:t>18</a:t>
            </a:fld>
            <a:endParaRPr lang="en-US" dirty="0"/>
          </a:p>
        </p:txBody>
      </p:sp>
      <p:sp>
        <p:nvSpPr>
          <p:cNvPr id="4" name="Title 3"/>
          <p:cNvSpPr>
            <a:spLocks noGrp="1"/>
          </p:cNvSpPr>
          <p:nvPr>
            <p:ph type="title"/>
          </p:nvPr>
        </p:nvSpPr>
        <p:spPr/>
        <p:txBody>
          <a:bodyPr/>
          <a:lstStyle/>
          <a:p>
            <a:r>
              <a:rPr lang="en-US" dirty="0" smtClean="0"/>
              <a:t>N-grams and</a:t>
            </a:r>
            <a:br>
              <a:rPr lang="en-US" dirty="0" smtClean="0"/>
            </a:br>
            <a:r>
              <a:rPr lang="en-US" dirty="0" smtClean="0"/>
              <a:t>Multidimensional Scaling</a:t>
            </a:r>
            <a:endParaRPr lang="en-US" dirty="0"/>
          </a:p>
        </p:txBody>
      </p:sp>
      <p:grpSp>
        <p:nvGrpSpPr>
          <p:cNvPr id="117" name="Group 116"/>
          <p:cNvGrpSpPr/>
          <p:nvPr/>
        </p:nvGrpSpPr>
        <p:grpSpPr>
          <a:xfrm>
            <a:off x="4068256" y="1905000"/>
            <a:ext cx="5151944" cy="4637628"/>
            <a:chOff x="304800" y="1905000"/>
            <a:chExt cx="5151944" cy="4637628"/>
          </a:xfrm>
        </p:grpSpPr>
        <p:sp>
          <p:nvSpPr>
            <p:cNvPr id="5" name="Rectangle 4"/>
            <p:cNvSpPr/>
            <p:nvPr/>
          </p:nvSpPr>
          <p:spPr>
            <a:xfrm>
              <a:off x="304800" y="1981200"/>
              <a:ext cx="4495800" cy="4495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437320" y="2622608"/>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609600" y="2755128"/>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88672" y="2777987"/>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495633" y="2990353"/>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57917" y="3123298"/>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64598" y="309288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563881" y="3200400"/>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408883" y="3036072"/>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03596" y="3215023"/>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398309" y="3393974"/>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741738" y="3393973"/>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80776" y="3527752"/>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683195" y="3764281"/>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543771" y="3744548"/>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335281" y="3698829"/>
              <a:ext cx="45719" cy="45719"/>
            </a:xfrm>
            <a:prstGeom prst="ellipse">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381000" y="3276600"/>
              <a:ext cx="397866" cy="246221"/>
            </a:xfrm>
            <a:prstGeom prst="rect">
              <a:avLst/>
            </a:prstGeom>
            <a:noFill/>
          </p:spPr>
          <p:txBody>
            <a:bodyPr wrap="none" rtlCol="0">
              <a:spAutoFit/>
            </a:bodyPr>
            <a:lstStyle/>
            <a:p>
              <a:r>
                <a:rPr lang="en-US" sz="1000" dirty="0" smtClean="0"/>
                <a:t>TOE</a:t>
              </a:r>
              <a:endParaRPr lang="en-US" sz="1000" dirty="0"/>
            </a:p>
          </p:txBody>
        </p:sp>
        <p:sp>
          <p:nvSpPr>
            <p:cNvPr id="25" name="TextBox 24"/>
            <p:cNvSpPr txBox="1"/>
            <p:nvPr/>
          </p:nvSpPr>
          <p:spPr>
            <a:xfrm>
              <a:off x="712230" y="3287172"/>
              <a:ext cx="399468" cy="246221"/>
            </a:xfrm>
            <a:prstGeom prst="rect">
              <a:avLst/>
            </a:prstGeom>
            <a:noFill/>
          </p:spPr>
          <p:txBody>
            <a:bodyPr wrap="none" rtlCol="0">
              <a:spAutoFit/>
            </a:bodyPr>
            <a:lstStyle/>
            <a:p>
              <a:r>
                <a:rPr lang="en-US" sz="1000" dirty="0" smtClean="0"/>
                <a:t>LEG</a:t>
              </a:r>
              <a:endParaRPr lang="en-US" sz="1000" dirty="0"/>
            </a:p>
          </p:txBody>
        </p:sp>
        <p:sp>
          <p:nvSpPr>
            <p:cNvPr id="26" name="TextBox 25"/>
            <p:cNvSpPr txBox="1"/>
            <p:nvPr/>
          </p:nvSpPr>
          <p:spPr>
            <a:xfrm>
              <a:off x="666405" y="3421071"/>
              <a:ext cx="476412" cy="246221"/>
            </a:xfrm>
            <a:prstGeom prst="rect">
              <a:avLst/>
            </a:prstGeom>
            <a:noFill/>
          </p:spPr>
          <p:txBody>
            <a:bodyPr wrap="none" rtlCol="0">
              <a:spAutoFit/>
            </a:bodyPr>
            <a:lstStyle/>
            <a:p>
              <a:r>
                <a:rPr lang="en-US" sz="1000" dirty="0" smtClean="0"/>
                <a:t>FOOT</a:t>
              </a:r>
              <a:endParaRPr lang="en-US" sz="1000" dirty="0"/>
            </a:p>
          </p:txBody>
        </p:sp>
        <p:sp>
          <p:nvSpPr>
            <p:cNvPr id="27" name="TextBox 26"/>
            <p:cNvSpPr txBox="1"/>
            <p:nvPr/>
          </p:nvSpPr>
          <p:spPr>
            <a:xfrm>
              <a:off x="371355" y="3826291"/>
              <a:ext cx="554960" cy="246221"/>
            </a:xfrm>
            <a:prstGeom prst="rect">
              <a:avLst/>
            </a:prstGeom>
            <a:noFill/>
          </p:spPr>
          <p:txBody>
            <a:bodyPr wrap="none" rtlCol="0">
              <a:spAutoFit/>
            </a:bodyPr>
            <a:lstStyle/>
            <a:p>
              <a:r>
                <a:rPr lang="en-US" sz="1000" dirty="0" smtClean="0"/>
                <a:t>TOOTH</a:t>
              </a:r>
              <a:endParaRPr lang="en-US" sz="1000" dirty="0"/>
            </a:p>
          </p:txBody>
        </p:sp>
        <p:sp>
          <p:nvSpPr>
            <p:cNvPr id="28" name="TextBox 27"/>
            <p:cNvSpPr txBox="1"/>
            <p:nvPr/>
          </p:nvSpPr>
          <p:spPr>
            <a:xfrm>
              <a:off x="676451" y="3661387"/>
              <a:ext cx="495649" cy="246221"/>
            </a:xfrm>
            <a:prstGeom prst="rect">
              <a:avLst/>
            </a:prstGeom>
            <a:noFill/>
          </p:spPr>
          <p:txBody>
            <a:bodyPr wrap="none" rtlCol="0">
              <a:spAutoFit/>
            </a:bodyPr>
            <a:lstStyle/>
            <a:p>
              <a:r>
                <a:rPr lang="en-US" sz="1000" dirty="0" smtClean="0"/>
                <a:t>HEAD</a:t>
              </a:r>
              <a:endParaRPr lang="en-US" sz="1000" dirty="0"/>
            </a:p>
          </p:txBody>
        </p:sp>
        <p:sp>
          <p:nvSpPr>
            <p:cNvPr id="29" name="TextBox 28"/>
            <p:cNvSpPr txBox="1"/>
            <p:nvPr/>
          </p:nvSpPr>
          <p:spPr>
            <a:xfrm>
              <a:off x="424591" y="2517243"/>
              <a:ext cx="550151" cy="246221"/>
            </a:xfrm>
            <a:prstGeom prst="rect">
              <a:avLst/>
            </a:prstGeom>
            <a:noFill/>
          </p:spPr>
          <p:txBody>
            <a:bodyPr wrap="none" rtlCol="0">
              <a:spAutoFit/>
            </a:bodyPr>
            <a:lstStyle/>
            <a:p>
              <a:r>
                <a:rPr lang="en-US" sz="1000" dirty="0" smtClean="0"/>
                <a:t>WRIST</a:t>
              </a:r>
              <a:endParaRPr lang="en-US" sz="1000" dirty="0"/>
            </a:p>
          </p:txBody>
        </p:sp>
        <p:sp>
          <p:nvSpPr>
            <p:cNvPr id="30" name="TextBox 29"/>
            <p:cNvSpPr txBox="1"/>
            <p:nvPr/>
          </p:nvSpPr>
          <p:spPr>
            <a:xfrm>
              <a:off x="584920" y="2651142"/>
              <a:ext cx="556563" cy="246221"/>
            </a:xfrm>
            <a:prstGeom prst="rect">
              <a:avLst/>
            </a:prstGeom>
            <a:noFill/>
          </p:spPr>
          <p:txBody>
            <a:bodyPr wrap="none" rtlCol="0">
              <a:spAutoFit/>
            </a:bodyPr>
            <a:lstStyle/>
            <a:p>
              <a:r>
                <a:rPr lang="en-US" sz="1000" dirty="0" smtClean="0"/>
                <a:t>ANKLE</a:t>
              </a:r>
              <a:endParaRPr lang="en-US" sz="1000" dirty="0"/>
            </a:p>
          </p:txBody>
        </p:sp>
        <p:sp>
          <p:nvSpPr>
            <p:cNvPr id="31" name="TextBox 30"/>
            <p:cNvSpPr txBox="1"/>
            <p:nvPr/>
          </p:nvSpPr>
          <p:spPr>
            <a:xfrm>
              <a:off x="475701" y="2887671"/>
              <a:ext cx="797013" cy="246221"/>
            </a:xfrm>
            <a:prstGeom prst="rect">
              <a:avLst/>
            </a:prstGeom>
            <a:noFill/>
          </p:spPr>
          <p:txBody>
            <a:bodyPr wrap="none" rtlCol="0">
              <a:spAutoFit/>
            </a:bodyPr>
            <a:lstStyle/>
            <a:p>
              <a:r>
                <a:rPr lang="en-US" sz="1000" dirty="0" smtClean="0"/>
                <a:t>SHOULDER</a:t>
              </a:r>
              <a:endParaRPr lang="en-US" sz="1000" dirty="0"/>
            </a:p>
          </p:txBody>
        </p:sp>
        <p:sp>
          <p:nvSpPr>
            <p:cNvPr id="32" name="TextBox 31"/>
            <p:cNvSpPr txBox="1"/>
            <p:nvPr/>
          </p:nvSpPr>
          <p:spPr>
            <a:xfrm>
              <a:off x="914400" y="3200400"/>
              <a:ext cx="412292" cy="246221"/>
            </a:xfrm>
            <a:prstGeom prst="rect">
              <a:avLst/>
            </a:prstGeom>
            <a:noFill/>
          </p:spPr>
          <p:txBody>
            <a:bodyPr wrap="none" rtlCol="0">
              <a:spAutoFit/>
            </a:bodyPr>
            <a:lstStyle/>
            <a:p>
              <a:r>
                <a:rPr lang="en-US" sz="1000" dirty="0" smtClean="0"/>
                <a:t>EAR</a:t>
              </a:r>
              <a:endParaRPr lang="en-US" sz="1000" dirty="0"/>
            </a:p>
          </p:txBody>
        </p:sp>
        <p:cxnSp>
          <p:nvCxnSpPr>
            <p:cNvPr id="33" name="Straight Arrow Connector 32"/>
            <p:cNvCxnSpPr>
              <a:endCxn id="15" idx="5"/>
            </p:cNvCxnSpPr>
            <p:nvPr/>
          </p:nvCxnSpPr>
          <p:spPr>
            <a:xfrm flipH="1" flipV="1">
              <a:off x="442620" y="3254047"/>
              <a:ext cx="547980" cy="61555"/>
            </a:xfrm>
            <a:prstGeom prst="straightConnector1">
              <a:avLst/>
            </a:prstGeom>
            <a:ln>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1313901" y="2788140"/>
              <a:ext cx="445956" cy="246221"/>
            </a:xfrm>
            <a:prstGeom prst="rect">
              <a:avLst/>
            </a:prstGeom>
            <a:noFill/>
          </p:spPr>
          <p:txBody>
            <a:bodyPr wrap="none" rtlCol="0">
              <a:spAutoFit/>
            </a:bodyPr>
            <a:lstStyle/>
            <a:p>
              <a:r>
                <a:rPr lang="en-US" sz="1000" dirty="0" smtClean="0"/>
                <a:t>ARM</a:t>
              </a:r>
              <a:endParaRPr lang="en-US" sz="1000" dirty="0"/>
            </a:p>
          </p:txBody>
        </p:sp>
        <p:cxnSp>
          <p:nvCxnSpPr>
            <p:cNvPr id="37" name="Straight Arrow Connector 36"/>
            <p:cNvCxnSpPr/>
            <p:nvPr/>
          </p:nvCxnSpPr>
          <p:spPr>
            <a:xfrm flipH="1" flipV="1">
              <a:off x="544607" y="2855098"/>
              <a:ext cx="840334" cy="56152"/>
            </a:xfrm>
            <a:prstGeom prst="straightConnector1">
              <a:avLst/>
            </a:prstGeom>
            <a:ln>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flipV="1">
              <a:off x="381000" y="3781924"/>
              <a:ext cx="94701" cy="104276"/>
            </a:xfrm>
            <a:prstGeom prst="straightConnector1">
              <a:avLst/>
            </a:prstGeom>
            <a:ln>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sp>
          <p:nvSpPr>
            <p:cNvPr id="43" name="TextBox 42"/>
            <p:cNvSpPr txBox="1"/>
            <p:nvPr/>
          </p:nvSpPr>
          <p:spPr>
            <a:xfrm>
              <a:off x="1494927" y="3058018"/>
              <a:ext cx="518005" cy="246221"/>
            </a:xfrm>
            <a:prstGeom prst="rect">
              <a:avLst/>
            </a:prstGeom>
            <a:noFill/>
          </p:spPr>
          <p:txBody>
            <a:bodyPr wrap="square" rtlCol="0">
              <a:spAutoFit/>
            </a:bodyPr>
            <a:lstStyle/>
            <a:p>
              <a:r>
                <a:rPr lang="en-US" sz="1000" dirty="0" smtClean="0"/>
                <a:t>HAND</a:t>
              </a:r>
              <a:endParaRPr lang="en-US" sz="1000" dirty="0"/>
            </a:p>
          </p:txBody>
        </p:sp>
        <p:cxnSp>
          <p:nvCxnSpPr>
            <p:cNvPr id="44" name="Straight Arrow Connector 43"/>
            <p:cNvCxnSpPr/>
            <p:nvPr/>
          </p:nvCxnSpPr>
          <p:spPr>
            <a:xfrm flipH="1">
              <a:off x="640707" y="3200400"/>
              <a:ext cx="913068" cy="22993"/>
            </a:xfrm>
            <a:prstGeom prst="straightConnector1">
              <a:avLst/>
            </a:prstGeom>
            <a:ln>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1752600" y="2883174"/>
              <a:ext cx="638673" cy="246221"/>
            </a:xfrm>
            <a:prstGeom prst="rect">
              <a:avLst/>
            </a:prstGeom>
            <a:noFill/>
          </p:spPr>
          <p:txBody>
            <a:bodyPr wrap="square" rtlCol="0">
              <a:spAutoFit/>
            </a:bodyPr>
            <a:lstStyle/>
            <a:p>
              <a:r>
                <a:rPr lang="en-US" sz="1000" dirty="0" smtClean="0"/>
                <a:t>FINGER</a:t>
              </a:r>
              <a:endParaRPr lang="en-US" sz="1000" dirty="0"/>
            </a:p>
          </p:txBody>
        </p:sp>
        <p:cxnSp>
          <p:nvCxnSpPr>
            <p:cNvPr id="49" name="Straight Arrow Connector 48"/>
            <p:cNvCxnSpPr>
              <a:stCxn id="48" idx="1"/>
            </p:cNvCxnSpPr>
            <p:nvPr/>
          </p:nvCxnSpPr>
          <p:spPr>
            <a:xfrm flipH="1">
              <a:off x="488672" y="3006285"/>
              <a:ext cx="1263928" cy="73598"/>
            </a:xfrm>
            <a:prstGeom prst="straightConnector1">
              <a:avLst/>
            </a:prstGeom>
            <a:ln>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sp>
          <p:nvSpPr>
            <p:cNvPr id="51" name="TextBox 50"/>
            <p:cNvSpPr txBox="1"/>
            <p:nvPr/>
          </p:nvSpPr>
          <p:spPr>
            <a:xfrm>
              <a:off x="749224" y="2987658"/>
              <a:ext cx="391454" cy="246221"/>
            </a:xfrm>
            <a:prstGeom prst="rect">
              <a:avLst/>
            </a:prstGeom>
            <a:noFill/>
          </p:spPr>
          <p:txBody>
            <a:bodyPr wrap="none" rtlCol="0">
              <a:spAutoFit/>
            </a:bodyPr>
            <a:lstStyle/>
            <a:p>
              <a:r>
                <a:rPr lang="en-US" sz="1000" dirty="0" smtClean="0"/>
                <a:t>EYE</a:t>
              </a:r>
              <a:endParaRPr lang="en-US" sz="1000" dirty="0"/>
            </a:p>
          </p:txBody>
        </p:sp>
        <p:sp>
          <p:nvSpPr>
            <p:cNvPr id="52" name="TextBox 51"/>
            <p:cNvSpPr txBox="1"/>
            <p:nvPr/>
          </p:nvSpPr>
          <p:spPr>
            <a:xfrm>
              <a:off x="1647327" y="3210418"/>
              <a:ext cx="518005" cy="246221"/>
            </a:xfrm>
            <a:prstGeom prst="rect">
              <a:avLst/>
            </a:prstGeom>
            <a:noFill/>
          </p:spPr>
          <p:txBody>
            <a:bodyPr wrap="square" rtlCol="0">
              <a:spAutoFit/>
            </a:bodyPr>
            <a:lstStyle/>
            <a:p>
              <a:r>
                <a:rPr lang="en-US" sz="1000" dirty="0" smtClean="0"/>
                <a:t>FACE</a:t>
              </a:r>
              <a:endParaRPr lang="en-US" sz="1000" dirty="0"/>
            </a:p>
          </p:txBody>
        </p:sp>
        <p:cxnSp>
          <p:nvCxnSpPr>
            <p:cNvPr id="53" name="Straight Arrow Connector 52"/>
            <p:cNvCxnSpPr/>
            <p:nvPr/>
          </p:nvCxnSpPr>
          <p:spPr>
            <a:xfrm flipH="1" flipV="1">
              <a:off x="728914" y="3181128"/>
              <a:ext cx="977261" cy="171672"/>
            </a:xfrm>
            <a:prstGeom prst="straightConnector1">
              <a:avLst/>
            </a:prstGeom>
            <a:ln>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sp>
          <p:nvSpPr>
            <p:cNvPr id="57" name="TextBox 56"/>
            <p:cNvSpPr txBox="1"/>
            <p:nvPr/>
          </p:nvSpPr>
          <p:spPr>
            <a:xfrm>
              <a:off x="1158395" y="3544046"/>
              <a:ext cx="518005" cy="246221"/>
            </a:xfrm>
            <a:prstGeom prst="rect">
              <a:avLst/>
            </a:prstGeom>
            <a:noFill/>
          </p:spPr>
          <p:txBody>
            <a:bodyPr wrap="square" rtlCol="0">
              <a:spAutoFit/>
            </a:bodyPr>
            <a:lstStyle/>
            <a:p>
              <a:r>
                <a:rPr lang="en-US" sz="1000" dirty="0" smtClean="0"/>
                <a:t>NOSE</a:t>
              </a:r>
              <a:endParaRPr lang="en-US" sz="1000" dirty="0"/>
            </a:p>
          </p:txBody>
        </p:sp>
        <p:cxnSp>
          <p:nvCxnSpPr>
            <p:cNvPr id="58" name="Straight Arrow Connector 57"/>
            <p:cNvCxnSpPr/>
            <p:nvPr/>
          </p:nvCxnSpPr>
          <p:spPr>
            <a:xfrm flipH="1">
              <a:off x="608609" y="3667292"/>
              <a:ext cx="610591" cy="68644"/>
            </a:xfrm>
            <a:prstGeom prst="straightConnector1">
              <a:avLst/>
            </a:prstGeom>
            <a:ln>
              <a:solidFill>
                <a:schemeClr val="tx1"/>
              </a:solidFill>
              <a:tailEnd type="arrow" w="sm" len="sm"/>
            </a:ln>
          </p:spPr>
          <p:style>
            <a:lnRef idx="1">
              <a:schemeClr val="accent1"/>
            </a:lnRef>
            <a:fillRef idx="0">
              <a:schemeClr val="accent1"/>
            </a:fillRef>
            <a:effectRef idx="0">
              <a:schemeClr val="accent1"/>
            </a:effectRef>
            <a:fontRef idx="minor">
              <a:schemeClr val="tx1"/>
            </a:fontRef>
          </p:style>
        </p:cxnSp>
        <p:sp>
          <p:nvSpPr>
            <p:cNvPr id="60" name="TextBox 59"/>
            <p:cNvSpPr txBox="1"/>
            <p:nvPr/>
          </p:nvSpPr>
          <p:spPr>
            <a:xfrm>
              <a:off x="305956" y="4668897"/>
              <a:ext cx="588623" cy="246221"/>
            </a:xfrm>
            <a:prstGeom prst="rect">
              <a:avLst/>
            </a:prstGeom>
            <a:noFill/>
          </p:spPr>
          <p:txBody>
            <a:bodyPr wrap="none" rtlCol="0">
              <a:spAutoFit/>
            </a:bodyPr>
            <a:lstStyle/>
            <a:p>
              <a:r>
                <a:rPr lang="en-US" sz="1000" dirty="0" smtClean="0">
                  <a:solidFill>
                    <a:srgbClr val="C00000"/>
                  </a:solidFill>
                </a:rPr>
                <a:t>MOUSE</a:t>
              </a:r>
              <a:endParaRPr lang="en-US" sz="1000" dirty="0">
                <a:solidFill>
                  <a:srgbClr val="C00000"/>
                </a:solidFill>
              </a:endParaRPr>
            </a:p>
          </p:txBody>
        </p:sp>
        <p:sp>
          <p:nvSpPr>
            <p:cNvPr id="61" name="TextBox 60"/>
            <p:cNvSpPr txBox="1"/>
            <p:nvPr/>
          </p:nvSpPr>
          <p:spPr>
            <a:xfrm>
              <a:off x="771814" y="4859179"/>
              <a:ext cx="431528" cy="246221"/>
            </a:xfrm>
            <a:prstGeom prst="rect">
              <a:avLst/>
            </a:prstGeom>
            <a:noFill/>
          </p:spPr>
          <p:txBody>
            <a:bodyPr wrap="none" rtlCol="0">
              <a:spAutoFit/>
            </a:bodyPr>
            <a:lstStyle/>
            <a:p>
              <a:r>
                <a:rPr lang="en-US" sz="1000" dirty="0" smtClean="0">
                  <a:solidFill>
                    <a:srgbClr val="C00000"/>
                  </a:solidFill>
                </a:rPr>
                <a:t>DOG</a:t>
              </a:r>
              <a:endParaRPr lang="en-US" sz="1000" dirty="0">
                <a:solidFill>
                  <a:srgbClr val="C00000"/>
                </a:solidFill>
              </a:endParaRPr>
            </a:p>
          </p:txBody>
        </p:sp>
        <p:sp>
          <p:nvSpPr>
            <p:cNvPr id="62" name="TextBox 61"/>
            <p:cNvSpPr txBox="1"/>
            <p:nvPr/>
          </p:nvSpPr>
          <p:spPr>
            <a:xfrm>
              <a:off x="867273" y="5001007"/>
              <a:ext cx="397866" cy="246221"/>
            </a:xfrm>
            <a:prstGeom prst="rect">
              <a:avLst/>
            </a:prstGeom>
            <a:noFill/>
          </p:spPr>
          <p:txBody>
            <a:bodyPr wrap="none" rtlCol="0">
              <a:spAutoFit/>
            </a:bodyPr>
            <a:lstStyle/>
            <a:p>
              <a:r>
                <a:rPr lang="en-US" sz="1000" dirty="0" smtClean="0">
                  <a:solidFill>
                    <a:srgbClr val="C00000"/>
                  </a:solidFill>
                </a:rPr>
                <a:t>CAT</a:t>
              </a:r>
              <a:endParaRPr lang="en-US" sz="1000" dirty="0">
                <a:solidFill>
                  <a:srgbClr val="C00000"/>
                </a:solidFill>
              </a:endParaRPr>
            </a:p>
          </p:txBody>
        </p:sp>
        <p:sp>
          <p:nvSpPr>
            <p:cNvPr id="63" name="TextBox 62"/>
            <p:cNvSpPr txBox="1"/>
            <p:nvPr/>
          </p:nvSpPr>
          <p:spPr>
            <a:xfrm>
              <a:off x="1526643" y="5200101"/>
              <a:ext cx="601447" cy="246221"/>
            </a:xfrm>
            <a:prstGeom prst="rect">
              <a:avLst/>
            </a:prstGeom>
            <a:noFill/>
          </p:spPr>
          <p:txBody>
            <a:bodyPr wrap="none" rtlCol="0">
              <a:spAutoFit/>
            </a:bodyPr>
            <a:lstStyle/>
            <a:p>
              <a:r>
                <a:rPr lang="en-US" sz="1000" dirty="0" smtClean="0">
                  <a:solidFill>
                    <a:srgbClr val="C00000"/>
                  </a:solidFill>
                </a:rPr>
                <a:t>TURTLE</a:t>
              </a:r>
              <a:endParaRPr lang="en-US" sz="1000" dirty="0">
                <a:solidFill>
                  <a:srgbClr val="C00000"/>
                </a:solidFill>
              </a:endParaRPr>
            </a:p>
          </p:txBody>
        </p:sp>
        <p:sp>
          <p:nvSpPr>
            <p:cNvPr id="64" name="TextBox 63"/>
            <p:cNvSpPr txBox="1"/>
            <p:nvPr/>
          </p:nvSpPr>
          <p:spPr>
            <a:xfrm>
              <a:off x="1877640" y="5391699"/>
              <a:ext cx="447558" cy="246221"/>
            </a:xfrm>
            <a:prstGeom prst="rect">
              <a:avLst/>
            </a:prstGeom>
            <a:noFill/>
          </p:spPr>
          <p:txBody>
            <a:bodyPr wrap="none" rtlCol="0">
              <a:spAutoFit/>
            </a:bodyPr>
            <a:lstStyle/>
            <a:p>
              <a:r>
                <a:rPr lang="en-US" sz="1000" dirty="0" smtClean="0">
                  <a:solidFill>
                    <a:srgbClr val="C00000"/>
                  </a:solidFill>
                </a:rPr>
                <a:t>LION</a:t>
              </a:r>
              <a:endParaRPr lang="en-US" sz="1000" dirty="0">
                <a:solidFill>
                  <a:srgbClr val="C00000"/>
                </a:solidFill>
              </a:endParaRPr>
            </a:p>
          </p:txBody>
        </p:sp>
        <p:sp>
          <p:nvSpPr>
            <p:cNvPr id="65" name="TextBox 64"/>
            <p:cNvSpPr txBox="1"/>
            <p:nvPr/>
          </p:nvSpPr>
          <p:spPr>
            <a:xfrm>
              <a:off x="1376886" y="5468779"/>
              <a:ext cx="453970" cy="246221"/>
            </a:xfrm>
            <a:prstGeom prst="rect">
              <a:avLst/>
            </a:prstGeom>
            <a:noFill/>
          </p:spPr>
          <p:txBody>
            <a:bodyPr wrap="none" rtlCol="0">
              <a:spAutoFit/>
            </a:bodyPr>
            <a:lstStyle/>
            <a:p>
              <a:r>
                <a:rPr lang="en-US" sz="1000" dirty="0" smtClean="0">
                  <a:solidFill>
                    <a:srgbClr val="C00000"/>
                  </a:solidFill>
                </a:rPr>
                <a:t>COW</a:t>
              </a:r>
              <a:endParaRPr lang="en-US" sz="1000" dirty="0">
                <a:solidFill>
                  <a:srgbClr val="C00000"/>
                </a:solidFill>
              </a:endParaRPr>
            </a:p>
          </p:txBody>
        </p:sp>
        <p:sp>
          <p:nvSpPr>
            <p:cNvPr id="66" name="TextBox 65"/>
            <p:cNvSpPr txBox="1"/>
            <p:nvPr/>
          </p:nvSpPr>
          <p:spPr>
            <a:xfrm>
              <a:off x="1232415" y="6296407"/>
              <a:ext cx="468398" cy="246221"/>
            </a:xfrm>
            <a:prstGeom prst="rect">
              <a:avLst/>
            </a:prstGeom>
            <a:noFill/>
          </p:spPr>
          <p:txBody>
            <a:bodyPr wrap="none" rtlCol="0">
              <a:spAutoFit/>
            </a:bodyPr>
            <a:lstStyle/>
            <a:p>
              <a:r>
                <a:rPr lang="en-US" sz="1000" dirty="0" smtClean="0">
                  <a:solidFill>
                    <a:srgbClr val="C00000"/>
                  </a:solidFill>
                </a:rPr>
                <a:t>BULL</a:t>
              </a:r>
              <a:endParaRPr lang="en-US" sz="1000" dirty="0">
                <a:solidFill>
                  <a:srgbClr val="C00000"/>
                </a:solidFill>
              </a:endParaRPr>
            </a:p>
          </p:txBody>
        </p:sp>
        <p:sp>
          <p:nvSpPr>
            <p:cNvPr id="67" name="TextBox 66"/>
            <p:cNvSpPr txBox="1"/>
            <p:nvPr/>
          </p:nvSpPr>
          <p:spPr>
            <a:xfrm>
              <a:off x="2390826" y="5785914"/>
              <a:ext cx="622286" cy="246221"/>
            </a:xfrm>
            <a:prstGeom prst="rect">
              <a:avLst/>
            </a:prstGeom>
            <a:noFill/>
          </p:spPr>
          <p:txBody>
            <a:bodyPr wrap="none" rtlCol="0">
              <a:spAutoFit/>
            </a:bodyPr>
            <a:lstStyle/>
            <a:p>
              <a:r>
                <a:rPr lang="en-US" sz="1000" dirty="0" smtClean="0">
                  <a:solidFill>
                    <a:srgbClr val="C00000"/>
                  </a:solidFill>
                </a:rPr>
                <a:t>OYSTER</a:t>
              </a:r>
              <a:endParaRPr lang="en-US" sz="1000" dirty="0">
                <a:solidFill>
                  <a:srgbClr val="C00000"/>
                </a:solidFill>
              </a:endParaRPr>
            </a:p>
          </p:txBody>
        </p:sp>
        <p:sp>
          <p:nvSpPr>
            <p:cNvPr id="68" name="TextBox 67"/>
            <p:cNvSpPr txBox="1"/>
            <p:nvPr/>
          </p:nvSpPr>
          <p:spPr>
            <a:xfrm>
              <a:off x="659370" y="5428701"/>
              <a:ext cx="561372" cy="246221"/>
            </a:xfrm>
            <a:prstGeom prst="rect">
              <a:avLst/>
            </a:prstGeom>
            <a:noFill/>
          </p:spPr>
          <p:txBody>
            <a:bodyPr wrap="none" rtlCol="0">
              <a:spAutoFit/>
            </a:bodyPr>
            <a:lstStyle/>
            <a:p>
              <a:r>
                <a:rPr lang="en-US" sz="1000" dirty="0" smtClean="0">
                  <a:solidFill>
                    <a:srgbClr val="C00000"/>
                  </a:solidFill>
                </a:rPr>
                <a:t>PUPPY</a:t>
              </a:r>
              <a:endParaRPr lang="en-US" sz="1000" dirty="0">
                <a:solidFill>
                  <a:srgbClr val="C00000"/>
                </a:solidFill>
              </a:endParaRPr>
            </a:p>
          </p:txBody>
        </p:sp>
        <p:sp>
          <p:nvSpPr>
            <p:cNvPr id="69" name="TextBox 68"/>
            <p:cNvSpPr txBox="1"/>
            <p:nvPr/>
          </p:nvSpPr>
          <p:spPr>
            <a:xfrm>
              <a:off x="721204" y="5544979"/>
              <a:ext cx="574196" cy="246221"/>
            </a:xfrm>
            <a:prstGeom prst="rect">
              <a:avLst/>
            </a:prstGeom>
            <a:noFill/>
          </p:spPr>
          <p:txBody>
            <a:bodyPr wrap="none" rtlCol="0">
              <a:spAutoFit/>
            </a:bodyPr>
            <a:lstStyle/>
            <a:p>
              <a:r>
                <a:rPr lang="en-US" sz="1000" dirty="0" smtClean="0">
                  <a:solidFill>
                    <a:srgbClr val="C00000"/>
                  </a:solidFill>
                </a:rPr>
                <a:t>KITTEN</a:t>
              </a:r>
              <a:endParaRPr lang="en-US" sz="1000" dirty="0">
                <a:solidFill>
                  <a:srgbClr val="C00000"/>
                </a:solidFill>
              </a:endParaRPr>
            </a:p>
          </p:txBody>
        </p:sp>
        <p:sp>
          <p:nvSpPr>
            <p:cNvPr id="70" name="Oval 69"/>
            <p:cNvSpPr/>
            <p:nvPr/>
          </p:nvSpPr>
          <p:spPr>
            <a:xfrm>
              <a:off x="325636" y="4769147"/>
              <a:ext cx="4571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71" name="Oval 70"/>
            <p:cNvSpPr/>
            <p:nvPr/>
          </p:nvSpPr>
          <p:spPr>
            <a:xfrm>
              <a:off x="787457" y="4959429"/>
              <a:ext cx="4571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72" name="Oval 71"/>
            <p:cNvSpPr/>
            <p:nvPr/>
          </p:nvSpPr>
          <p:spPr>
            <a:xfrm>
              <a:off x="881751" y="5101257"/>
              <a:ext cx="4571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73" name="Oval 72"/>
            <p:cNvSpPr/>
            <p:nvPr/>
          </p:nvSpPr>
          <p:spPr>
            <a:xfrm>
              <a:off x="1551067" y="5319463"/>
              <a:ext cx="4571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74" name="Oval 73"/>
            <p:cNvSpPr/>
            <p:nvPr/>
          </p:nvSpPr>
          <p:spPr>
            <a:xfrm>
              <a:off x="1883469" y="5498602"/>
              <a:ext cx="4571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75" name="Oval 74"/>
            <p:cNvSpPr/>
            <p:nvPr/>
          </p:nvSpPr>
          <p:spPr>
            <a:xfrm>
              <a:off x="2394216" y="5886164"/>
              <a:ext cx="4571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76" name="Oval 75"/>
            <p:cNvSpPr/>
            <p:nvPr/>
          </p:nvSpPr>
          <p:spPr>
            <a:xfrm>
              <a:off x="1251952" y="6400800"/>
              <a:ext cx="4571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675485" y="5528951"/>
              <a:ext cx="4571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78" name="Oval 77"/>
            <p:cNvSpPr/>
            <p:nvPr/>
          </p:nvSpPr>
          <p:spPr>
            <a:xfrm>
              <a:off x="746142" y="5622942"/>
              <a:ext cx="4571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80" name="Oval 79"/>
            <p:cNvSpPr/>
            <p:nvPr/>
          </p:nvSpPr>
          <p:spPr>
            <a:xfrm>
              <a:off x="1394537" y="5569029"/>
              <a:ext cx="45719" cy="45719"/>
            </a:xfrm>
            <a:prstGeom prst="ellipse">
              <a:avLst/>
            </a:prstGeom>
            <a:solidFill>
              <a:srgbClr val="C000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C00000"/>
                </a:solidFill>
              </a:endParaRPr>
            </a:p>
          </p:txBody>
        </p:sp>
        <p:sp>
          <p:nvSpPr>
            <p:cNvPr id="81" name="TextBox 80"/>
            <p:cNvSpPr txBox="1"/>
            <p:nvPr/>
          </p:nvSpPr>
          <p:spPr>
            <a:xfrm>
              <a:off x="4385770" y="5344965"/>
              <a:ext cx="800219" cy="246221"/>
            </a:xfrm>
            <a:prstGeom prst="rect">
              <a:avLst/>
            </a:prstGeom>
            <a:noFill/>
          </p:spPr>
          <p:txBody>
            <a:bodyPr wrap="none" rtlCol="0">
              <a:spAutoFit/>
            </a:bodyPr>
            <a:lstStyle/>
            <a:p>
              <a:r>
                <a:rPr lang="en-US" sz="1000" dirty="0" smtClean="0">
                  <a:solidFill>
                    <a:srgbClr val="0070C0"/>
                  </a:solidFill>
                </a:rPr>
                <a:t>NASHVILLE</a:t>
              </a:r>
              <a:endParaRPr lang="en-US" sz="1000" dirty="0">
                <a:solidFill>
                  <a:srgbClr val="0070C0"/>
                </a:solidFill>
              </a:endParaRPr>
            </a:p>
          </p:txBody>
        </p:sp>
        <p:sp>
          <p:nvSpPr>
            <p:cNvPr id="82" name="Oval 81"/>
            <p:cNvSpPr/>
            <p:nvPr/>
          </p:nvSpPr>
          <p:spPr>
            <a:xfrm>
              <a:off x="4389160" y="5445215"/>
              <a:ext cx="45719" cy="45719"/>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83" name="TextBox 82"/>
            <p:cNvSpPr txBox="1"/>
            <p:nvPr/>
          </p:nvSpPr>
          <p:spPr>
            <a:xfrm>
              <a:off x="4562407" y="4361901"/>
              <a:ext cx="806631" cy="246221"/>
            </a:xfrm>
            <a:prstGeom prst="rect">
              <a:avLst/>
            </a:prstGeom>
            <a:noFill/>
          </p:spPr>
          <p:txBody>
            <a:bodyPr wrap="none" rtlCol="0">
              <a:spAutoFit/>
            </a:bodyPr>
            <a:lstStyle/>
            <a:p>
              <a:r>
                <a:rPr lang="en-US" sz="1000" dirty="0" smtClean="0">
                  <a:solidFill>
                    <a:srgbClr val="0070C0"/>
                  </a:solidFill>
                </a:rPr>
                <a:t>MONTREAL</a:t>
              </a:r>
              <a:endParaRPr lang="en-US" sz="1000" dirty="0">
                <a:solidFill>
                  <a:srgbClr val="0070C0"/>
                </a:solidFill>
              </a:endParaRPr>
            </a:p>
          </p:txBody>
        </p:sp>
        <p:sp>
          <p:nvSpPr>
            <p:cNvPr id="84" name="Oval 83"/>
            <p:cNvSpPr/>
            <p:nvPr/>
          </p:nvSpPr>
          <p:spPr>
            <a:xfrm>
              <a:off x="4565797" y="4462151"/>
              <a:ext cx="45719" cy="45719"/>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85" name="TextBox 84"/>
            <p:cNvSpPr txBox="1"/>
            <p:nvPr/>
          </p:nvSpPr>
          <p:spPr>
            <a:xfrm>
              <a:off x="4679769" y="4630579"/>
              <a:ext cx="688009" cy="246221"/>
            </a:xfrm>
            <a:prstGeom prst="rect">
              <a:avLst/>
            </a:prstGeom>
            <a:noFill/>
          </p:spPr>
          <p:txBody>
            <a:bodyPr wrap="none" rtlCol="0">
              <a:spAutoFit/>
            </a:bodyPr>
            <a:lstStyle/>
            <a:p>
              <a:r>
                <a:rPr lang="en-US" sz="1000" dirty="0" smtClean="0">
                  <a:solidFill>
                    <a:srgbClr val="0070C0"/>
                  </a:solidFill>
                </a:rPr>
                <a:t>ATLANTA</a:t>
              </a:r>
              <a:endParaRPr lang="en-US" sz="1000" dirty="0">
                <a:solidFill>
                  <a:srgbClr val="0070C0"/>
                </a:solidFill>
              </a:endParaRPr>
            </a:p>
          </p:txBody>
        </p:sp>
        <p:sp>
          <p:nvSpPr>
            <p:cNvPr id="86" name="Oval 85"/>
            <p:cNvSpPr/>
            <p:nvPr/>
          </p:nvSpPr>
          <p:spPr>
            <a:xfrm>
              <a:off x="4683159" y="4730829"/>
              <a:ext cx="45719" cy="45719"/>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87" name="TextBox 86"/>
            <p:cNvSpPr txBox="1"/>
            <p:nvPr/>
          </p:nvSpPr>
          <p:spPr>
            <a:xfrm>
              <a:off x="4527516" y="4859179"/>
              <a:ext cx="688009" cy="246221"/>
            </a:xfrm>
            <a:prstGeom prst="rect">
              <a:avLst/>
            </a:prstGeom>
            <a:noFill/>
          </p:spPr>
          <p:txBody>
            <a:bodyPr wrap="none" rtlCol="0">
              <a:spAutoFit/>
            </a:bodyPr>
            <a:lstStyle/>
            <a:p>
              <a:r>
                <a:rPr lang="en-US" sz="1000" dirty="0" smtClean="0">
                  <a:solidFill>
                    <a:srgbClr val="0070C0"/>
                  </a:solidFill>
                </a:rPr>
                <a:t>CHICAGO</a:t>
              </a:r>
              <a:endParaRPr lang="en-US" sz="1000" dirty="0">
                <a:solidFill>
                  <a:srgbClr val="0070C0"/>
                </a:solidFill>
              </a:endParaRPr>
            </a:p>
          </p:txBody>
        </p:sp>
        <p:sp>
          <p:nvSpPr>
            <p:cNvPr id="88" name="Oval 87"/>
            <p:cNvSpPr/>
            <p:nvPr/>
          </p:nvSpPr>
          <p:spPr>
            <a:xfrm>
              <a:off x="4530906" y="4654629"/>
              <a:ext cx="45719" cy="45719"/>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cxnSp>
          <p:nvCxnSpPr>
            <p:cNvPr id="89" name="Straight Arrow Connector 88"/>
            <p:cNvCxnSpPr/>
            <p:nvPr/>
          </p:nvCxnSpPr>
          <p:spPr>
            <a:xfrm flipH="1" flipV="1">
              <a:off x="4569102" y="4730829"/>
              <a:ext cx="94700" cy="184289"/>
            </a:xfrm>
            <a:prstGeom prst="straightConnector1">
              <a:avLst/>
            </a:prstGeom>
            <a:ln>
              <a:solidFill>
                <a:srgbClr val="0070C0"/>
              </a:solidFill>
              <a:tailEnd type="arrow" w="sm" len="sm"/>
            </a:ln>
          </p:spPr>
          <p:style>
            <a:lnRef idx="1">
              <a:schemeClr val="accent1"/>
            </a:lnRef>
            <a:fillRef idx="0">
              <a:schemeClr val="accent1"/>
            </a:fillRef>
            <a:effectRef idx="0">
              <a:schemeClr val="accent1"/>
            </a:effectRef>
            <a:fontRef idx="minor">
              <a:schemeClr val="tx1"/>
            </a:fontRef>
          </p:style>
        </p:cxnSp>
        <p:sp>
          <p:nvSpPr>
            <p:cNvPr id="91" name="TextBox 90"/>
            <p:cNvSpPr txBox="1"/>
            <p:nvPr/>
          </p:nvSpPr>
          <p:spPr>
            <a:xfrm>
              <a:off x="4495800" y="3716179"/>
              <a:ext cx="558166" cy="246221"/>
            </a:xfrm>
            <a:prstGeom prst="rect">
              <a:avLst/>
            </a:prstGeom>
            <a:noFill/>
          </p:spPr>
          <p:txBody>
            <a:bodyPr wrap="none" rtlCol="0">
              <a:spAutoFit/>
            </a:bodyPr>
            <a:lstStyle/>
            <a:p>
              <a:r>
                <a:rPr lang="en-US" sz="1000" dirty="0" smtClean="0">
                  <a:solidFill>
                    <a:srgbClr val="0070C0"/>
                  </a:solidFill>
                </a:rPr>
                <a:t>TOKYO</a:t>
              </a:r>
              <a:endParaRPr lang="en-US" sz="1000" dirty="0">
                <a:solidFill>
                  <a:srgbClr val="0070C0"/>
                </a:solidFill>
              </a:endParaRPr>
            </a:p>
          </p:txBody>
        </p:sp>
        <p:sp>
          <p:nvSpPr>
            <p:cNvPr id="92" name="Oval 91"/>
            <p:cNvSpPr/>
            <p:nvPr/>
          </p:nvSpPr>
          <p:spPr>
            <a:xfrm>
              <a:off x="4499190" y="3816429"/>
              <a:ext cx="45719" cy="45719"/>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93" name="TextBox 92"/>
            <p:cNvSpPr txBox="1"/>
            <p:nvPr/>
          </p:nvSpPr>
          <p:spPr>
            <a:xfrm>
              <a:off x="4744690" y="3077073"/>
              <a:ext cx="712054" cy="246221"/>
            </a:xfrm>
            <a:prstGeom prst="rect">
              <a:avLst/>
            </a:prstGeom>
            <a:noFill/>
          </p:spPr>
          <p:txBody>
            <a:bodyPr wrap="none" rtlCol="0">
              <a:spAutoFit/>
            </a:bodyPr>
            <a:lstStyle/>
            <a:p>
              <a:r>
                <a:rPr lang="en-US" sz="1000" dirty="0" smtClean="0">
                  <a:solidFill>
                    <a:srgbClr val="0070C0"/>
                  </a:solidFill>
                </a:rPr>
                <a:t>MOSCOW</a:t>
              </a:r>
              <a:endParaRPr lang="en-US" sz="1000" dirty="0">
                <a:solidFill>
                  <a:srgbClr val="0070C0"/>
                </a:solidFill>
              </a:endParaRPr>
            </a:p>
          </p:txBody>
        </p:sp>
        <p:sp>
          <p:nvSpPr>
            <p:cNvPr id="94" name="Oval 93"/>
            <p:cNvSpPr/>
            <p:nvPr/>
          </p:nvSpPr>
          <p:spPr>
            <a:xfrm>
              <a:off x="4748080" y="3177323"/>
              <a:ext cx="45719" cy="45719"/>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95" name="TextBox 94"/>
            <p:cNvSpPr txBox="1"/>
            <p:nvPr/>
          </p:nvSpPr>
          <p:spPr>
            <a:xfrm>
              <a:off x="4567312" y="2812710"/>
              <a:ext cx="588623" cy="246221"/>
            </a:xfrm>
            <a:prstGeom prst="rect">
              <a:avLst/>
            </a:prstGeom>
            <a:noFill/>
          </p:spPr>
          <p:txBody>
            <a:bodyPr wrap="none" rtlCol="0">
              <a:spAutoFit/>
            </a:bodyPr>
            <a:lstStyle/>
            <a:p>
              <a:r>
                <a:rPr lang="en-US" sz="1000" dirty="0" smtClean="0">
                  <a:solidFill>
                    <a:srgbClr val="0070C0"/>
                  </a:solidFill>
                </a:rPr>
                <a:t>BRAZIL</a:t>
              </a:r>
              <a:endParaRPr lang="en-US" sz="1000" dirty="0">
                <a:solidFill>
                  <a:srgbClr val="0070C0"/>
                </a:solidFill>
              </a:endParaRPr>
            </a:p>
          </p:txBody>
        </p:sp>
        <p:sp>
          <p:nvSpPr>
            <p:cNvPr id="96" name="Oval 95"/>
            <p:cNvSpPr/>
            <p:nvPr/>
          </p:nvSpPr>
          <p:spPr>
            <a:xfrm>
              <a:off x="4570702" y="2912960"/>
              <a:ext cx="45719" cy="45719"/>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sp>
          <p:nvSpPr>
            <p:cNvPr id="97" name="TextBox 96"/>
            <p:cNvSpPr txBox="1"/>
            <p:nvPr/>
          </p:nvSpPr>
          <p:spPr>
            <a:xfrm>
              <a:off x="4369490" y="2115979"/>
              <a:ext cx="534121" cy="246221"/>
            </a:xfrm>
            <a:prstGeom prst="rect">
              <a:avLst/>
            </a:prstGeom>
            <a:noFill/>
          </p:spPr>
          <p:txBody>
            <a:bodyPr wrap="none" rtlCol="0">
              <a:spAutoFit/>
            </a:bodyPr>
            <a:lstStyle/>
            <a:p>
              <a:r>
                <a:rPr lang="en-US" sz="1000" dirty="0" smtClean="0">
                  <a:solidFill>
                    <a:srgbClr val="00B050"/>
                  </a:solidFill>
                </a:rPr>
                <a:t>CHINA</a:t>
              </a:r>
              <a:endParaRPr lang="en-US" sz="1000" dirty="0">
                <a:solidFill>
                  <a:srgbClr val="00B050"/>
                </a:solidFill>
              </a:endParaRPr>
            </a:p>
          </p:txBody>
        </p:sp>
        <p:sp>
          <p:nvSpPr>
            <p:cNvPr id="98" name="Oval 97"/>
            <p:cNvSpPr/>
            <p:nvPr/>
          </p:nvSpPr>
          <p:spPr>
            <a:xfrm>
              <a:off x="4372880" y="2216229"/>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99" name="TextBox 98"/>
            <p:cNvSpPr txBox="1"/>
            <p:nvPr/>
          </p:nvSpPr>
          <p:spPr>
            <a:xfrm>
              <a:off x="4419600" y="1905000"/>
              <a:ext cx="601447" cy="246221"/>
            </a:xfrm>
            <a:prstGeom prst="rect">
              <a:avLst/>
            </a:prstGeom>
            <a:noFill/>
          </p:spPr>
          <p:txBody>
            <a:bodyPr wrap="none" rtlCol="0">
              <a:spAutoFit/>
            </a:bodyPr>
            <a:lstStyle/>
            <a:p>
              <a:r>
                <a:rPr lang="en-US" sz="1000" dirty="0" smtClean="0">
                  <a:solidFill>
                    <a:srgbClr val="00B050"/>
                  </a:solidFill>
                </a:rPr>
                <a:t>RUSSIA</a:t>
              </a:r>
              <a:endParaRPr lang="en-US" sz="1000" dirty="0">
                <a:solidFill>
                  <a:srgbClr val="00B050"/>
                </a:solidFill>
              </a:endParaRPr>
            </a:p>
          </p:txBody>
        </p:sp>
        <p:sp>
          <p:nvSpPr>
            <p:cNvPr id="100" name="Oval 99"/>
            <p:cNvSpPr/>
            <p:nvPr/>
          </p:nvSpPr>
          <p:spPr>
            <a:xfrm>
              <a:off x="4422990" y="2005250"/>
              <a:ext cx="45719" cy="45719"/>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01" name="TextBox 100"/>
            <p:cNvSpPr txBox="1"/>
            <p:nvPr/>
          </p:nvSpPr>
          <p:spPr>
            <a:xfrm>
              <a:off x="4443387" y="2016896"/>
              <a:ext cx="635110" cy="246221"/>
            </a:xfrm>
            <a:prstGeom prst="rect">
              <a:avLst/>
            </a:prstGeom>
            <a:noFill/>
          </p:spPr>
          <p:txBody>
            <a:bodyPr wrap="none" rtlCol="0">
              <a:spAutoFit/>
            </a:bodyPr>
            <a:lstStyle/>
            <a:p>
              <a:r>
                <a:rPr lang="en-US" sz="1000" dirty="0" smtClean="0">
                  <a:solidFill>
                    <a:srgbClr val="00B050"/>
                  </a:solidFill>
                </a:rPr>
                <a:t>FRANCE</a:t>
              </a:r>
              <a:endParaRPr lang="en-US" sz="1000" dirty="0">
                <a:solidFill>
                  <a:srgbClr val="00B050"/>
                </a:solidFill>
              </a:endParaRPr>
            </a:p>
          </p:txBody>
        </p:sp>
        <p:sp>
          <p:nvSpPr>
            <p:cNvPr id="102" name="Oval 101"/>
            <p:cNvSpPr/>
            <p:nvPr/>
          </p:nvSpPr>
          <p:spPr>
            <a:xfrm>
              <a:off x="4446777" y="2127171"/>
              <a:ext cx="45719" cy="502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03" name="TextBox 102"/>
            <p:cNvSpPr txBox="1"/>
            <p:nvPr/>
          </p:nvSpPr>
          <p:spPr>
            <a:xfrm>
              <a:off x="4546490" y="2420779"/>
              <a:ext cx="639919" cy="246221"/>
            </a:xfrm>
            <a:prstGeom prst="rect">
              <a:avLst/>
            </a:prstGeom>
            <a:noFill/>
          </p:spPr>
          <p:txBody>
            <a:bodyPr wrap="none" rtlCol="0">
              <a:spAutoFit/>
            </a:bodyPr>
            <a:lstStyle/>
            <a:p>
              <a:r>
                <a:rPr lang="en-US" sz="1000" dirty="0" smtClean="0">
                  <a:solidFill>
                    <a:srgbClr val="00B050"/>
                  </a:solidFill>
                </a:rPr>
                <a:t>EUROPE</a:t>
              </a:r>
              <a:endParaRPr lang="en-US" sz="1000" dirty="0">
                <a:solidFill>
                  <a:srgbClr val="00B050"/>
                </a:solidFill>
              </a:endParaRPr>
            </a:p>
          </p:txBody>
        </p:sp>
        <p:sp>
          <p:nvSpPr>
            <p:cNvPr id="104" name="Oval 103"/>
            <p:cNvSpPr/>
            <p:nvPr/>
          </p:nvSpPr>
          <p:spPr>
            <a:xfrm>
              <a:off x="4549880" y="2531054"/>
              <a:ext cx="45719" cy="502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05" name="Oval 104"/>
            <p:cNvSpPr/>
            <p:nvPr/>
          </p:nvSpPr>
          <p:spPr>
            <a:xfrm>
              <a:off x="4640271" y="2611423"/>
              <a:ext cx="45719" cy="502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06" name="TextBox 105"/>
            <p:cNvSpPr txBox="1"/>
            <p:nvPr/>
          </p:nvSpPr>
          <p:spPr>
            <a:xfrm>
              <a:off x="3888843" y="2478045"/>
              <a:ext cx="445956" cy="246221"/>
            </a:xfrm>
            <a:prstGeom prst="rect">
              <a:avLst/>
            </a:prstGeom>
            <a:noFill/>
          </p:spPr>
          <p:txBody>
            <a:bodyPr wrap="none" rtlCol="0">
              <a:spAutoFit/>
            </a:bodyPr>
            <a:lstStyle/>
            <a:p>
              <a:r>
                <a:rPr lang="en-US" sz="1000" dirty="0" smtClean="0">
                  <a:solidFill>
                    <a:srgbClr val="00B050"/>
                  </a:solidFill>
                </a:rPr>
                <a:t>ASIA</a:t>
              </a:r>
              <a:endParaRPr lang="en-US" sz="1000" dirty="0">
                <a:solidFill>
                  <a:srgbClr val="00B050"/>
                </a:solidFill>
              </a:endParaRPr>
            </a:p>
          </p:txBody>
        </p:sp>
        <p:sp>
          <p:nvSpPr>
            <p:cNvPr id="107" name="TextBox 106"/>
            <p:cNvSpPr txBox="1"/>
            <p:nvPr/>
          </p:nvSpPr>
          <p:spPr>
            <a:xfrm>
              <a:off x="4472557" y="2601992"/>
              <a:ext cx="539484" cy="223837"/>
            </a:xfrm>
            <a:prstGeom prst="rect">
              <a:avLst/>
            </a:prstGeom>
            <a:noFill/>
          </p:spPr>
          <p:txBody>
            <a:bodyPr wrap="none" rtlCol="0">
              <a:spAutoFit/>
            </a:bodyPr>
            <a:lstStyle/>
            <a:p>
              <a:r>
                <a:rPr lang="en-US" sz="1000" dirty="0" smtClean="0">
                  <a:solidFill>
                    <a:srgbClr val="00B050"/>
                  </a:solidFill>
                </a:rPr>
                <a:t>AFRICA</a:t>
              </a:r>
              <a:endParaRPr lang="en-US" sz="1000" dirty="0">
                <a:solidFill>
                  <a:srgbClr val="00B050"/>
                </a:solidFill>
              </a:endParaRPr>
            </a:p>
          </p:txBody>
        </p:sp>
        <p:sp>
          <p:nvSpPr>
            <p:cNvPr id="108" name="TextBox 107"/>
            <p:cNvSpPr txBox="1"/>
            <p:nvPr/>
          </p:nvSpPr>
          <p:spPr>
            <a:xfrm>
              <a:off x="3768159" y="2837901"/>
              <a:ext cx="699230" cy="246221"/>
            </a:xfrm>
            <a:prstGeom prst="rect">
              <a:avLst/>
            </a:prstGeom>
            <a:noFill/>
          </p:spPr>
          <p:txBody>
            <a:bodyPr wrap="none" rtlCol="0">
              <a:spAutoFit/>
            </a:bodyPr>
            <a:lstStyle/>
            <a:p>
              <a:r>
                <a:rPr lang="en-US" sz="1000" dirty="0" smtClean="0">
                  <a:solidFill>
                    <a:srgbClr val="00B050"/>
                  </a:solidFill>
                </a:rPr>
                <a:t>AMERICA</a:t>
              </a:r>
              <a:endParaRPr lang="en-US" sz="1000" dirty="0">
                <a:solidFill>
                  <a:srgbClr val="00B050"/>
                </a:solidFill>
              </a:endParaRPr>
            </a:p>
          </p:txBody>
        </p:sp>
        <p:sp>
          <p:nvSpPr>
            <p:cNvPr id="109" name="Oval 108"/>
            <p:cNvSpPr/>
            <p:nvPr/>
          </p:nvSpPr>
          <p:spPr>
            <a:xfrm>
              <a:off x="4476330" y="2697950"/>
              <a:ext cx="45719" cy="502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sp>
          <p:nvSpPr>
            <p:cNvPr id="110" name="Oval 109"/>
            <p:cNvSpPr/>
            <p:nvPr/>
          </p:nvSpPr>
          <p:spPr>
            <a:xfrm>
              <a:off x="4516688" y="2787258"/>
              <a:ext cx="45719" cy="50291"/>
            </a:xfrm>
            <a:prstGeom prst="ellipse">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B050"/>
                </a:solidFill>
              </a:endParaRPr>
            </a:p>
          </p:txBody>
        </p:sp>
        <p:cxnSp>
          <p:nvCxnSpPr>
            <p:cNvPr id="111" name="Straight Arrow Connector 110"/>
            <p:cNvCxnSpPr/>
            <p:nvPr/>
          </p:nvCxnSpPr>
          <p:spPr>
            <a:xfrm flipV="1">
              <a:off x="4390833" y="2843410"/>
              <a:ext cx="120949" cy="115269"/>
            </a:xfrm>
            <a:prstGeom prst="straightConnector1">
              <a:avLst/>
            </a:prstGeom>
            <a:ln>
              <a:solidFill>
                <a:srgbClr val="00B050"/>
              </a:solidFill>
              <a:tailEnd type="arrow" w="sm" len="sm"/>
            </a:ln>
          </p:spPr>
          <p:style>
            <a:lnRef idx="1">
              <a:schemeClr val="accent1"/>
            </a:lnRef>
            <a:fillRef idx="0">
              <a:schemeClr val="accent1"/>
            </a:fillRef>
            <a:effectRef idx="0">
              <a:schemeClr val="accent1"/>
            </a:effectRef>
            <a:fontRef idx="minor">
              <a:schemeClr val="tx1"/>
            </a:fontRef>
          </p:style>
        </p:cxnSp>
        <p:cxnSp>
          <p:nvCxnSpPr>
            <p:cNvPr id="113" name="Straight Arrow Connector 112"/>
            <p:cNvCxnSpPr/>
            <p:nvPr/>
          </p:nvCxnSpPr>
          <p:spPr>
            <a:xfrm>
              <a:off x="4267200" y="2601992"/>
              <a:ext cx="313125" cy="28320"/>
            </a:xfrm>
            <a:prstGeom prst="straightConnector1">
              <a:avLst/>
            </a:prstGeom>
            <a:ln>
              <a:solidFill>
                <a:srgbClr val="00B050"/>
              </a:solidFill>
              <a:tailEnd type="arrow" w="sm" len="sm"/>
            </a:ln>
          </p:spPr>
          <p:style>
            <a:lnRef idx="1">
              <a:schemeClr val="accent1"/>
            </a:lnRef>
            <a:fillRef idx="0">
              <a:schemeClr val="accent1"/>
            </a:fillRef>
            <a:effectRef idx="0">
              <a:schemeClr val="accent1"/>
            </a:effectRef>
            <a:fontRef idx="minor">
              <a:schemeClr val="tx1"/>
            </a:fontRef>
          </p:style>
        </p:cxnSp>
        <p:sp>
          <p:nvSpPr>
            <p:cNvPr id="118" name="TextBox 117"/>
            <p:cNvSpPr txBox="1"/>
            <p:nvPr/>
          </p:nvSpPr>
          <p:spPr>
            <a:xfrm>
              <a:off x="4523447" y="3531630"/>
              <a:ext cx="601447" cy="246221"/>
            </a:xfrm>
            <a:prstGeom prst="rect">
              <a:avLst/>
            </a:prstGeom>
            <a:noFill/>
          </p:spPr>
          <p:txBody>
            <a:bodyPr wrap="none" rtlCol="0">
              <a:spAutoFit/>
            </a:bodyPr>
            <a:lstStyle/>
            <a:p>
              <a:r>
                <a:rPr lang="en-US" sz="1000" dirty="0" smtClean="0">
                  <a:solidFill>
                    <a:srgbClr val="0070C0"/>
                  </a:solidFill>
                </a:rPr>
                <a:t>HAWAII</a:t>
              </a:r>
              <a:endParaRPr lang="en-US" sz="1000" dirty="0">
                <a:solidFill>
                  <a:srgbClr val="0070C0"/>
                </a:solidFill>
              </a:endParaRPr>
            </a:p>
          </p:txBody>
        </p:sp>
        <p:sp>
          <p:nvSpPr>
            <p:cNvPr id="119" name="Oval 118"/>
            <p:cNvSpPr/>
            <p:nvPr/>
          </p:nvSpPr>
          <p:spPr>
            <a:xfrm>
              <a:off x="4526837" y="3631880"/>
              <a:ext cx="45719" cy="45719"/>
            </a:xfrm>
            <a:prstGeom prst="ellipse">
              <a:avLst/>
            </a:prstGeom>
            <a:solidFill>
              <a:srgbClr val="0070C0"/>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0070C0"/>
                </a:solidFill>
              </a:endParaRPr>
            </a:p>
          </p:txBody>
        </p:sp>
      </p:grpSp>
    </p:spTree>
    <p:extLst>
      <p:ext uri="{BB962C8B-B14F-4D97-AF65-F5344CB8AC3E}">
        <p14:creationId xmlns:p14="http://schemas.microsoft.com/office/powerpoint/2010/main" val="2566368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1612392"/>
            <a:ext cx="8763000" cy="4407408"/>
          </a:xfrm>
        </p:spPr>
        <p:txBody>
          <a:bodyPr/>
          <a:lstStyle/>
          <a:p>
            <a:r>
              <a:rPr lang="en-US" dirty="0" smtClean="0"/>
              <a:t>CBOW (Continuous bag of words)</a:t>
            </a:r>
          </a:p>
          <a:p>
            <a:pPr lvl="1"/>
            <a:r>
              <a:rPr lang="en-US" dirty="0" smtClean="0"/>
              <a:t>5-10 words to the left and right of the center word and try to predict center word</a:t>
            </a:r>
          </a:p>
          <a:p>
            <a:pPr lvl="1"/>
            <a:r>
              <a:rPr lang="en-US" dirty="0" smtClean="0"/>
              <a:t>"If </a:t>
            </a:r>
            <a:r>
              <a:rPr lang="en-US" dirty="0"/>
              <a:t>you look at the record of global </a:t>
            </a:r>
            <a:r>
              <a:rPr lang="en-US" dirty="0" smtClean="0"/>
              <a:t>_______ data</a:t>
            </a:r>
            <a:r>
              <a:rPr lang="en-US" dirty="0"/>
              <a:t>, you will find that the late </a:t>
            </a:r>
            <a:r>
              <a:rPr lang="en-US" dirty="0" smtClean="0"/>
              <a:t>20</a:t>
            </a:r>
            <a:r>
              <a:rPr lang="en-US" baseline="30000" dirty="0" smtClean="0"/>
              <a:t>th</a:t>
            </a:r>
            <a:r>
              <a:rPr lang="en-US" dirty="0"/>
              <a:t> "</a:t>
            </a:r>
            <a:endParaRPr lang="en-US" baseline="30000" dirty="0" smtClean="0"/>
          </a:p>
          <a:p>
            <a:pPr marL="365760" lvl="1" indent="0">
              <a:buNone/>
            </a:pPr>
            <a:r>
              <a:rPr lang="en-US" dirty="0" smtClean="0"/>
              <a:t>                                                           temperature</a:t>
            </a:r>
          </a:p>
          <a:p>
            <a:pPr lvl="1"/>
            <a:r>
              <a:rPr lang="en-US" dirty="0" smtClean="0"/>
              <a:t>Predict the word given the context</a:t>
            </a:r>
          </a:p>
          <a:p>
            <a:pPr lvl="1"/>
            <a:r>
              <a:rPr lang="en-US" dirty="0" smtClean="0"/>
              <a:t>Example:  Google search</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lvl="1"/>
            <a:r>
              <a:rPr lang="en-US" dirty="0"/>
              <a:t>CBOW can be trained over </a:t>
            </a:r>
            <a:r>
              <a:rPr lang="en-US" dirty="0" smtClean="0"/>
              <a:t>billions of </a:t>
            </a:r>
            <a:r>
              <a:rPr lang="en-US" dirty="0"/>
              <a:t>words in one </a:t>
            </a:r>
            <a:r>
              <a:rPr lang="en-US" dirty="0" smtClean="0"/>
              <a:t>day. </a:t>
            </a:r>
            <a:br>
              <a:rPr lang="en-US" dirty="0" smtClean="0"/>
            </a:br>
            <a:r>
              <a:rPr lang="en-US" dirty="0" smtClean="0"/>
              <a:t>     – </a:t>
            </a:r>
            <a:r>
              <a:rPr lang="en-US" i="1" dirty="0" smtClean="0"/>
              <a:t>Lin </a:t>
            </a:r>
            <a:r>
              <a:rPr lang="en-US" i="1" dirty="0" err="1" smtClean="0"/>
              <a:t>Qiu</a:t>
            </a:r>
            <a:r>
              <a:rPr lang="en-US" i="1" dirty="0" smtClean="0"/>
              <a:t>, Microsoft Research, 2014</a:t>
            </a: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lvl="1"/>
            <a:endParaRPr lang="en-US" dirty="0"/>
          </a:p>
          <a:p>
            <a:pPr marL="708660" lvl="1" indent="-342900"/>
            <a:endParaRPr lang="en-US" dirty="0"/>
          </a:p>
        </p:txBody>
      </p:sp>
      <p:sp>
        <p:nvSpPr>
          <p:cNvPr id="3" name="Slide Number Placeholder 2"/>
          <p:cNvSpPr>
            <a:spLocks noGrp="1"/>
          </p:cNvSpPr>
          <p:nvPr>
            <p:ph type="sldNum" sz="quarter" idx="12"/>
          </p:nvPr>
        </p:nvSpPr>
        <p:spPr/>
        <p:txBody>
          <a:bodyPr/>
          <a:lstStyle/>
          <a:p>
            <a:fld id="{B4425F79-2322-4077-9FC7-095E2DF8E4B5}" type="slidenum">
              <a:rPr lang="en-US" smtClean="0"/>
              <a:t>19</a:t>
            </a:fld>
            <a:endParaRPr lang="en-US"/>
          </a:p>
        </p:txBody>
      </p:sp>
      <p:sp>
        <p:nvSpPr>
          <p:cNvPr id="4" name="Title 3"/>
          <p:cNvSpPr>
            <a:spLocks noGrp="1"/>
          </p:cNvSpPr>
          <p:nvPr>
            <p:ph type="title"/>
          </p:nvPr>
        </p:nvSpPr>
        <p:spPr/>
        <p:txBody>
          <a:bodyPr/>
          <a:lstStyle/>
          <a:p>
            <a:r>
              <a:rPr lang="en-US" dirty="0" smtClean="0"/>
              <a:t>CBOW</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3733800"/>
            <a:ext cx="7648575" cy="21621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813736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pc="0" dirty="0" smtClean="0"/>
              <a:t>Deep Learning and Word Vectors aren't that new </a:t>
            </a:r>
            <a:br>
              <a:rPr lang="en-US" spc="0" dirty="0" smtClean="0"/>
            </a:br>
            <a:r>
              <a:rPr lang="en-US" sz="1600" i="1" spc="0" dirty="0"/>
              <a:t>—</a:t>
            </a:r>
            <a:r>
              <a:rPr lang="en-US" sz="1600" i="1" spc="0" dirty="0" smtClean="0"/>
              <a:t> natural evolution of Natural Language Processing and Machine Learning</a:t>
            </a:r>
            <a:br>
              <a:rPr lang="en-US" sz="1600" i="1" spc="0" dirty="0" smtClean="0"/>
            </a:br>
            <a:endParaRPr lang="en-US" spc="0" dirty="0" smtClean="0"/>
          </a:p>
          <a:p>
            <a:pPr lvl="1"/>
            <a:r>
              <a:rPr lang="en-US" b="1" spc="0" dirty="0"/>
              <a:t>Deep </a:t>
            </a:r>
            <a:r>
              <a:rPr lang="en-US" b="1" spc="0" dirty="0" smtClean="0"/>
              <a:t>learning</a:t>
            </a:r>
            <a:r>
              <a:rPr lang="en-US" spc="0" dirty="0" smtClean="0"/>
              <a:t>, as the technique is known, involves applying layers of calculations to data, such as sound or images, to recognize key features and similarities. </a:t>
            </a:r>
          </a:p>
          <a:p>
            <a:pPr lvl="1"/>
            <a:r>
              <a:rPr lang="en-US" spc="0" dirty="0" smtClean="0"/>
              <a:t>It offers a powerful way for machines to recognize similarities that would normally be abstruse to a computer: the same face seen from different angles, for instance, or a word spoken in different accents. </a:t>
            </a:r>
            <a:r>
              <a:rPr lang="en-US" spc="0" dirty="0"/>
              <a:t/>
            </a:r>
            <a:br>
              <a:rPr lang="en-US" spc="0" dirty="0"/>
            </a:br>
            <a:r>
              <a:rPr lang="en-US" sz="1000" spc="0" dirty="0" smtClean="0"/>
              <a:t>  </a:t>
            </a:r>
            <a:r>
              <a:rPr lang="en-US" spc="0" dirty="0" smtClean="0"/>
              <a:t/>
            </a:r>
            <a:br>
              <a:rPr lang="en-US" spc="0" dirty="0" smtClean="0"/>
            </a:br>
            <a:r>
              <a:rPr lang="en-US" sz="1600" i="1" spc="0" dirty="0" smtClean="0"/>
              <a:t>Will Knight, Sr. Editor, AI for the MIT Technology Review on May 31, 2015</a:t>
            </a:r>
            <a:br>
              <a:rPr lang="en-US" sz="1600" i="1" spc="0" dirty="0" smtClean="0"/>
            </a:br>
            <a:endParaRPr lang="en-US" b="1" spc="0" dirty="0"/>
          </a:p>
          <a:p>
            <a:pPr lvl="1"/>
            <a:r>
              <a:rPr lang="en-US" b="1" spc="0" dirty="0" smtClean="0"/>
              <a:t>Word Vectors</a:t>
            </a:r>
            <a:r>
              <a:rPr lang="en-US" spc="0" dirty="0"/>
              <a:t>, Distributed representations of words in a vector space help learning algorithms to achieve </a:t>
            </a:r>
            <a:r>
              <a:rPr lang="en-US" spc="0" dirty="0" smtClean="0"/>
              <a:t>better performance </a:t>
            </a:r>
            <a:r>
              <a:rPr lang="en-US" spc="0" dirty="0"/>
              <a:t>in natural language processing tasks by grouping similar words. </a:t>
            </a:r>
            <a:br>
              <a:rPr lang="en-US" spc="0" dirty="0"/>
            </a:br>
            <a:r>
              <a:rPr lang="en-US" sz="500" spc="0" dirty="0" smtClean="0"/>
              <a:t> </a:t>
            </a:r>
            <a:r>
              <a:rPr lang="en-US" spc="0" dirty="0"/>
              <a:t/>
            </a:r>
            <a:br>
              <a:rPr lang="en-US" spc="0" dirty="0"/>
            </a:br>
            <a:r>
              <a:rPr lang="en-US" sz="1600" i="1" spc="0" dirty="0"/>
              <a:t>Tomas </a:t>
            </a:r>
            <a:r>
              <a:rPr lang="en-US" sz="1600" i="1" spc="0" dirty="0" err="1"/>
              <a:t>Mikolov</a:t>
            </a:r>
            <a:r>
              <a:rPr lang="en-US" sz="1600" i="1" spc="0" dirty="0"/>
              <a:t>, Google Engineer, Distributed Representations of Words and Phrases and their Compositionality</a:t>
            </a:r>
          </a:p>
        </p:txBody>
      </p:sp>
      <p:sp>
        <p:nvSpPr>
          <p:cNvPr id="2" name="Title 1"/>
          <p:cNvSpPr>
            <a:spLocks noGrp="1"/>
          </p:cNvSpPr>
          <p:nvPr>
            <p:ph type="title"/>
          </p:nvPr>
        </p:nvSpPr>
        <p:spPr/>
        <p:txBody>
          <a:bodyPr/>
          <a:lstStyle/>
          <a:p>
            <a:r>
              <a:rPr lang="en-US" dirty="0" smtClean="0"/>
              <a:t>Emphasis</a:t>
            </a:r>
            <a:endParaRPr lang="en-US" dirty="0"/>
          </a:p>
        </p:txBody>
      </p:sp>
      <p:sp>
        <p:nvSpPr>
          <p:cNvPr id="4" name="Slide Number Placeholder 3"/>
          <p:cNvSpPr>
            <a:spLocks noGrp="1"/>
          </p:cNvSpPr>
          <p:nvPr>
            <p:ph type="sldNum" sz="quarter" idx="12"/>
          </p:nvPr>
        </p:nvSpPr>
        <p:spPr/>
        <p:txBody>
          <a:bodyPr/>
          <a:lstStyle/>
          <a:p>
            <a:fld id="{B4425F79-2322-4077-9FC7-095E2DF8E4B5}" type="slidenum">
              <a:rPr lang="en-US" smtClean="0"/>
              <a:t>2</a:t>
            </a:fld>
            <a:endParaRPr lang="en-US"/>
          </a:p>
        </p:txBody>
      </p:sp>
    </p:spTree>
    <p:extLst>
      <p:ext uri="{BB962C8B-B14F-4D97-AF65-F5344CB8AC3E}">
        <p14:creationId xmlns:p14="http://schemas.microsoft.com/office/powerpoint/2010/main" val="19573993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1" y="1612392"/>
            <a:ext cx="8763000" cy="4407408"/>
          </a:xfrm>
        </p:spPr>
        <p:txBody>
          <a:bodyPr/>
          <a:lstStyle/>
          <a:p>
            <a:r>
              <a:rPr lang="en-US" dirty="0" smtClean="0"/>
              <a:t>Skip-gram</a:t>
            </a:r>
            <a:endParaRPr lang="en-US" dirty="0"/>
          </a:p>
          <a:p>
            <a:pPr lvl="1"/>
            <a:r>
              <a:rPr lang="en-US" dirty="0" smtClean="0"/>
              <a:t>Predict surrounding words based on center word</a:t>
            </a:r>
          </a:p>
          <a:p>
            <a:pPr lvl="1"/>
            <a:r>
              <a:rPr lang="en-US" dirty="0" smtClean="0"/>
              <a:t>Predict the context given the word</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pPr lvl="1"/>
            <a:r>
              <a:rPr lang="en-US" dirty="0" smtClean="0"/>
              <a:t>Slower, but better accuracy for infrequent words</a:t>
            </a:r>
            <a:br>
              <a:rPr lang="en-US" dirty="0" smtClean="0"/>
            </a:br>
            <a:endParaRPr lang="en-US" dirty="0" smtClean="0"/>
          </a:p>
          <a:p>
            <a:pPr marL="365760" lvl="1" indent="0">
              <a:buNone/>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a:p>
          <a:p>
            <a:pPr marL="708660" lvl="1" indent="-342900"/>
            <a:endParaRPr lang="en-US" dirty="0"/>
          </a:p>
        </p:txBody>
      </p:sp>
      <p:sp>
        <p:nvSpPr>
          <p:cNvPr id="3" name="Slide Number Placeholder 2"/>
          <p:cNvSpPr>
            <a:spLocks noGrp="1"/>
          </p:cNvSpPr>
          <p:nvPr>
            <p:ph type="sldNum" sz="quarter" idx="12"/>
          </p:nvPr>
        </p:nvSpPr>
        <p:spPr/>
        <p:txBody>
          <a:bodyPr/>
          <a:lstStyle/>
          <a:p>
            <a:fld id="{B4425F79-2322-4077-9FC7-095E2DF8E4B5}" type="slidenum">
              <a:rPr lang="en-US" smtClean="0"/>
              <a:t>20</a:t>
            </a:fld>
            <a:endParaRPr lang="en-US"/>
          </a:p>
        </p:txBody>
      </p:sp>
      <p:sp>
        <p:nvSpPr>
          <p:cNvPr id="4" name="Title 3"/>
          <p:cNvSpPr>
            <a:spLocks noGrp="1"/>
          </p:cNvSpPr>
          <p:nvPr>
            <p:ph type="title"/>
          </p:nvPr>
        </p:nvSpPr>
        <p:spPr/>
        <p:txBody>
          <a:bodyPr/>
          <a:lstStyle/>
          <a:p>
            <a:r>
              <a:rPr lang="en-US" dirty="0" smtClean="0"/>
              <a:t>Skip-gram</a:t>
            </a:r>
            <a:endParaRPr lang="en-US" dirty="0"/>
          </a:p>
        </p:txBody>
      </p:sp>
      <p:grpSp>
        <p:nvGrpSpPr>
          <p:cNvPr id="6" name="Group 5"/>
          <p:cNvGrpSpPr/>
          <p:nvPr/>
        </p:nvGrpSpPr>
        <p:grpSpPr>
          <a:xfrm>
            <a:off x="840088" y="2914650"/>
            <a:ext cx="7458075" cy="2571750"/>
            <a:chOff x="840088" y="2590800"/>
            <a:chExt cx="7458075" cy="2571750"/>
          </a:xfrm>
        </p:grpSpPr>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088" y="2590800"/>
              <a:ext cx="7458075" cy="2571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Freeform 4"/>
            <p:cNvSpPr/>
            <p:nvPr/>
          </p:nvSpPr>
          <p:spPr>
            <a:xfrm>
              <a:off x="3674852" y="4343399"/>
              <a:ext cx="1716656" cy="496019"/>
            </a:xfrm>
            <a:custGeom>
              <a:avLst/>
              <a:gdLst>
                <a:gd name="connsiteX0" fmla="*/ 1604513 w 1716656"/>
                <a:gd name="connsiteY0" fmla="*/ 146649 h 543464"/>
                <a:gd name="connsiteX1" fmla="*/ 1457864 w 1716656"/>
                <a:gd name="connsiteY1" fmla="*/ 86264 h 543464"/>
                <a:gd name="connsiteX2" fmla="*/ 1423358 w 1716656"/>
                <a:gd name="connsiteY2" fmla="*/ 77637 h 543464"/>
                <a:gd name="connsiteX3" fmla="*/ 1345720 w 1716656"/>
                <a:gd name="connsiteY3" fmla="*/ 51758 h 543464"/>
                <a:gd name="connsiteX4" fmla="*/ 1319841 w 1716656"/>
                <a:gd name="connsiteY4" fmla="*/ 43132 h 543464"/>
                <a:gd name="connsiteX5" fmla="*/ 1207698 w 1716656"/>
                <a:gd name="connsiteY5" fmla="*/ 25879 h 543464"/>
                <a:gd name="connsiteX6" fmla="*/ 1173192 w 1716656"/>
                <a:gd name="connsiteY6" fmla="*/ 17253 h 543464"/>
                <a:gd name="connsiteX7" fmla="*/ 879894 w 1716656"/>
                <a:gd name="connsiteY7" fmla="*/ 0 h 543464"/>
                <a:gd name="connsiteX8" fmla="*/ 379562 w 1716656"/>
                <a:gd name="connsiteY8" fmla="*/ 8626 h 543464"/>
                <a:gd name="connsiteX9" fmla="*/ 258792 w 1716656"/>
                <a:gd name="connsiteY9" fmla="*/ 43132 h 543464"/>
                <a:gd name="connsiteX10" fmla="*/ 207034 w 1716656"/>
                <a:gd name="connsiteY10" fmla="*/ 60385 h 543464"/>
                <a:gd name="connsiteX11" fmla="*/ 181154 w 1716656"/>
                <a:gd name="connsiteY11" fmla="*/ 69011 h 543464"/>
                <a:gd name="connsiteX12" fmla="*/ 138022 w 1716656"/>
                <a:gd name="connsiteY12" fmla="*/ 112143 h 543464"/>
                <a:gd name="connsiteX13" fmla="*/ 86264 w 1716656"/>
                <a:gd name="connsiteY13" fmla="*/ 129396 h 543464"/>
                <a:gd name="connsiteX14" fmla="*/ 60385 w 1716656"/>
                <a:gd name="connsiteY14" fmla="*/ 138022 h 543464"/>
                <a:gd name="connsiteX15" fmla="*/ 34505 w 1716656"/>
                <a:gd name="connsiteY15" fmla="*/ 155275 h 543464"/>
                <a:gd name="connsiteX16" fmla="*/ 8626 w 1716656"/>
                <a:gd name="connsiteY16" fmla="*/ 163902 h 543464"/>
                <a:gd name="connsiteX17" fmla="*/ 0 w 1716656"/>
                <a:gd name="connsiteY17" fmla="*/ 189781 h 543464"/>
                <a:gd name="connsiteX18" fmla="*/ 8626 w 1716656"/>
                <a:gd name="connsiteY18" fmla="*/ 327803 h 543464"/>
                <a:gd name="connsiteX19" fmla="*/ 25879 w 1716656"/>
                <a:gd name="connsiteY19" fmla="*/ 379562 h 543464"/>
                <a:gd name="connsiteX20" fmla="*/ 51758 w 1716656"/>
                <a:gd name="connsiteY20" fmla="*/ 405441 h 543464"/>
                <a:gd name="connsiteX21" fmla="*/ 94890 w 1716656"/>
                <a:gd name="connsiteY21" fmla="*/ 457200 h 543464"/>
                <a:gd name="connsiteX22" fmla="*/ 181154 w 1716656"/>
                <a:gd name="connsiteY22" fmla="*/ 508958 h 543464"/>
                <a:gd name="connsiteX23" fmla="*/ 232913 w 1716656"/>
                <a:gd name="connsiteY23" fmla="*/ 526211 h 543464"/>
                <a:gd name="connsiteX24" fmla="*/ 258792 w 1716656"/>
                <a:gd name="connsiteY24" fmla="*/ 534837 h 543464"/>
                <a:gd name="connsiteX25" fmla="*/ 431320 w 1716656"/>
                <a:gd name="connsiteY25" fmla="*/ 543464 h 543464"/>
                <a:gd name="connsiteX26" fmla="*/ 1216324 w 1716656"/>
                <a:gd name="connsiteY26" fmla="*/ 534837 h 543464"/>
                <a:gd name="connsiteX27" fmla="*/ 1259456 w 1716656"/>
                <a:gd name="connsiteY27" fmla="*/ 526211 h 543464"/>
                <a:gd name="connsiteX28" fmla="*/ 1371600 w 1716656"/>
                <a:gd name="connsiteY28" fmla="*/ 500332 h 543464"/>
                <a:gd name="connsiteX29" fmla="*/ 1475117 w 1716656"/>
                <a:gd name="connsiteY29" fmla="*/ 483079 h 543464"/>
                <a:gd name="connsiteX30" fmla="*/ 1526875 w 1716656"/>
                <a:gd name="connsiteY30" fmla="*/ 465826 h 543464"/>
                <a:gd name="connsiteX31" fmla="*/ 1595887 w 1716656"/>
                <a:gd name="connsiteY31" fmla="*/ 448573 h 543464"/>
                <a:gd name="connsiteX32" fmla="*/ 1621766 w 1716656"/>
                <a:gd name="connsiteY32" fmla="*/ 422694 h 543464"/>
                <a:gd name="connsiteX33" fmla="*/ 1647645 w 1716656"/>
                <a:gd name="connsiteY33" fmla="*/ 414068 h 543464"/>
                <a:gd name="connsiteX34" fmla="*/ 1673524 w 1716656"/>
                <a:gd name="connsiteY34" fmla="*/ 396815 h 543464"/>
                <a:gd name="connsiteX35" fmla="*/ 1716656 w 1716656"/>
                <a:gd name="connsiteY35" fmla="*/ 319177 h 543464"/>
                <a:gd name="connsiteX36" fmla="*/ 1699404 w 1716656"/>
                <a:gd name="connsiteY36" fmla="*/ 232913 h 543464"/>
                <a:gd name="connsiteX37" fmla="*/ 1682151 w 1716656"/>
                <a:gd name="connsiteY37" fmla="*/ 207034 h 543464"/>
                <a:gd name="connsiteX38" fmla="*/ 1656271 w 1716656"/>
                <a:gd name="connsiteY38" fmla="*/ 198407 h 543464"/>
                <a:gd name="connsiteX39" fmla="*/ 1647645 w 1716656"/>
                <a:gd name="connsiteY39" fmla="*/ 172528 h 543464"/>
                <a:gd name="connsiteX40" fmla="*/ 1613139 w 1716656"/>
                <a:gd name="connsiteY40" fmla="*/ 163902 h 543464"/>
                <a:gd name="connsiteX41" fmla="*/ 1587260 w 1716656"/>
                <a:gd name="connsiteY41" fmla="*/ 155275 h 543464"/>
                <a:gd name="connsiteX42" fmla="*/ 1604513 w 1716656"/>
                <a:gd name="connsiteY42" fmla="*/ 146649 h 5434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1716656" h="543464">
                  <a:moveTo>
                    <a:pt x="1604513" y="146649"/>
                  </a:moveTo>
                  <a:cubicBezTo>
                    <a:pt x="1582947" y="135147"/>
                    <a:pt x="1509150" y="99086"/>
                    <a:pt x="1457864" y="86264"/>
                  </a:cubicBezTo>
                  <a:cubicBezTo>
                    <a:pt x="1446362" y="83388"/>
                    <a:pt x="1434714" y="81044"/>
                    <a:pt x="1423358" y="77637"/>
                  </a:cubicBezTo>
                  <a:cubicBezTo>
                    <a:pt x="1423301" y="77620"/>
                    <a:pt x="1358687" y="56080"/>
                    <a:pt x="1345720" y="51758"/>
                  </a:cubicBezTo>
                  <a:cubicBezTo>
                    <a:pt x="1337094" y="48883"/>
                    <a:pt x="1328757" y="44915"/>
                    <a:pt x="1319841" y="43132"/>
                  </a:cubicBezTo>
                  <a:cubicBezTo>
                    <a:pt x="1187964" y="16755"/>
                    <a:pt x="1395632" y="57200"/>
                    <a:pt x="1207698" y="25879"/>
                  </a:cubicBezTo>
                  <a:cubicBezTo>
                    <a:pt x="1196003" y="23930"/>
                    <a:pt x="1185011" y="18186"/>
                    <a:pt x="1173192" y="17253"/>
                  </a:cubicBezTo>
                  <a:cubicBezTo>
                    <a:pt x="1075561" y="9545"/>
                    <a:pt x="879894" y="0"/>
                    <a:pt x="879894" y="0"/>
                  </a:cubicBezTo>
                  <a:cubicBezTo>
                    <a:pt x="713117" y="2875"/>
                    <a:pt x="546192" y="1052"/>
                    <a:pt x="379562" y="8626"/>
                  </a:cubicBezTo>
                  <a:cubicBezTo>
                    <a:pt x="354478" y="9766"/>
                    <a:pt x="285823" y="34122"/>
                    <a:pt x="258792" y="43132"/>
                  </a:cubicBezTo>
                  <a:lnTo>
                    <a:pt x="207034" y="60385"/>
                  </a:lnTo>
                  <a:lnTo>
                    <a:pt x="181154" y="69011"/>
                  </a:lnTo>
                  <a:cubicBezTo>
                    <a:pt x="166777" y="83388"/>
                    <a:pt x="155176" y="101227"/>
                    <a:pt x="138022" y="112143"/>
                  </a:cubicBezTo>
                  <a:cubicBezTo>
                    <a:pt x="122679" y="121907"/>
                    <a:pt x="103517" y="123645"/>
                    <a:pt x="86264" y="129396"/>
                  </a:cubicBezTo>
                  <a:lnTo>
                    <a:pt x="60385" y="138022"/>
                  </a:lnTo>
                  <a:cubicBezTo>
                    <a:pt x="51758" y="143773"/>
                    <a:pt x="43778" y="150638"/>
                    <a:pt x="34505" y="155275"/>
                  </a:cubicBezTo>
                  <a:cubicBezTo>
                    <a:pt x="26372" y="159342"/>
                    <a:pt x="15056" y="157472"/>
                    <a:pt x="8626" y="163902"/>
                  </a:cubicBezTo>
                  <a:cubicBezTo>
                    <a:pt x="2196" y="170332"/>
                    <a:pt x="2875" y="181155"/>
                    <a:pt x="0" y="189781"/>
                  </a:cubicBezTo>
                  <a:cubicBezTo>
                    <a:pt x="2875" y="235788"/>
                    <a:pt x="2398" y="282129"/>
                    <a:pt x="8626" y="327803"/>
                  </a:cubicBezTo>
                  <a:cubicBezTo>
                    <a:pt x="11083" y="345822"/>
                    <a:pt x="13019" y="366702"/>
                    <a:pt x="25879" y="379562"/>
                  </a:cubicBezTo>
                  <a:cubicBezTo>
                    <a:pt x="34505" y="388188"/>
                    <a:pt x="43948" y="396069"/>
                    <a:pt x="51758" y="405441"/>
                  </a:cubicBezTo>
                  <a:cubicBezTo>
                    <a:pt x="77988" y="436916"/>
                    <a:pt x="59080" y="429348"/>
                    <a:pt x="94890" y="457200"/>
                  </a:cubicBezTo>
                  <a:cubicBezTo>
                    <a:pt x="116329" y="473875"/>
                    <a:pt x="153542" y="497913"/>
                    <a:pt x="181154" y="508958"/>
                  </a:cubicBezTo>
                  <a:cubicBezTo>
                    <a:pt x="198039" y="515712"/>
                    <a:pt x="215660" y="520460"/>
                    <a:pt x="232913" y="526211"/>
                  </a:cubicBezTo>
                  <a:cubicBezTo>
                    <a:pt x="241539" y="529086"/>
                    <a:pt x="249710" y="534383"/>
                    <a:pt x="258792" y="534837"/>
                  </a:cubicBezTo>
                  <a:lnTo>
                    <a:pt x="431320" y="543464"/>
                  </a:lnTo>
                  <a:lnTo>
                    <a:pt x="1216324" y="534837"/>
                  </a:lnTo>
                  <a:cubicBezTo>
                    <a:pt x="1230983" y="534532"/>
                    <a:pt x="1245169" y="529508"/>
                    <a:pt x="1259456" y="526211"/>
                  </a:cubicBezTo>
                  <a:cubicBezTo>
                    <a:pt x="1325670" y="510931"/>
                    <a:pt x="1315742" y="510189"/>
                    <a:pt x="1371600" y="500332"/>
                  </a:cubicBezTo>
                  <a:lnTo>
                    <a:pt x="1475117" y="483079"/>
                  </a:lnTo>
                  <a:cubicBezTo>
                    <a:pt x="1492370" y="477328"/>
                    <a:pt x="1509042" y="469392"/>
                    <a:pt x="1526875" y="465826"/>
                  </a:cubicBezTo>
                  <a:cubicBezTo>
                    <a:pt x="1578924" y="455417"/>
                    <a:pt x="1556097" y="461837"/>
                    <a:pt x="1595887" y="448573"/>
                  </a:cubicBezTo>
                  <a:cubicBezTo>
                    <a:pt x="1604513" y="439947"/>
                    <a:pt x="1611615" y="429461"/>
                    <a:pt x="1621766" y="422694"/>
                  </a:cubicBezTo>
                  <a:cubicBezTo>
                    <a:pt x="1629332" y="417650"/>
                    <a:pt x="1639512" y="418134"/>
                    <a:pt x="1647645" y="414068"/>
                  </a:cubicBezTo>
                  <a:cubicBezTo>
                    <a:pt x="1656918" y="409431"/>
                    <a:pt x="1664898" y="402566"/>
                    <a:pt x="1673524" y="396815"/>
                  </a:cubicBezTo>
                  <a:cubicBezTo>
                    <a:pt x="1713074" y="337490"/>
                    <a:pt x="1701473" y="364728"/>
                    <a:pt x="1716656" y="319177"/>
                  </a:cubicBezTo>
                  <a:cubicBezTo>
                    <a:pt x="1713478" y="296927"/>
                    <a:pt x="1711448" y="257002"/>
                    <a:pt x="1699404" y="232913"/>
                  </a:cubicBezTo>
                  <a:cubicBezTo>
                    <a:pt x="1694767" y="223640"/>
                    <a:pt x="1690247" y="213511"/>
                    <a:pt x="1682151" y="207034"/>
                  </a:cubicBezTo>
                  <a:cubicBezTo>
                    <a:pt x="1675050" y="201353"/>
                    <a:pt x="1664898" y="201283"/>
                    <a:pt x="1656271" y="198407"/>
                  </a:cubicBezTo>
                  <a:cubicBezTo>
                    <a:pt x="1653396" y="189781"/>
                    <a:pt x="1654745" y="178208"/>
                    <a:pt x="1647645" y="172528"/>
                  </a:cubicBezTo>
                  <a:cubicBezTo>
                    <a:pt x="1638387" y="165122"/>
                    <a:pt x="1624539" y="167159"/>
                    <a:pt x="1613139" y="163902"/>
                  </a:cubicBezTo>
                  <a:cubicBezTo>
                    <a:pt x="1604396" y="161404"/>
                    <a:pt x="1595886" y="158151"/>
                    <a:pt x="1587260" y="155275"/>
                  </a:cubicBezTo>
                  <a:cubicBezTo>
                    <a:pt x="1568412" y="127004"/>
                    <a:pt x="1626079" y="158151"/>
                    <a:pt x="1604513" y="146649"/>
                  </a:cubicBezTo>
                  <a:close/>
                </a:path>
              </a:pathLst>
            </a:cu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580660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1" y="1719071"/>
            <a:ext cx="2514600" cy="4407408"/>
          </a:xfrm>
        </p:spPr>
        <p:txBody>
          <a:bodyPr/>
          <a:lstStyle/>
          <a:p>
            <a:r>
              <a:rPr lang="en-US" dirty="0" smtClean="0"/>
              <a:t>The two sentences</a:t>
            </a:r>
            <a:br>
              <a:rPr lang="en-US" dirty="0" smtClean="0"/>
            </a:br>
            <a:r>
              <a:rPr lang="en-US" dirty="0" smtClean="0"/>
              <a:t>were not a previously used example</a:t>
            </a:r>
            <a:br>
              <a:rPr lang="en-US" dirty="0" smtClean="0"/>
            </a:br>
            <a:endParaRPr lang="en-US" dirty="0" smtClean="0"/>
          </a:p>
          <a:p>
            <a:r>
              <a:rPr lang="en-US" dirty="0" smtClean="0"/>
              <a:t>Notice how nouns (both plural and singular) are compared to other nouns, etc.</a:t>
            </a:r>
            <a:br>
              <a:rPr lang="en-US" dirty="0" smtClean="0"/>
            </a:br>
            <a:endParaRPr lang="en-US" dirty="0" smtClean="0"/>
          </a:p>
          <a:p>
            <a:r>
              <a:rPr lang="en-US" dirty="0" smtClean="0"/>
              <a:t>Do you agree with the semantic similarities?</a:t>
            </a:r>
          </a:p>
          <a:p>
            <a:endParaRPr lang="en-US" dirty="0" smtClean="0"/>
          </a:p>
          <a:p>
            <a:endParaRPr lang="en-US" dirty="0"/>
          </a:p>
        </p:txBody>
      </p:sp>
      <p:sp>
        <p:nvSpPr>
          <p:cNvPr id="3" name="Slide Number Placeholder 2"/>
          <p:cNvSpPr>
            <a:spLocks noGrp="1"/>
          </p:cNvSpPr>
          <p:nvPr>
            <p:ph type="sldNum" sz="quarter" idx="12"/>
          </p:nvPr>
        </p:nvSpPr>
        <p:spPr/>
        <p:txBody>
          <a:bodyPr/>
          <a:lstStyle/>
          <a:p>
            <a:fld id="{B4425F79-2322-4077-9FC7-095E2DF8E4B5}" type="slidenum">
              <a:rPr lang="en-US" smtClean="0"/>
              <a:t>21</a:t>
            </a:fld>
            <a:endParaRPr lang="en-US"/>
          </a:p>
        </p:txBody>
      </p:sp>
      <p:sp>
        <p:nvSpPr>
          <p:cNvPr id="4" name="Title 3"/>
          <p:cNvSpPr>
            <a:spLocks noGrp="1"/>
          </p:cNvSpPr>
          <p:nvPr>
            <p:ph type="title"/>
          </p:nvPr>
        </p:nvSpPr>
        <p:spPr>
          <a:xfrm>
            <a:off x="228600" y="457200"/>
            <a:ext cx="2590800" cy="1054394"/>
          </a:xfrm>
        </p:spPr>
        <p:txBody>
          <a:bodyPr/>
          <a:lstStyle/>
          <a:p>
            <a:r>
              <a:rPr lang="en-US" sz="2400" dirty="0" smtClean="0"/>
              <a:t>Another Implementation</a:t>
            </a:r>
            <a:br>
              <a:rPr lang="en-US" sz="2400" dirty="0" smtClean="0"/>
            </a:br>
            <a:r>
              <a:rPr lang="en-US" sz="2400" dirty="0" smtClean="0"/>
              <a:t/>
            </a:r>
            <a:br>
              <a:rPr lang="en-US" sz="2400" dirty="0" smtClean="0"/>
            </a:br>
            <a:r>
              <a:rPr lang="en-US" sz="1400" cap="none" spc="0" dirty="0"/>
              <a:t>http://ws4jdemo.appspot.com</a:t>
            </a:r>
            <a:r>
              <a:rPr lang="en-US" sz="1400" dirty="0"/>
              <a:t/>
            </a:r>
            <a:br>
              <a:rPr lang="en-US" sz="1400" dirty="0"/>
            </a:br>
            <a:endParaRPr lang="en-US" sz="2400" dirty="0"/>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95600" y="25880"/>
            <a:ext cx="6134100" cy="68148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8049459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719071"/>
            <a:ext cx="2133599" cy="4407408"/>
          </a:xfrm>
        </p:spPr>
        <p:txBody>
          <a:bodyPr>
            <a:noAutofit/>
          </a:bodyPr>
          <a:lstStyle/>
          <a:p>
            <a:pPr marL="45720" indent="0">
              <a:buNone/>
            </a:pPr>
            <a:r>
              <a:rPr lang="en-US" sz="1600" spc="0" dirty="0"/>
              <a:t>The Euclidean distance (or cosine similarity) between two word vectors provides an effective method for measuring the linguistic or semantic similarity of the </a:t>
            </a:r>
            <a:r>
              <a:rPr lang="en-US" sz="1600" spc="0" dirty="0" smtClean="0"/>
              <a:t>corresponding </a:t>
            </a:r>
            <a:r>
              <a:rPr lang="en-US" sz="1600" spc="0" dirty="0"/>
              <a:t>words. </a:t>
            </a:r>
            <a:r>
              <a:rPr lang="en-US" sz="1600" spc="0" dirty="0" smtClean="0"/>
              <a:t/>
            </a:r>
            <a:br>
              <a:rPr lang="en-US" sz="1600" spc="0" dirty="0" smtClean="0"/>
            </a:br>
            <a:r>
              <a:rPr lang="en-US" sz="1600" spc="0" dirty="0" smtClean="0"/>
              <a:t/>
            </a:r>
            <a:br>
              <a:rPr lang="en-US" sz="1600" spc="0" dirty="0" smtClean="0"/>
            </a:br>
            <a:r>
              <a:rPr lang="en-US" sz="1600" spc="0" dirty="0" smtClean="0"/>
              <a:t>Sometimes</a:t>
            </a:r>
            <a:r>
              <a:rPr lang="en-US" sz="1600" spc="0" dirty="0"/>
              <a:t>, the nearest neighbors according to this metric reveal rare but relevant words that lie outside an average human's vocabulary.</a:t>
            </a:r>
          </a:p>
        </p:txBody>
      </p:sp>
      <p:sp>
        <p:nvSpPr>
          <p:cNvPr id="3" name="Title 2"/>
          <p:cNvSpPr>
            <a:spLocks noGrp="1"/>
          </p:cNvSpPr>
          <p:nvPr>
            <p:ph type="title"/>
          </p:nvPr>
        </p:nvSpPr>
        <p:spPr/>
        <p:txBody>
          <a:bodyPr/>
          <a:lstStyle/>
          <a:p>
            <a:r>
              <a:rPr lang="en-US" dirty="0" smtClean="0"/>
              <a:t>More on </a:t>
            </a:r>
            <a:r>
              <a:rPr lang="en-US" dirty="0"/>
              <a:t>Word Vectors</a:t>
            </a:r>
            <a:br>
              <a:rPr lang="en-US" dirty="0"/>
            </a:br>
            <a:r>
              <a:rPr lang="en-US" sz="2400" cap="none" dirty="0"/>
              <a:t>http://nlp.stanford.edu/projects/glove/</a:t>
            </a:r>
          </a:p>
        </p:txBody>
      </p:sp>
      <p:pic>
        <p:nvPicPr>
          <p:cNvPr id="1026" name="Picture 2" descr="http://nlp.stanford.edu/projects/glove/images/man_woma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483996"/>
            <a:ext cx="6705600" cy="5196840"/>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B4425F79-2322-4077-9FC7-095E2DF8E4B5}" type="slidenum">
              <a:rPr lang="en-US" smtClean="0"/>
              <a:t>3</a:t>
            </a:fld>
            <a:endParaRPr lang="en-US"/>
          </a:p>
        </p:txBody>
      </p:sp>
    </p:spTree>
    <p:extLst>
      <p:ext uri="{BB962C8B-B14F-4D97-AF65-F5344CB8AC3E}">
        <p14:creationId xmlns:p14="http://schemas.microsoft.com/office/powerpoint/2010/main" val="4061502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600200"/>
            <a:ext cx="8839199" cy="4407408"/>
          </a:xfrm>
        </p:spPr>
        <p:txBody>
          <a:bodyPr>
            <a:noAutofit/>
          </a:bodyPr>
          <a:lstStyle/>
          <a:p>
            <a:r>
              <a:rPr lang="en-US" sz="1400" dirty="0" smtClean="0"/>
              <a:t>"We </a:t>
            </a:r>
            <a:r>
              <a:rPr lang="en-US" sz="1400" dirty="0"/>
              <a:t>have found that a simple vector offset method based on cosine distance is remarkably effective in solving these questions. In this method, we assume relationships are present as vector offsets, so that in the embedding space, all pairs of words sharing a particular relation are related by the same constant offset</a:t>
            </a:r>
            <a:r>
              <a:rPr lang="en-US" sz="1400" dirty="0" smtClean="0"/>
              <a:t>." – Tomas </a:t>
            </a:r>
            <a:r>
              <a:rPr lang="en-US" sz="1400" dirty="0" err="1" smtClean="0"/>
              <a:t>Mikolov</a:t>
            </a:r>
            <a:r>
              <a:rPr lang="en-US" sz="1400" dirty="0" smtClean="0"/>
              <a:t>, </a:t>
            </a:r>
            <a:r>
              <a:rPr lang="en-US" sz="1400" dirty="0"/>
              <a:t>Microsoft Research, </a:t>
            </a:r>
            <a:r>
              <a:rPr lang="en-US" sz="1400" i="1" dirty="0"/>
              <a:t>Linguistic Regularities in Continuous Space Word </a:t>
            </a:r>
            <a:r>
              <a:rPr lang="en-US" sz="1400" i="1" dirty="0" smtClean="0"/>
              <a:t>Representations</a:t>
            </a:r>
            <a:r>
              <a:rPr lang="en-US" sz="1400" dirty="0" smtClean="0"/>
              <a:t>, 2013</a:t>
            </a:r>
            <a:br>
              <a:rPr lang="en-US" sz="1400" dirty="0" smtClean="0"/>
            </a:br>
            <a:endParaRPr lang="en-US" sz="1400" dirty="0"/>
          </a:p>
          <a:p>
            <a:endParaRPr lang="en-US" sz="1400" i="1" dirty="0" smtClean="0"/>
          </a:p>
          <a:p>
            <a:endParaRPr lang="en-US" sz="1400" i="1" dirty="0"/>
          </a:p>
        </p:txBody>
      </p:sp>
      <p:sp>
        <p:nvSpPr>
          <p:cNvPr id="3" name="Slide Number Placeholder 2"/>
          <p:cNvSpPr>
            <a:spLocks noGrp="1"/>
          </p:cNvSpPr>
          <p:nvPr>
            <p:ph type="sldNum" sz="quarter" idx="12"/>
          </p:nvPr>
        </p:nvSpPr>
        <p:spPr/>
        <p:txBody>
          <a:bodyPr/>
          <a:lstStyle/>
          <a:p>
            <a:fld id="{B4425F79-2322-4077-9FC7-095E2DF8E4B5}" type="slidenum">
              <a:rPr lang="en-US" smtClean="0"/>
              <a:t>4</a:t>
            </a:fld>
            <a:endParaRPr lang="en-US"/>
          </a:p>
        </p:txBody>
      </p:sp>
      <p:sp>
        <p:nvSpPr>
          <p:cNvPr id="4" name="Title 3"/>
          <p:cNvSpPr>
            <a:spLocks noGrp="1"/>
          </p:cNvSpPr>
          <p:nvPr>
            <p:ph type="title"/>
          </p:nvPr>
        </p:nvSpPr>
        <p:spPr/>
        <p:txBody>
          <a:bodyPr/>
          <a:lstStyle/>
          <a:p>
            <a:r>
              <a:rPr lang="en-US" dirty="0" smtClean="0"/>
              <a:t>Word Vectors</a:t>
            </a:r>
            <a:br>
              <a:rPr lang="en-US" dirty="0" smtClean="0"/>
            </a:br>
            <a:r>
              <a:rPr lang="en-US" dirty="0" err="1" smtClean="0"/>
              <a:t>Mikolov's</a:t>
            </a:r>
            <a:r>
              <a:rPr lang="en-US" dirty="0" smtClean="0"/>
              <a:t> Research</a:t>
            </a: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2895600"/>
            <a:ext cx="4800600" cy="34560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Content Placeholder 1"/>
          <p:cNvSpPr txBox="1">
            <a:spLocks/>
          </p:cNvSpPr>
          <p:nvPr/>
        </p:nvSpPr>
        <p:spPr>
          <a:xfrm>
            <a:off x="152400" y="2667000"/>
            <a:ext cx="4114800" cy="4407408"/>
          </a:xfrm>
          <a:prstGeom prst="rect">
            <a:avLst/>
          </a:prstGeom>
        </p:spPr>
        <p:txBody>
          <a:bodyPr vert="horz" lIns="91440" tIns="45720" rIns="91440" bIns="45720" rtlCol="0">
            <a:noAutofit/>
          </a:bodyPr>
          <a:lstStyle>
            <a:lvl1pPr marL="274320" indent="-228600" algn="l" defTabSz="914400" rtl="0" eaLnBrk="1" latinLnBrk="0" hangingPunct="1">
              <a:spcBef>
                <a:spcPct val="20000"/>
              </a:spcBef>
              <a:buClr>
                <a:schemeClr val="accent1"/>
              </a:buClr>
              <a:buFont typeface="Wingdings 2" pitchFamily="18" charset="2"/>
              <a:buChar char=""/>
              <a:defRPr sz="2000" kern="1200" spc="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spc="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r>
              <a:rPr lang="en-US" sz="1400" dirty="0" smtClean="0"/>
              <a:t>"Because of the much lower computational complexity, it is possible to compute very accurate high dimensional word vectors from</a:t>
            </a:r>
            <a:br>
              <a:rPr lang="en-US" sz="1400" dirty="0" smtClean="0"/>
            </a:br>
            <a:r>
              <a:rPr lang="en-US" sz="1400" dirty="0" smtClean="0"/>
              <a:t>a much larger data set."  -- Tomas </a:t>
            </a:r>
            <a:r>
              <a:rPr lang="en-US" sz="1400" dirty="0" err="1" smtClean="0"/>
              <a:t>Mikolov</a:t>
            </a:r>
            <a:r>
              <a:rPr lang="en-US" sz="1400" dirty="0" smtClean="0"/>
              <a:t>, Google, </a:t>
            </a:r>
            <a:r>
              <a:rPr lang="en-US" sz="1400" i="1" dirty="0" smtClean="0"/>
              <a:t>Efficient Estimation of Word Representations in Vector Space, 2013 </a:t>
            </a:r>
            <a:br>
              <a:rPr lang="en-US" sz="1400" i="1" dirty="0" smtClean="0"/>
            </a:br>
            <a:endParaRPr lang="en-US" sz="1400" i="1" dirty="0" smtClean="0"/>
          </a:p>
          <a:p>
            <a:r>
              <a:rPr lang="en-US" sz="1400" dirty="0" smtClean="0"/>
              <a:t>"To maximize the accuracy on the phrase analogy task, we increased the amount of the training data by using a dataset with about 33 billion words… This resulted in a model that reached an accuracy of 72%. We achieved lower accuracy 66% when we reduced the size of the training dataset to 6B words, which suggests that the large amount of the training data is crucial." -- Tomas </a:t>
            </a:r>
            <a:r>
              <a:rPr lang="en-US" sz="1400" dirty="0" err="1" smtClean="0"/>
              <a:t>Mikolov</a:t>
            </a:r>
            <a:r>
              <a:rPr lang="en-US" sz="1400" dirty="0" smtClean="0"/>
              <a:t>, Google, </a:t>
            </a:r>
            <a:r>
              <a:rPr lang="en-US" sz="1400" i="1" dirty="0" smtClean="0"/>
              <a:t>Distributed Representations of Words and Phrases and their Compositionality, 2013 </a:t>
            </a:r>
            <a:br>
              <a:rPr lang="en-US" sz="1400" i="1" dirty="0" smtClean="0"/>
            </a:br>
            <a:endParaRPr lang="en-US" sz="1400" i="1" dirty="0" smtClean="0"/>
          </a:p>
          <a:p>
            <a:endParaRPr lang="en-US" sz="1400" i="1" dirty="0" smtClean="0"/>
          </a:p>
          <a:p>
            <a:endParaRPr lang="en-US" sz="1400" i="1" dirty="0"/>
          </a:p>
        </p:txBody>
      </p:sp>
      <p:sp>
        <p:nvSpPr>
          <p:cNvPr id="6" name="TextBox 5"/>
          <p:cNvSpPr txBox="1"/>
          <p:nvPr/>
        </p:nvSpPr>
        <p:spPr>
          <a:xfrm>
            <a:off x="4191000" y="6316889"/>
            <a:ext cx="4897110" cy="276999"/>
          </a:xfrm>
          <a:prstGeom prst="rect">
            <a:avLst/>
          </a:prstGeom>
          <a:noFill/>
        </p:spPr>
        <p:txBody>
          <a:bodyPr wrap="none" rtlCol="0">
            <a:spAutoFit/>
          </a:bodyPr>
          <a:lstStyle/>
          <a:p>
            <a:r>
              <a:rPr lang="en-US" sz="1200" i="1" dirty="0"/>
              <a:t>From Linguistic Regularities in Continuous Space Word Representations</a:t>
            </a:r>
          </a:p>
        </p:txBody>
      </p:sp>
    </p:spTree>
    <p:extLst>
      <p:ext uri="{BB962C8B-B14F-4D97-AF65-F5344CB8AC3E}">
        <p14:creationId xmlns:p14="http://schemas.microsoft.com/office/powerpoint/2010/main" val="3633232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591235"/>
            <a:ext cx="8407893" cy="4407408"/>
          </a:xfrm>
        </p:spPr>
        <p:txBody>
          <a:bodyPr/>
          <a:lstStyle/>
          <a:p>
            <a:r>
              <a:rPr lang="en-US" spc="0" dirty="0">
                <a:hlinkClick r:id="rId2"/>
              </a:rPr>
              <a:t>http://</a:t>
            </a:r>
            <a:r>
              <a:rPr lang="en-US" spc="0" dirty="0" smtClean="0">
                <a:hlinkClick r:id="rId2"/>
              </a:rPr>
              <a:t>jackmyers.info/hci/lessons/08/w2vDemo.html</a:t>
            </a:r>
            <a:r>
              <a:rPr lang="en-US" spc="0" dirty="0" smtClean="0"/>
              <a:t> </a:t>
            </a:r>
            <a:endParaRPr lang="en-US" spc="0" dirty="0"/>
          </a:p>
        </p:txBody>
      </p:sp>
      <p:sp>
        <p:nvSpPr>
          <p:cNvPr id="3" name="Title 2"/>
          <p:cNvSpPr>
            <a:spLocks noGrp="1"/>
          </p:cNvSpPr>
          <p:nvPr>
            <p:ph type="title"/>
          </p:nvPr>
        </p:nvSpPr>
        <p:spPr/>
        <p:txBody>
          <a:bodyPr/>
          <a:lstStyle/>
          <a:p>
            <a:r>
              <a:rPr lang="en-US" dirty="0" smtClean="0"/>
              <a:t>Demo:  Google's word2vec</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96378" y="1996223"/>
            <a:ext cx="6734175" cy="486177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Slide Number Placeholder 3"/>
          <p:cNvSpPr>
            <a:spLocks noGrp="1"/>
          </p:cNvSpPr>
          <p:nvPr>
            <p:ph type="sldNum" sz="quarter" idx="12"/>
          </p:nvPr>
        </p:nvSpPr>
        <p:spPr/>
        <p:txBody>
          <a:bodyPr/>
          <a:lstStyle/>
          <a:p>
            <a:fld id="{B4425F79-2322-4077-9FC7-095E2DF8E4B5}" type="slidenum">
              <a:rPr lang="en-US" smtClean="0"/>
              <a:t>5</a:t>
            </a:fld>
            <a:endParaRPr lang="en-US"/>
          </a:p>
        </p:txBody>
      </p:sp>
    </p:spTree>
    <p:extLst>
      <p:ext uri="{BB962C8B-B14F-4D97-AF65-F5344CB8AC3E}">
        <p14:creationId xmlns:p14="http://schemas.microsoft.com/office/powerpoint/2010/main" val="19259468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pc="0" dirty="0" smtClean="0"/>
              <a:t>Deep Learning and Word Vectors aren't that new </a:t>
            </a:r>
            <a:br>
              <a:rPr lang="en-US" spc="0" dirty="0" smtClean="0"/>
            </a:br>
            <a:r>
              <a:rPr lang="en-US" sz="1600" i="1" spc="0" dirty="0"/>
              <a:t>—</a:t>
            </a:r>
            <a:r>
              <a:rPr lang="en-US" sz="1600" i="1" spc="0" dirty="0" smtClean="0"/>
              <a:t> natural evolution of Natural Language Processing and Machine Learning</a:t>
            </a:r>
            <a:br>
              <a:rPr lang="en-US" sz="1600" i="1" spc="0" dirty="0" smtClean="0"/>
            </a:br>
            <a:endParaRPr lang="en-US" sz="1600" i="1" spc="0" dirty="0" smtClean="0"/>
          </a:p>
          <a:p>
            <a:r>
              <a:rPr lang="en-US" spc="0" dirty="0" smtClean="0"/>
              <a:t>What is new:</a:t>
            </a:r>
          </a:p>
          <a:p>
            <a:pPr lvl="1"/>
            <a:r>
              <a:rPr lang="en-US" b="1" spc="0" dirty="0" smtClean="0"/>
              <a:t>Fast Training</a:t>
            </a:r>
            <a:r>
              <a:rPr lang="en-US" spc="0" dirty="0" smtClean="0"/>
              <a:t>:  better algorithms, Graphics Processing Units (GPUs)</a:t>
            </a:r>
          </a:p>
          <a:p>
            <a:pPr lvl="1"/>
            <a:r>
              <a:rPr lang="en-US" b="1" spc="0" dirty="0" smtClean="0"/>
              <a:t>Uses in Real NLP Systems</a:t>
            </a:r>
          </a:p>
          <a:p>
            <a:pPr lvl="2"/>
            <a:r>
              <a:rPr lang="en-US" spc="0" dirty="0" smtClean="0"/>
              <a:t>Analogies like man : woman :: king : queen only a very primitive beginning</a:t>
            </a:r>
            <a:endParaRPr lang="en-US" spc="0" dirty="0"/>
          </a:p>
        </p:txBody>
      </p:sp>
      <p:sp>
        <p:nvSpPr>
          <p:cNvPr id="2" name="Title 1"/>
          <p:cNvSpPr>
            <a:spLocks noGrp="1"/>
          </p:cNvSpPr>
          <p:nvPr>
            <p:ph type="title"/>
          </p:nvPr>
        </p:nvSpPr>
        <p:spPr/>
        <p:txBody>
          <a:bodyPr/>
          <a:lstStyle/>
          <a:p>
            <a:r>
              <a:rPr lang="en-US" dirty="0" smtClean="0"/>
              <a:t>Emphasis</a:t>
            </a:r>
            <a:endParaRPr lang="en-US" dirty="0"/>
          </a:p>
        </p:txBody>
      </p:sp>
      <p:sp>
        <p:nvSpPr>
          <p:cNvPr id="4" name="Slide Number Placeholder 3"/>
          <p:cNvSpPr>
            <a:spLocks noGrp="1"/>
          </p:cNvSpPr>
          <p:nvPr>
            <p:ph type="sldNum" sz="quarter" idx="12"/>
          </p:nvPr>
        </p:nvSpPr>
        <p:spPr/>
        <p:txBody>
          <a:bodyPr/>
          <a:lstStyle/>
          <a:p>
            <a:fld id="{B4425F79-2322-4077-9FC7-095E2DF8E4B5}" type="slidenum">
              <a:rPr lang="en-US" smtClean="0"/>
              <a:t>6</a:t>
            </a:fld>
            <a:endParaRPr lang="en-US"/>
          </a:p>
        </p:txBody>
      </p:sp>
    </p:spTree>
    <p:extLst>
      <p:ext uri="{BB962C8B-B14F-4D97-AF65-F5344CB8AC3E}">
        <p14:creationId xmlns:p14="http://schemas.microsoft.com/office/powerpoint/2010/main" val="8398107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600200"/>
            <a:ext cx="8407893" cy="4407408"/>
          </a:xfrm>
        </p:spPr>
        <p:txBody>
          <a:bodyPr/>
          <a:lstStyle/>
          <a:p>
            <a:r>
              <a:rPr lang="en-US" spc="0" dirty="0" smtClean="0"/>
              <a:t>Complex preprocessing pipelines</a:t>
            </a:r>
          </a:p>
          <a:p>
            <a:pPr lvl="1"/>
            <a:r>
              <a:rPr lang="en-US" spc="0" dirty="0" smtClean="0"/>
              <a:t>Boilerplate detection (HTML tags, etc.)</a:t>
            </a:r>
          </a:p>
          <a:p>
            <a:pPr lvl="1"/>
            <a:r>
              <a:rPr lang="en-US" spc="0" dirty="0" smtClean="0"/>
              <a:t>Language detection</a:t>
            </a:r>
          </a:p>
          <a:p>
            <a:pPr lvl="1"/>
            <a:r>
              <a:rPr lang="en-US" spc="0" dirty="0" smtClean="0"/>
              <a:t>Sentence segmentation</a:t>
            </a:r>
          </a:p>
          <a:p>
            <a:pPr lvl="1"/>
            <a:r>
              <a:rPr lang="en-US" spc="0" dirty="0" smtClean="0"/>
              <a:t>Word segmentation / tokenization</a:t>
            </a:r>
          </a:p>
          <a:p>
            <a:pPr lvl="2"/>
            <a:r>
              <a:rPr lang="en-US" spc="0" dirty="0" smtClean="0"/>
              <a:t>In English, you can use white space between words.</a:t>
            </a:r>
          </a:p>
          <a:p>
            <a:pPr lvl="2"/>
            <a:r>
              <a:rPr lang="en-US" spc="0" dirty="0" smtClean="0"/>
              <a:t>But how about Mandarin?</a:t>
            </a:r>
          </a:p>
          <a:p>
            <a:pPr lvl="1"/>
            <a:r>
              <a:rPr lang="en-US" spc="0" dirty="0" smtClean="0"/>
              <a:t>Spell checking</a:t>
            </a:r>
          </a:p>
          <a:p>
            <a:pPr lvl="2"/>
            <a:r>
              <a:rPr lang="en-US" spc="0" dirty="0" smtClean="0"/>
              <a:t>Dealing with </a:t>
            </a:r>
            <a:r>
              <a:rPr lang="en-US" b="1" spc="0" dirty="0" smtClean="0"/>
              <a:t>non-words</a:t>
            </a:r>
            <a:r>
              <a:rPr lang="en-US" spc="0" dirty="0" smtClean="0"/>
              <a:t> – "</a:t>
            </a:r>
            <a:r>
              <a:rPr lang="en-US" spc="0" dirty="0" err="1" smtClean="0"/>
              <a:t>graffe</a:t>
            </a:r>
            <a:r>
              <a:rPr lang="en-US" spc="0" dirty="0" smtClean="0"/>
              <a:t>" </a:t>
            </a:r>
            <a:r>
              <a:rPr lang="en-US" spc="0" dirty="0" smtClean="0">
                <a:sym typeface="Wingdings" panose="05000000000000000000" pitchFamily="2" charset="2"/>
              </a:rPr>
              <a:t> "giraffe"</a:t>
            </a:r>
          </a:p>
          <a:p>
            <a:pPr lvl="2"/>
            <a:r>
              <a:rPr lang="en-US" spc="0" dirty="0" smtClean="0">
                <a:sym typeface="Wingdings" panose="05000000000000000000" pitchFamily="2" charset="2"/>
              </a:rPr>
              <a:t>Dealing with </a:t>
            </a:r>
            <a:r>
              <a:rPr lang="en-US" b="1" spc="0" dirty="0" smtClean="0">
                <a:sym typeface="Wingdings" panose="05000000000000000000" pitchFamily="2" charset="2"/>
              </a:rPr>
              <a:t>real words </a:t>
            </a:r>
            <a:r>
              <a:rPr lang="en-US" spc="0" dirty="0" smtClean="0">
                <a:sym typeface="Wingdings" panose="05000000000000000000" pitchFamily="2" charset="2"/>
              </a:rPr>
              <a:t>and </a:t>
            </a:r>
            <a:r>
              <a:rPr lang="en-US" b="1" spc="0" dirty="0" smtClean="0">
                <a:sym typeface="Wingdings" panose="05000000000000000000" pitchFamily="2" charset="2"/>
              </a:rPr>
              <a:t>context</a:t>
            </a:r>
            <a:r>
              <a:rPr lang="en-US" spc="0" dirty="0" smtClean="0">
                <a:sym typeface="Wingdings" panose="05000000000000000000" pitchFamily="2" charset="2"/>
              </a:rPr>
              <a:t> – "I had chocolate mouse for desert."</a:t>
            </a:r>
          </a:p>
          <a:p>
            <a:pPr lvl="1"/>
            <a:r>
              <a:rPr lang="en-US" spc="0" dirty="0">
                <a:sym typeface="Wingdings" panose="05000000000000000000" pitchFamily="2" charset="2"/>
              </a:rPr>
              <a:t>Stemming and </a:t>
            </a:r>
            <a:r>
              <a:rPr lang="en-US" spc="0" dirty="0" smtClean="0">
                <a:sym typeface="Wingdings" panose="05000000000000000000" pitchFamily="2" charset="2"/>
              </a:rPr>
              <a:t>Lemmatization </a:t>
            </a:r>
            <a:r>
              <a:rPr lang="en-US" sz="1600" i="1" spc="0" dirty="0" smtClean="0">
                <a:sym typeface="Wingdings" panose="05000000000000000000" pitchFamily="2" charset="2"/>
              </a:rPr>
              <a:t>(see subsequent slides)</a:t>
            </a:r>
            <a:endParaRPr lang="en-US" sz="1600" i="1" spc="0" dirty="0">
              <a:sym typeface="Wingdings" panose="05000000000000000000" pitchFamily="2" charset="2"/>
            </a:endParaRPr>
          </a:p>
          <a:p>
            <a:pPr lvl="1"/>
            <a:r>
              <a:rPr lang="en-US" spc="0" dirty="0" smtClean="0"/>
              <a:t>Stop </a:t>
            </a:r>
            <a:r>
              <a:rPr lang="en-US" spc="0" dirty="0"/>
              <a:t>Word </a:t>
            </a:r>
            <a:r>
              <a:rPr lang="en-US" spc="0" dirty="0" smtClean="0"/>
              <a:t>Removal  </a:t>
            </a:r>
            <a:r>
              <a:rPr lang="en-US" sz="1600" i="1" spc="0" dirty="0">
                <a:sym typeface="Wingdings" panose="05000000000000000000" pitchFamily="2" charset="2"/>
              </a:rPr>
              <a:t>(see subsequent slides</a:t>
            </a:r>
            <a:r>
              <a:rPr lang="en-US" sz="1600" i="1" spc="0" dirty="0" smtClean="0">
                <a:sym typeface="Wingdings" panose="05000000000000000000" pitchFamily="2" charset="2"/>
              </a:rPr>
              <a:t>)</a:t>
            </a:r>
          </a:p>
          <a:p>
            <a:pPr lvl="1"/>
            <a:r>
              <a:rPr lang="en-US" spc="0" dirty="0">
                <a:sym typeface="Wingdings" panose="05000000000000000000" pitchFamily="2" charset="2"/>
              </a:rPr>
              <a:t>Case </a:t>
            </a:r>
            <a:r>
              <a:rPr lang="en-US" spc="0" dirty="0" smtClean="0">
                <a:sym typeface="Wingdings" panose="05000000000000000000" pitchFamily="2" charset="2"/>
              </a:rPr>
              <a:t>Folding – conversion to lower case</a:t>
            </a:r>
          </a:p>
          <a:p>
            <a:pPr lvl="2"/>
            <a:r>
              <a:rPr lang="en-US" spc="0" dirty="0" smtClean="0">
                <a:sym typeface="Wingdings" panose="05000000000000000000" pitchFamily="2" charset="2"/>
              </a:rPr>
              <a:t>Often good, but is "Bath" = "bath"?     Is "Jack" = "jack"?    Is "Turkey" = "turkey"?</a:t>
            </a:r>
          </a:p>
          <a:p>
            <a:pPr lvl="1"/>
            <a:r>
              <a:rPr lang="en-US" spc="0" dirty="0" smtClean="0">
                <a:sym typeface="Wingdings" panose="05000000000000000000" pitchFamily="2" charset="2"/>
              </a:rPr>
              <a:t>Americanization … or is that </a:t>
            </a:r>
            <a:r>
              <a:rPr lang="en-US" spc="0" dirty="0" err="1" smtClean="0">
                <a:sym typeface="Wingdings" panose="05000000000000000000" pitchFamily="2" charset="2"/>
              </a:rPr>
              <a:t>Americanisation</a:t>
            </a:r>
            <a:r>
              <a:rPr lang="en-US" spc="0" dirty="0" smtClean="0">
                <a:sym typeface="Wingdings" panose="05000000000000000000" pitchFamily="2" charset="2"/>
              </a:rPr>
              <a:t>?   </a:t>
            </a:r>
          </a:p>
          <a:p>
            <a:pPr lvl="2"/>
            <a:r>
              <a:rPr lang="en-US" spc="0" dirty="0" smtClean="0">
                <a:sym typeface="Wingdings" panose="05000000000000000000" pitchFamily="2" charset="2"/>
              </a:rPr>
              <a:t>"</a:t>
            </a:r>
            <a:r>
              <a:rPr lang="en-US" spc="0" dirty="0" err="1">
                <a:sym typeface="Wingdings" panose="05000000000000000000" pitchFamily="2" charset="2"/>
              </a:rPr>
              <a:t>r</a:t>
            </a:r>
            <a:r>
              <a:rPr lang="en-US" spc="0" dirty="0" err="1" smtClean="0">
                <a:sym typeface="Wingdings" panose="05000000000000000000" pitchFamily="2" charset="2"/>
              </a:rPr>
              <a:t>umour</a:t>
            </a:r>
            <a:r>
              <a:rPr lang="en-US" spc="0" dirty="0" smtClean="0">
                <a:sym typeface="Wingdings" panose="05000000000000000000" pitchFamily="2" charset="2"/>
              </a:rPr>
              <a:t>" or "rumor"?   "catalog" or "</a:t>
            </a:r>
            <a:r>
              <a:rPr lang="en-US" spc="0" dirty="0" err="1" smtClean="0">
                <a:sym typeface="Wingdings" panose="05000000000000000000" pitchFamily="2" charset="2"/>
              </a:rPr>
              <a:t>catalouge</a:t>
            </a:r>
            <a:r>
              <a:rPr lang="en-US" spc="0" dirty="0" smtClean="0">
                <a:sym typeface="Wingdings" panose="05000000000000000000" pitchFamily="2" charset="2"/>
              </a:rPr>
              <a:t>"?   "estrogen " </a:t>
            </a:r>
            <a:r>
              <a:rPr lang="en-US" spc="0" dirty="0">
                <a:sym typeface="Wingdings" panose="05000000000000000000" pitchFamily="2" charset="2"/>
              </a:rPr>
              <a:t>or </a:t>
            </a:r>
            <a:r>
              <a:rPr lang="en-US" spc="0" dirty="0" smtClean="0">
                <a:sym typeface="Wingdings" panose="05000000000000000000" pitchFamily="2" charset="2"/>
              </a:rPr>
              <a:t>"</a:t>
            </a:r>
            <a:r>
              <a:rPr lang="en-US" spc="0" dirty="0" err="1" smtClean="0">
                <a:sym typeface="Wingdings" panose="05000000000000000000" pitchFamily="2" charset="2"/>
              </a:rPr>
              <a:t>oestrogen</a:t>
            </a:r>
            <a:r>
              <a:rPr lang="en-US" spc="0" dirty="0" smtClean="0">
                <a:sym typeface="Wingdings" panose="05000000000000000000" pitchFamily="2" charset="2"/>
              </a:rPr>
              <a:t> </a:t>
            </a:r>
            <a:r>
              <a:rPr lang="en-US" spc="0" dirty="0" smtClean="0"/>
              <a:t>"?</a:t>
            </a:r>
            <a:endParaRPr lang="en-US" spc="0" dirty="0"/>
          </a:p>
          <a:p>
            <a:pPr lvl="2"/>
            <a:endParaRPr lang="en-US" spc="0" dirty="0" smtClean="0">
              <a:sym typeface="Wingdings" panose="05000000000000000000" pitchFamily="2" charset="2"/>
            </a:endParaRPr>
          </a:p>
        </p:txBody>
      </p:sp>
      <p:sp>
        <p:nvSpPr>
          <p:cNvPr id="3" name="Title 2"/>
          <p:cNvSpPr>
            <a:spLocks noGrp="1"/>
          </p:cNvSpPr>
          <p:nvPr>
            <p:ph type="title"/>
          </p:nvPr>
        </p:nvSpPr>
        <p:spPr/>
        <p:txBody>
          <a:bodyPr/>
          <a:lstStyle/>
          <a:p>
            <a:r>
              <a:rPr lang="en-US" dirty="0" smtClean="0"/>
              <a:t>Traditional NLP Challenges</a:t>
            </a:r>
            <a:endParaRPr lang="en-US" dirty="0"/>
          </a:p>
        </p:txBody>
      </p:sp>
      <p:sp>
        <p:nvSpPr>
          <p:cNvPr id="4" name="Slide Number Placeholder 3"/>
          <p:cNvSpPr>
            <a:spLocks noGrp="1"/>
          </p:cNvSpPr>
          <p:nvPr>
            <p:ph type="sldNum" sz="quarter" idx="12"/>
          </p:nvPr>
        </p:nvSpPr>
        <p:spPr/>
        <p:txBody>
          <a:bodyPr/>
          <a:lstStyle/>
          <a:p>
            <a:fld id="{B4425F79-2322-4077-9FC7-095E2DF8E4B5}" type="slidenum">
              <a:rPr lang="en-US" smtClean="0"/>
              <a:t>7</a:t>
            </a:fld>
            <a:endParaRPr lang="en-US"/>
          </a:p>
        </p:txBody>
      </p:sp>
    </p:spTree>
    <p:extLst>
      <p:ext uri="{BB962C8B-B14F-4D97-AF65-F5344CB8AC3E}">
        <p14:creationId xmlns:p14="http://schemas.microsoft.com/office/powerpoint/2010/main" val="82837027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719071"/>
            <a:ext cx="8763000" cy="4407408"/>
          </a:xfrm>
        </p:spPr>
        <p:txBody>
          <a:bodyPr/>
          <a:lstStyle/>
          <a:p>
            <a:r>
              <a:rPr lang="en-US" spc="0" dirty="0" smtClean="0"/>
              <a:t>Reduce </a:t>
            </a:r>
            <a:r>
              <a:rPr lang="en-US" spc="0" dirty="0"/>
              <a:t>inflectional forms and sometimes derivationally related forms of a word to a common base </a:t>
            </a:r>
            <a:r>
              <a:rPr lang="en-US" spc="0" dirty="0" smtClean="0"/>
              <a:t>form</a:t>
            </a:r>
          </a:p>
          <a:p>
            <a:pPr lvl="1"/>
            <a:r>
              <a:rPr lang="en-US" spc="0" dirty="0"/>
              <a:t>am, are, is </a:t>
            </a:r>
            <a:r>
              <a:rPr lang="en-US" spc="0" dirty="0" smtClean="0">
                <a:sym typeface="Wingdings" panose="05000000000000000000" pitchFamily="2" charset="2"/>
              </a:rPr>
              <a:t></a:t>
            </a:r>
            <a:r>
              <a:rPr lang="en-US" spc="0" dirty="0" smtClean="0"/>
              <a:t>be </a:t>
            </a:r>
            <a:endParaRPr lang="en-US" spc="0" dirty="0"/>
          </a:p>
          <a:p>
            <a:pPr lvl="1"/>
            <a:r>
              <a:rPr lang="en-US" spc="0" dirty="0"/>
              <a:t>car, cars, car's, cars' </a:t>
            </a:r>
            <a:r>
              <a:rPr lang="en-US" spc="0" dirty="0" smtClean="0">
                <a:sym typeface="Wingdings" panose="05000000000000000000" pitchFamily="2" charset="2"/>
              </a:rPr>
              <a:t></a:t>
            </a:r>
            <a:r>
              <a:rPr lang="en-US" spc="0" dirty="0" smtClean="0"/>
              <a:t>car</a:t>
            </a:r>
            <a:endParaRPr lang="en-US" spc="0" dirty="0"/>
          </a:p>
          <a:p>
            <a:pPr lvl="1"/>
            <a:r>
              <a:rPr lang="en-US" spc="0" dirty="0" smtClean="0"/>
              <a:t>the </a:t>
            </a:r>
            <a:r>
              <a:rPr lang="en-US" spc="0" dirty="0"/>
              <a:t>boy's cars are different colors </a:t>
            </a:r>
            <a:r>
              <a:rPr lang="en-US" spc="0" dirty="0" smtClean="0">
                <a:sym typeface="Wingdings" panose="05000000000000000000" pitchFamily="2" charset="2"/>
              </a:rPr>
              <a:t> </a:t>
            </a:r>
            <a:r>
              <a:rPr lang="en-US" spc="0" dirty="0" smtClean="0"/>
              <a:t>the </a:t>
            </a:r>
            <a:r>
              <a:rPr lang="en-US" spc="0" dirty="0"/>
              <a:t>boy car be differ </a:t>
            </a:r>
            <a:r>
              <a:rPr lang="en-US" spc="0" dirty="0" smtClean="0"/>
              <a:t>color</a:t>
            </a:r>
            <a:br>
              <a:rPr lang="en-US" spc="0" dirty="0" smtClean="0"/>
            </a:br>
            <a:endParaRPr lang="en-US" spc="0" dirty="0" smtClean="0"/>
          </a:p>
          <a:p>
            <a:r>
              <a:rPr lang="en-US" b="1" spc="0" dirty="0" smtClean="0"/>
              <a:t>Stemming</a:t>
            </a:r>
            <a:r>
              <a:rPr lang="en-US" spc="0" dirty="0" smtClean="0"/>
              <a:t> – crude chopping or word suffixes (e.g., university </a:t>
            </a:r>
            <a:r>
              <a:rPr lang="en-US" spc="0" dirty="0" smtClean="0">
                <a:sym typeface="Wingdings" panose="05000000000000000000" pitchFamily="2" charset="2"/>
              </a:rPr>
              <a:t> </a:t>
            </a:r>
            <a:r>
              <a:rPr lang="en-US" spc="0" dirty="0" err="1" smtClean="0">
                <a:sym typeface="Wingdings" panose="05000000000000000000" pitchFamily="2" charset="2"/>
              </a:rPr>
              <a:t>univers</a:t>
            </a:r>
            <a:r>
              <a:rPr lang="en-US" spc="0" dirty="0" smtClean="0">
                <a:sym typeface="Wingdings" panose="05000000000000000000" pitchFamily="2" charset="2"/>
              </a:rPr>
              <a:t>) </a:t>
            </a:r>
            <a:r>
              <a:rPr lang="en-US" spc="0" dirty="0" smtClean="0"/>
              <a:t>vs.</a:t>
            </a:r>
            <a:br>
              <a:rPr lang="en-US" spc="0" dirty="0" smtClean="0"/>
            </a:br>
            <a:r>
              <a:rPr lang="en-US" b="1" spc="0" dirty="0" smtClean="0"/>
              <a:t>Lemmatization</a:t>
            </a:r>
            <a:r>
              <a:rPr lang="en-US" spc="0" dirty="0" smtClean="0"/>
              <a:t> – uses a vocabulary and morphological analysis</a:t>
            </a:r>
          </a:p>
          <a:p>
            <a:pPr lvl="1"/>
            <a:r>
              <a:rPr lang="en-US" spc="0" dirty="0" smtClean="0"/>
              <a:t>Stop Word Removal</a:t>
            </a:r>
          </a:p>
          <a:p>
            <a:pPr lvl="2"/>
            <a:r>
              <a:rPr lang="en-US" spc="0" dirty="0" smtClean="0"/>
              <a:t>TF-IDF:  (Term Frequency – Inverse Document Frequency)</a:t>
            </a:r>
          </a:p>
          <a:p>
            <a:pPr lvl="2"/>
            <a:r>
              <a:rPr lang="en-US" spc="0" dirty="0" smtClean="0"/>
              <a:t>Term Frequency is the </a:t>
            </a:r>
            <a:r>
              <a:rPr lang="en-US" i="1" spc="0" dirty="0" smtClean="0"/>
              <a:t>relative*</a:t>
            </a:r>
            <a:r>
              <a:rPr lang="en-US" spc="0" dirty="0" smtClean="0"/>
              <a:t> number of times a word appears in a document (*to avoid bias towards longer documents)</a:t>
            </a:r>
          </a:p>
          <a:p>
            <a:pPr lvl="2"/>
            <a:r>
              <a:rPr lang="en-US" spc="0" dirty="0" smtClean="0"/>
              <a:t>Inverse Document Frequency is a measure of how important the word is – namely, is it rare or common across all documents.</a:t>
            </a:r>
          </a:p>
          <a:p>
            <a:pPr lvl="2"/>
            <a:r>
              <a:rPr lang="en-US" spc="0" dirty="0" smtClean="0"/>
              <a:t>The least useful word in English might be "the"</a:t>
            </a:r>
          </a:p>
        </p:txBody>
      </p:sp>
      <p:sp>
        <p:nvSpPr>
          <p:cNvPr id="3" name="Title 2"/>
          <p:cNvSpPr>
            <a:spLocks noGrp="1"/>
          </p:cNvSpPr>
          <p:nvPr>
            <p:ph type="title"/>
          </p:nvPr>
        </p:nvSpPr>
        <p:spPr/>
        <p:txBody>
          <a:bodyPr/>
          <a:lstStyle/>
          <a:p>
            <a:r>
              <a:rPr lang="en-US" dirty="0" smtClean="0"/>
              <a:t>Stemming and Lemmatization</a:t>
            </a:r>
            <a:endParaRPr lang="en-US" dirty="0"/>
          </a:p>
        </p:txBody>
      </p:sp>
      <p:sp>
        <p:nvSpPr>
          <p:cNvPr id="4" name="Slide Number Placeholder 3"/>
          <p:cNvSpPr>
            <a:spLocks noGrp="1"/>
          </p:cNvSpPr>
          <p:nvPr>
            <p:ph type="sldNum" sz="quarter" idx="12"/>
          </p:nvPr>
        </p:nvSpPr>
        <p:spPr/>
        <p:txBody>
          <a:bodyPr/>
          <a:lstStyle/>
          <a:p>
            <a:fld id="{B4425F79-2322-4077-9FC7-095E2DF8E4B5}" type="slidenum">
              <a:rPr lang="en-US" smtClean="0"/>
              <a:t>8</a:t>
            </a:fld>
            <a:endParaRPr lang="en-US"/>
          </a:p>
        </p:txBody>
      </p:sp>
    </p:spTree>
    <p:extLst>
      <p:ext uri="{BB962C8B-B14F-4D97-AF65-F5344CB8AC3E}">
        <p14:creationId xmlns:p14="http://schemas.microsoft.com/office/powerpoint/2010/main" val="416151518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pc="0" dirty="0" smtClean="0"/>
              <a:t>Stop Word Removal</a:t>
            </a:r>
          </a:p>
          <a:p>
            <a:pPr lvl="1"/>
            <a:r>
              <a:rPr lang="en-US" spc="0" dirty="0" smtClean="0"/>
              <a:t>TF-IDF:  (Term Frequency – Inverse Document Frequency)</a:t>
            </a:r>
          </a:p>
          <a:p>
            <a:pPr lvl="1"/>
            <a:r>
              <a:rPr lang="en-US" spc="0" dirty="0" smtClean="0"/>
              <a:t>Term Frequency is the </a:t>
            </a:r>
            <a:r>
              <a:rPr lang="en-US" i="1" spc="0" dirty="0" smtClean="0"/>
              <a:t>relative*</a:t>
            </a:r>
            <a:r>
              <a:rPr lang="en-US" spc="0" dirty="0" smtClean="0"/>
              <a:t> number of times a word appears in a document (*to avoid bias towards longer documents)</a:t>
            </a:r>
          </a:p>
          <a:p>
            <a:pPr lvl="1"/>
            <a:r>
              <a:rPr lang="en-US" spc="0" dirty="0" smtClean="0"/>
              <a:t>Inverse Document Frequency is a measure of how important the word is – namely, is it rare or common across all documents.</a:t>
            </a:r>
          </a:p>
          <a:p>
            <a:pPr lvl="1"/>
            <a:r>
              <a:rPr lang="en-US" spc="0" dirty="0" smtClean="0"/>
              <a:t>The least useful word in English might be "the"</a:t>
            </a:r>
          </a:p>
          <a:p>
            <a:r>
              <a:rPr lang="en-US" spc="0" dirty="0" smtClean="0"/>
              <a:t>Term Frequency</a:t>
            </a:r>
            <a:br>
              <a:rPr lang="en-US" spc="0" dirty="0" smtClean="0"/>
            </a:br>
            <a:r>
              <a:rPr lang="en-US" spc="0" dirty="0" smtClean="0"/>
              <a:t/>
            </a:r>
            <a:br>
              <a:rPr lang="en-US" spc="0" dirty="0" smtClean="0"/>
            </a:br>
            <a:r>
              <a:rPr lang="en-US" spc="0" dirty="0" smtClean="0"/>
              <a:t/>
            </a:r>
            <a:br>
              <a:rPr lang="en-US" spc="0" dirty="0" smtClean="0"/>
            </a:br>
            <a:r>
              <a:rPr lang="en-US" spc="0" dirty="0" smtClean="0"/>
              <a:t/>
            </a:r>
            <a:br>
              <a:rPr lang="en-US" spc="0" dirty="0" smtClean="0"/>
            </a:br>
            <a:endParaRPr lang="en-US" spc="0" dirty="0" smtClean="0"/>
          </a:p>
          <a:p>
            <a:r>
              <a:rPr lang="en-US" spc="0" dirty="0" smtClean="0"/>
              <a:t>Inverse Document Frequency</a:t>
            </a:r>
          </a:p>
          <a:p>
            <a:pPr lvl="1"/>
            <a:endParaRPr lang="en-US" spc="0" dirty="0"/>
          </a:p>
          <a:p>
            <a:endParaRPr lang="en-US" spc="0" dirty="0"/>
          </a:p>
        </p:txBody>
      </p:sp>
      <p:sp>
        <p:nvSpPr>
          <p:cNvPr id="3" name="Title 2"/>
          <p:cNvSpPr>
            <a:spLocks noGrp="1"/>
          </p:cNvSpPr>
          <p:nvPr>
            <p:ph type="title"/>
          </p:nvPr>
        </p:nvSpPr>
        <p:spPr/>
        <p:txBody>
          <a:bodyPr/>
          <a:lstStyle/>
          <a:p>
            <a:r>
              <a:rPr lang="en-US" dirty="0" smtClean="0"/>
              <a:t>Stop Words:  How Are They Determined?</a:t>
            </a: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6800" y="4362450"/>
            <a:ext cx="4476750" cy="971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4" name="TextBox 3"/>
          <p:cNvSpPr txBox="1"/>
          <p:nvPr/>
        </p:nvSpPr>
        <p:spPr>
          <a:xfrm>
            <a:off x="5771032" y="4362450"/>
            <a:ext cx="3368486" cy="1200329"/>
          </a:xfrm>
          <a:prstGeom prst="rect">
            <a:avLst/>
          </a:prstGeom>
          <a:noFill/>
        </p:spPr>
        <p:txBody>
          <a:bodyPr wrap="none" rtlCol="0">
            <a:spAutoFit/>
          </a:bodyPr>
          <a:lstStyle/>
          <a:p>
            <a:r>
              <a:rPr lang="en-US" dirty="0" smtClean="0">
                <a:solidFill>
                  <a:schemeClr val="accent1"/>
                </a:solidFill>
              </a:rPr>
              <a:t>t = term; </a:t>
            </a:r>
            <a:br>
              <a:rPr lang="en-US" dirty="0" smtClean="0">
                <a:solidFill>
                  <a:schemeClr val="accent1"/>
                </a:solidFill>
              </a:rPr>
            </a:br>
            <a:r>
              <a:rPr lang="en-US" dirty="0" smtClean="0">
                <a:solidFill>
                  <a:schemeClr val="accent1"/>
                </a:solidFill>
              </a:rPr>
              <a:t>d = document;</a:t>
            </a:r>
          </a:p>
          <a:p>
            <a:r>
              <a:rPr lang="en-US" dirty="0" smtClean="0">
                <a:solidFill>
                  <a:schemeClr val="accent1"/>
                </a:solidFill>
              </a:rPr>
              <a:t>N = number of documents in set</a:t>
            </a:r>
          </a:p>
          <a:p>
            <a:r>
              <a:rPr lang="en-US" dirty="0" smtClean="0">
                <a:solidFill>
                  <a:schemeClr val="accent1"/>
                </a:solidFill>
              </a:rPr>
              <a:t>D = set of documents</a:t>
            </a:r>
          </a:p>
        </p:txBody>
      </p:sp>
      <p:grpSp>
        <p:nvGrpSpPr>
          <p:cNvPr id="6" name="Group 5"/>
          <p:cNvGrpSpPr/>
          <p:nvPr/>
        </p:nvGrpSpPr>
        <p:grpSpPr>
          <a:xfrm>
            <a:off x="990600" y="6000750"/>
            <a:ext cx="4476750" cy="857250"/>
            <a:chOff x="990600" y="6000750"/>
            <a:chExt cx="4476750" cy="857250"/>
          </a:xfrm>
        </p:grpSpPr>
        <p:sp>
          <p:nvSpPr>
            <p:cNvPr id="5" name="Rectangle 4"/>
            <p:cNvSpPr/>
            <p:nvPr/>
          </p:nvSpPr>
          <p:spPr>
            <a:xfrm>
              <a:off x="5143500" y="6000750"/>
              <a:ext cx="323850" cy="8572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0600" y="6000750"/>
              <a:ext cx="4152900" cy="8572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
        <p:nvSpPr>
          <p:cNvPr id="8" name="Rectangle 7"/>
          <p:cNvSpPr/>
          <p:nvPr/>
        </p:nvSpPr>
        <p:spPr>
          <a:xfrm>
            <a:off x="6007475" y="5994258"/>
            <a:ext cx="2895600" cy="646331"/>
          </a:xfrm>
          <a:prstGeom prst="rect">
            <a:avLst/>
          </a:prstGeom>
        </p:spPr>
        <p:txBody>
          <a:bodyPr wrap="square">
            <a:spAutoFit/>
          </a:bodyPr>
          <a:lstStyle/>
          <a:p>
            <a:r>
              <a:rPr lang="en-US" dirty="0" smtClean="0">
                <a:solidFill>
                  <a:schemeClr val="accent1"/>
                </a:solidFill>
              </a:rPr>
              <a:t>Number of documents in which term t appears.</a:t>
            </a:r>
            <a:endParaRPr lang="en-US" dirty="0"/>
          </a:p>
        </p:txBody>
      </p:sp>
      <p:cxnSp>
        <p:nvCxnSpPr>
          <p:cNvPr id="10" name="Straight Arrow Connector 9"/>
          <p:cNvCxnSpPr/>
          <p:nvPr/>
        </p:nvCxnSpPr>
        <p:spPr>
          <a:xfrm flipH="1">
            <a:off x="5029200" y="6317423"/>
            <a:ext cx="978276" cy="323166"/>
          </a:xfrm>
          <a:prstGeom prst="straightConnector1">
            <a:avLst/>
          </a:prstGeom>
          <a:ln w="28575">
            <a:tailEnd type="arrow"/>
          </a:ln>
        </p:spPr>
        <p:style>
          <a:lnRef idx="1">
            <a:schemeClr val="accent1"/>
          </a:lnRef>
          <a:fillRef idx="0">
            <a:schemeClr val="accent1"/>
          </a:fillRef>
          <a:effectRef idx="0">
            <a:schemeClr val="accent1"/>
          </a:effectRef>
          <a:fontRef idx="minor">
            <a:schemeClr val="tx1"/>
          </a:fontRef>
        </p:style>
      </p:cxnSp>
      <p:sp>
        <p:nvSpPr>
          <p:cNvPr id="7" name="Slide Number Placeholder 6"/>
          <p:cNvSpPr>
            <a:spLocks noGrp="1"/>
          </p:cNvSpPr>
          <p:nvPr>
            <p:ph type="sldNum" sz="quarter" idx="12"/>
          </p:nvPr>
        </p:nvSpPr>
        <p:spPr/>
        <p:txBody>
          <a:bodyPr/>
          <a:lstStyle/>
          <a:p>
            <a:fld id="{B4425F79-2322-4077-9FC7-095E2DF8E4B5}" type="slidenum">
              <a:rPr lang="en-US" smtClean="0"/>
              <a:t>9</a:t>
            </a:fld>
            <a:endParaRPr lang="en-US"/>
          </a:p>
        </p:txBody>
      </p:sp>
    </p:spTree>
    <p:extLst>
      <p:ext uri="{BB962C8B-B14F-4D97-AF65-F5344CB8AC3E}">
        <p14:creationId xmlns:p14="http://schemas.microsoft.com/office/powerpoint/2010/main" val="35861620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17555</TotalTime>
  <Words>1425</Words>
  <Application>Microsoft Office PowerPoint</Application>
  <PresentationFormat>On-screen Show (4:3)</PresentationFormat>
  <Paragraphs>517</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Grid</vt:lpstr>
      <vt:lpstr>Text By the Bay 2015: Marek Kolodziej   Unsupervised NLP Tutorial using  Apache Spark  https://www.youtube.com/ watch?v=pIMs946Eu2U </vt:lpstr>
      <vt:lpstr>Emphasis</vt:lpstr>
      <vt:lpstr>More on Word Vectors http://nlp.stanford.edu/projects/glove/</vt:lpstr>
      <vt:lpstr>Word Vectors Mikolov's Research</vt:lpstr>
      <vt:lpstr>Demo:  Google's word2vec</vt:lpstr>
      <vt:lpstr>Emphasis</vt:lpstr>
      <vt:lpstr>Traditional NLP Challenges</vt:lpstr>
      <vt:lpstr>Stemming and Lemmatization</vt:lpstr>
      <vt:lpstr>Stop Words:  How Are They Determined?</vt:lpstr>
      <vt:lpstr>Four Sample Documents</vt:lpstr>
      <vt:lpstr>PowerPoint Presentation</vt:lpstr>
      <vt:lpstr>PowerPoint Presentation</vt:lpstr>
      <vt:lpstr>Four Sample Documents</vt:lpstr>
      <vt:lpstr>PowerPoint Presentation</vt:lpstr>
      <vt:lpstr>Morphological Challenges</vt:lpstr>
      <vt:lpstr>Syntax Challenges</vt:lpstr>
      <vt:lpstr>N-grams Speech and Language Processing: An introduction to speech recognition, computational linguistics and natural language processing.  Daniel Jurafsky &amp; James H. Martin.   2007</vt:lpstr>
      <vt:lpstr>N-grams and Multidimensional Scaling</vt:lpstr>
      <vt:lpstr>CBOW</vt:lpstr>
      <vt:lpstr>Skip-gram</vt:lpstr>
      <vt:lpstr>Another Implementation  http://ws4jdemo.appspot.com </vt:lpstr>
    </vt:vector>
  </TitlesOfParts>
  <Company>Rowan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 F. Myers</dc:creator>
  <cp:lastModifiedBy>Jack F. Myers</cp:lastModifiedBy>
  <cp:revision>166</cp:revision>
  <dcterms:created xsi:type="dcterms:W3CDTF">2015-07-29T20:50:54Z</dcterms:created>
  <dcterms:modified xsi:type="dcterms:W3CDTF">2015-08-11T01:34:25Z</dcterms:modified>
</cp:coreProperties>
</file>