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notesMasterIdLst>
    <p:notesMasterId r:id="rId123"/>
  </p:notesMasterIdLst>
  <p:sldIdLst>
    <p:sldId id="256" r:id="rId3"/>
    <p:sldId id="681" r:id="rId4"/>
    <p:sldId id="682" r:id="rId5"/>
    <p:sldId id="683" r:id="rId6"/>
    <p:sldId id="684" r:id="rId7"/>
    <p:sldId id="685" r:id="rId8"/>
    <p:sldId id="476" r:id="rId9"/>
    <p:sldId id="613" r:id="rId10"/>
    <p:sldId id="475" r:id="rId11"/>
    <p:sldId id="281" r:id="rId12"/>
    <p:sldId id="464" r:id="rId13"/>
    <p:sldId id="592" r:id="rId14"/>
    <p:sldId id="595" r:id="rId15"/>
    <p:sldId id="593" r:id="rId16"/>
    <p:sldId id="594" r:id="rId17"/>
    <p:sldId id="596" r:id="rId18"/>
    <p:sldId id="597" r:id="rId19"/>
    <p:sldId id="277" r:id="rId20"/>
    <p:sldId id="278" r:id="rId21"/>
    <p:sldId id="296" r:id="rId22"/>
    <p:sldId id="319" r:id="rId23"/>
    <p:sldId id="620" r:id="rId24"/>
    <p:sldId id="615" r:id="rId25"/>
    <p:sldId id="616" r:id="rId26"/>
    <p:sldId id="617" r:id="rId27"/>
    <p:sldId id="619" r:id="rId28"/>
    <p:sldId id="346" r:id="rId29"/>
    <p:sldId id="400" r:id="rId30"/>
    <p:sldId id="686" r:id="rId31"/>
    <p:sldId id="687" r:id="rId32"/>
    <p:sldId id="647" r:id="rId33"/>
    <p:sldId id="648" r:id="rId34"/>
    <p:sldId id="407" r:id="rId35"/>
    <p:sldId id="403" r:id="rId36"/>
    <p:sldId id="625" r:id="rId37"/>
    <p:sldId id="598" r:id="rId38"/>
    <p:sldId id="599" r:id="rId39"/>
    <p:sldId id="600" r:id="rId40"/>
    <p:sldId id="431" r:id="rId41"/>
    <p:sldId id="601" r:id="rId42"/>
    <p:sldId id="602" r:id="rId43"/>
    <p:sldId id="614" r:id="rId44"/>
    <p:sldId id="320" r:id="rId45"/>
    <p:sldId id="421" r:id="rId46"/>
    <p:sldId id="321" r:id="rId47"/>
    <p:sldId id="603" r:id="rId48"/>
    <p:sldId id="606" r:id="rId49"/>
    <p:sldId id="607" r:id="rId50"/>
    <p:sldId id="608" r:id="rId51"/>
    <p:sldId id="605" r:id="rId52"/>
    <p:sldId id="609" r:id="rId53"/>
    <p:sldId id="610" r:id="rId54"/>
    <p:sldId id="612" r:id="rId55"/>
    <p:sldId id="618" r:id="rId56"/>
    <p:sldId id="621" r:id="rId57"/>
    <p:sldId id="622" r:id="rId58"/>
    <p:sldId id="623" r:id="rId59"/>
    <p:sldId id="624" r:id="rId60"/>
    <p:sldId id="405" r:id="rId61"/>
    <p:sldId id="626" r:id="rId62"/>
    <p:sldId id="627" r:id="rId63"/>
    <p:sldId id="629" r:id="rId64"/>
    <p:sldId id="630" r:id="rId65"/>
    <p:sldId id="433" r:id="rId66"/>
    <p:sldId id="635" r:id="rId67"/>
    <p:sldId id="631" r:id="rId68"/>
    <p:sldId id="633" r:id="rId69"/>
    <p:sldId id="634" r:id="rId70"/>
    <p:sldId id="410" r:id="rId71"/>
    <p:sldId id="412" r:id="rId72"/>
    <p:sldId id="650" r:id="rId73"/>
    <p:sldId id="652" r:id="rId74"/>
    <p:sldId id="664" r:id="rId75"/>
    <p:sldId id="665" r:id="rId76"/>
    <p:sldId id="666" r:id="rId77"/>
    <p:sldId id="653" r:id="rId78"/>
    <p:sldId id="674" r:id="rId79"/>
    <p:sldId id="676" r:id="rId80"/>
    <p:sldId id="655" r:id="rId81"/>
    <p:sldId id="656" r:id="rId82"/>
    <p:sldId id="658" r:id="rId83"/>
    <p:sldId id="660" r:id="rId84"/>
    <p:sldId id="646" r:id="rId85"/>
    <p:sldId id="667" r:id="rId86"/>
    <p:sldId id="668" r:id="rId87"/>
    <p:sldId id="426" r:id="rId88"/>
    <p:sldId id="669" r:id="rId89"/>
    <p:sldId id="705" r:id="rId90"/>
    <p:sldId id="425" r:id="rId91"/>
    <p:sldId id="424" r:id="rId92"/>
    <p:sldId id="690" r:id="rId93"/>
    <p:sldId id="670" r:id="rId94"/>
    <p:sldId id="671" r:id="rId95"/>
    <p:sldId id="704" r:id="rId96"/>
    <p:sldId id="672" r:id="rId97"/>
    <p:sldId id="673" r:id="rId98"/>
    <p:sldId id="427" r:id="rId99"/>
    <p:sldId id="680" r:id="rId100"/>
    <p:sldId id="429" r:id="rId101"/>
    <p:sldId id="677" r:id="rId102"/>
    <p:sldId id="678" r:id="rId103"/>
    <p:sldId id="693" r:id="rId104"/>
    <p:sldId id="695" r:id="rId105"/>
    <p:sldId id="696" r:id="rId106"/>
    <p:sldId id="697" r:id="rId107"/>
    <p:sldId id="679" r:id="rId108"/>
    <p:sldId id="637" r:id="rId109"/>
    <p:sldId id="441" r:id="rId110"/>
    <p:sldId id="442" r:id="rId111"/>
    <p:sldId id="451" r:id="rId112"/>
    <p:sldId id="453" r:id="rId113"/>
    <p:sldId id="691" r:id="rId114"/>
    <p:sldId id="692" r:id="rId115"/>
    <p:sldId id="702" r:id="rId116"/>
    <p:sldId id="703" r:id="rId117"/>
    <p:sldId id="644" r:id="rId118"/>
    <p:sldId id="698" r:id="rId119"/>
    <p:sldId id="699" r:id="rId120"/>
    <p:sldId id="700" r:id="rId121"/>
    <p:sldId id="701" r:id="rId12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63AE2"/>
    <a:srgbClr val="2A00FF"/>
    <a:srgbClr val="46ACDA"/>
    <a:srgbClr val="FDA023"/>
    <a:srgbClr val="C27002"/>
    <a:srgbClr val="FFD03B"/>
    <a:srgbClr val="FFE38B"/>
    <a:srgbClr val="D05CD0"/>
    <a:srgbClr val="C66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34" autoAdjust="0"/>
    <p:restoredTop sz="96691" autoAdjust="0"/>
  </p:normalViewPr>
  <p:slideViewPr>
    <p:cSldViewPr snapToGrid="0">
      <p:cViewPr>
        <p:scale>
          <a:sx n="80" d="100"/>
          <a:sy n="80" d="100"/>
        </p:scale>
        <p:origin x="-144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0BFD-5FE0-40D0-BE93-F7121026ED0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1554-30FB-40AE-B994-7693D6C90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46964-78A8-45DC-9D4D-40FA209A71A3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31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42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54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65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B3C7C-D839-4FC1-B58B-DFC35476171A}" type="slidenum">
              <a:rPr lang="en-US" sz="1200" smtClean="0">
                <a:solidFill>
                  <a:prstClr val="black"/>
                </a:solidFill>
              </a:rPr>
              <a:pPr/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1D2C00-4051-494E-A977-137197B29FE8}" type="datetime1">
              <a:rPr lang="en-US" smtClean="0"/>
              <a:t>1/15/2013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C06F2-CDD6-4D4A-9B64-D9EB72CA5C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3307-CA20-40BA-A7E7-17A69DE3C3A7}" type="datetime1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solidFill>
                  <a:schemeClr val="accent3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schemeClr val="accent3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solidFill>
                <a:schemeClr val="accent3"/>
              </a:solidFill>
              <a:latin typeface="Arial Narrow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8F3307-CA20-40BA-A7E7-17A69DE3C3A7}" type="datetime1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0" y="76200"/>
            <a:ext cx="8381260" cy="558553"/>
          </a:xfrm>
        </p:spPr>
        <p:txBody>
          <a:bodyPr/>
          <a:lstStyle>
            <a:lvl1pPr>
              <a:defRPr sz="2000" u="sng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solidFill>
                  <a:schemeClr val="accent3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schemeClr val="accent3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solidFill>
                <a:schemeClr val="accent3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3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C21C-5AB2-4D28-971B-798B2161F9E2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06F2-CDD6-4D4A-9B64-D9EB72CA5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C08-F9A5-44D0-B88B-B21FE8D9C62E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2C06F2-CDD6-4D4A-9B64-D9EB72CA5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0DDD-5613-420D-BFAE-9FDA909A81F5}" type="datetime1">
              <a:rPr lang="en-US" smtClean="0">
                <a:solidFill>
                  <a:srgbClr val="424456"/>
                </a:solidFill>
              </a:rPr>
              <a:pPr/>
              <a:t>1/15/2013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/>
            </a:lvl1pPr>
            <a:lvl2pPr>
              <a:spcAft>
                <a:spcPts val="600"/>
              </a:spcAft>
              <a:defRPr spc="0"/>
            </a:lvl2pPr>
            <a:lvl3pPr>
              <a:spcAft>
                <a:spcPts val="600"/>
              </a:spcAft>
              <a:defRPr spc="0"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/>
          <a:p>
            <a:fld id="{7AB79BEF-7C7E-4EC3-A0A2-7AB0F4F51B73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/>
            </a:lvl1pPr>
            <a:lvl2pPr>
              <a:spcAft>
                <a:spcPts val="600"/>
              </a:spcAft>
              <a:defRPr spc="0"/>
            </a:lvl2pPr>
            <a:lvl3pPr>
              <a:spcAft>
                <a:spcPts val="600"/>
              </a:spcAft>
              <a:defRPr spc="0"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/>
          <a:p>
            <a:fld id="{7AB79BEF-7C7E-4EC3-A0A2-7AB0F4F51B73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 spc="0"/>
            </a:lvl1pPr>
            <a:lvl2pPr>
              <a:defRPr sz="2400" spc="0"/>
            </a:lvl2pPr>
            <a:lvl3pPr>
              <a:defRPr sz="2000" spc="0"/>
            </a:lvl3pPr>
            <a:lvl4pPr>
              <a:defRPr sz="1800" spc="0"/>
            </a:lvl4pPr>
            <a:lvl5pPr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 spc="0"/>
            </a:lvl1pPr>
            <a:lvl2pPr>
              <a:defRPr sz="2400" spc="0"/>
            </a:lvl2pPr>
            <a:lvl3pPr>
              <a:defRPr sz="2000" spc="0"/>
            </a:lvl3pPr>
            <a:lvl4pPr>
              <a:defRPr sz="1800" spc="0"/>
            </a:lvl4pPr>
            <a:lvl5pPr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/>
          <a:p>
            <a:fld id="{C715CDA6-468B-4914-9119-2CA166CC068C}" type="datetime1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581975"/>
            <a:ext cx="2133600" cy="274320"/>
          </a:xfrm>
        </p:spPr>
        <p:txBody>
          <a:bodyPr/>
          <a:lstStyle/>
          <a:p>
            <a:fld id="{7AB79BEF-7C7E-4EC3-A0A2-7AB0F4F51B73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81975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4DD70-68F0-4DEF-81F9-71079D2F1371}" type="datetime1">
              <a:rPr lang="en-US" smtClean="0"/>
              <a:pPr/>
              <a:t>1/15/2013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/>
          <a:p>
            <a:fld id="{3DD63199-ED02-43C5-98B2-403BD5B5424D}" type="datetime1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/>
          <a:p>
            <a:fld id="{58F7003A-EE07-45D0-8EDE-BE72C64253B7}" type="datetime1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29475"/>
            <a:ext cx="2133600" cy="274320"/>
          </a:xfrm>
        </p:spPr>
        <p:txBody>
          <a:bodyPr/>
          <a:lstStyle/>
          <a:p>
            <a:fld id="{E6F30DDD-5613-420D-BFAE-9FDA909A81F5}" type="datetime1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/>
          <a:p>
            <a:fld id="{83D39BFE-46BB-4B94-9063-9A78EB540FB4}" type="datetime1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D87F41-6843-4E69-8327-FFD93063886E}" type="datetime1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9" r:id="rId4"/>
    <p:sldLayoutId id="2147483699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8" r:id="rId11"/>
    <p:sldLayoutId id="2147483706" r:id="rId12"/>
    <p:sldLayoutId id="21474837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D87F41-6843-4E69-8327-FFD93063886E}" type="datetime1">
              <a:rPr lang="en-US" smtClean="0">
                <a:solidFill>
                  <a:srgbClr val="424456"/>
                </a:solidFill>
              </a:rPr>
              <a:pPr/>
              <a:t>1/15/2013</a:t>
            </a:fld>
            <a:endParaRPr lang="en-US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jackmyers.info/css/NestedParagraphs.html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jackmyers.info/css/NestedLists.html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10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Microsoft_Word_97_-_2003_Document35.doc"/><Relationship Id="rId5" Type="http://schemas.openxmlformats.org/officeDocument/2006/relationships/image" Target="../media/image82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Microsoft_Word_97_-_2003_Document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7.png"/><Relationship Id="rId5" Type="http://schemas.openxmlformats.org/officeDocument/2006/relationships/image" Target="../media/image85.emf"/><Relationship Id="rId4" Type="http://schemas.openxmlformats.org/officeDocument/2006/relationships/oleObject" Target="../embeddings/oleObject12.bin"/><Relationship Id="rId9" Type="http://schemas.openxmlformats.org/officeDocument/2006/relationships/hyperlink" Target="http://jackmyers.info/css/FloatImage.html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8.emf"/><Relationship Id="rId5" Type="http://schemas.openxmlformats.org/officeDocument/2006/relationships/oleObject" Target="../embeddings/Microsoft_Word_97_-_2003_Document37.doc"/><Relationship Id="rId4" Type="http://schemas.openxmlformats.org/officeDocument/2006/relationships/hyperlink" Target="http://jackmyers.info/css/Float.html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89.emf"/><Relationship Id="rId4" Type="http://schemas.openxmlformats.org/officeDocument/2006/relationships/oleObject" Target="../embeddings/Microsoft_Word_97_-_2003_Document38.doc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0.emf"/><Relationship Id="rId4" Type="http://schemas.openxmlformats.org/officeDocument/2006/relationships/oleObject" Target="../embeddings/Microsoft_Word_97_-_2003_Document39.doc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oleObject" Target="../embeddings/Microsoft_Word_97_-_2003_Document40.doc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9.png"/><Relationship Id="rId4" Type="http://schemas.openxmlformats.org/officeDocument/2006/relationships/image" Target="../media/image91.emf"/><Relationship Id="rId9" Type="http://schemas.openxmlformats.org/officeDocument/2006/relationships/image" Target="../media/image9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6.png"/><Relationship Id="rId5" Type="http://schemas.openxmlformats.org/officeDocument/2006/relationships/image" Target="../media/image95.emf"/><Relationship Id="rId4" Type="http://schemas.openxmlformats.org/officeDocument/2006/relationships/oleObject" Target="../embeddings/Microsoft_Word_97_-_2003_Document41.doc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Microsoft_Word_97_-_2003_Document43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9.png"/><Relationship Id="rId5" Type="http://schemas.openxmlformats.org/officeDocument/2006/relationships/image" Target="../media/image97.emf"/><Relationship Id="rId4" Type="http://schemas.openxmlformats.org/officeDocument/2006/relationships/oleObject" Target="../embeddings/Microsoft_Word_97_-_2003_Document42.doc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4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5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7.doc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0.doc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9.doc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8.doc"/><Relationship Id="rId9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11.doc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2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13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14.doc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15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jackmyers.info/css/CascadeInheri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16.doc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jackmyers.info/css/CascadeInherit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jackmyers.info/css/ForceInheritance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colornames.asp" TargetMode="Externa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Word_97_-_2003_Document18.doc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17.doc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hyperlink" Target="http://jackmyers.info/css.Colors.html" TargetMode="External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19.doc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20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hyperlink" Target="http://jackmyers.info/css.Sizes.html" TargetMode="Externa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21.doc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22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23.doc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24.doc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Microsoft_Word_97_-_2003_Document26.doc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25.doc"/><Relationship Id="rId9" Type="http://schemas.openxmlformats.org/officeDocument/2006/relationships/image" Target="../media/image6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27.doc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28.doc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jackmyers.info/css/AttributeSelectors.html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0.emf"/><Relationship Id="rId4" Type="http://schemas.openxmlformats.org/officeDocument/2006/relationships/oleObject" Target="../embeddings/Microsoft_Word_97_-_2003_Document29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Document30.doc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jackmyers.info/css/ProgLang.html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://jackmyers.info/css/WolfAndFox.html" TargetMode="Externa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Microsoft_Word_97_-_2003_Document32.doc"/><Relationship Id="rId5" Type="http://schemas.openxmlformats.org/officeDocument/2006/relationships/image" Target="../media/image75.emf"/><Relationship Id="rId4" Type="http://schemas.openxmlformats.org/officeDocument/2006/relationships/oleObject" Target="../embeddings/Microsoft_Word_97_-_2003_Document31.doc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Microsoft_Word_97_-_2003_Document34.doc"/><Relationship Id="rId5" Type="http://schemas.openxmlformats.org/officeDocument/2006/relationships/image" Target="../media/image77.emf"/><Relationship Id="rId4" Type="http://schemas.openxmlformats.org/officeDocument/2006/relationships/oleObject" Target="../embeddings/Microsoft_Word_97_-_2003_Document3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59"/>
            <a:ext cx="1981200" cy="460909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CSS Introduction</a:t>
            </a:r>
          </a:p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/>
            </a:r>
            <a:b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CSS in Eclipse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endParaRPr lang="en-US" sz="1600" dirty="0" smtClean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Applying Styles</a:t>
            </a:r>
          </a:p>
          <a:p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Cascading and Inheritance</a:t>
            </a:r>
          </a:p>
          <a:p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i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ds and classes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/>
            </a:r>
            <a:b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Colors,  Sizes and Fonts</a:t>
            </a:r>
          </a:p>
          <a:p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Selectors and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Pseudoclasses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>Aligning Text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sym typeface="Wingdings"/>
              </a:rPr>
            </a:b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3100"/>
            <a:ext cx="58674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Markup Languages</a:t>
            </a:r>
            <a:b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Lesson Three</a:t>
            </a:r>
            <a:b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CSS Basics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21394973">
            <a:off x="283851" y="4467353"/>
            <a:ext cx="55871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"When authors came to the web, they wanted to create</a:t>
            </a:r>
            <a:b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beautiful pages; …they wanted to say something about</a:t>
            </a:r>
            <a:b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fonts, and colors, and typography.  Then they came to</a:t>
            </a:r>
            <a:b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HTML and found they couldn't do that."</a:t>
            </a:r>
            <a:b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en-US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25" y="59202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Håkon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Wium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Lee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CSS co-creator; CTO of Opera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366" y="5199320"/>
            <a:ext cx="8407893" cy="1203605"/>
          </a:xfrm>
        </p:spPr>
        <p:txBody>
          <a:bodyPr/>
          <a:lstStyle/>
          <a:p>
            <a:r>
              <a:rPr lang="en-US" dirty="0" smtClean="0"/>
              <a:t>CSS3 not yet a standard</a:t>
            </a:r>
          </a:p>
          <a:p>
            <a:r>
              <a:rPr lang="en-US" dirty="0" smtClean="0"/>
              <a:t>BUT, all modern browsers support most of the best features of CSS3.</a:t>
            </a:r>
            <a:endParaRPr lang="en-US" dirty="0"/>
          </a:p>
        </p:txBody>
      </p:sp>
      <p:sp>
        <p:nvSpPr>
          <p:cNvPr id="3379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History</a:t>
            </a:r>
            <a:endParaRPr lang="en-US" dirty="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10523"/>
              </p:ext>
            </p:extLst>
          </p:nvPr>
        </p:nvGraphicFramePr>
        <p:xfrm>
          <a:off x="733646" y="2014870"/>
          <a:ext cx="73818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Document" r:id="rId4" imgW="7389690" imgH="2850981" progId="Word.Document.8">
                  <p:embed/>
                </p:oleObj>
              </mc:Choice>
              <mc:Fallback>
                <p:oleObj name="Document" r:id="rId4" imgW="7389690" imgH="2850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46" y="2014870"/>
                        <a:ext cx="73818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:before and :after pseudo elements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Set the location for generated content </a:t>
            </a:r>
          </a:p>
          <a:p>
            <a:r>
              <a:rPr lang="en-US" smtClean="0"/>
              <a:t>If you want to add an asterisk before the content in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&lt;aside&gt;</a:t>
            </a:r>
            <a:r>
              <a:rPr lang="en-US" smtClean="0"/>
              <a:t> elements, write: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Courier New" pitchFamily="49" charset="0"/>
              </a:rPr>
              <a:t>	</a:t>
            </a:r>
            <a:r>
              <a:rPr lang="en-US" sz="2800" smtClean="0">
                <a:latin typeface="Courier New" pitchFamily="49" charset="0"/>
              </a:rPr>
              <a:t>aside:before { content: "*"; }</a:t>
            </a:r>
          </a:p>
          <a:p>
            <a:r>
              <a:rPr lang="en-US" smtClean="0"/>
              <a:t>Pseudo elements must be written at the end of a selector</a:t>
            </a:r>
          </a:p>
          <a:p>
            <a:r>
              <a:rPr lang="en-US" smtClean="0"/>
              <a:t>A style rule can have only one pseudo element</a:t>
            </a:r>
          </a:p>
        </p:txBody>
      </p:sp>
    </p:spTree>
    <p:extLst>
      <p:ext uri="{BB962C8B-B14F-4D97-AF65-F5344CB8AC3E}">
        <p14:creationId xmlns:p14="http://schemas.microsoft.com/office/powerpoint/2010/main" val="1770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content property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Declares the content that should appear before or after an actual element’s content </a:t>
            </a:r>
          </a:p>
          <a:p>
            <a:r>
              <a:rPr lang="en-US" smtClean="0"/>
              <a:t>String content (text) must be placed in quotation marks </a:t>
            </a:r>
          </a:p>
          <a:p>
            <a:r>
              <a:rPr lang="en-US" smtClean="0"/>
              <a:t>You can apply styles to generated content, just as you can with actual content </a:t>
            </a:r>
          </a:p>
        </p:txBody>
      </p:sp>
    </p:spTree>
    <p:extLst>
      <p:ext uri="{BB962C8B-B14F-4D97-AF65-F5344CB8AC3E}">
        <p14:creationId xmlns:p14="http://schemas.microsoft.com/office/powerpoint/2010/main" val="41113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1735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/>
              <a:t>Setting up the counter</a:t>
            </a:r>
          </a:p>
          <a:p>
            <a:r>
              <a:rPr lang="en-US" dirty="0"/>
              <a:t>The first step is to reset the counter to its base value and give it a name. </a:t>
            </a:r>
            <a:r>
              <a:rPr lang="en-US" dirty="0" smtClean="0"/>
              <a:t>Achieved </a:t>
            </a:r>
            <a:r>
              <a:rPr lang="en-US" dirty="0"/>
              <a:t>with the counter-reset property, like the following example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body { counter-reset: </a:t>
            </a:r>
            <a:r>
              <a:rPr lang="en-US" dirty="0" err="1" smtClean="0"/>
              <a:t>myCounter</a:t>
            </a:r>
            <a:r>
              <a:rPr lang="en-US" dirty="0" smtClean="0"/>
              <a:t>;  0}</a:t>
            </a:r>
          </a:p>
          <a:p>
            <a:pPr marL="45720" indent="0">
              <a:buNone/>
            </a:pPr>
            <a:r>
              <a:rPr lang="en-US" b="1" dirty="0"/>
              <a:t>Incrementing the counter</a:t>
            </a:r>
          </a:p>
          <a:p>
            <a:r>
              <a:rPr lang="en-US" dirty="0"/>
              <a:t>The next step is to specify when the counter increments and by what value. This can be specified with the counter-increment property. If no value is specified then a default increment of one is used:</a:t>
            </a:r>
          </a:p>
          <a:p>
            <a:pPr lvl="1"/>
            <a:r>
              <a:rPr lang="en-US" dirty="0"/>
              <a:t>h2 { counter-increment: </a:t>
            </a:r>
            <a:r>
              <a:rPr lang="en-US" dirty="0" err="1"/>
              <a:t>m</a:t>
            </a:r>
            <a:r>
              <a:rPr lang="en-US" dirty="0" err="1" smtClean="0"/>
              <a:t>yCounter</a:t>
            </a:r>
            <a:r>
              <a:rPr lang="en-US" dirty="0" smtClean="0"/>
              <a:t> 1; </a:t>
            </a:r>
            <a:r>
              <a:rPr lang="en-US" dirty="0"/>
              <a:t>}</a:t>
            </a:r>
          </a:p>
          <a:p>
            <a:pPr marL="45720" indent="0">
              <a:buNone/>
            </a:pPr>
            <a:r>
              <a:rPr lang="en-US" b="1" dirty="0"/>
              <a:t>Displaying the counter</a:t>
            </a:r>
          </a:p>
          <a:p>
            <a:r>
              <a:rPr lang="en-US" dirty="0" smtClean="0"/>
              <a:t>Generate </a:t>
            </a:r>
            <a:r>
              <a:rPr lang="en-US" dirty="0"/>
              <a:t>content using the counter function, and </a:t>
            </a:r>
            <a:r>
              <a:rPr lang="en-US" dirty="0" smtClean="0"/>
              <a:t>:</a:t>
            </a:r>
            <a:r>
              <a:rPr lang="en-US" dirty="0"/>
              <a:t>before pseudo class:</a:t>
            </a:r>
          </a:p>
          <a:p>
            <a:pPr lvl="1"/>
            <a:r>
              <a:rPr lang="en-US" dirty="0" smtClean="0"/>
              <a:t>h2:before </a:t>
            </a:r>
            <a:r>
              <a:rPr lang="en-US" dirty="0"/>
              <a:t>{ </a:t>
            </a:r>
            <a:r>
              <a:rPr lang="en-US" dirty="0" smtClean="0"/>
              <a:t>counter(</a:t>
            </a:r>
            <a:r>
              <a:rPr lang="en-US" dirty="0" err="1" smtClean="0"/>
              <a:t>myCounter</a:t>
            </a:r>
            <a:r>
              <a:rPr lang="en-US" dirty="0" smtClean="0"/>
              <a:t>) " "; </a:t>
            </a: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CSS Counter Feature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3253" y="3280950"/>
            <a:ext cx="18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Name of counter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5657" y="2908485"/>
            <a:ext cx="283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Starting value; default is 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3828765" y="3291671"/>
            <a:ext cx="1241991" cy="282801"/>
          </a:xfrm>
          <a:custGeom>
            <a:avLst/>
            <a:gdLst>
              <a:gd name="connsiteX0" fmla="*/ 1241991 w 1241991"/>
              <a:gd name="connsiteY0" fmla="*/ 55191 h 197694"/>
              <a:gd name="connsiteX1" fmla="*/ 185087 w 1241991"/>
              <a:gd name="connsiteY1" fmla="*/ 7689 h 197694"/>
              <a:gd name="connsiteX2" fmla="*/ 6958 w 1241991"/>
              <a:gd name="connsiteY2" fmla="*/ 197694 h 1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91" h="197694">
                <a:moveTo>
                  <a:pt x="1241991" y="55191"/>
                </a:moveTo>
                <a:cubicBezTo>
                  <a:pt x="816458" y="19565"/>
                  <a:pt x="390926" y="-16061"/>
                  <a:pt x="185087" y="7689"/>
                </a:cubicBezTo>
                <a:cubicBezTo>
                  <a:pt x="-20752" y="31439"/>
                  <a:pt x="-6897" y="114566"/>
                  <a:pt x="6958" y="197694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19501" y="3093151"/>
            <a:ext cx="366156" cy="0"/>
          </a:xfrm>
          <a:prstGeom prst="straightConnector1">
            <a:avLst/>
          </a:pr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5199412" y="4804352"/>
            <a:ext cx="355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-1 to count backwards by one!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873" y="6144284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r :after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12717" y="6032665"/>
            <a:ext cx="366156" cy="264246"/>
          </a:xfrm>
          <a:prstGeom prst="straightConnector1">
            <a:avLst/>
          </a:pr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377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multiple counters to keep track of nested numbering schemes.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body       { counter-reset: outer 0; }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h2      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counter-reset: inner 0;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counter-increment: outer 1; }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       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counter-increment: inner 1;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              margin-left: 20px; }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h2:before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content: counter(outer) ". "; }</a:t>
            </a:r>
          </a:p>
          <a:p>
            <a:pPr marL="32004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p:before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content: counter(inner, lower-alpha) ") ";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You can also give the counter function a second parameter to  change the </a:t>
            </a:r>
            <a:r>
              <a:rPr lang="en-US" dirty="0"/>
              <a:t>style.  (list-style-type)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decimal, decimal-leading-zero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lower-roman, upper-roman, lower-</a:t>
            </a:r>
            <a:r>
              <a:rPr lang="en-US" dirty="0" err="1" smtClean="0"/>
              <a:t>greek</a:t>
            </a:r>
            <a:r>
              <a:rPr lang="en-US" dirty="0" smtClean="0"/>
              <a:t>, lower-alpha, upper-alpha,</a:t>
            </a:r>
          </a:p>
          <a:p>
            <a:pPr lvl="1"/>
            <a:r>
              <a:rPr lang="en-US" dirty="0" err="1" smtClean="0"/>
              <a:t>armenian</a:t>
            </a:r>
            <a:r>
              <a:rPr lang="en-US" dirty="0" smtClean="0"/>
              <a:t>, </a:t>
            </a:r>
            <a:r>
              <a:rPr lang="en-US" dirty="0" err="1" smtClean="0"/>
              <a:t>hebrew</a:t>
            </a:r>
            <a:r>
              <a:rPr lang="en-US" dirty="0" smtClean="0"/>
              <a:t>, hiragana (</a:t>
            </a:r>
            <a:r>
              <a:rPr lang="en-US" dirty="0" err="1" smtClean="0"/>
              <a:t>japanese</a:t>
            </a:r>
            <a:r>
              <a:rPr lang="en-US" dirty="0" smtClean="0"/>
              <a:t>), etc. 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jackmyers.info/css/NestedParagraphs.html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Counters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66118" cy="4954861"/>
          </a:xfrm>
        </p:spPr>
        <p:txBody>
          <a:bodyPr/>
          <a:lstStyle/>
          <a:p>
            <a:r>
              <a:rPr lang="en-US" dirty="0" smtClean="0"/>
              <a:t>There is also the counter</a:t>
            </a:r>
            <a:r>
              <a:rPr lang="en-US" b="1" u="sng" dirty="0" smtClean="0">
                <a:solidFill>
                  <a:srgbClr val="C00000"/>
                </a:solidFill>
              </a:rPr>
              <a:t>s</a:t>
            </a:r>
            <a:r>
              <a:rPr lang="en-US" dirty="0"/>
              <a:t>() </a:t>
            </a:r>
            <a:r>
              <a:rPr lang="en-US" dirty="0" smtClean="0"/>
              <a:t>function for specifying nested counters.</a:t>
            </a:r>
          </a:p>
          <a:p>
            <a:r>
              <a:rPr lang="en-US" dirty="0" smtClean="0"/>
              <a:t>Takes the form: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counters(identifier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separator) </a:t>
            </a:r>
            <a:r>
              <a:rPr lang="en-US" dirty="0" smtClean="0"/>
              <a:t>and is recursive.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This works fine for elements such as lists, where lists can be nested inside each other.</a:t>
            </a:r>
          </a:p>
          <a:p>
            <a:pPr marL="365760" lvl="1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ol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{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counter-reset: section; list-style-type: none; } 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li     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 counter-increment: section; }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li:before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{ content: counters(section, ".")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":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";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5760" lvl="1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365760" lvl="1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365760" lvl="1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365760" lvl="1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jackmyers.info/css/NestedLists.html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Use of Counters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4954" y="4967838"/>
            <a:ext cx="1653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Name of counter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728188" flipV="1">
            <a:off x="5491310" y="4619501"/>
            <a:ext cx="1241991" cy="558134"/>
          </a:xfrm>
          <a:custGeom>
            <a:avLst/>
            <a:gdLst>
              <a:gd name="connsiteX0" fmla="*/ 1241991 w 1241991"/>
              <a:gd name="connsiteY0" fmla="*/ 55191 h 197694"/>
              <a:gd name="connsiteX1" fmla="*/ 185087 w 1241991"/>
              <a:gd name="connsiteY1" fmla="*/ 7689 h 197694"/>
              <a:gd name="connsiteX2" fmla="*/ 6958 w 1241991"/>
              <a:gd name="connsiteY2" fmla="*/ 197694 h 1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91" h="197694">
                <a:moveTo>
                  <a:pt x="1241991" y="55191"/>
                </a:moveTo>
                <a:cubicBezTo>
                  <a:pt x="816458" y="19565"/>
                  <a:pt x="390926" y="-16061"/>
                  <a:pt x="185087" y="7689"/>
                </a:cubicBezTo>
                <a:cubicBezTo>
                  <a:pt x="-20752" y="31439"/>
                  <a:pt x="-6897" y="114566"/>
                  <a:pt x="6958" y="197694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9193" y="4638696"/>
            <a:ext cx="104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Separator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375916" flipV="1">
            <a:off x="6206473" y="4562158"/>
            <a:ext cx="1241991" cy="264612"/>
          </a:xfrm>
          <a:custGeom>
            <a:avLst/>
            <a:gdLst>
              <a:gd name="connsiteX0" fmla="*/ 1241991 w 1241991"/>
              <a:gd name="connsiteY0" fmla="*/ 55191 h 197694"/>
              <a:gd name="connsiteX1" fmla="*/ 185087 w 1241991"/>
              <a:gd name="connsiteY1" fmla="*/ 7689 h 197694"/>
              <a:gd name="connsiteX2" fmla="*/ 6958 w 1241991"/>
              <a:gd name="connsiteY2" fmla="*/ 197694 h 1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91" h="197694">
                <a:moveTo>
                  <a:pt x="1241991" y="55191"/>
                </a:moveTo>
                <a:cubicBezTo>
                  <a:pt x="816458" y="19565"/>
                  <a:pt x="390926" y="-16061"/>
                  <a:pt x="185087" y="7689"/>
                </a:cubicBezTo>
                <a:cubicBezTo>
                  <a:pt x="-20752" y="31439"/>
                  <a:pt x="-6897" y="114566"/>
                  <a:pt x="6958" y="197694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05818" y="3970421"/>
            <a:ext cx="133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after counter prints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95310">
            <a:off x="7001360" y="4023703"/>
            <a:ext cx="730573" cy="260056"/>
          </a:xfrm>
          <a:custGeom>
            <a:avLst/>
            <a:gdLst>
              <a:gd name="connsiteX0" fmla="*/ 1241991 w 1241991"/>
              <a:gd name="connsiteY0" fmla="*/ 55191 h 197694"/>
              <a:gd name="connsiteX1" fmla="*/ 185087 w 1241991"/>
              <a:gd name="connsiteY1" fmla="*/ 7689 h 197694"/>
              <a:gd name="connsiteX2" fmla="*/ 6958 w 1241991"/>
              <a:gd name="connsiteY2" fmla="*/ 197694 h 1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91" h="197694">
                <a:moveTo>
                  <a:pt x="1241991" y="55191"/>
                </a:moveTo>
                <a:cubicBezTo>
                  <a:pt x="816458" y="19565"/>
                  <a:pt x="390926" y="-16061"/>
                  <a:pt x="185087" y="7689"/>
                </a:cubicBezTo>
                <a:cubicBezTo>
                  <a:pt x="-20752" y="31439"/>
                  <a:pt x="-6897" y="114566"/>
                  <a:pt x="6958" y="197694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1"/>
          <a:stretch/>
        </p:blipFill>
        <p:spPr bwMode="auto">
          <a:xfrm>
            <a:off x="1246902" y="4638696"/>
            <a:ext cx="3752616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0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reference article where the abstract is smaller font than the subsequent paragraphs</a:t>
            </a:r>
          </a:p>
          <a:p>
            <a:r>
              <a:rPr lang="en-US" dirty="0" smtClean="0"/>
              <a:t>Use counters to keep track of footnotes for any &lt;cite&gt; tags</a:t>
            </a:r>
          </a:p>
          <a:p>
            <a:r>
              <a:rPr lang="en-US" dirty="0" smtClean="0"/>
              <a:t>Make sure your footnotes look real, i.e., small and superscript.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Counters 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0"/>
            <a:ext cx="1508166" cy="1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as style content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generate image content from a style sheet, use the </a:t>
            </a:r>
            <a:r>
              <a:rPr lang="en-US" smtClean="0">
                <a:latin typeface="Courier New" pitchFamily="49" charset="0"/>
              </a:rPr>
              <a:t>content</a:t>
            </a:r>
            <a:r>
              <a:rPr lang="en-US" smtClean="0"/>
              <a:t> property with the following syntax: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	</a:t>
            </a:r>
            <a:r>
              <a:rPr lang="en-US" sz="2800" smtClean="0">
                <a:latin typeface="Courier New" pitchFamily="49" charset="0"/>
              </a:rPr>
              <a:t>selector:pseudo-element { </a:t>
            </a:r>
            <a:br>
              <a:rPr lang="en-US" sz="2800" smtClean="0">
                <a:latin typeface="Courier New" pitchFamily="49" charset="0"/>
              </a:rPr>
            </a:br>
            <a:r>
              <a:rPr lang="en-US" sz="2800" smtClean="0">
                <a:latin typeface="Courier New" pitchFamily="49" charset="0"/>
              </a:rPr>
              <a:t>content: url(</a:t>
            </a:r>
            <a:r>
              <a:rPr lang="en-US" sz="2800" i="1" smtClean="0">
                <a:latin typeface="Courier New" pitchFamily="49" charset="0"/>
              </a:rPr>
              <a:t>path-to-image</a:t>
            </a:r>
            <a:r>
              <a:rPr lang="en-US" sz="2800" smtClean="0">
                <a:latin typeface="Courier New" pitchFamily="49" charset="0"/>
              </a:rPr>
              <a:t>); }</a:t>
            </a:r>
          </a:p>
          <a:p>
            <a:pPr>
              <a:spcBef>
                <a:spcPts val="1200"/>
              </a:spcBef>
            </a:pPr>
            <a:r>
              <a:rPr lang="en-US" smtClean="0"/>
              <a:t>The </a:t>
            </a:r>
            <a:r>
              <a:rPr lang="en-US" smtClean="0">
                <a:latin typeface="Courier New" pitchFamily="49" charset="0"/>
              </a:rPr>
              <a:t>content</a:t>
            </a:r>
            <a:r>
              <a:rPr lang="en-US" smtClean="0"/>
              <a:t> property is followed by </a:t>
            </a:r>
            <a:r>
              <a:rPr lang="en-US" smtClean="0">
                <a:latin typeface="Courier New" pitchFamily="49" charset="0"/>
              </a:rPr>
              <a:t>url</a:t>
            </a:r>
            <a:r>
              <a:rPr lang="en-US" smtClean="0"/>
              <a:t>, followed by parentheses that contain the URL for the image file </a:t>
            </a:r>
          </a:p>
          <a:p>
            <a:pPr>
              <a:spcBef>
                <a:spcPts val="1200"/>
              </a:spcBef>
            </a:pPr>
            <a:r>
              <a:rPr lang="en-US" smtClean="0"/>
              <a:t>The URL path cannot be in quotes </a:t>
            </a:r>
          </a:p>
        </p:txBody>
      </p:sp>
    </p:spTree>
    <p:extLst>
      <p:ext uri="{BB962C8B-B14F-4D97-AF65-F5344CB8AC3E}">
        <p14:creationId xmlns:p14="http://schemas.microsoft.com/office/powerpoint/2010/main" val="8761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and Indenting</a:t>
            </a:r>
            <a:endParaRPr lang="en-US" dirty="0"/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80328"/>
              </p:ext>
            </p:extLst>
          </p:nvPr>
        </p:nvGraphicFramePr>
        <p:xfrm>
          <a:off x="914400" y="1849582"/>
          <a:ext cx="7304088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3" name="Document" r:id="rId4" imgW="7303899" imgH="1586525" progId="Word.Document.8">
                  <p:embed/>
                </p:oleObj>
              </mc:Choice>
              <mc:Fallback>
                <p:oleObj name="Document" r:id="rId4" imgW="7303899" imgH="15865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49582"/>
                        <a:ext cx="7304088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563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2433452" cy="1054394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78152"/>
              </p:ext>
            </p:extLst>
          </p:nvPr>
        </p:nvGraphicFramePr>
        <p:xfrm>
          <a:off x="748146" y="1849582"/>
          <a:ext cx="7304088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1" name="Document" r:id="rId4" imgW="7303899" imgH="2959833" progId="Word.Document.8">
                  <p:embed/>
                </p:oleObj>
              </mc:Choice>
              <mc:Fallback>
                <p:oleObj name="Document" r:id="rId4" imgW="7303899" imgH="29598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6" y="1849582"/>
                        <a:ext cx="7304088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36303"/>
              </p:ext>
            </p:extLst>
          </p:nvPr>
        </p:nvGraphicFramePr>
        <p:xfrm>
          <a:off x="937655" y="5094102"/>
          <a:ext cx="729138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2" name="Document" r:id="rId6" imgW="7315170" imgH="1346606" progId="Word.Document.8">
                  <p:embed/>
                </p:oleObj>
              </mc:Choice>
              <mc:Fallback>
                <p:oleObj name="Document" r:id="rId6" imgW="7315170" imgH="134660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55" y="5094102"/>
                        <a:ext cx="729138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2" descr="M:\Current projects\HTML and CSS\Manuscript\Chapter 04\4-1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25" y="145475"/>
            <a:ext cx="6136575" cy="14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982C06F2-CDD6-4D4A-9B64-D9EB72CA5C65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CSS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0866" y="1806059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Safari  5.1.7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9" y="3657598"/>
            <a:ext cx="4025289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4" y="4348674"/>
            <a:ext cx="3834213" cy="250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449" y="1754385"/>
            <a:ext cx="294799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#feature-links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img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padding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 5px;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width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25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099" y="3311009"/>
            <a:ext cx="220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Explorer 9.0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4" y="1625455"/>
            <a:ext cx="4333873" cy="234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2204" y="3979342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Mozilla Firefox 15.0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83599" y="1806059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 </a:t>
            </a:r>
            <a:br>
              <a:rPr lang="en-US" dirty="0" smtClean="0"/>
            </a:br>
            <a:r>
              <a:rPr lang="en-US" dirty="0" smtClean="0"/>
              <a:t>12.02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44063">
            <a:off x="1640355" y="599122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Huh?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37982" y="5972175"/>
            <a:ext cx="519518" cy="2037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an Image</a:t>
            </a:r>
            <a:endParaRPr lang="en-US" dirty="0"/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16852"/>
              </p:ext>
            </p:extLst>
          </p:nvPr>
        </p:nvGraphicFramePr>
        <p:xfrm>
          <a:off x="890650" y="1743075"/>
          <a:ext cx="73040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2" name="Document" r:id="rId4" imgW="7303899" imgH="426435" progId="Word.Document.8">
                  <p:embed/>
                </p:oleObj>
              </mc:Choice>
              <mc:Fallback>
                <p:oleObj name="Document" r:id="rId4" imgW="7303899" imgH="4264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50" y="1743075"/>
                        <a:ext cx="73040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2" name="Picture 5" descr="M:\Current projects\HTML and CSS\Manuscript\Chapter 04\4-16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88" y="2124075"/>
            <a:ext cx="57642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04512"/>
              </p:ext>
            </p:extLst>
          </p:nvPr>
        </p:nvGraphicFramePr>
        <p:xfrm>
          <a:off x="890588" y="3646488"/>
          <a:ext cx="729138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3" name="Document" r:id="rId7" imgW="7315170" imgH="2642539" progId="Word.Document.8">
                  <p:embed/>
                </p:oleObj>
              </mc:Choice>
              <mc:Fallback>
                <p:oleObj name="Document" r:id="rId7" imgW="7315170" imgH="26425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646488"/>
                        <a:ext cx="7291387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883" y="6187044"/>
            <a:ext cx="85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9"/>
              </a:rPr>
              <a:t>http://jackmyers.info/css/FloatImage.html</a:t>
            </a:r>
            <a:r>
              <a:rPr lang="en-US" dirty="0" smtClean="0"/>
              <a:t> and resize the window and observe.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861953"/>
            <a:ext cx="8407893" cy="3264526"/>
          </a:xfrm>
        </p:spPr>
        <p:txBody>
          <a:bodyPr/>
          <a:lstStyle/>
          <a:p>
            <a:r>
              <a:rPr lang="en-US" dirty="0"/>
              <a:t>In  </a:t>
            </a:r>
            <a:r>
              <a:rPr lang="en-US" dirty="0" smtClean="0">
                <a:hlinkClick r:id="rId4"/>
              </a:rPr>
              <a:t>http://jackmyers.info/css/Float.html</a:t>
            </a:r>
            <a:r>
              <a:rPr lang="en-US" dirty="0" smtClean="0"/>
              <a:t>, the footer would try to fit around the floating paragraphs before it.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style&gt;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.left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float:left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 width:60%; }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right     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float:right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width:40%; }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floatOff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clear:both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}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footer id="footer" class="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floatOff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&lt;!--#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include virtual="/includes/dateModifiedFooter.shtml" --&gt;   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&lt;/footer&gt;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6758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6758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float</a:t>
            </a:r>
            <a:endParaRPr lang="en-US" dirty="0"/>
          </a:p>
        </p:txBody>
      </p:sp>
      <p:graphicFrame>
        <p:nvGraphicFramePr>
          <p:cNvPr id="675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66874"/>
              </p:ext>
            </p:extLst>
          </p:nvPr>
        </p:nvGraphicFramePr>
        <p:xfrm>
          <a:off x="439398" y="1769638"/>
          <a:ext cx="72469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1" name="Document" r:id="rId5" imgW="7313400" imgH="1006674" progId="Word.Document.8">
                  <p:embed/>
                </p:oleObj>
              </mc:Choice>
              <mc:Fallback>
                <p:oleObj name="Document" r:id="rId5" imgW="7313400" imgH="10066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98" y="1769638"/>
                        <a:ext cx="72469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5813" y="1686299"/>
            <a:ext cx="199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You can also clear from the right or from both.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Given an HTML </a:t>
            </a:r>
            <a:r>
              <a:rPr lang="en-US" dirty="0" smtClean="0"/>
              <a:t>page, </a:t>
            </a:r>
            <a:r>
              <a:rPr lang="en-US" dirty="0"/>
              <a:t>create a CSS style sheet for formatting the web page using any of the types of selectors or rules </a:t>
            </a:r>
            <a:r>
              <a:rPr lang="en-US" dirty="0" smtClean="0"/>
              <a:t>presented </a:t>
            </a:r>
            <a:r>
              <a:rPr lang="en-US" dirty="0"/>
              <a:t>in </a:t>
            </a:r>
            <a:r>
              <a:rPr lang="en-US" dirty="0" smtClean="0"/>
              <a:t>chapter 4.</a:t>
            </a:r>
            <a:endParaRPr lang="en-US" dirty="0"/>
          </a:p>
          <a:p>
            <a:pPr lvl="0"/>
            <a:r>
              <a:rPr lang="en-US" dirty="0"/>
              <a:t>Given a selector in the CSS for an HTML document, describe what the selector applies to.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three ways to include CSS in a web page.</a:t>
            </a:r>
          </a:p>
          <a:p>
            <a:pPr lvl="0"/>
            <a:r>
              <a:rPr lang="en-US" dirty="0"/>
              <a:t>Explain why it’s usually best to use an external style sheet for formatting a page.</a:t>
            </a:r>
          </a:p>
          <a:p>
            <a:pPr lvl="0"/>
            <a:r>
              <a:rPr lang="en-US" dirty="0"/>
              <a:t>Describe the changes you need to make to the HTML and CSS files if you want to use CSS to format the HTML5 semantic elements in older browsers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Distinguish </a:t>
            </a:r>
            <a:r>
              <a:rPr lang="en-US" dirty="0"/>
              <a:t>between absolute and relative units of measurement.</a:t>
            </a:r>
          </a:p>
          <a:p>
            <a:pPr lvl="0"/>
            <a:r>
              <a:rPr lang="en-US" dirty="0" smtClean="0"/>
              <a:t>Know how to use color in CSS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 </a:t>
            </a:r>
            <a:r>
              <a:rPr lang="en-US" sz="2400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these types of selectors: universal, type, id, class, descendant, child, sibling, pseudo-class, and pseudo-element.</a:t>
            </a:r>
          </a:p>
          <a:p>
            <a:pPr lvl="0"/>
            <a:r>
              <a:rPr lang="en-US" dirty="0"/>
              <a:t>Describe one accessibility guideline for using pseudo-class selectors.</a:t>
            </a:r>
          </a:p>
          <a:p>
            <a:pPr lvl="0"/>
            <a:r>
              <a:rPr lang="en-US" dirty="0"/>
              <a:t>Explain how user style sheets, !important rules, and specificity are used in the cascade order for applying rule sets.</a:t>
            </a:r>
          </a:p>
          <a:p>
            <a:pPr lvl="0"/>
            <a:r>
              <a:rPr lang="en-US" dirty="0"/>
              <a:t>Describe these properties for styling fonts: font-family, font-style, font-weight, font-size, and line-height.</a:t>
            </a:r>
          </a:p>
          <a:p>
            <a:pPr lvl="0"/>
            <a:r>
              <a:rPr lang="en-US" dirty="0"/>
              <a:t>Describe these properties for formatting text: text-indent, text-align, text-decoration, and text-shadow.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 </a:t>
            </a:r>
            <a:r>
              <a:rPr lang="en-US" sz="2400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Enjoyment:</a:t>
            </a:r>
            <a:br>
              <a:rPr lang="en-US" dirty="0" smtClean="0"/>
            </a:br>
            <a:r>
              <a:rPr lang="en-US" dirty="0" smtClean="0"/>
              <a:t>A Sample </a:t>
            </a:r>
            <a:r>
              <a:rPr lang="en-US" dirty="0" err="1" smtClean="0"/>
              <a:t>Stylesheet</a:t>
            </a:r>
            <a:r>
              <a:rPr lang="en-US" dirty="0" smtClean="0"/>
              <a:t> from Text  </a:t>
            </a:r>
            <a:r>
              <a:rPr lang="en-US" sz="2400" dirty="0" smtClean="0"/>
              <a:t>(1)</a:t>
            </a:r>
            <a:endParaRPr lang="en-US" sz="2400" dirty="0"/>
          </a:p>
        </p:txBody>
      </p:sp>
      <p:graphicFrame>
        <p:nvGraphicFramePr>
          <p:cNvPr id="72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763081"/>
              </p:ext>
            </p:extLst>
          </p:nvPr>
        </p:nvGraphicFramePr>
        <p:xfrm>
          <a:off x="808038" y="1733788"/>
          <a:ext cx="7291387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4" name="Document" r:id="rId4" imgW="7315170" imgH="4792364" progId="Word.Document.8">
                  <p:embed/>
                </p:oleObj>
              </mc:Choice>
              <mc:Fallback>
                <p:oleObj name="Document" r:id="rId4" imgW="7315170" imgH="47923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733788"/>
                        <a:ext cx="7291387" cy="47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5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7373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Enjoyment: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Sample </a:t>
            </a:r>
            <a:r>
              <a:rPr lang="en-US" dirty="0" err="1"/>
              <a:t>Stylesheet</a:t>
            </a:r>
            <a:r>
              <a:rPr lang="en-US" dirty="0"/>
              <a:t> from Text  </a:t>
            </a:r>
            <a:r>
              <a:rPr lang="en-US" sz="2400" dirty="0" smtClean="0"/>
              <a:t>(2)</a:t>
            </a:r>
            <a:endParaRPr lang="en-US" dirty="0"/>
          </a:p>
        </p:txBody>
      </p:sp>
      <p:graphicFrame>
        <p:nvGraphicFramePr>
          <p:cNvPr id="737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48077"/>
              </p:ext>
            </p:extLst>
          </p:nvPr>
        </p:nvGraphicFramePr>
        <p:xfrm>
          <a:off x="747713" y="1757363"/>
          <a:ext cx="7291387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8" name="Document" r:id="rId4" imgW="7315170" imgH="5020572" progId="Word.Document.8">
                  <p:embed/>
                </p:oleObj>
              </mc:Choice>
              <mc:Fallback>
                <p:oleObj name="Document" r:id="rId4" imgW="7315170" imgH="50205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757363"/>
                        <a:ext cx="7291387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7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4191001" cy="4407408"/>
          </a:xfrm>
        </p:spPr>
        <p:txBody>
          <a:bodyPr/>
          <a:lstStyle/>
          <a:p>
            <a:r>
              <a:rPr lang="en-US" dirty="0" smtClean="0"/>
              <a:t>Exercise 3-1 on page 116 and</a:t>
            </a:r>
            <a:br>
              <a:rPr lang="en-US" dirty="0" smtClean="0"/>
            </a:br>
            <a:r>
              <a:rPr lang="en-US" dirty="0" smtClean="0"/>
              <a:t>Exercise 4-1 on page 160</a:t>
            </a:r>
          </a:p>
          <a:p>
            <a:r>
              <a:rPr lang="en-US" dirty="0" err="1" smtClean="0"/>
              <a:t>Hallowe'en</a:t>
            </a:r>
            <a:r>
              <a:rPr lang="en-US" dirty="0" smtClean="0"/>
              <a:t> Store </a:t>
            </a:r>
            <a:br>
              <a:rPr lang="en-US" dirty="0" smtClean="0"/>
            </a:br>
            <a:r>
              <a:rPr lang="en-US" dirty="0" smtClean="0"/>
              <a:t>Exercises 3 and 4</a:t>
            </a:r>
          </a:p>
          <a:p>
            <a:r>
              <a:rPr lang="en-US" dirty="0" smtClean="0"/>
              <a:t>Find a highly formatted, professional-looking web page you like.</a:t>
            </a:r>
          </a:p>
          <a:p>
            <a:r>
              <a:rPr lang="en-US" dirty="0" smtClean="0"/>
              <a:t>You won't know all the CSS to </a:t>
            </a:r>
            <a:br>
              <a:rPr lang="en-US" dirty="0" smtClean="0"/>
            </a:br>
            <a:r>
              <a:rPr lang="en-US" dirty="0" smtClean="0"/>
              <a:t>duplicate it (yet), but get started</a:t>
            </a:r>
            <a:br>
              <a:rPr lang="en-US" dirty="0" smtClean="0"/>
            </a:br>
            <a:r>
              <a:rPr lang="en-US" dirty="0" smtClean="0"/>
              <a:t>by identifying styles and planning</a:t>
            </a:r>
            <a:br>
              <a:rPr lang="en-US" dirty="0" smtClean="0"/>
            </a:br>
            <a:r>
              <a:rPr lang="en-US" dirty="0" smtClean="0"/>
              <a:t>your CSS strategy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0"/>
            <a:ext cx="1508166" cy="1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 </a:t>
            </a:r>
            <a:r>
              <a:rPr lang="en-US" sz="2400" dirty="0" smtClean="0"/>
              <a:t>(2)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05933"/>
              </p:ext>
            </p:extLst>
          </p:nvPr>
        </p:nvGraphicFramePr>
        <p:xfrm>
          <a:off x="4738687" y="1650829"/>
          <a:ext cx="4405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7" name="Document" r:id="rId3" imgW="4410971" imgH="1294855" progId="Word.Document.8">
                  <p:embed/>
                </p:oleObj>
              </mc:Choice>
              <mc:Fallback>
                <p:oleObj name="Document" r:id="rId3" imgW="4410971" imgH="12948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7" y="1650829"/>
                        <a:ext cx="44053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0"/>
            <a:ext cx="1508166" cy="1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38708"/>
              </p:ext>
            </p:extLst>
          </p:nvPr>
        </p:nvGraphicFramePr>
        <p:xfrm>
          <a:off x="331788" y="1650829"/>
          <a:ext cx="34210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8" name="Document" r:id="rId6" imgW="3485251" imgH="778384" progId="Word.Document.12">
                  <p:embed/>
                </p:oleObj>
              </mc:Choice>
              <mc:Fallback>
                <p:oleObj name="Document" r:id="rId6" imgW="3485251" imgH="7783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650829"/>
                        <a:ext cx="3421062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ch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2434442"/>
            <a:ext cx="4674295" cy="42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0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0" y="2434442"/>
            <a:ext cx="4674295" cy="42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C3</a:t>
            </a: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files</a:t>
            </a:r>
            <a:endParaRPr lang="en-US" dirty="0"/>
          </a:p>
        </p:txBody>
      </p:sp>
      <p:graphicFrame>
        <p:nvGraphicFramePr>
          <p:cNvPr id="634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77814"/>
              </p:ext>
            </p:extLst>
          </p:nvPr>
        </p:nvGraphicFramePr>
        <p:xfrm>
          <a:off x="914400" y="2219696"/>
          <a:ext cx="7315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2" name="Document" r:id="rId4" imgW="7313400" imgH="970336" progId="Word.Document.8">
                  <p:embed/>
                </p:oleObj>
              </mc:Choice>
              <mc:Fallback>
                <p:oleObj name="Document" r:id="rId4" imgW="7313400" imgH="970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19696"/>
                        <a:ext cx="73152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4" name="Picture 3" descr="M:\Current projects\HTML and CSS\Manuscript\Exercises\03-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210296"/>
            <a:ext cx="3803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C3</a:t>
            </a:r>
          </a:p>
        </p:txBody>
      </p:sp>
      <p:sp>
        <p:nvSpPr>
          <p:cNvPr id="645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graphicFrame>
        <p:nvGraphicFramePr>
          <p:cNvPr id="645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98861"/>
              </p:ext>
            </p:extLst>
          </p:nvPr>
        </p:nvGraphicFramePr>
        <p:xfrm>
          <a:off x="178130" y="1983611"/>
          <a:ext cx="73152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2" name="Document" r:id="rId4" imgW="7315170" imgH="791001" progId="Word.Document.8">
                  <p:embed/>
                </p:oleObj>
              </mc:Choice>
              <mc:Fallback>
                <p:oleObj name="Document" r:id="rId4" imgW="7315170" imgH="7910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30" y="1983611"/>
                        <a:ext cx="73152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8" name="Picture 1" descr="M:\Current projects\HTML and CSS\Manuscript\Exercises\03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2731324"/>
            <a:ext cx="4090752" cy="344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13418"/>
              </p:ext>
            </p:extLst>
          </p:nvPr>
        </p:nvGraphicFramePr>
        <p:xfrm>
          <a:off x="4192588" y="213055"/>
          <a:ext cx="49514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3" name="Document" r:id="rId7" imgW="5029568" imgH="1360262" progId="Word.Document.8">
                  <p:embed/>
                </p:oleObj>
              </mc:Choice>
              <mc:Fallback>
                <p:oleObj name="Document" r:id="rId7" imgW="5029568" imgH="13602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13055"/>
                        <a:ext cx="49514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M:\Current projects\HTML and CSS\Manuscript\Exercises\04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7" y="1021277"/>
            <a:ext cx="4022984" cy="39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Cascading Style Sheets are how you specify the appearance and formatting of web pages.</a:t>
            </a:r>
          </a:p>
          <a:p>
            <a:r>
              <a:rPr lang="en-US" dirty="0" smtClean="0"/>
              <a:t>CSS Style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Rule Sets:  </a:t>
            </a:r>
            <a:r>
              <a:rPr lang="en-US" dirty="0" smtClean="0"/>
              <a:t>Made up of one or more </a:t>
            </a:r>
            <a:r>
              <a:rPr lang="en-US" dirty="0" smtClean="0">
                <a:solidFill>
                  <a:srgbClr val="C00000"/>
                </a:solidFill>
              </a:rPr>
              <a:t>declarations</a:t>
            </a:r>
            <a:r>
              <a:rPr lang="en-US" dirty="0" smtClean="0"/>
              <a:t> separated by a semi-colon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Styles must be defined, but also applied to tags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CSS?</a:t>
            </a:r>
            <a:endParaRPr lang="en-US" dirty="0"/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" y="3429000"/>
            <a:ext cx="36957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99351"/>
              </p:ext>
            </p:extLst>
          </p:nvPr>
        </p:nvGraphicFramePr>
        <p:xfrm>
          <a:off x="4557641" y="3429000"/>
          <a:ext cx="423227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4" name="Visio" r:id="rId4" imgW="2337611" imgH="1347338" progId="Visio.Drawing.11">
                  <p:embed/>
                </p:oleObj>
              </mc:Choice>
              <mc:Fallback>
                <p:oleObj name="Visio" r:id="rId4" imgW="2337611" imgH="134733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641" y="3429000"/>
                        <a:ext cx="4232275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0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C3</a:t>
            </a: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2011, Mike Murach &amp; Associates, Inc.</a:t>
            </a:r>
          </a:p>
        </p:txBody>
      </p:sp>
      <p:graphicFrame>
        <p:nvGraphicFramePr>
          <p:cNvPr id="65541" name="Object 10"/>
          <p:cNvGraphicFramePr>
            <a:graphicFrameLocks noChangeAspect="1"/>
          </p:cNvGraphicFramePr>
          <p:nvPr/>
        </p:nvGraphicFramePr>
        <p:xfrm>
          <a:off x="914400" y="692150"/>
          <a:ext cx="72040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0" name="Document" r:id="rId3" imgW="7239652" imgH="767091" progId="Word.Document.12">
                  <p:embed/>
                </p:oleObj>
              </mc:Choice>
              <mc:Fallback>
                <p:oleObj name="Document" r:id="rId3" imgW="7239652" imgH="7670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2150"/>
                        <a:ext cx="72040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2" name="Picture 11" descr="M:\Current projects\HTML and CSS Instructor's CD\Short exercises\X03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7438"/>
            <a:ext cx="54864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602108"/>
            <a:ext cx="8407893" cy="4407408"/>
          </a:xfrm>
        </p:spPr>
        <p:txBody>
          <a:bodyPr/>
          <a:lstStyle/>
          <a:p>
            <a:r>
              <a:rPr lang="en-US" dirty="0" smtClean="0"/>
              <a:t>Inline style</a:t>
            </a:r>
          </a:p>
          <a:p>
            <a:pPr lvl="1"/>
            <a:r>
              <a:rPr lang="en-US" dirty="0" smtClean="0"/>
              <a:t>Styles are applied within an HTML tag using the global attribute 'style'</a:t>
            </a:r>
          </a:p>
          <a:p>
            <a:r>
              <a:rPr lang="en-US" dirty="0" smtClean="0"/>
              <a:t>Embedded style</a:t>
            </a:r>
          </a:p>
          <a:p>
            <a:pPr lvl="1"/>
            <a:r>
              <a:rPr lang="en-US" dirty="0" smtClean="0"/>
              <a:t>Use the style element &lt;style&gt; and a CSS selector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050" dirty="0"/>
          </a:p>
          <a:p>
            <a:r>
              <a:rPr lang="en-US" dirty="0" smtClean="0"/>
              <a:t>Using an External </a:t>
            </a:r>
            <a:r>
              <a:rPr lang="en-US" dirty="0" err="1" smtClean="0"/>
              <a:t>Stylesheet</a:t>
            </a:r>
            <a:endParaRPr lang="en-US" dirty="0" smtClean="0"/>
          </a:p>
          <a:p>
            <a:pPr lvl="1"/>
            <a:r>
              <a:rPr lang="en-US" dirty="0" smtClean="0"/>
              <a:t>CSS file does not need &lt;style&gt; element, but syntax same as embedded style.</a:t>
            </a:r>
          </a:p>
          <a:p>
            <a:pPr lvl="1"/>
            <a:r>
              <a:rPr lang="en-US" dirty="0" smtClean="0"/>
              <a:t>HTML file requires a &lt;link&gt; in the &lt;head&gt; section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 of Applying Style</a:t>
            </a:r>
            <a:endParaRPr lang="en-US" dirty="0"/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3" y="3248655"/>
            <a:ext cx="51530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8778"/>
              </p:ext>
            </p:extLst>
          </p:nvPr>
        </p:nvGraphicFramePr>
        <p:xfrm>
          <a:off x="1073493" y="6442776"/>
          <a:ext cx="72088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3" name="Document" r:id="rId4" imgW="7343908" imgH="266302" progId="Word.Document.8">
                  <p:embed/>
                </p:oleObj>
              </mc:Choice>
              <mc:Fallback>
                <p:oleObj name="Document" r:id="rId4" imgW="7343908" imgH="26630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493" y="6442776"/>
                        <a:ext cx="72088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9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Simple Styles</a:t>
            </a:r>
            <a:endParaRPr lang="en-US" dirty="0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78" y="1650669"/>
            <a:ext cx="4428763" cy="49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5" y="1650669"/>
            <a:ext cx="4428763" cy="49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650" y="3075334"/>
            <a:ext cx="8982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&lt;title&gt;List of HTML files&lt;/title&gt;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3598863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h1        { font-family:    	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Lao UI Bold", Helvetica, serif;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font-style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italic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font-size:	2em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color:      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SaddleBrown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a         { font-weight:	bold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	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text-decoration:	none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a:link    { color: 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DarkBlue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416877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a:visited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 color: 	Indigo; 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&lt;/style&gt;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&lt;/head&gt;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650" y="1576571"/>
            <a:ext cx="4327224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Inline Style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endParaRPr lang="en-US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Embedded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First two methods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650" y="1894560"/>
            <a:ext cx="457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&lt;body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style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background-color:#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d7cec6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font-family:calibri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serif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;"&gt;</a:t>
            </a: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5"/>
          <a:stretch/>
        </p:blipFill>
        <p:spPr bwMode="auto">
          <a:xfrm>
            <a:off x="4715237" y="13383"/>
            <a:ext cx="4428763" cy="36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 styles in an </a:t>
            </a:r>
            <a:br>
              <a:rPr lang="en-US" dirty="0" smtClean="0"/>
            </a:br>
            <a:r>
              <a:rPr lang="en-US" dirty="0" smtClean="0"/>
              <a:t>external style sheet</a:t>
            </a:r>
            <a:endParaRPr lang="en-US" dirty="0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" y="1587242"/>
            <a:ext cx="44958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7241"/>
            <a:ext cx="44958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7241"/>
            <a:ext cx="44958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404" y="2052083"/>
            <a:ext cx="3859619" cy="1360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HTML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897" y="3929747"/>
            <a:ext cx="18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simplebrown.css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13" y="1587241"/>
            <a:ext cx="233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GlobalAttributes.html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7" y="1956573"/>
            <a:ext cx="47815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3" y="4270116"/>
            <a:ext cx="61595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60" y="2016783"/>
            <a:ext cx="4722629" cy="4407408"/>
          </a:xfrm>
        </p:spPr>
        <p:txBody>
          <a:bodyPr/>
          <a:lstStyle/>
          <a:p>
            <a:r>
              <a:rPr lang="en-US" dirty="0" smtClean="0"/>
              <a:t>You can use @import to bring in multiple </a:t>
            </a:r>
            <a:r>
              <a:rPr lang="en-US" dirty="0" err="1" smtClean="0"/>
              <a:t>stylesheets</a:t>
            </a:r>
            <a:endParaRPr lang="en-US" dirty="0" smtClean="0"/>
          </a:p>
          <a:p>
            <a:pPr lvl="1"/>
            <a:r>
              <a:rPr lang="en-US" dirty="0" smtClean="0"/>
              <a:t>Optionally use @charset to specify character set used</a:t>
            </a:r>
          </a:p>
          <a:p>
            <a:pPr lvl="1"/>
            <a:r>
              <a:rPr lang="en-US" dirty="0" smtClean="0"/>
              <a:t>@import statements must appear first.</a:t>
            </a:r>
          </a:p>
          <a:p>
            <a:pPr lvl="2"/>
            <a:r>
              <a:rPr lang="en-US" dirty="0" smtClean="0"/>
              <a:t>Only @charset directives can precede them.</a:t>
            </a:r>
          </a:p>
          <a:p>
            <a:pPr lvl="1"/>
            <a:r>
              <a:rPr lang="en-US" dirty="0" smtClean="0"/>
              <a:t>But, this can be slower than multiple &lt;link&gt; statements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969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@import for Modular </a:t>
            </a:r>
            <a:r>
              <a:rPr lang="en-US" dirty="0" err="1"/>
              <a:t>S</a:t>
            </a:r>
            <a:r>
              <a:rPr lang="en-US" dirty="0" err="1" smtClean="0"/>
              <a:t>tylesheets</a:t>
            </a:r>
            <a:endParaRPr lang="en-US" dirty="0"/>
          </a:p>
        </p:txBody>
      </p:sp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61" y="3028507"/>
            <a:ext cx="3228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err="1" smtClean="0"/>
              <a:t>Stylesheet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08614"/>
              </p:ext>
            </p:extLst>
          </p:nvPr>
        </p:nvGraphicFramePr>
        <p:xfrm>
          <a:off x="967563" y="1844748"/>
          <a:ext cx="73040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Document" r:id="rId4" imgW="7303899" imgH="4571930" progId="Word.Document.8">
                  <p:embed/>
                </p:oleObj>
              </mc:Choice>
              <mc:Fallback>
                <p:oleObj name="Document" r:id="rId4" imgW="7303899" imgH="45719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63" y="1844748"/>
                        <a:ext cx="73040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and Analysis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Principles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CSS</a:t>
            </a:r>
            <a:endParaRPr lang="en-US" dirty="0"/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9931"/>
              </p:ext>
            </p:extLst>
          </p:nvPr>
        </p:nvGraphicFramePr>
        <p:xfrm>
          <a:off x="850605" y="1876647"/>
          <a:ext cx="73040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Document" r:id="rId4" imgW="7315170" imgH="3055110" progId="Word.Document.8">
                  <p:embed/>
                </p:oleObj>
              </mc:Choice>
              <mc:Fallback>
                <p:oleObj name="Document" r:id="rId4" imgW="7315170" imgH="30551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05" y="1876647"/>
                        <a:ext cx="73040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Commenting CSS</a:t>
            </a:r>
            <a:br>
              <a:rPr lang="en-US" dirty="0" smtClean="0"/>
            </a:br>
            <a:r>
              <a:rPr lang="en-US" dirty="0" smtClean="0"/>
              <a:t>files is a good idea</a:t>
            </a:r>
            <a:endParaRPr lang="en-US" dirty="0"/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13185"/>
              </p:ext>
            </p:extLst>
          </p:nvPr>
        </p:nvGraphicFramePr>
        <p:xfrm>
          <a:off x="786809" y="1695893"/>
          <a:ext cx="7304088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Document" r:id="rId4" imgW="7315170" imgH="5253452" progId="Word.Document.8">
                  <p:embed/>
                </p:oleObj>
              </mc:Choice>
              <mc:Fallback>
                <p:oleObj name="Document" r:id="rId4" imgW="7315170" imgH="52534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09" y="1695893"/>
                        <a:ext cx="7304088" cy="526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Using Eclipse</a:t>
            </a:r>
            <a:br>
              <a:rPr lang="en-US" dirty="0" smtClean="0"/>
            </a:br>
            <a:r>
              <a:rPr lang="en-US" dirty="0" smtClean="0"/>
              <a:t>to code 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in Eclipse</a:t>
            </a:r>
            <a:endParaRPr lang="en-US" dirty="0"/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4" y="1630656"/>
            <a:ext cx="6852064" cy="50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1"/>
            <a:ext cx="1578430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You can also validate your CSS from the Command menu.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in Eclipse  </a:t>
            </a:r>
            <a:r>
              <a:rPr lang="en-US" sz="2400" dirty="0" smtClean="0"/>
              <a:t>(1)</a:t>
            </a:r>
            <a:endParaRPr lang="en-US" sz="2400" dirty="0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1615171"/>
            <a:ext cx="6904017" cy="51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1" y="1719071"/>
            <a:ext cx="1698172" cy="4407408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Help for the text-decoration property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in Eclipse  </a:t>
            </a:r>
            <a:r>
              <a:rPr lang="en-US" sz="2400" dirty="0" smtClean="0"/>
              <a:t>(2)</a:t>
            </a:r>
            <a:endParaRPr lang="en-US" dirty="0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1632712"/>
            <a:ext cx="6849280" cy="50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133" y="1719071"/>
            <a:ext cx="2363190" cy="4407408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h1 {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font-family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   "Lao UI Bold", Helvetica, serif;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font-style: italic;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font-size: 2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color: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SaddleBrown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CSS in Eclipse</a:t>
            </a:r>
            <a:endParaRPr lang="en-US" dirty="0"/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7"/>
          <a:stretch/>
        </p:blipFill>
        <p:spPr bwMode="auto">
          <a:xfrm>
            <a:off x="2793245" y="1615044"/>
            <a:ext cx="6148874" cy="53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3792" y="3705102"/>
            <a:ext cx="870768" cy="273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CSS Outside of Eclipse</a:t>
            </a:r>
            <a:endParaRPr lang="en-US" dirty="0"/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27186"/>
              </p:ext>
            </p:extLst>
          </p:nvPr>
        </p:nvGraphicFramePr>
        <p:xfrm>
          <a:off x="819150" y="1887538"/>
          <a:ext cx="7291388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Document" r:id="rId4" imgW="7315170" imgH="2969577" progId="Word.Document.8">
                  <p:embed/>
                </p:oleObj>
              </mc:Choice>
              <mc:Fallback>
                <p:oleObj name="Document" r:id="rId4" imgW="7315170" imgH="29695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887538"/>
                        <a:ext cx="7291388" cy="295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914400" y="1143000"/>
          <a:ext cx="7304088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7" name="Document" r:id="rId4" imgW="7303899" imgH="3010616" progId="Word.Document.8">
                  <p:embed/>
                </p:oleObj>
              </mc:Choice>
              <mc:Fallback>
                <p:oleObj name="Document" r:id="rId4" imgW="7303899" imgH="3010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4088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Given an HTML </a:t>
            </a:r>
            <a:r>
              <a:rPr lang="en-US" dirty="0" smtClean="0"/>
              <a:t>page, </a:t>
            </a:r>
            <a:r>
              <a:rPr lang="en-US" dirty="0"/>
              <a:t>create a CSS style sheet for formatting the web page using any of the types of selectors or rules </a:t>
            </a:r>
            <a:r>
              <a:rPr lang="en-US" dirty="0" smtClean="0"/>
              <a:t>presented </a:t>
            </a:r>
            <a:r>
              <a:rPr lang="en-US" dirty="0"/>
              <a:t>in </a:t>
            </a:r>
            <a:r>
              <a:rPr lang="en-US" dirty="0" smtClean="0"/>
              <a:t>chapter 4.</a:t>
            </a:r>
            <a:endParaRPr lang="en-US" dirty="0"/>
          </a:p>
          <a:p>
            <a:pPr lvl="0"/>
            <a:r>
              <a:rPr lang="en-US" dirty="0"/>
              <a:t>Given a selector in the CSS for an HTML document, describe what the selector applies to.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three ways to include CSS in a web page.</a:t>
            </a:r>
          </a:p>
          <a:p>
            <a:pPr lvl="0"/>
            <a:r>
              <a:rPr lang="en-US" dirty="0"/>
              <a:t>Explain why it’s usually best to use an external style sheet for formatting a page.</a:t>
            </a:r>
          </a:p>
          <a:p>
            <a:pPr lvl="0"/>
            <a:r>
              <a:rPr lang="en-US" dirty="0"/>
              <a:t>Describe the changes you need to make to the HTML and CSS files if you want to use CSS to format the HTML5 semantic elements in older browsers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Distinguish </a:t>
            </a:r>
            <a:r>
              <a:rPr lang="en-US" dirty="0"/>
              <a:t>between absolute and relative units of measurement.</a:t>
            </a:r>
          </a:p>
          <a:p>
            <a:pPr lvl="0"/>
            <a:r>
              <a:rPr lang="en-US" dirty="0" smtClean="0"/>
              <a:t>Know how to use color in CSS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 </a:t>
            </a:r>
            <a:r>
              <a:rPr lang="en-US" sz="2400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What do we (or what does the client) want to achieve with the site?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How will the site achieve the established goals?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Whom are we trying to reach, and what are the audience demographics—education level, age range, gender, or special interests?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What does the intended audience already know about the information that will be presented on the site?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What values or experiences might members of this audience have in common?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Analyze site’s purpose, audience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9275" y="6070600"/>
            <a:ext cx="1903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8A7967"/>
                </a:solidFill>
                <a:latin typeface="+mn-lt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8363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these types of selectors: universal, type, id, class, descendant, child, sibling, pseudo-class, and pseudo-element.</a:t>
            </a:r>
          </a:p>
          <a:p>
            <a:pPr lvl="0"/>
            <a:r>
              <a:rPr lang="en-US" dirty="0"/>
              <a:t>Describe one accessibility guideline for using pseudo-class selectors.</a:t>
            </a:r>
          </a:p>
          <a:p>
            <a:pPr lvl="0"/>
            <a:r>
              <a:rPr lang="en-US" dirty="0"/>
              <a:t>Explain how user style sheets, !important rules, and specificity are used in the cascade order for applying rule sets.</a:t>
            </a:r>
          </a:p>
          <a:p>
            <a:pPr lvl="0"/>
            <a:r>
              <a:rPr lang="en-US" dirty="0"/>
              <a:t>Describe these properties for styling fonts: font-family, font-style, font-weight, font-size, and line-height.</a:t>
            </a:r>
          </a:p>
          <a:p>
            <a:pPr lvl="0"/>
            <a:r>
              <a:rPr lang="en-US" dirty="0"/>
              <a:t>Describe these properties for formatting text: text-indent, text-align, text-decoration, and text-shadow.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 </a:t>
            </a:r>
            <a:r>
              <a:rPr lang="en-US" sz="2400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Styles:</a:t>
            </a:r>
            <a:br>
              <a:rPr lang="en-US" dirty="0" smtClean="0"/>
            </a:br>
            <a:r>
              <a:rPr lang="en-US" dirty="0" smtClean="0"/>
              <a:t>Mechanisms, </a:t>
            </a:r>
            <a:br>
              <a:rPr lang="en-US" dirty="0" smtClean="0"/>
            </a:br>
            <a:r>
              <a:rPr lang="en-US" dirty="0" smtClean="0"/>
              <a:t>Cascading and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CSS Outside of Eclipse</a:t>
            </a:r>
            <a:endParaRPr lang="en-US" dirty="0"/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20849"/>
              </p:ext>
            </p:extLst>
          </p:nvPr>
        </p:nvGraphicFramePr>
        <p:xfrm>
          <a:off x="819150" y="1887538"/>
          <a:ext cx="7291388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9" name="Document" r:id="rId4" imgW="7315170" imgH="2969577" progId="Word.Document.8">
                  <p:embed/>
                </p:oleObj>
              </mc:Choice>
              <mc:Fallback>
                <p:oleObj name="Document" r:id="rId4" imgW="7315170" imgH="29695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887538"/>
                        <a:ext cx="7291388" cy="295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607621"/>
          </a:xfrm>
          <a:solidFill>
            <a:schemeClr val="accent1"/>
          </a:solidFill>
        </p:spPr>
        <p:txBody>
          <a:bodyPr/>
          <a:lstStyle/>
          <a:p>
            <a:r>
              <a:rPr lang="en-US" sz="2800" u="none" dirty="0" smtClean="0">
                <a:solidFill>
                  <a:schemeClr val="bg1"/>
                </a:solidFill>
              </a:rPr>
              <a:t>Applying  Styles to HTLM5 Tags in Older Browsers</a:t>
            </a:r>
            <a:endParaRPr lang="en-US" sz="2800" u="none" dirty="0">
              <a:solidFill>
                <a:schemeClr val="bg1"/>
              </a:solidFill>
            </a:endParaRP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85149"/>
              </p:ext>
            </p:extLst>
          </p:nvPr>
        </p:nvGraphicFramePr>
        <p:xfrm>
          <a:off x="914400" y="914600"/>
          <a:ext cx="724693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7" name="Document" r:id="rId4" imgW="7313400" imgH="1783447" progId="Word.Document.8">
                  <p:embed/>
                </p:oleObj>
              </mc:Choice>
              <mc:Fallback>
                <p:oleObj name="Document" r:id="rId4" imgW="7313400" imgH="17834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600"/>
                        <a:ext cx="7246938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3610"/>
              </p:ext>
            </p:extLst>
          </p:nvPr>
        </p:nvGraphicFramePr>
        <p:xfrm>
          <a:off x="831272" y="2565271"/>
          <a:ext cx="7246938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8" name="Document" r:id="rId6" imgW="7313400" imgH="2957780" progId="Word.Document.8">
                  <p:embed/>
                </p:oleObj>
              </mc:Choice>
              <mc:Fallback>
                <p:oleObj name="Document" r:id="rId6" imgW="7313400" imgH="29577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72" y="2565271"/>
                        <a:ext cx="7246938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48271"/>
              </p:ext>
            </p:extLst>
          </p:nvPr>
        </p:nvGraphicFramePr>
        <p:xfrm>
          <a:off x="961902" y="5639000"/>
          <a:ext cx="7246938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9" name="Document" r:id="rId8" imgW="7313400" imgH="1468277" progId="Word.Document.8">
                  <p:embed/>
                </p:oleObj>
              </mc:Choice>
              <mc:Fallback>
                <p:oleObj name="Document" r:id="rId8" imgW="7313400" imgH="146827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02" y="5639000"/>
                        <a:ext cx="7246938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2057" y="3586348"/>
            <a:ext cx="169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See detailed description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Murach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 text, p. 122</a:t>
            </a:r>
            <a:endParaRPr lang="en-US" dirty="0">
              <a:solidFill>
                <a:srgbClr val="FF0000"/>
              </a:solidFill>
              <a:latin typeface="Comic Sans MS" pitchFamily="66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to provide styles</a:t>
            </a:r>
            <a:endParaRPr lang="en-US" dirty="0"/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072078"/>
              </p:ext>
            </p:extLst>
          </p:nvPr>
        </p:nvGraphicFramePr>
        <p:xfrm>
          <a:off x="606425" y="1924050"/>
          <a:ext cx="8062913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9" name="Document" r:id="rId4" imgW="8158574" imgH="4656877" progId="Word.Document.8">
                  <p:embed/>
                </p:oleObj>
              </mc:Choice>
              <mc:Fallback>
                <p:oleObj name="Document" r:id="rId4" imgW="8158574" imgH="46568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924050"/>
                        <a:ext cx="8062913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358775"/>
            <a:r>
              <a:rPr lang="en-US" sz="2800" dirty="0" smtClean="0"/>
              <a:t>Inheritance</a:t>
            </a:r>
          </a:p>
          <a:p>
            <a:pPr marL="747713" lvl="1" indent="-358775"/>
            <a:r>
              <a:rPr lang="en-US" sz="2400" dirty="0" smtClean="0"/>
              <a:t>How </a:t>
            </a:r>
            <a:r>
              <a:rPr lang="en-US" sz="2400" dirty="0"/>
              <a:t>the elements in the HTML markup inherit properties from their parent (containing) elements and pass them on to their </a:t>
            </a:r>
            <a:r>
              <a:rPr lang="en-US" sz="2400" dirty="0" smtClean="0"/>
              <a:t>children.</a:t>
            </a:r>
            <a:br>
              <a:rPr lang="en-US" sz="2400" dirty="0" smtClean="0"/>
            </a:br>
            <a:endParaRPr lang="en-US" sz="2400" dirty="0" smtClean="0"/>
          </a:p>
          <a:p>
            <a:pPr marL="403225" indent="-358775"/>
            <a:r>
              <a:rPr lang="en-US" sz="2400" dirty="0"/>
              <a:t>C</a:t>
            </a:r>
            <a:r>
              <a:rPr lang="en-US" sz="2800" dirty="0" smtClean="0"/>
              <a:t>ascading</a:t>
            </a:r>
          </a:p>
          <a:p>
            <a:pPr marL="747713" lvl="1" indent="-358775"/>
            <a:r>
              <a:rPr lang="en-US" sz="2400" dirty="0" smtClean="0"/>
              <a:t>When CSS </a:t>
            </a:r>
            <a:r>
              <a:rPr lang="en-US" sz="2400" dirty="0"/>
              <a:t>declarations </a:t>
            </a:r>
            <a:r>
              <a:rPr lang="en-US" sz="2400" dirty="0" smtClean="0"/>
              <a:t>are being </a:t>
            </a:r>
            <a:r>
              <a:rPr lang="en-US" sz="2400" dirty="0"/>
              <a:t>applied to a document, </a:t>
            </a:r>
            <a:r>
              <a:rPr lang="en-US" sz="2400" dirty="0" smtClean="0"/>
              <a:t>how are conflicting rules resolved?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and Inheriting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for a style to be applied, as we have seen:</a:t>
            </a:r>
          </a:p>
          <a:p>
            <a:pPr lvl="1"/>
            <a:r>
              <a:rPr lang="en-US" dirty="0" smtClean="0"/>
              <a:t>Inline</a:t>
            </a:r>
          </a:p>
          <a:p>
            <a:pPr lvl="1"/>
            <a:r>
              <a:rPr lang="en-US" dirty="0" smtClean="0"/>
              <a:t>Embedded</a:t>
            </a:r>
          </a:p>
          <a:p>
            <a:pPr lvl="1"/>
            <a:r>
              <a:rPr lang="en-US" dirty="0" err="1" smtClean="0"/>
              <a:t>Stylesheet</a:t>
            </a:r>
            <a:endParaRPr lang="en-US" dirty="0" smtClean="0"/>
          </a:p>
          <a:p>
            <a:r>
              <a:rPr lang="en-US" dirty="0" smtClean="0"/>
              <a:t>Styles are also applied via two other mechanisms</a:t>
            </a:r>
          </a:p>
          <a:p>
            <a:pPr lvl="1"/>
            <a:r>
              <a:rPr lang="en-US" dirty="0" smtClean="0"/>
              <a:t>Browser styles  (also known as user agent styles)</a:t>
            </a:r>
          </a:p>
          <a:p>
            <a:pPr lvl="2"/>
            <a:r>
              <a:rPr lang="en-US" dirty="0" smtClean="0"/>
              <a:t>Default styles a browser applies in the absence of a specified style</a:t>
            </a:r>
          </a:p>
          <a:p>
            <a:pPr lvl="1"/>
            <a:r>
              <a:rPr lang="en-US" dirty="0" smtClean="0"/>
              <a:t>User styles</a:t>
            </a:r>
          </a:p>
          <a:p>
            <a:pPr lvl="2"/>
            <a:r>
              <a:rPr lang="en-US" dirty="0" smtClean="0"/>
              <a:t>While most users do not use this feature, one can create their own </a:t>
            </a:r>
            <a:r>
              <a:rPr lang="en-US" dirty="0" err="1" smtClean="0"/>
              <a:t>stylesheet</a:t>
            </a:r>
            <a:r>
              <a:rPr lang="en-US" dirty="0" smtClean="0"/>
              <a:t> to apply to all pages visited.</a:t>
            </a:r>
          </a:p>
          <a:p>
            <a:pPr lvl="2"/>
            <a:r>
              <a:rPr lang="en-US" dirty="0"/>
              <a:t>Google Chrome, for example, creates a file in the user's profile directory called Default\User </a:t>
            </a:r>
            <a:r>
              <a:rPr lang="en-US" dirty="0" err="1"/>
              <a:t>StyleSheets</a:t>
            </a:r>
            <a:r>
              <a:rPr lang="en-US" dirty="0"/>
              <a:t>\Custom.css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5103627"/>
            <a:ext cx="8407893" cy="1022851"/>
          </a:xfrm>
        </p:spPr>
        <p:txBody>
          <a:bodyPr/>
          <a:lstStyle/>
          <a:p>
            <a:r>
              <a:rPr lang="en-US" dirty="0" smtClean="0"/>
              <a:t>Mozilla Firefox decided to add an italics style to the &lt;</a:t>
            </a:r>
            <a:r>
              <a:rPr lang="en-US" dirty="0" err="1" smtClean="0"/>
              <a:t>dfn</a:t>
            </a:r>
            <a:r>
              <a:rPr lang="en-US" dirty="0" smtClean="0"/>
              <a:t>&gt; element.</a:t>
            </a:r>
          </a:p>
          <a:p>
            <a:r>
              <a:rPr lang="en-US" dirty="0" smtClean="0"/>
              <a:t>Safari did not.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Variations in Browser Styles:</a:t>
            </a:r>
            <a:br>
              <a:rPr lang="en-US" dirty="0" smtClean="0"/>
            </a:br>
            <a:r>
              <a:rPr lang="en-US" dirty="0" smtClean="0"/>
              <a:t>Firefox </a:t>
            </a:r>
            <a:r>
              <a:rPr lang="en-US" dirty="0" err="1" smtClean="0"/>
              <a:t>vs</a:t>
            </a:r>
            <a:r>
              <a:rPr lang="en-US" dirty="0" smtClean="0"/>
              <a:t> Safari</a:t>
            </a:r>
            <a:endParaRPr lang="en-US" dirty="0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2"/>
          <a:stretch/>
        </p:blipFill>
        <p:spPr bwMode="auto">
          <a:xfrm>
            <a:off x="131574" y="2030174"/>
            <a:ext cx="4457700" cy="279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93266" y="2256783"/>
            <a:ext cx="4495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0909" y="3189787"/>
            <a:ext cx="1041992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08109" y="3150801"/>
            <a:ext cx="1041992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93252"/>
            <a:ext cx="4079323" cy="4298957"/>
          </a:xfrm>
        </p:spPr>
        <p:txBody>
          <a:bodyPr/>
          <a:lstStyle/>
          <a:p>
            <a:r>
              <a:rPr lang="en-US" dirty="0" smtClean="0"/>
              <a:t>What color should the &lt;h1&gt; be?</a:t>
            </a:r>
          </a:p>
          <a:p>
            <a:r>
              <a:rPr lang="en-US" dirty="0" smtClean="0"/>
              <a:t>The browser defaults to black</a:t>
            </a:r>
          </a:p>
          <a:p>
            <a:r>
              <a:rPr lang="en-US" dirty="0" smtClean="0"/>
              <a:t>The user has set their preference to </a:t>
            </a:r>
            <a:r>
              <a:rPr lang="en-US" dirty="0" smtClean="0">
                <a:solidFill>
                  <a:srgbClr val="2A00FF"/>
                </a:solidFill>
              </a:rPr>
              <a:t>blue</a:t>
            </a:r>
          </a:p>
          <a:p>
            <a:r>
              <a:rPr lang="en-US" dirty="0" smtClean="0"/>
              <a:t>In the document, the style tag says </a:t>
            </a:r>
            <a:r>
              <a:rPr lang="en-US" dirty="0" smtClean="0">
                <a:solidFill>
                  <a:schemeClr val="accent4"/>
                </a:solidFill>
              </a:rPr>
              <a:t>brown</a:t>
            </a:r>
          </a:p>
          <a:p>
            <a:r>
              <a:rPr lang="en-US" dirty="0" smtClean="0"/>
              <a:t>But one h1 chose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to be the color using the style attribute.</a:t>
            </a:r>
          </a:p>
          <a:p>
            <a:r>
              <a:rPr lang="en-US" dirty="0" smtClean="0"/>
              <a:t>However, the linked </a:t>
            </a:r>
            <a:r>
              <a:rPr lang="en-US" dirty="0" err="1" smtClean="0"/>
              <a:t>stylesheet</a:t>
            </a:r>
            <a:r>
              <a:rPr lang="en-US" dirty="0" smtClean="0"/>
              <a:t> said h1's should be </a:t>
            </a:r>
            <a:r>
              <a:rPr lang="en-US" dirty="0" smtClean="0">
                <a:solidFill>
                  <a:srgbClr val="C63AE2"/>
                </a:solidFill>
              </a:rPr>
              <a:t>purple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happens when styles collide?</a:t>
            </a:r>
            <a:endParaRPr lang="en-US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6" y="4988194"/>
            <a:ext cx="3856740" cy="13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722627" y="1719071"/>
            <a:ext cx="3937665" cy="290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a particular order: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Inline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Embedded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External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User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Browser styles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7223" y="4279671"/>
            <a:ext cx="636587" cy="690983"/>
            <a:chOff x="4087813" y="2141958"/>
            <a:chExt cx="288925" cy="377825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4148138" y="2421358"/>
              <a:ext cx="128588" cy="98425"/>
            </a:xfrm>
            <a:custGeom>
              <a:avLst/>
              <a:gdLst>
                <a:gd name="T0" fmla="*/ 0 w 163"/>
                <a:gd name="T1" fmla="*/ 56 h 125"/>
                <a:gd name="T2" fmla="*/ 1 w 163"/>
                <a:gd name="T3" fmla="*/ 46 h 125"/>
                <a:gd name="T4" fmla="*/ 6 w 163"/>
                <a:gd name="T5" fmla="*/ 37 h 125"/>
                <a:gd name="T6" fmla="*/ 12 w 163"/>
                <a:gd name="T7" fmla="*/ 28 h 125"/>
                <a:gd name="T8" fmla="*/ 21 w 163"/>
                <a:gd name="T9" fmla="*/ 19 h 125"/>
                <a:gd name="T10" fmla="*/ 31 w 163"/>
                <a:gd name="T11" fmla="*/ 12 h 125"/>
                <a:gd name="T12" fmla="*/ 43 w 163"/>
                <a:gd name="T13" fmla="*/ 6 h 125"/>
                <a:gd name="T14" fmla="*/ 57 w 163"/>
                <a:gd name="T15" fmla="*/ 1 h 125"/>
                <a:gd name="T16" fmla="*/ 72 w 163"/>
                <a:gd name="T17" fmla="*/ 0 h 125"/>
                <a:gd name="T18" fmla="*/ 90 w 163"/>
                <a:gd name="T19" fmla="*/ 1 h 125"/>
                <a:gd name="T20" fmla="*/ 107 w 163"/>
                <a:gd name="T21" fmla="*/ 5 h 125"/>
                <a:gd name="T22" fmla="*/ 124 w 163"/>
                <a:gd name="T23" fmla="*/ 11 h 125"/>
                <a:gd name="T24" fmla="*/ 136 w 163"/>
                <a:gd name="T25" fmla="*/ 18 h 125"/>
                <a:gd name="T26" fmla="*/ 148 w 163"/>
                <a:gd name="T27" fmla="*/ 26 h 125"/>
                <a:gd name="T28" fmla="*/ 156 w 163"/>
                <a:gd name="T29" fmla="*/ 35 h 125"/>
                <a:gd name="T30" fmla="*/ 160 w 163"/>
                <a:gd name="T31" fmla="*/ 44 h 125"/>
                <a:gd name="T32" fmla="*/ 163 w 163"/>
                <a:gd name="T33" fmla="*/ 53 h 125"/>
                <a:gd name="T34" fmla="*/ 162 w 163"/>
                <a:gd name="T35" fmla="*/ 69 h 125"/>
                <a:gd name="T36" fmla="*/ 158 w 163"/>
                <a:gd name="T37" fmla="*/ 83 h 125"/>
                <a:gd name="T38" fmla="*/ 152 w 163"/>
                <a:gd name="T39" fmla="*/ 96 h 125"/>
                <a:gd name="T40" fmla="*/ 144 w 163"/>
                <a:gd name="T41" fmla="*/ 106 h 125"/>
                <a:gd name="T42" fmla="*/ 134 w 163"/>
                <a:gd name="T43" fmla="*/ 114 h 125"/>
                <a:gd name="T44" fmla="*/ 121 w 163"/>
                <a:gd name="T45" fmla="*/ 120 h 125"/>
                <a:gd name="T46" fmla="*/ 107 w 163"/>
                <a:gd name="T47" fmla="*/ 124 h 125"/>
                <a:gd name="T48" fmla="*/ 91 w 163"/>
                <a:gd name="T49" fmla="*/ 125 h 125"/>
                <a:gd name="T50" fmla="*/ 70 w 163"/>
                <a:gd name="T51" fmla="*/ 124 h 125"/>
                <a:gd name="T52" fmla="*/ 52 w 163"/>
                <a:gd name="T53" fmla="*/ 120 h 125"/>
                <a:gd name="T54" fmla="*/ 36 w 163"/>
                <a:gd name="T55" fmla="*/ 113 h 125"/>
                <a:gd name="T56" fmla="*/ 23 w 163"/>
                <a:gd name="T57" fmla="*/ 105 h 125"/>
                <a:gd name="T58" fmla="*/ 13 w 163"/>
                <a:gd name="T59" fmla="*/ 95 h 125"/>
                <a:gd name="T60" fmla="*/ 6 w 163"/>
                <a:gd name="T61" fmla="*/ 83 h 125"/>
                <a:gd name="T62" fmla="*/ 1 w 163"/>
                <a:gd name="T63" fmla="*/ 71 h 125"/>
                <a:gd name="T64" fmla="*/ 0 w 163"/>
                <a:gd name="T65" fmla="*/ 5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25">
                  <a:moveTo>
                    <a:pt x="0" y="56"/>
                  </a:moveTo>
                  <a:lnTo>
                    <a:pt x="1" y="46"/>
                  </a:lnTo>
                  <a:lnTo>
                    <a:pt x="6" y="37"/>
                  </a:lnTo>
                  <a:lnTo>
                    <a:pt x="12" y="28"/>
                  </a:lnTo>
                  <a:lnTo>
                    <a:pt x="21" y="19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7" y="5"/>
                  </a:lnTo>
                  <a:lnTo>
                    <a:pt x="124" y="11"/>
                  </a:lnTo>
                  <a:lnTo>
                    <a:pt x="136" y="18"/>
                  </a:lnTo>
                  <a:lnTo>
                    <a:pt x="148" y="26"/>
                  </a:lnTo>
                  <a:lnTo>
                    <a:pt x="156" y="35"/>
                  </a:lnTo>
                  <a:lnTo>
                    <a:pt x="160" y="44"/>
                  </a:lnTo>
                  <a:lnTo>
                    <a:pt x="163" y="53"/>
                  </a:lnTo>
                  <a:lnTo>
                    <a:pt x="162" y="69"/>
                  </a:lnTo>
                  <a:lnTo>
                    <a:pt x="158" y="83"/>
                  </a:lnTo>
                  <a:lnTo>
                    <a:pt x="152" y="96"/>
                  </a:lnTo>
                  <a:lnTo>
                    <a:pt x="144" y="106"/>
                  </a:lnTo>
                  <a:lnTo>
                    <a:pt x="134" y="114"/>
                  </a:lnTo>
                  <a:lnTo>
                    <a:pt x="121" y="120"/>
                  </a:lnTo>
                  <a:lnTo>
                    <a:pt x="107" y="124"/>
                  </a:lnTo>
                  <a:lnTo>
                    <a:pt x="91" y="125"/>
                  </a:lnTo>
                  <a:lnTo>
                    <a:pt x="70" y="124"/>
                  </a:lnTo>
                  <a:lnTo>
                    <a:pt x="52" y="120"/>
                  </a:lnTo>
                  <a:lnTo>
                    <a:pt x="36" y="113"/>
                  </a:lnTo>
                  <a:lnTo>
                    <a:pt x="23" y="105"/>
                  </a:lnTo>
                  <a:lnTo>
                    <a:pt x="13" y="95"/>
                  </a:lnTo>
                  <a:lnTo>
                    <a:pt x="6" y="83"/>
                  </a:lnTo>
                  <a:lnTo>
                    <a:pt x="1" y="7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3"/>
            <p:cNvSpPr>
              <a:spLocks/>
            </p:cNvSpPr>
            <p:nvPr/>
          </p:nvSpPr>
          <p:spPr bwMode="auto">
            <a:xfrm>
              <a:off x="4087813" y="2141958"/>
              <a:ext cx="288925" cy="247650"/>
            </a:xfrm>
            <a:custGeom>
              <a:avLst/>
              <a:gdLst>
                <a:gd name="T0" fmla="*/ 97 w 364"/>
                <a:gd name="T1" fmla="*/ 195 h 312"/>
                <a:gd name="T2" fmla="*/ 231 w 364"/>
                <a:gd name="T3" fmla="*/ 193 h 312"/>
                <a:gd name="T4" fmla="*/ 228 w 364"/>
                <a:gd name="T5" fmla="*/ 90 h 312"/>
                <a:gd name="T6" fmla="*/ 126 w 364"/>
                <a:gd name="T7" fmla="*/ 90 h 312"/>
                <a:gd name="T8" fmla="*/ 126 w 364"/>
                <a:gd name="T9" fmla="*/ 152 h 312"/>
                <a:gd name="T10" fmla="*/ 0 w 364"/>
                <a:gd name="T11" fmla="*/ 152 h 312"/>
                <a:gd name="T12" fmla="*/ 0 w 364"/>
                <a:gd name="T13" fmla="*/ 142 h 312"/>
                <a:gd name="T14" fmla="*/ 4 w 364"/>
                <a:gd name="T15" fmla="*/ 109 h 312"/>
                <a:gd name="T16" fmla="*/ 12 w 364"/>
                <a:gd name="T17" fmla="*/ 81 h 312"/>
                <a:gd name="T18" fmla="*/ 26 w 364"/>
                <a:gd name="T19" fmla="*/ 56 h 312"/>
                <a:gd name="T20" fmla="*/ 46 w 364"/>
                <a:gd name="T21" fmla="*/ 37 h 312"/>
                <a:gd name="T22" fmla="*/ 71 w 364"/>
                <a:gd name="T23" fmla="*/ 21 h 312"/>
                <a:gd name="T24" fmla="*/ 102 w 364"/>
                <a:gd name="T25" fmla="*/ 9 h 312"/>
                <a:gd name="T26" fmla="*/ 137 w 364"/>
                <a:gd name="T27" fmla="*/ 2 h 312"/>
                <a:gd name="T28" fmla="*/ 178 w 364"/>
                <a:gd name="T29" fmla="*/ 0 h 312"/>
                <a:gd name="T30" fmla="*/ 199 w 364"/>
                <a:gd name="T31" fmla="*/ 1 h 312"/>
                <a:gd name="T32" fmla="*/ 219 w 364"/>
                <a:gd name="T33" fmla="*/ 2 h 312"/>
                <a:gd name="T34" fmla="*/ 238 w 364"/>
                <a:gd name="T35" fmla="*/ 6 h 312"/>
                <a:gd name="T36" fmla="*/ 256 w 364"/>
                <a:gd name="T37" fmla="*/ 9 h 312"/>
                <a:gd name="T38" fmla="*/ 272 w 364"/>
                <a:gd name="T39" fmla="*/ 15 h 312"/>
                <a:gd name="T40" fmla="*/ 287 w 364"/>
                <a:gd name="T41" fmla="*/ 21 h 312"/>
                <a:gd name="T42" fmla="*/ 301 w 364"/>
                <a:gd name="T43" fmla="*/ 28 h 312"/>
                <a:gd name="T44" fmla="*/ 315 w 364"/>
                <a:gd name="T45" fmla="*/ 36 h 312"/>
                <a:gd name="T46" fmla="*/ 325 w 364"/>
                <a:gd name="T47" fmla="*/ 44 h 312"/>
                <a:gd name="T48" fmla="*/ 336 w 364"/>
                <a:gd name="T49" fmla="*/ 53 h 312"/>
                <a:gd name="T50" fmla="*/ 345 w 364"/>
                <a:gd name="T51" fmla="*/ 62 h 312"/>
                <a:gd name="T52" fmla="*/ 352 w 364"/>
                <a:gd name="T53" fmla="*/ 71 h 312"/>
                <a:gd name="T54" fmla="*/ 358 w 364"/>
                <a:gd name="T55" fmla="*/ 82 h 312"/>
                <a:gd name="T56" fmla="*/ 361 w 364"/>
                <a:gd name="T57" fmla="*/ 92 h 312"/>
                <a:gd name="T58" fmla="*/ 363 w 364"/>
                <a:gd name="T59" fmla="*/ 104 h 312"/>
                <a:gd name="T60" fmla="*/ 364 w 364"/>
                <a:gd name="T61" fmla="*/ 114 h 312"/>
                <a:gd name="T62" fmla="*/ 362 w 364"/>
                <a:gd name="T63" fmla="*/ 151 h 312"/>
                <a:gd name="T64" fmla="*/ 356 w 364"/>
                <a:gd name="T65" fmla="*/ 183 h 312"/>
                <a:gd name="T66" fmla="*/ 345 w 364"/>
                <a:gd name="T67" fmla="*/ 210 h 312"/>
                <a:gd name="T68" fmla="*/ 330 w 364"/>
                <a:gd name="T69" fmla="*/ 230 h 312"/>
                <a:gd name="T70" fmla="*/ 310 w 364"/>
                <a:gd name="T71" fmla="*/ 246 h 312"/>
                <a:gd name="T72" fmla="*/ 286 w 364"/>
                <a:gd name="T73" fmla="*/ 258 h 312"/>
                <a:gd name="T74" fmla="*/ 257 w 364"/>
                <a:gd name="T75" fmla="*/ 265 h 312"/>
                <a:gd name="T76" fmla="*/ 223 w 364"/>
                <a:gd name="T77" fmla="*/ 267 h 312"/>
                <a:gd name="T78" fmla="*/ 216 w 364"/>
                <a:gd name="T79" fmla="*/ 267 h 312"/>
                <a:gd name="T80" fmla="*/ 216 w 364"/>
                <a:gd name="T81" fmla="*/ 312 h 312"/>
                <a:gd name="T82" fmla="*/ 97 w 364"/>
                <a:gd name="T83" fmla="*/ 312 h 312"/>
                <a:gd name="T84" fmla="*/ 97 w 364"/>
                <a:gd name="T85" fmla="*/ 19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312">
                  <a:moveTo>
                    <a:pt x="97" y="195"/>
                  </a:moveTo>
                  <a:lnTo>
                    <a:pt x="231" y="193"/>
                  </a:lnTo>
                  <a:lnTo>
                    <a:pt x="228" y="90"/>
                  </a:lnTo>
                  <a:lnTo>
                    <a:pt x="126" y="90"/>
                  </a:lnTo>
                  <a:lnTo>
                    <a:pt x="126" y="152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2" y="81"/>
                  </a:lnTo>
                  <a:lnTo>
                    <a:pt x="26" y="56"/>
                  </a:lnTo>
                  <a:lnTo>
                    <a:pt x="46" y="37"/>
                  </a:lnTo>
                  <a:lnTo>
                    <a:pt x="71" y="21"/>
                  </a:lnTo>
                  <a:lnTo>
                    <a:pt x="102" y="9"/>
                  </a:lnTo>
                  <a:lnTo>
                    <a:pt x="137" y="2"/>
                  </a:lnTo>
                  <a:lnTo>
                    <a:pt x="178" y="0"/>
                  </a:lnTo>
                  <a:lnTo>
                    <a:pt x="199" y="1"/>
                  </a:lnTo>
                  <a:lnTo>
                    <a:pt x="219" y="2"/>
                  </a:lnTo>
                  <a:lnTo>
                    <a:pt x="238" y="6"/>
                  </a:lnTo>
                  <a:lnTo>
                    <a:pt x="256" y="9"/>
                  </a:lnTo>
                  <a:lnTo>
                    <a:pt x="272" y="15"/>
                  </a:lnTo>
                  <a:lnTo>
                    <a:pt x="287" y="21"/>
                  </a:lnTo>
                  <a:lnTo>
                    <a:pt x="301" y="28"/>
                  </a:lnTo>
                  <a:lnTo>
                    <a:pt x="315" y="36"/>
                  </a:lnTo>
                  <a:lnTo>
                    <a:pt x="325" y="44"/>
                  </a:lnTo>
                  <a:lnTo>
                    <a:pt x="336" y="53"/>
                  </a:lnTo>
                  <a:lnTo>
                    <a:pt x="345" y="62"/>
                  </a:lnTo>
                  <a:lnTo>
                    <a:pt x="352" y="71"/>
                  </a:lnTo>
                  <a:lnTo>
                    <a:pt x="358" y="82"/>
                  </a:lnTo>
                  <a:lnTo>
                    <a:pt x="361" y="92"/>
                  </a:lnTo>
                  <a:lnTo>
                    <a:pt x="363" y="104"/>
                  </a:lnTo>
                  <a:lnTo>
                    <a:pt x="364" y="114"/>
                  </a:lnTo>
                  <a:lnTo>
                    <a:pt x="362" y="151"/>
                  </a:lnTo>
                  <a:lnTo>
                    <a:pt x="356" y="183"/>
                  </a:lnTo>
                  <a:lnTo>
                    <a:pt x="345" y="210"/>
                  </a:lnTo>
                  <a:lnTo>
                    <a:pt x="330" y="230"/>
                  </a:lnTo>
                  <a:lnTo>
                    <a:pt x="310" y="246"/>
                  </a:lnTo>
                  <a:lnTo>
                    <a:pt x="286" y="258"/>
                  </a:lnTo>
                  <a:lnTo>
                    <a:pt x="257" y="265"/>
                  </a:lnTo>
                  <a:lnTo>
                    <a:pt x="223" y="267"/>
                  </a:lnTo>
                  <a:lnTo>
                    <a:pt x="216" y="267"/>
                  </a:lnTo>
                  <a:lnTo>
                    <a:pt x="216" y="312"/>
                  </a:lnTo>
                  <a:lnTo>
                    <a:pt x="97" y="312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&gt;Hello&lt;/h1&gt;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Rules</a:t>
            </a:r>
            <a:endParaRPr lang="en-US" dirty="0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47247"/>
              </p:ext>
            </p:extLst>
          </p:nvPr>
        </p:nvGraphicFramePr>
        <p:xfrm>
          <a:off x="795647" y="1908959"/>
          <a:ext cx="73040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3" name="Document" r:id="rId4" imgW="7303899" imgH="1193586" progId="Word.Document.8">
                  <p:embed/>
                </p:oleObj>
              </mc:Choice>
              <mc:Fallback>
                <p:oleObj name="Document" r:id="rId4" imgW="7303899" imgH="1193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47" y="1908959"/>
                        <a:ext cx="730408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Analyze site’s purpose, continued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What are the client’s goals?</a:t>
            </a:r>
          </a:p>
          <a:p>
            <a:r>
              <a:rPr lang="en-US" sz="2400" smtClean="0"/>
              <a:t>How will the audience be transformed or edified by the information presented on the Web site?</a:t>
            </a:r>
          </a:p>
          <a:p>
            <a:r>
              <a:rPr lang="en-US" sz="2400" smtClean="0"/>
              <a:t>How will we keep visitors interested and engaged over the long term?</a:t>
            </a:r>
          </a:p>
          <a:p>
            <a:r>
              <a:rPr lang="en-US" sz="2400" smtClean="0"/>
              <a:t>What are the specific needs of the site’s users, and how will we tailor the design and content to those needs?</a:t>
            </a:r>
          </a:p>
          <a:p>
            <a:r>
              <a:rPr lang="en-US" sz="2400" smtClean="0"/>
              <a:t>Which browsers are predominantly used by the target audience?</a:t>
            </a:r>
          </a:p>
          <a:p>
            <a:r>
              <a:rPr lang="en-US" sz="2400" smtClean="0"/>
              <a:t>What Internet access speed is typical, on average, for the target audience?</a:t>
            </a:r>
          </a:p>
        </p:txBody>
      </p:sp>
    </p:spTree>
    <p:extLst>
      <p:ext uri="{BB962C8B-B14F-4D97-AF65-F5344CB8AC3E}">
        <p14:creationId xmlns:p14="http://schemas.microsoft.com/office/powerpoint/2010/main" val="21989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93252"/>
            <a:ext cx="4079323" cy="4298957"/>
          </a:xfrm>
        </p:spPr>
        <p:txBody>
          <a:bodyPr/>
          <a:lstStyle/>
          <a:p>
            <a:r>
              <a:rPr lang="en-US" dirty="0" smtClean="0"/>
              <a:t>What color should the &lt;h1&gt; be?</a:t>
            </a:r>
          </a:p>
          <a:p>
            <a:r>
              <a:rPr lang="en-US" dirty="0" smtClean="0"/>
              <a:t>The browser defaults to black</a:t>
            </a:r>
          </a:p>
          <a:p>
            <a:r>
              <a:rPr lang="en-US" dirty="0" smtClean="0"/>
              <a:t>The user has set their preference to </a:t>
            </a:r>
            <a:r>
              <a:rPr lang="en-US" dirty="0" smtClean="0">
                <a:solidFill>
                  <a:srgbClr val="2A00FF"/>
                </a:solidFill>
              </a:rPr>
              <a:t>blue</a:t>
            </a:r>
          </a:p>
          <a:p>
            <a:r>
              <a:rPr lang="en-US" dirty="0" smtClean="0"/>
              <a:t>In the document, the style tag says </a:t>
            </a:r>
            <a:r>
              <a:rPr lang="en-US" dirty="0" smtClean="0">
                <a:solidFill>
                  <a:schemeClr val="accent4"/>
                </a:solidFill>
              </a:rPr>
              <a:t>brown</a:t>
            </a:r>
          </a:p>
          <a:p>
            <a:r>
              <a:rPr lang="en-US" dirty="0" smtClean="0"/>
              <a:t>But one h1 chose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to be the color using the style attribute.</a:t>
            </a:r>
          </a:p>
          <a:p>
            <a:r>
              <a:rPr lang="en-US" dirty="0" smtClean="0"/>
              <a:t>However, the linked </a:t>
            </a:r>
            <a:r>
              <a:rPr lang="en-US" dirty="0" err="1" smtClean="0"/>
              <a:t>stylesheet</a:t>
            </a:r>
            <a:r>
              <a:rPr lang="en-US" dirty="0" smtClean="0"/>
              <a:t> said h1's should be </a:t>
            </a:r>
            <a:r>
              <a:rPr lang="en-US" dirty="0" smtClean="0">
                <a:solidFill>
                  <a:srgbClr val="C63AE2"/>
                </a:solidFill>
              </a:rPr>
              <a:t>purple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 style important  </a:t>
            </a:r>
            <a:r>
              <a:rPr lang="en-US" sz="2400" dirty="0" smtClean="0"/>
              <a:t>(1)</a:t>
            </a:r>
            <a:endParaRPr lang="en-US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6" y="4988194"/>
            <a:ext cx="3856740" cy="13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722627" y="1719071"/>
            <a:ext cx="3937665" cy="290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a particular order: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Inline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Embedded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External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User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Browser styles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7223" y="4279671"/>
            <a:ext cx="636587" cy="690983"/>
            <a:chOff x="4087813" y="2141958"/>
            <a:chExt cx="288925" cy="377825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4148138" y="2421358"/>
              <a:ext cx="128588" cy="98425"/>
            </a:xfrm>
            <a:custGeom>
              <a:avLst/>
              <a:gdLst>
                <a:gd name="T0" fmla="*/ 0 w 163"/>
                <a:gd name="T1" fmla="*/ 56 h 125"/>
                <a:gd name="T2" fmla="*/ 1 w 163"/>
                <a:gd name="T3" fmla="*/ 46 h 125"/>
                <a:gd name="T4" fmla="*/ 6 w 163"/>
                <a:gd name="T5" fmla="*/ 37 h 125"/>
                <a:gd name="T6" fmla="*/ 12 w 163"/>
                <a:gd name="T7" fmla="*/ 28 h 125"/>
                <a:gd name="T8" fmla="*/ 21 w 163"/>
                <a:gd name="T9" fmla="*/ 19 h 125"/>
                <a:gd name="T10" fmla="*/ 31 w 163"/>
                <a:gd name="T11" fmla="*/ 12 h 125"/>
                <a:gd name="T12" fmla="*/ 43 w 163"/>
                <a:gd name="T13" fmla="*/ 6 h 125"/>
                <a:gd name="T14" fmla="*/ 57 w 163"/>
                <a:gd name="T15" fmla="*/ 1 h 125"/>
                <a:gd name="T16" fmla="*/ 72 w 163"/>
                <a:gd name="T17" fmla="*/ 0 h 125"/>
                <a:gd name="T18" fmla="*/ 90 w 163"/>
                <a:gd name="T19" fmla="*/ 1 h 125"/>
                <a:gd name="T20" fmla="*/ 107 w 163"/>
                <a:gd name="T21" fmla="*/ 5 h 125"/>
                <a:gd name="T22" fmla="*/ 124 w 163"/>
                <a:gd name="T23" fmla="*/ 11 h 125"/>
                <a:gd name="T24" fmla="*/ 136 w 163"/>
                <a:gd name="T25" fmla="*/ 18 h 125"/>
                <a:gd name="T26" fmla="*/ 148 w 163"/>
                <a:gd name="T27" fmla="*/ 26 h 125"/>
                <a:gd name="T28" fmla="*/ 156 w 163"/>
                <a:gd name="T29" fmla="*/ 35 h 125"/>
                <a:gd name="T30" fmla="*/ 160 w 163"/>
                <a:gd name="T31" fmla="*/ 44 h 125"/>
                <a:gd name="T32" fmla="*/ 163 w 163"/>
                <a:gd name="T33" fmla="*/ 53 h 125"/>
                <a:gd name="T34" fmla="*/ 162 w 163"/>
                <a:gd name="T35" fmla="*/ 69 h 125"/>
                <a:gd name="T36" fmla="*/ 158 w 163"/>
                <a:gd name="T37" fmla="*/ 83 h 125"/>
                <a:gd name="T38" fmla="*/ 152 w 163"/>
                <a:gd name="T39" fmla="*/ 96 h 125"/>
                <a:gd name="T40" fmla="*/ 144 w 163"/>
                <a:gd name="T41" fmla="*/ 106 h 125"/>
                <a:gd name="T42" fmla="*/ 134 w 163"/>
                <a:gd name="T43" fmla="*/ 114 h 125"/>
                <a:gd name="T44" fmla="*/ 121 w 163"/>
                <a:gd name="T45" fmla="*/ 120 h 125"/>
                <a:gd name="T46" fmla="*/ 107 w 163"/>
                <a:gd name="T47" fmla="*/ 124 h 125"/>
                <a:gd name="T48" fmla="*/ 91 w 163"/>
                <a:gd name="T49" fmla="*/ 125 h 125"/>
                <a:gd name="T50" fmla="*/ 70 w 163"/>
                <a:gd name="T51" fmla="*/ 124 h 125"/>
                <a:gd name="T52" fmla="*/ 52 w 163"/>
                <a:gd name="T53" fmla="*/ 120 h 125"/>
                <a:gd name="T54" fmla="*/ 36 w 163"/>
                <a:gd name="T55" fmla="*/ 113 h 125"/>
                <a:gd name="T56" fmla="*/ 23 w 163"/>
                <a:gd name="T57" fmla="*/ 105 h 125"/>
                <a:gd name="T58" fmla="*/ 13 w 163"/>
                <a:gd name="T59" fmla="*/ 95 h 125"/>
                <a:gd name="T60" fmla="*/ 6 w 163"/>
                <a:gd name="T61" fmla="*/ 83 h 125"/>
                <a:gd name="T62" fmla="*/ 1 w 163"/>
                <a:gd name="T63" fmla="*/ 71 h 125"/>
                <a:gd name="T64" fmla="*/ 0 w 163"/>
                <a:gd name="T65" fmla="*/ 5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25">
                  <a:moveTo>
                    <a:pt x="0" y="56"/>
                  </a:moveTo>
                  <a:lnTo>
                    <a:pt x="1" y="46"/>
                  </a:lnTo>
                  <a:lnTo>
                    <a:pt x="6" y="37"/>
                  </a:lnTo>
                  <a:lnTo>
                    <a:pt x="12" y="28"/>
                  </a:lnTo>
                  <a:lnTo>
                    <a:pt x="21" y="19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7" y="5"/>
                  </a:lnTo>
                  <a:lnTo>
                    <a:pt x="124" y="11"/>
                  </a:lnTo>
                  <a:lnTo>
                    <a:pt x="136" y="18"/>
                  </a:lnTo>
                  <a:lnTo>
                    <a:pt x="148" y="26"/>
                  </a:lnTo>
                  <a:lnTo>
                    <a:pt x="156" y="35"/>
                  </a:lnTo>
                  <a:lnTo>
                    <a:pt x="160" y="44"/>
                  </a:lnTo>
                  <a:lnTo>
                    <a:pt x="163" y="53"/>
                  </a:lnTo>
                  <a:lnTo>
                    <a:pt x="162" y="69"/>
                  </a:lnTo>
                  <a:lnTo>
                    <a:pt x="158" y="83"/>
                  </a:lnTo>
                  <a:lnTo>
                    <a:pt x="152" y="96"/>
                  </a:lnTo>
                  <a:lnTo>
                    <a:pt x="144" y="106"/>
                  </a:lnTo>
                  <a:lnTo>
                    <a:pt x="134" y="114"/>
                  </a:lnTo>
                  <a:lnTo>
                    <a:pt x="121" y="120"/>
                  </a:lnTo>
                  <a:lnTo>
                    <a:pt x="107" y="124"/>
                  </a:lnTo>
                  <a:lnTo>
                    <a:pt x="91" y="125"/>
                  </a:lnTo>
                  <a:lnTo>
                    <a:pt x="70" y="124"/>
                  </a:lnTo>
                  <a:lnTo>
                    <a:pt x="52" y="120"/>
                  </a:lnTo>
                  <a:lnTo>
                    <a:pt x="36" y="113"/>
                  </a:lnTo>
                  <a:lnTo>
                    <a:pt x="23" y="105"/>
                  </a:lnTo>
                  <a:lnTo>
                    <a:pt x="13" y="95"/>
                  </a:lnTo>
                  <a:lnTo>
                    <a:pt x="6" y="83"/>
                  </a:lnTo>
                  <a:lnTo>
                    <a:pt x="1" y="7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3"/>
            <p:cNvSpPr>
              <a:spLocks/>
            </p:cNvSpPr>
            <p:nvPr/>
          </p:nvSpPr>
          <p:spPr bwMode="auto">
            <a:xfrm>
              <a:off x="4087813" y="2141958"/>
              <a:ext cx="288925" cy="247650"/>
            </a:xfrm>
            <a:custGeom>
              <a:avLst/>
              <a:gdLst>
                <a:gd name="T0" fmla="*/ 97 w 364"/>
                <a:gd name="T1" fmla="*/ 195 h 312"/>
                <a:gd name="T2" fmla="*/ 231 w 364"/>
                <a:gd name="T3" fmla="*/ 193 h 312"/>
                <a:gd name="T4" fmla="*/ 228 w 364"/>
                <a:gd name="T5" fmla="*/ 90 h 312"/>
                <a:gd name="T6" fmla="*/ 126 w 364"/>
                <a:gd name="T7" fmla="*/ 90 h 312"/>
                <a:gd name="T8" fmla="*/ 126 w 364"/>
                <a:gd name="T9" fmla="*/ 152 h 312"/>
                <a:gd name="T10" fmla="*/ 0 w 364"/>
                <a:gd name="T11" fmla="*/ 152 h 312"/>
                <a:gd name="T12" fmla="*/ 0 w 364"/>
                <a:gd name="T13" fmla="*/ 142 h 312"/>
                <a:gd name="T14" fmla="*/ 4 w 364"/>
                <a:gd name="T15" fmla="*/ 109 h 312"/>
                <a:gd name="T16" fmla="*/ 12 w 364"/>
                <a:gd name="T17" fmla="*/ 81 h 312"/>
                <a:gd name="T18" fmla="*/ 26 w 364"/>
                <a:gd name="T19" fmla="*/ 56 h 312"/>
                <a:gd name="T20" fmla="*/ 46 w 364"/>
                <a:gd name="T21" fmla="*/ 37 h 312"/>
                <a:gd name="T22" fmla="*/ 71 w 364"/>
                <a:gd name="T23" fmla="*/ 21 h 312"/>
                <a:gd name="T24" fmla="*/ 102 w 364"/>
                <a:gd name="T25" fmla="*/ 9 h 312"/>
                <a:gd name="T26" fmla="*/ 137 w 364"/>
                <a:gd name="T27" fmla="*/ 2 h 312"/>
                <a:gd name="T28" fmla="*/ 178 w 364"/>
                <a:gd name="T29" fmla="*/ 0 h 312"/>
                <a:gd name="T30" fmla="*/ 199 w 364"/>
                <a:gd name="T31" fmla="*/ 1 h 312"/>
                <a:gd name="T32" fmla="*/ 219 w 364"/>
                <a:gd name="T33" fmla="*/ 2 h 312"/>
                <a:gd name="T34" fmla="*/ 238 w 364"/>
                <a:gd name="T35" fmla="*/ 6 h 312"/>
                <a:gd name="T36" fmla="*/ 256 w 364"/>
                <a:gd name="T37" fmla="*/ 9 h 312"/>
                <a:gd name="T38" fmla="*/ 272 w 364"/>
                <a:gd name="T39" fmla="*/ 15 h 312"/>
                <a:gd name="T40" fmla="*/ 287 w 364"/>
                <a:gd name="T41" fmla="*/ 21 h 312"/>
                <a:gd name="T42" fmla="*/ 301 w 364"/>
                <a:gd name="T43" fmla="*/ 28 h 312"/>
                <a:gd name="T44" fmla="*/ 315 w 364"/>
                <a:gd name="T45" fmla="*/ 36 h 312"/>
                <a:gd name="T46" fmla="*/ 325 w 364"/>
                <a:gd name="T47" fmla="*/ 44 h 312"/>
                <a:gd name="T48" fmla="*/ 336 w 364"/>
                <a:gd name="T49" fmla="*/ 53 h 312"/>
                <a:gd name="T50" fmla="*/ 345 w 364"/>
                <a:gd name="T51" fmla="*/ 62 h 312"/>
                <a:gd name="T52" fmla="*/ 352 w 364"/>
                <a:gd name="T53" fmla="*/ 71 h 312"/>
                <a:gd name="T54" fmla="*/ 358 w 364"/>
                <a:gd name="T55" fmla="*/ 82 h 312"/>
                <a:gd name="T56" fmla="*/ 361 w 364"/>
                <a:gd name="T57" fmla="*/ 92 h 312"/>
                <a:gd name="T58" fmla="*/ 363 w 364"/>
                <a:gd name="T59" fmla="*/ 104 h 312"/>
                <a:gd name="T60" fmla="*/ 364 w 364"/>
                <a:gd name="T61" fmla="*/ 114 h 312"/>
                <a:gd name="T62" fmla="*/ 362 w 364"/>
                <a:gd name="T63" fmla="*/ 151 h 312"/>
                <a:gd name="T64" fmla="*/ 356 w 364"/>
                <a:gd name="T65" fmla="*/ 183 h 312"/>
                <a:gd name="T66" fmla="*/ 345 w 364"/>
                <a:gd name="T67" fmla="*/ 210 h 312"/>
                <a:gd name="T68" fmla="*/ 330 w 364"/>
                <a:gd name="T69" fmla="*/ 230 h 312"/>
                <a:gd name="T70" fmla="*/ 310 w 364"/>
                <a:gd name="T71" fmla="*/ 246 h 312"/>
                <a:gd name="T72" fmla="*/ 286 w 364"/>
                <a:gd name="T73" fmla="*/ 258 h 312"/>
                <a:gd name="T74" fmla="*/ 257 w 364"/>
                <a:gd name="T75" fmla="*/ 265 h 312"/>
                <a:gd name="T76" fmla="*/ 223 w 364"/>
                <a:gd name="T77" fmla="*/ 267 h 312"/>
                <a:gd name="T78" fmla="*/ 216 w 364"/>
                <a:gd name="T79" fmla="*/ 267 h 312"/>
                <a:gd name="T80" fmla="*/ 216 w 364"/>
                <a:gd name="T81" fmla="*/ 312 h 312"/>
                <a:gd name="T82" fmla="*/ 97 w 364"/>
                <a:gd name="T83" fmla="*/ 312 h 312"/>
                <a:gd name="T84" fmla="*/ 97 w 364"/>
                <a:gd name="T85" fmla="*/ 19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312">
                  <a:moveTo>
                    <a:pt x="97" y="195"/>
                  </a:moveTo>
                  <a:lnTo>
                    <a:pt x="231" y="193"/>
                  </a:lnTo>
                  <a:lnTo>
                    <a:pt x="228" y="90"/>
                  </a:lnTo>
                  <a:lnTo>
                    <a:pt x="126" y="90"/>
                  </a:lnTo>
                  <a:lnTo>
                    <a:pt x="126" y="152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2" y="81"/>
                  </a:lnTo>
                  <a:lnTo>
                    <a:pt x="26" y="56"/>
                  </a:lnTo>
                  <a:lnTo>
                    <a:pt x="46" y="37"/>
                  </a:lnTo>
                  <a:lnTo>
                    <a:pt x="71" y="21"/>
                  </a:lnTo>
                  <a:lnTo>
                    <a:pt x="102" y="9"/>
                  </a:lnTo>
                  <a:lnTo>
                    <a:pt x="137" y="2"/>
                  </a:lnTo>
                  <a:lnTo>
                    <a:pt x="178" y="0"/>
                  </a:lnTo>
                  <a:lnTo>
                    <a:pt x="199" y="1"/>
                  </a:lnTo>
                  <a:lnTo>
                    <a:pt x="219" y="2"/>
                  </a:lnTo>
                  <a:lnTo>
                    <a:pt x="238" y="6"/>
                  </a:lnTo>
                  <a:lnTo>
                    <a:pt x="256" y="9"/>
                  </a:lnTo>
                  <a:lnTo>
                    <a:pt x="272" y="15"/>
                  </a:lnTo>
                  <a:lnTo>
                    <a:pt x="287" y="21"/>
                  </a:lnTo>
                  <a:lnTo>
                    <a:pt x="301" y="28"/>
                  </a:lnTo>
                  <a:lnTo>
                    <a:pt x="315" y="36"/>
                  </a:lnTo>
                  <a:lnTo>
                    <a:pt x="325" y="44"/>
                  </a:lnTo>
                  <a:lnTo>
                    <a:pt x="336" y="53"/>
                  </a:lnTo>
                  <a:lnTo>
                    <a:pt x="345" y="62"/>
                  </a:lnTo>
                  <a:lnTo>
                    <a:pt x="352" y="71"/>
                  </a:lnTo>
                  <a:lnTo>
                    <a:pt x="358" y="82"/>
                  </a:lnTo>
                  <a:lnTo>
                    <a:pt x="361" y="92"/>
                  </a:lnTo>
                  <a:lnTo>
                    <a:pt x="363" y="104"/>
                  </a:lnTo>
                  <a:lnTo>
                    <a:pt x="364" y="114"/>
                  </a:lnTo>
                  <a:lnTo>
                    <a:pt x="362" y="151"/>
                  </a:lnTo>
                  <a:lnTo>
                    <a:pt x="356" y="183"/>
                  </a:lnTo>
                  <a:lnTo>
                    <a:pt x="345" y="210"/>
                  </a:lnTo>
                  <a:lnTo>
                    <a:pt x="330" y="230"/>
                  </a:lnTo>
                  <a:lnTo>
                    <a:pt x="310" y="246"/>
                  </a:lnTo>
                  <a:lnTo>
                    <a:pt x="286" y="258"/>
                  </a:lnTo>
                  <a:lnTo>
                    <a:pt x="257" y="265"/>
                  </a:lnTo>
                  <a:lnTo>
                    <a:pt x="223" y="267"/>
                  </a:lnTo>
                  <a:lnTo>
                    <a:pt x="216" y="267"/>
                  </a:lnTo>
                  <a:lnTo>
                    <a:pt x="216" y="312"/>
                  </a:lnTo>
                  <a:lnTo>
                    <a:pt x="97" y="312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rgbClr val="C63AE2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84" y="60893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h1 { color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purple !important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rgbClr val="C63AE2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172" y="1719071"/>
            <a:ext cx="4110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&lt;h1 style="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&lt;/h1&gt;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93252"/>
            <a:ext cx="4341628" cy="4298957"/>
          </a:xfrm>
        </p:spPr>
        <p:txBody>
          <a:bodyPr/>
          <a:lstStyle/>
          <a:p>
            <a:r>
              <a:rPr lang="en-US" dirty="0" smtClean="0"/>
              <a:t>What color should the &lt;h1&gt; be?</a:t>
            </a:r>
          </a:p>
          <a:p>
            <a:r>
              <a:rPr lang="en-US" dirty="0" smtClean="0"/>
              <a:t>The browser defaults to black</a:t>
            </a:r>
          </a:p>
          <a:p>
            <a:r>
              <a:rPr lang="en-US" dirty="0" smtClean="0"/>
              <a:t>The user has set their preference to </a:t>
            </a:r>
            <a:r>
              <a:rPr lang="en-US" dirty="0" smtClean="0">
                <a:solidFill>
                  <a:srgbClr val="2A00FF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u="sng" dirty="0"/>
              <a:t>They said it was !important</a:t>
            </a:r>
          </a:p>
          <a:p>
            <a:r>
              <a:rPr lang="en-US" dirty="0" smtClean="0"/>
              <a:t>In the document, the style tag says </a:t>
            </a:r>
            <a:r>
              <a:rPr lang="en-US" dirty="0" smtClean="0">
                <a:solidFill>
                  <a:schemeClr val="accent4"/>
                </a:solidFill>
              </a:rPr>
              <a:t>brown</a:t>
            </a:r>
          </a:p>
          <a:p>
            <a:r>
              <a:rPr lang="en-US" dirty="0" smtClean="0"/>
              <a:t>But one h1 chose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to be the color using the style attribute.</a:t>
            </a:r>
          </a:p>
          <a:p>
            <a:r>
              <a:rPr lang="en-US" dirty="0" smtClean="0"/>
              <a:t>However, the linked </a:t>
            </a:r>
            <a:r>
              <a:rPr lang="en-US" dirty="0" err="1" smtClean="0"/>
              <a:t>stylesheet</a:t>
            </a:r>
            <a:r>
              <a:rPr lang="en-US" dirty="0" smtClean="0"/>
              <a:t> said h1's should be </a:t>
            </a:r>
            <a:r>
              <a:rPr lang="en-US" dirty="0" smtClean="0">
                <a:solidFill>
                  <a:srgbClr val="C63AE2"/>
                </a:solidFill>
              </a:rPr>
              <a:t>purple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 style </a:t>
            </a:r>
            <a:r>
              <a:rPr lang="en-US" dirty="0"/>
              <a:t>important  </a:t>
            </a:r>
            <a:r>
              <a:rPr lang="en-US" sz="2400" dirty="0" smtClean="0"/>
              <a:t>(2)</a:t>
            </a:r>
            <a:endParaRPr lang="en-US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6" y="4988194"/>
            <a:ext cx="3856740" cy="13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722627" y="1719071"/>
            <a:ext cx="3937665" cy="290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a particular order: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Inline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Embedded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External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User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Browser styles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7223" y="4279671"/>
            <a:ext cx="636587" cy="690983"/>
            <a:chOff x="4087813" y="2141958"/>
            <a:chExt cx="288925" cy="377825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4148138" y="2421358"/>
              <a:ext cx="128588" cy="98425"/>
            </a:xfrm>
            <a:custGeom>
              <a:avLst/>
              <a:gdLst>
                <a:gd name="T0" fmla="*/ 0 w 163"/>
                <a:gd name="T1" fmla="*/ 56 h 125"/>
                <a:gd name="T2" fmla="*/ 1 w 163"/>
                <a:gd name="T3" fmla="*/ 46 h 125"/>
                <a:gd name="T4" fmla="*/ 6 w 163"/>
                <a:gd name="T5" fmla="*/ 37 h 125"/>
                <a:gd name="T6" fmla="*/ 12 w 163"/>
                <a:gd name="T7" fmla="*/ 28 h 125"/>
                <a:gd name="T8" fmla="*/ 21 w 163"/>
                <a:gd name="T9" fmla="*/ 19 h 125"/>
                <a:gd name="T10" fmla="*/ 31 w 163"/>
                <a:gd name="T11" fmla="*/ 12 h 125"/>
                <a:gd name="T12" fmla="*/ 43 w 163"/>
                <a:gd name="T13" fmla="*/ 6 h 125"/>
                <a:gd name="T14" fmla="*/ 57 w 163"/>
                <a:gd name="T15" fmla="*/ 1 h 125"/>
                <a:gd name="T16" fmla="*/ 72 w 163"/>
                <a:gd name="T17" fmla="*/ 0 h 125"/>
                <a:gd name="T18" fmla="*/ 90 w 163"/>
                <a:gd name="T19" fmla="*/ 1 h 125"/>
                <a:gd name="T20" fmla="*/ 107 w 163"/>
                <a:gd name="T21" fmla="*/ 5 h 125"/>
                <a:gd name="T22" fmla="*/ 124 w 163"/>
                <a:gd name="T23" fmla="*/ 11 h 125"/>
                <a:gd name="T24" fmla="*/ 136 w 163"/>
                <a:gd name="T25" fmla="*/ 18 h 125"/>
                <a:gd name="T26" fmla="*/ 148 w 163"/>
                <a:gd name="T27" fmla="*/ 26 h 125"/>
                <a:gd name="T28" fmla="*/ 156 w 163"/>
                <a:gd name="T29" fmla="*/ 35 h 125"/>
                <a:gd name="T30" fmla="*/ 160 w 163"/>
                <a:gd name="T31" fmla="*/ 44 h 125"/>
                <a:gd name="T32" fmla="*/ 163 w 163"/>
                <a:gd name="T33" fmla="*/ 53 h 125"/>
                <a:gd name="T34" fmla="*/ 162 w 163"/>
                <a:gd name="T35" fmla="*/ 69 h 125"/>
                <a:gd name="T36" fmla="*/ 158 w 163"/>
                <a:gd name="T37" fmla="*/ 83 h 125"/>
                <a:gd name="T38" fmla="*/ 152 w 163"/>
                <a:gd name="T39" fmla="*/ 96 h 125"/>
                <a:gd name="T40" fmla="*/ 144 w 163"/>
                <a:gd name="T41" fmla="*/ 106 h 125"/>
                <a:gd name="T42" fmla="*/ 134 w 163"/>
                <a:gd name="T43" fmla="*/ 114 h 125"/>
                <a:gd name="T44" fmla="*/ 121 w 163"/>
                <a:gd name="T45" fmla="*/ 120 h 125"/>
                <a:gd name="T46" fmla="*/ 107 w 163"/>
                <a:gd name="T47" fmla="*/ 124 h 125"/>
                <a:gd name="T48" fmla="*/ 91 w 163"/>
                <a:gd name="T49" fmla="*/ 125 h 125"/>
                <a:gd name="T50" fmla="*/ 70 w 163"/>
                <a:gd name="T51" fmla="*/ 124 h 125"/>
                <a:gd name="T52" fmla="*/ 52 w 163"/>
                <a:gd name="T53" fmla="*/ 120 h 125"/>
                <a:gd name="T54" fmla="*/ 36 w 163"/>
                <a:gd name="T55" fmla="*/ 113 h 125"/>
                <a:gd name="T56" fmla="*/ 23 w 163"/>
                <a:gd name="T57" fmla="*/ 105 h 125"/>
                <a:gd name="T58" fmla="*/ 13 w 163"/>
                <a:gd name="T59" fmla="*/ 95 h 125"/>
                <a:gd name="T60" fmla="*/ 6 w 163"/>
                <a:gd name="T61" fmla="*/ 83 h 125"/>
                <a:gd name="T62" fmla="*/ 1 w 163"/>
                <a:gd name="T63" fmla="*/ 71 h 125"/>
                <a:gd name="T64" fmla="*/ 0 w 163"/>
                <a:gd name="T65" fmla="*/ 5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25">
                  <a:moveTo>
                    <a:pt x="0" y="56"/>
                  </a:moveTo>
                  <a:lnTo>
                    <a:pt x="1" y="46"/>
                  </a:lnTo>
                  <a:lnTo>
                    <a:pt x="6" y="37"/>
                  </a:lnTo>
                  <a:lnTo>
                    <a:pt x="12" y="28"/>
                  </a:lnTo>
                  <a:lnTo>
                    <a:pt x="21" y="19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7" y="1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7" y="5"/>
                  </a:lnTo>
                  <a:lnTo>
                    <a:pt x="124" y="11"/>
                  </a:lnTo>
                  <a:lnTo>
                    <a:pt x="136" y="18"/>
                  </a:lnTo>
                  <a:lnTo>
                    <a:pt x="148" y="26"/>
                  </a:lnTo>
                  <a:lnTo>
                    <a:pt x="156" y="35"/>
                  </a:lnTo>
                  <a:lnTo>
                    <a:pt x="160" y="44"/>
                  </a:lnTo>
                  <a:lnTo>
                    <a:pt x="163" y="53"/>
                  </a:lnTo>
                  <a:lnTo>
                    <a:pt x="162" y="69"/>
                  </a:lnTo>
                  <a:lnTo>
                    <a:pt x="158" y="83"/>
                  </a:lnTo>
                  <a:lnTo>
                    <a:pt x="152" y="96"/>
                  </a:lnTo>
                  <a:lnTo>
                    <a:pt x="144" y="106"/>
                  </a:lnTo>
                  <a:lnTo>
                    <a:pt x="134" y="114"/>
                  </a:lnTo>
                  <a:lnTo>
                    <a:pt x="121" y="120"/>
                  </a:lnTo>
                  <a:lnTo>
                    <a:pt x="107" y="124"/>
                  </a:lnTo>
                  <a:lnTo>
                    <a:pt x="91" y="125"/>
                  </a:lnTo>
                  <a:lnTo>
                    <a:pt x="70" y="124"/>
                  </a:lnTo>
                  <a:lnTo>
                    <a:pt x="52" y="120"/>
                  </a:lnTo>
                  <a:lnTo>
                    <a:pt x="36" y="113"/>
                  </a:lnTo>
                  <a:lnTo>
                    <a:pt x="23" y="105"/>
                  </a:lnTo>
                  <a:lnTo>
                    <a:pt x="13" y="95"/>
                  </a:lnTo>
                  <a:lnTo>
                    <a:pt x="6" y="83"/>
                  </a:lnTo>
                  <a:lnTo>
                    <a:pt x="1" y="7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3"/>
            <p:cNvSpPr>
              <a:spLocks/>
            </p:cNvSpPr>
            <p:nvPr/>
          </p:nvSpPr>
          <p:spPr bwMode="auto">
            <a:xfrm>
              <a:off x="4087813" y="2141958"/>
              <a:ext cx="288925" cy="247650"/>
            </a:xfrm>
            <a:custGeom>
              <a:avLst/>
              <a:gdLst>
                <a:gd name="T0" fmla="*/ 97 w 364"/>
                <a:gd name="T1" fmla="*/ 195 h 312"/>
                <a:gd name="T2" fmla="*/ 231 w 364"/>
                <a:gd name="T3" fmla="*/ 193 h 312"/>
                <a:gd name="T4" fmla="*/ 228 w 364"/>
                <a:gd name="T5" fmla="*/ 90 h 312"/>
                <a:gd name="T6" fmla="*/ 126 w 364"/>
                <a:gd name="T7" fmla="*/ 90 h 312"/>
                <a:gd name="T8" fmla="*/ 126 w 364"/>
                <a:gd name="T9" fmla="*/ 152 h 312"/>
                <a:gd name="T10" fmla="*/ 0 w 364"/>
                <a:gd name="T11" fmla="*/ 152 h 312"/>
                <a:gd name="T12" fmla="*/ 0 w 364"/>
                <a:gd name="T13" fmla="*/ 142 h 312"/>
                <a:gd name="T14" fmla="*/ 4 w 364"/>
                <a:gd name="T15" fmla="*/ 109 h 312"/>
                <a:gd name="T16" fmla="*/ 12 w 364"/>
                <a:gd name="T17" fmla="*/ 81 h 312"/>
                <a:gd name="T18" fmla="*/ 26 w 364"/>
                <a:gd name="T19" fmla="*/ 56 h 312"/>
                <a:gd name="T20" fmla="*/ 46 w 364"/>
                <a:gd name="T21" fmla="*/ 37 h 312"/>
                <a:gd name="T22" fmla="*/ 71 w 364"/>
                <a:gd name="T23" fmla="*/ 21 h 312"/>
                <a:gd name="T24" fmla="*/ 102 w 364"/>
                <a:gd name="T25" fmla="*/ 9 h 312"/>
                <a:gd name="T26" fmla="*/ 137 w 364"/>
                <a:gd name="T27" fmla="*/ 2 h 312"/>
                <a:gd name="T28" fmla="*/ 178 w 364"/>
                <a:gd name="T29" fmla="*/ 0 h 312"/>
                <a:gd name="T30" fmla="*/ 199 w 364"/>
                <a:gd name="T31" fmla="*/ 1 h 312"/>
                <a:gd name="T32" fmla="*/ 219 w 364"/>
                <a:gd name="T33" fmla="*/ 2 h 312"/>
                <a:gd name="T34" fmla="*/ 238 w 364"/>
                <a:gd name="T35" fmla="*/ 6 h 312"/>
                <a:gd name="T36" fmla="*/ 256 w 364"/>
                <a:gd name="T37" fmla="*/ 9 h 312"/>
                <a:gd name="T38" fmla="*/ 272 w 364"/>
                <a:gd name="T39" fmla="*/ 15 h 312"/>
                <a:gd name="T40" fmla="*/ 287 w 364"/>
                <a:gd name="T41" fmla="*/ 21 h 312"/>
                <a:gd name="T42" fmla="*/ 301 w 364"/>
                <a:gd name="T43" fmla="*/ 28 h 312"/>
                <a:gd name="T44" fmla="*/ 315 w 364"/>
                <a:gd name="T45" fmla="*/ 36 h 312"/>
                <a:gd name="T46" fmla="*/ 325 w 364"/>
                <a:gd name="T47" fmla="*/ 44 h 312"/>
                <a:gd name="T48" fmla="*/ 336 w 364"/>
                <a:gd name="T49" fmla="*/ 53 h 312"/>
                <a:gd name="T50" fmla="*/ 345 w 364"/>
                <a:gd name="T51" fmla="*/ 62 h 312"/>
                <a:gd name="T52" fmla="*/ 352 w 364"/>
                <a:gd name="T53" fmla="*/ 71 h 312"/>
                <a:gd name="T54" fmla="*/ 358 w 364"/>
                <a:gd name="T55" fmla="*/ 82 h 312"/>
                <a:gd name="T56" fmla="*/ 361 w 364"/>
                <a:gd name="T57" fmla="*/ 92 h 312"/>
                <a:gd name="T58" fmla="*/ 363 w 364"/>
                <a:gd name="T59" fmla="*/ 104 h 312"/>
                <a:gd name="T60" fmla="*/ 364 w 364"/>
                <a:gd name="T61" fmla="*/ 114 h 312"/>
                <a:gd name="T62" fmla="*/ 362 w 364"/>
                <a:gd name="T63" fmla="*/ 151 h 312"/>
                <a:gd name="T64" fmla="*/ 356 w 364"/>
                <a:gd name="T65" fmla="*/ 183 h 312"/>
                <a:gd name="T66" fmla="*/ 345 w 364"/>
                <a:gd name="T67" fmla="*/ 210 h 312"/>
                <a:gd name="T68" fmla="*/ 330 w 364"/>
                <a:gd name="T69" fmla="*/ 230 h 312"/>
                <a:gd name="T70" fmla="*/ 310 w 364"/>
                <a:gd name="T71" fmla="*/ 246 h 312"/>
                <a:gd name="T72" fmla="*/ 286 w 364"/>
                <a:gd name="T73" fmla="*/ 258 h 312"/>
                <a:gd name="T74" fmla="*/ 257 w 364"/>
                <a:gd name="T75" fmla="*/ 265 h 312"/>
                <a:gd name="T76" fmla="*/ 223 w 364"/>
                <a:gd name="T77" fmla="*/ 267 h 312"/>
                <a:gd name="T78" fmla="*/ 216 w 364"/>
                <a:gd name="T79" fmla="*/ 267 h 312"/>
                <a:gd name="T80" fmla="*/ 216 w 364"/>
                <a:gd name="T81" fmla="*/ 312 h 312"/>
                <a:gd name="T82" fmla="*/ 97 w 364"/>
                <a:gd name="T83" fmla="*/ 312 h 312"/>
                <a:gd name="T84" fmla="*/ 97 w 364"/>
                <a:gd name="T85" fmla="*/ 19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312">
                  <a:moveTo>
                    <a:pt x="97" y="195"/>
                  </a:moveTo>
                  <a:lnTo>
                    <a:pt x="231" y="193"/>
                  </a:lnTo>
                  <a:lnTo>
                    <a:pt x="228" y="90"/>
                  </a:lnTo>
                  <a:lnTo>
                    <a:pt x="126" y="90"/>
                  </a:lnTo>
                  <a:lnTo>
                    <a:pt x="126" y="152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2" y="81"/>
                  </a:lnTo>
                  <a:lnTo>
                    <a:pt x="26" y="56"/>
                  </a:lnTo>
                  <a:lnTo>
                    <a:pt x="46" y="37"/>
                  </a:lnTo>
                  <a:lnTo>
                    <a:pt x="71" y="21"/>
                  </a:lnTo>
                  <a:lnTo>
                    <a:pt x="102" y="9"/>
                  </a:lnTo>
                  <a:lnTo>
                    <a:pt x="137" y="2"/>
                  </a:lnTo>
                  <a:lnTo>
                    <a:pt x="178" y="0"/>
                  </a:lnTo>
                  <a:lnTo>
                    <a:pt x="199" y="1"/>
                  </a:lnTo>
                  <a:lnTo>
                    <a:pt x="219" y="2"/>
                  </a:lnTo>
                  <a:lnTo>
                    <a:pt x="238" y="6"/>
                  </a:lnTo>
                  <a:lnTo>
                    <a:pt x="256" y="9"/>
                  </a:lnTo>
                  <a:lnTo>
                    <a:pt x="272" y="15"/>
                  </a:lnTo>
                  <a:lnTo>
                    <a:pt x="287" y="21"/>
                  </a:lnTo>
                  <a:lnTo>
                    <a:pt x="301" y="28"/>
                  </a:lnTo>
                  <a:lnTo>
                    <a:pt x="315" y="36"/>
                  </a:lnTo>
                  <a:lnTo>
                    <a:pt x="325" y="44"/>
                  </a:lnTo>
                  <a:lnTo>
                    <a:pt x="336" y="53"/>
                  </a:lnTo>
                  <a:lnTo>
                    <a:pt x="345" y="62"/>
                  </a:lnTo>
                  <a:lnTo>
                    <a:pt x="352" y="71"/>
                  </a:lnTo>
                  <a:lnTo>
                    <a:pt x="358" y="82"/>
                  </a:lnTo>
                  <a:lnTo>
                    <a:pt x="361" y="92"/>
                  </a:lnTo>
                  <a:lnTo>
                    <a:pt x="363" y="104"/>
                  </a:lnTo>
                  <a:lnTo>
                    <a:pt x="364" y="114"/>
                  </a:lnTo>
                  <a:lnTo>
                    <a:pt x="362" y="151"/>
                  </a:lnTo>
                  <a:lnTo>
                    <a:pt x="356" y="183"/>
                  </a:lnTo>
                  <a:lnTo>
                    <a:pt x="345" y="210"/>
                  </a:lnTo>
                  <a:lnTo>
                    <a:pt x="330" y="230"/>
                  </a:lnTo>
                  <a:lnTo>
                    <a:pt x="310" y="246"/>
                  </a:lnTo>
                  <a:lnTo>
                    <a:pt x="286" y="258"/>
                  </a:lnTo>
                  <a:lnTo>
                    <a:pt x="257" y="265"/>
                  </a:lnTo>
                  <a:lnTo>
                    <a:pt x="223" y="267"/>
                  </a:lnTo>
                  <a:lnTo>
                    <a:pt x="216" y="267"/>
                  </a:lnTo>
                  <a:lnTo>
                    <a:pt x="216" y="312"/>
                  </a:lnTo>
                  <a:lnTo>
                    <a:pt x="97" y="312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0484" y="60893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h1 { color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purple !important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4146" y="3476846"/>
            <a:ext cx="186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User importance trumps all !</a:t>
            </a:r>
            <a:endParaRPr lang="en-U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6771795" y="3636335"/>
            <a:ext cx="442351" cy="1328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ds and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only seen selecting by type.</a:t>
            </a:r>
            <a:endParaRPr lang="en-US" dirty="0"/>
          </a:p>
        </p:txBody>
      </p:sp>
      <p:sp>
        <p:nvSpPr>
          <p:cNvPr id="2765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by id or class</a:t>
            </a:r>
            <a:endParaRPr lang="en-US" dirty="0"/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02992"/>
              </p:ext>
            </p:extLst>
          </p:nvPr>
        </p:nvGraphicFramePr>
        <p:xfrm>
          <a:off x="563563" y="3030538"/>
          <a:ext cx="7261225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Document" r:id="rId4" imgW="7315170" imgH="3645216" progId="Word.Document.8">
                  <p:embed/>
                </p:oleObj>
              </mc:Choice>
              <mc:Fallback>
                <p:oleObj name="Document" r:id="rId4" imgW="7315170" imgH="36452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030538"/>
                        <a:ext cx="7261225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16688" y="2115627"/>
            <a:ext cx="6379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3598863" algn="l"/>
              </a:tabLst>
            </a:pPr>
            <a:r>
              <a:rPr lang="en-US" dirty="0">
                <a:latin typeface="Consolas" pitchFamily="49" charset="0"/>
                <a:cs typeface="Consolas" pitchFamily="49" charset="0"/>
              </a:rPr>
              <a:t> a   {	link:	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DarkBlue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3598863" algn="l"/>
              </a:tabLst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visited: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Indigo;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828800" algn="l"/>
                <a:tab pos="3598863" algn="l"/>
              </a:tabLst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9804" y="1956391"/>
            <a:ext cx="299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The selector a will alter formatting for the entire type (hyperlink)</a:t>
            </a:r>
            <a:endParaRPr lang="en-U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561367" y="2371889"/>
            <a:ext cx="131843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CSS</a:t>
            </a:r>
            <a:endParaRPr lang="en-US" dirty="0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95427"/>
              </p:ext>
            </p:extLst>
          </p:nvPr>
        </p:nvGraphicFramePr>
        <p:xfrm>
          <a:off x="878774" y="1698377"/>
          <a:ext cx="724693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4" name="Document" r:id="rId4" imgW="7315170" imgH="4495874" progId="Word.Document.8">
                  <p:embed/>
                </p:oleObj>
              </mc:Choice>
              <mc:Fallback>
                <p:oleObj name="Document" r:id="rId4" imgW="7315170" imgH="44958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74" y="1698377"/>
                        <a:ext cx="7246938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488" y="355847"/>
            <a:ext cx="5338284" cy="1054394"/>
          </a:xfrm>
        </p:spPr>
        <p:txBody>
          <a:bodyPr/>
          <a:lstStyle/>
          <a:p>
            <a:r>
              <a:rPr lang="en-US" dirty="0"/>
              <a:t>CSS rule sets that select by type, id, and </a:t>
            </a:r>
            <a:r>
              <a:rPr lang="en-US" dirty="0" smtClean="0"/>
              <a:t>class</a:t>
            </a:r>
            <a:endParaRPr lang="en-US" dirty="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11945"/>
              </p:ext>
            </p:extLst>
          </p:nvPr>
        </p:nvGraphicFramePr>
        <p:xfrm>
          <a:off x="523050" y="1911927"/>
          <a:ext cx="7231063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Document" r:id="rId4" imgW="7343908" imgH="4669096" progId="Word.Document.8">
                  <p:embed/>
                </p:oleObj>
              </mc:Choice>
              <mc:Fallback>
                <p:oleObj name="Document" r:id="rId4" imgW="7343908" imgH="46690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50" y="1911927"/>
                        <a:ext cx="7231063" cy="459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>
            <a:off x="5071730" y="2243467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071730" y="3363430"/>
            <a:ext cx="244548" cy="1399956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2A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071729" y="5628164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39562" y="23937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9562" y="387874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A00FF"/>
                </a:solidFill>
              </a:rPr>
              <a:t>id</a:t>
            </a:r>
            <a:endParaRPr lang="en-US" dirty="0">
              <a:solidFill>
                <a:srgbClr val="2A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9562" y="577842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class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49140" y="1911927"/>
            <a:ext cx="578025" cy="0"/>
          </a:xfrm>
          <a:prstGeom prst="straightConnector1">
            <a:avLst/>
          </a:prstGeom>
          <a:ln w="28575">
            <a:solidFill>
              <a:srgbClr val="C63AE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13837" y="1727261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3AE2"/>
                </a:solidFill>
              </a:rPr>
              <a:t>all elements</a:t>
            </a:r>
            <a:endParaRPr lang="en-US" dirty="0">
              <a:solidFill>
                <a:srgbClr val="C63A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</a:t>
            </a:r>
          </a:p>
          <a:p>
            <a:pPr lvl="1"/>
            <a:r>
              <a:rPr lang="en-US" sz="2000" dirty="0" smtClean="0"/>
              <a:t>id is defined as "a </a:t>
            </a:r>
            <a:r>
              <a:rPr lang="en-US" sz="2000" dirty="0" smtClean="0">
                <a:solidFill>
                  <a:srgbClr val="C00000"/>
                </a:solidFill>
              </a:rPr>
              <a:t>unique</a:t>
            </a:r>
            <a:r>
              <a:rPr lang="en-US" sz="2000" dirty="0" smtClean="0"/>
              <a:t> identifier to an element"</a:t>
            </a:r>
          </a:p>
          <a:p>
            <a:pPr lvl="1"/>
            <a:r>
              <a:rPr lang="en-US" sz="2000" dirty="0" smtClean="0"/>
              <a:t>Can be used once per page.</a:t>
            </a:r>
          </a:p>
          <a:p>
            <a:pPr lvl="1"/>
            <a:r>
              <a:rPr lang="en-US" sz="2000" dirty="0" smtClean="0"/>
              <a:t>Good for repeating constructs that occur once, but you use a lot</a:t>
            </a:r>
          </a:p>
          <a:p>
            <a:pPr lvl="2"/>
            <a:r>
              <a:rPr lang="en-US" sz="1800" dirty="0" smtClean="0"/>
              <a:t>Menu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Class</a:t>
            </a:r>
          </a:p>
          <a:p>
            <a:pPr lvl="1"/>
            <a:r>
              <a:rPr lang="en-US" sz="2000" dirty="0" smtClean="0"/>
              <a:t>A class can be used multiple times per page</a:t>
            </a:r>
          </a:p>
          <a:p>
            <a:pPr lvl="1"/>
            <a:r>
              <a:rPr lang="en-US" sz="2000" dirty="0" smtClean="0"/>
              <a:t>You can also assign multiple classes to the same element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id and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2" y="1626339"/>
            <a:ext cx="8165804" cy="535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3994" y="265422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Header region</a:t>
            </a:r>
            <a:endParaRPr lang="en-US" i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15649" y="2509284"/>
            <a:ext cx="0" cy="659218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5761" y="3175959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2A00FF"/>
                </a:solidFill>
                <a:latin typeface="Comic Sans MS" pitchFamily="66" charset="0"/>
              </a:rPr>
              <a:t>Navigation region</a:t>
            </a:r>
            <a:endParaRPr lang="en-US" i="1" dirty="0">
              <a:solidFill>
                <a:srgbClr val="2A00FF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15649" y="3168502"/>
            <a:ext cx="7138" cy="376789"/>
          </a:xfrm>
          <a:prstGeom prst="straightConnector1">
            <a:avLst/>
          </a:prstGeom>
          <a:ln w="28575">
            <a:solidFill>
              <a:srgbClr val="2A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2016" y="3628912"/>
            <a:ext cx="84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Main</a:t>
            </a:r>
          </a:p>
          <a:p>
            <a:pPr algn="r"/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region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31552" y="3545291"/>
            <a:ext cx="0" cy="371531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5182" y="3767411"/>
            <a:ext cx="10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50"/>
                </a:solidFill>
                <a:latin typeface="Comic Sans MS" pitchFamily="66" charset="0"/>
              </a:rPr>
              <a:t>Feature</a:t>
            </a:r>
            <a:br>
              <a:rPr lang="en-US" i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i="1" dirty="0" smtClean="0">
                <a:solidFill>
                  <a:srgbClr val="00B050"/>
                </a:solidFill>
                <a:latin typeface="Comic Sans MS" pitchFamily="66" charset="0"/>
              </a:rPr>
              <a:t>region</a:t>
            </a:r>
            <a:endParaRPr lang="en-US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92015" y="3622468"/>
            <a:ext cx="0" cy="2222363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436800" y="5962490"/>
            <a:ext cx="2037920" cy="0"/>
          </a:xfrm>
          <a:prstGeom prst="straightConnector1">
            <a:avLst/>
          </a:prstGeom>
          <a:ln w="28575">
            <a:solidFill>
              <a:srgbClr val="46ACDA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4720" y="5962490"/>
            <a:ext cx="2037920" cy="0"/>
          </a:xfrm>
          <a:prstGeom prst="straightConnector1">
            <a:avLst/>
          </a:prstGeom>
          <a:ln w="28575">
            <a:solidFill>
              <a:srgbClr val="46ACDA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12640" y="5962490"/>
            <a:ext cx="2037920" cy="0"/>
          </a:xfrm>
          <a:prstGeom prst="straightConnector1">
            <a:avLst/>
          </a:prstGeom>
          <a:ln w="28575">
            <a:solidFill>
              <a:srgbClr val="46ACDA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61614" y="6026834"/>
            <a:ext cx="10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C63AE2"/>
                </a:solidFill>
                <a:latin typeface="Comic Sans MS" pitchFamily="66" charset="0"/>
              </a:rPr>
              <a:t>Content </a:t>
            </a:r>
          </a:p>
          <a:p>
            <a:r>
              <a:rPr lang="en-US" i="1" dirty="0" smtClean="0">
                <a:solidFill>
                  <a:srgbClr val="C63AE2"/>
                </a:solidFill>
                <a:latin typeface="Comic Sans MS" pitchFamily="66" charset="0"/>
              </a:rPr>
              <a:t>region</a:t>
            </a:r>
            <a:endParaRPr lang="en-US" i="1" dirty="0">
              <a:solidFill>
                <a:srgbClr val="C63AE2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92015" y="5844831"/>
            <a:ext cx="0" cy="1013169"/>
          </a:xfrm>
          <a:prstGeom prst="straightConnector1">
            <a:avLst/>
          </a:prstGeom>
          <a:ln w="28575">
            <a:solidFill>
              <a:srgbClr val="C63AE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14746" y="557902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6ACDA"/>
                </a:solidFill>
                <a:latin typeface="Comic Sans MS" pitchFamily="66" charset="0"/>
              </a:rPr>
              <a:t>Column regions</a:t>
            </a:r>
            <a:endParaRPr lang="en-US" i="1" dirty="0">
              <a:solidFill>
                <a:srgbClr val="46ACD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page will only have one header region.   </a:t>
            </a:r>
          </a:p>
          <a:p>
            <a:r>
              <a:rPr lang="en-US" dirty="0" smtClean="0"/>
              <a:t>Good candidate for using "id"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id and class  </a:t>
            </a:r>
            <a:r>
              <a:rPr lang="en-US" sz="2400" dirty="0" smtClean="0"/>
              <a:t>(1)</a:t>
            </a:r>
            <a:endParaRPr lang="en-US" dirty="0"/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" y="2844940"/>
            <a:ext cx="8878186" cy="88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2382" y="4056604"/>
            <a:ext cx="7208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&lt;div id="header-content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span id="site-title"&gt;Jack Myers&lt;/span&gt;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span id="site-subtitle"&gt;instructor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and educator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&lt;/span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3695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2564220" cy="4407408"/>
          </a:xfrm>
        </p:spPr>
        <p:txBody>
          <a:bodyPr/>
          <a:lstStyle/>
          <a:p>
            <a:r>
              <a:rPr lang="en-US" dirty="0" smtClean="0"/>
              <a:t>There are three columns here</a:t>
            </a:r>
          </a:p>
          <a:p>
            <a:r>
              <a:rPr lang="en-US" dirty="0" smtClean="0"/>
              <a:t>Could you use id? 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331470" indent="-285750"/>
            <a:r>
              <a:rPr lang="en-US" dirty="0" smtClean="0"/>
              <a:t>But notice that </a:t>
            </a:r>
            <a:r>
              <a:rPr lang="en-US" dirty="0" err="1" smtClean="0"/>
              <a:t>firstcol</a:t>
            </a:r>
            <a:r>
              <a:rPr lang="en-US" dirty="0" smtClean="0"/>
              <a:t> and </a:t>
            </a:r>
            <a:r>
              <a:rPr lang="en-US" dirty="0" err="1" smtClean="0"/>
              <a:t>middlecol</a:t>
            </a:r>
            <a:r>
              <a:rPr lang="en-US" dirty="0" smtClean="0"/>
              <a:t> are identical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Using id </a:t>
            </a:r>
            <a:br>
              <a:rPr lang="en-US" dirty="0" smtClean="0"/>
            </a:br>
            <a:r>
              <a:rPr lang="en-US" dirty="0" smtClean="0"/>
              <a:t>and class  </a:t>
            </a:r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83639" y="1706857"/>
            <a:ext cx="61243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content-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firstcol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#F9E2A6;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border-right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1px solid #A68F55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#content-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middlecol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#F9E2A6;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border-right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1px solid #A68F55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#content-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lastcol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#F9E2A6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3707" y="235420"/>
            <a:ext cx="5667375" cy="1158603"/>
            <a:chOff x="1738313" y="2708547"/>
            <a:chExt cx="5667375" cy="1158603"/>
          </a:xfrm>
        </p:grpSpPr>
        <p:pic>
          <p:nvPicPr>
            <p:cNvPr id="3358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2990850"/>
              <a:ext cx="566737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23000" y="2708547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46ACDA"/>
                  </a:solidFill>
                  <a:latin typeface="Comic Sans MS" pitchFamily="66" charset="0"/>
                </a:rPr>
                <a:t>Column regions</a:t>
              </a:r>
              <a:endParaRPr lang="en-US" i="1" dirty="0">
                <a:solidFill>
                  <a:srgbClr val="46ACDA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8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smtClean="0"/>
              <a:t>Navigation</a:t>
            </a:r>
            <a:r>
              <a:rPr lang="en-US" sz="2800" smtClean="0"/>
              <a:t> — Make sure it reflects the site’s structure and is consistent on every page</a:t>
            </a:r>
          </a:p>
          <a:p>
            <a:pPr>
              <a:spcBef>
                <a:spcPts val="1200"/>
              </a:spcBef>
            </a:pPr>
            <a:r>
              <a:rPr lang="en-US" sz="2800" b="1" smtClean="0"/>
              <a:t>Fonts</a:t>
            </a:r>
            <a:r>
              <a:rPr lang="en-US" sz="2800" smtClean="0"/>
              <a:t> — Choose fonts that provide optimal readability and suit the target audience </a:t>
            </a:r>
          </a:p>
          <a:p>
            <a:pPr>
              <a:spcBef>
                <a:spcPts val="1200"/>
              </a:spcBef>
            </a:pPr>
            <a:r>
              <a:rPr lang="en-US" sz="2800" b="1" smtClean="0"/>
              <a:t>Page length</a:t>
            </a:r>
            <a:r>
              <a:rPr lang="en-US" sz="2800" smtClean="0"/>
              <a:t> — Break information into manageable chunks, so users don’t need to scroll excessively  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considerations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9275" y="6070600"/>
            <a:ext cx="1903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8A7967"/>
                </a:solidFill>
                <a:latin typeface="+mn-lt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7848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&lt;div id="content-container"&gt;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firstcol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h2&gt;Observation&lt;/h2&gt;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There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are only 10 kinds of computer scientists: those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who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appreciate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binary and those that do not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middlecol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h2&gt;Favorite Quote&lt;/h2&gt;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To succeed, jump as quickly at opportunities as you do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at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conclusions."&lt;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 &lt;span style="margin-left: 90px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;"&gt;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&gt;--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Benjamin Franklin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span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lastcol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h2&gt;Current Courses&lt;/h2&gt;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ul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li&gt;Computer Networks&lt;/li&gt;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li&gt;Programming Languages:&lt;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/&gt;Theory and Implementation&lt;/li&gt;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ul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ids to differentiate unique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071"/>
            <a:ext cx="2277140" cy="44074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can use a class instead of an id.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Columns will have a border on their right, except for the last col.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But there is still a lot of repetition between "col" and "</a:t>
            </a:r>
            <a:r>
              <a:rPr lang="en-US" dirty="0" err="1" smtClean="0">
                <a:solidFill>
                  <a:schemeClr val="tx1"/>
                </a:solidFill>
              </a:rPr>
              <a:t>lastcol</a:t>
            </a:r>
            <a:r>
              <a:rPr lang="en-US" dirty="0" smtClean="0">
                <a:solidFill>
                  <a:schemeClr val="tx1"/>
                </a:solidFill>
              </a:rPr>
              <a:t>".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id and class  </a:t>
            </a:r>
            <a:r>
              <a:rPr lang="en-US" sz="2400" dirty="0" smtClean="0"/>
              <a:t>(3)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83639" y="1706857"/>
            <a:ext cx="6124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.content-col      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#F9E2A6;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border-right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1px solid #A68F55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#content-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lastcol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#F9E2A6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83639" y="5317795"/>
            <a:ext cx="5667375" cy="1158603"/>
            <a:chOff x="1738313" y="2708547"/>
            <a:chExt cx="5667375" cy="1158603"/>
          </a:xfrm>
        </p:grpSpPr>
        <p:pic>
          <p:nvPicPr>
            <p:cNvPr id="3358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2990850"/>
              <a:ext cx="566737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23000" y="2708547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46ACDA"/>
                  </a:solidFill>
                  <a:latin typeface="Comic Sans MS" pitchFamily="66" charset="0"/>
                </a:rPr>
                <a:t>Column regions</a:t>
              </a:r>
              <a:endParaRPr lang="en-US" i="1" dirty="0">
                <a:solidFill>
                  <a:srgbClr val="46ACDA"/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883639" y="5600098"/>
            <a:ext cx="3762822" cy="876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0256" y="1718732"/>
            <a:ext cx="6147103" cy="1621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0255" y="3449734"/>
            <a:ext cx="6147103" cy="1621134"/>
          </a:xfrm>
          <a:prstGeom prst="rect">
            <a:avLst/>
          </a:prstGeom>
          <a:noFill/>
          <a:ln w="28575">
            <a:solidFill>
              <a:srgbClr val="2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83251" y="5600098"/>
            <a:ext cx="1730594" cy="876300"/>
          </a:xfrm>
          <a:prstGeom prst="rect">
            <a:avLst/>
          </a:prstGeom>
          <a:noFill/>
          <a:ln w="28575">
            <a:solidFill>
              <a:srgbClr val="2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258" y="1719071"/>
            <a:ext cx="2386940" cy="44074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Now columns have their own class, and there is a separate class for a right border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only is the repetition reduced, but the right border class can be used for other elements besides columns.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id and class  </a:t>
            </a:r>
            <a:r>
              <a:rPr lang="en-US" sz="2400" dirty="0" smtClean="0"/>
              <a:t>(4)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83639" y="1706857"/>
            <a:ext cx="6124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.content-col       {float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left;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width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235px;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height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100px;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0 15px;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    background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#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F9E2A6;}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rightborder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{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border-right: 1px solid #A68F55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83639" y="5317795"/>
            <a:ext cx="5667375" cy="1158603"/>
            <a:chOff x="1738313" y="2708547"/>
            <a:chExt cx="5667375" cy="11586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2990850"/>
              <a:ext cx="566737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23000" y="2708547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46ACDA"/>
                  </a:solidFill>
                  <a:latin typeface="Comic Sans MS" pitchFamily="66" charset="0"/>
                </a:rPr>
                <a:t>Column regions</a:t>
              </a:r>
              <a:endParaRPr lang="en-US" i="1" dirty="0">
                <a:solidFill>
                  <a:srgbClr val="46ACDA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83638" y="5600098"/>
            <a:ext cx="5667376" cy="876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0256" y="1706857"/>
            <a:ext cx="6147103" cy="1333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0255" y="3152859"/>
            <a:ext cx="6147103" cy="492866"/>
          </a:xfrm>
          <a:prstGeom prst="rect">
            <a:avLst/>
          </a:prstGeom>
          <a:noFill/>
          <a:ln w="28575">
            <a:solidFill>
              <a:srgbClr val="2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83251" y="5687126"/>
            <a:ext cx="1730594" cy="689923"/>
          </a:xfrm>
          <a:prstGeom prst="rect">
            <a:avLst/>
          </a:prstGeom>
          <a:noFill/>
          <a:ln w="28575">
            <a:solidFill>
              <a:srgbClr val="2A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99007" y="4096987"/>
            <a:ext cx="19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Comic Sans MS" pitchFamily="66" charset="0"/>
              </a:rPr>
              <a:t>The last column needs to pick up two styles.</a:t>
            </a:r>
            <a:endParaRPr lang="en-US" dirty="0">
              <a:solidFill>
                <a:schemeClr val="accent5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7756469" y="5020317"/>
            <a:ext cx="1" cy="497149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&lt;div id="content-container"&gt;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firstcol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 class="content-col"&gt;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h2&gt;Observation&lt;/h2&gt;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There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are only 10 kinds of computer scientists: those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who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appreciate binary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and those that do not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middlecol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 class="content-col"&gt;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&lt;h2&gt;Favorite Quote&lt;/h2&gt;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To succeed, jump as quickly at opportunities as you do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at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conclusions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."&lt;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span style="margin-left: 90px;"&gt;&lt;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&gt;-- Benjamin Franklin&lt;/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&gt;&lt;/span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div&gt;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 id="content-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lastcol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 class="content-col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rightborder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h2&gt;Current Courses&lt;/h2&gt;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ul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li&gt;Computer Networks&lt;/li&gt;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li&gt;Programming Languages:&lt;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/&gt;Theory and Implementation&lt;/li&gt;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ul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&lt;/div&gt;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classes with ids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6057" y="4830218"/>
            <a:ext cx="299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Two different classes used.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5807032" y="4714503"/>
            <a:ext cx="239025" cy="284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6922" y="291865"/>
            <a:ext cx="235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ids no longer needed for style, but only to uniquely identify different sections.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42677" y="923758"/>
            <a:ext cx="5036254" cy="338447"/>
          </a:xfrm>
          <a:custGeom>
            <a:avLst/>
            <a:gdLst>
              <a:gd name="connsiteX0" fmla="*/ 5463765 w 5463765"/>
              <a:gd name="connsiteY0" fmla="*/ 0 h 676894"/>
              <a:gd name="connsiteX1" fmla="*/ 844264 w 5463765"/>
              <a:gd name="connsiteY1" fmla="*/ 249382 h 676894"/>
              <a:gd name="connsiteX2" fmla="*/ 1116 w 5463765"/>
              <a:gd name="connsiteY2" fmla="*/ 676894 h 676894"/>
              <a:gd name="connsiteX3" fmla="*/ 1116 w 5463765"/>
              <a:gd name="connsiteY3" fmla="*/ 676894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3765" h="676894">
                <a:moveTo>
                  <a:pt x="5463765" y="0"/>
                </a:moveTo>
                <a:cubicBezTo>
                  <a:pt x="3609235" y="68283"/>
                  <a:pt x="1754705" y="136566"/>
                  <a:pt x="844264" y="249382"/>
                </a:cubicBezTo>
                <a:cubicBezTo>
                  <a:pt x="-66177" y="362198"/>
                  <a:pt x="1116" y="676894"/>
                  <a:pt x="1116" y="676894"/>
                </a:cubicBezTo>
                <a:lnTo>
                  <a:pt x="1116" y="676894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and</a:t>
            </a:r>
            <a:br>
              <a:rPr lang="en-US" dirty="0" smtClean="0"/>
            </a:br>
            <a:r>
              <a:rPr lang="en-US" dirty="0" smtClean="0"/>
              <a:t>Inheritance</a:t>
            </a:r>
            <a:br>
              <a:rPr lang="en-US" dirty="0" smtClean="0"/>
            </a:br>
            <a:r>
              <a:rPr lang="en-US" dirty="0" smtClean="0"/>
              <a:t>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20737" y="4523072"/>
            <a:ext cx="4554187" cy="21259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But what about "ties" ?</a:t>
            </a:r>
            <a:br>
              <a:rPr lang="en-US" sz="2000" dirty="0" smtClean="0"/>
            </a:br>
            <a:r>
              <a:rPr lang="en-US" sz="1800" dirty="0" smtClean="0"/>
              <a:t>(conflicting instructions at the same level)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The browser always chooses the most </a:t>
            </a:r>
            <a:r>
              <a:rPr lang="en-US" sz="1800" dirty="0" smtClean="0">
                <a:solidFill>
                  <a:srgbClr val="C00000"/>
                </a:solidFill>
              </a:rPr>
              <a:t>specific</a:t>
            </a:r>
            <a:r>
              <a:rPr lang="en-US" sz="1800" dirty="0" smtClean="0"/>
              <a:t> style.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Cascading:</a:t>
            </a:r>
            <a:br>
              <a:rPr lang="en-US" dirty="0" smtClean="0"/>
            </a:br>
            <a:r>
              <a:rPr lang="en-US" sz="2400" dirty="0" smtClean="0"/>
              <a:t>When styles clash, we know the priority…</a:t>
            </a:r>
            <a:endParaRPr lang="en-US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81261" y="1719071"/>
            <a:ext cx="3937665" cy="456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6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a particular order: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Important user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Important inline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Important embedded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Important external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Inline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Embedded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External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User styles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Browser styles</a:t>
            </a:r>
            <a:endParaRPr lang="en-US" dirty="0"/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1719071"/>
            <a:ext cx="38100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0634" y="1719072"/>
            <a:ext cx="2766950" cy="44074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first style makes all hyperlinks black by defining a style for the selector "a"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But the second style is more specific than the first.</a:t>
            </a:r>
          </a:p>
          <a:p>
            <a:pPr lvl="1"/>
            <a:r>
              <a:rPr lang="en-US" sz="1600" dirty="0" smtClean="0"/>
              <a:t>It applies to only the hyperlinks with a class="</a:t>
            </a:r>
            <a:r>
              <a:rPr lang="en-US" sz="1600" dirty="0" err="1" smtClean="0"/>
              <a:t>myclass</a:t>
            </a:r>
            <a:r>
              <a:rPr lang="en-US" sz="1600" dirty="0" smtClean="0"/>
              <a:t>"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The w3c.org hyperlink will be white text, not black.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7587" y="1719072"/>
            <a:ext cx="5807032" cy="440740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html&gt;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a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color: black;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a.myclass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color:white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background:grey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&lt;/style&gt;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&lt;/head&gt;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&lt;body&gt;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="http://apress.com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a class="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myclass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="http://w3c.org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W3C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&lt;/body&gt;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Ties  </a:t>
            </a:r>
            <a:r>
              <a:rPr lang="en-US" sz="2400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0634" y="1719071"/>
            <a:ext cx="2766950" cy="48479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time, the hyperlink also picked up competing colors.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But the second style is just as specific as the first.</a:t>
            </a:r>
          </a:p>
          <a:p>
            <a:endParaRPr lang="en-US" sz="2000" dirty="0"/>
          </a:p>
          <a:p>
            <a:r>
              <a:rPr lang="en-US" sz="2000" dirty="0" smtClean="0"/>
              <a:t>It will use the LAST style defined for the color (myclass2)</a:t>
            </a:r>
          </a:p>
          <a:p>
            <a:endParaRPr lang="en-US" sz="1600" dirty="0"/>
          </a:p>
          <a:p>
            <a:r>
              <a:rPr lang="en-US" sz="2000" dirty="0" smtClean="0"/>
              <a:t>The w3c.org hyperlink will be white text.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7587" y="1719071"/>
            <a:ext cx="5807032" cy="5014237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&lt;title&gt;Example&lt;/title&gt;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a.myclass1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color: black;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}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a.myclass2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color:white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background:grey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&lt;/style&gt;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&lt;/head&gt;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&lt;body&gt;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="http://apress.com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        &lt;a class="myclass1 myclass2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</a:t>
            </a:r>
            <a:br>
              <a:rPr lang="en-US" sz="16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="http://w3c.org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W3C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&lt;/body&gt;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Ties  </a:t>
            </a:r>
            <a:r>
              <a:rPr lang="en-US" sz="2400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2079" y="2728282"/>
            <a:ext cx="150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First style defined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079" y="3569455"/>
            <a:ext cx="150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Second style defined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09282" y="2704532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205416" y="3557395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0634" y="1719071"/>
            <a:ext cx="2766950" cy="48479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color will the text of the hyperlink be now?</a:t>
            </a:r>
          </a:p>
          <a:p>
            <a:pPr marL="320040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Black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What color will the background be?</a:t>
            </a:r>
          </a:p>
          <a:p>
            <a:pPr marL="320040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Grey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(note that the background was never in conflict)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77587" y="1719071"/>
            <a:ext cx="5807032" cy="5014237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&lt;title&gt;Example&lt;/title&gt;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a.myclass2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color:white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background:grey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a.myclass1 {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color: black;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   }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&lt;/style&gt;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&lt;body&gt;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="http://apress.com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        &lt;a class="myclass1 myclass2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</a:t>
            </a:r>
            <a:br>
              <a:rPr lang="en-US" sz="16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="http://w3c.org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"&gt;</a:t>
            </a:r>
            <a:br>
              <a:rPr lang="en-US" sz="1600" b="1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Visit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the W3C website&lt;/a&gt;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&lt;/body&gt;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Ties  </a:t>
            </a:r>
            <a:r>
              <a:rPr lang="en-US" sz="2400" dirty="0" smtClean="0"/>
              <a:t>(3)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2079" y="2728282"/>
            <a:ext cx="150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First style defined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079" y="3569455"/>
            <a:ext cx="150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Second style defined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09282" y="2704532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205416" y="3557395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have multiple </a:t>
            </a:r>
            <a:br>
              <a:rPr lang="en-US" dirty="0" smtClean="0"/>
            </a:br>
            <a:r>
              <a:rPr lang="en-US" dirty="0" smtClean="0"/>
              <a:t>external </a:t>
            </a:r>
            <a:r>
              <a:rPr lang="en-US" dirty="0" err="1" smtClean="0"/>
              <a:t>stylesheets</a:t>
            </a:r>
            <a:endParaRPr lang="en-US" dirty="0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57119"/>
              </p:ext>
            </p:extLst>
          </p:nvPr>
        </p:nvGraphicFramePr>
        <p:xfrm>
          <a:off x="842963" y="1947863"/>
          <a:ext cx="7304087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7" name="Document" r:id="rId4" imgW="7315170" imgH="3815563" progId="Word.Document.8">
                  <p:embed/>
                </p:oleObj>
              </mc:Choice>
              <mc:Fallback>
                <p:oleObj name="Document" r:id="rId4" imgW="7315170" imgH="38155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947863"/>
                        <a:ext cx="7304087" cy="38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Color and contrast</a:t>
            </a:r>
            <a:r>
              <a:rPr lang="en-US" sz="2400" dirty="0" smtClean="0"/>
              <a:t> — Choose your color scheme carefully</a:t>
            </a:r>
          </a:p>
          <a:p>
            <a:pPr lvl="1"/>
            <a:r>
              <a:rPr lang="en-US" sz="2000" dirty="0" smtClean="0"/>
              <a:t>Color establishes the look and feel of your site, and draws the user’s eye to specific content</a:t>
            </a:r>
          </a:p>
          <a:p>
            <a:pPr lvl="1"/>
            <a:r>
              <a:rPr lang="en-US" sz="2000" dirty="0" smtClean="0"/>
              <a:t>Text must be easy to read, with sufficient contrast, against its background color </a:t>
            </a:r>
          </a:p>
          <a:p>
            <a:pPr>
              <a:spcBef>
                <a:spcPts val="800"/>
              </a:spcBef>
            </a:pPr>
            <a:r>
              <a:rPr lang="en-US" sz="2400" b="1" dirty="0" smtClean="0"/>
              <a:t>Load time</a:t>
            </a:r>
            <a:r>
              <a:rPr lang="en-US" sz="2400" dirty="0" smtClean="0"/>
              <a:t> — Use media files and other “heavy” components conservatively, and don’t place too many on a page</a:t>
            </a:r>
          </a:p>
          <a:p>
            <a:pPr>
              <a:spcBef>
                <a:spcPts val="800"/>
              </a:spcBef>
            </a:pPr>
            <a:r>
              <a:rPr lang="en-US" sz="2400" b="1" dirty="0" smtClean="0"/>
              <a:t>Typography</a:t>
            </a:r>
            <a:r>
              <a:rPr lang="en-US" sz="2400" dirty="0" smtClean="0"/>
              <a:t> — Adjust line height, letter spacing, etc., to improve readability</a:t>
            </a:r>
          </a:p>
          <a:p>
            <a:pPr lvl="1"/>
            <a:r>
              <a:rPr lang="en-US" sz="2000" dirty="0" smtClean="0"/>
              <a:t>Do not over-style body text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Design considerations, continued</a:t>
            </a:r>
          </a:p>
        </p:txBody>
      </p:sp>
    </p:spTree>
    <p:extLst>
      <p:ext uri="{BB962C8B-B14F-4D97-AF65-F5344CB8AC3E}">
        <p14:creationId xmlns:p14="http://schemas.microsoft.com/office/powerpoint/2010/main" val="38658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7" y="1719071"/>
            <a:ext cx="8575136" cy="4407408"/>
          </a:xfrm>
        </p:spPr>
        <p:txBody>
          <a:bodyPr>
            <a:normAutofit/>
          </a:bodyPr>
          <a:lstStyle/>
          <a:p>
            <a:pPr marL="403225" indent="-358775"/>
            <a:r>
              <a:rPr lang="en-US" sz="2400" dirty="0" smtClean="0"/>
              <a:t>C</a:t>
            </a:r>
            <a:r>
              <a:rPr lang="en-US" sz="2800" dirty="0" smtClean="0"/>
              <a:t>ascading</a:t>
            </a:r>
          </a:p>
          <a:p>
            <a:pPr marL="747713" lvl="1" indent="-358775"/>
            <a:r>
              <a:rPr lang="en-US" sz="2400" dirty="0" smtClean="0"/>
              <a:t>When CSS declarations are being applied to a document, how are conflicting rules resolved?</a:t>
            </a:r>
          </a:p>
          <a:p>
            <a:pPr marL="403225" indent="-358775"/>
            <a:r>
              <a:rPr lang="en-US" sz="2800" b="1" dirty="0" smtClean="0">
                <a:solidFill>
                  <a:srgbClr val="C00000"/>
                </a:solidFill>
              </a:rPr>
              <a:t>Inheritance</a:t>
            </a:r>
          </a:p>
          <a:p>
            <a:pPr marL="747713" lvl="1" indent="-358775"/>
            <a:r>
              <a:rPr lang="en-US" sz="2400" dirty="0" smtClean="0"/>
              <a:t>How </a:t>
            </a:r>
            <a:r>
              <a:rPr lang="en-US" sz="2400" dirty="0"/>
              <a:t>the elements in the HTML markup inherit properties from their parent (containing) elements and pass them on to their </a:t>
            </a:r>
            <a:r>
              <a:rPr lang="en-US" sz="2400" dirty="0" smtClean="0"/>
              <a:t>children.</a:t>
            </a:r>
          </a:p>
          <a:p>
            <a:pPr marL="747713" lvl="1" indent="-358775"/>
            <a:r>
              <a:rPr lang="en-US" sz="2400" dirty="0" smtClean="0"/>
              <a:t>If a property is not defined, it will search its parent for their property.</a:t>
            </a:r>
          </a:p>
          <a:p>
            <a:pPr marL="1022033" lvl="2" indent="-358775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Generally, appearance properties are inherited</a:t>
            </a:r>
          </a:p>
          <a:p>
            <a:pPr marL="1022033" lvl="2" indent="-358775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Generally, layout properties are </a:t>
            </a:r>
            <a:r>
              <a:rPr lang="en-US" sz="2200" u="sng" dirty="0" smtClean="0"/>
              <a:t>not</a:t>
            </a:r>
            <a:r>
              <a:rPr lang="en-US" sz="2200" dirty="0" smtClean="0"/>
              <a:t> inherited</a:t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and Inheriting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/>
          <a:lstStyle/>
          <a:p>
            <a:r>
              <a:rPr lang="en-US" dirty="0" smtClean="0"/>
              <a:t>External </a:t>
            </a:r>
            <a:r>
              <a:rPr lang="en-US" dirty="0" err="1" smtClean="0"/>
              <a:t>stylesheet</a:t>
            </a:r>
            <a:endParaRPr lang="en-US" dirty="0" smtClean="0"/>
          </a:p>
          <a:p>
            <a:pPr marL="36576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/*  Make strong text a bold brown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*/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strong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{font-weight: bold; color: #905656;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font-style:normal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hlinkClick r:id="rId3"/>
              </a:rPr>
              <a:t>http://jackmyers.info/css/CascadeInherit.html</a:t>
            </a:r>
            <a:endParaRPr lang="en-US" dirty="0" smtClean="0"/>
          </a:p>
          <a:p>
            <a:r>
              <a:rPr lang="en-US" dirty="0" smtClean="0"/>
              <a:t>Embedded </a:t>
            </a:r>
            <a:r>
              <a:rPr lang="en-US" dirty="0"/>
              <a:t>style in </a:t>
            </a:r>
            <a:r>
              <a:rPr lang="en-US" i="1" dirty="0" smtClean="0"/>
              <a:t>CacscadeInherit.html</a:t>
            </a:r>
          </a:p>
          <a:p>
            <a:pPr marL="365760" lvl="1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font-style:italic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 smtClean="0"/>
              <a:t>HTML Code </a:t>
            </a:r>
            <a:r>
              <a:rPr lang="en-US" dirty="0"/>
              <a:t>in </a:t>
            </a:r>
            <a:r>
              <a:rPr lang="en-US" i="1" dirty="0"/>
              <a:t>CacscadeInherit.html</a:t>
            </a:r>
          </a:p>
          <a:p>
            <a:pPr marL="365760" lvl="1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3525982" cy="1054394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54" y="302636"/>
            <a:ext cx="4371453" cy="10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38681"/>
              </p:ext>
            </p:extLst>
          </p:nvPr>
        </p:nvGraphicFramePr>
        <p:xfrm>
          <a:off x="546240" y="5035034"/>
          <a:ext cx="81930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9" name="Document" r:id="rId5" imgW="8216622" imgH="1565470" progId="Word.Document.8">
                  <p:embed/>
                </p:oleObj>
              </mc:Choice>
              <mc:Fallback>
                <p:oleObj name="Document" r:id="rId5" imgW="8216622" imgH="15654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40" y="5035034"/>
                        <a:ext cx="81930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0769" y="3308197"/>
            <a:ext cx="374626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Why is the "Zombie device" paragraph in italics?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Why isn't "spoofed IP address" red?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Why isn't "red" in italics?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Why isn't "red" brown?</a:t>
            </a:r>
          </a:p>
        </p:txBody>
      </p:sp>
    </p:spTree>
    <p:extLst>
      <p:ext uri="{BB962C8B-B14F-4D97-AF65-F5344CB8AC3E}">
        <p14:creationId xmlns:p14="http://schemas.microsoft.com/office/powerpoint/2010/main" val="11890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626031" cy="5138929"/>
          </a:xfrm>
        </p:spPr>
        <p:txBody>
          <a:bodyPr/>
          <a:lstStyle/>
          <a:p>
            <a:r>
              <a:rPr lang="en-US" dirty="0" smtClean="0"/>
              <a:t>External </a:t>
            </a:r>
            <a:r>
              <a:rPr lang="en-US" dirty="0" err="1" smtClean="0"/>
              <a:t>stylesheet</a:t>
            </a:r>
            <a:endParaRPr lang="en-US" dirty="0" smtClean="0"/>
          </a:p>
          <a:p>
            <a:pPr marL="36576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/*  Make strong text a bold brown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*/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strong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{font-weight: bold; color: #905656;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font-style:normal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hlinkClick r:id="rId2"/>
              </a:rPr>
              <a:t>http://jackmyers.info/css/CascadeInherit2.html</a:t>
            </a:r>
            <a:endParaRPr lang="en-US" dirty="0" smtClean="0"/>
          </a:p>
          <a:p>
            <a:r>
              <a:rPr lang="en-US" dirty="0" smtClean="0"/>
              <a:t>HTML Code </a:t>
            </a:r>
            <a:r>
              <a:rPr lang="en-US" dirty="0"/>
              <a:t>in </a:t>
            </a:r>
            <a:r>
              <a:rPr lang="en-US" i="1" dirty="0" smtClean="0"/>
              <a:t>CacscadeInherit2.html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link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rel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stylesheet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="/main.css"&gt;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font-style:italic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}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p strong {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color:red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}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&lt;/style&gt;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6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US" sz="600" dirty="0">
              <a:latin typeface="Consolas" pitchFamily="49" charset="0"/>
              <a:cs typeface="Consolas" pitchFamily="49" charset="0"/>
            </a:endParaRP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&gt;How a server reacts to 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DDoS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attack with a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&lt;strong style="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font-style:italic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"&gt;spoofed IP address&lt;/strong&gt;.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&lt;p&gt;Zombie device is depicted with a &lt;strong&gt;red&lt;/strong&gt; screen.&lt;/p&gt;</a:t>
            </a:r>
          </a:p>
          <a:p>
            <a:pPr marL="222250" lvl="1" indent="0"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55847"/>
            <a:ext cx="8359239" cy="1054394"/>
          </a:xfrm>
        </p:spPr>
        <p:txBody>
          <a:bodyPr/>
          <a:lstStyle/>
          <a:p>
            <a:r>
              <a:rPr lang="en-US" dirty="0"/>
              <a:t>A similar example without inline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156" y="4543231"/>
            <a:ext cx="315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Notice how the very specific style functions.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58888" y="4714503"/>
            <a:ext cx="641268" cy="121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can force inheritance by using the special value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inherit</a:t>
            </a:r>
            <a:r>
              <a:rPr lang="en-US" sz="2400" dirty="0"/>
              <a:t> </a:t>
            </a:r>
            <a:r>
              <a:rPr lang="en-US" sz="2400" dirty="0" smtClean="0"/>
              <a:t> in </a:t>
            </a:r>
            <a:r>
              <a:rPr lang="en-US" sz="2400" dirty="0"/>
              <a:t>a style, which explicitly instructs the browser to use the parent element's value for the property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jackmyers.info/css/ForceInheritance.html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Again, Specificity!</a:t>
            </a:r>
            <a:endParaRPr lang="en-US" dirty="0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59088"/>
              </p:ext>
            </p:extLst>
          </p:nvPr>
        </p:nvGraphicFramePr>
        <p:xfrm>
          <a:off x="831272" y="2003961"/>
          <a:ext cx="73040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0" name="Document" r:id="rId4" imgW="7303899" imgH="3505843" progId="Word.Document.8">
                  <p:embed/>
                </p:oleObj>
              </mc:Choice>
              <mc:Fallback>
                <p:oleObj name="Document" r:id="rId4" imgW="7303899" imgH="35058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72" y="2003961"/>
                        <a:ext cx="730408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Colors, Sizes</a:t>
            </a:r>
            <a:br>
              <a:rPr lang="en-US" dirty="0" smtClean="0"/>
            </a:br>
            <a:r>
              <a:rPr lang="en-US" dirty="0" smtClean="0"/>
              <a:t>and Fonts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5631" y="1529072"/>
            <a:ext cx="4417621" cy="544174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Colors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By hex code  (#</a:t>
            </a:r>
            <a:r>
              <a:rPr lang="en-US" sz="2000" dirty="0" err="1" smtClean="0"/>
              <a:t>rrggbb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#FF00000 is red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#00FF00 is green  (actually "lime")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#0000FF is blue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#FFFF00 is yellow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#FFFFFF is white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#000000 is black</a:t>
            </a:r>
          </a:p>
          <a:p>
            <a:pPr lvl="1">
              <a:spcBef>
                <a:spcPts val="120"/>
              </a:spcBef>
            </a:pPr>
            <a:r>
              <a:rPr lang="en-US" sz="1600" dirty="0" smtClean="0"/>
              <a:t>#2A2A2A (or any hex where r=g=b) is gray</a:t>
            </a:r>
          </a:p>
          <a:p>
            <a:r>
              <a:rPr lang="en-US" sz="2000" dirty="0" smtClean="0"/>
              <a:t>By name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www.w3schools.com/tags/</a:t>
            </a:r>
            <a:br>
              <a:rPr lang="en-US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>ref_colornames.asp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By function</a:t>
            </a:r>
          </a:p>
          <a:p>
            <a:pPr lvl="1"/>
            <a:r>
              <a:rPr lang="en-US" sz="1600" dirty="0" err="1" smtClean="0"/>
              <a:t>rgb</a:t>
            </a:r>
            <a:r>
              <a:rPr lang="en-US" sz="1600" dirty="0" smtClean="0"/>
              <a:t>(r, g, b)   and  </a:t>
            </a:r>
            <a:r>
              <a:rPr lang="en-US" sz="1600" dirty="0" err="1" smtClean="0"/>
              <a:t>rgba</a:t>
            </a:r>
            <a:r>
              <a:rPr lang="en-US" sz="1600" dirty="0" smtClean="0"/>
              <a:t>(r, g, b, a)</a:t>
            </a:r>
          </a:p>
          <a:p>
            <a:pPr lvl="1"/>
            <a:r>
              <a:rPr lang="en-US" sz="1600" dirty="0" err="1"/>
              <a:t>h</a:t>
            </a:r>
            <a:r>
              <a:rPr lang="en-US" sz="1600" dirty="0" err="1" smtClean="0"/>
              <a:t>sl</a:t>
            </a:r>
            <a:r>
              <a:rPr lang="en-US" sz="1600" dirty="0" smtClean="0"/>
              <a:t>(h, s, l)   and   </a:t>
            </a:r>
            <a:r>
              <a:rPr lang="en-US" sz="1600" dirty="0" err="1"/>
              <a:t>h</a:t>
            </a:r>
            <a:r>
              <a:rPr lang="en-US" sz="1600" dirty="0" err="1" smtClean="0"/>
              <a:t>sla</a:t>
            </a:r>
            <a:r>
              <a:rPr lang="en-US" sz="1600" dirty="0" smtClean="0"/>
              <a:t>(h, s, l, a) </a:t>
            </a:r>
            <a:br>
              <a:rPr lang="en-US" sz="1600" dirty="0" smtClean="0"/>
            </a:br>
            <a:r>
              <a:rPr lang="en-US" sz="1600" dirty="0" smtClean="0"/>
              <a:t>[hue, saturation, lightness]</a:t>
            </a:r>
          </a:p>
          <a:p>
            <a:pPr lvl="1"/>
            <a:r>
              <a:rPr lang="en-US" sz="1600" dirty="0" smtClean="0"/>
              <a:t>Alpha value for transparency</a:t>
            </a:r>
            <a:endParaRPr lang="en-US" sz="1600" dirty="0"/>
          </a:p>
          <a:p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9072"/>
            <a:ext cx="4038600" cy="49548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Sizes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Height and width</a:t>
            </a:r>
          </a:p>
          <a:p>
            <a:pPr lvl="1"/>
            <a:r>
              <a:rPr lang="en-US" sz="1600" dirty="0" smtClean="0"/>
              <a:t>Absolute units</a:t>
            </a:r>
          </a:p>
          <a:p>
            <a:pPr lvl="2"/>
            <a:r>
              <a:rPr lang="en-US" sz="1600" dirty="0" smtClean="0"/>
              <a:t>in:  Inches</a:t>
            </a:r>
          </a:p>
          <a:p>
            <a:pPr lvl="2"/>
            <a:r>
              <a:rPr lang="en-US" sz="1600" dirty="0" smtClean="0"/>
              <a:t>cm:  centimeters</a:t>
            </a:r>
          </a:p>
          <a:p>
            <a:pPr lvl="2"/>
            <a:r>
              <a:rPr lang="en-US" sz="1600" dirty="0"/>
              <a:t>m</a:t>
            </a:r>
            <a:r>
              <a:rPr lang="en-US" sz="1600" dirty="0" smtClean="0"/>
              <a:t>m:  </a:t>
            </a:r>
            <a:r>
              <a:rPr lang="en-US" sz="1600" dirty="0" err="1" smtClean="0"/>
              <a:t>millimieters</a:t>
            </a:r>
            <a:endParaRPr lang="en-US" sz="1600" dirty="0" smtClean="0"/>
          </a:p>
          <a:p>
            <a:pPr lvl="2"/>
            <a:r>
              <a:rPr lang="en-US" sz="1600" dirty="0" err="1"/>
              <a:t>p</a:t>
            </a:r>
            <a:r>
              <a:rPr lang="en-US" sz="1600" dirty="0" err="1" smtClean="0"/>
              <a:t>t</a:t>
            </a:r>
            <a:r>
              <a:rPr lang="en-US" sz="1600" dirty="0" smtClean="0"/>
              <a:t>:  points (1 point is 1/72 inches)</a:t>
            </a:r>
          </a:p>
          <a:p>
            <a:pPr lvl="2"/>
            <a:r>
              <a:rPr lang="en-US" sz="1600" dirty="0"/>
              <a:t>p</a:t>
            </a:r>
            <a:r>
              <a:rPr lang="en-US" sz="1600" dirty="0" smtClean="0"/>
              <a:t>c:  picas (1 pica is 12 </a:t>
            </a:r>
            <a:r>
              <a:rPr lang="en-US" sz="1600" dirty="0" err="1" smtClean="0"/>
              <a:t>pts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Re</a:t>
            </a:r>
            <a:r>
              <a:rPr lang="en-US" sz="1600" dirty="0" smtClean="0"/>
              <a:t>lative units</a:t>
            </a:r>
          </a:p>
          <a:p>
            <a:pPr lvl="2"/>
            <a:r>
              <a:rPr lang="en-US" sz="1600" dirty="0" err="1" smtClean="0"/>
              <a:t>em</a:t>
            </a:r>
            <a:r>
              <a:rPr lang="en-US" sz="1600" dirty="0" smtClean="0"/>
              <a:t>:  relative to font size of unit</a:t>
            </a:r>
            <a:endParaRPr lang="en-US" dirty="0" smtClean="0"/>
          </a:p>
          <a:p>
            <a:pPr lvl="2"/>
            <a:r>
              <a:rPr lang="en-US" sz="1600" dirty="0" smtClean="0"/>
              <a:t>ex: relative to "x" height of unit</a:t>
            </a:r>
          </a:p>
          <a:p>
            <a:pPr lvl="2"/>
            <a:r>
              <a:rPr lang="en-US" sz="1600" dirty="0"/>
              <a:t>r</a:t>
            </a:r>
            <a:r>
              <a:rPr lang="en-US" sz="1600" dirty="0" smtClean="0"/>
              <a:t>em: relative to font size of root </a:t>
            </a:r>
            <a:r>
              <a:rPr lang="en-US" sz="1600" dirty="0" err="1" smtClean="0"/>
              <a:t>elment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err="1" smtClean="0"/>
              <a:t>px</a:t>
            </a:r>
            <a:r>
              <a:rPr lang="en-US" sz="1600" dirty="0" smtClean="0"/>
              <a:t>:  number of pixels</a:t>
            </a:r>
          </a:p>
          <a:p>
            <a:pPr lvl="2"/>
            <a:r>
              <a:rPr lang="en-US" sz="1600" dirty="0" smtClean="0"/>
              <a:t>%:  a percentage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and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Colors</a:t>
            </a:r>
            <a:endParaRPr lang="en-US" dirty="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01547"/>
              </p:ext>
            </p:extLst>
          </p:nvPr>
        </p:nvGraphicFramePr>
        <p:xfrm>
          <a:off x="665018" y="1674627"/>
          <a:ext cx="7246938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0" name="Document" r:id="rId4" imgW="7315170" imgH="3348725" progId="Word.Document.8">
                  <p:embed/>
                </p:oleObj>
              </mc:Choice>
              <mc:Fallback>
                <p:oleObj name="Document" r:id="rId4" imgW="7315170" imgH="33487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18" y="1674627"/>
                        <a:ext cx="7246938" cy="332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40288"/>
              </p:ext>
            </p:extLst>
          </p:nvPr>
        </p:nvGraphicFramePr>
        <p:xfrm>
          <a:off x="796224" y="4616018"/>
          <a:ext cx="7304088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1" name="Document" r:id="rId6" imgW="7303899" imgH="2038532" progId="Word.Document.8">
                  <p:embed/>
                </p:oleObj>
              </mc:Choice>
              <mc:Fallback>
                <p:oleObj name="Document" r:id="rId6" imgW="7303899" imgH="20385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24" y="4616018"/>
                        <a:ext cx="7304088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2639" y="5201391"/>
            <a:ext cx="3890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A three digit hex code means the</a:t>
            </a:r>
            <a:b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r, g, b values are the same digit twice.  </a:t>
            </a:r>
            <a:b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For example, #FC0 means #FFCC00.  Not commonly used.</a:t>
            </a:r>
          </a:p>
        </p:txBody>
      </p:sp>
    </p:spTree>
    <p:extLst>
      <p:ext uri="{BB962C8B-B14F-4D97-AF65-F5344CB8AC3E}">
        <p14:creationId xmlns:p14="http://schemas.microsoft.com/office/powerpoint/2010/main" val="17619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of Colors</a:t>
            </a:r>
            <a:endParaRPr lang="en-US" dirty="0"/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26744"/>
              </p:ext>
            </p:extLst>
          </p:nvPr>
        </p:nvGraphicFramePr>
        <p:xfrm>
          <a:off x="736270" y="1944584"/>
          <a:ext cx="7186613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8" name="Document" r:id="rId4" imgW="7403378" imgH="4107649" progId="Word.Document.8">
                  <p:embed/>
                </p:oleObj>
              </mc:Choice>
              <mc:Fallback>
                <p:oleObj name="Document" r:id="rId4" imgW="7403378" imgH="41076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70" y="1944584"/>
                        <a:ext cx="7186613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397" y="6139541"/>
            <a:ext cx="875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6"/>
              </a:rPr>
              <a:t>http://jackmyers.info/css.Colors.html</a:t>
            </a:r>
            <a:r>
              <a:rPr lang="en-US" dirty="0" smtClean="0"/>
              <a:t> and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jackmyers.info/css.Colors2.html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Units</a:t>
            </a:r>
            <a:endParaRPr lang="en-US" dirty="0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43959"/>
              </p:ext>
            </p:extLst>
          </p:nvPr>
        </p:nvGraphicFramePr>
        <p:xfrm>
          <a:off x="925513" y="1935163"/>
          <a:ext cx="717391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7" name="Document" r:id="rId4" imgW="7370529" imgH="4705753" progId="Word.Document.8">
                  <p:embed/>
                </p:oleObj>
              </mc:Choice>
              <mc:Fallback>
                <p:oleObj name="Document" r:id="rId4" imgW="7370529" imgH="47057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935163"/>
                        <a:ext cx="7173912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 err="1" smtClean="0">
                <a:solidFill>
                  <a:prstClr val="black"/>
                </a:solidFill>
                <a:latin typeface="Arial Narrow" pitchFamily="34" charset="0"/>
              </a:rPr>
              <a:t>Murach's</a:t>
            </a:r>
            <a:r>
              <a:rPr lang="en-US" sz="900" dirty="0" smtClean="0">
                <a:solidFill>
                  <a:prstClr val="black"/>
                </a:solidFill>
                <a:latin typeface="Arial Narrow" pitchFamily="34" charset="0"/>
              </a:rPr>
              <a:t>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54686"/>
              </p:ext>
            </p:extLst>
          </p:nvPr>
        </p:nvGraphicFramePr>
        <p:xfrm>
          <a:off x="1054395" y="473149"/>
          <a:ext cx="7304088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5" name="Document" r:id="rId4" imgW="7303899" imgH="2309376" progId="Word.Document.8">
                  <p:embed/>
                </p:oleObj>
              </mc:Choice>
              <mc:Fallback>
                <p:oleObj name="Document" r:id="rId4" imgW="7303899" imgH="2309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95" y="473149"/>
                        <a:ext cx="7304088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016327"/>
              </p:ext>
            </p:extLst>
          </p:nvPr>
        </p:nvGraphicFramePr>
        <p:xfrm>
          <a:off x="1054395" y="3453810"/>
          <a:ext cx="7304088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6" name="Document" r:id="rId6" imgW="7303899" imgH="2309376" progId="Word.Document.8">
                  <p:embed/>
                </p:oleObj>
              </mc:Choice>
              <mc:Fallback>
                <p:oleObj name="Document" r:id="rId6" imgW="7303899" imgH="230937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95" y="3453810"/>
                        <a:ext cx="7304088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7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CSS using Sizes</a:t>
            </a:r>
            <a:endParaRPr lang="en-US" dirty="0"/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75689"/>
              </p:ext>
            </p:extLst>
          </p:nvPr>
        </p:nvGraphicFramePr>
        <p:xfrm>
          <a:off x="890650" y="2063337"/>
          <a:ext cx="73040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6" name="Document" r:id="rId4" imgW="7303899" imgH="2805683" progId="Word.Document.8">
                  <p:embed/>
                </p:oleObj>
              </mc:Choice>
              <mc:Fallback>
                <p:oleObj name="Document" r:id="rId4" imgW="7303899" imgH="28056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50" y="2063337"/>
                        <a:ext cx="73040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6327" y="5403270"/>
            <a:ext cx="423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6"/>
              </a:rPr>
              <a:t>http://jackmyers.info/css.Sizes.html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five generic font families</a:t>
            </a:r>
          </a:p>
          <a:p>
            <a:pPr lvl="0"/>
            <a:r>
              <a:rPr lang="en-US" dirty="0"/>
              <a:t>serif	</a:t>
            </a:r>
          </a:p>
          <a:p>
            <a:pPr lvl="0"/>
            <a:r>
              <a:rPr lang="en-US" dirty="0"/>
              <a:t>sans-serif</a:t>
            </a:r>
          </a:p>
          <a:p>
            <a:pPr lvl="0"/>
            <a:r>
              <a:rPr lang="en-US" dirty="0" err="1"/>
              <a:t>monospace</a:t>
            </a:r>
            <a:endParaRPr lang="en-US" dirty="0"/>
          </a:p>
          <a:p>
            <a:pPr lvl="0"/>
            <a:r>
              <a:rPr lang="en-US" dirty="0"/>
              <a:t>cursive</a:t>
            </a:r>
          </a:p>
          <a:p>
            <a:pPr lvl="0"/>
            <a:r>
              <a:rPr lang="en-US" dirty="0"/>
              <a:t>fantasy</a:t>
            </a:r>
          </a:p>
        </p:txBody>
      </p:sp>
      <p:sp>
        <p:nvSpPr>
          <p:cNvPr id="4813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 all belong to a Font Family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53319"/>
              </p:ext>
            </p:extLst>
          </p:nvPr>
        </p:nvGraphicFramePr>
        <p:xfrm>
          <a:off x="1546761" y="3973678"/>
          <a:ext cx="73040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3" name="Document" r:id="rId4" imgW="7315170" imgH="433775" progId="Word.Document.8">
                  <p:embed/>
                </p:oleObj>
              </mc:Choice>
              <mc:Fallback>
                <p:oleObj name="Document" r:id="rId4" imgW="7315170" imgH="4337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761" y="3973678"/>
                        <a:ext cx="73040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1" descr="M:\Current projects\HTML and CSS\Manuscript\Chapter 04\4-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17" y="4400716"/>
            <a:ext cx="71818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48" y="4298867"/>
            <a:ext cx="8407893" cy="1898863"/>
          </a:xfrm>
        </p:spPr>
        <p:txBody>
          <a:bodyPr/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Techniques</a:t>
            </a:r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Try to use standard fonts whenever possible</a:t>
            </a:r>
          </a:p>
          <a:p>
            <a:pPr lvl="1"/>
            <a:r>
              <a:rPr lang="en-US" dirty="0" smtClean="0"/>
              <a:t>Remember Apple devices use different font sets</a:t>
            </a:r>
          </a:p>
          <a:p>
            <a:pPr lvl="1"/>
            <a:r>
              <a:rPr lang="en-US" dirty="0" smtClean="0"/>
              <a:t>Provide alternative fonts if you are using newer or rarer fonts (e.g. Calibri)</a:t>
            </a:r>
          </a:p>
          <a:p>
            <a:pPr lvl="1"/>
            <a:r>
              <a:rPr lang="en-US" dirty="0" smtClean="0"/>
              <a:t>Always include the generic font-family last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Uncommon Fonts</a:t>
            </a:r>
            <a:endParaRPr lang="en-US" dirty="0"/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78092"/>
              </p:ext>
            </p:extLst>
          </p:nvPr>
        </p:nvGraphicFramePr>
        <p:xfrm>
          <a:off x="391887" y="1769629"/>
          <a:ext cx="724693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8" name="Document" r:id="rId4" imgW="7315170" imgH="2612351" progId="Word.Document.8">
                  <p:embed/>
                </p:oleObj>
              </mc:Choice>
              <mc:Fallback>
                <p:oleObj name="Document" r:id="rId4" imgW="7315170" imgH="26123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7" y="1769629"/>
                        <a:ext cx="724693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5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Fonts.html on Windows 7  (Safari)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3884" y="1611920"/>
            <a:ext cx="6779619" cy="5109514"/>
            <a:chOff x="483884" y="1611920"/>
            <a:chExt cx="6779619" cy="5109514"/>
          </a:xfrm>
        </p:grpSpPr>
        <p:pic>
          <p:nvPicPr>
            <p:cNvPr id="35124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84" y="1611920"/>
              <a:ext cx="6703444" cy="510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341650" y="2653696"/>
              <a:ext cx="482017" cy="1083801"/>
              <a:chOff x="2341650" y="2602308"/>
              <a:chExt cx="545474" cy="10469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341650" y="2602308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1650" y="2797392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41650" y="2992476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1650" y="3187561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85130" y="2563483"/>
              <a:ext cx="545474" cy="970616"/>
              <a:chOff x="2341650" y="2602308"/>
              <a:chExt cx="545474" cy="85183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341650" y="2602308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41650" y="2797392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1650" y="2992476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999962" y="2721915"/>
              <a:ext cx="1263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sym typeface="Wingdings"/>
                </a:rPr>
                <a:t>Look varies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1639" y="3239392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1639" y="362447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14637" y="4964056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9795" y="5146691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9795" y="5341776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97705" y="6182599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9324" y="5539451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19324" y="5339035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19929" y="4101743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09795" y="5905095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73479" y="3766662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73479" y="357439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9929" y="387188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9929" y="430880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19929" y="4511349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19929" y="4868941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19929" y="5245178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19929" y="5577525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19929" y="588792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19929" y="5049043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68700" y="3957166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Fonts.html on iPad  (Safari)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2014" y="1640454"/>
            <a:ext cx="7178818" cy="5328581"/>
            <a:chOff x="172014" y="1640454"/>
            <a:chExt cx="7178818" cy="5328581"/>
          </a:xfrm>
        </p:grpSpPr>
        <p:pic>
          <p:nvPicPr>
            <p:cNvPr id="35225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14" y="1640454"/>
              <a:ext cx="7178818" cy="520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341650" y="2675460"/>
              <a:ext cx="545474" cy="1046918"/>
              <a:chOff x="2341650" y="2602308"/>
              <a:chExt cx="545474" cy="10469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341650" y="2602308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1650" y="2797392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41650" y="2992476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1650" y="3187561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63527" y="2636637"/>
              <a:ext cx="545474" cy="1046918"/>
              <a:chOff x="2341650" y="2602308"/>
              <a:chExt cx="545474" cy="104691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341650" y="2602308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41650" y="2797392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1650" y="2992476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41650" y="3187561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sym typeface="Wingdings"/>
                  </a:rPr>
                  <a:t>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848918" y="2662444"/>
              <a:ext cx="1263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sym typeface="Wingdings"/>
                </a:rPr>
                <a:t>Look varies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18708" y="3807144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36215" y="4895673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6215" y="509075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6215" y="5285842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36215" y="623639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0790" y="5133610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90790" y="5554773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9929" y="6111105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9929" y="6306189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19929" y="6501274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50079" y="4072847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323362" y="2876640"/>
              <a:ext cx="545474" cy="851834"/>
              <a:chOff x="2341650" y="2797392"/>
              <a:chExt cx="545474" cy="85183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341650" y="2797392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41650" y="3187561"/>
                <a:ext cx="545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500420" y="3985760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01641" y="6117201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01641" y="6312285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01641" y="6507370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5079" y="4132422"/>
              <a:ext cx="54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  <a:sym typeface="Wingdings"/>
                </a:rPr>
                <a:t>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56" y="1719072"/>
            <a:ext cx="4282044" cy="4407408"/>
          </a:xfrm>
        </p:spPr>
        <p:txBody>
          <a:bodyPr/>
          <a:lstStyle/>
          <a:p>
            <a:pPr marL="4572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Serif Fonts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Georgia, serif	</a:t>
            </a:r>
          </a:p>
          <a:p>
            <a:r>
              <a:rPr lang="en-US" sz="2000" dirty="0"/>
              <a:t>"Palatino Linotype",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"</a:t>
            </a:r>
            <a:r>
              <a:rPr lang="en-US" sz="2000" dirty="0"/>
              <a:t>Book Antiqua", Palatino, serif	</a:t>
            </a:r>
          </a:p>
          <a:p>
            <a:r>
              <a:rPr lang="en-US" sz="2000" dirty="0"/>
              <a:t>"Times New Roman", Times, serif	</a:t>
            </a:r>
          </a:p>
          <a:p>
            <a:pPr marL="45720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b="1" dirty="0" err="1">
                <a:solidFill>
                  <a:srgbClr val="C00000"/>
                </a:solidFill>
              </a:rPr>
              <a:t>Monospace</a:t>
            </a:r>
            <a:r>
              <a:rPr lang="en-US" sz="2000" b="1" dirty="0">
                <a:solidFill>
                  <a:srgbClr val="C00000"/>
                </a:solidFill>
              </a:rPr>
              <a:t> Fonts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"Courier New", Courier, </a:t>
            </a:r>
            <a:r>
              <a:rPr lang="en-US" sz="2000" dirty="0" err="1" smtClean="0"/>
              <a:t>monospace</a:t>
            </a:r>
            <a:endParaRPr lang="en-US" sz="2000" dirty="0"/>
          </a:p>
          <a:p>
            <a:r>
              <a:rPr lang="en-US" sz="2000" dirty="0"/>
              <a:t>"Lucida Console", Monaco, </a:t>
            </a:r>
            <a:r>
              <a:rPr lang="en-US" sz="2000" dirty="0" err="1"/>
              <a:t>monospace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3873" y="2158447"/>
            <a:ext cx="4488872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Sans-Serif Fonts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Arial, Helvetica, sans-serif	</a:t>
            </a:r>
          </a:p>
          <a:p>
            <a:r>
              <a:rPr lang="en-US" sz="2000" dirty="0"/>
              <a:t>"Arial Black", Gadget, </a:t>
            </a:r>
            <a:r>
              <a:rPr lang="en-US" sz="2000" dirty="0" smtClean="0"/>
              <a:t>sans-serif</a:t>
            </a:r>
            <a:endParaRPr lang="en-US" sz="2000" dirty="0"/>
          </a:p>
          <a:p>
            <a:r>
              <a:rPr lang="en-US" sz="2000" dirty="0"/>
              <a:t>"Comic Sans MS", cursive, </a:t>
            </a:r>
            <a:r>
              <a:rPr lang="en-US" sz="2000" dirty="0" smtClean="0"/>
              <a:t>sans-serif</a:t>
            </a:r>
            <a:endParaRPr lang="en-US" sz="2000" dirty="0"/>
          </a:p>
          <a:p>
            <a:r>
              <a:rPr lang="en-US" sz="2000" dirty="0"/>
              <a:t>"Lucida Sans Unicode",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"</a:t>
            </a:r>
            <a:r>
              <a:rPr lang="en-US" sz="2000" dirty="0"/>
              <a:t>Lucida Grande", sans-serif	</a:t>
            </a:r>
          </a:p>
          <a:p>
            <a:r>
              <a:rPr lang="en-US" sz="2000" dirty="0"/>
              <a:t>Tahoma, Geneva, sans-serif	</a:t>
            </a:r>
          </a:p>
          <a:p>
            <a:r>
              <a:rPr lang="en-US" sz="2000" dirty="0"/>
              <a:t>"Trebuchet MS", Helvetica, sans-serif</a:t>
            </a:r>
          </a:p>
          <a:p>
            <a:r>
              <a:rPr lang="en-US" sz="2000" dirty="0"/>
              <a:t>Verdana, Geneva, sans-serif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recommended font-families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 good idea to set font at</a:t>
            </a:r>
            <a:br>
              <a:rPr lang="en-US" dirty="0" smtClean="0"/>
            </a:br>
            <a:r>
              <a:rPr lang="en-US" dirty="0" smtClean="0"/>
              <a:t>high level, then override if needed</a:t>
            </a:r>
            <a:endParaRPr lang="en-US" dirty="0"/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68721"/>
              </p:ext>
            </p:extLst>
          </p:nvPr>
        </p:nvGraphicFramePr>
        <p:xfrm>
          <a:off x="997528" y="1912133"/>
          <a:ext cx="7246938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2" name="Document" r:id="rId4" imgW="7313400" imgH="2277070" progId="Word.Document.8">
                  <p:embed/>
                </p:oleObj>
              </mc:Choice>
              <mc:Fallback>
                <p:oleObj name="Document" r:id="rId4" imgW="7313400" imgH="22770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28" y="1912133"/>
                        <a:ext cx="7246938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6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to the Web Fonts API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link to Google’s Web Fonts API and use the font named “Acme,” you would write: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	&lt;link </a:t>
            </a:r>
            <a:r>
              <a:rPr lang="en-US" sz="2000" dirty="0" err="1" smtClean="0">
                <a:latin typeface="Courier New" pitchFamily="49" charset="0"/>
              </a:rPr>
              <a:t>rel</a:t>
            </a:r>
            <a:r>
              <a:rPr lang="en-US" sz="2000" dirty="0" smtClean="0">
                <a:latin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</a:rPr>
              <a:t>stylesheet</a:t>
            </a:r>
            <a:r>
              <a:rPr lang="en-US" sz="2000" dirty="0" smtClean="0">
                <a:latin typeface="Courier New" pitchFamily="49" charset="0"/>
              </a:rPr>
              <a:t>" type="text/</a:t>
            </a:r>
            <a:r>
              <a:rPr lang="en-US" sz="2000" dirty="0" err="1" smtClean="0">
                <a:latin typeface="Courier New" pitchFamily="49" charset="0"/>
              </a:rPr>
              <a:t>css</a:t>
            </a:r>
            <a:r>
              <a:rPr lang="en-US" sz="2000" dirty="0" smtClean="0">
                <a:latin typeface="Courier New" pitchFamily="49" charset="0"/>
              </a:rPr>
              <a:t>"  </a:t>
            </a:r>
            <a:r>
              <a:rPr lang="en-US" sz="2000" dirty="0" err="1" smtClean="0">
                <a:latin typeface="Courier New" pitchFamily="49" charset="0"/>
              </a:rPr>
              <a:t>href</a:t>
            </a:r>
            <a:r>
              <a:rPr lang="en-US" sz="2000" dirty="0" smtClean="0">
                <a:latin typeface="Courier New" pitchFamily="49" charset="0"/>
              </a:rPr>
              <a:t>="http://fonts.googleapis.com/</a:t>
            </a:r>
            <a:r>
              <a:rPr lang="en-US" sz="2000" dirty="0" err="1" smtClean="0">
                <a:latin typeface="Courier New" pitchFamily="49" charset="0"/>
              </a:rPr>
              <a:t>css?family</a:t>
            </a:r>
            <a:r>
              <a:rPr lang="en-US" sz="2000" dirty="0" smtClean="0">
                <a:latin typeface="Courier New" pitchFamily="49" charset="0"/>
              </a:rPr>
              <a:t>=Acme" /&gt;</a:t>
            </a:r>
          </a:p>
          <a:p>
            <a:r>
              <a:rPr lang="en-US" dirty="0" smtClean="0"/>
              <a:t>This code must be placed inside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&lt;head&gt;</a:t>
            </a:r>
            <a:r>
              <a:rPr lang="en-US" dirty="0" smtClean="0"/>
              <a:t> section of each document that should have access to the font</a:t>
            </a:r>
          </a:p>
          <a:p>
            <a:r>
              <a:rPr lang="en-US" dirty="0"/>
              <a:t>After establishing the link to the Web Fonts API, use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font-family</a:t>
            </a:r>
            <a:r>
              <a:rPr lang="en-US" dirty="0"/>
              <a:t> property to apply the font as you normally would: 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	body { </a:t>
            </a:r>
          </a:p>
          <a:p>
            <a:pPr>
              <a:buFont typeface="Wingdings" pitchFamily="2" charset="2"/>
              <a:buNone/>
            </a:pPr>
            <a:r>
              <a:rPr lang="en-US" sz="2200" dirty="0">
                <a:latin typeface="Courier New" pitchFamily="49" charset="0"/>
              </a:rPr>
              <a:t>	font-family: Acme, Verdana, sans-serif; } 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text-shadow property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Shadow effects are a popular design technique that can add appeal and draw the user’s eye to particular items</a:t>
            </a:r>
          </a:p>
        </p:txBody>
      </p:sp>
      <p:pic>
        <p:nvPicPr>
          <p:cNvPr id="58372" name="Picture 5" descr="text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001963"/>
            <a:ext cx="55483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532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styles, weights, variants</a:t>
            </a: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1388" y="6354763"/>
            <a:ext cx="582612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sz="1400" smtClean="0"/>
          </a:p>
          <a:p>
            <a:r>
              <a:rPr lang="en-US" sz="900" smtClean="0">
                <a:latin typeface="Arial Narrow" pitchFamily="34" charset="0"/>
              </a:rPr>
              <a:t>Slide </a:t>
            </a:r>
            <a:fld id="{8F5627E4-A30A-4C3D-95BB-B013CD3E9FA9}" type="slidenum">
              <a:rPr lang="en-US" sz="900" smtClean="0">
                <a:latin typeface="Arial Narrow" pitchFamily="34" charset="0"/>
              </a:rPr>
              <a:pPr/>
              <a:t>79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10022"/>
              </p:ext>
            </p:extLst>
          </p:nvPr>
        </p:nvGraphicFramePr>
        <p:xfrm>
          <a:off x="926275" y="1861457"/>
          <a:ext cx="7304088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0" name="Document" r:id="rId4" imgW="7303899" imgH="4424983" progId="Word.Document.8">
                  <p:embed/>
                </p:oleObj>
              </mc:Choice>
              <mc:Fallback>
                <p:oleObj name="Document" r:id="rId4" imgW="7303899" imgH="44249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5" y="1861457"/>
                        <a:ext cx="7304088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3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Murach's HTML5 and CSS3, C1</a:t>
            </a:r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several font statement into one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1388" y="6354763"/>
            <a:ext cx="582612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sz="1400" smtClean="0"/>
          </a:p>
          <a:p>
            <a:r>
              <a:rPr lang="en-US" sz="900" smtClean="0">
                <a:latin typeface="Arial Narrow" pitchFamily="34" charset="0"/>
              </a:rPr>
              <a:t>Slide </a:t>
            </a:r>
            <a:fld id="{ADB07321-1137-4BF2-A7BD-588597C73280}" type="slidenum">
              <a:rPr lang="en-US" sz="900" smtClean="0">
                <a:latin typeface="Arial Narrow" pitchFamily="34" charset="0"/>
              </a:rPr>
              <a:pPr/>
              <a:t>80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65135"/>
              </p:ext>
            </p:extLst>
          </p:nvPr>
        </p:nvGraphicFramePr>
        <p:xfrm>
          <a:off x="985652" y="1920834"/>
          <a:ext cx="7304088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4" name="Document" r:id="rId4" imgW="7303899" imgH="2233741" progId="Word.Document.8">
                  <p:embed/>
                </p:oleObj>
              </mc:Choice>
              <mc:Fallback>
                <p:oleObj name="Document" r:id="rId4" imgW="7303899" imgH="22337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652" y="1920834"/>
                        <a:ext cx="7304088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6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text-transform and text-decorate</a:t>
            </a:r>
            <a:endParaRPr lang="en-US" dirty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51022"/>
              </p:ext>
            </p:extLst>
          </p:nvPr>
        </p:nvGraphicFramePr>
        <p:xfrm>
          <a:off x="345622" y="1718953"/>
          <a:ext cx="7304088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2" name="Document" r:id="rId4" imgW="7315170" imgH="4144398" progId="Word.Document.8">
                  <p:embed/>
                </p:oleObj>
              </mc:Choice>
              <mc:Fallback>
                <p:oleObj name="Document" r:id="rId4" imgW="7315170" imgH="41443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2" y="1718953"/>
                        <a:ext cx="7304088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4" descr="M:\Current projects\HTML and CSS\Manuscript\Chapter 04\4-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5" y="5150159"/>
            <a:ext cx="702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text-shadow</a:t>
            </a:r>
            <a:endParaRPr lang="en-US" dirty="0"/>
          </a:p>
        </p:txBody>
      </p:sp>
      <p:graphicFrame>
        <p:nvGraphicFramePr>
          <p:cNvPr id="624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98311"/>
              </p:ext>
            </p:extLst>
          </p:nvPr>
        </p:nvGraphicFramePr>
        <p:xfrm>
          <a:off x="1016329" y="1600200"/>
          <a:ext cx="7304088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8" name="Document" r:id="rId4" imgW="7315170" imgH="2140482" progId="Word.Document.8">
                  <p:embed/>
                </p:oleObj>
              </mc:Choice>
              <mc:Fallback>
                <p:oleObj name="Document" r:id="rId4" imgW="7315170" imgH="21404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329" y="1600200"/>
                        <a:ext cx="7304088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01254"/>
              </p:ext>
            </p:extLst>
          </p:nvPr>
        </p:nvGraphicFramePr>
        <p:xfrm>
          <a:off x="2103973" y="2577276"/>
          <a:ext cx="509428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9" name="Document" r:id="rId6" imgW="5164381" imgH="2912076" progId="Word.Document.8">
                  <p:embed/>
                </p:oleObj>
              </mc:Choice>
              <mc:Fallback>
                <p:oleObj name="Document" r:id="rId6" imgW="5164381" imgH="29120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73" y="2577276"/>
                        <a:ext cx="5094288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7" descr="M:\Current projects\HTML and CSS\Manuscript\Chapter 04\4-15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2" y="4867356"/>
            <a:ext cx="5937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M:\Current projects\HTML and CSS\Manuscript\Chapter 04\4-15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2" y="5794456"/>
            <a:ext cx="6135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Selectors and </a:t>
            </a:r>
            <a:r>
              <a:rPr lang="en-US" dirty="0" err="1" smtClean="0"/>
              <a:t>Pseudoclasses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46258"/>
              </p:ext>
            </p:extLst>
          </p:nvPr>
        </p:nvGraphicFramePr>
        <p:xfrm>
          <a:off x="369122" y="1636135"/>
          <a:ext cx="8407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997"/>
                <a:gridCol w="43114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all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universal selector "*"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elements by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type selector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elements by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class selector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elements by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id selector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elements based on 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the attributes</a:t>
                      </a:r>
                      <a:r>
                        <a:rPr lang="en-US" baseline="0" dirty="0" smtClean="0"/>
                        <a:t> selector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 union of selectors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Separate</a:t>
                      </a:r>
                      <a:r>
                        <a:rPr lang="en-US" baseline="0" dirty="0" smtClean="0"/>
                        <a:t> selectors with a comma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descendants of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Separate</a:t>
                      </a:r>
                      <a:r>
                        <a:rPr lang="en-US" baseline="0" dirty="0" smtClean="0"/>
                        <a:t> selectors with a space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children of an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the &gt; selector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sibling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the + or ~ selectors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</a:t>
                      </a:r>
                      <a:r>
                        <a:rPr lang="en-US" baseline="0" dirty="0" smtClean="0"/>
                        <a:t> first line of a block of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the ::first-line selector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first letter of a block of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the ::first-letter selector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Insert content into an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:before and :after selectors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Insert numeric content into an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the counter function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Selectors in CSS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8558" y="1909357"/>
            <a:ext cx="5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458" y="2323007"/>
            <a:ext cx="5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8358" y="2677282"/>
            <a:ext cx="5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0133" y="3043432"/>
            <a:ext cx="5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Murach's HTML5 and CSS3, C2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6" y="355847"/>
            <a:ext cx="8313468" cy="1054394"/>
          </a:xfrm>
        </p:spPr>
        <p:txBody>
          <a:bodyPr/>
          <a:lstStyle/>
          <a:p>
            <a:r>
              <a:rPr lang="en-US" dirty="0" smtClean="0"/>
              <a:t>Reminder:  </a:t>
            </a:r>
            <a:br>
              <a:rPr lang="en-US" dirty="0" smtClean="0"/>
            </a:br>
            <a:r>
              <a:rPr lang="en-US" dirty="0" smtClean="0"/>
              <a:t>universal,  </a:t>
            </a:r>
            <a:r>
              <a:rPr lang="en-US" dirty="0"/>
              <a:t>type, id, and </a:t>
            </a:r>
            <a:r>
              <a:rPr lang="en-US" dirty="0" smtClean="0"/>
              <a:t>class selectors</a:t>
            </a:r>
            <a:endParaRPr lang="en-US" dirty="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1981"/>
              </p:ext>
            </p:extLst>
          </p:nvPr>
        </p:nvGraphicFramePr>
        <p:xfrm>
          <a:off x="511175" y="1852613"/>
          <a:ext cx="7231063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9" name="Document" r:id="rId4" imgW="7343908" imgH="4669096" progId="Word.Document.8">
                  <p:embed/>
                </p:oleObj>
              </mc:Choice>
              <mc:Fallback>
                <p:oleObj name="Document" r:id="rId4" imgW="7343908" imgH="46690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852613"/>
                        <a:ext cx="7231063" cy="459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>
            <a:off x="5071730" y="2243467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071730" y="3363430"/>
            <a:ext cx="244548" cy="1399956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2A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071729" y="5628164"/>
            <a:ext cx="244549" cy="669854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39562" y="23937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9562" y="387874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A00FF"/>
                </a:solidFill>
              </a:rPr>
              <a:t>id</a:t>
            </a:r>
            <a:endParaRPr lang="en-US" dirty="0">
              <a:solidFill>
                <a:srgbClr val="2A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9562" y="577842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class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49140" y="1911927"/>
            <a:ext cx="578025" cy="0"/>
          </a:xfrm>
          <a:prstGeom prst="straightConnector1">
            <a:avLst/>
          </a:prstGeom>
          <a:ln w="28575">
            <a:solidFill>
              <a:srgbClr val="C63AE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13837" y="1727261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3AE2"/>
                </a:solidFill>
              </a:rPr>
              <a:t>all elements</a:t>
            </a:r>
            <a:endParaRPr lang="en-US" dirty="0">
              <a:solidFill>
                <a:srgbClr val="C63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Selectors</a:t>
            </a:r>
            <a:endParaRPr lang="en-US" dirty="0"/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94588"/>
              </p:ext>
            </p:extLst>
          </p:nvPr>
        </p:nvGraphicFramePr>
        <p:xfrm>
          <a:off x="902525" y="1935884"/>
          <a:ext cx="7246938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3" name="Document" r:id="rId4" imgW="7313400" imgH="4281424" progId="Word.Document.8">
                  <p:embed/>
                </p:oleObj>
              </mc:Choice>
              <mc:Fallback>
                <p:oleObj name="Document" r:id="rId4" imgW="7313400" imgH="42814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525" y="1935884"/>
                        <a:ext cx="7246938" cy="423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5621792"/>
            <a:ext cx="8407893" cy="850259"/>
          </a:xfrm>
        </p:spPr>
        <p:txBody>
          <a:bodyPr/>
          <a:lstStyle/>
          <a:p>
            <a:r>
              <a:rPr lang="en-US" dirty="0" smtClean="0"/>
              <a:t>Examine the file </a:t>
            </a:r>
            <a:r>
              <a:rPr lang="en-US" dirty="0" smtClean="0">
                <a:hlinkClick r:id="rId2"/>
              </a:rPr>
              <a:t>http://jackmyers.info/css/AttributeSelectors.html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do each of the style definitions above do?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Complex Attribute Selectors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881" y="1836141"/>
            <a:ext cx="85383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*                 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{ font-size:        x-small;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              font-family:      Verdana;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               { border-top:       3px solid yellow;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[data-redline]        { border-bottom:    3px solid red;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[data-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purpleline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    { border-bottom:    3px solid purple;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="de"]           { color:   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SaddleBrown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[class~="apple"]      {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color:            Crimson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[class^="fancy"]      { font-style:       italic;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[class$="border"]     { border:           thin black solid;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              padding:          4px; 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[style*="italic"]     { font-weight:      bold;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                      color:            Navy;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lang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|="en"]          { font-family:      Georgia;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&lt;/style&gt;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0"/>
            <a:ext cx="1508166" cy="1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2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the Special Characters</a:t>
            </a:r>
            <a:br>
              <a:rPr lang="en-US" dirty="0" smtClean="0"/>
            </a:br>
            <a:r>
              <a:rPr lang="en-US" dirty="0" smtClean="0"/>
              <a:t>In Selections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79961"/>
              </p:ext>
            </p:extLst>
          </p:nvPr>
        </p:nvGraphicFramePr>
        <p:xfrm>
          <a:off x="1642754" y="2584531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841"/>
                <a:gridCol w="4271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attr</a:t>
                      </a:r>
                      <a:r>
                        <a:rPr lang="en-US" dirty="0" smtClean="0"/>
                        <a:t>^="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begins with 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attr</a:t>
                      </a:r>
                      <a:r>
                        <a:rPr lang="en-US" dirty="0" smtClean="0"/>
                        <a:t>$="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end with 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attr</a:t>
                      </a:r>
                      <a:r>
                        <a:rPr lang="en-US" dirty="0" smtClean="0"/>
                        <a:t>*="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contains 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attr</a:t>
                      </a:r>
                      <a:r>
                        <a:rPr lang="en-US" dirty="0" smtClean="0"/>
                        <a:t>~="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contains multiple values, one of which is 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attr</a:t>
                      </a:r>
                      <a:r>
                        <a:rPr lang="en-US" dirty="0" smtClean="0"/>
                        <a:t>|="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is a hyphen separated list of values, the first of which</a:t>
                      </a:r>
                      <a:r>
                        <a:rPr lang="en-US" baseline="0" dirty="0" smtClean="0"/>
                        <a:t> is "</a:t>
                      </a:r>
                      <a:r>
                        <a:rPr lang="en-US" baseline="0" dirty="0" err="1" smtClean="0"/>
                        <a:t>val</a:t>
                      </a:r>
                      <a:r>
                        <a:rPr lang="en-US" baseline="0" dirty="0" smtClean="0"/>
                        <a:t>"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514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Selectors</a:t>
            </a:r>
            <a:endParaRPr lang="en-US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869970"/>
              </p:ext>
            </p:extLst>
          </p:nvPr>
        </p:nvGraphicFramePr>
        <p:xfrm>
          <a:off x="1200171" y="1959676"/>
          <a:ext cx="7789862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2" name="Document" r:id="rId4" imgW="7923648" imgH="4428669" progId="Word.Document.8">
                  <p:embed/>
                </p:oleObj>
              </mc:Choice>
              <mc:Fallback>
                <p:oleObj name="Document" r:id="rId4" imgW="7923648" imgH="44286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71" y="1959676"/>
                        <a:ext cx="7789862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129" y="4773880"/>
            <a:ext cx="121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equivalent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flipH="1">
            <a:off x="1392308" y="4689418"/>
            <a:ext cx="122275" cy="538256"/>
          </a:xfrm>
          <a:prstGeom prst="rightBrace">
            <a:avLst>
              <a:gd name="adj1" fmla="val 25574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53168" y="3234829"/>
            <a:ext cx="211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 union of selectors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0135" y="3419495"/>
            <a:ext cx="913034" cy="2737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3266188"/>
            <a:ext cx="2274125" cy="639762"/>
          </a:xfrm>
        </p:spPr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982149"/>
            <a:ext cx="2274125" cy="3687763"/>
          </a:xfrm>
        </p:spPr>
        <p:txBody>
          <a:bodyPr/>
          <a:lstStyle/>
          <a:p>
            <a:r>
              <a:rPr lang="en-US" dirty="0" smtClean="0"/>
              <a:t>For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712030" y="3266188"/>
            <a:ext cx="2974769" cy="639762"/>
          </a:xfrm>
        </p:spPr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12030" y="3982149"/>
            <a:ext cx="2974769" cy="3687763"/>
          </a:xfrm>
        </p:spPr>
        <p:txBody>
          <a:bodyPr/>
          <a:lstStyle/>
          <a:p>
            <a:r>
              <a:rPr lang="en-US" dirty="0" smtClean="0"/>
              <a:t>For style and formatting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CSS</a:t>
            </a:r>
            <a:endParaRPr lang="en-US" dirty="0"/>
          </a:p>
        </p:txBody>
      </p:sp>
      <p:pic>
        <p:nvPicPr>
          <p:cNvPr id="212213" name="Picture 2122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48" y="1413164"/>
            <a:ext cx="1485900" cy="53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Relationships</a:t>
            </a:r>
            <a:endParaRPr lang="en-US" dirty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74665"/>
              </p:ext>
            </p:extLst>
          </p:nvPr>
        </p:nvGraphicFramePr>
        <p:xfrm>
          <a:off x="890649" y="1805256"/>
          <a:ext cx="7246938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7" name="Document" r:id="rId4" imgW="7313400" imgH="4779364" progId="Word.Document.8">
                  <p:embed/>
                </p:oleObj>
              </mc:Choice>
              <mc:Fallback>
                <p:oleObj name="Document" r:id="rId4" imgW="7313400" imgH="47793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49" y="1805256"/>
                        <a:ext cx="7246938" cy="473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95034" y="2386943"/>
            <a:ext cx="157087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Space</a:t>
            </a:r>
          </a:p>
          <a:p>
            <a:pPr algn="r"/>
            <a:endParaRPr lang="en-US" sz="2000" dirty="0">
              <a:solidFill>
                <a:srgbClr val="C00000"/>
              </a:solidFill>
            </a:endParaRP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Plus</a:t>
            </a:r>
          </a:p>
          <a:p>
            <a:pPr algn="r"/>
            <a:endParaRPr lang="en-US" sz="2000" dirty="0">
              <a:solidFill>
                <a:srgbClr val="C00000"/>
              </a:solidFill>
            </a:endParaRP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endParaRPr lang="en-US" sz="2000" dirty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Greater than</a:t>
            </a:r>
            <a:endParaRPr lang="en-US" sz="2000" dirty="0">
              <a:solidFill>
                <a:srgbClr val="C00000"/>
              </a:solidFill>
            </a:endParaRP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err="1" smtClean="0">
                <a:solidFill>
                  <a:srgbClr val="C00000"/>
                </a:solidFill>
              </a:rPr>
              <a:t>Tilda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61" y="6139550"/>
            <a:ext cx="710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Descendant is any descendant, whereas child is the direct descendant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More complex relationships possible</a:t>
            </a:r>
          </a:p>
          <a:p>
            <a:r>
              <a:rPr lang="en-US" dirty="0"/>
              <a:t>Style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jackmyers.info/css/ProgLang.html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Interpret CSS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does each style definition mean?  </a:t>
            </a:r>
            <a:br>
              <a:rPr lang="en-US" dirty="0" smtClean="0"/>
            </a:br>
            <a:r>
              <a:rPr lang="en-US" dirty="0" smtClean="0"/>
              <a:t>What is each definition doing and why?</a:t>
            </a:r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Relationships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262" y="2635215"/>
            <a:ext cx="8431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&lt;style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body { font-family=font-size: 10pt;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h1+p, h2+p { font-size: 8pt;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h1+p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strong:first-child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h2+p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strong:first-child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 { color: blue;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style&gt;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0"/>
            <a:ext cx="1508166" cy="16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class selectors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Used to format elements based on their location in the document structure </a:t>
            </a:r>
          </a:p>
          <a:p>
            <a:r>
              <a:rPr lang="en-US" smtClean="0"/>
              <a:t>Enable you to format content without having to introduce any new elements or attributes into your HTML document structure</a:t>
            </a:r>
          </a:p>
        </p:txBody>
      </p:sp>
    </p:spTree>
    <p:extLst>
      <p:ext uri="{BB962C8B-B14F-4D97-AF65-F5344CB8AC3E}">
        <p14:creationId xmlns:p14="http://schemas.microsoft.com/office/powerpoint/2010/main" val="1997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:first-child and :last-child</a:t>
            </a:r>
            <a:br>
              <a:rPr lang="en-US" dirty="0" smtClean="0"/>
            </a:br>
            <a:r>
              <a:rPr lang="en-US" dirty="0" smtClean="0"/>
              <a:t>pseudo class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499" y="1659696"/>
            <a:ext cx="3674423" cy="5097364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Select only elements </a:t>
            </a:r>
            <a:r>
              <a:rPr lang="en-US" dirty="0"/>
              <a:t>that are the first element defined by the element that contains them (the parent element, as it is known).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To make only the first item in your lists bold, you could write:</a:t>
            </a:r>
          </a:p>
          <a:p>
            <a:pPr marL="45720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li:first-child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{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font-weight:bold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:last-child selector selects elements that are the last elements defined by their containing </a:t>
            </a:r>
            <a:r>
              <a:rPr lang="en-US" dirty="0" smtClean="0"/>
              <a:t>element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3547" y="1777271"/>
            <a:ext cx="4957949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&lt;title&gt;Example&lt;/title&gt;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:last-child {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thin black solid;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4px;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&lt;/style&gt;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="http://apress.com"&gt;Visit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website&lt;/a&gt;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&lt;p&gt;I like &lt;span&gt;blueberries&lt;/span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and &lt;span&gt;nectarines&lt;/span&gt;.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&lt;p&gt;But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not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&gt;lima beans&lt;/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&gt;.&lt;/p&gt;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="http://w3c.org"&gt;Visit the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W3C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website&lt;/a&gt;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18" y="2637064"/>
            <a:ext cx="2438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6" y="3975250"/>
            <a:ext cx="27813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:first-child and :last-child</a:t>
            </a:r>
            <a:br>
              <a:rPr lang="en-US" dirty="0" smtClean="0"/>
            </a:br>
            <a:r>
              <a:rPr lang="en-US" dirty="0" smtClean="0"/>
              <a:t>pseudo class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499" y="1659696"/>
            <a:ext cx="3674423" cy="5097364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:</a:t>
            </a:r>
            <a:r>
              <a:rPr lang="en-US" dirty="0"/>
              <a:t>last-child selector selects elements that are the last elements defined by their containing </a:t>
            </a:r>
            <a:r>
              <a:rPr lang="en-US" dirty="0" smtClean="0"/>
              <a:t>element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How many elements will be boxed?  Which ones?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3547" y="1777271"/>
            <a:ext cx="4957949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&lt;title&gt;Example&lt;/title&gt;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&lt;style type="text/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:last-child {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thin black solid;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padding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4px; }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&lt;/style&gt;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="http://apress.com"&gt;Visit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the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Apress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website&lt;/a&gt;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&lt;p&gt;I like &lt;span&gt;blueberries&lt;/span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and &lt;span&gt;nectarines&lt;/span&gt;.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&lt;p&gt;But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not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&gt;lima beans&lt;/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&gt;.&lt;/p&gt;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&lt;a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="http://w3c.org"&gt;Visit the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W3C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website&lt;/a&gt;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6" y="3975250"/>
            <a:ext cx="27813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6322" y="581890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:nth-child pseudo class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Select the </a:t>
            </a:r>
            <a:r>
              <a:rPr lang="en-US" i="1" dirty="0" smtClean="0"/>
              <a:t>n</a:t>
            </a:r>
            <a:r>
              <a:rPr lang="en-US" dirty="0" smtClean="0"/>
              <a:t>th child element of its parent element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For example: </a:t>
            </a:r>
            <a:br>
              <a:rPr lang="en-US" dirty="0" smtClean="0"/>
            </a:br>
            <a:r>
              <a:rPr lang="en-US" sz="1800" dirty="0" err="1" smtClean="0">
                <a:latin typeface="Courier New" pitchFamily="49" charset="0"/>
              </a:rPr>
              <a:t>li:nth-child</a:t>
            </a:r>
            <a:r>
              <a:rPr lang="en-US" sz="1800" dirty="0" smtClean="0">
                <a:latin typeface="Courier New" pitchFamily="49" charset="0"/>
              </a:rPr>
              <a:t>(3) { background-color: silver; }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This rule says, “Select any list item that is the third child element of its parent element, and give it a silver background.” 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The argument (</a:t>
            </a:r>
            <a:r>
              <a:rPr lang="en-US" i="1" dirty="0" smtClean="0"/>
              <a:t>n</a:t>
            </a:r>
            <a:r>
              <a:rPr lang="en-US" dirty="0" smtClean="0"/>
              <a:t>) determines which element or elements will be selected for formatting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The easiest arguments to use are: </a:t>
            </a:r>
          </a:p>
          <a:p>
            <a:pPr lvl="1"/>
            <a:r>
              <a:rPr lang="en-US" dirty="0" smtClean="0"/>
              <a:t>A keyword,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even</a:t>
            </a:r>
            <a:r>
              <a:rPr lang="en-US" dirty="0" smtClean="0"/>
              <a:t> 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odd</a:t>
            </a:r>
            <a:r>
              <a:rPr lang="en-US" dirty="0" smtClean="0"/>
              <a:t>, to select even-numbered child elements or odd-numbered child elements </a:t>
            </a:r>
          </a:p>
          <a:p>
            <a:pPr lvl="1"/>
            <a:r>
              <a:rPr lang="en-US" dirty="0" smtClean="0"/>
              <a:t>A positive integer (1, 2, 3, etc.) to select a specific child element in a sequence of elements, from top to bottom </a:t>
            </a:r>
          </a:p>
        </p:txBody>
      </p:sp>
    </p:spTree>
    <p:extLst>
      <p:ext uri="{BB962C8B-B14F-4D97-AF65-F5344CB8AC3E}">
        <p14:creationId xmlns:p14="http://schemas.microsoft.com/office/powerpoint/2010/main" val="12985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:nth-of-type pseudo class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Also selects based on an element’s position in its parent element structure, but selects only the element type specified </a:t>
            </a:r>
          </a:p>
          <a:p>
            <a:r>
              <a:rPr lang="en-US" sz="2800" smtClean="0"/>
              <a:t>For example: 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Courier New" pitchFamily="49" charset="0"/>
              </a:rPr>
              <a:t>	p:nth-of-type(2) { 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Courier New" pitchFamily="49" charset="0"/>
              </a:rPr>
              <a:t>	background-color: silver; }</a:t>
            </a:r>
          </a:p>
          <a:p>
            <a:pPr lvl="1"/>
            <a:r>
              <a:rPr lang="en-US" sz="2400" smtClean="0"/>
              <a:t>Selects any paragraph that’s the second paragraph of its parent  </a:t>
            </a:r>
          </a:p>
          <a:p>
            <a:pPr lvl="1"/>
            <a:r>
              <a:rPr lang="en-US" sz="2400" smtClean="0"/>
              <a:t>Would not be affected if other element types were introduced to the parent element structure</a:t>
            </a:r>
          </a:p>
        </p:txBody>
      </p:sp>
    </p:spTree>
    <p:extLst>
      <p:ext uri="{BB962C8B-B14F-4D97-AF65-F5344CB8AC3E}">
        <p14:creationId xmlns:p14="http://schemas.microsoft.com/office/powerpoint/2010/main" val="439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Pseudo-classes and</a:t>
            </a:r>
            <a:br>
              <a:rPr lang="en-US" dirty="0" smtClean="0"/>
            </a:br>
            <a:r>
              <a:rPr lang="en-US" dirty="0" smtClean="0"/>
              <a:t>Pseudo-elements</a:t>
            </a:r>
            <a:endParaRPr lang="en-US" dirty="0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09843"/>
              </p:ext>
            </p:extLst>
          </p:nvPr>
        </p:nvGraphicFramePr>
        <p:xfrm>
          <a:off x="331788" y="1698625"/>
          <a:ext cx="7221537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5" name="Document" r:id="rId4" imgW="7327546" imgH="5011587" progId="Word.Document.8">
                  <p:embed/>
                </p:oleObj>
              </mc:Choice>
              <mc:Fallback>
                <p:oleObj name="Document" r:id="rId4" imgW="7327546" imgH="50115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698625"/>
                        <a:ext cx="7221537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20786"/>
              </p:ext>
            </p:extLst>
          </p:nvPr>
        </p:nvGraphicFramePr>
        <p:xfrm>
          <a:off x="4049279" y="1697414"/>
          <a:ext cx="47498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6" name="Document" r:id="rId6" imgW="4821182" imgH="3032822" progId="Word.Document.8">
                  <p:embed/>
                </p:oleObj>
              </mc:Choice>
              <mc:Fallback>
                <p:oleObj name="Document" r:id="rId6" imgW="4821182" imgH="303282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279" y="1697414"/>
                        <a:ext cx="47498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17147" y="4508457"/>
            <a:ext cx="51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See: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jackmyers.info/css/WolfAndFox.html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:focus pseudo class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Similar to the </a:t>
            </a:r>
            <a:r>
              <a:rPr lang="en-US" smtClean="0">
                <a:latin typeface="Courier New" pitchFamily="49" charset="0"/>
              </a:rPr>
              <a:t>:hover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</a:rPr>
              <a:t>:visited</a:t>
            </a:r>
            <a:r>
              <a:rPr lang="en-US" smtClean="0"/>
              <a:t> pseudo classes, which you use to style link states </a:t>
            </a:r>
          </a:p>
          <a:p>
            <a:r>
              <a:rPr lang="en-US" smtClean="0"/>
              <a:t>Use </a:t>
            </a:r>
            <a:r>
              <a:rPr lang="en-US" smtClean="0">
                <a:latin typeface="Courier New" pitchFamily="49" charset="0"/>
              </a:rPr>
              <a:t>:focus</a:t>
            </a:r>
            <a:r>
              <a:rPr lang="en-US" smtClean="0"/>
              <a:t> to style an element when it comes into focus because a user has clicked it or pressed the Tab key to navigate to it</a:t>
            </a:r>
          </a:p>
        </p:txBody>
      </p:sp>
    </p:spTree>
    <p:extLst>
      <p:ext uri="{BB962C8B-B14F-4D97-AF65-F5344CB8AC3E}">
        <p14:creationId xmlns:p14="http://schemas.microsoft.com/office/powerpoint/2010/main" val="1150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Murach's HTML5 and CSS3, C4</a:t>
            </a: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smtClean="0">
                <a:latin typeface="Arial Narrow" pitchFamily="34" charset="0"/>
              </a:rPr>
              <a:t>© 2012, Mike Murach &amp; Associates,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3229099" cy="1054394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3868"/>
              </p:ext>
            </p:extLst>
          </p:nvPr>
        </p:nvGraphicFramePr>
        <p:xfrm>
          <a:off x="320675" y="2137300"/>
          <a:ext cx="8609013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9" name="Document" r:id="rId4" imgW="8737404" imgH="3044328" progId="Word.Document.8">
                  <p:embed/>
                </p:oleObj>
              </mc:Choice>
              <mc:Fallback>
                <p:oleObj name="Document" r:id="rId4" imgW="8737404" imgH="30443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137300"/>
                        <a:ext cx="8609013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88108"/>
              </p:ext>
            </p:extLst>
          </p:nvPr>
        </p:nvGraphicFramePr>
        <p:xfrm>
          <a:off x="320648" y="4678652"/>
          <a:ext cx="7018338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0" name="Document" r:id="rId6" imgW="7315170" imgH="2061417" progId="Word.Document.8">
                  <p:embed/>
                </p:oleObj>
              </mc:Choice>
              <mc:Fallback>
                <p:oleObj name="Document" r:id="rId6" imgW="7315170" imgH="206141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48" y="4678652"/>
                        <a:ext cx="7018338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 descr="M:\Current projects\HTML and CSS\Manuscript\Chapter 04\4-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8" b="15356"/>
          <a:stretch/>
        </p:blipFill>
        <p:spPr bwMode="auto">
          <a:xfrm>
            <a:off x="3828720" y="130857"/>
            <a:ext cx="5184651" cy="18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E6E6E6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E6E6E6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70670</TotalTime>
  <Words>4946</Words>
  <Application>Microsoft Office PowerPoint</Application>
  <PresentationFormat>On-screen Show (4:3)</PresentationFormat>
  <Paragraphs>1009</Paragraphs>
  <Slides>120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120</vt:i4>
      </vt:variant>
    </vt:vector>
  </HeadingPairs>
  <TitlesOfParts>
    <vt:vector size="125" baseType="lpstr">
      <vt:lpstr>Grid</vt:lpstr>
      <vt:lpstr>1_Grid</vt:lpstr>
      <vt:lpstr>Document</vt:lpstr>
      <vt:lpstr>Visio</vt:lpstr>
      <vt:lpstr>Microsoft Word 97 - 2003 Document</vt:lpstr>
      <vt:lpstr>Markup Languages Lesson Three  CSS Basics  </vt:lpstr>
      <vt:lpstr>Design and Analysis Principles</vt:lpstr>
      <vt:lpstr>Analyze site’s purpose, audience</vt:lpstr>
      <vt:lpstr>Analyze site’s purpose, continued</vt:lpstr>
      <vt:lpstr>Design considerations</vt:lpstr>
      <vt:lpstr>Design considerations, continued</vt:lpstr>
      <vt:lpstr>PowerPoint Presentation</vt:lpstr>
      <vt:lpstr>Introduction to CSS</vt:lpstr>
      <vt:lpstr>HTML and CSS</vt:lpstr>
      <vt:lpstr>CSS History</vt:lpstr>
      <vt:lpstr>Sample of CSS</vt:lpstr>
      <vt:lpstr>What is CSS?</vt:lpstr>
      <vt:lpstr>Three Methods of Applying Style</vt:lpstr>
      <vt:lpstr>Applying Simple Styles</vt:lpstr>
      <vt:lpstr>First two methods</vt:lpstr>
      <vt:lpstr>The same styles in an  external style sheet</vt:lpstr>
      <vt:lpstr>The HTML code</vt:lpstr>
      <vt:lpstr>@import for Modular Stylesheets</vt:lpstr>
      <vt:lpstr>Another Stylesheet Example</vt:lpstr>
      <vt:lpstr>Viewing CSS</vt:lpstr>
      <vt:lpstr>Commenting CSS files is a good idea</vt:lpstr>
      <vt:lpstr> Using Eclipse to code CSS</vt:lpstr>
      <vt:lpstr>CSS in Eclipse</vt:lpstr>
      <vt:lpstr>Help in Eclipse  (1)</vt:lpstr>
      <vt:lpstr>Help in Eclipse  (2)</vt:lpstr>
      <vt:lpstr>Validating CSS in Eclipse</vt:lpstr>
      <vt:lpstr>Validating CSS Outside of Eclipse</vt:lpstr>
      <vt:lpstr>PowerPoint Presentation</vt:lpstr>
      <vt:lpstr>Objectives  (1)</vt:lpstr>
      <vt:lpstr>Objectives  (2)</vt:lpstr>
      <vt:lpstr>Applying Styles: Mechanisms,  Cascading and Inheritance</vt:lpstr>
      <vt:lpstr>Validating CSS Outside of Eclipse</vt:lpstr>
      <vt:lpstr>Applying  Styles to HTLM5 Tags in Older Browsers</vt:lpstr>
      <vt:lpstr>Three ways to provide styles</vt:lpstr>
      <vt:lpstr>Cascading and Inheriting Styles</vt:lpstr>
      <vt:lpstr>Cascading</vt:lpstr>
      <vt:lpstr>Examples of Variations in Browser Styles: Firefox vs Safari</vt:lpstr>
      <vt:lpstr>So what happens when styles collide?</vt:lpstr>
      <vt:lpstr>Important Rules</vt:lpstr>
      <vt:lpstr>Marking a style important  (1)</vt:lpstr>
      <vt:lpstr>Marking a style important  (2)</vt:lpstr>
      <vt:lpstr>ids and classes</vt:lpstr>
      <vt:lpstr>Selecting by id or class</vt:lpstr>
      <vt:lpstr>Coding CSS</vt:lpstr>
      <vt:lpstr>CSS rule sets that select by type, id, and class</vt:lpstr>
      <vt:lpstr>More on id and class</vt:lpstr>
      <vt:lpstr>An Example</vt:lpstr>
      <vt:lpstr>Using id and class  (1)</vt:lpstr>
      <vt:lpstr>Using id  and class  (2)</vt:lpstr>
      <vt:lpstr>Using ids to differentiate unique sections</vt:lpstr>
      <vt:lpstr>Using id and class  (3)</vt:lpstr>
      <vt:lpstr>Using id and class  (4)</vt:lpstr>
      <vt:lpstr>Using classes with ids </vt:lpstr>
      <vt:lpstr>Cascading and Inheritance Revisited</vt:lpstr>
      <vt:lpstr>Cascading: When styles clash, we know the priority…</vt:lpstr>
      <vt:lpstr>Breaking Ties  (1)</vt:lpstr>
      <vt:lpstr>Breaking Ties  (2)</vt:lpstr>
      <vt:lpstr>Breaking Ties  (3)</vt:lpstr>
      <vt:lpstr>You can have multiple  external stylesheets</vt:lpstr>
      <vt:lpstr>Cascading and Inheriting Styles</vt:lpstr>
      <vt:lpstr>An Example</vt:lpstr>
      <vt:lpstr>A similar example without inline styles</vt:lpstr>
      <vt:lpstr>Forced Inheritance</vt:lpstr>
      <vt:lpstr>Again, Specificity!</vt:lpstr>
      <vt:lpstr>Colors, Sizes and Fonts</vt:lpstr>
      <vt:lpstr>Colors and Sizes</vt:lpstr>
      <vt:lpstr>Example of Colors</vt:lpstr>
      <vt:lpstr>More Examples of Colors</vt:lpstr>
      <vt:lpstr>Most Common Units</vt:lpstr>
      <vt:lpstr>Example CSS using Sizes</vt:lpstr>
      <vt:lpstr>Fonts all belong to a Font Family</vt:lpstr>
      <vt:lpstr>Accommodating Uncommon Fonts</vt:lpstr>
      <vt:lpstr>Fonts.html on Windows 7  (Safari)</vt:lpstr>
      <vt:lpstr>Fonts.html on iPad  (Safari)</vt:lpstr>
      <vt:lpstr>Some recommended font-families</vt:lpstr>
      <vt:lpstr>Generally good idea to set font at high level, then override if needed</vt:lpstr>
      <vt:lpstr>Linking to the Web Fonts API</vt:lpstr>
      <vt:lpstr>The text-shadow property</vt:lpstr>
      <vt:lpstr>Font styles, weights, variants</vt:lpstr>
      <vt:lpstr>Combine several font statement into one</vt:lpstr>
      <vt:lpstr>text-transform and text-decorate</vt:lpstr>
      <vt:lpstr>text-shadow</vt:lpstr>
      <vt:lpstr>Selectors and Pseudoclasses</vt:lpstr>
      <vt:lpstr>Using Selectors in CSS</vt:lpstr>
      <vt:lpstr>Reminder:   universal,  type, id, and class selectors</vt:lpstr>
      <vt:lpstr>Attribute Selectors</vt:lpstr>
      <vt:lpstr>More Complex Attribute Selectors</vt:lpstr>
      <vt:lpstr>Meaning of the Special Characters In Selections</vt:lpstr>
      <vt:lpstr>Combining Selectors</vt:lpstr>
      <vt:lpstr>Using Relationships</vt:lpstr>
      <vt:lpstr>More on Relationships</vt:lpstr>
      <vt:lpstr>Pseudo class selectors</vt:lpstr>
      <vt:lpstr>:first-child and :last-child pseudo class</vt:lpstr>
      <vt:lpstr>:first-child and :last-child pseudo class</vt:lpstr>
      <vt:lpstr>The :nth-child pseudo class</vt:lpstr>
      <vt:lpstr>The :nth-of-type pseudo class</vt:lpstr>
      <vt:lpstr>More Pseudo-classes and Pseudo-elements</vt:lpstr>
      <vt:lpstr>The :focus pseudo class</vt:lpstr>
      <vt:lpstr>An Example</vt:lpstr>
      <vt:lpstr>:before and :after pseudo elements</vt:lpstr>
      <vt:lpstr>The content property</vt:lpstr>
      <vt:lpstr>Using the CSS Counter Feature</vt:lpstr>
      <vt:lpstr>Multiple Counters</vt:lpstr>
      <vt:lpstr>More Complex Use of Counters </vt:lpstr>
      <vt:lpstr>Using Counters Exercise</vt:lpstr>
      <vt:lpstr>Images as style content</vt:lpstr>
      <vt:lpstr>Aligning Text</vt:lpstr>
      <vt:lpstr>Aligning and Indenting</vt:lpstr>
      <vt:lpstr>Example</vt:lpstr>
      <vt:lpstr>Floating an Image</vt:lpstr>
      <vt:lpstr>Stopping the float</vt:lpstr>
      <vt:lpstr>Objectives  (1)</vt:lpstr>
      <vt:lpstr>Objectives  (2)</vt:lpstr>
      <vt:lpstr>For Your Enjoyment: A Sample Stylesheet from Text  (1)</vt:lpstr>
      <vt:lpstr>For Your Enjoyment: A Sample Stylesheet from Text  (2)</vt:lpstr>
      <vt:lpstr>Exercises</vt:lpstr>
      <vt:lpstr>Exercises  (2)</vt:lpstr>
      <vt:lpstr>Where to find files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 Business  Intelligence  Solutions in  Microsoft  SharePoint 2010</dc:title>
  <dc:creator>Jack Myers</dc:creator>
  <cp:lastModifiedBy>Jack Myers</cp:lastModifiedBy>
  <cp:revision>705</cp:revision>
  <cp:lastPrinted>2012-07-11T19:21:23Z</cp:lastPrinted>
  <dcterms:created xsi:type="dcterms:W3CDTF">2012-06-14T12:57:09Z</dcterms:created>
  <dcterms:modified xsi:type="dcterms:W3CDTF">2013-01-18T00:19:20Z</dcterms:modified>
</cp:coreProperties>
</file>