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3" r:id="rId1"/>
    <p:sldMasterId id="2147483685" r:id="rId2"/>
  </p:sldMasterIdLst>
  <p:notesMasterIdLst>
    <p:notesMasterId r:id="rId53"/>
  </p:notesMasterIdLst>
  <p:sldIdLst>
    <p:sldId id="479" r:id="rId3"/>
    <p:sldId id="502" r:id="rId4"/>
    <p:sldId id="503" r:id="rId5"/>
    <p:sldId id="506" r:id="rId6"/>
    <p:sldId id="507" r:id="rId7"/>
    <p:sldId id="511" r:id="rId8"/>
    <p:sldId id="508" r:id="rId9"/>
    <p:sldId id="510" r:id="rId10"/>
    <p:sldId id="512" r:id="rId11"/>
    <p:sldId id="518" r:id="rId12"/>
    <p:sldId id="519" r:id="rId13"/>
    <p:sldId id="520" r:id="rId14"/>
    <p:sldId id="533" r:id="rId15"/>
    <p:sldId id="521" r:id="rId16"/>
    <p:sldId id="522" r:id="rId17"/>
    <p:sldId id="523" r:id="rId18"/>
    <p:sldId id="524" r:id="rId19"/>
    <p:sldId id="525" r:id="rId20"/>
    <p:sldId id="526" r:id="rId21"/>
    <p:sldId id="527" r:id="rId22"/>
    <p:sldId id="528" r:id="rId23"/>
    <p:sldId id="529" r:id="rId24"/>
    <p:sldId id="532" r:id="rId25"/>
    <p:sldId id="534" r:id="rId26"/>
    <p:sldId id="570" r:id="rId27"/>
    <p:sldId id="504" r:id="rId28"/>
    <p:sldId id="572" r:id="rId29"/>
    <p:sldId id="539" r:id="rId30"/>
    <p:sldId id="548" r:id="rId31"/>
    <p:sldId id="549" r:id="rId32"/>
    <p:sldId id="558" r:id="rId33"/>
    <p:sldId id="571" r:id="rId34"/>
    <p:sldId id="560" r:id="rId35"/>
    <p:sldId id="562" r:id="rId36"/>
    <p:sldId id="564" r:id="rId37"/>
    <p:sldId id="565" r:id="rId38"/>
    <p:sldId id="567" r:id="rId39"/>
    <p:sldId id="568" r:id="rId40"/>
    <p:sldId id="569" r:id="rId41"/>
    <p:sldId id="575" r:id="rId42"/>
    <p:sldId id="573" r:id="rId43"/>
    <p:sldId id="574" r:id="rId44"/>
    <p:sldId id="576" r:id="rId45"/>
    <p:sldId id="577" r:id="rId46"/>
    <p:sldId id="578" r:id="rId47"/>
    <p:sldId id="579" r:id="rId48"/>
    <p:sldId id="580" r:id="rId49"/>
    <p:sldId id="581" r:id="rId50"/>
    <p:sldId id="582" r:id="rId51"/>
    <p:sldId id="583" r:id="rId5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BA27"/>
    <a:srgbClr val="743AA4"/>
    <a:srgbClr val="2005C5"/>
    <a:srgbClr val="032CF7"/>
    <a:srgbClr val="0000FF"/>
    <a:srgbClr val="F96D6D"/>
    <a:srgbClr val="669900"/>
    <a:srgbClr val="8BAC20"/>
    <a:srgbClr val="F8F8F8"/>
    <a:srgbClr val="BFAE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67" autoAdjust="0"/>
    <p:restoredTop sz="98757" autoAdjust="0"/>
  </p:normalViewPr>
  <p:slideViewPr>
    <p:cSldViewPr>
      <p:cViewPr>
        <p:scale>
          <a:sx n="90" d="100"/>
          <a:sy n="90" d="100"/>
        </p:scale>
        <p:origin x="-102" y="-4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dirty="0"/>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dirty="0"/>
          </a:p>
        </p:txBody>
      </p:sp>
      <p:sp>
        <p:nvSpPr>
          <p:cNvPr id="317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dirty="0"/>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3CF98C97-EAAF-4BA4-9695-2C82724801E0}" type="slidenum">
              <a:rPr lang="en-US"/>
              <a:pPr>
                <a:defRPr/>
              </a:pPr>
              <a:t>‹#›</a:t>
            </a:fld>
            <a:endParaRPr lang="en-US" dirty="0"/>
          </a:p>
        </p:txBody>
      </p:sp>
    </p:spTree>
    <p:extLst>
      <p:ext uri="{BB962C8B-B14F-4D97-AF65-F5344CB8AC3E}">
        <p14:creationId xmlns:p14="http://schemas.microsoft.com/office/powerpoint/2010/main" val="37801567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E0920CD4-0A2E-41BE-BDC4-5EE388B1B102}" type="slidenum">
              <a:rPr lang="en-US" altLang="en-US" sz="1200" smtClean="0"/>
              <a:pPr/>
              <a:t>8</a:t>
            </a:fld>
            <a:endParaRPr lang="en-US" altLang="en-US" sz="1200" dirty="0" smtClean="0"/>
          </a:p>
        </p:txBody>
      </p:sp>
      <p:sp>
        <p:nvSpPr>
          <p:cNvPr id="46083" name="Rectangle 2"/>
          <p:cNvSpPr>
            <a:spLocks noGrp="1" noRot="1" noChangeAspect="1" noChangeArrowheads="1" noTextEdit="1"/>
          </p:cNvSpPr>
          <p:nvPr>
            <p:ph type="sldImg"/>
          </p:nvPr>
        </p:nvSpPr>
        <p:spPr>
          <a:solidFill>
            <a:srgbClr val="FFFFFF"/>
          </a:solidFill>
          <a:ln/>
        </p:spPr>
      </p:sp>
      <p:sp>
        <p:nvSpPr>
          <p:cNvPr id="46084" name="Rectangle 3"/>
          <p:cNvSpPr>
            <a:spLocks noGrp="1" noChangeArrowheads="1"/>
          </p:cNvSpPr>
          <p:nvPr>
            <p:ph type="body" idx="1"/>
          </p:nvPr>
        </p:nvSpPr>
        <p:spPr>
          <a:solidFill>
            <a:srgbClr val="FFFFFF"/>
          </a:solidFill>
          <a:ln>
            <a:solidFill>
              <a:srgbClr val="000000"/>
            </a:solidFill>
          </a:ln>
        </p:spPr>
        <p:txBody>
          <a:bodyPr/>
          <a:lstStyle/>
          <a:p>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fld id="{D044C426-FA34-42F4-B406-E51D2435E741}" type="slidenum">
              <a:rPr lang="en-US" altLang="en-US" sz="1200"/>
              <a:pPr algn="r"/>
              <a:t>31</a:t>
            </a:fld>
            <a:endParaRPr lang="en-US" altLang="en-US" sz="1200" dirty="0"/>
          </a:p>
        </p:txBody>
      </p:sp>
      <p:sp>
        <p:nvSpPr>
          <p:cNvPr id="46083" name="Rectangle 2"/>
          <p:cNvSpPr>
            <a:spLocks noGrp="1" noRot="1" noChangeAspect="1" noChangeArrowheads="1" noTextEdit="1"/>
          </p:cNvSpPr>
          <p:nvPr>
            <p:ph type="sldImg"/>
          </p:nvPr>
        </p:nvSpPr>
        <p:spPr>
          <a:solidFill>
            <a:srgbClr val="FFFFFF"/>
          </a:solidFill>
          <a:ln/>
        </p:spPr>
      </p:sp>
      <p:sp>
        <p:nvSpPr>
          <p:cNvPr id="46084" name="Rectangle 3"/>
          <p:cNvSpPr>
            <a:spLocks noGrp="1" noChangeArrowheads="1"/>
          </p:cNvSpPr>
          <p:nvPr>
            <p:ph type="body" idx="1"/>
          </p:nvPr>
        </p:nvSpPr>
        <p:spPr>
          <a:solidFill>
            <a:srgbClr val="FFFFFF"/>
          </a:solidFill>
          <a:ln>
            <a:solidFill>
              <a:srgbClr val="000000"/>
            </a:solidFill>
          </a:ln>
        </p:spPr>
        <p:txBody>
          <a:bodyPr/>
          <a:lstStyle/>
          <a:p>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pPr>
              <a:defRPr/>
            </a:pPr>
            <a:fld id="{5AC29E34-E211-4035-A68B-49ADF132FA5B}" type="datetime1">
              <a:rPr lang="en-US" smtClean="0"/>
              <a:t>11/20/2015</a:t>
            </a:fld>
            <a:endParaRPr lang="en-US" dirty="0"/>
          </a:p>
        </p:txBody>
      </p:sp>
      <p:sp>
        <p:nvSpPr>
          <p:cNvPr id="11" name="Slide Number Placeholder 10"/>
          <p:cNvSpPr>
            <a:spLocks noGrp="1"/>
          </p:cNvSpPr>
          <p:nvPr>
            <p:ph type="sldNum" sz="quarter" idx="11"/>
          </p:nvPr>
        </p:nvSpPr>
        <p:spPr/>
        <p:txBody>
          <a:bodyPr/>
          <a:lstStyle>
            <a:lvl1pPr>
              <a:defRPr>
                <a:solidFill>
                  <a:srgbClr val="FFFFFF"/>
                </a:solidFill>
              </a:defRPr>
            </a:lvl1pPr>
          </a:lstStyle>
          <a:p>
            <a:pPr>
              <a:defRPr/>
            </a:pPr>
            <a:fld id="{F6F58441-E43D-4D80-97F8-806939B59F21}" type="slidenum">
              <a:rPr lang="en-US" smtClean="0"/>
              <a:pPr>
                <a:defRPr/>
              </a:pPr>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pPr>
              <a:defRPr/>
            </a:pPr>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995657AB-57BD-4D59-8528-C5FD0044B668}" type="datetime1">
              <a:rPr lang="en-US" smtClean="0"/>
              <a:t>11/20/2015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428C50D-005A-4E96-803C-1870408B3811}"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85A5951F-D9A0-4586-9C48-35D5CA9D682E}" type="datetime1">
              <a:rPr lang="en-US" smtClean="0"/>
              <a:t>11/20/2015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pPr>
              <a:defRPr/>
            </a:pPr>
            <a:fld id="{578CE029-5910-4DF2-B02F-5AF618AD4C12}"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pPr>
              <a:defRPr/>
            </a:pPr>
            <a:fld id="{D0538CBD-FE1A-4079-B77D-229FF0346DD4}" type="datetime1">
              <a:rPr lang="en-US" smtClean="0">
                <a:solidFill>
                  <a:srgbClr val="CCD1B9"/>
                </a:solidFill>
              </a:rPr>
              <a:pPr>
                <a:defRPr/>
              </a:pPr>
              <a:t>11/20/2015</a:t>
            </a:fld>
            <a:endParaRPr lang="en-US" dirty="0">
              <a:solidFill>
                <a:srgbClr val="CCD1B9"/>
              </a:solidFill>
            </a:endParaRPr>
          </a:p>
        </p:txBody>
      </p:sp>
      <p:sp>
        <p:nvSpPr>
          <p:cNvPr id="11" name="Slide Number Placeholder 10"/>
          <p:cNvSpPr>
            <a:spLocks noGrp="1"/>
          </p:cNvSpPr>
          <p:nvPr>
            <p:ph type="sldNum" sz="quarter" idx="11"/>
          </p:nvPr>
        </p:nvSpPr>
        <p:spPr/>
        <p:txBody>
          <a:bodyPr/>
          <a:lstStyle>
            <a:lvl1pPr>
              <a:defRPr>
                <a:solidFill>
                  <a:srgbClr val="FFFFFF"/>
                </a:solidFill>
              </a:defRPr>
            </a:lvl1pPr>
          </a:lstStyle>
          <a:p>
            <a:pPr>
              <a:defRPr/>
            </a:pPr>
            <a:fld id="{F6F58441-E43D-4D80-97F8-806939B59F21}" type="slidenum">
              <a:rPr lang="en-US" smtClean="0"/>
              <a:pPr>
                <a:defRPr/>
              </a:pPr>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pPr>
              <a:defRPr/>
            </a:pPr>
            <a:endParaRPr lang="en-US" dirty="0">
              <a:solidFill>
                <a:srgbClr val="CCD1B9"/>
              </a:solidFill>
            </a:endParaRPr>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3065825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370888" y="6659880"/>
            <a:ext cx="2133600" cy="274320"/>
          </a:xfrm>
        </p:spPr>
        <p:txBody>
          <a:bodyPr/>
          <a:lstStyle/>
          <a:p>
            <a:pPr>
              <a:defRPr/>
            </a:pPr>
            <a:fld id="{6C354F8D-6F8E-4003-B134-F9C25DC1A410}" type="datetime1">
              <a:rPr lang="en-US" smtClean="0">
                <a:solidFill>
                  <a:srgbClr val="534949"/>
                </a:solidFill>
              </a:rPr>
              <a:pPr>
                <a:defRPr/>
              </a:pPr>
              <a:t>11/20/2015</a:t>
            </a:fld>
            <a:endParaRPr lang="en-US" dirty="0">
              <a:solidFill>
                <a:srgbClr val="534949"/>
              </a:solidFill>
            </a:endParaRPr>
          </a:p>
        </p:txBody>
      </p:sp>
      <p:sp>
        <p:nvSpPr>
          <p:cNvPr id="5" name="Footer Placeholder 4"/>
          <p:cNvSpPr>
            <a:spLocks noGrp="1"/>
          </p:cNvSpPr>
          <p:nvPr>
            <p:ph type="ftr" sz="quarter" idx="11"/>
          </p:nvPr>
        </p:nvSpPr>
        <p:spPr>
          <a:xfrm>
            <a:off x="3048000" y="6659880"/>
            <a:ext cx="3352800" cy="274320"/>
          </a:xfrm>
        </p:spPr>
        <p:txBody>
          <a:bodyPr/>
          <a:lstStyle/>
          <a:p>
            <a:pPr>
              <a:defRPr/>
            </a:pPr>
            <a:endParaRPr lang="en-US" dirty="0">
              <a:solidFill>
                <a:srgbClr val="534949"/>
              </a:solidFill>
            </a:endParaRPr>
          </a:p>
        </p:txBody>
      </p:sp>
      <p:sp>
        <p:nvSpPr>
          <p:cNvPr id="6" name="Slide Number Placeholder 5"/>
          <p:cNvSpPr>
            <a:spLocks noGrp="1"/>
          </p:cNvSpPr>
          <p:nvPr>
            <p:ph type="sldNum" sz="quarter" idx="12"/>
          </p:nvPr>
        </p:nvSpPr>
        <p:spPr>
          <a:xfrm>
            <a:off x="8234680" y="6658610"/>
            <a:ext cx="582966" cy="274320"/>
          </a:xfrm>
        </p:spPr>
        <p:txBody>
          <a:bodyPr/>
          <a:lstStyle/>
          <a:p>
            <a:pPr>
              <a:defRPr/>
            </a:pPr>
            <a:fld id="{9C097678-34B0-4D5A-867D-C2A7F2DFD624}" type="slidenum">
              <a:rPr lang="en-US" smtClean="0">
                <a:solidFill>
                  <a:srgbClr val="534949"/>
                </a:solidFill>
              </a:rPr>
              <a:pPr>
                <a:defRPr/>
              </a:pPr>
              <a:t>‹#›</a:t>
            </a:fld>
            <a:endParaRPr lang="en-US" dirty="0">
              <a:solidFill>
                <a:srgbClr val="534949"/>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403682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pPr>
              <a:defRPr/>
            </a:pPr>
            <a:fld id="{A3057B26-6A3B-486F-BAB5-45657C2276A3}" type="datetime1">
              <a:rPr lang="en-US" smtClean="0"/>
              <a:pPr>
                <a:defRPr/>
              </a:pPr>
              <a:t>11/20/2015</a:t>
            </a:fld>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pPr>
              <a:defRPr/>
            </a:pPr>
            <a:fld id="{170A1F74-79E0-4869-88CA-D23752993DEE}" type="slidenum">
              <a:rPr lang="en-US" smtClean="0">
                <a:solidFill>
                  <a:srgbClr val="CCD1B9"/>
                </a:solidFill>
              </a:rPr>
              <a:pPr>
                <a:defRPr/>
              </a:pPr>
              <a:t>‹#›</a:t>
            </a:fld>
            <a:endParaRPr lang="en-US" dirty="0">
              <a:solidFill>
                <a:srgbClr val="CCD1B9"/>
              </a:solidFill>
            </a:endParaRPr>
          </a:p>
        </p:txBody>
      </p:sp>
      <p:sp>
        <p:nvSpPr>
          <p:cNvPr id="11" name="Footer Placeholder 10"/>
          <p:cNvSpPr>
            <a:spLocks noGrp="1"/>
          </p:cNvSpPr>
          <p:nvPr>
            <p:ph type="ftr" sz="quarter" idx="12"/>
          </p:nvPr>
        </p:nvSpPr>
        <p:spPr/>
        <p:txBody>
          <a:bodyPr/>
          <a:lstStyle>
            <a:lvl1pPr>
              <a:defRPr>
                <a:solidFill>
                  <a:srgbClr val="FFFFFF"/>
                </a:solidFill>
              </a:defRPr>
            </a:lvl1pPr>
          </a:lstStyle>
          <a:p>
            <a:pPr>
              <a:defRPr/>
            </a:pPr>
            <a:endParaRPr lang="en-US"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33191216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96B19DE3-EC82-49A2-B8BB-B8A422DDE650}" type="datetime1">
              <a:rPr lang="en-US" smtClean="0">
                <a:solidFill>
                  <a:srgbClr val="534949"/>
                </a:solidFill>
              </a:rPr>
              <a:pPr>
                <a:defRPr/>
              </a:pPr>
              <a:t>11/20/2015</a:t>
            </a:fld>
            <a:endParaRPr lang="en-US" dirty="0">
              <a:solidFill>
                <a:srgbClr val="534949"/>
              </a:solidFill>
            </a:endParaRPr>
          </a:p>
        </p:txBody>
      </p:sp>
      <p:sp>
        <p:nvSpPr>
          <p:cNvPr id="6" name="Footer Placeholder 5"/>
          <p:cNvSpPr>
            <a:spLocks noGrp="1"/>
          </p:cNvSpPr>
          <p:nvPr>
            <p:ph type="ftr" sz="quarter" idx="11"/>
          </p:nvPr>
        </p:nvSpPr>
        <p:spPr/>
        <p:txBody>
          <a:bodyPr/>
          <a:lstStyle/>
          <a:p>
            <a:pPr>
              <a:defRPr/>
            </a:pPr>
            <a:endParaRPr lang="en-US" dirty="0">
              <a:solidFill>
                <a:srgbClr val="534949"/>
              </a:solidFill>
            </a:endParaRPr>
          </a:p>
        </p:txBody>
      </p:sp>
      <p:sp>
        <p:nvSpPr>
          <p:cNvPr id="7" name="Slide Number Placeholder 6"/>
          <p:cNvSpPr>
            <a:spLocks noGrp="1"/>
          </p:cNvSpPr>
          <p:nvPr>
            <p:ph type="sldNum" sz="quarter" idx="12"/>
          </p:nvPr>
        </p:nvSpPr>
        <p:spPr/>
        <p:txBody>
          <a:bodyPr/>
          <a:lstStyle/>
          <a:p>
            <a:pPr>
              <a:defRPr/>
            </a:pPr>
            <a:fld id="{687A3598-54D6-46A7-9C30-311AB0FE80BC}" type="slidenum">
              <a:rPr lang="en-US" smtClean="0">
                <a:solidFill>
                  <a:srgbClr val="534949"/>
                </a:solidFill>
              </a:rPr>
              <a:pPr>
                <a:defRPr/>
              </a:pPr>
              <a:t>‹#›</a:t>
            </a:fld>
            <a:endParaRPr lang="en-US" dirty="0">
              <a:solidFill>
                <a:srgbClr val="534949"/>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30090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07EC2CA6-85EE-4D29-B299-77F399EA82D4}" type="datetime1">
              <a:rPr lang="en-US" smtClean="0">
                <a:solidFill>
                  <a:srgbClr val="534949"/>
                </a:solidFill>
              </a:rPr>
              <a:pPr>
                <a:defRPr/>
              </a:pPr>
              <a:t>11/20/2015</a:t>
            </a:fld>
            <a:endParaRPr lang="en-US" dirty="0">
              <a:solidFill>
                <a:srgbClr val="534949"/>
              </a:solidFill>
            </a:endParaRPr>
          </a:p>
        </p:txBody>
      </p:sp>
      <p:sp>
        <p:nvSpPr>
          <p:cNvPr id="8" name="Footer Placeholder 7"/>
          <p:cNvSpPr>
            <a:spLocks noGrp="1"/>
          </p:cNvSpPr>
          <p:nvPr>
            <p:ph type="ftr" sz="quarter" idx="11"/>
          </p:nvPr>
        </p:nvSpPr>
        <p:spPr/>
        <p:txBody>
          <a:bodyPr/>
          <a:lstStyle/>
          <a:p>
            <a:pPr>
              <a:defRPr/>
            </a:pPr>
            <a:endParaRPr lang="en-US" dirty="0">
              <a:solidFill>
                <a:srgbClr val="534949"/>
              </a:solidFill>
            </a:endParaRPr>
          </a:p>
        </p:txBody>
      </p:sp>
      <p:sp>
        <p:nvSpPr>
          <p:cNvPr id="9" name="Slide Number Placeholder 8"/>
          <p:cNvSpPr>
            <a:spLocks noGrp="1"/>
          </p:cNvSpPr>
          <p:nvPr>
            <p:ph type="sldNum" sz="quarter" idx="12"/>
          </p:nvPr>
        </p:nvSpPr>
        <p:spPr/>
        <p:txBody>
          <a:bodyPr/>
          <a:lstStyle/>
          <a:p>
            <a:pPr>
              <a:defRPr/>
            </a:pPr>
            <a:fld id="{76170E70-6863-4CA3-A698-238206AFA69A}" type="slidenum">
              <a:rPr lang="en-US" smtClean="0">
                <a:solidFill>
                  <a:srgbClr val="534949"/>
                </a:solidFill>
              </a:rPr>
              <a:pPr>
                <a:defRPr/>
              </a:pPr>
              <a:t>‹#›</a:t>
            </a:fld>
            <a:endParaRPr lang="en-US" dirty="0">
              <a:solidFill>
                <a:srgbClr val="534949"/>
              </a:solidFill>
            </a:endParaRPr>
          </a:p>
        </p:txBody>
      </p:sp>
      <p:sp>
        <p:nvSpPr>
          <p:cNvPr id="10" name="Title 9"/>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20682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E5183341-5EF6-4749-847B-648CFCB9933D}" type="datetime1">
              <a:rPr lang="en-US" smtClean="0">
                <a:solidFill>
                  <a:srgbClr val="534949"/>
                </a:solidFill>
              </a:rPr>
              <a:pPr>
                <a:defRPr/>
              </a:pPr>
              <a:t>11/20/2015</a:t>
            </a:fld>
            <a:endParaRPr lang="en-US" dirty="0">
              <a:solidFill>
                <a:srgbClr val="534949"/>
              </a:solidFill>
            </a:endParaRPr>
          </a:p>
        </p:txBody>
      </p:sp>
      <p:sp>
        <p:nvSpPr>
          <p:cNvPr id="4" name="Footer Placeholder 3"/>
          <p:cNvSpPr>
            <a:spLocks noGrp="1"/>
          </p:cNvSpPr>
          <p:nvPr>
            <p:ph type="ftr" sz="quarter" idx="11"/>
          </p:nvPr>
        </p:nvSpPr>
        <p:spPr/>
        <p:txBody>
          <a:bodyPr/>
          <a:lstStyle/>
          <a:p>
            <a:pPr>
              <a:defRPr/>
            </a:pPr>
            <a:endParaRPr lang="en-US" dirty="0">
              <a:solidFill>
                <a:srgbClr val="534949"/>
              </a:solidFill>
            </a:endParaRPr>
          </a:p>
        </p:txBody>
      </p:sp>
      <p:sp>
        <p:nvSpPr>
          <p:cNvPr id="5" name="Slide Number Placeholder 4"/>
          <p:cNvSpPr>
            <a:spLocks noGrp="1"/>
          </p:cNvSpPr>
          <p:nvPr>
            <p:ph type="sldNum" sz="quarter" idx="12"/>
          </p:nvPr>
        </p:nvSpPr>
        <p:spPr/>
        <p:txBody>
          <a:bodyPr/>
          <a:lstStyle/>
          <a:p>
            <a:pPr>
              <a:defRPr/>
            </a:pPr>
            <a:fld id="{8491C6BC-2E38-45F7-8D86-1F9CA612E29C}" type="slidenum">
              <a:rPr lang="en-US" smtClean="0">
                <a:solidFill>
                  <a:srgbClr val="534949"/>
                </a:solidFill>
              </a:rPr>
              <a:pPr>
                <a:defRPr/>
              </a:pPr>
              <a:t>‹#›</a:t>
            </a:fld>
            <a:endParaRPr lang="en-US" dirty="0">
              <a:solidFill>
                <a:srgbClr val="534949"/>
              </a:solidFill>
            </a:endParaRP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97732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with White">
    <p:spTree>
      <p:nvGrpSpPr>
        <p:cNvPr id="1" name=""/>
        <p:cNvGrpSpPr/>
        <p:nvPr/>
      </p:nvGrpSpPr>
      <p:grpSpPr>
        <a:xfrm>
          <a:off x="0" y="0"/>
          <a:ext cx="0" cy="0"/>
          <a:chOff x="0" y="0"/>
          <a:chExt cx="0" cy="0"/>
        </a:xfrm>
      </p:grpSpPr>
      <p:sp>
        <p:nvSpPr>
          <p:cNvPr id="2" name="Rectangle 1"/>
          <p:cNvSpPr/>
          <p:nvPr userDrawn="1"/>
        </p:nvSpPr>
        <p:spPr>
          <a:xfrm>
            <a:off x="76200" y="1600200"/>
            <a:ext cx="8915400" cy="510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Date Placeholder 2"/>
          <p:cNvSpPr>
            <a:spLocks noGrp="1"/>
          </p:cNvSpPr>
          <p:nvPr>
            <p:ph type="dt" sz="half" idx="10"/>
          </p:nvPr>
        </p:nvSpPr>
        <p:spPr>
          <a:xfrm>
            <a:off x="370888" y="6627981"/>
            <a:ext cx="2133600" cy="274320"/>
          </a:xfrm>
        </p:spPr>
        <p:txBody>
          <a:bodyPr/>
          <a:lstStyle/>
          <a:p>
            <a:pPr>
              <a:defRPr/>
            </a:pPr>
            <a:fld id="{E5183341-5EF6-4749-847B-648CFCB9933D}" type="datetime1">
              <a:rPr lang="en-US" smtClean="0">
                <a:solidFill>
                  <a:srgbClr val="534949"/>
                </a:solidFill>
              </a:rPr>
              <a:pPr>
                <a:defRPr/>
              </a:pPr>
              <a:t>11/20/2015</a:t>
            </a:fld>
            <a:endParaRPr lang="en-US" dirty="0">
              <a:solidFill>
                <a:srgbClr val="534949"/>
              </a:solidFill>
            </a:endParaRPr>
          </a:p>
        </p:txBody>
      </p:sp>
      <p:sp>
        <p:nvSpPr>
          <p:cNvPr id="4" name="Footer Placeholder 3"/>
          <p:cNvSpPr>
            <a:spLocks noGrp="1"/>
          </p:cNvSpPr>
          <p:nvPr>
            <p:ph type="ftr" sz="quarter" idx="11"/>
          </p:nvPr>
        </p:nvSpPr>
        <p:spPr>
          <a:xfrm>
            <a:off x="3048000" y="6627981"/>
            <a:ext cx="3352800" cy="274320"/>
          </a:xfrm>
        </p:spPr>
        <p:txBody>
          <a:bodyPr/>
          <a:lstStyle/>
          <a:p>
            <a:pPr>
              <a:defRPr/>
            </a:pPr>
            <a:endParaRPr lang="en-US" dirty="0">
              <a:solidFill>
                <a:srgbClr val="534949"/>
              </a:solidFill>
            </a:endParaRPr>
          </a:p>
        </p:txBody>
      </p:sp>
      <p:sp>
        <p:nvSpPr>
          <p:cNvPr id="5" name="Slide Number Placeholder 4"/>
          <p:cNvSpPr>
            <a:spLocks noGrp="1"/>
          </p:cNvSpPr>
          <p:nvPr>
            <p:ph type="sldNum" sz="quarter" idx="12"/>
          </p:nvPr>
        </p:nvSpPr>
        <p:spPr>
          <a:xfrm>
            <a:off x="8234680" y="6626711"/>
            <a:ext cx="582966" cy="274320"/>
          </a:xfrm>
        </p:spPr>
        <p:txBody>
          <a:bodyPr/>
          <a:lstStyle/>
          <a:p>
            <a:pPr>
              <a:defRPr/>
            </a:pPr>
            <a:fld id="{8491C6BC-2E38-45F7-8D86-1F9CA612E29C}" type="slidenum">
              <a:rPr lang="en-US" smtClean="0">
                <a:solidFill>
                  <a:srgbClr val="534949"/>
                </a:solidFill>
              </a:rPr>
              <a:pPr>
                <a:defRPr/>
              </a:pPr>
              <a:t>‹#›</a:t>
            </a:fld>
            <a:endParaRPr lang="en-US" dirty="0">
              <a:solidFill>
                <a:srgbClr val="534949"/>
              </a:solidFill>
            </a:endParaRP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6402330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otally White">
    <p:spTree>
      <p:nvGrpSpPr>
        <p:cNvPr id="1" name=""/>
        <p:cNvGrpSpPr/>
        <p:nvPr/>
      </p:nvGrpSpPr>
      <p:grpSpPr>
        <a:xfrm>
          <a:off x="0" y="0"/>
          <a:ext cx="0" cy="0"/>
          <a:chOff x="0" y="0"/>
          <a:chExt cx="0" cy="0"/>
        </a:xfrm>
      </p:grpSpPr>
      <p:sp>
        <p:nvSpPr>
          <p:cNvPr id="2" name="Rectangle 1"/>
          <p:cNvSpPr/>
          <p:nvPr userDrawn="1"/>
        </p:nvSpPr>
        <p:spPr>
          <a:xfrm>
            <a:off x="76200" y="0"/>
            <a:ext cx="8915400" cy="670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Date Placeholder 2"/>
          <p:cNvSpPr>
            <a:spLocks noGrp="1"/>
          </p:cNvSpPr>
          <p:nvPr>
            <p:ph type="dt" sz="half" idx="10"/>
          </p:nvPr>
        </p:nvSpPr>
        <p:spPr>
          <a:xfrm>
            <a:off x="370888" y="6627981"/>
            <a:ext cx="2133600" cy="274320"/>
          </a:xfrm>
        </p:spPr>
        <p:txBody>
          <a:bodyPr/>
          <a:lstStyle/>
          <a:p>
            <a:pPr>
              <a:defRPr/>
            </a:pPr>
            <a:fld id="{E5183341-5EF6-4749-847B-648CFCB9933D}" type="datetime1">
              <a:rPr lang="en-US" smtClean="0">
                <a:solidFill>
                  <a:srgbClr val="534949"/>
                </a:solidFill>
              </a:rPr>
              <a:pPr>
                <a:defRPr/>
              </a:pPr>
              <a:t>11/20/2015</a:t>
            </a:fld>
            <a:endParaRPr lang="en-US" dirty="0">
              <a:solidFill>
                <a:srgbClr val="534949"/>
              </a:solidFill>
            </a:endParaRPr>
          </a:p>
        </p:txBody>
      </p:sp>
      <p:sp>
        <p:nvSpPr>
          <p:cNvPr id="4" name="Footer Placeholder 3"/>
          <p:cNvSpPr>
            <a:spLocks noGrp="1"/>
          </p:cNvSpPr>
          <p:nvPr>
            <p:ph type="ftr" sz="quarter" idx="11"/>
          </p:nvPr>
        </p:nvSpPr>
        <p:spPr>
          <a:xfrm>
            <a:off x="3048000" y="6627981"/>
            <a:ext cx="3352800" cy="274320"/>
          </a:xfrm>
        </p:spPr>
        <p:txBody>
          <a:bodyPr/>
          <a:lstStyle/>
          <a:p>
            <a:pPr>
              <a:defRPr/>
            </a:pPr>
            <a:endParaRPr lang="en-US" dirty="0">
              <a:solidFill>
                <a:srgbClr val="534949"/>
              </a:solidFill>
            </a:endParaRPr>
          </a:p>
        </p:txBody>
      </p:sp>
      <p:sp>
        <p:nvSpPr>
          <p:cNvPr id="5" name="Slide Number Placeholder 4"/>
          <p:cNvSpPr>
            <a:spLocks noGrp="1"/>
          </p:cNvSpPr>
          <p:nvPr>
            <p:ph type="sldNum" sz="quarter" idx="12"/>
          </p:nvPr>
        </p:nvSpPr>
        <p:spPr>
          <a:xfrm>
            <a:off x="8234680" y="6626711"/>
            <a:ext cx="582966" cy="274320"/>
          </a:xfrm>
        </p:spPr>
        <p:txBody>
          <a:bodyPr/>
          <a:lstStyle/>
          <a:p>
            <a:pPr>
              <a:defRPr/>
            </a:pPr>
            <a:fld id="{8491C6BC-2E38-45F7-8D86-1F9CA612E29C}" type="slidenum">
              <a:rPr lang="en-US" smtClean="0">
                <a:solidFill>
                  <a:srgbClr val="534949"/>
                </a:solidFill>
              </a:rPr>
              <a:pPr>
                <a:defRPr/>
              </a:pPr>
              <a:t>‹#›</a:t>
            </a:fld>
            <a:endParaRPr lang="en-US" dirty="0">
              <a:solidFill>
                <a:srgbClr val="534949"/>
              </a:solidFill>
            </a:endParaRPr>
          </a:p>
        </p:txBody>
      </p:sp>
    </p:spTree>
    <p:extLst>
      <p:ext uri="{BB962C8B-B14F-4D97-AF65-F5344CB8AC3E}">
        <p14:creationId xmlns:p14="http://schemas.microsoft.com/office/powerpoint/2010/main" val="161295923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370888" y="6659880"/>
            <a:ext cx="2133600" cy="274320"/>
          </a:xfrm>
        </p:spPr>
        <p:txBody>
          <a:bodyPr/>
          <a:lstStyle/>
          <a:p>
            <a:pPr>
              <a:defRPr/>
            </a:pPr>
            <a:fld id="{8CAEB0E7-FF69-48D9-9792-8D055F1397B8}" type="datetime1">
              <a:rPr lang="en-US" smtClean="0"/>
              <a:t>11/20/2015</a:t>
            </a:fld>
            <a:endParaRPr lang="en-US" dirty="0"/>
          </a:p>
        </p:txBody>
      </p:sp>
      <p:sp>
        <p:nvSpPr>
          <p:cNvPr id="5" name="Footer Placeholder 4"/>
          <p:cNvSpPr>
            <a:spLocks noGrp="1"/>
          </p:cNvSpPr>
          <p:nvPr>
            <p:ph type="ftr" sz="quarter" idx="11"/>
          </p:nvPr>
        </p:nvSpPr>
        <p:spPr>
          <a:xfrm>
            <a:off x="3048000" y="6659880"/>
            <a:ext cx="3352800" cy="274320"/>
          </a:xfrm>
        </p:spPr>
        <p:txBody>
          <a:bodyPr/>
          <a:lstStyle/>
          <a:p>
            <a:pPr>
              <a:defRPr/>
            </a:pPr>
            <a:endParaRPr lang="en-US" dirty="0"/>
          </a:p>
        </p:txBody>
      </p:sp>
      <p:sp>
        <p:nvSpPr>
          <p:cNvPr id="6" name="Slide Number Placeholder 5"/>
          <p:cNvSpPr>
            <a:spLocks noGrp="1"/>
          </p:cNvSpPr>
          <p:nvPr>
            <p:ph type="sldNum" sz="quarter" idx="12"/>
          </p:nvPr>
        </p:nvSpPr>
        <p:spPr>
          <a:xfrm>
            <a:off x="8234680" y="6658610"/>
            <a:ext cx="582966" cy="274320"/>
          </a:xfrm>
        </p:spPr>
        <p:txBody>
          <a:bodyPr/>
          <a:lstStyle/>
          <a:p>
            <a:pPr>
              <a:defRPr/>
            </a:pPr>
            <a:fld id="{9C097678-34B0-4D5A-867D-C2A7F2DFD624}" type="slidenum">
              <a:rPr lang="en-US" smtClean="0"/>
              <a:pPr>
                <a:defRPr/>
              </a:pPr>
              <a:t>‹#›</a:t>
            </a:fld>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pPr>
              <a:defRPr/>
            </a:pPr>
            <a:fld id="{1DA5A730-4F24-4435-B1BC-395F27BEA270}" type="datetime1">
              <a:rPr lang="en-US" smtClean="0">
                <a:solidFill>
                  <a:srgbClr val="534949"/>
                </a:solidFill>
              </a:rPr>
              <a:pPr>
                <a:defRPr/>
              </a:pPr>
              <a:t>11/20/2015</a:t>
            </a:fld>
            <a:endParaRPr lang="en-US" dirty="0">
              <a:solidFill>
                <a:srgbClr val="534949"/>
              </a:solidFill>
            </a:endParaRPr>
          </a:p>
        </p:txBody>
      </p:sp>
      <p:sp>
        <p:nvSpPr>
          <p:cNvPr id="3" name="Footer Placeholder 2"/>
          <p:cNvSpPr>
            <a:spLocks noGrp="1"/>
          </p:cNvSpPr>
          <p:nvPr>
            <p:ph type="ftr" sz="quarter" idx="11"/>
          </p:nvPr>
        </p:nvSpPr>
        <p:spPr/>
        <p:txBody>
          <a:bodyPr/>
          <a:lstStyle/>
          <a:p>
            <a:pPr>
              <a:defRPr/>
            </a:pPr>
            <a:endParaRPr lang="en-US" dirty="0">
              <a:solidFill>
                <a:srgbClr val="534949"/>
              </a:solidFill>
            </a:endParaRPr>
          </a:p>
        </p:txBody>
      </p:sp>
      <p:sp>
        <p:nvSpPr>
          <p:cNvPr id="4" name="Slide Number Placeholder 3"/>
          <p:cNvSpPr>
            <a:spLocks noGrp="1"/>
          </p:cNvSpPr>
          <p:nvPr>
            <p:ph type="sldNum" sz="quarter" idx="12"/>
          </p:nvPr>
        </p:nvSpPr>
        <p:spPr/>
        <p:txBody>
          <a:bodyPr/>
          <a:lstStyle/>
          <a:p>
            <a:pPr>
              <a:defRPr/>
            </a:pPr>
            <a:fld id="{C4678B32-0036-4D6F-8D67-DE1A85D1D44F}" type="slidenum">
              <a:rPr lang="en-US" smtClean="0">
                <a:solidFill>
                  <a:srgbClr val="534949"/>
                </a:solidFill>
              </a:rPr>
              <a:pPr>
                <a:defRPr/>
              </a:pPr>
              <a:t>‹#›</a:t>
            </a:fld>
            <a:endParaRPr lang="en-US" dirty="0">
              <a:solidFill>
                <a:srgbClr val="534949"/>
              </a:solidFill>
            </a:endParaRPr>
          </a:p>
        </p:txBody>
      </p:sp>
    </p:spTree>
    <p:extLst>
      <p:ext uri="{BB962C8B-B14F-4D97-AF65-F5344CB8AC3E}">
        <p14:creationId xmlns:p14="http://schemas.microsoft.com/office/powerpoint/2010/main" val="39779683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8ED01D53-B977-439B-96AC-C8B0FF8202FB}" type="datetime1">
              <a:rPr lang="en-US" smtClean="0">
                <a:solidFill>
                  <a:srgbClr val="534949"/>
                </a:solidFill>
              </a:rPr>
              <a:pPr>
                <a:defRPr/>
              </a:pPr>
              <a:t>11/20/2015</a:t>
            </a:fld>
            <a:endParaRPr lang="en-US" dirty="0">
              <a:solidFill>
                <a:srgbClr val="534949"/>
              </a:solidFill>
            </a:endParaRPr>
          </a:p>
        </p:txBody>
      </p:sp>
      <p:sp>
        <p:nvSpPr>
          <p:cNvPr id="6" name="Footer Placeholder 5"/>
          <p:cNvSpPr>
            <a:spLocks noGrp="1"/>
          </p:cNvSpPr>
          <p:nvPr>
            <p:ph type="ftr" sz="quarter" idx="11"/>
          </p:nvPr>
        </p:nvSpPr>
        <p:spPr/>
        <p:txBody>
          <a:bodyPr/>
          <a:lstStyle/>
          <a:p>
            <a:pPr>
              <a:defRPr/>
            </a:pPr>
            <a:endParaRPr lang="en-US" dirty="0">
              <a:solidFill>
                <a:srgbClr val="534949"/>
              </a:solidFill>
            </a:endParaRPr>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pPr>
              <a:defRPr/>
            </a:pPr>
            <a:fld id="{EDF44237-14DA-4EE7-9F73-93E0FF177781}" type="slidenum">
              <a:rPr lang="en-US" smtClean="0"/>
              <a:pPr>
                <a:defRPr/>
              </a:pPr>
              <a:t>‹#›</a:t>
            </a:fld>
            <a:endParaRPr lang="en-US" dirty="0"/>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287470436"/>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D720B2F0-7BD2-4561-9E12-A2ED0F709D2F}" type="datetime1">
              <a:rPr lang="en-US" smtClean="0">
                <a:solidFill>
                  <a:srgbClr val="CCD1B9"/>
                </a:solidFill>
              </a:rPr>
              <a:pPr>
                <a:defRPr/>
              </a:pPr>
              <a:t>11/20/2015</a:t>
            </a:fld>
            <a:endParaRPr lang="en-US" dirty="0">
              <a:solidFill>
                <a:srgbClr val="CCD1B9"/>
              </a:solidFill>
            </a:endParaRPr>
          </a:p>
        </p:txBody>
      </p:sp>
      <p:sp>
        <p:nvSpPr>
          <p:cNvPr id="6" name="Footer Placeholder 5"/>
          <p:cNvSpPr>
            <a:spLocks noGrp="1"/>
          </p:cNvSpPr>
          <p:nvPr>
            <p:ph type="ftr" sz="quarter" idx="11"/>
          </p:nvPr>
        </p:nvSpPr>
        <p:spPr/>
        <p:txBody>
          <a:bodyPr/>
          <a:lstStyle/>
          <a:p>
            <a:pPr>
              <a:defRPr/>
            </a:pPr>
            <a:endParaRPr lang="en-US" dirty="0">
              <a:solidFill>
                <a:srgbClr val="CCD1B9"/>
              </a:solidFill>
            </a:endParaRPr>
          </a:p>
        </p:txBody>
      </p:sp>
      <p:sp>
        <p:nvSpPr>
          <p:cNvPr id="7" name="Slide Number Placeholder 6"/>
          <p:cNvSpPr>
            <a:spLocks noGrp="1"/>
          </p:cNvSpPr>
          <p:nvPr>
            <p:ph type="sldNum" sz="quarter" idx="12"/>
          </p:nvPr>
        </p:nvSpPr>
        <p:spPr/>
        <p:txBody>
          <a:bodyPr/>
          <a:lstStyle/>
          <a:p>
            <a:pPr>
              <a:defRPr/>
            </a:pPr>
            <a:fld id="{BACBABFE-BCC6-48BE-90D4-5A45C8BC3D07}" type="slidenum">
              <a:rPr lang="en-US" smtClean="0">
                <a:solidFill>
                  <a:srgbClr val="CCD1B9"/>
                </a:solidFill>
              </a:rPr>
              <a:pPr>
                <a:defRPr/>
              </a:pPr>
              <a:t>‹#›</a:t>
            </a:fld>
            <a:endParaRPr lang="en-US" dirty="0">
              <a:solidFill>
                <a:srgbClr val="CCD1B9"/>
              </a:solidFill>
            </a:endParaRP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372384754"/>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30520B96-9A3C-41D6-93CA-86679D4C78C3}" type="datetime1">
              <a:rPr lang="en-US" smtClean="0">
                <a:solidFill>
                  <a:srgbClr val="534949"/>
                </a:solidFill>
              </a:rPr>
              <a:pPr>
                <a:defRPr/>
              </a:pPr>
              <a:t>11/20/2015</a:t>
            </a:fld>
            <a:endParaRPr lang="en-US" dirty="0">
              <a:solidFill>
                <a:srgbClr val="534949"/>
              </a:solidFill>
            </a:endParaRPr>
          </a:p>
        </p:txBody>
      </p:sp>
      <p:sp>
        <p:nvSpPr>
          <p:cNvPr id="5" name="Footer Placeholder 4"/>
          <p:cNvSpPr>
            <a:spLocks noGrp="1"/>
          </p:cNvSpPr>
          <p:nvPr>
            <p:ph type="ftr" sz="quarter" idx="11"/>
          </p:nvPr>
        </p:nvSpPr>
        <p:spPr/>
        <p:txBody>
          <a:bodyPr/>
          <a:lstStyle/>
          <a:p>
            <a:pPr>
              <a:defRPr/>
            </a:pPr>
            <a:endParaRPr lang="en-US" dirty="0">
              <a:solidFill>
                <a:srgbClr val="534949"/>
              </a:solidFill>
            </a:endParaRPr>
          </a:p>
        </p:txBody>
      </p:sp>
      <p:sp>
        <p:nvSpPr>
          <p:cNvPr id="6" name="Slide Number Placeholder 5"/>
          <p:cNvSpPr>
            <a:spLocks noGrp="1"/>
          </p:cNvSpPr>
          <p:nvPr>
            <p:ph type="sldNum" sz="quarter" idx="12"/>
          </p:nvPr>
        </p:nvSpPr>
        <p:spPr/>
        <p:txBody>
          <a:bodyPr/>
          <a:lstStyle/>
          <a:p>
            <a:pPr>
              <a:defRPr/>
            </a:pPr>
            <a:fld id="{5428C50D-005A-4E96-803C-1870408B3811}" type="slidenum">
              <a:rPr lang="en-US" smtClean="0">
                <a:solidFill>
                  <a:srgbClr val="534949"/>
                </a:solidFill>
              </a:rPr>
              <a:pPr>
                <a:defRPr/>
              </a:pPr>
              <a:t>‹#›</a:t>
            </a:fld>
            <a:endParaRPr lang="en-US" dirty="0">
              <a:solidFill>
                <a:srgbClr val="534949"/>
              </a:solidFill>
            </a:endParaRPr>
          </a:p>
        </p:txBody>
      </p:sp>
    </p:spTree>
    <p:extLst>
      <p:ext uri="{BB962C8B-B14F-4D97-AF65-F5344CB8AC3E}">
        <p14:creationId xmlns:p14="http://schemas.microsoft.com/office/powerpoint/2010/main" val="9635795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88382653-E41B-4E53-8CDD-714C4086B94A}" type="datetime1">
              <a:rPr lang="en-US" smtClean="0">
                <a:solidFill>
                  <a:srgbClr val="534949"/>
                </a:solidFill>
              </a:rPr>
              <a:pPr>
                <a:defRPr/>
              </a:pPr>
              <a:t>11/20/2015</a:t>
            </a:fld>
            <a:endParaRPr lang="en-US" dirty="0">
              <a:solidFill>
                <a:srgbClr val="534949"/>
              </a:solidFill>
            </a:endParaRPr>
          </a:p>
        </p:txBody>
      </p:sp>
      <p:sp>
        <p:nvSpPr>
          <p:cNvPr id="5" name="Footer Placeholder 4"/>
          <p:cNvSpPr>
            <a:spLocks noGrp="1"/>
          </p:cNvSpPr>
          <p:nvPr>
            <p:ph type="ftr" sz="quarter" idx="11"/>
          </p:nvPr>
        </p:nvSpPr>
        <p:spPr/>
        <p:txBody>
          <a:bodyPr/>
          <a:lstStyle/>
          <a:p>
            <a:pPr>
              <a:defRPr/>
            </a:pPr>
            <a:endParaRPr lang="en-US" dirty="0">
              <a:solidFill>
                <a:srgbClr val="534949"/>
              </a:solidFill>
            </a:endParaRPr>
          </a:p>
        </p:txBody>
      </p:sp>
      <p:sp>
        <p:nvSpPr>
          <p:cNvPr id="6" name="Slide Number Placeholder 5"/>
          <p:cNvSpPr>
            <a:spLocks noGrp="1"/>
          </p:cNvSpPr>
          <p:nvPr>
            <p:ph type="sldNum" sz="quarter" idx="12"/>
          </p:nvPr>
        </p:nvSpPr>
        <p:spPr/>
        <p:txBody>
          <a:bodyPr/>
          <a:lstStyle>
            <a:lvl1pPr>
              <a:defRPr>
                <a:solidFill>
                  <a:schemeClr val="bg2"/>
                </a:solidFill>
              </a:defRPr>
            </a:lvl1pPr>
          </a:lstStyle>
          <a:p>
            <a:pPr>
              <a:defRPr/>
            </a:pPr>
            <a:fld id="{578CE029-5910-4DF2-B02F-5AF618AD4C12}" type="slidenum">
              <a:rPr lang="en-US" smtClean="0">
                <a:solidFill>
                  <a:srgbClr val="CCD1B9"/>
                </a:solidFill>
              </a:rPr>
              <a:pPr>
                <a:defRPr/>
              </a:pPr>
              <a:t>‹#›</a:t>
            </a:fld>
            <a:endParaRPr lang="en-US" dirty="0">
              <a:solidFill>
                <a:srgbClr val="CCD1B9"/>
              </a:solidFill>
            </a:endParaRPr>
          </a:p>
        </p:txBody>
      </p:sp>
    </p:spTree>
    <p:extLst>
      <p:ext uri="{BB962C8B-B14F-4D97-AF65-F5344CB8AC3E}">
        <p14:creationId xmlns:p14="http://schemas.microsoft.com/office/powerpoint/2010/main" val="2699743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pPr>
              <a:defRPr/>
            </a:pPr>
            <a:fld id="{685F3AF1-3503-4953-ACA1-3D2FCBACFC3D}" type="datetime1">
              <a:rPr lang="en-US" smtClean="0"/>
              <a:t>11/20/2015</a:t>
            </a:fld>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pPr>
              <a:defRPr/>
            </a:pPr>
            <a:fld id="{170A1F74-79E0-4869-88CA-D23752993DEE}" type="slidenum">
              <a:rPr lang="en-US" smtClean="0"/>
              <a:pPr>
                <a:defRPr/>
              </a:pPr>
              <a:t>‹#›</a:t>
            </a:fld>
            <a:endParaRPr lang="en-US" dirty="0"/>
          </a:p>
        </p:txBody>
      </p:sp>
      <p:sp>
        <p:nvSpPr>
          <p:cNvPr id="11" name="Footer Placeholder 10"/>
          <p:cNvSpPr>
            <a:spLocks noGrp="1"/>
          </p:cNvSpPr>
          <p:nvPr>
            <p:ph type="ftr" sz="quarter" idx="12"/>
          </p:nvPr>
        </p:nvSpPr>
        <p:spPr/>
        <p:txBody>
          <a:bodyPr/>
          <a:lstStyle>
            <a:lvl1pPr>
              <a:defRPr>
                <a:solidFill>
                  <a:srgbClr val="FFFFFF"/>
                </a:solidFill>
              </a:defRPr>
            </a:lvl1pPr>
          </a:lstStyle>
          <a:p>
            <a:pPr>
              <a:defRPr/>
            </a:pPr>
            <a:endParaRPr lang="en-US"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DA5D0BAF-3891-4416-A338-092CCC392634}" type="datetime1">
              <a:rPr lang="en-US" smtClean="0"/>
              <a:t>11/20/2015</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687A3598-54D6-46A7-9C30-311AB0FE80BC}" type="slidenum">
              <a:rPr lang="en-US" smtClean="0"/>
              <a:pPr>
                <a:defRPr/>
              </a:pPr>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48F3507E-D9C0-43CF-B9D0-99BECF84011D}" type="datetime1">
              <a:rPr lang="en-US" smtClean="0"/>
              <a:t>11/20/2015</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76170E70-6863-4CA3-A698-238206AFA69A}" type="slidenum">
              <a:rPr lang="en-US" smtClean="0"/>
              <a:pPr>
                <a:defRPr/>
              </a:pPr>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0FD3CBC6-6AB7-4B04-B5CE-BF7BEDECB62F}" type="datetime1">
              <a:rPr lang="en-US" smtClean="0"/>
              <a:t>11/20/2015</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8491C6BC-2E38-45F7-8D86-1F9CA612E29C}" type="slidenum">
              <a:rPr lang="en-US" smtClean="0"/>
              <a:pPr>
                <a:defRPr/>
              </a:pPr>
              <a:t>‹#›</a:t>
            </a:fld>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pPr>
              <a:defRPr/>
            </a:pPr>
            <a:fld id="{D8B347D1-3A33-4CD1-9EEA-5585D7694392}" type="datetime1">
              <a:rPr lang="en-US" smtClean="0"/>
              <a:t>11/20/2015</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C4678B32-0036-4D6F-8D67-DE1A85D1D44F}"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A72813B9-5DD4-4F54-AA68-30E049A0A8FA}" type="datetime1">
              <a:rPr lang="en-US" smtClean="0"/>
              <a:t>11/20/2015</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pPr>
              <a:defRPr/>
            </a:pPr>
            <a:fld id="{EDF44237-14DA-4EE7-9F73-93E0FF177781}" type="slidenum">
              <a:rPr lang="en-US" smtClean="0"/>
              <a:pPr>
                <a:defRPr/>
              </a:pPr>
              <a:t>‹#›</a:t>
            </a:fld>
            <a:endParaRPr lang="en-US" dirty="0"/>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BE4DF75D-16BC-497B-B925-44A887DD2027}" type="datetime1">
              <a:rPr lang="en-US" smtClean="0"/>
              <a:t>11/20/2015</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BACBABFE-BCC6-48BE-90D4-5A45C8BC3D07}" type="slidenum">
              <a:rPr lang="en-US" smtClean="0"/>
              <a:pPr>
                <a:defRPr/>
              </a:pPr>
              <a:t>‹#›</a:t>
            </a:fld>
            <a:endParaRPr lang="en-US" dirty="0"/>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638272"/>
            <a:ext cx="2133600" cy="274320"/>
          </a:xfrm>
          <a:prstGeom prst="rect">
            <a:avLst/>
          </a:prstGeom>
        </p:spPr>
        <p:txBody>
          <a:bodyPr vert="horz" lIns="91440" tIns="45720" rIns="91440" bIns="45720" rtlCol="0" anchor="ctr"/>
          <a:lstStyle>
            <a:lvl1pPr algn="l">
              <a:defRPr sz="1100">
                <a:solidFill>
                  <a:schemeClr val="tx2"/>
                </a:solidFill>
              </a:defRPr>
            </a:lvl1pPr>
          </a:lstStyle>
          <a:p>
            <a:pPr>
              <a:defRPr/>
            </a:pPr>
            <a:fld id="{2CD0588B-6D44-4AC3-8E8C-D9C3684E589F}" type="datetime1">
              <a:rPr lang="en-US" smtClean="0"/>
              <a:t>11/20/2015</a:t>
            </a:fld>
            <a:endParaRPr lang="en-US" dirty="0"/>
          </a:p>
        </p:txBody>
      </p:sp>
      <p:sp>
        <p:nvSpPr>
          <p:cNvPr id="5" name="Footer Placeholder 4"/>
          <p:cNvSpPr>
            <a:spLocks noGrp="1"/>
          </p:cNvSpPr>
          <p:nvPr>
            <p:ph type="ftr" sz="quarter" idx="3"/>
          </p:nvPr>
        </p:nvSpPr>
        <p:spPr>
          <a:xfrm>
            <a:off x="3048000" y="6638272"/>
            <a:ext cx="3352800" cy="274320"/>
          </a:xfrm>
          <a:prstGeom prst="rect">
            <a:avLst/>
          </a:prstGeom>
        </p:spPr>
        <p:txBody>
          <a:bodyPr vert="horz" lIns="91440" tIns="45720" rIns="91440" bIns="45720" rtlCol="0" anchor="ctr"/>
          <a:lstStyle>
            <a:lvl1pPr algn="ctr">
              <a:defRPr sz="1100">
                <a:solidFill>
                  <a:schemeClr val="tx2"/>
                </a:solidFill>
              </a:defRPr>
            </a:lvl1pPr>
          </a:lstStyle>
          <a:p>
            <a:pPr>
              <a:defRPr/>
            </a:pPr>
            <a:endParaRPr lang="en-US" dirty="0"/>
          </a:p>
        </p:txBody>
      </p:sp>
      <p:sp>
        <p:nvSpPr>
          <p:cNvPr id="6" name="Slide Number Placeholder 5"/>
          <p:cNvSpPr>
            <a:spLocks noGrp="1"/>
          </p:cNvSpPr>
          <p:nvPr>
            <p:ph type="sldNum" sz="quarter" idx="4"/>
          </p:nvPr>
        </p:nvSpPr>
        <p:spPr>
          <a:xfrm>
            <a:off x="8234680" y="6637002"/>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pPr>
              <a:defRPr/>
            </a:pPr>
            <a:fld id="{CE07AAE5-424A-4077-B9E5-FD3323FE78B3}"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defTabSz="914400" rtl="0" eaLnBrk="1" latinLnBrk="0" hangingPunct="1">
        <a:spcBef>
          <a:spcPct val="0"/>
        </a:spcBef>
        <a:buNone/>
        <a:defRPr sz="3200" kern="1200" cap="sm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spc="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pPr>
              <a:defRPr/>
            </a:pPr>
            <a:fld id="{555D7376-ED3D-48ED-8E8B-52A3D1408E06}" type="datetime1">
              <a:rPr lang="en-US" smtClean="0">
                <a:solidFill>
                  <a:srgbClr val="534949"/>
                </a:solidFill>
              </a:rPr>
              <a:pPr>
                <a:defRPr/>
              </a:pPr>
              <a:t>11/20/2015</a:t>
            </a:fld>
            <a:endParaRPr lang="en-US" dirty="0">
              <a:solidFill>
                <a:srgbClr val="534949"/>
              </a:solidFill>
            </a:endParaRP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pPr>
              <a:defRPr/>
            </a:pPr>
            <a:endParaRPr lang="en-US" dirty="0">
              <a:solidFill>
                <a:srgbClr val="534949"/>
              </a:solidFill>
            </a:endParaRP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pPr>
              <a:defRPr/>
            </a:pPr>
            <a:fld id="{CE07AAE5-424A-4077-B9E5-FD3323FE78B3}" type="slidenum">
              <a:rPr lang="en-US" smtClean="0">
                <a:solidFill>
                  <a:srgbClr val="534949"/>
                </a:solidFill>
              </a:rPr>
              <a:pPr>
                <a:defRPr/>
              </a:pPr>
              <a:t>‹#›</a:t>
            </a:fld>
            <a:endParaRPr lang="en-US" dirty="0">
              <a:solidFill>
                <a:srgbClr val="534949"/>
              </a:solidFill>
            </a:endParaRPr>
          </a:p>
        </p:txBody>
      </p:sp>
    </p:spTree>
    <p:extLst>
      <p:ext uri="{BB962C8B-B14F-4D97-AF65-F5344CB8AC3E}">
        <p14:creationId xmlns:p14="http://schemas.microsoft.com/office/powerpoint/2010/main" val="72526244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Lst>
  <p:hf hdr="0" ftr="0" dt="0"/>
  <p:txStyles>
    <p:titleStyle>
      <a:lvl1pPr algn="ctr" defTabSz="914400" rtl="0" eaLnBrk="1" latinLnBrk="0" hangingPunct="1">
        <a:spcBef>
          <a:spcPct val="0"/>
        </a:spcBef>
        <a:buNone/>
        <a:defRPr sz="3200" kern="1200" cap="sm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spc="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gif"/><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18.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player.com/slide/246517/" TargetMode="External"/><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youtube.com/watch?v=Yfx69eTiVSc" TargetMode="External"/><Relationship Id="rId2" Type="http://schemas.openxmlformats.org/officeDocument/2006/relationships/hyperlink" Target="http://coding-geek.com/how-shazam-works/"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381000" y="5486400"/>
            <a:ext cx="6248400" cy="914400"/>
          </a:xfrm>
        </p:spPr>
        <p:txBody>
          <a:bodyPr>
            <a:normAutofit/>
          </a:bodyPr>
          <a:lstStyle/>
          <a:p>
            <a:pPr algn="ctr"/>
            <a:r>
              <a:rPr lang="en-US" sz="1400" i="1" dirty="0" smtClean="0">
                <a:solidFill>
                  <a:srgbClr val="FFFF00"/>
                </a:solidFill>
              </a:rPr>
              <a:t>Most slides in this presentation were developed by Rowan professor Mark Hale.  Professor Hale is a Cognitive </a:t>
            </a:r>
            <a:r>
              <a:rPr lang="en-US" sz="1400" i="1" dirty="0">
                <a:solidFill>
                  <a:srgbClr val="FFFF00"/>
                </a:solidFill>
              </a:rPr>
              <a:t>Psychologist and </a:t>
            </a:r>
            <a:r>
              <a:rPr lang="en-US" sz="1400" i="1" dirty="0" smtClean="0">
                <a:solidFill>
                  <a:srgbClr val="FFFF00"/>
                </a:solidFill>
              </a:rPr>
              <a:t>Human </a:t>
            </a:r>
            <a:r>
              <a:rPr lang="en-US" sz="1400" i="1" dirty="0">
                <a:solidFill>
                  <a:srgbClr val="FFFF00"/>
                </a:solidFill>
              </a:rPr>
              <a:t>Factors </a:t>
            </a:r>
            <a:r>
              <a:rPr lang="en-US" sz="1400" i="1" dirty="0" smtClean="0">
                <a:solidFill>
                  <a:srgbClr val="FFFF00"/>
                </a:solidFill>
              </a:rPr>
              <a:t>Specialist and very gratefully contributed his material to this course in HCI</a:t>
            </a:r>
            <a:endParaRPr lang="en-US" sz="1400" i="1" dirty="0">
              <a:solidFill>
                <a:srgbClr val="FFFF00"/>
              </a:solidFill>
            </a:endParaRPr>
          </a:p>
        </p:txBody>
      </p:sp>
      <p:sp>
        <p:nvSpPr>
          <p:cNvPr id="3" name="Slide Number Placeholder 22"/>
          <p:cNvSpPr>
            <a:spLocks noGrp="1"/>
          </p:cNvSpPr>
          <p:nvPr>
            <p:ph type="sldNum" sz="quarter" idx="11"/>
          </p:nvPr>
        </p:nvSpPr>
        <p:spPr/>
        <p:txBody>
          <a:bodyPr/>
          <a:lstStyle/>
          <a:p>
            <a:fld id="{3F4A2EC8-068D-4062-90EC-1BBD07A3CF5D}" type="slidenum">
              <a:rPr lang="en-US" smtClean="0"/>
              <a:pPr/>
              <a:t>1</a:t>
            </a:fld>
            <a:endParaRPr lang="en-US" dirty="0"/>
          </a:p>
        </p:txBody>
      </p:sp>
      <p:sp>
        <p:nvSpPr>
          <p:cNvPr id="6146" name="Rectangle 2"/>
          <p:cNvSpPr>
            <a:spLocks noGrp="1" noChangeArrowheads="1"/>
          </p:cNvSpPr>
          <p:nvPr>
            <p:ph type="title"/>
          </p:nvPr>
        </p:nvSpPr>
        <p:spPr/>
        <p:txBody>
          <a:bodyPr/>
          <a:lstStyle/>
          <a:p>
            <a:r>
              <a:rPr lang="en-US" smtClean="0"/>
              <a:t>Perception</a:t>
            </a:r>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1"/>
          </p:nvPr>
        </p:nvSpPr>
        <p:spPr/>
        <p:txBody>
          <a:bodyPr/>
          <a:lstStyle/>
          <a:p>
            <a:fld id="{E7EAA158-A428-4DC1-B6DD-110ED716D832}" type="slidenum">
              <a:rPr lang="en-US" smtClean="0"/>
              <a:pPr/>
              <a:t>10</a:t>
            </a:fld>
            <a:endParaRPr lang="en-US" dirty="0"/>
          </a:p>
        </p:txBody>
      </p:sp>
      <p:sp>
        <p:nvSpPr>
          <p:cNvPr id="2" name="Title 1"/>
          <p:cNvSpPr>
            <a:spLocks noGrp="1"/>
          </p:cNvSpPr>
          <p:nvPr>
            <p:ph type="title"/>
          </p:nvPr>
        </p:nvSpPr>
        <p:spPr/>
        <p:txBody>
          <a:bodyPr/>
          <a:lstStyle/>
          <a:p>
            <a:r>
              <a:rPr lang="en-US" dirty="0" smtClean="0"/>
              <a:t>Theories of </a:t>
            </a:r>
            <a:br>
              <a:rPr lang="en-US" dirty="0" smtClean="0"/>
            </a:br>
            <a:r>
              <a:rPr lang="en-US" dirty="0" smtClean="0"/>
              <a:t>Visual Object </a:t>
            </a:r>
            <a:br>
              <a:rPr lang="en-US" dirty="0" smtClean="0"/>
            </a:br>
            <a:r>
              <a:rPr lang="en-US" dirty="0" smtClean="0"/>
              <a:t>Recognition</a:t>
            </a:r>
            <a:endParaRPr lang="en-US" dirty="0"/>
          </a:p>
        </p:txBody>
      </p:sp>
    </p:spTree>
    <p:extLst>
      <p:ext uri="{BB962C8B-B14F-4D97-AF65-F5344CB8AC3E}">
        <p14:creationId xmlns:p14="http://schemas.microsoft.com/office/powerpoint/2010/main" val="30378164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3"/>
          <p:cNvSpPr>
            <a:spLocks noGrp="1"/>
          </p:cNvSpPr>
          <p:nvPr>
            <p:ph sz="half" idx="1"/>
          </p:nvPr>
        </p:nvSpPr>
        <p:spPr/>
        <p:txBody>
          <a:bodyPr/>
          <a:lstStyle/>
          <a:p>
            <a:r>
              <a:rPr lang="en-US" altLang="en-US" sz="2000" dirty="0" smtClean="0"/>
              <a:t>We will concentrate on 3 theories of object recognition </a:t>
            </a:r>
            <a:br>
              <a:rPr lang="en-US" altLang="en-US" sz="2000" dirty="0" smtClean="0"/>
            </a:br>
            <a:r>
              <a:rPr lang="en-US" altLang="en-US" sz="2000" dirty="0" smtClean="0"/>
              <a:t>(many more exist):</a:t>
            </a:r>
          </a:p>
          <a:p>
            <a:endParaRPr lang="en-US" altLang="en-US" sz="2000" dirty="0" smtClean="0"/>
          </a:p>
          <a:p>
            <a:pPr marL="777240" lvl="1" indent="-457200">
              <a:buClr>
                <a:schemeClr val="accent1">
                  <a:lumMod val="75000"/>
                </a:schemeClr>
              </a:buClr>
              <a:buFont typeface="+mj-lt"/>
              <a:buAutoNum type="arabicPeriod"/>
            </a:pPr>
            <a:r>
              <a:rPr lang="en-US" altLang="en-US" sz="1800" dirty="0" smtClean="0"/>
              <a:t>Template-Matching Theory</a:t>
            </a:r>
          </a:p>
          <a:p>
            <a:pPr marL="777240" lvl="1" indent="-457200">
              <a:buClr>
                <a:schemeClr val="accent1">
                  <a:lumMod val="75000"/>
                </a:schemeClr>
              </a:buClr>
              <a:buFont typeface="+mj-lt"/>
              <a:buAutoNum type="arabicPeriod"/>
            </a:pPr>
            <a:r>
              <a:rPr lang="en-US" altLang="en-US" sz="1800" dirty="0" smtClean="0"/>
              <a:t>Feature Analysis Theory</a:t>
            </a:r>
          </a:p>
          <a:p>
            <a:pPr marL="777240" lvl="1" indent="-457200">
              <a:buClr>
                <a:schemeClr val="accent1">
                  <a:lumMod val="75000"/>
                </a:schemeClr>
              </a:buClr>
              <a:buFont typeface="+mj-lt"/>
              <a:buAutoNum type="arabicPeriod"/>
            </a:pPr>
            <a:r>
              <a:rPr lang="en-US" altLang="en-US" sz="1800" dirty="0" smtClean="0"/>
              <a:t>The Recognition-by-Components-Theory</a:t>
            </a:r>
          </a:p>
          <a:p>
            <a:pPr marL="1051560" lvl="2" indent="-457200">
              <a:buClr>
                <a:schemeClr val="accent1">
                  <a:lumMod val="75000"/>
                </a:schemeClr>
              </a:buClr>
            </a:pPr>
            <a:r>
              <a:rPr lang="en-US" altLang="en-US" sz="1600" dirty="0" smtClean="0"/>
              <a:t>AKA Structural Theory</a:t>
            </a:r>
          </a:p>
          <a:p>
            <a:pPr marL="1051560" lvl="2" indent="-457200">
              <a:buClr>
                <a:schemeClr val="accent1">
                  <a:lumMod val="75000"/>
                </a:schemeClr>
              </a:buClr>
            </a:pPr>
            <a:r>
              <a:rPr lang="en-US" altLang="en-US" sz="1600" dirty="0" smtClean="0"/>
              <a:t>GEONS or GEON Theory</a:t>
            </a:r>
          </a:p>
          <a:p>
            <a:endParaRPr lang="en-US" altLang="en-US" sz="2000" dirty="0" smtClean="0"/>
          </a:p>
          <a:p>
            <a:endParaRPr lang="en-US" altLang="en-US" sz="2000" dirty="0" smtClean="0"/>
          </a:p>
          <a:p>
            <a:endParaRPr lang="en-US" altLang="en-US" sz="2000" dirty="0" smtClean="0"/>
          </a:p>
        </p:txBody>
      </p:sp>
      <p:sp>
        <p:nvSpPr>
          <p:cNvPr id="2" name="Content Placeholder 1"/>
          <p:cNvSpPr>
            <a:spLocks noGrp="1"/>
          </p:cNvSpPr>
          <p:nvPr>
            <p:ph sz="half" idx="2"/>
          </p:nvPr>
        </p:nvSpPr>
        <p:spPr/>
        <p:txBody>
          <a:bodyPr>
            <a:normAutofit/>
          </a:bodyPr>
          <a:lstStyle/>
          <a:p>
            <a:r>
              <a:rPr lang="en-US" sz="2000" dirty="0"/>
              <a:t>Template-Matching Theory</a:t>
            </a:r>
          </a:p>
          <a:p>
            <a:pPr lvl="1"/>
            <a:r>
              <a:rPr lang="en-US" sz="1800" dirty="0" smtClean="0"/>
              <a:t>When </a:t>
            </a:r>
            <a:r>
              <a:rPr lang="en-US" sz="1800" dirty="0"/>
              <a:t>you see something you immediately compare it to with a set of “templates” in your head.</a:t>
            </a:r>
          </a:p>
          <a:p>
            <a:pPr lvl="1"/>
            <a:r>
              <a:rPr lang="en-US" sz="1800" dirty="0" smtClean="0"/>
              <a:t>Example</a:t>
            </a:r>
            <a:r>
              <a:rPr lang="en-US" sz="1800" dirty="0"/>
              <a:t>: Q will not fit into the O template because of the squiggly line at the bottom.</a:t>
            </a:r>
          </a:p>
          <a:p>
            <a:endParaRPr lang="en-US" sz="2000" dirty="0"/>
          </a:p>
          <a:p>
            <a:endParaRPr lang="en-US" sz="2000" dirty="0"/>
          </a:p>
        </p:txBody>
      </p:sp>
      <p:sp>
        <p:nvSpPr>
          <p:cNvPr id="4" name="Slide Number Placeholder 22"/>
          <p:cNvSpPr>
            <a:spLocks noGrp="1"/>
          </p:cNvSpPr>
          <p:nvPr>
            <p:ph type="sldNum" sz="quarter" idx="12"/>
          </p:nvPr>
        </p:nvSpPr>
        <p:spPr/>
        <p:txBody>
          <a:bodyPr/>
          <a:lstStyle/>
          <a:p>
            <a:fld id="{AD3FDF5D-92BD-444E-B289-C2BB900CB1BE}" type="slidenum">
              <a:rPr lang="en-US" smtClean="0"/>
              <a:pPr/>
              <a:t>11</a:t>
            </a:fld>
            <a:endParaRPr lang="en-US" dirty="0"/>
          </a:p>
        </p:txBody>
      </p:sp>
      <p:sp>
        <p:nvSpPr>
          <p:cNvPr id="116738" name="Rectangle 2"/>
          <p:cNvSpPr>
            <a:spLocks noGrp="1"/>
          </p:cNvSpPr>
          <p:nvPr>
            <p:ph type="title"/>
          </p:nvPr>
        </p:nvSpPr>
        <p:spPr/>
        <p:txBody>
          <a:bodyPr/>
          <a:lstStyle/>
          <a:p>
            <a:r>
              <a:rPr lang="en-US" smtClean="0"/>
              <a:t>Theories of Visual Object Recognition</a:t>
            </a:r>
            <a:endParaRPr lang="en-US" dirty="0" smtClean="0"/>
          </a:p>
        </p:txBody>
      </p:sp>
      <p:sp>
        <p:nvSpPr>
          <p:cNvPr id="5" name="TextBox 4"/>
          <p:cNvSpPr txBox="1"/>
          <p:nvPr/>
        </p:nvSpPr>
        <p:spPr>
          <a:xfrm>
            <a:off x="3327108" y="6640691"/>
            <a:ext cx="2489784" cy="246221"/>
          </a:xfrm>
          <a:prstGeom prst="rect">
            <a:avLst/>
          </a:prstGeom>
          <a:noFill/>
        </p:spPr>
        <p:txBody>
          <a:bodyPr wrap="none" rtlCol="0">
            <a:spAutoFit/>
          </a:bodyPr>
          <a:lstStyle/>
          <a:p>
            <a:pPr algn="ctr"/>
            <a:r>
              <a:rPr lang="en-US" sz="1000" i="1" dirty="0" smtClean="0"/>
              <a:t>Content courtesy of Professor Mark Hale</a:t>
            </a:r>
            <a:endParaRPr lang="en-US" sz="1000" i="1" dirty="0"/>
          </a:p>
        </p:txBody>
      </p:sp>
    </p:spTree>
    <p:extLst>
      <p:ext uri="{BB962C8B-B14F-4D97-AF65-F5344CB8AC3E}">
        <p14:creationId xmlns:p14="http://schemas.microsoft.com/office/powerpoint/2010/main" val="4732966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3"/>
          <p:cNvSpPr>
            <a:spLocks noGrp="1"/>
          </p:cNvSpPr>
          <p:nvPr>
            <p:ph type="body" idx="1"/>
          </p:nvPr>
        </p:nvSpPr>
        <p:spPr>
          <a:xfrm>
            <a:off x="228600" y="1676400"/>
            <a:ext cx="8763000" cy="4407408"/>
          </a:xfrm>
        </p:spPr>
        <p:txBody>
          <a:bodyPr>
            <a:normAutofit lnSpcReduction="10000"/>
          </a:bodyPr>
          <a:lstStyle/>
          <a:p>
            <a:r>
              <a:rPr lang="en-US" dirty="0" smtClean="0"/>
              <a:t>Many machine recognition systems are based on templates.  </a:t>
            </a:r>
          </a:p>
          <a:p>
            <a:pPr lvl="1"/>
            <a:r>
              <a:rPr lang="en-US" dirty="0" smtClean="0"/>
              <a:t>Numbers on a check. These numbers are specially designed to be recognized by check-sorting computers. </a:t>
            </a:r>
          </a:p>
          <a:p>
            <a:pPr lvl="1"/>
            <a:r>
              <a:rPr lang="en-US" dirty="0" smtClean="0"/>
              <a:t>Each number has a constant, standardized shape that is distinctly different from the others, so the computer will not make a recognition error. </a:t>
            </a:r>
          </a:p>
          <a:p>
            <a:pPr lvl="2"/>
            <a:r>
              <a:rPr lang="en-US" dirty="0" smtClean="0"/>
              <a:t>Back </a:t>
            </a:r>
            <a:r>
              <a:rPr lang="en-US" dirty="0"/>
              <a:t>in the 1960s, a special font called OCR-A was developed that could be used on things like bank checks and so on. Every letter was exactly the same width (so this was an example of what's called a monospace font) and the strokes were carefully designed so each letter could easily be distinguished from all the others. Check-printers were designed so they all used that font, and OCR equipment was designed to recognize it too</a:t>
            </a:r>
            <a:r>
              <a:rPr lang="en-US" dirty="0" smtClean="0"/>
              <a:t>.</a:t>
            </a:r>
            <a:r>
              <a:rPr lang="en-US" dirty="0"/>
              <a:t/>
            </a:r>
            <a:br>
              <a:rPr lang="en-US" dirty="0"/>
            </a:br>
            <a:endParaRPr lang="en-US" dirty="0" smtClean="0"/>
          </a:p>
          <a:p>
            <a:r>
              <a:rPr lang="en-US" dirty="0" smtClean="0"/>
              <a:t>Template matching works well with computer systems but falls short for explaining human object recognition.</a:t>
            </a:r>
          </a:p>
          <a:p>
            <a:r>
              <a:rPr lang="en-US" dirty="0" smtClean="0"/>
              <a:t>Problems with template-matching theory</a:t>
            </a:r>
          </a:p>
          <a:p>
            <a:pPr lvl="1"/>
            <a:r>
              <a:rPr lang="en-US" dirty="0" smtClean="0"/>
              <a:t>It is extremely inflexible. If a letter differs from the appropriate template even slightly, the pattern cannot be recognized.</a:t>
            </a:r>
          </a:p>
          <a:p>
            <a:endParaRPr lang="en-US" dirty="0" smtClean="0"/>
          </a:p>
        </p:txBody>
      </p:sp>
      <p:sp>
        <p:nvSpPr>
          <p:cNvPr id="4" name="Slide Number Placeholder 22"/>
          <p:cNvSpPr>
            <a:spLocks noGrp="1"/>
          </p:cNvSpPr>
          <p:nvPr>
            <p:ph type="sldNum" sz="quarter" idx="12"/>
          </p:nvPr>
        </p:nvSpPr>
        <p:spPr/>
        <p:txBody>
          <a:bodyPr/>
          <a:lstStyle/>
          <a:p>
            <a:fld id="{C3EF69F4-22E7-4162-8DBA-D521177FAB56}" type="slidenum">
              <a:rPr lang="en-US" smtClean="0"/>
              <a:pPr/>
              <a:t>12</a:t>
            </a:fld>
            <a:endParaRPr lang="en-US" dirty="0"/>
          </a:p>
        </p:txBody>
      </p:sp>
      <p:sp>
        <p:nvSpPr>
          <p:cNvPr id="116738" name="Rectangle 2"/>
          <p:cNvSpPr>
            <a:spLocks noGrp="1"/>
          </p:cNvSpPr>
          <p:nvPr>
            <p:ph type="title"/>
          </p:nvPr>
        </p:nvSpPr>
        <p:spPr/>
        <p:txBody>
          <a:bodyPr/>
          <a:lstStyle/>
          <a:p>
            <a:r>
              <a:rPr lang="en-US" smtClean="0"/>
              <a:t>Template-Matching Theory</a:t>
            </a:r>
            <a:endParaRPr lang="en-US" dirty="0" smtClean="0"/>
          </a:p>
        </p:txBody>
      </p:sp>
      <p:sp>
        <p:nvSpPr>
          <p:cNvPr id="5" name="TextBox 4"/>
          <p:cNvSpPr txBox="1"/>
          <p:nvPr/>
        </p:nvSpPr>
        <p:spPr>
          <a:xfrm>
            <a:off x="3327108" y="6640691"/>
            <a:ext cx="2489784" cy="246221"/>
          </a:xfrm>
          <a:prstGeom prst="rect">
            <a:avLst/>
          </a:prstGeom>
          <a:noFill/>
        </p:spPr>
        <p:txBody>
          <a:bodyPr wrap="none" rtlCol="0">
            <a:spAutoFit/>
          </a:bodyPr>
          <a:lstStyle/>
          <a:p>
            <a:pPr algn="ctr"/>
            <a:r>
              <a:rPr lang="en-US" sz="1000" i="1" dirty="0" smtClean="0"/>
              <a:t>Content courtesy of Professor Mark Hale</a:t>
            </a:r>
            <a:endParaRPr lang="en-US" sz="1000" i="1" dirty="0"/>
          </a:p>
        </p:txBody>
      </p:sp>
    </p:spTree>
    <p:extLst>
      <p:ext uri="{BB962C8B-B14F-4D97-AF65-F5344CB8AC3E}">
        <p14:creationId xmlns:p14="http://schemas.microsoft.com/office/powerpoint/2010/main" val="37462736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Image result for numbers on a che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989" y="1616726"/>
            <a:ext cx="4419600" cy="242130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a:defRPr/>
            </a:pPr>
            <a:fld id="{9C097678-34B0-4D5A-867D-C2A7F2DFD624}" type="slidenum">
              <a:rPr lang="en-US" smtClean="0"/>
              <a:pPr>
                <a:defRPr/>
              </a:pPr>
              <a:t>13</a:t>
            </a:fld>
            <a:endParaRPr lang="en-US" dirty="0"/>
          </a:p>
        </p:txBody>
      </p:sp>
      <p:sp>
        <p:nvSpPr>
          <p:cNvPr id="5" name="Title 4"/>
          <p:cNvSpPr>
            <a:spLocks noGrp="1"/>
          </p:cNvSpPr>
          <p:nvPr>
            <p:ph type="title"/>
          </p:nvPr>
        </p:nvSpPr>
        <p:spPr/>
        <p:txBody>
          <a:bodyPr/>
          <a:lstStyle/>
          <a:p>
            <a:pPr algn="l"/>
            <a:r>
              <a:rPr lang="en-US" dirty="0" smtClean="0"/>
              <a:t>Checks with OCR-A Font</a:t>
            </a:r>
            <a:endParaRPr lang="en-US" dirty="0"/>
          </a:p>
        </p:txBody>
      </p:sp>
      <p:pic>
        <p:nvPicPr>
          <p:cNvPr id="1026" name="Picture 2" descr="https://www.bannerbank.com/~/media/bb/advice%20center/identifyingcheck.gif?la=en&amp;h=282&amp;w=5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557969"/>
            <a:ext cx="4762500" cy="26860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numbers on a che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213" y="4754695"/>
            <a:ext cx="4572000" cy="20932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numbers on a check"/>
          <p:cNvPicPr>
            <a:picLocks noChangeAspect="1" noChangeArrowheads="1"/>
          </p:cNvPicPr>
          <p:nvPr/>
        </p:nvPicPr>
        <p:blipFill rotWithShape="1">
          <a:blip r:embed="rId5">
            <a:extLst>
              <a:ext uri="{28A0092B-C50C-407E-A947-70E740481C1C}">
                <a14:useLocalDpi xmlns:a14="http://schemas.microsoft.com/office/drawing/2010/main" val="0"/>
              </a:ext>
            </a:extLst>
          </a:blip>
          <a:srcRect r="25984"/>
          <a:stretch/>
        </p:blipFill>
        <p:spPr bwMode="auto">
          <a:xfrm>
            <a:off x="5759986" y="1015655"/>
            <a:ext cx="3384014" cy="229321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numbers on a check"/>
          <p:cNvPicPr>
            <a:picLocks noChangeAspect="1" noChangeArrowheads="1"/>
          </p:cNvPicPr>
          <p:nvPr/>
        </p:nvPicPr>
        <p:blipFill rotWithShape="1">
          <a:blip r:embed="rId6">
            <a:extLst>
              <a:ext uri="{28A0092B-C50C-407E-A947-70E740481C1C}">
                <a14:useLocalDpi xmlns:a14="http://schemas.microsoft.com/office/drawing/2010/main" val="0"/>
              </a:ext>
            </a:extLst>
          </a:blip>
          <a:srcRect b="26389"/>
          <a:stretch/>
        </p:blipFill>
        <p:spPr bwMode="auto">
          <a:xfrm>
            <a:off x="1066800" y="4249528"/>
            <a:ext cx="4343400" cy="198684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numbers on a check"/>
          <p:cNvPicPr>
            <a:picLocks noChangeAspect="1" noChangeArrowheads="1"/>
          </p:cNvPicPr>
          <p:nvPr/>
        </p:nvPicPr>
        <p:blipFill rotWithShape="1">
          <a:blip r:embed="rId7">
            <a:extLst>
              <a:ext uri="{28A0092B-C50C-407E-A947-70E740481C1C}">
                <a14:useLocalDpi xmlns:a14="http://schemas.microsoft.com/office/drawing/2010/main" val="0"/>
              </a:ext>
            </a:extLst>
          </a:blip>
          <a:srcRect b="4738"/>
          <a:stretch/>
        </p:blipFill>
        <p:spPr bwMode="auto">
          <a:xfrm>
            <a:off x="5311048" y="4174121"/>
            <a:ext cx="3810000" cy="2683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3832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Consider all of </a:t>
            </a:r>
            <a:br>
              <a:rPr lang="en-US" dirty="0" smtClean="0"/>
            </a:br>
            <a:r>
              <a:rPr lang="en-US" dirty="0" smtClean="0"/>
              <a:t>these variations:</a:t>
            </a:r>
            <a:endParaRPr lang="en-US" dirty="0"/>
          </a:p>
        </p:txBody>
      </p:sp>
      <p:sp>
        <p:nvSpPr>
          <p:cNvPr id="4" name="Slide Number Placeholder 22"/>
          <p:cNvSpPr>
            <a:spLocks noGrp="1"/>
          </p:cNvSpPr>
          <p:nvPr>
            <p:ph type="sldNum" sz="quarter" idx="12"/>
          </p:nvPr>
        </p:nvSpPr>
        <p:spPr/>
        <p:txBody>
          <a:bodyPr/>
          <a:lstStyle/>
          <a:p>
            <a:fld id="{76F8F319-619B-4A59-9A6E-2C63783C0BFB}" type="slidenum">
              <a:rPr lang="en-US" smtClean="0"/>
              <a:pPr/>
              <a:t>14</a:t>
            </a:fld>
            <a:endParaRPr lang="en-US" dirty="0"/>
          </a:p>
        </p:txBody>
      </p:sp>
      <p:sp>
        <p:nvSpPr>
          <p:cNvPr id="3" name="Title 2"/>
          <p:cNvSpPr>
            <a:spLocks noGrp="1"/>
          </p:cNvSpPr>
          <p:nvPr>
            <p:ph type="title"/>
          </p:nvPr>
        </p:nvSpPr>
        <p:spPr/>
        <p:txBody>
          <a:bodyPr/>
          <a:lstStyle/>
          <a:p>
            <a:r>
              <a:rPr lang="en-US" dirty="0" smtClean="0"/>
              <a:t>Human Recognition of Letters</a:t>
            </a:r>
            <a:br>
              <a:rPr lang="en-US" dirty="0" smtClean="0"/>
            </a:br>
            <a:r>
              <a:rPr lang="en-US" dirty="0" smtClean="0"/>
              <a:t>Cannot be Template-Based</a:t>
            </a:r>
            <a:endParaRPr lang="en-US" dirty="0"/>
          </a:p>
        </p:txBody>
      </p:sp>
      <p:pic>
        <p:nvPicPr>
          <p:cNvPr id="31747"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t="4669" r="11478" b="5382"/>
          <a:stretch/>
        </p:blipFill>
        <p:spPr bwMode="auto">
          <a:xfrm>
            <a:off x="3505200" y="1600200"/>
            <a:ext cx="5486400" cy="5149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327108" y="6640691"/>
            <a:ext cx="2489784" cy="246221"/>
          </a:xfrm>
          <a:prstGeom prst="rect">
            <a:avLst/>
          </a:prstGeom>
          <a:noFill/>
        </p:spPr>
        <p:txBody>
          <a:bodyPr wrap="none" rtlCol="0">
            <a:spAutoFit/>
          </a:bodyPr>
          <a:lstStyle/>
          <a:p>
            <a:pPr algn="ctr"/>
            <a:r>
              <a:rPr lang="en-US" sz="1000" i="1" dirty="0" smtClean="0"/>
              <a:t>Content courtesy of Professor Mark Hale</a:t>
            </a:r>
            <a:endParaRPr lang="en-US" sz="1000" i="1" dirty="0"/>
          </a:p>
        </p:txBody>
      </p:sp>
    </p:spTree>
    <p:extLst>
      <p:ext uri="{BB962C8B-B14F-4D97-AF65-F5344CB8AC3E}">
        <p14:creationId xmlns:p14="http://schemas.microsoft.com/office/powerpoint/2010/main" val="27348891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3"/>
          <p:cNvSpPr>
            <a:spLocks noGrp="1"/>
          </p:cNvSpPr>
          <p:nvPr>
            <p:ph type="body" idx="1"/>
          </p:nvPr>
        </p:nvSpPr>
        <p:spPr/>
        <p:txBody>
          <a:bodyPr/>
          <a:lstStyle/>
          <a:p>
            <a:r>
              <a:rPr lang="en-US" altLang="en-US" dirty="0" smtClean="0"/>
              <a:t>Problems with template-matching theory</a:t>
            </a:r>
          </a:p>
          <a:p>
            <a:pPr marL="605790" lvl="1" indent="-285750"/>
            <a:r>
              <a:rPr lang="en-US" altLang="en-US" dirty="0" smtClean="0"/>
              <a:t>Template models work only for isolated letters, numbers, and other simple 2D objects presented in their complete form. </a:t>
            </a:r>
          </a:p>
          <a:p>
            <a:pPr marL="605790" lvl="1" indent="-285750"/>
            <a:endParaRPr lang="en-US" altLang="en-US" dirty="0" smtClean="0"/>
          </a:p>
          <a:p>
            <a:pPr marL="605790" lvl="1" indent="-285750"/>
            <a:r>
              <a:rPr lang="en-US" altLang="en-US" dirty="0" smtClean="0"/>
              <a:t>Can’t work with 3D models because of depth and viewing perspective!</a:t>
            </a:r>
          </a:p>
          <a:p>
            <a:pPr marL="605790" lvl="1" indent="-285750"/>
            <a:endParaRPr lang="en-US" altLang="en-US" dirty="0" smtClean="0"/>
          </a:p>
          <a:p>
            <a:pPr marL="605790" lvl="1" indent="-285750"/>
            <a:r>
              <a:rPr lang="en-US" altLang="en-US" dirty="0" smtClean="0"/>
              <a:t>Your perceptual processes must therefore employ a more flexible system than matching a pattern against a specific template.</a:t>
            </a:r>
          </a:p>
          <a:p>
            <a:endParaRPr lang="en-US" altLang="en-US" dirty="0" smtClean="0"/>
          </a:p>
        </p:txBody>
      </p:sp>
      <p:sp>
        <p:nvSpPr>
          <p:cNvPr id="4" name="Slide Number Placeholder 22"/>
          <p:cNvSpPr>
            <a:spLocks noGrp="1"/>
          </p:cNvSpPr>
          <p:nvPr>
            <p:ph type="sldNum" sz="quarter" idx="12"/>
          </p:nvPr>
        </p:nvSpPr>
        <p:spPr/>
        <p:txBody>
          <a:bodyPr/>
          <a:lstStyle/>
          <a:p>
            <a:fld id="{13B40F95-6879-4028-9D10-F204FA844E7B}" type="slidenum">
              <a:rPr lang="en-US" smtClean="0"/>
              <a:pPr/>
              <a:t>15</a:t>
            </a:fld>
            <a:endParaRPr lang="en-US" dirty="0"/>
          </a:p>
        </p:txBody>
      </p:sp>
      <p:sp>
        <p:nvSpPr>
          <p:cNvPr id="116738" name="Rectangle 2"/>
          <p:cNvSpPr>
            <a:spLocks noGrp="1"/>
          </p:cNvSpPr>
          <p:nvPr>
            <p:ph type="title"/>
          </p:nvPr>
        </p:nvSpPr>
        <p:spPr/>
        <p:txBody>
          <a:bodyPr/>
          <a:lstStyle/>
          <a:p>
            <a:r>
              <a:rPr lang="en-US" smtClean="0"/>
              <a:t>Template-Matching Theory</a:t>
            </a:r>
            <a:endParaRPr lang="en-US" dirty="0" smtClean="0"/>
          </a:p>
        </p:txBody>
      </p:sp>
      <p:sp>
        <p:nvSpPr>
          <p:cNvPr id="5" name="TextBox 4"/>
          <p:cNvSpPr txBox="1"/>
          <p:nvPr/>
        </p:nvSpPr>
        <p:spPr>
          <a:xfrm>
            <a:off x="3327108" y="6640691"/>
            <a:ext cx="2489784" cy="246221"/>
          </a:xfrm>
          <a:prstGeom prst="rect">
            <a:avLst/>
          </a:prstGeom>
          <a:noFill/>
        </p:spPr>
        <p:txBody>
          <a:bodyPr wrap="none" rtlCol="0">
            <a:spAutoFit/>
          </a:bodyPr>
          <a:lstStyle/>
          <a:p>
            <a:pPr algn="ctr"/>
            <a:r>
              <a:rPr lang="en-US" sz="1000" i="1" dirty="0" smtClean="0"/>
              <a:t>Content courtesy of Professor Mark Hale</a:t>
            </a:r>
            <a:endParaRPr lang="en-US" sz="1000" i="1" dirty="0"/>
          </a:p>
        </p:txBody>
      </p:sp>
    </p:spTree>
    <p:extLst>
      <p:ext uri="{BB962C8B-B14F-4D97-AF65-F5344CB8AC3E}">
        <p14:creationId xmlns:p14="http://schemas.microsoft.com/office/powerpoint/2010/main" val="27063509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3"/>
          <p:cNvSpPr>
            <a:spLocks noGrp="1"/>
          </p:cNvSpPr>
          <p:nvPr>
            <p:ph type="body" idx="1"/>
          </p:nvPr>
        </p:nvSpPr>
        <p:spPr/>
        <p:txBody>
          <a:bodyPr/>
          <a:lstStyle/>
          <a:p>
            <a:r>
              <a:rPr lang="en-US" altLang="en-US" dirty="0" smtClean="0"/>
              <a:t>Feature-analysis theory (FAT) proposes a more flexible approach, in which a visual stimulus is composed of a small number of characteristics or components.</a:t>
            </a:r>
          </a:p>
          <a:p>
            <a:pPr>
              <a:spcBef>
                <a:spcPts val="1200"/>
              </a:spcBef>
            </a:pPr>
            <a:r>
              <a:rPr lang="en-US" altLang="en-US" dirty="0" smtClean="0"/>
              <a:t>FAT may explain the way we recognize letters of the alphabet. </a:t>
            </a:r>
          </a:p>
          <a:p>
            <a:pPr lvl="1"/>
            <a:r>
              <a:rPr lang="en-US" altLang="en-US" dirty="0" smtClean="0"/>
              <a:t>This theory argues that we store a list of distinctive features for each letter. </a:t>
            </a:r>
          </a:p>
          <a:p>
            <a:pPr lvl="1"/>
            <a:r>
              <a:rPr lang="en-US" altLang="en-US" dirty="0" smtClean="0"/>
              <a:t>For example, the letter R includes a curved component, a vertical line, and a diagonal line. </a:t>
            </a:r>
          </a:p>
          <a:p>
            <a:pPr>
              <a:spcBef>
                <a:spcPts val="1200"/>
              </a:spcBef>
            </a:pPr>
            <a:r>
              <a:rPr lang="en-US" altLang="en-US" dirty="0" smtClean="0"/>
              <a:t>When you look at a new letter, your visual system notes the presence/absence of the various features. </a:t>
            </a:r>
          </a:p>
          <a:p>
            <a:pPr>
              <a:spcBef>
                <a:spcPts val="1200"/>
              </a:spcBef>
            </a:pPr>
            <a:r>
              <a:rPr lang="en-US" altLang="en-US" dirty="0" smtClean="0"/>
              <a:t>It then compares this list with the features stored in memory for each letter of the alphabet.</a:t>
            </a:r>
          </a:p>
          <a:p>
            <a:pPr>
              <a:spcBef>
                <a:spcPts val="1200"/>
              </a:spcBef>
            </a:pPr>
            <a:r>
              <a:rPr lang="en-US" altLang="en-US" dirty="0" smtClean="0"/>
              <a:t>Features can vary slightly and still be recognized.</a:t>
            </a:r>
          </a:p>
        </p:txBody>
      </p:sp>
      <p:sp>
        <p:nvSpPr>
          <p:cNvPr id="4" name="Slide Number Placeholder 22"/>
          <p:cNvSpPr>
            <a:spLocks noGrp="1"/>
          </p:cNvSpPr>
          <p:nvPr>
            <p:ph type="sldNum" sz="quarter" idx="12"/>
          </p:nvPr>
        </p:nvSpPr>
        <p:spPr/>
        <p:txBody>
          <a:bodyPr/>
          <a:lstStyle/>
          <a:p>
            <a:fld id="{CFFF246D-C318-4D03-B57A-91251408935F}" type="slidenum">
              <a:rPr lang="en-US" smtClean="0"/>
              <a:pPr/>
              <a:t>16</a:t>
            </a:fld>
            <a:endParaRPr lang="en-US" dirty="0"/>
          </a:p>
        </p:txBody>
      </p:sp>
      <p:sp>
        <p:nvSpPr>
          <p:cNvPr id="116738" name="Rectangle 2"/>
          <p:cNvSpPr>
            <a:spLocks noGrp="1"/>
          </p:cNvSpPr>
          <p:nvPr>
            <p:ph type="title"/>
          </p:nvPr>
        </p:nvSpPr>
        <p:spPr/>
        <p:txBody>
          <a:bodyPr/>
          <a:lstStyle/>
          <a:p>
            <a:r>
              <a:rPr lang="en-US" smtClean="0"/>
              <a:t>Feature-Analysis Theory</a:t>
            </a:r>
            <a:endParaRPr lang="en-US" dirty="0" smtClean="0"/>
          </a:p>
        </p:txBody>
      </p:sp>
      <p:sp>
        <p:nvSpPr>
          <p:cNvPr id="5" name="TextBox 4"/>
          <p:cNvSpPr txBox="1"/>
          <p:nvPr/>
        </p:nvSpPr>
        <p:spPr>
          <a:xfrm>
            <a:off x="3327108" y="6640691"/>
            <a:ext cx="2489784" cy="246221"/>
          </a:xfrm>
          <a:prstGeom prst="rect">
            <a:avLst/>
          </a:prstGeom>
          <a:noFill/>
        </p:spPr>
        <p:txBody>
          <a:bodyPr wrap="none" rtlCol="0">
            <a:spAutoFit/>
          </a:bodyPr>
          <a:lstStyle/>
          <a:p>
            <a:pPr algn="ctr"/>
            <a:r>
              <a:rPr lang="en-US" sz="1000" i="1" dirty="0" smtClean="0"/>
              <a:t>Content courtesy of Professor Mark Hale</a:t>
            </a:r>
            <a:endParaRPr lang="en-US" sz="1000" i="1" dirty="0"/>
          </a:p>
        </p:txBody>
      </p:sp>
    </p:spTree>
    <p:extLst>
      <p:ext uri="{BB962C8B-B14F-4D97-AF65-F5344CB8AC3E}">
        <p14:creationId xmlns:p14="http://schemas.microsoft.com/office/powerpoint/2010/main" val="42008330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07F2900-5421-4617-BFC5-27EF48868138}" type="slidenum">
              <a:rPr lang="en-US" smtClean="0"/>
              <a:pPr/>
              <a:t>17</a:t>
            </a:fld>
            <a:endParaRPr lang="en-US" dirty="0"/>
          </a:p>
        </p:txBody>
      </p:sp>
      <p:pic>
        <p:nvPicPr>
          <p:cNvPr id="34819" name="Picture 2"/>
          <p:cNvPicPr>
            <a:picLocks noGrp="1" noChangeAspect="1" noChangeArrowheads="1"/>
          </p:cNvPicPr>
          <p:nvPr>
            <p:ph idx="4294967295"/>
          </p:nvPr>
        </p:nvPicPr>
        <p:blipFill rotWithShape="1">
          <a:blip r:embed="rId2">
            <a:extLst>
              <a:ext uri="{28A0092B-C50C-407E-A947-70E740481C1C}">
                <a14:useLocalDpi xmlns:a14="http://schemas.microsoft.com/office/drawing/2010/main" val="0"/>
              </a:ext>
            </a:extLst>
          </a:blip>
          <a:srcRect l="3125" t="9550" r="3882" b="2201"/>
          <a:stretch/>
        </p:blipFill>
        <p:spPr>
          <a:xfrm>
            <a:off x="838200" y="152400"/>
            <a:ext cx="6858000" cy="6396700"/>
          </a:xfrm>
        </p:spPr>
      </p:pic>
      <p:sp>
        <p:nvSpPr>
          <p:cNvPr id="6" name="TextBox 5"/>
          <p:cNvSpPr txBox="1"/>
          <p:nvPr/>
        </p:nvSpPr>
        <p:spPr>
          <a:xfrm>
            <a:off x="3327108" y="6640691"/>
            <a:ext cx="2489784" cy="246221"/>
          </a:xfrm>
          <a:prstGeom prst="rect">
            <a:avLst/>
          </a:prstGeom>
          <a:noFill/>
        </p:spPr>
        <p:txBody>
          <a:bodyPr wrap="none" rtlCol="0">
            <a:spAutoFit/>
          </a:bodyPr>
          <a:lstStyle/>
          <a:p>
            <a:pPr algn="ctr"/>
            <a:r>
              <a:rPr lang="en-US" sz="1000" i="1" dirty="0" smtClean="0"/>
              <a:t>Content courtesy of Professor Mark Hale</a:t>
            </a:r>
            <a:endParaRPr lang="en-US" sz="1000" i="1" dirty="0"/>
          </a:p>
        </p:txBody>
      </p:sp>
    </p:spTree>
    <p:extLst>
      <p:ext uri="{BB962C8B-B14F-4D97-AF65-F5344CB8AC3E}">
        <p14:creationId xmlns:p14="http://schemas.microsoft.com/office/powerpoint/2010/main" val="2803378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3"/>
          <p:cNvSpPr>
            <a:spLocks noGrp="1"/>
          </p:cNvSpPr>
          <p:nvPr>
            <p:ph type="body" idx="1"/>
          </p:nvPr>
        </p:nvSpPr>
        <p:spPr/>
        <p:txBody>
          <a:bodyPr>
            <a:normAutofit lnSpcReduction="10000"/>
          </a:bodyPr>
          <a:lstStyle/>
          <a:p>
            <a:r>
              <a:rPr lang="en-US" altLang="en-US" dirty="0" smtClean="0"/>
              <a:t>FAT research mostly applies to letter and number recognition though it can help to explain simple designs and illustrations.</a:t>
            </a:r>
            <a:br>
              <a:rPr lang="en-US" altLang="en-US" dirty="0" smtClean="0"/>
            </a:br>
            <a:endParaRPr lang="en-US" altLang="en-US" dirty="0" smtClean="0"/>
          </a:p>
          <a:p>
            <a:r>
              <a:rPr lang="en-US" altLang="en-US" dirty="0" smtClean="0"/>
              <a:t>Evidence for FAT?</a:t>
            </a:r>
          </a:p>
          <a:p>
            <a:pPr lvl="1"/>
            <a:r>
              <a:rPr lang="en-US" altLang="en-US" dirty="0" smtClean="0"/>
              <a:t>Eleanor Gibson (1969) demonstrated that people require a relatively long time to decide whether one letter is different from a second letter when those two letters share a large number of critical features. (Psychological Evidence) </a:t>
            </a:r>
          </a:p>
          <a:p>
            <a:pPr lvl="2"/>
            <a:r>
              <a:rPr lang="en-US" altLang="en-US" dirty="0" smtClean="0"/>
              <a:t>Example: Decision time when comparing two letters was longer when </a:t>
            </a:r>
            <a:br>
              <a:rPr lang="en-US" altLang="en-US" dirty="0" smtClean="0"/>
            </a:br>
            <a:r>
              <a:rPr lang="en-US" altLang="en-US" dirty="0" smtClean="0"/>
              <a:t>comparing P and R then P and Q.</a:t>
            </a:r>
          </a:p>
          <a:p>
            <a:pPr lvl="1"/>
            <a:r>
              <a:rPr lang="en-US" altLang="en-US" dirty="0" smtClean="0"/>
              <a:t>Hubel and </a:t>
            </a:r>
            <a:r>
              <a:rPr lang="en-US" altLang="en-US" dirty="0" err="1" smtClean="0"/>
              <a:t>Weisel’s</a:t>
            </a:r>
            <a:r>
              <a:rPr lang="en-US" altLang="en-US" dirty="0" smtClean="0"/>
              <a:t> experiment with cats found that certain neurons responded maximally to specific line orientations. (Neurological evidence) </a:t>
            </a:r>
          </a:p>
          <a:p>
            <a:pPr marL="45720" indent="0">
              <a:buNone/>
            </a:pPr>
            <a:endParaRPr lang="en-US" altLang="en-US" dirty="0" smtClean="0"/>
          </a:p>
          <a:p>
            <a:r>
              <a:rPr lang="en-US" altLang="en-US" dirty="0" smtClean="0"/>
              <a:t>Therefore, we have specific neurons </a:t>
            </a:r>
            <a:r>
              <a:rPr lang="en-US" altLang="en-US" dirty="0"/>
              <a:t>called </a:t>
            </a:r>
            <a:r>
              <a:rPr lang="en-US" altLang="en-US" dirty="0" smtClean="0"/>
              <a:t>feature </a:t>
            </a:r>
            <a:r>
              <a:rPr lang="en-US" altLang="en-US" dirty="0"/>
              <a:t>detector cells that </a:t>
            </a:r>
            <a:r>
              <a:rPr lang="en-US" altLang="en-US" dirty="0" smtClean="0"/>
              <a:t>directly respond to certain features.</a:t>
            </a:r>
          </a:p>
          <a:p>
            <a:pPr lvl="1"/>
            <a:endParaRPr lang="en-US" altLang="en-US" dirty="0" smtClean="0"/>
          </a:p>
          <a:p>
            <a:endParaRPr lang="en-US" altLang="en-US" dirty="0" smtClean="0"/>
          </a:p>
        </p:txBody>
      </p:sp>
      <p:sp>
        <p:nvSpPr>
          <p:cNvPr id="4" name="Slide Number Placeholder 22"/>
          <p:cNvSpPr>
            <a:spLocks noGrp="1"/>
          </p:cNvSpPr>
          <p:nvPr>
            <p:ph type="sldNum" sz="quarter" idx="12"/>
          </p:nvPr>
        </p:nvSpPr>
        <p:spPr/>
        <p:txBody>
          <a:bodyPr/>
          <a:lstStyle/>
          <a:p>
            <a:fld id="{09AB1590-A631-455C-9D08-EADF1BDD030B}" type="slidenum">
              <a:rPr lang="en-US" smtClean="0"/>
              <a:pPr/>
              <a:t>18</a:t>
            </a:fld>
            <a:endParaRPr lang="en-US" dirty="0"/>
          </a:p>
        </p:txBody>
      </p:sp>
      <p:sp>
        <p:nvSpPr>
          <p:cNvPr id="116738" name="Rectangle 2"/>
          <p:cNvSpPr>
            <a:spLocks noGrp="1"/>
          </p:cNvSpPr>
          <p:nvPr>
            <p:ph type="title"/>
          </p:nvPr>
        </p:nvSpPr>
        <p:spPr/>
        <p:txBody>
          <a:bodyPr/>
          <a:lstStyle/>
          <a:p>
            <a:r>
              <a:rPr lang="en-US" smtClean="0"/>
              <a:t>Feature-Analysis Theory</a:t>
            </a:r>
            <a:endParaRPr lang="en-US" dirty="0" smtClean="0"/>
          </a:p>
        </p:txBody>
      </p:sp>
      <p:sp>
        <p:nvSpPr>
          <p:cNvPr id="5" name="TextBox 4"/>
          <p:cNvSpPr txBox="1"/>
          <p:nvPr/>
        </p:nvSpPr>
        <p:spPr>
          <a:xfrm>
            <a:off x="3327108" y="6640691"/>
            <a:ext cx="2489784" cy="246221"/>
          </a:xfrm>
          <a:prstGeom prst="rect">
            <a:avLst/>
          </a:prstGeom>
          <a:noFill/>
        </p:spPr>
        <p:txBody>
          <a:bodyPr wrap="none" rtlCol="0">
            <a:spAutoFit/>
          </a:bodyPr>
          <a:lstStyle/>
          <a:p>
            <a:pPr algn="ctr"/>
            <a:r>
              <a:rPr lang="en-US" sz="1000" i="1" dirty="0" smtClean="0"/>
              <a:t>Content courtesy of Professor Mark Hale</a:t>
            </a:r>
            <a:endParaRPr lang="en-US" sz="1000" i="1" dirty="0"/>
          </a:p>
        </p:txBody>
      </p:sp>
    </p:spTree>
    <p:extLst>
      <p:ext uri="{BB962C8B-B14F-4D97-AF65-F5344CB8AC3E}">
        <p14:creationId xmlns:p14="http://schemas.microsoft.com/office/powerpoint/2010/main" val="33847427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3"/>
          <p:cNvSpPr>
            <a:spLocks noGrp="1"/>
          </p:cNvSpPr>
          <p:nvPr>
            <p:ph type="body" idx="1"/>
          </p:nvPr>
        </p:nvSpPr>
        <p:spPr/>
        <p:txBody>
          <a:bodyPr>
            <a:normAutofit/>
          </a:bodyPr>
          <a:lstStyle/>
          <a:p>
            <a:r>
              <a:rPr lang="en-US" altLang="en-US" sz="2400" dirty="0" smtClean="0"/>
              <a:t>The Problems with FAT</a:t>
            </a:r>
          </a:p>
          <a:p>
            <a:pPr lvl="1"/>
            <a:r>
              <a:rPr lang="en-US" altLang="en-US" sz="2000" dirty="0" smtClean="0"/>
              <a:t>FAT simply lists features contained in a stimulus regardless of their interrelationship.  </a:t>
            </a:r>
          </a:p>
          <a:p>
            <a:pPr lvl="2"/>
            <a:r>
              <a:rPr lang="en-US" altLang="en-US" sz="1800" dirty="0" smtClean="0"/>
              <a:t>- e.g., T and L have the same exact features!</a:t>
            </a:r>
          </a:p>
          <a:p>
            <a:pPr lvl="1"/>
            <a:endParaRPr lang="en-US" altLang="en-US" sz="2000" dirty="0" smtClean="0"/>
          </a:p>
          <a:p>
            <a:pPr lvl="1"/>
            <a:r>
              <a:rPr lang="en-US" altLang="en-US" sz="2000" dirty="0" smtClean="0"/>
              <a:t>FAT works with simple 2D letters and numbers but can’t explain the complex shapes that occur in nature.</a:t>
            </a:r>
          </a:p>
          <a:p>
            <a:pPr lvl="2"/>
            <a:r>
              <a:rPr lang="en-US" altLang="en-US" sz="1800" dirty="0" smtClean="0"/>
              <a:t>How could you recognize a horse according to FAT?</a:t>
            </a:r>
          </a:p>
          <a:p>
            <a:pPr lvl="1"/>
            <a:endParaRPr lang="en-US" altLang="en-US" sz="2000" dirty="0" smtClean="0"/>
          </a:p>
          <a:p>
            <a:pPr lvl="1"/>
            <a:r>
              <a:rPr lang="en-US" altLang="en-US" sz="2000" dirty="0" smtClean="0"/>
              <a:t>Movement further complicates this lack of ability to explain depth because it also distorts viewing perspective.</a:t>
            </a:r>
          </a:p>
          <a:p>
            <a:pPr lvl="1"/>
            <a:endParaRPr lang="en-US" altLang="en-US" sz="2000" dirty="0" smtClean="0"/>
          </a:p>
          <a:p>
            <a:endParaRPr lang="en-US" altLang="en-US" sz="2400" dirty="0" smtClean="0"/>
          </a:p>
        </p:txBody>
      </p:sp>
      <p:sp>
        <p:nvSpPr>
          <p:cNvPr id="4" name="Slide Number Placeholder 22"/>
          <p:cNvSpPr>
            <a:spLocks noGrp="1"/>
          </p:cNvSpPr>
          <p:nvPr>
            <p:ph type="sldNum" sz="quarter" idx="12"/>
          </p:nvPr>
        </p:nvSpPr>
        <p:spPr/>
        <p:txBody>
          <a:bodyPr/>
          <a:lstStyle/>
          <a:p>
            <a:fld id="{977A87F0-BEAF-4D2A-8706-6CF9F9269809}" type="slidenum">
              <a:rPr lang="en-US" smtClean="0"/>
              <a:pPr/>
              <a:t>19</a:t>
            </a:fld>
            <a:endParaRPr lang="en-US" dirty="0"/>
          </a:p>
        </p:txBody>
      </p:sp>
      <p:sp>
        <p:nvSpPr>
          <p:cNvPr id="116738" name="Rectangle 2"/>
          <p:cNvSpPr>
            <a:spLocks noGrp="1"/>
          </p:cNvSpPr>
          <p:nvPr>
            <p:ph type="title"/>
          </p:nvPr>
        </p:nvSpPr>
        <p:spPr/>
        <p:txBody>
          <a:bodyPr/>
          <a:lstStyle/>
          <a:p>
            <a:r>
              <a:rPr lang="en-US" smtClean="0"/>
              <a:t>Feature-Analysis Theory</a:t>
            </a:r>
            <a:endParaRPr lang="en-US" dirty="0" smtClean="0"/>
          </a:p>
        </p:txBody>
      </p:sp>
      <p:sp>
        <p:nvSpPr>
          <p:cNvPr id="5" name="TextBox 4"/>
          <p:cNvSpPr txBox="1"/>
          <p:nvPr/>
        </p:nvSpPr>
        <p:spPr>
          <a:xfrm>
            <a:off x="3327108" y="6640691"/>
            <a:ext cx="2489784" cy="246221"/>
          </a:xfrm>
          <a:prstGeom prst="rect">
            <a:avLst/>
          </a:prstGeom>
          <a:noFill/>
        </p:spPr>
        <p:txBody>
          <a:bodyPr wrap="none" rtlCol="0">
            <a:spAutoFit/>
          </a:bodyPr>
          <a:lstStyle/>
          <a:p>
            <a:pPr algn="ctr"/>
            <a:r>
              <a:rPr lang="en-US" sz="1000" i="1" dirty="0" smtClean="0"/>
              <a:t>Content courtesy of Professor Mark Hale</a:t>
            </a:r>
            <a:endParaRPr lang="en-US" sz="1000" i="1" dirty="0"/>
          </a:p>
        </p:txBody>
      </p:sp>
    </p:spTree>
    <p:extLst>
      <p:ext uri="{BB962C8B-B14F-4D97-AF65-F5344CB8AC3E}">
        <p14:creationId xmlns:p14="http://schemas.microsoft.com/office/powerpoint/2010/main" val="26862835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3"/>
          <p:cNvSpPr>
            <a:spLocks noGrp="1"/>
          </p:cNvSpPr>
          <p:nvPr>
            <p:ph idx="1"/>
          </p:nvPr>
        </p:nvSpPr>
        <p:spPr>
          <a:xfrm>
            <a:off x="228601" y="1719071"/>
            <a:ext cx="4419599" cy="4407408"/>
          </a:xfrm>
        </p:spPr>
        <p:txBody>
          <a:bodyPr>
            <a:noAutofit/>
          </a:bodyPr>
          <a:lstStyle/>
          <a:p>
            <a:r>
              <a:rPr lang="en-US" altLang="en-US" sz="1800" dirty="0"/>
              <a:t>Perception uses previous knowledge to gather and interpret the stimuli registered by the senses</a:t>
            </a:r>
            <a:r>
              <a:rPr lang="en-US" altLang="en-US" sz="1800" dirty="0" smtClean="0"/>
              <a:t>.</a:t>
            </a:r>
            <a:br>
              <a:rPr lang="en-US" altLang="en-US" sz="1800" dirty="0" smtClean="0"/>
            </a:br>
            <a:endParaRPr lang="en-US" altLang="en-US" sz="1800" dirty="0"/>
          </a:p>
          <a:p>
            <a:r>
              <a:rPr lang="en-US" altLang="en-US" sz="1800" dirty="0" smtClean="0"/>
              <a:t>Notice </a:t>
            </a:r>
            <a:r>
              <a:rPr lang="en-US" altLang="en-US" sz="1800" dirty="0"/>
              <a:t>that perception combines aspects of both the outside world (the stimuli) and your own inner world (your previous knowledge). </a:t>
            </a:r>
          </a:p>
          <a:p>
            <a:endParaRPr lang="en-US" altLang="en-US" sz="1800" dirty="0" smtClean="0"/>
          </a:p>
          <a:p>
            <a:endParaRPr lang="en-US" altLang="en-US" sz="1800" dirty="0" smtClean="0"/>
          </a:p>
          <a:p>
            <a:endParaRPr lang="en-US" altLang="en-US" sz="1800" dirty="0" smtClean="0"/>
          </a:p>
        </p:txBody>
      </p:sp>
      <p:sp>
        <p:nvSpPr>
          <p:cNvPr id="4" name="Slide Number Placeholder 22"/>
          <p:cNvSpPr>
            <a:spLocks noGrp="1"/>
          </p:cNvSpPr>
          <p:nvPr>
            <p:ph type="sldNum" sz="quarter" idx="12"/>
          </p:nvPr>
        </p:nvSpPr>
        <p:spPr/>
        <p:txBody>
          <a:bodyPr/>
          <a:lstStyle/>
          <a:p>
            <a:fld id="{82511584-C408-448B-A339-243CB87BF998}" type="slidenum">
              <a:rPr lang="en-US" smtClean="0"/>
              <a:pPr/>
              <a:t>2</a:t>
            </a:fld>
            <a:endParaRPr lang="en-US" dirty="0"/>
          </a:p>
        </p:txBody>
      </p:sp>
      <p:sp>
        <p:nvSpPr>
          <p:cNvPr id="115714" name="Rectangle 2"/>
          <p:cNvSpPr>
            <a:spLocks noGrp="1"/>
          </p:cNvSpPr>
          <p:nvPr>
            <p:ph type="title"/>
          </p:nvPr>
        </p:nvSpPr>
        <p:spPr/>
        <p:txBody>
          <a:bodyPr/>
          <a:lstStyle/>
          <a:p>
            <a:r>
              <a:rPr lang="en-US" dirty="0" smtClean="0"/>
              <a:t>Perception</a:t>
            </a:r>
          </a:p>
        </p:txBody>
      </p:sp>
      <p:sp>
        <p:nvSpPr>
          <p:cNvPr id="8" name="TextBox 7"/>
          <p:cNvSpPr txBox="1"/>
          <p:nvPr/>
        </p:nvSpPr>
        <p:spPr>
          <a:xfrm>
            <a:off x="3142763" y="6640691"/>
            <a:ext cx="2858475" cy="246221"/>
          </a:xfrm>
          <a:prstGeom prst="rect">
            <a:avLst/>
          </a:prstGeom>
          <a:noFill/>
        </p:spPr>
        <p:txBody>
          <a:bodyPr wrap="none" rtlCol="0">
            <a:spAutoFit/>
          </a:bodyPr>
          <a:lstStyle/>
          <a:p>
            <a:pPr algn="ctr"/>
            <a:r>
              <a:rPr lang="en-US" sz="1000" i="1" dirty="0" smtClean="0"/>
              <a:t>Some content courtesy of Professor Mark Hale</a:t>
            </a:r>
            <a:endParaRPr lang="en-US" sz="1000" i="1" dirty="0"/>
          </a:p>
        </p:txBody>
      </p:sp>
      <p:grpSp>
        <p:nvGrpSpPr>
          <p:cNvPr id="13" name="Group 12"/>
          <p:cNvGrpSpPr/>
          <p:nvPr/>
        </p:nvGrpSpPr>
        <p:grpSpPr>
          <a:xfrm>
            <a:off x="5970680" y="251460"/>
            <a:ext cx="2407098" cy="2576512"/>
            <a:chOff x="6372164" y="251460"/>
            <a:chExt cx="2407098" cy="2576512"/>
          </a:xfrm>
        </p:grpSpPr>
        <p:grpSp>
          <p:nvGrpSpPr>
            <p:cNvPr id="9" name="Group 8"/>
            <p:cNvGrpSpPr/>
            <p:nvPr/>
          </p:nvGrpSpPr>
          <p:grpSpPr>
            <a:xfrm>
              <a:off x="6372164" y="251460"/>
              <a:ext cx="2407098" cy="2576512"/>
              <a:chOff x="6629400" y="251460"/>
              <a:chExt cx="2407098" cy="2576512"/>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400" y="251460"/>
                <a:ext cx="2407098" cy="2576512"/>
              </a:xfrm>
              <a:prstGeom prst="rect">
                <a:avLst/>
              </a:prstGeom>
            </p:spPr>
          </p:pic>
          <p:sp>
            <p:nvSpPr>
              <p:cNvPr id="5" name="Freeform 4"/>
              <p:cNvSpPr/>
              <p:nvPr/>
            </p:nvSpPr>
            <p:spPr>
              <a:xfrm>
                <a:off x="6797040" y="685800"/>
                <a:ext cx="1982222" cy="624840"/>
              </a:xfrm>
              <a:custGeom>
                <a:avLst/>
                <a:gdLst>
                  <a:gd name="connsiteX0" fmla="*/ 1928882 w 1982222"/>
                  <a:gd name="connsiteY0" fmla="*/ 99060 h 624840"/>
                  <a:gd name="connsiteX1" fmla="*/ 1875542 w 1982222"/>
                  <a:gd name="connsiteY1" fmla="*/ 91440 h 624840"/>
                  <a:gd name="connsiteX2" fmla="*/ 1806962 w 1982222"/>
                  <a:gd name="connsiteY2" fmla="*/ 83820 h 624840"/>
                  <a:gd name="connsiteX3" fmla="*/ 1753622 w 1982222"/>
                  <a:gd name="connsiteY3" fmla="*/ 60960 h 624840"/>
                  <a:gd name="connsiteX4" fmla="*/ 1715522 w 1982222"/>
                  <a:gd name="connsiteY4" fmla="*/ 38100 h 624840"/>
                  <a:gd name="connsiteX5" fmla="*/ 1669802 w 1982222"/>
                  <a:gd name="connsiteY5" fmla="*/ 22860 h 624840"/>
                  <a:gd name="connsiteX6" fmla="*/ 1441202 w 1982222"/>
                  <a:gd name="connsiteY6" fmla="*/ 22860 h 624840"/>
                  <a:gd name="connsiteX7" fmla="*/ 1395482 w 1982222"/>
                  <a:gd name="connsiteY7" fmla="*/ 7620 h 624840"/>
                  <a:gd name="connsiteX8" fmla="*/ 1342142 w 1982222"/>
                  <a:gd name="connsiteY8" fmla="*/ 0 h 624840"/>
                  <a:gd name="connsiteX9" fmla="*/ 1288802 w 1982222"/>
                  <a:gd name="connsiteY9" fmla="*/ 7620 h 624840"/>
                  <a:gd name="connsiteX10" fmla="*/ 1220222 w 1982222"/>
                  <a:gd name="connsiteY10" fmla="*/ 38100 h 624840"/>
                  <a:gd name="connsiteX11" fmla="*/ 1128782 w 1982222"/>
                  <a:gd name="connsiteY11" fmla="*/ 53340 h 624840"/>
                  <a:gd name="connsiteX12" fmla="*/ 961142 w 1982222"/>
                  <a:gd name="connsiteY12" fmla="*/ 38100 h 624840"/>
                  <a:gd name="connsiteX13" fmla="*/ 938282 w 1982222"/>
                  <a:gd name="connsiteY13" fmla="*/ 30480 h 624840"/>
                  <a:gd name="connsiteX14" fmla="*/ 839222 w 1982222"/>
                  <a:gd name="connsiteY14" fmla="*/ 38100 h 624840"/>
                  <a:gd name="connsiteX15" fmla="*/ 763022 w 1982222"/>
                  <a:gd name="connsiteY15" fmla="*/ 53340 h 624840"/>
                  <a:gd name="connsiteX16" fmla="*/ 328682 w 1982222"/>
                  <a:gd name="connsiteY16" fmla="*/ 38100 h 624840"/>
                  <a:gd name="connsiteX17" fmla="*/ 267722 w 1982222"/>
                  <a:gd name="connsiteY17" fmla="*/ 15240 h 624840"/>
                  <a:gd name="connsiteX18" fmla="*/ 206762 w 1982222"/>
                  <a:gd name="connsiteY18" fmla="*/ 22860 h 624840"/>
                  <a:gd name="connsiteX19" fmla="*/ 161042 w 1982222"/>
                  <a:gd name="connsiteY19" fmla="*/ 38100 h 624840"/>
                  <a:gd name="connsiteX20" fmla="*/ 115322 w 1982222"/>
                  <a:gd name="connsiteY20" fmla="*/ 53340 h 624840"/>
                  <a:gd name="connsiteX21" fmla="*/ 69602 w 1982222"/>
                  <a:gd name="connsiteY21" fmla="*/ 68580 h 624840"/>
                  <a:gd name="connsiteX22" fmla="*/ 46742 w 1982222"/>
                  <a:gd name="connsiteY22" fmla="*/ 76200 h 624840"/>
                  <a:gd name="connsiteX23" fmla="*/ 31502 w 1982222"/>
                  <a:gd name="connsiteY23" fmla="*/ 426720 h 624840"/>
                  <a:gd name="connsiteX24" fmla="*/ 61982 w 1982222"/>
                  <a:gd name="connsiteY24" fmla="*/ 472440 h 624840"/>
                  <a:gd name="connsiteX25" fmla="*/ 77222 w 1982222"/>
                  <a:gd name="connsiteY25" fmla="*/ 541020 h 624840"/>
                  <a:gd name="connsiteX26" fmla="*/ 92462 w 1982222"/>
                  <a:gd name="connsiteY26" fmla="*/ 586740 h 624840"/>
                  <a:gd name="connsiteX27" fmla="*/ 214382 w 1982222"/>
                  <a:gd name="connsiteY27" fmla="*/ 601980 h 624840"/>
                  <a:gd name="connsiteX28" fmla="*/ 298202 w 1982222"/>
                  <a:gd name="connsiteY28" fmla="*/ 624840 h 624840"/>
                  <a:gd name="connsiteX29" fmla="*/ 382022 w 1982222"/>
                  <a:gd name="connsiteY29" fmla="*/ 617220 h 624840"/>
                  <a:gd name="connsiteX30" fmla="*/ 404882 w 1982222"/>
                  <a:gd name="connsiteY30" fmla="*/ 601980 h 624840"/>
                  <a:gd name="connsiteX31" fmla="*/ 427742 w 1982222"/>
                  <a:gd name="connsiteY31" fmla="*/ 594360 h 624840"/>
                  <a:gd name="connsiteX32" fmla="*/ 854462 w 1982222"/>
                  <a:gd name="connsiteY32" fmla="*/ 609600 h 624840"/>
                  <a:gd name="connsiteX33" fmla="*/ 1014482 w 1982222"/>
                  <a:gd name="connsiteY33" fmla="*/ 601980 h 624840"/>
                  <a:gd name="connsiteX34" fmla="*/ 1083062 w 1982222"/>
                  <a:gd name="connsiteY34" fmla="*/ 594360 h 624840"/>
                  <a:gd name="connsiteX35" fmla="*/ 1113542 w 1982222"/>
                  <a:gd name="connsiteY35" fmla="*/ 586740 h 624840"/>
                  <a:gd name="connsiteX36" fmla="*/ 1601222 w 1982222"/>
                  <a:gd name="connsiteY36" fmla="*/ 594360 h 624840"/>
                  <a:gd name="connsiteX37" fmla="*/ 1768862 w 1982222"/>
                  <a:gd name="connsiteY37" fmla="*/ 594360 h 624840"/>
                  <a:gd name="connsiteX38" fmla="*/ 1791722 w 1982222"/>
                  <a:gd name="connsiteY38" fmla="*/ 579120 h 624840"/>
                  <a:gd name="connsiteX39" fmla="*/ 1814582 w 1982222"/>
                  <a:gd name="connsiteY39" fmla="*/ 571500 h 624840"/>
                  <a:gd name="connsiteX40" fmla="*/ 1860302 w 1982222"/>
                  <a:gd name="connsiteY40" fmla="*/ 533400 h 624840"/>
                  <a:gd name="connsiteX41" fmla="*/ 1867922 w 1982222"/>
                  <a:gd name="connsiteY41" fmla="*/ 510540 h 624840"/>
                  <a:gd name="connsiteX42" fmla="*/ 1883162 w 1982222"/>
                  <a:gd name="connsiteY42" fmla="*/ 487680 h 624840"/>
                  <a:gd name="connsiteX43" fmla="*/ 1890782 w 1982222"/>
                  <a:gd name="connsiteY43" fmla="*/ 457200 h 624840"/>
                  <a:gd name="connsiteX44" fmla="*/ 1898402 w 1982222"/>
                  <a:gd name="connsiteY44" fmla="*/ 381000 h 624840"/>
                  <a:gd name="connsiteX45" fmla="*/ 1906022 w 1982222"/>
                  <a:gd name="connsiteY45" fmla="*/ 358140 h 624840"/>
                  <a:gd name="connsiteX46" fmla="*/ 1928882 w 1982222"/>
                  <a:gd name="connsiteY46" fmla="*/ 342900 h 624840"/>
                  <a:gd name="connsiteX47" fmla="*/ 1951742 w 1982222"/>
                  <a:gd name="connsiteY47" fmla="*/ 320040 h 624840"/>
                  <a:gd name="connsiteX48" fmla="*/ 1966982 w 1982222"/>
                  <a:gd name="connsiteY48" fmla="*/ 274320 h 624840"/>
                  <a:gd name="connsiteX49" fmla="*/ 1982222 w 1982222"/>
                  <a:gd name="connsiteY49" fmla="*/ 213360 h 624840"/>
                  <a:gd name="connsiteX50" fmla="*/ 1974602 w 1982222"/>
                  <a:gd name="connsiteY50" fmla="*/ 182880 h 624840"/>
                  <a:gd name="connsiteX51" fmla="*/ 1936502 w 1982222"/>
                  <a:gd name="connsiteY51" fmla="*/ 137160 h 624840"/>
                  <a:gd name="connsiteX52" fmla="*/ 1928882 w 1982222"/>
                  <a:gd name="connsiteY52" fmla="*/ 99060 h 62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82222" h="624840">
                    <a:moveTo>
                      <a:pt x="1928882" y="99060"/>
                    </a:moveTo>
                    <a:lnTo>
                      <a:pt x="1875542" y="91440"/>
                    </a:lnTo>
                    <a:cubicBezTo>
                      <a:pt x="1852719" y="88587"/>
                      <a:pt x="1829650" y="87601"/>
                      <a:pt x="1806962" y="83820"/>
                    </a:cubicBezTo>
                    <a:cubicBezTo>
                      <a:pt x="1791546" y="81251"/>
                      <a:pt x="1765519" y="67569"/>
                      <a:pt x="1753622" y="60960"/>
                    </a:cubicBezTo>
                    <a:cubicBezTo>
                      <a:pt x="1740675" y="53767"/>
                      <a:pt x="1729005" y="44229"/>
                      <a:pt x="1715522" y="38100"/>
                    </a:cubicBezTo>
                    <a:cubicBezTo>
                      <a:pt x="1700898" y="31453"/>
                      <a:pt x="1669802" y="22860"/>
                      <a:pt x="1669802" y="22860"/>
                    </a:cubicBezTo>
                    <a:cubicBezTo>
                      <a:pt x="1570068" y="31171"/>
                      <a:pt x="1553001" y="36835"/>
                      <a:pt x="1441202" y="22860"/>
                    </a:cubicBezTo>
                    <a:cubicBezTo>
                      <a:pt x="1425262" y="20867"/>
                      <a:pt x="1411385" y="9892"/>
                      <a:pt x="1395482" y="7620"/>
                    </a:cubicBezTo>
                    <a:lnTo>
                      <a:pt x="1342142" y="0"/>
                    </a:lnTo>
                    <a:cubicBezTo>
                      <a:pt x="1324362" y="2540"/>
                      <a:pt x="1306005" y="2459"/>
                      <a:pt x="1288802" y="7620"/>
                    </a:cubicBezTo>
                    <a:cubicBezTo>
                      <a:pt x="1213598" y="30181"/>
                      <a:pt x="1343001" y="22753"/>
                      <a:pt x="1220222" y="38100"/>
                    </a:cubicBezTo>
                    <a:cubicBezTo>
                      <a:pt x="1148870" y="47019"/>
                      <a:pt x="1179129" y="40753"/>
                      <a:pt x="1128782" y="53340"/>
                    </a:cubicBezTo>
                    <a:cubicBezTo>
                      <a:pt x="1056640" y="49096"/>
                      <a:pt x="1020599" y="52964"/>
                      <a:pt x="961142" y="38100"/>
                    </a:cubicBezTo>
                    <a:cubicBezTo>
                      <a:pt x="953350" y="36152"/>
                      <a:pt x="945902" y="33020"/>
                      <a:pt x="938282" y="30480"/>
                    </a:cubicBezTo>
                    <a:cubicBezTo>
                      <a:pt x="905262" y="33020"/>
                      <a:pt x="872061" y="33817"/>
                      <a:pt x="839222" y="38100"/>
                    </a:cubicBezTo>
                    <a:cubicBezTo>
                      <a:pt x="813537" y="41450"/>
                      <a:pt x="763022" y="53340"/>
                      <a:pt x="763022" y="53340"/>
                    </a:cubicBezTo>
                    <a:cubicBezTo>
                      <a:pt x="757577" y="53227"/>
                      <a:pt x="446165" y="57681"/>
                      <a:pt x="328682" y="38100"/>
                    </a:cubicBezTo>
                    <a:cubicBezTo>
                      <a:pt x="318443" y="36394"/>
                      <a:pt x="269689" y="16027"/>
                      <a:pt x="267722" y="15240"/>
                    </a:cubicBezTo>
                    <a:cubicBezTo>
                      <a:pt x="247402" y="17780"/>
                      <a:pt x="226786" y="18569"/>
                      <a:pt x="206762" y="22860"/>
                    </a:cubicBezTo>
                    <a:cubicBezTo>
                      <a:pt x="191054" y="26226"/>
                      <a:pt x="176282" y="33020"/>
                      <a:pt x="161042" y="38100"/>
                    </a:cubicBezTo>
                    <a:lnTo>
                      <a:pt x="115322" y="53340"/>
                    </a:lnTo>
                    <a:lnTo>
                      <a:pt x="69602" y="68580"/>
                    </a:lnTo>
                    <a:lnTo>
                      <a:pt x="46742" y="76200"/>
                    </a:lnTo>
                    <a:cubicBezTo>
                      <a:pt x="-39373" y="191020"/>
                      <a:pt x="17098" y="102626"/>
                      <a:pt x="31502" y="426720"/>
                    </a:cubicBezTo>
                    <a:cubicBezTo>
                      <a:pt x="32528" y="449801"/>
                      <a:pt x="46861" y="457319"/>
                      <a:pt x="61982" y="472440"/>
                    </a:cubicBezTo>
                    <a:cubicBezTo>
                      <a:pt x="83784" y="537845"/>
                      <a:pt x="50401" y="433734"/>
                      <a:pt x="77222" y="541020"/>
                    </a:cubicBezTo>
                    <a:cubicBezTo>
                      <a:pt x="81118" y="556605"/>
                      <a:pt x="76522" y="584747"/>
                      <a:pt x="92462" y="586740"/>
                    </a:cubicBezTo>
                    <a:cubicBezTo>
                      <a:pt x="133102" y="591820"/>
                      <a:pt x="174649" y="592047"/>
                      <a:pt x="214382" y="601980"/>
                    </a:cubicBezTo>
                    <a:cubicBezTo>
                      <a:pt x="283134" y="619168"/>
                      <a:pt x="255471" y="610596"/>
                      <a:pt x="298202" y="624840"/>
                    </a:cubicBezTo>
                    <a:cubicBezTo>
                      <a:pt x="326142" y="622300"/>
                      <a:pt x="354590" y="623098"/>
                      <a:pt x="382022" y="617220"/>
                    </a:cubicBezTo>
                    <a:cubicBezTo>
                      <a:pt x="390977" y="615301"/>
                      <a:pt x="396691" y="606076"/>
                      <a:pt x="404882" y="601980"/>
                    </a:cubicBezTo>
                    <a:cubicBezTo>
                      <a:pt x="412066" y="598388"/>
                      <a:pt x="420122" y="596900"/>
                      <a:pt x="427742" y="594360"/>
                    </a:cubicBezTo>
                    <a:cubicBezTo>
                      <a:pt x="579232" y="602333"/>
                      <a:pt x="693800" y="609600"/>
                      <a:pt x="854462" y="609600"/>
                    </a:cubicBezTo>
                    <a:cubicBezTo>
                      <a:pt x="907862" y="609600"/>
                      <a:pt x="961142" y="604520"/>
                      <a:pt x="1014482" y="601980"/>
                    </a:cubicBezTo>
                    <a:cubicBezTo>
                      <a:pt x="1037342" y="599440"/>
                      <a:pt x="1060329" y="597857"/>
                      <a:pt x="1083062" y="594360"/>
                    </a:cubicBezTo>
                    <a:cubicBezTo>
                      <a:pt x="1093413" y="592768"/>
                      <a:pt x="1103069" y="586740"/>
                      <a:pt x="1113542" y="586740"/>
                    </a:cubicBezTo>
                    <a:cubicBezTo>
                      <a:pt x="1276122" y="586740"/>
                      <a:pt x="1438662" y="591820"/>
                      <a:pt x="1601222" y="594360"/>
                    </a:cubicBezTo>
                    <a:cubicBezTo>
                      <a:pt x="1667802" y="600413"/>
                      <a:pt x="1702282" y="608627"/>
                      <a:pt x="1768862" y="594360"/>
                    </a:cubicBezTo>
                    <a:cubicBezTo>
                      <a:pt x="1777817" y="592441"/>
                      <a:pt x="1783531" y="583216"/>
                      <a:pt x="1791722" y="579120"/>
                    </a:cubicBezTo>
                    <a:cubicBezTo>
                      <a:pt x="1798906" y="575528"/>
                      <a:pt x="1807398" y="575092"/>
                      <a:pt x="1814582" y="571500"/>
                    </a:cubicBezTo>
                    <a:cubicBezTo>
                      <a:pt x="1835800" y="560891"/>
                      <a:pt x="1843450" y="550252"/>
                      <a:pt x="1860302" y="533400"/>
                    </a:cubicBezTo>
                    <a:cubicBezTo>
                      <a:pt x="1862842" y="525780"/>
                      <a:pt x="1864330" y="517724"/>
                      <a:pt x="1867922" y="510540"/>
                    </a:cubicBezTo>
                    <a:cubicBezTo>
                      <a:pt x="1872018" y="502349"/>
                      <a:pt x="1879554" y="496098"/>
                      <a:pt x="1883162" y="487680"/>
                    </a:cubicBezTo>
                    <a:cubicBezTo>
                      <a:pt x="1887287" y="478054"/>
                      <a:pt x="1888242" y="467360"/>
                      <a:pt x="1890782" y="457200"/>
                    </a:cubicBezTo>
                    <a:cubicBezTo>
                      <a:pt x="1893322" y="431800"/>
                      <a:pt x="1894520" y="406230"/>
                      <a:pt x="1898402" y="381000"/>
                    </a:cubicBezTo>
                    <a:cubicBezTo>
                      <a:pt x="1899623" y="373061"/>
                      <a:pt x="1901004" y="364412"/>
                      <a:pt x="1906022" y="358140"/>
                    </a:cubicBezTo>
                    <a:cubicBezTo>
                      <a:pt x="1911743" y="350989"/>
                      <a:pt x="1921847" y="348763"/>
                      <a:pt x="1928882" y="342900"/>
                    </a:cubicBezTo>
                    <a:cubicBezTo>
                      <a:pt x="1937161" y="336001"/>
                      <a:pt x="1944122" y="327660"/>
                      <a:pt x="1951742" y="320040"/>
                    </a:cubicBezTo>
                    <a:cubicBezTo>
                      <a:pt x="1956822" y="304800"/>
                      <a:pt x="1963832" y="290072"/>
                      <a:pt x="1966982" y="274320"/>
                    </a:cubicBezTo>
                    <a:cubicBezTo>
                      <a:pt x="1976177" y="228344"/>
                      <a:pt x="1970506" y="248507"/>
                      <a:pt x="1982222" y="213360"/>
                    </a:cubicBezTo>
                    <a:cubicBezTo>
                      <a:pt x="1979682" y="203200"/>
                      <a:pt x="1978727" y="192506"/>
                      <a:pt x="1974602" y="182880"/>
                    </a:cubicBezTo>
                    <a:cubicBezTo>
                      <a:pt x="1966645" y="164315"/>
                      <a:pt x="1950234" y="150892"/>
                      <a:pt x="1936502" y="137160"/>
                    </a:cubicBezTo>
                    <a:lnTo>
                      <a:pt x="1928882" y="99060"/>
                    </a:lnTo>
                    <a:close/>
                  </a:path>
                </a:pathLst>
              </a:custGeom>
              <a:solidFill>
                <a:srgbClr val="F8F8F8">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p:cNvSpPr txBox="1"/>
            <p:nvPr/>
          </p:nvSpPr>
          <p:spPr>
            <a:xfrm>
              <a:off x="6553201" y="693420"/>
              <a:ext cx="2057399" cy="646331"/>
            </a:xfrm>
            <a:prstGeom prst="rect">
              <a:avLst/>
            </a:prstGeom>
            <a:noFill/>
            <a:ln>
              <a:noFill/>
            </a:ln>
          </p:spPr>
          <p:txBody>
            <a:bodyPr wrap="square" rtlCol="0">
              <a:spAutoFit/>
            </a:bodyPr>
            <a:lstStyle/>
            <a:p>
              <a:r>
                <a:rPr lang="en-US" sz="1800" dirty="0" smtClean="0">
                  <a:solidFill>
                    <a:srgbClr val="FF0000"/>
                  </a:solidFill>
                  <a:latin typeface="Aharoni" panose="02010803020104030203" pitchFamily="2" charset="-79"/>
                  <a:cs typeface="Aharoni" panose="02010803020104030203" pitchFamily="2" charset="-79"/>
                </a:rPr>
                <a:t>Prior Knowledge and Experience</a:t>
              </a:r>
              <a:endParaRPr lang="en-US" sz="1800" dirty="0">
                <a:solidFill>
                  <a:srgbClr val="FF0000"/>
                </a:solidFill>
                <a:latin typeface="Aharoni" panose="02010803020104030203" pitchFamily="2" charset="-79"/>
                <a:cs typeface="Aharoni" panose="02010803020104030203" pitchFamily="2" charset="-79"/>
              </a:endParaRPr>
            </a:p>
          </p:txBody>
        </p:sp>
      </p:grpSp>
      <p:sp>
        <p:nvSpPr>
          <p:cNvPr id="10" name="Flowchart: Punched Tape 9"/>
          <p:cNvSpPr/>
          <p:nvPr/>
        </p:nvSpPr>
        <p:spPr>
          <a:xfrm>
            <a:off x="5410200" y="3200400"/>
            <a:ext cx="3528059" cy="838200"/>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Perception</a:t>
            </a:r>
            <a:endParaRPr lang="en-US" dirty="0"/>
          </a:p>
        </p:txBody>
      </p:sp>
      <p:sp>
        <p:nvSpPr>
          <p:cNvPr id="11" name="Flowchart: Process 10"/>
          <p:cNvSpPr/>
          <p:nvPr/>
        </p:nvSpPr>
        <p:spPr>
          <a:xfrm>
            <a:off x="5562600" y="4267200"/>
            <a:ext cx="3223259" cy="609600"/>
          </a:xfrm>
          <a:prstGeom prst="flowChartProcess">
            <a:avLst/>
          </a:prstGeom>
          <a:solidFill>
            <a:srgbClr val="8BAC20"/>
          </a:solidFill>
          <a:ln>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Stimuli Processing</a:t>
            </a:r>
            <a:endParaRPr lang="en-US" dirty="0">
              <a:solidFill>
                <a:schemeClr val="tx1"/>
              </a:solidFill>
            </a:endParaRPr>
          </a:p>
        </p:txBody>
      </p:sp>
      <p:pic>
        <p:nvPicPr>
          <p:cNvPr id="1030" name="Picture 6" descr="Image result for audio sig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9729" y="5372099"/>
            <a:ext cx="3429000" cy="1333501"/>
          </a:xfrm>
          <a:prstGeom prst="rect">
            <a:avLst/>
          </a:prstGeom>
          <a:noFill/>
          <a:extLst>
            <a:ext uri="{909E8E84-426E-40DD-AFC4-6F175D3DCCD1}">
              <a14:hiddenFill xmlns:a14="http://schemas.microsoft.com/office/drawing/2010/main">
                <a:solidFill>
                  <a:srgbClr val="FFFFFF"/>
                </a:solidFill>
              </a14:hiddenFill>
            </a:ext>
          </a:extLst>
        </p:spPr>
      </p:pic>
      <p:sp>
        <p:nvSpPr>
          <p:cNvPr id="16" name="Up-Down Arrow 15"/>
          <p:cNvSpPr/>
          <p:nvPr/>
        </p:nvSpPr>
        <p:spPr>
          <a:xfrm>
            <a:off x="5698000" y="3886200"/>
            <a:ext cx="331880" cy="466725"/>
          </a:xfrm>
          <a:prstGeom prst="upDownArrow">
            <a:avLst>
              <a:gd name="adj1" fmla="val 23304"/>
              <a:gd name="adj2" fmla="val 33497"/>
            </a:avLst>
          </a:prstGeom>
          <a:solidFill>
            <a:schemeClr val="tx1">
              <a:lumMod val="65000"/>
              <a:lumOff val="3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Up-Down Arrow 23"/>
          <p:cNvSpPr/>
          <p:nvPr/>
        </p:nvSpPr>
        <p:spPr>
          <a:xfrm>
            <a:off x="6204320" y="3886200"/>
            <a:ext cx="331880" cy="466725"/>
          </a:xfrm>
          <a:prstGeom prst="upDownArrow">
            <a:avLst>
              <a:gd name="adj1" fmla="val 23304"/>
              <a:gd name="adj2" fmla="val 33497"/>
            </a:avLst>
          </a:prstGeom>
          <a:solidFill>
            <a:schemeClr val="tx1">
              <a:lumMod val="65000"/>
              <a:lumOff val="3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Up-Down Arrow 24"/>
          <p:cNvSpPr/>
          <p:nvPr/>
        </p:nvSpPr>
        <p:spPr>
          <a:xfrm>
            <a:off x="6710640" y="3886200"/>
            <a:ext cx="331880" cy="466725"/>
          </a:xfrm>
          <a:prstGeom prst="upDownArrow">
            <a:avLst>
              <a:gd name="adj1" fmla="val 23304"/>
              <a:gd name="adj2" fmla="val 33497"/>
            </a:avLst>
          </a:prstGeom>
          <a:solidFill>
            <a:schemeClr val="tx1">
              <a:lumMod val="65000"/>
              <a:lumOff val="3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Up-Down Arrow 25"/>
          <p:cNvSpPr/>
          <p:nvPr/>
        </p:nvSpPr>
        <p:spPr>
          <a:xfrm>
            <a:off x="7216960" y="3886200"/>
            <a:ext cx="331880" cy="466725"/>
          </a:xfrm>
          <a:prstGeom prst="upDownArrow">
            <a:avLst>
              <a:gd name="adj1" fmla="val 23304"/>
              <a:gd name="adj2" fmla="val 33497"/>
            </a:avLst>
          </a:prstGeom>
          <a:solidFill>
            <a:schemeClr val="tx1">
              <a:lumMod val="65000"/>
              <a:lumOff val="3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Up-Down Arrow 26"/>
          <p:cNvSpPr/>
          <p:nvPr/>
        </p:nvSpPr>
        <p:spPr>
          <a:xfrm>
            <a:off x="7723280" y="3886200"/>
            <a:ext cx="331880" cy="466725"/>
          </a:xfrm>
          <a:prstGeom prst="upDownArrow">
            <a:avLst>
              <a:gd name="adj1" fmla="val 23304"/>
              <a:gd name="adj2" fmla="val 33497"/>
            </a:avLst>
          </a:prstGeom>
          <a:solidFill>
            <a:schemeClr val="tx1">
              <a:lumMod val="65000"/>
              <a:lumOff val="3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Up-Down Arrow 27"/>
          <p:cNvSpPr/>
          <p:nvPr/>
        </p:nvSpPr>
        <p:spPr>
          <a:xfrm>
            <a:off x="8229600" y="3886200"/>
            <a:ext cx="331880" cy="466725"/>
          </a:xfrm>
          <a:prstGeom prst="upDownArrow">
            <a:avLst>
              <a:gd name="adj1" fmla="val 23304"/>
              <a:gd name="adj2" fmla="val 33497"/>
            </a:avLst>
          </a:prstGeom>
          <a:solidFill>
            <a:schemeClr val="tx1">
              <a:lumMod val="65000"/>
              <a:lumOff val="3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a:off x="6921069" y="2209800"/>
            <a:ext cx="506320" cy="9906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own Arrow 30"/>
          <p:cNvSpPr/>
          <p:nvPr/>
        </p:nvSpPr>
        <p:spPr>
          <a:xfrm rot="10800000">
            <a:off x="6921070" y="4724400"/>
            <a:ext cx="506320" cy="647699"/>
          </a:xfrm>
          <a:prstGeom prst="downArrow">
            <a:avLst/>
          </a:prstGeom>
          <a:solidFill>
            <a:srgbClr val="0000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mage result for beethoven's 5th symphon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4035" y="5333999"/>
            <a:ext cx="1026169" cy="13334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3"/>
          <p:cNvSpPr>
            <a:spLocks noGrp="1"/>
          </p:cNvSpPr>
          <p:nvPr>
            <p:ph type="body" idx="1"/>
          </p:nvPr>
        </p:nvSpPr>
        <p:spPr/>
        <p:txBody>
          <a:bodyPr/>
          <a:lstStyle/>
          <a:p>
            <a:r>
              <a:rPr lang="en-US" altLang="en-US" dirty="0" smtClean="0"/>
              <a:t>Recognition-by-Components Theory (RBC)</a:t>
            </a:r>
          </a:p>
          <a:p>
            <a:pPr lvl="1"/>
            <a:r>
              <a:rPr lang="en-US" altLang="en-US" dirty="0" smtClean="0"/>
              <a:t>Also called Structural Theory or Geon Theory.</a:t>
            </a:r>
          </a:p>
          <a:p>
            <a:pPr lvl="1"/>
            <a:r>
              <a:rPr lang="en-US" altLang="en-US" dirty="0" smtClean="0"/>
              <a:t>Irving </a:t>
            </a:r>
            <a:r>
              <a:rPr lang="en-US" altLang="en-US" dirty="0" err="1" smtClean="0"/>
              <a:t>Biederman</a:t>
            </a:r>
            <a:r>
              <a:rPr lang="en-US" altLang="en-US" dirty="0" smtClean="0"/>
              <a:t> and his colleagues have developed this theory to explain how humans recognize 3-D shapes.</a:t>
            </a:r>
          </a:p>
          <a:p>
            <a:endParaRPr lang="en-US" altLang="en-US" dirty="0" smtClean="0"/>
          </a:p>
          <a:p>
            <a:r>
              <a:rPr lang="en-US" altLang="en-US" dirty="0" smtClean="0"/>
              <a:t>The basic assumption of RBC is that a specific view of an object can be represented as an arrangement of simple 3-D shapes called </a:t>
            </a:r>
            <a:r>
              <a:rPr lang="en-US" altLang="en-US" dirty="0" err="1" smtClean="0"/>
              <a:t>geons</a:t>
            </a:r>
            <a:r>
              <a:rPr lang="en-US" altLang="en-US" dirty="0" smtClean="0"/>
              <a:t>. </a:t>
            </a:r>
          </a:p>
          <a:p>
            <a:endParaRPr lang="en-US" altLang="en-US" dirty="0" smtClean="0"/>
          </a:p>
          <a:p>
            <a:r>
              <a:rPr lang="en-US" altLang="en-US" dirty="0" smtClean="0"/>
              <a:t>Just as the letters of the alphabet can be combined into words, </a:t>
            </a:r>
            <a:r>
              <a:rPr lang="en-US" altLang="en-US" dirty="0" err="1" smtClean="0"/>
              <a:t>geons</a:t>
            </a:r>
            <a:r>
              <a:rPr lang="en-US" altLang="en-US" dirty="0" smtClean="0"/>
              <a:t> can be combined to form meaningful objects.</a:t>
            </a:r>
          </a:p>
        </p:txBody>
      </p:sp>
      <p:sp>
        <p:nvSpPr>
          <p:cNvPr id="4" name="Slide Number Placeholder 22"/>
          <p:cNvSpPr>
            <a:spLocks noGrp="1"/>
          </p:cNvSpPr>
          <p:nvPr>
            <p:ph type="sldNum" sz="quarter" idx="12"/>
          </p:nvPr>
        </p:nvSpPr>
        <p:spPr/>
        <p:txBody>
          <a:bodyPr/>
          <a:lstStyle/>
          <a:p>
            <a:fld id="{4EF1A99E-BA38-4B0C-9B70-7015A889B365}" type="slidenum">
              <a:rPr lang="en-US" smtClean="0"/>
              <a:pPr/>
              <a:t>20</a:t>
            </a:fld>
            <a:endParaRPr lang="en-US" dirty="0"/>
          </a:p>
        </p:txBody>
      </p:sp>
      <p:sp>
        <p:nvSpPr>
          <p:cNvPr id="116738" name="Rectangle 2"/>
          <p:cNvSpPr>
            <a:spLocks noGrp="1"/>
          </p:cNvSpPr>
          <p:nvPr>
            <p:ph type="title"/>
          </p:nvPr>
        </p:nvSpPr>
        <p:spPr/>
        <p:txBody>
          <a:bodyPr/>
          <a:lstStyle/>
          <a:p>
            <a:r>
              <a:rPr lang="en-US" smtClean="0"/>
              <a:t>Recognition-by-Components Theory</a:t>
            </a:r>
            <a:endParaRPr lang="en-US" dirty="0" smtClean="0"/>
          </a:p>
        </p:txBody>
      </p:sp>
      <p:sp>
        <p:nvSpPr>
          <p:cNvPr id="5" name="TextBox 4"/>
          <p:cNvSpPr txBox="1"/>
          <p:nvPr/>
        </p:nvSpPr>
        <p:spPr>
          <a:xfrm>
            <a:off x="3327108" y="6640691"/>
            <a:ext cx="2489784" cy="246221"/>
          </a:xfrm>
          <a:prstGeom prst="rect">
            <a:avLst/>
          </a:prstGeom>
          <a:noFill/>
        </p:spPr>
        <p:txBody>
          <a:bodyPr wrap="none" rtlCol="0">
            <a:spAutoFit/>
          </a:bodyPr>
          <a:lstStyle/>
          <a:p>
            <a:pPr algn="ctr"/>
            <a:r>
              <a:rPr lang="en-US" sz="1000" i="1" dirty="0" smtClean="0"/>
              <a:t>Content courtesy of Professor Mark Hale</a:t>
            </a:r>
            <a:endParaRPr lang="en-US" sz="1000" i="1" dirty="0"/>
          </a:p>
        </p:txBody>
      </p:sp>
    </p:spTree>
    <p:extLst>
      <p:ext uri="{BB962C8B-B14F-4D97-AF65-F5344CB8AC3E}">
        <p14:creationId xmlns:p14="http://schemas.microsoft.com/office/powerpoint/2010/main" val="39024361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2F57FDC-8A10-4B43-AAF2-85ADE3FB065E}" type="slidenum">
              <a:rPr lang="en-US" smtClean="0"/>
              <a:pPr/>
              <a:t>21</a:t>
            </a:fld>
            <a:endParaRPr lang="en-US" dirty="0"/>
          </a:p>
        </p:txBody>
      </p:sp>
      <p:sp>
        <p:nvSpPr>
          <p:cNvPr id="2" name="Title 1"/>
          <p:cNvSpPr>
            <a:spLocks noGrp="1"/>
          </p:cNvSpPr>
          <p:nvPr>
            <p:ph type="title"/>
          </p:nvPr>
        </p:nvSpPr>
        <p:spPr>
          <a:xfrm>
            <a:off x="6883400" y="355847"/>
            <a:ext cx="1878860" cy="1054394"/>
          </a:xfrm>
        </p:spPr>
        <p:txBody>
          <a:bodyPr/>
          <a:lstStyle/>
          <a:p>
            <a:r>
              <a:rPr lang="en-US" dirty="0" err="1" smtClean="0"/>
              <a:t>Geons</a:t>
            </a:r>
            <a:endParaRPr lang="en-US" dirty="0"/>
          </a:p>
        </p:txBody>
      </p:sp>
      <p:pic>
        <p:nvPicPr>
          <p:cNvPr id="389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6613525" cy="621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1"/>
          <p:cNvGrpSpPr>
            <a:grpSpLocks/>
          </p:cNvGrpSpPr>
          <p:nvPr/>
        </p:nvGrpSpPr>
        <p:grpSpPr bwMode="auto">
          <a:xfrm>
            <a:off x="4286250" y="2895600"/>
            <a:ext cx="723900" cy="2006600"/>
            <a:chOff x="4038600" y="2717800"/>
            <a:chExt cx="723900" cy="2006600"/>
          </a:xfrm>
        </p:grpSpPr>
        <p:cxnSp>
          <p:nvCxnSpPr>
            <p:cNvPr id="6" name="Straight Arrow Connector 5"/>
            <p:cNvCxnSpPr/>
            <p:nvPr/>
          </p:nvCxnSpPr>
          <p:spPr>
            <a:xfrm flipH="1">
              <a:off x="4140200" y="2743200"/>
              <a:ext cx="609600" cy="609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4038600" y="4114800"/>
              <a:ext cx="609600" cy="609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4648200" y="2717800"/>
              <a:ext cx="114300" cy="139700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grpSp>
      <p:sp>
        <p:nvSpPr>
          <p:cNvPr id="13" name="TextBox 12"/>
          <p:cNvSpPr txBox="1">
            <a:spLocks noChangeArrowheads="1"/>
          </p:cNvSpPr>
          <p:nvPr/>
        </p:nvSpPr>
        <p:spPr bwMode="auto">
          <a:xfrm>
            <a:off x="6705600" y="1970088"/>
            <a:ext cx="24384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n-US" altLang="en-US" dirty="0">
                <a:solidFill>
                  <a:srgbClr val="C00000"/>
                </a:solidFill>
              </a:rPr>
              <a:t>Cup is to pail </a:t>
            </a:r>
            <a:r>
              <a:rPr lang="en-US" altLang="en-US" dirty="0" smtClean="0">
                <a:solidFill>
                  <a:srgbClr val="C00000"/>
                </a:solidFill>
              </a:rPr>
              <a:t/>
            </a:r>
            <a:br>
              <a:rPr lang="en-US" altLang="en-US" dirty="0" smtClean="0">
                <a:solidFill>
                  <a:srgbClr val="C00000"/>
                </a:solidFill>
              </a:rPr>
            </a:br>
            <a:r>
              <a:rPr lang="en-US" altLang="en-US" dirty="0" smtClean="0">
                <a:solidFill>
                  <a:srgbClr val="C00000"/>
                </a:solidFill>
              </a:rPr>
              <a:t>in </a:t>
            </a:r>
            <a:r>
              <a:rPr lang="en-US" altLang="en-US" dirty="0">
                <a:solidFill>
                  <a:srgbClr val="C00000"/>
                </a:solidFill>
              </a:rPr>
              <a:t>GEONS…</a:t>
            </a:r>
          </a:p>
          <a:p>
            <a:pPr algn="ctr"/>
            <a:endParaRPr lang="en-US" altLang="en-US" dirty="0">
              <a:solidFill>
                <a:srgbClr val="C00000"/>
              </a:solidFill>
            </a:endParaRPr>
          </a:p>
          <a:p>
            <a:pPr algn="ctr"/>
            <a:r>
              <a:rPr lang="en-US" altLang="en-US" dirty="0" smtClean="0">
                <a:solidFill>
                  <a:srgbClr val="C00000"/>
                </a:solidFill>
              </a:rPr>
              <a:t>- as -</a:t>
            </a:r>
            <a:endParaRPr lang="en-US" altLang="en-US" dirty="0">
              <a:solidFill>
                <a:srgbClr val="C00000"/>
              </a:solidFill>
            </a:endParaRPr>
          </a:p>
          <a:p>
            <a:pPr algn="ctr"/>
            <a:endParaRPr lang="en-US" altLang="en-US" dirty="0">
              <a:solidFill>
                <a:srgbClr val="C00000"/>
              </a:solidFill>
            </a:endParaRPr>
          </a:p>
          <a:p>
            <a:pPr algn="ctr"/>
            <a:r>
              <a:rPr lang="en-US" altLang="en-US" dirty="0">
                <a:solidFill>
                  <a:srgbClr val="C00000"/>
                </a:solidFill>
              </a:rPr>
              <a:t>TOP is to POT in English.</a:t>
            </a:r>
          </a:p>
        </p:txBody>
      </p:sp>
      <p:sp>
        <p:nvSpPr>
          <p:cNvPr id="11" name="TextBox 10"/>
          <p:cNvSpPr txBox="1"/>
          <p:nvPr/>
        </p:nvSpPr>
        <p:spPr>
          <a:xfrm>
            <a:off x="3327108" y="6640691"/>
            <a:ext cx="2489784" cy="246221"/>
          </a:xfrm>
          <a:prstGeom prst="rect">
            <a:avLst/>
          </a:prstGeom>
          <a:noFill/>
        </p:spPr>
        <p:txBody>
          <a:bodyPr wrap="none" rtlCol="0">
            <a:spAutoFit/>
          </a:bodyPr>
          <a:lstStyle/>
          <a:p>
            <a:pPr algn="ctr"/>
            <a:r>
              <a:rPr lang="en-US" sz="1000" i="1" dirty="0" smtClean="0"/>
              <a:t>Content courtesy of Professor Mark Hale</a:t>
            </a:r>
            <a:endParaRPr lang="en-US" sz="1000" i="1" dirty="0"/>
          </a:p>
        </p:txBody>
      </p:sp>
    </p:spTree>
    <p:extLst>
      <p:ext uri="{BB962C8B-B14F-4D97-AF65-F5344CB8AC3E}">
        <p14:creationId xmlns:p14="http://schemas.microsoft.com/office/powerpoint/2010/main" val="36692138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3"/>
          <p:cNvSpPr>
            <a:spLocks noGrp="1"/>
          </p:cNvSpPr>
          <p:nvPr>
            <p:ph type="body" idx="1"/>
          </p:nvPr>
        </p:nvSpPr>
        <p:spPr/>
        <p:txBody>
          <a:bodyPr/>
          <a:lstStyle/>
          <a:p>
            <a:r>
              <a:rPr lang="en-US" altLang="en-US" dirty="0" smtClean="0"/>
              <a:t>In general, an arrangement of 3 </a:t>
            </a:r>
            <a:r>
              <a:rPr lang="en-US" altLang="en-US" dirty="0" err="1" smtClean="0"/>
              <a:t>geons</a:t>
            </a:r>
            <a:r>
              <a:rPr lang="en-US" altLang="en-US" dirty="0" smtClean="0"/>
              <a:t> gives people enough information to classify an object.</a:t>
            </a:r>
          </a:p>
          <a:p>
            <a:endParaRPr lang="en-US" altLang="en-US" dirty="0" smtClean="0"/>
          </a:p>
          <a:p>
            <a:r>
              <a:rPr lang="en-US" altLang="en-US" dirty="0" smtClean="0"/>
              <a:t>RBC theory is similar to feature-analysis theory in that the component parts are used to identify the object as a whole.  </a:t>
            </a:r>
          </a:p>
          <a:p>
            <a:endParaRPr lang="en-US" altLang="en-US" dirty="0" smtClean="0"/>
          </a:p>
          <a:p>
            <a:r>
              <a:rPr lang="en-US" altLang="en-US" dirty="0" smtClean="0"/>
              <a:t>Remember though, RBC deals with the recognition of 3D objects as opposed to letters or numbers.</a:t>
            </a:r>
          </a:p>
          <a:p>
            <a:pPr lvl="1"/>
            <a:endParaRPr lang="en-US" altLang="en-US" dirty="0" smtClean="0"/>
          </a:p>
        </p:txBody>
      </p:sp>
      <p:sp>
        <p:nvSpPr>
          <p:cNvPr id="4" name="Slide Number Placeholder 22"/>
          <p:cNvSpPr>
            <a:spLocks noGrp="1"/>
          </p:cNvSpPr>
          <p:nvPr>
            <p:ph type="sldNum" sz="quarter" idx="12"/>
          </p:nvPr>
        </p:nvSpPr>
        <p:spPr/>
        <p:txBody>
          <a:bodyPr/>
          <a:lstStyle/>
          <a:p>
            <a:fld id="{C6CEB88A-6372-437C-81FD-B24B0A137931}" type="slidenum">
              <a:rPr lang="en-US" smtClean="0"/>
              <a:pPr/>
              <a:t>22</a:t>
            </a:fld>
            <a:endParaRPr lang="en-US" dirty="0"/>
          </a:p>
        </p:txBody>
      </p:sp>
      <p:sp>
        <p:nvSpPr>
          <p:cNvPr id="116738" name="Rectangle 2"/>
          <p:cNvSpPr>
            <a:spLocks noGrp="1"/>
          </p:cNvSpPr>
          <p:nvPr>
            <p:ph type="title"/>
          </p:nvPr>
        </p:nvSpPr>
        <p:spPr/>
        <p:txBody>
          <a:bodyPr/>
          <a:lstStyle/>
          <a:p>
            <a:r>
              <a:rPr lang="en-US" smtClean="0"/>
              <a:t>Recognition-by-Components Theory</a:t>
            </a:r>
            <a:endParaRPr lang="en-US" dirty="0" smtClean="0"/>
          </a:p>
        </p:txBody>
      </p:sp>
      <p:sp>
        <p:nvSpPr>
          <p:cNvPr id="5" name="TextBox 4"/>
          <p:cNvSpPr txBox="1"/>
          <p:nvPr/>
        </p:nvSpPr>
        <p:spPr>
          <a:xfrm>
            <a:off x="3327108" y="6640691"/>
            <a:ext cx="2489784" cy="246221"/>
          </a:xfrm>
          <a:prstGeom prst="rect">
            <a:avLst/>
          </a:prstGeom>
          <a:noFill/>
        </p:spPr>
        <p:txBody>
          <a:bodyPr wrap="none" rtlCol="0">
            <a:spAutoFit/>
          </a:bodyPr>
          <a:lstStyle/>
          <a:p>
            <a:pPr algn="ctr"/>
            <a:r>
              <a:rPr lang="en-US" sz="1000" i="1" dirty="0" smtClean="0"/>
              <a:t>Content courtesy of Professor Mark Hale</a:t>
            </a:r>
            <a:endParaRPr lang="en-US" sz="1000" i="1" dirty="0"/>
          </a:p>
        </p:txBody>
      </p:sp>
    </p:spTree>
    <p:extLst>
      <p:ext uri="{BB962C8B-B14F-4D97-AF65-F5344CB8AC3E}">
        <p14:creationId xmlns:p14="http://schemas.microsoft.com/office/powerpoint/2010/main" val="29236974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68" y="3497441"/>
            <a:ext cx="3810000"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CA8A3B53-E97D-4CC8-8860-51A8EF191770}" type="slidenum">
              <a:rPr lang="en-US" smtClean="0"/>
              <a:pPr/>
              <a:t>23</a:t>
            </a:fld>
            <a:endParaRPr lang="en-US" dirty="0"/>
          </a:p>
        </p:txBody>
      </p:sp>
      <p:sp>
        <p:nvSpPr>
          <p:cNvPr id="2" name="Title 1"/>
          <p:cNvSpPr>
            <a:spLocks noGrp="1"/>
          </p:cNvSpPr>
          <p:nvPr>
            <p:ph type="title"/>
          </p:nvPr>
        </p:nvSpPr>
        <p:spPr/>
        <p:txBody>
          <a:bodyPr/>
          <a:lstStyle/>
          <a:p>
            <a:r>
              <a:rPr lang="en-US" dirty="0" smtClean="0"/>
              <a:t>Our Brain can Mentally Rotate </a:t>
            </a:r>
            <a:r>
              <a:rPr lang="en-US" dirty="0" err="1" smtClean="0"/>
              <a:t>Geons</a:t>
            </a:r>
            <a:endParaRPr lang="en-US" dirty="0"/>
          </a:p>
        </p:txBody>
      </p:sp>
      <p:pic>
        <p:nvPicPr>
          <p:cNvPr id="430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4813" y="1585913"/>
            <a:ext cx="5134387" cy="1911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3" name="TextBox 5"/>
          <p:cNvSpPr txBox="1">
            <a:spLocks noChangeArrowheads="1"/>
          </p:cNvSpPr>
          <p:nvPr/>
        </p:nvSpPr>
        <p:spPr bwMode="auto">
          <a:xfrm>
            <a:off x="152400" y="1749425"/>
            <a:ext cx="32607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n-US" altLang="en-US" sz="2000" dirty="0"/>
              <a:t>Which one of the figures represents the original turned 180 degrees clockwise?</a:t>
            </a:r>
          </a:p>
        </p:txBody>
      </p:sp>
      <p:sp>
        <p:nvSpPr>
          <p:cNvPr id="43015" name="TextBox 9"/>
          <p:cNvSpPr txBox="1">
            <a:spLocks noChangeArrowheads="1"/>
          </p:cNvSpPr>
          <p:nvPr/>
        </p:nvSpPr>
        <p:spPr bwMode="auto">
          <a:xfrm>
            <a:off x="76200" y="1573213"/>
            <a:ext cx="1600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n-US" altLang="en-US" sz="1800" dirty="0">
                <a:solidFill>
                  <a:schemeClr val="bg1"/>
                </a:solidFill>
              </a:rPr>
              <a:t>A</a:t>
            </a:r>
            <a:endParaRPr lang="en-US" altLang="en-US" dirty="0">
              <a:solidFill>
                <a:schemeClr val="bg1"/>
              </a:solidFill>
            </a:endParaRPr>
          </a:p>
        </p:txBody>
      </p:sp>
      <p:sp>
        <p:nvSpPr>
          <p:cNvPr id="43017" name="TextBox 11"/>
          <p:cNvSpPr txBox="1">
            <a:spLocks noChangeArrowheads="1"/>
          </p:cNvSpPr>
          <p:nvPr/>
        </p:nvSpPr>
        <p:spPr bwMode="auto">
          <a:xfrm>
            <a:off x="4206875" y="1585913"/>
            <a:ext cx="1600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n-US" altLang="en-US" sz="1800" dirty="0">
                <a:solidFill>
                  <a:schemeClr val="bg1"/>
                </a:solidFill>
              </a:rPr>
              <a:t>C</a:t>
            </a:r>
          </a:p>
        </p:txBody>
      </p:sp>
      <p:pic>
        <p:nvPicPr>
          <p:cNvPr id="4302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848300"/>
            <a:ext cx="3494088" cy="2441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3327108" y="6640691"/>
            <a:ext cx="2489784" cy="246221"/>
          </a:xfrm>
          <a:prstGeom prst="rect">
            <a:avLst/>
          </a:prstGeom>
          <a:noFill/>
        </p:spPr>
        <p:txBody>
          <a:bodyPr wrap="none" rtlCol="0">
            <a:spAutoFit/>
          </a:bodyPr>
          <a:lstStyle/>
          <a:p>
            <a:pPr algn="ctr"/>
            <a:r>
              <a:rPr lang="en-US" sz="1000" i="1" dirty="0" smtClean="0"/>
              <a:t>Content courtesy of Professor Mark Hale</a:t>
            </a:r>
            <a:endParaRPr lang="en-US" sz="1000" i="1" dirty="0"/>
          </a:p>
        </p:txBody>
      </p:sp>
      <p:sp>
        <p:nvSpPr>
          <p:cNvPr id="18" name="Down Arrow 17"/>
          <p:cNvSpPr/>
          <p:nvPr/>
        </p:nvSpPr>
        <p:spPr>
          <a:xfrm rot="16200000">
            <a:off x="3562821" y="1821217"/>
            <a:ext cx="506320" cy="9906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02420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30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30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3"/>
          <p:cNvSpPr>
            <a:spLocks noGrp="1"/>
          </p:cNvSpPr>
          <p:nvPr>
            <p:ph type="body" idx="1"/>
          </p:nvPr>
        </p:nvSpPr>
        <p:spPr>
          <a:xfrm>
            <a:off x="152401" y="1719071"/>
            <a:ext cx="8865090" cy="4407408"/>
          </a:xfrm>
        </p:spPr>
        <p:txBody>
          <a:bodyPr>
            <a:noAutofit/>
          </a:bodyPr>
          <a:lstStyle/>
          <a:p>
            <a:r>
              <a:rPr lang="en-US" altLang="en-US" sz="1800" dirty="0" smtClean="0">
                <a:solidFill>
                  <a:srgbClr val="C00000"/>
                </a:solidFill>
              </a:rPr>
              <a:t>Bottom-up</a:t>
            </a:r>
            <a:r>
              <a:rPr lang="en-US" altLang="en-US" sz="1800" dirty="0" smtClean="0"/>
              <a:t> processing emphasizes the importance of the stimulus in object recognition. </a:t>
            </a:r>
          </a:p>
          <a:p>
            <a:pPr lvl="1"/>
            <a:r>
              <a:rPr lang="en-US" altLang="en-US" sz="1600" dirty="0" smtClean="0"/>
              <a:t>Specifically, the physical stimuli from the environment as registered on the sensory receptors.</a:t>
            </a:r>
          </a:p>
          <a:p>
            <a:pPr lvl="1"/>
            <a:r>
              <a:rPr lang="en-US" altLang="en-US" sz="1600" dirty="0" smtClean="0"/>
              <a:t>The first part of visual processing may be bottom-up. However, an instant later top-down processing begins.</a:t>
            </a:r>
            <a:br>
              <a:rPr lang="en-US" altLang="en-US" sz="1600" dirty="0" smtClean="0"/>
            </a:br>
            <a:endParaRPr lang="en-US" altLang="en-US" sz="1600" dirty="0" smtClean="0"/>
          </a:p>
          <a:p>
            <a:endParaRPr lang="en-US" altLang="en-US" sz="1800" dirty="0" smtClean="0"/>
          </a:p>
          <a:p>
            <a:endParaRPr lang="en-US" altLang="en-US" sz="1800" dirty="0" smtClean="0"/>
          </a:p>
          <a:p>
            <a:endParaRPr lang="en-US" altLang="en-US" sz="1800" dirty="0" smtClean="0"/>
          </a:p>
        </p:txBody>
      </p:sp>
      <p:sp>
        <p:nvSpPr>
          <p:cNvPr id="4" name="Slide Number Placeholder 22"/>
          <p:cNvSpPr>
            <a:spLocks noGrp="1"/>
          </p:cNvSpPr>
          <p:nvPr>
            <p:ph type="sldNum" sz="quarter" idx="12"/>
          </p:nvPr>
        </p:nvSpPr>
        <p:spPr/>
        <p:txBody>
          <a:bodyPr/>
          <a:lstStyle/>
          <a:p>
            <a:fld id="{240F1310-836A-4028-A5E4-3C61AF0AC5B9}" type="slidenum">
              <a:rPr lang="en-US" smtClean="0"/>
              <a:pPr/>
              <a:t>24</a:t>
            </a:fld>
            <a:endParaRPr lang="en-US" dirty="0"/>
          </a:p>
        </p:txBody>
      </p:sp>
      <p:sp>
        <p:nvSpPr>
          <p:cNvPr id="116738" name="Rectangle 2"/>
          <p:cNvSpPr>
            <a:spLocks noGrp="1"/>
          </p:cNvSpPr>
          <p:nvPr>
            <p:ph type="title"/>
          </p:nvPr>
        </p:nvSpPr>
        <p:spPr/>
        <p:txBody>
          <a:bodyPr/>
          <a:lstStyle/>
          <a:p>
            <a:r>
              <a:rPr lang="en-US" smtClean="0"/>
              <a:t>Top-Down vs. Bottom-Up Processing</a:t>
            </a:r>
            <a:endParaRPr lang="en-US" dirty="0" smtClean="0"/>
          </a:p>
        </p:txBody>
      </p:sp>
      <p:sp>
        <p:nvSpPr>
          <p:cNvPr id="5" name="TextBox 4"/>
          <p:cNvSpPr txBox="1"/>
          <p:nvPr/>
        </p:nvSpPr>
        <p:spPr>
          <a:xfrm>
            <a:off x="3327108" y="6640691"/>
            <a:ext cx="2489784" cy="246221"/>
          </a:xfrm>
          <a:prstGeom prst="rect">
            <a:avLst/>
          </a:prstGeom>
          <a:noFill/>
        </p:spPr>
        <p:txBody>
          <a:bodyPr wrap="none" rtlCol="0">
            <a:spAutoFit/>
          </a:bodyPr>
          <a:lstStyle/>
          <a:p>
            <a:pPr algn="ctr"/>
            <a:r>
              <a:rPr lang="en-US" sz="1000" i="1" dirty="0" smtClean="0"/>
              <a:t>Content courtesy of Professor Mark Hale</a:t>
            </a:r>
            <a:endParaRPr lang="en-US" sz="1000" i="1" dirty="0"/>
          </a:p>
        </p:txBody>
      </p:sp>
    </p:spTree>
    <p:extLst>
      <p:ext uri="{BB962C8B-B14F-4D97-AF65-F5344CB8AC3E}">
        <p14:creationId xmlns:p14="http://schemas.microsoft.com/office/powerpoint/2010/main" val="38696847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3"/>
          <p:cNvSpPr>
            <a:spLocks noGrp="1"/>
          </p:cNvSpPr>
          <p:nvPr>
            <p:ph type="body" idx="1"/>
          </p:nvPr>
        </p:nvSpPr>
        <p:spPr>
          <a:xfrm>
            <a:off x="152401" y="1828799"/>
            <a:ext cx="8865090" cy="4297679"/>
          </a:xfrm>
        </p:spPr>
        <p:txBody>
          <a:bodyPr>
            <a:noAutofit/>
          </a:bodyPr>
          <a:lstStyle/>
          <a:p>
            <a:r>
              <a:rPr lang="en-US" altLang="en-US" sz="1800" dirty="0" smtClean="0">
                <a:solidFill>
                  <a:srgbClr val="C00000"/>
                </a:solidFill>
              </a:rPr>
              <a:t>Top-down</a:t>
            </a:r>
            <a:r>
              <a:rPr lang="en-US" altLang="en-US" sz="1800" dirty="0" smtClean="0"/>
              <a:t> processing emphasizes how a person’s higher-level mental processes influence/assist object recognition.</a:t>
            </a:r>
          </a:p>
          <a:p>
            <a:pPr lvl="1">
              <a:spcBef>
                <a:spcPts val="900"/>
              </a:spcBef>
            </a:pPr>
            <a:r>
              <a:rPr lang="en-US" altLang="en-US" sz="1600" dirty="0" smtClean="0"/>
              <a:t>We expect certain shapes to be found in certain locations because of past experiences. </a:t>
            </a:r>
          </a:p>
          <a:p>
            <a:pPr lvl="1">
              <a:spcBef>
                <a:spcPts val="900"/>
              </a:spcBef>
            </a:pPr>
            <a:r>
              <a:rPr lang="en-US" altLang="en-US" sz="1600" dirty="0" smtClean="0"/>
              <a:t>These expectations help us recognize objects very rapidly.</a:t>
            </a:r>
          </a:p>
          <a:p>
            <a:pPr lvl="2">
              <a:spcBef>
                <a:spcPts val="400"/>
              </a:spcBef>
            </a:pPr>
            <a:r>
              <a:rPr lang="en-US" altLang="en-US" dirty="0" smtClean="0"/>
              <a:t>In that way, our previous knowledge and experiences work their way down to aid bottom up processing.</a:t>
            </a:r>
          </a:p>
          <a:p>
            <a:pPr lvl="1">
              <a:spcBef>
                <a:spcPts val="900"/>
              </a:spcBef>
            </a:pPr>
            <a:r>
              <a:rPr lang="en-US" altLang="en-US" sz="1600" dirty="0" smtClean="0"/>
              <a:t>Top-down processing is especially strong when stimuli are incomplete, ambiguous, and when stimuli are registered for just a fraction of a second. </a:t>
            </a:r>
          </a:p>
          <a:p>
            <a:pPr lvl="1">
              <a:spcBef>
                <a:spcPts val="900"/>
              </a:spcBef>
            </a:pPr>
            <a:r>
              <a:rPr lang="en-US" altLang="en-US" sz="1600" dirty="0" smtClean="0"/>
              <a:t>There is another type of processing worth mentioning here called anatomical (structural) coding.</a:t>
            </a:r>
          </a:p>
          <a:p>
            <a:pPr lvl="1">
              <a:spcBef>
                <a:spcPts val="900"/>
              </a:spcBef>
            </a:pPr>
            <a:r>
              <a:rPr lang="en-US" altLang="en-US" sz="1600" dirty="0" smtClean="0"/>
              <a:t>Some researchers propose that specific structures along the route between the retina and the visual cortex may also play a role processing. </a:t>
            </a:r>
          </a:p>
          <a:p>
            <a:pPr lvl="1">
              <a:spcBef>
                <a:spcPts val="900"/>
              </a:spcBef>
            </a:pPr>
            <a:r>
              <a:rPr lang="en-US" altLang="en-US" sz="1600" dirty="0" smtClean="0"/>
              <a:t>These structures may store information about the likelihood of seeing stimuli in a specific context.</a:t>
            </a:r>
          </a:p>
          <a:p>
            <a:pPr lvl="1">
              <a:spcBef>
                <a:spcPts val="900"/>
              </a:spcBef>
            </a:pPr>
            <a:r>
              <a:rPr lang="en-US" altLang="en-US" sz="1600" dirty="0" smtClean="0"/>
              <a:t>We clearly need multiple types of processing to explain the complexities of object recognition.</a:t>
            </a:r>
          </a:p>
          <a:p>
            <a:pPr lvl="1"/>
            <a:endParaRPr lang="en-US" altLang="en-US" sz="1600" dirty="0" smtClean="0"/>
          </a:p>
          <a:p>
            <a:endParaRPr lang="en-US" altLang="en-US" sz="1800" dirty="0" smtClean="0"/>
          </a:p>
          <a:p>
            <a:endParaRPr lang="en-US" altLang="en-US" sz="1800" dirty="0" smtClean="0"/>
          </a:p>
          <a:p>
            <a:endParaRPr lang="en-US" altLang="en-US" sz="1800" dirty="0" smtClean="0"/>
          </a:p>
        </p:txBody>
      </p:sp>
      <p:sp>
        <p:nvSpPr>
          <p:cNvPr id="4" name="Slide Number Placeholder 22"/>
          <p:cNvSpPr>
            <a:spLocks noGrp="1"/>
          </p:cNvSpPr>
          <p:nvPr>
            <p:ph type="sldNum" sz="quarter" idx="12"/>
          </p:nvPr>
        </p:nvSpPr>
        <p:spPr/>
        <p:txBody>
          <a:bodyPr/>
          <a:lstStyle/>
          <a:p>
            <a:fld id="{240F1310-836A-4028-A5E4-3C61AF0AC5B9}" type="slidenum">
              <a:rPr lang="en-US" smtClean="0"/>
              <a:pPr/>
              <a:t>25</a:t>
            </a:fld>
            <a:endParaRPr lang="en-US" dirty="0"/>
          </a:p>
        </p:txBody>
      </p:sp>
      <p:sp>
        <p:nvSpPr>
          <p:cNvPr id="116738" name="Rectangle 2"/>
          <p:cNvSpPr>
            <a:spLocks noGrp="1"/>
          </p:cNvSpPr>
          <p:nvPr>
            <p:ph type="title"/>
          </p:nvPr>
        </p:nvSpPr>
        <p:spPr/>
        <p:txBody>
          <a:bodyPr/>
          <a:lstStyle/>
          <a:p>
            <a:r>
              <a:rPr lang="en-US" smtClean="0"/>
              <a:t>Top-Down vs. Bottom-Up Processing</a:t>
            </a:r>
            <a:endParaRPr lang="en-US" dirty="0" smtClean="0"/>
          </a:p>
        </p:txBody>
      </p:sp>
      <p:sp>
        <p:nvSpPr>
          <p:cNvPr id="5" name="TextBox 4"/>
          <p:cNvSpPr txBox="1"/>
          <p:nvPr/>
        </p:nvSpPr>
        <p:spPr>
          <a:xfrm>
            <a:off x="3327108" y="6640691"/>
            <a:ext cx="2489784" cy="246221"/>
          </a:xfrm>
          <a:prstGeom prst="rect">
            <a:avLst/>
          </a:prstGeom>
          <a:noFill/>
        </p:spPr>
        <p:txBody>
          <a:bodyPr wrap="none" rtlCol="0">
            <a:spAutoFit/>
          </a:bodyPr>
          <a:lstStyle/>
          <a:p>
            <a:pPr algn="ctr"/>
            <a:r>
              <a:rPr lang="en-US" sz="1000" i="1" dirty="0" smtClean="0"/>
              <a:t>Content courtesy of Professor Mark Hale</a:t>
            </a:r>
            <a:endParaRPr lang="en-US" sz="1000" i="1" dirty="0"/>
          </a:p>
        </p:txBody>
      </p:sp>
    </p:spTree>
    <p:extLst>
      <p:ext uri="{BB962C8B-B14F-4D97-AF65-F5344CB8AC3E}">
        <p14:creationId xmlns:p14="http://schemas.microsoft.com/office/powerpoint/2010/main" val="36368729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5970680" y="251460"/>
            <a:ext cx="2407098" cy="2576512"/>
            <a:chOff x="6372164" y="251460"/>
            <a:chExt cx="2407098" cy="2576512"/>
          </a:xfrm>
        </p:grpSpPr>
        <p:grpSp>
          <p:nvGrpSpPr>
            <p:cNvPr id="9" name="Group 8"/>
            <p:cNvGrpSpPr/>
            <p:nvPr/>
          </p:nvGrpSpPr>
          <p:grpSpPr>
            <a:xfrm>
              <a:off x="6372164" y="251460"/>
              <a:ext cx="2407098" cy="2576512"/>
              <a:chOff x="6629400" y="251460"/>
              <a:chExt cx="2407098" cy="2576512"/>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400" y="251460"/>
                <a:ext cx="2407098" cy="2576512"/>
              </a:xfrm>
              <a:prstGeom prst="rect">
                <a:avLst/>
              </a:prstGeom>
            </p:spPr>
          </p:pic>
          <p:sp>
            <p:nvSpPr>
              <p:cNvPr id="5" name="Freeform 4"/>
              <p:cNvSpPr/>
              <p:nvPr/>
            </p:nvSpPr>
            <p:spPr>
              <a:xfrm>
                <a:off x="6797040" y="685800"/>
                <a:ext cx="1982222" cy="624840"/>
              </a:xfrm>
              <a:custGeom>
                <a:avLst/>
                <a:gdLst>
                  <a:gd name="connsiteX0" fmla="*/ 1928882 w 1982222"/>
                  <a:gd name="connsiteY0" fmla="*/ 99060 h 624840"/>
                  <a:gd name="connsiteX1" fmla="*/ 1875542 w 1982222"/>
                  <a:gd name="connsiteY1" fmla="*/ 91440 h 624840"/>
                  <a:gd name="connsiteX2" fmla="*/ 1806962 w 1982222"/>
                  <a:gd name="connsiteY2" fmla="*/ 83820 h 624840"/>
                  <a:gd name="connsiteX3" fmla="*/ 1753622 w 1982222"/>
                  <a:gd name="connsiteY3" fmla="*/ 60960 h 624840"/>
                  <a:gd name="connsiteX4" fmla="*/ 1715522 w 1982222"/>
                  <a:gd name="connsiteY4" fmla="*/ 38100 h 624840"/>
                  <a:gd name="connsiteX5" fmla="*/ 1669802 w 1982222"/>
                  <a:gd name="connsiteY5" fmla="*/ 22860 h 624840"/>
                  <a:gd name="connsiteX6" fmla="*/ 1441202 w 1982222"/>
                  <a:gd name="connsiteY6" fmla="*/ 22860 h 624840"/>
                  <a:gd name="connsiteX7" fmla="*/ 1395482 w 1982222"/>
                  <a:gd name="connsiteY7" fmla="*/ 7620 h 624840"/>
                  <a:gd name="connsiteX8" fmla="*/ 1342142 w 1982222"/>
                  <a:gd name="connsiteY8" fmla="*/ 0 h 624840"/>
                  <a:gd name="connsiteX9" fmla="*/ 1288802 w 1982222"/>
                  <a:gd name="connsiteY9" fmla="*/ 7620 h 624840"/>
                  <a:gd name="connsiteX10" fmla="*/ 1220222 w 1982222"/>
                  <a:gd name="connsiteY10" fmla="*/ 38100 h 624840"/>
                  <a:gd name="connsiteX11" fmla="*/ 1128782 w 1982222"/>
                  <a:gd name="connsiteY11" fmla="*/ 53340 h 624840"/>
                  <a:gd name="connsiteX12" fmla="*/ 961142 w 1982222"/>
                  <a:gd name="connsiteY12" fmla="*/ 38100 h 624840"/>
                  <a:gd name="connsiteX13" fmla="*/ 938282 w 1982222"/>
                  <a:gd name="connsiteY13" fmla="*/ 30480 h 624840"/>
                  <a:gd name="connsiteX14" fmla="*/ 839222 w 1982222"/>
                  <a:gd name="connsiteY14" fmla="*/ 38100 h 624840"/>
                  <a:gd name="connsiteX15" fmla="*/ 763022 w 1982222"/>
                  <a:gd name="connsiteY15" fmla="*/ 53340 h 624840"/>
                  <a:gd name="connsiteX16" fmla="*/ 328682 w 1982222"/>
                  <a:gd name="connsiteY16" fmla="*/ 38100 h 624840"/>
                  <a:gd name="connsiteX17" fmla="*/ 267722 w 1982222"/>
                  <a:gd name="connsiteY17" fmla="*/ 15240 h 624840"/>
                  <a:gd name="connsiteX18" fmla="*/ 206762 w 1982222"/>
                  <a:gd name="connsiteY18" fmla="*/ 22860 h 624840"/>
                  <a:gd name="connsiteX19" fmla="*/ 161042 w 1982222"/>
                  <a:gd name="connsiteY19" fmla="*/ 38100 h 624840"/>
                  <a:gd name="connsiteX20" fmla="*/ 115322 w 1982222"/>
                  <a:gd name="connsiteY20" fmla="*/ 53340 h 624840"/>
                  <a:gd name="connsiteX21" fmla="*/ 69602 w 1982222"/>
                  <a:gd name="connsiteY21" fmla="*/ 68580 h 624840"/>
                  <a:gd name="connsiteX22" fmla="*/ 46742 w 1982222"/>
                  <a:gd name="connsiteY22" fmla="*/ 76200 h 624840"/>
                  <a:gd name="connsiteX23" fmla="*/ 31502 w 1982222"/>
                  <a:gd name="connsiteY23" fmla="*/ 426720 h 624840"/>
                  <a:gd name="connsiteX24" fmla="*/ 61982 w 1982222"/>
                  <a:gd name="connsiteY24" fmla="*/ 472440 h 624840"/>
                  <a:gd name="connsiteX25" fmla="*/ 77222 w 1982222"/>
                  <a:gd name="connsiteY25" fmla="*/ 541020 h 624840"/>
                  <a:gd name="connsiteX26" fmla="*/ 92462 w 1982222"/>
                  <a:gd name="connsiteY26" fmla="*/ 586740 h 624840"/>
                  <a:gd name="connsiteX27" fmla="*/ 214382 w 1982222"/>
                  <a:gd name="connsiteY27" fmla="*/ 601980 h 624840"/>
                  <a:gd name="connsiteX28" fmla="*/ 298202 w 1982222"/>
                  <a:gd name="connsiteY28" fmla="*/ 624840 h 624840"/>
                  <a:gd name="connsiteX29" fmla="*/ 382022 w 1982222"/>
                  <a:gd name="connsiteY29" fmla="*/ 617220 h 624840"/>
                  <a:gd name="connsiteX30" fmla="*/ 404882 w 1982222"/>
                  <a:gd name="connsiteY30" fmla="*/ 601980 h 624840"/>
                  <a:gd name="connsiteX31" fmla="*/ 427742 w 1982222"/>
                  <a:gd name="connsiteY31" fmla="*/ 594360 h 624840"/>
                  <a:gd name="connsiteX32" fmla="*/ 854462 w 1982222"/>
                  <a:gd name="connsiteY32" fmla="*/ 609600 h 624840"/>
                  <a:gd name="connsiteX33" fmla="*/ 1014482 w 1982222"/>
                  <a:gd name="connsiteY33" fmla="*/ 601980 h 624840"/>
                  <a:gd name="connsiteX34" fmla="*/ 1083062 w 1982222"/>
                  <a:gd name="connsiteY34" fmla="*/ 594360 h 624840"/>
                  <a:gd name="connsiteX35" fmla="*/ 1113542 w 1982222"/>
                  <a:gd name="connsiteY35" fmla="*/ 586740 h 624840"/>
                  <a:gd name="connsiteX36" fmla="*/ 1601222 w 1982222"/>
                  <a:gd name="connsiteY36" fmla="*/ 594360 h 624840"/>
                  <a:gd name="connsiteX37" fmla="*/ 1768862 w 1982222"/>
                  <a:gd name="connsiteY37" fmla="*/ 594360 h 624840"/>
                  <a:gd name="connsiteX38" fmla="*/ 1791722 w 1982222"/>
                  <a:gd name="connsiteY38" fmla="*/ 579120 h 624840"/>
                  <a:gd name="connsiteX39" fmla="*/ 1814582 w 1982222"/>
                  <a:gd name="connsiteY39" fmla="*/ 571500 h 624840"/>
                  <a:gd name="connsiteX40" fmla="*/ 1860302 w 1982222"/>
                  <a:gd name="connsiteY40" fmla="*/ 533400 h 624840"/>
                  <a:gd name="connsiteX41" fmla="*/ 1867922 w 1982222"/>
                  <a:gd name="connsiteY41" fmla="*/ 510540 h 624840"/>
                  <a:gd name="connsiteX42" fmla="*/ 1883162 w 1982222"/>
                  <a:gd name="connsiteY42" fmla="*/ 487680 h 624840"/>
                  <a:gd name="connsiteX43" fmla="*/ 1890782 w 1982222"/>
                  <a:gd name="connsiteY43" fmla="*/ 457200 h 624840"/>
                  <a:gd name="connsiteX44" fmla="*/ 1898402 w 1982222"/>
                  <a:gd name="connsiteY44" fmla="*/ 381000 h 624840"/>
                  <a:gd name="connsiteX45" fmla="*/ 1906022 w 1982222"/>
                  <a:gd name="connsiteY45" fmla="*/ 358140 h 624840"/>
                  <a:gd name="connsiteX46" fmla="*/ 1928882 w 1982222"/>
                  <a:gd name="connsiteY46" fmla="*/ 342900 h 624840"/>
                  <a:gd name="connsiteX47" fmla="*/ 1951742 w 1982222"/>
                  <a:gd name="connsiteY47" fmla="*/ 320040 h 624840"/>
                  <a:gd name="connsiteX48" fmla="*/ 1966982 w 1982222"/>
                  <a:gd name="connsiteY48" fmla="*/ 274320 h 624840"/>
                  <a:gd name="connsiteX49" fmla="*/ 1982222 w 1982222"/>
                  <a:gd name="connsiteY49" fmla="*/ 213360 h 624840"/>
                  <a:gd name="connsiteX50" fmla="*/ 1974602 w 1982222"/>
                  <a:gd name="connsiteY50" fmla="*/ 182880 h 624840"/>
                  <a:gd name="connsiteX51" fmla="*/ 1936502 w 1982222"/>
                  <a:gd name="connsiteY51" fmla="*/ 137160 h 624840"/>
                  <a:gd name="connsiteX52" fmla="*/ 1928882 w 1982222"/>
                  <a:gd name="connsiteY52" fmla="*/ 99060 h 62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82222" h="624840">
                    <a:moveTo>
                      <a:pt x="1928882" y="99060"/>
                    </a:moveTo>
                    <a:lnTo>
                      <a:pt x="1875542" y="91440"/>
                    </a:lnTo>
                    <a:cubicBezTo>
                      <a:pt x="1852719" y="88587"/>
                      <a:pt x="1829650" y="87601"/>
                      <a:pt x="1806962" y="83820"/>
                    </a:cubicBezTo>
                    <a:cubicBezTo>
                      <a:pt x="1791546" y="81251"/>
                      <a:pt x="1765519" y="67569"/>
                      <a:pt x="1753622" y="60960"/>
                    </a:cubicBezTo>
                    <a:cubicBezTo>
                      <a:pt x="1740675" y="53767"/>
                      <a:pt x="1729005" y="44229"/>
                      <a:pt x="1715522" y="38100"/>
                    </a:cubicBezTo>
                    <a:cubicBezTo>
                      <a:pt x="1700898" y="31453"/>
                      <a:pt x="1669802" y="22860"/>
                      <a:pt x="1669802" y="22860"/>
                    </a:cubicBezTo>
                    <a:cubicBezTo>
                      <a:pt x="1570068" y="31171"/>
                      <a:pt x="1553001" y="36835"/>
                      <a:pt x="1441202" y="22860"/>
                    </a:cubicBezTo>
                    <a:cubicBezTo>
                      <a:pt x="1425262" y="20867"/>
                      <a:pt x="1411385" y="9892"/>
                      <a:pt x="1395482" y="7620"/>
                    </a:cubicBezTo>
                    <a:lnTo>
                      <a:pt x="1342142" y="0"/>
                    </a:lnTo>
                    <a:cubicBezTo>
                      <a:pt x="1324362" y="2540"/>
                      <a:pt x="1306005" y="2459"/>
                      <a:pt x="1288802" y="7620"/>
                    </a:cubicBezTo>
                    <a:cubicBezTo>
                      <a:pt x="1213598" y="30181"/>
                      <a:pt x="1343001" y="22753"/>
                      <a:pt x="1220222" y="38100"/>
                    </a:cubicBezTo>
                    <a:cubicBezTo>
                      <a:pt x="1148870" y="47019"/>
                      <a:pt x="1179129" y="40753"/>
                      <a:pt x="1128782" y="53340"/>
                    </a:cubicBezTo>
                    <a:cubicBezTo>
                      <a:pt x="1056640" y="49096"/>
                      <a:pt x="1020599" y="52964"/>
                      <a:pt x="961142" y="38100"/>
                    </a:cubicBezTo>
                    <a:cubicBezTo>
                      <a:pt x="953350" y="36152"/>
                      <a:pt x="945902" y="33020"/>
                      <a:pt x="938282" y="30480"/>
                    </a:cubicBezTo>
                    <a:cubicBezTo>
                      <a:pt x="905262" y="33020"/>
                      <a:pt x="872061" y="33817"/>
                      <a:pt x="839222" y="38100"/>
                    </a:cubicBezTo>
                    <a:cubicBezTo>
                      <a:pt x="813537" y="41450"/>
                      <a:pt x="763022" y="53340"/>
                      <a:pt x="763022" y="53340"/>
                    </a:cubicBezTo>
                    <a:cubicBezTo>
                      <a:pt x="757577" y="53227"/>
                      <a:pt x="446165" y="57681"/>
                      <a:pt x="328682" y="38100"/>
                    </a:cubicBezTo>
                    <a:cubicBezTo>
                      <a:pt x="318443" y="36394"/>
                      <a:pt x="269689" y="16027"/>
                      <a:pt x="267722" y="15240"/>
                    </a:cubicBezTo>
                    <a:cubicBezTo>
                      <a:pt x="247402" y="17780"/>
                      <a:pt x="226786" y="18569"/>
                      <a:pt x="206762" y="22860"/>
                    </a:cubicBezTo>
                    <a:cubicBezTo>
                      <a:pt x="191054" y="26226"/>
                      <a:pt x="176282" y="33020"/>
                      <a:pt x="161042" y="38100"/>
                    </a:cubicBezTo>
                    <a:lnTo>
                      <a:pt x="115322" y="53340"/>
                    </a:lnTo>
                    <a:lnTo>
                      <a:pt x="69602" y="68580"/>
                    </a:lnTo>
                    <a:lnTo>
                      <a:pt x="46742" y="76200"/>
                    </a:lnTo>
                    <a:cubicBezTo>
                      <a:pt x="-39373" y="191020"/>
                      <a:pt x="17098" y="102626"/>
                      <a:pt x="31502" y="426720"/>
                    </a:cubicBezTo>
                    <a:cubicBezTo>
                      <a:pt x="32528" y="449801"/>
                      <a:pt x="46861" y="457319"/>
                      <a:pt x="61982" y="472440"/>
                    </a:cubicBezTo>
                    <a:cubicBezTo>
                      <a:pt x="83784" y="537845"/>
                      <a:pt x="50401" y="433734"/>
                      <a:pt x="77222" y="541020"/>
                    </a:cubicBezTo>
                    <a:cubicBezTo>
                      <a:pt x="81118" y="556605"/>
                      <a:pt x="76522" y="584747"/>
                      <a:pt x="92462" y="586740"/>
                    </a:cubicBezTo>
                    <a:cubicBezTo>
                      <a:pt x="133102" y="591820"/>
                      <a:pt x="174649" y="592047"/>
                      <a:pt x="214382" y="601980"/>
                    </a:cubicBezTo>
                    <a:cubicBezTo>
                      <a:pt x="283134" y="619168"/>
                      <a:pt x="255471" y="610596"/>
                      <a:pt x="298202" y="624840"/>
                    </a:cubicBezTo>
                    <a:cubicBezTo>
                      <a:pt x="326142" y="622300"/>
                      <a:pt x="354590" y="623098"/>
                      <a:pt x="382022" y="617220"/>
                    </a:cubicBezTo>
                    <a:cubicBezTo>
                      <a:pt x="390977" y="615301"/>
                      <a:pt x="396691" y="606076"/>
                      <a:pt x="404882" y="601980"/>
                    </a:cubicBezTo>
                    <a:cubicBezTo>
                      <a:pt x="412066" y="598388"/>
                      <a:pt x="420122" y="596900"/>
                      <a:pt x="427742" y="594360"/>
                    </a:cubicBezTo>
                    <a:cubicBezTo>
                      <a:pt x="579232" y="602333"/>
                      <a:pt x="693800" y="609600"/>
                      <a:pt x="854462" y="609600"/>
                    </a:cubicBezTo>
                    <a:cubicBezTo>
                      <a:pt x="907862" y="609600"/>
                      <a:pt x="961142" y="604520"/>
                      <a:pt x="1014482" y="601980"/>
                    </a:cubicBezTo>
                    <a:cubicBezTo>
                      <a:pt x="1037342" y="599440"/>
                      <a:pt x="1060329" y="597857"/>
                      <a:pt x="1083062" y="594360"/>
                    </a:cubicBezTo>
                    <a:cubicBezTo>
                      <a:pt x="1093413" y="592768"/>
                      <a:pt x="1103069" y="586740"/>
                      <a:pt x="1113542" y="586740"/>
                    </a:cubicBezTo>
                    <a:cubicBezTo>
                      <a:pt x="1276122" y="586740"/>
                      <a:pt x="1438662" y="591820"/>
                      <a:pt x="1601222" y="594360"/>
                    </a:cubicBezTo>
                    <a:cubicBezTo>
                      <a:pt x="1667802" y="600413"/>
                      <a:pt x="1702282" y="608627"/>
                      <a:pt x="1768862" y="594360"/>
                    </a:cubicBezTo>
                    <a:cubicBezTo>
                      <a:pt x="1777817" y="592441"/>
                      <a:pt x="1783531" y="583216"/>
                      <a:pt x="1791722" y="579120"/>
                    </a:cubicBezTo>
                    <a:cubicBezTo>
                      <a:pt x="1798906" y="575528"/>
                      <a:pt x="1807398" y="575092"/>
                      <a:pt x="1814582" y="571500"/>
                    </a:cubicBezTo>
                    <a:cubicBezTo>
                      <a:pt x="1835800" y="560891"/>
                      <a:pt x="1843450" y="550252"/>
                      <a:pt x="1860302" y="533400"/>
                    </a:cubicBezTo>
                    <a:cubicBezTo>
                      <a:pt x="1862842" y="525780"/>
                      <a:pt x="1864330" y="517724"/>
                      <a:pt x="1867922" y="510540"/>
                    </a:cubicBezTo>
                    <a:cubicBezTo>
                      <a:pt x="1872018" y="502349"/>
                      <a:pt x="1879554" y="496098"/>
                      <a:pt x="1883162" y="487680"/>
                    </a:cubicBezTo>
                    <a:cubicBezTo>
                      <a:pt x="1887287" y="478054"/>
                      <a:pt x="1888242" y="467360"/>
                      <a:pt x="1890782" y="457200"/>
                    </a:cubicBezTo>
                    <a:cubicBezTo>
                      <a:pt x="1893322" y="431800"/>
                      <a:pt x="1894520" y="406230"/>
                      <a:pt x="1898402" y="381000"/>
                    </a:cubicBezTo>
                    <a:cubicBezTo>
                      <a:pt x="1899623" y="373061"/>
                      <a:pt x="1901004" y="364412"/>
                      <a:pt x="1906022" y="358140"/>
                    </a:cubicBezTo>
                    <a:cubicBezTo>
                      <a:pt x="1911743" y="350989"/>
                      <a:pt x="1921847" y="348763"/>
                      <a:pt x="1928882" y="342900"/>
                    </a:cubicBezTo>
                    <a:cubicBezTo>
                      <a:pt x="1937161" y="336001"/>
                      <a:pt x="1944122" y="327660"/>
                      <a:pt x="1951742" y="320040"/>
                    </a:cubicBezTo>
                    <a:cubicBezTo>
                      <a:pt x="1956822" y="304800"/>
                      <a:pt x="1963832" y="290072"/>
                      <a:pt x="1966982" y="274320"/>
                    </a:cubicBezTo>
                    <a:cubicBezTo>
                      <a:pt x="1976177" y="228344"/>
                      <a:pt x="1970506" y="248507"/>
                      <a:pt x="1982222" y="213360"/>
                    </a:cubicBezTo>
                    <a:cubicBezTo>
                      <a:pt x="1979682" y="203200"/>
                      <a:pt x="1978727" y="192506"/>
                      <a:pt x="1974602" y="182880"/>
                    </a:cubicBezTo>
                    <a:cubicBezTo>
                      <a:pt x="1966645" y="164315"/>
                      <a:pt x="1950234" y="150892"/>
                      <a:pt x="1936502" y="137160"/>
                    </a:cubicBezTo>
                    <a:lnTo>
                      <a:pt x="1928882" y="99060"/>
                    </a:lnTo>
                    <a:close/>
                  </a:path>
                </a:pathLst>
              </a:custGeom>
              <a:solidFill>
                <a:srgbClr val="F8F8F8">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p:cNvSpPr txBox="1"/>
            <p:nvPr/>
          </p:nvSpPr>
          <p:spPr>
            <a:xfrm>
              <a:off x="6553201" y="693420"/>
              <a:ext cx="2057399" cy="646331"/>
            </a:xfrm>
            <a:prstGeom prst="rect">
              <a:avLst/>
            </a:prstGeom>
            <a:noFill/>
            <a:ln>
              <a:noFill/>
            </a:ln>
          </p:spPr>
          <p:txBody>
            <a:bodyPr wrap="square" rtlCol="0">
              <a:spAutoFit/>
            </a:bodyPr>
            <a:lstStyle/>
            <a:p>
              <a:r>
                <a:rPr lang="en-US" sz="1800" dirty="0" smtClean="0">
                  <a:solidFill>
                    <a:srgbClr val="FF0000"/>
                  </a:solidFill>
                  <a:latin typeface="Aharoni" panose="02010803020104030203" pitchFamily="2" charset="-79"/>
                  <a:cs typeface="Aharoni" panose="02010803020104030203" pitchFamily="2" charset="-79"/>
                </a:rPr>
                <a:t>Prior Knowledge and Experience</a:t>
              </a:r>
              <a:endParaRPr lang="en-US" sz="1800" dirty="0">
                <a:solidFill>
                  <a:srgbClr val="FF0000"/>
                </a:solidFill>
                <a:latin typeface="Aharoni" panose="02010803020104030203" pitchFamily="2" charset="-79"/>
                <a:cs typeface="Aharoni" panose="02010803020104030203" pitchFamily="2" charset="-79"/>
              </a:endParaRPr>
            </a:p>
          </p:txBody>
        </p:sp>
      </p:grpSp>
      <p:sp>
        <p:nvSpPr>
          <p:cNvPr id="12" name="Curved Right Arrow 11"/>
          <p:cNvSpPr/>
          <p:nvPr/>
        </p:nvSpPr>
        <p:spPr>
          <a:xfrm rot="14019541">
            <a:off x="5351400" y="997963"/>
            <a:ext cx="838200" cy="2272947"/>
          </a:xfrm>
          <a:prstGeom prst="curvedRightArrow">
            <a:avLst/>
          </a:prstGeom>
          <a:solidFill>
            <a:srgbClr val="F96D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5714" name="Rectangle 2"/>
          <p:cNvSpPr>
            <a:spLocks noGrp="1"/>
          </p:cNvSpPr>
          <p:nvPr>
            <p:ph type="title"/>
          </p:nvPr>
        </p:nvSpPr>
        <p:spPr>
          <a:xfrm>
            <a:off x="1676400" y="355847"/>
            <a:ext cx="4693860" cy="840598"/>
          </a:xfrm>
        </p:spPr>
        <p:txBody>
          <a:bodyPr/>
          <a:lstStyle/>
          <a:p>
            <a:pPr algn="l"/>
            <a:r>
              <a:rPr lang="en-US" dirty="0" smtClean="0"/>
              <a:t>Top-Down Perception</a:t>
            </a:r>
          </a:p>
        </p:txBody>
      </p:sp>
      <p:sp>
        <p:nvSpPr>
          <p:cNvPr id="8" name="TextBox 7"/>
          <p:cNvSpPr txBox="1"/>
          <p:nvPr/>
        </p:nvSpPr>
        <p:spPr>
          <a:xfrm>
            <a:off x="3721464" y="6640691"/>
            <a:ext cx="5346336" cy="246221"/>
          </a:xfrm>
          <a:prstGeom prst="rect">
            <a:avLst/>
          </a:prstGeom>
          <a:noFill/>
        </p:spPr>
        <p:txBody>
          <a:bodyPr wrap="none" rtlCol="0">
            <a:spAutoFit/>
          </a:bodyPr>
          <a:lstStyle/>
          <a:p>
            <a:pPr algn="ctr"/>
            <a:r>
              <a:rPr lang="en-US" sz="1000" i="1" dirty="0" smtClean="0"/>
              <a:t>Some content from Cardiff University </a:t>
            </a:r>
            <a:r>
              <a:rPr lang="en-US" sz="1000" i="1" dirty="0"/>
              <a:t>Perception slides, </a:t>
            </a:r>
            <a:r>
              <a:rPr lang="en-US" sz="1000" i="1" dirty="0">
                <a:hlinkClick r:id="rId3"/>
              </a:rPr>
              <a:t>http://slideplayer.com/slide/246517</a:t>
            </a:r>
            <a:r>
              <a:rPr lang="en-US" sz="1000" i="1" dirty="0" smtClean="0">
                <a:hlinkClick r:id="rId3"/>
              </a:rPr>
              <a:t>/</a:t>
            </a:r>
            <a:r>
              <a:rPr lang="en-US" sz="1000" i="1" dirty="0" smtClean="0"/>
              <a:t> </a:t>
            </a:r>
            <a:endParaRPr lang="en-US" sz="1000" i="1" dirty="0"/>
          </a:p>
        </p:txBody>
      </p:sp>
      <p:sp>
        <p:nvSpPr>
          <p:cNvPr id="10" name="Flowchart: Punched Tape 9"/>
          <p:cNvSpPr/>
          <p:nvPr/>
        </p:nvSpPr>
        <p:spPr>
          <a:xfrm>
            <a:off x="5410200" y="3200400"/>
            <a:ext cx="3528059" cy="838200"/>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Perception</a:t>
            </a:r>
            <a:endParaRPr lang="en-US" dirty="0"/>
          </a:p>
        </p:txBody>
      </p:sp>
      <p:sp>
        <p:nvSpPr>
          <p:cNvPr id="11" name="Flowchart: Process 10"/>
          <p:cNvSpPr/>
          <p:nvPr/>
        </p:nvSpPr>
        <p:spPr>
          <a:xfrm>
            <a:off x="5562600" y="4267200"/>
            <a:ext cx="3223259" cy="609600"/>
          </a:xfrm>
          <a:prstGeom prst="flowChartProcess">
            <a:avLst/>
          </a:prstGeom>
          <a:solidFill>
            <a:srgbClr val="8BAC20"/>
          </a:solidFill>
          <a:ln>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Stimuli Processing</a:t>
            </a:r>
            <a:endParaRPr lang="en-US" dirty="0">
              <a:solidFill>
                <a:schemeClr val="tx1"/>
              </a:solidFill>
            </a:endParaRPr>
          </a:p>
        </p:txBody>
      </p:sp>
      <p:pic>
        <p:nvPicPr>
          <p:cNvPr id="1030" name="Picture 6" descr="Image result for audio sign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9729" y="5372099"/>
            <a:ext cx="3429000" cy="1333501"/>
          </a:xfrm>
          <a:prstGeom prst="rect">
            <a:avLst/>
          </a:prstGeom>
          <a:noFill/>
          <a:extLst>
            <a:ext uri="{909E8E84-426E-40DD-AFC4-6F175D3DCCD1}">
              <a14:hiddenFill xmlns:a14="http://schemas.microsoft.com/office/drawing/2010/main">
                <a:solidFill>
                  <a:srgbClr val="FFFFFF"/>
                </a:solidFill>
              </a14:hiddenFill>
            </a:ext>
          </a:extLst>
        </p:spPr>
      </p:pic>
      <p:sp>
        <p:nvSpPr>
          <p:cNvPr id="16" name="Up-Down Arrow 15"/>
          <p:cNvSpPr/>
          <p:nvPr/>
        </p:nvSpPr>
        <p:spPr>
          <a:xfrm>
            <a:off x="5698000" y="3886200"/>
            <a:ext cx="331880" cy="466725"/>
          </a:xfrm>
          <a:prstGeom prst="upDownArrow">
            <a:avLst>
              <a:gd name="adj1" fmla="val 23304"/>
              <a:gd name="adj2" fmla="val 33497"/>
            </a:avLst>
          </a:prstGeom>
          <a:solidFill>
            <a:schemeClr val="tx1">
              <a:lumMod val="65000"/>
              <a:lumOff val="3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Up-Down Arrow 23"/>
          <p:cNvSpPr/>
          <p:nvPr/>
        </p:nvSpPr>
        <p:spPr>
          <a:xfrm>
            <a:off x="6204320" y="3886200"/>
            <a:ext cx="331880" cy="466725"/>
          </a:xfrm>
          <a:prstGeom prst="upDownArrow">
            <a:avLst>
              <a:gd name="adj1" fmla="val 23304"/>
              <a:gd name="adj2" fmla="val 33497"/>
            </a:avLst>
          </a:prstGeom>
          <a:solidFill>
            <a:schemeClr val="tx1">
              <a:lumMod val="65000"/>
              <a:lumOff val="3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Up-Down Arrow 24"/>
          <p:cNvSpPr/>
          <p:nvPr/>
        </p:nvSpPr>
        <p:spPr>
          <a:xfrm>
            <a:off x="6710640" y="3886200"/>
            <a:ext cx="331880" cy="466725"/>
          </a:xfrm>
          <a:prstGeom prst="upDownArrow">
            <a:avLst>
              <a:gd name="adj1" fmla="val 23304"/>
              <a:gd name="adj2" fmla="val 33497"/>
            </a:avLst>
          </a:prstGeom>
          <a:solidFill>
            <a:schemeClr val="tx1">
              <a:lumMod val="65000"/>
              <a:lumOff val="3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Up-Down Arrow 25"/>
          <p:cNvSpPr/>
          <p:nvPr/>
        </p:nvSpPr>
        <p:spPr>
          <a:xfrm>
            <a:off x="7216960" y="3886200"/>
            <a:ext cx="331880" cy="466725"/>
          </a:xfrm>
          <a:prstGeom prst="upDownArrow">
            <a:avLst>
              <a:gd name="adj1" fmla="val 23304"/>
              <a:gd name="adj2" fmla="val 33497"/>
            </a:avLst>
          </a:prstGeom>
          <a:solidFill>
            <a:schemeClr val="tx1">
              <a:lumMod val="65000"/>
              <a:lumOff val="3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Up-Down Arrow 26"/>
          <p:cNvSpPr/>
          <p:nvPr/>
        </p:nvSpPr>
        <p:spPr>
          <a:xfrm>
            <a:off x="7723280" y="3886200"/>
            <a:ext cx="331880" cy="466725"/>
          </a:xfrm>
          <a:prstGeom prst="upDownArrow">
            <a:avLst>
              <a:gd name="adj1" fmla="val 23304"/>
              <a:gd name="adj2" fmla="val 33497"/>
            </a:avLst>
          </a:prstGeom>
          <a:solidFill>
            <a:schemeClr val="tx1">
              <a:lumMod val="65000"/>
              <a:lumOff val="3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Up-Down Arrow 27"/>
          <p:cNvSpPr/>
          <p:nvPr/>
        </p:nvSpPr>
        <p:spPr>
          <a:xfrm>
            <a:off x="8229600" y="3886200"/>
            <a:ext cx="331880" cy="466725"/>
          </a:xfrm>
          <a:prstGeom prst="upDownArrow">
            <a:avLst>
              <a:gd name="adj1" fmla="val 23304"/>
              <a:gd name="adj2" fmla="val 33497"/>
            </a:avLst>
          </a:prstGeom>
          <a:solidFill>
            <a:schemeClr val="tx1">
              <a:lumMod val="65000"/>
              <a:lumOff val="3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a:off x="6921069" y="2209800"/>
            <a:ext cx="506320" cy="9906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own Arrow 30"/>
          <p:cNvSpPr/>
          <p:nvPr/>
        </p:nvSpPr>
        <p:spPr>
          <a:xfrm rot="10800000">
            <a:off x="6921070" y="4724400"/>
            <a:ext cx="506320" cy="647699"/>
          </a:xfrm>
          <a:prstGeom prst="downArrow">
            <a:avLst/>
          </a:prstGeom>
          <a:solidFill>
            <a:srgbClr val="0000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04800" y="1196445"/>
            <a:ext cx="2057400" cy="914400"/>
          </a:xfrm>
          <a:prstGeom prst="ellipse">
            <a:avLst/>
          </a:prstGeom>
          <a:solidFill>
            <a:srgbClr val="F96D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Culture, Social Class</a:t>
            </a:r>
            <a:endParaRPr lang="en-US" sz="1600" dirty="0"/>
          </a:p>
        </p:txBody>
      </p:sp>
      <p:sp>
        <p:nvSpPr>
          <p:cNvPr id="29" name="Oval 28"/>
          <p:cNvSpPr/>
          <p:nvPr/>
        </p:nvSpPr>
        <p:spPr>
          <a:xfrm>
            <a:off x="76200" y="1917611"/>
            <a:ext cx="2057400" cy="914400"/>
          </a:xfrm>
          <a:prstGeom prst="ellipse">
            <a:avLst/>
          </a:prstGeom>
          <a:solidFill>
            <a:srgbClr val="F96D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Values,</a:t>
            </a:r>
            <a:br>
              <a:rPr lang="en-US" sz="1600" dirty="0" smtClean="0"/>
            </a:br>
            <a:r>
              <a:rPr lang="en-US" sz="1600" dirty="0" smtClean="0"/>
              <a:t>Beliefs</a:t>
            </a:r>
            <a:endParaRPr lang="en-US" sz="1600" dirty="0"/>
          </a:p>
        </p:txBody>
      </p:sp>
      <p:sp>
        <p:nvSpPr>
          <p:cNvPr id="30" name="Oval 29"/>
          <p:cNvSpPr/>
          <p:nvPr/>
        </p:nvSpPr>
        <p:spPr>
          <a:xfrm>
            <a:off x="723900" y="2662237"/>
            <a:ext cx="2057400" cy="914400"/>
          </a:xfrm>
          <a:prstGeom prst="ellipse">
            <a:avLst/>
          </a:prstGeom>
          <a:solidFill>
            <a:srgbClr val="F96D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Prejudices,</a:t>
            </a:r>
            <a:br>
              <a:rPr lang="en-US" sz="1600" dirty="0" smtClean="0"/>
            </a:br>
            <a:r>
              <a:rPr lang="en-US" sz="1600" dirty="0" smtClean="0"/>
              <a:t>Attitudes</a:t>
            </a:r>
            <a:endParaRPr lang="en-US" sz="1600" dirty="0"/>
          </a:p>
        </p:txBody>
      </p:sp>
      <p:sp>
        <p:nvSpPr>
          <p:cNvPr id="32" name="Oval 31"/>
          <p:cNvSpPr/>
          <p:nvPr/>
        </p:nvSpPr>
        <p:spPr>
          <a:xfrm>
            <a:off x="1905000" y="1600200"/>
            <a:ext cx="2057400" cy="914400"/>
          </a:xfrm>
          <a:prstGeom prst="ellipse">
            <a:avLst/>
          </a:prstGeom>
          <a:solidFill>
            <a:srgbClr val="F96D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Occupation,</a:t>
            </a:r>
            <a:br>
              <a:rPr lang="en-US" sz="1600" dirty="0" smtClean="0"/>
            </a:br>
            <a:r>
              <a:rPr lang="en-US" sz="1600" dirty="0" smtClean="0"/>
              <a:t>Education</a:t>
            </a:r>
            <a:endParaRPr lang="en-US" sz="1600" dirty="0"/>
          </a:p>
        </p:txBody>
      </p:sp>
      <p:sp>
        <p:nvSpPr>
          <p:cNvPr id="33" name="Oval 32"/>
          <p:cNvSpPr/>
          <p:nvPr/>
        </p:nvSpPr>
        <p:spPr>
          <a:xfrm>
            <a:off x="3005666" y="2209800"/>
            <a:ext cx="2057400" cy="914400"/>
          </a:xfrm>
          <a:prstGeom prst="ellipse">
            <a:avLst/>
          </a:prstGeom>
          <a:solidFill>
            <a:srgbClr val="F96D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Immediate</a:t>
            </a:r>
            <a:br>
              <a:rPr lang="en-US" sz="1600" dirty="0" smtClean="0"/>
            </a:br>
            <a:r>
              <a:rPr lang="en-US" sz="1600" dirty="0" smtClean="0"/>
              <a:t>Mental Set</a:t>
            </a:r>
            <a:endParaRPr lang="en-US" sz="1600" dirty="0"/>
          </a:p>
        </p:txBody>
      </p:sp>
      <p:sp>
        <p:nvSpPr>
          <p:cNvPr id="34" name="Oval 33"/>
          <p:cNvSpPr/>
          <p:nvPr/>
        </p:nvSpPr>
        <p:spPr>
          <a:xfrm>
            <a:off x="1172633" y="3438525"/>
            <a:ext cx="2057400" cy="914400"/>
          </a:xfrm>
          <a:prstGeom prst="ellipse">
            <a:avLst/>
          </a:prstGeom>
          <a:solidFill>
            <a:srgbClr val="F96D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Presence of Authority</a:t>
            </a:r>
            <a:endParaRPr lang="en-US" sz="1600" dirty="0"/>
          </a:p>
        </p:txBody>
      </p:sp>
      <p:sp>
        <p:nvSpPr>
          <p:cNvPr id="35" name="Oval 34"/>
          <p:cNvSpPr/>
          <p:nvPr/>
        </p:nvSpPr>
        <p:spPr>
          <a:xfrm>
            <a:off x="2523066" y="2971800"/>
            <a:ext cx="2057400" cy="914400"/>
          </a:xfrm>
          <a:prstGeom prst="ellipse">
            <a:avLst/>
          </a:prstGeom>
          <a:solidFill>
            <a:srgbClr val="F96D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t>Knoweldge</a:t>
            </a:r>
            <a:r>
              <a:rPr lang="en-US" sz="1600" dirty="0" smtClean="0"/>
              <a:t>,</a:t>
            </a:r>
            <a:br>
              <a:rPr lang="en-US" sz="1600" dirty="0" smtClean="0"/>
            </a:br>
            <a:r>
              <a:rPr lang="en-US" sz="1600" dirty="0" smtClean="0"/>
              <a:t>Vocabulary</a:t>
            </a:r>
            <a:endParaRPr lang="en-US" sz="1600" dirty="0"/>
          </a:p>
        </p:txBody>
      </p:sp>
      <p:sp>
        <p:nvSpPr>
          <p:cNvPr id="36" name="Oval 35"/>
          <p:cNvSpPr/>
          <p:nvPr/>
        </p:nvSpPr>
        <p:spPr>
          <a:xfrm>
            <a:off x="1752600" y="4191000"/>
            <a:ext cx="2057400" cy="914400"/>
          </a:xfrm>
          <a:prstGeom prst="ellipse">
            <a:avLst/>
          </a:prstGeom>
          <a:solidFill>
            <a:srgbClr val="F96D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Specific Life Experiences</a:t>
            </a:r>
            <a:endParaRPr lang="en-US" sz="1600" dirty="0"/>
          </a:p>
        </p:txBody>
      </p:sp>
      <p:sp>
        <p:nvSpPr>
          <p:cNvPr id="37" name="Oval 36"/>
          <p:cNvSpPr/>
          <p:nvPr/>
        </p:nvSpPr>
        <p:spPr>
          <a:xfrm>
            <a:off x="143933" y="5581649"/>
            <a:ext cx="2057400" cy="914400"/>
          </a:xfrm>
          <a:prstGeom prst="ellipse">
            <a:avLst/>
          </a:prstGeom>
          <a:solidFill>
            <a:srgbClr val="F96D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Long-term Memory Schemas</a:t>
            </a:r>
            <a:endParaRPr lang="en-US" sz="1600" dirty="0"/>
          </a:p>
        </p:txBody>
      </p:sp>
      <p:sp>
        <p:nvSpPr>
          <p:cNvPr id="38" name="Oval 37"/>
          <p:cNvSpPr/>
          <p:nvPr/>
        </p:nvSpPr>
        <p:spPr>
          <a:xfrm>
            <a:off x="67733" y="4147955"/>
            <a:ext cx="2057400" cy="914400"/>
          </a:xfrm>
          <a:prstGeom prst="ellipse">
            <a:avLst/>
          </a:prstGeom>
          <a:solidFill>
            <a:srgbClr val="F96D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Needs, Moods, Mental Health</a:t>
            </a:r>
            <a:endParaRPr lang="en-US" sz="1600" dirty="0"/>
          </a:p>
        </p:txBody>
      </p:sp>
      <p:sp>
        <p:nvSpPr>
          <p:cNvPr id="39" name="Oval 38"/>
          <p:cNvSpPr/>
          <p:nvPr/>
        </p:nvSpPr>
        <p:spPr>
          <a:xfrm>
            <a:off x="1752600" y="5972512"/>
            <a:ext cx="2057400" cy="914400"/>
          </a:xfrm>
          <a:prstGeom prst="ellipse">
            <a:avLst/>
          </a:prstGeom>
          <a:solidFill>
            <a:srgbClr val="F96D6D"/>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smtClean="0"/>
              <a:t>Present Fatigue/Energy Level</a:t>
            </a:r>
            <a:endParaRPr lang="en-US" sz="1600" dirty="0"/>
          </a:p>
        </p:txBody>
      </p:sp>
      <p:sp>
        <p:nvSpPr>
          <p:cNvPr id="40" name="Oval 39"/>
          <p:cNvSpPr/>
          <p:nvPr/>
        </p:nvSpPr>
        <p:spPr>
          <a:xfrm>
            <a:off x="1126066" y="4914900"/>
            <a:ext cx="2057400" cy="914400"/>
          </a:xfrm>
          <a:prstGeom prst="ellipse">
            <a:avLst/>
          </a:prstGeom>
          <a:solidFill>
            <a:srgbClr val="F96D6D"/>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smtClean="0"/>
              <a:t>Prior Stimuli</a:t>
            </a:r>
            <a:br>
              <a:rPr lang="en-US" sz="1600" dirty="0" smtClean="0"/>
            </a:br>
            <a:r>
              <a:rPr lang="en-US" sz="1600" dirty="0" smtClean="0"/>
              <a:t>Perceived</a:t>
            </a:r>
            <a:endParaRPr lang="en-US" sz="1600" dirty="0"/>
          </a:p>
        </p:txBody>
      </p:sp>
      <p:sp>
        <p:nvSpPr>
          <p:cNvPr id="41" name="Oval 40"/>
          <p:cNvSpPr/>
          <p:nvPr/>
        </p:nvSpPr>
        <p:spPr>
          <a:xfrm>
            <a:off x="2590800" y="5257800"/>
            <a:ext cx="2057400" cy="914400"/>
          </a:xfrm>
          <a:prstGeom prst="ellipse">
            <a:avLst/>
          </a:prstGeom>
          <a:solidFill>
            <a:srgbClr val="F96D6D"/>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smtClean="0"/>
              <a:t>Personality,</a:t>
            </a:r>
            <a:br>
              <a:rPr lang="en-US" sz="1600" dirty="0" smtClean="0"/>
            </a:br>
            <a:r>
              <a:rPr lang="en-US" sz="1600" dirty="0" err="1" smtClean="0"/>
              <a:t>Temperment</a:t>
            </a:r>
            <a:endParaRPr lang="en-US" sz="1600" dirty="0"/>
          </a:p>
        </p:txBody>
      </p:sp>
      <p:sp>
        <p:nvSpPr>
          <p:cNvPr id="14" name="TextBox 13"/>
          <p:cNvSpPr txBox="1"/>
          <p:nvPr/>
        </p:nvSpPr>
        <p:spPr>
          <a:xfrm>
            <a:off x="3585633" y="3867834"/>
            <a:ext cx="979755" cy="646331"/>
          </a:xfrm>
          <a:prstGeom prst="rect">
            <a:avLst/>
          </a:prstGeom>
          <a:noFill/>
        </p:spPr>
        <p:txBody>
          <a:bodyPr wrap="none" rtlCol="0">
            <a:spAutoFit/>
          </a:bodyPr>
          <a:lstStyle/>
          <a:p>
            <a:r>
              <a:rPr lang="en-US" sz="3600" b="1" dirty="0">
                <a:solidFill>
                  <a:srgbClr val="F96D6D"/>
                </a:solidFill>
              </a:rPr>
              <a:t>e</a:t>
            </a:r>
            <a:r>
              <a:rPr lang="en-US" sz="3600" b="1" dirty="0" smtClean="0">
                <a:solidFill>
                  <a:srgbClr val="F96D6D"/>
                </a:solidFill>
              </a:rPr>
              <a:t>tc.</a:t>
            </a:r>
            <a:endParaRPr lang="en-US" sz="3600" b="1" dirty="0">
              <a:solidFill>
                <a:srgbClr val="F96D6D"/>
              </a:solidFill>
            </a:endParaRPr>
          </a:p>
        </p:txBody>
      </p:sp>
    </p:spTree>
    <p:extLst>
      <p:ext uri="{BB962C8B-B14F-4D97-AF65-F5344CB8AC3E}">
        <p14:creationId xmlns:p14="http://schemas.microsoft.com/office/powerpoint/2010/main" val="3962052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408634" y="6637002"/>
            <a:ext cx="582966" cy="274320"/>
          </a:xfrm>
        </p:spPr>
        <p:txBody>
          <a:bodyPr/>
          <a:lstStyle/>
          <a:p>
            <a:pPr>
              <a:defRPr/>
            </a:pPr>
            <a:fld id="{9C097678-34B0-4D5A-867D-C2A7F2DFD624}" type="slidenum">
              <a:rPr lang="en-US" smtClean="0"/>
              <a:pPr>
                <a:defRPr/>
              </a:pPr>
              <a:t>27</a:t>
            </a:fld>
            <a:endParaRPr lang="en-US" dirty="0"/>
          </a:p>
        </p:txBody>
      </p:sp>
      <p:sp>
        <p:nvSpPr>
          <p:cNvPr id="4" name="Title 3"/>
          <p:cNvSpPr>
            <a:spLocks noGrp="1"/>
          </p:cNvSpPr>
          <p:nvPr>
            <p:ph type="title"/>
          </p:nvPr>
        </p:nvSpPr>
        <p:spPr/>
        <p:txBody>
          <a:bodyPr/>
          <a:lstStyle/>
          <a:p>
            <a:r>
              <a:rPr lang="en-US" dirty="0" smtClean="0"/>
              <a:t>Another View of Top-Down Processing</a:t>
            </a:r>
            <a:endParaRPr lang="en-US" dirty="0"/>
          </a:p>
        </p:txBody>
      </p:sp>
      <p:sp>
        <p:nvSpPr>
          <p:cNvPr id="5" name="Rectangle 4"/>
          <p:cNvSpPr/>
          <p:nvPr/>
        </p:nvSpPr>
        <p:spPr>
          <a:xfrm>
            <a:off x="304800" y="1781948"/>
            <a:ext cx="2286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Experience</a:t>
            </a:r>
            <a:endParaRPr lang="en-US" dirty="0"/>
          </a:p>
        </p:txBody>
      </p:sp>
      <p:sp>
        <p:nvSpPr>
          <p:cNvPr id="6" name="Rectangle 5"/>
          <p:cNvSpPr/>
          <p:nvPr/>
        </p:nvSpPr>
        <p:spPr>
          <a:xfrm>
            <a:off x="304800" y="5972948"/>
            <a:ext cx="2286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Stimulus/World</a:t>
            </a:r>
            <a:endParaRPr lang="en-US" dirty="0"/>
          </a:p>
        </p:txBody>
      </p:sp>
      <p:sp>
        <p:nvSpPr>
          <p:cNvPr id="7" name="Rectangle 6"/>
          <p:cNvSpPr/>
          <p:nvPr/>
        </p:nvSpPr>
        <p:spPr>
          <a:xfrm>
            <a:off x="2133600" y="2543948"/>
            <a:ext cx="2286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Knowledge</a:t>
            </a:r>
            <a:endParaRPr lang="en-US" dirty="0"/>
          </a:p>
        </p:txBody>
      </p:sp>
      <p:sp>
        <p:nvSpPr>
          <p:cNvPr id="8" name="Rectangle 7"/>
          <p:cNvSpPr/>
          <p:nvPr/>
        </p:nvSpPr>
        <p:spPr>
          <a:xfrm>
            <a:off x="2133600" y="5210948"/>
            <a:ext cx="2286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 Senses</a:t>
            </a:r>
            <a:endParaRPr lang="en-US" dirty="0"/>
          </a:p>
        </p:txBody>
      </p:sp>
      <p:cxnSp>
        <p:nvCxnSpPr>
          <p:cNvPr id="10" name="Elbow Connector 9"/>
          <p:cNvCxnSpPr>
            <a:stCxn id="5" idx="2"/>
            <a:endCxn id="7" idx="1"/>
          </p:cNvCxnSpPr>
          <p:nvPr/>
        </p:nvCxnSpPr>
        <p:spPr>
          <a:xfrm rot="16200000" flipH="1">
            <a:off x="1543050" y="2220098"/>
            <a:ext cx="495300" cy="685800"/>
          </a:xfrm>
          <a:prstGeom prst="bentConnector2">
            <a:avLst/>
          </a:prstGeom>
          <a:ln w="28575">
            <a:solidFill>
              <a:srgbClr val="2005C5"/>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Elbow Connector 10"/>
          <p:cNvCxnSpPr>
            <a:stCxn id="6" idx="0"/>
            <a:endCxn id="8" idx="1"/>
          </p:cNvCxnSpPr>
          <p:nvPr/>
        </p:nvCxnSpPr>
        <p:spPr>
          <a:xfrm rot="5400000" flipH="1" flipV="1">
            <a:off x="1543050" y="5382398"/>
            <a:ext cx="495300" cy="685800"/>
          </a:xfrm>
          <a:prstGeom prst="bentConnector2">
            <a:avLst/>
          </a:prstGeom>
          <a:ln w="28575">
            <a:solidFill>
              <a:srgbClr val="2005C5"/>
            </a:solidFill>
            <a:tailEnd type="triangle" w="lg" len="lg"/>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981200" y="3077348"/>
            <a:ext cx="2691763" cy="338554"/>
          </a:xfrm>
          <a:prstGeom prst="rect">
            <a:avLst/>
          </a:prstGeom>
          <a:noFill/>
        </p:spPr>
        <p:txBody>
          <a:bodyPr wrap="none" rtlCol="0">
            <a:spAutoFit/>
          </a:bodyPr>
          <a:lstStyle/>
          <a:p>
            <a:pPr algn="ctr"/>
            <a:r>
              <a:rPr lang="en-US" sz="1600" dirty="0" smtClean="0"/>
              <a:t>(Expectancies and Desires)</a:t>
            </a:r>
            <a:endParaRPr lang="en-US" sz="1600" dirty="0"/>
          </a:p>
        </p:txBody>
      </p:sp>
      <p:sp>
        <p:nvSpPr>
          <p:cNvPr id="15" name="Freeform 14"/>
          <p:cNvSpPr/>
          <p:nvPr/>
        </p:nvSpPr>
        <p:spPr>
          <a:xfrm rot="227024">
            <a:off x="3250289" y="3545273"/>
            <a:ext cx="3233615" cy="577348"/>
          </a:xfrm>
          <a:custGeom>
            <a:avLst/>
            <a:gdLst>
              <a:gd name="connsiteX0" fmla="*/ 0 w 3657600"/>
              <a:gd name="connsiteY0" fmla="*/ 0 h 577348"/>
              <a:gd name="connsiteX1" fmla="*/ 123568 w 3657600"/>
              <a:gd name="connsiteY1" fmla="*/ 333632 h 577348"/>
              <a:gd name="connsiteX2" fmla="*/ 518984 w 3657600"/>
              <a:gd name="connsiteY2" fmla="*/ 556054 h 577348"/>
              <a:gd name="connsiteX3" fmla="*/ 766119 w 3657600"/>
              <a:gd name="connsiteY3" fmla="*/ 568410 h 577348"/>
              <a:gd name="connsiteX4" fmla="*/ 3657600 w 3657600"/>
              <a:gd name="connsiteY4" fmla="*/ 518983 h 577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600" h="577348">
                <a:moveTo>
                  <a:pt x="0" y="0"/>
                </a:moveTo>
                <a:cubicBezTo>
                  <a:pt x="18535" y="120478"/>
                  <a:pt x="37071" y="240956"/>
                  <a:pt x="123568" y="333632"/>
                </a:cubicBezTo>
                <a:cubicBezTo>
                  <a:pt x="210065" y="426308"/>
                  <a:pt x="411892" y="516924"/>
                  <a:pt x="518984" y="556054"/>
                </a:cubicBezTo>
                <a:cubicBezTo>
                  <a:pt x="626076" y="595184"/>
                  <a:pt x="766119" y="568410"/>
                  <a:pt x="766119" y="568410"/>
                </a:cubicBezTo>
                <a:lnTo>
                  <a:pt x="3657600" y="518983"/>
                </a:lnTo>
              </a:path>
            </a:pathLst>
          </a:custGeom>
          <a:ln w="28575">
            <a:solidFill>
              <a:srgbClr val="2005C5"/>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rot="21352474" flipV="1">
            <a:off x="3251341" y="4518034"/>
            <a:ext cx="3233615" cy="577348"/>
          </a:xfrm>
          <a:custGeom>
            <a:avLst/>
            <a:gdLst>
              <a:gd name="connsiteX0" fmla="*/ 0 w 3657600"/>
              <a:gd name="connsiteY0" fmla="*/ 0 h 577348"/>
              <a:gd name="connsiteX1" fmla="*/ 123568 w 3657600"/>
              <a:gd name="connsiteY1" fmla="*/ 333632 h 577348"/>
              <a:gd name="connsiteX2" fmla="*/ 518984 w 3657600"/>
              <a:gd name="connsiteY2" fmla="*/ 556054 h 577348"/>
              <a:gd name="connsiteX3" fmla="*/ 766119 w 3657600"/>
              <a:gd name="connsiteY3" fmla="*/ 568410 h 577348"/>
              <a:gd name="connsiteX4" fmla="*/ 3657600 w 3657600"/>
              <a:gd name="connsiteY4" fmla="*/ 518983 h 577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600" h="577348">
                <a:moveTo>
                  <a:pt x="0" y="0"/>
                </a:moveTo>
                <a:cubicBezTo>
                  <a:pt x="18535" y="120478"/>
                  <a:pt x="37071" y="240956"/>
                  <a:pt x="123568" y="333632"/>
                </a:cubicBezTo>
                <a:cubicBezTo>
                  <a:pt x="210065" y="426308"/>
                  <a:pt x="411892" y="516924"/>
                  <a:pt x="518984" y="556054"/>
                </a:cubicBezTo>
                <a:cubicBezTo>
                  <a:pt x="626076" y="595184"/>
                  <a:pt x="766119" y="568410"/>
                  <a:pt x="766119" y="568410"/>
                </a:cubicBezTo>
                <a:lnTo>
                  <a:pt x="3657600" y="518983"/>
                </a:lnTo>
              </a:path>
            </a:pathLst>
          </a:custGeom>
          <a:ln w="28575">
            <a:solidFill>
              <a:srgbClr val="2005C5"/>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Rectangle 16"/>
          <p:cNvSpPr/>
          <p:nvPr/>
        </p:nvSpPr>
        <p:spPr>
          <a:xfrm>
            <a:off x="6450527" y="4105267"/>
            <a:ext cx="2286000" cy="533400"/>
          </a:xfrm>
          <a:prstGeom prst="rect">
            <a:avLst/>
          </a:prstGeom>
          <a:solidFill>
            <a:srgbClr val="743AA4"/>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Perception</a:t>
            </a:r>
            <a:endParaRPr lang="en-US" dirty="0"/>
          </a:p>
        </p:txBody>
      </p:sp>
      <p:sp>
        <p:nvSpPr>
          <p:cNvPr id="18" name="Down Arrow 17"/>
          <p:cNvSpPr/>
          <p:nvPr/>
        </p:nvSpPr>
        <p:spPr>
          <a:xfrm>
            <a:off x="7288727" y="1752600"/>
            <a:ext cx="609600" cy="1390651"/>
          </a:xfrm>
          <a:prstGeom prst="downArrow">
            <a:avLst/>
          </a:prstGeom>
          <a:solidFill>
            <a:srgbClr val="DDBA2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Down Arrow 18"/>
          <p:cNvSpPr/>
          <p:nvPr/>
        </p:nvSpPr>
        <p:spPr>
          <a:xfrm flipV="1">
            <a:off x="7288727" y="5115697"/>
            <a:ext cx="609600" cy="1390651"/>
          </a:xfrm>
          <a:prstGeom prst="downArrow">
            <a:avLst/>
          </a:prstGeom>
          <a:solidFill>
            <a:srgbClr val="DDBA2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6402624" y="1930627"/>
            <a:ext cx="2381806" cy="646331"/>
          </a:xfrm>
          <a:prstGeom prst="rect">
            <a:avLst/>
          </a:prstGeom>
          <a:noFill/>
        </p:spPr>
        <p:txBody>
          <a:bodyPr wrap="none" lIns="91440" tIns="45720" rIns="91440" bIns="45720">
            <a:spAutoFit/>
          </a:bodyPr>
          <a:lstStyle/>
          <a:p>
            <a:pPr algn="ctr"/>
            <a:r>
              <a:rPr lang="en-US" sz="3600" b="1"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Top Down</a:t>
            </a:r>
            <a:endParaRPr lang="en-US" sz="3600" b="1"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1" name="Rectangle 20"/>
          <p:cNvSpPr/>
          <p:nvPr/>
        </p:nvSpPr>
        <p:spPr>
          <a:xfrm>
            <a:off x="6321384" y="5578959"/>
            <a:ext cx="2544286" cy="646331"/>
          </a:xfrm>
          <a:prstGeom prst="rect">
            <a:avLst/>
          </a:prstGeom>
          <a:noFill/>
        </p:spPr>
        <p:txBody>
          <a:bodyPr wrap="none" lIns="91440" tIns="45720" rIns="91440" bIns="45720">
            <a:spAutoFit/>
          </a:bodyPr>
          <a:lstStyle/>
          <a:p>
            <a:pPr algn="ctr"/>
            <a:r>
              <a:rPr lang="en-US" sz="3600" b="1"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Bottom Up</a:t>
            </a:r>
            <a:endParaRPr lang="en-US" sz="3600" b="1"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2" name="TextBox 21"/>
          <p:cNvSpPr txBox="1"/>
          <p:nvPr/>
        </p:nvSpPr>
        <p:spPr>
          <a:xfrm>
            <a:off x="2724384" y="6640691"/>
            <a:ext cx="3695243" cy="246221"/>
          </a:xfrm>
          <a:prstGeom prst="rect">
            <a:avLst/>
          </a:prstGeom>
          <a:noFill/>
        </p:spPr>
        <p:txBody>
          <a:bodyPr wrap="none" rtlCol="0">
            <a:spAutoFit/>
          </a:bodyPr>
          <a:lstStyle/>
          <a:p>
            <a:pPr algn="ctr"/>
            <a:r>
              <a:rPr lang="en-US" sz="1000" i="1" dirty="0" smtClean="0"/>
              <a:t>From </a:t>
            </a:r>
            <a:r>
              <a:rPr lang="en-US" sz="1000" i="1" dirty="0" err="1" smtClean="0"/>
              <a:t>Wickens</a:t>
            </a:r>
            <a:r>
              <a:rPr lang="en-US" sz="1000" i="1" dirty="0" smtClean="0"/>
              <a:t>, An Introduction to Human Factors Engineering</a:t>
            </a:r>
            <a:endParaRPr lang="en-US" sz="1000" i="1" dirty="0"/>
          </a:p>
        </p:txBody>
      </p:sp>
    </p:spTree>
    <p:extLst>
      <p:ext uri="{BB962C8B-B14F-4D97-AF65-F5344CB8AC3E}">
        <p14:creationId xmlns:p14="http://schemas.microsoft.com/office/powerpoint/2010/main" val="41127457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3"/>
          <p:cNvSpPr>
            <a:spLocks noGrp="1"/>
          </p:cNvSpPr>
          <p:nvPr>
            <p:ph type="body" idx="1"/>
          </p:nvPr>
        </p:nvSpPr>
        <p:spPr/>
        <p:txBody>
          <a:bodyPr>
            <a:normAutofit/>
          </a:bodyPr>
          <a:lstStyle/>
          <a:p>
            <a:r>
              <a:rPr lang="en-US" altLang="en-US" sz="1800" dirty="0" smtClean="0"/>
              <a:t>Psychologists have realized for decades that a theory of recognition must include some factor(s) other than just the information in the stimulus.  Why?</a:t>
            </a:r>
          </a:p>
          <a:p>
            <a:endParaRPr lang="en-US" altLang="en-US" sz="1800" dirty="0" smtClean="0"/>
          </a:p>
          <a:p>
            <a:r>
              <a:rPr lang="en-US" altLang="en-US" sz="1800" dirty="0" smtClean="0"/>
              <a:t>If we were to examine the number of features in the average words, in the average sentences, over the average paragraph…</a:t>
            </a:r>
          </a:p>
          <a:p>
            <a:pPr lvl="1"/>
            <a:r>
              <a:rPr lang="en-US" altLang="en-US" sz="1600" dirty="0" smtClean="0"/>
              <a:t>We would be analyzing ~5,000 features per minute.  That just isn’t possible.</a:t>
            </a:r>
          </a:p>
          <a:p>
            <a:endParaRPr lang="en-US" altLang="en-US" sz="1800" dirty="0" smtClean="0"/>
          </a:p>
          <a:p>
            <a:r>
              <a:rPr lang="en-US" altLang="en-US" sz="1800" dirty="0" smtClean="0"/>
              <a:t>Furthermore, we can still read sentences when letters are wrong, swapped, or even missing entirely!</a:t>
            </a:r>
            <a:br>
              <a:rPr lang="en-US" altLang="en-US" sz="1800" dirty="0" smtClean="0"/>
            </a:br>
            <a:endParaRPr lang="en-US" altLang="en-US" sz="1800" dirty="0" smtClean="0"/>
          </a:p>
          <a:p>
            <a:pPr lvl="1"/>
            <a:r>
              <a:rPr lang="en-US" altLang="en-US" sz="1600" dirty="0" smtClean="0"/>
              <a:t>Example:  </a:t>
            </a:r>
            <a:r>
              <a:rPr lang="en-US" altLang="en-US" sz="2400" dirty="0" smtClean="0"/>
              <a:t>“C4N U R3AD TH1S?” </a:t>
            </a:r>
          </a:p>
          <a:p>
            <a:endParaRPr lang="en-US" altLang="en-US" sz="1800" dirty="0" smtClean="0"/>
          </a:p>
          <a:p>
            <a:pPr lvl="1"/>
            <a:r>
              <a:rPr lang="en-US" altLang="en-US" sz="1600" dirty="0" smtClean="0"/>
              <a:t>Yes.  However, research finds a very expected result… reading rate drops significantly!</a:t>
            </a:r>
          </a:p>
        </p:txBody>
      </p:sp>
      <p:sp>
        <p:nvSpPr>
          <p:cNvPr id="4" name="Slide Number Placeholder 22"/>
          <p:cNvSpPr>
            <a:spLocks noGrp="1"/>
          </p:cNvSpPr>
          <p:nvPr>
            <p:ph type="sldNum" sz="quarter" idx="12"/>
          </p:nvPr>
        </p:nvSpPr>
        <p:spPr/>
        <p:txBody>
          <a:bodyPr/>
          <a:lstStyle/>
          <a:p>
            <a:fld id="{2397C6FB-4911-4C8B-9626-0E8CE8A7F8D7}" type="slidenum">
              <a:rPr lang="en-US" smtClean="0"/>
              <a:pPr/>
              <a:t>28</a:t>
            </a:fld>
            <a:endParaRPr lang="en-US" dirty="0"/>
          </a:p>
        </p:txBody>
      </p:sp>
      <p:sp>
        <p:nvSpPr>
          <p:cNvPr id="116738" name="Rectangle 2"/>
          <p:cNvSpPr>
            <a:spLocks noGrp="1"/>
          </p:cNvSpPr>
          <p:nvPr>
            <p:ph type="title"/>
          </p:nvPr>
        </p:nvSpPr>
        <p:spPr/>
        <p:txBody>
          <a:bodyPr/>
          <a:lstStyle/>
          <a:p>
            <a:r>
              <a:rPr lang="en-US" smtClean="0"/>
              <a:t>Top-Down Processing &amp; Reading</a:t>
            </a:r>
            <a:endParaRPr lang="en-US" dirty="0" smtClean="0"/>
          </a:p>
        </p:txBody>
      </p:sp>
      <p:sp>
        <p:nvSpPr>
          <p:cNvPr id="5" name="TextBox 4"/>
          <p:cNvSpPr txBox="1"/>
          <p:nvPr/>
        </p:nvSpPr>
        <p:spPr>
          <a:xfrm>
            <a:off x="3327108" y="6640691"/>
            <a:ext cx="2489784" cy="246221"/>
          </a:xfrm>
          <a:prstGeom prst="rect">
            <a:avLst/>
          </a:prstGeom>
          <a:noFill/>
        </p:spPr>
        <p:txBody>
          <a:bodyPr wrap="none" rtlCol="0">
            <a:spAutoFit/>
          </a:bodyPr>
          <a:lstStyle/>
          <a:p>
            <a:pPr algn="ctr"/>
            <a:r>
              <a:rPr lang="en-US" sz="1000" i="1" dirty="0" smtClean="0"/>
              <a:t>Content courtesy of Professor Mark Hale</a:t>
            </a:r>
            <a:endParaRPr lang="en-US" sz="1000" i="1" dirty="0"/>
          </a:p>
        </p:txBody>
      </p:sp>
    </p:spTree>
    <p:extLst>
      <p:ext uri="{BB962C8B-B14F-4D97-AF65-F5344CB8AC3E}">
        <p14:creationId xmlns:p14="http://schemas.microsoft.com/office/powerpoint/2010/main" val="6451369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1"/>
          </p:nvPr>
        </p:nvSpPr>
        <p:spPr/>
        <p:txBody>
          <a:bodyPr/>
          <a:lstStyle/>
          <a:p>
            <a:fld id="{F5BBB6B6-E3D6-4208-9355-FECA46970E48}" type="slidenum">
              <a:rPr lang="en-US" smtClean="0"/>
              <a:pPr/>
              <a:t>29</a:t>
            </a:fld>
            <a:endParaRPr lang="en-US" dirty="0"/>
          </a:p>
        </p:txBody>
      </p:sp>
      <p:sp>
        <p:nvSpPr>
          <p:cNvPr id="2" name="Title 1"/>
          <p:cNvSpPr>
            <a:spLocks noGrp="1"/>
          </p:cNvSpPr>
          <p:nvPr>
            <p:ph type="title"/>
          </p:nvPr>
        </p:nvSpPr>
        <p:spPr/>
        <p:txBody>
          <a:bodyPr/>
          <a:lstStyle/>
          <a:p>
            <a:r>
              <a:rPr lang="en-US" smtClean="0"/>
              <a:t>Face Perception</a:t>
            </a:r>
            <a:endParaRPr lang="en-US" dirty="0"/>
          </a:p>
        </p:txBody>
      </p:sp>
    </p:spTree>
    <p:extLst>
      <p:ext uri="{BB962C8B-B14F-4D97-AF65-F5344CB8AC3E}">
        <p14:creationId xmlns:p14="http://schemas.microsoft.com/office/powerpoint/2010/main" val="12534772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1" y="1719071"/>
            <a:ext cx="8712690" cy="4407408"/>
          </a:xfrm>
        </p:spPr>
        <p:txBody>
          <a:bodyPr>
            <a:normAutofit lnSpcReduction="10000"/>
          </a:bodyPr>
          <a:lstStyle/>
          <a:p>
            <a:r>
              <a:rPr lang="en-US" dirty="0" smtClean="0"/>
              <a:t>Our </a:t>
            </a:r>
            <a:r>
              <a:rPr lang="en-US" dirty="0"/>
              <a:t>perceptual abilities are amazing!  </a:t>
            </a:r>
            <a:r>
              <a:rPr lang="en-US" dirty="0" smtClean="0"/>
              <a:t/>
            </a:r>
            <a:br>
              <a:rPr lang="en-US" dirty="0" smtClean="0"/>
            </a:br>
            <a:r>
              <a:rPr lang="en-US" dirty="0" smtClean="0"/>
              <a:t>Yet</a:t>
            </a:r>
            <a:r>
              <a:rPr lang="en-US" dirty="0"/>
              <a:t>, we generally take them for granted</a:t>
            </a:r>
            <a:r>
              <a:rPr lang="en-US" dirty="0" smtClean="0"/>
              <a:t>.  Consider:</a:t>
            </a:r>
            <a:br>
              <a:rPr lang="en-US" dirty="0" smtClean="0"/>
            </a:br>
            <a:endParaRPr lang="en-US" dirty="0"/>
          </a:p>
          <a:p>
            <a:pPr lvl="1"/>
            <a:r>
              <a:rPr lang="en-US" dirty="0" smtClean="0">
                <a:solidFill>
                  <a:srgbClr val="C00000"/>
                </a:solidFill>
              </a:rPr>
              <a:t>Vision</a:t>
            </a:r>
            <a:r>
              <a:rPr lang="en-US" dirty="0" smtClean="0"/>
              <a:t>:  We can see a </a:t>
            </a:r>
            <a:r>
              <a:rPr lang="en-US" dirty="0"/>
              <a:t>single candle flame from 30 miles on a clear </a:t>
            </a:r>
            <a:r>
              <a:rPr lang="en-US" dirty="0" smtClean="0"/>
              <a:t>night</a:t>
            </a:r>
            <a:endParaRPr lang="en-US" dirty="0"/>
          </a:p>
          <a:p>
            <a:pPr lvl="1"/>
            <a:r>
              <a:rPr lang="en-US" dirty="0" smtClean="0">
                <a:solidFill>
                  <a:srgbClr val="C00000"/>
                </a:solidFill>
              </a:rPr>
              <a:t>Hearing</a:t>
            </a:r>
            <a:r>
              <a:rPr lang="en-US" dirty="0" smtClean="0"/>
              <a:t>:  We can hear the </a:t>
            </a:r>
            <a:r>
              <a:rPr lang="en-US" dirty="0"/>
              <a:t>tick of a watch from 20 feet in absolute </a:t>
            </a:r>
            <a:r>
              <a:rPr lang="en-US" dirty="0" smtClean="0"/>
              <a:t>silence</a:t>
            </a:r>
          </a:p>
          <a:p>
            <a:pPr lvl="1"/>
            <a:r>
              <a:rPr lang="en-US" dirty="0" smtClean="0">
                <a:solidFill>
                  <a:srgbClr val="C00000"/>
                </a:solidFill>
              </a:rPr>
              <a:t>Smell</a:t>
            </a:r>
            <a:r>
              <a:rPr lang="en-US" dirty="0" smtClean="0"/>
              <a:t>:  We can smell one </a:t>
            </a:r>
            <a:r>
              <a:rPr lang="en-US" dirty="0"/>
              <a:t>drop of perfume in a 6-room apartment</a:t>
            </a:r>
          </a:p>
          <a:p>
            <a:pPr lvl="1"/>
            <a:r>
              <a:rPr lang="en-US" dirty="0" smtClean="0">
                <a:solidFill>
                  <a:srgbClr val="C00000"/>
                </a:solidFill>
              </a:rPr>
              <a:t>Touch</a:t>
            </a:r>
            <a:r>
              <a:rPr lang="en-US" dirty="0" smtClean="0"/>
              <a:t>:  We can feel the </a:t>
            </a:r>
            <a:r>
              <a:rPr lang="en-US" dirty="0"/>
              <a:t>wing of a bee on </a:t>
            </a:r>
            <a:r>
              <a:rPr lang="en-US" dirty="0" smtClean="0"/>
              <a:t>our </a:t>
            </a:r>
            <a:r>
              <a:rPr lang="en-US" dirty="0"/>
              <a:t>cheek, </a:t>
            </a:r>
            <a:r>
              <a:rPr lang="en-US" dirty="0" smtClean="0"/>
              <a:t>when dropped </a:t>
            </a:r>
            <a:r>
              <a:rPr lang="en-US" dirty="0"/>
              <a:t>from 1 cm</a:t>
            </a:r>
          </a:p>
          <a:p>
            <a:pPr lvl="1"/>
            <a:r>
              <a:rPr lang="en-US" dirty="0" smtClean="0">
                <a:solidFill>
                  <a:srgbClr val="C00000"/>
                </a:solidFill>
              </a:rPr>
              <a:t>Taste</a:t>
            </a:r>
            <a:r>
              <a:rPr lang="en-US" dirty="0" smtClean="0"/>
              <a:t>:  We can taste one </a:t>
            </a:r>
            <a:r>
              <a:rPr lang="en-US" dirty="0"/>
              <a:t>teaspoon of sugar in 2 gallons of water</a:t>
            </a:r>
          </a:p>
          <a:p>
            <a:pPr lvl="1"/>
            <a:endParaRPr lang="en-US" dirty="0"/>
          </a:p>
          <a:p>
            <a:pPr marL="365760" lvl="1" indent="0">
              <a:buNone/>
            </a:pPr>
            <a:r>
              <a:rPr lang="en-US" i="1" dirty="0" smtClean="0"/>
              <a:t>These </a:t>
            </a:r>
            <a:r>
              <a:rPr lang="en-US" i="1" dirty="0"/>
              <a:t>are all under ideal conditions where noise is minimal</a:t>
            </a:r>
            <a:r>
              <a:rPr lang="en-US" i="1" dirty="0" smtClean="0"/>
              <a:t>.</a:t>
            </a:r>
          </a:p>
          <a:p>
            <a:pPr lvl="1"/>
            <a:r>
              <a:rPr lang="en-US" dirty="0"/>
              <a:t>Glancing at this slide you can interpret hundreds of small squiggles into meaningful and coherent thoughts with relative ease.</a:t>
            </a:r>
          </a:p>
          <a:p>
            <a:pPr lvl="1"/>
            <a:r>
              <a:rPr lang="en-US" dirty="0" smtClean="0"/>
              <a:t>Similarly </a:t>
            </a:r>
            <a:r>
              <a:rPr lang="en-US" dirty="0"/>
              <a:t>we recognize spoken </a:t>
            </a:r>
            <a:r>
              <a:rPr lang="en-US" dirty="0" smtClean="0"/>
              <a:t>words </a:t>
            </a:r>
            <a:r>
              <a:rPr lang="en-US" dirty="0"/>
              <a:t>with ease.</a:t>
            </a:r>
          </a:p>
          <a:p>
            <a:pPr lvl="1"/>
            <a:r>
              <a:rPr lang="en-US" dirty="0" smtClean="0"/>
              <a:t>We </a:t>
            </a:r>
            <a:r>
              <a:rPr lang="en-US" dirty="0"/>
              <a:t>can recognize faces instantly of people </a:t>
            </a:r>
            <a:r>
              <a:rPr lang="en-US" dirty="0" smtClean="0"/>
              <a:t>we </a:t>
            </a:r>
            <a:r>
              <a:rPr lang="en-US" dirty="0"/>
              <a:t>haven’t seen in a very long time.</a:t>
            </a:r>
          </a:p>
          <a:p>
            <a:pPr lvl="1"/>
            <a:endParaRPr lang="en-US" i="1" dirty="0"/>
          </a:p>
          <a:p>
            <a:pPr lvl="1"/>
            <a:endParaRPr lang="en-US" dirty="0" smtClean="0"/>
          </a:p>
          <a:p>
            <a:endParaRPr lang="en-US" dirty="0"/>
          </a:p>
          <a:p>
            <a:endParaRPr lang="en-US" dirty="0"/>
          </a:p>
        </p:txBody>
      </p:sp>
      <p:sp>
        <p:nvSpPr>
          <p:cNvPr id="3" name="Slide Number Placeholder 2"/>
          <p:cNvSpPr>
            <a:spLocks noGrp="1"/>
          </p:cNvSpPr>
          <p:nvPr>
            <p:ph type="sldNum" sz="quarter" idx="12"/>
          </p:nvPr>
        </p:nvSpPr>
        <p:spPr/>
        <p:txBody>
          <a:bodyPr/>
          <a:lstStyle/>
          <a:p>
            <a:pPr>
              <a:defRPr/>
            </a:pPr>
            <a:fld id="{9C097678-34B0-4D5A-867D-C2A7F2DFD624}" type="slidenum">
              <a:rPr lang="en-US" smtClean="0"/>
              <a:pPr>
                <a:defRPr/>
              </a:pPr>
              <a:t>3</a:t>
            </a:fld>
            <a:endParaRPr lang="en-US" dirty="0"/>
          </a:p>
        </p:txBody>
      </p:sp>
      <p:sp>
        <p:nvSpPr>
          <p:cNvPr id="4" name="Title 3"/>
          <p:cNvSpPr>
            <a:spLocks noGrp="1"/>
          </p:cNvSpPr>
          <p:nvPr>
            <p:ph type="title"/>
          </p:nvPr>
        </p:nvSpPr>
        <p:spPr/>
        <p:txBody>
          <a:bodyPr/>
          <a:lstStyle/>
          <a:p>
            <a:r>
              <a:rPr lang="en-US" dirty="0" smtClean="0"/>
              <a:t>Human Perception is Amazing</a:t>
            </a:r>
            <a:endParaRPr lang="en-US" dirty="0"/>
          </a:p>
        </p:txBody>
      </p:sp>
      <p:sp>
        <p:nvSpPr>
          <p:cNvPr id="5" name="TextBox 4"/>
          <p:cNvSpPr txBox="1"/>
          <p:nvPr/>
        </p:nvSpPr>
        <p:spPr>
          <a:xfrm>
            <a:off x="3327108" y="6640691"/>
            <a:ext cx="2489784" cy="246221"/>
          </a:xfrm>
          <a:prstGeom prst="rect">
            <a:avLst/>
          </a:prstGeom>
          <a:noFill/>
        </p:spPr>
        <p:txBody>
          <a:bodyPr wrap="none" rtlCol="0">
            <a:spAutoFit/>
          </a:bodyPr>
          <a:lstStyle/>
          <a:p>
            <a:pPr algn="ctr"/>
            <a:r>
              <a:rPr lang="en-US" sz="1000" i="1" dirty="0" smtClean="0"/>
              <a:t>Content courtesy of Professor Mark Hale</a:t>
            </a:r>
            <a:endParaRPr lang="en-US" sz="1000" i="1" dirty="0"/>
          </a:p>
        </p:txBody>
      </p:sp>
    </p:spTree>
    <p:extLst>
      <p:ext uri="{BB962C8B-B14F-4D97-AF65-F5344CB8AC3E}">
        <p14:creationId xmlns:p14="http://schemas.microsoft.com/office/powerpoint/2010/main" val="33510929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3"/>
          <p:cNvSpPr>
            <a:spLocks noGrp="1"/>
          </p:cNvSpPr>
          <p:nvPr>
            <p:ph type="body" idx="1"/>
          </p:nvPr>
        </p:nvSpPr>
        <p:spPr/>
        <p:txBody>
          <a:bodyPr>
            <a:noAutofit/>
          </a:bodyPr>
          <a:lstStyle/>
          <a:p>
            <a:r>
              <a:rPr lang="en-US" altLang="en-US" sz="1800" dirty="0" smtClean="0"/>
              <a:t>One of most socially significant recognition tasks.</a:t>
            </a:r>
          </a:p>
          <a:p>
            <a:pPr lvl="1"/>
            <a:r>
              <a:rPr lang="en-US" altLang="en-US" sz="1600" dirty="0" smtClean="0"/>
              <a:t>This is challenging because all faces share many commonalities (regardless of ethnicity) and there are an infinite number of faces to recognize!</a:t>
            </a:r>
            <a:endParaRPr lang="en-US" altLang="en-US" sz="1800" dirty="0" smtClean="0"/>
          </a:p>
          <a:p>
            <a:pPr>
              <a:spcBef>
                <a:spcPts val="1200"/>
              </a:spcBef>
            </a:pPr>
            <a:r>
              <a:rPr lang="en-US" altLang="en-US" sz="1800" dirty="0" smtClean="0"/>
              <a:t>Recognizing faces vs. recognizing other objects</a:t>
            </a:r>
          </a:p>
          <a:p>
            <a:pPr lvl="1"/>
            <a:r>
              <a:rPr lang="en-US" altLang="en-US" sz="1600" dirty="0" smtClean="0"/>
              <a:t>Many psychologists argue that most people perceive faces in a different fashion from other stimuli; in other words, face perception is “special.”</a:t>
            </a:r>
            <a:endParaRPr lang="en-US" altLang="en-US" sz="1800" dirty="0" smtClean="0"/>
          </a:p>
          <a:p>
            <a:pPr>
              <a:spcBef>
                <a:spcPts val="1200"/>
              </a:spcBef>
            </a:pPr>
            <a:r>
              <a:rPr lang="en-US" altLang="en-US" sz="1800" dirty="0" smtClean="0"/>
              <a:t>Evidence for the special nature of face perception</a:t>
            </a:r>
          </a:p>
          <a:p>
            <a:pPr lvl="1"/>
            <a:r>
              <a:rPr lang="en-US" altLang="en-US" sz="1600" dirty="0" smtClean="0"/>
              <a:t>Young infants track the movement of a photographed human face more than other similar stimuli.</a:t>
            </a:r>
          </a:p>
          <a:p>
            <a:pPr lvl="1"/>
            <a:r>
              <a:rPr lang="en-US" altLang="en-US" sz="1600" dirty="0" smtClean="0"/>
              <a:t>People are significantly more accurate in recognizing facial features when they appear in the context of a whole face, rather than in isolation.</a:t>
            </a:r>
          </a:p>
          <a:p>
            <a:pPr lvl="1"/>
            <a:r>
              <a:rPr lang="en-US" altLang="en-US" sz="1600" dirty="0" smtClean="0"/>
              <a:t>In contrast, when they judged houses, they were just as accurate in recognizing an isolated house feature (such as a window) as in recognizing house features within the context of a complete house.</a:t>
            </a:r>
          </a:p>
          <a:p>
            <a:pPr lvl="1"/>
            <a:r>
              <a:rPr lang="en-US" altLang="en-US" sz="1600" dirty="0" smtClean="0"/>
              <a:t>Faces apparently have a special, privileged status in our perceptual system. </a:t>
            </a:r>
          </a:p>
          <a:p>
            <a:pPr lvl="1"/>
            <a:r>
              <a:rPr lang="en-US" altLang="en-US" sz="1600" dirty="0" smtClean="0"/>
              <a:t>We recognize faces on a holistic basis— that is, in terms of their overall shape and structure. </a:t>
            </a:r>
          </a:p>
          <a:p>
            <a:pPr lvl="1"/>
            <a:endParaRPr lang="en-US" altLang="en-US" sz="1600" dirty="0" smtClean="0"/>
          </a:p>
          <a:p>
            <a:endParaRPr lang="en-US" altLang="en-US" sz="1800" dirty="0" smtClean="0"/>
          </a:p>
        </p:txBody>
      </p:sp>
      <p:sp>
        <p:nvSpPr>
          <p:cNvPr id="4" name="Slide Number Placeholder 22"/>
          <p:cNvSpPr>
            <a:spLocks noGrp="1"/>
          </p:cNvSpPr>
          <p:nvPr>
            <p:ph type="sldNum" sz="quarter" idx="12"/>
          </p:nvPr>
        </p:nvSpPr>
        <p:spPr/>
        <p:txBody>
          <a:bodyPr/>
          <a:lstStyle/>
          <a:p>
            <a:fld id="{08A8C6F3-41C4-4E0B-BF75-5BCDFBE26E0D}" type="slidenum">
              <a:rPr lang="en-US" smtClean="0"/>
              <a:pPr/>
              <a:t>30</a:t>
            </a:fld>
            <a:endParaRPr lang="en-US" dirty="0"/>
          </a:p>
        </p:txBody>
      </p:sp>
      <p:sp>
        <p:nvSpPr>
          <p:cNvPr id="116738" name="Rectangle 2"/>
          <p:cNvSpPr>
            <a:spLocks noGrp="1"/>
          </p:cNvSpPr>
          <p:nvPr>
            <p:ph type="title"/>
          </p:nvPr>
        </p:nvSpPr>
        <p:spPr/>
        <p:txBody>
          <a:bodyPr/>
          <a:lstStyle/>
          <a:p>
            <a:r>
              <a:rPr lang="en-US" dirty="0" smtClean="0"/>
              <a:t>Face Perception</a:t>
            </a:r>
          </a:p>
        </p:txBody>
      </p:sp>
      <p:sp>
        <p:nvSpPr>
          <p:cNvPr id="5" name="TextBox 4"/>
          <p:cNvSpPr txBox="1"/>
          <p:nvPr/>
        </p:nvSpPr>
        <p:spPr>
          <a:xfrm>
            <a:off x="3327108" y="6640691"/>
            <a:ext cx="2489784" cy="246221"/>
          </a:xfrm>
          <a:prstGeom prst="rect">
            <a:avLst/>
          </a:prstGeom>
          <a:noFill/>
        </p:spPr>
        <p:txBody>
          <a:bodyPr wrap="none" rtlCol="0">
            <a:spAutoFit/>
          </a:bodyPr>
          <a:lstStyle/>
          <a:p>
            <a:pPr algn="ctr"/>
            <a:r>
              <a:rPr lang="en-US" sz="1000" i="1" dirty="0" smtClean="0"/>
              <a:t>Content courtesy of Professor Mark Hale</a:t>
            </a:r>
            <a:endParaRPr lang="en-US" sz="1000" i="1" dirty="0"/>
          </a:p>
        </p:txBody>
      </p:sp>
    </p:spTree>
    <p:extLst>
      <p:ext uri="{BB962C8B-B14F-4D97-AF65-F5344CB8AC3E}">
        <p14:creationId xmlns:p14="http://schemas.microsoft.com/office/powerpoint/2010/main" val="2393301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4"/>
          <p:cNvSpPr>
            <a:spLocks noGrp="1" noChangeArrowheads="1"/>
          </p:cNvSpPr>
          <p:nvPr>
            <p:ph idx="1"/>
          </p:nvPr>
        </p:nvSpPr>
        <p:spPr/>
        <p:txBody>
          <a:bodyPr/>
          <a:lstStyle/>
          <a:p>
            <a:r>
              <a:rPr lang="en-US" altLang="en-US" dirty="0" smtClean="0"/>
              <a:t>A face module makes sense from an evolutionary perspective. It helps babies distinguish “friend from foe” and perhaps a mother from a stranger. </a:t>
            </a:r>
          </a:p>
          <a:p>
            <a:endParaRPr lang="en-US" altLang="en-US" dirty="0" smtClean="0"/>
          </a:p>
          <a:p>
            <a:r>
              <a:rPr lang="en-US" altLang="en-US" dirty="0" smtClean="0"/>
              <a:t>Neuroscience Evidence on Face Recognition</a:t>
            </a:r>
          </a:p>
          <a:p>
            <a:pPr lvl="1"/>
            <a:r>
              <a:rPr lang="en-US" altLang="en-US" dirty="0" smtClean="0"/>
              <a:t>Researchers have reported that certain cells in the </a:t>
            </a:r>
            <a:r>
              <a:rPr lang="en-US" altLang="en-US" dirty="0" err="1" smtClean="0"/>
              <a:t>inferotemporal</a:t>
            </a:r>
            <a:r>
              <a:rPr lang="en-US" altLang="en-US" dirty="0" smtClean="0"/>
              <a:t> cortex of monkeys respond especially vigorously to a photo of another monkey’s face.</a:t>
            </a:r>
          </a:p>
          <a:p>
            <a:pPr lvl="2"/>
            <a:endParaRPr lang="en-US" altLang="en-US" dirty="0" smtClean="0"/>
          </a:p>
          <a:p>
            <a:pPr lvl="1"/>
            <a:r>
              <a:rPr lang="en-US" altLang="en-US" dirty="0" smtClean="0"/>
              <a:t>fMRI studies show that the brain responds more quickly to faces presented in a normal (upright) position than to faces presented upside-down.</a:t>
            </a:r>
            <a:br>
              <a:rPr lang="en-US" altLang="en-US" dirty="0" smtClean="0"/>
            </a:br>
            <a:endParaRPr lang="en-US" altLang="en-US" dirty="0" smtClean="0"/>
          </a:p>
          <a:p>
            <a:r>
              <a:rPr lang="en-US" dirty="0"/>
              <a:t>How would computers </a:t>
            </a:r>
            <a:r>
              <a:rPr lang="en-US" dirty="0" smtClean="0"/>
              <a:t>perform face recognition?</a:t>
            </a:r>
            <a:endParaRPr lang="en-US" dirty="0"/>
          </a:p>
          <a:p>
            <a:endParaRPr lang="en-US" dirty="0" smtClean="0"/>
          </a:p>
          <a:p>
            <a:r>
              <a:rPr lang="en-US" dirty="0" smtClean="0"/>
              <a:t>Since this face module is biologically hard-wired, it becomes a harder task for computer to emulate</a:t>
            </a:r>
            <a:r>
              <a:rPr lang="en-US" dirty="0" smtClean="0"/>
              <a:t>.</a:t>
            </a:r>
            <a:endParaRPr lang="en-US" dirty="0"/>
          </a:p>
        </p:txBody>
      </p:sp>
      <p:sp>
        <p:nvSpPr>
          <p:cNvPr id="114691" name="Rectangle 3"/>
          <p:cNvSpPr>
            <a:spLocks noGrp="1" noChangeArrowheads="1"/>
          </p:cNvSpPr>
          <p:nvPr>
            <p:ph type="title"/>
          </p:nvPr>
        </p:nvSpPr>
        <p:spPr/>
        <p:txBody>
          <a:bodyPr/>
          <a:lstStyle/>
          <a:p>
            <a:r>
              <a:rPr lang="en-US" dirty="0" smtClean="0"/>
              <a:t>"Face Module"</a:t>
            </a:r>
            <a:endParaRPr lang="en-US" dirty="0"/>
          </a:p>
        </p:txBody>
      </p:sp>
      <p:sp>
        <p:nvSpPr>
          <p:cNvPr id="28676" name="Text Box 5"/>
          <p:cNvSpPr txBox="1">
            <a:spLocks noChangeArrowheads="1"/>
          </p:cNvSpPr>
          <p:nvPr/>
        </p:nvSpPr>
        <p:spPr bwMode="auto">
          <a:xfrm>
            <a:off x="7735888" y="-195263"/>
            <a:ext cx="1408112"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pPr>
            <a:endParaRPr lang="en-US" altLang="en-US" sz="1400" dirty="0">
              <a:solidFill>
                <a:schemeClr val="bg1"/>
              </a:solidFill>
            </a:endParaRPr>
          </a:p>
        </p:txBody>
      </p:sp>
      <p:sp>
        <p:nvSpPr>
          <p:cNvPr id="2" name="Slide Number Placeholder 1"/>
          <p:cNvSpPr txBox="1">
            <a:spLocks noGrp="1"/>
          </p:cNvSpPr>
          <p:nvPr/>
        </p:nvSpPr>
        <p:spPr>
          <a:xfrm>
            <a:off x="7924800" y="6416675"/>
            <a:ext cx="762000" cy="365125"/>
          </a:xfrm>
          <a:prstGeom prst="rect">
            <a:avLst/>
          </a:prstGeom>
          <a:noFill/>
        </p:spPr>
        <p:txBody>
          <a:bodyPr lIns="0" rIns="0" anchor="b"/>
          <a:lstStyle/>
          <a:p>
            <a:pPr algn="r" eaLnBrk="1" hangingPunct="1">
              <a:defRPr/>
            </a:pPr>
            <a:fld id="{77B6D188-0EFD-4148-8C39-3E9D6E1DA2FA}" type="slidenum">
              <a:rPr lang="en-US" sz="1200">
                <a:solidFill>
                  <a:schemeClr val="tx1">
                    <a:shade val="50000"/>
                  </a:schemeClr>
                </a:solidFill>
              </a:rPr>
              <a:pPr algn="r" eaLnBrk="1" hangingPunct="1">
                <a:defRPr/>
              </a:pPr>
              <a:t>31</a:t>
            </a:fld>
            <a:endParaRPr lang="en-US" sz="1200" dirty="0">
              <a:solidFill>
                <a:schemeClr val="tx1">
                  <a:shade val="50000"/>
                </a:schemeClr>
              </a:solidFill>
            </a:endParaRPr>
          </a:p>
        </p:txBody>
      </p:sp>
      <p:sp>
        <p:nvSpPr>
          <p:cNvPr id="6" name="TextBox 5"/>
          <p:cNvSpPr txBox="1"/>
          <p:nvPr/>
        </p:nvSpPr>
        <p:spPr>
          <a:xfrm>
            <a:off x="3327108" y="6640691"/>
            <a:ext cx="2489784" cy="246221"/>
          </a:xfrm>
          <a:prstGeom prst="rect">
            <a:avLst/>
          </a:prstGeom>
          <a:noFill/>
        </p:spPr>
        <p:txBody>
          <a:bodyPr wrap="none" rtlCol="0">
            <a:spAutoFit/>
          </a:bodyPr>
          <a:lstStyle/>
          <a:p>
            <a:pPr algn="ctr"/>
            <a:r>
              <a:rPr lang="en-US" sz="1000" i="1" dirty="0" smtClean="0"/>
              <a:t>Content courtesy of Professor Mark Hale</a:t>
            </a:r>
            <a:endParaRPr lang="en-US" sz="1000" i="1" dirty="0"/>
          </a:p>
        </p:txBody>
      </p:sp>
    </p:spTree>
    <p:extLst>
      <p:ext uri="{BB962C8B-B14F-4D97-AF65-F5344CB8AC3E}">
        <p14:creationId xmlns:p14="http://schemas.microsoft.com/office/powerpoint/2010/main" val="39773921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en-US"/>
          </a:p>
        </p:txBody>
      </p:sp>
      <p:sp>
        <p:nvSpPr>
          <p:cNvPr id="3" name="Slide Number Placeholder 2"/>
          <p:cNvSpPr>
            <a:spLocks noGrp="1"/>
          </p:cNvSpPr>
          <p:nvPr>
            <p:ph type="sldNum" sz="quarter" idx="11"/>
          </p:nvPr>
        </p:nvSpPr>
        <p:spPr/>
        <p:txBody>
          <a:bodyPr/>
          <a:lstStyle/>
          <a:p>
            <a:pPr>
              <a:defRPr/>
            </a:pPr>
            <a:fld id="{9C097678-34B0-4D5A-867D-C2A7F2DFD624}" type="slidenum">
              <a:rPr lang="en-US" smtClean="0"/>
              <a:pPr>
                <a:defRPr/>
              </a:pPr>
              <a:t>32</a:t>
            </a:fld>
            <a:endParaRPr lang="en-US" dirty="0"/>
          </a:p>
        </p:txBody>
      </p:sp>
      <p:sp>
        <p:nvSpPr>
          <p:cNvPr id="5" name="Title 4"/>
          <p:cNvSpPr>
            <a:spLocks noGrp="1"/>
          </p:cNvSpPr>
          <p:nvPr>
            <p:ph type="title"/>
          </p:nvPr>
        </p:nvSpPr>
        <p:spPr/>
        <p:txBody>
          <a:bodyPr/>
          <a:lstStyle/>
          <a:p>
            <a:r>
              <a:rPr lang="en-US" dirty="0" smtClean="0"/>
              <a:t>Speech Perception</a:t>
            </a:r>
            <a:endParaRPr lang="en-US" dirty="0"/>
          </a:p>
        </p:txBody>
      </p:sp>
    </p:spTree>
    <p:extLst>
      <p:ext uri="{BB962C8B-B14F-4D97-AF65-F5344CB8AC3E}">
        <p14:creationId xmlns:p14="http://schemas.microsoft.com/office/powerpoint/2010/main" val="25562375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2"/>
          <p:cNvSpPr txBox="1">
            <a:spLocks noGrp="1"/>
          </p:cNvSpPr>
          <p:nvPr/>
        </p:nvSpPr>
        <p:spPr>
          <a:xfrm>
            <a:off x="8229600" y="6553200"/>
            <a:ext cx="762000" cy="365125"/>
          </a:xfrm>
          <a:prstGeom prst="rect">
            <a:avLst/>
          </a:prstGeom>
          <a:noFill/>
        </p:spPr>
        <p:txBody>
          <a:bodyPr lIns="0" rIns="0" anchor="b"/>
          <a:lstStyle/>
          <a:p>
            <a:pPr algn="r" eaLnBrk="1" hangingPunct="1">
              <a:defRPr/>
            </a:pPr>
            <a:fld id="{6D1E5729-0F9D-44AF-B8D0-691BFE59437F}" type="slidenum">
              <a:rPr lang="en-US" sz="1200">
                <a:solidFill>
                  <a:schemeClr val="tx1">
                    <a:shade val="50000"/>
                  </a:schemeClr>
                </a:solidFill>
              </a:rPr>
              <a:pPr algn="r" eaLnBrk="1" hangingPunct="1">
                <a:defRPr/>
              </a:pPr>
              <a:t>33</a:t>
            </a:fld>
            <a:endParaRPr lang="en-US" sz="1200" dirty="0">
              <a:solidFill>
                <a:schemeClr val="tx1">
                  <a:shade val="50000"/>
                </a:schemeClr>
              </a:solidFill>
            </a:endParaRPr>
          </a:p>
        </p:txBody>
      </p:sp>
      <p:sp>
        <p:nvSpPr>
          <p:cNvPr id="36868" name="Rectangle 3"/>
          <p:cNvSpPr>
            <a:spLocks noGrp="1"/>
          </p:cNvSpPr>
          <p:nvPr>
            <p:ph idx="1"/>
          </p:nvPr>
        </p:nvSpPr>
        <p:spPr>
          <a:xfrm>
            <a:off x="76200" y="1719070"/>
            <a:ext cx="8991599" cy="4986529"/>
          </a:xfrm>
        </p:spPr>
        <p:txBody>
          <a:bodyPr>
            <a:normAutofit/>
          </a:bodyPr>
          <a:lstStyle/>
          <a:p>
            <a:r>
              <a:rPr lang="en-US" altLang="en-US" sz="1800" dirty="0" smtClean="0"/>
              <a:t>Take a moment to think about the truly complex nature of recognizing human speech.</a:t>
            </a:r>
          </a:p>
          <a:p>
            <a:pPr lvl="1">
              <a:spcBef>
                <a:spcPts val="600"/>
              </a:spcBef>
            </a:pPr>
            <a:r>
              <a:rPr lang="en-US" altLang="en-US" sz="1600" dirty="0" smtClean="0"/>
              <a:t>During speech perception, your auditory system must record the sound vibrations </a:t>
            </a:r>
            <a:br>
              <a:rPr lang="en-US" altLang="en-US" sz="1600" dirty="0" smtClean="0"/>
            </a:br>
            <a:r>
              <a:rPr lang="en-US" altLang="en-US" sz="1600" dirty="0" smtClean="0"/>
              <a:t>generated by someone talking; then translate these vibrations into a sequence of </a:t>
            </a:r>
            <a:br>
              <a:rPr lang="en-US" altLang="en-US" sz="1600" dirty="0" smtClean="0"/>
            </a:br>
            <a:r>
              <a:rPr lang="en-US" altLang="en-US" sz="1600" dirty="0" smtClean="0"/>
              <a:t>sounds that you perceive to be speech.</a:t>
            </a:r>
          </a:p>
          <a:p>
            <a:pPr lvl="1">
              <a:spcBef>
                <a:spcPts val="600"/>
              </a:spcBef>
            </a:pPr>
            <a:r>
              <a:rPr lang="en-US" altLang="en-US" sz="1600" dirty="0" smtClean="0"/>
              <a:t>The average adult who speaks English produce about 15 sounds every second </a:t>
            </a:r>
            <a:br>
              <a:rPr lang="en-US" altLang="en-US" sz="1600" dirty="0" smtClean="0"/>
            </a:br>
            <a:r>
              <a:rPr lang="en-US" altLang="en-US" sz="1600" dirty="0" smtClean="0"/>
              <a:t>(~900 sounds per minute).</a:t>
            </a:r>
          </a:p>
          <a:p>
            <a:pPr lvl="1">
              <a:spcBef>
                <a:spcPts val="600"/>
              </a:spcBef>
            </a:pPr>
            <a:r>
              <a:rPr lang="en-US" altLang="en-US" sz="1600" dirty="0" smtClean="0"/>
              <a:t>You must take these sounds and compare them against the thousands of words </a:t>
            </a:r>
            <a:br>
              <a:rPr lang="en-US" altLang="en-US" sz="1600" dirty="0" smtClean="0"/>
            </a:br>
            <a:r>
              <a:rPr lang="en-US" altLang="en-US" sz="1600" dirty="0" smtClean="0"/>
              <a:t>you have in your lexicon.</a:t>
            </a:r>
          </a:p>
          <a:p>
            <a:pPr lvl="1">
              <a:spcBef>
                <a:spcPts val="600"/>
              </a:spcBef>
            </a:pPr>
            <a:r>
              <a:rPr lang="en-US" altLang="en-US" sz="1600" dirty="0" smtClean="0"/>
              <a:t>You must also distinguish between signal and noise!</a:t>
            </a:r>
          </a:p>
          <a:p>
            <a:pPr>
              <a:spcBef>
                <a:spcPts val="600"/>
              </a:spcBef>
            </a:pPr>
            <a:r>
              <a:rPr lang="en-US" altLang="en-US" sz="1800" dirty="0"/>
              <a:t>Characteristics of Speech Perception</a:t>
            </a:r>
          </a:p>
          <a:p>
            <a:pPr lvl="1">
              <a:spcBef>
                <a:spcPts val="600"/>
              </a:spcBef>
            </a:pPr>
            <a:r>
              <a:rPr lang="en-US" altLang="en-US" sz="1600" dirty="0" smtClean="0"/>
              <a:t>Phoneme </a:t>
            </a:r>
            <a:r>
              <a:rPr lang="en-US" altLang="en-US" sz="1600" dirty="0"/>
              <a:t>- the most basic unit of speech sound</a:t>
            </a:r>
            <a:r>
              <a:rPr lang="en-US" altLang="en-US" sz="1600" dirty="0" smtClean="0"/>
              <a:t>.</a:t>
            </a:r>
            <a:endParaRPr lang="en-US" altLang="en-US" sz="1600" dirty="0"/>
          </a:p>
          <a:p>
            <a:pPr lvl="1">
              <a:spcBef>
                <a:spcPts val="600"/>
              </a:spcBef>
            </a:pPr>
            <a:r>
              <a:rPr lang="en-US" altLang="en-US" sz="1600" dirty="0" smtClean="0"/>
              <a:t>Phonemes </a:t>
            </a:r>
            <a:r>
              <a:rPr lang="en-US" altLang="en-US" sz="1600" dirty="0"/>
              <a:t>combine to make morphemes, words, and sentences.  There are 45 phonemes in the English language.</a:t>
            </a:r>
          </a:p>
          <a:p>
            <a:pPr>
              <a:spcBef>
                <a:spcPts val="600"/>
              </a:spcBef>
            </a:pPr>
            <a:r>
              <a:rPr lang="en-US" altLang="en-US" sz="1800" dirty="0" smtClean="0"/>
              <a:t>Important </a:t>
            </a:r>
            <a:r>
              <a:rPr lang="en-US" altLang="en-US" sz="1800" dirty="0"/>
              <a:t>characteristics of speech perception</a:t>
            </a:r>
          </a:p>
          <a:p>
            <a:pPr lvl="1">
              <a:spcBef>
                <a:spcPts val="600"/>
              </a:spcBef>
            </a:pPr>
            <a:r>
              <a:rPr lang="en-US" altLang="en-US" sz="1600" dirty="0" smtClean="0"/>
              <a:t>Word </a:t>
            </a:r>
            <a:r>
              <a:rPr lang="en-US" altLang="en-US" sz="1600" dirty="0"/>
              <a:t>boundaries</a:t>
            </a:r>
          </a:p>
          <a:p>
            <a:pPr lvl="1">
              <a:spcBef>
                <a:spcPts val="600"/>
              </a:spcBef>
            </a:pPr>
            <a:r>
              <a:rPr lang="en-US" altLang="en-US" sz="1600" dirty="0"/>
              <a:t>Pronunciation variability</a:t>
            </a:r>
          </a:p>
          <a:p>
            <a:pPr>
              <a:spcBef>
                <a:spcPts val="600"/>
              </a:spcBef>
            </a:pPr>
            <a:endParaRPr lang="en-US" altLang="en-US" dirty="0" smtClean="0"/>
          </a:p>
        </p:txBody>
      </p:sp>
      <p:sp>
        <p:nvSpPr>
          <p:cNvPr id="116738" name="Rectangle 2"/>
          <p:cNvSpPr>
            <a:spLocks noGrp="1"/>
          </p:cNvSpPr>
          <p:nvPr>
            <p:ph type="title"/>
          </p:nvPr>
        </p:nvSpPr>
        <p:spPr/>
        <p:txBody>
          <a:bodyPr/>
          <a:lstStyle/>
          <a:p>
            <a:r>
              <a:rPr lang="en-US" smtClean="0"/>
              <a:t>Speech Perception</a:t>
            </a:r>
            <a:endParaRPr lang="en-US" dirty="0" smtClean="0"/>
          </a:p>
        </p:txBody>
      </p:sp>
      <p:sp>
        <p:nvSpPr>
          <p:cNvPr id="5" name="Rectangle 4"/>
          <p:cNvSpPr/>
          <p:nvPr/>
        </p:nvSpPr>
        <p:spPr>
          <a:xfrm>
            <a:off x="3200400" y="5891480"/>
            <a:ext cx="4572000" cy="661720"/>
          </a:xfrm>
          <a:prstGeom prst="rect">
            <a:avLst/>
          </a:prstGeom>
        </p:spPr>
        <p:txBody>
          <a:bodyPr>
            <a:spAutoFit/>
          </a:bodyPr>
          <a:lstStyle/>
          <a:p>
            <a:pPr marL="548640" lvl="1" indent="-182880" eaLnBrk="1" hangingPunct="1">
              <a:spcBef>
                <a:spcPts val="600"/>
              </a:spcBef>
              <a:buClr>
                <a:schemeClr val="accent2"/>
              </a:buClr>
              <a:buFont typeface="Wingdings" pitchFamily="2" charset="2"/>
              <a:buChar char="§"/>
            </a:pPr>
            <a:r>
              <a:rPr lang="en-US" altLang="en-US" sz="1600" dirty="0">
                <a:solidFill>
                  <a:schemeClr val="tx2"/>
                </a:solidFill>
                <a:latin typeface="+mn-lt"/>
              </a:rPr>
              <a:t>Context</a:t>
            </a:r>
          </a:p>
          <a:p>
            <a:pPr marL="548640" lvl="1" indent="-182880" eaLnBrk="1" hangingPunct="1">
              <a:spcBef>
                <a:spcPts val="600"/>
              </a:spcBef>
              <a:buClr>
                <a:schemeClr val="accent2"/>
              </a:buClr>
              <a:buFont typeface="Wingdings" pitchFamily="2" charset="2"/>
              <a:buChar char="§"/>
            </a:pPr>
            <a:r>
              <a:rPr lang="en-US" altLang="en-US" sz="1600" dirty="0">
                <a:solidFill>
                  <a:schemeClr val="tx2"/>
                </a:solidFill>
                <a:latin typeface="+mn-lt"/>
              </a:rPr>
              <a:t>Visual Cues</a:t>
            </a:r>
          </a:p>
        </p:txBody>
      </p:sp>
      <p:sp>
        <p:nvSpPr>
          <p:cNvPr id="6" name="TextBox 5"/>
          <p:cNvSpPr txBox="1"/>
          <p:nvPr/>
        </p:nvSpPr>
        <p:spPr>
          <a:xfrm>
            <a:off x="3327108" y="6640691"/>
            <a:ext cx="2489784" cy="246221"/>
          </a:xfrm>
          <a:prstGeom prst="rect">
            <a:avLst/>
          </a:prstGeom>
          <a:noFill/>
        </p:spPr>
        <p:txBody>
          <a:bodyPr wrap="none" rtlCol="0">
            <a:spAutoFit/>
          </a:bodyPr>
          <a:lstStyle/>
          <a:p>
            <a:pPr algn="ctr"/>
            <a:r>
              <a:rPr lang="en-US" sz="1000" i="1" dirty="0" smtClean="0"/>
              <a:t>Content courtesy of Professor Mark Hale</a:t>
            </a:r>
            <a:endParaRPr lang="en-US" sz="1000" i="1" dirty="0"/>
          </a:p>
        </p:txBody>
      </p:sp>
    </p:spTree>
    <p:extLst>
      <p:ext uri="{BB962C8B-B14F-4D97-AF65-F5344CB8AC3E}">
        <p14:creationId xmlns:p14="http://schemas.microsoft.com/office/powerpoint/2010/main" val="4313846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2"/>
          <p:cNvSpPr txBox="1">
            <a:spLocks noGrp="1"/>
          </p:cNvSpPr>
          <p:nvPr/>
        </p:nvSpPr>
        <p:spPr>
          <a:xfrm>
            <a:off x="8229600" y="6553200"/>
            <a:ext cx="762000" cy="365125"/>
          </a:xfrm>
          <a:prstGeom prst="rect">
            <a:avLst/>
          </a:prstGeom>
          <a:noFill/>
        </p:spPr>
        <p:txBody>
          <a:bodyPr lIns="0" rIns="0" anchor="b"/>
          <a:lstStyle/>
          <a:p>
            <a:pPr algn="r" eaLnBrk="1" hangingPunct="1">
              <a:defRPr/>
            </a:pPr>
            <a:fld id="{6BB79D22-5E54-46EC-A56F-E9B131A8D9EA}" type="slidenum">
              <a:rPr lang="en-US" sz="1200">
                <a:solidFill>
                  <a:schemeClr val="tx1">
                    <a:shade val="50000"/>
                  </a:schemeClr>
                </a:solidFill>
              </a:rPr>
              <a:pPr algn="r" eaLnBrk="1" hangingPunct="1">
                <a:defRPr/>
              </a:pPr>
              <a:t>34</a:t>
            </a:fld>
            <a:endParaRPr lang="en-US" sz="1200" dirty="0">
              <a:solidFill>
                <a:schemeClr val="tx1">
                  <a:shade val="50000"/>
                </a:schemeClr>
              </a:solidFill>
            </a:endParaRPr>
          </a:p>
        </p:txBody>
      </p:sp>
      <p:sp>
        <p:nvSpPr>
          <p:cNvPr id="38916" name="Rectangle 3"/>
          <p:cNvSpPr>
            <a:spLocks noGrp="1"/>
          </p:cNvSpPr>
          <p:nvPr>
            <p:ph idx="1"/>
          </p:nvPr>
        </p:nvSpPr>
        <p:spPr>
          <a:xfrm>
            <a:off x="583707" y="1688592"/>
            <a:ext cx="8407893" cy="4407408"/>
          </a:xfrm>
        </p:spPr>
        <p:txBody>
          <a:bodyPr>
            <a:normAutofit/>
          </a:bodyPr>
          <a:lstStyle/>
          <a:p>
            <a:r>
              <a:rPr lang="en-US" altLang="en-US" sz="1800" dirty="0" smtClean="0"/>
              <a:t>Word Boundaries</a:t>
            </a:r>
          </a:p>
          <a:p>
            <a:pPr lvl="1"/>
            <a:r>
              <a:rPr lang="en-US" altLang="en-US" sz="1600" dirty="0" smtClean="0"/>
              <a:t>Listeners can impose boundaries between words, even when these words are not separated by silence.</a:t>
            </a:r>
          </a:p>
          <a:p>
            <a:pPr lvl="1"/>
            <a:r>
              <a:rPr lang="en-US" altLang="en-US" sz="1600" dirty="0" smtClean="0"/>
              <a:t>Have you ever noticed when you listen to conversations in an unfamiliar language it appears to more continuous than that of your native language?</a:t>
            </a:r>
          </a:p>
          <a:p>
            <a:pPr lvl="1"/>
            <a:r>
              <a:rPr lang="en-US" altLang="en-US" sz="1600" dirty="0" smtClean="0"/>
              <a:t>In most cases, however, the actual acoustical stimulus of spoken language shows no clear-cut pauses to mark the boundaries!</a:t>
            </a:r>
          </a:p>
          <a:p>
            <a:pPr lvl="2"/>
            <a:r>
              <a:rPr lang="en-US" altLang="en-US" sz="1400" dirty="0" smtClean="0"/>
              <a:t>An actual physical event — such as a pause — marks a word boundary less than 40% of the time.</a:t>
            </a:r>
          </a:p>
          <a:p>
            <a:pPr lvl="1"/>
            <a:r>
              <a:rPr lang="en-US" altLang="en-US" sz="1600" dirty="0" smtClean="0"/>
              <a:t>It is </a:t>
            </a:r>
            <a:r>
              <a:rPr lang="en-US" altLang="en-US" sz="1600" dirty="0" smtClean="0">
                <a:solidFill>
                  <a:srgbClr val="C00000"/>
                </a:solidFill>
              </a:rPr>
              <a:t>our knowledge of the words </a:t>
            </a:r>
            <a:r>
              <a:rPr lang="en-US" altLang="en-US" sz="1600" dirty="0" smtClean="0"/>
              <a:t>that allow us to perceive these word boundaries.</a:t>
            </a:r>
            <a:br>
              <a:rPr lang="en-US" altLang="en-US" sz="1600" dirty="0" smtClean="0"/>
            </a:br>
            <a:endParaRPr lang="en-US" altLang="en-US" sz="1600" dirty="0" smtClean="0"/>
          </a:p>
          <a:p>
            <a:r>
              <a:rPr lang="en-US" altLang="en-US" sz="1600" dirty="0"/>
              <a:t>Variability in Phoneme Pronunciation</a:t>
            </a:r>
          </a:p>
          <a:p>
            <a:pPr lvl="1"/>
            <a:r>
              <a:rPr lang="en-US" altLang="en-US" sz="1400" dirty="0" smtClean="0"/>
              <a:t>Phoneme </a:t>
            </a:r>
            <a:r>
              <a:rPr lang="en-US" altLang="en-US" sz="1400" dirty="0"/>
              <a:t>pronunciation varies tremendously!  Qualities in our voices (pitch and tone) as well as production rate vary greatly!  </a:t>
            </a:r>
          </a:p>
          <a:p>
            <a:pPr lvl="1"/>
            <a:r>
              <a:rPr lang="en-US" altLang="en-US" sz="1400" dirty="0" smtClean="0"/>
              <a:t>We </a:t>
            </a:r>
            <a:r>
              <a:rPr lang="en-US" altLang="en-US" sz="1400" dirty="0"/>
              <a:t>also fail to produce these phonemes precisely (systematic vs. accidental)</a:t>
            </a:r>
          </a:p>
          <a:p>
            <a:pPr lvl="1"/>
            <a:r>
              <a:rPr lang="en-US" altLang="en-US" sz="1400" dirty="0" smtClean="0"/>
              <a:t> </a:t>
            </a:r>
            <a:r>
              <a:rPr lang="en-US" altLang="en-US" sz="1400" dirty="0"/>
              <a:t>The phoneme that you produce will always vary due to a phenomenon known as </a:t>
            </a:r>
            <a:r>
              <a:rPr lang="en-US" altLang="en-US" sz="1400" dirty="0" err="1"/>
              <a:t>coarticulation</a:t>
            </a:r>
            <a:r>
              <a:rPr lang="en-US" altLang="en-US" sz="1400" dirty="0"/>
              <a:t>.  </a:t>
            </a:r>
          </a:p>
          <a:p>
            <a:pPr lvl="1"/>
            <a:r>
              <a:rPr lang="en-US" altLang="en-US" sz="1400" dirty="0" err="1" smtClean="0"/>
              <a:t>Coarticulation</a:t>
            </a:r>
            <a:r>
              <a:rPr lang="en-US" altLang="en-US" sz="1400" dirty="0" smtClean="0"/>
              <a:t> </a:t>
            </a:r>
            <a:r>
              <a:rPr lang="en-US" altLang="en-US" sz="1400" dirty="0"/>
              <a:t>is the fact that your mouth will remain somewhat the same shape as it was in pronouncing the previous phoneme.</a:t>
            </a:r>
          </a:p>
          <a:p>
            <a:pPr lvl="1"/>
            <a:r>
              <a:rPr lang="en-US" altLang="en-US" sz="1400" dirty="0" smtClean="0"/>
              <a:t>Furthermore</a:t>
            </a:r>
            <a:r>
              <a:rPr lang="en-US" altLang="en-US" sz="1400" dirty="0"/>
              <a:t>, your mouth is also preparing to pronounce the next phoneme at the same time.</a:t>
            </a:r>
          </a:p>
          <a:p>
            <a:pPr lvl="2"/>
            <a:r>
              <a:rPr lang="en-US" altLang="en-US" sz="1200" dirty="0" smtClean="0"/>
              <a:t>For </a:t>
            </a:r>
            <a:r>
              <a:rPr lang="en-US" altLang="en-US" sz="1200" dirty="0"/>
              <a:t>example, notice that the d in idle sounds different from the d in don’t.</a:t>
            </a:r>
          </a:p>
          <a:p>
            <a:pPr lvl="1"/>
            <a:endParaRPr lang="en-US" altLang="en-US" sz="1400" dirty="0" smtClean="0"/>
          </a:p>
        </p:txBody>
      </p:sp>
      <p:sp>
        <p:nvSpPr>
          <p:cNvPr id="116738" name="Rectangle 2"/>
          <p:cNvSpPr>
            <a:spLocks noGrp="1"/>
          </p:cNvSpPr>
          <p:nvPr>
            <p:ph type="title"/>
          </p:nvPr>
        </p:nvSpPr>
        <p:spPr/>
        <p:txBody>
          <a:bodyPr/>
          <a:lstStyle/>
          <a:p>
            <a:r>
              <a:rPr lang="en-US" dirty="0" smtClean="0"/>
              <a:t>Speech Perception</a:t>
            </a:r>
          </a:p>
        </p:txBody>
      </p:sp>
      <p:sp>
        <p:nvSpPr>
          <p:cNvPr id="5" name="Rectangle 4"/>
          <p:cNvSpPr/>
          <p:nvPr/>
        </p:nvSpPr>
        <p:spPr>
          <a:xfrm rot="20951632">
            <a:off x="90880" y="3599330"/>
            <a:ext cx="1106392" cy="338554"/>
          </a:xfrm>
          <a:prstGeom prst="rect">
            <a:avLst/>
          </a:prstGeom>
          <a:noFill/>
          <a:ln>
            <a:noFill/>
          </a:ln>
        </p:spPr>
        <p:txBody>
          <a:bodyPr wrap="none" lIns="91440" tIns="45720" rIns="91440" bIns="45720">
            <a:spAutoFit/>
          </a:bodyPr>
          <a:lstStyle/>
          <a:p>
            <a:pPr algn="ctr"/>
            <a:r>
              <a:rPr lang="en-US" sz="1600" cap="none" spc="0" dirty="0" smtClean="0">
                <a:ln w="12700">
                  <a:noFill/>
                  <a:prstDash val="solid"/>
                </a:ln>
                <a:solidFill>
                  <a:srgbClr val="C00000"/>
                </a:solidFill>
                <a:effectLst>
                  <a:outerShdw blurRad="50800" dist="38100" dir="2700000" algn="tl" rotWithShape="0">
                    <a:prstClr val="black">
                      <a:alpha val="40000"/>
                    </a:prstClr>
                  </a:outerShdw>
                </a:effectLst>
                <a:latin typeface="Comic Sans MS" panose="030F0702030302020204" pitchFamily="66" charset="0"/>
              </a:rPr>
              <a:t>top-down!</a:t>
            </a:r>
            <a:endParaRPr lang="en-US" sz="1600" cap="none" spc="0" dirty="0">
              <a:ln w="12700">
                <a:noFill/>
                <a:prstDash val="solid"/>
              </a:ln>
              <a:solidFill>
                <a:srgbClr val="C00000"/>
              </a:solidFill>
              <a:effectLst>
                <a:outerShdw blurRad="50800" dist="38100" dir="2700000" algn="tl" rotWithShape="0">
                  <a:prstClr val="black">
                    <a:alpha val="40000"/>
                  </a:prstClr>
                </a:outerShdw>
              </a:effectLst>
              <a:latin typeface="Comic Sans MS" panose="030F0702030302020204" pitchFamily="66" charset="0"/>
            </a:endParaRPr>
          </a:p>
        </p:txBody>
      </p:sp>
      <p:sp>
        <p:nvSpPr>
          <p:cNvPr id="6" name="Bent Arrow 5"/>
          <p:cNvSpPr/>
          <p:nvPr/>
        </p:nvSpPr>
        <p:spPr>
          <a:xfrm flipV="1">
            <a:off x="586896" y="3920067"/>
            <a:ext cx="446647" cy="228600"/>
          </a:xfrm>
          <a:prstGeom prst="ben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3327108" y="6640691"/>
            <a:ext cx="2489784" cy="246221"/>
          </a:xfrm>
          <a:prstGeom prst="rect">
            <a:avLst/>
          </a:prstGeom>
          <a:noFill/>
        </p:spPr>
        <p:txBody>
          <a:bodyPr wrap="none" rtlCol="0">
            <a:spAutoFit/>
          </a:bodyPr>
          <a:lstStyle/>
          <a:p>
            <a:pPr algn="ctr"/>
            <a:r>
              <a:rPr lang="en-US" sz="1000" i="1" dirty="0" smtClean="0"/>
              <a:t>Content courtesy of Professor Mark Hale</a:t>
            </a:r>
            <a:endParaRPr lang="en-US" sz="1000" i="1" dirty="0"/>
          </a:p>
        </p:txBody>
      </p:sp>
    </p:spTree>
    <p:extLst>
      <p:ext uri="{BB962C8B-B14F-4D97-AF65-F5344CB8AC3E}">
        <p14:creationId xmlns:p14="http://schemas.microsoft.com/office/powerpoint/2010/main" val="17937649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2"/>
          <p:cNvSpPr txBox="1">
            <a:spLocks noGrp="1"/>
          </p:cNvSpPr>
          <p:nvPr/>
        </p:nvSpPr>
        <p:spPr>
          <a:xfrm>
            <a:off x="8229600" y="6553200"/>
            <a:ext cx="762000" cy="365125"/>
          </a:xfrm>
          <a:prstGeom prst="rect">
            <a:avLst/>
          </a:prstGeom>
          <a:noFill/>
        </p:spPr>
        <p:txBody>
          <a:bodyPr lIns="0" rIns="0" anchor="b"/>
          <a:lstStyle/>
          <a:p>
            <a:pPr algn="r" eaLnBrk="1" hangingPunct="1">
              <a:defRPr/>
            </a:pPr>
            <a:fld id="{BF2B77C0-EEE1-448B-94BC-6F2D73DE9B9B}" type="slidenum">
              <a:rPr lang="en-US" sz="1200">
                <a:solidFill>
                  <a:schemeClr val="tx1">
                    <a:shade val="50000"/>
                  </a:schemeClr>
                </a:solidFill>
              </a:rPr>
              <a:pPr algn="r" eaLnBrk="1" hangingPunct="1">
                <a:defRPr/>
              </a:pPr>
              <a:t>35</a:t>
            </a:fld>
            <a:endParaRPr lang="en-US" sz="1200" dirty="0">
              <a:solidFill>
                <a:schemeClr val="tx1">
                  <a:shade val="50000"/>
                </a:schemeClr>
              </a:solidFill>
            </a:endParaRPr>
          </a:p>
        </p:txBody>
      </p:sp>
      <p:sp>
        <p:nvSpPr>
          <p:cNvPr id="40964" name="Rectangle 3"/>
          <p:cNvSpPr>
            <a:spLocks noGrp="1"/>
          </p:cNvSpPr>
          <p:nvPr>
            <p:ph idx="1"/>
          </p:nvPr>
        </p:nvSpPr>
        <p:spPr/>
        <p:txBody>
          <a:bodyPr/>
          <a:lstStyle/>
          <a:p>
            <a:r>
              <a:rPr lang="en-US" altLang="en-US" sz="1800" dirty="0" smtClean="0"/>
              <a:t>Context and Speech Perception</a:t>
            </a:r>
          </a:p>
          <a:p>
            <a:pPr lvl="1"/>
            <a:r>
              <a:rPr lang="en-US" altLang="en-US" sz="1600" dirty="0" smtClean="0"/>
              <a:t>Context allows listeners to fill in missing sounds.</a:t>
            </a:r>
          </a:p>
          <a:p>
            <a:pPr lvl="1"/>
            <a:r>
              <a:rPr lang="en-US" altLang="en-US" sz="1600" dirty="0" smtClean="0"/>
              <a:t>Just as we saw with visual perception, top-down processing plays a huge role in language perception</a:t>
            </a:r>
          </a:p>
          <a:p>
            <a:pPr lvl="1"/>
            <a:endParaRPr lang="en-US" altLang="en-US" sz="1800" dirty="0" smtClean="0"/>
          </a:p>
          <a:p>
            <a:r>
              <a:rPr lang="en-US" altLang="en-US" sz="1800" dirty="0" smtClean="0"/>
              <a:t>Researchers showed that people are skilled at using the meaning of a sentence to select the correct word from several options.</a:t>
            </a:r>
          </a:p>
          <a:p>
            <a:pPr lvl="1"/>
            <a:r>
              <a:rPr lang="en-US" altLang="en-US" sz="1600" dirty="0" smtClean="0"/>
              <a:t>A cough sound was inserted</a:t>
            </a:r>
            <a:r>
              <a:rPr lang="en-US" altLang="en-US" sz="1600" dirty="0"/>
              <a:t> </a:t>
            </a:r>
            <a:r>
              <a:rPr lang="en-US" altLang="en-US" sz="1600" dirty="0" smtClean="0"/>
              <a:t>to cover up a phoneme.</a:t>
            </a:r>
          </a:p>
          <a:p>
            <a:pPr lvl="1"/>
            <a:endParaRPr lang="en-US" altLang="en-US" sz="1600" dirty="0" smtClean="0"/>
          </a:p>
          <a:p>
            <a:pPr marL="708660" lvl="1" indent="-342900">
              <a:buFont typeface="+mj-lt"/>
              <a:buAutoNum type="arabicPeriod"/>
              <a:tabLst>
                <a:tab pos="5605463" algn="l"/>
              </a:tabLst>
            </a:pPr>
            <a:r>
              <a:rPr lang="en-US" altLang="en-US" sz="1600" dirty="0" smtClean="0"/>
              <a:t>It was found that the </a:t>
            </a:r>
            <a:r>
              <a:rPr lang="en-US" altLang="en-US" sz="1600" dirty="0" smtClean="0">
                <a:solidFill>
                  <a:srgbClr val="0000FF"/>
                </a:solidFill>
              </a:rPr>
              <a:t>&lt;cough&gt;</a:t>
            </a:r>
            <a:r>
              <a:rPr lang="en-US" altLang="en-US" sz="1600" dirty="0" smtClean="0"/>
              <a:t>eel was on the </a:t>
            </a:r>
            <a:r>
              <a:rPr lang="en-US" altLang="en-US" sz="1600" dirty="0"/>
              <a:t>axle. 	</a:t>
            </a:r>
            <a:r>
              <a:rPr lang="en-US" altLang="en-US" sz="1600" dirty="0" smtClean="0">
                <a:sym typeface="Wingdings" panose="05000000000000000000" pitchFamily="2" charset="2"/>
              </a:rPr>
              <a:t> Subjects heard "wheel"</a:t>
            </a:r>
            <a:endParaRPr lang="en-US" altLang="en-US" sz="1600" dirty="0" smtClean="0"/>
          </a:p>
          <a:p>
            <a:pPr marL="708660" lvl="1" indent="-342900">
              <a:buFont typeface="+mj-lt"/>
              <a:buAutoNum type="arabicPeriod"/>
              <a:tabLst>
                <a:tab pos="5605463" algn="l"/>
              </a:tabLst>
            </a:pPr>
            <a:r>
              <a:rPr lang="en-US" altLang="en-US" sz="1600" dirty="0" smtClean="0"/>
              <a:t>It was found that the </a:t>
            </a:r>
            <a:r>
              <a:rPr lang="en-US" altLang="en-US" sz="1600" dirty="0">
                <a:solidFill>
                  <a:srgbClr val="0000FF"/>
                </a:solidFill>
              </a:rPr>
              <a:t>&lt;cough&gt;</a:t>
            </a:r>
            <a:r>
              <a:rPr lang="en-US" altLang="en-US" sz="1600" dirty="0"/>
              <a:t>eel </a:t>
            </a:r>
            <a:r>
              <a:rPr lang="en-US" altLang="en-US" sz="1600" dirty="0" smtClean="0"/>
              <a:t>was on the </a:t>
            </a:r>
            <a:r>
              <a:rPr lang="en-US" altLang="en-US" sz="1600" dirty="0"/>
              <a:t>shoe. 	</a:t>
            </a:r>
            <a:r>
              <a:rPr lang="en-US" altLang="en-US" sz="1600" dirty="0">
                <a:sym typeface="Wingdings" panose="05000000000000000000" pitchFamily="2" charset="2"/>
              </a:rPr>
              <a:t> Subjects heard </a:t>
            </a:r>
            <a:r>
              <a:rPr lang="en-US" altLang="en-US" sz="1600" dirty="0" smtClean="0">
                <a:sym typeface="Wingdings" panose="05000000000000000000" pitchFamily="2" charset="2"/>
              </a:rPr>
              <a:t>"heel"</a:t>
            </a:r>
            <a:endParaRPr lang="en-US" altLang="en-US" sz="1600" dirty="0" smtClean="0"/>
          </a:p>
          <a:p>
            <a:pPr marL="708660" lvl="1" indent="-342900">
              <a:buFont typeface="+mj-lt"/>
              <a:buAutoNum type="arabicPeriod"/>
              <a:tabLst>
                <a:tab pos="5605463" algn="l"/>
              </a:tabLst>
            </a:pPr>
            <a:r>
              <a:rPr lang="en-US" altLang="en-US" sz="1600" dirty="0" smtClean="0"/>
              <a:t>It was found that the </a:t>
            </a:r>
            <a:r>
              <a:rPr lang="en-US" altLang="en-US" sz="1600" dirty="0">
                <a:solidFill>
                  <a:srgbClr val="0000FF"/>
                </a:solidFill>
              </a:rPr>
              <a:t>&lt;cough&gt;</a:t>
            </a:r>
            <a:r>
              <a:rPr lang="en-US" altLang="en-US" sz="1600" dirty="0"/>
              <a:t>eel</a:t>
            </a:r>
            <a:r>
              <a:rPr lang="en-US" altLang="en-US" sz="1600" dirty="0" smtClean="0"/>
              <a:t> was on the </a:t>
            </a:r>
            <a:r>
              <a:rPr lang="en-US" altLang="en-US" sz="1600" dirty="0"/>
              <a:t>orange. 	</a:t>
            </a:r>
            <a:r>
              <a:rPr lang="en-US" altLang="en-US" sz="1600" dirty="0">
                <a:sym typeface="Wingdings" panose="05000000000000000000" pitchFamily="2" charset="2"/>
              </a:rPr>
              <a:t> Subjects heard </a:t>
            </a:r>
            <a:r>
              <a:rPr lang="en-US" altLang="en-US" sz="1600" dirty="0" smtClean="0">
                <a:sym typeface="Wingdings" panose="05000000000000000000" pitchFamily="2" charset="2"/>
              </a:rPr>
              <a:t>"peel</a:t>
            </a:r>
            <a:r>
              <a:rPr lang="en-US" altLang="en-US" sz="1600" dirty="0">
                <a:sym typeface="Wingdings" panose="05000000000000000000" pitchFamily="2" charset="2"/>
              </a:rPr>
              <a:t>"</a:t>
            </a:r>
            <a:endParaRPr lang="en-US" altLang="en-US" sz="1600" dirty="0"/>
          </a:p>
          <a:p>
            <a:pPr marL="708660" lvl="1" indent="-342900">
              <a:buFont typeface="+mj-lt"/>
              <a:buAutoNum type="arabicPeriod"/>
            </a:pPr>
            <a:endParaRPr lang="en-US" altLang="en-US" sz="1600" dirty="0" smtClean="0"/>
          </a:p>
          <a:p>
            <a:endParaRPr lang="en-US" altLang="en-US" sz="1800" dirty="0" smtClean="0"/>
          </a:p>
          <a:p>
            <a:r>
              <a:rPr lang="en-US" altLang="en-US" sz="1800" dirty="0" smtClean="0"/>
              <a:t>Phonemic restoration </a:t>
            </a:r>
            <a:r>
              <a:rPr lang="en-US" altLang="en-US" dirty="0" smtClean="0"/>
              <a:t>is a well documented kind of illusion.</a:t>
            </a:r>
          </a:p>
          <a:p>
            <a:pPr lvl="2"/>
            <a:endParaRPr lang="en-US" altLang="en-US" dirty="0" smtClean="0"/>
          </a:p>
        </p:txBody>
      </p:sp>
      <p:sp>
        <p:nvSpPr>
          <p:cNvPr id="116738" name="Rectangle 2"/>
          <p:cNvSpPr>
            <a:spLocks noGrp="1"/>
          </p:cNvSpPr>
          <p:nvPr>
            <p:ph type="title"/>
          </p:nvPr>
        </p:nvSpPr>
        <p:spPr/>
        <p:txBody>
          <a:bodyPr/>
          <a:lstStyle/>
          <a:p>
            <a:r>
              <a:rPr lang="en-US" smtClean="0"/>
              <a:t>Speech Perception</a:t>
            </a:r>
            <a:endParaRPr lang="en-US" dirty="0" smtClean="0"/>
          </a:p>
        </p:txBody>
      </p:sp>
      <p:sp>
        <p:nvSpPr>
          <p:cNvPr id="5" name="Down Arrow 4"/>
          <p:cNvSpPr/>
          <p:nvPr/>
        </p:nvSpPr>
        <p:spPr>
          <a:xfrm rot="20133366">
            <a:off x="3272400" y="4110037"/>
            <a:ext cx="152400" cy="381000"/>
          </a:xfrm>
          <a:prstGeom prst="downArrow">
            <a:avLst/>
          </a:prstGeom>
          <a:solidFill>
            <a:srgbClr val="032CF7"/>
          </a:solidFill>
          <a:ln>
            <a:solidFill>
              <a:srgbClr val="200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327108" y="6640691"/>
            <a:ext cx="2489784" cy="246221"/>
          </a:xfrm>
          <a:prstGeom prst="rect">
            <a:avLst/>
          </a:prstGeom>
          <a:noFill/>
        </p:spPr>
        <p:txBody>
          <a:bodyPr wrap="none" rtlCol="0">
            <a:spAutoFit/>
          </a:bodyPr>
          <a:lstStyle/>
          <a:p>
            <a:pPr algn="ctr"/>
            <a:r>
              <a:rPr lang="en-US" sz="1000" i="1" dirty="0" smtClean="0"/>
              <a:t>Content courtesy of Professor Mark Hale</a:t>
            </a:r>
            <a:endParaRPr lang="en-US" sz="1000" i="1" dirty="0"/>
          </a:p>
        </p:txBody>
      </p:sp>
      <p:sp>
        <p:nvSpPr>
          <p:cNvPr id="2" name="TextBox 1"/>
          <p:cNvSpPr txBox="1"/>
          <p:nvPr/>
        </p:nvSpPr>
        <p:spPr>
          <a:xfrm rot="21277365">
            <a:off x="5972746" y="3582157"/>
            <a:ext cx="1828800" cy="646331"/>
          </a:xfrm>
          <a:prstGeom prst="rect">
            <a:avLst/>
          </a:prstGeom>
          <a:noFill/>
        </p:spPr>
        <p:txBody>
          <a:bodyPr wrap="square" rtlCol="0">
            <a:spAutoFit/>
          </a:bodyPr>
          <a:lstStyle/>
          <a:p>
            <a:r>
              <a:rPr lang="en-US" sz="1800" dirty="0" smtClean="0">
                <a:solidFill>
                  <a:srgbClr val="C00000"/>
                </a:solidFill>
                <a:latin typeface="Comic Sans MS" panose="030F0702030302020204" pitchFamily="66" charset="0"/>
              </a:rPr>
              <a:t>This is known as "masking"</a:t>
            </a:r>
            <a:endParaRPr lang="en-US" sz="1800" dirty="0">
              <a:solidFill>
                <a:srgbClr val="C00000"/>
              </a:solidFill>
              <a:latin typeface="Comic Sans MS" panose="030F0702030302020204" pitchFamily="66" charset="0"/>
            </a:endParaRPr>
          </a:p>
        </p:txBody>
      </p:sp>
      <p:sp>
        <p:nvSpPr>
          <p:cNvPr id="8" name="Down Arrow 7"/>
          <p:cNvSpPr/>
          <p:nvPr/>
        </p:nvSpPr>
        <p:spPr>
          <a:xfrm rot="4901926">
            <a:off x="5762105" y="3759180"/>
            <a:ext cx="152400" cy="381000"/>
          </a:xfrm>
          <a:prstGeom prst="downArrow">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6108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2"/>
          <p:cNvSpPr txBox="1">
            <a:spLocks noGrp="1"/>
          </p:cNvSpPr>
          <p:nvPr/>
        </p:nvSpPr>
        <p:spPr>
          <a:xfrm>
            <a:off x="8229600" y="6553200"/>
            <a:ext cx="762000" cy="365125"/>
          </a:xfrm>
          <a:prstGeom prst="rect">
            <a:avLst/>
          </a:prstGeom>
          <a:noFill/>
        </p:spPr>
        <p:txBody>
          <a:bodyPr lIns="0" rIns="0" anchor="b"/>
          <a:lstStyle/>
          <a:p>
            <a:pPr algn="r" eaLnBrk="1" hangingPunct="1">
              <a:defRPr/>
            </a:pPr>
            <a:fld id="{4E98299E-630C-4385-A96A-3CA01DB445C9}" type="slidenum">
              <a:rPr lang="en-US" sz="1200">
                <a:solidFill>
                  <a:schemeClr val="tx1">
                    <a:shade val="50000"/>
                  </a:schemeClr>
                </a:solidFill>
              </a:rPr>
              <a:pPr algn="r" eaLnBrk="1" hangingPunct="1">
                <a:defRPr/>
              </a:pPr>
              <a:t>36</a:t>
            </a:fld>
            <a:endParaRPr lang="en-US" sz="1200" dirty="0">
              <a:solidFill>
                <a:schemeClr val="tx1">
                  <a:shade val="50000"/>
                </a:schemeClr>
              </a:solidFill>
            </a:endParaRPr>
          </a:p>
        </p:txBody>
      </p:sp>
      <p:sp>
        <p:nvSpPr>
          <p:cNvPr id="41988" name="Rectangle 3"/>
          <p:cNvSpPr>
            <a:spLocks noGrp="1"/>
          </p:cNvSpPr>
          <p:nvPr>
            <p:ph idx="1"/>
          </p:nvPr>
        </p:nvSpPr>
        <p:spPr/>
        <p:txBody>
          <a:bodyPr>
            <a:normAutofit/>
          </a:bodyPr>
          <a:lstStyle/>
          <a:p>
            <a:r>
              <a:rPr lang="en-US" altLang="en-US" sz="1800" dirty="0" smtClean="0"/>
              <a:t>Visual cues from the speaker’s lips and face help us to resolve ambiguities from the speech signal, much as linguistic cues help us choose between wheel and heel.</a:t>
            </a:r>
          </a:p>
          <a:p>
            <a:r>
              <a:rPr lang="en-US" altLang="en-US" sz="1800" dirty="0" smtClean="0"/>
              <a:t>Think about those who are adept in lip reading!</a:t>
            </a:r>
          </a:p>
          <a:p>
            <a:r>
              <a:rPr lang="en-US" altLang="en-US" sz="1800" dirty="0" smtClean="0"/>
              <a:t>Researchers showed participants a video of a woman whose lips were producing simple syllables, such as “gag.” Meanwhile, the researchers presented different auditory information, such as “</a:t>
            </a:r>
            <a:r>
              <a:rPr lang="en-US" altLang="en-US" sz="1800" dirty="0" err="1" smtClean="0"/>
              <a:t>bab.</a:t>
            </a:r>
            <a:r>
              <a:rPr lang="en-US" altLang="en-US" sz="1800" dirty="0" smtClean="0"/>
              <a:t>”</a:t>
            </a:r>
          </a:p>
          <a:p>
            <a:pPr lvl="1"/>
            <a:r>
              <a:rPr lang="en-US" altLang="en-US" sz="1600" dirty="0" smtClean="0"/>
              <a:t>When the observers were asked to report what they perceived, their responses usually reflected a compromise between these two discrepant sources of information.</a:t>
            </a:r>
          </a:p>
          <a:p>
            <a:pPr lvl="1"/>
            <a:r>
              <a:rPr lang="en-US" altLang="en-US" sz="1600" dirty="0" smtClean="0"/>
              <a:t>In </a:t>
            </a:r>
            <a:r>
              <a:rPr lang="en-US" altLang="en-US" sz="1600" dirty="0"/>
              <a:t>this case, the listeners typically reported hearing the word “dad.”  </a:t>
            </a:r>
          </a:p>
          <a:p>
            <a:r>
              <a:rPr lang="en-US" altLang="en-US" sz="1800" dirty="0" smtClean="0"/>
              <a:t>The </a:t>
            </a:r>
            <a:r>
              <a:rPr lang="en-US" altLang="en-US" sz="1800" dirty="0">
                <a:solidFill>
                  <a:srgbClr val="C00000"/>
                </a:solidFill>
              </a:rPr>
              <a:t>McGurk Effect</a:t>
            </a:r>
            <a:r>
              <a:rPr lang="en-US" altLang="en-US" sz="1800" dirty="0"/>
              <a:t> refers to the influence of visual information on speech perception, when individuals integrate both visual and auditory information.</a:t>
            </a:r>
          </a:p>
          <a:p>
            <a:r>
              <a:rPr lang="en-US" altLang="en-US" sz="1800" dirty="0" smtClean="0"/>
              <a:t>Therefore</a:t>
            </a:r>
            <a:r>
              <a:rPr lang="en-US" altLang="en-US" sz="1800" dirty="0"/>
              <a:t>, McGurk suggests that speech perception is a multimodal.</a:t>
            </a:r>
          </a:p>
          <a:p>
            <a:r>
              <a:rPr lang="en-US" altLang="en-US" sz="1800" dirty="0" smtClean="0"/>
              <a:t>Think </a:t>
            </a:r>
            <a:r>
              <a:rPr lang="en-US" altLang="en-US" sz="1800" dirty="0"/>
              <a:t>how much easier it is to understand people in person than on the telephone!</a:t>
            </a:r>
          </a:p>
          <a:p>
            <a:pPr lvl="1"/>
            <a:endParaRPr lang="en-US" altLang="en-US" dirty="0"/>
          </a:p>
        </p:txBody>
      </p:sp>
      <p:sp>
        <p:nvSpPr>
          <p:cNvPr id="116738" name="Rectangle 2"/>
          <p:cNvSpPr>
            <a:spLocks noGrp="1"/>
          </p:cNvSpPr>
          <p:nvPr>
            <p:ph type="title"/>
          </p:nvPr>
        </p:nvSpPr>
        <p:spPr/>
        <p:txBody>
          <a:bodyPr/>
          <a:lstStyle/>
          <a:p>
            <a:r>
              <a:rPr lang="en-US" dirty="0"/>
              <a:t>Visual Cues and Speech Perception</a:t>
            </a:r>
          </a:p>
        </p:txBody>
      </p:sp>
      <p:sp>
        <p:nvSpPr>
          <p:cNvPr id="5" name="TextBox 4"/>
          <p:cNvSpPr txBox="1"/>
          <p:nvPr/>
        </p:nvSpPr>
        <p:spPr>
          <a:xfrm>
            <a:off x="3327108" y="6640691"/>
            <a:ext cx="2489784" cy="246221"/>
          </a:xfrm>
          <a:prstGeom prst="rect">
            <a:avLst/>
          </a:prstGeom>
          <a:noFill/>
        </p:spPr>
        <p:txBody>
          <a:bodyPr wrap="none" rtlCol="0">
            <a:spAutoFit/>
          </a:bodyPr>
          <a:lstStyle/>
          <a:p>
            <a:pPr algn="ctr"/>
            <a:r>
              <a:rPr lang="en-US" sz="1000" i="1" dirty="0" smtClean="0"/>
              <a:t>Content courtesy of Professor Mark Hale</a:t>
            </a:r>
            <a:endParaRPr lang="en-US" sz="1000" i="1" dirty="0"/>
          </a:p>
        </p:txBody>
      </p:sp>
    </p:spTree>
    <p:extLst>
      <p:ext uri="{BB962C8B-B14F-4D97-AF65-F5344CB8AC3E}">
        <p14:creationId xmlns:p14="http://schemas.microsoft.com/office/powerpoint/2010/main" val="22373752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2"/>
          <p:cNvSpPr txBox="1">
            <a:spLocks noGrp="1"/>
          </p:cNvSpPr>
          <p:nvPr/>
        </p:nvSpPr>
        <p:spPr>
          <a:xfrm>
            <a:off x="8229600" y="6553200"/>
            <a:ext cx="762000" cy="365125"/>
          </a:xfrm>
          <a:prstGeom prst="rect">
            <a:avLst/>
          </a:prstGeom>
          <a:noFill/>
        </p:spPr>
        <p:txBody>
          <a:bodyPr lIns="0" rIns="0" anchor="b"/>
          <a:lstStyle/>
          <a:p>
            <a:pPr algn="r" eaLnBrk="1" hangingPunct="1">
              <a:defRPr/>
            </a:pPr>
            <a:fld id="{17EAFA2E-49A9-413B-ACDD-CA2323DFE287}" type="slidenum">
              <a:rPr lang="en-US" sz="1200">
                <a:solidFill>
                  <a:schemeClr val="tx1">
                    <a:shade val="50000"/>
                  </a:schemeClr>
                </a:solidFill>
              </a:rPr>
              <a:pPr algn="r" eaLnBrk="1" hangingPunct="1">
                <a:defRPr/>
              </a:pPr>
              <a:t>37</a:t>
            </a:fld>
            <a:endParaRPr lang="en-US" sz="1200" dirty="0">
              <a:solidFill>
                <a:schemeClr val="tx1">
                  <a:shade val="50000"/>
                </a:schemeClr>
              </a:solidFill>
            </a:endParaRPr>
          </a:p>
        </p:txBody>
      </p:sp>
      <p:sp>
        <p:nvSpPr>
          <p:cNvPr id="44036" name="Rectangle 3"/>
          <p:cNvSpPr>
            <a:spLocks noGrp="1"/>
          </p:cNvSpPr>
          <p:nvPr>
            <p:ph idx="1"/>
          </p:nvPr>
        </p:nvSpPr>
        <p:spPr/>
        <p:txBody>
          <a:bodyPr>
            <a:noAutofit/>
          </a:bodyPr>
          <a:lstStyle/>
          <a:p>
            <a:r>
              <a:rPr lang="en-US" altLang="en-US" sz="1800" dirty="0" smtClean="0"/>
              <a:t>Most current theoretical approaches to speech perception fall into one of two categories.</a:t>
            </a:r>
          </a:p>
          <a:p>
            <a:pPr lvl="1"/>
            <a:r>
              <a:rPr lang="en-US" altLang="en-US" sz="1600" dirty="0" smtClean="0"/>
              <a:t>The Special Mechanism approach</a:t>
            </a:r>
          </a:p>
          <a:p>
            <a:pPr lvl="1"/>
            <a:r>
              <a:rPr lang="en-US" altLang="en-US" sz="1600" dirty="0" smtClean="0"/>
              <a:t>The General Mechanism approach</a:t>
            </a:r>
          </a:p>
          <a:p>
            <a:pPr lvl="2"/>
            <a:endParaRPr lang="en-US" altLang="en-US" sz="1400" dirty="0" smtClean="0"/>
          </a:p>
          <a:p>
            <a:r>
              <a:rPr lang="en-US" altLang="en-US" sz="1800" dirty="0" smtClean="0"/>
              <a:t>The Special Mechanism approach </a:t>
            </a:r>
          </a:p>
          <a:p>
            <a:pPr lvl="1"/>
            <a:r>
              <a:rPr lang="en-US" altLang="en-US" sz="1600" dirty="0" smtClean="0"/>
              <a:t>Also known as the “Speech is special” approach</a:t>
            </a:r>
          </a:p>
          <a:p>
            <a:pPr lvl="1"/>
            <a:r>
              <a:rPr lang="en-US" altLang="en-US" sz="1600" dirty="0" smtClean="0"/>
              <a:t>Humans are born with a specialized device that allows us to decode speech stimuli. </a:t>
            </a:r>
          </a:p>
          <a:p>
            <a:pPr lvl="1"/>
            <a:r>
              <a:rPr lang="en-US" altLang="en-US" sz="1600" dirty="0" smtClean="0"/>
              <a:t>Therefore, we must process speech sounds more quickly and accurately than other auditory stimuli, such as instrumental music.</a:t>
            </a:r>
          </a:p>
          <a:p>
            <a:pPr lvl="1"/>
            <a:r>
              <a:rPr lang="en-US" altLang="en-US" sz="1600" dirty="0" smtClean="0"/>
              <a:t>This </a:t>
            </a:r>
            <a:r>
              <a:rPr lang="en-US" altLang="en-US" sz="1600" dirty="0"/>
              <a:t>phonetic module would presumably enable listeners to perceive ambiguous phonemes accurately. </a:t>
            </a:r>
          </a:p>
          <a:p>
            <a:pPr lvl="1"/>
            <a:r>
              <a:rPr lang="en-US" altLang="en-US" sz="1600" dirty="0" smtClean="0"/>
              <a:t>It </a:t>
            </a:r>
            <a:r>
              <a:rPr lang="en-US" altLang="en-US" sz="1600" dirty="0"/>
              <a:t>would also help listeners to segment the blurred stream of auditory information that reaches their ears, so that they can perceive distinct phonemes and words.</a:t>
            </a:r>
          </a:p>
          <a:p>
            <a:pPr lvl="1"/>
            <a:r>
              <a:rPr lang="en-US" altLang="en-US" sz="1600" dirty="0" smtClean="0"/>
              <a:t>This </a:t>
            </a:r>
            <a:r>
              <a:rPr lang="en-US" altLang="en-US" sz="1600" dirty="0"/>
              <a:t>approach argues that the brain in organized such that speech perception does not rely on other general cognitive functions.</a:t>
            </a:r>
          </a:p>
          <a:p>
            <a:pPr lvl="1"/>
            <a:endParaRPr lang="en-US" altLang="en-US" sz="1600" dirty="0" smtClean="0"/>
          </a:p>
          <a:p>
            <a:pPr lvl="2"/>
            <a:endParaRPr lang="en-US" altLang="en-US" sz="1400" dirty="0" smtClean="0"/>
          </a:p>
          <a:p>
            <a:pPr lvl="2"/>
            <a:endParaRPr lang="en-US" altLang="en-US" sz="1400" dirty="0" smtClean="0"/>
          </a:p>
        </p:txBody>
      </p:sp>
      <p:sp>
        <p:nvSpPr>
          <p:cNvPr id="116738" name="Rectangle 2"/>
          <p:cNvSpPr>
            <a:spLocks noGrp="1"/>
          </p:cNvSpPr>
          <p:nvPr>
            <p:ph type="title"/>
          </p:nvPr>
        </p:nvSpPr>
        <p:spPr/>
        <p:txBody>
          <a:bodyPr/>
          <a:lstStyle/>
          <a:p>
            <a:r>
              <a:rPr lang="en-US" dirty="0" smtClean="0"/>
              <a:t>Speech Perception Theories</a:t>
            </a:r>
          </a:p>
        </p:txBody>
      </p:sp>
      <p:sp>
        <p:nvSpPr>
          <p:cNvPr id="5" name="TextBox 4"/>
          <p:cNvSpPr txBox="1"/>
          <p:nvPr/>
        </p:nvSpPr>
        <p:spPr>
          <a:xfrm>
            <a:off x="3327108" y="6640691"/>
            <a:ext cx="2489784" cy="246221"/>
          </a:xfrm>
          <a:prstGeom prst="rect">
            <a:avLst/>
          </a:prstGeom>
          <a:noFill/>
        </p:spPr>
        <p:txBody>
          <a:bodyPr wrap="none" rtlCol="0">
            <a:spAutoFit/>
          </a:bodyPr>
          <a:lstStyle/>
          <a:p>
            <a:pPr algn="ctr"/>
            <a:r>
              <a:rPr lang="en-US" sz="1000" i="1" dirty="0" smtClean="0"/>
              <a:t>Content courtesy of Professor Mark Hale</a:t>
            </a:r>
            <a:endParaRPr lang="en-US" sz="1000" i="1" dirty="0"/>
          </a:p>
        </p:txBody>
      </p:sp>
    </p:spTree>
    <p:extLst>
      <p:ext uri="{BB962C8B-B14F-4D97-AF65-F5344CB8AC3E}">
        <p14:creationId xmlns:p14="http://schemas.microsoft.com/office/powerpoint/2010/main" val="5693257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2"/>
          <p:cNvSpPr txBox="1">
            <a:spLocks noGrp="1"/>
          </p:cNvSpPr>
          <p:nvPr/>
        </p:nvSpPr>
        <p:spPr>
          <a:xfrm>
            <a:off x="8229600" y="6553200"/>
            <a:ext cx="762000" cy="365125"/>
          </a:xfrm>
          <a:prstGeom prst="rect">
            <a:avLst/>
          </a:prstGeom>
          <a:noFill/>
        </p:spPr>
        <p:txBody>
          <a:bodyPr lIns="0" rIns="0" anchor="b"/>
          <a:lstStyle/>
          <a:p>
            <a:pPr algn="r" eaLnBrk="1" hangingPunct="1">
              <a:defRPr/>
            </a:pPr>
            <a:fld id="{95F159D2-CE57-402C-AF94-CEFFA6FD2554}" type="slidenum">
              <a:rPr lang="en-US" sz="1200">
                <a:solidFill>
                  <a:schemeClr val="tx1">
                    <a:shade val="50000"/>
                  </a:schemeClr>
                </a:solidFill>
              </a:rPr>
              <a:pPr algn="r" eaLnBrk="1" hangingPunct="1">
                <a:defRPr/>
              </a:pPr>
              <a:t>38</a:t>
            </a:fld>
            <a:endParaRPr lang="en-US" sz="1200" dirty="0">
              <a:solidFill>
                <a:schemeClr val="tx1">
                  <a:shade val="50000"/>
                </a:schemeClr>
              </a:solidFill>
            </a:endParaRPr>
          </a:p>
        </p:txBody>
      </p:sp>
      <p:sp>
        <p:nvSpPr>
          <p:cNvPr id="45060" name="Rectangle 3"/>
          <p:cNvSpPr>
            <a:spLocks noGrp="1"/>
          </p:cNvSpPr>
          <p:nvPr>
            <p:ph idx="1"/>
          </p:nvPr>
        </p:nvSpPr>
        <p:spPr>
          <a:xfrm>
            <a:off x="76200" y="1600200"/>
            <a:ext cx="9067800" cy="4407408"/>
          </a:xfrm>
        </p:spPr>
        <p:txBody>
          <a:bodyPr/>
          <a:lstStyle/>
          <a:p>
            <a:r>
              <a:rPr lang="en-US" altLang="en-US" dirty="0" smtClean="0"/>
              <a:t>The General Mechanism Approaches</a:t>
            </a:r>
          </a:p>
          <a:p>
            <a:pPr lvl="1"/>
            <a:r>
              <a:rPr lang="en-US" altLang="en-US" dirty="0" smtClean="0"/>
              <a:t>Although some still favor the special mechanism approach, most theorists now favor one of the general mechanism approaches.</a:t>
            </a:r>
          </a:p>
          <a:p>
            <a:pPr lvl="1"/>
            <a:r>
              <a:rPr lang="en-US" altLang="en-US" dirty="0" smtClean="0"/>
              <a:t>This </a:t>
            </a:r>
            <a:r>
              <a:rPr lang="en-US" altLang="en-US" dirty="0"/>
              <a:t>phonetic module would presumably enable listeners to perceive ambiguous phonemes accurately. </a:t>
            </a:r>
          </a:p>
          <a:p>
            <a:pPr lvl="1"/>
            <a:r>
              <a:rPr lang="en-US" altLang="en-US" dirty="0" smtClean="0"/>
              <a:t>It </a:t>
            </a:r>
            <a:r>
              <a:rPr lang="en-US" altLang="en-US" dirty="0"/>
              <a:t>would also help listeners to segment the blurred stream of auditory information that reaches their ears, so that they can perceive distinct phonemes and words.</a:t>
            </a:r>
          </a:p>
          <a:p>
            <a:pPr lvl="1"/>
            <a:r>
              <a:rPr lang="en-US" altLang="en-US" dirty="0" smtClean="0"/>
              <a:t>This </a:t>
            </a:r>
            <a:r>
              <a:rPr lang="en-US" altLang="en-US" dirty="0"/>
              <a:t>approach argues that the brain </a:t>
            </a:r>
            <a:r>
              <a:rPr lang="en-US" altLang="en-US" dirty="0" smtClean="0"/>
              <a:t>is </a:t>
            </a:r>
            <a:r>
              <a:rPr lang="en-US" altLang="en-US" dirty="0"/>
              <a:t>organized such that speech perception does not rely on other general cognitive functions</a:t>
            </a:r>
            <a:r>
              <a:rPr lang="en-US" altLang="en-US" dirty="0" smtClean="0"/>
              <a:t>.</a:t>
            </a:r>
          </a:p>
          <a:p>
            <a:pPr lvl="1"/>
            <a:r>
              <a:rPr lang="en-US" altLang="en-US" dirty="0" smtClean="0"/>
              <a:t>The </a:t>
            </a:r>
            <a:r>
              <a:rPr lang="en-US" altLang="en-US" dirty="0"/>
              <a:t>general mechanism approaches argue that we can explain speech perception without proposing any special module.</a:t>
            </a:r>
          </a:p>
          <a:p>
            <a:pPr lvl="2"/>
            <a:r>
              <a:rPr lang="en-US" altLang="en-US" dirty="0" smtClean="0"/>
              <a:t>In </a:t>
            </a:r>
            <a:r>
              <a:rPr lang="en-US" altLang="en-US" dirty="0"/>
              <a:t>other words – no difference in the processing of speech vs. non-speech sound</a:t>
            </a:r>
            <a:r>
              <a:rPr lang="en-US" altLang="en-US" dirty="0" smtClean="0"/>
              <a:t>.</a:t>
            </a:r>
            <a:endParaRPr lang="en-US" altLang="en-US" dirty="0"/>
          </a:p>
          <a:p>
            <a:pPr lvl="1"/>
            <a:r>
              <a:rPr lang="en-US" altLang="en-US" dirty="0"/>
              <a:t>Evidence supporting general mechanism approaches</a:t>
            </a:r>
          </a:p>
          <a:p>
            <a:pPr lvl="2"/>
            <a:r>
              <a:rPr lang="en-US" altLang="en-US" dirty="0" smtClean="0"/>
              <a:t>Using </a:t>
            </a:r>
            <a:r>
              <a:rPr lang="en-US" altLang="en-US" dirty="0"/>
              <a:t>event-related potentials (ERPs), adults show the same sequence of shifts in the brain’s electrical potential, whether they are listening to speech or to music.</a:t>
            </a:r>
          </a:p>
          <a:p>
            <a:pPr lvl="2"/>
            <a:r>
              <a:rPr lang="en-US" altLang="en-US" dirty="0" smtClean="0"/>
              <a:t>People’s </a:t>
            </a:r>
            <a:r>
              <a:rPr lang="en-US" altLang="en-US" dirty="0"/>
              <a:t>judgments about phonemes are definitely influenced by visual cues.  </a:t>
            </a:r>
          </a:p>
          <a:p>
            <a:pPr lvl="2"/>
            <a:r>
              <a:rPr lang="en-US" altLang="en-US" dirty="0" smtClean="0"/>
              <a:t>However</a:t>
            </a:r>
            <a:r>
              <a:rPr lang="en-US" altLang="en-US" dirty="0"/>
              <a:t>, if we have this special module </a:t>
            </a:r>
            <a:r>
              <a:rPr lang="en-US" altLang="en-US" dirty="0" smtClean="0"/>
              <a:t>why </a:t>
            </a:r>
            <a:r>
              <a:rPr lang="en-US" altLang="en-US" dirty="0"/>
              <a:t>would we need (or benefit) from visual cues?</a:t>
            </a:r>
          </a:p>
          <a:p>
            <a:pPr lvl="1"/>
            <a:endParaRPr lang="en-US" altLang="en-US" dirty="0"/>
          </a:p>
          <a:p>
            <a:pPr lvl="1"/>
            <a:endParaRPr lang="en-US" altLang="en-US" dirty="0" smtClean="0"/>
          </a:p>
          <a:p>
            <a:pPr lvl="1"/>
            <a:endParaRPr lang="en-US" altLang="en-US" dirty="0" smtClean="0"/>
          </a:p>
          <a:p>
            <a:pPr lvl="1"/>
            <a:endParaRPr lang="en-US" altLang="en-US" dirty="0" smtClean="0"/>
          </a:p>
        </p:txBody>
      </p:sp>
      <p:sp>
        <p:nvSpPr>
          <p:cNvPr id="116738" name="Rectangle 2"/>
          <p:cNvSpPr>
            <a:spLocks noGrp="1"/>
          </p:cNvSpPr>
          <p:nvPr>
            <p:ph type="title"/>
          </p:nvPr>
        </p:nvSpPr>
        <p:spPr/>
        <p:txBody>
          <a:bodyPr/>
          <a:lstStyle/>
          <a:p>
            <a:r>
              <a:rPr lang="en-US" dirty="0" smtClean="0"/>
              <a:t>Speech Perception Theories</a:t>
            </a:r>
          </a:p>
        </p:txBody>
      </p:sp>
      <p:sp>
        <p:nvSpPr>
          <p:cNvPr id="5" name="TextBox 4"/>
          <p:cNvSpPr txBox="1"/>
          <p:nvPr/>
        </p:nvSpPr>
        <p:spPr>
          <a:xfrm>
            <a:off x="3327108" y="6640691"/>
            <a:ext cx="2489784" cy="246221"/>
          </a:xfrm>
          <a:prstGeom prst="rect">
            <a:avLst/>
          </a:prstGeom>
          <a:noFill/>
        </p:spPr>
        <p:txBody>
          <a:bodyPr wrap="none" rtlCol="0">
            <a:spAutoFit/>
          </a:bodyPr>
          <a:lstStyle/>
          <a:p>
            <a:pPr algn="ctr"/>
            <a:r>
              <a:rPr lang="en-US" sz="1000" i="1" dirty="0" smtClean="0"/>
              <a:t>Content courtesy of Professor Mark Hale</a:t>
            </a:r>
            <a:endParaRPr lang="en-US" sz="1000" i="1" dirty="0"/>
          </a:p>
        </p:txBody>
      </p:sp>
    </p:spTree>
    <p:extLst>
      <p:ext uri="{BB962C8B-B14F-4D97-AF65-F5344CB8AC3E}">
        <p14:creationId xmlns:p14="http://schemas.microsoft.com/office/powerpoint/2010/main" val="35609383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2"/>
          <p:cNvSpPr txBox="1">
            <a:spLocks noGrp="1"/>
          </p:cNvSpPr>
          <p:nvPr/>
        </p:nvSpPr>
        <p:spPr>
          <a:xfrm>
            <a:off x="8229600" y="6553200"/>
            <a:ext cx="762000" cy="365125"/>
          </a:xfrm>
          <a:prstGeom prst="rect">
            <a:avLst/>
          </a:prstGeom>
          <a:noFill/>
        </p:spPr>
        <p:txBody>
          <a:bodyPr lIns="0" rIns="0" anchor="b"/>
          <a:lstStyle/>
          <a:p>
            <a:pPr algn="r" eaLnBrk="1" hangingPunct="1">
              <a:defRPr/>
            </a:pPr>
            <a:fld id="{25F3E71F-A281-4112-8BBB-E1445588F939}" type="slidenum">
              <a:rPr lang="en-US" sz="1200">
                <a:solidFill>
                  <a:schemeClr val="tx1">
                    <a:shade val="50000"/>
                  </a:schemeClr>
                </a:solidFill>
              </a:rPr>
              <a:pPr algn="r" eaLnBrk="1" hangingPunct="1">
                <a:defRPr/>
              </a:pPr>
              <a:t>39</a:t>
            </a:fld>
            <a:endParaRPr lang="en-US" sz="1200" dirty="0">
              <a:solidFill>
                <a:schemeClr val="tx1">
                  <a:shade val="50000"/>
                </a:schemeClr>
              </a:solidFill>
            </a:endParaRPr>
          </a:p>
        </p:txBody>
      </p:sp>
      <p:sp>
        <p:nvSpPr>
          <p:cNvPr id="46084" name="Rectangle 3"/>
          <p:cNvSpPr>
            <a:spLocks noGrp="1"/>
          </p:cNvSpPr>
          <p:nvPr>
            <p:ph idx="1"/>
          </p:nvPr>
        </p:nvSpPr>
        <p:spPr/>
        <p:txBody>
          <a:bodyPr/>
          <a:lstStyle/>
          <a:p>
            <a:r>
              <a:rPr lang="en-US" altLang="en-US" dirty="0" smtClean="0"/>
              <a:t>The general mechanism approaches argue that we can explain speech perception without proposing any special module.</a:t>
            </a:r>
          </a:p>
          <a:p>
            <a:pPr lvl="1"/>
            <a:r>
              <a:rPr lang="en-US" altLang="en-US" smtClean="0"/>
              <a:t>In </a:t>
            </a:r>
            <a:r>
              <a:rPr lang="en-US" altLang="en-US" dirty="0" smtClean="0"/>
              <a:t>other words – no difference in the processing of speech vs. non-speech sound.</a:t>
            </a:r>
          </a:p>
          <a:p>
            <a:endParaRPr lang="en-US" altLang="en-US" dirty="0" smtClean="0"/>
          </a:p>
          <a:p>
            <a:r>
              <a:rPr lang="en-US" altLang="en-US" dirty="0" smtClean="0"/>
              <a:t>Evidence supporting general mechanism approaches</a:t>
            </a:r>
          </a:p>
          <a:p>
            <a:pPr lvl="1"/>
            <a:r>
              <a:rPr lang="en-US" altLang="en-US" dirty="0" smtClean="0"/>
              <a:t>Using event-related potentials (ERPs), adults show the same sequence of shifts in the brain’s electrical potential, whether they are listening to speech or to music.</a:t>
            </a:r>
          </a:p>
          <a:p>
            <a:pPr lvl="1"/>
            <a:r>
              <a:rPr lang="en-US" altLang="en-US" dirty="0" smtClean="0"/>
              <a:t>People’s judgments about phonemes are definitely influenced by visual cues.  </a:t>
            </a:r>
          </a:p>
          <a:p>
            <a:pPr lvl="1"/>
            <a:r>
              <a:rPr lang="en-US" altLang="en-US" dirty="0" smtClean="0"/>
              <a:t>However, if we have this special module then why would we need (or benefit) from visual cues?</a:t>
            </a:r>
          </a:p>
        </p:txBody>
      </p:sp>
      <p:sp>
        <p:nvSpPr>
          <p:cNvPr id="116738" name="Rectangle 2"/>
          <p:cNvSpPr>
            <a:spLocks noGrp="1"/>
          </p:cNvSpPr>
          <p:nvPr>
            <p:ph type="title"/>
          </p:nvPr>
        </p:nvSpPr>
        <p:spPr/>
        <p:txBody>
          <a:bodyPr/>
          <a:lstStyle/>
          <a:p>
            <a:r>
              <a:rPr lang="en-US" dirty="0" smtClean="0"/>
              <a:t>Speech Perception Theories: Conclusion</a:t>
            </a:r>
          </a:p>
        </p:txBody>
      </p:sp>
      <p:sp>
        <p:nvSpPr>
          <p:cNvPr id="5" name="TextBox 4"/>
          <p:cNvSpPr txBox="1"/>
          <p:nvPr/>
        </p:nvSpPr>
        <p:spPr>
          <a:xfrm>
            <a:off x="3327108" y="6629400"/>
            <a:ext cx="2489784" cy="246221"/>
          </a:xfrm>
          <a:prstGeom prst="rect">
            <a:avLst/>
          </a:prstGeom>
          <a:noFill/>
        </p:spPr>
        <p:txBody>
          <a:bodyPr wrap="none" rtlCol="0">
            <a:spAutoFit/>
          </a:bodyPr>
          <a:lstStyle/>
          <a:p>
            <a:pPr algn="ctr"/>
            <a:r>
              <a:rPr lang="en-US" sz="1000" i="1" dirty="0" smtClean="0"/>
              <a:t>Content courtesy of Professor Mark Hale</a:t>
            </a:r>
            <a:endParaRPr lang="en-US" sz="1000" i="1" dirty="0"/>
          </a:p>
        </p:txBody>
      </p:sp>
    </p:spTree>
    <p:extLst>
      <p:ext uri="{BB962C8B-B14F-4D97-AF65-F5344CB8AC3E}">
        <p14:creationId xmlns:p14="http://schemas.microsoft.com/office/powerpoint/2010/main" val="26297664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3"/>
          <p:cNvSpPr>
            <a:spLocks noGrp="1"/>
          </p:cNvSpPr>
          <p:nvPr>
            <p:ph idx="1"/>
          </p:nvPr>
        </p:nvSpPr>
        <p:spPr/>
        <p:txBody>
          <a:bodyPr>
            <a:noAutofit/>
          </a:bodyPr>
          <a:lstStyle/>
          <a:p>
            <a:r>
              <a:rPr lang="en-US" altLang="en-US" sz="1800" dirty="0" smtClean="0"/>
              <a:t>There are two types of perceptual stimuli.</a:t>
            </a:r>
          </a:p>
          <a:p>
            <a:pPr lvl="1"/>
            <a:r>
              <a:rPr lang="en-US" altLang="en-US" sz="1600" dirty="0" smtClean="0"/>
              <a:t>Distal Stimulus – Actual object “out there”</a:t>
            </a:r>
          </a:p>
          <a:p>
            <a:pPr lvl="1"/>
            <a:r>
              <a:rPr lang="en-US" altLang="en-US" sz="1600" dirty="0" smtClean="0"/>
              <a:t>Proximal Stimulus – The information registered on your sensory receptors.</a:t>
            </a:r>
            <a:br>
              <a:rPr lang="en-US" altLang="en-US" sz="1600" dirty="0" smtClean="0"/>
            </a:br>
            <a:r>
              <a:rPr lang="en-US" altLang="en-US" sz="1600" dirty="0" smtClean="0"/>
              <a:t/>
            </a:r>
            <a:br>
              <a:rPr lang="en-US" altLang="en-US" sz="1600" dirty="0" smtClean="0"/>
            </a:br>
            <a:r>
              <a:rPr lang="en-US" altLang="en-US" sz="1600" dirty="0" smtClean="0"/>
              <a:t/>
            </a:r>
            <a:br>
              <a:rPr lang="en-US" altLang="en-US" sz="1600" dirty="0" smtClean="0"/>
            </a:br>
            <a:r>
              <a:rPr lang="en-US" altLang="en-US" sz="1600" dirty="0" smtClean="0"/>
              <a:t/>
            </a:r>
            <a:br>
              <a:rPr lang="en-US" altLang="en-US" sz="1600" dirty="0" smtClean="0"/>
            </a:br>
            <a:r>
              <a:rPr lang="en-US" altLang="en-US" sz="1600" dirty="0" smtClean="0"/>
              <a:t/>
            </a:r>
            <a:br>
              <a:rPr lang="en-US" altLang="en-US" sz="1600" dirty="0" smtClean="0"/>
            </a:br>
            <a:r>
              <a:rPr lang="en-US" altLang="en-US" sz="1600" dirty="0" smtClean="0"/>
              <a:t/>
            </a:r>
            <a:br>
              <a:rPr lang="en-US" altLang="en-US" sz="1600" dirty="0" smtClean="0"/>
            </a:br>
            <a:r>
              <a:rPr lang="en-US" altLang="en-US" sz="1600" dirty="0" smtClean="0"/>
              <a:t/>
            </a:r>
            <a:br>
              <a:rPr lang="en-US" altLang="en-US" sz="1600" dirty="0" smtClean="0"/>
            </a:br>
            <a:endParaRPr lang="en-US" altLang="en-US" sz="1600" dirty="0" smtClean="0"/>
          </a:p>
          <a:p>
            <a:pPr marL="45720" indent="0">
              <a:buNone/>
            </a:pPr>
            <a:r>
              <a:rPr lang="en-US" altLang="en-US" sz="1800" dirty="0" smtClean="0"/>
              <a:t/>
            </a:r>
            <a:br>
              <a:rPr lang="en-US" altLang="en-US" sz="1800" dirty="0" smtClean="0"/>
            </a:br>
            <a:endParaRPr lang="en-US" altLang="en-US" sz="1800" dirty="0" smtClean="0"/>
          </a:p>
          <a:p>
            <a:pPr>
              <a:spcBef>
                <a:spcPts val="1200"/>
              </a:spcBef>
            </a:pPr>
            <a:r>
              <a:rPr lang="en-US" altLang="en-US" sz="1800" dirty="0" smtClean="0"/>
              <a:t>During object/pattern recognition, you identify a complex arrangement of sensory stimuli, and you perceive that this pattern is separate from its background (Figure/Ground).</a:t>
            </a:r>
          </a:p>
          <a:p>
            <a:pPr>
              <a:spcBef>
                <a:spcPts val="1200"/>
              </a:spcBef>
            </a:pPr>
            <a:r>
              <a:rPr lang="en-US" altLang="en-US" sz="1800" dirty="0" smtClean="0"/>
              <a:t>You then transform and organize the raw information provided by your sensory receptors and compare it to other information in memory storage.</a:t>
            </a:r>
          </a:p>
          <a:p>
            <a:endParaRPr lang="en-US" altLang="en-US" sz="1800" dirty="0" smtClean="0"/>
          </a:p>
        </p:txBody>
      </p:sp>
      <p:sp>
        <p:nvSpPr>
          <p:cNvPr id="4" name="Slide Number Placeholder 22"/>
          <p:cNvSpPr>
            <a:spLocks noGrp="1"/>
          </p:cNvSpPr>
          <p:nvPr>
            <p:ph type="sldNum" sz="quarter" idx="12"/>
          </p:nvPr>
        </p:nvSpPr>
        <p:spPr/>
        <p:txBody>
          <a:bodyPr/>
          <a:lstStyle/>
          <a:p>
            <a:fld id="{BDD8776A-3AFB-4F5F-A612-A242CF3CC7AC}" type="slidenum">
              <a:rPr lang="en-US" smtClean="0"/>
              <a:pPr/>
              <a:t>4</a:t>
            </a:fld>
            <a:endParaRPr lang="en-US" dirty="0"/>
          </a:p>
        </p:txBody>
      </p:sp>
      <p:sp>
        <p:nvSpPr>
          <p:cNvPr id="116738" name="Rectangle 2"/>
          <p:cNvSpPr>
            <a:spLocks noGrp="1"/>
          </p:cNvSpPr>
          <p:nvPr>
            <p:ph type="title"/>
          </p:nvPr>
        </p:nvSpPr>
        <p:spPr/>
        <p:txBody>
          <a:bodyPr/>
          <a:lstStyle/>
          <a:p>
            <a:r>
              <a:rPr lang="en-US" smtClean="0"/>
              <a:t>Visual Object Recognition</a:t>
            </a:r>
            <a:endParaRPr lang="en-US" dirty="0" smtClean="0"/>
          </a:p>
        </p:txBody>
      </p:sp>
      <p:pic>
        <p:nvPicPr>
          <p:cNvPr id="8" name="Picture 4" descr="http://www.pep-web.org/document.php?id=psp.014.0033.fig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2819400"/>
            <a:ext cx="180254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819400"/>
            <a:ext cx="5010150" cy="215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298537" y="4641402"/>
            <a:ext cx="1752403" cy="406265"/>
          </a:xfrm>
          <a:prstGeom prst="rect">
            <a:avLst/>
          </a:prstGeom>
          <a:noFill/>
        </p:spPr>
        <p:txBody>
          <a:bodyPr wrap="none" rtlCol="0">
            <a:spAutoFit/>
          </a:bodyPr>
          <a:lstStyle/>
          <a:p>
            <a:r>
              <a:rPr lang="en-US" sz="1800" dirty="0" smtClean="0">
                <a:solidFill>
                  <a:srgbClr val="C00000"/>
                </a:solidFill>
                <a:latin typeface="Comic Sans MS" panose="030F0702030302020204" pitchFamily="66" charset="0"/>
              </a:rPr>
              <a:t>Figure/Ground</a:t>
            </a:r>
            <a:endParaRPr lang="en-US" sz="1800" dirty="0">
              <a:solidFill>
                <a:srgbClr val="C00000"/>
              </a:solidFill>
              <a:latin typeface="Comic Sans MS" panose="030F0702030302020204" pitchFamily="66" charset="0"/>
            </a:endParaRPr>
          </a:p>
        </p:txBody>
      </p:sp>
      <p:sp>
        <p:nvSpPr>
          <p:cNvPr id="11" name="TextBox 10"/>
          <p:cNvSpPr txBox="1"/>
          <p:nvPr/>
        </p:nvSpPr>
        <p:spPr>
          <a:xfrm>
            <a:off x="3327108" y="6640691"/>
            <a:ext cx="2489784" cy="246221"/>
          </a:xfrm>
          <a:prstGeom prst="rect">
            <a:avLst/>
          </a:prstGeom>
          <a:noFill/>
        </p:spPr>
        <p:txBody>
          <a:bodyPr wrap="none" rtlCol="0">
            <a:spAutoFit/>
          </a:bodyPr>
          <a:lstStyle/>
          <a:p>
            <a:pPr algn="ctr"/>
            <a:r>
              <a:rPr lang="en-US" sz="1000" i="1" dirty="0" smtClean="0"/>
              <a:t>Content courtesy of Professor Mark Hale</a:t>
            </a:r>
            <a:endParaRPr lang="en-US" sz="1000" i="1" dirty="0"/>
          </a:p>
        </p:txBody>
      </p:sp>
    </p:spTree>
    <p:extLst>
      <p:ext uri="{BB962C8B-B14F-4D97-AF65-F5344CB8AC3E}">
        <p14:creationId xmlns:p14="http://schemas.microsoft.com/office/powerpoint/2010/main" val="21461219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1800" dirty="0" smtClean="0"/>
              <a:t>How do you recognize speech on a phone call with background noise?</a:t>
            </a:r>
            <a:br>
              <a:rPr lang="en-US" sz="1800" dirty="0" smtClean="0"/>
            </a:br>
            <a:endParaRPr lang="en-US" sz="1800" dirty="0" smtClean="0"/>
          </a:p>
          <a:p>
            <a:r>
              <a:rPr lang="en-US" sz="1800" dirty="0" smtClean="0"/>
              <a:t>How can </a:t>
            </a:r>
            <a:r>
              <a:rPr lang="en-US" sz="1800" dirty="0" err="1" smtClean="0"/>
              <a:t>Shazam</a:t>
            </a:r>
            <a:r>
              <a:rPr lang="en-US" sz="1800" dirty="0" smtClean="0"/>
              <a:t> focus on the audio signal of</a:t>
            </a:r>
            <a:br>
              <a:rPr lang="en-US" sz="1800" dirty="0" smtClean="0"/>
            </a:br>
            <a:r>
              <a:rPr lang="en-US" sz="1800" dirty="0" smtClean="0"/>
              <a:t>a song while filtering out background noise?</a:t>
            </a:r>
            <a:br>
              <a:rPr lang="en-US" sz="1800" dirty="0" smtClean="0"/>
            </a:br>
            <a:r>
              <a:rPr lang="en-US" sz="1800" dirty="0" smtClean="0"/>
              <a:t/>
            </a:r>
            <a:br>
              <a:rPr lang="en-US" sz="1800" dirty="0" smtClean="0"/>
            </a:br>
            <a:r>
              <a:rPr lang="en-US" sz="1400" i="1" dirty="0" smtClean="0"/>
              <a:t>(for a very </a:t>
            </a:r>
            <a:r>
              <a:rPr lang="en-US" sz="1400" i="1" dirty="0"/>
              <a:t>interesting discussion, </a:t>
            </a:r>
            <a:r>
              <a:rPr lang="en-US" sz="1400" i="1" dirty="0" smtClean="0"/>
              <a:t>see </a:t>
            </a:r>
            <a:r>
              <a:rPr lang="en-US" sz="1400" i="1" dirty="0">
                <a:hlinkClick r:id="rId2"/>
              </a:rPr>
              <a:t>http://coding-geek.com/how-shazam-works</a:t>
            </a:r>
            <a:r>
              <a:rPr lang="en-US" sz="1400" i="1" dirty="0" smtClean="0">
                <a:hlinkClick r:id="rId2"/>
              </a:rPr>
              <a:t>/</a:t>
            </a:r>
            <a:r>
              <a:rPr lang="en-US" sz="1400" i="1" dirty="0" smtClean="0"/>
              <a:t> -- August 2015)</a:t>
            </a:r>
          </a:p>
          <a:p>
            <a:endParaRPr lang="en-US" sz="1800" dirty="0"/>
          </a:p>
          <a:p>
            <a:r>
              <a:rPr lang="en-US" sz="1800" dirty="0" smtClean="0"/>
              <a:t>Turning up the volume will not work, because the volume of the noise is amplified as well</a:t>
            </a:r>
          </a:p>
          <a:p>
            <a:r>
              <a:rPr lang="en-US" sz="1800" dirty="0" smtClean="0"/>
              <a:t>The strategy?  </a:t>
            </a:r>
          </a:p>
          <a:p>
            <a:pPr lvl="1"/>
            <a:r>
              <a:rPr lang="en-US" sz="1600" dirty="0" smtClean="0"/>
              <a:t>Isolate the signal from the noise and amplify the signal only</a:t>
            </a:r>
          </a:p>
          <a:p>
            <a:pPr lvl="1"/>
            <a:r>
              <a:rPr lang="en-US" sz="1600" dirty="0" smtClean="0"/>
              <a:t>If you are sending an auditory signal, realize that low frequency noise masks high frequency signals better than the reverse.  Hence low frequency transmissions are less </a:t>
            </a:r>
            <a:r>
              <a:rPr lang="en-US" sz="1600" dirty="0" err="1" smtClean="0"/>
              <a:t>maskable</a:t>
            </a:r>
            <a:r>
              <a:rPr lang="en-US" sz="1600" dirty="0" smtClean="0"/>
              <a:t>.  </a:t>
            </a:r>
            <a:r>
              <a:rPr lang="en-US" sz="1400" i="1" dirty="0"/>
              <a:t>(for example, see </a:t>
            </a:r>
            <a:r>
              <a:rPr lang="en-US" sz="1400" i="1" dirty="0">
                <a:hlinkClick r:id="rId3"/>
              </a:rPr>
              <a:t>https://</a:t>
            </a:r>
            <a:r>
              <a:rPr lang="en-US" sz="1400" i="1" dirty="0" smtClean="0">
                <a:hlinkClick r:id="rId3"/>
              </a:rPr>
              <a:t>www.youtube.com/watch?v=Yfx69eTiVSc</a:t>
            </a:r>
            <a:r>
              <a:rPr lang="en-US" sz="1400" i="1" dirty="0" smtClean="0"/>
              <a:t> )</a:t>
            </a:r>
            <a:endParaRPr lang="en-US" sz="1400" i="1" dirty="0"/>
          </a:p>
          <a:p>
            <a:endParaRPr lang="en-US" sz="1400" i="1" dirty="0"/>
          </a:p>
          <a:p>
            <a:endParaRPr lang="en-US" sz="1400" i="1" dirty="0"/>
          </a:p>
        </p:txBody>
      </p:sp>
      <p:sp>
        <p:nvSpPr>
          <p:cNvPr id="3" name="Slide Number Placeholder 2"/>
          <p:cNvSpPr>
            <a:spLocks noGrp="1"/>
          </p:cNvSpPr>
          <p:nvPr>
            <p:ph type="sldNum" sz="quarter" idx="12"/>
          </p:nvPr>
        </p:nvSpPr>
        <p:spPr/>
        <p:txBody>
          <a:bodyPr/>
          <a:lstStyle/>
          <a:p>
            <a:pPr>
              <a:defRPr/>
            </a:pPr>
            <a:fld id="{9C097678-34B0-4D5A-867D-C2A7F2DFD624}" type="slidenum">
              <a:rPr lang="en-US" smtClean="0"/>
              <a:pPr>
                <a:defRPr/>
              </a:pPr>
              <a:t>40</a:t>
            </a:fld>
            <a:endParaRPr lang="en-US" dirty="0"/>
          </a:p>
        </p:txBody>
      </p:sp>
      <p:sp>
        <p:nvSpPr>
          <p:cNvPr id="4" name="Title 3"/>
          <p:cNvSpPr>
            <a:spLocks noGrp="1"/>
          </p:cNvSpPr>
          <p:nvPr>
            <p:ph type="title"/>
          </p:nvPr>
        </p:nvSpPr>
        <p:spPr/>
        <p:txBody>
          <a:bodyPr/>
          <a:lstStyle/>
          <a:p>
            <a:r>
              <a:rPr lang="en-US" dirty="0" smtClean="0"/>
              <a:t>What About Background Noise?</a:t>
            </a:r>
            <a:endParaRPr lang="en-US" dirty="0"/>
          </a:p>
        </p:txBody>
      </p:sp>
      <p:pic>
        <p:nvPicPr>
          <p:cNvPr id="1026" name="Picture 2" descr="shazam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2362200"/>
            <a:ext cx="2400300" cy="656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99204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en-US"/>
          </a:p>
        </p:txBody>
      </p:sp>
      <p:sp>
        <p:nvSpPr>
          <p:cNvPr id="3" name="Slide Number Placeholder 2"/>
          <p:cNvSpPr>
            <a:spLocks noGrp="1"/>
          </p:cNvSpPr>
          <p:nvPr>
            <p:ph type="sldNum" sz="quarter" idx="11"/>
          </p:nvPr>
        </p:nvSpPr>
        <p:spPr/>
        <p:txBody>
          <a:bodyPr/>
          <a:lstStyle/>
          <a:p>
            <a:pPr>
              <a:defRPr/>
            </a:pPr>
            <a:fld id="{9C097678-34B0-4D5A-867D-C2A7F2DFD624}" type="slidenum">
              <a:rPr lang="en-US" smtClean="0"/>
              <a:pPr>
                <a:defRPr/>
              </a:pPr>
              <a:t>41</a:t>
            </a:fld>
            <a:endParaRPr lang="en-US" dirty="0"/>
          </a:p>
        </p:txBody>
      </p:sp>
      <p:sp>
        <p:nvSpPr>
          <p:cNvPr id="5" name="Title 4"/>
          <p:cNvSpPr>
            <a:spLocks noGrp="1"/>
          </p:cNvSpPr>
          <p:nvPr>
            <p:ph type="title"/>
          </p:nvPr>
        </p:nvSpPr>
        <p:spPr/>
        <p:txBody>
          <a:bodyPr/>
          <a:lstStyle/>
          <a:p>
            <a:r>
              <a:rPr lang="en-US" dirty="0" smtClean="0"/>
              <a:t>More Auditory Interactions – </a:t>
            </a:r>
            <a:br>
              <a:rPr lang="en-US" dirty="0" smtClean="0"/>
            </a:br>
            <a:r>
              <a:rPr lang="en-US" dirty="0" smtClean="0"/>
              <a:t>Alarms</a:t>
            </a:r>
            <a:endParaRPr lang="en-US" dirty="0"/>
          </a:p>
        </p:txBody>
      </p:sp>
    </p:spTree>
    <p:extLst>
      <p:ext uri="{BB962C8B-B14F-4D97-AF65-F5344CB8AC3E}">
        <p14:creationId xmlns:p14="http://schemas.microsoft.com/office/powerpoint/2010/main" val="23814291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52400" y="1719071"/>
            <a:ext cx="8839199" cy="4910329"/>
          </a:xfrm>
        </p:spPr>
        <p:txBody>
          <a:bodyPr>
            <a:normAutofit/>
          </a:bodyPr>
          <a:lstStyle/>
          <a:p>
            <a:r>
              <a:rPr lang="en-US" sz="1800" dirty="0" smtClean="0"/>
              <a:t>Often computer systems need to transmit information via auditory alarms</a:t>
            </a:r>
          </a:p>
          <a:p>
            <a:pPr lvl="1"/>
            <a:r>
              <a:rPr lang="en-US" sz="1600" dirty="0" smtClean="0"/>
              <a:t>Better than an alarm message as it is easier to "close your eyes" than to "close your ears"</a:t>
            </a:r>
          </a:p>
          <a:p>
            <a:pPr lvl="1"/>
            <a:r>
              <a:rPr lang="en-US" sz="1600" dirty="0" smtClean="0"/>
              <a:t>Nuclear power plant management systems</a:t>
            </a:r>
          </a:p>
          <a:p>
            <a:pPr lvl="1"/>
            <a:r>
              <a:rPr lang="en-US" sz="1600" dirty="0" smtClean="0"/>
              <a:t>Air traffic control systems</a:t>
            </a:r>
          </a:p>
          <a:p>
            <a:pPr lvl="1"/>
            <a:r>
              <a:rPr lang="en-US" sz="1600" dirty="0" smtClean="0"/>
              <a:t>Intrusion monitoring systems</a:t>
            </a:r>
          </a:p>
          <a:p>
            <a:pPr lvl="1"/>
            <a:endParaRPr lang="en-US" sz="1600" dirty="0" smtClean="0"/>
          </a:p>
          <a:p>
            <a:r>
              <a:rPr lang="en-US" sz="1800" dirty="0" smtClean="0"/>
              <a:t>Criteria for Alarm Design</a:t>
            </a:r>
          </a:p>
          <a:p>
            <a:pPr lvl="1"/>
            <a:r>
              <a:rPr lang="en-US" sz="1600" dirty="0" smtClean="0"/>
              <a:t>Alarms must be heard over background, ambient noise</a:t>
            </a:r>
          </a:p>
          <a:p>
            <a:pPr lvl="1"/>
            <a:r>
              <a:rPr lang="en-US" sz="1600" dirty="0" smtClean="0"/>
              <a:t>The alarm should not be above the danger level for hearing, i.e., 85 to 90 decibels</a:t>
            </a:r>
          </a:p>
          <a:p>
            <a:pPr lvl="1"/>
            <a:r>
              <a:rPr lang="en-US" sz="1600" dirty="0" smtClean="0"/>
              <a:t>The alarm should not be overly startling or abrupt</a:t>
            </a:r>
          </a:p>
          <a:p>
            <a:pPr lvl="1"/>
            <a:r>
              <a:rPr lang="en-US" sz="1600" dirty="0" smtClean="0"/>
              <a:t>The alarm should not disrupt the perceptual understanding of other signals.</a:t>
            </a:r>
          </a:p>
          <a:p>
            <a:pPr lvl="2"/>
            <a:r>
              <a:rPr lang="en-US" sz="1400" dirty="0" smtClean="0"/>
              <a:t>"I was flying [an airplane] at night when my peaceful revelry was disturbed by the stall audio warning, the [control] stick shaker, and several warning lights.  The effect was exactly what was </a:t>
            </a:r>
            <a:r>
              <a:rPr lang="en-US" sz="1400" b="1" i="1" dirty="0" smtClean="0"/>
              <a:t>not</a:t>
            </a:r>
            <a:r>
              <a:rPr lang="en-US" sz="1400" dirty="0" smtClean="0"/>
              <a:t> intended.  I was frightened numb for several seconds and drawn off instruments trying to work out how to cancel the audio/visual assault, rather than taking what should have been instinctual actions."  -- British  pilot</a:t>
            </a:r>
          </a:p>
          <a:p>
            <a:pPr lvl="1"/>
            <a:r>
              <a:rPr lang="en-US" dirty="0" smtClean="0"/>
              <a:t>The alarm should be informative, signaling to the listener the nature of the emergency and, ideally, corrective actions</a:t>
            </a:r>
            <a:br>
              <a:rPr lang="en-US" dirty="0" smtClean="0"/>
            </a:br>
            <a:endParaRPr lang="en-US" dirty="0" smtClean="0"/>
          </a:p>
          <a:p>
            <a:pPr lvl="1"/>
            <a:endParaRPr lang="en-US" sz="1600" dirty="0"/>
          </a:p>
        </p:txBody>
      </p:sp>
      <p:sp>
        <p:nvSpPr>
          <p:cNvPr id="3" name="Slide Number Placeholder 2"/>
          <p:cNvSpPr>
            <a:spLocks noGrp="1"/>
          </p:cNvSpPr>
          <p:nvPr>
            <p:ph type="sldNum" sz="quarter" idx="12"/>
          </p:nvPr>
        </p:nvSpPr>
        <p:spPr/>
        <p:txBody>
          <a:bodyPr/>
          <a:lstStyle/>
          <a:p>
            <a:pPr>
              <a:defRPr/>
            </a:pPr>
            <a:fld id="{170A1F74-79E0-4869-88CA-D23752993DEE}" type="slidenum">
              <a:rPr lang="en-US" smtClean="0"/>
              <a:pPr>
                <a:defRPr/>
              </a:pPr>
              <a:t>42</a:t>
            </a:fld>
            <a:endParaRPr lang="en-US" dirty="0"/>
          </a:p>
        </p:txBody>
      </p:sp>
      <p:sp>
        <p:nvSpPr>
          <p:cNvPr id="5" name="Title 4"/>
          <p:cNvSpPr>
            <a:spLocks noGrp="1"/>
          </p:cNvSpPr>
          <p:nvPr>
            <p:ph type="title"/>
          </p:nvPr>
        </p:nvSpPr>
        <p:spPr/>
        <p:txBody>
          <a:bodyPr/>
          <a:lstStyle/>
          <a:p>
            <a:r>
              <a:rPr lang="en-US" dirty="0" smtClean="0"/>
              <a:t>Effective Alarms</a:t>
            </a:r>
            <a:endParaRPr lang="en-US" dirty="0"/>
          </a:p>
        </p:txBody>
      </p:sp>
      <p:sp>
        <p:nvSpPr>
          <p:cNvPr id="7" name="TextBox 6"/>
          <p:cNvSpPr txBox="1"/>
          <p:nvPr/>
        </p:nvSpPr>
        <p:spPr>
          <a:xfrm>
            <a:off x="2724384" y="6640691"/>
            <a:ext cx="3695243" cy="246221"/>
          </a:xfrm>
          <a:prstGeom prst="rect">
            <a:avLst/>
          </a:prstGeom>
          <a:noFill/>
        </p:spPr>
        <p:txBody>
          <a:bodyPr wrap="none" rtlCol="0">
            <a:spAutoFit/>
          </a:bodyPr>
          <a:lstStyle/>
          <a:p>
            <a:pPr algn="ctr"/>
            <a:r>
              <a:rPr lang="en-US" sz="1000" i="1" dirty="0" smtClean="0"/>
              <a:t>From </a:t>
            </a:r>
            <a:r>
              <a:rPr lang="en-US" sz="1000" i="1" dirty="0" err="1" smtClean="0"/>
              <a:t>Wickens</a:t>
            </a:r>
            <a:r>
              <a:rPr lang="en-US" sz="1000" i="1" dirty="0" smtClean="0"/>
              <a:t>, An Introduction to Human Factors Engineering</a:t>
            </a:r>
            <a:endParaRPr lang="en-US" sz="1000" i="1" dirty="0"/>
          </a:p>
        </p:txBody>
      </p:sp>
    </p:spTree>
    <p:extLst>
      <p:ext uri="{BB962C8B-B14F-4D97-AF65-F5344CB8AC3E}">
        <p14:creationId xmlns:p14="http://schemas.microsoft.com/office/powerpoint/2010/main" val="34769999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en-US"/>
          </a:p>
        </p:txBody>
      </p:sp>
      <p:sp>
        <p:nvSpPr>
          <p:cNvPr id="3" name="Slide Number Placeholder 2"/>
          <p:cNvSpPr>
            <a:spLocks noGrp="1"/>
          </p:cNvSpPr>
          <p:nvPr>
            <p:ph type="sldNum" sz="quarter" idx="11"/>
          </p:nvPr>
        </p:nvSpPr>
        <p:spPr/>
        <p:txBody>
          <a:bodyPr/>
          <a:lstStyle/>
          <a:p>
            <a:pPr>
              <a:defRPr/>
            </a:pPr>
            <a:fld id="{9C097678-34B0-4D5A-867D-C2A7F2DFD624}" type="slidenum">
              <a:rPr lang="en-US" smtClean="0"/>
              <a:pPr>
                <a:defRPr/>
              </a:pPr>
              <a:t>43</a:t>
            </a:fld>
            <a:endParaRPr lang="en-US" dirty="0"/>
          </a:p>
        </p:txBody>
      </p:sp>
      <p:sp>
        <p:nvSpPr>
          <p:cNvPr id="5" name="Title 4"/>
          <p:cNvSpPr>
            <a:spLocks noGrp="1"/>
          </p:cNvSpPr>
          <p:nvPr>
            <p:ph type="title"/>
          </p:nvPr>
        </p:nvSpPr>
        <p:spPr/>
        <p:txBody>
          <a:bodyPr/>
          <a:lstStyle/>
          <a:p>
            <a:r>
              <a:rPr lang="en-US" dirty="0" smtClean="0"/>
              <a:t>Touch</a:t>
            </a:r>
            <a:endParaRPr lang="en-US" dirty="0"/>
          </a:p>
        </p:txBody>
      </p:sp>
    </p:spTree>
    <p:extLst>
      <p:ext uri="{BB962C8B-B14F-4D97-AF65-F5344CB8AC3E}">
        <p14:creationId xmlns:p14="http://schemas.microsoft.com/office/powerpoint/2010/main" val="31082102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52401" y="1719071"/>
            <a:ext cx="8865090" cy="4407408"/>
          </a:xfrm>
        </p:spPr>
        <p:txBody>
          <a:bodyPr>
            <a:noAutofit/>
          </a:bodyPr>
          <a:lstStyle/>
          <a:p>
            <a:r>
              <a:rPr lang="en-US" dirty="0" smtClean="0"/>
              <a:t>Lying just under the skin are sensory receptors that respond to pressure on the skin and relay their information to the brain.</a:t>
            </a:r>
            <a:br>
              <a:rPr lang="en-US" dirty="0" smtClean="0"/>
            </a:br>
            <a:endParaRPr lang="en-US" dirty="0" smtClean="0"/>
          </a:p>
          <a:p>
            <a:r>
              <a:rPr lang="en-US" dirty="0" smtClean="0"/>
              <a:t>The receptors respond to the subtle changes in force applied by the hands and fingers (or other body parts) as they interact with physical objects in the environment.</a:t>
            </a:r>
            <a:br>
              <a:rPr lang="en-US" dirty="0" smtClean="0"/>
            </a:br>
            <a:r>
              <a:rPr lang="en-US" dirty="0" smtClean="0"/>
              <a:t/>
            </a:r>
            <a:br>
              <a:rPr lang="en-US" dirty="0" smtClean="0"/>
            </a:br>
            <a:endParaRPr lang="en-US" dirty="0" smtClean="0"/>
          </a:p>
          <a:p>
            <a:r>
              <a:rPr lang="en-US" dirty="0" smtClean="0"/>
              <a:t>Haptic</a:t>
            </a:r>
            <a:r>
              <a:rPr lang="en-US" dirty="0"/>
              <a:t>:  relating to or based on the sense of </a:t>
            </a:r>
            <a:r>
              <a:rPr lang="en-US" dirty="0" smtClean="0"/>
              <a:t>touch.  </a:t>
            </a:r>
            <a:br>
              <a:rPr lang="en-US" dirty="0" smtClean="0"/>
            </a:br>
            <a:endParaRPr lang="en-US" dirty="0" smtClean="0"/>
          </a:p>
          <a:p>
            <a:r>
              <a:rPr lang="en-US" dirty="0" smtClean="0"/>
              <a:t>Two types of Haptic feedback. </a:t>
            </a:r>
            <a:endParaRPr lang="en-US" dirty="0"/>
          </a:p>
          <a:p>
            <a:pPr lvl="1"/>
            <a:r>
              <a:rPr lang="en-US" b="1" dirty="0" smtClean="0"/>
              <a:t>Tactile</a:t>
            </a:r>
          </a:p>
          <a:p>
            <a:pPr lvl="1"/>
            <a:r>
              <a:rPr lang="en-US" b="1" dirty="0" smtClean="0"/>
              <a:t>Kinesthetic</a:t>
            </a:r>
            <a:endParaRPr lang="en-US" sz="1600" dirty="0"/>
          </a:p>
          <a:p>
            <a:pPr lvl="1"/>
            <a:r>
              <a:rPr lang="en-US" dirty="0" smtClean="0"/>
              <a:t>Together</a:t>
            </a:r>
            <a:r>
              <a:rPr lang="en-US" dirty="0"/>
              <a:t>, they provide information about object qualities, bodily movements, and their interrelationships. </a:t>
            </a:r>
            <a:endParaRPr lang="en-US" dirty="0" smtClean="0"/>
          </a:p>
        </p:txBody>
      </p:sp>
      <p:sp>
        <p:nvSpPr>
          <p:cNvPr id="3" name="Slide Number Placeholder 2"/>
          <p:cNvSpPr>
            <a:spLocks noGrp="1"/>
          </p:cNvSpPr>
          <p:nvPr>
            <p:ph type="sldNum" sz="quarter" idx="12"/>
          </p:nvPr>
        </p:nvSpPr>
        <p:spPr/>
        <p:txBody>
          <a:bodyPr/>
          <a:lstStyle/>
          <a:p>
            <a:pPr>
              <a:defRPr/>
            </a:pPr>
            <a:fld id="{170A1F74-79E0-4869-88CA-D23752993DEE}" type="slidenum">
              <a:rPr lang="en-US" smtClean="0"/>
              <a:pPr>
                <a:defRPr/>
              </a:pPr>
              <a:t>44</a:t>
            </a:fld>
            <a:endParaRPr lang="en-US" dirty="0"/>
          </a:p>
        </p:txBody>
      </p:sp>
      <p:sp>
        <p:nvSpPr>
          <p:cNvPr id="6" name="Title 5"/>
          <p:cNvSpPr>
            <a:spLocks noGrp="1"/>
          </p:cNvSpPr>
          <p:nvPr>
            <p:ph type="title"/>
          </p:nvPr>
        </p:nvSpPr>
        <p:spPr/>
        <p:txBody>
          <a:bodyPr/>
          <a:lstStyle/>
          <a:p>
            <a:r>
              <a:rPr lang="en-US" dirty="0" smtClean="0"/>
              <a:t>Haptic Senses</a:t>
            </a:r>
            <a:endParaRPr lang="en-US" dirty="0"/>
          </a:p>
        </p:txBody>
      </p:sp>
    </p:spTree>
    <p:extLst>
      <p:ext uri="{BB962C8B-B14F-4D97-AF65-F5344CB8AC3E}">
        <p14:creationId xmlns:p14="http://schemas.microsoft.com/office/powerpoint/2010/main" val="22776423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6134100" y="1828800"/>
            <a:ext cx="2781299" cy="4407408"/>
          </a:xfrm>
        </p:spPr>
        <p:txBody>
          <a:bodyPr>
            <a:normAutofit/>
          </a:bodyPr>
          <a:lstStyle/>
          <a:p>
            <a:r>
              <a:rPr lang="en-US" sz="1800" b="1" dirty="0" smtClean="0"/>
              <a:t>Tactile</a:t>
            </a:r>
            <a:r>
              <a:rPr lang="en-US" sz="1600" dirty="0" smtClean="0"/>
              <a:t>:  subjectively, the things you feel in your 'fingers' etc., or on the surface. Tactile sensing, for example, is needed to determine the local shape and texture of objects. </a:t>
            </a:r>
            <a:br>
              <a:rPr lang="en-US" sz="1600" dirty="0" smtClean="0"/>
            </a:br>
            <a:endParaRPr lang="en-US" sz="1600" dirty="0" smtClean="0"/>
          </a:p>
          <a:p>
            <a:r>
              <a:rPr lang="en-US" sz="1600" dirty="0" smtClean="0"/>
              <a:t>The </a:t>
            </a:r>
            <a:r>
              <a:rPr lang="en-US" sz="1600" dirty="0" smtClean="0">
                <a:solidFill>
                  <a:srgbClr val="C00000"/>
                </a:solidFill>
              </a:rPr>
              <a:t>tissue</a:t>
            </a:r>
            <a:r>
              <a:rPr lang="en-US" sz="1600" dirty="0" smtClean="0"/>
              <a:t> (for example in your fingers), has a number of different sensors embedded in the skin and right underneath it. They allow your brain to feel things such as vibration, pressure, touch, texture etc.</a:t>
            </a:r>
          </a:p>
        </p:txBody>
      </p:sp>
      <p:sp>
        <p:nvSpPr>
          <p:cNvPr id="3" name="Slide Number Placeholder 2"/>
          <p:cNvSpPr>
            <a:spLocks noGrp="1"/>
          </p:cNvSpPr>
          <p:nvPr>
            <p:ph type="sldNum" sz="quarter" idx="12"/>
          </p:nvPr>
        </p:nvSpPr>
        <p:spPr/>
        <p:txBody>
          <a:bodyPr/>
          <a:lstStyle/>
          <a:p>
            <a:pPr>
              <a:defRPr/>
            </a:pPr>
            <a:fld id="{170A1F74-79E0-4869-88CA-D23752993DEE}" type="slidenum">
              <a:rPr lang="en-US" smtClean="0"/>
              <a:pPr>
                <a:defRPr/>
              </a:pPr>
              <a:t>45</a:t>
            </a:fld>
            <a:endParaRPr lang="en-US" dirty="0"/>
          </a:p>
        </p:txBody>
      </p:sp>
      <p:sp>
        <p:nvSpPr>
          <p:cNvPr id="6" name="Title 5"/>
          <p:cNvSpPr>
            <a:spLocks noGrp="1"/>
          </p:cNvSpPr>
          <p:nvPr>
            <p:ph type="title"/>
          </p:nvPr>
        </p:nvSpPr>
        <p:spPr/>
        <p:txBody>
          <a:bodyPr/>
          <a:lstStyle/>
          <a:p>
            <a:r>
              <a:rPr lang="en-US" dirty="0" smtClean="0"/>
              <a:t>Tactile</a:t>
            </a:r>
            <a:endParaRPr lang="en-US" dirty="0"/>
          </a:p>
        </p:txBody>
      </p:sp>
      <p:pic>
        <p:nvPicPr>
          <p:cNvPr id="2050" name="Picture 2" descr="http://londondermatology.com/wp-content/uploads/2014/04/what_does_skin_d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1600200"/>
            <a:ext cx="6172200" cy="3974898"/>
          </a:xfrm>
          <a:prstGeom prst="rect">
            <a:avLst/>
          </a:prstGeom>
          <a:noFill/>
          <a:extLst>
            <a:ext uri="{909E8E84-426E-40DD-AFC4-6F175D3DCCD1}">
              <a14:hiddenFill xmlns:a14="http://schemas.microsoft.com/office/drawing/2010/main">
                <a:solidFill>
                  <a:srgbClr val="FFFFFF"/>
                </a:solidFill>
              </a14:hiddenFill>
            </a:ext>
          </a:extLst>
        </p:spPr>
      </p:pic>
      <p:sp>
        <p:nvSpPr>
          <p:cNvPr id="8" name="Down Arrow 7"/>
          <p:cNvSpPr/>
          <p:nvPr/>
        </p:nvSpPr>
        <p:spPr>
          <a:xfrm rot="3236498">
            <a:off x="5967616" y="2771188"/>
            <a:ext cx="152400" cy="381000"/>
          </a:xfrm>
          <a:prstGeom prst="downArrow">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685800" y="6642556"/>
            <a:ext cx="7162800" cy="215444"/>
          </a:xfrm>
          <a:prstGeom prst="rect">
            <a:avLst/>
          </a:prstGeom>
        </p:spPr>
        <p:txBody>
          <a:bodyPr wrap="square">
            <a:spAutoFit/>
          </a:bodyPr>
          <a:lstStyle/>
          <a:p>
            <a:pPr algn="ctr"/>
            <a:r>
              <a:rPr lang="en-US" sz="800" dirty="0" smtClean="0"/>
              <a:t>Image source: http</a:t>
            </a:r>
            <a:r>
              <a:rPr lang="en-US" sz="800" dirty="0"/>
              <a:t>://londondermatology.com/wp-content/uploads/2014/04/what_does_skin_do.png</a:t>
            </a:r>
          </a:p>
        </p:txBody>
      </p:sp>
    </p:spTree>
    <p:extLst>
      <p:ext uri="{BB962C8B-B14F-4D97-AF65-F5344CB8AC3E}">
        <p14:creationId xmlns:p14="http://schemas.microsoft.com/office/powerpoint/2010/main" val="10961099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3200401" cy="4407408"/>
          </a:xfrm>
        </p:spPr>
        <p:txBody>
          <a:bodyPr>
            <a:noAutofit/>
          </a:bodyPr>
          <a:lstStyle/>
          <a:p>
            <a:r>
              <a:rPr lang="en-US" sz="1600" b="1" dirty="0"/>
              <a:t>Kinesthetic</a:t>
            </a:r>
            <a:r>
              <a:rPr lang="en-US" sz="1600" dirty="0"/>
              <a:t>:  Deals with the sense of body </a:t>
            </a:r>
            <a:r>
              <a:rPr lang="en-US" sz="1600" dirty="0">
                <a:solidFill>
                  <a:srgbClr val="C00000"/>
                </a:solidFill>
              </a:rPr>
              <a:t>movements</a:t>
            </a:r>
            <a:r>
              <a:rPr lang="en-US" sz="1600" dirty="0"/>
              <a:t> and muscle feelings.  The things you feel from sensors in your muscles, joints, tendons. Weight, stretch, joint angles of your arm, hand, wrist, fingers, etc. Imagine holding a coffee-mug  in your hand. </a:t>
            </a:r>
            <a:r>
              <a:rPr lang="en-US" sz="1600" dirty="0" smtClean="0"/>
              <a:t/>
            </a:r>
            <a:br>
              <a:rPr lang="en-US" sz="1600" dirty="0" smtClean="0"/>
            </a:br>
            <a:endParaRPr lang="en-US" sz="1600" dirty="0" smtClean="0"/>
          </a:p>
          <a:p>
            <a:r>
              <a:rPr lang="en-US" sz="1600" dirty="0" smtClean="0"/>
              <a:t>Kinesthetic </a:t>
            </a:r>
            <a:r>
              <a:rPr lang="en-US" sz="1600" dirty="0"/>
              <a:t>feedback tells your brain the approximate size of the mug, it's weight, and how you are holding it relative to your body.  (Imagine holding a mug.  Is not muscle feedback in play here?)</a:t>
            </a:r>
            <a:endParaRPr lang="en-US" sz="1200" dirty="0"/>
          </a:p>
        </p:txBody>
      </p:sp>
      <p:sp>
        <p:nvSpPr>
          <p:cNvPr id="3" name="Slide Number Placeholder 2"/>
          <p:cNvSpPr>
            <a:spLocks noGrp="1"/>
          </p:cNvSpPr>
          <p:nvPr>
            <p:ph type="sldNum" sz="quarter" idx="12"/>
          </p:nvPr>
        </p:nvSpPr>
        <p:spPr/>
        <p:txBody>
          <a:bodyPr/>
          <a:lstStyle/>
          <a:p>
            <a:pPr>
              <a:defRPr/>
            </a:pPr>
            <a:fld id="{9C097678-34B0-4D5A-867D-C2A7F2DFD624}" type="slidenum">
              <a:rPr lang="en-US" smtClean="0"/>
              <a:pPr>
                <a:defRPr/>
              </a:pPr>
              <a:t>46</a:t>
            </a:fld>
            <a:endParaRPr lang="en-US" dirty="0"/>
          </a:p>
        </p:txBody>
      </p:sp>
      <p:sp>
        <p:nvSpPr>
          <p:cNvPr id="4" name="Title 3"/>
          <p:cNvSpPr>
            <a:spLocks noGrp="1"/>
          </p:cNvSpPr>
          <p:nvPr>
            <p:ph type="title"/>
          </p:nvPr>
        </p:nvSpPr>
        <p:spPr>
          <a:xfrm>
            <a:off x="381000" y="355847"/>
            <a:ext cx="3200400" cy="1054394"/>
          </a:xfrm>
        </p:spPr>
        <p:txBody>
          <a:bodyPr/>
          <a:lstStyle/>
          <a:p>
            <a:r>
              <a:rPr lang="en-US" dirty="0" smtClean="0"/>
              <a:t>Kinesthetic</a:t>
            </a:r>
            <a:endParaRPr lang="en-US" dirty="0"/>
          </a:p>
        </p:txBody>
      </p:sp>
      <p:pic>
        <p:nvPicPr>
          <p:cNvPr id="3076" name="Picture 4" descr="https://classconnection.s3.amazonaws.com/979/flashcards/4502979/jpg/proprioceptors-1455DE7100D654190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38100"/>
            <a:ext cx="5138750" cy="671217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143000" y="6653150"/>
            <a:ext cx="7734300" cy="215444"/>
          </a:xfrm>
          <a:prstGeom prst="rect">
            <a:avLst/>
          </a:prstGeom>
        </p:spPr>
        <p:txBody>
          <a:bodyPr wrap="square">
            <a:spAutoFit/>
          </a:bodyPr>
          <a:lstStyle/>
          <a:p>
            <a:r>
              <a:rPr lang="en-US" sz="800" dirty="0" smtClean="0"/>
              <a:t>Image source: https</a:t>
            </a:r>
            <a:r>
              <a:rPr lang="en-US" sz="800" dirty="0"/>
              <a:t>://classconnection.s3.amazonaws.com/979/flashcards/4502979/jpg/proprioceptors-1455DE7100D65419042.jpg</a:t>
            </a:r>
          </a:p>
        </p:txBody>
      </p:sp>
      <p:sp>
        <p:nvSpPr>
          <p:cNvPr id="9" name="Down Arrow 8"/>
          <p:cNvSpPr/>
          <p:nvPr/>
        </p:nvSpPr>
        <p:spPr>
          <a:xfrm rot="3236498">
            <a:off x="8352255" y="1964431"/>
            <a:ext cx="152400" cy="381000"/>
          </a:xfrm>
          <a:prstGeom prst="downArrow">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31099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1800" dirty="0" smtClean="0"/>
              <a:t>The tactile "feel" of keyboards.  Touch screen keys versus mechanical keys</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endParaRPr lang="en-US" sz="1800" dirty="0" smtClean="0"/>
          </a:p>
        </p:txBody>
      </p:sp>
      <p:sp>
        <p:nvSpPr>
          <p:cNvPr id="3" name="Slide Number Placeholder 2"/>
          <p:cNvSpPr>
            <a:spLocks noGrp="1"/>
          </p:cNvSpPr>
          <p:nvPr>
            <p:ph type="sldNum" sz="quarter" idx="12"/>
          </p:nvPr>
        </p:nvSpPr>
        <p:spPr/>
        <p:txBody>
          <a:bodyPr/>
          <a:lstStyle/>
          <a:p>
            <a:pPr>
              <a:defRPr/>
            </a:pPr>
            <a:fld id="{9C097678-34B0-4D5A-867D-C2A7F2DFD624}" type="slidenum">
              <a:rPr lang="en-US" smtClean="0"/>
              <a:pPr>
                <a:defRPr/>
              </a:pPr>
              <a:t>47</a:t>
            </a:fld>
            <a:endParaRPr lang="en-US" dirty="0"/>
          </a:p>
        </p:txBody>
      </p:sp>
      <p:sp>
        <p:nvSpPr>
          <p:cNvPr id="4" name="Title 3"/>
          <p:cNvSpPr>
            <a:spLocks noGrp="1"/>
          </p:cNvSpPr>
          <p:nvPr>
            <p:ph type="title"/>
          </p:nvPr>
        </p:nvSpPr>
        <p:spPr/>
        <p:txBody>
          <a:bodyPr/>
          <a:lstStyle/>
          <a:p>
            <a:r>
              <a:rPr lang="en-US" dirty="0" smtClean="0"/>
              <a:t>Tactile Considerations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2895600"/>
            <a:ext cx="1619250" cy="2819400"/>
          </a:xfrm>
          <a:prstGeom prst="rect">
            <a:avLst/>
          </a:prstGeom>
        </p:spPr>
      </p:pic>
      <p:sp>
        <p:nvSpPr>
          <p:cNvPr id="6" name="AutoShape 2" descr="Image result for touch screen keyboard pho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touch screen keyboard pho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895600"/>
            <a:ext cx="263711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ight Arrow 7"/>
          <p:cNvSpPr/>
          <p:nvPr/>
        </p:nvSpPr>
        <p:spPr>
          <a:xfrm>
            <a:off x="3276600" y="3760824"/>
            <a:ext cx="1219200" cy="571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46697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1800" dirty="0" smtClean="0"/>
              <a:t>Gloves designed with tactile sensitivity</a:t>
            </a:r>
            <a:endParaRPr lang="en-US" sz="1800" dirty="0"/>
          </a:p>
        </p:txBody>
      </p:sp>
      <p:sp>
        <p:nvSpPr>
          <p:cNvPr id="3" name="Slide Number Placeholder 2"/>
          <p:cNvSpPr>
            <a:spLocks noGrp="1"/>
          </p:cNvSpPr>
          <p:nvPr>
            <p:ph type="sldNum" sz="quarter" idx="12"/>
          </p:nvPr>
        </p:nvSpPr>
        <p:spPr/>
        <p:txBody>
          <a:bodyPr/>
          <a:lstStyle/>
          <a:p>
            <a:pPr>
              <a:defRPr/>
            </a:pPr>
            <a:fld id="{9C097678-34B0-4D5A-867D-C2A7F2DFD624}" type="slidenum">
              <a:rPr lang="en-US" smtClean="0"/>
              <a:pPr>
                <a:defRPr/>
              </a:pPr>
              <a:t>48</a:t>
            </a:fld>
            <a:endParaRPr lang="en-US" dirty="0"/>
          </a:p>
        </p:txBody>
      </p:sp>
      <p:sp>
        <p:nvSpPr>
          <p:cNvPr id="4" name="Title 3"/>
          <p:cNvSpPr>
            <a:spLocks noGrp="1"/>
          </p:cNvSpPr>
          <p:nvPr>
            <p:ph type="title"/>
          </p:nvPr>
        </p:nvSpPr>
        <p:spPr/>
        <p:txBody>
          <a:bodyPr/>
          <a:lstStyle/>
          <a:p>
            <a:r>
              <a:rPr lang="en-US" dirty="0" smtClean="0"/>
              <a:t>Tactile Considerations</a:t>
            </a:r>
            <a:endParaRPr lang="en-US" dirty="0"/>
          </a:p>
        </p:txBody>
      </p:sp>
      <p:sp>
        <p:nvSpPr>
          <p:cNvPr id="6" name="AutoShape 2" descr="Image result for touch screen keyboard pho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touch screen keyboard pho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2"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t="21070" b="22000"/>
          <a:stretch/>
        </p:blipFill>
        <p:spPr bwMode="auto">
          <a:xfrm>
            <a:off x="1295400" y="2667000"/>
            <a:ext cx="5715000" cy="3253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22114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Braille for the </a:t>
            </a:r>
            <a:br>
              <a:rPr lang="en-US" dirty="0" smtClean="0"/>
            </a:br>
            <a:r>
              <a:rPr lang="en-US" dirty="0" smtClean="0"/>
              <a:t>visually impaired</a:t>
            </a:r>
            <a:endParaRPr lang="en-US" dirty="0"/>
          </a:p>
        </p:txBody>
      </p:sp>
      <p:sp>
        <p:nvSpPr>
          <p:cNvPr id="3" name="Slide Number Placeholder 2"/>
          <p:cNvSpPr>
            <a:spLocks noGrp="1"/>
          </p:cNvSpPr>
          <p:nvPr>
            <p:ph type="sldNum" sz="quarter" idx="12"/>
          </p:nvPr>
        </p:nvSpPr>
        <p:spPr/>
        <p:txBody>
          <a:bodyPr/>
          <a:lstStyle/>
          <a:p>
            <a:pPr>
              <a:defRPr/>
            </a:pPr>
            <a:fld id="{9C097678-34B0-4D5A-867D-C2A7F2DFD624}" type="slidenum">
              <a:rPr lang="en-US" smtClean="0"/>
              <a:pPr>
                <a:defRPr/>
              </a:pPr>
              <a:t>49</a:t>
            </a:fld>
            <a:endParaRPr lang="en-US" dirty="0"/>
          </a:p>
        </p:txBody>
      </p:sp>
      <p:sp>
        <p:nvSpPr>
          <p:cNvPr id="4" name="Title 3"/>
          <p:cNvSpPr>
            <a:spLocks noGrp="1"/>
          </p:cNvSpPr>
          <p:nvPr>
            <p:ph type="title"/>
          </p:nvPr>
        </p:nvSpPr>
        <p:spPr/>
        <p:txBody>
          <a:bodyPr/>
          <a:lstStyle/>
          <a:p>
            <a:r>
              <a:rPr lang="en-US" dirty="0" smtClean="0"/>
              <a:t>Tactile Considerations</a:t>
            </a:r>
            <a:endParaRPr lang="en-US" dirty="0"/>
          </a:p>
        </p:txBody>
      </p:sp>
      <p:pic>
        <p:nvPicPr>
          <p:cNvPr id="5122" name="Picture 2" descr="http://ecx.images-amazon.com/images/I/41%2BTU5aPyD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600200"/>
            <a:ext cx="4762500" cy="26765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3345591"/>
            <a:ext cx="4038600" cy="3512741"/>
          </a:xfrm>
          <a:prstGeom prst="rect">
            <a:avLst/>
          </a:prstGeom>
        </p:spPr>
      </p:pic>
      <p:sp>
        <p:nvSpPr>
          <p:cNvPr id="6" name="TextBox 5"/>
          <p:cNvSpPr txBox="1"/>
          <p:nvPr/>
        </p:nvSpPr>
        <p:spPr>
          <a:xfrm>
            <a:off x="5819537" y="4419600"/>
            <a:ext cx="1657826" cy="461665"/>
          </a:xfrm>
          <a:prstGeom prst="rect">
            <a:avLst/>
          </a:prstGeom>
          <a:noFill/>
        </p:spPr>
        <p:txBody>
          <a:bodyPr wrap="none" rtlCol="0">
            <a:spAutoFit/>
          </a:bodyPr>
          <a:lstStyle/>
          <a:p>
            <a:r>
              <a:rPr lang="en-US" dirty="0" smtClean="0"/>
              <a:t>Keyboards</a:t>
            </a:r>
            <a:endParaRPr lang="en-US" dirty="0"/>
          </a:p>
        </p:txBody>
      </p:sp>
      <p:sp>
        <p:nvSpPr>
          <p:cNvPr id="8" name="TextBox 7"/>
          <p:cNvSpPr txBox="1"/>
          <p:nvPr/>
        </p:nvSpPr>
        <p:spPr>
          <a:xfrm>
            <a:off x="4267200" y="6019800"/>
            <a:ext cx="1245854" cy="461665"/>
          </a:xfrm>
          <a:prstGeom prst="rect">
            <a:avLst/>
          </a:prstGeom>
          <a:noFill/>
        </p:spPr>
        <p:txBody>
          <a:bodyPr wrap="none" rtlCol="0">
            <a:spAutoFit/>
          </a:bodyPr>
          <a:lstStyle/>
          <a:p>
            <a:r>
              <a:rPr lang="en-US" dirty="0" smtClean="0"/>
              <a:t>Printers</a:t>
            </a:r>
            <a:endParaRPr lang="en-US" dirty="0"/>
          </a:p>
        </p:txBody>
      </p:sp>
    </p:spTree>
    <p:extLst>
      <p:ext uri="{BB962C8B-B14F-4D97-AF65-F5344CB8AC3E}">
        <p14:creationId xmlns:p14="http://schemas.microsoft.com/office/powerpoint/2010/main" val="23997244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p:cNvSpPr>
            <a:spLocks noGrp="1"/>
          </p:cNvSpPr>
          <p:nvPr>
            <p:ph idx="1"/>
          </p:nvPr>
        </p:nvSpPr>
        <p:spPr/>
        <p:txBody>
          <a:bodyPr/>
          <a:lstStyle/>
          <a:p>
            <a:r>
              <a:rPr lang="en-US" dirty="0" smtClean="0"/>
              <a:t>When we recognize an object, we manage to figure out the identity of the distal stimulus, even when the information available in the proximal stimulus is far from perfect.</a:t>
            </a:r>
          </a:p>
          <a:p>
            <a:endParaRPr lang="en-US" dirty="0" smtClean="0"/>
          </a:p>
          <a:p>
            <a:r>
              <a:rPr lang="en-US" dirty="0" smtClean="0"/>
              <a:t>Why might the proximal stimulus be a less than perfect representation of the distal stimulus?  </a:t>
            </a:r>
          </a:p>
          <a:p>
            <a:endParaRPr lang="en-US" dirty="0" smtClean="0"/>
          </a:p>
          <a:p>
            <a:r>
              <a:rPr lang="en-US" dirty="0" smtClean="0"/>
              <a:t>There are lots of reasons!</a:t>
            </a:r>
          </a:p>
          <a:p>
            <a:pPr lvl="1"/>
            <a:r>
              <a:rPr lang="en-US" dirty="0" smtClean="0"/>
              <a:t>Things appear to be differently shaped depending upon viewing perspective – constancies (shape, size, volume)</a:t>
            </a:r>
          </a:p>
          <a:p>
            <a:pPr lvl="1"/>
            <a:r>
              <a:rPr lang="en-US" dirty="0" smtClean="0"/>
              <a:t>The proximal stimulus is 2D while the distal is 3D.</a:t>
            </a:r>
          </a:p>
          <a:p>
            <a:pPr lvl="1"/>
            <a:r>
              <a:rPr lang="en-US" dirty="0" smtClean="0"/>
              <a:t>Not only is the information far from perfect, our sensory gathering mechanisms (organs) are far from perfect.</a:t>
            </a:r>
          </a:p>
          <a:p>
            <a:endParaRPr lang="en-US" dirty="0" smtClean="0"/>
          </a:p>
          <a:p>
            <a:endParaRPr lang="en-US" dirty="0" smtClean="0"/>
          </a:p>
        </p:txBody>
      </p:sp>
      <p:sp>
        <p:nvSpPr>
          <p:cNvPr id="4" name="Slide Number Placeholder 22"/>
          <p:cNvSpPr>
            <a:spLocks noGrp="1"/>
          </p:cNvSpPr>
          <p:nvPr>
            <p:ph type="sldNum" sz="quarter" idx="12"/>
          </p:nvPr>
        </p:nvSpPr>
        <p:spPr/>
        <p:txBody>
          <a:bodyPr/>
          <a:lstStyle/>
          <a:p>
            <a:fld id="{B066D072-2821-418C-8CAD-597B4CDED788}" type="slidenum">
              <a:rPr lang="en-US" smtClean="0"/>
              <a:pPr/>
              <a:t>5</a:t>
            </a:fld>
            <a:endParaRPr lang="en-US" dirty="0"/>
          </a:p>
        </p:txBody>
      </p:sp>
      <p:sp>
        <p:nvSpPr>
          <p:cNvPr id="116738" name="Rectangle 2"/>
          <p:cNvSpPr>
            <a:spLocks noGrp="1"/>
          </p:cNvSpPr>
          <p:nvPr>
            <p:ph type="title"/>
          </p:nvPr>
        </p:nvSpPr>
        <p:spPr/>
        <p:txBody>
          <a:bodyPr/>
          <a:lstStyle/>
          <a:p>
            <a:r>
              <a:rPr lang="en-US" smtClean="0"/>
              <a:t>Visual Object Recognition</a:t>
            </a:r>
            <a:endParaRPr lang="en-US" dirty="0" smtClean="0"/>
          </a:p>
        </p:txBody>
      </p:sp>
      <p:sp>
        <p:nvSpPr>
          <p:cNvPr id="8" name="TextBox 7"/>
          <p:cNvSpPr txBox="1"/>
          <p:nvPr/>
        </p:nvSpPr>
        <p:spPr>
          <a:xfrm>
            <a:off x="3327108" y="6640691"/>
            <a:ext cx="2489784" cy="246221"/>
          </a:xfrm>
          <a:prstGeom prst="rect">
            <a:avLst/>
          </a:prstGeom>
          <a:noFill/>
        </p:spPr>
        <p:txBody>
          <a:bodyPr wrap="none" rtlCol="0">
            <a:spAutoFit/>
          </a:bodyPr>
          <a:lstStyle/>
          <a:p>
            <a:pPr algn="ctr"/>
            <a:r>
              <a:rPr lang="en-US" sz="1000" i="1" dirty="0" smtClean="0"/>
              <a:t>Content courtesy of Professor Mark Hale</a:t>
            </a:r>
            <a:endParaRPr lang="en-US" sz="1000" i="1" dirty="0"/>
          </a:p>
        </p:txBody>
      </p:sp>
    </p:spTree>
    <p:extLst>
      <p:ext uri="{BB962C8B-B14F-4D97-AF65-F5344CB8AC3E}">
        <p14:creationId xmlns:p14="http://schemas.microsoft.com/office/powerpoint/2010/main" val="12219387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Vibrations as a form of feedback</a:t>
            </a:r>
            <a:endParaRPr lang="en-US" dirty="0"/>
          </a:p>
        </p:txBody>
      </p:sp>
      <p:sp>
        <p:nvSpPr>
          <p:cNvPr id="3" name="Slide Number Placeholder 2"/>
          <p:cNvSpPr>
            <a:spLocks noGrp="1"/>
          </p:cNvSpPr>
          <p:nvPr>
            <p:ph type="sldNum" sz="quarter" idx="12"/>
          </p:nvPr>
        </p:nvSpPr>
        <p:spPr/>
        <p:txBody>
          <a:bodyPr/>
          <a:lstStyle/>
          <a:p>
            <a:pPr>
              <a:defRPr/>
            </a:pPr>
            <a:fld id="{9C097678-34B0-4D5A-867D-C2A7F2DFD624}" type="slidenum">
              <a:rPr lang="en-US" smtClean="0"/>
              <a:pPr>
                <a:defRPr/>
              </a:pPr>
              <a:t>50</a:t>
            </a:fld>
            <a:endParaRPr lang="en-US" dirty="0"/>
          </a:p>
        </p:txBody>
      </p:sp>
      <p:sp>
        <p:nvSpPr>
          <p:cNvPr id="4" name="Title 3"/>
          <p:cNvSpPr>
            <a:spLocks noGrp="1"/>
          </p:cNvSpPr>
          <p:nvPr>
            <p:ph type="title"/>
          </p:nvPr>
        </p:nvSpPr>
        <p:spPr/>
        <p:txBody>
          <a:bodyPr/>
          <a:lstStyle/>
          <a:p>
            <a:r>
              <a:rPr lang="en-US" dirty="0" smtClean="0"/>
              <a:t>Tactile Considerations</a:t>
            </a:r>
            <a:endParaRPr lang="en-US" dirty="0"/>
          </a:p>
        </p:txBody>
      </p:sp>
      <p:sp>
        <p:nvSpPr>
          <p:cNvPr id="6" name="TextBox 5"/>
          <p:cNvSpPr txBox="1"/>
          <p:nvPr/>
        </p:nvSpPr>
        <p:spPr>
          <a:xfrm>
            <a:off x="155576" y="2814934"/>
            <a:ext cx="3960571" cy="461665"/>
          </a:xfrm>
          <a:prstGeom prst="rect">
            <a:avLst/>
          </a:prstGeom>
          <a:noFill/>
        </p:spPr>
        <p:txBody>
          <a:bodyPr wrap="none" rtlCol="0">
            <a:spAutoFit/>
          </a:bodyPr>
          <a:lstStyle/>
          <a:p>
            <a:r>
              <a:rPr lang="en-US" dirty="0" smtClean="0"/>
              <a:t>D-Box Movie Theatre Seats</a:t>
            </a:r>
            <a:endParaRPr lang="en-US" dirty="0"/>
          </a:p>
        </p:txBody>
      </p:sp>
      <p:pic>
        <p:nvPicPr>
          <p:cNvPr id="7170" name="Picture 2" descr="http://tremorfx.com/wp-content/uploads/2013/10/tremor-fx-chai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6" y="3276599"/>
            <a:ext cx="6606944" cy="35096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4700" y="1600200"/>
            <a:ext cx="3289300" cy="2957207"/>
          </a:xfrm>
          <a:prstGeom prst="rect">
            <a:avLst/>
          </a:prstGeom>
        </p:spPr>
      </p:pic>
      <p:sp>
        <p:nvSpPr>
          <p:cNvPr id="11" name="TextBox 10"/>
          <p:cNvSpPr txBox="1"/>
          <p:nvPr/>
        </p:nvSpPr>
        <p:spPr>
          <a:xfrm>
            <a:off x="7519633" y="4648200"/>
            <a:ext cx="1395767" cy="830997"/>
          </a:xfrm>
          <a:prstGeom prst="rect">
            <a:avLst/>
          </a:prstGeom>
          <a:noFill/>
        </p:spPr>
        <p:txBody>
          <a:bodyPr wrap="none" rtlCol="0">
            <a:spAutoFit/>
          </a:bodyPr>
          <a:lstStyle/>
          <a:p>
            <a:pPr algn="r"/>
            <a:r>
              <a:rPr lang="en-US" dirty="0" smtClean="0"/>
              <a:t>Vibrating</a:t>
            </a:r>
            <a:br>
              <a:rPr lang="en-US" dirty="0" smtClean="0"/>
            </a:br>
            <a:r>
              <a:rPr lang="en-US" dirty="0" smtClean="0"/>
              <a:t>Phones</a:t>
            </a:r>
            <a:endParaRPr lang="en-US" dirty="0"/>
          </a:p>
        </p:txBody>
      </p:sp>
    </p:spTree>
    <p:extLst>
      <p:ext uri="{BB962C8B-B14F-4D97-AF65-F5344CB8AC3E}">
        <p14:creationId xmlns:p14="http://schemas.microsoft.com/office/powerpoint/2010/main" val="7101990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European </a:t>
            </a:r>
            <a:r>
              <a:rPr lang="en-US" dirty="0"/>
              <a:t>school of psychology founded in the early 1900s </a:t>
            </a:r>
            <a:endParaRPr lang="en-US" dirty="0" smtClean="0"/>
          </a:p>
          <a:p>
            <a:pPr lvl="1"/>
            <a:r>
              <a:rPr lang="en-US" dirty="0" smtClean="0"/>
              <a:t>Emphasizes </a:t>
            </a:r>
            <a:r>
              <a:rPr lang="en-US" dirty="0"/>
              <a:t>our basic tendencies to actively organize what we see</a:t>
            </a:r>
            <a:r>
              <a:rPr lang="en-US" dirty="0" smtClean="0"/>
              <a:t>.</a:t>
            </a:r>
          </a:p>
          <a:p>
            <a:pPr lvl="1"/>
            <a:r>
              <a:rPr lang="en-US" dirty="0" smtClean="0"/>
              <a:t>The </a:t>
            </a:r>
            <a:r>
              <a:rPr lang="en-US" dirty="0"/>
              <a:t>mind forms a global whole with self-organizing tendencies.</a:t>
            </a:r>
            <a:endParaRPr lang="en-US" dirty="0" smtClean="0"/>
          </a:p>
          <a:p>
            <a:pPr lvl="1"/>
            <a:r>
              <a:rPr lang="en-US" dirty="0" smtClean="0"/>
              <a:t>When </a:t>
            </a:r>
            <a:r>
              <a:rPr lang="en-US" dirty="0"/>
              <a:t>the human mind (perceptual system) forms a </a:t>
            </a:r>
            <a:r>
              <a:rPr lang="en-US" i="1" dirty="0">
                <a:solidFill>
                  <a:srgbClr val="C00000"/>
                </a:solidFill>
              </a:rPr>
              <a:t>percept</a:t>
            </a:r>
            <a:r>
              <a:rPr lang="en-US" dirty="0">
                <a:solidFill>
                  <a:srgbClr val="C00000"/>
                </a:solidFill>
              </a:rPr>
              <a:t> </a:t>
            </a:r>
            <a:r>
              <a:rPr lang="en-US" dirty="0"/>
              <a:t>or </a:t>
            </a:r>
            <a:r>
              <a:rPr lang="en-US" i="1" dirty="0">
                <a:solidFill>
                  <a:srgbClr val="C00000"/>
                </a:solidFill>
              </a:rPr>
              <a:t>gestalt</a:t>
            </a:r>
            <a:r>
              <a:rPr lang="en-US" dirty="0"/>
              <a:t>, the whole has a reality of its own, independent of the parts</a:t>
            </a:r>
            <a:r>
              <a:rPr lang="en-US" dirty="0" smtClean="0"/>
              <a:t>.</a:t>
            </a:r>
            <a:br>
              <a:rPr lang="en-US" dirty="0" smtClean="0"/>
            </a:br>
            <a:endParaRPr lang="en-US" dirty="0"/>
          </a:p>
          <a:p>
            <a:pPr lvl="1"/>
            <a:r>
              <a:rPr lang="en-US" dirty="0" smtClean="0">
                <a:solidFill>
                  <a:srgbClr val="C00000"/>
                </a:solidFill>
              </a:rPr>
              <a:t>“</a:t>
            </a:r>
            <a:r>
              <a:rPr lang="en-US" dirty="0">
                <a:solidFill>
                  <a:srgbClr val="C00000"/>
                </a:solidFill>
              </a:rPr>
              <a:t>The whole is </a:t>
            </a:r>
            <a:r>
              <a:rPr lang="en-US" dirty="0" smtClean="0">
                <a:solidFill>
                  <a:srgbClr val="C00000"/>
                </a:solidFill>
              </a:rPr>
              <a:t>other than </a:t>
            </a:r>
            <a:r>
              <a:rPr lang="en-US" dirty="0">
                <a:solidFill>
                  <a:srgbClr val="C00000"/>
                </a:solidFill>
              </a:rPr>
              <a:t>the sum of its parts.” </a:t>
            </a:r>
            <a:endParaRPr lang="en-US" dirty="0" smtClean="0">
              <a:solidFill>
                <a:srgbClr val="C00000"/>
              </a:solidFill>
            </a:endParaRPr>
          </a:p>
          <a:p>
            <a:pPr lvl="2"/>
            <a:r>
              <a:rPr lang="en-US" i="1" dirty="0" smtClean="0"/>
              <a:t>The original famous phrase of Gestalt psychologist Kurt </a:t>
            </a:r>
            <a:r>
              <a:rPr lang="en-US" i="1" dirty="0" err="1" smtClean="0"/>
              <a:t>Koffka</a:t>
            </a:r>
            <a:r>
              <a:rPr lang="en-US" i="1" dirty="0" smtClean="0"/>
              <a:t>, "The whole is other than the sum of the parts" is often incorrectly translated as "The whole is greater than the sum of its parts" and thus used when explaining gestalt theory, and further incorrectly applied to systems theory.</a:t>
            </a:r>
            <a:r>
              <a:rPr lang="en-US" i="1" baseline="30000" dirty="0" smtClean="0"/>
              <a:t> </a:t>
            </a:r>
            <a:r>
              <a:rPr lang="en-US" i="1" dirty="0" smtClean="0"/>
              <a:t> </a:t>
            </a:r>
          </a:p>
          <a:p>
            <a:pPr lvl="2"/>
            <a:r>
              <a:rPr lang="en-US" i="1" dirty="0" err="1" smtClean="0"/>
              <a:t>Koffka</a:t>
            </a:r>
            <a:r>
              <a:rPr lang="en-US" i="1" dirty="0" smtClean="0"/>
              <a:t> did not like the translation. He firmly corrected students who replaced "other" by "greater". "This is not a principle of addition" he said. </a:t>
            </a:r>
            <a:r>
              <a:rPr lang="en-US" i="1" baseline="30000" dirty="0" smtClean="0"/>
              <a:t> </a:t>
            </a:r>
            <a:r>
              <a:rPr lang="en-US" i="1" dirty="0" smtClean="0"/>
              <a:t>The whole has an independent existence.</a:t>
            </a:r>
            <a:br>
              <a:rPr lang="en-US" i="1" dirty="0" smtClean="0"/>
            </a:br>
            <a:endParaRPr lang="en-US" i="1" dirty="0" smtClean="0"/>
          </a:p>
        </p:txBody>
      </p:sp>
      <p:sp>
        <p:nvSpPr>
          <p:cNvPr id="3" name="Slide Number Placeholder 2"/>
          <p:cNvSpPr>
            <a:spLocks noGrp="1"/>
          </p:cNvSpPr>
          <p:nvPr>
            <p:ph type="sldNum" sz="quarter" idx="12"/>
          </p:nvPr>
        </p:nvSpPr>
        <p:spPr/>
        <p:txBody>
          <a:bodyPr/>
          <a:lstStyle/>
          <a:p>
            <a:pPr>
              <a:defRPr/>
            </a:pPr>
            <a:fld id="{9C097678-34B0-4D5A-867D-C2A7F2DFD624}" type="slidenum">
              <a:rPr lang="en-US" smtClean="0"/>
              <a:pPr>
                <a:defRPr/>
              </a:pPr>
              <a:t>6</a:t>
            </a:fld>
            <a:endParaRPr lang="en-US" dirty="0"/>
          </a:p>
        </p:txBody>
      </p:sp>
      <p:sp>
        <p:nvSpPr>
          <p:cNvPr id="4" name="Title 3"/>
          <p:cNvSpPr>
            <a:spLocks noGrp="1"/>
          </p:cNvSpPr>
          <p:nvPr>
            <p:ph type="title"/>
          </p:nvPr>
        </p:nvSpPr>
        <p:spPr/>
        <p:txBody>
          <a:bodyPr/>
          <a:lstStyle/>
          <a:p>
            <a:r>
              <a:rPr lang="en-US" dirty="0" smtClean="0"/>
              <a:t>Gestalt Psychology</a:t>
            </a:r>
            <a:endParaRPr lang="en-US" dirty="0"/>
          </a:p>
        </p:txBody>
      </p:sp>
      <p:sp>
        <p:nvSpPr>
          <p:cNvPr id="5" name="TextBox 4"/>
          <p:cNvSpPr txBox="1"/>
          <p:nvPr/>
        </p:nvSpPr>
        <p:spPr>
          <a:xfrm>
            <a:off x="2959236" y="6640691"/>
            <a:ext cx="3326553" cy="246221"/>
          </a:xfrm>
          <a:prstGeom prst="rect">
            <a:avLst/>
          </a:prstGeom>
          <a:noFill/>
        </p:spPr>
        <p:txBody>
          <a:bodyPr wrap="none" rtlCol="0">
            <a:spAutoFit/>
          </a:bodyPr>
          <a:lstStyle/>
          <a:p>
            <a:pPr algn="ctr"/>
            <a:r>
              <a:rPr lang="en-US" sz="1000" i="1" dirty="0" smtClean="0"/>
              <a:t>Content courtesy of Professor Mark Hale and Wikipedia</a:t>
            </a:r>
            <a:endParaRPr lang="en-US" sz="1000" i="1" dirty="0"/>
          </a:p>
        </p:txBody>
      </p:sp>
    </p:spTree>
    <p:extLst>
      <p:ext uri="{BB962C8B-B14F-4D97-AF65-F5344CB8AC3E}">
        <p14:creationId xmlns:p14="http://schemas.microsoft.com/office/powerpoint/2010/main" val="39527398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3"/>
          <p:cNvSpPr>
            <a:spLocks noGrp="1"/>
          </p:cNvSpPr>
          <p:nvPr>
            <p:ph type="body" idx="1"/>
          </p:nvPr>
        </p:nvSpPr>
        <p:spPr>
          <a:xfrm>
            <a:off x="380999" y="1676400"/>
            <a:ext cx="8407893" cy="4407408"/>
          </a:xfrm>
        </p:spPr>
        <p:txBody>
          <a:bodyPr>
            <a:normAutofit fontScale="92500" lnSpcReduction="10000"/>
          </a:bodyPr>
          <a:lstStyle/>
          <a:p>
            <a:pPr marL="45720" indent="0" algn="ctr">
              <a:spcAft>
                <a:spcPts val="1200"/>
              </a:spcAft>
              <a:buNone/>
            </a:pPr>
            <a:r>
              <a:rPr lang="en-US" altLang="en-US" i="1" dirty="0" smtClean="0">
                <a:solidFill>
                  <a:srgbClr val="C00000"/>
                </a:solidFill>
              </a:rPr>
              <a:t>Our visual system is designed to impose organization</a:t>
            </a:r>
            <a:br>
              <a:rPr lang="en-US" altLang="en-US" i="1" dirty="0" smtClean="0">
                <a:solidFill>
                  <a:srgbClr val="C00000"/>
                </a:solidFill>
              </a:rPr>
            </a:br>
            <a:r>
              <a:rPr lang="en-US" altLang="en-US" i="1" dirty="0" smtClean="0">
                <a:solidFill>
                  <a:srgbClr val="C00000"/>
                </a:solidFill>
              </a:rPr>
              <a:t> on the complicated visual world.</a:t>
            </a:r>
            <a:endParaRPr lang="en-US" altLang="en-US" dirty="0" smtClean="0">
              <a:solidFill>
                <a:srgbClr val="C00000"/>
              </a:solidFill>
            </a:endParaRPr>
          </a:p>
          <a:p>
            <a:r>
              <a:rPr lang="en-US" altLang="en-US" dirty="0" smtClean="0"/>
              <a:t>Gestalt Psychology</a:t>
            </a:r>
          </a:p>
          <a:p>
            <a:pPr lvl="1"/>
            <a:r>
              <a:rPr lang="en-US" altLang="en-US" dirty="0" smtClean="0"/>
              <a:t>A fundamental principle in Gestalt Psychology is that humans have basic tendencies to organize what they see; without any effort, we see patterns, rather than random arrangements.</a:t>
            </a:r>
          </a:p>
          <a:p>
            <a:pPr lvl="1"/>
            <a:r>
              <a:rPr lang="en-US" altLang="en-US" dirty="0" smtClean="0"/>
              <a:t>To make sense of the world we are constantly trying to separate and group things to give images meaning.</a:t>
            </a:r>
          </a:p>
          <a:p>
            <a:pPr lvl="1"/>
            <a:r>
              <a:rPr lang="en-US" altLang="en-US" dirty="0" smtClean="0"/>
              <a:t>We take these processes for granted because they happen so naturally in normal situations.</a:t>
            </a:r>
          </a:p>
          <a:p>
            <a:pPr lvl="1"/>
            <a:r>
              <a:rPr lang="en-US" altLang="en-US" dirty="0"/>
              <a:t>They observed that properties emerge when two things are combined that were not found in any particular component.</a:t>
            </a:r>
          </a:p>
          <a:p>
            <a:pPr lvl="2"/>
            <a:r>
              <a:rPr lang="en-US" altLang="en-US" dirty="0" smtClean="0"/>
              <a:t>Example</a:t>
            </a:r>
            <a:r>
              <a:rPr lang="en-US" altLang="en-US" dirty="0"/>
              <a:t>: Think of a movie projector (filmstrip).  There is no motion in the film but you perceive motion when it is presented to you at 24 frames per second!</a:t>
            </a:r>
          </a:p>
          <a:p>
            <a:pPr lvl="2"/>
            <a:r>
              <a:rPr lang="en-US" altLang="en-US" dirty="0" smtClean="0"/>
              <a:t>They </a:t>
            </a:r>
            <a:r>
              <a:rPr lang="en-US" altLang="en-US" dirty="0"/>
              <a:t>were the first psychologists to study how we visually organize sensory building blocks into meaningful units and patterns.</a:t>
            </a:r>
          </a:p>
          <a:p>
            <a:pPr lvl="1"/>
            <a:endParaRPr lang="en-US" altLang="en-US" dirty="0" smtClean="0"/>
          </a:p>
          <a:p>
            <a:endParaRPr lang="en-US" altLang="en-US" dirty="0" smtClean="0"/>
          </a:p>
          <a:p>
            <a:endParaRPr lang="en-US" altLang="en-US" dirty="0" smtClean="0"/>
          </a:p>
        </p:txBody>
      </p:sp>
      <p:sp>
        <p:nvSpPr>
          <p:cNvPr id="4" name="Slide Number Placeholder 22"/>
          <p:cNvSpPr>
            <a:spLocks noGrp="1"/>
          </p:cNvSpPr>
          <p:nvPr>
            <p:ph type="sldNum" sz="quarter" idx="12"/>
          </p:nvPr>
        </p:nvSpPr>
        <p:spPr/>
        <p:txBody>
          <a:bodyPr/>
          <a:lstStyle/>
          <a:p>
            <a:fld id="{E3DEA87C-EFA7-4340-803F-96FE4CBAF24A}" type="slidenum">
              <a:rPr lang="en-US" smtClean="0"/>
              <a:pPr/>
              <a:t>7</a:t>
            </a:fld>
            <a:endParaRPr lang="en-US" dirty="0"/>
          </a:p>
        </p:txBody>
      </p:sp>
      <p:sp>
        <p:nvSpPr>
          <p:cNvPr id="116738" name="Rectangle 2"/>
          <p:cNvSpPr>
            <a:spLocks noGrp="1"/>
          </p:cNvSpPr>
          <p:nvPr>
            <p:ph type="title"/>
          </p:nvPr>
        </p:nvSpPr>
        <p:spPr/>
        <p:txBody>
          <a:bodyPr/>
          <a:lstStyle/>
          <a:p>
            <a:r>
              <a:rPr lang="en-US" dirty="0" smtClean="0"/>
              <a:t>Organization in Visual </a:t>
            </a:r>
            <a:r>
              <a:rPr lang="en-US" dirty="0"/>
              <a:t>P</a:t>
            </a:r>
            <a:r>
              <a:rPr lang="en-US" dirty="0" smtClean="0"/>
              <a:t>erception</a:t>
            </a:r>
          </a:p>
        </p:txBody>
      </p:sp>
      <p:sp>
        <p:nvSpPr>
          <p:cNvPr id="8" name="TextBox 7"/>
          <p:cNvSpPr txBox="1"/>
          <p:nvPr/>
        </p:nvSpPr>
        <p:spPr>
          <a:xfrm>
            <a:off x="3327108" y="6640691"/>
            <a:ext cx="2489784" cy="246221"/>
          </a:xfrm>
          <a:prstGeom prst="rect">
            <a:avLst/>
          </a:prstGeom>
          <a:noFill/>
        </p:spPr>
        <p:txBody>
          <a:bodyPr wrap="none" rtlCol="0">
            <a:spAutoFit/>
          </a:bodyPr>
          <a:lstStyle/>
          <a:p>
            <a:pPr algn="ctr"/>
            <a:r>
              <a:rPr lang="en-US" sz="1000" i="1" dirty="0" smtClean="0"/>
              <a:t>Content courtesy of Professor Mark Hale</a:t>
            </a:r>
            <a:endParaRPr lang="en-US" sz="1000" i="1" dirty="0"/>
          </a:p>
        </p:txBody>
      </p:sp>
    </p:spTree>
    <p:extLst>
      <p:ext uri="{BB962C8B-B14F-4D97-AF65-F5344CB8AC3E}">
        <p14:creationId xmlns:p14="http://schemas.microsoft.com/office/powerpoint/2010/main" val="17675153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5"/>
          <p:cNvSpPr>
            <a:spLocks noGrp="1" noChangeArrowheads="1"/>
          </p:cNvSpPr>
          <p:nvPr>
            <p:ph type="body" idx="1"/>
          </p:nvPr>
        </p:nvSpPr>
        <p:spPr>
          <a:xfrm>
            <a:off x="228601" y="1719071"/>
            <a:ext cx="8560292" cy="4407408"/>
          </a:xfrm>
        </p:spPr>
        <p:txBody>
          <a:bodyPr>
            <a:normAutofit lnSpcReduction="10000"/>
          </a:bodyPr>
          <a:lstStyle/>
          <a:p>
            <a:r>
              <a:rPr lang="en-US" altLang="en-US" dirty="0" smtClean="0"/>
              <a:t>Gestalt psychologists noted that people always organize their visual field into figure and ground.</a:t>
            </a:r>
            <a:br>
              <a:rPr lang="en-US" altLang="en-US" dirty="0" smtClean="0"/>
            </a:br>
            <a:endParaRPr lang="en-US" altLang="en-US" dirty="0" smtClean="0"/>
          </a:p>
          <a:p>
            <a:pPr lvl="1"/>
            <a:r>
              <a:rPr lang="en-US" altLang="en-US" dirty="0" smtClean="0"/>
              <a:t>Figure: Things that stand out by nature of their size, intensity, color, movement, or perceived meaning.</a:t>
            </a:r>
          </a:p>
          <a:p>
            <a:pPr lvl="1"/>
            <a:r>
              <a:rPr lang="en-US" altLang="en-US" dirty="0" smtClean="0"/>
              <a:t>Ground: All of the other items in the “background”</a:t>
            </a:r>
          </a:p>
          <a:p>
            <a:pPr lvl="1"/>
            <a:endParaRPr lang="en-US" altLang="en-US" dirty="0" smtClean="0"/>
          </a:p>
          <a:p>
            <a:r>
              <a:rPr lang="en-US" altLang="en-US" dirty="0" smtClean="0"/>
              <a:t>All things being equal, we tend to see things </a:t>
            </a:r>
            <a:br>
              <a:rPr lang="en-US" altLang="en-US" dirty="0" smtClean="0"/>
            </a:br>
            <a:r>
              <a:rPr lang="en-US" altLang="en-US" dirty="0" smtClean="0"/>
              <a:t>that are lower in our visual field as figure and</a:t>
            </a:r>
            <a:br>
              <a:rPr lang="en-US" altLang="en-US" dirty="0" smtClean="0"/>
            </a:br>
            <a:r>
              <a:rPr lang="en-US" altLang="en-US" dirty="0" smtClean="0"/>
              <a:t>the upper part as ground.</a:t>
            </a:r>
            <a:br>
              <a:rPr lang="en-US" altLang="en-US" dirty="0" smtClean="0"/>
            </a:br>
            <a:r>
              <a:rPr lang="en-US" altLang="en-US" sz="1050" dirty="0" smtClean="0"/>
              <a:t>  </a:t>
            </a:r>
          </a:p>
          <a:p>
            <a:endParaRPr lang="en-US" altLang="en-US" dirty="0" smtClean="0"/>
          </a:p>
          <a:p>
            <a:endParaRPr lang="en-US" altLang="en-US" dirty="0" smtClean="0"/>
          </a:p>
          <a:p>
            <a:r>
              <a:rPr lang="en-US" altLang="en-US" dirty="0" smtClean="0"/>
              <a:t>However, through selective attention, we are able to concentrate on some stimuli while ignoring others - thus changing our perception of the scene.</a:t>
            </a:r>
          </a:p>
        </p:txBody>
      </p:sp>
      <p:sp>
        <p:nvSpPr>
          <p:cNvPr id="2" name="Slide Number Placeholder 1"/>
          <p:cNvSpPr>
            <a:spLocks noGrp="1"/>
          </p:cNvSpPr>
          <p:nvPr>
            <p:ph type="sldNum" sz="quarter" idx="12"/>
          </p:nvPr>
        </p:nvSpPr>
        <p:spPr/>
        <p:txBody>
          <a:bodyPr/>
          <a:lstStyle/>
          <a:p>
            <a:fld id="{8BE11049-DD17-47A8-B005-B8DC8348271B}" type="slidenum">
              <a:rPr lang="en-US" smtClean="0"/>
              <a:pPr/>
              <a:t>8</a:t>
            </a:fld>
            <a:endParaRPr lang="en-US" dirty="0"/>
          </a:p>
        </p:txBody>
      </p:sp>
      <p:sp>
        <p:nvSpPr>
          <p:cNvPr id="129027" name="Rectangle 3"/>
          <p:cNvSpPr>
            <a:spLocks noGrp="1" noChangeArrowheads="1"/>
          </p:cNvSpPr>
          <p:nvPr>
            <p:ph type="title"/>
          </p:nvPr>
        </p:nvSpPr>
        <p:spPr/>
        <p:txBody>
          <a:bodyPr/>
          <a:lstStyle/>
          <a:p>
            <a:r>
              <a:rPr lang="en-US" smtClean="0"/>
              <a:t>Gestalt Psychology</a:t>
            </a:r>
            <a:endParaRPr lang="en-US" dirty="0"/>
          </a:p>
        </p:txBody>
      </p:sp>
      <p:sp>
        <p:nvSpPr>
          <p:cNvPr id="17411" name="Text Box 4"/>
          <p:cNvSpPr txBox="1">
            <a:spLocks noChangeArrowheads="1"/>
          </p:cNvSpPr>
          <p:nvPr/>
        </p:nvSpPr>
        <p:spPr bwMode="auto">
          <a:xfrm>
            <a:off x="7754938" y="-195263"/>
            <a:ext cx="1389062"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pPr>
            <a:endParaRPr lang="en-US" altLang="en-US" sz="1400" dirty="0">
              <a:solidFill>
                <a:schemeClr val="bg1"/>
              </a:solidFill>
            </a:endParaRPr>
          </a:p>
        </p:txBody>
      </p:sp>
      <p:pic>
        <p:nvPicPr>
          <p:cNvPr id="9" name="Picture 4" descr="http://www.pep-web.org/document.php?id=psp.014.0033.fig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3258133"/>
            <a:ext cx="180254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6298537" y="5080135"/>
            <a:ext cx="1752403" cy="406265"/>
          </a:xfrm>
          <a:prstGeom prst="rect">
            <a:avLst/>
          </a:prstGeom>
          <a:noFill/>
        </p:spPr>
        <p:txBody>
          <a:bodyPr wrap="none" rtlCol="0">
            <a:spAutoFit/>
          </a:bodyPr>
          <a:lstStyle/>
          <a:p>
            <a:r>
              <a:rPr lang="en-US" sz="1800" dirty="0" smtClean="0">
                <a:solidFill>
                  <a:srgbClr val="C00000"/>
                </a:solidFill>
                <a:latin typeface="Comic Sans MS" panose="030F0702030302020204" pitchFamily="66" charset="0"/>
              </a:rPr>
              <a:t>Figure/Ground</a:t>
            </a:r>
            <a:endParaRPr lang="en-US" sz="1800" dirty="0">
              <a:solidFill>
                <a:srgbClr val="C00000"/>
              </a:solidFill>
              <a:latin typeface="Comic Sans MS" panose="030F0702030302020204" pitchFamily="66" charset="0"/>
            </a:endParaRPr>
          </a:p>
        </p:txBody>
      </p:sp>
      <p:sp>
        <p:nvSpPr>
          <p:cNvPr id="8" name="TextBox 7"/>
          <p:cNvSpPr txBox="1"/>
          <p:nvPr/>
        </p:nvSpPr>
        <p:spPr>
          <a:xfrm>
            <a:off x="3327108" y="6640691"/>
            <a:ext cx="2489784" cy="246221"/>
          </a:xfrm>
          <a:prstGeom prst="rect">
            <a:avLst/>
          </a:prstGeom>
          <a:noFill/>
        </p:spPr>
        <p:txBody>
          <a:bodyPr wrap="none" rtlCol="0">
            <a:spAutoFit/>
          </a:bodyPr>
          <a:lstStyle/>
          <a:p>
            <a:pPr algn="ctr"/>
            <a:r>
              <a:rPr lang="en-US" sz="1000" i="1" dirty="0" smtClean="0"/>
              <a:t>Content courtesy of Professor Mark Hale</a:t>
            </a:r>
            <a:endParaRPr lang="en-US" sz="1000" i="1" dirty="0"/>
          </a:p>
        </p:txBody>
      </p:sp>
    </p:spTree>
    <p:extLst>
      <p:ext uri="{BB962C8B-B14F-4D97-AF65-F5344CB8AC3E}">
        <p14:creationId xmlns:p14="http://schemas.microsoft.com/office/powerpoint/2010/main" val="447690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3"/>
          <p:cNvSpPr>
            <a:spLocks noGrp="1"/>
          </p:cNvSpPr>
          <p:nvPr>
            <p:ph type="body" idx="1"/>
          </p:nvPr>
        </p:nvSpPr>
        <p:spPr/>
        <p:txBody>
          <a:bodyPr/>
          <a:lstStyle/>
          <a:p>
            <a:r>
              <a:rPr lang="en-US" altLang="en-US" dirty="0" smtClean="0"/>
              <a:t>The explanation for figure-ground reversals has two components: </a:t>
            </a:r>
          </a:p>
          <a:p>
            <a:pPr marL="708660" lvl="1" indent="-342900">
              <a:buClr>
                <a:schemeClr val="accent5"/>
              </a:buClr>
              <a:buFont typeface="+mj-lt"/>
              <a:buAutoNum type="arabicPeriod"/>
            </a:pPr>
            <a:r>
              <a:rPr lang="en-US" altLang="en-US" dirty="0" smtClean="0"/>
              <a:t>The neurons in the visual cortex become adapted to one figure.</a:t>
            </a:r>
          </a:p>
          <a:p>
            <a:pPr lvl="2">
              <a:buClr>
                <a:schemeClr val="accent5"/>
              </a:buClr>
            </a:pPr>
            <a:r>
              <a:rPr lang="en-US" altLang="en-US" dirty="0" smtClean="0"/>
              <a:t>The alternative becomes the ground. </a:t>
            </a:r>
          </a:p>
          <a:p>
            <a:pPr marL="708660" lvl="1" indent="-342900">
              <a:buClr>
                <a:schemeClr val="accent5"/>
              </a:buClr>
              <a:buFont typeface="+mj-lt"/>
              <a:buAutoNum type="arabicPeriod"/>
            </a:pPr>
            <a:r>
              <a:rPr lang="en-US" altLang="en-US" dirty="0" smtClean="0"/>
              <a:t>People try to solve the visual paradox by alternating between the two reasonable solutions.</a:t>
            </a:r>
          </a:p>
          <a:p>
            <a:endParaRPr lang="en-US" altLang="en-US" dirty="0" smtClean="0"/>
          </a:p>
          <a:p>
            <a:r>
              <a:rPr lang="en-US" altLang="en-US" dirty="0" smtClean="0"/>
              <a:t>We even perceive a figure-ground relationship when there is no clear-cut boundary! </a:t>
            </a:r>
          </a:p>
          <a:p>
            <a:endParaRPr lang="en-US" altLang="en-US" dirty="0" smtClean="0"/>
          </a:p>
          <a:p>
            <a:r>
              <a:rPr lang="en-US" altLang="en-US" dirty="0" smtClean="0"/>
              <a:t>This category of visual illusions is known as illusory </a:t>
            </a:r>
            <a:r>
              <a:rPr lang="en-US" altLang="en-US" smtClean="0"/>
              <a:t>contours (</a:t>
            </a:r>
            <a:r>
              <a:rPr lang="en-US" altLang="en-US" dirty="0" smtClean="0"/>
              <a:t>a.k.a. subjective contours).</a:t>
            </a:r>
          </a:p>
        </p:txBody>
      </p:sp>
      <p:sp>
        <p:nvSpPr>
          <p:cNvPr id="4" name="Slide Number Placeholder 22"/>
          <p:cNvSpPr>
            <a:spLocks noGrp="1"/>
          </p:cNvSpPr>
          <p:nvPr>
            <p:ph type="sldNum" sz="quarter" idx="12"/>
          </p:nvPr>
        </p:nvSpPr>
        <p:spPr/>
        <p:txBody>
          <a:bodyPr/>
          <a:lstStyle/>
          <a:p>
            <a:fld id="{CEF49866-C3A9-4795-B981-5C84922CED38}" type="slidenum">
              <a:rPr lang="en-US" smtClean="0"/>
              <a:pPr/>
              <a:t>9</a:t>
            </a:fld>
            <a:endParaRPr lang="en-US" dirty="0"/>
          </a:p>
        </p:txBody>
      </p:sp>
      <p:sp>
        <p:nvSpPr>
          <p:cNvPr id="116738" name="Rectangle 2"/>
          <p:cNvSpPr>
            <a:spLocks noGrp="1"/>
          </p:cNvSpPr>
          <p:nvPr>
            <p:ph type="title"/>
          </p:nvPr>
        </p:nvSpPr>
        <p:spPr/>
        <p:txBody>
          <a:bodyPr/>
          <a:lstStyle/>
          <a:p>
            <a:r>
              <a:rPr lang="en-US" smtClean="0"/>
              <a:t>Figure &amp; Ground</a:t>
            </a:r>
            <a:endParaRPr lang="en-US" dirty="0" smtClean="0"/>
          </a:p>
        </p:txBody>
      </p:sp>
      <p:sp>
        <p:nvSpPr>
          <p:cNvPr id="5" name="TextBox 4"/>
          <p:cNvSpPr txBox="1"/>
          <p:nvPr/>
        </p:nvSpPr>
        <p:spPr>
          <a:xfrm>
            <a:off x="3327108" y="6640691"/>
            <a:ext cx="2489784" cy="246221"/>
          </a:xfrm>
          <a:prstGeom prst="rect">
            <a:avLst/>
          </a:prstGeom>
          <a:noFill/>
        </p:spPr>
        <p:txBody>
          <a:bodyPr wrap="none" rtlCol="0">
            <a:spAutoFit/>
          </a:bodyPr>
          <a:lstStyle/>
          <a:p>
            <a:pPr algn="ctr"/>
            <a:r>
              <a:rPr lang="en-US" sz="1000" i="1" dirty="0" smtClean="0"/>
              <a:t>Content courtesy of Professor Mark Hale</a:t>
            </a:r>
            <a:endParaRPr lang="en-US" sz="1000" i="1" dirty="0"/>
          </a:p>
        </p:txBody>
      </p:sp>
    </p:spTree>
    <p:extLst>
      <p:ext uri="{BB962C8B-B14F-4D97-AF65-F5344CB8AC3E}">
        <p14:creationId xmlns:p14="http://schemas.microsoft.com/office/powerpoint/2010/main" val="399237654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Custom 2">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7030A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Grid">
  <a:themeElements>
    <a:clrScheme name="Custom 2">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7030A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NLP Challenges</Template>
  <TotalTime>16624</TotalTime>
  <Words>3061</Words>
  <Application>Microsoft Office PowerPoint</Application>
  <PresentationFormat>On-screen Show (4:3)</PresentationFormat>
  <Paragraphs>460</Paragraphs>
  <Slides>50</Slides>
  <Notes>2</Notes>
  <HiddenSlides>0</HiddenSlides>
  <MMClips>0</MMClips>
  <ScaleCrop>false</ScaleCrop>
  <HeadingPairs>
    <vt:vector size="4" baseType="variant">
      <vt:variant>
        <vt:lpstr>Theme</vt:lpstr>
      </vt:variant>
      <vt:variant>
        <vt:i4>2</vt:i4>
      </vt:variant>
      <vt:variant>
        <vt:lpstr>Slide Titles</vt:lpstr>
      </vt:variant>
      <vt:variant>
        <vt:i4>50</vt:i4>
      </vt:variant>
    </vt:vector>
  </HeadingPairs>
  <TitlesOfParts>
    <vt:vector size="52" baseType="lpstr">
      <vt:lpstr>Grid</vt:lpstr>
      <vt:lpstr>1_Grid</vt:lpstr>
      <vt:lpstr>Perception</vt:lpstr>
      <vt:lpstr>Perception</vt:lpstr>
      <vt:lpstr>Human Perception is Amazing</vt:lpstr>
      <vt:lpstr>Visual Object Recognition</vt:lpstr>
      <vt:lpstr>Visual Object Recognition</vt:lpstr>
      <vt:lpstr>Gestalt Psychology</vt:lpstr>
      <vt:lpstr>Organization in Visual Perception</vt:lpstr>
      <vt:lpstr>Gestalt Psychology</vt:lpstr>
      <vt:lpstr>Figure &amp; Ground</vt:lpstr>
      <vt:lpstr>Theories of  Visual Object  Recognition</vt:lpstr>
      <vt:lpstr>Theories of Visual Object Recognition</vt:lpstr>
      <vt:lpstr>Template-Matching Theory</vt:lpstr>
      <vt:lpstr>Checks with OCR-A Font</vt:lpstr>
      <vt:lpstr>Human Recognition of Letters Cannot be Template-Based</vt:lpstr>
      <vt:lpstr>Template-Matching Theory</vt:lpstr>
      <vt:lpstr>Feature-Analysis Theory</vt:lpstr>
      <vt:lpstr>PowerPoint Presentation</vt:lpstr>
      <vt:lpstr>Feature-Analysis Theory</vt:lpstr>
      <vt:lpstr>Feature-Analysis Theory</vt:lpstr>
      <vt:lpstr>Recognition-by-Components Theory</vt:lpstr>
      <vt:lpstr>Geons</vt:lpstr>
      <vt:lpstr>Recognition-by-Components Theory</vt:lpstr>
      <vt:lpstr>Our Brain can Mentally Rotate Geons</vt:lpstr>
      <vt:lpstr>Top-Down vs. Bottom-Up Processing</vt:lpstr>
      <vt:lpstr>Top-Down vs. Bottom-Up Processing</vt:lpstr>
      <vt:lpstr>Top-Down Perception</vt:lpstr>
      <vt:lpstr>Another View of Top-Down Processing</vt:lpstr>
      <vt:lpstr>Top-Down Processing &amp; Reading</vt:lpstr>
      <vt:lpstr>Face Perception</vt:lpstr>
      <vt:lpstr>Face Perception</vt:lpstr>
      <vt:lpstr>"Face Module"</vt:lpstr>
      <vt:lpstr>Speech Perception</vt:lpstr>
      <vt:lpstr>Speech Perception</vt:lpstr>
      <vt:lpstr>Speech Perception</vt:lpstr>
      <vt:lpstr>Speech Perception</vt:lpstr>
      <vt:lpstr>Visual Cues and Speech Perception</vt:lpstr>
      <vt:lpstr>Speech Perception Theories</vt:lpstr>
      <vt:lpstr>Speech Perception Theories</vt:lpstr>
      <vt:lpstr>Speech Perception Theories: Conclusion</vt:lpstr>
      <vt:lpstr>What About Background Noise?</vt:lpstr>
      <vt:lpstr>More Auditory Interactions –  Alarms</vt:lpstr>
      <vt:lpstr>Effective Alarms</vt:lpstr>
      <vt:lpstr>Touch</vt:lpstr>
      <vt:lpstr>Haptic Senses</vt:lpstr>
      <vt:lpstr>Tactile</vt:lpstr>
      <vt:lpstr>Kinesthetic</vt:lpstr>
      <vt:lpstr>Tactile Considerations</vt:lpstr>
      <vt:lpstr>Tactile Considerations</vt:lpstr>
      <vt:lpstr>Tactile Considerations</vt:lpstr>
      <vt:lpstr>Tactile Considerations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Psychology?</dc:title>
  <dc:creator>Mark R. Hale;Jack Myers</dc:creator>
  <cp:lastModifiedBy>NSS Admin</cp:lastModifiedBy>
  <cp:revision>363</cp:revision>
  <dcterms:created xsi:type="dcterms:W3CDTF">2006-11-23T18:53:36Z</dcterms:created>
  <dcterms:modified xsi:type="dcterms:W3CDTF">2015-11-20T20:22:07Z</dcterms:modified>
</cp:coreProperties>
</file>