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0" r:id="rId18"/>
    <p:sldId id="261" r:id="rId19"/>
    <p:sldId id="262" r:id="rId20"/>
    <p:sldId id="279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4C5"/>
    <a:srgbClr val="CEA760"/>
    <a:srgbClr val="A6B66A"/>
    <a:srgbClr val="F5E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6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1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 spc="0">
                <a:solidFill>
                  <a:schemeClr val="tx1"/>
                </a:solidFill>
              </a:defRPr>
            </a:lvl1pPr>
            <a:lvl2pPr>
              <a:defRPr sz="1600" spc="0">
                <a:solidFill>
                  <a:schemeClr val="tx1"/>
                </a:solidFill>
              </a:defRPr>
            </a:lvl2pPr>
            <a:lvl3pPr>
              <a:buClr>
                <a:srgbClr val="934343"/>
              </a:buClr>
              <a:defRPr sz="15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>
                  <a:lumMod val="75000"/>
                </a:schemeClr>
              </a:buClr>
            </a:pPr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0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>
                  <a:lumMod val="75000"/>
                </a:schemeClr>
              </a:buClr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>
                  <a:lumMod val="75000"/>
                </a:schemeClr>
              </a:buClr>
            </a:pPr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7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>
                  <a:lumMod val="75000"/>
                </a:schemeClr>
              </a:buClr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>
                  <a:lumMod val="75000"/>
                </a:schemeClr>
              </a:buClr>
            </a:pPr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8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3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EDE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4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EDE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EDE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4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rgbClr val="EDE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81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rgbClr val="EDE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009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rgbClr val="EDE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2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40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8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99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35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5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6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9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6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CE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1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A6B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5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rgbClr val="EDE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0"/>
            <a:ext cx="8407893" cy="490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2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rgbClr val="FF9801"/>
        </a:buClr>
        <a:buFont typeface="Wingdings" panose="05000000000000000000" pitchFamily="2" charset="2"/>
        <a:buChar char="§"/>
        <a:defRPr sz="2000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rgbClr val="E75419"/>
        </a:buClr>
        <a:buFont typeface="Wingdings" pitchFamily="2" charset="2"/>
        <a:buChar char="§"/>
        <a:defRPr sz="16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codeforces.com/problemset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hackerrank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interviewing.io/" TargetMode="External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600" y="5158110"/>
            <a:ext cx="1981200" cy="1828800"/>
          </a:xfrm>
        </p:spPr>
        <p:txBody>
          <a:bodyPr>
            <a:normAutofit/>
          </a:bodyPr>
          <a:lstStyle/>
          <a:p>
            <a:pPr marL="171450" indent="-171450">
              <a:buClr>
                <a:srgbClr val="69763A"/>
              </a:buClr>
              <a:buFont typeface="Arial" panose="020B0604020202020204" pitchFamily="34" charset="0"/>
              <a:buChar char="•"/>
            </a:pPr>
            <a:r>
              <a:rPr sz="1200" dirty="0">
                <a:latin typeface="Goudy Type" panose="00000500000000000000" pitchFamily="2" charset="0"/>
              </a:rPr>
              <a:t>A Tool for Interview Prep and</a:t>
            </a:r>
            <a:r>
              <a:rPr lang="en-US" sz="1200" dirty="0">
                <a:latin typeface="Goudy Type" panose="00000500000000000000" pitchFamily="2" charset="0"/>
              </a:rPr>
              <a:t> </a:t>
            </a:r>
            <a:r>
              <a:rPr sz="1200" dirty="0">
                <a:latin typeface="Goudy Type" panose="00000500000000000000" pitchFamily="2" charset="0"/>
              </a:rPr>
              <a:t>Algorithmic Thinking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6324600" cy="3253110"/>
          </a:xfrm>
        </p:spPr>
        <p:txBody>
          <a:bodyPr/>
          <a:lstStyle/>
          <a:p>
            <a:r>
              <a:rPr lang="en-GB" alt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CS 00500 – Graduate Seminar</a:t>
            </a:r>
            <a:br>
              <a:rPr lang="en-GB" alt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en-GB" altLang="en-US" dirty="0"/>
            </a:br>
            <a:r>
              <a:rPr lang="en-GB" altLang="en-US"/>
              <a:t>Lesson 8.2 </a:t>
            </a:r>
            <a:br>
              <a:rPr lang="en-GB" altLang="en-US" dirty="0"/>
            </a:br>
            <a:br>
              <a:rPr lang="en-GB" altLang="en-US" dirty="0"/>
            </a:br>
            <a:r>
              <a:rPr dirty="0"/>
              <a:t>The Value of </a:t>
            </a:r>
            <a:r>
              <a:rPr dirty="0" err="1"/>
              <a:t>LeetCode</a:t>
            </a:r>
            <a:r>
              <a:rPr dirty="0"/>
              <a:t> for </a:t>
            </a:r>
            <a:r>
              <a:rPr lang="en-US" dirty="0"/>
              <a:t>CS </a:t>
            </a:r>
            <a:r>
              <a:rPr dirty="0"/>
              <a:t>Graduate Students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DE39-4E30-B28F-DD0F-F29CFDF3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344FEF-3C09-3627-A4C7-DEDA07DE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5C159-44AD-8E0D-8871-33246524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7" y="161469"/>
            <a:ext cx="7020905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7B634-0933-9561-FCA7-2BD8BF47A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B6A4B-91F4-1343-3690-B8B514646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005" y="1719070"/>
            <a:ext cx="3905250" cy="490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Math</a:t>
            </a:r>
          </a:p>
          <a:p>
            <a:pPr>
              <a:spcAft>
                <a:spcPts val="0"/>
              </a:spcAft>
            </a:pPr>
            <a:r>
              <a:rPr lang="en-US" dirty="0"/>
              <a:t>Number Theory</a:t>
            </a:r>
          </a:p>
          <a:p>
            <a:pPr>
              <a:spcAft>
                <a:spcPts val="0"/>
              </a:spcAft>
            </a:pPr>
            <a:r>
              <a:rPr lang="en-US" dirty="0"/>
              <a:t>Probability and Statistics</a:t>
            </a:r>
          </a:p>
          <a:p>
            <a:pPr>
              <a:spcAft>
                <a:spcPts val="0"/>
              </a:spcAft>
            </a:pPr>
            <a:r>
              <a:rPr lang="en-US" dirty="0"/>
              <a:t>Geometry</a:t>
            </a:r>
          </a:p>
          <a:p>
            <a:pPr>
              <a:spcAft>
                <a:spcPts val="0"/>
              </a:spcAft>
            </a:pPr>
            <a:r>
              <a:rPr lang="en-US" dirty="0"/>
              <a:t>Combinatorics</a:t>
            </a:r>
          </a:p>
          <a:p>
            <a:pPr>
              <a:spcAft>
                <a:spcPts val="0"/>
              </a:spcAft>
            </a:pPr>
            <a:r>
              <a:rPr lang="en-US" dirty="0"/>
              <a:t>Counting</a:t>
            </a:r>
          </a:p>
          <a:p>
            <a:pPr>
              <a:spcAft>
                <a:spcPts val="0"/>
              </a:spcAft>
            </a:pPr>
            <a:r>
              <a:rPr lang="en-US" dirty="0"/>
              <a:t>Hash Function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FE7BF-CF39-99BF-525B-BFC47263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Mathematical and Theoretical </a:t>
            </a:r>
            <a:r>
              <a:rPr lang="en-US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80078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98CB1-6542-1534-46CE-225F2D14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493E0E-EC77-B6E0-70B7-310C28B3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0C602-1585-DAAC-2A2B-A39283A61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15" y="471074"/>
            <a:ext cx="7840169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2B5CE-CAD0-4B28-6C4A-269F204FC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A5A5DD-927E-4C6C-E960-DD6ED44EE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719070"/>
            <a:ext cx="4505325" cy="490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Strongly Connected Component</a:t>
            </a:r>
          </a:p>
          <a:p>
            <a:pPr>
              <a:spcAft>
                <a:spcPts val="0"/>
              </a:spcAft>
            </a:pPr>
            <a:r>
              <a:rPr lang="en-US" dirty="0"/>
              <a:t>Biconnected Component</a:t>
            </a:r>
          </a:p>
          <a:p>
            <a:pPr>
              <a:spcAft>
                <a:spcPts val="0"/>
              </a:spcAft>
            </a:pPr>
            <a:r>
              <a:rPr lang="en-US" dirty="0"/>
              <a:t>Topological Sort</a:t>
            </a:r>
          </a:p>
          <a:p>
            <a:pPr>
              <a:spcAft>
                <a:spcPts val="0"/>
              </a:spcAft>
            </a:pPr>
            <a:r>
              <a:rPr lang="en-US" dirty="0"/>
              <a:t>Shortest Path</a:t>
            </a:r>
          </a:p>
          <a:p>
            <a:pPr>
              <a:spcAft>
                <a:spcPts val="0"/>
              </a:spcAft>
            </a:pPr>
            <a:r>
              <a:rPr lang="en-US" dirty="0"/>
              <a:t>Minimum Spanning Tree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B812A9-9FAD-3053-0544-75CC86A9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Theory Topics</a:t>
            </a:r>
          </a:p>
        </p:txBody>
      </p:sp>
    </p:spTree>
    <p:extLst>
      <p:ext uri="{BB962C8B-B14F-4D97-AF65-F5344CB8AC3E}">
        <p14:creationId xmlns:p14="http://schemas.microsoft.com/office/powerpoint/2010/main" val="23426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91A7-5B85-7161-2492-5FFEA8F3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D08C61-0AF7-B25E-B20C-78D23745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D05D7-301D-0CD3-00CD-7E5392F0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92" y="0"/>
            <a:ext cx="7502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29EAB-7016-E1BE-B29C-9488CB4A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F8E70-EFE6-511B-9CF0-6EB63DA4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862" y="1719070"/>
            <a:ext cx="2962276" cy="490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Database</a:t>
            </a:r>
          </a:p>
          <a:p>
            <a:pPr>
              <a:spcAft>
                <a:spcPts val="0"/>
              </a:spcAft>
            </a:pPr>
            <a:r>
              <a:rPr lang="en-US" dirty="0"/>
              <a:t>Simulation</a:t>
            </a:r>
          </a:p>
          <a:p>
            <a:pPr>
              <a:spcAft>
                <a:spcPts val="0"/>
              </a:spcAft>
            </a:pPr>
            <a:r>
              <a:rPr lang="en-US" dirty="0"/>
              <a:t>Design</a:t>
            </a:r>
          </a:p>
          <a:p>
            <a:pPr>
              <a:spcAft>
                <a:spcPts val="0"/>
              </a:spcAft>
            </a:pPr>
            <a:r>
              <a:rPr lang="en-US" dirty="0"/>
              <a:t>Enumeration</a:t>
            </a:r>
          </a:p>
          <a:p>
            <a:pPr>
              <a:spcAft>
                <a:spcPts val="0"/>
              </a:spcAft>
            </a:pPr>
            <a:r>
              <a:rPr lang="en-US" dirty="0"/>
              <a:t>Data Stream</a:t>
            </a:r>
          </a:p>
          <a:p>
            <a:pPr>
              <a:spcAft>
                <a:spcPts val="0"/>
              </a:spcAft>
            </a:pPr>
            <a:r>
              <a:rPr lang="en-US" dirty="0"/>
              <a:t>Iterator</a:t>
            </a:r>
          </a:p>
          <a:p>
            <a:pPr>
              <a:spcAft>
                <a:spcPts val="0"/>
              </a:spcAft>
            </a:pPr>
            <a:r>
              <a:rPr lang="en-US" dirty="0"/>
              <a:t>Concurrency</a:t>
            </a:r>
          </a:p>
          <a:p>
            <a:pPr>
              <a:spcAft>
                <a:spcPts val="0"/>
              </a:spcAft>
            </a:pPr>
            <a:r>
              <a:rPr lang="en-US" dirty="0"/>
              <a:t>Interactive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58DDF-E397-BB5A-B434-588533B6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Areas</a:t>
            </a:r>
          </a:p>
        </p:txBody>
      </p:sp>
    </p:spTree>
    <p:extLst>
      <p:ext uri="{BB962C8B-B14F-4D97-AF65-F5344CB8AC3E}">
        <p14:creationId xmlns:p14="http://schemas.microsoft.com/office/powerpoint/2010/main" val="177630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DE050-A0EC-35FC-8030-9D2C06A95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A7EFC6-DFB5-B24C-E412-20C05BAD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CADD6-EBE4-732C-E5C0-6AD08C09C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74" y="0"/>
            <a:ext cx="7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Career Preparation: Prepares for academia, industry, and research interviews.</a:t>
            </a:r>
          </a:p>
          <a:p>
            <a:r>
              <a:rPr dirty="0"/>
              <a:t>Improves Algorithmic Thinking: Useful for research areas like ML and HPC.</a:t>
            </a:r>
          </a:p>
          <a:p>
            <a:r>
              <a:rPr dirty="0"/>
              <a:t>Reinforces Core CS Concepts: Deepens understanding of foundational skills.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Benefits for Graduate Students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Sign up at leetcode.com</a:t>
            </a:r>
          </a:p>
          <a:p>
            <a:r>
              <a:rPr dirty="0"/>
              <a:t>Start with 'Easy' level problems</a:t>
            </a:r>
          </a:p>
          <a:p>
            <a:r>
              <a:rPr dirty="0"/>
              <a:t>Use 'Explore' cards or company-specific lists</a:t>
            </a:r>
          </a:p>
          <a:p>
            <a:r>
              <a:rPr dirty="0"/>
              <a:t>Track </a:t>
            </a:r>
            <a:r>
              <a:rPr lang="en-US" dirty="0"/>
              <a:t>your </a:t>
            </a:r>
            <a:r>
              <a:rPr dirty="0"/>
              <a:t>progress </a:t>
            </a:r>
            <a:endParaRPr lang="en-US" dirty="0"/>
          </a:p>
          <a:p>
            <a:r>
              <a:rPr lang="en-US" dirty="0"/>
              <a:t>Learn from the community; </a:t>
            </a:r>
            <a:r>
              <a:rPr dirty="0"/>
              <a:t>review solutions from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to Get Started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Set a schedule: 2–3 problems per week</a:t>
            </a:r>
          </a:p>
          <a:p>
            <a:r>
              <a:rPr dirty="0"/>
              <a:t>Form a study group for discussion</a:t>
            </a:r>
          </a:p>
          <a:p>
            <a:r>
              <a:rPr dirty="0"/>
              <a:t>Focus on problem patterns, not memorization</a:t>
            </a:r>
          </a:p>
          <a:p>
            <a:r>
              <a:rPr dirty="0"/>
              <a:t>Use GitHub to build a portfolio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Strategy for Grad Students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err="1"/>
              <a:t>LeetCode</a:t>
            </a:r>
            <a:r>
              <a:rPr dirty="0"/>
              <a:t> is an online platform offering coding challenges to improve algorithmic and problem-solving skills.</a:t>
            </a:r>
            <a:br>
              <a:rPr lang="en-US" dirty="0"/>
            </a:br>
            <a:endParaRPr dirty="0"/>
          </a:p>
          <a:p>
            <a:r>
              <a:rPr dirty="0"/>
              <a:t>Features:</a:t>
            </a:r>
          </a:p>
          <a:p>
            <a:pPr lvl="1"/>
            <a:r>
              <a:rPr lang="en-US" dirty="0"/>
              <a:t>3,8</a:t>
            </a:r>
            <a:r>
              <a:rPr dirty="0"/>
              <a:t>00+ problems in multiple languages</a:t>
            </a:r>
          </a:p>
          <a:p>
            <a:pPr lvl="1"/>
            <a:r>
              <a:rPr dirty="0"/>
              <a:t>Company-specific questions</a:t>
            </a:r>
          </a:p>
          <a:p>
            <a:pPr lvl="1"/>
            <a:r>
              <a:rPr dirty="0"/>
              <a:t>Mock interviews</a:t>
            </a:r>
          </a:p>
          <a:p>
            <a:pPr lvl="1"/>
            <a:r>
              <a:rPr dirty="0"/>
              <a:t>Discussion forums and solutions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BCE8C5-C360-B1C1-134F-75609EFD1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82015"/>
            <a:ext cx="4257675" cy="33862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LeetCode?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5C0D8-3805-2572-6A56-85387F231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2663577" cy="4912233"/>
          </a:xfrm>
        </p:spPr>
        <p:txBody>
          <a:bodyPr/>
          <a:lstStyle/>
          <a:p>
            <a:r>
              <a:rPr lang="en-US" dirty="0"/>
              <a:t>MS Cybersecurity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Focus on data structures and basic programming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6A35CB-B0B1-553C-A1BF-508498BAB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918" y="1719070"/>
            <a:ext cx="2686050" cy="4912233"/>
          </a:xfrm>
        </p:spPr>
        <p:txBody>
          <a:bodyPr/>
          <a:lstStyle/>
          <a:p>
            <a:r>
              <a:rPr lang="en-US" dirty="0"/>
              <a:t>MS Computer Science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All pretty much relevant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96C0CB-B4F0-7749-DF91-21FC8324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Masters Programs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A6B105-A39F-0BE2-A46A-2586FE1F5656}"/>
              </a:ext>
            </a:extLst>
          </p:cNvPr>
          <p:cNvSpPr txBox="1">
            <a:spLocks/>
          </p:cNvSpPr>
          <p:nvPr/>
        </p:nvSpPr>
        <p:spPr>
          <a:xfrm>
            <a:off x="3248025" y="1719071"/>
            <a:ext cx="2663577" cy="491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rgbClr val="934343"/>
              </a:buClr>
              <a:buFont typeface="Wingdings" pitchFamily="2" charset="2"/>
              <a:buChar char="§"/>
              <a:defRPr sz="15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2B0EFB-58D0-AF40-B656-8F481FED7640}"/>
              </a:ext>
            </a:extLst>
          </p:cNvPr>
          <p:cNvSpPr txBox="1">
            <a:spLocks/>
          </p:cNvSpPr>
          <p:nvPr/>
        </p:nvSpPr>
        <p:spPr>
          <a:xfrm>
            <a:off x="3248025" y="1719071"/>
            <a:ext cx="2663577" cy="491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rgbClr val="934343"/>
              </a:buClr>
              <a:buFont typeface="Wingdings" pitchFamily="2" charset="2"/>
              <a:buChar char="§"/>
              <a:defRPr sz="15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/>
              <a:t>MS Data Science</a:t>
            </a:r>
            <a:br>
              <a:rPr lang="en-US" dirty="0"/>
            </a:br>
            <a:endParaRPr lang="en-US" dirty="0"/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dirty="0"/>
              <a:t>Focus on algorithmic thinking and databases</a:t>
            </a:r>
          </a:p>
        </p:txBody>
      </p:sp>
    </p:spTree>
    <p:extLst>
      <p:ext uri="{BB962C8B-B14F-4D97-AF65-F5344CB8AC3E}">
        <p14:creationId xmlns:p14="http://schemas.microsoft.com/office/powerpoint/2010/main" val="38959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3165"/>
            <a:ext cx="4063855" cy="4904963"/>
          </a:xfrm>
        </p:spPr>
        <p:txBody>
          <a:bodyPr>
            <a:normAutofit/>
          </a:bodyPr>
          <a:lstStyle/>
          <a:p>
            <a:r>
              <a:rPr sz="1600" b="1" dirty="0"/>
              <a:t>Other Platforms:</a:t>
            </a:r>
          </a:p>
          <a:p>
            <a:pPr lvl="1"/>
            <a:r>
              <a:rPr sz="1400" dirty="0" err="1"/>
              <a:t>HackerRank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https://www.hackerrank.com/</a:t>
            </a:r>
            <a:r>
              <a:rPr lang="en-US" sz="1400" dirty="0"/>
              <a:t> </a:t>
            </a:r>
          </a:p>
          <a:p>
            <a:pPr lvl="1"/>
            <a:r>
              <a:rPr sz="1400" dirty="0" err="1"/>
              <a:t>Codeforces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https://codeforces.com/problemset</a:t>
            </a:r>
            <a:r>
              <a:rPr lang="en-US" sz="1400" dirty="0"/>
              <a:t> </a:t>
            </a:r>
          </a:p>
          <a:p>
            <a:pPr lvl="1"/>
            <a:r>
              <a:rPr sz="1400" dirty="0"/>
              <a:t>Interviewing.io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https://interviewing.io/</a:t>
            </a:r>
            <a:r>
              <a:rPr lang="en-US" sz="1400" dirty="0"/>
              <a:t> </a:t>
            </a:r>
            <a:endParaRPr sz="1400" dirty="0"/>
          </a:p>
          <a:p>
            <a:r>
              <a:rPr sz="1600" b="1" dirty="0"/>
              <a:t>Books:</a:t>
            </a:r>
            <a:endParaRPr lang="en-US" sz="1600" b="1" dirty="0"/>
          </a:p>
          <a:p>
            <a:pPr lvl="1"/>
            <a:r>
              <a:rPr sz="1400" dirty="0"/>
              <a:t>Cracking the Coding Interview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   by Gayle </a:t>
            </a:r>
            <a:r>
              <a:rPr lang="en-US" sz="1400" dirty="0" err="1"/>
              <a:t>Laakmann</a:t>
            </a:r>
            <a:r>
              <a:rPr lang="en-US" sz="1400" dirty="0"/>
              <a:t> McDowell </a:t>
            </a:r>
          </a:p>
          <a:p>
            <a:pPr lvl="1"/>
            <a:r>
              <a:rPr sz="1400" dirty="0"/>
              <a:t>Elements of Programming </a:t>
            </a:r>
            <a:br>
              <a:rPr lang="en-US" sz="1400" dirty="0"/>
            </a:br>
            <a:r>
              <a:rPr sz="1400" dirty="0"/>
              <a:t>Interviews</a:t>
            </a:r>
            <a:r>
              <a:rPr lang="en-US" sz="1400" dirty="0"/>
              <a:t> </a:t>
            </a:r>
            <a:r>
              <a:rPr lang="en-US" sz="1400" i="1" dirty="0"/>
              <a:t> (series)</a:t>
            </a:r>
            <a:endParaRPr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Alternatives and Complements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F35C5-4B36-1948-556C-7A0E96D01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49" y="1609725"/>
            <a:ext cx="4063855" cy="3429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31610-7A93-A485-B244-FCC8DEE4A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444" y="4353522"/>
            <a:ext cx="3810494" cy="250447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9B41A-0FB9-A1B0-8AF0-583030FCC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96" y="4970074"/>
            <a:ext cx="4210052" cy="16680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3350E1-0AA4-7FF5-A8E6-4A0ED745AA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248" y="2083879"/>
            <a:ext cx="1703532" cy="22125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56858D0-C335-6104-6BC8-2EA15C4ECA17}"/>
              </a:ext>
            </a:extLst>
          </p:cNvPr>
          <p:cNvGrpSpPr/>
          <p:nvPr/>
        </p:nvGrpSpPr>
        <p:grpSpPr>
          <a:xfrm>
            <a:off x="3186768" y="2935287"/>
            <a:ext cx="1206352" cy="1873325"/>
            <a:chOff x="3543300" y="1890712"/>
            <a:chExt cx="1981200" cy="307657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8BFE10-667C-C582-5E2D-841F5181C9BC}"/>
                </a:ext>
              </a:extLst>
            </p:cNvPr>
            <p:cNvSpPr/>
            <p:nvPr/>
          </p:nvSpPr>
          <p:spPr>
            <a:xfrm>
              <a:off x="3543300" y="1890712"/>
              <a:ext cx="1981200" cy="3076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7887B-5539-C730-4F6D-B4F2D0E18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19500" y="1890712"/>
              <a:ext cx="1905000" cy="307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Interview-Centric Practice: Focused on data structures and algorithms.</a:t>
            </a:r>
          </a:p>
          <a:p>
            <a:r>
              <a:rPr dirty="0"/>
              <a:t>Company Tags: Target preparation with real interview questions.</a:t>
            </a:r>
          </a:p>
          <a:p>
            <a:r>
              <a:rPr dirty="0"/>
              <a:t>Time Complexity Focus: Learn to optimize solutions for performance.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LeetCode Matters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381259" cy="4904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Challenging questions are available across a variety of topics</a:t>
            </a:r>
            <a:br>
              <a:rPr lang="en-US" sz="2400" dirty="0"/>
            </a:br>
            <a:endParaRPr lang="en-US" sz="2400" dirty="0"/>
          </a:p>
          <a:p>
            <a:pPr lvl="1">
              <a:spcAft>
                <a:spcPts val="0"/>
              </a:spcAft>
            </a:pPr>
            <a:r>
              <a:rPr lang="en-US" sz="2000" dirty="0"/>
              <a:t>Data Structures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Algorithmic Techniques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Advanced Algorithms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Mathematical and Theoretical Concepts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Graph Theory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Specialized Areas</a:t>
            </a:r>
          </a:p>
          <a:p>
            <a:pPr lvl="1">
              <a:spcAft>
                <a:spcPts val="0"/>
              </a:spcAft>
            </a:pPr>
            <a:endParaRPr lang="en-US" sz="2000" dirty="0"/>
          </a:p>
          <a:p>
            <a:pPr lvl="1">
              <a:spcAft>
                <a:spcPts val="0"/>
              </a:spcAft>
            </a:pPr>
            <a:endParaRPr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LeetCode Problem Types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E93838-5A0B-0FDF-1400-E3074148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5" y="1719070"/>
            <a:ext cx="2962276" cy="490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Array</a:t>
            </a:r>
          </a:p>
          <a:p>
            <a:pPr>
              <a:spcAft>
                <a:spcPts val="0"/>
              </a:spcAft>
            </a:pPr>
            <a:r>
              <a:rPr lang="en-US" dirty="0"/>
              <a:t>String</a:t>
            </a:r>
          </a:p>
          <a:p>
            <a:pPr>
              <a:spcAft>
                <a:spcPts val="0"/>
              </a:spcAft>
            </a:pPr>
            <a:r>
              <a:rPr lang="en-US" dirty="0"/>
              <a:t>Hash Table</a:t>
            </a:r>
          </a:p>
          <a:p>
            <a:pPr>
              <a:spcAft>
                <a:spcPts val="0"/>
              </a:spcAft>
            </a:pPr>
            <a:r>
              <a:rPr lang="en-US" dirty="0"/>
              <a:t>Linked List</a:t>
            </a:r>
          </a:p>
          <a:p>
            <a:pPr>
              <a:spcAft>
                <a:spcPts val="0"/>
              </a:spcAft>
            </a:pPr>
            <a:r>
              <a:rPr lang="en-US" dirty="0"/>
              <a:t>Matrix</a:t>
            </a:r>
          </a:p>
          <a:p>
            <a:pPr>
              <a:spcAft>
                <a:spcPts val="0"/>
              </a:spcAft>
            </a:pPr>
            <a:r>
              <a:rPr lang="en-US" dirty="0"/>
              <a:t>Stack</a:t>
            </a:r>
          </a:p>
          <a:p>
            <a:pPr>
              <a:spcAft>
                <a:spcPts val="0"/>
              </a:spcAft>
            </a:pPr>
            <a:r>
              <a:rPr lang="en-US" dirty="0"/>
              <a:t>Queue</a:t>
            </a:r>
          </a:p>
          <a:p>
            <a:pPr>
              <a:spcAft>
                <a:spcPts val="0"/>
              </a:spcAft>
            </a:pPr>
            <a:r>
              <a:rPr lang="en-US" dirty="0"/>
              <a:t>Binary Tree</a:t>
            </a:r>
          </a:p>
          <a:p>
            <a:pPr>
              <a:spcAft>
                <a:spcPts val="0"/>
              </a:spcAft>
            </a:pPr>
            <a:r>
              <a:rPr lang="en-US" dirty="0"/>
              <a:t>Trie</a:t>
            </a:r>
          </a:p>
          <a:p>
            <a:pPr>
              <a:spcAft>
                <a:spcPts val="0"/>
              </a:spcAft>
            </a:pPr>
            <a:r>
              <a:rPr lang="en-US" dirty="0"/>
              <a:t>Segment Tree</a:t>
            </a:r>
          </a:p>
          <a:p>
            <a:pPr>
              <a:spcAft>
                <a:spcPts val="0"/>
              </a:spcAft>
            </a:pPr>
            <a:r>
              <a:rPr lang="en-US" dirty="0"/>
              <a:t>Binary Search Tree</a:t>
            </a:r>
          </a:p>
          <a:p>
            <a:pPr>
              <a:spcAft>
                <a:spcPts val="0"/>
              </a:spcAft>
            </a:pPr>
            <a:r>
              <a:rPr lang="en-US" dirty="0"/>
              <a:t>Graph</a:t>
            </a:r>
          </a:p>
          <a:p>
            <a:pPr>
              <a:spcAft>
                <a:spcPts val="0"/>
              </a:spcAft>
            </a:pPr>
            <a:r>
              <a:rPr lang="en-US" dirty="0"/>
              <a:t>Heap (Priority Queue)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380454-E7F8-9D24-E27A-833F812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Topics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901014B-DD85-975A-2677-202B46464873}"/>
              </a:ext>
            </a:extLst>
          </p:cNvPr>
          <p:cNvSpPr txBox="1">
            <a:spLocks/>
          </p:cNvSpPr>
          <p:nvPr/>
        </p:nvSpPr>
        <p:spPr>
          <a:xfrm>
            <a:off x="4581155" y="1719069"/>
            <a:ext cx="2962276" cy="490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9801"/>
              </a:buClr>
              <a:buFont typeface="Wingdings" panose="05000000000000000000" pitchFamily="2" charset="2"/>
              <a:buChar char="§"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34343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C1C1C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Ordered Set</a:t>
            </a:r>
          </a:p>
          <a:p>
            <a:pPr>
              <a:spcAft>
                <a:spcPts val="0"/>
              </a:spcAft>
            </a:pPr>
            <a:r>
              <a:rPr lang="en-US" dirty="0"/>
              <a:t>Doubly-Linked List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4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46E1B-5362-2B15-DFE4-D98D583C7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1DE93C-FBAD-6A3F-C18B-BDEDAEB6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Topics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DEE48-2C36-AE65-5E23-5B2BA2E74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3" y="28575"/>
            <a:ext cx="8011643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29D9-3283-FAC2-41BC-FB739512B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51BE2-3867-7E36-BA84-CFE83A24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675" y="1597190"/>
            <a:ext cx="3181351" cy="490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Dynamic Programming</a:t>
            </a:r>
          </a:p>
          <a:p>
            <a:pPr>
              <a:spcAft>
                <a:spcPts val="0"/>
              </a:spcAft>
            </a:pPr>
            <a:r>
              <a:rPr lang="en-US" dirty="0"/>
              <a:t>Greedy</a:t>
            </a:r>
          </a:p>
          <a:p>
            <a:pPr>
              <a:spcAft>
                <a:spcPts val="0"/>
              </a:spcAft>
            </a:pPr>
            <a:r>
              <a:rPr lang="en-US" dirty="0"/>
              <a:t>Backtracking</a:t>
            </a:r>
          </a:p>
          <a:p>
            <a:pPr>
              <a:spcAft>
                <a:spcPts val="0"/>
              </a:spcAft>
            </a:pPr>
            <a:r>
              <a:rPr lang="en-US" dirty="0"/>
              <a:t>Divide and Conquer</a:t>
            </a:r>
          </a:p>
          <a:p>
            <a:pPr>
              <a:spcAft>
                <a:spcPts val="0"/>
              </a:spcAft>
            </a:pPr>
            <a:r>
              <a:rPr lang="en-US" dirty="0"/>
              <a:t>Breadth-First Search</a:t>
            </a:r>
          </a:p>
          <a:p>
            <a:pPr>
              <a:spcAft>
                <a:spcPts val="0"/>
              </a:spcAft>
            </a:pPr>
            <a:r>
              <a:rPr lang="en-US" dirty="0"/>
              <a:t>Depth-First Search</a:t>
            </a:r>
          </a:p>
          <a:p>
            <a:pPr>
              <a:spcAft>
                <a:spcPts val="0"/>
              </a:spcAft>
            </a:pPr>
            <a:r>
              <a:rPr lang="en-US" dirty="0"/>
              <a:t>Binary Search</a:t>
            </a:r>
          </a:p>
          <a:p>
            <a:pPr>
              <a:spcAft>
                <a:spcPts val="0"/>
              </a:spcAft>
            </a:pPr>
            <a:r>
              <a:rPr lang="en-US" dirty="0"/>
              <a:t>Sliding Window</a:t>
            </a:r>
          </a:p>
          <a:p>
            <a:pPr>
              <a:spcAft>
                <a:spcPts val="0"/>
              </a:spcAft>
            </a:pPr>
            <a:r>
              <a:rPr lang="en-US" dirty="0"/>
              <a:t>Prefix Sum</a:t>
            </a:r>
          </a:p>
          <a:p>
            <a:pPr>
              <a:spcAft>
                <a:spcPts val="0"/>
              </a:spcAft>
            </a:pPr>
            <a:r>
              <a:rPr lang="en-US" dirty="0"/>
              <a:t>Bit Manipulation</a:t>
            </a:r>
          </a:p>
          <a:p>
            <a:pPr>
              <a:spcAft>
                <a:spcPts val="0"/>
              </a:spcAft>
            </a:pPr>
            <a:r>
              <a:rPr lang="en-US" dirty="0" err="1"/>
              <a:t>Memoization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Recursion</a:t>
            </a:r>
          </a:p>
          <a:p>
            <a:pPr>
              <a:spcAft>
                <a:spcPts val="0"/>
              </a:spcAft>
            </a:pPr>
            <a:r>
              <a:rPr lang="en-US" dirty="0"/>
              <a:t>Two Pointers</a:t>
            </a:r>
          </a:p>
          <a:p>
            <a:pPr>
              <a:spcAft>
                <a:spcPts val="0"/>
              </a:spcAft>
            </a:pPr>
            <a:r>
              <a:rPr lang="en-US" dirty="0"/>
              <a:t>Bitmask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B4848-D38A-22F3-9228-08209FC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Algorithmic Techniques</a:t>
            </a:r>
            <a:br>
              <a:rPr lang="en-US" sz="3200" dirty="0"/>
            </a:br>
            <a:r>
              <a:rPr lang="en-US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420317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06CC3-DB1C-142D-42A7-7AECE492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E5A8FD-740B-C9B3-89B9-B54D7D2F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A47FA-FCC8-B8DA-F4D9-04243759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5" y="185285"/>
            <a:ext cx="7992590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9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EC47B-F946-06E5-86E7-2C12C8CE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55A990-9F2B-F402-7069-5BAD7379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25" y="1719070"/>
            <a:ext cx="2962276" cy="490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Union Find</a:t>
            </a:r>
          </a:p>
          <a:p>
            <a:pPr>
              <a:spcAft>
                <a:spcPts val="0"/>
              </a:spcAft>
            </a:pPr>
            <a:r>
              <a:rPr lang="en-US" dirty="0"/>
              <a:t>Topological Sort</a:t>
            </a:r>
          </a:p>
          <a:p>
            <a:pPr>
              <a:spcAft>
                <a:spcPts val="0"/>
              </a:spcAft>
            </a:pPr>
            <a:r>
              <a:rPr lang="en-US" dirty="0"/>
              <a:t>Shortest Path</a:t>
            </a:r>
          </a:p>
          <a:p>
            <a:pPr>
              <a:spcAft>
                <a:spcPts val="0"/>
              </a:spcAft>
            </a:pPr>
            <a:r>
              <a:rPr lang="en-US" dirty="0"/>
              <a:t>Binary Indexed Tree</a:t>
            </a:r>
          </a:p>
          <a:p>
            <a:pPr>
              <a:spcAft>
                <a:spcPts val="0"/>
              </a:spcAft>
            </a:pPr>
            <a:r>
              <a:rPr lang="en-US" dirty="0"/>
              <a:t>String Matching</a:t>
            </a:r>
          </a:p>
          <a:p>
            <a:pPr>
              <a:spcAft>
                <a:spcPts val="0"/>
              </a:spcAft>
            </a:pPr>
            <a:r>
              <a:rPr lang="en-US" dirty="0"/>
              <a:t>Rolling Hash</a:t>
            </a:r>
          </a:p>
          <a:p>
            <a:pPr>
              <a:spcAft>
                <a:spcPts val="0"/>
              </a:spcAft>
            </a:pPr>
            <a:r>
              <a:rPr lang="en-US" dirty="0"/>
              <a:t>Game Theory</a:t>
            </a:r>
          </a:p>
          <a:p>
            <a:pPr>
              <a:spcAft>
                <a:spcPts val="0"/>
              </a:spcAft>
            </a:pPr>
            <a:r>
              <a:rPr lang="en-US" dirty="0"/>
              <a:t>Brainteaser</a:t>
            </a:r>
          </a:p>
          <a:p>
            <a:pPr>
              <a:spcAft>
                <a:spcPts val="0"/>
              </a:spcAft>
            </a:pPr>
            <a:r>
              <a:rPr lang="en-US" dirty="0"/>
              <a:t>Counting Sort</a:t>
            </a:r>
          </a:p>
          <a:p>
            <a:pPr>
              <a:spcAft>
                <a:spcPts val="0"/>
              </a:spcAft>
            </a:pPr>
            <a:r>
              <a:rPr lang="en-US" dirty="0" err="1"/>
              <a:t>Quickselect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Merge Sort</a:t>
            </a:r>
          </a:p>
          <a:p>
            <a:pPr>
              <a:spcAft>
                <a:spcPts val="0"/>
              </a:spcAft>
            </a:pPr>
            <a:r>
              <a:rPr lang="en-US" dirty="0"/>
              <a:t>Radix Sort</a:t>
            </a:r>
          </a:p>
          <a:p>
            <a:pPr>
              <a:spcAft>
                <a:spcPts val="0"/>
              </a:spcAft>
            </a:pPr>
            <a:r>
              <a:rPr lang="en-US" dirty="0"/>
              <a:t>Shell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A586D2-D3C6-7FE0-585C-2F600C62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Algorithms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8FB1AFC-221B-7FF8-6664-7A202E888042}"/>
              </a:ext>
            </a:extLst>
          </p:cNvPr>
          <p:cNvSpPr txBox="1">
            <a:spLocks/>
          </p:cNvSpPr>
          <p:nvPr/>
        </p:nvSpPr>
        <p:spPr>
          <a:xfrm>
            <a:off x="4581155" y="1719069"/>
            <a:ext cx="3315070" cy="490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9801"/>
              </a:buClr>
              <a:buFont typeface="Wingdings" panose="05000000000000000000" pitchFamily="2" charset="2"/>
              <a:buChar char="§"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34343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C1C1C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Bucket Sort</a:t>
            </a:r>
          </a:p>
          <a:p>
            <a:pPr>
              <a:spcAft>
                <a:spcPts val="0"/>
              </a:spcAft>
            </a:pPr>
            <a:r>
              <a:rPr lang="en-US" dirty="0"/>
              <a:t>Minimum Spanning Tree</a:t>
            </a:r>
          </a:p>
          <a:p>
            <a:pPr>
              <a:spcAft>
                <a:spcPts val="0"/>
              </a:spcAft>
            </a:pPr>
            <a:r>
              <a:rPr lang="en-US" dirty="0"/>
              <a:t>Eulerian Circuit</a:t>
            </a:r>
          </a:p>
          <a:p>
            <a:pPr>
              <a:spcAft>
                <a:spcPts val="0"/>
              </a:spcAft>
            </a:pPr>
            <a:r>
              <a:rPr lang="en-US" dirty="0"/>
              <a:t>Suffix Array</a:t>
            </a:r>
          </a:p>
          <a:p>
            <a:pPr>
              <a:spcAft>
                <a:spcPts val="0"/>
              </a:spcAft>
            </a:pPr>
            <a:r>
              <a:rPr lang="en-US" dirty="0"/>
              <a:t>Line Sweep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02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va Green">
  <a:themeElements>
    <a:clrScheme name="Custom 1">
      <a:dk1>
        <a:sysClr val="windowText" lastClr="000000"/>
      </a:dk1>
      <a:lt1>
        <a:sysClr val="window" lastClr="FFFFFF"/>
      </a:lt1>
      <a:dk2>
        <a:srgbClr val="9A6040"/>
      </a:dk2>
      <a:lt2>
        <a:srgbClr val="FEECEF"/>
      </a:lt2>
      <a:accent1>
        <a:srgbClr val="1F03EB"/>
      </a:accent1>
      <a:accent2>
        <a:srgbClr val="0070C0"/>
      </a:accent2>
      <a:accent3>
        <a:srgbClr val="A147C9"/>
      </a:accent3>
      <a:accent4>
        <a:srgbClr val="2E6C57"/>
      </a:accent4>
      <a:accent5>
        <a:srgbClr val="5B4672"/>
      </a:accent5>
      <a:accent6>
        <a:srgbClr val="45CBA2"/>
      </a:accent6>
      <a:hlink>
        <a:srgbClr val="47295D"/>
      </a:hlink>
      <a:folHlink>
        <a:srgbClr val="47295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1800"/>
          </a:lnSpc>
          <a:defRPr sz="1800" b="0" dirty="0" err="1" smtClean="0"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4.2 Rise of Agentic AI</Template>
  <TotalTime>325</TotalTime>
  <Words>468</Words>
  <Application>Microsoft Office PowerPoint</Application>
  <PresentationFormat>On-screen Show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Franklin Gothic Medium</vt:lpstr>
      <vt:lpstr>Goudy Type</vt:lpstr>
      <vt:lpstr>Wingdings</vt:lpstr>
      <vt:lpstr>Wingdings 2</vt:lpstr>
      <vt:lpstr>Java Green</vt:lpstr>
      <vt:lpstr>CS 00500 – Graduate Seminar  Lesson 8.2   The Value of LeetCode for CS Graduate Students</vt:lpstr>
      <vt:lpstr>What is LeetCode?</vt:lpstr>
      <vt:lpstr>Why LeetCode Matters</vt:lpstr>
      <vt:lpstr>LeetCode Problem Types</vt:lpstr>
      <vt:lpstr>Data Structures Topics</vt:lpstr>
      <vt:lpstr>Data Structures Topics</vt:lpstr>
      <vt:lpstr>Algorithmic Techniques Topics</vt:lpstr>
      <vt:lpstr>Data Structures Topics</vt:lpstr>
      <vt:lpstr>Advanced Algorithms</vt:lpstr>
      <vt:lpstr>Data Structures Topics</vt:lpstr>
      <vt:lpstr>Mathematical and Theoretical Topics</vt:lpstr>
      <vt:lpstr>PowerPoint Presentation</vt:lpstr>
      <vt:lpstr>Graph Theory Topics</vt:lpstr>
      <vt:lpstr>Data Structures Topics</vt:lpstr>
      <vt:lpstr>Specialized Areas</vt:lpstr>
      <vt:lpstr>Data Structures Topics</vt:lpstr>
      <vt:lpstr>Benefits for Graduate Students</vt:lpstr>
      <vt:lpstr>How to Get Started</vt:lpstr>
      <vt:lpstr>Strategy for Grad Students</vt:lpstr>
      <vt:lpstr>Our Masters Programs</vt:lpstr>
      <vt:lpstr>Alternatives and Complements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Myers, Jack F</dc:creator>
  <cp:keywords/>
  <dc:description>generated using python-pptx</dc:description>
  <cp:lastModifiedBy>Ambati, Sushanth</cp:lastModifiedBy>
  <cp:revision>5</cp:revision>
  <dcterms:created xsi:type="dcterms:W3CDTF">2013-01-27T09:14:16Z</dcterms:created>
  <dcterms:modified xsi:type="dcterms:W3CDTF">2025-07-07T21:10:51Z</dcterms:modified>
  <cp:category/>
</cp:coreProperties>
</file>