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87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8A50"/>
    <a:srgbClr val="C86D12"/>
    <a:srgbClr val="CEA760"/>
    <a:srgbClr val="F5EABD"/>
    <a:srgbClr val="EDE4C5"/>
    <a:srgbClr val="A6B6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94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798A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013160-5D4C-0EFD-22D9-26610A467F1D}"/>
              </a:ext>
            </a:extLst>
          </p:cNvPr>
          <p:cNvSpPr/>
          <p:nvPr userDrawn="1"/>
        </p:nvSpPr>
        <p:spPr>
          <a:xfrm>
            <a:off x="6858000" y="153923"/>
            <a:ext cx="152400" cy="6554724"/>
          </a:xfrm>
          <a:prstGeom prst="rect">
            <a:avLst/>
          </a:prstGeom>
          <a:gradFill flip="none" rotWithShape="1">
            <a:gsLst>
              <a:gs pos="0">
                <a:srgbClr val="C86D12"/>
              </a:gs>
              <a:gs pos="100000">
                <a:srgbClr val="798A5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61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 spc="0">
                <a:solidFill>
                  <a:schemeClr val="tx1"/>
                </a:solidFill>
              </a:defRPr>
            </a:lvl1pPr>
            <a:lvl2pPr>
              <a:defRPr sz="1600" spc="0">
                <a:solidFill>
                  <a:schemeClr val="tx1"/>
                </a:solidFill>
              </a:defRPr>
            </a:lvl2pPr>
            <a:lvl3pPr>
              <a:buClr>
                <a:srgbClr val="934343"/>
              </a:buClr>
              <a:defRPr sz="15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/>
              <a:t>Second level</a:t>
            </a:r>
          </a:p>
          <a:p>
            <a:pPr lvl="2">
              <a:buClr>
                <a:schemeClr val="accent1">
                  <a:lumMod val="75000"/>
                </a:schemeClr>
              </a:buClr>
            </a:pPr>
            <a:r>
              <a:rPr lang="en-US"/>
              <a:t>Third level</a:t>
            </a:r>
          </a:p>
          <a:p>
            <a:pPr lvl="3">
              <a:buClr>
                <a:schemeClr val="accent1">
                  <a:lumMod val="75000"/>
                </a:schemeClr>
              </a:buClr>
            </a:pPr>
            <a:r>
              <a:rPr lang="en-US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0304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5C6EFC-03AF-EF9F-B124-F6FCADA228AA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CEA7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/>
              <a:t>Second level</a:t>
            </a:r>
          </a:p>
          <a:p>
            <a:pPr lvl="2">
              <a:buClr>
                <a:schemeClr val="accent1">
                  <a:lumMod val="75000"/>
                </a:schemeClr>
              </a:buClr>
            </a:pPr>
            <a:r>
              <a:rPr lang="en-US"/>
              <a:t>Third level</a:t>
            </a:r>
          </a:p>
          <a:p>
            <a:pPr lvl="3">
              <a:buClr>
                <a:schemeClr val="accent1">
                  <a:lumMod val="75000"/>
                </a:schemeClr>
              </a:buClr>
            </a:pPr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/>
              <a:t>Second level</a:t>
            </a:r>
          </a:p>
          <a:p>
            <a:pPr lvl="2">
              <a:buClr>
                <a:schemeClr val="accent1">
                  <a:lumMod val="75000"/>
                </a:schemeClr>
              </a:buClr>
            </a:pPr>
            <a:r>
              <a:rPr lang="en-US"/>
              <a:t>Third level</a:t>
            </a:r>
          </a:p>
          <a:p>
            <a:pPr lvl="3">
              <a:buClr>
                <a:schemeClr val="accent1">
                  <a:lumMod val="75000"/>
                </a:schemeClr>
              </a:buClr>
            </a:pPr>
            <a:r>
              <a:rPr lang="en-US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1782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65C6EFC-03AF-EF9F-B124-F6FCADA228AA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A6B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/>
              <a:t>Second level</a:t>
            </a:r>
          </a:p>
          <a:p>
            <a:pPr lvl="2">
              <a:buClr>
                <a:schemeClr val="accent1">
                  <a:lumMod val="75000"/>
                </a:schemeClr>
              </a:buClr>
            </a:pPr>
            <a:r>
              <a:rPr lang="en-US"/>
              <a:t>Third level</a:t>
            </a:r>
          </a:p>
          <a:p>
            <a:pPr lvl="3">
              <a:buClr>
                <a:schemeClr val="accent1">
                  <a:lumMod val="75000"/>
                </a:schemeClr>
              </a:buClr>
            </a:pPr>
            <a:r>
              <a:rPr lang="en-US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800" spc="0" dirty="0"/>
            </a:lvl1pPr>
            <a:lvl2pPr>
              <a:defRPr lang="en-US" sz="1600" spc="0" dirty="0"/>
            </a:lvl2pPr>
            <a:lvl3pPr>
              <a:defRPr lang="en-US" sz="1500" spc="0" dirty="0"/>
            </a:lvl3pPr>
            <a:lvl4pPr>
              <a:defRPr lang="en-US" spc="0" dirty="0"/>
            </a:lvl4pPr>
          </a:lstStyle>
          <a:p>
            <a:pPr lvl="0">
              <a:buClr>
                <a:schemeClr val="accent1">
                  <a:lumMod val="75000"/>
                </a:schemeClr>
              </a:buClr>
            </a:pPr>
            <a:r>
              <a:rPr lang="en-US"/>
              <a:t>Click to edit Master text styles</a:t>
            </a:r>
          </a:p>
          <a:p>
            <a:pPr lvl="1">
              <a:buClr>
                <a:schemeClr val="accent1">
                  <a:lumMod val="75000"/>
                </a:schemeClr>
              </a:buClr>
            </a:pPr>
            <a:r>
              <a:rPr lang="en-US"/>
              <a:t>Second level</a:t>
            </a:r>
          </a:p>
          <a:p>
            <a:pPr lvl="2">
              <a:buClr>
                <a:schemeClr val="accent1">
                  <a:lumMod val="75000"/>
                </a:schemeClr>
              </a:buClr>
            </a:pPr>
            <a:r>
              <a:rPr lang="en-US"/>
              <a:t>Third level</a:t>
            </a:r>
          </a:p>
          <a:p>
            <a:pPr lvl="3">
              <a:buClr>
                <a:schemeClr val="accent1">
                  <a:lumMod val="75000"/>
                </a:schemeClr>
              </a:buClr>
            </a:pPr>
            <a:r>
              <a:rPr lang="en-US"/>
              <a:t>Fourth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  <a:prstGeom prst="rect">
            <a:avLst/>
          </a:prstGeo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489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331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612D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EDE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548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CEA7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EDE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12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A6B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EDE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2443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90314" y="153923"/>
            <a:ext cx="6705600" cy="6553200"/>
          </a:xfrm>
          <a:prstGeom prst="rect">
            <a:avLst/>
          </a:prstGeom>
          <a:solidFill>
            <a:srgbClr val="EDE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8914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0846" y="153923"/>
            <a:ext cx="1981200" cy="6556248"/>
          </a:xfrm>
          <a:prstGeom prst="rect">
            <a:avLst/>
          </a:prstGeom>
          <a:solidFill>
            <a:srgbClr val="612D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283245" y="2893801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9810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90314" y="153923"/>
            <a:ext cx="6705600" cy="6553200"/>
          </a:xfrm>
          <a:prstGeom prst="rect">
            <a:avLst/>
          </a:prstGeom>
          <a:solidFill>
            <a:srgbClr val="EDE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8914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0846" y="153923"/>
            <a:ext cx="1981200" cy="6556248"/>
          </a:xfrm>
          <a:prstGeom prst="rect">
            <a:avLst/>
          </a:prstGeom>
          <a:solidFill>
            <a:srgbClr val="CEA7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283245" y="2893801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00099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90314" y="153923"/>
            <a:ext cx="6705600" cy="6553200"/>
          </a:xfrm>
          <a:prstGeom prst="rect">
            <a:avLst/>
          </a:prstGeom>
          <a:solidFill>
            <a:srgbClr val="EDE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8914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0846" y="153923"/>
            <a:ext cx="1981200" cy="6556248"/>
          </a:xfrm>
          <a:prstGeom prst="rect">
            <a:avLst/>
          </a:prstGeom>
          <a:solidFill>
            <a:srgbClr val="A6B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>
          <a:xfrm>
            <a:off x="283245" y="2893801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0024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CEA7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485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612D2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612D2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5322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4D2A14-834A-9CBA-732F-DB80C8AC20C4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CEA7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1D9F3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rgbClr val="1D9F3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20402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4D2A14-834A-9CBA-732F-DB80C8AC20C4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A6B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4192906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50000"/>
                </a:schemeClr>
              </a:buClr>
              <a:defRPr sz="2000" spc="0"/>
            </a:lvl1pPr>
            <a:lvl2pPr>
              <a:defRPr sz="1800" spc="0"/>
            </a:lvl2pPr>
            <a:lvl3pPr>
              <a:defRPr sz="1600" spc="0"/>
            </a:lvl3pPr>
            <a:lvl4pPr>
              <a:buClr>
                <a:srgbClr val="934343"/>
              </a:buClr>
              <a:defRPr sz="14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988633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1996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7C15F5-50E2-0D76-8D7A-29239AF72F00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CEA7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9358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A7C15F5-50E2-0D76-8D7A-29239AF72F00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A6B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42562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10670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8809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22831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089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A6B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6684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56698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36955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5646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1670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37101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3970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8733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26042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52711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08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2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99006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36283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95049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9318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2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buClr>
                <a:schemeClr val="tx2"/>
              </a:buClr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3E97C7D-EDDA-C62E-4427-EB53DE5D5D03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CEA7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156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(20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buClr>
                <a:schemeClr val="tx2"/>
              </a:buClr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3E97C7D-EDDA-C62E-4427-EB53DE5D5D03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A6B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74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1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269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1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AEBAF0-A641-A199-1534-06E28B0E3BA1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CEA7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74320" indent="-228600"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"/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312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 (18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FAEBAF0-A641-A199-1534-06E28B0E3BA1}"/>
              </a:ext>
            </a:extLst>
          </p:cNvPr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rgbClr val="A6B6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274320" indent="-228600">
              <a:spcAft>
                <a:spcPts val="600"/>
              </a:spcAft>
              <a:buClr>
                <a:schemeClr val="tx2"/>
              </a:buClr>
              <a:buFont typeface="Wingdings 2" panose="05020102010507070707" pitchFamily="18" charset="2"/>
              <a:buChar char=""/>
              <a:defRPr sz="20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buClr>
                <a:srgbClr val="934343"/>
              </a:buClr>
              <a:defRPr sz="16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buClr>
                <a:srgbClr val="1C1C1C"/>
              </a:buClr>
              <a:defRPr sz="14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952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1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41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rgbClr val="EDE4C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0"/>
            <a:ext cx="8407893" cy="490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87232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rgbClr val="FF9801"/>
        </a:buClr>
        <a:buFont typeface="Wingdings" panose="05000000000000000000" pitchFamily="2" charset="2"/>
        <a:buChar char="§"/>
        <a:defRPr sz="2000" kern="1200" spc="150" baseline="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anose="05000000000000000000" pitchFamily="2" charset="2"/>
        <a:buChar char="§"/>
        <a:defRPr sz="1800" kern="1200" spc="100" baseline="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rgbClr val="E75419"/>
        </a:buClr>
        <a:buFont typeface="Wingdings" pitchFamily="2" charset="2"/>
        <a:buChar char="§"/>
        <a:defRPr sz="1600" kern="1200" spc="100" baseline="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53888" y="542807"/>
            <a:ext cx="8039776" cy="5756392"/>
          </a:xfrm>
          <a:prstGeom prst="rect">
            <a:avLst/>
          </a:prstGeom>
          <a:solidFill>
            <a:srgbClr val="F5EABD"/>
          </a:solidFill>
          <a:ln w="15875" cap="flat">
            <a:solidFill>
              <a:schemeClr val="accent5">
                <a:lumMod val="50000"/>
              </a:schemeClr>
            </a:solidFill>
            <a:miter lim="800000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92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  <p:sldLayoutId id="214748370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Wingdings" panose="05000000000000000000" pitchFamily="2" charset="2"/>
        <a:buChar char="ü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altLang="en-US" sz="32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CS 00500 – Graduate Seminar</a:t>
            </a:r>
            <a:br>
              <a:rPr lang="en-GB" altLang="en-US" sz="3200" dirty="0">
                <a:solidFill>
                  <a:schemeClr val="tx2">
                    <a:lumMod val="40000"/>
                    <a:lumOff val="60000"/>
                  </a:schemeClr>
                </a:solidFill>
              </a:rPr>
            </a:br>
            <a:br>
              <a:rPr lang="en-GB" altLang="en-US" dirty="0"/>
            </a:br>
            <a:r>
              <a:rPr lang="en-GB" altLang="en-US" dirty="0">
                <a:solidFill>
                  <a:schemeClr val="tx1"/>
                </a:solidFill>
              </a:rPr>
              <a:t>Lesson 8.1 </a:t>
            </a:r>
            <a:br>
              <a:rPr lang="en-GB" altLang="en-US" dirty="0">
                <a:solidFill>
                  <a:schemeClr val="tx1"/>
                </a:solidFill>
              </a:rPr>
            </a:br>
            <a:br>
              <a:rPr lang="en-GB" alt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Top 10 Tips for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Success in Your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Graduate Program</a:t>
            </a:r>
            <a:endParaRPr dirty="0">
              <a:solidFill>
                <a:schemeClr val="tx1"/>
              </a:solidFill>
            </a:endParaRPr>
          </a:p>
        </p:txBody>
      </p:sp>
      <p:pic>
        <p:nvPicPr>
          <p:cNvPr id="9" name="Picture 8" descr="Books stacked on a wooden table">
            <a:extLst>
              <a:ext uri="{FF2B5EF4-FFF2-40B4-BE49-F238E27FC236}">
                <a16:creationId xmlns:a16="http://schemas.microsoft.com/office/drawing/2014/main" id="{9C687DF7-E7CF-97E7-69D8-9FC7059AEB6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 l="11000" r="-1" b="-1"/>
          <a:stretch>
            <a:fillRect/>
          </a:stretch>
        </p:blipFill>
        <p:spPr>
          <a:xfrm>
            <a:off x="0" y="0"/>
            <a:ext cx="9143980" cy="685799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4377B4-5A08-0E65-AD51-DDD20ACD7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4D4566D-0C86-110F-D410-E54B291F3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 anchorCtr="0"/>
          <a:lstStyle/>
          <a:p>
            <a:r>
              <a:rPr lang="en-US" b="1" dirty="0"/>
              <a:t>Master Time Management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Effective time management is crucial to balancing coursework, research, and personal life. Without it, organization alone isn’t enough to stay ahead.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D01DA0B-D5B5-AC03-C62B-DB07C8A752D3}"/>
              </a:ext>
            </a:extLst>
          </p:cNvPr>
          <p:cNvSpPr/>
          <p:nvPr/>
        </p:nvSpPr>
        <p:spPr>
          <a:xfrm>
            <a:off x="3909864" y="2167235"/>
            <a:ext cx="13242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Two</a:t>
            </a:r>
          </a:p>
        </p:txBody>
      </p:sp>
    </p:spTree>
    <p:extLst>
      <p:ext uri="{BB962C8B-B14F-4D97-AF65-F5344CB8AC3E}">
        <p14:creationId xmlns:p14="http://schemas.microsoft.com/office/powerpoint/2010/main" val="2938735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3C6D3C-1CF7-ECF1-A6E3-F2C4D2033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A8C8EE3-10CD-6FD5-3DD7-CB24DB203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 anchorCtr="0"/>
          <a:lstStyle/>
          <a:p>
            <a:r>
              <a:rPr lang="en-US" b="1" dirty="0"/>
              <a:t>Stay Organized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Keeping track of assignments, deadlines, and research progress is fundamental for managing the complexity and workload of graduate studies. Organization is the bedrock for success.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3DA26E-1DC9-813E-A9A9-94F20D570628}"/>
              </a:ext>
            </a:extLst>
          </p:cNvPr>
          <p:cNvSpPr/>
          <p:nvPr/>
        </p:nvSpPr>
        <p:spPr>
          <a:xfrm>
            <a:off x="3887357" y="2167235"/>
            <a:ext cx="13692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One</a:t>
            </a:r>
          </a:p>
        </p:txBody>
      </p:sp>
    </p:spTree>
    <p:extLst>
      <p:ext uri="{BB962C8B-B14F-4D97-AF65-F5344CB8AC3E}">
        <p14:creationId xmlns:p14="http://schemas.microsoft.com/office/powerpoint/2010/main" val="3178999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0AE90B0-CA1D-D09F-2ADE-0D1C647F5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 anchorCtr="0"/>
          <a:lstStyle/>
          <a:p>
            <a:r>
              <a:rPr lang="en-US" b="1"/>
              <a:t>Stay Curious and Keep Learning</a:t>
            </a:r>
            <a:r>
              <a:rPr lang="en-US"/>
              <a:t>:  </a:t>
            </a:r>
            <a:br>
              <a:rPr lang="en-US"/>
            </a:br>
            <a:r>
              <a:rPr lang="en-US"/>
              <a:t>The graduate experience is an opportunity for deep intellectual exploration. Always be open to new ideas, technologies, and methods, which can keep you motivated and innovative.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126724-D3A7-F15A-9676-BF0226DEB8D3}"/>
              </a:ext>
            </a:extLst>
          </p:cNvPr>
          <p:cNvSpPr/>
          <p:nvPr/>
        </p:nvSpPr>
        <p:spPr>
          <a:xfrm>
            <a:off x="3961416" y="2167235"/>
            <a:ext cx="12211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Ten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89631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5E311-F424-D6A3-74BB-73705063E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5F71DFE-82F6-13DE-609F-E912790759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 anchorCtr="0"/>
          <a:lstStyle/>
          <a:p>
            <a:r>
              <a:rPr lang="en-US" b="1"/>
              <a:t>Develop Strong Study Habits</a:t>
            </a:r>
            <a:r>
              <a:rPr lang="en-US"/>
              <a:t>:  </a:t>
            </a:r>
            <a:br>
              <a:rPr lang="en-US"/>
            </a:br>
            <a:r>
              <a:rPr lang="en-US"/>
              <a:t>Strong study habits will help you perform consistently well, especially in a rigorous graduate program. Regular revision, active learning techniques, and study groups can boost your productivity.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54A21CE-72BD-71C9-5C83-BE977CA70BFE}"/>
              </a:ext>
            </a:extLst>
          </p:cNvPr>
          <p:cNvSpPr/>
          <p:nvPr/>
        </p:nvSpPr>
        <p:spPr>
          <a:xfrm>
            <a:off x="3799995" y="2167235"/>
            <a:ext cx="15440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Nine</a:t>
            </a:r>
            <a:endParaRPr lang="en-US" sz="54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8739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1C8AA6-2880-09E6-07FF-BECAA06E7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A14077-D530-D63F-46D5-E2AD7070AB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991" y="2490135"/>
            <a:ext cx="7592484" cy="3444997"/>
          </a:xfrm>
        </p:spPr>
        <p:txBody>
          <a:bodyPr anchor="ctr" anchorCtr="0"/>
          <a:lstStyle/>
          <a:p>
            <a:r>
              <a:rPr lang="en-US" b="1" dirty="0"/>
              <a:t>Participate in Conferences, Seminars and Workshops</a:t>
            </a:r>
            <a:r>
              <a:rPr lang="en-US" dirty="0"/>
              <a:t>:  Engaging in academic conferences and workshops gives you visibility in your field, offers networking opportunities, and helps you stay updated on the latest research.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ED8D817-1F53-3C53-3E20-377776629B6D}"/>
              </a:ext>
            </a:extLst>
          </p:cNvPr>
          <p:cNvSpPr/>
          <p:nvPr/>
        </p:nvSpPr>
        <p:spPr>
          <a:xfrm>
            <a:off x="3730263" y="2167235"/>
            <a:ext cx="16834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Eight</a:t>
            </a:r>
          </a:p>
        </p:txBody>
      </p:sp>
    </p:spTree>
    <p:extLst>
      <p:ext uri="{BB962C8B-B14F-4D97-AF65-F5344CB8AC3E}">
        <p14:creationId xmlns:p14="http://schemas.microsoft.com/office/powerpoint/2010/main" val="2978632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D105B-A41E-0F5B-3567-FA2DE7A5C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F2639AC-F416-FCD2-6CFD-AC1D568A1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 anchorCtr="0"/>
          <a:lstStyle/>
          <a:p>
            <a:r>
              <a:rPr lang="en-US" b="1" dirty="0"/>
              <a:t>Take Care of Your Well-Being</a:t>
            </a:r>
            <a:r>
              <a:rPr lang="en-US" dirty="0"/>
              <a:t>:  </a:t>
            </a:r>
            <a:br>
              <a:rPr lang="en-US" dirty="0"/>
            </a:br>
            <a:r>
              <a:rPr lang="en-US" dirty="0"/>
              <a:t>Graduate programs can be intense, so ensuring that you maintain a healthy balance between work and personal life is critical to avoid burnout and stay productive.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73D0CDC-DAC0-A213-5278-4DD60233058C}"/>
              </a:ext>
            </a:extLst>
          </p:cNvPr>
          <p:cNvSpPr/>
          <p:nvPr/>
        </p:nvSpPr>
        <p:spPr>
          <a:xfrm>
            <a:off x="3583652" y="2167235"/>
            <a:ext cx="19766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Seven</a:t>
            </a:r>
          </a:p>
        </p:txBody>
      </p:sp>
    </p:spTree>
    <p:extLst>
      <p:ext uri="{BB962C8B-B14F-4D97-AF65-F5344CB8AC3E}">
        <p14:creationId xmlns:p14="http://schemas.microsoft.com/office/powerpoint/2010/main" val="3867221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C9AA5-7D00-B99B-7F85-1B64CD10F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D4A28A3-2B4E-D177-37F2-51014BCF4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 anchorCtr="0"/>
          <a:lstStyle/>
          <a:p>
            <a:r>
              <a:rPr lang="en-US" b="1" dirty="0"/>
              <a:t>Communicate Effectively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Whether it’s writing papers, presenting research, or discussing ideas, clear communication is a vital skill. It impacts both academic success and how others perceive your work.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F5E48F5-A5FC-B302-CF3C-17481A2A6F4F}"/>
              </a:ext>
            </a:extLst>
          </p:cNvPr>
          <p:cNvSpPr/>
          <p:nvPr/>
        </p:nvSpPr>
        <p:spPr>
          <a:xfrm>
            <a:off x="4043650" y="2167235"/>
            <a:ext cx="10567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Six</a:t>
            </a:r>
          </a:p>
        </p:txBody>
      </p:sp>
    </p:spTree>
    <p:extLst>
      <p:ext uri="{BB962C8B-B14F-4D97-AF65-F5344CB8AC3E}">
        <p14:creationId xmlns:p14="http://schemas.microsoft.com/office/powerpoint/2010/main" val="1183959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1DB45-129B-5F1F-24EE-28FA7CD227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C9F06E6-9F5F-E7FD-C1B2-864F8915A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 anchorCtr="0"/>
          <a:lstStyle/>
          <a:p>
            <a:r>
              <a:rPr lang="en-US" b="1" dirty="0"/>
              <a:t>Seek Feedback and Mentorship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Regularly seeking feedback from professors and peers, as well as finding a mentor, will help refine your work, sharpen your skills, and guide you through difficult challenges.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E9FE9A-92EC-F2E0-AB9A-42458C3F1491}"/>
              </a:ext>
            </a:extLst>
          </p:cNvPr>
          <p:cNvSpPr/>
          <p:nvPr/>
        </p:nvSpPr>
        <p:spPr>
          <a:xfrm>
            <a:off x="3885594" y="2167235"/>
            <a:ext cx="13728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Five</a:t>
            </a:r>
          </a:p>
        </p:txBody>
      </p:sp>
    </p:spTree>
    <p:extLst>
      <p:ext uri="{BB962C8B-B14F-4D97-AF65-F5344CB8AC3E}">
        <p14:creationId xmlns:p14="http://schemas.microsoft.com/office/powerpoint/2010/main" val="2481877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FAD199-BFA7-4D3B-535C-047CB224A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E299315-F3DB-A385-A762-AF45171CE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 anchorCtr="0"/>
          <a:lstStyle/>
          <a:p>
            <a:r>
              <a:rPr lang="en-US" b="1" dirty="0"/>
              <a:t>Embrace Collaboration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Our graduate programs emphasize teamwork, and collaborating with others on research or projects not only enhances your learning but also prepares you for real-world professional environments.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A27EC43-9FDC-8DE5-104B-5484747F6890}"/>
              </a:ext>
            </a:extLst>
          </p:cNvPr>
          <p:cNvSpPr/>
          <p:nvPr/>
        </p:nvSpPr>
        <p:spPr>
          <a:xfrm>
            <a:off x="3825353" y="2167235"/>
            <a:ext cx="14932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Four</a:t>
            </a:r>
          </a:p>
        </p:txBody>
      </p:sp>
    </p:spTree>
    <p:extLst>
      <p:ext uri="{BB962C8B-B14F-4D97-AF65-F5344CB8AC3E}">
        <p14:creationId xmlns:p14="http://schemas.microsoft.com/office/powerpoint/2010/main" val="175147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FA2A9-50C4-D182-8D4A-3E1FF1E669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8894A46-9DAF-ACCC-F1AB-9DBCC0F49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 anchorCtr="0"/>
          <a:lstStyle/>
          <a:p>
            <a:r>
              <a:rPr lang="en-US" b="1" dirty="0"/>
              <a:t>Network Actively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Building a professional network early can open many doors for academic and career opportunities, and can significantly impact your success in both the short and long term.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DB239E6-9DB4-9FDE-55A2-20B2402879AE}"/>
              </a:ext>
            </a:extLst>
          </p:cNvPr>
          <p:cNvSpPr/>
          <p:nvPr/>
        </p:nvSpPr>
        <p:spPr>
          <a:xfrm>
            <a:off x="3646106" y="2167235"/>
            <a:ext cx="185179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Three</a:t>
            </a:r>
          </a:p>
        </p:txBody>
      </p:sp>
    </p:spTree>
    <p:extLst>
      <p:ext uri="{BB962C8B-B14F-4D97-AF65-F5344CB8AC3E}">
        <p14:creationId xmlns:p14="http://schemas.microsoft.com/office/powerpoint/2010/main" val="7150078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9A6040"/>
      </a:dk2>
      <a:lt2>
        <a:srgbClr val="FEECEF"/>
      </a:lt2>
      <a:accent1>
        <a:srgbClr val="1F03EB"/>
      </a:accent1>
      <a:accent2>
        <a:srgbClr val="0070C0"/>
      </a:accent2>
      <a:accent3>
        <a:srgbClr val="A147C9"/>
      </a:accent3>
      <a:accent4>
        <a:srgbClr val="2E6C57"/>
      </a:accent4>
      <a:accent5>
        <a:srgbClr val="5B4672"/>
      </a:accent5>
      <a:accent6>
        <a:srgbClr val="45CBA2"/>
      </a:accent6>
      <a:hlink>
        <a:srgbClr val="47295D"/>
      </a:hlink>
      <a:folHlink>
        <a:srgbClr val="47295D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4.2 Rise of Agentic AI</Template>
  <TotalTime>357</TotalTime>
  <Words>380</Words>
  <Application>Microsoft Office PowerPoint</Application>
  <PresentationFormat>On-screen Show (4:3)</PresentationFormat>
  <Paragraphs>21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Arial Narrow</vt:lpstr>
      <vt:lpstr>Franklin Gothic Medium</vt:lpstr>
      <vt:lpstr>Garamond</vt:lpstr>
      <vt:lpstr>Wingdings</vt:lpstr>
      <vt:lpstr>Wingdings 2</vt:lpstr>
      <vt:lpstr>Java Green</vt:lpstr>
      <vt:lpstr>Organic</vt:lpstr>
      <vt:lpstr>CS 00500 – Graduate Seminar  Lesson 8.1   Top 10 Tips for Success in Your  Graduate Program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Myers, Jack F</dc:creator>
  <cp:keywords/>
  <dc:description>generated using python-pptx</dc:description>
  <cp:lastModifiedBy>Ambati, Sushanth</cp:lastModifiedBy>
  <cp:revision>8</cp:revision>
  <dcterms:created xsi:type="dcterms:W3CDTF">2013-01-27T09:14:16Z</dcterms:created>
  <dcterms:modified xsi:type="dcterms:W3CDTF">2025-07-07T21:42:41Z</dcterms:modified>
  <cp:category/>
</cp:coreProperties>
</file>